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5D_446C44A9.xml" ContentType="application/vnd.ms-powerpoint.comments+xml"/>
  <Override PartName="/ppt/comments/modernComment_162_6BA6A54E.xml" ContentType="application/vnd.ms-powerpoint.comments+xml"/>
  <Override PartName="/ppt/notesSlides/notesSlide1.xml" ContentType="application/vnd.openxmlformats-officedocument.presentationml.notesSlide+xml"/>
  <Override PartName="/ppt/comments/modernComment_119_72F618EA.xml" ContentType="application/vnd.ms-powerpoint.comments+xml"/>
  <Override PartName="/ppt/comments/modernComment_12A_37669FA4.xml" ContentType="application/vnd.ms-powerpoint.comments+xml"/>
  <Override PartName="/ppt/comments/modernComment_12F_963E7C28.xml" ContentType="application/vnd.ms-powerpoint.comment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9"/>
  </p:notesMasterIdLst>
  <p:handoutMasterIdLst>
    <p:handoutMasterId r:id="rId70"/>
  </p:handoutMasterIdLst>
  <p:sldIdLst>
    <p:sldId id="351" r:id="rId5"/>
    <p:sldId id="349" r:id="rId6"/>
    <p:sldId id="348" r:id="rId7"/>
    <p:sldId id="353" r:id="rId8"/>
    <p:sldId id="354" r:id="rId9"/>
    <p:sldId id="359" r:id="rId10"/>
    <p:sldId id="281" r:id="rId11"/>
    <p:sldId id="314" r:id="rId12"/>
    <p:sldId id="291" r:id="rId13"/>
    <p:sldId id="283" r:id="rId14"/>
    <p:sldId id="285" r:id="rId15"/>
    <p:sldId id="292" r:id="rId16"/>
    <p:sldId id="293" r:id="rId17"/>
    <p:sldId id="294" r:id="rId18"/>
    <p:sldId id="295" r:id="rId19"/>
    <p:sldId id="296" r:id="rId20"/>
    <p:sldId id="298" r:id="rId21"/>
    <p:sldId id="299" r:id="rId22"/>
    <p:sldId id="300" r:id="rId23"/>
    <p:sldId id="301" r:id="rId24"/>
    <p:sldId id="303" r:id="rId25"/>
    <p:sldId id="304" r:id="rId26"/>
    <p:sldId id="305" r:id="rId27"/>
    <p:sldId id="315" r:id="rId28"/>
    <p:sldId id="282" r:id="rId29"/>
    <p:sldId id="316" r:id="rId30"/>
    <p:sldId id="317" r:id="rId31"/>
    <p:sldId id="318" r:id="rId32"/>
    <p:sldId id="306" r:id="rId33"/>
    <p:sldId id="308" r:id="rId34"/>
    <p:sldId id="309" r:id="rId35"/>
    <p:sldId id="320" r:id="rId36"/>
    <p:sldId id="307" r:id="rId37"/>
    <p:sldId id="321" r:id="rId38"/>
    <p:sldId id="322" r:id="rId39"/>
    <p:sldId id="323" r:id="rId40"/>
    <p:sldId id="284"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9" r:id="rId54"/>
    <p:sldId id="336" r:id="rId55"/>
    <p:sldId id="340" r:id="rId56"/>
    <p:sldId id="341" r:id="rId57"/>
    <p:sldId id="343" r:id="rId58"/>
    <p:sldId id="345" r:id="rId59"/>
    <p:sldId id="346" r:id="rId60"/>
    <p:sldId id="356" r:id="rId61"/>
    <p:sldId id="358" r:id="rId62"/>
    <p:sldId id="365" r:id="rId63"/>
    <p:sldId id="366" r:id="rId64"/>
    <p:sldId id="367" r:id="rId65"/>
    <p:sldId id="368" r:id="rId66"/>
    <p:sldId id="360" r:id="rId67"/>
    <p:sldId id="279" r:id="rId68"/>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pos="453" userDrawn="1">
          <p15:clr>
            <a:srgbClr val="A4A3A4"/>
          </p15:clr>
        </p15:guide>
        <p15:guide id="2" orient="horz" pos="3367">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A4F347-24EF-D5B3-05A1-95AF2E6FD3B4}" name="Mary Whitney" initials="MW" userId="U8zSMtsDO+2bOxrS76Xynrc/9cvARVt3a1xsR3+hIfE=" providerId="None"/>
  <p188:author id="{8438A3EF-A4A4-A57B-63D2-4B46EBD13EB7}" name="Manon HOUDAYER" initials="MH" userId="S::manonhoudayer@lelaba.onmicrosoft.com::64374d38-cb3d-4097-a912-c56f7ca5e2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6E71"/>
    <a:srgbClr val="94D040"/>
    <a:srgbClr val="8AC03B"/>
    <a:srgbClr val="729ACF"/>
    <a:srgbClr val="205036"/>
    <a:srgbClr val="00620A"/>
    <a:srgbClr val="81D8DA"/>
    <a:srgbClr val="759DA0"/>
    <a:srgbClr val="82ADAD"/>
    <a:srgbClr val="69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3ADD12-F496-4CDF-91C5-EA5ABA39084B}" v="65" dt="2023-07-21T15:33:22.180"/>
    <p1510:client id="{93B731C7-355A-44CC-8163-37EBF29EC615}" v="140" dt="2023-09-21T10:47:16.304"/>
    <p1510:client id="{AFFBBEE7-738D-471D-A043-E7989C1DF1B9}" v="77" dt="2023-06-12T13:27:37.925"/>
    <p1510:client id="{C5AD3362-62B1-4E75-8D1C-2C3E362E132C}" v="88" dt="2023-09-21T10:20:27.420"/>
    <p1510:client id="{ECE5F7B1-21EE-40D0-8293-57DABDC0146F}" v="6" dt="2023-07-12T15:18:17.11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61" autoAdjust="0"/>
    <p:restoredTop sz="94638"/>
  </p:normalViewPr>
  <p:slideViewPr>
    <p:cSldViewPr snapToGrid="0" snapToObjects="1">
      <p:cViewPr varScale="1">
        <p:scale>
          <a:sx n="78" d="100"/>
          <a:sy n="78" d="100"/>
        </p:scale>
        <p:origin x="3280" y="200"/>
      </p:cViewPr>
      <p:guideLst>
        <p:guide pos="453"/>
        <p:guide orient="horz" pos="3367"/>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75" d="100"/>
          <a:sy n="75" d="100"/>
        </p:scale>
        <p:origin x="2936"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Whitney" userId="U8zSMtsDO+2bOxrS76Xynrc/9cvARVt3a1xsR3+hIfE=" providerId="None" clId="Web-{443ADD12-F496-4CDF-91C5-EA5ABA39084B}"/>
    <pc:docChg chg="modSld">
      <pc:chgData name="Mary Whitney" userId="U8zSMtsDO+2bOxrS76Xynrc/9cvARVt3a1xsR3+hIfE=" providerId="None" clId="Web-{443ADD12-F496-4CDF-91C5-EA5ABA39084B}" dt="2023-07-21T15:33:22.180" v="64"/>
      <pc:docMkLst>
        <pc:docMk/>
      </pc:docMkLst>
      <pc:sldChg chg="modSp">
        <pc:chgData name="Mary Whitney" userId="U8zSMtsDO+2bOxrS76Xynrc/9cvARVt3a1xsR3+hIfE=" providerId="None" clId="Web-{443ADD12-F496-4CDF-91C5-EA5ABA39084B}" dt="2023-07-21T15:28:16.111" v="15" actId="20577"/>
        <pc:sldMkLst>
          <pc:docMk/>
          <pc:sldMk cId="844040561" sldId="348"/>
        </pc:sldMkLst>
        <pc:spChg chg="mod">
          <ac:chgData name="Mary Whitney" userId="U8zSMtsDO+2bOxrS76Xynrc/9cvARVt3a1xsR3+hIfE=" providerId="None" clId="Web-{443ADD12-F496-4CDF-91C5-EA5ABA39084B}" dt="2023-07-21T15:28:16.111" v="15" actId="20577"/>
          <ac:spMkLst>
            <pc:docMk/>
            <pc:sldMk cId="844040561" sldId="348"/>
            <ac:spMk id="3" creationId="{6AEB2A9F-8CB7-4BDB-0BA7-7A2FB391DFB9}"/>
          </ac:spMkLst>
        </pc:spChg>
      </pc:sldChg>
      <pc:sldChg chg="modSp">
        <pc:chgData name="Mary Whitney" userId="U8zSMtsDO+2bOxrS76Xynrc/9cvARVt3a1xsR3+hIfE=" providerId="None" clId="Web-{443ADD12-F496-4CDF-91C5-EA5ABA39084B}" dt="2023-07-21T15:31:58.147" v="63" actId="20577"/>
        <pc:sldMkLst>
          <pc:docMk/>
          <pc:sldMk cId="2044476344" sldId="353"/>
        </pc:sldMkLst>
        <pc:spChg chg="mod">
          <ac:chgData name="Mary Whitney" userId="U8zSMtsDO+2bOxrS76Xynrc/9cvARVt3a1xsR3+hIfE=" providerId="None" clId="Web-{443ADD12-F496-4CDF-91C5-EA5ABA39084B}" dt="2023-07-21T15:30:05.957" v="30" actId="20577"/>
          <ac:spMkLst>
            <pc:docMk/>
            <pc:sldMk cId="2044476344" sldId="353"/>
            <ac:spMk id="5" creationId="{3AFB5EC6-4D92-BB13-4752-F11E6CF909B6}"/>
          </ac:spMkLst>
        </pc:spChg>
        <pc:spChg chg="mod">
          <ac:chgData name="Mary Whitney" userId="U8zSMtsDO+2bOxrS76Xynrc/9cvARVt3a1xsR3+hIfE=" providerId="None" clId="Web-{443ADD12-F496-4CDF-91C5-EA5ABA39084B}" dt="2023-07-21T15:31:58.147" v="63" actId="20577"/>
          <ac:spMkLst>
            <pc:docMk/>
            <pc:sldMk cId="2044476344" sldId="353"/>
            <ac:spMk id="8" creationId="{1BCAAD8F-DA1A-B1ED-B9C1-4977B823B56C}"/>
          </ac:spMkLst>
        </pc:spChg>
      </pc:sldChg>
      <pc:sldChg chg="addCm">
        <pc:chgData name="Mary Whitney" userId="U8zSMtsDO+2bOxrS76Xynrc/9cvARVt3a1xsR3+hIfE=" providerId="None" clId="Web-{443ADD12-F496-4CDF-91C5-EA5ABA39084B}" dt="2023-07-21T15:33:22.180" v="64"/>
        <pc:sldMkLst>
          <pc:docMk/>
          <pc:sldMk cId="1806083406" sldId="354"/>
        </pc:sldMkLst>
        <pc:extLst>
          <p:ext xmlns:p="http://schemas.openxmlformats.org/presentationml/2006/main" uri="{D6D511B9-2390-475A-947B-AFAB55BFBCF1}">
            <pc226:cmChg xmlns:pc226="http://schemas.microsoft.com/office/powerpoint/2022/06/main/command" chg="add">
              <pc226:chgData name="Mary Whitney" userId="U8zSMtsDO+2bOxrS76Xynrc/9cvARVt3a1xsR3+hIfE=" providerId="None" clId="Web-{443ADD12-F496-4CDF-91C5-EA5ABA39084B}" dt="2023-07-21T15:33:22.180" v="64"/>
              <pc2:cmMkLst xmlns:pc2="http://schemas.microsoft.com/office/powerpoint/2019/9/main/command">
                <pc:docMk/>
                <pc:sldMk cId="1806083406" sldId="354"/>
                <pc2:cmMk id="{9E72F115-95A3-4B7C-A530-E081E6FEB80D}"/>
              </pc2:cmMkLst>
            </pc226:cmChg>
          </p:ext>
        </pc:extLst>
      </pc:sldChg>
    </pc:docChg>
  </pc:docChgLst>
  <pc:docChgLst>
    <pc:chgData name="Mary Whitney" userId="U8zSMtsDO+2bOxrS76Xynrc/9cvARVt3a1xsR3+hIfE=" providerId="None" clId="Web-{ECE5F7B1-21EE-40D0-8293-57DABDC0146F}"/>
    <pc:docChg chg="mod modSld">
      <pc:chgData name="Mary Whitney" userId="U8zSMtsDO+2bOxrS76Xynrc/9cvARVt3a1xsR3+hIfE=" providerId="None" clId="Web-{ECE5F7B1-21EE-40D0-8293-57DABDC0146F}" dt="2023-07-12T15:18:17.110" v="5" actId="20577"/>
      <pc:docMkLst>
        <pc:docMk/>
      </pc:docMkLst>
      <pc:sldChg chg="modSp">
        <pc:chgData name="Mary Whitney" userId="U8zSMtsDO+2bOxrS76Xynrc/9cvARVt3a1xsR3+hIfE=" providerId="None" clId="Web-{ECE5F7B1-21EE-40D0-8293-57DABDC0146F}" dt="2023-07-12T15:18:17.110" v="5" actId="20577"/>
        <pc:sldMkLst>
          <pc:docMk/>
          <pc:sldMk cId="844040561" sldId="348"/>
        </pc:sldMkLst>
        <pc:spChg chg="mod">
          <ac:chgData name="Mary Whitney" userId="U8zSMtsDO+2bOxrS76Xynrc/9cvARVt3a1xsR3+hIfE=" providerId="None" clId="Web-{ECE5F7B1-21EE-40D0-8293-57DABDC0146F}" dt="2023-07-12T15:18:17.110" v="5" actId="20577"/>
          <ac:spMkLst>
            <pc:docMk/>
            <pc:sldMk cId="844040561" sldId="348"/>
            <ac:spMk id="3" creationId="{6AEB2A9F-8CB7-4BDB-0BA7-7A2FB391DFB9}"/>
          </ac:spMkLst>
        </pc:spChg>
      </pc:sldChg>
      <pc:sldChg chg="addCm">
        <pc:chgData name="Mary Whitney" userId="U8zSMtsDO+2bOxrS76Xynrc/9cvARVt3a1xsR3+hIfE=" providerId="None" clId="Web-{ECE5F7B1-21EE-40D0-8293-57DABDC0146F}" dt="2023-07-12T15:16:55.500" v="1"/>
        <pc:sldMkLst>
          <pc:docMk/>
          <pc:sldMk cId="1147946153" sldId="349"/>
        </pc:sldMkLst>
        <pc:extLst>
          <p:ext xmlns:p="http://schemas.openxmlformats.org/presentationml/2006/main" uri="{D6D511B9-2390-475A-947B-AFAB55BFBCF1}">
            <pc226:cmChg xmlns:pc226="http://schemas.microsoft.com/office/powerpoint/2022/06/main/command" chg="add">
              <pc226:chgData name="Mary Whitney" userId="U8zSMtsDO+2bOxrS76Xynrc/9cvARVt3a1xsR3+hIfE=" providerId="None" clId="Web-{ECE5F7B1-21EE-40D0-8293-57DABDC0146F}" dt="2023-07-12T15:16:55.500" v="1"/>
              <pc2:cmMkLst xmlns:pc2="http://schemas.microsoft.com/office/powerpoint/2019/9/main/command">
                <pc:docMk/>
                <pc:sldMk cId="1147946153" sldId="349"/>
                <pc2:cmMk id="{31E3B195-96BD-4049-A019-71F03FD26575}"/>
              </pc2:cmMkLst>
            </pc226:cmChg>
          </p:ext>
        </pc:extLst>
      </pc:sldChg>
    </pc:docChg>
  </pc:docChgLst>
  <pc:docChgLst>
    <pc:chgData name="Consorzio Materahub" clId="Web-{C5AD3362-62B1-4E75-8D1C-2C3E362E132C}"/>
    <pc:docChg chg="modSld">
      <pc:chgData name="Consorzio Materahub" userId="" providerId="" clId="Web-{C5AD3362-62B1-4E75-8D1C-2C3E362E132C}" dt="2023-09-21T10:20:27.420" v="90" actId="20577"/>
      <pc:docMkLst>
        <pc:docMk/>
      </pc:docMkLst>
      <pc:sldChg chg="modSp">
        <pc:chgData name="Consorzio Materahub" userId="" providerId="" clId="Web-{C5AD3362-62B1-4E75-8D1C-2C3E362E132C}" dt="2023-09-21T10:17:52.306" v="61" actId="20577"/>
        <pc:sldMkLst>
          <pc:docMk/>
          <pc:sldMk cId="1928730858" sldId="281"/>
        </pc:sldMkLst>
        <pc:spChg chg="mod">
          <ac:chgData name="Consorzio Materahub" userId="" providerId="" clId="Web-{C5AD3362-62B1-4E75-8D1C-2C3E362E132C}" dt="2023-09-21T10:17:52.306" v="61" actId="20577"/>
          <ac:spMkLst>
            <pc:docMk/>
            <pc:sldMk cId="1928730858" sldId="281"/>
            <ac:spMk id="7" creationId="{2D694935-F022-3859-C448-5171018499DD}"/>
          </ac:spMkLst>
        </pc:spChg>
      </pc:sldChg>
      <pc:sldChg chg="modSp">
        <pc:chgData name="Consorzio Materahub" userId="" providerId="" clId="Web-{C5AD3362-62B1-4E75-8D1C-2C3E362E132C}" dt="2023-09-21T10:19:57.122" v="65" actId="14100"/>
        <pc:sldMkLst>
          <pc:docMk/>
          <pc:sldMk cId="3443540094" sldId="283"/>
        </pc:sldMkLst>
        <pc:spChg chg="mod">
          <ac:chgData name="Consorzio Materahub" userId="" providerId="" clId="Web-{C5AD3362-62B1-4E75-8D1C-2C3E362E132C}" dt="2023-09-21T10:19:57.122" v="65" actId="14100"/>
          <ac:spMkLst>
            <pc:docMk/>
            <pc:sldMk cId="3443540094" sldId="283"/>
            <ac:spMk id="28" creationId="{78E2142A-DEB6-8FD6-C301-A763F91BB9DF}"/>
          </ac:spMkLst>
        </pc:spChg>
      </pc:sldChg>
      <pc:sldChg chg="modSp">
        <pc:chgData name="Consorzio Materahub" userId="" providerId="" clId="Web-{C5AD3362-62B1-4E75-8D1C-2C3E362E132C}" dt="2023-09-21T10:18:46.042" v="62"/>
        <pc:sldMkLst>
          <pc:docMk/>
          <pc:sldMk cId="1758812652" sldId="291"/>
        </pc:sldMkLst>
        <pc:spChg chg="mod">
          <ac:chgData name="Consorzio Materahub" userId="" providerId="" clId="Web-{C5AD3362-62B1-4E75-8D1C-2C3E362E132C}" dt="2023-09-21T10:18:46.042" v="62"/>
          <ac:spMkLst>
            <pc:docMk/>
            <pc:sldMk cId="1758812652" sldId="291"/>
            <ac:spMk id="17" creationId="{49F1544D-2A6D-00CD-E141-0BB3BAF56336}"/>
          </ac:spMkLst>
        </pc:spChg>
      </pc:sldChg>
      <pc:sldChg chg="modSp">
        <pc:chgData name="Consorzio Materahub" userId="" providerId="" clId="Web-{C5AD3362-62B1-4E75-8D1C-2C3E362E132C}" dt="2023-09-21T10:18:46.042" v="62"/>
        <pc:sldMkLst>
          <pc:docMk/>
          <pc:sldMk cId="3915866910" sldId="294"/>
        </pc:sldMkLst>
        <pc:spChg chg="mod">
          <ac:chgData name="Consorzio Materahub" userId="" providerId="" clId="Web-{C5AD3362-62B1-4E75-8D1C-2C3E362E132C}" dt="2023-09-21T10:18:46.042" v="62"/>
          <ac:spMkLst>
            <pc:docMk/>
            <pc:sldMk cId="3915866910" sldId="294"/>
            <ac:spMk id="17" creationId="{49F1544D-2A6D-00CD-E141-0BB3BAF56336}"/>
          </ac:spMkLst>
        </pc:spChg>
      </pc:sldChg>
      <pc:sldChg chg="modSp">
        <pc:chgData name="Consorzio Materahub" userId="" providerId="" clId="Web-{C5AD3362-62B1-4E75-8D1C-2C3E362E132C}" dt="2023-09-21T10:20:27.420" v="90" actId="20577"/>
        <pc:sldMkLst>
          <pc:docMk/>
          <pc:sldMk cId="929472420" sldId="298"/>
        </pc:sldMkLst>
        <pc:spChg chg="mod">
          <ac:chgData name="Consorzio Materahub" userId="" providerId="" clId="Web-{C5AD3362-62B1-4E75-8D1C-2C3E362E132C}" dt="2023-09-21T10:20:27.420" v="90" actId="20577"/>
          <ac:spMkLst>
            <pc:docMk/>
            <pc:sldMk cId="929472420" sldId="298"/>
            <ac:spMk id="16" creationId="{20175889-A9F3-3DB2-0F88-5DBC6EA1BAF2}"/>
          </ac:spMkLst>
        </pc:spChg>
      </pc:sldChg>
      <pc:sldChg chg="modSp">
        <pc:chgData name="Consorzio Materahub" userId="" providerId="" clId="Web-{C5AD3362-62B1-4E75-8D1C-2C3E362E132C}" dt="2023-09-21T10:16:40.726" v="43" actId="20577"/>
        <pc:sldMkLst>
          <pc:docMk/>
          <pc:sldMk cId="844040561" sldId="348"/>
        </pc:sldMkLst>
        <pc:spChg chg="mod">
          <ac:chgData name="Consorzio Materahub" userId="" providerId="" clId="Web-{C5AD3362-62B1-4E75-8D1C-2C3E362E132C}" dt="2023-09-21T10:16:40.726" v="43" actId="20577"/>
          <ac:spMkLst>
            <pc:docMk/>
            <pc:sldMk cId="844040561" sldId="348"/>
            <ac:spMk id="3" creationId="{6AEB2A9F-8CB7-4BDB-0BA7-7A2FB391DFB9}"/>
          </ac:spMkLst>
        </pc:spChg>
      </pc:sldChg>
      <pc:sldChg chg="modSp modCm">
        <pc:chgData name="Consorzio Materahub" userId="" providerId="" clId="Web-{C5AD3362-62B1-4E75-8D1C-2C3E362E132C}" dt="2023-09-21T10:16:12.398" v="30" actId="20577"/>
        <pc:sldMkLst>
          <pc:docMk/>
          <pc:sldMk cId="1147946153" sldId="349"/>
        </pc:sldMkLst>
        <pc:spChg chg="mod">
          <ac:chgData name="Consorzio Materahub" userId="" providerId="" clId="Web-{C5AD3362-62B1-4E75-8D1C-2C3E362E132C}" dt="2023-09-21T10:16:12.398" v="30" actId="20577"/>
          <ac:spMkLst>
            <pc:docMk/>
            <pc:sldMk cId="1147946153" sldId="349"/>
            <ac:spMk id="15" creationId="{CE6F929B-4748-CE88-5345-835761687D7B}"/>
          </ac:spMkLst>
        </pc:spChg>
        <pc:spChg chg="mod">
          <ac:chgData name="Consorzio Materahub" userId="" providerId="" clId="Web-{C5AD3362-62B1-4E75-8D1C-2C3E362E132C}" dt="2023-09-21T10:16:01.366" v="20" actId="20577"/>
          <ac:spMkLst>
            <pc:docMk/>
            <pc:sldMk cId="1147946153" sldId="349"/>
            <ac:spMk id="17" creationId="{C23C5EAE-14B8-199E-1838-035BDCC91750}"/>
          </ac:spMkLst>
        </pc:spChg>
        <pc:extLst>
          <p:ext xmlns:p="http://schemas.openxmlformats.org/presentationml/2006/main" uri="{D6D511B9-2390-475A-947B-AFAB55BFBCF1}">
            <pc226:cmChg xmlns:pc226="http://schemas.microsoft.com/office/powerpoint/2022/06/main/command" chg="mod">
              <pc226:chgData name="Consorzio Materahub" userId="" providerId="" clId="Web-{C5AD3362-62B1-4E75-8D1C-2C3E362E132C}" dt="2023-09-21T10:16:11.491" v="29" actId="20577"/>
              <pc2:cmMkLst xmlns:pc2="http://schemas.microsoft.com/office/powerpoint/2019/9/main/command">
                <pc:docMk/>
                <pc:sldMk cId="1147946153" sldId="349"/>
                <pc2:cmMk id="{1BE1312F-7838-E442-85E5-B7028238AC37}"/>
              </pc2:cmMkLst>
            </pc226:cmChg>
          </p:ext>
        </pc:extLst>
      </pc:sldChg>
      <pc:sldChg chg="modSp">
        <pc:chgData name="Consorzio Materahub" userId="" providerId="" clId="Web-{C5AD3362-62B1-4E75-8D1C-2C3E362E132C}" dt="2023-09-21T10:15:45.381" v="17" actId="20577"/>
        <pc:sldMkLst>
          <pc:docMk/>
          <pc:sldMk cId="3927445169" sldId="351"/>
        </pc:sldMkLst>
        <pc:spChg chg="mod">
          <ac:chgData name="Consorzio Materahub" userId="" providerId="" clId="Web-{C5AD3362-62B1-4E75-8D1C-2C3E362E132C}" dt="2023-09-21T10:15:37.787" v="15" actId="1076"/>
          <ac:spMkLst>
            <pc:docMk/>
            <pc:sldMk cId="3927445169" sldId="351"/>
            <ac:spMk id="2" creationId="{6910D128-E06C-2FBD-69B5-B59F1450ACC8}"/>
          </ac:spMkLst>
        </pc:spChg>
        <pc:spChg chg="mod">
          <ac:chgData name="Consorzio Materahub" userId="" providerId="" clId="Web-{C5AD3362-62B1-4E75-8D1C-2C3E362E132C}" dt="2023-09-21T10:15:12.521" v="11" actId="20577"/>
          <ac:spMkLst>
            <pc:docMk/>
            <pc:sldMk cId="3927445169" sldId="351"/>
            <ac:spMk id="3" creationId="{F37EAD38-4BB7-84D9-5AB3-85838BB34B27}"/>
          </ac:spMkLst>
        </pc:spChg>
        <pc:spChg chg="mod">
          <ac:chgData name="Consorzio Materahub" userId="" providerId="" clId="Web-{C5AD3362-62B1-4E75-8D1C-2C3E362E132C}" dt="2023-09-21T10:15:45.381" v="17" actId="20577"/>
          <ac:spMkLst>
            <pc:docMk/>
            <pc:sldMk cId="3927445169" sldId="351"/>
            <ac:spMk id="4" creationId="{B643CABC-D0F9-31A9-410E-55AEC27CFB1D}"/>
          </ac:spMkLst>
        </pc:spChg>
      </pc:sldChg>
      <pc:sldChg chg="modSp">
        <pc:chgData name="Consorzio Materahub" userId="" providerId="" clId="Web-{C5AD3362-62B1-4E75-8D1C-2C3E362E132C}" dt="2023-09-21T10:17:36.462" v="52"/>
        <pc:sldMkLst>
          <pc:docMk/>
          <pc:sldMk cId="2305846781" sldId="359"/>
        </pc:sldMkLst>
        <pc:spChg chg="mod ord">
          <ac:chgData name="Consorzio Materahub" userId="" providerId="" clId="Web-{C5AD3362-62B1-4E75-8D1C-2C3E362E132C}" dt="2023-09-21T10:17:28.931" v="51"/>
          <ac:spMkLst>
            <pc:docMk/>
            <pc:sldMk cId="2305846781" sldId="359"/>
            <ac:spMk id="16" creationId="{CA4AE978-AE07-F99A-2180-281F8CA7022B}"/>
          </ac:spMkLst>
        </pc:spChg>
        <pc:spChg chg="ord">
          <ac:chgData name="Consorzio Materahub" userId="" providerId="" clId="Web-{C5AD3362-62B1-4E75-8D1C-2C3E362E132C}" dt="2023-09-21T10:17:36.462" v="52"/>
          <ac:spMkLst>
            <pc:docMk/>
            <pc:sldMk cId="2305846781" sldId="359"/>
            <ac:spMk id="19" creationId="{126EA8D1-B937-39BE-F186-62F9D7412FB6}"/>
          </ac:spMkLst>
        </pc:spChg>
        <pc:spChg chg="mod">
          <ac:chgData name="Consorzio Materahub" userId="" providerId="" clId="Web-{C5AD3362-62B1-4E75-8D1C-2C3E362E132C}" dt="2023-09-21T10:17:06.915" v="48" actId="20577"/>
          <ac:spMkLst>
            <pc:docMk/>
            <pc:sldMk cId="2305846781" sldId="359"/>
            <ac:spMk id="22" creationId="{DEC1182E-19DF-AE1D-4555-E21C0DA94AFE}"/>
          </ac:spMkLst>
        </pc:spChg>
        <pc:spChg chg="mod">
          <ac:chgData name="Consorzio Materahub" userId="" providerId="" clId="Web-{C5AD3362-62B1-4E75-8D1C-2C3E362E132C}" dt="2023-09-21T10:17:06.212" v="47" actId="20577"/>
          <ac:spMkLst>
            <pc:docMk/>
            <pc:sldMk cId="2305846781" sldId="359"/>
            <ac:spMk id="32" creationId="{DD6736BF-A201-695F-778D-0B84FF5C7185}"/>
          </ac:spMkLst>
        </pc:spChg>
      </pc:sldChg>
      <pc:sldChg chg="modSp">
        <pc:chgData name="Consorzio Materahub" userId="" providerId="" clId="Web-{C5AD3362-62B1-4E75-8D1C-2C3E362E132C}" dt="2023-09-21T10:18:46.042" v="62"/>
        <pc:sldMkLst>
          <pc:docMk/>
          <pc:sldMk cId="1024539722" sldId="363"/>
        </pc:sldMkLst>
        <pc:spChg chg="mod">
          <ac:chgData name="Consorzio Materahub" userId="" providerId="" clId="Web-{C5AD3362-62B1-4E75-8D1C-2C3E362E132C}" dt="2023-09-21T10:18:46.042" v="62"/>
          <ac:spMkLst>
            <pc:docMk/>
            <pc:sldMk cId="1024539722" sldId="363"/>
            <ac:spMk id="17" creationId="{49F1544D-2A6D-00CD-E141-0BB3BAF56336}"/>
          </ac:spMkLst>
        </pc:spChg>
      </pc:sldChg>
      <pc:sldChg chg="modSp">
        <pc:chgData name="Consorzio Materahub" userId="" providerId="" clId="Web-{C5AD3362-62B1-4E75-8D1C-2C3E362E132C}" dt="2023-09-21T10:18:46.042" v="62"/>
        <pc:sldMkLst>
          <pc:docMk/>
          <pc:sldMk cId="2796425977" sldId="364"/>
        </pc:sldMkLst>
        <pc:spChg chg="mod">
          <ac:chgData name="Consorzio Materahub" userId="" providerId="" clId="Web-{C5AD3362-62B1-4E75-8D1C-2C3E362E132C}" dt="2023-09-21T10:18:46.042" v="62"/>
          <ac:spMkLst>
            <pc:docMk/>
            <pc:sldMk cId="2796425977" sldId="364"/>
            <ac:spMk id="17" creationId="{49F1544D-2A6D-00CD-E141-0BB3BAF56336}"/>
          </ac:spMkLst>
        </pc:spChg>
      </pc:sldChg>
    </pc:docChg>
  </pc:docChgLst>
  <pc:docChgLst>
    <pc:chgData name="Consorzio Materahub" clId="Web-{93B731C7-355A-44CC-8163-37EBF29EC615}"/>
    <pc:docChg chg="delSld modSld">
      <pc:chgData name="Consorzio Materahub" userId="" providerId="" clId="Web-{93B731C7-355A-44CC-8163-37EBF29EC615}" dt="2023-09-21T10:47:16.304" v="132" actId="1076"/>
      <pc:docMkLst>
        <pc:docMk/>
      </pc:docMkLst>
      <pc:sldChg chg="modSp">
        <pc:chgData name="Consorzio Materahub" userId="" providerId="" clId="Web-{93B731C7-355A-44CC-8163-37EBF29EC615}" dt="2023-09-21T10:46:07.333" v="123" actId="1076"/>
        <pc:sldMkLst>
          <pc:docMk/>
          <pc:sldMk cId="1591216886" sldId="279"/>
        </pc:sldMkLst>
        <pc:spChg chg="mod">
          <ac:chgData name="Consorzio Materahub" userId="" providerId="" clId="Web-{93B731C7-355A-44CC-8163-37EBF29EC615}" dt="2023-09-21T10:46:07.333" v="123" actId="1076"/>
          <ac:spMkLst>
            <pc:docMk/>
            <pc:sldMk cId="1591216886" sldId="279"/>
            <ac:spMk id="6" creationId="{74E22C3A-9360-BF44-9CCC-1437D4E41044}"/>
          </ac:spMkLst>
        </pc:spChg>
      </pc:sldChg>
      <pc:sldChg chg="modSp">
        <pc:chgData name="Consorzio Materahub" userId="" providerId="" clId="Web-{93B731C7-355A-44CC-8163-37EBF29EC615}" dt="2023-09-21T10:40:15.498" v="14" actId="20577"/>
        <pc:sldMkLst>
          <pc:docMk/>
          <pc:sldMk cId="3443540094" sldId="283"/>
        </pc:sldMkLst>
        <pc:spChg chg="mod">
          <ac:chgData name="Consorzio Materahub" userId="" providerId="" clId="Web-{93B731C7-355A-44CC-8163-37EBF29EC615}" dt="2023-09-21T10:40:15.498" v="14" actId="20577"/>
          <ac:spMkLst>
            <pc:docMk/>
            <pc:sldMk cId="3443540094" sldId="283"/>
            <ac:spMk id="3" creationId="{C531583D-10A3-FFB3-3E9C-C744E5160281}"/>
          </ac:spMkLst>
        </pc:spChg>
        <pc:spChg chg="mod">
          <ac:chgData name="Consorzio Materahub" userId="" providerId="" clId="Web-{93B731C7-355A-44CC-8163-37EBF29EC615}" dt="2023-09-21T10:39:53.122" v="10" actId="14100"/>
          <ac:spMkLst>
            <pc:docMk/>
            <pc:sldMk cId="3443540094" sldId="283"/>
            <ac:spMk id="28" creationId="{78E2142A-DEB6-8FD6-C301-A763F91BB9DF}"/>
          </ac:spMkLst>
        </pc:spChg>
      </pc:sldChg>
      <pc:sldChg chg="modSp">
        <pc:chgData name="Consorzio Materahub" userId="" providerId="" clId="Web-{93B731C7-355A-44CC-8163-37EBF29EC615}" dt="2023-09-21T10:40:53.733" v="20" actId="1076"/>
        <pc:sldMkLst>
          <pc:docMk/>
          <pc:sldMk cId="4138256047" sldId="285"/>
        </pc:sldMkLst>
        <pc:spChg chg="mod">
          <ac:chgData name="Consorzio Materahub" userId="" providerId="" clId="Web-{93B731C7-355A-44CC-8163-37EBF29EC615}" dt="2023-09-21T10:40:38.295" v="17" actId="14100"/>
          <ac:spMkLst>
            <pc:docMk/>
            <pc:sldMk cId="4138256047" sldId="285"/>
            <ac:spMk id="2" creationId="{E3F98226-81CC-0DD3-9F34-2A61B4A1DE38}"/>
          </ac:spMkLst>
        </pc:spChg>
        <pc:picChg chg="mod">
          <ac:chgData name="Consorzio Materahub" userId="" providerId="" clId="Web-{93B731C7-355A-44CC-8163-37EBF29EC615}" dt="2023-09-21T10:40:53.733" v="20" actId="1076"/>
          <ac:picMkLst>
            <pc:docMk/>
            <pc:sldMk cId="4138256047" sldId="285"/>
            <ac:picMk id="6" creationId="{7A9529AE-A22C-A3B7-424E-219555D2B39E}"/>
          </ac:picMkLst>
        </pc:picChg>
      </pc:sldChg>
      <pc:sldChg chg="modSp">
        <pc:chgData name="Consorzio Materahub" userId="" providerId="" clId="Web-{93B731C7-355A-44CC-8163-37EBF29EC615}" dt="2023-09-21T10:41:17.593" v="28" actId="20577"/>
        <pc:sldMkLst>
          <pc:docMk/>
          <pc:sldMk cId="196023647" sldId="292"/>
        </pc:sldMkLst>
        <pc:spChg chg="mod">
          <ac:chgData name="Consorzio Materahub" userId="" providerId="" clId="Web-{93B731C7-355A-44CC-8163-37EBF29EC615}" dt="2023-09-21T10:41:17.593" v="28" actId="20577"/>
          <ac:spMkLst>
            <pc:docMk/>
            <pc:sldMk cId="196023647" sldId="292"/>
            <ac:spMk id="7" creationId="{2D694935-F022-3859-C448-5171018499DD}"/>
          </ac:spMkLst>
        </pc:spChg>
      </pc:sldChg>
      <pc:sldChg chg="modSp">
        <pc:chgData name="Consorzio Materahub" userId="" providerId="" clId="Web-{93B731C7-355A-44CC-8163-37EBF29EC615}" dt="2023-09-21T10:41:52.922" v="35" actId="20577"/>
        <pc:sldMkLst>
          <pc:docMk/>
          <pc:sldMk cId="2689751895" sldId="293"/>
        </pc:sldMkLst>
        <pc:spChg chg="mod">
          <ac:chgData name="Consorzio Materahub" userId="" providerId="" clId="Web-{93B731C7-355A-44CC-8163-37EBF29EC615}" dt="2023-09-21T10:41:52.922" v="35" actId="20577"/>
          <ac:spMkLst>
            <pc:docMk/>
            <pc:sldMk cId="2689751895" sldId="293"/>
            <ac:spMk id="2" creationId="{730D6BAD-ADF8-B0A3-BF9A-E757546CE8C2}"/>
          </ac:spMkLst>
        </pc:spChg>
        <pc:spChg chg="mod">
          <ac:chgData name="Consorzio Materahub" userId="" providerId="" clId="Web-{93B731C7-355A-44CC-8163-37EBF29EC615}" dt="2023-09-21T10:41:37.562" v="30" actId="1076"/>
          <ac:spMkLst>
            <pc:docMk/>
            <pc:sldMk cId="2689751895" sldId="293"/>
            <ac:spMk id="5" creationId="{ED8D9984-68D1-86C2-98BF-D3A6CF81FD9D}"/>
          </ac:spMkLst>
        </pc:spChg>
        <pc:spChg chg="mod">
          <ac:chgData name="Consorzio Materahub" userId="" providerId="" clId="Web-{93B731C7-355A-44CC-8163-37EBF29EC615}" dt="2023-09-21T10:41:31.109" v="29" actId="1076"/>
          <ac:spMkLst>
            <pc:docMk/>
            <pc:sldMk cId="2689751895" sldId="293"/>
            <ac:spMk id="6" creationId="{8810F661-7155-C6F9-7E1F-2D665FC61D97}"/>
          </ac:spMkLst>
        </pc:spChg>
      </pc:sldChg>
      <pc:sldChg chg="modSp">
        <pc:chgData name="Consorzio Materahub" userId="" providerId="" clId="Web-{93B731C7-355A-44CC-8163-37EBF29EC615}" dt="2023-09-21T10:42:07.672" v="37" actId="20577"/>
        <pc:sldMkLst>
          <pc:docMk/>
          <pc:sldMk cId="3915866910" sldId="294"/>
        </pc:sldMkLst>
        <pc:spChg chg="mod">
          <ac:chgData name="Consorzio Materahub" userId="" providerId="" clId="Web-{93B731C7-355A-44CC-8163-37EBF29EC615}" dt="2023-09-21T10:42:07.672" v="37" actId="20577"/>
          <ac:spMkLst>
            <pc:docMk/>
            <pc:sldMk cId="3915866910" sldId="294"/>
            <ac:spMk id="16" creationId="{9DB7C7AF-CE27-CF62-670D-24248E6C807C}"/>
          </ac:spMkLst>
        </pc:spChg>
      </pc:sldChg>
      <pc:sldChg chg="modSp">
        <pc:chgData name="Consorzio Materahub" userId="" providerId="" clId="Web-{93B731C7-355A-44CC-8163-37EBF29EC615}" dt="2023-09-21T10:42:19.735" v="38" actId="14100"/>
        <pc:sldMkLst>
          <pc:docMk/>
          <pc:sldMk cId="3603949875" sldId="296"/>
        </pc:sldMkLst>
        <pc:picChg chg="mod">
          <ac:chgData name="Consorzio Materahub" userId="" providerId="" clId="Web-{93B731C7-355A-44CC-8163-37EBF29EC615}" dt="2023-09-21T10:42:19.735" v="38" actId="14100"/>
          <ac:picMkLst>
            <pc:docMk/>
            <pc:sldMk cId="3603949875" sldId="296"/>
            <ac:picMk id="2050" creationId="{D22D219E-E076-C4E3-FCB8-C1C4BCA43676}"/>
          </ac:picMkLst>
        </pc:picChg>
      </pc:sldChg>
      <pc:sldChg chg="modSp">
        <pc:chgData name="Consorzio Materahub" userId="" providerId="" clId="Web-{93B731C7-355A-44CC-8163-37EBF29EC615}" dt="2023-09-21T10:42:41.813" v="40"/>
        <pc:sldMkLst>
          <pc:docMk/>
          <pc:sldMk cId="929472420" sldId="298"/>
        </pc:sldMkLst>
        <pc:spChg chg="ord">
          <ac:chgData name="Consorzio Materahub" userId="" providerId="" clId="Web-{93B731C7-355A-44CC-8163-37EBF29EC615}" dt="2023-09-21T10:42:31.063" v="39"/>
          <ac:spMkLst>
            <pc:docMk/>
            <pc:sldMk cId="929472420" sldId="298"/>
            <ac:spMk id="8" creationId="{6DE831F9-9A0D-32FA-269F-B08EA40FF6CE}"/>
          </ac:spMkLst>
        </pc:spChg>
        <pc:spChg chg="ord">
          <ac:chgData name="Consorzio Materahub" userId="" providerId="" clId="Web-{93B731C7-355A-44CC-8163-37EBF29EC615}" dt="2023-09-21T10:42:41.813" v="40"/>
          <ac:spMkLst>
            <pc:docMk/>
            <pc:sldMk cId="929472420" sldId="298"/>
            <ac:spMk id="14" creationId="{34D860B5-310C-439D-B5AC-3AC4F2793E57}"/>
          </ac:spMkLst>
        </pc:spChg>
      </pc:sldChg>
      <pc:sldChg chg="modSp">
        <pc:chgData name="Consorzio Materahub" userId="" providerId="" clId="Web-{93B731C7-355A-44CC-8163-37EBF29EC615}" dt="2023-09-21T10:42:57.798" v="41" actId="1076"/>
        <pc:sldMkLst>
          <pc:docMk/>
          <pc:sldMk cId="2813702275" sldId="301"/>
        </pc:sldMkLst>
        <pc:spChg chg="mod">
          <ac:chgData name="Consorzio Materahub" userId="" providerId="" clId="Web-{93B731C7-355A-44CC-8163-37EBF29EC615}" dt="2023-09-21T10:42:57.798" v="41" actId="1076"/>
          <ac:spMkLst>
            <pc:docMk/>
            <pc:sldMk cId="2813702275" sldId="301"/>
            <ac:spMk id="4" creationId="{2206E153-3237-F781-2FF3-56CD76F535CE}"/>
          </ac:spMkLst>
        </pc:spChg>
      </pc:sldChg>
      <pc:sldChg chg="modSp">
        <pc:chgData name="Consorzio Materahub" userId="" providerId="" clId="Web-{93B731C7-355A-44CC-8163-37EBF29EC615}" dt="2023-09-21T10:43:34.065" v="70" actId="20577"/>
        <pc:sldMkLst>
          <pc:docMk/>
          <pc:sldMk cId="2520677416" sldId="303"/>
        </pc:sldMkLst>
        <pc:spChg chg="mod">
          <ac:chgData name="Consorzio Materahub" userId="" providerId="" clId="Web-{93B731C7-355A-44CC-8163-37EBF29EC615}" dt="2023-09-21T10:43:34.065" v="70" actId="20577"/>
          <ac:spMkLst>
            <pc:docMk/>
            <pc:sldMk cId="2520677416" sldId="303"/>
            <ac:spMk id="2" creationId="{5F7DBE33-B6CF-711E-3CA1-41D115B802FA}"/>
          </ac:spMkLst>
        </pc:spChg>
        <pc:spChg chg="mod">
          <ac:chgData name="Consorzio Materahub" userId="" providerId="" clId="Web-{93B731C7-355A-44CC-8163-37EBF29EC615}" dt="2023-09-21T10:43:06.111" v="42" actId="20577"/>
          <ac:spMkLst>
            <pc:docMk/>
            <pc:sldMk cId="2520677416" sldId="303"/>
            <ac:spMk id="7" creationId="{2D694935-F022-3859-C448-5171018499DD}"/>
          </ac:spMkLst>
        </pc:spChg>
      </pc:sldChg>
      <pc:sldChg chg="modSp">
        <pc:chgData name="Consorzio Materahub" userId="" providerId="" clId="Web-{93B731C7-355A-44CC-8163-37EBF29EC615}" dt="2023-09-21T10:44:10.847" v="78" actId="20577"/>
        <pc:sldMkLst>
          <pc:docMk/>
          <pc:sldMk cId="1852624714" sldId="306"/>
        </pc:sldMkLst>
        <pc:spChg chg="mod">
          <ac:chgData name="Consorzio Materahub" userId="" providerId="" clId="Web-{93B731C7-355A-44CC-8163-37EBF29EC615}" dt="2023-09-21T10:44:10.847" v="78" actId="20577"/>
          <ac:spMkLst>
            <pc:docMk/>
            <pc:sldMk cId="1852624714" sldId="306"/>
            <ac:spMk id="17" creationId="{1702141C-0F5B-6D74-4202-BE03B40E8872}"/>
          </ac:spMkLst>
        </pc:spChg>
      </pc:sldChg>
      <pc:sldChg chg="modSp">
        <pc:chgData name="Consorzio Materahub" userId="" providerId="" clId="Web-{93B731C7-355A-44CC-8163-37EBF29EC615}" dt="2023-09-21T10:44:26.534" v="101" actId="20577"/>
        <pc:sldMkLst>
          <pc:docMk/>
          <pc:sldMk cId="207653747" sldId="307"/>
        </pc:sldMkLst>
        <pc:spChg chg="mod">
          <ac:chgData name="Consorzio Materahub" userId="" providerId="" clId="Web-{93B731C7-355A-44CC-8163-37EBF29EC615}" dt="2023-09-21T10:44:26.534" v="101" actId="20577"/>
          <ac:spMkLst>
            <pc:docMk/>
            <pc:sldMk cId="207653747" sldId="307"/>
            <ac:spMk id="7" creationId="{2D694935-F022-3859-C448-5171018499DD}"/>
          </ac:spMkLst>
        </pc:spChg>
      </pc:sldChg>
      <pc:sldChg chg="modSp">
        <pc:chgData name="Consorzio Materahub" userId="" providerId="" clId="Web-{93B731C7-355A-44CC-8163-37EBF29EC615}" dt="2023-09-21T10:39:07.387" v="7" actId="14100"/>
        <pc:sldMkLst>
          <pc:docMk/>
          <pc:sldMk cId="420424358" sldId="314"/>
        </pc:sldMkLst>
        <pc:spChg chg="mod">
          <ac:chgData name="Consorzio Materahub" userId="" providerId="" clId="Web-{93B731C7-355A-44CC-8163-37EBF29EC615}" dt="2023-09-21T10:38:52.683" v="5" actId="14100"/>
          <ac:spMkLst>
            <pc:docMk/>
            <pc:sldMk cId="420424358" sldId="314"/>
            <ac:spMk id="6" creationId="{F0A82F90-D982-DBD2-7B60-30C5E4CCB787}"/>
          </ac:spMkLst>
        </pc:spChg>
        <pc:spChg chg="mod">
          <ac:chgData name="Consorzio Materahub" userId="" providerId="" clId="Web-{93B731C7-355A-44CC-8163-37EBF29EC615}" dt="2023-09-21T10:39:07.387" v="7" actId="14100"/>
          <ac:spMkLst>
            <pc:docMk/>
            <pc:sldMk cId="420424358" sldId="314"/>
            <ac:spMk id="9" creationId="{71DCFA4B-FD9C-1E27-1DAB-7863849CC1DA}"/>
          </ac:spMkLst>
        </pc:spChg>
      </pc:sldChg>
      <pc:sldChg chg="modSp">
        <pc:chgData name="Consorzio Materahub" userId="" providerId="" clId="Web-{93B731C7-355A-44CC-8163-37EBF29EC615}" dt="2023-09-21T10:47:16.304" v="132" actId="1076"/>
        <pc:sldMkLst>
          <pc:docMk/>
          <pc:sldMk cId="3287865697" sldId="330"/>
        </pc:sldMkLst>
        <pc:spChg chg="mod">
          <ac:chgData name="Consorzio Materahub" userId="" providerId="" clId="Web-{93B731C7-355A-44CC-8163-37EBF29EC615}" dt="2023-09-21T10:47:16.304" v="132" actId="1076"/>
          <ac:spMkLst>
            <pc:docMk/>
            <pc:sldMk cId="3287865697" sldId="330"/>
            <ac:spMk id="2" creationId="{730D6BAD-ADF8-B0A3-BF9A-E757546CE8C2}"/>
          </ac:spMkLst>
        </pc:spChg>
        <pc:spChg chg="mod">
          <ac:chgData name="Consorzio Materahub" userId="" providerId="" clId="Web-{93B731C7-355A-44CC-8163-37EBF29EC615}" dt="2023-09-21T10:47:12.694" v="131" actId="1076"/>
          <ac:spMkLst>
            <pc:docMk/>
            <pc:sldMk cId="3287865697" sldId="330"/>
            <ac:spMk id="3" creationId="{7EA6E36C-B6D6-E20E-7D80-665F67C7D9FD}"/>
          </ac:spMkLst>
        </pc:spChg>
      </pc:sldChg>
      <pc:sldChg chg="modSp">
        <pc:chgData name="Consorzio Materahub" userId="" providerId="" clId="Web-{93B731C7-355A-44CC-8163-37EBF29EC615}" dt="2023-09-21T10:44:58.082" v="117" actId="20577"/>
        <pc:sldMkLst>
          <pc:docMk/>
          <pc:sldMk cId="2225732790" sldId="331"/>
        </pc:sldMkLst>
        <pc:spChg chg="mod">
          <ac:chgData name="Consorzio Materahub" userId="" providerId="" clId="Web-{93B731C7-355A-44CC-8163-37EBF29EC615}" dt="2023-09-21T10:44:58.082" v="117" actId="20577"/>
          <ac:spMkLst>
            <pc:docMk/>
            <pc:sldMk cId="2225732790" sldId="331"/>
            <ac:spMk id="17" creationId="{1702141C-0F5B-6D74-4202-BE03B40E8872}"/>
          </ac:spMkLst>
        </pc:spChg>
      </pc:sldChg>
      <pc:sldChg chg="modSp">
        <pc:chgData name="Consorzio Materahub" userId="" providerId="" clId="Web-{93B731C7-355A-44CC-8163-37EBF29EC615}" dt="2023-09-21T10:46:52.163" v="130" actId="20577"/>
        <pc:sldMkLst>
          <pc:docMk/>
          <pc:sldMk cId="2846360499" sldId="332"/>
        </pc:sldMkLst>
        <pc:spChg chg="mod">
          <ac:chgData name="Consorzio Materahub" userId="" providerId="" clId="Web-{93B731C7-355A-44CC-8163-37EBF29EC615}" dt="2023-09-21T10:46:52.163" v="130" actId="20577"/>
          <ac:spMkLst>
            <pc:docMk/>
            <pc:sldMk cId="2846360499" sldId="332"/>
            <ac:spMk id="5" creationId="{ED8D9984-68D1-86C2-98BF-D3A6CF81FD9D}"/>
          </ac:spMkLst>
        </pc:spChg>
      </pc:sldChg>
      <pc:sldChg chg="modSp">
        <pc:chgData name="Consorzio Materahub" userId="" providerId="" clId="Web-{93B731C7-355A-44CC-8163-37EBF29EC615}" dt="2023-09-21T10:45:18.395" v="120" actId="14100"/>
        <pc:sldMkLst>
          <pc:docMk/>
          <pc:sldMk cId="2857542986" sldId="340"/>
        </pc:sldMkLst>
        <pc:spChg chg="mod">
          <ac:chgData name="Consorzio Materahub" userId="" providerId="" clId="Web-{93B731C7-355A-44CC-8163-37EBF29EC615}" dt="2023-09-21T10:45:18.395" v="120" actId="14100"/>
          <ac:spMkLst>
            <pc:docMk/>
            <pc:sldMk cId="2857542986" sldId="340"/>
            <ac:spMk id="3" creationId="{17305696-753F-AA20-9F79-0FBCB29928AB}"/>
          </ac:spMkLst>
        </pc:spChg>
        <pc:spChg chg="mod">
          <ac:chgData name="Consorzio Materahub" userId="" providerId="" clId="Web-{93B731C7-355A-44CC-8163-37EBF29EC615}" dt="2023-09-21T10:45:10.832" v="118" actId="1076"/>
          <ac:spMkLst>
            <pc:docMk/>
            <pc:sldMk cId="2857542986" sldId="340"/>
            <ac:spMk id="17" creationId="{49F1544D-2A6D-00CD-E141-0BB3BAF56336}"/>
          </ac:spMkLst>
        </pc:spChg>
      </pc:sldChg>
      <pc:sldChg chg="modSp">
        <pc:chgData name="Consorzio Materahub" userId="" providerId="" clId="Web-{93B731C7-355A-44CC-8163-37EBF29EC615}" dt="2023-09-21T10:45:30.708" v="121" actId="14100"/>
        <pc:sldMkLst>
          <pc:docMk/>
          <pc:sldMk cId="446783772" sldId="345"/>
        </pc:sldMkLst>
        <pc:spChg chg="mod">
          <ac:chgData name="Consorzio Materahub" userId="" providerId="" clId="Web-{93B731C7-355A-44CC-8163-37EBF29EC615}" dt="2023-09-21T10:45:30.708" v="121" actId="14100"/>
          <ac:spMkLst>
            <pc:docMk/>
            <pc:sldMk cId="446783772" sldId="345"/>
            <ac:spMk id="6" creationId="{F4B978D8-8268-B8B3-DD59-9FDB9DA440A7}"/>
          </ac:spMkLst>
        </pc:spChg>
      </pc:sldChg>
      <pc:sldChg chg="modSp">
        <pc:chgData name="Consorzio Materahub" userId="" providerId="" clId="Web-{93B731C7-355A-44CC-8163-37EBF29EC615}" dt="2023-09-21T10:38:20.042" v="2"/>
        <pc:sldMkLst>
          <pc:docMk/>
          <pc:sldMk cId="844040561" sldId="348"/>
        </pc:sldMkLst>
        <pc:spChg chg="mod">
          <ac:chgData name="Consorzio Materahub" userId="" providerId="" clId="Web-{93B731C7-355A-44CC-8163-37EBF29EC615}" dt="2023-09-21T10:38:20.042" v="2"/>
          <ac:spMkLst>
            <pc:docMk/>
            <pc:sldMk cId="844040561" sldId="348"/>
            <ac:spMk id="3" creationId="{6AEB2A9F-8CB7-4BDB-0BA7-7A2FB391DFB9}"/>
          </ac:spMkLst>
        </pc:spChg>
      </pc:sldChg>
      <pc:sldChg chg="modSp">
        <pc:chgData name="Consorzio Materahub" userId="" providerId="" clId="Web-{93B731C7-355A-44CC-8163-37EBF29EC615}" dt="2023-09-21T10:38:20.042" v="2"/>
        <pc:sldMkLst>
          <pc:docMk/>
          <pc:sldMk cId="2044476344" sldId="353"/>
        </pc:sldMkLst>
        <pc:spChg chg="mod">
          <ac:chgData name="Consorzio Materahub" userId="" providerId="" clId="Web-{93B731C7-355A-44CC-8163-37EBF29EC615}" dt="2023-09-21T10:38:20.042" v="2"/>
          <ac:spMkLst>
            <pc:docMk/>
            <pc:sldMk cId="2044476344" sldId="353"/>
            <ac:spMk id="5" creationId="{3AFB5EC6-4D92-BB13-4752-F11E6CF909B6}"/>
          </ac:spMkLst>
        </pc:spChg>
        <pc:spChg chg="mod">
          <ac:chgData name="Consorzio Materahub" userId="" providerId="" clId="Web-{93B731C7-355A-44CC-8163-37EBF29EC615}" dt="2023-09-21T10:37:57.792" v="0" actId="1076"/>
          <ac:spMkLst>
            <pc:docMk/>
            <pc:sldMk cId="2044476344" sldId="353"/>
            <ac:spMk id="7" creationId="{551C7190-B298-FC85-2FBC-FD4F66C5B65F}"/>
          </ac:spMkLst>
        </pc:spChg>
        <pc:spChg chg="mod">
          <ac:chgData name="Consorzio Materahub" userId="" providerId="" clId="Web-{93B731C7-355A-44CC-8163-37EBF29EC615}" dt="2023-09-21T10:38:20.042" v="2"/>
          <ac:spMkLst>
            <pc:docMk/>
            <pc:sldMk cId="2044476344" sldId="353"/>
            <ac:spMk id="8" creationId="{1BCAAD8F-DA1A-B1ED-B9C1-4977B823B56C}"/>
          </ac:spMkLst>
        </pc:spChg>
      </pc:sldChg>
      <pc:sldChg chg="modSp modCm">
        <pc:chgData name="Consorzio Materahub" userId="" providerId="" clId="Web-{93B731C7-355A-44CC-8163-37EBF29EC615}" dt="2023-09-21T10:38:20.042" v="2"/>
        <pc:sldMkLst>
          <pc:docMk/>
          <pc:sldMk cId="1806083406" sldId="354"/>
        </pc:sldMkLst>
        <pc:spChg chg="mod">
          <ac:chgData name="Consorzio Materahub" userId="" providerId="" clId="Web-{93B731C7-355A-44CC-8163-37EBF29EC615}" dt="2023-09-21T10:38:20.042" v="2"/>
          <ac:spMkLst>
            <pc:docMk/>
            <pc:sldMk cId="1806083406" sldId="354"/>
            <ac:spMk id="4" creationId="{604A4DFE-B6C5-BCDA-5720-5137FFC1E5E8}"/>
          </ac:spMkLst>
        </pc:spChg>
        <pc:extLst>
          <p:ext xmlns:p="http://schemas.openxmlformats.org/presentationml/2006/main" uri="{D6D511B9-2390-475A-947B-AFAB55BFBCF1}">
            <pc226:cmChg xmlns:pc226="http://schemas.microsoft.com/office/powerpoint/2022/06/main/command" chg="mod">
              <pc226:chgData name="Consorzio Materahub" userId="" providerId="" clId="Web-{93B731C7-355A-44CC-8163-37EBF29EC615}" dt="2023-09-21T10:38:20.042" v="2"/>
              <pc2:cmMkLst xmlns:pc2="http://schemas.microsoft.com/office/powerpoint/2019/9/main/command">
                <pc:docMk/>
                <pc:sldMk cId="1806083406" sldId="354"/>
                <pc2:cmMk id="{9E72F115-95A3-4B7C-A530-E081E6FEB80D}"/>
              </pc2:cmMkLst>
            </pc226:cmChg>
          </p:ext>
        </pc:extLst>
      </pc:sldChg>
      <pc:sldChg chg="modSp">
        <pc:chgData name="Consorzio Materahub" userId="" providerId="" clId="Web-{93B731C7-355A-44CC-8163-37EBF29EC615}" dt="2023-09-21T10:45:43.177" v="122" actId="14100"/>
        <pc:sldMkLst>
          <pc:docMk/>
          <pc:sldMk cId="3234137253" sldId="358"/>
        </pc:sldMkLst>
        <pc:spChg chg="mod">
          <ac:chgData name="Consorzio Materahub" userId="" providerId="" clId="Web-{93B731C7-355A-44CC-8163-37EBF29EC615}" dt="2023-09-21T10:45:43.177" v="122" actId="14100"/>
          <ac:spMkLst>
            <pc:docMk/>
            <pc:sldMk cId="3234137253" sldId="358"/>
            <ac:spMk id="11" creationId="{F2B95375-BC5F-B3D2-81AC-51FB5B0FEFE6}"/>
          </ac:spMkLst>
        </pc:spChg>
      </pc:sldChg>
      <pc:sldChg chg="modSp">
        <pc:chgData name="Consorzio Materahub" userId="" providerId="" clId="Web-{93B731C7-355A-44CC-8163-37EBF29EC615}" dt="2023-09-21T10:38:20.042" v="2"/>
        <pc:sldMkLst>
          <pc:docMk/>
          <pc:sldMk cId="2305846781" sldId="359"/>
        </pc:sldMkLst>
        <pc:spChg chg="mod">
          <ac:chgData name="Consorzio Materahub" userId="" providerId="" clId="Web-{93B731C7-355A-44CC-8163-37EBF29EC615}" dt="2023-09-21T10:38:20.042" v="2"/>
          <ac:spMkLst>
            <pc:docMk/>
            <pc:sldMk cId="2305846781" sldId="359"/>
            <ac:spMk id="34" creationId="{C26DFE61-F1CB-D045-EC7E-685B165B89A3}"/>
          </ac:spMkLst>
        </pc:spChg>
      </pc:sldChg>
      <pc:sldChg chg="del">
        <pc:chgData name="Consorzio Materahub" userId="" providerId="" clId="Web-{93B731C7-355A-44CC-8163-37EBF29EC615}" dt="2023-09-21T10:39:31.419" v="8"/>
        <pc:sldMkLst>
          <pc:docMk/>
          <pc:sldMk cId="1024539722" sldId="363"/>
        </pc:sldMkLst>
      </pc:sldChg>
      <pc:sldChg chg="del">
        <pc:chgData name="Consorzio Materahub" userId="" providerId="" clId="Web-{93B731C7-355A-44CC-8163-37EBF29EC615}" dt="2023-09-21T10:39:45.013" v="9"/>
        <pc:sldMkLst>
          <pc:docMk/>
          <pc:sldMk cId="2796425977" sldId="364"/>
        </pc:sldMkLst>
      </pc:sldChg>
    </pc:docChg>
  </pc:docChgLst>
</pc:chgInfo>
</file>

<file path=ppt/comments/modernComment_119_72F618EA.xml><?xml version="1.0" encoding="utf-8"?>
<p188:cmLst xmlns:a="http://schemas.openxmlformats.org/drawingml/2006/main" xmlns:r="http://schemas.openxmlformats.org/officeDocument/2006/relationships" xmlns:p188="http://schemas.microsoft.com/office/powerpoint/2018/8/main">
  <p188:cm id="{9B13476C-753C-E946-AB69-B73DF98D6578}" authorId="{8438A3EF-A4A4-A57B-63D2-4B46EBD13EB7}" created="2023-05-16T12:10:20.244">
    <pc:sldMkLst xmlns:pc="http://schemas.microsoft.com/office/powerpoint/2013/main/command">
      <pc:docMk/>
      <pc:sldMk cId="1928730858" sldId="281"/>
    </pc:sldMkLst>
    <p188:txBody>
      <a:bodyPr/>
      <a:lstStyle/>
      <a:p>
        <a:r>
          <a:rPr lang="fr-FR"/>
          <a:t>MMS 1 Muddy Soul</a:t>
        </a:r>
      </a:p>
    </p188:txBody>
  </p188:cm>
</p188:cmLst>
</file>

<file path=ppt/comments/modernComment_12A_37669FA4.xml><?xml version="1.0" encoding="utf-8"?>
<p188:cmLst xmlns:a="http://schemas.openxmlformats.org/drawingml/2006/main" xmlns:r="http://schemas.openxmlformats.org/officeDocument/2006/relationships" xmlns:p188="http://schemas.microsoft.com/office/powerpoint/2018/8/main">
  <p188:cm id="{3B755811-68F9-374A-A14C-7D6ACAA63C85}" authorId="{8438A3EF-A4A4-A57B-63D2-4B46EBD13EB7}" created="2023-05-16T12:10:01.835">
    <pc:sldMkLst xmlns:pc="http://schemas.microsoft.com/office/powerpoint/2013/main/command">
      <pc:docMk/>
      <pc:sldMk cId="929472420" sldId="298"/>
    </pc:sldMkLst>
    <p188:txBody>
      <a:bodyPr/>
      <a:lstStyle/>
      <a:p>
        <a:r>
          <a:rPr lang="fr-FR"/>
          <a:t>Matera</a:t>
        </a:r>
      </a:p>
    </p188:txBody>
  </p188:cm>
  <p188:cm id="{140DBA4E-124F-744E-BD54-1B527612229F}" authorId="{8438A3EF-A4A4-A57B-63D2-4B46EBD13EB7}" created="2023-05-16T13:06:32.231">
    <ac:txMkLst xmlns:ac="http://schemas.microsoft.com/office/drawing/2013/main/command">
      <pc:docMk xmlns:pc="http://schemas.microsoft.com/office/powerpoint/2013/main/command"/>
      <pc:sldMk xmlns:pc="http://schemas.microsoft.com/office/powerpoint/2013/main/command" cId="929472420" sldId="298"/>
      <ac:spMk id="23" creationId="{F646B396-891E-DA6B-7F16-5CA3B2CF8872}"/>
      <ac:txMk cp="0" len="18">
        <ac:context len="20" hash="4285219847"/>
      </ac:txMk>
    </ac:txMkLst>
    <p188:pos x="984792" y="388050"/>
    <p188:txBody>
      <a:bodyPr/>
      <a:lstStyle/>
      <a:p>
        <a:r>
          <a:rPr lang="fr-FR"/>
          <a:t>Add logos instead of writing the name of the social medias</a:t>
        </a:r>
      </a:p>
    </p188:txBody>
  </p188:cm>
</p188:cmLst>
</file>

<file path=ppt/comments/modernComment_12F_963E7C28.xml><?xml version="1.0" encoding="utf-8"?>
<p188:cmLst xmlns:a="http://schemas.openxmlformats.org/drawingml/2006/main" xmlns:r="http://schemas.openxmlformats.org/officeDocument/2006/relationships" xmlns:p188="http://schemas.microsoft.com/office/powerpoint/2018/8/main">
  <p188:cm id="{3220BD52-1A14-BB4D-B57F-E39152871135}" authorId="{8438A3EF-A4A4-A57B-63D2-4B46EBD13EB7}" created="2023-05-16T12:38:38.698">
    <pc:sldMkLst xmlns:pc="http://schemas.microsoft.com/office/powerpoint/2013/main/command">
      <pc:docMk/>
      <pc:sldMk cId="2520677416" sldId="303"/>
    </pc:sldMkLst>
    <p188:txBody>
      <a:bodyPr/>
      <a:lstStyle/>
      <a:p>
        <a:r>
          <a:rPr lang="fr-FR"/>
          <a:t>Matera 2 Natural Coop
</a:t>
        </a:r>
      </a:p>
    </p188:txBody>
  </p188:cm>
</p188:cmLst>
</file>

<file path=ppt/comments/modernComment_15D_446C44A9.xml><?xml version="1.0" encoding="utf-8"?>
<p188:cmLst xmlns:a="http://schemas.openxmlformats.org/drawingml/2006/main" xmlns:r="http://schemas.openxmlformats.org/officeDocument/2006/relationships" xmlns:p188="http://schemas.microsoft.com/office/powerpoint/2018/8/main">
  <p188:cm id="{1BE1312F-7838-E442-85E5-B7028238AC37}" authorId="{8438A3EF-A4A4-A57B-63D2-4B46EBD13EB7}" created="2023-05-30T10:21:30.727">
    <ac:txMkLst xmlns:ac="http://schemas.microsoft.com/office/drawing/2013/main/command">
      <pc:docMk xmlns:pc="http://schemas.microsoft.com/office/powerpoint/2013/main/command"/>
      <pc:sldMk xmlns:pc="http://schemas.microsoft.com/office/powerpoint/2013/main/command" cId="1147946153" sldId="349"/>
      <ac:spMk id="18" creationId="{447497AE-B714-0704-D980-E22F51381975}"/>
      <ac:txMk cp="0">
        <ac:context len="21" hash="4192455908"/>
      </ac:txMk>
    </ac:txMkLst>
    <p188:pos x="5789186" y="625934"/>
    <p188:txBody>
      <a:bodyPr/>
      <a:lstStyle/>
      <a:p>
        <a:r>
          <a:rPr lang="fr-FR"/>
          <a:t>Insérer les numéros de page
</a:t>
        </a:r>
      </a:p>
    </p188:txBody>
  </p188:cm>
  <p188:cm id="{31E3B195-96BD-4049-A019-71F03FD26575}" authorId="{7CA4F347-24EF-D5B3-05A1-95AF2E6FD3B4}" created="2023-07-12T15:16:55.500">
    <ac:deMkLst xmlns:ac="http://schemas.microsoft.com/office/drawing/2013/main/command">
      <pc:docMk xmlns:pc="http://schemas.microsoft.com/office/powerpoint/2013/main/command"/>
      <pc:sldMk xmlns:pc="http://schemas.microsoft.com/office/powerpoint/2013/main/command" cId="1147946153" sldId="349"/>
      <ac:spMk id="17" creationId="{C23C5EAE-14B8-199E-1838-035BDCC91750}"/>
    </ac:deMkLst>
    <p188:txBody>
      <a:bodyPr/>
      <a:lstStyle/>
      <a:p>
        <a:r>
          <a:rPr lang="en-GB"/>
          <a:t>Thank you instead of thanks</a:t>
        </a:r>
      </a:p>
    </p188:txBody>
  </p188:cm>
</p188:cmLst>
</file>

<file path=ppt/comments/modernComment_162_6BA6A54E.xml><?xml version="1.0" encoding="utf-8"?>
<p188:cmLst xmlns:a="http://schemas.openxmlformats.org/drawingml/2006/main" xmlns:r="http://schemas.openxmlformats.org/officeDocument/2006/relationships" xmlns:p188="http://schemas.microsoft.com/office/powerpoint/2018/8/main">
  <p188:cm id="{9E72F115-95A3-4B7C-A530-E081E6FEB80D}" authorId="{7CA4F347-24EF-D5B3-05A1-95AF2E6FD3B4}" created="2023-07-21T15:33:22.180">
    <ac:txMkLst xmlns:ac="http://schemas.microsoft.com/office/drawing/2013/main/command">
      <pc:docMk xmlns:pc="http://schemas.microsoft.com/office/powerpoint/2013/main/command"/>
      <pc:sldMk xmlns:pc="http://schemas.microsoft.com/office/powerpoint/2013/main/command" cId="1806083406" sldId="354"/>
      <ac:spMk id="4" creationId="{604A4DFE-B6C5-BCDA-5720-5137FFC1E5E8}"/>
      <ac:txMk cp="1081">
        <ac:context len="1283" hash="4083670411"/>
      </ac:txMk>
    </ac:txMkLst>
    <p188:pos x="3458981" y="5932938"/>
    <p188:txBody>
      <a:bodyPr/>
      <a:lstStyle/>
      <a:p>
        <a:r>
          <a:rPr lang="en-GB"/>
          <a:t>NEETS- explain acronym first then followed by acronym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9/21/23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9/21/23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Modifica degli stili del testo Master</a:t>
            </a:r>
          </a:p>
          <a:p>
            <a:pPr lvl="1"/>
            <a:r>
              <a:rPr lang="en-US"/>
              <a:t>Secondo livello</a:t>
            </a:r>
          </a:p>
          <a:p>
            <a:pPr lvl="2"/>
            <a:r>
              <a:rPr lang="en-US"/>
              <a:t>Terzo livello</a:t>
            </a:r>
          </a:p>
          <a:p>
            <a:pPr lvl="3"/>
            <a:r>
              <a:rPr lang="en-US"/>
              <a:t>Quarto livello</a:t>
            </a:r>
          </a:p>
          <a:p>
            <a:pPr lvl="4"/>
            <a:r>
              <a:rPr lang="en-US"/>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75372A-F483-BF4C-A311-87AB670BD6E8}" type="slidenum">
              <a:rPr lang="en-US" smtClean="0"/>
              <a:t>7</a:t>
            </a:fld>
            <a:endParaRPr lang="en-US" dirty="0"/>
          </a:p>
        </p:txBody>
      </p:sp>
    </p:spTree>
    <p:extLst>
      <p:ext uri="{BB962C8B-B14F-4D97-AF65-F5344CB8AC3E}">
        <p14:creationId xmlns:p14="http://schemas.microsoft.com/office/powerpoint/2010/main" val="1668789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75372A-F483-BF4C-A311-87AB670BD6E8}" type="slidenum">
              <a:rPr lang="en-US" smtClean="0"/>
              <a:t>24</a:t>
            </a:fld>
            <a:endParaRPr lang="en-US" dirty="0"/>
          </a:p>
        </p:txBody>
      </p:sp>
    </p:spTree>
    <p:extLst>
      <p:ext uri="{BB962C8B-B14F-4D97-AF65-F5344CB8AC3E}">
        <p14:creationId xmlns:p14="http://schemas.microsoft.com/office/powerpoint/2010/main" val="1668789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4166B6-C662-4A42-8C2C-77E7E833BD32}"/>
              </a:ext>
            </a:extLst>
          </p:cNvPr>
          <p:cNvSpPr/>
          <p:nvPr userDrawn="1"/>
        </p:nvSpPr>
        <p:spPr>
          <a:xfrm>
            <a:off x="0" y="0"/>
            <a:ext cx="7559675" cy="10691813"/>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 name="Rectangle 3">
            <a:extLst>
              <a:ext uri="{FF2B5EF4-FFF2-40B4-BE49-F238E27FC236}">
                <a16:creationId xmlns:a16="http://schemas.microsoft.com/office/drawing/2014/main" id="{AC4A7F4B-529F-CB4E-8A64-1E6B07F4C3C0}"/>
              </a:ext>
            </a:extLst>
          </p:cNvPr>
          <p:cNvSpPr/>
          <p:nvPr userDrawn="1"/>
        </p:nvSpPr>
        <p:spPr>
          <a:xfrm>
            <a:off x="-15240" y="9662696"/>
            <a:ext cx="7559675" cy="646331"/>
          </a:xfrm>
          <a:prstGeom prst="rect">
            <a:avLst/>
          </a:prstGeom>
        </p:spPr>
        <p:txBody>
          <a:bodyPr wrap="square">
            <a:spAutoFit/>
          </a:bodyPr>
          <a:lstStyle/>
          <a:p>
            <a:pPr algn="ctr"/>
            <a:r>
              <a:rPr lang="en-IE" sz="18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n-IE" sz="18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PLEASE DELETE THIS INSTRUCTION SLIDE BEFORE PRESENTING FINAL PRESENTATION </a:t>
            </a:r>
            <a:r>
              <a:rPr lang="en-IE" sz="18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en-US" sz="18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C0FBEC42-033F-0740-A931-95187501D99D}"/>
              </a:ext>
            </a:extLst>
          </p:cNvPr>
          <p:cNvSpPr/>
          <p:nvPr userDrawn="1"/>
        </p:nvSpPr>
        <p:spPr>
          <a:xfrm>
            <a:off x="586900" y="491138"/>
            <a:ext cx="6408259" cy="923330"/>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18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18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18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18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18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18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a:p>
            <a:pPr marL="52388" lvl="0" indent="0" algn="l" rtl="0">
              <a:spcBef>
                <a:spcPts val="0"/>
              </a:spcBef>
              <a:spcAft>
                <a:spcPts val="0"/>
              </a:spcAft>
              <a:buClr>
                <a:schemeClr val="dk1"/>
              </a:buClr>
              <a:buSzPts val="900"/>
              <a:buFont typeface="Quattrocento Sans"/>
              <a:buNone/>
              <a:tabLst/>
            </a:pPr>
            <a:endParaRPr lang="en-IE" sz="1800" i="1" baseline="0" dirty="0">
              <a:solidFill>
                <a:schemeClr val="bg1"/>
              </a:solidFill>
              <a:latin typeface="Calibri" panose="020F0502020204030204" pitchFamily="34" charset="0"/>
              <a:ea typeface="Quattrocento Sans"/>
              <a:cs typeface="Calibri" panose="020F0502020204030204" pitchFamily="34" charset="0"/>
              <a:sym typeface="Quattrocento Sans"/>
            </a:endParaRPr>
          </a:p>
        </p:txBody>
      </p:sp>
      <p:cxnSp>
        <p:nvCxnSpPr>
          <p:cNvPr id="8" name="Straight Connector 7">
            <a:extLst>
              <a:ext uri="{FF2B5EF4-FFF2-40B4-BE49-F238E27FC236}">
                <a16:creationId xmlns:a16="http://schemas.microsoft.com/office/drawing/2014/main" id="{5997CD4E-175B-2B4D-9C23-EBEBBCF22DEF}"/>
              </a:ext>
            </a:extLst>
          </p:cNvPr>
          <p:cNvCxnSpPr/>
          <p:nvPr userDrawn="1"/>
        </p:nvCxnSpPr>
        <p:spPr>
          <a:xfrm>
            <a:off x="0" y="1584960"/>
            <a:ext cx="75596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F6FCBD-F024-5749-AB7D-AEA4F5BFCA76}"/>
              </a:ext>
            </a:extLst>
          </p:cNvPr>
          <p:cNvCxnSpPr/>
          <p:nvPr userDrawn="1"/>
        </p:nvCxnSpPr>
        <p:spPr>
          <a:xfrm>
            <a:off x="-15240" y="9113520"/>
            <a:ext cx="75596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769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stimonial/Quote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A2529-9230-E0BE-DF95-AA0CDE4C1C8D}"/>
              </a:ext>
            </a:extLst>
          </p:cNvPr>
          <p:cNvSpPr/>
          <p:nvPr userDrawn="1"/>
        </p:nvSpPr>
        <p:spPr>
          <a:xfrm>
            <a:off x="0" y="2690806"/>
            <a:ext cx="7559675" cy="2752450"/>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3" name="Text Placeholder 32">
            <a:extLst>
              <a:ext uri="{FF2B5EF4-FFF2-40B4-BE49-F238E27FC236}">
                <a16:creationId xmlns:a16="http://schemas.microsoft.com/office/drawing/2014/main" id="{33CEACF8-F97D-7607-C7A5-555CD8ED9265}"/>
              </a:ext>
            </a:extLst>
          </p:cNvPr>
          <p:cNvSpPr>
            <a:spLocks noGrp="1"/>
          </p:cNvSpPr>
          <p:nvPr>
            <p:ph type="body" sz="quarter" idx="53" hasCustomPrompt="1"/>
          </p:nvPr>
        </p:nvSpPr>
        <p:spPr>
          <a:xfrm>
            <a:off x="769518" y="807607"/>
            <a:ext cx="5956470" cy="665144"/>
          </a:xfrm>
        </p:spPr>
        <p:txBody>
          <a:bodyPr>
            <a:noAutofit/>
          </a:bodyPr>
          <a:lstStyle>
            <a:lvl1pPr marL="0" indent="0" algn="l">
              <a:lnSpc>
                <a:spcPct val="100000"/>
              </a:lnSpc>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WHO WE WORK WITH</a:t>
            </a:r>
            <a:endParaRPr lang="en-US" dirty="0"/>
          </a:p>
        </p:txBody>
      </p:sp>
      <p:cxnSp>
        <p:nvCxnSpPr>
          <p:cNvPr id="4" name="Straight Connector 3">
            <a:extLst>
              <a:ext uri="{FF2B5EF4-FFF2-40B4-BE49-F238E27FC236}">
                <a16:creationId xmlns:a16="http://schemas.microsoft.com/office/drawing/2014/main" id="{052CCF78-618E-040E-1F69-6A0F867F7DDD}"/>
              </a:ext>
            </a:extLst>
          </p:cNvPr>
          <p:cNvCxnSpPr>
            <a:cxnSpLocks/>
          </p:cNvCxnSpPr>
          <p:nvPr userDrawn="1"/>
        </p:nvCxnSpPr>
        <p:spPr>
          <a:xfrm>
            <a:off x="0" y="1462432"/>
            <a:ext cx="3779838"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1AC12795-9EB0-339C-0697-5B7C9CD905B7}"/>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7" name="Text Box 5">
            <a:extLst>
              <a:ext uri="{FF2B5EF4-FFF2-40B4-BE49-F238E27FC236}">
                <a16:creationId xmlns:a16="http://schemas.microsoft.com/office/drawing/2014/main" id="{1BA7EADC-9669-54D8-8E65-E7FE9248174F}"/>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BBA367EB-F5E7-1A41-2B0E-6267EEE1A6F1}"/>
              </a:ext>
            </a:extLst>
          </p:cNvPr>
          <p:cNvSpPr>
            <a:spLocks noGrp="1"/>
          </p:cNvSpPr>
          <p:nvPr>
            <p:ph type="body" sz="quarter" idx="54" hasCustomPrompt="1"/>
          </p:nvPr>
        </p:nvSpPr>
        <p:spPr>
          <a:xfrm>
            <a:off x="3128102" y="4078366"/>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0" name="Text Placeholder 23">
            <a:extLst>
              <a:ext uri="{FF2B5EF4-FFF2-40B4-BE49-F238E27FC236}">
                <a16:creationId xmlns:a16="http://schemas.microsoft.com/office/drawing/2014/main" id="{7D399B02-4ED0-141C-4F3C-4CA0F341A266}"/>
              </a:ext>
            </a:extLst>
          </p:cNvPr>
          <p:cNvSpPr>
            <a:spLocks noGrp="1"/>
          </p:cNvSpPr>
          <p:nvPr>
            <p:ph type="body" sz="quarter" idx="55" hasCustomPrompt="1"/>
          </p:nvPr>
        </p:nvSpPr>
        <p:spPr>
          <a:xfrm>
            <a:off x="615910" y="2948645"/>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6A303F6D-53BA-D1CD-1F32-D2312EEB55C4}"/>
              </a:ext>
            </a:extLst>
          </p:cNvPr>
          <p:cNvSpPr>
            <a:spLocks noGrp="1"/>
          </p:cNvSpPr>
          <p:nvPr>
            <p:ph type="body" sz="quarter" idx="42" hasCustomPrompt="1"/>
          </p:nvPr>
        </p:nvSpPr>
        <p:spPr>
          <a:xfrm>
            <a:off x="615910" y="2956923"/>
            <a:ext cx="3288612" cy="2066172"/>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grpSp>
        <p:nvGrpSpPr>
          <p:cNvPr id="12" name="Graphic 18">
            <a:extLst>
              <a:ext uri="{FF2B5EF4-FFF2-40B4-BE49-F238E27FC236}">
                <a16:creationId xmlns:a16="http://schemas.microsoft.com/office/drawing/2014/main" id="{88F83BCA-BC64-9D46-0B25-AC55C1C57841}"/>
              </a:ext>
            </a:extLst>
          </p:cNvPr>
          <p:cNvGrpSpPr/>
          <p:nvPr userDrawn="1"/>
        </p:nvGrpSpPr>
        <p:grpSpPr>
          <a:xfrm>
            <a:off x="5203685" y="1933342"/>
            <a:ext cx="3314240" cy="3315216"/>
            <a:chOff x="110688" y="1674538"/>
            <a:chExt cx="7339635" cy="7341798"/>
          </a:xfrm>
          <a:solidFill>
            <a:srgbClr val="FFFFFF"/>
          </a:solidFill>
        </p:grpSpPr>
        <p:sp>
          <p:nvSpPr>
            <p:cNvPr id="14" name="Freeform 13">
              <a:extLst>
                <a:ext uri="{FF2B5EF4-FFF2-40B4-BE49-F238E27FC236}">
                  <a16:creationId xmlns:a16="http://schemas.microsoft.com/office/drawing/2014/main" id="{B882E7BA-F9D6-E28E-CA6C-B220D00A90EF}"/>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C8111CD3-9C06-CFB5-AD7F-008A60181BFF}"/>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38" name="Text Placeholder 32">
            <a:extLst>
              <a:ext uri="{FF2B5EF4-FFF2-40B4-BE49-F238E27FC236}">
                <a16:creationId xmlns:a16="http://schemas.microsoft.com/office/drawing/2014/main" id="{2284C67D-272D-114D-A934-C13CCF08FF71}"/>
              </a:ext>
            </a:extLst>
          </p:cNvPr>
          <p:cNvSpPr>
            <a:spLocks noGrp="1"/>
          </p:cNvSpPr>
          <p:nvPr>
            <p:ph type="body" sz="quarter" idx="52" hasCustomPrompt="1"/>
          </p:nvPr>
        </p:nvSpPr>
        <p:spPr>
          <a:xfrm>
            <a:off x="615910" y="5006693"/>
            <a:ext cx="3297520" cy="215410"/>
          </a:xfrm>
        </p:spPr>
        <p:txBody>
          <a:bodyPr numCol="1" spcCol="288000" anchor="t">
            <a:noAutofit/>
          </a:bodyPr>
          <a:lstStyle>
            <a:lvl1pPr marL="0" indent="0" algn="ctr">
              <a:lnSpc>
                <a:spcPct val="100000"/>
              </a:lnSpc>
              <a:spcBef>
                <a:spcPts val="0"/>
              </a:spcBef>
              <a:buNone/>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16" name="Rectangle 15">
            <a:extLst>
              <a:ext uri="{FF2B5EF4-FFF2-40B4-BE49-F238E27FC236}">
                <a16:creationId xmlns:a16="http://schemas.microsoft.com/office/drawing/2014/main" id="{E8CC0821-3F16-AB61-984C-B8833CA63EFC}"/>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32">
            <a:extLst>
              <a:ext uri="{FF2B5EF4-FFF2-40B4-BE49-F238E27FC236}">
                <a16:creationId xmlns:a16="http://schemas.microsoft.com/office/drawing/2014/main" id="{3B3F7589-155E-C7CC-6350-BA6D2DDD7E26}"/>
              </a:ext>
            </a:extLst>
          </p:cNvPr>
          <p:cNvSpPr>
            <a:spLocks noGrp="1"/>
          </p:cNvSpPr>
          <p:nvPr>
            <p:ph type="body" sz="quarter" idx="56" hasCustomPrompt="1"/>
          </p:nvPr>
        </p:nvSpPr>
        <p:spPr>
          <a:xfrm>
            <a:off x="3913430" y="5729275"/>
            <a:ext cx="3290511" cy="447681"/>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they say about us</a:t>
            </a:r>
          </a:p>
          <a:p>
            <a:pPr lvl="0"/>
            <a:endParaRPr lang="en-US" dirty="0"/>
          </a:p>
        </p:txBody>
      </p:sp>
      <p:sp>
        <p:nvSpPr>
          <p:cNvPr id="19" name="Text Placeholder 32">
            <a:extLst>
              <a:ext uri="{FF2B5EF4-FFF2-40B4-BE49-F238E27FC236}">
                <a16:creationId xmlns:a16="http://schemas.microsoft.com/office/drawing/2014/main" id="{E02EEF26-B0BB-D38A-9BB1-D3115C5A4A0C}"/>
              </a:ext>
            </a:extLst>
          </p:cNvPr>
          <p:cNvSpPr>
            <a:spLocks noGrp="1"/>
          </p:cNvSpPr>
          <p:nvPr>
            <p:ph type="body" sz="quarter" idx="58" hasCustomPrompt="1"/>
          </p:nvPr>
        </p:nvSpPr>
        <p:spPr>
          <a:xfrm>
            <a:off x="3913430" y="6307299"/>
            <a:ext cx="3290512" cy="1044511"/>
          </a:xfrm>
        </p:spPr>
        <p:txBody>
          <a:bodyPr numCol="1" spcCol="288000" anchor="t">
            <a:noAutofit/>
          </a:bodyPr>
          <a:lstStyle>
            <a:lvl1pPr marL="0" indent="0" algn="just">
              <a:lnSpc>
                <a:spcPct val="100000"/>
              </a:lnSpc>
              <a:spcBef>
                <a:spcPts val="0"/>
              </a:spcBef>
              <a:buNone/>
              <a:defRPr sz="1400" b="0" i="1">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“testimonial here”</a:t>
            </a:r>
            <a:endParaRPr lang="en-US" dirty="0"/>
          </a:p>
        </p:txBody>
      </p:sp>
      <p:cxnSp>
        <p:nvCxnSpPr>
          <p:cNvPr id="31" name="Straight Connector 30">
            <a:extLst>
              <a:ext uri="{FF2B5EF4-FFF2-40B4-BE49-F238E27FC236}">
                <a16:creationId xmlns:a16="http://schemas.microsoft.com/office/drawing/2014/main" id="{20170CC9-DFAE-5FBE-134E-BAC8BA40B1A8}"/>
              </a:ext>
            </a:extLst>
          </p:cNvPr>
          <p:cNvCxnSpPr>
            <a:cxnSpLocks/>
          </p:cNvCxnSpPr>
          <p:nvPr userDrawn="1"/>
        </p:nvCxnSpPr>
        <p:spPr>
          <a:xfrm>
            <a:off x="3951983" y="7966228"/>
            <a:ext cx="3607692"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39" name="Text Placeholder 32">
            <a:extLst>
              <a:ext uri="{FF2B5EF4-FFF2-40B4-BE49-F238E27FC236}">
                <a16:creationId xmlns:a16="http://schemas.microsoft.com/office/drawing/2014/main" id="{66F1D1F6-0CC5-A5F8-0A36-109239586859}"/>
              </a:ext>
            </a:extLst>
          </p:cNvPr>
          <p:cNvSpPr>
            <a:spLocks noGrp="1"/>
          </p:cNvSpPr>
          <p:nvPr>
            <p:ph type="body" sz="quarter" idx="59" hasCustomPrompt="1"/>
          </p:nvPr>
        </p:nvSpPr>
        <p:spPr>
          <a:xfrm>
            <a:off x="3898756" y="7420110"/>
            <a:ext cx="3297520" cy="215410"/>
          </a:xfrm>
        </p:spPr>
        <p:txBody>
          <a:bodyPr numCol="1" spcCol="288000" anchor="t">
            <a:noAutofit/>
          </a:bodyPr>
          <a:lstStyle>
            <a:lvl1pPr marL="0" indent="0" algn="l">
              <a:lnSpc>
                <a:spcPct val="100000"/>
              </a:lnSpc>
              <a:spcBef>
                <a:spcPts val="0"/>
              </a:spcBef>
              <a:buNone/>
              <a:defRPr sz="1200" b="1"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0" name="Text Placeholder 32">
            <a:extLst>
              <a:ext uri="{FF2B5EF4-FFF2-40B4-BE49-F238E27FC236}">
                <a16:creationId xmlns:a16="http://schemas.microsoft.com/office/drawing/2014/main" id="{A185E3A2-F2B4-E080-B355-4DFE183DF196}"/>
              </a:ext>
            </a:extLst>
          </p:cNvPr>
          <p:cNvSpPr>
            <a:spLocks noGrp="1"/>
          </p:cNvSpPr>
          <p:nvPr>
            <p:ph type="body" sz="quarter" idx="60" hasCustomPrompt="1"/>
          </p:nvPr>
        </p:nvSpPr>
        <p:spPr>
          <a:xfrm>
            <a:off x="3898440" y="8241026"/>
            <a:ext cx="3290512" cy="1044511"/>
          </a:xfrm>
        </p:spPr>
        <p:txBody>
          <a:bodyPr numCol="1" spcCol="288000" anchor="t">
            <a:noAutofit/>
          </a:bodyPr>
          <a:lstStyle>
            <a:lvl1pPr marL="0" indent="0" algn="just">
              <a:lnSpc>
                <a:spcPct val="100000"/>
              </a:lnSpc>
              <a:spcBef>
                <a:spcPts val="0"/>
              </a:spcBef>
              <a:buNone/>
              <a:defRPr sz="1400" b="0" i="1">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“testimonial here”</a:t>
            </a:r>
            <a:endParaRPr lang="en-US" dirty="0"/>
          </a:p>
        </p:txBody>
      </p:sp>
      <p:sp>
        <p:nvSpPr>
          <p:cNvPr id="41" name="Text Placeholder 32">
            <a:extLst>
              <a:ext uri="{FF2B5EF4-FFF2-40B4-BE49-F238E27FC236}">
                <a16:creationId xmlns:a16="http://schemas.microsoft.com/office/drawing/2014/main" id="{7AFEE9C0-F570-9AF7-24FF-948F3A9E4D93}"/>
              </a:ext>
            </a:extLst>
          </p:cNvPr>
          <p:cNvSpPr>
            <a:spLocks noGrp="1"/>
          </p:cNvSpPr>
          <p:nvPr>
            <p:ph type="body" sz="quarter" idx="61" hasCustomPrompt="1"/>
          </p:nvPr>
        </p:nvSpPr>
        <p:spPr>
          <a:xfrm>
            <a:off x="3883766" y="9353837"/>
            <a:ext cx="3297520" cy="215410"/>
          </a:xfrm>
        </p:spPr>
        <p:txBody>
          <a:bodyPr numCol="1" spcCol="288000" anchor="t">
            <a:noAutofit/>
          </a:bodyPr>
          <a:lstStyle>
            <a:lvl1pPr marL="0" indent="0" algn="l">
              <a:lnSpc>
                <a:spcPct val="100000"/>
              </a:lnSpc>
              <a:spcBef>
                <a:spcPts val="0"/>
              </a:spcBef>
              <a:buNone/>
              <a:defRPr sz="1200" b="1"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pic>
        <p:nvPicPr>
          <p:cNvPr id="33" name="Picture 32">
            <a:extLst>
              <a:ext uri="{FF2B5EF4-FFF2-40B4-BE49-F238E27FC236}">
                <a16:creationId xmlns:a16="http://schemas.microsoft.com/office/drawing/2014/main" id="{4E79B13F-05B8-88F8-B3FC-15E869E0A1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14157" y="6010436"/>
            <a:ext cx="6156989" cy="6335401"/>
          </a:xfrm>
          <a:custGeom>
            <a:avLst/>
            <a:gdLst>
              <a:gd name="connsiteX0" fmla="*/ 129446 w 6156989"/>
              <a:gd name="connsiteY0" fmla="*/ 319158 h 6335401"/>
              <a:gd name="connsiteX1" fmla="*/ 129446 w 6156989"/>
              <a:gd name="connsiteY1" fmla="*/ 5617282 h 6335401"/>
              <a:gd name="connsiteX2" fmla="*/ 1000542 w 6156989"/>
              <a:gd name="connsiteY2" fmla="*/ 5617282 h 6335401"/>
              <a:gd name="connsiteX3" fmla="*/ 1000542 w 6156989"/>
              <a:gd name="connsiteY3" fmla="*/ 5911395 h 6335401"/>
              <a:gd name="connsiteX4" fmla="*/ 1229734 w 6156989"/>
              <a:gd name="connsiteY4" fmla="*/ 5911395 h 6335401"/>
              <a:gd name="connsiteX5" fmla="*/ 1229734 w 6156989"/>
              <a:gd name="connsiteY5" fmla="*/ 5936446 h 6335401"/>
              <a:gd name="connsiteX6" fmla="*/ 5048379 w 6156989"/>
              <a:gd name="connsiteY6" fmla="*/ 5936446 h 6335401"/>
              <a:gd name="connsiteX7" fmla="*/ 5048379 w 6156989"/>
              <a:gd name="connsiteY7" fmla="*/ 5911395 h 6335401"/>
              <a:gd name="connsiteX8" fmla="*/ 5855347 w 6156989"/>
              <a:gd name="connsiteY8" fmla="*/ 5911395 h 6335401"/>
              <a:gd name="connsiteX9" fmla="*/ 5855347 w 6156989"/>
              <a:gd name="connsiteY9" fmla="*/ 4685910 h 6335401"/>
              <a:gd name="connsiteX10" fmla="*/ 2014157 w 6156989"/>
              <a:gd name="connsiteY10" fmla="*/ 4685910 h 6335401"/>
              <a:gd name="connsiteX11" fmla="*/ 2014157 w 6156989"/>
              <a:gd name="connsiteY11" fmla="*/ 560046 h 6335401"/>
              <a:gd name="connsiteX12" fmla="*/ 1997859 w 6156989"/>
              <a:gd name="connsiteY12" fmla="*/ 560046 h 6335401"/>
              <a:gd name="connsiteX13" fmla="*/ 1997859 w 6156989"/>
              <a:gd name="connsiteY13" fmla="*/ 509095 h 6335401"/>
              <a:gd name="connsiteX14" fmla="*/ 1866175 w 6156989"/>
              <a:gd name="connsiteY14" fmla="*/ 509095 h 6335401"/>
              <a:gd name="connsiteX15" fmla="*/ 1866175 w 6156989"/>
              <a:gd name="connsiteY15" fmla="*/ 319158 h 6335401"/>
              <a:gd name="connsiteX16" fmla="*/ 0 w 6156989"/>
              <a:gd name="connsiteY16" fmla="*/ 0 h 6335401"/>
              <a:gd name="connsiteX17" fmla="*/ 6156989 w 6156989"/>
              <a:gd name="connsiteY17" fmla="*/ 0 h 6335401"/>
              <a:gd name="connsiteX18" fmla="*/ 6156989 w 6156989"/>
              <a:gd name="connsiteY18" fmla="*/ 6335401 h 6335401"/>
              <a:gd name="connsiteX19" fmla="*/ 0 w 6156989"/>
              <a:gd name="connsiteY19" fmla="*/ 6335401 h 63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6989" h="6335401">
                <a:moveTo>
                  <a:pt x="129446" y="319158"/>
                </a:moveTo>
                <a:lnTo>
                  <a:pt x="129446" y="5617282"/>
                </a:lnTo>
                <a:lnTo>
                  <a:pt x="1000542" y="5617282"/>
                </a:lnTo>
                <a:lnTo>
                  <a:pt x="1000542" y="5911395"/>
                </a:lnTo>
                <a:lnTo>
                  <a:pt x="1229734" y="5911395"/>
                </a:lnTo>
                <a:lnTo>
                  <a:pt x="1229734" y="5936446"/>
                </a:lnTo>
                <a:lnTo>
                  <a:pt x="5048379" y="5936446"/>
                </a:lnTo>
                <a:lnTo>
                  <a:pt x="5048379" y="5911395"/>
                </a:lnTo>
                <a:lnTo>
                  <a:pt x="5855347" y="5911395"/>
                </a:lnTo>
                <a:lnTo>
                  <a:pt x="5855347" y="4685910"/>
                </a:lnTo>
                <a:lnTo>
                  <a:pt x="2014157" y="4685910"/>
                </a:lnTo>
                <a:lnTo>
                  <a:pt x="2014157" y="560046"/>
                </a:lnTo>
                <a:lnTo>
                  <a:pt x="1997859" y="560046"/>
                </a:lnTo>
                <a:lnTo>
                  <a:pt x="1997859" y="509095"/>
                </a:lnTo>
                <a:lnTo>
                  <a:pt x="1866175" y="509095"/>
                </a:lnTo>
                <a:lnTo>
                  <a:pt x="1866175" y="319158"/>
                </a:lnTo>
                <a:close/>
                <a:moveTo>
                  <a:pt x="0" y="0"/>
                </a:moveTo>
                <a:lnTo>
                  <a:pt x="6156989" y="0"/>
                </a:lnTo>
                <a:lnTo>
                  <a:pt x="6156989" y="6335401"/>
                </a:lnTo>
                <a:lnTo>
                  <a:pt x="0" y="6335401"/>
                </a:lnTo>
                <a:close/>
              </a:path>
            </a:pathLst>
          </a:custGeom>
        </p:spPr>
      </p:pic>
      <p:sp>
        <p:nvSpPr>
          <p:cNvPr id="35" name="Freeform 34">
            <a:extLst>
              <a:ext uri="{FF2B5EF4-FFF2-40B4-BE49-F238E27FC236}">
                <a16:creationId xmlns:a16="http://schemas.microsoft.com/office/drawing/2014/main" id="{5E3A02CF-7A26-FD4E-FB01-818C49E561E4}"/>
              </a:ext>
            </a:extLst>
          </p:cNvPr>
          <p:cNvSpPr>
            <a:spLocks noGrp="1"/>
          </p:cNvSpPr>
          <p:nvPr>
            <p:ph type="pic" sz="quarter" idx="44"/>
          </p:nvPr>
        </p:nvSpPr>
        <p:spPr>
          <a:xfrm>
            <a:off x="1" y="7328454"/>
            <a:ext cx="2938763" cy="3367892"/>
          </a:xfrm>
          <a:custGeom>
            <a:avLst/>
            <a:gdLst>
              <a:gd name="connsiteX0" fmla="*/ 1083846 w 2938763"/>
              <a:gd name="connsiteY0" fmla="*/ 0 h 3367892"/>
              <a:gd name="connsiteX1" fmla="*/ 2938763 w 2938763"/>
              <a:gd name="connsiteY1" fmla="*/ 1854917 h 3367892"/>
              <a:gd name="connsiteX2" fmla="*/ 2263745 w 2938763"/>
              <a:gd name="connsiteY2" fmla="*/ 3286261 h 3367892"/>
              <a:gd name="connsiteX3" fmla="*/ 2154581 w 2938763"/>
              <a:gd name="connsiteY3" fmla="*/ 3367892 h 3367892"/>
              <a:gd name="connsiteX4" fmla="*/ 13111 w 2938763"/>
              <a:gd name="connsiteY4" fmla="*/ 3367892 h 3367892"/>
              <a:gd name="connsiteX5" fmla="*/ 0 w 2938763"/>
              <a:gd name="connsiteY5" fmla="*/ 3358088 h 3367892"/>
              <a:gd name="connsiteX6" fmla="*/ 0 w 2938763"/>
              <a:gd name="connsiteY6" fmla="*/ 351747 h 3367892"/>
              <a:gd name="connsiteX7" fmla="*/ 46745 w 2938763"/>
              <a:gd name="connsiteY7" fmla="*/ 316791 h 3367892"/>
              <a:gd name="connsiteX8" fmla="*/ 1083846 w 2938763"/>
              <a:gd name="connsiteY8" fmla="*/ 0 h 33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763" h="3367892">
                <a:moveTo>
                  <a:pt x="1083846" y="0"/>
                </a:moveTo>
                <a:cubicBezTo>
                  <a:pt x="2108287" y="0"/>
                  <a:pt x="2938763" y="830476"/>
                  <a:pt x="2938763" y="1854917"/>
                </a:cubicBezTo>
                <a:cubicBezTo>
                  <a:pt x="2938763" y="2431165"/>
                  <a:pt x="2675995" y="2946041"/>
                  <a:pt x="2263745" y="3286261"/>
                </a:cubicBezTo>
                <a:lnTo>
                  <a:pt x="2154581" y="3367892"/>
                </a:lnTo>
                <a:lnTo>
                  <a:pt x="13111" y="3367892"/>
                </a:lnTo>
                <a:lnTo>
                  <a:pt x="0" y="3358088"/>
                </a:lnTo>
                <a:lnTo>
                  <a:pt x="0" y="351747"/>
                </a:lnTo>
                <a:lnTo>
                  <a:pt x="46745" y="316791"/>
                </a:lnTo>
                <a:cubicBezTo>
                  <a:pt x="342792" y="116786"/>
                  <a:pt x="699681" y="0"/>
                  <a:pt x="1083846" y="0"/>
                </a:cubicBezTo>
                <a:close/>
              </a:path>
            </a:pathLst>
          </a:custGeom>
        </p:spPr>
        <p:txBody>
          <a:bodyPr wrap="square">
            <a:noAutofit/>
          </a:bodyPr>
          <a:lstStyle>
            <a:lvl1pPr>
              <a:defRPr sz="1600"/>
            </a:lvl1pPr>
          </a:lstStyle>
          <a:p>
            <a:endParaRPr lang="en-GB"/>
          </a:p>
        </p:txBody>
      </p:sp>
      <p:sp>
        <p:nvSpPr>
          <p:cNvPr id="47" name="Text Placeholder 32">
            <a:extLst>
              <a:ext uri="{FF2B5EF4-FFF2-40B4-BE49-F238E27FC236}">
                <a16:creationId xmlns:a16="http://schemas.microsoft.com/office/drawing/2014/main" id="{0E410008-6CB0-990D-E9B7-E431DF7EF739}"/>
              </a:ext>
            </a:extLst>
          </p:cNvPr>
          <p:cNvSpPr>
            <a:spLocks noGrp="1"/>
          </p:cNvSpPr>
          <p:nvPr>
            <p:ph type="body" sz="quarter" idx="62" hasCustomPrompt="1"/>
          </p:nvPr>
        </p:nvSpPr>
        <p:spPr>
          <a:xfrm>
            <a:off x="753476"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Tree>
    <p:extLst>
      <p:ext uri="{BB962C8B-B14F-4D97-AF65-F5344CB8AC3E}">
        <p14:creationId xmlns:p14="http://schemas.microsoft.com/office/powerpoint/2010/main" val="50391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B473920-F954-F8D9-309B-7D45527BF015}"/>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E8A6B166-3277-513D-0DF0-2ADE61D0F129}"/>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4" name="Text Placeholder 32">
            <a:extLst>
              <a:ext uri="{FF2B5EF4-FFF2-40B4-BE49-F238E27FC236}">
                <a16:creationId xmlns:a16="http://schemas.microsoft.com/office/drawing/2014/main" id="{5A7E59F1-E15D-B14A-380A-E237D49B9225}"/>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5" name="Text Placeholder 32">
            <a:extLst>
              <a:ext uri="{FF2B5EF4-FFF2-40B4-BE49-F238E27FC236}">
                <a16:creationId xmlns:a16="http://schemas.microsoft.com/office/drawing/2014/main" id="{091702AB-3602-A697-AEFB-B24F32211AE8}"/>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6" name="Text Placeholder 32">
            <a:extLst>
              <a:ext uri="{FF2B5EF4-FFF2-40B4-BE49-F238E27FC236}">
                <a16:creationId xmlns:a16="http://schemas.microsoft.com/office/drawing/2014/main" id="{01398C55-2A5E-D87E-0950-A0FD335DF0D8}"/>
              </a:ext>
            </a:extLst>
          </p:cNvPr>
          <p:cNvSpPr>
            <a:spLocks noGrp="1"/>
          </p:cNvSpPr>
          <p:nvPr>
            <p:ph type="body" sz="quarter" idx="32" hasCustomPrompt="1"/>
          </p:nvPr>
        </p:nvSpPr>
        <p:spPr>
          <a:xfrm>
            <a:off x="801602" y="2403364"/>
            <a:ext cx="5956470" cy="7400632"/>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7" name="Straight Connector 6">
            <a:extLst>
              <a:ext uri="{FF2B5EF4-FFF2-40B4-BE49-F238E27FC236}">
                <a16:creationId xmlns:a16="http://schemas.microsoft.com/office/drawing/2014/main" id="{E99DCB45-3506-B921-4E93-A422C04E357D}"/>
              </a:ext>
            </a:extLst>
          </p:cNvPr>
          <p:cNvCxnSpPr>
            <a:cxnSpLocks/>
          </p:cNvCxnSpPr>
          <p:nvPr userDrawn="1"/>
        </p:nvCxnSpPr>
        <p:spPr>
          <a:xfrm>
            <a:off x="0" y="1462432"/>
            <a:ext cx="3779838"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177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B473920-F954-F8D9-309B-7D45527BF015}"/>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E8A6B166-3277-513D-0DF0-2ADE61D0F129}"/>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Text Placeholder 32">
            <a:extLst>
              <a:ext uri="{FF2B5EF4-FFF2-40B4-BE49-F238E27FC236}">
                <a16:creationId xmlns:a16="http://schemas.microsoft.com/office/drawing/2014/main" id="{01398C55-2A5E-D87E-0950-A0FD335DF0D8}"/>
              </a:ext>
            </a:extLst>
          </p:cNvPr>
          <p:cNvSpPr>
            <a:spLocks noGrp="1"/>
          </p:cNvSpPr>
          <p:nvPr>
            <p:ph type="body" sz="quarter" idx="32" hasCustomPrompt="1"/>
          </p:nvPr>
        </p:nvSpPr>
        <p:spPr>
          <a:xfrm>
            <a:off x="801602" y="2403364"/>
            <a:ext cx="5956470" cy="7400632"/>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7" name="Straight Connector 6">
            <a:extLst>
              <a:ext uri="{FF2B5EF4-FFF2-40B4-BE49-F238E27FC236}">
                <a16:creationId xmlns:a16="http://schemas.microsoft.com/office/drawing/2014/main" id="{E99DCB45-3506-B921-4E93-A422C04E357D}"/>
              </a:ext>
            </a:extLst>
          </p:cNvPr>
          <p:cNvCxnSpPr>
            <a:cxnSpLocks/>
          </p:cNvCxnSpPr>
          <p:nvPr userDrawn="1"/>
        </p:nvCxnSpPr>
        <p:spPr>
          <a:xfrm>
            <a:off x="0" y="1462432"/>
            <a:ext cx="3779838"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E1153A-3441-E429-0075-58E3A13345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302" b="22950"/>
          <a:stretch>
            <a:fillRect/>
          </a:stretch>
        </p:blipFill>
        <p:spPr>
          <a:xfrm>
            <a:off x="0" y="8408071"/>
            <a:ext cx="2302933" cy="2283742"/>
          </a:xfrm>
          <a:custGeom>
            <a:avLst/>
            <a:gdLst>
              <a:gd name="connsiteX0" fmla="*/ 0 w 3429000"/>
              <a:gd name="connsiteY0" fmla="*/ 0 h 3400425"/>
              <a:gd name="connsiteX1" fmla="*/ 3429000 w 3429000"/>
              <a:gd name="connsiteY1" fmla="*/ 0 h 3400425"/>
              <a:gd name="connsiteX2" fmla="*/ 3429000 w 3429000"/>
              <a:gd name="connsiteY2" fmla="*/ 3400425 h 3400425"/>
              <a:gd name="connsiteX3" fmla="*/ 0 w 3429000"/>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3429000" h="3400425">
                <a:moveTo>
                  <a:pt x="0" y="0"/>
                </a:moveTo>
                <a:lnTo>
                  <a:pt x="3429000" y="0"/>
                </a:lnTo>
                <a:lnTo>
                  <a:pt x="3429000" y="3400425"/>
                </a:lnTo>
                <a:lnTo>
                  <a:pt x="0" y="3400425"/>
                </a:lnTo>
                <a:close/>
              </a:path>
            </a:pathLst>
          </a:custGeom>
        </p:spPr>
      </p:pic>
      <p:sp>
        <p:nvSpPr>
          <p:cNvPr id="12" name="Text Placeholder 32">
            <a:extLst>
              <a:ext uri="{FF2B5EF4-FFF2-40B4-BE49-F238E27FC236}">
                <a16:creationId xmlns:a16="http://schemas.microsoft.com/office/drawing/2014/main" id="{8837455A-C0A2-34E3-6D08-5F923C255B72}"/>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13" name="Text Placeholder 32">
            <a:extLst>
              <a:ext uri="{FF2B5EF4-FFF2-40B4-BE49-F238E27FC236}">
                <a16:creationId xmlns:a16="http://schemas.microsoft.com/office/drawing/2014/main" id="{88B94812-4D39-9E82-2A43-A88C6BCC2750}"/>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921563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EE070A-D558-8ACC-600B-9DDBBF08A48B}"/>
              </a:ext>
            </a:extLst>
          </p:cNvPr>
          <p:cNvSpPr/>
          <p:nvPr userDrawn="1"/>
        </p:nvSpPr>
        <p:spPr>
          <a:xfrm>
            <a:off x="0" y="0"/>
            <a:ext cx="7559675" cy="2870895"/>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9" name="Graphic 18">
            <a:extLst>
              <a:ext uri="{FF2B5EF4-FFF2-40B4-BE49-F238E27FC236}">
                <a16:creationId xmlns:a16="http://schemas.microsoft.com/office/drawing/2014/main" id="{F9AD3290-43E0-3001-4B5B-EF7D6376F908}"/>
              </a:ext>
            </a:extLst>
          </p:cNvPr>
          <p:cNvGrpSpPr/>
          <p:nvPr userDrawn="1"/>
        </p:nvGrpSpPr>
        <p:grpSpPr>
          <a:xfrm>
            <a:off x="5203685" y="-757463"/>
            <a:ext cx="3314240" cy="3315216"/>
            <a:chOff x="110688" y="1674538"/>
            <a:chExt cx="7339635" cy="7341798"/>
          </a:xfrm>
          <a:solidFill>
            <a:srgbClr val="FFFFFF"/>
          </a:solidFill>
        </p:grpSpPr>
        <p:sp>
          <p:nvSpPr>
            <p:cNvPr id="14" name="Freeform 13">
              <a:extLst>
                <a:ext uri="{FF2B5EF4-FFF2-40B4-BE49-F238E27FC236}">
                  <a16:creationId xmlns:a16="http://schemas.microsoft.com/office/drawing/2014/main" id="{EBF9B75A-D3B5-1AA3-DD79-BAF8EB5DCAD6}"/>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B39C9922-B336-922B-ECEE-0CB2648B80C5}"/>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16" name="Rectangle 15">
            <a:extLst>
              <a:ext uri="{FF2B5EF4-FFF2-40B4-BE49-F238E27FC236}">
                <a16:creationId xmlns:a16="http://schemas.microsoft.com/office/drawing/2014/main" id="{3CE93E2A-FF3A-20A9-A4C4-4BD6B0829675}"/>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5">
            <a:extLst>
              <a:ext uri="{FF2B5EF4-FFF2-40B4-BE49-F238E27FC236}">
                <a16:creationId xmlns:a16="http://schemas.microsoft.com/office/drawing/2014/main" id="{9A834D9F-91C0-727C-0229-DA4223B7A6AD}"/>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B2CBA59E-B269-B6EA-1224-3F07F0EBF058}"/>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Text Placeholder 32">
            <a:extLst>
              <a:ext uri="{FF2B5EF4-FFF2-40B4-BE49-F238E27FC236}">
                <a16:creationId xmlns:a16="http://schemas.microsoft.com/office/drawing/2014/main" id="{6ECDD2DC-40E7-1BB9-D7F5-7A4E751D89A2}"/>
              </a:ext>
            </a:extLst>
          </p:cNvPr>
          <p:cNvSpPr>
            <a:spLocks noGrp="1"/>
          </p:cNvSpPr>
          <p:nvPr>
            <p:ph type="body" sz="quarter" idx="32" hasCustomPrompt="1"/>
          </p:nvPr>
        </p:nvSpPr>
        <p:spPr>
          <a:xfrm>
            <a:off x="801602" y="3132368"/>
            <a:ext cx="5956470" cy="6671628"/>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7" name="Straight Connector 6">
            <a:extLst>
              <a:ext uri="{FF2B5EF4-FFF2-40B4-BE49-F238E27FC236}">
                <a16:creationId xmlns:a16="http://schemas.microsoft.com/office/drawing/2014/main" id="{316CBC50-1D33-B54F-D892-C1E7E0A140C5}"/>
              </a:ext>
            </a:extLst>
          </p:cNvPr>
          <p:cNvCxnSpPr>
            <a:cxnSpLocks/>
          </p:cNvCxnSpPr>
          <p:nvPr userDrawn="1"/>
        </p:nvCxnSpPr>
        <p:spPr>
          <a:xfrm>
            <a:off x="0" y="1462432"/>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31B17BF-4ACD-6BE6-5AE4-B2F3452F4FB3}"/>
              </a:ext>
            </a:extLst>
          </p:cNvPr>
          <p:cNvSpPr/>
          <p:nvPr userDrawn="1"/>
        </p:nvSpPr>
        <p:spPr>
          <a:xfrm>
            <a:off x="0" y="-1014153"/>
            <a:ext cx="7559675" cy="10141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32">
            <a:extLst>
              <a:ext uri="{FF2B5EF4-FFF2-40B4-BE49-F238E27FC236}">
                <a16:creationId xmlns:a16="http://schemas.microsoft.com/office/drawing/2014/main" id="{17F5E2C8-C8FF-4DEF-958C-4CFAC5FE8A01}"/>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11" name="Text Placeholder 32">
            <a:extLst>
              <a:ext uri="{FF2B5EF4-FFF2-40B4-BE49-F238E27FC236}">
                <a16:creationId xmlns:a16="http://schemas.microsoft.com/office/drawing/2014/main" id="{4A337438-77AD-9E37-54AB-6104D924B83F}"/>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1051340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0F5A85B-4742-8EBB-5A28-4EBCF9F60660}"/>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654D717B-4A56-FED8-45F8-33D33214DDB2}"/>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844640A-27D2-6680-B1F7-753925788645}"/>
              </a:ext>
            </a:extLst>
          </p:cNvPr>
          <p:cNvSpPr/>
          <p:nvPr userDrawn="1"/>
        </p:nvSpPr>
        <p:spPr>
          <a:xfrm>
            <a:off x="0" y="0"/>
            <a:ext cx="7559675" cy="10024533"/>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32">
            <a:extLst>
              <a:ext uri="{FF2B5EF4-FFF2-40B4-BE49-F238E27FC236}">
                <a16:creationId xmlns:a16="http://schemas.microsoft.com/office/drawing/2014/main" id="{4FFF991C-F53E-6808-898B-17123F94534D}"/>
              </a:ext>
            </a:extLst>
          </p:cNvPr>
          <p:cNvSpPr>
            <a:spLocks noGrp="1"/>
          </p:cNvSpPr>
          <p:nvPr>
            <p:ph type="body" sz="quarter" idx="32" hasCustomPrompt="1"/>
          </p:nvPr>
        </p:nvSpPr>
        <p:spPr>
          <a:xfrm>
            <a:off x="801602" y="3132368"/>
            <a:ext cx="5956470" cy="6671628"/>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8" name="Straight Connector 7">
            <a:extLst>
              <a:ext uri="{FF2B5EF4-FFF2-40B4-BE49-F238E27FC236}">
                <a16:creationId xmlns:a16="http://schemas.microsoft.com/office/drawing/2014/main" id="{151A55E3-3A84-08A1-4BCE-7359971CD3CF}"/>
              </a:ext>
            </a:extLst>
          </p:cNvPr>
          <p:cNvCxnSpPr>
            <a:cxnSpLocks/>
          </p:cNvCxnSpPr>
          <p:nvPr userDrawn="1"/>
        </p:nvCxnSpPr>
        <p:spPr>
          <a:xfrm>
            <a:off x="0" y="1462432"/>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aphic 18">
            <a:extLst>
              <a:ext uri="{FF2B5EF4-FFF2-40B4-BE49-F238E27FC236}">
                <a16:creationId xmlns:a16="http://schemas.microsoft.com/office/drawing/2014/main" id="{A3D9F611-5A3C-E64A-D93B-870FC4686661}"/>
              </a:ext>
            </a:extLst>
          </p:cNvPr>
          <p:cNvGrpSpPr/>
          <p:nvPr userDrawn="1"/>
        </p:nvGrpSpPr>
        <p:grpSpPr>
          <a:xfrm>
            <a:off x="-855518" y="7571773"/>
            <a:ext cx="3314240" cy="3315216"/>
            <a:chOff x="110688" y="1674538"/>
            <a:chExt cx="7339635" cy="7341798"/>
          </a:xfrm>
          <a:solidFill>
            <a:srgbClr val="FFFFFF"/>
          </a:solidFill>
        </p:grpSpPr>
        <p:sp>
          <p:nvSpPr>
            <p:cNvPr id="10" name="Freeform 9">
              <a:extLst>
                <a:ext uri="{FF2B5EF4-FFF2-40B4-BE49-F238E27FC236}">
                  <a16:creationId xmlns:a16="http://schemas.microsoft.com/office/drawing/2014/main" id="{2A5BF101-D73E-71E6-F736-A3ACE120474F}"/>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82A0BBC9-45A0-878F-A7F3-B9BE956EDDD3}"/>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12" name="Rectangle 11">
            <a:extLst>
              <a:ext uri="{FF2B5EF4-FFF2-40B4-BE49-F238E27FC236}">
                <a16:creationId xmlns:a16="http://schemas.microsoft.com/office/drawing/2014/main" id="{BDB15A43-A9DD-2821-997D-9E21D2251B62}"/>
              </a:ext>
            </a:extLst>
          </p:cNvPr>
          <p:cNvSpPr/>
          <p:nvPr userDrawn="1"/>
        </p:nvSpPr>
        <p:spPr>
          <a:xfrm>
            <a:off x="-1642533" y="0"/>
            <a:ext cx="1642533" cy="106918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5A36546-5B88-0C0E-11B6-A4F878732867}"/>
              </a:ext>
            </a:extLst>
          </p:cNvPr>
          <p:cNvSpPr/>
          <p:nvPr userDrawn="1"/>
        </p:nvSpPr>
        <p:spPr>
          <a:xfrm rot="16200000">
            <a:off x="2958571" y="7749116"/>
            <a:ext cx="1642533" cy="75596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32">
            <a:extLst>
              <a:ext uri="{FF2B5EF4-FFF2-40B4-BE49-F238E27FC236}">
                <a16:creationId xmlns:a16="http://schemas.microsoft.com/office/drawing/2014/main" id="{4253FD4B-0C0D-A8E1-4188-4FF9FE610B02}"/>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21" name="Text Placeholder 32">
            <a:extLst>
              <a:ext uri="{FF2B5EF4-FFF2-40B4-BE49-F238E27FC236}">
                <a16:creationId xmlns:a16="http://schemas.microsoft.com/office/drawing/2014/main" id="{E2BF4DB2-148E-5BB4-B2F3-A94192C62DAB}"/>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4156750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EC4E8F98-3B29-28E8-20E8-DDDB914CA082}"/>
              </a:ext>
            </a:extLst>
          </p:cNvPr>
          <p:cNvSpPr/>
          <p:nvPr userDrawn="1"/>
        </p:nvSpPr>
        <p:spPr>
          <a:xfrm>
            <a:off x="0" y="2431361"/>
            <a:ext cx="6758072" cy="7720613"/>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ext Placeholder 32">
            <a:extLst>
              <a:ext uri="{FF2B5EF4-FFF2-40B4-BE49-F238E27FC236}">
                <a16:creationId xmlns:a16="http://schemas.microsoft.com/office/drawing/2014/main" id="{1EAFEFD1-CF62-344B-93C0-AEC2A5972FA1}"/>
              </a:ext>
            </a:extLst>
          </p:cNvPr>
          <p:cNvSpPr>
            <a:spLocks noGrp="1"/>
          </p:cNvSpPr>
          <p:nvPr>
            <p:ph type="body" sz="quarter" idx="47" hasCustomPrompt="1"/>
          </p:nvPr>
        </p:nvSpPr>
        <p:spPr>
          <a:xfrm>
            <a:off x="801602" y="3461943"/>
            <a:ext cx="2864232" cy="451257"/>
          </a:xfrm>
        </p:spPr>
        <p:txBody>
          <a:bodyPr>
            <a:noAutofit/>
          </a:bodyPr>
          <a:lstStyle>
            <a:lvl1pPr marL="0" indent="0" algn="l">
              <a:spcBef>
                <a:spcPts val="0"/>
              </a:spcBef>
              <a:buNone/>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2" name="Rectangle 1">
            <a:extLst>
              <a:ext uri="{FF2B5EF4-FFF2-40B4-BE49-F238E27FC236}">
                <a16:creationId xmlns:a16="http://schemas.microsoft.com/office/drawing/2014/main" id="{372802DE-6CE3-DB4B-B192-B1347B3C270C}"/>
              </a:ext>
            </a:extLst>
          </p:cNvPr>
          <p:cNvSpPr/>
          <p:nvPr userDrawn="1"/>
        </p:nvSpPr>
        <p:spPr>
          <a:xfrm>
            <a:off x="794294" y="416397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2">
            <a:extLst>
              <a:ext uri="{FF2B5EF4-FFF2-40B4-BE49-F238E27FC236}">
                <a16:creationId xmlns:a16="http://schemas.microsoft.com/office/drawing/2014/main" id="{0940C7BE-C5DF-5447-BF81-E2947DFCDD34}"/>
              </a:ext>
            </a:extLst>
          </p:cNvPr>
          <p:cNvSpPr>
            <a:spLocks noGrp="1"/>
          </p:cNvSpPr>
          <p:nvPr>
            <p:ph type="body" sz="quarter" idx="43" hasCustomPrompt="1"/>
          </p:nvPr>
        </p:nvSpPr>
        <p:spPr>
          <a:xfrm>
            <a:off x="794294" y="5326517"/>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2" name="Rectangle 31">
            <a:extLst>
              <a:ext uri="{FF2B5EF4-FFF2-40B4-BE49-F238E27FC236}">
                <a16:creationId xmlns:a16="http://schemas.microsoft.com/office/drawing/2014/main" id="{621B8B89-AA8F-5B45-ABF0-09063D311C82}"/>
              </a:ext>
            </a:extLst>
          </p:cNvPr>
          <p:cNvSpPr/>
          <p:nvPr userDrawn="1"/>
        </p:nvSpPr>
        <p:spPr>
          <a:xfrm>
            <a:off x="794294" y="5656461"/>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E6FFB4C6-58E5-BC43-8407-D8275054E21A}"/>
              </a:ext>
            </a:extLst>
          </p:cNvPr>
          <p:cNvSpPr>
            <a:spLocks noGrp="1"/>
          </p:cNvSpPr>
          <p:nvPr>
            <p:ph type="body" sz="quarter" idx="50" hasCustomPrompt="1"/>
          </p:nvPr>
        </p:nvSpPr>
        <p:spPr>
          <a:xfrm>
            <a:off x="794294" y="6819008"/>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3" name="Slide Number Placeholder 5">
            <a:extLst>
              <a:ext uri="{FF2B5EF4-FFF2-40B4-BE49-F238E27FC236}">
                <a16:creationId xmlns:a16="http://schemas.microsoft.com/office/drawing/2014/main" id="{53018D25-19FE-B6BE-B379-CD2B5262E049}"/>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4" name="Text Box 5">
            <a:extLst>
              <a:ext uri="{FF2B5EF4-FFF2-40B4-BE49-F238E27FC236}">
                <a16:creationId xmlns:a16="http://schemas.microsoft.com/office/drawing/2014/main" id="{46BC455E-3BD0-E3BA-BE29-54645FC8C55A}"/>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6" name="Text Placeholder 32">
            <a:extLst>
              <a:ext uri="{FF2B5EF4-FFF2-40B4-BE49-F238E27FC236}">
                <a16:creationId xmlns:a16="http://schemas.microsoft.com/office/drawing/2014/main" id="{7C71D022-6AC0-7B34-AB7A-4B2C78D8C107}"/>
              </a:ext>
            </a:extLst>
          </p:cNvPr>
          <p:cNvSpPr>
            <a:spLocks noGrp="1"/>
          </p:cNvSpPr>
          <p:nvPr>
            <p:ph type="body" sz="quarter" idx="54" hasCustomPrompt="1"/>
          </p:nvPr>
        </p:nvSpPr>
        <p:spPr>
          <a:xfrm>
            <a:off x="801602" y="887817"/>
            <a:ext cx="5956470"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PARTNERS</a:t>
            </a:r>
            <a:endParaRPr lang="en-US" dirty="0"/>
          </a:p>
        </p:txBody>
      </p:sp>
      <p:cxnSp>
        <p:nvCxnSpPr>
          <p:cNvPr id="7" name="Straight Connector 6">
            <a:extLst>
              <a:ext uri="{FF2B5EF4-FFF2-40B4-BE49-F238E27FC236}">
                <a16:creationId xmlns:a16="http://schemas.microsoft.com/office/drawing/2014/main" id="{2BA91B44-BE92-EB95-46DC-AACA528867EE}"/>
              </a:ext>
            </a:extLst>
          </p:cNvPr>
          <p:cNvCxnSpPr>
            <a:cxnSpLocks/>
          </p:cNvCxnSpPr>
          <p:nvPr userDrawn="1"/>
        </p:nvCxnSpPr>
        <p:spPr>
          <a:xfrm>
            <a:off x="0" y="1462432"/>
            <a:ext cx="3779838"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E6E6B5E-2436-E6AE-AF71-0A8E12761855}"/>
              </a:ext>
            </a:extLst>
          </p:cNvPr>
          <p:cNvSpPr/>
          <p:nvPr userDrawn="1"/>
        </p:nvSpPr>
        <p:spPr>
          <a:xfrm>
            <a:off x="794294" y="712549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2">
            <a:extLst>
              <a:ext uri="{FF2B5EF4-FFF2-40B4-BE49-F238E27FC236}">
                <a16:creationId xmlns:a16="http://schemas.microsoft.com/office/drawing/2014/main" id="{D265A52B-A030-4C9B-95D8-A0D4FC198830}"/>
              </a:ext>
            </a:extLst>
          </p:cNvPr>
          <p:cNvSpPr>
            <a:spLocks noGrp="1"/>
          </p:cNvSpPr>
          <p:nvPr>
            <p:ph type="body" sz="quarter" idx="55" hasCustomPrompt="1"/>
          </p:nvPr>
        </p:nvSpPr>
        <p:spPr>
          <a:xfrm>
            <a:off x="794294" y="8288044"/>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11" name="Rectangle 10">
            <a:extLst>
              <a:ext uri="{FF2B5EF4-FFF2-40B4-BE49-F238E27FC236}">
                <a16:creationId xmlns:a16="http://schemas.microsoft.com/office/drawing/2014/main" id="{506918C1-B623-DAF1-DB35-B02C9D6D7B17}"/>
              </a:ext>
            </a:extLst>
          </p:cNvPr>
          <p:cNvSpPr/>
          <p:nvPr userDrawn="1"/>
        </p:nvSpPr>
        <p:spPr>
          <a:xfrm>
            <a:off x="3132759" y="4148979"/>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2">
            <a:extLst>
              <a:ext uri="{FF2B5EF4-FFF2-40B4-BE49-F238E27FC236}">
                <a16:creationId xmlns:a16="http://schemas.microsoft.com/office/drawing/2014/main" id="{70BB55DA-4FC4-3F95-499B-8E93D0171B55}"/>
              </a:ext>
            </a:extLst>
          </p:cNvPr>
          <p:cNvSpPr>
            <a:spLocks noGrp="1"/>
          </p:cNvSpPr>
          <p:nvPr>
            <p:ph type="body" sz="quarter" idx="56" hasCustomPrompt="1"/>
          </p:nvPr>
        </p:nvSpPr>
        <p:spPr>
          <a:xfrm>
            <a:off x="3132759" y="5311526"/>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14" name="Rectangle 13">
            <a:extLst>
              <a:ext uri="{FF2B5EF4-FFF2-40B4-BE49-F238E27FC236}">
                <a16:creationId xmlns:a16="http://schemas.microsoft.com/office/drawing/2014/main" id="{8BB286B9-7177-FF46-D4E5-A7497F13DD71}"/>
              </a:ext>
            </a:extLst>
          </p:cNvPr>
          <p:cNvSpPr/>
          <p:nvPr userDrawn="1"/>
        </p:nvSpPr>
        <p:spPr>
          <a:xfrm>
            <a:off x="3132759" y="5641470"/>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2">
            <a:extLst>
              <a:ext uri="{FF2B5EF4-FFF2-40B4-BE49-F238E27FC236}">
                <a16:creationId xmlns:a16="http://schemas.microsoft.com/office/drawing/2014/main" id="{FF221CCE-C568-D66F-21ED-7DAA13394AC6}"/>
              </a:ext>
            </a:extLst>
          </p:cNvPr>
          <p:cNvSpPr>
            <a:spLocks noGrp="1"/>
          </p:cNvSpPr>
          <p:nvPr>
            <p:ph type="body" sz="quarter" idx="57" hasCustomPrompt="1"/>
          </p:nvPr>
        </p:nvSpPr>
        <p:spPr>
          <a:xfrm>
            <a:off x="3132759" y="6804017"/>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16" name="Rectangle 15">
            <a:extLst>
              <a:ext uri="{FF2B5EF4-FFF2-40B4-BE49-F238E27FC236}">
                <a16:creationId xmlns:a16="http://schemas.microsoft.com/office/drawing/2014/main" id="{1E066C9B-8A42-76CF-F7CD-17B0FA1EDF1A}"/>
              </a:ext>
            </a:extLst>
          </p:cNvPr>
          <p:cNvSpPr/>
          <p:nvPr userDrawn="1"/>
        </p:nvSpPr>
        <p:spPr>
          <a:xfrm>
            <a:off x="3132759" y="7110506"/>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2">
            <a:extLst>
              <a:ext uri="{FF2B5EF4-FFF2-40B4-BE49-F238E27FC236}">
                <a16:creationId xmlns:a16="http://schemas.microsoft.com/office/drawing/2014/main" id="{6026DF7B-30C4-B5B0-2886-07C6F7FFA113}"/>
              </a:ext>
            </a:extLst>
          </p:cNvPr>
          <p:cNvSpPr>
            <a:spLocks noGrp="1"/>
          </p:cNvSpPr>
          <p:nvPr>
            <p:ph type="body" sz="quarter" idx="58" hasCustomPrompt="1"/>
          </p:nvPr>
        </p:nvSpPr>
        <p:spPr>
          <a:xfrm>
            <a:off x="3132759" y="8273053"/>
            <a:ext cx="2133447" cy="278871"/>
          </a:xfrm>
        </p:spPr>
        <p:txBody>
          <a:bodyPr numCol="1" spcCol="288000" anchor="t">
            <a:noAutofit/>
          </a:bodyPr>
          <a:lstStyle>
            <a:lvl1pPr marL="0" indent="0" algn="ctr">
              <a:lnSpc>
                <a:spcPct val="100000"/>
              </a:lnSpc>
              <a:spcBef>
                <a:spcPts val="0"/>
              </a:spcBef>
              <a:buNone/>
              <a:defRPr sz="1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18" name="Rectangle 17">
            <a:extLst>
              <a:ext uri="{FF2B5EF4-FFF2-40B4-BE49-F238E27FC236}">
                <a16:creationId xmlns:a16="http://schemas.microsoft.com/office/drawing/2014/main" id="{AE865C90-64AC-557D-768A-0BBF3BDB9A43}"/>
              </a:ext>
            </a:extLst>
          </p:cNvPr>
          <p:cNvSpPr/>
          <p:nvPr userDrawn="1"/>
        </p:nvSpPr>
        <p:spPr>
          <a:xfrm>
            <a:off x="4049999" y="9004089"/>
            <a:ext cx="3509676" cy="446488"/>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9" name="Text Placeholder 32">
            <a:extLst>
              <a:ext uri="{FF2B5EF4-FFF2-40B4-BE49-F238E27FC236}">
                <a16:creationId xmlns:a16="http://schemas.microsoft.com/office/drawing/2014/main" id="{C6564FA2-17FE-7593-D68B-3BBF2CEC559F}"/>
              </a:ext>
            </a:extLst>
          </p:cNvPr>
          <p:cNvSpPr>
            <a:spLocks noGrp="1"/>
          </p:cNvSpPr>
          <p:nvPr>
            <p:ph type="body" sz="quarter" idx="17" hasCustomPrompt="1"/>
          </p:nvPr>
        </p:nvSpPr>
        <p:spPr>
          <a:xfrm>
            <a:off x="4072851" y="9000978"/>
            <a:ext cx="3486824" cy="446489"/>
          </a:xfrm>
        </p:spPr>
        <p:txBody>
          <a:bodyPr anchor="t">
            <a:noAutofit/>
          </a:bodyPr>
          <a:lstStyle>
            <a:lvl1pPr marL="0" indent="0" algn="ctr">
              <a:lnSpc>
                <a:spcPct val="100000"/>
              </a:lnSpc>
              <a:spcBef>
                <a:spcPts val="0"/>
              </a:spcBef>
              <a:buNone/>
              <a:defRPr sz="2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b="0" dirty="0"/>
              <a:t>www.</a:t>
            </a:r>
            <a:r>
              <a:rPr lang="en-GB" b="1" dirty="0"/>
              <a:t>grassroots</a:t>
            </a:r>
            <a:r>
              <a:rPr lang="en-GB" b="0" dirty="0"/>
              <a:t>.eu</a:t>
            </a:r>
            <a:endParaRPr lang="en-US" dirty="0"/>
          </a:p>
        </p:txBody>
      </p:sp>
      <p:sp>
        <p:nvSpPr>
          <p:cNvPr id="21" name="Text Placeholder 32">
            <a:extLst>
              <a:ext uri="{FF2B5EF4-FFF2-40B4-BE49-F238E27FC236}">
                <a16:creationId xmlns:a16="http://schemas.microsoft.com/office/drawing/2014/main" id="{EF542702-5799-508E-7491-83EE73BF6D63}"/>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Tree>
    <p:extLst>
      <p:ext uri="{BB962C8B-B14F-4D97-AF65-F5344CB8AC3E}">
        <p14:creationId xmlns:p14="http://schemas.microsoft.com/office/powerpoint/2010/main" val="1285799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with Photo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9053C1-6C7D-7135-F1D6-B7DE9031BE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10800000">
            <a:off x="980346" y="2378135"/>
            <a:ext cx="9110257" cy="9504955"/>
          </a:xfrm>
          <a:custGeom>
            <a:avLst/>
            <a:gdLst>
              <a:gd name="connsiteX0" fmla="*/ 258362 w 9110257"/>
              <a:gd name="connsiteY0" fmla="*/ 892575 h 9504955"/>
              <a:gd name="connsiteX1" fmla="*/ 258362 w 9110257"/>
              <a:gd name="connsiteY1" fmla="*/ 7758596 h 9504955"/>
              <a:gd name="connsiteX2" fmla="*/ 2520299 w 9110257"/>
              <a:gd name="connsiteY2" fmla="*/ 7758596 h 9504955"/>
              <a:gd name="connsiteX3" fmla="*/ 2520299 w 9110257"/>
              <a:gd name="connsiteY3" fmla="*/ 892575 h 9504955"/>
              <a:gd name="connsiteX4" fmla="*/ 0 w 9110257"/>
              <a:gd name="connsiteY4" fmla="*/ 0 h 9504955"/>
              <a:gd name="connsiteX5" fmla="*/ 9110257 w 9110257"/>
              <a:gd name="connsiteY5" fmla="*/ 0 h 9504955"/>
              <a:gd name="connsiteX6" fmla="*/ 9110257 w 9110257"/>
              <a:gd name="connsiteY6" fmla="*/ 9504955 h 9504955"/>
              <a:gd name="connsiteX7" fmla="*/ 0 w 9110257"/>
              <a:gd name="connsiteY7" fmla="*/ 9504955 h 95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257" h="9504955">
                <a:moveTo>
                  <a:pt x="258362" y="892575"/>
                </a:moveTo>
                <a:lnTo>
                  <a:pt x="258362" y="7758596"/>
                </a:lnTo>
                <a:lnTo>
                  <a:pt x="2520299" y="7758596"/>
                </a:lnTo>
                <a:lnTo>
                  <a:pt x="2520299" y="892575"/>
                </a:lnTo>
                <a:close/>
                <a:moveTo>
                  <a:pt x="0" y="0"/>
                </a:moveTo>
                <a:lnTo>
                  <a:pt x="9110257" y="0"/>
                </a:lnTo>
                <a:lnTo>
                  <a:pt x="9110257" y="9504955"/>
                </a:lnTo>
                <a:lnTo>
                  <a:pt x="0" y="9504955"/>
                </a:lnTo>
                <a:close/>
              </a:path>
            </a:pathLst>
          </a:custGeom>
        </p:spPr>
      </p:pic>
      <p:sp>
        <p:nvSpPr>
          <p:cNvPr id="8" name="Freeform 7">
            <a:extLst>
              <a:ext uri="{FF2B5EF4-FFF2-40B4-BE49-F238E27FC236}">
                <a16:creationId xmlns:a16="http://schemas.microsoft.com/office/drawing/2014/main" id="{21A600BD-1295-6525-DCE2-18E0A9E817ED}"/>
              </a:ext>
            </a:extLst>
          </p:cNvPr>
          <p:cNvSpPr/>
          <p:nvPr userDrawn="1"/>
        </p:nvSpPr>
        <p:spPr>
          <a:xfrm>
            <a:off x="0" y="0"/>
            <a:ext cx="4833258" cy="4526277"/>
          </a:xfrm>
          <a:custGeom>
            <a:avLst/>
            <a:gdLst>
              <a:gd name="connsiteX0" fmla="*/ 0 w 4833258"/>
              <a:gd name="connsiteY0" fmla="*/ 0 h 4526277"/>
              <a:gd name="connsiteX1" fmla="*/ 4218941 w 4833258"/>
              <a:gd name="connsiteY1" fmla="*/ 0 h 4526277"/>
              <a:gd name="connsiteX2" fmla="*/ 4357791 w 4833258"/>
              <a:gd name="connsiteY2" fmla="*/ 185682 h 4526277"/>
              <a:gd name="connsiteX3" fmla="*/ 4833258 w 4833258"/>
              <a:gd name="connsiteY3" fmla="*/ 1742255 h 4526277"/>
              <a:gd name="connsiteX4" fmla="*/ 2049236 w 4833258"/>
              <a:gd name="connsiteY4" fmla="*/ 4526277 h 4526277"/>
              <a:gd name="connsiteX5" fmla="*/ 80635 w 4833258"/>
              <a:gd name="connsiteY5" fmla="*/ 3710856 h 4526277"/>
              <a:gd name="connsiteX6" fmla="*/ 0 w 4833258"/>
              <a:gd name="connsiteY6" fmla="*/ 3622135 h 452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258" h="4526277">
                <a:moveTo>
                  <a:pt x="0" y="0"/>
                </a:moveTo>
                <a:lnTo>
                  <a:pt x="4218941" y="0"/>
                </a:lnTo>
                <a:lnTo>
                  <a:pt x="4357791" y="185682"/>
                </a:lnTo>
                <a:cubicBezTo>
                  <a:pt x="4657976" y="630015"/>
                  <a:pt x="4833258" y="1165665"/>
                  <a:pt x="4833258" y="1742255"/>
                </a:cubicBezTo>
                <a:cubicBezTo>
                  <a:pt x="4833258" y="3279828"/>
                  <a:pt x="3586809" y="4526277"/>
                  <a:pt x="2049236" y="4526277"/>
                </a:cubicBezTo>
                <a:cubicBezTo>
                  <a:pt x="1280450" y="4526277"/>
                  <a:pt x="584444" y="4214665"/>
                  <a:pt x="80635" y="3710856"/>
                </a:cubicBezTo>
                <a:lnTo>
                  <a:pt x="0" y="3622135"/>
                </a:lnTo>
                <a:close/>
              </a:path>
            </a:pathLst>
          </a:custGeom>
          <a:solidFill>
            <a:srgbClr val="8AC0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 Placeholder 23">
            <a:extLst>
              <a:ext uri="{FF2B5EF4-FFF2-40B4-BE49-F238E27FC236}">
                <a16:creationId xmlns:a16="http://schemas.microsoft.com/office/drawing/2014/main" id="{C4B8B27F-5EDA-9BE3-2AC9-B1C51605A88D}"/>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3" name="Text Placeholder 23">
            <a:extLst>
              <a:ext uri="{FF2B5EF4-FFF2-40B4-BE49-F238E27FC236}">
                <a16:creationId xmlns:a16="http://schemas.microsoft.com/office/drawing/2014/main" id="{3B74E19A-D0D7-3381-0D0F-77C00A6D3559}"/>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DF48CEB9-D798-BB9F-E144-0F1B091C2CBC}"/>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10" name="Slide Number Placeholder 5">
            <a:extLst>
              <a:ext uri="{FF2B5EF4-FFF2-40B4-BE49-F238E27FC236}">
                <a16:creationId xmlns:a16="http://schemas.microsoft.com/office/drawing/2014/main" id="{FB03B26E-E7DE-741C-038A-DADFE8A3E9E9}"/>
              </a:ext>
            </a:extLst>
          </p:cNvPr>
          <p:cNvSpPr>
            <a:spLocks noGrp="1"/>
          </p:cNvSpPr>
          <p:nvPr>
            <p:ph type="sldNum" sz="quarter" idx="4"/>
          </p:nvPr>
        </p:nvSpPr>
        <p:spPr>
          <a:xfrm>
            <a:off x="329367"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11" name="Text Box 5">
            <a:extLst>
              <a:ext uri="{FF2B5EF4-FFF2-40B4-BE49-F238E27FC236}">
                <a16:creationId xmlns:a16="http://schemas.microsoft.com/office/drawing/2014/main" id="{423DFA45-2581-DA81-E874-F7659F4ABCD0}"/>
              </a:ext>
            </a:extLst>
          </p:cNvPr>
          <p:cNvSpPr txBox="1"/>
          <p:nvPr userDrawn="1"/>
        </p:nvSpPr>
        <p:spPr>
          <a:xfrm rot="16200000">
            <a:off x="-1431531"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17" name="Freeform 16">
            <a:extLst>
              <a:ext uri="{FF2B5EF4-FFF2-40B4-BE49-F238E27FC236}">
                <a16:creationId xmlns:a16="http://schemas.microsoft.com/office/drawing/2014/main" id="{8C11F625-858B-E1F9-F1EE-29495BC5AEB3}"/>
              </a:ext>
            </a:extLst>
          </p:cNvPr>
          <p:cNvSpPr>
            <a:spLocks noGrp="1"/>
          </p:cNvSpPr>
          <p:nvPr>
            <p:ph type="pic" sz="quarter" idx="44"/>
          </p:nvPr>
        </p:nvSpPr>
        <p:spPr>
          <a:xfrm>
            <a:off x="2777346" y="4368139"/>
            <a:ext cx="4782329" cy="5519907"/>
          </a:xfrm>
          <a:custGeom>
            <a:avLst/>
            <a:gdLst>
              <a:gd name="connsiteX0" fmla="*/ 2759954 w 4782329"/>
              <a:gd name="connsiteY0" fmla="*/ 0 h 5519907"/>
              <a:gd name="connsiteX1" fmla="*/ 4711535 w 4782329"/>
              <a:gd name="connsiteY1" fmla="*/ 808373 h 5519907"/>
              <a:gd name="connsiteX2" fmla="*/ 4782329 w 4782329"/>
              <a:gd name="connsiteY2" fmla="*/ 886266 h 5519907"/>
              <a:gd name="connsiteX3" fmla="*/ 4782329 w 4782329"/>
              <a:gd name="connsiteY3" fmla="*/ 4633641 h 5519907"/>
              <a:gd name="connsiteX4" fmla="*/ 4711535 w 4782329"/>
              <a:gd name="connsiteY4" fmla="*/ 4711535 h 5519907"/>
              <a:gd name="connsiteX5" fmla="*/ 2759954 w 4782329"/>
              <a:gd name="connsiteY5" fmla="*/ 5519907 h 5519907"/>
              <a:gd name="connsiteX6" fmla="*/ 0 w 4782329"/>
              <a:gd name="connsiteY6" fmla="*/ 2759954 h 5519907"/>
              <a:gd name="connsiteX7" fmla="*/ 2759954 w 4782329"/>
              <a:gd name="connsiteY7" fmla="*/ 0 h 55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329" h="5519907">
                <a:moveTo>
                  <a:pt x="2759954" y="0"/>
                </a:moveTo>
                <a:cubicBezTo>
                  <a:pt x="3522093" y="0"/>
                  <a:pt x="4212081" y="308919"/>
                  <a:pt x="4711535" y="808373"/>
                </a:cubicBezTo>
                <a:lnTo>
                  <a:pt x="4782329" y="886266"/>
                </a:lnTo>
                <a:lnTo>
                  <a:pt x="4782329" y="4633641"/>
                </a:lnTo>
                <a:lnTo>
                  <a:pt x="4711535" y="4711535"/>
                </a:lnTo>
                <a:cubicBezTo>
                  <a:pt x="4212081" y="5210988"/>
                  <a:pt x="3522093" y="5519907"/>
                  <a:pt x="2759954" y="5519907"/>
                </a:cubicBezTo>
                <a:cubicBezTo>
                  <a:pt x="1235675" y="5519907"/>
                  <a:pt x="0" y="4284232"/>
                  <a:pt x="0" y="2759954"/>
                </a:cubicBezTo>
                <a:cubicBezTo>
                  <a:pt x="0" y="1235675"/>
                  <a:pt x="1235675" y="0"/>
                  <a:pt x="2759954"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358830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C2017E-6991-C57B-41FB-602A5141B9C1}"/>
              </a:ext>
            </a:extLst>
          </p:cNvPr>
          <p:cNvSpPr/>
          <p:nvPr userDrawn="1"/>
        </p:nvSpPr>
        <p:spPr>
          <a:xfrm>
            <a:off x="0" y="0"/>
            <a:ext cx="7559675" cy="5345906"/>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7" name="Graphic 18">
            <a:extLst>
              <a:ext uri="{FF2B5EF4-FFF2-40B4-BE49-F238E27FC236}">
                <a16:creationId xmlns:a16="http://schemas.microsoft.com/office/drawing/2014/main" id="{953A8010-95A9-35F7-C8BB-F1EE0C83B130}"/>
              </a:ext>
            </a:extLst>
          </p:cNvPr>
          <p:cNvGrpSpPr/>
          <p:nvPr userDrawn="1"/>
        </p:nvGrpSpPr>
        <p:grpSpPr>
          <a:xfrm>
            <a:off x="5757333" y="-757463"/>
            <a:ext cx="2760592" cy="2761405"/>
            <a:chOff x="110688" y="1674538"/>
            <a:chExt cx="7339635" cy="7341798"/>
          </a:xfrm>
          <a:solidFill>
            <a:srgbClr val="FFFFFF"/>
          </a:solidFill>
        </p:grpSpPr>
        <p:sp>
          <p:nvSpPr>
            <p:cNvPr id="8" name="Freeform 7">
              <a:extLst>
                <a:ext uri="{FF2B5EF4-FFF2-40B4-BE49-F238E27FC236}">
                  <a16:creationId xmlns:a16="http://schemas.microsoft.com/office/drawing/2014/main" id="{0DAD9610-A862-9255-3B01-F28F9C3CA9F6}"/>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5F24E315-275F-5EB8-5741-243CA7921453}"/>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10" name="Rectangle 9">
            <a:extLst>
              <a:ext uri="{FF2B5EF4-FFF2-40B4-BE49-F238E27FC236}">
                <a16:creationId xmlns:a16="http://schemas.microsoft.com/office/drawing/2014/main" id="{090CEE63-9448-0699-1C2D-2905EE412C45}"/>
              </a:ext>
            </a:extLst>
          </p:cNvPr>
          <p:cNvSpPr/>
          <p:nvPr userDrawn="1"/>
        </p:nvSpPr>
        <p:spPr>
          <a:xfrm>
            <a:off x="0" y="-1014153"/>
            <a:ext cx="7559675" cy="10141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103526D-ACDE-BAB8-9E6B-FA1B128B5901}"/>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32">
            <a:extLst>
              <a:ext uri="{FF2B5EF4-FFF2-40B4-BE49-F238E27FC236}">
                <a16:creationId xmlns:a16="http://schemas.microsoft.com/office/drawing/2014/main" id="{2F40AB55-7B20-B069-7148-7ABF79B5BA46}"/>
              </a:ext>
            </a:extLst>
          </p:cNvPr>
          <p:cNvSpPr>
            <a:spLocks noGrp="1"/>
          </p:cNvSpPr>
          <p:nvPr>
            <p:ph type="body" sz="quarter" idx="48" hasCustomPrompt="1"/>
          </p:nvPr>
        </p:nvSpPr>
        <p:spPr>
          <a:xfrm>
            <a:off x="801602" y="155552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16" name="Text Placeholder 32">
            <a:extLst>
              <a:ext uri="{FF2B5EF4-FFF2-40B4-BE49-F238E27FC236}">
                <a16:creationId xmlns:a16="http://schemas.microsoft.com/office/drawing/2014/main" id="{63134F1C-AB9B-03EC-6DC0-9DBFC0201161}"/>
              </a:ext>
            </a:extLst>
          </p:cNvPr>
          <p:cNvSpPr>
            <a:spLocks noGrp="1"/>
          </p:cNvSpPr>
          <p:nvPr>
            <p:ph type="body" sz="quarter" idx="49" hasCustomPrompt="1"/>
          </p:nvPr>
        </p:nvSpPr>
        <p:spPr>
          <a:xfrm>
            <a:off x="801602" y="887817"/>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7" name="Text Placeholder 32">
            <a:extLst>
              <a:ext uri="{FF2B5EF4-FFF2-40B4-BE49-F238E27FC236}">
                <a16:creationId xmlns:a16="http://schemas.microsoft.com/office/drawing/2014/main" id="{A0A0F16A-9973-B848-51F6-6E24160B82EC}"/>
              </a:ext>
            </a:extLst>
          </p:cNvPr>
          <p:cNvSpPr>
            <a:spLocks noGrp="1"/>
          </p:cNvSpPr>
          <p:nvPr>
            <p:ph type="body" sz="quarter" idx="32" hasCustomPrompt="1"/>
          </p:nvPr>
        </p:nvSpPr>
        <p:spPr>
          <a:xfrm>
            <a:off x="801602" y="2403364"/>
            <a:ext cx="5956470" cy="2621956"/>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18" name="Straight Connector 17">
            <a:extLst>
              <a:ext uri="{FF2B5EF4-FFF2-40B4-BE49-F238E27FC236}">
                <a16:creationId xmlns:a16="http://schemas.microsoft.com/office/drawing/2014/main" id="{448834C0-1235-3B77-A81F-4F471B8F00F2}"/>
              </a:ext>
            </a:extLst>
          </p:cNvPr>
          <p:cNvCxnSpPr>
            <a:cxnSpLocks/>
          </p:cNvCxnSpPr>
          <p:nvPr userDrawn="1"/>
        </p:nvCxnSpPr>
        <p:spPr>
          <a:xfrm>
            <a:off x="0" y="1462432"/>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6B261984-3E6A-3EDF-E7EE-9770AC6F8514}"/>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20" name="Text Box 5">
            <a:extLst>
              <a:ext uri="{FF2B5EF4-FFF2-40B4-BE49-F238E27FC236}">
                <a16:creationId xmlns:a16="http://schemas.microsoft.com/office/drawing/2014/main" id="{D63CDCA0-CEFE-5093-1F7C-A9E76C23ED04}"/>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5C824A8-D1D8-0116-BD1F-9B58A0E182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00039" y="4333668"/>
            <a:ext cx="8519936" cy="8889058"/>
          </a:xfrm>
          <a:custGeom>
            <a:avLst/>
            <a:gdLst>
              <a:gd name="connsiteX0" fmla="*/ 0 w 8519936"/>
              <a:gd name="connsiteY0" fmla="*/ 0 h 8889058"/>
              <a:gd name="connsiteX1" fmla="*/ 8519936 w 8519936"/>
              <a:gd name="connsiteY1" fmla="*/ 0 h 8889058"/>
              <a:gd name="connsiteX2" fmla="*/ 8519936 w 8519936"/>
              <a:gd name="connsiteY2" fmla="*/ 6358146 h 8889058"/>
              <a:gd name="connsiteX3" fmla="*/ 3100039 w 8519936"/>
              <a:gd name="connsiteY3" fmla="*/ 6358146 h 8889058"/>
              <a:gd name="connsiteX4" fmla="*/ 3100039 w 8519936"/>
              <a:gd name="connsiteY4" fmla="*/ 103861 h 8889058"/>
              <a:gd name="connsiteX5" fmla="*/ 1351921 w 8519936"/>
              <a:gd name="connsiteY5" fmla="*/ 103861 h 8889058"/>
              <a:gd name="connsiteX6" fmla="*/ 1351921 w 8519936"/>
              <a:gd name="connsiteY6" fmla="*/ 447803 h 8889058"/>
              <a:gd name="connsiteX7" fmla="*/ 179125 w 8519936"/>
              <a:gd name="connsiteY7" fmla="*/ 447803 h 8889058"/>
              <a:gd name="connsiteX8" fmla="*/ 179125 w 8519936"/>
              <a:gd name="connsiteY8" fmla="*/ 7881482 h 8889058"/>
              <a:gd name="connsiteX9" fmla="*/ 1351921 w 8519936"/>
              <a:gd name="connsiteY9" fmla="*/ 7881482 h 8889058"/>
              <a:gd name="connsiteX10" fmla="*/ 1351921 w 8519936"/>
              <a:gd name="connsiteY10" fmla="*/ 7930050 h 8889058"/>
              <a:gd name="connsiteX11" fmla="*/ 1701684 w 8519936"/>
              <a:gd name="connsiteY11" fmla="*/ 7930050 h 8889058"/>
              <a:gd name="connsiteX12" fmla="*/ 1701684 w 8519936"/>
              <a:gd name="connsiteY12" fmla="*/ 8329294 h 8889058"/>
              <a:gd name="connsiteX13" fmla="*/ 6985860 w 8519936"/>
              <a:gd name="connsiteY13" fmla="*/ 8329294 h 8889058"/>
              <a:gd name="connsiteX14" fmla="*/ 6985860 w 8519936"/>
              <a:gd name="connsiteY14" fmla="*/ 8106264 h 8889058"/>
              <a:gd name="connsiteX15" fmla="*/ 8519936 w 8519936"/>
              <a:gd name="connsiteY15" fmla="*/ 8106264 h 8889058"/>
              <a:gd name="connsiteX16" fmla="*/ 8519936 w 8519936"/>
              <a:gd name="connsiteY16" fmla="*/ 8889058 h 8889058"/>
              <a:gd name="connsiteX17" fmla="*/ 0 w 8519936"/>
              <a:gd name="connsiteY17" fmla="*/ 8889058 h 888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9936" h="8889058">
                <a:moveTo>
                  <a:pt x="0" y="0"/>
                </a:moveTo>
                <a:lnTo>
                  <a:pt x="8519936" y="0"/>
                </a:lnTo>
                <a:lnTo>
                  <a:pt x="8519936" y="6358146"/>
                </a:lnTo>
                <a:lnTo>
                  <a:pt x="3100039" y="6358146"/>
                </a:lnTo>
                <a:lnTo>
                  <a:pt x="3100039" y="103861"/>
                </a:lnTo>
                <a:lnTo>
                  <a:pt x="1351921" y="103861"/>
                </a:lnTo>
                <a:lnTo>
                  <a:pt x="1351921" y="447803"/>
                </a:lnTo>
                <a:lnTo>
                  <a:pt x="179125" y="447803"/>
                </a:lnTo>
                <a:lnTo>
                  <a:pt x="179125" y="7881482"/>
                </a:lnTo>
                <a:lnTo>
                  <a:pt x="1351921" y="7881482"/>
                </a:lnTo>
                <a:lnTo>
                  <a:pt x="1351921" y="7930050"/>
                </a:lnTo>
                <a:lnTo>
                  <a:pt x="1701684" y="7930050"/>
                </a:lnTo>
                <a:lnTo>
                  <a:pt x="1701684" y="8329294"/>
                </a:lnTo>
                <a:lnTo>
                  <a:pt x="6985860" y="8329294"/>
                </a:lnTo>
                <a:lnTo>
                  <a:pt x="6985860" y="8106264"/>
                </a:lnTo>
                <a:lnTo>
                  <a:pt x="8519936" y="8106264"/>
                </a:lnTo>
                <a:lnTo>
                  <a:pt x="8519936" y="8889058"/>
                </a:lnTo>
                <a:lnTo>
                  <a:pt x="0" y="8889058"/>
                </a:lnTo>
                <a:close/>
              </a:path>
            </a:pathLst>
          </a:custGeom>
        </p:spPr>
      </p:pic>
      <p:sp>
        <p:nvSpPr>
          <p:cNvPr id="3" name="Freeform 2">
            <a:extLst>
              <a:ext uri="{FF2B5EF4-FFF2-40B4-BE49-F238E27FC236}">
                <a16:creationId xmlns:a16="http://schemas.microsoft.com/office/drawing/2014/main" id="{740F8494-E608-A148-9E16-327D3B9E1218}"/>
              </a:ext>
            </a:extLst>
          </p:cNvPr>
          <p:cNvSpPr>
            <a:spLocks noGrp="1"/>
          </p:cNvSpPr>
          <p:nvPr>
            <p:ph type="pic" sz="quarter" idx="44"/>
          </p:nvPr>
        </p:nvSpPr>
        <p:spPr>
          <a:xfrm>
            <a:off x="1" y="6188950"/>
            <a:ext cx="3739789" cy="4502865"/>
          </a:xfrm>
          <a:custGeom>
            <a:avLst/>
            <a:gdLst>
              <a:gd name="connsiteX0" fmla="*/ 1155806 w 3739789"/>
              <a:gd name="connsiteY0" fmla="*/ 0 h 4502865"/>
              <a:gd name="connsiteX1" fmla="*/ 3739789 w 3739789"/>
              <a:gd name="connsiteY1" fmla="*/ 2583983 h 4502865"/>
              <a:gd name="connsiteX2" fmla="*/ 2982958 w 3739789"/>
              <a:gd name="connsiteY2" fmla="*/ 4411134 h 4502865"/>
              <a:gd name="connsiteX3" fmla="*/ 2882029 w 3739789"/>
              <a:gd name="connsiteY3" fmla="*/ 4502865 h 4502865"/>
              <a:gd name="connsiteX4" fmla="*/ 0 w 3739789"/>
              <a:gd name="connsiteY4" fmla="*/ 4502865 h 4502865"/>
              <a:gd name="connsiteX5" fmla="*/ 0 w 3739789"/>
              <a:gd name="connsiteY5" fmla="*/ 275323 h 4502865"/>
              <a:gd name="connsiteX6" fmla="*/ 150004 w 3739789"/>
              <a:gd name="connsiteY6" fmla="*/ 203063 h 4502865"/>
              <a:gd name="connsiteX7" fmla="*/ 1155806 w 3739789"/>
              <a:gd name="connsiteY7" fmla="*/ 0 h 450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9789" h="4502865">
                <a:moveTo>
                  <a:pt x="1155806" y="0"/>
                </a:moveTo>
                <a:cubicBezTo>
                  <a:pt x="2582899" y="0"/>
                  <a:pt x="3739789" y="1156890"/>
                  <a:pt x="3739789" y="2583983"/>
                </a:cubicBezTo>
                <a:cubicBezTo>
                  <a:pt x="3739789" y="3297530"/>
                  <a:pt x="3450567" y="3943525"/>
                  <a:pt x="2982958" y="4411134"/>
                </a:cubicBezTo>
                <a:lnTo>
                  <a:pt x="2882029" y="4502865"/>
                </a:lnTo>
                <a:lnTo>
                  <a:pt x="0" y="4502865"/>
                </a:lnTo>
                <a:lnTo>
                  <a:pt x="0" y="275323"/>
                </a:lnTo>
                <a:lnTo>
                  <a:pt x="150004" y="203063"/>
                </a:lnTo>
                <a:cubicBezTo>
                  <a:pt x="459147" y="72306"/>
                  <a:pt x="799033" y="0"/>
                  <a:pt x="1155806"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3322217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Preview">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F6FF3AE-A748-680C-F7B6-F55577FC9471}"/>
              </a:ext>
            </a:extLst>
          </p:cNvPr>
          <p:cNvSpPr/>
          <p:nvPr userDrawn="1"/>
        </p:nvSpPr>
        <p:spPr>
          <a:xfrm>
            <a:off x="2728780" y="570537"/>
            <a:ext cx="4830895" cy="6323323"/>
          </a:xfrm>
          <a:custGeom>
            <a:avLst/>
            <a:gdLst>
              <a:gd name="connsiteX0" fmla="*/ 2473779 w 3779837"/>
              <a:gd name="connsiteY0" fmla="*/ 0 h 4947558"/>
              <a:gd name="connsiteX1" fmla="*/ 3652929 w 3779837"/>
              <a:gd name="connsiteY1" fmla="*/ 298572 h 4947558"/>
              <a:gd name="connsiteX2" fmla="*/ 3779837 w 3779837"/>
              <a:gd name="connsiteY2" fmla="*/ 375671 h 4947558"/>
              <a:gd name="connsiteX3" fmla="*/ 3779837 w 3779837"/>
              <a:gd name="connsiteY3" fmla="*/ 4571888 h 4947558"/>
              <a:gd name="connsiteX4" fmla="*/ 3652929 w 3779837"/>
              <a:gd name="connsiteY4" fmla="*/ 4648986 h 4947558"/>
              <a:gd name="connsiteX5" fmla="*/ 2473779 w 3779837"/>
              <a:gd name="connsiteY5" fmla="*/ 4947558 h 4947558"/>
              <a:gd name="connsiteX6" fmla="*/ 0 w 3779837"/>
              <a:gd name="connsiteY6" fmla="*/ 2473779 h 4947558"/>
              <a:gd name="connsiteX7" fmla="*/ 2473779 w 3779837"/>
              <a:gd name="connsiteY7" fmla="*/ 0 h 494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9837" h="4947558">
                <a:moveTo>
                  <a:pt x="2473779" y="0"/>
                </a:moveTo>
                <a:cubicBezTo>
                  <a:pt x="2900726" y="0"/>
                  <a:pt x="3302411" y="108159"/>
                  <a:pt x="3652929" y="298572"/>
                </a:cubicBezTo>
                <a:lnTo>
                  <a:pt x="3779837" y="375671"/>
                </a:lnTo>
                <a:lnTo>
                  <a:pt x="3779837" y="4571888"/>
                </a:lnTo>
                <a:lnTo>
                  <a:pt x="3652929" y="4648986"/>
                </a:lnTo>
                <a:cubicBezTo>
                  <a:pt x="3302411" y="4839399"/>
                  <a:pt x="2900726" y="4947558"/>
                  <a:pt x="2473779" y="4947558"/>
                </a:cubicBezTo>
                <a:cubicBezTo>
                  <a:pt x="1107549" y="4947558"/>
                  <a:pt x="0" y="3840009"/>
                  <a:pt x="0" y="2473779"/>
                </a:cubicBezTo>
                <a:cubicBezTo>
                  <a:pt x="0" y="1107549"/>
                  <a:pt x="1107549" y="0"/>
                  <a:pt x="2473779" y="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0" name="Picture 29">
            <a:extLst>
              <a:ext uri="{FF2B5EF4-FFF2-40B4-BE49-F238E27FC236}">
                <a16:creationId xmlns:a16="http://schemas.microsoft.com/office/drawing/2014/main" id="{8CFA054D-2D4B-9447-A9F7-FD9A9214B7B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78235" y="5196167"/>
            <a:ext cx="4812798" cy="5495646"/>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1" name="Picture Placeholder 9">
            <a:extLst>
              <a:ext uri="{FF2B5EF4-FFF2-40B4-BE49-F238E27FC236}">
                <a16:creationId xmlns:a16="http://schemas.microsoft.com/office/drawing/2014/main" id="{34B00FC3-5246-874F-9991-48FF5517AC20}"/>
              </a:ext>
            </a:extLst>
          </p:cNvPr>
          <p:cNvSpPr>
            <a:spLocks noGrp="1"/>
          </p:cNvSpPr>
          <p:nvPr>
            <p:ph type="pic" sz="quarter" idx="13"/>
          </p:nvPr>
        </p:nvSpPr>
        <p:spPr>
          <a:xfrm>
            <a:off x="686565" y="6737513"/>
            <a:ext cx="3796138" cy="3954301"/>
          </a:xfrm>
          <a:solidFill>
            <a:schemeClr val="bg1">
              <a:lumMod val="75000"/>
            </a:schemeClr>
          </a:solidFill>
        </p:spPr>
        <p:txBody>
          <a:bodyPr>
            <a:normAutofit/>
          </a:bodyPr>
          <a:lstStyle>
            <a:lvl1pPr marL="0" indent="0">
              <a:buNone/>
              <a:defRPr sz="1000"/>
            </a:lvl1pPr>
          </a:lstStyle>
          <a:p>
            <a:endParaRPr lang="fr-CA" dirty="0"/>
          </a:p>
        </p:txBody>
      </p:sp>
      <p:sp>
        <p:nvSpPr>
          <p:cNvPr id="2" name="Slide Number Placeholder 5">
            <a:extLst>
              <a:ext uri="{FF2B5EF4-FFF2-40B4-BE49-F238E27FC236}">
                <a16:creationId xmlns:a16="http://schemas.microsoft.com/office/drawing/2014/main" id="{E2F037B9-6FCA-376B-7D6D-A1923EB8FA39}"/>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CC5BC444-AA81-56FB-53B9-6DC270FEE223}"/>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5" name="Text Placeholder 32">
            <a:extLst>
              <a:ext uri="{FF2B5EF4-FFF2-40B4-BE49-F238E27FC236}">
                <a16:creationId xmlns:a16="http://schemas.microsoft.com/office/drawing/2014/main" id="{C27AA43D-E4BB-4689-88C0-F26A5C8154B4}"/>
              </a:ext>
            </a:extLst>
          </p:cNvPr>
          <p:cNvSpPr>
            <a:spLocks noGrp="1"/>
          </p:cNvSpPr>
          <p:nvPr>
            <p:ph type="body" sz="quarter" idx="48" hasCustomPrompt="1"/>
          </p:nvPr>
        </p:nvSpPr>
        <p:spPr>
          <a:xfrm>
            <a:off x="3798030" y="2354654"/>
            <a:ext cx="3639422" cy="2074689"/>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6" name="Text Placeholder 32">
            <a:extLst>
              <a:ext uri="{FF2B5EF4-FFF2-40B4-BE49-F238E27FC236}">
                <a16:creationId xmlns:a16="http://schemas.microsoft.com/office/drawing/2014/main" id="{16ABFD30-FF33-6C79-DD93-07130E67D33E}"/>
              </a:ext>
            </a:extLst>
          </p:cNvPr>
          <p:cNvSpPr>
            <a:spLocks noGrp="1"/>
          </p:cNvSpPr>
          <p:nvPr>
            <p:ph type="body" sz="quarter" idx="49" hasCustomPrompt="1"/>
          </p:nvPr>
        </p:nvSpPr>
        <p:spPr>
          <a:xfrm>
            <a:off x="3796036" y="1666323"/>
            <a:ext cx="3657458" cy="665144"/>
          </a:xfrm>
        </p:spPr>
        <p:txBody>
          <a:bodyPr>
            <a:noAutofit/>
          </a:bodyPr>
          <a:lstStyle>
            <a:lvl1pPr marL="0" indent="0" algn="l">
              <a:lnSpc>
                <a:spcPct val="100000"/>
              </a:lnSpc>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cxnSp>
        <p:nvCxnSpPr>
          <p:cNvPr id="7" name="Straight Connector 6">
            <a:extLst>
              <a:ext uri="{FF2B5EF4-FFF2-40B4-BE49-F238E27FC236}">
                <a16:creationId xmlns:a16="http://schemas.microsoft.com/office/drawing/2014/main" id="{B3438125-C993-061D-4810-728DB76E8898}"/>
              </a:ext>
            </a:extLst>
          </p:cNvPr>
          <p:cNvCxnSpPr>
            <a:cxnSpLocks/>
          </p:cNvCxnSpPr>
          <p:nvPr userDrawn="1"/>
        </p:nvCxnSpPr>
        <p:spPr>
          <a:xfrm>
            <a:off x="3780532" y="2343000"/>
            <a:ext cx="3779838" cy="116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reen Previe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DB2CB8-E902-A534-DAF6-C372D2F0E353}"/>
              </a:ext>
            </a:extLst>
          </p:cNvPr>
          <p:cNvSpPr/>
          <p:nvPr userDrawn="1"/>
        </p:nvSpPr>
        <p:spPr>
          <a:xfrm>
            <a:off x="0" y="2057399"/>
            <a:ext cx="7559675" cy="7967133"/>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32">
            <a:extLst>
              <a:ext uri="{FF2B5EF4-FFF2-40B4-BE49-F238E27FC236}">
                <a16:creationId xmlns:a16="http://schemas.microsoft.com/office/drawing/2014/main" id="{CB5B1130-9FB5-A873-9346-C364F626E011}"/>
              </a:ext>
            </a:extLst>
          </p:cNvPr>
          <p:cNvSpPr>
            <a:spLocks noGrp="1"/>
          </p:cNvSpPr>
          <p:nvPr>
            <p:ph type="body" sz="quarter" idx="32" hasCustomPrompt="1"/>
          </p:nvPr>
        </p:nvSpPr>
        <p:spPr>
          <a:xfrm>
            <a:off x="801602" y="7495821"/>
            <a:ext cx="5956470" cy="2327712"/>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sp>
        <p:nvSpPr>
          <p:cNvPr id="4" name="Text Placeholder 32">
            <a:extLst>
              <a:ext uri="{FF2B5EF4-FFF2-40B4-BE49-F238E27FC236}">
                <a16:creationId xmlns:a16="http://schemas.microsoft.com/office/drawing/2014/main" id="{34368D01-6D24-38F2-2747-69B9F628D05F}"/>
              </a:ext>
            </a:extLst>
          </p:cNvPr>
          <p:cNvSpPr>
            <a:spLocks noGrp="1"/>
          </p:cNvSpPr>
          <p:nvPr>
            <p:ph type="body" sz="quarter" idx="46" hasCustomPrompt="1"/>
          </p:nvPr>
        </p:nvSpPr>
        <p:spPr>
          <a:xfrm>
            <a:off x="801602" y="6416277"/>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5" name="Text Placeholder 32">
            <a:extLst>
              <a:ext uri="{FF2B5EF4-FFF2-40B4-BE49-F238E27FC236}">
                <a16:creationId xmlns:a16="http://schemas.microsoft.com/office/drawing/2014/main" id="{35A8C4BC-1642-9EBE-E1A7-1983945658E6}"/>
              </a:ext>
            </a:extLst>
          </p:cNvPr>
          <p:cNvSpPr>
            <a:spLocks noGrp="1"/>
          </p:cNvSpPr>
          <p:nvPr>
            <p:ph type="body" sz="quarter" idx="47" hasCustomPrompt="1"/>
          </p:nvPr>
        </p:nvSpPr>
        <p:spPr>
          <a:xfrm>
            <a:off x="801602" y="5748573"/>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0" name="Slide Number Placeholder 5">
            <a:extLst>
              <a:ext uri="{FF2B5EF4-FFF2-40B4-BE49-F238E27FC236}">
                <a16:creationId xmlns:a16="http://schemas.microsoft.com/office/drawing/2014/main" id="{DB82441A-E88B-7356-4134-F782C195907F}"/>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11" name="Text Box 5">
            <a:extLst>
              <a:ext uri="{FF2B5EF4-FFF2-40B4-BE49-F238E27FC236}">
                <a16:creationId xmlns:a16="http://schemas.microsoft.com/office/drawing/2014/main" id="{E2DB4FB6-1F66-2096-EB50-F1AE49EAD16F}"/>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376C6727-4149-A10C-3E93-AAAFC2B37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2411" y="562944"/>
            <a:ext cx="5831542" cy="4239955"/>
          </a:xfrm>
          <a:prstGeom prst="rect">
            <a:avLst/>
          </a:prstGeom>
        </p:spPr>
      </p:pic>
      <p:sp>
        <p:nvSpPr>
          <p:cNvPr id="23" name="Picture Placeholder 9">
            <a:extLst>
              <a:ext uri="{FF2B5EF4-FFF2-40B4-BE49-F238E27FC236}">
                <a16:creationId xmlns:a16="http://schemas.microsoft.com/office/drawing/2014/main" id="{BB68F1D6-171F-5F26-75F8-05843D1A0B96}"/>
              </a:ext>
            </a:extLst>
          </p:cNvPr>
          <p:cNvSpPr>
            <a:spLocks noGrp="1"/>
          </p:cNvSpPr>
          <p:nvPr>
            <p:ph type="pic" sz="quarter" idx="13"/>
          </p:nvPr>
        </p:nvSpPr>
        <p:spPr>
          <a:xfrm>
            <a:off x="1716516" y="1017241"/>
            <a:ext cx="4126644" cy="2610075"/>
          </a:xfr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157893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FC3F3A1-D9B6-F3C6-6909-A5CDF2CEC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520299" y="1636164"/>
            <a:ext cx="9110257" cy="9504955"/>
          </a:xfrm>
          <a:custGeom>
            <a:avLst/>
            <a:gdLst>
              <a:gd name="connsiteX0" fmla="*/ 258362 w 9110257"/>
              <a:gd name="connsiteY0" fmla="*/ 892575 h 9504955"/>
              <a:gd name="connsiteX1" fmla="*/ 258362 w 9110257"/>
              <a:gd name="connsiteY1" fmla="*/ 7758596 h 9504955"/>
              <a:gd name="connsiteX2" fmla="*/ 2520299 w 9110257"/>
              <a:gd name="connsiteY2" fmla="*/ 7758596 h 9504955"/>
              <a:gd name="connsiteX3" fmla="*/ 2520299 w 9110257"/>
              <a:gd name="connsiteY3" fmla="*/ 892575 h 9504955"/>
              <a:gd name="connsiteX4" fmla="*/ 0 w 9110257"/>
              <a:gd name="connsiteY4" fmla="*/ 0 h 9504955"/>
              <a:gd name="connsiteX5" fmla="*/ 9110257 w 9110257"/>
              <a:gd name="connsiteY5" fmla="*/ 0 h 9504955"/>
              <a:gd name="connsiteX6" fmla="*/ 9110257 w 9110257"/>
              <a:gd name="connsiteY6" fmla="*/ 9504955 h 9504955"/>
              <a:gd name="connsiteX7" fmla="*/ 0 w 9110257"/>
              <a:gd name="connsiteY7" fmla="*/ 9504955 h 95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257" h="9504955">
                <a:moveTo>
                  <a:pt x="258362" y="892575"/>
                </a:moveTo>
                <a:lnTo>
                  <a:pt x="258362" y="7758596"/>
                </a:lnTo>
                <a:lnTo>
                  <a:pt x="2520299" y="7758596"/>
                </a:lnTo>
                <a:lnTo>
                  <a:pt x="2520299" y="892575"/>
                </a:lnTo>
                <a:close/>
                <a:moveTo>
                  <a:pt x="0" y="0"/>
                </a:moveTo>
                <a:lnTo>
                  <a:pt x="9110257" y="0"/>
                </a:lnTo>
                <a:lnTo>
                  <a:pt x="9110257" y="9504955"/>
                </a:lnTo>
                <a:lnTo>
                  <a:pt x="0" y="9504955"/>
                </a:lnTo>
                <a:close/>
              </a:path>
            </a:pathLst>
          </a:custGeom>
        </p:spPr>
      </p:pic>
      <p:sp>
        <p:nvSpPr>
          <p:cNvPr id="14" name="Rectangle 13">
            <a:extLst>
              <a:ext uri="{FF2B5EF4-FFF2-40B4-BE49-F238E27FC236}">
                <a16:creationId xmlns:a16="http://schemas.microsoft.com/office/drawing/2014/main" id="{F3EE173B-5EFE-C69A-428A-59EDE5A4EF85}"/>
              </a:ext>
            </a:extLst>
          </p:cNvPr>
          <p:cNvSpPr/>
          <p:nvPr userDrawn="1"/>
        </p:nvSpPr>
        <p:spPr>
          <a:xfrm>
            <a:off x="4066043" y="6165397"/>
            <a:ext cx="3509676" cy="446488"/>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399" name="Text Placeholder 32">
            <a:extLst>
              <a:ext uri="{FF2B5EF4-FFF2-40B4-BE49-F238E27FC236}">
                <a16:creationId xmlns:a16="http://schemas.microsoft.com/office/drawing/2014/main" id="{BC3B08D3-B3AE-424E-854C-C73ED81F88F3}"/>
              </a:ext>
            </a:extLst>
          </p:cNvPr>
          <p:cNvSpPr>
            <a:spLocks noGrp="1"/>
          </p:cNvSpPr>
          <p:nvPr>
            <p:ph type="body" sz="quarter" idx="11" hasCustomPrompt="1"/>
          </p:nvPr>
        </p:nvSpPr>
        <p:spPr>
          <a:xfrm>
            <a:off x="4072852" y="2087466"/>
            <a:ext cx="2951698" cy="574616"/>
          </a:xfrm>
        </p:spPr>
        <p:txBody>
          <a:bodyPr>
            <a:noAutofit/>
          </a:bodyPr>
          <a:lstStyle>
            <a:lvl1pPr marL="0" indent="0" algn="l">
              <a:lnSpc>
                <a:spcPct val="100000"/>
              </a:lnSpc>
              <a:spcBef>
                <a:spcPts val="0"/>
              </a:spcBef>
              <a:buNone/>
              <a:defRPr sz="2800" b="1" i="0">
                <a:solidFill>
                  <a:srgbClr val="8AC03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400" name="Text Placeholder 32">
            <a:extLst>
              <a:ext uri="{FF2B5EF4-FFF2-40B4-BE49-F238E27FC236}">
                <a16:creationId xmlns:a16="http://schemas.microsoft.com/office/drawing/2014/main" id="{462DF9E3-5F02-D84E-8D16-2D884CF1F8CC}"/>
              </a:ext>
            </a:extLst>
          </p:cNvPr>
          <p:cNvSpPr>
            <a:spLocks noGrp="1"/>
          </p:cNvSpPr>
          <p:nvPr>
            <p:ph type="body" sz="quarter" idx="16" hasCustomPrompt="1"/>
          </p:nvPr>
        </p:nvSpPr>
        <p:spPr>
          <a:xfrm>
            <a:off x="4072851" y="2785829"/>
            <a:ext cx="2980605" cy="751695"/>
          </a:xfrm>
        </p:spPr>
        <p:txBody>
          <a:bodyPr anchor="t">
            <a:noAutofit/>
          </a:bodyPr>
          <a:lstStyle>
            <a:lvl1pPr marL="0" indent="0" algn="l">
              <a:lnSpc>
                <a:spcPct val="100000"/>
              </a:lnSpc>
              <a:spcBef>
                <a:spcPts val="0"/>
              </a:spcBef>
              <a:buNone/>
              <a:defRPr sz="1800" b="0" i="0">
                <a:solidFill>
                  <a:srgbClr val="6D6E7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996" name="Straight Connector 995">
            <a:extLst>
              <a:ext uri="{FF2B5EF4-FFF2-40B4-BE49-F238E27FC236}">
                <a16:creationId xmlns:a16="http://schemas.microsoft.com/office/drawing/2014/main" id="{474887F3-1044-8444-BCBD-15DCE715606C}"/>
              </a:ext>
            </a:extLst>
          </p:cNvPr>
          <p:cNvCxnSpPr>
            <a:cxnSpLocks/>
          </p:cNvCxnSpPr>
          <p:nvPr userDrawn="1"/>
        </p:nvCxnSpPr>
        <p:spPr>
          <a:xfrm>
            <a:off x="4072851" y="2665192"/>
            <a:ext cx="3486824"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87F69B5-3CF0-D8E1-0F46-98F22AED6093}"/>
              </a:ext>
            </a:extLst>
          </p:cNvPr>
          <p:cNvGrpSpPr/>
          <p:nvPr userDrawn="1"/>
        </p:nvGrpSpPr>
        <p:grpSpPr>
          <a:xfrm>
            <a:off x="317992" y="10005335"/>
            <a:ext cx="6885949" cy="630942"/>
            <a:chOff x="317992" y="9796789"/>
            <a:chExt cx="6885949" cy="630942"/>
          </a:xfrm>
        </p:grpSpPr>
        <p:sp>
          <p:nvSpPr>
            <p:cNvPr id="3" name="TextBox 2">
              <a:extLst>
                <a:ext uri="{FF2B5EF4-FFF2-40B4-BE49-F238E27FC236}">
                  <a16:creationId xmlns:a16="http://schemas.microsoft.com/office/drawing/2014/main" id="{D5FDEDE3-D972-FF2F-5674-B16BE14DFEA4}"/>
                </a:ext>
              </a:extLst>
            </p:cNvPr>
            <p:cNvSpPr txBox="1"/>
            <p:nvPr userDrawn="1"/>
          </p:nvSpPr>
          <p:spPr>
            <a:xfrm>
              <a:off x="317992" y="9796789"/>
              <a:ext cx="5181224" cy="630942"/>
            </a:xfrm>
            <a:prstGeom prst="rect">
              <a:avLst/>
            </a:prstGeom>
            <a:noFill/>
          </p:spPr>
          <p:txBody>
            <a:bodyPr wrap="square">
              <a:spAutoFit/>
            </a:bodyPr>
            <a:lstStyle/>
            <a:p>
              <a:pPr algn="just"/>
              <a:r>
                <a:rPr lang="en-US" sz="700" b="0" i="0">
                  <a:solidFill>
                    <a:srgbClr val="6D6E71"/>
                  </a:solidFill>
                  <a:effectLst/>
                  <a:latin typeface="Roboto" panose="02000000000000000000" pitchFamily="2" charset="0"/>
                  <a:ea typeface="Roboto" panose="02000000000000000000" pitchFamily="2"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a:t>
              </a:r>
              <a:r>
                <a:rPr lang="en-IE" sz="700" b="0" i="0" dirty="0">
                  <a:solidFill>
                    <a:srgbClr val="6D6E71"/>
                  </a:solidFill>
                  <a:effectLst/>
                  <a:latin typeface="Roboto" panose="02000000000000000000" pitchFamily="2" charset="0"/>
                  <a:ea typeface="Roboto" panose="02000000000000000000" pitchFamily="2" charset="0"/>
                  <a:cs typeface="Open Sans" panose="020B0606030504020204" pitchFamily="34" charset="0"/>
                </a:rPr>
                <a:t> </a:t>
              </a:r>
              <a:r>
                <a:rPr lang="en-US" sz="700" b="1" i="0">
                  <a:solidFill>
                    <a:srgbClr val="6D6E71"/>
                  </a:solidFill>
                  <a:effectLst/>
                  <a:latin typeface="Roboto" panose="02000000000000000000" pitchFamily="2" charset="0"/>
                  <a:ea typeface="Roboto" panose="02000000000000000000" pitchFamily="2" charset="0"/>
                </a:rPr>
                <a:t>2021-2-BE04-KA220-YOU-000050778</a:t>
              </a:r>
              <a:br>
                <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rPr>
              </a:br>
              <a:endPar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endParaRPr>
            </a:p>
          </p:txBody>
        </p:sp>
        <p:pic>
          <p:nvPicPr>
            <p:cNvPr id="4" name="Picture 3">
              <a:extLst>
                <a:ext uri="{FF2B5EF4-FFF2-40B4-BE49-F238E27FC236}">
                  <a16:creationId xmlns:a16="http://schemas.microsoft.com/office/drawing/2014/main" id="{73184C60-0AAC-1912-965F-E90EA8EE1F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4170" y="9855058"/>
              <a:ext cx="1419771" cy="405545"/>
            </a:xfrm>
            <a:prstGeom prst="rect">
              <a:avLst/>
            </a:prstGeom>
          </p:spPr>
        </p:pic>
      </p:grpSp>
      <p:pic>
        <p:nvPicPr>
          <p:cNvPr id="26" name="Picture 25">
            <a:extLst>
              <a:ext uri="{FF2B5EF4-FFF2-40B4-BE49-F238E27FC236}">
                <a16:creationId xmlns:a16="http://schemas.microsoft.com/office/drawing/2014/main" id="{A994AF67-042C-801E-7A10-152EED23EBE7}"/>
              </a:ext>
            </a:extLst>
          </p:cNvPr>
          <p:cNvPicPr>
            <a:picLocks noChangeAspect="1"/>
          </p:cNvPicPr>
          <p:nvPr userDrawn="1"/>
        </p:nvPicPr>
        <p:blipFill>
          <a:blip r:embed="rId4"/>
          <a:stretch>
            <a:fillRect/>
          </a:stretch>
        </p:blipFill>
        <p:spPr>
          <a:xfrm>
            <a:off x="232111" y="436666"/>
            <a:ext cx="5045742" cy="1459123"/>
          </a:xfrm>
          <a:prstGeom prst="rect">
            <a:avLst/>
          </a:prstGeom>
        </p:spPr>
      </p:pic>
      <p:sp>
        <p:nvSpPr>
          <p:cNvPr id="9" name="Text Placeholder 32">
            <a:extLst>
              <a:ext uri="{FF2B5EF4-FFF2-40B4-BE49-F238E27FC236}">
                <a16:creationId xmlns:a16="http://schemas.microsoft.com/office/drawing/2014/main" id="{0E39F0D8-DD76-86F9-69C1-C7A193A1971F}"/>
              </a:ext>
            </a:extLst>
          </p:cNvPr>
          <p:cNvSpPr>
            <a:spLocks noGrp="1"/>
          </p:cNvSpPr>
          <p:nvPr>
            <p:ph type="body" sz="quarter" idx="17" hasCustomPrompt="1"/>
          </p:nvPr>
        </p:nvSpPr>
        <p:spPr>
          <a:xfrm>
            <a:off x="4088894" y="6162286"/>
            <a:ext cx="3470779" cy="446489"/>
          </a:xfrm>
        </p:spPr>
        <p:txBody>
          <a:bodyPr anchor="t">
            <a:noAutofit/>
          </a:bodyPr>
          <a:lstStyle>
            <a:lvl1pPr marL="0" indent="0" algn="ctr">
              <a:lnSpc>
                <a:spcPct val="100000"/>
              </a:lnSpc>
              <a:spcBef>
                <a:spcPts val="0"/>
              </a:spcBef>
              <a:buNone/>
              <a:defRPr sz="2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b="0" dirty="0"/>
              <a:t>www.</a:t>
            </a:r>
            <a:r>
              <a:rPr lang="en-GB" b="1" dirty="0"/>
              <a:t>grassroots</a:t>
            </a:r>
            <a:r>
              <a:rPr lang="en-GB" b="0" dirty="0"/>
              <a:t>.eu</a:t>
            </a:r>
            <a:endParaRPr lang="en-US" dirty="0"/>
          </a:p>
        </p:txBody>
      </p:sp>
      <p:sp>
        <p:nvSpPr>
          <p:cNvPr id="16" name="Freeform 15">
            <a:extLst>
              <a:ext uri="{FF2B5EF4-FFF2-40B4-BE49-F238E27FC236}">
                <a16:creationId xmlns:a16="http://schemas.microsoft.com/office/drawing/2014/main" id="{18F7BB0F-F81C-8818-94EA-E6ACFF638FDC}"/>
              </a:ext>
            </a:extLst>
          </p:cNvPr>
          <p:cNvSpPr>
            <a:spLocks noGrp="1"/>
          </p:cNvSpPr>
          <p:nvPr>
            <p:ph type="pic" sz="quarter" idx="19"/>
          </p:nvPr>
        </p:nvSpPr>
        <p:spPr>
          <a:xfrm>
            <a:off x="1" y="3642609"/>
            <a:ext cx="4761217" cy="5479826"/>
          </a:xfrm>
          <a:custGeom>
            <a:avLst/>
            <a:gdLst>
              <a:gd name="connsiteX0" fmla="*/ 2032268 w 4761217"/>
              <a:gd name="connsiteY0" fmla="*/ 0 h 5479826"/>
              <a:gd name="connsiteX1" fmla="*/ 4758035 w 4761217"/>
              <a:gd name="connsiteY1" fmla="*/ 2459773 h 5479826"/>
              <a:gd name="connsiteX2" fmla="*/ 4761217 w 4761217"/>
              <a:gd name="connsiteY2" fmla="*/ 2522788 h 5479826"/>
              <a:gd name="connsiteX3" fmla="*/ 4066043 w 4761217"/>
              <a:gd name="connsiteY3" fmla="*/ 2522788 h 5479826"/>
              <a:gd name="connsiteX4" fmla="*/ 4066043 w 4761217"/>
              <a:gd name="connsiteY4" fmla="*/ 2969276 h 5479826"/>
              <a:gd name="connsiteX5" fmla="*/ 4760599 w 4761217"/>
              <a:gd name="connsiteY5" fmla="*/ 2969276 h 5479826"/>
              <a:gd name="connsiteX6" fmla="*/ 4758035 w 4761217"/>
              <a:gd name="connsiteY6" fmla="*/ 3020053 h 5479826"/>
              <a:gd name="connsiteX7" fmla="*/ 2032268 w 4761217"/>
              <a:gd name="connsiteY7" fmla="*/ 5479826 h 5479826"/>
              <a:gd name="connsiteX8" fmla="*/ 94858 w 4761217"/>
              <a:gd name="connsiteY8" fmla="*/ 4677324 h 5479826"/>
              <a:gd name="connsiteX9" fmla="*/ 0 w 4761217"/>
              <a:gd name="connsiteY9" fmla="*/ 4572954 h 5479826"/>
              <a:gd name="connsiteX10" fmla="*/ 0 w 4761217"/>
              <a:gd name="connsiteY10" fmla="*/ 906873 h 5479826"/>
              <a:gd name="connsiteX11" fmla="*/ 94858 w 4761217"/>
              <a:gd name="connsiteY11" fmla="*/ 802503 h 5479826"/>
              <a:gd name="connsiteX12" fmla="*/ 2032268 w 4761217"/>
              <a:gd name="connsiteY12" fmla="*/ 0 h 54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1217" h="5479826">
                <a:moveTo>
                  <a:pt x="2032268" y="0"/>
                </a:moveTo>
                <a:cubicBezTo>
                  <a:pt x="3450903" y="0"/>
                  <a:pt x="4617724" y="1078157"/>
                  <a:pt x="4758035" y="2459773"/>
                </a:cubicBezTo>
                <a:lnTo>
                  <a:pt x="4761217" y="2522788"/>
                </a:lnTo>
                <a:lnTo>
                  <a:pt x="4066043" y="2522788"/>
                </a:lnTo>
                <a:lnTo>
                  <a:pt x="4066043" y="2969276"/>
                </a:lnTo>
                <a:lnTo>
                  <a:pt x="4760599" y="2969276"/>
                </a:lnTo>
                <a:lnTo>
                  <a:pt x="4758035" y="3020053"/>
                </a:lnTo>
                <a:cubicBezTo>
                  <a:pt x="4617724" y="4401670"/>
                  <a:pt x="3450903" y="5479826"/>
                  <a:pt x="2032268" y="5479826"/>
                </a:cubicBezTo>
                <a:cubicBezTo>
                  <a:pt x="1275663" y="5479826"/>
                  <a:pt x="590685" y="5173151"/>
                  <a:pt x="94858" y="4677324"/>
                </a:cubicBezTo>
                <a:lnTo>
                  <a:pt x="0" y="4572954"/>
                </a:lnTo>
                <a:lnTo>
                  <a:pt x="0" y="906873"/>
                </a:lnTo>
                <a:lnTo>
                  <a:pt x="94858" y="802503"/>
                </a:lnTo>
                <a:cubicBezTo>
                  <a:pt x="590685" y="306676"/>
                  <a:pt x="1275663" y="0"/>
                  <a:pt x="2032268"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2484302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t Preview">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A2EF54-9819-E9C6-5F33-22E88DE28F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302" b="22950"/>
          <a:stretch>
            <a:fillRect/>
          </a:stretch>
        </p:blipFill>
        <p:spPr>
          <a:xfrm>
            <a:off x="0" y="8408898"/>
            <a:ext cx="2302099" cy="2282915"/>
          </a:xfrm>
          <a:custGeom>
            <a:avLst/>
            <a:gdLst>
              <a:gd name="connsiteX0" fmla="*/ 0 w 3429000"/>
              <a:gd name="connsiteY0" fmla="*/ 0 h 3400425"/>
              <a:gd name="connsiteX1" fmla="*/ 3429000 w 3429000"/>
              <a:gd name="connsiteY1" fmla="*/ 0 h 3400425"/>
              <a:gd name="connsiteX2" fmla="*/ 3429000 w 3429000"/>
              <a:gd name="connsiteY2" fmla="*/ 3400425 h 3400425"/>
              <a:gd name="connsiteX3" fmla="*/ 0 w 3429000"/>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3429000" h="3400425">
                <a:moveTo>
                  <a:pt x="0" y="0"/>
                </a:moveTo>
                <a:lnTo>
                  <a:pt x="3429000" y="0"/>
                </a:lnTo>
                <a:lnTo>
                  <a:pt x="3429000" y="3400425"/>
                </a:lnTo>
                <a:lnTo>
                  <a:pt x="0" y="3400425"/>
                </a:lnTo>
                <a:close/>
              </a:path>
            </a:pathLst>
          </a:custGeom>
        </p:spPr>
      </p:pic>
      <p:sp>
        <p:nvSpPr>
          <p:cNvPr id="4" name="Rectangle 3">
            <a:extLst>
              <a:ext uri="{FF2B5EF4-FFF2-40B4-BE49-F238E27FC236}">
                <a16:creationId xmlns:a16="http://schemas.microsoft.com/office/drawing/2014/main" id="{542857A4-4255-2A67-3FE7-55F3F927E777}"/>
              </a:ext>
            </a:extLst>
          </p:cNvPr>
          <p:cNvSpPr/>
          <p:nvPr userDrawn="1"/>
        </p:nvSpPr>
        <p:spPr>
          <a:xfrm>
            <a:off x="0" y="657727"/>
            <a:ext cx="7559675" cy="5604742"/>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32DC480C-9F31-3C43-A8A1-D13EE23B00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76145" y="5479784"/>
            <a:ext cx="4607383" cy="5212029"/>
          </a:xfrm>
          <a:custGeom>
            <a:avLst/>
            <a:gdLst>
              <a:gd name="connsiteX0" fmla="*/ 0 w 4607383"/>
              <a:gd name="connsiteY0" fmla="*/ 0 h 5212029"/>
              <a:gd name="connsiteX1" fmla="*/ 4607383 w 4607383"/>
              <a:gd name="connsiteY1" fmla="*/ 0 h 5212029"/>
              <a:gd name="connsiteX2" fmla="*/ 4607383 w 4607383"/>
              <a:gd name="connsiteY2" fmla="*/ 5212029 h 5212029"/>
              <a:gd name="connsiteX3" fmla="*/ 0 w 4607383"/>
              <a:gd name="connsiteY3" fmla="*/ 5212029 h 5212029"/>
            </a:gdLst>
            <a:ahLst/>
            <a:cxnLst>
              <a:cxn ang="0">
                <a:pos x="connsiteX0" y="connsiteY0"/>
              </a:cxn>
              <a:cxn ang="0">
                <a:pos x="connsiteX1" y="connsiteY1"/>
              </a:cxn>
              <a:cxn ang="0">
                <a:pos x="connsiteX2" y="connsiteY2"/>
              </a:cxn>
              <a:cxn ang="0">
                <a:pos x="connsiteX3" y="connsiteY3"/>
              </a:cxn>
            </a:cxnLst>
            <a:rect l="l" t="t" r="r" b="b"/>
            <a:pathLst>
              <a:path w="4607383" h="5212029">
                <a:moveTo>
                  <a:pt x="0" y="0"/>
                </a:moveTo>
                <a:lnTo>
                  <a:pt x="4607383" y="0"/>
                </a:lnTo>
                <a:lnTo>
                  <a:pt x="4607383" y="5212029"/>
                </a:lnTo>
                <a:lnTo>
                  <a:pt x="0" y="5212029"/>
                </a:lnTo>
                <a:close/>
              </a:path>
            </a:pathLst>
          </a:custGeom>
        </p:spPr>
      </p:pic>
      <p:sp>
        <p:nvSpPr>
          <p:cNvPr id="48" name="Picture Placeholder 47">
            <a:extLst>
              <a:ext uri="{FF2B5EF4-FFF2-40B4-BE49-F238E27FC236}">
                <a16:creationId xmlns:a16="http://schemas.microsoft.com/office/drawing/2014/main" id="{9FC2D4DE-32FC-634B-AB46-8DB0DF3D5579}"/>
              </a:ext>
            </a:extLst>
          </p:cNvPr>
          <p:cNvSpPr>
            <a:spLocks noGrp="1"/>
          </p:cNvSpPr>
          <p:nvPr>
            <p:ph type="pic" sz="quarter" idx="13"/>
          </p:nvPr>
        </p:nvSpPr>
        <p:spPr>
          <a:xfrm>
            <a:off x="1793144" y="5952556"/>
            <a:ext cx="3973385" cy="4739257"/>
          </a:xfrm>
          <a:custGeom>
            <a:avLst/>
            <a:gdLst>
              <a:gd name="connsiteX0" fmla="*/ 738033 w 3973385"/>
              <a:gd name="connsiteY0" fmla="*/ 3910953 h 4739257"/>
              <a:gd name="connsiteX1" fmla="*/ 738033 w 3973385"/>
              <a:gd name="connsiteY1" fmla="*/ 4438888 h 4739257"/>
              <a:gd name="connsiteX2" fmla="*/ 3211934 w 3973385"/>
              <a:gd name="connsiteY2" fmla="*/ 4438888 h 4739257"/>
              <a:gd name="connsiteX3" fmla="*/ 3211934 w 3973385"/>
              <a:gd name="connsiteY3" fmla="*/ 3910953 h 4739257"/>
              <a:gd name="connsiteX4" fmla="*/ 0 w 3973385"/>
              <a:gd name="connsiteY4" fmla="*/ 0 h 4739257"/>
              <a:gd name="connsiteX5" fmla="*/ 3973385 w 3973385"/>
              <a:gd name="connsiteY5" fmla="*/ 0 h 4739257"/>
              <a:gd name="connsiteX6" fmla="*/ 3973385 w 3973385"/>
              <a:gd name="connsiteY6" fmla="*/ 4739257 h 4739257"/>
              <a:gd name="connsiteX7" fmla="*/ 0 w 3973385"/>
              <a:gd name="connsiteY7" fmla="*/ 4739257 h 473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385" h="4739257">
                <a:moveTo>
                  <a:pt x="738033" y="3910953"/>
                </a:moveTo>
                <a:lnTo>
                  <a:pt x="738033" y="4438888"/>
                </a:lnTo>
                <a:lnTo>
                  <a:pt x="3211934" y="4438888"/>
                </a:lnTo>
                <a:lnTo>
                  <a:pt x="3211934" y="3910953"/>
                </a:lnTo>
                <a:close/>
                <a:moveTo>
                  <a:pt x="0" y="0"/>
                </a:moveTo>
                <a:lnTo>
                  <a:pt x="3973385" y="0"/>
                </a:lnTo>
                <a:lnTo>
                  <a:pt x="3973385" y="4739257"/>
                </a:lnTo>
                <a:lnTo>
                  <a:pt x="0" y="4739257"/>
                </a:lnTo>
                <a:close/>
              </a:path>
            </a:pathLst>
          </a:custGeom>
          <a:solidFill>
            <a:schemeClr val="bg1">
              <a:lumMod val="75000"/>
            </a:schemeClr>
          </a:solidFill>
        </p:spPr>
        <p:txBody>
          <a:bodyPr wrap="square">
            <a:noAutofit/>
          </a:bodyPr>
          <a:lstStyle>
            <a:lvl1pPr marL="0" indent="0" algn="ctr">
              <a:buNone/>
              <a:defRPr lang="fr-CA" sz="1000"/>
            </a:lvl1pPr>
          </a:lstStyle>
          <a:p>
            <a:endParaRPr lang="fr-CA" dirty="0"/>
          </a:p>
        </p:txBody>
      </p:sp>
      <p:sp>
        <p:nvSpPr>
          <p:cNvPr id="37" name="Rectangle 36">
            <a:extLst>
              <a:ext uri="{FF2B5EF4-FFF2-40B4-BE49-F238E27FC236}">
                <a16:creationId xmlns:a16="http://schemas.microsoft.com/office/drawing/2014/main" id="{3B009728-2DA3-8E4D-9F2A-C1239AFF1B1A}"/>
              </a:ext>
            </a:extLst>
          </p:cNvPr>
          <p:cNvSpPr/>
          <p:nvPr userDrawn="1"/>
        </p:nvSpPr>
        <p:spPr bwMode="auto">
          <a:xfrm>
            <a:off x="2542885" y="9876090"/>
            <a:ext cx="2473903" cy="527935"/>
          </a:xfrm>
          <a:prstGeom prst="rect">
            <a:avLst/>
          </a:prstGeom>
          <a:solidFill>
            <a:srgbClr val="69ADAD"/>
          </a:solidFill>
          <a:ln w="12700" cap="flat">
            <a:noFill/>
            <a:prstDash val="solid"/>
            <a:miter lim="800000"/>
            <a:headEnd/>
            <a:tailEnd/>
          </a:ln>
        </p:spPr>
        <p:txBody>
          <a:bodyPr vert="horz" wrap="square" lIns="141398" tIns="70698" rIns="141398" bIns="70698" numCol="1" rtlCol="0" anchor="t" anchorCtr="0" compatLnSpc="1">
            <a:prstTxWarp prst="textNoShape">
              <a:avLst/>
            </a:prstTxWarp>
          </a:bodyPr>
          <a:lstStyle/>
          <a:p>
            <a:pPr algn="ctr"/>
            <a:endParaRPr lang="fr-CA" sz="4175" dirty="0"/>
          </a:p>
        </p:txBody>
      </p:sp>
      <p:sp>
        <p:nvSpPr>
          <p:cNvPr id="40" name="Text Placeholder 32">
            <a:extLst>
              <a:ext uri="{FF2B5EF4-FFF2-40B4-BE49-F238E27FC236}">
                <a16:creationId xmlns:a16="http://schemas.microsoft.com/office/drawing/2014/main" id="{5F052AE7-3A08-4247-874C-FB077814E0FD}"/>
              </a:ext>
            </a:extLst>
          </p:cNvPr>
          <p:cNvSpPr>
            <a:spLocks noGrp="1"/>
          </p:cNvSpPr>
          <p:nvPr>
            <p:ph type="body" sz="quarter" idx="19" hasCustomPrompt="1"/>
          </p:nvPr>
        </p:nvSpPr>
        <p:spPr>
          <a:xfrm>
            <a:off x="1793144" y="9969560"/>
            <a:ext cx="3973385" cy="434465"/>
          </a:xfrm>
        </p:spPr>
        <p:txBody>
          <a:bodyPr anchor="t">
            <a:noAutofit/>
          </a:bodyPr>
          <a:lstStyle>
            <a:lvl1pPr marL="0" indent="0" algn="ctr">
              <a:lnSpc>
                <a:spcPct val="100000"/>
              </a:lnSpc>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67460" indent="0">
              <a:buNone/>
              <a:defRPr sz="3111">
                <a:solidFill>
                  <a:srgbClr val="011E3B"/>
                </a:solidFill>
                <a:latin typeface="Montserrat" pitchFamily="2" charset="77"/>
              </a:defRPr>
            </a:lvl2pPr>
            <a:lvl3pPr marL="734919" indent="0">
              <a:buNone/>
              <a:defRPr sz="3111">
                <a:solidFill>
                  <a:srgbClr val="011E3B"/>
                </a:solidFill>
                <a:latin typeface="Montserrat" pitchFamily="2" charset="77"/>
              </a:defRPr>
            </a:lvl3pPr>
            <a:lvl4pPr marL="1102379" indent="0">
              <a:buNone/>
              <a:defRPr sz="3111">
                <a:solidFill>
                  <a:srgbClr val="011E3B"/>
                </a:solidFill>
                <a:latin typeface="Montserrat" pitchFamily="2" charset="77"/>
              </a:defRPr>
            </a:lvl4pPr>
            <a:lvl5pPr marL="1469839" indent="0">
              <a:buNone/>
              <a:defRPr sz="3111">
                <a:solidFill>
                  <a:srgbClr val="011E3B"/>
                </a:solidFill>
                <a:latin typeface="Montserrat" pitchFamily="2" charset="77"/>
              </a:defRPr>
            </a:lvl5pPr>
          </a:lstStyle>
          <a:p>
            <a:pPr lvl="0"/>
            <a:r>
              <a:rPr lang="en-GB" dirty="0"/>
              <a:t>LEARN MORE</a:t>
            </a:r>
            <a:endParaRPr lang="en-US" dirty="0"/>
          </a:p>
        </p:txBody>
      </p:sp>
      <p:sp>
        <p:nvSpPr>
          <p:cNvPr id="2" name="Slide Number Placeholder 5">
            <a:extLst>
              <a:ext uri="{FF2B5EF4-FFF2-40B4-BE49-F238E27FC236}">
                <a16:creationId xmlns:a16="http://schemas.microsoft.com/office/drawing/2014/main" id="{ACC1BA24-7E25-F5C8-253F-523B2EC7C348}"/>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F04820CE-A23E-6B86-E655-4C884769B6B2}"/>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5" name="Text Placeholder 32">
            <a:extLst>
              <a:ext uri="{FF2B5EF4-FFF2-40B4-BE49-F238E27FC236}">
                <a16:creationId xmlns:a16="http://schemas.microsoft.com/office/drawing/2014/main" id="{83792B55-125B-0453-0517-5C41B003C546}"/>
              </a:ext>
            </a:extLst>
          </p:cNvPr>
          <p:cNvSpPr>
            <a:spLocks noGrp="1"/>
          </p:cNvSpPr>
          <p:nvPr>
            <p:ph type="body" sz="quarter" idx="32" hasCustomPrompt="1"/>
          </p:nvPr>
        </p:nvSpPr>
        <p:spPr>
          <a:xfrm>
            <a:off x="801602" y="2619024"/>
            <a:ext cx="5956470" cy="2593004"/>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coloumns)</a:t>
            </a:r>
            <a:endParaRPr lang="en-US" dirty="0"/>
          </a:p>
        </p:txBody>
      </p:sp>
      <p:cxnSp>
        <p:nvCxnSpPr>
          <p:cNvPr id="6" name="Straight Connector 5">
            <a:extLst>
              <a:ext uri="{FF2B5EF4-FFF2-40B4-BE49-F238E27FC236}">
                <a16:creationId xmlns:a16="http://schemas.microsoft.com/office/drawing/2014/main" id="{1D1738C7-048A-DE32-2F6A-0420D19B2C8D}"/>
              </a:ext>
            </a:extLst>
          </p:cNvPr>
          <p:cNvCxnSpPr>
            <a:cxnSpLocks/>
          </p:cNvCxnSpPr>
          <p:nvPr userDrawn="1"/>
        </p:nvCxnSpPr>
        <p:spPr>
          <a:xfrm>
            <a:off x="0" y="1462432"/>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AF267CF6-CAEC-C72E-AF56-A075C9BCF66F}"/>
              </a:ext>
            </a:extLst>
          </p:cNvPr>
          <p:cNvSpPr>
            <a:spLocks noGrp="1"/>
          </p:cNvSpPr>
          <p:nvPr>
            <p:ph type="body" sz="quarter" idx="46" hasCustomPrompt="1"/>
          </p:nvPr>
        </p:nvSpPr>
        <p:spPr>
          <a:xfrm>
            <a:off x="801602" y="1475311"/>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8" name="Text Placeholder 32">
            <a:extLst>
              <a:ext uri="{FF2B5EF4-FFF2-40B4-BE49-F238E27FC236}">
                <a16:creationId xmlns:a16="http://schemas.microsoft.com/office/drawing/2014/main" id="{4119E4E2-BD4E-00FA-D0C2-8C09B0DBDF03}"/>
              </a:ext>
            </a:extLst>
          </p:cNvPr>
          <p:cNvSpPr>
            <a:spLocks noGrp="1"/>
          </p:cNvSpPr>
          <p:nvPr>
            <p:ph type="body" sz="quarter" idx="47" hasCustomPrompt="1"/>
          </p:nvPr>
        </p:nvSpPr>
        <p:spPr>
          <a:xfrm>
            <a:off x="801602" y="807607"/>
            <a:ext cx="5956470" cy="665144"/>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491419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Titl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0D7B8DF-C511-9C06-2F3D-9E687673B0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137" y="0"/>
            <a:ext cx="3301373" cy="4021666"/>
          </a:xfrm>
          <a:custGeom>
            <a:avLst/>
            <a:gdLst>
              <a:gd name="connsiteX0" fmla="*/ 0 w 3301373"/>
              <a:gd name="connsiteY0" fmla="*/ 0 h 4021666"/>
              <a:gd name="connsiteX1" fmla="*/ 3301373 w 3301373"/>
              <a:gd name="connsiteY1" fmla="*/ 0 h 4021666"/>
              <a:gd name="connsiteX2" fmla="*/ 3301373 w 3301373"/>
              <a:gd name="connsiteY2" fmla="*/ 4021666 h 4021666"/>
              <a:gd name="connsiteX3" fmla="*/ 0 w 3301373"/>
              <a:gd name="connsiteY3" fmla="*/ 4021666 h 4021666"/>
            </a:gdLst>
            <a:ahLst/>
            <a:cxnLst>
              <a:cxn ang="0">
                <a:pos x="connsiteX0" y="connsiteY0"/>
              </a:cxn>
              <a:cxn ang="0">
                <a:pos x="connsiteX1" y="connsiteY1"/>
              </a:cxn>
              <a:cxn ang="0">
                <a:pos x="connsiteX2" y="connsiteY2"/>
              </a:cxn>
              <a:cxn ang="0">
                <a:pos x="connsiteX3" y="connsiteY3"/>
              </a:cxn>
            </a:cxnLst>
            <a:rect l="l" t="t" r="r" b="b"/>
            <a:pathLst>
              <a:path w="3301373" h="4021666">
                <a:moveTo>
                  <a:pt x="0" y="0"/>
                </a:moveTo>
                <a:lnTo>
                  <a:pt x="3301373" y="0"/>
                </a:lnTo>
                <a:lnTo>
                  <a:pt x="3301373" y="4021666"/>
                </a:lnTo>
                <a:lnTo>
                  <a:pt x="0" y="4021666"/>
                </a:lnTo>
                <a:close/>
              </a:path>
            </a:pathLst>
          </a:custGeom>
        </p:spPr>
      </p:pic>
      <p:sp>
        <p:nvSpPr>
          <p:cNvPr id="24" name="Freeform 23">
            <a:extLst>
              <a:ext uri="{FF2B5EF4-FFF2-40B4-BE49-F238E27FC236}">
                <a16:creationId xmlns:a16="http://schemas.microsoft.com/office/drawing/2014/main" id="{22C8CDA2-11AA-89A0-D5B7-CF5C59B960A6}"/>
              </a:ext>
            </a:extLst>
          </p:cNvPr>
          <p:cNvSpPr>
            <a:spLocks noGrp="1"/>
          </p:cNvSpPr>
          <p:nvPr>
            <p:ph type="pic" sz="quarter" idx="44"/>
          </p:nvPr>
        </p:nvSpPr>
        <p:spPr>
          <a:xfrm>
            <a:off x="5136" y="1"/>
            <a:ext cx="2850694" cy="3459591"/>
          </a:xfrm>
          <a:custGeom>
            <a:avLst/>
            <a:gdLst>
              <a:gd name="connsiteX0" fmla="*/ 38767 w 2850694"/>
              <a:gd name="connsiteY0" fmla="*/ 0 h 3459591"/>
              <a:gd name="connsiteX1" fmla="*/ 1939899 w 2850694"/>
              <a:gd name="connsiteY1" fmla="*/ 0 h 3459591"/>
              <a:gd name="connsiteX2" fmla="*/ 2030037 w 2850694"/>
              <a:gd name="connsiteY2" fmla="*/ 54761 h 3459591"/>
              <a:gd name="connsiteX3" fmla="*/ 2850694 w 2850694"/>
              <a:gd name="connsiteY3" fmla="*/ 1598230 h 3459591"/>
              <a:gd name="connsiteX4" fmla="*/ 989333 w 2850694"/>
              <a:gd name="connsiteY4" fmla="*/ 3459591 h 3459591"/>
              <a:gd name="connsiteX5" fmla="*/ 102098 w 2850694"/>
              <a:gd name="connsiteY5" fmla="*/ 3234935 h 3459591"/>
              <a:gd name="connsiteX6" fmla="*/ 0 w 2850694"/>
              <a:gd name="connsiteY6" fmla="*/ 3172908 h 3459591"/>
              <a:gd name="connsiteX7" fmla="*/ 0 w 2850694"/>
              <a:gd name="connsiteY7" fmla="*/ 23552 h 345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694" h="3459591">
                <a:moveTo>
                  <a:pt x="38767" y="0"/>
                </a:moveTo>
                <a:lnTo>
                  <a:pt x="1939899" y="0"/>
                </a:lnTo>
                <a:lnTo>
                  <a:pt x="2030037" y="54761"/>
                </a:lnTo>
                <a:cubicBezTo>
                  <a:pt x="2525162" y="389261"/>
                  <a:pt x="2850694" y="955730"/>
                  <a:pt x="2850694" y="1598230"/>
                </a:cubicBezTo>
                <a:cubicBezTo>
                  <a:pt x="2850694" y="2626230"/>
                  <a:pt x="2017333" y="3459591"/>
                  <a:pt x="989333" y="3459591"/>
                </a:cubicBezTo>
                <a:cubicBezTo>
                  <a:pt x="668083" y="3459591"/>
                  <a:pt x="365841" y="3378208"/>
                  <a:pt x="102098" y="3234935"/>
                </a:cubicBezTo>
                <a:lnTo>
                  <a:pt x="0" y="3172908"/>
                </a:lnTo>
                <a:lnTo>
                  <a:pt x="0" y="23552"/>
                </a:lnTo>
                <a:close/>
              </a:path>
            </a:pathLst>
          </a:custGeom>
        </p:spPr>
        <p:txBody>
          <a:bodyPr wrap="square">
            <a:noAutofit/>
          </a:bodyPr>
          <a:lstStyle>
            <a:lvl1pPr>
              <a:defRPr sz="1600"/>
            </a:lvl1pPr>
          </a:lstStyle>
          <a:p>
            <a:endParaRPr lang="en-GB"/>
          </a:p>
        </p:txBody>
      </p:sp>
      <p:sp>
        <p:nvSpPr>
          <p:cNvPr id="28" name="Freeform 27">
            <a:extLst>
              <a:ext uri="{FF2B5EF4-FFF2-40B4-BE49-F238E27FC236}">
                <a16:creationId xmlns:a16="http://schemas.microsoft.com/office/drawing/2014/main" id="{46DBF39B-024B-0109-34B6-36578E9F03CE}"/>
              </a:ext>
            </a:extLst>
          </p:cNvPr>
          <p:cNvSpPr/>
          <p:nvPr userDrawn="1"/>
        </p:nvSpPr>
        <p:spPr>
          <a:xfrm>
            <a:off x="3779839" y="1"/>
            <a:ext cx="3779837" cy="4738961"/>
          </a:xfrm>
          <a:custGeom>
            <a:avLst/>
            <a:gdLst>
              <a:gd name="connsiteX0" fmla="*/ 1298119 w 3779837"/>
              <a:gd name="connsiteY0" fmla="*/ 0 h 4738961"/>
              <a:gd name="connsiteX1" fmla="*/ 3761976 w 3779837"/>
              <a:gd name="connsiteY1" fmla="*/ 0 h 4738961"/>
              <a:gd name="connsiteX2" fmla="*/ 3779837 w 3779837"/>
              <a:gd name="connsiteY2" fmla="*/ 10851 h 4738961"/>
              <a:gd name="connsiteX3" fmla="*/ 3779837 w 3779837"/>
              <a:gd name="connsiteY3" fmla="*/ 4406977 h 4738961"/>
              <a:gd name="connsiteX4" fmla="*/ 3736018 w 3779837"/>
              <a:gd name="connsiteY4" fmla="*/ 4433598 h 4738961"/>
              <a:gd name="connsiteX5" fmla="*/ 2530047 w 3779837"/>
              <a:gd name="connsiteY5" fmla="*/ 4738961 h 4738961"/>
              <a:gd name="connsiteX6" fmla="*/ 0 w 3779837"/>
              <a:gd name="connsiteY6" fmla="*/ 2208914 h 4738961"/>
              <a:gd name="connsiteX7" fmla="*/ 1115474 w 3779837"/>
              <a:gd name="connsiteY7" fmla="*/ 110960 h 473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9837" h="4738961">
                <a:moveTo>
                  <a:pt x="1298119" y="0"/>
                </a:moveTo>
                <a:lnTo>
                  <a:pt x="3761976" y="0"/>
                </a:lnTo>
                <a:lnTo>
                  <a:pt x="3779837" y="10851"/>
                </a:lnTo>
                <a:lnTo>
                  <a:pt x="3779837" y="4406977"/>
                </a:lnTo>
                <a:lnTo>
                  <a:pt x="3736018" y="4433598"/>
                </a:lnTo>
                <a:cubicBezTo>
                  <a:pt x="3377527" y="4628342"/>
                  <a:pt x="2966705" y="4738961"/>
                  <a:pt x="2530047" y="4738961"/>
                </a:cubicBezTo>
                <a:cubicBezTo>
                  <a:pt x="1132741" y="4738961"/>
                  <a:pt x="0" y="3606220"/>
                  <a:pt x="0" y="2208914"/>
                </a:cubicBezTo>
                <a:cubicBezTo>
                  <a:pt x="0" y="1335598"/>
                  <a:pt x="442477" y="565627"/>
                  <a:pt x="1115474" y="11096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Slide Number Placeholder 5">
            <a:extLst>
              <a:ext uri="{FF2B5EF4-FFF2-40B4-BE49-F238E27FC236}">
                <a16:creationId xmlns:a16="http://schemas.microsoft.com/office/drawing/2014/main" id="{1BC60C5D-D897-82C2-1F2A-DE6F27704133}"/>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4" name="Text Box 5">
            <a:extLst>
              <a:ext uri="{FF2B5EF4-FFF2-40B4-BE49-F238E27FC236}">
                <a16:creationId xmlns:a16="http://schemas.microsoft.com/office/drawing/2014/main" id="{E3ECE128-55CB-369D-EFDF-2FBB05DB528F}"/>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34" name="Text Placeholder 32">
            <a:extLst>
              <a:ext uri="{FF2B5EF4-FFF2-40B4-BE49-F238E27FC236}">
                <a16:creationId xmlns:a16="http://schemas.microsoft.com/office/drawing/2014/main" id="{6BADB925-F09B-3036-87C1-03CD63B23350}"/>
              </a:ext>
            </a:extLst>
          </p:cNvPr>
          <p:cNvSpPr>
            <a:spLocks noGrp="1"/>
          </p:cNvSpPr>
          <p:nvPr>
            <p:ph type="body" sz="quarter" idx="47" hasCustomPrompt="1"/>
          </p:nvPr>
        </p:nvSpPr>
        <p:spPr>
          <a:xfrm>
            <a:off x="4459209" y="1736495"/>
            <a:ext cx="2864232" cy="451257"/>
          </a:xfrm>
        </p:spPr>
        <p:txBody>
          <a:bodyPr>
            <a:noAutofit/>
          </a:bodyPr>
          <a:lstStyle>
            <a:lvl1pPr marL="0" indent="0" algn="l">
              <a:spcBef>
                <a:spcPts val="0"/>
              </a:spcBef>
              <a:buNone/>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36" name="Text Placeholder 32">
            <a:extLst>
              <a:ext uri="{FF2B5EF4-FFF2-40B4-BE49-F238E27FC236}">
                <a16:creationId xmlns:a16="http://schemas.microsoft.com/office/drawing/2014/main" id="{3DF08E77-5DED-B32E-E211-36AAE24BCFD7}"/>
              </a:ext>
            </a:extLst>
          </p:cNvPr>
          <p:cNvSpPr>
            <a:spLocks noGrp="1"/>
          </p:cNvSpPr>
          <p:nvPr>
            <p:ph type="body" sz="quarter" idx="113" hasCustomPrompt="1"/>
          </p:nvPr>
        </p:nvSpPr>
        <p:spPr>
          <a:xfrm>
            <a:off x="4459209" y="887817"/>
            <a:ext cx="2899792" cy="574615"/>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0" name="Text Placeholder 32">
            <a:extLst>
              <a:ext uri="{FF2B5EF4-FFF2-40B4-BE49-F238E27FC236}">
                <a16:creationId xmlns:a16="http://schemas.microsoft.com/office/drawing/2014/main" id="{3FD4B3B5-E7CB-618E-71AE-B2FDB5C049F0}"/>
              </a:ext>
            </a:extLst>
          </p:cNvPr>
          <p:cNvSpPr>
            <a:spLocks noGrp="1"/>
          </p:cNvSpPr>
          <p:nvPr>
            <p:ph type="body" sz="quarter" idx="114" hasCustomPrompt="1"/>
          </p:nvPr>
        </p:nvSpPr>
        <p:spPr>
          <a:xfrm>
            <a:off x="766012" y="7547751"/>
            <a:ext cx="5992059" cy="451257"/>
          </a:xfrm>
        </p:spPr>
        <p:txBody>
          <a:bodyPr>
            <a:noAutofit/>
          </a:bodyPr>
          <a:lstStyle>
            <a:lvl1pPr marL="0" indent="0" algn="l">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Location</a:t>
            </a:r>
            <a:endParaRPr lang="en-US" dirty="0"/>
          </a:p>
        </p:txBody>
      </p:sp>
      <p:sp>
        <p:nvSpPr>
          <p:cNvPr id="41" name="Text Placeholder 32">
            <a:extLst>
              <a:ext uri="{FF2B5EF4-FFF2-40B4-BE49-F238E27FC236}">
                <a16:creationId xmlns:a16="http://schemas.microsoft.com/office/drawing/2014/main" id="{3860C14F-8A8D-9718-E08A-2D229CD609F2}"/>
              </a:ext>
            </a:extLst>
          </p:cNvPr>
          <p:cNvSpPr>
            <a:spLocks noGrp="1"/>
          </p:cNvSpPr>
          <p:nvPr>
            <p:ph type="body" sz="quarter" idx="115" hasCustomPrompt="1"/>
          </p:nvPr>
        </p:nvSpPr>
        <p:spPr>
          <a:xfrm>
            <a:off x="750772" y="5639757"/>
            <a:ext cx="5992060" cy="1704039"/>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5C775629-0492-0CF7-6732-B7A0340AE915}"/>
              </a:ext>
            </a:extLst>
          </p:cNvPr>
          <p:cNvSpPr>
            <a:spLocks noGrp="1"/>
          </p:cNvSpPr>
          <p:nvPr>
            <p:ph type="body" sz="quarter" idx="116" hasCustomPrompt="1"/>
          </p:nvPr>
        </p:nvSpPr>
        <p:spPr>
          <a:xfrm>
            <a:off x="750772" y="5195174"/>
            <a:ext cx="5992059" cy="451257"/>
          </a:xfrm>
        </p:spPr>
        <p:txBody>
          <a:bodyPr>
            <a:noAutofit/>
          </a:bodyPr>
          <a:lstStyle>
            <a:lvl1pPr marL="0" indent="0" algn="l">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26" name="Text Placeholder 32">
            <a:extLst>
              <a:ext uri="{FF2B5EF4-FFF2-40B4-BE49-F238E27FC236}">
                <a16:creationId xmlns:a16="http://schemas.microsoft.com/office/drawing/2014/main" id="{995AC8E0-FC2C-8D66-6424-D1DF6E9D99DB}"/>
              </a:ext>
            </a:extLst>
          </p:cNvPr>
          <p:cNvSpPr>
            <a:spLocks noGrp="1"/>
          </p:cNvSpPr>
          <p:nvPr>
            <p:ph type="body" sz="quarter" idx="45" hasCustomPrompt="1"/>
          </p:nvPr>
        </p:nvSpPr>
        <p:spPr>
          <a:xfrm>
            <a:off x="4459209" y="2460724"/>
            <a:ext cx="2899792" cy="280520"/>
          </a:xfrm>
        </p:spPr>
        <p:txBody>
          <a:bodyPr numCol="1"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Module</a:t>
            </a:r>
            <a:endParaRPr lang="en-US" dirty="0"/>
          </a:p>
        </p:txBody>
      </p:sp>
      <p:sp>
        <p:nvSpPr>
          <p:cNvPr id="27" name="Text Placeholder 32">
            <a:extLst>
              <a:ext uri="{FF2B5EF4-FFF2-40B4-BE49-F238E27FC236}">
                <a16:creationId xmlns:a16="http://schemas.microsoft.com/office/drawing/2014/main" id="{E2862F7B-3091-E4BB-3622-182D7BA04C9D}"/>
              </a:ext>
            </a:extLst>
          </p:cNvPr>
          <p:cNvSpPr>
            <a:spLocks noGrp="1"/>
          </p:cNvSpPr>
          <p:nvPr>
            <p:ph type="body" sz="quarter" idx="119" hasCustomPrompt="1"/>
          </p:nvPr>
        </p:nvSpPr>
        <p:spPr>
          <a:xfrm>
            <a:off x="4459209" y="2917924"/>
            <a:ext cx="2899792" cy="280520"/>
          </a:xfrm>
        </p:spPr>
        <p:txBody>
          <a:bodyPr numCol="1"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Type of Business</a:t>
            </a:r>
            <a:endParaRPr lang="en-US" dirty="0"/>
          </a:p>
        </p:txBody>
      </p:sp>
      <p:sp>
        <p:nvSpPr>
          <p:cNvPr id="29" name="Text Placeholder 32">
            <a:extLst>
              <a:ext uri="{FF2B5EF4-FFF2-40B4-BE49-F238E27FC236}">
                <a16:creationId xmlns:a16="http://schemas.microsoft.com/office/drawing/2014/main" id="{C8ECAA0B-ACC6-2AE5-ACC5-32D06B99F9CE}"/>
              </a:ext>
            </a:extLst>
          </p:cNvPr>
          <p:cNvSpPr>
            <a:spLocks noGrp="1"/>
          </p:cNvSpPr>
          <p:nvPr>
            <p:ph type="body" sz="quarter" idx="120" hasCustomPrompt="1"/>
          </p:nvPr>
        </p:nvSpPr>
        <p:spPr>
          <a:xfrm>
            <a:off x="4459209" y="3375124"/>
            <a:ext cx="2899792" cy="280520"/>
          </a:xfrm>
        </p:spPr>
        <p:txBody>
          <a:bodyPr numCol="1"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Website</a:t>
            </a:r>
            <a:endParaRPr lang="en-US" dirty="0"/>
          </a:p>
        </p:txBody>
      </p:sp>
      <p:cxnSp>
        <p:nvCxnSpPr>
          <p:cNvPr id="49" name="Straight Connector 48">
            <a:extLst>
              <a:ext uri="{FF2B5EF4-FFF2-40B4-BE49-F238E27FC236}">
                <a16:creationId xmlns:a16="http://schemas.microsoft.com/office/drawing/2014/main" id="{0F4692A4-3331-521E-7360-67F4A1A33445}"/>
              </a:ext>
            </a:extLst>
          </p:cNvPr>
          <p:cNvCxnSpPr>
            <a:cxnSpLocks/>
          </p:cNvCxnSpPr>
          <p:nvPr userDrawn="1"/>
        </p:nvCxnSpPr>
        <p:spPr>
          <a:xfrm flipH="1">
            <a:off x="4451408" y="3267600"/>
            <a:ext cx="31082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7B35E69-D833-56FB-AFFF-5B35AB4F530E}"/>
              </a:ext>
            </a:extLst>
          </p:cNvPr>
          <p:cNvCxnSpPr>
            <a:cxnSpLocks/>
          </p:cNvCxnSpPr>
          <p:nvPr userDrawn="1"/>
        </p:nvCxnSpPr>
        <p:spPr>
          <a:xfrm flipH="1">
            <a:off x="4451408" y="2818422"/>
            <a:ext cx="31082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8846A0A-9FA2-E918-CBF3-4E879769DBCB}"/>
              </a:ext>
            </a:extLst>
          </p:cNvPr>
          <p:cNvCxnSpPr>
            <a:cxnSpLocks/>
          </p:cNvCxnSpPr>
          <p:nvPr userDrawn="1"/>
        </p:nvCxnSpPr>
        <p:spPr>
          <a:xfrm flipH="1">
            <a:off x="4451408" y="1599222"/>
            <a:ext cx="31082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 Placeholder 32">
            <a:extLst>
              <a:ext uri="{FF2B5EF4-FFF2-40B4-BE49-F238E27FC236}">
                <a16:creationId xmlns:a16="http://schemas.microsoft.com/office/drawing/2014/main" id="{791C1818-B93E-22E5-8CED-2BA414C8A8FD}"/>
              </a:ext>
            </a:extLst>
          </p:cNvPr>
          <p:cNvSpPr>
            <a:spLocks noGrp="1"/>
          </p:cNvSpPr>
          <p:nvPr>
            <p:ph type="body" sz="quarter" idx="121" hasCustomPrompt="1"/>
          </p:nvPr>
        </p:nvSpPr>
        <p:spPr>
          <a:xfrm>
            <a:off x="734729" y="8046073"/>
            <a:ext cx="5992060" cy="1704039"/>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841413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683DB77A-99D2-19ED-DF6F-B44AEE5F4BCE}"/>
              </a:ext>
            </a:extLst>
          </p:cNvPr>
          <p:cNvSpPr>
            <a:spLocks noGrp="1"/>
          </p:cNvSpPr>
          <p:nvPr>
            <p:ph type="body" sz="quarter" idx="61" hasCustomPrompt="1"/>
          </p:nvPr>
        </p:nvSpPr>
        <p:spPr>
          <a:xfrm>
            <a:off x="766012" y="6149784"/>
            <a:ext cx="5992060" cy="2088787"/>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2" name="Text Placeholder 32">
            <a:extLst>
              <a:ext uri="{FF2B5EF4-FFF2-40B4-BE49-F238E27FC236}">
                <a16:creationId xmlns:a16="http://schemas.microsoft.com/office/drawing/2014/main" id="{E26FED5F-31EF-E3B2-4CB6-AB4FE6871140}"/>
              </a:ext>
            </a:extLst>
          </p:cNvPr>
          <p:cNvSpPr>
            <a:spLocks noGrp="1"/>
          </p:cNvSpPr>
          <p:nvPr>
            <p:ph type="body" sz="quarter" idx="114" hasCustomPrompt="1"/>
          </p:nvPr>
        </p:nvSpPr>
        <p:spPr>
          <a:xfrm>
            <a:off x="766012" y="5515124"/>
            <a:ext cx="5992059" cy="451257"/>
          </a:xfrm>
        </p:spPr>
        <p:txBody>
          <a:bodyPr>
            <a:noAutofit/>
          </a:bodyPr>
          <a:lstStyle>
            <a:lvl1pPr marL="0" indent="0" algn="l">
              <a:spcBef>
                <a:spcPts val="0"/>
              </a:spcBef>
              <a:buNone/>
              <a:defRPr sz="14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14" name="Slide Number Placeholder 5">
            <a:extLst>
              <a:ext uri="{FF2B5EF4-FFF2-40B4-BE49-F238E27FC236}">
                <a16:creationId xmlns:a16="http://schemas.microsoft.com/office/drawing/2014/main" id="{8A6CCB53-7593-4217-805B-FA1B039869BE}"/>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15" name="Text Box 5">
            <a:extLst>
              <a:ext uri="{FF2B5EF4-FFF2-40B4-BE49-F238E27FC236}">
                <a16:creationId xmlns:a16="http://schemas.microsoft.com/office/drawing/2014/main" id="{89061FE9-BA0D-CD9B-CBEE-584CA3F63DE5}"/>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17" name="Text Placeholder 32">
            <a:extLst>
              <a:ext uri="{FF2B5EF4-FFF2-40B4-BE49-F238E27FC236}">
                <a16:creationId xmlns:a16="http://schemas.microsoft.com/office/drawing/2014/main" id="{89348D06-8DA3-B9ED-E577-9281356644CD}"/>
              </a:ext>
            </a:extLst>
          </p:cNvPr>
          <p:cNvSpPr>
            <a:spLocks noGrp="1"/>
          </p:cNvSpPr>
          <p:nvPr>
            <p:ph type="body" sz="quarter" idx="115" hasCustomPrompt="1"/>
          </p:nvPr>
        </p:nvSpPr>
        <p:spPr>
          <a:xfrm>
            <a:off x="730154" y="1326776"/>
            <a:ext cx="5992060" cy="3851430"/>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8" name="Text Placeholder 32">
            <a:extLst>
              <a:ext uri="{FF2B5EF4-FFF2-40B4-BE49-F238E27FC236}">
                <a16:creationId xmlns:a16="http://schemas.microsoft.com/office/drawing/2014/main" id="{5B108035-4825-C93D-5395-A4B2017188E0}"/>
              </a:ext>
            </a:extLst>
          </p:cNvPr>
          <p:cNvSpPr>
            <a:spLocks noGrp="1"/>
          </p:cNvSpPr>
          <p:nvPr>
            <p:ph type="body" sz="quarter" idx="116" hasCustomPrompt="1"/>
          </p:nvPr>
        </p:nvSpPr>
        <p:spPr>
          <a:xfrm>
            <a:off x="730154" y="692116"/>
            <a:ext cx="5992059" cy="451257"/>
          </a:xfrm>
        </p:spPr>
        <p:txBody>
          <a:bodyPr>
            <a:noAutofit/>
          </a:bodyPr>
          <a:lstStyle>
            <a:lvl1pPr marL="0" indent="0" algn="l">
              <a:spcBef>
                <a:spcPts val="0"/>
              </a:spcBef>
              <a:buNone/>
              <a:defRPr sz="14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cxnSp>
        <p:nvCxnSpPr>
          <p:cNvPr id="19" name="Straight Connector 18">
            <a:extLst>
              <a:ext uri="{FF2B5EF4-FFF2-40B4-BE49-F238E27FC236}">
                <a16:creationId xmlns:a16="http://schemas.microsoft.com/office/drawing/2014/main" id="{E23164AF-3A1D-79FF-D5F0-C6E6BD0654DA}"/>
              </a:ext>
            </a:extLst>
          </p:cNvPr>
          <p:cNvCxnSpPr>
            <a:cxnSpLocks/>
          </p:cNvCxnSpPr>
          <p:nvPr userDrawn="1"/>
        </p:nvCxnSpPr>
        <p:spPr>
          <a:xfrm>
            <a:off x="0" y="5348532"/>
            <a:ext cx="3607692"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AFDEA55-A5AA-821E-76D7-7640B254B8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302" b="22950"/>
          <a:stretch>
            <a:fillRect/>
          </a:stretch>
        </p:blipFill>
        <p:spPr>
          <a:xfrm>
            <a:off x="0" y="8408898"/>
            <a:ext cx="2302099" cy="2282915"/>
          </a:xfrm>
          <a:custGeom>
            <a:avLst/>
            <a:gdLst>
              <a:gd name="connsiteX0" fmla="*/ 0 w 3429000"/>
              <a:gd name="connsiteY0" fmla="*/ 0 h 3400425"/>
              <a:gd name="connsiteX1" fmla="*/ 3429000 w 3429000"/>
              <a:gd name="connsiteY1" fmla="*/ 0 h 3400425"/>
              <a:gd name="connsiteX2" fmla="*/ 3429000 w 3429000"/>
              <a:gd name="connsiteY2" fmla="*/ 3400425 h 3400425"/>
              <a:gd name="connsiteX3" fmla="*/ 0 w 3429000"/>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3429000" h="3400425">
                <a:moveTo>
                  <a:pt x="0" y="0"/>
                </a:moveTo>
                <a:lnTo>
                  <a:pt x="3429000" y="0"/>
                </a:lnTo>
                <a:lnTo>
                  <a:pt x="3429000" y="3400425"/>
                </a:lnTo>
                <a:lnTo>
                  <a:pt x="0" y="3400425"/>
                </a:lnTo>
                <a:close/>
              </a:path>
            </a:pathLst>
          </a:custGeom>
        </p:spPr>
      </p:pic>
      <p:cxnSp>
        <p:nvCxnSpPr>
          <p:cNvPr id="4" name="Straight Connector 3">
            <a:extLst>
              <a:ext uri="{FF2B5EF4-FFF2-40B4-BE49-F238E27FC236}">
                <a16:creationId xmlns:a16="http://schemas.microsoft.com/office/drawing/2014/main" id="{24EE2D68-290E-90FD-0405-7941A6866B61}"/>
              </a:ext>
            </a:extLst>
          </p:cNvPr>
          <p:cNvCxnSpPr>
            <a:cxnSpLocks/>
          </p:cNvCxnSpPr>
          <p:nvPr userDrawn="1"/>
        </p:nvCxnSpPr>
        <p:spPr>
          <a:xfrm>
            <a:off x="3801978" y="1225711"/>
            <a:ext cx="328863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690807A-202A-9519-1AE1-CD81A29AE616}"/>
              </a:ext>
            </a:extLst>
          </p:cNvPr>
          <p:cNvCxnSpPr>
            <a:cxnSpLocks/>
          </p:cNvCxnSpPr>
          <p:nvPr userDrawn="1"/>
        </p:nvCxnSpPr>
        <p:spPr>
          <a:xfrm>
            <a:off x="3801978" y="6054385"/>
            <a:ext cx="328863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5B9980DA-B80C-7E14-FEF2-789ED7C4BCD2}"/>
              </a:ext>
            </a:extLst>
          </p:cNvPr>
          <p:cNvGrpSpPr/>
          <p:nvPr userDrawn="1"/>
        </p:nvGrpSpPr>
        <p:grpSpPr>
          <a:xfrm>
            <a:off x="6770986" y="850643"/>
            <a:ext cx="750136" cy="750136"/>
            <a:chOff x="7559675" y="1928896"/>
            <a:chExt cx="750136" cy="750136"/>
          </a:xfrm>
        </p:grpSpPr>
        <p:sp>
          <p:nvSpPr>
            <p:cNvPr id="33" name="Oval 32">
              <a:extLst>
                <a:ext uri="{FF2B5EF4-FFF2-40B4-BE49-F238E27FC236}">
                  <a16:creationId xmlns:a16="http://schemas.microsoft.com/office/drawing/2014/main" id="{252B73B7-DFCE-2FCF-C6B2-2597C0AA21C9}"/>
                </a:ext>
              </a:extLst>
            </p:cNvPr>
            <p:cNvSpPr/>
            <p:nvPr userDrawn="1"/>
          </p:nvSpPr>
          <p:spPr>
            <a:xfrm>
              <a:off x="7559675" y="1928896"/>
              <a:ext cx="750136" cy="750136"/>
            </a:xfrm>
            <a:prstGeom prst="ellipse">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37CCCADD-D618-EE39-EE71-3F78EB829B1E}"/>
                </a:ext>
              </a:extLst>
            </p:cNvPr>
            <p:cNvGrpSpPr/>
            <p:nvPr userDrawn="1"/>
          </p:nvGrpSpPr>
          <p:grpSpPr>
            <a:xfrm>
              <a:off x="7683372" y="2028561"/>
              <a:ext cx="526805" cy="526741"/>
              <a:chOff x="1042830" y="5367345"/>
              <a:chExt cx="907476" cy="907364"/>
            </a:xfrm>
            <a:solidFill>
              <a:schemeClr val="bg1"/>
            </a:solidFill>
          </p:grpSpPr>
          <p:grpSp>
            <p:nvGrpSpPr>
              <p:cNvPr id="8" name="Graphic 2">
                <a:extLst>
                  <a:ext uri="{FF2B5EF4-FFF2-40B4-BE49-F238E27FC236}">
                    <a16:creationId xmlns:a16="http://schemas.microsoft.com/office/drawing/2014/main" id="{FB03E29C-D84C-3185-3F22-04692D90FCD8}"/>
                  </a:ext>
                </a:extLst>
              </p:cNvPr>
              <p:cNvGrpSpPr/>
              <p:nvPr userDrawn="1"/>
            </p:nvGrpSpPr>
            <p:grpSpPr>
              <a:xfrm>
                <a:off x="1042830" y="5367345"/>
                <a:ext cx="907476" cy="907364"/>
                <a:chOff x="5318121" y="3727141"/>
                <a:chExt cx="907476" cy="907364"/>
              </a:xfrm>
              <a:grpFill/>
            </p:grpSpPr>
            <p:sp>
              <p:nvSpPr>
                <p:cNvPr id="24" name="Freeform 23">
                  <a:extLst>
                    <a:ext uri="{FF2B5EF4-FFF2-40B4-BE49-F238E27FC236}">
                      <a16:creationId xmlns:a16="http://schemas.microsoft.com/office/drawing/2014/main" id="{E41F8654-CAA8-FC2B-60B4-3BFB2DDDE41A}"/>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93C3229-7110-F300-EA6E-2E0DAE7946D8}"/>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042E2B3-14FC-4E19-A386-B7349606324B}"/>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A3F2218-3891-7B1D-6684-0DC0A5C13FD2}"/>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F266B9A-A2E4-655A-42CB-9BB212953CB1}"/>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FDC28B9-DDBE-111F-C2B1-FCF87455E2F0}"/>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5EDE79B-ADB2-43F5-08C5-E967F4437DDA}"/>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2BED00E-1C36-B2A1-35D3-F168F7EEFC52}"/>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DF0C5A6-81DE-4E66-3672-5C0ECE4F5BE5}"/>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9" name="Graphic 2">
                <a:extLst>
                  <a:ext uri="{FF2B5EF4-FFF2-40B4-BE49-F238E27FC236}">
                    <a16:creationId xmlns:a16="http://schemas.microsoft.com/office/drawing/2014/main" id="{2CDAA170-A128-19B6-2433-3C4871A90553}"/>
                  </a:ext>
                </a:extLst>
              </p:cNvPr>
              <p:cNvGrpSpPr/>
              <p:nvPr userDrawn="1"/>
            </p:nvGrpSpPr>
            <p:grpSpPr>
              <a:xfrm>
                <a:off x="1304333" y="5488666"/>
                <a:ext cx="566267" cy="691349"/>
                <a:chOff x="5574516" y="3858678"/>
                <a:chExt cx="566267" cy="691349"/>
              </a:xfrm>
              <a:grpFill/>
            </p:grpSpPr>
            <p:sp>
              <p:nvSpPr>
                <p:cNvPr id="10" name="Freeform 9">
                  <a:extLst>
                    <a:ext uri="{FF2B5EF4-FFF2-40B4-BE49-F238E27FC236}">
                      <a16:creationId xmlns:a16="http://schemas.microsoft.com/office/drawing/2014/main" id="{983E9446-8270-15CF-0B8A-3BCEE228EC54}"/>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w="38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12A8510-9425-241E-4FDC-E11E72AB78F8}"/>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w="383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EFFA6EE-E80C-B79B-3656-D610E9133619}"/>
                    </a:ext>
                  </a:extLst>
                </p:cNvPr>
                <p:cNvSpPr/>
                <p:nvPr/>
              </p:nvSpPr>
              <p:spPr>
                <a:xfrm>
                  <a:off x="6090893" y="3858678"/>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w="38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DE053B-340E-AD0D-05DD-7D9FF1930CF8}"/>
                    </a:ext>
                  </a:extLst>
                </p:cNvPr>
                <p:cNvSpPr/>
                <p:nvPr/>
              </p:nvSpPr>
              <p:spPr>
                <a:xfrm>
                  <a:off x="6090893" y="4028401"/>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w="383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9B0FB4A-07E2-C7F2-FC24-032DCAA98BCA}"/>
                    </a:ext>
                  </a:extLst>
                </p:cNvPr>
                <p:cNvSpPr/>
                <p:nvPr/>
              </p:nvSpPr>
              <p:spPr>
                <a:xfrm>
                  <a:off x="6090893" y="4199579"/>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w="383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C53E012-FCCD-33C7-E3BE-2B7B81E5BDAF}"/>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w="3834" cap="flat">
                  <a:noFill/>
                  <a:prstDash val="solid"/>
                  <a:miter/>
                </a:ln>
              </p:spPr>
              <p:txBody>
                <a:bodyPr rtlCol="0" anchor="ctr"/>
                <a:lstStyle/>
                <a:p>
                  <a:endParaRPr lang="en-US"/>
                </a:p>
              </p:txBody>
            </p:sp>
          </p:grpSp>
        </p:grpSp>
      </p:grpSp>
      <p:grpSp>
        <p:nvGrpSpPr>
          <p:cNvPr id="74" name="Group 73">
            <a:extLst>
              <a:ext uri="{FF2B5EF4-FFF2-40B4-BE49-F238E27FC236}">
                <a16:creationId xmlns:a16="http://schemas.microsoft.com/office/drawing/2014/main" id="{41B38884-3165-C2C1-F4C9-CB30F1C1FF1E}"/>
              </a:ext>
            </a:extLst>
          </p:cNvPr>
          <p:cNvGrpSpPr/>
          <p:nvPr userDrawn="1"/>
        </p:nvGrpSpPr>
        <p:grpSpPr>
          <a:xfrm>
            <a:off x="6770986" y="5699369"/>
            <a:ext cx="750136" cy="750136"/>
            <a:chOff x="6770986" y="5699369"/>
            <a:chExt cx="750136" cy="750136"/>
          </a:xfrm>
        </p:grpSpPr>
        <p:sp>
          <p:nvSpPr>
            <p:cNvPr id="36" name="Oval 35">
              <a:extLst>
                <a:ext uri="{FF2B5EF4-FFF2-40B4-BE49-F238E27FC236}">
                  <a16:creationId xmlns:a16="http://schemas.microsoft.com/office/drawing/2014/main" id="{52662F31-2498-615B-884C-7BC191F560B3}"/>
                </a:ext>
              </a:extLst>
            </p:cNvPr>
            <p:cNvSpPr/>
            <p:nvPr userDrawn="1"/>
          </p:nvSpPr>
          <p:spPr>
            <a:xfrm>
              <a:off x="6770986" y="5699369"/>
              <a:ext cx="750136" cy="750136"/>
            </a:xfrm>
            <a:prstGeom prst="ellipse">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a:extLst>
                <a:ext uri="{FF2B5EF4-FFF2-40B4-BE49-F238E27FC236}">
                  <a16:creationId xmlns:a16="http://schemas.microsoft.com/office/drawing/2014/main" id="{55828198-D3F9-6AC2-E5A1-AA9F970EA6E8}"/>
                </a:ext>
              </a:extLst>
            </p:cNvPr>
            <p:cNvGrpSpPr/>
            <p:nvPr userDrawn="1"/>
          </p:nvGrpSpPr>
          <p:grpSpPr>
            <a:xfrm>
              <a:off x="6927017" y="5844011"/>
              <a:ext cx="460180" cy="460851"/>
              <a:chOff x="5846399" y="5075944"/>
              <a:chExt cx="910779" cy="912108"/>
            </a:xfrm>
            <a:solidFill>
              <a:schemeClr val="bg1"/>
            </a:solidFill>
          </p:grpSpPr>
          <p:grpSp>
            <p:nvGrpSpPr>
              <p:cNvPr id="56" name="Graphic 2">
                <a:extLst>
                  <a:ext uri="{FF2B5EF4-FFF2-40B4-BE49-F238E27FC236}">
                    <a16:creationId xmlns:a16="http://schemas.microsoft.com/office/drawing/2014/main" id="{A6B2680D-7D00-85A3-43B4-4E96D1F1B78B}"/>
                  </a:ext>
                </a:extLst>
              </p:cNvPr>
              <p:cNvGrpSpPr/>
              <p:nvPr userDrawn="1"/>
            </p:nvGrpSpPr>
            <p:grpSpPr>
              <a:xfrm>
                <a:off x="6118625" y="5123402"/>
                <a:ext cx="376897" cy="533617"/>
                <a:chOff x="2711364" y="4936062"/>
                <a:chExt cx="376897" cy="533617"/>
              </a:xfrm>
              <a:grpFill/>
            </p:grpSpPr>
            <p:sp>
              <p:nvSpPr>
                <p:cNvPr id="68" name="Freeform 67">
                  <a:extLst>
                    <a:ext uri="{FF2B5EF4-FFF2-40B4-BE49-F238E27FC236}">
                      <a16:creationId xmlns:a16="http://schemas.microsoft.com/office/drawing/2014/main" id="{AAB89080-2F7D-C555-8A32-8E8F474BBE6D}"/>
                    </a:ext>
                  </a:extLst>
                </p:cNvPr>
                <p:cNvSpPr/>
                <p:nvPr/>
              </p:nvSpPr>
              <p:spPr>
                <a:xfrm>
                  <a:off x="2711364" y="4936062"/>
                  <a:ext cx="376897" cy="408053"/>
                </a:xfrm>
                <a:custGeom>
                  <a:avLst/>
                  <a:gdLst>
                    <a:gd name="connsiteX0" fmla="*/ 125501 w 376897"/>
                    <a:gd name="connsiteY0" fmla="*/ 282489 h 408053"/>
                    <a:gd name="connsiteX1" fmla="*/ 125501 w 376897"/>
                    <a:gd name="connsiteY1" fmla="*/ 407669 h 408053"/>
                    <a:gd name="connsiteX2" fmla="*/ 94415 w 376897"/>
                    <a:gd name="connsiteY2" fmla="*/ 407669 h 408053"/>
                    <a:gd name="connsiteX3" fmla="*/ 46827 w 376897"/>
                    <a:gd name="connsiteY3" fmla="*/ 310136 h 408053"/>
                    <a:gd name="connsiteX4" fmla="*/ 6 w 376897"/>
                    <a:gd name="connsiteY4" fmla="*/ 192252 h 408053"/>
                    <a:gd name="connsiteX5" fmla="*/ 166181 w 376897"/>
                    <a:gd name="connsiteY5" fmla="*/ 1410 h 408053"/>
                    <a:gd name="connsiteX6" fmla="*/ 366895 w 376897"/>
                    <a:gd name="connsiteY6" fmla="*/ 248314 h 408053"/>
                    <a:gd name="connsiteX7" fmla="*/ 335426 w 376897"/>
                    <a:gd name="connsiteY7" fmla="*/ 303225 h 408053"/>
                    <a:gd name="connsiteX8" fmla="*/ 320075 w 376897"/>
                    <a:gd name="connsiteY8" fmla="*/ 322424 h 408053"/>
                    <a:gd name="connsiteX9" fmla="*/ 282465 w 376897"/>
                    <a:gd name="connsiteY9" fmla="*/ 408053 h 408053"/>
                    <a:gd name="connsiteX10" fmla="*/ 251763 w 376897"/>
                    <a:gd name="connsiteY10" fmla="*/ 408053 h 408053"/>
                    <a:gd name="connsiteX11" fmla="*/ 251763 w 376897"/>
                    <a:gd name="connsiteY11" fmla="*/ 282873 h 408053"/>
                    <a:gd name="connsiteX12" fmla="*/ 267114 w 376897"/>
                    <a:gd name="connsiteY12" fmla="*/ 282873 h 408053"/>
                    <a:gd name="connsiteX13" fmla="*/ 313934 w 376897"/>
                    <a:gd name="connsiteY13" fmla="*/ 234875 h 408053"/>
                    <a:gd name="connsiteX14" fmla="*/ 267114 w 376897"/>
                    <a:gd name="connsiteY14" fmla="*/ 188796 h 408053"/>
                    <a:gd name="connsiteX15" fmla="*/ 219909 w 376897"/>
                    <a:gd name="connsiteY15" fmla="*/ 235259 h 408053"/>
                    <a:gd name="connsiteX16" fmla="*/ 219909 w 376897"/>
                    <a:gd name="connsiteY16" fmla="*/ 250618 h 408053"/>
                    <a:gd name="connsiteX17" fmla="*/ 156970 w 376897"/>
                    <a:gd name="connsiteY17" fmla="*/ 250618 h 408053"/>
                    <a:gd name="connsiteX18" fmla="*/ 156970 w 376897"/>
                    <a:gd name="connsiteY18" fmla="*/ 234491 h 408053"/>
                    <a:gd name="connsiteX19" fmla="*/ 109382 w 376897"/>
                    <a:gd name="connsiteY19" fmla="*/ 188412 h 408053"/>
                    <a:gd name="connsiteX20" fmla="*/ 62945 w 376897"/>
                    <a:gd name="connsiteY20" fmla="*/ 234875 h 408053"/>
                    <a:gd name="connsiteX21" fmla="*/ 108998 w 376897"/>
                    <a:gd name="connsiteY21" fmla="*/ 282489 h 408053"/>
                    <a:gd name="connsiteX22" fmla="*/ 125501 w 376897"/>
                    <a:gd name="connsiteY22" fmla="*/ 282489 h 4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6897" h="408053">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w="383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191A19F-991B-B620-71DD-491288156767}"/>
                    </a:ext>
                  </a:extLst>
                </p:cNvPr>
                <p:cNvSpPr/>
                <p:nvPr/>
              </p:nvSpPr>
              <p:spPr>
                <a:xfrm>
                  <a:off x="2869101" y="5218935"/>
                  <a:ext cx="61404" cy="124796"/>
                </a:xfrm>
                <a:custGeom>
                  <a:avLst/>
                  <a:gdLst>
                    <a:gd name="connsiteX0" fmla="*/ 0 w 61404"/>
                    <a:gd name="connsiteY0" fmla="*/ 0 h 124796"/>
                    <a:gd name="connsiteX1" fmla="*/ 61404 w 61404"/>
                    <a:gd name="connsiteY1" fmla="*/ 0 h 124796"/>
                    <a:gd name="connsiteX2" fmla="*/ 61404 w 61404"/>
                    <a:gd name="connsiteY2" fmla="*/ 124796 h 124796"/>
                    <a:gd name="connsiteX3" fmla="*/ 0 w 61404"/>
                    <a:gd name="connsiteY3" fmla="*/ 124796 h 124796"/>
                    <a:gd name="connsiteX4" fmla="*/ 0 w 61404"/>
                    <a:gd name="connsiteY4" fmla="*/ 0 h 124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4" h="124796">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w="383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E7F3045-B0B5-5282-02BC-211E5026848B}"/>
                    </a:ext>
                  </a:extLst>
                </p:cNvPr>
                <p:cNvSpPr/>
                <p:nvPr/>
              </p:nvSpPr>
              <p:spPr>
                <a:xfrm>
                  <a:off x="2837632" y="5376370"/>
                  <a:ext cx="124342" cy="30334"/>
                </a:xfrm>
                <a:custGeom>
                  <a:avLst/>
                  <a:gdLst>
                    <a:gd name="connsiteX0" fmla="*/ 0 w 124342"/>
                    <a:gd name="connsiteY0" fmla="*/ 0 h 30334"/>
                    <a:gd name="connsiteX1" fmla="*/ 124343 w 124342"/>
                    <a:gd name="connsiteY1" fmla="*/ 0 h 30334"/>
                    <a:gd name="connsiteX2" fmla="*/ 124343 w 124342"/>
                    <a:gd name="connsiteY2" fmla="*/ 30335 h 30334"/>
                    <a:gd name="connsiteX3" fmla="*/ 0 w 124342"/>
                    <a:gd name="connsiteY3" fmla="*/ 30335 h 30334"/>
                    <a:gd name="connsiteX4" fmla="*/ 0 w 124342"/>
                    <a:gd name="connsiteY4" fmla="*/ 0 h 3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42" h="30334">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grpFill/>
                <a:ln w="383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8F37487-22DD-D069-A682-804FC13FB660}"/>
                    </a:ext>
                  </a:extLst>
                </p:cNvPr>
                <p:cNvSpPr/>
                <p:nvPr/>
              </p:nvSpPr>
              <p:spPr>
                <a:xfrm>
                  <a:off x="2857588" y="5439344"/>
                  <a:ext cx="84814" cy="30335"/>
                </a:xfrm>
                <a:custGeom>
                  <a:avLst/>
                  <a:gdLst>
                    <a:gd name="connsiteX0" fmla="*/ 84814 w 84814"/>
                    <a:gd name="connsiteY0" fmla="*/ 0 h 30335"/>
                    <a:gd name="connsiteX1" fmla="*/ 77523 w 84814"/>
                    <a:gd name="connsiteY1" fmla="*/ 30335 h 30335"/>
                    <a:gd name="connsiteX2" fmla="*/ 7676 w 84814"/>
                    <a:gd name="connsiteY2" fmla="*/ 30335 h 30335"/>
                    <a:gd name="connsiteX3" fmla="*/ 0 w 84814"/>
                    <a:gd name="connsiteY3" fmla="*/ 0 h 30335"/>
                    <a:gd name="connsiteX4" fmla="*/ 84814 w 84814"/>
                    <a:gd name="connsiteY4" fmla="*/ 0 h 3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4" h="30335">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grpFill/>
                <a:ln w="383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3F13562-5277-F567-D5EF-245F6ED58758}"/>
                    </a:ext>
                  </a:extLst>
                </p:cNvPr>
                <p:cNvSpPr/>
                <p:nvPr/>
              </p:nvSpPr>
              <p:spPr>
                <a:xfrm>
                  <a:off x="2805762" y="5155943"/>
                  <a:ext cx="31444" cy="31291"/>
                </a:xfrm>
                <a:custGeom>
                  <a:avLst/>
                  <a:gdLst>
                    <a:gd name="connsiteX0" fmla="*/ 31103 w 31444"/>
                    <a:gd name="connsiteY0" fmla="*/ 31121 h 31291"/>
                    <a:gd name="connsiteX1" fmla="*/ 14217 w 31444"/>
                    <a:gd name="connsiteY1" fmla="*/ 31121 h 31291"/>
                    <a:gd name="connsiteX2" fmla="*/ 17 w 31444"/>
                    <a:gd name="connsiteY2" fmla="*/ 15378 h 31291"/>
                    <a:gd name="connsiteX3" fmla="*/ 14984 w 31444"/>
                    <a:gd name="connsiteY3" fmla="*/ 18 h 31291"/>
                    <a:gd name="connsiteX4" fmla="*/ 31103 w 31444"/>
                    <a:gd name="connsiteY4" fmla="*/ 13842 h 31291"/>
                    <a:gd name="connsiteX5" fmla="*/ 31103 w 31444"/>
                    <a:gd name="connsiteY5" fmla="*/ 31121 h 3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4" h="31291">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grpFill/>
                <a:ln w="383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F2AFF3FE-031E-4742-49C7-745F5231144B}"/>
                    </a:ext>
                  </a:extLst>
                </p:cNvPr>
                <p:cNvSpPr/>
                <p:nvPr/>
              </p:nvSpPr>
              <p:spPr>
                <a:xfrm>
                  <a:off x="2962572" y="5155944"/>
                  <a:ext cx="31274" cy="31504"/>
                </a:xfrm>
                <a:custGeom>
                  <a:avLst/>
                  <a:gdLst>
                    <a:gd name="connsiteX0" fmla="*/ 171 w 31274"/>
                    <a:gd name="connsiteY0" fmla="*/ 31504 h 31504"/>
                    <a:gd name="connsiteX1" fmla="*/ 171 w 31274"/>
                    <a:gd name="connsiteY1" fmla="*/ 14225 h 31504"/>
                    <a:gd name="connsiteX2" fmla="*/ 15905 w 31274"/>
                    <a:gd name="connsiteY2" fmla="*/ 17 h 31504"/>
                    <a:gd name="connsiteX3" fmla="*/ 31256 w 31274"/>
                    <a:gd name="connsiteY3" fmla="*/ 14993 h 31504"/>
                    <a:gd name="connsiteX4" fmla="*/ 17440 w 31274"/>
                    <a:gd name="connsiteY4" fmla="*/ 31120 h 31504"/>
                    <a:gd name="connsiteX5" fmla="*/ 12451 w 31274"/>
                    <a:gd name="connsiteY5" fmla="*/ 31120 h 31504"/>
                    <a:gd name="connsiteX6" fmla="*/ 171 w 31274"/>
                    <a:gd name="connsiteY6" fmla="*/ 31504 h 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4" h="31504">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grpFill/>
                <a:ln w="3834"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DDD2BDC0-0EEC-33C7-4B11-D3726438E37A}"/>
                  </a:ext>
                </a:extLst>
              </p:cNvPr>
              <p:cNvGrpSpPr/>
              <p:nvPr userDrawn="1"/>
            </p:nvGrpSpPr>
            <p:grpSpPr>
              <a:xfrm>
                <a:off x="5846399" y="5075944"/>
                <a:ext cx="910779" cy="912108"/>
                <a:chOff x="2444246" y="4903928"/>
                <a:chExt cx="910779" cy="912108"/>
              </a:xfrm>
              <a:grpFill/>
            </p:grpSpPr>
            <p:sp>
              <p:nvSpPr>
                <p:cNvPr id="58" name="Freeform 57">
                  <a:extLst>
                    <a:ext uri="{FF2B5EF4-FFF2-40B4-BE49-F238E27FC236}">
                      <a16:creationId xmlns:a16="http://schemas.microsoft.com/office/drawing/2014/main" id="{FC8E0CF1-EBEF-2DB0-AEAB-D8CFF83A982E}"/>
                    </a:ext>
                  </a:extLst>
                </p:cNvPr>
                <p:cNvSpPr/>
                <p:nvPr/>
              </p:nvSpPr>
              <p:spPr>
                <a:xfrm>
                  <a:off x="2679955" y="4903928"/>
                  <a:ext cx="440062" cy="597910"/>
                </a:xfrm>
                <a:custGeom>
                  <a:avLst/>
                  <a:gdLst>
                    <a:gd name="connsiteX0" fmla="*/ 314257 w 440062"/>
                    <a:gd name="connsiteY0" fmla="*/ 472826 h 597910"/>
                    <a:gd name="connsiteX1" fmla="*/ 314257 w 440062"/>
                    <a:gd name="connsiteY1" fmla="*/ 502777 h 597910"/>
                    <a:gd name="connsiteX2" fmla="*/ 301592 w 440062"/>
                    <a:gd name="connsiteY2" fmla="*/ 528504 h 597910"/>
                    <a:gd name="connsiteX3" fmla="*/ 293917 w 440062"/>
                    <a:gd name="connsiteY3" fmla="*/ 540024 h 597910"/>
                    <a:gd name="connsiteX4" fmla="*/ 285090 w 440062"/>
                    <a:gd name="connsiteY4" fmla="*/ 573047 h 597910"/>
                    <a:gd name="connsiteX5" fmla="*/ 253621 w 440062"/>
                    <a:gd name="connsiteY5" fmla="*/ 597622 h 597910"/>
                    <a:gd name="connsiteX6" fmla="*/ 186076 w 440062"/>
                    <a:gd name="connsiteY6" fmla="*/ 597622 h 597910"/>
                    <a:gd name="connsiteX7" fmla="*/ 154606 w 440062"/>
                    <a:gd name="connsiteY7" fmla="*/ 573431 h 597910"/>
                    <a:gd name="connsiteX8" fmla="*/ 149617 w 440062"/>
                    <a:gd name="connsiteY8" fmla="*/ 553463 h 597910"/>
                    <a:gd name="connsiteX9" fmla="*/ 134650 w 440062"/>
                    <a:gd name="connsiteY9" fmla="*/ 523896 h 597910"/>
                    <a:gd name="connsiteX10" fmla="*/ 126207 w 440062"/>
                    <a:gd name="connsiteY10" fmla="*/ 502009 h 597910"/>
                    <a:gd name="connsiteX11" fmla="*/ 125823 w 440062"/>
                    <a:gd name="connsiteY11" fmla="*/ 472826 h 597910"/>
                    <a:gd name="connsiteX12" fmla="*/ 94354 w 440062"/>
                    <a:gd name="connsiteY12" fmla="*/ 435195 h 597910"/>
                    <a:gd name="connsiteX13" fmla="*/ 70560 w 440062"/>
                    <a:gd name="connsiteY13" fmla="*/ 382205 h 597910"/>
                    <a:gd name="connsiteX14" fmla="*/ 45998 w 440062"/>
                    <a:gd name="connsiteY14" fmla="*/ 351486 h 597910"/>
                    <a:gd name="connsiteX15" fmla="*/ 104716 w 440062"/>
                    <a:gd name="connsiteY15" fmla="*/ 32775 h 597910"/>
                    <a:gd name="connsiteX16" fmla="*/ 437449 w 440062"/>
                    <a:gd name="connsiteY16" fmla="*/ 187523 h 597910"/>
                    <a:gd name="connsiteX17" fmla="*/ 387942 w 440062"/>
                    <a:gd name="connsiteY17" fmla="*/ 359165 h 597910"/>
                    <a:gd name="connsiteX18" fmla="*/ 358391 w 440062"/>
                    <a:gd name="connsiteY18" fmla="*/ 398332 h 597910"/>
                    <a:gd name="connsiteX19" fmla="*/ 345727 w 440062"/>
                    <a:gd name="connsiteY19" fmla="*/ 434811 h 597910"/>
                    <a:gd name="connsiteX20" fmla="*/ 314257 w 440062"/>
                    <a:gd name="connsiteY20" fmla="*/ 472826 h 597910"/>
                    <a:gd name="connsiteX21" fmla="*/ 156909 w 440062"/>
                    <a:gd name="connsiteY21" fmla="*/ 314623 h 597910"/>
                    <a:gd name="connsiteX22" fmla="*/ 140407 w 440062"/>
                    <a:gd name="connsiteY22" fmla="*/ 314623 h 597910"/>
                    <a:gd name="connsiteX23" fmla="*/ 94354 w 440062"/>
                    <a:gd name="connsiteY23" fmla="*/ 267008 h 597910"/>
                    <a:gd name="connsiteX24" fmla="*/ 140791 w 440062"/>
                    <a:gd name="connsiteY24" fmla="*/ 220546 h 597910"/>
                    <a:gd name="connsiteX25" fmla="*/ 188379 w 440062"/>
                    <a:gd name="connsiteY25" fmla="*/ 266624 h 597910"/>
                    <a:gd name="connsiteX26" fmla="*/ 188379 w 440062"/>
                    <a:gd name="connsiteY26" fmla="*/ 282752 h 597910"/>
                    <a:gd name="connsiteX27" fmla="*/ 251318 w 440062"/>
                    <a:gd name="connsiteY27" fmla="*/ 282752 h 597910"/>
                    <a:gd name="connsiteX28" fmla="*/ 251318 w 440062"/>
                    <a:gd name="connsiteY28" fmla="*/ 267392 h 597910"/>
                    <a:gd name="connsiteX29" fmla="*/ 298522 w 440062"/>
                    <a:gd name="connsiteY29" fmla="*/ 220930 h 597910"/>
                    <a:gd name="connsiteX30" fmla="*/ 345343 w 440062"/>
                    <a:gd name="connsiteY30" fmla="*/ 267008 h 597910"/>
                    <a:gd name="connsiteX31" fmla="*/ 298522 w 440062"/>
                    <a:gd name="connsiteY31" fmla="*/ 315007 h 597910"/>
                    <a:gd name="connsiteX32" fmla="*/ 283171 w 440062"/>
                    <a:gd name="connsiteY32" fmla="*/ 315007 h 597910"/>
                    <a:gd name="connsiteX33" fmla="*/ 283171 w 440062"/>
                    <a:gd name="connsiteY33" fmla="*/ 440187 h 597910"/>
                    <a:gd name="connsiteX34" fmla="*/ 313873 w 440062"/>
                    <a:gd name="connsiteY34" fmla="*/ 440187 h 597910"/>
                    <a:gd name="connsiteX35" fmla="*/ 351483 w 440062"/>
                    <a:gd name="connsiteY35" fmla="*/ 354558 h 597910"/>
                    <a:gd name="connsiteX36" fmla="*/ 366834 w 440062"/>
                    <a:gd name="connsiteY36" fmla="*/ 335358 h 597910"/>
                    <a:gd name="connsiteX37" fmla="*/ 398304 w 440062"/>
                    <a:gd name="connsiteY37" fmla="*/ 280448 h 597910"/>
                    <a:gd name="connsiteX38" fmla="*/ 197589 w 440062"/>
                    <a:gd name="connsiteY38" fmla="*/ 33543 h 597910"/>
                    <a:gd name="connsiteX39" fmla="*/ 31415 w 440062"/>
                    <a:gd name="connsiteY39" fmla="*/ 224385 h 597910"/>
                    <a:gd name="connsiteX40" fmla="*/ 78235 w 440062"/>
                    <a:gd name="connsiteY40" fmla="*/ 342270 h 597910"/>
                    <a:gd name="connsiteX41" fmla="*/ 125823 w 440062"/>
                    <a:gd name="connsiteY41" fmla="*/ 439803 h 597910"/>
                    <a:gd name="connsiteX42" fmla="*/ 156909 w 440062"/>
                    <a:gd name="connsiteY42" fmla="*/ 439803 h 597910"/>
                    <a:gd name="connsiteX43" fmla="*/ 156909 w 440062"/>
                    <a:gd name="connsiteY43" fmla="*/ 314623 h 597910"/>
                    <a:gd name="connsiteX44" fmla="*/ 189146 w 440062"/>
                    <a:gd name="connsiteY44" fmla="*/ 315007 h 597910"/>
                    <a:gd name="connsiteX45" fmla="*/ 189146 w 440062"/>
                    <a:gd name="connsiteY45" fmla="*/ 439803 h 597910"/>
                    <a:gd name="connsiteX46" fmla="*/ 250550 w 440062"/>
                    <a:gd name="connsiteY46" fmla="*/ 439803 h 597910"/>
                    <a:gd name="connsiteX47" fmla="*/ 250550 w 440062"/>
                    <a:gd name="connsiteY47" fmla="*/ 315007 h 597910"/>
                    <a:gd name="connsiteX48" fmla="*/ 189146 w 440062"/>
                    <a:gd name="connsiteY48" fmla="*/ 315007 h 597910"/>
                    <a:gd name="connsiteX49" fmla="*/ 157677 w 440062"/>
                    <a:gd name="connsiteY49" fmla="*/ 472442 h 597910"/>
                    <a:gd name="connsiteX50" fmla="*/ 157677 w 440062"/>
                    <a:gd name="connsiteY50" fmla="*/ 502777 h 597910"/>
                    <a:gd name="connsiteX51" fmla="*/ 282020 w 440062"/>
                    <a:gd name="connsiteY51" fmla="*/ 502777 h 597910"/>
                    <a:gd name="connsiteX52" fmla="*/ 282020 w 440062"/>
                    <a:gd name="connsiteY52" fmla="*/ 472442 h 597910"/>
                    <a:gd name="connsiteX53" fmla="*/ 157677 w 440062"/>
                    <a:gd name="connsiteY53" fmla="*/ 472442 h 597910"/>
                    <a:gd name="connsiteX54" fmla="*/ 262447 w 440062"/>
                    <a:gd name="connsiteY54" fmla="*/ 535416 h 597910"/>
                    <a:gd name="connsiteX55" fmla="*/ 177633 w 440062"/>
                    <a:gd name="connsiteY55" fmla="*/ 535416 h 597910"/>
                    <a:gd name="connsiteX56" fmla="*/ 185308 w 440062"/>
                    <a:gd name="connsiteY56" fmla="*/ 565751 h 597910"/>
                    <a:gd name="connsiteX57" fmla="*/ 255155 w 440062"/>
                    <a:gd name="connsiteY57" fmla="*/ 565751 h 597910"/>
                    <a:gd name="connsiteX58" fmla="*/ 262447 w 440062"/>
                    <a:gd name="connsiteY58" fmla="*/ 535416 h 597910"/>
                    <a:gd name="connsiteX59" fmla="*/ 156909 w 440062"/>
                    <a:gd name="connsiteY59" fmla="*/ 283136 h 597910"/>
                    <a:gd name="connsiteX60" fmla="*/ 156909 w 440062"/>
                    <a:gd name="connsiteY60" fmla="*/ 265856 h 597910"/>
                    <a:gd name="connsiteX61" fmla="*/ 140791 w 440062"/>
                    <a:gd name="connsiteY61" fmla="*/ 252033 h 597910"/>
                    <a:gd name="connsiteX62" fmla="*/ 125823 w 440062"/>
                    <a:gd name="connsiteY62" fmla="*/ 267392 h 597910"/>
                    <a:gd name="connsiteX63" fmla="*/ 140023 w 440062"/>
                    <a:gd name="connsiteY63" fmla="*/ 283136 h 597910"/>
                    <a:gd name="connsiteX64" fmla="*/ 156909 w 440062"/>
                    <a:gd name="connsiteY64" fmla="*/ 283136 h 597910"/>
                    <a:gd name="connsiteX65" fmla="*/ 282787 w 440062"/>
                    <a:gd name="connsiteY65" fmla="*/ 283520 h 597910"/>
                    <a:gd name="connsiteX66" fmla="*/ 295068 w 440062"/>
                    <a:gd name="connsiteY66" fmla="*/ 283520 h 597910"/>
                    <a:gd name="connsiteX67" fmla="*/ 300057 w 440062"/>
                    <a:gd name="connsiteY67" fmla="*/ 283520 h 597910"/>
                    <a:gd name="connsiteX68" fmla="*/ 313873 w 440062"/>
                    <a:gd name="connsiteY68" fmla="*/ 267392 h 597910"/>
                    <a:gd name="connsiteX69" fmla="*/ 298522 w 440062"/>
                    <a:gd name="connsiteY69" fmla="*/ 252417 h 597910"/>
                    <a:gd name="connsiteX70" fmla="*/ 282787 w 440062"/>
                    <a:gd name="connsiteY70" fmla="*/ 266624 h 597910"/>
                    <a:gd name="connsiteX71" fmla="*/ 282787 w 440062"/>
                    <a:gd name="connsiteY71" fmla="*/ 283520 h 59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40062" h="59791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grpFill/>
                <a:ln w="383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F25046D-773B-A398-2673-1D495A258198}"/>
                    </a:ext>
                  </a:extLst>
                </p:cNvPr>
                <p:cNvSpPr/>
                <p:nvPr/>
              </p:nvSpPr>
              <p:spPr>
                <a:xfrm>
                  <a:off x="2962679" y="5486092"/>
                  <a:ext cx="314009" cy="329945"/>
                </a:xfrm>
                <a:custGeom>
                  <a:avLst/>
                  <a:gdLst>
                    <a:gd name="connsiteX0" fmla="*/ 98310 w 314009"/>
                    <a:gd name="connsiteY0" fmla="*/ 168286 h 329945"/>
                    <a:gd name="connsiteX1" fmla="*/ 90635 w 314009"/>
                    <a:gd name="connsiteY1" fmla="*/ 27362 h 329945"/>
                    <a:gd name="connsiteX2" fmla="*/ 222653 w 314009"/>
                    <a:gd name="connsiteY2" fmla="*/ 26210 h 329945"/>
                    <a:gd name="connsiteX3" fmla="*/ 218048 w 314009"/>
                    <a:gd name="connsiteY3" fmla="*/ 167134 h 329945"/>
                    <a:gd name="connsiteX4" fmla="*/ 262182 w 314009"/>
                    <a:gd name="connsiteY4" fmla="*/ 198237 h 329945"/>
                    <a:gd name="connsiteX5" fmla="*/ 313992 w 314009"/>
                    <a:gd name="connsiteY5" fmla="*/ 310746 h 329945"/>
                    <a:gd name="connsiteX6" fmla="*/ 295187 w 314009"/>
                    <a:gd name="connsiteY6" fmla="*/ 329945 h 329945"/>
                    <a:gd name="connsiteX7" fmla="*/ 19253 w 314009"/>
                    <a:gd name="connsiteY7" fmla="*/ 329945 h 329945"/>
                    <a:gd name="connsiteX8" fmla="*/ 64 w 314009"/>
                    <a:gd name="connsiteY8" fmla="*/ 309978 h 329945"/>
                    <a:gd name="connsiteX9" fmla="*/ 89483 w 314009"/>
                    <a:gd name="connsiteY9" fmla="*/ 172510 h 329945"/>
                    <a:gd name="connsiteX10" fmla="*/ 98310 w 314009"/>
                    <a:gd name="connsiteY10" fmla="*/ 168286 h 329945"/>
                    <a:gd name="connsiteX11" fmla="*/ 280220 w 314009"/>
                    <a:gd name="connsiteY11" fmla="*/ 297690 h 329945"/>
                    <a:gd name="connsiteX12" fmla="*/ 151655 w 314009"/>
                    <a:gd name="connsiteY12" fmla="*/ 188253 h 329945"/>
                    <a:gd name="connsiteX13" fmla="*/ 33836 w 314009"/>
                    <a:gd name="connsiteY13" fmla="*/ 297306 h 329945"/>
                    <a:gd name="connsiteX14" fmla="*/ 219583 w 314009"/>
                    <a:gd name="connsiteY14" fmla="*/ 297306 h 329945"/>
                    <a:gd name="connsiteX15" fmla="*/ 202313 w 314009"/>
                    <a:gd name="connsiteY15" fmla="*/ 270427 h 329945"/>
                    <a:gd name="connsiteX16" fmla="*/ 201929 w 314009"/>
                    <a:gd name="connsiteY16" fmla="*/ 246236 h 329945"/>
                    <a:gd name="connsiteX17" fmla="*/ 226107 w 314009"/>
                    <a:gd name="connsiteY17" fmla="*/ 250076 h 329945"/>
                    <a:gd name="connsiteX18" fmla="*/ 249901 w 314009"/>
                    <a:gd name="connsiteY18" fmla="*/ 297690 h 329945"/>
                    <a:gd name="connsiteX19" fmla="*/ 280220 w 314009"/>
                    <a:gd name="connsiteY19" fmla="*/ 297690 h 329945"/>
                    <a:gd name="connsiteX20" fmla="*/ 219967 w 314009"/>
                    <a:gd name="connsiteY20" fmla="*/ 93792 h 329945"/>
                    <a:gd name="connsiteX21" fmla="*/ 156644 w 314009"/>
                    <a:gd name="connsiteY21" fmla="*/ 31202 h 329945"/>
                    <a:gd name="connsiteX22" fmla="*/ 94089 w 314009"/>
                    <a:gd name="connsiteY22" fmla="*/ 93792 h 329945"/>
                    <a:gd name="connsiteX23" fmla="*/ 156644 w 314009"/>
                    <a:gd name="connsiteY23" fmla="*/ 157150 h 329945"/>
                    <a:gd name="connsiteX24" fmla="*/ 219967 w 314009"/>
                    <a:gd name="connsiteY24" fmla="*/ 93792 h 32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009" h="329945">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grpFill/>
                <a:ln w="383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99C4008-275F-5FBE-0513-E07968086A68}"/>
                    </a:ext>
                  </a:extLst>
                </p:cNvPr>
                <p:cNvSpPr/>
                <p:nvPr/>
              </p:nvSpPr>
              <p:spPr>
                <a:xfrm>
                  <a:off x="2522873" y="5485743"/>
                  <a:ext cx="314009" cy="329909"/>
                </a:xfrm>
                <a:custGeom>
                  <a:avLst/>
                  <a:gdLst>
                    <a:gd name="connsiteX0" fmla="*/ 98310 w 314009"/>
                    <a:gd name="connsiteY0" fmla="*/ 168634 h 329909"/>
                    <a:gd name="connsiteX1" fmla="*/ 89867 w 314009"/>
                    <a:gd name="connsiteY1" fmla="*/ 28095 h 329909"/>
                    <a:gd name="connsiteX2" fmla="*/ 221886 w 314009"/>
                    <a:gd name="connsiteY2" fmla="*/ 25791 h 329909"/>
                    <a:gd name="connsiteX3" fmla="*/ 216129 w 314009"/>
                    <a:gd name="connsiteY3" fmla="*/ 168634 h 329909"/>
                    <a:gd name="connsiteX4" fmla="*/ 277149 w 314009"/>
                    <a:gd name="connsiteY4" fmla="*/ 213561 h 329909"/>
                    <a:gd name="connsiteX5" fmla="*/ 313992 w 314009"/>
                    <a:gd name="connsiteY5" fmla="*/ 310710 h 329909"/>
                    <a:gd name="connsiteX6" fmla="*/ 295187 w 314009"/>
                    <a:gd name="connsiteY6" fmla="*/ 329909 h 329909"/>
                    <a:gd name="connsiteX7" fmla="*/ 19253 w 314009"/>
                    <a:gd name="connsiteY7" fmla="*/ 329909 h 329909"/>
                    <a:gd name="connsiteX8" fmla="*/ 64 w 314009"/>
                    <a:gd name="connsiteY8" fmla="*/ 309942 h 329909"/>
                    <a:gd name="connsiteX9" fmla="*/ 89867 w 314009"/>
                    <a:gd name="connsiteY9" fmla="*/ 172474 h 329909"/>
                    <a:gd name="connsiteX10" fmla="*/ 98310 w 314009"/>
                    <a:gd name="connsiteY10" fmla="*/ 168634 h 329909"/>
                    <a:gd name="connsiteX11" fmla="*/ 94472 w 314009"/>
                    <a:gd name="connsiteY11" fmla="*/ 298038 h 329909"/>
                    <a:gd name="connsiteX12" fmla="*/ 280987 w 314009"/>
                    <a:gd name="connsiteY12" fmla="*/ 298038 h 329909"/>
                    <a:gd name="connsiteX13" fmla="*/ 155876 w 314009"/>
                    <a:gd name="connsiteY13" fmla="*/ 188602 h 329909"/>
                    <a:gd name="connsiteX14" fmla="*/ 34220 w 314009"/>
                    <a:gd name="connsiteY14" fmla="*/ 298038 h 329909"/>
                    <a:gd name="connsiteX15" fmla="*/ 64154 w 314009"/>
                    <a:gd name="connsiteY15" fmla="*/ 298038 h 329909"/>
                    <a:gd name="connsiteX16" fmla="*/ 88716 w 314009"/>
                    <a:gd name="connsiteY16" fmla="*/ 250424 h 329909"/>
                    <a:gd name="connsiteX17" fmla="*/ 98310 w 314009"/>
                    <a:gd name="connsiteY17" fmla="*/ 243896 h 329909"/>
                    <a:gd name="connsiteX18" fmla="*/ 115580 w 314009"/>
                    <a:gd name="connsiteY18" fmla="*/ 250040 h 329909"/>
                    <a:gd name="connsiteX19" fmla="*/ 114429 w 314009"/>
                    <a:gd name="connsiteY19" fmla="*/ 269239 h 329909"/>
                    <a:gd name="connsiteX20" fmla="*/ 94472 w 314009"/>
                    <a:gd name="connsiteY20" fmla="*/ 298038 h 329909"/>
                    <a:gd name="connsiteX21" fmla="*/ 157412 w 314009"/>
                    <a:gd name="connsiteY21" fmla="*/ 31551 h 329909"/>
                    <a:gd name="connsiteX22" fmla="*/ 94472 w 314009"/>
                    <a:gd name="connsiteY22" fmla="*/ 94141 h 329909"/>
                    <a:gd name="connsiteX23" fmla="*/ 157412 w 314009"/>
                    <a:gd name="connsiteY23" fmla="*/ 157115 h 329909"/>
                    <a:gd name="connsiteX24" fmla="*/ 219967 w 314009"/>
                    <a:gd name="connsiteY24" fmla="*/ 94909 h 329909"/>
                    <a:gd name="connsiteX25" fmla="*/ 157412 w 314009"/>
                    <a:gd name="connsiteY25" fmla="*/ 31551 h 3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4009" h="329909">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grpFill/>
                <a:ln w="383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B67DFD-B059-F1DC-8906-E45C93D05CDA}"/>
                    </a:ext>
                  </a:extLst>
                </p:cNvPr>
                <p:cNvSpPr/>
                <p:nvPr/>
              </p:nvSpPr>
              <p:spPr>
                <a:xfrm>
                  <a:off x="2444246" y="5234238"/>
                  <a:ext cx="219597" cy="220082"/>
                </a:xfrm>
                <a:custGeom>
                  <a:avLst/>
                  <a:gdLst>
                    <a:gd name="connsiteX0" fmla="*/ 157748 w 219597"/>
                    <a:gd name="connsiteY0" fmla="*/ 105269 h 220082"/>
                    <a:gd name="connsiteX1" fmla="*/ 214547 w 219597"/>
                    <a:gd name="connsiteY1" fmla="*/ 171700 h 220082"/>
                    <a:gd name="connsiteX2" fmla="*/ 219536 w 219597"/>
                    <a:gd name="connsiteY2" fmla="*/ 202419 h 220082"/>
                    <a:gd name="connsiteX3" fmla="*/ 203034 w 219597"/>
                    <a:gd name="connsiteY3" fmla="*/ 220082 h 220082"/>
                    <a:gd name="connsiteX4" fmla="*/ 16519 w 219597"/>
                    <a:gd name="connsiteY4" fmla="*/ 220082 h 220082"/>
                    <a:gd name="connsiteX5" fmla="*/ 17 w 219597"/>
                    <a:gd name="connsiteY5" fmla="*/ 202419 h 220082"/>
                    <a:gd name="connsiteX6" fmla="*/ 50675 w 219597"/>
                    <a:gd name="connsiteY6" fmla="*/ 112181 h 220082"/>
                    <a:gd name="connsiteX7" fmla="*/ 56432 w 219597"/>
                    <a:gd name="connsiteY7" fmla="*/ 108725 h 220082"/>
                    <a:gd name="connsiteX8" fmla="*/ 62188 w 219597"/>
                    <a:gd name="connsiteY8" fmla="*/ 105269 h 220082"/>
                    <a:gd name="connsiteX9" fmla="*/ 68329 w 219597"/>
                    <a:gd name="connsiteY9" fmla="*/ 15416 h 220082"/>
                    <a:gd name="connsiteX10" fmla="*/ 149689 w 219597"/>
                    <a:gd name="connsiteY10" fmla="*/ 14264 h 220082"/>
                    <a:gd name="connsiteX11" fmla="*/ 157748 w 219597"/>
                    <a:gd name="connsiteY11" fmla="*/ 105269 h 220082"/>
                    <a:gd name="connsiteX12" fmla="*/ 186148 w 219597"/>
                    <a:gd name="connsiteY12" fmla="*/ 188211 h 220082"/>
                    <a:gd name="connsiteX13" fmla="*/ 105939 w 219597"/>
                    <a:gd name="connsiteY13" fmla="*/ 126005 h 220082"/>
                    <a:gd name="connsiteX14" fmla="*/ 34557 w 219597"/>
                    <a:gd name="connsiteY14" fmla="*/ 188211 h 220082"/>
                    <a:gd name="connsiteX15" fmla="*/ 186148 w 219597"/>
                    <a:gd name="connsiteY15" fmla="*/ 188211 h 220082"/>
                    <a:gd name="connsiteX16" fmla="*/ 141630 w 219597"/>
                    <a:gd name="connsiteY16" fmla="*/ 63415 h 220082"/>
                    <a:gd name="connsiteX17" fmla="*/ 110928 w 219597"/>
                    <a:gd name="connsiteY17" fmla="*/ 31928 h 220082"/>
                    <a:gd name="connsiteX18" fmla="*/ 79075 w 219597"/>
                    <a:gd name="connsiteY18" fmla="*/ 63415 h 220082"/>
                    <a:gd name="connsiteX19" fmla="*/ 110544 w 219597"/>
                    <a:gd name="connsiteY19" fmla="*/ 94518 h 220082"/>
                    <a:gd name="connsiteX20" fmla="*/ 141630 w 219597"/>
                    <a:gd name="connsiteY20" fmla="*/ 63415 h 2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597" h="220082">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grpFill/>
                <a:ln w="383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C091A3A-3D03-B51D-ADF3-9DF31B6B58F9}"/>
                    </a:ext>
                  </a:extLst>
                </p:cNvPr>
                <p:cNvSpPr/>
                <p:nvPr/>
              </p:nvSpPr>
              <p:spPr>
                <a:xfrm>
                  <a:off x="3135377" y="5234295"/>
                  <a:ext cx="219647" cy="220409"/>
                </a:xfrm>
                <a:custGeom>
                  <a:avLst/>
                  <a:gdLst>
                    <a:gd name="connsiteX0" fmla="*/ 62236 w 219647"/>
                    <a:gd name="connsiteY0" fmla="*/ 105213 h 220409"/>
                    <a:gd name="connsiteX1" fmla="*/ 69143 w 219647"/>
                    <a:gd name="connsiteY1" fmla="*/ 14975 h 220409"/>
                    <a:gd name="connsiteX2" fmla="*/ 150504 w 219647"/>
                    <a:gd name="connsiteY2" fmla="*/ 14975 h 220409"/>
                    <a:gd name="connsiteX3" fmla="*/ 157795 w 219647"/>
                    <a:gd name="connsiteY3" fmla="*/ 104829 h 220409"/>
                    <a:gd name="connsiteX4" fmla="*/ 181590 w 219647"/>
                    <a:gd name="connsiteY4" fmla="*/ 121724 h 220409"/>
                    <a:gd name="connsiteX5" fmla="*/ 219583 w 219647"/>
                    <a:gd name="connsiteY5" fmla="*/ 200826 h 220409"/>
                    <a:gd name="connsiteX6" fmla="*/ 201162 w 219647"/>
                    <a:gd name="connsiteY6" fmla="*/ 220409 h 220409"/>
                    <a:gd name="connsiteX7" fmla="*/ 18485 w 219647"/>
                    <a:gd name="connsiteY7" fmla="*/ 220409 h 220409"/>
                    <a:gd name="connsiteX8" fmla="*/ 64 w 219647"/>
                    <a:gd name="connsiteY8" fmla="*/ 200826 h 220409"/>
                    <a:gd name="connsiteX9" fmla="*/ 50722 w 219647"/>
                    <a:gd name="connsiteY9" fmla="*/ 112509 h 220409"/>
                    <a:gd name="connsiteX10" fmla="*/ 62236 w 219647"/>
                    <a:gd name="connsiteY10" fmla="*/ 105213 h 220409"/>
                    <a:gd name="connsiteX11" fmla="*/ 186195 w 219647"/>
                    <a:gd name="connsiteY11" fmla="*/ 188154 h 220409"/>
                    <a:gd name="connsiteX12" fmla="*/ 105986 w 219647"/>
                    <a:gd name="connsiteY12" fmla="*/ 125948 h 220409"/>
                    <a:gd name="connsiteX13" fmla="*/ 34604 w 219647"/>
                    <a:gd name="connsiteY13" fmla="*/ 188154 h 220409"/>
                    <a:gd name="connsiteX14" fmla="*/ 186195 w 219647"/>
                    <a:gd name="connsiteY14" fmla="*/ 188154 h 220409"/>
                    <a:gd name="connsiteX15" fmla="*/ 141293 w 219647"/>
                    <a:gd name="connsiteY15" fmla="*/ 62590 h 220409"/>
                    <a:gd name="connsiteX16" fmla="*/ 109824 w 219647"/>
                    <a:gd name="connsiteY16" fmla="*/ 31487 h 220409"/>
                    <a:gd name="connsiteX17" fmla="*/ 78738 w 219647"/>
                    <a:gd name="connsiteY17" fmla="*/ 63742 h 220409"/>
                    <a:gd name="connsiteX18" fmla="*/ 110591 w 219647"/>
                    <a:gd name="connsiteY18" fmla="*/ 94077 h 220409"/>
                    <a:gd name="connsiteX19" fmla="*/ 141293 w 219647"/>
                    <a:gd name="connsiteY19" fmla="*/ 62590 h 2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647" h="220409">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grpFill/>
                <a:ln w="383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E9CD1BC-EFD7-6561-FAA0-E99119CC3FA2}"/>
                    </a:ext>
                  </a:extLst>
                </p:cNvPr>
                <p:cNvSpPr/>
                <p:nvPr/>
              </p:nvSpPr>
              <p:spPr>
                <a:xfrm>
                  <a:off x="2837244" y="5533037"/>
                  <a:ext cx="125498" cy="125948"/>
                </a:xfrm>
                <a:custGeom>
                  <a:avLst/>
                  <a:gdLst>
                    <a:gd name="connsiteX0" fmla="*/ 62559 w 125498"/>
                    <a:gd name="connsiteY0" fmla="*/ 0 h 125948"/>
                    <a:gd name="connsiteX1" fmla="*/ 125498 w 125498"/>
                    <a:gd name="connsiteY1" fmla="*/ 62974 h 125948"/>
                    <a:gd name="connsiteX2" fmla="*/ 62559 w 125498"/>
                    <a:gd name="connsiteY2" fmla="*/ 125948 h 125948"/>
                    <a:gd name="connsiteX3" fmla="*/ 4 w 125498"/>
                    <a:gd name="connsiteY3" fmla="*/ 63742 h 125948"/>
                    <a:gd name="connsiteX4" fmla="*/ 62559 w 125498"/>
                    <a:gd name="connsiteY4" fmla="*/ 0 h 125948"/>
                    <a:gd name="connsiteX5" fmla="*/ 62559 w 125498"/>
                    <a:gd name="connsiteY5" fmla="*/ 31487 h 125948"/>
                    <a:gd name="connsiteX6" fmla="*/ 31473 w 125498"/>
                    <a:gd name="connsiteY6" fmla="*/ 62974 h 125948"/>
                    <a:gd name="connsiteX7" fmla="*/ 63327 w 125498"/>
                    <a:gd name="connsiteY7" fmla="*/ 94461 h 125948"/>
                    <a:gd name="connsiteX8" fmla="*/ 94029 w 125498"/>
                    <a:gd name="connsiteY8" fmla="*/ 62590 h 125948"/>
                    <a:gd name="connsiteX9" fmla="*/ 62559 w 125498"/>
                    <a:gd name="connsiteY9" fmla="*/ 31487 h 12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98" h="125948">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grpFill/>
                <a:ln w="383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A1089D-BA8E-85CB-C826-59046E958D0B}"/>
                    </a:ext>
                  </a:extLst>
                </p:cNvPr>
                <p:cNvSpPr/>
                <p:nvPr/>
              </p:nvSpPr>
              <p:spPr>
                <a:xfrm>
                  <a:off x="2459992" y="5485801"/>
                  <a:ext cx="94419" cy="94102"/>
                </a:xfrm>
                <a:custGeom>
                  <a:avLst/>
                  <a:gdLst>
                    <a:gd name="connsiteX0" fmla="*/ 94414 w 94419"/>
                    <a:gd name="connsiteY0" fmla="*/ 48388 h 94102"/>
                    <a:gd name="connsiteX1" fmla="*/ 46442 w 94419"/>
                    <a:gd name="connsiteY1" fmla="*/ 94082 h 94102"/>
                    <a:gd name="connsiteX2" fmla="*/ 5 w 94419"/>
                    <a:gd name="connsiteY2" fmla="*/ 45700 h 94102"/>
                    <a:gd name="connsiteX3" fmla="*/ 47977 w 94419"/>
                    <a:gd name="connsiteY3" fmla="*/ 5 h 94102"/>
                    <a:gd name="connsiteX4" fmla="*/ 94414 w 94419"/>
                    <a:gd name="connsiteY4" fmla="*/ 48388 h 94102"/>
                    <a:gd name="connsiteX5" fmla="*/ 62944 w 94419"/>
                    <a:gd name="connsiteY5" fmla="*/ 47236 h 94102"/>
                    <a:gd name="connsiteX6" fmla="*/ 47593 w 94419"/>
                    <a:gd name="connsiteY6" fmla="*/ 31492 h 94102"/>
                    <a:gd name="connsiteX7" fmla="*/ 31475 w 94419"/>
                    <a:gd name="connsiteY7" fmla="*/ 46468 h 94102"/>
                    <a:gd name="connsiteX8" fmla="*/ 47210 w 94419"/>
                    <a:gd name="connsiteY8" fmla="*/ 62979 h 94102"/>
                    <a:gd name="connsiteX9" fmla="*/ 62944 w 94419"/>
                    <a:gd name="connsiteY9" fmla="*/ 47236 h 9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19" h="94102">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grpFill/>
                <a:ln w="383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6B4D28A-2291-3951-00F6-CDE0236F3A4E}"/>
                    </a:ext>
                  </a:extLst>
                </p:cNvPr>
                <p:cNvSpPr/>
                <p:nvPr/>
              </p:nvSpPr>
              <p:spPr>
                <a:xfrm>
                  <a:off x="3245585" y="5485802"/>
                  <a:ext cx="94408" cy="94087"/>
                </a:xfrm>
                <a:custGeom>
                  <a:avLst/>
                  <a:gdLst>
                    <a:gd name="connsiteX0" fmla="*/ 0 w 94408"/>
                    <a:gd name="connsiteY0" fmla="*/ 46852 h 94087"/>
                    <a:gd name="connsiteX1" fmla="*/ 47972 w 94408"/>
                    <a:gd name="connsiteY1" fmla="*/ 5 h 94087"/>
                    <a:gd name="connsiteX2" fmla="*/ 94409 w 94408"/>
                    <a:gd name="connsiteY2" fmla="*/ 47236 h 94087"/>
                    <a:gd name="connsiteX3" fmla="*/ 46437 w 94408"/>
                    <a:gd name="connsiteY3" fmla="*/ 94082 h 94087"/>
                    <a:gd name="connsiteX4" fmla="*/ 0 w 94408"/>
                    <a:gd name="connsiteY4" fmla="*/ 46852 h 94087"/>
                    <a:gd name="connsiteX5" fmla="*/ 46821 w 94408"/>
                    <a:gd name="connsiteY5" fmla="*/ 31492 h 94087"/>
                    <a:gd name="connsiteX6" fmla="*/ 31086 w 94408"/>
                    <a:gd name="connsiteY6" fmla="*/ 46852 h 94087"/>
                    <a:gd name="connsiteX7" fmla="*/ 46437 w 94408"/>
                    <a:gd name="connsiteY7" fmla="*/ 62595 h 94087"/>
                    <a:gd name="connsiteX8" fmla="*/ 62555 w 94408"/>
                    <a:gd name="connsiteY8" fmla="*/ 46468 h 94087"/>
                    <a:gd name="connsiteX9" fmla="*/ 46821 w 94408"/>
                    <a:gd name="connsiteY9" fmla="*/ 31492 h 9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08" h="94087">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186408-3ABA-84A1-3862-1D6532ABE1D1}"/>
                    </a:ext>
                  </a:extLst>
                </p:cNvPr>
                <p:cNvSpPr/>
                <p:nvPr/>
              </p:nvSpPr>
              <p:spPr>
                <a:xfrm>
                  <a:off x="2523320" y="5014653"/>
                  <a:ext cx="94030" cy="94077"/>
                </a:xfrm>
                <a:custGeom>
                  <a:avLst/>
                  <a:gdLst>
                    <a:gd name="connsiteX0" fmla="*/ 94025 w 94030"/>
                    <a:gd name="connsiteY0" fmla="*/ 46462 h 94077"/>
                    <a:gd name="connsiteX1" fmla="*/ 47204 w 94030"/>
                    <a:gd name="connsiteY1" fmla="*/ 94077 h 94077"/>
                    <a:gd name="connsiteX2" fmla="*/ 0 w 94030"/>
                    <a:gd name="connsiteY2" fmla="*/ 47615 h 94077"/>
                    <a:gd name="connsiteX3" fmla="*/ 46821 w 94030"/>
                    <a:gd name="connsiteY3" fmla="*/ 0 h 94077"/>
                    <a:gd name="connsiteX4" fmla="*/ 94025 w 94030"/>
                    <a:gd name="connsiteY4" fmla="*/ 46462 h 94077"/>
                    <a:gd name="connsiteX5" fmla="*/ 62555 w 94030"/>
                    <a:gd name="connsiteY5" fmla="*/ 47231 h 94077"/>
                    <a:gd name="connsiteX6" fmla="*/ 47588 w 94030"/>
                    <a:gd name="connsiteY6" fmla="*/ 31487 h 94077"/>
                    <a:gd name="connsiteX7" fmla="*/ 31470 w 94030"/>
                    <a:gd name="connsiteY7" fmla="*/ 47231 h 94077"/>
                    <a:gd name="connsiteX8" fmla="*/ 47204 w 94030"/>
                    <a:gd name="connsiteY8" fmla="*/ 62590 h 94077"/>
                    <a:gd name="connsiteX9" fmla="*/ 62555 w 94030"/>
                    <a:gd name="connsiteY9" fmla="*/ 47231 h 9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030" h="94077">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44F040D-679B-A237-FE33-21F57482AAE8}"/>
                    </a:ext>
                  </a:extLst>
                </p:cNvPr>
                <p:cNvSpPr/>
                <p:nvPr/>
              </p:nvSpPr>
              <p:spPr>
                <a:xfrm>
                  <a:off x="3182646" y="5014648"/>
                  <a:ext cx="94030" cy="94466"/>
                </a:xfrm>
                <a:custGeom>
                  <a:avLst/>
                  <a:gdLst>
                    <a:gd name="connsiteX0" fmla="*/ 47204 w 94030"/>
                    <a:gd name="connsiteY0" fmla="*/ 5 h 94466"/>
                    <a:gd name="connsiteX1" fmla="*/ 94025 w 94030"/>
                    <a:gd name="connsiteY1" fmla="*/ 48004 h 94466"/>
                    <a:gd name="connsiteX2" fmla="*/ 46821 w 94030"/>
                    <a:gd name="connsiteY2" fmla="*/ 94466 h 94466"/>
                    <a:gd name="connsiteX3" fmla="*/ 0 w 94030"/>
                    <a:gd name="connsiteY3" fmla="*/ 47620 h 94466"/>
                    <a:gd name="connsiteX4" fmla="*/ 47204 w 94030"/>
                    <a:gd name="connsiteY4" fmla="*/ 5 h 94466"/>
                    <a:gd name="connsiteX5" fmla="*/ 62555 w 94030"/>
                    <a:gd name="connsiteY5" fmla="*/ 46852 h 94466"/>
                    <a:gd name="connsiteX6" fmla="*/ 47204 w 94030"/>
                    <a:gd name="connsiteY6" fmla="*/ 31492 h 94466"/>
                    <a:gd name="connsiteX7" fmla="*/ 31470 w 94030"/>
                    <a:gd name="connsiteY7" fmla="*/ 47620 h 94466"/>
                    <a:gd name="connsiteX8" fmla="*/ 47588 w 94030"/>
                    <a:gd name="connsiteY8" fmla="*/ 62595 h 94466"/>
                    <a:gd name="connsiteX9" fmla="*/ 62555 w 94030"/>
                    <a:gd name="connsiteY9" fmla="*/ 46852 h 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030" h="94466">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grpFill/>
                <a:ln w="3834"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4179562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A5AA431-18C7-0540-79DF-4D706B9DDA11}"/>
              </a:ext>
            </a:extLst>
          </p:cNvPr>
          <p:cNvSpPr/>
          <p:nvPr userDrawn="1"/>
        </p:nvSpPr>
        <p:spPr>
          <a:xfrm>
            <a:off x="0" y="1"/>
            <a:ext cx="5954589" cy="3385086"/>
          </a:xfrm>
          <a:custGeom>
            <a:avLst/>
            <a:gdLst>
              <a:gd name="connsiteX0" fmla="*/ 0 w 5954589"/>
              <a:gd name="connsiteY0" fmla="*/ 0 h 3385086"/>
              <a:gd name="connsiteX1" fmla="*/ 5036093 w 5954589"/>
              <a:gd name="connsiteY1" fmla="*/ 0 h 3385086"/>
              <a:gd name="connsiteX2" fmla="*/ 4943736 w 5954589"/>
              <a:gd name="connsiteY2" fmla="*/ 123507 h 3385086"/>
              <a:gd name="connsiteX3" fmla="*/ 4569471 w 5954589"/>
              <a:gd name="connsiteY3" fmla="*/ 1348767 h 3385086"/>
              <a:gd name="connsiteX4" fmla="*/ 5907909 w 5954589"/>
              <a:gd name="connsiteY4" fmla="*/ 3368001 h 3385086"/>
              <a:gd name="connsiteX5" fmla="*/ 5954589 w 5954589"/>
              <a:gd name="connsiteY5" fmla="*/ 3385086 h 3385086"/>
              <a:gd name="connsiteX6" fmla="*/ 0 w 5954589"/>
              <a:gd name="connsiteY6" fmla="*/ 3385086 h 33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4589" h="3385086">
                <a:moveTo>
                  <a:pt x="0" y="0"/>
                </a:moveTo>
                <a:lnTo>
                  <a:pt x="5036093" y="0"/>
                </a:lnTo>
                <a:lnTo>
                  <a:pt x="4943736" y="123507"/>
                </a:lnTo>
                <a:cubicBezTo>
                  <a:pt x="4707445" y="473265"/>
                  <a:pt x="4569471" y="894903"/>
                  <a:pt x="4569471" y="1348767"/>
                </a:cubicBezTo>
                <a:cubicBezTo>
                  <a:pt x="4569471" y="2256495"/>
                  <a:pt x="5121365" y="3035321"/>
                  <a:pt x="5907909" y="3368001"/>
                </a:cubicBezTo>
                <a:lnTo>
                  <a:pt x="5954589" y="3385086"/>
                </a:lnTo>
                <a:lnTo>
                  <a:pt x="0" y="3385086"/>
                </a:ln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p>
        </p:txBody>
      </p:sp>
      <p:sp>
        <p:nvSpPr>
          <p:cNvPr id="6" name="Text Placeholder 23">
            <a:extLst>
              <a:ext uri="{FF2B5EF4-FFF2-40B4-BE49-F238E27FC236}">
                <a16:creationId xmlns:a16="http://schemas.microsoft.com/office/drawing/2014/main" id="{13DCDA6C-A304-0B93-9751-ED15D90DFD00}"/>
              </a:ext>
            </a:extLst>
          </p:cNvPr>
          <p:cNvSpPr>
            <a:spLocks noGrp="1"/>
          </p:cNvSpPr>
          <p:nvPr>
            <p:ph type="body" sz="quarter" idx="55" hasCustomPrompt="1"/>
          </p:nvPr>
        </p:nvSpPr>
        <p:spPr>
          <a:xfrm>
            <a:off x="615910" y="510251"/>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7" name="Text Placeholder 23">
            <a:extLst>
              <a:ext uri="{FF2B5EF4-FFF2-40B4-BE49-F238E27FC236}">
                <a16:creationId xmlns:a16="http://schemas.microsoft.com/office/drawing/2014/main" id="{9F9FB516-C4E9-656B-F124-9805ABA2D222}"/>
              </a:ext>
            </a:extLst>
          </p:cNvPr>
          <p:cNvSpPr>
            <a:spLocks noGrp="1"/>
          </p:cNvSpPr>
          <p:nvPr>
            <p:ph type="body" sz="quarter" idx="42" hasCustomPrompt="1"/>
          </p:nvPr>
        </p:nvSpPr>
        <p:spPr>
          <a:xfrm>
            <a:off x="615910" y="518529"/>
            <a:ext cx="3288612" cy="2066172"/>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10" name="Text Placeholder 32">
            <a:extLst>
              <a:ext uri="{FF2B5EF4-FFF2-40B4-BE49-F238E27FC236}">
                <a16:creationId xmlns:a16="http://schemas.microsoft.com/office/drawing/2014/main" id="{6C2BC772-F219-61B6-EDE6-82E02402618F}"/>
              </a:ext>
            </a:extLst>
          </p:cNvPr>
          <p:cNvSpPr>
            <a:spLocks noGrp="1"/>
          </p:cNvSpPr>
          <p:nvPr>
            <p:ph type="body" sz="quarter" idx="52" hasCustomPrompt="1"/>
          </p:nvPr>
        </p:nvSpPr>
        <p:spPr>
          <a:xfrm>
            <a:off x="615910" y="2568299"/>
            <a:ext cx="3297520" cy="215410"/>
          </a:xfrm>
        </p:spPr>
        <p:txBody>
          <a:bodyPr numCol="1" spcCol="288000" anchor="t">
            <a:noAutofit/>
          </a:bodyPr>
          <a:lstStyle>
            <a:lvl1pPr marL="0" indent="0" algn="ctr">
              <a:lnSpc>
                <a:spcPct val="100000"/>
              </a:lnSpc>
              <a:spcBef>
                <a:spcPts val="0"/>
              </a:spcBef>
              <a:buNone/>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11" name="Text Placeholder 23">
            <a:extLst>
              <a:ext uri="{FF2B5EF4-FFF2-40B4-BE49-F238E27FC236}">
                <a16:creationId xmlns:a16="http://schemas.microsoft.com/office/drawing/2014/main" id="{B923F593-2D9B-6443-8F94-BD2E6A7036C0}"/>
              </a:ext>
            </a:extLst>
          </p:cNvPr>
          <p:cNvSpPr>
            <a:spLocks noGrp="1"/>
          </p:cNvSpPr>
          <p:nvPr>
            <p:ph type="body" sz="quarter" idx="54" hasCustomPrompt="1"/>
          </p:nvPr>
        </p:nvSpPr>
        <p:spPr>
          <a:xfrm>
            <a:off x="3128102" y="1926840"/>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2" name="Text Placeholder 32">
            <a:extLst>
              <a:ext uri="{FF2B5EF4-FFF2-40B4-BE49-F238E27FC236}">
                <a16:creationId xmlns:a16="http://schemas.microsoft.com/office/drawing/2014/main" id="{8E13B011-2BED-E344-BF1E-093D5911E35C}"/>
              </a:ext>
            </a:extLst>
          </p:cNvPr>
          <p:cNvSpPr>
            <a:spLocks noGrp="1"/>
          </p:cNvSpPr>
          <p:nvPr>
            <p:ph type="body" sz="quarter" idx="65" hasCustomPrompt="1"/>
          </p:nvPr>
        </p:nvSpPr>
        <p:spPr>
          <a:xfrm>
            <a:off x="766012" y="4733361"/>
            <a:ext cx="5992060" cy="2088787"/>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3" name="Text Placeholder 32">
            <a:extLst>
              <a:ext uri="{FF2B5EF4-FFF2-40B4-BE49-F238E27FC236}">
                <a16:creationId xmlns:a16="http://schemas.microsoft.com/office/drawing/2014/main" id="{A378379D-932F-B94E-582E-7D2808690B84}"/>
              </a:ext>
            </a:extLst>
          </p:cNvPr>
          <p:cNvSpPr>
            <a:spLocks noGrp="1"/>
          </p:cNvSpPr>
          <p:nvPr>
            <p:ph type="body" sz="quarter" idx="114" hasCustomPrompt="1"/>
          </p:nvPr>
        </p:nvSpPr>
        <p:spPr>
          <a:xfrm>
            <a:off x="766012" y="4098701"/>
            <a:ext cx="5992059" cy="451257"/>
          </a:xfrm>
        </p:spPr>
        <p:txBody>
          <a:bodyPr>
            <a:noAutofit/>
          </a:bodyPr>
          <a:lstStyle>
            <a:lvl1pPr marL="0" indent="0" algn="l">
              <a:lnSpc>
                <a:spcPct val="100000"/>
              </a:lnSpc>
              <a:spcBef>
                <a:spcPts val="0"/>
              </a:spcBef>
              <a:buNone/>
              <a:defRPr sz="14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20" name="Text Placeholder 32">
            <a:extLst>
              <a:ext uri="{FF2B5EF4-FFF2-40B4-BE49-F238E27FC236}">
                <a16:creationId xmlns:a16="http://schemas.microsoft.com/office/drawing/2014/main" id="{A18AD7F3-4964-2355-486A-7DA407477D3D}"/>
              </a:ext>
            </a:extLst>
          </p:cNvPr>
          <p:cNvSpPr>
            <a:spLocks noGrp="1"/>
          </p:cNvSpPr>
          <p:nvPr>
            <p:ph type="body" sz="quarter" idx="115" hasCustomPrompt="1"/>
          </p:nvPr>
        </p:nvSpPr>
        <p:spPr>
          <a:xfrm>
            <a:off x="730153" y="7799289"/>
            <a:ext cx="5992060" cy="2088787"/>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21" name="Text Placeholder 32">
            <a:extLst>
              <a:ext uri="{FF2B5EF4-FFF2-40B4-BE49-F238E27FC236}">
                <a16:creationId xmlns:a16="http://schemas.microsoft.com/office/drawing/2014/main" id="{36212791-295B-05E5-2BA0-2CA7EBCB07C6}"/>
              </a:ext>
            </a:extLst>
          </p:cNvPr>
          <p:cNvSpPr>
            <a:spLocks noGrp="1"/>
          </p:cNvSpPr>
          <p:nvPr>
            <p:ph type="body" sz="quarter" idx="116" hasCustomPrompt="1"/>
          </p:nvPr>
        </p:nvSpPr>
        <p:spPr>
          <a:xfrm>
            <a:off x="730153" y="7164629"/>
            <a:ext cx="5992059" cy="451257"/>
          </a:xfrm>
        </p:spPr>
        <p:txBody>
          <a:bodyPr>
            <a:noAutofit/>
          </a:bodyPr>
          <a:lstStyle>
            <a:lvl1pPr marL="0" indent="0" algn="l">
              <a:lnSpc>
                <a:spcPct val="100000"/>
              </a:lnSpc>
              <a:spcBef>
                <a:spcPts val="0"/>
              </a:spcBef>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22" name="Slide Number Placeholder 5">
            <a:extLst>
              <a:ext uri="{FF2B5EF4-FFF2-40B4-BE49-F238E27FC236}">
                <a16:creationId xmlns:a16="http://schemas.microsoft.com/office/drawing/2014/main" id="{E3491C23-B259-A7ED-C493-19EA361E29A2}"/>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23" name="Text Box 5">
            <a:extLst>
              <a:ext uri="{FF2B5EF4-FFF2-40B4-BE49-F238E27FC236}">
                <a16:creationId xmlns:a16="http://schemas.microsoft.com/office/drawing/2014/main" id="{0FFC472A-7D44-B629-671F-4A7DA6EDB5FC}"/>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98EB354F-1461-F882-9EBC-52167392BD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9000000">
            <a:off x="4156903" y="-1408070"/>
            <a:ext cx="5202335" cy="5427724"/>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7" name="Freeform 26">
            <a:extLst>
              <a:ext uri="{FF2B5EF4-FFF2-40B4-BE49-F238E27FC236}">
                <a16:creationId xmlns:a16="http://schemas.microsoft.com/office/drawing/2014/main" id="{54EE477C-E353-1093-85B8-AC2173B9A332}"/>
              </a:ext>
            </a:extLst>
          </p:cNvPr>
          <p:cNvSpPr>
            <a:spLocks noGrp="1"/>
          </p:cNvSpPr>
          <p:nvPr>
            <p:ph type="pic" sz="quarter" idx="44"/>
          </p:nvPr>
        </p:nvSpPr>
        <p:spPr>
          <a:xfrm>
            <a:off x="5205348" y="0"/>
            <a:ext cx="2354327" cy="2862503"/>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00"/>
            </a:lvl1pPr>
          </a:lstStyle>
          <a:p>
            <a:endParaRPr lang="en-GB"/>
          </a:p>
        </p:txBody>
      </p:sp>
      <p:cxnSp>
        <p:nvCxnSpPr>
          <p:cNvPr id="50" name="Straight Connector 49">
            <a:extLst>
              <a:ext uri="{FF2B5EF4-FFF2-40B4-BE49-F238E27FC236}">
                <a16:creationId xmlns:a16="http://schemas.microsoft.com/office/drawing/2014/main" id="{8F4B9124-5C2A-FA1D-3EBD-FD9CB404BFAA}"/>
              </a:ext>
            </a:extLst>
          </p:cNvPr>
          <p:cNvCxnSpPr>
            <a:cxnSpLocks/>
          </p:cNvCxnSpPr>
          <p:nvPr userDrawn="1"/>
        </p:nvCxnSpPr>
        <p:spPr>
          <a:xfrm>
            <a:off x="3801978" y="4640714"/>
            <a:ext cx="328863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602D0789-6C5F-60B5-4C6B-8232DD1FA03F}"/>
              </a:ext>
            </a:extLst>
          </p:cNvPr>
          <p:cNvGrpSpPr/>
          <p:nvPr userDrawn="1"/>
        </p:nvGrpSpPr>
        <p:grpSpPr>
          <a:xfrm>
            <a:off x="6770986" y="4265646"/>
            <a:ext cx="750136" cy="750136"/>
            <a:chOff x="7559675" y="1928896"/>
            <a:chExt cx="750136" cy="750136"/>
          </a:xfrm>
        </p:grpSpPr>
        <p:sp>
          <p:nvSpPr>
            <p:cNvPr id="52" name="Oval 51">
              <a:extLst>
                <a:ext uri="{FF2B5EF4-FFF2-40B4-BE49-F238E27FC236}">
                  <a16:creationId xmlns:a16="http://schemas.microsoft.com/office/drawing/2014/main" id="{1CC796E5-03B7-696F-5EDF-1FE4FC12F168}"/>
                </a:ext>
              </a:extLst>
            </p:cNvPr>
            <p:cNvSpPr/>
            <p:nvPr userDrawn="1"/>
          </p:nvSpPr>
          <p:spPr>
            <a:xfrm>
              <a:off x="7559675" y="1928896"/>
              <a:ext cx="750136" cy="750136"/>
            </a:xfrm>
            <a:prstGeom prst="ellipse">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4B6D35A6-9ED9-716D-A73C-3213EB860C83}"/>
                </a:ext>
              </a:extLst>
            </p:cNvPr>
            <p:cNvGrpSpPr/>
            <p:nvPr userDrawn="1"/>
          </p:nvGrpSpPr>
          <p:grpSpPr>
            <a:xfrm>
              <a:off x="7683372" y="2028561"/>
              <a:ext cx="526805" cy="526741"/>
              <a:chOff x="1042830" y="5367345"/>
              <a:chExt cx="907476" cy="907364"/>
            </a:xfrm>
            <a:solidFill>
              <a:schemeClr val="bg1"/>
            </a:solidFill>
          </p:grpSpPr>
          <p:grpSp>
            <p:nvGrpSpPr>
              <p:cNvPr id="54" name="Graphic 2">
                <a:extLst>
                  <a:ext uri="{FF2B5EF4-FFF2-40B4-BE49-F238E27FC236}">
                    <a16:creationId xmlns:a16="http://schemas.microsoft.com/office/drawing/2014/main" id="{0E9085EE-6C05-7F63-EFAA-C39F8BBCC0DA}"/>
                  </a:ext>
                </a:extLst>
              </p:cNvPr>
              <p:cNvGrpSpPr/>
              <p:nvPr userDrawn="1"/>
            </p:nvGrpSpPr>
            <p:grpSpPr>
              <a:xfrm>
                <a:off x="1042830" y="5367345"/>
                <a:ext cx="907476" cy="907364"/>
                <a:chOff x="5318121" y="3727141"/>
                <a:chExt cx="907476" cy="907364"/>
              </a:xfrm>
              <a:grpFill/>
            </p:grpSpPr>
            <p:sp>
              <p:nvSpPr>
                <p:cNvPr id="62" name="Freeform 61">
                  <a:extLst>
                    <a:ext uri="{FF2B5EF4-FFF2-40B4-BE49-F238E27FC236}">
                      <a16:creationId xmlns:a16="http://schemas.microsoft.com/office/drawing/2014/main" id="{E3D9A37F-EC3D-F7C5-E52B-B3FD94CC9307}"/>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48D1FD8-E5AB-0980-A485-814B44585E05}"/>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60F6A9-A1C8-ADF4-3508-91AAEA40F693}"/>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276904C-C760-9807-C8EC-390F6071FE08}"/>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6C24053-BA68-9449-4A39-68A0C1D59572}"/>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BB6EA96-13C2-F3FA-5271-B275FAB2CC68}"/>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6C0D658-D250-D3EF-1FD2-91BBF95CE1E7}"/>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511B4B1-8791-D34E-1D91-675B7B972BC3}"/>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F48212F-388D-4526-A438-0C73EB2CEEEF}"/>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55" name="Graphic 2">
                <a:extLst>
                  <a:ext uri="{FF2B5EF4-FFF2-40B4-BE49-F238E27FC236}">
                    <a16:creationId xmlns:a16="http://schemas.microsoft.com/office/drawing/2014/main" id="{5EC91D81-585F-93E5-2C5A-2F6C5E1FDA05}"/>
                  </a:ext>
                </a:extLst>
              </p:cNvPr>
              <p:cNvGrpSpPr/>
              <p:nvPr userDrawn="1"/>
            </p:nvGrpSpPr>
            <p:grpSpPr>
              <a:xfrm>
                <a:off x="1304333" y="5488666"/>
                <a:ext cx="566267" cy="691349"/>
                <a:chOff x="5574516" y="3858678"/>
                <a:chExt cx="566267" cy="691349"/>
              </a:xfrm>
              <a:grpFill/>
            </p:grpSpPr>
            <p:sp>
              <p:nvSpPr>
                <p:cNvPr id="56" name="Freeform 55">
                  <a:extLst>
                    <a:ext uri="{FF2B5EF4-FFF2-40B4-BE49-F238E27FC236}">
                      <a16:creationId xmlns:a16="http://schemas.microsoft.com/office/drawing/2014/main" id="{C018F4AA-57EA-DB57-06FB-15D04199206C}"/>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w="383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D371FB6-CB34-788C-9E58-F6524E0515AC}"/>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w="383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C87209-E6A8-A94F-DB1E-B3C6539004C0}"/>
                    </a:ext>
                  </a:extLst>
                </p:cNvPr>
                <p:cNvSpPr/>
                <p:nvPr/>
              </p:nvSpPr>
              <p:spPr>
                <a:xfrm>
                  <a:off x="6090893" y="3858678"/>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w="383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DE38A43-A797-BAE9-1492-C81CFDD9C359}"/>
                    </a:ext>
                  </a:extLst>
                </p:cNvPr>
                <p:cNvSpPr/>
                <p:nvPr/>
              </p:nvSpPr>
              <p:spPr>
                <a:xfrm>
                  <a:off x="6090893" y="4028401"/>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w="383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042EAF-9F1C-FE74-8568-67B02A7DE583}"/>
                    </a:ext>
                  </a:extLst>
                </p:cNvPr>
                <p:cNvSpPr/>
                <p:nvPr/>
              </p:nvSpPr>
              <p:spPr>
                <a:xfrm>
                  <a:off x="6090893" y="4199579"/>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w="383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3658DA0-B867-1EE0-8441-6F1CFD64DFF0}"/>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w="3834"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4163354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07B32658-0898-D4D5-B293-296A5A28CA95}"/>
              </a:ext>
            </a:extLst>
          </p:cNvPr>
          <p:cNvSpPr/>
          <p:nvPr userDrawn="1"/>
        </p:nvSpPr>
        <p:spPr>
          <a:xfrm>
            <a:off x="0" y="0"/>
            <a:ext cx="4833258" cy="4526277"/>
          </a:xfrm>
          <a:custGeom>
            <a:avLst/>
            <a:gdLst>
              <a:gd name="connsiteX0" fmla="*/ 0 w 4833258"/>
              <a:gd name="connsiteY0" fmla="*/ 0 h 4526277"/>
              <a:gd name="connsiteX1" fmla="*/ 4218941 w 4833258"/>
              <a:gd name="connsiteY1" fmla="*/ 0 h 4526277"/>
              <a:gd name="connsiteX2" fmla="*/ 4357791 w 4833258"/>
              <a:gd name="connsiteY2" fmla="*/ 185682 h 4526277"/>
              <a:gd name="connsiteX3" fmla="*/ 4833258 w 4833258"/>
              <a:gd name="connsiteY3" fmla="*/ 1742255 h 4526277"/>
              <a:gd name="connsiteX4" fmla="*/ 2049236 w 4833258"/>
              <a:gd name="connsiteY4" fmla="*/ 4526277 h 4526277"/>
              <a:gd name="connsiteX5" fmla="*/ 80635 w 4833258"/>
              <a:gd name="connsiteY5" fmla="*/ 3710856 h 4526277"/>
              <a:gd name="connsiteX6" fmla="*/ 0 w 4833258"/>
              <a:gd name="connsiteY6" fmla="*/ 3622135 h 452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258" h="4526277">
                <a:moveTo>
                  <a:pt x="0" y="0"/>
                </a:moveTo>
                <a:lnTo>
                  <a:pt x="4218941" y="0"/>
                </a:lnTo>
                <a:lnTo>
                  <a:pt x="4357791" y="185682"/>
                </a:lnTo>
                <a:cubicBezTo>
                  <a:pt x="4657976" y="630015"/>
                  <a:pt x="4833258" y="1165665"/>
                  <a:pt x="4833258" y="1742255"/>
                </a:cubicBezTo>
                <a:cubicBezTo>
                  <a:pt x="4833258" y="3279828"/>
                  <a:pt x="3586809" y="4526277"/>
                  <a:pt x="2049236" y="4526277"/>
                </a:cubicBezTo>
                <a:cubicBezTo>
                  <a:pt x="1280450" y="4526277"/>
                  <a:pt x="584444" y="4214665"/>
                  <a:pt x="80635" y="3710856"/>
                </a:cubicBezTo>
                <a:lnTo>
                  <a:pt x="0" y="3622135"/>
                </a:lnTo>
                <a:close/>
              </a:path>
            </a:pathLst>
          </a:custGeom>
          <a:solidFill>
            <a:srgbClr val="8AC0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 Placeholder 23">
            <a:extLst>
              <a:ext uri="{FF2B5EF4-FFF2-40B4-BE49-F238E27FC236}">
                <a16:creationId xmlns:a16="http://schemas.microsoft.com/office/drawing/2014/main" id="{573748C1-9197-F464-7422-EE575C077A66}"/>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8C8DEB03-84C1-659B-1B76-C34CE6FA3F74}"/>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4BEDDB14-C0E3-2CD5-B110-F5C93B4AF01C}"/>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6" name="Text Placeholder 32">
            <a:extLst>
              <a:ext uri="{FF2B5EF4-FFF2-40B4-BE49-F238E27FC236}">
                <a16:creationId xmlns:a16="http://schemas.microsoft.com/office/drawing/2014/main" id="{F2F2D272-1649-6531-6282-09DD4DEF6B0A}"/>
              </a:ext>
            </a:extLst>
          </p:cNvPr>
          <p:cNvSpPr>
            <a:spLocks noGrp="1"/>
          </p:cNvSpPr>
          <p:nvPr>
            <p:ph type="body" sz="quarter" idx="52" hasCustomPrompt="1"/>
          </p:nvPr>
        </p:nvSpPr>
        <p:spPr>
          <a:xfrm>
            <a:off x="615910" y="3393051"/>
            <a:ext cx="3297520" cy="215410"/>
          </a:xfrm>
        </p:spPr>
        <p:txBody>
          <a:bodyPr numCol="1" spcCol="288000" anchor="t">
            <a:noAutofit/>
          </a:bodyPr>
          <a:lstStyle>
            <a:lvl1pPr marL="0" indent="0" algn="ctr">
              <a:lnSpc>
                <a:spcPct val="100000"/>
              </a:lnSpc>
              <a:spcBef>
                <a:spcPts val="0"/>
              </a:spcBef>
              <a:buNone/>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7" name="Text Placeholder 32">
            <a:extLst>
              <a:ext uri="{FF2B5EF4-FFF2-40B4-BE49-F238E27FC236}">
                <a16:creationId xmlns:a16="http://schemas.microsoft.com/office/drawing/2014/main" id="{20CF4E5D-719A-A4C4-4487-E7F89875BCBB}"/>
              </a:ext>
            </a:extLst>
          </p:cNvPr>
          <p:cNvSpPr>
            <a:spLocks noGrp="1"/>
          </p:cNvSpPr>
          <p:nvPr>
            <p:ph type="body" sz="quarter" idx="65" hasCustomPrompt="1"/>
          </p:nvPr>
        </p:nvSpPr>
        <p:spPr>
          <a:xfrm>
            <a:off x="766012" y="5289173"/>
            <a:ext cx="5992060" cy="1755156"/>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8" name="Text Placeholder 32">
            <a:extLst>
              <a:ext uri="{FF2B5EF4-FFF2-40B4-BE49-F238E27FC236}">
                <a16:creationId xmlns:a16="http://schemas.microsoft.com/office/drawing/2014/main" id="{1A0F5AF6-279C-75ED-8E17-116A0B73CE5B}"/>
              </a:ext>
            </a:extLst>
          </p:cNvPr>
          <p:cNvSpPr>
            <a:spLocks noGrp="1"/>
          </p:cNvSpPr>
          <p:nvPr>
            <p:ph type="body" sz="quarter" idx="114" hasCustomPrompt="1"/>
          </p:nvPr>
        </p:nvSpPr>
        <p:spPr>
          <a:xfrm>
            <a:off x="766012" y="4654512"/>
            <a:ext cx="5992059" cy="451257"/>
          </a:xfrm>
        </p:spPr>
        <p:txBody>
          <a:bodyPr>
            <a:noAutofit/>
          </a:bodyPr>
          <a:lstStyle>
            <a:lvl1pPr marL="0" indent="0" algn="l">
              <a:lnSpc>
                <a:spcPct val="100000"/>
              </a:lnSpc>
              <a:spcBef>
                <a:spcPts val="0"/>
              </a:spcBef>
              <a:buNone/>
              <a:defRPr sz="14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cxnSp>
        <p:nvCxnSpPr>
          <p:cNvPr id="9" name="Straight Connector 8">
            <a:extLst>
              <a:ext uri="{FF2B5EF4-FFF2-40B4-BE49-F238E27FC236}">
                <a16:creationId xmlns:a16="http://schemas.microsoft.com/office/drawing/2014/main" id="{6B3A06F1-5919-3AC7-5A56-EF6FED06163D}"/>
              </a:ext>
            </a:extLst>
          </p:cNvPr>
          <p:cNvCxnSpPr>
            <a:cxnSpLocks/>
          </p:cNvCxnSpPr>
          <p:nvPr userDrawn="1"/>
        </p:nvCxnSpPr>
        <p:spPr>
          <a:xfrm>
            <a:off x="0" y="7249051"/>
            <a:ext cx="3607692"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11" name="Text Placeholder 32">
            <a:extLst>
              <a:ext uri="{FF2B5EF4-FFF2-40B4-BE49-F238E27FC236}">
                <a16:creationId xmlns:a16="http://schemas.microsoft.com/office/drawing/2014/main" id="{254CB4B8-6DC7-856C-B1B7-0206B5620293}"/>
              </a:ext>
            </a:extLst>
          </p:cNvPr>
          <p:cNvSpPr>
            <a:spLocks noGrp="1"/>
          </p:cNvSpPr>
          <p:nvPr>
            <p:ph type="body" sz="quarter" idx="116" hasCustomPrompt="1"/>
          </p:nvPr>
        </p:nvSpPr>
        <p:spPr>
          <a:xfrm>
            <a:off x="730153" y="7433571"/>
            <a:ext cx="5992059" cy="451257"/>
          </a:xfrm>
        </p:spPr>
        <p:txBody>
          <a:bodyPr>
            <a:noAutofit/>
          </a:bodyPr>
          <a:lstStyle>
            <a:lvl1pPr marL="0" indent="0" algn="l">
              <a:lnSpc>
                <a:spcPct val="100000"/>
              </a:lnSpc>
              <a:spcBef>
                <a:spcPts val="0"/>
              </a:spcBef>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13" name="Text Placeholder 32">
            <a:extLst>
              <a:ext uri="{FF2B5EF4-FFF2-40B4-BE49-F238E27FC236}">
                <a16:creationId xmlns:a16="http://schemas.microsoft.com/office/drawing/2014/main" id="{26EEC635-7D2B-5D47-9492-72300F146E72}"/>
              </a:ext>
            </a:extLst>
          </p:cNvPr>
          <p:cNvSpPr>
            <a:spLocks noGrp="1"/>
          </p:cNvSpPr>
          <p:nvPr>
            <p:ph type="body" sz="quarter" idx="117" hasCustomPrompt="1"/>
          </p:nvPr>
        </p:nvSpPr>
        <p:spPr>
          <a:xfrm>
            <a:off x="730153" y="8032373"/>
            <a:ext cx="5992060" cy="1755156"/>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Slide Number Placeholder 5">
            <a:extLst>
              <a:ext uri="{FF2B5EF4-FFF2-40B4-BE49-F238E27FC236}">
                <a16:creationId xmlns:a16="http://schemas.microsoft.com/office/drawing/2014/main" id="{46F9BCAC-655C-91E7-1D3D-1530238EA528}"/>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15" name="Text Box 5">
            <a:extLst>
              <a:ext uri="{FF2B5EF4-FFF2-40B4-BE49-F238E27FC236}">
                <a16:creationId xmlns:a16="http://schemas.microsoft.com/office/drawing/2014/main" id="{3023D106-9523-019B-BE67-E9007283AEFC}"/>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9542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D962A3-6C9D-3EE9-9133-7D9082BE8D57}"/>
              </a:ext>
            </a:extLst>
          </p:cNvPr>
          <p:cNvGrpSpPr/>
          <p:nvPr userDrawn="1"/>
        </p:nvGrpSpPr>
        <p:grpSpPr>
          <a:xfrm>
            <a:off x="317992" y="9796789"/>
            <a:ext cx="6885949" cy="630942"/>
            <a:chOff x="317992" y="9796789"/>
            <a:chExt cx="6885949" cy="630942"/>
          </a:xfrm>
        </p:grpSpPr>
        <p:sp>
          <p:nvSpPr>
            <p:cNvPr id="12" name="TextBox 11">
              <a:extLst>
                <a:ext uri="{FF2B5EF4-FFF2-40B4-BE49-F238E27FC236}">
                  <a16:creationId xmlns:a16="http://schemas.microsoft.com/office/drawing/2014/main" id="{C737EFC4-DC66-617B-0451-217B176F24B0}"/>
                </a:ext>
              </a:extLst>
            </p:cNvPr>
            <p:cNvSpPr txBox="1"/>
            <p:nvPr userDrawn="1"/>
          </p:nvSpPr>
          <p:spPr>
            <a:xfrm>
              <a:off x="317992" y="9796789"/>
              <a:ext cx="5181224" cy="630942"/>
            </a:xfrm>
            <a:prstGeom prst="rect">
              <a:avLst/>
            </a:prstGeom>
            <a:noFill/>
          </p:spPr>
          <p:txBody>
            <a:bodyPr wrap="square">
              <a:spAutoFit/>
            </a:bodyPr>
            <a:lstStyle/>
            <a:p>
              <a:pPr algn="just"/>
              <a:r>
                <a:rPr lang="en-US" sz="700" b="0" i="0">
                  <a:solidFill>
                    <a:srgbClr val="6D6E71"/>
                  </a:solidFill>
                  <a:effectLst/>
                  <a:latin typeface="Roboto" panose="02000000000000000000" pitchFamily="2" charset="0"/>
                  <a:ea typeface="Roboto" panose="02000000000000000000" pitchFamily="2"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a:t>
              </a:r>
              <a:r>
                <a:rPr lang="en-IE" sz="700" b="0" i="0" dirty="0">
                  <a:solidFill>
                    <a:srgbClr val="6D6E71"/>
                  </a:solidFill>
                  <a:effectLst/>
                  <a:latin typeface="Roboto" panose="02000000000000000000" pitchFamily="2" charset="0"/>
                  <a:ea typeface="Roboto" panose="02000000000000000000" pitchFamily="2" charset="0"/>
                  <a:cs typeface="Open Sans" panose="020B0606030504020204" pitchFamily="34" charset="0"/>
                </a:rPr>
                <a:t> </a:t>
              </a:r>
              <a:r>
                <a:rPr lang="en-US" sz="700" b="1" i="0">
                  <a:solidFill>
                    <a:srgbClr val="6D6E71"/>
                  </a:solidFill>
                  <a:effectLst/>
                  <a:latin typeface="Roboto" panose="02000000000000000000" pitchFamily="2" charset="0"/>
                  <a:ea typeface="Roboto" panose="02000000000000000000" pitchFamily="2" charset="0"/>
                </a:rPr>
                <a:t>2021-2-BE04-KA220-YOU-000050778</a:t>
              </a:r>
              <a:br>
                <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rPr>
              </a:br>
              <a:endPar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endParaRPr>
            </a:p>
          </p:txBody>
        </p:sp>
        <p:pic>
          <p:nvPicPr>
            <p:cNvPr id="14" name="Picture 13">
              <a:extLst>
                <a:ext uri="{FF2B5EF4-FFF2-40B4-BE49-F238E27FC236}">
                  <a16:creationId xmlns:a16="http://schemas.microsoft.com/office/drawing/2014/main" id="{643F79F1-7562-169D-ACF1-556F4EAB0F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4170" y="9855058"/>
              <a:ext cx="1419771" cy="405545"/>
            </a:xfrm>
            <a:prstGeom prst="rect">
              <a:avLst/>
            </a:prstGeom>
          </p:spPr>
        </p:pic>
      </p:grpSp>
      <p:sp>
        <p:nvSpPr>
          <p:cNvPr id="15" name="Rectangle 14">
            <a:extLst>
              <a:ext uri="{FF2B5EF4-FFF2-40B4-BE49-F238E27FC236}">
                <a16:creationId xmlns:a16="http://schemas.microsoft.com/office/drawing/2014/main" id="{4F093AF6-BED5-6A8C-3698-2EFA187AEC2F}"/>
              </a:ext>
            </a:extLst>
          </p:cNvPr>
          <p:cNvSpPr/>
          <p:nvPr userDrawn="1"/>
        </p:nvSpPr>
        <p:spPr>
          <a:xfrm>
            <a:off x="0" y="0"/>
            <a:ext cx="7559675" cy="9796789"/>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32">
            <a:extLst>
              <a:ext uri="{FF2B5EF4-FFF2-40B4-BE49-F238E27FC236}">
                <a16:creationId xmlns:a16="http://schemas.microsoft.com/office/drawing/2014/main" id="{88AA48D3-B044-B676-448D-EEDAF60F1F0C}"/>
              </a:ext>
            </a:extLst>
          </p:cNvPr>
          <p:cNvSpPr>
            <a:spLocks noGrp="1"/>
          </p:cNvSpPr>
          <p:nvPr>
            <p:ph type="body" sz="quarter" idx="61" hasCustomPrompt="1"/>
          </p:nvPr>
        </p:nvSpPr>
        <p:spPr>
          <a:xfrm>
            <a:off x="766012" y="6149784"/>
            <a:ext cx="5992060" cy="2854731"/>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7" name="Text Placeholder 32">
            <a:extLst>
              <a:ext uri="{FF2B5EF4-FFF2-40B4-BE49-F238E27FC236}">
                <a16:creationId xmlns:a16="http://schemas.microsoft.com/office/drawing/2014/main" id="{D5CAC415-5004-0EED-4424-8D0837E5362C}"/>
              </a:ext>
            </a:extLst>
          </p:cNvPr>
          <p:cNvSpPr>
            <a:spLocks noGrp="1"/>
          </p:cNvSpPr>
          <p:nvPr>
            <p:ph type="body" sz="quarter" idx="114" hasCustomPrompt="1"/>
          </p:nvPr>
        </p:nvSpPr>
        <p:spPr>
          <a:xfrm>
            <a:off x="766012" y="5515124"/>
            <a:ext cx="5992059" cy="451257"/>
          </a:xfrm>
        </p:spPr>
        <p:txBody>
          <a:bodyPr>
            <a:noAutofit/>
          </a:bodyPr>
          <a:lstStyle>
            <a:lvl1pPr marL="0" indent="0" algn="l">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sp>
        <p:nvSpPr>
          <p:cNvPr id="18" name="Text Placeholder 32">
            <a:extLst>
              <a:ext uri="{FF2B5EF4-FFF2-40B4-BE49-F238E27FC236}">
                <a16:creationId xmlns:a16="http://schemas.microsoft.com/office/drawing/2014/main" id="{E5CDE0EF-C2D1-F5E3-2E97-9D08D806FBE1}"/>
              </a:ext>
            </a:extLst>
          </p:cNvPr>
          <p:cNvSpPr>
            <a:spLocks noGrp="1"/>
          </p:cNvSpPr>
          <p:nvPr>
            <p:ph type="body" sz="quarter" idx="115" hasCustomPrompt="1"/>
          </p:nvPr>
        </p:nvSpPr>
        <p:spPr>
          <a:xfrm>
            <a:off x="730154" y="1326776"/>
            <a:ext cx="5992060" cy="3851430"/>
          </a:xfrm>
        </p:spPr>
        <p:txBody>
          <a:bodyPr numCol="2" spcCol="288000" anchor="t">
            <a:noAutofit/>
          </a:bodyPr>
          <a:lstStyle>
            <a:lvl1pPr marL="0" indent="0" algn="just">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(two coloumns)</a:t>
            </a:r>
            <a:endParaRPr lang="en-US" dirty="0"/>
          </a:p>
        </p:txBody>
      </p:sp>
      <p:sp>
        <p:nvSpPr>
          <p:cNvPr id="19" name="Text Placeholder 32">
            <a:extLst>
              <a:ext uri="{FF2B5EF4-FFF2-40B4-BE49-F238E27FC236}">
                <a16:creationId xmlns:a16="http://schemas.microsoft.com/office/drawing/2014/main" id="{F1D2C256-1949-DB65-3BB2-9E7389568177}"/>
              </a:ext>
            </a:extLst>
          </p:cNvPr>
          <p:cNvSpPr>
            <a:spLocks noGrp="1"/>
          </p:cNvSpPr>
          <p:nvPr>
            <p:ph type="body" sz="quarter" idx="116" hasCustomPrompt="1"/>
          </p:nvPr>
        </p:nvSpPr>
        <p:spPr>
          <a:xfrm>
            <a:off x="730154" y="692116"/>
            <a:ext cx="5992059" cy="451257"/>
          </a:xfrm>
        </p:spPr>
        <p:txBody>
          <a:bodyPr>
            <a:noAutofit/>
          </a:bodyPr>
          <a:lstStyle>
            <a:lvl1pPr marL="0" indent="0" algn="l">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Enter Your Question Here</a:t>
            </a:r>
          </a:p>
        </p:txBody>
      </p:sp>
      <p:cxnSp>
        <p:nvCxnSpPr>
          <p:cNvPr id="20" name="Straight Connector 19">
            <a:extLst>
              <a:ext uri="{FF2B5EF4-FFF2-40B4-BE49-F238E27FC236}">
                <a16:creationId xmlns:a16="http://schemas.microsoft.com/office/drawing/2014/main" id="{D7FAEAA5-94F2-692E-3799-3C491680D2F2}"/>
              </a:ext>
            </a:extLst>
          </p:cNvPr>
          <p:cNvCxnSpPr>
            <a:cxnSpLocks/>
          </p:cNvCxnSpPr>
          <p:nvPr userDrawn="1"/>
        </p:nvCxnSpPr>
        <p:spPr>
          <a:xfrm>
            <a:off x="0" y="5348532"/>
            <a:ext cx="36076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aphic 18">
            <a:extLst>
              <a:ext uri="{FF2B5EF4-FFF2-40B4-BE49-F238E27FC236}">
                <a16:creationId xmlns:a16="http://schemas.microsoft.com/office/drawing/2014/main" id="{503E10D0-E8EC-AB3A-F6A3-BE4E0E4E6C1D}"/>
              </a:ext>
            </a:extLst>
          </p:cNvPr>
          <p:cNvGrpSpPr/>
          <p:nvPr userDrawn="1"/>
        </p:nvGrpSpPr>
        <p:grpSpPr>
          <a:xfrm>
            <a:off x="5757333" y="-757463"/>
            <a:ext cx="2760592" cy="2761405"/>
            <a:chOff x="110688" y="1674538"/>
            <a:chExt cx="7339635" cy="7341798"/>
          </a:xfrm>
          <a:solidFill>
            <a:srgbClr val="FFFFFF"/>
          </a:solidFill>
        </p:grpSpPr>
        <p:sp>
          <p:nvSpPr>
            <p:cNvPr id="22" name="Freeform 21">
              <a:extLst>
                <a:ext uri="{FF2B5EF4-FFF2-40B4-BE49-F238E27FC236}">
                  <a16:creationId xmlns:a16="http://schemas.microsoft.com/office/drawing/2014/main" id="{7142734D-66CA-0A6E-0728-1782475E3909}"/>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14B2E4EF-B1F6-BEA1-1B99-0737E5270245}"/>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4" name="Rectangle 23">
            <a:extLst>
              <a:ext uri="{FF2B5EF4-FFF2-40B4-BE49-F238E27FC236}">
                <a16:creationId xmlns:a16="http://schemas.microsoft.com/office/drawing/2014/main" id="{0B29F08F-4800-66CB-883B-27C06D22D5F9}"/>
              </a:ext>
            </a:extLst>
          </p:cNvPr>
          <p:cNvSpPr/>
          <p:nvPr userDrawn="1"/>
        </p:nvSpPr>
        <p:spPr>
          <a:xfrm>
            <a:off x="0" y="-1014153"/>
            <a:ext cx="7559675" cy="10141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F4DA1E5-24A8-43BF-E5FE-15A833CE4330}"/>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4330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0606F5-658C-1F7B-48EC-2E15722A732E}"/>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a:fillRect/>
          </a:stretch>
        </p:blipFill>
        <p:spPr>
          <a:xfrm>
            <a:off x="2089928" y="-1753300"/>
            <a:ext cx="6835648" cy="7131799"/>
          </a:xfrm>
          <a:custGeom>
            <a:avLst/>
            <a:gdLst>
              <a:gd name="connsiteX0" fmla="*/ 6691001 w 6835648"/>
              <a:gd name="connsiteY0" fmla="*/ 0 h 7131799"/>
              <a:gd name="connsiteX1" fmla="*/ 6835648 w 6835648"/>
              <a:gd name="connsiteY1" fmla="*/ 0 h 7131799"/>
              <a:gd name="connsiteX2" fmla="*/ 6835648 w 6835648"/>
              <a:gd name="connsiteY2" fmla="*/ 1378753 h 7131799"/>
              <a:gd name="connsiteX3" fmla="*/ 6691001 w 6835648"/>
              <a:gd name="connsiteY3" fmla="*/ 1378753 h 7131799"/>
              <a:gd name="connsiteX4" fmla="*/ 0 w 6835648"/>
              <a:gd name="connsiteY4" fmla="*/ 0 h 7131799"/>
              <a:gd name="connsiteX5" fmla="*/ 170016 w 6835648"/>
              <a:gd name="connsiteY5" fmla="*/ 0 h 7131799"/>
              <a:gd name="connsiteX6" fmla="*/ 170016 w 6835648"/>
              <a:gd name="connsiteY6" fmla="*/ 1753300 h 7131799"/>
              <a:gd name="connsiteX7" fmla="*/ 5469748 w 6835648"/>
              <a:gd name="connsiteY7" fmla="*/ 1753300 h 7131799"/>
              <a:gd name="connsiteX8" fmla="*/ 5469748 w 6835648"/>
              <a:gd name="connsiteY8" fmla="*/ 7131799 h 7131799"/>
              <a:gd name="connsiteX9" fmla="*/ 0 w 6835648"/>
              <a:gd name="connsiteY9" fmla="*/ 7131799 h 713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48" h="7131799">
                <a:moveTo>
                  <a:pt x="6691001" y="0"/>
                </a:moveTo>
                <a:lnTo>
                  <a:pt x="6835648" y="0"/>
                </a:lnTo>
                <a:lnTo>
                  <a:pt x="6835648" y="1378753"/>
                </a:lnTo>
                <a:lnTo>
                  <a:pt x="6691001" y="1378753"/>
                </a:lnTo>
                <a:close/>
                <a:moveTo>
                  <a:pt x="0" y="0"/>
                </a:moveTo>
                <a:lnTo>
                  <a:pt x="170016" y="0"/>
                </a:lnTo>
                <a:lnTo>
                  <a:pt x="170016" y="1753300"/>
                </a:lnTo>
                <a:lnTo>
                  <a:pt x="5469748" y="1753300"/>
                </a:lnTo>
                <a:lnTo>
                  <a:pt x="5469748" y="7131799"/>
                </a:lnTo>
                <a:lnTo>
                  <a:pt x="0" y="7131799"/>
                </a:lnTo>
                <a:close/>
              </a:path>
            </a:pathLst>
          </a:custGeom>
        </p:spPr>
      </p:pic>
      <p:sp>
        <p:nvSpPr>
          <p:cNvPr id="24" name="Rectangle 23">
            <a:extLst>
              <a:ext uri="{FF2B5EF4-FFF2-40B4-BE49-F238E27FC236}">
                <a16:creationId xmlns:a16="http://schemas.microsoft.com/office/drawing/2014/main" id="{F412A621-4326-803D-FC79-D450BEAC1EB6}"/>
              </a:ext>
            </a:extLst>
          </p:cNvPr>
          <p:cNvSpPr/>
          <p:nvPr userDrawn="1"/>
        </p:nvSpPr>
        <p:spPr>
          <a:xfrm>
            <a:off x="-25602" y="1530175"/>
            <a:ext cx="3493632" cy="446488"/>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grpSp>
        <p:nvGrpSpPr>
          <p:cNvPr id="2" name="Group 1">
            <a:extLst>
              <a:ext uri="{FF2B5EF4-FFF2-40B4-BE49-F238E27FC236}">
                <a16:creationId xmlns:a16="http://schemas.microsoft.com/office/drawing/2014/main" id="{947B8887-7B8E-6399-BB56-240AD184A9C4}"/>
              </a:ext>
            </a:extLst>
          </p:cNvPr>
          <p:cNvGrpSpPr/>
          <p:nvPr userDrawn="1"/>
        </p:nvGrpSpPr>
        <p:grpSpPr>
          <a:xfrm>
            <a:off x="317992" y="9796789"/>
            <a:ext cx="6885949" cy="630942"/>
            <a:chOff x="317992" y="9796789"/>
            <a:chExt cx="6885949" cy="630942"/>
          </a:xfrm>
        </p:grpSpPr>
        <p:sp>
          <p:nvSpPr>
            <p:cNvPr id="3" name="TextBox 2">
              <a:extLst>
                <a:ext uri="{FF2B5EF4-FFF2-40B4-BE49-F238E27FC236}">
                  <a16:creationId xmlns:a16="http://schemas.microsoft.com/office/drawing/2014/main" id="{7D3597E0-306B-3859-3082-1CC91DF8FBA2}"/>
                </a:ext>
              </a:extLst>
            </p:cNvPr>
            <p:cNvSpPr txBox="1"/>
            <p:nvPr userDrawn="1"/>
          </p:nvSpPr>
          <p:spPr>
            <a:xfrm>
              <a:off x="317992" y="9796789"/>
              <a:ext cx="5181224" cy="630942"/>
            </a:xfrm>
            <a:prstGeom prst="rect">
              <a:avLst/>
            </a:prstGeom>
            <a:noFill/>
          </p:spPr>
          <p:txBody>
            <a:bodyPr wrap="square">
              <a:spAutoFit/>
            </a:bodyPr>
            <a:lstStyle/>
            <a:p>
              <a:pPr algn="just"/>
              <a:r>
                <a:rPr lang="en-US" sz="700" b="0" i="0">
                  <a:solidFill>
                    <a:srgbClr val="6D6E71"/>
                  </a:solidFill>
                  <a:effectLst/>
                  <a:latin typeface="Roboto" panose="02000000000000000000" pitchFamily="2" charset="0"/>
                  <a:ea typeface="Roboto" panose="02000000000000000000" pitchFamily="2"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a:t>
              </a:r>
              <a:r>
                <a:rPr lang="en-IE" sz="700" b="0" i="0" dirty="0">
                  <a:solidFill>
                    <a:srgbClr val="6D6E71"/>
                  </a:solidFill>
                  <a:effectLst/>
                  <a:latin typeface="Roboto" panose="02000000000000000000" pitchFamily="2" charset="0"/>
                  <a:ea typeface="Roboto" panose="02000000000000000000" pitchFamily="2" charset="0"/>
                  <a:cs typeface="Open Sans" panose="020B0606030504020204" pitchFamily="34" charset="0"/>
                </a:rPr>
                <a:t> </a:t>
              </a:r>
              <a:r>
                <a:rPr lang="en-US" sz="700" b="1" i="0">
                  <a:solidFill>
                    <a:srgbClr val="6D6E71"/>
                  </a:solidFill>
                  <a:effectLst/>
                  <a:latin typeface="Roboto" panose="02000000000000000000" pitchFamily="2" charset="0"/>
                  <a:ea typeface="Roboto" panose="02000000000000000000" pitchFamily="2" charset="0"/>
                </a:rPr>
                <a:t>2021-2-BE04-KA220-YOU-000050778</a:t>
              </a:r>
              <a:br>
                <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rPr>
              </a:br>
              <a:endPar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endParaRPr>
            </a:p>
          </p:txBody>
        </p:sp>
        <p:pic>
          <p:nvPicPr>
            <p:cNvPr id="4" name="Picture 3">
              <a:extLst>
                <a:ext uri="{FF2B5EF4-FFF2-40B4-BE49-F238E27FC236}">
                  <a16:creationId xmlns:a16="http://schemas.microsoft.com/office/drawing/2014/main" id="{66D4C941-D9F2-3698-6C3C-DA3447183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4170" y="9855058"/>
              <a:ext cx="1419771" cy="405545"/>
            </a:xfrm>
            <a:prstGeom prst="rect">
              <a:avLst/>
            </a:prstGeom>
          </p:spPr>
        </p:pic>
      </p:grpSp>
      <p:sp>
        <p:nvSpPr>
          <p:cNvPr id="10" name="Text Placeholder 32">
            <a:extLst>
              <a:ext uri="{FF2B5EF4-FFF2-40B4-BE49-F238E27FC236}">
                <a16:creationId xmlns:a16="http://schemas.microsoft.com/office/drawing/2014/main" id="{8F305710-49CE-2CD1-A190-0899D236C5C3}"/>
              </a:ext>
            </a:extLst>
          </p:cNvPr>
          <p:cNvSpPr>
            <a:spLocks noGrp="1"/>
          </p:cNvSpPr>
          <p:nvPr>
            <p:ph type="body" sz="quarter" idx="17" hasCustomPrompt="1"/>
          </p:nvPr>
        </p:nvSpPr>
        <p:spPr>
          <a:xfrm>
            <a:off x="0" y="1538257"/>
            <a:ext cx="3468029" cy="446489"/>
          </a:xfrm>
        </p:spPr>
        <p:txBody>
          <a:bodyPr anchor="t">
            <a:noAutofit/>
          </a:bodyPr>
          <a:lstStyle>
            <a:lvl1pPr marL="0" indent="0" algn="ctr">
              <a:lnSpc>
                <a:spcPct val="100000"/>
              </a:lnSpc>
              <a:spcBef>
                <a:spcPts val="0"/>
              </a:spcBef>
              <a:buNone/>
              <a:defRPr sz="2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b="0" dirty="0"/>
              <a:t>www.</a:t>
            </a:r>
            <a:r>
              <a:rPr lang="en-GB" b="1" dirty="0"/>
              <a:t>grassroots</a:t>
            </a:r>
            <a:r>
              <a:rPr lang="en-GB" b="0" dirty="0"/>
              <a:t>.eu</a:t>
            </a:r>
            <a:endParaRPr lang="en-US" dirty="0"/>
          </a:p>
        </p:txBody>
      </p:sp>
      <p:sp>
        <p:nvSpPr>
          <p:cNvPr id="29" name="Text Placeholder 32">
            <a:extLst>
              <a:ext uri="{FF2B5EF4-FFF2-40B4-BE49-F238E27FC236}">
                <a16:creationId xmlns:a16="http://schemas.microsoft.com/office/drawing/2014/main" id="{959F6218-D33D-7104-2D83-FB7D29B59E78}"/>
              </a:ext>
            </a:extLst>
          </p:cNvPr>
          <p:cNvSpPr>
            <a:spLocks noGrp="1"/>
          </p:cNvSpPr>
          <p:nvPr>
            <p:ph type="body" sz="quarter" idx="48" hasCustomPrompt="1"/>
          </p:nvPr>
        </p:nvSpPr>
        <p:spPr>
          <a:xfrm>
            <a:off x="2277980" y="6148998"/>
            <a:ext cx="4925962"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0" name="Text Placeholder 32">
            <a:extLst>
              <a:ext uri="{FF2B5EF4-FFF2-40B4-BE49-F238E27FC236}">
                <a16:creationId xmlns:a16="http://schemas.microsoft.com/office/drawing/2014/main" id="{59372EE0-CF07-7283-DE74-9CA95690F266}"/>
              </a:ext>
            </a:extLst>
          </p:cNvPr>
          <p:cNvSpPr>
            <a:spLocks noGrp="1"/>
          </p:cNvSpPr>
          <p:nvPr>
            <p:ph type="body" sz="quarter" idx="49" hasCustomPrompt="1"/>
          </p:nvPr>
        </p:nvSpPr>
        <p:spPr>
          <a:xfrm>
            <a:off x="2259944" y="5481294"/>
            <a:ext cx="4925962"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31" name="Text Placeholder 32">
            <a:extLst>
              <a:ext uri="{FF2B5EF4-FFF2-40B4-BE49-F238E27FC236}">
                <a16:creationId xmlns:a16="http://schemas.microsoft.com/office/drawing/2014/main" id="{79513FAF-DD48-EB4B-4C3D-EBF815669A32}"/>
              </a:ext>
            </a:extLst>
          </p:cNvPr>
          <p:cNvSpPr>
            <a:spLocks noGrp="1"/>
          </p:cNvSpPr>
          <p:nvPr>
            <p:ph type="body" sz="quarter" idx="50" hasCustomPrompt="1"/>
          </p:nvPr>
        </p:nvSpPr>
        <p:spPr>
          <a:xfrm>
            <a:off x="2277980" y="6996841"/>
            <a:ext cx="4925962" cy="2349433"/>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cxnSp>
        <p:nvCxnSpPr>
          <p:cNvPr id="32" name="Straight Connector 31">
            <a:extLst>
              <a:ext uri="{FF2B5EF4-FFF2-40B4-BE49-F238E27FC236}">
                <a16:creationId xmlns:a16="http://schemas.microsoft.com/office/drawing/2014/main" id="{E0FAE6EC-3AD2-E0D5-6902-27FC5B263F8B}"/>
              </a:ext>
            </a:extLst>
          </p:cNvPr>
          <p:cNvCxnSpPr>
            <a:cxnSpLocks/>
          </p:cNvCxnSpPr>
          <p:nvPr userDrawn="1"/>
        </p:nvCxnSpPr>
        <p:spPr>
          <a:xfrm flipV="1">
            <a:off x="2277980" y="6057133"/>
            <a:ext cx="5294213" cy="26376"/>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64252936-5831-CF4A-2726-37A8616CF0C1}"/>
              </a:ext>
            </a:extLst>
          </p:cNvPr>
          <p:cNvSpPr>
            <a:spLocks noGrp="1"/>
          </p:cNvSpPr>
          <p:nvPr>
            <p:ph type="pic" sz="quarter" idx="44"/>
          </p:nvPr>
        </p:nvSpPr>
        <p:spPr>
          <a:xfrm>
            <a:off x="2772836" y="0"/>
            <a:ext cx="4786840" cy="4566547"/>
          </a:xfrm>
          <a:custGeom>
            <a:avLst/>
            <a:gdLst>
              <a:gd name="connsiteX0" fmla="*/ 683800 w 4786840"/>
              <a:gd name="connsiteY0" fmla="*/ 0 h 4566547"/>
              <a:gd name="connsiteX1" fmla="*/ 4786840 w 4786840"/>
              <a:gd name="connsiteY1" fmla="*/ 0 h 4566547"/>
              <a:gd name="connsiteX2" fmla="*/ 4786840 w 4786840"/>
              <a:gd name="connsiteY2" fmla="*/ 3647418 h 4566547"/>
              <a:gd name="connsiteX3" fmla="*/ 4682967 w 4786840"/>
              <a:gd name="connsiteY3" fmla="*/ 3761708 h 4566547"/>
              <a:gd name="connsiteX4" fmla="*/ 2739914 w 4786840"/>
              <a:gd name="connsiteY4" fmla="*/ 4566547 h 4566547"/>
              <a:gd name="connsiteX5" fmla="*/ 6208 w 4786840"/>
              <a:gd name="connsiteY5" fmla="*/ 2099611 h 4566547"/>
              <a:gd name="connsiteX6" fmla="*/ 0 w 4786840"/>
              <a:gd name="connsiteY6" fmla="*/ 1976663 h 4566547"/>
              <a:gd name="connsiteX7" fmla="*/ 695194 w 4786840"/>
              <a:gd name="connsiteY7" fmla="*/ 1976663 h 4566547"/>
              <a:gd name="connsiteX8" fmla="*/ 695194 w 4786840"/>
              <a:gd name="connsiteY8" fmla="*/ 1530175 h 4566547"/>
              <a:gd name="connsiteX9" fmla="*/ 8538 w 4786840"/>
              <a:gd name="connsiteY9" fmla="*/ 1530175 h 4566547"/>
              <a:gd name="connsiteX10" fmla="*/ 34941 w 4786840"/>
              <a:gd name="connsiteY10" fmla="*/ 1332233 h 4566547"/>
              <a:gd name="connsiteX11" fmla="*/ 619507 w 4786840"/>
              <a:gd name="connsiteY11" fmla="*/ 70741 h 45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6840" h="4566547">
                <a:moveTo>
                  <a:pt x="683800" y="0"/>
                </a:moveTo>
                <a:lnTo>
                  <a:pt x="4786840" y="0"/>
                </a:lnTo>
                <a:lnTo>
                  <a:pt x="4786840" y="3647418"/>
                </a:lnTo>
                <a:lnTo>
                  <a:pt x="4682967" y="3761708"/>
                </a:lnTo>
                <a:cubicBezTo>
                  <a:pt x="4185696" y="4258979"/>
                  <a:pt x="3498723" y="4566547"/>
                  <a:pt x="2739914" y="4566547"/>
                </a:cubicBezTo>
                <a:cubicBezTo>
                  <a:pt x="1317147" y="4566547"/>
                  <a:pt x="146928" y="3485251"/>
                  <a:pt x="6208" y="2099611"/>
                </a:cubicBezTo>
                <a:lnTo>
                  <a:pt x="0" y="1976663"/>
                </a:lnTo>
                <a:lnTo>
                  <a:pt x="695194" y="1976663"/>
                </a:lnTo>
                <a:lnTo>
                  <a:pt x="695194" y="1530175"/>
                </a:lnTo>
                <a:lnTo>
                  <a:pt x="8538" y="1530175"/>
                </a:lnTo>
                <a:lnTo>
                  <a:pt x="34941" y="1332233"/>
                </a:lnTo>
                <a:cubicBezTo>
                  <a:pt x="119545" y="858591"/>
                  <a:pt x="325505" y="426990"/>
                  <a:pt x="619507" y="70741"/>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3587993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ase Study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2151E59-7629-27A5-DE2D-E15E7D1F74C1}"/>
              </a:ext>
            </a:extLst>
          </p:cNvPr>
          <p:cNvSpPr>
            <a:spLocks noGrp="1"/>
          </p:cNvSpPr>
          <p:nvPr>
            <p:ph type="pic" sz="quarter" idx="10"/>
          </p:nvPr>
        </p:nvSpPr>
        <p:spPr>
          <a:xfrm>
            <a:off x="659220" y="0"/>
            <a:ext cx="6900456" cy="5345113"/>
          </a:xfrm>
          <a:custGeom>
            <a:avLst/>
            <a:gdLst>
              <a:gd name="connsiteX0" fmla="*/ 0 w 6900456"/>
              <a:gd name="connsiteY0" fmla="*/ 5342050 h 5345113"/>
              <a:gd name="connsiteX1" fmla="*/ 121140 w 6900456"/>
              <a:gd name="connsiteY1" fmla="*/ 5345113 h 5345113"/>
              <a:gd name="connsiteX2" fmla="*/ 0 w 6900456"/>
              <a:gd name="connsiteY2" fmla="*/ 5345113 h 5345113"/>
              <a:gd name="connsiteX3" fmla="*/ 1751643 w 6900456"/>
              <a:gd name="connsiteY3" fmla="*/ 0 h 5345113"/>
              <a:gd name="connsiteX4" fmla="*/ 6900456 w 6900456"/>
              <a:gd name="connsiteY4" fmla="*/ 0 h 5345113"/>
              <a:gd name="connsiteX5" fmla="*/ 6900456 w 6900456"/>
              <a:gd name="connsiteY5" fmla="*/ 5345113 h 5345113"/>
              <a:gd name="connsiteX6" fmla="*/ 121140 w 6900456"/>
              <a:gd name="connsiteY6" fmla="*/ 5345113 h 5345113"/>
              <a:gd name="connsiteX7" fmla="*/ 3042306 w 6900456"/>
              <a:gd name="connsiteY7" fmla="*/ 2423947 h 5345113"/>
              <a:gd name="connsiteX8" fmla="*/ 1754392 w 6900456"/>
              <a:gd name="connsiteY8" fmla="*/ 1671 h 53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0456" h="5345113">
                <a:moveTo>
                  <a:pt x="0" y="5342050"/>
                </a:moveTo>
                <a:lnTo>
                  <a:pt x="121140" y="5345113"/>
                </a:lnTo>
                <a:lnTo>
                  <a:pt x="0" y="5345113"/>
                </a:lnTo>
                <a:close/>
                <a:moveTo>
                  <a:pt x="1751643" y="0"/>
                </a:moveTo>
                <a:lnTo>
                  <a:pt x="6900456" y="0"/>
                </a:lnTo>
                <a:lnTo>
                  <a:pt x="6900456" y="5345113"/>
                </a:lnTo>
                <a:lnTo>
                  <a:pt x="121140" y="5345113"/>
                </a:lnTo>
                <a:cubicBezTo>
                  <a:pt x="1734456" y="5345113"/>
                  <a:pt x="3042306" y="4037263"/>
                  <a:pt x="3042306" y="2423947"/>
                </a:cubicBezTo>
                <a:cubicBezTo>
                  <a:pt x="3042306" y="1415625"/>
                  <a:pt x="2531427" y="526625"/>
                  <a:pt x="1754392" y="1671"/>
                </a:cubicBezTo>
                <a:close/>
              </a:path>
            </a:pathLst>
          </a:custGeom>
        </p:spPr>
        <p:txBody>
          <a:bodyPr wrap="square">
            <a:noAutofit/>
          </a:bodyPr>
          <a:lstStyle>
            <a:lvl1pPr>
              <a:defRPr sz="1600"/>
            </a:lvl1pPr>
          </a:lstStyle>
          <a:p>
            <a:endParaRPr lang="en-GB"/>
          </a:p>
        </p:txBody>
      </p:sp>
      <p:sp>
        <p:nvSpPr>
          <p:cNvPr id="15" name="Freeform 14">
            <a:extLst>
              <a:ext uri="{FF2B5EF4-FFF2-40B4-BE49-F238E27FC236}">
                <a16:creationId xmlns:a16="http://schemas.microsoft.com/office/drawing/2014/main" id="{D63B3485-FBB4-B095-E2CE-FF6F62600CCE}"/>
              </a:ext>
            </a:extLst>
          </p:cNvPr>
          <p:cNvSpPr/>
          <p:nvPr userDrawn="1"/>
        </p:nvSpPr>
        <p:spPr>
          <a:xfrm>
            <a:off x="0" y="0"/>
            <a:ext cx="3701526" cy="5345113"/>
          </a:xfrm>
          <a:custGeom>
            <a:avLst/>
            <a:gdLst>
              <a:gd name="connsiteX0" fmla="*/ 0 w 4376058"/>
              <a:gd name="connsiteY0" fmla="*/ 0 h 6319158"/>
              <a:gd name="connsiteX1" fmla="*/ 2850196 w 4376058"/>
              <a:gd name="connsiteY1" fmla="*/ 0 h 6319158"/>
              <a:gd name="connsiteX2" fmla="*/ 2853446 w 4376058"/>
              <a:gd name="connsiteY2" fmla="*/ 1975 h 6319158"/>
              <a:gd name="connsiteX3" fmla="*/ 4376058 w 4376058"/>
              <a:gd name="connsiteY3" fmla="*/ 2865665 h 6319158"/>
              <a:gd name="connsiteX4" fmla="*/ 922565 w 4376058"/>
              <a:gd name="connsiteY4" fmla="*/ 6319158 h 6319158"/>
              <a:gd name="connsiteX5" fmla="*/ 226566 w 4376058"/>
              <a:gd name="connsiteY5" fmla="*/ 6248996 h 6319158"/>
              <a:gd name="connsiteX6" fmla="*/ 0 w 4376058"/>
              <a:gd name="connsiteY6" fmla="*/ 6190740 h 631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6058" h="6319158">
                <a:moveTo>
                  <a:pt x="0" y="0"/>
                </a:moveTo>
                <a:lnTo>
                  <a:pt x="2850196" y="0"/>
                </a:lnTo>
                <a:lnTo>
                  <a:pt x="2853446" y="1975"/>
                </a:lnTo>
                <a:cubicBezTo>
                  <a:pt x="3772081" y="622592"/>
                  <a:pt x="4376058" y="1673595"/>
                  <a:pt x="4376058" y="2865665"/>
                </a:cubicBezTo>
                <a:cubicBezTo>
                  <a:pt x="4376058" y="4772977"/>
                  <a:pt x="2829877" y="6319158"/>
                  <a:pt x="922565" y="6319158"/>
                </a:cubicBezTo>
                <a:cubicBezTo>
                  <a:pt x="684151" y="6319158"/>
                  <a:pt x="451380" y="6294999"/>
                  <a:pt x="226566" y="6248996"/>
                </a:cubicBezTo>
                <a:lnTo>
                  <a:pt x="0" y="6190740"/>
                </a:ln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Rectangle 15">
            <a:extLst>
              <a:ext uri="{FF2B5EF4-FFF2-40B4-BE49-F238E27FC236}">
                <a16:creationId xmlns:a16="http://schemas.microsoft.com/office/drawing/2014/main" id="{F4A5D7E8-9390-3602-7BD6-147DE368D963}"/>
              </a:ext>
            </a:extLst>
          </p:cNvPr>
          <p:cNvSpPr/>
          <p:nvPr userDrawn="1"/>
        </p:nvSpPr>
        <p:spPr>
          <a:xfrm>
            <a:off x="-1" y="5638037"/>
            <a:ext cx="1948757" cy="2169532"/>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574FF32-A76D-F0D0-854F-1CA861CE50AC}"/>
              </a:ext>
            </a:extLst>
          </p:cNvPr>
          <p:cNvSpPr/>
          <p:nvPr userDrawn="1"/>
        </p:nvSpPr>
        <p:spPr>
          <a:xfrm>
            <a:off x="1870305" y="5638037"/>
            <a:ext cx="1948757" cy="2169532"/>
          </a:xfrm>
          <a:prstGeom prst="rect">
            <a:avLst/>
          </a:prstGeom>
          <a:solidFill>
            <a:srgbClr val="97C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DC57991-8E93-7F8E-9574-BCBF1DCF8287}"/>
              </a:ext>
            </a:extLst>
          </p:cNvPr>
          <p:cNvSpPr/>
          <p:nvPr userDrawn="1"/>
        </p:nvSpPr>
        <p:spPr>
          <a:xfrm>
            <a:off x="3740612" y="5638037"/>
            <a:ext cx="1905014" cy="2169532"/>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1D11132-214D-E6DD-79BF-96B81C35C04A}"/>
              </a:ext>
            </a:extLst>
          </p:cNvPr>
          <p:cNvSpPr/>
          <p:nvPr userDrawn="1"/>
        </p:nvSpPr>
        <p:spPr>
          <a:xfrm>
            <a:off x="5645625" y="5638037"/>
            <a:ext cx="1914049" cy="2169532"/>
          </a:xfrm>
          <a:prstGeom prst="rect">
            <a:avLst/>
          </a:prstGeom>
          <a:solidFill>
            <a:srgbClr val="82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32">
            <a:extLst>
              <a:ext uri="{FF2B5EF4-FFF2-40B4-BE49-F238E27FC236}">
                <a16:creationId xmlns:a16="http://schemas.microsoft.com/office/drawing/2014/main" id="{7A2CD743-35A9-32D1-1673-05682F3DF98E}"/>
              </a:ext>
            </a:extLst>
          </p:cNvPr>
          <p:cNvSpPr>
            <a:spLocks noGrp="1"/>
          </p:cNvSpPr>
          <p:nvPr>
            <p:ph type="body" sz="quarter" idx="116" hasCustomPrompt="1"/>
          </p:nvPr>
        </p:nvSpPr>
        <p:spPr>
          <a:xfrm>
            <a:off x="0" y="6421070"/>
            <a:ext cx="1870306" cy="363039"/>
          </a:xfrm>
        </p:spPr>
        <p:txBody>
          <a:bodyPr>
            <a:noAutofit/>
          </a:bodyPr>
          <a:lstStyle>
            <a:lvl1pPr marL="0" indent="0" algn="ctr">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1</a:t>
            </a:r>
          </a:p>
        </p:txBody>
      </p:sp>
      <p:sp>
        <p:nvSpPr>
          <p:cNvPr id="21" name="Text Placeholder 32">
            <a:extLst>
              <a:ext uri="{FF2B5EF4-FFF2-40B4-BE49-F238E27FC236}">
                <a16:creationId xmlns:a16="http://schemas.microsoft.com/office/drawing/2014/main" id="{49A168BC-94B6-2A10-8CE6-9BE59D6A5AC2}"/>
              </a:ext>
            </a:extLst>
          </p:cNvPr>
          <p:cNvSpPr>
            <a:spLocks noGrp="1"/>
          </p:cNvSpPr>
          <p:nvPr>
            <p:ph type="body" sz="quarter" idx="117" hasCustomPrompt="1"/>
          </p:nvPr>
        </p:nvSpPr>
        <p:spPr>
          <a:xfrm>
            <a:off x="1865745" y="6421070"/>
            <a:ext cx="1870306" cy="363039"/>
          </a:xfrm>
        </p:spPr>
        <p:txBody>
          <a:bodyPr>
            <a:noAutofit/>
          </a:bodyPr>
          <a:lstStyle>
            <a:lvl1pPr marL="0" indent="0" algn="ctr">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2</a:t>
            </a:r>
          </a:p>
        </p:txBody>
      </p:sp>
      <p:sp>
        <p:nvSpPr>
          <p:cNvPr id="22" name="Text Placeholder 32">
            <a:extLst>
              <a:ext uri="{FF2B5EF4-FFF2-40B4-BE49-F238E27FC236}">
                <a16:creationId xmlns:a16="http://schemas.microsoft.com/office/drawing/2014/main" id="{765183D9-7298-FC4E-565A-D91D3618C27F}"/>
              </a:ext>
            </a:extLst>
          </p:cNvPr>
          <p:cNvSpPr>
            <a:spLocks noGrp="1"/>
          </p:cNvSpPr>
          <p:nvPr>
            <p:ph type="body" sz="quarter" idx="118" hasCustomPrompt="1"/>
          </p:nvPr>
        </p:nvSpPr>
        <p:spPr>
          <a:xfrm>
            <a:off x="3740727" y="6421070"/>
            <a:ext cx="1904898" cy="363039"/>
          </a:xfrm>
        </p:spPr>
        <p:txBody>
          <a:bodyPr>
            <a:noAutofit/>
          </a:bodyPr>
          <a:lstStyle>
            <a:lvl1pPr marL="0" indent="0" algn="ctr">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3</a:t>
            </a:r>
          </a:p>
        </p:txBody>
      </p:sp>
      <p:sp>
        <p:nvSpPr>
          <p:cNvPr id="23" name="Text Placeholder 32">
            <a:extLst>
              <a:ext uri="{FF2B5EF4-FFF2-40B4-BE49-F238E27FC236}">
                <a16:creationId xmlns:a16="http://schemas.microsoft.com/office/drawing/2014/main" id="{44770437-99BB-D7C6-D8B1-406CA06F0795}"/>
              </a:ext>
            </a:extLst>
          </p:cNvPr>
          <p:cNvSpPr>
            <a:spLocks noGrp="1"/>
          </p:cNvSpPr>
          <p:nvPr>
            <p:ph type="body" sz="quarter" idx="119" hasCustomPrompt="1"/>
          </p:nvPr>
        </p:nvSpPr>
        <p:spPr>
          <a:xfrm>
            <a:off x="5664126" y="6421070"/>
            <a:ext cx="1905014" cy="363039"/>
          </a:xfrm>
        </p:spPr>
        <p:txBody>
          <a:bodyPr>
            <a:noAutofit/>
          </a:bodyPr>
          <a:lstStyle>
            <a:lvl1pPr marL="0" indent="0" algn="ctr">
              <a:spcBef>
                <a:spcPts val="0"/>
              </a:spcBef>
              <a:buNone/>
              <a:defRPr sz="1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4</a:t>
            </a:r>
          </a:p>
        </p:txBody>
      </p:sp>
      <p:sp>
        <p:nvSpPr>
          <p:cNvPr id="24" name="Text Placeholder 32">
            <a:extLst>
              <a:ext uri="{FF2B5EF4-FFF2-40B4-BE49-F238E27FC236}">
                <a16:creationId xmlns:a16="http://schemas.microsoft.com/office/drawing/2014/main" id="{E305D1BA-0716-4B1B-9B84-B43F20B0601D}"/>
              </a:ext>
            </a:extLst>
          </p:cNvPr>
          <p:cNvSpPr>
            <a:spLocks noGrp="1"/>
          </p:cNvSpPr>
          <p:nvPr>
            <p:ph type="body" sz="quarter" idx="61" hasCustomPrompt="1"/>
          </p:nvPr>
        </p:nvSpPr>
        <p:spPr>
          <a:xfrm>
            <a:off x="0" y="6893168"/>
            <a:ext cx="1870304" cy="879231"/>
          </a:xfrm>
        </p:spPr>
        <p:txBody>
          <a:bodyPr numCol="1" spcCol="288000" anchor="t">
            <a:noAutofit/>
          </a:bodyPr>
          <a:lstStyle>
            <a:lvl1pPr marL="0" indent="0" algn="ctr">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BA1DB830-7D76-0CAD-5B68-1862782E4CBD}"/>
              </a:ext>
            </a:extLst>
          </p:cNvPr>
          <p:cNvSpPr>
            <a:spLocks noGrp="1"/>
          </p:cNvSpPr>
          <p:nvPr>
            <p:ph type="body" sz="quarter" idx="120" hasCustomPrompt="1"/>
          </p:nvPr>
        </p:nvSpPr>
        <p:spPr>
          <a:xfrm>
            <a:off x="1875693" y="6893168"/>
            <a:ext cx="1870304" cy="879231"/>
          </a:xfrm>
        </p:spPr>
        <p:txBody>
          <a:bodyPr numCol="1" spcCol="288000" anchor="t">
            <a:noAutofit/>
          </a:bodyPr>
          <a:lstStyle>
            <a:lvl1pPr marL="0" indent="0" algn="ctr">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6" name="Text Placeholder 32">
            <a:extLst>
              <a:ext uri="{FF2B5EF4-FFF2-40B4-BE49-F238E27FC236}">
                <a16:creationId xmlns:a16="http://schemas.microsoft.com/office/drawing/2014/main" id="{EE5352CB-C0B9-16F4-07B1-6ECCDDDC226B}"/>
              </a:ext>
            </a:extLst>
          </p:cNvPr>
          <p:cNvSpPr>
            <a:spLocks noGrp="1"/>
          </p:cNvSpPr>
          <p:nvPr>
            <p:ph type="body" sz="quarter" idx="121" hasCustomPrompt="1"/>
          </p:nvPr>
        </p:nvSpPr>
        <p:spPr>
          <a:xfrm>
            <a:off x="3763108" y="6893168"/>
            <a:ext cx="1870304" cy="879231"/>
          </a:xfrm>
        </p:spPr>
        <p:txBody>
          <a:bodyPr numCol="1" spcCol="288000" anchor="t">
            <a:noAutofit/>
          </a:bodyPr>
          <a:lstStyle>
            <a:lvl1pPr marL="0" indent="0" algn="ctr">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7" name="Text Placeholder 32">
            <a:extLst>
              <a:ext uri="{FF2B5EF4-FFF2-40B4-BE49-F238E27FC236}">
                <a16:creationId xmlns:a16="http://schemas.microsoft.com/office/drawing/2014/main" id="{D7FC1001-28A5-99CC-3A51-F86B4A4D8EF1}"/>
              </a:ext>
            </a:extLst>
          </p:cNvPr>
          <p:cNvSpPr>
            <a:spLocks noGrp="1"/>
          </p:cNvSpPr>
          <p:nvPr>
            <p:ph type="body" sz="quarter" idx="122" hasCustomPrompt="1"/>
          </p:nvPr>
        </p:nvSpPr>
        <p:spPr>
          <a:xfrm>
            <a:off x="5627077" y="6893168"/>
            <a:ext cx="1948756" cy="879231"/>
          </a:xfrm>
        </p:spPr>
        <p:txBody>
          <a:bodyPr numCol="1" spcCol="288000" anchor="t">
            <a:noAutofit/>
          </a:bodyPr>
          <a:lstStyle>
            <a:lvl1pPr marL="0" indent="0" algn="ctr">
              <a:lnSpc>
                <a:spcPct val="100000"/>
              </a:lnSpc>
              <a:spcBef>
                <a:spcPts val="0"/>
              </a:spcBef>
              <a:buNone/>
              <a:defRPr sz="14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0D86F44F-F330-17CD-F56A-135FD18311CC}"/>
              </a:ext>
            </a:extLst>
          </p:cNvPr>
          <p:cNvSpPr>
            <a:spLocks noGrp="1"/>
          </p:cNvSpPr>
          <p:nvPr>
            <p:ph type="body" sz="quarter" idx="32" hasCustomPrompt="1"/>
          </p:nvPr>
        </p:nvSpPr>
        <p:spPr>
          <a:xfrm>
            <a:off x="801602" y="8836496"/>
            <a:ext cx="5956470" cy="1074947"/>
          </a:xfrm>
        </p:spPr>
        <p:txBody>
          <a:bodyPr numCol="1"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9" name="Text Placeholder 32">
            <a:extLst>
              <a:ext uri="{FF2B5EF4-FFF2-40B4-BE49-F238E27FC236}">
                <a16:creationId xmlns:a16="http://schemas.microsoft.com/office/drawing/2014/main" id="{5EF14073-FBF9-9386-E5FA-F250F6286EDE}"/>
              </a:ext>
            </a:extLst>
          </p:cNvPr>
          <p:cNvSpPr>
            <a:spLocks noGrp="1"/>
          </p:cNvSpPr>
          <p:nvPr>
            <p:ph type="body" sz="quarter" idx="46" hasCustomPrompt="1"/>
          </p:nvPr>
        </p:nvSpPr>
        <p:spPr>
          <a:xfrm>
            <a:off x="801602" y="7946774"/>
            <a:ext cx="5956470"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0" name="Slide Number Placeholder 5">
            <a:extLst>
              <a:ext uri="{FF2B5EF4-FFF2-40B4-BE49-F238E27FC236}">
                <a16:creationId xmlns:a16="http://schemas.microsoft.com/office/drawing/2014/main" id="{4F7094DA-E73E-1718-AC6A-859D47FDE3FF}"/>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1" name="Text Box 5">
            <a:extLst>
              <a:ext uri="{FF2B5EF4-FFF2-40B4-BE49-F238E27FC236}">
                <a16:creationId xmlns:a16="http://schemas.microsoft.com/office/drawing/2014/main" id="{6A9883BE-79FF-5489-E8C4-E6B2A49F5B39}"/>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32" name="Text Placeholder 32">
            <a:extLst>
              <a:ext uri="{FF2B5EF4-FFF2-40B4-BE49-F238E27FC236}">
                <a16:creationId xmlns:a16="http://schemas.microsoft.com/office/drawing/2014/main" id="{C393825B-F88B-FB87-FB44-1251B1C235CB}"/>
              </a:ext>
            </a:extLst>
          </p:cNvPr>
          <p:cNvSpPr>
            <a:spLocks noGrp="1"/>
          </p:cNvSpPr>
          <p:nvPr>
            <p:ph type="body" sz="quarter" idx="123" hasCustomPrompt="1"/>
          </p:nvPr>
        </p:nvSpPr>
        <p:spPr>
          <a:xfrm>
            <a:off x="348033" y="834938"/>
            <a:ext cx="3407954" cy="2255493"/>
          </a:xfrm>
        </p:spPr>
        <p:txBody>
          <a:bodyPr>
            <a:noAutofit/>
          </a:bodyPr>
          <a:lstStyle>
            <a:lvl1pPr marL="0" indent="0" algn="l">
              <a:spcBef>
                <a:spcPts val="0"/>
              </a:spcBef>
              <a:buNone/>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a:t>
            </a:r>
          </a:p>
          <a:p>
            <a:pPr lvl="0"/>
            <a:r>
              <a:rPr lang="en-GB" dirty="0"/>
              <a:t>study</a:t>
            </a:r>
            <a:endParaRPr lang="en-US" dirty="0"/>
          </a:p>
        </p:txBody>
      </p:sp>
      <p:sp>
        <p:nvSpPr>
          <p:cNvPr id="33" name="Text Placeholder 32">
            <a:extLst>
              <a:ext uri="{FF2B5EF4-FFF2-40B4-BE49-F238E27FC236}">
                <a16:creationId xmlns:a16="http://schemas.microsoft.com/office/drawing/2014/main" id="{9EF7A62F-98A4-E986-FBF6-DE9FB252DAEB}"/>
              </a:ext>
            </a:extLst>
          </p:cNvPr>
          <p:cNvSpPr>
            <a:spLocks noGrp="1"/>
          </p:cNvSpPr>
          <p:nvPr>
            <p:ph type="body" sz="quarter" idx="113" hasCustomPrompt="1"/>
          </p:nvPr>
        </p:nvSpPr>
        <p:spPr>
          <a:xfrm>
            <a:off x="348033" y="3090431"/>
            <a:ext cx="2899792" cy="574615"/>
          </a:xfrm>
        </p:spPr>
        <p:txBody>
          <a:bodyPr>
            <a:noAutofit/>
          </a:bodyPr>
          <a:lstStyle>
            <a:lvl1pPr marL="0" indent="0" algn="l">
              <a:spcBef>
                <a:spcPts val="0"/>
              </a:spcBef>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cxnSp>
        <p:nvCxnSpPr>
          <p:cNvPr id="34" name="Straight Connector 33">
            <a:extLst>
              <a:ext uri="{FF2B5EF4-FFF2-40B4-BE49-F238E27FC236}">
                <a16:creationId xmlns:a16="http://schemas.microsoft.com/office/drawing/2014/main" id="{D844CB44-03C7-D94E-6F75-87D85C2D718F}"/>
              </a:ext>
            </a:extLst>
          </p:cNvPr>
          <p:cNvCxnSpPr>
            <a:cxnSpLocks/>
          </p:cNvCxnSpPr>
          <p:nvPr userDrawn="1"/>
        </p:nvCxnSpPr>
        <p:spPr>
          <a:xfrm flipH="1">
            <a:off x="18498" y="3801836"/>
            <a:ext cx="27755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445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gazine/Newsletter Cover">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A5D47D1-2E4D-53CD-5BC3-8F1CDDFDBF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9000000">
            <a:off x="4156903" y="-1408070"/>
            <a:ext cx="5202335" cy="5427724"/>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6507413" y="3867270"/>
            <a:ext cx="1081492" cy="411620"/>
          </a:xfrm>
        </p:spPr>
        <p:txBody>
          <a:bodyPr anchor="ctr">
            <a:noAutofit/>
          </a:bodyPr>
          <a:lstStyle>
            <a:lvl1pPr marL="0" indent="0" algn="l">
              <a:buNone/>
              <a:defRPr sz="10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03.01.2023</a:t>
            </a:r>
            <a:endParaRPr lang="en-US" dirty="0"/>
          </a:p>
        </p:txBody>
      </p:sp>
      <p:sp>
        <p:nvSpPr>
          <p:cNvPr id="951" name="Text Placeholder 32">
            <a:extLst>
              <a:ext uri="{FF2B5EF4-FFF2-40B4-BE49-F238E27FC236}">
                <a16:creationId xmlns:a16="http://schemas.microsoft.com/office/drawing/2014/main" id="{5B25CC80-B1CE-B74C-877E-AE820AED9FCB}"/>
              </a:ext>
            </a:extLst>
          </p:cNvPr>
          <p:cNvSpPr>
            <a:spLocks noGrp="1"/>
          </p:cNvSpPr>
          <p:nvPr userDrawn="1">
            <p:ph type="body" sz="quarter" idx="46" hasCustomPrompt="1"/>
          </p:nvPr>
        </p:nvSpPr>
        <p:spPr>
          <a:xfrm>
            <a:off x="336028" y="2871681"/>
            <a:ext cx="3383477" cy="782354"/>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952" name="Text Placeholder 32">
            <a:extLst>
              <a:ext uri="{FF2B5EF4-FFF2-40B4-BE49-F238E27FC236}">
                <a16:creationId xmlns:a16="http://schemas.microsoft.com/office/drawing/2014/main" id="{ED82B23B-FF73-0D4C-801A-57724D278473}"/>
              </a:ext>
            </a:extLst>
          </p:cNvPr>
          <p:cNvSpPr>
            <a:spLocks noGrp="1"/>
          </p:cNvSpPr>
          <p:nvPr userDrawn="1">
            <p:ph type="body" sz="quarter" idx="47" hasCustomPrompt="1"/>
          </p:nvPr>
        </p:nvSpPr>
        <p:spPr>
          <a:xfrm>
            <a:off x="317992" y="2203977"/>
            <a:ext cx="3383477" cy="665144"/>
          </a:xfrm>
        </p:spPr>
        <p:txBody>
          <a:bodyPr>
            <a:noAutofit/>
          </a:bodyPr>
          <a:lstStyle>
            <a:lvl1pPr marL="0" indent="0" algn="l">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957" name="Text Placeholder 32">
            <a:extLst>
              <a:ext uri="{FF2B5EF4-FFF2-40B4-BE49-F238E27FC236}">
                <a16:creationId xmlns:a16="http://schemas.microsoft.com/office/drawing/2014/main" id="{14453E36-43B2-A742-AAE1-1D6615402456}"/>
              </a:ext>
            </a:extLst>
          </p:cNvPr>
          <p:cNvSpPr>
            <a:spLocks noGrp="1"/>
          </p:cNvSpPr>
          <p:nvPr userDrawn="1">
            <p:ph type="body" sz="quarter" idx="48" hasCustomPrompt="1"/>
          </p:nvPr>
        </p:nvSpPr>
        <p:spPr>
          <a:xfrm>
            <a:off x="5784170" y="3868154"/>
            <a:ext cx="1066605" cy="411620"/>
          </a:xfrm>
        </p:spPr>
        <p:txBody>
          <a:bodyPr anchor="ctr">
            <a:noAutofit/>
          </a:bodyPr>
          <a:lstStyle>
            <a:lvl1pPr marL="0" indent="0" algn="l">
              <a:buNone/>
              <a:defRPr sz="10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584201" indent="0">
              <a:buNone/>
              <a:defRPr sz="4947">
                <a:solidFill>
                  <a:srgbClr val="011E3B"/>
                </a:solidFill>
                <a:latin typeface="Montserrat" pitchFamily="2" charset="77"/>
              </a:defRPr>
            </a:lvl2pPr>
            <a:lvl3pPr marL="1168406" indent="0">
              <a:buNone/>
              <a:defRPr sz="4947">
                <a:solidFill>
                  <a:srgbClr val="011E3B"/>
                </a:solidFill>
                <a:latin typeface="Montserrat" pitchFamily="2" charset="77"/>
              </a:defRPr>
            </a:lvl3pPr>
            <a:lvl4pPr marL="1752606" indent="0">
              <a:buNone/>
              <a:defRPr sz="4947">
                <a:solidFill>
                  <a:srgbClr val="011E3B"/>
                </a:solidFill>
                <a:latin typeface="Montserrat" pitchFamily="2" charset="77"/>
              </a:defRPr>
            </a:lvl4pPr>
            <a:lvl5pPr marL="2336810" indent="0">
              <a:buNone/>
              <a:defRPr sz="4947">
                <a:solidFill>
                  <a:srgbClr val="011E3B"/>
                </a:solidFill>
                <a:latin typeface="Montserrat" pitchFamily="2" charset="77"/>
              </a:defRPr>
            </a:lvl5pPr>
          </a:lstStyle>
          <a:p>
            <a:pPr lvl="0"/>
            <a:r>
              <a:rPr lang="en-GB" dirty="0"/>
              <a:t>ISSUE 1 |</a:t>
            </a:r>
            <a:endParaRPr lang="en-US" dirty="0"/>
          </a:p>
        </p:txBody>
      </p:sp>
      <p:sp>
        <p:nvSpPr>
          <p:cNvPr id="26" name="Freeform 25">
            <a:extLst>
              <a:ext uri="{FF2B5EF4-FFF2-40B4-BE49-F238E27FC236}">
                <a16:creationId xmlns:a16="http://schemas.microsoft.com/office/drawing/2014/main" id="{824723B6-F575-08AD-98AE-555F9A51F052}"/>
              </a:ext>
            </a:extLst>
          </p:cNvPr>
          <p:cNvSpPr/>
          <p:nvPr userDrawn="1"/>
        </p:nvSpPr>
        <p:spPr>
          <a:xfrm>
            <a:off x="-3025" y="3830750"/>
            <a:ext cx="5181224" cy="5919178"/>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6" name="Text Placeholder 32">
            <a:extLst>
              <a:ext uri="{FF2B5EF4-FFF2-40B4-BE49-F238E27FC236}">
                <a16:creationId xmlns:a16="http://schemas.microsoft.com/office/drawing/2014/main" id="{D17BC012-D9EA-534A-BEFC-2C2863DD8823}"/>
              </a:ext>
            </a:extLst>
          </p:cNvPr>
          <p:cNvSpPr>
            <a:spLocks noGrp="1"/>
          </p:cNvSpPr>
          <p:nvPr userDrawn="1">
            <p:ph type="body" sz="quarter" idx="14" hasCustomPrompt="1"/>
          </p:nvPr>
        </p:nvSpPr>
        <p:spPr>
          <a:xfrm>
            <a:off x="644309" y="557455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a:t>
            </a:r>
            <a:endParaRPr lang="en-US" dirty="0"/>
          </a:p>
        </p:txBody>
      </p:sp>
      <p:sp>
        <p:nvSpPr>
          <p:cNvPr id="307" name="Text Placeholder 32">
            <a:extLst>
              <a:ext uri="{FF2B5EF4-FFF2-40B4-BE49-F238E27FC236}">
                <a16:creationId xmlns:a16="http://schemas.microsoft.com/office/drawing/2014/main" id="{382A08F1-9E54-5648-BB22-C9AF6ACC09EB}"/>
              </a:ext>
            </a:extLst>
          </p:cNvPr>
          <p:cNvSpPr>
            <a:spLocks noGrp="1"/>
          </p:cNvSpPr>
          <p:nvPr userDrawn="1">
            <p:ph type="body" sz="quarter" idx="15" hasCustomPrompt="1"/>
          </p:nvPr>
        </p:nvSpPr>
        <p:spPr>
          <a:xfrm>
            <a:off x="1258920" y="5564733"/>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08" name="Text Placeholder 32">
            <a:extLst>
              <a:ext uri="{FF2B5EF4-FFF2-40B4-BE49-F238E27FC236}">
                <a16:creationId xmlns:a16="http://schemas.microsoft.com/office/drawing/2014/main" id="{3DB9BB93-CE9E-B84F-BB30-28EF773833E9}"/>
              </a:ext>
            </a:extLst>
          </p:cNvPr>
          <p:cNvSpPr>
            <a:spLocks noGrp="1"/>
          </p:cNvSpPr>
          <p:nvPr userDrawn="1">
            <p:ph type="body" sz="quarter" idx="16" hasCustomPrompt="1"/>
          </p:nvPr>
        </p:nvSpPr>
        <p:spPr>
          <a:xfrm>
            <a:off x="644309" y="616286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a:t>
            </a:r>
            <a:endParaRPr lang="en-US" dirty="0"/>
          </a:p>
        </p:txBody>
      </p:sp>
      <p:sp>
        <p:nvSpPr>
          <p:cNvPr id="309" name="Text Placeholder 32">
            <a:extLst>
              <a:ext uri="{FF2B5EF4-FFF2-40B4-BE49-F238E27FC236}">
                <a16:creationId xmlns:a16="http://schemas.microsoft.com/office/drawing/2014/main" id="{75FF6FF5-50D5-024F-8A24-1F56A4BB1620}"/>
              </a:ext>
            </a:extLst>
          </p:cNvPr>
          <p:cNvSpPr>
            <a:spLocks noGrp="1"/>
          </p:cNvSpPr>
          <p:nvPr userDrawn="1">
            <p:ph type="body" sz="quarter" idx="17" hasCustomPrompt="1"/>
          </p:nvPr>
        </p:nvSpPr>
        <p:spPr>
          <a:xfrm>
            <a:off x="1258920" y="6162668"/>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0" name="Text Placeholder 32">
            <a:extLst>
              <a:ext uri="{FF2B5EF4-FFF2-40B4-BE49-F238E27FC236}">
                <a16:creationId xmlns:a16="http://schemas.microsoft.com/office/drawing/2014/main" id="{D5FEB1B5-8091-D241-825E-C6721C051129}"/>
              </a:ext>
            </a:extLst>
          </p:cNvPr>
          <p:cNvSpPr>
            <a:spLocks noGrp="1"/>
          </p:cNvSpPr>
          <p:nvPr userDrawn="1">
            <p:ph type="body" sz="quarter" idx="18" hasCustomPrompt="1"/>
          </p:nvPr>
        </p:nvSpPr>
        <p:spPr>
          <a:xfrm>
            <a:off x="644309" y="675117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3</a:t>
            </a:r>
            <a:endParaRPr lang="en-US" dirty="0"/>
          </a:p>
        </p:txBody>
      </p:sp>
      <p:sp>
        <p:nvSpPr>
          <p:cNvPr id="311" name="Text Placeholder 32">
            <a:extLst>
              <a:ext uri="{FF2B5EF4-FFF2-40B4-BE49-F238E27FC236}">
                <a16:creationId xmlns:a16="http://schemas.microsoft.com/office/drawing/2014/main" id="{BAC969AF-A73C-7A4B-9CA1-3361BC420950}"/>
              </a:ext>
            </a:extLst>
          </p:cNvPr>
          <p:cNvSpPr>
            <a:spLocks noGrp="1"/>
          </p:cNvSpPr>
          <p:nvPr userDrawn="1">
            <p:ph type="body" sz="quarter" idx="19" hasCustomPrompt="1"/>
          </p:nvPr>
        </p:nvSpPr>
        <p:spPr>
          <a:xfrm>
            <a:off x="1258920" y="6760603"/>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2" name="Text Placeholder 32">
            <a:extLst>
              <a:ext uri="{FF2B5EF4-FFF2-40B4-BE49-F238E27FC236}">
                <a16:creationId xmlns:a16="http://schemas.microsoft.com/office/drawing/2014/main" id="{343765AB-3721-9749-A9F9-DF462E313BEA}"/>
              </a:ext>
            </a:extLst>
          </p:cNvPr>
          <p:cNvSpPr>
            <a:spLocks noGrp="1"/>
          </p:cNvSpPr>
          <p:nvPr userDrawn="1">
            <p:ph type="body" sz="quarter" idx="20" hasCustomPrompt="1"/>
          </p:nvPr>
        </p:nvSpPr>
        <p:spPr>
          <a:xfrm>
            <a:off x="644309" y="733948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4</a:t>
            </a:r>
            <a:endParaRPr lang="en-US" dirty="0"/>
          </a:p>
        </p:txBody>
      </p:sp>
      <p:sp>
        <p:nvSpPr>
          <p:cNvPr id="313" name="Text Placeholder 32">
            <a:extLst>
              <a:ext uri="{FF2B5EF4-FFF2-40B4-BE49-F238E27FC236}">
                <a16:creationId xmlns:a16="http://schemas.microsoft.com/office/drawing/2014/main" id="{9889A35B-E120-8E49-A5B4-C5FCFCF87EC6}"/>
              </a:ext>
            </a:extLst>
          </p:cNvPr>
          <p:cNvSpPr>
            <a:spLocks noGrp="1"/>
          </p:cNvSpPr>
          <p:nvPr userDrawn="1">
            <p:ph type="body" sz="quarter" idx="21" hasCustomPrompt="1"/>
          </p:nvPr>
        </p:nvSpPr>
        <p:spPr>
          <a:xfrm>
            <a:off x="1258920" y="7358538"/>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4" name="Text Placeholder 32">
            <a:extLst>
              <a:ext uri="{FF2B5EF4-FFF2-40B4-BE49-F238E27FC236}">
                <a16:creationId xmlns:a16="http://schemas.microsoft.com/office/drawing/2014/main" id="{C4311BDE-0796-C64F-9A76-1278AE3223D2}"/>
              </a:ext>
            </a:extLst>
          </p:cNvPr>
          <p:cNvSpPr>
            <a:spLocks noGrp="1"/>
          </p:cNvSpPr>
          <p:nvPr userDrawn="1">
            <p:ph type="body" sz="quarter" idx="22" hasCustomPrompt="1"/>
          </p:nvPr>
        </p:nvSpPr>
        <p:spPr>
          <a:xfrm>
            <a:off x="644309" y="7927790"/>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5</a:t>
            </a:r>
            <a:endParaRPr lang="en-US" dirty="0"/>
          </a:p>
        </p:txBody>
      </p:sp>
      <p:sp>
        <p:nvSpPr>
          <p:cNvPr id="315" name="Text Placeholder 32">
            <a:extLst>
              <a:ext uri="{FF2B5EF4-FFF2-40B4-BE49-F238E27FC236}">
                <a16:creationId xmlns:a16="http://schemas.microsoft.com/office/drawing/2014/main" id="{9FC9CF8B-67BA-EC41-A4A7-5C8AC34284B1}"/>
              </a:ext>
            </a:extLst>
          </p:cNvPr>
          <p:cNvSpPr>
            <a:spLocks noGrp="1"/>
          </p:cNvSpPr>
          <p:nvPr userDrawn="1">
            <p:ph type="body" sz="quarter" idx="23" hasCustomPrompt="1"/>
          </p:nvPr>
        </p:nvSpPr>
        <p:spPr>
          <a:xfrm>
            <a:off x="1258920" y="7956473"/>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16" name="Text Placeholder 32">
            <a:extLst>
              <a:ext uri="{FF2B5EF4-FFF2-40B4-BE49-F238E27FC236}">
                <a16:creationId xmlns:a16="http://schemas.microsoft.com/office/drawing/2014/main" id="{AF4A4BF6-A11E-FF41-A48C-590E8063A5B7}"/>
              </a:ext>
            </a:extLst>
          </p:cNvPr>
          <p:cNvSpPr>
            <a:spLocks noGrp="1"/>
          </p:cNvSpPr>
          <p:nvPr userDrawn="1">
            <p:ph type="body" sz="quarter" idx="24" hasCustomPrompt="1"/>
          </p:nvPr>
        </p:nvSpPr>
        <p:spPr>
          <a:xfrm>
            <a:off x="644309" y="8516101"/>
            <a:ext cx="412383" cy="406880"/>
          </a:xfrm>
        </p:spPr>
        <p:txBody>
          <a:bodyPr anchor="ctr">
            <a:noAutofit/>
          </a:bodyPr>
          <a:lstStyle>
            <a:lvl1pPr marL="0" indent="0" algn="ctr">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6</a:t>
            </a:r>
            <a:endParaRPr lang="en-US" dirty="0"/>
          </a:p>
        </p:txBody>
      </p:sp>
      <p:sp>
        <p:nvSpPr>
          <p:cNvPr id="317" name="Text Placeholder 32">
            <a:extLst>
              <a:ext uri="{FF2B5EF4-FFF2-40B4-BE49-F238E27FC236}">
                <a16:creationId xmlns:a16="http://schemas.microsoft.com/office/drawing/2014/main" id="{90821062-2E4A-054F-9C7C-75FAB0DD6336}"/>
              </a:ext>
            </a:extLst>
          </p:cNvPr>
          <p:cNvSpPr>
            <a:spLocks noGrp="1"/>
          </p:cNvSpPr>
          <p:nvPr userDrawn="1">
            <p:ph type="body" sz="quarter" idx="25" hasCustomPrompt="1"/>
          </p:nvPr>
        </p:nvSpPr>
        <p:spPr>
          <a:xfrm>
            <a:off x="1258920" y="8554410"/>
            <a:ext cx="3075170" cy="406880"/>
          </a:xfrm>
        </p:spPr>
        <p:txBody>
          <a:bodyPr anchor="ctr">
            <a:noAutofit/>
          </a:bodyPr>
          <a:lstStyle>
            <a:lvl1pPr marL="0" indent="0" algn="l">
              <a:spcBef>
                <a:spcPts val="0"/>
              </a:spcBef>
              <a:buNone/>
              <a:defRPr sz="1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955" name="Text Placeholder 32">
            <a:extLst>
              <a:ext uri="{FF2B5EF4-FFF2-40B4-BE49-F238E27FC236}">
                <a16:creationId xmlns:a16="http://schemas.microsoft.com/office/drawing/2014/main" id="{333B2BA7-6721-2145-A936-107B17A549E6}"/>
              </a:ext>
            </a:extLst>
          </p:cNvPr>
          <p:cNvSpPr>
            <a:spLocks noGrp="1"/>
          </p:cNvSpPr>
          <p:nvPr userDrawn="1">
            <p:ph type="body" sz="quarter" idx="13" hasCustomPrompt="1"/>
          </p:nvPr>
        </p:nvSpPr>
        <p:spPr>
          <a:xfrm>
            <a:off x="539608" y="4732051"/>
            <a:ext cx="3794482" cy="722327"/>
          </a:xfrm>
        </p:spPr>
        <p:txBody>
          <a:bodyPr>
            <a:noAutofit/>
          </a:bodyPr>
          <a:lstStyle>
            <a:lvl1pPr marL="0" indent="0" algn="l">
              <a:lnSpc>
                <a:spcPct val="100000"/>
              </a:lnSpc>
              <a:spcBef>
                <a:spcPts val="0"/>
              </a:spcBef>
              <a:buNone/>
              <a:defRPr sz="2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What’s Inside…</a:t>
            </a:r>
            <a:endParaRPr lang="en-US" dirty="0"/>
          </a:p>
        </p:txBody>
      </p:sp>
      <p:grpSp>
        <p:nvGrpSpPr>
          <p:cNvPr id="897" name="Group 896">
            <a:extLst>
              <a:ext uri="{FF2B5EF4-FFF2-40B4-BE49-F238E27FC236}">
                <a16:creationId xmlns:a16="http://schemas.microsoft.com/office/drawing/2014/main" id="{960F2289-09B7-A769-4059-857B88CBDC65}"/>
              </a:ext>
            </a:extLst>
          </p:cNvPr>
          <p:cNvGrpSpPr/>
          <p:nvPr userDrawn="1"/>
        </p:nvGrpSpPr>
        <p:grpSpPr>
          <a:xfrm>
            <a:off x="628267" y="6075645"/>
            <a:ext cx="3705823" cy="2967449"/>
            <a:chOff x="-3025" y="5942032"/>
            <a:chExt cx="3207651" cy="2490651"/>
          </a:xfrm>
        </p:grpSpPr>
        <p:cxnSp>
          <p:nvCxnSpPr>
            <p:cNvPr id="6" name="Straight Connector 5">
              <a:extLst>
                <a:ext uri="{FF2B5EF4-FFF2-40B4-BE49-F238E27FC236}">
                  <a16:creationId xmlns:a16="http://schemas.microsoft.com/office/drawing/2014/main" id="{57F303C9-5E96-9AD9-1F42-0C74B9CE06C9}"/>
                </a:ext>
              </a:extLst>
            </p:cNvPr>
            <p:cNvCxnSpPr>
              <a:cxnSpLocks/>
            </p:cNvCxnSpPr>
            <p:nvPr userDrawn="1"/>
          </p:nvCxnSpPr>
          <p:spPr>
            <a:xfrm>
              <a:off x="0" y="594203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5B910E-9013-72F3-89F3-342960CE179D}"/>
                </a:ext>
              </a:extLst>
            </p:cNvPr>
            <p:cNvCxnSpPr>
              <a:cxnSpLocks/>
            </p:cNvCxnSpPr>
            <p:nvPr userDrawn="1"/>
          </p:nvCxnSpPr>
          <p:spPr>
            <a:xfrm>
              <a:off x="0" y="693829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69F735-B873-B958-D2A8-D2642EE7BEEA}"/>
                </a:ext>
              </a:extLst>
            </p:cNvPr>
            <p:cNvCxnSpPr>
              <a:cxnSpLocks/>
            </p:cNvCxnSpPr>
            <p:nvPr userDrawn="1"/>
          </p:nvCxnSpPr>
          <p:spPr>
            <a:xfrm>
              <a:off x="0" y="743642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235DC-D91B-C7CA-69C8-02109E7CD22C}"/>
                </a:ext>
              </a:extLst>
            </p:cNvPr>
            <p:cNvCxnSpPr>
              <a:cxnSpLocks/>
            </p:cNvCxnSpPr>
            <p:nvPr userDrawn="1"/>
          </p:nvCxnSpPr>
          <p:spPr>
            <a:xfrm>
              <a:off x="0" y="793455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40BF19-A7BE-FE95-C650-E84C45F76C62}"/>
                </a:ext>
              </a:extLst>
            </p:cNvPr>
            <p:cNvCxnSpPr>
              <a:cxnSpLocks/>
            </p:cNvCxnSpPr>
            <p:nvPr userDrawn="1"/>
          </p:nvCxnSpPr>
          <p:spPr>
            <a:xfrm>
              <a:off x="0" y="8417115"/>
              <a:ext cx="3204626" cy="155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36CCC5E1-7D22-B178-317D-4938605F670F}"/>
              </a:ext>
            </a:extLst>
          </p:cNvPr>
          <p:cNvSpPr/>
          <p:nvPr userDrawn="1"/>
        </p:nvSpPr>
        <p:spPr>
          <a:xfrm>
            <a:off x="-3025" y="9279437"/>
            <a:ext cx="3836256" cy="531962"/>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96" name="Text Placeholder 32">
            <a:extLst>
              <a:ext uri="{FF2B5EF4-FFF2-40B4-BE49-F238E27FC236}">
                <a16:creationId xmlns:a16="http://schemas.microsoft.com/office/drawing/2014/main" id="{7B30A735-15EC-EACA-B538-641B72ABBA35}"/>
              </a:ext>
            </a:extLst>
          </p:cNvPr>
          <p:cNvSpPr>
            <a:spLocks noGrp="1"/>
          </p:cNvSpPr>
          <p:nvPr>
            <p:ph type="body" sz="quarter" idx="50" hasCustomPrompt="1"/>
          </p:nvPr>
        </p:nvSpPr>
        <p:spPr>
          <a:xfrm>
            <a:off x="19827" y="9343352"/>
            <a:ext cx="3794482" cy="497021"/>
          </a:xfrm>
        </p:spPr>
        <p:txBody>
          <a:bodyPr anchor="t">
            <a:noAutofit/>
          </a:bodyPr>
          <a:lstStyle>
            <a:lvl1pPr marL="0" indent="0" algn="ctr">
              <a:lnSpc>
                <a:spcPct val="100000"/>
              </a:lnSpc>
              <a:spcBef>
                <a:spcPts val="0"/>
              </a:spcBef>
              <a:buNone/>
              <a:defRPr sz="1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b="0" dirty="0"/>
              <a:t>www.</a:t>
            </a:r>
            <a:r>
              <a:rPr lang="en-GB" b="1" dirty="0"/>
              <a:t>grassroots</a:t>
            </a:r>
            <a:r>
              <a:rPr lang="en-GB" b="0" dirty="0"/>
              <a:t>.eu</a:t>
            </a:r>
            <a:endParaRPr lang="en-US" dirty="0"/>
          </a:p>
        </p:txBody>
      </p:sp>
      <p:cxnSp>
        <p:nvCxnSpPr>
          <p:cNvPr id="900" name="Straight Connector 899">
            <a:extLst>
              <a:ext uri="{FF2B5EF4-FFF2-40B4-BE49-F238E27FC236}">
                <a16:creationId xmlns:a16="http://schemas.microsoft.com/office/drawing/2014/main" id="{A5FAE43B-7996-437F-8774-15C5BE016BEA}"/>
              </a:ext>
            </a:extLst>
          </p:cNvPr>
          <p:cNvCxnSpPr>
            <a:cxnSpLocks/>
          </p:cNvCxnSpPr>
          <p:nvPr userDrawn="1"/>
        </p:nvCxnSpPr>
        <p:spPr>
          <a:xfrm>
            <a:off x="-3025" y="2857609"/>
            <a:ext cx="3769765"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68933AD-58B8-DB12-4669-3740B6C55309}"/>
              </a:ext>
            </a:extLst>
          </p:cNvPr>
          <p:cNvGrpSpPr/>
          <p:nvPr userDrawn="1"/>
        </p:nvGrpSpPr>
        <p:grpSpPr>
          <a:xfrm>
            <a:off x="317992" y="10005335"/>
            <a:ext cx="6885949" cy="630942"/>
            <a:chOff x="317992" y="9796789"/>
            <a:chExt cx="6885949" cy="630942"/>
          </a:xfrm>
        </p:grpSpPr>
        <p:sp>
          <p:nvSpPr>
            <p:cNvPr id="36" name="TextBox 35">
              <a:extLst>
                <a:ext uri="{FF2B5EF4-FFF2-40B4-BE49-F238E27FC236}">
                  <a16:creationId xmlns:a16="http://schemas.microsoft.com/office/drawing/2014/main" id="{04CB85CB-0392-AF53-481F-5411CE6D8462}"/>
                </a:ext>
              </a:extLst>
            </p:cNvPr>
            <p:cNvSpPr txBox="1"/>
            <p:nvPr userDrawn="1"/>
          </p:nvSpPr>
          <p:spPr>
            <a:xfrm>
              <a:off x="317992" y="9796789"/>
              <a:ext cx="5181224" cy="630942"/>
            </a:xfrm>
            <a:prstGeom prst="rect">
              <a:avLst/>
            </a:prstGeom>
            <a:noFill/>
          </p:spPr>
          <p:txBody>
            <a:bodyPr wrap="square">
              <a:spAutoFit/>
            </a:bodyPr>
            <a:lstStyle/>
            <a:p>
              <a:pPr algn="just"/>
              <a:r>
                <a:rPr lang="en-US" sz="700" b="0" i="0">
                  <a:solidFill>
                    <a:srgbClr val="6D6E71"/>
                  </a:solidFill>
                  <a:effectLst/>
                  <a:latin typeface="Roboto" panose="02000000000000000000" pitchFamily="2" charset="0"/>
                  <a:ea typeface="Roboto" panose="02000000000000000000" pitchFamily="2"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a:t>
              </a:r>
              <a:r>
                <a:rPr lang="en-IE" sz="700" b="0" i="0" dirty="0">
                  <a:solidFill>
                    <a:srgbClr val="6D6E71"/>
                  </a:solidFill>
                  <a:effectLst/>
                  <a:latin typeface="Roboto" panose="02000000000000000000" pitchFamily="2" charset="0"/>
                  <a:ea typeface="Roboto" panose="02000000000000000000" pitchFamily="2" charset="0"/>
                  <a:cs typeface="Open Sans" panose="020B0606030504020204" pitchFamily="34" charset="0"/>
                </a:rPr>
                <a:t> </a:t>
              </a:r>
              <a:r>
                <a:rPr lang="en-US" sz="700" b="1" i="0">
                  <a:solidFill>
                    <a:srgbClr val="6D6E71"/>
                  </a:solidFill>
                  <a:effectLst/>
                  <a:latin typeface="Roboto" panose="02000000000000000000" pitchFamily="2" charset="0"/>
                  <a:ea typeface="Roboto" panose="02000000000000000000" pitchFamily="2" charset="0"/>
                </a:rPr>
                <a:t>2021-2-BE04-KA220-YOU-000050778</a:t>
              </a:r>
              <a:br>
                <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rPr>
              </a:br>
              <a:endParaRPr lang="en-US" sz="700" dirty="0">
                <a:solidFill>
                  <a:srgbClr val="6D6E71"/>
                </a:solidFill>
                <a:latin typeface="Roboto" panose="02000000000000000000" pitchFamily="2" charset="0"/>
                <a:ea typeface="Roboto" panose="02000000000000000000" pitchFamily="2" charset="0"/>
                <a:cs typeface="Open Sans" panose="020B0606030504020204" pitchFamily="34" charset="0"/>
              </a:endParaRPr>
            </a:p>
          </p:txBody>
        </p:sp>
        <p:pic>
          <p:nvPicPr>
            <p:cNvPr id="37" name="Picture 36">
              <a:extLst>
                <a:ext uri="{FF2B5EF4-FFF2-40B4-BE49-F238E27FC236}">
                  <a16:creationId xmlns:a16="http://schemas.microsoft.com/office/drawing/2014/main" id="{BA9307D7-9A85-D685-4748-79F9892A59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4170" y="9855058"/>
              <a:ext cx="1419771" cy="405545"/>
            </a:xfrm>
            <a:prstGeom prst="rect">
              <a:avLst/>
            </a:prstGeom>
          </p:spPr>
        </p:pic>
      </p:grpSp>
      <p:pic>
        <p:nvPicPr>
          <p:cNvPr id="39" name="Picture 38">
            <a:extLst>
              <a:ext uri="{FF2B5EF4-FFF2-40B4-BE49-F238E27FC236}">
                <a16:creationId xmlns:a16="http://schemas.microsoft.com/office/drawing/2014/main" id="{A4D83EFA-F521-24F5-CB34-EFA2C12E67BD}"/>
              </a:ext>
            </a:extLst>
          </p:cNvPr>
          <p:cNvPicPr>
            <a:picLocks noChangeAspect="1"/>
          </p:cNvPicPr>
          <p:nvPr userDrawn="1"/>
        </p:nvPicPr>
        <p:blipFill>
          <a:blip r:embed="rId4"/>
          <a:stretch>
            <a:fillRect/>
          </a:stretch>
        </p:blipFill>
        <p:spPr>
          <a:xfrm>
            <a:off x="232111" y="387001"/>
            <a:ext cx="4296822" cy="1242551"/>
          </a:xfrm>
          <a:prstGeom prst="rect">
            <a:avLst/>
          </a:prstGeom>
        </p:spPr>
      </p:pic>
      <p:sp>
        <p:nvSpPr>
          <p:cNvPr id="41" name="Freeform 40">
            <a:extLst>
              <a:ext uri="{FF2B5EF4-FFF2-40B4-BE49-F238E27FC236}">
                <a16:creationId xmlns:a16="http://schemas.microsoft.com/office/drawing/2014/main" id="{BBEF3B85-E5B0-198A-2FB0-5B8A9464F7D9}"/>
              </a:ext>
            </a:extLst>
          </p:cNvPr>
          <p:cNvSpPr>
            <a:spLocks noGrp="1"/>
          </p:cNvSpPr>
          <p:nvPr>
            <p:ph type="pic" sz="quarter" idx="44"/>
          </p:nvPr>
        </p:nvSpPr>
        <p:spPr>
          <a:xfrm>
            <a:off x="5205348" y="0"/>
            <a:ext cx="2354327" cy="2862503"/>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00"/>
            </a:lvl1pPr>
          </a:lstStyle>
          <a:p>
            <a:endParaRPr lang="en-GB"/>
          </a:p>
        </p:txBody>
      </p:sp>
      <p:cxnSp>
        <p:nvCxnSpPr>
          <p:cNvPr id="44" name="Straight Connector 43">
            <a:extLst>
              <a:ext uri="{FF2B5EF4-FFF2-40B4-BE49-F238E27FC236}">
                <a16:creationId xmlns:a16="http://schemas.microsoft.com/office/drawing/2014/main" id="{657E68B2-4066-2E7B-3026-0165D01EB0C3}"/>
              </a:ext>
            </a:extLst>
          </p:cNvPr>
          <p:cNvCxnSpPr>
            <a:cxnSpLocks/>
          </p:cNvCxnSpPr>
          <p:nvPr userDrawn="1"/>
        </p:nvCxnSpPr>
        <p:spPr>
          <a:xfrm>
            <a:off x="5756091" y="4269311"/>
            <a:ext cx="1803584" cy="9579"/>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10422"/>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48AE124-3429-DF42-9BDB-18B144E66A90}"/>
              </a:ext>
            </a:extLst>
          </p:cNvPr>
          <p:cNvSpPr/>
          <p:nvPr userDrawn="1"/>
        </p:nvSpPr>
        <p:spPr>
          <a:xfrm>
            <a:off x="-1" y="-22715"/>
            <a:ext cx="7559675" cy="2175225"/>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1" name="Text Placeholder 32">
            <a:extLst>
              <a:ext uri="{FF2B5EF4-FFF2-40B4-BE49-F238E27FC236}">
                <a16:creationId xmlns:a16="http://schemas.microsoft.com/office/drawing/2014/main" id="{A59851DB-E5A2-A244-9977-EE5507DDE8EE}"/>
              </a:ext>
            </a:extLst>
          </p:cNvPr>
          <p:cNvSpPr>
            <a:spLocks noGrp="1"/>
          </p:cNvSpPr>
          <p:nvPr>
            <p:ph type="body" sz="quarter" idx="11" hasCustomPrompt="1"/>
          </p:nvPr>
        </p:nvSpPr>
        <p:spPr>
          <a:xfrm>
            <a:off x="561474" y="2950024"/>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82" name="Text Placeholder 32">
            <a:extLst>
              <a:ext uri="{FF2B5EF4-FFF2-40B4-BE49-F238E27FC236}">
                <a16:creationId xmlns:a16="http://schemas.microsoft.com/office/drawing/2014/main" id="{588B1F1F-B20D-1741-A1F0-B305FBF12732}"/>
              </a:ext>
            </a:extLst>
          </p:cNvPr>
          <p:cNvSpPr>
            <a:spLocks noGrp="1"/>
          </p:cNvSpPr>
          <p:nvPr>
            <p:ph type="body" sz="quarter" idx="12" hasCustomPrompt="1"/>
          </p:nvPr>
        </p:nvSpPr>
        <p:spPr>
          <a:xfrm>
            <a:off x="1486931" y="2950025"/>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7" name="Text Placeholder 32">
            <a:extLst>
              <a:ext uri="{FF2B5EF4-FFF2-40B4-BE49-F238E27FC236}">
                <a16:creationId xmlns:a16="http://schemas.microsoft.com/office/drawing/2014/main" id="{D2198099-9115-344D-B9E7-A9BA8B46D60F}"/>
              </a:ext>
            </a:extLst>
          </p:cNvPr>
          <p:cNvSpPr>
            <a:spLocks noGrp="1"/>
          </p:cNvSpPr>
          <p:nvPr>
            <p:ph type="body" sz="quarter" idx="13" hasCustomPrompt="1"/>
          </p:nvPr>
        </p:nvSpPr>
        <p:spPr>
          <a:xfrm>
            <a:off x="561474" y="3444006"/>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88" name="Text Placeholder 32">
            <a:extLst>
              <a:ext uri="{FF2B5EF4-FFF2-40B4-BE49-F238E27FC236}">
                <a16:creationId xmlns:a16="http://schemas.microsoft.com/office/drawing/2014/main" id="{B7D4A8B7-F6D8-6349-A361-F181BD504AC1}"/>
              </a:ext>
            </a:extLst>
          </p:cNvPr>
          <p:cNvSpPr>
            <a:spLocks noGrp="1"/>
          </p:cNvSpPr>
          <p:nvPr>
            <p:ph type="body" sz="quarter" idx="14" hasCustomPrompt="1"/>
          </p:nvPr>
        </p:nvSpPr>
        <p:spPr>
          <a:xfrm>
            <a:off x="1486931" y="3425267"/>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9" name="Text Placeholder 32">
            <a:extLst>
              <a:ext uri="{FF2B5EF4-FFF2-40B4-BE49-F238E27FC236}">
                <a16:creationId xmlns:a16="http://schemas.microsoft.com/office/drawing/2014/main" id="{EC15E688-1168-1C4E-A9CD-794E37AD04E8}"/>
              </a:ext>
            </a:extLst>
          </p:cNvPr>
          <p:cNvSpPr>
            <a:spLocks noGrp="1"/>
          </p:cNvSpPr>
          <p:nvPr>
            <p:ph type="body" sz="quarter" idx="15" hasCustomPrompt="1"/>
          </p:nvPr>
        </p:nvSpPr>
        <p:spPr>
          <a:xfrm>
            <a:off x="561474" y="3937988"/>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90" name="Text Placeholder 32">
            <a:extLst>
              <a:ext uri="{FF2B5EF4-FFF2-40B4-BE49-F238E27FC236}">
                <a16:creationId xmlns:a16="http://schemas.microsoft.com/office/drawing/2014/main" id="{F69C57A8-C898-294C-BDED-5566C088D833}"/>
              </a:ext>
            </a:extLst>
          </p:cNvPr>
          <p:cNvSpPr>
            <a:spLocks noGrp="1"/>
          </p:cNvSpPr>
          <p:nvPr>
            <p:ph type="body" sz="quarter" idx="19" hasCustomPrompt="1"/>
          </p:nvPr>
        </p:nvSpPr>
        <p:spPr>
          <a:xfrm>
            <a:off x="1486931" y="3941391"/>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1" name="Text Placeholder 32">
            <a:extLst>
              <a:ext uri="{FF2B5EF4-FFF2-40B4-BE49-F238E27FC236}">
                <a16:creationId xmlns:a16="http://schemas.microsoft.com/office/drawing/2014/main" id="{8D824305-1B9A-A042-8BAC-97522EB09867}"/>
              </a:ext>
            </a:extLst>
          </p:cNvPr>
          <p:cNvSpPr>
            <a:spLocks noGrp="1"/>
          </p:cNvSpPr>
          <p:nvPr>
            <p:ph type="body" sz="quarter" idx="17" hasCustomPrompt="1"/>
          </p:nvPr>
        </p:nvSpPr>
        <p:spPr>
          <a:xfrm>
            <a:off x="561474" y="4431970"/>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2" name="Text Placeholder 32">
            <a:extLst>
              <a:ext uri="{FF2B5EF4-FFF2-40B4-BE49-F238E27FC236}">
                <a16:creationId xmlns:a16="http://schemas.microsoft.com/office/drawing/2014/main" id="{B4BE590E-14F6-734B-95F9-FFC0E3202831}"/>
              </a:ext>
            </a:extLst>
          </p:cNvPr>
          <p:cNvSpPr>
            <a:spLocks noGrp="1"/>
          </p:cNvSpPr>
          <p:nvPr>
            <p:ph type="body" sz="quarter" idx="20" hasCustomPrompt="1"/>
          </p:nvPr>
        </p:nvSpPr>
        <p:spPr>
          <a:xfrm>
            <a:off x="1486931" y="4427356"/>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3" name="Text Placeholder 32">
            <a:extLst>
              <a:ext uri="{FF2B5EF4-FFF2-40B4-BE49-F238E27FC236}">
                <a16:creationId xmlns:a16="http://schemas.microsoft.com/office/drawing/2014/main" id="{0EF7FA5C-7B26-7C4A-AD3A-9B96EDB885D5}"/>
              </a:ext>
            </a:extLst>
          </p:cNvPr>
          <p:cNvSpPr>
            <a:spLocks noGrp="1"/>
          </p:cNvSpPr>
          <p:nvPr>
            <p:ph type="body" sz="quarter" idx="21" hasCustomPrompt="1"/>
          </p:nvPr>
        </p:nvSpPr>
        <p:spPr>
          <a:xfrm>
            <a:off x="561474" y="4925952"/>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94" name="Text Placeholder 32">
            <a:extLst>
              <a:ext uri="{FF2B5EF4-FFF2-40B4-BE49-F238E27FC236}">
                <a16:creationId xmlns:a16="http://schemas.microsoft.com/office/drawing/2014/main" id="{5D6A533B-0A1A-0B4C-83EE-FDD3E8B07B6F}"/>
              </a:ext>
            </a:extLst>
          </p:cNvPr>
          <p:cNvSpPr>
            <a:spLocks noGrp="1"/>
          </p:cNvSpPr>
          <p:nvPr>
            <p:ph type="body" sz="quarter" idx="22" hasCustomPrompt="1"/>
          </p:nvPr>
        </p:nvSpPr>
        <p:spPr>
          <a:xfrm>
            <a:off x="1486931" y="4966621"/>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5" name="Text Placeholder 32">
            <a:extLst>
              <a:ext uri="{FF2B5EF4-FFF2-40B4-BE49-F238E27FC236}">
                <a16:creationId xmlns:a16="http://schemas.microsoft.com/office/drawing/2014/main" id="{3F2C32D0-9D81-6149-B612-4FD7C486BC51}"/>
              </a:ext>
            </a:extLst>
          </p:cNvPr>
          <p:cNvSpPr>
            <a:spLocks noGrp="1"/>
          </p:cNvSpPr>
          <p:nvPr>
            <p:ph type="body" sz="quarter" idx="23" hasCustomPrompt="1"/>
          </p:nvPr>
        </p:nvSpPr>
        <p:spPr>
          <a:xfrm>
            <a:off x="561474" y="5419934"/>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96" name="Text Placeholder 32">
            <a:extLst>
              <a:ext uri="{FF2B5EF4-FFF2-40B4-BE49-F238E27FC236}">
                <a16:creationId xmlns:a16="http://schemas.microsoft.com/office/drawing/2014/main" id="{ABD7E210-26C9-064E-9F0A-44731309BA94}"/>
              </a:ext>
            </a:extLst>
          </p:cNvPr>
          <p:cNvSpPr>
            <a:spLocks noGrp="1"/>
          </p:cNvSpPr>
          <p:nvPr>
            <p:ph type="body" sz="quarter" idx="24" hasCustomPrompt="1"/>
          </p:nvPr>
        </p:nvSpPr>
        <p:spPr>
          <a:xfrm>
            <a:off x="1486931" y="5463308"/>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7" name="Text Placeholder 32">
            <a:extLst>
              <a:ext uri="{FF2B5EF4-FFF2-40B4-BE49-F238E27FC236}">
                <a16:creationId xmlns:a16="http://schemas.microsoft.com/office/drawing/2014/main" id="{D2E11612-63A9-9741-BB7B-0C52BFF1ACF5}"/>
              </a:ext>
            </a:extLst>
          </p:cNvPr>
          <p:cNvSpPr>
            <a:spLocks noGrp="1"/>
          </p:cNvSpPr>
          <p:nvPr>
            <p:ph type="body" sz="quarter" idx="25" hasCustomPrompt="1"/>
          </p:nvPr>
        </p:nvSpPr>
        <p:spPr>
          <a:xfrm>
            <a:off x="561474" y="5913916"/>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98" name="Text Placeholder 32">
            <a:extLst>
              <a:ext uri="{FF2B5EF4-FFF2-40B4-BE49-F238E27FC236}">
                <a16:creationId xmlns:a16="http://schemas.microsoft.com/office/drawing/2014/main" id="{E2A88B1F-CD9A-7741-B8DB-196E95F98E0B}"/>
              </a:ext>
            </a:extLst>
          </p:cNvPr>
          <p:cNvSpPr>
            <a:spLocks noGrp="1"/>
          </p:cNvSpPr>
          <p:nvPr>
            <p:ph type="body" sz="quarter" idx="26" hasCustomPrompt="1"/>
          </p:nvPr>
        </p:nvSpPr>
        <p:spPr>
          <a:xfrm>
            <a:off x="1486931" y="5959339"/>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9" name="Text Placeholder 32">
            <a:extLst>
              <a:ext uri="{FF2B5EF4-FFF2-40B4-BE49-F238E27FC236}">
                <a16:creationId xmlns:a16="http://schemas.microsoft.com/office/drawing/2014/main" id="{A0BAD99F-EFA9-A648-BF68-F6E2B8A13D75}"/>
              </a:ext>
            </a:extLst>
          </p:cNvPr>
          <p:cNvSpPr>
            <a:spLocks noGrp="1"/>
          </p:cNvSpPr>
          <p:nvPr>
            <p:ph type="body" sz="quarter" idx="27" hasCustomPrompt="1"/>
          </p:nvPr>
        </p:nvSpPr>
        <p:spPr>
          <a:xfrm>
            <a:off x="561474" y="6407899"/>
            <a:ext cx="857618" cy="393211"/>
          </a:xfrm>
        </p:spPr>
        <p:txBody>
          <a:bodyPr anchor="ctr">
            <a:noAutofit/>
          </a:bodyPr>
          <a:lstStyle>
            <a:lvl1pPr marL="0" indent="0" algn="ctr">
              <a:spcBef>
                <a:spcPts val="0"/>
              </a:spcBef>
              <a:buNone/>
              <a:defRPr sz="2800" b="1" i="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119" name="Text Placeholder 32">
            <a:extLst>
              <a:ext uri="{FF2B5EF4-FFF2-40B4-BE49-F238E27FC236}">
                <a16:creationId xmlns:a16="http://schemas.microsoft.com/office/drawing/2014/main" id="{DE316CDC-5319-DB45-8EB9-DE61D16C4CCD}"/>
              </a:ext>
            </a:extLst>
          </p:cNvPr>
          <p:cNvSpPr>
            <a:spLocks noGrp="1"/>
          </p:cNvSpPr>
          <p:nvPr>
            <p:ph type="body" sz="quarter" idx="28" hasCustomPrompt="1"/>
          </p:nvPr>
        </p:nvSpPr>
        <p:spPr>
          <a:xfrm>
            <a:off x="1486931" y="6456026"/>
            <a:ext cx="3228474" cy="348400"/>
          </a:xfrm>
        </p:spPr>
        <p:txBody>
          <a:bodyPr anchor="ctr">
            <a:noAutofit/>
          </a:bodyPr>
          <a:lstStyle>
            <a:lvl1pPr marL="0" indent="0" algn="l">
              <a:spcBef>
                <a:spcPts val="0"/>
              </a:spcBef>
              <a:buNone/>
              <a:defRPr sz="18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20" name="Freeform 119">
            <a:extLst>
              <a:ext uri="{FF2B5EF4-FFF2-40B4-BE49-F238E27FC236}">
                <a16:creationId xmlns:a16="http://schemas.microsoft.com/office/drawing/2014/main" id="{3940A8D4-1EFE-094C-9A22-6C2299E9990A}"/>
              </a:ext>
            </a:extLst>
          </p:cNvPr>
          <p:cNvSpPr/>
          <p:nvPr userDrawn="1"/>
        </p:nvSpPr>
        <p:spPr>
          <a:xfrm rot="16200000">
            <a:off x="-305598" y="9670325"/>
            <a:ext cx="1392572" cy="67184"/>
          </a:xfrm>
          <a:custGeom>
            <a:avLst/>
            <a:gdLst>
              <a:gd name="connsiteX0" fmla="*/ 226252 w 472886"/>
              <a:gd name="connsiteY0" fmla="*/ 2794 h 22814"/>
              <a:gd name="connsiteX1" fmla="*/ 226252 w 472886"/>
              <a:gd name="connsiteY1" fmla="*/ 11226 h 22814"/>
              <a:gd name="connsiteX2" fmla="*/ 233597 w 472886"/>
              <a:gd name="connsiteY2" fmla="*/ 11226 h 22814"/>
              <a:gd name="connsiteX3" fmla="*/ 235305 w 472886"/>
              <a:gd name="connsiteY3" fmla="*/ 10605 h 22814"/>
              <a:gd name="connsiteX4" fmla="*/ 236649 w 472886"/>
              <a:gd name="connsiteY4" fmla="*/ 9002 h 22814"/>
              <a:gd name="connsiteX5" fmla="*/ 237167 w 472886"/>
              <a:gd name="connsiteY5" fmla="*/ 6674 h 22814"/>
              <a:gd name="connsiteX6" fmla="*/ 236132 w 472886"/>
              <a:gd name="connsiteY6" fmla="*/ 3880 h 22814"/>
              <a:gd name="connsiteX7" fmla="*/ 233442 w 472886"/>
              <a:gd name="connsiteY7" fmla="*/ 2794 h 22814"/>
              <a:gd name="connsiteX8" fmla="*/ 41588 w 472886"/>
              <a:gd name="connsiteY8" fmla="*/ 2794 h 22814"/>
              <a:gd name="connsiteX9" fmla="*/ 41588 w 472886"/>
              <a:gd name="connsiteY9" fmla="*/ 11226 h 22814"/>
              <a:gd name="connsiteX10" fmla="*/ 48933 w 472886"/>
              <a:gd name="connsiteY10" fmla="*/ 11226 h 22814"/>
              <a:gd name="connsiteX11" fmla="*/ 50640 w 472886"/>
              <a:gd name="connsiteY11" fmla="*/ 10605 h 22814"/>
              <a:gd name="connsiteX12" fmla="*/ 51985 w 472886"/>
              <a:gd name="connsiteY12" fmla="*/ 9002 h 22814"/>
              <a:gd name="connsiteX13" fmla="*/ 52502 w 472886"/>
              <a:gd name="connsiteY13" fmla="*/ 6674 h 22814"/>
              <a:gd name="connsiteX14" fmla="*/ 51468 w 472886"/>
              <a:gd name="connsiteY14" fmla="*/ 3880 h 22814"/>
              <a:gd name="connsiteX15" fmla="*/ 48778 w 472886"/>
              <a:gd name="connsiteY15" fmla="*/ 2794 h 22814"/>
              <a:gd name="connsiteX16" fmla="*/ 345483 w 472886"/>
              <a:gd name="connsiteY16" fmla="*/ 2225 h 22814"/>
              <a:gd name="connsiteX17" fmla="*/ 345483 w 472886"/>
              <a:gd name="connsiteY17" fmla="*/ 11278 h 22814"/>
              <a:gd name="connsiteX18" fmla="*/ 353087 w 472886"/>
              <a:gd name="connsiteY18" fmla="*/ 11278 h 22814"/>
              <a:gd name="connsiteX19" fmla="*/ 355052 w 472886"/>
              <a:gd name="connsiteY19" fmla="*/ 10605 h 22814"/>
              <a:gd name="connsiteX20" fmla="*/ 356604 w 472886"/>
              <a:gd name="connsiteY20" fmla="*/ 8898 h 22814"/>
              <a:gd name="connsiteX21" fmla="*/ 357173 w 472886"/>
              <a:gd name="connsiteY21" fmla="*/ 6415 h 22814"/>
              <a:gd name="connsiteX22" fmla="*/ 355983 w 472886"/>
              <a:gd name="connsiteY22" fmla="*/ 3414 h 22814"/>
              <a:gd name="connsiteX23" fmla="*/ 352828 w 472886"/>
              <a:gd name="connsiteY23" fmla="*/ 2225 h 22814"/>
              <a:gd name="connsiteX24" fmla="*/ 315688 w 472886"/>
              <a:gd name="connsiteY24" fmla="*/ 2225 h 22814"/>
              <a:gd name="connsiteX25" fmla="*/ 315688 w 472886"/>
              <a:gd name="connsiteY25" fmla="*/ 11278 h 22814"/>
              <a:gd name="connsiteX26" fmla="*/ 323292 w 472886"/>
              <a:gd name="connsiteY26" fmla="*/ 11278 h 22814"/>
              <a:gd name="connsiteX27" fmla="*/ 325258 w 472886"/>
              <a:gd name="connsiteY27" fmla="*/ 10605 h 22814"/>
              <a:gd name="connsiteX28" fmla="*/ 326809 w 472886"/>
              <a:gd name="connsiteY28" fmla="*/ 8898 h 22814"/>
              <a:gd name="connsiteX29" fmla="*/ 327378 w 472886"/>
              <a:gd name="connsiteY29" fmla="*/ 6415 h 22814"/>
              <a:gd name="connsiteX30" fmla="*/ 326189 w 472886"/>
              <a:gd name="connsiteY30" fmla="*/ 3414 h 22814"/>
              <a:gd name="connsiteX31" fmla="*/ 323034 w 472886"/>
              <a:gd name="connsiteY31" fmla="*/ 2225 h 22814"/>
              <a:gd name="connsiteX32" fmla="*/ 421573 w 472886"/>
              <a:gd name="connsiteY32" fmla="*/ 1914 h 22814"/>
              <a:gd name="connsiteX33" fmla="*/ 417125 w 472886"/>
              <a:gd name="connsiteY33" fmla="*/ 3104 h 22814"/>
              <a:gd name="connsiteX34" fmla="*/ 414073 w 472886"/>
              <a:gd name="connsiteY34" fmla="*/ 6415 h 22814"/>
              <a:gd name="connsiteX35" fmla="*/ 412986 w 472886"/>
              <a:gd name="connsiteY35" fmla="*/ 11381 h 22814"/>
              <a:gd name="connsiteX36" fmla="*/ 414073 w 472886"/>
              <a:gd name="connsiteY36" fmla="*/ 16347 h 22814"/>
              <a:gd name="connsiteX37" fmla="*/ 417125 w 472886"/>
              <a:gd name="connsiteY37" fmla="*/ 19658 h 22814"/>
              <a:gd name="connsiteX38" fmla="*/ 421573 w 472886"/>
              <a:gd name="connsiteY38" fmla="*/ 20848 h 22814"/>
              <a:gd name="connsiteX39" fmla="*/ 426022 w 472886"/>
              <a:gd name="connsiteY39" fmla="*/ 19658 h 22814"/>
              <a:gd name="connsiteX40" fmla="*/ 429022 w 472886"/>
              <a:gd name="connsiteY40" fmla="*/ 16347 h 22814"/>
              <a:gd name="connsiteX41" fmla="*/ 430108 w 472886"/>
              <a:gd name="connsiteY41" fmla="*/ 11381 h 22814"/>
              <a:gd name="connsiteX42" fmla="*/ 429022 w 472886"/>
              <a:gd name="connsiteY42" fmla="*/ 6415 h 22814"/>
              <a:gd name="connsiteX43" fmla="*/ 426022 w 472886"/>
              <a:gd name="connsiteY43" fmla="*/ 3104 h 22814"/>
              <a:gd name="connsiteX44" fmla="*/ 421573 w 472886"/>
              <a:gd name="connsiteY44" fmla="*/ 1914 h 22814"/>
              <a:gd name="connsiteX45" fmla="*/ 298670 w 472886"/>
              <a:gd name="connsiteY45" fmla="*/ 1914 h 22814"/>
              <a:gd name="connsiteX46" fmla="*/ 294222 w 472886"/>
              <a:gd name="connsiteY46" fmla="*/ 3104 h 22814"/>
              <a:gd name="connsiteX47" fmla="*/ 291170 w 472886"/>
              <a:gd name="connsiteY47" fmla="*/ 6415 h 22814"/>
              <a:gd name="connsiteX48" fmla="*/ 290084 w 472886"/>
              <a:gd name="connsiteY48" fmla="*/ 11381 h 22814"/>
              <a:gd name="connsiteX49" fmla="*/ 291170 w 472886"/>
              <a:gd name="connsiteY49" fmla="*/ 16347 h 22814"/>
              <a:gd name="connsiteX50" fmla="*/ 294222 w 472886"/>
              <a:gd name="connsiteY50" fmla="*/ 19658 h 22814"/>
              <a:gd name="connsiteX51" fmla="*/ 298670 w 472886"/>
              <a:gd name="connsiteY51" fmla="*/ 20848 h 22814"/>
              <a:gd name="connsiteX52" fmla="*/ 303119 w 472886"/>
              <a:gd name="connsiteY52" fmla="*/ 19658 h 22814"/>
              <a:gd name="connsiteX53" fmla="*/ 306119 w 472886"/>
              <a:gd name="connsiteY53" fmla="*/ 16347 h 22814"/>
              <a:gd name="connsiteX54" fmla="*/ 307205 w 472886"/>
              <a:gd name="connsiteY54" fmla="*/ 11381 h 22814"/>
              <a:gd name="connsiteX55" fmla="*/ 306119 w 472886"/>
              <a:gd name="connsiteY55" fmla="*/ 6415 h 22814"/>
              <a:gd name="connsiteX56" fmla="*/ 303119 w 472886"/>
              <a:gd name="connsiteY56" fmla="*/ 3104 h 22814"/>
              <a:gd name="connsiteX57" fmla="*/ 298670 w 472886"/>
              <a:gd name="connsiteY57" fmla="*/ 1914 h 22814"/>
              <a:gd name="connsiteX58" fmla="*/ 344448 w 472886"/>
              <a:gd name="connsiteY58" fmla="*/ 414 h 22814"/>
              <a:gd name="connsiteX59" fmla="*/ 352983 w 472886"/>
              <a:gd name="connsiteY59" fmla="*/ 414 h 22814"/>
              <a:gd name="connsiteX60" fmla="*/ 356190 w 472886"/>
              <a:gd name="connsiteY60" fmla="*/ 1190 h 22814"/>
              <a:gd name="connsiteX61" fmla="*/ 358414 w 472886"/>
              <a:gd name="connsiteY61" fmla="*/ 3311 h 22814"/>
              <a:gd name="connsiteX62" fmla="*/ 359242 w 472886"/>
              <a:gd name="connsiteY62" fmla="*/ 6363 h 22814"/>
              <a:gd name="connsiteX63" fmla="*/ 358725 w 472886"/>
              <a:gd name="connsiteY63" fmla="*/ 8898 h 22814"/>
              <a:gd name="connsiteX64" fmla="*/ 357328 w 472886"/>
              <a:gd name="connsiteY64" fmla="*/ 10864 h 22814"/>
              <a:gd name="connsiteX65" fmla="*/ 355414 w 472886"/>
              <a:gd name="connsiteY65" fmla="*/ 12002 h 22814"/>
              <a:gd name="connsiteX66" fmla="*/ 356345 w 472886"/>
              <a:gd name="connsiteY66" fmla="*/ 12467 h 22814"/>
              <a:gd name="connsiteX67" fmla="*/ 357949 w 472886"/>
              <a:gd name="connsiteY67" fmla="*/ 14226 h 22814"/>
              <a:gd name="connsiteX68" fmla="*/ 358621 w 472886"/>
              <a:gd name="connsiteY68" fmla="*/ 16916 h 22814"/>
              <a:gd name="connsiteX69" fmla="*/ 358776 w 472886"/>
              <a:gd name="connsiteY69" fmla="*/ 19037 h 22814"/>
              <a:gd name="connsiteX70" fmla="*/ 359087 w 472886"/>
              <a:gd name="connsiteY70" fmla="*/ 20175 h 22814"/>
              <a:gd name="connsiteX71" fmla="*/ 359656 w 472886"/>
              <a:gd name="connsiteY71" fmla="*/ 20796 h 22814"/>
              <a:gd name="connsiteX72" fmla="*/ 360121 w 472886"/>
              <a:gd name="connsiteY72" fmla="*/ 21365 h 22814"/>
              <a:gd name="connsiteX73" fmla="*/ 360018 w 472886"/>
              <a:gd name="connsiteY73" fmla="*/ 22038 h 22814"/>
              <a:gd name="connsiteX74" fmla="*/ 359656 w 472886"/>
              <a:gd name="connsiteY74" fmla="*/ 22400 h 22814"/>
              <a:gd name="connsiteX75" fmla="*/ 359190 w 472886"/>
              <a:gd name="connsiteY75" fmla="*/ 22503 h 22814"/>
              <a:gd name="connsiteX76" fmla="*/ 358673 w 472886"/>
              <a:gd name="connsiteY76" fmla="*/ 22400 h 22814"/>
              <a:gd name="connsiteX77" fmla="*/ 357794 w 472886"/>
              <a:gd name="connsiteY77" fmla="*/ 21624 h 22814"/>
              <a:gd name="connsiteX78" fmla="*/ 357018 w 472886"/>
              <a:gd name="connsiteY78" fmla="*/ 20020 h 22814"/>
              <a:gd name="connsiteX79" fmla="*/ 356708 w 472886"/>
              <a:gd name="connsiteY79" fmla="*/ 17123 h 22814"/>
              <a:gd name="connsiteX80" fmla="*/ 356294 w 472886"/>
              <a:gd name="connsiteY80" fmla="*/ 15106 h 22814"/>
              <a:gd name="connsiteX81" fmla="*/ 355259 w 472886"/>
              <a:gd name="connsiteY81" fmla="*/ 13864 h 22814"/>
              <a:gd name="connsiteX82" fmla="*/ 353914 w 472886"/>
              <a:gd name="connsiteY82" fmla="*/ 13243 h 22814"/>
              <a:gd name="connsiteX83" fmla="*/ 352517 w 472886"/>
              <a:gd name="connsiteY83" fmla="*/ 13088 h 22814"/>
              <a:gd name="connsiteX84" fmla="*/ 345534 w 472886"/>
              <a:gd name="connsiteY84" fmla="*/ 13088 h 22814"/>
              <a:gd name="connsiteX85" fmla="*/ 345534 w 472886"/>
              <a:gd name="connsiteY85" fmla="*/ 21572 h 22814"/>
              <a:gd name="connsiteX86" fmla="*/ 345276 w 472886"/>
              <a:gd name="connsiteY86" fmla="*/ 22245 h 22814"/>
              <a:gd name="connsiteX87" fmla="*/ 344603 w 472886"/>
              <a:gd name="connsiteY87" fmla="*/ 22555 h 22814"/>
              <a:gd name="connsiteX88" fmla="*/ 343827 w 472886"/>
              <a:gd name="connsiteY88" fmla="*/ 22245 h 22814"/>
              <a:gd name="connsiteX89" fmla="*/ 343517 w 472886"/>
              <a:gd name="connsiteY89" fmla="*/ 21572 h 22814"/>
              <a:gd name="connsiteX90" fmla="*/ 343517 w 472886"/>
              <a:gd name="connsiteY90" fmla="*/ 1345 h 22814"/>
              <a:gd name="connsiteX91" fmla="*/ 343776 w 472886"/>
              <a:gd name="connsiteY91" fmla="*/ 673 h 22814"/>
              <a:gd name="connsiteX92" fmla="*/ 344448 w 472886"/>
              <a:gd name="connsiteY92" fmla="*/ 414 h 22814"/>
              <a:gd name="connsiteX93" fmla="*/ 314654 w 472886"/>
              <a:gd name="connsiteY93" fmla="*/ 414 h 22814"/>
              <a:gd name="connsiteX94" fmla="*/ 323189 w 472886"/>
              <a:gd name="connsiteY94" fmla="*/ 414 h 22814"/>
              <a:gd name="connsiteX95" fmla="*/ 326396 w 472886"/>
              <a:gd name="connsiteY95" fmla="*/ 1190 h 22814"/>
              <a:gd name="connsiteX96" fmla="*/ 328620 w 472886"/>
              <a:gd name="connsiteY96" fmla="*/ 3311 h 22814"/>
              <a:gd name="connsiteX97" fmla="*/ 329448 w 472886"/>
              <a:gd name="connsiteY97" fmla="*/ 6363 h 22814"/>
              <a:gd name="connsiteX98" fmla="*/ 328930 w 472886"/>
              <a:gd name="connsiteY98" fmla="*/ 8898 h 22814"/>
              <a:gd name="connsiteX99" fmla="*/ 327534 w 472886"/>
              <a:gd name="connsiteY99" fmla="*/ 10864 h 22814"/>
              <a:gd name="connsiteX100" fmla="*/ 325620 w 472886"/>
              <a:gd name="connsiteY100" fmla="*/ 12002 h 22814"/>
              <a:gd name="connsiteX101" fmla="*/ 326551 w 472886"/>
              <a:gd name="connsiteY101" fmla="*/ 12467 h 22814"/>
              <a:gd name="connsiteX102" fmla="*/ 328154 w 472886"/>
              <a:gd name="connsiteY102" fmla="*/ 14226 h 22814"/>
              <a:gd name="connsiteX103" fmla="*/ 328827 w 472886"/>
              <a:gd name="connsiteY103" fmla="*/ 16916 h 22814"/>
              <a:gd name="connsiteX104" fmla="*/ 328982 w 472886"/>
              <a:gd name="connsiteY104" fmla="*/ 19037 h 22814"/>
              <a:gd name="connsiteX105" fmla="*/ 329292 w 472886"/>
              <a:gd name="connsiteY105" fmla="*/ 20175 h 22814"/>
              <a:gd name="connsiteX106" fmla="*/ 329862 w 472886"/>
              <a:gd name="connsiteY106" fmla="*/ 20796 h 22814"/>
              <a:gd name="connsiteX107" fmla="*/ 330327 w 472886"/>
              <a:gd name="connsiteY107" fmla="*/ 21365 h 22814"/>
              <a:gd name="connsiteX108" fmla="*/ 330223 w 472886"/>
              <a:gd name="connsiteY108" fmla="*/ 22038 h 22814"/>
              <a:gd name="connsiteX109" fmla="*/ 329862 w 472886"/>
              <a:gd name="connsiteY109" fmla="*/ 22400 h 22814"/>
              <a:gd name="connsiteX110" fmla="*/ 329396 w 472886"/>
              <a:gd name="connsiteY110" fmla="*/ 22503 h 22814"/>
              <a:gd name="connsiteX111" fmla="*/ 328879 w 472886"/>
              <a:gd name="connsiteY111" fmla="*/ 22400 h 22814"/>
              <a:gd name="connsiteX112" fmla="*/ 327999 w 472886"/>
              <a:gd name="connsiteY112" fmla="*/ 21624 h 22814"/>
              <a:gd name="connsiteX113" fmla="*/ 327223 w 472886"/>
              <a:gd name="connsiteY113" fmla="*/ 20020 h 22814"/>
              <a:gd name="connsiteX114" fmla="*/ 326913 w 472886"/>
              <a:gd name="connsiteY114" fmla="*/ 17123 h 22814"/>
              <a:gd name="connsiteX115" fmla="*/ 326499 w 472886"/>
              <a:gd name="connsiteY115" fmla="*/ 15106 h 22814"/>
              <a:gd name="connsiteX116" fmla="*/ 325465 w 472886"/>
              <a:gd name="connsiteY116" fmla="*/ 13864 h 22814"/>
              <a:gd name="connsiteX117" fmla="*/ 324120 w 472886"/>
              <a:gd name="connsiteY117" fmla="*/ 13243 h 22814"/>
              <a:gd name="connsiteX118" fmla="*/ 322723 w 472886"/>
              <a:gd name="connsiteY118" fmla="*/ 13088 h 22814"/>
              <a:gd name="connsiteX119" fmla="*/ 315688 w 472886"/>
              <a:gd name="connsiteY119" fmla="*/ 13088 h 22814"/>
              <a:gd name="connsiteX120" fmla="*/ 315688 w 472886"/>
              <a:gd name="connsiteY120" fmla="*/ 21572 h 22814"/>
              <a:gd name="connsiteX121" fmla="*/ 315430 w 472886"/>
              <a:gd name="connsiteY121" fmla="*/ 22245 h 22814"/>
              <a:gd name="connsiteX122" fmla="*/ 314757 w 472886"/>
              <a:gd name="connsiteY122" fmla="*/ 22555 h 22814"/>
              <a:gd name="connsiteX123" fmla="*/ 313981 w 472886"/>
              <a:gd name="connsiteY123" fmla="*/ 22245 h 22814"/>
              <a:gd name="connsiteX124" fmla="*/ 313671 w 472886"/>
              <a:gd name="connsiteY124" fmla="*/ 21572 h 22814"/>
              <a:gd name="connsiteX125" fmla="*/ 313671 w 472886"/>
              <a:gd name="connsiteY125" fmla="*/ 1345 h 22814"/>
              <a:gd name="connsiteX126" fmla="*/ 313981 w 472886"/>
              <a:gd name="connsiteY126" fmla="*/ 673 h 22814"/>
              <a:gd name="connsiteX127" fmla="*/ 314654 w 472886"/>
              <a:gd name="connsiteY127" fmla="*/ 414 h 22814"/>
              <a:gd name="connsiteX128" fmla="*/ 437556 w 472886"/>
              <a:gd name="connsiteY128" fmla="*/ 362 h 22814"/>
              <a:gd name="connsiteX129" fmla="*/ 437970 w 472886"/>
              <a:gd name="connsiteY129" fmla="*/ 465 h 22814"/>
              <a:gd name="connsiteX130" fmla="*/ 438332 w 472886"/>
              <a:gd name="connsiteY130" fmla="*/ 724 h 22814"/>
              <a:gd name="connsiteX131" fmla="*/ 451936 w 472886"/>
              <a:gd name="connsiteY131" fmla="*/ 19037 h 22814"/>
              <a:gd name="connsiteX132" fmla="*/ 451936 w 472886"/>
              <a:gd name="connsiteY132" fmla="*/ 1241 h 22814"/>
              <a:gd name="connsiteX133" fmla="*/ 452195 w 472886"/>
              <a:gd name="connsiteY133" fmla="*/ 621 h 22814"/>
              <a:gd name="connsiteX134" fmla="*/ 452816 w 472886"/>
              <a:gd name="connsiteY134" fmla="*/ 362 h 22814"/>
              <a:gd name="connsiteX135" fmla="*/ 453540 w 472886"/>
              <a:gd name="connsiteY135" fmla="*/ 724 h 22814"/>
              <a:gd name="connsiteX136" fmla="*/ 453799 w 472886"/>
              <a:gd name="connsiteY136" fmla="*/ 1345 h 22814"/>
              <a:gd name="connsiteX137" fmla="*/ 453799 w 472886"/>
              <a:gd name="connsiteY137" fmla="*/ 21572 h 22814"/>
              <a:gd name="connsiteX138" fmla="*/ 453488 w 472886"/>
              <a:gd name="connsiteY138" fmla="*/ 22296 h 22814"/>
              <a:gd name="connsiteX139" fmla="*/ 452816 w 472886"/>
              <a:gd name="connsiteY139" fmla="*/ 22555 h 22814"/>
              <a:gd name="connsiteX140" fmla="*/ 452402 w 472886"/>
              <a:gd name="connsiteY140" fmla="*/ 22451 h 22814"/>
              <a:gd name="connsiteX141" fmla="*/ 452040 w 472886"/>
              <a:gd name="connsiteY141" fmla="*/ 22193 h 22814"/>
              <a:gd name="connsiteX142" fmla="*/ 438488 w 472886"/>
              <a:gd name="connsiteY142" fmla="*/ 3931 h 22814"/>
              <a:gd name="connsiteX143" fmla="*/ 438488 w 472886"/>
              <a:gd name="connsiteY143" fmla="*/ 21675 h 22814"/>
              <a:gd name="connsiteX144" fmla="*/ 438229 w 472886"/>
              <a:gd name="connsiteY144" fmla="*/ 22296 h 22814"/>
              <a:gd name="connsiteX145" fmla="*/ 437608 w 472886"/>
              <a:gd name="connsiteY145" fmla="*/ 22555 h 22814"/>
              <a:gd name="connsiteX146" fmla="*/ 436936 w 472886"/>
              <a:gd name="connsiteY146" fmla="*/ 22296 h 22814"/>
              <a:gd name="connsiteX147" fmla="*/ 436677 w 472886"/>
              <a:gd name="connsiteY147" fmla="*/ 21675 h 22814"/>
              <a:gd name="connsiteX148" fmla="*/ 436677 w 472886"/>
              <a:gd name="connsiteY148" fmla="*/ 1345 h 22814"/>
              <a:gd name="connsiteX149" fmla="*/ 436936 w 472886"/>
              <a:gd name="connsiteY149" fmla="*/ 621 h 22814"/>
              <a:gd name="connsiteX150" fmla="*/ 437556 w 472886"/>
              <a:gd name="connsiteY150" fmla="*/ 362 h 22814"/>
              <a:gd name="connsiteX151" fmla="*/ 405538 w 472886"/>
              <a:gd name="connsiteY151" fmla="*/ 362 h 22814"/>
              <a:gd name="connsiteX152" fmla="*/ 406210 w 472886"/>
              <a:gd name="connsiteY152" fmla="*/ 672 h 22814"/>
              <a:gd name="connsiteX153" fmla="*/ 406520 w 472886"/>
              <a:gd name="connsiteY153" fmla="*/ 1345 h 22814"/>
              <a:gd name="connsiteX154" fmla="*/ 406520 w 472886"/>
              <a:gd name="connsiteY154" fmla="*/ 21468 h 22814"/>
              <a:gd name="connsiteX155" fmla="*/ 406210 w 472886"/>
              <a:gd name="connsiteY155" fmla="*/ 22141 h 22814"/>
              <a:gd name="connsiteX156" fmla="*/ 405538 w 472886"/>
              <a:gd name="connsiteY156" fmla="*/ 22399 h 22814"/>
              <a:gd name="connsiteX157" fmla="*/ 404814 w 472886"/>
              <a:gd name="connsiteY157" fmla="*/ 22141 h 22814"/>
              <a:gd name="connsiteX158" fmla="*/ 404555 w 472886"/>
              <a:gd name="connsiteY158" fmla="*/ 21468 h 22814"/>
              <a:gd name="connsiteX159" fmla="*/ 404555 w 472886"/>
              <a:gd name="connsiteY159" fmla="*/ 1345 h 22814"/>
              <a:gd name="connsiteX160" fmla="*/ 404814 w 472886"/>
              <a:gd name="connsiteY160" fmla="*/ 672 h 22814"/>
              <a:gd name="connsiteX161" fmla="*/ 405538 w 472886"/>
              <a:gd name="connsiteY161" fmla="*/ 362 h 22814"/>
              <a:gd name="connsiteX162" fmla="*/ 365605 w 472886"/>
              <a:gd name="connsiteY162" fmla="*/ 362 h 22814"/>
              <a:gd name="connsiteX163" fmla="*/ 377192 w 472886"/>
              <a:gd name="connsiteY163" fmla="*/ 362 h 22814"/>
              <a:gd name="connsiteX164" fmla="*/ 377864 w 472886"/>
              <a:gd name="connsiteY164" fmla="*/ 621 h 22814"/>
              <a:gd name="connsiteX165" fmla="*/ 378123 w 472886"/>
              <a:gd name="connsiteY165" fmla="*/ 1293 h 22814"/>
              <a:gd name="connsiteX166" fmla="*/ 377864 w 472886"/>
              <a:gd name="connsiteY166" fmla="*/ 1966 h 22814"/>
              <a:gd name="connsiteX167" fmla="*/ 377192 w 472886"/>
              <a:gd name="connsiteY167" fmla="*/ 2224 h 22814"/>
              <a:gd name="connsiteX168" fmla="*/ 366640 w 472886"/>
              <a:gd name="connsiteY168" fmla="*/ 2224 h 22814"/>
              <a:gd name="connsiteX169" fmla="*/ 366640 w 472886"/>
              <a:gd name="connsiteY169" fmla="*/ 10139 h 22814"/>
              <a:gd name="connsiteX170" fmla="*/ 375744 w 472886"/>
              <a:gd name="connsiteY170" fmla="*/ 10139 h 22814"/>
              <a:gd name="connsiteX171" fmla="*/ 376416 w 472886"/>
              <a:gd name="connsiteY171" fmla="*/ 10398 h 22814"/>
              <a:gd name="connsiteX172" fmla="*/ 376675 w 472886"/>
              <a:gd name="connsiteY172" fmla="*/ 11070 h 22814"/>
              <a:gd name="connsiteX173" fmla="*/ 376416 w 472886"/>
              <a:gd name="connsiteY173" fmla="*/ 11743 h 22814"/>
              <a:gd name="connsiteX174" fmla="*/ 375744 w 472886"/>
              <a:gd name="connsiteY174" fmla="*/ 12001 h 22814"/>
              <a:gd name="connsiteX175" fmla="*/ 366640 w 472886"/>
              <a:gd name="connsiteY175" fmla="*/ 12001 h 22814"/>
              <a:gd name="connsiteX176" fmla="*/ 366640 w 472886"/>
              <a:gd name="connsiteY176" fmla="*/ 20589 h 22814"/>
              <a:gd name="connsiteX177" fmla="*/ 377192 w 472886"/>
              <a:gd name="connsiteY177" fmla="*/ 20589 h 22814"/>
              <a:gd name="connsiteX178" fmla="*/ 377864 w 472886"/>
              <a:gd name="connsiteY178" fmla="*/ 20847 h 22814"/>
              <a:gd name="connsiteX179" fmla="*/ 378123 w 472886"/>
              <a:gd name="connsiteY179" fmla="*/ 21520 h 22814"/>
              <a:gd name="connsiteX180" fmla="*/ 377864 w 472886"/>
              <a:gd name="connsiteY180" fmla="*/ 22193 h 22814"/>
              <a:gd name="connsiteX181" fmla="*/ 377192 w 472886"/>
              <a:gd name="connsiteY181" fmla="*/ 22451 h 22814"/>
              <a:gd name="connsiteX182" fmla="*/ 365605 w 472886"/>
              <a:gd name="connsiteY182" fmla="*/ 22451 h 22814"/>
              <a:gd name="connsiteX183" fmla="*/ 364933 w 472886"/>
              <a:gd name="connsiteY183" fmla="*/ 22193 h 22814"/>
              <a:gd name="connsiteX184" fmla="*/ 364674 w 472886"/>
              <a:gd name="connsiteY184" fmla="*/ 21520 h 22814"/>
              <a:gd name="connsiteX185" fmla="*/ 364674 w 472886"/>
              <a:gd name="connsiteY185" fmla="*/ 1293 h 22814"/>
              <a:gd name="connsiteX186" fmla="*/ 364933 w 472886"/>
              <a:gd name="connsiteY186" fmla="*/ 621 h 22814"/>
              <a:gd name="connsiteX187" fmla="*/ 365605 w 472886"/>
              <a:gd name="connsiteY187" fmla="*/ 362 h 22814"/>
              <a:gd name="connsiteX188" fmla="*/ 272910 w 472886"/>
              <a:gd name="connsiteY188" fmla="*/ 362 h 22814"/>
              <a:gd name="connsiteX189" fmla="*/ 284393 w 472886"/>
              <a:gd name="connsiteY189" fmla="*/ 362 h 22814"/>
              <a:gd name="connsiteX190" fmla="*/ 285014 w 472886"/>
              <a:gd name="connsiteY190" fmla="*/ 621 h 22814"/>
              <a:gd name="connsiteX191" fmla="*/ 285272 w 472886"/>
              <a:gd name="connsiteY191" fmla="*/ 1293 h 22814"/>
              <a:gd name="connsiteX192" fmla="*/ 285014 w 472886"/>
              <a:gd name="connsiteY192" fmla="*/ 1966 h 22814"/>
              <a:gd name="connsiteX193" fmla="*/ 284341 w 472886"/>
              <a:gd name="connsiteY193" fmla="*/ 2224 h 22814"/>
              <a:gd name="connsiteX194" fmla="*/ 273841 w 472886"/>
              <a:gd name="connsiteY194" fmla="*/ 2224 h 22814"/>
              <a:gd name="connsiteX195" fmla="*/ 273841 w 472886"/>
              <a:gd name="connsiteY195" fmla="*/ 10139 h 22814"/>
              <a:gd name="connsiteX196" fmla="*/ 282945 w 472886"/>
              <a:gd name="connsiteY196" fmla="*/ 10139 h 22814"/>
              <a:gd name="connsiteX197" fmla="*/ 283617 w 472886"/>
              <a:gd name="connsiteY197" fmla="*/ 10398 h 22814"/>
              <a:gd name="connsiteX198" fmla="*/ 283876 w 472886"/>
              <a:gd name="connsiteY198" fmla="*/ 11070 h 22814"/>
              <a:gd name="connsiteX199" fmla="*/ 283617 w 472886"/>
              <a:gd name="connsiteY199" fmla="*/ 11743 h 22814"/>
              <a:gd name="connsiteX200" fmla="*/ 282945 w 472886"/>
              <a:gd name="connsiteY200" fmla="*/ 12001 h 22814"/>
              <a:gd name="connsiteX201" fmla="*/ 273841 w 472886"/>
              <a:gd name="connsiteY201" fmla="*/ 12001 h 22814"/>
              <a:gd name="connsiteX202" fmla="*/ 273841 w 472886"/>
              <a:gd name="connsiteY202" fmla="*/ 21520 h 22814"/>
              <a:gd name="connsiteX203" fmla="*/ 273582 w 472886"/>
              <a:gd name="connsiteY203" fmla="*/ 22193 h 22814"/>
              <a:gd name="connsiteX204" fmla="*/ 272910 w 472886"/>
              <a:gd name="connsiteY204" fmla="*/ 22451 h 22814"/>
              <a:gd name="connsiteX205" fmla="*/ 272186 w 472886"/>
              <a:gd name="connsiteY205" fmla="*/ 22193 h 22814"/>
              <a:gd name="connsiteX206" fmla="*/ 271927 w 472886"/>
              <a:gd name="connsiteY206" fmla="*/ 21520 h 22814"/>
              <a:gd name="connsiteX207" fmla="*/ 271927 w 472886"/>
              <a:gd name="connsiteY207" fmla="*/ 1293 h 22814"/>
              <a:gd name="connsiteX208" fmla="*/ 272237 w 472886"/>
              <a:gd name="connsiteY208" fmla="*/ 621 h 22814"/>
              <a:gd name="connsiteX209" fmla="*/ 272910 w 472886"/>
              <a:gd name="connsiteY209" fmla="*/ 362 h 22814"/>
              <a:gd name="connsiteX210" fmla="*/ 246270 w 472886"/>
              <a:gd name="connsiteY210" fmla="*/ 362 h 22814"/>
              <a:gd name="connsiteX211" fmla="*/ 257495 w 472886"/>
              <a:gd name="connsiteY211" fmla="*/ 362 h 22814"/>
              <a:gd name="connsiteX212" fmla="*/ 258426 w 472886"/>
              <a:gd name="connsiteY212" fmla="*/ 724 h 22814"/>
              <a:gd name="connsiteX213" fmla="*/ 258788 w 472886"/>
              <a:gd name="connsiteY213" fmla="*/ 1604 h 22814"/>
              <a:gd name="connsiteX214" fmla="*/ 258426 w 472886"/>
              <a:gd name="connsiteY214" fmla="*/ 2483 h 22814"/>
              <a:gd name="connsiteX215" fmla="*/ 257495 w 472886"/>
              <a:gd name="connsiteY215" fmla="*/ 2793 h 22814"/>
              <a:gd name="connsiteX216" fmla="*/ 257495 w 472886"/>
              <a:gd name="connsiteY216" fmla="*/ 2845 h 22814"/>
              <a:gd name="connsiteX217" fmla="*/ 247615 w 472886"/>
              <a:gd name="connsiteY217" fmla="*/ 2845 h 22814"/>
              <a:gd name="connsiteX218" fmla="*/ 247615 w 472886"/>
              <a:gd name="connsiteY218" fmla="*/ 9932 h 22814"/>
              <a:gd name="connsiteX219" fmla="*/ 256099 w 472886"/>
              <a:gd name="connsiteY219" fmla="*/ 9932 h 22814"/>
              <a:gd name="connsiteX220" fmla="*/ 257030 w 472886"/>
              <a:gd name="connsiteY220" fmla="*/ 10294 h 22814"/>
              <a:gd name="connsiteX221" fmla="*/ 257392 w 472886"/>
              <a:gd name="connsiteY221" fmla="*/ 11174 h 22814"/>
              <a:gd name="connsiteX222" fmla="*/ 257030 w 472886"/>
              <a:gd name="connsiteY222" fmla="*/ 12053 h 22814"/>
              <a:gd name="connsiteX223" fmla="*/ 256099 w 472886"/>
              <a:gd name="connsiteY223" fmla="*/ 12364 h 22814"/>
              <a:gd name="connsiteX224" fmla="*/ 247615 w 472886"/>
              <a:gd name="connsiteY224" fmla="*/ 12364 h 22814"/>
              <a:gd name="connsiteX225" fmla="*/ 247615 w 472886"/>
              <a:gd name="connsiteY225" fmla="*/ 20020 h 22814"/>
              <a:gd name="connsiteX226" fmla="*/ 257495 w 472886"/>
              <a:gd name="connsiteY226" fmla="*/ 20020 h 22814"/>
              <a:gd name="connsiteX227" fmla="*/ 258426 w 472886"/>
              <a:gd name="connsiteY227" fmla="*/ 20382 h 22814"/>
              <a:gd name="connsiteX228" fmla="*/ 258788 w 472886"/>
              <a:gd name="connsiteY228" fmla="*/ 21210 h 22814"/>
              <a:gd name="connsiteX229" fmla="*/ 258426 w 472886"/>
              <a:gd name="connsiteY229" fmla="*/ 22089 h 22814"/>
              <a:gd name="connsiteX230" fmla="*/ 257495 w 472886"/>
              <a:gd name="connsiteY230" fmla="*/ 22451 h 22814"/>
              <a:gd name="connsiteX231" fmla="*/ 246270 w 472886"/>
              <a:gd name="connsiteY231" fmla="*/ 22451 h 22814"/>
              <a:gd name="connsiteX232" fmla="*/ 245391 w 472886"/>
              <a:gd name="connsiteY232" fmla="*/ 22089 h 22814"/>
              <a:gd name="connsiteX233" fmla="*/ 245029 w 472886"/>
              <a:gd name="connsiteY233" fmla="*/ 21158 h 22814"/>
              <a:gd name="connsiteX234" fmla="*/ 245029 w 472886"/>
              <a:gd name="connsiteY234" fmla="*/ 1604 h 22814"/>
              <a:gd name="connsiteX235" fmla="*/ 245391 w 472886"/>
              <a:gd name="connsiteY235" fmla="*/ 724 h 22814"/>
              <a:gd name="connsiteX236" fmla="*/ 246270 w 472886"/>
              <a:gd name="connsiteY236" fmla="*/ 362 h 22814"/>
              <a:gd name="connsiteX237" fmla="*/ 202665 w 472886"/>
              <a:gd name="connsiteY237" fmla="*/ 362 h 22814"/>
              <a:gd name="connsiteX238" fmla="*/ 203544 w 472886"/>
              <a:gd name="connsiteY238" fmla="*/ 724 h 22814"/>
              <a:gd name="connsiteX239" fmla="*/ 203958 w 472886"/>
              <a:gd name="connsiteY239" fmla="*/ 1655 h 22814"/>
              <a:gd name="connsiteX240" fmla="*/ 203958 w 472886"/>
              <a:gd name="connsiteY240" fmla="*/ 14174 h 22814"/>
              <a:gd name="connsiteX241" fmla="*/ 204734 w 472886"/>
              <a:gd name="connsiteY241" fmla="*/ 17278 h 22814"/>
              <a:gd name="connsiteX242" fmla="*/ 206855 w 472886"/>
              <a:gd name="connsiteY242" fmla="*/ 19399 h 22814"/>
              <a:gd name="connsiteX243" fmla="*/ 209751 w 472886"/>
              <a:gd name="connsiteY243" fmla="*/ 20175 h 22814"/>
              <a:gd name="connsiteX244" fmla="*/ 212700 w 472886"/>
              <a:gd name="connsiteY244" fmla="*/ 19399 h 22814"/>
              <a:gd name="connsiteX245" fmla="*/ 214872 w 472886"/>
              <a:gd name="connsiteY245" fmla="*/ 17278 h 22814"/>
              <a:gd name="connsiteX246" fmla="*/ 215700 w 472886"/>
              <a:gd name="connsiteY246" fmla="*/ 14174 h 22814"/>
              <a:gd name="connsiteX247" fmla="*/ 215700 w 472886"/>
              <a:gd name="connsiteY247" fmla="*/ 1655 h 22814"/>
              <a:gd name="connsiteX248" fmla="*/ 216011 w 472886"/>
              <a:gd name="connsiteY248" fmla="*/ 724 h 22814"/>
              <a:gd name="connsiteX249" fmla="*/ 216890 w 472886"/>
              <a:gd name="connsiteY249" fmla="*/ 362 h 22814"/>
              <a:gd name="connsiteX250" fmla="*/ 217821 w 472886"/>
              <a:gd name="connsiteY250" fmla="*/ 724 h 22814"/>
              <a:gd name="connsiteX251" fmla="*/ 218183 w 472886"/>
              <a:gd name="connsiteY251" fmla="*/ 1655 h 22814"/>
              <a:gd name="connsiteX252" fmla="*/ 218183 w 472886"/>
              <a:gd name="connsiteY252" fmla="*/ 14174 h 22814"/>
              <a:gd name="connsiteX253" fmla="*/ 217045 w 472886"/>
              <a:gd name="connsiteY253" fmla="*/ 18520 h 22814"/>
              <a:gd name="connsiteX254" fmla="*/ 214045 w 472886"/>
              <a:gd name="connsiteY254" fmla="*/ 21572 h 22814"/>
              <a:gd name="connsiteX255" fmla="*/ 209751 w 472886"/>
              <a:gd name="connsiteY255" fmla="*/ 22710 h 22814"/>
              <a:gd name="connsiteX256" fmla="*/ 205407 w 472886"/>
              <a:gd name="connsiteY256" fmla="*/ 21572 h 22814"/>
              <a:gd name="connsiteX257" fmla="*/ 202406 w 472886"/>
              <a:gd name="connsiteY257" fmla="*/ 18520 h 22814"/>
              <a:gd name="connsiteX258" fmla="*/ 201320 w 472886"/>
              <a:gd name="connsiteY258" fmla="*/ 14174 h 22814"/>
              <a:gd name="connsiteX259" fmla="*/ 201320 w 472886"/>
              <a:gd name="connsiteY259" fmla="*/ 1655 h 22814"/>
              <a:gd name="connsiteX260" fmla="*/ 201682 w 472886"/>
              <a:gd name="connsiteY260" fmla="*/ 724 h 22814"/>
              <a:gd name="connsiteX261" fmla="*/ 202665 w 472886"/>
              <a:gd name="connsiteY261" fmla="*/ 362 h 22814"/>
              <a:gd name="connsiteX262" fmla="*/ 181458 w 472886"/>
              <a:gd name="connsiteY262" fmla="*/ 362 h 22814"/>
              <a:gd name="connsiteX263" fmla="*/ 196148 w 472886"/>
              <a:gd name="connsiteY263" fmla="*/ 362 h 22814"/>
              <a:gd name="connsiteX264" fmla="*/ 197027 w 472886"/>
              <a:gd name="connsiteY264" fmla="*/ 672 h 22814"/>
              <a:gd name="connsiteX265" fmla="*/ 197389 w 472886"/>
              <a:gd name="connsiteY265" fmla="*/ 1552 h 22814"/>
              <a:gd name="connsiteX266" fmla="*/ 197027 w 472886"/>
              <a:gd name="connsiteY266" fmla="*/ 2431 h 22814"/>
              <a:gd name="connsiteX267" fmla="*/ 196096 w 472886"/>
              <a:gd name="connsiteY267" fmla="*/ 2742 h 22814"/>
              <a:gd name="connsiteX268" fmla="*/ 190096 w 472886"/>
              <a:gd name="connsiteY268" fmla="*/ 2742 h 22814"/>
              <a:gd name="connsiteX269" fmla="*/ 190096 w 472886"/>
              <a:gd name="connsiteY269" fmla="*/ 21158 h 22814"/>
              <a:gd name="connsiteX270" fmla="*/ 189734 w 472886"/>
              <a:gd name="connsiteY270" fmla="*/ 22089 h 22814"/>
              <a:gd name="connsiteX271" fmla="*/ 188751 w 472886"/>
              <a:gd name="connsiteY271" fmla="*/ 22451 h 22814"/>
              <a:gd name="connsiteX272" fmla="*/ 187820 w 472886"/>
              <a:gd name="connsiteY272" fmla="*/ 22089 h 22814"/>
              <a:gd name="connsiteX273" fmla="*/ 187458 w 472886"/>
              <a:gd name="connsiteY273" fmla="*/ 21158 h 22814"/>
              <a:gd name="connsiteX274" fmla="*/ 187458 w 472886"/>
              <a:gd name="connsiteY274" fmla="*/ 2742 h 22814"/>
              <a:gd name="connsiteX275" fmla="*/ 181458 w 472886"/>
              <a:gd name="connsiteY275" fmla="*/ 2742 h 22814"/>
              <a:gd name="connsiteX276" fmla="*/ 180578 w 472886"/>
              <a:gd name="connsiteY276" fmla="*/ 2431 h 22814"/>
              <a:gd name="connsiteX277" fmla="*/ 180216 w 472886"/>
              <a:gd name="connsiteY277" fmla="*/ 1552 h 22814"/>
              <a:gd name="connsiteX278" fmla="*/ 180578 w 472886"/>
              <a:gd name="connsiteY278" fmla="*/ 672 h 22814"/>
              <a:gd name="connsiteX279" fmla="*/ 181458 w 472886"/>
              <a:gd name="connsiteY279" fmla="*/ 362 h 22814"/>
              <a:gd name="connsiteX280" fmla="*/ 168422 w 472886"/>
              <a:gd name="connsiteY280" fmla="*/ 362 h 22814"/>
              <a:gd name="connsiteX281" fmla="*/ 169353 w 472886"/>
              <a:gd name="connsiteY281" fmla="*/ 724 h 22814"/>
              <a:gd name="connsiteX282" fmla="*/ 169715 w 472886"/>
              <a:gd name="connsiteY282" fmla="*/ 1604 h 22814"/>
              <a:gd name="connsiteX283" fmla="*/ 169715 w 472886"/>
              <a:gd name="connsiteY283" fmla="*/ 19968 h 22814"/>
              <a:gd name="connsiteX284" fmla="*/ 179285 w 472886"/>
              <a:gd name="connsiteY284" fmla="*/ 19968 h 22814"/>
              <a:gd name="connsiteX285" fmla="*/ 180216 w 472886"/>
              <a:gd name="connsiteY285" fmla="*/ 20330 h 22814"/>
              <a:gd name="connsiteX286" fmla="*/ 180578 w 472886"/>
              <a:gd name="connsiteY286" fmla="*/ 21210 h 22814"/>
              <a:gd name="connsiteX287" fmla="*/ 180216 w 472886"/>
              <a:gd name="connsiteY287" fmla="*/ 22089 h 22814"/>
              <a:gd name="connsiteX288" fmla="*/ 179285 w 472886"/>
              <a:gd name="connsiteY288" fmla="*/ 22451 h 22814"/>
              <a:gd name="connsiteX289" fmla="*/ 168370 w 472886"/>
              <a:gd name="connsiteY289" fmla="*/ 22451 h 22814"/>
              <a:gd name="connsiteX290" fmla="*/ 167491 w 472886"/>
              <a:gd name="connsiteY290" fmla="*/ 22089 h 22814"/>
              <a:gd name="connsiteX291" fmla="*/ 167129 w 472886"/>
              <a:gd name="connsiteY291" fmla="*/ 21158 h 22814"/>
              <a:gd name="connsiteX292" fmla="*/ 167129 w 472886"/>
              <a:gd name="connsiteY292" fmla="*/ 1604 h 22814"/>
              <a:gd name="connsiteX293" fmla="*/ 167491 w 472886"/>
              <a:gd name="connsiteY293" fmla="*/ 724 h 22814"/>
              <a:gd name="connsiteX294" fmla="*/ 168422 w 472886"/>
              <a:gd name="connsiteY294" fmla="*/ 362 h 22814"/>
              <a:gd name="connsiteX295" fmla="*/ 146024 w 472886"/>
              <a:gd name="connsiteY295" fmla="*/ 362 h 22814"/>
              <a:gd name="connsiteX296" fmla="*/ 146903 w 472886"/>
              <a:gd name="connsiteY296" fmla="*/ 724 h 22814"/>
              <a:gd name="connsiteX297" fmla="*/ 147317 w 472886"/>
              <a:gd name="connsiteY297" fmla="*/ 1655 h 22814"/>
              <a:gd name="connsiteX298" fmla="*/ 147317 w 472886"/>
              <a:gd name="connsiteY298" fmla="*/ 14174 h 22814"/>
              <a:gd name="connsiteX299" fmla="*/ 148093 w 472886"/>
              <a:gd name="connsiteY299" fmla="*/ 17278 h 22814"/>
              <a:gd name="connsiteX300" fmla="*/ 150214 w 472886"/>
              <a:gd name="connsiteY300" fmla="*/ 19399 h 22814"/>
              <a:gd name="connsiteX301" fmla="*/ 153162 w 472886"/>
              <a:gd name="connsiteY301" fmla="*/ 20175 h 22814"/>
              <a:gd name="connsiteX302" fmla="*/ 156111 w 472886"/>
              <a:gd name="connsiteY302" fmla="*/ 19399 h 22814"/>
              <a:gd name="connsiteX303" fmla="*/ 158283 w 472886"/>
              <a:gd name="connsiteY303" fmla="*/ 17278 h 22814"/>
              <a:gd name="connsiteX304" fmla="*/ 159111 w 472886"/>
              <a:gd name="connsiteY304" fmla="*/ 14174 h 22814"/>
              <a:gd name="connsiteX305" fmla="*/ 159111 w 472886"/>
              <a:gd name="connsiteY305" fmla="*/ 1655 h 22814"/>
              <a:gd name="connsiteX306" fmla="*/ 159421 w 472886"/>
              <a:gd name="connsiteY306" fmla="*/ 724 h 22814"/>
              <a:gd name="connsiteX307" fmla="*/ 160301 w 472886"/>
              <a:gd name="connsiteY307" fmla="*/ 362 h 22814"/>
              <a:gd name="connsiteX308" fmla="*/ 161180 w 472886"/>
              <a:gd name="connsiteY308" fmla="*/ 724 h 22814"/>
              <a:gd name="connsiteX309" fmla="*/ 161542 w 472886"/>
              <a:gd name="connsiteY309" fmla="*/ 1655 h 22814"/>
              <a:gd name="connsiteX310" fmla="*/ 161542 w 472886"/>
              <a:gd name="connsiteY310" fmla="*/ 14174 h 22814"/>
              <a:gd name="connsiteX311" fmla="*/ 160404 w 472886"/>
              <a:gd name="connsiteY311" fmla="*/ 18520 h 22814"/>
              <a:gd name="connsiteX312" fmla="*/ 157404 w 472886"/>
              <a:gd name="connsiteY312" fmla="*/ 21572 h 22814"/>
              <a:gd name="connsiteX313" fmla="*/ 153110 w 472886"/>
              <a:gd name="connsiteY313" fmla="*/ 22710 h 22814"/>
              <a:gd name="connsiteX314" fmla="*/ 148766 w 472886"/>
              <a:gd name="connsiteY314" fmla="*/ 21572 h 22814"/>
              <a:gd name="connsiteX315" fmla="*/ 145765 w 472886"/>
              <a:gd name="connsiteY315" fmla="*/ 18520 h 22814"/>
              <a:gd name="connsiteX316" fmla="*/ 144679 w 472886"/>
              <a:gd name="connsiteY316" fmla="*/ 14174 h 22814"/>
              <a:gd name="connsiteX317" fmla="*/ 144679 w 472886"/>
              <a:gd name="connsiteY317" fmla="*/ 1655 h 22814"/>
              <a:gd name="connsiteX318" fmla="*/ 145041 w 472886"/>
              <a:gd name="connsiteY318" fmla="*/ 724 h 22814"/>
              <a:gd name="connsiteX319" fmla="*/ 146024 w 472886"/>
              <a:gd name="connsiteY319" fmla="*/ 362 h 22814"/>
              <a:gd name="connsiteX320" fmla="*/ 95849 w 472886"/>
              <a:gd name="connsiteY320" fmla="*/ 362 h 22814"/>
              <a:gd name="connsiteX321" fmla="*/ 110540 w 472886"/>
              <a:gd name="connsiteY321" fmla="*/ 362 h 22814"/>
              <a:gd name="connsiteX322" fmla="*/ 111419 w 472886"/>
              <a:gd name="connsiteY322" fmla="*/ 672 h 22814"/>
              <a:gd name="connsiteX323" fmla="*/ 111781 w 472886"/>
              <a:gd name="connsiteY323" fmla="*/ 1552 h 22814"/>
              <a:gd name="connsiteX324" fmla="*/ 111419 w 472886"/>
              <a:gd name="connsiteY324" fmla="*/ 2431 h 22814"/>
              <a:gd name="connsiteX325" fmla="*/ 110488 w 472886"/>
              <a:gd name="connsiteY325" fmla="*/ 2742 h 22814"/>
              <a:gd name="connsiteX326" fmla="*/ 104488 w 472886"/>
              <a:gd name="connsiteY326" fmla="*/ 2742 h 22814"/>
              <a:gd name="connsiteX327" fmla="*/ 104488 w 472886"/>
              <a:gd name="connsiteY327" fmla="*/ 21158 h 22814"/>
              <a:gd name="connsiteX328" fmla="*/ 104126 w 472886"/>
              <a:gd name="connsiteY328" fmla="*/ 22089 h 22814"/>
              <a:gd name="connsiteX329" fmla="*/ 103143 w 472886"/>
              <a:gd name="connsiteY329" fmla="*/ 22451 h 22814"/>
              <a:gd name="connsiteX330" fmla="*/ 102212 w 472886"/>
              <a:gd name="connsiteY330" fmla="*/ 22089 h 22814"/>
              <a:gd name="connsiteX331" fmla="*/ 101850 w 472886"/>
              <a:gd name="connsiteY331" fmla="*/ 21158 h 22814"/>
              <a:gd name="connsiteX332" fmla="*/ 101850 w 472886"/>
              <a:gd name="connsiteY332" fmla="*/ 2742 h 22814"/>
              <a:gd name="connsiteX333" fmla="*/ 95849 w 472886"/>
              <a:gd name="connsiteY333" fmla="*/ 2742 h 22814"/>
              <a:gd name="connsiteX334" fmla="*/ 94970 w 472886"/>
              <a:gd name="connsiteY334" fmla="*/ 2431 h 22814"/>
              <a:gd name="connsiteX335" fmla="*/ 94608 w 472886"/>
              <a:gd name="connsiteY335" fmla="*/ 1552 h 22814"/>
              <a:gd name="connsiteX336" fmla="*/ 94970 w 472886"/>
              <a:gd name="connsiteY336" fmla="*/ 672 h 22814"/>
              <a:gd name="connsiteX337" fmla="*/ 95849 w 472886"/>
              <a:gd name="connsiteY337" fmla="*/ 362 h 22814"/>
              <a:gd name="connsiteX338" fmla="*/ 79608 w 472886"/>
              <a:gd name="connsiteY338" fmla="*/ 362 h 22814"/>
              <a:gd name="connsiteX339" fmla="*/ 90832 w 472886"/>
              <a:gd name="connsiteY339" fmla="*/ 362 h 22814"/>
              <a:gd name="connsiteX340" fmla="*/ 91763 w 472886"/>
              <a:gd name="connsiteY340" fmla="*/ 724 h 22814"/>
              <a:gd name="connsiteX341" fmla="*/ 92125 w 472886"/>
              <a:gd name="connsiteY341" fmla="*/ 1604 h 22814"/>
              <a:gd name="connsiteX342" fmla="*/ 91763 w 472886"/>
              <a:gd name="connsiteY342" fmla="*/ 2483 h 22814"/>
              <a:gd name="connsiteX343" fmla="*/ 90832 w 472886"/>
              <a:gd name="connsiteY343" fmla="*/ 2793 h 22814"/>
              <a:gd name="connsiteX344" fmla="*/ 90832 w 472886"/>
              <a:gd name="connsiteY344" fmla="*/ 2845 h 22814"/>
              <a:gd name="connsiteX345" fmla="*/ 80952 w 472886"/>
              <a:gd name="connsiteY345" fmla="*/ 2845 h 22814"/>
              <a:gd name="connsiteX346" fmla="*/ 80952 w 472886"/>
              <a:gd name="connsiteY346" fmla="*/ 9932 h 22814"/>
              <a:gd name="connsiteX347" fmla="*/ 89436 w 472886"/>
              <a:gd name="connsiteY347" fmla="*/ 9932 h 22814"/>
              <a:gd name="connsiteX348" fmla="*/ 90367 w 472886"/>
              <a:gd name="connsiteY348" fmla="*/ 10294 h 22814"/>
              <a:gd name="connsiteX349" fmla="*/ 90729 w 472886"/>
              <a:gd name="connsiteY349" fmla="*/ 11174 h 22814"/>
              <a:gd name="connsiteX350" fmla="*/ 90367 w 472886"/>
              <a:gd name="connsiteY350" fmla="*/ 12053 h 22814"/>
              <a:gd name="connsiteX351" fmla="*/ 89436 w 472886"/>
              <a:gd name="connsiteY351" fmla="*/ 12364 h 22814"/>
              <a:gd name="connsiteX352" fmla="*/ 80952 w 472886"/>
              <a:gd name="connsiteY352" fmla="*/ 12364 h 22814"/>
              <a:gd name="connsiteX353" fmla="*/ 80952 w 472886"/>
              <a:gd name="connsiteY353" fmla="*/ 20020 h 22814"/>
              <a:gd name="connsiteX354" fmla="*/ 90832 w 472886"/>
              <a:gd name="connsiteY354" fmla="*/ 20020 h 22814"/>
              <a:gd name="connsiteX355" fmla="*/ 91763 w 472886"/>
              <a:gd name="connsiteY355" fmla="*/ 20382 h 22814"/>
              <a:gd name="connsiteX356" fmla="*/ 92125 w 472886"/>
              <a:gd name="connsiteY356" fmla="*/ 21210 h 22814"/>
              <a:gd name="connsiteX357" fmla="*/ 91763 w 472886"/>
              <a:gd name="connsiteY357" fmla="*/ 22089 h 22814"/>
              <a:gd name="connsiteX358" fmla="*/ 90832 w 472886"/>
              <a:gd name="connsiteY358" fmla="*/ 22451 h 22814"/>
              <a:gd name="connsiteX359" fmla="*/ 79608 w 472886"/>
              <a:gd name="connsiteY359" fmla="*/ 22451 h 22814"/>
              <a:gd name="connsiteX360" fmla="*/ 78728 w 472886"/>
              <a:gd name="connsiteY360" fmla="*/ 22089 h 22814"/>
              <a:gd name="connsiteX361" fmla="*/ 78366 w 472886"/>
              <a:gd name="connsiteY361" fmla="*/ 21158 h 22814"/>
              <a:gd name="connsiteX362" fmla="*/ 78366 w 472886"/>
              <a:gd name="connsiteY362" fmla="*/ 1604 h 22814"/>
              <a:gd name="connsiteX363" fmla="*/ 78728 w 472886"/>
              <a:gd name="connsiteY363" fmla="*/ 724 h 22814"/>
              <a:gd name="connsiteX364" fmla="*/ 79608 w 472886"/>
              <a:gd name="connsiteY364" fmla="*/ 362 h 22814"/>
              <a:gd name="connsiteX365" fmla="*/ 61606 w 472886"/>
              <a:gd name="connsiteY365" fmla="*/ 362 h 22814"/>
              <a:gd name="connsiteX366" fmla="*/ 72831 w 472886"/>
              <a:gd name="connsiteY366" fmla="*/ 362 h 22814"/>
              <a:gd name="connsiteX367" fmla="*/ 73762 w 472886"/>
              <a:gd name="connsiteY367" fmla="*/ 724 h 22814"/>
              <a:gd name="connsiteX368" fmla="*/ 74124 w 472886"/>
              <a:gd name="connsiteY368" fmla="*/ 1604 h 22814"/>
              <a:gd name="connsiteX369" fmla="*/ 73762 w 472886"/>
              <a:gd name="connsiteY369" fmla="*/ 2483 h 22814"/>
              <a:gd name="connsiteX370" fmla="*/ 72831 w 472886"/>
              <a:gd name="connsiteY370" fmla="*/ 2793 h 22814"/>
              <a:gd name="connsiteX371" fmla="*/ 72831 w 472886"/>
              <a:gd name="connsiteY371" fmla="*/ 2845 h 22814"/>
              <a:gd name="connsiteX372" fmla="*/ 62951 w 472886"/>
              <a:gd name="connsiteY372" fmla="*/ 2845 h 22814"/>
              <a:gd name="connsiteX373" fmla="*/ 62951 w 472886"/>
              <a:gd name="connsiteY373" fmla="*/ 9932 h 22814"/>
              <a:gd name="connsiteX374" fmla="*/ 71435 w 472886"/>
              <a:gd name="connsiteY374" fmla="*/ 9932 h 22814"/>
              <a:gd name="connsiteX375" fmla="*/ 72366 w 472886"/>
              <a:gd name="connsiteY375" fmla="*/ 10294 h 22814"/>
              <a:gd name="connsiteX376" fmla="*/ 72728 w 472886"/>
              <a:gd name="connsiteY376" fmla="*/ 11174 h 22814"/>
              <a:gd name="connsiteX377" fmla="*/ 72366 w 472886"/>
              <a:gd name="connsiteY377" fmla="*/ 12053 h 22814"/>
              <a:gd name="connsiteX378" fmla="*/ 71435 w 472886"/>
              <a:gd name="connsiteY378" fmla="*/ 12364 h 22814"/>
              <a:gd name="connsiteX379" fmla="*/ 62951 w 472886"/>
              <a:gd name="connsiteY379" fmla="*/ 12364 h 22814"/>
              <a:gd name="connsiteX380" fmla="*/ 62951 w 472886"/>
              <a:gd name="connsiteY380" fmla="*/ 20020 h 22814"/>
              <a:gd name="connsiteX381" fmla="*/ 72831 w 472886"/>
              <a:gd name="connsiteY381" fmla="*/ 20020 h 22814"/>
              <a:gd name="connsiteX382" fmla="*/ 73762 w 472886"/>
              <a:gd name="connsiteY382" fmla="*/ 20382 h 22814"/>
              <a:gd name="connsiteX383" fmla="*/ 74124 w 472886"/>
              <a:gd name="connsiteY383" fmla="*/ 21210 h 22814"/>
              <a:gd name="connsiteX384" fmla="*/ 73762 w 472886"/>
              <a:gd name="connsiteY384" fmla="*/ 22089 h 22814"/>
              <a:gd name="connsiteX385" fmla="*/ 72831 w 472886"/>
              <a:gd name="connsiteY385" fmla="*/ 22451 h 22814"/>
              <a:gd name="connsiteX386" fmla="*/ 61606 w 472886"/>
              <a:gd name="connsiteY386" fmla="*/ 22451 h 22814"/>
              <a:gd name="connsiteX387" fmla="*/ 60727 w 472886"/>
              <a:gd name="connsiteY387" fmla="*/ 22089 h 22814"/>
              <a:gd name="connsiteX388" fmla="*/ 60365 w 472886"/>
              <a:gd name="connsiteY388" fmla="*/ 21158 h 22814"/>
              <a:gd name="connsiteX389" fmla="*/ 60365 w 472886"/>
              <a:gd name="connsiteY389" fmla="*/ 1604 h 22814"/>
              <a:gd name="connsiteX390" fmla="*/ 60727 w 472886"/>
              <a:gd name="connsiteY390" fmla="*/ 724 h 22814"/>
              <a:gd name="connsiteX391" fmla="*/ 61606 w 472886"/>
              <a:gd name="connsiteY391" fmla="*/ 362 h 22814"/>
              <a:gd name="connsiteX392" fmla="*/ 19191 w 472886"/>
              <a:gd name="connsiteY392" fmla="*/ 362 h 22814"/>
              <a:gd name="connsiteX393" fmla="*/ 33881 w 472886"/>
              <a:gd name="connsiteY393" fmla="*/ 362 h 22814"/>
              <a:gd name="connsiteX394" fmla="*/ 34760 w 472886"/>
              <a:gd name="connsiteY394" fmla="*/ 672 h 22814"/>
              <a:gd name="connsiteX395" fmla="*/ 35122 w 472886"/>
              <a:gd name="connsiteY395" fmla="*/ 1552 h 22814"/>
              <a:gd name="connsiteX396" fmla="*/ 34760 w 472886"/>
              <a:gd name="connsiteY396" fmla="*/ 2431 h 22814"/>
              <a:gd name="connsiteX397" fmla="*/ 33829 w 472886"/>
              <a:gd name="connsiteY397" fmla="*/ 2742 h 22814"/>
              <a:gd name="connsiteX398" fmla="*/ 27829 w 472886"/>
              <a:gd name="connsiteY398" fmla="*/ 2742 h 22814"/>
              <a:gd name="connsiteX399" fmla="*/ 27829 w 472886"/>
              <a:gd name="connsiteY399" fmla="*/ 21158 h 22814"/>
              <a:gd name="connsiteX400" fmla="*/ 27467 w 472886"/>
              <a:gd name="connsiteY400" fmla="*/ 22089 h 22814"/>
              <a:gd name="connsiteX401" fmla="*/ 26484 w 472886"/>
              <a:gd name="connsiteY401" fmla="*/ 22451 h 22814"/>
              <a:gd name="connsiteX402" fmla="*/ 25553 w 472886"/>
              <a:gd name="connsiteY402" fmla="*/ 22089 h 22814"/>
              <a:gd name="connsiteX403" fmla="*/ 25191 w 472886"/>
              <a:gd name="connsiteY403" fmla="*/ 21158 h 22814"/>
              <a:gd name="connsiteX404" fmla="*/ 25191 w 472886"/>
              <a:gd name="connsiteY404" fmla="*/ 2742 h 22814"/>
              <a:gd name="connsiteX405" fmla="*/ 19191 w 472886"/>
              <a:gd name="connsiteY405" fmla="*/ 2742 h 22814"/>
              <a:gd name="connsiteX406" fmla="*/ 18311 w 472886"/>
              <a:gd name="connsiteY406" fmla="*/ 2431 h 22814"/>
              <a:gd name="connsiteX407" fmla="*/ 17949 w 472886"/>
              <a:gd name="connsiteY407" fmla="*/ 1552 h 22814"/>
              <a:gd name="connsiteX408" fmla="*/ 18311 w 472886"/>
              <a:gd name="connsiteY408" fmla="*/ 672 h 22814"/>
              <a:gd name="connsiteX409" fmla="*/ 19191 w 472886"/>
              <a:gd name="connsiteY409" fmla="*/ 362 h 22814"/>
              <a:gd name="connsiteX410" fmla="*/ 224907 w 472886"/>
              <a:gd name="connsiteY410" fmla="*/ 259 h 22814"/>
              <a:gd name="connsiteX411" fmla="*/ 233649 w 472886"/>
              <a:gd name="connsiteY411" fmla="*/ 259 h 22814"/>
              <a:gd name="connsiteX412" fmla="*/ 236856 w 472886"/>
              <a:gd name="connsiteY412" fmla="*/ 1087 h 22814"/>
              <a:gd name="connsiteX413" fmla="*/ 239132 w 472886"/>
              <a:gd name="connsiteY413" fmla="*/ 3311 h 22814"/>
              <a:gd name="connsiteX414" fmla="*/ 239960 w 472886"/>
              <a:gd name="connsiteY414" fmla="*/ 6570 h 22814"/>
              <a:gd name="connsiteX415" fmla="*/ 239443 w 472886"/>
              <a:gd name="connsiteY415" fmla="*/ 9053 h 22814"/>
              <a:gd name="connsiteX416" fmla="*/ 238046 w 472886"/>
              <a:gd name="connsiteY416" fmla="*/ 11019 h 22814"/>
              <a:gd name="connsiteX417" fmla="*/ 236339 w 472886"/>
              <a:gd name="connsiteY417" fmla="*/ 12157 h 22814"/>
              <a:gd name="connsiteX418" fmla="*/ 237270 w 472886"/>
              <a:gd name="connsiteY418" fmla="*/ 12726 h 22814"/>
              <a:gd name="connsiteX419" fmla="*/ 238667 w 472886"/>
              <a:gd name="connsiteY419" fmla="*/ 14382 h 22814"/>
              <a:gd name="connsiteX420" fmla="*/ 239236 w 472886"/>
              <a:gd name="connsiteY420" fmla="*/ 16709 h 22814"/>
              <a:gd name="connsiteX421" fmla="*/ 239391 w 472886"/>
              <a:gd name="connsiteY421" fmla="*/ 18572 h 22814"/>
              <a:gd name="connsiteX422" fmla="*/ 239650 w 472886"/>
              <a:gd name="connsiteY422" fmla="*/ 19658 h 22814"/>
              <a:gd name="connsiteX423" fmla="*/ 240167 w 472886"/>
              <a:gd name="connsiteY423" fmla="*/ 20279 h 22814"/>
              <a:gd name="connsiteX424" fmla="*/ 240736 w 472886"/>
              <a:gd name="connsiteY424" fmla="*/ 21003 h 22814"/>
              <a:gd name="connsiteX425" fmla="*/ 240581 w 472886"/>
              <a:gd name="connsiteY425" fmla="*/ 21934 h 22814"/>
              <a:gd name="connsiteX426" fmla="*/ 240063 w 472886"/>
              <a:gd name="connsiteY426" fmla="*/ 22348 h 22814"/>
              <a:gd name="connsiteX427" fmla="*/ 239391 w 472886"/>
              <a:gd name="connsiteY427" fmla="*/ 22452 h 22814"/>
              <a:gd name="connsiteX428" fmla="*/ 238770 w 472886"/>
              <a:gd name="connsiteY428" fmla="*/ 22245 h 22814"/>
              <a:gd name="connsiteX429" fmla="*/ 237787 w 472886"/>
              <a:gd name="connsiteY429" fmla="*/ 21417 h 22814"/>
              <a:gd name="connsiteX430" fmla="*/ 237012 w 472886"/>
              <a:gd name="connsiteY430" fmla="*/ 19813 h 22814"/>
              <a:gd name="connsiteX431" fmla="*/ 236701 w 472886"/>
              <a:gd name="connsiteY431" fmla="*/ 16968 h 22814"/>
              <a:gd name="connsiteX432" fmla="*/ 236391 w 472886"/>
              <a:gd name="connsiteY432" fmla="*/ 15313 h 22814"/>
              <a:gd name="connsiteX433" fmla="*/ 235511 w 472886"/>
              <a:gd name="connsiteY433" fmla="*/ 14226 h 22814"/>
              <a:gd name="connsiteX434" fmla="*/ 234322 w 472886"/>
              <a:gd name="connsiteY434" fmla="*/ 13657 h 22814"/>
              <a:gd name="connsiteX435" fmla="*/ 232977 w 472886"/>
              <a:gd name="connsiteY435" fmla="*/ 13502 h 22814"/>
              <a:gd name="connsiteX436" fmla="*/ 226304 w 472886"/>
              <a:gd name="connsiteY436" fmla="*/ 13502 h 22814"/>
              <a:gd name="connsiteX437" fmla="*/ 226304 w 472886"/>
              <a:gd name="connsiteY437" fmla="*/ 21055 h 22814"/>
              <a:gd name="connsiteX438" fmla="*/ 225994 w 472886"/>
              <a:gd name="connsiteY438" fmla="*/ 21986 h 22814"/>
              <a:gd name="connsiteX439" fmla="*/ 225115 w 472886"/>
              <a:gd name="connsiteY439" fmla="*/ 22348 h 22814"/>
              <a:gd name="connsiteX440" fmla="*/ 224080 w 472886"/>
              <a:gd name="connsiteY440" fmla="*/ 21986 h 22814"/>
              <a:gd name="connsiteX441" fmla="*/ 223666 w 472886"/>
              <a:gd name="connsiteY441" fmla="*/ 21055 h 22814"/>
              <a:gd name="connsiteX442" fmla="*/ 223666 w 472886"/>
              <a:gd name="connsiteY442" fmla="*/ 1501 h 22814"/>
              <a:gd name="connsiteX443" fmla="*/ 224028 w 472886"/>
              <a:gd name="connsiteY443" fmla="*/ 621 h 22814"/>
              <a:gd name="connsiteX444" fmla="*/ 224907 w 472886"/>
              <a:gd name="connsiteY444" fmla="*/ 259 h 22814"/>
              <a:gd name="connsiteX445" fmla="*/ 40294 w 472886"/>
              <a:gd name="connsiteY445" fmla="*/ 259 h 22814"/>
              <a:gd name="connsiteX446" fmla="*/ 48984 w 472886"/>
              <a:gd name="connsiteY446" fmla="*/ 259 h 22814"/>
              <a:gd name="connsiteX447" fmla="*/ 52191 w 472886"/>
              <a:gd name="connsiteY447" fmla="*/ 1087 h 22814"/>
              <a:gd name="connsiteX448" fmla="*/ 54467 w 472886"/>
              <a:gd name="connsiteY448" fmla="*/ 3311 h 22814"/>
              <a:gd name="connsiteX449" fmla="*/ 55295 w 472886"/>
              <a:gd name="connsiteY449" fmla="*/ 6570 h 22814"/>
              <a:gd name="connsiteX450" fmla="*/ 54778 w 472886"/>
              <a:gd name="connsiteY450" fmla="*/ 9053 h 22814"/>
              <a:gd name="connsiteX451" fmla="*/ 53381 w 472886"/>
              <a:gd name="connsiteY451" fmla="*/ 11019 h 22814"/>
              <a:gd name="connsiteX452" fmla="*/ 51674 w 472886"/>
              <a:gd name="connsiteY452" fmla="*/ 12157 h 22814"/>
              <a:gd name="connsiteX453" fmla="*/ 52605 w 472886"/>
              <a:gd name="connsiteY453" fmla="*/ 12726 h 22814"/>
              <a:gd name="connsiteX454" fmla="*/ 54002 w 472886"/>
              <a:gd name="connsiteY454" fmla="*/ 14382 h 22814"/>
              <a:gd name="connsiteX455" fmla="*/ 54571 w 472886"/>
              <a:gd name="connsiteY455" fmla="*/ 16709 h 22814"/>
              <a:gd name="connsiteX456" fmla="*/ 54726 w 472886"/>
              <a:gd name="connsiteY456" fmla="*/ 18572 h 22814"/>
              <a:gd name="connsiteX457" fmla="*/ 54985 w 472886"/>
              <a:gd name="connsiteY457" fmla="*/ 19658 h 22814"/>
              <a:gd name="connsiteX458" fmla="*/ 55502 w 472886"/>
              <a:gd name="connsiteY458" fmla="*/ 20279 h 22814"/>
              <a:gd name="connsiteX459" fmla="*/ 56123 w 472886"/>
              <a:gd name="connsiteY459" fmla="*/ 21003 h 22814"/>
              <a:gd name="connsiteX460" fmla="*/ 55968 w 472886"/>
              <a:gd name="connsiteY460" fmla="*/ 21934 h 22814"/>
              <a:gd name="connsiteX461" fmla="*/ 55450 w 472886"/>
              <a:gd name="connsiteY461" fmla="*/ 22348 h 22814"/>
              <a:gd name="connsiteX462" fmla="*/ 54778 w 472886"/>
              <a:gd name="connsiteY462" fmla="*/ 22452 h 22814"/>
              <a:gd name="connsiteX463" fmla="*/ 54157 w 472886"/>
              <a:gd name="connsiteY463" fmla="*/ 22245 h 22814"/>
              <a:gd name="connsiteX464" fmla="*/ 53174 w 472886"/>
              <a:gd name="connsiteY464" fmla="*/ 21417 h 22814"/>
              <a:gd name="connsiteX465" fmla="*/ 52399 w 472886"/>
              <a:gd name="connsiteY465" fmla="*/ 19813 h 22814"/>
              <a:gd name="connsiteX466" fmla="*/ 52088 w 472886"/>
              <a:gd name="connsiteY466" fmla="*/ 16968 h 22814"/>
              <a:gd name="connsiteX467" fmla="*/ 51778 w 472886"/>
              <a:gd name="connsiteY467" fmla="*/ 15313 h 22814"/>
              <a:gd name="connsiteX468" fmla="*/ 50898 w 472886"/>
              <a:gd name="connsiteY468" fmla="*/ 14226 h 22814"/>
              <a:gd name="connsiteX469" fmla="*/ 49709 w 472886"/>
              <a:gd name="connsiteY469" fmla="*/ 13657 h 22814"/>
              <a:gd name="connsiteX470" fmla="*/ 48364 w 472886"/>
              <a:gd name="connsiteY470" fmla="*/ 13502 h 22814"/>
              <a:gd name="connsiteX471" fmla="*/ 41691 w 472886"/>
              <a:gd name="connsiteY471" fmla="*/ 13502 h 22814"/>
              <a:gd name="connsiteX472" fmla="*/ 41691 w 472886"/>
              <a:gd name="connsiteY472" fmla="*/ 21055 h 22814"/>
              <a:gd name="connsiteX473" fmla="*/ 41381 w 472886"/>
              <a:gd name="connsiteY473" fmla="*/ 21986 h 22814"/>
              <a:gd name="connsiteX474" fmla="*/ 40502 w 472886"/>
              <a:gd name="connsiteY474" fmla="*/ 22348 h 22814"/>
              <a:gd name="connsiteX475" fmla="*/ 39467 w 472886"/>
              <a:gd name="connsiteY475" fmla="*/ 21986 h 22814"/>
              <a:gd name="connsiteX476" fmla="*/ 39053 w 472886"/>
              <a:gd name="connsiteY476" fmla="*/ 21055 h 22814"/>
              <a:gd name="connsiteX477" fmla="*/ 39053 w 472886"/>
              <a:gd name="connsiteY477" fmla="*/ 1501 h 22814"/>
              <a:gd name="connsiteX478" fmla="*/ 39415 w 472886"/>
              <a:gd name="connsiteY478" fmla="*/ 621 h 22814"/>
              <a:gd name="connsiteX479" fmla="*/ 40294 w 472886"/>
              <a:gd name="connsiteY479" fmla="*/ 259 h 22814"/>
              <a:gd name="connsiteX480" fmla="*/ 465800 w 472886"/>
              <a:gd name="connsiteY480" fmla="*/ 104 h 22814"/>
              <a:gd name="connsiteX481" fmla="*/ 469369 w 472886"/>
              <a:gd name="connsiteY481" fmla="*/ 725 h 22814"/>
              <a:gd name="connsiteX482" fmla="*/ 472110 w 472886"/>
              <a:gd name="connsiteY482" fmla="*/ 2587 h 22814"/>
              <a:gd name="connsiteX483" fmla="*/ 472576 w 472886"/>
              <a:gd name="connsiteY483" fmla="*/ 3518 h 22814"/>
              <a:gd name="connsiteX484" fmla="*/ 472265 w 472886"/>
              <a:gd name="connsiteY484" fmla="*/ 4139 h 22814"/>
              <a:gd name="connsiteX485" fmla="*/ 471593 w 472886"/>
              <a:gd name="connsiteY485" fmla="*/ 4449 h 22814"/>
              <a:gd name="connsiteX486" fmla="*/ 471076 w 472886"/>
              <a:gd name="connsiteY486" fmla="*/ 4242 h 22814"/>
              <a:gd name="connsiteX487" fmla="*/ 469731 w 472886"/>
              <a:gd name="connsiteY487" fmla="*/ 3053 h 22814"/>
              <a:gd name="connsiteX488" fmla="*/ 467921 w 472886"/>
              <a:gd name="connsiteY488" fmla="*/ 2225 h 22814"/>
              <a:gd name="connsiteX489" fmla="*/ 465851 w 472886"/>
              <a:gd name="connsiteY489" fmla="*/ 1966 h 22814"/>
              <a:gd name="connsiteX490" fmla="*/ 463161 w 472886"/>
              <a:gd name="connsiteY490" fmla="*/ 2432 h 22814"/>
              <a:gd name="connsiteX491" fmla="*/ 461299 w 472886"/>
              <a:gd name="connsiteY491" fmla="*/ 3725 h 22814"/>
              <a:gd name="connsiteX492" fmla="*/ 460627 w 472886"/>
              <a:gd name="connsiteY492" fmla="*/ 5794 h 22814"/>
              <a:gd name="connsiteX493" fmla="*/ 461403 w 472886"/>
              <a:gd name="connsiteY493" fmla="*/ 7967 h 22814"/>
              <a:gd name="connsiteX494" fmla="*/ 463369 w 472886"/>
              <a:gd name="connsiteY494" fmla="*/ 9364 h 22814"/>
              <a:gd name="connsiteX495" fmla="*/ 466006 w 472886"/>
              <a:gd name="connsiteY495" fmla="*/ 10398 h 22814"/>
              <a:gd name="connsiteX496" fmla="*/ 468593 w 472886"/>
              <a:gd name="connsiteY496" fmla="*/ 11278 h 22814"/>
              <a:gd name="connsiteX497" fmla="*/ 470817 w 472886"/>
              <a:gd name="connsiteY497" fmla="*/ 12468 h 22814"/>
              <a:gd name="connsiteX498" fmla="*/ 472317 w 472886"/>
              <a:gd name="connsiteY498" fmla="*/ 14278 h 22814"/>
              <a:gd name="connsiteX499" fmla="*/ 472886 w 472886"/>
              <a:gd name="connsiteY499" fmla="*/ 17072 h 22814"/>
              <a:gd name="connsiteX500" fmla="*/ 471955 w 472886"/>
              <a:gd name="connsiteY500" fmla="*/ 19969 h 22814"/>
              <a:gd name="connsiteX501" fmla="*/ 469421 w 472886"/>
              <a:gd name="connsiteY501" fmla="*/ 22038 h 22814"/>
              <a:gd name="connsiteX502" fmla="*/ 465696 w 472886"/>
              <a:gd name="connsiteY502" fmla="*/ 22814 h 22814"/>
              <a:gd name="connsiteX503" fmla="*/ 461506 w 472886"/>
              <a:gd name="connsiteY503" fmla="*/ 22038 h 22814"/>
              <a:gd name="connsiteX504" fmla="*/ 458144 w 472886"/>
              <a:gd name="connsiteY504" fmla="*/ 19658 h 22814"/>
              <a:gd name="connsiteX505" fmla="*/ 457886 w 472886"/>
              <a:gd name="connsiteY505" fmla="*/ 19348 h 22814"/>
              <a:gd name="connsiteX506" fmla="*/ 457782 w 472886"/>
              <a:gd name="connsiteY506" fmla="*/ 18882 h 22814"/>
              <a:gd name="connsiteX507" fmla="*/ 458092 w 472886"/>
              <a:gd name="connsiteY507" fmla="*/ 18210 h 22814"/>
              <a:gd name="connsiteX508" fmla="*/ 458765 w 472886"/>
              <a:gd name="connsiteY508" fmla="*/ 17899 h 22814"/>
              <a:gd name="connsiteX509" fmla="*/ 459437 w 472886"/>
              <a:gd name="connsiteY509" fmla="*/ 18210 h 22814"/>
              <a:gd name="connsiteX510" fmla="*/ 462230 w 472886"/>
              <a:gd name="connsiteY510" fmla="*/ 20227 h 22814"/>
              <a:gd name="connsiteX511" fmla="*/ 465593 w 472886"/>
              <a:gd name="connsiteY511" fmla="*/ 20900 h 22814"/>
              <a:gd name="connsiteX512" fmla="*/ 468282 w 472886"/>
              <a:gd name="connsiteY512" fmla="*/ 20434 h 22814"/>
              <a:gd name="connsiteX513" fmla="*/ 470145 w 472886"/>
              <a:gd name="connsiteY513" fmla="*/ 19089 h 22814"/>
              <a:gd name="connsiteX514" fmla="*/ 470817 w 472886"/>
              <a:gd name="connsiteY514" fmla="*/ 17020 h 22814"/>
              <a:gd name="connsiteX515" fmla="*/ 470041 w 472886"/>
              <a:gd name="connsiteY515" fmla="*/ 14692 h 22814"/>
              <a:gd name="connsiteX516" fmla="*/ 467972 w 472886"/>
              <a:gd name="connsiteY516" fmla="*/ 13192 h 22814"/>
              <a:gd name="connsiteX517" fmla="*/ 465075 w 472886"/>
              <a:gd name="connsiteY517" fmla="*/ 12157 h 22814"/>
              <a:gd name="connsiteX518" fmla="*/ 462593 w 472886"/>
              <a:gd name="connsiteY518" fmla="*/ 11278 h 22814"/>
              <a:gd name="connsiteX519" fmla="*/ 460523 w 472886"/>
              <a:gd name="connsiteY519" fmla="*/ 10088 h 22814"/>
              <a:gd name="connsiteX520" fmla="*/ 459127 w 472886"/>
              <a:gd name="connsiteY520" fmla="*/ 8329 h 22814"/>
              <a:gd name="connsiteX521" fmla="*/ 458609 w 472886"/>
              <a:gd name="connsiteY521" fmla="*/ 5794 h 22814"/>
              <a:gd name="connsiteX522" fmla="*/ 459489 w 472886"/>
              <a:gd name="connsiteY522" fmla="*/ 2846 h 22814"/>
              <a:gd name="connsiteX523" fmla="*/ 462024 w 472886"/>
              <a:gd name="connsiteY523" fmla="*/ 828 h 22814"/>
              <a:gd name="connsiteX524" fmla="*/ 465800 w 472886"/>
              <a:gd name="connsiteY524" fmla="*/ 104 h 22814"/>
              <a:gd name="connsiteX525" fmla="*/ 392502 w 472886"/>
              <a:gd name="connsiteY525" fmla="*/ 104 h 22814"/>
              <a:gd name="connsiteX526" fmla="*/ 395761 w 472886"/>
              <a:gd name="connsiteY526" fmla="*/ 518 h 22814"/>
              <a:gd name="connsiteX527" fmla="*/ 398554 w 472886"/>
              <a:gd name="connsiteY527" fmla="*/ 1708 h 22814"/>
              <a:gd name="connsiteX528" fmla="*/ 398864 w 472886"/>
              <a:gd name="connsiteY528" fmla="*/ 2070 h 22814"/>
              <a:gd name="connsiteX529" fmla="*/ 398968 w 472886"/>
              <a:gd name="connsiteY529" fmla="*/ 2484 h 22814"/>
              <a:gd name="connsiteX530" fmla="*/ 398709 w 472886"/>
              <a:gd name="connsiteY530" fmla="*/ 3208 h 22814"/>
              <a:gd name="connsiteX531" fmla="*/ 398089 w 472886"/>
              <a:gd name="connsiteY531" fmla="*/ 3467 h 22814"/>
              <a:gd name="connsiteX532" fmla="*/ 397778 w 472886"/>
              <a:gd name="connsiteY532" fmla="*/ 3415 h 22814"/>
              <a:gd name="connsiteX533" fmla="*/ 397520 w 472886"/>
              <a:gd name="connsiteY533" fmla="*/ 3311 h 22814"/>
              <a:gd name="connsiteX534" fmla="*/ 395192 w 472886"/>
              <a:gd name="connsiteY534" fmla="*/ 2380 h 22814"/>
              <a:gd name="connsiteX535" fmla="*/ 392502 w 472886"/>
              <a:gd name="connsiteY535" fmla="*/ 2018 h 22814"/>
              <a:gd name="connsiteX536" fmla="*/ 387692 w 472886"/>
              <a:gd name="connsiteY536" fmla="*/ 3260 h 22814"/>
              <a:gd name="connsiteX537" fmla="*/ 384381 w 472886"/>
              <a:gd name="connsiteY537" fmla="*/ 6622 h 22814"/>
              <a:gd name="connsiteX538" fmla="*/ 383191 w 472886"/>
              <a:gd name="connsiteY538" fmla="*/ 11485 h 22814"/>
              <a:gd name="connsiteX539" fmla="*/ 384381 w 472886"/>
              <a:gd name="connsiteY539" fmla="*/ 16348 h 22814"/>
              <a:gd name="connsiteX540" fmla="*/ 387692 w 472886"/>
              <a:gd name="connsiteY540" fmla="*/ 19710 h 22814"/>
              <a:gd name="connsiteX541" fmla="*/ 392502 w 472886"/>
              <a:gd name="connsiteY541" fmla="*/ 20952 h 22814"/>
              <a:gd name="connsiteX542" fmla="*/ 395347 w 472886"/>
              <a:gd name="connsiteY542" fmla="*/ 20538 h 22814"/>
              <a:gd name="connsiteX543" fmla="*/ 397675 w 472886"/>
              <a:gd name="connsiteY543" fmla="*/ 19503 h 22814"/>
              <a:gd name="connsiteX544" fmla="*/ 397675 w 472886"/>
              <a:gd name="connsiteY544" fmla="*/ 13244 h 22814"/>
              <a:gd name="connsiteX545" fmla="*/ 392709 w 472886"/>
              <a:gd name="connsiteY545" fmla="*/ 13244 h 22814"/>
              <a:gd name="connsiteX546" fmla="*/ 392036 w 472886"/>
              <a:gd name="connsiteY546" fmla="*/ 12933 h 22814"/>
              <a:gd name="connsiteX547" fmla="*/ 391726 w 472886"/>
              <a:gd name="connsiteY547" fmla="*/ 12261 h 22814"/>
              <a:gd name="connsiteX548" fmla="*/ 392036 w 472886"/>
              <a:gd name="connsiteY548" fmla="*/ 11588 h 22814"/>
              <a:gd name="connsiteX549" fmla="*/ 392709 w 472886"/>
              <a:gd name="connsiteY549" fmla="*/ 11330 h 22814"/>
              <a:gd name="connsiteX550" fmla="*/ 398761 w 472886"/>
              <a:gd name="connsiteY550" fmla="*/ 11330 h 22814"/>
              <a:gd name="connsiteX551" fmla="*/ 399382 w 472886"/>
              <a:gd name="connsiteY551" fmla="*/ 11640 h 22814"/>
              <a:gd name="connsiteX552" fmla="*/ 399640 w 472886"/>
              <a:gd name="connsiteY552" fmla="*/ 12313 h 22814"/>
              <a:gd name="connsiteX553" fmla="*/ 399640 w 472886"/>
              <a:gd name="connsiteY553" fmla="*/ 19917 h 22814"/>
              <a:gd name="connsiteX554" fmla="*/ 399537 w 472886"/>
              <a:gd name="connsiteY554" fmla="*/ 20383 h 22814"/>
              <a:gd name="connsiteX555" fmla="*/ 399175 w 472886"/>
              <a:gd name="connsiteY555" fmla="*/ 20745 h 22814"/>
              <a:gd name="connsiteX556" fmla="*/ 396071 w 472886"/>
              <a:gd name="connsiteY556" fmla="*/ 22245 h 22814"/>
              <a:gd name="connsiteX557" fmla="*/ 392502 w 472886"/>
              <a:gd name="connsiteY557" fmla="*/ 22814 h 22814"/>
              <a:gd name="connsiteX558" fmla="*/ 388002 w 472886"/>
              <a:gd name="connsiteY558" fmla="*/ 21986 h 22814"/>
              <a:gd name="connsiteX559" fmla="*/ 384381 w 472886"/>
              <a:gd name="connsiteY559" fmla="*/ 19607 h 22814"/>
              <a:gd name="connsiteX560" fmla="*/ 382001 w 472886"/>
              <a:gd name="connsiteY560" fmla="*/ 15985 h 22814"/>
              <a:gd name="connsiteX561" fmla="*/ 381174 w 472886"/>
              <a:gd name="connsiteY561" fmla="*/ 11485 h 22814"/>
              <a:gd name="connsiteX562" fmla="*/ 382001 w 472886"/>
              <a:gd name="connsiteY562" fmla="*/ 6984 h 22814"/>
              <a:gd name="connsiteX563" fmla="*/ 384381 w 472886"/>
              <a:gd name="connsiteY563" fmla="*/ 3363 h 22814"/>
              <a:gd name="connsiteX564" fmla="*/ 388002 w 472886"/>
              <a:gd name="connsiteY564" fmla="*/ 983 h 22814"/>
              <a:gd name="connsiteX565" fmla="*/ 392502 w 472886"/>
              <a:gd name="connsiteY565" fmla="*/ 104 h 22814"/>
              <a:gd name="connsiteX566" fmla="*/ 134179 w 472886"/>
              <a:gd name="connsiteY566" fmla="*/ 104 h 22814"/>
              <a:gd name="connsiteX567" fmla="*/ 137386 w 472886"/>
              <a:gd name="connsiteY567" fmla="*/ 570 h 22814"/>
              <a:gd name="connsiteX568" fmla="*/ 140231 w 472886"/>
              <a:gd name="connsiteY568" fmla="*/ 1811 h 22814"/>
              <a:gd name="connsiteX569" fmla="*/ 140852 w 472886"/>
              <a:gd name="connsiteY569" fmla="*/ 2639 h 22814"/>
              <a:gd name="connsiteX570" fmla="*/ 140541 w 472886"/>
              <a:gd name="connsiteY570" fmla="*/ 3673 h 22814"/>
              <a:gd name="connsiteX571" fmla="*/ 139817 w 472886"/>
              <a:gd name="connsiteY571" fmla="*/ 4139 h 22814"/>
              <a:gd name="connsiteX572" fmla="*/ 138938 w 472886"/>
              <a:gd name="connsiteY572" fmla="*/ 3932 h 22814"/>
              <a:gd name="connsiteX573" fmla="*/ 136714 w 472886"/>
              <a:gd name="connsiteY573" fmla="*/ 2949 h 22814"/>
              <a:gd name="connsiteX574" fmla="*/ 134179 w 472886"/>
              <a:gd name="connsiteY574" fmla="*/ 2587 h 22814"/>
              <a:gd name="connsiteX575" fmla="*/ 130765 w 472886"/>
              <a:gd name="connsiteY575" fmla="*/ 3260 h 22814"/>
              <a:gd name="connsiteX576" fmla="*/ 128075 w 472886"/>
              <a:gd name="connsiteY576" fmla="*/ 5070 h 22814"/>
              <a:gd name="connsiteX577" fmla="*/ 126317 w 472886"/>
              <a:gd name="connsiteY577" fmla="*/ 7864 h 22814"/>
              <a:gd name="connsiteX578" fmla="*/ 125696 w 472886"/>
              <a:gd name="connsiteY578" fmla="*/ 11433 h 22814"/>
              <a:gd name="connsiteX579" fmla="*/ 126368 w 472886"/>
              <a:gd name="connsiteY579" fmla="*/ 15158 h 22814"/>
              <a:gd name="connsiteX580" fmla="*/ 128179 w 472886"/>
              <a:gd name="connsiteY580" fmla="*/ 17951 h 22814"/>
              <a:gd name="connsiteX581" fmla="*/ 130869 w 472886"/>
              <a:gd name="connsiteY581" fmla="*/ 19710 h 22814"/>
              <a:gd name="connsiteX582" fmla="*/ 134179 w 472886"/>
              <a:gd name="connsiteY582" fmla="*/ 20331 h 22814"/>
              <a:gd name="connsiteX583" fmla="*/ 136662 w 472886"/>
              <a:gd name="connsiteY583" fmla="*/ 19969 h 22814"/>
              <a:gd name="connsiteX584" fmla="*/ 138938 w 472886"/>
              <a:gd name="connsiteY584" fmla="*/ 18934 h 22814"/>
              <a:gd name="connsiteX585" fmla="*/ 139817 w 472886"/>
              <a:gd name="connsiteY585" fmla="*/ 18779 h 22814"/>
              <a:gd name="connsiteX586" fmla="*/ 140645 w 472886"/>
              <a:gd name="connsiteY586" fmla="*/ 19141 h 22814"/>
              <a:gd name="connsiteX587" fmla="*/ 140904 w 472886"/>
              <a:gd name="connsiteY587" fmla="*/ 20176 h 22814"/>
              <a:gd name="connsiteX588" fmla="*/ 140283 w 472886"/>
              <a:gd name="connsiteY588" fmla="*/ 21003 h 22814"/>
              <a:gd name="connsiteX589" fmla="*/ 138473 w 472886"/>
              <a:gd name="connsiteY589" fmla="*/ 21883 h 22814"/>
              <a:gd name="connsiteX590" fmla="*/ 136352 w 472886"/>
              <a:gd name="connsiteY590" fmla="*/ 22504 h 22814"/>
              <a:gd name="connsiteX591" fmla="*/ 134179 w 472886"/>
              <a:gd name="connsiteY591" fmla="*/ 22710 h 22814"/>
              <a:gd name="connsiteX592" fmla="*/ 129886 w 472886"/>
              <a:gd name="connsiteY592" fmla="*/ 21935 h 22814"/>
              <a:gd name="connsiteX593" fmla="*/ 126317 w 472886"/>
              <a:gd name="connsiteY593" fmla="*/ 19658 h 22814"/>
              <a:gd name="connsiteX594" fmla="*/ 123886 w 472886"/>
              <a:gd name="connsiteY594" fmla="*/ 16089 h 22814"/>
              <a:gd name="connsiteX595" fmla="*/ 123006 w 472886"/>
              <a:gd name="connsiteY595" fmla="*/ 11381 h 22814"/>
              <a:gd name="connsiteX596" fmla="*/ 123834 w 472886"/>
              <a:gd name="connsiteY596" fmla="*/ 6881 h 22814"/>
              <a:gd name="connsiteX597" fmla="*/ 126213 w 472886"/>
              <a:gd name="connsiteY597" fmla="*/ 3311 h 22814"/>
              <a:gd name="connsiteX598" fmla="*/ 129782 w 472886"/>
              <a:gd name="connsiteY598" fmla="*/ 932 h 22814"/>
              <a:gd name="connsiteX599" fmla="*/ 134179 w 472886"/>
              <a:gd name="connsiteY599" fmla="*/ 104 h 22814"/>
              <a:gd name="connsiteX600" fmla="*/ 421573 w 472886"/>
              <a:gd name="connsiteY600" fmla="*/ 52 h 22814"/>
              <a:gd name="connsiteX601" fmla="*/ 425815 w 472886"/>
              <a:gd name="connsiteY601" fmla="*/ 880 h 22814"/>
              <a:gd name="connsiteX602" fmla="*/ 429177 w 472886"/>
              <a:gd name="connsiteY602" fmla="*/ 3259 h 22814"/>
              <a:gd name="connsiteX603" fmla="*/ 431350 w 472886"/>
              <a:gd name="connsiteY603" fmla="*/ 6880 h 22814"/>
              <a:gd name="connsiteX604" fmla="*/ 432125 w 472886"/>
              <a:gd name="connsiteY604" fmla="*/ 11433 h 22814"/>
              <a:gd name="connsiteX605" fmla="*/ 431350 w 472886"/>
              <a:gd name="connsiteY605" fmla="*/ 15985 h 22814"/>
              <a:gd name="connsiteX606" fmla="*/ 429177 w 472886"/>
              <a:gd name="connsiteY606" fmla="*/ 19606 h 22814"/>
              <a:gd name="connsiteX607" fmla="*/ 425815 w 472886"/>
              <a:gd name="connsiteY607" fmla="*/ 21986 h 22814"/>
              <a:gd name="connsiteX608" fmla="*/ 421573 w 472886"/>
              <a:gd name="connsiteY608" fmla="*/ 22814 h 22814"/>
              <a:gd name="connsiteX609" fmla="*/ 417332 w 472886"/>
              <a:gd name="connsiteY609" fmla="*/ 21986 h 22814"/>
              <a:gd name="connsiteX610" fmla="*/ 413969 w 472886"/>
              <a:gd name="connsiteY610" fmla="*/ 19606 h 22814"/>
              <a:gd name="connsiteX611" fmla="*/ 411797 w 472886"/>
              <a:gd name="connsiteY611" fmla="*/ 15985 h 22814"/>
              <a:gd name="connsiteX612" fmla="*/ 411021 w 472886"/>
              <a:gd name="connsiteY612" fmla="*/ 11433 h 22814"/>
              <a:gd name="connsiteX613" fmla="*/ 411797 w 472886"/>
              <a:gd name="connsiteY613" fmla="*/ 6880 h 22814"/>
              <a:gd name="connsiteX614" fmla="*/ 413969 w 472886"/>
              <a:gd name="connsiteY614" fmla="*/ 3259 h 22814"/>
              <a:gd name="connsiteX615" fmla="*/ 417332 w 472886"/>
              <a:gd name="connsiteY615" fmla="*/ 880 h 22814"/>
              <a:gd name="connsiteX616" fmla="*/ 421573 w 472886"/>
              <a:gd name="connsiteY616" fmla="*/ 52 h 22814"/>
              <a:gd name="connsiteX617" fmla="*/ 298670 w 472886"/>
              <a:gd name="connsiteY617" fmla="*/ 52 h 22814"/>
              <a:gd name="connsiteX618" fmla="*/ 302912 w 472886"/>
              <a:gd name="connsiteY618" fmla="*/ 880 h 22814"/>
              <a:gd name="connsiteX619" fmla="*/ 306274 w 472886"/>
              <a:gd name="connsiteY619" fmla="*/ 3259 h 22814"/>
              <a:gd name="connsiteX620" fmla="*/ 308447 w 472886"/>
              <a:gd name="connsiteY620" fmla="*/ 6880 h 22814"/>
              <a:gd name="connsiteX621" fmla="*/ 309222 w 472886"/>
              <a:gd name="connsiteY621" fmla="*/ 11433 h 22814"/>
              <a:gd name="connsiteX622" fmla="*/ 308447 w 472886"/>
              <a:gd name="connsiteY622" fmla="*/ 15985 h 22814"/>
              <a:gd name="connsiteX623" fmla="*/ 306274 w 472886"/>
              <a:gd name="connsiteY623" fmla="*/ 19606 h 22814"/>
              <a:gd name="connsiteX624" fmla="*/ 302912 w 472886"/>
              <a:gd name="connsiteY624" fmla="*/ 21986 h 22814"/>
              <a:gd name="connsiteX625" fmla="*/ 298670 w 472886"/>
              <a:gd name="connsiteY625" fmla="*/ 22814 h 22814"/>
              <a:gd name="connsiteX626" fmla="*/ 294429 w 472886"/>
              <a:gd name="connsiteY626" fmla="*/ 21986 h 22814"/>
              <a:gd name="connsiteX627" fmla="*/ 291066 w 472886"/>
              <a:gd name="connsiteY627" fmla="*/ 19606 h 22814"/>
              <a:gd name="connsiteX628" fmla="*/ 288894 w 472886"/>
              <a:gd name="connsiteY628" fmla="*/ 15985 h 22814"/>
              <a:gd name="connsiteX629" fmla="*/ 288118 w 472886"/>
              <a:gd name="connsiteY629" fmla="*/ 11433 h 22814"/>
              <a:gd name="connsiteX630" fmla="*/ 288894 w 472886"/>
              <a:gd name="connsiteY630" fmla="*/ 6880 h 22814"/>
              <a:gd name="connsiteX631" fmla="*/ 291066 w 472886"/>
              <a:gd name="connsiteY631" fmla="*/ 3259 h 22814"/>
              <a:gd name="connsiteX632" fmla="*/ 294429 w 472886"/>
              <a:gd name="connsiteY632" fmla="*/ 880 h 22814"/>
              <a:gd name="connsiteX633" fmla="*/ 298670 w 472886"/>
              <a:gd name="connsiteY633" fmla="*/ 52 h 22814"/>
              <a:gd name="connsiteX634" fmla="*/ 8069 w 472886"/>
              <a:gd name="connsiteY634" fmla="*/ 0 h 22814"/>
              <a:gd name="connsiteX635" fmla="*/ 11742 w 472886"/>
              <a:gd name="connsiteY635" fmla="*/ 621 h 22814"/>
              <a:gd name="connsiteX636" fmla="*/ 14483 w 472886"/>
              <a:gd name="connsiteY636" fmla="*/ 2380 h 22814"/>
              <a:gd name="connsiteX637" fmla="*/ 15104 w 472886"/>
              <a:gd name="connsiteY637" fmla="*/ 3569 h 22814"/>
              <a:gd name="connsiteX638" fmla="*/ 14690 w 472886"/>
              <a:gd name="connsiteY638" fmla="*/ 4449 h 22814"/>
              <a:gd name="connsiteX639" fmla="*/ 13811 w 472886"/>
              <a:gd name="connsiteY639" fmla="*/ 4863 h 22814"/>
              <a:gd name="connsiteX640" fmla="*/ 13190 w 472886"/>
              <a:gd name="connsiteY640" fmla="*/ 4604 h 22814"/>
              <a:gd name="connsiteX641" fmla="*/ 11845 w 472886"/>
              <a:gd name="connsiteY641" fmla="*/ 3518 h 22814"/>
              <a:gd name="connsiteX642" fmla="*/ 10035 w 472886"/>
              <a:gd name="connsiteY642" fmla="*/ 2742 h 22814"/>
              <a:gd name="connsiteX643" fmla="*/ 8069 w 472886"/>
              <a:gd name="connsiteY643" fmla="*/ 2483 h 22814"/>
              <a:gd name="connsiteX644" fmla="*/ 5535 w 472886"/>
              <a:gd name="connsiteY644" fmla="*/ 2897 h 22814"/>
              <a:gd name="connsiteX645" fmla="*/ 3828 w 472886"/>
              <a:gd name="connsiteY645" fmla="*/ 4087 h 22814"/>
              <a:gd name="connsiteX646" fmla="*/ 3207 w 472886"/>
              <a:gd name="connsiteY646" fmla="*/ 5949 h 22814"/>
              <a:gd name="connsiteX647" fmla="*/ 3880 w 472886"/>
              <a:gd name="connsiteY647" fmla="*/ 7915 h 22814"/>
              <a:gd name="connsiteX648" fmla="*/ 5742 w 472886"/>
              <a:gd name="connsiteY648" fmla="*/ 9156 h 22814"/>
              <a:gd name="connsiteX649" fmla="*/ 8328 w 472886"/>
              <a:gd name="connsiteY649" fmla="*/ 10036 h 22814"/>
              <a:gd name="connsiteX650" fmla="*/ 11173 w 472886"/>
              <a:gd name="connsiteY650" fmla="*/ 10915 h 22814"/>
              <a:gd name="connsiteX651" fmla="*/ 13449 w 472886"/>
              <a:gd name="connsiteY651" fmla="*/ 12157 h 22814"/>
              <a:gd name="connsiteX652" fmla="*/ 15001 w 472886"/>
              <a:gd name="connsiteY652" fmla="*/ 13916 h 22814"/>
              <a:gd name="connsiteX653" fmla="*/ 15518 w 472886"/>
              <a:gd name="connsiteY653" fmla="*/ 16657 h 22814"/>
              <a:gd name="connsiteX654" fmla="*/ 14535 w 472886"/>
              <a:gd name="connsiteY654" fmla="*/ 19761 h 22814"/>
              <a:gd name="connsiteX655" fmla="*/ 11845 w 472886"/>
              <a:gd name="connsiteY655" fmla="*/ 21882 h 22814"/>
              <a:gd name="connsiteX656" fmla="*/ 8018 w 472886"/>
              <a:gd name="connsiteY656" fmla="*/ 22710 h 22814"/>
              <a:gd name="connsiteX657" fmla="*/ 3931 w 472886"/>
              <a:gd name="connsiteY657" fmla="*/ 22037 h 22814"/>
              <a:gd name="connsiteX658" fmla="*/ 517 w 472886"/>
              <a:gd name="connsiteY658" fmla="*/ 19813 h 22814"/>
              <a:gd name="connsiteX659" fmla="*/ 155 w 472886"/>
              <a:gd name="connsiteY659" fmla="*/ 19347 h 22814"/>
              <a:gd name="connsiteX660" fmla="*/ 0 w 472886"/>
              <a:gd name="connsiteY660" fmla="*/ 18778 h 22814"/>
              <a:gd name="connsiteX661" fmla="*/ 362 w 472886"/>
              <a:gd name="connsiteY661" fmla="*/ 17899 h 22814"/>
              <a:gd name="connsiteX662" fmla="*/ 1241 w 472886"/>
              <a:gd name="connsiteY662" fmla="*/ 17485 h 22814"/>
              <a:gd name="connsiteX663" fmla="*/ 2017 w 472886"/>
              <a:gd name="connsiteY663" fmla="*/ 17847 h 22814"/>
              <a:gd name="connsiteX664" fmla="*/ 4707 w 472886"/>
              <a:gd name="connsiteY664" fmla="*/ 19658 h 22814"/>
              <a:gd name="connsiteX665" fmla="*/ 7966 w 472886"/>
              <a:gd name="connsiteY665" fmla="*/ 20279 h 22814"/>
              <a:gd name="connsiteX666" fmla="*/ 10500 w 472886"/>
              <a:gd name="connsiteY666" fmla="*/ 19813 h 22814"/>
              <a:gd name="connsiteX667" fmla="*/ 12259 w 472886"/>
              <a:gd name="connsiteY667" fmla="*/ 18571 h 22814"/>
              <a:gd name="connsiteX668" fmla="*/ 12932 w 472886"/>
              <a:gd name="connsiteY668" fmla="*/ 16761 h 22814"/>
              <a:gd name="connsiteX669" fmla="*/ 12207 w 472886"/>
              <a:gd name="connsiteY669" fmla="*/ 14692 h 22814"/>
              <a:gd name="connsiteX670" fmla="*/ 10242 w 472886"/>
              <a:gd name="connsiteY670" fmla="*/ 13295 h 22814"/>
              <a:gd name="connsiteX671" fmla="*/ 7345 w 472886"/>
              <a:gd name="connsiteY671" fmla="*/ 12364 h 22814"/>
              <a:gd name="connsiteX672" fmla="*/ 4655 w 472886"/>
              <a:gd name="connsiteY672" fmla="*/ 11536 h 22814"/>
              <a:gd name="connsiteX673" fmla="*/ 2535 w 472886"/>
              <a:gd name="connsiteY673" fmla="*/ 10294 h 22814"/>
              <a:gd name="connsiteX674" fmla="*/ 1138 w 472886"/>
              <a:gd name="connsiteY674" fmla="*/ 8484 h 22814"/>
              <a:gd name="connsiteX675" fmla="*/ 672 w 472886"/>
              <a:gd name="connsiteY675" fmla="*/ 6001 h 22814"/>
              <a:gd name="connsiteX676" fmla="*/ 1604 w 472886"/>
              <a:gd name="connsiteY676" fmla="*/ 2845 h 22814"/>
              <a:gd name="connsiteX677" fmla="*/ 4242 w 472886"/>
              <a:gd name="connsiteY677" fmla="*/ 724 h 22814"/>
              <a:gd name="connsiteX678" fmla="*/ 8069 w 472886"/>
              <a:gd name="connsiteY678" fmla="*/ 0 h 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Lst>
            <a:rect l="l" t="t" r="r" b="b"/>
            <a:pathLst>
              <a:path w="472886" h="22814">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bg1"/>
          </a:solidFill>
          <a:ln w="5173" cap="flat">
            <a:noFill/>
            <a:prstDash val="solid"/>
            <a:miter/>
          </a:ln>
        </p:spPr>
        <p:txBody>
          <a:bodyPr rtlCol="0" anchor="ctr"/>
          <a:lstStyle/>
          <a:p>
            <a:endParaRPr lang="en-US" sz="1800"/>
          </a:p>
        </p:txBody>
      </p:sp>
      <p:grpSp>
        <p:nvGrpSpPr>
          <p:cNvPr id="123" name="Group 122">
            <a:extLst>
              <a:ext uri="{FF2B5EF4-FFF2-40B4-BE49-F238E27FC236}">
                <a16:creationId xmlns:a16="http://schemas.microsoft.com/office/drawing/2014/main" id="{2974A8F4-8C45-6C42-AD3B-D522FADBD45F}"/>
              </a:ext>
            </a:extLst>
          </p:cNvPr>
          <p:cNvGrpSpPr/>
          <p:nvPr userDrawn="1"/>
        </p:nvGrpSpPr>
        <p:grpSpPr>
          <a:xfrm>
            <a:off x="0" y="3364307"/>
            <a:ext cx="4715405" cy="3004079"/>
            <a:chOff x="195319" y="2097486"/>
            <a:chExt cx="4278713" cy="3004079"/>
          </a:xfrm>
        </p:grpSpPr>
        <p:cxnSp>
          <p:nvCxnSpPr>
            <p:cNvPr id="124" name="Straight Connector 123">
              <a:extLst>
                <a:ext uri="{FF2B5EF4-FFF2-40B4-BE49-F238E27FC236}">
                  <a16:creationId xmlns:a16="http://schemas.microsoft.com/office/drawing/2014/main" id="{BEE9EF6E-13CB-B548-BD2F-AB006C3DC800}"/>
                </a:ext>
              </a:extLst>
            </p:cNvPr>
            <p:cNvCxnSpPr>
              <a:cxnSpLocks/>
            </p:cNvCxnSpPr>
            <p:nvPr userDrawn="1"/>
          </p:nvCxnSpPr>
          <p:spPr>
            <a:xfrm flipH="1">
              <a:off x="195319" y="2097486"/>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498D56D-C854-1444-A529-D727D8FA8A77}"/>
                </a:ext>
              </a:extLst>
            </p:cNvPr>
            <p:cNvCxnSpPr>
              <a:cxnSpLocks/>
            </p:cNvCxnSpPr>
            <p:nvPr userDrawn="1"/>
          </p:nvCxnSpPr>
          <p:spPr>
            <a:xfrm flipH="1">
              <a:off x="195319" y="2592736"/>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233DDD2-A876-B442-9F45-C932FF5A265D}"/>
                </a:ext>
              </a:extLst>
            </p:cNvPr>
            <p:cNvCxnSpPr>
              <a:cxnSpLocks/>
            </p:cNvCxnSpPr>
            <p:nvPr userDrawn="1"/>
          </p:nvCxnSpPr>
          <p:spPr>
            <a:xfrm flipH="1">
              <a:off x="195319" y="3089885"/>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3CBD230-236C-5144-A38B-97FAF5CECBEC}"/>
                </a:ext>
              </a:extLst>
            </p:cNvPr>
            <p:cNvCxnSpPr>
              <a:cxnSpLocks/>
            </p:cNvCxnSpPr>
            <p:nvPr userDrawn="1"/>
          </p:nvCxnSpPr>
          <p:spPr>
            <a:xfrm flipH="1">
              <a:off x="195319" y="3585135"/>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D54CE24-2062-2742-A79D-ACD57F7D39B7}"/>
                </a:ext>
              </a:extLst>
            </p:cNvPr>
            <p:cNvCxnSpPr>
              <a:cxnSpLocks/>
            </p:cNvCxnSpPr>
            <p:nvPr userDrawn="1"/>
          </p:nvCxnSpPr>
          <p:spPr>
            <a:xfrm flipH="1">
              <a:off x="195319" y="4109166"/>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124B75-2E34-6C47-9990-2B82D0BB13D4}"/>
                </a:ext>
              </a:extLst>
            </p:cNvPr>
            <p:cNvCxnSpPr>
              <a:cxnSpLocks/>
            </p:cNvCxnSpPr>
            <p:nvPr userDrawn="1"/>
          </p:nvCxnSpPr>
          <p:spPr>
            <a:xfrm flipH="1">
              <a:off x="195319" y="4604416"/>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D6C0F0-DDFB-794C-A7CB-E15919B52122}"/>
                </a:ext>
              </a:extLst>
            </p:cNvPr>
            <p:cNvCxnSpPr>
              <a:cxnSpLocks/>
            </p:cNvCxnSpPr>
            <p:nvPr userDrawn="1"/>
          </p:nvCxnSpPr>
          <p:spPr>
            <a:xfrm flipH="1">
              <a:off x="195319" y="5101565"/>
              <a:ext cx="4278713"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grpSp>
      <p:sp>
        <p:nvSpPr>
          <p:cNvPr id="184" name="Text Placeholder 32">
            <a:extLst>
              <a:ext uri="{FF2B5EF4-FFF2-40B4-BE49-F238E27FC236}">
                <a16:creationId xmlns:a16="http://schemas.microsoft.com/office/drawing/2014/main" id="{E06027D6-8CE4-984C-B777-32D6AFC6B575}"/>
              </a:ext>
            </a:extLst>
          </p:cNvPr>
          <p:cNvSpPr>
            <a:spLocks noGrp="1"/>
          </p:cNvSpPr>
          <p:nvPr>
            <p:ph type="body" sz="quarter" idx="47" hasCustomPrompt="1"/>
          </p:nvPr>
        </p:nvSpPr>
        <p:spPr>
          <a:xfrm>
            <a:off x="791228" y="729337"/>
            <a:ext cx="4746695" cy="1301871"/>
          </a:xfrm>
        </p:spPr>
        <p:txBody>
          <a:bodyPr>
            <a:noAutofit/>
          </a:bodyPr>
          <a:lstStyle>
            <a:lvl1pPr marL="0" indent="0" algn="l">
              <a:spcBef>
                <a:spcPts val="0"/>
              </a:spcBef>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a:t>
            </a:r>
            <a:endParaRPr lang="en-US" dirty="0"/>
          </a:p>
        </p:txBody>
      </p:sp>
      <p:sp>
        <p:nvSpPr>
          <p:cNvPr id="43" name="Slide Number Placeholder 5">
            <a:extLst>
              <a:ext uri="{FF2B5EF4-FFF2-40B4-BE49-F238E27FC236}">
                <a16:creationId xmlns:a16="http://schemas.microsoft.com/office/drawing/2014/main" id="{D2100B2C-ECD5-5941-B5EE-1420573B04A2}"/>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44" name="Text Box 5">
            <a:extLst>
              <a:ext uri="{FF2B5EF4-FFF2-40B4-BE49-F238E27FC236}">
                <a16:creationId xmlns:a16="http://schemas.microsoft.com/office/drawing/2014/main" id="{C4FBB623-E2FF-FD49-AA3D-1215FE4D49BE}"/>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3B81399C-567B-FB17-A39E-5348DF19BF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2302" b="22950"/>
          <a:stretch>
            <a:fillRect/>
          </a:stretch>
        </p:blipFill>
        <p:spPr>
          <a:xfrm>
            <a:off x="0" y="7291388"/>
            <a:ext cx="3429000" cy="3400425"/>
          </a:xfrm>
          <a:custGeom>
            <a:avLst/>
            <a:gdLst>
              <a:gd name="connsiteX0" fmla="*/ 0 w 3429000"/>
              <a:gd name="connsiteY0" fmla="*/ 0 h 3400425"/>
              <a:gd name="connsiteX1" fmla="*/ 3429000 w 3429000"/>
              <a:gd name="connsiteY1" fmla="*/ 0 h 3400425"/>
              <a:gd name="connsiteX2" fmla="*/ 3429000 w 3429000"/>
              <a:gd name="connsiteY2" fmla="*/ 3400425 h 3400425"/>
              <a:gd name="connsiteX3" fmla="*/ 0 w 3429000"/>
              <a:gd name="connsiteY3" fmla="*/ 3400425 h 3400425"/>
            </a:gdLst>
            <a:ahLst/>
            <a:cxnLst>
              <a:cxn ang="0">
                <a:pos x="connsiteX0" y="connsiteY0"/>
              </a:cxn>
              <a:cxn ang="0">
                <a:pos x="connsiteX1" y="connsiteY1"/>
              </a:cxn>
              <a:cxn ang="0">
                <a:pos x="connsiteX2" y="connsiteY2"/>
              </a:cxn>
              <a:cxn ang="0">
                <a:pos x="connsiteX3" y="connsiteY3"/>
              </a:cxn>
            </a:cxnLst>
            <a:rect l="l" t="t" r="r" b="b"/>
            <a:pathLst>
              <a:path w="3429000" h="3400425">
                <a:moveTo>
                  <a:pt x="0" y="0"/>
                </a:moveTo>
                <a:lnTo>
                  <a:pt x="3429000" y="0"/>
                </a:lnTo>
                <a:lnTo>
                  <a:pt x="3429000" y="3400425"/>
                </a:lnTo>
                <a:lnTo>
                  <a:pt x="0" y="3400425"/>
                </a:lnTo>
                <a:close/>
              </a:path>
            </a:pathLst>
          </a:custGeom>
        </p:spPr>
      </p:pic>
    </p:spTree>
    <p:extLst>
      <p:ext uri="{BB962C8B-B14F-4D97-AF65-F5344CB8AC3E}">
        <p14:creationId xmlns:p14="http://schemas.microsoft.com/office/powerpoint/2010/main" val="204757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1CDE63-C776-F878-D36F-D5C7DAB92EED}"/>
              </a:ext>
            </a:extLst>
          </p:cNvPr>
          <p:cNvSpPr/>
          <p:nvPr userDrawn="1"/>
        </p:nvSpPr>
        <p:spPr>
          <a:xfrm>
            <a:off x="0" y="657726"/>
            <a:ext cx="7559675" cy="9366807"/>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18">
            <a:extLst>
              <a:ext uri="{FF2B5EF4-FFF2-40B4-BE49-F238E27FC236}">
                <a16:creationId xmlns:a16="http://schemas.microsoft.com/office/drawing/2014/main" id="{43052301-CA5C-C79E-6FFF-00AD42421814}"/>
              </a:ext>
            </a:extLst>
          </p:cNvPr>
          <p:cNvGrpSpPr/>
          <p:nvPr userDrawn="1"/>
        </p:nvGrpSpPr>
        <p:grpSpPr>
          <a:xfrm>
            <a:off x="-1092535" y="5135055"/>
            <a:ext cx="6117329" cy="6119130"/>
            <a:chOff x="110688" y="1674538"/>
            <a:chExt cx="7339635" cy="7341798"/>
          </a:xfrm>
          <a:solidFill>
            <a:srgbClr val="FFFFFF"/>
          </a:solidFill>
        </p:grpSpPr>
        <p:sp>
          <p:nvSpPr>
            <p:cNvPr id="8" name="Freeform 7">
              <a:extLst>
                <a:ext uri="{FF2B5EF4-FFF2-40B4-BE49-F238E27FC236}">
                  <a16:creationId xmlns:a16="http://schemas.microsoft.com/office/drawing/2014/main" id="{FA7C13E1-0605-5F91-90DE-BC5087E901D0}"/>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6B882AFE-C131-FAA1-E916-5C8A9857B0FD}"/>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 name="Slide Number Placeholder 5">
            <a:extLst>
              <a:ext uri="{FF2B5EF4-FFF2-40B4-BE49-F238E27FC236}">
                <a16:creationId xmlns:a16="http://schemas.microsoft.com/office/drawing/2014/main" id="{F6ED348E-0F32-6C31-0AB7-F1E1C51D03C1}"/>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BFCAB81C-4F27-8236-B142-6D2BB7165CFD}"/>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7D2C297B-BADA-AB9B-977D-53BCC0E74AC1}"/>
              </a:ext>
            </a:extLst>
          </p:cNvPr>
          <p:cNvCxnSpPr>
            <a:cxnSpLocks/>
          </p:cNvCxnSpPr>
          <p:nvPr userDrawn="1"/>
        </p:nvCxnSpPr>
        <p:spPr>
          <a:xfrm>
            <a:off x="3779837" y="2296621"/>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CE73626-14E9-9DD8-CC1F-3AF40CBA33C5}"/>
              </a:ext>
            </a:extLst>
          </p:cNvPr>
          <p:cNvSpPr/>
          <p:nvPr userDrawn="1"/>
        </p:nvSpPr>
        <p:spPr>
          <a:xfrm>
            <a:off x="-1642533" y="0"/>
            <a:ext cx="1642533" cy="106918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33660E-0A32-EB51-5438-3B80C14B4B2A}"/>
              </a:ext>
            </a:extLst>
          </p:cNvPr>
          <p:cNvSpPr/>
          <p:nvPr userDrawn="1"/>
        </p:nvSpPr>
        <p:spPr>
          <a:xfrm rot="16200000">
            <a:off x="2958571" y="7749116"/>
            <a:ext cx="1642533" cy="75596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6BAFA2F-AD18-CD4D-BF0F-C4293B9DE05B}"/>
              </a:ext>
            </a:extLst>
          </p:cNvPr>
          <p:cNvSpPr>
            <a:spLocks noGrp="1"/>
          </p:cNvSpPr>
          <p:nvPr userDrawn="1">
            <p:ph type="body" sz="quarter" idx="14" hasCustomPrompt="1"/>
          </p:nvPr>
        </p:nvSpPr>
        <p:spPr>
          <a:xfrm>
            <a:off x="3779837" y="833157"/>
            <a:ext cx="1955741" cy="2002900"/>
          </a:xfrm>
          <a:effectLst>
            <a:glow rad="127000">
              <a:srgbClr val="414141"/>
            </a:glow>
          </a:effectLst>
        </p:spPr>
        <p:txBody>
          <a:bodyPr>
            <a:noAutofit/>
          </a:bodyPr>
          <a:lstStyle>
            <a:lvl1pPr marL="0" indent="0" algn="l">
              <a:buNone/>
              <a:defRPr sz="8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01</a:t>
            </a:r>
            <a:endParaRPr lang="en-US" dirty="0"/>
          </a:p>
        </p:txBody>
      </p:sp>
      <p:sp>
        <p:nvSpPr>
          <p:cNvPr id="101" name="Text Placeholder 3">
            <a:extLst>
              <a:ext uri="{FF2B5EF4-FFF2-40B4-BE49-F238E27FC236}">
                <a16:creationId xmlns:a16="http://schemas.microsoft.com/office/drawing/2014/main" id="{E77814B4-B312-BE46-8F13-45316A931D29}"/>
              </a:ext>
            </a:extLst>
          </p:cNvPr>
          <p:cNvSpPr>
            <a:spLocks noGrp="1"/>
          </p:cNvSpPr>
          <p:nvPr userDrawn="1">
            <p:ph type="body" sz="quarter" idx="15" hasCustomPrompt="1"/>
          </p:nvPr>
        </p:nvSpPr>
        <p:spPr>
          <a:xfrm>
            <a:off x="3779837" y="2592720"/>
            <a:ext cx="2830273" cy="2002900"/>
          </a:xfrm>
        </p:spPr>
        <p:txBody>
          <a:bodyPr>
            <a:noAutofit/>
          </a:bodyPr>
          <a:lstStyle>
            <a:lvl1pPr marL="0" indent="0" algn="l">
              <a:buNone/>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CHAPTER</a:t>
            </a:r>
            <a:endParaRPr lang="en-US" dirty="0"/>
          </a:p>
        </p:txBody>
      </p:sp>
    </p:spTree>
    <p:extLst>
      <p:ext uri="{BB962C8B-B14F-4D97-AF65-F5344CB8AC3E}">
        <p14:creationId xmlns:p14="http://schemas.microsoft.com/office/powerpoint/2010/main" val="2146129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1CDE63-C776-F878-D36F-D5C7DAB92EED}"/>
              </a:ext>
            </a:extLst>
          </p:cNvPr>
          <p:cNvSpPr/>
          <p:nvPr userDrawn="1"/>
        </p:nvSpPr>
        <p:spPr>
          <a:xfrm>
            <a:off x="0" y="657726"/>
            <a:ext cx="7559675" cy="9366807"/>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18">
            <a:extLst>
              <a:ext uri="{FF2B5EF4-FFF2-40B4-BE49-F238E27FC236}">
                <a16:creationId xmlns:a16="http://schemas.microsoft.com/office/drawing/2014/main" id="{43052301-CA5C-C79E-6FFF-00AD42421814}"/>
              </a:ext>
            </a:extLst>
          </p:cNvPr>
          <p:cNvGrpSpPr/>
          <p:nvPr userDrawn="1"/>
        </p:nvGrpSpPr>
        <p:grpSpPr>
          <a:xfrm>
            <a:off x="-1092535" y="5135055"/>
            <a:ext cx="6117329" cy="6119130"/>
            <a:chOff x="110688" y="1674538"/>
            <a:chExt cx="7339635" cy="7341798"/>
          </a:xfrm>
          <a:solidFill>
            <a:srgbClr val="FFFFFF"/>
          </a:solidFill>
        </p:grpSpPr>
        <p:sp>
          <p:nvSpPr>
            <p:cNvPr id="8" name="Freeform 7">
              <a:extLst>
                <a:ext uri="{FF2B5EF4-FFF2-40B4-BE49-F238E27FC236}">
                  <a16:creationId xmlns:a16="http://schemas.microsoft.com/office/drawing/2014/main" id="{FA7C13E1-0605-5F91-90DE-BC5087E901D0}"/>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6B882AFE-C131-FAA1-E916-5C8A9857B0FD}"/>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 name="Slide Number Placeholder 5">
            <a:extLst>
              <a:ext uri="{FF2B5EF4-FFF2-40B4-BE49-F238E27FC236}">
                <a16:creationId xmlns:a16="http://schemas.microsoft.com/office/drawing/2014/main" id="{F6ED348E-0F32-6C31-0AB7-F1E1C51D03C1}"/>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BFCAB81C-4F27-8236-B142-6D2BB7165CFD}"/>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7D2C297B-BADA-AB9B-977D-53BCC0E74AC1}"/>
              </a:ext>
            </a:extLst>
          </p:cNvPr>
          <p:cNvCxnSpPr>
            <a:cxnSpLocks/>
          </p:cNvCxnSpPr>
          <p:nvPr userDrawn="1"/>
        </p:nvCxnSpPr>
        <p:spPr>
          <a:xfrm>
            <a:off x="3779837" y="2296621"/>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CE73626-14E9-9DD8-CC1F-3AF40CBA33C5}"/>
              </a:ext>
            </a:extLst>
          </p:cNvPr>
          <p:cNvSpPr/>
          <p:nvPr userDrawn="1"/>
        </p:nvSpPr>
        <p:spPr>
          <a:xfrm>
            <a:off x="-1642533" y="0"/>
            <a:ext cx="1642533" cy="106918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33660E-0A32-EB51-5438-3B80C14B4B2A}"/>
              </a:ext>
            </a:extLst>
          </p:cNvPr>
          <p:cNvSpPr/>
          <p:nvPr userDrawn="1"/>
        </p:nvSpPr>
        <p:spPr>
          <a:xfrm rot="16200000">
            <a:off x="2958571" y="7749116"/>
            <a:ext cx="1642533" cy="75596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6BAFA2F-AD18-CD4D-BF0F-C4293B9DE05B}"/>
              </a:ext>
            </a:extLst>
          </p:cNvPr>
          <p:cNvSpPr>
            <a:spLocks noGrp="1"/>
          </p:cNvSpPr>
          <p:nvPr userDrawn="1">
            <p:ph type="body" sz="quarter" idx="14" hasCustomPrompt="1"/>
          </p:nvPr>
        </p:nvSpPr>
        <p:spPr>
          <a:xfrm>
            <a:off x="3779837" y="833157"/>
            <a:ext cx="1955741" cy="2002900"/>
          </a:xfrm>
          <a:effectLst>
            <a:glow rad="127000">
              <a:srgbClr val="414141"/>
            </a:glow>
          </a:effectLst>
        </p:spPr>
        <p:txBody>
          <a:bodyPr>
            <a:noAutofit/>
          </a:bodyPr>
          <a:lstStyle>
            <a:lvl1pPr marL="0" indent="0" algn="l">
              <a:buNone/>
              <a:defRPr sz="8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02</a:t>
            </a:r>
            <a:endParaRPr lang="en-US" dirty="0"/>
          </a:p>
        </p:txBody>
      </p:sp>
      <p:sp>
        <p:nvSpPr>
          <p:cNvPr id="101" name="Text Placeholder 3">
            <a:extLst>
              <a:ext uri="{FF2B5EF4-FFF2-40B4-BE49-F238E27FC236}">
                <a16:creationId xmlns:a16="http://schemas.microsoft.com/office/drawing/2014/main" id="{E77814B4-B312-BE46-8F13-45316A931D29}"/>
              </a:ext>
            </a:extLst>
          </p:cNvPr>
          <p:cNvSpPr>
            <a:spLocks noGrp="1"/>
          </p:cNvSpPr>
          <p:nvPr userDrawn="1">
            <p:ph type="body" sz="quarter" idx="15" hasCustomPrompt="1"/>
          </p:nvPr>
        </p:nvSpPr>
        <p:spPr>
          <a:xfrm>
            <a:off x="3779837" y="2592720"/>
            <a:ext cx="2830273" cy="2002900"/>
          </a:xfrm>
        </p:spPr>
        <p:txBody>
          <a:bodyPr>
            <a:noAutofit/>
          </a:bodyPr>
          <a:lstStyle>
            <a:lvl1pPr marL="0" indent="0" algn="l">
              <a:buNone/>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CHAPTER</a:t>
            </a:r>
            <a:endParaRPr lang="en-US" dirty="0"/>
          </a:p>
        </p:txBody>
      </p:sp>
    </p:spTree>
    <p:extLst>
      <p:ext uri="{BB962C8B-B14F-4D97-AF65-F5344CB8AC3E}">
        <p14:creationId xmlns:p14="http://schemas.microsoft.com/office/powerpoint/2010/main" val="13486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1CDE63-C776-F878-D36F-D5C7DAB92EED}"/>
              </a:ext>
            </a:extLst>
          </p:cNvPr>
          <p:cNvSpPr/>
          <p:nvPr userDrawn="1"/>
        </p:nvSpPr>
        <p:spPr>
          <a:xfrm>
            <a:off x="0" y="657726"/>
            <a:ext cx="7559675" cy="9366807"/>
          </a:xfrm>
          <a:prstGeom prst="rect">
            <a:avLst/>
          </a:prstGeom>
          <a:solidFill>
            <a:srgbClr val="97C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18">
            <a:extLst>
              <a:ext uri="{FF2B5EF4-FFF2-40B4-BE49-F238E27FC236}">
                <a16:creationId xmlns:a16="http://schemas.microsoft.com/office/drawing/2014/main" id="{43052301-CA5C-C79E-6FFF-00AD42421814}"/>
              </a:ext>
            </a:extLst>
          </p:cNvPr>
          <p:cNvGrpSpPr/>
          <p:nvPr userDrawn="1"/>
        </p:nvGrpSpPr>
        <p:grpSpPr>
          <a:xfrm>
            <a:off x="-1092535" y="5135055"/>
            <a:ext cx="6117329" cy="6119130"/>
            <a:chOff x="110688" y="1674538"/>
            <a:chExt cx="7339635" cy="7341798"/>
          </a:xfrm>
          <a:solidFill>
            <a:srgbClr val="FFFFFF"/>
          </a:solidFill>
        </p:grpSpPr>
        <p:sp>
          <p:nvSpPr>
            <p:cNvPr id="8" name="Freeform 7">
              <a:extLst>
                <a:ext uri="{FF2B5EF4-FFF2-40B4-BE49-F238E27FC236}">
                  <a16:creationId xmlns:a16="http://schemas.microsoft.com/office/drawing/2014/main" id="{FA7C13E1-0605-5F91-90DE-BC5087E901D0}"/>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6B882AFE-C131-FAA1-E916-5C8A9857B0FD}"/>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 name="Slide Number Placeholder 5">
            <a:extLst>
              <a:ext uri="{FF2B5EF4-FFF2-40B4-BE49-F238E27FC236}">
                <a16:creationId xmlns:a16="http://schemas.microsoft.com/office/drawing/2014/main" id="{F6ED348E-0F32-6C31-0AB7-F1E1C51D03C1}"/>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BFCAB81C-4F27-8236-B142-6D2BB7165CFD}"/>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7D2C297B-BADA-AB9B-977D-53BCC0E74AC1}"/>
              </a:ext>
            </a:extLst>
          </p:cNvPr>
          <p:cNvCxnSpPr>
            <a:cxnSpLocks/>
          </p:cNvCxnSpPr>
          <p:nvPr userDrawn="1"/>
        </p:nvCxnSpPr>
        <p:spPr>
          <a:xfrm>
            <a:off x="3779837" y="2296621"/>
            <a:ext cx="37798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CE73626-14E9-9DD8-CC1F-3AF40CBA33C5}"/>
              </a:ext>
            </a:extLst>
          </p:cNvPr>
          <p:cNvSpPr/>
          <p:nvPr userDrawn="1"/>
        </p:nvSpPr>
        <p:spPr>
          <a:xfrm>
            <a:off x="-1642533" y="0"/>
            <a:ext cx="1642533" cy="1069181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33660E-0A32-EB51-5438-3B80C14B4B2A}"/>
              </a:ext>
            </a:extLst>
          </p:cNvPr>
          <p:cNvSpPr/>
          <p:nvPr userDrawn="1"/>
        </p:nvSpPr>
        <p:spPr>
          <a:xfrm rot="16200000">
            <a:off x="2958571" y="7749116"/>
            <a:ext cx="1642533" cy="75596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6BAFA2F-AD18-CD4D-BF0F-C4293B9DE05B}"/>
              </a:ext>
            </a:extLst>
          </p:cNvPr>
          <p:cNvSpPr>
            <a:spLocks noGrp="1"/>
          </p:cNvSpPr>
          <p:nvPr userDrawn="1">
            <p:ph type="body" sz="quarter" idx="14" hasCustomPrompt="1"/>
          </p:nvPr>
        </p:nvSpPr>
        <p:spPr>
          <a:xfrm>
            <a:off x="3779837" y="833157"/>
            <a:ext cx="1955741" cy="2002900"/>
          </a:xfrm>
          <a:effectLst>
            <a:glow rad="127000">
              <a:srgbClr val="414141"/>
            </a:glow>
          </a:effectLst>
        </p:spPr>
        <p:txBody>
          <a:bodyPr>
            <a:noAutofit/>
          </a:bodyPr>
          <a:lstStyle>
            <a:lvl1pPr marL="0" indent="0" algn="l">
              <a:buNone/>
              <a:defRPr sz="8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03</a:t>
            </a:r>
            <a:endParaRPr lang="en-US" dirty="0"/>
          </a:p>
        </p:txBody>
      </p:sp>
      <p:sp>
        <p:nvSpPr>
          <p:cNvPr id="101" name="Text Placeholder 3">
            <a:extLst>
              <a:ext uri="{FF2B5EF4-FFF2-40B4-BE49-F238E27FC236}">
                <a16:creationId xmlns:a16="http://schemas.microsoft.com/office/drawing/2014/main" id="{E77814B4-B312-BE46-8F13-45316A931D29}"/>
              </a:ext>
            </a:extLst>
          </p:cNvPr>
          <p:cNvSpPr>
            <a:spLocks noGrp="1"/>
          </p:cNvSpPr>
          <p:nvPr userDrawn="1">
            <p:ph type="body" sz="quarter" idx="15" hasCustomPrompt="1"/>
          </p:nvPr>
        </p:nvSpPr>
        <p:spPr>
          <a:xfrm>
            <a:off x="3779837" y="2592720"/>
            <a:ext cx="2830273" cy="2002900"/>
          </a:xfrm>
        </p:spPr>
        <p:txBody>
          <a:bodyPr>
            <a:noAutofit/>
          </a:bodyPr>
          <a:lstStyle>
            <a:lvl1pPr marL="0" indent="0" algn="l">
              <a:buNone/>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CHAPTER</a:t>
            </a:r>
            <a:endParaRPr lang="en-US" dirty="0"/>
          </a:p>
        </p:txBody>
      </p:sp>
    </p:spTree>
    <p:extLst>
      <p:ext uri="{BB962C8B-B14F-4D97-AF65-F5344CB8AC3E}">
        <p14:creationId xmlns:p14="http://schemas.microsoft.com/office/powerpoint/2010/main" val="203332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4292498-C849-5884-9035-FAE5EFD79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00039" y="4333668"/>
            <a:ext cx="8519936" cy="8889058"/>
          </a:xfrm>
          <a:custGeom>
            <a:avLst/>
            <a:gdLst>
              <a:gd name="connsiteX0" fmla="*/ 0 w 8519936"/>
              <a:gd name="connsiteY0" fmla="*/ 0 h 8889058"/>
              <a:gd name="connsiteX1" fmla="*/ 8519936 w 8519936"/>
              <a:gd name="connsiteY1" fmla="*/ 0 h 8889058"/>
              <a:gd name="connsiteX2" fmla="*/ 8519936 w 8519936"/>
              <a:gd name="connsiteY2" fmla="*/ 6358146 h 8889058"/>
              <a:gd name="connsiteX3" fmla="*/ 3100039 w 8519936"/>
              <a:gd name="connsiteY3" fmla="*/ 6358146 h 8889058"/>
              <a:gd name="connsiteX4" fmla="*/ 3100039 w 8519936"/>
              <a:gd name="connsiteY4" fmla="*/ 103861 h 8889058"/>
              <a:gd name="connsiteX5" fmla="*/ 1351921 w 8519936"/>
              <a:gd name="connsiteY5" fmla="*/ 103861 h 8889058"/>
              <a:gd name="connsiteX6" fmla="*/ 1351921 w 8519936"/>
              <a:gd name="connsiteY6" fmla="*/ 447803 h 8889058"/>
              <a:gd name="connsiteX7" fmla="*/ 179125 w 8519936"/>
              <a:gd name="connsiteY7" fmla="*/ 447803 h 8889058"/>
              <a:gd name="connsiteX8" fmla="*/ 179125 w 8519936"/>
              <a:gd name="connsiteY8" fmla="*/ 7881482 h 8889058"/>
              <a:gd name="connsiteX9" fmla="*/ 1351921 w 8519936"/>
              <a:gd name="connsiteY9" fmla="*/ 7881482 h 8889058"/>
              <a:gd name="connsiteX10" fmla="*/ 1351921 w 8519936"/>
              <a:gd name="connsiteY10" fmla="*/ 7930050 h 8889058"/>
              <a:gd name="connsiteX11" fmla="*/ 1701684 w 8519936"/>
              <a:gd name="connsiteY11" fmla="*/ 7930050 h 8889058"/>
              <a:gd name="connsiteX12" fmla="*/ 1701684 w 8519936"/>
              <a:gd name="connsiteY12" fmla="*/ 8329294 h 8889058"/>
              <a:gd name="connsiteX13" fmla="*/ 6985860 w 8519936"/>
              <a:gd name="connsiteY13" fmla="*/ 8329294 h 8889058"/>
              <a:gd name="connsiteX14" fmla="*/ 6985860 w 8519936"/>
              <a:gd name="connsiteY14" fmla="*/ 8106264 h 8889058"/>
              <a:gd name="connsiteX15" fmla="*/ 8519936 w 8519936"/>
              <a:gd name="connsiteY15" fmla="*/ 8106264 h 8889058"/>
              <a:gd name="connsiteX16" fmla="*/ 8519936 w 8519936"/>
              <a:gd name="connsiteY16" fmla="*/ 8889058 h 8889058"/>
              <a:gd name="connsiteX17" fmla="*/ 0 w 8519936"/>
              <a:gd name="connsiteY17" fmla="*/ 8889058 h 888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19936" h="8889058">
                <a:moveTo>
                  <a:pt x="0" y="0"/>
                </a:moveTo>
                <a:lnTo>
                  <a:pt x="8519936" y="0"/>
                </a:lnTo>
                <a:lnTo>
                  <a:pt x="8519936" y="6358146"/>
                </a:lnTo>
                <a:lnTo>
                  <a:pt x="3100039" y="6358146"/>
                </a:lnTo>
                <a:lnTo>
                  <a:pt x="3100039" y="103861"/>
                </a:lnTo>
                <a:lnTo>
                  <a:pt x="1351921" y="103861"/>
                </a:lnTo>
                <a:lnTo>
                  <a:pt x="1351921" y="447803"/>
                </a:lnTo>
                <a:lnTo>
                  <a:pt x="179125" y="447803"/>
                </a:lnTo>
                <a:lnTo>
                  <a:pt x="179125" y="7881482"/>
                </a:lnTo>
                <a:lnTo>
                  <a:pt x="1351921" y="7881482"/>
                </a:lnTo>
                <a:lnTo>
                  <a:pt x="1351921" y="7930050"/>
                </a:lnTo>
                <a:lnTo>
                  <a:pt x="1701684" y="7930050"/>
                </a:lnTo>
                <a:lnTo>
                  <a:pt x="1701684" y="8329294"/>
                </a:lnTo>
                <a:lnTo>
                  <a:pt x="6985860" y="8329294"/>
                </a:lnTo>
                <a:lnTo>
                  <a:pt x="6985860" y="8106264"/>
                </a:lnTo>
                <a:lnTo>
                  <a:pt x="8519936" y="8106264"/>
                </a:lnTo>
                <a:lnTo>
                  <a:pt x="8519936" y="8889058"/>
                </a:lnTo>
                <a:lnTo>
                  <a:pt x="0" y="8889058"/>
                </a:lnTo>
                <a:close/>
              </a:path>
            </a:pathLst>
          </a:custGeom>
        </p:spPr>
      </p:pic>
      <p:sp>
        <p:nvSpPr>
          <p:cNvPr id="52" name="Rectangle 51">
            <a:extLst>
              <a:ext uri="{FF2B5EF4-FFF2-40B4-BE49-F238E27FC236}">
                <a16:creationId xmlns:a16="http://schemas.microsoft.com/office/drawing/2014/main" id="{20ECD36C-3D23-EA46-831C-7D8DA38730C6}"/>
              </a:ext>
            </a:extLst>
          </p:cNvPr>
          <p:cNvSpPr/>
          <p:nvPr userDrawn="1"/>
        </p:nvSpPr>
        <p:spPr>
          <a:xfrm>
            <a:off x="0" y="0"/>
            <a:ext cx="7559675" cy="4097053"/>
          </a:xfrm>
          <a:prstGeom prst="rect">
            <a:avLst/>
          </a:pr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157" name="Text Placeholder 23">
            <a:extLst>
              <a:ext uri="{FF2B5EF4-FFF2-40B4-BE49-F238E27FC236}">
                <a16:creationId xmlns:a16="http://schemas.microsoft.com/office/drawing/2014/main" id="{B4F316CB-86CF-7F4A-91F4-085580AC0238}"/>
              </a:ext>
            </a:extLst>
          </p:cNvPr>
          <p:cNvSpPr>
            <a:spLocks noGrp="1"/>
          </p:cNvSpPr>
          <p:nvPr>
            <p:ph type="body" sz="quarter" idx="14" hasCustomPrompt="1"/>
          </p:nvPr>
        </p:nvSpPr>
        <p:spPr>
          <a:xfrm>
            <a:off x="3128102" y="2738011"/>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59" name="Text Placeholder 23">
            <a:extLst>
              <a:ext uri="{FF2B5EF4-FFF2-40B4-BE49-F238E27FC236}">
                <a16:creationId xmlns:a16="http://schemas.microsoft.com/office/drawing/2014/main" id="{2721C86B-EEB5-7B40-A3F2-6FA45780492F}"/>
              </a:ext>
            </a:extLst>
          </p:cNvPr>
          <p:cNvSpPr>
            <a:spLocks noGrp="1"/>
          </p:cNvSpPr>
          <p:nvPr>
            <p:ph type="body" sz="quarter" idx="15" hasCustomPrompt="1"/>
          </p:nvPr>
        </p:nvSpPr>
        <p:spPr>
          <a:xfrm>
            <a:off x="615910" y="805650"/>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64" name="Text Placeholder 23">
            <a:extLst>
              <a:ext uri="{FF2B5EF4-FFF2-40B4-BE49-F238E27FC236}">
                <a16:creationId xmlns:a16="http://schemas.microsoft.com/office/drawing/2014/main" id="{58A93ACD-1987-2441-9CBB-AA1A4196A0E5}"/>
              </a:ext>
            </a:extLst>
          </p:cNvPr>
          <p:cNvSpPr>
            <a:spLocks noGrp="1"/>
          </p:cNvSpPr>
          <p:nvPr>
            <p:ph type="body" sz="quarter" idx="42" hasCustomPrompt="1"/>
          </p:nvPr>
        </p:nvSpPr>
        <p:spPr>
          <a:xfrm>
            <a:off x="615910" y="803767"/>
            <a:ext cx="3288612" cy="2623117"/>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2" name="Slide Number Placeholder 5">
            <a:extLst>
              <a:ext uri="{FF2B5EF4-FFF2-40B4-BE49-F238E27FC236}">
                <a16:creationId xmlns:a16="http://schemas.microsoft.com/office/drawing/2014/main" id="{B5D063AD-C02C-393C-2A93-D3818361857D}"/>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3" name="Text Box 5">
            <a:extLst>
              <a:ext uri="{FF2B5EF4-FFF2-40B4-BE49-F238E27FC236}">
                <a16:creationId xmlns:a16="http://schemas.microsoft.com/office/drawing/2014/main" id="{665180BA-9AB7-974E-C10B-FEFDE38FC3BC}"/>
              </a:ext>
            </a:extLst>
          </p:cNvPr>
          <p:cNvSpPr txBox="1"/>
          <p:nvPr userDrawn="1"/>
        </p:nvSpPr>
        <p:spPr>
          <a:xfrm rot="16200000">
            <a:off x="5099908" y="8023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grpSp>
        <p:nvGrpSpPr>
          <p:cNvPr id="20" name="Graphic 18">
            <a:extLst>
              <a:ext uri="{FF2B5EF4-FFF2-40B4-BE49-F238E27FC236}">
                <a16:creationId xmlns:a16="http://schemas.microsoft.com/office/drawing/2014/main" id="{A6C4133F-8E8D-B1FB-6B65-F173B3AEDA4D}"/>
              </a:ext>
            </a:extLst>
          </p:cNvPr>
          <p:cNvGrpSpPr/>
          <p:nvPr/>
        </p:nvGrpSpPr>
        <p:grpSpPr>
          <a:xfrm>
            <a:off x="5203685" y="-757463"/>
            <a:ext cx="3314240" cy="3315216"/>
            <a:chOff x="110688" y="1674538"/>
            <a:chExt cx="7339635" cy="7341798"/>
          </a:xfrm>
          <a:solidFill>
            <a:srgbClr val="FFFFFF"/>
          </a:solidFill>
        </p:grpSpPr>
        <p:sp>
          <p:nvSpPr>
            <p:cNvPr id="21" name="Freeform 20">
              <a:extLst>
                <a:ext uri="{FF2B5EF4-FFF2-40B4-BE49-F238E27FC236}">
                  <a16:creationId xmlns:a16="http://schemas.microsoft.com/office/drawing/2014/main" id="{3C6F32BD-93C4-AB90-46C9-6B3DE7944CDE}"/>
                </a:ext>
              </a:extLst>
            </p:cNvPr>
            <p:cNvSpPr/>
            <p:nvPr/>
          </p:nvSpPr>
          <p:spPr>
            <a:xfrm>
              <a:off x="804025" y="2368014"/>
              <a:ext cx="5952959" cy="5954848"/>
            </a:xfrm>
            <a:custGeom>
              <a:avLst/>
              <a:gdLst>
                <a:gd name="connsiteX0" fmla="*/ 588933 w 5952959"/>
                <a:gd name="connsiteY0" fmla="*/ 2320789 h 5954848"/>
                <a:gd name="connsiteX1" fmla="*/ 233608 w 5952959"/>
                <a:gd name="connsiteY1" fmla="*/ 3246938 h 5954848"/>
                <a:gd name="connsiteX2" fmla="*/ 75530 w 5952959"/>
                <a:gd name="connsiteY2" fmla="*/ 3443441 h 5954848"/>
                <a:gd name="connsiteX3" fmla="*/ 85690 w 5952959"/>
                <a:gd name="connsiteY3" fmla="*/ 3149523 h 5954848"/>
                <a:gd name="connsiteX4" fmla="*/ 23060 w 5952959"/>
                <a:gd name="connsiteY4" fmla="*/ 3342415 h 5954848"/>
                <a:gd name="connsiteX5" fmla="*/ 0 w 5952959"/>
                <a:gd name="connsiteY5" fmla="*/ 2977424 h 5954848"/>
                <a:gd name="connsiteX6" fmla="*/ 2119383 w 5952959"/>
                <a:gd name="connsiteY6" fmla="*/ 125965 h 5954848"/>
                <a:gd name="connsiteX7" fmla="*/ 1704035 w 5952959"/>
                <a:gd name="connsiteY7" fmla="*/ 476313 h 5954848"/>
                <a:gd name="connsiteX8" fmla="*/ 1098325 w 5952959"/>
                <a:gd name="connsiteY8" fmla="*/ 1297358 h 5954848"/>
                <a:gd name="connsiteX9" fmla="*/ 588933 w 5952959"/>
                <a:gd name="connsiteY9" fmla="*/ 2320789 h 5954848"/>
                <a:gd name="connsiteX10" fmla="*/ 4668083 w 5952959"/>
                <a:gd name="connsiteY10" fmla="*/ 5426786 h 5954848"/>
                <a:gd name="connsiteX11" fmla="*/ 5119123 w 5952959"/>
                <a:gd name="connsiteY11" fmla="*/ 5042874 h 5954848"/>
                <a:gd name="connsiteX12" fmla="*/ 4268911 w 5952959"/>
                <a:gd name="connsiteY12" fmla="*/ 5243187 h 5954848"/>
                <a:gd name="connsiteX13" fmla="*/ 4668083 w 5952959"/>
                <a:gd name="connsiteY13" fmla="*/ 5426786 h 5954848"/>
                <a:gd name="connsiteX14" fmla="*/ 719472 w 5952959"/>
                <a:gd name="connsiteY14" fmla="*/ 4217884 h 5954848"/>
                <a:gd name="connsiteX15" fmla="*/ 599494 w 5952959"/>
                <a:gd name="connsiteY15" fmla="*/ 4340840 h 5954848"/>
                <a:gd name="connsiteX16" fmla="*/ 576033 w 5952959"/>
                <a:gd name="connsiteY16" fmla="*/ 4737121 h 5954848"/>
                <a:gd name="connsiteX17" fmla="*/ 618476 w 5952959"/>
                <a:gd name="connsiteY17" fmla="*/ 4793418 h 5954848"/>
                <a:gd name="connsiteX18" fmla="*/ 696747 w 5952959"/>
                <a:gd name="connsiteY18" fmla="*/ 4676346 h 5954848"/>
                <a:gd name="connsiteX19" fmla="*/ 1462272 w 5952959"/>
                <a:gd name="connsiteY19" fmla="*/ 3608252 h 5954848"/>
                <a:gd name="connsiteX20" fmla="*/ 719472 w 5952959"/>
                <a:gd name="connsiteY20" fmla="*/ 4217884 h 5954848"/>
                <a:gd name="connsiteX21" fmla="*/ 1450308 w 5952959"/>
                <a:gd name="connsiteY21" fmla="*/ 3521266 h 5954848"/>
                <a:gd name="connsiteX22" fmla="*/ 1582719 w 5952959"/>
                <a:gd name="connsiteY22" fmla="*/ 3454807 h 5954848"/>
                <a:gd name="connsiteX23" fmla="*/ 2090507 w 5952959"/>
                <a:gd name="connsiteY23" fmla="*/ 2853867 h 5954848"/>
                <a:gd name="connsiteX24" fmla="*/ 2895068 w 5952959"/>
                <a:gd name="connsiteY24" fmla="*/ 2080359 h 5954848"/>
                <a:gd name="connsiteX25" fmla="*/ 3756644 w 5952959"/>
                <a:gd name="connsiteY25" fmla="*/ 1517529 h 5954848"/>
                <a:gd name="connsiteX26" fmla="*/ 4660597 w 5952959"/>
                <a:gd name="connsiteY26" fmla="*/ 1252963 h 5954848"/>
                <a:gd name="connsiteX27" fmla="*/ 5449249 w 5952959"/>
                <a:gd name="connsiteY27" fmla="*/ 1319823 h 5954848"/>
                <a:gd name="connsiteX28" fmla="*/ 2976547 w 5952959"/>
                <a:gd name="connsiteY28" fmla="*/ 0 h 5954848"/>
                <a:gd name="connsiteX29" fmla="*/ 2849483 w 5952959"/>
                <a:gd name="connsiteY29" fmla="*/ 2674 h 5954848"/>
                <a:gd name="connsiteX30" fmla="*/ 1767333 w 5952959"/>
                <a:gd name="connsiteY30" fmla="*/ 524586 h 5954848"/>
                <a:gd name="connsiteX31" fmla="*/ 1762454 w 5952959"/>
                <a:gd name="connsiteY31" fmla="*/ 530269 h 5954848"/>
                <a:gd name="connsiteX32" fmla="*/ 1218973 w 5952959"/>
                <a:gd name="connsiteY32" fmla="*/ 1365622 h 5954848"/>
                <a:gd name="connsiteX33" fmla="*/ 775151 w 5952959"/>
                <a:gd name="connsiteY33" fmla="*/ 2395940 h 5954848"/>
                <a:gd name="connsiteX34" fmla="*/ 615201 w 5952959"/>
                <a:gd name="connsiteY34" fmla="*/ 2864832 h 5954848"/>
                <a:gd name="connsiteX35" fmla="*/ 1423171 w 5952959"/>
                <a:gd name="connsiteY35" fmla="*/ 2400553 h 5954848"/>
                <a:gd name="connsiteX36" fmla="*/ 1906696 w 5952959"/>
                <a:gd name="connsiteY36" fmla="*/ 2331888 h 5954848"/>
                <a:gd name="connsiteX37" fmla="*/ 2011435 w 5952959"/>
                <a:gd name="connsiteY37" fmla="*/ 2346330 h 5954848"/>
                <a:gd name="connsiteX38" fmla="*/ 1906763 w 5952959"/>
                <a:gd name="connsiteY38" fmla="*/ 2340981 h 5954848"/>
                <a:gd name="connsiteX39" fmla="*/ 1431726 w 5952959"/>
                <a:gd name="connsiteY39" fmla="*/ 2427632 h 5954848"/>
                <a:gd name="connsiteX40" fmla="*/ 567477 w 5952959"/>
                <a:gd name="connsiteY40" fmla="*/ 3016270 h 5954848"/>
                <a:gd name="connsiteX41" fmla="*/ 566274 w 5952959"/>
                <a:gd name="connsiteY41" fmla="*/ 3018276 h 5954848"/>
                <a:gd name="connsiteX42" fmla="*/ 244703 w 5952959"/>
                <a:gd name="connsiteY42" fmla="*/ 4180309 h 5954848"/>
                <a:gd name="connsiteX43" fmla="*/ 258606 w 5952959"/>
                <a:gd name="connsiteY43" fmla="*/ 4190137 h 5954848"/>
                <a:gd name="connsiteX44" fmla="*/ 1143108 w 5952959"/>
                <a:gd name="connsiteY44" fmla="*/ 3652781 h 5954848"/>
                <a:gd name="connsiteX45" fmla="*/ 274514 w 5952959"/>
                <a:gd name="connsiteY45" fmla="*/ 4225907 h 5954848"/>
                <a:gd name="connsiteX46" fmla="*/ 348841 w 5952959"/>
                <a:gd name="connsiteY46" fmla="*/ 4376009 h 5954848"/>
                <a:gd name="connsiteX47" fmla="*/ 625561 w 5952959"/>
                <a:gd name="connsiteY47" fmla="*/ 4115320 h 5954848"/>
                <a:gd name="connsiteX48" fmla="*/ 1450308 w 5952959"/>
                <a:gd name="connsiteY48" fmla="*/ 3521266 h 5954848"/>
                <a:gd name="connsiteX49" fmla="*/ 5449851 w 5952959"/>
                <a:gd name="connsiteY49" fmla="*/ 1320960 h 5954848"/>
                <a:gd name="connsiteX50" fmla="*/ 4663805 w 5952959"/>
                <a:gd name="connsiteY50" fmla="*/ 1281178 h 5954848"/>
                <a:gd name="connsiteX51" fmla="*/ 3792671 w 5952959"/>
                <a:gd name="connsiteY51" fmla="*/ 1588802 h 5954848"/>
                <a:gd name="connsiteX52" fmla="*/ 2984902 w 5952959"/>
                <a:gd name="connsiteY52" fmla="*/ 2186600 h 5954848"/>
                <a:gd name="connsiteX53" fmla="*/ 2775491 w 5952959"/>
                <a:gd name="connsiteY53" fmla="*/ 2389254 h 5954848"/>
                <a:gd name="connsiteX54" fmla="*/ 3078880 w 5952959"/>
                <a:gd name="connsiteY54" fmla="*/ 2193754 h 5954848"/>
                <a:gd name="connsiteX55" fmla="*/ 3866062 w 5952959"/>
                <a:gd name="connsiteY55" fmla="*/ 1929455 h 5954848"/>
                <a:gd name="connsiteX56" fmla="*/ 4016921 w 5952959"/>
                <a:gd name="connsiteY56" fmla="*/ 1921098 h 5954848"/>
                <a:gd name="connsiteX57" fmla="*/ 4258818 w 5952959"/>
                <a:gd name="connsiteY57" fmla="*/ 1940019 h 5954848"/>
                <a:gd name="connsiteX58" fmla="*/ 4645157 w 5952959"/>
                <a:gd name="connsiteY58" fmla="*/ 2060702 h 5954848"/>
                <a:gd name="connsiteX59" fmla="*/ 5397916 w 5952959"/>
                <a:gd name="connsiteY59" fmla="*/ 2672876 h 5954848"/>
                <a:gd name="connsiteX60" fmla="*/ 4634061 w 5952959"/>
                <a:gd name="connsiteY60" fmla="*/ 2086778 h 5954848"/>
                <a:gd name="connsiteX61" fmla="*/ 4252201 w 5952959"/>
                <a:gd name="connsiteY61" fmla="*/ 1992304 h 5954848"/>
                <a:gd name="connsiteX62" fmla="*/ 3876957 w 5952959"/>
                <a:gd name="connsiteY62" fmla="*/ 2008752 h 5954848"/>
                <a:gd name="connsiteX63" fmla="*/ 3149196 w 5952959"/>
                <a:gd name="connsiteY63" fmla="*/ 2314237 h 5954848"/>
                <a:gd name="connsiteX64" fmla="*/ 2456594 w 5952959"/>
                <a:gd name="connsiteY64" fmla="*/ 2896925 h 5954848"/>
                <a:gd name="connsiteX65" fmla="*/ 2112365 w 5952959"/>
                <a:gd name="connsiteY65" fmla="*/ 3280034 h 5954848"/>
                <a:gd name="connsiteX66" fmla="*/ 2275055 w 5952959"/>
                <a:gd name="connsiteY66" fmla="*/ 3257837 h 5954848"/>
                <a:gd name="connsiteX67" fmla="*/ 2676433 w 5952959"/>
                <a:gd name="connsiteY67" fmla="*/ 3281438 h 5954848"/>
                <a:gd name="connsiteX68" fmla="*/ 2931630 w 5952959"/>
                <a:gd name="connsiteY68" fmla="*/ 3361270 h 5954848"/>
                <a:gd name="connsiteX69" fmla="*/ 2674828 w 5952959"/>
                <a:gd name="connsiteY69" fmla="*/ 3290398 h 5954848"/>
                <a:gd name="connsiteX70" fmla="*/ 2277929 w 5952959"/>
                <a:gd name="connsiteY70" fmla="*/ 3286052 h 5954848"/>
                <a:gd name="connsiteX71" fmla="*/ 2072795 w 5952959"/>
                <a:gd name="connsiteY71" fmla="*/ 3330046 h 5954848"/>
                <a:gd name="connsiteX72" fmla="*/ 1241698 w 5952959"/>
                <a:gd name="connsiteY72" fmla="*/ 4488401 h 5954848"/>
                <a:gd name="connsiteX73" fmla="*/ 875412 w 5952959"/>
                <a:gd name="connsiteY73" fmla="*/ 5086199 h 5954848"/>
                <a:gd name="connsiteX74" fmla="*/ 878219 w 5952959"/>
                <a:gd name="connsiteY74" fmla="*/ 5089007 h 5954848"/>
                <a:gd name="connsiteX75" fmla="*/ 1477846 w 5952959"/>
                <a:gd name="connsiteY75" fmla="*/ 5175926 h 5954848"/>
                <a:gd name="connsiteX76" fmla="*/ 2171853 w 5952959"/>
                <a:gd name="connsiteY76" fmla="*/ 4876325 h 5954848"/>
                <a:gd name="connsiteX77" fmla="*/ 2780303 w 5952959"/>
                <a:gd name="connsiteY77" fmla="*/ 4695668 h 5954848"/>
                <a:gd name="connsiteX78" fmla="*/ 2879695 w 5952959"/>
                <a:gd name="connsiteY78" fmla="*/ 4632619 h 5954848"/>
                <a:gd name="connsiteX79" fmla="*/ 3689603 w 5952959"/>
                <a:gd name="connsiteY79" fmla="*/ 4325730 h 5954848"/>
                <a:gd name="connsiteX80" fmla="*/ 3898747 w 5952959"/>
                <a:gd name="connsiteY80" fmla="*/ 4312759 h 5954848"/>
                <a:gd name="connsiteX81" fmla="*/ 4091649 w 5952959"/>
                <a:gd name="connsiteY81" fmla="*/ 4327869 h 5954848"/>
                <a:gd name="connsiteX82" fmla="*/ 4350924 w 5952959"/>
                <a:gd name="connsiteY82" fmla="*/ 4394128 h 5954848"/>
                <a:gd name="connsiteX83" fmla="*/ 4090513 w 5952959"/>
                <a:gd name="connsiteY83" fmla="*/ 4336896 h 5954848"/>
                <a:gd name="connsiteX84" fmla="*/ 3693947 w 5952959"/>
                <a:gd name="connsiteY84" fmla="*/ 4353745 h 5954848"/>
                <a:gd name="connsiteX85" fmla="*/ 3006893 w 5952959"/>
                <a:gd name="connsiteY85" fmla="*/ 4643918 h 5954848"/>
                <a:gd name="connsiteX86" fmla="*/ 3988447 w 5952959"/>
                <a:gd name="connsiteY86" fmla="*/ 4502776 h 5954848"/>
                <a:gd name="connsiteX87" fmla="*/ 5387154 w 5952959"/>
                <a:gd name="connsiteY87" fmla="*/ 4485593 h 5954848"/>
                <a:gd name="connsiteX88" fmla="*/ 3995465 w 5952959"/>
                <a:gd name="connsiteY88" fmla="*/ 4565758 h 5954848"/>
                <a:gd name="connsiteX89" fmla="*/ 2671219 w 5952959"/>
                <a:gd name="connsiteY89" fmla="*/ 4893708 h 5954848"/>
                <a:gd name="connsiteX90" fmla="*/ 2162963 w 5952959"/>
                <a:gd name="connsiteY90" fmla="*/ 5393021 h 5954848"/>
                <a:gd name="connsiteX91" fmla="*/ 2163097 w 5952959"/>
                <a:gd name="connsiteY91" fmla="*/ 5393222 h 5954848"/>
                <a:gd name="connsiteX92" fmla="*/ 3089842 w 5952959"/>
                <a:gd name="connsiteY92" fmla="*/ 5148179 h 5954848"/>
                <a:gd name="connsiteX93" fmla="*/ 3976416 w 5952959"/>
                <a:gd name="connsiteY93" fmla="*/ 5165429 h 5954848"/>
                <a:gd name="connsiteX94" fmla="*/ 5196258 w 5952959"/>
                <a:gd name="connsiteY94" fmla="*/ 4960368 h 5954848"/>
                <a:gd name="connsiteX95" fmla="*/ 5952960 w 5952959"/>
                <a:gd name="connsiteY95" fmla="*/ 2977491 h 5954848"/>
                <a:gd name="connsiteX96" fmla="*/ 5449851 w 5952959"/>
                <a:gd name="connsiteY96" fmla="*/ 1320960 h 5954848"/>
                <a:gd name="connsiteX97" fmla="*/ 3879630 w 5952959"/>
                <a:gd name="connsiteY97" fmla="*/ 5184751 h 5954848"/>
                <a:gd name="connsiteX98" fmla="*/ 3587671 w 5952959"/>
                <a:gd name="connsiteY98" fmla="*/ 5172717 h 5954848"/>
                <a:gd name="connsiteX99" fmla="*/ 3102742 w 5952959"/>
                <a:gd name="connsiteY99" fmla="*/ 5227275 h 5954848"/>
                <a:gd name="connsiteX100" fmla="*/ 2152937 w 5952959"/>
                <a:gd name="connsiteY100" fmla="*/ 5546399 h 5954848"/>
                <a:gd name="connsiteX101" fmla="*/ 1948338 w 5952959"/>
                <a:gd name="connsiteY101" fmla="*/ 5645553 h 5954848"/>
                <a:gd name="connsiteX102" fmla="*/ 1871404 w 5952959"/>
                <a:gd name="connsiteY102" fmla="*/ 5741899 h 5954848"/>
                <a:gd name="connsiteX103" fmla="*/ 1903955 w 5952959"/>
                <a:gd name="connsiteY103" fmla="*/ 5754736 h 5954848"/>
                <a:gd name="connsiteX104" fmla="*/ 3283479 w 5952959"/>
                <a:gd name="connsiteY104" fmla="*/ 5316065 h 5954848"/>
                <a:gd name="connsiteX105" fmla="*/ 3879630 w 5952959"/>
                <a:gd name="connsiteY105" fmla="*/ 5184751 h 5954848"/>
                <a:gd name="connsiteX106" fmla="*/ 2364354 w 5952959"/>
                <a:gd name="connsiteY106" fmla="*/ 5013255 h 5954848"/>
                <a:gd name="connsiteX107" fmla="*/ 2245444 w 5952959"/>
                <a:gd name="connsiteY107" fmla="*/ 5064871 h 5954848"/>
                <a:gd name="connsiteX108" fmla="*/ 1426446 w 5952959"/>
                <a:gd name="connsiteY108" fmla="*/ 5519521 h 5954848"/>
                <a:gd name="connsiteX109" fmla="*/ 1621219 w 5952959"/>
                <a:gd name="connsiteY109" fmla="*/ 5627968 h 5954848"/>
                <a:gd name="connsiteX110" fmla="*/ 1842061 w 5952959"/>
                <a:gd name="connsiteY110" fmla="*/ 5524803 h 5954848"/>
                <a:gd name="connsiteX111" fmla="*/ 2086764 w 5952959"/>
                <a:gd name="connsiteY111" fmla="*/ 5269865 h 5954848"/>
                <a:gd name="connsiteX112" fmla="*/ 2364354 w 5952959"/>
                <a:gd name="connsiteY112" fmla="*/ 5013255 h 5954848"/>
                <a:gd name="connsiteX113" fmla="*/ 3337486 w 5952959"/>
                <a:gd name="connsiteY113" fmla="*/ 5511164 h 5954848"/>
                <a:gd name="connsiteX114" fmla="*/ 2360945 w 5952959"/>
                <a:gd name="connsiteY114" fmla="*/ 5890730 h 5954848"/>
                <a:gd name="connsiteX115" fmla="*/ 2976480 w 5952959"/>
                <a:gd name="connsiteY115" fmla="*/ 5954849 h 5954848"/>
                <a:gd name="connsiteX116" fmla="*/ 4665343 w 5952959"/>
                <a:gd name="connsiteY116" fmla="*/ 5428792 h 5954848"/>
                <a:gd name="connsiteX117" fmla="*/ 4235490 w 5952959"/>
                <a:gd name="connsiteY117" fmla="*/ 5252080 h 5954848"/>
                <a:gd name="connsiteX118" fmla="*/ 3337486 w 5952959"/>
                <a:gd name="connsiteY118" fmla="*/ 5511164 h 595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52959" h="5954848">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w="6678"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8A14BF64-FA8C-0C22-E927-361AB62ED43E}"/>
                </a:ext>
              </a:extLst>
            </p:cNvPr>
            <p:cNvSpPr/>
            <p:nvPr/>
          </p:nvSpPr>
          <p:spPr>
            <a:xfrm>
              <a:off x="110688" y="1674538"/>
              <a:ext cx="7339635" cy="7341798"/>
            </a:xfrm>
            <a:custGeom>
              <a:avLst/>
              <a:gdLst>
                <a:gd name="connsiteX0" fmla="*/ 3669818 w 7339635"/>
                <a:gd name="connsiteY0" fmla="*/ 236752 h 7341798"/>
                <a:gd name="connsiteX1" fmla="*/ 7102953 w 7339635"/>
                <a:gd name="connsiteY1" fmla="*/ 3670900 h 7341798"/>
                <a:gd name="connsiteX2" fmla="*/ 3669818 w 7339635"/>
                <a:gd name="connsiteY2" fmla="*/ 7105047 h 7341798"/>
                <a:gd name="connsiteX3" fmla="*/ 236683 w 7339635"/>
                <a:gd name="connsiteY3" fmla="*/ 3670900 h 7341798"/>
                <a:gd name="connsiteX4" fmla="*/ 3669818 w 7339635"/>
                <a:gd name="connsiteY4" fmla="*/ 236752 h 7341798"/>
                <a:gd name="connsiteX5" fmla="*/ 3669818 w 7339635"/>
                <a:gd name="connsiteY5" fmla="*/ 0 h 7341798"/>
                <a:gd name="connsiteX6" fmla="*/ 0 w 7339635"/>
                <a:gd name="connsiteY6" fmla="*/ 3670900 h 7341798"/>
                <a:gd name="connsiteX7" fmla="*/ 3669818 w 7339635"/>
                <a:gd name="connsiteY7" fmla="*/ 7341799 h 7341798"/>
                <a:gd name="connsiteX8" fmla="*/ 7339636 w 7339635"/>
                <a:gd name="connsiteY8" fmla="*/ 3670900 h 7341798"/>
                <a:gd name="connsiteX9" fmla="*/ 3669818 w 7339635"/>
                <a:gd name="connsiteY9" fmla="*/ 0 h 7341798"/>
                <a:gd name="connsiteX10" fmla="*/ 3669818 w 7339635"/>
                <a:gd name="connsiteY10" fmla="*/ 0 h 73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9635" h="7341798">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w="6678" cap="flat">
              <a:noFill/>
              <a:prstDash val="solid"/>
              <a:miter/>
            </a:ln>
          </p:spPr>
          <p:txBody>
            <a:bodyPr rtlCol="0" anchor="ctr"/>
            <a:lstStyle/>
            <a:p>
              <a:endParaRPr lang="en-GB"/>
            </a:p>
          </p:txBody>
        </p:sp>
      </p:grpSp>
      <p:sp>
        <p:nvSpPr>
          <p:cNvPr id="23" name="Rectangle 22">
            <a:extLst>
              <a:ext uri="{FF2B5EF4-FFF2-40B4-BE49-F238E27FC236}">
                <a16:creationId xmlns:a16="http://schemas.microsoft.com/office/drawing/2014/main" id="{DDF74C59-9C0C-0852-FDAC-5DFE7382B3B9}"/>
              </a:ext>
            </a:extLst>
          </p:cNvPr>
          <p:cNvSpPr/>
          <p:nvPr userDrawn="1"/>
        </p:nvSpPr>
        <p:spPr>
          <a:xfrm>
            <a:off x="0" y="-1014153"/>
            <a:ext cx="7559675" cy="10141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7E55BE5-820E-63B6-5E74-814C005493A6}"/>
              </a:ext>
            </a:extLst>
          </p:cNvPr>
          <p:cNvSpPr/>
          <p:nvPr userDrawn="1"/>
        </p:nvSpPr>
        <p:spPr>
          <a:xfrm>
            <a:off x="7559675" y="-1014153"/>
            <a:ext cx="1351569" cy="117059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a:extLst>
              <a:ext uri="{FF2B5EF4-FFF2-40B4-BE49-F238E27FC236}">
                <a16:creationId xmlns:a16="http://schemas.microsoft.com/office/drawing/2014/main" id="{7D3FB09E-6A81-5442-0475-279E1C7FD617}"/>
              </a:ext>
            </a:extLst>
          </p:cNvPr>
          <p:cNvSpPr>
            <a:spLocks noGrp="1"/>
          </p:cNvSpPr>
          <p:nvPr>
            <p:ph type="pic" sz="quarter" idx="44"/>
          </p:nvPr>
        </p:nvSpPr>
        <p:spPr>
          <a:xfrm>
            <a:off x="1" y="6188950"/>
            <a:ext cx="3739789" cy="4502865"/>
          </a:xfrm>
          <a:custGeom>
            <a:avLst/>
            <a:gdLst>
              <a:gd name="connsiteX0" fmla="*/ 1155806 w 3739789"/>
              <a:gd name="connsiteY0" fmla="*/ 0 h 4502865"/>
              <a:gd name="connsiteX1" fmla="*/ 3739789 w 3739789"/>
              <a:gd name="connsiteY1" fmla="*/ 2583983 h 4502865"/>
              <a:gd name="connsiteX2" fmla="*/ 2982958 w 3739789"/>
              <a:gd name="connsiteY2" fmla="*/ 4411134 h 4502865"/>
              <a:gd name="connsiteX3" fmla="*/ 2882029 w 3739789"/>
              <a:gd name="connsiteY3" fmla="*/ 4502865 h 4502865"/>
              <a:gd name="connsiteX4" fmla="*/ 0 w 3739789"/>
              <a:gd name="connsiteY4" fmla="*/ 4502865 h 4502865"/>
              <a:gd name="connsiteX5" fmla="*/ 0 w 3739789"/>
              <a:gd name="connsiteY5" fmla="*/ 275323 h 4502865"/>
              <a:gd name="connsiteX6" fmla="*/ 150004 w 3739789"/>
              <a:gd name="connsiteY6" fmla="*/ 203063 h 4502865"/>
              <a:gd name="connsiteX7" fmla="*/ 1155806 w 3739789"/>
              <a:gd name="connsiteY7" fmla="*/ 0 h 450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9789" h="4502865">
                <a:moveTo>
                  <a:pt x="1155806" y="0"/>
                </a:moveTo>
                <a:cubicBezTo>
                  <a:pt x="2582899" y="0"/>
                  <a:pt x="3739789" y="1156890"/>
                  <a:pt x="3739789" y="2583983"/>
                </a:cubicBezTo>
                <a:cubicBezTo>
                  <a:pt x="3739789" y="3297530"/>
                  <a:pt x="3450567" y="3943525"/>
                  <a:pt x="2982958" y="4411134"/>
                </a:cubicBezTo>
                <a:lnTo>
                  <a:pt x="2882029" y="4502865"/>
                </a:lnTo>
                <a:lnTo>
                  <a:pt x="0" y="4502865"/>
                </a:lnTo>
                <a:lnTo>
                  <a:pt x="0" y="275323"/>
                </a:lnTo>
                <a:lnTo>
                  <a:pt x="150004" y="203063"/>
                </a:lnTo>
                <a:cubicBezTo>
                  <a:pt x="459147" y="72306"/>
                  <a:pt x="799033" y="0"/>
                  <a:pt x="1155806" y="0"/>
                </a:cubicBezTo>
                <a:close/>
              </a:path>
            </a:pathLst>
          </a:custGeom>
        </p:spPr>
        <p:txBody>
          <a:bodyPr wrap="square">
            <a:noAutofit/>
          </a:bodyPr>
          <a:lstStyle>
            <a:lvl1pPr>
              <a:defRPr sz="1600"/>
            </a:lvl1pPr>
          </a:lstStyle>
          <a:p>
            <a:endParaRPr lang="en-GB"/>
          </a:p>
        </p:txBody>
      </p:sp>
    </p:spTree>
    <p:extLst>
      <p:ext uri="{BB962C8B-B14F-4D97-AF65-F5344CB8AC3E}">
        <p14:creationId xmlns:p14="http://schemas.microsoft.com/office/powerpoint/2010/main" val="384612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C3347C9-3721-823B-69F7-49EFBEF05850}"/>
              </a:ext>
            </a:extLst>
          </p:cNvPr>
          <p:cNvSpPr/>
          <p:nvPr userDrawn="1"/>
        </p:nvSpPr>
        <p:spPr>
          <a:xfrm>
            <a:off x="3779838" y="570538"/>
            <a:ext cx="3779837" cy="4947558"/>
          </a:xfrm>
          <a:custGeom>
            <a:avLst/>
            <a:gdLst>
              <a:gd name="connsiteX0" fmla="*/ 2473779 w 3779837"/>
              <a:gd name="connsiteY0" fmla="*/ 0 h 4947558"/>
              <a:gd name="connsiteX1" fmla="*/ 3652929 w 3779837"/>
              <a:gd name="connsiteY1" fmla="*/ 298572 h 4947558"/>
              <a:gd name="connsiteX2" fmla="*/ 3779837 w 3779837"/>
              <a:gd name="connsiteY2" fmla="*/ 375671 h 4947558"/>
              <a:gd name="connsiteX3" fmla="*/ 3779837 w 3779837"/>
              <a:gd name="connsiteY3" fmla="*/ 4571888 h 4947558"/>
              <a:gd name="connsiteX4" fmla="*/ 3652929 w 3779837"/>
              <a:gd name="connsiteY4" fmla="*/ 4648986 h 4947558"/>
              <a:gd name="connsiteX5" fmla="*/ 2473779 w 3779837"/>
              <a:gd name="connsiteY5" fmla="*/ 4947558 h 4947558"/>
              <a:gd name="connsiteX6" fmla="*/ 0 w 3779837"/>
              <a:gd name="connsiteY6" fmla="*/ 2473779 h 4947558"/>
              <a:gd name="connsiteX7" fmla="*/ 2473779 w 3779837"/>
              <a:gd name="connsiteY7" fmla="*/ 0 h 494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9837" h="4947558">
                <a:moveTo>
                  <a:pt x="2473779" y="0"/>
                </a:moveTo>
                <a:cubicBezTo>
                  <a:pt x="2900726" y="0"/>
                  <a:pt x="3302411" y="108159"/>
                  <a:pt x="3652929" y="298572"/>
                </a:cubicBezTo>
                <a:lnTo>
                  <a:pt x="3779837" y="375671"/>
                </a:lnTo>
                <a:lnTo>
                  <a:pt x="3779837" y="4571888"/>
                </a:lnTo>
                <a:lnTo>
                  <a:pt x="3652929" y="4648986"/>
                </a:lnTo>
                <a:cubicBezTo>
                  <a:pt x="3302411" y="4839399"/>
                  <a:pt x="2900726" y="4947558"/>
                  <a:pt x="2473779" y="4947558"/>
                </a:cubicBezTo>
                <a:cubicBezTo>
                  <a:pt x="1107549" y="4947558"/>
                  <a:pt x="0" y="3840009"/>
                  <a:pt x="0" y="2473779"/>
                </a:cubicBezTo>
                <a:cubicBezTo>
                  <a:pt x="0" y="1107549"/>
                  <a:pt x="1107549" y="0"/>
                  <a:pt x="2473779" y="0"/>
                </a:cubicBezTo>
                <a:close/>
              </a:path>
            </a:pathLst>
          </a:custGeom>
          <a:solidFill>
            <a:srgbClr val="8AC0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Text Placeholder 23">
            <a:extLst>
              <a:ext uri="{FF2B5EF4-FFF2-40B4-BE49-F238E27FC236}">
                <a16:creationId xmlns:a16="http://schemas.microsoft.com/office/drawing/2014/main" id="{3EAF5DB5-4F46-5D48-9AEF-51ADADA987EE}"/>
              </a:ext>
            </a:extLst>
          </p:cNvPr>
          <p:cNvSpPr>
            <a:spLocks noGrp="1"/>
          </p:cNvSpPr>
          <p:nvPr>
            <p:ph type="body" sz="quarter" idx="14" hasCustomPrompt="1"/>
          </p:nvPr>
        </p:nvSpPr>
        <p:spPr>
          <a:xfrm>
            <a:off x="6747565" y="4061020"/>
            <a:ext cx="785328" cy="1056986"/>
          </a:xfrm>
        </p:spPr>
        <p:txBody>
          <a:bodyPr anchor="t">
            <a:normAutofit/>
          </a:bodyPr>
          <a:lstStyle>
            <a:lvl1pPr marL="0" indent="0" algn="r">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5" name="Text Placeholder 23">
            <a:extLst>
              <a:ext uri="{FF2B5EF4-FFF2-40B4-BE49-F238E27FC236}">
                <a16:creationId xmlns:a16="http://schemas.microsoft.com/office/drawing/2014/main" id="{C248726D-08DE-0747-9112-A0440727F88C}"/>
              </a:ext>
            </a:extLst>
          </p:cNvPr>
          <p:cNvSpPr>
            <a:spLocks noGrp="1"/>
          </p:cNvSpPr>
          <p:nvPr>
            <p:ph type="body" sz="quarter" idx="13" hasCustomPrompt="1"/>
          </p:nvPr>
        </p:nvSpPr>
        <p:spPr>
          <a:xfrm>
            <a:off x="4256944" y="1538407"/>
            <a:ext cx="3264178" cy="3438394"/>
          </a:xfrm>
        </p:spPr>
        <p:txBody>
          <a:bodyPr anchor="ctr">
            <a:normAutofit/>
          </a:bodyPr>
          <a:lstStyle>
            <a:lvl1pPr marL="0" indent="0" algn="ctr">
              <a:lnSpc>
                <a:spcPct val="100000"/>
              </a:lnSpc>
              <a:spcBef>
                <a:spcPts val="0"/>
              </a:spcBef>
              <a:buNone/>
              <a:defRPr sz="1400" b="0" i="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Quote</a:t>
            </a:r>
          </a:p>
        </p:txBody>
      </p:sp>
      <p:sp>
        <p:nvSpPr>
          <p:cNvPr id="16" name="Text Placeholder 23">
            <a:extLst>
              <a:ext uri="{FF2B5EF4-FFF2-40B4-BE49-F238E27FC236}">
                <a16:creationId xmlns:a16="http://schemas.microsoft.com/office/drawing/2014/main" id="{4F85B246-3A35-9649-AB5E-58603396DCC1}"/>
              </a:ext>
            </a:extLst>
          </p:cNvPr>
          <p:cNvSpPr>
            <a:spLocks noGrp="1"/>
          </p:cNvSpPr>
          <p:nvPr>
            <p:ph type="body" sz="quarter" idx="15" hasCustomPrompt="1"/>
          </p:nvPr>
        </p:nvSpPr>
        <p:spPr>
          <a:xfrm>
            <a:off x="4571311" y="1081146"/>
            <a:ext cx="2003444" cy="936605"/>
          </a:xfrm>
        </p:spPr>
        <p:txBody>
          <a:bodyPr anchor="t">
            <a:normAutofit/>
          </a:bodyPr>
          <a:lstStyle>
            <a:lvl1pPr marL="0" indent="0" algn="l">
              <a:buNone/>
              <a:defRPr sz="9600" b="1" i="0" baseline="0">
                <a:solidFill>
                  <a:schemeClr val="bg1"/>
                </a:solidFill>
                <a:latin typeface="Times" pitchFamily="2" charset="0"/>
                <a:ea typeface="Times" pitchFamily="2" charset="0"/>
                <a:cs typeface="Times New Roman" charset="0"/>
              </a:defRPr>
            </a:lvl1pPr>
          </a:lstStyle>
          <a:p>
            <a:pPr lvl="0"/>
            <a:r>
              <a:rPr lang="en-US" dirty="0"/>
              <a:t>“</a:t>
            </a:r>
          </a:p>
        </p:txBody>
      </p:sp>
      <p:sp>
        <p:nvSpPr>
          <p:cNvPr id="18" name="Text Placeholder 32">
            <a:extLst>
              <a:ext uri="{FF2B5EF4-FFF2-40B4-BE49-F238E27FC236}">
                <a16:creationId xmlns:a16="http://schemas.microsoft.com/office/drawing/2014/main" id="{58088761-3471-A041-B4C3-C91CCD295927}"/>
              </a:ext>
            </a:extLst>
          </p:cNvPr>
          <p:cNvSpPr>
            <a:spLocks noGrp="1"/>
          </p:cNvSpPr>
          <p:nvPr>
            <p:ph type="body" sz="quarter" idx="44" hasCustomPrompt="1"/>
          </p:nvPr>
        </p:nvSpPr>
        <p:spPr>
          <a:xfrm>
            <a:off x="578969" y="9701768"/>
            <a:ext cx="2966985" cy="243891"/>
          </a:xfrm>
        </p:spPr>
        <p:txBody>
          <a:bodyPr numCol="1" spcCol="288000" anchor="t">
            <a:noAutofit/>
          </a:bodyPr>
          <a:lstStyle>
            <a:lvl1pPr marL="0" indent="0" algn="just">
              <a:lnSpc>
                <a:spcPct val="100000"/>
              </a:lnSpc>
              <a:spcBef>
                <a:spcPts val="0"/>
              </a:spcBef>
              <a:buNone/>
              <a:defRPr sz="120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Editor Name</a:t>
            </a:r>
            <a:endParaRPr lang="en-US" dirty="0"/>
          </a:p>
        </p:txBody>
      </p:sp>
      <p:sp>
        <p:nvSpPr>
          <p:cNvPr id="19" name="Text Placeholder 32">
            <a:extLst>
              <a:ext uri="{FF2B5EF4-FFF2-40B4-BE49-F238E27FC236}">
                <a16:creationId xmlns:a16="http://schemas.microsoft.com/office/drawing/2014/main" id="{EFCCF708-3735-664D-B11A-9C8193BEF68F}"/>
              </a:ext>
            </a:extLst>
          </p:cNvPr>
          <p:cNvSpPr>
            <a:spLocks noGrp="1"/>
          </p:cNvSpPr>
          <p:nvPr>
            <p:ph type="body" sz="quarter" idx="45" hasCustomPrompt="1"/>
          </p:nvPr>
        </p:nvSpPr>
        <p:spPr>
          <a:xfrm>
            <a:off x="578969" y="9920274"/>
            <a:ext cx="2966985" cy="243891"/>
          </a:xfrm>
        </p:spPr>
        <p:txBody>
          <a:bodyPr numCol="1" spcCol="288000" anchor="t">
            <a:noAutofit/>
          </a:bodyPr>
          <a:lstStyle>
            <a:lvl1pPr marL="0" indent="0" algn="just">
              <a:lnSpc>
                <a:spcPct val="100000"/>
              </a:lnSpc>
              <a:spcBef>
                <a:spcPts val="0"/>
              </a:spcBef>
              <a:buNone/>
              <a:defRPr sz="10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Company</a:t>
            </a:r>
            <a:endParaRPr lang="en-US" dirty="0"/>
          </a:p>
        </p:txBody>
      </p:sp>
      <p:sp>
        <p:nvSpPr>
          <p:cNvPr id="2" name="Text Placeholder 32">
            <a:extLst>
              <a:ext uri="{FF2B5EF4-FFF2-40B4-BE49-F238E27FC236}">
                <a16:creationId xmlns:a16="http://schemas.microsoft.com/office/drawing/2014/main" id="{D86D9DD4-B917-89B0-5249-15F3B5403162}"/>
              </a:ext>
            </a:extLst>
          </p:cNvPr>
          <p:cNvSpPr>
            <a:spLocks noGrp="1"/>
          </p:cNvSpPr>
          <p:nvPr>
            <p:ph type="body" sz="quarter" idx="47" hasCustomPrompt="1"/>
          </p:nvPr>
        </p:nvSpPr>
        <p:spPr>
          <a:xfrm>
            <a:off x="578969" y="1542975"/>
            <a:ext cx="2662335" cy="3802931"/>
          </a:xfrm>
        </p:spPr>
        <p:txBody>
          <a:bodyPr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lang="en-US" sz="1800"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marR="0" lvl="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3" name="Text Placeholder 32">
            <a:extLst>
              <a:ext uri="{FF2B5EF4-FFF2-40B4-BE49-F238E27FC236}">
                <a16:creationId xmlns:a16="http://schemas.microsoft.com/office/drawing/2014/main" id="{86335C29-FAD9-095C-7C8F-8FF65CEE1DCD}"/>
              </a:ext>
            </a:extLst>
          </p:cNvPr>
          <p:cNvSpPr>
            <a:spLocks noGrp="1"/>
          </p:cNvSpPr>
          <p:nvPr>
            <p:ph type="body" sz="quarter" idx="48" hasCustomPrompt="1"/>
          </p:nvPr>
        </p:nvSpPr>
        <p:spPr>
          <a:xfrm>
            <a:off x="560933" y="549846"/>
            <a:ext cx="3657458" cy="665144"/>
          </a:xfrm>
        </p:spPr>
        <p:txBody>
          <a:bodyPr>
            <a:noAutofit/>
          </a:bodyPr>
          <a:lstStyle>
            <a:lvl1pPr marL="0" indent="0" algn="l">
              <a:lnSpc>
                <a:spcPct val="100000"/>
              </a:lnSpc>
              <a:spcBef>
                <a:spcPts val="0"/>
              </a:spcBef>
              <a:buNone/>
              <a:defRPr lang="en-US" sz="2800" b="1" i="0" kern="1200" dirty="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MESSAGE FROM THE EDITOR</a:t>
            </a:r>
            <a:endParaRPr lang="en-US" dirty="0"/>
          </a:p>
        </p:txBody>
      </p:sp>
      <p:sp>
        <p:nvSpPr>
          <p:cNvPr id="4" name="Text Placeholder 32">
            <a:extLst>
              <a:ext uri="{FF2B5EF4-FFF2-40B4-BE49-F238E27FC236}">
                <a16:creationId xmlns:a16="http://schemas.microsoft.com/office/drawing/2014/main" id="{B8859EEF-3700-DAF6-6390-5157FCD7D58F}"/>
              </a:ext>
            </a:extLst>
          </p:cNvPr>
          <p:cNvSpPr>
            <a:spLocks noGrp="1"/>
          </p:cNvSpPr>
          <p:nvPr>
            <p:ph type="body" sz="quarter" idx="32" hasCustomPrompt="1"/>
          </p:nvPr>
        </p:nvSpPr>
        <p:spPr>
          <a:xfrm>
            <a:off x="578969" y="6096000"/>
            <a:ext cx="6656220" cy="3442610"/>
          </a:xfrm>
        </p:spPr>
        <p:txBody>
          <a:bodyPr numCol="2" spcCol="288000" anchor="t">
            <a:noAutofit/>
          </a:bodyPr>
          <a:lstStyle>
            <a:lvl1pPr marL="0" indent="0" algn="just">
              <a:lnSpc>
                <a:spcPct val="100000"/>
              </a:lnSpc>
              <a:spcBef>
                <a:spcPts val="0"/>
              </a:spcBef>
              <a:buNone/>
              <a:defRPr sz="140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coloums)</a:t>
            </a:r>
            <a:endParaRPr lang="en-US" dirty="0"/>
          </a:p>
        </p:txBody>
      </p:sp>
      <p:cxnSp>
        <p:nvCxnSpPr>
          <p:cNvPr id="5" name="Straight Connector 4">
            <a:extLst>
              <a:ext uri="{FF2B5EF4-FFF2-40B4-BE49-F238E27FC236}">
                <a16:creationId xmlns:a16="http://schemas.microsoft.com/office/drawing/2014/main" id="{FD1EB924-E137-9137-C359-FFB6EC0C7DE1}"/>
              </a:ext>
            </a:extLst>
          </p:cNvPr>
          <p:cNvCxnSpPr>
            <a:cxnSpLocks/>
          </p:cNvCxnSpPr>
          <p:nvPr userDrawn="1"/>
        </p:nvCxnSpPr>
        <p:spPr>
          <a:xfrm>
            <a:off x="0" y="1531321"/>
            <a:ext cx="3779838" cy="11654"/>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24F9035-A5EC-7EC2-4A73-B88CFA5A49DA}"/>
              </a:ext>
            </a:extLst>
          </p:cNvPr>
          <p:cNvSpPr>
            <a:spLocks noGrp="1"/>
          </p:cNvSpPr>
          <p:nvPr>
            <p:ph type="sldNum" sz="quarter" idx="4"/>
          </p:nvPr>
        </p:nvSpPr>
        <p:spPr>
          <a:xfrm>
            <a:off x="6860806" y="10158647"/>
            <a:ext cx="374383" cy="465822"/>
          </a:xfrm>
          <a:prstGeom prst="rect">
            <a:avLst/>
          </a:prstGeom>
        </p:spPr>
        <p:txBody>
          <a:bodyPr vert="horz" lIns="91440" tIns="45720" rIns="91440" bIns="45720" rtlCol="0" anchor="ctr"/>
          <a:lstStyle>
            <a:lvl1pPr algn="ctr">
              <a:defRPr sz="700" b="0" i="0">
                <a:solidFill>
                  <a:srgbClr val="8AC03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dirty="0"/>
          </a:p>
        </p:txBody>
      </p:sp>
      <p:sp>
        <p:nvSpPr>
          <p:cNvPr id="7" name="Text Box 5">
            <a:extLst>
              <a:ext uri="{FF2B5EF4-FFF2-40B4-BE49-F238E27FC236}">
                <a16:creationId xmlns:a16="http://schemas.microsoft.com/office/drawing/2014/main" id="{6B1281A8-C04E-1E58-CDAB-141865C334A3}"/>
              </a:ext>
            </a:extLst>
          </p:cNvPr>
          <p:cNvSpPr txBox="1"/>
          <p:nvPr userDrawn="1"/>
        </p:nvSpPr>
        <p:spPr>
          <a:xfrm>
            <a:off x="3624944" y="10204367"/>
            <a:ext cx="3896178"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500" b="1" i="0" spc="170" baseline="0" dirty="0">
                <a:solidFill>
                  <a:srgbClr val="6D6E71"/>
                </a:solidFill>
                <a:effectLst/>
                <a:latin typeface="Avenir Black" panose="02000503020000020003" pitchFamily="2" charset="0"/>
                <a:ea typeface="Times New Roman" panose="02020603050405020304" pitchFamily="18" charset="0"/>
                <a:cs typeface="Times New Roman" panose="02020603050405020304" pitchFamily="18" charset="0"/>
              </a:rPr>
              <a:t>GRASSROOTS</a:t>
            </a:r>
            <a:r>
              <a:rPr lang="en-IE" sz="500" spc="170" baseline="0" dirty="0">
                <a:solidFill>
                  <a:srgbClr val="6D6E71"/>
                </a:solidFill>
                <a:effectLst/>
                <a:latin typeface="Avenir Book" panose="02000503020000020003" pitchFamily="2" charset="0"/>
                <a:ea typeface="Times New Roman" panose="02020603050405020304" pitchFamily="18" charset="0"/>
                <a:cs typeface="Times New Roman" panose="02020603050405020304" pitchFamily="18" charset="0"/>
              </a:rPr>
              <a:t> YOUNG ENTREPRENEURS IN ECO-HEALTH TOURISM</a:t>
            </a:r>
            <a:endParaRPr lang="en-IE" sz="500" spc="170" baseline="0" dirty="0">
              <a:solidFill>
                <a:srgbClr val="6D6E71"/>
              </a:solidFill>
              <a:effectLst/>
              <a:latin typeface="Avenir Book" panose="0200050302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294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Fare clic per modificare lo stile del titolo Master</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Fare clic per modificare gli stili di testo Master</a:t>
            </a:r>
          </a:p>
          <a:p>
            <a:pPr lvl="1"/>
            <a:r>
              <a:rPr lang="en-US" dirty="0"/>
              <a:t>Secondo livello</a:t>
            </a:r>
          </a:p>
          <a:p>
            <a:pPr lvl="2"/>
            <a:r>
              <a:rPr lang="en-US" dirty="0"/>
              <a:t>Terzo livello</a:t>
            </a:r>
          </a:p>
          <a:p>
            <a:pPr lvl="3"/>
            <a:r>
              <a:rPr lang="en-US" dirty="0"/>
              <a:t>Quarto livello</a:t>
            </a:r>
          </a:p>
          <a:p>
            <a:pPr lvl="4"/>
            <a:r>
              <a:rPr lang="en-US" dirty="0"/>
              <a:t>Quinto livello</a:t>
            </a:r>
          </a:p>
        </p:txBody>
      </p:sp>
      <p:sp>
        <p:nvSpPr>
          <p:cNvPr id="6" name="Slide Number Placeholder 5"/>
          <p:cNvSpPr>
            <a:spLocks noGrp="1"/>
          </p:cNvSpPr>
          <p:nvPr>
            <p:ph type="sldNum" sz="quarter" idx="4"/>
          </p:nvPr>
        </p:nvSpPr>
        <p:spPr>
          <a:xfrm>
            <a:off x="6231620" y="10122572"/>
            <a:ext cx="1047264" cy="465822"/>
          </a:xfrm>
          <a:prstGeom prst="rect">
            <a:avLst/>
          </a:prstGeom>
        </p:spPr>
        <p:txBody>
          <a:bodyPr vert="horz" lIns="91440" tIns="45720" rIns="91440" bIns="45720" rtlCol="0" anchor="ctr"/>
          <a:lstStyle>
            <a:lvl1pPr algn="r">
              <a:defRPr sz="1200" b="0" i="0">
                <a:solidFill>
                  <a:srgbClr val="011E3B"/>
                </a:solidFill>
                <a:latin typeface="Avenir" panose="02000503020000020003" pitchFamily="2" charset="0"/>
              </a:defRPr>
            </a:lvl1pPr>
          </a:lstStyle>
          <a:p>
            <a:fld id="{CB2079F2-58AF-ED44-82D7-E04B2F6FD686}" type="slidenum">
              <a:rPr lang="en-US" smtClean="0"/>
              <a:t>‹N°›</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04" r:id="rId1"/>
    <p:sldLayoutId id="2147483661" r:id="rId2"/>
    <p:sldLayoutId id="2147483693" r:id="rId3"/>
    <p:sldLayoutId id="2147483683" r:id="rId4"/>
    <p:sldLayoutId id="2147483705" r:id="rId5"/>
    <p:sldLayoutId id="2147483706" r:id="rId6"/>
    <p:sldLayoutId id="2147483707" r:id="rId7"/>
    <p:sldLayoutId id="2147483672" r:id="rId8"/>
    <p:sldLayoutId id="2147483688" r:id="rId9"/>
    <p:sldLayoutId id="2147483690" r:id="rId10"/>
    <p:sldLayoutId id="2147483691" r:id="rId11"/>
    <p:sldLayoutId id="2147483694" r:id="rId12"/>
    <p:sldLayoutId id="2147483692" r:id="rId13"/>
    <p:sldLayoutId id="2147483681" r:id="rId14"/>
    <p:sldLayoutId id="2147483689" r:id="rId15"/>
    <p:sldLayoutId id="2147483684" r:id="rId16"/>
    <p:sldLayoutId id="2147483682" r:id="rId17"/>
    <p:sldLayoutId id="2147483708" r:id="rId18"/>
    <p:sldLayoutId id="2147483709" r:id="rId19"/>
    <p:sldLayoutId id="2147483710" r:id="rId20"/>
    <p:sldLayoutId id="2147483696" r:id="rId21"/>
    <p:sldLayoutId id="2147483698" r:id="rId22"/>
    <p:sldLayoutId id="2147483700" r:id="rId23"/>
    <p:sldLayoutId id="2147483701" r:id="rId24"/>
    <p:sldLayoutId id="2147483703" r:id="rId25"/>
    <p:sldLayoutId id="2147483665" r:id="rId26"/>
    <p:sldLayoutId id="2147483711" r:id="rId27"/>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hyperlink" Target="https://www.linkedin.com/company/75445628/admin/" TargetMode="External"/><Relationship Id="rId3" Type="http://schemas.openxmlformats.org/officeDocument/2006/relationships/image" Target="../media/image25.jpeg"/><Relationship Id="rId7" Type="http://schemas.openxmlformats.org/officeDocument/2006/relationships/hyperlink" Target="https://twitter.com/ventureoutWP" TargetMode="External"/><Relationship Id="rId2" Type="http://schemas.openxmlformats.org/officeDocument/2006/relationships/hyperlink" Target="https://www.venture-out.ie/" TargetMode="External"/><Relationship Id="rId1" Type="http://schemas.openxmlformats.org/officeDocument/2006/relationships/slideLayout" Target="../slideLayouts/slideLayout21.xml"/><Relationship Id="rId6" Type="http://schemas.openxmlformats.org/officeDocument/2006/relationships/hyperlink" Target="https://www.facebook.com/Ventureoutwildernessproject/" TargetMode="External"/><Relationship Id="rId5" Type="http://schemas.openxmlformats.org/officeDocument/2006/relationships/hyperlink" Target="https://www.facebook.com/muddysoulsadventures" TargetMode="External"/><Relationship Id="rId4" Type="http://schemas.openxmlformats.org/officeDocument/2006/relationships/hyperlink" Target="https://www.instagram.com/ventureoutwp/" TargetMode="External"/><Relationship Id="rId9" Type="http://schemas.openxmlformats.org/officeDocument/2006/relationships/hyperlink" Target="https://www.linkedin.com/shareArticle?mini=true&amp;source=Venture+Out&amp;summary=&amp;url=https%3A%2F%2Fwww.venture-out.ie%2Fteam-members%2Fbarry-dillon"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www.leavenotraceireland.org/" TargetMode="Externa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3DHedu8GhuU&amp;t=30s"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stagram.com/lostinature.festival/?hl=it" TargetMode="External"/><Relationship Id="rId7" Type="http://schemas.openxmlformats.org/officeDocument/2006/relationships/image" Target="../media/image32.svg"/><Relationship Id="rId2" Type="http://schemas.microsoft.com/office/2018/10/relationships/comments" Target="../comments/modernComment_12A_37669FA4.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s://www.facebook.com/lostinaturefestiva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lostinaturefestival/" TargetMode="External"/><Relationship Id="rId2" Type="http://schemas.openxmlformats.org/officeDocument/2006/relationships/hyperlink" Target="https://www.instagram.com/lostinature.festival/?hl=it" TargetMode="Externa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microsoft.com/office/2018/10/relationships/comments" Target="../comments/modernComment_15D_446C44A9.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microsoft.com/office/2018/10/relationships/comments" Target="../comments/modernComment_12F_963E7C28.xml"/><Relationship Id="rId1" Type="http://schemas.openxmlformats.org/officeDocument/2006/relationships/slideLayout" Target="../slideLayouts/slideLayout2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vertbordeaux.fr/" TargetMode="External"/><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0.jpeg"/><Relationship Id="rId5" Type="http://schemas.openxmlformats.org/officeDocument/2006/relationships/hyperlink" Target="https://www.instagram.com/agencevertbordeaux/?fbclid=IwAR2wZ1Mtz0vapwj2T-KdqFmxly9CklYwNDYqqzcSpeHo4e1wXYEhVadP2LM" TargetMode="External"/><Relationship Id="rId4" Type="http://schemas.openxmlformats.org/officeDocument/2006/relationships/hyperlink" Target="https://www.facebook.com/agencevertbordeaux/"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hyperlink" Target="https://www.tourisme-plainecommune-paris.com/" TargetMode="External"/><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allmyfriendsarestars/" TargetMode="External"/><Relationship Id="rId2" Type="http://schemas.openxmlformats.org/officeDocument/2006/relationships/hyperlink" Target="https://www.allmyfriendsarestars.com/" TargetMode="Externa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pifflboxh" TargetMode="External"/><Relationship Id="rId2" Type="http://schemas.openxmlformats.org/officeDocument/2006/relationships/hyperlink" Target="https://www.piffle.se/" TargetMode="External"/><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trencalli.fr/acces.htm"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lostinaturefestival/" TargetMode="External"/><Relationship Id="rId2" Type="http://schemas.openxmlformats.org/officeDocument/2006/relationships/hyperlink" Target="https://www.instagram.com/lostinature.festival/?hl=it" TargetMode="External"/><Relationship Id="rId1" Type="http://schemas.openxmlformats.org/officeDocument/2006/relationships/slideLayout" Target="../slideLayouts/slideLayout23.xml"/><Relationship Id="rId6" Type="http://schemas.openxmlformats.org/officeDocument/2006/relationships/image" Target="../media/image67.jpeg"/><Relationship Id="rId5" Type="http://schemas.openxmlformats.org/officeDocument/2006/relationships/image" Target="../media/image28.png"/><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hyperlink" Target="https://aoubre.fr/" TargetMode="External"/><Relationship Id="rId2" Type="http://schemas.openxmlformats.org/officeDocument/2006/relationships/image" Target="../media/image68.jpe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hyperlink" Target="https://www.facebook.com/lostinaturefestival/" TargetMode="External"/><Relationship Id="rId2" Type="http://schemas.openxmlformats.org/officeDocument/2006/relationships/hyperlink" Target="https://www.instagram.com/lostinature.festival/?hl=it" TargetMode="External"/><Relationship Id="rId1" Type="http://schemas.openxmlformats.org/officeDocument/2006/relationships/slideLayout" Target="../slideLayouts/slideLayout23.xml"/><Relationship Id="rId6" Type="http://schemas.openxmlformats.org/officeDocument/2006/relationships/image" Target="../media/image69.jpeg"/><Relationship Id="rId5" Type="http://schemas.openxmlformats.org/officeDocument/2006/relationships/image" Target="../media/image28.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hyperlink" Target="https://allthingsnatural.ie/" TargetMode="External"/><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hyperlink" Target="https://www.facebook.com/lostinaturefestival/" TargetMode="External"/><Relationship Id="rId2" Type="http://schemas.openxmlformats.org/officeDocument/2006/relationships/hyperlink" Target="https://www.instagram.com/lostinature.festival/?hl=it" TargetMode="External"/><Relationship Id="rId1" Type="http://schemas.openxmlformats.org/officeDocument/2006/relationships/slideLayout" Target="../slideLayouts/slideLayout23.xml"/><Relationship Id="rId6" Type="http://schemas.openxmlformats.org/officeDocument/2006/relationships/image" Target="../media/image71.jpeg"/><Relationship Id="rId5" Type="http://schemas.openxmlformats.org/officeDocument/2006/relationships/image" Target="../media/image28.pn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62_6BA6A54E.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9.xml"/><Relationship Id="rId1" Type="http://schemas.openxmlformats.org/officeDocument/2006/relationships/video" Target="https://www.youtube.com/embed/MuABpTaAFoI?feature=oembed"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hyperlink" Target="https://vimeo.com/user58383010?embedded=false&amp;source=owner_name&amp;owner=58383010" TargetMode="External"/><Relationship Id="rId2" Type="http://schemas.openxmlformats.org/officeDocument/2006/relationships/slideLayout" Target="../slideLayouts/slideLayout20.xml"/><Relationship Id="rId1" Type="http://schemas.openxmlformats.org/officeDocument/2006/relationships/video" Target="https://player.vimeo.com/video/375347527?h=c90bb58da7&amp;app_id=122963" TargetMode="Externa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5.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8" Type="http://schemas.openxmlformats.org/officeDocument/2006/relationships/hyperlink" Target="https://www.youtube.com/@grassroots-eu/about" TargetMode="External"/><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87.jpeg"/><Relationship Id="rId1" Type="http://schemas.openxmlformats.org/officeDocument/2006/relationships/slideLayout" Target="../slideLayouts/slideLayout26.xml"/><Relationship Id="rId6" Type="http://schemas.openxmlformats.org/officeDocument/2006/relationships/hyperlink" Target="https://www.instagram.com/grassroots.eu/" TargetMode="External"/><Relationship Id="rId11" Type="http://schemas.openxmlformats.org/officeDocument/2006/relationships/image" Target="../media/image92.png"/><Relationship Id="rId5" Type="http://schemas.openxmlformats.org/officeDocument/2006/relationships/image" Target="../media/image3.emf"/><Relationship Id="rId10" Type="http://schemas.openxmlformats.org/officeDocument/2006/relationships/hyperlink" Target="https://www.tiktok.com/@grassroots.eu?_t=8cB8BBiN5Ms&amp;_r=1" TargetMode="External"/><Relationship Id="rId4" Type="http://schemas.openxmlformats.org/officeDocument/2006/relationships/image" Target="../media/image89.jpeg"/><Relationship Id="rId9"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muddysoulsadventures.com/" TargetMode="External"/><Relationship Id="rId3" Type="http://schemas.microsoft.com/office/2018/10/relationships/comments" Target="../comments/modernComment_119_72F618EA.xml"/><Relationship Id="rId7" Type="http://schemas.openxmlformats.org/officeDocument/2006/relationships/hyperlink" Target="https://www.instagram.com/muddy_souls/" TargetMode="External"/><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4.jpeg"/><Relationship Id="rId11" Type="http://schemas.openxmlformats.org/officeDocument/2006/relationships/image" Target="../media/image17.png"/><Relationship Id="rId5" Type="http://schemas.openxmlformats.org/officeDocument/2006/relationships/hyperlink" Target="https://www.muddysoulsadventures.com/post/the-real-reason-you-have-wanderlust" TargetMode="External"/><Relationship Id="rId15" Type="http://schemas.openxmlformats.org/officeDocument/2006/relationships/image" Target="../media/image20.svg"/><Relationship Id="rId10" Type="http://schemas.openxmlformats.org/officeDocument/2006/relationships/hyperlink" Target="https://www.facebook.com/muddysoulsadventures" TargetMode="External"/><Relationship Id="rId4" Type="http://schemas.openxmlformats.org/officeDocument/2006/relationships/hyperlink" Target="https://www.muddysoulsadventures.com/individual-tours" TargetMode="External"/><Relationship Id="rId9" Type="http://schemas.openxmlformats.org/officeDocument/2006/relationships/image" Target="../media/image16.sv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www.leavenotraceireland.org/" TargetMode="External"/><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hyperlink" Target="https://www.leavenotraceireland.org/wp-content/uploads/2020/01/Leave-No-Trace-Ireland-Skills-and-Ethics-A5.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hyperlink" Target="https://www.wix.com/" TargetMode="Externa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hyperlink" Target="https://www.youtube.com/watch?v=ZTHwXotljh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910D128-E06C-2FBD-69B5-B59F1450ACC8}"/>
              </a:ext>
            </a:extLst>
          </p:cNvPr>
          <p:cNvSpPr>
            <a:spLocks noGrp="1"/>
          </p:cNvSpPr>
          <p:nvPr>
            <p:ph type="body" sz="quarter" idx="11"/>
          </p:nvPr>
        </p:nvSpPr>
        <p:spPr>
          <a:xfrm>
            <a:off x="1109101" y="1741797"/>
            <a:ext cx="6215062" cy="574616"/>
          </a:xfrm>
        </p:spPr>
        <p:txBody>
          <a:bodyPr vert="horz" lIns="91440" tIns="45720" rIns="91440" bIns="45720" rtlCol="0" anchor="t">
            <a:noAutofit/>
          </a:bodyPr>
          <a:lstStyle/>
          <a:p>
            <a:pPr algn="r"/>
            <a:r>
              <a:rPr lang="en-GB" sz="2800" b="1" dirty="0">
                <a:latin typeface="Calibri"/>
                <a:ea typeface="Open Sans"/>
                <a:cs typeface="Calibri"/>
              </a:rPr>
              <a:t>GUIDA EUROPEA </a:t>
            </a:r>
            <a:endParaRPr lang="it-IT">
              <a:latin typeface="Calibri"/>
              <a:ea typeface="Open Sans"/>
              <a:cs typeface="Calibri"/>
            </a:endParaRPr>
          </a:p>
          <a:p>
            <a:pPr algn="r"/>
            <a:r>
              <a:rPr lang="en-GB" sz="2800" b="1" dirty="0">
                <a:latin typeface="Calibri"/>
                <a:ea typeface="Open Sans"/>
                <a:cs typeface="Calibri"/>
              </a:rPr>
              <a:t>ALLE BUONE PRATICHE</a:t>
            </a:r>
            <a:endParaRPr lang="en-GB" dirty="0">
              <a:latin typeface="Calibri"/>
              <a:ea typeface="Open Sans"/>
              <a:cs typeface="Calibri"/>
            </a:endParaRPr>
          </a:p>
          <a:p>
            <a:pPr algn="r"/>
            <a:endParaRPr lang="fr-FR" dirty="0"/>
          </a:p>
        </p:txBody>
      </p:sp>
      <p:sp>
        <p:nvSpPr>
          <p:cNvPr id="3" name="Espace réservé du texte 2">
            <a:extLst>
              <a:ext uri="{FF2B5EF4-FFF2-40B4-BE49-F238E27FC236}">
                <a16:creationId xmlns:a16="http://schemas.microsoft.com/office/drawing/2014/main" id="{F37EAD38-4BB7-84D9-5AB3-85838BB34B27}"/>
              </a:ext>
            </a:extLst>
          </p:cNvPr>
          <p:cNvSpPr>
            <a:spLocks noGrp="1"/>
          </p:cNvSpPr>
          <p:nvPr>
            <p:ph type="body" sz="quarter" idx="16"/>
          </p:nvPr>
        </p:nvSpPr>
        <p:spPr>
          <a:xfrm>
            <a:off x="4072851" y="2785829"/>
            <a:ext cx="3242349" cy="751695"/>
          </a:xfrm>
        </p:spPr>
        <p:txBody>
          <a:bodyPr/>
          <a:lstStyle/>
          <a:p>
            <a:pPr algn="r"/>
            <a:r>
              <a:rPr lang="en-GB" sz="1800" dirty="0">
                <a:latin typeface="Calibri"/>
                <a:ea typeface="Open Sans"/>
                <a:cs typeface="Calibri"/>
              </a:rPr>
              <a:t>Selezione di </a:t>
            </a:r>
            <a:r>
              <a:rPr lang="en-GB" sz="1800" dirty="0" err="1">
                <a:latin typeface="Calibri"/>
                <a:ea typeface="Open Sans"/>
                <a:cs typeface="Calibri"/>
              </a:rPr>
              <a:t>pratiche</a:t>
            </a:r>
            <a:r>
              <a:rPr lang="en-GB" sz="1800" dirty="0">
                <a:latin typeface="Calibri"/>
                <a:ea typeface="Open Sans"/>
                <a:cs typeface="Calibri"/>
              </a:rPr>
              <a:t> </a:t>
            </a:r>
            <a:r>
              <a:rPr lang="en-GB" sz="1800" dirty="0" err="1">
                <a:latin typeface="Calibri"/>
                <a:ea typeface="Open Sans"/>
                <a:cs typeface="Calibri"/>
              </a:rPr>
              <a:t>ispiratrici</a:t>
            </a:r>
            <a:r>
              <a:rPr lang="en-GB" sz="1800" dirty="0">
                <a:latin typeface="Calibri"/>
                <a:ea typeface="Open Sans"/>
                <a:cs typeface="Calibri"/>
              </a:rPr>
              <a:t> di </a:t>
            </a:r>
            <a:r>
              <a:rPr lang="en-GB" sz="1800" dirty="0" err="1">
                <a:latin typeface="Calibri"/>
                <a:ea typeface="Open Sans"/>
                <a:cs typeface="Calibri"/>
              </a:rPr>
              <a:t>iniziative</a:t>
            </a:r>
            <a:r>
              <a:rPr lang="en-GB" sz="1800" dirty="0">
                <a:latin typeface="Calibri"/>
                <a:ea typeface="Open Sans"/>
                <a:cs typeface="Calibri"/>
              </a:rPr>
              <a:t> </a:t>
            </a:r>
            <a:r>
              <a:rPr lang="en-GB" sz="1800" dirty="0" err="1">
                <a:latin typeface="Calibri"/>
                <a:ea typeface="Open Sans"/>
                <a:cs typeface="Calibri"/>
              </a:rPr>
              <a:t>giovanili</a:t>
            </a:r>
            <a:r>
              <a:rPr lang="en-GB" sz="1800" dirty="0">
                <a:latin typeface="Calibri"/>
                <a:ea typeface="Open Sans"/>
                <a:cs typeface="Calibri"/>
              </a:rPr>
              <a:t> </a:t>
            </a:r>
            <a:r>
              <a:rPr lang="en-GB" sz="1800" dirty="0" err="1">
                <a:latin typeface="Calibri"/>
                <a:ea typeface="Open Sans"/>
                <a:cs typeface="Calibri"/>
              </a:rPr>
              <a:t>nel</a:t>
            </a:r>
            <a:r>
              <a:rPr lang="en-GB" sz="1800" dirty="0">
                <a:latin typeface="Calibri"/>
                <a:ea typeface="Open Sans"/>
                <a:cs typeface="Calibri"/>
              </a:rPr>
              <a:t> campo </a:t>
            </a:r>
            <a:r>
              <a:rPr lang="en-GB" dirty="0" err="1">
                <a:latin typeface="Calibri"/>
                <a:ea typeface="Open Sans"/>
                <a:cs typeface="Calibri"/>
              </a:rPr>
              <a:t>dell'ecoturismo</a:t>
            </a:r>
            <a:r>
              <a:rPr lang="en-GB" sz="1800" dirty="0">
                <a:latin typeface="Calibri"/>
                <a:ea typeface="Open Sans"/>
                <a:cs typeface="Calibri"/>
              </a:rPr>
              <a:t>.</a:t>
            </a:r>
          </a:p>
          <a:p>
            <a:endParaRPr lang="fr-FR" dirty="0"/>
          </a:p>
        </p:txBody>
      </p:sp>
      <p:sp>
        <p:nvSpPr>
          <p:cNvPr id="4" name="Espace réservé du texte 3">
            <a:extLst>
              <a:ext uri="{FF2B5EF4-FFF2-40B4-BE49-F238E27FC236}">
                <a16:creationId xmlns:a16="http://schemas.microsoft.com/office/drawing/2014/main" id="{B643CABC-D0F9-31A9-410E-55AEC27CFB1D}"/>
              </a:ext>
            </a:extLst>
          </p:cNvPr>
          <p:cNvSpPr>
            <a:spLocks noGrp="1"/>
          </p:cNvSpPr>
          <p:nvPr>
            <p:ph type="body" sz="quarter" idx="17"/>
          </p:nvPr>
        </p:nvSpPr>
        <p:spPr>
          <a:xfrm>
            <a:off x="3924876" y="6211644"/>
            <a:ext cx="3779836" cy="446489"/>
          </a:xfrm>
        </p:spPr>
        <p:txBody>
          <a:bodyPr/>
          <a:lstStyle/>
          <a:p>
            <a:r>
              <a:rPr lang="en-GB" sz="1600" b="0" dirty="0">
                <a:latin typeface="Verdana"/>
                <a:ea typeface="Verdana"/>
              </a:rPr>
              <a:t>ecohealthforyouth.com</a:t>
            </a:r>
            <a:endParaRPr lang="en-US" sz="1600" b="0" dirty="0">
              <a:latin typeface="Verdana"/>
              <a:ea typeface="Verdana"/>
            </a:endParaRPr>
          </a:p>
          <a:p>
            <a:endParaRPr lang="fr-FR" sz="1600" dirty="0"/>
          </a:p>
        </p:txBody>
      </p:sp>
      <p:pic>
        <p:nvPicPr>
          <p:cNvPr id="7" name="Espace réservé pour une image  6" descr="Une image contenant arbre, plein air, terrain de jeux, chaussures&#10;&#10;Description générée automatiquement">
            <a:extLst>
              <a:ext uri="{FF2B5EF4-FFF2-40B4-BE49-F238E27FC236}">
                <a16:creationId xmlns:a16="http://schemas.microsoft.com/office/drawing/2014/main" id="{B93A18D3-4B6A-0147-3EA1-8B4144FCF5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7445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370646" y="610831"/>
            <a:ext cx="4164538" cy="2066172"/>
          </a:xfrm>
        </p:spPr>
        <p:txBody>
          <a:bodyPr>
            <a:noAutofit/>
          </a:bodyPr>
          <a:lstStyle/>
          <a:p>
            <a:pPr algn="ctr"/>
            <a:r>
              <a:rPr lang="en-US" sz="1800" dirty="0"/>
              <a:t>La cosa più grande che si frappone tra voi e quella montagna siete voi stessi</a:t>
            </a:r>
          </a:p>
          <a:p>
            <a:pPr algn="ctr"/>
            <a:endParaRPr lang="en-US" sz="1800" b="0" dirty="0">
              <a:solidFill>
                <a:srgbClr val="FFFFFF"/>
              </a:solidFill>
              <a:effectLst/>
              <a:latin typeface="omnes-pro"/>
            </a:endParaRPr>
          </a:p>
          <a:p>
            <a:r>
              <a:rPr lang="en-US" sz="1800" dirty="0" err="1">
                <a:latin typeface="Verdana"/>
                <a:ea typeface="Verdana"/>
              </a:rPr>
              <a:t>Vagate</a:t>
            </a:r>
            <a:r>
              <a:rPr lang="en-US" sz="1800" dirty="0">
                <a:latin typeface="Verdana"/>
                <a:ea typeface="Verdana"/>
              </a:rPr>
              <a:t> in </a:t>
            </a:r>
            <a:r>
              <a:rPr lang="en-US" sz="1800" dirty="0" err="1">
                <a:latin typeface="Verdana"/>
                <a:ea typeface="Verdana"/>
              </a:rPr>
              <a:t>profondità</a:t>
            </a:r>
            <a:r>
              <a:rPr lang="en-US" sz="1800" dirty="0">
                <a:latin typeface="Verdana"/>
                <a:ea typeface="Verdana"/>
              </a:rPr>
              <a:t> </a:t>
            </a:r>
            <a:r>
              <a:rPr lang="en-US" sz="1800" dirty="0" err="1">
                <a:latin typeface="Verdana"/>
                <a:ea typeface="Verdana"/>
              </a:rPr>
              <a:t>nella</a:t>
            </a:r>
            <a:r>
              <a:rPr lang="en-US" sz="1800" dirty="0">
                <a:latin typeface="Verdana"/>
                <a:ea typeface="Verdana"/>
              </a:rPr>
              <a:t> natura per </a:t>
            </a:r>
            <a:r>
              <a:rPr lang="en-US" sz="1800" dirty="0" err="1">
                <a:latin typeface="Verdana"/>
                <a:ea typeface="Verdana"/>
              </a:rPr>
              <a:t>capire</a:t>
            </a:r>
            <a:r>
              <a:rPr lang="en-US" sz="1800" dirty="0">
                <a:latin typeface="Verdana"/>
                <a:ea typeface="Verdana"/>
              </a:rPr>
              <a:t> </a:t>
            </a:r>
            <a:r>
              <a:rPr lang="en-US" sz="1800" dirty="0" err="1">
                <a:latin typeface="Verdana"/>
                <a:ea typeface="Verdana"/>
              </a:rPr>
              <a:t>meglio</a:t>
            </a:r>
            <a:r>
              <a:rPr lang="en-US" sz="1800" dirty="0">
                <a:latin typeface="Verdana"/>
                <a:ea typeface="Verdana"/>
              </a:rPr>
              <a:t> </a:t>
            </a:r>
            <a:r>
              <a:rPr lang="en-US" sz="1800" dirty="0" err="1">
                <a:latin typeface="Verdana"/>
                <a:ea typeface="Verdana"/>
              </a:rPr>
              <a:t>ogni</a:t>
            </a:r>
            <a:r>
              <a:rPr lang="en-US" sz="1800" dirty="0">
                <a:latin typeface="Verdana"/>
                <a:ea typeface="Verdana"/>
              </a:rPr>
              <a:t> </a:t>
            </a:r>
            <a:r>
              <a:rPr lang="en-US" sz="1800" dirty="0" err="1">
                <a:latin typeface="Verdana"/>
                <a:ea typeface="Verdana"/>
              </a:rPr>
              <a:t>cosa</a:t>
            </a:r>
            <a:r>
              <a:rPr lang="en-US" sz="1800" dirty="0">
                <a:latin typeface="Verdana"/>
                <a:ea typeface="Verdana"/>
              </a:rPr>
              <a:t>!</a:t>
            </a:r>
          </a:p>
          <a:p>
            <a:pPr algn="ctr"/>
            <a:endParaRPr lang="en-GB" sz="1800" b="0" dirty="0">
              <a:solidFill>
                <a:srgbClr val="FFFFFF"/>
              </a:solidFill>
              <a:effectLst/>
              <a:latin typeface="omnes-pro"/>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0" y="-180464"/>
            <a:ext cx="2003444" cy="936605"/>
          </a:xfrm>
        </p:spPr>
        <p:txBody>
          <a:bodyPr>
            <a:noAutofit/>
          </a:bodyPr>
          <a:lstStyle/>
          <a:p>
            <a:r>
              <a:rPr lang="en-GB" dirty="0"/>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4020949" y="2237455"/>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10</a:t>
            </a:fld>
            <a:endParaRPr lang="en-US" dirty="0"/>
          </a:p>
        </p:txBody>
      </p:sp>
      <p:sp>
        <p:nvSpPr>
          <p:cNvPr id="27" name="Text Placeholder 7">
            <a:extLst>
              <a:ext uri="{FF2B5EF4-FFF2-40B4-BE49-F238E27FC236}">
                <a16:creationId xmlns:a16="http://schemas.microsoft.com/office/drawing/2014/main" id="{853B259D-B124-707D-87F0-D6970713C5F6}"/>
              </a:ext>
            </a:extLst>
          </p:cNvPr>
          <p:cNvSpPr txBox="1">
            <a:spLocks/>
          </p:cNvSpPr>
          <p:nvPr/>
        </p:nvSpPr>
        <p:spPr>
          <a:xfrm>
            <a:off x="466120" y="3661725"/>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600" dirty="0"/>
              <a:t>Quanto successo ha avuto?</a:t>
            </a:r>
          </a:p>
        </p:txBody>
      </p:sp>
      <p:sp>
        <p:nvSpPr>
          <p:cNvPr id="28" name="Text Placeholder 8">
            <a:extLst>
              <a:ext uri="{FF2B5EF4-FFF2-40B4-BE49-F238E27FC236}">
                <a16:creationId xmlns:a16="http://schemas.microsoft.com/office/drawing/2014/main" id="{78E2142A-DEB6-8FD6-C301-A763F91BB9DF}"/>
              </a:ext>
            </a:extLst>
          </p:cNvPr>
          <p:cNvSpPr txBox="1">
            <a:spLocks/>
          </p:cNvSpPr>
          <p:nvPr/>
        </p:nvSpPr>
        <p:spPr>
          <a:xfrm>
            <a:off x="362088" y="3972166"/>
            <a:ext cx="6512331" cy="1876654"/>
          </a:xfrm>
          <a:prstGeom prst="rect">
            <a:avLst/>
          </a:prstGeom>
          <a:solidFill>
            <a:schemeClr val="bg1"/>
          </a:solidFill>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r>
              <a:rPr lang="en-GB" sz="1400" b="1" dirty="0">
                <a:solidFill>
                  <a:srgbClr val="8AC03B"/>
                </a:solidFill>
                <a:latin typeface="Verdana" panose="020B0604030504040204" pitchFamily="34" charset="0"/>
                <a:ea typeface="Verdana" panose="020B0604030504040204" pitchFamily="34" charset="0"/>
              </a:rPr>
              <a:t>La mia attività ha avuto successo finora perché credo di fare qualcosa di diverso e di utile per la salute generale delle persone</a:t>
            </a:r>
            <a:r>
              <a:rPr lang="en-GB" sz="1400" dirty="0">
                <a:solidFill>
                  <a:srgbClr val="8AC03B"/>
                </a:solidFill>
                <a:latin typeface="Verdana" panose="020B0604030504040204" pitchFamily="34" charset="0"/>
                <a:ea typeface="Verdana" panose="020B0604030504040204" pitchFamily="34" charset="0"/>
              </a:rPr>
              <a:t>. </a:t>
            </a:r>
          </a:p>
          <a:p>
            <a:pPr marL="0" indent="0" algn="l">
              <a:buNone/>
            </a:pPr>
            <a:r>
              <a:rPr lang="en-GB" sz="1400" dirty="0">
                <a:solidFill>
                  <a:schemeClr val="tx1"/>
                </a:solidFill>
                <a:latin typeface="Verdana" panose="020B0604030504040204" pitchFamily="34" charset="0"/>
                <a:ea typeface="Verdana" panose="020B0604030504040204" pitchFamily="34" charset="0"/>
              </a:rPr>
              <a:t>Sono rimasto concentrato su questo vantaggio competitivo e, naturalmente, non posso trascurare l'aspetto commerciale. Il mio successo fino ad oggi si è basato su un mix di molti elementi; ho sviluppato le mie competenze attraverso la formazione e il tutoraggio. Di conseguenza, sono in grado di gestire un'attività più sostenibile e redditizia grazie all'apprendimento di buone capacità gestionali; la capacità di pianificare, chiedere aiuto, sviluppare pacchetti di prezzi, organizzare eventi, gestire e controllare le mie finanze e non tagliare i fondi per il marketing e le esigenze aziendali. </a:t>
            </a:r>
          </a:p>
          <a:p>
            <a:pPr marL="0" indent="0" algn="l">
              <a:buNone/>
            </a:pPr>
            <a:r>
              <a:rPr lang="en-GB" sz="1400" dirty="0">
                <a:solidFill>
                  <a:schemeClr val="tx1"/>
                </a:solidFill>
                <a:latin typeface="Verdana" panose="020B0604030504040204" pitchFamily="34" charset="0"/>
                <a:ea typeface="Verdana" panose="020B0604030504040204" pitchFamily="34" charset="0"/>
              </a:rPr>
              <a:t>Mi assicuro anche di evolvere costantemente le mie competenze di marketing. Ad esempio, sto imparando a conoscere il SEO per assicurarmi che i miei clienti mi trovino. Ottimizzo Google My Business, aggiorno e sviluppo regolarmente contenuti e video accattivanti e carico nuovi itinerari, blog e altri requisiti compatibili con la SEO. Credo che il mio successo sia dovuto al fatto che mi sforzo sempre di diventare un "imprenditore dell'esperienza" migliore. Anche la mia reputazione è una priorità, mi assicuro che i miei clienti siano felici ma anche sicuri e cerco di sviluppare buone relazioni, pacchetti e collaborazioni con altre aziende e reti. Guardando alla mia progressione futura, mi piacerebbe guardare e imparare di più sugli strumenti e le tecnologie digitali e utilizzare pratiche più sostenibili e verdi per rafforzare la mia etica, la mia missione, il mio marchio e il modo in cui gestisco la mia attività.</a:t>
            </a:r>
          </a:p>
        </p:txBody>
      </p:sp>
      <p:sp>
        <p:nvSpPr>
          <p:cNvPr id="29" name="Slide Number Placeholder 9">
            <a:extLst>
              <a:ext uri="{FF2B5EF4-FFF2-40B4-BE49-F238E27FC236}">
                <a16:creationId xmlns:a16="http://schemas.microsoft.com/office/drawing/2014/main" id="{21D88A9B-36C3-9521-6D5E-98F2C9A5B8BB}"/>
              </a:ext>
            </a:extLst>
          </p:cNvPr>
          <p:cNvSpPr txBox="1">
            <a:spLocks/>
          </p:cNvSpPr>
          <p:nvPr/>
        </p:nvSpPr>
        <p:spPr>
          <a:xfrm>
            <a:off x="6486423" y="6564238"/>
            <a:ext cx="374383" cy="465822"/>
          </a:xfrm>
          <a:prstGeom prst="rect">
            <a:avLst/>
          </a:prstGeom>
        </p:spPr>
        <p:txBody>
          <a:bodyPr vert="horz" lIns="91440" tIns="45720" rIns="91440" bIns="45720" rtlCol="0" anchor="ctr"/>
          <a:lstStyle>
            <a:defPPr>
              <a:defRPr lang="en-US"/>
            </a:defPPr>
            <a:lvl1pPr marL="0" algn="ctr" defTabSz="325892" rtl="0" eaLnBrk="1" latinLnBrk="0" hangingPunct="1">
              <a:defRPr sz="700" b="0" i="0" kern="1200">
                <a:solidFill>
                  <a:srgbClr val="8AC03B"/>
                </a:solidFill>
                <a:latin typeface="Calibri" panose="020F0502020204030204" pitchFamily="34" charset="0"/>
                <a:ea typeface="Open Sans" panose="020B0606030504020204" pitchFamily="34" charset="0"/>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t>10</a:t>
            </a:fld>
            <a:endParaRPr lang="en-US" dirty="0"/>
          </a:p>
        </p:txBody>
      </p:sp>
      <p:pic>
        <p:nvPicPr>
          <p:cNvPr id="9" name="Picture Placeholder 8" descr="A picture containing person&#10;&#10;Description automatically generated">
            <a:extLst>
              <a:ext uri="{FF2B5EF4-FFF2-40B4-BE49-F238E27FC236}">
                <a16:creationId xmlns:a16="http://schemas.microsoft.com/office/drawing/2014/main" id="{037DC11D-9922-770D-1641-D676E264C8C9}"/>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10">
            <a:extLst>
              <a:ext uri="{FF2B5EF4-FFF2-40B4-BE49-F238E27FC236}">
                <a16:creationId xmlns:a16="http://schemas.microsoft.com/office/drawing/2014/main" id="{0BCF8759-07F1-E5AC-EE75-AF57123A411C}"/>
              </a:ext>
            </a:extLst>
          </p:cNvPr>
          <p:cNvSpPr txBox="1">
            <a:spLocks/>
          </p:cNvSpPr>
          <p:nvPr/>
        </p:nvSpPr>
        <p:spPr>
          <a:xfrm>
            <a:off x="466120" y="2583705"/>
            <a:ext cx="3700448" cy="638015"/>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Paul Rooney</a:t>
            </a:r>
          </a:p>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Fondatore e proprietario di Muddy Souls</a:t>
            </a:r>
          </a:p>
        </p:txBody>
      </p:sp>
    </p:spTree>
    <p:extLst>
      <p:ext uri="{BB962C8B-B14F-4D97-AF65-F5344CB8AC3E}">
        <p14:creationId xmlns:p14="http://schemas.microsoft.com/office/powerpoint/2010/main" val="344354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F98226-81CC-0DD3-9F34-2A61B4A1DE38}"/>
              </a:ext>
            </a:extLst>
          </p:cNvPr>
          <p:cNvSpPr>
            <a:spLocks noGrp="1"/>
          </p:cNvSpPr>
          <p:nvPr>
            <p:ph type="body" sz="quarter" idx="61"/>
          </p:nvPr>
        </p:nvSpPr>
        <p:spPr>
          <a:xfrm>
            <a:off x="155079" y="6169594"/>
            <a:ext cx="6937419" cy="3507866"/>
          </a:xfrm>
          <a:solidFill>
            <a:schemeClr val="bg1"/>
          </a:solidFill>
        </p:spPr>
        <p:txBody>
          <a:bodyPr/>
          <a:lstStyle/>
          <a:p>
            <a:pPr algn="l" defTabSz="825500"/>
            <a:r>
              <a:rPr lang="en-US" sz="1400" b="1" dirty="0">
                <a:solidFill>
                  <a:srgbClr val="8AC03B"/>
                </a:solidFill>
              </a:rPr>
              <a:t>I principali ostacoli e barriere erano: come costituire la mia società in modo corretto</a:t>
            </a:r>
            <a:r>
              <a:rPr lang="en-US" sz="1400" dirty="0">
                <a:solidFill>
                  <a:schemeClr val="tx1"/>
                </a:solidFill>
              </a:rPr>
              <a:t>, ad esempio, se come ditta individuale o società a responsabilità limitata, e come registrare il nome della mia società? Parlando con le persone giuste, mi è stato subito indicato dove andare e con chi parlare. LEO è stata la chiave per ottenere questo risultato.</a:t>
            </a:r>
          </a:p>
          <a:p>
            <a:pPr algn="l" defTabSz="825500"/>
            <a:endParaRPr lang="en-US" sz="1400" dirty="0">
              <a:solidFill>
                <a:schemeClr val="tx1"/>
              </a:solidFill>
            </a:endParaRPr>
          </a:p>
          <a:p>
            <a:pPr algn="l" defTabSz="825500"/>
            <a:r>
              <a:rPr lang="en-US" sz="1400" dirty="0">
                <a:solidFill>
                  <a:schemeClr val="tx1"/>
                </a:solidFill>
              </a:rPr>
              <a:t>Inoltre, lavoro a tempo pieno e devo adattarmi agli orari della mia azienda. Sono da sola, quindi ho dovuto imparare molte nuove abilità al di fuori della mia zona di comfort: come usare un drone, costruire un sito web, scrivere blog e campagne di marketing digitale. Ho scoperto che iniziando dal mio logo e perfezionandolo, il resto è andato al suo posto. All'inizio ero preoccupata di imparare tutte queste cose nuove, ma ora sono la mia </a:t>
            </a:r>
            <a:r>
              <a:rPr lang="en-US" sz="1400" dirty="0" err="1">
                <a:solidFill>
                  <a:schemeClr val="tx1"/>
                </a:solidFill>
              </a:rPr>
              <a:t>salvezza </a:t>
            </a:r>
            <a:r>
              <a:rPr lang="en-US" sz="1400" dirty="0">
                <a:solidFill>
                  <a:schemeClr val="tx1"/>
                </a:solidFill>
              </a:rPr>
              <a:t>e mi fanno risparmiare enormi spese, dato che non ho bisogno di esternalizzare. Mi piace anche essere creativa e vedere il mio marchio prendere vita. </a:t>
            </a:r>
          </a:p>
          <a:p>
            <a:endParaRPr lang="en-GB" dirty="0">
              <a:solidFill>
                <a:schemeClr val="tx1"/>
              </a:solidFill>
            </a:endParaRPr>
          </a:p>
        </p:txBody>
      </p:sp>
      <p:sp>
        <p:nvSpPr>
          <p:cNvPr id="3" name="Text Placeholder 2">
            <a:extLst>
              <a:ext uri="{FF2B5EF4-FFF2-40B4-BE49-F238E27FC236}">
                <a16:creationId xmlns:a16="http://schemas.microsoft.com/office/drawing/2014/main" id="{8EFF116A-8BA4-FFD0-89FE-568243C99656}"/>
              </a:ext>
            </a:extLst>
          </p:cNvPr>
          <p:cNvSpPr>
            <a:spLocks noGrp="1"/>
          </p:cNvSpPr>
          <p:nvPr>
            <p:ph type="body" sz="quarter" idx="114"/>
          </p:nvPr>
        </p:nvSpPr>
        <p:spPr>
          <a:xfrm>
            <a:off x="156117" y="5515124"/>
            <a:ext cx="5992059" cy="451257"/>
          </a:xfrm>
        </p:spPr>
        <p:txBody>
          <a:bodyPr/>
          <a:lstStyle/>
          <a:p>
            <a:r>
              <a:rPr lang="en-IE" sz="1600" b="1" dirty="0"/>
              <a:t>Quali sono stati i principali </a:t>
            </a:r>
            <a:r>
              <a:rPr lang="en-IE" sz="1600" b="1" dirty="0">
                <a:solidFill>
                  <a:schemeClr val="bg1"/>
                </a:solidFill>
              </a:rPr>
              <a:t>ostacoli o barriere </a:t>
            </a:r>
            <a:r>
              <a:rPr lang="en-IE" sz="1600" b="1" dirty="0"/>
              <a:t>che avete incontrato?</a:t>
            </a:r>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172417" y="1326776"/>
            <a:ext cx="6924907" cy="3851430"/>
          </a:xfrm>
          <a:solidFill>
            <a:schemeClr val="bg1"/>
          </a:solidFill>
        </p:spPr>
        <p:txBody>
          <a:bodyPr/>
          <a:lstStyle/>
          <a:p>
            <a:pPr algn="l" defTabSz="825500"/>
            <a:r>
              <a:rPr lang="en-US" sz="1400" b="1" dirty="0">
                <a:solidFill>
                  <a:srgbClr val="8AC03B"/>
                </a:solidFill>
              </a:rPr>
              <a:t>Come ho detto, è solo un anno che sono in attività, quindi sto ancora imparando. </a:t>
            </a:r>
          </a:p>
          <a:p>
            <a:pPr algn="l" defTabSz="825500"/>
            <a:endParaRPr lang="en-US" b="1" dirty="0">
              <a:solidFill>
                <a:srgbClr val="8AC03B"/>
              </a:solidFill>
            </a:endParaRPr>
          </a:p>
          <a:p>
            <a:pPr algn="l" defTabSz="825500"/>
            <a:r>
              <a:rPr lang="en-US" sz="1400" dirty="0">
                <a:solidFill>
                  <a:schemeClr val="tx1"/>
                </a:solidFill>
              </a:rPr>
              <a:t>Finora ho imparato a ottenere i consigli e le informazioni giuste da fonti raccomandate o segnalate per prendere buone decisioni aziendali. Ho trovato le informazioni e i consigli di cui ho avuto bisogno finora attingendo a quante più fonti possibili, attraverso persone, incontri, telefonate ad aziende complementari, </a:t>
            </a:r>
            <a:r>
              <a:rPr lang="en-US" sz="1400" dirty="0" err="1">
                <a:solidFill>
                  <a:schemeClr val="tx1"/>
                </a:solidFill>
              </a:rPr>
              <a:t>organizzazioni </a:t>
            </a:r>
            <a:r>
              <a:rPr lang="en-US" sz="1400" dirty="0">
                <a:solidFill>
                  <a:schemeClr val="tx1"/>
                </a:solidFill>
              </a:rPr>
              <a:t>turistiche, adesione a reti, altre aziende, esperti, formatori e il mio ufficio locale per le imprese. Per me l'apprendimento non si ferma mai.</a:t>
            </a:r>
          </a:p>
          <a:p>
            <a:pPr algn="l" defTabSz="825500"/>
            <a:endParaRPr lang="en-US" sz="1400" dirty="0">
              <a:solidFill>
                <a:srgbClr val="8AC03B"/>
              </a:solidFill>
            </a:endParaRPr>
          </a:p>
          <a:p>
            <a:pPr algn="l" defTabSz="825500"/>
            <a:r>
              <a:rPr lang="en-US" sz="1400" dirty="0">
                <a:solidFill>
                  <a:schemeClr val="tx1"/>
                </a:solidFill>
              </a:rPr>
              <a:t>Quindi, in sostanza, direi di creare e costruire una rete di supporto che si adatti alle vostre esigenze aziendali. Si tratta di una rete che spazia dal marketing, alle strategie di packaging, alle assicurazioni, ai finanziamenti, ecc. Di conseguenza, prima di prendere qualsiasi decisione, mi assicuro di contattare la mia rete di esperti in modo da prendere una decisione informata.</a:t>
            </a:r>
          </a:p>
          <a:p>
            <a:endParaRPr lang="en-GB" dirty="0">
              <a:solidFill>
                <a:srgbClr val="8AC03B"/>
              </a:solidFill>
            </a:endParaRPr>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156116" y="707060"/>
            <a:ext cx="5992059" cy="451257"/>
          </a:xfrm>
        </p:spPr>
        <p:txBody>
          <a:bodyPr/>
          <a:lstStyle/>
          <a:p>
            <a:r>
              <a:rPr lang="en-IE" sz="1600" b="1" dirty="0"/>
              <a:t>Quali </a:t>
            </a:r>
            <a:r>
              <a:rPr lang="en-IE" sz="1600" b="1" dirty="0">
                <a:solidFill>
                  <a:schemeClr val="bg1"/>
                </a:solidFill>
              </a:rPr>
              <a:t>consigli </a:t>
            </a:r>
            <a:r>
              <a:rPr lang="en-IE" sz="1600" b="1" dirty="0"/>
              <a:t>avresti voluto ricevere quando hai iniziato?</a:t>
            </a:r>
          </a:p>
        </p:txBody>
      </p:sp>
      <p:pic>
        <p:nvPicPr>
          <p:cNvPr id="6" name="Picture 19" descr="Text&#10;&#10;Description automatically generated">
            <a:extLst>
              <a:ext uri="{FF2B5EF4-FFF2-40B4-BE49-F238E27FC236}">
                <a16:creationId xmlns:a16="http://schemas.microsoft.com/office/drawing/2014/main" id="{7A9529AE-A22C-A3B7-424E-219555D2B3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173825">
            <a:off x="5856451" y="4202647"/>
            <a:ext cx="1373266" cy="1937976"/>
          </a:xfrm>
          <a:prstGeom prst="rect">
            <a:avLst/>
          </a:prstGeom>
        </p:spPr>
      </p:pic>
    </p:spTree>
    <p:extLst>
      <p:ext uri="{BB962C8B-B14F-4D97-AF65-F5344CB8AC3E}">
        <p14:creationId xmlns:p14="http://schemas.microsoft.com/office/powerpoint/2010/main" val="4138256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t>12</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p:txBody>
          <a:bodyPr/>
          <a:lstStyle/>
          <a:p>
            <a:r>
              <a:rPr lang="en-GB" dirty="0"/>
              <a:t>Irlanda</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653677"/>
            <a:ext cx="2899792" cy="574615"/>
          </a:xfrm>
        </p:spPr>
        <p:txBody>
          <a:bodyPr vert="horz" lIns="91440" tIns="45720" rIns="91440" bIns="45720" rtlCol="0" anchor="t">
            <a:noAutofit/>
          </a:bodyPr>
          <a:lstStyle/>
          <a:p>
            <a:r>
              <a:rPr lang="en-GB">
                <a:latin typeface="Verdana"/>
                <a:ea typeface="Verdana"/>
              </a:rPr>
              <a:t>Venture </a:t>
            </a:r>
            <a:endParaRPr lang="it-IT"/>
          </a:p>
          <a:p>
            <a:r>
              <a:rPr lang="en-GB">
                <a:latin typeface="Verdana"/>
                <a:ea typeface="Verdana"/>
              </a:rPr>
              <a:t>Out</a:t>
            </a:r>
            <a:endParaRPr lang="it-IT"/>
          </a:p>
        </p:txBody>
      </p:sp>
      <p:sp>
        <p:nvSpPr>
          <p:cNvPr id="2" name="Text Placeholder 1">
            <a:extLst>
              <a:ext uri="{FF2B5EF4-FFF2-40B4-BE49-F238E27FC236}">
                <a16:creationId xmlns:a16="http://schemas.microsoft.com/office/drawing/2014/main" id="{5F7DBE33-B6CF-711E-3CA1-41D115B802FA}"/>
              </a:ext>
            </a:extLst>
          </p:cNvPr>
          <p:cNvSpPr>
            <a:spLocks noGrp="1"/>
          </p:cNvSpPr>
          <p:nvPr>
            <p:ph type="body" sz="quarter" idx="45"/>
          </p:nvPr>
        </p:nvSpPr>
        <p:spPr>
          <a:xfrm>
            <a:off x="4441429" y="2876121"/>
            <a:ext cx="2899792" cy="313114"/>
          </a:xfrm>
        </p:spPr>
        <p:txBody>
          <a:bodyPr>
            <a:noAutofit/>
          </a:bodyPr>
          <a:lstStyle/>
          <a:p>
            <a:pPr algn="l"/>
            <a:r>
              <a:rPr lang="en-GB" dirty="0"/>
              <a:t>Barry DILLON, imprenditore</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41429" y="2229775"/>
            <a:ext cx="2899792" cy="280520"/>
          </a:xfrm>
        </p:spPr>
        <p:txBody>
          <a:bodyPr>
            <a:noAutofit/>
          </a:bodyPr>
          <a:lstStyle/>
          <a:p>
            <a:r>
              <a:rPr lang="en-GB" dirty="0"/>
              <a:t>Programmi di benessere per l'avventura all'aperto</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a:xfrm>
            <a:off x="4703846" y="3293265"/>
            <a:ext cx="2899792" cy="280520"/>
          </a:xfrm>
        </p:spPr>
        <p:txBody>
          <a:bodyPr/>
          <a:lstStyle/>
          <a:p>
            <a:pPr>
              <a:spcBef>
                <a:spcPts val="0"/>
              </a:spcBef>
            </a:pPr>
            <a:r>
              <a:rPr lang="en-US" sz="1200" dirty="0">
                <a:hlinkClick r:id="rId2">
                  <a:extLst>
                    <a:ext uri="{A12FA001-AC4F-418D-AE19-62706E023703}">
                      <ahyp:hlinkClr xmlns:ahyp="http://schemas.microsoft.com/office/drawing/2018/hyperlinkcolor" val="tx"/>
                    </a:ext>
                  </a:extLst>
                </a:hlinkClick>
              </a:rPr>
              <a:t>https://www.venture-out.ie/</a:t>
            </a:r>
            <a:endParaRPr lang="en-US" sz="1200" dirty="0"/>
          </a:p>
          <a:p>
            <a:pPr>
              <a:spcBef>
                <a:spcPts val="0"/>
              </a:spcBef>
            </a:pPr>
            <a:r>
              <a:rPr lang="en-US" sz="1200" dirty="0"/>
              <a:t>https://www.facebook.com/Ventureoutwildernessproject </a:t>
            </a:r>
          </a:p>
          <a:p>
            <a:pPr>
              <a:spcBef>
                <a:spcPts val="0"/>
              </a:spcBef>
            </a:pPr>
            <a:r>
              <a:rPr lang="en-US" sz="1200" dirty="0"/>
              <a:t>https://www.instagram.com/ventureoutwp/</a:t>
            </a:r>
          </a:p>
        </p:txBody>
      </p:sp>
      <p:sp>
        <p:nvSpPr>
          <p:cNvPr id="12" name="Text Placeholder 11">
            <a:extLst>
              <a:ext uri="{FF2B5EF4-FFF2-40B4-BE49-F238E27FC236}">
                <a16:creationId xmlns:a16="http://schemas.microsoft.com/office/drawing/2014/main" id="{30730D2F-F7B5-FED9-53E1-BDD23A626183}"/>
              </a:ext>
            </a:extLst>
          </p:cNvPr>
          <p:cNvSpPr>
            <a:spLocks noGrp="1"/>
          </p:cNvSpPr>
          <p:nvPr>
            <p:ph type="body" sz="quarter" idx="121"/>
          </p:nvPr>
        </p:nvSpPr>
        <p:spPr>
          <a:xfrm>
            <a:off x="427747" y="4636527"/>
            <a:ext cx="6259256" cy="1704039"/>
          </a:xfrm>
        </p:spPr>
        <p:txBody>
          <a:bodyPr>
            <a:noAutofit/>
          </a:bodyPr>
          <a:lstStyle/>
          <a:p>
            <a:pPr algn="l"/>
            <a:r>
              <a:rPr lang="en-GB" b="1" dirty="0">
                <a:solidFill>
                  <a:srgbClr val="8AC03B"/>
                </a:solidFill>
                <a:sym typeface="FontAwesome"/>
              </a:rPr>
              <a:t>Venture Out Wilderness ha sede a Galway ed è un ente di beneficenza registrato e un'impresa sociale, senza scopo di lucro, a responsabilità limitata. </a:t>
            </a:r>
          </a:p>
          <a:p>
            <a:pPr algn="l"/>
            <a:endParaRPr lang="en-GB" b="1" dirty="0">
              <a:solidFill>
                <a:srgbClr val="8AC03B"/>
              </a:solidFill>
              <a:sym typeface="FontAwesome"/>
            </a:endParaRPr>
          </a:p>
          <a:p>
            <a:pPr algn="l"/>
            <a:r>
              <a:rPr lang="en-GB" dirty="0">
                <a:solidFill>
                  <a:schemeClr val="tx1"/>
                </a:solidFill>
                <a:sym typeface="FontAwesome"/>
              </a:rPr>
              <a:t>Prescrivono e offrono programmi terapeutici all'aria aperta e basati sulla natura a persone che si trovano ad affrontare una serie di sfide diverse nella loro vita. Attraverso programmi su misura incentrati sullo sviluppo personale, le guide esperte di Venture Out creano opportunità per i loro partecipanti di imparare, crescere, esplorare e godere dell'aria aperta per il loro benessere fisico, sociale, emotivo e mentale.</a:t>
            </a:r>
          </a:p>
          <a:p>
            <a:pPr algn="l"/>
            <a:endParaRPr lang="en-GB" dirty="0">
              <a:solidFill>
                <a:schemeClr val="tx1"/>
              </a:solidFill>
              <a:sym typeface="FontAwesome"/>
            </a:endParaRPr>
          </a:p>
          <a:p>
            <a:pPr algn="l"/>
            <a:r>
              <a:rPr lang="en-US" b="1" dirty="0">
                <a:solidFill>
                  <a:srgbClr val="8AC03B"/>
                </a:solidFill>
              </a:rPr>
              <a:t>La visione di Venture Out </a:t>
            </a:r>
          </a:p>
          <a:p>
            <a:pPr algn="l"/>
            <a:r>
              <a:rPr lang="en-GB" dirty="0">
                <a:solidFill>
                  <a:schemeClr val="tx1"/>
                </a:solidFill>
              </a:rPr>
              <a:t>Una società socialmente giusta e sostenibile, più integrata con la natura e l'ambiente esterno</a:t>
            </a:r>
            <a:r>
              <a:rPr lang="en-US" dirty="0">
                <a:solidFill>
                  <a:schemeClr val="tx1"/>
                </a:solidFill>
              </a:rPr>
              <a:t>. </a:t>
            </a:r>
          </a:p>
          <a:p>
            <a:pPr algn="l"/>
            <a:endParaRPr lang="en-US" dirty="0">
              <a:solidFill>
                <a:schemeClr val="tx1"/>
              </a:solidFill>
            </a:endParaRPr>
          </a:p>
          <a:p>
            <a:pPr algn="l"/>
            <a:r>
              <a:rPr lang="en-US" b="1" dirty="0">
                <a:solidFill>
                  <a:srgbClr val="8AC03B"/>
                </a:solidFill>
              </a:rPr>
              <a:t>La missione di Venture Out </a:t>
            </a:r>
            <a:r>
              <a:rPr lang="en-US" dirty="0">
                <a:solidFill>
                  <a:schemeClr val="tx1"/>
                </a:solidFill>
              </a:rPr>
              <a:t>è quella di </a:t>
            </a:r>
            <a:r>
              <a:rPr lang="en-GB" dirty="0">
                <a:solidFill>
                  <a:schemeClr val="tx1"/>
                </a:solidFill>
              </a:rPr>
              <a:t>promuovere esperienze di apprendimento trasformativo all'aperto che migliorino lo sviluppo personale e interpersonale, creando una comprensione più profonda della nostra interdipendenza dalla natura.</a:t>
            </a:r>
            <a:endParaRPr lang="en-US" dirty="0">
              <a:solidFill>
                <a:schemeClr val="tx1"/>
              </a:solidFill>
            </a:endParaRPr>
          </a:p>
          <a:p>
            <a:pPr algn="l"/>
            <a:endParaRPr lang="en-GB" dirty="0">
              <a:solidFill>
                <a:schemeClr val="tx1"/>
              </a:solidFill>
              <a:sym typeface="FontAwesome"/>
            </a:endParaRPr>
          </a:p>
          <a:p>
            <a:pPr algn="l"/>
            <a:endParaRPr lang="en-GB" dirty="0">
              <a:solidFill>
                <a:schemeClr val="tx1"/>
              </a:solidFill>
              <a:sym typeface="FontAwesome"/>
            </a:endParaRPr>
          </a:p>
        </p:txBody>
      </p:sp>
      <p:pic>
        <p:nvPicPr>
          <p:cNvPr id="45" name="Picture Placeholder 44" descr="A group of people sitting on the grass&#10;&#10;Description automatically generated with medium confidence">
            <a:extLst>
              <a:ext uri="{FF2B5EF4-FFF2-40B4-BE49-F238E27FC236}">
                <a16:creationId xmlns:a16="http://schemas.microsoft.com/office/drawing/2014/main" id="{69429D6B-DED3-7F91-0044-6A416800181C}"/>
              </a:ext>
            </a:extLst>
          </p:cNvPr>
          <p:cNvPicPr>
            <a:picLocks noGrp="1" noChangeAspect="1"/>
          </p:cNvPicPr>
          <p:nvPr>
            <p:ph type="pic" sz="quarter" idx="44"/>
          </p:nvPr>
        </p:nvPicPr>
        <p:blipFill rotWithShape="1">
          <a:blip r:embed="rId3" cstate="screen">
            <a:extLst>
              <a:ext uri="{28A0092B-C50C-407E-A947-70E740481C1C}">
                <a14:useLocalDpi xmlns:a14="http://schemas.microsoft.com/office/drawing/2010/main"/>
              </a:ext>
            </a:extLst>
          </a:blip>
          <a:srcRect/>
          <a:stretch/>
        </p:blipFill>
        <p:spPr>
          <a:xfrm>
            <a:off x="5136" y="1"/>
            <a:ext cx="2850694" cy="3459591"/>
          </a:xfrm>
        </p:spPr>
      </p:pic>
      <p:grpSp>
        <p:nvGrpSpPr>
          <p:cNvPr id="23" name="Graphic 3">
            <a:extLst>
              <a:ext uri="{FF2B5EF4-FFF2-40B4-BE49-F238E27FC236}">
                <a16:creationId xmlns:a16="http://schemas.microsoft.com/office/drawing/2014/main" id="{0A3CF860-C49B-AF99-EB06-743CBE4D4B04}"/>
              </a:ext>
            </a:extLst>
          </p:cNvPr>
          <p:cNvGrpSpPr/>
          <p:nvPr/>
        </p:nvGrpSpPr>
        <p:grpSpPr>
          <a:xfrm>
            <a:off x="1245674" y="9663295"/>
            <a:ext cx="808271" cy="679477"/>
            <a:chOff x="1950027" y="2499889"/>
            <a:chExt cx="850463" cy="850463"/>
          </a:xfrm>
        </p:grpSpPr>
        <p:sp>
          <p:nvSpPr>
            <p:cNvPr id="24" name="Freeform 36">
              <a:hlinkClick r:id="rId4"/>
              <a:extLst>
                <a:ext uri="{FF2B5EF4-FFF2-40B4-BE49-F238E27FC236}">
                  <a16:creationId xmlns:a16="http://schemas.microsoft.com/office/drawing/2014/main" id="{CB9EFF33-387D-6927-3DB7-181088885B46}"/>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AC03B"/>
            </a:solidFill>
            <a:ln w="6294" cap="flat">
              <a:noFill/>
              <a:prstDash val="solid"/>
              <a:miter/>
            </a:ln>
          </p:spPr>
          <p:txBody>
            <a:bodyPr rtlCol="0" anchor="ctr"/>
            <a:lstStyle/>
            <a:p>
              <a:endParaRPr lang="en-US" dirty="0"/>
            </a:p>
          </p:txBody>
        </p:sp>
        <p:grpSp>
          <p:nvGrpSpPr>
            <p:cNvPr id="25" name="Graphic 3">
              <a:extLst>
                <a:ext uri="{FF2B5EF4-FFF2-40B4-BE49-F238E27FC236}">
                  <a16:creationId xmlns:a16="http://schemas.microsoft.com/office/drawing/2014/main" id="{4D24BF8E-B3EC-EC05-9B17-647FDCFD0D13}"/>
                </a:ext>
              </a:extLst>
            </p:cNvPr>
            <p:cNvGrpSpPr/>
            <p:nvPr/>
          </p:nvGrpSpPr>
          <p:grpSpPr>
            <a:xfrm>
              <a:off x="2107521" y="2657382"/>
              <a:ext cx="535476" cy="535477"/>
              <a:chOff x="2107521" y="2657382"/>
              <a:chExt cx="535476" cy="535477"/>
            </a:xfrm>
            <a:solidFill>
              <a:srgbClr val="FFFFFF"/>
            </a:solidFill>
          </p:grpSpPr>
          <p:sp>
            <p:nvSpPr>
              <p:cNvPr id="26" name="Freeform 38">
                <a:hlinkClick r:id="rId4"/>
                <a:extLst>
                  <a:ext uri="{FF2B5EF4-FFF2-40B4-BE49-F238E27FC236}">
                    <a16:creationId xmlns:a16="http://schemas.microsoft.com/office/drawing/2014/main" id="{3867C25D-6CEA-75C5-6B1F-2DF7F37E43AB}"/>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p>
            </p:txBody>
          </p:sp>
          <p:sp>
            <p:nvSpPr>
              <p:cNvPr id="27" name="Freeform 39">
                <a:extLst>
                  <a:ext uri="{FF2B5EF4-FFF2-40B4-BE49-F238E27FC236}">
                    <a16:creationId xmlns:a16="http://schemas.microsoft.com/office/drawing/2014/main" id="{15F43346-0051-7B30-3135-86F659F9421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p>
            </p:txBody>
          </p:sp>
          <p:sp>
            <p:nvSpPr>
              <p:cNvPr id="28" name="Freeform 40">
                <a:extLst>
                  <a:ext uri="{FF2B5EF4-FFF2-40B4-BE49-F238E27FC236}">
                    <a16:creationId xmlns:a16="http://schemas.microsoft.com/office/drawing/2014/main" id="{8B5EDDCE-60A8-A6B5-6EC9-DDB0E463A32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p>
            </p:txBody>
          </p:sp>
        </p:grpSp>
      </p:grpSp>
      <p:grpSp>
        <p:nvGrpSpPr>
          <p:cNvPr id="32" name="Graphic 3">
            <a:extLst>
              <a:ext uri="{FF2B5EF4-FFF2-40B4-BE49-F238E27FC236}">
                <a16:creationId xmlns:a16="http://schemas.microsoft.com/office/drawing/2014/main" id="{1AF72616-110C-3CE6-7BF7-88FCA748A6DB}"/>
              </a:ext>
            </a:extLst>
          </p:cNvPr>
          <p:cNvGrpSpPr/>
          <p:nvPr/>
        </p:nvGrpSpPr>
        <p:grpSpPr>
          <a:xfrm>
            <a:off x="436320" y="9654812"/>
            <a:ext cx="638010" cy="669096"/>
            <a:chOff x="-1196056" y="2499889"/>
            <a:chExt cx="850463" cy="851093"/>
          </a:xfrm>
        </p:grpSpPr>
        <p:sp>
          <p:nvSpPr>
            <p:cNvPr id="33" name="Freeform 25">
              <a:hlinkClick r:id="rId5"/>
              <a:extLst>
                <a:ext uri="{FF2B5EF4-FFF2-40B4-BE49-F238E27FC236}">
                  <a16:creationId xmlns:a16="http://schemas.microsoft.com/office/drawing/2014/main" id="{796D8E6F-7C9B-76A6-0916-5F7E5B72CEA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AC03B"/>
            </a:solidFill>
            <a:ln w="6294" cap="flat">
              <a:noFill/>
              <a:prstDash val="solid"/>
              <a:miter/>
            </a:ln>
          </p:spPr>
          <p:txBody>
            <a:bodyPr rtlCol="0" anchor="ctr"/>
            <a:lstStyle/>
            <a:p>
              <a:endParaRPr lang="en-US" dirty="0"/>
            </a:p>
          </p:txBody>
        </p:sp>
        <p:sp>
          <p:nvSpPr>
            <p:cNvPr id="34" name="Freeform 26">
              <a:hlinkClick r:id="rId6"/>
              <a:extLst>
                <a:ext uri="{FF2B5EF4-FFF2-40B4-BE49-F238E27FC236}">
                  <a16:creationId xmlns:a16="http://schemas.microsoft.com/office/drawing/2014/main" id="{3E902BF1-93C1-16A5-0B08-CA2F39637693}"/>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p>
          </p:txBody>
        </p:sp>
      </p:grpSp>
      <p:grpSp>
        <p:nvGrpSpPr>
          <p:cNvPr id="35" name="Graphic 3">
            <a:extLst>
              <a:ext uri="{FF2B5EF4-FFF2-40B4-BE49-F238E27FC236}">
                <a16:creationId xmlns:a16="http://schemas.microsoft.com/office/drawing/2014/main" id="{C1433021-8828-56A8-98DD-DC1726DB5755}"/>
              </a:ext>
            </a:extLst>
          </p:cNvPr>
          <p:cNvGrpSpPr/>
          <p:nvPr/>
        </p:nvGrpSpPr>
        <p:grpSpPr>
          <a:xfrm>
            <a:off x="2289840" y="9697022"/>
            <a:ext cx="708439" cy="669097"/>
            <a:chOff x="-147782" y="2499889"/>
            <a:chExt cx="850463" cy="850463"/>
          </a:xfrm>
        </p:grpSpPr>
        <p:sp>
          <p:nvSpPr>
            <p:cNvPr id="36" name="Freeform 34">
              <a:extLst>
                <a:ext uri="{FF2B5EF4-FFF2-40B4-BE49-F238E27FC236}">
                  <a16:creationId xmlns:a16="http://schemas.microsoft.com/office/drawing/2014/main" id="{E891E929-EE0E-5837-3D95-0172FC41541A}"/>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AC03B"/>
            </a:solidFill>
            <a:ln w="6294" cap="flat">
              <a:noFill/>
              <a:prstDash val="solid"/>
              <a:miter/>
            </a:ln>
          </p:spPr>
          <p:txBody>
            <a:bodyPr rtlCol="0" anchor="ctr"/>
            <a:lstStyle/>
            <a:p>
              <a:endParaRPr lang="en-US" dirty="0"/>
            </a:p>
          </p:txBody>
        </p:sp>
        <p:sp>
          <p:nvSpPr>
            <p:cNvPr id="37" name="Freeform 35">
              <a:hlinkClick r:id="rId7"/>
              <a:extLst>
                <a:ext uri="{FF2B5EF4-FFF2-40B4-BE49-F238E27FC236}">
                  <a16:creationId xmlns:a16="http://schemas.microsoft.com/office/drawing/2014/main" id="{0ABD257E-14A6-F360-FA8C-2C527B7C6EAF}"/>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p>
          </p:txBody>
        </p:sp>
      </p:grpSp>
      <p:grpSp>
        <p:nvGrpSpPr>
          <p:cNvPr id="38" name="Graphic 3">
            <a:extLst>
              <a:ext uri="{FF2B5EF4-FFF2-40B4-BE49-F238E27FC236}">
                <a16:creationId xmlns:a16="http://schemas.microsoft.com/office/drawing/2014/main" id="{B43DE7D0-1FD5-E9D8-A17C-F18067086F2F}"/>
              </a:ext>
            </a:extLst>
          </p:cNvPr>
          <p:cNvGrpSpPr/>
          <p:nvPr/>
        </p:nvGrpSpPr>
        <p:grpSpPr>
          <a:xfrm>
            <a:off x="3234174" y="9722462"/>
            <a:ext cx="688083" cy="669096"/>
            <a:chOff x="901122" y="2499889"/>
            <a:chExt cx="850463" cy="850463"/>
          </a:xfrm>
        </p:grpSpPr>
        <p:sp>
          <p:nvSpPr>
            <p:cNvPr id="39" name="Freeform 27">
              <a:hlinkClick r:id="rId8"/>
              <a:extLst>
                <a:ext uri="{FF2B5EF4-FFF2-40B4-BE49-F238E27FC236}">
                  <a16:creationId xmlns:a16="http://schemas.microsoft.com/office/drawing/2014/main" id="{CAB75457-FFB4-4944-40C7-1FEA45DA2C2B}"/>
                </a:ext>
              </a:extLst>
            </p:cNvPr>
            <p:cNvSpPr/>
            <p:nvPr/>
          </p:nvSpPr>
          <p:spPr>
            <a:xfrm>
              <a:off x="90112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AC03B"/>
            </a:solidFill>
            <a:ln w="6294" cap="flat">
              <a:noFill/>
              <a:prstDash val="solid"/>
              <a:miter/>
            </a:ln>
          </p:spPr>
          <p:txBody>
            <a:bodyPr rtlCol="0" anchor="ctr"/>
            <a:lstStyle/>
            <a:p>
              <a:endParaRPr lang="en-US" dirty="0"/>
            </a:p>
          </p:txBody>
        </p:sp>
        <p:grpSp>
          <p:nvGrpSpPr>
            <p:cNvPr id="40" name="Graphic 3">
              <a:extLst>
                <a:ext uri="{FF2B5EF4-FFF2-40B4-BE49-F238E27FC236}">
                  <a16:creationId xmlns:a16="http://schemas.microsoft.com/office/drawing/2014/main" id="{D55F8460-8A24-811E-64EF-41F7A09EEB84}"/>
                </a:ext>
              </a:extLst>
            </p:cNvPr>
            <p:cNvGrpSpPr/>
            <p:nvPr/>
          </p:nvGrpSpPr>
          <p:grpSpPr>
            <a:xfrm>
              <a:off x="1080665" y="2655481"/>
              <a:ext cx="504608" cy="502728"/>
              <a:chOff x="1080665" y="2655481"/>
              <a:chExt cx="504608" cy="502728"/>
            </a:xfrm>
            <a:solidFill>
              <a:srgbClr val="FEFEFE"/>
            </a:solidFill>
          </p:grpSpPr>
          <p:sp>
            <p:nvSpPr>
              <p:cNvPr id="41" name="Freeform 29">
                <a:hlinkClick r:id="rId9"/>
                <a:extLst>
                  <a:ext uri="{FF2B5EF4-FFF2-40B4-BE49-F238E27FC236}">
                    <a16:creationId xmlns:a16="http://schemas.microsoft.com/office/drawing/2014/main" id="{09E0BC20-1126-F21D-0FAB-46E95F90996D}"/>
                  </a:ext>
                </a:extLst>
              </p:cNvPr>
              <p:cNvSpPr/>
              <p:nvPr/>
            </p:nvSpPr>
            <p:spPr>
              <a:xfrm>
                <a:off x="1258947" y="2813589"/>
                <a:ext cx="326325" cy="344621"/>
              </a:xfrm>
              <a:custGeom>
                <a:avLst/>
                <a:gdLst>
                  <a:gd name="connsiteX0" fmla="*/ 100166 w 326325"/>
                  <a:gd name="connsiteY0" fmla="*/ 53574 h 344621"/>
                  <a:gd name="connsiteX1" fmla="*/ 120325 w 326325"/>
                  <a:gd name="connsiteY1" fmla="*/ 30895 h 344621"/>
                  <a:gd name="connsiteX2" fmla="*/ 199071 w 326325"/>
                  <a:gd name="connsiteY2" fmla="*/ 26 h 344621"/>
                  <a:gd name="connsiteX3" fmla="*/ 248209 w 326325"/>
                  <a:gd name="connsiteY3" fmla="*/ 6326 h 344621"/>
                  <a:gd name="connsiteX4" fmla="*/ 316876 w 326325"/>
                  <a:gd name="connsiteY4" fmla="*/ 78773 h 344621"/>
                  <a:gd name="connsiteX5" fmla="*/ 326326 w 326325"/>
                  <a:gd name="connsiteY5" fmla="*/ 161299 h 344621"/>
                  <a:gd name="connsiteX6" fmla="*/ 326326 w 326325"/>
                  <a:gd name="connsiteY6" fmla="*/ 337692 h 344621"/>
                  <a:gd name="connsiteX7" fmla="*/ 319396 w 326325"/>
                  <a:gd name="connsiteY7" fmla="*/ 344622 h 344621"/>
                  <a:gd name="connsiteX8" fmla="*/ 228680 w 326325"/>
                  <a:gd name="connsiteY8" fmla="*/ 344622 h 344621"/>
                  <a:gd name="connsiteX9" fmla="*/ 222380 w 326325"/>
                  <a:gd name="connsiteY9" fmla="*/ 337692 h 344621"/>
                  <a:gd name="connsiteX10" fmla="*/ 222380 w 326325"/>
                  <a:gd name="connsiteY10" fmla="*/ 170119 h 344621"/>
                  <a:gd name="connsiteX11" fmla="*/ 217341 w 326325"/>
                  <a:gd name="connsiteY11" fmla="*/ 128541 h 344621"/>
                  <a:gd name="connsiteX12" fmla="*/ 165683 w 326325"/>
                  <a:gd name="connsiteY12" fmla="*/ 92002 h 344621"/>
                  <a:gd name="connsiteX13" fmla="*/ 106465 w 326325"/>
                  <a:gd name="connsiteY13" fmla="*/ 148070 h 344621"/>
                  <a:gd name="connsiteX14" fmla="*/ 104576 w 326325"/>
                  <a:gd name="connsiteY14" fmla="*/ 174529 h 344621"/>
                  <a:gd name="connsiteX15" fmla="*/ 104576 w 326325"/>
                  <a:gd name="connsiteY15" fmla="*/ 337692 h 344621"/>
                  <a:gd name="connsiteX16" fmla="*/ 97646 w 326325"/>
                  <a:gd name="connsiteY16" fmla="*/ 344622 h 344621"/>
                  <a:gd name="connsiteX17" fmla="*/ 6300 w 326325"/>
                  <a:gd name="connsiteY17" fmla="*/ 344622 h 344621"/>
                  <a:gd name="connsiteX18" fmla="*/ 0 w 326325"/>
                  <a:gd name="connsiteY18" fmla="*/ 338322 h 344621"/>
                  <a:gd name="connsiteX19" fmla="*/ 0 w 326325"/>
                  <a:gd name="connsiteY19" fmla="*/ 15146 h 344621"/>
                  <a:gd name="connsiteX20" fmla="*/ 6930 w 326325"/>
                  <a:gd name="connsiteY20" fmla="*/ 8846 h 344621"/>
                  <a:gd name="connsiteX21" fmla="*/ 93866 w 326325"/>
                  <a:gd name="connsiteY21" fmla="*/ 8846 h 344621"/>
                  <a:gd name="connsiteX22" fmla="*/ 100166 w 326325"/>
                  <a:gd name="connsiteY22" fmla="*/ 15776 h 344621"/>
                  <a:gd name="connsiteX23" fmla="*/ 100166 w 326325"/>
                  <a:gd name="connsiteY23" fmla="*/ 53574 h 34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25" h="344621">
                    <a:moveTo>
                      <a:pt x="100166" y="53574"/>
                    </a:moveTo>
                    <a:cubicBezTo>
                      <a:pt x="107095" y="46014"/>
                      <a:pt x="112765" y="37825"/>
                      <a:pt x="120325" y="30895"/>
                    </a:cubicBezTo>
                    <a:cubicBezTo>
                      <a:pt x="142374" y="10106"/>
                      <a:pt x="168203" y="-604"/>
                      <a:pt x="199071" y="26"/>
                    </a:cubicBezTo>
                    <a:cubicBezTo>
                      <a:pt x="216081" y="26"/>
                      <a:pt x="232460" y="1286"/>
                      <a:pt x="248209" y="6326"/>
                    </a:cubicBezTo>
                    <a:cubicBezTo>
                      <a:pt x="285378" y="17036"/>
                      <a:pt x="306797" y="42234"/>
                      <a:pt x="316876" y="78773"/>
                    </a:cubicBezTo>
                    <a:cubicBezTo>
                      <a:pt x="324436" y="105862"/>
                      <a:pt x="325696" y="133581"/>
                      <a:pt x="326326" y="161299"/>
                    </a:cubicBezTo>
                    <a:cubicBezTo>
                      <a:pt x="326326" y="219887"/>
                      <a:pt x="326326" y="278474"/>
                      <a:pt x="326326" y="337692"/>
                    </a:cubicBezTo>
                    <a:cubicBezTo>
                      <a:pt x="326326" y="343361"/>
                      <a:pt x="325066" y="344622"/>
                      <a:pt x="319396" y="344622"/>
                    </a:cubicBezTo>
                    <a:cubicBezTo>
                      <a:pt x="289158" y="344622"/>
                      <a:pt x="258919" y="344622"/>
                      <a:pt x="228680" y="344622"/>
                    </a:cubicBezTo>
                    <a:cubicBezTo>
                      <a:pt x="223640" y="344622"/>
                      <a:pt x="222380" y="342732"/>
                      <a:pt x="222380" y="337692"/>
                    </a:cubicBezTo>
                    <a:cubicBezTo>
                      <a:pt x="222380" y="281624"/>
                      <a:pt x="222380" y="226187"/>
                      <a:pt x="222380" y="170119"/>
                    </a:cubicBezTo>
                    <a:cubicBezTo>
                      <a:pt x="222380" y="156260"/>
                      <a:pt x="221751" y="142400"/>
                      <a:pt x="217341" y="128541"/>
                    </a:cubicBezTo>
                    <a:cubicBezTo>
                      <a:pt x="210411" y="103342"/>
                      <a:pt x="192142" y="90742"/>
                      <a:pt x="165683" y="92002"/>
                    </a:cubicBezTo>
                    <a:cubicBezTo>
                      <a:pt x="129774" y="93892"/>
                      <a:pt x="110875" y="111531"/>
                      <a:pt x="106465" y="148070"/>
                    </a:cubicBezTo>
                    <a:cubicBezTo>
                      <a:pt x="105206" y="156890"/>
                      <a:pt x="104576" y="165709"/>
                      <a:pt x="104576" y="174529"/>
                    </a:cubicBezTo>
                    <a:cubicBezTo>
                      <a:pt x="104576" y="228706"/>
                      <a:pt x="104576" y="283514"/>
                      <a:pt x="104576" y="337692"/>
                    </a:cubicBezTo>
                    <a:cubicBezTo>
                      <a:pt x="104576" y="343361"/>
                      <a:pt x="103316" y="344622"/>
                      <a:pt x="97646" y="344622"/>
                    </a:cubicBezTo>
                    <a:cubicBezTo>
                      <a:pt x="67407" y="344622"/>
                      <a:pt x="36538" y="344622"/>
                      <a:pt x="6300" y="344622"/>
                    </a:cubicBezTo>
                    <a:cubicBezTo>
                      <a:pt x="1260" y="344622"/>
                      <a:pt x="0" y="343361"/>
                      <a:pt x="0" y="338322"/>
                    </a:cubicBezTo>
                    <a:cubicBezTo>
                      <a:pt x="0" y="230596"/>
                      <a:pt x="0" y="122871"/>
                      <a:pt x="0" y="15146"/>
                    </a:cubicBezTo>
                    <a:cubicBezTo>
                      <a:pt x="0" y="10106"/>
                      <a:pt x="1890" y="8846"/>
                      <a:pt x="6930" y="8846"/>
                    </a:cubicBezTo>
                    <a:cubicBezTo>
                      <a:pt x="35909" y="8846"/>
                      <a:pt x="64887" y="8846"/>
                      <a:pt x="93866" y="8846"/>
                    </a:cubicBezTo>
                    <a:cubicBezTo>
                      <a:pt x="98906" y="8846"/>
                      <a:pt x="100796" y="10736"/>
                      <a:pt x="100166" y="15776"/>
                    </a:cubicBezTo>
                    <a:cubicBezTo>
                      <a:pt x="100166" y="27745"/>
                      <a:pt x="100166" y="40975"/>
                      <a:pt x="100166" y="53574"/>
                    </a:cubicBezTo>
                    <a:close/>
                  </a:path>
                </a:pathLst>
              </a:custGeom>
              <a:solidFill>
                <a:srgbClr val="FEFEFE"/>
              </a:solidFill>
              <a:ln w="6294" cap="flat">
                <a:noFill/>
                <a:prstDash val="solid"/>
                <a:miter/>
              </a:ln>
            </p:spPr>
            <p:txBody>
              <a:bodyPr rtlCol="0" anchor="ctr"/>
              <a:lstStyle/>
              <a:p>
                <a:endParaRPr lang="en-US" dirty="0"/>
              </a:p>
            </p:txBody>
          </p:sp>
          <p:sp>
            <p:nvSpPr>
              <p:cNvPr id="42" name="Freeform 30">
                <a:extLst>
                  <a:ext uri="{FF2B5EF4-FFF2-40B4-BE49-F238E27FC236}">
                    <a16:creationId xmlns:a16="http://schemas.microsoft.com/office/drawing/2014/main" id="{9D5EF00A-7F82-9AF3-981B-BF0F19C0FB2E}"/>
                  </a:ext>
                </a:extLst>
              </p:cNvPr>
              <p:cNvSpPr/>
              <p:nvPr/>
            </p:nvSpPr>
            <p:spPr>
              <a:xfrm>
                <a:off x="1088854" y="2822435"/>
                <a:ext cx="104575" cy="335775"/>
              </a:xfrm>
              <a:custGeom>
                <a:avLst/>
                <a:gdLst>
                  <a:gd name="connsiteX0" fmla="*/ 104576 w 104575"/>
                  <a:gd name="connsiteY0" fmla="*/ 168203 h 335775"/>
                  <a:gd name="connsiteX1" fmla="*/ 104576 w 104575"/>
                  <a:gd name="connsiteY1" fmla="*/ 328216 h 335775"/>
                  <a:gd name="connsiteX2" fmla="*/ 97016 w 104575"/>
                  <a:gd name="connsiteY2" fmla="*/ 335776 h 335775"/>
                  <a:gd name="connsiteX3" fmla="*/ 6300 w 104575"/>
                  <a:gd name="connsiteY3" fmla="*/ 335776 h 335775"/>
                  <a:gd name="connsiteX4" fmla="*/ 0 w 104575"/>
                  <a:gd name="connsiteY4" fmla="*/ 329476 h 335775"/>
                  <a:gd name="connsiteX5" fmla="*/ 0 w 104575"/>
                  <a:gd name="connsiteY5" fmla="*/ 6300 h 335775"/>
                  <a:gd name="connsiteX6" fmla="*/ 5670 w 104575"/>
                  <a:gd name="connsiteY6" fmla="*/ 0 h 335775"/>
                  <a:gd name="connsiteX7" fmla="*/ 97646 w 104575"/>
                  <a:gd name="connsiteY7" fmla="*/ 0 h 335775"/>
                  <a:gd name="connsiteX8" fmla="*/ 104576 w 104575"/>
                  <a:gd name="connsiteY8" fmla="*/ 7560 h 335775"/>
                  <a:gd name="connsiteX9" fmla="*/ 104576 w 104575"/>
                  <a:gd name="connsiteY9" fmla="*/ 168203 h 3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75" h="335775">
                    <a:moveTo>
                      <a:pt x="104576" y="168203"/>
                    </a:moveTo>
                    <a:cubicBezTo>
                      <a:pt x="104576" y="221750"/>
                      <a:pt x="104576" y="274668"/>
                      <a:pt x="104576" y="328216"/>
                    </a:cubicBezTo>
                    <a:cubicBezTo>
                      <a:pt x="104576" y="333886"/>
                      <a:pt x="103316" y="335776"/>
                      <a:pt x="97016" y="335776"/>
                    </a:cubicBezTo>
                    <a:cubicBezTo>
                      <a:pt x="66777" y="335146"/>
                      <a:pt x="36538" y="335776"/>
                      <a:pt x="6300" y="335776"/>
                    </a:cubicBezTo>
                    <a:cubicBezTo>
                      <a:pt x="1260" y="335776"/>
                      <a:pt x="0" y="334516"/>
                      <a:pt x="0" y="329476"/>
                    </a:cubicBezTo>
                    <a:cubicBezTo>
                      <a:pt x="0" y="221750"/>
                      <a:pt x="0" y="114025"/>
                      <a:pt x="0" y="6300"/>
                    </a:cubicBezTo>
                    <a:cubicBezTo>
                      <a:pt x="0" y="1890"/>
                      <a:pt x="1260" y="0"/>
                      <a:pt x="5670" y="0"/>
                    </a:cubicBezTo>
                    <a:cubicBezTo>
                      <a:pt x="36538" y="0"/>
                      <a:pt x="66777" y="0"/>
                      <a:pt x="97646" y="0"/>
                    </a:cubicBezTo>
                    <a:cubicBezTo>
                      <a:pt x="103316" y="0"/>
                      <a:pt x="104576" y="2520"/>
                      <a:pt x="104576" y="7560"/>
                    </a:cubicBezTo>
                    <a:cubicBezTo>
                      <a:pt x="104576" y="60477"/>
                      <a:pt x="104576" y="114025"/>
                      <a:pt x="104576" y="168203"/>
                    </a:cubicBezTo>
                    <a:close/>
                  </a:path>
                </a:pathLst>
              </a:custGeom>
              <a:solidFill>
                <a:srgbClr val="FEFEFE"/>
              </a:solidFill>
              <a:ln w="6294" cap="flat">
                <a:noFill/>
                <a:prstDash val="solid"/>
                <a:miter/>
              </a:ln>
            </p:spPr>
            <p:txBody>
              <a:bodyPr rtlCol="0" anchor="ctr"/>
              <a:lstStyle/>
              <a:p>
                <a:endParaRPr lang="en-US" dirty="0"/>
              </a:p>
            </p:txBody>
          </p:sp>
          <p:sp>
            <p:nvSpPr>
              <p:cNvPr id="43" name="Freeform 31">
                <a:extLst>
                  <a:ext uri="{FF2B5EF4-FFF2-40B4-BE49-F238E27FC236}">
                    <a16:creationId xmlns:a16="http://schemas.microsoft.com/office/drawing/2014/main" id="{8077813B-1DF1-EEA9-6490-233E499C9BB9}"/>
                  </a:ext>
                </a:extLst>
              </p:cNvPr>
              <p:cNvSpPr/>
              <p:nvPr/>
            </p:nvSpPr>
            <p:spPr>
              <a:xfrm>
                <a:off x="1080665" y="2655481"/>
                <a:ext cx="120954" cy="120335"/>
              </a:xfrm>
              <a:custGeom>
                <a:avLst/>
                <a:gdLst>
                  <a:gd name="connsiteX0" fmla="*/ 120955 w 120954"/>
                  <a:gd name="connsiteY0" fmla="*/ 59858 h 120335"/>
                  <a:gd name="connsiteX1" fmla="*/ 60477 w 120954"/>
                  <a:gd name="connsiteY1" fmla="*/ 120335 h 120335"/>
                  <a:gd name="connsiteX2" fmla="*/ 0 w 120954"/>
                  <a:gd name="connsiteY2" fmla="*/ 60488 h 120335"/>
                  <a:gd name="connsiteX3" fmla="*/ 60477 w 120954"/>
                  <a:gd name="connsiteY3" fmla="*/ 11 h 120335"/>
                  <a:gd name="connsiteX4" fmla="*/ 120955 w 120954"/>
                  <a:gd name="connsiteY4" fmla="*/ 59858 h 12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54" h="120335">
                    <a:moveTo>
                      <a:pt x="120955" y="59858"/>
                    </a:moveTo>
                    <a:cubicBezTo>
                      <a:pt x="120955" y="93247"/>
                      <a:pt x="93866" y="120335"/>
                      <a:pt x="60477" y="120335"/>
                    </a:cubicBezTo>
                    <a:cubicBezTo>
                      <a:pt x="27719" y="120335"/>
                      <a:pt x="0" y="93247"/>
                      <a:pt x="0" y="60488"/>
                    </a:cubicBezTo>
                    <a:cubicBezTo>
                      <a:pt x="0" y="27099"/>
                      <a:pt x="27089" y="11"/>
                      <a:pt x="60477" y="11"/>
                    </a:cubicBezTo>
                    <a:cubicBezTo>
                      <a:pt x="93866" y="-619"/>
                      <a:pt x="120955" y="27099"/>
                      <a:pt x="120955" y="59858"/>
                    </a:cubicBezTo>
                    <a:close/>
                  </a:path>
                </a:pathLst>
              </a:custGeom>
              <a:solidFill>
                <a:srgbClr val="FEFEFE"/>
              </a:solidFill>
              <a:ln w="6294" cap="flat">
                <a:noFill/>
                <a:prstDash val="solid"/>
                <a:miter/>
              </a:ln>
            </p:spPr>
            <p:txBody>
              <a:bodyPr rtlCol="0" anchor="ctr"/>
              <a:lstStyle/>
              <a:p>
                <a:endParaRPr lang="en-US" dirty="0"/>
              </a:p>
            </p:txBody>
          </p:sp>
        </p:grpSp>
      </p:grpSp>
      <p:sp>
        <p:nvSpPr>
          <p:cNvPr id="50" name="Text Placeholder 8">
            <a:extLst>
              <a:ext uri="{FF2B5EF4-FFF2-40B4-BE49-F238E27FC236}">
                <a16:creationId xmlns:a16="http://schemas.microsoft.com/office/drawing/2014/main" id="{6AC303F1-8D34-DFF1-463E-052618FC23B1}"/>
              </a:ext>
            </a:extLst>
          </p:cNvPr>
          <p:cNvSpPr txBox="1">
            <a:spLocks/>
          </p:cNvSpPr>
          <p:nvPr/>
        </p:nvSpPr>
        <p:spPr>
          <a:xfrm>
            <a:off x="436320" y="4009818"/>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400" dirty="0"/>
              <a:t>Introduzione</a:t>
            </a:r>
          </a:p>
        </p:txBody>
      </p:sp>
      <p:grpSp>
        <p:nvGrpSpPr>
          <p:cNvPr id="5" name="Groupe 4">
            <a:extLst>
              <a:ext uri="{FF2B5EF4-FFF2-40B4-BE49-F238E27FC236}">
                <a16:creationId xmlns:a16="http://schemas.microsoft.com/office/drawing/2014/main" id="{C3636B8B-0225-60F2-9AF9-30377F21DD7D}"/>
              </a:ext>
            </a:extLst>
          </p:cNvPr>
          <p:cNvGrpSpPr/>
          <p:nvPr/>
        </p:nvGrpSpPr>
        <p:grpSpPr>
          <a:xfrm rot="10800000">
            <a:off x="-27572" y="2735520"/>
            <a:ext cx="2351314" cy="920863"/>
            <a:chOff x="2860742" y="1832249"/>
            <a:chExt cx="3822043" cy="1080000"/>
          </a:xfrm>
        </p:grpSpPr>
        <p:sp>
          <p:nvSpPr>
            <p:cNvPr id="9" name="Rectangle 8">
              <a:extLst>
                <a:ext uri="{FF2B5EF4-FFF2-40B4-BE49-F238E27FC236}">
                  <a16:creationId xmlns:a16="http://schemas.microsoft.com/office/drawing/2014/main" id="{264159FD-221C-C1F0-F0C4-10B93E8C084E}"/>
                </a:ext>
              </a:extLst>
            </p:cNvPr>
            <p:cNvSpPr/>
            <p:nvPr/>
          </p:nvSpPr>
          <p:spPr>
            <a:xfrm rot="10800000">
              <a:off x="3400742" y="1832249"/>
              <a:ext cx="3282043" cy="1080000"/>
            </a:xfrm>
            <a:prstGeom prst="rect">
              <a:avLst/>
            </a:prstGeom>
            <a:solidFill>
              <a:srgbClr val="44BAA9"/>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ESPLORARE</a:t>
              </a:r>
            </a:p>
          </p:txBody>
        </p:sp>
        <p:sp>
          <p:nvSpPr>
            <p:cNvPr id="10" name="Ellipse 9">
              <a:extLst>
                <a:ext uri="{FF2B5EF4-FFF2-40B4-BE49-F238E27FC236}">
                  <a16:creationId xmlns:a16="http://schemas.microsoft.com/office/drawing/2014/main" id="{907CB15D-515C-5C1A-488F-43DE0563D0A1}"/>
                </a:ext>
              </a:extLst>
            </p:cNvPr>
            <p:cNvSpPr/>
            <p:nvPr/>
          </p:nvSpPr>
          <p:spPr>
            <a:xfrm>
              <a:off x="2860742" y="1832249"/>
              <a:ext cx="1080000" cy="1080000"/>
            </a:xfrm>
            <a:prstGeom prst="ellipse">
              <a:avLst/>
            </a:prstGeom>
            <a:solidFill>
              <a:srgbClr val="44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6023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578821" y="6333167"/>
            <a:ext cx="6624242" cy="2088787"/>
          </a:xfrm>
        </p:spPr>
        <p:txBody>
          <a:bodyPr/>
          <a:lstStyle/>
          <a:p>
            <a:pPr algn="l" defTabSz="825500"/>
            <a:r>
              <a:rPr lang="en-US" sz="1400" b="1" dirty="0">
                <a:solidFill>
                  <a:srgbClr val="8AC03B"/>
                </a:solidFill>
              </a:rPr>
              <a:t>La prima azione che viene in mente è il principio "</a:t>
            </a:r>
            <a:r>
              <a:rPr lang="en-US" sz="1400" b="1" dirty="0">
                <a:solidFill>
                  <a:srgbClr val="8AC03B"/>
                </a:solidFill>
                <a:hlinkClick r:id="rId2">
                  <a:extLst>
                    <a:ext uri="{A12FA001-AC4F-418D-AE19-62706E023703}">
                      <ahyp:hlinkClr xmlns:ahyp="http://schemas.microsoft.com/office/drawing/2018/hyperlinkcolor" val="tx"/>
                    </a:ext>
                  </a:extLst>
                </a:hlinkClick>
              </a:rPr>
              <a:t>non lasciare tracce". </a:t>
            </a:r>
          </a:p>
          <a:p>
            <a:pPr algn="l" defTabSz="825500"/>
            <a:endParaRPr lang="en-US" b="1" dirty="0">
              <a:solidFill>
                <a:srgbClr val="8AC03B"/>
              </a:solidFill>
            </a:endParaRPr>
          </a:p>
          <a:p>
            <a:pPr algn="l" defTabSz="825500"/>
            <a:r>
              <a:rPr lang="en-US" sz="1400" dirty="0">
                <a:solidFill>
                  <a:schemeClr val="tx1"/>
                </a:solidFill>
              </a:rPr>
              <a:t>Il festival si assicura di eliminare la plastica e di ridurre, riutilizzare e riciclare dove possibile quando si è all'aperto. </a:t>
            </a:r>
          </a:p>
          <a:p>
            <a:pPr algn="l" defTabSz="825500"/>
            <a:endParaRPr lang="en-US" dirty="0">
              <a:solidFill>
                <a:schemeClr val="tx1"/>
              </a:solidFill>
            </a:endParaRPr>
          </a:p>
          <a:p>
            <a:pPr algn="l" defTabSz="825500"/>
            <a:endParaRPr lang="en-US" dirty="0">
              <a:solidFill>
                <a:schemeClr val="tx1"/>
              </a:solidFill>
            </a:endParaRPr>
          </a:p>
          <a:p>
            <a:pPr algn="l" defTabSz="825500"/>
            <a:endParaRPr lang="en-US" dirty="0">
              <a:solidFill>
                <a:schemeClr val="tx1"/>
              </a:solidFill>
            </a:endParaRPr>
          </a:p>
          <a:p>
            <a:pPr algn="l" defTabSz="825500"/>
            <a:endParaRPr lang="en-US" dirty="0">
              <a:solidFill>
                <a:schemeClr val="tx1"/>
              </a:solidFill>
            </a:endParaRPr>
          </a:p>
          <a:p>
            <a:pPr algn="l" defTabSz="825500"/>
            <a:endParaRPr lang="en-US" dirty="0">
              <a:solidFill>
                <a:schemeClr val="tx1"/>
              </a:solidFill>
            </a:endParaRPr>
          </a:p>
          <a:p>
            <a:pPr algn="l" defTabSz="825500"/>
            <a:endParaRPr lang="en-US" dirty="0">
              <a:solidFill>
                <a:schemeClr val="tx1"/>
              </a:solidFill>
            </a:endParaRPr>
          </a:p>
          <a:p>
            <a:pPr algn="l" defTabSz="825500"/>
            <a:endParaRPr lang="en-US" dirty="0">
              <a:solidFill>
                <a:schemeClr val="tx1"/>
              </a:solidFill>
            </a:endParaRPr>
          </a:p>
          <a:p>
            <a:pPr algn="l" defTabSz="825500"/>
            <a:endParaRPr lang="en-US" dirty="0">
              <a:solidFill>
                <a:schemeClr val="tx1"/>
              </a:solidFill>
            </a:endParaRPr>
          </a:p>
          <a:p>
            <a:pPr algn="l" defTabSz="825500"/>
            <a:r>
              <a:rPr lang="en-US" sz="1400" dirty="0">
                <a:solidFill>
                  <a:schemeClr val="tx1"/>
                </a:solidFill>
              </a:rPr>
              <a:t>Il Leave No Trace è anche incorporato nel nostro programma educativo. L'associazione si avvale di un team dedicato di formatori Leave No Trace, che forniscono un'educazione a questo tema attraverso i nostri programmi. Ad esempio, nel programma di sviluppo personale di 8 settimane, una parte del tempo sarà dedicata a insegnare ai giovani la protezione e la conservazione dell'ambiente, il tempo necessario al cibo e ai rifiuti per decomporsi nell'ambiente, ecc.</a:t>
            </a: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578820" y="5372120"/>
            <a:ext cx="5992059" cy="451257"/>
          </a:xfrm>
        </p:spPr>
        <p:txBody>
          <a:bodyPr/>
          <a:lstStyle/>
          <a:p>
            <a:r>
              <a:rPr lang="en-GB" sz="1600" dirty="0">
                <a:solidFill>
                  <a:srgbClr val="8AC03B"/>
                </a:solidFill>
              </a:rPr>
              <a:t>In che modo l'azienda contribuisce a risolvere i problemi di ecologia, cambiamento climatico o sostenibilità?</a:t>
            </a:r>
          </a:p>
          <a:p>
            <a:endParaRPr lang="en-GB" sz="1600"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13</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3" y="1183399"/>
            <a:ext cx="5992060" cy="3851430"/>
          </a:xfrm>
        </p:spPr>
        <p:txBody>
          <a:bodyPr/>
          <a:lstStyle/>
          <a:p>
            <a:pPr algn="l" defTabSz="825500"/>
            <a:r>
              <a:rPr lang="en-GB" b="1" dirty="0">
                <a:solidFill>
                  <a:srgbClr val="8AC03B"/>
                </a:solidFill>
              </a:rPr>
              <a:t>Abbiamo avvertito la necessità di combinare programmi all'aperto e basati sulla natura per le persone appartenenti a comunità emarginate e svantaggiate, per promuovere la loro salute e il loro benessere. </a:t>
            </a:r>
          </a:p>
          <a:p>
            <a:pPr algn="l" defTabSz="825500"/>
            <a:endParaRPr lang="en-GB" b="1" dirty="0">
              <a:solidFill>
                <a:srgbClr val="8AC03B"/>
              </a:solidFill>
            </a:endParaRPr>
          </a:p>
          <a:p>
            <a:pPr algn="l" defTabSz="825500"/>
            <a:r>
              <a:rPr lang="en-GB" dirty="0">
                <a:solidFill>
                  <a:srgbClr val="000000"/>
                </a:solidFill>
              </a:rPr>
              <a:t>Il festival riunisce un gruppo di operatori sociali qualificati che volevano fornire apprendimento esperienziale e sviluppo personale attraverso l'aria aperta. Gli utenti potrebbero essere un gruppo di scuola forestale per i primi anni di vita, un club di avventura urbana per adolescenti o una spedizione di sviluppo personale basata sulla natura selvaggia. Qualunque sia l'esigenza di un gruppo o di un individuo specifico, gli organizzatori sapevano di dover sviluppare un programma su misura per soddisfare le loro richieste. Sapevano di dover sviluppare qualcosa che fosse guidato e guidato dai bisogni. A loro piace pensare di occupare lo spazio tra l'assistenza sociale e la vita all'aria aperta!</a:t>
            </a:r>
            <a:endParaRPr lang="en-IE" dirty="0">
              <a:solidFill>
                <a:srgbClr val="000000"/>
              </a:solidFill>
            </a:endParaRPr>
          </a:p>
          <a:p>
            <a:endParaRPr lang="en-GB"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4" y="433527"/>
            <a:ext cx="5992059" cy="451257"/>
          </a:xfrm>
        </p:spPr>
        <p:txBody>
          <a:bodyPr/>
          <a:lstStyle/>
          <a:p>
            <a:r>
              <a:rPr lang="en-US" sz="1600" b="1" dirty="0">
                <a:solidFill>
                  <a:srgbClr val="8AC03B"/>
                </a:solidFill>
              </a:rPr>
              <a:t>Qual è stato il fattore scatenante della vostra attività o idea imprenditoriale?</a:t>
            </a:r>
          </a:p>
          <a:p>
            <a:endParaRPr lang="en-GB" sz="1600" dirty="0">
              <a:solidFill>
                <a:srgbClr val="8AC03B"/>
              </a:solidFill>
            </a:endParaRPr>
          </a:p>
        </p:txBody>
      </p:sp>
    </p:spTree>
    <p:extLst>
      <p:ext uri="{BB962C8B-B14F-4D97-AF65-F5344CB8AC3E}">
        <p14:creationId xmlns:p14="http://schemas.microsoft.com/office/powerpoint/2010/main" val="2689751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t>14</a:t>
            </a:fld>
            <a:endParaRPr lang="en-US" dirty="0"/>
          </a:p>
        </p:txBody>
      </p:sp>
      <p:sp>
        <p:nvSpPr>
          <p:cNvPr id="7" name="Picture Placeholder 6">
            <a:extLst>
              <a:ext uri="{FF2B5EF4-FFF2-40B4-BE49-F238E27FC236}">
                <a16:creationId xmlns:a16="http://schemas.microsoft.com/office/drawing/2014/main" id="{CF49FA5B-EA5A-3753-DE39-6F41B936F674}"/>
              </a:ext>
            </a:extLst>
          </p:cNvPr>
          <p:cNvSpPr>
            <a:spLocks noGrp="1"/>
          </p:cNvSpPr>
          <p:nvPr>
            <p:ph type="pic" sz="quarter" idx="13"/>
          </p:nvPr>
        </p:nvSpPr>
        <p:spPr/>
      </p:sp>
      <p:pic>
        <p:nvPicPr>
          <p:cNvPr id="9" name="Picture Placeholder 74" descr="A person standing in front of tents&#10;&#10;Description automatically generated with low confidence">
            <a:hlinkClick r:id="rId2"/>
            <a:extLst>
              <a:ext uri="{FF2B5EF4-FFF2-40B4-BE49-F238E27FC236}">
                <a16:creationId xmlns:a16="http://schemas.microsoft.com/office/drawing/2014/main" id="{5C1ED1C0-FC2B-A300-5B7F-B61D8DFE23C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16514" y="1017241"/>
            <a:ext cx="4156651" cy="2611355"/>
          </a:xfrm>
          <a:prstGeom prst="rect">
            <a:avLst/>
          </a:prstGeom>
        </p:spPr>
      </p:pic>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545247" y="5248614"/>
            <a:ext cx="6469177" cy="2088787"/>
          </a:xfrm>
          <a:prstGeom prst="rect">
            <a:avLst/>
          </a:prstGeom>
        </p:spPr>
        <p:txBody>
          <a:bodyPr lIns="91440" tIns="45720" rIns="91440" bIns="45720" anchor="t"/>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400" b="1" dirty="0">
                <a:solidFill>
                  <a:schemeClr val="bg1"/>
                </a:solidFill>
                <a:latin typeface="Verdana"/>
                <a:ea typeface="Verdana"/>
                <a:cs typeface="Poppins"/>
              </a:rPr>
              <a:t>Siamo un servizio innovativo perché lavoriamo prevalentemente con organizzazioni che si occupano di giovani e di sostegno alle famiglie per offrire programmi alle persone più bisognose a un costo minimo o nullo per i partecipanti</a:t>
            </a:r>
            <a:r>
              <a:rPr lang="en-GB" sz="1400" dirty="0">
                <a:solidFill>
                  <a:schemeClr val="bg1"/>
                </a:solidFill>
                <a:latin typeface="Verdana"/>
                <a:ea typeface="Verdana"/>
                <a:cs typeface="Poppins"/>
              </a:rPr>
              <a:t>. Adottando questo approccio inter-organizzativo e collaborativo al nostro lavoro, riusciamo a coinvolgere le persone più bisognose di questo tipo di programmi, spesso quelle </a:t>
            </a:r>
            <a:r>
              <a:rPr lang="en-GB" sz="1400" dirty="0" err="1">
                <a:solidFill>
                  <a:schemeClr val="bg1"/>
                </a:solidFill>
                <a:latin typeface="Verdana"/>
                <a:ea typeface="Verdana"/>
                <a:cs typeface="Poppins"/>
              </a:rPr>
              <a:t>che</a:t>
            </a:r>
            <a:r>
              <a:rPr lang="en-GB" sz="1400" dirty="0">
                <a:solidFill>
                  <a:schemeClr val="bg1"/>
                </a:solidFill>
                <a:latin typeface="Verdana"/>
                <a:ea typeface="Verdana"/>
                <a:cs typeface="Poppins"/>
              </a:rPr>
              <a:t> </a:t>
            </a:r>
            <a:r>
              <a:rPr lang="en-GB" sz="1400" dirty="0" err="1">
                <a:solidFill>
                  <a:schemeClr val="bg1"/>
                </a:solidFill>
                <a:latin typeface="Verdana"/>
                <a:ea typeface="Verdana"/>
                <a:cs typeface="Poppins"/>
              </a:rPr>
              <a:t>vivono</a:t>
            </a:r>
            <a:r>
              <a:rPr lang="en-GB" sz="1400" dirty="0">
                <a:solidFill>
                  <a:schemeClr val="bg1"/>
                </a:solidFill>
                <a:latin typeface="Verdana"/>
                <a:ea typeface="Verdana"/>
                <a:cs typeface="Poppins"/>
              </a:rPr>
              <a:t> in </a:t>
            </a:r>
            <a:r>
              <a:rPr lang="en-GB" sz="1400" dirty="0" err="1">
                <a:solidFill>
                  <a:schemeClr val="bg1"/>
                </a:solidFill>
                <a:latin typeface="Verdana"/>
                <a:ea typeface="Verdana"/>
                <a:cs typeface="Poppins"/>
              </a:rPr>
              <a:t>condizioni</a:t>
            </a:r>
            <a:r>
              <a:rPr lang="en-GB" sz="1400" dirty="0">
                <a:solidFill>
                  <a:schemeClr val="bg1"/>
                </a:solidFill>
                <a:latin typeface="Verdana"/>
                <a:ea typeface="Verdana"/>
                <a:cs typeface="Poppins"/>
              </a:rPr>
              <a:t> di </a:t>
            </a:r>
            <a:r>
              <a:rPr lang="en-GB" sz="1400" dirty="0" err="1">
                <a:solidFill>
                  <a:schemeClr val="bg1"/>
                </a:solidFill>
                <a:latin typeface="Verdana"/>
                <a:ea typeface="Verdana"/>
                <a:cs typeface="Poppins"/>
              </a:rPr>
              <a:t>svantaggio</a:t>
            </a:r>
            <a:r>
              <a:rPr lang="en-GB" sz="1400" dirty="0">
                <a:solidFill>
                  <a:schemeClr val="bg1"/>
                </a:solidFill>
                <a:latin typeface="Verdana"/>
                <a:ea typeface="Verdana"/>
                <a:cs typeface="Poppins"/>
              </a:rPr>
              <a:t>. Io e Nick ci </a:t>
            </a:r>
            <a:r>
              <a:rPr lang="en-GB" sz="1400" dirty="0" err="1">
                <a:solidFill>
                  <a:schemeClr val="bg1"/>
                </a:solidFill>
                <a:latin typeface="Verdana"/>
                <a:ea typeface="Verdana"/>
                <a:cs typeface="Poppins"/>
              </a:rPr>
              <a:t>siamo</a:t>
            </a:r>
            <a:r>
              <a:rPr lang="en-GB" sz="1400" dirty="0">
                <a:solidFill>
                  <a:schemeClr val="bg1"/>
                </a:solidFill>
                <a:latin typeface="Verdana"/>
                <a:ea typeface="Verdana"/>
                <a:cs typeface="Poppins"/>
              </a:rPr>
              <a:t> </a:t>
            </a:r>
            <a:r>
              <a:rPr lang="en-GB" sz="1400" dirty="0" err="1">
                <a:solidFill>
                  <a:schemeClr val="bg1"/>
                </a:solidFill>
                <a:latin typeface="Verdana"/>
                <a:ea typeface="Verdana"/>
                <a:cs typeface="Poppins"/>
              </a:rPr>
              <a:t>incontrati</a:t>
            </a:r>
            <a:r>
              <a:rPr lang="en-GB" sz="1400" dirty="0">
                <a:solidFill>
                  <a:schemeClr val="bg1"/>
                </a:solidFill>
                <a:latin typeface="Verdana"/>
                <a:ea typeface="Verdana"/>
                <a:cs typeface="Poppins"/>
              </a:rPr>
              <a:t> per la prima volta </a:t>
            </a:r>
            <a:r>
              <a:rPr lang="en-GB" sz="1400" dirty="0" err="1">
                <a:solidFill>
                  <a:schemeClr val="bg1"/>
                </a:solidFill>
                <a:latin typeface="Verdana"/>
                <a:ea typeface="Verdana"/>
                <a:cs typeface="Poppins"/>
              </a:rPr>
              <a:t>nel</a:t>
            </a:r>
            <a:r>
              <a:rPr lang="en-GB" sz="1400" dirty="0">
                <a:solidFill>
                  <a:schemeClr val="bg1"/>
                </a:solidFill>
                <a:latin typeface="Verdana"/>
                <a:ea typeface="Verdana"/>
                <a:cs typeface="Poppins"/>
              </a:rPr>
              <a:t> 2015 </a:t>
            </a:r>
            <a:r>
              <a:rPr lang="en-GB" sz="1400" dirty="0" err="1">
                <a:solidFill>
                  <a:schemeClr val="bg1"/>
                </a:solidFill>
                <a:latin typeface="Verdana"/>
                <a:ea typeface="Verdana"/>
                <a:cs typeface="Poppins"/>
              </a:rPr>
              <a:t>durante</a:t>
            </a:r>
            <a:r>
              <a:rPr lang="en-GB" sz="1400" dirty="0">
                <a:solidFill>
                  <a:schemeClr val="bg1"/>
                </a:solidFill>
                <a:latin typeface="Verdana"/>
                <a:ea typeface="Verdana"/>
                <a:cs typeface="Poppins"/>
              </a:rPr>
              <a:t> un master </a:t>
            </a:r>
            <a:r>
              <a:rPr lang="en-GB" sz="1400" dirty="0" err="1">
                <a:solidFill>
                  <a:schemeClr val="bg1"/>
                </a:solidFill>
                <a:latin typeface="Verdana"/>
                <a:ea typeface="Verdana"/>
                <a:cs typeface="Poppins"/>
              </a:rPr>
              <a:t>alla</a:t>
            </a:r>
            <a:r>
              <a:rPr lang="en-GB" sz="1400" dirty="0">
                <a:solidFill>
                  <a:schemeClr val="bg1"/>
                </a:solidFill>
                <a:latin typeface="Verdana"/>
                <a:ea typeface="Verdana"/>
                <a:cs typeface="Poppins"/>
              </a:rPr>
              <a:t> NUIG e abbiamo subito capito di avere la stessa visione e lo </a:t>
            </a:r>
            <a:r>
              <a:rPr lang="en-GB" sz="1400" dirty="0" err="1">
                <a:solidFill>
                  <a:schemeClr val="bg1"/>
                </a:solidFill>
                <a:latin typeface="Verdana"/>
                <a:ea typeface="Verdana"/>
                <a:cs typeface="Poppins"/>
              </a:rPr>
              <a:t>stesso</a:t>
            </a:r>
            <a:r>
              <a:rPr lang="en-GB" sz="1400" dirty="0">
                <a:solidFill>
                  <a:schemeClr val="bg1"/>
                </a:solidFill>
                <a:latin typeface="Verdana"/>
                <a:ea typeface="Verdana"/>
                <a:cs typeface="Poppins"/>
              </a:rPr>
              <a:t> </a:t>
            </a:r>
            <a:r>
              <a:rPr lang="en-GB" sz="1400" dirty="0" err="1">
                <a:solidFill>
                  <a:schemeClr val="bg1"/>
                </a:solidFill>
                <a:latin typeface="Verdana"/>
                <a:ea typeface="Verdana"/>
                <a:cs typeface="Poppins"/>
              </a:rPr>
              <a:t>grá</a:t>
            </a:r>
            <a:r>
              <a:rPr lang="en-GB" sz="1400" dirty="0">
                <a:solidFill>
                  <a:schemeClr val="bg1"/>
                </a:solidFill>
                <a:latin typeface="Verdana"/>
                <a:ea typeface="Verdana"/>
                <a:cs typeface="Poppins"/>
              </a:rPr>
              <a:t> (</a:t>
            </a:r>
            <a:r>
              <a:rPr lang="en-GB" sz="1400" dirty="0" err="1">
                <a:solidFill>
                  <a:schemeClr val="bg1"/>
                </a:solidFill>
                <a:latin typeface="Verdana"/>
                <a:ea typeface="Verdana"/>
                <a:cs typeface="Poppins"/>
              </a:rPr>
              <a:t>parola</a:t>
            </a:r>
            <a:r>
              <a:rPr lang="en-GB" sz="1400" dirty="0">
                <a:solidFill>
                  <a:schemeClr val="bg1"/>
                </a:solidFill>
                <a:latin typeface="Verdana"/>
                <a:ea typeface="Verdana"/>
                <a:cs typeface="Poppins"/>
              </a:rPr>
              <a:t> </a:t>
            </a:r>
            <a:r>
              <a:rPr lang="en-GB" sz="1400" dirty="0" err="1">
                <a:solidFill>
                  <a:schemeClr val="bg1"/>
                </a:solidFill>
                <a:latin typeface="Verdana"/>
                <a:ea typeface="Verdana"/>
                <a:cs typeface="Poppins"/>
              </a:rPr>
              <a:t>irlandese</a:t>
            </a:r>
            <a:r>
              <a:rPr lang="en-GB" sz="1400" dirty="0">
                <a:solidFill>
                  <a:schemeClr val="bg1"/>
                </a:solidFill>
                <a:latin typeface="Verdana"/>
                <a:ea typeface="Verdana"/>
                <a:cs typeface="Poppins"/>
              </a:rPr>
              <a:t> </a:t>
            </a:r>
            <a:r>
              <a:rPr lang="en-GB" sz="1400" dirty="0" err="1">
                <a:solidFill>
                  <a:schemeClr val="bg1"/>
                </a:solidFill>
                <a:latin typeface="Verdana"/>
                <a:ea typeface="Verdana"/>
                <a:cs typeface="Poppins"/>
              </a:rPr>
              <a:t>che</a:t>
            </a:r>
            <a:r>
              <a:rPr lang="en-GB" sz="1400" dirty="0">
                <a:solidFill>
                  <a:schemeClr val="bg1"/>
                </a:solidFill>
                <a:latin typeface="Verdana"/>
                <a:ea typeface="Verdana"/>
                <a:cs typeface="Poppins"/>
              </a:rPr>
              <a:t> </a:t>
            </a:r>
            <a:r>
              <a:rPr lang="en-GB" sz="1400" dirty="0" err="1">
                <a:solidFill>
                  <a:schemeClr val="bg1"/>
                </a:solidFill>
                <a:latin typeface="Verdana"/>
                <a:ea typeface="Verdana"/>
                <a:cs typeface="Poppins"/>
              </a:rPr>
              <a:t>significa</a:t>
            </a:r>
            <a:r>
              <a:rPr lang="en-GB" sz="1400" dirty="0">
                <a:solidFill>
                  <a:schemeClr val="bg1"/>
                </a:solidFill>
                <a:latin typeface="Verdana"/>
                <a:ea typeface="Verdana"/>
                <a:cs typeface="Poppins"/>
              </a:rPr>
              <a:t> amore) per l'aria aperta. Abbiamo concepito l'impresa sociale Venture Out unendoci con la consapevolezza comune che l'Irlanda non ha raggiunto gli stessi livelli di altri Paesi per quanto riguarda il potenziale del lavoro di sviluppo all'aperto. Questo metodo è molto diffuso nei Paesi vicini e viene utilizzato con grande efficacia, cambiando individui e intere comunità. Abbiamo creduto di poter replicare lo stesso attraverso i nostri ruoli nel campo dell'assistenza sociale, abbiamo identificato che i programmi all'aperto erano, in generale, sottovalutati nell'organizzazione dei servizi sociali tradizionali e credevamo appassionatamente che qualcosa dovesse cambiare. Venture Out è diventata la piattaforma per farlo. </a:t>
            </a:r>
            <a:endParaRPr lang="en-IE" sz="1400">
              <a:solidFill>
                <a:schemeClr val="bg1"/>
              </a:solidFill>
              <a:latin typeface="Verdana" panose="020B0604030504040204" pitchFamily="34" charset="0"/>
              <a:ea typeface="Verdana" panose="020B0604030504040204" pitchFamily="34" charset="0"/>
            </a:endParaRPr>
          </a:p>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83807" y="4600766"/>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600" b="1" dirty="0">
                <a:solidFill>
                  <a:schemeClr val="bg1"/>
                </a:solidFill>
                <a:latin typeface="Verdana" panose="020B0604030504040204" pitchFamily="34" charset="0"/>
                <a:ea typeface="Verdana" panose="020B0604030504040204" pitchFamily="34" charset="0"/>
              </a:rPr>
              <a:t>Come siete innovativi nel campo dell'ecoturismo e dell'avventura? Come ha iniziato la sua attività?</a:t>
            </a:r>
          </a:p>
        </p:txBody>
      </p:sp>
    </p:spTree>
    <p:extLst>
      <p:ext uri="{BB962C8B-B14F-4D97-AF65-F5344CB8AC3E}">
        <p14:creationId xmlns:p14="http://schemas.microsoft.com/office/powerpoint/2010/main" val="391586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759301"/>
            <a:ext cx="3939135" cy="2066172"/>
          </a:xfrm>
        </p:spPr>
        <p:txBody>
          <a:bodyPr>
            <a:noAutofit/>
          </a:bodyPr>
          <a:lstStyle/>
          <a:p>
            <a:pPr algn="ctr"/>
            <a:r>
              <a:rPr lang="en-GB" sz="1800" b="0" dirty="0">
                <a:solidFill>
                  <a:srgbClr val="FFFFFF"/>
                </a:solidFill>
                <a:effectLst/>
                <a:latin typeface="omnes-pro"/>
              </a:rPr>
              <a:t>Questa esperienza ha cambiato completamente la mia prospettiva su dove pensavo che la mia vita fosse diretta. Mi ha dato una nuova prospettiva sulle cose e una fiducia che non sapevo di avere.</a:t>
            </a:r>
          </a:p>
          <a:p>
            <a:pPr algn="ctr"/>
            <a:endParaRPr lang="en-GB" sz="1800" b="0" dirty="0">
              <a:solidFill>
                <a:srgbClr val="FFFFFF"/>
              </a:solidFill>
              <a:effectLst/>
              <a:latin typeface="omnes-pro"/>
            </a:endParaRPr>
          </a:p>
          <a:p>
            <a:pPr algn="ctr"/>
            <a:r>
              <a:rPr lang="en-GB" sz="1800" b="0" dirty="0">
                <a:solidFill>
                  <a:srgbClr val="FFFFFF"/>
                </a:solidFill>
                <a:effectLst/>
                <a:latin typeface="omnes-pro"/>
              </a:rPr>
              <a:t>Partecipante in fase di recupero, 40 anni, ha completato il nostro programma di spedizione in natura di 7 giorni.</a:t>
            </a: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0" y="-180464"/>
            <a:ext cx="2003444" cy="936605"/>
          </a:xfrm>
        </p:spPr>
        <p:txBody>
          <a:bodyPr>
            <a:noAutofit/>
          </a:bodyPr>
          <a:lstStyle/>
          <a:p>
            <a:r>
              <a:rPr lang="en-GB" dirty="0"/>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4166568" y="2468221"/>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15</a:t>
            </a:fld>
            <a:endParaRPr lang="en-US" dirty="0"/>
          </a:p>
        </p:txBody>
      </p:sp>
      <p:pic>
        <p:nvPicPr>
          <p:cNvPr id="18" name="Picture Placeholder 17" descr="A picture containing grass, outdoor, tent, different&#10;&#10;Description automatically generated">
            <a:extLst>
              <a:ext uri="{FF2B5EF4-FFF2-40B4-BE49-F238E27FC236}">
                <a16:creationId xmlns:a16="http://schemas.microsoft.com/office/drawing/2014/main" id="{903C3ECF-DC4B-5151-C61D-6F1D90933346}"/>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rcRect/>
          <a:stretch>
            <a:fillRect/>
          </a:stretch>
        </p:blipFill>
        <p:spPr>
          <a:xfrm>
            <a:off x="5226288" y="-20048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sp>
        <p:nvSpPr>
          <p:cNvPr id="27" name="Text Placeholder 7">
            <a:extLst>
              <a:ext uri="{FF2B5EF4-FFF2-40B4-BE49-F238E27FC236}">
                <a16:creationId xmlns:a16="http://schemas.microsoft.com/office/drawing/2014/main" id="{853B259D-B124-707D-87F0-D6970713C5F6}"/>
              </a:ext>
            </a:extLst>
          </p:cNvPr>
          <p:cNvSpPr txBox="1">
            <a:spLocks/>
          </p:cNvSpPr>
          <p:nvPr/>
        </p:nvSpPr>
        <p:spPr>
          <a:xfrm>
            <a:off x="355770" y="3839162"/>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600" dirty="0"/>
              <a:t>Quanto successo ha avuto?</a:t>
            </a:r>
          </a:p>
        </p:txBody>
      </p:sp>
      <p:sp>
        <p:nvSpPr>
          <p:cNvPr id="28" name="Text Placeholder 8">
            <a:extLst>
              <a:ext uri="{FF2B5EF4-FFF2-40B4-BE49-F238E27FC236}">
                <a16:creationId xmlns:a16="http://schemas.microsoft.com/office/drawing/2014/main" id="{78E2142A-DEB6-8FD6-C301-A763F91BB9DF}"/>
              </a:ext>
            </a:extLst>
          </p:cNvPr>
          <p:cNvSpPr txBox="1">
            <a:spLocks/>
          </p:cNvSpPr>
          <p:nvPr/>
        </p:nvSpPr>
        <p:spPr>
          <a:xfrm>
            <a:off x="355770" y="4783365"/>
            <a:ext cx="6725254" cy="175515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defTabSz="825500">
              <a:spcBef>
                <a:spcPts val="0"/>
              </a:spcBef>
              <a:buNone/>
            </a:pPr>
            <a:r>
              <a:rPr lang="en-GB" sz="1400" b="1" dirty="0">
                <a:solidFill>
                  <a:srgbClr val="8AC03B"/>
                </a:solidFill>
                <a:latin typeface="Verdana" panose="020B0604030504040204" pitchFamily="34" charset="0"/>
                <a:ea typeface="Verdana" panose="020B0604030504040204" pitchFamily="34" charset="0"/>
              </a:rPr>
              <a:t>Avendo identificato questa lacuna, Nick e io sapevamo che la nostra azienda avrebbe avuto successo progettando e realizzando programmi di sviluppo all'aperto in modo più inclusivo, accessibile e sostenibile, in grado di influire positivamente sulla vita di individui e comunità svantaggiate</a:t>
            </a:r>
            <a:r>
              <a:rPr lang="en-GB" sz="1400" dirty="0">
                <a:solidFill>
                  <a:srgbClr val="8AC03B"/>
                </a:solidFill>
                <a:latin typeface="Verdana" panose="020B0604030504040204" pitchFamily="34" charset="0"/>
                <a:ea typeface="Verdana" panose="020B0604030504040204" pitchFamily="34" charset="0"/>
              </a:rPr>
              <a:t>. </a:t>
            </a:r>
          </a:p>
          <a:p>
            <a:pPr marL="0" indent="0" defTabSz="825500">
              <a:spcBef>
                <a:spcPts val="0"/>
              </a:spcBef>
              <a:buNone/>
            </a:pPr>
            <a:endParaRPr lang="en-GB" sz="1400" dirty="0">
              <a:solidFill>
                <a:srgbClr val="8AC03B"/>
              </a:solidFill>
              <a:latin typeface="Verdana" panose="020B0604030504040204" pitchFamily="34" charset="0"/>
              <a:ea typeface="Verdana" panose="020B0604030504040204" pitchFamily="34" charset="0"/>
            </a:endParaRPr>
          </a:p>
          <a:p>
            <a:pPr marL="0" indent="0" defTabSz="825500">
              <a:spcBef>
                <a:spcPts val="0"/>
              </a:spcBef>
              <a:buNone/>
            </a:pPr>
            <a:r>
              <a:rPr lang="en-GB" sz="1400" dirty="0">
                <a:solidFill>
                  <a:schemeClr val="tx1"/>
                </a:solidFill>
                <a:latin typeface="Verdana" panose="020B0604030504040204" pitchFamily="34" charset="0"/>
                <a:ea typeface="Verdana" panose="020B0604030504040204" pitchFamily="34" charset="0"/>
              </a:rPr>
              <a:t>Da questo punto di partenza, sapevamo di dover sviluppare Venture Out Wilderness come associazione di beneficenza, con l'ambizione di far crescere un'organizzazione che desse voce alla vita all'aria aperta tra la miriade di interventi per la salute mentale, il benessere e lo sviluppo personale che esistono nell'ambito delle professioni di assistenza sociale. Con questa struttura, Venture Out fornisce interventi alle persone e alle comunità più bisognose, a costi minimi o nulli per i partecipanti. </a:t>
            </a:r>
          </a:p>
          <a:p>
            <a:pPr marL="0" indent="0" defTabSz="825500">
              <a:spcBef>
                <a:spcPts val="0"/>
              </a:spcBef>
              <a:buNone/>
            </a:pPr>
            <a:endParaRPr lang="en-GB" sz="1400" dirty="0">
              <a:solidFill>
                <a:schemeClr val="tx1"/>
              </a:solidFill>
              <a:latin typeface="Verdana" panose="020B0604030504040204" pitchFamily="34" charset="0"/>
              <a:ea typeface="Verdana" panose="020B0604030504040204" pitchFamily="34" charset="0"/>
            </a:endParaRPr>
          </a:p>
          <a:p>
            <a:pPr marL="0" indent="0" defTabSz="825500">
              <a:spcBef>
                <a:spcPts val="0"/>
              </a:spcBef>
              <a:buNone/>
            </a:pPr>
            <a:r>
              <a:rPr lang="en-US" sz="1400" dirty="0">
                <a:solidFill>
                  <a:schemeClr val="tx1"/>
                </a:solidFill>
                <a:latin typeface="Verdana" panose="020B0604030504040204" pitchFamily="34" charset="0"/>
                <a:ea typeface="Verdana" panose="020B0604030504040204" pitchFamily="34" charset="0"/>
              </a:rPr>
              <a:t>Abbiamo avuto molto successo e abbiamo fatto tutto ciò che intendevamo fare, in particolare seguendo i nostri obiettivi e l'impatto dell'impresa sociale: promuovere la </a:t>
            </a:r>
            <a:r>
              <a:rPr lang="en-GB" sz="1400" dirty="0">
                <a:solidFill>
                  <a:schemeClr val="tx1"/>
                </a:solidFill>
                <a:latin typeface="Verdana" panose="020B0604030504040204" pitchFamily="34" charset="0"/>
                <a:ea typeface="Verdana" panose="020B0604030504040204" pitchFamily="34" charset="0"/>
              </a:rPr>
              <a:t>salute e il benessere in tutta l'Irlanda, tra i bambini, i giovani, le famiglie e le intere comunità. </a:t>
            </a:r>
          </a:p>
          <a:p>
            <a:pPr marL="0" indent="0" defTabSz="825500">
              <a:spcBef>
                <a:spcPts val="0"/>
              </a:spcBef>
              <a:buNone/>
            </a:pPr>
            <a:endParaRPr lang="en-GB" sz="1400" dirty="0">
              <a:solidFill>
                <a:schemeClr val="tx1"/>
              </a:solidFill>
              <a:latin typeface="Verdana" panose="020B0604030504040204" pitchFamily="34" charset="0"/>
              <a:ea typeface="Verdana" panose="020B0604030504040204" pitchFamily="34" charset="0"/>
            </a:endParaRPr>
          </a:p>
          <a:p>
            <a:pPr marL="0" indent="0" defTabSz="825500">
              <a:spcBef>
                <a:spcPts val="0"/>
              </a:spcBef>
              <a:buNone/>
            </a:pPr>
            <a:r>
              <a:rPr lang="en-GB" sz="1400" dirty="0">
                <a:solidFill>
                  <a:schemeClr val="tx1"/>
                </a:solidFill>
                <a:latin typeface="Verdana" panose="020B0604030504040204" pitchFamily="34" charset="0"/>
                <a:ea typeface="Verdana" panose="020B0604030504040204" pitchFamily="34" charset="0"/>
              </a:rPr>
              <a:t>Questo obiettivo viene raggiunto attraverso una moltitudine di cose: l'offerta di programmi di formazione, l'educazione, il patrocinio e la progettazione, lo sviluppo e l'erogazione di una serie di programmi di sviluppo all'aperto. </a:t>
            </a:r>
            <a:r>
              <a:rPr lang="en-IE" sz="1400" dirty="0">
                <a:solidFill>
                  <a:schemeClr val="tx1"/>
                </a:solidFill>
                <a:latin typeface="Verdana" panose="020B0604030504040204" pitchFamily="34" charset="0"/>
                <a:ea typeface="Verdana" panose="020B0604030504040204" pitchFamily="34" charset="0"/>
              </a:rPr>
              <a:t>Siamo riusciti a mettere a punto attività e programmi di qualità che hanno avuto successo per tutti i nostri utenti. Di recente ci siamo aggiornati progettando e realizzando una </a:t>
            </a:r>
            <a:r>
              <a:rPr lang="en-GB" sz="1400" dirty="0">
                <a:solidFill>
                  <a:schemeClr val="tx1"/>
                </a:solidFill>
                <a:latin typeface="Verdana" panose="020B0604030504040204" pitchFamily="34" charset="0"/>
                <a:ea typeface="Verdana" panose="020B0604030504040204" pitchFamily="34" charset="0"/>
              </a:rPr>
              <a:t>serie di programmi e interventi di sviluppo personale all'aperto per i nostri clienti.</a:t>
            </a:r>
            <a:endParaRPr lang="en-IE" sz="1400" dirty="0">
              <a:solidFill>
                <a:schemeClr val="tx1"/>
              </a:solidFill>
              <a:latin typeface="Verdana" panose="020B0604030504040204" pitchFamily="34" charset="0"/>
              <a:ea typeface="Verdana" panose="020B0604030504040204" pitchFamily="34" charset="0"/>
            </a:endParaRPr>
          </a:p>
        </p:txBody>
      </p:sp>
      <p:sp>
        <p:nvSpPr>
          <p:cNvPr id="29" name="Slide Number Placeholder 9">
            <a:extLst>
              <a:ext uri="{FF2B5EF4-FFF2-40B4-BE49-F238E27FC236}">
                <a16:creationId xmlns:a16="http://schemas.microsoft.com/office/drawing/2014/main" id="{21D88A9B-36C3-9521-6D5E-98F2C9A5B8BB}"/>
              </a:ext>
            </a:extLst>
          </p:cNvPr>
          <p:cNvSpPr txBox="1">
            <a:spLocks/>
          </p:cNvSpPr>
          <p:nvPr/>
        </p:nvSpPr>
        <p:spPr>
          <a:xfrm>
            <a:off x="6486423" y="6564238"/>
            <a:ext cx="374383" cy="465822"/>
          </a:xfrm>
          <a:prstGeom prst="rect">
            <a:avLst/>
          </a:prstGeom>
        </p:spPr>
        <p:txBody>
          <a:bodyPr vert="horz" lIns="91440" tIns="45720" rIns="91440" bIns="45720" rtlCol="0" anchor="ctr"/>
          <a:lstStyle>
            <a:defPPr>
              <a:defRPr lang="en-US"/>
            </a:defPPr>
            <a:lvl1pPr marL="0" algn="ctr" defTabSz="325892" rtl="0" eaLnBrk="1" latinLnBrk="0" hangingPunct="1">
              <a:defRPr sz="700" b="0" i="0" kern="1200">
                <a:solidFill>
                  <a:srgbClr val="8AC03B"/>
                </a:solidFill>
                <a:latin typeface="Calibri" panose="020F0502020204030204" pitchFamily="34" charset="0"/>
                <a:ea typeface="Open Sans" panose="020B0606030504020204" pitchFamily="34" charset="0"/>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t>15</a:t>
            </a:fld>
            <a:endParaRPr lang="en-US" dirty="0"/>
          </a:p>
        </p:txBody>
      </p:sp>
    </p:spTree>
    <p:extLst>
      <p:ext uri="{BB962C8B-B14F-4D97-AF65-F5344CB8AC3E}">
        <p14:creationId xmlns:p14="http://schemas.microsoft.com/office/powerpoint/2010/main" val="318188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F98226-81CC-0DD3-9F34-2A61B4A1DE38}"/>
              </a:ext>
            </a:extLst>
          </p:cNvPr>
          <p:cNvSpPr>
            <a:spLocks noGrp="1"/>
          </p:cNvSpPr>
          <p:nvPr>
            <p:ph type="body" sz="quarter" idx="61"/>
          </p:nvPr>
        </p:nvSpPr>
        <p:spPr>
          <a:xfrm>
            <a:off x="172417" y="6058082"/>
            <a:ext cx="7214839" cy="2854731"/>
          </a:xfrm>
        </p:spPr>
        <p:txBody>
          <a:bodyPr/>
          <a:lstStyle/>
          <a:p>
            <a:pPr algn="l" defTabSz="825500"/>
            <a:r>
              <a:rPr lang="en-GB" sz="1400" b="1" dirty="0"/>
              <a:t>Uno dei nostri maggiori ostacoli è assicurarci di avere fondi sufficienti. È così importante e fondamentale per la nostra missione che i nostri programmi siano accessibili ai nostri clienti e abbiano un costo contenuto</a:t>
            </a:r>
            <a:r>
              <a:rPr lang="en-GB" sz="1400" dirty="0"/>
              <a:t>. </a:t>
            </a:r>
          </a:p>
          <a:p>
            <a:pPr algn="l" defTabSz="825500"/>
            <a:r>
              <a:rPr lang="en-GB" sz="1400" dirty="0"/>
              <a:t>Non siamo finanziati in modo essenziale. I nostri programmi sono complessi e il loro prezzo varia a seconda dell'intervento che realizziamo, della persona con cui lo realizziamo e del luogo in cui viene realizzato. Ogni programma è progettato in modo specifico per l'individuo o il gruppo coinvolto, quindi spesso è difficile per noi fornire un prezzo generico. È quindi possibile concordare i costi solo dopo aver parlato direttamente con ogni organizzazione per esplorare le sue esigenze e le opzioni disponibili. Laddove è possibile risparmiare sui costi, lavoriamo a stretto contatto con ogni organizzazione per garantire che ciò avvenga. Ciò può comportare la messa in comune delle risorse, la creatività nei costi amministrativi e di trasporto, oppure la presentazione di domande congiunte per finanziare in tutto o in parte i costi del progetto. In ogni caso, diciamo alle organizzazioni e alle persone con cui lavoriamo di non avere paura: siamo aperti a esplorare tutte le opzioni con tutti!</a:t>
            </a:r>
            <a:endParaRPr lang="en-IE" sz="1400" dirty="0"/>
          </a:p>
          <a:p>
            <a:endParaRPr lang="en-GB" dirty="0"/>
          </a:p>
        </p:txBody>
      </p:sp>
      <p:sp>
        <p:nvSpPr>
          <p:cNvPr id="3" name="Text Placeholder 2">
            <a:extLst>
              <a:ext uri="{FF2B5EF4-FFF2-40B4-BE49-F238E27FC236}">
                <a16:creationId xmlns:a16="http://schemas.microsoft.com/office/drawing/2014/main" id="{8EFF116A-8BA4-FFD0-89FE-568243C99656}"/>
              </a:ext>
            </a:extLst>
          </p:cNvPr>
          <p:cNvSpPr>
            <a:spLocks noGrp="1"/>
          </p:cNvSpPr>
          <p:nvPr>
            <p:ph type="body" sz="quarter" idx="114"/>
          </p:nvPr>
        </p:nvSpPr>
        <p:spPr>
          <a:xfrm>
            <a:off x="156117" y="5515124"/>
            <a:ext cx="5992059" cy="451257"/>
          </a:xfrm>
        </p:spPr>
        <p:txBody>
          <a:bodyPr/>
          <a:lstStyle/>
          <a:p>
            <a:r>
              <a:rPr lang="en-IE" sz="1600" b="1" dirty="0"/>
              <a:t>Quali sono stati i principali </a:t>
            </a:r>
            <a:r>
              <a:rPr lang="en-IE" sz="1600" b="1" dirty="0">
                <a:solidFill>
                  <a:schemeClr val="bg1"/>
                </a:solidFill>
              </a:rPr>
              <a:t>ostacoli o barriere </a:t>
            </a:r>
            <a:r>
              <a:rPr lang="en-IE" sz="1600" b="1" dirty="0"/>
              <a:t>che avete incontrato?</a:t>
            </a:r>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172417" y="1326776"/>
            <a:ext cx="6924907" cy="3851430"/>
          </a:xfrm>
        </p:spPr>
        <p:txBody>
          <a:bodyPr/>
          <a:lstStyle/>
          <a:p>
            <a:pPr algn="l" defTabSz="825500"/>
            <a:r>
              <a:rPr lang="en-IE" sz="1400" b="1" dirty="0"/>
              <a:t>Direi di assicurarsi di entrare in contatto con le persone e le reti giuste. </a:t>
            </a:r>
            <a:r>
              <a:rPr lang="en-IE" sz="1400" dirty="0"/>
              <a:t>Quando si è una no-profit come noi, la governance è imperativa, quindi abbiamo dovuto assicurarci di avere un consiglio di amministrazione forte, di avere le persone giuste con le giuste competenze ed esperienze. Acquisire familiarità con i finanziamenti e i supporti disponibili. Senza finanziamenti non potremmo sopravvivere. Molte richieste di finanziamento richiedono tempo e hanno scadenze rigide, quindi datevi il tempo necessario per fare ricerche e compilare le domande in tempo per assicurarvi che abbiano successo.</a:t>
            </a:r>
          </a:p>
          <a:p>
            <a:pPr algn="l" defTabSz="825500"/>
            <a:endParaRPr lang="en-IE" sz="1400" dirty="0"/>
          </a:p>
          <a:p>
            <a:pPr algn="l" defTabSz="825500"/>
            <a:endParaRPr lang="en-IE" dirty="0"/>
          </a:p>
          <a:p>
            <a:pPr algn="l" defTabSz="825500"/>
            <a:endParaRPr lang="en-IE" sz="1400" dirty="0"/>
          </a:p>
          <a:p>
            <a:pPr algn="l" defTabSz="825500"/>
            <a:r>
              <a:rPr lang="en-IE" sz="1400" dirty="0"/>
              <a:t>Direi di familiarizzare anche con il marketing online e offline, di rivolgersi al proprio mercato di riferimento e di sviluppare campagne di marketing e il marchio fin dall'inizio. Noi stiamo ancora imparando e questo ci ha aiutato moltissimo. I video sono stati molto utili per comunicare le nostre esperienze, il nostro sito web e i social media ci permettono di raggiungere il nostro pubblico.</a:t>
            </a:r>
          </a:p>
          <a:p>
            <a:endParaRPr lang="en-GB" dirty="0"/>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156116" y="707060"/>
            <a:ext cx="5992059" cy="451257"/>
          </a:xfrm>
        </p:spPr>
        <p:txBody>
          <a:bodyPr/>
          <a:lstStyle/>
          <a:p>
            <a:r>
              <a:rPr lang="en-IE" sz="1600" b="1" dirty="0"/>
              <a:t>Quali </a:t>
            </a:r>
            <a:r>
              <a:rPr lang="en-IE" sz="1600" b="1" dirty="0">
                <a:solidFill>
                  <a:schemeClr val="bg1"/>
                </a:solidFill>
              </a:rPr>
              <a:t>consigli </a:t>
            </a:r>
            <a:r>
              <a:rPr lang="en-IE" sz="1600" b="1" dirty="0"/>
              <a:t>avresti voluto ricevere quando hai iniziato?</a:t>
            </a:r>
          </a:p>
        </p:txBody>
      </p:sp>
      <p:pic>
        <p:nvPicPr>
          <p:cNvPr id="2050" name="Picture 2" descr="Venture Out">
            <a:extLst>
              <a:ext uri="{FF2B5EF4-FFF2-40B4-BE49-F238E27FC236}">
                <a16:creationId xmlns:a16="http://schemas.microsoft.com/office/drawing/2014/main" id="{D22D219E-E076-C4E3-FCB8-C1C4BCA436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87204" y="4991654"/>
            <a:ext cx="1805332" cy="1066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949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0" y="5737098"/>
            <a:ext cx="1870306" cy="514401"/>
          </a:xfrm>
          <a:solidFill>
            <a:schemeClr val="bg1"/>
          </a:solidFill>
        </p:spPr>
        <p:txBody>
          <a:bodyPr vert="horz" lIns="91440" tIns="45720" rIns="91440" bIns="45720" rtlCol="0" anchor="t">
            <a:noAutofit/>
          </a:bodyPr>
          <a:lstStyle/>
          <a:p>
            <a:r>
              <a:rPr lang="en-GB" dirty="0">
                <a:solidFill>
                  <a:srgbClr val="8AC03B"/>
                </a:solidFill>
                <a:latin typeface="Verdana"/>
                <a:ea typeface="Verdana"/>
              </a:rPr>
              <a:t>SPORT ALL'APERTO</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65745" y="5737098"/>
            <a:ext cx="1870306" cy="514401"/>
          </a:xfrm>
          <a:solidFill>
            <a:schemeClr val="bg1"/>
          </a:solidFill>
        </p:spPr>
        <p:txBody>
          <a:bodyPr vert="horz" lIns="91440" tIns="45720" rIns="91440" bIns="45720" rtlCol="0" anchor="t">
            <a:noAutofit/>
          </a:bodyPr>
          <a:lstStyle/>
          <a:p>
            <a:r>
              <a:rPr lang="en-GB" dirty="0">
                <a:solidFill>
                  <a:srgbClr val="97C879"/>
                </a:solidFill>
                <a:latin typeface="Verdana"/>
                <a:ea typeface="Verdana"/>
              </a:rPr>
              <a:t>LOCALE </a:t>
            </a:r>
            <a:endParaRPr lang="it-IT" dirty="0">
              <a:solidFill>
                <a:srgbClr val="97C879"/>
              </a:solidFill>
            </a:endParaRPr>
          </a:p>
          <a:p>
            <a:r>
              <a:rPr lang="en-GB" dirty="0">
                <a:solidFill>
                  <a:srgbClr val="97C879"/>
                </a:solidFill>
                <a:latin typeface="Verdana"/>
                <a:ea typeface="Verdana"/>
              </a:rPr>
              <a:t>CIBO</a:t>
            </a:r>
            <a:endParaRPr lang="it-IT" dirty="0">
              <a:solidFill>
                <a:srgbClr val="97C879"/>
              </a:solidFill>
            </a:endParaRP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a:xfrm>
            <a:off x="0" y="6330117"/>
            <a:ext cx="1887407" cy="1529292"/>
          </a:xfrm>
        </p:spPr>
        <p:txBody>
          <a:bodyPr/>
          <a:lstStyle/>
          <a:p>
            <a:r>
              <a:rPr lang="en-GB" sz="1200" dirty="0">
                <a:latin typeface="Verdana"/>
                <a:ea typeface="Verdana"/>
              </a:rPr>
              <a:t>Trekking</a:t>
            </a:r>
          </a:p>
          <a:p>
            <a:r>
              <a:rPr lang="en-GB" sz="1200" dirty="0">
                <a:latin typeface="Verdana"/>
                <a:ea typeface="Verdana"/>
              </a:rPr>
              <a:t>Lo yoga</a:t>
            </a:r>
            <a:endParaRPr lang="en-GB" sz="1200" dirty="0"/>
          </a:p>
          <a:p>
            <a:r>
              <a:rPr lang="en-GB" sz="1200" dirty="0">
                <a:latin typeface="Verdana"/>
                <a:ea typeface="Verdana"/>
              </a:rPr>
              <a:t>Kayak</a:t>
            </a:r>
          </a:p>
          <a:p>
            <a:r>
              <a:rPr lang="en-GB" sz="1200" dirty="0">
                <a:latin typeface="Verdana"/>
                <a:ea typeface="Verdana"/>
              </a:rPr>
              <a:t>Arrampicata su roccia</a:t>
            </a:r>
            <a:endParaRPr lang="en-GB" sz="1200" dirty="0"/>
          </a:p>
          <a:p>
            <a:r>
              <a:rPr lang="en-GB" sz="1200" dirty="0">
                <a:latin typeface="Verdana"/>
                <a:ea typeface="Verdana"/>
              </a:rPr>
              <a:t>Kitesurf</a:t>
            </a:r>
          </a:p>
          <a:p>
            <a:r>
              <a:rPr lang="en-GB" sz="1200" dirty="0">
                <a:latin typeface="Verdana"/>
                <a:ea typeface="Verdana"/>
              </a:rPr>
              <a:t>Windsurf</a:t>
            </a:r>
          </a:p>
          <a:p>
            <a:r>
              <a:rPr lang="en-GB" sz="1200" dirty="0">
                <a:latin typeface="Verdana"/>
                <a:ea typeface="Verdana"/>
              </a:rPr>
              <a:t>Ciclismo</a:t>
            </a:r>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1168931" y="8951737"/>
            <a:ext cx="5956470" cy="1074947"/>
          </a:xfrm>
        </p:spPr>
        <p:txBody>
          <a:bodyPr/>
          <a:lstStyle/>
          <a:p>
            <a:r>
              <a:rPr lang="en-GB" dirty="0">
                <a:latin typeface="Verdana"/>
                <a:ea typeface="Verdana"/>
              </a:rPr>
              <a:t>Salento, una sub-regione della Puglia, nell'Italia sud-orientale</a:t>
            </a:r>
            <a:endParaRPr lang="en-GB" dirty="0"/>
          </a:p>
        </p:txBody>
      </p:sp>
      <p:sp>
        <p:nvSpPr>
          <p:cNvPr id="12" name="Text Placeholder 11">
            <a:extLst>
              <a:ext uri="{FF2B5EF4-FFF2-40B4-BE49-F238E27FC236}">
                <a16:creationId xmlns:a16="http://schemas.microsoft.com/office/drawing/2014/main" id="{AC2FCE64-4840-D1DC-DACA-152DC928717E}"/>
              </a:ext>
            </a:extLst>
          </p:cNvPr>
          <p:cNvSpPr>
            <a:spLocks noGrp="1"/>
          </p:cNvSpPr>
          <p:nvPr>
            <p:ph type="body" sz="quarter" idx="46"/>
          </p:nvPr>
        </p:nvSpPr>
        <p:spPr>
          <a:xfrm>
            <a:off x="1168931" y="8489014"/>
            <a:ext cx="5956470" cy="782354"/>
          </a:xfrm>
        </p:spPr>
        <p:txBody>
          <a:bodyPr/>
          <a:lstStyle/>
          <a:p>
            <a:r>
              <a:rPr lang="en-GB" sz="2400" b="1" dirty="0">
                <a:solidFill>
                  <a:srgbClr val="8AC03B"/>
                </a:solidFill>
                <a:latin typeface="Verdana"/>
                <a:ea typeface="Verdana"/>
              </a:rPr>
              <a:t>Posizione</a:t>
            </a:r>
            <a:endParaRPr lang="it-IT" sz="2400" b="1" dirty="0">
              <a:solidFill>
                <a:srgbClr val="8AC03B"/>
              </a:solidFill>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t>17</a:t>
            </a:fld>
            <a:endParaRPr lang="en-US" dirty="0"/>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45512" y="1105053"/>
            <a:ext cx="3561288" cy="1125709"/>
          </a:xfrm>
        </p:spPr>
        <p:txBody>
          <a:bodyPr vert="horz" lIns="91440" tIns="45720" rIns="91440" bIns="45720" rtlCol="0" anchor="t">
            <a:noAutofit/>
          </a:bodyPr>
          <a:lstStyle/>
          <a:p>
            <a:r>
              <a:rPr lang="en-GB">
                <a:latin typeface="Verdana"/>
                <a:ea typeface="Verdana"/>
              </a:rPr>
              <a:t>Lost in Nature Outdoor Festival</a:t>
            </a:r>
            <a:endParaRPr lang="en-GB" dirty="0"/>
          </a:p>
        </p:txBody>
      </p:sp>
      <p:sp>
        <p:nvSpPr>
          <p:cNvPr id="69" name="Text Placeholder 6">
            <a:extLst>
              <a:ext uri="{FF2B5EF4-FFF2-40B4-BE49-F238E27FC236}">
                <a16:creationId xmlns:a16="http://schemas.microsoft.com/office/drawing/2014/main" id="{66CE7222-1306-2DA9-533A-87623D7F4AD9}"/>
              </a:ext>
            </a:extLst>
          </p:cNvPr>
          <p:cNvSpPr txBox="1">
            <a:spLocks/>
          </p:cNvSpPr>
          <p:nvPr/>
        </p:nvSpPr>
        <p:spPr>
          <a:xfrm>
            <a:off x="1861972" y="6251501"/>
            <a:ext cx="1887407" cy="1529292"/>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sz="1200" dirty="0">
              <a:latin typeface="Verdana"/>
              <a:ea typeface="Verdana"/>
            </a:endParaRPr>
          </a:p>
          <a:p>
            <a:r>
              <a:rPr lang="en-GB" sz="1200" dirty="0">
                <a:latin typeface="Verdana"/>
                <a:ea typeface="Verdana"/>
              </a:rPr>
              <a:t>Foraggiamento</a:t>
            </a:r>
            <a:endParaRPr lang="en-GB" sz="1200" dirty="0"/>
          </a:p>
          <a:p>
            <a:endParaRPr lang="en-GB" sz="1200" dirty="0">
              <a:latin typeface="Verdana"/>
              <a:ea typeface="Verdana"/>
            </a:endParaRPr>
          </a:p>
          <a:p>
            <a:r>
              <a:rPr lang="en-GB" sz="1200" dirty="0">
                <a:latin typeface="Verdana"/>
                <a:ea typeface="Verdana"/>
              </a:rPr>
              <a:t>Tradizionale</a:t>
            </a:r>
            <a:endParaRPr lang="en-GB" sz="1200" dirty="0"/>
          </a:p>
          <a:p>
            <a:r>
              <a:rPr lang="en-GB" sz="1200" dirty="0">
                <a:latin typeface="Verdana"/>
                <a:ea typeface="Verdana"/>
              </a:rPr>
              <a:t>ricette</a:t>
            </a:r>
          </a:p>
          <a:p>
            <a:endParaRPr lang="en-GB" sz="1200" dirty="0">
              <a:latin typeface="Verdana"/>
              <a:ea typeface="Verdana"/>
            </a:endParaRPr>
          </a:p>
          <a:p>
            <a:r>
              <a:rPr lang="en-GB" sz="1200" dirty="0">
                <a:latin typeface="Verdana"/>
                <a:ea typeface="Verdana"/>
              </a:rPr>
              <a:t>Cibo sano</a:t>
            </a:r>
          </a:p>
        </p:txBody>
      </p:sp>
      <p:sp>
        <p:nvSpPr>
          <p:cNvPr id="78" name="Text Placeholder 6">
            <a:extLst>
              <a:ext uri="{FF2B5EF4-FFF2-40B4-BE49-F238E27FC236}">
                <a16:creationId xmlns:a16="http://schemas.microsoft.com/office/drawing/2014/main" id="{A3514E3A-C126-D144-F66F-DC623961C863}"/>
              </a:ext>
            </a:extLst>
          </p:cNvPr>
          <p:cNvSpPr txBox="1">
            <a:spLocks/>
          </p:cNvSpPr>
          <p:nvPr/>
        </p:nvSpPr>
        <p:spPr>
          <a:xfrm>
            <a:off x="3874211" y="6592807"/>
            <a:ext cx="1692370" cy="1529292"/>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latin typeface="Verdana"/>
                <a:ea typeface="Verdana"/>
              </a:rPr>
              <a:t>Alcune delle visite e delle attività erano accessibili a persone sorde e cieche.</a:t>
            </a:r>
            <a:endParaRPr lang="it-IT" sz="1200" dirty="0"/>
          </a:p>
        </p:txBody>
      </p:sp>
      <p:sp>
        <p:nvSpPr>
          <p:cNvPr id="79" name="Text Placeholder 6">
            <a:extLst>
              <a:ext uri="{FF2B5EF4-FFF2-40B4-BE49-F238E27FC236}">
                <a16:creationId xmlns:a16="http://schemas.microsoft.com/office/drawing/2014/main" id="{0492DA6A-BACA-DA60-E7F9-7E34F352E60F}"/>
              </a:ext>
            </a:extLst>
          </p:cNvPr>
          <p:cNvSpPr txBox="1">
            <a:spLocks/>
          </p:cNvSpPr>
          <p:nvPr/>
        </p:nvSpPr>
        <p:spPr>
          <a:xfrm>
            <a:off x="5691413" y="6442326"/>
            <a:ext cx="1887407" cy="1529292"/>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latin typeface="Verdana"/>
                <a:ea typeface="Verdana"/>
              </a:rPr>
              <a:t>Sensibilizzazione al riciclo</a:t>
            </a:r>
            <a:endParaRPr lang="it-IT" sz="1200" dirty="0"/>
          </a:p>
          <a:p>
            <a:endParaRPr lang="en-GB" sz="1200" dirty="0">
              <a:latin typeface="Verdana"/>
              <a:ea typeface="Verdana"/>
            </a:endParaRPr>
          </a:p>
          <a:p>
            <a:r>
              <a:rPr lang="en-GB" sz="1200" dirty="0">
                <a:latin typeface="Verdana"/>
                <a:ea typeface="Verdana"/>
              </a:rPr>
              <a:t>Turismo responsabile</a:t>
            </a:r>
          </a:p>
          <a:p>
            <a:endParaRPr lang="en-GB" sz="1200" dirty="0">
              <a:latin typeface="Verdana"/>
              <a:ea typeface="Verdana"/>
            </a:endParaRPr>
          </a:p>
          <a:p>
            <a:r>
              <a:rPr lang="en-GB" sz="1200" dirty="0">
                <a:latin typeface="Verdana"/>
                <a:ea typeface="Verdana"/>
              </a:rPr>
              <a:t>Conoscenza della natura</a:t>
            </a:r>
          </a:p>
        </p:txBody>
      </p:sp>
      <p:sp>
        <p:nvSpPr>
          <p:cNvPr id="81" name="Text Placeholder 3">
            <a:extLst>
              <a:ext uri="{FF2B5EF4-FFF2-40B4-BE49-F238E27FC236}">
                <a16:creationId xmlns:a16="http://schemas.microsoft.com/office/drawing/2014/main" id="{1A107EC3-4837-D791-9953-8E510D742F90}"/>
              </a:ext>
            </a:extLst>
          </p:cNvPr>
          <p:cNvSpPr txBox="1">
            <a:spLocks/>
          </p:cNvSpPr>
          <p:nvPr/>
        </p:nvSpPr>
        <p:spPr>
          <a:xfrm>
            <a:off x="3736051" y="5737098"/>
            <a:ext cx="1897625" cy="514401"/>
          </a:xfrm>
          <a:prstGeom prst="rect">
            <a:avLst/>
          </a:prstGeom>
          <a:solidFill>
            <a:schemeClr val="bg1"/>
          </a:solidFill>
        </p:spPr>
        <p:txBody>
          <a:bodyPr vert="horz" lIns="91440" tIns="45720" rIns="91440" bIns="4572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69ADAD"/>
                </a:solidFill>
                <a:latin typeface="Verdana"/>
                <a:ea typeface="Verdana"/>
              </a:rPr>
              <a:t>INCLUSIONE SOCIALE</a:t>
            </a:r>
            <a:endParaRPr lang="en-GB" dirty="0">
              <a:solidFill>
                <a:srgbClr val="69ADAD"/>
              </a:solidFill>
            </a:endParaRPr>
          </a:p>
        </p:txBody>
      </p:sp>
      <p:sp>
        <p:nvSpPr>
          <p:cNvPr id="82" name="Text Placeholder 3">
            <a:extLst>
              <a:ext uri="{FF2B5EF4-FFF2-40B4-BE49-F238E27FC236}">
                <a16:creationId xmlns:a16="http://schemas.microsoft.com/office/drawing/2014/main" id="{5839B0D2-1FCF-0D28-B0E5-7052753572F1}"/>
              </a:ext>
            </a:extLst>
          </p:cNvPr>
          <p:cNvSpPr txBox="1">
            <a:spLocks/>
          </p:cNvSpPr>
          <p:nvPr/>
        </p:nvSpPr>
        <p:spPr>
          <a:xfrm>
            <a:off x="5566581" y="5737098"/>
            <a:ext cx="1993095" cy="514401"/>
          </a:xfrm>
          <a:prstGeom prst="rect">
            <a:avLst/>
          </a:prstGeom>
          <a:solidFill>
            <a:schemeClr val="bg1"/>
          </a:solidFill>
        </p:spPr>
        <p:txBody>
          <a:bodyPr vert="horz" lIns="91440" tIns="45720" rIns="91440" bIns="4572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rgbClr val="82ADAD"/>
                </a:solidFill>
                <a:latin typeface="Verdana"/>
                <a:ea typeface="Verdana"/>
              </a:rPr>
              <a:t>EDUCAZIONE AMBIENTALE</a:t>
            </a:r>
            <a:endParaRPr lang="it-IT" dirty="0">
              <a:solidFill>
                <a:srgbClr val="82ADAD"/>
              </a:solidFill>
            </a:endParaRPr>
          </a:p>
        </p:txBody>
      </p:sp>
      <p:sp>
        <p:nvSpPr>
          <p:cNvPr id="2" name="ZoneTexte 1">
            <a:extLst>
              <a:ext uri="{FF2B5EF4-FFF2-40B4-BE49-F238E27FC236}">
                <a16:creationId xmlns:a16="http://schemas.microsoft.com/office/drawing/2014/main" id="{560B581F-2B01-82C2-E8F7-0C1BD4D1BEE8}"/>
              </a:ext>
            </a:extLst>
          </p:cNvPr>
          <p:cNvSpPr txBox="1"/>
          <p:nvPr/>
        </p:nvSpPr>
        <p:spPr>
          <a:xfrm>
            <a:off x="1551214" y="5535386"/>
            <a:ext cx="184731" cy="289759"/>
          </a:xfrm>
          <a:prstGeom prst="rect">
            <a:avLst/>
          </a:prstGeom>
          <a:noFill/>
        </p:spPr>
        <p:txBody>
          <a:bodyPr wrap="none" rtlCol="0">
            <a:spAutoFit/>
          </a:bodyPr>
          <a:lstStyle/>
          <a:p>
            <a:endParaRPr lang="fr-FR" dirty="0"/>
          </a:p>
        </p:txBody>
      </p:sp>
      <p:cxnSp>
        <p:nvCxnSpPr>
          <p:cNvPr id="15" name="Connecteur droit 14">
            <a:extLst>
              <a:ext uri="{FF2B5EF4-FFF2-40B4-BE49-F238E27FC236}">
                <a16:creationId xmlns:a16="http://schemas.microsoft.com/office/drawing/2014/main" id="{8A47E8EE-3849-492E-C953-3585DD33A6B0}"/>
              </a:ext>
            </a:extLst>
          </p:cNvPr>
          <p:cNvCxnSpPr/>
          <p:nvPr/>
        </p:nvCxnSpPr>
        <p:spPr>
          <a:xfrm>
            <a:off x="0" y="2090057"/>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543D0154-22A0-EFDD-186F-7FFADBA8B1D9}"/>
              </a:ext>
            </a:extLst>
          </p:cNvPr>
          <p:cNvCxnSpPr/>
          <p:nvPr/>
        </p:nvCxnSpPr>
        <p:spPr>
          <a:xfrm>
            <a:off x="0" y="3096665"/>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4E5BEB85-F27C-4252-EEB2-6111DCE42F57}"/>
              </a:ext>
            </a:extLst>
          </p:cNvPr>
          <p:cNvSpPr txBox="1">
            <a:spLocks/>
          </p:cNvSpPr>
          <p:nvPr/>
        </p:nvSpPr>
        <p:spPr>
          <a:xfrm>
            <a:off x="86758" y="2200201"/>
            <a:ext cx="3113641" cy="796623"/>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800" b="1" dirty="0">
                <a:solidFill>
                  <a:schemeClr val="bg1"/>
                </a:solidFill>
                <a:latin typeface="Verdana" panose="020B0604030504040204" pitchFamily="34" charset="0"/>
                <a:ea typeface="Verdana" panose="020B0604030504040204" pitchFamily="34" charset="0"/>
                <a:cs typeface="Verdana" panose="020B0604030504040204" pitchFamily="34" charset="0"/>
              </a:rPr>
              <a:t>Italia</a:t>
            </a:r>
          </a:p>
        </p:txBody>
      </p:sp>
      <p:sp>
        <p:nvSpPr>
          <p:cNvPr id="21" name="ZoneTexte 20">
            <a:extLst>
              <a:ext uri="{FF2B5EF4-FFF2-40B4-BE49-F238E27FC236}">
                <a16:creationId xmlns:a16="http://schemas.microsoft.com/office/drawing/2014/main" id="{E6E8A797-C874-80E3-2A0A-6088CE45AB79}"/>
              </a:ext>
            </a:extLst>
          </p:cNvPr>
          <p:cNvSpPr txBox="1"/>
          <p:nvPr/>
        </p:nvSpPr>
        <p:spPr>
          <a:xfrm>
            <a:off x="83612" y="2552781"/>
            <a:ext cx="2929108" cy="720647"/>
          </a:xfrm>
          <a:prstGeom prst="rect">
            <a:avLst/>
          </a:prstGeom>
          <a:noFill/>
        </p:spPr>
        <p:txBody>
          <a:bodyPr wrap="square" rtlCol="0">
            <a:spAutoFit/>
          </a:bodyPr>
          <a:lstStyle/>
          <a:p>
            <a:r>
              <a:rPr lang="en-GB" sz="1400" dirty="0">
                <a:solidFill>
                  <a:schemeClr val="bg1"/>
                </a:solidFill>
                <a:latin typeface="Verdana" panose="020B0604030504040204" pitchFamily="34" charset="0"/>
                <a:ea typeface="Verdana" panose="020B0604030504040204" pitchFamily="34" charset="0"/>
                <a:cs typeface="Verdana" panose="020B0604030504040204" pitchFamily="34" charset="0"/>
              </a:rPr>
              <a:t>Festival turistico e dell'esperienza</a:t>
            </a:r>
          </a:p>
          <a:p>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ZoneTexte 21">
            <a:extLst>
              <a:ext uri="{FF2B5EF4-FFF2-40B4-BE49-F238E27FC236}">
                <a16:creationId xmlns:a16="http://schemas.microsoft.com/office/drawing/2014/main" id="{AC70E619-DBCB-E816-8728-2F18B922148E}"/>
              </a:ext>
            </a:extLst>
          </p:cNvPr>
          <p:cNvSpPr txBox="1"/>
          <p:nvPr/>
        </p:nvSpPr>
        <p:spPr>
          <a:xfrm>
            <a:off x="83612" y="3221321"/>
            <a:ext cx="2929108" cy="720647"/>
          </a:xfrm>
          <a:prstGeom prst="rect">
            <a:avLst/>
          </a:prstGeom>
          <a:noFill/>
        </p:spPr>
        <p:txBody>
          <a:bodyPr wrap="square" rtlCol="0">
            <a:spAutoFit/>
          </a:bodyPr>
          <a:lstStyle/>
          <a:p>
            <a:r>
              <a:rPr lang="en-GB" sz="1400" dirty="0">
                <a:solidFill>
                  <a:schemeClr val="bg1"/>
                </a:solidFill>
                <a:latin typeface="Verdana" panose="020B0604030504040204" pitchFamily="34" charset="0"/>
                <a:ea typeface="Verdana" panose="020B0604030504040204" pitchFamily="34" charset="0"/>
                <a:cs typeface="Verdana" panose="020B0604030504040204" pitchFamily="34" charset="0"/>
              </a:rPr>
              <a:t>Tour Operator </a:t>
            </a:r>
            <a:r>
              <a:rPr lang="en-GB"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locale</a:t>
            </a:r>
            <a:r>
              <a:rPr lang="en-GB" sz="1400" dirty="0">
                <a:solidFill>
                  <a:schemeClr val="bg1"/>
                </a:solidFill>
                <a:latin typeface="Verdana" panose="020B0604030504040204" pitchFamily="34" charset="0"/>
                <a:ea typeface="Verdana" panose="020B0604030504040204" pitchFamily="34" charset="0"/>
                <a:cs typeface="Verdana" panose="020B0604030504040204" pitchFamily="34" charset="0"/>
              </a:rPr>
              <a:t>, Impresa</a:t>
            </a:r>
          </a:p>
          <a:p>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ZoneTexte 22">
            <a:extLst>
              <a:ext uri="{FF2B5EF4-FFF2-40B4-BE49-F238E27FC236}">
                <a16:creationId xmlns:a16="http://schemas.microsoft.com/office/drawing/2014/main" id="{F646B396-891E-DA6B-7F16-5CA3B2CF8872}"/>
              </a:ext>
            </a:extLst>
          </p:cNvPr>
          <p:cNvSpPr txBox="1"/>
          <p:nvPr/>
        </p:nvSpPr>
        <p:spPr>
          <a:xfrm>
            <a:off x="83612" y="3962569"/>
            <a:ext cx="3304664" cy="720647"/>
          </a:xfrm>
          <a:prstGeom prst="rect">
            <a:avLst/>
          </a:prstGeom>
          <a:noFill/>
        </p:spPr>
        <p:txBody>
          <a:bodyPr wrap="square" rtlCol="0">
            <a:spAutoFit/>
          </a:bodyPr>
          <a:lstStyle/>
          <a:p>
            <a:pPr algn="l"/>
            <a:r>
              <a:rPr lang="en-US" sz="1400" i="0" u="sng" dirty="0">
                <a:solidFill>
                  <a:schemeClr val="bg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Instagram</a:t>
            </a:r>
            <a:endParaRPr lang="en-US" sz="140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l"/>
            <a:r>
              <a:rPr lang="en-US" sz="1400" i="0" u="sng" dirty="0">
                <a:solidFill>
                  <a:schemeClr val="bg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Facebook</a:t>
            </a:r>
            <a:endParaRPr lang="en-US" sz="1600" i="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fr-FR"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3" name="Espace réservé pour une image  32" descr="Une image contenant plein air, habits, ciel, plante&#10;&#10;Description générée automatiquement">
            <a:extLst>
              <a:ext uri="{FF2B5EF4-FFF2-40B4-BE49-F238E27FC236}">
                <a16:creationId xmlns:a16="http://schemas.microsoft.com/office/drawing/2014/main" id="{9C912256-A793-CACF-2E1B-CE5C93CAEAF0}"/>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pic>
        <p:nvPicPr>
          <p:cNvPr id="5" name="Graphique 4" descr="Repère avec un remplissage uni">
            <a:extLst>
              <a:ext uri="{FF2B5EF4-FFF2-40B4-BE49-F238E27FC236}">
                <a16:creationId xmlns:a16="http://schemas.microsoft.com/office/drawing/2014/main" id="{A01BC169-0BAC-7208-79A8-4BC661834C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3602" y="8559072"/>
            <a:ext cx="785329" cy="785329"/>
          </a:xfrm>
          <a:prstGeom prst="rect">
            <a:avLst/>
          </a:prstGeom>
        </p:spPr>
      </p:pic>
      <p:grpSp>
        <p:nvGrpSpPr>
          <p:cNvPr id="6" name="Groupe 5">
            <a:extLst>
              <a:ext uri="{FF2B5EF4-FFF2-40B4-BE49-F238E27FC236}">
                <a16:creationId xmlns:a16="http://schemas.microsoft.com/office/drawing/2014/main" id="{102DC114-C208-8C7F-FB66-CBA67C65E054}"/>
              </a:ext>
            </a:extLst>
          </p:cNvPr>
          <p:cNvGrpSpPr/>
          <p:nvPr/>
        </p:nvGrpSpPr>
        <p:grpSpPr>
          <a:xfrm>
            <a:off x="5227506" y="3089637"/>
            <a:ext cx="2351314" cy="920863"/>
            <a:chOff x="2860742" y="1832249"/>
            <a:chExt cx="3822043" cy="1080000"/>
          </a:xfrm>
        </p:grpSpPr>
        <p:sp>
          <p:nvSpPr>
            <p:cNvPr id="9" name="Ellipse 8">
              <a:extLst>
                <a:ext uri="{FF2B5EF4-FFF2-40B4-BE49-F238E27FC236}">
                  <a16:creationId xmlns:a16="http://schemas.microsoft.com/office/drawing/2014/main" id="{0A07933B-96BB-EB80-4172-AC98465F138C}"/>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DE831F9-9A0D-32FA-269F-B08EA40FF6CE}"/>
                </a:ext>
              </a:extLst>
            </p:cNvPr>
            <p:cNvSpPr/>
            <p:nvPr/>
          </p:nvSpPr>
          <p:spPr>
            <a:xfrm>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MANTENERSI IN FORMA</a:t>
              </a:r>
              <a:endParaRPr lang="fr-FR"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10" name="Groupe 9">
            <a:extLst>
              <a:ext uri="{FF2B5EF4-FFF2-40B4-BE49-F238E27FC236}">
                <a16:creationId xmlns:a16="http://schemas.microsoft.com/office/drawing/2014/main" id="{EFD3CE12-E9A6-9439-FF2E-0A0B64A8FB04}"/>
              </a:ext>
            </a:extLst>
          </p:cNvPr>
          <p:cNvGrpSpPr/>
          <p:nvPr/>
        </p:nvGrpSpPr>
        <p:grpSpPr>
          <a:xfrm>
            <a:off x="5227506" y="4147276"/>
            <a:ext cx="2351314" cy="920863"/>
            <a:chOff x="2860742" y="1832249"/>
            <a:chExt cx="3822043" cy="1080000"/>
          </a:xfrm>
          <a:solidFill>
            <a:srgbClr val="94D040"/>
          </a:solidFill>
        </p:grpSpPr>
        <p:sp>
          <p:nvSpPr>
            <p:cNvPr id="17" name="Ellipse 16">
              <a:extLst>
                <a:ext uri="{FF2B5EF4-FFF2-40B4-BE49-F238E27FC236}">
                  <a16:creationId xmlns:a16="http://schemas.microsoft.com/office/drawing/2014/main" id="{299D4A35-1371-7CDE-35D6-2EDB731DB20A}"/>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sp>
          <p:nvSpPr>
            <p:cNvPr id="14" name="Rectangle 13">
              <a:extLst>
                <a:ext uri="{FF2B5EF4-FFF2-40B4-BE49-F238E27FC236}">
                  <a16:creationId xmlns:a16="http://schemas.microsoft.com/office/drawing/2014/main" id="{34D860B5-310C-439D-B5AC-3AC4F2793E57}"/>
                </a:ext>
              </a:extLst>
            </p:cNvPr>
            <p:cNvSpPr/>
            <p:nvPr/>
          </p:nvSpPr>
          <p:spPr>
            <a:xfrm>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PRESERVARE LA NATURA</a:t>
              </a:r>
            </a:p>
          </p:txBody>
        </p:sp>
      </p:grpSp>
    </p:spTree>
    <p:extLst>
      <p:ext uri="{BB962C8B-B14F-4D97-AF65-F5344CB8AC3E}">
        <p14:creationId xmlns:p14="http://schemas.microsoft.com/office/powerpoint/2010/main" val="929472420"/>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4" y="6394713"/>
            <a:ext cx="5992060" cy="1911087"/>
          </a:xfrm>
        </p:spPr>
        <p:txBody>
          <a:bodyPr/>
          <a:lstStyle/>
          <a:p>
            <a:pPr algn="l"/>
            <a:r>
              <a:rPr lang="en-GB" dirty="0">
                <a:latin typeface="Verdana"/>
                <a:ea typeface="Verdana"/>
              </a:rPr>
              <a:t>Lost in Nature Outdoor Festival Incoraggiare gli spostamenti a piedi e in bicicletta invece di quelli in auto e in aereo, o in kayak invece che in barca.</a:t>
            </a:r>
          </a:p>
          <a:p>
            <a:pPr algn="l"/>
            <a:endParaRPr lang="en-GB" dirty="0">
              <a:latin typeface="Verdana"/>
              <a:ea typeface="Verdana"/>
            </a:endParaRPr>
          </a:p>
          <a:p>
            <a:pPr algn="l"/>
            <a:r>
              <a:rPr lang="en-GB" dirty="0">
                <a:latin typeface="Verdana"/>
                <a:ea typeface="Verdana"/>
              </a:rPr>
              <a:t>Offre educazione ambientale (insegnamento delle specie in via di estinzione, atteggiamenti rispettosi durante il trekking, riciclaggio, ecc.)</a:t>
            </a:r>
          </a:p>
          <a:p>
            <a:pPr algn="l"/>
            <a:endParaRPr lang="en-GB" dirty="0">
              <a:latin typeface="Verdana"/>
              <a:ea typeface="Verdana"/>
            </a:endParaRPr>
          </a:p>
          <a:p>
            <a:pPr algn="l"/>
            <a:r>
              <a:rPr lang="en-GB" dirty="0">
                <a:latin typeface="Verdana"/>
                <a:ea typeface="Verdana"/>
              </a:rPr>
              <a:t>Offre inoltre esperienze </a:t>
            </a:r>
            <a:r>
              <a:rPr lang="en-GB" dirty="0" err="1">
                <a:latin typeface="Verdana"/>
                <a:ea typeface="Verdana"/>
              </a:rPr>
              <a:t>destagionalizzate </a:t>
            </a:r>
            <a:r>
              <a:rPr lang="en-GB" dirty="0">
                <a:latin typeface="Verdana"/>
                <a:ea typeface="Verdana"/>
              </a:rPr>
              <a:t>in una regione in cui l'alta stagione è la preferita.</a:t>
            </a:r>
            <a:endParaRPr lang="en-GB" dirty="0"/>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434555"/>
            <a:ext cx="5992059" cy="550608"/>
          </a:xfrm>
        </p:spPr>
        <p:txBody>
          <a:bodyPr/>
          <a:lstStyle/>
          <a:p>
            <a:r>
              <a:rPr lang="en-GB" sz="1600" dirty="0">
                <a:solidFill>
                  <a:srgbClr val="8AC03B"/>
                </a:solidFill>
              </a:rPr>
              <a:t>In che modo l'azienda contribuisce ad affrontare i problemi regionali di cambiamento climatico o di sostenibilità?</a:t>
            </a:r>
          </a:p>
          <a:p>
            <a:endParaRPr lang="en-GB"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18</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3" y="1266904"/>
            <a:ext cx="6268055" cy="3543506"/>
          </a:xfrm>
        </p:spPr>
        <p:txBody>
          <a:bodyPr/>
          <a:lstStyle/>
          <a:p>
            <a:pPr algn="l"/>
            <a:r>
              <a:rPr lang="en-GB" b="1" dirty="0">
                <a:latin typeface="Verdana"/>
                <a:ea typeface="Verdana"/>
              </a:rPr>
              <a:t>Gennaio 2019: IDEAZIONE</a:t>
            </a:r>
          </a:p>
          <a:p>
            <a:pPr algn="l"/>
            <a:r>
              <a:rPr lang="en-GB" dirty="0">
                <a:latin typeface="Verdana"/>
                <a:ea typeface="Verdana"/>
              </a:rPr>
              <a:t>Idea del </a:t>
            </a:r>
            <a:r>
              <a:rPr lang="en-GB" dirty="0" err="1">
                <a:latin typeface="Verdana"/>
                <a:ea typeface="Verdana"/>
              </a:rPr>
              <a:t>Glocal </a:t>
            </a:r>
            <a:r>
              <a:rPr lang="en-GB" dirty="0">
                <a:latin typeface="Verdana"/>
                <a:ea typeface="Verdana"/>
              </a:rPr>
              <a:t>Tour Operator per promuovere gli sport all'aria aperta, progettare un nuovo prodotto, ottenere maggiori profitti promuovendo benessere, stile di vita sano, sostenibilità, sport all'aria aperta, </a:t>
            </a:r>
            <a:r>
              <a:rPr lang="en-GB" dirty="0" err="1">
                <a:latin typeface="Verdana"/>
                <a:ea typeface="Verdana"/>
              </a:rPr>
              <a:t>destagionalizzare l'</a:t>
            </a:r>
            <a:r>
              <a:rPr lang="en-GB" dirty="0">
                <a:latin typeface="Verdana"/>
                <a:ea typeface="Verdana"/>
              </a:rPr>
              <a:t>offerta turistica.</a:t>
            </a:r>
          </a:p>
          <a:p>
            <a:pPr algn="l"/>
            <a:endParaRPr lang="en-GB" dirty="0">
              <a:latin typeface="Verdana"/>
              <a:ea typeface="Verdana"/>
            </a:endParaRPr>
          </a:p>
          <a:p>
            <a:pPr algn="l"/>
            <a:r>
              <a:rPr lang="en-GB" b="1" dirty="0">
                <a:latin typeface="Verdana"/>
                <a:ea typeface="Verdana"/>
              </a:rPr>
              <a:t>Febbraio 2019</a:t>
            </a:r>
            <a:r>
              <a:rPr lang="en-GB" dirty="0">
                <a:latin typeface="Verdana"/>
                <a:ea typeface="Verdana"/>
              </a:rPr>
              <a:t>: </a:t>
            </a:r>
            <a:r>
              <a:rPr lang="en-GB" b="1" dirty="0">
                <a:latin typeface="Verdana"/>
                <a:ea typeface="Verdana"/>
              </a:rPr>
              <a:t>DESIGN</a:t>
            </a:r>
          </a:p>
          <a:p>
            <a:pPr algn="l"/>
            <a:r>
              <a:rPr lang="en-GB" dirty="0">
                <a:latin typeface="Verdana"/>
                <a:ea typeface="Verdana"/>
              </a:rPr>
              <a:t>Definizione di: budget, team, ruoli, compiti, scadenze, tappe.</a:t>
            </a:r>
          </a:p>
          <a:p>
            <a:pPr algn="l"/>
            <a:r>
              <a:rPr lang="en-US" dirty="0">
                <a:latin typeface="Verdana"/>
                <a:ea typeface="Verdana"/>
              </a:rPr>
              <a:t>1° MILESTONE: è stato firmato il contratto con il proprietario della location.</a:t>
            </a:r>
          </a:p>
          <a:p>
            <a:pPr algn="l"/>
            <a:endParaRPr lang="en-US" dirty="0">
              <a:latin typeface="Verdana"/>
              <a:ea typeface="Verdana"/>
            </a:endParaRPr>
          </a:p>
          <a:p>
            <a:pPr algn="l"/>
            <a:endParaRPr lang="en-US" dirty="0">
              <a:latin typeface="Verdana"/>
              <a:ea typeface="Verdana"/>
            </a:endParaRPr>
          </a:p>
          <a:p>
            <a:pPr algn="l"/>
            <a:endParaRPr lang="en-US" dirty="0">
              <a:latin typeface="Verdana"/>
              <a:ea typeface="Verdana"/>
            </a:endParaRPr>
          </a:p>
          <a:p>
            <a:pPr algn="l"/>
            <a:endParaRPr lang="en-US" dirty="0"/>
          </a:p>
          <a:p>
            <a:pPr algn="l"/>
            <a:endParaRPr lang="en-US" dirty="0">
              <a:latin typeface="Verdana"/>
              <a:ea typeface="Verdana"/>
            </a:endParaRPr>
          </a:p>
          <a:p>
            <a:pPr algn="l"/>
            <a:r>
              <a:rPr lang="en-US" b="1" dirty="0">
                <a:latin typeface="Verdana"/>
                <a:ea typeface="Verdana"/>
              </a:rPr>
              <a:t>Marzo 2019: ATTUAZIONE</a:t>
            </a:r>
          </a:p>
          <a:p>
            <a:pPr algn="l"/>
            <a:r>
              <a:rPr lang="en-US" dirty="0">
                <a:latin typeface="Verdana"/>
                <a:ea typeface="Verdana"/>
              </a:rPr>
              <a:t>2° MILESTONE: grafica ufficiale e sito web con piattaforma di prenotazione online. Il festival è stato quindi pubblicizzato online e offline e le persone hanno acquistato i biglietti.</a:t>
            </a:r>
          </a:p>
          <a:p>
            <a:pPr algn="l"/>
            <a:endParaRPr lang="en-US" dirty="0">
              <a:latin typeface="Verdana"/>
              <a:ea typeface="Verdana"/>
            </a:endParaRPr>
          </a:p>
          <a:p>
            <a:pPr algn="l"/>
            <a:r>
              <a:rPr lang="en-US" dirty="0">
                <a:latin typeface="Verdana"/>
                <a:ea typeface="Verdana"/>
              </a:rPr>
              <a:t>Dopo l'evento, ci sono stati i ringraziamenti post-festival,</a:t>
            </a:r>
          </a:p>
          <a:p>
            <a:pPr algn="l"/>
            <a:r>
              <a:rPr lang="en-US" dirty="0">
                <a:latin typeface="Verdana"/>
                <a:ea typeface="Verdana"/>
              </a:rPr>
              <a:t>video e immagini per mantenere il coinvolgimento del pubblico, che chiede una seconda edizione. Il processo di pianificazione per l'edizione 2020 è iniziato con nuove caratteristiche, nuovi design e miglioramenti.</a:t>
            </a:r>
            <a:br>
              <a:rPr lang="en-US" dirty="0">
                <a:latin typeface="Verdana"/>
                <a:ea typeface="Verdana"/>
              </a:rPr>
            </a:br>
            <a:br>
              <a:rPr lang="en-US" dirty="0">
                <a:latin typeface="Verdana"/>
                <a:ea typeface="Verdana"/>
              </a:rPr>
            </a:br>
            <a:endParaRPr lang="en-US" dirty="0">
              <a:latin typeface="Verdana"/>
              <a:ea typeface="Verdana"/>
            </a:endParaRPr>
          </a:p>
          <a:p>
            <a:pPr algn="l"/>
            <a:endParaRPr lang="en-GB" dirty="0">
              <a:latin typeface="Verdana"/>
              <a:ea typeface="Verdana"/>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4" y="487341"/>
            <a:ext cx="5992059" cy="634660"/>
          </a:xfrm>
        </p:spPr>
        <p:txBody>
          <a:bodyPr/>
          <a:lstStyle/>
          <a:p>
            <a:r>
              <a:rPr lang="en-GB" sz="1600" dirty="0">
                <a:solidFill>
                  <a:srgbClr val="8AC03B"/>
                </a:solidFill>
              </a:rPr>
              <a:t>Quali sono state le tappe principali della creazione del Lost In Nature Outdoor Festival? </a:t>
            </a:r>
            <a:endParaRPr lang="en-GB" dirty="0"/>
          </a:p>
        </p:txBody>
      </p:sp>
    </p:spTree>
    <p:extLst>
      <p:ext uri="{BB962C8B-B14F-4D97-AF65-F5344CB8AC3E}">
        <p14:creationId xmlns:p14="http://schemas.microsoft.com/office/powerpoint/2010/main" val="374183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842379"/>
            <a:ext cx="3288612" cy="2066172"/>
          </a:xfrm>
        </p:spPr>
        <p:txBody>
          <a:bodyPr/>
          <a:lstStyle/>
          <a:p>
            <a:pPr algn="l"/>
            <a:r>
              <a:rPr lang="en-US" sz="1100" i="0" u="sng" dirty="0">
                <a:solidFill>
                  <a:srgbClr val="0000FF"/>
                </a:solidFill>
                <a:highlight>
                  <a:srgbClr val="FFFFFF"/>
                </a:highlight>
                <a:latin typeface="Arial"/>
                <a:ea typeface="Verdana"/>
                <a:cs typeface="Arial"/>
                <a:hlinkClick r:id="rId2"/>
              </a:rPr>
              <a:t>Lost in Nature Outdoor Festival | Instagram</a:t>
            </a:r>
            <a:endParaRPr lang="en-US" sz="1100" i="0" dirty="0">
              <a:highlight>
                <a:srgbClr val="FFFFFF"/>
              </a:highlight>
              <a:latin typeface="Arial"/>
              <a:ea typeface="Verdana"/>
              <a:cs typeface="Arial"/>
            </a:endParaRPr>
          </a:p>
          <a:p>
            <a:pPr algn="l"/>
            <a:r>
              <a:rPr lang="en-US" sz="1100" i="0" u="sng" dirty="0">
                <a:solidFill>
                  <a:srgbClr val="0000FF"/>
                </a:solidFill>
                <a:highlight>
                  <a:srgbClr val="FFFFFF"/>
                </a:highlight>
                <a:latin typeface="Arial"/>
                <a:ea typeface="Verdana"/>
                <a:cs typeface="Arial"/>
                <a:hlinkClick r:id="rId3"/>
              </a:rPr>
              <a:t>Lost in Nature Outdoor Festival | Facebook</a:t>
            </a:r>
            <a:endParaRPr lang="en-US" sz="1200" i="0" dirty="0">
              <a:solidFill>
                <a:srgbClr val="213643"/>
              </a:solidFill>
              <a:highlight>
                <a:srgbClr val="FFFFFF"/>
              </a:highlight>
              <a:latin typeface="Arial"/>
              <a:ea typeface="Verdana"/>
              <a:cs typeface="Arial"/>
            </a:endParaRPr>
          </a:p>
          <a:p>
            <a:endParaRPr lang="en-US" dirty="0">
              <a:latin typeface="Verdana"/>
              <a:ea typeface="Verdana"/>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615910" y="262601"/>
            <a:ext cx="2003444" cy="936605"/>
          </a:xfrm>
        </p:spPr>
        <p:txBody>
          <a:bodyPr>
            <a:noAutofit/>
          </a:bodyPr>
          <a:lstStyle/>
          <a:p>
            <a:r>
              <a:rPr lang="en-GB"/>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128102" y="2326890"/>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449101" y="6041604"/>
            <a:ext cx="5992060" cy="2088787"/>
          </a:xfrm>
        </p:spPr>
        <p:txBody>
          <a:bodyPr/>
          <a:lstStyle/>
          <a:p>
            <a:pPr algn="l"/>
            <a:r>
              <a:rPr lang="en-GB" dirty="0">
                <a:latin typeface="Verdana"/>
                <a:ea typeface="Verdana"/>
              </a:rPr>
              <a:t>Il festival offre esperienze di turismo rigenerativo, un'atmosfera familiare e la sensazione di far parte di una comunità "all'aperto" che si occupa di sostenibilità.</a:t>
            </a:r>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a:xfrm>
            <a:off x="454468" y="5036917"/>
            <a:ext cx="2977674" cy="451257"/>
          </a:xfrm>
        </p:spPr>
        <p:txBody>
          <a:bodyPr/>
          <a:lstStyle/>
          <a:p>
            <a:r>
              <a:rPr lang="en-GB" dirty="0"/>
              <a:t>In che modo il vostro prodotto o servizio è innovativo? Quale lacuna del mercato va a colmare?</a:t>
            </a:r>
          </a:p>
          <a:p>
            <a:endParaRPr lang="en-GB" dirty="0"/>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19</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rotWithShape="1">
          <a:blip r:embed="rId4" cstate="screen">
            <a:extLst>
              <a:ext uri="{28A0092B-C50C-407E-A947-70E740481C1C}">
                <a14:useLocalDpi xmlns:a14="http://schemas.microsoft.com/office/drawing/2010/main"/>
              </a:ext>
            </a:extLst>
          </a:blip>
          <a:src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rcRect/>
          <a:stretch>
            <a:fillRect/>
          </a:stretch>
        </p:blipFill>
        <p:spPr>
          <a:xfrm>
            <a:off x="5218129" y="-18046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sp>
        <p:nvSpPr>
          <p:cNvPr id="11" name="Text Placeholder 7">
            <a:extLst>
              <a:ext uri="{FF2B5EF4-FFF2-40B4-BE49-F238E27FC236}">
                <a16:creationId xmlns:a16="http://schemas.microsoft.com/office/drawing/2014/main" id="{2E98B137-9371-7866-EA1B-AFFAB5331EC2}"/>
              </a:ext>
            </a:extLst>
          </p:cNvPr>
          <p:cNvSpPr txBox="1">
            <a:spLocks/>
          </p:cNvSpPr>
          <p:nvPr/>
        </p:nvSpPr>
        <p:spPr>
          <a:xfrm>
            <a:off x="3893597" y="5029763"/>
            <a:ext cx="296720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dirty="0" err="1"/>
              <a:t>Quali sono stati i </a:t>
            </a:r>
            <a:r>
              <a:rPr lang="fr-FR" dirty="0"/>
              <a:t>principali ostacoli o </a:t>
            </a:r>
            <a:r>
              <a:rPr lang="fr-FR" dirty="0" err="1"/>
              <a:t>barriere che avete incontrato</a:t>
            </a:r>
            <a:r>
              <a:rPr lang="fr-FR" dirty="0"/>
              <a:t>?</a:t>
            </a:r>
          </a:p>
        </p:txBody>
      </p:sp>
      <p:sp>
        <p:nvSpPr>
          <p:cNvPr id="12" name="Text Placeholder 8">
            <a:extLst>
              <a:ext uri="{FF2B5EF4-FFF2-40B4-BE49-F238E27FC236}">
                <a16:creationId xmlns:a16="http://schemas.microsoft.com/office/drawing/2014/main" id="{FEE53F72-252A-E131-00A6-8A68C5BA3CC8}"/>
              </a:ext>
            </a:extLst>
          </p:cNvPr>
          <p:cNvSpPr txBox="1">
            <a:spLocks/>
          </p:cNvSpPr>
          <p:nvPr/>
        </p:nvSpPr>
        <p:spPr>
          <a:xfrm>
            <a:off x="3904522" y="5917668"/>
            <a:ext cx="3049684" cy="175515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400" dirty="0">
                <a:solidFill>
                  <a:srgbClr val="6D6E71"/>
                </a:solidFill>
                <a:latin typeface="Verdana" panose="020B0604030504040204" pitchFamily="34" charset="0"/>
                <a:ea typeface="Verdana" panose="020B0604030504040204" pitchFamily="34" charset="0"/>
                <a:cs typeface="Verdana" panose="020B0604030504040204" pitchFamily="34" charset="0"/>
              </a:rPr>
              <a:t>Durante l'edizione 2019, ci siamo resi conto che termini e condizioni approfonditi e due diligence sono un must da condividere in anticipo, e così abbiamo fatto per l'edizione 2020</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GB" sz="1400" dirty="0">
                <a:solidFill>
                  <a:srgbClr val="6D6E71"/>
                </a:solidFill>
                <a:latin typeface="Verdana" panose="020B0604030504040204" pitchFamily="34" charset="0"/>
                <a:ea typeface="Verdana" panose="020B0604030504040204" pitchFamily="34" charset="0"/>
                <a:cs typeface="Verdana" panose="020B0604030504040204" pitchFamily="34" charset="0"/>
              </a:rPr>
              <a:t>Anche se il festival è finanziato da contributi regionali per il turismo e la cultura, la sostenibilità finanziaria a lungo termine è difficile da pianificare, abbiamo capito che le esperienze regolari sono un format di maggior successo rispetto a un festival. Un festival può essere l'incoronazione di un'offerta costante.</a:t>
            </a:r>
          </a:p>
        </p:txBody>
      </p:sp>
      <p:pic>
        <p:nvPicPr>
          <p:cNvPr id="15" name="Image 14" descr="Une image contenant texte, plein air, habits, Visage humain&#10;&#10;Description générée automatiquement">
            <a:extLst>
              <a:ext uri="{FF2B5EF4-FFF2-40B4-BE49-F238E27FC236}">
                <a16:creationId xmlns:a16="http://schemas.microsoft.com/office/drawing/2014/main" id="{C8A72023-AFEE-573B-BFC6-314A039BD8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19529"/>
            <a:ext cx="7559675" cy="3995628"/>
          </a:xfrm>
          <a:prstGeom prst="rect">
            <a:avLst/>
          </a:prstGeom>
        </p:spPr>
      </p:pic>
      <p:sp>
        <p:nvSpPr>
          <p:cNvPr id="20" name="Text Placeholder 6">
            <a:extLst>
              <a:ext uri="{FF2B5EF4-FFF2-40B4-BE49-F238E27FC236}">
                <a16:creationId xmlns:a16="http://schemas.microsoft.com/office/drawing/2014/main" id="{3B687001-5D5F-1A7D-4DBD-E4921864CFBA}"/>
              </a:ext>
            </a:extLst>
          </p:cNvPr>
          <p:cNvSpPr txBox="1">
            <a:spLocks/>
          </p:cNvSpPr>
          <p:nvPr/>
        </p:nvSpPr>
        <p:spPr>
          <a:xfrm>
            <a:off x="413803" y="7564769"/>
            <a:ext cx="2977674"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Chi sono gli stakeholder?</a:t>
            </a:r>
          </a:p>
          <a:p>
            <a:endParaRPr lang="en-GB" dirty="0"/>
          </a:p>
        </p:txBody>
      </p:sp>
      <p:sp>
        <p:nvSpPr>
          <p:cNvPr id="21" name="Text Placeholder 5">
            <a:extLst>
              <a:ext uri="{FF2B5EF4-FFF2-40B4-BE49-F238E27FC236}">
                <a16:creationId xmlns:a16="http://schemas.microsoft.com/office/drawing/2014/main" id="{8E28256B-0BA4-1272-1299-7A4D015BE69D}"/>
              </a:ext>
            </a:extLst>
          </p:cNvPr>
          <p:cNvSpPr txBox="1">
            <a:spLocks/>
          </p:cNvSpPr>
          <p:nvPr/>
        </p:nvSpPr>
        <p:spPr>
          <a:xfrm>
            <a:off x="456594" y="8042019"/>
            <a:ext cx="5992060" cy="2088787"/>
          </a:xfrm>
          <a:prstGeom prst="rect">
            <a:avLst/>
          </a:prstGeom>
        </p:spPr>
        <p:txBody>
          <a:bodyPr vert="horz" lIns="91440" tIns="45720" rIns="91440" bIns="45720" numCol="2"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dirty="0">
                <a:latin typeface="Verdana"/>
                <a:ea typeface="Verdana"/>
              </a:rPr>
              <a:t>La maggior parte sono turisti e soprattutto giovani (il 75% ha 24-35 </a:t>
            </a:r>
            <a:r>
              <a:rPr lang="en-GB" dirty="0" err="1">
                <a:latin typeface="Verdana"/>
                <a:ea typeface="Verdana"/>
              </a:rPr>
              <a:t>anni</a:t>
            </a:r>
            <a:r>
              <a:rPr lang="en-GB" dirty="0">
                <a:latin typeface="Verdana"/>
                <a:ea typeface="Verdana"/>
              </a:rPr>
              <a:t>). Si tratta di persone del posto o di turisti di prossimità che hanno bisogno di avventura, di conoscere l'ignoto, di socializzare in modo autentico, di benessere e molto altro ancora.</a:t>
            </a:r>
          </a:p>
        </p:txBody>
      </p:sp>
    </p:spTree>
    <p:extLst>
      <p:ext uri="{BB962C8B-B14F-4D97-AF65-F5344CB8AC3E}">
        <p14:creationId xmlns:p14="http://schemas.microsoft.com/office/powerpoint/2010/main" val="1751608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CFC45FD-2BE7-0522-2FBF-4B5531F3D6E4}"/>
              </a:ext>
            </a:extLst>
          </p:cNvPr>
          <p:cNvSpPr>
            <a:spLocks noGrp="1"/>
          </p:cNvSpPr>
          <p:nvPr>
            <p:ph type="body" sz="quarter" idx="11"/>
          </p:nvPr>
        </p:nvSpPr>
        <p:spPr>
          <a:xfrm>
            <a:off x="0" y="3439145"/>
            <a:ext cx="857618" cy="393211"/>
          </a:xfrm>
        </p:spPr>
        <p:txBody>
          <a:bodyPr/>
          <a:lstStyle/>
          <a:p>
            <a:endParaRPr lang="fr-FR" dirty="0"/>
          </a:p>
        </p:txBody>
      </p:sp>
      <p:sp>
        <p:nvSpPr>
          <p:cNvPr id="3" name="Espace réservé du texte 2">
            <a:extLst>
              <a:ext uri="{FF2B5EF4-FFF2-40B4-BE49-F238E27FC236}">
                <a16:creationId xmlns:a16="http://schemas.microsoft.com/office/drawing/2014/main" id="{B6821712-B19B-434F-5D4F-0C7220893DD3}"/>
              </a:ext>
            </a:extLst>
          </p:cNvPr>
          <p:cNvSpPr>
            <a:spLocks noGrp="1"/>
          </p:cNvSpPr>
          <p:nvPr>
            <p:ph type="body" sz="quarter" idx="12"/>
          </p:nvPr>
        </p:nvSpPr>
        <p:spPr>
          <a:xfrm>
            <a:off x="925457" y="3439146"/>
            <a:ext cx="3228474" cy="348400"/>
          </a:xfrm>
        </p:spPr>
        <p:txBody>
          <a:bodyPr/>
          <a:lstStyle/>
          <a:p>
            <a:r>
              <a:rPr lang="fr-FR" dirty="0"/>
              <a:t>Introduzione</a:t>
            </a:r>
          </a:p>
        </p:txBody>
      </p:sp>
      <p:sp>
        <p:nvSpPr>
          <p:cNvPr id="4" name="Espace réservé du texte 3">
            <a:extLst>
              <a:ext uri="{FF2B5EF4-FFF2-40B4-BE49-F238E27FC236}">
                <a16:creationId xmlns:a16="http://schemas.microsoft.com/office/drawing/2014/main" id="{61FB497F-CD16-ECE5-A424-1E2CB62394F6}"/>
              </a:ext>
            </a:extLst>
          </p:cNvPr>
          <p:cNvSpPr>
            <a:spLocks noGrp="1"/>
          </p:cNvSpPr>
          <p:nvPr>
            <p:ph type="body" sz="quarter" idx="13"/>
          </p:nvPr>
        </p:nvSpPr>
        <p:spPr>
          <a:xfrm>
            <a:off x="0" y="3933127"/>
            <a:ext cx="857618" cy="393211"/>
          </a:xfrm>
        </p:spPr>
        <p:txBody>
          <a:bodyPr/>
          <a:lstStyle/>
          <a:p>
            <a:endParaRPr lang="fr-FR" dirty="0"/>
          </a:p>
        </p:txBody>
      </p:sp>
      <p:sp>
        <p:nvSpPr>
          <p:cNvPr id="5" name="Espace réservé du texte 4">
            <a:extLst>
              <a:ext uri="{FF2B5EF4-FFF2-40B4-BE49-F238E27FC236}">
                <a16:creationId xmlns:a16="http://schemas.microsoft.com/office/drawing/2014/main" id="{7EF7A794-3750-9FBC-63F9-8B87548F5149}"/>
              </a:ext>
            </a:extLst>
          </p:cNvPr>
          <p:cNvSpPr>
            <a:spLocks noGrp="1"/>
          </p:cNvSpPr>
          <p:nvPr>
            <p:ph type="body" sz="quarter" idx="14"/>
          </p:nvPr>
        </p:nvSpPr>
        <p:spPr>
          <a:xfrm>
            <a:off x="925457" y="3914388"/>
            <a:ext cx="3228474" cy="348400"/>
          </a:xfrm>
        </p:spPr>
        <p:txBody>
          <a:bodyPr/>
          <a:lstStyle/>
          <a:p>
            <a:r>
              <a:rPr lang="fr-FR" dirty="0" err="1"/>
              <a:t>Metodologia</a:t>
            </a:r>
            <a:endParaRPr lang="fr-FR" dirty="0"/>
          </a:p>
        </p:txBody>
      </p:sp>
      <p:sp>
        <p:nvSpPr>
          <p:cNvPr id="6" name="Espace réservé du texte 5">
            <a:extLst>
              <a:ext uri="{FF2B5EF4-FFF2-40B4-BE49-F238E27FC236}">
                <a16:creationId xmlns:a16="http://schemas.microsoft.com/office/drawing/2014/main" id="{71129ED3-7D41-452E-B551-2AE6B1A27D38}"/>
              </a:ext>
            </a:extLst>
          </p:cNvPr>
          <p:cNvSpPr>
            <a:spLocks noGrp="1"/>
          </p:cNvSpPr>
          <p:nvPr>
            <p:ph type="body" sz="quarter" idx="15"/>
          </p:nvPr>
        </p:nvSpPr>
        <p:spPr>
          <a:xfrm>
            <a:off x="0" y="4427109"/>
            <a:ext cx="857618" cy="393211"/>
          </a:xfrm>
        </p:spPr>
        <p:txBody>
          <a:bodyPr/>
          <a:lstStyle/>
          <a:p>
            <a:endParaRPr lang="fr-FR"/>
          </a:p>
        </p:txBody>
      </p:sp>
      <p:sp>
        <p:nvSpPr>
          <p:cNvPr id="7" name="Espace réservé du texte 6">
            <a:extLst>
              <a:ext uri="{FF2B5EF4-FFF2-40B4-BE49-F238E27FC236}">
                <a16:creationId xmlns:a16="http://schemas.microsoft.com/office/drawing/2014/main" id="{7B9055CF-61D1-8C70-5246-EB139DE16119}"/>
              </a:ext>
            </a:extLst>
          </p:cNvPr>
          <p:cNvSpPr>
            <a:spLocks noGrp="1"/>
          </p:cNvSpPr>
          <p:nvPr>
            <p:ph type="body" sz="quarter" idx="19"/>
          </p:nvPr>
        </p:nvSpPr>
        <p:spPr>
          <a:xfrm>
            <a:off x="925457" y="4453652"/>
            <a:ext cx="5511270" cy="325259"/>
          </a:xfrm>
        </p:spPr>
        <p:txBody>
          <a:bodyPr/>
          <a:lstStyle/>
          <a:p>
            <a:r>
              <a:rPr lang="fr-FR" dirty="0"/>
              <a:t>Classificazione dei casi di </a:t>
            </a:r>
            <a:r>
              <a:rPr lang="en-IE" dirty="0"/>
              <a:t>studio</a:t>
            </a:r>
          </a:p>
        </p:txBody>
      </p:sp>
      <p:sp>
        <p:nvSpPr>
          <p:cNvPr id="14" name="Espace réservé du texte 13">
            <a:extLst>
              <a:ext uri="{FF2B5EF4-FFF2-40B4-BE49-F238E27FC236}">
                <a16:creationId xmlns:a16="http://schemas.microsoft.com/office/drawing/2014/main" id="{58AEB1F3-791E-9A21-6DDF-B9B3D07C05B3}"/>
              </a:ext>
            </a:extLst>
          </p:cNvPr>
          <p:cNvSpPr>
            <a:spLocks noGrp="1"/>
          </p:cNvSpPr>
          <p:nvPr>
            <p:ph type="body" sz="quarter" idx="25"/>
          </p:nvPr>
        </p:nvSpPr>
        <p:spPr>
          <a:xfrm>
            <a:off x="0" y="4923184"/>
            <a:ext cx="857618" cy="393211"/>
          </a:xfrm>
        </p:spPr>
        <p:txBody>
          <a:bodyPr/>
          <a:lstStyle/>
          <a:p>
            <a:r>
              <a:rPr lang="fr-FR" dirty="0"/>
              <a:t>04</a:t>
            </a:r>
          </a:p>
        </p:txBody>
      </p:sp>
      <p:sp>
        <p:nvSpPr>
          <p:cNvPr id="15" name="Espace réservé du texte 14">
            <a:extLst>
              <a:ext uri="{FF2B5EF4-FFF2-40B4-BE49-F238E27FC236}">
                <a16:creationId xmlns:a16="http://schemas.microsoft.com/office/drawing/2014/main" id="{CE6F929B-4748-CE88-5345-835761687D7B}"/>
              </a:ext>
            </a:extLst>
          </p:cNvPr>
          <p:cNvSpPr>
            <a:spLocks noGrp="1"/>
          </p:cNvSpPr>
          <p:nvPr>
            <p:ph type="body" sz="quarter" idx="26"/>
          </p:nvPr>
        </p:nvSpPr>
        <p:spPr>
          <a:xfrm>
            <a:off x="925457" y="4968607"/>
            <a:ext cx="3228474" cy="348400"/>
          </a:xfrm>
        </p:spPr>
        <p:txBody>
          <a:bodyPr/>
          <a:lstStyle/>
          <a:p>
            <a:r>
              <a:rPr lang="fr-FR" dirty="0">
                <a:latin typeface="Verdana"/>
                <a:ea typeface="Verdana"/>
              </a:rPr>
              <a:t>I </a:t>
            </a:r>
            <a:r>
              <a:rPr lang="fr-FR" dirty="0" err="1">
                <a:latin typeface="Verdana"/>
                <a:ea typeface="Verdana"/>
              </a:rPr>
              <a:t>partner</a:t>
            </a:r>
            <a:r>
              <a:rPr lang="fr-FR" dirty="0">
                <a:latin typeface="Verdana"/>
                <a:ea typeface="Verdana"/>
              </a:rPr>
              <a:t> </a:t>
            </a:r>
            <a:r>
              <a:rPr lang="fr-FR" dirty="0" err="1">
                <a:latin typeface="Verdana"/>
                <a:ea typeface="Verdana"/>
              </a:rPr>
              <a:t>del</a:t>
            </a:r>
            <a:r>
              <a:rPr lang="fr-FR" dirty="0">
                <a:latin typeface="Verdana"/>
                <a:ea typeface="Verdana"/>
              </a:rPr>
              <a:t> </a:t>
            </a:r>
            <a:r>
              <a:rPr lang="fr-FR" dirty="0" err="1">
                <a:latin typeface="Verdana"/>
                <a:ea typeface="Verdana"/>
              </a:rPr>
              <a:t>progetto</a:t>
            </a:r>
            <a:endParaRPr lang="fr-FR" dirty="0" err="1"/>
          </a:p>
        </p:txBody>
      </p:sp>
      <p:sp>
        <p:nvSpPr>
          <p:cNvPr id="16" name="Espace réservé du texte 15">
            <a:extLst>
              <a:ext uri="{FF2B5EF4-FFF2-40B4-BE49-F238E27FC236}">
                <a16:creationId xmlns:a16="http://schemas.microsoft.com/office/drawing/2014/main" id="{898BF5F8-88A1-C466-0CA3-DB19A3457611}"/>
              </a:ext>
            </a:extLst>
          </p:cNvPr>
          <p:cNvSpPr>
            <a:spLocks noGrp="1"/>
          </p:cNvSpPr>
          <p:nvPr>
            <p:ph type="body" sz="quarter" idx="27"/>
          </p:nvPr>
        </p:nvSpPr>
        <p:spPr>
          <a:xfrm>
            <a:off x="0" y="5417167"/>
            <a:ext cx="857618" cy="393211"/>
          </a:xfrm>
        </p:spPr>
        <p:txBody>
          <a:bodyPr/>
          <a:lstStyle/>
          <a:p>
            <a:r>
              <a:rPr lang="fr-FR" dirty="0"/>
              <a:t>05</a:t>
            </a:r>
          </a:p>
        </p:txBody>
      </p:sp>
      <p:sp>
        <p:nvSpPr>
          <p:cNvPr id="17" name="Espace réservé du texte 16">
            <a:extLst>
              <a:ext uri="{FF2B5EF4-FFF2-40B4-BE49-F238E27FC236}">
                <a16:creationId xmlns:a16="http://schemas.microsoft.com/office/drawing/2014/main" id="{C23C5EAE-14B8-199E-1838-035BDCC91750}"/>
              </a:ext>
            </a:extLst>
          </p:cNvPr>
          <p:cNvSpPr>
            <a:spLocks noGrp="1"/>
          </p:cNvSpPr>
          <p:nvPr>
            <p:ph type="body" sz="quarter" idx="28"/>
          </p:nvPr>
        </p:nvSpPr>
        <p:spPr>
          <a:xfrm>
            <a:off x="925457" y="5465294"/>
            <a:ext cx="3228474" cy="348400"/>
          </a:xfrm>
        </p:spPr>
        <p:txBody>
          <a:bodyPr/>
          <a:lstStyle/>
          <a:p>
            <a:r>
              <a:rPr lang="fr-FR" dirty="0" err="1">
                <a:latin typeface="Verdana"/>
                <a:ea typeface="Verdana"/>
              </a:rPr>
              <a:t>Ringraziamenti</a:t>
            </a:r>
            <a:endParaRPr lang="fr-FR" dirty="0" err="1"/>
          </a:p>
        </p:txBody>
      </p:sp>
      <p:sp>
        <p:nvSpPr>
          <p:cNvPr id="18" name="Espace réservé du texte 17">
            <a:extLst>
              <a:ext uri="{FF2B5EF4-FFF2-40B4-BE49-F238E27FC236}">
                <a16:creationId xmlns:a16="http://schemas.microsoft.com/office/drawing/2014/main" id="{447497AE-B714-0704-D980-E22F51381975}"/>
              </a:ext>
            </a:extLst>
          </p:cNvPr>
          <p:cNvSpPr>
            <a:spLocks noGrp="1"/>
          </p:cNvSpPr>
          <p:nvPr>
            <p:ph type="body" sz="quarter" idx="47"/>
          </p:nvPr>
        </p:nvSpPr>
        <p:spPr>
          <a:xfrm>
            <a:off x="423773" y="755957"/>
            <a:ext cx="7002638" cy="1301871"/>
          </a:xfrm>
        </p:spPr>
        <p:txBody>
          <a:bodyPr/>
          <a:lstStyle/>
          <a:p>
            <a:pPr algn="ctr"/>
            <a:r>
              <a:rPr lang="fr-FR" sz="4000" b="1" dirty="0"/>
              <a:t>INDICE DEI CONTENUTI</a:t>
            </a:r>
          </a:p>
        </p:txBody>
      </p:sp>
      <p:sp>
        <p:nvSpPr>
          <p:cNvPr id="19" name="Espace réservé du numéro de diapositive 18">
            <a:extLst>
              <a:ext uri="{FF2B5EF4-FFF2-40B4-BE49-F238E27FC236}">
                <a16:creationId xmlns:a16="http://schemas.microsoft.com/office/drawing/2014/main" id="{F580F51F-0926-A49B-1DA2-33311C5B2664}"/>
              </a:ext>
            </a:extLst>
          </p:cNvPr>
          <p:cNvSpPr>
            <a:spLocks noGrp="1"/>
          </p:cNvSpPr>
          <p:nvPr>
            <p:ph type="sldNum" sz="quarter" idx="4"/>
          </p:nvPr>
        </p:nvSpPr>
        <p:spPr/>
        <p:txBody>
          <a:bodyPr/>
          <a:lstStyle/>
          <a:p>
            <a:fld id="{CB2079F2-58AF-ED44-82D7-E04B2F6FD686}" type="slidenum">
              <a:rPr lang="en-US" smtClean="0"/>
              <a:t>2</a:t>
            </a:fld>
            <a:endParaRPr lang="en-US" dirty="0"/>
          </a:p>
        </p:txBody>
      </p:sp>
    </p:spTree>
    <p:extLst>
      <p:ext uri="{BB962C8B-B14F-4D97-AF65-F5344CB8AC3E}">
        <p14:creationId xmlns:p14="http://schemas.microsoft.com/office/powerpoint/2010/main" val="1147946153"/>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B978D8-8268-B8B3-DD59-9FDB9DA440A7}"/>
              </a:ext>
            </a:extLst>
          </p:cNvPr>
          <p:cNvSpPr/>
          <p:nvPr/>
        </p:nvSpPr>
        <p:spPr>
          <a:xfrm>
            <a:off x="457200" y="1003353"/>
            <a:ext cx="6650182" cy="779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676499" y="1533918"/>
            <a:ext cx="6099368" cy="3641260"/>
          </a:xfrm>
        </p:spPr>
        <p:txBody>
          <a:bodyPr/>
          <a:lstStyle/>
          <a:p>
            <a:pPr algn="l"/>
            <a:r>
              <a:rPr lang="en-GB" b="1" dirty="0">
                <a:solidFill>
                  <a:srgbClr val="8AC03B"/>
                </a:solidFill>
                <a:latin typeface="Verdana"/>
                <a:ea typeface="Verdana"/>
              </a:rPr>
              <a:t>Biglietti esauriti</a:t>
            </a:r>
          </a:p>
          <a:p>
            <a:pPr algn="l"/>
            <a:endParaRPr lang="it-IT" b="1" dirty="0">
              <a:solidFill>
                <a:srgbClr val="8AC03B"/>
              </a:solidFill>
              <a:latin typeface="Verdana"/>
              <a:ea typeface="Verdana"/>
            </a:endParaRPr>
          </a:p>
          <a:p>
            <a:pPr marL="285750" indent="-285750" algn="l">
              <a:buFont typeface="Arial"/>
              <a:buChar char="•"/>
            </a:pPr>
            <a:r>
              <a:rPr lang="en-GB" dirty="0">
                <a:solidFill>
                  <a:srgbClr val="8AC03B"/>
                </a:solidFill>
                <a:latin typeface="Verdana"/>
                <a:ea typeface="Verdana"/>
              </a:rPr>
              <a:t>Tutti i biglietti sono stati facilmente venduti: 300 partecipanti attivi + persone che non hanno partecipato agli sport.</a:t>
            </a:r>
          </a:p>
          <a:p>
            <a:pPr marL="285750" indent="-285750" algn="l">
              <a:buFont typeface="Arial"/>
              <a:buChar char="•"/>
            </a:pPr>
            <a:endParaRPr lang="en-GB" dirty="0">
              <a:solidFill>
                <a:srgbClr val="8AC03B"/>
              </a:solidFill>
              <a:latin typeface="Verdana"/>
              <a:ea typeface="Verdana"/>
            </a:endParaRPr>
          </a:p>
          <a:p>
            <a:pPr algn="l"/>
            <a:r>
              <a:rPr lang="en-GB" b="1" dirty="0">
                <a:solidFill>
                  <a:srgbClr val="8AC03B"/>
                </a:solidFill>
                <a:latin typeface="Verdana"/>
                <a:ea typeface="Verdana"/>
              </a:rPr>
              <a:t>Le imprese locali ne hanno beneficiato</a:t>
            </a:r>
          </a:p>
          <a:p>
            <a:pPr algn="l"/>
            <a:endParaRPr lang="en-GB" b="1" dirty="0">
              <a:solidFill>
                <a:srgbClr val="8AC03B"/>
              </a:solidFill>
              <a:latin typeface="Verdana"/>
              <a:ea typeface="Verdana"/>
            </a:endParaRPr>
          </a:p>
          <a:p>
            <a:pPr marL="285750" indent="-285750" algn="l">
              <a:buFont typeface="Arial"/>
              <a:buChar char="•"/>
            </a:pPr>
            <a:r>
              <a:rPr lang="en-GB" dirty="0">
                <a:solidFill>
                  <a:srgbClr val="8AC03B"/>
                </a:solidFill>
                <a:latin typeface="Verdana"/>
                <a:ea typeface="Verdana"/>
              </a:rPr>
              <a:t>Grazie al numero di partecipanti, i ristoranti locali, gli hotel, ecc. hanno beneficiato del festival. Ora vogliono una seconda edizione per duplicare il successo ottenuto durante il festival.</a:t>
            </a:r>
          </a:p>
          <a:p>
            <a:pPr algn="l"/>
            <a:r>
              <a:rPr lang="en-US" b="1" dirty="0">
                <a:solidFill>
                  <a:srgbClr val="8AC03B"/>
                </a:solidFill>
                <a:latin typeface="Verdana"/>
                <a:ea typeface="Verdana"/>
              </a:rPr>
              <a:t>Aumento della base clienti</a:t>
            </a:r>
          </a:p>
          <a:p>
            <a:pPr algn="l"/>
            <a:endParaRPr lang="en-US" b="1" dirty="0">
              <a:solidFill>
                <a:srgbClr val="8AC03B"/>
              </a:solidFill>
            </a:endParaRPr>
          </a:p>
          <a:p>
            <a:pPr marL="285750" indent="-285750" algn="l">
              <a:buChar char="•"/>
            </a:pPr>
            <a:r>
              <a:rPr lang="en-US" dirty="0">
                <a:solidFill>
                  <a:srgbClr val="8AC03B"/>
                </a:solidFill>
                <a:latin typeface="Verdana"/>
                <a:ea typeface="Verdana"/>
              </a:rPr>
              <a:t>I fondatori e gli organizzatori hanno potuto ampliare la loro base di clienti grazie al festival.</a:t>
            </a:r>
          </a:p>
          <a:p>
            <a:pPr marL="285750" indent="-285750" algn="l">
              <a:buChar char="•"/>
            </a:pPr>
            <a:endParaRPr lang="en-US" dirty="0">
              <a:solidFill>
                <a:srgbClr val="8AC03B"/>
              </a:solidFill>
              <a:latin typeface="Verdana"/>
              <a:ea typeface="Verdana"/>
            </a:endParaRPr>
          </a:p>
          <a:p>
            <a:pPr algn="l"/>
            <a:r>
              <a:rPr lang="en-US" b="1" dirty="0">
                <a:solidFill>
                  <a:srgbClr val="8AC03B"/>
                </a:solidFill>
                <a:latin typeface="Verdana"/>
                <a:ea typeface="Verdana"/>
              </a:rPr>
              <a:t>Buon ritorno sull'investimento</a:t>
            </a:r>
          </a:p>
          <a:p>
            <a:pPr algn="l"/>
            <a:endParaRPr lang="en-US" b="1" dirty="0">
              <a:solidFill>
                <a:srgbClr val="8AC03B"/>
              </a:solidFill>
              <a:latin typeface="Verdana"/>
              <a:ea typeface="Verdana"/>
            </a:endParaRPr>
          </a:p>
          <a:p>
            <a:pPr marL="285750" indent="-285750" algn="l">
              <a:buChar char="•"/>
            </a:pPr>
            <a:r>
              <a:rPr lang="en-US" dirty="0">
                <a:solidFill>
                  <a:srgbClr val="8AC03B"/>
                </a:solidFill>
                <a:latin typeface="Verdana"/>
                <a:ea typeface="Verdana"/>
              </a:rPr>
              <a:t>L'investimento iniziale per il festival è stato di circa 6.000 euro, mentre il profitto complessivo è stato di circa 8.800 euro.</a:t>
            </a:r>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730154" y="1186756"/>
            <a:ext cx="5992059" cy="451257"/>
          </a:xfrm>
        </p:spPr>
        <p:txBody>
          <a:bodyPr/>
          <a:lstStyle/>
          <a:p>
            <a:r>
              <a:rPr lang="en-GB" sz="1600" dirty="0">
                <a:solidFill>
                  <a:srgbClr val="8AC03B"/>
                </a:solidFill>
              </a:rPr>
              <a:t>Quanto successo ha avuto?</a:t>
            </a:r>
          </a:p>
        </p:txBody>
      </p:sp>
      <p:pic>
        <p:nvPicPr>
          <p:cNvPr id="10" name="Image 9" descr="Une image contenant plein air, personne, eau, lac&#10;&#10;Description générée automatiquement">
            <a:extLst>
              <a:ext uri="{FF2B5EF4-FFF2-40B4-BE49-F238E27FC236}">
                <a16:creationId xmlns:a16="http://schemas.microsoft.com/office/drawing/2014/main" id="{F0871FE3-75CA-F19B-3377-E9275B6F80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24577"/>
            <a:ext cx="7559675" cy="3894090"/>
          </a:xfrm>
          <a:prstGeom prst="rect">
            <a:avLst/>
          </a:prstGeom>
        </p:spPr>
      </p:pic>
    </p:spTree>
    <p:extLst>
      <p:ext uri="{BB962C8B-B14F-4D97-AF65-F5344CB8AC3E}">
        <p14:creationId xmlns:p14="http://schemas.microsoft.com/office/powerpoint/2010/main" val="2813702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DE169C6D-F38D-D4A8-E304-22C0F2BA4F58}"/>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p:blipFill>
        <p:spPr/>
      </p:pic>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t>21</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p:txBody>
          <a:bodyPr/>
          <a:lstStyle/>
          <a:p>
            <a:r>
              <a:rPr lang="en-GB" dirty="0"/>
              <a:t>Italia</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576659"/>
            <a:ext cx="3779838" cy="574615"/>
          </a:xfrm>
        </p:spPr>
        <p:txBody>
          <a:bodyPr vert="horz" lIns="91440" tIns="45720" rIns="91440" bIns="45720" rtlCol="0" anchor="t">
            <a:noAutofit/>
          </a:bodyPr>
          <a:lstStyle/>
          <a:p>
            <a:r>
              <a:rPr lang="en-GB">
                <a:latin typeface="Verdana"/>
                <a:ea typeface="Verdana"/>
              </a:rPr>
              <a:t>Wonder</a:t>
            </a:r>
            <a:endParaRPr lang="en-GB" dirty="0"/>
          </a:p>
          <a:p>
            <a:r>
              <a:rPr lang="en-GB" dirty="0" err="1"/>
              <a:t>Grottole</a:t>
            </a:r>
            <a:endParaRPr lang="en-GB" dirty="0"/>
          </a:p>
        </p:txBody>
      </p:sp>
      <p:sp>
        <p:nvSpPr>
          <p:cNvPr id="9" name="Text Placeholder 8">
            <a:extLst>
              <a:ext uri="{FF2B5EF4-FFF2-40B4-BE49-F238E27FC236}">
                <a16:creationId xmlns:a16="http://schemas.microsoft.com/office/drawing/2014/main" id="{F19465F5-7CEB-9F0C-7008-32D4802DBB4E}"/>
              </a:ext>
            </a:extLst>
          </p:cNvPr>
          <p:cNvSpPr>
            <a:spLocks noGrp="1"/>
          </p:cNvSpPr>
          <p:nvPr>
            <p:ph type="body" sz="quarter" idx="114"/>
          </p:nvPr>
        </p:nvSpPr>
        <p:spPr>
          <a:xfrm>
            <a:off x="783807" y="8174264"/>
            <a:ext cx="5992059" cy="451257"/>
          </a:xfrm>
        </p:spPr>
        <p:txBody>
          <a:bodyPr/>
          <a:lstStyle/>
          <a:p>
            <a:r>
              <a:rPr lang="en-GB" sz="2400" dirty="0"/>
              <a:t>Posizione</a:t>
            </a:r>
          </a:p>
        </p:txBody>
      </p:sp>
      <p:sp>
        <p:nvSpPr>
          <p:cNvPr id="10" name="Text Placeholder 9">
            <a:extLst>
              <a:ext uri="{FF2B5EF4-FFF2-40B4-BE49-F238E27FC236}">
                <a16:creationId xmlns:a16="http://schemas.microsoft.com/office/drawing/2014/main" id="{239A5805-0BBF-8B5E-ACDA-9A5C94314E3E}"/>
              </a:ext>
            </a:extLst>
          </p:cNvPr>
          <p:cNvSpPr>
            <a:spLocks noGrp="1"/>
          </p:cNvSpPr>
          <p:nvPr>
            <p:ph type="body" sz="quarter" idx="115"/>
          </p:nvPr>
        </p:nvSpPr>
        <p:spPr>
          <a:xfrm>
            <a:off x="750772" y="5639757"/>
            <a:ext cx="5992060" cy="1704039"/>
          </a:xfrm>
        </p:spPr>
        <p:txBody>
          <a:bodyPr/>
          <a:lstStyle/>
          <a:p>
            <a:pPr>
              <a:lnSpc>
                <a:spcPct val="115000"/>
              </a:lnSpc>
            </a:pPr>
            <a:r>
              <a:rPr lang="en-US" dirty="0">
                <a:solidFill>
                  <a:srgbClr val="000000"/>
                </a:solidFill>
                <a:effectLst/>
              </a:rPr>
              <a:t>Wonder </a:t>
            </a:r>
            <a:r>
              <a:rPr lang="en-US" dirty="0" err="1">
                <a:solidFill>
                  <a:srgbClr val="000000"/>
                </a:solidFill>
                <a:effectLst/>
              </a:rPr>
              <a:t>Grottole </a:t>
            </a:r>
            <a:r>
              <a:rPr lang="en-US" dirty="0">
                <a:solidFill>
                  <a:srgbClr val="000000"/>
                </a:solidFill>
                <a:effectLst/>
              </a:rPr>
              <a:t>è un'impresa sociale che lavora per far rivivere il </a:t>
            </a:r>
            <a:r>
              <a:rPr lang="en-US" dirty="0" err="1">
                <a:solidFill>
                  <a:srgbClr val="000000"/>
                </a:solidFill>
                <a:effectLst/>
              </a:rPr>
              <a:t>centro </a:t>
            </a:r>
            <a:r>
              <a:rPr lang="en-US" dirty="0">
                <a:solidFill>
                  <a:srgbClr val="000000"/>
                </a:solidFill>
                <a:effectLst/>
              </a:rPr>
              <a:t>storico del paese di </a:t>
            </a:r>
            <a:r>
              <a:rPr lang="en-US" dirty="0" err="1">
                <a:solidFill>
                  <a:srgbClr val="000000"/>
                </a:solidFill>
                <a:effectLst/>
              </a:rPr>
              <a:t>Grottole </a:t>
            </a:r>
            <a:r>
              <a:rPr lang="en-US" dirty="0">
                <a:solidFill>
                  <a:srgbClr val="000000"/>
                </a:solidFill>
                <a:effectLst/>
              </a:rPr>
              <a:t>(a 30 km da Matera), attraverso la rigenerazione di case abbandonate e la creazione di una nuova comunità.</a:t>
            </a:r>
            <a:endParaRPr lang="fr-FR" dirty="0">
              <a:effectLst/>
            </a:endParaRPr>
          </a:p>
          <a:p>
            <a:pPr>
              <a:lnSpc>
                <a:spcPct val="115000"/>
              </a:lnSpc>
            </a:pPr>
            <a:r>
              <a:rPr lang="en-US" dirty="0">
                <a:solidFill>
                  <a:srgbClr val="000000"/>
                </a:solidFill>
                <a:effectLst/>
              </a:rPr>
              <a:t>Wonder </a:t>
            </a:r>
            <a:r>
              <a:rPr lang="en-US" dirty="0" err="1">
                <a:solidFill>
                  <a:srgbClr val="000000"/>
                </a:solidFill>
                <a:effectLst/>
              </a:rPr>
              <a:t>Grottole </a:t>
            </a:r>
            <a:r>
              <a:rPr lang="en-US" dirty="0">
                <a:solidFill>
                  <a:srgbClr val="000000"/>
                </a:solidFill>
                <a:effectLst/>
              </a:rPr>
              <a:t>nasce come progetto sperimentale per coinvolgere e connettere persone ed energie da tutto il mondo. Un progetto visionario che ha catturato l'attenzione di Airbnb e insieme, da gennaio 2019, hanno promosso il </a:t>
            </a:r>
            <a:r>
              <a:rPr lang="en-US" b="1" dirty="0">
                <a:solidFill>
                  <a:srgbClr val="000000"/>
                </a:solidFill>
                <a:effectLst/>
              </a:rPr>
              <a:t>progetto Italian Sabbatical.</a:t>
            </a:r>
            <a:endParaRPr lang="fr-FR" dirty="0">
              <a:effectLst/>
            </a:endParaRPr>
          </a:p>
          <a:p>
            <a:endParaRPr lang="en-GB" sz="1100" dirty="0"/>
          </a:p>
        </p:txBody>
      </p:sp>
      <p:sp>
        <p:nvSpPr>
          <p:cNvPr id="11" name="Text Placeholder 10">
            <a:extLst>
              <a:ext uri="{FF2B5EF4-FFF2-40B4-BE49-F238E27FC236}">
                <a16:creationId xmlns:a16="http://schemas.microsoft.com/office/drawing/2014/main" id="{5E50F257-CA7C-2494-B736-86E1E4D27EDB}"/>
              </a:ext>
            </a:extLst>
          </p:cNvPr>
          <p:cNvSpPr>
            <a:spLocks noGrp="1"/>
          </p:cNvSpPr>
          <p:nvPr>
            <p:ph type="body" sz="quarter" idx="116"/>
          </p:nvPr>
        </p:nvSpPr>
        <p:spPr>
          <a:xfrm>
            <a:off x="750772" y="5195174"/>
            <a:ext cx="5992059" cy="451257"/>
          </a:xfrm>
        </p:spPr>
        <p:txBody>
          <a:bodyPr/>
          <a:lstStyle/>
          <a:p>
            <a:r>
              <a:rPr lang="en-GB" sz="2400" dirty="0"/>
              <a:t>Introduzione</a:t>
            </a:r>
          </a:p>
        </p:txBody>
      </p:sp>
      <p:sp>
        <p:nvSpPr>
          <p:cNvPr id="2" name="Text Placeholder 1">
            <a:extLst>
              <a:ext uri="{FF2B5EF4-FFF2-40B4-BE49-F238E27FC236}">
                <a16:creationId xmlns:a16="http://schemas.microsoft.com/office/drawing/2014/main" id="{5F7DBE33-B6CF-711E-3CA1-41D115B802FA}"/>
              </a:ext>
            </a:extLst>
          </p:cNvPr>
          <p:cNvSpPr>
            <a:spLocks noGrp="1"/>
          </p:cNvSpPr>
          <p:nvPr>
            <p:ph type="body" sz="quarter" idx="45"/>
          </p:nvPr>
        </p:nvSpPr>
        <p:spPr>
          <a:xfrm>
            <a:off x="4459209" y="2064423"/>
            <a:ext cx="2865586" cy="451589"/>
          </a:xfrm>
        </p:spPr>
        <p:txBody>
          <a:bodyPr>
            <a:noAutofit/>
          </a:bodyPr>
          <a:lstStyle/>
          <a:p>
            <a:r>
              <a:rPr lang="en-GB" dirty="0">
                <a:latin typeface="Verdana"/>
                <a:ea typeface="Verdana"/>
              </a:rPr>
              <a:t>Riattivazione di un borgo </a:t>
            </a:r>
            <a:r>
              <a:rPr lang="en-GB" dirty="0" err="1">
                <a:latin typeface="Verdana"/>
                <a:ea typeface="Verdana"/>
              </a:rPr>
              <a:t>attraverso</a:t>
            </a:r>
            <a:r>
              <a:rPr lang="en-GB" dirty="0">
                <a:latin typeface="Verdana"/>
                <a:ea typeface="Verdana"/>
              </a:rPr>
              <a:t> il turismo</a:t>
            </a:r>
            <a:endParaRPr lang="en-GB" dirty="0"/>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59209" y="2934356"/>
            <a:ext cx="3431237" cy="280520"/>
          </a:xfrm>
        </p:spPr>
        <p:txBody>
          <a:bodyPr>
            <a:noAutofit/>
          </a:bodyPr>
          <a:lstStyle/>
          <a:p>
            <a:r>
              <a:rPr lang="en-GB" dirty="0" err="1"/>
              <a:t>Netural </a:t>
            </a:r>
            <a:r>
              <a:rPr lang="en-GB" dirty="0"/>
              <a:t>Coop, Impresa sociale</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a:xfrm>
            <a:off x="4470153" y="3286871"/>
            <a:ext cx="3084386" cy="2362631"/>
          </a:xfrm>
        </p:spPr>
        <p:txBody>
          <a:bodyPr/>
          <a:lstStyle/>
          <a:p>
            <a:r>
              <a:rPr lang="en-GB" sz="1200" dirty="0">
                <a:latin typeface="Verdana"/>
                <a:ea typeface="Verdana"/>
              </a:rPr>
              <a:t>www.wondergrottole.it/</a:t>
            </a:r>
          </a:p>
          <a:p>
            <a:r>
              <a:rPr lang="en-GB" sz="1200" dirty="0">
                <a:latin typeface="Verdana"/>
                <a:ea typeface="Verdana"/>
              </a:rPr>
              <a:t>www.instagram.com/wondergrottole/</a:t>
            </a:r>
          </a:p>
          <a:p>
            <a:r>
              <a:rPr lang="en-GB" sz="1200" dirty="0">
                <a:latin typeface="Verdana"/>
                <a:ea typeface="Verdana"/>
              </a:rPr>
              <a:t>https://www.facebook.com/WonderGrottole</a:t>
            </a:r>
          </a:p>
        </p:txBody>
      </p:sp>
      <p:sp>
        <p:nvSpPr>
          <p:cNvPr id="12" name="Text Placeholder 11">
            <a:extLst>
              <a:ext uri="{FF2B5EF4-FFF2-40B4-BE49-F238E27FC236}">
                <a16:creationId xmlns:a16="http://schemas.microsoft.com/office/drawing/2014/main" id="{30730D2F-F7B5-FED9-53E1-BDD23A626183}"/>
              </a:ext>
            </a:extLst>
          </p:cNvPr>
          <p:cNvSpPr>
            <a:spLocks noGrp="1"/>
          </p:cNvSpPr>
          <p:nvPr>
            <p:ph type="body" sz="quarter" idx="121"/>
          </p:nvPr>
        </p:nvSpPr>
        <p:spPr>
          <a:xfrm>
            <a:off x="783807" y="8713241"/>
            <a:ext cx="5992060" cy="1704039"/>
          </a:xfrm>
        </p:spPr>
        <p:txBody>
          <a:bodyPr>
            <a:normAutofit/>
          </a:bodyPr>
          <a:lstStyle/>
          <a:p>
            <a:r>
              <a:rPr lang="en-GB" dirty="0" err="1">
                <a:solidFill>
                  <a:schemeClr val="tx1"/>
                </a:solidFill>
              </a:rPr>
              <a:t>Grottole</a:t>
            </a:r>
            <a:r>
              <a:rPr lang="en-GB" dirty="0">
                <a:solidFill>
                  <a:schemeClr val="tx1"/>
                </a:solidFill>
              </a:rPr>
              <a:t>, Regione Basilicata, Sud Italia</a:t>
            </a:r>
          </a:p>
        </p:txBody>
      </p:sp>
      <p:pic>
        <p:nvPicPr>
          <p:cNvPr id="16" name="Picture 15">
            <a:extLst>
              <a:ext uri="{FF2B5EF4-FFF2-40B4-BE49-F238E27FC236}">
                <a16:creationId xmlns:a16="http://schemas.microsoft.com/office/drawing/2014/main" id="{6D08ECA2-C76F-93EA-7708-AAF43A349FBE}"/>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rcRect/>
          <a:stretch>
            <a:fillRect/>
          </a:stretch>
        </p:blipFill>
        <p:spPr>
          <a:xfrm>
            <a:off x="-12149" y="0"/>
            <a:ext cx="2867979" cy="3412092"/>
          </a:xfrm>
          <a:custGeom>
            <a:avLst/>
            <a:gdLst>
              <a:gd name="connsiteX0" fmla="*/ 0 w 2867979"/>
              <a:gd name="connsiteY0" fmla="*/ 0 h 3412092"/>
              <a:gd name="connsiteX1" fmla="*/ 2867979 w 2867979"/>
              <a:gd name="connsiteY1" fmla="*/ 0 h 3412092"/>
              <a:gd name="connsiteX2" fmla="*/ 2867979 w 2867979"/>
              <a:gd name="connsiteY2" fmla="*/ 3412092 h 3412092"/>
              <a:gd name="connsiteX3" fmla="*/ 0 w 2867979"/>
              <a:gd name="connsiteY3" fmla="*/ 3412092 h 3412092"/>
            </a:gdLst>
            <a:ahLst/>
            <a:cxnLst>
              <a:cxn ang="0">
                <a:pos x="connsiteX0" y="connsiteY0"/>
              </a:cxn>
              <a:cxn ang="0">
                <a:pos x="connsiteX1" y="connsiteY1"/>
              </a:cxn>
              <a:cxn ang="0">
                <a:pos x="connsiteX2" y="connsiteY2"/>
              </a:cxn>
              <a:cxn ang="0">
                <a:pos x="connsiteX3" y="connsiteY3"/>
              </a:cxn>
            </a:cxnLst>
            <a:rect l="l" t="t" r="r" b="b"/>
            <a:pathLst>
              <a:path w="2867979" h="3412092">
                <a:moveTo>
                  <a:pt x="0" y="0"/>
                </a:moveTo>
                <a:lnTo>
                  <a:pt x="2867979" y="0"/>
                </a:lnTo>
                <a:lnTo>
                  <a:pt x="2867979" y="3412092"/>
                </a:lnTo>
                <a:lnTo>
                  <a:pt x="0" y="3412092"/>
                </a:lnTo>
                <a:close/>
              </a:path>
            </a:pathLst>
          </a:custGeom>
        </p:spPr>
      </p:pic>
      <p:pic>
        <p:nvPicPr>
          <p:cNvPr id="5" name="Graphique 4" descr="Repère avec un remplissage uni">
            <a:extLst>
              <a:ext uri="{FF2B5EF4-FFF2-40B4-BE49-F238E27FC236}">
                <a16:creationId xmlns:a16="http://schemas.microsoft.com/office/drawing/2014/main" id="{2D6BEAB8-43D0-A870-32DA-60B0D1AB6D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659" y="8399892"/>
            <a:ext cx="785329" cy="785329"/>
          </a:xfrm>
          <a:prstGeom prst="rect">
            <a:avLst/>
          </a:prstGeom>
        </p:spPr>
      </p:pic>
      <p:grpSp>
        <p:nvGrpSpPr>
          <p:cNvPr id="13" name="Groupe 12">
            <a:extLst>
              <a:ext uri="{FF2B5EF4-FFF2-40B4-BE49-F238E27FC236}">
                <a16:creationId xmlns:a16="http://schemas.microsoft.com/office/drawing/2014/main" id="{CF660943-2A1A-E306-D815-2AE15A826599}"/>
              </a:ext>
            </a:extLst>
          </p:cNvPr>
          <p:cNvGrpSpPr/>
          <p:nvPr/>
        </p:nvGrpSpPr>
        <p:grpSpPr>
          <a:xfrm rot="10800000">
            <a:off x="-12149" y="4007756"/>
            <a:ext cx="2351314" cy="920863"/>
            <a:chOff x="2860742" y="1832249"/>
            <a:chExt cx="3822043" cy="1080000"/>
          </a:xfrm>
        </p:grpSpPr>
        <p:sp>
          <p:nvSpPr>
            <p:cNvPr id="15" name="Rectangle 14">
              <a:extLst>
                <a:ext uri="{FF2B5EF4-FFF2-40B4-BE49-F238E27FC236}">
                  <a16:creationId xmlns:a16="http://schemas.microsoft.com/office/drawing/2014/main" id="{547577B8-CB10-83D1-1A23-C3455E469B46}"/>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COLLEGAMENTO</a:t>
              </a:r>
            </a:p>
          </p:txBody>
        </p:sp>
        <p:sp>
          <p:nvSpPr>
            <p:cNvPr id="17" name="Ellipse 16">
              <a:extLst>
                <a:ext uri="{FF2B5EF4-FFF2-40B4-BE49-F238E27FC236}">
                  <a16:creationId xmlns:a16="http://schemas.microsoft.com/office/drawing/2014/main" id="{840CBC4F-D724-34CA-5272-9DE7C2BB5C24}"/>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2520677416"/>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614650" y="6533322"/>
            <a:ext cx="5801647" cy="2088787"/>
          </a:xfrm>
        </p:spPr>
        <p:txBody>
          <a:bodyPr/>
          <a:lstStyle/>
          <a:p>
            <a:pPr algn="l"/>
            <a:r>
              <a:rPr lang="en-US" dirty="0" err="1">
                <a:solidFill>
                  <a:srgbClr val="000000"/>
                </a:solidFill>
                <a:effectLst/>
              </a:rPr>
              <a:t>Grottole </a:t>
            </a:r>
            <a:r>
              <a:rPr lang="en-US" dirty="0">
                <a:solidFill>
                  <a:srgbClr val="000000"/>
                </a:solidFill>
                <a:effectLst/>
              </a:rPr>
              <a:t>si propone di sperimentare la possibilità di recuperare le memorie di questo territorio e ripopolare il borgo di </a:t>
            </a:r>
            <a:r>
              <a:rPr lang="en-US" dirty="0" err="1">
                <a:solidFill>
                  <a:srgbClr val="000000"/>
                </a:solidFill>
                <a:effectLst/>
              </a:rPr>
              <a:t>Grottole </a:t>
            </a:r>
            <a:r>
              <a:rPr lang="en-US" dirty="0">
                <a:solidFill>
                  <a:srgbClr val="000000"/>
                </a:solidFill>
                <a:effectLst/>
              </a:rPr>
              <a:t>attraverso la creazione di una nuova comunità in armonia con la popolazione residente.</a:t>
            </a: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endParaRPr lang="en-US" dirty="0">
              <a:solidFill>
                <a:srgbClr val="000000"/>
              </a:solidFill>
            </a:endParaRPr>
          </a:p>
          <a:p>
            <a:pPr algn="l"/>
            <a:br>
              <a:rPr lang="fr-FR" dirty="0">
                <a:effectLst/>
              </a:rPr>
            </a:br>
            <a:endParaRPr lang="en-GB" dirty="0"/>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614651" y="5448439"/>
            <a:ext cx="2826153" cy="451257"/>
          </a:xfrm>
        </p:spPr>
        <p:txBody>
          <a:bodyPr/>
          <a:lstStyle/>
          <a:p>
            <a:r>
              <a:rPr lang="en-GB" dirty="0"/>
              <a:t>In che modo l'azienda contribuisce ad affrontare i problemi regionali di cambiamento climatico o di sostenibilità?</a:t>
            </a:r>
          </a:p>
          <a:p>
            <a:endParaRPr lang="en-GB"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z="1400" smtClean="0">
                <a:latin typeface="Verdana" panose="020B0604030504040204" pitchFamily="34" charset="0"/>
                <a:ea typeface="Verdana" panose="020B0604030504040204" pitchFamily="34" charset="0"/>
                <a:cs typeface="Verdana" panose="020B0604030504040204" pitchFamily="34" charset="0"/>
              </a:rPr>
              <a:t>22</a:t>
            </a:fld>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614651" y="1342575"/>
            <a:ext cx="5992060" cy="3354188"/>
          </a:xfrm>
        </p:spPr>
        <p:txBody>
          <a:bodyPr/>
          <a:lstStyle/>
          <a:p>
            <a:pPr algn="l"/>
            <a:r>
              <a:rPr lang="en-US" dirty="0" err="1">
                <a:solidFill>
                  <a:srgbClr val="000000"/>
                </a:solidFill>
                <a:effectLst/>
              </a:rPr>
              <a:t>Grottole </a:t>
            </a:r>
            <a:r>
              <a:rPr lang="en-US" dirty="0">
                <a:solidFill>
                  <a:srgbClr val="000000"/>
                </a:solidFill>
                <a:effectLst/>
              </a:rPr>
              <a:t>è un piccolo comune di 2.100 abitanti. Si trova nel Sud Italia, nella regione Basilicata, e dista 30 km da Matera.</a:t>
            </a:r>
            <a:endParaRPr lang="en-US" dirty="0">
              <a:solidFill>
                <a:srgbClr val="000000"/>
              </a:solidFill>
            </a:endParaRPr>
          </a:p>
          <a:p>
            <a:pPr algn="l"/>
            <a:br>
              <a:rPr lang="fr-FR" dirty="0">
                <a:effectLst/>
              </a:rPr>
            </a:br>
            <a:r>
              <a:rPr lang="en-US" dirty="0">
                <a:solidFill>
                  <a:srgbClr val="000000"/>
                </a:solidFill>
                <a:effectLst/>
              </a:rPr>
              <a:t>Tuttavia, il </a:t>
            </a:r>
            <a:r>
              <a:rPr lang="en-US" b="1" dirty="0">
                <a:solidFill>
                  <a:srgbClr val="000000"/>
                </a:solidFill>
                <a:effectLst/>
              </a:rPr>
              <a:t>suo </a:t>
            </a:r>
            <a:r>
              <a:rPr lang="en-US" b="1" dirty="0" err="1">
                <a:solidFill>
                  <a:srgbClr val="000000"/>
                </a:solidFill>
                <a:effectLst/>
              </a:rPr>
              <a:t>centro </a:t>
            </a:r>
            <a:r>
              <a:rPr lang="en-US" b="1" dirty="0">
                <a:solidFill>
                  <a:srgbClr val="000000"/>
                </a:solidFill>
                <a:effectLst/>
              </a:rPr>
              <a:t>storico conta solo 300 abitanti e 629 case abbandonate.</a:t>
            </a:r>
            <a:br>
              <a:rPr lang="fr-FR" dirty="0">
                <a:effectLst/>
              </a:rPr>
            </a:br>
            <a:r>
              <a:rPr lang="en-US" b="1" dirty="0">
                <a:solidFill>
                  <a:srgbClr val="000000"/>
                </a:solidFill>
                <a:effectLst/>
              </a:rPr>
              <a:t>Negli ultimi sessant'anni, i suoi abitanti hanno cercato lavoro in città più grandi o all'estero, dando luogo a un </a:t>
            </a:r>
            <a:r>
              <a:rPr lang="en-US" dirty="0">
                <a:solidFill>
                  <a:srgbClr val="000000"/>
                </a:solidFill>
                <a:effectLst/>
              </a:rPr>
              <a:t>rapido spopolamento della città, soprattutto del suo </a:t>
            </a:r>
            <a:r>
              <a:rPr lang="en-US" dirty="0" err="1">
                <a:solidFill>
                  <a:srgbClr val="000000"/>
                </a:solidFill>
                <a:effectLst/>
              </a:rPr>
              <a:t>centro </a:t>
            </a:r>
            <a:r>
              <a:rPr lang="en-US" dirty="0">
                <a:solidFill>
                  <a:srgbClr val="000000"/>
                </a:solidFill>
                <a:effectLst/>
              </a:rPr>
              <a:t>storico.</a:t>
            </a:r>
          </a:p>
          <a:p>
            <a:pPr algn="l"/>
            <a:r>
              <a:rPr lang="en-US" dirty="0">
                <a:solidFill>
                  <a:srgbClr val="000000"/>
                </a:solidFill>
                <a:effectLst/>
              </a:rPr>
              <a:t>Secondo un rapporto di </a:t>
            </a:r>
            <a:r>
              <a:rPr lang="en-US" dirty="0" err="1">
                <a:solidFill>
                  <a:srgbClr val="000000"/>
                </a:solidFill>
                <a:effectLst/>
              </a:rPr>
              <a:t>Legambiente </a:t>
            </a:r>
            <a:r>
              <a:rPr lang="en-US" dirty="0">
                <a:solidFill>
                  <a:srgbClr val="000000"/>
                </a:solidFill>
                <a:effectLst/>
              </a:rPr>
              <a:t>del 2016, sono circa </a:t>
            </a:r>
            <a:r>
              <a:rPr lang="en-US" b="1" dirty="0">
                <a:solidFill>
                  <a:srgbClr val="000000"/>
                </a:solidFill>
                <a:effectLst/>
              </a:rPr>
              <a:t>2.500 i borghi rurali italiani spopolati</a:t>
            </a:r>
            <a:r>
              <a:rPr lang="en-US" dirty="0">
                <a:solidFill>
                  <a:srgbClr val="000000"/>
                </a:solidFill>
                <a:effectLst/>
              </a:rPr>
              <a:t>, alcuni semi-abbandonati e altri paesi fantasma. </a:t>
            </a:r>
            <a:br>
              <a:rPr lang="fr-FR" dirty="0">
                <a:effectLst/>
              </a:rPr>
            </a:br>
            <a:endParaRPr lang="en-GB"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614651" y="649229"/>
            <a:ext cx="5992059" cy="451257"/>
          </a:xfrm>
        </p:spPr>
        <p:txBody>
          <a:bodyPr/>
          <a:lstStyle/>
          <a:p>
            <a:r>
              <a:rPr lang="en-GB" dirty="0"/>
              <a:t>Qual è stato il fattore scatenante della sua attività o idea imprenditoriale?</a:t>
            </a:r>
          </a:p>
          <a:p>
            <a:endParaRPr lang="en-GB" dirty="0"/>
          </a:p>
        </p:txBody>
      </p:sp>
      <p:pic>
        <p:nvPicPr>
          <p:cNvPr id="9" name="Image 8" descr="Une image contenant ciel, plein air, bâtiment, chaussures&#10;&#10;Description générée automatiquement">
            <a:extLst>
              <a:ext uri="{FF2B5EF4-FFF2-40B4-BE49-F238E27FC236}">
                <a16:creationId xmlns:a16="http://schemas.microsoft.com/office/drawing/2014/main" id="{22EEBA4F-72F9-3483-6FC0-A83CF602E6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9837" y="3556842"/>
            <a:ext cx="4027203" cy="3020402"/>
          </a:xfrm>
          <a:prstGeom prst="rect">
            <a:avLst/>
          </a:prstGeom>
        </p:spPr>
      </p:pic>
      <p:sp>
        <p:nvSpPr>
          <p:cNvPr id="10" name="Text Placeholder 7">
            <a:extLst>
              <a:ext uri="{FF2B5EF4-FFF2-40B4-BE49-F238E27FC236}">
                <a16:creationId xmlns:a16="http://schemas.microsoft.com/office/drawing/2014/main" id="{2B673DAD-5B48-4656-4716-97F9BC71FE5B}"/>
              </a:ext>
            </a:extLst>
          </p:cNvPr>
          <p:cNvSpPr txBox="1">
            <a:spLocks/>
          </p:cNvSpPr>
          <p:nvPr/>
        </p:nvSpPr>
        <p:spPr>
          <a:xfrm>
            <a:off x="3967749" y="6941318"/>
            <a:ext cx="2800365"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t>Quali sono stati i principali ostacoli o barriere che avete incontrato?</a:t>
            </a:r>
          </a:p>
        </p:txBody>
      </p:sp>
      <p:sp>
        <p:nvSpPr>
          <p:cNvPr id="11" name="Text Placeholder 8">
            <a:extLst>
              <a:ext uri="{FF2B5EF4-FFF2-40B4-BE49-F238E27FC236}">
                <a16:creationId xmlns:a16="http://schemas.microsoft.com/office/drawing/2014/main" id="{FF67E285-245D-9C6F-104F-9BA9ACAEF96A}"/>
              </a:ext>
            </a:extLst>
          </p:cNvPr>
          <p:cNvSpPr txBox="1">
            <a:spLocks/>
          </p:cNvSpPr>
          <p:nvPr/>
        </p:nvSpPr>
        <p:spPr>
          <a:xfrm>
            <a:off x="3967749" y="7762855"/>
            <a:ext cx="3080248" cy="175515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400" dirty="0">
                <a:solidFill>
                  <a:srgbClr val="213643"/>
                </a:solidFill>
                <a:latin typeface="Verdana" panose="020B0604030504040204" pitchFamily="34" charset="0"/>
                <a:ea typeface="Verdana" panose="020B0604030504040204" pitchFamily="34" charset="0"/>
                <a:cs typeface="Verdana" panose="020B0604030504040204" pitchFamily="34" charset="0"/>
              </a:rPr>
              <a:t>Il numero di persone che visitano i piccoli villaggi è ancora troppo basso per consentire la sostenibilità finanziaria</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213643"/>
                </a:solidFill>
                <a:latin typeface="Verdana" panose="020B0604030504040204" pitchFamily="34" charset="0"/>
                <a:ea typeface="Verdana" panose="020B0604030504040204" pitchFamily="34" charset="0"/>
                <a:cs typeface="Verdana" panose="020B0604030504040204" pitchFamily="34" charset="0"/>
              </a:rPr>
              <a:t>il che </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non </a:t>
            </a:r>
            <a:r>
              <a:rPr lang="fr-FR" sz="1400" dirty="0" err="1">
                <a:solidFill>
                  <a:srgbClr val="213643"/>
                </a:solidFill>
                <a:latin typeface="Verdana" panose="020B0604030504040204" pitchFamily="34" charset="0"/>
                <a:ea typeface="Verdana" panose="020B0604030504040204" pitchFamily="34" charset="0"/>
                <a:cs typeface="Verdana" panose="020B0604030504040204" pitchFamily="34" charset="0"/>
              </a:rPr>
              <a:t>fornisce sufficiente visibilità </a:t>
            </a:r>
            <a:r>
              <a:rPr lang="fr-FR" sz="1400" dirty="0">
                <a:solidFill>
                  <a:srgbClr val="213643"/>
                </a:solidFill>
                <a:latin typeface="Verdana" panose="020B0604030504040204" pitchFamily="34" charset="0"/>
                <a:ea typeface="Verdana" panose="020B0604030504040204" pitchFamily="34" charset="0"/>
                <a:cs typeface="Verdana" panose="020B0604030504040204" pitchFamily="34" charset="0"/>
              </a:rPr>
              <a:t>per il futuro.</a:t>
            </a:r>
            <a:endParaRPr lang="en-GB"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74093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p:txBody>
          <a:bodyPr/>
          <a:lstStyle/>
          <a:p>
            <a:r>
              <a:rPr lang="en-US" dirty="0">
                <a:solidFill>
                  <a:srgbClr val="000000"/>
                </a:solidFill>
                <a:effectLst/>
              </a:rPr>
              <a:t>Wonder </a:t>
            </a:r>
            <a:r>
              <a:rPr lang="en-US" dirty="0" err="1">
                <a:solidFill>
                  <a:srgbClr val="000000"/>
                </a:solidFill>
                <a:effectLst/>
              </a:rPr>
              <a:t>Grottole </a:t>
            </a:r>
            <a:r>
              <a:rPr lang="en-US" dirty="0">
                <a:solidFill>
                  <a:srgbClr val="000000"/>
                </a:solidFill>
                <a:effectLst/>
              </a:rPr>
              <a:t>vuole sperimentare un </a:t>
            </a:r>
            <a:r>
              <a:rPr lang="en-US" b="1" dirty="0">
                <a:solidFill>
                  <a:srgbClr val="000000"/>
                </a:solidFill>
                <a:effectLst/>
              </a:rPr>
              <a:t>nuovo modello di turismo</a:t>
            </a:r>
            <a:r>
              <a:rPr lang="en-US" dirty="0">
                <a:solidFill>
                  <a:srgbClr val="000000"/>
                </a:solidFill>
                <a:effectLst/>
              </a:rPr>
              <a:t>, quello </a:t>
            </a:r>
            <a:r>
              <a:rPr lang="en-US" b="1" dirty="0">
                <a:solidFill>
                  <a:srgbClr val="000000"/>
                </a:solidFill>
                <a:effectLst/>
              </a:rPr>
              <a:t>4.0</a:t>
            </a:r>
            <a:r>
              <a:rPr lang="en-US" dirty="0">
                <a:solidFill>
                  <a:srgbClr val="000000"/>
                </a:solidFill>
                <a:effectLst/>
              </a:rPr>
              <a:t>, un'evoluzione dei precedenti perché può mettere a sistema il recupero del territorio, favorire una </a:t>
            </a:r>
            <a:r>
              <a:rPr lang="en-US" b="1" dirty="0">
                <a:solidFill>
                  <a:srgbClr val="000000"/>
                </a:solidFill>
                <a:effectLst/>
              </a:rPr>
              <a:t>rigenerazione urbana </a:t>
            </a:r>
            <a:r>
              <a:rPr lang="en-US" dirty="0">
                <a:solidFill>
                  <a:srgbClr val="000000"/>
                </a:solidFill>
                <a:effectLst/>
              </a:rPr>
              <a:t>e creare un nuovo mercato turistico. Il turista non vive più il territorio passivamente, né vive delle semplici esperienze offerte dai locali, ma diventa </a:t>
            </a:r>
            <a:r>
              <a:rPr lang="en-US" b="1" dirty="0">
                <a:solidFill>
                  <a:srgbClr val="000000"/>
                </a:solidFill>
                <a:effectLst/>
              </a:rPr>
              <a:t>protagonista </a:t>
            </a:r>
            <a:r>
              <a:rPr lang="en-US" dirty="0">
                <a:solidFill>
                  <a:srgbClr val="000000"/>
                </a:solidFill>
                <a:effectLst/>
              </a:rPr>
              <a:t>perché porta e scambia competenze e valori con il territorio e la sua gente.</a:t>
            </a:r>
            <a:br>
              <a:rPr lang="en-US" dirty="0">
                <a:effectLst/>
              </a:rPr>
            </a:br>
            <a:r>
              <a:rPr lang="en-US" dirty="0">
                <a:solidFill>
                  <a:srgbClr val="000000"/>
                </a:solidFill>
                <a:effectLst/>
              </a:rPr>
              <a:t>L'impatto di questo tipo di turismo è molto positivo in quanto aumenta la qualità della vita e favorisce e genera </a:t>
            </a:r>
            <a:r>
              <a:rPr lang="en-US" b="1" dirty="0">
                <a:solidFill>
                  <a:srgbClr val="000000"/>
                </a:solidFill>
                <a:effectLst/>
              </a:rPr>
              <a:t>nuove economie. </a:t>
            </a:r>
          </a:p>
          <a:p>
            <a:endParaRPr lang="en-US" b="1" dirty="0">
              <a:solidFill>
                <a:srgbClr val="000000"/>
              </a:solidFill>
            </a:endParaRPr>
          </a:p>
          <a:p>
            <a:r>
              <a:rPr lang="en-US" dirty="0">
                <a:solidFill>
                  <a:srgbClr val="000000"/>
                </a:solidFill>
                <a:effectLst/>
              </a:rPr>
              <a:t>Wonder </a:t>
            </a:r>
            <a:r>
              <a:rPr lang="en-US" dirty="0" err="1">
                <a:solidFill>
                  <a:srgbClr val="000000"/>
                </a:solidFill>
                <a:effectLst/>
              </a:rPr>
              <a:t>Grottole </a:t>
            </a:r>
            <a:r>
              <a:rPr lang="en-US" dirty="0">
                <a:solidFill>
                  <a:srgbClr val="000000"/>
                </a:solidFill>
                <a:effectLst/>
              </a:rPr>
              <a:t>metterà in contatto il capitale umano e di risorse esistente con nuove persone, nuovi modi di fare, sguardi e idee per rigenerare il vecchio villaggio e creare opportunità. Un grande patrimonio di cultura, tradizioni e storie da conoscere, utilizzare, raccontare e tramandare.</a:t>
            </a:r>
            <a:br>
              <a:rPr lang="en-US" dirty="0">
                <a:effectLst/>
              </a:rPr>
            </a:br>
            <a:r>
              <a:rPr lang="en-US" dirty="0">
                <a:solidFill>
                  <a:srgbClr val="000000"/>
                </a:solidFill>
                <a:effectLst/>
              </a:rPr>
              <a:t>Esiste un grande patrimonio di cultura, tradizioni e storie da conoscere, raccontare e tramandare e Wonder </a:t>
            </a:r>
            <a:r>
              <a:rPr lang="en-US" dirty="0" err="1">
                <a:solidFill>
                  <a:srgbClr val="000000"/>
                </a:solidFill>
                <a:effectLst/>
              </a:rPr>
              <a:t>Grottole </a:t>
            </a:r>
            <a:r>
              <a:rPr lang="en-US" dirty="0">
                <a:solidFill>
                  <a:srgbClr val="000000"/>
                </a:solidFill>
                <a:effectLst/>
              </a:rPr>
              <a:t>vuole preservare questa memoria collettiva.</a:t>
            </a:r>
            <a:endParaRPr lang="en-GB" dirty="0"/>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p:txBody>
          <a:bodyPr/>
          <a:lstStyle/>
          <a:p>
            <a:r>
              <a:rPr lang="en-GB" dirty="0"/>
              <a:t>In che modo il vostro prodotto o servizio è innovativo? Quale lacuna del mercato va a colmare?</a:t>
            </a:r>
          </a:p>
          <a:p>
            <a:endParaRPr lang="en-GB" dirty="0"/>
          </a:p>
        </p:txBody>
      </p:sp>
      <p:sp>
        <p:nvSpPr>
          <p:cNvPr id="8" name="Text Placeholder 7">
            <a:extLst>
              <a:ext uri="{FF2B5EF4-FFF2-40B4-BE49-F238E27FC236}">
                <a16:creationId xmlns:a16="http://schemas.microsoft.com/office/drawing/2014/main" id="{297053C2-0D6B-E75B-6257-358DA9095592}"/>
              </a:ext>
            </a:extLst>
          </p:cNvPr>
          <p:cNvSpPr>
            <a:spLocks noGrp="1"/>
          </p:cNvSpPr>
          <p:nvPr>
            <p:ph type="body" sz="quarter" idx="115"/>
          </p:nvPr>
        </p:nvSpPr>
        <p:spPr>
          <a:xfrm>
            <a:off x="766011" y="942197"/>
            <a:ext cx="5992060" cy="2359358"/>
          </a:xfrm>
        </p:spPr>
        <p:txBody>
          <a:bodyPr/>
          <a:lstStyle/>
          <a:p>
            <a:r>
              <a:rPr lang="en-US" dirty="0">
                <a:solidFill>
                  <a:schemeClr val="bg1"/>
                </a:solidFill>
                <a:effectLst/>
              </a:rPr>
              <a:t>Il turista ideale per Wonder </a:t>
            </a:r>
            <a:r>
              <a:rPr lang="en-US" dirty="0" err="1">
                <a:solidFill>
                  <a:schemeClr val="bg1"/>
                </a:solidFill>
                <a:effectLst/>
              </a:rPr>
              <a:t>Grottole </a:t>
            </a:r>
            <a:r>
              <a:rPr lang="en-US" dirty="0">
                <a:solidFill>
                  <a:schemeClr val="bg1"/>
                </a:solidFill>
                <a:effectLst/>
              </a:rPr>
              <a:t>è un turista che non vive più il territorio passivamente, né vive delle semplici esperienze offerte dalla gente del posto, ma diventa egli stesso protagonista perché porta e scambia competenze, valori con il territorio e la sua gente.</a:t>
            </a:r>
            <a:endParaRPr lang="en-GB" dirty="0">
              <a:solidFill>
                <a:schemeClr val="bg1"/>
              </a:solidFill>
            </a:endParaRPr>
          </a:p>
        </p:txBody>
      </p:sp>
      <p:sp>
        <p:nvSpPr>
          <p:cNvPr id="9" name="Text Placeholder 8">
            <a:extLst>
              <a:ext uri="{FF2B5EF4-FFF2-40B4-BE49-F238E27FC236}">
                <a16:creationId xmlns:a16="http://schemas.microsoft.com/office/drawing/2014/main" id="{A2BB2796-72AA-F401-FD20-FDA5BF033786}"/>
              </a:ext>
            </a:extLst>
          </p:cNvPr>
          <p:cNvSpPr>
            <a:spLocks noGrp="1"/>
          </p:cNvSpPr>
          <p:nvPr>
            <p:ph type="body" sz="quarter" idx="116"/>
          </p:nvPr>
        </p:nvSpPr>
        <p:spPr>
          <a:xfrm>
            <a:off x="730153" y="307537"/>
            <a:ext cx="3302832" cy="451257"/>
          </a:xfrm>
        </p:spPr>
        <p:txBody>
          <a:bodyPr/>
          <a:lstStyle/>
          <a:p>
            <a:pPr lvl="0"/>
            <a:r>
              <a:rPr lang="en-GB" dirty="0">
                <a:solidFill>
                  <a:schemeClr val="bg1"/>
                </a:solidFill>
              </a:rPr>
              <a:t>Dove avete reperito il supporto e le risorse principali?</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23</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744775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t>24</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p:txBody>
          <a:bodyPr/>
          <a:lstStyle/>
          <a:p>
            <a:r>
              <a:rPr lang="en-GB" dirty="0"/>
              <a:t>Francia</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653677"/>
            <a:ext cx="2899792" cy="574615"/>
          </a:xfrm>
        </p:spPr>
        <p:txBody>
          <a:bodyPr/>
          <a:lstStyle/>
          <a:p>
            <a:r>
              <a:rPr lang="en-GB" dirty="0"/>
              <a:t>Vert Bordeaux</a:t>
            </a:r>
          </a:p>
        </p:txBody>
      </p:sp>
      <p:sp>
        <p:nvSpPr>
          <p:cNvPr id="2" name="Text Placeholder 1">
            <a:extLst>
              <a:ext uri="{FF2B5EF4-FFF2-40B4-BE49-F238E27FC236}">
                <a16:creationId xmlns:a16="http://schemas.microsoft.com/office/drawing/2014/main" id="{5F7DBE33-B6CF-711E-3CA1-41D115B802FA}"/>
              </a:ext>
            </a:extLst>
          </p:cNvPr>
          <p:cNvSpPr>
            <a:spLocks noGrp="1"/>
          </p:cNvSpPr>
          <p:nvPr>
            <p:ph type="body" sz="quarter" idx="45"/>
          </p:nvPr>
        </p:nvSpPr>
        <p:spPr>
          <a:xfrm>
            <a:off x="4424851" y="2765614"/>
            <a:ext cx="3113110" cy="274380"/>
          </a:xfrm>
        </p:spPr>
        <p:txBody>
          <a:bodyPr>
            <a:noAutofit/>
          </a:bodyPr>
          <a:lstStyle/>
          <a:p>
            <a:pPr algn="l"/>
            <a:r>
              <a:rPr lang="en-GB" dirty="0"/>
              <a:t>Emmanuel OTAYEK, imprenditore</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41429" y="2229775"/>
            <a:ext cx="2899792" cy="280520"/>
          </a:xfrm>
        </p:spPr>
        <p:txBody>
          <a:bodyPr>
            <a:noAutofit/>
          </a:bodyPr>
          <a:lstStyle/>
          <a:p>
            <a:r>
              <a:rPr lang="en-GB" dirty="0"/>
              <a:t>Escursioni ecologiche</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a:xfrm>
            <a:off x="4812648" y="3326746"/>
            <a:ext cx="2899792" cy="280520"/>
          </a:xfrm>
        </p:spPr>
        <p:txBody>
          <a:bodyPr/>
          <a:lstStyle/>
          <a:p>
            <a:pPr algn="l">
              <a:lnSpc>
                <a:spcPct val="100000"/>
              </a:lnSpc>
              <a:spcBef>
                <a:spcPts val="0"/>
              </a:spcBef>
            </a:pPr>
            <a:r>
              <a:rPr lang="en-US" sz="1200" dirty="0">
                <a:solidFill>
                  <a:schemeClr val="bg1"/>
                </a:solidFill>
                <a:hlinkClick r:id="rId3"/>
              </a:rPr>
              <a:t>https://vertbordeaux.fr/</a:t>
            </a:r>
            <a:endParaRPr lang="en-US" sz="1200" dirty="0">
              <a:solidFill>
                <a:schemeClr val="bg1"/>
              </a:solidFill>
            </a:endParaRPr>
          </a:p>
          <a:p>
            <a:pPr algn="l">
              <a:lnSpc>
                <a:spcPct val="100000"/>
              </a:lnSpc>
              <a:spcBef>
                <a:spcPts val="0"/>
              </a:spcBef>
            </a:pPr>
            <a:r>
              <a:rPr lang="en-US" sz="1200" dirty="0">
                <a:solidFill>
                  <a:schemeClr val="bg1"/>
                </a:solidFill>
                <a:hlinkClick r:id="rId4"/>
              </a:rPr>
              <a:t>https://www.facebook.com/agencevertbordeaux/</a:t>
            </a:r>
            <a:endParaRPr lang="en-US" sz="1200" dirty="0">
              <a:solidFill>
                <a:schemeClr val="bg1"/>
              </a:solidFill>
            </a:endParaRPr>
          </a:p>
          <a:p>
            <a:pPr algn="l">
              <a:lnSpc>
                <a:spcPct val="100000"/>
              </a:lnSpc>
              <a:spcBef>
                <a:spcPts val="0"/>
              </a:spcBef>
            </a:pPr>
            <a:r>
              <a:rPr lang="en-US" sz="1200" dirty="0">
                <a:hlinkClick r:id="rId5"/>
              </a:rPr>
              <a:t>Instagram</a:t>
            </a:r>
            <a:endParaRPr lang="en-US" sz="1200" dirty="0">
              <a:solidFill>
                <a:schemeClr val="bg1"/>
              </a:solidFill>
            </a:endParaRPr>
          </a:p>
          <a:p>
            <a:pPr algn="l">
              <a:lnSpc>
                <a:spcPct val="100000"/>
              </a:lnSpc>
              <a:spcBef>
                <a:spcPts val="0"/>
              </a:spcBef>
            </a:pPr>
            <a:r>
              <a:rPr lang="en-US" sz="1200" dirty="0">
                <a:solidFill>
                  <a:schemeClr val="bg1"/>
                </a:solidFill>
              </a:rPr>
              <a:t>	</a:t>
            </a:r>
          </a:p>
          <a:p>
            <a:pPr algn="l">
              <a:lnSpc>
                <a:spcPct val="100000"/>
              </a:lnSpc>
              <a:spcBef>
                <a:spcPts val="0"/>
              </a:spcBef>
            </a:pPr>
            <a:endParaRPr lang="en-US" sz="1200" dirty="0">
              <a:solidFill>
                <a:schemeClr val="bg1"/>
              </a:solidFill>
            </a:endParaRPr>
          </a:p>
        </p:txBody>
      </p:sp>
      <p:sp>
        <p:nvSpPr>
          <p:cNvPr id="12" name="Text Placeholder 11">
            <a:extLst>
              <a:ext uri="{FF2B5EF4-FFF2-40B4-BE49-F238E27FC236}">
                <a16:creationId xmlns:a16="http://schemas.microsoft.com/office/drawing/2014/main" id="{30730D2F-F7B5-FED9-53E1-BDD23A626183}"/>
              </a:ext>
            </a:extLst>
          </p:cNvPr>
          <p:cNvSpPr>
            <a:spLocks noGrp="1"/>
          </p:cNvSpPr>
          <p:nvPr>
            <p:ph type="body" sz="quarter" idx="121"/>
          </p:nvPr>
        </p:nvSpPr>
        <p:spPr>
          <a:xfrm>
            <a:off x="427486" y="4837577"/>
            <a:ext cx="6259256" cy="1704039"/>
          </a:xfrm>
        </p:spPr>
        <p:txBody>
          <a:bodyPr>
            <a:noAutofit/>
          </a:bodyPr>
          <a:lstStyle/>
          <a:p>
            <a:pPr algn="l"/>
            <a:r>
              <a:rPr lang="en-US" sz="1400" dirty="0">
                <a:solidFill>
                  <a:schemeClr val="tx1"/>
                </a:solidFill>
              </a:rPr>
              <a:t>Vert Bordeaux è un'agenzia di escursioni eco-responsabile con sede a Bordeaux, fondata nel novembre 2021 da Emmanuel </a:t>
            </a:r>
            <a:r>
              <a:rPr lang="en-US" sz="1400" dirty="0" err="1">
                <a:solidFill>
                  <a:schemeClr val="tx1"/>
                </a:solidFill>
              </a:rPr>
              <a:t>Otayek </a:t>
            </a:r>
            <a:r>
              <a:rPr lang="en-US" sz="1400" dirty="0">
                <a:solidFill>
                  <a:schemeClr val="tx1"/>
                </a:solidFill>
              </a:rPr>
              <a:t>e Sarah Mark. Offriamo escursioni di mezza giornata e di una giornata intera da Bordeaux alla Baia di </a:t>
            </a:r>
            <a:r>
              <a:rPr lang="en-US" sz="1400" dirty="0" err="1">
                <a:solidFill>
                  <a:schemeClr val="tx1"/>
                </a:solidFill>
              </a:rPr>
              <a:t>Arcachon</a:t>
            </a:r>
            <a:r>
              <a:rPr lang="en-US" sz="1400" dirty="0">
                <a:solidFill>
                  <a:schemeClr val="tx1"/>
                </a:solidFill>
              </a:rPr>
              <a:t>, a </a:t>
            </a:r>
            <a:r>
              <a:rPr lang="en-US" sz="1400" dirty="0" err="1">
                <a:solidFill>
                  <a:schemeClr val="tx1"/>
                </a:solidFill>
              </a:rPr>
              <a:t>Saint-Emilion </a:t>
            </a:r>
            <a:r>
              <a:rPr lang="en-US" sz="1400" dirty="0">
                <a:solidFill>
                  <a:schemeClr val="tx1"/>
                </a:solidFill>
              </a:rPr>
              <a:t>e alla regione di </a:t>
            </a:r>
            <a:r>
              <a:rPr lang="en-US" sz="1400" dirty="0" err="1">
                <a:solidFill>
                  <a:schemeClr val="tx1"/>
                </a:solidFill>
              </a:rPr>
              <a:t>Entre-Deux-Mers</a:t>
            </a:r>
            <a:r>
              <a:rPr lang="en-US" sz="1400" dirty="0">
                <a:solidFill>
                  <a:schemeClr val="tx1"/>
                </a:solidFill>
              </a:rPr>
              <a:t>.</a:t>
            </a:r>
          </a:p>
          <a:p>
            <a:pPr algn="l"/>
            <a:endParaRPr lang="en-US" sz="1400" dirty="0">
              <a:solidFill>
                <a:schemeClr val="tx1"/>
              </a:solidFill>
            </a:endParaRPr>
          </a:p>
          <a:p>
            <a:pPr algn="l"/>
            <a:r>
              <a:rPr lang="en-US" sz="1400" dirty="0">
                <a:solidFill>
                  <a:schemeClr val="tx1"/>
                </a:solidFill>
              </a:rPr>
              <a:t>Il nostro obiettivo è semplice: farvi (ri)scoprire la Gironda, la sua diversità e la sua complessità. Non si tratta di passare un'intera giornata a degustare vini! Quello che vogliamo fare è darvi una panoramica di ogni zona che visitiamo: vecchie pietre, prodotti locali, aree naturali, incontri con artigiani e produttori... E naturalmente, tutto questo è accompagnato da momenti conviviali da condividere in un piccolo gruppo (8 persone al massimo) con la vostra guida-autista Emmanuel. Un vero momento di benessere e di riconnessione con la natura. Poiché ce n'è per tutti i gusti, le agende e i budget, proponiamo anche tour a piedi di Bordeaux a tema, con particolare attenzione alla storia e alla gastronomia! </a:t>
            </a:r>
          </a:p>
          <a:p>
            <a:pPr algn="l"/>
            <a:endParaRPr lang="en-US" sz="1400" dirty="0">
              <a:solidFill>
                <a:schemeClr val="tx1"/>
              </a:solidFill>
            </a:endParaRPr>
          </a:p>
          <a:p>
            <a:pPr algn="l"/>
            <a:endParaRPr lang="en-US" sz="1400" dirty="0">
              <a:solidFill>
                <a:schemeClr val="tx1"/>
              </a:solidFill>
            </a:endParaRPr>
          </a:p>
          <a:p>
            <a:pPr algn="l"/>
            <a:r>
              <a:rPr lang="en-US" sz="1400" dirty="0">
                <a:solidFill>
                  <a:schemeClr val="tx1"/>
                </a:solidFill>
              </a:rPr>
              <a:t>Per riassumere, Vert Bordeaux è :</a:t>
            </a:r>
            <a:endParaRPr lang="en-GB" dirty="0">
              <a:solidFill>
                <a:schemeClr val="tx1"/>
              </a:solidFill>
              <a:sym typeface="FontAwesome"/>
            </a:endParaRPr>
          </a:p>
        </p:txBody>
      </p:sp>
      <p:sp>
        <p:nvSpPr>
          <p:cNvPr id="50" name="Text Placeholder 8">
            <a:extLst>
              <a:ext uri="{FF2B5EF4-FFF2-40B4-BE49-F238E27FC236}">
                <a16:creationId xmlns:a16="http://schemas.microsoft.com/office/drawing/2014/main" id="{6AC303F1-8D34-DFF1-463E-052618FC23B1}"/>
              </a:ext>
            </a:extLst>
          </p:cNvPr>
          <p:cNvSpPr txBox="1">
            <a:spLocks/>
          </p:cNvSpPr>
          <p:nvPr/>
        </p:nvSpPr>
        <p:spPr>
          <a:xfrm>
            <a:off x="427486" y="4306194"/>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400" dirty="0"/>
              <a:t>Introduzione</a:t>
            </a:r>
          </a:p>
        </p:txBody>
      </p:sp>
      <p:pic>
        <p:nvPicPr>
          <p:cNvPr id="16" name="Espace réservé pour une image  15" descr="Une image contenant habits, chaussures, personne, plein air&#10;&#10;Description générée automatiquement">
            <a:extLst>
              <a:ext uri="{FF2B5EF4-FFF2-40B4-BE49-F238E27FC236}">
                <a16:creationId xmlns:a16="http://schemas.microsoft.com/office/drawing/2014/main" id="{FD74606D-176D-145F-AB52-4869F4513180}"/>
              </a:ext>
            </a:extLst>
          </p:cNvPr>
          <p:cNvPicPr>
            <a:picLocks noGrp="1" noChangeAspect="1"/>
          </p:cNvPicPr>
          <p:nvPr>
            <p:ph type="pic" sz="quarter" idx="44"/>
          </p:nvPr>
        </p:nvPicPr>
        <p:blipFill>
          <a:blip r:embed="rId6" cstate="screen">
            <a:extLst>
              <a:ext uri="{28A0092B-C50C-407E-A947-70E740481C1C}">
                <a14:useLocalDpi xmlns:a14="http://schemas.microsoft.com/office/drawing/2010/main"/>
              </a:ext>
            </a:extLst>
          </a:blip>
          <a:srcRect/>
          <a:stretch>
            <a:fillRect/>
          </a:stretch>
        </p:blipFill>
        <p:spPr>
          <a:xfrm>
            <a:off x="0" y="0"/>
            <a:ext cx="2850694" cy="3459591"/>
          </a:xfrm>
        </p:spPr>
      </p:pic>
      <p:pic>
        <p:nvPicPr>
          <p:cNvPr id="44" name="Image 43" descr="Une image contenant Police, croquis, blanc&#10;&#10;Description générée automatiquement">
            <a:extLst>
              <a:ext uri="{FF2B5EF4-FFF2-40B4-BE49-F238E27FC236}">
                <a16:creationId xmlns:a16="http://schemas.microsoft.com/office/drawing/2014/main" id="{7A0CC8AC-34C3-2CE9-C038-B36FCED11955}"/>
              </a:ext>
            </a:extLst>
          </p:cNvPr>
          <p:cNvPicPr>
            <a:picLocks noChangeAspect="1"/>
          </p:cNvPicPr>
          <p:nvPr/>
        </p:nvPicPr>
        <p:blipFill>
          <a:blip r:embed="rId7"/>
          <a:stretch>
            <a:fillRect/>
          </a:stretch>
        </p:blipFill>
        <p:spPr>
          <a:xfrm>
            <a:off x="244865" y="9221685"/>
            <a:ext cx="6624498" cy="1169873"/>
          </a:xfrm>
          <a:prstGeom prst="rect">
            <a:avLst/>
          </a:prstGeom>
        </p:spPr>
      </p:pic>
      <p:pic>
        <p:nvPicPr>
          <p:cNvPr id="5" name="Image 4" descr="Une image contenant Police, croquis, blanc&#10;&#10;Description générée automatiquement">
            <a:extLst>
              <a:ext uri="{FF2B5EF4-FFF2-40B4-BE49-F238E27FC236}">
                <a16:creationId xmlns:a16="http://schemas.microsoft.com/office/drawing/2014/main" id="{3EEA7A0D-E669-A2EA-C7D1-D77CCDA0CD1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605"/>
          <a:stretch/>
        </p:blipFill>
        <p:spPr>
          <a:xfrm>
            <a:off x="244865" y="10038136"/>
            <a:ext cx="6624498" cy="234566"/>
          </a:xfrm>
          <a:prstGeom prst="rect">
            <a:avLst/>
          </a:prstGeom>
        </p:spPr>
      </p:pic>
      <p:sp>
        <p:nvSpPr>
          <p:cNvPr id="9" name="ZoneTexte 8">
            <a:extLst>
              <a:ext uri="{FF2B5EF4-FFF2-40B4-BE49-F238E27FC236}">
                <a16:creationId xmlns:a16="http://schemas.microsoft.com/office/drawing/2014/main" id="{D6457477-75A6-5E37-1364-790DF08EE71A}"/>
              </a:ext>
            </a:extLst>
          </p:cNvPr>
          <p:cNvSpPr txBox="1"/>
          <p:nvPr/>
        </p:nvSpPr>
        <p:spPr>
          <a:xfrm>
            <a:off x="427486" y="10093188"/>
            <a:ext cx="1063112"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Tour originali</a:t>
            </a:r>
          </a:p>
        </p:txBody>
      </p:sp>
      <p:sp>
        <p:nvSpPr>
          <p:cNvPr id="11" name="ZoneTexte 10">
            <a:extLst>
              <a:ext uri="{FF2B5EF4-FFF2-40B4-BE49-F238E27FC236}">
                <a16:creationId xmlns:a16="http://schemas.microsoft.com/office/drawing/2014/main" id="{432AAF74-9B74-8B40-A7C5-DF77850DA8E9}"/>
              </a:ext>
            </a:extLst>
          </p:cNvPr>
          <p:cNvSpPr txBox="1"/>
          <p:nvPr/>
        </p:nvSpPr>
        <p:spPr>
          <a:xfrm>
            <a:off x="1612266" y="10093189"/>
            <a:ext cx="1130438"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In mini gruppi</a:t>
            </a:r>
          </a:p>
        </p:txBody>
      </p:sp>
      <p:sp>
        <p:nvSpPr>
          <p:cNvPr id="15" name="ZoneTexte 14">
            <a:extLst>
              <a:ext uri="{FF2B5EF4-FFF2-40B4-BE49-F238E27FC236}">
                <a16:creationId xmlns:a16="http://schemas.microsoft.com/office/drawing/2014/main" id="{0CAD4FAD-4776-7D24-B7E8-8E1CB502B65F}"/>
              </a:ext>
            </a:extLst>
          </p:cNvPr>
          <p:cNvSpPr txBox="1"/>
          <p:nvPr/>
        </p:nvSpPr>
        <p:spPr>
          <a:xfrm>
            <a:off x="2967372" y="10088133"/>
            <a:ext cx="1378904"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3 </a:t>
            </a:r>
            <a:r>
              <a:rPr lang="fr-FR" sz="1000" dirty="0" err="1">
                <a:solidFill>
                  <a:srgbClr val="205036"/>
                </a:solidFill>
                <a:latin typeface="Verdana" panose="020B0604030504040204" pitchFamily="34" charset="0"/>
                <a:ea typeface="Verdana" panose="020B0604030504040204" pitchFamily="34" charset="0"/>
                <a:cs typeface="Verdana" panose="020B0604030504040204" pitchFamily="34" charset="0"/>
              </a:rPr>
              <a:t>diverse </a:t>
            </a:r>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tempistiche</a:t>
            </a:r>
          </a:p>
        </p:txBody>
      </p:sp>
      <p:sp>
        <p:nvSpPr>
          <p:cNvPr id="17" name="ZoneTexte 16">
            <a:extLst>
              <a:ext uri="{FF2B5EF4-FFF2-40B4-BE49-F238E27FC236}">
                <a16:creationId xmlns:a16="http://schemas.microsoft.com/office/drawing/2014/main" id="{F83B92C0-C820-3A4A-8076-FCD69606D7F9}"/>
              </a:ext>
            </a:extLst>
          </p:cNvPr>
          <p:cNvSpPr txBox="1"/>
          <p:nvPr/>
        </p:nvSpPr>
        <p:spPr>
          <a:xfrm>
            <a:off x="4812648" y="10088133"/>
            <a:ext cx="761747"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Riunioni</a:t>
            </a:r>
          </a:p>
        </p:txBody>
      </p:sp>
      <p:sp>
        <p:nvSpPr>
          <p:cNvPr id="18" name="ZoneTexte 17">
            <a:extLst>
              <a:ext uri="{FF2B5EF4-FFF2-40B4-BE49-F238E27FC236}">
                <a16:creationId xmlns:a16="http://schemas.microsoft.com/office/drawing/2014/main" id="{AE971FDC-D3A3-1369-E4A6-79FFB91E509B}"/>
              </a:ext>
            </a:extLst>
          </p:cNvPr>
          <p:cNvSpPr txBox="1"/>
          <p:nvPr/>
        </p:nvSpPr>
        <p:spPr>
          <a:xfrm>
            <a:off x="5834219" y="10088133"/>
            <a:ext cx="954107" cy="246221"/>
          </a:xfrm>
          <a:prstGeom prst="rect">
            <a:avLst/>
          </a:prstGeom>
          <a:noFill/>
        </p:spPr>
        <p:txBody>
          <a:bodyPr wrap="none" rtlCol="0">
            <a:spAutoFit/>
          </a:bodyPr>
          <a:lstStyle/>
          <a:p>
            <a:r>
              <a:rPr lang="fr-FR" sz="1000" dirty="0">
                <a:solidFill>
                  <a:srgbClr val="205036"/>
                </a:solidFill>
                <a:latin typeface="Verdana" panose="020B0604030504040204" pitchFamily="34" charset="0"/>
                <a:ea typeface="Verdana" panose="020B0604030504040204" pitchFamily="34" charset="0"/>
                <a:cs typeface="Verdana" panose="020B0604030504040204" pitchFamily="34" charset="0"/>
              </a:rPr>
              <a:t>Eco-compatibile</a:t>
            </a:r>
          </a:p>
        </p:txBody>
      </p:sp>
      <p:grpSp>
        <p:nvGrpSpPr>
          <p:cNvPr id="19" name="Groupe 18">
            <a:extLst>
              <a:ext uri="{FF2B5EF4-FFF2-40B4-BE49-F238E27FC236}">
                <a16:creationId xmlns:a16="http://schemas.microsoft.com/office/drawing/2014/main" id="{AF976EE4-551E-08BD-4665-976B838BA069}"/>
              </a:ext>
            </a:extLst>
          </p:cNvPr>
          <p:cNvGrpSpPr/>
          <p:nvPr/>
        </p:nvGrpSpPr>
        <p:grpSpPr>
          <a:xfrm rot="10800000">
            <a:off x="0" y="3161423"/>
            <a:ext cx="2351314" cy="920863"/>
            <a:chOff x="2860742" y="1832249"/>
            <a:chExt cx="3822043" cy="1080000"/>
          </a:xfrm>
        </p:grpSpPr>
        <p:sp>
          <p:nvSpPr>
            <p:cNvPr id="20" name="Rectangle 19">
              <a:extLst>
                <a:ext uri="{FF2B5EF4-FFF2-40B4-BE49-F238E27FC236}">
                  <a16:creationId xmlns:a16="http://schemas.microsoft.com/office/drawing/2014/main" id="{4BE8FCA5-1F96-858A-D2EF-D4550FB8230E}"/>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COLLEGAMENTO</a:t>
              </a:r>
            </a:p>
          </p:txBody>
        </p:sp>
        <p:sp>
          <p:nvSpPr>
            <p:cNvPr id="21" name="Ellipse 20">
              <a:extLst>
                <a:ext uri="{FF2B5EF4-FFF2-40B4-BE49-F238E27FC236}">
                  <a16:creationId xmlns:a16="http://schemas.microsoft.com/office/drawing/2014/main" id="{A15B0A6C-A83E-D5FF-A140-6C50384325D7}"/>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grpSp>
        <p:nvGrpSpPr>
          <p:cNvPr id="22" name="Groupe 21">
            <a:extLst>
              <a:ext uri="{FF2B5EF4-FFF2-40B4-BE49-F238E27FC236}">
                <a16:creationId xmlns:a16="http://schemas.microsoft.com/office/drawing/2014/main" id="{E1AEE741-8374-32C9-5CD5-8BE22AA88C71}"/>
              </a:ext>
            </a:extLst>
          </p:cNvPr>
          <p:cNvGrpSpPr/>
          <p:nvPr/>
        </p:nvGrpSpPr>
        <p:grpSpPr>
          <a:xfrm rot="10800000">
            <a:off x="0" y="2095023"/>
            <a:ext cx="2351314" cy="920863"/>
            <a:chOff x="2860742" y="1832249"/>
            <a:chExt cx="3822043" cy="1080000"/>
          </a:xfrm>
          <a:solidFill>
            <a:srgbClr val="94D040"/>
          </a:solidFill>
        </p:grpSpPr>
        <p:sp>
          <p:nvSpPr>
            <p:cNvPr id="29" name="Rectangle 28">
              <a:extLst>
                <a:ext uri="{FF2B5EF4-FFF2-40B4-BE49-F238E27FC236}">
                  <a16:creationId xmlns:a16="http://schemas.microsoft.com/office/drawing/2014/main" id="{4B86ACF4-FE53-E323-81FA-AA7A21C77755}"/>
                </a:ext>
              </a:extLst>
            </p:cNvPr>
            <p:cNvSpPr/>
            <p:nvPr/>
          </p:nvSpPr>
          <p:spPr>
            <a:xfrm rot="10800000">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PRESERVARE LA NATURA</a:t>
              </a:r>
            </a:p>
          </p:txBody>
        </p:sp>
        <p:sp>
          <p:nvSpPr>
            <p:cNvPr id="30" name="Ellipse 29">
              <a:extLst>
                <a:ext uri="{FF2B5EF4-FFF2-40B4-BE49-F238E27FC236}">
                  <a16:creationId xmlns:a16="http://schemas.microsoft.com/office/drawing/2014/main" id="{5C98803D-9209-5791-AB93-011B97502E9F}"/>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404187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25</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391629" y="1495043"/>
            <a:ext cx="6366442" cy="2361821"/>
          </a:xfrm>
        </p:spPr>
        <p:txBody>
          <a:bodyPr/>
          <a:lstStyle/>
          <a:p>
            <a:pPr algn="just"/>
            <a:r>
              <a:rPr lang="fr-FR" dirty="0"/>
              <a:t>Vert Bordeaux è stato notato per </a:t>
            </a:r>
            <a:r>
              <a:rPr lang="fr-FR" dirty="0" err="1"/>
              <a:t>la</a:t>
            </a:r>
            <a:r>
              <a:rPr lang="fr-FR" dirty="0"/>
              <a:t> prima volta </a:t>
            </a:r>
            <a:r>
              <a:rPr lang="fr-FR" dirty="0" err="1"/>
              <a:t>durante </a:t>
            </a:r>
            <a:r>
              <a:rPr lang="fr-FR" dirty="0"/>
              <a:t>un viaggio in Sud America, e più precisamente </a:t>
            </a:r>
            <a:r>
              <a:rPr lang="fr-FR" dirty="0" err="1"/>
              <a:t>durante </a:t>
            </a:r>
            <a:r>
              <a:rPr lang="fr-FR" dirty="0"/>
              <a:t>un tour in minibus nel </a:t>
            </a:r>
            <a:r>
              <a:rPr lang="fr-FR" dirty="0" err="1"/>
              <a:t>nord del Perù</a:t>
            </a:r>
            <a:r>
              <a:rPr lang="fr-FR" dirty="0"/>
              <a:t>. </a:t>
            </a:r>
            <a:r>
              <a:rPr lang="fr-FR" dirty="0" err="1"/>
              <a:t>Ci siamo resi conto che ci piaceva questo modo </a:t>
            </a:r>
            <a:r>
              <a:rPr lang="fr-FR" dirty="0"/>
              <a:t>di </a:t>
            </a:r>
            <a:r>
              <a:rPr lang="fr-FR" dirty="0" err="1"/>
              <a:t>esplorare </a:t>
            </a:r>
            <a:r>
              <a:rPr lang="fr-FR" dirty="0"/>
              <a:t>la </a:t>
            </a:r>
            <a:r>
              <a:rPr lang="fr-FR" dirty="0" err="1"/>
              <a:t>campagna partendo da </a:t>
            </a:r>
            <a:r>
              <a:rPr lang="fr-FR" dirty="0"/>
              <a:t>una città e </a:t>
            </a:r>
            <a:r>
              <a:rPr lang="fr-FR" dirty="0" err="1"/>
              <a:t>che era molto pratico</a:t>
            </a:r>
            <a:r>
              <a:rPr lang="fr-FR" dirty="0"/>
              <a:t>: non c'era </a:t>
            </a:r>
            <a:r>
              <a:rPr lang="fr-FR" dirty="0" err="1"/>
              <a:t>bisogno </a:t>
            </a:r>
            <a:r>
              <a:rPr lang="fr-FR" dirty="0"/>
              <a:t>di </a:t>
            </a:r>
            <a:r>
              <a:rPr lang="fr-FR" dirty="0" err="1"/>
              <a:t>noleggiare </a:t>
            </a:r>
            <a:r>
              <a:rPr lang="fr-FR" dirty="0"/>
              <a:t>un'auto, si </a:t>
            </a:r>
            <a:r>
              <a:rPr lang="fr-FR" dirty="0" err="1"/>
              <a:t>risparmiava </a:t>
            </a:r>
            <a:r>
              <a:rPr lang="fr-FR" dirty="0"/>
              <a:t>tempo, le </a:t>
            </a:r>
            <a:r>
              <a:rPr lang="fr-FR" dirty="0" err="1"/>
              <a:t>spiegazioni della </a:t>
            </a:r>
            <a:r>
              <a:rPr lang="fr-FR" dirty="0"/>
              <a:t>guida, gli incontri </a:t>
            </a:r>
            <a:r>
              <a:rPr lang="fr-FR" dirty="0" err="1"/>
              <a:t>con gli altri turisti</a:t>
            </a:r>
            <a:r>
              <a:rPr lang="fr-FR" dirty="0"/>
              <a:t>, la condivisione e </a:t>
            </a:r>
            <a:r>
              <a:rPr lang="fr-FR" dirty="0" err="1"/>
              <a:t>nulla </a:t>
            </a:r>
            <a:r>
              <a:rPr lang="fr-FR" dirty="0"/>
              <a:t>a cui </a:t>
            </a:r>
            <a:r>
              <a:rPr lang="fr-FR" dirty="0" err="1"/>
              <a:t>pensare se non a divertirsi</a:t>
            </a:r>
            <a:r>
              <a:rPr lang="fr-FR" dirty="0"/>
              <a:t>! Tornati in Francia, </a:t>
            </a:r>
            <a:r>
              <a:rPr lang="fr-FR" dirty="0" err="1"/>
              <a:t>abbiamo </a:t>
            </a:r>
            <a:r>
              <a:rPr lang="fr-FR" dirty="0"/>
              <a:t>voluto </a:t>
            </a:r>
            <a:r>
              <a:rPr lang="fr-FR" dirty="0" err="1"/>
              <a:t>creare </a:t>
            </a:r>
            <a:r>
              <a:rPr lang="fr-FR" dirty="0"/>
              <a:t>un'</a:t>
            </a:r>
            <a:r>
              <a:rPr lang="fr-FR" dirty="0" err="1"/>
              <a:t>agenzia che </a:t>
            </a:r>
            <a:r>
              <a:rPr lang="fr-FR" dirty="0"/>
              <a:t>ci somigliasse per </a:t>
            </a:r>
            <a:r>
              <a:rPr lang="fr-FR" dirty="0" err="1"/>
              <a:t>accompagnare i visitatori </a:t>
            </a:r>
            <a:r>
              <a:rPr lang="fr-FR" dirty="0"/>
              <a:t>in escursioni </a:t>
            </a:r>
            <a:r>
              <a:rPr lang="fr-FR" dirty="0" err="1"/>
              <a:t>da </a:t>
            </a:r>
            <a:r>
              <a:rPr lang="fr-FR" dirty="0"/>
              <a:t>Bordeaux. </a:t>
            </a:r>
          </a:p>
          <a:p>
            <a:pPr algn="just"/>
            <a:endParaRPr lang="fr-FR" dirty="0"/>
          </a:p>
          <a:p>
            <a:pPr algn="just"/>
            <a:r>
              <a:rPr lang="fr-FR" dirty="0"/>
              <a:t>Il nostro </a:t>
            </a:r>
            <a:r>
              <a:rPr lang="fr-FR" dirty="0" err="1"/>
              <a:t>progetto si è subito strutturato attorno a due principi</a:t>
            </a:r>
            <a:r>
              <a:rPr lang="fr-FR" dirty="0"/>
              <a:t>.</a:t>
            </a:r>
          </a:p>
          <a:p>
            <a:pPr algn="just"/>
            <a:r>
              <a:rPr lang="fr-FR" dirty="0" err="1"/>
              <a:t>In primo luogo</a:t>
            </a:r>
            <a:r>
              <a:rPr lang="fr-FR" dirty="0"/>
              <a:t>, </a:t>
            </a:r>
            <a:r>
              <a:rPr lang="fr-FR" dirty="0" err="1"/>
              <a:t>offrire </a:t>
            </a:r>
            <a:r>
              <a:rPr lang="fr-FR" dirty="0"/>
              <a:t>escursioni </a:t>
            </a:r>
            <a:r>
              <a:rPr lang="fr-FR" dirty="0" err="1"/>
              <a:t>che </a:t>
            </a:r>
            <a:r>
              <a:rPr lang="fr-FR" dirty="0"/>
              <a:t>combinano </a:t>
            </a:r>
            <a:r>
              <a:rPr lang="fr-FR" dirty="0" err="1"/>
              <a:t>patrimonio</a:t>
            </a:r>
            <a:r>
              <a:rPr lang="fr-FR" dirty="0"/>
              <a:t>, natura, </a:t>
            </a:r>
            <a:r>
              <a:rPr lang="fr-FR" dirty="0" err="1"/>
              <a:t>gastronomia</a:t>
            </a:r>
            <a:r>
              <a:rPr lang="fr-FR" dirty="0"/>
              <a:t>, </a:t>
            </a:r>
            <a:r>
              <a:rPr lang="fr-FR" dirty="0" err="1"/>
              <a:t>artigianato... in breve, </a:t>
            </a:r>
            <a:r>
              <a:rPr lang="fr-FR" dirty="0"/>
              <a:t>escursioni </a:t>
            </a:r>
            <a:r>
              <a:rPr lang="fr-FR" dirty="0" err="1"/>
              <a:t>multitematiche. </a:t>
            </a:r>
            <a:r>
              <a:rPr lang="fr-FR" dirty="0"/>
              <a:t>E </a:t>
            </a:r>
            <a:r>
              <a:rPr lang="fr-FR" dirty="0" err="1"/>
              <a:t>perché</a:t>
            </a:r>
            <a:r>
              <a:rPr lang="fr-FR" dirty="0"/>
              <a:t>? </a:t>
            </a:r>
            <a:r>
              <a:rPr lang="fr-FR" dirty="0" err="1"/>
              <a:t>Perché </a:t>
            </a:r>
            <a:r>
              <a:rPr lang="fr-FR" dirty="0"/>
              <a:t>a Vert Bordeaux amiamo </a:t>
            </a:r>
            <a:r>
              <a:rPr lang="fr-FR" dirty="0" err="1"/>
              <a:t>tutto</a:t>
            </a:r>
            <a:r>
              <a:rPr lang="fr-FR" dirty="0"/>
              <a:t>! </a:t>
            </a:r>
            <a:r>
              <a:rPr lang="fr-FR" dirty="0" err="1"/>
              <a:t>Passeggiare </a:t>
            </a:r>
            <a:r>
              <a:rPr lang="fr-FR" dirty="0"/>
              <a:t>nella </a:t>
            </a:r>
            <a:r>
              <a:rPr lang="fr-FR" dirty="0" err="1"/>
              <a:t>foresta</a:t>
            </a:r>
            <a:r>
              <a:rPr lang="fr-FR" dirty="0"/>
              <a:t>, </a:t>
            </a:r>
            <a:r>
              <a:rPr lang="fr-FR" dirty="0" err="1"/>
              <a:t>salire </a:t>
            </a:r>
            <a:r>
              <a:rPr lang="fr-FR" dirty="0"/>
              <a:t>in cima a un </a:t>
            </a:r>
            <a:r>
              <a:rPr lang="fr-FR" dirty="0" err="1"/>
              <a:t>sotterraneo medievale</a:t>
            </a:r>
            <a:r>
              <a:rPr lang="fr-FR" dirty="0"/>
              <a:t>, </a:t>
            </a:r>
            <a:r>
              <a:rPr lang="fr-FR" dirty="0" err="1"/>
              <a:t>degustare </a:t>
            </a:r>
            <a:r>
              <a:rPr lang="fr-FR" dirty="0"/>
              <a:t>una </a:t>
            </a:r>
            <a:r>
              <a:rPr lang="fr-FR" dirty="0" err="1"/>
              <a:t>specialità </a:t>
            </a:r>
            <a:r>
              <a:rPr lang="fr-FR" dirty="0"/>
              <a:t>nel </a:t>
            </a:r>
            <a:r>
              <a:rPr lang="fr-FR" dirty="0" err="1"/>
              <a:t>pomeriggio</a:t>
            </a:r>
            <a:r>
              <a:rPr lang="fr-FR" dirty="0"/>
              <a:t>, </a:t>
            </a:r>
            <a:r>
              <a:rPr lang="fr-FR" dirty="0" err="1"/>
              <a:t>sedersi intorno a </a:t>
            </a:r>
            <a:r>
              <a:rPr lang="fr-FR" dirty="0"/>
              <a:t>un tavolo </a:t>
            </a:r>
            <a:r>
              <a:rPr lang="fr-FR" dirty="0" err="1"/>
              <a:t>con </a:t>
            </a:r>
            <a:r>
              <a:rPr lang="fr-FR" dirty="0"/>
              <a:t>una buona </a:t>
            </a:r>
            <a:r>
              <a:rPr lang="fr-FR" dirty="0" err="1"/>
              <a:t>bottiglia </a:t>
            </a:r>
            <a:r>
              <a:rPr lang="fr-FR" dirty="0"/>
              <a:t>di </a:t>
            </a:r>
            <a:r>
              <a:rPr lang="fr-FR" dirty="0" err="1"/>
              <a:t>vino </a:t>
            </a:r>
            <a:r>
              <a:rPr lang="fr-FR" dirty="0"/>
              <a:t>e condividere un momento </a:t>
            </a:r>
            <a:r>
              <a:rPr lang="fr-FR" dirty="0" err="1"/>
              <a:t>con </a:t>
            </a:r>
            <a:r>
              <a:rPr lang="fr-FR" dirty="0"/>
              <a:t>un abitante del luogo. Soprattutto, </a:t>
            </a:r>
            <a:r>
              <a:rPr lang="fr-FR" dirty="0" err="1"/>
              <a:t>abbiamo voluto </a:t>
            </a:r>
            <a:r>
              <a:rPr lang="fr-FR" dirty="0"/>
              <a:t>impegnare la </a:t>
            </a:r>
            <a:r>
              <a:rPr lang="fr-FR" dirty="0" err="1"/>
              <a:t>nostra azienda </a:t>
            </a:r>
            <a:r>
              <a:rPr lang="fr-FR" dirty="0"/>
              <a:t>in un </a:t>
            </a:r>
            <a:r>
              <a:rPr lang="fr-FR" dirty="0" err="1"/>
              <a:t>approccio eco-responsabile</a:t>
            </a:r>
            <a:r>
              <a:rPr lang="fr-FR" dirty="0"/>
              <a:t>. </a:t>
            </a:r>
            <a:r>
              <a:rPr lang="fr-FR" dirty="0" err="1"/>
              <a:t>Ci </a:t>
            </a:r>
            <a:r>
              <a:rPr lang="fr-FR" dirty="0"/>
              <a:t>stiamo </a:t>
            </a:r>
            <a:r>
              <a:rPr lang="fr-FR" dirty="0" err="1"/>
              <a:t>già </a:t>
            </a:r>
            <a:r>
              <a:rPr lang="fr-FR" dirty="0"/>
              <a:t>impegnando nella </a:t>
            </a:r>
            <a:r>
              <a:rPr lang="fr-FR" dirty="0" err="1"/>
              <a:t>nostra vita quotidiana </a:t>
            </a:r>
            <a:r>
              <a:rPr lang="fr-FR" dirty="0"/>
              <a:t>per consumare </a:t>
            </a:r>
            <a:r>
              <a:rPr lang="fr-FR" dirty="0" err="1"/>
              <a:t>meno </a:t>
            </a:r>
            <a:r>
              <a:rPr lang="fr-FR" dirty="0"/>
              <a:t>e </a:t>
            </a:r>
            <a:r>
              <a:rPr lang="fr-FR" dirty="0" err="1"/>
              <a:t>meglio</a:t>
            </a:r>
            <a:r>
              <a:rPr lang="fr-FR" dirty="0"/>
              <a:t>, </a:t>
            </a:r>
            <a:r>
              <a:rPr lang="fr-FR" dirty="0" err="1"/>
              <a:t>quindi </a:t>
            </a:r>
            <a:r>
              <a:rPr lang="fr-FR" dirty="0"/>
              <a:t>ci è </a:t>
            </a:r>
            <a:r>
              <a:rPr lang="fr-FR" dirty="0" err="1"/>
              <a:t>sembrato ovvio che anche le nostre </a:t>
            </a:r>
            <a:r>
              <a:rPr lang="fr-FR" dirty="0"/>
              <a:t>escursioni e </a:t>
            </a:r>
            <a:r>
              <a:rPr lang="fr-FR" dirty="0" err="1"/>
              <a:t>visite</a:t>
            </a:r>
            <a:r>
              <a:rPr lang="fr-FR" dirty="0"/>
              <a:t>, e più </a:t>
            </a:r>
            <a:r>
              <a:rPr lang="fr-FR" dirty="0" err="1"/>
              <a:t>in generale il nostro modo </a:t>
            </a:r>
            <a:r>
              <a:rPr lang="fr-FR" dirty="0"/>
              <a:t>di </a:t>
            </a:r>
            <a:r>
              <a:rPr lang="fr-FR" dirty="0" err="1"/>
              <a:t>lavorare</a:t>
            </a:r>
            <a:r>
              <a:rPr lang="fr-FR" dirty="0"/>
              <a:t>, </a:t>
            </a:r>
            <a:r>
              <a:rPr lang="fr-FR" dirty="0" err="1"/>
              <a:t>dovessero far </a:t>
            </a:r>
            <a:r>
              <a:rPr lang="fr-FR" dirty="0"/>
              <a:t>parte di </a:t>
            </a:r>
            <a:r>
              <a:rPr lang="fr-FR" dirty="0" err="1"/>
              <a:t>questo approccio </a:t>
            </a:r>
            <a:r>
              <a:rPr lang="fr-FR" dirty="0"/>
              <a:t>come noi.</a:t>
            </a:r>
            <a:endParaRPr lang="en-GB"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391629" y="670111"/>
            <a:ext cx="5992059" cy="451257"/>
          </a:xfrm>
        </p:spPr>
        <p:txBody>
          <a:bodyPr/>
          <a:lstStyle/>
          <a:p>
            <a:r>
              <a:rPr lang="en-US" sz="1600" b="1" dirty="0">
                <a:solidFill>
                  <a:srgbClr val="8AC03B"/>
                </a:solidFill>
              </a:rPr>
              <a:t>Come è nato il progetto?</a:t>
            </a:r>
          </a:p>
          <a:p>
            <a:endParaRPr lang="en-GB" sz="1600" dirty="0">
              <a:solidFill>
                <a:srgbClr val="8AC03B"/>
              </a:solidFill>
            </a:endParaRPr>
          </a:p>
        </p:txBody>
      </p:sp>
      <p:pic>
        <p:nvPicPr>
          <p:cNvPr id="13" name="Image 12" descr="Une image contenant plein air, personne, ciel, habits&#10;&#10;Description générée automatiquement">
            <a:extLst>
              <a:ext uri="{FF2B5EF4-FFF2-40B4-BE49-F238E27FC236}">
                <a16:creationId xmlns:a16="http://schemas.microsoft.com/office/drawing/2014/main" id="{12A448D6-521D-F0F6-D3A5-897E066592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9837" y="7127017"/>
            <a:ext cx="2894685" cy="2894685"/>
          </a:xfrm>
          <a:prstGeom prst="rect">
            <a:avLst/>
          </a:prstGeom>
        </p:spPr>
      </p:pic>
    </p:spTree>
    <p:extLst>
      <p:ext uri="{BB962C8B-B14F-4D97-AF65-F5344CB8AC3E}">
        <p14:creationId xmlns:p14="http://schemas.microsoft.com/office/powerpoint/2010/main" val="3952756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t>26</a:t>
            </a:fld>
            <a:endParaRPr lang="en-US" dirty="0"/>
          </a:p>
        </p:txBody>
      </p:sp>
      <p:pic>
        <p:nvPicPr>
          <p:cNvPr id="6" name="Espace réservé pour une image  5" descr="Une image contenant personne, habits, Visage humain, plante&#10;&#10;Description générée automatiquement">
            <a:extLst>
              <a:ext uri="{FF2B5EF4-FFF2-40B4-BE49-F238E27FC236}">
                <a16:creationId xmlns:a16="http://schemas.microsoft.com/office/drawing/2014/main" id="{1DDAF3A2-10B7-D39C-F5FE-D58F7E7D4180}"/>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766011" y="5235167"/>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66011" y="4825539"/>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600" b="1" dirty="0">
                <a:solidFill>
                  <a:srgbClr val="ECECEC"/>
                </a:solidFill>
                <a:latin typeface="Verdana" panose="020B0604030504040204" pitchFamily="34" charset="0"/>
                <a:ea typeface="Verdana" panose="020B0604030504040204" pitchFamily="34" charset="0"/>
                <a:cs typeface="Verdana" panose="020B0604030504040204" pitchFamily="34" charset="0"/>
              </a:rPr>
              <a:t>In che modo il vostro progetto affronta le questioni climatiche?</a:t>
            </a:r>
          </a:p>
        </p:txBody>
      </p:sp>
      <p:sp>
        <p:nvSpPr>
          <p:cNvPr id="3" name="ZoneTexte 2">
            <a:extLst>
              <a:ext uri="{FF2B5EF4-FFF2-40B4-BE49-F238E27FC236}">
                <a16:creationId xmlns:a16="http://schemas.microsoft.com/office/drawing/2014/main" id="{17305696-753F-AA20-9F79-0FBCB29928AB}"/>
              </a:ext>
            </a:extLst>
          </p:cNvPr>
          <p:cNvSpPr txBox="1"/>
          <p:nvPr/>
        </p:nvSpPr>
        <p:spPr>
          <a:xfrm>
            <a:off x="766011" y="5769682"/>
            <a:ext cx="5805270" cy="3108543"/>
          </a:xfrm>
          <a:prstGeom prst="rect">
            <a:avLst/>
          </a:prstGeom>
          <a:noFill/>
        </p:spPr>
        <p:txBody>
          <a:bodyPr wrap="square">
            <a:spAutoFit/>
          </a:bodyPr>
          <a:lstStyle/>
          <a:p>
            <a:pPr algn="just"/>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Il turismo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è oggi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una delle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attività più devastanti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per il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nostro pianeta</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quindi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dobbiamo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offrire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alle persone soluzioni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concrete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per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andare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in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vacanza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in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modo virtuoso</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Facciamo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del nostro meglio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per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rendere sostenibili le nostre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escursioni 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visite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sia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nella gestione dell'</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azienda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che nei contenuti delle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nostre offerte</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p>
          <a:p>
            <a:pPr algn="just"/>
            <a:endPar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endParaRPr>
          </a:p>
          <a:p>
            <a:pPr algn="just"/>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Il nostro statuto e il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nostro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piano aziendale fanno parte dell'Economia sociale 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solidale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(ESS).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Ci impegniamo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contribuire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allo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sviluppo sostenibile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e alla promozione culturale.</a:t>
            </a:r>
          </a:p>
          <a:p>
            <a:pPr algn="just"/>
            <a:endPar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endParaRPr>
          </a:p>
          <a:p>
            <a:pPr algn="just"/>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Anche il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nostro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sito web è stato progettato in modo ecologico</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Creato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da Clic Vert,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è leggero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e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ospitato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su un server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alimentato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da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energia </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verde. Ha una </a:t>
            </a:r>
            <a:r>
              <a:rPr lang="fr-FR" sz="14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bassa impronta di carbonio</a:t>
            </a:r>
            <a:r>
              <a:rPr lang="fr-FR" sz="14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t>
            </a:r>
            <a:endParaRPr lang="fr-FR"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98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596049" y="610831"/>
            <a:ext cx="3939135" cy="2066172"/>
          </a:xfrm>
        </p:spPr>
        <p:txBody>
          <a:bodyPr>
            <a:noAutofit/>
          </a:bodyPr>
          <a:lstStyle/>
          <a:p>
            <a:pPr algn="ct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Al Vert Bordeaux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non </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riconnettiamo </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le persone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con la </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natura", ma pratichiamo un'</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ecologia pragmatica </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e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quotidiana</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che </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sappiamo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essere migliorabile </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ma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che </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siamo </a:t>
            </a:r>
            <a:r>
              <a:rPr lang="fr-FR" sz="1800" b="0" i="0" dirty="0" err="1">
                <a:solidFill>
                  <a:srgbClr val="FFFFFF"/>
                </a:solidFill>
                <a:effectLst/>
                <a:latin typeface="Verdana" panose="020B0604030504040204" pitchFamily="34" charset="0"/>
                <a:ea typeface="Verdana" panose="020B0604030504040204" pitchFamily="34" charset="0"/>
                <a:cs typeface="Verdana" panose="020B0604030504040204" pitchFamily="34" charset="0"/>
              </a:rPr>
              <a:t>convinti sia fondata</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t>
            </a:r>
            <a:endParaRPr lang="en-GB" sz="1800" b="0" dirty="0">
              <a:solidFill>
                <a:srgbClr val="FFFFFF"/>
              </a:solidFill>
              <a:effectLst/>
              <a:latin typeface="omnes-pro"/>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0" y="-180464"/>
            <a:ext cx="2003444" cy="936605"/>
          </a:xfrm>
        </p:spPr>
        <p:txBody>
          <a:bodyPr>
            <a:noAutofit/>
          </a:bodyPr>
          <a:lstStyle/>
          <a:p>
            <a:r>
              <a:rPr lang="en-GB" dirty="0"/>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4020949" y="2237455"/>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27</a:t>
            </a:fld>
            <a:endParaRPr lang="en-US" dirty="0"/>
          </a:p>
        </p:txBody>
      </p:sp>
      <p:sp>
        <p:nvSpPr>
          <p:cNvPr id="27" name="Text Placeholder 7">
            <a:extLst>
              <a:ext uri="{FF2B5EF4-FFF2-40B4-BE49-F238E27FC236}">
                <a16:creationId xmlns:a16="http://schemas.microsoft.com/office/drawing/2014/main" id="{853B259D-B124-707D-87F0-D6970713C5F6}"/>
              </a:ext>
            </a:extLst>
          </p:cNvPr>
          <p:cNvSpPr txBox="1">
            <a:spLocks/>
          </p:cNvSpPr>
          <p:nvPr/>
        </p:nvSpPr>
        <p:spPr>
          <a:xfrm>
            <a:off x="466120" y="3661725"/>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600" dirty="0"/>
              <a:t>Quali sono i punti di forza del vostro progetto?</a:t>
            </a:r>
          </a:p>
        </p:txBody>
      </p:sp>
      <p:sp>
        <p:nvSpPr>
          <p:cNvPr id="28" name="Text Placeholder 8">
            <a:extLst>
              <a:ext uri="{FF2B5EF4-FFF2-40B4-BE49-F238E27FC236}">
                <a16:creationId xmlns:a16="http://schemas.microsoft.com/office/drawing/2014/main" id="{78E2142A-DEB6-8FD6-C301-A763F91BB9DF}"/>
              </a:ext>
            </a:extLst>
          </p:cNvPr>
          <p:cNvSpPr txBox="1">
            <a:spLocks/>
          </p:cNvSpPr>
          <p:nvPr/>
        </p:nvSpPr>
        <p:spPr>
          <a:xfrm>
            <a:off x="466120" y="4093664"/>
            <a:ext cx="6338944" cy="1755156"/>
          </a:xfrm>
          <a:prstGeom prst="rect">
            <a:avLst/>
          </a:prstGeom>
          <a:solidFill>
            <a:schemeClr val="bg1"/>
          </a:solidFill>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a:buNone/>
            </a:pPr>
            <a:r>
              <a:rPr lang="en-GB" sz="1400" dirty="0">
                <a:solidFill>
                  <a:srgbClr val="6D6E71"/>
                </a:solidFill>
                <a:latin typeface="Verdana" panose="020B0604030504040204" pitchFamily="34" charset="0"/>
                <a:ea typeface="Verdana" panose="020B0604030504040204" pitchFamily="34" charset="0"/>
              </a:rPr>
              <a:t>La scelta dei nostri partner è molto accurata: i vigneti, ad esempio, sono impegnati nell'agricoltura biodinamica e i ristoranti lavorano solo con prodotti locali e di stagione. Gli artigiani locali si impegnano a rispettare il know-how locale.</a:t>
            </a:r>
          </a:p>
          <a:p>
            <a:pPr marL="0" indent="0" algn="l">
              <a:buNone/>
            </a:pPr>
            <a:r>
              <a:rPr lang="en-GB" sz="1400" dirty="0">
                <a:solidFill>
                  <a:srgbClr val="6D6E71"/>
                </a:solidFill>
                <a:latin typeface="Verdana" panose="020B0604030504040204" pitchFamily="34" charset="0"/>
                <a:ea typeface="Verdana" panose="020B0604030504040204" pitchFamily="34" charset="0"/>
              </a:rPr>
              <a:t>Inoltre, internamente, abbiamo scelto una banca solidale, la NEF, la banca più etica di Francia. Ogni anno pubblica un elenco dei progetti che finanzia e non investe in energia da carbonio.</a:t>
            </a:r>
          </a:p>
          <a:p>
            <a:pPr marL="0" indent="0" algn="l">
              <a:buNone/>
            </a:pPr>
            <a:r>
              <a:rPr lang="en-GB" sz="1400" dirty="0">
                <a:solidFill>
                  <a:srgbClr val="6D6E71"/>
                </a:solidFill>
                <a:latin typeface="Verdana" panose="020B0604030504040204" pitchFamily="34" charset="0"/>
                <a:ea typeface="Verdana" panose="020B0604030504040204" pitchFamily="34" charset="0"/>
              </a:rPr>
              <a:t>Il nostro impegno deriva dalle nostre attività quotidiane; crediamo in ciò che facciamo. Un semplice esempio: niente plastica monouso nelle nostre torri o durante le nostre visite. Siamo molto attenti ai rifiuti che produciamo.</a:t>
            </a:r>
          </a:p>
          <a:p>
            <a:pPr marL="0" indent="0" algn="l">
              <a:buNone/>
            </a:pPr>
            <a:r>
              <a:rPr lang="en-GB" sz="1400" dirty="0">
                <a:solidFill>
                  <a:srgbClr val="6D6E71"/>
                </a:solidFill>
                <a:latin typeface="Verdana" panose="020B0604030504040204" pitchFamily="34" charset="0"/>
                <a:ea typeface="Verdana" panose="020B0604030504040204" pitchFamily="34" charset="0"/>
              </a:rPr>
              <a:t>L'adattabilità è un punto di forza, creiamo costantemente nuove escursioni e possiamo migliorare e adattare le nostre esperienze nel tempo, il che è un vantaggio per la nostra attività.</a:t>
            </a:r>
          </a:p>
          <a:p>
            <a:pPr marL="0" indent="0" algn="l">
              <a:buNone/>
            </a:pPr>
            <a:r>
              <a:rPr lang="en-GB" sz="1400" dirty="0">
                <a:solidFill>
                  <a:srgbClr val="6D6E71"/>
                </a:solidFill>
                <a:latin typeface="Verdana" panose="020B0604030504040204" pitchFamily="34" charset="0"/>
                <a:ea typeface="Verdana" panose="020B0604030504040204" pitchFamily="34" charset="0"/>
              </a:rPr>
              <a:t>Infine, adottiamo un approccio globale al turismo, mirando a combattere il turismo di massa e a distribuire i flussi turistici su tutta la Nuova Aquitania. Ci sono così tante cose da vedere che è importante non saturare le attrazioni turistiche!</a:t>
            </a:r>
          </a:p>
        </p:txBody>
      </p:sp>
      <p:sp>
        <p:nvSpPr>
          <p:cNvPr id="29" name="Slide Number Placeholder 9">
            <a:extLst>
              <a:ext uri="{FF2B5EF4-FFF2-40B4-BE49-F238E27FC236}">
                <a16:creationId xmlns:a16="http://schemas.microsoft.com/office/drawing/2014/main" id="{21D88A9B-36C3-9521-6D5E-98F2C9A5B8BB}"/>
              </a:ext>
            </a:extLst>
          </p:cNvPr>
          <p:cNvSpPr txBox="1">
            <a:spLocks/>
          </p:cNvSpPr>
          <p:nvPr/>
        </p:nvSpPr>
        <p:spPr>
          <a:xfrm>
            <a:off x="6486423" y="6564238"/>
            <a:ext cx="374383" cy="465822"/>
          </a:xfrm>
          <a:prstGeom prst="rect">
            <a:avLst/>
          </a:prstGeom>
        </p:spPr>
        <p:txBody>
          <a:bodyPr vert="horz" lIns="91440" tIns="45720" rIns="91440" bIns="45720" rtlCol="0" anchor="ctr"/>
          <a:lstStyle>
            <a:defPPr>
              <a:defRPr lang="en-US"/>
            </a:defPPr>
            <a:lvl1pPr marL="0" algn="ctr" defTabSz="325892" rtl="0" eaLnBrk="1" latinLnBrk="0" hangingPunct="1">
              <a:defRPr sz="700" b="0" i="0" kern="1200">
                <a:solidFill>
                  <a:srgbClr val="8AC03B"/>
                </a:solidFill>
                <a:latin typeface="Calibri" panose="020F0502020204030204" pitchFamily="34" charset="0"/>
                <a:ea typeface="Open Sans" panose="020B0606030504020204" pitchFamily="34" charset="0"/>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t>27</a:t>
            </a:fld>
            <a:endParaRPr lang="en-US" dirty="0"/>
          </a:p>
        </p:txBody>
      </p:sp>
      <p:sp>
        <p:nvSpPr>
          <p:cNvPr id="7" name="Text Placeholder 10">
            <a:extLst>
              <a:ext uri="{FF2B5EF4-FFF2-40B4-BE49-F238E27FC236}">
                <a16:creationId xmlns:a16="http://schemas.microsoft.com/office/drawing/2014/main" id="{0BCF8759-07F1-E5AC-EE75-AF57123A411C}"/>
              </a:ext>
            </a:extLst>
          </p:cNvPr>
          <p:cNvSpPr txBox="1">
            <a:spLocks/>
          </p:cNvSpPr>
          <p:nvPr/>
        </p:nvSpPr>
        <p:spPr>
          <a:xfrm>
            <a:off x="466120" y="2583705"/>
            <a:ext cx="3700448" cy="638015"/>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Emmanuel </a:t>
            </a:r>
            <a:r>
              <a:rPr lang="en-US" sz="1400" dirty="0" err="1">
                <a:solidFill>
                  <a:schemeClr val="bg1"/>
                </a:solidFill>
                <a:latin typeface="Verdana" panose="020B0604030504040204" pitchFamily="34" charset="0"/>
                <a:ea typeface="Verdana" panose="020B0604030504040204" pitchFamily="34" charset="0"/>
              </a:rPr>
              <a:t>Otayek</a:t>
            </a:r>
            <a:endParaRPr lang="en-US" sz="1400" dirty="0">
              <a:solidFill>
                <a:schemeClr val="bg1"/>
              </a:solidFill>
              <a:latin typeface="Verdana" panose="020B0604030504040204" pitchFamily="34" charset="0"/>
              <a:ea typeface="Verdana" panose="020B0604030504040204" pitchFamily="34" charset="0"/>
            </a:endParaRPr>
          </a:p>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Fondatore e proprietario di Vert Bordeaux</a:t>
            </a:r>
          </a:p>
        </p:txBody>
      </p:sp>
      <p:pic>
        <p:nvPicPr>
          <p:cNvPr id="19" name="Espace réservé pour une image  18" descr="Une image contenant plein air, ciel, arbre, chaussures&#10;&#10;Description générée automatiquement">
            <a:extLst>
              <a:ext uri="{FF2B5EF4-FFF2-40B4-BE49-F238E27FC236}">
                <a16:creationId xmlns:a16="http://schemas.microsoft.com/office/drawing/2014/main" id="{9DE21306-9B0C-FA7F-F3FF-90F79A49A705}"/>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57063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596049" y="610831"/>
            <a:ext cx="3939135" cy="2066172"/>
          </a:xfrm>
        </p:spPr>
        <p:txBody>
          <a:bodyPr>
            <a:noAutofit/>
          </a:bodyPr>
          <a:lstStyle/>
          <a:p>
            <a:pPr algn="ct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 </a:t>
            </a:r>
            <a:r>
              <a:rPr lang="fr-FR" sz="1800" b="1"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Vert Bordeaux </a:t>
            </a:r>
            <a:r>
              <a:rPr lang="fr-FR" sz="1800" b="0" i="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non si "ricollegano le persone alla natura", si pratica un'ecologia pragmatica e quotidiana, che si ritiene perfettibile ma di cui si è convinti del buon fondamento. </a:t>
            </a:r>
            <a:endParaRPr lang="en-GB" sz="1800" b="0" dirty="0">
              <a:solidFill>
                <a:srgbClr val="FFFFFF"/>
              </a:solidFill>
              <a:effectLst/>
              <a:latin typeface="omnes-pro"/>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0" y="-180464"/>
            <a:ext cx="2003444" cy="936605"/>
          </a:xfrm>
        </p:spPr>
        <p:txBody>
          <a:bodyPr>
            <a:noAutofit/>
          </a:bodyPr>
          <a:lstStyle/>
          <a:p>
            <a:r>
              <a:rPr lang="en-GB" dirty="0"/>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4020949" y="2237455"/>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28</a:t>
            </a:fld>
            <a:endParaRPr lang="en-US" dirty="0"/>
          </a:p>
        </p:txBody>
      </p:sp>
      <p:sp>
        <p:nvSpPr>
          <p:cNvPr id="27" name="Text Placeholder 7">
            <a:extLst>
              <a:ext uri="{FF2B5EF4-FFF2-40B4-BE49-F238E27FC236}">
                <a16:creationId xmlns:a16="http://schemas.microsoft.com/office/drawing/2014/main" id="{853B259D-B124-707D-87F0-D6970713C5F6}"/>
              </a:ext>
            </a:extLst>
          </p:cNvPr>
          <p:cNvSpPr txBox="1">
            <a:spLocks/>
          </p:cNvSpPr>
          <p:nvPr/>
        </p:nvSpPr>
        <p:spPr>
          <a:xfrm>
            <a:off x="466120" y="3661725"/>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GB" sz="1400" b="1" i="0" kern="1200" dirty="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600" dirty="0"/>
              <a:t>Quali sono le vostre sfide per il futuro?</a:t>
            </a:r>
          </a:p>
        </p:txBody>
      </p:sp>
      <p:sp>
        <p:nvSpPr>
          <p:cNvPr id="28" name="Text Placeholder 8">
            <a:extLst>
              <a:ext uri="{FF2B5EF4-FFF2-40B4-BE49-F238E27FC236}">
                <a16:creationId xmlns:a16="http://schemas.microsoft.com/office/drawing/2014/main" id="{78E2142A-DEB6-8FD6-C301-A763F91BB9DF}"/>
              </a:ext>
            </a:extLst>
          </p:cNvPr>
          <p:cNvSpPr txBox="1">
            <a:spLocks/>
          </p:cNvSpPr>
          <p:nvPr/>
        </p:nvSpPr>
        <p:spPr>
          <a:xfrm>
            <a:off x="466120" y="4093664"/>
            <a:ext cx="6338944" cy="1755156"/>
          </a:xfrm>
          <a:prstGeom prst="rect">
            <a:avLst/>
          </a:prstGeom>
          <a:solidFill>
            <a:schemeClr val="bg1"/>
          </a:solidFill>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Alla fine del 2022,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abbiamo deciso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di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redigere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una carta della CSR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Responsabilità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Sociale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d'Impresa</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per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elencare in modo completo i nostri impegni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spiegare la nostra filosofia</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
            </a:r>
          </a:p>
          <a:p>
            <a:pPr marL="0" indent="0">
              <a:buNone/>
            </a:pP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Questo documento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è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uno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strumento di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comunicazione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che verrà modificato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arricchito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con l'</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evoluzione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lo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sviluppo della nostra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attività.</a:t>
            </a:r>
          </a:p>
          <a:p>
            <a:pPr marL="0" indent="0">
              <a:buNone/>
            </a:pP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La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carta può essere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consultata liberamente cliccando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QUI.</a:t>
            </a:r>
          </a:p>
          <a:p>
            <a:pPr marL="0" indent="0">
              <a:buNone/>
            </a:pPr>
            <a:r>
              <a:rPr lang="fr-FR" sz="1600" b="1"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Alcune </a:t>
            </a:r>
            <a:r>
              <a:rPr lang="fr-FR" sz="1600" b="1"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delle </a:t>
            </a:r>
            <a:r>
              <a:rPr lang="fr-FR" sz="1600" b="1"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nostre prossime </a:t>
            </a:r>
            <a:r>
              <a:rPr lang="fr-FR" sz="1600" b="1"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sfide:</a:t>
            </a:r>
          </a:p>
          <a:p>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Creare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 tour di Bordeaux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incentrato esclusivamente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sulla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sensibilizzazione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 determinate tematiche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ambientali.</a:t>
            </a:r>
          </a:p>
          <a:p>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Vogliamo essere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trasparenti sulle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emissioni di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CO2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prodotte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dal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nostro veicolo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 motore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diesel</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In questo modo si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ottiene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una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media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di 24g/CO2/km per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cliente, pari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alle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emissioni prodotte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da un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viaggio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TER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secondo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la SNCF. Il prossimo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passo</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Adottare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 sistema di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compensazione delle emissioni di carbonio con operatori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locali.</a:t>
            </a:r>
          </a:p>
          <a:p>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Adattare alcuni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dei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nostri prodotti esistenti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 un pubblico francese </a:t>
            </a:r>
            <a:r>
              <a:rPr lang="fr-FR" sz="1400" b="0" i="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piuttosto che </a:t>
            </a:r>
            <a:r>
              <a:rPr lang="fr-FR" sz="1400" b="0" i="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internazionale.</a:t>
            </a:r>
            <a:endParaRPr lang="en-GB" sz="1400" dirty="0">
              <a:solidFill>
                <a:srgbClr val="6D6E71"/>
              </a:solidFill>
              <a:latin typeface="Verdana" panose="020B0604030504040204" pitchFamily="34" charset="0"/>
              <a:ea typeface="Verdana" panose="020B0604030504040204" pitchFamily="34" charset="0"/>
            </a:endParaRPr>
          </a:p>
        </p:txBody>
      </p:sp>
      <p:sp>
        <p:nvSpPr>
          <p:cNvPr id="7" name="Text Placeholder 10">
            <a:extLst>
              <a:ext uri="{FF2B5EF4-FFF2-40B4-BE49-F238E27FC236}">
                <a16:creationId xmlns:a16="http://schemas.microsoft.com/office/drawing/2014/main" id="{0BCF8759-07F1-E5AC-EE75-AF57123A411C}"/>
              </a:ext>
            </a:extLst>
          </p:cNvPr>
          <p:cNvSpPr txBox="1">
            <a:spLocks/>
          </p:cNvSpPr>
          <p:nvPr/>
        </p:nvSpPr>
        <p:spPr>
          <a:xfrm>
            <a:off x="466120" y="2583705"/>
            <a:ext cx="3700448" cy="638015"/>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Emmanuel </a:t>
            </a:r>
            <a:r>
              <a:rPr lang="en-US" sz="1400" dirty="0" err="1">
                <a:solidFill>
                  <a:schemeClr val="bg1"/>
                </a:solidFill>
                <a:latin typeface="Verdana" panose="020B0604030504040204" pitchFamily="34" charset="0"/>
                <a:ea typeface="Verdana" panose="020B0604030504040204" pitchFamily="34" charset="0"/>
              </a:rPr>
              <a:t>Otayek</a:t>
            </a:r>
            <a:endParaRPr lang="en-US" sz="1400" dirty="0">
              <a:solidFill>
                <a:schemeClr val="bg1"/>
              </a:solidFill>
              <a:latin typeface="Verdana" panose="020B0604030504040204" pitchFamily="34" charset="0"/>
              <a:ea typeface="Verdana" panose="020B0604030504040204" pitchFamily="34" charset="0"/>
            </a:endParaRPr>
          </a:p>
          <a:p>
            <a:pPr marL="0" indent="0" algn="ctr">
              <a:spcBef>
                <a:spcPts val="0"/>
              </a:spcBef>
              <a:buNone/>
            </a:pPr>
            <a:r>
              <a:rPr lang="en-US" sz="1400" dirty="0">
                <a:solidFill>
                  <a:schemeClr val="bg1"/>
                </a:solidFill>
                <a:latin typeface="Verdana" panose="020B0604030504040204" pitchFamily="34" charset="0"/>
                <a:ea typeface="Verdana" panose="020B0604030504040204" pitchFamily="34" charset="0"/>
              </a:rPr>
              <a:t>Fondatore e proprietario di Vert Bordeaux</a:t>
            </a:r>
          </a:p>
        </p:txBody>
      </p:sp>
      <p:pic>
        <p:nvPicPr>
          <p:cNvPr id="8" name="Espace réservé pour une image  7" descr="Une image contenant plein air, arbre, texte, plante&#10;&#10;Description générée automatiquement">
            <a:extLst>
              <a:ext uri="{FF2B5EF4-FFF2-40B4-BE49-F238E27FC236}">
                <a16:creationId xmlns:a16="http://schemas.microsoft.com/office/drawing/2014/main" id="{C9C20978-B6E6-7034-266D-88A45313B47E}"/>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a:xfrm>
            <a:off x="5237141" y="176937"/>
            <a:ext cx="2354327" cy="2862503"/>
          </a:xfrm>
        </p:spPr>
      </p:pic>
      <p:pic>
        <p:nvPicPr>
          <p:cNvPr id="11" name="Image 10" descr="Une image contenant plein air, arbre, texte, plante&#10;&#10;Description générée automatiquement">
            <a:extLst>
              <a:ext uri="{FF2B5EF4-FFF2-40B4-BE49-F238E27FC236}">
                <a16:creationId xmlns:a16="http://schemas.microsoft.com/office/drawing/2014/main" id="{2FBBF02D-9525-09E0-4DE1-A211F743CBC2}"/>
              </a:ext>
            </a:extLst>
          </p:cNvPr>
          <p:cNvPicPr>
            <a:picLocks noChangeAspect="1"/>
          </p:cNvPicPr>
          <p:nvPr/>
        </p:nvPicPr>
        <p:blipFill>
          <a:blip r:embed="rId3"/>
          <a:stretch>
            <a:fillRect/>
          </a:stretch>
        </p:blipFill>
        <p:spPr>
          <a:xfrm>
            <a:off x="0" y="-390448"/>
            <a:ext cx="7591468" cy="3826099"/>
          </a:xfrm>
          <a:prstGeom prst="rect">
            <a:avLst/>
          </a:prstGeom>
        </p:spPr>
      </p:pic>
    </p:spTree>
    <p:extLst>
      <p:ext uri="{BB962C8B-B14F-4D97-AF65-F5344CB8AC3E}">
        <p14:creationId xmlns:p14="http://schemas.microsoft.com/office/powerpoint/2010/main" val="2406494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20" y="0"/>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16302" y="6568693"/>
            <a:ext cx="1891878" cy="295413"/>
          </a:xfrm>
          <a:solidFill>
            <a:schemeClr val="bg1"/>
          </a:solidFill>
        </p:spPr>
        <p:txBody>
          <a:bodyPr/>
          <a:lstStyle/>
          <a:p>
            <a:r>
              <a:rPr lang="en-GB" dirty="0">
                <a:solidFill>
                  <a:srgbClr val="8AC03B"/>
                </a:solidFill>
              </a:rPr>
              <a:t>Cosa?</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4"/>
            <a:ext cx="1870306" cy="293414"/>
          </a:xfrm>
          <a:solidFill>
            <a:schemeClr val="bg1"/>
          </a:solidFill>
        </p:spPr>
        <p:txBody>
          <a:bodyPr/>
          <a:lstStyle/>
          <a:p>
            <a:r>
              <a:rPr lang="en-GB" dirty="0">
                <a:solidFill>
                  <a:srgbClr val="97C879"/>
                </a:solidFill>
              </a:rPr>
              <a:t>Dove?</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1321" y="6570647"/>
            <a:ext cx="1904898" cy="291462"/>
          </a:xfrm>
          <a:solidFill>
            <a:schemeClr val="bg1"/>
          </a:solidFill>
        </p:spPr>
        <p:txBody>
          <a:bodyPr/>
          <a:lstStyle/>
          <a:p>
            <a:r>
              <a:rPr lang="en-GB" dirty="0">
                <a:solidFill>
                  <a:srgbClr val="69ADAD"/>
                </a:solidFill>
              </a:rPr>
              <a:t>Quando?</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43148" y="6568693"/>
            <a:ext cx="1916527" cy="291462"/>
          </a:xfrm>
          <a:solidFill>
            <a:schemeClr val="bg1"/>
          </a:solidFill>
        </p:spPr>
        <p:txBody>
          <a:bodyPr/>
          <a:lstStyle/>
          <a:p>
            <a:r>
              <a:rPr lang="en-GB" dirty="0">
                <a:solidFill>
                  <a:srgbClr val="82ADAD"/>
                </a:solidFill>
              </a:rPr>
              <a:t>Come?</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p:txBody>
          <a:bodyPr anchor="ctr"/>
          <a:lstStyle/>
          <a:p>
            <a:r>
              <a:rPr lang="en-GB" sz="1200" dirty="0"/>
              <a:t>Percorso artistico urbano</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a:xfrm>
            <a:off x="1875708" y="7025114"/>
            <a:ext cx="1870304" cy="879231"/>
          </a:xfrm>
        </p:spPr>
        <p:txBody>
          <a:bodyPr anchor="ctr"/>
          <a:lstStyle/>
          <a:p>
            <a:r>
              <a:rPr lang="en-GB" sz="1200" dirty="0"/>
              <a:t>Lungo il canale di Saint-Denis</a:t>
            </a:r>
          </a:p>
          <a:p>
            <a:endParaRPr lang="en-GB" sz="1200" dirty="0"/>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a:xfrm>
            <a:off x="3758618" y="7045419"/>
            <a:ext cx="1870304" cy="879231"/>
          </a:xfrm>
        </p:spPr>
        <p:txBody>
          <a:bodyPr anchor="ctr"/>
          <a:lstStyle/>
          <a:p>
            <a:r>
              <a:rPr lang="en-GB" sz="1200" dirty="0"/>
              <a:t>Lanciato nel 2016, disponibile tutto l'anno</a:t>
            </a:r>
          </a:p>
          <a:p>
            <a:endParaRPr lang="en-GB" sz="1200" dirty="0"/>
          </a:p>
          <a:p>
            <a:endParaRPr lang="en-GB" sz="1200" dirty="0"/>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p:txBody>
          <a:bodyPr/>
          <a:lstStyle/>
          <a:p>
            <a:r>
              <a:rPr lang="en-GB" sz="1200" dirty="0"/>
              <a:t>30 opere d'arte da scoprire attraverso sport, crociere, laboratori e tour</a:t>
            </a:r>
          </a:p>
          <a:p>
            <a:endParaRPr lang="en-GB" sz="1200" dirty="0"/>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811705" y="8431456"/>
            <a:ext cx="5956470" cy="1074947"/>
          </a:xfrm>
        </p:spPr>
        <p:txBody>
          <a:bodyPr/>
          <a:lstStyle/>
          <a:p>
            <a:pPr>
              <a:lnSpc>
                <a:spcPct val="115000"/>
              </a:lnSpc>
            </a:pPr>
            <a:r>
              <a:rPr lang="en-US" dirty="0">
                <a:effectLst/>
              </a:rPr>
              <a:t>Il progetto Street Art Avenue mira da un lato a creare una passeggiata artistica lungo il canale di Saint-Denis e dall'altro a promuovere gli artisti del territorio di Seine-Saint-Denis, francesi ed europei, attraverso l'arte di strada.  </a:t>
            </a:r>
            <a:endParaRPr lang="fr-FR" dirty="0">
              <a:effectLst/>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t>29</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59323" y="790315"/>
            <a:ext cx="3407954" cy="920008"/>
          </a:xfrm>
        </p:spPr>
        <p:txBody>
          <a:bodyPr vert="horz" lIns="91440" tIns="45720" rIns="91440" bIns="45720" rtlCol="0" anchor="t">
            <a:noAutofit/>
          </a:bodyPr>
          <a:lstStyle/>
          <a:p>
            <a:r>
              <a:rPr lang="en-GB" sz="2800" dirty="0">
                <a:latin typeface="Verdana"/>
                <a:ea typeface="Verdana"/>
              </a:rPr>
              <a:t>Street Art Avenue</a:t>
            </a:r>
            <a:endParaRPr lang="it-IT" dirty="0"/>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a:t>Comune di Plaine, Francia</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6302" y="3253092"/>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35627" y="3253092"/>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Iniziativa sui servizi della pubblica amministrazione</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59323" y="260646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Percorso artistico urbano lungo il</a:t>
            </a:r>
          </a:p>
          <a:p>
            <a:r>
              <a:rPr lang="en-GB" sz="1400" b="0" dirty="0"/>
              <a:t>Canale di Saint-Denis</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b="0" dirty="0">
                <a:hlinkClick r:id="rId3">
                  <a:extLst>
                    <a:ext uri="{A12FA001-AC4F-418D-AE19-62706E023703}">
                      <ahyp:hlinkClr xmlns:ahyp="http://schemas.microsoft.com/office/drawing/2018/hyperlinkcolor" val="tx"/>
                    </a:ext>
                  </a:extLst>
                </a:hlinkClick>
              </a:rPr>
              <a:t>https://www.tourisme-plainecommune-paris.com/</a:t>
            </a:r>
            <a:endParaRPr lang="en-GB" sz="1200" b="0" dirty="0"/>
          </a:p>
          <a:p>
            <a:r>
              <a:rPr lang="en-GB" sz="1200" b="0" dirty="0"/>
              <a:t>https://www.instagram.com/streetartavenuegrandparis/</a:t>
            </a:r>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2" name="Groupe 1">
            <a:extLst>
              <a:ext uri="{FF2B5EF4-FFF2-40B4-BE49-F238E27FC236}">
                <a16:creationId xmlns:a16="http://schemas.microsoft.com/office/drawing/2014/main" id="{EA64A836-9E32-91C4-9DCD-6EAD324B4BDA}"/>
              </a:ext>
            </a:extLst>
          </p:cNvPr>
          <p:cNvGrpSpPr/>
          <p:nvPr/>
        </p:nvGrpSpPr>
        <p:grpSpPr>
          <a:xfrm>
            <a:off x="5243785" y="4209568"/>
            <a:ext cx="2351314" cy="920863"/>
            <a:chOff x="2860742" y="1832249"/>
            <a:chExt cx="3822043" cy="1080000"/>
          </a:xfrm>
        </p:grpSpPr>
        <p:sp>
          <p:nvSpPr>
            <p:cNvPr id="12" name="Rectangle 11">
              <a:extLst>
                <a:ext uri="{FF2B5EF4-FFF2-40B4-BE49-F238E27FC236}">
                  <a16:creationId xmlns:a16="http://schemas.microsoft.com/office/drawing/2014/main" id="{3444C5FA-AD8D-D83D-A891-BF4FEFA3C11D}"/>
                </a:ext>
              </a:extLst>
            </p:cNvPr>
            <p:cNvSpPr/>
            <p:nvPr/>
          </p:nvSpPr>
          <p:spPr>
            <a:xfrm>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COLLEGAMENTO</a:t>
              </a:r>
            </a:p>
          </p:txBody>
        </p:sp>
        <p:sp>
          <p:nvSpPr>
            <p:cNvPr id="14" name="Ellipse 13">
              <a:extLst>
                <a:ext uri="{FF2B5EF4-FFF2-40B4-BE49-F238E27FC236}">
                  <a16:creationId xmlns:a16="http://schemas.microsoft.com/office/drawing/2014/main" id="{24F64745-EDF8-4946-6D04-1827899ACB0F}"/>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1852624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05D412-A6AB-C220-7B39-06DDF91BF1D9}"/>
              </a:ext>
            </a:extLst>
          </p:cNvPr>
          <p:cNvSpPr>
            <a:spLocks noGrp="1"/>
          </p:cNvSpPr>
          <p:nvPr>
            <p:ph type="sldNum" sz="quarter" idx="4"/>
          </p:nvPr>
        </p:nvSpPr>
        <p:spPr/>
        <p:txBody>
          <a:bodyPr/>
          <a:lstStyle/>
          <a:p>
            <a:fld id="{CB2079F2-58AF-ED44-82D7-E04B2F6FD686}" type="slidenum">
              <a:rPr lang="en-US" smtClean="0"/>
              <a:t>3</a:t>
            </a:fld>
            <a:endParaRPr lang="en-US" dirty="0"/>
          </a:p>
        </p:txBody>
      </p:sp>
      <p:sp>
        <p:nvSpPr>
          <p:cNvPr id="3" name="Espace réservé du texte 2">
            <a:extLst>
              <a:ext uri="{FF2B5EF4-FFF2-40B4-BE49-F238E27FC236}">
                <a16:creationId xmlns:a16="http://schemas.microsoft.com/office/drawing/2014/main" id="{6AEB2A9F-8CB7-4BDB-0BA7-7A2FB391DFB9}"/>
              </a:ext>
            </a:extLst>
          </p:cNvPr>
          <p:cNvSpPr>
            <a:spLocks noGrp="1"/>
          </p:cNvSpPr>
          <p:nvPr>
            <p:ph type="body" sz="quarter" idx="32"/>
          </p:nvPr>
        </p:nvSpPr>
        <p:spPr>
          <a:xfrm>
            <a:off x="801602" y="1944397"/>
            <a:ext cx="5956470" cy="6803018"/>
          </a:xfrm>
        </p:spPr>
        <p:txBody>
          <a:bodyPr numCol="1"/>
          <a:lstStyle/>
          <a:p>
            <a:r>
              <a:rPr lang="en-GB" b="0" dirty="0">
                <a:effectLst/>
                <a:latin typeface="Verdana"/>
                <a:ea typeface="Verdana"/>
              </a:rPr>
              <a:t>Questa guida alle buone pratiche è stata realizzata nell'ambito del progetto Grassroots. Si tratta di un progetto triennale Erasmus+ iniziato il 1° maggio 2022. Riunisce 7 </a:t>
            </a:r>
            <a:r>
              <a:rPr lang="en-GB" dirty="0">
                <a:latin typeface="Verdana"/>
                <a:ea typeface="Verdana"/>
              </a:rPr>
              <a:t>partner </a:t>
            </a:r>
            <a:r>
              <a:rPr lang="en-GB" b="0" dirty="0">
                <a:effectLst/>
                <a:latin typeface="Verdana"/>
                <a:ea typeface="Verdana"/>
              </a:rPr>
              <a:t>europei.</a:t>
            </a:r>
            <a:endParaRPr lang="en-GB" dirty="0">
              <a:effectLst/>
              <a:latin typeface="Verdana"/>
              <a:ea typeface="Verdana"/>
            </a:endParaRPr>
          </a:p>
          <a:p>
            <a:endParaRPr lang="en-GB" dirty="0"/>
          </a:p>
          <a:p>
            <a:r>
              <a:rPr lang="en-GB" b="0" i="0" u="none" strike="noStrike" dirty="0">
                <a:effectLst/>
              </a:rPr>
              <a:t>GRASSROOTS vuole sfruttare l'imprenditorialità ecoturistica come tendenza emergente e potente. Il mercato del turismo sostenibile è in rapida crescita e promette opportunità di carriera particolarmente innovative per i giovani, che sono più attenti all'ambiente rispetto ai loro anziani. L'ecoturismo è largamente assente dall'educazione all'imprenditorialità, ma soprattutto dall'educazione dei giovani.</a:t>
            </a:r>
            <a:endParaRPr lang="en-GB" dirty="0"/>
          </a:p>
          <a:p>
            <a:endParaRPr lang="en-GB" dirty="0"/>
          </a:p>
          <a:p>
            <a:r>
              <a:rPr lang="en-GB" dirty="0">
                <a:latin typeface="Verdana"/>
                <a:ea typeface="Verdana"/>
              </a:rPr>
              <a:t>L'ecoturismo offre ai giovani spazi per esprimere il proprio talento. Abbiamo individuato insieme a loro tre aree di lavoro su cui possono investire: sport, street food, street art e digitale. L'ecoturismo è largamente assente nella formazione all'imprenditorialità. Le ricerche condotte dai partner nei loro Paesi confermano che l'85% della formazione professionale all'imprenditorialità è incentrata sui settori commerciali tradizionali.</a:t>
            </a:r>
          </a:p>
          <a:p>
            <a:endParaRPr lang="en-GB" dirty="0"/>
          </a:p>
          <a:p>
            <a:r>
              <a:rPr lang="en-GB" dirty="0">
                <a:latin typeface="Verdana"/>
                <a:ea typeface="Verdana"/>
              </a:rPr>
              <a:t>In questo contesto, il nostro progetto ha il chiaro obiettivo di </a:t>
            </a:r>
            <a:r>
              <a:rPr lang="en-GB" dirty="0" err="1">
                <a:latin typeface="Verdana"/>
                <a:ea typeface="Verdana"/>
              </a:rPr>
              <a:t>introdurre</a:t>
            </a:r>
            <a:r>
              <a:rPr lang="en-GB" dirty="0">
                <a:latin typeface="Verdana"/>
                <a:ea typeface="Verdana"/>
              </a:rPr>
              <a:t> </a:t>
            </a:r>
            <a:r>
              <a:rPr lang="en-GB" dirty="0" err="1">
                <a:latin typeface="Verdana"/>
                <a:ea typeface="Verdana"/>
              </a:rPr>
              <a:t>nuovi</a:t>
            </a:r>
            <a:r>
              <a:rPr lang="en-GB" dirty="0">
                <a:latin typeface="Verdana"/>
                <a:ea typeface="Verdana"/>
              </a:rPr>
              <a:t> </a:t>
            </a:r>
            <a:r>
              <a:rPr lang="en-GB" dirty="0" err="1">
                <a:latin typeface="Verdana"/>
                <a:ea typeface="Verdana"/>
              </a:rPr>
              <a:t>modelli</a:t>
            </a:r>
            <a:r>
              <a:rPr lang="en-GB" dirty="0">
                <a:latin typeface="Verdana"/>
                <a:ea typeface="Verdana"/>
              </a:rPr>
              <a:t> di </a:t>
            </a:r>
            <a:r>
              <a:rPr lang="en-GB" dirty="0" err="1">
                <a:latin typeface="Verdana"/>
                <a:ea typeface="Verdana"/>
              </a:rPr>
              <a:t>educazione</a:t>
            </a:r>
            <a:r>
              <a:rPr lang="en-GB" dirty="0">
                <a:latin typeface="Verdana"/>
                <a:ea typeface="Verdana"/>
              </a:rPr>
              <a:t> </a:t>
            </a:r>
            <a:r>
              <a:rPr lang="en-GB" dirty="0" err="1">
                <a:latin typeface="Verdana"/>
                <a:ea typeface="Verdana"/>
              </a:rPr>
              <a:t>all'imprenditorialità</a:t>
            </a:r>
            <a:r>
              <a:rPr lang="en-GB" dirty="0">
                <a:latin typeface="Verdana"/>
                <a:ea typeface="Verdana"/>
              </a:rPr>
              <a:t> </a:t>
            </a:r>
            <a:r>
              <a:rPr lang="en-GB" dirty="0" err="1">
                <a:latin typeface="Verdana"/>
                <a:ea typeface="Verdana"/>
              </a:rPr>
              <a:t>attraverso</a:t>
            </a:r>
            <a:r>
              <a:rPr lang="en-GB" dirty="0">
                <a:latin typeface="Verdana"/>
                <a:ea typeface="Verdana"/>
              </a:rPr>
              <a:t> </a:t>
            </a:r>
            <a:r>
              <a:rPr lang="en-GB" dirty="0" err="1">
                <a:latin typeface="Verdana"/>
                <a:ea typeface="Verdana"/>
              </a:rPr>
              <a:t>l'ecoturismo</a:t>
            </a:r>
            <a:r>
              <a:rPr lang="en-GB" dirty="0">
                <a:latin typeface="Verdana"/>
                <a:ea typeface="Verdana"/>
              </a:rPr>
              <a:t>. </a:t>
            </a:r>
            <a:r>
              <a:rPr lang="en-GB" b="0" i="0" u="none" strike="noStrike" dirty="0">
                <a:effectLst/>
                <a:latin typeface="Verdana"/>
                <a:ea typeface="Verdana"/>
              </a:rPr>
              <a:t>GRASSROOTS </a:t>
            </a:r>
            <a:r>
              <a:rPr lang="en-GB" b="0" i="0" u="none" strike="noStrike" dirty="0" err="1">
                <a:effectLst/>
                <a:latin typeface="Verdana"/>
                <a:ea typeface="Verdana"/>
              </a:rPr>
              <a:t>mira</a:t>
            </a:r>
            <a:r>
              <a:rPr lang="en-GB" b="0" i="0" u="none" strike="noStrike" dirty="0">
                <a:effectLst/>
                <a:latin typeface="Verdana"/>
                <a:ea typeface="Verdana"/>
              </a:rPr>
              <a:t> a </a:t>
            </a:r>
            <a:r>
              <a:rPr lang="en-GB" b="0" i="0" u="none" strike="noStrike" dirty="0" err="1">
                <a:effectLst/>
                <a:latin typeface="Verdana"/>
                <a:ea typeface="Verdana"/>
              </a:rPr>
              <a:t>introdurre</a:t>
            </a:r>
            <a:r>
              <a:rPr lang="en-GB" b="0" i="0" u="none" strike="noStrike" dirty="0">
                <a:effectLst/>
                <a:latin typeface="Verdana"/>
                <a:ea typeface="Verdana"/>
              </a:rPr>
              <a:t> </a:t>
            </a:r>
            <a:r>
              <a:rPr lang="en-GB" b="0" i="0" u="none" strike="noStrike" dirty="0" err="1">
                <a:effectLst/>
                <a:latin typeface="Verdana"/>
                <a:ea typeface="Verdana"/>
              </a:rPr>
              <a:t>nuovi</a:t>
            </a:r>
            <a:r>
              <a:rPr lang="en-GB" b="0" i="0" u="none" strike="noStrike" dirty="0">
                <a:effectLst/>
                <a:latin typeface="Verdana"/>
                <a:ea typeface="Verdana"/>
              </a:rPr>
              <a:t> </a:t>
            </a:r>
            <a:r>
              <a:rPr lang="en-GB" b="0" i="0" u="none" strike="noStrike" dirty="0" err="1">
                <a:effectLst/>
                <a:latin typeface="Verdana"/>
                <a:ea typeface="Verdana"/>
              </a:rPr>
              <a:t>modelli</a:t>
            </a:r>
            <a:r>
              <a:rPr lang="en-GB" b="0" i="0" u="none" strike="noStrike" dirty="0">
                <a:effectLst/>
                <a:latin typeface="Verdana"/>
                <a:ea typeface="Verdana"/>
              </a:rPr>
              <a:t>, </a:t>
            </a:r>
            <a:r>
              <a:rPr lang="en-GB" b="0" i="0" u="none" strike="noStrike" dirty="0" err="1">
                <a:effectLst/>
                <a:latin typeface="Verdana"/>
                <a:ea typeface="Verdana"/>
              </a:rPr>
              <a:t>competenze</a:t>
            </a:r>
            <a:r>
              <a:rPr lang="en-GB" b="0" i="0" u="none" strike="noStrike" dirty="0">
                <a:effectLst/>
                <a:latin typeface="Verdana"/>
                <a:ea typeface="Verdana"/>
              </a:rPr>
              <a:t>, </a:t>
            </a:r>
            <a:r>
              <a:rPr lang="en-GB" b="0" i="0" u="none" strike="noStrike" dirty="0" err="1">
                <a:effectLst/>
                <a:latin typeface="Verdana"/>
                <a:ea typeface="Verdana"/>
              </a:rPr>
              <a:t>apprendimento</a:t>
            </a:r>
            <a:r>
              <a:rPr lang="en-GB" b="0" i="0" u="none" strike="noStrike" dirty="0">
                <a:effectLst/>
                <a:latin typeface="Verdana"/>
                <a:ea typeface="Verdana"/>
              </a:rPr>
              <a:t> </a:t>
            </a:r>
            <a:r>
              <a:rPr lang="en-GB" b="0" i="0" u="none" strike="noStrike" dirty="0" err="1">
                <a:effectLst/>
                <a:latin typeface="Verdana"/>
                <a:ea typeface="Verdana"/>
              </a:rPr>
              <a:t>esperienziale</a:t>
            </a:r>
            <a:r>
              <a:rPr lang="en-GB" b="0" i="0" u="none" strike="noStrike" dirty="0">
                <a:effectLst/>
                <a:latin typeface="Verdana"/>
                <a:ea typeface="Verdana"/>
              </a:rPr>
              <a:t>, </a:t>
            </a:r>
            <a:r>
              <a:rPr lang="en-GB" b="0" i="0" u="none" strike="noStrike" dirty="0" err="1">
                <a:effectLst/>
                <a:latin typeface="Verdana"/>
                <a:ea typeface="Verdana"/>
              </a:rPr>
              <a:t>conversazioni</a:t>
            </a:r>
            <a:r>
              <a:rPr lang="en-GB" b="0" i="0" u="none" strike="noStrike" dirty="0">
                <a:effectLst/>
                <a:latin typeface="Verdana"/>
                <a:ea typeface="Verdana"/>
              </a:rPr>
              <a:t> collaborative, scambio di buone pratiche ed educazione all'imprenditorialità formale e informale per i giovani nei settori dell'ecoturismo, dello sport, dello street food, dell'arte di strada e della </a:t>
            </a:r>
            <a:r>
              <a:rPr lang="en-GB" dirty="0">
                <a:latin typeface="Verdana"/>
                <a:ea typeface="Verdana"/>
              </a:rPr>
              <a:t>digitalizzazione.</a:t>
            </a:r>
            <a:endParaRPr lang="en-GB">
              <a:effectLst/>
            </a:endParaRPr>
          </a:p>
          <a:p>
            <a:endParaRPr lang="en-GB" dirty="0">
              <a:effectLst/>
            </a:endParaRPr>
          </a:p>
          <a:p>
            <a:r>
              <a:rPr lang="en-GB" dirty="0">
                <a:effectLst/>
              </a:rPr>
              <a:t>  </a:t>
            </a:r>
          </a:p>
          <a:p>
            <a:endParaRPr lang="en-GB" dirty="0"/>
          </a:p>
        </p:txBody>
      </p:sp>
      <p:sp>
        <p:nvSpPr>
          <p:cNvPr id="5" name="Espace réservé du texte 4">
            <a:extLst>
              <a:ext uri="{FF2B5EF4-FFF2-40B4-BE49-F238E27FC236}">
                <a16:creationId xmlns:a16="http://schemas.microsoft.com/office/drawing/2014/main" id="{5DAA67EE-0473-35A7-A2FC-103D01B38A96}"/>
              </a:ext>
            </a:extLst>
          </p:cNvPr>
          <p:cNvSpPr>
            <a:spLocks noGrp="1"/>
          </p:cNvSpPr>
          <p:nvPr>
            <p:ph type="body" sz="quarter" idx="47"/>
          </p:nvPr>
        </p:nvSpPr>
        <p:spPr/>
        <p:txBody>
          <a:bodyPr/>
          <a:lstStyle/>
          <a:p>
            <a:r>
              <a:rPr lang="fr-FR" dirty="0"/>
              <a:t>INTRODUZIONE</a:t>
            </a:r>
          </a:p>
        </p:txBody>
      </p:sp>
      <p:sp>
        <p:nvSpPr>
          <p:cNvPr id="7" name="Text Placeholder 8">
            <a:extLst>
              <a:ext uri="{FF2B5EF4-FFF2-40B4-BE49-F238E27FC236}">
                <a16:creationId xmlns:a16="http://schemas.microsoft.com/office/drawing/2014/main" id="{5F2C4097-6416-1739-5114-63ED49B0667A}"/>
              </a:ext>
            </a:extLst>
          </p:cNvPr>
          <p:cNvSpPr txBox="1">
            <a:spLocks/>
          </p:cNvSpPr>
          <p:nvPr/>
        </p:nvSpPr>
        <p:spPr>
          <a:xfrm>
            <a:off x="3934732" y="5688740"/>
            <a:ext cx="834190" cy="815893"/>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p>
        </p:txBody>
      </p:sp>
      <p:sp>
        <p:nvSpPr>
          <p:cNvPr id="10" name="Text Placeholder 8">
            <a:extLst>
              <a:ext uri="{FF2B5EF4-FFF2-40B4-BE49-F238E27FC236}">
                <a16:creationId xmlns:a16="http://schemas.microsoft.com/office/drawing/2014/main" id="{939A75FE-2589-E43E-0565-0F2CDB9BCDE3}"/>
              </a:ext>
            </a:extLst>
          </p:cNvPr>
          <p:cNvSpPr txBox="1">
            <a:spLocks/>
          </p:cNvSpPr>
          <p:nvPr/>
        </p:nvSpPr>
        <p:spPr>
          <a:xfrm>
            <a:off x="801602" y="1585408"/>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solidFill>
                  <a:srgbClr val="6D6E71"/>
                </a:solidFill>
              </a:rPr>
              <a:t>Il progetto Grassroots</a:t>
            </a:r>
          </a:p>
        </p:txBody>
      </p:sp>
    </p:spTree>
    <p:extLst>
      <p:ext uri="{BB962C8B-B14F-4D97-AF65-F5344CB8AC3E}">
        <p14:creationId xmlns:p14="http://schemas.microsoft.com/office/powerpoint/2010/main" val="844040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p:txBody>
          <a:bodyPr/>
          <a:lstStyle/>
          <a:p>
            <a:r>
              <a:rPr lang="en-GB" dirty="0"/>
              <a:t>Questo progetto mira a creare un nuovo modo di camminare per la città per gli abitanti del quartiere e per i turisti, attraverso tour autoguidati a piedi o in bicicletta. Offre inoltre un percorso sportivo per invitare le persone a muoversi attraverso le opere d'arte di strada. </a:t>
            </a:r>
          </a:p>
          <a:p>
            <a:r>
              <a:rPr lang="en-GB" dirty="0"/>
              <a:t>Attraverso il turismo e un programma di mediazione, questo progetto permette al canale di ottenere maggiore visibilità, sostenendo la strategia culturale del territorio.</a:t>
            </a: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p:txBody>
          <a:bodyPr/>
          <a:lstStyle/>
          <a:p>
            <a:r>
              <a:rPr lang="en-GB" dirty="0"/>
              <a:t>In che modo il progetto contribuisce ad affrontare le questioni regionali relative al cambiamento climatico o alla sostenibilità?</a:t>
            </a:r>
          </a:p>
          <a:p>
            <a:endParaRPr lang="en-GB"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30</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p:txBody>
          <a:bodyPr/>
          <a:lstStyle/>
          <a:p>
            <a:pPr>
              <a:lnSpc>
                <a:spcPct val="115000"/>
              </a:lnSpc>
            </a:pPr>
            <a:r>
              <a:rPr lang="en-US" dirty="0">
                <a:effectLst/>
              </a:rPr>
              <a:t>Dall'inizio degli anni Duemila, è nata una politica di rivalutazione con lo sviluppo delle rive, la creazione di piste ciclabili e il picchettamento dello Chemin de </a:t>
            </a:r>
            <a:r>
              <a:rPr lang="en-US" dirty="0" err="1">
                <a:effectLst/>
              </a:rPr>
              <a:t>Compostelle </a:t>
            </a:r>
            <a:r>
              <a:rPr lang="en-US" dirty="0">
                <a:effectLst/>
              </a:rPr>
              <a:t>( ) ... Il lancio di Street Art Avenue® nel 2016 si inserisce in questa dinamica. Oggi, nonostante la presenza di attrezzature metropolitane crude e intense (autostrada, stadio di calcio della Francia), i luoghi emanano un fascino del tutto particolare. Il canale, come un filo azzurro, si snoda tra edifici eterogenei: case dei custodi, industrie, residenze... Le opere della Street Art Avenue® si integrano in questo universo un po' fuori dagli schemi, punteggiando il paesaggio post-industriale con alcuni intermezzi artistici che creano un'urbanità.</a:t>
            </a:r>
            <a:endParaRPr lang="fr-FR" dirty="0">
              <a:effectLst/>
            </a:endParaRPr>
          </a:p>
          <a:p>
            <a:endParaRPr lang="en-GB" sz="1100"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p:txBody>
          <a:bodyPr/>
          <a:lstStyle/>
          <a:p>
            <a:r>
              <a:rPr lang="en-GB" dirty="0"/>
              <a:t>Come è nata l'idea di dare vita a questo progetto?</a:t>
            </a:r>
          </a:p>
        </p:txBody>
      </p:sp>
    </p:spTree>
    <p:extLst>
      <p:ext uri="{BB962C8B-B14F-4D97-AF65-F5344CB8AC3E}">
        <p14:creationId xmlns:p14="http://schemas.microsoft.com/office/powerpoint/2010/main" val="302460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599784"/>
            <a:ext cx="3724078" cy="2066172"/>
          </a:xfrm>
        </p:spPr>
        <p:txBody>
          <a:bodyPr/>
          <a:lstStyle/>
          <a:p>
            <a:r>
              <a:rPr lang="en-US" dirty="0"/>
              <a:t>Questo progetto dà un'identità al canale. Percorro il canale in bicicletta per andare al lavoro e incrocio artisti in movimento. Grazie a questo progetto ho cambiato la mia visione del canale, che era un paesaggio piuttosto duro, con molti rifiuti industriali.</a:t>
            </a: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110942" y="13728"/>
            <a:ext cx="796633" cy="936605"/>
          </a:xfrm>
        </p:spPr>
        <p:txBody>
          <a:bodyPr>
            <a:noAutofit/>
          </a:bodyPr>
          <a:lstStyle/>
          <a:p>
            <a:r>
              <a:rPr lang="en-GB" dirty="0"/>
              <a:t>"</a:t>
            </a:r>
          </a:p>
        </p:txBody>
      </p:sp>
      <p:sp>
        <p:nvSpPr>
          <p:cNvPr id="4" name="Text Placeholder 3">
            <a:extLst>
              <a:ext uri="{FF2B5EF4-FFF2-40B4-BE49-F238E27FC236}">
                <a16:creationId xmlns:a16="http://schemas.microsoft.com/office/drawing/2014/main" id="{0A0B2BE3-5330-2099-5A6B-86A7DB0167D9}"/>
              </a:ext>
            </a:extLst>
          </p:cNvPr>
          <p:cNvSpPr>
            <a:spLocks noGrp="1"/>
          </p:cNvSpPr>
          <p:nvPr>
            <p:ph type="body" sz="quarter" idx="52"/>
          </p:nvPr>
        </p:nvSpPr>
        <p:spPr>
          <a:xfrm>
            <a:off x="252882" y="2818333"/>
            <a:ext cx="5008329" cy="215410"/>
          </a:xfrm>
        </p:spPr>
        <p:txBody>
          <a:bodyPr/>
          <a:lstStyle/>
          <a:p>
            <a:r>
              <a:rPr lang="en-GB" dirty="0"/>
              <a:t>Chiara Infantino, </a:t>
            </a:r>
          </a:p>
          <a:p>
            <a:r>
              <a:rPr lang="en-GB" dirty="0"/>
              <a:t>Responsabile del patrimonio e del turismo del Comune di Plaine</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913430" y="2053805"/>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766012" y="4733362"/>
            <a:ext cx="5992060" cy="1408494"/>
          </a:xfrm>
        </p:spPr>
        <p:txBody>
          <a:bodyPr/>
          <a:lstStyle/>
          <a:p>
            <a:r>
              <a:rPr lang="en-GB" dirty="0"/>
              <a:t>Si tratta di promuovere questo luogo a livello locale, frequentato da molti utenti, garantendo allo stesso tempo un ancoraggio internazionale, grazie sia a una scena mondiale sia a una scena locale emergente. Questa è l'ambizione della direzione artistica: scrivere una storia che permetta un posizionamento originale di questo percorso. </a:t>
            </a:r>
          </a:p>
          <a:p>
            <a:endParaRPr lang="en-GB" dirty="0"/>
          </a:p>
          <a:p>
            <a:r>
              <a:rPr lang="en-GB" dirty="0"/>
              <a:t>Inoltre, il quadro della multipartnership richiede lavoro perché le decisioni sono il risultato di una riflessione collegiale.</a:t>
            </a:r>
          </a:p>
          <a:p>
            <a:endParaRPr lang="en-GB" dirty="0"/>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p:txBody>
          <a:bodyPr/>
          <a:lstStyle/>
          <a:p>
            <a:r>
              <a:rPr lang="en-GB" dirty="0"/>
              <a:t>Quali sono stati i principali ostacoli o barriere che avete incontrato?</a:t>
            </a:r>
          </a:p>
          <a:p>
            <a:endParaRPr lang="en-GB" dirty="0"/>
          </a:p>
        </p:txBody>
      </p:sp>
      <p:sp>
        <p:nvSpPr>
          <p:cNvPr id="8" name="Text Placeholder 7">
            <a:extLst>
              <a:ext uri="{FF2B5EF4-FFF2-40B4-BE49-F238E27FC236}">
                <a16:creationId xmlns:a16="http://schemas.microsoft.com/office/drawing/2014/main" id="{297053C2-0D6B-E75B-6257-358DA9095592}"/>
              </a:ext>
            </a:extLst>
          </p:cNvPr>
          <p:cNvSpPr>
            <a:spLocks noGrp="1"/>
          </p:cNvSpPr>
          <p:nvPr>
            <p:ph type="body" sz="quarter" idx="115"/>
          </p:nvPr>
        </p:nvSpPr>
        <p:spPr>
          <a:xfrm>
            <a:off x="730153" y="7792453"/>
            <a:ext cx="5992060" cy="3038697"/>
          </a:xfrm>
        </p:spPr>
        <p:txBody>
          <a:bodyPr/>
          <a:lstStyle/>
          <a:p>
            <a:r>
              <a:rPr lang="en-GB" dirty="0"/>
              <a:t>Il progetto è finanziato da enti pubblici locali: Aubervilliers, Saint-Denis e Parigi, ma anche il dipartimento di Seine-Saint-Denis. Ad esempio, le città attraverso cui passa il canale possono finanziare crociere di solidarietà per persone del settore sociale.</a:t>
            </a:r>
          </a:p>
          <a:p>
            <a:endParaRPr lang="en-GB" dirty="0"/>
          </a:p>
          <a:p>
            <a:endParaRPr lang="en-GB" dirty="0"/>
          </a:p>
          <a:p>
            <a:endParaRPr lang="en-GB" dirty="0"/>
          </a:p>
          <a:p>
            <a:endParaRPr lang="en-GB" dirty="0"/>
          </a:p>
          <a:p>
            <a:r>
              <a:rPr lang="en-GB" dirty="0"/>
              <a:t>L'Ufficio Intercomunale del Turismo offre molti modi per scoprire il Viale dell'Arte di Strada: molti sono gratuiti, ma alcuni sono a pagamento come crociere, laboratori creativi e visite guidate. Si possono fare proposte su misura per i gruppi. </a:t>
            </a:r>
          </a:p>
          <a:p>
            <a:endParaRPr lang="en-GB" dirty="0"/>
          </a:p>
        </p:txBody>
      </p:sp>
      <p:sp>
        <p:nvSpPr>
          <p:cNvPr id="9" name="Text Placeholder 8">
            <a:extLst>
              <a:ext uri="{FF2B5EF4-FFF2-40B4-BE49-F238E27FC236}">
                <a16:creationId xmlns:a16="http://schemas.microsoft.com/office/drawing/2014/main" id="{A2BB2796-72AA-F401-FD20-FDA5BF033786}"/>
              </a:ext>
            </a:extLst>
          </p:cNvPr>
          <p:cNvSpPr>
            <a:spLocks noGrp="1"/>
          </p:cNvSpPr>
          <p:nvPr>
            <p:ph type="body" sz="quarter" idx="116"/>
          </p:nvPr>
        </p:nvSpPr>
        <p:spPr>
          <a:xfrm>
            <a:off x="730153" y="7138503"/>
            <a:ext cx="6829522" cy="451257"/>
          </a:xfrm>
        </p:spPr>
        <p:txBody>
          <a:bodyPr/>
          <a:lstStyle/>
          <a:p>
            <a:pPr lvl="0"/>
            <a:r>
              <a:rPr lang="en-GB" dirty="0"/>
              <a:t>Dove avete reperito il supporto e le risorse principali </a:t>
            </a:r>
          </a:p>
          <a:p>
            <a:pPr lvl="0"/>
            <a:r>
              <a:rPr lang="en-GB" dirty="0"/>
              <a:t>(ad esempio, sovvenzioni e altri tipi di sostegno)?</a:t>
            </a:r>
          </a:p>
          <a:p>
            <a:pPr lvl="0"/>
            <a:endParaRPr lang="en-GB" dirty="0"/>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31</a:t>
            </a:fld>
            <a:endParaRPr lang="en-US" dirty="0"/>
          </a:p>
        </p:txBody>
      </p:sp>
      <p:pic>
        <p:nvPicPr>
          <p:cNvPr id="15" name="Espace réservé pour une image  14" descr="Une image contenant plein air, ciel, route, véhicule&#10;&#10;Description générée automatiquement">
            <a:extLst>
              <a:ext uri="{FF2B5EF4-FFF2-40B4-BE49-F238E27FC236}">
                <a16:creationId xmlns:a16="http://schemas.microsoft.com/office/drawing/2014/main" id="{8F65AAF5-8844-50E5-1082-6D12F92207FE}"/>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1250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B978D8-8268-B8B3-DD59-9FDB9DA440A7}"/>
              </a:ext>
            </a:extLst>
          </p:cNvPr>
          <p:cNvSpPr/>
          <p:nvPr/>
        </p:nvSpPr>
        <p:spPr>
          <a:xfrm>
            <a:off x="457200" y="1003353"/>
            <a:ext cx="6650182" cy="779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730154" y="1978404"/>
            <a:ext cx="6099368" cy="2603324"/>
          </a:xfrm>
        </p:spPr>
        <p:txBody>
          <a:bodyPr/>
          <a:lstStyle/>
          <a:p>
            <a:pPr algn="l"/>
            <a:r>
              <a:rPr lang="en-GB" b="1" dirty="0">
                <a:solidFill>
                  <a:srgbClr val="8AC03B"/>
                </a:solidFill>
                <a:latin typeface="Verdana"/>
                <a:ea typeface="Verdana"/>
              </a:rPr>
              <a:t>Nel 2022, la revisione è stata positiva:</a:t>
            </a:r>
          </a:p>
          <a:p>
            <a:pPr algn="l"/>
            <a:endParaRPr lang="it-IT" b="1" dirty="0">
              <a:solidFill>
                <a:srgbClr val="8AC03B"/>
              </a:solidFill>
              <a:latin typeface="Verdana"/>
              <a:ea typeface="Verdana"/>
            </a:endParaRPr>
          </a:p>
          <a:p>
            <a:pPr marL="285750" indent="-285750" algn="l">
              <a:buFont typeface="Arial"/>
              <a:buChar char="•"/>
            </a:pPr>
            <a:r>
              <a:rPr lang="en-GB" dirty="0">
                <a:solidFill>
                  <a:srgbClr val="8AC03B"/>
                </a:solidFill>
                <a:latin typeface="Verdana"/>
                <a:ea typeface="Verdana"/>
              </a:rPr>
              <a:t>81 crociere con 5048 passeggeri</a:t>
            </a:r>
          </a:p>
          <a:p>
            <a:pPr marL="285750" indent="-285750" algn="l">
              <a:buFont typeface="Arial"/>
              <a:buChar char="•"/>
            </a:pPr>
            <a:r>
              <a:rPr lang="en-GB" dirty="0">
                <a:solidFill>
                  <a:srgbClr val="8AC03B"/>
                </a:solidFill>
                <a:latin typeface="Verdana"/>
                <a:ea typeface="Verdana"/>
              </a:rPr>
              <a:t>10 tour per un totale di 20 ore di visita</a:t>
            </a:r>
          </a:p>
          <a:p>
            <a:pPr marL="285750" indent="-285750" algn="l">
              <a:buFont typeface="Arial"/>
              <a:buChar char="•"/>
            </a:pPr>
            <a:r>
              <a:rPr lang="en-GB" dirty="0">
                <a:solidFill>
                  <a:srgbClr val="8AC03B"/>
                </a:solidFill>
                <a:latin typeface="Verdana"/>
                <a:ea typeface="Verdana"/>
              </a:rPr>
              <a:t>10 corsi di pratica artistica guidati da 3 artisti e circa 40 beneficiari</a:t>
            </a:r>
          </a:p>
          <a:p>
            <a:pPr algn="l"/>
            <a:endParaRPr lang="en-US" b="1" dirty="0">
              <a:solidFill>
                <a:srgbClr val="8AC03B"/>
              </a:solidFill>
              <a:latin typeface="Verdana"/>
              <a:ea typeface="Verdana"/>
            </a:endParaRPr>
          </a:p>
          <a:p>
            <a:pPr algn="l"/>
            <a:endParaRPr lang="en-US" b="1" dirty="0">
              <a:solidFill>
                <a:srgbClr val="8AC03B"/>
              </a:solidFill>
              <a:latin typeface="Verdana"/>
              <a:ea typeface="Verdana"/>
            </a:endParaRPr>
          </a:p>
          <a:p>
            <a:pPr algn="l"/>
            <a:endParaRPr lang="en-US" b="1" dirty="0">
              <a:solidFill>
                <a:srgbClr val="8AC03B"/>
              </a:solidFill>
              <a:latin typeface="Verdana"/>
              <a:ea typeface="Verdana"/>
            </a:endParaRPr>
          </a:p>
          <a:p>
            <a:pPr algn="l"/>
            <a:endParaRPr lang="en-US" b="1" dirty="0">
              <a:solidFill>
                <a:srgbClr val="8AC03B"/>
              </a:solidFill>
              <a:latin typeface="Verdana"/>
              <a:ea typeface="Verdana"/>
            </a:endParaRPr>
          </a:p>
          <a:p>
            <a:pPr algn="l"/>
            <a:endParaRPr lang="en-US" b="1" dirty="0">
              <a:solidFill>
                <a:srgbClr val="8AC03B"/>
              </a:solidFill>
              <a:latin typeface="Verdana"/>
              <a:ea typeface="Verdana"/>
            </a:endParaRPr>
          </a:p>
          <a:p>
            <a:pPr algn="l"/>
            <a:r>
              <a:rPr lang="en-US" b="1" dirty="0">
                <a:solidFill>
                  <a:srgbClr val="8AC03B"/>
                </a:solidFill>
                <a:latin typeface="Verdana"/>
                <a:ea typeface="Verdana"/>
              </a:rPr>
              <a:t>Per i prossimi anni,</a:t>
            </a:r>
          </a:p>
          <a:p>
            <a:pPr algn="l"/>
            <a:endParaRPr lang="en-US" b="1" dirty="0">
              <a:solidFill>
                <a:srgbClr val="8AC03B"/>
              </a:solidFill>
            </a:endParaRPr>
          </a:p>
          <a:p>
            <a:pPr algn="l"/>
            <a:r>
              <a:rPr lang="en-US" dirty="0">
                <a:solidFill>
                  <a:srgbClr val="8AC03B"/>
                </a:solidFill>
                <a:latin typeface="Verdana"/>
                <a:ea typeface="Verdana"/>
              </a:rPr>
              <a:t>Street Art Avenue mira ad aumentare l'inclusione sociale attraverso un processo di partecipazione dei residenti.</a:t>
            </a:r>
          </a:p>
          <a:p>
            <a:pPr algn="l"/>
            <a:endParaRPr lang="en-US" dirty="0">
              <a:solidFill>
                <a:srgbClr val="8AC03B"/>
              </a:solidFill>
              <a:latin typeface="Verdana"/>
              <a:ea typeface="Verdana"/>
            </a:endParaRPr>
          </a:p>
          <a:p>
            <a:pPr algn="l"/>
            <a:r>
              <a:rPr lang="en-US" dirty="0">
                <a:solidFill>
                  <a:srgbClr val="8AC03B"/>
                </a:solidFill>
                <a:latin typeface="Verdana"/>
                <a:ea typeface="Verdana"/>
              </a:rPr>
              <a:t>Si sta valutando la possibilità di sviluppare il progetto durante il periodo dei Giochi Olimpici del 2024 per migliorare la dimensione sportiva.</a:t>
            </a:r>
          </a:p>
          <a:p>
            <a:pPr algn="l"/>
            <a:endParaRPr lang="en-US" dirty="0">
              <a:solidFill>
                <a:srgbClr val="8AC03B"/>
              </a:solidFill>
              <a:latin typeface="Verdana"/>
              <a:ea typeface="Verdana"/>
            </a:endParaRPr>
          </a:p>
          <a:p>
            <a:pPr algn="l"/>
            <a:endParaRPr lang="en-US" dirty="0">
              <a:solidFill>
                <a:srgbClr val="8AC03B"/>
              </a:solidFill>
              <a:latin typeface="Verdana"/>
              <a:ea typeface="Verdana"/>
            </a:endParaRPr>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730154" y="1186756"/>
            <a:ext cx="5992059" cy="451257"/>
          </a:xfrm>
        </p:spPr>
        <p:txBody>
          <a:bodyPr/>
          <a:lstStyle/>
          <a:p>
            <a:r>
              <a:rPr lang="en-GB" sz="1600" dirty="0">
                <a:solidFill>
                  <a:srgbClr val="6D6E71"/>
                </a:solidFill>
              </a:rPr>
              <a:t>Qual è il successo del progetto Street Art Avenue?</a:t>
            </a:r>
          </a:p>
        </p:txBody>
      </p:sp>
      <p:pic>
        <p:nvPicPr>
          <p:cNvPr id="10" name="Image 9">
            <a:extLst>
              <a:ext uri="{FF2B5EF4-FFF2-40B4-BE49-F238E27FC236}">
                <a16:creationId xmlns:a16="http://schemas.microsoft.com/office/drawing/2014/main" id="{F0871FE3-75CA-F19B-3377-E9275B6F80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4746" y="5345906"/>
            <a:ext cx="6650182" cy="4431636"/>
          </a:xfrm>
          <a:prstGeom prst="rect">
            <a:avLst/>
          </a:prstGeom>
        </p:spPr>
      </p:pic>
    </p:spTree>
    <p:extLst>
      <p:ext uri="{BB962C8B-B14F-4D97-AF65-F5344CB8AC3E}">
        <p14:creationId xmlns:p14="http://schemas.microsoft.com/office/powerpoint/2010/main" val="1530082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t>33</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a:xfrm>
            <a:off x="4459209" y="1765708"/>
            <a:ext cx="2899791" cy="451257"/>
          </a:xfrm>
        </p:spPr>
        <p:txBody>
          <a:bodyPr/>
          <a:lstStyle/>
          <a:p>
            <a:r>
              <a:rPr lang="en-GB" dirty="0"/>
              <a:t>Göteborg; Stoccolma; Visby; </a:t>
            </a:r>
            <a:r>
              <a:rPr lang="en-GB" dirty="0" err="1"/>
              <a:t>Norrköping</a:t>
            </a:r>
            <a:r>
              <a:rPr lang="en-GB" dirty="0"/>
              <a:t>, Svezia</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610610"/>
            <a:ext cx="3235370" cy="574615"/>
          </a:xfrm>
        </p:spPr>
        <p:txBody>
          <a:bodyPr vert="horz" lIns="91440" tIns="45720" rIns="91440" bIns="45720" rtlCol="0" anchor="t">
            <a:noAutofit/>
          </a:bodyPr>
          <a:lstStyle/>
          <a:p>
            <a:r>
              <a:rPr lang="en-GB">
                <a:latin typeface="Verdana"/>
                <a:ea typeface="Verdana"/>
              </a:rPr>
              <a:t>All my friends are stars</a:t>
            </a:r>
            <a:endParaRPr lang="it-IT"/>
          </a:p>
        </p:txBody>
      </p:sp>
      <p:sp>
        <p:nvSpPr>
          <p:cNvPr id="10" name="Text Placeholder 9">
            <a:extLst>
              <a:ext uri="{FF2B5EF4-FFF2-40B4-BE49-F238E27FC236}">
                <a16:creationId xmlns:a16="http://schemas.microsoft.com/office/drawing/2014/main" id="{239A5805-0BBF-8B5E-ACDA-9A5C94314E3E}"/>
              </a:ext>
            </a:extLst>
          </p:cNvPr>
          <p:cNvSpPr>
            <a:spLocks noGrp="1"/>
          </p:cNvSpPr>
          <p:nvPr>
            <p:ph type="body" sz="quarter" idx="115"/>
          </p:nvPr>
        </p:nvSpPr>
        <p:spPr>
          <a:xfrm>
            <a:off x="624311" y="5608398"/>
            <a:ext cx="5992060" cy="1704039"/>
          </a:xfrm>
        </p:spPr>
        <p:txBody>
          <a:bodyPr/>
          <a:lstStyle/>
          <a:p>
            <a:pPr>
              <a:lnSpc>
                <a:spcPct val="115000"/>
              </a:lnSpc>
            </a:pPr>
            <a:r>
              <a:rPr lang="en-US" dirty="0">
                <a:effectLst/>
              </a:rPr>
              <a:t>Nel 2016 il festival è stato avviato a Göteborg dai fondatori </a:t>
            </a:r>
            <a:r>
              <a:rPr lang="en-US" dirty="0" err="1">
                <a:effectLst/>
              </a:rPr>
              <a:t>Americk </a:t>
            </a:r>
            <a:r>
              <a:rPr lang="en-US" dirty="0">
                <a:effectLst/>
              </a:rPr>
              <a:t>Lewis e Nicholas </a:t>
            </a:r>
            <a:r>
              <a:rPr lang="en-US" dirty="0" err="1">
                <a:effectLst/>
              </a:rPr>
              <a:t>Sosin </a:t>
            </a:r>
            <a:r>
              <a:rPr lang="en-US" dirty="0">
                <a:effectLst/>
              </a:rPr>
              <a:t>come un piccolo incontro di amici che condividevano musica dal vivo sotto un ponte. I due fondatori del festival, originari di New York, non conoscevano la cultura svedese del </a:t>
            </a:r>
            <a:r>
              <a:rPr lang="en-US" dirty="0" err="1">
                <a:effectLst/>
              </a:rPr>
              <a:t>Jantelagen</a:t>
            </a:r>
            <a:r>
              <a:rPr lang="en-US" dirty="0">
                <a:effectLst/>
              </a:rPr>
              <a:t>, una mentalità che incoraggia le persone a non distinguersi troppo. Pertanto, con la passione di unire le persone e il desiderio di mostrare gli straordinari talenti locali, è nato il concetto di festival, creando una piattaforma per le persone che vogliono brillare e credere in se stesse.</a:t>
            </a:r>
            <a:endParaRPr lang="fr-FR" dirty="0">
              <a:effectLst/>
            </a:endParaRPr>
          </a:p>
          <a:p>
            <a:pPr>
              <a:lnSpc>
                <a:spcPct val="115000"/>
              </a:lnSpc>
            </a:pPr>
            <a:r>
              <a:rPr lang="en-US" dirty="0">
                <a:effectLst/>
              </a:rPr>
              <a:t> </a:t>
            </a:r>
            <a:endParaRPr lang="fr-FR" dirty="0">
              <a:effectLst/>
            </a:endParaRPr>
          </a:p>
          <a:p>
            <a:r>
              <a:rPr lang="en-US" dirty="0">
                <a:effectLst/>
              </a:rPr>
              <a:t>Il festival si concentra sulla diversità, presentando un mix di artisti e fondendo visitatori di etnie, culture ed età diverse.</a:t>
            </a:r>
            <a:endParaRPr lang="en-GB" sz="1100" dirty="0"/>
          </a:p>
        </p:txBody>
      </p:sp>
      <p:sp>
        <p:nvSpPr>
          <p:cNvPr id="11" name="Text Placeholder 10">
            <a:extLst>
              <a:ext uri="{FF2B5EF4-FFF2-40B4-BE49-F238E27FC236}">
                <a16:creationId xmlns:a16="http://schemas.microsoft.com/office/drawing/2014/main" id="{5E50F257-CA7C-2494-B736-86E1E4D27EDB}"/>
              </a:ext>
            </a:extLst>
          </p:cNvPr>
          <p:cNvSpPr>
            <a:spLocks noGrp="1"/>
          </p:cNvSpPr>
          <p:nvPr>
            <p:ph type="body" sz="quarter" idx="116"/>
          </p:nvPr>
        </p:nvSpPr>
        <p:spPr>
          <a:xfrm>
            <a:off x="624312" y="4768943"/>
            <a:ext cx="5992059" cy="451257"/>
          </a:xfrm>
        </p:spPr>
        <p:txBody>
          <a:bodyPr/>
          <a:lstStyle/>
          <a:p>
            <a:r>
              <a:rPr lang="en-GB" dirty="0"/>
              <a:t>Introduzione</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p:txBody>
          <a:bodyPr>
            <a:noAutofit/>
          </a:bodyPr>
          <a:lstStyle/>
          <a:p>
            <a:r>
              <a:rPr lang="en-GB" dirty="0"/>
              <a:t>Festival</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p:txBody>
          <a:bodyPr/>
          <a:lstStyle/>
          <a:p>
            <a:r>
              <a:rPr lang="en-GB" sz="1200" dirty="0">
                <a:hlinkClick r:id="rId2">
                  <a:extLst>
                    <a:ext uri="{A12FA001-AC4F-418D-AE19-62706E023703}">
                      <ahyp:hlinkClr xmlns:ahyp="http://schemas.microsoft.com/office/drawing/2018/hyperlinkcolor" val="tx"/>
                    </a:ext>
                  </a:extLst>
                </a:hlinkClick>
              </a:rPr>
              <a:t>https://www.allmyfriendsarestars.com/</a:t>
            </a:r>
            <a:endParaRPr lang="en-GB" sz="1200" dirty="0"/>
          </a:p>
          <a:p>
            <a:r>
              <a:rPr lang="en-GB" sz="1200" dirty="0">
                <a:hlinkClick r:id="rId3">
                  <a:extLst>
                    <a:ext uri="{A12FA001-AC4F-418D-AE19-62706E023703}">
                      <ahyp:hlinkClr xmlns:ahyp="http://schemas.microsoft.com/office/drawing/2018/hyperlinkcolor" val="tx"/>
                    </a:ext>
                  </a:extLst>
                </a:hlinkClick>
              </a:rPr>
              <a:t>https://www.facebook.com/allmyfriendsarestars/</a:t>
            </a:r>
            <a:endParaRPr lang="en-GB" sz="1200" dirty="0"/>
          </a:p>
          <a:p>
            <a:r>
              <a:rPr lang="en-GB" sz="1200" dirty="0"/>
              <a:t>https://www.instagram.com/allmyfriendsarestars/</a:t>
            </a:r>
          </a:p>
        </p:txBody>
      </p:sp>
      <p:pic>
        <p:nvPicPr>
          <p:cNvPr id="20" name="Espace réservé pour une image  19" descr="Une image contenant bâtiment, plein air, véhicule, foule&#10;&#10;Description générée automatiquement">
            <a:extLst>
              <a:ext uri="{FF2B5EF4-FFF2-40B4-BE49-F238E27FC236}">
                <a16:creationId xmlns:a16="http://schemas.microsoft.com/office/drawing/2014/main" id="{AABF00B6-3F49-4A6E-5A81-FAD2B291EE98}"/>
              </a:ext>
            </a:extLst>
          </p:cNvPr>
          <p:cNvPicPr>
            <a:picLocks noGrp="1" noChangeAspect="1"/>
          </p:cNvPicPr>
          <p:nvPr>
            <p:ph type="pic" sz="quarter" idx="44"/>
          </p:nvPr>
        </p:nvPicPr>
        <p:blipFill>
          <a:blip r:embed="rId4" cstate="screen">
            <a:extLst>
              <a:ext uri="{28A0092B-C50C-407E-A947-70E740481C1C}">
                <a14:useLocalDpi xmlns:a14="http://schemas.microsoft.com/office/drawing/2010/main"/>
              </a:ext>
            </a:extLst>
          </a:blip>
          <a:srcRect/>
          <a:stretch>
            <a:fillRect/>
          </a:stretch>
        </p:blipFill>
        <p:spPr/>
      </p:pic>
      <p:grpSp>
        <p:nvGrpSpPr>
          <p:cNvPr id="2" name="Groupe 1">
            <a:extLst>
              <a:ext uri="{FF2B5EF4-FFF2-40B4-BE49-F238E27FC236}">
                <a16:creationId xmlns:a16="http://schemas.microsoft.com/office/drawing/2014/main" id="{255BF620-425D-9769-923F-9E10DF1249E6}"/>
              </a:ext>
            </a:extLst>
          </p:cNvPr>
          <p:cNvGrpSpPr/>
          <p:nvPr/>
        </p:nvGrpSpPr>
        <p:grpSpPr>
          <a:xfrm rot="10800000">
            <a:off x="0" y="3653981"/>
            <a:ext cx="2351314" cy="920863"/>
            <a:chOff x="2860742" y="1832249"/>
            <a:chExt cx="3822043" cy="1080000"/>
          </a:xfrm>
        </p:grpSpPr>
        <p:sp>
          <p:nvSpPr>
            <p:cNvPr id="5" name="Rectangle 4">
              <a:extLst>
                <a:ext uri="{FF2B5EF4-FFF2-40B4-BE49-F238E27FC236}">
                  <a16:creationId xmlns:a16="http://schemas.microsoft.com/office/drawing/2014/main" id="{6591F945-3414-F51C-617D-5AA029DF7320}"/>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COLLEGAMENTO</a:t>
              </a:r>
            </a:p>
          </p:txBody>
        </p:sp>
        <p:sp>
          <p:nvSpPr>
            <p:cNvPr id="9" name="Ellipse 8">
              <a:extLst>
                <a:ext uri="{FF2B5EF4-FFF2-40B4-BE49-F238E27FC236}">
                  <a16:creationId xmlns:a16="http://schemas.microsoft.com/office/drawing/2014/main" id="{8B88C79D-5ACF-D42F-F8FA-A2DD406D34F8}"/>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207653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66011" y="6571266"/>
            <a:ext cx="5992060" cy="1234427"/>
          </a:xfrm>
        </p:spPr>
        <p:txBody>
          <a:bodyPr/>
          <a:lstStyle/>
          <a:p>
            <a:r>
              <a:rPr lang="en-GB" dirty="0"/>
              <a:t>Il modello di business consiste nell'utilizzare il formato di un festival come piattaforma per promuovere i giovani (senza risorse) e la loro musica. All'inizio il formato era informale, ma ha iniziato a unire le forze/collaborare con altri festival, come quello del cibo di strada (</a:t>
            </a:r>
            <a:r>
              <a:rPr lang="en-GB" dirty="0" err="1"/>
              <a:t>Lindholmen</a:t>
            </a:r>
            <a:r>
              <a:rPr lang="en-GB" dirty="0"/>
              <a:t>) e così via. La gratuità degli artisti e i prezzi accessibili dei biglietti incoraggiano la diversità tra i partecipanti. Ora si sta affermando.</a:t>
            </a: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66012" y="6120009"/>
            <a:ext cx="5992059" cy="451257"/>
          </a:xfrm>
        </p:spPr>
        <p:txBody>
          <a:bodyPr/>
          <a:lstStyle/>
          <a:p>
            <a:r>
              <a:rPr lang="en-GB" dirty="0"/>
              <a:t>Qual è il vostro modello di business?</a:t>
            </a:r>
          </a:p>
          <a:p>
            <a:endParaRPr lang="en-GB" dirty="0"/>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34</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4" y="1751398"/>
            <a:ext cx="5992060" cy="3851430"/>
          </a:xfrm>
        </p:spPr>
        <p:txBody>
          <a:bodyPr/>
          <a:lstStyle/>
          <a:p>
            <a:r>
              <a:rPr lang="en-GB" dirty="0"/>
              <a:t>I principali interessati sono i giovani, per lo più immigrati (ma non solo) che non hanno accesso alla promozione della loro musica. Il festival promuove che tutti possono essere musicisti professionisti. </a:t>
            </a:r>
          </a:p>
          <a:p>
            <a:endParaRPr lang="en-GB" dirty="0"/>
          </a:p>
          <a:p>
            <a:r>
              <a:rPr lang="en-GB" dirty="0"/>
              <a:t>Inoltre, il pubblico è molto eterogeneo perché il festival punta a mantenere i biglietti a prezzi accessibili, per incoraggiare la diversità tra i partecipanti.</a:t>
            </a:r>
          </a:p>
          <a:p>
            <a:endParaRPr lang="en-GB" sz="1100" dirty="0"/>
          </a:p>
          <a:p>
            <a:endParaRPr lang="en-GB" sz="1100" dirty="0"/>
          </a:p>
          <a:p>
            <a:endParaRPr lang="en-GB" sz="1100" dirty="0"/>
          </a:p>
          <a:p>
            <a:endParaRPr lang="en-GB" sz="1100" dirty="0"/>
          </a:p>
          <a:p>
            <a:endParaRPr lang="en-GB" sz="1100" dirty="0"/>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p:txBody>
          <a:bodyPr/>
          <a:lstStyle/>
          <a:p>
            <a:r>
              <a:rPr lang="en-GB" dirty="0"/>
              <a:t>Chi sono gli stakeholder di questa iniziativa? </a:t>
            </a:r>
          </a:p>
        </p:txBody>
      </p:sp>
      <p:pic>
        <p:nvPicPr>
          <p:cNvPr id="9" name="Image 8" descr="Une image contenant écriture manuscrite, personne, musique&#10;&#10;Description générée automatiquement">
            <a:extLst>
              <a:ext uri="{FF2B5EF4-FFF2-40B4-BE49-F238E27FC236}">
                <a16:creationId xmlns:a16="http://schemas.microsoft.com/office/drawing/2014/main" id="{D5DBE9E0-24AF-F93E-012F-11B9C5D782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1049" y="1594630"/>
            <a:ext cx="2698472" cy="3625746"/>
          </a:xfrm>
          <a:prstGeom prst="rect">
            <a:avLst/>
          </a:prstGeom>
        </p:spPr>
      </p:pic>
    </p:spTree>
    <p:extLst>
      <p:ext uri="{BB962C8B-B14F-4D97-AF65-F5344CB8AC3E}">
        <p14:creationId xmlns:p14="http://schemas.microsoft.com/office/powerpoint/2010/main" val="1192168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ersonne, Visage humain, habits, mur&#10;&#10;Description générée automatiquement">
            <a:extLst>
              <a:ext uri="{FF2B5EF4-FFF2-40B4-BE49-F238E27FC236}">
                <a16:creationId xmlns:a16="http://schemas.microsoft.com/office/drawing/2014/main" id="{7B25DE2A-155F-D825-4791-EC7B9B3FCB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2772835" y="0"/>
            <a:ext cx="4786840" cy="4566537"/>
          </a:xfrm>
          <a:custGeom>
            <a:avLst/>
            <a:gdLst>
              <a:gd name="connsiteX0" fmla="*/ 683800 w 4786840"/>
              <a:gd name="connsiteY0" fmla="*/ 0 h 4566547"/>
              <a:gd name="connsiteX1" fmla="*/ 4786840 w 4786840"/>
              <a:gd name="connsiteY1" fmla="*/ 0 h 4566547"/>
              <a:gd name="connsiteX2" fmla="*/ 4786840 w 4786840"/>
              <a:gd name="connsiteY2" fmla="*/ 3647418 h 4566547"/>
              <a:gd name="connsiteX3" fmla="*/ 4682967 w 4786840"/>
              <a:gd name="connsiteY3" fmla="*/ 3761708 h 4566547"/>
              <a:gd name="connsiteX4" fmla="*/ 2739914 w 4786840"/>
              <a:gd name="connsiteY4" fmla="*/ 4566547 h 4566547"/>
              <a:gd name="connsiteX5" fmla="*/ 6208 w 4786840"/>
              <a:gd name="connsiteY5" fmla="*/ 2099611 h 4566547"/>
              <a:gd name="connsiteX6" fmla="*/ 0 w 4786840"/>
              <a:gd name="connsiteY6" fmla="*/ 1976663 h 4566547"/>
              <a:gd name="connsiteX7" fmla="*/ 695194 w 4786840"/>
              <a:gd name="connsiteY7" fmla="*/ 1976663 h 4566547"/>
              <a:gd name="connsiteX8" fmla="*/ 695194 w 4786840"/>
              <a:gd name="connsiteY8" fmla="*/ 1530175 h 4566547"/>
              <a:gd name="connsiteX9" fmla="*/ 8538 w 4786840"/>
              <a:gd name="connsiteY9" fmla="*/ 1530175 h 4566547"/>
              <a:gd name="connsiteX10" fmla="*/ 34941 w 4786840"/>
              <a:gd name="connsiteY10" fmla="*/ 1332233 h 4566547"/>
              <a:gd name="connsiteX11" fmla="*/ 619507 w 4786840"/>
              <a:gd name="connsiteY11" fmla="*/ 70741 h 45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6840" h="4566547">
                <a:moveTo>
                  <a:pt x="683800" y="0"/>
                </a:moveTo>
                <a:lnTo>
                  <a:pt x="4786840" y="0"/>
                </a:lnTo>
                <a:lnTo>
                  <a:pt x="4786840" y="3647418"/>
                </a:lnTo>
                <a:lnTo>
                  <a:pt x="4682967" y="3761708"/>
                </a:lnTo>
                <a:cubicBezTo>
                  <a:pt x="4185696" y="4258979"/>
                  <a:pt x="3498723" y="4566547"/>
                  <a:pt x="2739914" y="4566547"/>
                </a:cubicBezTo>
                <a:cubicBezTo>
                  <a:pt x="1317147" y="4566547"/>
                  <a:pt x="146928" y="3485251"/>
                  <a:pt x="6208" y="2099611"/>
                </a:cubicBezTo>
                <a:lnTo>
                  <a:pt x="0" y="1976663"/>
                </a:lnTo>
                <a:lnTo>
                  <a:pt x="695194" y="1976663"/>
                </a:lnTo>
                <a:lnTo>
                  <a:pt x="695194" y="1530175"/>
                </a:lnTo>
                <a:lnTo>
                  <a:pt x="8538" y="1530175"/>
                </a:lnTo>
                <a:lnTo>
                  <a:pt x="34941" y="1332233"/>
                </a:lnTo>
                <a:cubicBezTo>
                  <a:pt x="119545" y="858591"/>
                  <a:pt x="325505" y="426990"/>
                  <a:pt x="619507" y="70741"/>
                </a:cubicBezTo>
                <a:close/>
              </a:path>
            </a:pathLst>
          </a:custGeom>
          <a:noFill/>
        </p:spPr>
      </p:pic>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7"/>
          </p:nvPr>
        </p:nvSpPr>
        <p:spPr>
          <a:xfrm>
            <a:off x="648751" y="5345906"/>
            <a:ext cx="3599232" cy="441002"/>
          </a:xfrm>
          <a:solidFill>
            <a:schemeClr val="bg1"/>
          </a:solidFill>
          <a:ln>
            <a:noFill/>
          </a:ln>
        </p:spPr>
        <p:txBody>
          <a:bodyPr anchor="t">
            <a:normAutofit/>
          </a:bodyPr>
          <a:lstStyle/>
          <a:p>
            <a:pPr>
              <a:lnSpc>
                <a:spcPct val="90000"/>
              </a:lnSpc>
              <a:spcAft>
                <a:spcPts val="600"/>
              </a:spcAft>
            </a:pPr>
            <a:r>
              <a:rPr lang="en-GB" sz="1700" dirty="0">
                <a:solidFill>
                  <a:srgbClr val="6D6E71"/>
                </a:solidFill>
              </a:rPr>
              <a:t>Perché è una buona pratica?</a:t>
            </a:r>
          </a:p>
        </p:txBody>
      </p:sp>
      <p:sp>
        <p:nvSpPr>
          <p:cNvPr id="2" name="Text Placeholder 1">
            <a:extLst>
              <a:ext uri="{FF2B5EF4-FFF2-40B4-BE49-F238E27FC236}">
                <a16:creationId xmlns:a16="http://schemas.microsoft.com/office/drawing/2014/main" id="{E3F98226-81CC-0DD3-9F34-2A61B4A1DE38}"/>
              </a:ext>
            </a:extLst>
          </p:cNvPr>
          <p:cNvSpPr>
            <a:spLocks noGrp="1"/>
          </p:cNvSpPr>
          <p:nvPr>
            <p:ph type="body" sz="quarter" idx="50"/>
          </p:nvPr>
        </p:nvSpPr>
        <p:spPr>
          <a:xfrm>
            <a:off x="648751" y="6125276"/>
            <a:ext cx="6262171" cy="2349433"/>
          </a:xfrm>
        </p:spPr>
        <p:txBody>
          <a:bodyPr anchor="t">
            <a:noAutofit/>
          </a:bodyPr>
          <a:lstStyle/>
          <a:p>
            <a:pPr algn="l" fontAlgn="base"/>
            <a:endParaRPr lang="fr-FR" b="0" i="0" u="none" strike="noStrike" dirty="0">
              <a:effectLst/>
            </a:endParaRPr>
          </a:p>
          <a:p>
            <a:pPr algn="l" fontAlgn="base"/>
            <a:r>
              <a:rPr lang="fr-FR" b="0" i="0" u="none" strike="noStrike" dirty="0">
                <a:effectLst/>
              </a:rPr>
              <a:t>Il festival </a:t>
            </a:r>
            <a:r>
              <a:rPr lang="fr-FR" b="0" i="0" u="none" strike="noStrike" dirty="0" err="1">
                <a:effectLst/>
              </a:rPr>
              <a:t>è adatto alle famiglie </a:t>
            </a:r>
            <a:r>
              <a:rPr lang="fr-FR" b="0" i="0" u="none" strike="noStrike" dirty="0">
                <a:effectLst/>
              </a:rPr>
              <a:t>per </a:t>
            </a:r>
            <a:r>
              <a:rPr lang="fr-FR" b="0" i="0" u="none" strike="noStrike" dirty="0" err="1">
                <a:effectLst/>
              </a:rPr>
              <a:t>creare </a:t>
            </a:r>
            <a:r>
              <a:rPr lang="fr-FR" b="0" i="0" u="none" strike="noStrike" dirty="0">
                <a:effectLst/>
              </a:rPr>
              <a:t>una </a:t>
            </a:r>
            <a:r>
              <a:rPr lang="fr-FR" b="0" i="0" u="none" strike="noStrike" dirty="0" err="1">
                <a:effectLst/>
              </a:rPr>
              <a:t>grande esperienza </a:t>
            </a:r>
            <a:r>
              <a:rPr lang="fr-FR" b="0" i="0" u="none" strike="noStrike" dirty="0">
                <a:effectLst/>
              </a:rPr>
              <a:t>per il pubblico e c'è </a:t>
            </a:r>
            <a:r>
              <a:rPr lang="fr-FR" b="0" i="0" u="none" strike="noStrike" dirty="0" err="1">
                <a:effectLst/>
              </a:rPr>
              <a:t>sempre un ottimo cibo </a:t>
            </a:r>
            <a:r>
              <a:rPr lang="fr-FR" b="0" i="0" u="none" strike="noStrike" dirty="0">
                <a:effectLst/>
              </a:rPr>
              <a:t>e bevande </a:t>
            </a:r>
            <a:r>
              <a:rPr lang="fr-FR" b="0" i="0" u="none" strike="noStrike" dirty="0" err="1">
                <a:effectLst/>
              </a:rPr>
              <a:t>durante il </a:t>
            </a:r>
            <a:r>
              <a:rPr lang="fr-FR" b="0" i="0" u="none" strike="noStrike" dirty="0">
                <a:effectLst/>
              </a:rPr>
              <a:t>festival. Il </a:t>
            </a:r>
            <a:r>
              <a:rPr lang="fr-FR" b="0" i="0" u="none" strike="noStrike" dirty="0" err="1">
                <a:effectLst/>
              </a:rPr>
              <a:t>biglietto </a:t>
            </a:r>
            <a:r>
              <a:rPr lang="fr-FR" b="0" i="0" u="none" strike="noStrike" dirty="0">
                <a:effectLst/>
              </a:rPr>
              <a:t>d'ingresso </a:t>
            </a:r>
            <a:r>
              <a:rPr lang="fr-FR" b="0" i="0" u="none" strike="noStrike" dirty="0" err="1">
                <a:effectLst/>
              </a:rPr>
              <a:t>viene mantenuto a </a:t>
            </a:r>
            <a:r>
              <a:rPr lang="fr-FR" b="0" i="0" u="none" strike="noStrike" dirty="0">
                <a:effectLst/>
              </a:rPr>
              <a:t>un </a:t>
            </a:r>
            <a:r>
              <a:rPr lang="fr-FR" b="0" i="0" u="none" strike="noStrike" dirty="0" err="1">
                <a:effectLst/>
              </a:rPr>
              <a:t>costo contenuto per consentire a quante</a:t>
            </a:r>
            <a:r>
              <a:rPr lang="fr-FR" b="0" i="0" u="none" strike="noStrike" dirty="0">
                <a:effectLst/>
              </a:rPr>
              <a:t> più persone possibile di partecipare, </a:t>
            </a:r>
            <a:r>
              <a:rPr lang="fr-FR" b="0" i="0" u="none" strike="noStrike" dirty="0" err="1">
                <a:effectLst/>
              </a:rPr>
              <a:t>indipendentemente dal loro </a:t>
            </a:r>
            <a:r>
              <a:rPr lang="fr-FR" b="0" i="0" u="none" strike="noStrike" dirty="0">
                <a:effectLst/>
              </a:rPr>
              <a:t>background o </a:t>
            </a:r>
            <a:r>
              <a:rPr lang="fr-FR" b="0" i="0" u="none" strike="noStrike" dirty="0" err="1">
                <a:effectLst/>
              </a:rPr>
              <a:t>status </a:t>
            </a:r>
            <a:r>
              <a:rPr lang="fr-FR" b="0" i="0" u="none" strike="noStrike" dirty="0">
                <a:effectLst/>
              </a:rPr>
              <a:t>sociale: tutti sono i </a:t>
            </a:r>
            <a:r>
              <a:rPr lang="fr-FR" b="0" i="0" u="none" strike="noStrike" dirty="0" err="1">
                <a:effectLst/>
              </a:rPr>
              <a:t>benvenuti a </a:t>
            </a:r>
            <a:r>
              <a:rPr lang="fr-FR" b="0" i="0" u="none" strike="noStrike" dirty="0">
                <a:effectLst/>
              </a:rPr>
              <a:t>venire a </a:t>
            </a:r>
            <a:r>
              <a:rPr lang="fr-FR" b="0" i="0" u="none" strike="noStrike" dirty="0" err="1">
                <a:effectLst/>
              </a:rPr>
              <a:t>godersi la grande </a:t>
            </a:r>
            <a:r>
              <a:rPr lang="fr-FR" b="0" i="0" u="none" strike="noStrike" dirty="0">
                <a:effectLst/>
              </a:rPr>
              <a:t>musica dal vivo. </a:t>
            </a:r>
          </a:p>
          <a:p>
            <a:pPr algn="l" fontAlgn="base"/>
            <a:endParaRPr lang="fr-FR" b="0" i="0" u="none" strike="noStrike" dirty="0">
              <a:effectLst/>
            </a:endParaRPr>
          </a:p>
          <a:p>
            <a:pPr algn="l" fontAlgn="base"/>
            <a:r>
              <a:rPr lang="fr-FR" b="0" i="0" u="none" strike="noStrike" dirty="0">
                <a:effectLst/>
              </a:rPr>
              <a:t>Nel 2023 il festival </a:t>
            </a:r>
            <a:r>
              <a:rPr lang="fr-FR" b="0" i="0" u="none" strike="noStrike" dirty="0" err="1">
                <a:effectLst/>
              </a:rPr>
              <a:t>si </a:t>
            </a:r>
            <a:r>
              <a:rPr lang="fr-FR" b="0" i="0" u="none" strike="noStrike" dirty="0">
                <a:effectLst/>
              </a:rPr>
              <a:t>svolgerà per l'</a:t>
            </a:r>
            <a:r>
              <a:rPr lang="fr-FR" b="0" i="0" u="none" strike="noStrike" dirty="0" err="1">
                <a:effectLst/>
              </a:rPr>
              <a:t>ottavo anno consecutivo </a:t>
            </a:r>
            <a:r>
              <a:rPr lang="fr-FR" b="0" i="0" u="none" strike="noStrike" dirty="0">
                <a:effectLst/>
              </a:rPr>
              <a:t>e </a:t>
            </a:r>
            <a:r>
              <a:rPr lang="fr-FR" b="0" i="0" u="none" strike="noStrike" dirty="0" err="1">
                <a:effectLst/>
              </a:rPr>
              <a:t>presenterà </a:t>
            </a:r>
            <a:r>
              <a:rPr lang="fr-FR" b="0" i="0" u="none" strike="noStrike" dirty="0">
                <a:effectLst/>
              </a:rPr>
              <a:t>oltre 70 </a:t>
            </a:r>
            <a:r>
              <a:rPr lang="fr-FR" b="0" i="0" u="none" strike="noStrike" dirty="0" err="1">
                <a:effectLst/>
              </a:rPr>
              <a:t>artisti </a:t>
            </a:r>
            <a:r>
              <a:rPr lang="fr-FR" b="0" i="0" u="none" strike="noStrike" dirty="0">
                <a:effectLst/>
              </a:rPr>
              <a:t>e spettacoli </a:t>
            </a:r>
            <a:r>
              <a:rPr lang="fr-FR" b="0" i="0" u="none" strike="noStrike" dirty="0" err="1">
                <a:effectLst/>
              </a:rPr>
              <a:t>diversi</a:t>
            </a:r>
            <a:r>
              <a:rPr lang="fr-FR" b="0" i="0" u="none" strike="noStrike" dirty="0">
                <a:effectLst/>
              </a:rPr>
              <a:t>, in </a:t>
            </a:r>
            <a:r>
              <a:rPr lang="fr-FR" b="0" i="0" u="none" strike="noStrike" dirty="0" err="1">
                <a:effectLst/>
              </a:rPr>
              <a:t>nove eventi </a:t>
            </a:r>
            <a:r>
              <a:rPr lang="fr-FR" b="0" i="0" u="none" strike="noStrike" dirty="0">
                <a:effectLst/>
              </a:rPr>
              <a:t>in </a:t>
            </a:r>
            <a:r>
              <a:rPr lang="fr-FR" b="0" i="0" u="none" strike="noStrike" dirty="0" err="1">
                <a:effectLst/>
              </a:rPr>
              <a:t>sette città diverse della Svezia</a:t>
            </a:r>
            <a:r>
              <a:rPr lang="fr-FR" b="0" i="0" u="none" strike="noStrike" dirty="0">
                <a:effectLst/>
              </a:rPr>
              <a:t>. </a:t>
            </a:r>
          </a:p>
          <a:p>
            <a:pPr algn="l" fontAlgn="base"/>
            <a:endParaRPr lang="fr-FR" dirty="0"/>
          </a:p>
          <a:p>
            <a:pPr algn="l" fontAlgn="base"/>
            <a:r>
              <a:rPr lang="fr-FR" b="0" i="0" u="none" strike="noStrike" dirty="0" err="1">
                <a:effectLst/>
              </a:rPr>
              <a:t>Mescolando </a:t>
            </a:r>
            <a:r>
              <a:rPr lang="fr-FR" b="0" i="0" u="none" strike="noStrike" dirty="0">
                <a:effectLst/>
              </a:rPr>
              <a:t>talenti locali </a:t>
            </a:r>
            <a:r>
              <a:rPr lang="fr-FR" b="0" i="0" u="none" strike="noStrike" dirty="0" err="1">
                <a:effectLst/>
              </a:rPr>
              <a:t>e </a:t>
            </a:r>
            <a:r>
              <a:rPr lang="fr-FR" b="0" i="0" u="none" strike="noStrike" dirty="0">
                <a:effectLst/>
              </a:rPr>
              <a:t>internazionali, il festival </a:t>
            </a:r>
            <a:r>
              <a:rPr lang="fr-FR" b="0" i="0" u="none" strike="noStrike" dirty="0" err="1">
                <a:effectLst/>
              </a:rPr>
              <a:t>crea </a:t>
            </a:r>
            <a:r>
              <a:rPr lang="fr-FR" b="0" i="0" u="none" strike="noStrike" dirty="0">
                <a:effectLst/>
              </a:rPr>
              <a:t>un mix unico di generi e culture </a:t>
            </a:r>
            <a:r>
              <a:rPr lang="fr-FR" b="0" i="0" u="none" strike="noStrike" dirty="0" err="1">
                <a:effectLst/>
              </a:rPr>
              <a:t>di artisti </a:t>
            </a:r>
            <a:r>
              <a:rPr lang="fr-FR" b="0" i="0" u="none" strike="noStrike" dirty="0">
                <a:effectLst/>
              </a:rPr>
              <a:t>e </a:t>
            </a:r>
            <a:r>
              <a:rPr lang="fr-FR" b="0" i="0" u="none" strike="noStrike" dirty="0" err="1">
                <a:effectLst/>
              </a:rPr>
              <a:t>innumerevoli </a:t>
            </a:r>
            <a:r>
              <a:rPr lang="fr-FR" b="0" i="0" u="none" strike="noStrike" dirty="0">
                <a:effectLst/>
              </a:rPr>
              <a:t>opportunità per i nuovi </a:t>
            </a:r>
            <a:r>
              <a:rPr lang="fr-FR" b="0" i="0" u="none" strike="noStrike" dirty="0" err="1">
                <a:effectLst/>
              </a:rPr>
              <a:t>artisti </a:t>
            </a:r>
            <a:r>
              <a:rPr lang="fr-FR" b="0" i="0" u="none" strike="noStrike" dirty="0">
                <a:effectLst/>
              </a:rPr>
              <a:t>di </a:t>
            </a:r>
            <a:r>
              <a:rPr lang="fr-FR" b="0" i="0" u="none" strike="noStrike" dirty="0" err="1">
                <a:effectLst/>
              </a:rPr>
              <a:t>sviluppare la propria carriera</a:t>
            </a:r>
            <a:r>
              <a:rPr lang="fr-FR" b="0" i="0" u="none" strike="noStrike" dirty="0">
                <a:effectLst/>
              </a:rPr>
              <a:t>.</a:t>
            </a:r>
          </a:p>
          <a:p>
            <a:pPr algn="l" fontAlgn="base"/>
            <a:endParaRPr lang="fr-FR" b="0" i="0" u="none" strike="noStrike" dirty="0">
              <a:effectLst/>
            </a:endParaRPr>
          </a:p>
          <a:p>
            <a:br>
              <a:rPr lang="fr-FR" dirty="0"/>
            </a:br>
            <a:endParaRPr lang="en-GB" dirty="0"/>
          </a:p>
        </p:txBody>
      </p:sp>
    </p:spTree>
    <p:extLst>
      <p:ext uri="{BB962C8B-B14F-4D97-AF65-F5344CB8AC3E}">
        <p14:creationId xmlns:p14="http://schemas.microsoft.com/office/powerpoint/2010/main" val="995040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t>36</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a:xfrm>
            <a:off x="4459209" y="1765708"/>
            <a:ext cx="2899791" cy="451257"/>
          </a:xfrm>
        </p:spPr>
        <p:txBody>
          <a:bodyPr/>
          <a:lstStyle/>
          <a:p>
            <a:r>
              <a:rPr lang="en-GB" dirty="0"/>
              <a:t>Göteborg, Svezia</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894737"/>
            <a:ext cx="3235370" cy="574615"/>
          </a:xfrm>
        </p:spPr>
        <p:txBody>
          <a:bodyPr/>
          <a:lstStyle/>
          <a:p>
            <a:r>
              <a:rPr lang="en-GB" dirty="0"/>
              <a:t>PIFFL</a:t>
            </a:r>
          </a:p>
        </p:txBody>
      </p:sp>
      <p:sp>
        <p:nvSpPr>
          <p:cNvPr id="10" name="Text Placeholder 9">
            <a:extLst>
              <a:ext uri="{FF2B5EF4-FFF2-40B4-BE49-F238E27FC236}">
                <a16:creationId xmlns:a16="http://schemas.microsoft.com/office/drawing/2014/main" id="{239A5805-0BBF-8B5E-ACDA-9A5C94314E3E}"/>
              </a:ext>
            </a:extLst>
          </p:cNvPr>
          <p:cNvSpPr>
            <a:spLocks noGrp="1"/>
          </p:cNvSpPr>
          <p:nvPr>
            <p:ph type="body" sz="quarter" idx="115"/>
          </p:nvPr>
        </p:nvSpPr>
        <p:spPr>
          <a:xfrm>
            <a:off x="783806" y="5110198"/>
            <a:ext cx="5992060" cy="1704039"/>
          </a:xfrm>
        </p:spPr>
        <p:txBody>
          <a:bodyPr/>
          <a:lstStyle/>
          <a:p>
            <a:pPr>
              <a:lnSpc>
                <a:spcPct val="115000"/>
              </a:lnSpc>
            </a:pPr>
            <a:r>
              <a:rPr lang="en-US" dirty="0"/>
              <a:t>PIFFL è stato creato da due imprenditori che hanno avuto </a:t>
            </a:r>
            <a:r>
              <a:rPr lang="en-US" dirty="0">
                <a:effectLst/>
              </a:rPr>
              <a:t>l'idea di un loro problema: non avere sempre a disposizione attrezzature sportive quando se ne ha bisogno.  </a:t>
            </a:r>
            <a:r>
              <a:rPr lang="en-US" dirty="0"/>
              <a:t>Il progetto è nato dal </a:t>
            </a:r>
            <a:r>
              <a:rPr lang="en-US" dirty="0">
                <a:effectLst/>
              </a:rPr>
              <a:t>loro comune interesse a rendere più facile per le persone fare sport spontanei o giocare in aree verdi e parchi.</a:t>
            </a:r>
          </a:p>
          <a:p>
            <a:pPr>
              <a:lnSpc>
                <a:spcPct val="115000"/>
              </a:lnSpc>
            </a:pPr>
            <a:endParaRPr lang="en-US" dirty="0"/>
          </a:p>
          <a:p>
            <a:pPr>
              <a:lnSpc>
                <a:spcPct val="115000"/>
              </a:lnSpc>
            </a:pPr>
            <a:r>
              <a:rPr lang="en-US" dirty="0">
                <a:effectLst/>
              </a:rPr>
              <a:t>PIFFL ispira economie di condivisione in cui possiamo ridurre i consumi usa e getta e creare insieme città prospere e sostenibili.</a:t>
            </a:r>
          </a:p>
          <a:p>
            <a:pPr>
              <a:lnSpc>
                <a:spcPct val="115000"/>
              </a:lnSpc>
            </a:pPr>
            <a:endParaRPr lang="en-US" dirty="0">
              <a:effectLst/>
            </a:endParaRPr>
          </a:p>
          <a:p>
            <a:pPr>
              <a:lnSpc>
                <a:spcPct val="115000"/>
              </a:lnSpc>
            </a:pPr>
            <a:r>
              <a:rPr lang="en-US" dirty="0">
                <a:effectLst/>
              </a:rPr>
              <a:t>PIFFL offre una piattaforma, tra l'altro, per le città che possono mettere a disposizione attrezzature sportive e giochi per il tempo libero nelle aree in cui le persone trascorrono il tempo. La piattaforma consiste in box che possono essere sbloccati tramite un'applicazione mobile. Il servizio è offerto come un servizio in cui la città paga per le scatole e l'utente paga solo una piccola tassa per accedere al contenuto della scatola.</a:t>
            </a:r>
          </a:p>
          <a:p>
            <a:pPr>
              <a:lnSpc>
                <a:spcPct val="115000"/>
              </a:lnSpc>
            </a:pPr>
            <a:br>
              <a:rPr lang="en-US" dirty="0">
                <a:effectLst/>
              </a:rPr>
            </a:br>
            <a:r>
              <a:rPr lang="en-US" dirty="0">
                <a:effectLst/>
              </a:rPr>
              <a:t>Un possibile valore aggiunto è rappresentato dai dati raccolti dagli utenti. Fornisce ai clienti e alle città nuove informazioni sull'utilizzo dei parchi e delle aree verdi.</a:t>
            </a:r>
            <a:endParaRPr lang="fr-FR" dirty="0">
              <a:effectLst/>
            </a:endParaRPr>
          </a:p>
          <a:p>
            <a:pPr>
              <a:lnSpc>
                <a:spcPct val="115000"/>
              </a:lnSpc>
            </a:pPr>
            <a:endParaRPr lang="fr-FR" dirty="0">
              <a:effectLst/>
            </a:endParaRPr>
          </a:p>
          <a:p>
            <a:pPr>
              <a:lnSpc>
                <a:spcPct val="115000"/>
              </a:lnSpc>
            </a:pPr>
            <a:endParaRPr lang="en-US" dirty="0">
              <a:effectLst/>
            </a:endParaRPr>
          </a:p>
          <a:p>
            <a:pPr>
              <a:lnSpc>
                <a:spcPct val="115000"/>
              </a:lnSpc>
            </a:pPr>
            <a:endParaRPr lang="en-US" dirty="0"/>
          </a:p>
          <a:p>
            <a:pPr>
              <a:lnSpc>
                <a:spcPct val="115000"/>
              </a:lnSpc>
            </a:pPr>
            <a:r>
              <a:rPr lang="en-US" dirty="0">
                <a:effectLst/>
              </a:rPr>
              <a:t> </a:t>
            </a:r>
          </a:p>
          <a:p>
            <a:pPr>
              <a:lnSpc>
                <a:spcPct val="115000"/>
              </a:lnSpc>
            </a:pPr>
            <a:endParaRPr lang="en-US" dirty="0"/>
          </a:p>
          <a:p>
            <a:pPr>
              <a:lnSpc>
                <a:spcPct val="115000"/>
              </a:lnSpc>
            </a:pPr>
            <a:endParaRPr lang="en-US" dirty="0">
              <a:effectLst/>
            </a:endParaRPr>
          </a:p>
          <a:p>
            <a:pPr>
              <a:lnSpc>
                <a:spcPct val="115000"/>
              </a:lnSpc>
            </a:pPr>
            <a:r>
              <a:rPr lang="en-US" dirty="0">
                <a:effectLst/>
              </a:rPr>
              <a:t> </a:t>
            </a:r>
            <a:endParaRPr lang="fr-FR" dirty="0">
              <a:effectLst/>
            </a:endParaRPr>
          </a:p>
        </p:txBody>
      </p:sp>
      <p:sp>
        <p:nvSpPr>
          <p:cNvPr id="11" name="Text Placeholder 10">
            <a:extLst>
              <a:ext uri="{FF2B5EF4-FFF2-40B4-BE49-F238E27FC236}">
                <a16:creationId xmlns:a16="http://schemas.microsoft.com/office/drawing/2014/main" id="{5E50F257-CA7C-2494-B736-86E1E4D27EDB}"/>
              </a:ext>
            </a:extLst>
          </p:cNvPr>
          <p:cNvSpPr>
            <a:spLocks noGrp="1"/>
          </p:cNvSpPr>
          <p:nvPr>
            <p:ph type="body" sz="quarter" idx="116"/>
          </p:nvPr>
        </p:nvSpPr>
        <p:spPr>
          <a:xfrm>
            <a:off x="783807" y="4362192"/>
            <a:ext cx="5992059" cy="451257"/>
          </a:xfrm>
        </p:spPr>
        <p:txBody>
          <a:bodyPr/>
          <a:lstStyle/>
          <a:p>
            <a:r>
              <a:rPr lang="en-GB" dirty="0"/>
              <a:t>Introduzione</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59208" y="2281822"/>
            <a:ext cx="2899792" cy="280520"/>
          </a:xfrm>
        </p:spPr>
        <p:txBody>
          <a:bodyPr>
            <a:noAutofit/>
          </a:bodyPr>
          <a:lstStyle/>
          <a:p>
            <a:r>
              <a:rPr lang="en-GB" dirty="0"/>
              <a:t>Piattaforma di condivisione per lo sport e i giochi all'aperto</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a:xfrm>
            <a:off x="4970500" y="3396261"/>
            <a:ext cx="2564213" cy="137362"/>
          </a:xfrm>
        </p:spPr>
        <p:txBody>
          <a:bodyPr/>
          <a:lstStyle/>
          <a:p>
            <a:r>
              <a:rPr lang="en-GB" sz="1200" dirty="0">
                <a:hlinkClick r:id="rId2"/>
              </a:rPr>
              <a:t>https://www.piffle.se/</a:t>
            </a:r>
            <a:endParaRPr lang="en-GB" sz="1200" dirty="0"/>
          </a:p>
          <a:p>
            <a:r>
              <a:rPr lang="en-GB" sz="1200" dirty="0">
                <a:hlinkClick r:id="rId3"/>
              </a:rPr>
              <a:t>https://www.facebook.com/pifflboxh</a:t>
            </a:r>
            <a:endParaRPr lang="en-GB" sz="1200" dirty="0"/>
          </a:p>
          <a:p>
            <a:r>
              <a:rPr lang="en-GB" sz="1200" dirty="0" err="1"/>
              <a:t>ttps</a:t>
            </a:r>
            <a:r>
              <a:rPr lang="en-GB" sz="1200" dirty="0"/>
              <a:t>://www.instagram.com/pifflboxes/</a:t>
            </a:r>
          </a:p>
        </p:txBody>
      </p:sp>
      <p:pic>
        <p:nvPicPr>
          <p:cNvPr id="13" name="Espace réservé pour une image  12" descr="Une image contenant plein air, herbe, arbre, terrain de jeux&#10;&#10;Description générée automatiquement">
            <a:extLst>
              <a:ext uri="{FF2B5EF4-FFF2-40B4-BE49-F238E27FC236}">
                <a16:creationId xmlns:a16="http://schemas.microsoft.com/office/drawing/2014/main" id="{E2130C94-4424-AD27-7F83-21F60AF398D0}"/>
              </a:ext>
            </a:extLst>
          </p:cNvPr>
          <p:cNvPicPr>
            <a:picLocks noGrp="1" noChangeAspect="1"/>
          </p:cNvPicPr>
          <p:nvPr>
            <p:ph type="pic" sz="quarter" idx="44"/>
          </p:nvPr>
        </p:nvPicPr>
        <p:blipFill>
          <a:blip r:embed="rId4" cstate="screen">
            <a:extLst>
              <a:ext uri="{28A0092B-C50C-407E-A947-70E740481C1C}">
                <a14:useLocalDpi xmlns:a14="http://schemas.microsoft.com/office/drawing/2010/main"/>
              </a:ext>
            </a:extLst>
          </a:blip>
          <a:srcRect/>
          <a:stretch>
            <a:fillRect/>
          </a:stretch>
        </p:blipFill>
        <p:spPr/>
      </p:pic>
      <p:sp>
        <p:nvSpPr>
          <p:cNvPr id="14" name="ZoneTexte 13">
            <a:extLst>
              <a:ext uri="{FF2B5EF4-FFF2-40B4-BE49-F238E27FC236}">
                <a16:creationId xmlns:a16="http://schemas.microsoft.com/office/drawing/2014/main" id="{8777F40E-7484-6B6D-AB07-5B4B5BE912DA}"/>
              </a:ext>
            </a:extLst>
          </p:cNvPr>
          <p:cNvSpPr txBox="1"/>
          <p:nvPr/>
        </p:nvSpPr>
        <p:spPr>
          <a:xfrm>
            <a:off x="4459208" y="2898707"/>
            <a:ext cx="1106393" cy="307777"/>
          </a:xfrm>
          <a:prstGeom prst="rect">
            <a:avLst/>
          </a:prstGeom>
          <a:noFill/>
        </p:spPr>
        <p:txBody>
          <a:bodyPr wrap="none" rtlCol="0">
            <a:spAutoFit/>
          </a:bodyPr>
          <a:lstStyle/>
          <a:p>
            <a:r>
              <a:rPr lang="fr-FR" sz="1400" dirty="0">
                <a:solidFill>
                  <a:schemeClr val="bg1"/>
                </a:solidFill>
                <a:latin typeface="Verdana" panose="020B0604030504040204" pitchFamily="34" charset="0"/>
                <a:ea typeface="Verdana" panose="020B0604030504040204" pitchFamily="34" charset="0"/>
                <a:cs typeface="Verdana" panose="020B0604030504040204" pitchFamily="34" charset="0"/>
              </a:rPr>
              <a:t>Impresa</a:t>
            </a:r>
          </a:p>
        </p:txBody>
      </p:sp>
      <p:grpSp>
        <p:nvGrpSpPr>
          <p:cNvPr id="2" name="Groupe 1">
            <a:extLst>
              <a:ext uri="{FF2B5EF4-FFF2-40B4-BE49-F238E27FC236}">
                <a16:creationId xmlns:a16="http://schemas.microsoft.com/office/drawing/2014/main" id="{23590285-0706-E45A-4FA5-0F93EB0AFBFF}"/>
              </a:ext>
            </a:extLst>
          </p:cNvPr>
          <p:cNvGrpSpPr/>
          <p:nvPr/>
        </p:nvGrpSpPr>
        <p:grpSpPr>
          <a:xfrm rot="10800000">
            <a:off x="0" y="3295909"/>
            <a:ext cx="2351314" cy="920863"/>
            <a:chOff x="2860742" y="1832249"/>
            <a:chExt cx="3822043" cy="1080000"/>
          </a:xfrm>
        </p:grpSpPr>
        <p:sp>
          <p:nvSpPr>
            <p:cNvPr id="5" name="Rectangle 4">
              <a:extLst>
                <a:ext uri="{FF2B5EF4-FFF2-40B4-BE49-F238E27FC236}">
                  <a16:creationId xmlns:a16="http://schemas.microsoft.com/office/drawing/2014/main" id="{40186813-037B-BEAF-8228-2BBF5FDD28B2}"/>
                </a:ext>
              </a:extLst>
            </p:cNvPr>
            <p:cNvSpPr/>
            <p:nvPr/>
          </p:nvSpPr>
          <p:spPr>
            <a:xfrm rot="10800000">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MANTENERSI IN FORMA</a:t>
              </a:r>
              <a:endParaRPr lang="fr-FR" b="1" dirty="0">
                <a:latin typeface="Verdana" panose="020B0604030504040204" pitchFamily="34" charset="0"/>
                <a:ea typeface="Verdana" panose="020B0604030504040204" pitchFamily="34" charset="0"/>
                <a:cs typeface="Verdana" panose="020B0604030504040204" pitchFamily="34" charset="0"/>
              </a:endParaRPr>
            </a:p>
          </p:txBody>
        </p:sp>
        <p:sp>
          <p:nvSpPr>
            <p:cNvPr id="9" name="Ellipse 8">
              <a:extLst>
                <a:ext uri="{FF2B5EF4-FFF2-40B4-BE49-F238E27FC236}">
                  <a16:creationId xmlns:a16="http://schemas.microsoft.com/office/drawing/2014/main" id="{B68AD866-B1F8-4FAB-7D47-E6F533A0AFD7}"/>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210523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76544E-C9F9-4EF5-6496-C79A2FCE60D2}"/>
              </a:ext>
            </a:extLst>
          </p:cNvPr>
          <p:cNvSpPr>
            <a:spLocks noGrp="1"/>
          </p:cNvSpPr>
          <p:nvPr>
            <p:ph type="body" sz="quarter" idx="42"/>
          </p:nvPr>
        </p:nvSpPr>
        <p:spPr>
          <a:xfrm>
            <a:off x="615910" y="1070467"/>
            <a:ext cx="3288612" cy="2623117"/>
          </a:xfrm>
        </p:spPr>
        <p:txBody>
          <a:bodyPr>
            <a:normAutofit/>
          </a:bodyPr>
          <a:lstStyle/>
          <a:p>
            <a:r>
              <a:rPr lang="en-US" sz="1800" dirty="0">
                <a:effectLst/>
              </a:rPr>
              <a:t>L'aumento dell'accessibilità è alla base di </a:t>
            </a:r>
            <a:r>
              <a:rPr lang="fr-FR" sz="1800" dirty="0">
                <a:effectLst/>
              </a:rPr>
              <a:t>società</a:t>
            </a:r>
            <a:r>
              <a:rPr lang="en-US" sz="1800" dirty="0">
                <a:effectLst/>
              </a:rPr>
              <a:t> più sane </a:t>
            </a:r>
            <a:endParaRPr lang="en-US" sz="1800" dirty="0"/>
          </a:p>
        </p:txBody>
      </p:sp>
      <p:sp>
        <p:nvSpPr>
          <p:cNvPr id="2" name="Text Placeholder 1">
            <a:extLst>
              <a:ext uri="{FF2B5EF4-FFF2-40B4-BE49-F238E27FC236}">
                <a16:creationId xmlns:a16="http://schemas.microsoft.com/office/drawing/2014/main" id="{DD24068F-9112-49A7-BCA8-3381D20F593A}"/>
              </a:ext>
            </a:extLst>
          </p:cNvPr>
          <p:cNvSpPr>
            <a:spLocks noGrp="1"/>
          </p:cNvSpPr>
          <p:nvPr>
            <p:ph type="body" sz="quarter" idx="14"/>
          </p:nvPr>
        </p:nvSpPr>
        <p:spPr>
          <a:xfrm rot="10800000">
            <a:off x="3128102" y="2738011"/>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a:t>"</a:t>
            </a:r>
          </a:p>
        </p:txBody>
      </p:sp>
      <p:sp>
        <p:nvSpPr>
          <p:cNvPr id="3" name="Text Placeholder 2">
            <a:extLst>
              <a:ext uri="{FF2B5EF4-FFF2-40B4-BE49-F238E27FC236}">
                <a16:creationId xmlns:a16="http://schemas.microsoft.com/office/drawing/2014/main" id="{8BCAD088-3DEE-73EA-D81E-7CDB70C7450F}"/>
              </a:ext>
            </a:extLst>
          </p:cNvPr>
          <p:cNvSpPr>
            <a:spLocks noGrp="1"/>
          </p:cNvSpPr>
          <p:nvPr>
            <p:ph type="body" sz="quarter" idx="15"/>
          </p:nvPr>
        </p:nvSpPr>
        <p:spPr>
          <a:xfrm>
            <a:off x="615910" y="663582"/>
            <a:ext cx="2003444" cy="936605"/>
          </a:xfrm>
        </p:spPr>
        <p:txBody>
          <a:bodyPr>
            <a:noAutofit/>
          </a:bodyPr>
          <a:lstStyle/>
          <a:p>
            <a:r>
              <a:rPr lang="en-GB" dirty="0"/>
              <a:t>"</a:t>
            </a:r>
          </a:p>
        </p:txBody>
      </p:sp>
      <p:sp>
        <p:nvSpPr>
          <p:cNvPr id="6" name="Text Placeholder 5">
            <a:extLst>
              <a:ext uri="{FF2B5EF4-FFF2-40B4-BE49-F238E27FC236}">
                <a16:creationId xmlns:a16="http://schemas.microsoft.com/office/drawing/2014/main" id="{F0A82F90-D982-DBD2-7B60-30C5E4CCB787}"/>
              </a:ext>
            </a:extLst>
          </p:cNvPr>
          <p:cNvSpPr>
            <a:spLocks noGrp="1"/>
          </p:cNvSpPr>
          <p:nvPr>
            <p:ph type="body" sz="quarter" idx="65"/>
          </p:nvPr>
        </p:nvSpPr>
        <p:spPr>
          <a:xfrm>
            <a:off x="4046553" y="4104581"/>
            <a:ext cx="2765122" cy="856142"/>
          </a:xfrm>
        </p:spPr>
        <p:txBody>
          <a:bodyPr/>
          <a:lstStyle/>
          <a:p>
            <a:pPr>
              <a:lnSpc>
                <a:spcPct val="115000"/>
              </a:lnSpc>
            </a:pPr>
            <a:r>
              <a:rPr lang="en-US" sz="1200" dirty="0">
                <a:effectLst/>
              </a:rPr>
              <a:t>Invece di 5000 abitanti che possiedono un pallone da pallavolo a testa nel campo pubblico locale, un unico pallone da pallavolo potrebbe essere condiviso da tutti.</a:t>
            </a:r>
            <a:endParaRPr lang="fr-FR" sz="1200" dirty="0">
              <a:effectLst/>
            </a:endParaRPr>
          </a:p>
          <a:p>
            <a:pPr>
              <a:lnSpc>
                <a:spcPct val="115000"/>
              </a:lnSpc>
            </a:pPr>
            <a:endParaRPr lang="fr-FR" sz="1100" dirty="0">
              <a:effectLst/>
            </a:endParaRPr>
          </a:p>
        </p:txBody>
      </p:sp>
      <p:sp>
        <p:nvSpPr>
          <p:cNvPr id="7" name="Text Placeholder 6">
            <a:extLst>
              <a:ext uri="{FF2B5EF4-FFF2-40B4-BE49-F238E27FC236}">
                <a16:creationId xmlns:a16="http://schemas.microsoft.com/office/drawing/2014/main" id="{81711E8B-C86C-DBBC-A243-0976A41626E0}"/>
              </a:ext>
            </a:extLst>
          </p:cNvPr>
          <p:cNvSpPr>
            <a:spLocks noGrp="1"/>
          </p:cNvSpPr>
          <p:nvPr>
            <p:ph type="body" sz="quarter" idx="114"/>
          </p:nvPr>
        </p:nvSpPr>
        <p:spPr>
          <a:xfrm>
            <a:off x="885566" y="7791806"/>
            <a:ext cx="2923237" cy="451257"/>
          </a:xfrm>
        </p:spPr>
        <p:txBody>
          <a:bodyPr/>
          <a:lstStyle/>
          <a:p>
            <a:r>
              <a:rPr lang="en-GB" sz="1800" dirty="0"/>
              <a:t>Ispirare la condivisione</a:t>
            </a:r>
          </a:p>
        </p:txBody>
      </p:sp>
      <p:sp>
        <p:nvSpPr>
          <p:cNvPr id="10" name="Slide Number Placeholder 9">
            <a:extLst>
              <a:ext uri="{FF2B5EF4-FFF2-40B4-BE49-F238E27FC236}">
                <a16:creationId xmlns:a16="http://schemas.microsoft.com/office/drawing/2014/main" id="{77745362-2312-E6AA-0603-6416D21F10EC}"/>
              </a:ext>
            </a:extLst>
          </p:cNvPr>
          <p:cNvSpPr>
            <a:spLocks noGrp="1"/>
          </p:cNvSpPr>
          <p:nvPr>
            <p:ph type="sldNum" sz="quarter" idx="4"/>
          </p:nvPr>
        </p:nvSpPr>
        <p:spPr/>
        <p:txBody>
          <a:bodyPr/>
          <a:lstStyle/>
          <a:p>
            <a:fld id="{CB2079F2-58AF-ED44-82D7-E04B2F6FD686}" type="slidenum">
              <a:rPr lang="en-US" smtClean="0"/>
              <a:t>37</a:t>
            </a:fld>
            <a:endParaRPr lang="en-US" dirty="0"/>
          </a:p>
        </p:txBody>
      </p:sp>
      <p:grpSp>
        <p:nvGrpSpPr>
          <p:cNvPr id="45" name="Groupe 44">
            <a:extLst>
              <a:ext uri="{FF2B5EF4-FFF2-40B4-BE49-F238E27FC236}">
                <a16:creationId xmlns:a16="http://schemas.microsoft.com/office/drawing/2014/main" id="{C732A028-7AC4-88D0-4B84-EC8330C5D4F4}"/>
              </a:ext>
            </a:extLst>
          </p:cNvPr>
          <p:cNvGrpSpPr/>
          <p:nvPr/>
        </p:nvGrpSpPr>
        <p:grpSpPr>
          <a:xfrm>
            <a:off x="130521" y="8782444"/>
            <a:ext cx="3727093" cy="785329"/>
            <a:chOff x="149048" y="8174343"/>
            <a:chExt cx="3727093" cy="785329"/>
          </a:xfrm>
        </p:grpSpPr>
        <p:sp>
          <p:nvSpPr>
            <p:cNvPr id="21" name="Text Placeholder 6">
              <a:extLst>
                <a:ext uri="{FF2B5EF4-FFF2-40B4-BE49-F238E27FC236}">
                  <a16:creationId xmlns:a16="http://schemas.microsoft.com/office/drawing/2014/main" id="{BED216EF-4B04-223A-F613-EDEDBB5937B3}"/>
                </a:ext>
              </a:extLst>
            </p:cNvPr>
            <p:cNvSpPr txBox="1">
              <a:spLocks/>
            </p:cNvSpPr>
            <p:nvPr/>
          </p:nvSpPr>
          <p:spPr>
            <a:xfrm>
              <a:off x="952904" y="8364733"/>
              <a:ext cx="2923237"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t>Accesso più facile</a:t>
              </a:r>
            </a:p>
          </p:txBody>
        </p:sp>
        <p:pic>
          <p:nvPicPr>
            <p:cNvPr id="32" name="Graphique 31" descr="Clé avec un remplissage uni">
              <a:extLst>
                <a:ext uri="{FF2B5EF4-FFF2-40B4-BE49-F238E27FC236}">
                  <a16:creationId xmlns:a16="http://schemas.microsoft.com/office/drawing/2014/main" id="{4B32082C-DF35-68EB-623E-2D2F36E9CC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235608">
              <a:off x="149048" y="8174343"/>
              <a:ext cx="785329" cy="785329"/>
            </a:xfrm>
            <a:prstGeom prst="rect">
              <a:avLst/>
            </a:prstGeom>
          </p:spPr>
        </p:pic>
      </p:grpSp>
      <p:grpSp>
        <p:nvGrpSpPr>
          <p:cNvPr id="46" name="Groupe 45">
            <a:extLst>
              <a:ext uri="{FF2B5EF4-FFF2-40B4-BE49-F238E27FC236}">
                <a16:creationId xmlns:a16="http://schemas.microsoft.com/office/drawing/2014/main" id="{AA61DCFE-B649-4190-52C4-086284B8204F}"/>
              </a:ext>
            </a:extLst>
          </p:cNvPr>
          <p:cNvGrpSpPr/>
          <p:nvPr/>
        </p:nvGrpSpPr>
        <p:grpSpPr>
          <a:xfrm>
            <a:off x="81710" y="5431332"/>
            <a:ext cx="4889964" cy="769364"/>
            <a:chOff x="149048" y="9389283"/>
            <a:chExt cx="4889964" cy="769364"/>
          </a:xfrm>
        </p:grpSpPr>
        <p:sp>
          <p:nvSpPr>
            <p:cNvPr id="24" name="Text Placeholder 6">
              <a:extLst>
                <a:ext uri="{FF2B5EF4-FFF2-40B4-BE49-F238E27FC236}">
                  <a16:creationId xmlns:a16="http://schemas.microsoft.com/office/drawing/2014/main" id="{B5D79B4A-AED3-DD37-DDE8-386B0830BB4C}"/>
                </a:ext>
              </a:extLst>
            </p:cNvPr>
            <p:cNvSpPr txBox="1">
              <a:spLocks/>
            </p:cNvSpPr>
            <p:nvPr/>
          </p:nvSpPr>
          <p:spPr>
            <a:xfrm>
              <a:off x="934377" y="9600934"/>
              <a:ext cx="4104635"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t>Ampia gamma di attività</a:t>
              </a:r>
            </a:p>
          </p:txBody>
        </p:sp>
        <p:pic>
          <p:nvPicPr>
            <p:cNvPr id="34" name="Graphique 33" descr="Basketball avec un remplissage uni">
              <a:extLst>
                <a:ext uri="{FF2B5EF4-FFF2-40B4-BE49-F238E27FC236}">
                  <a16:creationId xmlns:a16="http://schemas.microsoft.com/office/drawing/2014/main" id="{B5A08BC0-04F7-3A41-AE79-D5722C42CC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048" y="9389283"/>
              <a:ext cx="769364" cy="769364"/>
            </a:xfrm>
            <a:prstGeom prst="rect">
              <a:avLst/>
            </a:prstGeom>
          </p:spPr>
        </p:pic>
      </p:grpSp>
      <p:pic>
        <p:nvPicPr>
          <p:cNvPr id="36" name="Graphique 35" descr="Tirelire avec un remplissage uni">
            <a:extLst>
              <a:ext uri="{FF2B5EF4-FFF2-40B4-BE49-F238E27FC236}">
                <a16:creationId xmlns:a16="http://schemas.microsoft.com/office/drawing/2014/main" id="{9103E821-A32D-F060-8FD3-E978D128E2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710" y="7580440"/>
            <a:ext cx="785329" cy="785329"/>
          </a:xfrm>
          <a:prstGeom prst="rect">
            <a:avLst/>
          </a:prstGeom>
        </p:spPr>
      </p:pic>
      <p:sp>
        <p:nvSpPr>
          <p:cNvPr id="23" name="Text Placeholder 6">
            <a:extLst>
              <a:ext uri="{FF2B5EF4-FFF2-40B4-BE49-F238E27FC236}">
                <a16:creationId xmlns:a16="http://schemas.microsoft.com/office/drawing/2014/main" id="{3E56BF36-BBA0-82F4-8287-EB0A17FA3392}"/>
              </a:ext>
            </a:extLst>
          </p:cNvPr>
          <p:cNvSpPr txBox="1">
            <a:spLocks/>
          </p:cNvSpPr>
          <p:nvPr/>
        </p:nvSpPr>
        <p:spPr>
          <a:xfrm>
            <a:off x="851074" y="6482190"/>
            <a:ext cx="4513264"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t>Attività in cui</a:t>
            </a:r>
          </a:p>
          <a:p>
            <a:r>
              <a:rPr lang="en-GB" sz="1800" dirty="0"/>
              <a:t>sei</a:t>
            </a:r>
          </a:p>
        </p:txBody>
      </p:sp>
      <p:pic>
        <p:nvPicPr>
          <p:cNvPr id="38" name="Graphique 37" descr="Repère avec un remplissage uni">
            <a:extLst>
              <a:ext uri="{FF2B5EF4-FFF2-40B4-BE49-F238E27FC236}">
                <a16:creationId xmlns:a16="http://schemas.microsoft.com/office/drawing/2014/main" id="{098B67DE-D3DD-1AD0-B673-59B726ABE6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710" y="6415458"/>
            <a:ext cx="785329" cy="785329"/>
          </a:xfrm>
          <a:prstGeom prst="rect">
            <a:avLst/>
          </a:prstGeom>
        </p:spPr>
      </p:pic>
      <p:grpSp>
        <p:nvGrpSpPr>
          <p:cNvPr id="44" name="Groupe 43">
            <a:extLst>
              <a:ext uri="{FF2B5EF4-FFF2-40B4-BE49-F238E27FC236}">
                <a16:creationId xmlns:a16="http://schemas.microsoft.com/office/drawing/2014/main" id="{33668B3E-59A6-79E4-6C02-5A7B2CE33898}"/>
              </a:ext>
            </a:extLst>
          </p:cNvPr>
          <p:cNvGrpSpPr/>
          <p:nvPr/>
        </p:nvGrpSpPr>
        <p:grpSpPr>
          <a:xfrm>
            <a:off x="136622" y="4458145"/>
            <a:ext cx="3692601" cy="785329"/>
            <a:chOff x="149048" y="4581710"/>
            <a:chExt cx="3692601" cy="785329"/>
          </a:xfrm>
        </p:grpSpPr>
        <p:sp>
          <p:nvSpPr>
            <p:cNvPr id="20" name="Text Placeholder 6">
              <a:extLst>
                <a:ext uri="{FF2B5EF4-FFF2-40B4-BE49-F238E27FC236}">
                  <a16:creationId xmlns:a16="http://schemas.microsoft.com/office/drawing/2014/main" id="{B9822C4A-C4C0-91EE-6739-FA50404CDB23}"/>
                </a:ext>
              </a:extLst>
            </p:cNvPr>
            <p:cNvSpPr txBox="1">
              <a:spLocks/>
            </p:cNvSpPr>
            <p:nvPr/>
          </p:nvSpPr>
          <p:spPr>
            <a:xfrm>
              <a:off x="918412" y="4806912"/>
              <a:ext cx="2923237"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t>Concetto centrale</a:t>
              </a:r>
            </a:p>
          </p:txBody>
        </p:sp>
        <p:pic>
          <p:nvPicPr>
            <p:cNvPr id="40" name="Graphique 39" descr="Réseau avec un remplissage uni">
              <a:extLst>
                <a:ext uri="{FF2B5EF4-FFF2-40B4-BE49-F238E27FC236}">
                  <a16:creationId xmlns:a16="http://schemas.microsoft.com/office/drawing/2014/main" id="{D016B51C-BB00-AF37-2FC2-0A89114BD6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048" y="4581710"/>
              <a:ext cx="785329" cy="785329"/>
            </a:xfrm>
            <a:prstGeom prst="rect">
              <a:avLst/>
            </a:prstGeom>
          </p:spPr>
        </p:pic>
      </p:grpSp>
      <p:cxnSp>
        <p:nvCxnSpPr>
          <p:cNvPr id="48" name="Connecteur droit 47">
            <a:extLst>
              <a:ext uri="{FF2B5EF4-FFF2-40B4-BE49-F238E27FC236}">
                <a16:creationId xmlns:a16="http://schemas.microsoft.com/office/drawing/2014/main" id="{826AE23D-1875-BCBC-5889-B6307AB7407A}"/>
              </a:ext>
            </a:extLst>
          </p:cNvPr>
          <p:cNvCxnSpPr>
            <a:cxnSpLocks/>
          </p:cNvCxnSpPr>
          <p:nvPr/>
        </p:nvCxnSpPr>
        <p:spPr>
          <a:xfrm flipH="1">
            <a:off x="0" y="8399296"/>
            <a:ext cx="3643952" cy="0"/>
          </a:xfrm>
          <a:prstGeom prst="line">
            <a:avLst/>
          </a:prstGeom>
          <a:ln w="2222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EAE54189-BE20-1C91-7B3D-63ED823F5069}"/>
              </a:ext>
            </a:extLst>
          </p:cNvPr>
          <p:cNvCxnSpPr>
            <a:cxnSpLocks/>
          </p:cNvCxnSpPr>
          <p:nvPr/>
        </p:nvCxnSpPr>
        <p:spPr>
          <a:xfrm flipH="1">
            <a:off x="0" y="9562336"/>
            <a:ext cx="3643952" cy="0"/>
          </a:xfrm>
          <a:prstGeom prst="line">
            <a:avLst/>
          </a:prstGeom>
          <a:ln w="22225">
            <a:solidFill>
              <a:srgbClr val="69ADAD"/>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684C5A66-2B47-A259-ED48-D07D53393607}"/>
              </a:ext>
            </a:extLst>
          </p:cNvPr>
          <p:cNvCxnSpPr>
            <a:cxnSpLocks/>
          </p:cNvCxnSpPr>
          <p:nvPr/>
        </p:nvCxnSpPr>
        <p:spPr>
          <a:xfrm flipH="1">
            <a:off x="0" y="5243474"/>
            <a:ext cx="3643952" cy="0"/>
          </a:xfrm>
          <a:prstGeom prst="line">
            <a:avLst/>
          </a:prstGeom>
          <a:ln w="22225">
            <a:solidFill>
              <a:srgbClr val="69ADAD"/>
            </a:solidFill>
          </a:ln>
        </p:spPr>
        <p:style>
          <a:lnRef idx="1">
            <a:schemeClr val="accent1"/>
          </a:lnRef>
          <a:fillRef idx="0">
            <a:schemeClr val="accent1"/>
          </a:fillRef>
          <a:effectRef idx="0">
            <a:schemeClr val="accent1"/>
          </a:effectRef>
          <a:fontRef idx="minor">
            <a:schemeClr val="tx1"/>
          </a:fontRef>
        </p:style>
      </p:cxnSp>
      <p:sp>
        <p:nvSpPr>
          <p:cNvPr id="53" name="Text Placeholder 5">
            <a:extLst>
              <a:ext uri="{FF2B5EF4-FFF2-40B4-BE49-F238E27FC236}">
                <a16:creationId xmlns:a16="http://schemas.microsoft.com/office/drawing/2014/main" id="{CD6A8C36-AA71-E32F-FF3D-33875363F8EC}"/>
              </a:ext>
            </a:extLst>
          </p:cNvPr>
          <p:cNvSpPr txBox="1">
            <a:spLocks/>
          </p:cNvSpPr>
          <p:nvPr/>
        </p:nvSpPr>
        <p:spPr>
          <a:xfrm>
            <a:off x="4012061" y="7346612"/>
            <a:ext cx="2765122" cy="85614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r>
              <a:rPr lang="en-US" sz="1200" dirty="0" err="1">
                <a:effectLst/>
              </a:rPr>
              <a:t>Piffl </a:t>
            </a:r>
            <a:r>
              <a:rPr lang="en-US" sz="1200" dirty="0">
                <a:effectLst/>
              </a:rPr>
              <a:t>ispira economie di condivisione in cui possiamo ridurre i consumi usa e getta e creare insieme città prospere e sostenibili.</a:t>
            </a:r>
            <a:endParaRPr lang="fr-FR" sz="1200" dirty="0">
              <a:effectLst/>
            </a:endParaRPr>
          </a:p>
          <a:p>
            <a:pPr>
              <a:lnSpc>
                <a:spcPct val="115000"/>
              </a:lnSpc>
            </a:pPr>
            <a:endParaRPr lang="fr-FR" sz="1200" dirty="0"/>
          </a:p>
        </p:txBody>
      </p:sp>
      <p:sp>
        <p:nvSpPr>
          <p:cNvPr id="54" name="Text Placeholder 5">
            <a:extLst>
              <a:ext uri="{FF2B5EF4-FFF2-40B4-BE49-F238E27FC236}">
                <a16:creationId xmlns:a16="http://schemas.microsoft.com/office/drawing/2014/main" id="{5ADE7930-ABC0-F3B9-F837-BDE41AB8585E}"/>
              </a:ext>
            </a:extLst>
          </p:cNvPr>
          <p:cNvSpPr txBox="1">
            <a:spLocks/>
          </p:cNvSpPr>
          <p:nvPr/>
        </p:nvSpPr>
        <p:spPr>
          <a:xfrm>
            <a:off x="4012061" y="6290864"/>
            <a:ext cx="2765122" cy="85614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r>
              <a:rPr lang="en-US" sz="1200" dirty="0" err="1">
                <a:effectLst/>
              </a:rPr>
              <a:t>Piffl </a:t>
            </a:r>
            <a:r>
              <a:rPr lang="en-US" sz="1200" dirty="0">
                <a:effectLst/>
              </a:rPr>
              <a:t>consente di praticare attività e sport nell'ambiente locale per tutti, residenti o visitatori.</a:t>
            </a:r>
            <a:endParaRPr lang="fr-FR" sz="1200" dirty="0"/>
          </a:p>
        </p:txBody>
      </p:sp>
      <p:sp>
        <p:nvSpPr>
          <p:cNvPr id="55" name="Text Placeholder 5">
            <a:extLst>
              <a:ext uri="{FF2B5EF4-FFF2-40B4-BE49-F238E27FC236}">
                <a16:creationId xmlns:a16="http://schemas.microsoft.com/office/drawing/2014/main" id="{9888E43B-556B-AFC6-D8DA-3E77181D0F99}"/>
              </a:ext>
            </a:extLst>
          </p:cNvPr>
          <p:cNvSpPr txBox="1">
            <a:spLocks/>
          </p:cNvSpPr>
          <p:nvPr/>
        </p:nvSpPr>
        <p:spPr>
          <a:xfrm>
            <a:off x="4046553" y="8567949"/>
            <a:ext cx="2765122" cy="85614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r>
              <a:rPr lang="en-US" sz="1200" dirty="0">
                <a:effectLst/>
              </a:rPr>
              <a:t>L'accesso democratico alle attività e alle attrezzature sportive consente a tutte le persone di accedere a un tempo libero attivo, indipendentemente dai requisiti.</a:t>
            </a:r>
            <a:endParaRPr lang="fr-FR" sz="1200" dirty="0"/>
          </a:p>
        </p:txBody>
      </p:sp>
      <p:sp>
        <p:nvSpPr>
          <p:cNvPr id="56" name="Text Placeholder 5">
            <a:extLst>
              <a:ext uri="{FF2B5EF4-FFF2-40B4-BE49-F238E27FC236}">
                <a16:creationId xmlns:a16="http://schemas.microsoft.com/office/drawing/2014/main" id="{46983988-413C-704C-6733-4F4C5D84D4BA}"/>
              </a:ext>
            </a:extLst>
          </p:cNvPr>
          <p:cNvSpPr txBox="1">
            <a:spLocks/>
          </p:cNvSpPr>
          <p:nvPr/>
        </p:nvSpPr>
        <p:spPr>
          <a:xfrm>
            <a:off x="4046553" y="5407075"/>
            <a:ext cx="2765122" cy="85614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r>
              <a:rPr lang="en-US" sz="1200" dirty="0">
                <a:effectLst/>
              </a:rPr>
              <a:t>La scatola di </a:t>
            </a:r>
            <a:r>
              <a:rPr lang="en-US" sz="1200" dirty="0" err="1">
                <a:effectLst/>
              </a:rPr>
              <a:t>Piffl </a:t>
            </a:r>
            <a:r>
              <a:rPr lang="en-US" sz="1200" dirty="0">
                <a:effectLst/>
              </a:rPr>
              <a:t>è piena di attività che rispondono a diverse esigenze e interessi.</a:t>
            </a:r>
            <a:endParaRPr lang="fr-FR" sz="1200" dirty="0"/>
          </a:p>
        </p:txBody>
      </p:sp>
      <p:cxnSp>
        <p:nvCxnSpPr>
          <p:cNvPr id="57" name="Connecteur droit 56">
            <a:extLst>
              <a:ext uri="{FF2B5EF4-FFF2-40B4-BE49-F238E27FC236}">
                <a16:creationId xmlns:a16="http://schemas.microsoft.com/office/drawing/2014/main" id="{B10EA2EC-9C76-7B25-B669-DF4499A34181}"/>
              </a:ext>
            </a:extLst>
          </p:cNvPr>
          <p:cNvCxnSpPr>
            <a:cxnSpLocks/>
          </p:cNvCxnSpPr>
          <p:nvPr/>
        </p:nvCxnSpPr>
        <p:spPr>
          <a:xfrm flipH="1">
            <a:off x="-29482" y="6200696"/>
            <a:ext cx="3643952" cy="0"/>
          </a:xfrm>
          <a:prstGeom prst="line">
            <a:avLst/>
          </a:prstGeom>
          <a:ln w="22225">
            <a:solidFill>
              <a:srgbClr val="69A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366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personne, Téléphone mobile, plein air, gadget&#10;&#10;Description générée automatiquement">
            <a:extLst>
              <a:ext uri="{FF2B5EF4-FFF2-40B4-BE49-F238E27FC236}">
                <a16:creationId xmlns:a16="http://schemas.microsoft.com/office/drawing/2014/main" id="{1540B13E-3670-4760-037E-BAF19D34693D}"/>
              </a:ext>
            </a:extLst>
          </p:cNvPr>
          <p:cNvPicPr>
            <a:picLocks noChangeAspect="1"/>
          </p:cNvPicPr>
          <p:nvPr/>
        </p:nvPicPr>
        <p:blipFill>
          <a:blip r:embed="rId2"/>
          <a:stretch>
            <a:fillRect/>
          </a:stretch>
        </p:blipFill>
        <p:spPr>
          <a:xfrm>
            <a:off x="-1" y="4121623"/>
            <a:ext cx="7559675" cy="5673276"/>
          </a:xfrm>
          <a:prstGeom prst="rect">
            <a:avLst/>
          </a:prstGeom>
        </p:spPr>
      </p:pic>
      <p:sp>
        <p:nvSpPr>
          <p:cNvPr id="16" name="Text Placeholder 6">
            <a:extLst>
              <a:ext uri="{FF2B5EF4-FFF2-40B4-BE49-F238E27FC236}">
                <a16:creationId xmlns:a16="http://schemas.microsoft.com/office/drawing/2014/main" id="{5CCB13B9-A4E7-8492-A520-048D10522D48}"/>
              </a:ext>
            </a:extLst>
          </p:cNvPr>
          <p:cNvSpPr txBox="1">
            <a:spLocks/>
          </p:cNvSpPr>
          <p:nvPr/>
        </p:nvSpPr>
        <p:spPr>
          <a:xfrm>
            <a:off x="720121" y="574343"/>
            <a:ext cx="42749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solidFill>
                  <a:schemeClr val="bg1"/>
                </a:solidFill>
              </a:rPr>
              <a:t>Perché è una buona pratica?</a:t>
            </a:r>
          </a:p>
        </p:txBody>
      </p:sp>
      <p:sp>
        <p:nvSpPr>
          <p:cNvPr id="18" name="Text Placeholder 6">
            <a:extLst>
              <a:ext uri="{FF2B5EF4-FFF2-40B4-BE49-F238E27FC236}">
                <a16:creationId xmlns:a16="http://schemas.microsoft.com/office/drawing/2014/main" id="{1D0509C2-CDC7-BE75-C33A-ED23037CAC57}"/>
              </a:ext>
            </a:extLst>
          </p:cNvPr>
          <p:cNvSpPr txBox="1">
            <a:spLocks/>
          </p:cNvSpPr>
          <p:nvPr/>
        </p:nvSpPr>
        <p:spPr>
          <a:xfrm>
            <a:off x="720121" y="1259005"/>
            <a:ext cx="5093825"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b="0" dirty="0">
                <a:solidFill>
                  <a:schemeClr val="bg1"/>
                </a:solidFill>
              </a:rPr>
              <a:t>PIFFL consente agli utenti di acquistare meno attrezzature sportive o per il tempo libero, incoraggiando la condivisione e la sostenibilità dei prodotti che possono rimanere su uno scaffale per la maggior parte del tempo.</a:t>
            </a:r>
          </a:p>
          <a:p>
            <a:endParaRPr lang="en-GB" b="0" dirty="0">
              <a:solidFill>
                <a:schemeClr val="bg1"/>
              </a:solidFill>
            </a:endParaRPr>
          </a:p>
          <a:p>
            <a:r>
              <a:rPr lang="en-GB" b="0" dirty="0">
                <a:solidFill>
                  <a:schemeClr val="bg1"/>
                </a:solidFill>
              </a:rPr>
              <a:t>Le persone possono utilizzare i parchi o le aree verdi in modo più attivo, con un impatto positivo sulla loro salute.</a:t>
            </a:r>
          </a:p>
          <a:p>
            <a:endParaRPr lang="en-GB" b="0" dirty="0">
              <a:solidFill>
                <a:schemeClr val="bg1"/>
              </a:solidFill>
            </a:endParaRPr>
          </a:p>
          <a:p>
            <a:r>
              <a:rPr lang="en-GB" b="0" dirty="0">
                <a:solidFill>
                  <a:schemeClr val="bg1"/>
                </a:solidFill>
              </a:rPr>
              <a:t>Inoltre, questo concetto può essere replicato dalle città o dalle società immobiliari, offrendo questo tipo di box nei loro parchi o aree verdi. </a:t>
            </a:r>
          </a:p>
        </p:txBody>
      </p:sp>
    </p:spTree>
    <p:extLst>
      <p:ext uri="{BB962C8B-B14F-4D97-AF65-F5344CB8AC3E}">
        <p14:creationId xmlns:p14="http://schemas.microsoft.com/office/powerpoint/2010/main" val="78908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t>39</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a:xfrm>
            <a:off x="4459209" y="1684547"/>
            <a:ext cx="2899791" cy="451257"/>
          </a:xfrm>
        </p:spPr>
        <p:txBody>
          <a:bodyPr/>
          <a:lstStyle/>
          <a:p>
            <a:r>
              <a:rPr lang="en-GB" dirty="0" err="1"/>
              <a:t>Castelnau </a:t>
            </a:r>
            <a:r>
              <a:rPr lang="en-GB" dirty="0"/>
              <a:t>Rivière Basse, Francia</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8" y="610560"/>
            <a:ext cx="3235370" cy="574615"/>
          </a:xfrm>
        </p:spPr>
        <p:txBody>
          <a:bodyPr/>
          <a:lstStyle/>
          <a:p>
            <a:r>
              <a:rPr lang="en-GB" dirty="0" err="1"/>
              <a:t>Ferme Trencalli</a:t>
            </a:r>
            <a:endParaRPr lang="en-GB" dirty="0"/>
          </a:p>
        </p:txBody>
      </p:sp>
      <p:sp>
        <p:nvSpPr>
          <p:cNvPr id="10" name="Text Placeholder 9">
            <a:extLst>
              <a:ext uri="{FF2B5EF4-FFF2-40B4-BE49-F238E27FC236}">
                <a16:creationId xmlns:a16="http://schemas.microsoft.com/office/drawing/2014/main" id="{239A5805-0BBF-8B5E-ACDA-9A5C94314E3E}"/>
              </a:ext>
            </a:extLst>
          </p:cNvPr>
          <p:cNvSpPr>
            <a:spLocks noGrp="1"/>
          </p:cNvSpPr>
          <p:nvPr>
            <p:ph type="body" sz="quarter" idx="115"/>
          </p:nvPr>
        </p:nvSpPr>
        <p:spPr>
          <a:xfrm>
            <a:off x="665254" y="5570149"/>
            <a:ext cx="5992060" cy="1704039"/>
          </a:xfrm>
        </p:spPr>
        <p:txBody>
          <a:bodyPr/>
          <a:lstStyle/>
          <a:p>
            <a:r>
              <a:rPr lang="fr-FR" dirty="0">
                <a:effectLst/>
              </a:rPr>
              <a:t>Vent'</a:t>
            </a:r>
            <a:r>
              <a:rPr lang="fr-FR" dirty="0" err="1">
                <a:effectLst/>
              </a:rPr>
              <a:t>anni fa</a:t>
            </a:r>
            <a:r>
              <a:rPr lang="fr-FR" dirty="0">
                <a:effectLst/>
              </a:rPr>
              <a:t>, Morgane e </a:t>
            </a:r>
            <a:r>
              <a:rPr lang="fr-FR" dirty="0" err="1">
                <a:effectLst/>
              </a:rPr>
              <a:t>Stéphane hanno deciso </a:t>
            </a:r>
            <a:r>
              <a:rPr lang="fr-FR" dirty="0">
                <a:effectLst/>
              </a:rPr>
              <a:t>di cambiare </a:t>
            </a:r>
            <a:r>
              <a:rPr lang="fr-FR" dirty="0" err="1">
                <a:effectLst/>
              </a:rPr>
              <a:t>completamente vita </a:t>
            </a:r>
            <a:r>
              <a:rPr lang="fr-FR" dirty="0">
                <a:effectLst/>
              </a:rPr>
              <a:t>e di </a:t>
            </a:r>
            <a:r>
              <a:rPr lang="fr-FR" dirty="0" err="1">
                <a:effectLst/>
              </a:rPr>
              <a:t>immergersi </a:t>
            </a:r>
            <a:r>
              <a:rPr lang="fr-FR" dirty="0">
                <a:effectLst/>
              </a:rPr>
              <a:t>nella natura. Si </a:t>
            </a:r>
            <a:r>
              <a:rPr lang="fr-FR" dirty="0" err="1">
                <a:effectLst/>
              </a:rPr>
              <a:t>sono trasferiti </a:t>
            </a:r>
            <a:r>
              <a:rPr lang="fr-FR" dirty="0">
                <a:effectLst/>
              </a:rPr>
              <a:t>negli </a:t>
            </a:r>
            <a:r>
              <a:rPr lang="fr-FR" dirty="0" err="1">
                <a:effectLst/>
              </a:rPr>
              <a:t>Hautes-Pyrénées </a:t>
            </a:r>
            <a:r>
              <a:rPr lang="fr-FR" dirty="0">
                <a:effectLst/>
              </a:rPr>
              <a:t>per </a:t>
            </a:r>
            <a:r>
              <a:rPr lang="fr-FR" dirty="0" err="1">
                <a:effectLst/>
              </a:rPr>
              <a:t>seguire la loro comune </a:t>
            </a:r>
            <a:r>
              <a:rPr lang="fr-FR" dirty="0">
                <a:effectLst/>
              </a:rPr>
              <a:t>passione per i </a:t>
            </a:r>
            <a:r>
              <a:rPr lang="fr-FR" dirty="0" err="1">
                <a:effectLst/>
              </a:rPr>
              <a:t>cavalli </a:t>
            </a:r>
            <a:r>
              <a:rPr lang="fr-FR" dirty="0">
                <a:effectLst/>
              </a:rPr>
              <a:t>e aprire un rifugio </a:t>
            </a:r>
            <a:r>
              <a:rPr lang="fr-FR" dirty="0" err="1">
                <a:effectLst/>
              </a:rPr>
              <a:t>equestre</a:t>
            </a:r>
            <a:r>
              <a:rPr lang="fr-FR" dirty="0">
                <a:effectLst/>
              </a:rPr>
              <a:t>, </a:t>
            </a:r>
            <a:r>
              <a:rPr lang="fr-FR" dirty="0" err="1">
                <a:effectLst/>
              </a:rPr>
              <a:t>sfruttando l</a:t>
            </a:r>
            <a:r>
              <a:rPr lang="fr-FR" dirty="0">
                <a:effectLst/>
              </a:rPr>
              <a:t>'</a:t>
            </a:r>
            <a:r>
              <a:rPr lang="fr-FR" dirty="0" err="1">
                <a:effectLst/>
              </a:rPr>
              <a:t>ambiente circostante con </a:t>
            </a:r>
            <a:r>
              <a:rPr lang="fr-FR" dirty="0">
                <a:effectLst/>
              </a:rPr>
              <a:t>sentieri </a:t>
            </a:r>
            <a:r>
              <a:rPr lang="fr-FR" dirty="0" err="1">
                <a:effectLst/>
              </a:rPr>
              <a:t>escursionistici adattati</a:t>
            </a:r>
            <a:r>
              <a:rPr lang="fr-FR" dirty="0">
                <a:effectLst/>
              </a:rPr>
              <a:t>. </a:t>
            </a:r>
            <a:r>
              <a:rPr lang="fr-FR" dirty="0" err="1">
                <a:effectLst/>
              </a:rPr>
              <a:t>Stéphane ha lasciato il suo </a:t>
            </a:r>
            <a:r>
              <a:rPr lang="fr-FR" dirty="0">
                <a:effectLst/>
              </a:rPr>
              <a:t>lavoro di manager </a:t>
            </a:r>
            <a:r>
              <a:rPr lang="fr-FR" dirty="0" err="1">
                <a:effectLst/>
              </a:rPr>
              <a:t>finanziario </a:t>
            </a:r>
            <a:r>
              <a:rPr lang="fr-FR" dirty="0">
                <a:effectLst/>
              </a:rPr>
              <a:t>per </a:t>
            </a:r>
            <a:r>
              <a:rPr lang="fr-FR" dirty="0" err="1">
                <a:effectLst/>
              </a:rPr>
              <a:t>diventare agricoltore dopo aver seguito una </a:t>
            </a:r>
            <a:r>
              <a:rPr lang="fr-FR" dirty="0">
                <a:effectLst/>
              </a:rPr>
              <a:t>formazione. </a:t>
            </a:r>
            <a:r>
              <a:rPr lang="fr-FR" dirty="0" err="1">
                <a:effectLst/>
              </a:rPr>
              <a:t>Hanno avviato la loro azienda agricola con mucche da latte </a:t>
            </a:r>
            <a:r>
              <a:rPr lang="fr-FR" dirty="0">
                <a:effectLst/>
              </a:rPr>
              <a:t>e </a:t>
            </a:r>
            <a:r>
              <a:rPr lang="fr-FR" dirty="0" err="1">
                <a:effectLst/>
              </a:rPr>
              <a:t>cervi </a:t>
            </a:r>
            <a:r>
              <a:rPr lang="fr-FR" dirty="0">
                <a:effectLst/>
              </a:rPr>
              <a:t>e hanno </a:t>
            </a:r>
            <a:r>
              <a:rPr lang="fr-FR" dirty="0" err="1">
                <a:effectLst/>
              </a:rPr>
              <a:t>iniziato a sviluppare l'agriturismo accanto alla loro </a:t>
            </a:r>
            <a:r>
              <a:rPr lang="fr-FR" dirty="0">
                <a:effectLst/>
              </a:rPr>
              <a:t>produzione. Questa </a:t>
            </a:r>
            <a:r>
              <a:rPr lang="fr-FR" dirty="0" err="1">
                <a:effectLst/>
              </a:rPr>
              <a:t>attività turistica è stata </a:t>
            </a:r>
            <a:r>
              <a:rPr lang="fr-FR" dirty="0">
                <a:effectLst/>
              </a:rPr>
              <a:t>concepita </a:t>
            </a:r>
            <a:r>
              <a:rPr lang="fr-FR" dirty="0" err="1">
                <a:effectLst/>
              </a:rPr>
              <a:t>fin dall'inizio </a:t>
            </a:r>
            <a:r>
              <a:rPr lang="fr-FR" dirty="0">
                <a:effectLst/>
              </a:rPr>
              <a:t>per </a:t>
            </a:r>
            <a:r>
              <a:rPr lang="fr-FR" dirty="0" err="1">
                <a:effectLst/>
              </a:rPr>
              <a:t>essere </a:t>
            </a:r>
            <a:r>
              <a:rPr lang="fr-FR" dirty="0">
                <a:effectLst/>
              </a:rPr>
              <a:t>ecologica e </a:t>
            </a:r>
            <a:r>
              <a:rPr lang="fr-FR" dirty="0" err="1">
                <a:effectLst/>
              </a:rPr>
              <a:t>orientata alle famiglie</a:t>
            </a:r>
            <a:r>
              <a:rPr lang="fr-FR" dirty="0">
                <a:effectLst/>
              </a:rPr>
              <a:t>, </a:t>
            </a:r>
            <a:r>
              <a:rPr lang="fr-FR" dirty="0" err="1">
                <a:effectLst/>
              </a:rPr>
              <a:t>con alloggi </a:t>
            </a:r>
            <a:r>
              <a:rPr lang="fr-FR" dirty="0">
                <a:effectLst/>
              </a:rPr>
              <a:t>ecologici come </a:t>
            </a:r>
            <a:r>
              <a:rPr lang="fr-FR" dirty="0" err="1">
                <a:effectLst/>
              </a:rPr>
              <a:t>cabine galleggianti</a:t>
            </a:r>
            <a:r>
              <a:rPr lang="fr-FR" dirty="0">
                <a:effectLst/>
              </a:rPr>
              <a:t>, </a:t>
            </a:r>
            <a:r>
              <a:rPr lang="fr-FR" dirty="0" err="1">
                <a:effectLst/>
              </a:rPr>
              <a:t>case sugli alberi </a:t>
            </a:r>
            <a:r>
              <a:rPr lang="fr-FR" dirty="0">
                <a:effectLst/>
              </a:rPr>
              <a:t>e habitat "Hobbit" </a:t>
            </a:r>
            <a:r>
              <a:rPr lang="fr-FR" dirty="0" err="1">
                <a:effectLst/>
              </a:rPr>
              <a:t>costruiti con materiali </a:t>
            </a:r>
            <a:r>
              <a:rPr lang="fr-FR" dirty="0">
                <a:effectLst/>
              </a:rPr>
              <a:t>locali. Il progetto </a:t>
            </a:r>
            <a:r>
              <a:rPr lang="fr-FR" dirty="0" err="1">
                <a:effectLst/>
              </a:rPr>
              <a:t>è stato poi ampliato </a:t>
            </a:r>
            <a:r>
              <a:rPr lang="fr-FR" dirty="0">
                <a:effectLst/>
              </a:rPr>
              <a:t>con una </a:t>
            </a:r>
            <a:r>
              <a:rPr lang="fr-FR" dirty="0" err="1">
                <a:effectLst/>
              </a:rPr>
              <a:t>fattoria-scuola che accoglie studenti </a:t>
            </a:r>
            <a:r>
              <a:rPr lang="fr-FR" dirty="0">
                <a:effectLst/>
              </a:rPr>
              <a:t>e gruppi </a:t>
            </a:r>
            <a:r>
              <a:rPr lang="fr-FR" dirty="0" err="1">
                <a:effectLst/>
              </a:rPr>
              <a:t>scolastici</a:t>
            </a:r>
            <a:r>
              <a:rPr lang="fr-FR" dirty="0">
                <a:effectLst/>
              </a:rPr>
              <a:t>, </a:t>
            </a:r>
            <a:r>
              <a:rPr lang="fr-FR" dirty="0" err="1">
                <a:effectLst/>
              </a:rPr>
              <a:t>consentendo loro </a:t>
            </a:r>
            <a:r>
              <a:rPr lang="fr-FR" dirty="0">
                <a:effectLst/>
              </a:rPr>
              <a:t>di </a:t>
            </a:r>
            <a:r>
              <a:rPr lang="fr-FR" dirty="0" err="1">
                <a:effectLst/>
              </a:rPr>
              <a:t>sensibilizzare </a:t>
            </a:r>
            <a:r>
              <a:rPr lang="fr-FR" dirty="0">
                <a:effectLst/>
              </a:rPr>
              <a:t>alla tutela </a:t>
            </a:r>
            <a:r>
              <a:rPr lang="fr-FR" dirty="0" err="1">
                <a:effectLst/>
              </a:rPr>
              <a:t>dell'ambiente</a:t>
            </a:r>
            <a:r>
              <a:rPr lang="fr-FR" dirty="0">
                <a:effectLst/>
              </a:rPr>
              <a:t>. Lo </a:t>
            </a:r>
            <a:r>
              <a:rPr lang="fr-FR" dirty="0" err="1">
                <a:effectLst/>
              </a:rPr>
              <a:t>sviluppo </a:t>
            </a:r>
            <a:r>
              <a:rPr lang="fr-FR" dirty="0">
                <a:effectLst/>
              </a:rPr>
              <a:t>della </a:t>
            </a:r>
            <a:r>
              <a:rPr lang="fr-FR" dirty="0" err="1">
                <a:effectLst/>
              </a:rPr>
              <a:t>Fattoria Trencalli attorno a queste </a:t>
            </a:r>
            <a:r>
              <a:rPr lang="fr-FR" dirty="0">
                <a:effectLst/>
              </a:rPr>
              <a:t>pratiche </a:t>
            </a:r>
            <a:r>
              <a:rPr lang="fr-FR" dirty="0" err="1">
                <a:effectLst/>
              </a:rPr>
              <a:t>virtuose consente oggi </a:t>
            </a:r>
            <a:r>
              <a:rPr lang="fr-FR" dirty="0">
                <a:effectLst/>
              </a:rPr>
              <a:t>di </a:t>
            </a:r>
            <a:r>
              <a:rPr lang="fr-FR" dirty="0" err="1">
                <a:effectLst/>
              </a:rPr>
              <a:t>assumere </a:t>
            </a:r>
            <a:r>
              <a:rPr lang="fr-FR" dirty="0">
                <a:effectLst/>
              </a:rPr>
              <a:t>da 2 a 3 </a:t>
            </a:r>
            <a:r>
              <a:rPr lang="fr-FR" dirty="0" err="1">
                <a:effectLst/>
              </a:rPr>
              <a:t>dipendenti durante l</a:t>
            </a:r>
            <a:r>
              <a:rPr lang="fr-FR" dirty="0">
                <a:effectLst/>
              </a:rPr>
              <a:t>'alta </a:t>
            </a:r>
            <a:r>
              <a:rPr lang="fr-FR" dirty="0" err="1">
                <a:effectLst/>
              </a:rPr>
              <a:t>stagione</a:t>
            </a:r>
            <a:r>
              <a:rPr lang="fr-FR" dirty="0">
                <a:effectLst/>
              </a:rPr>
              <a:t>. </a:t>
            </a:r>
            <a:endParaRPr lang="fr-FR" sz="1100" dirty="0">
              <a:effectLst/>
            </a:endParaRPr>
          </a:p>
        </p:txBody>
      </p:sp>
      <p:sp>
        <p:nvSpPr>
          <p:cNvPr id="11" name="Text Placeholder 10">
            <a:extLst>
              <a:ext uri="{FF2B5EF4-FFF2-40B4-BE49-F238E27FC236}">
                <a16:creationId xmlns:a16="http://schemas.microsoft.com/office/drawing/2014/main" id="{5E50F257-CA7C-2494-B736-86E1E4D27EDB}"/>
              </a:ext>
            </a:extLst>
          </p:cNvPr>
          <p:cNvSpPr>
            <a:spLocks noGrp="1"/>
          </p:cNvSpPr>
          <p:nvPr>
            <p:ph type="body" sz="quarter" idx="116"/>
          </p:nvPr>
        </p:nvSpPr>
        <p:spPr>
          <a:xfrm>
            <a:off x="665255" y="4822143"/>
            <a:ext cx="5992059" cy="451257"/>
          </a:xfrm>
        </p:spPr>
        <p:txBody>
          <a:bodyPr/>
          <a:lstStyle/>
          <a:p>
            <a:r>
              <a:rPr lang="en-GB" dirty="0"/>
              <a:t>Introduzione</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59208" y="2414054"/>
            <a:ext cx="2899792" cy="280520"/>
          </a:xfrm>
        </p:spPr>
        <p:txBody>
          <a:bodyPr>
            <a:noAutofit/>
          </a:bodyPr>
          <a:lstStyle/>
          <a:p>
            <a:r>
              <a:rPr lang="en-GB" dirty="0"/>
              <a:t>Fattoria della natura</a:t>
            </a:r>
          </a:p>
        </p:txBody>
      </p:sp>
      <p:sp>
        <p:nvSpPr>
          <p:cNvPr id="8" name="Text Placeholder 7">
            <a:extLst>
              <a:ext uri="{FF2B5EF4-FFF2-40B4-BE49-F238E27FC236}">
                <a16:creationId xmlns:a16="http://schemas.microsoft.com/office/drawing/2014/main" id="{335EB883-DB9D-CD05-2B9C-C6637FAFDA4D}"/>
              </a:ext>
            </a:extLst>
          </p:cNvPr>
          <p:cNvSpPr>
            <a:spLocks noGrp="1"/>
          </p:cNvSpPr>
          <p:nvPr>
            <p:ph type="body" sz="quarter" idx="120"/>
          </p:nvPr>
        </p:nvSpPr>
        <p:spPr/>
        <p:txBody>
          <a:bodyPr/>
          <a:lstStyle/>
          <a:p>
            <a:r>
              <a:rPr lang="en-GB" sz="1200" dirty="0">
                <a:hlinkClick r:id="rId2"/>
              </a:rPr>
              <a:t>http://www.trencalli.fr/acces.htm</a:t>
            </a:r>
            <a:endParaRPr lang="en-GB" sz="1200" dirty="0"/>
          </a:p>
          <a:p>
            <a:r>
              <a:rPr lang="en-GB" sz="1200" dirty="0"/>
              <a:t>https://www.facebook.com/lescabanesdetrencalli</a:t>
            </a:r>
          </a:p>
        </p:txBody>
      </p:sp>
      <p:sp>
        <p:nvSpPr>
          <p:cNvPr id="2" name="Text Placeholder 2">
            <a:extLst>
              <a:ext uri="{FF2B5EF4-FFF2-40B4-BE49-F238E27FC236}">
                <a16:creationId xmlns:a16="http://schemas.microsoft.com/office/drawing/2014/main" id="{4C7FD2B8-64A2-D89B-74E5-0BB3DE185D42}"/>
              </a:ext>
            </a:extLst>
          </p:cNvPr>
          <p:cNvSpPr txBox="1">
            <a:spLocks/>
          </p:cNvSpPr>
          <p:nvPr/>
        </p:nvSpPr>
        <p:spPr>
          <a:xfrm>
            <a:off x="4459208" y="2774808"/>
            <a:ext cx="2899792" cy="280520"/>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err="1"/>
              <a:t>Morgane </a:t>
            </a:r>
            <a:r>
              <a:rPr lang="en-GB" dirty="0"/>
              <a:t>e Stéphane VITSE, imprenditori</a:t>
            </a:r>
          </a:p>
        </p:txBody>
      </p:sp>
      <p:pic>
        <p:nvPicPr>
          <p:cNvPr id="14" name="Espace réservé pour une image  13" descr="Une image contenant dessin, croquis, chevreuil, illustration&#10;&#10;Description générée automatiquement">
            <a:extLst>
              <a:ext uri="{FF2B5EF4-FFF2-40B4-BE49-F238E27FC236}">
                <a16:creationId xmlns:a16="http://schemas.microsoft.com/office/drawing/2014/main" id="{206C964A-5F1B-9127-E127-7F360C705847}"/>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a:fillRect/>
          </a:stretch>
        </p:blipFill>
        <p:spPr>
          <a:xfrm>
            <a:off x="0" y="406008"/>
            <a:ext cx="2850694" cy="3459591"/>
          </a:xfrm>
        </p:spPr>
      </p:pic>
      <p:grpSp>
        <p:nvGrpSpPr>
          <p:cNvPr id="5" name="Groupe 4">
            <a:extLst>
              <a:ext uri="{FF2B5EF4-FFF2-40B4-BE49-F238E27FC236}">
                <a16:creationId xmlns:a16="http://schemas.microsoft.com/office/drawing/2014/main" id="{10C0051B-1B58-44B7-52BD-E210051D8C8B}"/>
              </a:ext>
            </a:extLst>
          </p:cNvPr>
          <p:cNvGrpSpPr/>
          <p:nvPr/>
        </p:nvGrpSpPr>
        <p:grpSpPr>
          <a:xfrm rot="10800000">
            <a:off x="0" y="3653981"/>
            <a:ext cx="2351314" cy="920863"/>
            <a:chOff x="2860742" y="1832249"/>
            <a:chExt cx="3822043" cy="1080000"/>
          </a:xfrm>
        </p:grpSpPr>
        <p:sp>
          <p:nvSpPr>
            <p:cNvPr id="9" name="Rectangle 8">
              <a:extLst>
                <a:ext uri="{FF2B5EF4-FFF2-40B4-BE49-F238E27FC236}">
                  <a16:creationId xmlns:a16="http://schemas.microsoft.com/office/drawing/2014/main" id="{B100AF17-D59B-BA3D-A869-FAC0BF2CF551}"/>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COLLEGAMENTO</a:t>
              </a:r>
            </a:p>
          </p:txBody>
        </p:sp>
        <p:sp>
          <p:nvSpPr>
            <p:cNvPr id="12" name="Ellipse 11">
              <a:extLst>
                <a:ext uri="{FF2B5EF4-FFF2-40B4-BE49-F238E27FC236}">
                  <a16:creationId xmlns:a16="http://schemas.microsoft.com/office/drawing/2014/main" id="{FFEC4F78-1FBE-0541-1E38-0BF27E490803}"/>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388352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DAB063-E2B2-B7E8-D212-57D1D594F32E}"/>
              </a:ext>
            </a:extLst>
          </p:cNvPr>
          <p:cNvSpPr>
            <a:spLocks noGrp="1"/>
          </p:cNvSpPr>
          <p:nvPr>
            <p:ph type="sldNum" sz="quarter" idx="4"/>
          </p:nvPr>
        </p:nvSpPr>
        <p:spPr/>
        <p:txBody>
          <a:bodyPr/>
          <a:lstStyle/>
          <a:p>
            <a:fld id="{CB2079F2-58AF-ED44-82D7-E04B2F6FD686}" type="slidenum">
              <a:rPr lang="en-US" smtClean="0"/>
              <a:t>4</a:t>
            </a:fld>
            <a:endParaRPr lang="en-US" dirty="0"/>
          </a:p>
        </p:txBody>
      </p:sp>
      <p:sp>
        <p:nvSpPr>
          <p:cNvPr id="4" name="Espace réservé du texte 3">
            <a:extLst>
              <a:ext uri="{FF2B5EF4-FFF2-40B4-BE49-F238E27FC236}">
                <a16:creationId xmlns:a16="http://schemas.microsoft.com/office/drawing/2014/main" id="{0FB1578B-ECD8-BF1C-BC61-526C8722612E}"/>
              </a:ext>
            </a:extLst>
          </p:cNvPr>
          <p:cNvSpPr>
            <a:spLocks noGrp="1"/>
          </p:cNvSpPr>
          <p:nvPr>
            <p:ph type="body" sz="quarter" idx="47"/>
          </p:nvPr>
        </p:nvSpPr>
        <p:spPr/>
        <p:txBody>
          <a:bodyPr/>
          <a:lstStyle/>
          <a:p>
            <a:r>
              <a:rPr lang="fr-FR" dirty="0"/>
              <a:t>METODOLOGIA</a:t>
            </a:r>
          </a:p>
        </p:txBody>
      </p:sp>
      <p:sp>
        <p:nvSpPr>
          <p:cNvPr id="5" name="Espace réservé du texte 4">
            <a:extLst>
              <a:ext uri="{FF2B5EF4-FFF2-40B4-BE49-F238E27FC236}">
                <a16:creationId xmlns:a16="http://schemas.microsoft.com/office/drawing/2014/main" id="{3AFB5EC6-4D92-BB13-4752-F11E6CF909B6}"/>
              </a:ext>
            </a:extLst>
          </p:cNvPr>
          <p:cNvSpPr>
            <a:spLocks noGrp="1"/>
          </p:cNvSpPr>
          <p:nvPr>
            <p:ph type="body" sz="quarter" idx="32"/>
          </p:nvPr>
        </p:nvSpPr>
        <p:spPr>
          <a:xfrm>
            <a:off x="801602" y="2307082"/>
            <a:ext cx="5956470" cy="2569112"/>
          </a:xfrm>
        </p:spPr>
        <p:txBody>
          <a:bodyPr numCol="1"/>
          <a:lstStyle/>
          <a:p>
            <a:r>
              <a:rPr lang="en-GB" sz="1400" dirty="0"/>
              <a:t>Questa guida è destinata agli educatori dei giovani e può essere utilizzata per evidenziare le opportunità di imprenditorialità ecoturistica ai giovani con cui lavorano.</a:t>
            </a:r>
          </a:p>
          <a:p>
            <a:endParaRPr lang="en-GB" dirty="0"/>
          </a:p>
          <a:p>
            <a:r>
              <a:rPr lang="en-GB" dirty="0"/>
              <a:t>Questa guida si propone di presentare varie iniziative sviluppate da diversi attori: il loro modo di lavorare nel turismo sostenibile e chi vogliono coinvolgere.</a:t>
            </a:r>
          </a:p>
          <a:p>
            <a:r>
              <a:rPr lang="en-GB" dirty="0">
                <a:latin typeface="Verdana"/>
                <a:ea typeface="Verdana"/>
              </a:rPr>
              <a:t>Sono tutti esempi di imprenditorialità nel turismo sostenibile e possono ispirare i giovani ad avviare un'attività di turismo sostenibile o ispirare i vostri accompagnatori. </a:t>
            </a:r>
            <a:endParaRPr lang="en-GB" dirty="0"/>
          </a:p>
          <a:p>
            <a:endParaRPr lang="en-GB" sz="1400" dirty="0"/>
          </a:p>
          <a:p>
            <a:endParaRPr lang="en-GB" dirty="0"/>
          </a:p>
          <a:p>
            <a:endParaRPr lang="en-GB" dirty="0"/>
          </a:p>
          <a:p>
            <a:endParaRPr lang="en-GB" dirty="0"/>
          </a:p>
          <a:p>
            <a:endParaRPr lang="en-GB" dirty="0"/>
          </a:p>
        </p:txBody>
      </p:sp>
      <p:sp>
        <p:nvSpPr>
          <p:cNvPr id="6" name="Text Placeholder 8">
            <a:extLst>
              <a:ext uri="{FF2B5EF4-FFF2-40B4-BE49-F238E27FC236}">
                <a16:creationId xmlns:a16="http://schemas.microsoft.com/office/drawing/2014/main" id="{4DCD6B7F-7CE2-D3C7-4279-E99742983535}"/>
              </a:ext>
            </a:extLst>
          </p:cNvPr>
          <p:cNvSpPr txBox="1">
            <a:spLocks/>
          </p:cNvSpPr>
          <p:nvPr/>
        </p:nvSpPr>
        <p:spPr>
          <a:xfrm>
            <a:off x="801602" y="1855825"/>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solidFill>
                  <a:srgbClr val="6D6E71"/>
                </a:solidFill>
              </a:rPr>
              <a:t>A chi è rivolta questa guida?</a:t>
            </a:r>
          </a:p>
        </p:txBody>
      </p:sp>
      <p:sp>
        <p:nvSpPr>
          <p:cNvPr id="7" name="Text Placeholder 8">
            <a:extLst>
              <a:ext uri="{FF2B5EF4-FFF2-40B4-BE49-F238E27FC236}">
                <a16:creationId xmlns:a16="http://schemas.microsoft.com/office/drawing/2014/main" id="{551C7190-B298-FC85-2FBC-FD4F66C5B65F}"/>
              </a:ext>
            </a:extLst>
          </p:cNvPr>
          <p:cNvSpPr txBox="1">
            <a:spLocks/>
          </p:cNvSpPr>
          <p:nvPr/>
        </p:nvSpPr>
        <p:spPr>
          <a:xfrm>
            <a:off x="801602" y="4966643"/>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dirty="0">
                <a:solidFill>
                  <a:srgbClr val="6D6E71"/>
                </a:solidFill>
              </a:rPr>
              <a:t>Chi è stato intervistato?</a:t>
            </a:r>
          </a:p>
        </p:txBody>
      </p:sp>
      <p:sp>
        <p:nvSpPr>
          <p:cNvPr id="8" name="Espace réservé du texte 4">
            <a:extLst>
              <a:ext uri="{FF2B5EF4-FFF2-40B4-BE49-F238E27FC236}">
                <a16:creationId xmlns:a16="http://schemas.microsoft.com/office/drawing/2014/main" id="{1BCAAD8F-DA1A-B1ED-B9C1-4977B823B56C}"/>
              </a:ext>
            </a:extLst>
          </p:cNvPr>
          <p:cNvSpPr txBox="1">
            <a:spLocks/>
          </p:cNvSpPr>
          <p:nvPr/>
        </p:nvSpPr>
        <p:spPr>
          <a:xfrm>
            <a:off x="801602" y="5427765"/>
            <a:ext cx="5956470" cy="3914002"/>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dirty="0">
                <a:latin typeface="Verdana"/>
                <a:ea typeface="Verdana"/>
              </a:rPr>
              <a:t>Questa guida è stata </a:t>
            </a:r>
            <a:r>
              <a:rPr lang="fr-FR" dirty="0" err="1">
                <a:latin typeface="Verdana"/>
                <a:ea typeface="Verdana"/>
              </a:rPr>
              <a:t>concepita </a:t>
            </a:r>
            <a:r>
              <a:rPr lang="fr-FR" dirty="0">
                <a:latin typeface="Verdana"/>
                <a:ea typeface="Verdana"/>
              </a:rPr>
              <a:t>per </a:t>
            </a:r>
            <a:r>
              <a:rPr lang="fr-FR" dirty="0" err="1">
                <a:latin typeface="Verdana"/>
                <a:ea typeface="Verdana"/>
              </a:rPr>
              <a:t>fornire </a:t>
            </a:r>
            <a:r>
              <a:rPr lang="fr-FR" dirty="0">
                <a:latin typeface="Verdana"/>
                <a:ea typeface="Verdana"/>
              </a:rPr>
              <a:t>una </a:t>
            </a:r>
            <a:r>
              <a:rPr lang="fr-FR" dirty="0" err="1">
                <a:latin typeface="Verdana"/>
                <a:ea typeface="Verdana"/>
              </a:rPr>
              <a:t>serie </a:t>
            </a:r>
            <a:r>
              <a:rPr lang="fr-FR" dirty="0">
                <a:latin typeface="Verdana"/>
                <a:ea typeface="Verdana"/>
              </a:rPr>
              <a:t>di iniziative </a:t>
            </a:r>
            <a:r>
              <a:rPr lang="fr-FR" dirty="0" err="1">
                <a:latin typeface="Verdana"/>
                <a:ea typeface="Verdana"/>
              </a:rPr>
              <a:t>diverse considerate </a:t>
            </a:r>
            <a:r>
              <a:rPr lang="fr-FR" dirty="0">
                <a:latin typeface="Verdana"/>
                <a:ea typeface="Verdana"/>
              </a:rPr>
              <a:t>buone pratiche nell'ambito dell'</a:t>
            </a:r>
            <a:r>
              <a:rPr lang="fr-FR" dirty="0" err="1">
                <a:latin typeface="Verdana"/>
                <a:ea typeface="Verdana"/>
              </a:rPr>
              <a:t>ecoturismo</a:t>
            </a:r>
            <a:r>
              <a:rPr lang="fr-FR" dirty="0">
                <a:latin typeface="Verdana"/>
                <a:ea typeface="Verdana"/>
              </a:rPr>
              <a:t>.</a:t>
            </a:r>
            <a:endParaRPr lang="en-US" dirty="0"/>
          </a:p>
          <a:p>
            <a:endParaRPr lang="fr-FR" dirty="0"/>
          </a:p>
          <a:p>
            <a:r>
              <a:rPr lang="fr-FR" dirty="0">
                <a:latin typeface="Verdana"/>
                <a:ea typeface="Verdana"/>
              </a:rPr>
              <a:t>Il pubblico e i gruppi </a:t>
            </a:r>
            <a:r>
              <a:rPr lang="fr-FR" dirty="0" err="1">
                <a:latin typeface="Verdana"/>
                <a:ea typeface="Verdana"/>
              </a:rPr>
              <a:t>target </a:t>
            </a:r>
            <a:r>
              <a:rPr lang="fr-FR" dirty="0">
                <a:latin typeface="Verdana"/>
                <a:ea typeface="Verdana"/>
              </a:rPr>
              <a:t>appartengono </a:t>
            </a:r>
            <a:r>
              <a:rPr lang="fr-FR" dirty="0" err="1">
                <a:latin typeface="Verdana"/>
                <a:ea typeface="Verdana"/>
              </a:rPr>
              <a:t>a diversi </a:t>
            </a:r>
            <a:r>
              <a:rPr lang="fr-FR" dirty="0">
                <a:latin typeface="Verdana"/>
                <a:ea typeface="Verdana"/>
              </a:rPr>
              <a:t>tipi di imprese di </a:t>
            </a:r>
            <a:r>
              <a:rPr lang="fr-FR" dirty="0" err="1">
                <a:latin typeface="Verdana"/>
                <a:ea typeface="Verdana"/>
              </a:rPr>
              <a:t>ecoturismo</a:t>
            </a:r>
            <a:r>
              <a:rPr lang="fr-FR" dirty="0">
                <a:latin typeface="Verdana"/>
                <a:ea typeface="Verdana"/>
              </a:rPr>
              <a:t>:</a:t>
            </a:r>
          </a:p>
          <a:p>
            <a:pPr marL="285750" indent="-285750">
              <a:buFontTx/>
              <a:buChar char="-"/>
            </a:pPr>
            <a:r>
              <a:rPr lang="fr-FR" dirty="0"/>
              <a:t>Attori del </a:t>
            </a:r>
            <a:r>
              <a:rPr lang="fr-FR" dirty="0" err="1"/>
              <a:t>settore del turismo sostenibile</a:t>
            </a:r>
            <a:r>
              <a:rPr lang="fr-FR" dirty="0"/>
              <a:t>;</a:t>
            </a:r>
          </a:p>
          <a:p>
            <a:pPr marL="285750" indent="-285750">
              <a:buFontTx/>
              <a:buChar char="-"/>
            </a:pPr>
            <a:r>
              <a:rPr lang="fr-FR" b="0" dirty="0" err="1">
                <a:effectLst/>
              </a:rPr>
              <a:t>Educatori all</a:t>
            </a:r>
            <a:r>
              <a:rPr lang="fr-FR" b="0" dirty="0">
                <a:effectLst/>
              </a:rPr>
              <a:t>'</a:t>
            </a:r>
            <a:r>
              <a:rPr lang="fr-FR" b="0" dirty="0" err="1">
                <a:effectLst/>
              </a:rPr>
              <a:t>imprenditorialità attraverso lo </a:t>
            </a:r>
            <a:r>
              <a:rPr lang="fr-FR" b="0" dirty="0">
                <a:effectLst/>
              </a:rPr>
              <a:t>sport, il </a:t>
            </a:r>
            <a:r>
              <a:rPr lang="fr-FR" b="0" dirty="0" err="1">
                <a:effectLst/>
              </a:rPr>
              <a:t>cibo </a:t>
            </a:r>
            <a:r>
              <a:rPr lang="fr-FR" b="0" dirty="0">
                <a:effectLst/>
              </a:rPr>
              <a:t>e la </a:t>
            </a:r>
            <a:r>
              <a:rPr lang="fr-FR" b="0" dirty="0" err="1">
                <a:effectLst/>
              </a:rPr>
              <a:t>valorizzazione del patrimonio </a:t>
            </a:r>
            <a:r>
              <a:rPr lang="fr-FR" b="0" dirty="0">
                <a:effectLst/>
              </a:rPr>
              <a:t>(business center, </a:t>
            </a:r>
            <a:r>
              <a:rPr lang="fr-FR" b="0" dirty="0" err="1">
                <a:effectLst/>
              </a:rPr>
              <a:t>incubatori d'</a:t>
            </a:r>
            <a:r>
              <a:rPr lang="fr-FR" b="0" dirty="0">
                <a:effectLst/>
              </a:rPr>
              <a:t>impresa, </a:t>
            </a:r>
            <a:r>
              <a:rPr lang="fr-FR" b="0" dirty="0" err="1">
                <a:effectLst/>
              </a:rPr>
              <a:t>spazi </a:t>
            </a:r>
            <a:r>
              <a:rPr lang="fr-FR" b="0" dirty="0">
                <a:effectLst/>
              </a:rPr>
              <a:t>sociali, </a:t>
            </a:r>
            <a:r>
              <a:rPr lang="fr-FR" b="0" dirty="0" err="1">
                <a:effectLst/>
              </a:rPr>
              <a:t>spazi </a:t>
            </a:r>
            <a:r>
              <a:rPr lang="fr-FR" b="0" dirty="0">
                <a:effectLst/>
              </a:rPr>
              <a:t>culturali...);</a:t>
            </a:r>
            <a:endParaRPr lang="fr-FR" dirty="0"/>
          </a:p>
          <a:p>
            <a:pPr marL="285750" indent="-285750">
              <a:buFontTx/>
              <a:buChar char="-"/>
            </a:pPr>
            <a:r>
              <a:rPr lang="fr-FR" b="0" dirty="0">
                <a:effectLst/>
              </a:rPr>
              <a:t>Organizzazioni a base </a:t>
            </a:r>
            <a:r>
              <a:rPr lang="fr-FR" b="0" dirty="0" err="1">
                <a:effectLst/>
              </a:rPr>
              <a:t>comunitaria </a:t>
            </a:r>
            <a:r>
              <a:rPr lang="fr-FR" b="0" dirty="0">
                <a:effectLst/>
              </a:rPr>
              <a:t>;</a:t>
            </a:r>
            <a:endParaRPr lang="fr-FR" dirty="0"/>
          </a:p>
          <a:p>
            <a:endParaRPr lang="fr-FR" dirty="0"/>
          </a:p>
          <a:p>
            <a:r>
              <a:rPr lang="fr-FR" dirty="0"/>
              <a:t>La struttura è stata </a:t>
            </a:r>
            <a:r>
              <a:rPr lang="fr-FR" dirty="0" err="1"/>
              <a:t>identificata a livello locale dai partner </a:t>
            </a:r>
            <a:r>
              <a:rPr lang="fr-FR" dirty="0"/>
              <a:t>francesi, </a:t>
            </a:r>
            <a:r>
              <a:rPr lang="fr-FR" dirty="0" err="1"/>
              <a:t>italiani</a:t>
            </a:r>
            <a:r>
              <a:rPr lang="fr-FR" dirty="0"/>
              <a:t>, </a:t>
            </a:r>
            <a:r>
              <a:rPr lang="fr-FR" dirty="0" err="1"/>
              <a:t>svedesi</a:t>
            </a:r>
            <a:r>
              <a:rPr lang="fr-FR" dirty="0"/>
              <a:t>, </a:t>
            </a:r>
            <a:r>
              <a:rPr lang="fr-FR" dirty="0" err="1"/>
              <a:t>belgi </a:t>
            </a:r>
            <a:r>
              <a:rPr lang="fr-FR" dirty="0"/>
              <a:t>e irlandesi.</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2044476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338249" y="6149784"/>
            <a:ext cx="6775867" cy="2088787"/>
          </a:xfrm>
        </p:spPr>
        <p:txBody>
          <a:bodyPr/>
          <a:lstStyle/>
          <a:p>
            <a:r>
              <a:rPr lang="fr-FR" dirty="0" err="1">
                <a:solidFill>
                  <a:srgbClr val="353F4F"/>
                </a:solidFill>
                <a:effectLst/>
              </a:rPr>
              <a:t>Nonostante</a:t>
            </a:r>
            <a:r>
              <a:rPr lang="fr-FR" dirty="0">
                <a:solidFill>
                  <a:srgbClr val="353F4F"/>
                </a:solidFill>
                <a:effectLst/>
              </a:rPr>
              <a:t> le </a:t>
            </a:r>
            <a:r>
              <a:rPr lang="fr-FR" dirty="0" err="1">
                <a:solidFill>
                  <a:srgbClr val="353F4F"/>
                </a:solidFill>
                <a:effectLst/>
              </a:rPr>
              <a:t>conoscenze</a:t>
            </a:r>
            <a:r>
              <a:rPr lang="fr-FR" dirty="0">
                <a:solidFill>
                  <a:srgbClr val="353F4F"/>
                </a:solidFill>
                <a:effectLst/>
              </a:rPr>
              <a:t> di Stéphane in materia di gestione aziendale, la coppia ha </a:t>
            </a:r>
            <a:r>
              <a:rPr lang="fr-FR" dirty="0" err="1">
                <a:solidFill>
                  <a:srgbClr val="353F4F"/>
                </a:solidFill>
                <a:effectLst/>
              </a:rPr>
              <a:t>affrontato</a:t>
            </a:r>
            <a:r>
              <a:rPr lang="fr-FR" dirty="0">
                <a:solidFill>
                  <a:srgbClr val="353F4F"/>
                </a:solidFill>
                <a:effectLst/>
              </a:rPr>
              <a:t> </a:t>
            </a:r>
            <a:r>
              <a:rPr lang="fr-FR" dirty="0" err="1">
                <a:solidFill>
                  <a:srgbClr val="353F4F"/>
                </a:solidFill>
                <a:effectLst/>
              </a:rPr>
              <a:t>alcune</a:t>
            </a:r>
            <a:r>
              <a:rPr lang="fr-FR" dirty="0">
                <a:solidFill>
                  <a:srgbClr val="353F4F"/>
                </a:solidFill>
                <a:effectLst/>
              </a:rPr>
              <a:t> </a:t>
            </a:r>
            <a:r>
              <a:rPr lang="fr-FR" dirty="0" err="1">
                <a:solidFill>
                  <a:srgbClr val="353F4F"/>
                </a:solidFill>
                <a:effectLst/>
              </a:rPr>
              <a:t>difficoltà</a:t>
            </a:r>
            <a:r>
              <a:rPr lang="fr-FR" dirty="0">
                <a:solidFill>
                  <a:srgbClr val="353F4F"/>
                </a:solidFill>
                <a:effectLst/>
              </a:rPr>
              <a:t>, </a:t>
            </a:r>
            <a:r>
              <a:rPr lang="fr-FR" dirty="0" err="1">
                <a:solidFill>
                  <a:srgbClr val="353F4F"/>
                </a:solidFill>
                <a:effectLst/>
              </a:rPr>
              <a:t>soprattutto</a:t>
            </a:r>
            <a:r>
              <a:rPr lang="fr-FR" dirty="0">
                <a:solidFill>
                  <a:srgbClr val="353F4F"/>
                </a:solidFill>
                <a:effectLst/>
              </a:rPr>
              <a:t> </a:t>
            </a:r>
            <a:r>
              <a:rPr lang="fr-FR" dirty="0" err="1">
                <a:solidFill>
                  <a:srgbClr val="353F4F"/>
                </a:solidFill>
                <a:effectLst/>
              </a:rPr>
              <a:t>durante</a:t>
            </a:r>
            <a:r>
              <a:rPr lang="fr-FR" dirty="0">
                <a:solidFill>
                  <a:srgbClr val="353F4F"/>
                </a:solidFill>
                <a:effectLst/>
              </a:rPr>
              <a:t> l'installazione, </a:t>
            </a:r>
            <a:r>
              <a:rPr lang="fr-FR" dirty="0" err="1">
                <a:solidFill>
                  <a:srgbClr val="353F4F"/>
                </a:solidFill>
                <a:effectLst/>
              </a:rPr>
              <a:t>dove</a:t>
            </a:r>
            <a:r>
              <a:rPr lang="fr-FR" dirty="0">
                <a:solidFill>
                  <a:srgbClr val="353F4F"/>
                </a:solidFill>
                <a:effectLst/>
              </a:rPr>
              <a:t> ha dovuto </a:t>
            </a:r>
            <a:r>
              <a:rPr lang="fr-FR" dirty="0" err="1">
                <a:solidFill>
                  <a:srgbClr val="353F4F"/>
                </a:solidFill>
                <a:effectLst/>
              </a:rPr>
              <a:t>essere</a:t>
            </a:r>
            <a:r>
              <a:rPr lang="fr-FR" dirty="0">
                <a:solidFill>
                  <a:srgbClr val="353F4F"/>
                </a:solidFill>
                <a:effectLst/>
              </a:rPr>
              <a:t> combattiva per </a:t>
            </a:r>
            <a:r>
              <a:rPr lang="fr-FR" dirty="0" err="1">
                <a:solidFill>
                  <a:srgbClr val="353F4F"/>
                </a:solidFill>
                <a:effectLst/>
              </a:rPr>
              <a:t>convincere</a:t>
            </a:r>
            <a:r>
              <a:rPr lang="fr-FR" dirty="0">
                <a:solidFill>
                  <a:srgbClr val="353F4F"/>
                </a:solidFill>
                <a:effectLst/>
              </a:rPr>
              <a:t> l'amministrazione e le banche del proprio </a:t>
            </a:r>
            <a:r>
              <a:rPr lang="fr-FR" dirty="0" err="1">
                <a:solidFill>
                  <a:srgbClr val="353F4F"/>
                </a:solidFill>
                <a:effectLst/>
              </a:rPr>
              <a:t>progetto</a:t>
            </a:r>
            <a:r>
              <a:rPr lang="fr-FR" dirty="0">
                <a:solidFill>
                  <a:srgbClr val="353F4F"/>
                </a:solidFill>
                <a:effectLst/>
              </a:rPr>
              <a:t>.</a:t>
            </a:r>
          </a:p>
          <a:p>
            <a:endParaRPr lang="fr-FR" dirty="0">
              <a:solidFill>
                <a:srgbClr val="353F4F"/>
              </a:solidFill>
            </a:endParaRPr>
          </a:p>
          <a:p>
            <a:endParaRPr lang="fr-FR" dirty="0">
              <a:solidFill>
                <a:srgbClr val="353F4F"/>
              </a:solidFill>
              <a:effectLst/>
            </a:endParaRPr>
          </a:p>
          <a:p>
            <a:endParaRPr lang="fr-FR" dirty="0">
              <a:solidFill>
                <a:srgbClr val="353F4F"/>
              </a:solidFill>
            </a:endParaRPr>
          </a:p>
          <a:p>
            <a:endParaRPr lang="fr-FR" dirty="0">
              <a:solidFill>
                <a:srgbClr val="353F4F"/>
              </a:solidFill>
              <a:effectLst/>
            </a:endParaRPr>
          </a:p>
          <a:p>
            <a:endParaRPr lang="fr-FR" dirty="0">
              <a:solidFill>
                <a:srgbClr val="353F4F"/>
              </a:solidFill>
            </a:endParaRPr>
          </a:p>
          <a:p>
            <a:endParaRPr lang="fr-FR" dirty="0">
              <a:solidFill>
                <a:srgbClr val="353F4F"/>
              </a:solidFill>
              <a:effectLst/>
            </a:endParaRPr>
          </a:p>
          <a:p>
            <a:endParaRPr lang="fr-FR" dirty="0">
              <a:solidFill>
                <a:srgbClr val="353F4F"/>
              </a:solidFill>
            </a:endParaRPr>
          </a:p>
          <a:p>
            <a:endParaRPr lang="fr-FR" dirty="0">
              <a:solidFill>
                <a:srgbClr val="353F4F"/>
              </a:solidFill>
              <a:effectLst/>
            </a:endParaRPr>
          </a:p>
          <a:p>
            <a:endParaRPr lang="fr-FR" dirty="0">
              <a:solidFill>
                <a:srgbClr val="353F4F"/>
              </a:solidFill>
            </a:endParaRPr>
          </a:p>
          <a:p>
            <a:endParaRPr lang="fr-FR" dirty="0">
              <a:solidFill>
                <a:srgbClr val="353F4F"/>
              </a:solidFill>
              <a:effectLst/>
            </a:endParaRPr>
          </a:p>
          <a:p>
            <a:endParaRPr lang="fr-FR" dirty="0">
              <a:solidFill>
                <a:srgbClr val="353F4F"/>
              </a:solidFill>
              <a:effectLst/>
            </a:endParaRPr>
          </a:p>
          <a:p>
            <a:r>
              <a:rPr lang="fr-FR" dirty="0">
                <a:solidFill>
                  <a:srgbClr val="353F4F"/>
                </a:solidFill>
                <a:effectLst/>
              </a:rPr>
              <a:t> Questa </a:t>
            </a:r>
            <a:r>
              <a:rPr lang="fr-FR" dirty="0" err="1">
                <a:solidFill>
                  <a:srgbClr val="353F4F"/>
                </a:solidFill>
                <a:effectLst/>
              </a:rPr>
              <a:t>qualità</a:t>
            </a:r>
            <a:r>
              <a:rPr lang="fr-FR" dirty="0">
                <a:solidFill>
                  <a:srgbClr val="353F4F"/>
                </a:solidFill>
                <a:effectLst/>
              </a:rPr>
              <a:t> e </a:t>
            </a:r>
            <a:r>
              <a:rPr lang="fr-FR" dirty="0" err="1">
                <a:solidFill>
                  <a:srgbClr val="353F4F"/>
                </a:solidFill>
                <a:effectLst/>
              </a:rPr>
              <a:t>forza</a:t>
            </a:r>
            <a:r>
              <a:rPr lang="fr-FR" dirty="0">
                <a:solidFill>
                  <a:srgbClr val="353F4F"/>
                </a:solidFill>
                <a:effectLst/>
              </a:rPr>
              <a:t> di persuasione ha </a:t>
            </a:r>
            <a:r>
              <a:rPr lang="fr-FR" dirty="0" err="1">
                <a:solidFill>
                  <a:srgbClr val="353F4F"/>
                </a:solidFill>
                <a:effectLst/>
              </a:rPr>
              <a:t>permesso</a:t>
            </a:r>
            <a:r>
              <a:rPr lang="fr-FR" dirty="0">
                <a:solidFill>
                  <a:srgbClr val="353F4F"/>
                </a:solidFill>
                <a:effectLst/>
              </a:rPr>
              <a:t> </a:t>
            </a:r>
            <a:r>
              <a:rPr lang="fr-FR" dirty="0" err="1">
                <a:solidFill>
                  <a:srgbClr val="353F4F"/>
                </a:solidFill>
                <a:effectLst/>
              </a:rPr>
              <a:t>loro</a:t>
            </a:r>
            <a:r>
              <a:rPr lang="fr-FR" dirty="0">
                <a:solidFill>
                  <a:srgbClr val="353F4F"/>
                </a:solidFill>
                <a:effectLst/>
              </a:rPr>
              <a:t> di </a:t>
            </a:r>
            <a:r>
              <a:rPr lang="fr-FR" dirty="0" err="1">
                <a:solidFill>
                  <a:srgbClr val="353F4F"/>
                </a:solidFill>
                <a:effectLst/>
              </a:rPr>
              <a:t>dimostrare</a:t>
            </a:r>
            <a:r>
              <a:rPr lang="fr-FR" dirty="0">
                <a:solidFill>
                  <a:srgbClr val="353F4F"/>
                </a:solidFill>
                <a:effectLst/>
              </a:rPr>
              <a:t> </a:t>
            </a:r>
            <a:r>
              <a:rPr lang="fr-FR" dirty="0" err="1">
                <a:solidFill>
                  <a:srgbClr val="353F4F"/>
                </a:solidFill>
                <a:effectLst/>
              </a:rPr>
              <a:t>che</a:t>
            </a:r>
            <a:r>
              <a:rPr lang="fr-FR" dirty="0">
                <a:solidFill>
                  <a:srgbClr val="353F4F"/>
                </a:solidFill>
                <a:effectLst/>
              </a:rPr>
              <a:t> </a:t>
            </a:r>
            <a:r>
              <a:rPr lang="fr-FR" dirty="0" err="1">
                <a:solidFill>
                  <a:srgbClr val="353F4F"/>
                </a:solidFill>
                <a:effectLst/>
              </a:rPr>
              <a:t>era</a:t>
            </a:r>
            <a:r>
              <a:rPr lang="fr-FR" dirty="0">
                <a:solidFill>
                  <a:srgbClr val="353F4F"/>
                </a:solidFill>
                <a:effectLst/>
              </a:rPr>
              <a:t> possibile fare le </a:t>
            </a:r>
            <a:r>
              <a:rPr lang="fr-FR" dirty="0" err="1">
                <a:solidFill>
                  <a:srgbClr val="353F4F"/>
                </a:solidFill>
                <a:effectLst/>
              </a:rPr>
              <a:t>cose</a:t>
            </a:r>
            <a:r>
              <a:rPr lang="fr-FR" dirty="0">
                <a:solidFill>
                  <a:srgbClr val="353F4F"/>
                </a:solidFill>
                <a:effectLst/>
              </a:rPr>
              <a:t> in modo </a:t>
            </a:r>
            <a:r>
              <a:rPr lang="fr-FR" dirty="0" err="1">
                <a:solidFill>
                  <a:srgbClr val="353F4F"/>
                </a:solidFill>
                <a:effectLst/>
              </a:rPr>
              <a:t>diverso</a:t>
            </a:r>
            <a:r>
              <a:rPr lang="fr-FR" dirty="0">
                <a:solidFill>
                  <a:srgbClr val="353F4F"/>
                </a:solidFill>
                <a:effectLst/>
              </a:rPr>
              <a:t>.</a:t>
            </a:r>
          </a:p>
          <a:p>
            <a:r>
              <a:rPr lang="fr-FR" dirty="0">
                <a:solidFill>
                  <a:srgbClr val="353F4F"/>
                </a:solidFill>
                <a:effectLst/>
              </a:rPr>
              <a:t>In </a:t>
            </a:r>
            <a:r>
              <a:rPr lang="fr-FR" dirty="0" err="1">
                <a:solidFill>
                  <a:srgbClr val="353F4F"/>
                </a:solidFill>
                <a:effectLst/>
              </a:rPr>
              <a:t>seguito</a:t>
            </a:r>
            <a:r>
              <a:rPr lang="fr-FR" dirty="0">
                <a:solidFill>
                  <a:srgbClr val="353F4F"/>
                </a:solidFill>
                <a:effectLst/>
              </a:rPr>
              <a:t>, Stéphane e Morgane </a:t>
            </a:r>
            <a:r>
              <a:rPr lang="fr-FR" dirty="0" err="1">
                <a:solidFill>
                  <a:srgbClr val="353F4F"/>
                </a:solidFill>
                <a:effectLst/>
              </a:rPr>
              <a:t>hanno</a:t>
            </a:r>
            <a:r>
              <a:rPr lang="fr-FR" dirty="0">
                <a:solidFill>
                  <a:srgbClr val="353F4F"/>
                </a:solidFill>
                <a:effectLst/>
              </a:rPr>
              <a:t> </a:t>
            </a:r>
            <a:r>
              <a:rPr lang="fr-FR" dirty="0" err="1">
                <a:solidFill>
                  <a:srgbClr val="353F4F"/>
                </a:solidFill>
                <a:effectLst/>
              </a:rPr>
              <a:t>acquisito</a:t>
            </a:r>
            <a:r>
              <a:rPr lang="fr-FR" dirty="0">
                <a:solidFill>
                  <a:srgbClr val="353F4F"/>
                </a:solidFill>
                <a:effectLst/>
              </a:rPr>
              <a:t> </a:t>
            </a:r>
            <a:r>
              <a:rPr lang="fr-FR" dirty="0" err="1">
                <a:solidFill>
                  <a:srgbClr val="353F4F"/>
                </a:solidFill>
                <a:effectLst/>
              </a:rPr>
              <a:t>esperienza</a:t>
            </a:r>
            <a:r>
              <a:rPr lang="fr-FR" dirty="0">
                <a:solidFill>
                  <a:srgbClr val="353F4F"/>
                </a:solidFill>
                <a:effectLst/>
              </a:rPr>
              <a:t> nel tempo e </a:t>
            </a:r>
            <a:r>
              <a:rPr lang="fr-FR" dirty="0" err="1">
                <a:solidFill>
                  <a:srgbClr val="353F4F"/>
                </a:solidFill>
                <a:effectLst/>
              </a:rPr>
              <a:t>attraverso</a:t>
            </a:r>
            <a:r>
              <a:rPr lang="fr-FR" dirty="0">
                <a:solidFill>
                  <a:srgbClr val="353F4F"/>
                </a:solidFill>
                <a:effectLst/>
              </a:rPr>
              <a:t> </a:t>
            </a:r>
            <a:r>
              <a:rPr lang="fr-FR" dirty="0" err="1">
                <a:solidFill>
                  <a:srgbClr val="353F4F"/>
                </a:solidFill>
                <a:effectLst/>
              </a:rPr>
              <a:t>numerosi</a:t>
            </a:r>
            <a:r>
              <a:rPr lang="fr-FR" dirty="0">
                <a:solidFill>
                  <a:srgbClr val="353F4F"/>
                </a:solidFill>
                <a:effectLst/>
              </a:rPr>
              <a:t> scambi e condivisioni con </a:t>
            </a:r>
            <a:r>
              <a:rPr lang="fr-FR" dirty="0" err="1">
                <a:solidFill>
                  <a:srgbClr val="353F4F"/>
                </a:solidFill>
                <a:effectLst/>
              </a:rPr>
              <a:t>altri</a:t>
            </a:r>
            <a:r>
              <a:rPr lang="fr-FR" dirty="0">
                <a:solidFill>
                  <a:srgbClr val="353F4F"/>
                </a:solidFill>
                <a:effectLst/>
              </a:rPr>
              <a:t> </a:t>
            </a:r>
            <a:r>
              <a:rPr lang="fr-FR" dirty="0" err="1">
                <a:solidFill>
                  <a:srgbClr val="353F4F"/>
                </a:solidFill>
                <a:effectLst/>
              </a:rPr>
              <a:t>agricoltori</a:t>
            </a:r>
            <a:r>
              <a:rPr lang="fr-FR" dirty="0">
                <a:solidFill>
                  <a:srgbClr val="353F4F"/>
                </a:solidFill>
                <a:effectLst/>
              </a:rPr>
              <a:t>, anche </a:t>
            </a:r>
            <a:r>
              <a:rPr lang="fr-FR" dirty="0" err="1">
                <a:solidFill>
                  <a:srgbClr val="353F4F"/>
                </a:solidFill>
                <a:effectLst/>
              </a:rPr>
              <a:t>aderendo</a:t>
            </a:r>
            <a:r>
              <a:rPr lang="fr-FR" dirty="0">
                <a:solidFill>
                  <a:srgbClr val="353F4F"/>
                </a:solidFill>
                <a:effectLst/>
              </a:rPr>
              <a:t> a una rete di </a:t>
            </a:r>
            <a:r>
              <a:rPr lang="fr-FR" dirty="0" err="1">
                <a:solidFill>
                  <a:srgbClr val="353F4F"/>
                </a:solidFill>
                <a:effectLst/>
              </a:rPr>
              <a:t>fattorie</a:t>
            </a:r>
            <a:r>
              <a:rPr lang="fr-FR" dirty="0">
                <a:solidFill>
                  <a:srgbClr val="353F4F"/>
                </a:solidFill>
                <a:effectLst/>
              </a:rPr>
              <a:t> didattiche, "l'échappée verte", o </a:t>
            </a:r>
            <a:r>
              <a:rPr lang="fr-FR" dirty="0" err="1">
                <a:solidFill>
                  <a:srgbClr val="353F4F"/>
                </a:solidFill>
                <a:effectLst/>
              </a:rPr>
              <a:t>continuando</a:t>
            </a:r>
            <a:r>
              <a:rPr lang="fr-FR" dirty="0">
                <a:solidFill>
                  <a:srgbClr val="353F4F"/>
                </a:solidFill>
                <a:effectLst/>
              </a:rPr>
              <a:t> a </a:t>
            </a:r>
            <a:r>
              <a:rPr lang="fr-FR" dirty="0" err="1">
                <a:solidFill>
                  <a:srgbClr val="353F4F"/>
                </a:solidFill>
                <a:effectLst/>
              </a:rPr>
              <a:t>imparare</a:t>
            </a:r>
            <a:r>
              <a:rPr lang="fr-FR" dirty="0">
                <a:solidFill>
                  <a:srgbClr val="353F4F"/>
                </a:solidFill>
                <a:effectLst/>
              </a:rPr>
              <a:t> </a:t>
            </a:r>
            <a:r>
              <a:rPr lang="fr-FR" dirty="0" err="1">
                <a:solidFill>
                  <a:srgbClr val="353F4F"/>
                </a:solidFill>
                <a:effectLst/>
              </a:rPr>
              <a:t>nel</a:t>
            </a:r>
            <a:r>
              <a:rPr lang="fr-FR" dirty="0">
                <a:solidFill>
                  <a:srgbClr val="353F4F"/>
                </a:solidFill>
                <a:effectLst/>
              </a:rPr>
              <a:t> corso del </a:t>
            </a:r>
            <a:r>
              <a:rPr lang="fr-FR" dirty="0" err="1">
                <a:solidFill>
                  <a:srgbClr val="353F4F"/>
                </a:solidFill>
                <a:effectLst/>
              </a:rPr>
              <a:t>progetto</a:t>
            </a:r>
            <a:r>
              <a:rPr lang="fr-FR" dirty="0">
                <a:solidFill>
                  <a:srgbClr val="353F4F"/>
                </a:solidFill>
                <a:effectLst/>
              </a:rPr>
              <a:t>. Questa </a:t>
            </a:r>
            <a:r>
              <a:rPr lang="fr-FR" dirty="0" err="1">
                <a:solidFill>
                  <a:srgbClr val="353F4F"/>
                </a:solidFill>
                <a:effectLst/>
              </a:rPr>
              <a:t>esperienza è stata acquisita anche attraverso i loro errori, che sono stati </a:t>
            </a:r>
            <a:r>
              <a:rPr lang="fr-FR" dirty="0">
                <a:solidFill>
                  <a:srgbClr val="353F4F"/>
                </a:solidFill>
                <a:effectLst/>
              </a:rPr>
              <a:t>in grado di correggere nel corso del tempo e </a:t>
            </a:r>
            <a:r>
              <a:rPr lang="fr-FR" dirty="0" err="1">
                <a:solidFill>
                  <a:srgbClr val="353F4F"/>
                </a:solidFill>
                <a:effectLst/>
              </a:rPr>
              <a:t>dai quali sono stati </a:t>
            </a:r>
            <a:r>
              <a:rPr lang="fr-FR" dirty="0">
                <a:solidFill>
                  <a:srgbClr val="353F4F"/>
                </a:solidFill>
                <a:effectLst/>
              </a:rPr>
              <a:t>in grado di riprendersi, poiché </a:t>
            </a:r>
            <a:r>
              <a:rPr lang="fr-FR" dirty="0" err="1">
                <a:solidFill>
                  <a:srgbClr val="353F4F"/>
                </a:solidFill>
                <a:effectLst/>
              </a:rPr>
              <a:t>sono stati ben sostenuti </a:t>
            </a:r>
            <a:r>
              <a:rPr lang="fr-FR" dirty="0">
                <a:solidFill>
                  <a:srgbClr val="353F4F"/>
                </a:solidFill>
                <a:effectLst/>
              </a:rPr>
              <a:t>nel </a:t>
            </a:r>
            <a:r>
              <a:rPr lang="fr-FR" dirty="0" err="1">
                <a:solidFill>
                  <a:srgbClr val="353F4F"/>
                </a:solidFill>
                <a:effectLst/>
              </a:rPr>
              <a:t>loro progetto</a:t>
            </a:r>
            <a:r>
              <a:rPr lang="fr-FR" dirty="0">
                <a:solidFill>
                  <a:srgbClr val="353F4F"/>
                </a:solidFill>
                <a:effectLst/>
              </a:rPr>
              <a:t>! </a:t>
            </a:r>
            <a:endParaRPr lang="fr-FR" sz="1100"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513607"/>
            <a:ext cx="5992059" cy="451257"/>
          </a:xfrm>
        </p:spPr>
        <p:txBody>
          <a:bodyPr/>
          <a:lstStyle/>
          <a:p>
            <a:r>
              <a:rPr lang="en-GB" dirty="0"/>
              <a:t>Qual è il vostro modello di business?</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40</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p:txBody>
          <a:bodyPr/>
          <a:lstStyle/>
          <a:p>
            <a:r>
              <a:rPr lang="fr-FR" dirty="0">
                <a:solidFill>
                  <a:srgbClr val="353F4F"/>
                </a:solidFill>
                <a:effectLst/>
              </a:rPr>
              <a:t>Per </a:t>
            </a:r>
            <a:r>
              <a:rPr lang="fr-FR" dirty="0" err="1">
                <a:solidFill>
                  <a:srgbClr val="353F4F"/>
                </a:solidFill>
                <a:effectLst/>
              </a:rPr>
              <a:t>Stéphane</a:t>
            </a:r>
            <a:r>
              <a:rPr lang="fr-FR" dirty="0">
                <a:solidFill>
                  <a:srgbClr val="353F4F"/>
                </a:solidFill>
                <a:effectLst/>
              </a:rPr>
              <a:t>, l'</a:t>
            </a:r>
            <a:r>
              <a:rPr lang="fr-FR" dirty="0" err="1">
                <a:solidFill>
                  <a:srgbClr val="353F4F"/>
                </a:solidFill>
                <a:effectLst/>
              </a:rPr>
              <a:t>ecoturismo è soprattutto </a:t>
            </a:r>
            <a:r>
              <a:rPr lang="fr-FR" dirty="0">
                <a:solidFill>
                  <a:srgbClr val="353F4F"/>
                </a:solidFill>
                <a:effectLst/>
              </a:rPr>
              <a:t>un </a:t>
            </a:r>
            <a:r>
              <a:rPr lang="fr-FR" dirty="0" err="1">
                <a:solidFill>
                  <a:srgbClr val="353F4F"/>
                </a:solidFill>
                <a:effectLst/>
              </a:rPr>
              <a:t>modo </a:t>
            </a:r>
            <a:r>
              <a:rPr lang="fr-FR" dirty="0">
                <a:solidFill>
                  <a:srgbClr val="353F4F"/>
                </a:solidFill>
                <a:effectLst/>
              </a:rPr>
              <a:t>di vivere e di </a:t>
            </a:r>
            <a:r>
              <a:rPr lang="fr-FR" dirty="0" err="1">
                <a:solidFill>
                  <a:srgbClr val="353F4F"/>
                </a:solidFill>
                <a:effectLst/>
              </a:rPr>
              <a:t>coniugare la sua attività professionale </a:t>
            </a:r>
            <a:r>
              <a:rPr lang="fr-FR" dirty="0">
                <a:solidFill>
                  <a:srgbClr val="353F4F"/>
                </a:solidFill>
                <a:effectLst/>
              </a:rPr>
              <a:t>e agricola </a:t>
            </a:r>
            <a:r>
              <a:rPr lang="fr-FR" dirty="0" err="1">
                <a:solidFill>
                  <a:srgbClr val="353F4F"/>
                </a:solidFill>
                <a:effectLst/>
              </a:rPr>
              <a:t>con la </a:t>
            </a:r>
            <a:r>
              <a:rPr lang="fr-FR" dirty="0">
                <a:solidFill>
                  <a:srgbClr val="353F4F"/>
                </a:solidFill>
                <a:effectLst/>
              </a:rPr>
              <a:t>tutela dell'</a:t>
            </a:r>
            <a:r>
              <a:rPr lang="fr-FR" dirty="0" err="1">
                <a:solidFill>
                  <a:srgbClr val="353F4F"/>
                </a:solidFill>
                <a:effectLst/>
              </a:rPr>
              <a:t>ambiente</a:t>
            </a:r>
            <a:r>
              <a:rPr lang="fr-FR" dirty="0">
                <a:solidFill>
                  <a:srgbClr val="353F4F"/>
                </a:solidFill>
                <a:effectLst/>
              </a:rPr>
              <a:t>. </a:t>
            </a:r>
            <a:r>
              <a:rPr lang="fr-FR" dirty="0" err="1">
                <a:solidFill>
                  <a:srgbClr val="353F4F"/>
                </a:solidFill>
                <a:effectLst/>
              </a:rPr>
              <a:t>Si </a:t>
            </a:r>
            <a:r>
              <a:rPr lang="fr-FR" dirty="0">
                <a:solidFill>
                  <a:srgbClr val="353F4F"/>
                </a:solidFill>
                <a:effectLst/>
              </a:rPr>
              <a:t>tratta </a:t>
            </a:r>
            <a:r>
              <a:rPr lang="fr-FR" dirty="0" err="1">
                <a:solidFill>
                  <a:srgbClr val="353F4F"/>
                </a:solidFill>
                <a:effectLst/>
              </a:rPr>
              <a:t>anche </a:t>
            </a:r>
            <a:r>
              <a:rPr lang="fr-FR" dirty="0">
                <a:solidFill>
                  <a:srgbClr val="353F4F"/>
                </a:solidFill>
                <a:effectLst/>
              </a:rPr>
              <a:t>di </a:t>
            </a:r>
            <a:r>
              <a:rPr lang="fr-FR" dirty="0" err="1">
                <a:solidFill>
                  <a:srgbClr val="353F4F"/>
                </a:solidFill>
                <a:effectLst/>
              </a:rPr>
              <a:t>migliorare </a:t>
            </a:r>
            <a:r>
              <a:rPr lang="fr-FR" dirty="0">
                <a:solidFill>
                  <a:srgbClr val="353F4F"/>
                </a:solidFill>
                <a:effectLst/>
              </a:rPr>
              <a:t>e </a:t>
            </a:r>
            <a:r>
              <a:rPr lang="fr-FR" dirty="0" err="1">
                <a:solidFill>
                  <a:srgbClr val="353F4F"/>
                </a:solidFill>
                <a:effectLst/>
              </a:rPr>
              <a:t>proteggere </a:t>
            </a:r>
            <a:r>
              <a:rPr lang="fr-FR" dirty="0">
                <a:solidFill>
                  <a:srgbClr val="353F4F"/>
                </a:solidFill>
                <a:effectLst/>
              </a:rPr>
              <a:t>l'</a:t>
            </a:r>
            <a:r>
              <a:rPr lang="fr-FR" dirty="0" err="1">
                <a:solidFill>
                  <a:srgbClr val="353F4F"/>
                </a:solidFill>
                <a:effectLst/>
              </a:rPr>
              <a:t>ecosistema circostante </a:t>
            </a:r>
            <a:r>
              <a:rPr lang="fr-FR" dirty="0">
                <a:solidFill>
                  <a:srgbClr val="353F4F"/>
                </a:solidFill>
                <a:effectLst/>
              </a:rPr>
              <a:t>con </a:t>
            </a:r>
            <a:r>
              <a:rPr lang="fr-FR" dirty="0" err="1">
                <a:solidFill>
                  <a:srgbClr val="353F4F"/>
                </a:solidFill>
                <a:effectLst/>
              </a:rPr>
              <a:t>specie arboree </a:t>
            </a:r>
            <a:r>
              <a:rPr lang="fr-FR" dirty="0">
                <a:solidFill>
                  <a:srgbClr val="353F4F"/>
                </a:solidFill>
                <a:effectLst/>
              </a:rPr>
              <a:t>locali, </a:t>
            </a:r>
            <a:r>
              <a:rPr lang="fr-FR" dirty="0" err="1">
                <a:solidFill>
                  <a:srgbClr val="353F4F"/>
                </a:solidFill>
                <a:effectLst/>
              </a:rPr>
              <a:t>creando </a:t>
            </a:r>
            <a:r>
              <a:rPr lang="fr-FR" dirty="0">
                <a:solidFill>
                  <a:srgbClr val="353F4F"/>
                </a:solidFill>
                <a:effectLst/>
              </a:rPr>
              <a:t>punti d'acqua o </a:t>
            </a:r>
            <a:r>
              <a:rPr lang="fr-FR" dirty="0" err="1">
                <a:solidFill>
                  <a:srgbClr val="353F4F"/>
                </a:solidFill>
                <a:effectLst/>
              </a:rPr>
              <a:t>utilizzando </a:t>
            </a:r>
            <a:r>
              <a:rPr lang="fr-FR" dirty="0">
                <a:solidFill>
                  <a:srgbClr val="353F4F"/>
                </a:solidFill>
                <a:effectLst/>
              </a:rPr>
              <a:t>tecniche di </a:t>
            </a:r>
            <a:r>
              <a:rPr lang="fr-FR" dirty="0" err="1">
                <a:solidFill>
                  <a:srgbClr val="353F4F"/>
                </a:solidFill>
                <a:effectLst/>
              </a:rPr>
              <a:t>agricoltura biologica</a:t>
            </a:r>
            <a:r>
              <a:rPr lang="fr-FR" dirty="0">
                <a:solidFill>
                  <a:srgbClr val="353F4F"/>
                </a:solidFill>
                <a:effectLst/>
              </a:rPr>
              <a:t>. </a:t>
            </a:r>
            <a:r>
              <a:rPr lang="fr-FR" dirty="0" err="1">
                <a:solidFill>
                  <a:srgbClr val="353F4F"/>
                </a:solidFill>
                <a:effectLst/>
              </a:rPr>
              <a:t>È </a:t>
            </a:r>
            <a:r>
              <a:rPr lang="fr-FR" dirty="0">
                <a:solidFill>
                  <a:srgbClr val="353F4F"/>
                </a:solidFill>
                <a:effectLst/>
              </a:rPr>
              <a:t>una </a:t>
            </a:r>
            <a:r>
              <a:rPr lang="fr-FR" dirty="0" err="1">
                <a:solidFill>
                  <a:srgbClr val="353F4F"/>
                </a:solidFill>
                <a:effectLst/>
              </a:rPr>
              <a:t>filosofia </a:t>
            </a:r>
            <a:r>
              <a:rPr lang="fr-FR" dirty="0">
                <a:solidFill>
                  <a:srgbClr val="353F4F"/>
                </a:solidFill>
                <a:effectLst/>
              </a:rPr>
              <a:t>di vita, un </a:t>
            </a:r>
            <a:r>
              <a:rPr lang="fr-FR" dirty="0" err="1">
                <a:solidFill>
                  <a:srgbClr val="353F4F"/>
                </a:solidFill>
                <a:effectLst/>
              </a:rPr>
              <a:t>percorso diverso dalla </a:t>
            </a:r>
            <a:r>
              <a:rPr lang="fr-FR" dirty="0">
                <a:solidFill>
                  <a:srgbClr val="353F4F"/>
                </a:solidFill>
                <a:effectLst/>
              </a:rPr>
              <a:t>società dei consumi </a:t>
            </a:r>
            <a:r>
              <a:rPr lang="fr-FR" dirty="0" err="1">
                <a:solidFill>
                  <a:srgbClr val="353F4F"/>
                </a:solidFill>
                <a:effectLst/>
              </a:rPr>
              <a:t>che </a:t>
            </a:r>
            <a:r>
              <a:rPr lang="fr-FR" dirty="0">
                <a:solidFill>
                  <a:srgbClr val="353F4F"/>
                </a:solidFill>
                <a:effectLst/>
              </a:rPr>
              <a:t>ci </a:t>
            </a:r>
            <a:r>
              <a:rPr lang="fr-FR" dirty="0" err="1">
                <a:solidFill>
                  <a:srgbClr val="353F4F"/>
                </a:solidFill>
                <a:effectLst/>
              </a:rPr>
              <a:t>permette di soddisfare i bisogni </a:t>
            </a:r>
            <a:r>
              <a:rPr lang="fr-FR" dirty="0">
                <a:solidFill>
                  <a:srgbClr val="353F4F"/>
                </a:solidFill>
                <a:effectLst/>
              </a:rPr>
              <a:t>e di </a:t>
            </a:r>
            <a:r>
              <a:rPr lang="fr-FR" dirty="0" err="1">
                <a:solidFill>
                  <a:srgbClr val="353F4F"/>
                </a:solidFill>
                <a:effectLst/>
              </a:rPr>
              <a:t>riconnetterci con gli altri</a:t>
            </a:r>
            <a:r>
              <a:rPr lang="fr-FR" dirty="0">
                <a:solidFill>
                  <a:srgbClr val="353F4F"/>
                </a:solidFill>
                <a:effectLst/>
              </a:rPr>
              <a:t>, la natura e gli </a:t>
            </a:r>
            <a:r>
              <a:rPr lang="fr-FR" dirty="0" err="1">
                <a:solidFill>
                  <a:srgbClr val="353F4F"/>
                </a:solidFill>
                <a:effectLst/>
              </a:rPr>
              <a:t>animali</a:t>
            </a:r>
            <a:r>
              <a:rPr lang="fr-FR" dirty="0">
                <a:solidFill>
                  <a:srgbClr val="353F4F"/>
                </a:solidFill>
                <a:effectLst/>
              </a:rPr>
              <a:t>. La chiave </a:t>
            </a:r>
            <a:r>
              <a:rPr lang="fr-FR" dirty="0" err="1">
                <a:solidFill>
                  <a:srgbClr val="353F4F"/>
                </a:solidFill>
                <a:effectLst/>
              </a:rPr>
              <a:t>è creare </a:t>
            </a:r>
            <a:r>
              <a:rPr lang="fr-FR" dirty="0">
                <a:solidFill>
                  <a:srgbClr val="353F4F"/>
                </a:solidFill>
                <a:effectLst/>
              </a:rPr>
              <a:t>un </a:t>
            </a:r>
            <a:r>
              <a:rPr lang="fr-FR" dirty="0" err="1">
                <a:solidFill>
                  <a:srgbClr val="353F4F"/>
                </a:solidFill>
                <a:effectLst/>
              </a:rPr>
              <a:t>progetto ragionato </a:t>
            </a:r>
            <a:r>
              <a:rPr lang="fr-FR" dirty="0">
                <a:solidFill>
                  <a:srgbClr val="353F4F"/>
                </a:solidFill>
                <a:effectLst/>
              </a:rPr>
              <a:t>a </a:t>
            </a:r>
            <a:r>
              <a:rPr lang="fr-FR" dirty="0" err="1">
                <a:solidFill>
                  <a:srgbClr val="353F4F"/>
                </a:solidFill>
                <a:effectLst/>
              </a:rPr>
              <a:t>misura d'uomo </a:t>
            </a:r>
            <a:r>
              <a:rPr lang="fr-FR" dirty="0">
                <a:solidFill>
                  <a:srgbClr val="353F4F"/>
                </a:solidFill>
                <a:effectLst/>
              </a:rPr>
              <a:t>nel </a:t>
            </a:r>
            <a:r>
              <a:rPr lang="fr-FR" dirty="0" err="1">
                <a:solidFill>
                  <a:srgbClr val="353F4F"/>
                </a:solidFill>
                <a:effectLst/>
              </a:rPr>
              <a:t>cuore </a:t>
            </a:r>
            <a:r>
              <a:rPr lang="fr-FR" dirty="0">
                <a:solidFill>
                  <a:srgbClr val="353F4F"/>
                </a:solidFill>
                <a:effectLst/>
              </a:rPr>
              <a:t>di un </a:t>
            </a:r>
            <a:r>
              <a:rPr lang="fr-FR" dirty="0" err="1">
                <a:solidFill>
                  <a:srgbClr val="353F4F"/>
                </a:solidFill>
                <a:effectLst/>
              </a:rPr>
              <a:t>territorio </a:t>
            </a:r>
            <a:r>
              <a:rPr lang="fr-FR" dirty="0">
                <a:solidFill>
                  <a:srgbClr val="353F4F"/>
                </a:solidFill>
                <a:effectLst/>
              </a:rPr>
              <a:t>e </a:t>
            </a:r>
            <a:r>
              <a:rPr lang="fr-FR" dirty="0" err="1">
                <a:solidFill>
                  <a:srgbClr val="353F4F"/>
                </a:solidFill>
                <a:effectLst/>
              </a:rPr>
              <a:t>adattare la propria attività </a:t>
            </a:r>
            <a:r>
              <a:rPr lang="fr-FR" dirty="0">
                <a:solidFill>
                  <a:srgbClr val="353F4F"/>
                </a:solidFill>
                <a:effectLst/>
              </a:rPr>
              <a:t>a uno </a:t>
            </a:r>
            <a:r>
              <a:rPr lang="fr-FR" dirty="0" err="1">
                <a:solidFill>
                  <a:srgbClr val="353F4F"/>
                </a:solidFill>
                <a:effectLst/>
              </a:rPr>
              <a:t>stile </a:t>
            </a:r>
            <a:r>
              <a:rPr lang="fr-FR" dirty="0">
                <a:solidFill>
                  <a:srgbClr val="353F4F"/>
                </a:solidFill>
                <a:effectLst/>
              </a:rPr>
              <a:t>di vita più </a:t>
            </a:r>
            <a:r>
              <a:rPr lang="fr-FR" dirty="0" err="1">
                <a:solidFill>
                  <a:srgbClr val="353F4F"/>
                </a:solidFill>
                <a:effectLst/>
              </a:rPr>
              <a:t>sobrio </a:t>
            </a:r>
            <a:r>
              <a:rPr lang="fr-FR" dirty="0">
                <a:solidFill>
                  <a:srgbClr val="353F4F"/>
                </a:solidFill>
                <a:effectLst/>
              </a:rPr>
              <a:t>e </a:t>
            </a:r>
            <a:r>
              <a:rPr lang="fr-FR" dirty="0" err="1">
                <a:solidFill>
                  <a:srgbClr val="353F4F"/>
                </a:solidFill>
                <a:effectLst/>
              </a:rPr>
              <a:t>rispettoso</a:t>
            </a:r>
            <a:r>
              <a:rPr lang="fr-FR" dirty="0">
                <a:solidFill>
                  <a:srgbClr val="353F4F"/>
                </a:solidFill>
                <a:effectLst/>
              </a:rPr>
              <a:t>. </a:t>
            </a:r>
            <a:r>
              <a:rPr lang="fr-FR" dirty="0" err="1">
                <a:solidFill>
                  <a:srgbClr val="353F4F"/>
                </a:solidFill>
                <a:effectLst/>
              </a:rPr>
              <a:t>In definitiva</a:t>
            </a:r>
            <a:r>
              <a:rPr lang="fr-FR" dirty="0">
                <a:solidFill>
                  <a:srgbClr val="353F4F"/>
                </a:solidFill>
                <a:effectLst/>
              </a:rPr>
              <a:t>, </a:t>
            </a:r>
            <a:r>
              <a:rPr lang="fr-FR" dirty="0" err="1">
                <a:solidFill>
                  <a:srgbClr val="353F4F"/>
                </a:solidFill>
                <a:effectLst/>
              </a:rPr>
              <a:t>Stéphane </a:t>
            </a:r>
            <a:r>
              <a:rPr lang="fr-FR" dirty="0">
                <a:solidFill>
                  <a:srgbClr val="353F4F"/>
                </a:solidFill>
                <a:effectLst/>
              </a:rPr>
              <a:t>e Morgane </a:t>
            </a:r>
            <a:r>
              <a:rPr lang="fr-FR" dirty="0" err="1">
                <a:solidFill>
                  <a:srgbClr val="353F4F"/>
                </a:solidFill>
                <a:effectLst/>
              </a:rPr>
              <a:t>sperano </a:t>
            </a:r>
            <a:r>
              <a:rPr lang="fr-FR" dirty="0">
                <a:solidFill>
                  <a:srgbClr val="353F4F"/>
                </a:solidFill>
                <a:effectLst/>
              </a:rPr>
              <a:t>di poter </a:t>
            </a:r>
            <a:r>
              <a:rPr lang="fr-FR" dirty="0" err="1">
                <a:solidFill>
                  <a:srgbClr val="353F4F"/>
                </a:solidFill>
                <a:effectLst/>
              </a:rPr>
              <a:t>ospitare </a:t>
            </a:r>
            <a:r>
              <a:rPr lang="fr-FR" dirty="0">
                <a:solidFill>
                  <a:srgbClr val="353F4F"/>
                </a:solidFill>
                <a:effectLst/>
              </a:rPr>
              <a:t>un massimo di 40 persone </a:t>
            </a:r>
            <a:r>
              <a:rPr lang="fr-FR" dirty="0" err="1">
                <a:solidFill>
                  <a:srgbClr val="353F4F"/>
                </a:solidFill>
                <a:effectLst/>
              </a:rPr>
              <a:t>all'interno </a:t>
            </a:r>
            <a:r>
              <a:rPr lang="fr-FR" dirty="0">
                <a:solidFill>
                  <a:srgbClr val="353F4F"/>
                </a:solidFill>
                <a:effectLst/>
              </a:rPr>
              <a:t>della </a:t>
            </a:r>
            <a:r>
              <a:rPr lang="fr-FR" dirty="0" err="1">
                <a:solidFill>
                  <a:srgbClr val="353F4F"/>
                </a:solidFill>
                <a:effectLst/>
              </a:rPr>
              <a:t>Fattoria</a:t>
            </a:r>
            <a:r>
              <a:rPr lang="fr-FR" dirty="0">
                <a:solidFill>
                  <a:srgbClr val="353F4F"/>
                </a:solidFill>
                <a:effectLst/>
              </a:rPr>
              <a:t>. </a:t>
            </a:r>
            <a:endParaRPr lang="fr-FR" sz="1100"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p:txBody>
          <a:bodyPr/>
          <a:lstStyle/>
          <a:p>
            <a:r>
              <a:rPr lang="en-GB" dirty="0"/>
              <a:t>Come è nata l'idea di dare vita a questo progetto?</a:t>
            </a:r>
          </a:p>
        </p:txBody>
      </p:sp>
    </p:spTree>
    <p:extLst>
      <p:ext uri="{BB962C8B-B14F-4D97-AF65-F5344CB8AC3E}">
        <p14:creationId xmlns:p14="http://schemas.microsoft.com/office/powerpoint/2010/main" val="4284006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842379"/>
            <a:ext cx="3288612" cy="2066172"/>
          </a:xfrm>
        </p:spPr>
        <p:txBody>
          <a:bodyPr/>
          <a:lstStyle/>
          <a:p>
            <a:pPr algn="l"/>
            <a:r>
              <a:rPr lang="en-US" sz="1100" i="0" u="sng" dirty="0">
                <a:solidFill>
                  <a:srgbClr val="0000FF"/>
                </a:solidFill>
                <a:highlight>
                  <a:srgbClr val="FFFFFF"/>
                </a:highlight>
                <a:latin typeface="Arial"/>
                <a:ea typeface="Verdana"/>
                <a:cs typeface="Arial"/>
                <a:hlinkClick r:id="rId2"/>
              </a:rPr>
              <a:t>Lost in Nature Outdoor Festival | Instagram</a:t>
            </a:r>
            <a:endParaRPr lang="en-US" sz="1100" i="0" dirty="0">
              <a:highlight>
                <a:srgbClr val="FFFFFF"/>
              </a:highlight>
              <a:latin typeface="Arial"/>
              <a:ea typeface="Verdana"/>
              <a:cs typeface="Arial"/>
            </a:endParaRPr>
          </a:p>
          <a:p>
            <a:pPr algn="l"/>
            <a:r>
              <a:rPr lang="en-US" sz="1100" i="0" u="sng" dirty="0">
                <a:solidFill>
                  <a:srgbClr val="0000FF"/>
                </a:solidFill>
                <a:highlight>
                  <a:srgbClr val="FFFFFF"/>
                </a:highlight>
                <a:latin typeface="Arial"/>
                <a:ea typeface="Verdana"/>
                <a:cs typeface="Arial"/>
                <a:hlinkClick r:id="rId3"/>
              </a:rPr>
              <a:t>Lost in Nature Outdoor Festival | Facebook</a:t>
            </a:r>
            <a:endParaRPr lang="en-US" sz="1200" i="0" dirty="0">
              <a:solidFill>
                <a:srgbClr val="213643"/>
              </a:solidFill>
              <a:highlight>
                <a:srgbClr val="FFFFFF"/>
              </a:highlight>
              <a:latin typeface="Arial"/>
              <a:ea typeface="Verdana"/>
              <a:cs typeface="Arial"/>
            </a:endParaRPr>
          </a:p>
          <a:p>
            <a:endParaRPr lang="en-US" dirty="0">
              <a:latin typeface="Verdana"/>
              <a:ea typeface="Verdana"/>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615910" y="262601"/>
            <a:ext cx="2003444" cy="936605"/>
          </a:xfrm>
        </p:spPr>
        <p:txBody>
          <a:bodyPr>
            <a:noAutofit/>
          </a:bodyPr>
          <a:lstStyle/>
          <a:p>
            <a:r>
              <a:rPr lang="en-GB"/>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128102" y="2326890"/>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721993" y="6681789"/>
            <a:ext cx="5992060" cy="2088787"/>
          </a:xfrm>
        </p:spPr>
        <p:txBody>
          <a:bodyPr numCol="1"/>
          <a:lstStyle/>
          <a:p>
            <a:r>
              <a:rPr lang="fr-FR" dirty="0">
                <a:effectLst/>
              </a:rPr>
              <a:t>Per </a:t>
            </a:r>
            <a:r>
              <a:rPr lang="fr-FR" dirty="0" err="1">
                <a:effectLst/>
              </a:rPr>
              <a:t>Stéphane</a:t>
            </a:r>
            <a:r>
              <a:rPr lang="fr-FR" dirty="0">
                <a:effectLst/>
              </a:rPr>
              <a:t>, </a:t>
            </a:r>
            <a:r>
              <a:rPr lang="fr-FR" dirty="0" err="1">
                <a:effectLst/>
              </a:rPr>
              <a:t>è </a:t>
            </a:r>
            <a:r>
              <a:rPr lang="fr-FR" dirty="0">
                <a:effectLst/>
              </a:rPr>
              <a:t>importante </a:t>
            </a:r>
            <a:r>
              <a:rPr lang="fr-FR" dirty="0" err="1">
                <a:effectLst/>
              </a:rPr>
              <a:t>sviluppare il proprio progetto acquisendo </a:t>
            </a:r>
            <a:r>
              <a:rPr lang="fr-FR" dirty="0">
                <a:effectLst/>
              </a:rPr>
              <a:t>ulteriori </a:t>
            </a:r>
            <a:r>
              <a:rPr lang="fr-FR" dirty="0" err="1">
                <a:effectLst/>
              </a:rPr>
              <a:t>esperienze </a:t>
            </a:r>
            <a:r>
              <a:rPr lang="fr-FR" dirty="0">
                <a:effectLst/>
              </a:rPr>
              <a:t>e </a:t>
            </a:r>
            <a:r>
              <a:rPr lang="fr-FR" dirty="0" err="1">
                <a:effectLst/>
              </a:rPr>
              <a:t>permettendosi </a:t>
            </a:r>
            <a:r>
              <a:rPr lang="fr-FR" dirty="0">
                <a:effectLst/>
              </a:rPr>
              <a:t>di </a:t>
            </a:r>
            <a:r>
              <a:rPr lang="fr-FR" dirty="0" err="1">
                <a:effectLst/>
              </a:rPr>
              <a:t>sognare pur rimanendo realisti</a:t>
            </a:r>
            <a:r>
              <a:rPr lang="fr-FR" dirty="0">
                <a:effectLst/>
              </a:rPr>
              <a:t>, </a:t>
            </a:r>
            <a:r>
              <a:rPr lang="fr-FR" dirty="0" err="1">
                <a:effectLst/>
              </a:rPr>
              <a:t>perché </a:t>
            </a:r>
            <a:r>
              <a:rPr lang="fr-FR" dirty="0">
                <a:effectLst/>
              </a:rPr>
              <a:t>un </a:t>
            </a:r>
            <a:r>
              <a:rPr lang="fr-FR" dirty="0" err="1">
                <a:effectLst/>
              </a:rPr>
              <a:t>progetto di ecoturismo </a:t>
            </a:r>
            <a:r>
              <a:rPr lang="fr-FR" dirty="0">
                <a:effectLst/>
              </a:rPr>
              <a:t>non è </a:t>
            </a:r>
            <a:r>
              <a:rPr lang="fr-FR" dirty="0" err="1">
                <a:effectLst/>
              </a:rPr>
              <a:t>solo </a:t>
            </a:r>
            <a:r>
              <a:rPr lang="fr-FR" dirty="0">
                <a:effectLst/>
              </a:rPr>
              <a:t>una buona </a:t>
            </a:r>
            <a:r>
              <a:rPr lang="fr-FR" dirty="0" err="1">
                <a:effectLst/>
              </a:rPr>
              <a:t>idea</a:t>
            </a:r>
            <a:r>
              <a:rPr lang="fr-FR" dirty="0">
                <a:effectLst/>
              </a:rPr>
              <a:t>, ma </a:t>
            </a:r>
            <a:r>
              <a:rPr lang="fr-FR" dirty="0" err="1">
                <a:effectLst/>
              </a:rPr>
              <a:t>richiede anche l'acquisizione di conoscenze </a:t>
            </a:r>
            <a:r>
              <a:rPr lang="fr-FR" dirty="0">
                <a:effectLst/>
              </a:rPr>
              <a:t>nella gestione aziendale per </a:t>
            </a:r>
            <a:r>
              <a:rPr lang="fr-FR" dirty="0" err="1">
                <a:effectLst/>
              </a:rPr>
              <a:t>garantirne la sostenibilità</a:t>
            </a:r>
            <a:r>
              <a:rPr lang="fr-FR" dirty="0">
                <a:effectLst/>
              </a:rPr>
              <a:t>. Se si </a:t>
            </a:r>
            <a:r>
              <a:rPr lang="fr-FR" dirty="0" err="1">
                <a:effectLst/>
              </a:rPr>
              <a:t>è ben supportati </a:t>
            </a:r>
            <a:r>
              <a:rPr lang="fr-FR" dirty="0">
                <a:effectLst/>
              </a:rPr>
              <a:t>e il </a:t>
            </a:r>
            <a:r>
              <a:rPr lang="fr-FR" dirty="0" err="1">
                <a:effectLst/>
              </a:rPr>
              <a:t>proprio </a:t>
            </a:r>
            <a:r>
              <a:rPr lang="fr-FR" dirty="0">
                <a:effectLst/>
              </a:rPr>
              <a:t>progetto è </a:t>
            </a:r>
            <a:r>
              <a:rPr lang="fr-FR" dirty="0" err="1">
                <a:effectLst/>
              </a:rPr>
              <a:t>maturato</a:t>
            </a:r>
            <a:r>
              <a:rPr lang="fr-FR" dirty="0">
                <a:effectLst/>
              </a:rPr>
              <a:t>, non </a:t>
            </a:r>
            <a:r>
              <a:rPr lang="fr-FR" dirty="0" err="1">
                <a:effectLst/>
              </a:rPr>
              <a:t>si deve esitare </a:t>
            </a:r>
            <a:r>
              <a:rPr lang="fr-FR" dirty="0">
                <a:effectLst/>
              </a:rPr>
              <a:t>a </a:t>
            </a:r>
            <a:r>
              <a:rPr lang="fr-FR" dirty="0" err="1">
                <a:effectLst/>
              </a:rPr>
              <a:t>fare il salto</a:t>
            </a:r>
            <a:r>
              <a:rPr lang="fr-FR" dirty="0">
                <a:effectLst/>
              </a:rPr>
              <a:t>! </a:t>
            </a:r>
            <a:endParaRPr lang="fr-FR" sz="1100" dirty="0">
              <a:effectLst/>
            </a:endParaRPr>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a:xfrm>
            <a:off x="454468" y="5965345"/>
            <a:ext cx="6406338" cy="451257"/>
          </a:xfrm>
        </p:spPr>
        <p:txBody>
          <a:bodyPr/>
          <a:lstStyle/>
          <a:p>
            <a:r>
              <a:rPr lang="en-GB" dirty="0"/>
              <a:t>Qualche consiglio basato sulla sua esperienza per chi vuole avviare un'attività in proprio?</a:t>
            </a:r>
          </a:p>
          <a:p>
            <a:endParaRPr lang="en-GB" dirty="0"/>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41</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rotWithShape="1">
          <a:blip r:embed="rId4" cstate="screen">
            <a:extLst>
              <a:ext uri="{28A0092B-C50C-407E-A947-70E740481C1C}">
                <a14:useLocalDpi xmlns:a14="http://schemas.microsoft.com/office/drawing/2010/main"/>
              </a:ext>
            </a:extLst>
          </a:blip>
          <a:src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rcRect/>
          <a:stretch>
            <a:fillRect/>
          </a:stretch>
        </p:blipFill>
        <p:spPr>
          <a:xfrm>
            <a:off x="5218129" y="-18046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pic>
        <p:nvPicPr>
          <p:cNvPr id="8" name="Image 7" descr="Une image contenant plein air, arbre, herbe, vache&#10;&#10;Description générée automatiquement">
            <a:extLst>
              <a:ext uri="{FF2B5EF4-FFF2-40B4-BE49-F238E27FC236}">
                <a16:creationId xmlns:a16="http://schemas.microsoft.com/office/drawing/2014/main" id="{567F2D4C-0169-201C-BB83-EC0C97C3F3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3726"/>
            <a:ext cx="7559675" cy="5042259"/>
          </a:xfrm>
          <a:prstGeom prst="rect">
            <a:avLst/>
          </a:prstGeom>
        </p:spPr>
      </p:pic>
    </p:spTree>
    <p:extLst>
      <p:ext uri="{BB962C8B-B14F-4D97-AF65-F5344CB8AC3E}">
        <p14:creationId xmlns:p14="http://schemas.microsoft.com/office/powerpoint/2010/main" val="1569446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20" y="0"/>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5270" y="6568693"/>
            <a:ext cx="1870306" cy="363039"/>
          </a:xfrm>
        </p:spPr>
        <p:txBody>
          <a:bodyPr/>
          <a:lstStyle/>
          <a:p>
            <a:r>
              <a:rPr lang="en-GB" dirty="0"/>
              <a:t>Cosa?</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3"/>
            <a:ext cx="1870306" cy="363039"/>
          </a:xfrm>
        </p:spPr>
        <p:txBody>
          <a:bodyPr/>
          <a:lstStyle/>
          <a:p>
            <a:r>
              <a:rPr lang="en-GB" dirty="0"/>
              <a:t>Dove?</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5997" y="6568693"/>
            <a:ext cx="1904898" cy="363039"/>
          </a:xfrm>
        </p:spPr>
        <p:txBody>
          <a:bodyPr/>
          <a:lstStyle/>
          <a:p>
            <a:r>
              <a:rPr lang="en-GB" dirty="0"/>
              <a:t>Quando?</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05290" y="6568693"/>
            <a:ext cx="1969120" cy="363039"/>
          </a:xfrm>
        </p:spPr>
        <p:txBody>
          <a:bodyPr/>
          <a:lstStyle/>
          <a:p>
            <a:r>
              <a:rPr lang="en-GB" dirty="0"/>
              <a:t>Quali attività?</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p:txBody>
          <a:bodyPr/>
          <a:lstStyle/>
          <a:p>
            <a:r>
              <a:rPr lang="en-GB" sz="1200" dirty="0"/>
              <a:t>30 ettari di parco naturale</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p:txBody>
          <a:bodyPr/>
          <a:lstStyle/>
          <a:p>
            <a:r>
              <a:rPr lang="en-GB" sz="1200" dirty="0"/>
              <a:t>Var, sud-est della Francia</a:t>
            </a:r>
          </a:p>
          <a:p>
            <a:endParaRPr lang="en-GB" sz="1200" dirty="0"/>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p:txBody>
          <a:bodyPr/>
          <a:lstStyle/>
          <a:p>
            <a:r>
              <a:rPr lang="en-GB" sz="1200" dirty="0"/>
              <a:t>Lanciato nel 2020, aperto tutto l'anno nei fine settimana e nei giorni festivi</a:t>
            </a:r>
          </a:p>
          <a:p>
            <a:endParaRPr lang="en-GB" sz="1200" dirty="0"/>
          </a:p>
          <a:p>
            <a:endParaRPr lang="en-GB" sz="1200" dirty="0"/>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p:txBody>
          <a:bodyPr/>
          <a:lstStyle/>
          <a:p>
            <a:r>
              <a:rPr lang="en-GB" sz="1200" dirty="0"/>
              <a:t>arrampicata sugli alberi, un giardino di farfalle, una fattoria e molto altro!</a:t>
            </a:r>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811705" y="8431456"/>
            <a:ext cx="5956470" cy="1074947"/>
          </a:xfrm>
        </p:spPr>
        <p:txBody>
          <a:bodyPr/>
          <a:lstStyle/>
          <a:p>
            <a:pPr algn="just">
              <a:lnSpc>
                <a:spcPct val="115000"/>
              </a:lnSpc>
            </a:pPr>
            <a:r>
              <a:rPr lang="en-US" dirty="0">
                <a:solidFill>
                  <a:srgbClr val="374151"/>
                </a:solidFill>
                <a:effectLst/>
              </a:rPr>
              <a:t>Vent'anni fa, Rémy Roseau, che ha avuto la fortuna di possedere un terreno di famiglia ricco di vegetazione, ha avuto l'idea di crearvi un parco forestale per il tempo libero, per avvicinare le famiglie a questo ambiente attraverso attività ricreative. </a:t>
            </a:r>
            <a:endParaRPr lang="fr-FR" dirty="0">
              <a:effectLst/>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t>42</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59323" y="1215203"/>
            <a:ext cx="3407954" cy="920008"/>
          </a:xfrm>
        </p:spPr>
        <p:txBody>
          <a:bodyPr/>
          <a:lstStyle/>
          <a:p>
            <a:r>
              <a:rPr lang="en-GB" sz="2800" dirty="0" err="1"/>
              <a:t>L'Aoubré</a:t>
            </a:r>
            <a:endParaRPr lang="en-GB" sz="2800" dirty="0"/>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err="1"/>
              <a:t>Flassans </a:t>
            </a:r>
            <a:r>
              <a:rPr lang="en-GB" sz="1800" dirty="0"/>
              <a:t>sur </a:t>
            </a:r>
            <a:r>
              <a:rPr lang="en-GB" sz="1800" dirty="0" err="1"/>
              <a:t>Issole</a:t>
            </a:r>
            <a:r>
              <a:rPr lang="en-GB" sz="1800" dirty="0"/>
              <a:t>, Francia</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3126" y="3395535"/>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46820" y="3417906"/>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Rémy ROSEAU, imprenditore</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59323" y="284061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Parco divertimenti della foresta</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b="0" dirty="0">
                <a:hlinkClick r:id="rId3"/>
              </a:rPr>
              <a:t>https://aoubre.fr</a:t>
            </a:r>
            <a:endParaRPr lang="en-GB" sz="1200" b="0" dirty="0"/>
          </a:p>
          <a:p>
            <a:r>
              <a:rPr lang="en-GB" sz="1200" b="0" dirty="0"/>
              <a:t>https://www.facebook.com/aoubreaventurenature</a:t>
            </a:r>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2" name="Groupe 1">
            <a:extLst>
              <a:ext uri="{FF2B5EF4-FFF2-40B4-BE49-F238E27FC236}">
                <a16:creationId xmlns:a16="http://schemas.microsoft.com/office/drawing/2014/main" id="{B3218827-E3CA-CCF2-33DA-E3E880CA5665}"/>
              </a:ext>
            </a:extLst>
          </p:cNvPr>
          <p:cNvGrpSpPr/>
          <p:nvPr/>
        </p:nvGrpSpPr>
        <p:grpSpPr>
          <a:xfrm>
            <a:off x="5208361" y="397681"/>
            <a:ext cx="2351314" cy="920863"/>
            <a:chOff x="2860742" y="1832249"/>
            <a:chExt cx="3822043" cy="1080000"/>
          </a:xfrm>
        </p:grpSpPr>
        <p:sp>
          <p:nvSpPr>
            <p:cNvPr id="12" name="Rectangle 11">
              <a:extLst>
                <a:ext uri="{FF2B5EF4-FFF2-40B4-BE49-F238E27FC236}">
                  <a16:creationId xmlns:a16="http://schemas.microsoft.com/office/drawing/2014/main" id="{508FEB8F-1B04-E653-E09A-AD2459452D3D}"/>
                </a:ext>
              </a:extLst>
            </p:cNvPr>
            <p:cNvSpPr/>
            <p:nvPr/>
          </p:nvSpPr>
          <p:spPr>
            <a:xfrm>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MANTENERSI IN FORMA</a:t>
              </a:r>
              <a:endParaRPr lang="fr-FR" b="1" dirty="0">
                <a:latin typeface="Verdana" panose="020B0604030504040204" pitchFamily="34" charset="0"/>
                <a:ea typeface="Verdana" panose="020B0604030504040204" pitchFamily="34" charset="0"/>
                <a:cs typeface="Verdana" panose="020B0604030504040204" pitchFamily="34" charset="0"/>
              </a:endParaRPr>
            </a:p>
          </p:txBody>
        </p:sp>
        <p:sp>
          <p:nvSpPr>
            <p:cNvPr id="14" name="Ellipse 13">
              <a:extLst>
                <a:ext uri="{FF2B5EF4-FFF2-40B4-BE49-F238E27FC236}">
                  <a16:creationId xmlns:a16="http://schemas.microsoft.com/office/drawing/2014/main" id="{C3ADFB23-2C01-2A64-57A3-83F3C43DB345}"/>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429C159D-2D5F-45FB-9ECF-B9CF965C42F2}"/>
              </a:ext>
            </a:extLst>
          </p:cNvPr>
          <p:cNvGrpSpPr/>
          <p:nvPr/>
        </p:nvGrpSpPr>
        <p:grpSpPr>
          <a:xfrm>
            <a:off x="5208361" y="1469902"/>
            <a:ext cx="2351314" cy="920863"/>
            <a:chOff x="2860742" y="1832249"/>
            <a:chExt cx="3822043" cy="1080000"/>
          </a:xfrm>
          <a:solidFill>
            <a:srgbClr val="94D040"/>
          </a:solidFill>
        </p:grpSpPr>
        <p:sp>
          <p:nvSpPr>
            <p:cNvPr id="30" name="Rectangle 29">
              <a:extLst>
                <a:ext uri="{FF2B5EF4-FFF2-40B4-BE49-F238E27FC236}">
                  <a16:creationId xmlns:a16="http://schemas.microsoft.com/office/drawing/2014/main" id="{3F7584D8-CDB1-F03A-DF0D-FED29B368D61}"/>
                </a:ext>
              </a:extLst>
            </p:cNvPr>
            <p:cNvSpPr/>
            <p:nvPr/>
          </p:nvSpPr>
          <p:spPr>
            <a:xfrm>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PRESERVARE LA NATURA</a:t>
              </a:r>
            </a:p>
          </p:txBody>
        </p:sp>
        <p:sp>
          <p:nvSpPr>
            <p:cNvPr id="31" name="Ellipse 30">
              <a:extLst>
                <a:ext uri="{FF2B5EF4-FFF2-40B4-BE49-F238E27FC236}">
                  <a16:creationId xmlns:a16="http://schemas.microsoft.com/office/drawing/2014/main" id="{14FD5186-7ADE-9DFA-E188-A23380ED2D01}"/>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2948129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842379"/>
            <a:ext cx="3288612" cy="2066172"/>
          </a:xfrm>
        </p:spPr>
        <p:txBody>
          <a:bodyPr/>
          <a:lstStyle/>
          <a:p>
            <a:pPr algn="l"/>
            <a:r>
              <a:rPr lang="en-US" sz="1100" i="0" u="sng" dirty="0">
                <a:solidFill>
                  <a:srgbClr val="0000FF"/>
                </a:solidFill>
                <a:highlight>
                  <a:srgbClr val="FFFFFF"/>
                </a:highlight>
                <a:latin typeface="Arial"/>
                <a:ea typeface="Verdana"/>
                <a:cs typeface="Arial"/>
                <a:hlinkClick r:id="rId2"/>
              </a:rPr>
              <a:t>Lost in Nature Outdoor Festival | Instagram</a:t>
            </a:r>
            <a:endParaRPr lang="en-US" sz="1100" i="0" dirty="0">
              <a:highlight>
                <a:srgbClr val="FFFFFF"/>
              </a:highlight>
              <a:latin typeface="Arial"/>
              <a:ea typeface="Verdana"/>
              <a:cs typeface="Arial"/>
            </a:endParaRPr>
          </a:p>
          <a:p>
            <a:pPr algn="l"/>
            <a:r>
              <a:rPr lang="en-US" sz="1100" i="0" u="sng" dirty="0">
                <a:solidFill>
                  <a:srgbClr val="0000FF"/>
                </a:solidFill>
                <a:highlight>
                  <a:srgbClr val="FFFFFF"/>
                </a:highlight>
                <a:latin typeface="Arial"/>
                <a:ea typeface="Verdana"/>
                <a:cs typeface="Arial"/>
                <a:hlinkClick r:id="rId3"/>
              </a:rPr>
              <a:t>Lost in Nature Outdoor Festival | Facebook</a:t>
            </a:r>
            <a:endParaRPr lang="en-US" sz="1200" i="0" dirty="0">
              <a:solidFill>
                <a:srgbClr val="213643"/>
              </a:solidFill>
              <a:highlight>
                <a:srgbClr val="FFFFFF"/>
              </a:highlight>
              <a:latin typeface="Arial"/>
              <a:ea typeface="Verdana"/>
              <a:cs typeface="Arial"/>
            </a:endParaRPr>
          </a:p>
          <a:p>
            <a:endParaRPr lang="en-US" dirty="0">
              <a:latin typeface="Verdana"/>
              <a:ea typeface="Verdana"/>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615910" y="262601"/>
            <a:ext cx="2003444" cy="936605"/>
          </a:xfrm>
        </p:spPr>
        <p:txBody>
          <a:bodyPr>
            <a:noAutofit/>
          </a:bodyPr>
          <a:lstStyle/>
          <a:p>
            <a:r>
              <a:rPr lang="en-GB"/>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128102" y="2326890"/>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721993" y="6324755"/>
            <a:ext cx="5992060" cy="2088787"/>
          </a:xfrm>
        </p:spPr>
        <p:txBody>
          <a:bodyPr numCol="1"/>
          <a:lstStyle/>
          <a:p>
            <a:r>
              <a:rPr lang="en-US" dirty="0">
                <a:effectLst/>
              </a:rPr>
              <a:t>Il suo obiettivo era aiutare i visitatori a capire come funziona un ecosistema e perché è così importante proteggerlo. Pur essendo sempre stato attento all'ambiente, grazie alla sua educazione in una zona rurale e ai suoi studi in agronomia con specializzazione in ecologia, solo dopo aver compiuto 50 anni ha capito che era il momento giusto per realizzare questo progetto, che aveva già immaginato da tempo.</a:t>
            </a:r>
          </a:p>
          <a:p>
            <a:endParaRPr lang="en-US" dirty="0"/>
          </a:p>
          <a:p>
            <a:r>
              <a:rPr lang="en-US" dirty="0">
                <a:effectLst/>
              </a:rPr>
              <a:t>Per Rémy Roseau, l'ecoturismo è il concetto di portare le persone in un ambiente per impegnarsi in attività a basso impatto di carbonio che non sono solo semplici distrazioni, ma che fanno appello alla loro intelligenza e sensibilità. Attraverso l'ecoturismo, l'obiettivo è quello di introdurre i visitatori in un contesto sociale e ambientale, incoraggiarli a comprenderlo e, infine, ispirarli a preservarlo.</a:t>
            </a:r>
            <a:endParaRPr lang="fr-FR" dirty="0">
              <a:effectLst/>
            </a:endParaRPr>
          </a:p>
          <a:p>
            <a:endParaRPr lang="fr-FR" dirty="0">
              <a:effectLst/>
            </a:endParaRPr>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a:xfrm>
            <a:off x="576668" y="5625232"/>
            <a:ext cx="6406338" cy="451257"/>
          </a:xfrm>
        </p:spPr>
        <p:txBody>
          <a:bodyPr/>
          <a:lstStyle/>
          <a:p>
            <a:r>
              <a:rPr lang="en-GB" dirty="0"/>
              <a:t>Qual è stata la molla che ha spinto ad avviare questa attività?</a:t>
            </a:r>
          </a:p>
          <a:p>
            <a:endParaRPr lang="en-GB" dirty="0"/>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43</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rotWithShape="1">
          <a:blip r:embed="rId4" cstate="screen">
            <a:extLst>
              <a:ext uri="{28A0092B-C50C-407E-A947-70E740481C1C}">
                <a14:useLocalDpi xmlns:a14="http://schemas.microsoft.com/office/drawing/2010/main"/>
              </a:ext>
            </a:extLst>
          </a:blip>
          <a:src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rcRect/>
          <a:stretch>
            <a:fillRect/>
          </a:stretch>
        </p:blipFill>
        <p:spPr>
          <a:xfrm>
            <a:off x="5218129" y="-18046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pic>
        <p:nvPicPr>
          <p:cNvPr id="8" name="Image 7">
            <a:extLst>
              <a:ext uri="{FF2B5EF4-FFF2-40B4-BE49-F238E27FC236}">
                <a16:creationId xmlns:a16="http://schemas.microsoft.com/office/drawing/2014/main" id="{567F2D4C-0169-201C-BB83-EC0C97C3F3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012" y="0"/>
            <a:ext cx="8024884" cy="3739487"/>
          </a:xfrm>
          <a:prstGeom prst="rect">
            <a:avLst/>
          </a:prstGeom>
        </p:spPr>
      </p:pic>
    </p:spTree>
    <p:extLst>
      <p:ext uri="{BB962C8B-B14F-4D97-AF65-F5344CB8AC3E}">
        <p14:creationId xmlns:p14="http://schemas.microsoft.com/office/powerpoint/2010/main" val="144905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3" y="6194453"/>
            <a:ext cx="5992060" cy="2088787"/>
          </a:xfrm>
        </p:spPr>
        <p:txBody>
          <a:bodyPr/>
          <a:lstStyle/>
          <a:p>
            <a:pPr algn="just">
              <a:lnSpc>
                <a:spcPct val="115000"/>
              </a:lnSpc>
            </a:pPr>
            <a:r>
              <a:rPr lang="en-US" dirty="0">
                <a:effectLst/>
              </a:rPr>
              <a:t>Per fare impresa occorre essere ben attrezzati, sia in termini di pianificazione del progetto che di finanze. Sono possibili anche altri percorsi per entrare nell'industria dell'ecoturismo, come ad esempio lavorare per strutture già esistenti per consentire</a:t>
            </a:r>
          </a:p>
          <a:p>
            <a:pPr algn="just">
              <a:lnSpc>
                <a:spcPct val="115000"/>
              </a:lnSpc>
            </a:pPr>
            <a:endParaRPr lang="en-US" dirty="0"/>
          </a:p>
          <a:p>
            <a:pPr algn="just">
              <a:lnSpc>
                <a:spcPct val="115000"/>
              </a:lnSpc>
            </a:pPr>
            <a:endParaRPr lang="en-US" dirty="0"/>
          </a:p>
          <a:p>
            <a:pPr algn="just">
              <a:lnSpc>
                <a:spcPct val="115000"/>
              </a:lnSpc>
            </a:pPr>
            <a:endParaRPr lang="en-US" dirty="0">
              <a:effectLst/>
            </a:endParaRPr>
          </a:p>
          <a:p>
            <a:pPr algn="just">
              <a:lnSpc>
                <a:spcPct val="115000"/>
              </a:lnSpc>
            </a:pPr>
            <a:endParaRPr lang="en-US" dirty="0"/>
          </a:p>
          <a:p>
            <a:pPr algn="just">
              <a:lnSpc>
                <a:spcPct val="115000"/>
              </a:lnSpc>
            </a:pPr>
            <a:endParaRPr lang="en-US" dirty="0">
              <a:effectLst/>
            </a:endParaRPr>
          </a:p>
          <a:p>
            <a:pPr algn="just">
              <a:lnSpc>
                <a:spcPct val="115000"/>
              </a:lnSpc>
            </a:pPr>
            <a:endParaRPr lang="en-US" dirty="0"/>
          </a:p>
          <a:p>
            <a:pPr algn="just">
              <a:lnSpc>
                <a:spcPct val="115000"/>
              </a:lnSpc>
            </a:pPr>
            <a:r>
              <a:rPr lang="en-US" dirty="0">
                <a:effectLst/>
              </a:rPr>
              <a:t>tempo per maturare il vostro progetto e il messaggio che volete trasmettere. Che si tratti di un imprenditore o di un dipendente dell'industria dell'ecoturismo, rimane una grande opportunità per partecipare alla transizione ecologica e per aiutare le persone a uscire dalla loro realtà urbana. Per Rémy, la cosa più importante è mantenere la mente e gli occhi aperti per andare avanti.</a:t>
            </a:r>
            <a:endParaRPr lang="fr-FR"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457052"/>
            <a:ext cx="5992059" cy="451257"/>
          </a:xfrm>
        </p:spPr>
        <p:txBody>
          <a:bodyPr/>
          <a:lstStyle/>
          <a:p>
            <a:r>
              <a:rPr lang="en-GB" dirty="0"/>
              <a:t>Qualche consiglio basato sulla sua esperienza per chi vuole avviare un'attività in proprio?</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44</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4" y="1269518"/>
            <a:ext cx="5992060" cy="3851430"/>
          </a:xfrm>
        </p:spPr>
        <p:txBody>
          <a:bodyPr/>
          <a:lstStyle/>
          <a:p>
            <a:r>
              <a:rPr lang="en-US" dirty="0">
                <a:effectLst/>
              </a:rPr>
              <a:t>Rémy si impegna a garantire che ogni esperienza sia unica per ogni individuo. Crede che un progetto sia legato a un contesto socioeconomico, a un pezzo di terra, a una persona e alla sua storia. L'esperienza di Rémy è stata plasmata non solo dal suo percorso di vita, ma anche dai suoi viaggi e dai successi osservati negli altri, che gli hanno permesso di distinguersi e di migliorare continuamente il suo progetto. Sebbene l'aspetto economico sia spesso sottovalutato, esso ha influenzato notevolmente il progetto di Rémy, soprattutto quando ha creato la sua Butterfly Farm. Ha dovuto essere tenace e resiliente di fronte alle difficoltà amministrative e tecniche. Ha dovuto anche imparare a gestire le sue attività e ad assumere il ruolo di leader aziendale collaborando con i suoi dipendenti. La sua mentalità naturalmente positiva lo ha aiutato a superare le difficoltà e ad andare avanti, un ostacolo alla volta. Altre qualità, come la curiosità e l'agilità, sono necessarie per intraprendere un progetto di questo tipo.</a:t>
            </a:r>
            <a:endParaRPr lang="fr-FR" sz="1000"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4" y="818261"/>
            <a:ext cx="5992059" cy="451257"/>
          </a:xfrm>
        </p:spPr>
        <p:txBody>
          <a:bodyPr/>
          <a:lstStyle/>
          <a:p>
            <a:r>
              <a:rPr lang="en-GB" dirty="0"/>
              <a:t>Perché è una buona pratica?</a:t>
            </a:r>
          </a:p>
        </p:txBody>
      </p:sp>
    </p:spTree>
    <p:extLst>
      <p:ext uri="{BB962C8B-B14F-4D97-AF65-F5344CB8AC3E}">
        <p14:creationId xmlns:p14="http://schemas.microsoft.com/office/powerpoint/2010/main" val="3287865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19" y="-4671"/>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16302" y="6568693"/>
            <a:ext cx="1891878" cy="295413"/>
          </a:xfrm>
          <a:solidFill>
            <a:schemeClr val="bg1"/>
          </a:solidFill>
        </p:spPr>
        <p:txBody>
          <a:bodyPr/>
          <a:lstStyle/>
          <a:p>
            <a:r>
              <a:rPr lang="en-GB" dirty="0">
                <a:solidFill>
                  <a:srgbClr val="8AC03B"/>
                </a:solidFill>
              </a:rPr>
              <a:t>Cosa?</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4"/>
            <a:ext cx="1870306" cy="293414"/>
          </a:xfrm>
          <a:solidFill>
            <a:schemeClr val="bg1"/>
          </a:solidFill>
        </p:spPr>
        <p:txBody>
          <a:bodyPr/>
          <a:lstStyle/>
          <a:p>
            <a:r>
              <a:rPr lang="en-GB" dirty="0">
                <a:solidFill>
                  <a:srgbClr val="97C879"/>
                </a:solidFill>
              </a:rPr>
              <a:t>Dove?</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1321" y="6565829"/>
            <a:ext cx="1904898" cy="296280"/>
          </a:xfrm>
          <a:solidFill>
            <a:schemeClr val="bg1"/>
          </a:solidFill>
        </p:spPr>
        <p:txBody>
          <a:bodyPr/>
          <a:lstStyle/>
          <a:p>
            <a:r>
              <a:rPr lang="en-GB" dirty="0">
                <a:solidFill>
                  <a:srgbClr val="69ADAD"/>
                </a:solidFill>
              </a:rPr>
              <a:t>Quando?</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46219" y="6565829"/>
            <a:ext cx="1916527" cy="296280"/>
          </a:xfrm>
          <a:solidFill>
            <a:schemeClr val="bg1"/>
          </a:solidFill>
        </p:spPr>
        <p:txBody>
          <a:bodyPr/>
          <a:lstStyle/>
          <a:p>
            <a:r>
              <a:rPr lang="en-GB" dirty="0">
                <a:solidFill>
                  <a:srgbClr val="82ADAD"/>
                </a:solidFill>
              </a:rPr>
              <a:t>Come?</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a:xfrm>
            <a:off x="735" y="7134318"/>
            <a:ext cx="1870304" cy="879231"/>
          </a:xfrm>
        </p:spPr>
        <p:txBody>
          <a:bodyPr/>
          <a:lstStyle/>
          <a:p>
            <a:r>
              <a:rPr lang="en-GB" sz="1200" dirty="0"/>
              <a:t>Negozio di ricarica a rifiuti zero</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a:xfrm>
            <a:off x="1876428" y="7134318"/>
            <a:ext cx="1870304" cy="879231"/>
          </a:xfrm>
        </p:spPr>
        <p:txBody>
          <a:bodyPr/>
          <a:lstStyle/>
          <a:p>
            <a:r>
              <a:rPr lang="en-GB" sz="1200" dirty="0"/>
              <a:t>Mercato incrociato,</a:t>
            </a:r>
          </a:p>
          <a:p>
            <a:r>
              <a:rPr lang="en-GB" sz="1200" dirty="0"/>
              <a:t>Città di Sligo</a:t>
            </a:r>
          </a:p>
          <a:p>
            <a:endParaRPr lang="en-GB" sz="1200" dirty="0"/>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a:xfrm>
            <a:off x="3763843" y="7134318"/>
            <a:ext cx="1870304" cy="879231"/>
          </a:xfrm>
        </p:spPr>
        <p:txBody>
          <a:bodyPr/>
          <a:lstStyle/>
          <a:p>
            <a:r>
              <a:rPr lang="en-GB" sz="1200" dirty="0"/>
              <a:t>Lanciato nel 2020</a:t>
            </a:r>
          </a:p>
          <a:p>
            <a:endParaRPr lang="en-GB" sz="1200" dirty="0"/>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a:xfrm>
            <a:off x="5627812" y="7134318"/>
            <a:ext cx="1948756" cy="879231"/>
          </a:xfrm>
        </p:spPr>
        <p:txBody>
          <a:bodyPr/>
          <a:lstStyle/>
          <a:p>
            <a:r>
              <a:rPr lang="en-GB" sz="1200" dirty="0"/>
              <a:t>Eco Store con prodotti non confezionati</a:t>
            </a:r>
          </a:p>
          <a:p>
            <a:endParaRPr lang="en-GB" sz="1200" dirty="0"/>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811705" y="8431456"/>
            <a:ext cx="5956470" cy="1074947"/>
          </a:xfrm>
        </p:spPr>
        <p:txBody>
          <a:bodyPr/>
          <a:lstStyle/>
          <a:p>
            <a:pPr>
              <a:lnSpc>
                <a:spcPct val="115000"/>
              </a:lnSpc>
            </a:pPr>
            <a:r>
              <a:rPr lang="en-US" dirty="0">
                <a:effectLst/>
              </a:rPr>
              <a:t>Il progetto Street Art Avenue mira da un lato a creare una passeggiata artistica lungo il canale di Saint-Denis e dall'altro a promuovere gli artisti del territorio di Seine-Saint-Denis, francesi ed europei, attraverso l'arte di strada.  </a:t>
            </a:r>
            <a:endParaRPr lang="fr-FR" dirty="0">
              <a:effectLst/>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t>45</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59323" y="790315"/>
            <a:ext cx="3407954" cy="920008"/>
          </a:xfrm>
        </p:spPr>
        <p:txBody>
          <a:bodyPr vert="horz" lIns="91440" tIns="45720" rIns="91440" bIns="45720" rtlCol="0" anchor="t">
            <a:noAutofit/>
          </a:bodyPr>
          <a:lstStyle/>
          <a:p>
            <a:r>
              <a:rPr lang="en-GB" sz="2800" dirty="0">
                <a:latin typeface="Verdana"/>
                <a:ea typeface="Verdana"/>
              </a:rPr>
              <a:t>All things natural</a:t>
            </a:r>
            <a:endParaRPr lang="it-IT" dirty="0"/>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a:t>Sligo, Irlanda</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6302" y="3253092"/>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35627" y="3253092"/>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err="1"/>
              <a:t>Edel </a:t>
            </a:r>
            <a:r>
              <a:rPr lang="en-GB" sz="1400" b="0" dirty="0"/>
              <a:t>BURKE, imprenditore</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59323" y="280969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Negozio di ricarica a rifiuti zero</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b="0" dirty="0">
                <a:hlinkClick r:id="rId3"/>
              </a:rPr>
              <a:t>https://allthingsnatural.ie</a:t>
            </a:r>
            <a:endParaRPr lang="en-GB" sz="1200" b="0" dirty="0"/>
          </a:p>
          <a:p>
            <a:r>
              <a:rPr lang="en-GB" sz="1200" b="0" dirty="0"/>
              <a:t>https://www.facebook.com/allthingsnaturalnorthwest</a:t>
            </a:r>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35" name="Groupe 34">
            <a:extLst>
              <a:ext uri="{FF2B5EF4-FFF2-40B4-BE49-F238E27FC236}">
                <a16:creationId xmlns:a16="http://schemas.microsoft.com/office/drawing/2014/main" id="{A55A876C-38F7-7E8D-E53C-ACDFF88DD214}"/>
              </a:ext>
            </a:extLst>
          </p:cNvPr>
          <p:cNvGrpSpPr/>
          <p:nvPr/>
        </p:nvGrpSpPr>
        <p:grpSpPr>
          <a:xfrm>
            <a:off x="5208361" y="256555"/>
            <a:ext cx="2351314" cy="920863"/>
            <a:chOff x="2860742" y="1832249"/>
            <a:chExt cx="3822043" cy="1080000"/>
          </a:xfrm>
          <a:solidFill>
            <a:srgbClr val="94D040"/>
          </a:solidFill>
        </p:grpSpPr>
        <p:sp>
          <p:nvSpPr>
            <p:cNvPr id="36" name="Rectangle 35">
              <a:extLst>
                <a:ext uri="{FF2B5EF4-FFF2-40B4-BE49-F238E27FC236}">
                  <a16:creationId xmlns:a16="http://schemas.microsoft.com/office/drawing/2014/main" id="{9D42B5D5-1039-CE58-3C13-592DB45B3E37}"/>
                </a:ext>
              </a:extLst>
            </p:cNvPr>
            <p:cNvSpPr/>
            <p:nvPr/>
          </p:nvSpPr>
          <p:spPr>
            <a:xfrm>
              <a:off x="3400742" y="1832249"/>
              <a:ext cx="3282043" cy="1080000"/>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PRESERVARE LA NATURA</a:t>
              </a:r>
            </a:p>
          </p:txBody>
        </p:sp>
        <p:sp>
          <p:nvSpPr>
            <p:cNvPr id="37" name="Ellipse 36">
              <a:extLst>
                <a:ext uri="{FF2B5EF4-FFF2-40B4-BE49-F238E27FC236}">
                  <a16:creationId xmlns:a16="http://schemas.microsoft.com/office/drawing/2014/main" id="{4486E794-DADF-E22B-CE29-806D0316A274}"/>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2225732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3" y="6185895"/>
            <a:ext cx="5992060" cy="2088787"/>
          </a:xfrm>
        </p:spPr>
        <p:txBody>
          <a:bodyPr/>
          <a:lstStyle/>
          <a:p>
            <a:pPr>
              <a:lnSpc>
                <a:spcPct val="115000"/>
              </a:lnSpc>
            </a:pPr>
            <a:r>
              <a:rPr lang="en-IE" dirty="0">
                <a:effectLst/>
              </a:rPr>
              <a:t>All Things Natural ha la missione di essere leader nello sviluppo di prodotti ad economia circolare e di sostenere le imprese locali</a:t>
            </a:r>
            <a:r>
              <a:rPr lang="en-IE" i="1" dirty="0">
                <a:effectLst/>
              </a:rPr>
              <a:t>. </a:t>
            </a:r>
            <a:r>
              <a:rPr lang="en-IE" dirty="0">
                <a:effectLst/>
              </a:rPr>
              <a:t>Vogliono lavorare con le persone e le comunità per rendere la vita ecologica più accessibile e collaborativa... siamo tutti coinvolti. Un piccolo cambiamento da parte di ciascuno può fare la differenza. </a:t>
            </a:r>
          </a:p>
          <a:p>
            <a:pPr>
              <a:lnSpc>
                <a:spcPct val="115000"/>
              </a:lnSpc>
            </a:pPr>
            <a:endParaRPr lang="fr-FR"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734638"/>
            <a:ext cx="5992059" cy="451257"/>
          </a:xfrm>
        </p:spPr>
        <p:txBody>
          <a:bodyPr/>
          <a:lstStyle/>
          <a:p>
            <a:r>
              <a:rPr lang="en-GB" dirty="0"/>
              <a:t>Chi sono le parti interessate?</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46</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3" y="1292604"/>
            <a:ext cx="5992060" cy="2852106"/>
          </a:xfrm>
        </p:spPr>
        <p:txBody>
          <a:bodyPr/>
          <a:lstStyle/>
          <a:p>
            <a:pPr fontAlgn="base">
              <a:lnSpc>
                <a:spcPts val="1800"/>
              </a:lnSpc>
            </a:pPr>
            <a:r>
              <a:rPr lang="en-IE" dirty="0">
                <a:effectLst/>
                <a:latin typeface="Verdana"/>
                <a:ea typeface="Verdana"/>
              </a:rPr>
              <a:t>Edel gestisce l'attività da sola. Non essendoci altri negozi in città per il rifornimento dei prodotti, l'attività può essere molto frequentata. La capacità è quindi una sfida. Un'altra sfida è rappresentata dal branding e dal marketing. La clientela si basa sulla reputazione e sulle conoscenze locali.</a:t>
            </a:r>
            <a:r>
              <a:rPr lang="en-IE" dirty="0">
                <a:latin typeface="Verdana"/>
                <a:ea typeface="Verdana"/>
              </a:rPr>
              <a:t> </a:t>
            </a:r>
            <a:r>
              <a:rPr lang="en-IE" dirty="0">
                <a:effectLst/>
                <a:latin typeface="Verdana"/>
                <a:ea typeface="Verdana"/>
              </a:rPr>
              <a:t> Edel fa del suo meglio per tenere aggiornati i suoi canali di social media: un "mi piace" e una "condivisione" sono enormi per la </a:t>
            </a:r>
            <a:r>
              <a:rPr lang="en-IE" dirty="0" err="1">
                <a:effectLst/>
                <a:latin typeface="Verdana"/>
                <a:ea typeface="Verdana"/>
              </a:rPr>
              <a:t>sua</a:t>
            </a:r>
            <a:r>
              <a:rPr lang="en-IE" dirty="0">
                <a:effectLst/>
                <a:latin typeface="Verdana"/>
                <a:ea typeface="Verdana"/>
              </a:rPr>
              <a:t> </a:t>
            </a:r>
            <a:r>
              <a:rPr lang="en-IE" dirty="0" err="1">
                <a:effectLst/>
                <a:latin typeface="Verdana"/>
                <a:ea typeface="Verdana"/>
              </a:rPr>
              <a:t>piccola</a:t>
            </a:r>
            <a:r>
              <a:rPr lang="en-IE" dirty="0">
                <a:effectLst/>
                <a:latin typeface="Verdana"/>
                <a:ea typeface="Verdana"/>
              </a:rPr>
              <a:t> impresa.</a:t>
            </a:r>
            <a:endParaRPr lang="it-IT" dirty="0">
              <a:latin typeface="Verdana"/>
              <a:ea typeface="Verdana"/>
            </a:endParaRPr>
          </a:p>
          <a:p>
            <a:pPr>
              <a:lnSpc>
                <a:spcPct val="115000"/>
              </a:lnSpc>
            </a:pPr>
            <a:endParaRPr lang="en-US" dirty="0">
              <a:effectLst/>
            </a:endParaRPr>
          </a:p>
          <a:p>
            <a:pPr>
              <a:lnSpc>
                <a:spcPct val="114999"/>
              </a:lnSpc>
            </a:pPr>
            <a:endParaRPr lang="en-US" dirty="0">
              <a:latin typeface="Verdana"/>
              <a:ea typeface="Verdana"/>
            </a:endParaRPr>
          </a:p>
          <a:p>
            <a:pPr>
              <a:lnSpc>
                <a:spcPct val="114999"/>
              </a:lnSpc>
            </a:pPr>
            <a:endParaRPr lang="en-US" dirty="0">
              <a:latin typeface="Verdana"/>
              <a:ea typeface="Verdana"/>
            </a:endParaRPr>
          </a:p>
          <a:p>
            <a:pPr>
              <a:lnSpc>
                <a:spcPct val="114999"/>
              </a:lnSpc>
            </a:pPr>
            <a:endParaRPr lang="en-US" dirty="0">
              <a:latin typeface="Verdana"/>
              <a:ea typeface="Verdana"/>
            </a:endParaRPr>
          </a:p>
          <a:p>
            <a:pPr>
              <a:lnSpc>
                <a:spcPct val="115000"/>
              </a:lnSpc>
            </a:pPr>
            <a:r>
              <a:rPr lang="en-US" dirty="0">
                <a:effectLst/>
              </a:rPr>
              <a:t>Il modello di business si basa sull'idea del riciclo e del riutilizzo e sul sostegno alle imprese locali.</a:t>
            </a:r>
            <a:endParaRPr lang="fr-FR" dirty="0">
              <a:effectLst/>
            </a:endParaRPr>
          </a:p>
          <a:p>
            <a:pPr>
              <a:lnSpc>
                <a:spcPct val="115000"/>
              </a:lnSpc>
            </a:pPr>
            <a:endParaRPr lang="fr-FR" dirty="0">
              <a:effectLst/>
            </a:endParaRPr>
          </a:p>
          <a:p>
            <a:pPr marL="342900" lvl="0" indent="-342900">
              <a:lnSpc>
                <a:spcPct val="115000"/>
              </a:lnSpc>
              <a:buFont typeface="Symbol" pitchFamily="2" charset="2"/>
              <a:buChar char=""/>
            </a:pPr>
            <a:r>
              <a:rPr lang="en-IE" dirty="0">
                <a:effectLst/>
              </a:rPr>
              <a:t>Iniziate con poco: venite con una vecchia bottiglia/contenitore, riempitela (è molto più economico) e vedete come vi sentite.</a:t>
            </a:r>
            <a:endParaRPr lang="fr-FR" dirty="0">
              <a:effectLst/>
            </a:endParaRPr>
          </a:p>
          <a:p>
            <a:pPr marL="342900" lvl="0" indent="-342900">
              <a:lnSpc>
                <a:spcPct val="115000"/>
              </a:lnSpc>
              <a:buFont typeface="Symbol" pitchFamily="2" charset="2"/>
              <a:buChar char=""/>
            </a:pPr>
            <a:r>
              <a:rPr lang="en-IE" dirty="0">
                <a:effectLst/>
              </a:rPr>
              <a:t>Cercate prodotti di produzione locale.</a:t>
            </a:r>
            <a:endParaRPr lang="fr-FR" dirty="0">
              <a:effectLst/>
            </a:endParaRPr>
          </a:p>
          <a:p>
            <a:pPr marL="285750" indent="-285750">
              <a:buFont typeface="Arial" panose="020B0604020202020204" pitchFamily="34" charset="0"/>
              <a:buChar char="•"/>
            </a:pPr>
            <a:r>
              <a:rPr lang="en-IE" kern="0" dirty="0">
                <a:effectLst/>
              </a:rPr>
              <a:t>Date un like e condividete per le piccole imprese della vostra comunità: senza queste piccole imprese, le città non ci sono più</a:t>
            </a:r>
            <a:r>
              <a:rPr lang="fr-FR" dirty="0">
                <a:effectLst/>
              </a:rPr>
              <a:t>! </a:t>
            </a:r>
          </a:p>
          <a:p>
            <a:pPr fontAlgn="base">
              <a:lnSpc>
                <a:spcPts val="1800"/>
              </a:lnSpc>
            </a:pP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3" y="675189"/>
            <a:ext cx="5992059" cy="451257"/>
          </a:xfrm>
        </p:spPr>
        <p:txBody>
          <a:bodyPr/>
          <a:lstStyle/>
          <a:p>
            <a:r>
              <a:rPr lang="en-GB" dirty="0"/>
              <a:t>Qual è il modello di business?</a:t>
            </a:r>
          </a:p>
        </p:txBody>
      </p:sp>
    </p:spTree>
    <p:extLst>
      <p:ext uri="{BB962C8B-B14F-4D97-AF65-F5344CB8AC3E}">
        <p14:creationId xmlns:p14="http://schemas.microsoft.com/office/powerpoint/2010/main" val="2846360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31583D-10A3-FFB3-3E9C-C744E5160281}"/>
              </a:ext>
            </a:extLst>
          </p:cNvPr>
          <p:cNvSpPr>
            <a:spLocks noGrp="1"/>
          </p:cNvSpPr>
          <p:nvPr>
            <p:ph type="body" sz="quarter" idx="42"/>
          </p:nvPr>
        </p:nvSpPr>
        <p:spPr>
          <a:xfrm>
            <a:off x="615910" y="842379"/>
            <a:ext cx="3288612" cy="2066172"/>
          </a:xfrm>
        </p:spPr>
        <p:txBody>
          <a:bodyPr/>
          <a:lstStyle/>
          <a:p>
            <a:pPr algn="l"/>
            <a:r>
              <a:rPr lang="en-US" sz="1100" i="0" u="sng" dirty="0">
                <a:solidFill>
                  <a:srgbClr val="0000FF"/>
                </a:solidFill>
                <a:highlight>
                  <a:srgbClr val="FFFFFF"/>
                </a:highlight>
                <a:latin typeface="Arial"/>
                <a:ea typeface="Verdana"/>
                <a:cs typeface="Arial"/>
                <a:hlinkClick r:id="rId2"/>
              </a:rPr>
              <a:t>Lost in Nature Outdoor Festival | Instagram</a:t>
            </a:r>
            <a:endParaRPr lang="en-US" sz="1100" i="0" dirty="0">
              <a:highlight>
                <a:srgbClr val="FFFFFF"/>
              </a:highlight>
              <a:latin typeface="Arial"/>
              <a:ea typeface="Verdana"/>
              <a:cs typeface="Arial"/>
            </a:endParaRPr>
          </a:p>
          <a:p>
            <a:pPr algn="l"/>
            <a:r>
              <a:rPr lang="en-US" sz="1100" i="0" u="sng" dirty="0">
                <a:solidFill>
                  <a:srgbClr val="0000FF"/>
                </a:solidFill>
                <a:highlight>
                  <a:srgbClr val="FFFFFF"/>
                </a:highlight>
                <a:latin typeface="Arial"/>
                <a:ea typeface="Verdana"/>
                <a:cs typeface="Arial"/>
                <a:hlinkClick r:id="rId3"/>
              </a:rPr>
              <a:t>Lost in Nature Outdoor Festival | Facebook</a:t>
            </a:r>
            <a:endParaRPr lang="en-US" sz="1200" i="0" dirty="0">
              <a:solidFill>
                <a:srgbClr val="213643"/>
              </a:solidFill>
              <a:highlight>
                <a:srgbClr val="FFFFFF"/>
              </a:highlight>
              <a:latin typeface="Arial"/>
              <a:ea typeface="Verdana"/>
              <a:cs typeface="Arial"/>
            </a:endParaRPr>
          </a:p>
          <a:p>
            <a:endParaRPr lang="en-US" dirty="0">
              <a:latin typeface="Verdana"/>
              <a:ea typeface="Verdana"/>
            </a:endParaRPr>
          </a:p>
        </p:txBody>
      </p:sp>
      <p:sp>
        <p:nvSpPr>
          <p:cNvPr id="2" name="Text Placeholder 1">
            <a:extLst>
              <a:ext uri="{FF2B5EF4-FFF2-40B4-BE49-F238E27FC236}">
                <a16:creationId xmlns:a16="http://schemas.microsoft.com/office/drawing/2014/main" id="{5565ACF1-8470-1658-B7A1-3CA791A11306}"/>
              </a:ext>
            </a:extLst>
          </p:cNvPr>
          <p:cNvSpPr>
            <a:spLocks noGrp="1"/>
          </p:cNvSpPr>
          <p:nvPr>
            <p:ph type="body" sz="quarter" idx="55"/>
          </p:nvPr>
        </p:nvSpPr>
        <p:spPr>
          <a:xfrm>
            <a:off x="615910" y="262601"/>
            <a:ext cx="2003444" cy="936605"/>
          </a:xfrm>
        </p:spPr>
        <p:txBody>
          <a:bodyPr>
            <a:noAutofit/>
          </a:bodyPr>
          <a:lstStyle/>
          <a:p>
            <a:r>
              <a:rPr lang="en-GB"/>
              <a:t>"</a:t>
            </a:r>
          </a:p>
        </p:txBody>
      </p:sp>
      <p:sp>
        <p:nvSpPr>
          <p:cNvPr id="5" name="Text Placeholder 4">
            <a:extLst>
              <a:ext uri="{FF2B5EF4-FFF2-40B4-BE49-F238E27FC236}">
                <a16:creationId xmlns:a16="http://schemas.microsoft.com/office/drawing/2014/main" id="{F0DB218B-2946-A823-24F1-7E7B30706797}"/>
              </a:ext>
            </a:extLst>
          </p:cNvPr>
          <p:cNvSpPr>
            <a:spLocks noGrp="1"/>
          </p:cNvSpPr>
          <p:nvPr>
            <p:ph type="body" sz="quarter" idx="54"/>
          </p:nvPr>
        </p:nvSpPr>
        <p:spPr>
          <a:xfrm rot="10800000">
            <a:off x="3128102" y="2326890"/>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6" name="Text Placeholder 5">
            <a:extLst>
              <a:ext uri="{FF2B5EF4-FFF2-40B4-BE49-F238E27FC236}">
                <a16:creationId xmlns:a16="http://schemas.microsoft.com/office/drawing/2014/main" id="{B632354B-9E52-316B-7B13-744D07B652C4}"/>
              </a:ext>
            </a:extLst>
          </p:cNvPr>
          <p:cNvSpPr>
            <a:spLocks noGrp="1"/>
          </p:cNvSpPr>
          <p:nvPr>
            <p:ph type="body" sz="quarter" idx="65"/>
          </p:nvPr>
        </p:nvSpPr>
        <p:spPr>
          <a:xfrm>
            <a:off x="615910" y="4217006"/>
            <a:ext cx="5992060" cy="2088787"/>
          </a:xfrm>
        </p:spPr>
        <p:txBody>
          <a:bodyPr numCol="1"/>
          <a:lstStyle/>
          <a:p>
            <a:pPr>
              <a:lnSpc>
                <a:spcPct val="115000"/>
              </a:lnSpc>
            </a:pPr>
            <a:r>
              <a:rPr lang="en-IE" b="1" dirty="0">
                <a:effectLst/>
              </a:rPr>
              <a:t>Economico</a:t>
            </a:r>
            <a:endParaRPr lang="fr-FR" dirty="0">
              <a:effectLst/>
            </a:endParaRPr>
          </a:p>
          <a:p>
            <a:pPr algn="just">
              <a:lnSpc>
                <a:spcPct val="115000"/>
              </a:lnSpc>
            </a:pPr>
            <a:r>
              <a:rPr lang="en-IE" dirty="0" err="1">
                <a:effectLst/>
              </a:rPr>
              <a:t>Edel </a:t>
            </a:r>
            <a:r>
              <a:rPr lang="en-IE" dirty="0">
                <a:effectLst/>
              </a:rPr>
              <a:t>si impegna in un modello commerciale che sfida le persone a pensare e a comportarsi in modo diverso nelle loro scelte di consumo.  Il vantaggio è quello di migliorare il comportamento dei consumatori, attirando l'attenzione sulla cultura dell'usa e getta e sostituendola con un approccio più ponderato agli acquisti e con la consapevolezza della provenienza dei prodotti. Questo approccio all'economia circolare è molto vantaggioso per le imprese locali e per la circolazione delle entrate all'interno dell'economia. </a:t>
            </a:r>
            <a:endParaRPr lang="fr-FR" dirty="0">
              <a:effectLst/>
            </a:endParaRPr>
          </a:p>
          <a:p>
            <a:pPr>
              <a:lnSpc>
                <a:spcPct val="115000"/>
              </a:lnSpc>
            </a:pPr>
            <a:r>
              <a:rPr lang="fr-FR" b="1" dirty="0">
                <a:effectLst/>
              </a:rPr>
              <a:t>Sociale</a:t>
            </a:r>
            <a:endParaRPr lang="fr-FR" dirty="0">
              <a:effectLst/>
            </a:endParaRPr>
          </a:p>
          <a:p>
            <a:r>
              <a:rPr lang="en-IE" kern="0" dirty="0">
                <a:effectLst/>
              </a:rPr>
              <a:t>L'impatto sociale di questo modello commerciale non può essere sottovalutato.  La sensibilizzazione a nuovi approcci agli acquisti e a comportamenti più rispettosi dell'ambiente all'interno di una comunità locale ha un impatto positivo sulla comunità stessa e sulla necessità di prestare attenzione all'impatto delle proprie scelte.  Costruisce comunità e crea più connessioni su come un piccolo cambiamento possa avere un grande impatto.</a:t>
            </a:r>
          </a:p>
          <a:p>
            <a:endParaRPr lang="en-IE" kern="0" dirty="0">
              <a:effectLst/>
            </a:endParaRPr>
          </a:p>
          <a:p>
            <a:pPr>
              <a:lnSpc>
                <a:spcPct val="115000"/>
              </a:lnSpc>
            </a:pPr>
            <a:r>
              <a:rPr lang="en-IE" b="1" dirty="0">
                <a:effectLst/>
              </a:rPr>
              <a:t>Ambiente </a:t>
            </a:r>
            <a:endParaRPr lang="fr-FR" dirty="0">
              <a:effectLst/>
            </a:endParaRPr>
          </a:p>
          <a:p>
            <a:pPr>
              <a:lnSpc>
                <a:spcPct val="115000"/>
              </a:lnSpc>
            </a:pPr>
            <a:r>
              <a:rPr lang="en-IE" dirty="0">
                <a:effectLst/>
              </a:rPr>
              <a:t>L'impatto ambientale si ripercuote positivamente sulla comunità, riducendo la quantità di rifiuti e di plastica in circolazione.  Inoltre, permette alle persone di scegliere consapevolmente ciò di cui hanno bisogno senza fare acquisti eccessivi.  Riduce la quantità di rifiuti e imballaggi che i consumatori devono smaltire.</a:t>
            </a:r>
            <a:endParaRPr lang="fr-FR" dirty="0">
              <a:effectLst/>
            </a:endParaRPr>
          </a:p>
          <a:p>
            <a:endParaRPr lang="en-IE" dirty="0">
              <a:effectLst/>
            </a:endParaRPr>
          </a:p>
          <a:p>
            <a:pPr fontAlgn="base">
              <a:lnSpc>
                <a:spcPts val="1800"/>
              </a:lnSpc>
            </a:pPr>
            <a:endParaRPr lang="en-IE" dirty="0"/>
          </a:p>
          <a:p>
            <a:pPr fontAlgn="base">
              <a:lnSpc>
                <a:spcPts val="1800"/>
              </a:lnSpc>
            </a:pPr>
            <a:endParaRPr lang="en-IE" dirty="0">
              <a:effectLst/>
            </a:endParaRPr>
          </a:p>
          <a:p>
            <a:pPr fontAlgn="base">
              <a:lnSpc>
                <a:spcPts val="1800"/>
              </a:lnSpc>
            </a:pPr>
            <a:endParaRPr lang="en-IE" dirty="0"/>
          </a:p>
          <a:p>
            <a:pPr fontAlgn="base">
              <a:lnSpc>
                <a:spcPts val="1800"/>
              </a:lnSpc>
            </a:pPr>
            <a:endParaRPr lang="fr-FR" dirty="0">
              <a:effectLst/>
            </a:endParaRPr>
          </a:p>
        </p:txBody>
      </p:sp>
      <p:sp>
        <p:nvSpPr>
          <p:cNvPr id="7" name="Text Placeholder 6">
            <a:extLst>
              <a:ext uri="{FF2B5EF4-FFF2-40B4-BE49-F238E27FC236}">
                <a16:creationId xmlns:a16="http://schemas.microsoft.com/office/drawing/2014/main" id="{FA77AA11-091B-71C7-0C6B-9224568D4957}"/>
              </a:ext>
            </a:extLst>
          </p:cNvPr>
          <p:cNvSpPr>
            <a:spLocks noGrp="1"/>
          </p:cNvSpPr>
          <p:nvPr>
            <p:ph type="body" sz="quarter" idx="114"/>
          </p:nvPr>
        </p:nvSpPr>
        <p:spPr>
          <a:xfrm>
            <a:off x="576668" y="3941805"/>
            <a:ext cx="6406338" cy="451257"/>
          </a:xfrm>
        </p:spPr>
        <p:txBody>
          <a:bodyPr/>
          <a:lstStyle/>
          <a:p>
            <a:r>
              <a:rPr lang="en-GB" dirty="0"/>
              <a:t>Perché è una buona pratica?</a:t>
            </a:r>
          </a:p>
        </p:txBody>
      </p:sp>
      <p:sp>
        <p:nvSpPr>
          <p:cNvPr id="10" name="Slide Number Placeholder 9">
            <a:extLst>
              <a:ext uri="{FF2B5EF4-FFF2-40B4-BE49-F238E27FC236}">
                <a16:creationId xmlns:a16="http://schemas.microsoft.com/office/drawing/2014/main" id="{DCA24365-72F6-E34C-EF62-5D0BC65C5AF5}"/>
              </a:ext>
            </a:extLst>
          </p:cNvPr>
          <p:cNvSpPr>
            <a:spLocks noGrp="1"/>
          </p:cNvSpPr>
          <p:nvPr>
            <p:ph type="sldNum" sz="quarter" idx="4"/>
          </p:nvPr>
        </p:nvSpPr>
        <p:spPr/>
        <p:txBody>
          <a:bodyPr/>
          <a:lstStyle/>
          <a:p>
            <a:fld id="{CB2079F2-58AF-ED44-82D7-E04B2F6FD686}" type="slidenum">
              <a:rPr lang="en-US" smtClean="0"/>
              <a:t>47</a:t>
            </a:fld>
            <a:endParaRPr lang="en-US" dirty="0"/>
          </a:p>
        </p:txBody>
      </p:sp>
      <p:pic>
        <p:nvPicPr>
          <p:cNvPr id="13" name="Picture Placeholder 12">
            <a:extLst>
              <a:ext uri="{FF2B5EF4-FFF2-40B4-BE49-F238E27FC236}">
                <a16:creationId xmlns:a16="http://schemas.microsoft.com/office/drawing/2014/main" id="{632D3283-07D1-0804-A552-C7FF4DD9F195}"/>
              </a:ext>
            </a:extLst>
          </p:cNvPr>
          <p:cNvPicPr>
            <a:picLocks noGrp="1" noChangeAspect="1"/>
          </p:cNvPicPr>
          <p:nvPr>
            <p:ph type="pic" sz="quarter" idx="44"/>
          </p:nvPr>
        </p:nvPicPr>
        <p:blipFill rotWithShape="1">
          <a:blip r:embed="rId4" cstate="screen">
            <a:extLst>
              <a:ext uri="{28A0092B-C50C-407E-A947-70E740481C1C}">
                <a14:useLocalDpi xmlns:a14="http://schemas.microsoft.com/office/drawing/2010/main"/>
              </a:ext>
            </a:extLst>
          </a:blip>
          <a:srcRect/>
          <a:stretch/>
        </p:blipFill>
        <p:spPr/>
      </p:pic>
      <p:pic>
        <p:nvPicPr>
          <p:cNvPr id="17" name="Picture 16">
            <a:extLst>
              <a:ext uri="{FF2B5EF4-FFF2-40B4-BE49-F238E27FC236}">
                <a16:creationId xmlns:a16="http://schemas.microsoft.com/office/drawing/2014/main" id="{C31F4283-3C6C-5DEB-BC9E-975B2FCEC06B}"/>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rcRect/>
          <a:stretch>
            <a:fillRect/>
          </a:stretch>
        </p:blipFill>
        <p:spPr>
          <a:xfrm>
            <a:off x="5218129" y="-180464"/>
            <a:ext cx="2991849" cy="2991849"/>
          </a:xfrm>
          <a:custGeom>
            <a:avLst/>
            <a:gdLst>
              <a:gd name="connsiteX0" fmla="*/ 0 w 2991849"/>
              <a:gd name="connsiteY0" fmla="*/ 180464 h 2991849"/>
              <a:gd name="connsiteX1" fmla="*/ 2341607 w 2991849"/>
              <a:gd name="connsiteY1" fmla="*/ 180464 h 2991849"/>
              <a:gd name="connsiteX2" fmla="*/ 2341607 w 2991849"/>
              <a:gd name="connsiteY2" fmla="*/ 2991849 h 2991849"/>
              <a:gd name="connsiteX3" fmla="*/ 0 w 2991849"/>
              <a:gd name="connsiteY3" fmla="*/ 2991849 h 2991849"/>
              <a:gd name="connsiteX4" fmla="*/ 2748000 w 2991849"/>
              <a:gd name="connsiteY4" fmla="*/ 0 h 2991849"/>
              <a:gd name="connsiteX5" fmla="*/ 2991849 w 2991849"/>
              <a:gd name="connsiteY5" fmla="*/ 0 h 2991849"/>
              <a:gd name="connsiteX6" fmla="*/ 2991849 w 2991849"/>
              <a:gd name="connsiteY6" fmla="*/ 1 h 2991849"/>
              <a:gd name="connsiteX7" fmla="*/ 2748000 w 2991849"/>
              <a:gd name="connsiteY7" fmla="*/ 1 h 29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849" h="2991849">
                <a:moveTo>
                  <a:pt x="0" y="180464"/>
                </a:moveTo>
                <a:lnTo>
                  <a:pt x="2341607" y="180464"/>
                </a:lnTo>
                <a:lnTo>
                  <a:pt x="2341607" y="2991849"/>
                </a:lnTo>
                <a:lnTo>
                  <a:pt x="0" y="2991849"/>
                </a:lnTo>
                <a:close/>
                <a:moveTo>
                  <a:pt x="2748000" y="0"/>
                </a:moveTo>
                <a:lnTo>
                  <a:pt x="2991849" y="0"/>
                </a:lnTo>
                <a:lnTo>
                  <a:pt x="2991849" y="1"/>
                </a:lnTo>
                <a:lnTo>
                  <a:pt x="2748000" y="1"/>
                </a:lnTo>
                <a:close/>
              </a:path>
            </a:pathLst>
          </a:custGeom>
        </p:spPr>
      </p:pic>
      <p:pic>
        <p:nvPicPr>
          <p:cNvPr id="9" name="Image 8" descr="Une image contenant scène, bâtiment, magasin, pot de fleurs&#10;&#10;Description générée automatiquement">
            <a:extLst>
              <a:ext uri="{FF2B5EF4-FFF2-40B4-BE49-F238E27FC236}">
                <a16:creationId xmlns:a16="http://schemas.microsoft.com/office/drawing/2014/main" id="{5B44BE3C-113F-2E25-A18A-846AC20415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7559675" cy="3698543"/>
          </a:xfrm>
          <a:prstGeom prst="rect">
            <a:avLst/>
          </a:prstGeom>
        </p:spPr>
      </p:pic>
    </p:spTree>
    <p:extLst>
      <p:ext uri="{BB962C8B-B14F-4D97-AF65-F5344CB8AC3E}">
        <p14:creationId xmlns:p14="http://schemas.microsoft.com/office/powerpoint/2010/main" val="708462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48</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p:txBody>
          <a:bodyPr/>
          <a:lstStyle/>
          <a:p>
            <a:pPr algn="l">
              <a:lnSpc>
                <a:spcPct val="115000"/>
              </a:lnSpc>
            </a:pPr>
            <a:r>
              <a:rPr lang="en-US" b="1" dirty="0">
                <a:effectLst/>
              </a:rPr>
              <a:t>Barriere</a:t>
            </a:r>
            <a:endParaRPr lang="fr-FR" dirty="0">
              <a:effectLst/>
            </a:endParaRPr>
          </a:p>
          <a:p>
            <a:pPr marL="342900" lvl="0" indent="-342900" algn="l">
              <a:lnSpc>
                <a:spcPct val="115000"/>
              </a:lnSpc>
              <a:buFont typeface="Symbol" pitchFamily="2" charset="2"/>
              <a:buChar char=""/>
            </a:pPr>
            <a:r>
              <a:rPr lang="en-US" dirty="0">
                <a:effectLst/>
              </a:rPr>
              <a:t>Risorse - Accesso alle persone giuste. </a:t>
            </a:r>
            <a:endParaRPr lang="fr-FR" dirty="0">
              <a:effectLst/>
            </a:endParaRPr>
          </a:p>
          <a:p>
            <a:pPr marL="342900" lvl="0" indent="-342900" algn="l">
              <a:lnSpc>
                <a:spcPct val="115000"/>
              </a:lnSpc>
              <a:buFont typeface="Symbol" pitchFamily="2" charset="2"/>
              <a:buChar char=""/>
            </a:pPr>
            <a:r>
              <a:rPr lang="en-IE" dirty="0">
                <a:effectLst/>
              </a:rPr>
              <a:t>Vincoli di tempo.  Gli imprenditori sono in grado di fare. Il tempo è limitato. </a:t>
            </a:r>
            <a:endParaRPr lang="fr-FR" dirty="0">
              <a:effectLst/>
            </a:endParaRPr>
          </a:p>
          <a:p>
            <a:pPr marL="342900" lvl="0" indent="-342900" algn="l">
              <a:lnSpc>
                <a:spcPct val="115000"/>
              </a:lnSpc>
              <a:buFont typeface="Symbol" pitchFamily="2" charset="2"/>
              <a:buChar char=""/>
            </a:pPr>
            <a:r>
              <a:rPr lang="en-US" dirty="0">
                <a:effectLst/>
              </a:rPr>
              <a:t>Resistenza da parte dei formatori - Approccio formulare all'insegnamento. Potrebbe non coinvolgere le parti interessate per consultarle sulla progettazione del programma. Informazioni obsolete.</a:t>
            </a:r>
            <a:endParaRPr lang="fr-FR" dirty="0">
              <a:effectLst/>
            </a:endParaRPr>
          </a:p>
          <a:p>
            <a:pPr marL="342900" lvl="0" indent="-342900" algn="l">
              <a:lnSpc>
                <a:spcPct val="115000"/>
              </a:lnSpc>
              <a:buFont typeface="Symbol" pitchFamily="2" charset="2"/>
              <a:buChar char=""/>
            </a:pPr>
            <a:r>
              <a:rPr lang="en-US" dirty="0">
                <a:effectLst/>
              </a:rPr>
              <a:t>Sfide per la valutazione: come verificare le conoscenze in materia?</a:t>
            </a:r>
            <a:endParaRPr lang="fr-FR" dirty="0">
              <a:effectLst/>
            </a:endParaRPr>
          </a:p>
          <a:p>
            <a:pPr marL="342900" lvl="0" indent="-342900" algn="l">
              <a:lnSpc>
                <a:spcPct val="115000"/>
              </a:lnSpc>
              <a:buFont typeface="Symbol" pitchFamily="2" charset="2"/>
              <a:buChar char=""/>
            </a:pPr>
            <a:r>
              <a:rPr lang="en-US" dirty="0">
                <a:effectLst/>
              </a:rPr>
              <a:t>Implicazioni di costo</a:t>
            </a:r>
            <a:endParaRPr lang="fr-FR" dirty="0">
              <a:effectLst/>
            </a:endParaRPr>
          </a:p>
          <a:p>
            <a:pPr marL="342900" lvl="0" indent="-342900" algn="l">
              <a:lnSpc>
                <a:spcPct val="115000"/>
              </a:lnSpc>
              <a:buFont typeface="Symbol" pitchFamily="2" charset="2"/>
              <a:buChar char=""/>
            </a:pPr>
            <a:r>
              <a:rPr lang="en-US" dirty="0">
                <a:effectLst/>
              </a:rPr>
              <a:t>Creazione di valore</a:t>
            </a:r>
            <a:endParaRPr lang="fr-FR" dirty="0">
              <a:effectLst/>
            </a:endParaRPr>
          </a:p>
          <a:p>
            <a:pPr algn="l">
              <a:lnSpc>
                <a:spcPct val="115000"/>
              </a:lnSpc>
            </a:pPr>
            <a:endParaRPr lang="en-US" b="1" dirty="0">
              <a:effectLst/>
            </a:endParaRPr>
          </a:p>
          <a:p>
            <a:pPr algn="l">
              <a:lnSpc>
                <a:spcPct val="115000"/>
              </a:lnSpc>
            </a:pPr>
            <a:endParaRPr lang="en-US" b="1" dirty="0"/>
          </a:p>
          <a:p>
            <a:pPr algn="l">
              <a:lnSpc>
                <a:spcPct val="115000"/>
              </a:lnSpc>
            </a:pPr>
            <a:endParaRPr lang="en-US" b="1" dirty="0">
              <a:effectLst/>
            </a:endParaRPr>
          </a:p>
          <a:p>
            <a:pPr algn="l">
              <a:lnSpc>
                <a:spcPct val="115000"/>
              </a:lnSpc>
            </a:pPr>
            <a:r>
              <a:rPr lang="en-US" b="1" dirty="0">
                <a:effectLst/>
              </a:rPr>
              <a:t>Consigli</a:t>
            </a:r>
            <a:endParaRPr lang="fr-FR" dirty="0">
              <a:effectLst/>
            </a:endParaRPr>
          </a:p>
          <a:p>
            <a:pPr marL="342900" lvl="0" indent="-342900" algn="l">
              <a:lnSpc>
                <a:spcPct val="115000"/>
              </a:lnSpc>
              <a:buFont typeface="Symbol" pitchFamily="2" charset="2"/>
              <a:buChar char=""/>
            </a:pPr>
            <a:r>
              <a:rPr lang="en-US" dirty="0">
                <a:effectLst/>
              </a:rPr>
              <a:t>Piano (Business plan, ricerche di mercato, SWOT, PESTLE)</a:t>
            </a:r>
            <a:endParaRPr lang="fr-FR" dirty="0">
              <a:effectLst/>
            </a:endParaRPr>
          </a:p>
          <a:p>
            <a:pPr marL="342900" lvl="0" indent="-342900" algn="l">
              <a:lnSpc>
                <a:spcPct val="115000"/>
              </a:lnSpc>
              <a:buFont typeface="Symbol" pitchFamily="2" charset="2"/>
              <a:buChar char=""/>
            </a:pPr>
            <a:r>
              <a:rPr lang="en-US" dirty="0">
                <a:effectLst/>
              </a:rPr>
              <a:t>Siate pronti a fallire.</a:t>
            </a:r>
            <a:endParaRPr lang="fr-FR" dirty="0">
              <a:effectLst/>
            </a:endParaRPr>
          </a:p>
          <a:p>
            <a:pPr marL="342900" lvl="0" indent="-342900" algn="l">
              <a:lnSpc>
                <a:spcPct val="115000"/>
              </a:lnSpc>
              <a:buFont typeface="Symbol" pitchFamily="2" charset="2"/>
              <a:buChar char=""/>
            </a:pPr>
            <a:r>
              <a:rPr lang="en-US" dirty="0">
                <a:effectLst/>
              </a:rPr>
              <a:t>Resilienza</a:t>
            </a:r>
            <a:endParaRPr lang="fr-FR" dirty="0">
              <a:effectLst/>
            </a:endParaRPr>
          </a:p>
          <a:p>
            <a:pPr marL="342900" lvl="0" indent="-342900" algn="l">
              <a:lnSpc>
                <a:spcPct val="115000"/>
              </a:lnSpc>
              <a:buFont typeface="Symbol" pitchFamily="2" charset="2"/>
              <a:buChar char=""/>
            </a:pPr>
            <a:r>
              <a:rPr lang="en-US" dirty="0">
                <a:effectLst/>
              </a:rPr>
              <a:t>Fate le vostre ricerche.</a:t>
            </a: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p:txBody>
          <a:bodyPr/>
          <a:lstStyle/>
          <a:p>
            <a:r>
              <a:rPr lang="en-GB" dirty="0"/>
              <a:t>Quali sono stati gli ostacoli e ha qualche consiglio da dare all'insegnamento dell'imprenditorialità?</a:t>
            </a:r>
          </a:p>
        </p:txBody>
      </p:sp>
      <p:pic>
        <p:nvPicPr>
          <p:cNvPr id="12" name="Image 11">
            <a:extLst>
              <a:ext uri="{FF2B5EF4-FFF2-40B4-BE49-F238E27FC236}">
                <a16:creationId xmlns:a16="http://schemas.microsoft.com/office/drawing/2014/main" id="{E4593583-486D-65F9-0C9F-6A0942A941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5727032"/>
            <a:ext cx="7559674" cy="4964781"/>
          </a:xfrm>
          <a:prstGeom prst="rect">
            <a:avLst/>
          </a:prstGeom>
        </p:spPr>
      </p:pic>
    </p:spTree>
    <p:extLst>
      <p:ext uri="{BB962C8B-B14F-4D97-AF65-F5344CB8AC3E}">
        <p14:creationId xmlns:p14="http://schemas.microsoft.com/office/powerpoint/2010/main" val="1745653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19" y="-4671"/>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16302" y="6568693"/>
            <a:ext cx="1891878" cy="295413"/>
          </a:xfrm>
          <a:solidFill>
            <a:schemeClr val="bg1"/>
          </a:solidFill>
        </p:spPr>
        <p:txBody>
          <a:bodyPr/>
          <a:lstStyle/>
          <a:p>
            <a:r>
              <a:rPr lang="en-GB" dirty="0">
                <a:solidFill>
                  <a:srgbClr val="8AC03B"/>
                </a:solidFill>
              </a:rPr>
              <a:t>Cosa?</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4"/>
            <a:ext cx="1870306" cy="293414"/>
          </a:xfrm>
          <a:solidFill>
            <a:schemeClr val="bg1"/>
          </a:solidFill>
        </p:spPr>
        <p:txBody>
          <a:bodyPr/>
          <a:lstStyle/>
          <a:p>
            <a:r>
              <a:rPr lang="en-GB" dirty="0">
                <a:solidFill>
                  <a:srgbClr val="97C879"/>
                </a:solidFill>
              </a:rPr>
              <a:t>Dove?</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1321" y="6565829"/>
            <a:ext cx="1904898" cy="296280"/>
          </a:xfrm>
          <a:solidFill>
            <a:schemeClr val="bg1"/>
          </a:solidFill>
        </p:spPr>
        <p:txBody>
          <a:bodyPr/>
          <a:lstStyle/>
          <a:p>
            <a:r>
              <a:rPr lang="en-GB" dirty="0">
                <a:solidFill>
                  <a:srgbClr val="69ADAD"/>
                </a:solidFill>
              </a:rPr>
              <a:t>Quando?</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46219" y="6565828"/>
            <a:ext cx="1916527" cy="301790"/>
          </a:xfrm>
          <a:solidFill>
            <a:schemeClr val="bg1"/>
          </a:solidFill>
        </p:spPr>
        <p:txBody>
          <a:bodyPr/>
          <a:lstStyle/>
          <a:p>
            <a:r>
              <a:rPr lang="en-GB" dirty="0">
                <a:solidFill>
                  <a:srgbClr val="82ADAD"/>
                </a:solidFill>
              </a:rPr>
              <a:t>Come?</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a:xfrm>
            <a:off x="735" y="7134318"/>
            <a:ext cx="1870304" cy="879231"/>
          </a:xfrm>
        </p:spPr>
        <p:txBody>
          <a:bodyPr/>
          <a:lstStyle/>
          <a:p>
            <a:r>
              <a:rPr lang="en-GB" sz="1200" dirty="0"/>
              <a:t>Una comunità di donne per esplorare il mondo</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a:xfrm>
            <a:off x="1876428" y="7134318"/>
            <a:ext cx="1870304" cy="879231"/>
          </a:xfrm>
        </p:spPr>
        <p:txBody>
          <a:bodyPr/>
          <a:lstStyle/>
          <a:p>
            <a:r>
              <a:rPr lang="en-GB" sz="1200" dirty="0"/>
              <a:t>Attraverso il mondo</a:t>
            </a:r>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a:xfrm>
            <a:off x="3763843" y="7134318"/>
            <a:ext cx="1870304" cy="879231"/>
          </a:xfrm>
        </p:spPr>
        <p:txBody>
          <a:bodyPr/>
          <a:lstStyle/>
          <a:p>
            <a:r>
              <a:rPr lang="en-GB" sz="1200" dirty="0"/>
              <a:t>Dal 2017</a:t>
            </a:r>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a:xfrm>
            <a:off x="5627812" y="7134318"/>
            <a:ext cx="1948756" cy="879231"/>
          </a:xfrm>
        </p:spPr>
        <p:txBody>
          <a:bodyPr/>
          <a:lstStyle/>
          <a:p>
            <a:r>
              <a:rPr lang="en-GB" sz="1200" dirty="0"/>
              <a:t>Offerta di visite guidate per sole donne</a:t>
            </a:r>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811705" y="8336781"/>
            <a:ext cx="5956470" cy="1074947"/>
          </a:xfrm>
        </p:spPr>
        <p:txBody>
          <a:bodyPr/>
          <a:lstStyle/>
          <a:p>
            <a:r>
              <a:rPr lang="fr-FR" dirty="0">
                <a:effectLst/>
              </a:rPr>
              <a:t>Melissa ha </a:t>
            </a:r>
            <a:r>
              <a:rPr lang="fr-FR" dirty="0" err="1">
                <a:effectLst/>
              </a:rPr>
              <a:t>fondato </a:t>
            </a:r>
            <a:r>
              <a:rPr lang="fr-FR" b="1" i="1" dirty="0" err="1">
                <a:effectLst/>
              </a:rPr>
              <a:t>Galz </a:t>
            </a:r>
            <a:r>
              <a:rPr lang="fr-FR" b="1" i="1" dirty="0">
                <a:effectLst/>
              </a:rPr>
              <a:t>Gone Wild </a:t>
            </a:r>
            <a:r>
              <a:rPr lang="fr-FR" dirty="0" err="1">
                <a:effectLst/>
              </a:rPr>
              <a:t>perché non riusciva </a:t>
            </a:r>
            <a:r>
              <a:rPr lang="fr-FR" dirty="0">
                <a:effectLst/>
              </a:rPr>
              <a:t>a </a:t>
            </a:r>
            <a:r>
              <a:rPr lang="fr-FR" dirty="0" err="1">
                <a:effectLst/>
              </a:rPr>
              <a:t>trovare </a:t>
            </a:r>
            <a:r>
              <a:rPr lang="fr-FR" dirty="0">
                <a:effectLst/>
              </a:rPr>
              <a:t>club di </a:t>
            </a:r>
            <a:r>
              <a:rPr lang="fr-FR" dirty="0" err="1">
                <a:effectLst/>
              </a:rPr>
              <a:t>escursionismo all'aperto che </a:t>
            </a:r>
            <a:r>
              <a:rPr lang="fr-FR" dirty="0">
                <a:effectLst/>
              </a:rPr>
              <a:t>non fossero a </a:t>
            </a:r>
            <a:r>
              <a:rPr lang="fr-FR" dirty="0" err="1">
                <a:effectLst/>
              </a:rPr>
              <a:t>prevalenza</a:t>
            </a:r>
            <a:r>
              <a:rPr lang="fr-FR" dirty="0">
                <a:effectLst/>
              </a:rPr>
              <a:t> maschile. </a:t>
            </a:r>
            <a:r>
              <a:rPr lang="fr-FR" dirty="0" err="1">
                <a:effectLst/>
              </a:rPr>
              <a:t>Voleva </a:t>
            </a:r>
            <a:r>
              <a:rPr lang="fr-FR" dirty="0">
                <a:effectLst/>
              </a:rPr>
              <a:t>esplorare il </a:t>
            </a:r>
            <a:r>
              <a:rPr lang="fr-FR" dirty="0" err="1">
                <a:effectLst/>
              </a:rPr>
              <a:t>suo legame </a:t>
            </a:r>
            <a:r>
              <a:rPr lang="fr-FR" dirty="0">
                <a:effectLst/>
              </a:rPr>
              <a:t>con la natura, con le </a:t>
            </a:r>
            <a:r>
              <a:rPr lang="fr-FR" dirty="0" err="1">
                <a:effectLst/>
              </a:rPr>
              <a:t>altre </a:t>
            </a:r>
            <a:r>
              <a:rPr lang="fr-FR" dirty="0">
                <a:effectLst/>
              </a:rPr>
              <a:t>persone e </a:t>
            </a:r>
            <a:r>
              <a:rPr lang="fr-FR" dirty="0" err="1">
                <a:effectLst/>
              </a:rPr>
              <a:t>con se stessa </a:t>
            </a:r>
            <a:r>
              <a:rPr lang="fr-FR" dirty="0">
                <a:effectLst/>
              </a:rPr>
              <a:t>e non era in grado di </a:t>
            </a:r>
            <a:r>
              <a:rPr lang="fr-FR" dirty="0" err="1">
                <a:effectLst/>
              </a:rPr>
              <a:t>farlo </a:t>
            </a:r>
            <a:r>
              <a:rPr lang="fr-FR" dirty="0">
                <a:effectLst/>
              </a:rPr>
              <a:t>in </a:t>
            </a:r>
            <a:r>
              <a:rPr lang="fr-FR" dirty="0" err="1">
                <a:effectLst/>
              </a:rPr>
              <a:t>queste escursioni</a:t>
            </a:r>
            <a:r>
              <a:rPr lang="fr-FR" dirty="0">
                <a:effectLst/>
              </a:rPr>
              <a:t>. </a:t>
            </a:r>
            <a:r>
              <a:rPr lang="fr-FR" dirty="0" err="1">
                <a:effectLst/>
              </a:rPr>
              <a:t>Voleva creare </a:t>
            </a:r>
            <a:r>
              <a:rPr lang="fr-FR" dirty="0">
                <a:effectLst/>
              </a:rPr>
              <a:t>una </a:t>
            </a:r>
            <a:r>
              <a:rPr lang="fr-FR" dirty="0" err="1">
                <a:effectLst/>
              </a:rPr>
              <a:t>comunità </a:t>
            </a:r>
            <a:r>
              <a:rPr lang="fr-FR" dirty="0">
                <a:effectLst/>
              </a:rPr>
              <a:t>di </a:t>
            </a:r>
            <a:r>
              <a:rPr lang="fr-FR" dirty="0" err="1">
                <a:effectLst/>
              </a:rPr>
              <a:t>donne che praticassero l'escursionismo</a:t>
            </a:r>
            <a:r>
              <a:rPr lang="fr-FR" dirty="0">
                <a:effectLst/>
              </a:rPr>
              <a:t>. Così Melissa ha intrapreso un </a:t>
            </a:r>
            <a:r>
              <a:rPr lang="fr-FR" dirty="0" err="1">
                <a:effectLst/>
              </a:rPr>
              <a:t>percorso </a:t>
            </a:r>
            <a:r>
              <a:rPr lang="fr-FR" dirty="0">
                <a:effectLst/>
              </a:rPr>
              <a:t>di formazione per </a:t>
            </a:r>
            <a:r>
              <a:rPr lang="fr-FR" dirty="0" err="1">
                <a:effectLst/>
              </a:rPr>
              <a:t>intraprendere un </a:t>
            </a:r>
            <a:r>
              <a:rPr lang="fr-FR" dirty="0">
                <a:effectLst/>
              </a:rPr>
              <a:t>corso di </a:t>
            </a:r>
            <a:r>
              <a:rPr lang="fr-FR" dirty="0" err="1">
                <a:effectLst/>
              </a:rPr>
              <a:t>abilità in montagna </a:t>
            </a:r>
            <a:r>
              <a:rPr lang="fr-FR" dirty="0">
                <a:effectLst/>
              </a:rPr>
              <a:t>e di primo </a:t>
            </a:r>
            <a:r>
              <a:rPr lang="fr-FR" dirty="0" err="1">
                <a:effectLst/>
              </a:rPr>
              <a:t>soccorso</a:t>
            </a:r>
            <a:r>
              <a:rPr lang="fr-FR" dirty="0">
                <a:effectLst/>
              </a:rPr>
              <a:t>, ha </a:t>
            </a:r>
            <a:r>
              <a:rPr lang="fr-FR" dirty="0" err="1">
                <a:effectLst/>
              </a:rPr>
              <a:t>pubblicato </a:t>
            </a:r>
            <a:r>
              <a:rPr lang="fr-FR" dirty="0">
                <a:effectLst/>
              </a:rPr>
              <a:t>un </a:t>
            </a:r>
            <a:r>
              <a:rPr lang="fr-FR" dirty="0" err="1">
                <a:effectLst/>
              </a:rPr>
              <a:t>evento </a:t>
            </a:r>
            <a:r>
              <a:rPr lang="fr-FR" dirty="0">
                <a:effectLst/>
              </a:rPr>
              <a:t>su Facebook e voilà. </a:t>
            </a:r>
            <a:endParaRPr lang="fr-FR" sz="1100" dirty="0">
              <a:effectLst/>
            </a:endParaRP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t>49</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35627" y="1161382"/>
            <a:ext cx="3407954" cy="920008"/>
          </a:xfrm>
        </p:spPr>
        <p:txBody>
          <a:bodyPr/>
          <a:lstStyle/>
          <a:p>
            <a:r>
              <a:rPr lang="en-GB" sz="2800" dirty="0" err="1"/>
              <a:t>Galz </a:t>
            </a:r>
            <a:r>
              <a:rPr lang="en-GB" sz="2800" dirty="0"/>
              <a:t>Gone Wild</a:t>
            </a:r>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a:t>Irlanda</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6302" y="3253092"/>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35627" y="3253092"/>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Melissa </a:t>
            </a:r>
            <a:r>
              <a:rPr lang="en-GB" sz="1400" b="0" dirty="0" err="1"/>
              <a:t>McDERMOTT</a:t>
            </a:r>
            <a:r>
              <a:rPr lang="en-GB" sz="1400" b="0" dirty="0"/>
              <a:t>, imprenditrice</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59323" y="280969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Comunità escursionistica per donne</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sz="1400" b="0" dirty="0">
                <a:effectLst/>
              </a:rPr>
              <a:t>https://galzgonewild.com/ https://www.instagram.com/galzgonewild_ https://www.facebook.com/galzgonewild/ </a:t>
            </a:r>
            <a:endParaRPr lang="fr-FR" sz="800" b="0" dirty="0">
              <a:effectLst/>
            </a:endParaRPr>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2" name="Groupe 1">
            <a:extLst>
              <a:ext uri="{FF2B5EF4-FFF2-40B4-BE49-F238E27FC236}">
                <a16:creationId xmlns:a16="http://schemas.microsoft.com/office/drawing/2014/main" id="{69DC1A41-C90B-BD4E-F9AD-83064A0F7B33}"/>
              </a:ext>
            </a:extLst>
          </p:cNvPr>
          <p:cNvGrpSpPr/>
          <p:nvPr/>
        </p:nvGrpSpPr>
        <p:grpSpPr>
          <a:xfrm>
            <a:off x="5215210" y="3789144"/>
            <a:ext cx="2351314" cy="920863"/>
            <a:chOff x="2860742" y="1832249"/>
            <a:chExt cx="3822043" cy="1080000"/>
          </a:xfrm>
        </p:grpSpPr>
        <p:sp>
          <p:nvSpPr>
            <p:cNvPr id="12" name="Rectangle 11">
              <a:extLst>
                <a:ext uri="{FF2B5EF4-FFF2-40B4-BE49-F238E27FC236}">
                  <a16:creationId xmlns:a16="http://schemas.microsoft.com/office/drawing/2014/main" id="{CE7FFE64-DDC3-24B4-B9B8-C90D52B29449}"/>
                </a:ext>
              </a:extLst>
            </p:cNvPr>
            <p:cNvSpPr/>
            <p:nvPr/>
          </p:nvSpPr>
          <p:spPr>
            <a:xfrm>
              <a:off x="3400742" y="1832249"/>
              <a:ext cx="3282043" cy="1080000"/>
            </a:xfrm>
            <a:prstGeom prst="rect">
              <a:avLst/>
            </a:prstGeom>
            <a:solidFill>
              <a:srgbClr val="44BAA9"/>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ESPLORARE</a:t>
              </a:r>
            </a:p>
          </p:txBody>
        </p:sp>
        <p:sp>
          <p:nvSpPr>
            <p:cNvPr id="14" name="Ellipse 13">
              <a:extLst>
                <a:ext uri="{FF2B5EF4-FFF2-40B4-BE49-F238E27FC236}">
                  <a16:creationId xmlns:a16="http://schemas.microsoft.com/office/drawing/2014/main" id="{ED2A0474-2E86-17BF-2E95-D15A49D58EE3}"/>
                </a:ext>
              </a:extLst>
            </p:cNvPr>
            <p:cNvSpPr/>
            <p:nvPr/>
          </p:nvSpPr>
          <p:spPr>
            <a:xfrm>
              <a:off x="2860742" y="1832249"/>
              <a:ext cx="1080000" cy="1080000"/>
            </a:xfrm>
            <a:prstGeom prst="ellipse">
              <a:avLst/>
            </a:prstGeom>
            <a:solidFill>
              <a:srgbClr val="44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13AED700-5AD3-C96B-927D-B0F4E63A20B3}"/>
              </a:ext>
            </a:extLst>
          </p:cNvPr>
          <p:cNvGrpSpPr/>
          <p:nvPr/>
        </p:nvGrpSpPr>
        <p:grpSpPr>
          <a:xfrm>
            <a:off x="5208361" y="2676953"/>
            <a:ext cx="2351314" cy="920863"/>
            <a:chOff x="2860742" y="1832249"/>
            <a:chExt cx="3822043" cy="1080000"/>
          </a:xfrm>
        </p:grpSpPr>
        <p:sp>
          <p:nvSpPr>
            <p:cNvPr id="30" name="Rectangle 29">
              <a:extLst>
                <a:ext uri="{FF2B5EF4-FFF2-40B4-BE49-F238E27FC236}">
                  <a16:creationId xmlns:a16="http://schemas.microsoft.com/office/drawing/2014/main" id="{C4D73092-131D-90A8-218E-1FD5339974BE}"/>
                </a:ext>
              </a:extLst>
            </p:cNvPr>
            <p:cNvSpPr/>
            <p:nvPr/>
          </p:nvSpPr>
          <p:spPr>
            <a:xfrm>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MANTENERSI IN FORMA</a:t>
              </a:r>
              <a:endParaRPr lang="fr-FR" b="1" dirty="0">
                <a:latin typeface="Verdana" panose="020B0604030504040204" pitchFamily="34" charset="0"/>
                <a:ea typeface="Verdana" panose="020B0604030504040204" pitchFamily="34" charset="0"/>
                <a:cs typeface="Verdana" panose="020B0604030504040204" pitchFamily="34" charset="0"/>
              </a:endParaRPr>
            </a:p>
          </p:txBody>
        </p:sp>
        <p:sp>
          <p:nvSpPr>
            <p:cNvPr id="31" name="Ellipse 30">
              <a:extLst>
                <a:ext uri="{FF2B5EF4-FFF2-40B4-BE49-F238E27FC236}">
                  <a16:creationId xmlns:a16="http://schemas.microsoft.com/office/drawing/2014/main" id="{09F2BDA6-4EAD-4D4A-39DB-8BC739692DDD}"/>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6465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05D412-A6AB-C220-7B39-06DDF91BF1D9}"/>
              </a:ext>
            </a:extLst>
          </p:cNvPr>
          <p:cNvSpPr>
            <a:spLocks noGrp="1"/>
          </p:cNvSpPr>
          <p:nvPr>
            <p:ph type="sldNum" sz="quarter" idx="4"/>
          </p:nvPr>
        </p:nvSpPr>
        <p:spPr/>
        <p:txBody>
          <a:bodyPr/>
          <a:lstStyle/>
          <a:p>
            <a:fld id="{CB2079F2-58AF-ED44-82D7-E04B2F6FD686}" type="slidenum">
              <a:rPr lang="en-US" smtClean="0"/>
              <a:t>5</a:t>
            </a:fld>
            <a:endParaRPr lang="en-US" dirty="0"/>
          </a:p>
        </p:txBody>
      </p:sp>
      <p:sp>
        <p:nvSpPr>
          <p:cNvPr id="4" name="Espace réservé du texte 3">
            <a:extLst>
              <a:ext uri="{FF2B5EF4-FFF2-40B4-BE49-F238E27FC236}">
                <a16:creationId xmlns:a16="http://schemas.microsoft.com/office/drawing/2014/main" id="{604A4DFE-B6C5-BCDA-5720-5137FFC1E5E8}"/>
              </a:ext>
            </a:extLst>
          </p:cNvPr>
          <p:cNvSpPr>
            <a:spLocks noGrp="1"/>
          </p:cNvSpPr>
          <p:nvPr>
            <p:ph type="body" sz="quarter" idx="46"/>
          </p:nvPr>
        </p:nvSpPr>
        <p:spPr>
          <a:xfrm>
            <a:off x="801601" y="1885387"/>
            <a:ext cx="5956470" cy="5638821"/>
          </a:xfrm>
        </p:spPr>
        <p:txBody>
          <a:bodyPr/>
          <a:lstStyle/>
          <a:p>
            <a:r>
              <a:rPr lang="fr-FR" sz="1400" dirty="0"/>
              <a:t>Per </a:t>
            </a:r>
            <a:r>
              <a:rPr lang="fr-FR" sz="1400" dirty="0" err="1"/>
              <a:t>presentare queste </a:t>
            </a:r>
            <a:r>
              <a:rPr lang="fr-FR" sz="1400" dirty="0"/>
              <a:t>organizzazioni, sono </a:t>
            </a:r>
            <a:r>
              <a:rPr lang="fr-FR" sz="1400" dirty="0" err="1"/>
              <a:t>state </a:t>
            </a:r>
            <a:r>
              <a:rPr lang="fr-FR" sz="1400" dirty="0"/>
              <a:t>inviate delle linee guida a </a:t>
            </a:r>
            <a:r>
              <a:rPr lang="fr-FR" sz="1400" dirty="0" err="1"/>
              <a:t>ciascun </a:t>
            </a:r>
            <a:r>
              <a:rPr lang="fr-FR" sz="1400" dirty="0"/>
              <a:t>responsabile di progetto per </a:t>
            </a:r>
            <a:r>
              <a:rPr lang="fr-FR" sz="1400" dirty="0" err="1"/>
              <a:t>raccogliere </a:t>
            </a:r>
            <a:r>
              <a:rPr lang="fr-FR" sz="1400" dirty="0"/>
              <a:t>informazioni chiave. Il questionario per le interviste </a:t>
            </a:r>
            <a:r>
              <a:rPr lang="fr-FR" sz="1400" dirty="0" err="1"/>
              <a:t>è stato preparato </a:t>
            </a:r>
            <a:r>
              <a:rPr lang="fr-FR" sz="1400" dirty="0"/>
              <a:t>in </a:t>
            </a:r>
            <a:r>
              <a:rPr lang="fr-FR" sz="1400" dirty="0" err="1"/>
              <a:t>anticipo </a:t>
            </a:r>
            <a:r>
              <a:rPr lang="fr-FR" sz="1400" dirty="0"/>
              <a:t>dai </a:t>
            </a:r>
            <a:r>
              <a:rPr lang="fr-FR" sz="1400" dirty="0" err="1"/>
              <a:t>partner del progetto </a:t>
            </a:r>
            <a:r>
              <a:rPr lang="fr-FR" sz="1400" dirty="0"/>
              <a:t>e </a:t>
            </a:r>
            <a:r>
              <a:rPr lang="fr-FR" sz="1400" dirty="0" err="1"/>
              <a:t>convalidato </a:t>
            </a:r>
            <a:r>
              <a:rPr lang="fr-FR" sz="1400" dirty="0"/>
              <a:t>dal consorzio. </a:t>
            </a:r>
            <a:r>
              <a:rPr lang="fr-FR" sz="1400" dirty="0" err="1"/>
              <a:t>Ciascuno </a:t>
            </a:r>
            <a:r>
              <a:rPr lang="fr-FR" sz="1400" dirty="0"/>
              <a:t>dei </a:t>
            </a:r>
            <a:r>
              <a:rPr lang="fr-FR" sz="1400" dirty="0" err="1"/>
              <a:t>partner </a:t>
            </a:r>
            <a:r>
              <a:rPr lang="fr-FR" sz="1400" dirty="0"/>
              <a:t>ha </a:t>
            </a:r>
            <a:r>
              <a:rPr lang="fr-FR" sz="1400" dirty="0" err="1"/>
              <a:t>scelto </a:t>
            </a:r>
            <a:r>
              <a:rPr lang="fr-FR" sz="1400" dirty="0"/>
              <a:t>pratiche </a:t>
            </a:r>
            <a:r>
              <a:rPr lang="fr-FR" sz="1400" dirty="0" err="1"/>
              <a:t>di ispirazione che coinvolgono i giovani </a:t>
            </a:r>
            <a:r>
              <a:rPr lang="fr-FR" sz="1400" dirty="0"/>
              <a:t>nel </a:t>
            </a:r>
            <a:r>
              <a:rPr lang="fr-FR" sz="1400" dirty="0" err="1"/>
              <a:t>campo </a:t>
            </a:r>
            <a:r>
              <a:rPr lang="fr-FR" sz="1400" dirty="0"/>
              <a:t>del </a:t>
            </a:r>
            <a:r>
              <a:rPr lang="fr-FR" sz="1400" dirty="0" err="1"/>
              <a:t>turismo sostenibile </a:t>
            </a:r>
            <a:r>
              <a:rPr lang="fr-FR" sz="1400" dirty="0"/>
              <a:t>per </a:t>
            </a:r>
            <a:r>
              <a:rPr lang="fr-FR" sz="1400" dirty="0" err="1"/>
              <a:t>condurre </a:t>
            </a:r>
            <a:r>
              <a:rPr lang="fr-FR" sz="1400" dirty="0"/>
              <a:t>l'intervista.</a:t>
            </a:r>
          </a:p>
          <a:p>
            <a:endParaRPr lang="fr-FR" sz="1400" b="1" dirty="0"/>
          </a:p>
          <a:p>
            <a:endParaRPr lang="fr-FR" sz="1400" b="1" dirty="0"/>
          </a:p>
          <a:p>
            <a:endParaRPr lang="fr-FR" sz="1400" b="1" dirty="0"/>
          </a:p>
          <a:p>
            <a:r>
              <a:rPr lang="fr-FR" sz="1400" b="1" dirty="0"/>
              <a:t>Le domande </a:t>
            </a:r>
            <a:r>
              <a:rPr lang="fr-FR" sz="1400" b="1" dirty="0" err="1"/>
              <a:t>riguardavano </a:t>
            </a:r>
            <a:r>
              <a:rPr lang="fr-FR" sz="1400" b="1" dirty="0"/>
              <a:t>:</a:t>
            </a:r>
          </a:p>
          <a:p>
            <a:endParaRPr lang="fr-FR" sz="1400" b="1" dirty="0"/>
          </a:p>
          <a:p>
            <a:r>
              <a:rPr lang="fr-FR" sz="1400" dirty="0"/>
              <a:t>- la </a:t>
            </a:r>
            <a:r>
              <a:rPr lang="fr-FR" sz="1400" dirty="0" err="1"/>
              <a:t>nascita </a:t>
            </a:r>
            <a:r>
              <a:rPr lang="fr-FR" sz="1400" dirty="0"/>
              <a:t>del </a:t>
            </a:r>
            <a:r>
              <a:rPr lang="fr-FR" sz="1400" dirty="0" err="1"/>
              <a:t>progetto</a:t>
            </a:r>
            <a:r>
              <a:rPr lang="fr-FR" sz="1400" dirty="0"/>
              <a:t>, i </a:t>
            </a:r>
            <a:r>
              <a:rPr lang="fr-FR" sz="1400" dirty="0" err="1"/>
              <a:t>suoi </a:t>
            </a:r>
            <a:r>
              <a:rPr lang="fr-FR" sz="1400" dirty="0"/>
              <a:t>obiettivi e le sue sfide;</a:t>
            </a:r>
          </a:p>
          <a:p>
            <a:r>
              <a:rPr lang="fr-FR" sz="1400" dirty="0"/>
              <a:t>- i </a:t>
            </a:r>
            <a:r>
              <a:rPr lang="fr-FR" sz="1400" dirty="0" err="1"/>
              <a:t>beneficiari </a:t>
            </a:r>
            <a:r>
              <a:rPr lang="fr-FR" sz="1400" dirty="0"/>
              <a:t>del </a:t>
            </a:r>
            <a:r>
              <a:rPr lang="fr-FR" sz="1400" dirty="0" err="1"/>
              <a:t>progetto</a:t>
            </a:r>
            <a:r>
              <a:rPr lang="fr-FR" sz="1400" dirty="0"/>
              <a:t>: il </a:t>
            </a:r>
            <a:r>
              <a:rPr lang="fr-FR" sz="1400" dirty="0" err="1"/>
              <a:t>loro </a:t>
            </a:r>
            <a:r>
              <a:rPr lang="fr-FR" sz="1400" dirty="0"/>
              <a:t>profilo, i </a:t>
            </a:r>
            <a:r>
              <a:rPr lang="fr-FR" sz="1400" dirty="0" err="1"/>
              <a:t>problemi</a:t>
            </a:r>
            <a:r>
              <a:rPr lang="fr-FR" sz="1400" dirty="0"/>
              <a:t>, le </a:t>
            </a:r>
            <a:r>
              <a:rPr lang="fr-FR" sz="1400" dirty="0" err="1"/>
              <a:t>esigenze </a:t>
            </a:r>
            <a:r>
              <a:rPr lang="fr-FR" sz="1400" dirty="0"/>
              <a:t>e le aspettative;</a:t>
            </a:r>
          </a:p>
          <a:p>
            <a:r>
              <a:rPr lang="fr-FR" sz="1400" dirty="0"/>
              <a:t>- la </a:t>
            </a:r>
            <a:r>
              <a:rPr lang="fr-FR" sz="1400" dirty="0" err="1"/>
              <a:t>strategia adottata </a:t>
            </a:r>
            <a:r>
              <a:rPr lang="fr-FR" sz="1400" dirty="0"/>
              <a:t>dall'organizzazione per risolvere il </a:t>
            </a:r>
            <a:r>
              <a:rPr lang="fr-FR" sz="1400" dirty="0" err="1"/>
              <a:t>problema identificato e affrontato </a:t>
            </a:r>
            <a:r>
              <a:rPr lang="fr-FR" sz="1400" dirty="0"/>
              <a:t>dal </a:t>
            </a:r>
            <a:r>
              <a:rPr lang="fr-FR" sz="1400" dirty="0" err="1"/>
              <a:t>progetto</a:t>
            </a:r>
            <a:r>
              <a:rPr lang="fr-FR" sz="1400" dirty="0"/>
              <a:t>;</a:t>
            </a:r>
          </a:p>
          <a:p>
            <a:r>
              <a:rPr lang="fr-FR" sz="1400" dirty="0"/>
              <a:t>- il modello di business dell'</a:t>
            </a:r>
            <a:r>
              <a:rPr lang="fr-FR" sz="1400" dirty="0" err="1"/>
              <a:t>organizzazione</a:t>
            </a:r>
            <a:r>
              <a:rPr lang="fr-FR" sz="1400" dirty="0"/>
              <a:t>;</a:t>
            </a:r>
          </a:p>
          <a:p>
            <a:r>
              <a:rPr lang="fr-FR" sz="1400" dirty="0" err="1"/>
              <a:t>- perché si tratta di una </a:t>
            </a:r>
            <a:r>
              <a:rPr lang="fr-FR" sz="1400" dirty="0"/>
              <a:t>buona pratica nel </a:t>
            </a:r>
            <a:r>
              <a:rPr lang="fr-FR" sz="1400" dirty="0" err="1"/>
              <a:t>campo </a:t>
            </a:r>
            <a:r>
              <a:rPr lang="fr-FR" sz="1400" dirty="0"/>
              <a:t>del </a:t>
            </a:r>
            <a:r>
              <a:rPr lang="fr-FR" sz="1400" dirty="0" err="1"/>
              <a:t>turismo </a:t>
            </a:r>
            <a:r>
              <a:rPr lang="fr-FR" sz="1400" dirty="0"/>
              <a:t>inclusivo.</a:t>
            </a:r>
          </a:p>
          <a:p>
            <a:pPr marL="285750" indent="-285750">
              <a:buFontTx/>
              <a:buChar char="-"/>
            </a:pPr>
            <a:endParaRPr lang="fr-FR" sz="1400" dirty="0"/>
          </a:p>
          <a:p>
            <a:r>
              <a:rPr lang="fr-FR" sz="1400" dirty="0"/>
              <a:t>I </a:t>
            </a:r>
            <a:r>
              <a:rPr lang="fr-FR" sz="1400" dirty="0" err="1"/>
              <a:t>partner hanno condotto </a:t>
            </a:r>
            <a:r>
              <a:rPr lang="fr-FR" sz="1400" dirty="0"/>
              <a:t>interviste </a:t>
            </a:r>
            <a:r>
              <a:rPr lang="fr-FR" sz="1400" dirty="0" err="1"/>
              <a:t>con l'iniziatore </a:t>
            </a:r>
            <a:r>
              <a:rPr lang="fr-FR" sz="1400" dirty="0"/>
              <a:t>del </a:t>
            </a:r>
            <a:r>
              <a:rPr lang="fr-FR" sz="1400" dirty="0" err="1"/>
              <a:t>progetto </a:t>
            </a:r>
            <a:r>
              <a:rPr lang="fr-FR" sz="1400" dirty="0"/>
              <a:t>per evidenziare le </a:t>
            </a:r>
            <a:r>
              <a:rPr lang="fr-FR" sz="1400" dirty="0" err="1"/>
              <a:t>varie </a:t>
            </a:r>
            <a:r>
              <a:rPr lang="fr-FR" sz="1400" dirty="0"/>
              <a:t>iniziative di </a:t>
            </a:r>
            <a:r>
              <a:rPr lang="fr-FR" sz="1400" dirty="0" err="1"/>
              <a:t>turismo sostenibile, soprattutto </a:t>
            </a:r>
            <a:r>
              <a:rPr lang="fr-FR" sz="1400" dirty="0"/>
              <a:t>per ispirare e </a:t>
            </a:r>
            <a:r>
              <a:rPr lang="fr-FR" sz="1400" dirty="0" err="1"/>
              <a:t>consigliare coloro che vorrebbero </a:t>
            </a:r>
            <a:r>
              <a:rPr lang="fr-FR" sz="1400" dirty="0"/>
              <a:t>avviare </a:t>
            </a:r>
            <a:r>
              <a:rPr lang="fr-FR" sz="1400" dirty="0" err="1"/>
              <a:t>una propria </a:t>
            </a:r>
            <a:r>
              <a:rPr lang="fr-FR" sz="1400" dirty="0"/>
              <a:t>attività in </a:t>
            </a:r>
            <a:r>
              <a:rPr lang="fr-FR" sz="1400" dirty="0" err="1"/>
              <a:t>questo campo</a:t>
            </a:r>
            <a:r>
              <a:rPr lang="fr-FR" sz="1400" dirty="0"/>
              <a:t>.</a:t>
            </a:r>
          </a:p>
          <a:p>
            <a:endParaRPr lang="fr-FR" sz="1400" dirty="0"/>
          </a:p>
          <a:p>
            <a:r>
              <a:rPr lang="fr-FR" sz="1400" dirty="0"/>
              <a:t>L'obiettivo di </a:t>
            </a:r>
            <a:r>
              <a:rPr lang="fr-FR" sz="1400" dirty="0" err="1"/>
              <a:t>queste </a:t>
            </a:r>
            <a:r>
              <a:rPr lang="fr-FR" sz="1400" dirty="0"/>
              <a:t>interviste </a:t>
            </a:r>
            <a:r>
              <a:rPr lang="fr-FR" sz="1400" dirty="0" err="1"/>
              <a:t>è stato quello </a:t>
            </a:r>
            <a:r>
              <a:rPr lang="fr-FR" sz="1400" dirty="0"/>
              <a:t>di </a:t>
            </a:r>
            <a:r>
              <a:rPr lang="fr-FR" sz="1400" dirty="0" err="1"/>
              <a:t>capire </a:t>
            </a:r>
            <a:r>
              <a:rPr lang="fr-FR" sz="1400" b="0" dirty="0" err="1">
                <a:effectLst/>
              </a:rPr>
              <a:t>perché </a:t>
            </a:r>
            <a:r>
              <a:rPr lang="fr-FR" sz="1400" b="0" dirty="0">
                <a:effectLst/>
              </a:rPr>
              <a:t>e come il </a:t>
            </a:r>
            <a:r>
              <a:rPr lang="fr-FR" sz="1400" b="0" dirty="0" err="1">
                <a:effectLst/>
              </a:rPr>
              <a:t>turismo sostenibile sia adatto </a:t>
            </a:r>
            <a:r>
              <a:rPr lang="fr-FR" sz="1400" b="0" dirty="0">
                <a:effectLst/>
              </a:rPr>
              <a:t>a </a:t>
            </a:r>
            <a:r>
              <a:rPr lang="fr-FR" sz="1400" b="0" dirty="0" err="1">
                <a:effectLst/>
              </a:rPr>
              <a:t>sviluppare le capacità </a:t>
            </a:r>
            <a:r>
              <a:rPr lang="fr-FR" sz="1400" b="0" dirty="0">
                <a:effectLst/>
              </a:rPr>
              <a:t>imprenditoriali dei </a:t>
            </a:r>
            <a:r>
              <a:rPr lang="fr-FR" sz="1400" b="0" dirty="0" err="1">
                <a:effectLst/>
              </a:rPr>
              <a:t>giovani NEET </a:t>
            </a:r>
            <a:r>
              <a:rPr lang="fr-FR" sz="1400" dirty="0"/>
              <a:t>e di </a:t>
            </a:r>
            <a:r>
              <a:rPr lang="fr-FR" sz="1400" b="0" dirty="0" err="1">
                <a:effectLst/>
              </a:rPr>
              <a:t>introdurre </a:t>
            </a:r>
            <a:r>
              <a:rPr lang="fr-FR" sz="1400" b="0" dirty="0">
                <a:effectLst/>
              </a:rPr>
              <a:t>nuovi </a:t>
            </a:r>
            <a:r>
              <a:rPr lang="fr-FR" sz="1400" b="0" dirty="0" err="1">
                <a:effectLst/>
              </a:rPr>
              <a:t>modelli </a:t>
            </a:r>
            <a:r>
              <a:rPr lang="fr-FR" sz="1400" b="0" dirty="0">
                <a:effectLst/>
              </a:rPr>
              <a:t>di supporto all'imprenditorialità. </a:t>
            </a:r>
            <a:endParaRPr lang="fr-FR" sz="1400" dirty="0">
              <a:effectLst/>
            </a:endParaRPr>
          </a:p>
          <a:p>
            <a:endParaRPr lang="fr-FR" sz="1400" dirty="0"/>
          </a:p>
          <a:p>
            <a:endParaRPr lang="fr-FR" sz="1400" dirty="0"/>
          </a:p>
          <a:p>
            <a:endParaRPr lang="fr-FR" sz="1400" dirty="0"/>
          </a:p>
        </p:txBody>
      </p:sp>
      <p:sp>
        <p:nvSpPr>
          <p:cNvPr id="5" name="Espace réservé du texte 4">
            <a:extLst>
              <a:ext uri="{FF2B5EF4-FFF2-40B4-BE49-F238E27FC236}">
                <a16:creationId xmlns:a16="http://schemas.microsoft.com/office/drawing/2014/main" id="{5DAA67EE-0473-35A7-A2FC-103D01B38A96}"/>
              </a:ext>
            </a:extLst>
          </p:cNvPr>
          <p:cNvSpPr>
            <a:spLocks noGrp="1"/>
          </p:cNvSpPr>
          <p:nvPr>
            <p:ph type="body" sz="quarter" idx="47"/>
          </p:nvPr>
        </p:nvSpPr>
        <p:spPr/>
        <p:txBody>
          <a:bodyPr/>
          <a:lstStyle/>
          <a:p>
            <a:r>
              <a:rPr lang="fr-FR" dirty="0"/>
              <a:t>METODOLOGIA</a:t>
            </a:r>
          </a:p>
        </p:txBody>
      </p:sp>
    </p:spTree>
    <p:extLst>
      <p:ext uri="{BB962C8B-B14F-4D97-AF65-F5344CB8AC3E}">
        <p14:creationId xmlns:p14="http://schemas.microsoft.com/office/powerpoint/2010/main" val="1806083406"/>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76544E-C9F9-4EF5-6496-C79A2FCE60D2}"/>
              </a:ext>
            </a:extLst>
          </p:cNvPr>
          <p:cNvSpPr>
            <a:spLocks noGrp="1"/>
          </p:cNvSpPr>
          <p:nvPr>
            <p:ph type="body" sz="quarter" idx="42"/>
          </p:nvPr>
        </p:nvSpPr>
        <p:spPr>
          <a:xfrm>
            <a:off x="205208" y="833805"/>
            <a:ext cx="4104635" cy="2623117"/>
          </a:xfrm>
        </p:spPr>
        <p:txBody>
          <a:bodyPr>
            <a:normAutofit/>
          </a:bodyPr>
          <a:lstStyle/>
          <a:p>
            <a:r>
              <a:rPr lang="fr-FR" sz="1800" dirty="0" err="1">
                <a:effectLst/>
              </a:rPr>
              <a:t>Quel giorno </a:t>
            </a:r>
            <a:r>
              <a:rPr lang="fr-FR" sz="1800" dirty="0">
                <a:effectLst/>
              </a:rPr>
              <a:t>mi è </a:t>
            </a:r>
            <a:r>
              <a:rPr lang="fr-FR" sz="1800" dirty="0" err="1">
                <a:effectLst/>
              </a:rPr>
              <a:t>stato chiaro che c</a:t>
            </a:r>
            <a:r>
              <a:rPr lang="fr-FR" sz="1800" dirty="0">
                <a:effectLst/>
              </a:rPr>
              <a:t>'</a:t>
            </a:r>
            <a:r>
              <a:rPr lang="fr-FR" sz="1800" dirty="0" err="1">
                <a:effectLst/>
              </a:rPr>
              <a:t>era bisogno </a:t>
            </a:r>
            <a:r>
              <a:rPr lang="fr-FR" sz="1800" dirty="0">
                <a:effectLst/>
              </a:rPr>
              <a:t>che le </a:t>
            </a:r>
            <a:r>
              <a:rPr lang="fr-FR" sz="1800" dirty="0" err="1">
                <a:effectLst/>
              </a:rPr>
              <a:t>donne </a:t>
            </a:r>
            <a:r>
              <a:rPr lang="fr-FR" sz="1800" dirty="0">
                <a:effectLst/>
              </a:rPr>
              <a:t>si </a:t>
            </a:r>
            <a:r>
              <a:rPr lang="fr-FR" sz="1800" dirty="0" err="1">
                <a:effectLst/>
              </a:rPr>
              <a:t>riunissero </a:t>
            </a:r>
            <a:r>
              <a:rPr lang="fr-FR" sz="1800" dirty="0">
                <a:effectLst/>
              </a:rPr>
              <a:t>e si </a:t>
            </a:r>
            <a:r>
              <a:rPr lang="fr-FR" sz="1800" dirty="0" err="1">
                <a:effectLst/>
              </a:rPr>
              <a:t>mettessero in contatto tra loro </a:t>
            </a:r>
            <a:r>
              <a:rPr lang="fr-FR" sz="1800" dirty="0">
                <a:effectLst/>
              </a:rPr>
              <a:t>e </a:t>
            </a:r>
            <a:r>
              <a:rPr lang="fr-FR" sz="1800" dirty="0" err="1">
                <a:effectLst/>
              </a:rPr>
              <a:t>con l'aria </a:t>
            </a:r>
            <a:r>
              <a:rPr lang="fr-FR" sz="1800" dirty="0">
                <a:effectLst/>
              </a:rPr>
              <a:t>aperta. </a:t>
            </a:r>
            <a:endParaRPr lang="fr-FR" sz="2400" dirty="0">
              <a:effectLst/>
            </a:endParaRPr>
          </a:p>
        </p:txBody>
      </p:sp>
      <p:sp>
        <p:nvSpPr>
          <p:cNvPr id="2" name="Text Placeholder 1">
            <a:extLst>
              <a:ext uri="{FF2B5EF4-FFF2-40B4-BE49-F238E27FC236}">
                <a16:creationId xmlns:a16="http://schemas.microsoft.com/office/drawing/2014/main" id="{DD24068F-9112-49A7-BCA8-3381D20F593A}"/>
              </a:ext>
            </a:extLst>
          </p:cNvPr>
          <p:cNvSpPr>
            <a:spLocks noGrp="1"/>
          </p:cNvSpPr>
          <p:nvPr>
            <p:ph type="body" sz="quarter" idx="14"/>
          </p:nvPr>
        </p:nvSpPr>
        <p:spPr>
          <a:xfrm rot="10800000">
            <a:off x="3056940" y="2594634"/>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3" name="Text Placeholder 2">
            <a:extLst>
              <a:ext uri="{FF2B5EF4-FFF2-40B4-BE49-F238E27FC236}">
                <a16:creationId xmlns:a16="http://schemas.microsoft.com/office/drawing/2014/main" id="{8BCAD088-3DEE-73EA-D81E-7CDB70C7450F}"/>
              </a:ext>
            </a:extLst>
          </p:cNvPr>
          <p:cNvSpPr>
            <a:spLocks noGrp="1"/>
          </p:cNvSpPr>
          <p:nvPr>
            <p:ph type="body" sz="quarter" idx="15"/>
          </p:nvPr>
        </p:nvSpPr>
        <p:spPr>
          <a:xfrm>
            <a:off x="615910" y="663582"/>
            <a:ext cx="2003444" cy="936605"/>
          </a:xfrm>
        </p:spPr>
        <p:txBody>
          <a:bodyPr>
            <a:noAutofit/>
          </a:bodyPr>
          <a:lstStyle/>
          <a:p>
            <a:r>
              <a:rPr lang="en-GB" dirty="0"/>
              <a:t>"</a:t>
            </a:r>
          </a:p>
        </p:txBody>
      </p:sp>
      <p:sp>
        <p:nvSpPr>
          <p:cNvPr id="10" name="Slide Number Placeholder 9">
            <a:extLst>
              <a:ext uri="{FF2B5EF4-FFF2-40B4-BE49-F238E27FC236}">
                <a16:creationId xmlns:a16="http://schemas.microsoft.com/office/drawing/2014/main" id="{77745362-2312-E6AA-0603-6416D21F10EC}"/>
              </a:ext>
            </a:extLst>
          </p:cNvPr>
          <p:cNvSpPr>
            <a:spLocks noGrp="1"/>
          </p:cNvSpPr>
          <p:nvPr>
            <p:ph type="sldNum" sz="quarter" idx="4"/>
          </p:nvPr>
        </p:nvSpPr>
        <p:spPr/>
        <p:txBody>
          <a:bodyPr/>
          <a:lstStyle/>
          <a:p>
            <a:fld id="{CB2079F2-58AF-ED44-82D7-E04B2F6FD686}" type="slidenum">
              <a:rPr lang="en-US" smtClean="0"/>
              <a:t>50</a:t>
            </a:fld>
            <a:endParaRPr lang="en-US" dirty="0"/>
          </a:p>
        </p:txBody>
      </p:sp>
      <p:sp>
        <p:nvSpPr>
          <p:cNvPr id="12" name="ZoneTexte 11">
            <a:extLst>
              <a:ext uri="{FF2B5EF4-FFF2-40B4-BE49-F238E27FC236}">
                <a16:creationId xmlns:a16="http://schemas.microsoft.com/office/drawing/2014/main" id="{B961E956-4A86-A8E1-1D86-44CCD32D4558}"/>
              </a:ext>
            </a:extLst>
          </p:cNvPr>
          <p:cNvSpPr txBox="1"/>
          <p:nvPr/>
        </p:nvSpPr>
        <p:spPr>
          <a:xfrm>
            <a:off x="813862" y="4903305"/>
            <a:ext cx="2887329" cy="307777"/>
          </a:xfrm>
          <a:prstGeom prst="rect">
            <a:avLst/>
          </a:prstGeom>
          <a:noFill/>
        </p:spPr>
        <p:txBody>
          <a:bodyPr wrap="non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Chi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sono le parti interessate?</a:t>
            </a:r>
          </a:p>
        </p:txBody>
      </p:sp>
      <p:sp>
        <p:nvSpPr>
          <p:cNvPr id="13" name="ZoneTexte 12">
            <a:extLst>
              <a:ext uri="{FF2B5EF4-FFF2-40B4-BE49-F238E27FC236}">
                <a16:creationId xmlns:a16="http://schemas.microsoft.com/office/drawing/2014/main" id="{3C7F1907-F308-677D-98CF-5929A7620842}"/>
              </a:ext>
            </a:extLst>
          </p:cNvPr>
          <p:cNvSpPr txBox="1"/>
          <p:nvPr/>
        </p:nvSpPr>
        <p:spPr>
          <a:xfrm>
            <a:off x="577797" y="5480731"/>
            <a:ext cx="5885935" cy="1384995"/>
          </a:xfrm>
          <a:prstGeom prst="rect">
            <a:avLst/>
          </a:prstGeom>
          <a:noFill/>
        </p:spPr>
        <p:txBody>
          <a:bodyPr wrap="square" rtlCol="0">
            <a:spAutoFit/>
          </a:bodyPr>
          <a:lstStyle/>
          <a:p>
            <a:pPr algn="just"/>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Donne di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ogni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estrazione sociale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Le GGW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accolgono le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nostre donne nere,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indigene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BIPOC,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lesbiche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bisessuali</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trans,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donne con disabilità</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donne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in fase di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recupero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donne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di taglia.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Ci sforziamo di nutrire l</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'amore per noi stesse, di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aumentare la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fiducia in noi stesse, di esplorare la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creatività</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di praticare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la mindfulness</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ma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soprattutto di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divertirci e di creare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amicizie che durino tutta la vita,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dentro e fuori dal percorso. </a:t>
            </a:r>
            <a:endParaRPr lang="fr-FR" sz="11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4" name="ZoneTexte 13">
            <a:extLst>
              <a:ext uri="{FF2B5EF4-FFF2-40B4-BE49-F238E27FC236}">
                <a16:creationId xmlns:a16="http://schemas.microsoft.com/office/drawing/2014/main" id="{53AF73C1-1278-E36B-4137-64CA92EFA5DA}"/>
              </a:ext>
            </a:extLst>
          </p:cNvPr>
          <p:cNvSpPr txBox="1"/>
          <p:nvPr/>
        </p:nvSpPr>
        <p:spPr>
          <a:xfrm>
            <a:off x="813862" y="7441097"/>
            <a:ext cx="3849131" cy="307777"/>
          </a:xfrm>
          <a:prstGeom prst="rect">
            <a:avLst/>
          </a:prstGeom>
          <a:noFill/>
        </p:spPr>
        <p:txBody>
          <a:bodyPr wrap="non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Quali sono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i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loro problemi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e le loro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esigenze</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a:t>
            </a:r>
          </a:p>
        </p:txBody>
      </p:sp>
      <p:sp>
        <p:nvSpPr>
          <p:cNvPr id="15" name="ZoneTexte 14">
            <a:extLst>
              <a:ext uri="{FF2B5EF4-FFF2-40B4-BE49-F238E27FC236}">
                <a16:creationId xmlns:a16="http://schemas.microsoft.com/office/drawing/2014/main" id="{409AC49A-13AD-4A03-4B1D-7A0C5004A8FE}"/>
              </a:ext>
            </a:extLst>
          </p:cNvPr>
          <p:cNvSpPr txBox="1"/>
          <p:nvPr/>
        </p:nvSpPr>
        <p:spPr>
          <a:xfrm>
            <a:off x="577798" y="7929345"/>
            <a:ext cx="3202040" cy="2677656"/>
          </a:xfrm>
          <a:prstGeom prst="rect">
            <a:avLst/>
          </a:prstGeom>
          <a:noFill/>
        </p:spPr>
        <p:txBody>
          <a:bodyPr wrap="square" numCol="1" rtlCol="0">
            <a:spAutoFit/>
          </a:bodyPr>
          <a:lstStyle/>
          <a:p>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Problemi </a:t>
            </a:r>
          </a:p>
          <a:p>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Solitudine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Scarsa fiducia e autostima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Trovare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una nuova abilità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Lo stress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Ansia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Depressione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Esercizio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Peso </a:t>
            </a:r>
          </a:p>
          <a:p>
            <a:pPr>
              <a:buFont typeface="Arial" panose="020B0604020202020204" pitchFamily="34" charset="0"/>
              <a:buChar char="•"/>
            </a:pPr>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ZoneTexte 4">
            <a:extLst>
              <a:ext uri="{FF2B5EF4-FFF2-40B4-BE49-F238E27FC236}">
                <a16:creationId xmlns:a16="http://schemas.microsoft.com/office/drawing/2014/main" id="{A144BAE8-B5E3-D8E4-7FE9-BE3A94E4EE06}"/>
              </a:ext>
            </a:extLst>
          </p:cNvPr>
          <p:cNvSpPr txBox="1"/>
          <p:nvPr/>
        </p:nvSpPr>
        <p:spPr>
          <a:xfrm>
            <a:off x="3845957" y="7929345"/>
            <a:ext cx="3202040" cy="2462213"/>
          </a:xfrm>
          <a:prstGeom prst="rect">
            <a:avLst/>
          </a:prstGeom>
          <a:noFill/>
        </p:spPr>
        <p:txBody>
          <a:bodyPr wrap="square" numCol="1" rtlCol="0">
            <a:spAutoFit/>
          </a:bodyPr>
          <a:lstStyle/>
          <a:p>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Esigenze </a:t>
            </a:r>
          </a:p>
          <a:p>
            <a:endPar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Per collegare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Esplorare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Praticare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consapevolezza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Conoscere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nuove persone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Per divertirsi </a:t>
            </a:r>
          </a:p>
          <a:p>
            <a:pPr marL="285750" indent="-285750">
              <a:buFont typeface="Arial" panose="020B0604020202020204" pitchFamily="34" charset="0"/>
              <a:buChar char="•"/>
            </a:pP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Siate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creativi </a:t>
            </a:r>
          </a:p>
          <a:p>
            <a:pPr marL="285750" indent="-285750">
              <a:buFont typeface="Arial" panose="020B0604020202020204" pitchFamily="34" charset="0"/>
              <a:buChar char="•"/>
            </a:pP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Esercitare </a:t>
            </a:r>
          </a:p>
          <a:p>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79036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2" y="6344092"/>
            <a:ext cx="5992060" cy="2088787"/>
          </a:xfrm>
        </p:spPr>
        <p:txBody>
          <a:bodyPr/>
          <a:lstStyle/>
          <a:p>
            <a:r>
              <a:rPr lang="fr-FR" dirty="0">
                <a:effectLst/>
              </a:rPr>
              <a:t>Melissa </a:t>
            </a:r>
            <a:r>
              <a:rPr lang="fr-FR" dirty="0" err="1">
                <a:effectLst/>
              </a:rPr>
              <a:t>impiega </a:t>
            </a:r>
            <a:r>
              <a:rPr lang="fr-FR" dirty="0">
                <a:effectLst/>
              </a:rPr>
              <a:t>un modello commerciale </a:t>
            </a:r>
            <a:r>
              <a:rPr lang="fr-FR" dirty="0" err="1">
                <a:effectLst/>
              </a:rPr>
              <a:t>sostenibile che consente </a:t>
            </a:r>
            <a:r>
              <a:rPr lang="fr-FR" dirty="0">
                <a:effectLst/>
              </a:rPr>
              <a:t>a tutte le </a:t>
            </a:r>
            <a:r>
              <a:rPr lang="fr-FR" dirty="0" err="1">
                <a:effectLst/>
              </a:rPr>
              <a:t>donne </a:t>
            </a:r>
            <a:r>
              <a:rPr lang="fr-FR" dirty="0">
                <a:effectLst/>
              </a:rPr>
              <a:t>di </a:t>
            </a:r>
            <a:r>
              <a:rPr lang="fr-FR" dirty="0" err="1">
                <a:effectLst/>
              </a:rPr>
              <a:t>partecipare</a:t>
            </a:r>
            <a:r>
              <a:rPr lang="fr-FR" dirty="0">
                <a:effectLst/>
              </a:rPr>
              <a:t>. I prezzi </a:t>
            </a:r>
            <a:r>
              <a:rPr lang="fr-FR" dirty="0" err="1">
                <a:effectLst/>
              </a:rPr>
              <a:t>includono </a:t>
            </a:r>
            <a:r>
              <a:rPr lang="fr-FR" dirty="0">
                <a:effectLst/>
              </a:rPr>
              <a:t>iniziative come il </a:t>
            </a:r>
            <a:r>
              <a:rPr lang="fr-FR" dirty="0" err="1">
                <a:effectLst/>
              </a:rPr>
              <a:t>pay it forward</a:t>
            </a:r>
            <a:r>
              <a:rPr lang="fr-FR" dirty="0">
                <a:effectLst/>
              </a:rPr>
              <a:t>, tariffe </a:t>
            </a:r>
            <a:r>
              <a:rPr lang="fr-FR" dirty="0" err="1">
                <a:effectLst/>
              </a:rPr>
              <a:t>agevolate </a:t>
            </a:r>
            <a:r>
              <a:rPr lang="fr-FR" dirty="0">
                <a:effectLst/>
              </a:rPr>
              <a:t>per </a:t>
            </a:r>
            <a:r>
              <a:rPr lang="fr-FR" dirty="0" err="1">
                <a:effectLst/>
              </a:rPr>
              <a:t>studenti</a:t>
            </a:r>
            <a:r>
              <a:rPr lang="fr-FR" dirty="0">
                <a:effectLst/>
              </a:rPr>
              <a:t>, </a:t>
            </a:r>
            <a:r>
              <a:rPr lang="fr-FR" dirty="0" err="1">
                <a:effectLst/>
              </a:rPr>
              <a:t>disoccupati </a:t>
            </a:r>
            <a:r>
              <a:rPr lang="fr-FR" dirty="0">
                <a:effectLst/>
              </a:rPr>
              <a:t>e </a:t>
            </a:r>
            <a:r>
              <a:rPr lang="fr-FR" dirty="0" err="1">
                <a:effectLst/>
              </a:rPr>
              <a:t>persone </a:t>
            </a:r>
            <a:r>
              <a:rPr lang="fr-FR" dirty="0">
                <a:effectLst/>
              </a:rPr>
              <a:t>con </a:t>
            </a:r>
            <a:r>
              <a:rPr lang="fr-FR" dirty="0" err="1">
                <a:effectLst/>
              </a:rPr>
              <a:t>salari bassi</a:t>
            </a:r>
            <a:r>
              <a:rPr lang="fr-FR" dirty="0">
                <a:effectLst/>
              </a:rPr>
              <a:t>. </a:t>
            </a:r>
          </a:p>
          <a:p>
            <a:endParaRPr lang="fr-FR" dirty="0"/>
          </a:p>
          <a:p>
            <a:endParaRPr lang="fr-FR" dirty="0">
              <a:effectLst/>
            </a:endParaRPr>
          </a:p>
          <a:p>
            <a:endParaRPr lang="fr-FR" dirty="0"/>
          </a:p>
          <a:p>
            <a:endParaRPr lang="fr-FR" dirty="0">
              <a:effectLst/>
            </a:endParaRPr>
          </a:p>
          <a:p>
            <a:endParaRPr lang="fr-FR" dirty="0"/>
          </a:p>
          <a:p>
            <a:endParaRPr lang="fr-FR" dirty="0">
              <a:effectLst/>
            </a:endParaRPr>
          </a:p>
          <a:p>
            <a:endParaRPr lang="fr-FR" dirty="0"/>
          </a:p>
          <a:p>
            <a:endParaRPr lang="fr-FR" dirty="0">
              <a:effectLst/>
            </a:endParaRPr>
          </a:p>
          <a:p>
            <a:r>
              <a:rPr lang="fr-FR" dirty="0">
                <a:effectLst/>
              </a:rPr>
              <a:t>Melissa ha </a:t>
            </a:r>
            <a:r>
              <a:rPr lang="fr-FR" dirty="0" err="1">
                <a:effectLst/>
              </a:rPr>
              <a:t>anche </a:t>
            </a:r>
            <a:r>
              <a:rPr lang="fr-FR" dirty="0">
                <a:effectLst/>
              </a:rPr>
              <a:t>un modello di </a:t>
            </a:r>
            <a:r>
              <a:rPr lang="fr-FR" dirty="0" err="1">
                <a:effectLst/>
              </a:rPr>
              <a:t>adesione </a:t>
            </a:r>
            <a:r>
              <a:rPr lang="fr-FR" dirty="0">
                <a:effectLst/>
              </a:rPr>
              <a:t>al Peak </a:t>
            </a:r>
            <a:r>
              <a:rPr lang="fr-FR" dirty="0" err="1">
                <a:effectLst/>
              </a:rPr>
              <a:t>che consente l'accesso </a:t>
            </a:r>
            <a:r>
              <a:rPr lang="fr-FR" dirty="0">
                <a:effectLst/>
              </a:rPr>
              <a:t>ai </a:t>
            </a:r>
            <a:r>
              <a:rPr lang="fr-FR" dirty="0" err="1">
                <a:effectLst/>
              </a:rPr>
              <a:t>nostri eventi </a:t>
            </a:r>
            <a:r>
              <a:rPr lang="fr-FR" dirty="0">
                <a:effectLst/>
              </a:rPr>
              <a:t>"Peak </a:t>
            </a:r>
            <a:r>
              <a:rPr lang="fr-FR" dirty="0" err="1">
                <a:effectLst/>
              </a:rPr>
              <a:t>Member Only</a:t>
            </a:r>
            <a:r>
              <a:rPr lang="fr-FR" dirty="0">
                <a:effectLst/>
              </a:rPr>
              <a:t>", come ad esempio i </a:t>
            </a:r>
            <a:r>
              <a:rPr lang="fr-FR" dirty="0" err="1">
                <a:effectLst/>
              </a:rPr>
              <a:t>talk</a:t>
            </a:r>
            <a:r>
              <a:rPr lang="fr-FR" dirty="0">
                <a:effectLst/>
              </a:rPr>
              <a:t>, gli Swap Shop Party, le </a:t>
            </a:r>
            <a:r>
              <a:rPr lang="fr-FR" dirty="0" err="1">
                <a:effectLst/>
              </a:rPr>
              <a:t>serate al cinema</a:t>
            </a:r>
            <a:r>
              <a:rPr lang="fr-FR" dirty="0">
                <a:effectLst/>
              </a:rPr>
              <a:t>, le </a:t>
            </a:r>
            <a:r>
              <a:rPr lang="fr-FR" dirty="0" err="1">
                <a:effectLst/>
              </a:rPr>
              <a:t>nuotate in mare </a:t>
            </a:r>
            <a:r>
              <a:rPr lang="fr-FR" dirty="0">
                <a:effectLst/>
              </a:rPr>
              <a:t>"Rise and Salt" e altro ancora, la possibilità di </a:t>
            </a:r>
            <a:r>
              <a:rPr lang="fr-FR" dirty="0" err="1">
                <a:effectLst/>
              </a:rPr>
              <a:t>iscriversi</a:t>
            </a:r>
            <a:r>
              <a:rPr lang="fr-FR" dirty="0">
                <a:effectLst/>
              </a:rPr>
              <a:t> per primi alle </a:t>
            </a:r>
            <a:r>
              <a:rPr lang="fr-FR" dirty="0" err="1">
                <a:effectLst/>
              </a:rPr>
              <a:t>nostre escursioni</a:t>
            </a:r>
            <a:r>
              <a:rPr lang="fr-FR" dirty="0">
                <a:effectLst/>
              </a:rPr>
              <a:t>, </a:t>
            </a:r>
            <a:r>
              <a:rPr lang="fr-FR" dirty="0" err="1">
                <a:effectLst/>
              </a:rPr>
              <a:t>gite</a:t>
            </a:r>
            <a:r>
              <a:rPr lang="fr-FR" dirty="0">
                <a:effectLst/>
              </a:rPr>
              <a:t>, workshop e sfide non appena vengono pubblicati sul </a:t>
            </a:r>
            <a:r>
              <a:rPr lang="fr-FR" dirty="0" err="1">
                <a:effectLst/>
              </a:rPr>
              <a:t>sito web</a:t>
            </a:r>
            <a:r>
              <a:rPr lang="fr-FR" dirty="0">
                <a:effectLst/>
              </a:rPr>
              <a:t>, sconti sui webinar GGW. </a:t>
            </a:r>
          </a:p>
          <a:p>
            <a:r>
              <a:rPr lang="fr-FR" dirty="0">
                <a:effectLst/>
              </a:rPr>
              <a:t>A </a:t>
            </a:r>
            <a:r>
              <a:rPr lang="fr-FR" dirty="0" err="1">
                <a:effectLst/>
              </a:rPr>
              <a:t>ogni evento è associato </a:t>
            </a:r>
            <a:r>
              <a:rPr lang="fr-FR" dirty="0">
                <a:effectLst/>
              </a:rPr>
              <a:t>un prezzo. </a:t>
            </a:r>
          </a:p>
          <a:p>
            <a:pPr>
              <a:lnSpc>
                <a:spcPct val="115000"/>
              </a:lnSpc>
            </a:pPr>
            <a:endParaRPr lang="fr-FR"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734638"/>
            <a:ext cx="5992059" cy="451257"/>
          </a:xfrm>
        </p:spPr>
        <p:txBody>
          <a:bodyPr/>
          <a:lstStyle/>
          <a:p>
            <a:r>
              <a:rPr lang="en-GB" dirty="0"/>
              <a:t>Qual è il modello di business di GGW?</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51</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2" y="1390678"/>
            <a:ext cx="5992060" cy="3022473"/>
          </a:xfrm>
        </p:spPr>
        <p:txBody>
          <a:bodyPr/>
          <a:lstStyle/>
          <a:p>
            <a:r>
              <a:rPr lang="fr-FR" dirty="0" err="1">
                <a:effectLst/>
              </a:rPr>
              <a:t>Le donne avranno le loro ragioni </a:t>
            </a:r>
            <a:r>
              <a:rPr lang="fr-FR" dirty="0">
                <a:effectLst/>
              </a:rPr>
              <a:t>per </a:t>
            </a:r>
            <a:r>
              <a:rPr lang="fr-FR" dirty="0" err="1">
                <a:effectLst/>
              </a:rPr>
              <a:t>unirsi alla comunità </a:t>
            </a:r>
            <a:r>
              <a:rPr lang="fr-FR" dirty="0">
                <a:effectLst/>
              </a:rPr>
              <a:t>GGW. </a:t>
            </a:r>
            <a:r>
              <a:rPr lang="fr-FR" dirty="0" err="1">
                <a:effectLst/>
              </a:rPr>
              <a:t>Potrebbero </a:t>
            </a:r>
            <a:r>
              <a:rPr lang="fr-FR" dirty="0">
                <a:effectLst/>
              </a:rPr>
              <a:t>aspettarsi </a:t>
            </a:r>
            <a:r>
              <a:rPr lang="fr-FR" dirty="0" err="1">
                <a:effectLst/>
              </a:rPr>
              <a:t>appagamento</a:t>
            </a:r>
            <a:r>
              <a:rPr lang="fr-FR" dirty="0">
                <a:effectLst/>
              </a:rPr>
              <a:t>, </a:t>
            </a:r>
            <a:r>
              <a:rPr lang="fr-FR" dirty="0" err="1">
                <a:effectLst/>
              </a:rPr>
              <a:t>soddisfazione </a:t>
            </a:r>
            <a:r>
              <a:rPr lang="fr-FR" dirty="0">
                <a:effectLst/>
              </a:rPr>
              <a:t>e </a:t>
            </a:r>
            <a:r>
              <a:rPr lang="fr-FR" dirty="0" err="1">
                <a:effectLst/>
              </a:rPr>
              <a:t>gioia </a:t>
            </a:r>
            <a:r>
              <a:rPr lang="fr-FR" dirty="0">
                <a:effectLst/>
              </a:rPr>
              <a:t>nell'incontrare nuove persone, </a:t>
            </a:r>
            <a:r>
              <a:rPr lang="fr-FR" dirty="0" err="1">
                <a:effectLst/>
              </a:rPr>
              <a:t>esplorare </a:t>
            </a:r>
            <a:r>
              <a:rPr lang="fr-FR" dirty="0">
                <a:effectLst/>
              </a:rPr>
              <a:t>nuovi </a:t>
            </a:r>
            <a:r>
              <a:rPr lang="fr-FR" dirty="0" err="1">
                <a:effectLst/>
              </a:rPr>
              <a:t>paesaggi</a:t>
            </a:r>
            <a:r>
              <a:rPr lang="fr-FR" dirty="0">
                <a:effectLst/>
              </a:rPr>
              <a:t>, </a:t>
            </a:r>
            <a:r>
              <a:rPr lang="fr-FR" dirty="0" err="1">
                <a:effectLst/>
              </a:rPr>
              <a:t>connettersi con la </a:t>
            </a:r>
            <a:r>
              <a:rPr lang="fr-FR" dirty="0">
                <a:effectLst/>
              </a:rPr>
              <a:t>natura e vedere l'</a:t>
            </a:r>
            <a:r>
              <a:rPr lang="fr-FR" dirty="0" err="1">
                <a:effectLst/>
              </a:rPr>
              <a:t>interconnessione tra </a:t>
            </a:r>
            <a:r>
              <a:rPr lang="fr-FR" dirty="0">
                <a:effectLst/>
              </a:rPr>
              <a:t>corpo, </a:t>
            </a:r>
            <a:r>
              <a:rPr lang="fr-FR" dirty="0" err="1">
                <a:effectLst/>
              </a:rPr>
              <a:t>mente </a:t>
            </a:r>
            <a:r>
              <a:rPr lang="fr-FR" dirty="0">
                <a:effectLst/>
              </a:rPr>
              <a:t>e anima. </a:t>
            </a:r>
          </a:p>
          <a:p>
            <a:endParaRPr lang="fr-FR" dirty="0"/>
          </a:p>
          <a:p>
            <a:r>
              <a:rPr lang="fr-FR" dirty="0" err="1">
                <a:effectLst/>
              </a:rPr>
              <a:t>Il problema </a:t>
            </a:r>
            <a:r>
              <a:rPr lang="fr-FR" dirty="0">
                <a:effectLst/>
              </a:rPr>
              <a:t>principale </a:t>
            </a:r>
            <a:r>
              <a:rPr lang="fr-FR" dirty="0" err="1">
                <a:effectLst/>
              </a:rPr>
              <a:t>individuato è che </a:t>
            </a:r>
            <a:r>
              <a:rPr lang="fr-FR" dirty="0">
                <a:effectLst/>
              </a:rPr>
              <a:t>in Irlanda c</a:t>
            </a:r>
            <a:r>
              <a:rPr lang="fr-FR" dirty="0" err="1">
                <a:effectLst/>
              </a:rPr>
              <a:t>'erano molti </a:t>
            </a:r>
            <a:r>
              <a:rPr lang="fr-FR" dirty="0">
                <a:effectLst/>
              </a:rPr>
              <a:t>gruppi </a:t>
            </a:r>
            <a:r>
              <a:rPr lang="fr-FR" dirty="0" err="1">
                <a:effectLst/>
              </a:rPr>
              <a:t>escursionistici</a:t>
            </a:r>
            <a:r>
              <a:rPr lang="fr-FR" dirty="0">
                <a:effectLst/>
              </a:rPr>
              <a:t>,</a:t>
            </a:r>
            <a:r>
              <a:rPr lang="fr-FR" dirty="0" err="1">
                <a:effectLst/>
              </a:rPr>
              <a:t> ma </a:t>
            </a:r>
            <a:r>
              <a:rPr lang="fr-FR" dirty="0">
                <a:effectLst/>
              </a:rPr>
              <a:t>nessuno </a:t>
            </a:r>
            <a:r>
              <a:rPr lang="fr-FR" dirty="0" err="1">
                <a:effectLst/>
              </a:rPr>
              <a:t>che tenesse conto </a:t>
            </a:r>
            <a:r>
              <a:rPr lang="fr-FR" dirty="0">
                <a:effectLst/>
              </a:rPr>
              <a:t>delle </a:t>
            </a:r>
            <a:r>
              <a:rPr lang="fr-FR" dirty="0" err="1">
                <a:effectLst/>
              </a:rPr>
              <a:t>esigenze specifiche </a:t>
            </a:r>
            <a:r>
              <a:rPr lang="fr-FR" dirty="0">
                <a:effectLst/>
              </a:rPr>
              <a:t>delle </a:t>
            </a:r>
            <a:r>
              <a:rPr lang="fr-FR" dirty="0" err="1">
                <a:effectLst/>
              </a:rPr>
              <a:t>donne</a:t>
            </a:r>
            <a:r>
              <a:rPr lang="fr-FR" dirty="0">
                <a:effectLst/>
              </a:rPr>
              <a:t>.</a:t>
            </a:r>
          </a:p>
          <a:p>
            <a:endParaRPr lang="fr-FR" dirty="0"/>
          </a:p>
          <a:p>
            <a:endParaRPr lang="fr-FR" dirty="0">
              <a:effectLst/>
            </a:endParaRPr>
          </a:p>
          <a:p>
            <a:endParaRPr lang="fr-FR" dirty="0"/>
          </a:p>
          <a:p>
            <a:r>
              <a:rPr lang="fr-FR" dirty="0">
                <a:effectLst/>
              </a:rPr>
              <a:t>Melissa ha </a:t>
            </a:r>
            <a:r>
              <a:rPr lang="fr-FR" dirty="0" err="1">
                <a:effectLst/>
              </a:rPr>
              <a:t>individuato </a:t>
            </a:r>
            <a:r>
              <a:rPr lang="fr-FR" dirty="0">
                <a:effectLst/>
              </a:rPr>
              <a:t>una lacuna nella creazione di un'attività imprenditoriale </a:t>
            </a:r>
            <a:r>
              <a:rPr lang="fr-FR" dirty="0" err="1">
                <a:effectLst/>
              </a:rPr>
              <a:t>che preveda l'organizzazione di escursioni settimanali </a:t>
            </a:r>
            <a:r>
              <a:rPr lang="fr-FR" dirty="0">
                <a:effectLst/>
              </a:rPr>
              <a:t>per </a:t>
            </a:r>
            <a:r>
              <a:rPr lang="fr-FR" dirty="0" err="1">
                <a:effectLst/>
              </a:rPr>
              <a:t>le donne e che comprenda la </a:t>
            </a:r>
            <a:r>
              <a:rPr lang="fr-FR" dirty="0">
                <a:effectLst/>
              </a:rPr>
              <a:t>creazione di una </a:t>
            </a:r>
            <a:r>
              <a:rPr lang="fr-FR" dirty="0" err="1">
                <a:effectLst/>
              </a:rPr>
              <a:t>comunità </a:t>
            </a:r>
            <a:r>
              <a:rPr lang="fr-FR" dirty="0">
                <a:effectLst/>
              </a:rPr>
              <a:t>di </a:t>
            </a:r>
            <a:r>
              <a:rPr lang="fr-FR" dirty="0" err="1">
                <a:effectLst/>
              </a:rPr>
              <a:t>donne che si sentano responsabilizzate </a:t>
            </a:r>
            <a:r>
              <a:rPr lang="fr-FR" dirty="0">
                <a:effectLst/>
              </a:rPr>
              <a:t>e </a:t>
            </a:r>
            <a:r>
              <a:rPr lang="fr-FR" dirty="0" err="1">
                <a:effectLst/>
              </a:rPr>
              <a:t>ascoltate </a:t>
            </a:r>
            <a:r>
              <a:rPr lang="fr-FR" dirty="0">
                <a:effectLst/>
              </a:rPr>
              <a:t>e che </a:t>
            </a:r>
            <a:r>
              <a:rPr lang="fr-FR" dirty="0" err="1">
                <a:effectLst/>
              </a:rPr>
              <a:t>possano vivere </a:t>
            </a:r>
            <a:r>
              <a:rPr lang="fr-FR" dirty="0">
                <a:effectLst/>
              </a:rPr>
              <a:t>un'</a:t>
            </a:r>
            <a:r>
              <a:rPr lang="fr-FR" dirty="0" err="1">
                <a:effectLst/>
              </a:rPr>
              <a:t>esperienza </a:t>
            </a:r>
            <a:r>
              <a:rPr lang="fr-FR" dirty="0">
                <a:effectLst/>
              </a:rPr>
              <a:t>di </a:t>
            </a:r>
            <a:r>
              <a:rPr lang="fr-FR" dirty="0" err="1">
                <a:effectLst/>
              </a:rPr>
              <a:t>vita </a:t>
            </a:r>
            <a:r>
              <a:rPr lang="fr-FR" dirty="0">
                <a:effectLst/>
              </a:rPr>
              <a:t>all'</a:t>
            </a:r>
            <a:r>
              <a:rPr lang="fr-FR" dirty="0" err="1">
                <a:effectLst/>
              </a:rPr>
              <a:t>aria aperta</a:t>
            </a:r>
            <a:r>
              <a:rPr lang="fr-FR" dirty="0">
                <a:effectLst/>
              </a:rPr>
              <a:t>, </a:t>
            </a:r>
            <a:r>
              <a:rPr lang="fr-FR" dirty="0" err="1">
                <a:effectLst/>
              </a:rPr>
              <a:t>coltivando relazioni con se stesse</a:t>
            </a:r>
            <a:r>
              <a:rPr lang="fr-FR" dirty="0">
                <a:effectLst/>
              </a:rPr>
              <a:t>, </a:t>
            </a:r>
            <a:r>
              <a:rPr lang="fr-FR" dirty="0" err="1">
                <a:effectLst/>
              </a:rPr>
              <a:t>favorendo </a:t>
            </a:r>
            <a:r>
              <a:rPr lang="fr-FR" dirty="0">
                <a:effectLst/>
              </a:rPr>
              <a:t>nuove </a:t>
            </a:r>
            <a:r>
              <a:rPr lang="fr-FR" dirty="0" err="1">
                <a:effectLst/>
              </a:rPr>
              <a:t>relazioni </a:t>
            </a:r>
            <a:r>
              <a:rPr lang="fr-FR" dirty="0">
                <a:effectLst/>
              </a:rPr>
              <a:t>e </a:t>
            </a:r>
            <a:r>
              <a:rPr lang="fr-FR" dirty="0" err="1">
                <a:effectLst/>
              </a:rPr>
              <a:t>connettendosi con la </a:t>
            </a:r>
            <a:r>
              <a:rPr lang="fr-FR" dirty="0">
                <a:effectLst/>
              </a:rPr>
              <a:t>natura. I </a:t>
            </a:r>
            <a:r>
              <a:rPr lang="fr-FR" dirty="0" err="1">
                <a:effectLst/>
              </a:rPr>
              <a:t>benefici </a:t>
            </a:r>
            <a:r>
              <a:rPr lang="fr-FR" dirty="0">
                <a:effectLst/>
              </a:rPr>
              <a:t>della natura sono </a:t>
            </a:r>
            <a:r>
              <a:rPr lang="fr-FR" dirty="0" err="1">
                <a:effectLst/>
              </a:rPr>
              <a:t>ben documentati</a:t>
            </a:r>
            <a:r>
              <a:rPr lang="fr-FR" dirty="0">
                <a:effectLst/>
              </a:rPr>
              <a:t>: </a:t>
            </a:r>
            <a:r>
              <a:rPr lang="fr-FR" dirty="0" err="1">
                <a:effectLst/>
              </a:rPr>
              <a:t>abbassano la </a:t>
            </a:r>
            <a:r>
              <a:rPr lang="fr-FR" dirty="0">
                <a:effectLst/>
              </a:rPr>
              <a:t>pressione </a:t>
            </a:r>
            <a:r>
              <a:rPr lang="fr-FR" dirty="0" err="1">
                <a:effectLst/>
              </a:rPr>
              <a:t>sanguigna </a:t>
            </a:r>
            <a:r>
              <a:rPr lang="fr-FR" dirty="0">
                <a:effectLst/>
              </a:rPr>
              <a:t>e </a:t>
            </a:r>
            <a:r>
              <a:rPr lang="fr-FR" dirty="0" err="1">
                <a:effectLst/>
              </a:rPr>
              <a:t>danno </a:t>
            </a:r>
            <a:r>
              <a:rPr lang="fr-FR" dirty="0">
                <a:effectLst/>
              </a:rPr>
              <a:t>un </a:t>
            </a:r>
            <a:r>
              <a:rPr lang="fr-FR" dirty="0" err="1">
                <a:effectLst/>
              </a:rPr>
              <a:t>senso </a:t>
            </a:r>
            <a:r>
              <a:rPr lang="fr-FR" dirty="0">
                <a:effectLst/>
              </a:rPr>
              <a:t>di </a:t>
            </a:r>
            <a:r>
              <a:rPr lang="fr-FR" dirty="0" err="1">
                <a:effectLst/>
              </a:rPr>
              <a:t>calma</a:t>
            </a:r>
            <a:r>
              <a:rPr lang="fr-FR" dirty="0">
                <a:effectLst/>
              </a:rPr>
              <a:t>, </a:t>
            </a:r>
            <a:r>
              <a:rPr lang="fr-FR" dirty="0" err="1">
                <a:effectLst/>
              </a:rPr>
              <a:t>rallentando </a:t>
            </a:r>
            <a:r>
              <a:rPr lang="fr-FR" dirty="0">
                <a:effectLst/>
              </a:rPr>
              <a:t>la </a:t>
            </a:r>
            <a:r>
              <a:rPr lang="fr-FR" dirty="0" err="1">
                <a:effectLst/>
              </a:rPr>
              <a:t>mente </a:t>
            </a:r>
            <a:r>
              <a:rPr lang="fr-FR" dirty="0">
                <a:effectLst/>
              </a:rPr>
              <a:t>verso la </a:t>
            </a:r>
            <a:r>
              <a:rPr lang="fr-FR" dirty="0" err="1">
                <a:effectLst/>
              </a:rPr>
              <a:t>quiete </a:t>
            </a:r>
            <a:r>
              <a:rPr lang="fr-FR" dirty="0">
                <a:effectLst/>
              </a:rPr>
              <a:t>e la </a:t>
            </a:r>
            <a:r>
              <a:rPr lang="fr-FR" dirty="0" err="1">
                <a:effectLst/>
              </a:rPr>
              <a:t>selvaticità </a:t>
            </a:r>
            <a:r>
              <a:rPr lang="fr-FR" dirty="0">
                <a:effectLst/>
              </a:rPr>
              <a:t>della natura. </a:t>
            </a:r>
          </a:p>
          <a:p>
            <a:pPr>
              <a:buFont typeface="+mj-lt"/>
              <a:buAutoNum type="arabicPeriod"/>
            </a:pP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3" y="675189"/>
            <a:ext cx="5992059" cy="451257"/>
          </a:xfrm>
        </p:spPr>
        <p:txBody>
          <a:bodyPr/>
          <a:lstStyle/>
          <a:p>
            <a:r>
              <a:rPr lang="en-GB" dirty="0"/>
              <a:t>Che tipo di soluzioni sono state implementate per risolvere questi problemi?</a:t>
            </a:r>
          </a:p>
        </p:txBody>
      </p:sp>
      <p:pic>
        <p:nvPicPr>
          <p:cNvPr id="7" name="Image 6" descr="Une image contenant dessin humoristique, Graphique, Emblème, art&#10;&#10;Description générée automatiquement">
            <a:extLst>
              <a:ext uri="{FF2B5EF4-FFF2-40B4-BE49-F238E27FC236}">
                <a16:creationId xmlns:a16="http://schemas.microsoft.com/office/drawing/2014/main" id="{7CFDE4F6-9D9E-CBA1-11CB-822D79F4C61D}"/>
              </a:ext>
            </a:extLst>
          </p:cNvPr>
          <p:cNvPicPr>
            <a:picLocks noChangeAspect="1"/>
          </p:cNvPicPr>
          <p:nvPr/>
        </p:nvPicPr>
        <p:blipFill>
          <a:blip r:embed="rId2"/>
          <a:stretch>
            <a:fillRect/>
          </a:stretch>
        </p:blipFill>
        <p:spPr>
          <a:xfrm>
            <a:off x="-570885" y="8116836"/>
            <a:ext cx="3449604" cy="3449604"/>
          </a:xfrm>
          <a:prstGeom prst="rect">
            <a:avLst/>
          </a:prstGeom>
        </p:spPr>
      </p:pic>
    </p:spTree>
    <p:extLst>
      <p:ext uri="{BB962C8B-B14F-4D97-AF65-F5344CB8AC3E}">
        <p14:creationId xmlns:p14="http://schemas.microsoft.com/office/powerpoint/2010/main" val="564127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t>52</a:t>
            </a:fld>
            <a:endParaRPr lang="en-US" dirty="0"/>
          </a:p>
        </p:txBody>
      </p:sp>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766011" y="5235167"/>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304797" y="4269876"/>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400" b="1" dirty="0">
                <a:solidFill>
                  <a:schemeClr val="bg1"/>
                </a:solidFill>
                <a:latin typeface="Verdana" panose="020B0604030504040204" pitchFamily="34" charset="0"/>
                <a:ea typeface="Verdana" panose="020B0604030504040204" pitchFamily="34" charset="0"/>
                <a:cs typeface="Verdana" panose="020B0604030504040204" pitchFamily="34" charset="0"/>
              </a:rPr>
              <a:t>Perché è una buona pratica?</a:t>
            </a:r>
          </a:p>
        </p:txBody>
      </p:sp>
      <p:sp>
        <p:nvSpPr>
          <p:cNvPr id="3" name="ZoneTexte 2">
            <a:extLst>
              <a:ext uri="{FF2B5EF4-FFF2-40B4-BE49-F238E27FC236}">
                <a16:creationId xmlns:a16="http://schemas.microsoft.com/office/drawing/2014/main" id="{17305696-753F-AA20-9F79-0FBCB29928AB}"/>
              </a:ext>
            </a:extLst>
          </p:cNvPr>
          <p:cNvSpPr txBox="1"/>
          <p:nvPr/>
        </p:nvSpPr>
        <p:spPr>
          <a:xfrm>
            <a:off x="304797" y="4584742"/>
            <a:ext cx="7118765" cy="5478423"/>
          </a:xfrm>
          <a:prstGeom prst="rect">
            <a:avLst/>
          </a:prstGeom>
          <a:noFill/>
        </p:spPr>
        <p:txBody>
          <a:bodyPr wrap="square">
            <a:spAutoFit/>
          </a:bodyPr>
          <a:lstStyle/>
          <a:p>
            <a:r>
              <a:rPr lang="fr-FR" sz="1400" b="1" i="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Galz </a:t>
            </a:r>
            <a:r>
              <a:rPr lang="fr-FR" sz="1400" b="1" i="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Gone Wild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è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un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esempio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di buona pratica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in</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quanto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affronta alcuni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dei punti chiave dell'Eco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Health Tourism</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Melissa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affronta la sostenibilità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nei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seguenti modi</a:t>
            </a:r>
            <a:r>
              <a:rPr lang="fr-FR"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Economico </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La comunità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GGW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abbraccia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tutte le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donne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consente l'accesso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 gruppi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difficili</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da raggiungere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utilizzando le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iniziative di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pay-it-forward</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L'</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effetto di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ricaduta delle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donne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che si recano agli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incontri per le escursioni</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pernottamenti</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cibo</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caffè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 il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sostegno alle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imprese locali ha un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effetto a catena</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Il modello di business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di Mel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non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consiste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nell'</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accumulare enormi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profitti, ma nel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massimizzare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potenziale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della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vita all'aria aperta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 nel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coltivare amicizie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 reti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tra pari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per le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donne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Senza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dubbio alcune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queste escursioni stimolano le idee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innovative di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altre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imprese. </a:t>
            </a:r>
          </a:p>
          <a:p>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Sociale </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L'impatto sociale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è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misura più importante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delle buone pratiche. L'</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aumento della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fiducia in se stesse, l'incontro con nuove persone, la creazione di nuove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amicizie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l'</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apprendimento di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nuove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competenze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 la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possibilità di fornire alle donne gli strumenti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per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affrontare le avversità</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lo stress e l'</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ansia</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Ambiente </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Melissa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è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una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forte sostenitrice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dell'idea di non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lasciare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tracce. Melissa fissa un limite massimo di 10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escursioni per garantire che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il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paesaggio sia tenuto in considerazione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rispettato mentre si attraversano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cime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 le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valli </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delle </a:t>
            </a:r>
            <a:r>
              <a:rPr lang="fr-FR" sz="14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montagne</a:t>
            </a:r>
            <a:r>
              <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p:txBody>
      </p:sp>
      <p:pic>
        <p:nvPicPr>
          <p:cNvPr id="2" name="Média en ligne 1" descr="GALZGONEWILD- Our Community">
            <a:hlinkClick r:id="" action="ppaction://media"/>
            <a:extLst>
              <a:ext uri="{FF2B5EF4-FFF2-40B4-BE49-F238E27FC236}">
                <a16:creationId xmlns:a16="http://schemas.microsoft.com/office/drawing/2014/main" id="{BDB58CE0-FCEF-1095-D000-CABF588DA753}"/>
              </a:ext>
            </a:extLst>
          </p:cNvPr>
          <p:cNvPicPr>
            <a:picLocks noRot="1" noChangeAspect="1"/>
          </p:cNvPicPr>
          <p:nvPr>
            <a:videoFile r:link="rId1"/>
          </p:nvPr>
        </p:nvPicPr>
        <p:blipFill>
          <a:blip r:embed="rId3"/>
          <a:stretch>
            <a:fillRect/>
          </a:stretch>
        </p:blipFill>
        <p:spPr>
          <a:xfrm>
            <a:off x="1692067" y="1016950"/>
            <a:ext cx="4136165" cy="2615013"/>
          </a:xfrm>
          <a:prstGeom prst="rect">
            <a:avLst/>
          </a:prstGeom>
        </p:spPr>
      </p:pic>
    </p:spTree>
    <p:extLst>
      <p:ext uri="{BB962C8B-B14F-4D97-AF65-F5344CB8AC3E}">
        <p14:creationId xmlns:p14="http://schemas.microsoft.com/office/powerpoint/2010/main" val="2857542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1981E3A-88CC-EEC7-75CA-A2EF0B8A7BD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59219" y="-4671"/>
            <a:ext cx="6900456" cy="5345113"/>
          </a:xfrm>
        </p:spPr>
      </p:pic>
      <p:sp>
        <p:nvSpPr>
          <p:cNvPr id="3" name="Text Placeholder 2">
            <a:extLst>
              <a:ext uri="{FF2B5EF4-FFF2-40B4-BE49-F238E27FC236}">
                <a16:creationId xmlns:a16="http://schemas.microsoft.com/office/drawing/2014/main" id="{977949B7-DD90-1208-84E2-0B51206622C8}"/>
              </a:ext>
            </a:extLst>
          </p:cNvPr>
          <p:cNvSpPr>
            <a:spLocks noGrp="1"/>
          </p:cNvSpPr>
          <p:nvPr>
            <p:ph type="body" sz="quarter" idx="116"/>
          </p:nvPr>
        </p:nvSpPr>
        <p:spPr>
          <a:xfrm>
            <a:off x="-16302" y="6568693"/>
            <a:ext cx="1891878" cy="295413"/>
          </a:xfrm>
          <a:solidFill>
            <a:schemeClr val="bg1"/>
          </a:solidFill>
        </p:spPr>
        <p:txBody>
          <a:bodyPr/>
          <a:lstStyle/>
          <a:p>
            <a:r>
              <a:rPr lang="en-GB" dirty="0">
                <a:solidFill>
                  <a:srgbClr val="8AC03B"/>
                </a:solidFill>
              </a:rPr>
              <a:t>Cosa?</a:t>
            </a:r>
          </a:p>
        </p:txBody>
      </p:sp>
      <p:sp>
        <p:nvSpPr>
          <p:cNvPr id="4" name="Text Placeholder 3">
            <a:extLst>
              <a:ext uri="{FF2B5EF4-FFF2-40B4-BE49-F238E27FC236}">
                <a16:creationId xmlns:a16="http://schemas.microsoft.com/office/drawing/2014/main" id="{DC4011F0-1176-0F56-B169-D33AA44A030A}"/>
              </a:ext>
            </a:extLst>
          </p:cNvPr>
          <p:cNvSpPr>
            <a:spLocks noGrp="1"/>
          </p:cNvSpPr>
          <p:nvPr>
            <p:ph type="body" sz="quarter" idx="117"/>
          </p:nvPr>
        </p:nvSpPr>
        <p:spPr>
          <a:xfrm>
            <a:off x="1871015" y="6568694"/>
            <a:ext cx="1870306" cy="293414"/>
          </a:xfrm>
          <a:solidFill>
            <a:schemeClr val="bg1"/>
          </a:solidFill>
        </p:spPr>
        <p:txBody>
          <a:bodyPr/>
          <a:lstStyle/>
          <a:p>
            <a:r>
              <a:rPr lang="en-GB" dirty="0">
                <a:solidFill>
                  <a:srgbClr val="97C879"/>
                </a:solidFill>
              </a:rPr>
              <a:t>Obiettivo?</a:t>
            </a:r>
          </a:p>
        </p:txBody>
      </p:sp>
      <p:sp>
        <p:nvSpPr>
          <p:cNvPr id="5" name="Text Placeholder 4">
            <a:extLst>
              <a:ext uri="{FF2B5EF4-FFF2-40B4-BE49-F238E27FC236}">
                <a16:creationId xmlns:a16="http://schemas.microsoft.com/office/drawing/2014/main" id="{3B0EBCEA-D764-840A-AC83-FEBD886E2928}"/>
              </a:ext>
            </a:extLst>
          </p:cNvPr>
          <p:cNvSpPr>
            <a:spLocks noGrp="1"/>
          </p:cNvSpPr>
          <p:nvPr>
            <p:ph type="body" sz="quarter" idx="118"/>
          </p:nvPr>
        </p:nvSpPr>
        <p:spPr>
          <a:xfrm>
            <a:off x="3741321" y="6565829"/>
            <a:ext cx="1904898" cy="296280"/>
          </a:xfrm>
          <a:solidFill>
            <a:schemeClr val="bg1"/>
          </a:solidFill>
        </p:spPr>
        <p:txBody>
          <a:bodyPr/>
          <a:lstStyle/>
          <a:p>
            <a:r>
              <a:rPr lang="en-GB" dirty="0">
                <a:solidFill>
                  <a:srgbClr val="69ADAD"/>
                </a:solidFill>
              </a:rPr>
              <a:t>Come?</a:t>
            </a:r>
          </a:p>
        </p:txBody>
      </p:sp>
      <p:sp>
        <p:nvSpPr>
          <p:cNvPr id="6" name="Text Placeholder 5">
            <a:extLst>
              <a:ext uri="{FF2B5EF4-FFF2-40B4-BE49-F238E27FC236}">
                <a16:creationId xmlns:a16="http://schemas.microsoft.com/office/drawing/2014/main" id="{686DBE38-BDB7-D051-63CF-52BBEC93E01D}"/>
              </a:ext>
            </a:extLst>
          </p:cNvPr>
          <p:cNvSpPr>
            <a:spLocks noGrp="1"/>
          </p:cNvSpPr>
          <p:nvPr>
            <p:ph type="body" sz="quarter" idx="119"/>
          </p:nvPr>
        </p:nvSpPr>
        <p:spPr>
          <a:xfrm>
            <a:off x="5607067" y="6568692"/>
            <a:ext cx="1965902" cy="295413"/>
          </a:xfrm>
          <a:solidFill>
            <a:schemeClr val="bg1"/>
          </a:solidFill>
        </p:spPr>
        <p:txBody>
          <a:bodyPr/>
          <a:lstStyle/>
          <a:p>
            <a:r>
              <a:rPr lang="en-GB" dirty="0">
                <a:solidFill>
                  <a:srgbClr val="82ADAD"/>
                </a:solidFill>
              </a:rPr>
              <a:t>Per chi?</a:t>
            </a:r>
          </a:p>
        </p:txBody>
      </p:sp>
      <p:sp>
        <p:nvSpPr>
          <p:cNvPr id="7" name="Text Placeholder 6">
            <a:extLst>
              <a:ext uri="{FF2B5EF4-FFF2-40B4-BE49-F238E27FC236}">
                <a16:creationId xmlns:a16="http://schemas.microsoft.com/office/drawing/2014/main" id="{68E8D882-A5BC-F965-6832-8920BE67F0A0}"/>
              </a:ext>
            </a:extLst>
          </p:cNvPr>
          <p:cNvSpPr>
            <a:spLocks noGrp="1"/>
          </p:cNvSpPr>
          <p:nvPr>
            <p:ph type="body" sz="quarter" idx="61"/>
          </p:nvPr>
        </p:nvSpPr>
        <p:spPr>
          <a:xfrm>
            <a:off x="711" y="6983249"/>
            <a:ext cx="1870304" cy="879231"/>
          </a:xfrm>
        </p:spPr>
        <p:txBody>
          <a:bodyPr/>
          <a:lstStyle/>
          <a:p>
            <a:r>
              <a:rPr lang="en-GB" sz="1200" dirty="0"/>
              <a:t>Un sistema di prevenzione e contrasto dell'insuccesso e dell'abbandono scolastico</a:t>
            </a:r>
          </a:p>
        </p:txBody>
      </p:sp>
      <p:sp>
        <p:nvSpPr>
          <p:cNvPr id="8" name="Text Placeholder 7">
            <a:extLst>
              <a:ext uri="{FF2B5EF4-FFF2-40B4-BE49-F238E27FC236}">
                <a16:creationId xmlns:a16="http://schemas.microsoft.com/office/drawing/2014/main" id="{9573FCA6-A23B-AF28-42BA-50599F4FEBFC}"/>
              </a:ext>
            </a:extLst>
          </p:cNvPr>
          <p:cNvSpPr>
            <a:spLocks noGrp="1"/>
          </p:cNvSpPr>
          <p:nvPr>
            <p:ph type="body" sz="quarter" idx="120"/>
          </p:nvPr>
        </p:nvSpPr>
        <p:spPr>
          <a:xfrm>
            <a:off x="1849917" y="6984496"/>
            <a:ext cx="1948756" cy="1635690"/>
          </a:xfrm>
        </p:spPr>
        <p:txBody>
          <a:bodyPr/>
          <a:lstStyle/>
          <a:p>
            <a:r>
              <a:rPr lang="en-GB" sz="1200" dirty="0"/>
              <a:t>per consentire a giovani svantaggiati di intraprendere una missione internazionale</a:t>
            </a:r>
          </a:p>
        </p:txBody>
      </p:sp>
      <p:sp>
        <p:nvSpPr>
          <p:cNvPr id="9" name="Text Placeholder 8">
            <a:extLst>
              <a:ext uri="{FF2B5EF4-FFF2-40B4-BE49-F238E27FC236}">
                <a16:creationId xmlns:a16="http://schemas.microsoft.com/office/drawing/2014/main" id="{161E346F-0A67-45EC-36F4-3B4BAF535B65}"/>
              </a:ext>
            </a:extLst>
          </p:cNvPr>
          <p:cNvSpPr>
            <a:spLocks noGrp="1"/>
          </p:cNvSpPr>
          <p:nvPr>
            <p:ph type="body" sz="quarter" idx="121"/>
          </p:nvPr>
        </p:nvSpPr>
        <p:spPr>
          <a:xfrm>
            <a:off x="3656084" y="7003693"/>
            <a:ext cx="2053674" cy="879231"/>
          </a:xfrm>
        </p:spPr>
        <p:txBody>
          <a:bodyPr/>
          <a:lstStyle/>
          <a:p>
            <a:r>
              <a:rPr lang="en-GB" sz="1200" dirty="0"/>
              <a:t>creando spazi per l'inclusione, rafforzando la coesione sociale e costruendo insieme</a:t>
            </a:r>
          </a:p>
        </p:txBody>
      </p:sp>
      <p:sp>
        <p:nvSpPr>
          <p:cNvPr id="10" name="Text Placeholder 9">
            <a:extLst>
              <a:ext uri="{FF2B5EF4-FFF2-40B4-BE49-F238E27FC236}">
                <a16:creationId xmlns:a16="http://schemas.microsoft.com/office/drawing/2014/main" id="{4096812C-2D36-F476-E28E-214500DDEE04}"/>
              </a:ext>
            </a:extLst>
          </p:cNvPr>
          <p:cNvSpPr>
            <a:spLocks noGrp="1"/>
          </p:cNvSpPr>
          <p:nvPr>
            <p:ph type="body" sz="quarter" idx="122"/>
          </p:nvPr>
        </p:nvSpPr>
        <p:spPr>
          <a:xfrm>
            <a:off x="5656613" y="7188846"/>
            <a:ext cx="1866810" cy="879231"/>
          </a:xfrm>
        </p:spPr>
        <p:txBody>
          <a:bodyPr/>
          <a:lstStyle/>
          <a:p>
            <a:r>
              <a:rPr lang="en-GB" sz="1200" dirty="0"/>
              <a:t>Ragazzi e ragazze tra i 16 e i 24 anni</a:t>
            </a:r>
          </a:p>
        </p:txBody>
      </p:sp>
      <p:sp>
        <p:nvSpPr>
          <p:cNvPr id="11" name="Text Placeholder 10">
            <a:extLst>
              <a:ext uri="{FF2B5EF4-FFF2-40B4-BE49-F238E27FC236}">
                <a16:creationId xmlns:a16="http://schemas.microsoft.com/office/drawing/2014/main" id="{B0AA6A97-DB5D-3893-60A9-77799C3F134D}"/>
              </a:ext>
            </a:extLst>
          </p:cNvPr>
          <p:cNvSpPr>
            <a:spLocks noGrp="1"/>
          </p:cNvSpPr>
          <p:nvPr>
            <p:ph type="body" sz="quarter" idx="32"/>
          </p:nvPr>
        </p:nvSpPr>
        <p:spPr>
          <a:xfrm>
            <a:off x="374514" y="8038369"/>
            <a:ext cx="6810646" cy="1074947"/>
          </a:xfrm>
        </p:spPr>
        <p:txBody>
          <a:bodyPr/>
          <a:lstStyle/>
          <a:p>
            <a:pPr>
              <a:lnSpc>
                <a:spcPct val="115000"/>
              </a:lnSpc>
            </a:pPr>
            <a:r>
              <a:rPr lang="en-US" dirty="0">
                <a:effectLst/>
              </a:rPr>
              <a:t>Fin dalla sua nascita, il progetto MOVE for THE WORLD mira a mobilitare i giovani in situazione di abbandono scolastico e sociale e i giovani invisibili per prepararli e attivarli in una missione particolarmente stimolante di scoperta, inclusione, responsabilizzazione e cooperazione intorno alla protezione dell'ambiente, all'ecoturismo, alla lotta contro il cambiamento climatico e alla promozione delle culture e dei mestieri locali in una destinazione stimolante in tutto il mondo, </a:t>
            </a:r>
            <a:r>
              <a:rPr lang="fr-FR" dirty="0">
                <a:effectLst/>
              </a:rPr>
              <a:t>negli Stati Uniti, in </a:t>
            </a:r>
            <a:r>
              <a:rPr lang="fr-FR" dirty="0" err="1">
                <a:effectLst/>
              </a:rPr>
              <a:t>Tanzania</a:t>
            </a:r>
            <a:r>
              <a:rPr lang="fr-FR" dirty="0">
                <a:effectLst/>
              </a:rPr>
              <a:t>, a Zanzibar, in Cina, in Palestina e in </a:t>
            </a:r>
            <a:r>
              <a:rPr lang="fr-FR" dirty="0" err="1">
                <a:effectLst/>
              </a:rPr>
              <a:t>Tunisia</a:t>
            </a:r>
            <a:r>
              <a:rPr lang="fr-FR" dirty="0">
                <a:effectLst/>
              </a:rPr>
              <a:t>. Sono </a:t>
            </a:r>
            <a:r>
              <a:rPr lang="fr-FR" dirty="0" err="1">
                <a:effectLst/>
              </a:rPr>
              <a:t>in preparazione </a:t>
            </a:r>
            <a:r>
              <a:rPr lang="fr-FR" dirty="0">
                <a:effectLst/>
              </a:rPr>
              <a:t>missioni in Francia e in </a:t>
            </a:r>
            <a:r>
              <a:rPr lang="fr-FR" dirty="0" err="1">
                <a:effectLst/>
              </a:rPr>
              <a:t>India</a:t>
            </a:r>
            <a:r>
              <a:rPr lang="fr-FR" dirty="0">
                <a:effectLst/>
              </a:rPr>
              <a:t>.</a:t>
            </a:r>
          </a:p>
        </p:txBody>
      </p:sp>
      <p:sp>
        <p:nvSpPr>
          <p:cNvPr id="13" name="Slide Number Placeholder 12">
            <a:extLst>
              <a:ext uri="{FF2B5EF4-FFF2-40B4-BE49-F238E27FC236}">
                <a16:creationId xmlns:a16="http://schemas.microsoft.com/office/drawing/2014/main" id="{1BE3B275-545D-8E5E-1BDB-0B78E0690021}"/>
              </a:ext>
            </a:extLst>
          </p:cNvPr>
          <p:cNvSpPr>
            <a:spLocks noGrp="1"/>
          </p:cNvSpPr>
          <p:nvPr>
            <p:ph type="sldNum" sz="quarter" idx="4"/>
          </p:nvPr>
        </p:nvSpPr>
        <p:spPr/>
        <p:txBody>
          <a:bodyPr/>
          <a:lstStyle/>
          <a:p>
            <a:fld id="{CB2079F2-58AF-ED44-82D7-E04B2F6FD686}" type="slidenum">
              <a:rPr lang="en-US" smtClean="0"/>
              <a:t>53</a:t>
            </a:fld>
            <a:endParaRPr lang="en-US" dirty="0"/>
          </a:p>
        </p:txBody>
      </p:sp>
      <p:sp>
        <p:nvSpPr>
          <p:cNvPr id="17" name="Text Placeholder 16">
            <a:extLst>
              <a:ext uri="{FF2B5EF4-FFF2-40B4-BE49-F238E27FC236}">
                <a16:creationId xmlns:a16="http://schemas.microsoft.com/office/drawing/2014/main" id="{1702141C-0F5B-6D74-4202-BE03B40E8872}"/>
              </a:ext>
            </a:extLst>
          </p:cNvPr>
          <p:cNvSpPr>
            <a:spLocks noGrp="1"/>
          </p:cNvSpPr>
          <p:nvPr>
            <p:ph type="body" sz="quarter" idx="123"/>
          </p:nvPr>
        </p:nvSpPr>
        <p:spPr>
          <a:xfrm>
            <a:off x="252550" y="794621"/>
            <a:ext cx="3407954" cy="920008"/>
          </a:xfrm>
        </p:spPr>
        <p:txBody>
          <a:bodyPr/>
          <a:lstStyle/>
          <a:p>
            <a:r>
              <a:rPr lang="en-GB" sz="2800" dirty="0"/>
              <a:t>Muoversi per il mondo</a:t>
            </a:r>
          </a:p>
        </p:txBody>
      </p:sp>
      <p:sp>
        <p:nvSpPr>
          <p:cNvPr id="16" name="Text Placeholder 15">
            <a:extLst>
              <a:ext uri="{FF2B5EF4-FFF2-40B4-BE49-F238E27FC236}">
                <a16:creationId xmlns:a16="http://schemas.microsoft.com/office/drawing/2014/main" id="{20175889-A9F3-3DB2-0F88-5DBC6EA1BAF2}"/>
              </a:ext>
            </a:extLst>
          </p:cNvPr>
          <p:cNvSpPr>
            <a:spLocks noGrp="1"/>
          </p:cNvSpPr>
          <p:nvPr>
            <p:ph type="body" sz="quarter" idx="113"/>
          </p:nvPr>
        </p:nvSpPr>
        <p:spPr>
          <a:xfrm>
            <a:off x="259323" y="1978001"/>
            <a:ext cx="2899792" cy="574615"/>
          </a:xfrm>
        </p:spPr>
        <p:txBody>
          <a:bodyPr/>
          <a:lstStyle/>
          <a:p>
            <a:r>
              <a:rPr lang="en-GB" sz="1800" dirty="0"/>
              <a:t>Bruxelles, Belgio</a:t>
            </a:r>
          </a:p>
        </p:txBody>
      </p:sp>
      <p:grpSp>
        <p:nvGrpSpPr>
          <p:cNvPr id="18" name="Group 17">
            <a:extLst>
              <a:ext uri="{FF2B5EF4-FFF2-40B4-BE49-F238E27FC236}">
                <a16:creationId xmlns:a16="http://schemas.microsoft.com/office/drawing/2014/main" id="{73D83664-1F45-C245-3E86-A4E016D5587F}"/>
              </a:ext>
            </a:extLst>
          </p:cNvPr>
          <p:cNvGrpSpPr/>
          <p:nvPr/>
        </p:nvGrpSpPr>
        <p:grpSpPr>
          <a:xfrm>
            <a:off x="659220" y="5870835"/>
            <a:ext cx="495697" cy="495706"/>
            <a:chOff x="8736336" y="773976"/>
            <a:chExt cx="925001" cy="925018"/>
          </a:xfrm>
          <a:solidFill>
            <a:schemeClr val="bg1"/>
          </a:solidFill>
        </p:grpSpPr>
        <p:grpSp>
          <p:nvGrpSpPr>
            <p:cNvPr id="19" name="Graphic 2">
              <a:extLst>
                <a:ext uri="{FF2B5EF4-FFF2-40B4-BE49-F238E27FC236}">
                  <a16:creationId xmlns:a16="http://schemas.microsoft.com/office/drawing/2014/main" id="{6D5CBB4A-B6B9-CAC3-C1E7-D7CB5E16AA0C}"/>
                </a:ext>
              </a:extLst>
            </p:cNvPr>
            <p:cNvGrpSpPr/>
            <p:nvPr/>
          </p:nvGrpSpPr>
          <p:grpSpPr>
            <a:xfrm>
              <a:off x="8736336" y="773976"/>
              <a:ext cx="925001" cy="925018"/>
              <a:chOff x="8736336" y="773976"/>
              <a:chExt cx="925001" cy="925018"/>
            </a:xfrm>
            <a:grpFill/>
          </p:grpSpPr>
          <p:sp>
            <p:nvSpPr>
              <p:cNvPr id="22" name="Freeform 21">
                <a:extLst>
                  <a:ext uri="{FF2B5EF4-FFF2-40B4-BE49-F238E27FC236}">
                    <a16:creationId xmlns:a16="http://schemas.microsoft.com/office/drawing/2014/main" id="{026FBAFA-BEFD-DDA8-1CDC-84DCA077D3D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D17A6C4-AE45-1FDA-4E20-50CC6FC6FBA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E2C2028-B300-554D-3EDB-7E70CCC486C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7DB2984-46F0-031C-717A-B2D8C6759C2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969B5A6-3F89-7C12-E3E4-361C611C83B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01AFB08-DD48-85B0-1785-BB0390FB0B0A}"/>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FE0924E-D990-25C2-5C56-C45C47FB96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0" name="Freeform 19">
              <a:extLst>
                <a:ext uri="{FF2B5EF4-FFF2-40B4-BE49-F238E27FC236}">
                  <a16:creationId xmlns:a16="http://schemas.microsoft.com/office/drawing/2014/main" id="{421EBE95-105F-8BDC-C579-FB5F2F9D722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396A955-A928-55CB-468C-86739A58E89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8AC03B"/>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aphic 3">
            <a:extLst>
              <a:ext uri="{FF2B5EF4-FFF2-40B4-BE49-F238E27FC236}">
                <a16:creationId xmlns:a16="http://schemas.microsoft.com/office/drawing/2014/main" id="{7A5BF4FC-6101-DB43-1FC0-69EDEE24BC35}"/>
              </a:ext>
            </a:extLst>
          </p:cNvPr>
          <p:cNvGrpSpPr/>
          <p:nvPr/>
        </p:nvGrpSpPr>
        <p:grpSpPr>
          <a:xfrm>
            <a:off x="4458157" y="5861643"/>
            <a:ext cx="470038" cy="472240"/>
            <a:chOff x="10641325" y="2076985"/>
            <a:chExt cx="1044352" cy="1049245"/>
          </a:xfrm>
          <a:solidFill>
            <a:schemeClr val="bg1"/>
          </a:solidFill>
        </p:grpSpPr>
        <p:sp>
          <p:nvSpPr>
            <p:cNvPr id="40" name="Freeform 39">
              <a:extLst>
                <a:ext uri="{FF2B5EF4-FFF2-40B4-BE49-F238E27FC236}">
                  <a16:creationId xmlns:a16="http://schemas.microsoft.com/office/drawing/2014/main" id="{E2C46D4A-E780-04EC-FF0A-A95D5AED26DC}"/>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69ADAD"/>
            </a:solidFill>
            <a:ln w="27426" cap="flat">
              <a:noFill/>
              <a:prstDash val="solid"/>
              <a:miter/>
            </a:ln>
          </p:spPr>
          <p:txBody>
            <a:bodyPr rtlCol="0" anchor="ctr"/>
            <a:lstStyle/>
            <a:p>
              <a:endParaRPr lang="en-US"/>
            </a:p>
          </p:txBody>
        </p:sp>
        <p:grpSp>
          <p:nvGrpSpPr>
            <p:cNvPr id="41" name="Graphic 3">
              <a:extLst>
                <a:ext uri="{FF2B5EF4-FFF2-40B4-BE49-F238E27FC236}">
                  <a16:creationId xmlns:a16="http://schemas.microsoft.com/office/drawing/2014/main" id="{D6226CFD-9CD7-D816-414F-D9F2A7CED6E4}"/>
                </a:ext>
              </a:extLst>
            </p:cNvPr>
            <p:cNvGrpSpPr/>
            <p:nvPr/>
          </p:nvGrpSpPr>
          <p:grpSpPr>
            <a:xfrm>
              <a:off x="10641325" y="2076985"/>
              <a:ext cx="1044352" cy="1049245"/>
              <a:chOff x="10641325" y="2076985"/>
              <a:chExt cx="1044352" cy="1049245"/>
            </a:xfrm>
            <a:grpFill/>
          </p:grpSpPr>
          <p:sp>
            <p:nvSpPr>
              <p:cNvPr id="42" name="Freeform 41">
                <a:extLst>
                  <a:ext uri="{FF2B5EF4-FFF2-40B4-BE49-F238E27FC236}">
                    <a16:creationId xmlns:a16="http://schemas.microsoft.com/office/drawing/2014/main" id="{8B2D704C-E374-42F1-FE9B-9B13B91AE10D}"/>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2FC8D7-67F9-0AC3-C26A-AF48BA08135E}"/>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A40E395-75B5-72D3-3BBC-ED9A2759F8B6}"/>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0268190-5074-7409-13BD-0EB30407B800}"/>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DBCF042-A90C-1EFD-F895-589D14A9D0D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CBAC-0234-419C-C4B6-E75DA06BE970}"/>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AF997FD-E964-9FF9-2FC8-E1D9A610EF9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14B6B85-5422-D7C7-1F85-88BA7C8C471E}"/>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68567C-BEA7-339A-D3D7-C06256F7A036}"/>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DCD6C0A-AAEC-0681-EFCB-BD513A2A3725}"/>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cxnSp>
        <p:nvCxnSpPr>
          <p:cNvPr id="63" name="Connecteur droit 62">
            <a:extLst>
              <a:ext uri="{FF2B5EF4-FFF2-40B4-BE49-F238E27FC236}">
                <a16:creationId xmlns:a16="http://schemas.microsoft.com/office/drawing/2014/main" id="{DF2010A5-8B1D-9A50-49A7-0213DB1778CF}"/>
              </a:ext>
            </a:extLst>
          </p:cNvPr>
          <p:cNvCxnSpPr/>
          <p:nvPr/>
        </p:nvCxnSpPr>
        <p:spPr>
          <a:xfrm>
            <a:off x="0" y="1856499"/>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8608C87-295D-C319-BCFD-02E2E92AD323}"/>
              </a:ext>
            </a:extLst>
          </p:cNvPr>
          <p:cNvCxnSpPr/>
          <p:nvPr/>
        </p:nvCxnSpPr>
        <p:spPr>
          <a:xfrm>
            <a:off x="-16302" y="3253092"/>
            <a:ext cx="2743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 Placeholder 15">
            <a:extLst>
              <a:ext uri="{FF2B5EF4-FFF2-40B4-BE49-F238E27FC236}">
                <a16:creationId xmlns:a16="http://schemas.microsoft.com/office/drawing/2014/main" id="{AA527DA6-01F1-55AA-4428-135F8E78B768}"/>
              </a:ext>
            </a:extLst>
          </p:cNvPr>
          <p:cNvSpPr txBox="1">
            <a:spLocks/>
          </p:cNvSpPr>
          <p:nvPr/>
        </p:nvSpPr>
        <p:spPr>
          <a:xfrm>
            <a:off x="235627" y="3253092"/>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Melissa </a:t>
            </a:r>
            <a:r>
              <a:rPr lang="en-GB" sz="1400" b="0" dirty="0" err="1"/>
              <a:t>McDERMOTT</a:t>
            </a:r>
            <a:r>
              <a:rPr lang="en-GB" sz="1400" b="0" dirty="0"/>
              <a:t>, imprenditrice</a:t>
            </a:r>
          </a:p>
        </p:txBody>
      </p:sp>
      <p:sp>
        <p:nvSpPr>
          <p:cNvPr id="66" name="Text Placeholder 15">
            <a:extLst>
              <a:ext uri="{FF2B5EF4-FFF2-40B4-BE49-F238E27FC236}">
                <a16:creationId xmlns:a16="http://schemas.microsoft.com/office/drawing/2014/main" id="{912AD519-8262-686D-54A2-7E98A7D49BD6}"/>
              </a:ext>
            </a:extLst>
          </p:cNvPr>
          <p:cNvSpPr txBox="1">
            <a:spLocks/>
          </p:cNvSpPr>
          <p:nvPr/>
        </p:nvSpPr>
        <p:spPr>
          <a:xfrm>
            <a:off x="275365" y="2809690"/>
            <a:ext cx="3420457"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400" b="0" dirty="0"/>
              <a:t>Programma per i giovani</a:t>
            </a:r>
          </a:p>
        </p:txBody>
      </p:sp>
      <p:sp>
        <p:nvSpPr>
          <p:cNvPr id="67" name="Text Placeholder 15">
            <a:extLst>
              <a:ext uri="{FF2B5EF4-FFF2-40B4-BE49-F238E27FC236}">
                <a16:creationId xmlns:a16="http://schemas.microsoft.com/office/drawing/2014/main" id="{E93A993D-B919-598D-13B0-0575B2544F84}"/>
              </a:ext>
            </a:extLst>
          </p:cNvPr>
          <p:cNvSpPr txBox="1">
            <a:spLocks/>
          </p:cNvSpPr>
          <p:nvPr/>
        </p:nvSpPr>
        <p:spPr>
          <a:xfrm>
            <a:off x="259323" y="3949208"/>
            <a:ext cx="2599343" cy="574615"/>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lang="en-US" sz="2800" b="1" i="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sz="1400" b="0" dirty="0">
                <a:effectLst/>
              </a:rPr>
              <a:t>https://www.facebook.com/MOVEFORTHEWORLD/?locale=fr_FR</a:t>
            </a:r>
            <a:endParaRPr lang="fr-FR" sz="800" b="0" dirty="0">
              <a:effectLst/>
            </a:endParaRPr>
          </a:p>
        </p:txBody>
      </p:sp>
      <p:grpSp>
        <p:nvGrpSpPr>
          <p:cNvPr id="69" name="Graphic 6">
            <a:extLst>
              <a:ext uri="{FF2B5EF4-FFF2-40B4-BE49-F238E27FC236}">
                <a16:creationId xmlns:a16="http://schemas.microsoft.com/office/drawing/2014/main" id="{01CA379E-8123-EC14-A8EB-31400B37BC31}"/>
              </a:ext>
            </a:extLst>
          </p:cNvPr>
          <p:cNvGrpSpPr/>
          <p:nvPr/>
        </p:nvGrpSpPr>
        <p:grpSpPr>
          <a:xfrm>
            <a:off x="2482424" y="5821954"/>
            <a:ext cx="590550" cy="590645"/>
            <a:chOff x="-4704697" y="6590223"/>
            <a:chExt cx="590550" cy="590645"/>
          </a:xfrm>
          <a:solidFill>
            <a:schemeClr val="bg1"/>
          </a:solidFill>
        </p:grpSpPr>
        <p:sp>
          <p:nvSpPr>
            <p:cNvPr id="70" name="Freeform 359">
              <a:extLst>
                <a:ext uri="{FF2B5EF4-FFF2-40B4-BE49-F238E27FC236}">
                  <a16:creationId xmlns:a16="http://schemas.microsoft.com/office/drawing/2014/main" id="{9729A740-BFD7-0397-FC06-C229EB6014D1}"/>
                </a:ext>
              </a:extLst>
            </p:cNvPr>
            <p:cNvSpPr/>
            <p:nvPr/>
          </p:nvSpPr>
          <p:spPr>
            <a:xfrm>
              <a:off x="-4628592" y="6590223"/>
              <a:ext cx="438245" cy="171545"/>
            </a:xfrm>
            <a:custGeom>
              <a:avLst/>
              <a:gdLst>
                <a:gd name="connsiteX0" fmla="*/ 365950 w 438245"/>
                <a:gd name="connsiteY0" fmla="*/ 171545 h 171545"/>
                <a:gd name="connsiteX1" fmla="*/ 72295 w 438245"/>
                <a:gd name="connsiteY1" fmla="*/ 171545 h 171545"/>
                <a:gd name="connsiteX2" fmla="*/ 0 w 438245"/>
                <a:gd name="connsiteY2" fmla="*/ 99251 h 171545"/>
                <a:gd name="connsiteX3" fmla="*/ 0 w 438245"/>
                <a:gd name="connsiteY3" fmla="*/ 72295 h 171545"/>
                <a:gd name="connsiteX4" fmla="*/ 72295 w 438245"/>
                <a:gd name="connsiteY4" fmla="*/ 0 h 171545"/>
                <a:gd name="connsiteX5" fmla="*/ 365950 w 438245"/>
                <a:gd name="connsiteY5" fmla="*/ 0 h 171545"/>
                <a:gd name="connsiteX6" fmla="*/ 438245 w 438245"/>
                <a:gd name="connsiteY6" fmla="*/ 72295 h 171545"/>
                <a:gd name="connsiteX7" fmla="*/ 438245 w 438245"/>
                <a:gd name="connsiteY7" fmla="*/ 99251 h 171545"/>
                <a:gd name="connsiteX8" fmla="*/ 365950 w 438245"/>
                <a:gd name="connsiteY8" fmla="*/ 171545 h 171545"/>
                <a:gd name="connsiteX9" fmla="*/ 80200 w 438245"/>
                <a:gd name="connsiteY9" fmla="*/ 152495 h 171545"/>
                <a:gd name="connsiteX10" fmla="*/ 358045 w 438245"/>
                <a:gd name="connsiteY10" fmla="*/ 152495 h 171545"/>
                <a:gd name="connsiteX11" fmla="*/ 419100 w 438245"/>
                <a:gd name="connsiteY11" fmla="*/ 91440 h 171545"/>
                <a:gd name="connsiteX12" fmla="*/ 419100 w 438245"/>
                <a:gd name="connsiteY12" fmla="*/ 80296 h 171545"/>
                <a:gd name="connsiteX13" fmla="*/ 358045 w 438245"/>
                <a:gd name="connsiteY13" fmla="*/ 19241 h 171545"/>
                <a:gd name="connsiteX14" fmla="*/ 80200 w 438245"/>
                <a:gd name="connsiteY14" fmla="*/ 19241 h 171545"/>
                <a:gd name="connsiteX15" fmla="*/ 19145 w 438245"/>
                <a:gd name="connsiteY15" fmla="*/ 80296 h 171545"/>
                <a:gd name="connsiteX16" fmla="*/ 19145 w 438245"/>
                <a:gd name="connsiteY16" fmla="*/ 91440 h 171545"/>
                <a:gd name="connsiteX17" fmla="*/ 80200 w 438245"/>
                <a:gd name="connsiteY17" fmla="*/ 152495 h 1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245" h="171545">
                  <a:moveTo>
                    <a:pt x="365950" y="171545"/>
                  </a:moveTo>
                  <a:lnTo>
                    <a:pt x="72295" y="171545"/>
                  </a:lnTo>
                  <a:lnTo>
                    <a:pt x="0" y="99251"/>
                  </a:lnTo>
                  <a:lnTo>
                    <a:pt x="0" y="72295"/>
                  </a:lnTo>
                  <a:lnTo>
                    <a:pt x="72295" y="0"/>
                  </a:lnTo>
                  <a:lnTo>
                    <a:pt x="365950" y="0"/>
                  </a:lnTo>
                  <a:lnTo>
                    <a:pt x="438245" y="72295"/>
                  </a:lnTo>
                  <a:lnTo>
                    <a:pt x="438245" y="99251"/>
                  </a:lnTo>
                  <a:lnTo>
                    <a:pt x="365950" y="171545"/>
                  </a:lnTo>
                  <a:close/>
                  <a:moveTo>
                    <a:pt x="80200" y="152495"/>
                  </a:moveTo>
                  <a:lnTo>
                    <a:pt x="358045" y="152495"/>
                  </a:lnTo>
                  <a:lnTo>
                    <a:pt x="419100" y="91440"/>
                  </a:lnTo>
                  <a:lnTo>
                    <a:pt x="419100" y="80296"/>
                  </a:lnTo>
                  <a:lnTo>
                    <a:pt x="358045" y="19241"/>
                  </a:lnTo>
                  <a:lnTo>
                    <a:pt x="80200" y="19241"/>
                  </a:lnTo>
                  <a:lnTo>
                    <a:pt x="19145" y="80296"/>
                  </a:lnTo>
                  <a:lnTo>
                    <a:pt x="19145" y="91440"/>
                  </a:lnTo>
                  <a:lnTo>
                    <a:pt x="80200" y="152495"/>
                  </a:lnTo>
                  <a:close/>
                </a:path>
              </a:pathLst>
            </a:custGeom>
            <a:grpFill/>
            <a:ln w="9525" cap="flat">
              <a:noFill/>
              <a:prstDash val="solid"/>
              <a:miter/>
            </a:ln>
          </p:spPr>
          <p:txBody>
            <a:bodyPr rtlCol="0" anchor="ctr"/>
            <a:lstStyle/>
            <a:p>
              <a:endParaRPr lang="en-RU"/>
            </a:p>
          </p:txBody>
        </p:sp>
        <p:sp>
          <p:nvSpPr>
            <p:cNvPr id="71" name="Freeform 360">
              <a:extLst>
                <a:ext uri="{FF2B5EF4-FFF2-40B4-BE49-F238E27FC236}">
                  <a16:creationId xmlns:a16="http://schemas.microsoft.com/office/drawing/2014/main" id="{D188D8FF-8B47-66AD-16F9-A06998A6DCD5}"/>
                </a:ext>
              </a:extLst>
            </p:cNvPr>
            <p:cNvSpPr/>
            <p:nvPr/>
          </p:nvSpPr>
          <p:spPr>
            <a:xfrm>
              <a:off x="-4371322" y="6837969"/>
              <a:ext cx="257175" cy="171450"/>
            </a:xfrm>
            <a:custGeom>
              <a:avLst/>
              <a:gdLst>
                <a:gd name="connsiteX0" fmla="*/ 159829 w 257175"/>
                <a:gd name="connsiteY0" fmla="*/ 171450 h 171450"/>
                <a:gd name="connsiteX1" fmla="*/ 0 w 257175"/>
                <a:gd name="connsiteY1" fmla="*/ 171450 h 171450"/>
                <a:gd name="connsiteX2" fmla="*/ 0 w 257175"/>
                <a:gd name="connsiteY2" fmla="*/ 152400 h 171450"/>
                <a:gd name="connsiteX3" fmla="*/ 153638 w 257175"/>
                <a:gd name="connsiteY3" fmla="*/ 152400 h 171450"/>
                <a:gd name="connsiteX4" fmla="*/ 238125 w 257175"/>
                <a:gd name="connsiteY4" fmla="*/ 90392 h 171450"/>
                <a:gd name="connsiteX5" fmla="*/ 238125 w 257175"/>
                <a:gd name="connsiteY5" fmla="*/ 81058 h 171450"/>
                <a:gd name="connsiteX6" fmla="*/ 153638 w 257175"/>
                <a:gd name="connsiteY6" fmla="*/ 19050 h 171450"/>
                <a:gd name="connsiteX7" fmla="*/ 0 w 257175"/>
                <a:gd name="connsiteY7" fmla="*/ 19050 h 171450"/>
                <a:gd name="connsiteX8" fmla="*/ 0 w 257175"/>
                <a:gd name="connsiteY8" fmla="*/ 0 h 171450"/>
                <a:gd name="connsiteX9" fmla="*/ 159829 w 257175"/>
                <a:gd name="connsiteY9" fmla="*/ 0 h 171450"/>
                <a:gd name="connsiteX10" fmla="*/ 257175 w 257175"/>
                <a:gd name="connsiteY10" fmla="*/ 71342 h 171450"/>
                <a:gd name="connsiteX11" fmla="*/ 257175 w 257175"/>
                <a:gd name="connsiteY11" fmla="*/ 10010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159829" y="171450"/>
                  </a:moveTo>
                  <a:lnTo>
                    <a:pt x="0" y="171450"/>
                  </a:lnTo>
                  <a:lnTo>
                    <a:pt x="0" y="152400"/>
                  </a:lnTo>
                  <a:lnTo>
                    <a:pt x="153638" y="152400"/>
                  </a:lnTo>
                  <a:lnTo>
                    <a:pt x="238125" y="90392"/>
                  </a:lnTo>
                  <a:lnTo>
                    <a:pt x="238125" y="81058"/>
                  </a:lnTo>
                  <a:lnTo>
                    <a:pt x="153638" y="19050"/>
                  </a:lnTo>
                  <a:lnTo>
                    <a:pt x="0" y="19050"/>
                  </a:lnTo>
                  <a:lnTo>
                    <a:pt x="0" y="0"/>
                  </a:lnTo>
                  <a:lnTo>
                    <a:pt x="159829" y="0"/>
                  </a:lnTo>
                  <a:lnTo>
                    <a:pt x="257175" y="71342"/>
                  </a:lnTo>
                  <a:lnTo>
                    <a:pt x="257175" y="100108"/>
                  </a:lnTo>
                  <a:close/>
                </a:path>
              </a:pathLst>
            </a:custGeom>
            <a:grpFill/>
            <a:ln w="9525" cap="flat">
              <a:noFill/>
              <a:prstDash val="solid"/>
              <a:miter/>
            </a:ln>
          </p:spPr>
          <p:txBody>
            <a:bodyPr rtlCol="0" anchor="ctr"/>
            <a:lstStyle/>
            <a:p>
              <a:endParaRPr lang="en-RU"/>
            </a:p>
          </p:txBody>
        </p:sp>
        <p:sp>
          <p:nvSpPr>
            <p:cNvPr id="72" name="Freeform 361">
              <a:extLst>
                <a:ext uri="{FF2B5EF4-FFF2-40B4-BE49-F238E27FC236}">
                  <a16:creationId xmlns:a16="http://schemas.microsoft.com/office/drawing/2014/main" id="{7A63BFC0-47DA-5F99-2AD5-B54324B6FFEE}"/>
                </a:ext>
              </a:extLst>
            </p:cNvPr>
            <p:cNvSpPr/>
            <p:nvPr/>
          </p:nvSpPr>
          <p:spPr>
            <a:xfrm>
              <a:off x="-4704697" y="6799869"/>
              <a:ext cx="257175" cy="171450"/>
            </a:xfrm>
            <a:custGeom>
              <a:avLst/>
              <a:gdLst>
                <a:gd name="connsiteX0" fmla="*/ 257175 w 257175"/>
                <a:gd name="connsiteY0" fmla="*/ 171450 h 171450"/>
                <a:gd name="connsiteX1" fmla="*/ 97346 w 257175"/>
                <a:gd name="connsiteY1" fmla="*/ 171450 h 171450"/>
                <a:gd name="connsiteX2" fmla="*/ 0 w 257175"/>
                <a:gd name="connsiteY2" fmla="*/ 100108 h 171450"/>
                <a:gd name="connsiteX3" fmla="*/ 0 w 257175"/>
                <a:gd name="connsiteY3" fmla="*/ 71342 h 171450"/>
                <a:gd name="connsiteX4" fmla="*/ 97346 w 257175"/>
                <a:gd name="connsiteY4" fmla="*/ 0 h 171450"/>
                <a:gd name="connsiteX5" fmla="*/ 257175 w 257175"/>
                <a:gd name="connsiteY5" fmla="*/ 0 h 171450"/>
                <a:gd name="connsiteX6" fmla="*/ 257175 w 257175"/>
                <a:gd name="connsiteY6" fmla="*/ 19050 h 171450"/>
                <a:gd name="connsiteX7" fmla="*/ 103537 w 257175"/>
                <a:gd name="connsiteY7" fmla="*/ 19050 h 171450"/>
                <a:gd name="connsiteX8" fmla="*/ 19050 w 257175"/>
                <a:gd name="connsiteY8" fmla="*/ 81058 h 171450"/>
                <a:gd name="connsiteX9" fmla="*/ 19050 w 257175"/>
                <a:gd name="connsiteY9" fmla="*/ 90392 h 171450"/>
                <a:gd name="connsiteX10" fmla="*/ 103537 w 257175"/>
                <a:gd name="connsiteY10" fmla="*/ 152400 h 171450"/>
                <a:gd name="connsiteX11" fmla="*/ 257175 w 257175"/>
                <a:gd name="connsiteY11"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175" h="171450">
                  <a:moveTo>
                    <a:pt x="257175" y="171450"/>
                  </a:moveTo>
                  <a:lnTo>
                    <a:pt x="97346" y="171450"/>
                  </a:lnTo>
                  <a:lnTo>
                    <a:pt x="0" y="100108"/>
                  </a:lnTo>
                  <a:lnTo>
                    <a:pt x="0" y="71342"/>
                  </a:lnTo>
                  <a:lnTo>
                    <a:pt x="97346" y="0"/>
                  </a:lnTo>
                  <a:lnTo>
                    <a:pt x="257175" y="0"/>
                  </a:lnTo>
                  <a:lnTo>
                    <a:pt x="257175" y="19050"/>
                  </a:lnTo>
                  <a:lnTo>
                    <a:pt x="103537" y="19050"/>
                  </a:lnTo>
                  <a:lnTo>
                    <a:pt x="19050" y="81058"/>
                  </a:lnTo>
                  <a:lnTo>
                    <a:pt x="19050" y="90392"/>
                  </a:lnTo>
                  <a:lnTo>
                    <a:pt x="103537" y="152400"/>
                  </a:lnTo>
                  <a:lnTo>
                    <a:pt x="257175" y="152400"/>
                  </a:lnTo>
                  <a:close/>
                </a:path>
              </a:pathLst>
            </a:custGeom>
            <a:grpFill/>
            <a:ln w="9525" cap="flat">
              <a:noFill/>
              <a:prstDash val="solid"/>
              <a:miter/>
            </a:ln>
          </p:spPr>
          <p:txBody>
            <a:bodyPr rtlCol="0" anchor="ctr"/>
            <a:lstStyle/>
            <a:p>
              <a:endParaRPr lang="en-RU"/>
            </a:p>
          </p:txBody>
        </p:sp>
        <p:sp>
          <p:nvSpPr>
            <p:cNvPr id="73" name="Freeform 362">
              <a:extLst>
                <a:ext uri="{FF2B5EF4-FFF2-40B4-BE49-F238E27FC236}">
                  <a16:creationId xmlns:a16="http://schemas.microsoft.com/office/drawing/2014/main" id="{88CD52E7-DB0E-B6AA-7C0A-A0F3CD5B08BE}"/>
                </a:ext>
              </a:extLst>
            </p:cNvPr>
            <p:cNvSpPr/>
            <p:nvPr/>
          </p:nvSpPr>
          <p:spPr>
            <a:xfrm>
              <a:off x="-4361797" y="6628419"/>
              <a:ext cx="95250" cy="95250"/>
            </a:xfrm>
            <a:custGeom>
              <a:avLst/>
              <a:gdLst>
                <a:gd name="connsiteX0" fmla="*/ 95250 w 95250"/>
                <a:gd name="connsiteY0" fmla="*/ 95250 h 95250"/>
                <a:gd name="connsiteX1" fmla="*/ 0 w 95250"/>
                <a:gd name="connsiteY1" fmla="*/ 95250 h 95250"/>
                <a:gd name="connsiteX2" fmla="*/ 0 w 95250"/>
                <a:gd name="connsiteY2" fmla="*/ 0 h 95250"/>
                <a:gd name="connsiteX3" fmla="*/ 95250 w 95250"/>
                <a:gd name="connsiteY3" fmla="*/ 0 h 95250"/>
                <a:gd name="connsiteX4" fmla="*/ 95250 w 95250"/>
                <a:gd name="connsiteY4" fmla="*/ 95250 h 95250"/>
                <a:gd name="connsiteX5" fmla="*/ 19050 w 95250"/>
                <a:gd name="connsiteY5" fmla="*/ 76200 h 95250"/>
                <a:gd name="connsiteX6" fmla="*/ 76200 w 95250"/>
                <a:gd name="connsiteY6" fmla="*/ 76200 h 95250"/>
                <a:gd name="connsiteX7" fmla="*/ 76200 w 95250"/>
                <a:gd name="connsiteY7" fmla="*/ 19050 h 95250"/>
                <a:gd name="connsiteX8" fmla="*/ 19050 w 95250"/>
                <a:gd name="connsiteY8" fmla="*/ 19050 h 95250"/>
                <a:gd name="connsiteX9" fmla="*/ 19050 w 95250"/>
                <a:gd name="connsiteY9" fmla="*/ 762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95250" y="95250"/>
                  </a:moveTo>
                  <a:lnTo>
                    <a:pt x="0" y="95250"/>
                  </a:lnTo>
                  <a:lnTo>
                    <a:pt x="0" y="0"/>
                  </a:lnTo>
                  <a:lnTo>
                    <a:pt x="95250" y="0"/>
                  </a:lnTo>
                  <a:lnTo>
                    <a:pt x="95250" y="95250"/>
                  </a:lnTo>
                  <a:close/>
                  <a:moveTo>
                    <a:pt x="19050" y="76200"/>
                  </a:moveTo>
                  <a:lnTo>
                    <a:pt x="76200" y="76200"/>
                  </a:lnTo>
                  <a:lnTo>
                    <a:pt x="76200" y="19050"/>
                  </a:lnTo>
                  <a:lnTo>
                    <a:pt x="19050" y="19050"/>
                  </a:lnTo>
                  <a:lnTo>
                    <a:pt x="19050" y="76200"/>
                  </a:lnTo>
                  <a:close/>
                </a:path>
              </a:pathLst>
            </a:custGeom>
            <a:grpFill/>
            <a:ln w="9525" cap="flat">
              <a:noFill/>
              <a:prstDash val="solid"/>
              <a:miter/>
            </a:ln>
          </p:spPr>
          <p:txBody>
            <a:bodyPr rtlCol="0" anchor="ctr"/>
            <a:lstStyle/>
            <a:p>
              <a:endParaRPr lang="en-RU"/>
            </a:p>
          </p:txBody>
        </p:sp>
        <p:sp>
          <p:nvSpPr>
            <p:cNvPr id="74" name="Freeform 363">
              <a:extLst>
                <a:ext uri="{FF2B5EF4-FFF2-40B4-BE49-F238E27FC236}">
                  <a16:creationId xmlns:a16="http://schemas.microsoft.com/office/drawing/2014/main" id="{EA74BFF4-0725-BD45-B1B8-CE527EF861B5}"/>
                </a:ext>
              </a:extLst>
            </p:cNvPr>
            <p:cNvSpPr/>
            <p:nvPr/>
          </p:nvSpPr>
          <p:spPr>
            <a:xfrm>
              <a:off x="-4504672" y="66284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5" name="Freeform 364">
              <a:extLst>
                <a:ext uri="{FF2B5EF4-FFF2-40B4-BE49-F238E27FC236}">
                  <a16:creationId xmlns:a16="http://schemas.microsoft.com/office/drawing/2014/main" id="{E24E6CF6-7202-88F2-86BE-DDB303CE8ABC}"/>
                </a:ext>
              </a:extLst>
            </p:cNvPr>
            <p:cNvSpPr/>
            <p:nvPr/>
          </p:nvSpPr>
          <p:spPr>
            <a:xfrm>
              <a:off x="-4542772" y="66284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6" name="Freeform 365">
              <a:extLst>
                <a:ext uri="{FF2B5EF4-FFF2-40B4-BE49-F238E27FC236}">
                  <a16:creationId xmlns:a16="http://schemas.microsoft.com/office/drawing/2014/main" id="{F5074F91-C9FE-D841-B9F4-5C2313D1DF8A}"/>
                </a:ext>
              </a:extLst>
            </p:cNvPr>
            <p:cNvSpPr/>
            <p:nvPr/>
          </p:nvSpPr>
          <p:spPr>
            <a:xfrm>
              <a:off x="-4542772" y="6704619"/>
              <a:ext cx="123825" cy="19050"/>
            </a:xfrm>
            <a:custGeom>
              <a:avLst/>
              <a:gdLst>
                <a:gd name="connsiteX0" fmla="*/ 0 w 123825"/>
                <a:gd name="connsiteY0" fmla="*/ 0 h 19050"/>
                <a:gd name="connsiteX1" fmla="*/ 123825 w 123825"/>
                <a:gd name="connsiteY1" fmla="*/ 0 h 19050"/>
                <a:gd name="connsiteX2" fmla="*/ 123825 w 123825"/>
                <a:gd name="connsiteY2" fmla="*/ 19050 h 19050"/>
                <a:gd name="connsiteX3" fmla="*/ 0 w 1238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3825" h="19050">
                  <a:moveTo>
                    <a:pt x="0" y="0"/>
                  </a:moveTo>
                  <a:lnTo>
                    <a:pt x="123825" y="0"/>
                  </a:lnTo>
                  <a:lnTo>
                    <a:pt x="123825" y="19050"/>
                  </a:lnTo>
                  <a:lnTo>
                    <a:pt x="0" y="19050"/>
                  </a:lnTo>
                  <a:close/>
                </a:path>
              </a:pathLst>
            </a:custGeom>
            <a:grpFill/>
            <a:ln w="9525" cap="flat">
              <a:noFill/>
              <a:prstDash val="solid"/>
              <a:miter/>
            </a:ln>
          </p:spPr>
          <p:txBody>
            <a:bodyPr rtlCol="0" anchor="ctr"/>
            <a:lstStyle/>
            <a:p>
              <a:endParaRPr lang="en-RU"/>
            </a:p>
          </p:txBody>
        </p:sp>
        <p:sp>
          <p:nvSpPr>
            <p:cNvPr id="77" name="Freeform 366">
              <a:extLst>
                <a:ext uri="{FF2B5EF4-FFF2-40B4-BE49-F238E27FC236}">
                  <a16:creationId xmlns:a16="http://schemas.microsoft.com/office/drawing/2014/main" id="{4973CC07-37E5-AA86-3224-4FF50A5A4185}"/>
                </a:ext>
              </a:extLst>
            </p:cNvPr>
            <p:cNvSpPr/>
            <p:nvPr/>
          </p:nvSpPr>
          <p:spPr>
            <a:xfrm>
              <a:off x="-4399897" y="670461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78" name="Freeform 367">
              <a:extLst>
                <a:ext uri="{FF2B5EF4-FFF2-40B4-BE49-F238E27FC236}">
                  <a16:creationId xmlns:a16="http://schemas.microsoft.com/office/drawing/2014/main" id="{0ABC4049-8366-DD8E-2BC6-C4C3B4FC1501}"/>
                </a:ext>
              </a:extLst>
            </p:cNvPr>
            <p:cNvSpPr/>
            <p:nvPr/>
          </p:nvSpPr>
          <p:spPr>
            <a:xfrm>
              <a:off x="-4571347" y="6666519"/>
              <a:ext cx="190500" cy="19050"/>
            </a:xfrm>
            <a:custGeom>
              <a:avLst/>
              <a:gdLst>
                <a:gd name="connsiteX0" fmla="*/ 0 w 190500"/>
                <a:gd name="connsiteY0" fmla="*/ 0 h 19050"/>
                <a:gd name="connsiteX1" fmla="*/ 190500 w 190500"/>
                <a:gd name="connsiteY1" fmla="*/ 0 h 19050"/>
                <a:gd name="connsiteX2" fmla="*/ 190500 w 190500"/>
                <a:gd name="connsiteY2" fmla="*/ 19050 h 19050"/>
                <a:gd name="connsiteX3" fmla="*/ 0 w 1905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0" h="19050">
                  <a:moveTo>
                    <a:pt x="0" y="0"/>
                  </a:moveTo>
                  <a:lnTo>
                    <a:pt x="190500" y="0"/>
                  </a:lnTo>
                  <a:lnTo>
                    <a:pt x="190500" y="19050"/>
                  </a:lnTo>
                  <a:lnTo>
                    <a:pt x="0" y="19050"/>
                  </a:lnTo>
                  <a:close/>
                </a:path>
              </a:pathLst>
            </a:custGeom>
            <a:grpFill/>
            <a:ln w="9525" cap="flat">
              <a:noFill/>
              <a:prstDash val="solid"/>
              <a:miter/>
            </a:ln>
          </p:spPr>
          <p:txBody>
            <a:bodyPr rtlCol="0" anchor="ctr"/>
            <a:lstStyle/>
            <a:p>
              <a:endParaRPr lang="en-RU"/>
            </a:p>
          </p:txBody>
        </p:sp>
        <p:sp>
          <p:nvSpPr>
            <p:cNvPr id="79" name="Freeform 368">
              <a:extLst>
                <a:ext uri="{FF2B5EF4-FFF2-40B4-BE49-F238E27FC236}">
                  <a16:creationId xmlns:a16="http://schemas.microsoft.com/office/drawing/2014/main" id="{66BC4F9E-8B20-27A4-D7CE-C7977D264A15}"/>
                </a:ext>
              </a:extLst>
            </p:cNvPr>
            <p:cNvSpPr/>
            <p:nvPr/>
          </p:nvSpPr>
          <p:spPr>
            <a:xfrm>
              <a:off x="-44570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0" name="Freeform 369">
              <a:extLst>
                <a:ext uri="{FF2B5EF4-FFF2-40B4-BE49-F238E27FC236}">
                  <a16:creationId xmlns:a16="http://schemas.microsoft.com/office/drawing/2014/main" id="{D716CE80-E2AA-2E83-C4CA-5E74B6A372E7}"/>
                </a:ext>
              </a:extLst>
            </p:cNvPr>
            <p:cNvSpPr/>
            <p:nvPr/>
          </p:nvSpPr>
          <p:spPr>
            <a:xfrm>
              <a:off x="-4380847" y="6780819"/>
              <a:ext cx="19050" cy="390525"/>
            </a:xfrm>
            <a:custGeom>
              <a:avLst/>
              <a:gdLst>
                <a:gd name="connsiteX0" fmla="*/ 0 w 19050"/>
                <a:gd name="connsiteY0" fmla="*/ 0 h 390525"/>
                <a:gd name="connsiteX1" fmla="*/ 19050 w 19050"/>
                <a:gd name="connsiteY1" fmla="*/ 0 h 390525"/>
                <a:gd name="connsiteX2" fmla="*/ 19050 w 19050"/>
                <a:gd name="connsiteY2" fmla="*/ 390525 h 390525"/>
                <a:gd name="connsiteX3" fmla="*/ 0 w 19050"/>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19050" h="390525">
                  <a:moveTo>
                    <a:pt x="0" y="0"/>
                  </a:moveTo>
                  <a:lnTo>
                    <a:pt x="19050" y="0"/>
                  </a:lnTo>
                  <a:lnTo>
                    <a:pt x="19050" y="390525"/>
                  </a:lnTo>
                  <a:lnTo>
                    <a:pt x="0" y="390525"/>
                  </a:lnTo>
                  <a:close/>
                </a:path>
              </a:pathLst>
            </a:custGeom>
            <a:grpFill/>
            <a:ln w="9525" cap="flat">
              <a:noFill/>
              <a:prstDash val="solid"/>
              <a:miter/>
            </a:ln>
          </p:spPr>
          <p:txBody>
            <a:bodyPr rtlCol="0" anchor="ctr"/>
            <a:lstStyle/>
            <a:p>
              <a:endParaRPr lang="en-RU"/>
            </a:p>
          </p:txBody>
        </p:sp>
        <p:sp>
          <p:nvSpPr>
            <p:cNvPr id="81" name="Freeform 370">
              <a:extLst>
                <a:ext uri="{FF2B5EF4-FFF2-40B4-BE49-F238E27FC236}">
                  <a16:creationId xmlns:a16="http://schemas.microsoft.com/office/drawing/2014/main" id="{8E177E1B-9C46-891A-E35B-F5B44CDA08D2}"/>
                </a:ext>
              </a:extLst>
            </p:cNvPr>
            <p:cNvSpPr/>
            <p:nvPr/>
          </p:nvSpPr>
          <p:spPr>
            <a:xfrm>
              <a:off x="-4599922" y="68379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2" name="Freeform 371">
              <a:extLst>
                <a:ext uri="{FF2B5EF4-FFF2-40B4-BE49-F238E27FC236}">
                  <a16:creationId xmlns:a16="http://schemas.microsoft.com/office/drawing/2014/main" id="{E30C3050-CAAB-289A-1257-70B5A5DFAB75}"/>
                </a:ext>
              </a:extLst>
            </p:cNvPr>
            <p:cNvSpPr/>
            <p:nvPr/>
          </p:nvSpPr>
          <p:spPr>
            <a:xfrm>
              <a:off x="-4561822" y="68379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3" name="Freeform 372">
              <a:extLst>
                <a:ext uri="{FF2B5EF4-FFF2-40B4-BE49-F238E27FC236}">
                  <a16:creationId xmlns:a16="http://schemas.microsoft.com/office/drawing/2014/main" id="{465E8B8C-C195-907C-C7B2-B462D9BF97F2}"/>
                </a:ext>
              </a:extLst>
            </p:cNvPr>
            <p:cNvSpPr/>
            <p:nvPr/>
          </p:nvSpPr>
          <p:spPr>
            <a:xfrm>
              <a:off x="-4647547" y="68760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4" name="Freeform 373">
              <a:extLst>
                <a:ext uri="{FF2B5EF4-FFF2-40B4-BE49-F238E27FC236}">
                  <a16:creationId xmlns:a16="http://schemas.microsoft.com/office/drawing/2014/main" id="{AA5E73EC-5517-713A-8084-5673E630E5FE}"/>
                </a:ext>
              </a:extLst>
            </p:cNvPr>
            <p:cNvSpPr/>
            <p:nvPr/>
          </p:nvSpPr>
          <p:spPr>
            <a:xfrm>
              <a:off x="-4495147" y="69141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5" name="Freeform 374">
              <a:extLst>
                <a:ext uri="{FF2B5EF4-FFF2-40B4-BE49-F238E27FC236}">
                  <a16:creationId xmlns:a16="http://schemas.microsoft.com/office/drawing/2014/main" id="{867DEB7F-3BD1-AE77-CB54-9FEEEC5A1BFE}"/>
                </a:ext>
              </a:extLst>
            </p:cNvPr>
            <p:cNvSpPr/>
            <p:nvPr/>
          </p:nvSpPr>
          <p:spPr>
            <a:xfrm>
              <a:off x="-4599922" y="69141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6" name="Freeform 375">
              <a:extLst>
                <a:ext uri="{FF2B5EF4-FFF2-40B4-BE49-F238E27FC236}">
                  <a16:creationId xmlns:a16="http://schemas.microsoft.com/office/drawing/2014/main" id="{66962D3D-6099-FFEB-AC19-7ED23EA76396}"/>
                </a:ext>
              </a:extLst>
            </p:cNvPr>
            <p:cNvSpPr/>
            <p:nvPr/>
          </p:nvSpPr>
          <p:spPr>
            <a:xfrm>
              <a:off x="-4342747" y="68760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87" name="Freeform 376">
              <a:extLst>
                <a:ext uri="{FF2B5EF4-FFF2-40B4-BE49-F238E27FC236}">
                  <a16:creationId xmlns:a16="http://schemas.microsoft.com/office/drawing/2014/main" id="{1E731AC2-E505-9B77-90F6-917D82541D65}"/>
                </a:ext>
              </a:extLst>
            </p:cNvPr>
            <p:cNvSpPr/>
            <p:nvPr/>
          </p:nvSpPr>
          <p:spPr>
            <a:xfrm>
              <a:off x="-4304647" y="6876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88" name="Freeform 377">
              <a:extLst>
                <a:ext uri="{FF2B5EF4-FFF2-40B4-BE49-F238E27FC236}">
                  <a16:creationId xmlns:a16="http://schemas.microsoft.com/office/drawing/2014/main" id="{A0760CC1-9966-7EE7-8233-37D75027E5E8}"/>
                </a:ext>
              </a:extLst>
            </p:cNvPr>
            <p:cNvSpPr/>
            <p:nvPr/>
          </p:nvSpPr>
          <p:spPr>
            <a:xfrm>
              <a:off x="-4352272" y="6914169"/>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RU"/>
            </a:p>
          </p:txBody>
        </p:sp>
        <p:sp>
          <p:nvSpPr>
            <p:cNvPr id="89" name="Freeform 378">
              <a:extLst>
                <a:ext uri="{FF2B5EF4-FFF2-40B4-BE49-F238E27FC236}">
                  <a16:creationId xmlns:a16="http://schemas.microsoft.com/office/drawing/2014/main" id="{0A71E3A7-3280-B03F-6D86-443F4EF32478}"/>
                </a:ext>
              </a:extLst>
            </p:cNvPr>
            <p:cNvSpPr/>
            <p:nvPr/>
          </p:nvSpPr>
          <p:spPr>
            <a:xfrm>
              <a:off x="-4237972" y="6952269"/>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90" name="Freeform 379">
              <a:extLst>
                <a:ext uri="{FF2B5EF4-FFF2-40B4-BE49-F238E27FC236}">
                  <a16:creationId xmlns:a16="http://schemas.microsoft.com/office/drawing/2014/main" id="{8E6C54A3-9145-03E9-BE78-54D311AFE500}"/>
                </a:ext>
              </a:extLst>
            </p:cNvPr>
            <p:cNvSpPr/>
            <p:nvPr/>
          </p:nvSpPr>
          <p:spPr>
            <a:xfrm>
              <a:off x="-4342747" y="69522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grpFill/>
            <a:ln w="9525" cap="flat">
              <a:noFill/>
              <a:prstDash val="solid"/>
              <a:miter/>
            </a:ln>
          </p:spPr>
          <p:txBody>
            <a:bodyPr rtlCol="0" anchor="ctr"/>
            <a:lstStyle/>
            <a:p>
              <a:endParaRPr lang="en-RU"/>
            </a:p>
          </p:txBody>
        </p:sp>
        <p:sp>
          <p:nvSpPr>
            <p:cNvPr id="91" name="Freeform 380">
              <a:extLst>
                <a:ext uri="{FF2B5EF4-FFF2-40B4-BE49-F238E27FC236}">
                  <a16:creationId xmlns:a16="http://schemas.microsoft.com/office/drawing/2014/main" id="{F645E0A0-3A71-F655-1396-D10372E8B760}"/>
                </a:ext>
              </a:extLst>
            </p:cNvPr>
            <p:cNvSpPr/>
            <p:nvPr/>
          </p:nvSpPr>
          <p:spPr>
            <a:xfrm>
              <a:off x="-4590397" y="7161819"/>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RU"/>
            </a:p>
          </p:txBody>
        </p:sp>
      </p:grpSp>
      <p:grpSp>
        <p:nvGrpSpPr>
          <p:cNvPr id="92" name="Graphic 6">
            <a:extLst>
              <a:ext uri="{FF2B5EF4-FFF2-40B4-BE49-F238E27FC236}">
                <a16:creationId xmlns:a16="http://schemas.microsoft.com/office/drawing/2014/main" id="{27F96C04-62CD-74DA-430D-DF0EECAEB6B6}"/>
              </a:ext>
            </a:extLst>
          </p:cNvPr>
          <p:cNvGrpSpPr/>
          <p:nvPr/>
        </p:nvGrpSpPr>
        <p:grpSpPr>
          <a:xfrm>
            <a:off x="6309905" y="5850625"/>
            <a:ext cx="590550" cy="590550"/>
            <a:chOff x="-1961497" y="4761519"/>
            <a:chExt cx="590550" cy="590550"/>
          </a:xfrm>
          <a:solidFill>
            <a:schemeClr val="bg1"/>
          </a:solidFill>
        </p:grpSpPr>
        <p:sp>
          <p:nvSpPr>
            <p:cNvPr id="93" name="Freeform 206">
              <a:extLst>
                <a:ext uri="{FF2B5EF4-FFF2-40B4-BE49-F238E27FC236}">
                  <a16:creationId xmlns:a16="http://schemas.microsoft.com/office/drawing/2014/main" id="{4BAAC51C-FECC-92D9-FF99-78F914B8FA7F}"/>
                </a:ext>
              </a:extLst>
            </p:cNvPr>
            <p:cNvSpPr/>
            <p:nvPr/>
          </p:nvSpPr>
          <p:spPr>
            <a:xfrm>
              <a:off x="-1694797" y="4847244"/>
              <a:ext cx="323850" cy="438150"/>
            </a:xfrm>
            <a:custGeom>
              <a:avLst/>
              <a:gdLst>
                <a:gd name="connsiteX0" fmla="*/ 161925 w 323850"/>
                <a:gd name="connsiteY0" fmla="*/ 438150 h 438150"/>
                <a:gd name="connsiteX1" fmla="*/ 139255 w 323850"/>
                <a:gd name="connsiteY1" fmla="*/ 425863 h 438150"/>
                <a:gd name="connsiteX2" fmla="*/ 26289 w 323850"/>
                <a:gd name="connsiteY2" fmla="*/ 252698 h 438150"/>
                <a:gd name="connsiteX3" fmla="*/ 0 w 323850"/>
                <a:gd name="connsiteY3" fmla="*/ 164211 h 438150"/>
                <a:gd name="connsiteX4" fmla="*/ 0 w 323850"/>
                <a:gd name="connsiteY4" fmla="*/ 161925 h 438150"/>
                <a:gd name="connsiteX5" fmla="*/ 161925 w 323850"/>
                <a:gd name="connsiteY5" fmla="*/ 0 h 438150"/>
                <a:gd name="connsiteX6" fmla="*/ 323850 w 323850"/>
                <a:gd name="connsiteY6" fmla="*/ 161925 h 438150"/>
                <a:gd name="connsiteX7" fmla="*/ 323850 w 323850"/>
                <a:gd name="connsiteY7" fmla="*/ 164211 h 438150"/>
                <a:gd name="connsiteX8" fmla="*/ 297561 w 323850"/>
                <a:gd name="connsiteY8" fmla="*/ 252698 h 438150"/>
                <a:gd name="connsiteX9" fmla="*/ 184595 w 323850"/>
                <a:gd name="connsiteY9" fmla="*/ 425863 h 438150"/>
                <a:gd name="connsiteX10" fmla="*/ 161925 w 323850"/>
                <a:gd name="connsiteY10" fmla="*/ 438150 h 438150"/>
                <a:gd name="connsiteX11" fmla="*/ 161925 w 323850"/>
                <a:gd name="connsiteY11" fmla="*/ 19050 h 438150"/>
                <a:gd name="connsiteX12" fmla="*/ 19050 w 323850"/>
                <a:gd name="connsiteY12" fmla="*/ 161925 h 438150"/>
                <a:gd name="connsiteX13" fmla="*/ 19050 w 323850"/>
                <a:gd name="connsiteY13" fmla="*/ 164211 h 438150"/>
                <a:gd name="connsiteX14" fmla="*/ 42291 w 323850"/>
                <a:gd name="connsiteY14" fmla="*/ 242221 h 438150"/>
                <a:gd name="connsiteX15" fmla="*/ 155257 w 323850"/>
                <a:gd name="connsiteY15" fmla="*/ 415385 h 438150"/>
                <a:gd name="connsiteX16" fmla="*/ 168783 w 323850"/>
                <a:gd name="connsiteY16" fmla="*/ 415385 h 438150"/>
                <a:gd name="connsiteX17" fmla="*/ 281749 w 323850"/>
                <a:gd name="connsiteY17" fmla="*/ 242221 h 438150"/>
                <a:gd name="connsiteX18" fmla="*/ 304990 w 323850"/>
                <a:gd name="connsiteY18" fmla="*/ 164211 h 438150"/>
                <a:gd name="connsiteX19" fmla="*/ 304990 w 323850"/>
                <a:gd name="connsiteY19" fmla="*/ 161925 h 438150"/>
                <a:gd name="connsiteX20" fmla="*/ 161925 w 323850"/>
                <a:gd name="connsiteY20" fmla="*/ 19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438150">
                  <a:moveTo>
                    <a:pt x="161925" y="438150"/>
                  </a:moveTo>
                  <a:cubicBezTo>
                    <a:pt x="152781" y="438150"/>
                    <a:pt x="144209" y="433578"/>
                    <a:pt x="139255" y="425863"/>
                  </a:cubicBezTo>
                  <a:lnTo>
                    <a:pt x="26289" y="252698"/>
                  </a:lnTo>
                  <a:cubicBezTo>
                    <a:pt x="9049" y="226314"/>
                    <a:pt x="0" y="195739"/>
                    <a:pt x="0" y="164211"/>
                  </a:cubicBezTo>
                  <a:lnTo>
                    <a:pt x="0" y="161925"/>
                  </a:lnTo>
                  <a:cubicBezTo>
                    <a:pt x="0" y="72676"/>
                    <a:pt x="72676" y="0"/>
                    <a:pt x="161925" y="0"/>
                  </a:cubicBezTo>
                  <a:cubicBezTo>
                    <a:pt x="251174" y="0"/>
                    <a:pt x="323850" y="72676"/>
                    <a:pt x="323850" y="161925"/>
                  </a:cubicBezTo>
                  <a:lnTo>
                    <a:pt x="323850" y="164211"/>
                  </a:lnTo>
                  <a:cubicBezTo>
                    <a:pt x="323850" y="195739"/>
                    <a:pt x="314706" y="226314"/>
                    <a:pt x="297561" y="252698"/>
                  </a:cubicBezTo>
                  <a:lnTo>
                    <a:pt x="184595" y="425863"/>
                  </a:lnTo>
                  <a:cubicBezTo>
                    <a:pt x="179641" y="433578"/>
                    <a:pt x="171069" y="438150"/>
                    <a:pt x="161925" y="438150"/>
                  </a:cubicBezTo>
                  <a:close/>
                  <a:moveTo>
                    <a:pt x="161925" y="19050"/>
                  </a:moveTo>
                  <a:cubicBezTo>
                    <a:pt x="83153" y="19050"/>
                    <a:pt x="19050" y="83153"/>
                    <a:pt x="19050" y="161925"/>
                  </a:cubicBezTo>
                  <a:lnTo>
                    <a:pt x="19050" y="164211"/>
                  </a:lnTo>
                  <a:cubicBezTo>
                    <a:pt x="19050" y="192024"/>
                    <a:pt x="27051" y="218980"/>
                    <a:pt x="42291" y="242221"/>
                  </a:cubicBezTo>
                  <a:lnTo>
                    <a:pt x="155257" y="415385"/>
                  </a:lnTo>
                  <a:cubicBezTo>
                    <a:pt x="158210" y="419957"/>
                    <a:pt x="165735" y="419957"/>
                    <a:pt x="168783" y="415385"/>
                  </a:cubicBezTo>
                  <a:lnTo>
                    <a:pt x="281749" y="242221"/>
                  </a:lnTo>
                  <a:cubicBezTo>
                    <a:pt x="296894" y="218980"/>
                    <a:pt x="304990" y="191929"/>
                    <a:pt x="304990" y="164211"/>
                  </a:cubicBezTo>
                  <a:lnTo>
                    <a:pt x="304990" y="161925"/>
                  </a:lnTo>
                  <a:cubicBezTo>
                    <a:pt x="304800" y="83153"/>
                    <a:pt x="240697" y="19050"/>
                    <a:pt x="161925" y="19050"/>
                  </a:cubicBezTo>
                  <a:close/>
                </a:path>
              </a:pathLst>
            </a:custGeom>
            <a:grpFill/>
            <a:ln w="9525" cap="flat">
              <a:noFill/>
              <a:prstDash val="solid"/>
              <a:miter/>
            </a:ln>
          </p:spPr>
          <p:txBody>
            <a:bodyPr rtlCol="0" anchor="ctr"/>
            <a:lstStyle/>
            <a:p>
              <a:endParaRPr lang="en-RU"/>
            </a:p>
          </p:txBody>
        </p:sp>
        <p:sp>
          <p:nvSpPr>
            <p:cNvPr id="94" name="Freeform 207">
              <a:extLst>
                <a:ext uri="{FF2B5EF4-FFF2-40B4-BE49-F238E27FC236}">
                  <a16:creationId xmlns:a16="http://schemas.microsoft.com/office/drawing/2014/main" id="{8C3F95F8-FD27-D609-A1B3-93E1CD5995D2}"/>
                </a:ext>
              </a:extLst>
            </p:cNvPr>
            <p:cNvSpPr/>
            <p:nvPr/>
          </p:nvSpPr>
          <p:spPr>
            <a:xfrm>
              <a:off x="-1656697" y="5171094"/>
              <a:ext cx="19050" cy="66675"/>
            </a:xfrm>
            <a:custGeom>
              <a:avLst/>
              <a:gdLst>
                <a:gd name="connsiteX0" fmla="*/ 0 w 19050"/>
                <a:gd name="connsiteY0" fmla="*/ 0 h 66675"/>
                <a:gd name="connsiteX1" fmla="*/ 19050 w 19050"/>
                <a:gd name="connsiteY1" fmla="*/ 0 h 66675"/>
                <a:gd name="connsiteX2" fmla="*/ 19050 w 19050"/>
                <a:gd name="connsiteY2" fmla="*/ 66675 h 66675"/>
                <a:gd name="connsiteX3" fmla="*/ 0 w 1905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9050" h="66675">
                  <a:moveTo>
                    <a:pt x="0" y="0"/>
                  </a:moveTo>
                  <a:lnTo>
                    <a:pt x="19050" y="0"/>
                  </a:lnTo>
                  <a:lnTo>
                    <a:pt x="19050" y="66675"/>
                  </a:lnTo>
                  <a:lnTo>
                    <a:pt x="0" y="66675"/>
                  </a:lnTo>
                  <a:close/>
                </a:path>
              </a:pathLst>
            </a:custGeom>
            <a:grpFill/>
            <a:ln w="9525" cap="flat">
              <a:noFill/>
              <a:prstDash val="solid"/>
              <a:miter/>
            </a:ln>
          </p:spPr>
          <p:txBody>
            <a:bodyPr rtlCol="0" anchor="ctr"/>
            <a:lstStyle/>
            <a:p>
              <a:endParaRPr lang="en-RU"/>
            </a:p>
          </p:txBody>
        </p:sp>
        <p:sp>
          <p:nvSpPr>
            <p:cNvPr id="95" name="Freeform 208">
              <a:extLst>
                <a:ext uri="{FF2B5EF4-FFF2-40B4-BE49-F238E27FC236}">
                  <a16:creationId xmlns:a16="http://schemas.microsoft.com/office/drawing/2014/main" id="{E6AC3B51-3686-8FCD-6B9F-05C821B6CC2C}"/>
                </a:ext>
              </a:extLst>
            </p:cNvPr>
            <p:cNvSpPr/>
            <p:nvPr/>
          </p:nvSpPr>
          <p:spPr>
            <a:xfrm>
              <a:off x="-1961497" y="4761519"/>
              <a:ext cx="323850" cy="476250"/>
            </a:xfrm>
            <a:custGeom>
              <a:avLst/>
              <a:gdLst>
                <a:gd name="connsiteX0" fmla="*/ 19050 w 323850"/>
                <a:gd name="connsiteY0" fmla="*/ 476250 h 476250"/>
                <a:gd name="connsiteX1" fmla="*/ 0 w 323850"/>
                <a:gd name="connsiteY1" fmla="*/ 476250 h 476250"/>
                <a:gd name="connsiteX2" fmla="*/ 0 w 323850"/>
                <a:gd name="connsiteY2" fmla="*/ 47625 h 476250"/>
                <a:gd name="connsiteX3" fmla="*/ 47625 w 323850"/>
                <a:gd name="connsiteY3" fmla="*/ 0 h 476250"/>
                <a:gd name="connsiteX4" fmla="*/ 276225 w 323850"/>
                <a:gd name="connsiteY4" fmla="*/ 0 h 476250"/>
                <a:gd name="connsiteX5" fmla="*/ 323850 w 323850"/>
                <a:gd name="connsiteY5" fmla="*/ 47625 h 476250"/>
                <a:gd name="connsiteX6" fmla="*/ 323850 w 323850"/>
                <a:gd name="connsiteY6" fmla="*/ 104775 h 476250"/>
                <a:gd name="connsiteX7" fmla="*/ 304800 w 323850"/>
                <a:gd name="connsiteY7" fmla="*/ 104775 h 476250"/>
                <a:gd name="connsiteX8" fmla="*/ 304800 w 323850"/>
                <a:gd name="connsiteY8" fmla="*/ 47625 h 476250"/>
                <a:gd name="connsiteX9" fmla="*/ 276225 w 323850"/>
                <a:gd name="connsiteY9" fmla="*/ 19050 h 476250"/>
                <a:gd name="connsiteX10" fmla="*/ 47625 w 323850"/>
                <a:gd name="connsiteY10" fmla="*/ 19050 h 476250"/>
                <a:gd name="connsiteX11" fmla="*/ 19050 w 323850"/>
                <a:gd name="connsiteY11" fmla="*/ 47625 h 476250"/>
                <a:gd name="connsiteX12" fmla="*/ 19050 w 323850"/>
                <a:gd name="connsiteY12"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476250">
                  <a:moveTo>
                    <a:pt x="19050" y="476250"/>
                  </a:moveTo>
                  <a:lnTo>
                    <a:pt x="0" y="476250"/>
                  </a:lnTo>
                  <a:lnTo>
                    <a:pt x="0" y="47625"/>
                  </a:lnTo>
                  <a:cubicBezTo>
                    <a:pt x="0" y="21336"/>
                    <a:pt x="21336" y="0"/>
                    <a:pt x="47625" y="0"/>
                  </a:cubicBezTo>
                  <a:lnTo>
                    <a:pt x="276225" y="0"/>
                  </a:lnTo>
                  <a:cubicBezTo>
                    <a:pt x="302514" y="0"/>
                    <a:pt x="323850" y="21336"/>
                    <a:pt x="323850" y="47625"/>
                  </a:cubicBezTo>
                  <a:lnTo>
                    <a:pt x="323850" y="104775"/>
                  </a:lnTo>
                  <a:lnTo>
                    <a:pt x="304800" y="104775"/>
                  </a:lnTo>
                  <a:lnTo>
                    <a:pt x="304800" y="47625"/>
                  </a:lnTo>
                  <a:cubicBezTo>
                    <a:pt x="304800" y="31909"/>
                    <a:pt x="291941" y="19050"/>
                    <a:pt x="276225" y="19050"/>
                  </a:cubicBezTo>
                  <a:lnTo>
                    <a:pt x="47625" y="19050"/>
                  </a:lnTo>
                  <a:cubicBezTo>
                    <a:pt x="31909" y="19050"/>
                    <a:pt x="19050" y="31909"/>
                    <a:pt x="19050" y="47625"/>
                  </a:cubicBezTo>
                  <a:lnTo>
                    <a:pt x="19050" y="476250"/>
                  </a:lnTo>
                  <a:close/>
                </a:path>
              </a:pathLst>
            </a:custGeom>
            <a:grpFill/>
            <a:ln w="9525" cap="flat">
              <a:noFill/>
              <a:prstDash val="solid"/>
              <a:miter/>
            </a:ln>
          </p:spPr>
          <p:txBody>
            <a:bodyPr rtlCol="0" anchor="ctr"/>
            <a:lstStyle/>
            <a:p>
              <a:endParaRPr lang="en-RU"/>
            </a:p>
          </p:txBody>
        </p:sp>
        <p:sp>
          <p:nvSpPr>
            <p:cNvPr id="96" name="Freeform 209">
              <a:extLst>
                <a:ext uri="{FF2B5EF4-FFF2-40B4-BE49-F238E27FC236}">
                  <a16:creationId xmlns:a16="http://schemas.microsoft.com/office/drawing/2014/main" id="{EDE6C0EE-39F3-D803-F0A9-1D6749C74920}"/>
                </a:ext>
              </a:extLst>
            </p:cNvPr>
            <p:cNvSpPr/>
            <p:nvPr/>
          </p:nvSpPr>
          <p:spPr>
            <a:xfrm>
              <a:off x="-1961497" y="5256819"/>
              <a:ext cx="323850" cy="95250"/>
            </a:xfrm>
            <a:custGeom>
              <a:avLst/>
              <a:gdLst>
                <a:gd name="connsiteX0" fmla="*/ 276225 w 323850"/>
                <a:gd name="connsiteY0" fmla="*/ 95250 h 95250"/>
                <a:gd name="connsiteX1" fmla="*/ 47625 w 323850"/>
                <a:gd name="connsiteY1" fmla="*/ 95250 h 95250"/>
                <a:gd name="connsiteX2" fmla="*/ 0 w 323850"/>
                <a:gd name="connsiteY2" fmla="*/ 47625 h 95250"/>
                <a:gd name="connsiteX3" fmla="*/ 0 w 323850"/>
                <a:gd name="connsiteY3" fmla="*/ 0 h 95250"/>
                <a:gd name="connsiteX4" fmla="*/ 323850 w 323850"/>
                <a:gd name="connsiteY4" fmla="*/ 0 h 95250"/>
                <a:gd name="connsiteX5" fmla="*/ 323850 w 323850"/>
                <a:gd name="connsiteY5" fmla="*/ 47625 h 95250"/>
                <a:gd name="connsiteX6" fmla="*/ 276225 w 323850"/>
                <a:gd name="connsiteY6" fmla="*/ 95250 h 95250"/>
                <a:gd name="connsiteX7" fmla="*/ 19050 w 323850"/>
                <a:gd name="connsiteY7" fmla="*/ 19050 h 95250"/>
                <a:gd name="connsiteX8" fmla="*/ 19050 w 323850"/>
                <a:gd name="connsiteY8" fmla="*/ 47625 h 95250"/>
                <a:gd name="connsiteX9" fmla="*/ 47625 w 323850"/>
                <a:gd name="connsiteY9" fmla="*/ 76200 h 95250"/>
                <a:gd name="connsiteX10" fmla="*/ 276225 w 323850"/>
                <a:gd name="connsiteY10" fmla="*/ 76200 h 95250"/>
                <a:gd name="connsiteX11" fmla="*/ 304800 w 323850"/>
                <a:gd name="connsiteY11" fmla="*/ 47625 h 95250"/>
                <a:gd name="connsiteX12" fmla="*/ 304800 w 323850"/>
                <a:gd name="connsiteY12" fmla="*/ 19050 h 95250"/>
                <a:gd name="connsiteX13" fmla="*/ 19050 w 323850"/>
                <a:gd name="connsiteY13"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95250">
                  <a:moveTo>
                    <a:pt x="276225" y="95250"/>
                  </a:moveTo>
                  <a:lnTo>
                    <a:pt x="47625" y="95250"/>
                  </a:lnTo>
                  <a:cubicBezTo>
                    <a:pt x="21336" y="95250"/>
                    <a:pt x="0" y="73914"/>
                    <a:pt x="0" y="47625"/>
                  </a:cubicBezTo>
                  <a:lnTo>
                    <a:pt x="0" y="0"/>
                  </a:lnTo>
                  <a:lnTo>
                    <a:pt x="323850" y="0"/>
                  </a:lnTo>
                  <a:lnTo>
                    <a:pt x="323850" y="47625"/>
                  </a:lnTo>
                  <a:cubicBezTo>
                    <a:pt x="323850" y="73914"/>
                    <a:pt x="302514" y="95250"/>
                    <a:pt x="276225" y="95250"/>
                  </a:cubicBezTo>
                  <a:close/>
                  <a:moveTo>
                    <a:pt x="19050" y="19050"/>
                  </a:moveTo>
                  <a:lnTo>
                    <a:pt x="19050" y="47625"/>
                  </a:lnTo>
                  <a:cubicBezTo>
                    <a:pt x="19050" y="63341"/>
                    <a:pt x="31909" y="76200"/>
                    <a:pt x="47625" y="76200"/>
                  </a:cubicBezTo>
                  <a:lnTo>
                    <a:pt x="276225" y="76200"/>
                  </a:lnTo>
                  <a:cubicBezTo>
                    <a:pt x="291941" y="76200"/>
                    <a:pt x="304800" y="63341"/>
                    <a:pt x="304800" y="47625"/>
                  </a:cubicBezTo>
                  <a:lnTo>
                    <a:pt x="304800" y="19050"/>
                  </a:lnTo>
                  <a:lnTo>
                    <a:pt x="19050" y="19050"/>
                  </a:lnTo>
                  <a:close/>
                </a:path>
              </a:pathLst>
            </a:custGeom>
            <a:grpFill/>
            <a:ln w="9525" cap="flat">
              <a:noFill/>
              <a:prstDash val="solid"/>
              <a:miter/>
            </a:ln>
          </p:spPr>
          <p:txBody>
            <a:bodyPr rtlCol="0" anchor="ctr"/>
            <a:lstStyle/>
            <a:p>
              <a:endParaRPr lang="en-RU"/>
            </a:p>
          </p:txBody>
        </p:sp>
        <p:sp>
          <p:nvSpPr>
            <p:cNvPr id="97" name="Freeform 210">
              <a:extLst>
                <a:ext uri="{FF2B5EF4-FFF2-40B4-BE49-F238E27FC236}">
                  <a16:creationId xmlns:a16="http://schemas.microsoft.com/office/drawing/2014/main" id="{BACCC159-C13A-0D99-1C65-AD2361165491}"/>
                </a:ext>
              </a:extLst>
            </p:cNvPr>
            <p:cNvSpPr/>
            <p:nvPr/>
          </p:nvSpPr>
          <p:spPr>
            <a:xfrm>
              <a:off x="-1837672" y="5294919"/>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RU"/>
            </a:p>
          </p:txBody>
        </p:sp>
        <p:sp>
          <p:nvSpPr>
            <p:cNvPr id="98" name="Freeform 211">
              <a:extLst>
                <a:ext uri="{FF2B5EF4-FFF2-40B4-BE49-F238E27FC236}">
                  <a16:creationId xmlns:a16="http://schemas.microsoft.com/office/drawing/2014/main" id="{2BDFEB01-49B0-524B-FD2A-6BC3E661CD93}"/>
                </a:ext>
              </a:extLst>
            </p:cNvPr>
            <p:cNvSpPr/>
            <p:nvPr/>
          </p:nvSpPr>
          <p:spPr>
            <a:xfrm>
              <a:off x="-1951972" y="4818669"/>
              <a:ext cx="304800" cy="19050"/>
            </a:xfrm>
            <a:custGeom>
              <a:avLst/>
              <a:gdLst>
                <a:gd name="connsiteX0" fmla="*/ 0 w 304800"/>
                <a:gd name="connsiteY0" fmla="*/ 0 h 19050"/>
                <a:gd name="connsiteX1" fmla="*/ 304800 w 304800"/>
                <a:gd name="connsiteY1" fmla="*/ 0 h 19050"/>
                <a:gd name="connsiteX2" fmla="*/ 304800 w 304800"/>
                <a:gd name="connsiteY2" fmla="*/ 19050 h 19050"/>
                <a:gd name="connsiteX3" fmla="*/ 0 w 3048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04800" h="19050">
                  <a:moveTo>
                    <a:pt x="0" y="0"/>
                  </a:moveTo>
                  <a:lnTo>
                    <a:pt x="304800" y="0"/>
                  </a:lnTo>
                  <a:lnTo>
                    <a:pt x="304800" y="19050"/>
                  </a:lnTo>
                  <a:lnTo>
                    <a:pt x="0" y="19050"/>
                  </a:lnTo>
                  <a:close/>
                </a:path>
              </a:pathLst>
            </a:custGeom>
            <a:grpFill/>
            <a:ln w="9525" cap="flat">
              <a:noFill/>
              <a:prstDash val="solid"/>
              <a:miter/>
            </a:ln>
          </p:spPr>
          <p:txBody>
            <a:bodyPr rtlCol="0" anchor="ctr"/>
            <a:lstStyle/>
            <a:p>
              <a:endParaRPr lang="en-RU"/>
            </a:p>
          </p:txBody>
        </p:sp>
        <p:sp>
          <p:nvSpPr>
            <p:cNvPr id="99" name="Freeform 212">
              <a:extLst>
                <a:ext uri="{FF2B5EF4-FFF2-40B4-BE49-F238E27FC236}">
                  <a16:creationId xmlns:a16="http://schemas.microsoft.com/office/drawing/2014/main" id="{4B1DB9C4-C7EB-8F00-9D57-1839CAC2FD39}"/>
                </a:ext>
              </a:extLst>
            </p:cNvPr>
            <p:cNvSpPr/>
            <p:nvPr/>
          </p:nvSpPr>
          <p:spPr>
            <a:xfrm>
              <a:off x="-1923397" y="4856769"/>
              <a:ext cx="247650" cy="381000"/>
            </a:xfrm>
            <a:custGeom>
              <a:avLst/>
              <a:gdLst>
                <a:gd name="connsiteX0" fmla="*/ 247650 w 247650"/>
                <a:gd name="connsiteY0" fmla="*/ 381000 h 381000"/>
                <a:gd name="connsiteX1" fmla="*/ 0 w 247650"/>
                <a:gd name="connsiteY1" fmla="*/ 381000 h 381000"/>
                <a:gd name="connsiteX2" fmla="*/ 0 w 247650"/>
                <a:gd name="connsiteY2" fmla="*/ 0 h 381000"/>
                <a:gd name="connsiteX3" fmla="*/ 247650 w 247650"/>
                <a:gd name="connsiteY3" fmla="*/ 0 h 381000"/>
                <a:gd name="connsiteX4" fmla="*/ 247650 w 247650"/>
                <a:gd name="connsiteY4" fmla="*/ 47625 h 381000"/>
                <a:gd name="connsiteX5" fmla="*/ 228600 w 247650"/>
                <a:gd name="connsiteY5" fmla="*/ 47625 h 381000"/>
                <a:gd name="connsiteX6" fmla="*/ 228600 w 247650"/>
                <a:gd name="connsiteY6" fmla="*/ 19050 h 381000"/>
                <a:gd name="connsiteX7" fmla="*/ 19050 w 247650"/>
                <a:gd name="connsiteY7" fmla="*/ 19050 h 381000"/>
                <a:gd name="connsiteX8" fmla="*/ 19050 w 247650"/>
                <a:gd name="connsiteY8" fmla="*/ 361950 h 381000"/>
                <a:gd name="connsiteX9" fmla="*/ 228600 w 247650"/>
                <a:gd name="connsiteY9" fmla="*/ 361950 h 381000"/>
                <a:gd name="connsiteX10" fmla="*/ 228600 w 247650"/>
                <a:gd name="connsiteY10" fmla="*/ 266700 h 381000"/>
                <a:gd name="connsiteX11" fmla="*/ 247650 w 247650"/>
                <a:gd name="connsiteY11" fmla="*/ 2667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650" h="381000">
                  <a:moveTo>
                    <a:pt x="247650" y="381000"/>
                  </a:moveTo>
                  <a:lnTo>
                    <a:pt x="0" y="381000"/>
                  </a:lnTo>
                  <a:lnTo>
                    <a:pt x="0" y="0"/>
                  </a:lnTo>
                  <a:lnTo>
                    <a:pt x="247650" y="0"/>
                  </a:lnTo>
                  <a:lnTo>
                    <a:pt x="247650" y="47625"/>
                  </a:lnTo>
                  <a:lnTo>
                    <a:pt x="228600" y="47625"/>
                  </a:lnTo>
                  <a:lnTo>
                    <a:pt x="228600" y="19050"/>
                  </a:lnTo>
                  <a:lnTo>
                    <a:pt x="19050" y="19050"/>
                  </a:lnTo>
                  <a:lnTo>
                    <a:pt x="19050" y="361950"/>
                  </a:lnTo>
                  <a:lnTo>
                    <a:pt x="228600" y="361950"/>
                  </a:lnTo>
                  <a:lnTo>
                    <a:pt x="228600" y="266700"/>
                  </a:lnTo>
                  <a:lnTo>
                    <a:pt x="247650" y="266700"/>
                  </a:lnTo>
                  <a:close/>
                </a:path>
              </a:pathLst>
            </a:custGeom>
            <a:grpFill/>
            <a:ln w="9525" cap="flat">
              <a:noFill/>
              <a:prstDash val="solid"/>
              <a:miter/>
            </a:ln>
          </p:spPr>
          <p:txBody>
            <a:bodyPr rtlCol="0" anchor="ctr"/>
            <a:lstStyle/>
            <a:p>
              <a:endParaRPr lang="en-RU"/>
            </a:p>
          </p:txBody>
        </p:sp>
        <p:sp>
          <p:nvSpPr>
            <p:cNvPr id="100" name="Freeform 213">
              <a:extLst>
                <a:ext uri="{FF2B5EF4-FFF2-40B4-BE49-F238E27FC236}">
                  <a16:creationId xmlns:a16="http://schemas.microsoft.com/office/drawing/2014/main" id="{E6A06321-9B0A-9C6F-BF89-AD3354C5FC98}"/>
                </a:ext>
              </a:extLst>
            </p:cNvPr>
            <p:cNvSpPr/>
            <p:nvPr/>
          </p:nvSpPr>
          <p:spPr>
            <a:xfrm>
              <a:off x="-1809097" y="4866294"/>
              <a:ext cx="95250" cy="104775"/>
            </a:xfrm>
            <a:custGeom>
              <a:avLst/>
              <a:gdLst>
                <a:gd name="connsiteX0" fmla="*/ 95250 w 95250"/>
                <a:gd name="connsiteY0" fmla="*/ 104775 h 104775"/>
                <a:gd name="connsiteX1" fmla="*/ 0 w 95250"/>
                <a:gd name="connsiteY1" fmla="*/ 104775 h 104775"/>
                <a:gd name="connsiteX2" fmla="*/ 0 w 95250"/>
                <a:gd name="connsiteY2" fmla="*/ 0 h 104775"/>
                <a:gd name="connsiteX3" fmla="*/ 19050 w 95250"/>
                <a:gd name="connsiteY3" fmla="*/ 0 h 104775"/>
                <a:gd name="connsiteX4" fmla="*/ 19050 w 95250"/>
                <a:gd name="connsiteY4" fmla="*/ 85725 h 104775"/>
                <a:gd name="connsiteX5" fmla="*/ 95250 w 95250"/>
                <a:gd name="connsiteY5"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04775">
                  <a:moveTo>
                    <a:pt x="95250" y="104775"/>
                  </a:moveTo>
                  <a:lnTo>
                    <a:pt x="0" y="104775"/>
                  </a:lnTo>
                  <a:lnTo>
                    <a:pt x="0" y="0"/>
                  </a:lnTo>
                  <a:lnTo>
                    <a:pt x="19050" y="0"/>
                  </a:lnTo>
                  <a:lnTo>
                    <a:pt x="19050" y="85725"/>
                  </a:lnTo>
                  <a:lnTo>
                    <a:pt x="95250" y="85725"/>
                  </a:lnTo>
                  <a:close/>
                </a:path>
              </a:pathLst>
            </a:custGeom>
            <a:grpFill/>
            <a:ln w="9525" cap="flat">
              <a:noFill/>
              <a:prstDash val="solid"/>
              <a:miter/>
            </a:ln>
          </p:spPr>
          <p:txBody>
            <a:bodyPr rtlCol="0" anchor="ctr"/>
            <a:lstStyle/>
            <a:p>
              <a:endParaRPr lang="en-RU"/>
            </a:p>
          </p:txBody>
        </p:sp>
        <p:sp>
          <p:nvSpPr>
            <p:cNvPr id="101" name="Freeform 214">
              <a:extLst>
                <a:ext uri="{FF2B5EF4-FFF2-40B4-BE49-F238E27FC236}">
                  <a16:creationId xmlns:a16="http://schemas.microsoft.com/office/drawing/2014/main" id="{A802AA58-F2C4-2F40-D1B5-63543737452C}"/>
                </a:ext>
              </a:extLst>
            </p:cNvPr>
            <p:cNvSpPr/>
            <p:nvPr/>
          </p:nvSpPr>
          <p:spPr>
            <a:xfrm>
              <a:off x="-1751947" y="5009169"/>
              <a:ext cx="38100" cy="219075"/>
            </a:xfrm>
            <a:custGeom>
              <a:avLst/>
              <a:gdLst>
                <a:gd name="connsiteX0" fmla="*/ 19050 w 38100"/>
                <a:gd name="connsiteY0" fmla="*/ 219075 h 219075"/>
                <a:gd name="connsiteX1" fmla="*/ 0 w 38100"/>
                <a:gd name="connsiteY1" fmla="*/ 219075 h 219075"/>
                <a:gd name="connsiteX2" fmla="*/ 0 w 38100"/>
                <a:gd name="connsiteY2" fmla="*/ 0 h 219075"/>
                <a:gd name="connsiteX3" fmla="*/ 38100 w 38100"/>
                <a:gd name="connsiteY3" fmla="*/ 0 h 219075"/>
                <a:gd name="connsiteX4" fmla="*/ 38100 w 38100"/>
                <a:gd name="connsiteY4" fmla="*/ 19050 h 219075"/>
                <a:gd name="connsiteX5" fmla="*/ 19050 w 38100"/>
                <a:gd name="connsiteY5" fmla="*/ 190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219075">
                  <a:moveTo>
                    <a:pt x="19050" y="219075"/>
                  </a:moveTo>
                  <a:lnTo>
                    <a:pt x="0" y="219075"/>
                  </a:lnTo>
                  <a:lnTo>
                    <a:pt x="0" y="0"/>
                  </a:lnTo>
                  <a:lnTo>
                    <a:pt x="38100" y="0"/>
                  </a:lnTo>
                  <a:lnTo>
                    <a:pt x="38100" y="19050"/>
                  </a:lnTo>
                  <a:lnTo>
                    <a:pt x="19050" y="19050"/>
                  </a:lnTo>
                  <a:close/>
                </a:path>
              </a:pathLst>
            </a:custGeom>
            <a:grpFill/>
            <a:ln w="9525" cap="flat">
              <a:noFill/>
              <a:prstDash val="solid"/>
              <a:miter/>
            </a:ln>
          </p:spPr>
          <p:txBody>
            <a:bodyPr rtlCol="0" anchor="ctr"/>
            <a:lstStyle/>
            <a:p>
              <a:endParaRPr lang="en-RU"/>
            </a:p>
          </p:txBody>
        </p:sp>
        <p:sp>
          <p:nvSpPr>
            <p:cNvPr id="102" name="Freeform 215">
              <a:extLst>
                <a:ext uri="{FF2B5EF4-FFF2-40B4-BE49-F238E27FC236}">
                  <a16:creationId xmlns:a16="http://schemas.microsoft.com/office/drawing/2014/main" id="{8D5A0EA4-57FD-2005-0929-94A8C3B756BD}"/>
                </a:ext>
              </a:extLst>
            </p:cNvPr>
            <p:cNvSpPr/>
            <p:nvPr/>
          </p:nvSpPr>
          <p:spPr>
            <a:xfrm>
              <a:off x="-1913872" y="5142519"/>
              <a:ext cx="123825" cy="85725"/>
            </a:xfrm>
            <a:custGeom>
              <a:avLst/>
              <a:gdLst>
                <a:gd name="connsiteX0" fmla="*/ 123825 w 123825"/>
                <a:gd name="connsiteY0" fmla="*/ 85725 h 85725"/>
                <a:gd name="connsiteX1" fmla="*/ 104775 w 123825"/>
                <a:gd name="connsiteY1" fmla="*/ 85725 h 85725"/>
                <a:gd name="connsiteX2" fmla="*/ 104775 w 123825"/>
                <a:gd name="connsiteY2" fmla="*/ 19050 h 85725"/>
                <a:gd name="connsiteX3" fmla="*/ 0 w 123825"/>
                <a:gd name="connsiteY3" fmla="*/ 19050 h 85725"/>
                <a:gd name="connsiteX4" fmla="*/ 0 w 123825"/>
                <a:gd name="connsiteY4" fmla="*/ 0 h 85725"/>
                <a:gd name="connsiteX5" fmla="*/ 123825 w 123825"/>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85725">
                  <a:moveTo>
                    <a:pt x="123825" y="85725"/>
                  </a:moveTo>
                  <a:lnTo>
                    <a:pt x="104775" y="85725"/>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3" name="Freeform 216">
              <a:extLst>
                <a:ext uri="{FF2B5EF4-FFF2-40B4-BE49-F238E27FC236}">
                  <a16:creationId xmlns:a16="http://schemas.microsoft.com/office/drawing/2014/main" id="{9BDEAA17-58C7-0716-79A9-2F4FD55763F6}"/>
                </a:ext>
              </a:extLst>
            </p:cNvPr>
            <p:cNvSpPr/>
            <p:nvPr/>
          </p:nvSpPr>
          <p:spPr>
            <a:xfrm>
              <a:off x="-1913872" y="5009169"/>
              <a:ext cx="123825" cy="95250"/>
            </a:xfrm>
            <a:custGeom>
              <a:avLst/>
              <a:gdLst>
                <a:gd name="connsiteX0" fmla="*/ 123825 w 123825"/>
                <a:gd name="connsiteY0" fmla="*/ 95250 h 95250"/>
                <a:gd name="connsiteX1" fmla="*/ 0 w 123825"/>
                <a:gd name="connsiteY1" fmla="*/ 95250 h 95250"/>
                <a:gd name="connsiteX2" fmla="*/ 0 w 123825"/>
                <a:gd name="connsiteY2" fmla="*/ 76200 h 95250"/>
                <a:gd name="connsiteX3" fmla="*/ 104775 w 123825"/>
                <a:gd name="connsiteY3" fmla="*/ 76200 h 95250"/>
                <a:gd name="connsiteX4" fmla="*/ 104775 w 123825"/>
                <a:gd name="connsiteY4" fmla="*/ 19050 h 95250"/>
                <a:gd name="connsiteX5" fmla="*/ 0 w 123825"/>
                <a:gd name="connsiteY5" fmla="*/ 19050 h 95250"/>
                <a:gd name="connsiteX6" fmla="*/ 0 w 123825"/>
                <a:gd name="connsiteY6" fmla="*/ 0 h 95250"/>
                <a:gd name="connsiteX7" fmla="*/ 123825 w 123825"/>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95250">
                  <a:moveTo>
                    <a:pt x="123825" y="95250"/>
                  </a:moveTo>
                  <a:lnTo>
                    <a:pt x="0" y="95250"/>
                  </a:lnTo>
                  <a:lnTo>
                    <a:pt x="0" y="76200"/>
                  </a:lnTo>
                  <a:lnTo>
                    <a:pt x="104775" y="76200"/>
                  </a:lnTo>
                  <a:lnTo>
                    <a:pt x="104775" y="19050"/>
                  </a:lnTo>
                  <a:lnTo>
                    <a:pt x="0" y="19050"/>
                  </a:lnTo>
                  <a:lnTo>
                    <a:pt x="0" y="0"/>
                  </a:lnTo>
                  <a:lnTo>
                    <a:pt x="123825" y="0"/>
                  </a:lnTo>
                  <a:close/>
                </a:path>
              </a:pathLst>
            </a:custGeom>
            <a:grpFill/>
            <a:ln w="9525" cap="flat">
              <a:noFill/>
              <a:prstDash val="solid"/>
              <a:miter/>
            </a:ln>
          </p:spPr>
          <p:txBody>
            <a:bodyPr rtlCol="0" anchor="ctr"/>
            <a:lstStyle/>
            <a:p>
              <a:endParaRPr lang="en-RU"/>
            </a:p>
          </p:txBody>
        </p:sp>
        <p:sp>
          <p:nvSpPr>
            <p:cNvPr id="104" name="Freeform 217">
              <a:extLst>
                <a:ext uri="{FF2B5EF4-FFF2-40B4-BE49-F238E27FC236}">
                  <a16:creationId xmlns:a16="http://schemas.microsoft.com/office/drawing/2014/main" id="{BBDE8CFB-D736-761F-8567-0E1FC1C5236A}"/>
                </a:ext>
              </a:extLst>
            </p:cNvPr>
            <p:cNvSpPr/>
            <p:nvPr/>
          </p:nvSpPr>
          <p:spPr>
            <a:xfrm>
              <a:off x="-1913872" y="4866294"/>
              <a:ext cx="66675" cy="104775"/>
            </a:xfrm>
            <a:custGeom>
              <a:avLst/>
              <a:gdLst>
                <a:gd name="connsiteX0" fmla="*/ 66675 w 66675"/>
                <a:gd name="connsiteY0" fmla="*/ 104775 h 104775"/>
                <a:gd name="connsiteX1" fmla="*/ 0 w 66675"/>
                <a:gd name="connsiteY1" fmla="*/ 104775 h 104775"/>
                <a:gd name="connsiteX2" fmla="*/ 0 w 66675"/>
                <a:gd name="connsiteY2" fmla="*/ 85725 h 104775"/>
                <a:gd name="connsiteX3" fmla="*/ 47625 w 66675"/>
                <a:gd name="connsiteY3" fmla="*/ 85725 h 104775"/>
                <a:gd name="connsiteX4" fmla="*/ 47625 w 66675"/>
                <a:gd name="connsiteY4" fmla="*/ 0 h 104775"/>
                <a:gd name="connsiteX5" fmla="*/ 66675 w 66675"/>
                <a:gd name="connsiteY5"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04775">
                  <a:moveTo>
                    <a:pt x="66675" y="104775"/>
                  </a:moveTo>
                  <a:lnTo>
                    <a:pt x="0" y="104775"/>
                  </a:lnTo>
                  <a:lnTo>
                    <a:pt x="0" y="85725"/>
                  </a:lnTo>
                  <a:lnTo>
                    <a:pt x="47625" y="85725"/>
                  </a:lnTo>
                  <a:lnTo>
                    <a:pt x="47625" y="0"/>
                  </a:lnTo>
                  <a:lnTo>
                    <a:pt x="66675" y="0"/>
                  </a:lnTo>
                  <a:close/>
                </a:path>
              </a:pathLst>
            </a:custGeom>
            <a:grpFill/>
            <a:ln w="9525" cap="flat">
              <a:noFill/>
              <a:prstDash val="solid"/>
              <a:miter/>
            </a:ln>
          </p:spPr>
          <p:txBody>
            <a:bodyPr rtlCol="0" anchor="ctr"/>
            <a:lstStyle/>
            <a:p>
              <a:endParaRPr lang="en-RU"/>
            </a:p>
          </p:txBody>
        </p:sp>
        <p:sp>
          <p:nvSpPr>
            <p:cNvPr id="105" name="Freeform 218">
              <a:extLst>
                <a:ext uri="{FF2B5EF4-FFF2-40B4-BE49-F238E27FC236}">
                  <a16:creationId xmlns:a16="http://schemas.microsoft.com/office/drawing/2014/main" id="{F4AB32C3-ED73-0D49-ED0B-4673A63D8395}"/>
                </a:ext>
              </a:extLst>
            </p:cNvPr>
            <p:cNvSpPr/>
            <p:nvPr/>
          </p:nvSpPr>
          <p:spPr>
            <a:xfrm>
              <a:off x="-1637647" y="4904394"/>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19050 h 209550"/>
                <a:gd name="connsiteX6" fmla="*/ 19050 w 209550"/>
                <a:gd name="connsiteY6" fmla="*/ 104775 h 209550"/>
                <a:gd name="connsiteX7" fmla="*/ 104775 w 209550"/>
                <a:gd name="connsiteY7" fmla="*/ 190500 h 209550"/>
                <a:gd name="connsiteX8" fmla="*/ 190500 w 209550"/>
                <a:gd name="connsiteY8" fmla="*/ 104775 h 209550"/>
                <a:gd name="connsiteX9" fmla="*/ 104775 w 209550"/>
                <a:gd name="connsiteY9" fmla="*/ 190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6958" y="209550"/>
                    <a:pt x="0" y="162592"/>
                    <a:pt x="0" y="104775"/>
                  </a:cubicBezTo>
                  <a:cubicBezTo>
                    <a:pt x="0" y="46958"/>
                    <a:pt x="46958" y="0"/>
                    <a:pt x="104775" y="0"/>
                  </a:cubicBezTo>
                  <a:cubicBezTo>
                    <a:pt x="162592" y="0"/>
                    <a:pt x="209550" y="46958"/>
                    <a:pt x="209550" y="104775"/>
                  </a:cubicBezTo>
                  <a:cubicBezTo>
                    <a:pt x="209550" y="162592"/>
                    <a:pt x="162592" y="209550"/>
                    <a:pt x="104775" y="209550"/>
                  </a:cubicBezTo>
                  <a:close/>
                  <a:moveTo>
                    <a:pt x="104775" y="19050"/>
                  </a:moveTo>
                  <a:cubicBezTo>
                    <a:pt x="57531" y="19050"/>
                    <a:pt x="19050" y="57531"/>
                    <a:pt x="19050" y="104775"/>
                  </a:cubicBezTo>
                  <a:cubicBezTo>
                    <a:pt x="19050" y="152019"/>
                    <a:pt x="57531" y="190500"/>
                    <a:pt x="104775" y="190500"/>
                  </a:cubicBezTo>
                  <a:cubicBezTo>
                    <a:pt x="152019" y="190500"/>
                    <a:pt x="190500" y="152019"/>
                    <a:pt x="190500" y="104775"/>
                  </a:cubicBezTo>
                  <a:cubicBezTo>
                    <a:pt x="190500" y="57531"/>
                    <a:pt x="152019" y="19050"/>
                    <a:pt x="104775" y="19050"/>
                  </a:cubicBezTo>
                  <a:close/>
                </a:path>
              </a:pathLst>
            </a:custGeom>
            <a:grpFill/>
            <a:ln w="9525" cap="flat">
              <a:noFill/>
              <a:prstDash val="solid"/>
              <a:miter/>
            </a:ln>
          </p:spPr>
          <p:txBody>
            <a:bodyPr rtlCol="0" anchor="ctr"/>
            <a:lstStyle/>
            <a:p>
              <a:endParaRPr lang="en-RU"/>
            </a:p>
          </p:txBody>
        </p:sp>
        <p:sp>
          <p:nvSpPr>
            <p:cNvPr id="106" name="Freeform 219">
              <a:extLst>
                <a:ext uri="{FF2B5EF4-FFF2-40B4-BE49-F238E27FC236}">
                  <a16:creationId xmlns:a16="http://schemas.microsoft.com/office/drawing/2014/main" id="{B0BAC967-B995-142E-82C6-ECC52B5D80DB}"/>
                </a:ext>
              </a:extLst>
            </p:cNvPr>
            <p:cNvSpPr/>
            <p:nvPr/>
          </p:nvSpPr>
          <p:spPr>
            <a:xfrm>
              <a:off x="-15804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7" name="Freeform 220">
              <a:extLst>
                <a:ext uri="{FF2B5EF4-FFF2-40B4-BE49-F238E27FC236}">
                  <a16:creationId xmlns:a16="http://schemas.microsoft.com/office/drawing/2014/main" id="{F7CA7A76-40D5-4B60-A580-66C4F8410F51}"/>
                </a:ext>
              </a:extLst>
            </p:cNvPr>
            <p:cNvSpPr/>
            <p:nvPr/>
          </p:nvSpPr>
          <p:spPr>
            <a:xfrm>
              <a:off x="-15423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108" name="Freeform 221">
              <a:extLst>
                <a:ext uri="{FF2B5EF4-FFF2-40B4-BE49-F238E27FC236}">
                  <a16:creationId xmlns:a16="http://schemas.microsoft.com/office/drawing/2014/main" id="{6305CB8C-33AD-D8F2-F9D8-111B21D6E4AD}"/>
                </a:ext>
              </a:extLst>
            </p:cNvPr>
            <p:cNvSpPr/>
            <p:nvPr/>
          </p:nvSpPr>
          <p:spPr>
            <a:xfrm>
              <a:off x="-1504297" y="499964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grpSp>
        <p:nvGrpSpPr>
          <p:cNvPr id="2" name="Groupe 1">
            <a:extLst>
              <a:ext uri="{FF2B5EF4-FFF2-40B4-BE49-F238E27FC236}">
                <a16:creationId xmlns:a16="http://schemas.microsoft.com/office/drawing/2014/main" id="{F4B8D36B-E05E-7B0E-B1AB-5617E8576DC6}"/>
              </a:ext>
            </a:extLst>
          </p:cNvPr>
          <p:cNvGrpSpPr/>
          <p:nvPr/>
        </p:nvGrpSpPr>
        <p:grpSpPr>
          <a:xfrm>
            <a:off x="5215210" y="657634"/>
            <a:ext cx="2351314" cy="920863"/>
            <a:chOff x="2860742" y="1832249"/>
            <a:chExt cx="3822043" cy="1080000"/>
          </a:xfrm>
        </p:grpSpPr>
        <p:sp>
          <p:nvSpPr>
            <p:cNvPr id="12" name="Rectangle 11">
              <a:extLst>
                <a:ext uri="{FF2B5EF4-FFF2-40B4-BE49-F238E27FC236}">
                  <a16:creationId xmlns:a16="http://schemas.microsoft.com/office/drawing/2014/main" id="{383FDEFA-2B5B-B761-05F9-40990334C6DC}"/>
                </a:ext>
              </a:extLst>
            </p:cNvPr>
            <p:cNvSpPr/>
            <p:nvPr/>
          </p:nvSpPr>
          <p:spPr>
            <a:xfrm>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COLLEGAMENTO</a:t>
              </a:r>
            </a:p>
          </p:txBody>
        </p:sp>
        <p:sp>
          <p:nvSpPr>
            <p:cNvPr id="14" name="Ellipse 13">
              <a:extLst>
                <a:ext uri="{FF2B5EF4-FFF2-40B4-BE49-F238E27FC236}">
                  <a16:creationId xmlns:a16="http://schemas.microsoft.com/office/drawing/2014/main" id="{F6929CC8-4521-BC71-5492-C9F9364199CA}"/>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Tree>
    <p:extLst>
      <p:ext uri="{BB962C8B-B14F-4D97-AF65-F5344CB8AC3E}">
        <p14:creationId xmlns:p14="http://schemas.microsoft.com/office/powerpoint/2010/main" val="3662527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0D6BAD-ADF8-B0A3-BF9A-E757546CE8C2}"/>
              </a:ext>
            </a:extLst>
          </p:cNvPr>
          <p:cNvSpPr>
            <a:spLocks noGrp="1"/>
          </p:cNvSpPr>
          <p:nvPr>
            <p:ph type="body" sz="quarter" idx="61"/>
          </p:nvPr>
        </p:nvSpPr>
        <p:spPr>
          <a:xfrm>
            <a:off x="730152" y="6185895"/>
            <a:ext cx="6130654" cy="2088787"/>
          </a:xfrm>
        </p:spPr>
        <p:txBody>
          <a:bodyPr numCol="1"/>
          <a:lstStyle/>
          <a:p>
            <a:r>
              <a:rPr lang="en-US" dirty="0">
                <a:effectLst/>
              </a:rPr>
              <a:t>Avviato nel 2013, MOVE for THE WORLD mira a sviluppare una dinamica tra i giovani provenienti da contesti svantaggiati di Bruxelles Capitale (essenzialmente dai comuni intorno a Molenbeek) che vanno male a scuola o abbandonano gli studi, compresi i giovani invisibili, il 60% dei quali sono ragazze e il 40% ragazzi di età compresa tra i 14 e i 24 anni, di tutte le origini etniche e di tutte le religioni (l'80% di loro proviene da contesti di immigrazione).</a:t>
            </a:r>
          </a:p>
          <a:p>
            <a:pPr lvl="4" algn="just"/>
            <a:r>
              <a:rPr lang="en-US"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Questi giovani si trovano in una situazione socio-economica difficile e provengono da famiglie che vivono per la maggior parte al di sotto della soglia di povertà. Spesso hanno dovuto affrontare situazioni di violenza sociale.</a:t>
            </a:r>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lvl="4" algn="just"/>
            <a:r>
              <a:rPr lang="en-US"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 gruppi generalmente mobilitati per le missioni sono di oltre 10 nazionalità (Marocco, </a:t>
            </a:r>
            <a:r>
              <a:rPr lang="en-US"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Irak</a:t>
            </a:r>
            <a:r>
              <a:rPr lang="en-US"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Tanzania, Portogallo, Brasile, Italia, Polonia, Spagna, RDC, Senegal, Algeria, Romania, Belgio,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a:p>
            <a:pPr>
              <a:lnSpc>
                <a:spcPct val="115000"/>
              </a:lnSpc>
            </a:pPr>
            <a:endParaRPr lang="en-US" dirty="0">
              <a:effectLst/>
            </a:endParaRPr>
          </a:p>
          <a:p>
            <a:pPr>
              <a:lnSpc>
                <a:spcPct val="115000"/>
              </a:lnSpc>
            </a:pPr>
            <a:endParaRPr lang="en-US" dirty="0"/>
          </a:p>
          <a:p>
            <a:pPr>
              <a:lnSpc>
                <a:spcPct val="115000"/>
              </a:lnSpc>
            </a:pPr>
            <a:endParaRPr lang="fr-FR" dirty="0">
              <a:effectLst/>
            </a:endParaRPr>
          </a:p>
        </p:txBody>
      </p:sp>
      <p:sp>
        <p:nvSpPr>
          <p:cNvPr id="3" name="Text Placeholder 2">
            <a:extLst>
              <a:ext uri="{FF2B5EF4-FFF2-40B4-BE49-F238E27FC236}">
                <a16:creationId xmlns:a16="http://schemas.microsoft.com/office/drawing/2014/main" id="{7EA6E36C-B6D6-E20E-7D80-665F67C7D9FD}"/>
              </a:ext>
            </a:extLst>
          </p:cNvPr>
          <p:cNvSpPr>
            <a:spLocks noGrp="1"/>
          </p:cNvSpPr>
          <p:nvPr>
            <p:ph type="body" sz="quarter" idx="114"/>
          </p:nvPr>
        </p:nvSpPr>
        <p:spPr>
          <a:xfrm>
            <a:off x="783807" y="5734638"/>
            <a:ext cx="5992059" cy="451257"/>
          </a:xfrm>
        </p:spPr>
        <p:txBody>
          <a:bodyPr/>
          <a:lstStyle/>
          <a:p>
            <a:r>
              <a:rPr lang="en-GB" dirty="0"/>
              <a:t>Chi sono le parti interessate?</a:t>
            </a: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54</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730152" y="1293798"/>
            <a:ext cx="5992060" cy="3483762"/>
          </a:xfrm>
        </p:spPr>
        <p:txBody>
          <a:bodyPr numCol="1"/>
          <a:lstStyle/>
          <a:p>
            <a:pPr>
              <a:lnSpc>
                <a:spcPct val="115000"/>
              </a:lnSpc>
            </a:pPr>
            <a:r>
              <a:rPr lang="en-US" dirty="0">
                <a:effectLst/>
              </a:rPr>
              <a:t>Ogni missione, composta da circa 30 giovani, segue 3 fasi nell'arco di 12-18 mesi:</a:t>
            </a:r>
          </a:p>
          <a:p>
            <a:pPr marL="285750" indent="-285750">
              <a:lnSpc>
                <a:spcPct val="115000"/>
              </a:lnSpc>
              <a:buFontTx/>
              <a:buChar char="-"/>
            </a:pPr>
            <a:r>
              <a:rPr lang="en-US" dirty="0"/>
              <a:t>La mobilitazione e la preparazione della missione, </a:t>
            </a:r>
            <a:r>
              <a:rPr lang="en-US" dirty="0">
                <a:effectLst/>
              </a:rPr>
              <a:t>realizzata con il coinvolgimento diretto dei giovani conciliando </a:t>
            </a:r>
            <a:r>
              <a:rPr lang="en-US" dirty="0"/>
              <a:t>i diversi obiettivi della </a:t>
            </a:r>
            <a:r>
              <a:rPr lang="en-US" dirty="0">
                <a:effectLst/>
              </a:rPr>
              <a:t>scoperta di spazi ispirati e unici con tutta la logistica connessa, l'identificazione degli stakeholder locali e delle personalità ispiratrici oltre che dei giovani, e la scoperta delle problematiche relative alla protezione dell'</a:t>
            </a:r>
            <a:r>
              <a:rPr lang="fr-FR" dirty="0">
                <a:effectLst/>
              </a:rPr>
              <a:t>ambiente </a:t>
            </a:r>
            <a:endParaRPr lang="en-US" dirty="0"/>
          </a:p>
          <a:p>
            <a:pPr marL="285750" indent="-285750">
              <a:lnSpc>
                <a:spcPct val="115000"/>
              </a:lnSpc>
              <a:buFontTx/>
              <a:buChar char="-"/>
            </a:pPr>
            <a:r>
              <a:rPr lang="en-US" dirty="0"/>
              <a:t>La missione: </a:t>
            </a:r>
            <a:r>
              <a:rPr lang="en-US" dirty="0">
                <a:effectLst/>
              </a:rPr>
              <a:t>un viaggio eccezionale in una destinazione di grande ispirazione per incontrare altri giovani con un'attività di cooperazione allo sviluppo da intraprendere </a:t>
            </a:r>
            <a:endParaRPr lang="en-US" dirty="0"/>
          </a:p>
          <a:p>
            <a:pPr marL="285750" indent="-285750">
              <a:lnSpc>
                <a:spcPct val="115000"/>
              </a:lnSpc>
              <a:buFontTx/>
              <a:buChar char="-"/>
            </a:pPr>
            <a:r>
              <a:rPr lang="en-US" dirty="0"/>
              <a:t>L'orientamento: </a:t>
            </a:r>
            <a:r>
              <a:rPr lang="en-US" dirty="0">
                <a:effectLst/>
              </a:rPr>
              <a:t>Al termine del corso, i giovani dovrebbero tornare a scuola, oppure seguire una formazione professionale, cercare un impiego o ancora avviare un progetto imprenditoriale. </a:t>
            </a:r>
            <a:endParaRPr lang="fr-FR" dirty="0">
              <a:effectLst/>
            </a:endParaRPr>
          </a:p>
          <a:p>
            <a:endParaRPr lang="fr-FR" dirty="0"/>
          </a:p>
          <a:p>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30153" y="675189"/>
            <a:ext cx="5992059" cy="451257"/>
          </a:xfrm>
        </p:spPr>
        <p:txBody>
          <a:bodyPr/>
          <a:lstStyle/>
          <a:p>
            <a:r>
              <a:rPr lang="en-GB" dirty="0"/>
              <a:t>Come funziona?</a:t>
            </a:r>
          </a:p>
        </p:txBody>
      </p:sp>
    </p:spTree>
    <p:extLst>
      <p:ext uri="{BB962C8B-B14F-4D97-AF65-F5344CB8AC3E}">
        <p14:creationId xmlns:p14="http://schemas.microsoft.com/office/powerpoint/2010/main" val="2053297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B978D8-8268-B8B3-DD59-9FDB9DA440A7}"/>
              </a:ext>
            </a:extLst>
          </p:cNvPr>
          <p:cNvSpPr/>
          <p:nvPr/>
        </p:nvSpPr>
        <p:spPr>
          <a:xfrm>
            <a:off x="457200" y="1038066"/>
            <a:ext cx="6650182" cy="8389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Placeholder 3">
            <a:extLst>
              <a:ext uri="{FF2B5EF4-FFF2-40B4-BE49-F238E27FC236}">
                <a16:creationId xmlns:a16="http://schemas.microsoft.com/office/drawing/2014/main" id="{2206E153-3237-F781-2FF3-56CD76F535CE}"/>
              </a:ext>
            </a:extLst>
          </p:cNvPr>
          <p:cNvSpPr>
            <a:spLocks noGrp="1"/>
          </p:cNvSpPr>
          <p:nvPr>
            <p:ph type="body" sz="quarter" idx="115"/>
          </p:nvPr>
        </p:nvSpPr>
        <p:spPr>
          <a:xfrm>
            <a:off x="452293" y="1038528"/>
            <a:ext cx="6650181" cy="8657242"/>
          </a:xfrm>
        </p:spPr>
        <p:txBody>
          <a:bodyPr numCol="1"/>
          <a:lstStyle/>
          <a:p>
            <a:pPr>
              <a:lnSpc>
                <a:spcPct val="110000"/>
              </a:lnSpc>
              <a:spcBef>
                <a:spcPts val="500"/>
              </a:spcBef>
              <a:spcAft>
                <a:spcPts val="1000"/>
              </a:spcAft>
            </a:pPr>
            <a:r>
              <a:rPr lang="en-US" sz="1200" dirty="0">
                <a:solidFill>
                  <a:srgbClr val="6D6E71"/>
                </a:solidFill>
                <a:effectLst/>
              </a:rPr>
              <a:t>La strategia che viene adottata e che partecipa direttamente al DNA dell'Organizzazione da più di 10 anni con risultati di successo superiori al 90% risponde ai seguenti principi generali:</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Il giovane viene selezionato nell'ambito di uno screening relativo alle sue motivazioni, aspirazioni, capacità potenziali, situazione familiare e sociale;</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Il giovane viene accompagnato nel tempo (da 12 a 18 mesi, se non di più) lungo un percorso evolutivo;</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L'organizzazione stabilisce un rapporto contrattuale con ciascun beneficiario in cui il giovane si impegna a tenere un </a:t>
            </a:r>
            <a:r>
              <a:rPr lang="en-US" sz="1200" dirty="0" err="1">
                <a:solidFill>
                  <a:srgbClr val="6D6E71"/>
                </a:solidFill>
                <a:effectLst/>
              </a:rPr>
              <a:t>comportamento </a:t>
            </a:r>
            <a:r>
              <a:rPr lang="en-US" sz="1200" dirty="0">
                <a:solidFill>
                  <a:srgbClr val="6D6E71"/>
                </a:solidFill>
                <a:effectLst/>
              </a:rPr>
              <a:t>esemplare (0 inciviltà, 0 assenteismo) pena l'esclusione dal programma;</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Il sistema creato intorno al giovane e a suo beneficio combina una dinamica collettiva e multiculturale con un percorso specifico di sostegno individualizzato e di accompagnamento su misura;</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Il sistema messo in atto articola e combina azioni di sviluppo delle capacità e di apprendimento (aggiornamento, lingue, questioni ambientali, ecoturismo, ecc.);</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Il percorso del giovane prevede la produzione e/o la partecipazione a un progetto creativo (produzione audiovisiva o scenografica, realizzazione o partecipazione a un evento culturale o civile, ecc;)</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Il corso mira a sviluppare un progetto per il futuro e la vita intorno a un progetto formativo di apprendimento e/o attività, sviluppo personale o imprenditorialità;</a:t>
            </a:r>
            <a:endParaRPr lang="en-US" sz="1200" dirty="0">
              <a:solidFill>
                <a:srgbClr val="6D6E71"/>
              </a:solidFill>
            </a:endParaRPr>
          </a:p>
          <a:p>
            <a:pPr marL="342900" lvl="0" indent="-342900">
              <a:lnSpc>
                <a:spcPct val="110000"/>
              </a:lnSpc>
              <a:buClr>
                <a:srgbClr val="000000"/>
              </a:buClr>
              <a:buFont typeface="+mj-lt"/>
              <a:buAutoNum type="arabicPeriod"/>
            </a:pPr>
            <a:r>
              <a:rPr lang="en-US" sz="1200" dirty="0">
                <a:solidFill>
                  <a:srgbClr val="6D6E71"/>
                </a:solidFill>
                <a:effectLst/>
              </a:rPr>
              <a:t>L'organizzazione include nel percorso dei giovani l'intervento adattato di molti partner belgi (come ACTIRIS, </a:t>
            </a:r>
            <a:r>
              <a:rPr lang="en-US" sz="1200" dirty="0" err="1">
                <a:solidFill>
                  <a:srgbClr val="6D6E71"/>
                </a:solidFill>
                <a:effectLst/>
              </a:rPr>
              <a:t>Bruxelles </a:t>
            </a:r>
            <a:r>
              <a:rPr lang="en-US" sz="1200" dirty="0">
                <a:solidFill>
                  <a:srgbClr val="6D6E71"/>
                </a:solidFill>
                <a:effectLst/>
              </a:rPr>
              <a:t>Formation, la </a:t>
            </a:r>
            <a:r>
              <a:rPr lang="en-US" sz="1200" dirty="0" err="1">
                <a:solidFill>
                  <a:srgbClr val="6D6E71"/>
                </a:solidFill>
                <a:effectLst/>
              </a:rPr>
              <a:t>Cité </a:t>
            </a:r>
            <a:r>
              <a:rPr lang="en-US" sz="1200" dirty="0">
                <a:solidFill>
                  <a:srgbClr val="6D6E71"/>
                </a:solidFill>
                <a:effectLst/>
              </a:rPr>
              <a:t>des Métiers, ...) o associazioni europee, aziende private</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La promessa di una gratificante missione eccezionale internazionale e/o di uno stage dall'altra parte del mondo in destinazioni emozionanti;</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Il giovane è accompagnato da operatori qualificati ed esperti;</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Il sistema messo in atto beneficia di un effetto sinergico con le altre attività dell'organizzazione, come l'Università delle Famiglie, che lavora per migliorare e rafforzare l'insegnamento (padronanza delle lingue, competenze di base) insieme a un programma di sviluppo personale;</a:t>
            </a:r>
            <a:endParaRPr lang="fr-FR" sz="1200" dirty="0">
              <a:solidFill>
                <a:srgbClr val="6D6E71"/>
              </a:solidFill>
              <a:effectLst/>
            </a:endParaRPr>
          </a:p>
          <a:p>
            <a:pPr marL="342900" lvl="0" indent="-342900">
              <a:lnSpc>
                <a:spcPct val="110000"/>
              </a:lnSpc>
              <a:buClr>
                <a:srgbClr val="000000"/>
              </a:buClr>
              <a:buFont typeface="+mj-lt"/>
              <a:buAutoNum type="arabicPeriod"/>
            </a:pPr>
            <a:r>
              <a:rPr lang="en-US" sz="1200" dirty="0">
                <a:solidFill>
                  <a:srgbClr val="6D6E71"/>
                </a:solidFill>
                <a:effectLst/>
              </a:rPr>
              <a:t>I giovani partecipanti vengono valorizzati per avere un impatto diretto sul loro entourage di giovani come modelli ispiratori. Durante il corso viene sviluppata una strategia di comunicazione da parte dei giovani per i giovani.</a:t>
            </a:r>
            <a:endParaRPr lang="fr-FR" sz="1200" dirty="0">
              <a:solidFill>
                <a:srgbClr val="6D6E71"/>
              </a:solidFill>
              <a:effectLst/>
            </a:endParaRPr>
          </a:p>
          <a:p>
            <a:pPr>
              <a:lnSpc>
                <a:spcPct val="110000"/>
              </a:lnSpc>
            </a:pPr>
            <a:r>
              <a:rPr lang="en-US" sz="1200" dirty="0">
                <a:solidFill>
                  <a:srgbClr val="6D6E71"/>
                </a:solidFill>
                <a:effectLst/>
              </a:rPr>
              <a:t> </a:t>
            </a:r>
            <a:endParaRPr lang="fr-FR" sz="1200" dirty="0">
              <a:solidFill>
                <a:srgbClr val="6D6E71"/>
              </a:solidFill>
              <a:effectLst/>
            </a:endParaRPr>
          </a:p>
          <a:p>
            <a:pPr>
              <a:lnSpc>
                <a:spcPct val="110000"/>
              </a:lnSpc>
            </a:pPr>
            <a:r>
              <a:rPr lang="en-US" sz="1200" dirty="0">
                <a:solidFill>
                  <a:srgbClr val="6D6E71"/>
                </a:solidFill>
                <a:effectLst/>
              </a:rPr>
              <a:t>Questi principi di intervento del progetto hanno un impatto diretto sui beneficiari, in quanto ispirano direttamente le attività di capacity building dei giovani e vengono attuati in tutto il corso offerto e nel sistema del suo supporto</a:t>
            </a:r>
            <a:r>
              <a:rPr lang="fr-FR" sz="1200" dirty="0">
                <a:solidFill>
                  <a:srgbClr val="6D6E71"/>
                </a:solidFill>
                <a:effectLst/>
              </a:rPr>
              <a:t>. </a:t>
            </a:r>
          </a:p>
        </p:txBody>
      </p:sp>
      <p:sp>
        <p:nvSpPr>
          <p:cNvPr id="5" name="Text Placeholder 4">
            <a:extLst>
              <a:ext uri="{FF2B5EF4-FFF2-40B4-BE49-F238E27FC236}">
                <a16:creationId xmlns:a16="http://schemas.microsoft.com/office/drawing/2014/main" id="{75A6E088-1EFB-F570-4AE1-C02D369F8A58}"/>
              </a:ext>
            </a:extLst>
          </p:cNvPr>
          <p:cNvSpPr>
            <a:spLocks noGrp="1"/>
          </p:cNvSpPr>
          <p:nvPr>
            <p:ph type="body" sz="quarter" idx="116"/>
          </p:nvPr>
        </p:nvSpPr>
        <p:spPr>
          <a:xfrm>
            <a:off x="457201" y="334740"/>
            <a:ext cx="4000500" cy="451257"/>
          </a:xfrm>
          <a:solidFill>
            <a:schemeClr val="bg1"/>
          </a:solidFill>
        </p:spPr>
        <p:txBody>
          <a:bodyPr/>
          <a:lstStyle/>
          <a:p>
            <a:pPr>
              <a:lnSpc>
                <a:spcPct val="150000"/>
              </a:lnSpc>
            </a:pPr>
            <a:r>
              <a:rPr lang="en-GB" sz="1600" dirty="0">
                <a:solidFill>
                  <a:srgbClr val="6D6E71"/>
                </a:solidFill>
              </a:rPr>
              <a:t>Qual è la strategia adottata?</a:t>
            </a:r>
          </a:p>
        </p:txBody>
      </p:sp>
    </p:spTree>
    <p:extLst>
      <p:ext uri="{BB962C8B-B14F-4D97-AF65-F5344CB8AC3E}">
        <p14:creationId xmlns:p14="http://schemas.microsoft.com/office/powerpoint/2010/main" val="446783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56</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457200" y="1500764"/>
            <a:ext cx="6777989" cy="3878172"/>
          </a:xfrm>
        </p:spPr>
        <p:txBody>
          <a:bodyPr numCol="1"/>
          <a:lstStyle/>
          <a:p>
            <a:pPr>
              <a:lnSpc>
                <a:spcPct val="115000"/>
              </a:lnSpc>
            </a:pPr>
            <a:endParaRPr lang="fr-FR" dirty="0">
              <a:effectLst/>
            </a:endParaRPr>
          </a:p>
          <a:p>
            <a:pPr>
              <a:lnSpc>
                <a:spcPct val="115000"/>
              </a:lnSpc>
            </a:pPr>
            <a:endParaRPr lang="fr-FR" dirty="0"/>
          </a:p>
          <a:p>
            <a:pPr>
              <a:lnSpc>
                <a:spcPct val="115000"/>
              </a:lnSpc>
            </a:pPr>
            <a:r>
              <a:rPr lang="en-US" dirty="0">
                <a:effectLst/>
              </a:rPr>
              <a:t>La strategia del progetto è quella di promuovere l'inclusione e l'attivazione dei giovani in nuove professioni che possano interessarli molto e di motivarli e mobilitarli allo stesso tempo per un'azione molto gratificante di salvaguardia e rafforzamento della sostenibilità del loro ambiente e del territorio. Un approccio di questo tipo è forte perché, da un lato, attiva i giovani su un territorio da cui spesso hanno pensato di essere esclusi o da cui hanno voluto escludersi e, dall'altro, responsabilizza i giovani su una questione e su temi importanti se non cruciali per l'"umanità". </a:t>
            </a:r>
            <a:endParaRPr lang="fr-FR" dirty="0">
              <a:effectLst/>
            </a:endParaRPr>
          </a:p>
          <a:p>
            <a:pPr>
              <a:lnSpc>
                <a:spcPct val="115000"/>
              </a:lnSpc>
            </a:pP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783807" y="823928"/>
            <a:ext cx="5992059" cy="451257"/>
          </a:xfrm>
        </p:spPr>
        <p:txBody>
          <a:bodyPr/>
          <a:lstStyle/>
          <a:p>
            <a:r>
              <a:rPr lang="en-GB" dirty="0"/>
              <a:t>Perché è una buona pratica?</a:t>
            </a:r>
          </a:p>
        </p:txBody>
      </p:sp>
      <p:pic>
        <p:nvPicPr>
          <p:cNvPr id="12" name="Image 11">
            <a:extLst>
              <a:ext uri="{FF2B5EF4-FFF2-40B4-BE49-F238E27FC236}">
                <a16:creationId xmlns:a16="http://schemas.microsoft.com/office/drawing/2014/main" id="{E4593583-486D-65F9-0C9F-6A0942A941E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313" y="5444316"/>
            <a:ext cx="7200578" cy="4728946"/>
          </a:xfrm>
          <a:prstGeom prst="rect">
            <a:avLst/>
          </a:prstGeom>
        </p:spPr>
      </p:pic>
    </p:spTree>
    <p:extLst>
      <p:ext uri="{BB962C8B-B14F-4D97-AF65-F5344CB8AC3E}">
        <p14:creationId xmlns:p14="http://schemas.microsoft.com/office/powerpoint/2010/main" val="3642721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3259C45-575A-2B82-612E-16781614C097}"/>
              </a:ext>
            </a:extLst>
          </p:cNvPr>
          <p:cNvSpPr>
            <a:spLocks noGrp="1"/>
          </p:cNvSpPr>
          <p:nvPr>
            <p:ph type="sldNum" sz="quarter" idx="4"/>
          </p:nvPr>
        </p:nvSpPr>
        <p:spPr/>
        <p:txBody>
          <a:bodyPr/>
          <a:lstStyle/>
          <a:p>
            <a:fld id="{CB2079F2-58AF-ED44-82D7-E04B2F6FD686}" type="slidenum">
              <a:rPr lang="en-US" smtClean="0"/>
              <a:t>57</a:t>
            </a:fld>
            <a:endParaRPr lang="en-US" dirty="0"/>
          </a:p>
        </p:txBody>
      </p:sp>
      <p:sp>
        <p:nvSpPr>
          <p:cNvPr id="6" name="Text Placeholder 4">
            <a:extLst>
              <a:ext uri="{FF2B5EF4-FFF2-40B4-BE49-F238E27FC236}">
                <a16:creationId xmlns:a16="http://schemas.microsoft.com/office/drawing/2014/main" id="{A0BD6170-7FD4-FD0F-1A14-86D9118F23F2}"/>
              </a:ext>
            </a:extLst>
          </p:cNvPr>
          <p:cNvSpPr txBox="1">
            <a:spLocks/>
          </p:cNvSpPr>
          <p:nvPr/>
        </p:nvSpPr>
        <p:spPr>
          <a:xfrm>
            <a:off x="212271" y="424543"/>
            <a:ext cx="6648535" cy="9240903"/>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endParaRPr lang="fr-FR" sz="1300" dirty="0"/>
          </a:p>
          <a:p>
            <a:pPr>
              <a:lnSpc>
                <a:spcPct val="115000"/>
              </a:lnSpc>
            </a:pPr>
            <a:endParaRPr lang="fr-FR" sz="1300" dirty="0"/>
          </a:p>
          <a:p>
            <a:pPr>
              <a:lnSpc>
                <a:spcPct val="115000"/>
              </a:lnSpc>
            </a:pPr>
            <a:r>
              <a:rPr lang="fr-FR" sz="1300" b="1" dirty="0"/>
              <a:t>I </a:t>
            </a:r>
            <a:r>
              <a:rPr lang="fr-FR" sz="1300" b="1" dirty="0" err="1"/>
              <a:t>principi generali </a:t>
            </a:r>
            <a:r>
              <a:rPr lang="fr-FR" sz="1300" b="1" dirty="0"/>
              <a:t>sono i </a:t>
            </a:r>
            <a:r>
              <a:rPr lang="fr-FR" sz="1300" b="1" dirty="0" err="1"/>
              <a:t>seguenti</a:t>
            </a:r>
            <a:r>
              <a:rPr lang="fr-FR" sz="1300" b="1" dirty="0"/>
              <a:t>:</a:t>
            </a:r>
          </a:p>
          <a:p>
            <a:pPr>
              <a:lnSpc>
                <a:spcPct val="115000"/>
              </a:lnSpc>
            </a:pPr>
            <a:endParaRPr lang="fr-FR" sz="1300" dirty="0"/>
          </a:p>
          <a:p>
            <a:pPr>
              <a:lnSpc>
                <a:spcPct val="115000"/>
              </a:lnSpc>
            </a:pPr>
            <a:endParaRPr lang="fr-FR" sz="1300" dirty="0"/>
          </a:p>
          <a:p>
            <a:pPr marL="342900" indent="-342900">
              <a:lnSpc>
                <a:spcPct val="115000"/>
              </a:lnSpc>
              <a:buAutoNum type="arabicPeriod"/>
            </a:pPr>
            <a:r>
              <a:rPr lang="en-US" sz="1300" dirty="0">
                <a:effectLst/>
              </a:rPr>
              <a:t>Il metodo di sostegno pone il giovane al centro di un circolo di sinergie portate avanti da tutti gli attori interessati: l'organizzazione, gli attori educativi e sociali e le istituzioni partner che saranno mobilitate in base ai bisogni individuati. Si tratta di federare e comunicare in modo continuativo con tutti gli attori interessati dai giovani;</a:t>
            </a:r>
            <a:endParaRPr lang="fr-FR" sz="1300" dirty="0"/>
          </a:p>
          <a:p>
            <a:pPr marL="342900" indent="-342900">
              <a:lnSpc>
                <a:spcPct val="115000"/>
              </a:lnSpc>
              <a:buAutoNum type="arabicPeriod"/>
            </a:pPr>
            <a:r>
              <a:rPr lang="en-US" sz="1300" dirty="0">
                <a:effectLst/>
              </a:rPr>
              <a:t>L'integrazione del progetto all'interno di una dinamica solidale e complementare che arricchisce il percorso del giovane con le attività già intraprese dall'organizzazione e l'eventuale coinvolgimento del giovane in queste attività: "Una stella, un destino", l'Università delle Famiglie, l'Accademia dei Genitori, Canal Oxygen, Giuria Universitaria Centrale...</a:t>
            </a:r>
          </a:p>
          <a:p>
            <a:pPr marL="342900" indent="-342900">
              <a:lnSpc>
                <a:spcPct val="115000"/>
              </a:lnSpc>
              <a:buAutoNum type="arabicPeriod"/>
            </a:pPr>
            <a:r>
              <a:rPr lang="en-US" sz="1300" dirty="0">
                <a:effectLst/>
              </a:rPr>
              <a:t>Includendo i genitori, quando possibile, nel sistema, considerando il principio della responsabilità genitoriale. La funzione di genitore è universale e sembra importante che donne e uomini lavorino insieme per acquisire strumenti finalizzati allo sviluppo e al successo dei loro figli, indipendentemente dalla loro età. </a:t>
            </a:r>
            <a:endParaRPr lang="fr-FR" sz="1300" dirty="0">
              <a:effectLst/>
            </a:endParaRPr>
          </a:p>
          <a:p>
            <a:pPr marL="342900" lvl="0" indent="-342900">
              <a:lnSpc>
                <a:spcPct val="115000"/>
              </a:lnSpc>
              <a:buFont typeface="+mj-lt"/>
              <a:buAutoNum type="arabicPeriod"/>
            </a:pPr>
            <a:r>
              <a:rPr lang="en-US" sz="1300" dirty="0">
                <a:effectLst/>
              </a:rPr>
              <a:t>Attraverso la combinazione di attività complementari e sinergiche di formazione, animazione, sviluppo personale, orientamento e creazione che generalmente non vengono combinate. Il progetto lavora con un approccio trasversale costruttivo e unificante;</a:t>
            </a:r>
            <a:endParaRPr lang="fr-FR" sz="1300" dirty="0">
              <a:effectLst/>
            </a:endParaRPr>
          </a:p>
          <a:p>
            <a:pPr marL="342900" lvl="0" indent="-342900">
              <a:lnSpc>
                <a:spcPct val="115000"/>
              </a:lnSpc>
              <a:buFont typeface="+mj-lt"/>
              <a:buAutoNum type="arabicPeriod"/>
            </a:pPr>
            <a:r>
              <a:rPr lang="en-US" sz="1300" dirty="0">
                <a:effectLst/>
              </a:rPr>
              <a:t>Attraverso l'individuazione e l'attuazione di un percorso specifico e individualizzato, adattato al giovane, alle sue aspirazioni e alle sue capacità, nonché alla sua realtà sociale e familiare;</a:t>
            </a:r>
            <a:endParaRPr lang="fr-FR" sz="1300" dirty="0">
              <a:effectLst/>
            </a:endParaRPr>
          </a:p>
          <a:p>
            <a:pPr marL="342900" lvl="0" indent="-342900">
              <a:lnSpc>
                <a:spcPct val="115000"/>
              </a:lnSpc>
              <a:buFont typeface="+mj-lt"/>
              <a:buAutoNum type="arabicPeriod"/>
            </a:pPr>
            <a:r>
              <a:rPr lang="en-US" sz="1300" dirty="0">
                <a:effectLst/>
              </a:rPr>
              <a:t>Oltre alle collaborazioni con attori sociali, educativi e psicomedici, l'organizzazione sviluppa collaborazioni con attori del mondo economico e culturale che vengono mobilitati e coinvolti a seconda delle necessità;</a:t>
            </a:r>
            <a:endParaRPr lang="fr-FR" sz="1300" dirty="0">
              <a:effectLst/>
            </a:endParaRPr>
          </a:p>
          <a:p>
            <a:pPr marL="342900" lvl="0" indent="-342900">
              <a:lnSpc>
                <a:spcPct val="115000"/>
              </a:lnSpc>
              <a:buFont typeface="+mj-lt"/>
              <a:buAutoNum type="arabicPeriod"/>
            </a:pPr>
            <a:r>
              <a:rPr lang="en-US" sz="1300" dirty="0">
                <a:effectLst/>
              </a:rPr>
              <a:t>Attraverso l'apertura al mondo con la preparazione e l'organizzazione di un eccezionale viaggio di scoperta che pone il giovane in una nuova prospettiva in grado di fargli aprire gli occhi oltre il proprio microcosmo e i propri problemi.</a:t>
            </a:r>
          </a:p>
          <a:p>
            <a:pPr marL="342900" indent="-342900">
              <a:lnSpc>
                <a:spcPct val="115000"/>
              </a:lnSpc>
              <a:buFont typeface="+mj-lt"/>
              <a:buAutoNum type="arabicPeriod"/>
            </a:pPr>
            <a:r>
              <a:rPr lang="en-US" sz="13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Attraverso la continua integrazione delle azioni di comunicazione con le azioni intraprese sui social network dei giovani sulle loro attività, o semplicemente sui progetti di clip e filmati che producono nell'ambito delle loro attività attraverso i social media giovanili. Questo approccio, oltre a "valorizzare" i giovani in alcuni momenti della loro carriera o di alcune loro attività, costituisce anche una leva formidabile per moltiplicare l'impatto dei social media generando generalmente diverse centinaia di migliaia di visualizzazioni. Il giovane diventa attore e/o artefice del suo destino</a:t>
            </a:r>
            <a:r>
              <a:rPr lang="fr-FR" sz="13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endParaRPr lang="fr-FR" sz="13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lvl="0">
              <a:lnSpc>
                <a:spcPct val="115000"/>
              </a:lnSpc>
            </a:pPr>
            <a:endParaRPr lang="fr-FR" sz="1300" dirty="0">
              <a:effectLst/>
            </a:endParaRPr>
          </a:p>
          <a:p>
            <a:pPr marL="457200">
              <a:lnSpc>
                <a:spcPct val="115000"/>
              </a:lnSpc>
            </a:pPr>
            <a:r>
              <a:rPr lang="en-US" sz="1300" dirty="0">
                <a:effectLst/>
              </a:rPr>
              <a:t> </a:t>
            </a:r>
            <a:endParaRPr lang="fr-FR" sz="1300" dirty="0">
              <a:effectLst/>
            </a:endParaRPr>
          </a:p>
          <a:p>
            <a:pPr>
              <a:lnSpc>
                <a:spcPct val="115000"/>
              </a:lnSpc>
            </a:pPr>
            <a:endParaRPr lang="fr-FR" sz="1300" dirty="0"/>
          </a:p>
        </p:txBody>
      </p:sp>
    </p:spTree>
    <p:extLst>
      <p:ext uri="{BB962C8B-B14F-4D97-AF65-F5344CB8AC3E}">
        <p14:creationId xmlns:p14="http://schemas.microsoft.com/office/powerpoint/2010/main" val="3138136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71CC408-4699-6C6D-A690-9A071A7A60C9}"/>
              </a:ext>
            </a:extLst>
          </p:cNvPr>
          <p:cNvSpPr>
            <a:spLocks noGrp="1"/>
          </p:cNvSpPr>
          <p:nvPr>
            <p:ph type="body" sz="quarter" idx="19"/>
          </p:nvPr>
        </p:nvSpPr>
        <p:spPr/>
        <p:txBody>
          <a:bodyPr/>
          <a:lstStyle/>
          <a:p>
            <a:r>
              <a:rPr lang="fr-FR" dirty="0">
                <a:hlinkClick r:id="rId3">
                  <a:extLst>
                    <a:ext uri="{A12FA001-AC4F-418D-AE19-62706E023703}">
                      <ahyp:hlinkClr xmlns:ahyp="http://schemas.microsoft.com/office/drawing/2018/hyperlinkcolor" val="tx"/>
                    </a:ext>
                  </a:extLst>
                </a:hlinkClick>
              </a:rPr>
              <a:t>VEDERE DI PIÙ</a:t>
            </a:r>
            <a:endParaRPr lang="fr-FR" dirty="0"/>
          </a:p>
        </p:txBody>
      </p:sp>
      <p:sp>
        <p:nvSpPr>
          <p:cNvPr id="4" name="Espace réservé du numéro de diapositive 3">
            <a:extLst>
              <a:ext uri="{FF2B5EF4-FFF2-40B4-BE49-F238E27FC236}">
                <a16:creationId xmlns:a16="http://schemas.microsoft.com/office/drawing/2014/main" id="{8E154195-9BB7-6BBD-5526-4A0214A83EF7}"/>
              </a:ext>
            </a:extLst>
          </p:cNvPr>
          <p:cNvSpPr>
            <a:spLocks noGrp="1"/>
          </p:cNvSpPr>
          <p:nvPr>
            <p:ph type="sldNum" sz="quarter" idx="4"/>
          </p:nvPr>
        </p:nvSpPr>
        <p:spPr/>
        <p:txBody>
          <a:bodyPr/>
          <a:lstStyle/>
          <a:p>
            <a:fld id="{CB2079F2-58AF-ED44-82D7-E04B2F6FD686}" type="slidenum">
              <a:rPr lang="en-US" smtClean="0"/>
              <a:t>58</a:t>
            </a:fld>
            <a:endParaRPr lang="en-US" dirty="0"/>
          </a:p>
        </p:txBody>
      </p:sp>
      <p:sp>
        <p:nvSpPr>
          <p:cNvPr id="10" name="Text Placeholder 5">
            <a:extLst>
              <a:ext uri="{FF2B5EF4-FFF2-40B4-BE49-F238E27FC236}">
                <a16:creationId xmlns:a16="http://schemas.microsoft.com/office/drawing/2014/main" id="{56A52EAC-75F3-71FB-4DC2-13C36D8D636B}"/>
              </a:ext>
            </a:extLst>
          </p:cNvPr>
          <p:cNvSpPr txBox="1">
            <a:spLocks/>
          </p:cNvSpPr>
          <p:nvPr/>
        </p:nvSpPr>
        <p:spPr>
          <a:xfrm>
            <a:off x="714510" y="844827"/>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1400" b="1" i="0" kern="120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dirty="0">
                <a:solidFill>
                  <a:schemeClr val="bg1"/>
                </a:solidFill>
              </a:rPr>
              <a:t>Quali sono le barriere comuni all'insegnamento dell'imprenditorialità nel turismo inclusivo?</a:t>
            </a:r>
          </a:p>
        </p:txBody>
      </p:sp>
      <p:sp>
        <p:nvSpPr>
          <p:cNvPr id="11" name="ZoneTexte 10">
            <a:extLst>
              <a:ext uri="{FF2B5EF4-FFF2-40B4-BE49-F238E27FC236}">
                <a16:creationId xmlns:a16="http://schemas.microsoft.com/office/drawing/2014/main" id="{F2B95375-BC5F-B3D2-81AC-51FB5B0FEFE6}"/>
              </a:ext>
            </a:extLst>
          </p:cNvPr>
          <p:cNvSpPr txBox="1"/>
          <p:nvPr/>
        </p:nvSpPr>
        <p:spPr>
          <a:xfrm>
            <a:off x="714510" y="1629119"/>
            <a:ext cx="6147991" cy="3862596"/>
          </a:xfrm>
          <a:prstGeom prst="rect">
            <a:avLst/>
          </a:prstGeom>
          <a:noFill/>
        </p:spPr>
        <p:txBody>
          <a:bodyPr wrap="square" rtlCol="0">
            <a:spAutoFit/>
          </a:bodyPr>
          <a:lstStyle/>
          <a:p>
            <a:pPr algn="just">
              <a:lnSpc>
                <a:spcPct val="115000"/>
              </a:lnSpc>
            </a:pPr>
            <a:r>
              <a:rPr lang="en-US"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La barriera principale è la mancanza di conoscenza delle reali problematiche ambientali in generale e dell'ecoturismo in particolare. Se tutti hanno una vaga percezione delle questioni ambientali e della sfida climatica, l'ecoturismo, come risposta ovvia e logica a questi problemi, non è ancora percepito come un nuovo approccio essenziale per scoprire e agire per il pianeta. I giovani non percepiscono ancora chiaramente l'immensa diversità di professioni e attività che questo nuovo approccio al turismo introduce.</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just">
              <a:lnSpc>
                <a:spcPct val="115000"/>
              </a:lnSpc>
            </a:pPr>
            <a:r>
              <a:rPr lang="en-US"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p>
            <a:pPr algn="just"/>
            <a:r>
              <a:rPr lang="en-US"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Il sistema educativo in generale, così come la formazione professionale nel turismo, non ha ancora integrato i cambiamenti di paradigma che le questioni ambientali richiedono per essere considerate. Non si tratta di tenere un corso aggiuntivo sulle questioni ambientali, ma di rivedere l'intero approccio al turismo, al viaggio e alla scoperta del mondo. </a:t>
            </a:r>
            <a:endParaRPr lang="fr-FR"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Média en ligne 11" descr="ZANZIBAR • EP1 • MOVE for THE WORLD">
            <a:hlinkClick r:id="" action="ppaction://media"/>
            <a:extLst>
              <a:ext uri="{FF2B5EF4-FFF2-40B4-BE49-F238E27FC236}">
                <a16:creationId xmlns:a16="http://schemas.microsoft.com/office/drawing/2014/main" id="{1ECC4C1A-03FE-C7D0-165F-B0B5EE567187}"/>
              </a:ext>
            </a:extLst>
          </p:cNvPr>
          <p:cNvPicPr>
            <a:picLocks noRot="1" noChangeAspect="1"/>
          </p:cNvPicPr>
          <p:nvPr>
            <a:videoFile r:link="rId1"/>
          </p:nvPr>
        </p:nvPicPr>
        <p:blipFill>
          <a:blip r:embed="rId4"/>
          <a:stretch>
            <a:fillRect/>
          </a:stretch>
        </p:blipFill>
        <p:spPr>
          <a:xfrm>
            <a:off x="1781865" y="6644245"/>
            <a:ext cx="3984664" cy="2244881"/>
          </a:xfrm>
          <a:prstGeom prst="rect">
            <a:avLst/>
          </a:prstGeom>
        </p:spPr>
      </p:pic>
    </p:spTree>
    <p:extLst>
      <p:ext uri="{BB962C8B-B14F-4D97-AF65-F5344CB8AC3E}">
        <p14:creationId xmlns:p14="http://schemas.microsoft.com/office/powerpoint/2010/main" val="3234137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hyp="http://schemas.microsoft.com/office/drawing/2018/hyperlinkcolor"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1C9F77-3234-2FC7-0C80-C5F7A67C6494}"/>
              </a:ext>
            </a:extLst>
          </p:cNvPr>
          <p:cNvSpPr/>
          <p:nvPr/>
        </p:nvSpPr>
        <p:spPr>
          <a:xfrm>
            <a:off x="0" y="6965576"/>
            <a:ext cx="3845957" cy="806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Placeholder 3">
            <a:extLst>
              <a:ext uri="{FF2B5EF4-FFF2-40B4-BE49-F238E27FC236}">
                <a16:creationId xmlns:a16="http://schemas.microsoft.com/office/drawing/2014/main" id="{FA76544E-C9F9-4EF5-6496-C79A2FCE60D2}"/>
              </a:ext>
            </a:extLst>
          </p:cNvPr>
          <p:cNvSpPr>
            <a:spLocks noGrp="1"/>
          </p:cNvSpPr>
          <p:nvPr>
            <p:ph type="body" sz="quarter" idx="42"/>
          </p:nvPr>
        </p:nvSpPr>
        <p:spPr>
          <a:xfrm>
            <a:off x="205208" y="833805"/>
            <a:ext cx="4104635" cy="2623117"/>
          </a:xfrm>
        </p:spPr>
        <p:txBody>
          <a:bodyPr>
            <a:normAutofit fontScale="85000" lnSpcReduction="10000"/>
          </a:bodyPr>
          <a:lstStyle/>
          <a:p>
            <a:pPr algn="ctr"/>
            <a:r>
              <a:rPr lang="en-US" sz="1800" i="1" dirty="0">
                <a:latin typeface="Verdana" panose="020B0604030504040204" pitchFamily="34" charset="0"/>
                <a:ea typeface="Verdana" panose="020B0604030504040204" pitchFamily="34" charset="0"/>
                <a:cs typeface="Verdana" panose="020B0604030504040204" pitchFamily="34" charset="0"/>
              </a:rPr>
              <a:t>L'idea originaria era quella di offrire a giovani provenienti da contesti svantaggiati e che avevano abbandonato la scuola un viaggio eccezionale e stimolante che permettesse loro di scoprire il mondo e gli altri, oltre che se stessi. La partecipazione al viaggio è stata presto subordinata al rispetto di un codice di buona condotta e di successo. Così sono state </a:t>
            </a:r>
            <a:r>
              <a:rPr lang="en-US" sz="1800" i="1" dirty="0" err="1">
                <a:latin typeface="Verdana" panose="020B0604030504040204" pitchFamily="34" charset="0"/>
                <a:ea typeface="Verdana" panose="020B0604030504040204" pitchFamily="34" charset="0"/>
                <a:cs typeface="Verdana" panose="020B0604030504040204" pitchFamily="34" charset="0"/>
              </a:rPr>
              <a:t>organizzate </a:t>
            </a:r>
            <a:r>
              <a:rPr lang="en-US" sz="1800" i="1" dirty="0">
                <a:latin typeface="Verdana" panose="020B0604030504040204" pitchFamily="34" charset="0"/>
                <a:ea typeface="Verdana" panose="020B0604030504040204" pitchFamily="34" charset="0"/>
                <a:cs typeface="Verdana" panose="020B0604030504040204" pitchFamily="34" charset="0"/>
              </a:rPr>
              <a:t>missioni di scoperta eccezionali negli Stati Uniti, in Cina, in Tanzania, a Zanzibar, ecc.</a:t>
            </a:r>
            <a:endParaRPr lang="fr-FR" sz="1800" i="1" dirty="0">
              <a:latin typeface="Verdana" panose="020B0604030504040204" pitchFamily="34" charset="0"/>
              <a:ea typeface="Verdana" panose="020B0604030504040204" pitchFamily="34" charset="0"/>
              <a:cs typeface="Verdana" panose="020B0604030504040204" pitchFamily="34" charset="0"/>
            </a:endParaRPr>
          </a:p>
        </p:txBody>
      </p:sp>
      <p:sp>
        <p:nvSpPr>
          <p:cNvPr id="2" name="Text Placeholder 1">
            <a:extLst>
              <a:ext uri="{FF2B5EF4-FFF2-40B4-BE49-F238E27FC236}">
                <a16:creationId xmlns:a16="http://schemas.microsoft.com/office/drawing/2014/main" id="{DD24068F-9112-49A7-BCA8-3381D20F593A}"/>
              </a:ext>
            </a:extLst>
          </p:cNvPr>
          <p:cNvSpPr>
            <a:spLocks noGrp="1"/>
          </p:cNvSpPr>
          <p:nvPr>
            <p:ph type="body" sz="quarter" idx="14"/>
          </p:nvPr>
        </p:nvSpPr>
        <p:spPr>
          <a:xfrm rot="10800000">
            <a:off x="3060629" y="3063254"/>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t>"</a:t>
            </a:r>
          </a:p>
        </p:txBody>
      </p:sp>
      <p:sp>
        <p:nvSpPr>
          <p:cNvPr id="3" name="Text Placeholder 2">
            <a:extLst>
              <a:ext uri="{FF2B5EF4-FFF2-40B4-BE49-F238E27FC236}">
                <a16:creationId xmlns:a16="http://schemas.microsoft.com/office/drawing/2014/main" id="{8BCAD088-3DEE-73EA-D81E-7CDB70C7450F}"/>
              </a:ext>
            </a:extLst>
          </p:cNvPr>
          <p:cNvSpPr>
            <a:spLocks noGrp="1"/>
          </p:cNvSpPr>
          <p:nvPr>
            <p:ph type="body" sz="quarter" idx="15"/>
          </p:nvPr>
        </p:nvSpPr>
        <p:spPr>
          <a:xfrm>
            <a:off x="577797" y="-102800"/>
            <a:ext cx="2003444" cy="936605"/>
          </a:xfrm>
        </p:spPr>
        <p:txBody>
          <a:bodyPr>
            <a:noAutofit/>
          </a:bodyPr>
          <a:lstStyle/>
          <a:p>
            <a:r>
              <a:rPr lang="en-GB" dirty="0"/>
              <a:t>"</a:t>
            </a:r>
          </a:p>
        </p:txBody>
      </p:sp>
      <p:sp>
        <p:nvSpPr>
          <p:cNvPr id="10" name="Slide Number Placeholder 9">
            <a:extLst>
              <a:ext uri="{FF2B5EF4-FFF2-40B4-BE49-F238E27FC236}">
                <a16:creationId xmlns:a16="http://schemas.microsoft.com/office/drawing/2014/main" id="{77745362-2312-E6AA-0603-6416D21F10EC}"/>
              </a:ext>
            </a:extLst>
          </p:cNvPr>
          <p:cNvSpPr>
            <a:spLocks noGrp="1"/>
          </p:cNvSpPr>
          <p:nvPr>
            <p:ph type="sldNum" sz="quarter" idx="4"/>
          </p:nvPr>
        </p:nvSpPr>
        <p:spPr/>
        <p:txBody>
          <a:bodyPr/>
          <a:lstStyle/>
          <a:p>
            <a:fld id="{CB2079F2-58AF-ED44-82D7-E04B2F6FD686}" type="slidenum">
              <a:rPr lang="en-US" smtClean="0"/>
              <a:t>59</a:t>
            </a:fld>
            <a:endParaRPr lang="en-US" dirty="0"/>
          </a:p>
        </p:txBody>
      </p:sp>
      <p:sp>
        <p:nvSpPr>
          <p:cNvPr id="12" name="ZoneTexte 11">
            <a:extLst>
              <a:ext uri="{FF2B5EF4-FFF2-40B4-BE49-F238E27FC236}">
                <a16:creationId xmlns:a16="http://schemas.microsoft.com/office/drawing/2014/main" id="{B961E956-4A86-A8E1-1D86-44CCD32D4558}"/>
              </a:ext>
            </a:extLst>
          </p:cNvPr>
          <p:cNvSpPr txBox="1"/>
          <p:nvPr/>
        </p:nvSpPr>
        <p:spPr>
          <a:xfrm>
            <a:off x="577797" y="4701851"/>
            <a:ext cx="6682002" cy="830997"/>
          </a:xfrm>
          <a:prstGeom prst="rect">
            <a:avLst/>
          </a:prstGeom>
          <a:noFill/>
        </p:spPr>
        <p:txBody>
          <a:bodyPr wrap="square" rtlCol="0">
            <a:spAutoFit/>
          </a:bodyPr>
          <a:lstStyle/>
          <a:p>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Per </a:t>
            </a:r>
            <a:r>
              <a:rPr lang="fr-FR" sz="2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saperne </a:t>
            </a:r>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di più, </a:t>
            </a:r>
            <a:r>
              <a:rPr lang="fr-FR" sz="2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leggete l</a:t>
            </a:r>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'intervista </a:t>
            </a:r>
            <a:r>
              <a:rPr lang="fr-FR" sz="2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a </a:t>
            </a:r>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Olivier </a:t>
            </a:r>
            <a:r>
              <a:rPr lang="fr-FR" sz="2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Donnet</a:t>
            </a:r>
            <a:r>
              <a:rPr lang="fr-FR" sz="2400" b="1" dirty="0">
                <a:solidFill>
                  <a:srgbClr val="69ADAD"/>
                </a:solidFill>
                <a:latin typeface="Verdana" panose="020B0604030504040204" pitchFamily="34" charset="0"/>
                <a:ea typeface="Verdana" panose="020B0604030504040204" pitchFamily="34" charset="0"/>
                <a:cs typeface="Verdana" panose="020B0604030504040204" pitchFamily="34" charset="0"/>
              </a:rPr>
              <a:t>, Project Manager:</a:t>
            </a:r>
          </a:p>
        </p:txBody>
      </p:sp>
      <p:sp>
        <p:nvSpPr>
          <p:cNvPr id="14" name="ZoneTexte 13">
            <a:extLst>
              <a:ext uri="{FF2B5EF4-FFF2-40B4-BE49-F238E27FC236}">
                <a16:creationId xmlns:a16="http://schemas.microsoft.com/office/drawing/2014/main" id="{53AF73C1-1278-E36B-4137-64CA92EFA5DA}"/>
              </a:ext>
            </a:extLst>
          </p:cNvPr>
          <p:cNvSpPr txBox="1"/>
          <p:nvPr/>
        </p:nvSpPr>
        <p:spPr>
          <a:xfrm>
            <a:off x="520301" y="5852848"/>
            <a:ext cx="6046944" cy="523220"/>
          </a:xfrm>
          <a:prstGeom prst="rect">
            <a:avLst/>
          </a:prstGeom>
          <a:noFill/>
        </p:spPr>
        <p:txBody>
          <a:bodyPr wrap="square" rtlCol="0">
            <a:spAutoFit/>
          </a:bodyPr>
          <a:lstStyle/>
          <a:p>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Ci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può dare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una breve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panoramica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dello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sviluppo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del programma MOVE for THE WORLD?</a:t>
            </a:r>
          </a:p>
        </p:txBody>
      </p:sp>
      <p:sp>
        <p:nvSpPr>
          <p:cNvPr id="15" name="ZoneTexte 14">
            <a:extLst>
              <a:ext uri="{FF2B5EF4-FFF2-40B4-BE49-F238E27FC236}">
                <a16:creationId xmlns:a16="http://schemas.microsoft.com/office/drawing/2014/main" id="{409AC49A-13AD-4A03-4B1D-7A0C5004A8FE}"/>
              </a:ext>
            </a:extLst>
          </p:cNvPr>
          <p:cNvSpPr txBox="1"/>
          <p:nvPr/>
        </p:nvSpPr>
        <p:spPr>
          <a:xfrm>
            <a:off x="520301" y="6376068"/>
            <a:ext cx="6470199" cy="3970318"/>
          </a:xfrm>
          <a:prstGeom prst="rect">
            <a:avLst/>
          </a:prstGeom>
          <a:noFill/>
        </p:spPr>
        <p:txBody>
          <a:bodyPr wrap="square" numCol="1" rtlCol="0">
            <a:spAutoFit/>
          </a:bodyPr>
          <a:lstStyle/>
          <a:p>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Gradualmente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questo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"viaggio" si è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arricchito anche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di una missione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 cooperazione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o assistenza,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come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la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ristrutturazione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o l'</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allestimento di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aula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in una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scuola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nella savana in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Tanzania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o la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guida di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 gruppo di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bambini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in un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orfanotrofio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 Zanzibar. Nel corso degli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anni</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il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progetto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è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diventato sempre più strutturato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il viaggio è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diventato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il volto visibile di un programma di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attivazione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rafforzamento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delle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capacità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dei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giovani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per un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periodo che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va dai 6 ai 18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mesi</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giovani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sono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coinvolti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nella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sua preparazione attraverso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incontri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regolari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sessioni di formazione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che forniscono un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sostegno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individuale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ciascun giovane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del programma 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generano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una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dinamica</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di gruppo costruttiva. </a:t>
            </a:r>
          </a:p>
          <a:p>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Infine,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negli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ultimi anni</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soprattutto dopo la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fine delle restrizioni del COVID, il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programma si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è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ulteriormente arricchito</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concentrandosi in modo ancora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più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deciso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sulla tutela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dell'ambiente</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sulla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lotta ai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cambiamenti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climatici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sulla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scoperta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dell'</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ecoturismo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temi particolarmente stimolanti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interessanti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per 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giovani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coinvolgendo anche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giovani dei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Paesi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visitati</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come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è avvenuto di recente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nelle missioni pilota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organizzate </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in aprile e maggio in </a:t>
            </a:r>
            <a:r>
              <a:rPr lang="fr-FR" sz="1400"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Tunisia</a:t>
            </a:r>
            <a:r>
              <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a:t>
            </a:r>
          </a:p>
        </p:txBody>
      </p:sp>
      <p:sp>
        <p:nvSpPr>
          <p:cNvPr id="5" name="ZoneTexte 4">
            <a:extLst>
              <a:ext uri="{FF2B5EF4-FFF2-40B4-BE49-F238E27FC236}">
                <a16:creationId xmlns:a16="http://schemas.microsoft.com/office/drawing/2014/main" id="{A144BAE8-B5E3-D8E4-7FE9-BE3A94E4EE06}"/>
              </a:ext>
            </a:extLst>
          </p:cNvPr>
          <p:cNvSpPr txBox="1"/>
          <p:nvPr/>
        </p:nvSpPr>
        <p:spPr>
          <a:xfrm>
            <a:off x="3837334" y="7919556"/>
            <a:ext cx="3202040" cy="523220"/>
          </a:xfrm>
          <a:prstGeom prst="rect">
            <a:avLst/>
          </a:prstGeom>
          <a:noFill/>
        </p:spPr>
        <p:txBody>
          <a:bodyPr wrap="square" numCol="1" rtlCol="0">
            <a:spAutoFit/>
          </a:bodyPr>
          <a:lstStyle/>
          <a:p>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fr-FR" sz="1400" dirty="0">
              <a:solidFill>
                <a:srgbClr val="6D6E7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7" name="ZoneTexte 6">
            <a:extLst>
              <a:ext uri="{FF2B5EF4-FFF2-40B4-BE49-F238E27FC236}">
                <a16:creationId xmlns:a16="http://schemas.microsoft.com/office/drawing/2014/main" id="{5663A306-332F-26FD-F431-0B5A362FE11E}"/>
              </a:ext>
            </a:extLst>
          </p:cNvPr>
          <p:cNvSpPr txBox="1"/>
          <p:nvPr/>
        </p:nvSpPr>
        <p:spPr>
          <a:xfrm>
            <a:off x="1547172" y="3775838"/>
            <a:ext cx="3812240" cy="289759"/>
          </a:xfrm>
          <a:prstGeom prst="rect">
            <a:avLst/>
          </a:prstGeom>
          <a:noFill/>
        </p:spPr>
        <p:txBody>
          <a:bodyPr wrap="square">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Olivier </a:t>
            </a:r>
            <a:r>
              <a:rPr lang="en-GB" dirty="0" err="1">
                <a:solidFill>
                  <a:schemeClr val="bg1"/>
                </a:solidFill>
                <a:latin typeface="Verdana" panose="020B0604030504040204" pitchFamily="34" charset="0"/>
                <a:ea typeface="Verdana" panose="020B0604030504040204" pitchFamily="34" charset="0"/>
                <a:cs typeface="Verdana" panose="020B0604030504040204" pitchFamily="34" charset="0"/>
              </a:rPr>
              <a:t>Donnet</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9399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DF181B3-4C87-3B59-C461-2541BBE4FAD6}"/>
              </a:ext>
            </a:extLst>
          </p:cNvPr>
          <p:cNvSpPr>
            <a:spLocks noGrp="1"/>
          </p:cNvSpPr>
          <p:nvPr>
            <p:ph type="sldNum" sz="quarter" idx="4"/>
          </p:nvPr>
        </p:nvSpPr>
        <p:spPr/>
        <p:txBody>
          <a:bodyPr/>
          <a:lstStyle/>
          <a:p>
            <a:fld id="{CB2079F2-58AF-ED44-82D7-E04B2F6FD686}" type="slidenum">
              <a:rPr lang="en-US" smtClean="0"/>
              <a:t>6</a:t>
            </a:fld>
            <a:endParaRPr lang="en-US" dirty="0"/>
          </a:p>
        </p:txBody>
      </p:sp>
      <p:sp>
        <p:nvSpPr>
          <p:cNvPr id="5" name="Espace réservé du texte 4">
            <a:extLst>
              <a:ext uri="{FF2B5EF4-FFF2-40B4-BE49-F238E27FC236}">
                <a16:creationId xmlns:a16="http://schemas.microsoft.com/office/drawing/2014/main" id="{EB4348EB-76CC-85AF-CD27-C67905F9490F}"/>
              </a:ext>
            </a:extLst>
          </p:cNvPr>
          <p:cNvSpPr>
            <a:spLocks noGrp="1"/>
          </p:cNvSpPr>
          <p:nvPr>
            <p:ph type="body" sz="quarter" idx="47"/>
          </p:nvPr>
        </p:nvSpPr>
        <p:spPr>
          <a:xfrm>
            <a:off x="801602" y="404746"/>
            <a:ext cx="5956470" cy="665144"/>
          </a:xfrm>
        </p:spPr>
        <p:txBody>
          <a:bodyPr/>
          <a:lstStyle/>
          <a:p>
            <a:r>
              <a:rPr lang="en-GB" sz="2800" dirty="0"/>
              <a:t>CLASSIFICAZIONE DEI CASI DI STUDIO</a:t>
            </a:r>
          </a:p>
          <a:p>
            <a:endParaRPr lang="fr-FR" dirty="0"/>
          </a:p>
        </p:txBody>
      </p:sp>
      <p:grpSp>
        <p:nvGrpSpPr>
          <p:cNvPr id="15" name="Groupe 14">
            <a:extLst>
              <a:ext uri="{FF2B5EF4-FFF2-40B4-BE49-F238E27FC236}">
                <a16:creationId xmlns:a16="http://schemas.microsoft.com/office/drawing/2014/main" id="{C8169F27-2AEE-7CE9-76F4-43A65D6A0462}"/>
              </a:ext>
            </a:extLst>
          </p:cNvPr>
          <p:cNvGrpSpPr/>
          <p:nvPr/>
        </p:nvGrpSpPr>
        <p:grpSpPr>
          <a:xfrm rot="10800000">
            <a:off x="-27572" y="2735520"/>
            <a:ext cx="2351314" cy="920863"/>
            <a:chOff x="2860742" y="1832249"/>
            <a:chExt cx="3822043" cy="1080000"/>
          </a:xfrm>
        </p:grpSpPr>
        <p:sp>
          <p:nvSpPr>
            <p:cNvPr id="17" name="Ellipse 16">
              <a:extLst>
                <a:ext uri="{FF2B5EF4-FFF2-40B4-BE49-F238E27FC236}">
                  <a16:creationId xmlns:a16="http://schemas.microsoft.com/office/drawing/2014/main" id="{CAFEDEC5-734F-0301-348D-CDBF750D83E2}"/>
                </a:ext>
              </a:extLst>
            </p:cNvPr>
            <p:cNvSpPr/>
            <p:nvPr/>
          </p:nvSpPr>
          <p:spPr>
            <a:xfrm>
              <a:off x="2860742" y="1832249"/>
              <a:ext cx="1080000" cy="1080000"/>
            </a:xfrm>
            <a:prstGeom prst="ellipse">
              <a:avLst/>
            </a:prstGeom>
            <a:solidFill>
              <a:srgbClr val="44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A4AE978-AE07-F99A-2180-281F8CA7022B}"/>
                </a:ext>
              </a:extLst>
            </p:cNvPr>
            <p:cNvSpPr/>
            <p:nvPr/>
          </p:nvSpPr>
          <p:spPr>
            <a:xfrm rot="10800000">
              <a:off x="3400742" y="1832249"/>
              <a:ext cx="3282043" cy="1080000"/>
            </a:xfrm>
            <a:prstGeom prst="rect">
              <a:avLst/>
            </a:prstGeom>
            <a:solidFill>
              <a:srgbClr val="44BAA9"/>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ESPLORAZIONE</a:t>
              </a:r>
            </a:p>
          </p:txBody>
        </p:sp>
      </p:grpSp>
      <p:grpSp>
        <p:nvGrpSpPr>
          <p:cNvPr id="18" name="Groupe 17">
            <a:extLst>
              <a:ext uri="{FF2B5EF4-FFF2-40B4-BE49-F238E27FC236}">
                <a16:creationId xmlns:a16="http://schemas.microsoft.com/office/drawing/2014/main" id="{2DB91D66-7DE1-2791-E438-AEA4E5CDBE1B}"/>
              </a:ext>
            </a:extLst>
          </p:cNvPr>
          <p:cNvGrpSpPr/>
          <p:nvPr/>
        </p:nvGrpSpPr>
        <p:grpSpPr>
          <a:xfrm rot="10800000">
            <a:off x="-27579" y="6895969"/>
            <a:ext cx="2351314" cy="920863"/>
            <a:chOff x="2860742" y="1832249"/>
            <a:chExt cx="3822043" cy="1080000"/>
          </a:xfrm>
        </p:grpSpPr>
        <p:sp>
          <p:nvSpPr>
            <p:cNvPr id="20" name="Ellipse 19">
              <a:extLst>
                <a:ext uri="{FF2B5EF4-FFF2-40B4-BE49-F238E27FC236}">
                  <a16:creationId xmlns:a16="http://schemas.microsoft.com/office/drawing/2014/main" id="{CFE6792A-B11F-586B-49D8-785F4BF68F14}"/>
                </a:ext>
              </a:extLst>
            </p:cNvPr>
            <p:cNvSpPr/>
            <p:nvPr/>
          </p:nvSpPr>
          <p:spPr>
            <a:xfrm>
              <a:off x="2860742" y="1832249"/>
              <a:ext cx="1080000" cy="1080000"/>
            </a:xfrm>
            <a:prstGeom prst="ellipse">
              <a:avLst/>
            </a:prstGeom>
            <a:solidFill>
              <a:srgbClr val="81D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sp>
          <p:nvSpPr>
            <p:cNvPr id="19" name="Rectangle 18">
              <a:extLst>
                <a:ext uri="{FF2B5EF4-FFF2-40B4-BE49-F238E27FC236}">
                  <a16:creationId xmlns:a16="http://schemas.microsoft.com/office/drawing/2014/main" id="{126EA8D1-B937-39BE-F186-62F9D7412FB6}"/>
                </a:ext>
              </a:extLst>
            </p:cNvPr>
            <p:cNvSpPr/>
            <p:nvPr/>
          </p:nvSpPr>
          <p:spPr>
            <a:xfrm rot="10800000">
              <a:off x="3400742" y="1832249"/>
              <a:ext cx="3282043" cy="1080000"/>
            </a:xfrm>
            <a:prstGeom prst="rect">
              <a:avLst/>
            </a:prstGeom>
            <a:solidFill>
              <a:srgbClr val="81D8D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COLLEGAMENTO</a:t>
              </a:r>
            </a:p>
          </p:txBody>
        </p:sp>
      </p:grpSp>
      <p:grpSp>
        <p:nvGrpSpPr>
          <p:cNvPr id="21" name="Groupe 20">
            <a:extLst>
              <a:ext uri="{FF2B5EF4-FFF2-40B4-BE49-F238E27FC236}">
                <a16:creationId xmlns:a16="http://schemas.microsoft.com/office/drawing/2014/main" id="{4214C9D7-28CB-9426-1CBA-AE230133BE68}"/>
              </a:ext>
            </a:extLst>
          </p:cNvPr>
          <p:cNvGrpSpPr/>
          <p:nvPr/>
        </p:nvGrpSpPr>
        <p:grpSpPr>
          <a:xfrm rot="10800000">
            <a:off x="-27579" y="4815745"/>
            <a:ext cx="2351314" cy="920863"/>
            <a:chOff x="2860742" y="1832249"/>
            <a:chExt cx="3822043" cy="1080000"/>
          </a:xfrm>
        </p:grpSpPr>
        <p:sp>
          <p:nvSpPr>
            <p:cNvPr id="22" name="Rectangle 21">
              <a:extLst>
                <a:ext uri="{FF2B5EF4-FFF2-40B4-BE49-F238E27FC236}">
                  <a16:creationId xmlns:a16="http://schemas.microsoft.com/office/drawing/2014/main" id="{DEC1182E-19DF-AE1D-4555-E21C0DA94AFE}"/>
                </a:ext>
              </a:extLst>
            </p:cNvPr>
            <p:cNvSpPr/>
            <p:nvPr/>
          </p:nvSpPr>
          <p:spPr>
            <a:xfrm rot="10800000">
              <a:off x="3400742" y="1832249"/>
              <a:ext cx="3282043" cy="1080000"/>
            </a:xfrm>
            <a:prstGeom prst="rect">
              <a:avLst/>
            </a:prstGeom>
            <a:solidFill>
              <a:srgbClr val="759DA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dirty="0">
                  <a:latin typeface="Verdana"/>
                  <a:ea typeface="Verdana"/>
                  <a:cs typeface="Verdana" panose="020B0604030504040204" pitchFamily="34" charset="0"/>
                </a:rPr>
                <a:t>MANTENERSI </a:t>
              </a:r>
              <a:endParaRPr lang="fr-FR" b="1" dirty="0">
                <a:latin typeface="Verdana"/>
                <a:ea typeface="Verdana"/>
                <a:cs typeface="Verdana" panose="020B0604030504040204" pitchFamily="34" charset="0"/>
              </a:endParaRPr>
            </a:p>
            <a:p>
              <a:pPr algn="ctr"/>
              <a:r>
                <a:rPr lang="fr-FR" sz="1400" b="1" dirty="0">
                  <a:latin typeface="Verdana"/>
                  <a:ea typeface="Verdana"/>
                  <a:cs typeface="Verdana" panose="020B0604030504040204" pitchFamily="34" charset="0"/>
                </a:rPr>
                <a:t>IN FORMA</a:t>
              </a:r>
              <a:endParaRPr lang="fr-FR" sz="1250" b="1">
                <a:latin typeface="Verdana"/>
                <a:ea typeface="Verdana"/>
                <a:cs typeface="Verdana" panose="020B0604030504040204" pitchFamily="34" charset="0"/>
              </a:endParaRPr>
            </a:p>
          </p:txBody>
        </p:sp>
        <p:sp>
          <p:nvSpPr>
            <p:cNvPr id="23" name="Ellipse 22">
              <a:extLst>
                <a:ext uri="{FF2B5EF4-FFF2-40B4-BE49-F238E27FC236}">
                  <a16:creationId xmlns:a16="http://schemas.microsoft.com/office/drawing/2014/main" id="{42236F9B-2E18-316A-AD8D-4891DBDCFDCB}"/>
                </a:ext>
              </a:extLst>
            </p:cNvPr>
            <p:cNvSpPr/>
            <p:nvPr/>
          </p:nvSpPr>
          <p:spPr>
            <a:xfrm>
              <a:off x="2860742" y="1832249"/>
              <a:ext cx="1080000" cy="1080000"/>
            </a:xfrm>
            <a:prstGeom prst="ellipse">
              <a:avLst/>
            </a:prstGeom>
            <a:solidFill>
              <a:srgbClr val="759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ZoneTexte 24">
            <a:extLst>
              <a:ext uri="{FF2B5EF4-FFF2-40B4-BE49-F238E27FC236}">
                <a16:creationId xmlns:a16="http://schemas.microsoft.com/office/drawing/2014/main" id="{98D7C55B-2673-18E3-118E-2393F9E185F4}"/>
              </a:ext>
            </a:extLst>
          </p:cNvPr>
          <p:cNvSpPr txBox="1"/>
          <p:nvPr/>
        </p:nvSpPr>
        <p:spPr>
          <a:xfrm>
            <a:off x="2536006" y="4749640"/>
            <a:ext cx="4166921" cy="1969770"/>
          </a:xfrm>
          <a:prstGeom prst="rect">
            <a:avLst/>
          </a:prstGeom>
          <a:noFill/>
        </p:spPr>
        <p:txBody>
          <a:bodyPr wrap="square" rtlCol="0">
            <a:spAutoFit/>
          </a:bodyPr>
          <a:lstStyle/>
          <a:p>
            <a:pPr algn="just"/>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Abbiamo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raccolto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in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questa categoria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i casi di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studio più interessanti che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evidenziano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attività turistiche basate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sulla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scoperta della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natura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attraverso l'attività fisica</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Queste attività si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svolgono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all'aperto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e sono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sia un modo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per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fare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movimento,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attraverso lo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sport,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sia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per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conoscere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l'</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ambiente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itchFamily="2" charset="2"/>
              <a:buChar char="Ø"/>
            </a:pP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I progetti </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questa categoria </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si concentrano sul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turismo del benessere fisico</a:t>
            </a:r>
            <a:endPar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ZoneTexte 25">
            <a:extLst>
              <a:ext uri="{FF2B5EF4-FFF2-40B4-BE49-F238E27FC236}">
                <a16:creationId xmlns:a16="http://schemas.microsoft.com/office/drawing/2014/main" id="{3620D17B-B51A-7D42-1242-DCDE39954081}"/>
              </a:ext>
            </a:extLst>
          </p:cNvPr>
          <p:cNvSpPr txBox="1"/>
          <p:nvPr/>
        </p:nvSpPr>
        <p:spPr>
          <a:xfrm>
            <a:off x="2536013" y="2735520"/>
            <a:ext cx="4166918" cy="1569660"/>
          </a:xfrm>
          <a:prstGeom prst="rect">
            <a:avLst/>
          </a:prstGeom>
          <a:noFill/>
        </p:spPr>
        <p:txBody>
          <a:bodyPr wrap="square" rtlCol="0">
            <a:spAutoFit/>
          </a:bodyPr>
          <a:lstStyle/>
          <a:p>
            <a:pPr algn="just"/>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Esplorare"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significa viaggiare esaminando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cercando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scoprire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Abbiamo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raggruppato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in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questa categoria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le iniziative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che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in una dimensione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terapeutica</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mirano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a consentire ai partecipanti di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trovare il benessere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per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se stessi esplorando la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natura.</a:t>
            </a: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marL="171450" indent="-171450" algn="just">
              <a:buFont typeface="Wingdings" pitchFamily="2" charset="2"/>
              <a:buChar char="Ø"/>
            </a:pP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I progetti </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questa categoria </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si concentrano sul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turismo del benessere </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mentale</a:t>
            </a:r>
          </a:p>
        </p:txBody>
      </p:sp>
      <p:sp>
        <p:nvSpPr>
          <p:cNvPr id="28" name="ZoneTexte 27">
            <a:extLst>
              <a:ext uri="{FF2B5EF4-FFF2-40B4-BE49-F238E27FC236}">
                <a16:creationId xmlns:a16="http://schemas.microsoft.com/office/drawing/2014/main" id="{79670109-5BBD-FAAF-BC7B-956A045ED6B9}"/>
              </a:ext>
            </a:extLst>
          </p:cNvPr>
          <p:cNvSpPr txBox="1"/>
          <p:nvPr/>
        </p:nvSpPr>
        <p:spPr>
          <a:xfrm>
            <a:off x="2536006" y="6895969"/>
            <a:ext cx="4166919" cy="2154436"/>
          </a:xfrm>
          <a:prstGeom prst="rect">
            <a:avLst/>
          </a:prstGeom>
          <a:noFill/>
        </p:spPr>
        <p:txBody>
          <a:bodyPr wrap="square" rtlCol="0">
            <a:spAutoFit/>
          </a:bodyPr>
          <a:lstStyle/>
          <a:p>
            <a:pPr algn="just"/>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Questa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categoria mira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riunire i progetti che mettono in contatto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le persone. Il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legame tra turisti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abitanti del luogo è un elemento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essenziale dell'</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ecoturismo</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un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modo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per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far conoscere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il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patrimonio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e il know-how delle destinazioni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turistiche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Il concetto di condivisione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essenziale in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questa categoria dedicata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alla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connessione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itchFamily="2" charset="2"/>
              <a:buChar char="Ø"/>
            </a:pP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I progetti di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questa categoria </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si concentrano sul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benessere </a:t>
            </a:r>
            <a:r>
              <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rPr>
              <a:t>sociale e sul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turismo.</a:t>
            </a:r>
            <a:endPar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ZoneTexte 29">
            <a:extLst>
              <a:ext uri="{FF2B5EF4-FFF2-40B4-BE49-F238E27FC236}">
                <a16:creationId xmlns:a16="http://schemas.microsoft.com/office/drawing/2014/main" id="{52404AE0-B08B-2672-7271-B82C754679C9}"/>
              </a:ext>
            </a:extLst>
          </p:cNvPr>
          <p:cNvSpPr txBox="1"/>
          <p:nvPr/>
        </p:nvSpPr>
        <p:spPr>
          <a:xfrm>
            <a:off x="801602" y="1648957"/>
            <a:ext cx="5901330" cy="738664"/>
          </a:xfrm>
          <a:prstGeom prst="rect">
            <a:avLst/>
          </a:prstGeom>
          <a:noFill/>
        </p:spPr>
        <p:txBody>
          <a:bodyPr wrap="square">
            <a:spAutoFit/>
          </a:bodyPr>
          <a:lstStyle/>
          <a:p>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Tutti i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progetti individuati </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sono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molto diversi tra loro </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per natura. Per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classificarli</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sono </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stati </a:t>
            </a:r>
            <a:r>
              <a:rPr lang="fr-FR" sz="1400" b="1" dirty="0" err="1">
                <a:solidFill>
                  <a:srgbClr val="6D6E71"/>
                </a:solidFill>
                <a:effectLst/>
                <a:latin typeface="Verdana" panose="020B0604030504040204" pitchFamily="34" charset="0"/>
                <a:ea typeface="Verdana" panose="020B0604030504040204" pitchFamily="34" charset="0"/>
                <a:cs typeface="Verdana" panose="020B0604030504040204" pitchFamily="34" charset="0"/>
              </a:rPr>
              <a:t>suddivisi in tre diverse categorie</a:t>
            </a:r>
            <a:r>
              <a:rPr lang="fr-FR" sz="1400" b="1" dirty="0">
                <a:solidFill>
                  <a:srgbClr val="6D6E71"/>
                </a:solidFill>
                <a:effectLst/>
                <a:latin typeface="Verdana" panose="020B0604030504040204" pitchFamily="34" charset="0"/>
                <a:ea typeface="Verdana" panose="020B0604030504040204" pitchFamily="34" charset="0"/>
                <a:cs typeface="Verdana" panose="020B0604030504040204" pitchFamily="34" charset="0"/>
              </a:rPr>
              <a:t>: </a:t>
            </a:r>
          </a:p>
        </p:txBody>
      </p:sp>
      <p:grpSp>
        <p:nvGrpSpPr>
          <p:cNvPr id="31" name="Groupe 30">
            <a:extLst>
              <a:ext uri="{FF2B5EF4-FFF2-40B4-BE49-F238E27FC236}">
                <a16:creationId xmlns:a16="http://schemas.microsoft.com/office/drawing/2014/main" id="{E585A6DC-D191-F7D0-DC47-E84A61D6B6DA}"/>
              </a:ext>
            </a:extLst>
          </p:cNvPr>
          <p:cNvGrpSpPr/>
          <p:nvPr/>
        </p:nvGrpSpPr>
        <p:grpSpPr>
          <a:xfrm rot="10800000">
            <a:off x="-10241" y="9046716"/>
            <a:ext cx="2333976" cy="955576"/>
            <a:chOff x="2860742" y="1832249"/>
            <a:chExt cx="3793860" cy="1120712"/>
          </a:xfrm>
          <a:solidFill>
            <a:srgbClr val="94D040"/>
          </a:solidFill>
        </p:grpSpPr>
        <p:sp>
          <p:nvSpPr>
            <p:cNvPr id="32" name="Rectangle 31">
              <a:extLst>
                <a:ext uri="{FF2B5EF4-FFF2-40B4-BE49-F238E27FC236}">
                  <a16:creationId xmlns:a16="http://schemas.microsoft.com/office/drawing/2014/main" id="{DD6736BF-A201-695F-778D-0B84FF5C7185}"/>
                </a:ext>
              </a:extLst>
            </p:cNvPr>
            <p:cNvSpPr/>
            <p:nvPr/>
          </p:nvSpPr>
          <p:spPr>
            <a:xfrm rot="10800000">
              <a:off x="3598028" y="1832249"/>
              <a:ext cx="3056574" cy="1120712"/>
            </a:xfrm>
            <a:prstGeom prst="rect">
              <a:avLst/>
            </a:prstGeom>
            <a:grpFill/>
            <a:ln cap="rnd">
              <a:noFill/>
              <a:roun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400" b="1" dirty="0">
                  <a:solidFill>
                    <a:schemeClr val="bg1"/>
                  </a:solidFill>
                  <a:latin typeface="Verdana"/>
                  <a:ea typeface="Verdana"/>
                  <a:cs typeface="Verdana" panose="020B0604030504040204" pitchFamily="34" charset="0"/>
                </a:rPr>
                <a:t>PRESERVARE </a:t>
              </a:r>
              <a:endParaRPr lang="it-IT">
                <a:solidFill>
                  <a:schemeClr val="bg1"/>
                </a:solidFill>
              </a:endParaRPr>
            </a:p>
            <a:p>
              <a:pPr algn="ctr"/>
              <a:r>
                <a:rPr lang="fr-FR" sz="1400" b="1" dirty="0">
                  <a:solidFill>
                    <a:schemeClr val="bg1"/>
                  </a:solidFill>
                  <a:latin typeface="Verdana"/>
                  <a:ea typeface="Verdana"/>
                  <a:cs typeface="Verdana" panose="020B0604030504040204" pitchFamily="34" charset="0"/>
                </a:rPr>
                <a:t>LA NATURA</a:t>
              </a:r>
              <a:endParaRPr lang="fr-FR" dirty="0">
                <a:solidFill>
                  <a:schemeClr val="bg1"/>
                </a:solidFill>
              </a:endParaRPr>
            </a:p>
          </p:txBody>
        </p:sp>
        <p:sp>
          <p:nvSpPr>
            <p:cNvPr id="33" name="Ellipse 32">
              <a:extLst>
                <a:ext uri="{FF2B5EF4-FFF2-40B4-BE49-F238E27FC236}">
                  <a16:creationId xmlns:a16="http://schemas.microsoft.com/office/drawing/2014/main" id="{E5C829A1-26A4-9ADE-1ABB-B5A94EDDCF7A}"/>
                </a:ext>
              </a:extLst>
            </p:cNvPr>
            <p:cNvSpPr/>
            <p:nvPr/>
          </p:nvSpPr>
          <p:spPr>
            <a:xfrm>
              <a:off x="2860742" y="1832249"/>
              <a:ext cx="1080000" cy="10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endParaRPr>
            </a:p>
          </p:txBody>
        </p:sp>
      </p:grpSp>
      <p:sp>
        <p:nvSpPr>
          <p:cNvPr id="34" name="ZoneTexte 33">
            <a:extLst>
              <a:ext uri="{FF2B5EF4-FFF2-40B4-BE49-F238E27FC236}">
                <a16:creationId xmlns:a16="http://schemas.microsoft.com/office/drawing/2014/main" id="{C26DFE61-F1CB-D045-EC7E-685B165B89A3}"/>
              </a:ext>
            </a:extLst>
          </p:cNvPr>
          <p:cNvSpPr txBox="1"/>
          <p:nvPr/>
        </p:nvSpPr>
        <p:spPr>
          <a:xfrm>
            <a:off x="2536006" y="9081429"/>
            <a:ext cx="4166919" cy="1354217"/>
          </a:xfrm>
          <a:prstGeom prst="rect">
            <a:avLst/>
          </a:prstGeom>
          <a:noFill/>
        </p:spPr>
        <p:txBody>
          <a:bodyPr wrap="square" rtlCol="0">
            <a:spAutoFit/>
          </a:bodyPr>
          <a:lstStyle/>
          <a:p>
            <a:pPr algn="just"/>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Questi progetti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sono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particolarmente impegnati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nell'</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ecologia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e nella protezione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dell'ambiente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che è </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la forza </a:t>
            </a:r>
            <a:r>
              <a:rPr lang="fr-FR" sz="1200" dirty="0" err="1">
                <a:solidFill>
                  <a:srgbClr val="6D6E71"/>
                </a:solidFill>
                <a:latin typeface="Verdana" panose="020B0604030504040204" pitchFamily="34" charset="0"/>
                <a:ea typeface="Verdana" panose="020B0604030504040204" pitchFamily="34" charset="0"/>
                <a:cs typeface="Verdana" panose="020B0604030504040204" pitchFamily="34" charset="0"/>
              </a:rPr>
              <a:t>trainante del turismo sostenibile</a:t>
            </a:r>
            <a:r>
              <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a:p>
            <a:pPr algn="just"/>
            <a:endParaRPr lang="fr-FR" sz="12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itchFamily="2" charset="2"/>
              <a:buChar char="Ø"/>
            </a:pP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I progetti </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100" i="1" dirty="0" err="1">
                <a:solidFill>
                  <a:srgbClr val="6D6E71"/>
                </a:solidFill>
                <a:latin typeface="Verdana" panose="020B0604030504040204" pitchFamily="34" charset="0"/>
                <a:ea typeface="Verdana" panose="020B0604030504040204" pitchFamily="34" charset="0"/>
                <a:cs typeface="Verdana" panose="020B0604030504040204" pitchFamily="34" charset="0"/>
              </a:rPr>
              <a:t>questa categoria </a:t>
            </a:r>
            <a:r>
              <a:rPr lang="fr-FR" sz="1100" i="1" dirty="0">
                <a:solidFill>
                  <a:srgbClr val="6D6E71"/>
                </a:solidFill>
                <a:latin typeface="Verdana" panose="020B0604030504040204" pitchFamily="34" charset="0"/>
                <a:ea typeface="Verdana" panose="020B0604030504040204" pitchFamily="34" charset="0"/>
                <a:cs typeface="Verdana" panose="020B0604030504040204" pitchFamily="34" charset="0"/>
              </a:rPr>
              <a:t>si concentrano sul </a:t>
            </a:r>
            <a:r>
              <a:rPr lang="fr-FR" sz="1100" b="1" i="1" dirty="0" err="1">
                <a:solidFill>
                  <a:srgbClr val="6D6E71"/>
                </a:solidFill>
                <a:latin typeface="Verdana" panose="020B0604030504040204" pitchFamily="34" charset="0"/>
                <a:ea typeface="Verdana" panose="020B0604030504040204" pitchFamily="34" charset="0"/>
                <a:cs typeface="Verdana" panose="020B0604030504040204" pitchFamily="34" charset="0"/>
              </a:rPr>
              <a:t>turismo ecologico</a:t>
            </a:r>
            <a:endParaRPr lang="fr-FR" sz="1100" b="1" i="1" dirty="0">
              <a:solidFill>
                <a:srgbClr val="6D6E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05846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D958CE-9C32-43E5-E69E-0F2BB381FEA6}"/>
              </a:ext>
            </a:extLst>
          </p:cNvPr>
          <p:cNvSpPr/>
          <p:nvPr/>
        </p:nvSpPr>
        <p:spPr>
          <a:xfrm>
            <a:off x="-255494" y="1321569"/>
            <a:ext cx="4410635" cy="722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33259C45-575A-2B82-612E-16781614C097}"/>
              </a:ext>
            </a:extLst>
          </p:cNvPr>
          <p:cNvSpPr>
            <a:spLocks noGrp="1"/>
          </p:cNvSpPr>
          <p:nvPr>
            <p:ph type="sldNum" sz="quarter" idx="4"/>
          </p:nvPr>
        </p:nvSpPr>
        <p:spPr/>
        <p:txBody>
          <a:bodyPr/>
          <a:lstStyle/>
          <a:p>
            <a:fld id="{CB2079F2-58AF-ED44-82D7-E04B2F6FD686}" type="slidenum">
              <a:rPr lang="en-US" smtClean="0"/>
              <a:t>60</a:t>
            </a:fld>
            <a:endParaRPr lang="en-US" dirty="0"/>
          </a:p>
        </p:txBody>
      </p:sp>
      <p:sp>
        <p:nvSpPr>
          <p:cNvPr id="6" name="Text Placeholder 4">
            <a:extLst>
              <a:ext uri="{FF2B5EF4-FFF2-40B4-BE49-F238E27FC236}">
                <a16:creationId xmlns:a16="http://schemas.microsoft.com/office/drawing/2014/main" id="{A0BD6170-7FD4-FD0F-1A14-86D9118F23F2}"/>
              </a:ext>
            </a:extLst>
          </p:cNvPr>
          <p:cNvSpPr txBox="1">
            <a:spLocks/>
          </p:cNvSpPr>
          <p:nvPr/>
        </p:nvSpPr>
        <p:spPr>
          <a:xfrm>
            <a:off x="212271" y="3759413"/>
            <a:ext cx="6648535" cy="9240903"/>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endParaRPr lang="fr-FR" sz="1300" dirty="0"/>
          </a:p>
        </p:txBody>
      </p:sp>
      <p:sp>
        <p:nvSpPr>
          <p:cNvPr id="3" name="ZoneTexte 2">
            <a:extLst>
              <a:ext uri="{FF2B5EF4-FFF2-40B4-BE49-F238E27FC236}">
                <a16:creationId xmlns:a16="http://schemas.microsoft.com/office/drawing/2014/main" id="{3C07B352-FEDE-EE19-D5B3-4F4F939CB993}"/>
              </a:ext>
            </a:extLst>
          </p:cNvPr>
          <p:cNvSpPr txBox="1"/>
          <p:nvPr/>
        </p:nvSpPr>
        <p:spPr>
          <a:xfrm>
            <a:off x="513066" y="367462"/>
            <a:ext cx="6046944" cy="954107"/>
          </a:xfrm>
          <a:prstGeom prst="rect">
            <a:avLst/>
          </a:prstGeom>
          <a:noFill/>
        </p:spPr>
        <p:txBody>
          <a:bodyPr wrap="squar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Cosa rende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MOVE for THE WORLD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diverso dall'organizzare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una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bella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"gita" per i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giovani dei quartieri svantaggiati</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come fanno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molte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associazioni e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anche alcuni enti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locali?</a:t>
            </a:r>
          </a:p>
        </p:txBody>
      </p:sp>
      <p:sp>
        <p:nvSpPr>
          <p:cNvPr id="8" name="ZoneTexte 7">
            <a:extLst>
              <a:ext uri="{FF2B5EF4-FFF2-40B4-BE49-F238E27FC236}">
                <a16:creationId xmlns:a16="http://schemas.microsoft.com/office/drawing/2014/main" id="{D1A33A27-C3A9-AF1E-CCF0-4C29254A9D81}"/>
              </a:ext>
            </a:extLst>
          </p:cNvPr>
          <p:cNvSpPr txBox="1"/>
          <p:nvPr/>
        </p:nvSpPr>
        <p:spPr>
          <a:xfrm>
            <a:off x="513066" y="1452281"/>
            <a:ext cx="6648535" cy="9140964"/>
          </a:xfrm>
          <a:prstGeom prst="rect">
            <a:avLst/>
          </a:prstGeom>
          <a:noFill/>
        </p:spPr>
        <p:txBody>
          <a:bodyPr wrap="square" rtlCol="0">
            <a:spAutoFit/>
          </a:bodyPr>
          <a:lstStyle/>
          <a:p>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Viaggiare per 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 particolare per quelli provenienti da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contesti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svantaggiati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scoprire il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mondo è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sempre arricchente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emozionante,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non ci saranno mai abbastanza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iniziative per consentire ai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scoprire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aprirsi al mondo. </a:t>
            </a:r>
          </a:p>
          <a:p>
            <a:endPar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Ciò che distingue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MOVE for THE WORLD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molteplice. Da un lato,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percorso offerto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ai giovani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prima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dopo il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viaggio. Il viaggio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solo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l'</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aspetto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visibile di 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percorso che si svolge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nel tempo.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percorso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preparazione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alla missione e 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rafforzamento delle capacità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 particolare per quanto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riguarda 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loro capacità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esprimersi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lingue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ecc.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anche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viaggio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preparazione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alla componente di azione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cooperativa durante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la missione.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Poi,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al ritorno, 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continuano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essere seguiti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in contatto, e facciamo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 tutto perché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la missione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sia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trampolino di lancio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una nuova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dinamica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per il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che sia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dinamica di studio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riorientamento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ricerca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un lavoro o 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creazione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un'impresa. 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otteniamo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alti tassi 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successo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intorno al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90%. La missione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ispiratrice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deve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essere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trampolino di lancio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per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ogni giovane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Ciò 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distingue è anche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qualità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degli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incontri stimolanti che i giovani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hanno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con le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figure chiave.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Che si tratti di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artista che trascorre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del tempo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con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di 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cantastorie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di un cammelliere nel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deserto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o del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capo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un villaggio Masai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Tanzania</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Cerchiamo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fare in modo 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il viaggio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associ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luoghi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incredibili a personalità altrettanto incredibili 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ispirano 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a:p>
            <a:endPar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 secondo luogo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specificità deriva anche dalla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composizione del gruppo. Questo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 aspetto fondamentale,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perché è anche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chimica umana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del gruppo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che nutrirà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arricchirà ogni giovane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 gruppi non sono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creati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per caso. Vengono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formati con l'obiettivo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avere un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60% di ragazze e un 40% di ragazzi. Devono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inoltre riflettere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'ampia diversità etnica</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culturale 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religiosa</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Infine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 gruppi sono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formati in base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alle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caratteristiche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selezionati all'interno della nostra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organizzazione.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Ogni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gruppo avrà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una propria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personalità"</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nata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dall'</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alchimia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delle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personalità riunite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selezione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è un elemento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essenziale. Nel corso degli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anni, all'interno della nostra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organizzazione si è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sviluppata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una vera e propria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dinamica di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MOVE for THE WORLD,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cui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hanno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partecipato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 una missione continuano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partecipare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un'altra</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diventano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capigruppo uno 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due anni dopo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anche quando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hanno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finito gli studi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hanno un lavoro. Il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risultato è una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vera e propria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dinamica che è di grande ispirazione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per 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hanno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abbandonato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scuola</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640385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578AA9-C94A-E1C5-4A6D-133E006E3FBB}"/>
              </a:ext>
            </a:extLst>
          </p:cNvPr>
          <p:cNvSpPr/>
          <p:nvPr/>
        </p:nvSpPr>
        <p:spPr>
          <a:xfrm>
            <a:off x="-255494" y="1321569"/>
            <a:ext cx="4410635" cy="722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33259C45-575A-2B82-612E-16781614C097}"/>
              </a:ext>
            </a:extLst>
          </p:cNvPr>
          <p:cNvSpPr>
            <a:spLocks noGrp="1"/>
          </p:cNvSpPr>
          <p:nvPr>
            <p:ph type="sldNum" sz="quarter" idx="4"/>
          </p:nvPr>
        </p:nvSpPr>
        <p:spPr/>
        <p:txBody>
          <a:bodyPr/>
          <a:lstStyle/>
          <a:p>
            <a:fld id="{CB2079F2-58AF-ED44-82D7-E04B2F6FD686}" type="slidenum">
              <a:rPr lang="en-US" smtClean="0"/>
              <a:t>61</a:t>
            </a:fld>
            <a:endParaRPr lang="en-US" dirty="0"/>
          </a:p>
        </p:txBody>
      </p:sp>
      <p:sp>
        <p:nvSpPr>
          <p:cNvPr id="6" name="Text Placeholder 4">
            <a:extLst>
              <a:ext uri="{FF2B5EF4-FFF2-40B4-BE49-F238E27FC236}">
                <a16:creationId xmlns:a16="http://schemas.microsoft.com/office/drawing/2014/main" id="{A0BD6170-7FD4-FD0F-1A14-86D9118F23F2}"/>
              </a:ext>
            </a:extLst>
          </p:cNvPr>
          <p:cNvSpPr txBox="1">
            <a:spLocks/>
          </p:cNvSpPr>
          <p:nvPr/>
        </p:nvSpPr>
        <p:spPr>
          <a:xfrm>
            <a:off x="212271" y="3759413"/>
            <a:ext cx="6648535" cy="9240903"/>
          </a:xfrm>
          <a:prstGeom prst="rect">
            <a:avLst/>
          </a:prstGeom>
        </p:spPr>
        <p:txBody>
          <a:bodyPr vert="horz" lIns="91440" tIns="45720" rIns="91440" bIns="45720" numCol="1" spcCol="28800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1400" b="0" i="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15000"/>
              </a:lnSpc>
            </a:pPr>
            <a:endParaRPr lang="fr-FR" sz="1300" dirty="0"/>
          </a:p>
        </p:txBody>
      </p:sp>
      <p:sp>
        <p:nvSpPr>
          <p:cNvPr id="3" name="ZoneTexte 2">
            <a:extLst>
              <a:ext uri="{FF2B5EF4-FFF2-40B4-BE49-F238E27FC236}">
                <a16:creationId xmlns:a16="http://schemas.microsoft.com/office/drawing/2014/main" id="{3C07B352-FEDE-EE19-D5B3-4F4F939CB993}"/>
              </a:ext>
            </a:extLst>
          </p:cNvPr>
          <p:cNvSpPr txBox="1"/>
          <p:nvPr/>
        </p:nvSpPr>
        <p:spPr>
          <a:xfrm>
            <a:off x="513066" y="644092"/>
            <a:ext cx="6046944" cy="523220"/>
          </a:xfrm>
          <a:prstGeom prst="rect">
            <a:avLst/>
          </a:prstGeom>
          <a:noFill/>
        </p:spPr>
        <p:txBody>
          <a:bodyPr wrap="square" rtlCol="0">
            <a:spAutoFit/>
          </a:bodyPr>
          <a:lstStyle/>
          <a:p>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Alla fine, un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tale programma andrà a beneficio solo di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un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numero limitato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di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giovani</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ZoneTexte 7">
            <a:extLst>
              <a:ext uri="{FF2B5EF4-FFF2-40B4-BE49-F238E27FC236}">
                <a16:creationId xmlns:a16="http://schemas.microsoft.com/office/drawing/2014/main" id="{D1A33A27-C3A9-AF1E-CCF0-4C29254A9D81}"/>
              </a:ext>
            </a:extLst>
          </p:cNvPr>
          <p:cNvSpPr txBox="1"/>
          <p:nvPr/>
        </p:nvSpPr>
        <p:spPr>
          <a:xfrm>
            <a:off x="513066" y="1167312"/>
            <a:ext cx="6648535" cy="4832092"/>
          </a:xfrm>
          <a:prstGeom prst="rect">
            <a:avLst/>
          </a:prstGeom>
          <a:noFill/>
        </p:spPr>
        <p:txBody>
          <a:bodyPr wrap="square" rtlCol="0">
            <a:spAutoFit/>
          </a:bodyPr>
          <a:lstStyle/>
          <a:p>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Sì e no. Sì,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perché è vero che non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possiamo organizzare 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numero infinito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missioni per 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numero infinito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numero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missioni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inevitabilmente limitato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dalle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risorse finanziarie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ma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anche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vincoli organizzativi umani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materiali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Lo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stesso vale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per il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numero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considerando che ogni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gruppo può comprendere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solo tra 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30 e i 50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se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vogliamo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ottenere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risultati che ci prefiggiamo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qui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che la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comunicazione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audiovisiva gioca un ruolo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importante. Da un lato, la comunicazione dei giovani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stessi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attraverso 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loro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reti sociali. 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capacità dei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giovani 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comunicare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attraverso 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loro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reti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uno dei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tanti fattori che teniamo in considerazione quando componiamo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 gruppi.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 secondo luogo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filmiamo le immagini delle missioni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modo 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possano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essere diffuse anche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attraverso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reti sociali dei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questo modo, la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missione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sarà seguita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poi condivisa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migliaia</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se non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decine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migliaia</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nelle reti 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coloro 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partecipano alle missioni.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Alcuni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filmati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alcune missioni hanno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raggiunto diverse centinaia di migliaia di visualizzazioni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Prestiamo particolare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attenzione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 queste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immagini,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sia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nello stile e nella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forma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che nei luoghi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 cui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vengono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mostrate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p>
          <a:p>
            <a:endPar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endParaRPr>
          </a:p>
          <a:p>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Ma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vero che i prescelti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sono pochi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rispetto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numero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candidati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 questo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che partono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hanno il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compito di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dare l'</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esempio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responsabilità di cui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sono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consapevoli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p:txBody>
      </p:sp>
      <p:sp>
        <p:nvSpPr>
          <p:cNvPr id="5" name="ZoneTexte 4">
            <a:extLst>
              <a:ext uri="{FF2B5EF4-FFF2-40B4-BE49-F238E27FC236}">
                <a16:creationId xmlns:a16="http://schemas.microsoft.com/office/drawing/2014/main" id="{6B23469D-CC07-D99A-B5E7-C848566F641B}"/>
              </a:ext>
            </a:extLst>
          </p:cNvPr>
          <p:cNvSpPr txBox="1"/>
          <p:nvPr/>
        </p:nvSpPr>
        <p:spPr>
          <a:xfrm>
            <a:off x="513067" y="6245994"/>
            <a:ext cx="6046944" cy="738664"/>
          </a:xfrm>
          <a:prstGeom prst="rect">
            <a:avLst/>
          </a:prstGeom>
          <a:noFill/>
        </p:spPr>
        <p:txBody>
          <a:bodyPr wrap="square" rtlCol="0">
            <a:spAutoFit/>
          </a:bodyPr>
          <a:lstStyle/>
          <a:p>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Prima ha citato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come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temi le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questioni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ambientali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e l'</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ecoturismo</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Può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dirci qualcosa di più al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riguardo</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Quali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sono </a:t>
            </a:r>
            <a:r>
              <a:rPr lang="fr-FR" sz="1400" b="1" dirty="0" err="1">
                <a:solidFill>
                  <a:srgbClr val="69ADAD"/>
                </a:solidFill>
                <a:latin typeface="Verdana" panose="020B0604030504040204" pitchFamily="34" charset="0"/>
                <a:ea typeface="Verdana" panose="020B0604030504040204" pitchFamily="34" charset="0"/>
                <a:cs typeface="Verdana" panose="020B0604030504040204" pitchFamily="34" charset="0"/>
              </a:rPr>
              <a:t>questi </a:t>
            </a:r>
            <a:r>
              <a:rPr lang="fr-FR" sz="1400" b="1" dirty="0">
                <a:solidFill>
                  <a:srgbClr val="69ADAD"/>
                </a:solidFill>
                <a:latin typeface="Verdana" panose="020B0604030504040204" pitchFamily="34" charset="0"/>
                <a:ea typeface="Verdana" panose="020B0604030504040204" pitchFamily="34" charset="0"/>
                <a:cs typeface="Verdana" panose="020B0604030504040204" pitchFamily="34" charset="0"/>
              </a:rPr>
              <a:t>temi?</a:t>
            </a:r>
          </a:p>
        </p:txBody>
      </p:sp>
      <p:sp>
        <p:nvSpPr>
          <p:cNvPr id="7" name="ZoneTexte 6">
            <a:extLst>
              <a:ext uri="{FF2B5EF4-FFF2-40B4-BE49-F238E27FC236}">
                <a16:creationId xmlns:a16="http://schemas.microsoft.com/office/drawing/2014/main" id="{A5B6D34F-942C-EA30-60E9-99921F40185C}"/>
              </a:ext>
            </a:extLst>
          </p:cNvPr>
          <p:cNvSpPr txBox="1"/>
          <p:nvPr/>
        </p:nvSpPr>
        <p:spPr>
          <a:xfrm>
            <a:off x="513066" y="6939178"/>
            <a:ext cx="6648535" cy="3108543"/>
          </a:xfrm>
          <a:prstGeom prst="rect">
            <a:avLst/>
          </a:prstGeom>
          <a:noFill/>
        </p:spPr>
        <p:txBody>
          <a:bodyPr wrap="square" rtlCol="0">
            <a:spAutoFit/>
          </a:bodyPr>
          <a:lstStyle/>
          <a:p>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Sì,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stiamo gradualmente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costruendo le missioni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intorno ai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temi della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conservazione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dell'</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ambiente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della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lotta al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cambiamento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climatico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questo contesto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della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scoperta dell'ecoturismo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dato di fatto che i giovani sono preoccupati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per le sfide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ambientali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interessati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questi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temi.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Far ruotare la loro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missione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attorno a questi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temi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è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per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loro interessante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gratificante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Inoltre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in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termini simbolici</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mobilitare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giovane che si sente escluso intorno 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un'azione 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favore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del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pianeta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della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regione è particolarmente potente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dà un senso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alla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sua integrazione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Infine</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 la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necessaria evoluzione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futura del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turismo verso l'ecoturismo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apre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le porte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 un gran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numero di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professioni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che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sono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particolarmente stimolanti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per 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giovani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per le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quali spesso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hanno delle attitudini.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Per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questo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motivo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stiamo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orientando sempre più i nostri programmi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di inclusione sociale ed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economica su questi temi ambientali </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e di </a:t>
            </a:r>
            <a:r>
              <a:rPr lang="fr-FR" sz="1400" dirty="0" err="1">
                <a:solidFill>
                  <a:srgbClr val="6D6E71"/>
                </a:solidFill>
                <a:latin typeface="Verdana" panose="020B0604030504040204" pitchFamily="34" charset="0"/>
                <a:ea typeface="Verdana" panose="020B0604030504040204" pitchFamily="34" charset="0"/>
                <a:cs typeface="Verdana" panose="020B0604030504040204" pitchFamily="34" charset="0"/>
              </a:rPr>
              <a:t>ecoturismo</a:t>
            </a:r>
            <a:r>
              <a:rPr lang="fr-FR" sz="1400" dirty="0">
                <a:solidFill>
                  <a:srgbClr val="6D6E7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5541274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6BEB73-34AC-4FC9-C6FB-E17A5BDC0C86}"/>
              </a:ext>
            </a:extLst>
          </p:cNvPr>
          <p:cNvSpPr/>
          <p:nvPr/>
        </p:nvSpPr>
        <p:spPr>
          <a:xfrm>
            <a:off x="3158256" y="823928"/>
            <a:ext cx="4410635" cy="803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lide Number Placeholder 3">
            <a:extLst>
              <a:ext uri="{FF2B5EF4-FFF2-40B4-BE49-F238E27FC236}">
                <a16:creationId xmlns:a16="http://schemas.microsoft.com/office/drawing/2014/main" id="{F7AF33E5-6C8E-82EF-A3D8-5DA81AE77383}"/>
              </a:ext>
            </a:extLst>
          </p:cNvPr>
          <p:cNvSpPr>
            <a:spLocks noGrp="1"/>
          </p:cNvSpPr>
          <p:nvPr>
            <p:ph type="sldNum" sz="quarter" idx="4"/>
          </p:nvPr>
        </p:nvSpPr>
        <p:spPr/>
        <p:txBody>
          <a:bodyPr/>
          <a:lstStyle/>
          <a:p>
            <a:fld id="{CB2079F2-58AF-ED44-82D7-E04B2F6FD686}" type="slidenum">
              <a:rPr lang="en-US" smtClean="0"/>
              <a:t>62</a:t>
            </a:fld>
            <a:endParaRPr lang="en-US" dirty="0"/>
          </a:p>
        </p:txBody>
      </p:sp>
      <p:sp>
        <p:nvSpPr>
          <p:cNvPr id="5" name="Text Placeholder 4">
            <a:extLst>
              <a:ext uri="{FF2B5EF4-FFF2-40B4-BE49-F238E27FC236}">
                <a16:creationId xmlns:a16="http://schemas.microsoft.com/office/drawing/2014/main" id="{ED8D9984-68D1-86C2-98BF-D3A6CF81FD9D}"/>
              </a:ext>
            </a:extLst>
          </p:cNvPr>
          <p:cNvSpPr>
            <a:spLocks noGrp="1"/>
          </p:cNvSpPr>
          <p:nvPr>
            <p:ph type="body" sz="quarter" idx="115"/>
          </p:nvPr>
        </p:nvSpPr>
        <p:spPr>
          <a:xfrm>
            <a:off x="457200" y="1500764"/>
            <a:ext cx="6777989" cy="3878172"/>
          </a:xfrm>
        </p:spPr>
        <p:txBody>
          <a:bodyPr numCol="1"/>
          <a:lstStyle/>
          <a:p>
            <a:pPr>
              <a:lnSpc>
                <a:spcPct val="115000"/>
              </a:lnSpc>
            </a:pPr>
            <a:r>
              <a:rPr lang="en-US" dirty="0">
                <a:effectLst/>
              </a:rPr>
              <a:t>Sì, assolutamente. E gradualmente ci siamo </a:t>
            </a:r>
            <a:r>
              <a:rPr lang="en-US" dirty="0" err="1">
                <a:effectLst/>
              </a:rPr>
              <a:t>resi conto</a:t>
            </a:r>
            <a:r>
              <a:rPr lang="en-US" dirty="0">
                <a:effectLst/>
              </a:rPr>
              <a:t>, ampliando la portata e la densità delle missioni dei giovani e coinvolgendo anche i giovani delle destinazioni visitate, che la destinazione non era più di per sé l'unica garanzia di "shock" emotivo. Ma che la bellezza ispiratrice di un luogo, la nobiltà e il calore umano e la forza delle scoperte non erano esclusivamente legate alla distanza del viaggio, né al suo esotismo intrinseco, né ai soli paesaggi, ma che potevano esserci scoperte altrettanto ispiratrici anche meno lontane e quindi meno costose. Come la Tunisia, ad esempio. Ma anche in Francia e nel Mediterraneo. Anche in Belgio. Concentrare la missione sulle questioni ambientali e sulle professioni legate all'ecoturismo apre nuovi orizzonti a MOVE for THE WORLD. I giovani sono pronti a "muoversi" su questioni concrete non appena possono scoprire, oltre a un'emozione estetica che va oltre i loro orizzonti abituali, una ragione d'essere.</a:t>
            </a:r>
            <a:endParaRPr lang="fr-FR" dirty="0">
              <a:effectLst/>
            </a:endParaRPr>
          </a:p>
        </p:txBody>
      </p:sp>
      <p:sp>
        <p:nvSpPr>
          <p:cNvPr id="6" name="Text Placeholder 5">
            <a:extLst>
              <a:ext uri="{FF2B5EF4-FFF2-40B4-BE49-F238E27FC236}">
                <a16:creationId xmlns:a16="http://schemas.microsoft.com/office/drawing/2014/main" id="{8810F661-7155-C6F9-7E1F-2D665FC61D97}"/>
              </a:ext>
            </a:extLst>
          </p:cNvPr>
          <p:cNvSpPr>
            <a:spLocks noGrp="1"/>
          </p:cNvSpPr>
          <p:nvPr>
            <p:ph type="body" sz="quarter" idx="116"/>
          </p:nvPr>
        </p:nvSpPr>
        <p:spPr>
          <a:xfrm>
            <a:off x="468844" y="823928"/>
            <a:ext cx="5992059" cy="451257"/>
          </a:xfrm>
        </p:spPr>
        <p:txBody>
          <a:bodyPr/>
          <a:lstStyle/>
          <a:p>
            <a:r>
              <a:rPr lang="en-GB" dirty="0"/>
              <a:t>Nel complesso, il sistema si sta sviluppando gradualmente e si arricchisce con il passare del tempo?</a:t>
            </a:r>
          </a:p>
        </p:txBody>
      </p:sp>
      <p:pic>
        <p:nvPicPr>
          <p:cNvPr id="7" name="Image 6" descr="Une image contenant personne, habits, plein air, homme&#10;&#10;Description générée automatiquement">
            <a:extLst>
              <a:ext uri="{FF2B5EF4-FFF2-40B4-BE49-F238E27FC236}">
                <a16:creationId xmlns:a16="http://schemas.microsoft.com/office/drawing/2014/main" id="{50CA56D8-8AD9-9518-32C2-2593E8977B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8" y="5120286"/>
            <a:ext cx="7559675" cy="5038361"/>
          </a:xfrm>
          <a:prstGeom prst="rect">
            <a:avLst/>
          </a:prstGeom>
        </p:spPr>
      </p:pic>
    </p:spTree>
    <p:extLst>
      <p:ext uri="{BB962C8B-B14F-4D97-AF65-F5344CB8AC3E}">
        <p14:creationId xmlns:p14="http://schemas.microsoft.com/office/powerpoint/2010/main" val="1752975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2C7C16-645E-41CE-8939-3DA56CCAB361}"/>
              </a:ext>
            </a:extLst>
          </p:cNvPr>
          <p:cNvSpPr>
            <a:spLocks noGrp="1"/>
          </p:cNvSpPr>
          <p:nvPr>
            <p:ph type="body" sz="quarter" idx="47"/>
          </p:nvPr>
        </p:nvSpPr>
        <p:spPr/>
        <p:txBody>
          <a:bodyPr/>
          <a:lstStyle/>
          <a:p>
            <a:r>
              <a:rPr lang="fr-FR" dirty="0"/>
              <a:t>Il nostro team</a:t>
            </a:r>
          </a:p>
        </p:txBody>
      </p:sp>
      <p:sp>
        <p:nvSpPr>
          <p:cNvPr id="3" name="Espace réservé du texte 2">
            <a:extLst>
              <a:ext uri="{FF2B5EF4-FFF2-40B4-BE49-F238E27FC236}">
                <a16:creationId xmlns:a16="http://schemas.microsoft.com/office/drawing/2014/main" id="{F262875C-5CF4-C606-AC81-DF411F80AD97}"/>
              </a:ext>
            </a:extLst>
          </p:cNvPr>
          <p:cNvSpPr>
            <a:spLocks noGrp="1"/>
          </p:cNvSpPr>
          <p:nvPr>
            <p:ph type="body" sz="quarter" idx="43"/>
          </p:nvPr>
        </p:nvSpPr>
        <p:spPr/>
        <p:txBody>
          <a:bodyPr/>
          <a:lstStyle/>
          <a:p>
            <a:r>
              <a:rPr lang="fr-FR" dirty="0"/>
              <a:t>LE LABA</a:t>
            </a:r>
          </a:p>
        </p:txBody>
      </p:sp>
      <p:sp>
        <p:nvSpPr>
          <p:cNvPr id="4" name="Espace réservé du texte 3">
            <a:extLst>
              <a:ext uri="{FF2B5EF4-FFF2-40B4-BE49-F238E27FC236}">
                <a16:creationId xmlns:a16="http://schemas.microsoft.com/office/drawing/2014/main" id="{17C3B985-066D-4021-2E20-5F57A638B43D}"/>
              </a:ext>
            </a:extLst>
          </p:cNvPr>
          <p:cNvSpPr>
            <a:spLocks noGrp="1"/>
          </p:cNvSpPr>
          <p:nvPr>
            <p:ph type="body" sz="quarter" idx="50"/>
          </p:nvPr>
        </p:nvSpPr>
        <p:spPr>
          <a:xfrm>
            <a:off x="612807" y="6819008"/>
            <a:ext cx="2530803" cy="278871"/>
          </a:xfrm>
        </p:spPr>
        <p:txBody>
          <a:bodyPr/>
          <a:lstStyle/>
          <a:p>
            <a:r>
              <a:rPr lang="fr-FR" dirty="0"/>
              <a:t>SERVIZI DI MARKETING MOMENTUM</a:t>
            </a:r>
          </a:p>
        </p:txBody>
      </p:sp>
      <p:sp>
        <p:nvSpPr>
          <p:cNvPr id="5" name="Espace réservé du numéro de diapositive 4">
            <a:extLst>
              <a:ext uri="{FF2B5EF4-FFF2-40B4-BE49-F238E27FC236}">
                <a16:creationId xmlns:a16="http://schemas.microsoft.com/office/drawing/2014/main" id="{2A213985-905E-791F-5663-924EFD77220C}"/>
              </a:ext>
            </a:extLst>
          </p:cNvPr>
          <p:cNvSpPr>
            <a:spLocks noGrp="1"/>
          </p:cNvSpPr>
          <p:nvPr>
            <p:ph type="sldNum" sz="quarter" idx="4"/>
          </p:nvPr>
        </p:nvSpPr>
        <p:spPr/>
        <p:txBody>
          <a:bodyPr/>
          <a:lstStyle/>
          <a:p>
            <a:fld id="{CB2079F2-58AF-ED44-82D7-E04B2F6FD686}" type="slidenum">
              <a:rPr lang="en-US" smtClean="0"/>
              <a:t>63</a:t>
            </a:fld>
            <a:endParaRPr lang="en-US" dirty="0"/>
          </a:p>
        </p:txBody>
      </p:sp>
      <p:sp>
        <p:nvSpPr>
          <p:cNvPr id="6" name="Espace réservé du texte 5">
            <a:extLst>
              <a:ext uri="{FF2B5EF4-FFF2-40B4-BE49-F238E27FC236}">
                <a16:creationId xmlns:a16="http://schemas.microsoft.com/office/drawing/2014/main" id="{BD0A78FA-B5B5-F68D-2B23-9ADAA1A44F81}"/>
              </a:ext>
            </a:extLst>
          </p:cNvPr>
          <p:cNvSpPr>
            <a:spLocks noGrp="1"/>
          </p:cNvSpPr>
          <p:nvPr>
            <p:ph type="body" sz="quarter" idx="54"/>
          </p:nvPr>
        </p:nvSpPr>
        <p:spPr/>
        <p:txBody>
          <a:bodyPr/>
          <a:lstStyle/>
          <a:p>
            <a:endParaRPr lang="fr-FR"/>
          </a:p>
        </p:txBody>
      </p:sp>
      <p:sp>
        <p:nvSpPr>
          <p:cNvPr id="7" name="Espace réservé du texte 6">
            <a:extLst>
              <a:ext uri="{FF2B5EF4-FFF2-40B4-BE49-F238E27FC236}">
                <a16:creationId xmlns:a16="http://schemas.microsoft.com/office/drawing/2014/main" id="{D1061B3A-9246-8DBA-BC72-A202B15EF0AA}"/>
              </a:ext>
            </a:extLst>
          </p:cNvPr>
          <p:cNvSpPr>
            <a:spLocks noGrp="1"/>
          </p:cNvSpPr>
          <p:nvPr>
            <p:ph type="body" sz="quarter" idx="55"/>
          </p:nvPr>
        </p:nvSpPr>
        <p:spPr/>
        <p:txBody>
          <a:bodyPr/>
          <a:lstStyle/>
          <a:p>
            <a:r>
              <a:rPr lang="fr-FR" dirty="0"/>
              <a:t>MATERAHUB</a:t>
            </a:r>
          </a:p>
        </p:txBody>
      </p:sp>
      <p:sp>
        <p:nvSpPr>
          <p:cNvPr id="8" name="Espace réservé du texte 7">
            <a:extLst>
              <a:ext uri="{FF2B5EF4-FFF2-40B4-BE49-F238E27FC236}">
                <a16:creationId xmlns:a16="http://schemas.microsoft.com/office/drawing/2014/main" id="{F2D03E37-BC39-739D-AF04-CB80FAFB85F9}"/>
              </a:ext>
            </a:extLst>
          </p:cNvPr>
          <p:cNvSpPr>
            <a:spLocks noGrp="1"/>
          </p:cNvSpPr>
          <p:nvPr>
            <p:ph type="body" sz="quarter" idx="56"/>
          </p:nvPr>
        </p:nvSpPr>
        <p:spPr/>
        <p:txBody>
          <a:bodyPr/>
          <a:lstStyle/>
          <a:p>
            <a:r>
              <a:rPr lang="fr-FR" dirty="0"/>
              <a:t>W8</a:t>
            </a:r>
          </a:p>
        </p:txBody>
      </p:sp>
      <p:sp>
        <p:nvSpPr>
          <p:cNvPr id="9" name="Espace réservé du texte 8">
            <a:extLst>
              <a:ext uri="{FF2B5EF4-FFF2-40B4-BE49-F238E27FC236}">
                <a16:creationId xmlns:a16="http://schemas.microsoft.com/office/drawing/2014/main" id="{FCDC8BFE-2199-7216-4B63-23B00555DDC6}"/>
              </a:ext>
            </a:extLst>
          </p:cNvPr>
          <p:cNvSpPr>
            <a:spLocks noGrp="1"/>
          </p:cNvSpPr>
          <p:nvPr>
            <p:ph type="body" sz="quarter" idx="57"/>
          </p:nvPr>
        </p:nvSpPr>
        <p:spPr/>
        <p:txBody>
          <a:bodyPr/>
          <a:lstStyle/>
          <a:p>
            <a:r>
              <a:rPr lang="fr-FR" dirty="0"/>
              <a:t>COOMPANIONE</a:t>
            </a:r>
          </a:p>
        </p:txBody>
      </p:sp>
      <p:sp>
        <p:nvSpPr>
          <p:cNvPr id="10" name="Espace réservé du texte 9">
            <a:extLst>
              <a:ext uri="{FF2B5EF4-FFF2-40B4-BE49-F238E27FC236}">
                <a16:creationId xmlns:a16="http://schemas.microsoft.com/office/drawing/2014/main" id="{DE5CBD62-9031-07CB-11F6-DA6C12FFBC66}"/>
              </a:ext>
            </a:extLst>
          </p:cNvPr>
          <p:cNvSpPr>
            <a:spLocks noGrp="1"/>
          </p:cNvSpPr>
          <p:nvPr>
            <p:ph type="body" sz="quarter" idx="58"/>
          </p:nvPr>
        </p:nvSpPr>
        <p:spPr/>
        <p:txBody>
          <a:bodyPr/>
          <a:lstStyle/>
          <a:p>
            <a:r>
              <a:rPr lang="fr-FR" dirty="0"/>
              <a:t>DEFISMATO</a:t>
            </a:r>
          </a:p>
        </p:txBody>
      </p:sp>
      <p:sp>
        <p:nvSpPr>
          <p:cNvPr id="11" name="Espace réservé du texte 10">
            <a:extLst>
              <a:ext uri="{FF2B5EF4-FFF2-40B4-BE49-F238E27FC236}">
                <a16:creationId xmlns:a16="http://schemas.microsoft.com/office/drawing/2014/main" id="{23C060C3-07ED-E2B1-2837-FBD978C078B4}"/>
              </a:ext>
            </a:extLst>
          </p:cNvPr>
          <p:cNvSpPr>
            <a:spLocks noGrp="1"/>
          </p:cNvSpPr>
          <p:nvPr>
            <p:ph type="body" sz="quarter" idx="17"/>
          </p:nvPr>
        </p:nvSpPr>
        <p:spPr>
          <a:xfrm>
            <a:off x="4037263" y="9086536"/>
            <a:ext cx="3672138" cy="446489"/>
          </a:xfrm>
        </p:spPr>
        <p:txBody>
          <a:bodyPr/>
          <a:lstStyle/>
          <a:p>
            <a:r>
              <a:rPr lang="en-GB" sz="1500" b="0" dirty="0"/>
              <a:t>https://ecohealthforyouth.com</a:t>
            </a:r>
            <a:endParaRPr lang="en-US" sz="1500" b="0" dirty="0"/>
          </a:p>
          <a:p>
            <a:endParaRPr lang="fr-FR" sz="1800" dirty="0"/>
          </a:p>
        </p:txBody>
      </p:sp>
      <p:sp>
        <p:nvSpPr>
          <p:cNvPr id="13" name="Rectangle 12">
            <a:extLst>
              <a:ext uri="{FF2B5EF4-FFF2-40B4-BE49-F238E27FC236}">
                <a16:creationId xmlns:a16="http://schemas.microsoft.com/office/drawing/2014/main" id="{D71FCF67-B726-3AA3-9811-43BC9B6CA472}"/>
              </a:ext>
            </a:extLst>
          </p:cNvPr>
          <p:cNvSpPr/>
          <p:nvPr/>
        </p:nvSpPr>
        <p:spPr>
          <a:xfrm>
            <a:off x="2028149" y="8568009"/>
            <a:ext cx="2133447" cy="109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9" name="Image 18" descr="Une image contenant texte, carte de visite, capture d’écran, Police&#10;&#10;Description générée automatiquement">
            <a:extLst>
              <a:ext uri="{FF2B5EF4-FFF2-40B4-BE49-F238E27FC236}">
                <a16:creationId xmlns:a16="http://schemas.microsoft.com/office/drawing/2014/main" id="{0CCBED5D-5C3D-F560-E8E0-9A79333325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3981" y="8339872"/>
            <a:ext cx="2281781" cy="1283502"/>
          </a:xfrm>
          <a:prstGeom prst="rect">
            <a:avLst/>
          </a:prstGeom>
        </p:spPr>
      </p:pic>
      <p:pic>
        <p:nvPicPr>
          <p:cNvPr id="21" name="Image 20" descr="Une image contenant Police, cercle, Graphique, conception&#10;&#10;Description générée automatiquement">
            <a:extLst>
              <a:ext uri="{FF2B5EF4-FFF2-40B4-BE49-F238E27FC236}">
                <a16:creationId xmlns:a16="http://schemas.microsoft.com/office/drawing/2014/main" id="{BDDFEB9D-6AB7-8192-50D7-D9B764D7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8073" y="4175357"/>
            <a:ext cx="1382817" cy="1058719"/>
          </a:xfrm>
          <a:prstGeom prst="rect">
            <a:avLst/>
          </a:prstGeom>
        </p:spPr>
      </p:pic>
      <p:pic>
        <p:nvPicPr>
          <p:cNvPr id="23" name="Image 22" descr="Une image contenant Police, logo, Graphique, texte&#10;&#10;Description générée automatiquement">
            <a:extLst>
              <a:ext uri="{FF2B5EF4-FFF2-40B4-BE49-F238E27FC236}">
                <a16:creationId xmlns:a16="http://schemas.microsoft.com/office/drawing/2014/main" id="{C30653AA-65A4-1790-CEB1-388E83E59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162" y="3778644"/>
            <a:ext cx="2467710" cy="1409312"/>
          </a:xfrm>
          <a:prstGeom prst="rect">
            <a:avLst/>
          </a:prstGeom>
        </p:spPr>
      </p:pic>
      <p:pic>
        <p:nvPicPr>
          <p:cNvPr id="27" name="Image 26" descr="Une image contenant Police, Graphique, texte, graphisme&#10;&#10;Description générée automatiquement">
            <a:extLst>
              <a:ext uri="{FF2B5EF4-FFF2-40B4-BE49-F238E27FC236}">
                <a16:creationId xmlns:a16="http://schemas.microsoft.com/office/drawing/2014/main" id="{91A150A5-76FB-B0ED-10C2-D83FA033C4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602" y="5933655"/>
            <a:ext cx="1999706" cy="640790"/>
          </a:xfrm>
          <a:prstGeom prst="rect">
            <a:avLst/>
          </a:prstGeom>
        </p:spPr>
      </p:pic>
      <p:pic>
        <p:nvPicPr>
          <p:cNvPr id="31" name="Image 30" descr="Une image contenant texte, Police, Graphique, logo&#10;&#10;Description générée automatiquement">
            <a:extLst>
              <a:ext uri="{FF2B5EF4-FFF2-40B4-BE49-F238E27FC236}">
                <a16:creationId xmlns:a16="http://schemas.microsoft.com/office/drawing/2014/main" id="{F4DDCFBD-85B0-C3CE-53EC-B503157B30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3610" y="5942259"/>
            <a:ext cx="2133447" cy="509896"/>
          </a:xfrm>
          <a:prstGeom prst="rect">
            <a:avLst/>
          </a:prstGeom>
        </p:spPr>
      </p:pic>
      <p:pic>
        <p:nvPicPr>
          <p:cNvPr id="34" name="Image 33" descr="Une image contenant texte, Police, Graphique, capture d’écran&#10;&#10;Description générée automatiquement">
            <a:extLst>
              <a:ext uri="{FF2B5EF4-FFF2-40B4-BE49-F238E27FC236}">
                <a16:creationId xmlns:a16="http://schemas.microsoft.com/office/drawing/2014/main" id="{0B8BFC28-2033-9263-4AC8-B15443B306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7769" y="6919640"/>
            <a:ext cx="1531653" cy="1531653"/>
          </a:xfrm>
          <a:prstGeom prst="rect">
            <a:avLst/>
          </a:prstGeom>
        </p:spPr>
      </p:pic>
      <p:pic>
        <p:nvPicPr>
          <p:cNvPr id="36" name="Image 35" descr="Une image contenant Police, écriture manuscrite, Graphique, calligraphie&#10;&#10;Description générée automatiquement">
            <a:extLst>
              <a:ext uri="{FF2B5EF4-FFF2-40B4-BE49-F238E27FC236}">
                <a16:creationId xmlns:a16="http://schemas.microsoft.com/office/drawing/2014/main" id="{3FA10987-197A-35DE-BA25-1AF763CA5B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94163" y="6876554"/>
            <a:ext cx="1914413" cy="1531531"/>
          </a:xfrm>
          <a:prstGeom prst="rect">
            <a:avLst/>
          </a:prstGeom>
        </p:spPr>
      </p:pic>
      <p:sp>
        <p:nvSpPr>
          <p:cNvPr id="12" name="Espace réservé du texte 9">
            <a:extLst>
              <a:ext uri="{FF2B5EF4-FFF2-40B4-BE49-F238E27FC236}">
                <a16:creationId xmlns:a16="http://schemas.microsoft.com/office/drawing/2014/main" id="{F84714D3-5653-D162-6489-241C38526305}"/>
              </a:ext>
            </a:extLst>
          </p:cNvPr>
          <p:cNvSpPr txBox="1">
            <a:spLocks/>
          </p:cNvSpPr>
          <p:nvPr/>
        </p:nvSpPr>
        <p:spPr>
          <a:xfrm>
            <a:off x="1861016" y="10117264"/>
            <a:ext cx="2133447" cy="278871"/>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0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dirty="0"/>
              <a:t>OIRD</a:t>
            </a:r>
          </a:p>
        </p:txBody>
      </p:sp>
      <p:sp>
        <p:nvSpPr>
          <p:cNvPr id="14" name="Espace réservé du texte 9">
            <a:extLst>
              <a:ext uri="{FF2B5EF4-FFF2-40B4-BE49-F238E27FC236}">
                <a16:creationId xmlns:a16="http://schemas.microsoft.com/office/drawing/2014/main" id="{1F3F03F9-551F-EC26-8A6B-B21F1F3DFB19}"/>
              </a:ext>
            </a:extLst>
          </p:cNvPr>
          <p:cNvSpPr txBox="1">
            <a:spLocks/>
          </p:cNvSpPr>
          <p:nvPr/>
        </p:nvSpPr>
        <p:spPr>
          <a:xfrm>
            <a:off x="1979782" y="9753482"/>
            <a:ext cx="2133447" cy="278871"/>
          </a:xfrm>
          <a:prstGeom prst="rect">
            <a:avLst/>
          </a:prstGeom>
        </p:spPr>
        <p:txBody>
          <a:bodyPr vert="horz" lIns="91440" tIns="45720" rIns="91440" bIns="45720" numCol="1" spcCol="288000" rtlCol="0" anchor="t">
            <a:noAutofit/>
          </a:bodyPr>
          <a:lstStyle>
            <a:lvl1pPr marL="0" indent="0" algn="ctr" defTabSz="2072941" rtl="0" eaLnBrk="1" latinLnBrk="0" hangingPunct="1">
              <a:lnSpc>
                <a:spcPct val="100000"/>
              </a:lnSpc>
              <a:spcBef>
                <a:spcPts val="0"/>
              </a:spcBef>
              <a:buFont typeface="Arial" panose="020B0604020202020204" pitchFamily="34" charset="0"/>
              <a:buNone/>
              <a:defRPr sz="10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fr-FR" dirty="0"/>
              <a:t>OIRD</a:t>
            </a:r>
          </a:p>
        </p:txBody>
      </p:sp>
      <p:sp>
        <p:nvSpPr>
          <p:cNvPr id="15" name="Text Placeholder 5">
            <a:extLst>
              <a:ext uri="{FF2B5EF4-FFF2-40B4-BE49-F238E27FC236}">
                <a16:creationId xmlns:a16="http://schemas.microsoft.com/office/drawing/2014/main" id="{799DB985-D18B-6EC1-EA18-A462D1D49273}"/>
              </a:ext>
            </a:extLst>
          </p:cNvPr>
          <p:cNvSpPr txBox="1">
            <a:spLocks/>
          </p:cNvSpPr>
          <p:nvPr/>
        </p:nvSpPr>
        <p:spPr>
          <a:xfrm>
            <a:off x="783807" y="1692679"/>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400" dirty="0">
                <a:solidFill>
                  <a:srgbClr val="6D6E71"/>
                </a:solidFill>
                <a:latin typeface="Verdana" panose="020B0604030504040204" pitchFamily="34" charset="0"/>
                <a:ea typeface="Verdana" panose="020B0604030504040204" pitchFamily="34" charset="0"/>
                <a:cs typeface="Verdana" panose="020B0604030504040204" pitchFamily="34" charset="0"/>
              </a:rPr>
              <a:t>Questo progetto è il frutto del brainstorming di 7 partner provenienti da Francia, Irlanda, Italia, Belgio e Svezia.</a:t>
            </a:r>
          </a:p>
        </p:txBody>
      </p:sp>
    </p:spTree>
    <p:extLst>
      <p:ext uri="{BB962C8B-B14F-4D97-AF65-F5344CB8AC3E}">
        <p14:creationId xmlns:p14="http://schemas.microsoft.com/office/powerpoint/2010/main" val="1644655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3653B-608B-674C-803E-E8C44758D3FF}"/>
              </a:ext>
            </a:extLst>
          </p:cNvPr>
          <p:cNvSpPr>
            <a:spLocks noGrp="1"/>
          </p:cNvSpPr>
          <p:nvPr>
            <p:ph type="body" sz="quarter" idx="17"/>
          </p:nvPr>
        </p:nvSpPr>
        <p:spPr>
          <a:xfrm>
            <a:off x="-71308" y="1582789"/>
            <a:ext cx="4626429" cy="446489"/>
          </a:xfrm>
        </p:spPr>
        <p:txBody>
          <a:bodyPr/>
          <a:lstStyle/>
          <a:p>
            <a:pPr algn="l"/>
            <a:r>
              <a:rPr lang="en-GB" sz="1600" b="0" dirty="0"/>
              <a:t>https://ecohealthforyouth.com</a:t>
            </a:r>
            <a:endParaRPr lang="en-US" sz="1600" b="0" dirty="0"/>
          </a:p>
          <a:p>
            <a:endParaRPr lang="en-US" sz="1200" dirty="0"/>
          </a:p>
        </p:txBody>
      </p:sp>
      <p:sp>
        <p:nvSpPr>
          <p:cNvPr id="5" name="Text Placeholder 4">
            <a:extLst>
              <a:ext uri="{FF2B5EF4-FFF2-40B4-BE49-F238E27FC236}">
                <a16:creationId xmlns:a16="http://schemas.microsoft.com/office/drawing/2014/main" id="{A9B266F0-EBD4-4E45-A465-8126D8777837}"/>
              </a:ext>
            </a:extLst>
          </p:cNvPr>
          <p:cNvSpPr>
            <a:spLocks noGrp="1"/>
          </p:cNvSpPr>
          <p:nvPr>
            <p:ph type="body" sz="quarter" idx="49"/>
          </p:nvPr>
        </p:nvSpPr>
        <p:spPr>
          <a:xfrm>
            <a:off x="2259944" y="6208420"/>
            <a:ext cx="5299731" cy="665144"/>
          </a:xfrm>
        </p:spPr>
        <p:txBody>
          <a:bodyPr/>
          <a:lstStyle/>
          <a:p>
            <a:r>
              <a:rPr lang="en-US" dirty="0"/>
              <a:t>GUIDA ALLE BUONE PRATICHE</a:t>
            </a:r>
          </a:p>
        </p:txBody>
      </p:sp>
      <p:pic>
        <p:nvPicPr>
          <p:cNvPr id="15" name="Picture Placeholder 14">
            <a:extLst>
              <a:ext uri="{FF2B5EF4-FFF2-40B4-BE49-F238E27FC236}">
                <a16:creationId xmlns:a16="http://schemas.microsoft.com/office/drawing/2014/main" id="{6347A2FA-1932-D24E-B6B4-9F244B06EE0B}"/>
              </a:ext>
            </a:extLst>
          </p:cNvPr>
          <p:cNvPicPr>
            <a:picLocks noGrp="1" noChangeAspect="1"/>
          </p:cNvPicPr>
          <p:nvPr>
            <p:ph type="pic" sz="quarter" idx="44"/>
          </p:nvPr>
        </p:nvPicPr>
        <p:blipFill rotWithShape="1">
          <a:blip r:embed="rId2" cstate="screen">
            <a:extLst>
              <a:ext uri="{28A0092B-C50C-407E-A947-70E740481C1C}">
                <a14:useLocalDpi xmlns:a14="http://schemas.microsoft.com/office/drawing/2010/main"/>
              </a:ext>
            </a:extLst>
          </a:blip>
          <a:srcRect/>
          <a:stretch/>
        </p:blipFill>
        <p:spPr/>
      </p:pic>
      <p:sp>
        <p:nvSpPr>
          <p:cNvPr id="6" name="Text Placeholder 32">
            <a:extLst>
              <a:ext uri="{FF2B5EF4-FFF2-40B4-BE49-F238E27FC236}">
                <a16:creationId xmlns:a16="http://schemas.microsoft.com/office/drawing/2014/main" id="{74E22C3A-9360-BF44-9CCC-1437D4E41044}"/>
              </a:ext>
            </a:extLst>
          </p:cNvPr>
          <p:cNvSpPr txBox="1">
            <a:spLocks/>
          </p:cNvSpPr>
          <p:nvPr/>
        </p:nvSpPr>
        <p:spPr>
          <a:xfrm>
            <a:off x="819229" y="7781182"/>
            <a:ext cx="3089252" cy="465137"/>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800" dirty="0">
                <a:solidFill>
                  <a:srgbClr val="69ADAD"/>
                </a:solidFill>
                <a:latin typeface="Calibri" panose="020F0502020204030204" pitchFamily="34" charset="0"/>
                <a:cs typeface="Calibri" panose="020F0502020204030204" pitchFamily="34" charset="0"/>
              </a:rPr>
              <a:t>Segui il nostro viaggio</a:t>
            </a:r>
            <a:endParaRPr lang="en-US" sz="2800" dirty="0">
              <a:solidFill>
                <a:srgbClr val="69ADAD"/>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47862EBF-C712-9B4E-A11B-6E7430D1E036}"/>
              </a:ext>
            </a:extLst>
          </p:cNvPr>
          <p:cNvGrpSpPr/>
          <p:nvPr/>
        </p:nvGrpSpPr>
        <p:grpSpPr>
          <a:xfrm>
            <a:off x="211349" y="3004895"/>
            <a:ext cx="4061117" cy="2475119"/>
            <a:chOff x="-4633037" y="5041382"/>
            <a:chExt cx="5608871" cy="3418425"/>
          </a:xfrm>
        </p:grpSpPr>
        <p:pic>
          <p:nvPicPr>
            <p:cNvPr id="12" name="Picture 11">
              <a:extLst>
                <a:ext uri="{FF2B5EF4-FFF2-40B4-BE49-F238E27FC236}">
                  <a16:creationId xmlns:a16="http://schemas.microsoft.com/office/drawing/2014/main" id="{E0D2D0B0-1426-0642-8695-6D72B35707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3037" y="5041382"/>
              <a:ext cx="5608871" cy="3418425"/>
            </a:xfrm>
            <a:prstGeom prst="rect">
              <a:avLst/>
            </a:prstGeom>
          </p:spPr>
        </p:pic>
        <p:sp>
          <p:nvSpPr>
            <p:cNvPr id="13" name="Rectangle 12">
              <a:extLst>
                <a:ext uri="{FF2B5EF4-FFF2-40B4-BE49-F238E27FC236}">
                  <a16:creationId xmlns:a16="http://schemas.microsoft.com/office/drawing/2014/main" id="{128A24C5-6454-5C48-9EA6-3F39976A1B67}"/>
                </a:ext>
              </a:extLst>
            </p:cNvPr>
            <p:cNvSpPr/>
            <p:nvPr/>
          </p:nvSpPr>
          <p:spPr>
            <a:xfrm>
              <a:off x="-3782767" y="5338786"/>
              <a:ext cx="3981692" cy="2523281"/>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8E09731B-4C40-72AF-043F-BAE4E558940F}"/>
              </a:ext>
            </a:extLst>
          </p:cNvPr>
          <p:cNvSpPr/>
          <p:nvPr/>
        </p:nvSpPr>
        <p:spPr>
          <a:xfrm>
            <a:off x="822543" y="3220231"/>
            <a:ext cx="2882955" cy="349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4A6D700E-7C72-529B-EEB3-515D44A478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391" y="3245100"/>
            <a:ext cx="940402" cy="271945"/>
          </a:xfrm>
          <a:prstGeom prst="rect">
            <a:avLst/>
          </a:prstGeom>
        </p:spPr>
      </p:pic>
      <p:pic>
        <p:nvPicPr>
          <p:cNvPr id="4" name="Image 3" descr="Une image contenant cercle, Graphique, vert, conception&#10;&#10;Description générée automatiquement">
            <a:hlinkClick r:id="rId6"/>
            <a:extLst>
              <a:ext uri="{FF2B5EF4-FFF2-40B4-BE49-F238E27FC236}">
                <a16:creationId xmlns:a16="http://schemas.microsoft.com/office/drawing/2014/main" id="{F4B00D6E-4D9A-BED0-CC7C-395EF0487B08}"/>
              </a:ext>
            </a:extLst>
          </p:cNvPr>
          <p:cNvPicPr>
            <a:picLocks noChangeAspect="1"/>
          </p:cNvPicPr>
          <p:nvPr/>
        </p:nvPicPr>
        <p:blipFill>
          <a:blip r:embed="rId7"/>
          <a:stretch>
            <a:fillRect/>
          </a:stretch>
        </p:blipFill>
        <p:spPr>
          <a:xfrm>
            <a:off x="571792" y="8759774"/>
            <a:ext cx="812800" cy="698500"/>
          </a:xfrm>
          <a:prstGeom prst="rect">
            <a:avLst/>
          </a:prstGeom>
        </p:spPr>
      </p:pic>
      <p:pic>
        <p:nvPicPr>
          <p:cNvPr id="18" name="Image 17" descr="Une image contenant vert, Graphique, logo, symbole&#10;&#10;Description générée automatiquement">
            <a:hlinkClick r:id="rId8"/>
            <a:extLst>
              <a:ext uri="{FF2B5EF4-FFF2-40B4-BE49-F238E27FC236}">
                <a16:creationId xmlns:a16="http://schemas.microsoft.com/office/drawing/2014/main" id="{6F7F4912-D32B-5828-23C8-E16115CA3D1E}"/>
              </a:ext>
            </a:extLst>
          </p:cNvPr>
          <p:cNvPicPr>
            <a:picLocks noChangeAspect="1"/>
          </p:cNvPicPr>
          <p:nvPr/>
        </p:nvPicPr>
        <p:blipFill>
          <a:blip r:embed="rId9"/>
          <a:stretch>
            <a:fillRect/>
          </a:stretch>
        </p:blipFill>
        <p:spPr>
          <a:xfrm>
            <a:off x="1836937" y="8759774"/>
            <a:ext cx="774700" cy="711200"/>
          </a:xfrm>
          <a:prstGeom prst="rect">
            <a:avLst/>
          </a:prstGeom>
        </p:spPr>
      </p:pic>
      <p:pic>
        <p:nvPicPr>
          <p:cNvPr id="20" name="Image 19" descr="Une image contenant Graphique, logo, vert, symbole&#10;&#10;Description générée automatiquement">
            <a:hlinkClick r:id="rId10"/>
            <a:extLst>
              <a:ext uri="{FF2B5EF4-FFF2-40B4-BE49-F238E27FC236}">
                <a16:creationId xmlns:a16="http://schemas.microsoft.com/office/drawing/2014/main" id="{854FEC2C-D82D-2411-AC9F-518C44AA9069}"/>
              </a:ext>
            </a:extLst>
          </p:cNvPr>
          <p:cNvPicPr>
            <a:picLocks noChangeAspect="1"/>
          </p:cNvPicPr>
          <p:nvPr/>
        </p:nvPicPr>
        <p:blipFill>
          <a:blip r:embed="rId11"/>
          <a:stretch>
            <a:fillRect/>
          </a:stretch>
        </p:blipFill>
        <p:spPr>
          <a:xfrm>
            <a:off x="3050842" y="8708974"/>
            <a:ext cx="825500" cy="812800"/>
          </a:xfrm>
          <a:prstGeom prst="rect">
            <a:avLst/>
          </a:prstGeom>
        </p:spPr>
      </p:pic>
    </p:spTree>
    <p:extLst>
      <p:ext uri="{BB962C8B-B14F-4D97-AF65-F5344CB8AC3E}">
        <p14:creationId xmlns:p14="http://schemas.microsoft.com/office/powerpoint/2010/main" val="1591216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B0A5F6-C391-4079-2D6C-83E071630E67}"/>
              </a:ext>
            </a:extLst>
          </p:cNvPr>
          <p:cNvSpPr>
            <a:spLocks noGrp="1"/>
          </p:cNvSpPr>
          <p:nvPr>
            <p:ph type="sldNum" sz="quarter" idx="4"/>
          </p:nvPr>
        </p:nvSpPr>
        <p:spPr/>
        <p:txBody>
          <a:bodyPr/>
          <a:lstStyle/>
          <a:p>
            <a:fld id="{CB2079F2-58AF-ED44-82D7-E04B2F6FD686}" type="slidenum">
              <a:rPr lang="en-US" smtClean="0"/>
              <a:t>7</a:t>
            </a:fld>
            <a:endParaRPr lang="en-US" dirty="0"/>
          </a:p>
        </p:txBody>
      </p:sp>
      <p:sp>
        <p:nvSpPr>
          <p:cNvPr id="6" name="Text Placeholder 5">
            <a:extLst>
              <a:ext uri="{FF2B5EF4-FFF2-40B4-BE49-F238E27FC236}">
                <a16:creationId xmlns:a16="http://schemas.microsoft.com/office/drawing/2014/main" id="{BD9B8880-06B9-3D77-95E0-93707411EAFB}"/>
              </a:ext>
            </a:extLst>
          </p:cNvPr>
          <p:cNvSpPr>
            <a:spLocks noGrp="1"/>
          </p:cNvSpPr>
          <p:nvPr>
            <p:ph type="body" sz="quarter" idx="47"/>
          </p:nvPr>
        </p:nvSpPr>
        <p:spPr/>
        <p:txBody>
          <a:bodyPr/>
          <a:lstStyle/>
          <a:p>
            <a:r>
              <a:rPr lang="en-GB" dirty="0"/>
              <a:t>Irlanda</a:t>
            </a:r>
          </a:p>
        </p:txBody>
      </p:sp>
      <p:sp>
        <p:nvSpPr>
          <p:cNvPr id="7" name="Text Placeholder 6">
            <a:extLst>
              <a:ext uri="{FF2B5EF4-FFF2-40B4-BE49-F238E27FC236}">
                <a16:creationId xmlns:a16="http://schemas.microsoft.com/office/drawing/2014/main" id="{2D694935-F022-3859-C448-5171018499DD}"/>
              </a:ext>
            </a:extLst>
          </p:cNvPr>
          <p:cNvSpPr>
            <a:spLocks noGrp="1"/>
          </p:cNvSpPr>
          <p:nvPr>
            <p:ph type="body" sz="quarter" idx="113"/>
          </p:nvPr>
        </p:nvSpPr>
        <p:spPr>
          <a:xfrm>
            <a:off x="4459209" y="653677"/>
            <a:ext cx="2899792" cy="574615"/>
          </a:xfrm>
        </p:spPr>
        <p:txBody>
          <a:bodyPr vert="horz" lIns="91440" tIns="45720" rIns="91440" bIns="45720" rtlCol="0" anchor="t">
            <a:noAutofit/>
          </a:bodyPr>
          <a:lstStyle/>
          <a:p>
            <a:r>
              <a:rPr lang="en-GB">
                <a:latin typeface="Verdana"/>
                <a:ea typeface="Verdana"/>
              </a:rPr>
              <a:t>Muddy souls</a:t>
            </a:r>
            <a:endParaRPr lang="it-IT"/>
          </a:p>
        </p:txBody>
      </p:sp>
      <p:sp>
        <p:nvSpPr>
          <p:cNvPr id="2" name="Text Placeholder 1">
            <a:extLst>
              <a:ext uri="{FF2B5EF4-FFF2-40B4-BE49-F238E27FC236}">
                <a16:creationId xmlns:a16="http://schemas.microsoft.com/office/drawing/2014/main" id="{5F7DBE33-B6CF-711E-3CA1-41D115B802FA}"/>
              </a:ext>
            </a:extLst>
          </p:cNvPr>
          <p:cNvSpPr>
            <a:spLocks noGrp="1"/>
          </p:cNvSpPr>
          <p:nvPr>
            <p:ph type="body" sz="quarter" idx="45"/>
          </p:nvPr>
        </p:nvSpPr>
        <p:spPr>
          <a:xfrm>
            <a:off x="4441429" y="2876121"/>
            <a:ext cx="2899792" cy="313114"/>
          </a:xfrm>
        </p:spPr>
        <p:txBody>
          <a:bodyPr>
            <a:noAutofit/>
          </a:bodyPr>
          <a:lstStyle/>
          <a:p>
            <a:pPr algn="l"/>
            <a:r>
              <a:rPr lang="en-GB" dirty="0"/>
              <a:t>Paul Rooney, imprenditore</a:t>
            </a:r>
          </a:p>
        </p:txBody>
      </p:sp>
      <p:sp>
        <p:nvSpPr>
          <p:cNvPr id="3" name="Text Placeholder 2">
            <a:extLst>
              <a:ext uri="{FF2B5EF4-FFF2-40B4-BE49-F238E27FC236}">
                <a16:creationId xmlns:a16="http://schemas.microsoft.com/office/drawing/2014/main" id="{DD36B97B-ECDB-5363-324D-50B4CA47E610}"/>
              </a:ext>
            </a:extLst>
          </p:cNvPr>
          <p:cNvSpPr>
            <a:spLocks noGrp="1"/>
          </p:cNvSpPr>
          <p:nvPr>
            <p:ph type="body" sz="quarter" idx="119"/>
          </p:nvPr>
        </p:nvSpPr>
        <p:spPr>
          <a:xfrm>
            <a:off x="4441429" y="2229775"/>
            <a:ext cx="2899792" cy="280520"/>
          </a:xfrm>
        </p:spPr>
        <p:txBody>
          <a:bodyPr>
            <a:noAutofit/>
          </a:bodyPr>
          <a:lstStyle/>
          <a:p>
            <a:r>
              <a:rPr lang="en-GB" dirty="0"/>
              <a:t>Avventura all'aria aperta Benessere Escursioni nella natura</a:t>
            </a:r>
          </a:p>
        </p:txBody>
      </p:sp>
      <p:sp>
        <p:nvSpPr>
          <p:cNvPr id="12" name="Text Placeholder 11">
            <a:extLst>
              <a:ext uri="{FF2B5EF4-FFF2-40B4-BE49-F238E27FC236}">
                <a16:creationId xmlns:a16="http://schemas.microsoft.com/office/drawing/2014/main" id="{30730D2F-F7B5-FED9-53E1-BDD23A626183}"/>
              </a:ext>
            </a:extLst>
          </p:cNvPr>
          <p:cNvSpPr>
            <a:spLocks noGrp="1"/>
          </p:cNvSpPr>
          <p:nvPr>
            <p:ph type="body" sz="quarter" idx="121"/>
          </p:nvPr>
        </p:nvSpPr>
        <p:spPr>
          <a:xfrm>
            <a:off x="563428" y="4891686"/>
            <a:ext cx="6259256" cy="1704039"/>
          </a:xfrm>
        </p:spPr>
        <p:txBody>
          <a:bodyPr>
            <a:noAutofit/>
          </a:bodyPr>
          <a:lstStyle/>
          <a:p>
            <a:pPr algn="l"/>
            <a:r>
              <a:rPr lang="en-US" b="1" dirty="0">
                <a:solidFill>
                  <a:srgbClr val="8AC03B"/>
                </a:solidFill>
              </a:rPr>
              <a:t>Muddy Souls si occupa di benessere e di fughe nella natura. </a:t>
            </a:r>
            <a:r>
              <a:rPr lang="en-US" dirty="0">
                <a:solidFill>
                  <a:schemeClr val="tx1"/>
                </a:solidFill>
              </a:rPr>
              <a:t>Paul è un'esperta guida naturalistica e di montagna che accompagna le persone in escursioni straordinarie su alcune delle più belle montagne irlandesi, aiutandole allo stesso tempo a migliorare la loro salute mentale.</a:t>
            </a:r>
          </a:p>
          <a:p>
            <a:pPr algn="l"/>
            <a:endParaRPr lang="en-US" dirty="0">
              <a:solidFill>
                <a:schemeClr val="tx1"/>
              </a:solidFill>
            </a:endParaRPr>
          </a:p>
          <a:p>
            <a:pPr algn="l"/>
            <a:r>
              <a:rPr lang="en-US" b="1" dirty="0">
                <a:solidFill>
                  <a:srgbClr val="8AC03B"/>
                </a:solidFill>
              </a:rPr>
              <a:t>La salute mentale e il benessere sono fondamentali nelle esperienze di Muddy Souls</a:t>
            </a:r>
            <a:r>
              <a:rPr lang="en-US" b="1" dirty="0">
                <a:solidFill>
                  <a:srgbClr val="7F58A0"/>
                </a:solidFill>
              </a:rPr>
              <a:t>, </a:t>
            </a:r>
            <a:r>
              <a:rPr lang="en-US" dirty="0">
                <a:solidFill>
                  <a:schemeClr val="tx1"/>
                </a:solidFill>
              </a:rPr>
              <a:t>Paul crede che la vera guarigione avvenga nell'ambiente naturale. Porta le persone dove possono sentirsi libere, percepire i benefici della natura, imparare e apprezzare tutta la sua bellezza e complessità. Paul si assicura che i suoi clienti sentano di aver realizzato qualcosa che non avrebbero mai pensato di realizzare. Si assicura che provino un vero senso di orgoglio, facendoli uscire dalla loro zona di comfort e aiutandoli a superare un'avventura impegnativa, lottando contro tutti gli elementi e i terreni e spingendo al massimo le loro capacità fisiche.</a:t>
            </a:r>
          </a:p>
          <a:p>
            <a:pPr algn="l"/>
            <a:endParaRPr lang="en-US" dirty="0">
              <a:solidFill>
                <a:schemeClr val="tx1"/>
              </a:solidFill>
            </a:endParaRPr>
          </a:p>
          <a:p>
            <a:pPr algn="l"/>
            <a:r>
              <a:rPr lang="en-US" b="1" dirty="0">
                <a:solidFill>
                  <a:srgbClr val="8AC03B"/>
                </a:solidFill>
                <a:hlinkClick r:id="rId4">
                  <a:extLst>
                    <a:ext uri="{A12FA001-AC4F-418D-AE19-62706E023703}">
                      <ahyp:hlinkClr xmlns:ahyp="http://schemas.microsoft.com/office/drawing/2018/hyperlinkcolor" val="tx"/>
                    </a:ext>
                  </a:extLst>
                </a:hlinkClick>
              </a:rPr>
              <a:t>I tour di Paul </a:t>
            </a:r>
            <a:r>
              <a:rPr lang="en-US" dirty="0">
                <a:solidFill>
                  <a:schemeClr val="tx1"/>
                </a:solidFill>
              </a:rPr>
              <a:t>coprono tutte le montagne delle 32 contee irlandesi. Racconta storie incredibili e istruisce i suoi clienti sulla natura, la fauna selvatica, la storia e la zona. Si assicura di portare gli ospiti a vedere incredibili viste panoramiche che tolgono loro il fiato e li fanno sentire veramente vivi e rinvigoriti. </a:t>
            </a:r>
          </a:p>
          <a:p>
            <a:pPr algn="l"/>
            <a:endParaRPr lang="en-US" dirty="0"/>
          </a:p>
          <a:p>
            <a:pPr algn="l"/>
            <a:r>
              <a:rPr lang="en-US" dirty="0">
                <a:solidFill>
                  <a:srgbClr val="000000"/>
                </a:solidFill>
              </a:rPr>
              <a:t>Clicca per leggere il suo blog e la sua storia </a:t>
            </a:r>
            <a:r>
              <a:rPr lang="en-IE" dirty="0">
                <a:solidFill>
                  <a:srgbClr val="8AC03B"/>
                </a:solidFill>
                <a:hlinkClick r:id="rId5">
                  <a:extLst>
                    <a:ext uri="{A12FA001-AC4F-418D-AE19-62706E023703}">
                      <ahyp:hlinkClr xmlns:ahyp="http://schemas.microsoft.com/office/drawing/2018/hyperlinkcolor" val="tx"/>
                    </a:ext>
                  </a:extLst>
                </a:hlinkClick>
              </a:rPr>
              <a:t>Nato in Irlanda, cresciuto nel Leitrim ma allevato nella natura.</a:t>
            </a:r>
            <a:endParaRPr lang="en-US" dirty="0">
              <a:solidFill>
                <a:srgbClr val="8AC03B"/>
              </a:solidFill>
            </a:endParaRPr>
          </a:p>
          <a:p>
            <a:pPr algn="l"/>
            <a:endParaRPr lang="en-GB" dirty="0">
              <a:solidFill>
                <a:schemeClr val="tx1"/>
              </a:solidFill>
              <a:sym typeface="FontAwesome"/>
            </a:endParaRPr>
          </a:p>
          <a:p>
            <a:pPr algn="l"/>
            <a:endParaRPr lang="en-GB" dirty="0">
              <a:solidFill>
                <a:schemeClr val="tx1"/>
              </a:solidFill>
              <a:sym typeface="FontAwesome"/>
            </a:endParaRPr>
          </a:p>
        </p:txBody>
      </p:sp>
      <p:sp>
        <p:nvSpPr>
          <p:cNvPr id="50" name="Text Placeholder 8">
            <a:extLst>
              <a:ext uri="{FF2B5EF4-FFF2-40B4-BE49-F238E27FC236}">
                <a16:creationId xmlns:a16="http://schemas.microsoft.com/office/drawing/2014/main" id="{6AC303F1-8D34-DFF1-463E-052618FC23B1}"/>
              </a:ext>
            </a:extLst>
          </p:cNvPr>
          <p:cNvSpPr txBox="1">
            <a:spLocks/>
          </p:cNvSpPr>
          <p:nvPr/>
        </p:nvSpPr>
        <p:spPr>
          <a:xfrm>
            <a:off x="563425" y="4347586"/>
            <a:ext cx="5992059" cy="451257"/>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2800" b="1" i="0" kern="1200">
                <a:solidFill>
                  <a:srgbClr val="8AC03B"/>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400" dirty="0"/>
              <a:t>Introduzione</a:t>
            </a:r>
          </a:p>
        </p:txBody>
      </p:sp>
      <p:pic>
        <p:nvPicPr>
          <p:cNvPr id="11" name="Picture Placeholder 10" descr="A picture containing text, ground, outdoor, person&#10;&#10;Description automatically generated">
            <a:extLst>
              <a:ext uri="{FF2B5EF4-FFF2-40B4-BE49-F238E27FC236}">
                <a16:creationId xmlns:a16="http://schemas.microsoft.com/office/drawing/2014/main" id="{36014F8E-BC9B-337D-6B2C-7ED437A83A38}"/>
              </a:ext>
            </a:extLst>
          </p:cNvPr>
          <p:cNvPicPr>
            <a:picLocks noGrp="1" noChangeAspect="1"/>
          </p:cNvPicPr>
          <p:nvPr>
            <p:ph type="pic" sz="quarter" idx="44"/>
          </p:nvPr>
        </p:nvPicPr>
        <p:blipFill>
          <a:blip r:embed="rId6" cstate="screen">
            <a:extLst>
              <a:ext uri="{28A0092B-C50C-407E-A947-70E740481C1C}">
                <a14:useLocalDpi xmlns:a14="http://schemas.microsoft.com/office/drawing/2010/main"/>
              </a:ext>
            </a:extLst>
          </a:blip>
          <a:srcRect/>
          <a:stretch>
            <a:fillRect/>
          </a:stretch>
        </p:blipFill>
        <p:spPr/>
      </p:pic>
      <p:grpSp>
        <p:nvGrpSpPr>
          <p:cNvPr id="5" name="Groupe 4">
            <a:extLst>
              <a:ext uri="{FF2B5EF4-FFF2-40B4-BE49-F238E27FC236}">
                <a16:creationId xmlns:a16="http://schemas.microsoft.com/office/drawing/2014/main" id="{BC7FABA2-92B6-58AB-C934-76A0D3B5552C}"/>
              </a:ext>
            </a:extLst>
          </p:cNvPr>
          <p:cNvGrpSpPr/>
          <p:nvPr/>
        </p:nvGrpSpPr>
        <p:grpSpPr>
          <a:xfrm rot="10800000">
            <a:off x="0" y="3025374"/>
            <a:ext cx="2351314" cy="920863"/>
            <a:chOff x="2860742" y="1832249"/>
            <a:chExt cx="3822043" cy="1080000"/>
          </a:xfrm>
        </p:grpSpPr>
        <p:sp>
          <p:nvSpPr>
            <p:cNvPr id="9" name="Rectangle 8">
              <a:extLst>
                <a:ext uri="{FF2B5EF4-FFF2-40B4-BE49-F238E27FC236}">
                  <a16:creationId xmlns:a16="http://schemas.microsoft.com/office/drawing/2014/main" id="{96980CD4-0EF2-E788-5AE0-551E8ED93E62}"/>
                </a:ext>
              </a:extLst>
            </p:cNvPr>
            <p:cNvSpPr/>
            <p:nvPr/>
          </p:nvSpPr>
          <p:spPr>
            <a:xfrm rot="10800000">
              <a:off x="3400742" y="1832249"/>
              <a:ext cx="3282043" cy="1080000"/>
            </a:xfrm>
            <a:prstGeom prst="rect">
              <a:avLst/>
            </a:prstGeom>
            <a:solidFill>
              <a:srgbClr val="44BAA9"/>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latin typeface="Verdana" panose="020B0604030504040204" pitchFamily="34" charset="0"/>
                  <a:ea typeface="Verdana" panose="020B0604030504040204" pitchFamily="34" charset="0"/>
                  <a:cs typeface="Verdana" panose="020B0604030504040204" pitchFamily="34" charset="0"/>
                </a:rPr>
                <a:t>ESPLORARE</a:t>
              </a:r>
            </a:p>
          </p:txBody>
        </p:sp>
        <p:sp>
          <p:nvSpPr>
            <p:cNvPr id="15" name="Ellipse 14">
              <a:extLst>
                <a:ext uri="{FF2B5EF4-FFF2-40B4-BE49-F238E27FC236}">
                  <a16:creationId xmlns:a16="http://schemas.microsoft.com/office/drawing/2014/main" id="{CB6C9316-F1D5-FADA-0116-342FC04DEEB5}"/>
                </a:ext>
              </a:extLst>
            </p:cNvPr>
            <p:cNvSpPr/>
            <p:nvPr/>
          </p:nvSpPr>
          <p:spPr>
            <a:xfrm>
              <a:off x="2860742" y="1832249"/>
              <a:ext cx="1080000" cy="1080000"/>
            </a:xfrm>
            <a:prstGeom prst="ellipse">
              <a:avLst/>
            </a:prstGeom>
            <a:solidFill>
              <a:srgbClr val="44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Graphique 13">
            <a:hlinkClick r:id="rId7"/>
            <a:extLst>
              <a:ext uri="{FF2B5EF4-FFF2-40B4-BE49-F238E27FC236}">
                <a16:creationId xmlns:a16="http://schemas.microsoft.com/office/drawing/2014/main" id="{6C92E3C6-3E11-AF43-9981-8513E2F10A5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06464" y="3741537"/>
            <a:ext cx="749020" cy="749020"/>
          </a:xfrm>
          <a:prstGeom prst="rect">
            <a:avLst/>
          </a:prstGeom>
        </p:spPr>
      </p:pic>
      <p:pic>
        <p:nvPicPr>
          <p:cNvPr id="17" name="Graphique 16">
            <a:hlinkClick r:id="rId10"/>
            <a:extLst>
              <a:ext uri="{FF2B5EF4-FFF2-40B4-BE49-F238E27FC236}">
                <a16:creationId xmlns:a16="http://schemas.microsoft.com/office/drawing/2014/main" id="{41DCC982-D2DC-90DA-A91C-257F4DF7E43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57444" y="3741537"/>
            <a:ext cx="749020" cy="749020"/>
          </a:xfrm>
          <a:prstGeom prst="rect">
            <a:avLst/>
          </a:prstGeom>
        </p:spPr>
      </p:pic>
      <p:pic>
        <p:nvPicPr>
          <p:cNvPr id="35" name="Graphique 34">
            <a:hlinkClick r:id="rId13"/>
            <a:extLst>
              <a:ext uri="{FF2B5EF4-FFF2-40B4-BE49-F238E27FC236}">
                <a16:creationId xmlns:a16="http://schemas.microsoft.com/office/drawing/2014/main" id="{C9B1E2A7-C1FB-ABC4-3BC7-EC4C05E9CE3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555484" y="3783149"/>
            <a:ext cx="749020" cy="665796"/>
          </a:xfrm>
          <a:prstGeom prst="rect">
            <a:avLst/>
          </a:prstGeom>
        </p:spPr>
      </p:pic>
    </p:spTree>
    <p:extLst>
      <p:ext uri="{BB962C8B-B14F-4D97-AF65-F5344CB8AC3E}">
        <p14:creationId xmlns:p14="http://schemas.microsoft.com/office/powerpoint/2010/main" val="1928730858"/>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sourire, habits, Visage humain&#10;&#10;Description générée automatiquement">
            <a:extLst>
              <a:ext uri="{FF2B5EF4-FFF2-40B4-BE49-F238E27FC236}">
                <a16:creationId xmlns:a16="http://schemas.microsoft.com/office/drawing/2014/main" id="{2A7DF4C4-DC1D-445A-E48C-D12B0580A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5083"/>
            <a:ext cx="7559675" cy="3508147"/>
          </a:xfrm>
          <a:prstGeom prst="rect">
            <a:avLst/>
          </a:prstGeom>
        </p:spPr>
      </p:pic>
      <p:sp>
        <p:nvSpPr>
          <p:cNvPr id="6" name="Text Placeholder 5">
            <a:extLst>
              <a:ext uri="{FF2B5EF4-FFF2-40B4-BE49-F238E27FC236}">
                <a16:creationId xmlns:a16="http://schemas.microsoft.com/office/drawing/2014/main" id="{F0A82F90-D982-DBD2-7B60-30C5E4CCB787}"/>
              </a:ext>
            </a:extLst>
          </p:cNvPr>
          <p:cNvSpPr>
            <a:spLocks noGrp="1"/>
          </p:cNvSpPr>
          <p:nvPr>
            <p:ph type="body" sz="quarter" idx="65"/>
          </p:nvPr>
        </p:nvSpPr>
        <p:spPr>
          <a:xfrm>
            <a:off x="401969" y="4610802"/>
            <a:ext cx="6649515" cy="1755156"/>
          </a:xfrm>
        </p:spPr>
        <p:txBody>
          <a:bodyPr/>
          <a:lstStyle/>
          <a:p>
            <a:pPr algn="l" defTabSz="825500"/>
            <a:r>
              <a:rPr lang="en-US" sz="1300" dirty="0">
                <a:solidFill>
                  <a:schemeClr val="tx1"/>
                </a:solidFill>
              </a:rPr>
              <a:t>Nella mia vita ho attraversato periodi di salute mentale e depressione. I benefici per la salute erano così importanti anche per la mia salute mentale. Ha migliorato il mio benessere fisico, ha rafforzato il mio umore, ha ridotto lo stress, ha calmato l'ansia e mi ha permesso di smettere di pensare troppo.</a:t>
            </a:r>
          </a:p>
          <a:p>
            <a:pPr algn="l" defTabSz="825500"/>
            <a:endParaRPr lang="en-US" sz="1300" dirty="0">
              <a:solidFill>
                <a:schemeClr val="tx1"/>
              </a:solidFill>
            </a:endParaRPr>
          </a:p>
          <a:p>
            <a:pPr algn="l" defTabSz="825500"/>
            <a:r>
              <a:rPr lang="en-US" sz="1300" dirty="0">
                <a:solidFill>
                  <a:schemeClr val="tx1"/>
                </a:solidFill>
              </a:rPr>
              <a:t>Quando ho parlato con altre persone, soprattutto uomini, ho capito che stavano vivendo la stessa situazione e si sentivano impotenti come me. Volevo mostrare a loro e ad altre persone il potere della natura, stare all'aria aperta, scoprire cascate, animali e foreste, vedere incredibili viste panoramiche, come i benefici di questi luoghi meravigliosi e della spedizione li avrebbero aiutati profondamente, anche se stavano attraversando un brutto momento o meno. </a:t>
            </a:r>
            <a:endParaRPr kumimoji="0" lang="en-IE" sz="1300" b="0" i="0" u="none" strike="noStrike" cap="none" spc="0" normalizeH="0" baseline="0" dirty="0">
              <a:ln>
                <a:noFill/>
              </a:ln>
              <a:solidFill>
                <a:schemeClr val="tx1"/>
              </a:solidFill>
              <a:effectLst/>
              <a:uFillTx/>
              <a:sym typeface="FontAwesome"/>
            </a:endParaRPr>
          </a:p>
        </p:txBody>
      </p:sp>
      <p:sp>
        <p:nvSpPr>
          <p:cNvPr id="7" name="Text Placeholder 6">
            <a:extLst>
              <a:ext uri="{FF2B5EF4-FFF2-40B4-BE49-F238E27FC236}">
                <a16:creationId xmlns:a16="http://schemas.microsoft.com/office/drawing/2014/main" id="{81711E8B-C86C-DBBC-A243-0976A41626E0}"/>
              </a:ext>
            </a:extLst>
          </p:cNvPr>
          <p:cNvSpPr>
            <a:spLocks noGrp="1"/>
          </p:cNvSpPr>
          <p:nvPr>
            <p:ph type="body" sz="quarter" idx="114"/>
          </p:nvPr>
        </p:nvSpPr>
        <p:spPr>
          <a:xfrm>
            <a:off x="766011" y="4091383"/>
            <a:ext cx="6094794" cy="519419"/>
          </a:xfrm>
          <a:solidFill>
            <a:schemeClr val="bg1"/>
          </a:solidFill>
        </p:spPr>
        <p:txBody>
          <a:bodyPr/>
          <a:lstStyle/>
          <a:p>
            <a:r>
              <a:rPr lang="en-US" sz="1400" b="1" dirty="0">
                <a:solidFill>
                  <a:srgbClr val="8AC03B"/>
                </a:solidFill>
              </a:rPr>
              <a:t>Qual è stato il fattore scatenante della vostra attività o idea imprenditoriale?</a:t>
            </a:r>
          </a:p>
        </p:txBody>
      </p:sp>
      <p:sp>
        <p:nvSpPr>
          <p:cNvPr id="8" name="Text Placeholder 7">
            <a:extLst>
              <a:ext uri="{FF2B5EF4-FFF2-40B4-BE49-F238E27FC236}">
                <a16:creationId xmlns:a16="http://schemas.microsoft.com/office/drawing/2014/main" id="{4CD3AD0B-D461-2C74-F060-A25C08467BC6}"/>
              </a:ext>
            </a:extLst>
          </p:cNvPr>
          <p:cNvSpPr>
            <a:spLocks noGrp="1"/>
          </p:cNvSpPr>
          <p:nvPr>
            <p:ph type="body" sz="quarter" idx="116"/>
          </p:nvPr>
        </p:nvSpPr>
        <p:spPr>
          <a:xfrm>
            <a:off x="819085" y="7195517"/>
            <a:ext cx="5992059" cy="451257"/>
          </a:xfrm>
          <a:solidFill>
            <a:schemeClr val="bg1"/>
          </a:solidFill>
        </p:spPr>
        <p:txBody>
          <a:bodyPr/>
          <a:lstStyle/>
          <a:p>
            <a:r>
              <a:rPr lang="en-GB" sz="1400" dirty="0">
                <a:solidFill>
                  <a:srgbClr val="8AC03B"/>
                </a:solidFill>
              </a:rPr>
              <a:t>In che modo l'azienda contribuisce a risolvere i problemi di ecologia, cambiamento climatico o sostenibilità?</a:t>
            </a:r>
          </a:p>
        </p:txBody>
      </p:sp>
      <p:sp>
        <p:nvSpPr>
          <p:cNvPr id="9" name="Text Placeholder 8">
            <a:extLst>
              <a:ext uri="{FF2B5EF4-FFF2-40B4-BE49-F238E27FC236}">
                <a16:creationId xmlns:a16="http://schemas.microsoft.com/office/drawing/2014/main" id="{71DCFA4B-FD9C-1E27-1DAB-7863849CC1DA}"/>
              </a:ext>
            </a:extLst>
          </p:cNvPr>
          <p:cNvSpPr>
            <a:spLocks noGrp="1"/>
          </p:cNvSpPr>
          <p:nvPr>
            <p:ph type="body" sz="quarter" idx="117"/>
          </p:nvPr>
        </p:nvSpPr>
        <p:spPr>
          <a:xfrm>
            <a:off x="402015" y="7799504"/>
            <a:ext cx="6536666" cy="2831279"/>
          </a:xfrm>
        </p:spPr>
        <p:txBody>
          <a:bodyPr/>
          <a:lstStyle/>
          <a:p>
            <a:pPr algn="l" defTabSz="825500"/>
            <a:r>
              <a:rPr lang="en-US" sz="1300" b="1" dirty="0">
                <a:solidFill>
                  <a:srgbClr val="8AC03B"/>
                </a:solidFill>
              </a:rPr>
              <a:t>Vivo secondo i 7 principi e le linee guida del </a:t>
            </a:r>
            <a:r>
              <a:rPr lang="en-US" sz="1300" b="1" dirty="0">
                <a:solidFill>
                  <a:srgbClr val="8AC03B"/>
                </a:solidFill>
                <a:hlinkClick r:id="rId3">
                  <a:extLst>
                    <a:ext uri="{A12FA001-AC4F-418D-AE19-62706E023703}">
                      <ahyp:hlinkClr xmlns:ahyp="http://schemas.microsoft.com/office/drawing/2018/hyperlinkcolor" val="tx"/>
                    </a:ext>
                  </a:extLst>
                </a:hlinkClick>
              </a:rPr>
              <a:t>Leave No Trace </a:t>
            </a:r>
            <a:r>
              <a:rPr lang="en-US" sz="1300" b="1" dirty="0">
                <a:solidFill>
                  <a:srgbClr val="8AC03B"/>
                </a:solidFill>
              </a:rPr>
              <a:t>per proteggere e godere dell'aria aperta per le generazioni a venire. </a:t>
            </a:r>
            <a:endParaRPr lang="en-US" sz="1300" b="1" dirty="0">
              <a:solidFill>
                <a:srgbClr val="7F58A0"/>
              </a:solidFill>
            </a:endParaRPr>
          </a:p>
          <a:p>
            <a:pPr algn="l" defTabSz="825500"/>
            <a:r>
              <a:rPr lang="en-US" sz="1300" dirty="0">
                <a:solidFill>
                  <a:schemeClr val="tx1"/>
                </a:solidFill>
              </a:rPr>
              <a:t>Grazie a queste semplici misure, tutti possono continuare a godere dell'aria aperta, ma anche gli altri e, naturalmente, le generazioni future. Fare la differenza, anche molto piccola e con le azioni più semplici, può avere un grande impatto sul nostro ambiente. Quando organizzo un viaggio, un'escursione o una spedizione, informo sempre i miei clienti su come possono ridurre al minimo l'impatto sull'ambiente, ad esempio venendo in auto, non lasciando rifiuti, non andando dove non si dovrebbe andare e rispettando la terra degli altri, non facendo rumore, lasciando passare gli altri, non disturbando o sottraendo siti culturali e del patrimonio. Ecco una delle </a:t>
            </a:r>
            <a:r>
              <a:rPr lang="en-US" sz="1300" dirty="0">
                <a:solidFill>
                  <a:schemeClr val="tx1"/>
                </a:solidFill>
                <a:hlinkClick r:id="rId4">
                  <a:extLst>
                    <a:ext uri="{A12FA001-AC4F-418D-AE19-62706E023703}">
                      <ahyp:hlinkClr xmlns:ahyp="http://schemas.microsoft.com/office/drawing/2018/hyperlinkcolor" val="tx"/>
                    </a:ext>
                  </a:extLst>
                </a:hlinkClick>
              </a:rPr>
              <a:t>guide Leave No Trace </a:t>
            </a:r>
            <a:r>
              <a:rPr lang="en-US" sz="1300" dirty="0">
                <a:solidFill>
                  <a:schemeClr val="tx1"/>
                </a:solidFill>
              </a:rPr>
              <a:t>che seguo per essere aggiornato, avere le competenze necessarie e sapere cosa posso fare per sostenere l'ambiente. </a:t>
            </a:r>
          </a:p>
          <a:p>
            <a:pPr marL="0" marR="0" indent="0" algn="l" defTabSz="825500" rtl="0" fontAlgn="auto" latinLnBrk="0" hangingPunct="0">
              <a:lnSpc>
                <a:spcPct val="100000"/>
              </a:lnSpc>
              <a:spcBef>
                <a:spcPts val="0"/>
              </a:spcBef>
              <a:spcAft>
                <a:spcPts val="0"/>
              </a:spcAft>
              <a:buClrTx/>
              <a:buSzTx/>
              <a:buFontTx/>
              <a:buNone/>
              <a:tabLst/>
            </a:pPr>
            <a:endParaRPr kumimoji="0" lang="en-IE" sz="1300" b="0" i="0" u="none" strike="noStrike" cap="none" spc="0" normalizeH="0" baseline="0" dirty="0">
              <a:ln>
                <a:noFill/>
              </a:ln>
              <a:solidFill>
                <a:srgbClr val="595959"/>
              </a:solidFill>
              <a:effectLst/>
              <a:uFillTx/>
              <a:sym typeface="FontAwesome"/>
            </a:endParaRPr>
          </a:p>
        </p:txBody>
      </p:sp>
      <p:sp>
        <p:nvSpPr>
          <p:cNvPr id="10" name="Slide Number Placeholder 9">
            <a:extLst>
              <a:ext uri="{FF2B5EF4-FFF2-40B4-BE49-F238E27FC236}">
                <a16:creationId xmlns:a16="http://schemas.microsoft.com/office/drawing/2014/main" id="{77745362-2312-E6AA-0603-6416D21F10EC}"/>
              </a:ext>
            </a:extLst>
          </p:cNvPr>
          <p:cNvSpPr>
            <a:spLocks noGrp="1"/>
          </p:cNvSpPr>
          <p:nvPr>
            <p:ph type="sldNum" sz="quarter" idx="4"/>
          </p:nvPr>
        </p:nvSpPr>
        <p:spPr/>
        <p:txBody>
          <a:bodyPr/>
          <a:lstStyle/>
          <a:p>
            <a:fld id="{CB2079F2-58AF-ED44-82D7-E04B2F6FD686}" type="slidenum">
              <a:rPr lang="en-US" smtClean="0"/>
              <a:t>8</a:t>
            </a:fld>
            <a:endParaRPr lang="en-US" dirty="0"/>
          </a:p>
        </p:txBody>
      </p:sp>
      <p:sp>
        <p:nvSpPr>
          <p:cNvPr id="13" name="Ellipse 12">
            <a:extLst>
              <a:ext uri="{FF2B5EF4-FFF2-40B4-BE49-F238E27FC236}">
                <a16:creationId xmlns:a16="http://schemas.microsoft.com/office/drawing/2014/main" id="{A275DB42-A469-71B0-2570-2AAFEC4577B5}"/>
              </a:ext>
            </a:extLst>
          </p:cNvPr>
          <p:cNvSpPr/>
          <p:nvPr/>
        </p:nvSpPr>
        <p:spPr>
          <a:xfrm>
            <a:off x="730153" y="325938"/>
            <a:ext cx="3240000" cy="324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i="1" dirty="0">
                <a:solidFill>
                  <a:srgbClr val="8AC03B"/>
                </a:solidFill>
                <a:latin typeface="Verdana" panose="020B0604030504040204" pitchFamily="34" charset="0"/>
                <a:ea typeface="Verdana" panose="020B0604030504040204" pitchFamily="34" charset="0"/>
                <a:cs typeface="Verdana" panose="020B0604030504040204" pitchFamily="34" charset="0"/>
              </a:rPr>
              <a:t>Nella mia vita ho attraversato periodi di salute mentale e depressione. Mi sono presto resa conto di quanto fosse potente la natura, che dopo alcune avventure mi ha permesso di guarire fuggendo e immergendomi nella natura e lasciando andare tutto. </a:t>
            </a:r>
          </a:p>
          <a:p>
            <a:pPr algn="ctr"/>
            <a:endParaRPr lang="fr-FR" sz="1300" i="1" dirty="0">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a:extLst>
              <a:ext uri="{FF2B5EF4-FFF2-40B4-BE49-F238E27FC236}">
                <a16:creationId xmlns:a16="http://schemas.microsoft.com/office/drawing/2014/main" id="{16F7CD23-E8AE-899A-3665-E1E42CF3F7EF}"/>
              </a:ext>
            </a:extLst>
          </p:cNvPr>
          <p:cNvSpPr>
            <a:spLocks noGrp="1"/>
          </p:cNvSpPr>
          <p:nvPr>
            <p:ph type="body" sz="quarter" idx="52"/>
          </p:nvPr>
        </p:nvSpPr>
        <p:spPr>
          <a:xfrm>
            <a:off x="701393" y="2936130"/>
            <a:ext cx="3297520" cy="215410"/>
          </a:xfrm>
        </p:spPr>
        <p:txBody>
          <a:bodyPr/>
          <a:lstStyle/>
          <a:p>
            <a:r>
              <a:rPr lang="en-GB" dirty="0">
                <a:solidFill>
                  <a:srgbClr val="8AC03B"/>
                </a:solidFill>
              </a:rPr>
              <a:t>Paul Rooney,</a:t>
            </a:r>
          </a:p>
          <a:p>
            <a:r>
              <a:rPr lang="en-GB" dirty="0">
                <a:solidFill>
                  <a:srgbClr val="8AC03B"/>
                </a:solidFill>
              </a:rPr>
              <a:t>Anime fangose</a:t>
            </a:r>
          </a:p>
        </p:txBody>
      </p:sp>
      <p:sp>
        <p:nvSpPr>
          <p:cNvPr id="3" name="Text Placeholder 2">
            <a:extLst>
              <a:ext uri="{FF2B5EF4-FFF2-40B4-BE49-F238E27FC236}">
                <a16:creationId xmlns:a16="http://schemas.microsoft.com/office/drawing/2014/main" id="{8BCAD088-3DEE-73EA-D81E-7CDB70C7450F}"/>
              </a:ext>
            </a:extLst>
          </p:cNvPr>
          <p:cNvSpPr>
            <a:spLocks noGrp="1"/>
          </p:cNvSpPr>
          <p:nvPr>
            <p:ph type="body" sz="quarter" idx="15"/>
          </p:nvPr>
        </p:nvSpPr>
        <p:spPr>
          <a:xfrm>
            <a:off x="701393" y="259354"/>
            <a:ext cx="2003444" cy="936605"/>
          </a:xfrm>
        </p:spPr>
        <p:txBody>
          <a:bodyPr>
            <a:noAutofit/>
          </a:bodyPr>
          <a:lstStyle/>
          <a:p>
            <a:r>
              <a:rPr lang="en-GB" dirty="0">
                <a:solidFill>
                  <a:srgbClr val="8AC03B"/>
                </a:solidFill>
              </a:rPr>
              <a:t>"</a:t>
            </a:r>
          </a:p>
        </p:txBody>
      </p:sp>
      <p:sp>
        <p:nvSpPr>
          <p:cNvPr id="2" name="Text Placeholder 1">
            <a:extLst>
              <a:ext uri="{FF2B5EF4-FFF2-40B4-BE49-F238E27FC236}">
                <a16:creationId xmlns:a16="http://schemas.microsoft.com/office/drawing/2014/main" id="{DD24068F-9112-49A7-BCA8-3381D20F593A}"/>
              </a:ext>
            </a:extLst>
          </p:cNvPr>
          <p:cNvSpPr>
            <a:spLocks noGrp="1"/>
          </p:cNvSpPr>
          <p:nvPr>
            <p:ph type="body" sz="quarter" idx="14"/>
          </p:nvPr>
        </p:nvSpPr>
        <p:spPr>
          <a:xfrm rot="10800000">
            <a:off x="3128102" y="2738011"/>
            <a:ext cx="785328" cy="1056986"/>
          </a:xfrm>
        </p:spPr>
        <p:txBody>
          <a:bodyPr>
            <a:noAutofit/>
          </a:bodyPr>
          <a:lstStyle/>
          <a:p>
            <a:pPr marL="0" indent="0" algn="l" defTabSz="2072941" rtl="0" eaLnBrk="1" latinLnBrk="0" hangingPunct="1">
              <a:lnSpc>
                <a:spcPct val="100000"/>
              </a:lnSpc>
              <a:spcBef>
                <a:spcPts val="2267"/>
              </a:spcBef>
              <a:buFont typeface="Arial" panose="020B0604020202020204" pitchFamily="34" charset="0"/>
              <a:buNone/>
            </a:pPr>
            <a:r>
              <a:rPr lang="en-GB" dirty="0">
                <a:solidFill>
                  <a:srgbClr val="8AC03B"/>
                </a:solidFill>
              </a:rPr>
              <a:t>"</a:t>
            </a:r>
          </a:p>
        </p:txBody>
      </p:sp>
    </p:spTree>
    <p:extLst>
      <p:ext uri="{BB962C8B-B14F-4D97-AF65-F5344CB8AC3E}">
        <p14:creationId xmlns:p14="http://schemas.microsoft.com/office/powerpoint/2010/main" val="420424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7F18A2-9D71-1799-81D1-C426CB308C18}"/>
              </a:ext>
            </a:extLst>
          </p:cNvPr>
          <p:cNvSpPr>
            <a:spLocks noGrp="1"/>
          </p:cNvSpPr>
          <p:nvPr>
            <p:ph type="sldNum" sz="quarter" idx="4"/>
          </p:nvPr>
        </p:nvSpPr>
        <p:spPr/>
        <p:txBody>
          <a:bodyPr/>
          <a:lstStyle/>
          <a:p>
            <a:fld id="{CB2079F2-58AF-ED44-82D7-E04B2F6FD686}" type="slidenum">
              <a:rPr lang="en-US" smtClean="0"/>
              <a:t>9</a:t>
            </a:fld>
            <a:endParaRPr lang="en-US" dirty="0"/>
          </a:p>
        </p:txBody>
      </p:sp>
      <p:sp>
        <p:nvSpPr>
          <p:cNvPr id="7" name="Picture Placeholder 6">
            <a:extLst>
              <a:ext uri="{FF2B5EF4-FFF2-40B4-BE49-F238E27FC236}">
                <a16:creationId xmlns:a16="http://schemas.microsoft.com/office/drawing/2014/main" id="{CF49FA5B-EA5A-3753-DE39-6F41B936F674}"/>
              </a:ext>
            </a:extLst>
          </p:cNvPr>
          <p:cNvSpPr>
            <a:spLocks noGrp="1"/>
          </p:cNvSpPr>
          <p:nvPr>
            <p:ph type="pic" sz="quarter" idx="13"/>
          </p:nvPr>
        </p:nvSpPr>
        <p:spPr/>
      </p:sp>
      <p:sp>
        <p:nvSpPr>
          <p:cNvPr id="16" name="Text Placeholder 5">
            <a:extLst>
              <a:ext uri="{FF2B5EF4-FFF2-40B4-BE49-F238E27FC236}">
                <a16:creationId xmlns:a16="http://schemas.microsoft.com/office/drawing/2014/main" id="{9DB7C7AF-CE27-CF62-670D-24248E6C807C}"/>
              </a:ext>
            </a:extLst>
          </p:cNvPr>
          <p:cNvSpPr txBox="1">
            <a:spLocks/>
          </p:cNvSpPr>
          <p:nvPr/>
        </p:nvSpPr>
        <p:spPr>
          <a:xfrm>
            <a:off x="766011" y="5235167"/>
            <a:ext cx="6469177" cy="208878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defTabSz="825500">
              <a:buNone/>
            </a:pPr>
            <a:r>
              <a:rPr lang="en-US" sz="1400" b="1" dirty="0">
                <a:solidFill>
                  <a:schemeClr val="bg1"/>
                </a:solidFill>
                <a:latin typeface="Verdana" panose="020B0604030504040204" pitchFamily="34" charset="0"/>
                <a:ea typeface="Verdana" panose="020B0604030504040204" pitchFamily="34" charset="0"/>
              </a:rPr>
              <a:t>Credo che le mie escursioni forniscano la migliore medicina: la natura e l'aria aperta. </a:t>
            </a:r>
            <a:r>
              <a:rPr lang="en-US" sz="1400" dirty="0">
                <a:solidFill>
                  <a:schemeClr val="bg1"/>
                </a:solidFill>
                <a:latin typeface="Verdana" panose="020B0604030504040204" pitchFamily="34" charset="0"/>
                <a:ea typeface="Verdana" panose="020B0604030504040204" pitchFamily="34" charset="0"/>
              </a:rPr>
              <a:t>Credo che la natura sia una fonte inesplorata per migliorare soprattutto la salute fisica e mentale. Dopo una delle mie escursioni, le persone mi hanno detto: "Mi sento come se avessi fatto il mio primo vero respiro". Collaboro con altre compagnie turistiche e guide d'avventura. La creazione di questa rete è molto importante per tutte le nostre attività. Lavoriamo insieme per sviluppare pacchetti e la maggior parte delle nostre prenotazioni avviene online. Offriamo pacchetti che includono foraging, glamping e terapie per il benessere. Educhiamo i nostri ospiti e ci assicuriamo che sentano la magia della natura e che abbiano voglia di tornare o di raccontarla ad altri.</a:t>
            </a:r>
          </a:p>
          <a:p>
            <a:pPr marL="0" indent="0" defTabSz="825500">
              <a:buNone/>
            </a:pPr>
            <a:r>
              <a:rPr lang="en-US" sz="1400" dirty="0">
                <a:solidFill>
                  <a:schemeClr val="bg1"/>
                </a:solidFill>
                <a:latin typeface="Verdana" panose="020B0604030504040204" pitchFamily="34" charset="0"/>
                <a:ea typeface="Verdana" panose="020B0604030504040204" pitchFamily="34" charset="0"/>
              </a:rPr>
              <a:t>Il costruttore di siti web </a:t>
            </a:r>
            <a:r>
              <a:rPr lang="en-US" sz="1400" dirty="0" err="1">
                <a:solidFill>
                  <a:schemeClr val="bg1"/>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Wix </a:t>
            </a:r>
            <a:r>
              <a:rPr lang="en-US" sz="1400" dirty="0">
                <a:solidFill>
                  <a:schemeClr val="bg1"/>
                </a:solidFill>
                <a:latin typeface="Verdana" panose="020B0604030504040204" pitchFamily="34" charset="0"/>
                <a:ea typeface="Verdana" panose="020B0604030504040204" pitchFamily="34" charset="0"/>
              </a:rPr>
              <a:t>è stato per me una svolta epocale. Grazie alle sue API, sviluppare il mio sito web è stato facilissimo, soprattutto quando non avevo idea di come costruire un sito. Ho anche aggiunto una sezione dedicata ai tour del libro, agli eventi e al negozio di articoli, ecc. Uso anche </a:t>
            </a:r>
            <a:r>
              <a:rPr lang="en-US" sz="1400" dirty="0">
                <a:solidFill>
                  <a:schemeClr val="bg1"/>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Canva </a:t>
            </a:r>
            <a:r>
              <a:rPr lang="en-US" sz="1400" dirty="0">
                <a:solidFill>
                  <a:schemeClr val="bg1"/>
                </a:solidFill>
                <a:latin typeface="Verdana" panose="020B0604030504040204" pitchFamily="34" charset="0"/>
                <a:ea typeface="Verdana" panose="020B0604030504040204" pitchFamily="34" charset="0"/>
              </a:rPr>
              <a:t>per la produzione di video e per la progettazione di materiale di marketing. Il mio drone è il mio strumento preferito per realizzare i video e le immagini migliori, per dare vita alle mie esperienze. </a:t>
            </a:r>
          </a:p>
          <a:p>
            <a:pPr marL="0" indent="0">
              <a:buNone/>
            </a:pPr>
            <a:endParaRPr lang="en-GB" dirty="0">
              <a:solidFill>
                <a:schemeClr val="bg1"/>
              </a:solidFill>
              <a:latin typeface="Verdana" panose="020B0604030504040204" pitchFamily="34" charset="0"/>
              <a:ea typeface="Verdana" panose="020B0604030504040204" pitchFamily="34" charset="0"/>
            </a:endParaRPr>
          </a:p>
        </p:txBody>
      </p:sp>
      <p:sp>
        <p:nvSpPr>
          <p:cNvPr id="17" name="Text Placeholder 6">
            <a:extLst>
              <a:ext uri="{FF2B5EF4-FFF2-40B4-BE49-F238E27FC236}">
                <a16:creationId xmlns:a16="http://schemas.microsoft.com/office/drawing/2014/main" id="{49F1544D-2A6D-00CD-E141-0BB3BAF56336}"/>
              </a:ext>
            </a:extLst>
          </p:cNvPr>
          <p:cNvSpPr txBox="1">
            <a:spLocks/>
          </p:cNvSpPr>
          <p:nvPr/>
        </p:nvSpPr>
        <p:spPr>
          <a:xfrm>
            <a:off x="783807" y="4600766"/>
            <a:ext cx="5992059" cy="45125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1600" b="1" dirty="0">
                <a:solidFill>
                  <a:schemeClr val="bg1"/>
                </a:solidFill>
                <a:latin typeface="Verdana" panose="020B0604030504040204" pitchFamily="34" charset="0"/>
                <a:ea typeface="Verdana" panose="020B0604030504040204" pitchFamily="34" charset="0"/>
              </a:rPr>
              <a:t>Come siete innovativi nel campo dell'ecoturismo e dell'avventura? Come ha iniziato la sua attività?</a:t>
            </a:r>
          </a:p>
        </p:txBody>
      </p:sp>
      <p:pic>
        <p:nvPicPr>
          <p:cNvPr id="2" name="Picture Placeholder 13" descr="A person sitting in a forest&#10;&#10;Description automatically generated with low confidence">
            <a:hlinkClick r:id="rId4"/>
            <a:extLst>
              <a:ext uri="{FF2B5EF4-FFF2-40B4-BE49-F238E27FC236}">
                <a16:creationId xmlns:a16="http://schemas.microsoft.com/office/drawing/2014/main" id="{9CFD7423-F3E3-7246-3CEA-45BF6021CC6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716514" y="1017240"/>
            <a:ext cx="4126643" cy="2592503"/>
          </a:xfrm>
          <a:prstGeom prst="rect">
            <a:avLst/>
          </a:prstGeom>
        </p:spPr>
      </p:pic>
    </p:spTree>
    <p:extLst>
      <p:ext uri="{BB962C8B-B14F-4D97-AF65-F5344CB8AC3E}">
        <p14:creationId xmlns:p14="http://schemas.microsoft.com/office/powerpoint/2010/main" val="175881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hyp="http://schemas.microsoft.com/office/drawing/2018/hyperlinkcolor" xmlns:a16="http://schemas.microsoft.com/office/drawing/2014/main" xmlns="">
      <p:transition spd="slow">
        <p:random/>
      </p:transition>
    </mc:Fallback>
  </mc:AlternateContent>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19390</TotalTime>
  <Words>13691</Words>
  <Application>Microsoft Macintosh PowerPoint</Application>
  <PresentationFormat>Personnalisé</PresentationFormat>
  <Paragraphs>871</Paragraphs>
  <Slides>64</Slides>
  <Notes>2</Notes>
  <HiddenSlides>0</HiddenSlides>
  <MMClips>2</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64</vt:i4>
      </vt:variant>
    </vt:vector>
  </HeadingPairs>
  <TitlesOfParts>
    <vt:vector size="80" baseType="lpstr">
      <vt:lpstr>Arial</vt:lpstr>
      <vt:lpstr>Avenir</vt:lpstr>
      <vt:lpstr>Avenir Black</vt:lpstr>
      <vt:lpstr>Avenir Book</vt:lpstr>
      <vt:lpstr>Calibri</vt:lpstr>
      <vt:lpstr>Century Schoolbook</vt:lpstr>
      <vt:lpstr>Montserrat</vt:lpstr>
      <vt:lpstr>omnes-pro</vt:lpstr>
      <vt:lpstr>Poppins</vt:lpstr>
      <vt:lpstr>Quattrocento Sans</vt:lpstr>
      <vt:lpstr>Roboto</vt:lpstr>
      <vt:lpstr>Symbol</vt:lpstr>
      <vt:lpstr>Times</vt:lpstr>
      <vt:lpstr>Verdana</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docId:F40284D496CF019AA232872372F437FD</cp:keywords>
  <cp:lastModifiedBy>Jessica FAVAREL</cp:lastModifiedBy>
  <cp:revision>486</cp:revision>
  <cp:lastPrinted>2023-05-17T13:34:19Z</cp:lastPrinted>
  <dcterms:created xsi:type="dcterms:W3CDTF">2021-06-15T11:45:52Z</dcterms:created>
  <dcterms:modified xsi:type="dcterms:W3CDTF">2023-09-21T12:39:47Z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