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modernComment_15D_446C44A9.xml" ContentType="application/vnd.ms-powerpoint.comments+xml"/>
  <Override PartName="/ppt/comments/modernComment_162_6BA6A54E.xml" ContentType="application/vnd.ms-powerpoint.comments+xml"/>
  <Override PartName="/ppt/notesSlides/notesSlide1.xml" ContentType="application/vnd.openxmlformats-officedocument.presentationml.notesSlide+xml"/>
  <Override PartName="/ppt/comments/modernComment_119_72F618EA.xml" ContentType="application/vnd.ms-powerpoint.comments+xml"/>
  <Override PartName="/ppt/comments/modernComment_12A_37669FA4.xml" ContentType="application/vnd.ms-powerpoint.comments+xml"/>
  <Override PartName="/ppt/comments/modernComment_12F_963E7C28.xml" ContentType="application/vnd.ms-powerpoint.comments+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71"/>
  </p:notesMasterIdLst>
  <p:handoutMasterIdLst>
    <p:handoutMasterId r:id="rId72"/>
  </p:handoutMasterIdLst>
  <p:sldIdLst>
    <p:sldId id="351" r:id="rId5"/>
    <p:sldId id="349" r:id="rId6"/>
    <p:sldId id="348" r:id="rId7"/>
    <p:sldId id="353" r:id="rId8"/>
    <p:sldId id="354" r:id="rId9"/>
    <p:sldId id="359" r:id="rId10"/>
    <p:sldId id="281" r:id="rId11"/>
    <p:sldId id="314" r:id="rId12"/>
    <p:sldId id="291" r:id="rId13"/>
    <p:sldId id="363" r:id="rId14"/>
    <p:sldId id="364" r:id="rId15"/>
    <p:sldId id="283" r:id="rId16"/>
    <p:sldId id="285" r:id="rId17"/>
    <p:sldId id="292" r:id="rId18"/>
    <p:sldId id="293" r:id="rId19"/>
    <p:sldId id="294" r:id="rId20"/>
    <p:sldId id="295" r:id="rId21"/>
    <p:sldId id="296" r:id="rId22"/>
    <p:sldId id="298" r:id="rId23"/>
    <p:sldId id="299" r:id="rId24"/>
    <p:sldId id="300" r:id="rId25"/>
    <p:sldId id="301" r:id="rId26"/>
    <p:sldId id="303" r:id="rId27"/>
    <p:sldId id="304" r:id="rId28"/>
    <p:sldId id="305" r:id="rId29"/>
    <p:sldId id="315" r:id="rId30"/>
    <p:sldId id="282" r:id="rId31"/>
    <p:sldId id="316" r:id="rId32"/>
    <p:sldId id="317" r:id="rId33"/>
    <p:sldId id="318" r:id="rId34"/>
    <p:sldId id="306" r:id="rId35"/>
    <p:sldId id="308" r:id="rId36"/>
    <p:sldId id="309" r:id="rId37"/>
    <p:sldId id="320" r:id="rId38"/>
    <p:sldId id="307" r:id="rId39"/>
    <p:sldId id="321" r:id="rId40"/>
    <p:sldId id="322" r:id="rId41"/>
    <p:sldId id="323" r:id="rId42"/>
    <p:sldId id="284" r:id="rId43"/>
    <p:sldId id="324" r:id="rId44"/>
    <p:sldId id="325" r:id="rId45"/>
    <p:sldId id="326" r:id="rId46"/>
    <p:sldId id="327" r:id="rId47"/>
    <p:sldId id="328" r:id="rId48"/>
    <p:sldId id="329" r:id="rId49"/>
    <p:sldId id="330" r:id="rId50"/>
    <p:sldId id="331" r:id="rId51"/>
    <p:sldId id="332" r:id="rId52"/>
    <p:sldId id="333" r:id="rId53"/>
    <p:sldId id="334" r:id="rId54"/>
    <p:sldId id="335" r:id="rId55"/>
    <p:sldId id="339" r:id="rId56"/>
    <p:sldId id="336" r:id="rId57"/>
    <p:sldId id="340" r:id="rId58"/>
    <p:sldId id="341" r:id="rId59"/>
    <p:sldId id="343" r:id="rId60"/>
    <p:sldId id="345" r:id="rId61"/>
    <p:sldId id="346" r:id="rId62"/>
    <p:sldId id="356" r:id="rId63"/>
    <p:sldId id="358" r:id="rId64"/>
    <p:sldId id="365" r:id="rId65"/>
    <p:sldId id="366" r:id="rId66"/>
    <p:sldId id="367" r:id="rId67"/>
    <p:sldId id="368" r:id="rId68"/>
    <p:sldId id="360" r:id="rId69"/>
    <p:sldId id="279" r:id="rId70"/>
  </p:sldIdLst>
  <p:sldSz cx="7559675" cy="10691813"/>
  <p:notesSz cx="6858000" cy="9144000"/>
  <p:defaultTex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p:defaultTextStyle>
  <p:extLst>
    <p:ext uri="{EFAFB233-063F-42B5-8137-9DF3F51BA10A}">
      <p15:sldGuideLst xmlns:p15="http://schemas.microsoft.com/office/powerpoint/2012/main">
        <p15:guide id="1" pos="453" userDrawn="1">
          <p15:clr>
            <a:srgbClr val="A4A3A4"/>
          </p15:clr>
        </p15:guide>
        <p15:guide id="2" orient="horz" pos="3367">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CA4F347-24EF-D5B3-05A1-95AF2E6FD3B4}" name="Mary Whitney" initials="MW" userId="U8zSMtsDO+2bOxrS76Xynrc/9cvARVt3a1xsR3+hIfE=" providerId="None"/>
  <p188:author id="{8438A3EF-A4A4-A57B-63D2-4B46EBD13EB7}" name="Manon HOUDAYER" initials="MH" userId="S::manonhoudayer@lelaba.onmicrosoft.com::64374d38-cb3d-4097-a912-c56f7ca5e26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6D6E71"/>
    <a:srgbClr val="94D040"/>
    <a:srgbClr val="8AC03B"/>
    <a:srgbClr val="729ACF"/>
    <a:srgbClr val="205036"/>
    <a:srgbClr val="00620A"/>
    <a:srgbClr val="81D8DA"/>
    <a:srgbClr val="759DA0"/>
    <a:srgbClr val="82ADAD"/>
    <a:srgbClr val="69AD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3ADD12-F496-4CDF-91C5-EA5ABA39084B}" v="65" dt="2023-07-21T15:33:22.180"/>
    <p1510:client id="{AFFBBEE7-738D-471D-A043-E7989C1DF1B9}" v="77" dt="2023-06-12T13:27:37.925"/>
    <p1510:client id="{ECE5F7B1-21EE-40D0-8293-57DABDC0146F}" v="6" dt="2023-07-12T15:18:17.110"/>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545" autoAdjust="0"/>
    <p:restoredTop sz="94638"/>
  </p:normalViewPr>
  <p:slideViewPr>
    <p:cSldViewPr snapToGrid="0" snapToObjects="1">
      <p:cViewPr>
        <p:scale>
          <a:sx n="70" d="100"/>
          <a:sy n="70" d="100"/>
        </p:scale>
        <p:origin x="1248" y="144"/>
      </p:cViewPr>
      <p:guideLst>
        <p:guide pos="453"/>
        <p:guide orient="horz" pos="3367"/>
      </p:guideLst>
    </p:cSldViewPr>
  </p:slideViewPr>
  <p:notesTextViewPr>
    <p:cViewPr>
      <p:scale>
        <a:sx n="1" d="1"/>
        <a:sy n="1" d="1"/>
      </p:scale>
      <p:origin x="0" y="0"/>
    </p:cViewPr>
  </p:notesTextViewPr>
  <p:sorterViewPr>
    <p:cViewPr>
      <p:scale>
        <a:sx n="80" d="100"/>
        <a:sy n="80" d="100"/>
      </p:scale>
      <p:origin x="0" y="0"/>
    </p:cViewPr>
  </p:sorterViewPr>
  <p:notesViewPr>
    <p:cSldViewPr snapToGrid="0" snapToObjects="1" showGuides="1">
      <p:cViewPr varScale="1">
        <p:scale>
          <a:sx n="75" d="100"/>
          <a:sy n="75" d="100"/>
        </p:scale>
        <p:origin x="2936" y="17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viewProps" Target="viewProps.xml"/><Relationship Id="rId79" Type="http://schemas.microsoft.com/office/2018/10/relationships/authors" Target="author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presProps" Target="presProps.xml"/><Relationship Id="rId78"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y Whitney" userId="U8zSMtsDO+2bOxrS76Xynrc/9cvARVt3a1xsR3+hIfE=" providerId="None" clId="Web-{443ADD12-F496-4CDF-91C5-EA5ABA39084B}"/>
    <pc:docChg chg="modSld">
      <pc:chgData name="Mary Whitney" userId="U8zSMtsDO+2bOxrS76Xynrc/9cvARVt3a1xsR3+hIfE=" providerId="None" clId="Web-{443ADD12-F496-4CDF-91C5-EA5ABA39084B}" dt="2023-07-21T15:33:22.180" v="64"/>
      <pc:docMkLst>
        <pc:docMk/>
      </pc:docMkLst>
      <pc:sldChg chg="modSp">
        <pc:chgData name="Mary Whitney" userId="U8zSMtsDO+2bOxrS76Xynrc/9cvARVt3a1xsR3+hIfE=" providerId="None" clId="Web-{443ADD12-F496-4CDF-91C5-EA5ABA39084B}" dt="2023-07-21T15:28:16.111" v="15" actId="20577"/>
        <pc:sldMkLst>
          <pc:docMk/>
          <pc:sldMk cId="844040561" sldId="348"/>
        </pc:sldMkLst>
        <pc:spChg chg="mod">
          <ac:chgData name="Mary Whitney" userId="U8zSMtsDO+2bOxrS76Xynrc/9cvARVt3a1xsR3+hIfE=" providerId="None" clId="Web-{443ADD12-F496-4CDF-91C5-EA5ABA39084B}" dt="2023-07-21T15:28:16.111" v="15" actId="20577"/>
          <ac:spMkLst>
            <pc:docMk/>
            <pc:sldMk cId="844040561" sldId="348"/>
            <ac:spMk id="3" creationId="{6AEB2A9F-8CB7-4BDB-0BA7-7A2FB391DFB9}"/>
          </ac:spMkLst>
        </pc:spChg>
      </pc:sldChg>
      <pc:sldChg chg="modSp">
        <pc:chgData name="Mary Whitney" userId="U8zSMtsDO+2bOxrS76Xynrc/9cvARVt3a1xsR3+hIfE=" providerId="None" clId="Web-{443ADD12-F496-4CDF-91C5-EA5ABA39084B}" dt="2023-07-21T15:31:58.147" v="63" actId="20577"/>
        <pc:sldMkLst>
          <pc:docMk/>
          <pc:sldMk cId="2044476344" sldId="353"/>
        </pc:sldMkLst>
        <pc:spChg chg="mod">
          <ac:chgData name="Mary Whitney" userId="U8zSMtsDO+2bOxrS76Xynrc/9cvARVt3a1xsR3+hIfE=" providerId="None" clId="Web-{443ADD12-F496-4CDF-91C5-EA5ABA39084B}" dt="2023-07-21T15:30:05.957" v="30" actId="20577"/>
          <ac:spMkLst>
            <pc:docMk/>
            <pc:sldMk cId="2044476344" sldId="353"/>
            <ac:spMk id="5" creationId="{3AFB5EC6-4D92-BB13-4752-F11E6CF909B6}"/>
          </ac:spMkLst>
        </pc:spChg>
        <pc:spChg chg="mod">
          <ac:chgData name="Mary Whitney" userId="U8zSMtsDO+2bOxrS76Xynrc/9cvARVt3a1xsR3+hIfE=" providerId="None" clId="Web-{443ADD12-F496-4CDF-91C5-EA5ABA39084B}" dt="2023-07-21T15:31:58.147" v="63" actId="20577"/>
          <ac:spMkLst>
            <pc:docMk/>
            <pc:sldMk cId="2044476344" sldId="353"/>
            <ac:spMk id="8" creationId="{1BCAAD8F-DA1A-B1ED-B9C1-4977B823B56C}"/>
          </ac:spMkLst>
        </pc:spChg>
      </pc:sldChg>
      <pc:sldChg chg="addCm">
        <pc:chgData name="Mary Whitney" userId="U8zSMtsDO+2bOxrS76Xynrc/9cvARVt3a1xsR3+hIfE=" providerId="None" clId="Web-{443ADD12-F496-4CDF-91C5-EA5ABA39084B}" dt="2023-07-21T15:33:22.180" v="64"/>
        <pc:sldMkLst>
          <pc:docMk/>
          <pc:sldMk cId="1806083406" sldId="354"/>
        </pc:sldMkLst>
        <pc:extLst>
          <p:ext xmlns:p="http://schemas.openxmlformats.org/presentationml/2006/main" uri="{D6D511B9-2390-475A-947B-AFAB55BFBCF1}">
            <pc226:cmChg xmlns:pc226="http://schemas.microsoft.com/office/powerpoint/2022/06/main/command" chg="add">
              <pc226:chgData name="Mary Whitney" userId="U8zSMtsDO+2bOxrS76Xynrc/9cvARVt3a1xsR3+hIfE=" providerId="None" clId="Web-{443ADD12-F496-4CDF-91C5-EA5ABA39084B}" dt="2023-07-21T15:33:22.180" v="64"/>
              <pc2:cmMkLst xmlns:pc2="http://schemas.microsoft.com/office/powerpoint/2019/9/main/command">
                <pc:docMk/>
                <pc:sldMk cId="1806083406" sldId="354"/>
                <pc2:cmMk id="{9E72F115-95A3-4B7C-A530-E081E6FEB80D}"/>
              </pc2:cmMkLst>
            </pc226:cmChg>
          </p:ext>
        </pc:extLst>
      </pc:sldChg>
    </pc:docChg>
  </pc:docChgLst>
  <pc:docChgLst>
    <pc:chgData name="Mary Whitney" userId="U8zSMtsDO+2bOxrS76Xynrc/9cvARVt3a1xsR3+hIfE=" providerId="None" clId="Web-{ECE5F7B1-21EE-40D0-8293-57DABDC0146F}"/>
    <pc:docChg chg="mod modSld">
      <pc:chgData name="Mary Whitney" userId="U8zSMtsDO+2bOxrS76Xynrc/9cvARVt3a1xsR3+hIfE=" providerId="None" clId="Web-{ECE5F7B1-21EE-40D0-8293-57DABDC0146F}" dt="2023-07-12T15:18:17.110" v="5" actId="20577"/>
      <pc:docMkLst>
        <pc:docMk/>
      </pc:docMkLst>
      <pc:sldChg chg="modSp">
        <pc:chgData name="Mary Whitney" userId="U8zSMtsDO+2bOxrS76Xynrc/9cvARVt3a1xsR3+hIfE=" providerId="None" clId="Web-{ECE5F7B1-21EE-40D0-8293-57DABDC0146F}" dt="2023-07-12T15:18:17.110" v="5" actId="20577"/>
        <pc:sldMkLst>
          <pc:docMk/>
          <pc:sldMk cId="844040561" sldId="348"/>
        </pc:sldMkLst>
        <pc:spChg chg="mod">
          <ac:chgData name="Mary Whitney" userId="U8zSMtsDO+2bOxrS76Xynrc/9cvARVt3a1xsR3+hIfE=" providerId="None" clId="Web-{ECE5F7B1-21EE-40D0-8293-57DABDC0146F}" dt="2023-07-12T15:18:17.110" v="5" actId="20577"/>
          <ac:spMkLst>
            <pc:docMk/>
            <pc:sldMk cId="844040561" sldId="348"/>
            <ac:spMk id="3" creationId="{6AEB2A9F-8CB7-4BDB-0BA7-7A2FB391DFB9}"/>
          </ac:spMkLst>
        </pc:spChg>
      </pc:sldChg>
      <pc:sldChg chg="addCm">
        <pc:chgData name="Mary Whitney" userId="U8zSMtsDO+2bOxrS76Xynrc/9cvARVt3a1xsR3+hIfE=" providerId="None" clId="Web-{ECE5F7B1-21EE-40D0-8293-57DABDC0146F}" dt="2023-07-12T15:16:55.500" v="1"/>
        <pc:sldMkLst>
          <pc:docMk/>
          <pc:sldMk cId="1147946153" sldId="349"/>
        </pc:sldMkLst>
        <pc:extLst>
          <p:ext xmlns:p="http://schemas.openxmlformats.org/presentationml/2006/main" uri="{D6D511B9-2390-475A-947B-AFAB55BFBCF1}">
            <pc226:cmChg xmlns:pc226="http://schemas.microsoft.com/office/powerpoint/2022/06/main/command" chg="add">
              <pc226:chgData name="Mary Whitney" userId="U8zSMtsDO+2bOxrS76Xynrc/9cvARVt3a1xsR3+hIfE=" providerId="None" clId="Web-{ECE5F7B1-21EE-40D0-8293-57DABDC0146F}" dt="2023-07-12T15:16:55.500" v="1"/>
              <pc2:cmMkLst xmlns:pc2="http://schemas.microsoft.com/office/powerpoint/2019/9/main/command">
                <pc:docMk/>
                <pc:sldMk cId="1147946153" sldId="349"/>
                <pc2:cmMk id="{31E3B195-96BD-4049-A019-71F03FD26575}"/>
              </pc2:cmMkLst>
            </pc226:cmChg>
          </p:ext>
        </pc:extLst>
      </pc:sldChg>
    </pc:docChg>
  </pc:docChgLst>
</pc:chgInfo>
</file>

<file path=ppt/comments/modernComment_119_72F618EA.xml><?xml version="1.0" encoding="utf-8"?>
<p188:cmLst xmlns:a="http://schemas.openxmlformats.org/drawingml/2006/main" xmlns:r="http://schemas.openxmlformats.org/officeDocument/2006/relationships" xmlns:p188="http://schemas.microsoft.com/office/powerpoint/2018/8/main">
  <p188:cm id="{9B13476C-753C-E946-AB69-B73DF98D6578}" authorId="{8438A3EF-A4A4-A57B-63D2-4B46EBD13EB7}" created="2023-05-16T12:10:20.244">
    <pc:sldMkLst xmlns:pc="http://schemas.microsoft.com/office/powerpoint/2013/main/command">
      <pc:docMk/>
      <pc:sldMk cId="1928730858" sldId="281"/>
    </pc:sldMkLst>
    <p188:txBody>
      <a:bodyPr/>
      <a:lstStyle/>
      <a:p>
        <a:r>
          <a:rPr lang="fr-FR"/>
          <a:t>MMS 1 Muddy Soul</a:t>
        </a:r>
      </a:p>
    </p188:txBody>
  </p188:cm>
</p188:cmLst>
</file>

<file path=ppt/comments/modernComment_12A_37669FA4.xml><?xml version="1.0" encoding="utf-8"?>
<p188:cmLst xmlns:a="http://schemas.openxmlformats.org/drawingml/2006/main" xmlns:r="http://schemas.openxmlformats.org/officeDocument/2006/relationships" xmlns:p188="http://schemas.microsoft.com/office/powerpoint/2018/8/main">
  <p188:cm id="{3B755811-68F9-374A-A14C-7D6ACAA63C85}" authorId="{8438A3EF-A4A4-A57B-63D2-4B46EBD13EB7}" created="2023-05-16T12:10:01.835">
    <pc:sldMkLst xmlns:pc="http://schemas.microsoft.com/office/powerpoint/2013/main/command">
      <pc:docMk/>
      <pc:sldMk cId="929472420" sldId="298"/>
    </pc:sldMkLst>
    <p188:txBody>
      <a:bodyPr/>
      <a:lstStyle/>
      <a:p>
        <a:r>
          <a:rPr lang="fr-FR"/>
          <a:t>Matera</a:t>
        </a:r>
      </a:p>
    </p188:txBody>
  </p188:cm>
  <p188:cm id="{140DBA4E-124F-744E-BD54-1B527612229F}" authorId="{8438A3EF-A4A4-A57B-63D2-4B46EBD13EB7}" created="2023-05-16T13:06:32.231">
    <ac:txMkLst xmlns:ac="http://schemas.microsoft.com/office/drawing/2013/main/command">
      <pc:docMk xmlns:pc="http://schemas.microsoft.com/office/powerpoint/2013/main/command"/>
      <pc:sldMk xmlns:pc="http://schemas.microsoft.com/office/powerpoint/2013/main/command" cId="929472420" sldId="298"/>
      <ac:spMk id="23" creationId="{F646B396-891E-DA6B-7F16-5CA3B2CF8872}"/>
      <ac:txMk cp="0" len="18">
        <ac:context len="20" hash="4285219847"/>
      </ac:txMk>
    </ac:txMkLst>
    <p188:pos x="984792" y="388050"/>
    <p188:txBody>
      <a:bodyPr/>
      <a:lstStyle/>
      <a:p>
        <a:r>
          <a:rPr lang="fr-FR"/>
          <a:t>Add logos instead of writing the name of the social medias</a:t>
        </a:r>
      </a:p>
    </p188:txBody>
  </p188:cm>
</p188:cmLst>
</file>

<file path=ppt/comments/modernComment_12F_963E7C28.xml><?xml version="1.0" encoding="utf-8"?>
<p188:cmLst xmlns:a="http://schemas.openxmlformats.org/drawingml/2006/main" xmlns:r="http://schemas.openxmlformats.org/officeDocument/2006/relationships" xmlns:p188="http://schemas.microsoft.com/office/powerpoint/2018/8/main">
  <p188:cm id="{3220BD52-1A14-BB4D-B57F-E39152871135}" authorId="{8438A3EF-A4A4-A57B-63D2-4B46EBD13EB7}" created="2023-05-16T12:38:38.698">
    <pc:sldMkLst xmlns:pc="http://schemas.microsoft.com/office/powerpoint/2013/main/command">
      <pc:docMk/>
      <pc:sldMk cId="2520677416" sldId="303"/>
    </pc:sldMkLst>
    <p188:txBody>
      <a:bodyPr/>
      <a:lstStyle/>
      <a:p>
        <a:r>
          <a:rPr lang="fr-FR"/>
          <a:t>Matera 2 Natural Coop
</a:t>
        </a:r>
      </a:p>
    </p188:txBody>
  </p188:cm>
</p188:cmLst>
</file>

<file path=ppt/comments/modernComment_15D_446C44A9.xml><?xml version="1.0" encoding="utf-8"?>
<p188:cmLst xmlns:a="http://schemas.openxmlformats.org/drawingml/2006/main" xmlns:r="http://schemas.openxmlformats.org/officeDocument/2006/relationships" xmlns:p188="http://schemas.microsoft.com/office/powerpoint/2018/8/main">
  <p188:cm id="{1BE1312F-7838-E442-85E5-B7028238AC37}" authorId="{8438A3EF-A4A4-A57B-63D2-4B46EBD13EB7}" created="2023-05-30T10:21:30.727">
    <ac:txMkLst xmlns:ac="http://schemas.microsoft.com/office/drawing/2013/main/command">
      <pc:docMk xmlns:pc="http://schemas.microsoft.com/office/powerpoint/2013/main/command"/>
      <pc:sldMk xmlns:pc="http://schemas.microsoft.com/office/powerpoint/2013/main/command" cId="1147946153" sldId="349"/>
      <ac:spMk id="18" creationId="{447497AE-B714-0704-D980-E22F51381975}"/>
      <ac:txMk cp="0" len="17">
        <ac:context len="18" hash="2710771832"/>
      </ac:txMk>
    </ac:txMkLst>
    <p188:pos x="5789186" y="625934"/>
    <p188:txBody>
      <a:bodyPr/>
      <a:lstStyle/>
      <a:p>
        <a:r>
          <a:rPr lang="fr-FR"/>
          <a:t>Insérer les numéros de page
</a:t>
        </a:r>
      </a:p>
    </p188:txBody>
  </p188:cm>
  <p188:cm id="{31E3B195-96BD-4049-A019-71F03FD26575}" authorId="{7CA4F347-24EF-D5B3-05A1-95AF2E6FD3B4}" created="2023-07-12T15:16:55.500">
    <ac:deMkLst xmlns:ac="http://schemas.microsoft.com/office/drawing/2013/main/command">
      <pc:docMk xmlns:pc="http://schemas.microsoft.com/office/powerpoint/2013/main/command"/>
      <pc:sldMk xmlns:pc="http://schemas.microsoft.com/office/powerpoint/2013/main/command" cId="1147946153" sldId="349"/>
      <ac:spMk id="17" creationId="{C23C5EAE-14B8-199E-1838-035BDCC91750}"/>
    </ac:deMkLst>
    <p188:txBody>
      <a:bodyPr/>
      <a:lstStyle/>
      <a:p>
        <a:r>
          <a:rPr lang="en-GB"/>
          <a:t>Thank you instead of thanks</a:t>
        </a:r>
      </a:p>
    </p188:txBody>
  </p188:cm>
</p188:cmLst>
</file>

<file path=ppt/comments/modernComment_162_6BA6A54E.xml><?xml version="1.0" encoding="utf-8"?>
<p188:cmLst xmlns:a="http://schemas.openxmlformats.org/drawingml/2006/main" xmlns:r="http://schemas.openxmlformats.org/officeDocument/2006/relationships" xmlns:p188="http://schemas.microsoft.com/office/powerpoint/2018/8/main">
  <p188:cm id="{9E72F115-95A3-4B7C-A530-E081E6FEB80D}" authorId="{7CA4F347-24EF-D5B3-05A1-95AF2E6FD3B4}" created="2023-07-21T15:33:22.180">
    <ac:txMkLst xmlns:ac="http://schemas.microsoft.com/office/drawing/2013/main/command">
      <pc:docMk xmlns:pc="http://schemas.microsoft.com/office/powerpoint/2013/main/command"/>
      <pc:sldMk xmlns:pc="http://schemas.microsoft.com/office/powerpoint/2013/main/command" cId="1806083406" sldId="354"/>
      <ac:spMk id="4" creationId="{604A4DFE-B6C5-BCDA-5720-5137FFC1E5E8}"/>
      <ac:txMk cp="1081" len="5">
        <ac:context len="1152" hash="2441030454"/>
      </ac:txMk>
    </ac:txMkLst>
    <p188:pos x="3458981" y="5932938"/>
    <p188:txBody>
      <a:bodyPr/>
      <a:lstStyle/>
      <a:p>
        <a:r>
          <a:rPr lang="en-GB"/>
          <a:t>NEETS- explain acronym first then followed by acronym</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77E7518-D7D3-A342-B9A1-57B91EA8AD9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9238D92-CE55-1642-B171-5E9305F007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F378577-8B88-EE4C-8516-6703E5E700B5}" type="datetimeFigureOut">
              <a:rPr lang="en-US" smtClean="0"/>
              <a:t>9/20/23</a:t>
            </a:fld>
            <a:endParaRPr lang="en-US" dirty="0"/>
          </a:p>
        </p:txBody>
      </p:sp>
      <p:sp>
        <p:nvSpPr>
          <p:cNvPr id="4" name="Footer Placeholder 3">
            <a:extLst>
              <a:ext uri="{FF2B5EF4-FFF2-40B4-BE49-F238E27FC236}">
                <a16:creationId xmlns:a16="http://schemas.microsoft.com/office/drawing/2014/main" id="{294DC253-90BB-9447-B456-77404052F1D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E73BA3A-C6D1-EB41-8906-A8CC76B3C0A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D09957D-E1A3-9D46-BB8D-8C509470EB58}" type="slidenum">
              <a:rPr lang="en-US" smtClean="0"/>
              <a:t>‹N°›</a:t>
            </a:fld>
            <a:endParaRPr lang="en-US" dirty="0"/>
          </a:p>
        </p:txBody>
      </p:sp>
    </p:spTree>
    <p:extLst>
      <p:ext uri="{BB962C8B-B14F-4D97-AF65-F5344CB8AC3E}">
        <p14:creationId xmlns:p14="http://schemas.microsoft.com/office/powerpoint/2010/main" val="15289264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E1DF58-7EE3-C448-983E-EBFA8BC3FAB5}" type="datetimeFigureOut">
              <a:rPr lang="en-US" smtClean="0"/>
              <a:t>9/20/23</a:t>
            </a:fld>
            <a:endParaRPr lang="en-US" dirty="0"/>
          </a:p>
        </p:txBody>
      </p:sp>
      <p:sp>
        <p:nvSpPr>
          <p:cNvPr id="4" name="Slide Image Placeholder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75372A-F483-BF4C-A311-87AB670BD6E8}" type="slidenum">
              <a:rPr lang="en-US" smtClean="0"/>
              <a:t>‹N°›</a:t>
            </a:fld>
            <a:endParaRPr lang="en-US" dirty="0"/>
          </a:p>
        </p:txBody>
      </p:sp>
    </p:spTree>
    <p:extLst>
      <p:ext uri="{BB962C8B-B14F-4D97-AF65-F5344CB8AC3E}">
        <p14:creationId xmlns:p14="http://schemas.microsoft.com/office/powerpoint/2010/main" val="1810596504"/>
      </p:ext>
    </p:extLst>
  </p:cSld>
  <p:clrMap bg1="lt1" tx1="dk1" bg2="lt2" tx2="dk2" accent1="accent1" accent2="accent2" accent3="accent3" accent4="accent4" accent5="accent5" accent6="accent6" hlink="hlink" folHlink="folHlink"/>
  <p:notesStyle>
    <a:lvl1pPr marL="0" algn="l" defTabSz="875998" rtl="0" eaLnBrk="1" latinLnBrk="0" hangingPunct="1">
      <a:defRPr sz="1150" kern="1200">
        <a:solidFill>
          <a:schemeClr val="tx1"/>
        </a:solidFill>
        <a:latin typeface="+mn-lt"/>
        <a:ea typeface="+mn-ea"/>
        <a:cs typeface="+mn-cs"/>
      </a:defRPr>
    </a:lvl1pPr>
    <a:lvl2pPr marL="437999" algn="l" defTabSz="875998" rtl="0" eaLnBrk="1" latinLnBrk="0" hangingPunct="1">
      <a:defRPr sz="1150" kern="1200">
        <a:solidFill>
          <a:schemeClr val="tx1"/>
        </a:solidFill>
        <a:latin typeface="+mn-lt"/>
        <a:ea typeface="+mn-ea"/>
        <a:cs typeface="+mn-cs"/>
      </a:defRPr>
    </a:lvl2pPr>
    <a:lvl3pPr marL="875998" algn="l" defTabSz="875998" rtl="0" eaLnBrk="1" latinLnBrk="0" hangingPunct="1">
      <a:defRPr sz="1150" kern="1200">
        <a:solidFill>
          <a:schemeClr val="tx1"/>
        </a:solidFill>
        <a:latin typeface="+mn-lt"/>
        <a:ea typeface="+mn-ea"/>
        <a:cs typeface="+mn-cs"/>
      </a:defRPr>
    </a:lvl3pPr>
    <a:lvl4pPr marL="1313997" algn="l" defTabSz="875998" rtl="0" eaLnBrk="1" latinLnBrk="0" hangingPunct="1">
      <a:defRPr sz="1150" kern="1200">
        <a:solidFill>
          <a:schemeClr val="tx1"/>
        </a:solidFill>
        <a:latin typeface="+mn-lt"/>
        <a:ea typeface="+mn-ea"/>
        <a:cs typeface="+mn-cs"/>
      </a:defRPr>
    </a:lvl4pPr>
    <a:lvl5pPr marL="1751996" algn="l" defTabSz="875998" rtl="0" eaLnBrk="1" latinLnBrk="0" hangingPunct="1">
      <a:defRPr sz="1150" kern="1200">
        <a:solidFill>
          <a:schemeClr val="tx1"/>
        </a:solidFill>
        <a:latin typeface="+mn-lt"/>
        <a:ea typeface="+mn-ea"/>
        <a:cs typeface="+mn-cs"/>
      </a:defRPr>
    </a:lvl5pPr>
    <a:lvl6pPr marL="2189995" algn="l" defTabSz="875998" rtl="0" eaLnBrk="1" latinLnBrk="0" hangingPunct="1">
      <a:defRPr sz="1150" kern="1200">
        <a:solidFill>
          <a:schemeClr val="tx1"/>
        </a:solidFill>
        <a:latin typeface="+mn-lt"/>
        <a:ea typeface="+mn-ea"/>
        <a:cs typeface="+mn-cs"/>
      </a:defRPr>
    </a:lvl6pPr>
    <a:lvl7pPr marL="2627995" algn="l" defTabSz="875998" rtl="0" eaLnBrk="1" latinLnBrk="0" hangingPunct="1">
      <a:defRPr sz="1150" kern="1200">
        <a:solidFill>
          <a:schemeClr val="tx1"/>
        </a:solidFill>
        <a:latin typeface="+mn-lt"/>
        <a:ea typeface="+mn-ea"/>
        <a:cs typeface="+mn-cs"/>
      </a:defRPr>
    </a:lvl7pPr>
    <a:lvl8pPr marL="3065994" algn="l" defTabSz="875998" rtl="0" eaLnBrk="1" latinLnBrk="0" hangingPunct="1">
      <a:defRPr sz="1150" kern="1200">
        <a:solidFill>
          <a:schemeClr val="tx1"/>
        </a:solidFill>
        <a:latin typeface="+mn-lt"/>
        <a:ea typeface="+mn-ea"/>
        <a:cs typeface="+mn-cs"/>
      </a:defRPr>
    </a:lvl8pPr>
    <a:lvl9pPr marL="3503992" algn="l" defTabSz="875998" rtl="0" eaLnBrk="1" latinLnBrk="0" hangingPunct="1">
      <a:defRPr sz="115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F75372A-F483-BF4C-A311-87AB670BD6E8}" type="slidenum">
              <a:rPr lang="en-US" smtClean="0"/>
              <a:t>7</a:t>
            </a:fld>
            <a:endParaRPr lang="en-US" dirty="0"/>
          </a:p>
        </p:txBody>
      </p:sp>
    </p:spTree>
    <p:extLst>
      <p:ext uri="{BB962C8B-B14F-4D97-AF65-F5344CB8AC3E}">
        <p14:creationId xmlns:p14="http://schemas.microsoft.com/office/powerpoint/2010/main" val="16687893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F75372A-F483-BF4C-A311-87AB670BD6E8}" type="slidenum">
              <a:rPr lang="en-US" smtClean="0"/>
              <a:t>26</a:t>
            </a:fld>
            <a:endParaRPr lang="en-US" dirty="0"/>
          </a:p>
        </p:txBody>
      </p:sp>
    </p:spTree>
    <p:extLst>
      <p:ext uri="{BB962C8B-B14F-4D97-AF65-F5344CB8AC3E}">
        <p14:creationId xmlns:p14="http://schemas.microsoft.com/office/powerpoint/2010/main" val="16687893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struc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D4166B6-C662-4A42-8C2C-77E7E833BD32}"/>
              </a:ext>
            </a:extLst>
          </p:cNvPr>
          <p:cNvSpPr/>
          <p:nvPr userDrawn="1"/>
        </p:nvSpPr>
        <p:spPr>
          <a:xfrm>
            <a:off x="0" y="0"/>
            <a:ext cx="7559675" cy="10691813"/>
          </a:xfrm>
          <a:prstGeom prst="rect">
            <a:avLst/>
          </a:prstGeom>
          <a:solidFill>
            <a:srgbClr val="8AC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4" name="Rectangle 3">
            <a:extLst>
              <a:ext uri="{FF2B5EF4-FFF2-40B4-BE49-F238E27FC236}">
                <a16:creationId xmlns:a16="http://schemas.microsoft.com/office/drawing/2014/main" id="{AC4A7F4B-529F-CB4E-8A64-1E6B07F4C3C0}"/>
              </a:ext>
            </a:extLst>
          </p:cNvPr>
          <p:cNvSpPr/>
          <p:nvPr userDrawn="1"/>
        </p:nvSpPr>
        <p:spPr>
          <a:xfrm>
            <a:off x="-15240" y="9662696"/>
            <a:ext cx="7559675" cy="646331"/>
          </a:xfrm>
          <a:prstGeom prst="rect">
            <a:avLst/>
          </a:prstGeom>
        </p:spPr>
        <p:txBody>
          <a:bodyPr wrap="square">
            <a:spAutoFit/>
          </a:bodyPr>
          <a:lstStyle/>
          <a:p>
            <a:pPr algn="ctr"/>
            <a:r>
              <a:rPr lang="en-IE" sz="1800"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en-IE" sz="1800" b="1"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PLEASE DELETE THIS INSTRUCTION SLIDE BEFORE PRESENTING FINAL PRESENTATION </a:t>
            </a:r>
            <a:r>
              <a:rPr lang="en-IE" sz="1800"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endParaRPr lang="en-US" sz="1800"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6" name="Rectangle 5">
            <a:extLst>
              <a:ext uri="{FF2B5EF4-FFF2-40B4-BE49-F238E27FC236}">
                <a16:creationId xmlns:a16="http://schemas.microsoft.com/office/drawing/2014/main" id="{C0FBEC42-033F-0740-A931-95187501D99D}"/>
              </a:ext>
            </a:extLst>
          </p:cNvPr>
          <p:cNvSpPr/>
          <p:nvPr userDrawn="1"/>
        </p:nvSpPr>
        <p:spPr>
          <a:xfrm>
            <a:off x="586900" y="491138"/>
            <a:ext cx="6408259" cy="923330"/>
          </a:xfrm>
          <a:prstGeom prst="rect">
            <a:avLst/>
          </a:prstGeom>
        </p:spPr>
        <p:txBody>
          <a:bodyPr wrap="square">
            <a:spAutoFit/>
          </a:bodyPr>
          <a:lstStyle/>
          <a:p>
            <a:pPr marL="0" lvl="0" indent="0" algn="ctr" rtl="0">
              <a:spcBef>
                <a:spcPts val="0"/>
              </a:spcBef>
              <a:spcAft>
                <a:spcPts val="0"/>
              </a:spcAft>
              <a:buClr>
                <a:schemeClr val="dk1"/>
              </a:buClr>
              <a:buSzPts val="1100"/>
              <a:buFont typeface="Arial"/>
              <a:buNone/>
            </a:pPr>
            <a:r>
              <a:rPr lang="en-IE" sz="1800" b="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Icons</a:t>
            </a:r>
            <a:r>
              <a:rPr lang="en-IE" sz="1800" b="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which can be used within this template </a:t>
            </a:r>
            <a:r>
              <a:rPr lang="en-IE" sz="18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without losing quality.</a:t>
            </a:r>
            <a:r>
              <a:rPr lang="en-IE" sz="18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r>
              <a:rPr lang="en-IE" sz="18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Change line colour, width and style.</a:t>
            </a:r>
            <a:r>
              <a:rPr lang="en-IE" sz="18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p>
          <a:p>
            <a:pPr marL="52388" lvl="0" indent="0" algn="l" rtl="0">
              <a:spcBef>
                <a:spcPts val="0"/>
              </a:spcBef>
              <a:spcAft>
                <a:spcPts val="0"/>
              </a:spcAft>
              <a:buClr>
                <a:schemeClr val="dk1"/>
              </a:buClr>
              <a:buSzPts val="900"/>
              <a:buFont typeface="Quattrocento Sans"/>
              <a:buNone/>
              <a:tabLst/>
            </a:pPr>
            <a:endParaRPr lang="en-IE" sz="1800" i="1" baseline="0" dirty="0">
              <a:solidFill>
                <a:schemeClr val="bg1"/>
              </a:solidFill>
              <a:latin typeface="Calibri" panose="020F0502020204030204" pitchFamily="34" charset="0"/>
              <a:ea typeface="Quattrocento Sans"/>
              <a:cs typeface="Calibri" panose="020F0502020204030204" pitchFamily="34" charset="0"/>
              <a:sym typeface="Quattrocento Sans"/>
            </a:endParaRPr>
          </a:p>
        </p:txBody>
      </p:sp>
      <p:cxnSp>
        <p:nvCxnSpPr>
          <p:cNvPr id="8" name="Straight Connector 7">
            <a:extLst>
              <a:ext uri="{FF2B5EF4-FFF2-40B4-BE49-F238E27FC236}">
                <a16:creationId xmlns:a16="http://schemas.microsoft.com/office/drawing/2014/main" id="{5997CD4E-175B-2B4D-9C23-EBEBBCF22DEF}"/>
              </a:ext>
            </a:extLst>
          </p:cNvPr>
          <p:cNvCxnSpPr/>
          <p:nvPr userDrawn="1"/>
        </p:nvCxnSpPr>
        <p:spPr>
          <a:xfrm>
            <a:off x="0" y="1584960"/>
            <a:ext cx="755967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BF6FCBD-F024-5749-AB7D-AEA4F5BFCA76}"/>
              </a:ext>
            </a:extLst>
          </p:cNvPr>
          <p:cNvCxnSpPr/>
          <p:nvPr userDrawn="1"/>
        </p:nvCxnSpPr>
        <p:spPr>
          <a:xfrm>
            <a:off x="-15240" y="9113520"/>
            <a:ext cx="755967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27696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stimonial/Quote P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B9A2529-9230-E0BE-DF95-AA0CDE4C1C8D}"/>
              </a:ext>
            </a:extLst>
          </p:cNvPr>
          <p:cNvSpPr/>
          <p:nvPr userDrawn="1"/>
        </p:nvSpPr>
        <p:spPr>
          <a:xfrm>
            <a:off x="0" y="2690806"/>
            <a:ext cx="7559675" cy="2752450"/>
          </a:xfrm>
          <a:prstGeom prst="rect">
            <a:avLst/>
          </a:prstGeom>
          <a:solidFill>
            <a:srgbClr val="8AC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p>
        </p:txBody>
      </p:sp>
      <p:sp>
        <p:nvSpPr>
          <p:cNvPr id="3" name="Text Placeholder 32">
            <a:extLst>
              <a:ext uri="{FF2B5EF4-FFF2-40B4-BE49-F238E27FC236}">
                <a16:creationId xmlns:a16="http://schemas.microsoft.com/office/drawing/2014/main" id="{33CEACF8-F97D-7607-C7A5-555CD8ED9265}"/>
              </a:ext>
            </a:extLst>
          </p:cNvPr>
          <p:cNvSpPr>
            <a:spLocks noGrp="1"/>
          </p:cNvSpPr>
          <p:nvPr>
            <p:ph type="body" sz="quarter" idx="53" hasCustomPrompt="1"/>
          </p:nvPr>
        </p:nvSpPr>
        <p:spPr>
          <a:xfrm>
            <a:off x="769518" y="807607"/>
            <a:ext cx="5956470" cy="665144"/>
          </a:xfrm>
        </p:spPr>
        <p:txBody>
          <a:bodyPr>
            <a:noAutofit/>
          </a:bodyPr>
          <a:lstStyle>
            <a:lvl1pPr marL="0" indent="0" algn="l">
              <a:lnSpc>
                <a:spcPct val="100000"/>
              </a:lnSpc>
              <a:spcBef>
                <a:spcPts val="0"/>
              </a:spcBef>
              <a:buNone/>
              <a:defRPr lang="en-US" sz="2800" b="1" i="0" kern="1200" dirty="0">
                <a:solidFill>
                  <a:srgbClr val="8AC03B"/>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WHO WE WORK WITH</a:t>
            </a:r>
            <a:endParaRPr lang="en-US" dirty="0"/>
          </a:p>
        </p:txBody>
      </p:sp>
      <p:cxnSp>
        <p:nvCxnSpPr>
          <p:cNvPr id="4" name="Straight Connector 3">
            <a:extLst>
              <a:ext uri="{FF2B5EF4-FFF2-40B4-BE49-F238E27FC236}">
                <a16:creationId xmlns:a16="http://schemas.microsoft.com/office/drawing/2014/main" id="{052CCF78-618E-040E-1F69-6A0F867F7DDD}"/>
              </a:ext>
            </a:extLst>
          </p:cNvPr>
          <p:cNvCxnSpPr>
            <a:cxnSpLocks/>
          </p:cNvCxnSpPr>
          <p:nvPr userDrawn="1"/>
        </p:nvCxnSpPr>
        <p:spPr>
          <a:xfrm>
            <a:off x="0" y="1462432"/>
            <a:ext cx="3779838" cy="0"/>
          </a:xfrm>
          <a:prstGeom prst="line">
            <a:avLst/>
          </a:prstGeom>
          <a:ln w="28575">
            <a:solidFill>
              <a:srgbClr val="69ADAD"/>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1AC12795-9EB0-339C-0697-5B7C9CD905B7}"/>
              </a:ext>
            </a:extLst>
          </p:cNvPr>
          <p:cNvSpPr>
            <a:spLocks noGrp="1"/>
          </p:cNvSpPr>
          <p:nvPr>
            <p:ph type="sldNum" sz="quarter" idx="4"/>
          </p:nvPr>
        </p:nvSpPr>
        <p:spPr>
          <a:xfrm>
            <a:off x="6860806" y="10158647"/>
            <a:ext cx="374383" cy="465822"/>
          </a:xfrm>
          <a:prstGeom prst="rect">
            <a:avLst/>
          </a:prstGeom>
        </p:spPr>
        <p:txBody>
          <a:bodyPr vert="horz" lIns="91440" tIns="45720" rIns="91440" bIns="45720" rtlCol="0" anchor="ctr"/>
          <a:lstStyle>
            <a:lvl1pPr algn="ctr">
              <a:defRPr sz="700" b="0" i="0">
                <a:solidFill>
                  <a:srgbClr val="8AC03B"/>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‹N°›</a:t>
            </a:fld>
            <a:endParaRPr lang="en-US" dirty="0"/>
          </a:p>
        </p:txBody>
      </p:sp>
      <p:sp>
        <p:nvSpPr>
          <p:cNvPr id="7" name="Text Box 5">
            <a:extLst>
              <a:ext uri="{FF2B5EF4-FFF2-40B4-BE49-F238E27FC236}">
                <a16:creationId xmlns:a16="http://schemas.microsoft.com/office/drawing/2014/main" id="{1BA7EADC-9669-54D8-8E65-E7FE9248174F}"/>
              </a:ext>
            </a:extLst>
          </p:cNvPr>
          <p:cNvSpPr txBox="1"/>
          <p:nvPr userDrawn="1"/>
        </p:nvSpPr>
        <p:spPr>
          <a:xfrm>
            <a:off x="3624944" y="10204367"/>
            <a:ext cx="3896178"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500" b="1" i="0" spc="170" baseline="0" dirty="0">
                <a:solidFill>
                  <a:srgbClr val="6D6E71"/>
                </a:solidFill>
                <a:effectLst/>
                <a:latin typeface="Avenir Black" panose="02000503020000020003" pitchFamily="2" charset="0"/>
                <a:ea typeface="Times New Roman" panose="02020603050405020304" pitchFamily="18" charset="0"/>
                <a:cs typeface="Times New Roman" panose="02020603050405020304" pitchFamily="18" charset="0"/>
              </a:rPr>
              <a:t>GRASSROOTS</a:t>
            </a:r>
            <a:r>
              <a:rPr lang="en-IE" sz="500" spc="170" baseline="0" dirty="0">
                <a:solidFill>
                  <a:srgbClr val="6D6E71"/>
                </a:solidFill>
                <a:effectLst/>
                <a:latin typeface="Avenir Book" panose="02000503020000020003" pitchFamily="2" charset="0"/>
                <a:ea typeface="Times New Roman" panose="02020603050405020304" pitchFamily="18" charset="0"/>
                <a:cs typeface="Times New Roman" panose="02020603050405020304" pitchFamily="18" charset="0"/>
              </a:rPr>
              <a:t> YOUNG ENTREPRENEURS IN ECO-HEALTH TOURISM</a:t>
            </a:r>
            <a:endParaRPr lang="en-IE" sz="500" spc="170" baseline="0" dirty="0">
              <a:solidFill>
                <a:srgbClr val="6D6E71"/>
              </a:solidFill>
              <a:effectLst/>
              <a:latin typeface="Avenir Book" panose="02000503020000020003" pitchFamily="2" charset="0"/>
              <a:ea typeface="Calibri" panose="020F0502020204030204" pitchFamily="34" charset="0"/>
              <a:cs typeface="Times New Roman" panose="02020603050405020304" pitchFamily="18" charset="0"/>
            </a:endParaRPr>
          </a:p>
        </p:txBody>
      </p:sp>
      <p:sp>
        <p:nvSpPr>
          <p:cNvPr id="9" name="Text Placeholder 23">
            <a:extLst>
              <a:ext uri="{FF2B5EF4-FFF2-40B4-BE49-F238E27FC236}">
                <a16:creationId xmlns:a16="http://schemas.microsoft.com/office/drawing/2014/main" id="{BBA367EB-F5E7-1A41-2B0E-6267EEE1A6F1}"/>
              </a:ext>
            </a:extLst>
          </p:cNvPr>
          <p:cNvSpPr>
            <a:spLocks noGrp="1"/>
          </p:cNvSpPr>
          <p:nvPr>
            <p:ph type="body" sz="quarter" idx="54" hasCustomPrompt="1"/>
          </p:nvPr>
        </p:nvSpPr>
        <p:spPr>
          <a:xfrm>
            <a:off x="3128102" y="4078366"/>
            <a:ext cx="785328" cy="1056986"/>
          </a:xfrm>
        </p:spPr>
        <p:txBody>
          <a:bodyPr anchor="t">
            <a:normAutofit/>
          </a:bodyPr>
          <a:lstStyle>
            <a:lvl1pPr marL="0" indent="0" algn="r">
              <a:buNone/>
              <a:defRPr sz="9600" b="1" i="0" baseline="0">
                <a:solidFill>
                  <a:schemeClr val="bg1"/>
                </a:solidFill>
                <a:latin typeface="Times" pitchFamily="2" charset="0"/>
                <a:ea typeface="Times" pitchFamily="2" charset="0"/>
                <a:cs typeface="Times New Roman" charset="0"/>
              </a:defRPr>
            </a:lvl1pPr>
          </a:lstStyle>
          <a:p>
            <a:pPr lvl="0"/>
            <a:r>
              <a:rPr lang="en-US" dirty="0"/>
              <a:t>”</a:t>
            </a:r>
          </a:p>
        </p:txBody>
      </p:sp>
      <p:sp>
        <p:nvSpPr>
          <p:cNvPr id="10" name="Text Placeholder 23">
            <a:extLst>
              <a:ext uri="{FF2B5EF4-FFF2-40B4-BE49-F238E27FC236}">
                <a16:creationId xmlns:a16="http://schemas.microsoft.com/office/drawing/2014/main" id="{7D399B02-4ED0-141C-4F3C-4CA0F341A266}"/>
              </a:ext>
            </a:extLst>
          </p:cNvPr>
          <p:cNvSpPr>
            <a:spLocks noGrp="1"/>
          </p:cNvSpPr>
          <p:nvPr>
            <p:ph type="body" sz="quarter" idx="55" hasCustomPrompt="1"/>
          </p:nvPr>
        </p:nvSpPr>
        <p:spPr>
          <a:xfrm>
            <a:off x="615910" y="2948645"/>
            <a:ext cx="2003444" cy="936605"/>
          </a:xfrm>
        </p:spPr>
        <p:txBody>
          <a:bodyPr anchor="t">
            <a:normAutofit/>
          </a:bodyPr>
          <a:lstStyle>
            <a:lvl1pPr marL="0" indent="0" algn="l">
              <a:buNone/>
              <a:defRPr sz="9600" b="1" i="0" baseline="0">
                <a:solidFill>
                  <a:schemeClr val="bg1"/>
                </a:solidFill>
                <a:latin typeface="Times" pitchFamily="2" charset="0"/>
                <a:ea typeface="Times" pitchFamily="2" charset="0"/>
                <a:cs typeface="Times New Roman" charset="0"/>
              </a:defRPr>
            </a:lvl1pPr>
          </a:lstStyle>
          <a:p>
            <a:pPr lvl="0"/>
            <a:r>
              <a:rPr lang="en-US" dirty="0"/>
              <a:t>“</a:t>
            </a:r>
          </a:p>
        </p:txBody>
      </p:sp>
      <p:sp>
        <p:nvSpPr>
          <p:cNvPr id="11" name="Text Placeholder 23">
            <a:extLst>
              <a:ext uri="{FF2B5EF4-FFF2-40B4-BE49-F238E27FC236}">
                <a16:creationId xmlns:a16="http://schemas.microsoft.com/office/drawing/2014/main" id="{6A303F6D-53BA-D1CD-1F32-D2312EEB55C4}"/>
              </a:ext>
            </a:extLst>
          </p:cNvPr>
          <p:cNvSpPr>
            <a:spLocks noGrp="1"/>
          </p:cNvSpPr>
          <p:nvPr>
            <p:ph type="body" sz="quarter" idx="42" hasCustomPrompt="1"/>
          </p:nvPr>
        </p:nvSpPr>
        <p:spPr>
          <a:xfrm>
            <a:off x="615910" y="2956923"/>
            <a:ext cx="3288612" cy="2066172"/>
          </a:xfrm>
        </p:spPr>
        <p:txBody>
          <a:bodyPr anchor="ctr">
            <a:normAutofit/>
          </a:bodyPr>
          <a:lstStyle>
            <a:lvl1pPr marL="0" indent="0" algn="ctr">
              <a:lnSpc>
                <a:spcPct val="100000"/>
              </a:lnSpc>
              <a:spcBef>
                <a:spcPts val="0"/>
              </a:spcBef>
              <a:buNone/>
              <a:defRPr sz="1400" b="0" i="1"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Quote</a:t>
            </a:r>
          </a:p>
        </p:txBody>
      </p:sp>
      <p:grpSp>
        <p:nvGrpSpPr>
          <p:cNvPr id="12" name="Graphic 18">
            <a:extLst>
              <a:ext uri="{FF2B5EF4-FFF2-40B4-BE49-F238E27FC236}">
                <a16:creationId xmlns:a16="http://schemas.microsoft.com/office/drawing/2014/main" id="{88F83BCA-BC64-9D46-0B25-AC55C1C57841}"/>
              </a:ext>
            </a:extLst>
          </p:cNvPr>
          <p:cNvGrpSpPr/>
          <p:nvPr userDrawn="1"/>
        </p:nvGrpSpPr>
        <p:grpSpPr>
          <a:xfrm>
            <a:off x="5203685" y="1933342"/>
            <a:ext cx="3314240" cy="3315216"/>
            <a:chOff x="110688" y="1674538"/>
            <a:chExt cx="7339635" cy="7341798"/>
          </a:xfrm>
          <a:solidFill>
            <a:srgbClr val="FFFFFF"/>
          </a:solidFill>
        </p:grpSpPr>
        <p:sp>
          <p:nvSpPr>
            <p:cNvPr id="14" name="Freeform 13">
              <a:extLst>
                <a:ext uri="{FF2B5EF4-FFF2-40B4-BE49-F238E27FC236}">
                  <a16:creationId xmlns:a16="http://schemas.microsoft.com/office/drawing/2014/main" id="{B882E7BA-F9D6-E28E-CA6C-B220D00A90EF}"/>
                </a:ext>
              </a:extLst>
            </p:cNvPr>
            <p:cNvSpPr/>
            <p:nvPr/>
          </p:nvSpPr>
          <p:spPr>
            <a:xfrm>
              <a:off x="804025" y="2368014"/>
              <a:ext cx="5952959" cy="5954848"/>
            </a:xfrm>
            <a:custGeom>
              <a:avLst/>
              <a:gdLst>
                <a:gd name="connsiteX0" fmla="*/ 588933 w 5952959"/>
                <a:gd name="connsiteY0" fmla="*/ 2320789 h 5954848"/>
                <a:gd name="connsiteX1" fmla="*/ 233608 w 5952959"/>
                <a:gd name="connsiteY1" fmla="*/ 3246938 h 5954848"/>
                <a:gd name="connsiteX2" fmla="*/ 75530 w 5952959"/>
                <a:gd name="connsiteY2" fmla="*/ 3443441 h 5954848"/>
                <a:gd name="connsiteX3" fmla="*/ 85690 w 5952959"/>
                <a:gd name="connsiteY3" fmla="*/ 3149523 h 5954848"/>
                <a:gd name="connsiteX4" fmla="*/ 23060 w 5952959"/>
                <a:gd name="connsiteY4" fmla="*/ 3342415 h 5954848"/>
                <a:gd name="connsiteX5" fmla="*/ 0 w 5952959"/>
                <a:gd name="connsiteY5" fmla="*/ 2977424 h 5954848"/>
                <a:gd name="connsiteX6" fmla="*/ 2119383 w 5952959"/>
                <a:gd name="connsiteY6" fmla="*/ 125965 h 5954848"/>
                <a:gd name="connsiteX7" fmla="*/ 1704035 w 5952959"/>
                <a:gd name="connsiteY7" fmla="*/ 476313 h 5954848"/>
                <a:gd name="connsiteX8" fmla="*/ 1098325 w 5952959"/>
                <a:gd name="connsiteY8" fmla="*/ 1297358 h 5954848"/>
                <a:gd name="connsiteX9" fmla="*/ 588933 w 5952959"/>
                <a:gd name="connsiteY9" fmla="*/ 2320789 h 5954848"/>
                <a:gd name="connsiteX10" fmla="*/ 4668083 w 5952959"/>
                <a:gd name="connsiteY10" fmla="*/ 5426786 h 5954848"/>
                <a:gd name="connsiteX11" fmla="*/ 5119123 w 5952959"/>
                <a:gd name="connsiteY11" fmla="*/ 5042874 h 5954848"/>
                <a:gd name="connsiteX12" fmla="*/ 4268911 w 5952959"/>
                <a:gd name="connsiteY12" fmla="*/ 5243187 h 5954848"/>
                <a:gd name="connsiteX13" fmla="*/ 4668083 w 5952959"/>
                <a:gd name="connsiteY13" fmla="*/ 5426786 h 5954848"/>
                <a:gd name="connsiteX14" fmla="*/ 719472 w 5952959"/>
                <a:gd name="connsiteY14" fmla="*/ 4217884 h 5954848"/>
                <a:gd name="connsiteX15" fmla="*/ 599494 w 5952959"/>
                <a:gd name="connsiteY15" fmla="*/ 4340840 h 5954848"/>
                <a:gd name="connsiteX16" fmla="*/ 576033 w 5952959"/>
                <a:gd name="connsiteY16" fmla="*/ 4737121 h 5954848"/>
                <a:gd name="connsiteX17" fmla="*/ 618476 w 5952959"/>
                <a:gd name="connsiteY17" fmla="*/ 4793418 h 5954848"/>
                <a:gd name="connsiteX18" fmla="*/ 696747 w 5952959"/>
                <a:gd name="connsiteY18" fmla="*/ 4676346 h 5954848"/>
                <a:gd name="connsiteX19" fmla="*/ 1462272 w 5952959"/>
                <a:gd name="connsiteY19" fmla="*/ 3608252 h 5954848"/>
                <a:gd name="connsiteX20" fmla="*/ 719472 w 5952959"/>
                <a:gd name="connsiteY20" fmla="*/ 4217884 h 5954848"/>
                <a:gd name="connsiteX21" fmla="*/ 1450308 w 5952959"/>
                <a:gd name="connsiteY21" fmla="*/ 3521266 h 5954848"/>
                <a:gd name="connsiteX22" fmla="*/ 1582719 w 5952959"/>
                <a:gd name="connsiteY22" fmla="*/ 3454807 h 5954848"/>
                <a:gd name="connsiteX23" fmla="*/ 2090507 w 5952959"/>
                <a:gd name="connsiteY23" fmla="*/ 2853867 h 5954848"/>
                <a:gd name="connsiteX24" fmla="*/ 2895068 w 5952959"/>
                <a:gd name="connsiteY24" fmla="*/ 2080359 h 5954848"/>
                <a:gd name="connsiteX25" fmla="*/ 3756644 w 5952959"/>
                <a:gd name="connsiteY25" fmla="*/ 1517529 h 5954848"/>
                <a:gd name="connsiteX26" fmla="*/ 4660597 w 5952959"/>
                <a:gd name="connsiteY26" fmla="*/ 1252963 h 5954848"/>
                <a:gd name="connsiteX27" fmla="*/ 5449249 w 5952959"/>
                <a:gd name="connsiteY27" fmla="*/ 1319823 h 5954848"/>
                <a:gd name="connsiteX28" fmla="*/ 2976547 w 5952959"/>
                <a:gd name="connsiteY28" fmla="*/ 0 h 5954848"/>
                <a:gd name="connsiteX29" fmla="*/ 2849483 w 5952959"/>
                <a:gd name="connsiteY29" fmla="*/ 2674 h 5954848"/>
                <a:gd name="connsiteX30" fmla="*/ 1767333 w 5952959"/>
                <a:gd name="connsiteY30" fmla="*/ 524586 h 5954848"/>
                <a:gd name="connsiteX31" fmla="*/ 1762454 w 5952959"/>
                <a:gd name="connsiteY31" fmla="*/ 530269 h 5954848"/>
                <a:gd name="connsiteX32" fmla="*/ 1218973 w 5952959"/>
                <a:gd name="connsiteY32" fmla="*/ 1365622 h 5954848"/>
                <a:gd name="connsiteX33" fmla="*/ 775151 w 5952959"/>
                <a:gd name="connsiteY33" fmla="*/ 2395940 h 5954848"/>
                <a:gd name="connsiteX34" fmla="*/ 615201 w 5952959"/>
                <a:gd name="connsiteY34" fmla="*/ 2864832 h 5954848"/>
                <a:gd name="connsiteX35" fmla="*/ 1423171 w 5952959"/>
                <a:gd name="connsiteY35" fmla="*/ 2400553 h 5954848"/>
                <a:gd name="connsiteX36" fmla="*/ 1906696 w 5952959"/>
                <a:gd name="connsiteY36" fmla="*/ 2331888 h 5954848"/>
                <a:gd name="connsiteX37" fmla="*/ 2011435 w 5952959"/>
                <a:gd name="connsiteY37" fmla="*/ 2346330 h 5954848"/>
                <a:gd name="connsiteX38" fmla="*/ 1906763 w 5952959"/>
                <a:gd name="connsiteY38" fmla="*/ 2340981 h 5954848"/>
                <a:gd name="connsiteX39" fmla="*/ 1431726 w 5952959"/>
                <a:gd name="connsiteY39" fmla="*/ 2427632 h 5954848"/>
                <a:gd name="connsiteX40" fmla="*/ 567477 w 5952959"/>
                <a:gd name="connsiteY40" fmla="*/ 3016270 h 5954848"/>
                <a:gd name="connsiteX41" fmla="*/ 566274 w 5952959"/>
                <a:gd name="connsiteY41" fmla="*/ 3018276 h 5954848"/>
                <a:gd name="connsiteX42" fmla="*/ 244703 w 5952959"/>
                <a:gd name="connsiteY42" fmla="*/ 4180309 h 5954848"/>
                <a:gd name="connsiteX43" fmla="*/ 258606 w 5952959"/>
                <a:gd name="connsiteY43" fmla="*/ 4190137 h 5954848"/>
                <a:gd name="connsiteX44" fmla="*/ 1143108 w 5952959"/>
                <a:gd name="connsiteY44" fmla="*/ 3652781 h 5954848"/>
                <a:gd name="connsiteX45" fmla="*/ 274514 w 5952959"/>
                <a:gd name="connsiteY45" fmla="*/ 4225907 h 5954848"/>
                <a:gd name="connsiteX46" fmla="*/ 348841 w 5952959"/>
                <a:gd name="connsiteY46" fmla="*/ 4376009 h 5954848"/>
                <a:gd name="connsiteX47" fmla="*/ 625561 w 5952959"/>
                <a:gd name="connsiteY47" fmla="*/ 4115320 h 5954848"/>
                <a:gd name="connsiteX48" fmla="*/ 1450308 w 5952959"/>
                <a:gd name="connsiteY48" fmla="*/ 3521266 h 5954848"/>
                <a:gd name="connsiteX49" fmla="*/ 5449851 w 5952959"/>
                <a:gd name="connsiteY49" fmla="*/ 1320960 h 5954848"/>
                <a:gd name="connsiteX50" fmla="*/ 4663805 w 5952959"/>
                <a:gd name="connsiteY50" fmla="*/ 1281178 h 5954848"/>
                <a:gd name="connsiteX51" fmla="*/ 3792671 w 5952959"/>
                <a:gd name="connsiteY51" fmla="*/ 1588802 h 5954848"/>
                <a:gd name="connsiteX52" fmla="*/ 2984902 w 5952959"/>
                <a:gd name="connsiteY52" fmla="*/ 2186600 h 5954848"/>
                <a:gd name="connsiteX53" fmla="*/ 2775491 w 5952959"/>
                <a:gd name="connsiteY53" fmla="*/ 2389254 h 5954848"/>
                <a:gd name="connsiteX54" fmla="*/ 3078880 w 5952959"/>
                <a:gd name="connsiteY54" fmla="*/ 2193754 h 5954848"/>
                <a:gd name="connsiteX55" fmla="*/ 3866062 w 5952959"/>
                <a:gd name="connsiteY55" fmla="*/ 1929455 h 5954848"/>
                <a:gd name="connsiteX56" fmla="*/ 4016921 w 5952959"/>
                <a:gd name="connsiteY56" fmla="*/ 1921098 h 5954848"/>
                <a:gd name="connsiteX57" fmla="*/ 4258818 w 5952959"/>
                <a:gd name="connsiteY57" fmla="*/ 1940019 h 5954848"/>
                <a:gd name="connsiteX58" fmla="*/ 4645157 w 5952959"/>
                <a:gd name="connsiteY58" fmla="*/ 2060702 h 5954848"/>
                <a:gd name="connsiteX59" fmla="*/ 5397916 w 5952959"/>
                <a:gd name="connsiteY59" fmla="*/ 2672876 h 5954848"/>
                <a:gd name="connsiteX60" fmla="*/ 4634061 w 5952959"/>
                <a:gd name="connsiteY60" fmla="*/ 2086778 h 5954848"/>
                <a:gd name="connsiteX61" fmla="*/ 4252201 w 5952959"/>
                <a:gd name="connsiteY61" fmla="*/ 1992304 h 5954848"/>
                <a:gd name="connsiteX62" fmla="*/ 3876957 w 5952959"/>
                <a:gd name="connsiteY62" fmla="*/ 2008752 h 5954848"/>
                <a:gd name="connsiteX63" fmla="*/ 3149196 w 5952959"/>
                <a:gd name="connsiteY63" fmla="*/ 2314237 h 5954848"/>
                <a:gd name="connsiteX64" fmla="*/ 2456594 w 5952959"/>
                <a:gd name="connsiteY64" fmla="*/ 2896925 h 5954848"/>
                <a:gd name="connsiteX65" fmla="*/ 2112365 w 5952959"/>
                <a:gd name="connsiteY65" fmla="*/ 3280034 h 5954848"/>
                <a:gd name="connsiteX66" fmla="*/ 2275055 w 5952959"/>
                <a:gd name="connsiteY66" fmla="*/ 3257837 h 5954848"/>
                <a:gd name="connsiteX67" fmla="*/ 2676433 w 5952959"/>
                <a:gd name="connsiteY67" fmla="*/ 3281438 h 5954848"/>
                <a:gd name="connsiteX68" fmla="*/ 2931630 w 5952959"/>
                <a:gd name="connsiteY68" fmla="*/ 3361270 h 5954848"/>
                <a:gd name="connsiteX69" fmla="*/ 2674828 w 5952959"/>
                <a:gd name="connsiteY69" fmla="*/ 3290398 h 5954848"/>
                <a:gd name="connsiteX70" fmla="*/ 2277929 w 5952959"/>
                <a:gd name="connsiteY70" fmla="*/ 3286052 h 5954848"/>
                <a:gd name="connsiteX71" fmla="*/ 2072795 w 5952959"/>
                <a:gd name="connsiteY71" fmla="*/ 3330046 h 5954848"/>
                <a:gd name="connsiteX72" fmla="*/ 1241698 w 5952959"/>
                <a:gd name="connsiteY72" fmla="*/ 4488401 h 5954848"/>
                <a:gd name="connsiteX73" fmla="*/ 875412 w 5952959"/>
                <a:gd name="connsiteY73" fmla="*/ 5086199 h 5954848"/>
                <a:gd name="connsiteX74" fmla="*/ 878219 w 5952959"/>
                <a:gd name="connsiteY74" fmla="*/ 5089007 h 5954848"/>
                <a:gd name="connsiteX75" fmla="*/ 1477846 w 5952959"/>
                <a:gd name="connsiteY75" fmla="*/ 5175926 h 5954848"/>
                <a:gd name="connsiteX76" fmla="*/ 2171853 w 5952959"/>
                <a:gd name="connsiteY76" fmla="*/ 4876325 h 5954848"/>
                <a:gd name="connsiteX77" fmla="*/ 2780303 w 5952959"/>
                <a:gd name="connsiteY77" fmla="*/ 4695668 h 5954848"/>
                <a:gd name="connsiteX78" fmla="*/ 2879695 w 5952959"/>
                <a:gd name="connsiteY78" fmla="*/ 4632619 h 5954848"/>
                <a:gd name="connsiteX79" fmla="*/ 3689603 w 5952959"/>
                <a:gd name="connsiteY79" fmla="*/ 4325730 h 5954848"/>
                <a:gd name="connsiteX80" fmla="*/ 3898747 w 5952959"/>
                <a:gd name="connsiteY80" fmla="*/ 4312759 h 5954848"/>
                <a:gd name="connsiteX81" fmla="*/ 4091649 w 5952959"/>
                <a:gd name="connsiteY81" fmla="*/ 4327869 h 5954848"/>
                <a:gd name="connsiteX82" fmla="*/ 4350924 w 5952959"/>
                <a:gd name="connsiteY82" fmla="*/ 4394128 h 5954848"/>
                <a:gd name="connsiteX83" fmla="*/ 4090513 w 5952959"/>
                <a:gd name="connsiteY83" fmla="*/ 4336896 h 5954848"/>
                <a:gd name="connsiteX84" fmla="*/ 3693947 w 5952959"/>
                <a:gd name="connsiteY84" fmla="*/ 4353745 h 5954848"/>
                <a:gd name="connsiteX85" fmla="*/ 3006893 w 5952959"/>
                <a:gd name="connsiteY85" fmla="*/ 4643918 h 5954848"/>
                <a:gd name="connsiteX86" fmla="*/ 3988447 w 5952959"/>
                <a:gd name="connsiteY86" fmla="*/ 4502776 h 5954848"/>
                <a:gd name="connsiteX87" fmla="*/ 5387154 w 5952959"/>
                <a:gd name="connsiteY87" fmla="*/ 4485593 h 5954848"/>
                <a:gd name="connsiteX88" fmla="*/ 3995465 w 5952959"/>
                <a:gd name="connsiteY88" fmla="*/ 4565758 h 5954848"/>
                <a:gd name="connsiteX89" fmla="*/ 2671219 w 5952959"/>
                <a:gd name="connsiteY89" fmla="*/ 4893708 h 5954848"/>
                <a:gd name="connsiteX90" fmla="*/ 2162963 w 5952959"/>
                <a:gd name="connsiteY90" fmla="*/ 5393021 h 5954848"/>
                <a:gd name="connsiteX91" fmla="*/ 2163097 w 5952959"/>
                <a:gd name="connsiteY91" fmla="*/ 5393222 h 5954848"/>
                <a:gd name="connsiteX92" fmla="*/ 3089842 w 5952959"/>
                <a:gd name="connsiteY92" fmla="*/ 5148179 h 5954848"/>
                <a:gd name="connsiteX93" fmla="*/ 3976416 w 5952959"/>
                <a:gd name="connsiteY93" fmla="*/ 5165429 h 5954848"/>
                <a:gd name="connsiteX94" fmla="*/ 5196258 w 5952959"/>
                <a:gd name="connsiteY94" fmla="*/ 4960368 h 5954848"/>
                <a:gd name="connsiteX95" fmla="*/ 5952960 w 5952959"/>
                <a:gd name="connsiteY95" fmla="*/ 2977491 h 5954848"/>
                <a:gd name="connsiteX96" fmla="*/ 5449851 w 5952959"/>
                <a:gd name="connsiteY96" fmla="*/ 1320960 h 5954848"/>
                <a:gd name="connsiteX97" fmla="*/ 3879630 w 5952959"/>
                <a:gd name="connsiteY97" fmla="*/ 5184751 h 5954848"/>
                <a:gd name="connsiteX98" fmla="*/ 3587671 w 5952959"/>
                <a:gd name="connsiteY98" fmla="*/ 5172717 h 5954848"/>
                <a:gd name="connsiteX99" fmla="*/ 3102742 w 5952959"/>
                <a:gd name="connsiteY99" fmla="*/ 5227275 h 5954848"/>
                <a:gd name="connsiteX100" fmla="*/ 2152937 w 5952959"/>
                <a:gd name="connsiteY100" fmla="*/ 5546399 h 5954848"/>
                <a:gd name="connsiteX101" fmla="*/ 1948338 w 5952959"/>
                <a:gd name="connsiteY101" fmla="*/ 5645553 h 5954848"/>
                <a:gd name="connsiteX102" fmla="*/ 1871404 w 5952959"/>
                <a:gd name="connsiteY102" fmla="*/ 5741899 h 5954848"/>
                <a:gd name="connsiteX103" fmla="*/ 1903955 w 5952959"/>
                <a:gd name="connsiteY103" fmla="*/ 5754736 h 5954848"/>
                <a:gd name="connsiteX104" fmla="*/ 3283479 w 5952959"/>
                <a:gd name="connsiteY104" fmla="*/ 5316065 h 5954848"/>
                <a:gd name="connsiteX105" fmla="*/ 3879630 w 5952959"/>
                <a:gd name="connsiteY105" fmla="*/ 5184751 h 5954848"/>
                <a:gd name="connsiteX106" fmla="*/ 2364354 w 5952959"/>
                <a:gd name="connsiteY106" fmla="*/ 5013255 h 5954848"/>
                <a:gd name="connsiteX107" fmla="*/ 2245444 w 5952959"/>
                <a:gd name="connsiteY107" fmla="*/ 5064871 h 5954848"/>
                <a:gd name="connsiteX108" fmla="*/ 1426446 w 5952959"/>
                <a:gd name="connsiteY108" fmla="*/ 5519521 h 5954848"/>
                <a:gd name="connsiteX109" fmla="*/ 1621219 w 5952959"/>
                <a:gd name="connsiteY109" fmla="*/ 5627968 h 5954848"/>
                <a:gd name="connsiteX110" fmla="*/ 1842061 w 5952959"/>
                <a:gd name="connsiteY110" fmla="*/ 5524803 h 5954848"/>
                <a:gd name="connsiteX111" fmla="*/ 2086764 w 5952959"/>
                <a:gd name="connsiteY111" fmla="*/ 5269865 h 5954848"/>
                <a:gd name="connsiteX112" fmla="*/ 2364354 w 5952959"/>
                <a:gd name="connsiteY112" fmla="*/ 5013255 h 5954848"/>
                <a:gd name="connsiteX113" fmla="*/ 3337486 w 5952959"/>
                <a:gd name="connsiteY113" fmla="*/ 5511164 h 5954848"/>
                <a:gd name="connsiteX114" fmla="*/ 2360945 w 5952959"/>
                <a:gd name="connsiteY114" fmla="*/ 5890730 h 5954848"/>
                <a:gd name="connsiteX115" fmla="*/ 2976480 w 5952959"/>
                <a:gd name="connsiteY115" fmla="*/ 5954849 h 5954848"/>
                <a:gd name="connsiteX116" fmla="*/ 4665343 w 5952959"/>
                <a:gd name="connsiteY116" fmla="*/ 5428792 h 5954848"/>
                <a:gd name="connsiteX117" fmla="*/ 4235490 w 5952959"/>
                <a:gd name="connsiteY117" fmla="*/ 5252080 h 5954848"/>
                <a:gd name="connsiteX118" fmla="*/ 3337486 w 5952959"/>
                <a:gd name="connsiteY118" fmla="*/ 5511164 h 5954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5952959" h="5954848">
                  <a:moveTo>
                    <a:pt x="588933" y="2320789"/>
                  </a:moveTo>
                  <a:cubicBezTo>
                    <a:pt x="459329" y="2624803"/>
                    <a:pt x="341355" y="2938110"/>
                    <a:pt x="233608" y="3246938"/>
                  </a:cubicBezTo>
                  <a:cubicBezTo>
                    <a:pt x="180269" y="3308316"/>
                    <a:pt x="128000" y="3376514"/>
                    <a:pt x="75530" y="3443441"/>
                  </a:cubicBezTo>
                  <a:cubicBezTo>
                    <a:pt x="77602" y="3344956"/>
                    <a:pt x="86826" y="3247874"/>
                    <a:pt x="85690" y="3149523"/>
                  </a:cubicBezTo>
                  <a:cubicBezTo>
                    <a:pt x="65103" y="3213909"/>
                    <a:pt x="43847" y="3278095"/>
                    <a:pt x="23060" y="3342415"/>
                  </a:cubicBezTo>
                  <a:cubicBezTo>
                    <a:pt x="8422" y="3222735"/>
                    <a:pt x="0" y="3101049"/>
                    <a:pt x="0" y="2977424"/>
                  </a:cubicBezTo>
                  <a:cubicBezTo>
                    <a:pt x="0" y="1631191"/>
                    <a:pt x="893459" y="494165"/>
                    <a:pt x="2119383" y="125965"/>
                  </a:cubicBezTo>
                  <a:cubicBezTo>
                    <a:pt x="1981691" y="216494"/>
                    <a:pt x="1843064" y="331627"/>
                    <a:pt x="1704035" y="476313"/>
                  </a:cubicBezTo>
                  <a:cubicBezTo>
                    <a:pt x="1493019" y="695882"/>
                    <a:pt x="1291227" y="971080"/>
                    <a:pt x="1098325" y="1297358"/>
                  </a:cubicBezTo>
                  <a:cubicBezTo>
                    <a:pt x="914647" y="1607857"/>
                    <a:pt x="745340" y="1953926"/>
                    <a:pt x="588933" y="2320789"/>
                  </a:cubicBezTo>
                  <a:close/>
                  <a:moveTo>
                    <a:pt x="4668083" y="5426786"/>
                  </a:moveTo>
                  <a:cubicBezTo>
                    <a:pt x="4831040" y="5313926"/>
                    <a:pt x="4982033" y="5185220"/>
                    <a:pt x="5119123" y="5042874"/>
                  </a:cubicBezTo>
                  <a:cubicBezTo>
                    <a:pt x="4846881" y="5102513"/>
                    <a:pt x="4561071" y="5168371"/>
                    <a:pt x="4268911" y="5243187"/>
                  </a:cubicBezTo>
                  <a:cubicBezTo>
                    <a:pt x="4418433" y="5294603"/>
                    <a:pt x="4550644" y="5358321"/>
                    <a:pt x="4668083" y="5426786"/>
                  </a:cubicBezTo>
                  <a:close/>
                  <a:moveTo>
                    <a:pt x="719472" y="4217884"/>
                  </a:moveTo>
                  <a:cubicBezTo>
                    <a:pt x="679368" y="4257867"/>
                    <a:pt x="639397" y="4298919"/>
                    <a:pt x="599494" y="4340840"/>
                  </a:cubicBezTo>
                  <a:cubicBezTo>
                    <a:pt x="496158" y="4449622"/>
                    <a:pt x="487001" y="4616372"/>
                    <a:pt x="576033" y="4737121"/>
                  </a:cubicBezTo>
                  <a:cubicBezTo>
                    <a:pt x="590002" y="4756043"/>
                    <a:pt x="604106" y="4774831"/>
                    <a:pt x="618476" y="4793418"/>
                  </a:cubicBezTo>
                  <a:cubicBezTo>
                    <a:pt x="644344" y="4754572"/>
                    <a:pt x="670411" y="4715526"/>
                    <a:pt x="696747" y="4676346"/>
                  </a:cubicBezTo>
                  <a:cubicBezTo>
                    <a:pt x="921866" y="4341576"/>
                    <a:pt x="1180138" y="3973576"/>
                    <a:pt x="1462272" y="3608252"/>
                  </a:cubicBezTo>
                  <a:cubicBezTo>
                    <a:pt x="1219641" y="3762097"/>
                    <a:pt x="971863" y="3966356"/>
                    <a:pt x="719472" y="4217884"/>
                  </a:cubicBezTo>
                  <a:close/>
                  <a:moveTo>
                    <a:pt x="1450308" y="3521266"/>
                  </a:moveTo>
                  <a:cubicBezTo>
                    <a:pt x="1495091" y="3497196"/>
                    <a:pt x="1539139" y="3475467"/>
                    <a:pt x="1582719" y="3454807"/>
                  </a:cubicBezTo>
                  <a:cubicBezTo>
                    <a:pt x="1745276" y="3250014"/>
                    <a:pt x="1914516" y="3047427"/>
                    <a:pt x="2090507" y="2853867"/>
                  </a:cubicBezTo>
                  <a:cubicBezTo>
                    <a:pt x="2350985" y="2567370"/>
                    <a:pt x="2619417" y="2305745"/>
                    <a:pt x="2895068" y="2080359"/>
                  </a:cubicBezTo>
                  <a:cubicBezTo>
                    <a:pt x="3184555" y="1843540"/>
                    <a:pt x="3471702" y="1655194"/>
                    <a:pt x="3756644" y="1517529"/>
                  </a:cubicBezTo>
                  <a:cubicBezTo>
                    <a:pt x="4076877" y="1362814"/>
                    <a:pt x="4377794" y="1280175"/>
                    <a:pt x="4660597" y="1252963"/>
                  </a:cubicBezTo>
                  <a:cubicBezTo>
                    <a:pt x="4963051" y="1223878"/>
                    <a:pt x="5226536" y="1260451"/>
                    <a:pt x="5449249" y="1319823"/>
                  </a:cubicBezTo>
                  <a:cubicBezTo>
                    <a:pt x="4914992" y="523918"/>
                    <a:pt x="4006962" y="0"/>
                    <a:pt x="2976547" y="0"/>
                  </a:cubicBezTo>
                  <a:cubicBezTo>
                    <a:pt x="2933969" y="0"/>
                    <a:pt x="2891593" y="936"/>
                    <a:pt x="2849483" y="2674"/>
                  </a:cubicBezTo>
                  <a:cubicBezTo>
                    <a:pt x="2432732" y="20392"/>
                    <a:pt x="2038505" y="207534"/>
                    <a:pt x="1767333" y="524586"/>
                  </a:cubicBezTo>
                  <a:cubicBezTo>
                    <a:pt x="1765729" y="526458"/>
                    <a:pt x="1764058" y="528397"/>
                    <a:pt x="1762454" y="530269"/>
                  </a:cubicBezTo>
                  <a:cubicBezTo>
                    <a:pt x="1570220" y="756190"/>
                    <a:pt x="1389349" y="1036201"/>
                    <a:pt x="1218973" y="1365622"/>
                  </a:cubicBezTo>
                  <a:cubicBezTo>
                    <a:pt x="1056817" y="1679264"/>
                    <a:pt x="909367" y="2027473"/>
                    <a:pt x="775151" y="2395940"/>
                  </a:cubicBezTo>
                  <a:cubicBezTo>
                    <a:pt x="718804" y="2550588"/>
                    <a:pt x="666000" y="2707576"/>
                    <a:pt x="615201" y="2864832"/>
                  </a:cubicBezTo>
                  <a:cubicBezTo>
                    <a:pt x="888512" y="2629884"/>
                    <a:pt x="1158549" y="2479382"/>
                    <a:pt x="1423171" y="2400553"/>
                  </a:cubicBezTo>
                  <a:cubicBezTo>
                    <a:pt x="1591943" y="2350274"/>
                    <a:pt x="1753430" y="2330283"/>
                    <a:pt x="1906696" y="2331888"/>
                  </a:cubicBezTo>
                  <a:cubicBezTo>
                    <a:pt x="1944528" y="2332289"/>
                    <a:pt x="1975074" y="2343455"/>
                    <a:pt x="2011435" y="2346330"/>
                  </a:cubicBezTo>
                  <a:cubicBezTo>
                    <a:pt x="1976477" y="2344591"/>
                    <a:pt x="1942857" y="2340179"/>
                    <a:pt x="1906763" y="2340981"/>
                  </a:cubicBezTo>
                  <a:cubicBezTo>
                    <a:pt x="1754299" y="2344190"/>
                    <a:pt x="1595352" y="2370600"/>
                    <a:pt x="1431726" y="2427632"/>
                  </a:cubicBezTo>
                  <a:cubicBezTo>
                    <a:pt x="1143042" y="2528190"/>
                    <a:pt x="853956" y="2719009"/>
                    <a:pt x="567477" y="3016270"/>
                  </a:cubicBezTo>
                  <a:cubicBezTo>
                    <a:pt x="567076" y="3016939"/>
                    <a:pt x="566675" y="3017607"/>
                    <a:pt x="566274" y="3018276"/>
                  </a:cubicBezTo>
                  <a:cubicBezTo>
                    <a:pt x="442284" y="3416363"/>
                    <a:pt x="335874" y="3812176"/>
                    <a:pt x="244703" y="4180309"/>
                  </a:cubicBezTo>
                  <a:cubicBezTo>
                    <a:pt x="251388" y="4184989"/>
                    <a:pt x="251989" y="4185457"/>
                    <a:pt x="258606" y="4190137"/>
                  </a:cubicBezTo>
                  <a:cubicBezTo>
                    <a:pt x="607113" y="3983338"/>
                    <a:pt x="892456" y="3813713"/>
                    <a:pt x="1143108" y="3652781"/>
                  </a:cubicBezTo>
                  <a:cubicBezTo>
                    <a:pt x="968721" y="3764772"/>
                    <a:pt x="622687" y="3991896"/>
                    <a:pt x="274514" y="4225907"/>
                  </a:cubicBezTo>
                  <a:cubicBezTo>
                    <a:pt x="297975" y="4276654"/>
                    <a:pt x="322573" y="4326800"/>
                    <a:pt x="348841" y="4376009"/>
                  </a:cubicBezTo>
                  <a:cubicBezTo>
                    <a:pt x="440680" y="4285079"/>
                    <a:pt x="532920" y="4197692"/>
                    <a:pt x="625561" y="4115320"/>
                  </a:cubicBezTo>
                  <a:cubicBezTo>
                    <a:pt x="907696" y="3864527"/>
                    <a:pt x="1182945" y="3664949"/>
                    <a:pt x="1450308" y="3521266"/>
                  </a:cubicBezTo>
                  <a:close/>
                  <a:moveTo>
                    <a:pt x="5449851" y="1320960"/>
                  </a:moveTo>
                  <a:cubicBezTo>
                    <a:pt x="5226135" y="1264529"/>
                    <a:pt x="4961781" y="1237852"/>
                    <a:pt x="4663805" y="1281178"/>
                  </a:cubicBezTo>
                  <a:cubicBezTo>
                    <a:pt x="4386283" y="1321495"/>
                    <a:pt x="4095860" y="1419779"/>
                    <a:pt x="3792671" y="1588802"/>
                  </a:cubicBezTo>
                  <a:cubicBezTo>
                    <a:pt x="3522836" y="1739171"/>
                    <a:pt x="3253735" y="1939485"/>
                    <a:pt x="2984902" y="2186600"/>
                  </a:cubicBezTo>
                  <a:cubicBezTo>
                    <a:pt x="2914452" y="2251388"/>
                    <a:pt x="2844737" y="2319385"/>
                    <a:pt x="2775491" y="2389254"/>
                  </a:cubicBezTo>
                  <a:cubicBezTo>
                    <a:pt x="2876219" y="2318850"/>
                    <a:pt x="2977149" y="2249783"/>
                    <a:pt x="3078880" y="2193754"/>
                  </a:cubicBezTo>
                  <a:cubicBezTo>
                    <a:pt x="3348983" y="2045124"/>
                    <a:pt x="3611800" y="1955932"/>
                    <a:pt x="3866062" y="1929455"/>
                  </a:cubicBezTo>
                  <a:cubicBezTo>
                    <a:pt x="3917061" y="1924173"/>
                    <a:pt x="3967326" y="1921365"/>
                    <a:pt x="4016921" y="1921098"/>
                  </a:cubicBezTo>
                  <a:cubicBezTo>
                    <a:pt x="4099536" y="1920630"/>
                    <a:pt x="4180146" y="1927115"/>
                    <a:pt x="4258818" y="1940019"/>
                  </a:cubicBezTo>
                  <a:cubicBezTo>
                    <a:pt x="4395239" y="1962418"/>
                    <a:pt x="4523774" y="2003938"/>
                    <a:pt x="4645157" y="2060702"/>
                  </a:cubicBezTo>
                  <a:cubicBezTo>
                    <a:pt x="4953024" y="2204786"/>
                    <a:pt x="5201872" y="2441472"/>
                    <a:pt x="5397916" y="2672876"/>
                  </a:cubicBezTo>
                  <a:cubicBezTo>
                    <a:pt x="5201137" y="2440536"/>
                    <a:pt x="4945070" y="2212609"/>
                    <a:pt x="4634061" y="2086778"/>
                  </a:cubicBezTo>
                  <a:cubicBezTo>
                    <a:pt x="4512077" y="2037435"/>
                    <a:pt x="4384745" y="2005008"/>
                    <a:pt x="4252201" y="1992304"/>
                  </a:cubicBezTo>
                  <a:cubicBezTo>
                    <a:pt x="4130016" y="1980604"/>
                    <a:pt x="4004957" y="1985819"/>
                    <a:pt x="3876957" y="2008752"/>
                  </a:cubicBezTo>
                  <a:cubicBezTo>
                    <a:pt x="3638336" y="2051476"/>
                    <a:pt x="3395638" y="2154708"/>
                    <a:pt x="3149196" y="2314237"/>
                  </a:cubicBezTo>
                  <a:cubicBezTo>
                    <a:pt x="2914318" y="2466210"/>
                    <a:pt x="2682716" y="2664919"/>
                    <a:pt x="2456594" y="2896925"/>
                  </a:cubicBezTo>
                  <a:cubicBezTo>
                    <a:pt x="2338553" y="3018009"/>
                    <a:pt x="2223788" y="3146849"/>
                    <a:pt x="2112365" y="3280034"/>
                  </a:cubicBezTo>
                  <a:cubicBezTo>
                    <a:pt x="2167575" y="3270005"/>
                    <a:pt x="2222050" y="3261982"/>
                    <a:pt x="2275055" y="3257837"/>
                  </a:cubicBezTo>
                  <a:cubicBezTo>
                    <a:pt x="2420834" y="3246403"/>
                    <a:pt x="2554315" y="3256633"/>
                    <a:pt x="2676433" y="3281438"/>
                  </a:cubicBezTo>
                  <a:cubicBezTo>
                    <a:pt x="2770076" y="3300493"/>
                    <a:pt x="2853293" y="3329310"/>
                    <a:pt x="2931630" y="3361270"/>
                  </a:cubicBezTo>
                  <a:cubicBezTo>
                    <a:pt x="2853226" y="3330982"/>
                    <a:pt x="2768138" y="3305642"/>
                    <a:pt x="2674828" y="3290398"/>
                  </a:cubicBezTo>
                  <a:cubicBezTo>
                    <a:pt x="2552577" y="3270406"/>
                    <a:pt x="2420299" y="3266996"/>
                    <a:pt x="2277929" y="3286052"/>
                  </a:cubicBezTo>
                  <a:cubicBezTo>
                    <a:pt x="2211155" y="3295011"/>
                    <a:pt x="2142443" y="3310924"/>
                    <a:pt x="2072795" y="3330046"/>
                  </a:cubicBezTo>
                  <a:cubicBezTo>
                    <a:pt x="1762320" y="3707071"/>
                    <a:pt x="1479651" y="4115253"/>
                    <a:pt x="1241698" y="4488401"/>
                  </a:cubicBezTo>
                  <a:cubicBezTo>
                    <a:pt x="1106547" y="4700281"/>
                    <a:pt x="982891" y="4904607"/>
                    <a:pt x="875412" y="5086199"/>
                  </a:cubicBezTo>
                  <a:cubicBezTo>
                    <a:pt x="876347" y="5087135"/>
                    <a:pt x="877283" y="5088071"/>
                    <a:pt x="878219" y="5089007"/>
                  </a:cubicBezTo>
                  <a:cubicBezTo>
                    <a:pt x="1036364" y="5246196"/>
                    <a:pt x="1279664" y="5278089"/>
                    <a:pt x="1477846" y="5175926"/>
                  </a:cubicBezTo>
                  <a:cubicBezTo>
                    <a:pt x="1697418" y="5062731"/>
                    <a:pt x="1928753" y="4962575"/>
                    <a:pt x="2171853" y="4876325"/>
                  </a:cubicBezTo>
                  <a:cubicBezTo>
                    <a:pt x="2374447" y="4804450"/>
                    <a:pt x="2577776" y="4745479"/>
                    <a:pt x="2780303" y="4695668"/>
                  </a:cubicBezTo>
                  <a:cubicBezTo>
                    <a:pt x="2813522" y="4673738"/>
                    <a:pt x="2846609" y="4652744"/>
                    <a:pt x="2879695" y="4632619"/>
                  </a:cubicBezTo>
                  <a:cubicBezTo>
                    <a:pt x="3171454" y="4455239"/>
                    <a:pt x="3440822" y="4358625"/>
                    <a:pt x="3689603" y="4325730"/>
                  </a:cubicBezTo>
                  <a:cubicBezTo>
                    <a:pt x="3762058" y="4316169"/>
                    <a:pt x="3831773" y="4312157"/>
                    <a:pt x="3898747" y="4312759"/>
                  </a:cubicBezTo>
                  <a:cubicBezTo>
                    <a:pt x="3965721" y="4313428"/>
                    <a:pt x="4030022" y="4318776"/>
                    <a:pt x="4091649" y="4327869"/>
                  </a:cubicBezTo>
                  <a:cubicBezTo>
                    <a:pt x="4186295" y="4341910"/>
                    <a:pt x="4270983" y="4366381"/>
                    <a:pt x="4350924" y="4394128"/>
                  </a:cubicBezTo>
                  <a:cubicBezTo>
                    <a:pt x="4270983" y="4367985"/>
                    <a:pt x="4184624" y="4347192"/>
                    <a:pt x="4090513" y="4336896"/>
                  </a:cubicBezTo>
                  <a:cubicBezTo>
                    <a:pt x="3967392" y="4323457"/>
                    <a:pt x="3835115" y="4327067"/>
                    <a:pt x="3693947" y="4353745"/>
                  </a:cubicBezTo>
                  <a:cubicBezTo>
                    <a:pt x="3477317" y="4394596"/>
                    <a:pt x="3248454" y="4488535"/>
                    <a:pt x="3006893" y="4643918"/>
                  </a:cubicBezTo>
                  <a:cubicBezTo>
                    <a:pt x="3341229" y="4573581"/>
                    <a:pt x="3671288" y="4528450"/>
                    <a:pt x="3988447" y="4502776"/>
                  </a:cubicBezTo>
                  <a:cubicBezTo>
                    <a:pt x="4559066" y="4456575"/>
                    <a:pt x="5056895" y="4472823"/>
                    <a:pt x="5387154" y="4485593"/>
                  </a:cubicBezTo>
                  <a:cubicBezTo>
                    <a:pt x="5056026" y="4472756"/>
                    <a:pt x="4558665" y="4482049"/>
                    <a:pt x="3995465" y="4565758"/>
                  </a:cubicBezTo>
                  <a:cubicBezTo>
                    <a:pt x="3562539" y="4630078"/>
                    <a:pt x="3113637" y="4734782"/>
                    <a:pt x="2671219" y="4893708"/>
                  </a:cubicBezTo>
                  <a:cubicBezTo>
                    <a:pt x="2502914" y="5035452"/>
                    <a:pt x="2333473" y="5202068"/>
                    <a:pt x="2162963" y="5393021"/>
                  </a:cubicBezTo>
                  <a:cubicBezTo>
                    <a:pt x="2163097" y="5393289"/>
                    <a:pt x="2162963" y="5393021"/>
                    <a:pt x="2163097" y="5393222"/>
                  </a:cubicBezTo>
                  <a:cubicBezTo>
                    <a:pt x="2487006" y="5271001"/>
                    <a:pt x="2796144" y="5188362"/>
                    <a:pt x="3089842" y="5148179"/>
                  </a:cubicBezTo>
                  <a:cubicBezTo>
                    <a:pt x="3419032" y="5103115"/>
                    <a:pt x="3712596" y="5113412"/>
                    <a:pt x="3976416" y="5165429"/>
                  </a:cubicBezTo>
                  <a:cubicBezTo>
                    <a:pt x="4400386" y="5082990"/>
                    <a:pt x="4815466" y="5017534"/>
                    <a:pt x="5196258" y="4960368"/>
                  </a:cubicBezTo>
                  <a:cubicBezTo>
                    <a:pt x="5666682" y="4433843"/>
                    <a:pt x="5952960" y="3739231"/>
                    <a:pt x="5952960" y="2977491"/>
                  </a:cubicBezTo>
                  <a:cubicBezTo>
                    <a:pt x="5952960" y="2364315"/>
                    <a:pt x="5767477" y="1794598"/>
                    <a:pt x="5449851" y="1320960"/>
                  </a:cubicBezTo>
                  <a:close/>
                  <a:moveTo>
                    <a:pt x="3879630" y="5184751"/>
                  </a:moveTo>
                  <a:cubicBezTo>
                    <a:pt x="3785519" y="5175057"/>
                    <a:pt x="3688466" y="5170510"/>
                    <a:pt x="3587671" y="5172717"/>
                  </a:cubicBezTo>
                  <a:cubicBezTo>
                    <a:pt x="3434071" y="5176060"/>
                    <a:pt x="3272584" y="5193711"/>
                    <a:pt x="3102742" y="5227275"/>
                  </a:cubicBezTo>
                  <a:cubicBezTo>
                    <a:pt x="2800355" y="5286914"/>
                    <a:pt x="2483597" y="5394358"/>
                    <a:pt x="2152937" y="5546399"/>
                  </a:cubicBezTo>
                  <a:cubicBezTo>
                    <a:pt x="2084893" y="5577690"/>
                    <a:pt x="2016649" y="5610986"/>
                    <a:pt x="1948338" y="5645553"/>
                  </a:cubicBezTo>
                  <a:cubicBezTo>
                    <a:pt x="1922604" y="5677178"/>
                    <a:pt x="1897004" y="5709605"/>
                    <a:pt x="1871404" y="5741899"/>
                  </a:cubicBezTo>
                  <a:cubicBezTo>
                    <a:pt x="1882232" y="5746244"/>
                    <a:pt x="1893060" y="5750524"/>
                    <a:pt x="1903955" y="5754736"/>
                  </a:cubicBezTo>
                  <a:cubicBezTo>
                    <a:pt x="2337885" y="5578157"/>
                    <a:pt x="2795476" y="5435144"/>
                    <a:pt x="3283479" y="5316065"/>
                  </a:cubicBezTo>
                  <a:cubicBezTo>
                    <a:pt x="3481929" y="5267592"/>
                    <a:pt x="3681448" y="5224467"/>
                    <a:pt x="3879630" y="5184751"/>
                  </a:cubicBezTo>
                  <a:close/>
                  <a:moveTo>
                    <a:pt x="2364354" y="5013255"/>
                  </a:moveTo>
                  <a:cubicBezTo>
                    <a:pt x="2324650" y="5030037"/>
                    <a:pt x="2284947" y="5047153"/>
                    <a:pt x="2245444" y="5064871"/>
                  </a:cubicBezTo>
                  <a:cubicBezTo>
                    <a:pt x="1948939" y="5197722"/>
                    <a:pt x="1676697" y="5350298"/>
                    <a:pt x="1426446" y="5519521"/>
                  </a:cubicBezTo>
                  <a:cubicBezTo>
                    <a:pt x="1489744" y="5558233"/>
                    <a:pt x="1554914" y="5594004"/>
                    <a:pt x="1621219" y="5627968"/>
                  </a:cubicBezTo>
                  <a:cubicBezTo>
                    <a:pt x="1694945" y="5592131"/>
                    <a:pt x="1768603" y="5557364"/>
                    <a:pt x="1842061" y="5524803"/>
                  </a:cubicBezTo>
                  <a:cubicBezTo>
                    <a:pt x="1923072" y="5436347"/>
                    <a:pt x="2004617" y="5350966"/>
                    <a:pt x="2086764" y="5269865"/>
                  </a:cubicBezTo>
                  <a:cubicBezTo>
                    <a:pt x="2179874" y="5177932"/>
                    <a:pt x="2272381" y="5092618"/>
                    <a:pt x="2364354" y="5013255"/>
                  </a:cubicBezTo>
                  <a:close/>
                  <a:moveTo>
                    <a:pt x="3337486" y="5511164"/>
                  </a:moveTo>
                  <a:cubicBezTo>
                    <a:pt x="2990183" y="5624091"/>
                    <a:pt x="2670283" y="5753198"/>
                    <a:pt x="2360945" y="5890730"/>
                  </a:cubicBezTo>
                  <a:cubicBezTo>
                    <a:pt x="2559595" y="5932518"/>
                    <a:pt x="2765398" y="5954849"/>
                    <a:pt x="2976480" y="5954849"/>
                  </a:cubicBezTo>
                  <a:cubicBezTo>
                    <a:pt x="3603779" y="5954849"/>
                    <a:pt x="4185426" y="5760285"/>
                    <a:pt x="4665343" y="5428792"/>
                  </a:cubicBezTo>
                  <a:cubicBezTo>
                    <a:pt x="4539481" y="5359257"/>
                    <a:pt x="4396710" y="5297545"/>
                    <a:pt x="4235490" y="5252080"/>
                  </a:cubicBezTo>
                  <a:cubicBezTo>
                    <a:pt x="3938317" y="5328702"/>
                    <a:pt x="3635997" y="5414082"/>
                    <a:pt x="3337486" y="5511164"/>
                  </a:cubicBezTo>
                  <a:close/>
                </a:path>
              </a:pathLst>
            </a:custGeom>
            <a:solidFill>
              <a:srgbClr val="FFFFFF"/>
            </a:solidFill>
            <a:ln w="6678" cap="flat">
              <a:noFill/>
              <a:prstDash val="solid"/>
              <a:miter/>
            </a:ln>
          </p:spPr>
          <p:txBody>
            <a:bodyPr rtlCol="0" anchor="ctr"/>
            <a:lstStyle/>
            <a:p>
              <a:endParaRPr lang="en-GB"/>
            </a:p>
          </p:txBody>
        </p:sp>
        <p:sp>
          <p:nvSpPr>
            <p:cNvPr id="15" name="Freeform 14">
              <a:extLst>
                <a:ext uri="{FF2B5EF4-FFF2-40B4-BE49-F238E27FC236}">
                  <a16:creationId xmlns:a16="http://schemas.microsoft.com/office/drawing/2014/main" id="{C8111CD3-9C06-CFB5-AD7F-008A60181BFF}"/>
                </a:ext>
              </a:extLst>
            </p:cNvPr>
            <p:cNvSpPr/>
            <p:nvPr/>
          </p:nvSpPr>
          <p:spPr>
            <a:xfrm>
              <a:off x="110688" y="1674538"/>
              <a:ext cx="7339635" cy="7341798"/>
            </a:xfrm>
            <a:custGeom>
              <a:avLst/>
              <a:gdLst>
                <a:gd name="connsiteX0" fmla="*/ 3669818 w 7339635"/>
                <a:gd name="connsiteY0" fmla="*/ 236752 h 7341798"/>
                <a:gd name="connsiteX1" fmla="*/ 7102953 w 7339635"/>
                <a:gd name="connsiteY1" fmla="*/ 3670900 h 7341798"/>
                <a:gd name="connsiteX2" fmla="*/ 3669818 w 7339635"/>
                <a:gd name="connsiteY2" fmla="*/ 7105047 h 7341798"/>
                <a:gd name="connsiteX3" fmla="*/ 236683 w 7339635"/>
                <a:gd name="connsiteY3" fmla="*/ 3670900 h 7341798"/>
                <a:gd name="connsiteX4" fmla="*/ 3669818 w 7339635"/>
                <a:gd name="connsiteY4" fmla="*/ 236752 h 7341798"/>
                <a:gd name="connsiteX5" fmla="*/ 3669818 w 7339635"/>
                <a:gd name="connsiteY5" fmla="*/ 0 h 7341798"/>
                <a:gd name="connsiteX6" fmla="*/ 0 w 7339635"/>
                <a:gd name="connsiteY6" fmla="*/ 3670900 h 7341798"/>
                <a:gd name="connsiteX7" fmla="*/ 3669818 w 7339635"/>
                <a:gd name="connsiteY7" fmla="*/ 7341799 h 7341798"/>
                <a:gd name="connsiteX8" fmla="*/ 7339636 w 7339635"/>
                <a:gd name="connsiteY8" fmla="*/ 3670900 h 7341798"/>
                <a:gd name="connsiteX9" fmla="*/ 3669818 w 7339635"/>
                <a:gd name="connsiteY9" fmla="*/ 0 h 7341798"/>
                <a:gd name="connsiteX10" fmla="*/ 3669818 w 7339635"/>
                <a:gd name="connsiteY10" fmla="*/ 0 h 734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39635" h="7341798">
                  <a:moveTo>
                    <a:pt x="3669818" y="236752"/>
                  </a:moveTo>
                  <a:cubicBezTo>
                    <a:pt x="5562811" y="236752"/>
                    <a:pt x="7102953" y="1777281"/>
                    <a:pt x="7102953" y="3670900"/>
                  </a:cubicBezTo>
                  <a:cubicBezTo>
                    <a:pt x="7102953" y="5564518"/>
                    <a:pt x="5562878" y="7105047"/>
                    <a:pt x="3669818" y="7105047"/>
                  </a:cubicBezTo>
                  <a:cubicBezTo>
                    <a:pt x="1776758" y="7105047"/>
                    <a:pt x="236683" y="5564518"/>
                    <a:pt x="236683" y="3670900"/>
                  </a:cubicBezTo>
                  <a:cubicBezTo>
                    <a:pt x="236683" y="1777281"/>
                    <a:pt x="1776758" y="236752"/>
                    <a:pt x="3669818" y="236752"/>
                  </a:cubicBezTo>
                  <a:moveTo>
                    <a:pt x="3669818" y="0"/>
                  </a:moveTo>
                  <a:cubicBezTo>
                    <a:pt x="1643010" y="0"/>
                    <a:pt x="0" y="1643494"/>
                    <a:pt x="0" y="3670900"/>
                  </a:cubicBezTo>
                  <a:cubicBezTo>
                    <a:pt x="0" y="5698305"/>
                    <a:pt x="1643010" y="7341799"/>
                    <a:pt x="3669818" y="7341799"/>
                  </a:cubicBezTo>
                  <a:cubicBezTo>
                    <a:pt x="5696627" y="7341799"/>
                    <a:pt x="7339636" y="5698305"/>
                    <a:pt x="7339636" y="3670900"/>
                  </a:cubicBezTo>
                  <a:cubicBezTo>
                    <a:pt x="7339636" y="1643494"/>
                    <a:pt x="5696560" y="0"/>
                    <a:pt x="3669818" y="0"/>
                  </a:cubicBezTo>
                  <a:lnTo>
                    <a:pt x="3669818" y="0"/>
                  </a:lnTo>
                  <a:close/>
                </a:path>
              </a:pathLst>
            </a:custGeom>
            <a:solidFill>
              <a:srgbClr val="FFFFFF"/>
            </a:solidFill>
            <a:ln w="6678" cap="flat">
              <a:noFill/>
              <a:prstDash val="solid"/>
              <a:miter/>
            </a:ln>
          </p:spPr>
          <p:txBody>
            <a:bodyPr rtlCol="0" anchor="ctr"/>
            <a:lstStyle/>
            <a:p>
              <a:endParaRPr lang="en-GB"/>
            </a:p>
          </p:txBody>
        </p:sp>
      </p:grpSp>
      <p:sp>
        <p:nvSpPr>
          <p:cNvPr id="38" name="Text Placeholder 32">
            <a:extLst>
              <a:ext uri="{FF2B5EF4-FFF2-40B4-BE49-F238E27FC236}">
                <a16:creationId xmlns:a16="http://schemas.microsoft.com/office/drawing/2014/main" id="{2284C67D-272D-114D-A934-C13CCF08FF71}"/>
              </a:ext>
            </a:extLst>
          </p:cNvPr>
          <p:cNvSpPr>
            <a:spLocks noGrp="1"/>
          </p:cNvSpPr>
          <p:nvPr>
            <p:ph type="body" sz="quarter" idx="52" hasCustomPrompt="1"/>
          </p:nvPr>
        </p:nvSpPr>
        <p:spPr>
          <a:xfrm>
            <a:off x="615910" y="5006693"/>
            <a:ext cx="3297520" cy="215410"/>
          </a:xfrm>
        </p:spPr>
        <p:txBody>
          <a:bodyPr numCol="1" spcCol="288000" anchor="t">
            <a:noAutofit/>
          </a:bodyPr>
          <a:lstStyle>
            <a:lvl1pPr marL="0" indent="0" algn="ctr">
              <a:lnSpc>
                <a:spcPct val="100000"/>
              </a:lnSpc>
              <a:spcBef>
                <a:spcPts val="0"/>
              </a:spcBef>
              <a:buNone/>
              <a:defRPr sz="12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 Company</a:t>
            </a:r>
            <a:endParaRPr lang="en-US" dirty="0"/>
          </a:p>
        </p:txBody>
      </p:sp>
      <p:sp>
        <p:nvSpPr>
          <p:cNvPr id="16" name="Rectangle 15">
            <a:extLst>
              <a:ext uri="{FF2B5EF4-FFF2-40B4-BE49-F238E27FC236}">
                <a16:creationId xmlns:a16="http://schemas.microsoft.com/office/drawing/2014/main" id="{E8CC0821-3F16-AB61-984C-B8833CA63EFC}"/>
              </a:ext>
            </a:extLst>
          </p:cNvPr>
          <p:cNvSpPr/>
          <p:nvPr userDrawn="1"/>
        </p:nvSpPr>
        <p:spPr>
          <a:xfrm>
            <a:off x="7559675" y="-1014153"/>
            <a:ext cx="1351569" cy="1170596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 Placeholder 32">
            <a:extLst>
              <a:ext uri="{FF2B5EF4-FFF2-40B4-BE49-F238E27FC236}">
                <a16:creationId xmlns:a16="http://schemas.microsoft.com/office/drawing/2014/main" id="{3B3F7589-155E-C7CC-6350-BA6D2DDD7E26}"/>
              </a:ext>
            </a:extLst>
          </p:cNvPr>
          <p:cNvSpPr>
            <a:spLocks noGrp="1"/>
          </p:cNvSpPr>
          <p:nvPr>
            <p:ph type="body" sz="quarter" idx="56" hasCustomPrompt="1"/>
          </p:nvPr>
        </p:nvSpPr>
        <p:spPr>
          <a:xfrm>
            <a:off x="3913430" y="5729275"/>
            <a:ext cx="3290511" cy="447681"/>
          </a:xfrm>
        </p:spPr>
        <p:txBody>
          <a:bodyPr numCol="1" spcCol="288000" anchor="t">
            <a:noAutofit/>
          </a:bodyPr>
          <a:lstStyle>
            <a:lvl1pPr marL="0" marR="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lang="en-US" sz="1800" b="0" i="0" kern="1200" dirty="0">
                <a:solidFill>
                  <a:srgbClr val="69ADAD"/>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marR="0" lvl="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what they say about us</a:t>
            </a:r>
          </a:p>
          <a:p>
            <a:pPr lvl="0"/>
            <a:endParaRPr lang="en-US" dirty="0"/>
          </a:p>
        </p:txBody>
      </p:sp>
      <p:sp>
        <p:nvSpPr>
          <p:cNvPr id="19" name="Text Placeholder 32">
            <a:extLst>
              <a:ext uri="{FF2B5EF4-FFF2-40B4-BE49-F238E27FC236}">
                <a16:creationId xmlns:a16="http://schemas.microsoft.com/office/drawing/2014/main" id="{E02EEF26-B0BB-D38A-9BB1-D3115C5A4A0C}"/>
              </a:ext>
            </a:extLst>
          </p:cNvPr>
          <p:cNvSpPr>
            <a:spLocks noGrp="1"/>
          </p:cNvSpPr>
          <p:nvPr>
            <p:ph type="body" sz="quarter" idx="58" hasCustomPrompt="1"/>
          </p:nvPr>
        </p:nvSpPr>
        <p:spPr>
          <a:xfrm>
            <a:off x="3913430" y="6307299"/>
            <a:ext cx="3290512" cy="1044511"/>
          </a:xfrm>
        </p:spPr>
        <p:txBody>
          <a:bodyPr numCol="1" spcCol="288000" anchor="t">
            <a:noAutofit/>
          </a:bodyPr>
          <a:lstStyle>
            <a:lvl1pPr marL="0" indent="0" algn="just">
              <a:lnSpc>
                <a:spcPct val="100000"/>
              </a:lnSpc>
              <a:spcBef>
                <a:spcPts val="0"/>
              </a:spcBef>
              <a:buNone/>
              <a:defRPr sz="1400" b="0" i="1">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“testimonial here”</a:t>
            </a:r>
            <a:endParaRPr lang="en-US" dirty="0"/>
          </a:p>
        </p:txBody>
      </p:sp>
      <p:cxnSp>
        <p:nvCxnSpPr>
          <p:cNvPr id="31" name="Straight Connector 30">
            <a:extLst>
              <a:ext uri="{FF2B5EF4-FFF2-40B4-BE49-F238E27FC236}">
                <a16:creationId xmlns:a16="http://schemas.microsoft.com/office/drawing/2014/main" id="{20170CC9-DFAE-5FBE-134E-BAC8BA40B1A8}"/>
              </a:ext>
            </a:extLst>
          </p:cNvPr>
          <p:cNvCxnSpPr>
            <a:cxnSpLocks/>
          </p:cNvCxnSpPr>
          <p:nvPr userDrawn="1"/>
        </p:nvCxnSpPr>
        <p:spPr>
          <a:xfrm>
            <a:off x="3951983" y="7966228"/>
            <a:ext cx="3607692" cy="0"/>
          </a:xfrm>
          <a:prstGeom prst="line">
            <a:avLst/>
          </a:prstGeom>
          <a:ln w="28575">
            <a:solidFill>
              <a:srgbClr val="69ADAD"/>
            </a:solidFill>
          </a:ln>
        </p:spPr>
        <p:style>
          <a:lnRef idx="1">
            <a:schemeClr val="accent1"/>
          </a:lnRef>
          <a:fillRef idx="0">
            <a:schemeClr val="accent1"/>
          </a:fillRef>
          <a:effectRef idx="0">
            <a:schemeClr val="accent1"/>
          </a:effectRef>
          <a:fontRef idx="minor">
            <a:schemeClr val="tx1"/>
          </a:fontRef>
        </p:style>
      </p:cxnSp>
      <p:sp>
        <p:nvSpPr>
          <p:cNvPr id="39" name="Text Placeholder 32">
            <a:extLst>
              <a:ext uri="{FF2B5EF4-FFF2-40B4-BE49-F238E27FC236}">
                <a16:creationId xmlns:a16="http://schemas.microsoft.com/office/drawing/2014/main" id="{66F1D1F6-0CC5-A5F8-0A36-109239586859}"/>
              </a:ext>
            </a:extLst>
          </p:cNvPr>
          <p:cNvSpPr>
            <a:spLocks noGrp="1"/>
          </p:cNvSpPr>
          <p:nvPr>
            <p:ph type="body" sz="quarter" idx="59" hasCustomPrompt="1"/>
          </p:nvPr>
        </p:nvSpPr>
        <p:spPr>
          <a:xfrm>
            <a:off x="3898756" y="7420110"/>
            <a:ext cx="3297520" cy="215410"/>
          </a:xfrm>
        </p:spPr>
        <p:txBody>
          <a:bodyPr numCol="1" spcCol="288000" anchor="t">
            <a:noAutofit/>
          </a:bodyPr>
          <a:lstStyle>
            <a:lvl1pPr marL="0" indent="0" algn="l">
              <a:lnSpc>
                <a:spcPct val="100000"/>
              </a:lnSpc>
              <a:spcBef>
                <a:spcPts val="0"/>
              </a:spcBef>
              <a:buNone/>
              <a:defRPr sz="1200" b="1" i="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 Company</a:t>
            </a:r>
            <a:endParaRPr lang="en-US" dirty="0"/>
          </a:p>
        </p:txBody>
      </p:sp>
      <p:sp>
        <p:nvSpPr>
          <p:cNvPr id="40" name="Text Placeholder 32">
            <a:extLst>
              <a:ext uri="{FF2B5EF4-FFF2-40B4-BE49-F238E27FC236}">
                <a16:creationId xmlns:a16="http://schemas.microsoft.com/office/drawing/2014/main" id="{A185E3A2-F2B4-E080-B355-4DFE183DF196}"/>
              </a:ext>
            </a:extLst>
          </p:cNvPr>
          <p:cNvSpPr>
            <a:spLocks noGrp="1"/>
          </p:cNvSpPr>
          <p:nvPr>
            <p:ph type="body" sz="quarter" idx="60" hasCustomPrompt="1"/>
          </p:nvPr>
        </p:nvSpPr>
        <p:spPr>
          <a:xfrm>
            <a:off x="3898440" y="8241026"/>
            <a:ext cx="3290512" cy="1044511"/>
          </a:xfrm>
        </p:spPr>
        <p:txBody>
          <a:bodyPr numCol="1" spcCol="288000" anchor="t">
            <a:noAutofit/>
          </a:bodyPr>
          <a:lstStyle>
            <a:lvl1pPr marL="0" indent="0" algn="just">
              <a:lnSpc>
                <a:spcPct val="100000"/>
              </a:lnSpc>
              <a:spcBef>
                <a:spcPts val="0"/>
              </a:spcBef>
              <a:buNone/>
              <a:defRPr sz="1400" b="0" i="1">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“testimonial here”</a:t>
            </a:r>
            <a:endParaRPr lang="en-US" dirty="0"/>
          </a:p>
        </p:txBody>
      </p:sp>
      <p:sp>
        <p:nvSpPr>
          <p:cNvPr id="41" name="Text Placeholder 32">
            <a:extLst>
              <a:ext uri="{FF2B5EF4-FFF2-40B4-BE49-F238E27FC236}">
                <a16:creationId xmlns:a16="http://schemas.microsoft.com/office/drawing/2014/main" id="{7AFEE9C0-F570-9AF7-24FF-948F3A9E4D93}"/>
              </a:ext>
            </a:extLst>
          </p:cNvPr>
          <p:cNvSpPr>
            <a:spLocks noGrp="1"/>
          </p:cNvSpPr>
          <p:nvPr>
            <p:ph type="body" sz="quarter" idx="61" hasCustomPrompt="1"/>
          </p:nvPr>
        </p:nvSpPr>
        <p:spPr>
          <a:xfrm>
            <a:off x="3883766" y="9353837"/>
            <a:ext cx="3297520" cy="215410"/>
          </a:xfrm>
        </p:spPr>
        <p:txBody>
          <a:bodyPr numCol="1" spcCol="288000" anchor="t">
            <a:noAutofit/>
          </a:bodyPr>
          <a:lstStyle>
            <a:lvl1pPr marL="0" indent="0" algn="l">
              <a:lnSpc>
                <a:spcPct val="100000"/>
              </a:lnSpc>
              <a:spcBef>
                <a:spcPts val="0"/>
              </a:spcBef>
              <a:buNone/>
              <a:defRPr sz="1200" b="1" i="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 Company</a:t>
            </a:r>
            <a:endParaRPr lang="en-US" dirty="0"/>
          </a:p>
        </p:txBody>
      </p:sp>
      <p:pic>
        <p:nvPicPr>
          <p:cNvPr id="33" name="Picture 32">
            <a:extLst>
              <a:ext uri="{FF2B5EF4-FFF2-40B4-BE49-F238E27FC236}">
                <a16:creationId xmlns:a16="http://schemas.microsoft.com/office/drawing/2014/main" id="{4E79B13F-05B8-88F8-B3FC-15E869E0A18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14157" y="6010436"/>
            <a:ext cx="6156989" cy="6335401"/>
          </a:xfrm>
          <a:custGeom>
            <a:avLst/>
            <a:gdLst>
              <a:gd name="connsiteX0" fmla="*/ 129446 w 6156989"/>
              <a:gd name="connsiteY0" fmla="*/ 319158 h 6335401"/>
              <a:gd name="connsiteX1" fmla="*/ 129446 w 6156989"/>
              <a:gd name="connsiteY1" fmla="*/ 5617282 h 6335401"/>
              <a:gd name="connsiteX2" fmla="*/ 1000542 w 6156989"/>
              <a:gd name="connsiteY2" fmla="*/ 5617282 h 6335401"/>
              <a:gd name="connsiteX3" fmla="*/ 1000542 w 6156989"/>
              <a:gd name="connsiteY3" fmla="*/ 5911395 h 6335401"/>
              <a:gd name="connsiteX4" fmla="*/ 1229734 w 6156989"/>
              <a:gd name="connsiteY4" fmla="*/ 5911395 h 6335401"/>
              <a:gd name="connsiteX5" fmla="*/ 1229734 w 6156989"/>
              <a:gd name="connsiteY5" fmla="*/ 5936446 h 6335401"/>
              <a:gd name="connsiteX6" fmla="*/ 5048379 w 6156989"/>
              <a:gd name="connsiteY6" fmla="*/ 5936446 h 6335401"/>
              <a:gd name="connsiteX7" fmla="*/ 5048379 w 6156989"/>
              <a:gd name="connsiteY7" fmla="*/ 5911395 h 6335401"/>
              <a:gd name="connsiteX8" fmla="*/ 5855347 w 6156989"/>
              <a:gd name="connsiteY8" fmla="*/ 5911395 h 6335401"/>
              <a:gd name="connsiteX9" fmla="*/ 5855347 w 6156989"/>
              <a:gd name="connsiteY9" fmla="*/ 4685910 h 6335401"/>
              <a:gd name="connsiteX10" fmla="*/ 2014157 w 6156989"/>
              <a:gd name="connsiteY10" fmla="*/ 4685910 h 6335401"/>
              <a:gd name="connsiteX11" fmla="*/ 2014157 w 6156989"/>
              <a:gd name="connsiteY11" fmla="*/ 560046 h 6335401"/>
              <a:gd name="connsiteX12" fmla="*/ 1997859 w 6156989"/>
              <a:gd name="connsiteY12" fmla="*/ 560046 h 6335401"/>
              <a:gd name="connsiteX13" fmla="*/ 1997859 w 6156989"/>
              <a:gd name="connsiteY13" fmla="*/ 509095 h 6335401"/>
              <a:gd name="connsiteX14" fmla="*/ 1866175 w 6156989"/>
              <a:gd name="connsiteY14" fmla="*/ 509095 h 6335401"/>
              <a:gd name="connsiteX15" fmla="*/ 1866175 w 6156989"/>
              <a:gd name="connsiteY15" fmla="*/ 319158 h 6335401"/>
              <a:gd name="connsiteX16" fmla="*/ 0 w 6156989"/>
              <a:gd name="connsiteY16" fmla="*/ 0 h 6335401"/>
              <a:gd name="connsiteX17" fmla="*/ 6156989 w 6156989"/>
              <a:gd name="connsiteY17" fmla="*/ 0 h 6335401"/>
              <a:gd name="connsiteX18" fmla="*/ 6156989 w 6156989"/>
              <a:gd name="connsiteY18" fmla="*/ 6335401 h 6335401"/>
              <a:gd name="connsiteX19" fmla="*/ 0 w 6156989"/>
              <a:gd name="connsiteY19" fmla="*/ 6335401 h 6335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156989" h="6335401">
                <a:moveTo>
                  <a:pt x="129446" y="319158"/>
                </a:moveTo>
                <a:lnTo>
                  <a:pt x="129446" y="5617282"/>
                </a:lnTo>
                <a:lnTo>
                  <a:pt x="1000542" y="5617282"/>
                </a:lnTo>
                <a:lnTo>
                  <a:pt x="1000542" y="5911395"/>
                </a:lnTo>
                <a:lnTo>
                  <a:pt x="1229734" y="5911395"/>
                </a:lnTo>
                <a:lnTo>
                  <a:pt x="1229734" y="5936446"/>
                </a:lnTo>
                <a:lnTo>
                  <a:pt x="5048379" y="5936446"/>
                </a:lnTo>
                <a:lnTo>
                  <a:pt x="5048379" y="5911395"/>
                </a:lnTo>
                <a:lnTo>
                  <a:pt x="5855347" y="5911395"/>
                </a:lnTo>
                <a:lnTo>
                  <a:pt x="5855347" y="4685910"/>
                </a:lnTo>
                <a:lnTo>
                  <a:pt x="2014157" y="4685910"/>
                </a:lnTo>
                <a:lnTo>
                  <a:pt x="2014157" y="560046"/>
                </a:lnTo>
                <a:lnTo>
                  <a:pt x="1997859" y="560046"/>
                </a:lnTo>
                <a:lnTo>
                  <a:pt x="1997859" y="509095"/>
                </a:lnTo>
                <a:lnTo>
                  <a:pt x="1866175" y="509095"/>
                </a:lnTo>
                <a:lnTo>
                  <a:pt x="1866175" y="319158"/>
                </a:lnTo>
                <a:close/>
                <a:moveTo>
                  <a:pt x="0" y="0"/>
                </a:moveTo>
                <a:lnTo>
                  <a:pt x="6156989" y="0"/>
                </a:lnTo>
                <a:lnTo>
                  <a:pt x="6156989" y="6335401"/>
                </a:lnTo>
                <a:lnTo>
                  <a:pt x="0" y="6335401"/>
                </a:lnTo>
                <a:close/>
              </a:path>
            </a:pathLst>
          </a:custGeom>
        </p:spPr>
      </p:pic>
      <p:sp>
        <p:nvSpPr>
          <p:cNvPr id="35" name="Freeform 34">
            <a:extLst>
              <a:ext uri="{FF2B5EF4-FFF2-40B4-BE49-F238E27FC236}">
                <a16:creationId xmlns:a16="http://schemas.microsoft.com/office/drawing/2014/main" id="{5E3A02CF-7A26-FD4E-FB01-818C49E561E4}"/>
              </a:ext>
            </a:extLst>
          </p:cNvPr>
          <p:cNvSpPr>
            <a:spLocks noGrp="1"/>
          </p:cNvSpPr>
          <p:nvPr>
            <p:ph type="pic" sz="quarter" idx="44"/>
          </p:nvPr>
        </p:nvSpPr>
        <p:spPr>
          <a:xfrm>
            <a:off x="1" y="7328454"/>
            <a:ext cx="2938763" cy="3367892"/>
          </a:xfrm>
          <a:custGeom>
            <a:avLst/>
            <a:gdLst>
              <a:gd name="connsiteX0" fmla="*/ 1083846 w 2938763"/>
              <a:gd name="connsiteY0" fmla="*/ 0 h 3367892"/>
              <a:gd name="connsiteX1" fmla="*/ 2938763 w 2938763"/>
              <a:gd name="connsiteY1" fmla="*/ 1854917 h 3367892"/>
              <a:gd name="connsiteX2" fmla="*/ 2263745 w 2938763"/>
              <a:gd name="connsiteY2" fmla="*/ 3286261 h 3367892"/>
              <a:gd name="connsiteX3" fmla="*/ 2154581 w 2938763"/>
              <a:gd name="connsiteY3" fmla="*/ 3367892 h 3367892"/>
              <a:gd name="connsiteX4" fmla="*/ 13111 w 2938763"/>
              <a:gd name="connsiteY4" fmla="*/ 3367892 h 3367892"/>
              <a:gd name="connsiteX5" fmla="*/ 0 w 2938763"/>
              <a:gd name="connsiteY5" fmla="*/ 3358088 h 3367892"/>
              <a:gd name="connsiteX6" fmla="*/ 0 w 2938763"/>
              <a:gd name="connsiteY6" fmla="*/ 351747 h 3367892"/>
              <a:gd name="connsiteX7" fmla="*/ 46745 w 2938763"/>
              <a:gd name="connsiteY7" fmla="*/ 316791 h 3367892"/>
              <a:gd name="connsiteX8" fmla="*/ 1083846 w 2938763"/>
              <a:gd name="connsiteY8" fmla="*/ 0 h 3367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38763" h="3367892">
                <a:moveTo>
                  <a:pt x="1083846" y="0"/>
                </a:moveTo>
                <a:cubicBezTo>
                  <a:pt x="2108287" y="0"/>
                  <a:pt x="2938763" y="830476"/>
                  <a:pt x="2938763" y="1854917"/>
                </a:cubicBezTo>
                <a:cubicBezTo>
                  <a:pt x="2938763" y="2431165"/>
                  <a:pt x="2675995" y="2946041"/>
                  <a:pt x="2263745" y="3286261"/>
                </a:cubicBezTo>
                <a:lnTo>
                  <a:pt x="2154581" y="3367892"/>
                </a:lnTo>
                <a:lnTo>
                  <a:pt x="13111" y="3367892"/>
                </a:lnTo>
                <a:lnTo>
                  <a:pt x="0" y="3358088"/>
                </a:lnTo>
                <a:lnTo>
                  <a:pt x="0" y="351747"/>
                </a:lnTo>
                <a:lnTo>
                  <a:pt x="46745" y="316791"/>
                </a:lnTo>
                <a:cubicBezTo>
                  <a:pt x="342792" y="116786"/>
                  <a:pt x="699681" y="0"/>
                  <a:pt x="1083846" y="0"/>
                </a:cubicBezTo>
                <a:close/>
              </a:path>
            </a:pathLst>
          </a:custGeom>
        </p:spPr>
        <p:txBody>
          <a:bodyPr wrap="square">
            <a:noAutofit/>
          </a:bodyPr>
          <a:lstStyle>
            <a:lvl1pPr>
              <a:defRPr sz="1600"/>
            </a:lvl1pPr>
          </a:lstStyle>
          <a:p>
            <a:endParaRPr lang="en-GB"/>
          </a:p>
        </p:txBody>
      </p:sp>
      <p:sp>
        <p:nvSpPr>
          <p:cNvPr id="47" name="Text Placeholder 32">
            <a:extLst>
              <a:ext uri="{FF2B5EF4-FFF2-40B4-BE49-F238E27FC236}">
                <a16:creationId xmlns:a16="http://schemas.microsoft.com/office/drawing/2014/main" id="{0E410008-6CB0-990D-E9B7-E431DF7EF739}"/>
              </a:ext>
            </a:extLst>
          </p:cNvPr>
          <p:cNvSpPr>
            <a:spLocks noGrp="1"/>
          </p:cNvSpPr>
          <p:nvPr>
            <p:ph type="body" sz="quarter" idx="62" hasCustomPrompt="1"/>
          </p:nvPr>
        </p:nvSpPr>
        <p:spPr>
          <a:xfrm>
            <a:off x="753476" y="1475311"/>
            <a:ext cx="5956470" cy="782354"/>
          </a:xfrm>
        </p:spPr>
        <p:txBody>
          <a:bodyPr numCol="1" spcCol="288000" anchor="t">
            <a:noAutofit/>
          </a:bodyPr>
          <a:lstStyle>
            <a:lvl1pPr marL="0" marR="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lang="en-US" sz="1800" b="0" i="0" kern="1200" dirty="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marR="0" lvl="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lang="en-IE" dirty="0"/>
              <a:t>sub-heading</a:t>
            </a:r>
            <a:endParaRPr lang="en-US" dirty="0"/>
          </a:p>
          <a:p>
            <a:pPr lvl="0"/>
            <a:endParaRPr lang="en-US" dirty="0"/>
          </a:p>
        </p:txBody>
      </p:sp>
    </p:spTree>
    <p:extLst>
      <p:ext uri="{BB962C8B-B14F-4D97-AF65-F5344CB8AC3E}">
        <p14:creationId xmlns:p14="http://schemas.microsoft.com/office/powerpoint/2010/main" val="5039133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CB473920-F954-F8D9-309B-7D45527BF015}"/>
              </a:ext>
            </a:extLst>
          </p:cNvPr>
          <p:cNvSpPr>
            <a:spLocks noGrp="1"/>
          </p:cNvSpPr>
          <p:nvPr>
            <p:ph type="sldNum" sz="quarter" idx="4"/>
          </p:nvPr>
        </p:nvSpPr>
        <p:spPr>
          <a:xfrm>
            <a:off x="6860806" y="10158647"/>
            <a:ext cx="374383" cy="465822"/>
          </a:xfrm>
          <a:prstGeom prst="rect">
            <a:avLst/>
          </a:prstGeom>
        </p:spPr>
        <p:txBody>
          <a:bodyPr vert="horz" lIns="91440" tIns="45720" rIns="91440" bIns="45720" rtlCol="0" anchor="ctr"/>
          <a:lstStyle>
            <a:lvl1pPr algn="ctr">
              <a:defRPr sz="700" b="0" i="0">
                <a:solidFill>
                  <a:srgbClr val="8AC03B"/>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‹N°›</a:t>
            </a:fld>
            <a:endParaRPr lang="en-US" dirty="0"/>
          </a:p>
        </p:txBody>
      </p:sp>
      <p:sp>
        <p:nvSpPr>
          <p:cNvPr id="3" name="Text Box 5">
            <a:extLst>
              <a:ext uri="{FF2B5EF4-FFF2-40B4-BE49-F238E27FC236}">
                <a16:creationId xmlns:a16="http://schemas.microsoft.com/office/drawing/2014/main" id="{E8A6B166-3277-513D-0DF0-2ADE61D0F129}"/>
              </a:ext>
            </a:extLst>
          </p:cNvPr>
          <p:cNvSpPr txBox="1"/>
          <p:nvPr userDrawn="1"/>
        </p:nvSpPr>
        <p:spPr>
          <a:xfrm rot="16200000">
            <a:off x="5099908" y="8023367"/>
            <a:ext cx="3896178"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500" b="1" i="0" spc="170" baseline="0" dirty="0">
                <a:solidFill>
                  <a:srgbClr val="6D6E71"/>
                </a:solidFill>
                <a:effectLst/>
                <a:latin typeface="Avenir Black" panose="02000503020000020003" pitchFamily="2" charset="0"/>
                <a:ea typeface="Times New Roman" panose="02020603050405020304" pitchFamily="18" charset="0"/>
                <a:cs typeface="Times New Roman" panose="02020603050405020304" pitchFamily="18" charset="0"/>
              </a:rPr>
              <a:t>GRASSROOTS</a:t>
            </a:r>
            <a:r>
              <a:rPr lang="en-IE" sz="500" spc="170" baseline="0" dirty="0">
                <a:solidFill>
                  <a:srgbClr val="6D6E71"/>
                </a:solidFill>
                <a:effectLst/>
                <a:latin typeface="Avenir Book" panose="02000503020000020003" pitchFamily="2" charset="0"/>
                <a:ea typeface="Times New Roman" panose="02020603050405020304" pitchFamily="18" charset="0"/>
                <a:cs typeface="Times New Roman" panose="02020603050405020304" pitchFamily="18" charset="0"/>
              </a:rPr>
              <a:t> YOUNG ENTREPRENEURS IN ECO-HEALTH TOURISM</a:t>
            </a:r>
            <a:endParaRPr lang="en-IE" sz="500" spc="170" baseline="0" dirty="0">
              <a:solidFill>
                <a:srgbClr val="6D6E71"/>
              </a:solidFill>
              <a:effectLst/>
              <a:latin typeface="Avenir Book" panose="02000503020000020003" pitchFamily="2" charset="0"/>
              <a:ea typeface="Calibri" panose="020F0502020204030204" pitchFamily="34" charset="0"/>
              <a:cs typeface="Times New Roman" panose="02020603050405020304" pitchFamily="18" charset="0"/>
            </a:endParaRPr>
          </a:p>
        </p:txBody>
      </p:sp>
      <p:sp>
        <p:nvSpPr>
          <p:cNvPr id="4" name="Text Placeholder 32">
            <a:extLst>
              <a:ext uri="{FF2B5EF4-FFF2-40B4-BE49-F238E27FC236}">
                <a16:creationId xmlns:a16="http://schemas.microsoft.com/office/drawing/2014/main" id="{5A7E59F1-E15D-B14A-380A-E237D49B9225}"/>
              </a:ext>
            </a:extLst>
          </p:cNvPr>
          <p:cNvSpPr>
            <a:spLocks noGrp="1"/>
          </p:cNvSpPr>
          <p:nvPr>
            <p:ph type="body" sz="quarter" idx="46" hasCustomPrompt="1"/>
          </p:nvPr>
        </p:nvSpPr>
        <p:spPr>
          <a:xfrm>
            <a:off x="801602" y="1475311"/>
            <a:ext cx="5956470" cy="782354"/>
          </a:xfrm>
        </p:spPr>
        <p:txBody>
          <a:bodyPr numCol="1" spcCol="288000" anchor="t">
            <a:noAutofit/>
          </a:bodyPr>
          <a:lstStyle>
            <a:lvl1pPr marL="0" marR="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lang="en-US" sz="1800" b="0" i="0" kern="1200" dirty="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marR="0" lvl="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lang="en-IE" dirty="0"/>
              <a:t>sub-heading</a:t>
            </a:r>
            <a:endParaRPr lang="en-US" dirty="0"/>
          </a:p>
          <a:p>
            <a:pPr lvl="0"/>
            <a:endParaRPr lang="en-US" dirty="0"/>
          </a:p>
        </p:txBody>
      </p:sp>
      <p:sp>
        <p:nvSpPr>
          <p:cNvPr id="5" name="Text Placeholder 32">
            <a:extLst>
              <a:ext uri="{FF2B5EF4-FFF2-40B4-BE49-F238E27FC236}">
                <a16:creationId xmlns:a16="http://schemas.microsoft.com/office/drawing/2014/main" id="{091702AB-3602-A697-AEFB-B24F32211AE8}"/>
              </a:ext>
            </a:extLst>
          </p:cNvPr>
          <p:cNvSpPr>
            <a:spLocks noGrp="1"/>
          </p:cNvSpPr>
          <p:nvPr>
            <p:ph type="body" sz="quarter" idx="47" hasCustomPrompt="1"/>
          </p:nvPr>
        </p:nvSpPr>
        <p:spPr>
          <a:xfrm>
            <a:off x="801602" y="807607"/>
            <a:ext cx="5956470" cy="665144"/>
          </a:xfrm>
        </p:spPr>
        <p:txBody>
          <a:bodyPr>
            <a:noAutofit/>
          </a:bodyPr>
          <a:lstStyle>
            <a:lvl1pPr marL="0" indent="0" algn="l">
              <a:spcBef>
                <a:spcPts val="0"/>
              </a:spcBef>
              <a:buNone/>
              <a:defRPr lang="en-US" sz="2800" b="1" i="0" kern="1200" dirty="0">
                <a:solidFill>
                  <a:srgbClr val="8AC03B"/>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HEADING</a:t>
            </a:r>
            <a:endParaRPr lang="en-US" dirty="0"/>
          </a:p>
        </p:txBody>
      </p:sp>
      <p:sp>
        <p:nvSpPr>
          <p:cNvPr id="6" name="Text Placeholder 32">
            <a:extLst>
              <a:ext uri="{FF2B5EF4-FFF2-40B4-BE49-F238E27FC236}">
                <a16:creationId xmlns:a16="http://schemas.microsoft.com/office/drawing/2014/main" id="{01398C55-2A5E-D87E-0950-A0FD335DF0D8}"/>
              </a:ext>
            </a:extLst>
          </p:cNvPr>
          <p:cNvSpPr>
            <a:spLocks noGrp="1"/>
          </p:cNvSpPr>
          <p:nvPr>
            <p:ph type="body" sz="quarter" idx="32" hasCustomPrompt="1"/>
          </p:nvPr>
        </p:nvSpPr>
        <p:spPr>
          <a:xfrm>
            <a:off x="801602" y="2403364"/>
            <a:ext cx="5956470" cy="7400632"/>
          </a:xfrm>
        </p:spPr>
        <p:txBody>
          <a:bodyPr numCol="2" spcCol="288000" anchor="t">
            <a:noAutofit/>
          </a:bodyPr>
          <a:lstStyle>
            <a:lvl1pPr marL="0" indent="0" algn="just">
              <a:lnSpc>
                <a:spcPct val="100000"/>
              </a:lnSpc>
              <a:spcBef>
                <a:spcPts val="0"/>
              </a:spcBef>
              <a:buNone/>
              <a:defRPr sz="1400" b="0" i="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coloumns)</a:t>
            </a:r>
            <a:endParaRPr lang="en-US" dirty="0"/>
          </a:p>
        </p:txBody>
      </p:sp>
      <p:cxnSp>
        <p:nvCxnSpPr>
          <p:cNvPr id="7" name="Straight Connector 6">
            <a:extLst>
              <a:ext uri="{FF2B5EF4-FFF2-40B4-BE49-F238E27FC236}">
                <a16:creationId xmlns:a16="http://schemas.microsoft.com/office/drawing/2014/main" id="{E99DCB45-3506-B921-4E93-A422C04E357D}"/>
              </a:ext>
            </a:extLst>
          </p:cNvPr>
          <p:cNvCxnSpPr>
            <a:cxnSpLocks/>
          </p:cNvCxnSpPr>
          <p:nvPr userDrawn="1"/>
        </p:nvCxnSpPr>
        <p:spPr>
          <a:xfrm>
            <a:off x="0" y="1462432"/>
            <a:ext cx="3779838" cy="0"/>
          </a:xfrm>
          <a:prstGeom prst="line">
            <a:avLst/>
          </a:prstGeom>
          <a:ln w="28575">
            <a:solidFill>
              <a:srgbClr val="69ADA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31773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CB473920-F954-F8D9-309B-7D45527BF015}"/>
              </a:ext>
            </a:extLst>
          </p:cNvPr>
          <p:cNvSpPr>
            <a:spLocks noGrp="1"/>
          </p:cNvSpPr>
          <p:nvPr>
            <p:ph type="sldNum" sz="quarter" idx="4"/>
          </p:nvPr>
        </p:nvSpPr>
        <p:spPr>
          <a:xfrm>
            <a:off x="6860806" y="10158647"/>
            <a:ext cx="374383" cy="465822"/>
          </a:xfrm>
          <a:prstGeom prst="rect">
            <a:avLst/>
          </a:prstGeom>
        </p:spPr>
        <p:txBody>
          <a:bodyPr vert="horz" lIns="91440" tIns="45720" rIns="91440" bIns="45720" rtlCol="0" anchor="ctr"/>
          <a:lstStyle>
            <a:lvl1pPr algn="ctr">
              <a:defRPr sz="700" b="0" i="0">
                <a:solidFill>
                  <a:srgbClr val="8AC03B"/>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‹N°›</a:t>
            </a:fld>
            <a:endParaRPr lang="en-US" dirty="0"/>
          </a:p>
        </p:txBody>
      </p:sp>
      <p:sp>
        <p:nvSpPr>
          <p:cNvPr id="3" name="Text Box 5">
            <a:extLst>
              <a:ext uri="{FF2B5EF4-FFF2-40B4-BE49-F238E27FC236}">
                <a16:creationId xmlns:a16="http://schemas.microsoft.com/office/drawing/2014/main" id="{E8A6B166-3277-513D-0DF0-2ADE61D0F129}"/>
              </a:ext>
            </a:extLst>
          </p:cNvPr>
          <p:cNvSpPr txBox="1"/>
          <p:nvPr userDrawn="1"/>
        </p:nvSpPr>
        <p:spPr>
          <a:xfrm rot="16200000">
            <a:off x="5099908" y="8023367"/>
            <a:ext cx="3896178"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500" b="1" i="0" spc="170" baseline="0" dirty="0">
                <a:solidFill>
                  <a:srgbClr val="6D6E71"/>
                </a:solidFill>
                <a:effectLst/>
                <a:latin typeface="Avenir Black" panose="02000503020000020003" pitchFamily="2" charset="0"/>
                <a:ea typeface="Times New Roman" panose="02020603050405020304" pitchFamily="18" charset="0"/>
                <a:cs typeface="Times New Roman" panose="02020603050405020304" pitchFamily="18" charset="0"/>
              </a:rPr>
              <a:t>GRASSROOTS</a:t>
            </a:r>
            <a:r>
              <a:rPr lang="en-IE" sz="500" spc="170" baseline="0" dirty="0">
                <a:solidFill>
                  <a:srgbClr val="6D6E71"/>
                </a:solidFill>
                <a:effectLst/>
                <a:latin typeface="Avenir Book" panose="02000503020000020003" pitchFamily="2" charset="0"/>
                <a:ea typeface="Times New Roman" panose="02020603050405020304" pitchFamily="18" charset="0"/>
                <a:cs typeface="Times New Roman" panose="02020603050405020304" pitchFamily="18" charset="0"/>
              </a:rPr>
              <a:t> YOUNG ENTREPRENEURS IN ECO-HEALTH TOURISM</a:t>
            </a:r>
            <a:endParaRPr lang="en-IE" sz="500" spc="170" baseline="0" dirty="0">
              <a:solidFill>
                <a:srgbClr val="6D6E71"/>
              </a:solidFill>
              <a:effectLst/>
              <a:latin typeface="Avenir Book" panose="02000503020000020003" pitchFamily="2" charset="0"/>
              <a:ea typeface="Calibri" panose="020F0502020204030204" pitchFamily="34" charset="0"/>
              <a:cs typeface="Times New Roman" panose="02020603050405020304" pitchFamily="18" charset="0"/>
            </a:endParaRPr>
          </a:p>
        </p:txBody>
      </p:sp>
      <p:sp>
        <p:nvSpPr>
          <p:cNvPr id="6" name="Text Placeholder 32">
            <a:extLst>
              <a:ext uri="{FF2B5EF4-FFF2-40B4-BE49-F238E27FC236}">
                <a16:creationId xmlns:a16="http://schemas.microsoft.com/office/drawing/2014/main" id="{01398C55-2A5E-D87E-0950-A0FD335DF0D8}"/>
              </a:ext>
            </a:extLst>
          </p:cNvPr>
          <p:cNvSpPr>
            <a:spLocks noGrp="1"/>
          </p:cNvSpPr>
          <p:nvPr>
            <p:ph type="body" sz="quarter" idx="32" hasCustomPrompt="1"/>
          </p:nvPr>
        </p:nvSpPr>
        <p:spPr>
          <a:xfrm>
            <a:off x="801602" y="2403364"/>
            <a:ext cx="5956470" cy="7400632"/>
          </a:xfrm>
        </p:spPr>
        <p:txBody>
          <a:bodyPr numCol="2" spcCol="288000" anchor="t">
            <a:noAutofit/>
          </a:bodyPr>
          <a:lstStyle>
            <a:lvl1pPr marL="0" indent="0" algn="just">
              <a:lnSpc>
                <a:spcPct val="100000"/>
              </a:lnSpc>
              <a:spcBef>
                <a:spcPts val="0"/>
              </a:spcBef>
              <a:buNone/>
              <a:defRPr sz="1400" b="0" i="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coloumns)</a:t>
            </a:r>
            <a:endParaRPr lang="en-US" dirty="0"/>
          </a:p>
        </p:txBody>
      </p:sp>
      <p:cxnSp>
        <p:nvCxnSpPr>
          <p:cNvPr id="7" name="Straight Connector 6">
            <a:extLst>
              <a:ext uri="{FF2B5EF4-FFF2-40B4-BE49-F238E27FC236}">
                <a16:creationId xmlns:a16="http://schemas.microsoft.com/office/drawing/2014/main" id="{E99DCB45-3506-B921-4E93-A422C04E357D}"/>
              </a:ext>
            </a:extLst>
          </p:cNvPr>
          <p:cNvCxnSpPr>
            <a:cxnSpLocks/>
          </p:cNvCxnSpPr>
          <p:nvPr userDrawn="1"/>
        </p:nvCxnSpPr>
        <p:spPr>
          <a:xfrm>
            <a:off x="0" y="1462432"/>
            <a:ext cx="3779838" cy="0"/>
          </a:xfrm>
          <a:prstGeom prst="line">
            <a:avLst/>
          </a:prstGeom>
          <a:ln w="28575">
            <a:solidFill>
              <a:srgbClr val="69ADAD"/>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B3E1153A-3441-E429-0075-58E3A133451A}"/>
              </a:ext>
            </a:extLst>
          </p:cNvPr>
          <p:cNvPicPr>
            <a:picLocks noChangeAspect="1"/>
          </p:cNvPicPr>
          <p:nvPr userDrawn="1"/>
        </p:nvPicPr>
        <p:blipFill>
          <a:blip r:embed="rId2" cstate="screen">
            <a:extLst>
              <a:ext uri="{28A0092B-C50C-407E-A947-70E740481C1C}">
                <a14:useLocalDpi xmlns:a14="http://schemas.microsoft.com/office/drawing/2010/main"/>
              </a:ext>
            </a:extLst>
          </a:blip>
          <a:srcRect l="22302" b="22950"/>
          <a:stretch>
            <a:fillRect/>
          </a:stretch>
        </p:blipFill>
        <p:spPr>
          <a:xfrm>
            <a:off x="0" y="8408071"/>
            <a:ext cx="2302933" cy="2283742"/>
          </a:xfrm>
          <a:custGeom>
            <a:avLst/>
            <a:gdLst>
              <a:gd name="connsiteX0" fmla="*/ 0 w 3429000"/>
              <a:gd name="connsiteY0" fmla="*/ 0 h 3400425"/>
              <a:gd name="connsiteX1" fmla="*/ 3429000 w 3429000"/>
              <a:gd name="connsiteY1" fmla="*/ 0 h 3400425"/>
              <a:gd name="connsiteX2" fmla="*/ 3429000 w 3429000"/>
              <a:gd name="connsiteY2" fmla="*/ 3400425 h 3400425"/>
              <a:gd name="connsiteX3" fmla="*/ 0 w 3429000"/>
              <a:gd name="connsiteY3" fmla="*/ 3400425 h 3400425"/>
            </a:gdLst>
            <a:ahLst/>
            <a:cxnLst>
              <a:cxn ang="0">
                <a:pos x="connsiteX0" y="connsiteY0"/>
              </a:cxn>
              <a:cxn ang="0">
                <a:pos x="connsiteX1" y="connsiteY1"/>
              </a:cxn>
              <a:cxn ang="0">
                <a:pos x="connsiteX2" y="connsiteY2"/>
              </a:cxn>
              <a:cxn ang="0">
                <a:pos x="connsiteX3" y="connsiteY3"/>
              </a:cxn>
            </a:cxnLst>
            <a:rect l="l" t="t" r="r" b="b"/>
            <a:pathLst>
              <a:path w="3429000" h="3400425">
                <a:moveTo>
                  <a:pt x="0" y="0"/>
                </a:moveTo>
                <a:lnTo>
                  <a:pt x="3429000" y="0"/>
                </a:lnTo>
                <a:lnTo>
                  <a:pt x="3429000" y="3400425"/>
                </a:lnTo>
                <a:lnTo>
                  <a:pt x="0" y="3400425"/>
                </a:lnTo>
                <a:close/>
              </a:path>
            </a:pathLst>
          </a:custGeom>
        </p:spPr>
      </p:pic>
      <p:sp>
        <p:nvSpPr>
          <p:cNvPr id="12" name="Text Placeholder 32">
            <a:extLst>
              <a:ext uri="{FF2B5EF4-FFF2-40B4-BE49-F238E27FC236}">
                <a16:creationId xmlns:a16="http://schemas.microsoft.com/office/drawing/2014/main" id="{8837455A-C0A2-34E3-6D08-5F923C255B72}"/>
              </a:ext>
            </a:extLst>
          </p:cNvPr>
          <p:cNvSpPr>
            <a:spLocks noGrp="1"/>
          </p:cNvSpPr>
          <p:nvPr>
            <p:ph type="body" sz="quarter" idx="46" hasCustomPrompt="1"/>
          </p:nvPr>
        </p:nvSpPr>
        <p:spPr>
          <a:xfrm>
            <a:off x="801602" y="1475311"/>
            <a:ext cx="5956470" cy="782354"/>
          </a:xfrm>
        </p:spPr>
        <p:txBody>
          <a:bodyPr numCol="1" spcCol="288000" anchor="t">
            <a:noAutofit/>
          </a:bodyPr>
          <a:lstStyle>
            <a:lvl1pPr marL="0" marR="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lang="en-US" sz="1800" b="0" i="0" kern="1200" dirty="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marR="0" lvl="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lang="en-IE" dirty="0"/>
              <a:t>sub-heading</a:t>
            </a:r>
            <a:endParaRPr lang="en-US" dirty="0"/>
          </a:p>
          <a:p>
            <a:pPr lvl="0"/>
            <a:endParaRPr lang="en-US" dirty="0"/>
          </a:p>
        </p:txBody>
      </p:sp>
      <p:sp>
        <p:nvSpPr>
          <p:cNvPr id="13" name="Text Placeholder 32">
            <a:extLst>
              <a:ext uri="{FF2B5EF4-FFF2-40B4-BE49-F238E27FC236}">
                <a16:creationId xmlns:a16="http://schemas.microsoft.com/office/drawing/2014/main" id="{88B94812-4D39-9E82-2A43-A88C6BCC2750}"/>
              </a:ext>
            </a:extLst>
          </p:cNvPr>
          <p:cNvSpPr>
            <a:spLocks noGrp="1"/>
          </p:cNvSpPr>
          <p:nvPr>
            <p:ph type="body" sz="quarter" idx="47" hasCustomPrompt="1"/>
          </p:nvPr>
        </p:nvSpPr>
        <p:spPr>
          <a:xfrm>
            <a:off x="801602" y="807607"/>
            <a:ext cx="5956470" cy="665144"/>
          </a:xfrm>
        </p:spPr>
        <p:txBody>
          <a:bodyPr>
            <a:noAutofit/>
          </a:bodyPr>
          <a:lstStyle>
            <a:lvl1pPr marL="0" indent="0" algn="l">
              <a:spcBef>
                <a:spcPts val="0"/>
              </a:spcBef>
              <a:buNone/>
              <a:defRPr lang="en-US" sz="2800" b="1" i="0" kern="1200" dirty="0">
                <a:solidFill>
                  <a:srgbClr val="8AC03B"/>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HEADING</a:t>
            </a:r>
            <a:endParaRPr lang="en-US" dirty="0"/>
          </a:p>
        </p:txBody>
      </p:sp>
    </p:spTree>
    <p:extLst>
      <p:ext uri="{BB962C8B-B14F-4D97-AF65-F5344CB8AC3E}">
        <p14:creationId xmlns:p14="http://schemas.microsoft.com/office/powerpoint/2010/main" val="39215631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Slide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EE070A-D558-8ACC-600B-9DDBBF08A48B}"/>
              </a:ext>
            </a:extLst>
          </p:cNvPr>
          <p:cNvSpPr/>
          <p:nvPr userDrawn="1"/>
        </p:nvSpPr>
        <p:spPr>
          <a:xfrm>
            <a:off x="0" y="0"/>
            <a:ext cx="7559675" cy="2870895"/>
          </a:xfrm>
          <a:prstGeom prst="rect">
            <a:avLst/>
          </a:prstGeom>
          <a:solidFill>
            <a:srgbClr val="8AC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p>
        </p:txBody>
      </p:sp>
      <p:grpSp>
        <p:nvGrpSpPr>
          <p:cNvPr id="9" name="Graphic 18">
            <a:extLst>
              <a:ext uri="{FF2B5EF4-FFF2-40B4-BE49-F238E27FC236}">
                <a16:creationId xmlns:a16="http://schemas.microsoft.com/office/drawing/2014/main" id="{F9AD3290-43E0-3001-4B5B-EF7D6376F908}"/>
              </a:ext>
            </a:extLst>
          </p:cNvPr>
          <p:cNvGrpSpPr/>
          <p:nvPr userDrawn="1"/>
        </p:nvGrpSpPr>
        <p:grpSpPr>
          <a:xfrm>
            <a:off x="5203685" y="-757463"/>
            <a:ext cx="3314240" cy="3315216"/>
            <a:chOff x="110688" y="1674538"/>
            <a:chExt cx="7339635" cy="7341798"/>
          </a:xfrm>
          <a:solidFill>
            <a:srgbClr val="FFFFFF"/>
          </a:solidFill>
        </p:grpSpPr>
        <p:sp>
          <p:nvSpPr>
            <p:cNvPr id="14" name="Freeform 13">
              <a:extLst>
                <a:ext uri="{FF2B5EF4-FFF2-40B4-BE49-F238E27FC236}">
                  <a16:creationId xmlns:a16="http://schemas.microsoft.com/office/drawing/2014/main" id="{EBF9B75A-D3B5-1AA3-DD79-BAF8EB5DCAD6}"/>
                </a:ext>
              </a:extLst>
            </p:cNvPr>
            <p:cNvSpPr/>
            <p:nvPr/>
          </p:nvSpPr>
          <p:spPr>
            <a:xfrm>
              <a:off x="804025" y="2368014"/>
              <a:ext cx="5952959" cy="5954848"/>
            </a:xfrm>
            <a:custGeom>
              <a:avLst/>
              <a:gdLst>
                <a:gd name="connsiteX0" fmla="*/ 588933 w 5952959"/>
                <a:gd name="connsiteY0" fmla="*/ 2320789 h 5954848"/>
                <a:gd name="connsiteX1" fmla="*/ 233608 w 5952959"/>
                <a:gd name="connsiteY1" fmla="*/ 3246938 h 5954848"/>
                <a:gd name="connsiteX2" fmla="*/ 75530 w 5952959"/>
                <a:gd name="connsiteY2" fmla="*/ 3443441 h 5954848"/>
                <a:gd name="connsiteX3" fmla="*/ 85690 w 5952959"/>
                <a:gd name="connsiteY3" fmla="*/ 3149523 h 5954848"/>
                <a:gd name="connsiteX4" fmla="*/ 23060 w 5952959"/>
                <a:gd name="connsiteY4" fmla="*/ 3342415 h 5954848"/>
                <a:gd name="connsiteX5" fmla="*/ 0 w 5952959"/>
                <a:gd name="connsiteY5" fmla="*/ 2977424 h 5954848"/>
                <a:gd name="connsiteX6" fmla="*/ 2119383 w 5952959"/>
                <a:gd name="connsiteY6" fmla="*/ 125965 h 5954848"/>
                <a:gd name="connsiteX7" fmla="*/ 1704035 w 5952959"/>
                <a:gd name="connsiteY7" fmla="*/ 476313 h 5954848"/>
                <a:gd name="connsiteX8" fmla="*/ 1098325 w 5952959"/>
                <a:gd name="connsiteY8" fmla="*/ 1297358 h 5954848"/>
                <a:gd name="connsiteX9" fmla="*/ 588933 w 5952959"/>
                <a:gd name="connsiteY9" fmla="*/ 2320789 h 5954848"/>
                <a:gd name="connsiteX10" fmla="*/ 4668083 w 5952959"/>
                <a:gd name="connsiteY10" fmla="*/ 5426786 h 5954848"/>
                <a:gd name="connsiteX11" fmla="*/ 5119123 w 5952959"/>
                <a:gd name="connsiteY11" fmla="*/ 5042874 h 5954848"/>
                <a:gd name="connsiteX12" fmla="*/ 4268911 w 5952959"/>
                <a:gd name="connsiteY12" fmla="*/ 5243187 h 5954848"/>
                <a:gd name="connsiteX13" fmla="*/ 4668083 w 5952959"/>
                <a:gd name="connsiteY13" fmla="*/ 5426786 h 5954848"/>
                <a:gd name="connsiteX14" fmla="*/ 719472 w 5952959"/>
                <a:gd name="connsiteY14" fmla="*/ 4217884 h 5954848"/>
                <a:gd name="connsiteX15" fmla="*/ 599494 w 5952959"/>
                <a:gd name="connsiteY15" fmla="*/ 4340840 h 5954848"/>
                <a:gd name="connsiteX16" fmla="*/ 576033 w 5952959"/>
                <a:gd name="connsiteY16" fmla="*/ 4737121 h 5954848"/>
                <a:gd name="connsiteX17" fmla="*/ 618476 w 5952959"/>
                <a:gd name="connsiteY17" fmla="*/ 4793418 h 5954848"/>
                <a:gd name="connsiteX18" fmla="*/ 696747 w 5952959"/>
                <a:gd name="connsiteY18" fmla="*/ 4676346 h 5954848"/>
                <a:gd name="connsiteX19" fmla="*/ 1462272 w 5952959"/>
                <a:gd name="connsiteY19" fmla="*/ 3608252 h 5954848"/>
                <a:gd name="connsiteX20" fmla="*/ 719472 w 5952959"/>
                <a:gd name="connsiteY20" fmla="*/ 4217884 h 5954848"/>
                <a:gd name="connsiteX21" fmla="*/ 1450308 w 5952959"/>
                <a:gd name="connsiteY21" fmla="*/ 3521266 h 5954848"/>
                <a:gd name="connsiteX22" fmla="*/ 1582719 w 5952959"/>
                <a:gd name="connsiteY22" fmla="*/ 3454807 h 5954848"/>
                <a:gd name="connsiteX23" fmla="*/ 2090507 w 5952959"/>
                <a:gd name="connsiteY23" fmla="*/ 2853867 h 5954848"/>
                <a:gd name="connsiteX24" fmla="*/ 2895068 w 5952959"/>
                <a:gd name="connsiteY24" fmla="*/ 2080359 h 5954848"/>
                <a:gd name="connsiteX25" fmla="*/ 3756644 w 5952959"/>
                <a:gd name="connsiteY25" fmla="*/ 1517529 h 5954848"/>
                <a:gd name="connsiteX26" fmla="*/ 4660597 w 5952959"/>
                <a:gd name="connsiteY26" fmla="*/ 1252963 h 5954848"/>
                <a:gd name="connsiteX27" fmla="*/ 5449249 w 5952959"/>
                <a:gd name="connsiteY27" fmla="*/ 1319823 h 5954848"/>
                <a:gd name="connsiteX28" fmla="*/ 2976547 w 5952959"/>
                <a:gd name="connsiteY28" fmla="*/ 0 h 5954848"/>
                <a:gd name="connsiteX29" fmla="*/ 2849483 w 5952959"/>
                <a:gd name="connsiteY29" fmla="*/ 2674 h 5954848"/>
                <a:gd name="connsiteX30" fmla="*/ 1767333 w 5952959"/>
                <a:gd name="connsiteY30" fmla="*/ 524586 h 5954848"/>
                <a:gd name="connsiteX31" fmla="*/ 1762454 w 5952959"/>
                <a:gd name="connsiteY31" fmla="*/ 530269 h 5954848"/>
                <a:gd name="connsiteX32" fmla="*/ 1218973 w 5952959"/>
                <a:gd name="connsiteY32" fmla="*/ 1365622 h 5954848"/>
                <a:gd name="connsiteX33" fmla="*/ 775151 w 5952959"/>
                <a:gd name="connsiteY33" fmla="*/ 2395940 h 5954848"/>
                <a:gd name="connsiteX34" fmla="*/ 615201 w 5952959"/>
                <a:gd name="connsiteY34" fmla="*/ 2864832 h 5954848"/>
                <a:gd name="connsiteX35" fmla="*/ 1423171 w 5952959"/>
                <a:gd name="connsiteY35" fmla="*/ 2400553 h 5954848"/>
                <a:gd name="connsiteX36" fmla="*/ 1906696 w 5952959"/>
                <a:gd name="connsiteY36" fmla="*/ 2331888 h 5954848"/>
                <a:gd name="connsiteX37" fmla="*/ 2011435 w 5952959"/>
                <a:gd name="connsiteY37" fmla="*/ 2346330 h 5954848"/>
                <a:gd name="connsiteX38" fmla="*/ 1906763 w 5952959"/>
                <a:gd name="connsiteY38" fmla="*/ 2340981 h 5954848"/>
                <a:gd name="connsiteX39" fmla="*/ 1431726 w 5952959"/>
                <a:gd name="connsiteY39" fmla="*/ 2427632 h 5954848"/>
                <a:gd name="connsiteX40" fmla="*/ 567477 w 5952959"/>
                <a:gd name="connsiteY40" fmla="*/ 3016270 h 5954848"/>
                <a:gd name="connsiteX41" fmla="*/ 566274 w 5952959"/>
                <a:gd name="connsiteY41" fmla="*/ 3018276 h 5954848"/>
                <a:gd name="connsiteX42" fmla="*/ 244703 w 5952959"/>
                <a:gd name="connsiteY42" fmla="*/ 4180309 h 5954848"/>
                <a:gd name="connsiteX43" fmla="*/ 258606 w 5952959"/>
                <a:gd name="connsiteY43" fmla="*/ 4190137 h 5954848"/>
                <a:gd name="connsiteX44" fmla="*/ 1143108 w 5952959"/>
                <a:gd name="connsiteY44" fmla="*/ 3652781 h 5954848"/>
                <a:gd name="connsiteX45" fmla="*/ 274514 w 5952959"/>
                <a:gd name="connsiteY45" fmla="*/ 4225907 h 5954848"/>
                <a:gd name="connsiteX46" fmla="*/ 348841 w 5952959"/>
                <a:gd name="connsiteY46" fmla="*/ 4376009 h 5954848"/>
                <a:gd name="connsiteX47" fmla="*/ 625561 w 5952959"/>
                <a:gd name="connsiteY47" fmla="*/ 4115320 h 5954848"/>
                <a:gd name="connsiteX48" fmla="*/ 1450308 w 5952959"/>
                <a:gd name="connsiteY48" fmla="*/ 3521266 h 5954848"/>
                <a:gd name="connsiteX49" fmla="*/ 5449851 w 5952959"/>
                <a:gd name="connsiteY49" fmla="*/ 1320960 h 5954848"/>
                <a:gd name="connsiteX50" fmla="*/ 4663805 w 5952959"/>
                <a:gd name="connsiteY50" fmla="*/ 1281178 h 5954848"/>
                <a:gd name="connsiteX51" fmla="*/ 3792671 w 5952959"/>
                <a:gd name="connsiteY51" fmla="*/ 1588802 h 5954848"/>
                <a:gd name="connsiteX52" fmla="*/ 2984902 w 5952959"/>
                <a:gd name="connsiteY52" fmla="*/ 2186600 h 5954848"/>
                <a:gd name="connsiteX53" fmla="*/ 2775491 w 5952959"/>
                <a:gd name="connsiteY53" fmla="*/ 2389254 h 5954848"/>
                <a:gd name="connsiteX54" fmla="*/ 3078880 w 5952959"/>
                <a:gd name="connsiteY54" fmla="*/ 2193754 h 5954848"/>
                <a:gd name="connsiteX55" fmla="*/ 3866062 w 5952959"/>
                <a:gd name="connsiteY55" fmla="*/ 1929455 h 5954848"/>
                <a:gd name="connsiteX56" fmla="*/ 4016921 w 5952959"/>
                <a:gd name="connsiteY56" fmla="*/ 1921098 h 5954848"/>
                <a:gd name="connsiteX57" fmla="*/ 4258818 w 5952959"/>
                <a:gd name="connsiteY57" fmla="*/ 1940019 h 5954848"/>
                <a:gd name="connsiteX58" fmla="*/ 4645157 w 5952959"/>
                <a:gd name="connsiteY58" fmla="*/ 2060702 h 5954848"/>
                <a:gd name="connsiteX59" fmla="*/ 5397916 w 5952959"/>
                <a:gd name="connsiteY59" fmla="*/ 2672876 h 5954848"/>
                <a:gd name="connsiteX60" fmla="*/ 4634061 w 5952959"/>
                <a:gd name="connsiteY60" fmla="*/ 2086778 h 5954848"/>
                <a:gd name="connsiteX61" fmla="*/ 4252201 w 5952959"/>
                <a:gd name="connsiteY61" fmla="*/ 1992304 h 5954848"/>
                <a:gd name="connsiteX62" fmla="*/ 3876957 w 5952959"/>
                <a:gd name="connsiteY62" fmla="*/ 2008752 h 5954848"/>
                <a:gd name="connsiteX63" fmla="*/ 3149196 w 5952959"/>
                <a:gd name="connsiteY63" fmla="*/ 2314237 h 5954848"/>
                <a:gd name="connsiteX64" fmla="*/ 2456594 w 5952959"/>
                <a:gd name="connsiteY64" fmla="*/ 2896925 h 5954848"/>
                <a:gd name="connsiteX65" fmla="*/ 2112365 w 5952959"/>
                <a:gd name="connsiteY65" fmla="*/ 3280034 h 5954848"/>
                <a:gd name="connsiteX66" fmla="*/ 2275055 w 5952959"/>
                <a:gd name="connsiteY66" fmla="*/ 3257837 h 5954848"/>
                <a:gd name="connsiteX67" fmla="*/ 2676433 w 5952959"/>
                <a:gd name="connsiteY67" fmla="*/ 3281438 h 5954848"/>
                <a:gd name="connsiteX68" fmla="*/ 2931630 w 5952959"/>
                <a:gd name="connsiteY68" fmla="*/ 3361270 h 5954848"/>
                <a:gd name="connsiteX69" fmla="*/ 2674828 w 5952959"/>
                <a:gd name="connsiteY69" fmla="*/ 3290398 h 5954848"/>
                <a:gd name="connsiteX70" fmla="*/ 2277929 w 5952959"/>
                <a:gd name="connsiteY70" fmla="*/ 3286052 h 5954848"/>
                <a:gd name="connsiteX71" fmla="*/ 2072795 w 5952959"/>
                <a:gd name="connsiteY71" fmla="*/ 3330046 h 5954848"/>
                <a:gd name="connsiteX72" fmla="*/ 1241698 w 5952959"/>
                <a:gd name="connsiteY72" fmla="*/ 4488401 h 5954848"/>
                <a:gd name="connsiteX73" fmla="*/ 875412 w 5952959"/>
                <a:gd name="connsiteY73" fmla="*/ 5086199 h 5954848"/>
                <a:gd name="connsiteX74" fmla="*/ 878219 w 5952959"/>
                <a:gd name="connsiteY74" fmla="*/ 5089007 h 5954848"/>
                <a:gd name="connsiteX75" fmla="*/ 1477846 w 5952959"/>
                <a:gd name="connsiteY75" fmla="*/ 5175926 h 5954848"/>
                <a:gd name="connsiteX76" fmla="*/ 2171853 w 5952959"/>
                <a:gd name="connsiteY76" fmla="*/ 4876325 h 5954848"/>
                <a:gd name="connsiteX77" fmla="*/ 2780303 w 5952959"/>
                <a:gd name="connsiteY77" fmla="*/ 4695668 h 5954848"/>
                <a:gd name="connsiteX78" fmla="*/ 2879695 w 5952959"/>
                <a:gd name="connsiteY78" fmla="*/ 4632619 h 5954848"/>
                <a:gd name="connsiteX79" fmla="*/ 3689603 w 5952959"/>
                <a:gd name="connsiteY79" fmla="*/ 4325730 h 5954848"/>
                <a:gd name="connsiteX80" fmla="*/ 3898747 w 5952959"/>
                <a:gd name="connsiteY80" fmla="*/ 4312759 h 5954848"/>
                <a:gd name="connsiteX81" fmla="*/ 4091649 w 5952959"/>
                <a:gd name="connsiteY81" fmla="*/ 4327869 h 5954848"/>
                <a:gd name="connsiteX82" fmla="*/ 4350924 w 5952959"/>
                <a:gd name="connsiteY82" fmla="*/ 4394128 h 5954848"/>
                <a:gd name="connsiteX83" fmla="*/ 4090513 w 5952959"/>
                <a:gd name="connsiteY83" fmla="*/ 4336896 h 5954848"/>
                <a:gd name="connsiteX84" fmla="*/ 3693947 w 5952959"/>
                <a:gd name="connsiteY84" fmla="*/ 4353745 h 5954848"/>
                <a:gd name="connsiteX85" fmla="*/ 3006893 w 5952959"/>
                <a:gd name="connsiteY85" fmla="*/ 4643918 h 5954848"/>
                <a:gd name="connsiteX86" fmla="*/ 3988447 w 5952959"/>
                <a:gd name="connsiteY86" fmla="*/ 4502776 h 5954848"/>
                <a:gd name="connsiteX87" fmla="*/ 5387154 w 5952959"/>
                <a:gd name="connsiteY87" fmla="*/ 4485593 h 5954848"/>
                <a:gd name="connsiteX88" fmla="*/ 3995465 w 5952959"/>
                <a:gd name="connsiteY88" fmla="*/ 4565758 h 5954848"/>
                <a:gd name="connsiteX89" fmla="*/ 2671219 w 5952959"/>
                <a:gd name="connsiteY89" fmla="*/ 4893708 h 5954848"/>
                <a:gd name="connsiteX90" fmla="*/ 2162963 w 5952959"/>
                <a:gd name="connsiteY90" fmla="*/ 5393021 h 5954848"/>
                <a:gd name="connsiteX91" fmla="*/ 2163097 w 5952959"/>
                <a:gd name="connsiteY91" fmla="*/ 5393222 h 5954848"/>
                <a:gd name="connsiteX92" fmla="*/ 3089842 w 5952959"/>
                <a:gd name="connsiteY92" fmla="*/ 5148179 h 5954848"/>
                <a:gd name="connsiteX93" fmla="*/ 3976416 w 5952959"/>
                <a:gd name="connsiteY93" fmla="*/ 5165429 h 5954848"/>
                <a:gd name="connsiteX94" fmla="*/ 5196258 w 5952959"/>
                <a:gd name="connsiteY94" fmla="*/ 4960368 h 5954848"/>
                <a:gd name="connsiteX95" fmla="*/ 5952960 w 5952959"/>
                <a:gd name="connsiteY95" fmla="*/ 2977491 h 5954848"/>
                <a:gd name="connsiteX96" fmla="*/ 5449851 w 5952959"/>
                <a:gd name="connsiteY96" fmla="*/ 1320960 h 5954848"/>
                <a:gd name="connsiteX97" fmla="*/ 3879630 w 5952959"/>
                <a:gd name="connsiteY97" fmla="*/ 5184751 h 5954848"/>
                <a:gd name="connsiteX98" fmla="*/ 3587671 w 5952959"/>
                <a:gd name="connsiteY98" fmla="*/ 5172717 h 5954848"/>
                <a:gd name="connsiteX99" fmla="*/ 3102742 w 5952959"/>
                <a:gd name="connsiteY99" fmla="*/ 5227275 h 5954848"/>
                <a:gd name="connsiteX100" fmla="*/ 2152937 w 5952959"/>
                <a:gd name="connsiteY100" fmla="*/ 5546399 h 5954848"/>
                <a:gd name="connsiteX101" fmla="*/ 1948338 w 5952959"/>
                <a:gd name="connsiteY101" fmla="*/ 5645553 h 5954848"/>
                <a:gd name="connsiteX102" fmla="*/ 1871404 w 5952959"/>
                <a:gd name="connsiteY102" fmla="*/ 5741899 h 5954848"/>
                <a:gd name="connsiteX103" fmla="*/ 1903955 w 5952959"/>
                <a:gd name="connsiteY103" fmla="*/ 5754736 h 5954848"/>
                <a:gd name="connsiteX104" fmla="*/ 3283479 w 5952959"/>
                <a:gd name="connsiteY104" fmla="*/ 5316065 h 5954848"/>
                <a:gd name="connsiteX105" fmla="*/ 3879630 w 5952959"/>
                <a:gd name="connsiteY105" fmla="*/ 5184751 h 5954848"/>
                <a:gd name="connsiteX106" fmla="*/ 2364354 w 5952959"/>
                <a:gd name="connsiteY106" fmla="*/ 5013255 h 5954848"/>
                <a:gd name="connsiteX107" fmla="*/ 2245444 w 5952959"/>
                <a:gd name="connsiteY107" fmla="*/ 5064871 h 5954848"/>
                <a:gd name="connsiteX108" fmla="*/ 1426446 w 5952959"/>
                <a:gd name="connsiteY108" fmla="*/ 5519521 h 5954848"/>
                <a:gd name="connsiteX109" fmla="*/ 1621219 w 5952959"/>
                <a:gd name="connsiteY109" fmla="*/ 5627968 h 5954848"/>
                <a:gd name="connsiteX110" fmla="*/ 1842061 w 5952959"/>
                <a:gd name="connsiteY110" fmla="*/ 5524803 h 5954848"/>
                <a:gd name="connsiteX111" fmla="*/ 2086764 w 5952959"/>
                <a:gd name="connsiteY111" fmla="*/ 5269865 h 5954848"/>
                <a:gd name="connsiteX112" fmla="*/ 2364354 w 5952959"/>
                <a:gd name="connsiteY112" fmla="*/ 5013255 h 5954848"/>
                <a:gd name="connsiteX113" fmla="*/ 3337486 w 5952959"/>
                <a:gd name="connsiteY113" fmla="*/ 5511164 h 5954848"/>
                <a:gd name="connsiteX114" fmla="*/ 2360945 w 5952959"/>
                <a:gd name="connsiteY114" fmla="*/ 5890730 h 5954848"/>
                <a:gd name="connsiteX115" fmla="*/ 2976480 w 5952959"/>
                <a:gd name="connsiteY115" fmla="*/ 5954849 h 5954848"/>
                <a:gd name="connsiteX116" fmla="*/ 4665343 w 5952959"/>
                <a:gd name="connsiteY116" fmla="*/ 5428792 h 5954848"/>
                <a:gd name="connsiteX117" fmla="*/ 4235490 w 5952959"/>
                <a:gd name="connsiteY117" fmla="*/ 5252080 h 5954848"/>
                <a:gd name="connsiteX118" fmla="*/ 3337486 w 5952959"/>
                <a:gd name="connsiteY118" fmla="*/ 5511164 h 5954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5952959" h="5954848">
                  <a:moveTo>
                    <a:pt x="588933" y="2320789"/>
                  </a:moveTo>
                  <a:cubicBezTo>
                    <a:pt x="459329" y="2624803"/>
                    <a:pt x="341355" y="2938110"/>
                    <a:pt x="233608" y="3246938"/>
                  </a:cubicBezTo>
                  <a:cubicBezTo>
                    <a:pt x="180269" y="3308316"/>
                    <a:pt x="128000" y="3376514"/>
                    <a:pt x="75530" y="3443441"/>
                  </a:cubicBezTo>
                  <a:cubicBezTo>
                    <a:pt x="77602" y="3344956"/>
                    <a:pt x="86826" y="3247874"/>
                    <a:pt x="85690" y="3149523"/>
                  </a:cubicBezTo>
                  <a:cubicBezTo>
                    <a:pt x="65103" y="3213909"/>
                    <a:pt x="43847" y="3278095"/>
                    <a:pt x="23060" y="3342415"/>
                  </a:cubicBezTo>
                  <a:cubicBezTo>
                    <a:pt x="8422" y="3222735"/>
                    <a:pt x="0" y="3101049"/>
                    <a:pt x="0" y="2977424"/>
                  </a:cubicBezTo>
                  <a:cubicBezTo>
                    <a:pt x="0" y="1631191"/>
                    <a:pt x="893459" y="494165"/>
                    <a:pt x="2119383" y="125965"/>
                  </a:cubicBezTo>
                  <a:cubicBezTo>
                    <a:pt x="1981691" y="216494"/>
                    <a:pt x="1843064" y="331627"/>
                    <a:pt x="1704035" y="476313"/>
                  </a:cubicBezTo>
                  <a:cubicBezTo>
                    <a:pt x="1493019" y="695882"/>
                    <a:pt x="1291227" y="971080"/>
                    <a:pt x="1098325" y="1297358"/>
                  </a:cubicBezTo>
                  <a:cubicBezTo>
                    <a:pt x="914647" y="1607857"/>
                    <a:pt x="745340" y="1953926"/>
                    <a:pt x="588933" y="2320789"/>
                  </a:cubicBezTo>
                  <a:close/>
                  <a:moveTo>
                    <a:pt x="4668083" y="5426786"/>
                  </a:moveTo>
                  <a:cubicBezTo>
                    <a:pt x="4831040" y="5313926"/>
                    <a:pt x="4982033" y="5185220"/>
                    <a:pt x="5119123" y="5042874"/>
                  </a:cubicBezTo>
                  <a:cubicBezTo>
                    <a:pt x="4846881" y="5102513"/>
                    <a:pt x="4561071" y="5168371"/>
                    <a:pt x="4268911" y="5243187"/>
                  </a:cubicBezTo>
                  <a:cubicBezTo>
                    <a:pt x="4418433" y="5294603"/>
                    <a:pt x="4550644" y="5358321"/>
                    <a:pt x="4668083" y="5426786"/>
                  </a:cubicBezTo>
                  <a:close/>
                  <a:moveTo>
                    <a:pt x="719472" y="4217884"/>
                  </a:moveTo>
                  <a:cubicBezTo>
                    <a:pt x="679368" y="4257867"/>
                    <a:pt x="639397" y="4298919"/>
                    <a:pt x="599494" y="4340840"/>
                  </a:cubicBezTo>
                  <a:cubicBezTo>
                    <a:pt x="496158" y="4449622"/>
                    <a:pt x="487001" y="4616372"/>
                    <a:pt x="576033" y="4737121"/>
                  </a:cubicBezTo>
                  <a:cubicBezTo>
                    <a:pt x="590002" y="4756043"/>
                    <a:pt x="604106" y="4774831"/>
                    <a:pt x="618476" y="4793418"/>
                  </a:cubicBezTo>
                  <a:cubicBezTo>
                    <a:pt x="644344" y="4754572"/>
                    <a:pt x="670411" y="4715526"/>
                    <a:pt x="696747" y="4676346"/>
                  </a:cubicBezTo>
                  <a:cubicBezTo>
                    <a:pt x="921866" y="4341576"/>
                    <a:pt x="1180138" y="3973576"/>
                    <a:pt x="1462272" y="3608252"/>
                  </a:cubicBezTo>
                  <a:cubicBezTo>
                    <a:pt x="1219641" y="3762097"/>
                    <a:pt x="971863" y="3966356"/>
                    <a:pt x="719472" y="4217884"/>
                  </a:cubicBezTo>
                  <a:close/>
                  <a:moveTo>
                    <a:pt x="1450308" y="3521266"/>
                  </a:moveTo>
                  <a:cubicBezTo>
                    <a:pt x="1495091" y="3497196"/>
                    <a:pt x="1539139" y="3475467"/>
                    <a:pt x="1582719" y="3454807"/>
                  </a:cubicBezTo>
                  <a:cubicBezTo>
                    <a:pt x="1745276" y="3250014"/>
                    <a:pt x="1914516" y="3047427"/>
                    <a:pt x="2090507" y="2853867"/>
                  </a:cubicBezTo>
                  <a:cubicBezTo>
                    <a:pt x="2350985" y="2567370"/>
                    <a:pt x="2619417" y="2305745"/>
                    <a:pt x="2895068" y="2080359"/>
                  </a:cubicBezTo>
                  <a:cubicBezTo>
                    <a:pt x="3184555" y="1843540"/>
                    <a:pt x="3471702" y="1655194"/>
                    <a:pt x="3756644" y="1517529"/>
                  </a:cubicBezTo>
                  <a:cubicBezTo>
                    <a:pt x="4076877" y="1362814"/>
                    <a:pt x="4377794" y="1280175"/>
                    <a:pt x="4660597" y="1252963"/>
                  </a:cubicBezTo>
                  <a:cubicBezTo>
                    <a:pt x="4963051" y="1223878"/>
                    <a:pt x="5226536" y="1260451"/>
                    <a:pt x="5449249" y="1319823"/>
                  </a:cubicBezTo>
                  <a:cubicBezTo>
                    <a:pt x="4914992" y="523918"/>
                    <a:pt x="4006962" y="0"/>
                    <a:pt x="2976547" y="0"/>
                  </a:cubicBezTo>
                  <a:cubicBezTo>
                    <a:pt x="2933969" y="0"/>
                    <a:pt x="2891593" y="936"/>
                    <a:pt x="2849483" y="2674"/>
                  </a:cubicBezTo>
                  <a:cubicBezTo>
                    <a:pt x="2432732" y="20392"/>
                    <a:pt x="2038505" y="207534"/>
                    <a:pt x="1767333" y="524586"/>
                  </a:cubicBezTo>
                  <a:cubicBezTo>
                    <a:pt x="1765729" y="526458"/>
                    <a:pt x="1764058" y="528397"/>
                    <a:pt x="1762454" y="530269"/>
                  </a:cubicBezTo>
                  <a:cubicBezTo>
                    <a:pt x="1570220" y="756190"/>
                    <a:pt x="1389349" y="1036201"/>
                    <a:pt x="1218973" y="1365622"/>
                  </a:cubicBezTo>
                  <a:cubicBezTo>
                    <a:pt x="1056817" y="1679264"/>
                    <a:pt x="909367" y="2027473"/>
                    <a:pt x="775151" y="2395940"/>
                  </a:cubicBezTo>
                  <a:cubicBezTo>
                    <a:pt x="718804" y="2550588"/>
                    <a:pt x="666000" y="2707576"/>
                    <a:pt x="615201" y="2864832"/>
                  </a:cubicBezTo>
                  <a:cubicBezTo>
                    <a:pt x="888512" y="2629884"/>
                    <a:pt x="1158549" y="2479382"/>
                    <a:pt x="1423171" y="2400553"/>
                  </a:cubicBezTo>
                  <a:cubicBezTo>
                    <a:pt x="1591943" y="2350274"/>
                    <a:pt x="1753430" y="2330283"/>
                    <a:pt x="1906696" y="2331888"/>
                  </a:cubicBezTo>
                  <a:cubicBezTo>
                    <a:pt x="1944528" y="2332289"/>
                    <a:pt x="1975074" y="2343455"/>
                    <a:pt x="2011435" y="2346330"/>
                  </a:cubicBezTo>
                  <a:cubicBezTo>
                    <a:pt x="1976477" y="2344591"/>
                    <a:pt x="1942857" y="2340179"/>
                    <a:pt x="1906763" y="2340981"/>
                  </a:cubicBezTo>
                  <a:cubicBezTo>
                    <a:pt x="1754299" y="2344190"/>
                    <a:pt x="1595352" y="2370600"/>
                    <a:pt x="1431726" y="2427632"/>
                  </a:cubicBezTo>
                  <a:cubicBezTo>
                    <a:pt x="1143042" y="2528190"/>
                    <a:pt x="853956" y="2719009"/>
                    <a:pt x="567477" y="3016270"/>
                  </a:cubicBezTo>
                  <a:cubicBezTo>
                    <a:pt x="567076" y="3016939"/>
                    <a:pt x="566675" y="3017607"/>
                    <a:pt x="566274" y="3018276"/>
                  </a:cubicBezTo>
                  <a:cubicBezTo>
                    <a:pt x="442284" y="3416363"/>
                    <a:pt x="335874" y="3812176"/>
                    <a:pt x="244703" y="4180309"/>
                  </a:cubicBezTo>
                  <a:cubicBezTo>
                    <a:pt x="251388" y="4184989"/>
                    <a:pt x="251989" y="4185457"/>
                    <a:pt x="258606" y="4190137"/>
                  </a:cubicBezTo>
                  <a:cubicBezTo>
                    <a:pt x="607113" y="3983338"/>
                    <a:pt x="892456" y="3813713"/>
                    <a:pt x="1143108" y="3652781"/>
                  </a:cubicBezTo>
                  <a:cubicBezTo>
                    <a:pt x="968721" y="3764772"/>
                    <a:pt x="622687" y="3991896"/>
                    <a:pt x="274514" y="4225907"/>
                  </a:cubicBezTo>
                  <a:cubicBezTo>
                    <a:pt x="297975" y="4276654"/>
                    <a:pt x="322573" y="4326800"/>
                    <a:pt x="348841" y="4376009"/>
                  </a:cubicBezTo>
                  <a:cubicBezTo>
                    <a:pt x="440680" y="4285079"/>
                    <a:pt x="532920" y="4197692"/>
                    <a:pt x="625561" y="4115320"/>
                  </a:cubicBezTo>
                  <a:cubicBezTo>
                    <a:pt x="907696" y="3864527"/>
                    <a:pt x="1182945" y="3664949"/>
                    <a:pt x="1450308" y="3521266"/>
                  </a:cubicBezTo>
                  <a:close/>
                  <a:moveTo>
                    <a:pt x="5449851" y="1320960"/>
                  </a:moveTo>
                  <a:cubicBezTo>
                    <a:pt x="5226135" y="1264529"/>
                    <a:pt x="4961781" y="1237852"/>
                    <a:pt x="4663805" y="1281178"/>
                  </a:cubicBezTo>
                  <a:cubicBezTo>
                    <a:pt x="4386283" y="1321495"/>
                    <a:pt x="4095860" y="1419779"/>
                    <a:pt x="3792671" y="1588802"/>
                  </a:cubicBezTo>
                  <a:cubicBezTo>
                    <a:pt x="3522836" y="1739171"/>
                    <a:pt x="3253735" y="1939485"/>
                    <a:pt x="2984902" y="2186600"/>
                  </a:cubicBezTo>
                  <a:cubicBezTo>
                    <a:pt x="2914452" y="2251388"/>
                    <a:pt x="2844737" y="2319385"/>
                    <a:pt x="2775491" y="2389254"/>
                  </a:cubicBezTo>
                  <a:cubicBezTo>
                    <a:pt x="2876219" y="2318850"/>
                    <a:pt x="2977149" y="2249783"/>
                    <a:pt x="3078880" y="2193754"/>
                  </a:cubicBezTo>
                  <a:cubicBezTo>
                    <a:pt x="3348983" y="2045124"/>
                    <a:pt x="3611800" y="1955932"/>
                    <a:pt x="3866062" y="1929455"/>
                  </a:cubicBezTo>
                  <a:cubicBezTo>
                    <a:pt x="3917061" y="1924173"/>
                    <a:pt x="3967326" y="1921365"/>
                    <a:pt x="4016921" y="1921098"/>
                  </a:cubicBezTo>
                  <a:cubicBezTo>
                    <a:pt x="4099536" y="1920630"/>
                    <a:pt x="4180146" y="1927115"/>
                    <a:pt x="4258818" y="1940019"/>
                  </a:cubicBezTo>
                  <a:cubicBezTo>
                    <a:pt x="4395239" y="1962418"/>
                    <a:pt x="4523774" y="2003938"/>
                    <a:pt x="4645157" y="2060702"/>
                  </a:cubicBezTo>
                  <a:cubicBezTo>
                    <a:pt x="4953024" y="2204786"/>
                    <a:pt x="5201872" y="2441472"/>
                    <a:pt x="5397916" y="2672876"/>
                  </a:cubicBezTo>
                  <a:cubicBezTo>
                    <a:pt x="5201137" y="2440536"/>
                    <a:pt x="4945070" y="2212609"/>
                    <a:pt x="4634061" y="2086778"/>
                  </a:cubicBezTo>
                  <a:cubicBezTo>
                    <a:pt x="4512077" y="2037435"/>
                    <a:pt x="4384745" y="2005008"/>
                    <a:pt x="4252201" y="1992304"/>
                  </a:cubicBezTo>
                  <a:cubicBezTo>
                    <a:pt x="4130016" y="1980604"/>
                    <a:pt x="4004957" y="1985819"/>
                    <a:pt x="3876957" y="2008752"/>
                  </a:cubicBezTo>
                  <a:cubicBezTo>
                    <a:pt x="3638336" y="2051476"/>
                    <a:pt x="3395638" y="2154708"/>
                    <a:pt x="3149196" y="2314237"/>
                  </a:cubicBezTo>
                  <a:cubicBezTo>
                    <a:pt x="2914318" y="2466210"/>
                    <a:pt x="2682716" y="2664919"/>
                    <a:pt x="2456594" y="2896925"/>
                  </a:cubicBezTo>
                  <a:cubicBezTo>
                    <a:pt x="2338553" y="3018009"/>
                    <a:pt x="2223788" y="3146849"/>
                    <a:pt x="2112365" y="3280034"/>
                  </a:cubicBezTo>
                  <a:cubicBezTo>
                    <a:pt x="2167575" y="3270005"/>
                    <a:pt x="2222050" y="3261982"/>
                    <a:pt x="2275055" y="3257837"/>
                  </a:cubicBezTo>
                  <a:cubicBezTo>
                    <a:pt x="2420834" y="3246403"/>
                    <a:pt x="2554315" y="3256633"/>
                    <a:pt x="2676433" y="3281438"/>
                  </a:cubicBezTo>
                  <a:cubicBezTo>
                    <a:pt x="2770076" y="3300493"/>
                    <a:pt x="2853293" y="3329310"/>
                    <a:pt x="2931630" y="3361270"/>
                  </a:cubicBezTo>
                  <a:cubicBezTo>
                    <a:pt x="2853226" y="3330982"/>
                    <a:pt x="2768138" y="3305642"/>
                    <a:pt x="2674828" y="3290398"/>
                  </a:cubicBezTo>
                  <a:cubicBezTo>
                    <a:pt x="2552577" y="3270406"/>
                    <a:pt x="2420299" y="3266996"/>
                    <a:pt x="2277929" y="3286052"/>
                  </a:cubicBezTo>
                  <a:cubicBezTo>
                    <a:pt x="2211155" y="3295011"/>
                    <a:pt x="2142443" y="3310924"/>
                    <a:pt x="2072795" y="3330046"/>
                  </a:cubicBezTo>
                  <a:cubicBezTo>
                    <a:pt x="1762320" y="3707071"/>
                    <a:pt x="1479651" y="4115253"/>
                    <a:pt x="1241698" y="4488401"/>
                  </a:cubicBezTo>
                  <a:cubicBezTo>
                    <a:pt x="1106547" y="4700281"/>
                    <a:pt x="982891" y="4904607"/>
                    <a:pt x="875412" y="5086199"/>
                  </a:cubicBezTo>
                  <a:cubicBezTo>
                    <a:pt x="876347" y="5087135"/>
                    <a:pt x="877283" y="5088071"/>
                    <a:pt x="878219" y="5089007"/>
                  </a:cubicBezTo>
                  <a:cubicBezTo>
                    <a:pt x="1036364" y="5246196"/>
                    <a:pt x="1279664" y="5278089"/>
                    <a:pt x="1477846" y="5175926"/>
                  </a:cubicBezTo>
                  <a:cubicBezTo>
                    <a:pt x="1697418" y="5062731"/>
                    <a:pt x="1928753" y="4962575"/>
                    <a:pt x="2171853" y="4876325"/>
                  </a:cubicBezTo>
                  <a:cubicBezTo>
                    <a:pt x="2374447" y="4804450"/>
                    <a:pt x="2577776" y="4745479"/>
                    <a:pt x="2780303" y="4695668"/>
                  </a:cubicBezTo>
                  <a:cubicBezTo>
                    <a:pt x="2813522" y="4673738"/>
                    <a:pt x="2846609" y="4652744"/>
                    <a:pt x="2879695" y="4632619"/>
                  </a:cubicBezTo>
                  <a:cubicBezTo>
                    <a:pt x="3171454" y="4455239"/>
                    <a:pt x="3440822" y="4358625"/>
                    <a:pt x="3689603" y="4325730"/>
                  </a:cubicBezTo>
                  <a:cubicBezTo>
                    <a:pt x="3762058" y="4316169"/>
                    <a:pt x="3831773" y="4312157"/>
                    <a:pt x="3898747" y="4312759"/>
                  </a:cubicBezTo>
                  <a:cubicBezTo>
                    <a:pt x="3965721" y="4313428"/>
                    <a:pt x="4030022" y="4318776"/>
                    <a:pt x="4091649" y="4327869"/>
                  </a:cubicBezTo>
                  <a:cubicBezTo>
                    <a:pt x="4186295" y="4341910"/>
                    <a:pt x="4270983" y="4366381"/>
                    <a:pt x="4350924" y="4394128"/>
                  </a:cubicBezTo>
                  <a:cubicBezTo>
                    <a:pt x="4270983" y="4367985"/>
                    <a:pt x="4184624" y="4347192"/>
                    <a:pt x="4090513" y="4336896"/>
                  </a:cubicBezTo>
                  <a:cubicBezTo>
                    <a:pt x="3967392" y="4323457"/>
                    <a:pt x="3835115" y="4327067"/>
                    <a:pt x="3693947" y="4353745"/>
                  </a:cubicBezTo>
                  <a:cubicBezTo>
                    <a:pt x="3477317" y="4394596"/>
                    <a:pt x="3248454" y="4488535"/>
                    <a:pt x="3006893" y="4643918"/>
                  </a:cubicBezTo>
                  <a:cubicBezTo>
                    <a:pt x="3341229" y="4573581"/>
                    <a:pt x="3671288" y="4528450"/>
                    <a:pt x="3988447" y="4502776"/>
                  </a:cubicBezTo>
                  <a:cubicBezTo>
                    <a:pt x="4559066" y="4456575"/>
                    <a:pt x="5056895" y="4472823"/>
                    <a:pt x="5387154" y="4485593"/>
                  </a:cubicBezTo>
                  <a:cubicBezTo>
                    <a:pt x="5056026" y="4472756"/>
                    <a:pt x="4558665" y="4482049"/>
                    <a:pt x="3995465" y="4565758"/>
                  </a:cubicBezTo>
                  <a:cubicBezTo>
                    <a:pt x="3562539" y="4630078"/>
                    <a:pt x="3113637" y="4734782"/>
                    <a:pt x="2671219" y="4893708"/>
                  </a:cubicBezTo>
                  <a:cubicBezTo>
                    <a:pt x="2502914" y="5035452"/>
                    <a:pt x="2333473" y="5202068"/>
                    <a:pt x="2162963" y="5393021"/>
                  </a:cubicBezTo>
                  <a:cubicBezTo>
                    <a:pt x="2163097" y="5393289"/>
                    <a:pt x="2162963" y="5393021"/>
                    <a:pt x="2163097" y="5393222"/>
                  </a:cubicBezTo>
                  <a:cubicBezTo>
                    <a:pt x="2487006" y="5271001"/>
                    <a:pt x="2796144" y="5188362"/>
                    <a:pt x="3089842" y="5148179"/>
                  </a:cubicBezTo>
                  <a:cubicBezTo>
                    <a:pt x="3419032" y="5103115"/>
                    <a:pt x="3712596" y="5113412"/>
                    <a:pt x="3976416" y="5165429"/>
                  </a:cubicBezTo>
                  <a:cubicBezTo>
                    <a:pt x="4400386" y="5082990"/>
                    <a:pt x="4815466" y="5017534"/>
                    <a:pt x="5196258" y="4960368"/>
                  </a:cubicBezTo>
                  <a:cubicBezTo>
                    <a:pt x="5666682" y="4433843"/>
                    <a:pt x="5952960" y="3739231"/>
                    <a:pt x="5952960" y="2977491"/>
                  </a:cubicBezTo>
                  <a:cubicBezTo>
                    <a:pt x="5952960" y="2364315"/>
                    <a:pt x="5767477" y="1794598"/>
                    <a:pt x="5449851" y="1320960"/>
                  </a:cubicBezTo>
                  <a:close/>
                  <a:moveTo>
                    <a:pt x="3879630" y="5184751"/>
                  </a:moveTo>
                  <a:cubicBezTo>
                    <a:pt x="3785519" y="5175057"/>
                    <a:pt x="3688466" y="5170510"/>
                    <a:pt x="3587671" y="5172717"/>
                  </a:cubicBezTo>
                  <a:cubicBezTo>
                    <a:pt x="3434071" y="5176060"/>
                    <a:pt x="3272584" y="5193711"/>
                    <a:pt x="3102742" y="5227275"/>
                  </a:cubicBezTo>
                  <a:cubicBezTo>
                    <a:pt x="2800355" y="5286914"/>
                    <a:pt x="2483597" y="5394358"/>
                    <a:pt x="2152937" y="5546399"/>
                  </a:cubicBezTo>
                  <a:cubicBezTo>
                    <a:pt x="2084893" y="5577690"/>
                    <a:pt x="2016649" y="5610986"/>
                    <a:pt x="1948338" y="5645553"/>
                  </a:cubicBezTo>
                  <a:cubicBezTo>
                    <a:pt x="1922604" y="5677178"/>
                    <a:pt x="1897004" y="5709605"/>
                    <a:pt x="1871404" y="5741899"/>
                  </a:cubicBezTo>
                  <a:cubicBezTo>
                    <a:pt x="1882232" y="5746244"/>
                    <a:pt x="1893060" y="5750524"/>
                    <a:pt x="1903955" y="5754736"/>
                  </a:cubicBezTo>
                  <a:cubicBezTo>
                    <a:pt x="2337885" y="5578157"/>
                    <a:pt x="2795476" y="5435144"/>
                    <a:pt x="3283479" y="5316065"/>
                  </a:cubicBezTo>
                  <a:cubicBezTo>
                    <a:pt x="3481929" y="5267592"/>
                    <a:pt x="3681448" y="5224467"/>
                    <a:pt x="3879630" y="5184751"/>
                  </a:cubicBezTo>
                  <a:close/>
                  <a:moveTo>
                    <a:pt x="2364354" y="5013255"/>
                  </a:moveTo>
                  <a:cubicBezTo>
                    <a:pt x="2324650" y="5030037"/>
                    <a:pt x="2284947" y="5047153"/>
                    <a:pt x="2245444" y="5064871"/>
                  </a:cubicBezTo>
                  <a:cubicBezTo>
                    <a:pt x="1948939" y="5197722"/>
                    <a:pt x="1676697" y="5350298"/>
                    <a:pt x="1426446" y="5519521"/>
                  </a:cubicBezTo>
                  <a:cubicBezTo>
                    <a:pt x="1489744" y="5558233"/>
                    <a:pt x="1554914" y="5594004"/>
                    <a:pt x="1621219" y="5627968"/>
                  </a:cubicBezTo>
                  <a:cubicBezTo>
                    <a:pt x="1694945" y="5592131"/>
                    <a:pt x="1768603" y="5557364"/>
                    <a:pt x="1842061" y="5524803"/>
                  </a:cubicBezTo>
                  <a:cubicBezTo>
                    <a:pt x="1923072" y="5436347"/>
                    <a:pt x="2004617" y="5350966"/>
                    <a:pt x="2086764" y="5269865"/>
                  </a:cubicBezTo>
                  <a:cubicBezTo>
                    <a:pt x="2179874" y="5177932"/>
                    <a:pt x="2272381" y="5092618"/>
                    <a:pt x="2364354" y="5013255"/>
                  </a:cubicBezTo>
                  <a:close/>
                  <a:moveTo>
                    <a:pt x="3337486" y="5511164"/>
                  </a:moveTo>
                  <a:cubicBezTo>
                    <a:pt x="2990183" y="5624091"/>
                    <a:pt x="2670283" y="5753198"/>
                    <a:pt x="2360945" y="5890730"/>
                  </a:cubicBezTo>
                  <a:cubicBezTo>
                    <a:pt x="2559595" y="5932518"/>
                    <a:pt x="2765398" y="5954849"/>
                    <a:pt x="2976480" y="5954849"/>
                  </a:cubicBezTo>
                  <a:cubicBezTo>
                    <a:pt x="3603779" y="5954849"/>
                    <a:pt x="4185426" y="5760285"/>
                    <a:pt x="4665343" y="5428792"/>
                  </a:cubicBezTo>
                  <a:cubicBezTo>
                    <a:pt x="4539481" y="5359257"/>
                    <a:pt x="4396710" y="5297545"/>
                    <a:pt x="4235490" y="5252080"/>
                  </a:cubicBezTo>
                  <a:cubicBezTo>
                    <a:pt x="3938317" y="5328702"/>
                    <a:pt x="3635997" y="5414082"/>
                    <a:pt x="3337486" y="5511164"/>
                  </a:cubicBezTo>
                  <a:close/>
                </a:path>
              </a:pathLst>
            </a:custGeom>
            <a:solidFill>
              <a:srgbClr val="FFFFFF"/>
            </a:solidFill>
            <a:ln w="6678" cap="flat">
              <a:noFill/>
              <a:prstDash val="solid"/>
              <a:miter/>
            </a:ln>
          </p:spPr>
          <p:txBody>
            <a:bodyPr rtlCol="0" anchor="ctr"/>
            <a:lstStyle/>
            <a:p>
              <a:endParaRPr lang="en-GB"/>
            </a:p>
          </p:txBody>
        </p:sp>
        <p:sp>
          <p:nvSpPr>
            <p:cNvPr id="15" name="Freeform 14">
              <a:extLst>
                <a:ext uri="{FF2B5EF4-FFF2-40B4-BE49-F238E27FC236}">
                  <a16:creationId xmlns:a16="http://schemas.microsoft.com/office/drawing/2014/main" id="{B39C9922-B336-922B-ECEE-0CB2648B80C5}"/>
                </a:ext>
              </a:extLst>
            </p:cNvPr>
            <p:cNvSpPr/>
            <p:nvPr/>
          </p:nvSpPr>
          <p:spPr>
            <a:xfrm>
              <a:off x="110688" y="1674538"/>
              <a:ext cx="7339635" cy="7341798"/>
            </a:xfrm>
            <a:custGeom>
              <a:avLst/>
              <a:gdLst>
                <a:gd name="connsiteX0" fmla="*/ 3669818 w 7339635"/>
                <a:gd name="connsiteY0" fmla="*/ 236752 h 7341798"/>
                <a:gd name="connsiteX1" fmla="*/ 7102953 w 7339635"/>
                <a:gd name="connsiteY1" fmla="*/ 3670900 h 7341798"/>
                <a:gd name="connsiteX2" fmla="*/ 3669818 w 7339635"/>
                <a:gd name="connsiteY2" fmla="*/ 7105047 h 7341798"/>
                <a:gd name="connsiteX3" fmla="*/ 236683 w 7339635"/>
                <a:gd name="connsiteY3" fmla="*/ 3670900 h 7341798"/>
                <a:gd name="connsiteX4" fmla="*/ 3669818 w 7339635"/>
                <a:gd name="connsiteY4" fmla="*/ 236752 h 7341798"/>
                <a:gd name="connsiteX5" fmla="*/ 3669818 w 7339635"/>
                <a:gd name="connsiteY5" fmla="*/ 0 h 7341798"/>
                <a:gd name="connsiteX6" fmla="*/ 0 w 7339635"/>
                <a:gd name="connsiteY6" fmla="*/ 3670900 h 7341798"/>
                <a:gd name="connsiteX7" fmla="*/ 3669818 w 7339635"/>
                <a:gd name="connsiteY7" fmla="*/ 7341799 h 7341798"/>
                <a:gd name="connsiteX8" fmla="*/ 7339636 w 7339635"/>
                <a:gd name="connsiteY8" fmla="*/ 3670900 h 7341798"/>
                <a:gd name="connsiteX9" fmla="*/ 3669818 w 7339635"/>
                <a:gd name="connsiteY9" fmla="*/ 0 h 7341798"/>
                <a:gd name="connsiteX10" fmla="*/ 3669818 w 7339635"/>
                <a:gd name="connsiteY10" fmla="*/ 0 h 734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39635" h="7341798">
                  <a:moveTo>
                    <a:pt x="3669818" y="236752"/>
                  </a:moveTo>
                  <a:cubicBezTo>
                    <a:pt x="5562811" y="236752"/>
                    <a:pt x="7102953" y="1777281"/>
                    <a:pt x="7102953" y="3670900"/>
                  </a:cubicBezTo>
                  <a:cubicBezTo>
                    <a:pt x="7102953" y="5564518"/>
                    <a:pt x="5562878" y="7105047"/>
                    <a:pt x="3669818" y="7105047"/>
                  </a:cubicBezTo>
                  <a:cubicBezTo>
                    <a:pt x="1776758" y="7105047"/>
                    <a:pt x="236683" y="5564518"/>
                    <a:pt x="236683" y="3670900"/>
                  </a:cubicBezTo>
                  <a:cubicBezTo>
                    <a:pt x="236683" y="1777281"/>
                    <a:pt x="1776758" y="236752"/>
                    <a:pt x="3669818" y="236752"/>
                  </a:cubicBezTo>
                  <a:moveTo>
                    <a:pt x="3669818" y="0"/>
                  </a:moveTo>
                  <a:cubicBezTo>
                    <a:pt x="1643010" y="0"/>
                    <a:pt x="0" y="1643494"/>
                    <a:pt x="0" y="3670900"/>
                  </a:cubicBezTo>
                  <a:cubicBezTo>
                    <a:pt x="0" y="5698305"/>
                    <a:pt x="1643010" y="7341799"/>
                    <a:pt x="3669818" y="7341799"/>
                  </a:cubicBezTo>
                  <a:cubicBezTo>
                    <a:pt x="5696627" y="7341799"/>
                    <a:pt x="7339636" y="5698305"/>
                    <a:pt x="7339636" y="3670900"/>
                  </a:cubicBezTo>
                  <a:cubicBezTo>
                    <a:pt x="7339636" y="1643494"/>
                    <a:pt x="5696560" y="0"/>
                    <a:pt x="3669818" y="0"/>
                  </a:cubicBezTo>
                  <a:lnTo>
                    <a:pt x="3669818" y="0"/>
                  </a:lnTo>
                  <a:close/>
                </a:path>
              </a:pathLst>
            </a:custGeom>
            <a:solidFill>
              <a:srgbClr val="FFFFFF"/>
            </a:solidFill>
            <a:ln w="6678" cap="flat">
              <a:noFill/>
              <a:prstDash val="solid"/>
              <a:miter/>
            </a:ln>
          </p:spPr>
          <p:txBody>
            <a:bodyPr rtlCol="0" anchor="ctr"/>
            <a:lstStyle/>
            <a:p>
              <a:endParaRPr lang="en-GB"/>
            </a:p>
          </p:txBody>
        </p:sp>
      </p:grpSp>
      <p:sp>
        <p:nvSpPr>
          <p:cNvPr id="16" name="Rectangle 15">
            <a:extLst>
              <a:ext uri="{FF2B5EF4-FFF2-40B4-BE49-F238E27FC236}">
                <a16:creationId xmlns:a16="http://schemas.microsoft.com/office/drawing/2014/main" id="{3CE93E2A-FF3A-20A9-A4C4-4BD6B0829675}"/>
              </a:ext>
            </a:extLst>
          </p:cNvPr>
          <p:cNvSpPr/>
          <p:nvPr userDrawn="1"/>
        </p:nvSpPr>
        <p:spPr>
          <a:xfrm>
            <a:off x="7559675" y="-1014153"/>
            <a:ext cx="1351569" cy="1170596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Slide Number Placeholder 5">
            <a:extLst>
              <a:ext uri="{FF2B5EF4-FFF2-40B4-BE49-F238E27FC236}">
                <a16:creationId xmlns:a16="http://schemas.microsoft.com/office/drawing/2014/main" id="{9A834D9F-91C0-727C-0229-DA4223B7A6AD}"/>
              </a:ext>
            </a:extLst>
          </p:cNvPr>
          <p:cNvSpPr>
            <a:spLocks noGrp="1"/>
          </p:cNvSpPr>
          <p:nvPr>
            <p:ph type="sldNum" sz="quarter" idx="4"/>
          </p:nvPr>
        </p:nvSpPr>
        <p:spPr>
          <a:xfrm>
            <a:off x="6860806" y="10158647"/>
            <a:ext cx="374383" cy="465822"/>
          </a:xfrm>
          <a:prstGeom prst="rect">
            <a:avLst/>
          </a:prstGeom>
        </p:spPr>
        <p:txBody>
          <a:bodyPr vert="horz" lIns="91440" tIns="45720" rIns="91440" bIns="45720" rtlCol="0" anchor="ctr"/>
          <a:lstStyle>
            <a:lvl1pPr algn="ctr">
              <a:defRPr sz="700" b="0" i="0">
                <a:solidFill>
                  <a:srgbClr val="8AC03B"/>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‹N°›</a:t>
            </a:fld>
            <a:endParaRPr lang="en-US" dirty="0"/>
          </a:p>
        </p:txBody>
      </p:sp>
      <p:sp>
        <p:nvSpPr>
          <p:cNvPr id="3" name="Text Box 5">
            <a:extLst>
              <a:ext uri="{FF2B5EF4-FFF2-40B4-BE49-F238E27FC236}">
                <a16:creationId xmlns:a16="http://schemas.microsoft.com/office/drawing/2014/main" id="{B2CBA59E-B269-B6EA-1224-3F07F0EBF058}"/>
              </a:ext>
            </a:extLst>
          </p:cNvPr>
          <p:cNvSpPr txBox="1"/>
          <p:nvPr userDrawn="1"/>
        </p:nvSpPr>
        <p:spPr>
          <a:xfrm rot="16200000">
            <a:off x="5099908" y="8023367"/>
            <a:ext cx="3896178"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500" b="1" i="0" spc="170" baseline="0" dirty="0">
                <a:solidFill>
                  <a:srgbClr val="6D6E71"/>
                </a:solidFill>
                <a:effectLst/>
                <a:latin typeface="Avenir Black" panose="02000503020000020003" pitchFamily="2" charset="0"/>
                <a:ea typeface="Times New Roman" panose="02020603050405020304" pitchFamily="18" charset="0"/>
                <a:cs typeface="Times New Roman" panose="02020603050405020304" pitchFamily="18" charset="0"/>
              </a:rPr>
              <a:t>GRASSROOTS</a:t>
            </a:r>
            <a:r>
              <a:rPr lang="en-IE" sz="500" spc="170" baseline="0" dirty="0">
                <a:solidFill>
                  <a:srgbClr val="6D6E71"/>
                </a:solidFill>
                <a:effectLst/>
                <a:latin typeface="Avenir Book" panose="02000503020000020003" pitchFamily="2" charset="0"/>
                <a:ea typeface="Times New Roman" panose="02020603050405020304" pitchFamily="18" charset="0"/>
                <a:cs typeface="Times New Roman" panose="02020603050405020304" pitchFamily="18" charset="0"/>
              </a:rPr>
              <a:t> YOUNG ENTREPRENEURS IN ECO-HEALTH TOURISM</a:t>
            </a:r>
            <a:endParaRPr lang="en-IE" sz="500" spc="170" baseline="0" dirty="0">
              <a:solidFill>
                <a:srgbClr val="6D6E71"/>
              </a:solidFill>
              <a:effectLst/>
              <a:latin typeface="Avenir Book" panose="02000503020000020003" pitchFamily="2" charset="0"/>
              <a:ea typeface="Calibri" panose="020F0502020204030204" pitchFamily="34" charset="0"/>
              <a:cs typeface="Times New Roman" panose="02020603050405020304" pitchFamily="18" charset="0"/>
            </a:endParaRPr>
          </a:p>
        </p:txBody>
      </p:sp>
      <p:sp>
        <p:nvSpPr>
          <p:cNvPr id="6" name="Text Placeholder 32">
            <a:extLst>
              <a:ext uri="{FF2B5EF4-FFF2-40B4-BE49-F238E27FC236}">
                <a16:creationId xmlns:a16="http://schemas.microsoft.com/office/drawing/2014/main" id="{6ECDD2DC-40E7-1BB9-D7F5-7A4E751D89A2}"/>
              </a:ext>
            </a:extLst>
          </p:cNvPr>
          <p:cNvSpPr>
            <a:spLocks noGrp="1"/>
          </p:cNvSpPr>
          <p:nvPr>
            <p:ph type="body" sz="quarter" idx="32" hasCustomPrompt="1"/>
          </p:nvPr>
        </p:nvSpPr>
        <p:spPr>
          <a:xfrm>
            <a:off x="801602" y="3132368"/>
            <a:ext cx="5956470" cy="6671628"/>
          </a:xfrm>
        </p:spPr>
        <p:txBody>
          <a:bodyPr numCol="2" spcCol="288000" anchor="t">
            <a:noAutofit/>
          </a:bodyPr>
          <a:lstStyle>
            <a:lvl1pPr marL="0" indent="0" algn="just">
              <a:lnSpc>
                <a:spcPct val="100000"/>
              </a:lnSpc>
              <a:spcBef>
                <a:spcPts val="0"/>
              </a:spcBef>
              <a:buNone/>
              <a:defRPr sz="1400" b="0" i="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coloumns)</a:t>
            </a:r>
            <a:endParaRPr lang="en-US" dirty="0"/>
          </a:p>
        </p:txBody>
      </p:sp>
      <p:cxnSp>
        <p:nvCxnSpPr>
          <p:cNvPr id="7" name="Straight Connector 6">
            <a:extLst>
              <a:ext uri="{FF2B5EF4-FFF2-40B4-BE49-F238E27FC236}">
                <a16:creationId xmlns:a16="http://schemas.microsoft.com/office/drawing/2014/main" id="{316CBC50-1D33-B54F-D892-C1E7E0A140C5}"/>
              </a:ext>
            </a:extLst>
          </p:cNvPr>
          <p:cNvCxnSpPr>
            <a:cxnSpLocks/>
          </p:cNvCxnSpPr>
          <p:nvPr userDrawn="1"/>
        </p:nvCxnSpPr>
        <p:spPr>
          <a:xfrm>
            <a:off x="0" y="1462432"/>
            <a:ext cx="377983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C31B17BF-4ACD-6BE6-5AE4-B2F3452F4FB3}"/>
              </a:ext>
            </a:extLst>
          </p:cNvPr>
          <p:cNvSpPr/>
          <p:nvPr userDrawn="1"/>
        </p:nvSpPr>
        <p:spPr>
          <a:xfrm>
            <a:off x="0" y="-1014153"/>
            <a:ext cx="7559675" cy="101415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32">
            <a:extLst>
              <a:ext uri="{FF2B5EF4-FFF2-40B4-BE49-F238E27FC236}">
                <a16:creationId xmlns:a16="http://schemas.microsoft.com/office/drawing/2014/main" id="{17F5E2C8-C8FF-4DEF-958C-4CFAC5FE8A01}"/>
              </a:ext>
            </a:extLst>
          </p:cNvPr>
          <p:cNvSpPr>
            <a:spLocks noGrp="1"/>
          </p:cNvSpPr>
          <p:nvPr>
            <p:ph type="body" sz="quarter" idx="46" hasCustomPrompt="1"/>
          </p:nvPr>
        </p:nvSpPr>
        <p:spPr>
          <a:xfrm>
            <a:off x="801602" y="1475311"/>
            <a:ext cx="5956470" cy="782354"/>
          </a:xfrm>
        </p:spPr>
        <p:txBody>
          <a:bodyPr numCol="1" spcCol="288000" anchor="t">
            <a:noAutofit/>
          </a:bodyPr>
          <a:lstStyle>
            <a:lvl1pPr marL="0" marR="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lang="en-US" sz="1800" b="0" i="0" kern="1200" dirty="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marR="0" lvl="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lang="en-IE" dirty="0"/>
              <a:t>sub-heading</a:t>
            </a:r>
            <a:endParaRPr lang="en-US" dirty="0"/>
          </a:p>
          <a:p>
            <a:pPr lvl="0"/>
            <a:endParaRPr lang="en-US" dirty="0"/>
          </a:p>
        </p:txBody>
      </p:sp>
      <p:sp>
        <p:nvSpPr>
          <p:cNvPr id="11" name="Text Placeholder 32">
            <a:extLst>
              <a:ext uri="{FF2B5EF4-FFF2-40B4-BE49-F238E27FC236}">
                <a16:creationId xmlns:a16="http://schemas.microsoft.com/office/drawing/2014/main" id="{4A337438-77AD-9E37-54AB-6104D924B83F}"/>
              </a:ext>
            </a:extLst>
          </p:cNvPr>
          <p:cNvSpPr>
            <a:spLocks noGrp="1"/>
          </p:cNvSpPr>
          <p:nvPr>
            <p:ph type="body" sz="quarter" idx="47" hasCustomPrompt="1"/>
          </p:nvPr>
        </p:nvSpPr>
        <p:spPr>
          <a:xfrm>
            <a:off x="801602" y="807607"/>
            <a:ext cx="5956470" cy="665144"/>
          </a:xfrm>
        </p:spPr>
        <p:txBody>
          <a:bodyPr>
            <a:noAutofit/>
          </a:bodyPr>
          <a:lstStyle>
            <a:lvl1pPr marL="0" indent="0" algn="l">
              <a:spcBef>
                <a:spcPts val="0"/>
              </a:spcBef>
              <a:buNone/>
              <a:defRPr lang="en-US" sz="2800" b="1" i="0" kern="1200" dirty="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HEADING</a:t>
            </a:r>
            <a:endParaRPr lang="en-US" dirty="0"/>
          </a:p>
        </p:txBody>
      </p:sp>
    </p:spTree>
    <p:extLst>
      <p:ext uri="{BB962C8B-B14F-4D97-AF65-F5344CB8AC3E}">
        <p14:creationId xmlns:p14="http://schemas.microsoft.com/office/powerpoint/2010/main" val="10513403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Slide 4">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E0F5A85B-4742-8EBB-5A28-4EBCF9F60660}"/>
              </a:ext>
            </a:extLst>
          </p:cNvPr>
          <p:cNvSpPr>
            <a:spLocks noGrp="1"/>
          </p:cNvSpPr>
          <p:nvPr>
            <p:ph type="sldNum" sz="quarter" idx="4"/>
          </p:nvPr>
        </p:nvSpPr>
        <p:spPr>
          <a:xfrm>
            <a:off x="6860806" y="10158647"/>
            <a:ext cx="374383" cy="465822"/>
          </a:xfrm>
          <a:prstGeom prst="rect">
            <a:avLst/>
          </a:prstGeom>
        </p:spPr>
        <p:txBody>
          <a:bodyPr vert="horz" lIns="91440" tIns="45720" rIns="91440" bIns="45720" rtlCol="0" anchor="ctr"/>
          <a:lstStyle>
            <a:lvl1pPr algn="ctr">
              <a:defRPr sz="700" b="0" i="0">
                <a:solidFill>
                  <a:srgbClr val="8AC03B"/>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‹N°›</a:t>
            </a:fld>
            <a:endParaRPr lang="en-US" dirty="0"/>
          </a:p>
        </p:txBody>
      </p:sp>
      <p:sp>
        <p:nvSpPr>
          <p:cNvPr id="3" name="Text Box 5">
            <a:extLst>
              <a:ext uri="{FF2B5EF4-FFF2-40B4-BE49-F238E27FC236}">
                <a16:creationId xmlns:a16="http://schemas.microsoft.com/office/drawing/2014/main" id="{654D717B-4A56-FED8-45F8-33D33214DDB2}"/>
              </a:ext>
            </a:extLst>
          </p:cNvPr>
          <p:cNvSpPr txBox="1"/>
          <p:nvPr userDrawn="1"/>
        </p:nvSpPr>
        <p:spPr>
          <a:xfrm>
            <a:off x="3624944" y="10204367"/>
            <a:ext cx="3896178"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500" b="1" i="0" spc="170" baseline="0" dirty="0">
                <a:solidFill>
                  <a:srgbClr val="6D6E71"/>
                </a:solidFill>
                <a:effectLst/>
                <a:latin typeface="Avenir Black" panose="02000503020000020003" pitchFamily="2" charset="0"/>
                <a:ea typeface="Times New Roman" panose="02020603050405020304" pitchFamily="18" charset="0"/>
                <a:cs typeface="Times New Roman" panose="02020603050405020304" pitchFamily="18" charset="0"/>
              </a:rPr>
              <a:t>GRASSROOTS</a:t>
            </a:r>
            <a:r>
              <a:rPr lang="en-IE" sz="500" spc="170" baseline="0" dirty="0">
                <a:solidFill>
                  <a:srgbClr val="6D6E71"/>
                </a:solidFill>
                <a:effectLst/>
                <a:latin typeface="Avenir Book" panose="02000503020000020003" pitchFamily="2" charset="0"/>
                <a:ea typeface="Times New Roman" panose="02020603050405020304" pitchFamily="18" charset="0"/>
                <a:cs typeface="Times New Roman" panose="02020603050405020304" pitchFamily="18" charset="0"/>
              </a:rPr>
              <a:t> YOUNG ENTREPRENEURS IN ECO-HEALTH TOURISM</a:t>
            </a:r>
            <a:endParaRPr lang="en-IE" sz="500" spc="170" baseline="0" dirty="0">
              <a:solidFill>
                <a:srgbClr val="6D6E71"/>
              </a:solidFill>
              <a:effectLst/>
              <a:latin typeface="Avenir Book" panose="02000503020000020003" pitchFamily="2"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B844640A-27D2-6680-B1F7-753925788645}"/>
              </a:ext>
            </a:extLst>
          </p:cNvPr>
          <p:cNvSpPr/>
          <p:nvPr userDrawn="1"/>
        </p:nvSpPr>
        <p:spPr>
          <a:xfrm>
            <a:off x="0" y="0"/>
            <a:ext cx="7559675" cy="10024533"/>
          </a:xfrm>
          <a:prstGeom prst="rect">
            <a:avLst/>
          </a:prstGeom>
          <a:solidFill>
            <a:srgbClr val="8AC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32">
            <a:extLst>
              <a:ext uri="{FF2B5EF4-FFF2-40B4-BE49-F238E27FC236}">
                <a16:creationId xmlns:a16="http://schemas.microsoft.com/office/drawing/2014/main" id="{4FFF991C-F53E-6808-898B-17123F94534D}"/>
              </a:ext>
            </a:extLst>
          </p:cNvPr>
          <p:cNvSpPr>
            <a:spLocks noGrp="1"/>
          </p:cNvSpPr>
          <p:nvPr>
            <p:ph type="body" sz="quarter" idx="32" hasCustomPrompt="1"/>
          </p:nvPr>
        </p:nvSpPr>
        <p:spPr>
          <a:xfrm>
            <a:off x="801602" y="3132368"/>
            <a:ext cx="5956470" cy="6671628"/>
          </a:xfrm>
        </p:spPr>
        <p:txBody>
          <a:bodyPr numCol="2" spcCol="288000" anchor="t">
            <a:noAutofit/>
          </a:bodyPr>
          <a:lstStyle>
            <a:lvl1pPr marL="0" indent="0" algn="just">
              <a:lnSpc>
                <a:spcPct val="100000"/>
              </a:lnSpc>
              <a:spcBef>
                <a:spcPts val="0"/>
              </a:spcBef>
              <a:buNone/>
              <a:defRPr sz="14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coloumns)</a:t>
            </a:r>
            <a:endParaRPr lang="en-US" dirty="0"/>
          </a:p>
        </p:txBody>
      </p:sp>
      <p:cxnSp>
        <p:nvCxnSpPr>
          <p:cNvPr id="8" name="Straight Connector 7">
            <a:extLst>
              <a:ext uri="{FF2B5EF4-FFF2-40B4-BE49-F238E27FC236}">
                <a16:creationId xmlns:a16="http://schemas.microsoft.com/office/drawing/2014/main" id="{151A55E3-3A84-08A1-4BCE-7359971CD3CF}"/>
              </a:ext>
            </a:extLst>
          </p:cNvPr>
          <p:cNvCxnSpPr>
            <a:cxnSpLocks/>
          </p:cNvCxnSpPr>
          <p:nvPr userDrawn="1"/>
        </p:nvCxnSpPr>
        <p:spPr>
          <a:xfrm>
            <a:off x="0" y="1462432"/>
            <a:ext cx="377983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9" name="Graphic 18">
            <a:extLst>
              <a:ext uri="{FF2B5EF4-FFF2-40B4-BE49-F238E27FC236}">
                <a16:creationId xmlns:a16="http://schemas.microsoft.com/office/drawing/2014/main" id="{A3D9F611-5A3C-E64A-D93B-870FC4686661}"/>
              </a:ext>
            </a:extLst>
          </p:cNvPr>
          <p:cNvGrpSpPr/>
          <p:nvPr userDrawn="1"/>
        </p:nvGrpSpPr>
        <p:grpSpPr>
          <a:xfrm>
            <a:off x="-855518" y="7571773"/>
            <a:ext cx="3314240" cy="3315216"/>
            <a:chOff x="110688" y="1674538"/>
            <a:chExt cx="7339635" cy="7341798"/>
          </a:xfrm>
          <a:solidFill>
            <a:srgbClr val="FFFFFF"/>
          </a:solidFill>
        </p:grpSpPr>
        <p:sp>
          <p:nvSpPr>
            <p:cNvPr id="10" name="Freeform 9">
              <a:extLst>
                <a:ext uri="{FF2B5EF4-FFF2-40B4-BE49-F238E27FC236}">
                  <a16:creationId xmlns:a16="http://schemas.microsoft.com/office/drawing/2014/main" id="{2A5BF101-D73E-71E6-F736-A3ACE120474F}"/>
                </a:ext>
              </a:extLst>
            </p:cNvPr>
            <p:cNvSpPr/>
            <p:nvPr/>
          </p:nvSpPr>
          <p:spPr>
            <a:xfrm>
              <a:off x="804025" y="2368014"/>
              <a:ext cx="5952959" cy="5954848"/>
            </a:xfrm>
            <a:custGeom>
              <a:avLst/>
              <a:gdLst>
                <a:gd name="connsiteX0" fmla="*/ 588933 w 5952959"/>
                <a:gd name="connsiteY0" fmla="*/ 2320789 h 5954848"/>
                <a:gd name="connsiteX1" fmla="*/ 233608 w 5952959"/>
                <a:gd name="connsiteY1" fmla="*/ 3246938 h 5954848"/>
                <a:gd name="connsiteX2" fmla="*/ 75530 w 5952959"/>
                <a:gd name="connsiteY2" fmla="*/ 3443441 h 5954848"/>
                <a:gd name="connsiteX3" fmla="*/ 85690 w 5952959"/>
                <a:gd name="connsiteY3" fmla="*/ 3149523 h 5954848"/>
                <a:gd name="connsiteX4" fmla="*/ 23060 w 5952959"/>
                <a:gd name="connsiteY4" fmla="*/ 3342415 h 5954848"/>
                <a:gd name="connsiteX5" fmla="*/ 0 w 5952959"/>
                <a:gd name="connsiteY5" fmla="*/ 2977424 h 5954848"/>
                <a:gd name="connsiteX6" fmla="*/ 2119383 w 5952959"/>
                <a:gd name="connsiteY6" fmla="*/ 125965 h 5954848"/>
                <a:gd name="connsiteX7" fmla="*/ 1704035 w 5952959"/>
                <a:gd name="connsiteY7" fmla="*/ 476313 h 5954848"/>
                <a:gd name="connsiteX8" fmla="*/ 1098325 w 5952959"/>
                <a:gd name="connsiteY8" fmla="*/ 1297358 h 5954848"/>
                <a:gd name="connsiteX9" fmla="*/ 588933 w 5952959"/>
                <a:gd name="connsiteY9" fmla="*/ 2320789 h 5954848"/>
                <a:gd name="connsiteX10" fmla="*/ 4668083 w 5952959"/>
                <a:gd name="connsiteY10" fmla="*/ 5426786 h 5954848"/>
                <a:gd name="connsiteX11" fmla="*/ 5119123 w 5952959"/>
                <a:gd name="connsiteY11" fmla="*/ 5042874 h 5954848"/>
                <a:gd name="connsiteX12" fmla="*/ 4268911 w 5952959"/>
                <a:gd name="connsiteY12" fmla="*/ 5243187 h 5954848"/>
                <a:gd name="connsiteX13" fmla="*/ 4668083 w 5952959"/>
                <a:gd name="connsiteY13" fmla="*/ 5426786 h 5954848"/>
                <a:gd name="connsiteX14" fmla="*/ 719472 w 5952959"/>
                <a:gd name="connsiteY14" fmla="*/ 4217884 h 5954848"/>
                <a:gd name="connsiteX15" fmla="*/ 599494 w 5952959"/>
                <a:gd name="connsiteY15" fmla="*/ 4340840 h 5954848"/>
                <a:gd name="connsiteX16" fmla="*/ 576033 w 5952959"/>
                <a:gd name="connsiteY16" fmla="*/ 4737121 h 5954848"/>
                <a:gd name="connsiteX17" fmla="*/ 618476 w 5952959"/>
                <a:gd name="connsiteY17" fmla="*/ 4793418 h 5954848"/>
                <a:gd name="connsiteX18" fmla="*/ 696747 w 5952959"/>
                <a:gd name="connsiteY18" fmla="*/ 4676346 h 5954848"/>
                <a:gd name="connsiteX19" fmla="*/ 1462272 w 5952959"/>
                <a:gd name="connsiteY19" fmla="*/ 3608252 h 5954848"/>
                <a:gd name="connsiteX20" fmla="*/ 719472 w 5952959"/>
                <a:gd name="connsiteY20" fmla="*/ 4217884 h 5954848"/>
                <a:gd name="connsiteX21" fmla="*/ 1450308 w 5952959"/>
                <a:gd name="connsiteY21" fmla="*/ 3521266 h 5954848"/>
                <a:gd name="connsiteX22" fmla="*/ 1582719 w 5952959"/>
                <a:gd name="connsiteY22" fmla="*/ 3454807 h 5954848"/>
                <a:gd name="connsiteX23" fmla="*/ 2090507 w 5952959"/>
                <a:gd name="connsiteY23" fmla="*/ 2853867 h 5954848"/>
                <a:gd name="connsiteX24" fmla="*/ 2895068 w 5952959"/>
                <a:gd name="connsiteY24" fmla="*/ 2080359 h 5954848"/>
                <a:gd name="connsiteX25" fmla="*/ 3756644 w 5952959"/>
                <a:gd name="connsiteY25" fmla="*/ 1517529 h 5954848"/>
                <a:gd name="connsiteX26" fmla="*/ 4660597 w 5952959"/>
                <a:gd name="connsiteY26" fmla="*/ 1252963 h 5954848"/>
                <a:gd name="connsiteX27" fmla="*/ 5449249 w 5952959"/>
                <a:gd name="connsiteY27" fmla="*/ 1319823 h 5954848"/>
                <a:gd name="connsiteX28" fmla="*/ 2976547 w 5952959"/>
                <a:gd name="connsiteY28" fmla="*/ 0 h 5954848"/>
                <a:gd name="connsiteX29" fmla="*/ 2849483 w 5952959"/>
                <a:gd name="connsiteY29" fmla="*/ 2674 h 5954848"/>
                <a:gd name="connsiteX30" fmla="*/ 1767333 w 5952959"/>
                <a:gd name="connsiteY30" fmla="*/ 524586 h 5954848"/>
                <a:gd name="connsiteX31" fmla="*/ 1762454 w 5952959"/>
                <a:gd name="connsiteY31" fmla="*/ 530269 h 5954848"/>
                <a:gd name="connsiteX32" fmla="*/ 1218973 w 5952959"/>
                <a:gd name="connsiteY32" fmla="*/ 1365622 h 5954848"/>
                <a:gd name="connsiteX33" fmla="*/ 775151 w 5952959"/>
                <a:gd name="connsiteY33" fmla="*/ 2395940 h 5954848"/>
                <a:gd name="connsiteX34" fmla="*/ 615201 w 5952959"/>
                <a:gd name="connsiteY34" fmla="*/ 2864832 h 5954848"/>
                <a:gd name="connsiteX35" fmla="*/ 1423171 w 5952959"/>
                <a:gd name="connsiteY35" fmla="*/ 2400553 h 5954848"/>
                <a:gd name="connsiteX36" fmla="*/ 1906696 w 5952959"/>
                <a:gd name="connsiteY36" fmla="*/ 2331888 h 5954848"/>
                <a:gd name="connsiteX37" fmla="*/ 2011435 w 5952959"/>
                <a:gd name="connsiteY37" fmla="*/ 2346330 h 5954848"/>
                <a:gd name="connsiteX38" fmla="*/ 1906763 w 5952959"/>
                <a:gd name="connsiteY38" fmla="*/ 2340981 h 5954848"/>
                <a:gd name="connsiteX39" fmla="*/ 1431726 w 5952959"/>
                <a:gd name="connsiteY39" fmla="*/ 2427632 h 5954848"/>
                <a:gd name="connsiteX40" fmla="*/ 567477 w 5952959"/>
                <a:gd name="connsiteY40" fmla="*/ 3016270 h 5954848"/>
                <a:gd name="connsiteX41" fmla="*/ 566274 w 5952959"/>
                <a:gd name="connsiteY41" fmla="*/ 3018276 h 5954848"/>
                <a:gd name="connsiteX42" fmla="*/ 244703 w 5952959"/>
                <a:gd name="connsiteY42" fmla="*/ 4180309 h 5954848"/>
                <a:gd name="connsiteX43" fmla="*/ 258606 w 5952959"/>
                <a:gd name="connsiteY43" fmla="*/ 4190137 h 5954848"/>
                <a:gd name="connsiteX44" fmla="*/ 1143108 w 5952959"/>
                <a:gd name="connsiteY44" fmla="*/ 3652781 h 5954848"/>
                <a:gd name="connsiteX45" fmla="*/ 274514 w 5952959"/>
                <a:gd name="connsiteY45" fmla="*/ 4225907 h 5954848"/>
                <a:gd name="connsiteX46" fmla="*/ 348841 w 5952959"/>
                <a:gd name="connsiteY46" fmla="*/ 4376009 h 5954848"/>
                <a:gd name="connsiteX47" fmla="*/ 625561 w 5952959"/>
                <a:gd name="connsiteY47" fmla="*/ 4115320 h 5954848"/>
                <a:gd name="connsiteX48" fmla="*/ 1450308 w 5952959"/>
                <a:gd name="connsiteY48" fmla="*/ 3521266 h 5954848"/>
                <a:gd name="connsiteX49" fmla="*/ 5449851 w 5952959"/>
                <a:gd name="connsiteY49" fmla="*/ 1320960 h 5954848"/>
                <a:gd name="connsiteX50" fmla="*/ 4663805 w 5952959"/>
                <a:gd name="connsiteY50" fmla="*/ 1281178 h 5954848"/>
                <a:gd name="connsiteX51" fmla="*/ 3792671 w 5952959"/>
                <a:gd name="connsiteY51" fmla="*/ 1588802 h 5954848"/>
                <a:gd name="connsiteX52" fmla="*/ 2984902 w 5952959"/>
                <a:gd name="connsiteY52" fmla="*/ 2186600 h 5954848"/>
                <a:gd name="connsiteX53" fmla="*/ 2775491 w 5952959"/>
                <a:gd name="connsiteY53" fmla="*/ 2389254 h 5954848"/>
                <a:gd name="connsiteX54" fmla="*/ 3078880 w 5952959"/>
                <a:gd name="connsiteY54" fmla="*/ 2193754 h 5954848"/>
                <a:gd name="connsiteX55" fmla="*/ 3866062 w 5952959"/>
                <a:gd name="connsiteY55" fmla="*/ 1929455 h 5954848"/>
                <a:gd name="connsiteX56" fmla="*/ 4016921 w 5952959"/>
                <a:gd name="connsiteY56" fmla="*/ 1921098 h 5954848"/>
                <a:gd name="connsiteX57" fmla="*/ 4258818 w 5952959"/>
                <a:gd name="connsiteY57" fmla="*/ 1940019 h 5954848"/>
                <a:gd name="connsiteX58" fmla="*/ 4645157 w 5952959"/>
                <a:gd name="connsiteY58" fmla="*/ 2060702 h 5954848"/>
                <a:gd name="connsiteX59" fmla="*/ 5397916 w 5952959"/>
                <a:gd name="connsiteY59" fmla="*/ 2672876 h 5954848"/>
                <a:gd name="connsiteX60" fmla="*/ 4634061 w 5952959"/>
                <a:gd name="connsiteY60" fmla="*/ 2086778 h 5954848"/>
                <a:gd name="connsiteX61" fmla="*/ 4252201 w 5952959"/>
                <a:gd name="connsiteY61" fmla="*/ 1992304 h 5954848"/>
                <a:gd name="connsiteX62" fmla="*/ 3876957 w 5952959"/>
                <a:gd name="connsiteY62" fmla="*/ 2008752 h 5954848"/>
                <a:gd name="connsiteX63" fmla="*/ 3149196 w 5952959"/>
                <a:gd name="connsiteY63" fmla="*/ 2314237 h 5954848"/>
                <a:gd name="connsiteX64" fmla="*/ 2456594 w 5952959"/>
                <a:gd name="connsiteY64" fmla="*/ 2896925 h 5954848"/>
                <a:gd name="connsiteX65" fmla="*/ 2112365 w 5952959"/>
                <a:gd name="connsiteY65" fmla="*/ 3280034 h 5954848"/>
                <a:gd name="connsiteX66" fmla="*/ 2275055 w 5952959"/>
                <a:gd name="connsiteY66" fmla="*/ 3257837 h 5954848"/>
                <a:gd name="connsiteX67" fmla="*/ 2676433 w 5952959"/>
                <a:gd name="connsiteY67" fmla="*/ 3281438 h 5954848"/>
                <a:gd name="connsiteX68" fmla="*/ 2931630 w 5952959"/>
                <a:gd name="connsiteY68" fmla="*/ 3361270 h 5954848"/>
                <a:gd name="connsiteX69" fmla="*/ 2674828 w 5952959"/>
                <a:gd name="connsiteY69" fmla="*/ 3290398 h 5954848"/>
                <a:gd name="connsiteX70" fmla="*/ 2277929 w 5952959"/>
                <a:gd name="connsiteY70" fmla="*/ 3286052 h 5954848"/>
                <a:gd name="connsiteX71" fmla="*/ 2072795 w 5952959"/>
                <a:gd name="connsiteY71" fmla="*/ 3330046 h 5954848"/>
                <a:gd name="connsiteX72" fmla="*/ 1241698 w 5952959"/>
                <a:gd name="connsiteY72" fmla="*/ 4488401 h 5954848"/>
                <a:gd name="connsiteX73" fmla="*/ 875412 w 5952959"/>
                <a:gd name="connsiteY73" fmla="*/ 5086199 h 5954848"/>
                <a:gd name="connsiteX74" fmla="*/ 878219 w 5952959"/>
                <a:gd name="connsiteY74" fmla="*/ 5089007 h 5954848"/>
                <a:gd name="connsiteX75" fmla="*/ 1477846 w 5952959"/>
                <a:gd name="connsiteY75" fmla="*/ 5175926 h 5954848"/>
                <a:gd name="connsiteX76" fmla="*/ 2171853 w 5952959"/>
                <a:gd name="connsiteY76" fmla="*/ 4876325 h 5954848"/>
                <a:gd name="connsiteX77" fmla="*/ 2780303 w 5952959"/>
                <a:gd name="connsiteY77" fmla="*/ 4695668 h 5954848"/>
                <a:gd name="connsiteX78" fmla="*/ 2879695 w 5952959"/>
                <a:gd name="connsiteY78" fmla="*/ 4632619 h 5954848"/>
                <a:gd name="connsiteX79" fmla="*/ 3689603 w 5952959"/>
                <a:gd name="connsiteY79" fmla="*/ 4325730 h 5954848"/>
                <a:gd name="connsiteX80" fmla="*/ 3898747 w 5952959"/>
                <a:gd name="connsiteY80" fmla="*/ 4312759 h 5954848"/>
                <a:gd name="connsiteX81" fmla="*/ 4091649 w 5952959"/>
                <a:gd name="connsiteY81" fmla="*/ 4327869 h 5954848"/>
                <a:gd name="connsiteX82" fmla="*/ 4350924 w 5952959"/>
                <a:gd name="connsiteY82" fmla="*/ 4394128 h 5954848"/>
                <a:gd name="connsiteX83" fmla="*/ 4090513 w 5952959"/>
                <a:gd name="connsiteY83" fmla="*/ 4336896 h 5954848"/>
                <a:gd name="connsiteX84" fmla="*/ 3693947 w 5952959"/>
                <a:gd name="connsiteY84" fmla="*/ 4353745 h 5954848"/>
                <a:gd name="connsiteX85" fmla="*/ 3006893 w 5952959"/>
                <a:gd name="connsiteY85" fmla="*/ 4643918 h 5954848"/>
                <a:gd name="connsiteX86" fmla="*/ 3988447 w 5952959"/>
                <a:gd name="connsiteY86" fmla="*/ 4502776 h 5954848"/>
                <a:gd name="connsiteX87" fmla="*/ 5387154 w 5952959"/>
                <a:gd name="connsiteY87" fmla="*/ 4485593 h 5954848"/>
                <a:gd name="connsiteX88" fmla="*/ 3995465 w 5952959"/>
                <a:gd name="connsiteY88" fmla="*/ 4565758 h 5954848"/>
                <a:gd name="connsiteX89" fmla="*/ 2671219 w 5952959"/>
                <a:gd name="connsiteY89" fmla="*/ 4893708 h 5954848"/>
                <a:gd name="connsiteX90" fmla="*/ 2162963 w 5952959"/>
                <a:gd name="connsiteY90" fmla="*/ 5393021 h 5954848"/>
                <a:gd name="connsiteX91" fmla="*/ 2163097 w 5952959"/>
                <a:gd name="connsiteY91" fmla="*/ 5393222 h 5954848"/>
                <a:gd name="connsiteX92" fmla="*/ 3089842 w 5952959"/>
                <a:gd name="connsiteY92" fmla="*/ 5148179 h 5954848"/>
                <a:gd name="connsiteX93" fmla="*/ 3976416 w 5952959"/>
                <a:gd name="connsiteY93" fmla="*/ 5165429 h 5954848"/>
                <a:gd name="connsiteX94" fmla="*/ 5196258 w 5952959"/>
                <a:gd name="connsiteY94" fmla="*/ 4960368 h 5954848"/>
                <a:gd name="connsiteX95" fmla="*/ 5952960 w 5952959"/>
                <a:gd name="connsiteY95" fmla="*/ 2977491 h 5954848"/>
                <a:gd name="connsiteX96" fmla="*/ 5449851 w 5952959"/>
                <a:gd name="connsiteY96" fmla="*/ 1320960 h 5954848"/>
                <a:gd name="connsiteX97" fmla="*/ 3879630 w 5952959"/>
                <a:gd name="connsiteY97" fmla="*/ 5184751 h 5954848"/>
                <a:gd name="connsiteX98" fmla="*/ 3587671 w 5952959"/>
                <a:gd name="connsiteY98" fmla="*/ 5172717 h 5954848"/>
                <a:gd name="connsiteX99" fmla="*/ 3102742 w 5952959"/>
                <a:gd name="connsiteY99" fmla="*/ 5227275 h 5954848"/>
                <a:gd name="connsiteX100" fmla="*/ 2152937 w 5952959"/>
                <a:gd name="connsiteY100" fmla="*/ 5546399 h 5954848"/>
                <a:gd name="connsiteX101" fmla="*/ 1948338 w 5952959"/>
                <a:gd name="connsiteY101" fmla="*/ 5645553 h 5954848"/>
                <a:gd name="connsiteX102" fmla="*/ 1871404 w 5952959"/>
                <a:gd name="connsiteY102" fmla="*/ 5741899 h 5954848"/>
                <a:gd name="connsiteX103" fmla="*/ 1903955 w 5952959"/>
                <a:gd name="connsiteY103" fmla="*/ 5754736 h 5954848"/>
                <a:gd name="connsiteX104" fmla="*/ 3283479 w 5952959"/>
                <a:gd name="connsiteY104" fmla="*/ 5316065 h 5954848"/>
                <a:gd name="connsiteX105" fmla="*/ 3879630 w 5952959"/>
                <a:gd name="connsiteY105" fmla="*/ 5184751 h 5954848"/>
                <a:gd name="connsiteX106" fmla="*/ 2364354 w 5952959"/>
                <a:gd name="connsiteY106" fmla="*/ 5013255 h 5954848"/>
                <a:gd name="connsiteX107" fmla="*/ 2245444 w 5952959"/>
                <a:gd name="connsiteY107" fmla="*/ 5064871 h 5954848"/>
                <a:gd name="connsiteX108" fmla="*/ 1426446 w 5952959"/>
                <a:gd name="connsiteY108" fmla="*/ 5519521 h 5954848"/>
                <a:gd name="connsiteX109" fmla="*/ 1621219 w 5952959"/>
                <a:gd name="connsiteY109" fmla="*/ 5627968 h 5954848"/>
                <a:gd name="connsiteX110" fmla="*/ 1842061 w 5952959"/>
                <a:gd name="connsiteY110" fmla="*/ 5524803 h 5954848"/>
                <a:gd name="connsiteX111" fmla="*/ 2086764 w 5952959"/>
                <a:gd name="connsiteY111" fmla="*/ 5269865 h 5954848"/>
                <a:gd name="connsiteX112" fmla="*/ 2364354 w 5952959"/>
                <a:gd name="connsiteY112" fmla="*/ 5013255 h 5954848"/>
                <a:gd name="connsiteX113" fmla="*/ 3337486 w 5952959"/>
                <a:gd name="connsiteY113" fmla="*/ 5511164 h 5954848"/>
                <a:gd name="connsiteX114" fmla="*/ 2360945 w 5952959"/>
                <a:gd name="connsiteY114" fmla="*/ 5890730 h 5954848"/>
                <a:gd name="connsiteX115" fmla="*/ 2976480 w 5952959"/>
                <a:gd name="connsiteY115" fmla="*/ 5954849 h 5954848"/>
                <a:gd name="connsiteX116" fmla="*/ 4665343 w 5952959"/>
                <a:gd name="connsiteY116" fmla="*/ 5428792 h 5954848"/>
                <a:gd name="connsiteX117" fmla="*/ 4235490 w 5952959"/>
                <a:gd name="connsiteY117" fmla="*/ 5252080 h 5954848"/>
                <a:gd name="connsiteX118" fmla="*/ 3337486 w 5952959"/>
                <a:gd name="connsiteY118" fmla="*/ 5511164 h 5954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5952959" h="5954848">
                  <a:moveTo>
                    <a:pt x="588933" y="2320789"/>
                  </a:moveTo>
                  <a:cubicBezTo>
                    <a:pt x="459329" y="2624803"/>
                    <a:pt x="341355" y="2938110"/>
                    <a:pt x="233608" y="3246938"/>
                  </a:cubicBezTo>
                  <a:cubicBezTo>
                    <a:pt x="180269" y="3308316"/>
                    <a:pt x="128000" y="3376514"/>
                    <a:pt x="75530" y="3443441"/>
                  </a:cubicBezTo>
                  <a:cubicBezTo>
                    <a:pt x="77602" y="3344956"/>
                    <a:pt x="86826" y="3247874"/>
                    <a:pt x="85690" y="3149523"/>
                  </a:cubicBezTo>
                  <a:cubicBezTo>
                    <a:pt x="65103" y="3213909"/>
                    <a:pt x="43847" y="3278095"/>
                    <a:pt x="23060" y="3342415"/>
                  </a:cubicBezTo>
                  <a:cubicBezTo>
                    <a:pt x="8422" y="3222735"/>
                    <a:pt x="0" y="3101049"/>
                    <a:pt x="0" y="2977424"/>
                  </a:cubicBezTo>
                  <a:cubicBezTo>
                    <a:pt x="0" y="1631191"/>
                    <a:pt x="893459" y="494165"/>
                    <a:pt x="2119383" y="125965"/>
                  </a:cubicBezTo>
                  <a:cubicBezTo>
                    <a:pt x="1981691" y="216494"/>
                    <a:pt x="1843064" y="331627"/>
                    <a:pt x="1704035" y="476313"/>
                  </a:cubicBezTo>
                  <a:cubicBezTo>
                    <a:pt x="1493019" y="695882"/>
                    <a:pt x="1291227" y="971080"/>
                    <a:pt x="1098325" y="1297358"/>
                  </a:cubicBezTo>
                  <a:cubicBezTo>
                    <a:pt x="914647" y="1607857"/>
                    <a:pt x="745340" y="1953926"/>
                    <a:pt x="588933" y="2320789"/>
                  </a:cubicBezTo>
                  <a:close/>
                  <a:moveTo>
                    <a:pt x="4668083" y="5426786"/>
                  </a:moveTo>
                  <a:cubicBezTo>
                    <a:pt x="4831040" y="5313926"/>
                    <a:pt x="4982033" y="5185220"/>
                    <a:pt x="5119123" y="5042874"/>
                  </a:cubicBezTo>
                  <a:cubicBezTo>
                    <a:pt x="4846881" y="5102513"/>
                    <a:pt x="4561071" y="5168371"/>
                    <a:pt x="4268911" y="5243187"/>
                  </a:cubicBezTo>
                  <a:cubicBezTo>
                    <a:pt x="4418433" y="5294603"/>
                    <a:pt x="4550644" y="5358321"/>
                    <a:pt x="4668083" y="5426786"/>
                  </a:cubicBezTo>
                  <a:close/>
                  <a:moveTo>
                    <a:pt x="719472" y="4217884"/>
                  </a:moveTo>
                  <a:cubicBezTo>
                    <a:pt x="679368" y="4257867"/>
                    <a:pt x="639397" y="4298919"/>
                    <a:pt x="599494" y="4340840"/>
                  </a:cubicBezTo>
                  <a:cubicBezTo>
                    <a:pt x="496158" y="4449622"/>
                    <a:pt x="487001" y="4616372"/>
                    <a:pt x="576033" y="4737121"/>
                  </a:cubicBezTo>
                  <a:cubicBezTo>
                    <a:pt x="590002" y="4756043"/>
                    <a:pt x="604106" y="4774831"/>
                    <a:pt x="618476" y="4793418"/>
                  </a:cubicBezTo>
                  <a:cubicBezTo>
                    <a:pt x="644344" y="4754572"/>
                    <a:pt x="670411" y="4715526"/>
                    <a:pt x="696747" y="4676346"/>
                  </a:cubicBezTo>
                  <a:cubicBezTo>
                    <a:pt x="921866" y="4341576"/>
                    <a:pt x="1180138" y="3973576"/>
                    <a:pt x="1462272" y="3608252"/>
                  </a:cubicBezTo>
                  <a:cubicBezTo>
                    <a:pt x="1219641" y="3762097"/>
                    <a:pt x="971863" y="3966356"/>
                    <a:pt x="719472" y="4217884"/>
                  </a:cubicBezTo>
                  <a:close/>
                  <a:moveTo>
                    <a:pt x="1450308" y="3521266"/>
                  </a:moveTo>
                  <a:cubicBezTo>
                    <a:pt x="1495091" y="3497196"/>
                    <a:pt x="1539139" y="3475467"/>
                    <a:pt x="1582719" y="3454807"/>
                  </a:cubicBezTo>
                  <a:cubicBezTo>
                    <a:pt x="1745276" y="3250014"/>
                    <a:pt x="1914516" y="3047427"/>
                    <a:pt x="2090507" y="2853867"/>
                  </a:cubicBezTo>
                  <a:cubicBezTo>
                    <a:pt x="2350985" y="2567370"/>
                    <a:pt x="2619417" y="2305745"/>
                    <a:pt x="2895068" y="2080359"/>
                  </a:cubicBezTo>
                  <a:cubicBezTo>
                    <a:pt x="3184555" y="1843540"/>
                    <a:pt x="3471702" y="1655194"/>
                    <a:pt x="3756644" y="1517529"/>
                  </a:cubicBezTo>
                  <a:cubicBezTo>
                    <a:pt x="4076877" y="1362814"/>
                    <a:pt x="4377794" y="1280175"/>
                    <a:pt x="4660597" y="1252963"/>
                  </a:cubicBezTo>
                  <a:cubicBezTo>
                    <a:pt x="4963051" y="1223878"/>
                    <a:pt x="5226536" y="1260451"/>
                    <a:pt x="5449249" y="1319823"/>
                  </a:cubicBezTo>
                  <a:cubicBezTo>
                    <a:pt x="4914992" y="523918"/>
                    <a:pt x="4006962" y="0"/>
                    <a:pt x="2976547" y="0"/>
                  </a:cubicBezTo>
                  <a:cubicBezTo>
                    <a:pt x="2933969" y="0"/>
                    <a:pt x="2891593" y="936"/>
                    <a:pt x="2849483" y="2674"/>
                  </a:cubicBezTo>
                  <a:cubicBezTo>
                    <a:pt x="2432732" y="20392"/>
                    <a:pt x="2038505" y="207534"/>
                    <a:pt x="1767333" y="524586"/>
                  </a:cubicBezTo>
                  <a:cubicBezTo>
                    <a:pt x="1765729" y="526458"/>
                    <a:pt x="1764058" y="528397"/>
                    <a:pt x="1762454" y="530269"/>
                  </a:cubicBezTo>
                  <a:cubicBezTo>
                    <a:pt x="1570220" y="756190"/>
                    <a:pt x="1389349" y="1036201"/>
                    <a:pt x="1218973" y="1365622"/>
                  </a:cubicBezTo>
                  <a:cubicBezTo>
                    <a:pt x="1056817" y="1679264"/>
                    <a:pt x="909367" y="2027473"/>
                    <a:pt x="775151" y="2395940"/>
                  </a:cubicBezTo>
                  <a:cubicBezTo>
                    <a:pt x="718804" y="2550588"/>
                    <a:pt x="666000" y="2707576"/>
                    <a:pt x="615201" y="2864832"/>
                  </a:cubicBezTo>
                  <a:cubicBezTo>
                    <a:pt x="888512" y="2629884"/>
                    <a:pt x="1158549" y="2479382"/>
                    <a:pt x="1423171" y="2400553"/>
                  </a:cubicBezTo>
                  <a:cubicBezTo>
                    <a:pt x="1591943" y="2350274"/>
                    <a:pt x="1753430" y="2330283"/>
                    <a:pt x="1906696" y="2331888"/>
                  </a:cubicBezTo>
                  <a:cubicBezTo>
                    <a:pt x="1944528" y="2332289"/>
                    <a:pt x="1975074" y="2343455"/>
                    <a:pt x="2011435" y="2346330"/>
                  </a:cubicBezTo>
                  <a:cubicBezTo>
                    <a:pt x="1976477" y="2344591"/>
                    <a:pt x="1942857" y="2340179"/>
                    <a:pt x="1906763" y="2340981"/>
                  </a:cubicBezTo>
                  <a:cubicBezTo>
                    <a:pt x="1754299" y="2344190"/>
                    <a:pt x="1595352" y="2370600"/>
                    <a:pt x="1431726" y="2427632"/>
                  </a:cubicBezTo>
                  <a:cubicBezTo>
                    <a:pt x="1143042" y="2528190"/>
                    <a:pt x="853956" y="2719009"/>
                    <a:pt x="567477" y="3016270"/>
                  </a:cubicBezTo>
                  <a:cubicBezTo>
                    <a:pt x="567076" y="3016939"/>
                    <a:pt x="566675" y="3017607"/>
                    <a:pt x="566274" y="3018276"/>
                  </a:cubicBezTo>
                  <a:cubicBezTo>
                    <a:pt x="442284" y="3416363"/>
                    <a:pt x="335874" y="3812176"/>
                    <a:pt x="244703" y="4180309"/>
                  </a:cubicBezTo>
                  <a:cubicBezTo>
                    <a:pt x="251388" y="4184989"/>
                    <a:pt x="251989" y="4185457"/>
                    <a:pt x="258606" y="4190137"/>
                  </a:cubicBezTo>
                  <a:cubicBezTo>
                    <a:pt x="607113" y="3983338"/>
                    <a:pt x="892456" y="3813713"/>
                    <a:pt x="1143108" y="3652781"/>
                  </a:cubicBezTo>
                  <a:cubicBezTo>
                    <a:pt x="968721" y="3764772"/>
                    <a:pt x="622687" y="3991896"/>
                    <a:pt x="274514" y="4225907"/>
                  </a:cubicBezTo>
                  <a:cubicBezTo>
                    <a:pt x="297975" y="4276654"/>
                    <a:pt x="322573" y="4326800"/>
                    <a:pt x="348841" y="4376009"/>
                  </a:cubicBezTo>
                  <a:cubicBezTo>
                    <a:pt x="440680" y="4285079"/>
                    <a:pt x="532920" y="4197692"/>
                    <a:pt x="625561" y="4115320"/>
                  </a:cubicBezTo>
                  <a:cubicBezTo>
                    <a:pt x="907696" y="3864527"/>
                    <a:pt x="1182945" y="3664949"/>
                    <a:pt x="1450308" y="3521266"/>
                  </a:cubicBezTo>
                  <a:close/>
                  <a:moveTo>
                    <a:pt x="5449851" y="1320960"/>
                  </a:moveTo>
                  <a:cubicBezTo>
                    <a:pt x="5226135" y="1264529"/>
                    <a:pt x="4961781" y="1237852"/>
                    <a:pt x="4663805" y="1281178"/>
                  </a:cubicBezTo>
                  <a:cubicBezTo>
                    <a:pt x="4386283" y="1321495"/>
                    <a:pt x="4095860" y="1419779"/>
                    <a:pt x="3792671" y="1588802"/>
                  </a:cubicBezTo>
                  <a:cubicBezTo>
                    <a:pt x="3522836" y="1739171"/>
                    <a:pt x="3253735" y="1939485"/>
                    <a:pt x="2984902" y="2186600"/>
                  </a:cubicBezTo>
                  <a:cubicBezTo>
                    <a:pt x="2914452" y="2251388"/>
                    <a:pt x="2844737" y="2319385"/>
                    <a:pt x="2775491" y="2389254"/>
                  </a:cubicBezTo>
                  <a:cubicBezTo>
                    <a:pt x="2876219" y="2318850"/>
                    <a:pt x="2977149" y="2249783"/>
                    <a:pt x="3078880" y="2193754"/>
                  </a:cubicBezTo>
                  <a:cubicBezTo>
                    <a:pt x="3348983" y="2045124"/>
                    <a:pt x="3611800" y="1955932"/>
                    <a:pt x="3866062" y="1929455"/>
                  </a:cubicBezTo>
                  <a:cubicBezTo>
                    <a:pt x="3917061" y="1924173"/>
                    <a:pt x="3967326" y="1921365"/>
                    <a:pt x="4016921" y="1921098"/>
                  </a:cubicBezTo>
                  <a:cubicBezTo>
                    <a:pt x="4099536" y="1920630"/>
                    <a:pt x="4180146" y="1927115"/>
                    <a:pt x="4258818" y="1940019"/>
                  </a:cubicBezTo>
                  <a:cubicBezTo>
                    <a:pt x="4395239" y="1962418"/>
                    <a:pt x="4523774" y="2003938"/>
                    <a:pt x="4645157" y="2060702"/>
                  </a:cubicBezTo>
                  <a:cubicBezTo>
                    <a:pt x="4953024" y="2204786"/>
                    <a:pt x="5201872" y="2441472"/>
                    <a:pt x="5397916" y="2672876"/>
                  </a:cubicBezTo>
                  <a:cubicBezTo>
                    <a:pt x="5201137" y="2440536"/>
                    <a:pt x="4945070" y="2212609"/>
                    <a:pt x="4634061" y="2086778"/>
                  </a:cubicBezTo>
                  <a:cubicBezTo>
                    <a:pt x="4512077" y="2037435"/>
                    <a:pt x="4384745" y="2005008"/>
                    <a:pt x="4252201" y="1992304"/>
                  </a:cubicBezTo>
                  <a:cubicBezTo>
                    <a:pt x="4130016" y="1980604"/>
                    <a:pt x="4004957" y="1985819"/>
                    <a:pt x="3876957" y="2008752"/>
                  </a:cubicBezTo>
                  <a:cubicBezTo>
                    <a:pt x="3638336" y="2051476"/>
                    <a:pt x="3395638" y="2154708"/>
                    <a:pt x="3149196" y="2314237"/>
                  </a:cubicBezTo>
                  <a:cubicBezTo>
                    <a:pt x="2914318" y="2466210"/>
                    <a:pt x="2682716" y="2664919"/>
                    <a:pt x="2456594" y="2896925"/>
                  </a:cubicBezTo>
                  <a:cubicBezTo>
                    <a:pt x="2338553" y="3018009"/>
                    <a:pt x="2223788" y="3146849"/>
                    <a:pt x="2112365" y="3280034"/>
                  </a:cubicBezTo>
                  <a:cubicBezTo>
                    <a:pt x="2167575" y="3270005"/>
                    <a:pt x="2222050" y="3261982"/>
                    <a:pt x="2275055" y="3257837"/>
                  </a:cubicBezTo>
                  <a:cubicBezTo>
                    <a:pt x="2420834" y="3246403"/>
                    <a:pt x="2554315" y="3256633"/>
                    <a:pt x="2676433" y="3281438"/>
                  </a:cubicBezTo>
                  <a:cubicBezTo>
                    <a:pt x="2770076" y="3300493"/>
                    <a:pt x="2853293" y="3329310"/>
                    <a:pt x="2931630" y="3361270"/>
                  </a:cubicBezTo>
                  <a:cubicBezTo>
                    <a:pt x="2853226" y="3330982"/>
                    <a:pt x="2768138" y="3305642"/>
                    <a:pt x="2674828" y="3290398"/>
                  </a:cubicBezTo>
                  <a:cubicBezTo>
                    <a:pt x="2552577" y="3270406"/>
                    <a:pt x="2420299" y="3266996"/>
                    <a:pt x="2277929" y="3286052"/>
                  </a:cubicBezTo>
                  <a:cubicBezTo>
                    <a:pt x="2211155" y="3295011"/>
                    <a:pt x="2142443" y="3310924"/>
                    <a:pt x="2072795" y="3330046"/>
                  </a:cubicBezTo>
                  <a:cubicBezTo>
                    <a:pt x="1762320" y="3707071"/>
                    <a:pt x="1479651" y="4115253"/>
                    <a:pt x="1241698" y="4488401"/>
                  </a:cubicBezTo>
                  <a:cubicBezTo>
                    <a:pt x="1106547" y="4700281"/>
                    <a:pt x="982891" y="4904607"/>
                    <a:pt x="875412" y="5086199"/>
                  </a:cubicBezTo>
                  <a:cubicBezTo>
                    <a:pt x="876347" y="5087135"/>
                    <a:pt x="877283" y="5088071"/>
                    <a:pt x="878219" y="5089007"/>
                  </a:cubicBezTo>
                  <a:cubicBezTo>
                    <a:pt x="1036364" y="5246196"/>
                    <a:pt x="1279664" y="5278089"/>
                    <a:pt x="1477846" y="5175926"/>
                  </a:cubicBezTo>
                  <a:cubicBezTo>
                    <a:pt x="1697418" y="5062731"/>
                    <a:pt x="1928753" y="4962575"/>
                    <a:pt x="2171853" y="4876325"/>
                  </a:cubicBezTo>
                  <a:cubicBezTo>
                    <a:pt x="2374447" y="4804450"/>
                    <a:pt x="2577776" y="4745479"/>
                    <a:pt x="2780303" y="4695668"/>
                  </a:cubicBezTo>
                  <a:cubicBezTo>
                    <a:pt x="2813522" y="4673738"/>
                    <a:pt x="2846609" y="4652744"/>
                    <a:pt x="2879695" y="4632619"/>
                  </a:cubicBezTo>
                  <a:cubicBezTo>
                    <a:pt x="3171454" y="4455239"/>
                    <a:pt x="3440822" y="4358625"/>
                    <a:pt x="3689603" y="4325730"/>
                  </a:cubicBezTo>
                  <a:cubicBezTo>
                    <a:pt x="3762058" y="4316169"/>
                    <a:pt x="3831773" y="4312157"/>
                    <a:pt x="3898747" y="4312759"/>
                  </a:cubicBezTo>
                  <a:cubicBezTo>
                    <a:pt x="3965721" y="4313428"/>
                    <a:pt x="4030022" y="4318776"/>
                    <a:pt x="4091649" y="4327869"/>
                  </a:cubicBezTo>
                  <a:cubicBezTo>
                    <a:pt x="4186295" y="4341910"/>
                    <a:pt x="4270983" y="4366381"/>
                    <a:pt x="4350924" y="4394128"/>
                  </a:cubicBezTo>
                  <a:cubicBezTo>
                    <a:pt x="4270983" y="4367985"/>
                    <a:pt x="4184624" y="4347192"/>
                    <a:pt x="4090513" y="4336896"/>
                  </a:cubicBezTo>
                  <a:cubicBezTo>
                    <a:pt x="3967392" y="4323457"/>
                    <a:pt x="3835115" y="4327067"/>
                    <a:pt x="3693947" y="4353745"/>
                  </a:cubicBezTo>
                  <a:cubicBezTo>
                    <a:pt x="3477317" y="4394596"/>
                    <a:pt x="3248454" y="4488535"/>
                    <a:pt x="3006893" y="4643918"/>
                  </a:cubicBezTo>
                  <a:cubicBezTo>
                    <a:pt x="3341229" y="4573581"/>
                    <a:pt x="3671288" y="4528450"/>
                    <a:pt x="3988447" y="4502776"/>
                  </a:cubicBezTo>
                  <a:cubicBezTo>
                    <a:pt x="4559066" y="4456575"/>
                    <a:pt x="5056895" y="4472823"/>
                    <a:pt x="5387154" y="4485593"/>
                  </a:cubicBezTo>
                  <a:cubicBezTo>
                    <a:pt x="5056026" y="4472756"/>
                    <a:pt x="4558665" y="4482049"/>
                    <a:pt x="3995465" y="4565758"/>
                  </a:cubicBezTo>
                  <a:cubicBezTo>
                    <a:pt x="3562539" y="4630078"/>
                    <a:pt x="3113637" y="4734782"/>
                    <a:pt x="2671219" y="4893708"/>
                  </a:cubicBezTo>
                  <a:cubicBezTo>
                    <a:pt x="2502914" y="5035452"/>
                    <a:pt x="2333473" y="5202068"/>
                    <a:pt x="2162963" y="5393021"/>
                  </a:cubicBezTo>
                  <a:cubicBezTo>
                    <a:pt x="2163097" y="5393289"/>
                    <a:pt x="2162963" y="5393021"/>
                    <a:pt x="2163097" y="5393222"/>
                  </a:cubicBezTo>
                  <a:cubicBezTo>
                    <a:pt x="2487006" y="5271001"/>
                    <a:pt x="2796144" y="5188362"/>
                    <a:pt x="3089842" y="5148179"/>
                  </a:cubicBezTo>
                  <a:cubicBezTo>
                    <a:pt x="3419032" y="5103115"/>
                    <a:pt x="3712596" y="5113412"/>
                    <a:pt x="3976416" y="5165429"/>
                  </a:cubicBezTo>
                  <a:cubicBezTo>
                    <a:pt x="4400386" y="5082990"/>
                    <a:pt x="4815466" y="5017534"/>
                    <a:pt x="5196258" y="4960368"/>
                  </a:cubicBezTo>
                  <a:cubicBezTo>
                    <a:pt x="5666682" y="4433843"/>
                    <a:pt x="5952960" y="3739231"/>
                    <a:pt x="5952960" y="2977491"/>
                  </a:cubicBezTo>
                  <a:cubicBezTo>
                    <a:pt x="5952960" y="2364315"/>
                    <a:pt x="5767477" y="1794598"/>
                    <a:pt x="5449851" y="1320960"/>
                  </a:cubicBezTo>
                  <a:close/>
                  <a:moveTo>
                    <a:pt x="3879630" y="5184751"/>
                  </a:moveTo>
                  <a:cubicBezTo>
                    <a:pt x="3785519" y="5175057"/>
                    <a:pt x="3688466" y="5170510"/>
                    <a:pt x="3587671" y="5172717"/>
                  </a:cubicBezTo>
                  <a:cubicBezTo>
                    <a:pt x="3434071" y="5176060"/>
                    <a:pt x="3272584" y="5193711"/>
                    <a:pt x="3102742" y="5227275"/>
                  </a:cubicBezTo>
                  <a:cubicBezTo>
                    <a:pt x="2800355" y="5286914"/>
                    <a:pt x="2483597" y="5394358"/>
                    <a:pt x="2152937" y="5546399"/>
                  </a:cubicBezTo>
                  <a:cubicBezTo>
                    <a:pt x="2084893" y="5577690"/>
                    <a:pt x="2016649" y="5610986"/>
                    <a:pt x="1948338" y="5645553"/>
                  </a:cubicBezTo>
                  <a:cubicBezTo>
                    <a:pt x="1922604" y="5677178"/>
                    <a:pt x="1897004" y="5709605"/>
                    <a:pt x="1871404" y="5741899"/>
                  </a:cubicBezTo>
                  <a:cubicBezTo>
                    <a:pt x="1882232" y="5746244"/>
                    <a:pt x="1893060" y="5750524"/>
                    <a:pt x="1903955" y="5754736"/>
                  </a:cubicBezTo>
                  <a:cubicBezTo>
                    <a:pt x="2337885" y="5578157"/>
                    <a:pt x="2795476" y="5435144"/>
                    <a:pt x="3283479" y="5316065"/>
                  </a:cubicBezTo>
                  <a:cubicBezTo>
                    <a:pt x="3481929" y="5267592"/>
                    <a:pt x="3681448" y="5224467"/>
                    <a:pt x="3879630" y="5184751"/>
                  </a:cubicBezTo>
                  <a:close/>
                  <a:moveTo>
                    <a:pt x="2364354" y="5013255"/>
                  </a:moveTo>
                  <a:cubicBezTo>
                    <a:pt x="2324650" y="5030037"/>
                    <a:pt x="2284947" y="5047153"/>
                    <a:pt x="2245444" y="5064871"/>
                  </a:cubicBezTo>
                  <a:cubicBezTo>
                    <a:pt x="1948939" y="5197722"/>
                    <a:pt x="1676697" y="5350298"/>
                    <a:pt x="1426446" y="5519521"/>
                  </a:cubicBezTo>
                  <a:cubicBezTo>
                    <a:pt x="1489744" y="5558233"/>
                    <a:pt x="1554914" y="5594004"/>
                    <a:pt x="1621219" y="5627968"/>
                  </a:cubicBezTo>
                  <a:cubicBezTo>
                    <a:pt x="1694945" y="5592131"/>
                    <a:pt x="1768603" y="5557364"/>
                    <a:pt x="1842061" y="5524803"/>
                  </a:cubicBezTo>
                  <a:cubicBezTo>
                    <a:pt x="1923072" y="5436347"/>
                    <a:pt x="2004617" y="5350966"/>
                    <a:pt x="2086764" y="5269865"/>
                  </a:cubicBezTo>
                  <a:cubicBezTo>
                    <a:pt x="2179874" y="5177932"/>
                    <a:pt x="2272381" y="5092618"/>
                    <a:pt x="2364354" y="5013255"/>
                  </a:cubicBezTo>
                  <a:close/>
                  <a:moveTo>
                    <a:pt x="3337486" y="5511164"/>
                  </a:moveTo>
                  <a:cubicBezTo>
                    <a:pt x="2990183" y="5624091"/>
                    <a:pt x="2670283" y="5753198"/>
                    <a:pt x="2360945" y="5890730"/>
                  </a:cubicBezTo>
                  <a:cubicBezTo>
                    <a:pt x="2559595" y="5932518"/>
                    <a:pt x="2765398" y="5954849"/>
                    <a:pt x="2976480" y="5954849"/>
                  </a:cubicBezTo>
                  <a:cubicBezTo>
                    <a:pt x="3603779" y="5954849"/>
                    <a:pt x="4185426" y="5760285"/>
                    <a:pt x="4665343" y="5428792"/>
                  </a:cubicBezTo>
                  <a:cubicBezTo>
                    <a:pt x="4539481" y="5359257"/>
                    <a:pt x="4396710" y="5297545"/>
                    <a:pt x="4235490" y="5252080"/>
                  </a:cubicBezTo>
                  <a:cubicBezTo>
                    <a:pt x="3938317" y="5328702"/>
                    <a:pt x="3635997" y="5414082"/>
                    <a:pt x="3337486" y="5511164"/>
                  </a:cubicBezTo>
                  <a:close/>
                </a:path>
              </a:pathLst>
            </a:custGeom>
            <a:solidFill>
              <a:srgbClr val="FFFFFF"/>
            </a:solidFill>
            <a:ln w="6678" cap="flat">
              <a:noFill/>
              <a:prstDash val="solid"/>
              <a:miter/>
            </a:ln>
          </p:spPr>
          <p:txBody>
            <a:bodyPr rtlCol="0" anchor="ctr"/>
            <a:lstStyle/>
            <a:p>
              <a:endParaRPr lang="en-GB"/>
            </a:p>
          </p:txBody>
        </p:sp>
        <p:sp>
          <p:nvSpPr>
            <p:cNvPr id="11" name="Freeform 10">
              <a:extLst>
                <a:ext uri="{FF2B5EF4-FFF2-40B4-BE49-F238E27FC236}">
                  <a16:creationId xmlns:a16="http://schemas.microsoft.com/office/drawing/2014/main" id="{82A0BBC9-45A0-878F-A7F3-B9BE956EDDD3}"/>
                </a:ext>
              </a:extLst>
            </p:cNvPr>
            <p:cNvSpPr/>
            <p:nvPr/>
          </p:nvSpPr>
          <p:spPr>
            <a:xfrm>
              <a:off x="110688" y="1674538"/>
              <a:ext cx="7339635" cy="7341798"/>
            </a:xfrm>
            <a:custGeom>
              <a:avLst/>
              <a:gdLst>
                <a:gd name="connsiteX0" fmla="*/ 3669818 w 7339635"/>
                <a:gd name="connsiteY0" fmla="*/ 236752 h 7341798"/>
                <a:gd name="connsiteX1" fmla="*/ 7102953 w 7339635"/>
                <a:gd name="connsiteY1" fmla="*/ 3670900 h 7341798"/>
                <a:gd name="connsiteX2" fmla="*/ 3669818 w 7339635"/>
                <a:gd name="connsiteY2" fmla="*/ 7105047 h 7341798"/>
                <a:gd name="connsiteX3" fmla="*/ 236683 w 7339635"/>
                <a:gd name="connsiteY3" fmla="*/ 3670900 h 7341798"/>
                <a:gd name="connsiteX4" fmla="*/ 3669818 w 7339635"/>
                <a:gd name="connsiteY4" fmla="*/ 236752 h 7341798"/>
                <a:gd name="connsiteX5" fmla="*/ 3669818 w 7339635"/>
                <a:gd name="connsiteY5" fmla="*/ 0 h 7341798"/>
                <a:gd name="connsiteX6" fmla="*/ 0 w 7339635"/>
                <a:gd name="connsiteY6" fmla="*/ 3670900 h 7341798"/>
                <a:gd name="connsiteX7" fmla="*/ 3669818 w 7339635"/>
                <a:gd name="connsiteY7" fmla="*/ 7341799 h 7341798"/>
                <a:gd name="connsiteX8" fmla="*/ 7339636 w 7339635"/>
                <a:gd name="connsiteY8" fmla="*/ 3670900 h 7341798"/>
                <a:gd name="connsiteX9" fmla="*/ 3669818 w 7339635"/>
                <a:gd name="connsiteY9" fmla="*/ 0 h 7341798"/>
                <a:gd name="connsiteX10" fmla="*/ 3669818 w 7339635"/>
                <a:gd name="connsiteY10" fmla="*/ 0 h 734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39635" h="7341798">
                  <a:moveTo>
                    <a:pt x="3669818" y="236752"/>
                  </a:moveTo>
                  <a:cubicBezTo>
                    <a:pt x="5562811" y="236752"/>
                    <a:pt x="7102953" y="1777281"/>
                    <a:pt x="7102953" y="3670900"/>
                  </a:cubicBezTo>
                  <a:cubicBezTo>
                    <a:pt x="7102953" y="5564518"/>
                    <a:pt x="5562878" y="7105047"/>
                    <a:pt x="3669818" y="7105047"/>
                  </a:cubicBezTo>
                  <a:cubicBezTo>
                    <a:pt x="1776758" y="7105047"/>
                    <a:pt x="236683" y="5564518"/>
                    <a:pt x="236683" y="3670900"/>
                  </a:cubicBezTo>
                  <a:cubicBezTo>
                    <a:pt x="236683" y="1777281"/>
                    <a:pt x="1776758" y="236752"/>
                    <a:pt x="3669818" y="236752"/>
                  </a:cubicBezTo>
                  <a:moveTo>
                    <a:pt x="3669818" y="0"/>
                  </a:moveTo>
                  <a:cubicBezTo>
                    <a:pt x="1643010" y="0"/>
                    <a:pt x="0" y="1643494"/>
                    <a:pt x="0" y="3670900"/>
                  </a:cubicBezTo>
                  <a:cubicBezTo>
                    <a:pt x="0" y="5698305"/>
                    <a:pt x="1643010" y="7341799"/>
                    <a:pt x="3669818" y="7341799"/>
                  </a:cubicBezTo>
                  <a:cubicBezTo>
                    <a:pt x="5696627" y="7341799"/>
                    <a:pt x="7339636" y="5698305"/>
                    <a:pt x="7339636" y="3670900"/>
                  </a:cubicBezTo>
                  <a:cubicBezTo>
                    <a:pt x="7339636" y="1643494"/>
                    <a:pt x="5696560" y="0"/>
                    <a:pt x="3669818" y="0"/>
                  </a:cubicBezTo>
                  <a:lnTo>
                    <a:pt x="3669818" y="0"/>
                  </a:lnTo>
                  <a:close/>
                </a:path>
              </a:pathLst>
            </a:custGeom>
            <a:solidFill>
              <a:srgbClr val="FFFFFF"/>
            </a:solidFill>
            <a:ln w="6678" cap="flat">
              <a:noFill/>
              <a:prstDash val="solid"/>
              <a:miter/>
            </a:ln>
          </p:spPr>
          <p:txBody>
            <a:bodyPr rtlCol="0" anchor="ctr"/>
            <a:lstStyle/>
            <a:p>
              <a:endParaRPr lang="en-GB"/>
            </a:p>
          </p:txBody>
        </p:sp>
      </p:grpSp>
      <p:sp>
        <p:nvSpPr>
          <p:cNvPr id="12" name="Rectangle 11">
            <a:extLst>
              <a:ext uri="{FF2B5EF4-FFF2-40B4-BE49-F238E27FC236}">
                <a16:creationId xmlns:a16="http://schemas.microsoft.com/office/drawing/2014/main" id="{BDB15A43-A9DD-2821-997D-9E21D2251B62}"/>
              </a:ext>
            </a:extLst>
          </p:cNvPr>
          <p:cNvSpPr/>
          <p:nvPr userDrawn="1"/>
        </p:nvSpPr>
        <p:spPr>
          <a:xfrm>
            <a:off x="-1642533" y="0"/>
            <a:ext cx="1642533" cy="1069181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65A36546-5B88-0C0E-11B6-A4F878732867}"/>
              </a:ext>
            </a:extLst>
          </p:cNvPr>
          <p:cNvSpPr/>
          <p:nvPr userDrawn="1"/>
        </p:nvSpPr>
        <p:spPr>
          <a:xfrm rot="16200000">
            <a:off x="2958571" y="7749116"/>
            <a:ext cx="1642533" cy="755967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 Placeholder 32">
            <a:extLst>
              <a:ext uri="{FF2B5EF4-FFF2-40B4-BE49-F238E27FC236}">
                <a16:creationId xmlns:a16="http://schemas.microsoft.com/office/drawing/2014/main" id="{4253FD4B-0C0D-A8E1-4188-4FF9FE610B02}"/>
              </a:ext>
            </a:extLst>
          </p:cNvPr>
          <p:cNvSpPr>
            <a:spLocks noGrp="1"/>
          </p:cNvSpPr>
          <p:nvPr>
            <p:ph type="body" sz="quarter" idx="46" hasCustomPrompt="1"/>
          </p:nvPr>
        </p:nvSpPr>
        <p:spPr>
          <a:xfrm>
            <a:off x="801602" y="1475311"/>
            <a:ext cx="5956470" cy="782354"/>
          </a:xfrm>
        </p:spPr>
        <p:txBody>
          <a:bodyPr numCol="1" spcCol="288000" anchor="t">
            <a:noAutofit/>
          </a:bodyPr>
          <a:lstStyle>
            <a:lvl1pPr marL="0" marR="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lang="en-US" sz="1800" b="0" i="0" kern="1200" dirty="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marR="0" lvl="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lang="en-IE" dirty="0"/>
              <a:t>sub-heading</a:t>
            </a:r>
            <a:endParaRPr lang="en-US" dirty="0"/>
          </a:p>
          <a:p>
            <a:pPr lvl="0"/>
            <a:endParaRPr lang="en-US" dirty="0"/>
          </a:p>
        </p:txBody>
      </p:sp>
      <p:sp>
        <p:nvSpPr>
          <p:cNvPr id="21" name="Text Placeholder 32">
            <a:extLst>
              <a:ext uri="{FF2B5EF4-FFF2-40B4-BE49-F238E27FC236}">
                <a16:creationId xmlns:a16="http://schemas.microsoft.com/office/drawing/2014/main" id="{E2BF4DB2-148E-5BB4-B2F3-A94192C62DAB}"/>
              </a:ext>
            </a:extLst>
          </p:cNvPr>
          <p:cNvSpPr>
            <a:spLocks noGrp="1"/>
          </p:cNvSpPr>
          <p:nvPr>
            <p:ph type="body" sz="quarter" idx="47" hasCustomPrompt="1"/>
          </p:nvPr>
        </p:nvSpPr>
        <p:spPr>
          <a:xfrm>
            <a:off x="801602" y="807607"/>
            <a:ext cx="5956470" cy="665144"/>
          </a:xfrm>
        </p:spPr>
        <p:txBody>
          <a:bodyPr>
            <a:noAutofit/>
          </a:bodyPr>
          <a:lstStyle>
            <a:lvl1pPr marL="0" indent="0" algn="l">
              <a:spcBef>
                <a:spcPts val="0"/>
              </a:spcBef>
              <a:buNone/>
              <a:defRPr lang="en-US" sz="2800" b="1" i="0" kern="1200" dirty="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HEADING</a:t>
            </a:r>
            <a:endParaRPr lang="en-US" dirty="0"/>
          </a:p>
        </p:txBody>
      </p:sp>
    </p:spTree>
    <p:extLst>
      <p:ext uri="{BB962C8B-B14F-4D97-AF65-F5344CB8AC3E}">
        <p14:creationId xmlns:p14="http://schemas.microsoft.com/office/powerpoint/2010/main" val="41567508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artners">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EC4E8F98-3B29-28E8-20E8-DDDB914CA082}"/>
              </a:ext>
            </a:extLst>
          </p:cNvPr>
          <p:cNvSpPr/>
          <p:nvPr userDrawn="1"/>
        </p:nvSpPr>
        <p:spPr>
          <a:xfrm>
            <a:off x="0" y="2431361"/>
            <a:ext cx="6758072" cy="7720613"/>
          </a:xfrm>
          <a:custGeom>
            <a:avLst/>
            <a:gdLst>
              <a:gd name="connsiteX0" fmla="*/ 2260494 w 5317284"/>
              <a:gd name="connsiteY0" fmla="*/ 0 h 6074616"/>
              <a:gd name="connsiteX1" fmla="*/ 5317284 w 5317284"/>
              <a:gd name="connsiteY1" fmla="*/ 3037308 h 6074616"/>
              <a:gd name="connsiteX2" fmla="*/ 2260494 w 5317284"/>
              <a:gd name="connsiteY2" fmla="*/ 6074616 h 6074616"/>
              <a:gd name="connsiteX3" fmla="*/ 99017 w 5317284"/>
              <a:gd name="connsiteY3" fmla="*/ 5185009 h 6074616"/>
              <a:gd name="connsiteX4" fmla="*/ 0 w 5317284"/>
              <a:gd name="connsiteY4" fmla="*/ 5076758 h 6074616"/>
              <a:gd name="connsiteX5" fmla="*/ 0 w 5317284"/>
              <a:gd name="connsiteY5" fmla="*/ 997859 h 6074616"/>
              <a:gd name="connsiteX6" fmla="*/ 99017 w 5317284"/>
              <a:gd name="connsiteY6" fmla="*/ 889607 h 6074616"/>
              <a:gd name="connsiteX7" fmla="*/ 2260494 w 5317284"/>
              <a:gd name="connsiteY7" fmla="*/ 0 h 6074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17284" h="6074616">
                <a:moveTo>
                  <a:pt x="2260494" y="0"/>
                </a:moveTo>
                <a:cubicBezTo>
                  <a:pt x="3948713" y="0"/>
                  <a:pt x="5317284" y="1359849"/>
                  <a:pt x="5317284" y="3037308"/>
                </a:cubicBezTo>
                <a:cubicBezTo>
                  <a:pt x="5317284" y="4714767"/>
                  <a:pt x="3948713" y="6074616"/>
                  <a:pt x="2260494" y="6074616"/>
                </a:cubicBezTo>
                <a:cubicBezTo>
                  <a:pt x="1416385" y="6074616"/>
                  <a:pt x="652187" y="5734654"/>
                  <a:pt x="99017" y="5185009"/>
                </a:cubicBezTo>
                <a:lnTo>
                  <a:pt x="0" y="5076758"/>
                </a:lnTo>
                <a:lnTo>
                  <a:pt x="0" y="997859"/>
                </a:lnTo>
                <a:lnTo>
                  <a:pt x="99017" y="889607"/>
                </a:lnTo>
                <a:cubicBezTo>
                  <a:pt x="652187" y="339962"/>
                  <a:pt x="1416385" y="0"/>
                  <a:pt x="2260494" y="0"/>
                </a:cubicBezTo>
                <a:close/>
              </a:path>
            </a:pathLst>
          </a:custGeom>
          <a:solidFill>
            <a:srgbClr val="8AC0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4" name="Text Placeholder 32">
            <a:extLst>
              <a:ext uri="{FF2B5EF4-FFF2-40B4-BE49-F238E27FC236}">
                <a16:creationId xmlns:a16="http://schemas.microsoft.com/office/drawing/2014/main" id="{1EAFEFD1-CF62-344B-93C0-AEC2A5972FA1}"/>
              </a:ext>
            </a:extLst>
          </p:cNvPr>
          <p:cNvSpPr>
            <a:spLocks noGrp="1"/>
          </p:cNvSpPr>
          <p:nvPr>
            <p:ph type="body" sz="quarter" idx="47" hasCustomPrompt="1"/>
          </p:nvPr>
        </p:nvSpPr>
        <p:spPr>
          <a:xfrm>
            <a:off x="801602" y="3461943"/>
            <a:ext cx="2864232" cy="451257"/>
          </a:xfrm>
        </p:spPr>
        <p:txBody>
          <a:bodyPr>
            <a:noAutofit/>
          </a:bodyPr>
          <a:lstStyle>
            <a:lvl1pPr marL="0" indent="0" algn="l">
              <a:spcBef>
                <a:spcPts val="0"/>
              </a:spcBef>
              <a:buNone/>
              <a:defRPr sz="18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Our team</a:t>
            </a:r>
            <a:endParaRPr lang="en-US" dirty="0"/>
          </a:p>
        </p:txBody>
      </p:sp>
      <p:sp>
        <p:nvSpPr>
          <p:cNvPr id="2" name="Rectangle 1">
            <a:extLst>
              <a:ext uri="{FF2B5EF4-FFF2-40B4-BE49-F238E27FC236}">
                <a16:creationId xmlns:a16="http://schemas.microsoft.com/office/drawing/2014/main" id="{372802DE-6CE3-DB4B-B192-B1347B3C270C}"/>
              </a:ext>
            </a:extLst>
          </p:cNvPr>
          <p:cNvSpPr/>
          <p:nvPr userDrawn="1"/>
        </p:nvSpPr>
        <p:spPr>
          <a:xfrm>
            <a:off x="794294" y="4163970"/>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32">
            <a:extLst>
              <a:ext uri="{FF2B5EF4-FFF2-40B4-BE49-F238E27FC236}">
                <a16:creationId xmlns:a16="http://schemas.microsoft.com/office/drawing/2014/main" id="{0940C7BE-C5DF-5447-BF81-E2947DFCDD34}"/>
              </a:ext>
            </a:extLst>
          </p:cNvPr>
          <p:cNvSpPr>
            <a:spLocks noGrp="1"/>
          </p:cNvSpPr>
          <p:nvPr>
            <p:ph type="body" sz="quarter" idx="43" hasCustomPrompt="1"/>
          </p:nvPr>
        </p:nvSpPr>
        <p:spPr>
          <a:xfrm>
            <a:off x="794294" y="5326517"/>
            <a:ext cx="2133447" cy="278871"/>
          </a:xfrm>
        </p:spPr>
        <p:txBody>
          <a:bodyPr numCol="1" spcCol="288000" anchor="t">
            <a:noAutofit/>
          </a:bodyPr>
          <a:lstStyle>
            <a:lvl1pPr marL="0" indent="0" algn="ctr">
              <a:lnSpc>
                <a:spcPct val="100000"/>
              </a:lnSpc>
              <a:spcBef>
                <a:spcPts val="0"/>
              </a:spcBef>
              <a:buNone/>
              <a:defRPr sz="10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Partner Name</a:t>
            </a:r>
            <a:endParaRPr lang="en-US" dirty="0"/>
          </a:p>
        </p:txBody>
      </p:sp>
      <p:sp>
        <p:nvSpPr>
          <p:cNvPr id="32" name="Rectangle 31">
            <a:extLst>
              <a:ext uri="{FF2B5EF4-FFF2-40B4-BE49-F238E27FC236}">
                <a16:creationId xmlns:a16="http://schemas.microsoft.com/office/drawing/2014/main" id="{621B8B89-AA8F-5B45-ABF0-09063D311C82}"/>
              </a:ext>
            </a:extLst>
          </p:cNvPr>
          <p:cNvSpPr/>
          <p:nvPr userDrawn="1"/>
        </p:nvSpPr>
        <p:spPr>
          <a:xfrm>
            <a:off x="794294" y="5656461"/>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 Placeholder 32">
            <a:extLst>
              <a:ext uri="{FF2B5EF4-FFF2-40B4-BE49-F238E27FC236}">
                <a16:creationId xmlns:a16="http://schemas.microsoft.com/office/drawing/2014/main" id="{E6FFB4C6-58E5-BC43-8407-D8275054E21A}"/>
              </a:ext>
            </a:extLst>
          </p:cNvPr>
          <p:cNvSpPr>
            <a:spLocks noGrp="1"/>
          </p:cNvSpPr>
          <p:nvPr>
            <p:ph type="body" sz="quarter" idx="50" hasCustomPrompt="1"/>
          </p:nvPr>
        </p:nvSpPr>
        <p:spPr>
          <a:xfrm>
            <a:off x="794294" y="6819008"/>
            <a:ext cx="2133447" cy="278871"/>
          </a:xfrm>
        </p:spPr>
        <p:txBody>
          <a:bodyPr numCol="1" spcCol="288000" anchor="t">
            <a:noAutofit/>
          </a:bodyPr>
          <a:lstStyle>
            <a:lvl1pPr marL="0" indent="0" algn="ctr">
              <a:lnSpc>
                <a:spcPct val="100000"/>
              </a:lnSpc>
              <a:spcBef>
                <a:spcPts val="0"/>
              </a:spcBef>
              <a:buNone/>
              <a:defRPr sz="10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Partner Name</a:t>
            </a:r>
            <a:endParaRPr lang="en-US" dirty="0"/>
          </a:p>
        </p:txBody>
      </p:sp>
      <p:sp>
        <p:nvSpPr>
          <p:cNvPr id="3" name="Slide Number Placeholder 5">
            <a:extLst>
              <a:ext uri="{FF2B5EF4-FFF2-40B4-BE49-F238E27FC236}">
                <a16:creationId xmlns:a16="http://schemas.microsoft.com/office/drawing/2014/main" id="{53018D25-19FE-B6BE-B379-CD2B5262E049}"/>
              </a:ext>
            </a:extLst>
          </p:cNvPr>
          <p:cNvSpPr>
            <a:spLocks noGrp="1"/>
          </p:cNvSpPr>
          <p:nvPr>
            <p:ph type="sldNum" sz="quarter" idx="4"/>
          </p:nvPr>
        </p:nvSpPr>
        <p:spPr>
          <a:xfrm>
            <a:off x="6860806" y="10158647"/>
            <a:ext cx="374383" cy="465822"/>
          </a:xfrm>
          <a:prstGeom prst="rect">
            <a:avLst/>
          </a:prstGeom>
        </p:spPr>
        <p:txBody>
          <a:bodyPr vert="horz" lIns="91440" tIns="45720" rIns="91440" bIns="45720" rtlCol="0" anchor="ctr"/>
          <a:lstStyle>
            <a:lvl1pPr algn="ctr">
              <a:defRPr sz="700" b="0" i="0">
                <a:solidFill>
                  <a:srgbClr val="8AC03B"/>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‹N°›</a:t>
            </a:fld>
            <a:endParaRPr lang="en-US" dirty="0"/>
          </a:p>
        </p:txBody>
      </p:sp>
      <p:sp>
        <p:nvSpPr>
          <p:cNvPr id="4" name="Text Box 5">
            <a:extLst>
              <a:ext uri="{FF2B5EF4-FFF2-40B4-BE49-F238E27FC236}">
                <a16:creationId xmlns:a16="http://schemas.microsoft.com/office/drawing/2014/main" id="{46BC455E-3BD0-E3BA-BE29-54645FC8C55A}"/>
              </a:ext>
            </a:extLst>
          </p:cNvPr>
          <p:cNvSpPr txBox="1"/>
          <p:nvPr userDrawn="1"/>
        </p:nvSpPr>
        <p:spPr>
          <a:xfrm>
            <a:off x="3624944" y="10204367"/>
            <a:ext cx="3896178"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500" b="1" i="0" spc="170" baseline="0" dirty="0">
                <a:solidFill>
                  <a:srgbClr val="6D6E71"/>
                </a:solidFill>
                <a:effectLst/>
                <a:latin typeface="Avenir Black" panose="02000503020000020003" pitchFamily="2" charset="0"/>
                <a:ea typeface="Times New Roman" panose="02020603050405020304" pitchFamily="18" charset="0"/>
                <a:cs typeface="Times New Roman" panose="02020603050405020304" pitchFamily="18" charset="0"/>
              </a:rPr>
              <a:t>GRASSROOTS</a:t>
            </a:r>
            <a:r>
              <a:rPr lang="en-IE" sz="500" spc="170" baseline="0" dirty="0">
                <a:solidFill>
                  <a:srgbClr val="6D6E71"/>
                </a:solidFill>
                <a:effectLst/>
                <a:latin typeface="Avenir Book" panose="02000503020000020003" pitchFamily="2" charset="0"/>
                <a:ea typeface="Times New Roman" panose="02020603050405020304" pitchFamily="18" charset="0"/>
                <a:cs typeface="Times New Roman" panose="02020603050405020304" pitchFamily="18" charset="0"/>
              </a:rPr>
              <a:t> YOUNG ENTREPRENEURS IN ECO-HEALTH TOURISM</a:t>
            </a:r>
            <a:endParaRPr lang="en-IE" sz="500" spc="170" baseline="0" dirty="0">
              <a:solidFill>
                <a:srgbClr val="6D6E71"/>
              </a:solidFill>
              <a:effectLst/>
              <a:latin typeface="Avenir Book" panose="02000503020000020003" pitchFamily="2" charset="0"/>
              <a:ea typeface="Calibri" panose="020F0502020204030204" pitchFamily="34" charset="0"/>
              <a:cs typeface="Times New Roman" panose="02020603050405020304" pitchFamily="18" charset="0"/>
            </a:endParaRPr>
          </a:p>
        </p:txBody>
      </p:sp>
      <p:sp>
        <p:nvSpPr>
          <p:cNvPr id="6" name="Text Placeholder 32">
            <a:extLst>
              <a:ext uri="{FF2B5EF4-FFF2-40B4-BE49-F238E27FC236}">
                <a16:creationId xmlns:a16="http://schemas.microsoft.com/office/drawing/2014/main" id="{7C71D022-6AC0-7B34-AB7A-4B2C78D8C107}"/>
              </a:ext>
            </a:extLst>
          </p:cNvPr>
          <p:cNvSpPr>
            <a:spLocks noGrp="1"/>
          </p:cNvSpPr>
          <p:nvPr>
            <p:ph type="body" sz="quarter" idx="54" hasCustomPrompt="1"/>
          </p:nvPr>
        </p:nvSpPr>
        <p:spPr>
          <a:xfrm>
            <a:off x="801602" y="887817"/>
            <a:ext cx="5956470" cy="665144"/>
          </a:xfrm>
        </p:spPr>
        <p:txBody>
          <a:bodyPr>
            <a:noAutofit/>
          </a:bodyPr>
          <a:lstStyle>
            <a:lvl1pPr marL="0" indent="0" algn="l">
              <a:spcBef>
                <a:spcPts val="0"/>
              </a:spcBef>
              <a:buNone/>
              <a:defRPr lang="en-US" sz="2800" b="1" i="0" kern="1200" dirty="0">
                <a:solidFill>
                  <a:srgbClr val="8AC03B"/>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PARTNERS</a:t>
            </a:r>
            <a:endParaRPr lang="en-US" dirty="0"/>
          </a:p>
        </p:txBody>
      </p:sp>
      <p:cxnSp>
        <p:nvCxnSpPr>
          <p:cNvPr id="7" name="Straight Connector 6">
            <a:extLst>
              <a:ext uri="{FF2B5EF4-FFF2-40B4-BE49-F238E27FC236}">
                <a16:creationId xmlns:a16="http://schemas.microsoft.com/office/drawing/2014/main" id="{2BA91B44-BE92-EB95-46DC-AACA528867EE}"/>
              </a:ext>
            </a:extLst>
          </p:cNvPr>
          <p:cNvCxnSpPr>
            <a:cxnSpLocks/>
          </p:cNvCxnSpPr>
          <p:nvPr userDrawn="1"/>
        </p:nvCxnSpPr>
        <p:spPr>
          <a:xfrm>
            <a:off x="0" y="1462432"/>
            <a:ext cx="3779838" cy="0"/>
          </a:xfrm>
          <a:prstGeom prst="line">
            <a:avLst/>
          </a:prstGeom>
          <a:ln w="28575">
            <a:solidFill>
              <a:srgbClr val="69ADAD"/>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BE6E6B5E-2436-E6AE-AF71-0A8E12761855}"/>
              </a:ext>
            </a:extLst>
          </p:cNvPr>
          <p:cNvSpPr/>
          <p:nvPr userDrawn="1"/>
        </p:nvSpPr>
        <p:spPr>
          <a:xfrm>
            <a:off x="794294" y="7125497"/>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32">
            <a:extLst>
              <a:ext uri="{FF2B5EF4-FFF2-40B4-BE49-F238E27FC236}">
                <a16:creationId xmlns:a16="http://schemas.microsoft.com/office/drawing/2014/main" id="{D265A52B-A030-4C9B-95D8-A0D4FC198830}"/>
              </a:ext>
            </a:extLst>
          </p:cNvPr>
          <p:cNvSpPr>
            <a:spLocks noGrp="1"/>
          </p:cNvSpPr>
          <p:nvPr>
            <p:ph type="body" sz="quarter" idx="55" hasCustomPrompt="1"/>
          </p:nvPr>
        </p:nvSpPr>
        <p:spPr>
          <a:xfrm>
            <a:off x="794294" y="8288044"/>
            <a:ext cx="2133447" cy="278871"/>
          </a:xfrm>
        </p:spPr>
        <p:txBody>
          <a:bodyPr numCol="1" spcCol="288000" anchor="t">
            <a:noAutofit/>
          </a:bodyPr>
          <a:lstStyle>
            <a:lvl1pPr marL="0" indent="0" algn="ctr">
              <a:lnSpc>
                <a:spcPct val="100000"/>
              </a:lnSpc>
              <a:spcBef>
                <a:spcPts val="0"/>
              </a:spcBef>
              <a:buNone/>
              <a:defRPr sz="10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Partner Name</a:t>
            </a:r>
            <a:endParaRPr lang="en-US" dirty="0"/>
          </a:p>
        </p:txBody>
      </p:sp>
      <p:sp>
        <p:nvSpPr>
          <p:cNvPr id="11" name="Rectangle 10">
            <a:extLst>
              <a:ext uri="{FF2B5EF4-FFF2-40B4-BE49-F238E27FC236}">
                <a16:creationId xmlns:a16="http://schemas.microsoft.com/office/drawing/2014/main" id="{506918C1-B623-DAF1-DB35-B02C9D6D7B17}"/>
              </a:ext>
            </a:extLst>
          </p:cNvPr>
          <p:cNvSpPr/>
          <p:nvPr userDrawn="1"/>
        </p:nvSpPr>
        <p:spPr>
          <a:xfrm>
            <a:off x="3132759" y="4148979"/>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32">
            <a:extLst>
              <a:ext uri="{FF2B5EF4-FFF2-40B4-BE49-F238E27FC236}">
                <a16:creationId xmlns:a16="http://schemas.microsoft.com/office/drawing/2014/main" id="{70BB55DA-4FC4-3F95-499B-8E93D0171B55}"/>
              </a:ext>
            </a:extLst>
          </p:cNvPr>
          <p:cNvSpPr>
            <a:spLocks noGrp="1"/>
          </p:cNvSpPr>
          <p:nvPr>
            <p:ph type="body" sz="quarter" idx="56" hasCustomPrompt="1"/>
          </p:nvPr>
        </p:nvSpPr>
        <p:spPr>
          <a:xfrm>
            <a:off x="3132759" y="5311526"/>
            <a:ext cx="2133447" cy="278871"/>
          </a:xfrm>
        </p:spPr>
        <p:txBody>
          <a:bodyPr numCol="1" spcCol="288000" anchor="t">
            <a:noAutofit/>
          </a:bodyPr>
          <a:lstStyle>
            <a:lvl1pPr marL="0" indent="0" algn="ctr">
              <a:lnSpc>
                <a:spcPct val="100000"/>
              </a:lnSpc>
              <a:spcBef>
                <a:spcPts val="0"/>
              </a:spcBef>
              <a:buNone/>
              <a:defRPr sz="10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Partner Name</a:t>
            </a:r>
            <a:endParaRPr lang="en-US" dirty="0"/>
          </a:p>
        </p:txBody>
      </p:sp>
      <p:sp>
        <p:nvSpPr>
          <p:cNvPr id="14" name="Rectangle 13">
            <a:extLst>
              <a:ext uri="{FF2B5EF4-FFF2-40B4-BE49-F238E27FC236}">
                <a16:creationId xmlns:a16="http://schemas.microsoft.com/office/drawing/2014/main" id="{8BB286B9-7177-FF46-D4E5-A7497F13DD71}"/>
              </a:ext>
            </a:extLst>
          </p:cNvPr>
          <p:cNvSpPr/>
          <p:nvPr userDrawn="1"/>
        </p:nvSpPr>
        <p:spPr>
          <a:xfrm>
            <a:off x="3132759" y="5641470"/>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32">
            <a:extLst>
              <a:ext uri="{FF2B5EF4-FFF2-40B4-BE49-F238E27FC236}">
                <a16:creationId xmlns:a16="http://schemas.microsoft.com/office/drawing/2014/main" id="{FF221CCE-C568-D66F-21ED-7DAA13394AC6}"/>
              </a:ext>
            </a:extLst>
          </p:cNvPr>
          <p:cNvSpPr>
            <a:spLocks noGrp="1"/>
          </p:cNvSpPr>
          <p:nvPr>
            <p:ph type="body" sz="quarter" idx="57" hasCustomPrompt="1"/>
          </p:nvPr>
        </p:nvSpPr>
        <p:spPr>
          <a:xfrm>
            <a:off x="3132759" y="6804017"/>
            <a:ext cx="2133447" cy="278871"/>
          </a:xfrm>
        </p:spPr>
        <p:txBody>
          <a:bodyPr numCol="1" spcCol="288000" anchor="t">
            <a:noAutofit/>
          </a:bodyPr>
          <a:lstStyle>
            <a:lvl1pPr marL="0" indent="0" algn="ctr">
              <a:lnSpc>
                <a:spcPct val="100000"/>
              </a:lnSpc>
              <a:spcBef>
                <a:spcPts val="0"/>
              </a:spcBef>
              <a:buNone/>
              <a:defRPr sz="10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Partner Name</a:t>
            </a:r>
            <a:endParaRPr lang="en-US" dirty="0"/>
          </a:p>
        </p:txBody>
      </p:sp>
      <p:sp>
        <p:nvSpPr>
          <p:cNvPr id="16" name="Rectangle 15">
            <a:extLst>
              <a:ext uri="{FF2B5EF4-FFF2-40B4-BE49-F238E27FC236}">
                <a16:creationId xmlns:a16="http://schemas.microsoft.com/office/drawing/2014/main" id="{1E066C9B-8A42-76CF-F7CD-17B0FA1EDF1A}"/>
              </a:ext>
            </a:extLst>
          </p:cNvPr>
          <p:cNvSpPr/>
          <p:nvPr userDrawn="1"/>
        </p:nvSpPr>
        <p:spPr>
          <a:xfrm>
            <a:off x="3132759" y="7110506"/>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32">
            <a:extLst>
              <a:ext uri="{FF2B5EF4-FFF2-40B4-BE49-F238E27FC236}">
                <a16:creationId xmlns:a16="http://schemas.microsoft.com/office/drawing/2014/main" id="{6026DF7B-30C4-B5B0-2886-07C6F7FFA113}"/>
              </a:ext>
            </a:extLst>
          </p:cNvPr>
          <p:cNvSpPr>
            <a:spLocks noGrp="1"/>
          </p:cNvSpPr>
          <p:nvPr>
            <p:ph type="body" sz="quarter" idx="58" hasCustomPrompt="1"/>
          </p:nvPr>
        </p:nvSpPr>
        <p:spPr>
          <a:xfrm>
            <a:off x="3132759" y="8273053"/>
            <a:ext cx="2133447" cy="278871"/>
          </a:xfrm>
        </p:spPr>
        <p:txBody>
          <a:bodyPr numCol="1" spcCol="288000" anchor="t">
            <a:noAutofit/>
          </a:bodyPr>
          <a:lstStyle>
            <a:lvl1pPr marL="0" indent="0" algn="ctr">
              <a:lnSpc>
                <a:spcPct val="100000"/>
              </a:lnSpc>
              <a:spcBef>
                <a:spcPts val="0"/>
              </a:spcBef>
              <a:buNone/>
              <a:defRPr sz="10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Partner Name</a:t>
            </a:r>
            <a:endParaRPr lang="en-US" dirty="0"/>
          </a:p>
        </p:txBody>
      </p:sp>
      <p:sp>
        <p:nvSpPr>
          <p:cNvPr id="18" name="Rectangle 17">
            <a:extLst>
              <a:ext uri="{FF2B5EF4-FFF2-40B4-BE49-F238E27FC236}">
                <a16:creationId xmlns:a16="http://schemas.microsoft.com/office/drawing/2014/main" id="{AE865C90-64AC-557D-768A-0BBF3BDB9A43}"/>
              </a:ext>
            </a:extLst>
          </p:cNvPr>
          <p:cNvSpPr/>
          <p:nvPr userDrawn="1"/>
        </p:nvSpPr>
        <p:spPr>
          <a:xfrm>
            <a:off x="4049999" y="9004089"/>
            <a:ext cx="3509676" cy="446488"/>
          </a:xfrm>
          <a:prstGeom prst="rect">
            <a:avLst/>
          </a:prstGeom>
          <a:solidFill>
            <a:srgbClr val="69AD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p>
        </p:txBody>
      </p:sp>
      <p:sp>
        <p:nvSpPr>
          <p:cNvPr id="19" name="Text Placeholder 32">
            <a:extLst>
              <a:ext uri="{FF2B5EF4-FFF2-40B4-BE49-F238E27FC236}">
                <a16:creationId xmlns:a16="http://schemas.microsoft.com/office/drawing/2014/main" id="{C6564FA2-17FE-7593-D68B-3BBF2CEC559F}"/>
              </a:ext>
            </a:extLst>
          </p:cNvPr>
          <p:cNvSpPr>
            <a:spLocks noGrp="1"/>
          </p:cNvSpPr>
          <p:nvPr>
            <p:ph type="body" sz="quarter" idx="17" hasCustomPrompt="1"/>
          </p:nvPr>
        </p:nvSpPr>
        <p:spPr>
          <a:xfrm>
            <a:off x="4072851" y="9000978"/>
            <a:ext cx="3486824" cy="446489"/>
          </a:xfrm>
        </p:spPr>
        <p:txBody>
          <a:bodyPr anchor="t">
            <a:noAutofit/>
          </a:bodyPr>
          <a:lstStyle>
            <a:lvl1pPr marL="0" indent="0" algn="ctr">
              <a:lnSpc>
                <a:spcPct val="100000"/>
              </a:lnSpc>
              <a:spcBef>
                <a:spcPts val="0"/>
              </a:spcBef>
              <a:buNone/>
              <a:defRPr sz="20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b="0" dirty="0"/>
              <a:t>www.</a:t>
            </a:r>
            <a:r>
              <a:rPr lang="en-GB" b="1" dirty="0"/>
              <a:t>grassroots</a:t>
            </a:r>
            <a:r>
              <a:rPr lang="en-GB" b="0" dirty="0"/>
              <a:t>.eu</a:t>
            </a:r>
            <a:endParaRPr lang="en-US" dirty="0"/>
          </a:p>
        </p:txBody>
      </p:sp>
      <p:sp>
        <p:nvSpPr>
          <p:cNvPr id="21" name="Text Placeholder 32">
            <a:extLst>
              <a:ext uri="{FF2B5EF4-FFF2-40B4-BE49-F238E27FC236}">
                <a16:creationId xmlns:a16="http://schemas.microsoft.com/office/drawing/2014/main" id="{EF542702-5799-508E-7491-83EE73BF6D63}"/>
              </a:ext>
            </a:extLst>
          </p:cNvPr>
          <p:cNvSpPr>
            <a:spLocks noGrp="1"/>
          </p:cNvSpPr>
          <p:nvPr>
            <p:ph type="body" sz="quarter" idx="46" hasCustomPrompt="1"/>
          </p:nvPr>
        </p:nvSpPr>
        <p:spPr>
          <a:xfrm>
            <a:off x="801602" y="1475311"/>
            <a:ext cx="5956470" cy="782354"/>
          </a:xfrm>
        </p:spPr>
        <p:txBody>
          <a:bodyPr numCol="1" spcCol="288000" anchor="t">
            <a:noAutofit/>
          </a:bodyPr>
          <a:lstStyle>
            <a:lvl1pPr marL="0" marR="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lang="en-US" sz="1800" b="0" i="0" kern="1200" dirty="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marR="0" lvl="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lang="en-IE" dirty="0"/>
              <a:t>sub-heading</a:t>
            </a:r>
            <a:endParaRPr lang="en-US" dirty="0"/>
          </a:p>
          <a:p>
            <a:pPr lvl="0"/>
            <a:endParaRPr lang="en-US" dirty="0"/>
          </a:p>
        </p:txBody>
      </p:sp>
    </p:spTree>
    <p:extLst>
      <p:ext uri="{BB962C8B-B14F-4D97-AF65-F5344CB8AC3E}">
        <p14:creationId xmlns:p14="http://schemas.microsoft.com/office/powerpoint/2010/main" val="12857991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with Photo ">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89053C1-6C7D-7135-F1D6-B7DE9031BEE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rot="10800000">
            <a:off x="980346" y="2378135"/>
            <a:ext cx="9110257" cy="9504955"/>
          </a:xfrm>
          <a:custGeom>
            <a:avLst/>
            <a:gdLst>
              <a:gd name="connsiteX0" fmla="*/ 258362 w 9110257"/>
              <a:gd name="connsiteY0" fmla="*/ 892575 h 9504955"/>
              <a:gd name="connsiteX1" fmla="*/ 258362 w 9110257"/>
              <a:gd name="connsiteY1" fmla="*/ 7758596 h 9504955"/>
              <a:gd name="connsiteX2" fmla="*/ 2520299 w 9110257"/>
              <a:gd name="connsiteY2" fmla="*/ 7758596 h 9504955"/>
              <a:gd name="connsiteX3" fmla="*/ 2520299 w 9110257"/>
              <a:gd name="connsiteY3" fmla="*/ 892575 h 9504955"/>
              <a:gd name="connsiteX4" fmla="*/ 0 w 9110257"/>
              <a:gd name="connsiteY4" fmla="*/ 0 h 9504955"/>
              <a:gd name="connsiteX5" fmla="*/ 9110257 w 9110257"/>
              <a:gd name="connsiteY5" fmla="*/ 0 h 9504955"/>
              <a:gd name="connsiteX6" fmla="*/ 9110257 w 9110257"/>
              <a:gd name="connsiteY6" fmla="*/ 9504955 h 9504955"/>
              <a:gd name="connsiteX7" fmla="*/ 0 w 9110257"/>
              <a:gd name="connsiteY7" fmla="*/ 9504955 h 9504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10257" h="9504955">
                <a:moveTo>
                  <a:pt x="258362" y="892575"/>
                </a:moveTo>
                <a:lnTo>
                  <a:pt x="258362" y="7758596"/>
                </a:lnTo>
                <a:lnTo>
                  <a:pt x="2520299" y="7758596"/>
                </a:lnTo>
                <a:lnTo>
                  <a:pt x="2520299" y="892575"/>
                </a:lnTo>
                <a:close/>
                <a:moveTo>
                  <a:pt x="0" y="0"/>
                </a:moveTo>
                <a:lnTo>
                  <a:pt x="9110257" y="0"/>
                </a:lnTo>
                <a:lnTo>
                  <a:pt x="9110257" y="9504955"/>
                </a:lnTo>
                <a:lnTo>
                  <a:pt x="0" y="9504955"/>
                </a:lnTo>
                <a:close/>
              </a:path>
            </a:pathLst>
          </a:custGeom>
        </p:spPr>
      </p:pic>
      <p:sp>
        <p:nvSpPr>
          <p:cNvPr id="8" name="Freeform 7">
            <a:extLst>
              <a:ext uri="{FF2B5EF4-FFF2-40B4-BE49-F238E27FC236}">
                <a16:creationId xmlns:a16="http://schemas.microsoft.com/office/drawing/2014/main" id="{21A600BD-1295-6525-DCE2-18E0A9E817ED}"/>
              </a:ext>
            </a:extLst>
          </p:cNvPr>
          <p:cNvSpPr/>
          <p:nvPr userDrawn="1"/>
        </p:nvSpPr>
        <p:spPr>
          <a:xfrm>
            <a:off x="0" y="0"/>
            <a:ext cx="4833258" cy="4526277"/>
          </a:xfrm>
          <a:custGeom>
            <a:avLst/>
            <a:gdLst>
              <a:gd name="connsiteX0" fmla="*/ 0 w 4833258"/>
              <a:gd name="connsiteY0" fmla="*/ 0 h 4526277"/>
              <a:gd name="connsiteX1" fmla="*/ 4218941 w 4833258"/>
              <a:gd name="connsiteY1" fmla="*/ 0 h 4526277"/>
              <a:gd name="connsiteX2" fmla="*/ 4357791 w 4833258"/>
              <a:gd name="connsiteY2" fmla="*/ 185682 h 4526277"/>
              <a:gd name="connsiteX3" fmla="*/ 4833258 w 4833258"/>
              <a:gd name="connsiteY3" fmla="*/ 1742255 h 4526277"/>
              <a:gd name="connsiteX4" fmla="*/ 2049236 w 4833258"/>
              <a:gd name="connsiteY4" fmla="*/ 4526277 h 4526277"/>
              <a:gd name="connsiteX5" fmla="*/ 80635 w 4833258"/>
              <a:gd name="connsiteY5" fmla="*/ 3710856 h 4526277"/>
              <a:gd name="connsiteX6" fmla="*/ 0 w 4833258"/>
              <a:gd name="connsiteY6" fmla="*/ 3622135 h 452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33258" h="4526277">
                <a:moveTo>
                  <a:pt x="0" y="0"/>
                </a:moveTo>
                <a:lnTo>
                  <a:pt x="4218941" y="0"/>
                </a:lnTo>
                <a:lnTo>
                  <a:pt x="4357791" y="185682"/>
                </a:lnTo>
                <a:cubicBezTo>
                  <a:pt x="4657976" y="630015"/>
                  <a:pt x="4833258" y="1165665"/>
                  <a:pt x="4833258" y="1742255"/>
                </a:cubicBezTo>
                <a:cubicBezTo>
                  <a:pt x="4833258" y="3279828"/>
                  <a:pt x="3586809" y="4526277"/>
                  <a:pt x="2049236" y="4526277"/>
                </a:cubicBezTo>
                <a:cubicBezTo>
                  <a:pt x="1280450" y="4526277"/>
                  <a:pt x="584444" y="4214665"/>
                  <a:pt x="80635" y="3710856"/>
                </a:cubicBezTo>
                <a:lnTo>
                  <a:pt x="0" y="3622135"/>
                </a:lnTo>
                <a:close/>
              </a:path>
            </a:pathLst>
          </a:custGeom>
          <a:solidFill>
            <a:srgbClr val="8AC03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ext Placeholder 23">
            <a:extLst>
              <a:ext uri="{FF2B5EF4-FFF2-40B4-BE49-F238E27FC236}">
                <a16:creationId xmlns:a16="http://schemas.microsoft.com/office/drawing/2014/main" id="{C4B8B27F-5EDA-9BE3-2AC9-B1C51605A88D}"/>
              </a:ext>
            </a:extLst>
          </p:cNvPr>
          <p:cNvSpPr>
            <a:spLocks noGrp="1"/>
          </p:cNvSpPr>
          <p:nvPr>
            <p:ph type="body" sz="quarter" idx="14" hasCustomPrompt="1"/>
          </p:nvPr>
        </p:nvSpPr>
        <p:spPr>
          <a:xfrm>
            <a:off x="3128102" y="2738011"/>
            <a:ext cx="785328" cy="1056986"/>
          </a:xfrm>
        </p:spPr>
        <p:txBody>
          <a:bodyPr anchor="t">
            <a:normAutofit/>
          </a:bodyPr>
          <a:lstStyle>
            <a:lvl1pPr marL="0" indent="0" algn="r">
              <a:buNone/>
              <a:defRPr sz="9600" b="1" i="0" baseline="0">
                <a:solidFill>
                  <a:schemeClr val="bg1"/>
                </a:solidFill>
                <a:latin typeface="Times" pitchFamily="2" charset="0"/>
                <a:ea typeface="Times" pitchFamily="2" charset="0"/>
                <a:cs typeface="Times New Roman" charset="0"/>
              </a:defRPr>
            </a:lvl1pPr>
          </a:lstStyle>
          <a:p>
            <a:pPr lvl="0"/>
            <a:r>
              <a:rPr lang="en-US" dirty="0"/>
              <a:t>”</a:t>
            </a:r>
          </a:p>
        </p:txBody>
      </p:sp>
      <p:sp>
        <p:nvSpPr>
          <p:cNvPr id="3" name="Text Placeholder 23">
            <a:extLst>
              <a:ext uri="{FF2B5EF4-FFF2-40B4-BE49-F238E27FC236}">
                <a16:creationId xmlns:a16="http://schemas.microsoft.com/office/drawing/2014/main" id="{3B74E19A-D0D7-3381-0D0F-77C00A6D3559}"/>
              </a:ext>
            </a:extLst>
          </p:cNvPr>
          <p:cNvSpPr>
            <a:spLocks noGrp="1"/>
          </p:cNvSpPr>
          <p:nvPr>
            <p:ph type="body" sz="quarter" idx="15" hasCustomPrompt="1"/>
          </p:nvPr>
        </p:nvSpPr>
        <p:spPr>
          <a:xfrm>
            <a:off x="615910" y="805650"/>
            <a:ext cx="2003444" cy="936605"/>
          </a:xfrm>
        </p:spPr>
        <p:txBody>
          <a:bodyPr anchor="t">
            <a:normAutofit/>
          </a:bodyPr>
          <a:lstStyle>
            <a:lvl1pPr marL="0" indent="0" algn="l">
              <a:buNone/>
              <a:defRPr sz="9600" b="1" i="0" baseline="0">
                <a:solidFill>
                  <a:schemeClr val="bg1"/>
                </a:solidFill>
                <a:latin typeface="Times" pitchFamily="2" charset="0"/>
                <a:ea typeface="Times" pitchFamily="2" charset="0"/>
                <a:cs typeface="Times New Roman" charset="0"/>
              </a:defRPr>
            </a:lvl1pPr>
          </a:lstStyle>
          <a:p>
            <a:pPr lvl="0"/>
            <a:r>
              <a:rPr lang="en-US" dirty="0"/>
              <a:t>“</a:t>
            </a:r>
          </a:p>
        </p:txBody>
      </p:sp>
      <p:sp>
        <p:nvSpPr>
          <p:cNvPr id="4" name="Text Placeholder 23">
            <a:extLst>
              <a:ext uri="{FF2B5EF4-FFF2-40B4-BE49-F238E27FC236}">
                <a16:creationId xmlns:a16="http://schemas.microsoft.com/office/drawing/2014/main" id="{DF48CEB9-D798-BB9F-E144-0F1B091C2CBC}"/>
              </a:ext>
            </a:extLst>
          </p:cNvPr>
          <p:cNvSpPr>
            <a:spLocks noGrp="1"/>
          </p:cNvSpPr>
          <p:nvPr>
            <p:ph type="body" sz="quarter" idx="42" hasCustomPrompt="1"/>
          </p:nvPr>
        </p:nvSpPr>
        <p:spPr>
          <a:xfrm>
            <a:off x="615910" y="803767"/>
            <a:ext cx="3288612" cy="2623117"/>
          </a:xfrm>
        </p:spPr>
        <p:txBody>
          <a:bodyPr anchor="ctr">
            <a:normAutofit/>
          </a:bodyPr>
          <a:lstStyle>
            <a:lvl1pPr marL="0" indent="0" algn="ctr">
              <a:lnSpc>
                <a:spcPct val="100000"/>
              </a:lnSpc>
              <a:spcBef>
                <a:spcPts val="0"/>
              </a:spcBef>
              <a:buNone/>
              <a:defRPr sz="1400" b="0" i="1"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Quote</a:t>
            </a:r>
          </a:p>
        </p:txBody>
      </p:sp>
      <p:sp>
        <p:nvSpPr>
          <p:cNvPr id="10" name="Slide Number Placeholder 5">
            <a:extLst>
              <a:ext uri="{FF2B5EF4-FFF2-40B4-BE49-F238E27FC236}">
                <a16:creationId xmlns:a16="http://schemas.microsoft.com/office/drawing/2014/main" id="{FB03B26E-E7DE-741C-038A-DADFE8A3E9E9}"/>
              </a:ext>
            </a:extLst>
          </p:cNvPr>
          <p:cNvSpPr>
            <a:spLocks noGrp="1"/>
          </p:cNvSpPr>
          <p:nvPr>
            <p:ph type="sldNum" sz="quarter" idx="4"/>
          </p:nvPr>
        </p:nvSpPr>
        <p:spPr>
          <a:xfrm>
            <a:off x="329367" y="10158647"/>
            <a:ext cx="374383" cy="465822"/>
          </a:xfrm>
          <a:prstGeom prst="rect">
            <a:avLst/>
          </a:prstGeom>
        </p:spPr>
        <p:txBody>
          <a:bodyPr vert="horz" lIns="91440" tIns="45720" rIns="91440" bIns="45720" rtlCol="0" anchor="ctr"/>
          <a:lstStyle>
            <a:lvl1pPr algn="ctr">
              <a:defRPr sz="700" b="0" i="0">
                <a:solidFill>
                  <a:srgbClr val="8AC03B"/>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‹N°›</a:t>
            </a:fld>
            <a:endParaRPr lang="en-US" dirty="0"/>
          </a:p>
        </p:txBody>
      </p:sp>
      <p:sp>
        <p:nvSpPr>
          <p:cNvPr id="11" name="Text Box 5">
            <a:extLst>
              <a:ext uri="{FF2B5EF4-FFF2-40B4-BE49-F238E27FC236}">
                <a16:creationId xmlns:a16="http://schemas.microsoft.com/office/drawing/2014/main" id="{423DFA45-2581-DA81-E874-F7659F4ABCD0}"/>
              </a:ext>
            </a:extLst>
          </p:cNvPr>
          <p:cNvSpPr txBox="1"/>
          <p:nvPr userDrawn="1"/>
        </p:nvSpPr>
        <p:spPr>
          <a:xfrm rot="16200000">
            <a:off x="-1431531" y="8023367"/>
            <a:ext cx="3896178"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500" b="1" i="0" spc="170" baseline="0" dirty="0">
                <a:solidFill>
                  <a:srgbClr val="6D6E71"/>
                </a:solidFill>
                <a:effectLst/>
                <a:latin typeface="Avenir Black" panose="02000503020000020003" pitchFamily="2" charset="0"/>
                <a:ea typeface="Times New Roman" panose="02020603050405020304" pitchFamily="18" charset="0"/>
                <a:cs typeface="Times New Roman" panose="02020603050405020304" pitchFamily="18" charset="0"/>
              </a:rPr>
              <a:t>GRASSROOTS</a:t>
            </a:r>
            <a:r>
              <a:rPr lang="en-IE" sz="500" spc="170" baseline="0" dirty="0">
                <a:solidFill>
                  <a:srgbClr val="6D6E71"/>
                </a:solidFill>
                <a:effectLst/>
                <a:latin typeface="Avenir Book" panose="02000503020000020003" pitchFamily="2" charset="0"/>
                <a:ea typeface="Times New Roman" panose="02020603050405020304" pitchFamily="18" charset="0"/>
                <a:cs typeface="Times New Roman" panose="02020603050405020304" pitchFamily="18" charset="0"/>
              </a:rPr>
              <a:t> YOUNG ENTREPRENEURS IN ECO-HEALTH TOURISM</a:t>
            </a:r>
            <a:endParaRPr lang="en-IE" sz="500" spc="170" baseline="0" dirty="0">
              <a:solidFill>
                <a:srgbClr val="6D6E71"/>
              </a:solidFill>
              <a:effectLst/>
              <a:latin typeface="Avenir Book" panose="02000503020000020003" pitchFamily="2" charset="0"/>
              <a:ea typeface="Calibri" panose="020F0502020204030204" pitchFamily="34" charset="0"/>
              <a:cs typeface="Times New Roman" panose="02020603050405020304" pitchFamily="18" charset="0"/>
            </a:endParaRPr>
          </a:p>
        </p:txBody>
      </p:sp>
      <p:sp>
        <p:nvSpPr>
          <p:cNvPr id="17" name="Freeform 16">
            <a:extLst>
              <a:ext uri="{FF2B5EF4-FFF2-40B4-BE49-F238E27FC236}">
                <a16:creationId xmlns:a16="http://schemas.microsoft.com/office/drawing/2014/main" id="{8C11F625-858B-E1F9-F1EE-29495BC5AEB3}"/>
              </a:ext>
            </a:extLst>
          </p:cNvPr>
          <p:cNvSpPr>
            <a:spLocks noGrp="1"/>
          </p:cNvSpPr>
          <p:nvPr>
            <p:ph type="pic" sz="quarter" idx="44"/>
          </p:nvPr>
        </p:nvSpPr>
        <p:spPr>
          <a:xfrm>
            <a:off x="2777346" y="4368139"/>
            <a:ext cx="4782329" cy="5519907"/>
          </a:xfrm>
          <a:custGeom>
            <a:avLst/>
            <a:gdLst>
              <a:gd name="connsiteX0" fmla="*/ 2759954 w 4782329"/>
              <a:gd name="connsiteY0" fmla="*/ 0 h 5519907"/>
              <a:gd name="connsiteX1" fmla="*/ 4711535 w 4782329"/>
              <a:gd name="connsiteY1" fmla="*/ 808373 h 5519907"/>
              <a:gd name="connsiteX2" fmla="*/ 4782329 w 4782329"/>
              <a:gd name="connsiteY2" fmla="*/ 886266 h 5519907"/>
              <a:gd name="connsiteX3" fmla="*/ 4782329 w 4782329"/>
              <a:gd name="connsiteY3" fmla="*/ 4633641 h 5519907"/>
              <a:gd name="connsiteX4" fmla="*/ 4711535 w 4782329"/>
              <a:gd name="connsiteY4" fmla="*/ 4711535 h 5519907"/>
              <a:gd name="connsiteX5" fmla="*/ 2759954 w 4782329"/>
              <a:gd name="connsiteY5" fmla="*/ 5519907 h 5519907"/>
              <a:gd name="connsiteX6" fmla="*/ 0 w 4782329"/>
              <a:gd name="connsiteY6" fmla="*/ 2759954 h 5519907"/>
              <a:gd name="connsiteX7" fmla="*/ 2759954 w 4782329"/>
              <a:gd name="connsiteY7" fmla="*/ 0 h 5519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329" h="5519907">
                <a:moveTo>
                  <a:pt x="2759954" y="0"/>
                </a:moveTo>
                <a:cubicBezTo>
                  <a:pt x="3522093" y="0"/>
                  <a:pt x="4212081" y="308919"/>
                  <a:pt x="4711535" y="808373"/>
                </a:cubicBezTo>
                <a:lnTo>
                  <a:pt x="4782329" y="886266"/>
                </a:lnTo>
                <a:lnTo>
                  <a:pt x="4782329" y="4633641"/>
                </a:lnTo>
                <a:lnTo>
                  <a:pt x="4711535" y="4711535"/>
                </a:lnTo>
                <a:cubicBezTo>
                  <a:pt x="4212081" y="5210988"/>
                  <a:pt x="3522093" y="5519907"/>
                  <a:pt x="2759954" y="5519907"/>
                </a:cubicBezTo>
                <a:cubicBezTo>
                  <a:pt x="1235675" y="5519907"/>
                  <a:pt x="0" y="4284232"/>
                  <a:pt x="0" y="2759954"/>
                </a:cubicBezTo>
                <a:cubicBezTo>
                  <a:pt x="0" y="1235675"/>
                  <a:pt x="1235675" y="0"/>
                  <a:pt x="2759954" y="0"/>
                </a:cubicBezTo>
                <a:close/>
              </a:path>
            </a:pathLst>
          </a:custGeom>
        </p:spPr>
        <p:txBody>
          <a:bodyPr wrap="square">
            <a:noAutofit/>
          </a:bodyPr>
          <a:lstStyle>
            <a:lvl1pPr>
              <a:defRPr sz="1600"/>
            </a:lvl1pPr>
          </a:lstStyle>
          <a:p>
            <a:endParaRPr lang="en-GB"/>
          </a:p>
        </p:txBody>
      </p:sp>
    </p:spTree>
    <p:extLst>
      <p:ext uri="{BB962C8B-B14F-4D97-AF65-F5344CB8AC3E}">
        <p14:creationId xmlns:p14="http://schemas.microsoft.com/office/powerpoint/2010/main" val="35883083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Slide with Photo">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FC2017E-6991-C57B-41FB-602A5141B9C1}"/>
              </a:ext>
            </a:extLst>
          </p:cNvPr>
          <p:cNvSpPr/>
          <p:nvPr userDrawn="1"/>
        </p:nvSpPr>
        <p:spPr>
          <a:xfrm>
            <a:off x="0" y="0"/>
            <a:ext cx="7559675" cy="5345906"/>
          </a:xfrm>
          <a:prstGeom prst="rect">
            <a:avLst/>
          </a:prstGeom>
          <a:solidFill>
            <a:srgbClr val="8AC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p>
        </p:txBody>
      </p:sp>
      <p:grpSp>
        <p:nvGrpSpPr>
          <p:cNvPr id="7" name="Graphic 18">
            <a:extLst>
              <a:ext uri="{FF2B5EF4-FFF2-40B4-BE49-F238E27FC236}">
                <a16:creationId xmlns:a16="http://schemas.microsoft.com/office/drawing/2014/main" id="{953A8010-95A9-35F7-C8BB-F1EE0C83B130}"/>
              </a:ext>
            </a:extLst>
          </p:cNvPr>
          <p:cNvGrpSpPr/>
          <p:nvPr userDrawn="1"/>
        </p:nvGrpSpPr>
        <p:grpSpPr>
          <a:xfrm>
            <a:off x="5757333" y="-757463"/>
            <a:ext cx="2760592" cy="2761405"/>
            <a:chOff x="110688" y="1674538"/>
            <a:chExt cx="7339635" cy="7341798"/>
          </a:xfrm>
          <a:solidFill>
            <a:srgbClr val="FFFFFF"/>
          </a:solidFill>
        </p:grpSpPr>
        <p:sp>
          <p:nvSpPr>
            <p:cNvPr id="8" name="Freeform 7">
              <a:extLst>
                <a:ext uri="{FF2B5EF4-FFF2-40B4-BE49-F238E27FC236}">
                  <a16:creationId xmlns:a16="http://schemas.microsoft.com/office/drawing/2014/main" id="{0DAD9610-A862-9255-3B01-F28F9C3CA9F6}"/>
                </a:ext>
              </a:extLst>
            </p:cNvPr>
            <p:cNvSpPr/>
            <p:nvPr/>
          </p:nvSpPr>
          <p:spPr>
            <a:xfrm>
              <a:off x="804025" y="2368014"/>
              <a:ext cx="5952959" cy="5954848"/>
            </a:xfrm>
            <a:custGeom>
              <a:avLst/>
              <a:gdLst>
                <a:gd name="connsiteX0" fmla="*/ 588933 w 5952959"/>
                <a:gd name="connsiteY0" fmla="*/ 2320789 h 5954848"/>
                <a:gd name="connsiteX1" fmla="*/ 233608 w 5952959"/>
                <a:gd name="connsiteY1" fmla="*/ 3246938 h 5954848"/>
                <a:gd name="connsiteX2" fmla="*/ 75530 w 5952959"/>
                <a:gd name="connsiteY2" fmla="*/ 3443441 h 5954848"/>
                <a:gd name="connsiteX3" fmla="*/ 85690 w 5952959"/>
                <a:gd name="connsiteY3" fmla="*/ 3149523 h 5954848"/>
                <a:gd name="connsiteX4" fmla="*/ 23060 w 5952959"/>
                <a:gd name="connsiteY4" fmla="*/ 3342415 h 5954848"/>
                <a:gd name="connsiteX5" fmla="*/ 0 w 5952959"/>
                <a:gd name="connsiteY5" fmla="*/ 2977424 h 5954848"/>
                <a:gd name="connsiteX6" fmla="*/ 2119383 w 5952959"/>
                <a:gd name="connsiteY6" fmla="*/ 125965 h 5954848"/>
                <a:gd name="connsiteX7" fmla="*/ 1704035 w 5952959"/>
                <a:gd name="connsiteY7" fmla="*/ 476313 h 5954848"/>
                <a:gd name="connsiteX8" fmla="*/ 1098325 w 5952959"/>
                <a:gd name="connsiteY8" fmla="*/ 1297358 h 5954848"/>
                <a:gd name="connsiteX9" fmla="*/ 588933 w 5952959"/>
                <a:gd name="connsiteY9" fmla="*/ 2320789 h 5954848"/>
                <a:gd name="connsiteX10" fmla="*/ 4668083 w 5952959"/>
                <a:gd name="connsiteY10" fmla="*/ 5426786 h 5954848"/>
                <a:gd name="connsiteX11" fmla="*/ 5119123 w 5952959"/>
                <a:gd name="connsiteY11" fmla="*/ 5042874 h 5954848"/>
                <a:gd name="connsiteX12" fmla="*/ 4268911 w 5952959"/>
                <a:gd name="connsiteY12" fmla="*/ 5243187 h 5954848"/>
                <a:gd name="connsiteX13" fmla="*/ 4668083 w 5952959"/>
                <a:gd name="connsiteY13" fmla="*/ 5426786 h 5954848"/>
                <a:gd name="connsiteX14" fmla="*/ 719472 w 5952959"/>
                <a:gd name="connsiteY14" fmla="*/ 4217884 h 5954848"/>
                <a:gd name="connsiteX15" fmla="*/ 599494 w 5952959"/>
                <a:gd name="connsiteY15" fmla="*/ 4340840 h 5954848"/>
                <a:gd name="connsiteX16" fmla="*/ 576033 w 5952959"/>
                <a:gd name="connsiteY16" fmla="*/ 4737121 h 5954848"/>
                <a:gd name="connsiteX17" fmla="*/ 618476 w 5952959"/>
                <a:gd name="connsiteY17" fmla="*/ 4793418 h 5954848"/>
                <a:gd name="connsiteX18" fmla="*/ 696747 w 5952959"/>
                <a:gd name="connsiteY18" fmla="*/ 4676346 h 5954848"/>
                <a:gd name="connsiteX19" fmla="*/ 1462272 w 5952959"/>
                <a:gd name="connsiteY19" fmla="*/ 3608252 h 5954848"/>
                <a:gd name="connsiteX20" fmla="*/ 719472 w 5952959"/>
                <a:gd name="connsiteY20" fmla="*/ 4217884 h 5954848"/>
                <a:gd name="connsiteX21" fmla="*/ 1450308 w 5952959"/>
                <a:gd name="connsiteY21" fmla="*/ 3521266 h 5954848"/>
                <a:gd name="connsiteX22" fmla="*/ 1582719 w 5952959"/>
                <a:gd name="connsiteY22" fmla="*/ 3454807 h 5954848"/>
                <a:gd name="connsiteX23" fmla="*/ 2090507 w 5952959"/>
                <a:gd name="connsiteY23" fmla="*/ 2853867 h 5954848"/>
                <a:gd name="connsiteX24" fmla="*/ 2895068 w 5952959"/>
                <a:gd name="connsiteY24" fmla="*/ 2080359 h 5954848"/>
                <a:gd name="connsiteX25" fmla="*/ 3756644 w 5952959"/>
                <a:gd name="connsiteY25" fmla="*/ 1517529 h 5954848"/>
                <a:gd name="connsiteX26" fmla="*/ 4660597 w 5952959"/>
                <a:gd name="connsiteY26" fmla="*/ 1252963 h 5954848"/>
                <a:gd name="connsiteX27" fmla="*/ 5449249 w 5952959"/>
                <a:gd name="connsiteY27" fmla="*/ 1319823 h 5954848"/>
                <a:gd name="connsiteX28" fmla="*/ 2976547 w 5952959"/>
                <a:gd name="connsiteY28" fmla="*/ 0 h 5954848"/>
                <a:gd name="connsiteX29" fmla="*/ 2849483 w 5952959"/>
                <a:gd name="connsiteY29" fmla="*/ 2674 h 5954848"/>
                <a:gd name="connsiteX30" fmla="*/ 1767333 w 5952959"/>
                <a:gd name="connsiteY30" fmla="*/ 524586 h 5954848"/>
                <a:gd name="connsiteX31" fmla="*/ 1762454 w 5952959"/>
                <a:gd name="connsiteY31" fmla="*/ 530269 h 5954848"/>
                <a:gd name="connsiteX32" fmla="*/ 1218973 w 5952959"/>
                <a:gd name="connsiteY32" fmla="*/ 1365622 h 5954848"/>
                <a:gd name="connsiteX33" fmla="*/ 775151 w 5952959"/>
                <a:gd name="connsiteY33" fmla="*/ 2395940 h 5954848"/>
                <a:gd name="connsiteX34" fmla="*/ 615201 w 5952959"/>
                <a:gd name="connsiteY34" fmla="*/ 2864832 h 5954848"/>
                <a:gd name="connsiteX35" fmla="*/ 1423171 w 5952959"/>
                <a:gd name="connsiteY35" fmla="*/ 2400553 h 5954848"/>
                <a:gd name="connsiteX36" fmla="*/ 1906696 w 5952959"/>
                <a:gd name="connsiteY36" fmla="*/ 2331888 h 5954848"/>
                <a:gd name="connsiteX37" fmla="*/ 2011435 w 5952959"/>
                <a:gd name="connsiteY37" fmla="*/ 2346330 h 5954848"/>
                <a:gd name="connsiteX38" fmla="*/ 1906763 w 5952959"/>
                <a:gd name="connsiteY38" fmla="*/ 2340981 h 5954848"/>
                <a:gd name="connsiteX39" fmla="*/ 1431726 w 5952959"/>
                <a:gd name="connsiteY39" fmla="*/ 2427632 h 5954848"/>
                <a:gd name="connsiteX40" fmla="*/ 567477 w 5952959"/>
                <a:gd name="connsiteY40" fmla="*/ 3016270 h 5954848"/>
                <a:gd name="connsiteX41" fmla="*/ 566274 w 5952959"/>
                <a:gd name="connsiteY41" fmla="*/ 3018276 h 5954848"/>
                <a:gd name="connsiteX42" fmla="*/ 244703 w 5952959"/>
                <a:gd name="connsiteY42" fmla="*/ 4180309 h 5954848"/>
                <a:gd name="connsiteX43" fmla="*/ 258606 w 5952959"/>
                <a:gd name="connsiteY43" fmla="*/ 4190137 h 5954848"/>
                <a:gd name="connsiteX44" fmla="*/ 1143108 w 5952959"/>
                <a:gd name="connsiteY44" fmla="*/ 3652781 h 5954848"/>
                <a:gd name="connsiteX45" fmla="*/ 274514 w 5952959"/>
                <a:gd name="connsiteY45" fmla="*/ 4225907 h 5954848"/>
                <a:gd name="connsiteX46" fmla="*/ 348841 w 5952959"/>
                <a:gd name="connsiteY46" fmla="*/ 4376009 h 5954848"/>
                <a:gd name="connsiteX47" fmla="*/ 625561 w 5952959"/>
                <a:gd name="connsiteY47" fmla="*/ 4115320 h 5954848"/>
                <a:gd name="connsiteX48" fmla="*/ 1450308 w 5952959"/>
                <a:gd name="connsiteY48" fmla="*/ 3521266 h 5954848"/>
                <a:gd name="connsiteX49" fmla="*/ 5449851 w 5952959"/>
                <a:gd name="connsiteY49" fmla="*/ 1320960 h 5954848"/>
                <a:gd name="connsiteX50" fmla="*/ 4663805 w 5952959"/>
                <a:gd name="connsiteY50" fmla="*/ 1281178 h 5954848"/>
                <a:gd name="connsiteX51" fmla="*/ 3792671 w 5952959"/>
                <a:gd name="connsiteY51" fmla="*/ 1588802 h 5954848"/>
                <a:gd name="connsiteX52" fmla="*/ 2984902 w 5952959"/>
                <a:gd name="connsiteY52" fmla="*/ 2186600 h 5954848"/>
                <a:gd name="connsiteX53" fmla="*/ 2775491 w 5952959"/>
                <a:gd name="connsiteY53" fmla="*/ 2389254 h 5954848"/>
                <a:gd name="connsiteX54" fmla="*/ 3078880 w 5952959"/>
                <a:gd name="connsiteY54" fmla="*/ 2193754 h 5954848"/>
                <a:gd name="connsiteX55" fmla="*/ 3866062 w 5952959"/>
                <a:gd name="connsiteY55" fmla="*/ 1929455 h 5954848"/>
                <a:gd name="connsiteX56" fmla="*/ 4016921 w 5952959"/>
                <a:gd name="connsiteY56" fmla="*/ 1921098 h 5954848"/>
                <a:gd name="connsiteX57" fmla="*/ 4258818 w 5952959"/>
                <a:gd name="connsiteY57" fmla="*/ 1940019 h 5954848"/>
                <a:gd name="connsiteX58" fmla="*/ 4645157 w 5952959"/>
                <a:gd name="connsiteY58" fmla="*/ 2060702 h 5954848"/>
                <a:gd name="connsiteX59" fmla="*/ 5397916 w 5952959"/>
                <a:gd name="connsiteY59" fmla="*/ 2672876 h 5954848"/>
                <a:gd name="connsiteX60" fmla="*/ 4634061 w 5952959"/>
                <a:gd name="connsiteY60" fmla="*/ 2086778 h 5954848"/>
                <a:gd name="connsiteX61" fmla="*/ 4252201 w 5952959"/>
                <a:gd name="connsiteY61" fmla="*/ 1992304 h 5954848"/>
                <a:gd name="connsiteX62" fmla="*/ 3876957 w 5952959"/>
                <a:gd name="connsiteY62" fmla="*/ 2008752 h 5954848"/>
                <a:gd name="connsiteX63" fmla="*/ 3149196 w 5952959"/>
                <a:gd name="connsiteY63" fmla="*/ 2314237 h 5954848"/>
                <a:gd name="connsiteX64" fmla="*/ 2456594 w 5952959"/>
                <a:gd name="connsiteY64" fmla="*/ 2896925 h 5954848"/>
                <a:gd name="connsiteX65" fmla="*/ 2112365 w 5952959"/>
                <a:gd name="connsiteY65" fmla="*/ 3280034 h 5954848"/>
                <a:gd name="connsiteX66" fmla="*/ 2275055 w 5952959"/>
                <a:gd name="connsiteY66" fmla="*/ 3257837 h 5954848"/>
                <a:gd name="connsiteX67" fmla="*/ 2676433 w 5952959"/>
                <a:gd name="connsiteY67" fmla="*/ 3281438 h 5954848"/>
                <a:gd name="connsiteX68" fmla="*/ 2931630 w 5952959"/>
                <a:gd name="connsiteY68" fmla="*/ 3361270 h 5954848"/>
                <a:gd name="connsiteX69" fmla="*/ 2674828 w 5952959"/>
                <a:gd name="connsiteY69" fmla="*/ 3290398 h 5954848"/>
                <a:gd name="connsiteX70" fmla="*/ 2277929 w 5952959"/>
                <a:gd name="connsiteY70" fmla="*/ 3286052 h 5954848"/>
                <a:gd name="connsiteX71" fmla="*/ 2072795 w 5952959"/>
                <a:gd name="connsiteY71" fmla="*/ 3330046 h 5954848"/>
                <a:gd name="connsiteX72" fmla="*/ 1241698 w 5952959"/>
                <a:gd name="connsiteY72" fmla="*/ 4488401 h 5954848"/>
                <a:gd name="connsiteX73" fmla="*/ 875412 w 5952959"/>
                <a:gd name="connsiteY73" fmla="*/ 5086199 h 5954848"/>
                <a:gd name="connsiteX74" fmla="*/ 878219 w 5952959"/>
                <a:gd name="connsiteY74" fmla="*/ 5089007 h 5954848"/>
                <a:gd name="connsiteX75" fmla="*/ 1477846 w 5952959"/>
                <a:gd name="connsiteY75" fmla="*/ 5175926 h 5954848"/>
                <a:gd name="connsiteX76" fmla="*/ 2171853 w 5952959"/>
                <a:gd name="connsiteY76" fmla="*/ 4876325 h 5954848"/>
                <a:gd name="connsiteX77" fmla="*/ 2780303 w 5952959"/>
                <a:gd name="connsiteY77" fmla="*/ 4695668 h 5954848"/>
                <a:gd name="connsiteX78" fmla="*/ 2879695 w 5952959"/>
                <a:gd name="connsiteY78" fmla="*/ 4632619 h 5954848"/>
                <a:gd name="connsiteX79" fmla="*/ 3689603 w 5952959"/>
                <a:gd name="connsiteY79" fmla="*/ 4325730 h 5954848"/>
                <a:gd name="connsiteX80" fmla="*/ 3898747 w 5952959"/>
                <a:gd name="connsiteY80" fmla="*/ 4312759 h 5954848"/>
                <a:gd name="connsiteX81" fmla="*/ 4091649 w 5952959"/>
                <a:gd name="connsiteY81" fmla="*/ 4327869 h 5954848"/>
                <a:gd name="connsiteX82" fmla="*/ 4350924 w 5952959"/>
                <a:gd name="connsiteY82" fmla="*/ 4394128 h 5954848"/>
                <a:gd name="connsiteX83" fmla="*/ 4090513 w 5952959"/>
                <a:gd name="connsiteY83" fmla="*/ 4336896 h 5954848"/>
                <a:gd name="connsiteX84" fmla="*/ 3693947 w 5952959"/>
                <a:gd name="connsiteY84" fmla="*/ 4353745 h 5954848"/>
                <a:gd name="connsiteX85" fmla="*/ 3006893 w 5952959"/>
                <a:gd name="connsiteY85" fmla="*/ 4643918 h 5954848"/>
                <a:gd name="connsiteX86" fmla="*/ 3988447 w 5952959"/>
                <a:gd name="connsiteY86" fmla="*/ 4502776 h 5954848"/>
                <a:gd name="connsiteX87" fmla="*/ 5387154 w 5952959"/>
                <a:gd name="connsiteY87" fmla="*/ 4485593 h 5954848"/>
                <a:gd name="connsiteX88" fmla="*/ 3995465 w 5952959"/>
                <a:gd name="connsiteY88" fmla="*/ 4565758 h 5954848"/>
                <a:gd name="connsiteX89" fmla="*/ 2671219 w 5952959"/>
                <a:gd name="connsiteY89" fmla="*/ 4893708 h 5954848"/>
                <a:gd name="connsiteX90" fmla="*/ 2162963 w 5952959"/>
                <a:gd name="connsiteY90" fmla="*/ 5393021 h 5954848"/>
                <a:gd name="connsiteX91" fmla="*/ 2163097 w 5952959"/>
                <a:gd name="connsiteY91" fmla="*/ 5393222 h 5954848"/>
                <a:gd name="connsiteX92" fmla="*/ 3089842 w 5952959"/>
                <a:gd name="connsiteY92" fmla="*/ 5148179 h 5954848"/>
                <a:gd name="connsiteX93" fmla="*/ 3976416 w 5952959"/>
                <a:gd name="connsiteY93" fmla="*/ 5165429 h 5954848"/>
                <a:gd name="connsiteX94" fmla="*/ 5196258 w 5952959"/>
                <a:gd name="connsiteY94" fmla="*/ 4960368 h 5954848"/>
                <a:gd name="connsiteX95" fmla="*/ 5952960 w 5952959"/>
                <a:gd name="connsiteY95" fmla="*/ 2977491 h 5954848"/>
                <a:gd name="connsiteX96" fmla="*/ 5449851 w 5952959"/>
                <a:gd name="connsiteY96" fmla="*/ 1320960 h 5954848"/>
                <a:gd name="connsiteX97" fmla="*/ 3879630 w 5952959"/>
                <a:gd name="connsiteY97" fmla="*/ 5184751 h 5954848"/>
                <a:gd name="connsiteX98" fmla="*/ 3587671 w 5952959"/>
                <a:gd name="connsiteY98" fmla="*/ 5172717 h 5954848"/>
                <a:gd name="connsiteX99" fmla="*/ 3102742 w 5952959"/>
                <a:gd name="connsiteY99" fmla="*/ 5227275 h 5954848"/>
                <a:gd name="connsiteX100" fmla="*/ 2152937 w 5952959"/>
                <a:gd name="connsiteY100" fmla="*/ 5546399 h 5954848"/>
                <a:gd name="connsiteX101" fmla="*/ 1948338 w 5952959"/>
                <a:gd name="connsiteY101" fmla="*/ 5645553 h 5954848"/>
                <a:gd name="connsiteX102" fmla="*/ 1871404 w 5952959"/>
                <a:gd name="connsiteY102" fmla="*/ 5741899 h 5954848"/>
                <a:gd name="connsiteX103" fmla="*/ 1903955 w 5952959"/>
                <a:gd name="connsiteY103" fmla="*/ 5754736 h 5954848"/>
                <a:gd name="connsiteX104" fmla="*/ 3283479 w 5952959"/>
                <a:gd name="connsiteY104" fmla="*/ 5316065 h 5954848"/>
                <a:gd name="connsiteX105" fmla="*/ 3879630 w 5952959"/>
                <a:gd name="connsiteY105" fmla="*/ 5184751 h 5954848"/>
                <a:gd name="connsiteX106" fmla="*/ 2364354 w 5952959"/>
                <a:gd name="connsiteY106" fmla="*/ 5013255 h 5954848"/>
                <a:gd name="connsiteX107" fmla="*/ 2245444 w 5952959"/>
                <a:gd name="connsiteY107" fmla="*/ 5064871 h 5954848"/>
                <a:gd name="connsiteX108" fmla="*/ 1426446 w 5952959"/>
                <a:gd name="connsiteY108" fmla="*/ 5519521 h 5954848"/>
                <a:gd name="connsiteX109" fmla="*/ 1621219 w 5952959"/>
                <a:gd name="connsiteY109" fmla="*/ 5627968 h 5954848"/>
                <a:gd name="connsiteX110" fmla="*/ 1842061 w 5952959"/>
                <a:gd name="connsiteY110" fmla="*/ 5524803 h 5954848"/>
                <a:gd name="connsiteX111" fmla="*/ 2086764 w 5952959"/>
                <a:gd name="connsiteY111" fmla="*/ 5269865 h 5954848"/>
                <a:gd name="connsiteX112" fmla="*/ 2364354 w 5952959"/>
                <a:gd name="connsiteY112" fmla="*/ 5013255 h 5954848"/>
                <a:gd name="connsiteX113" fmla="*/ 3337486 w 5952959"/>
                <a:gd name="connsiteY113" fmla="*/ 5511164 h 5954848"/>
                <a:gd name="connsiteX114" fmla="*/ 2360945 w 5952959"/>
                <a:gd name="connsiteY114" fmla="*/ 5890730 h 5954848"/>
                <a:gd name="connsiteX115" fmla="*/ 2976480 w 5952959"/>
                <a:gd name="connsiteY115" fmla="*/ 5954849 h 5954848"/>
                <a:gd name="connsiteX116" fmla="*/ 4665343 w 5952959"/>
                <a:gd name="connsiteY116" fmla="*/ 5428792 h 5954848"/>
                <a:gd name="connsiteX117" fmla="*/ 4235490 w 5952959"/>
                <a:gd name="connsiteY117" fmla="*/ 5252080 h 5954848"/>
                <a:gd name="connsiteX118" fmla="*/ 3337486 w 5952959"/>
                <a:gd name="connsiteY118" fmla="*/ 5511164 h 5954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5952959" h="5954848">
                  <a:moveTo>
                    <a:pt x="588933" y="2320789"/>
                  </a:moveTo>
                  <a:cubicBezTo>
                    <a:pt x="459329" y="2624803"/>
                    <a:pt x="341355" y="2938110"/>
                    <a:pt x="233608" y="3246938"/>
                  </a:cubicBezTo>
                  <a:cubicBezTo>
                    <a:pt x="180269" y="3308316"/>
                    <a:pt x="128000" y="3376514"/>
                    <a:pt x="75530" y="3443441"/>
                  </a:cubicBezTo>
                  <a:cubicBezTo>
                    <a:pt x="77602" y="3344956"/>
                    <a:pt x="86826" y="3247874"/>
                    <a:pt x="85690" y="3149523"/>
                  </a:cubicBezTo>
                  <a:cubicBezTo>
                    <a:pt x="65103" y="3213909"/>
                    <a:pt x="43847" y="3278095"/>
                    <a:pt x="23060" y="3342415"/>
                  </a:cubicBezTo>
                  <a:cubicBezTo>
                    <a:pt x="8422" y="3222735"/>
                    <a:pt x="0" y="3101049"/>
                    <a:pt x="0" y="2977424"/>
                  </a:cubicBezTo>
                  <a:cubicBezTo>
                    <a:pt x="0" y="1631191"/>
                    <a:pt x="893459" y="494165"/>
                    <a:pt x="2119383" y="125965"/>
                  </a:cubicBezTo>
                  <a:cubicBezTo>
                    <a:pt x="1981691" y="216494"/>
                    <a:pt x="1843064" y="331627"/>
                    <a:pt x="1704035" y="476313"/>
                  </a:cubicBezTo>
                  <a:cubicBezTo>
                    <a:pt x="1493019" y="695882"/>
                    <a:pt x="1291227" y="971080"/>
                    <a:pt x="1098325" y="1297358"/>
                  </a:cubicBezTo>
                  <a:cubicBezTo>
                    <a:pt x="914647" y="1607857"/>
                    <a:pt x="745340" y="1953926"/>
                    <a:pt x="588933" y="2320789"/>
                  </a:cubicBezTo>
                  <a:close/>
                  <a:moveTo>
                    <a:pt x="4668083" y="5426786"/>
                  </a:moveTo>
                  <a:cubicBezTo>
                    <a:pt x="4831040" y="5313926"/>
                    <a:pt x="4982033" y="5185220"/>
                    <a:pt x="5119123" y="5042874"/>
                  </a:cubicBezTo>
                  <a:cubicBezTo>
                    <a:pt x="4846881" y="5102513"/>
                    <a:pt x="4561071" y="5168371"/>
                    <a:pt x="4268911" y="5243187"/>
                  </a:cubicBezTo>
                  <a:cubicBezTo>
                    <a:pt x="4418433" y="5294603"/>
                    <a:pt x="4550644" y="5358321"/>
                    <a:pt x="4668083" y="5426786"/>
                  </a:cubicBezTo>
                  <a:close/>
                  <a:moveTo>
                    <a:pt x="719472" y="4217884"/>
                  </a:moveTo>
                  <a:cubicBezTo>
                    <a:pt x="679368" y="4257867"/>
                    <a:pt x="639397" y="4298919"/>
                    <a:pt x="599494" y="4340840"/>
                  </a:cubicBezTo>
                  <a:cubicBezTo>
                    <a:pt x="496158" y="4449622"/>
                    <a:pt x="487001" y="4616372"/>
                    <a:pt x="576033" y="4737121"/>
                  </a:cubicBezTo>
                  <a:cubicBezTo>
                    <a:pt x="590002" y="4756043"/>
                    <a:pt x="604106" y="4774831"/>
                    <a:pt x="618476" y="4793418"/>
                  </a:cubicBezTo>
                  <a:cubicBezTo>
                    <a:pt x="644344" y="4754572"/>
                    <a:pt x="670411" y="4715526"/>
                    <a:pt x="696747" y="4676346"/>
                  </a:cubicBezTo>
                  <a:cubicBezTo>
                    <a:pt x="921866" y="4341576"/>
                    <a:pt x="1180138" y="3973576"/>
                    <a:pt x="1462272" y="3608252"/>
                  </a:cubicBezTo>
                  <a:cubicBezTo>
                    <a:pt x="1219641" y="3762097"/>
                    <a:pt x="971863" y="3966356"/>
                    <a:pt x="719472" y="4217884"/>
                  </a:cubicBezTo>
                  <a:close/>
                  <a:moveTo>
                    <a:pt x="1450308" y="3521266"/>
                  </a:moveTo>
                  <a:cubicBezTo>
                    <a:pt x="1495091" y="3497196"/>
                    <a:pt x="1539139" y="3475467"/>
                    <a:pt x="1582719" y="3454807"/>
                  </a:cubicBezTo>
                  <a:cubicBezTo>
                    <a:pt x="1745276" y="3250014"/>
                    <a:pt x="1914516" y="3047427"/>
                    <a:pt x="2090507" y="2853867"/>
                  </a:cubicBezTo>
                  <a:cubicBezTo>
                    <a:pt x="2350985" y="2567370"/>
                    <a:pt x="2619417" y="2305745"/>
                    <a:pt x="2895068" y="2080359"/>
                  </a:cubicBezTo>
                  <a:cubicBezTo>
                    <a:pt x="3184555" y="1843540"/>
                    <a:pt x="3471702" y="1655194"/>
                    <a:pt x="3756644" y="1517529"/>
                  </a:cubicBezTo>
                  <a:cubicBezTo>
                    <a:pt x="4076877" y="1362814"/>
                    <a:pt x="4377794" y="1280175"/>
                    <a:pt x="4660597" y="1252963"/>
                  </a:cubicBezTo>
                  <a:cubicBezTo>
                    <a:pt x="4963051" y="1223878"/>
                    <a:pt x="5226536" y="1260451"/>
                    <a:pt x="5449249" y="1319823"/>
                  </a:cubicBezTo>
                  <a:cubicBezTo>
                    <a:pt x="4914992" y="523918"/>
                    <a:pt x="4006962" y="0"/>
                    <a:pt x="2976547" y="0"/>
                  </a:cubicBezTo>
                  <a:cubicBezTo>
                    <a:pt x="2933969" y="0"/>
                    <a:pt x="2891593" y="936"/>
                    <a:pt x="2849483" y="2674"/>
                  </a:cubicBezTo>
                  <a:cubicBezTo>
                    <a:pt x="2432732" y="20392"/>
                    <a:pt x="2038505" y="207534"/>
                    <a:pt x="1767333" y="524586"/>
                  </a:cubicBezTo>
                  <a:cubicBezTo>
                    <a:pt x="1765729" y="526458"/>
                    <a:pt x="1764058" y="528397"/>
                    <a:pt x="1762454" y="530269"/>
                  </a:cubicBezTo>
                  <a:cubicBezTo>
                    <a:pt x="1570220" y="756190"/>
                    <a:pt x="1389349" y="1036201"/>
                    <a:pt x="1218973" y="1365622"/>
                  </a:cubicBezTo>
                  <a:cubicBezTo>
                    <a:pt x="1056817" y="1679264"/>
                    <a:pt x="909367" y="2027473"/>
                    <a:pt x="775151" y="2395940"/>
                  </a:cubicBezTo>
                  <a:cubicBezTo>
                    <a:pt x="718804" y="2550588"/>
                    <a:pt x="666000" y="2707576"/>
                    <a:pt x="615201" y="2864832"/>
                  </a:cubicBezTo>
                  <a:cubicBezTo>
                    <a:pt x="888512" y="2629884"/>
                    <a:pt x="1158549" y="2479382"/>
                    <a:pt x="1423171" y="2400553"/>
                  </a:cubicBezTo>
                  <a:cubicBezTo>
                    <a:pt x="1591943" y="2350274"/>
                    <a:pt x="1753430" y="2330283"/>
                    <a:pt x="1906696" y="2331888"/>
                  </a:cubicBezTo>
                  <a:cubicBezTo>
                    <a:pt x="1944528" y="2332289"/>
                    <a:pt x="1975074" y="2343455"/>
                    <a:pt x="2011435" y="2346330"/>
                  </a:cubicBezTo>
                  <a:cubicBezTo>
                    <a:pt x="1976477" y="2344591"/>
                    <a:pt x="1942857" y="2340179"/>
                    <a:pt x="1906763" y="2340981"/>
                  </a:cubicBezTo>
                  <a:cubicBezTo>
                    <a:pt x="1754299" y="2344190"/>
                    <a:pt x="1595352" y="2370600"/>
                    <a:pt x="1431726" y="2427632"/>
                  </a:cubicBezTo>
                  <a:cubicBezTo>
                    <a:pt x="1143042" y="2528190"/>
                    <a:pt x="853956" y="2719009"/>
                    <a:pt x="567477" y="3016270"/>
                  </a:cubicBezTo>
                  <a:cubicBezTo>
                    <a:pt x="567076" y="3016939"/>
                    <a:pt x="566675" y="3017607"/>
                    <a:pt x="566274" y="3018276"/>
                  </a:cubicBezTo>
                  <a:cubicBezTo>
                    <a:pt x="442284" y="3416363"/>
                    <a:pt x="335874" y="3812176"/>
                    <a:pt x="244703" y="4180309"/>
                  </a:cubicBezTo>
                  <a:cubicBezTo>
                    <a:pt x="251388" y="4184989"/>
                    <a:pt x="251989" y="4185457"/>
                    <a:pt x="258606" y="4190137"/>
                  </a:cubicBezTo>
                  <a:cubicBezTo>
                    <a:pt x="607113" y="3983338"/>
                    <a:pt x="892456" y="3813713"/>
                    <a:pt x="1143108" y="3652781"/>
                  </a:cubicBezTo>
                  <a:cubicBezTo>
                    <a:pt x="968721" y="3764772"/>
                    <a:pt x="622687" y="3991896"/>
                    <a:pt x="274514" y="4225907"/>
                  </a:cubicBezTo>
                  <a:cubicBezTo>
                    <a:pt x="297975" y="4276654"/>
                    <a:pt x="322573" y="4326800"/>
                    <a:pt x="348841" y="4376009"/>
                  </a:cubicBezTo>
                  <a:cubicBezTo>
                    <a:pt x="440680" y="4285079"/>
                    <a:pt x="532920" y="4197692"/>
                    <a:pt x="625561" y="4115320"/>
                  </a:cubicBezTo>
                  <a:cubicBezTo>
                    <a:pt x="907696" y="3864527"/>
                    <a:pt x="1182945" y="3664949"/>
                    <a:pt x="1450308" y="3521266"/>
                  </a:cubicBezTo>
                  <a:close/>
                  <a:moveTo>
                    <a:pt x="5449851" y="1320960"/>
                  </a:moveTo>
                  <a:cubicBezTo>
                    <a:pt x="5226135" y="1264529"/>
                    <a:pt x="4961781" y="1237852"/>
                    <a:pt x="4663805" y="1281178"/>
                  </a:cubicBezTo>
                  <a:cubicBezTo>
                    <a:pt x="4386283" y="1321495"/>
                    <a:pt x="4095860" y="1419779"/>
                    <a:pt x="3792671" y="1588802"/>
                  </a:cubicBezTo>
                  <a:cubicBezTo>
                    <a:pt x="3522836" y="1739171"/>
                    <a:pt x="3253735" y="1939485"/>
                    <a:pt x="2984902" y="2186600"/>
                  </a:cubicBezTo>
                  <a:cubicBezTo>
                    <a:pt x="2914452" y="2251388"/>
                    <a:pt x="2844737" y="2319385"/>
                    <a:pt x="2775491" y="2389254"/>
                  </a:cubicBezTo>
                  <a:cubicBezTo>
                    <a:pt x="2876219" y="2318850"/>
                    <a:pt x="2977149" y="2249783"/>
                    <a:pt x="3078880" y="2193754"/>
                  </a:cubicBezTo>
                  <a:cubicBezTo>
                    <a:pt x="3348983" y="2045124"/>
                    <a:pt x="3611800" y="1955932"/>
                    <a:pt x="3866062" y="1929455"/>
                  </a:cubicBezTo>
                  <a:cubicBezTo>
                    <a:pt x="3917061" y="1924173"/>
                    <a:pt x="3967326" y="1921365"/>
                    <a:pt x="4016921" y="1921098"/>
                  </a:cubicBezTo>
                  <a:cubicBezTo>
                    <a:pt x="4099536" y="1920630"/>
                    <a:pt x="4180146" y="1927115"/>
                    <a:pt x="4258818" y="1940019"/>
                  </a:cubicBezTo>
                  <a:cubicBezTo>
                    <a:pt x="4395239" y="1962418"/>
                    <a:pt x="4523774" y="2003938"/>
                    <a:pt x="4645157" y="2060702"/>
                  </a:cubicBezTo>
                  <a:cubicBezTo>
                    <a:pt x="4953024" y="2204786"/>
                    <a:pt x="5201872" y="2441472"/>
                    <a:pt x="5397916" y="2672876"/>
                  </a:cubicBezTo>
                  <a:cubicBezTo>
                    <a:pt x="5201137" y="2440536"/>
                    <a:pt x="4945070" y="2212609"/>
                    <a:pt x="4634061" y="2086778"/>
                  </a:cubicBezTo>
                  <a:cubicBezTo>
                    <a:pt x="4512077" y="2037435"/>
                    <a:pt x="4384745" y="2005008"/>
                    <a:pt x="4252201" y="1992304"/>
                  </a:cubicBezTo>
                  <a:cubicBezTo>
                    <a:pt x="4130016" y="1980604"/>
                    <a:pt x="4004957" y="1985819"/>
                    <a:pt x="3876957" y="2008752"/>
                  </a:cubicBezTo>
                  <a:cubicBezTo>
                    <a:pt x="3638336" y="2051476"/>
                    <a:pt x="3395638" y="2154708"/>
                    <a:pt x="3149196" y="2314237"/>
                  </a:cubicBezTo>
                  <a:cubicBezTo>
                    <a:pt x="2914318" y="2466210"/>
                    <a:pt x="2682716" y="2664919"/>
                    <a:pt x="2456594" y="2896925"/>
                  </a:cubicBezTo>
                  <a:cubicBezTo>
                    <a:pt x="2338553" y="3018009"/>
                    <a:pt x="2223788" y="3146849"/>
                    <a:pt x="2112365" y="3280034"/>
                  </a:cubicBezTo>
                  <a:cubicBezTo>
                    <a:pt x="2167575" y="3270005"/>
                    <a:pt x="2222050" y="3261982"/>
                    <a:pt x="2275055" y="3257837"/>
                  </a:cubicBezTo>
                  <a:cubicBezTo>
                    <a:pt x="2420834" y="3246403"/>
                    <a:pt x="2554315" y="3256633"/>
                    <a:pt x="2676433" y="3281438"/>
                  </a:cubicBezTo>
                  <a:cubicBezTo>
                    <a:pt x="2770076" y="3300493"/>
                    <a:pt x="2853293" y="3329310"/>
                    <a:pt x="2931630" y="3361270"/>
                  </a:cubicBezTo>
                  <a:cubicBezTo>
                    <a:pt x="2853226" y="3330982"/>
                    <a:pt x="2768138" y="3305642"/>
                    <a:pt x="2674828" y="3290398"/>
                  </a:cubicBezTo>
                  <a:cubicBezTo>
                    <a:pt x="2552577" y="3270406"/>
                    <a:pt x="2420299" y="3266996"/>
                    <a:pt x="2277929" y="3286052"/>
                  </a:cubicBezTo>
                  <a:cubicBezTo>
                    <a:pt x="2211155" y="3295011"/>
                    <a:pt x="2142443" y="3310924"/>
                    <a:pt x="2072795" y="3330046"/>
                  </a:cubicBezTo>
                  <a:cubicBezTo>
                    <a:pt x="1762320" y="3707071"/>
                    <a:pt x="1479651" y="4115253"/>
                    <a:pt x="1241698" y="4488401"/>
                  </a:cubicBezTo>
                  <a:cubicBezTo>
                    <a:pt x="1106547" y="4700281"/>
                    <a:pt x="982891" y="4904607"/>
                    <a:pt x="875412" y="5086199"/>
                  </a:cubicBezTo>
                  <a:cubicBezTo>
                    <a:pt x="876347" y="5087135"/>
                    <a:pt x="877283" y="5088071"/>
                    <a:pt x="878219" y="5089007"/>
                  </a:cubicBezTo>
                  <a:cubicBezTo>
                    <a:pt x="1036364" y="5246196"/>
                    <a:pt x="1279664" y="5278089"/>
                    <a:pt x="1477846" y="5175926"/>
                  </a:cubicBezTo>
                  <a:cubicBezTo>
                    <a:pt x="1697418" y="5062731"/>
                    <a:pt x="1928753" y="4962575"/>
                    <a:pt x="2171853" y="4876325"/>
                  </a:cubicBezTo>
                  <a:cubicBezTo>
                    <a:pt x="2374447" y="4804450"/>
                    <a:pt x="2577776" y="4745479"/>
                    <a:pt x="2780303" y="4695668"/>
                  </a:cubicBezTo>
                  <a:cubicBezTo>
                    <a:pt x="2813522" y="4673738"/>
                    <a:pt x="2846609" y="4652744"/>
                    <a:pt x="2879695" y="4632619"/>
                  </a:cubicBezTo>
                  <a:cubicBezTo>
                    <a:pt x="3171454" y="4455239"/>
                    <a:pt x="3440822" y="4358625"/>
                    <a:pt x="3689603" y="4325730"/>
                  </a:cubicBezTo>
                  <a:cubicBezTo>
                    <a:pt x="3762058" y="4316169"/>
                    <a:pt x="3831773" y="4312157"/>
                    <a:pt x="3898747" y="4312759"/>
                  </a:cubicBezTo>
                  <a:cubicBezTo>
                    <a:pt x="3965721" y="4313428"/>
                    <a:pt x="4030022" y="4318776"/>
                    <a:pt x="4091649" y="4327869"/>
                  </a:cubicBezTo>
                  <a:cubicBezTo>
                    <a:pt x="4186295" y="4341910"/>
                    <a:pt x="4270983" y="4366381"/>
                    <a:pt x="4350924" y="4394128"/>
                  </a:cubicBezTo>
                  <a:cubicBezTo>
                    <a:pt x="4270983" y="4367985"/>
                    <a:pt x="4184624" y="4347192"/>
                    <a:pt x="4090513" y="4336896"/>
                  </a:cubicBezTo>
                  <a:cubicBezTo>
                    <a:pt x="3967392" y="4323457"/>
                    <a:pt x="3835115" y="4327067"/>
                    <a:pt x="3693947" y="4353745"/>
                  </a:cubicBezTo>
                  <a:cubicBezTo>
                    <a:pt x="3477317" y="4394596"/>
                    <a:pt x="3248454" y="4488535"/>
                    <a:pt x="3006893" y="4643918"/>
                  </a:cubicBezTo>
                  <a:cubicBezTo>
                    <a:pt x="3341229" y="4573581"/>
                    <a:pt x="3671288" y="4528450"/>
                    <a:pt x="3988447" y="4502776"/>
                  </a:cubicBezTo>
                  <a:cubicBezTo>
                    <a:pt x="4559066" y="4456575"/>
                    <a:pt x="5056895" y="4472823"/>
                    <a:pt x="5387154" y="4485593"/>
                  </a:cubicBezTo>
                  <a:cubicBezTo>
                    <a:pt x="5056026" y="4472756"/>
                    <a:pt x="4558665" y="4482049"/>
                    <a:pt x="3995465" y="4565758"/>
                  </a:cubicBezTo>
                  <a:cubicBezTo>
                    <a:pt x="3562539" y="4630078"/>
                    <a:pt x="3113637" y="4734782"/>
                    <a:pt x="2671219" y="4893708"/>
                  </a:cubicBezTo>
                  <a:cubicBezTo>
                    <a:pt x="2502914" y="5035452"/>
                    <a:pt x="2333473" y="5202068"/>
                    <a:pt x="2162963" y="5393021"/>
                  </a:cubicBezTo>
                  <a:cubicBezTo>
                    <a:pt x="2163097" y="5393289"/>
                    <a:pt x="2162963" y="5393021"/>
                    <a:pt x="2163097" y="5393222"/>
                  </a:cubicBezTo>
                  <a:cubicBezTo>
                    <a:pt x="2487006" y="5271001"/>
                    <a:pt x="2796144" y="5188362"/>
                    <a:pt x="3089842" y="5148179"/>
                  </a:cubicBezTo>
                  <a:cubicBezTo>
                    <a:pt x="3419032" y="5103115"/>
                    <a:pt x="3712596" y="5113412"/>
                    <a:pt x="3976416" y="5165429"/>
                  </a:cubicBezTo>
                  <a:cubicBezTo>
                    <a:pt x="4400386" y="5082990"/>
                    <a:pt x="4815466" y="5017534"/>
                    <a:pt x="5196258" y="4960368"/>
                  </a:cubicBezTo>
                  <a:cubicBezTo>
                    <a:pt x="5666682" y="4433843"/>
                    <a:pt x="5952960" y="3739231"/>
                    <a:pt x="5952960" y="2977491"/>
                  </a:cubicBezTo>
                  <a:cubicBezTo>
                    <a:pt x="5952960" y="2364315"/>
                    <a:pt x="5767477" y="1794598"/>
                    <a:pt x="5449851" y="1320960"/>
                  </a:cubicBezTo>
                  <a:close/>
                  <a:moveTo>
                    <a:pt x="3879630" y="5184751"/>
                  </a:moveTo>
                  <a:cubicBezTo>
                    <a:pt x="3785519" y="5175057"/>
                    <a:pt x="3688466" y="5170510"/>
                    <a:pt x="3587671" y="5172717"/>
                  </a:cubicBezTo>
                  <a:cubicBezTo>
                    <a:pt x="3434071" y="5176060"/>
                    <a:pt x="3272584" y="5193711"/>
                    <a:pt x="3102742" y="5227275"/>
                  </a:cubicBezTo>
                  <a:cubicBezTo>
                    <a:pt x="2800355" y="5286914"/>
                    <a:pt x="2483597" y="5394358"/>
                    <a:pt x="2152937" y="5546399"/>
                  </a:cubicBezTo>
                  <a:cubicBezTo>
                    <a:pt x="2084893" y="5577690"/>
                    <a:pt x="2016649" y="5610986"/>
                    <a:pt x="1948338" y="5645553"/>
                  </a:cubicBezTo>
                  <a:cubicBezTo>
                    <a:pt x="1922604" y="5677178"/>
                    <a:pt x="1897004" y="5709605"/>
                    <a:pt x="1871404" y="5741899"/>
                  </a:cubicBezTo>
                  <a:cubicBezTo>
                    <a:pt x="1882232" y="5746244"/>
                    <a:pt x="1893060" y="5750524"/>
                    <a:pt x="1903955" y="5754736"/>
                  </a:cubicBezTo>
                  <a:cubicBezTo>
                    <a:pt x="2337885" y="5578157"/>
                    <a:pt x="2795476" y="5435144"/>
                    <a:pt x="3283479" y="5316065"/>
                  </a:cubicBezTo>
                  <a:cubicBezTo>
                    <a:pt x="3481929" y="5267592"/>
                    <a:pt x="3681448" y="5224467"/>
                    <a:pt x="3879630" y="5184751"/>
                  </a:cubicBezTo>
                  <a:close/>
                  <a:moveTo>
                    <a:pt x="2364354" y="5013255"/>
                  </a:moveTo>
                  <a:cubicBezTo>
                    <a:pt x="2324650" y="5030037"/>
                    <a:pt x="2284947" y="5047153"/>
                    <a:pt x="2245444" y="5064871"/>
                  </a:cubicBezTo>
                  <a:cubicBezTo>
                    <a:pt x="1948939" y="5197722"/>
                    <a:pt x="1676697" y="5350298"/>
                    <a:pt x="1426446" y="5519521"/>
                  </a:cubicBezTo>
                  <a:cubicBezTo>
                    <a:pt x="1489744" y="5558233"/>
                    <a:pt x="1554914" y="5594004"/>
                    <a:pt x="1621219" y="5627968"/>
                  </a:cubicBezTo>
                  <a:cubicBezTo>
                    <a:pt x="1694945" y="5592131"/>
                    <a:pt x="1768603" y="5557364"/>
                    <a:pt x="1842061" y="5524803"/>
                  </a:cubicBezTo>
                  <a:cubicBezTo>
                    <a:pt x="1923072" y="5436347"/>
                    <a:pt x="2004617" y="5350966"/>
                    <a:pt x="2086764" y="5269865"/>
                  </a:cubicBezTo>
                  <a:cubicBezTo>
                    <a:pt x="2179874" y="5177932"/>
                    <a:pt x="2272381" y="5092618"/>
                    <a:pt x="2364354" y="5013255"/>
                  </a:cubicBezTo>
                  <a:close/>
                  <a:moveTo>
                    <a:pt x="3337486" y="5511164"/>
                  </a:moveTo>
                  <a:cubicBezTo>
                    <a:pt x="2990183" y="5624091"/>
                    <a:pt x="2670283" y="5753198"/>
                    <a:pt x="2360945" y="5890730"/>
                  </a:cubicBezTo>
                  <a:cubicBezTo>
                    <a:pt x="2559595" y="5932518"/>
                    <a:pt x="2765398" y="5954849"/>
                    <a:pt x="2976480" y="5954849"/>
                  </a:cubicBezTo>
                  <a:cubicBezTo>
                    <a:pt x="3603779" y="5954849"/>
                    <a:pt x="4185426" y="5760285"/>
                    <a:pt x="4665343" y="5428792"/>
                  </a:cubicBezTo>
                  <a:cubicBezTo>
                    <a:pt x="4539481" y="5359257"/>
                    <a:pt x="4396710" y="5297545"/>
                    <a:pt x="4235490" y="5252080"/>
                  </a:cubicBezTo>
                  <a:cubicBezTo>
                    <a:pt x="3938317" y="5328702"/>
                    <a:pt x="3635997" y="5414082"/>
                    <a:pt x="3337486" y="5511164"/>
                  </a:cubicBezTo>
                  <a:close/>
                </a:path>
              </a:pathLst>
            </a:custGeom>
            <a:solidFill>
              <a:srgbClr val="FFFFFF"/>
            </a:solidFill>
            <a:ln w="6678" cap="flat">
              <a:noFill/>
              <a:prstDash val="solid"/>
              <a:miter/>
            </a:ln>
          </p:spPr>
          <p:txBody>
            <a:bodyPr rtlCol="0" anchor="ctr"/>
            <a:lstStyle/>
            <a:p>
              <a:endParaRPr lang="en-GB"/>
            </a:p>
          </p:txBody>
        </p:sp>
        <p:sp>
          <p:nvSpPr>
            <p:cNvPr id="9" name="Freeform 8">
              <a:extLst>
                <a:ext uri="{FF2B5EF4-FFF2-40B4-BE49-F238E27FC236}">
                  <a16:creationId xmlns:a16="http://schemas.microsoft.com/office/drawing/2014/main" id="{5F24E315-275F-5EB8-5741-243CA7921453}"/>
                </a:ext>
              </a:extLst>
            </p:cNvPr>
            <p:cNvSpPr/>
            <p:nvPr/>
          </p:nvSpPr>
          <p:spPr>
            <a:xfrm>
              <a:off x="110688" y="1674538"/>
              <a:ext cx="7339635" cy="7341798"/>
            </a:xfrm>
            <a:custGeom>
              <a:avLst/>
              <a:gdLst>
                <a:gd name="connsiteX0" fmla="*/ 3669818 w 7339635"/>
                <a:gd name="connsiteY0" fmla="*/ 236752 h 7341798"/>
                <a:gd name="connsiteX1" fmla="*/ 7102953 w 7339635"/>
                <a:gd name="connsiteY1" fmla="*/ 3670900 h 7341798"/>
                <a:gd name="connsiteX2" fmla="*/ 3669818 w 7339635"/>
                <a:gd name="connsiteY2" fmla="*/ 7105047 h 7341798"/>
                <a:gd name="connsiteX3" fmla="*/ 236683 w 7339635"/>
                <a:gd name="connsiteY3" fmla="*/ 3670900 h 7341798"/>
                <a:gd name="connsiteX4" fmla="*/ 3669818 w 7339635"/>
                <a:gd name="connsiteY4" fmla="*/ 236752 h 7341798"/>
                <a:gd name="connsiteX5" fmla="*/ 3669818 w 7339635"/>
                <a:gd name="connsiteY5" fmla="*/ 0 h 7341798"/>
                <a:gd name="connsiteX6" fmla="*/ 0 w 7339635"/>
                <a:gd name="connsiteY6" fmla="*/ 3670900 h 7341798"/>
                <a:gd name="connsiteX7" fmla="*/ 3669818 w 7339635"/>
                <a:gd name="connsiteY7" fmla="*/ 7341799 h 7341798"/>
                <a:gd name="connsiteX8" fmla="*/ 7339636 w 7339635"/>
                <a:gd name="connsiteY8" fmla="*/ 3670900 h 7341798"/>
                <a:gd name="connsiteX9" fmla="*/ 3669818 w 7339635"/>
                <a:gd name="connsiteY9" fmla="*/ 0 h 7341798"/>
                <a:gd name="connsiteX10" fmla="*/ 3669818 w 7339635"/>
                <a:gd name="connsiteY10" fmla="*/ 0 h 734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39635" h="7341798">
                  <a:moveTo>
                    <a:pt x="3669818" y="236752"/>
                  </a:moveTo>
                  <a:cubicBezTo>
                    <a:pt x="5562811" y="236752"/>
                    <a:pt x="7102953" y="1777281"/>
                    <a:pt x="7102953" y="3670900"/>
                  </a:cubicBezTo>
                  <a:cubicBezTo>
                    <a:pt x="7102953" y="5564518"/>
                    <a:pt x="5562878" y="7105047"/>
                    <a:pt x="3669818" y="7105047"/>
                  </a:cubicBezTo>
                  <a:cubicBezTo>
                    <a:pt x="1776758" y="7105047"/>
                    <a:pt x="236683" y="5564518"/>
                    <a:pt x="236683" y="3670900"/>
                  </a:cubicBezTo>
                  <a:cubicBezTo>
                    <a:pt x="236683" y="1777281"/>
                    <a:pt x="1776758" y="236752"/>
                    <a:pt x="3669818" y="236752"/>
                  </a:cubicBezTo>
                  <a:moveTo>
                    <a:pt x="3669818" y="0"/>
                  </a:moveTo>
                  <a:cubicBezTo>
                    <a:pt x="1643010" y="0"/>
                    <a:pt x="0" y="1643494"/>
                    <a:pt x="0" y="3670900"/>
                  </a:cubicBezTo>
                  <a:cubicBezTo>
                    <a:pt x="0" y="5698305"/>
                    <a:pt x="1643010" y="7341799"/>
                    <a:pt x="3669818" y="7341799"/>
                  </a:cubicBezTo>
                  <a:cubicBezTo>
                    <a:pt x="5696627" y="7341799"/>
                    <a:pt x="7339636" y="5698305"/>
                    <a:pt x="7339636" y="3670900"/>
                  </a:cubicBezTo>
                  <a:cubicBezTo>
                    <a:pt x="7339636" y="1643494"/>
                    <a:pt x="5696560" y="0"/>
                    <a:pt x="3669818" y="0"/>
                  </a:cubicBezTo>
                  <a:lnTo>
                    <a:pt x="3669818" y="0"/>
                  </a:lnTo>
                  <a:close/>
                </a:path>
              </a:pathLst>
            </a:custGeom>
            <a:solidFill>
              <a:srgbClr val="FFFFFF"/>
            </a:solidFill>
            <a:ln w="6678" cap="flat">
              <a:noFill/>
              <a:prstDash val="solid"/>
              <a:miter/>
            </a:ln>
          </p:spPr>
          <p:txBody>
            <a:bodyPr rtlCol="0" anchor="ctr"/>
            <a:lstStyle/>
            <a:p>
              <a:endParaRPr lang="en-GB"/>
            </a:p>
          </p:txBody>
        </p:sp>
      </p:grpSp>
      <p:sp>
        <p:nvSpPr>
          <p:cNvPr id="10" name="Rectangle 9">
            <a:extLst>
              <a:ext uri="{FF2B5EF4-FFF2-40B4-BE49-F238E27FC236}">
                <a16:creationId xmlns:a16="http://schemas.microsoft.com/office/drawing/2014/main" id="{090CEE63-9448-0699-1C2D-2905EE412C45}"/>
              </a:ext>
            </a:extLst>
          </p:cNvPr>
          <p:cNvSpPr/>
          <p:nvPr userDrawn="1"/>
        </p:nvSpPr>
        <p:spPr>
          <a:xfrm>
            <a:off x="0" y="-1014153"/>
            <a:ext cx="7559675" cy="101415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3103526D-ACDE-BAB8-9E6B-FA1B128B5901}"/>
              </a:ext>
            </a:extLst>
          </p:cNvPr>
          <p:cNvSpPr/>
          <p:nvPr userDrawn="1"/>
        </p:nvSpPr>
        <p:spPr>
          <a:xfrm>
            <a:off x="7559675" y="-1014153"/>
            <a:ext cx="1351569" cy="1170596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laceholder 32">
            <a:extLst>
              <a:ext uri="{FF2B5EF4-FFF2-40B4-BE49-F238E27FC236}">
                <a16:creationId xmlns:a16="http://schemas.microsoft.com/office/drawing/2014/main" id="{2F40AB55-7B20-B069-7148-7ABF79B5BA46}"/>
              </a:ext>
            </a:extLst>
          </p:cNvPr>
          <p:cNvSpPr>
            <a:spLocks noGrp="1"/>
          </p:cNvSpPr>
          <p:nvPr>
            <p:ph type="body" sz="quarter" idx="48" hasCustomPrompt="1"/>
          </p:nvPr>
        </p:nvSpPr>
        <p:spPr>
          <a:xfrm>
            <a:off x="801602" y="1555521"/>
            <a:ext cx="5956470" cy="782354"/>
          </a:xfrm>
        </p:spPr>
        <p:txBody>
          <a:bodyPr numCol="1" spcCol="288000" anchor="t">
            <a:noAutofit/>
          </a:bodyPr>
          <a:lstStyle>
            <a:lvl1pPr marL="0" marR="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lang="en-US" sz="1800" b="0" i="0" kern="1200" dirty="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marR="0" lvl="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lang="en-IE" dirty="0"/>
              <a:t>sub-heading</a:t>
            </a:r>
            <a:endParaRPr lang="en-US" dirty="0"/>
          </a:p>
          <a:p>
            <a:pPr lvl="0"/>
            <a:endParaRPr lang="en-US" dirty="0"/>
          </a:p>
        </p:txBody>
      </p:sp>
      <p:sp>
        <p:nvSpPr>
          <p:cNvPr id="16" name="Text Placeholder 32">
            <a:extLst>
              <a:ext uri="{FF2B5EF4-FFF2-40B4-BE49-F238E27FC236}">
                <a16:creationId xmlns:a16="http://schemas.microsoft.com/office/drawing/2014/main" id="{63134F1C-AB9B-03EC-6DC0-9DBFC0201161}"/>
              </a:ext>
            </a:extLst>
          </p:cNvPr>
          <p:cNvSpPr>
            <a:spLocks noGrp="1"/>
          </p:cNvSpPr>
          <p:nvPr>
            <p:ph type="body" sz="quarter" idx="49" hasCustomPrompt="1"/>
          </p:nvPr>
        </p:nvSpPr>
        <p:spPr>
          <a:xfrm>
            <a:off x="801602" y="887817"/>
            <a:ext cx="5956470" cy="665144"/>
          </a:xfrm>
        </p:spPr>
        <p:txBody>
          <a:bodyPr>
            <a:noAutofit/>
          </a:bodyPr>
          <a:lstStyle>
            <a:lvl1pPr marL="0" indent="0" algn="l">
              <a:spcBef>
                <a:spcPts val="0"/>
              </a:spcBef>
              <a:buNone/>
              <a:defRPr lang="en-US" sz="2800" b="1" i="0" kern="1200" dirty="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HEADING</a:t>
            </a:r>
            <a:endParaRPr lang="en-US" dirty="0"/>
          </a:p>
        </p:txBody>
      </p:sp>
      <p:sp>
        <p:nvSpPr>
          <p:cNvPr id="17" name="Text Placeholder 32">
            <a:extLst>
              <a:ext uri="{FF2B5EF4-FFF2-40B4-BE49-F238E27FC236}">
                <a16:creationId xmlns:a16="http://schemas.microsoft.com/office/drawing/2014/main" id="{A0A0F16A-9973-B848-51F6-6E24160B82EC}"/>
              </a:ext>
            </a:extLst>
          </p:cNvPr>
          <p:cNvSpPr>
            <a:spLocks noGrp="1"/>
          </p:cNvSpPr>
          <p:nvPr>
            <p:ph type="body" sz="quarter" idx="32" hasCustomPrompt="1"/>
          </p:nvPr>
        </p:nvSpPr>
        <p:spPr>
          <a:xfrm>
            <a:off x="801602" y="2403364"/>
            <a:ext cx="5956470" cy="2621956"/>
          </a:xfrm>
        </p:spPr>
        <p:txBody>
          <a:bodyPr numCol="2" spcCol="288000" anchor="t">
            <a:noAutofit/>
          </a:bodyPr>
          <a:lstStyle>
            <a:lvl1pPr marL="0" indent="0" algn="just">
              <a:lnSpc>
                <a:spcPct val="100000"/>
              </a:lnSpc>
              <a:spcBef>
                <a:spcPts val="0"/>
              </a:spcBef>
              <a:buNone/>
              <a:defRPr sz="14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coloumns)</a:t>
            </a:r>
            <a:endParaRPr lang="en-US" dirty="0"/>
          </a:p>
        </p:txBody>
      </p:sp>
      <p:cxnSp>
        <p:nvCxnSpPr>
          <p:cNvPr id="18" name="Straight Connector 17">
            <a:extLst>
              <a:ext uri="{FF2B5EF4-FFF2-40B4-BE49-F238E27FC236}">
                <a16:creationId xmlns:a16="http://schemas.microsoft.com/office/drawing/2014/main" id="{448834C0-1235-3B77-A81F-4F471B8F00F2}"/>
              </a:ext>
            </a:extLst>
          </p:cNvPr>
          <p:cNvCxnSpPr>
            <a:cxnSpLocks/>
          </p:cNvCxnSpPr>
          <p:nvPr userDrawn="1"/>
        </p:nvCxnSpPr>
        <p:spPr>
          <a:xfrm>
            <a:off x="0" y="1462432"/>
            <a:ext cx="377983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Slide Number Placeholder 5">
            <a:extLst>
              <a:ext uri="{FF2B5EF4-FFF2-40B4-BE49-F238E27FC236}">
                <a16:creationId xmlns:a16="http://schemas.microsoft.com/office/drawing/2014/main" id="{6B261984-3E6A-3EDF-E7EE-9770AC6F8514}"/>
              </a:ext>
            </a:extLst>
          </p:cNvPr>
          <p:cNvSpPr>
            <a:spLocks noGrp="1"/>
          </p:cNvSpPr>
          <p:nvPr>
            <p:ph type="sldNum" sz="quarter" idx="4"/>
          </p:nvPr>
        </p:nvSpPr>
        <p:spPr>
          <a:xfrm>
            <a:off x="6860806" y="10158647"/>
            <a:ext cx="374383" cy="465822"/>
          </a:xfrm>
          <a:prstGeom prst="rect">
            <a:avLst/>
          </a:prstGeom>
        </p:spPr>
        <p:txBody>
          <a:bodyPr vert="horz" lIns="91440" tIns="45720" rIns="91440" bIns="45720" rtlCol="0" anchor="ctr"/>
          <a:lstStyle>
            <a:lvl1pPr algn="ctr">
              <a:defRPr sz="700" b="0" i="0">
                <a:solidFill>
                  <a:srgbClr val="8AC03B"/>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‹N°›</a:t>
            </a:fld>
            <a:endParaRPr lang="en-US" dirty="0"/>
          </a:p>
        </p:txBody>
      </p:sp>
      <p:sp>
        <p:nvSpPr>
          <p:cNvPr id="20" name="Text Box 5">
            <a:extLst>
              <a:ext uri="{FF2B5EF4-FFF2-40B4-BE49-F238E27FC236}">
                <a16:creationId xmlns:a16="http://schemas.microsoft.com/office/drawing/2014/main" id="{D63CDCA0-CEFE-5093-1F7C-A9E76C23ED04}"/>
              </a:ext>
            </a:extLst>
          </p:cNvPr>
          <p:cNvSpPr txBox="1"/>
          <p:nvPr userDrawn="1"/>
        </p:nvSpPr>
        <p:spPr>
          <a:xfrm rot="16200000">
            <a:off x="5099908" y="8023367"/>
            <a:ext cx="3896178"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500" b="1" i="0" spc="170" baseline="0" dirty="0">
                <a:solidFill>
                  <a:srgbClr val="6D6E71"/>
                </a:solidFill>
                <a:effectLst/>
                <a:latin typeface="Avenir Black" panose="02000503020000020003" pitchFamily="2" charset="0"/>
                <a:ea typeface="Times New Roman" panose="02020603050405020304" pitchFamily="18" charset="0"/>
                <a:cs typeface="Times New Roman" panose="02020603050405020304" pitchFamily="18" charset="0"/>
              </a:rPr>
              <a:t>GRASSROOTS</a:t>
            </a:r>
            <a:r>
              <a:rPr lang="en-IE" sz="500" spc="170" baseline="0" dirty="0">
                <a:solidFill>
                  <a:srgbClr val="6D6E71"/>
                </a:solidFill>
                <a:effectLst/>
                <a:latin typeface="Avenir Book" panose="02000503020000020003" pitchFamily="2" charset="0"/>
                <a:ea typeface="Times New Roman" panose="02020603050405020304" pitchFamily="18" charset="0"/>
                <a:cs typeface="Times New Roman" panose="02020603050405020304" pitchFamily="18" charset="0"/>
              </a:rPr>
              <a:t> YOUNG ENTREPRENEURS IN ECO-HEALTH TOURISM</a:t>
            </a:r>
            <a:endParaRPr lang="en-IE" sz="500" spc="170" baseline="0" dirty="0">
              <a:solidFill>
                <a:srgbClr val="6D6E71"/>
              </a:solidFill>
              <a:effectLst/>
              <a:latin typeface="Avenir Book" panose="02000503020000020003" pitchFamily="2"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55C824A8-D1D8-0116-BD1F-9B58A0E182A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00039" y="4333668"/>
            <a:ext cx="8519936" cy="8889058"/>
          </a:xfrm>
          <a:custGeom>
            <a:avLst/>
            <a:gdLst>
              <a:gd name="connsiteX0" fmla="*/ 0 w 8519936"/>
              <a:gd name="connsiteY0" fmla="*/ 0 h 8889058"/>
              <a:gd name="connsiteX1" fmla="*/ 8519936 w 8519936"/>
              <a:gd name="connsiteY1" fmla="*/ 0 h 8889058"/>
              <a:gd name="connsiteX2" fmla="*/ 8519936 w 8519936"/>
              <a:gd name="connsiteY2" fmla="*/ 6358146 h 8889058"/>
              <a:gd name="connsiteX3" fmla="*/ 3100039 w 8519936"/>
              <a:gd name="connsiteY3" fmla="*/ 6358146 h 8889058"/>
              <a:gd name="connsiteX4" fmla="*/ 3100039 w 8519936"/>
              <a:gd name="connsiteY4" fmla="*/ 103861 h 8889058"/>
              <a:gd name="connsiteX5" fmla="*/ 1351921 w 8519936"/>
              <a:gd name="connsiteY5" fmla="*/ 103861 h 8889058"/>
              <a:gd name="connsiteX6" fmla="*/ 1351921 w 8519936"/>
              <a:gd name="connsiteY6" fmla="*/ 447803 h 8889058"/>
              <a:gd name="connsiteX7" fmla="*/ 179125 w 8519936"/>
              <a:gd name="connsiteY7" fmla="*/ 447803 h 8889058"/>
              <a:gd name="connsiteX8" fmla="*/ 179125 w 8519936"/>
              <a:gd name="connsiteY8" fmla="*/ 7881482 h 8889058"/>
              <a:gd name="connsiteX9" fmla="*/ 1351921 w 8519936"/>
              <a:gd name="connsiteY9" fmla="*/ 7881482 h 8889058"/>
              <a:gd name="connsiteX10" fmla="*/ 1351921 w 8519936"/>
              <a:gd name="connsiteY10" fmla="*/ 7930050 h 8889058"/>
              <a:gd name="connsiteX11" fmla="*/ 1701684 w 8519936"/>
              <a:gd name="connsiteY11" fmla="*/ 7930050 h 8889058"/>
              <a:gd name="connsiteX12" fmla="*/ 1701684 w 8519936"/>
              <a:gd name="connsiteY12" fmla="*/ 8329294 h 8889058"/>
              <a:gd name="connsiteX13" fmla="*/ 6985860 w 8519936"/>
              <a:gd name="connsiteY13" fmla="*/ 8329294 h 8889058"/>
              <a:gd name="connsiteX14" fmla="*/ 6985860 w 8519936"/>
              <a:gd name="connsiteY14" fmla="*/ 8106264 h 8889058"/>
              <a:gd name="connsiteX15" fmla="*/ 8519936 w 8519936"/>
              <a:gd name="connsiteY15" fmla="*/ 8106264 h 8889058"/>
              <a:gd name="connsiteX16" fmla="*/ 8519936 w 8519936"/>
              <a:gd name="connsiteY16" fmla="*/ 8889058 h 8889058"/>
              <a:gd name="connsiteX17" fmla="*/ 0 w 8519936"/>
              <a:gd name="connsiteY17" fmla="*/ 8889058 h 888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519936" h="8889058">
                <a:moveTo>
                  <a:pt x="0" y="0"/>
                </a:moveTo>
                <a:lnTo>
                  <a:pt x="8519936" y="0"/>
                </a:lnTo>
                <a:lnTo>
                  <a:pt x="8519936" y="6358146"/>
                </a:lnTo>
                <a:lnTo>
                  <a:pt x="3100039" y="6358146"/>
                </a:lnTo>
                <a:lnTo>
                  <a:pt x="3100039" y="103861"/>
                </a:lnTo>
                <a:lnTo>
                  <a:pt x="1351921" y="103861"/>
                </a:lnTo>
                <a:lnTo>
                  <a:pt x="1351921" y="447803"/>
                </a:lnTo>
                <a:lnTo>
                  <a:pt x="179125" y="447803"/>
                </a:lnTo>
                <a:lnTo>
                  <a:pt x="179125" y="7881482"/>
                </a:lnTo>
                <a:lnTo>
                  <a:pt x="1351921" y="7881482"/>
                </a:lnTo>
                <a:lnTo>
                  <a:pt x="1351921" y="7930050"/>
                </a:lnTo>
                <a:lnTo>
                  <a:pt x="1701684" y="7930050"/>
                </a:lnTo>
                <a:lnTo>
                  <a:pt x="1701684" y="8329294"/>
                </a:lnTo>
                <a:lnTo>
                  <a:pt x="6985860" y="8329294"/>
                </a:lnTo>
                <a:lnTo>
                  <a:pt x="6985860" y="8106264"/>
                </a:lnTo>
                <a:lnTo>
                  <a:pt x="8519936" y="8106264"/>
                </a:lnTo>
                <a:lnTo>
                  <a:pt x="8519936" y="8889058"/>
                </a:lnTo>
                <a:lnTo>
                  <a:pt x="0" y="8889058"/>
                </a:lnTo>
                <a:close/>
              </a:path>
            </a:pathLst>
          </a:custGeom>
        </p:spPr>
      </p:pic>
      <p:sp>
        <p:nvSpPr>
          <p:cNvPr id="3" name="Freeform 2">
            <a:extLst>
              <a:ext uri="{FF2B5EF4-FFF2-40B4-BE49-F238E27FC236}">
                <a16:creationId xmlns:a16="http://schemas.microsoft.com/office/drawing/2014/main" id="{740F8494-E608-A148-9E16-327D3B9E1218}"/>
              </a:ext>
            </a:extLst>
          </p:cNvPr>
          <p:cNvSpPr>
            <a:spLocks noGrp="1"/>
          </p:cNvSpPr>
          <p:nvPr>
            <p:ph type="pic" sz="quarter" idx="44"/>
          </p:nvPr>
        </p:nvSpPr>
        <p:spPr>
          <a:xfrm>
            <a:off x="1" y="6188950"/>
            <a:ext cx="3739789" cy="4502865"/>
          </a:xfrm>
          <a:custGeom>
            <a:avLst/>
            <a:gdLst>
              <a:gd name="connsiteX0" fmla="*/ 1155806 w 3739789"/>
              <a:gd name="connsiteY0" fmla="*/ 0 h 4502865"/>
              <a:gd name="connsiteX1" fmla="*/ 3739789 w 3739789"/>
              <a:gd name="connsiteY1" fmla="*/ 2583983 h 4502865"/>
              <a:gd name="connsiteX2" fmla="*/ 2982958 w 3739789"/>
              <a:gd name="connsiteY2" fmla="*/ 4411134 h 4502865"/>
              <a:gd name="connsiteX3" fmla="*/ 2882029 w 3739789"/>
              <a:gd name="connsiteY3" fmla="*/ 4502865 h 4502865"/>
              <a:gd name="connsiteX4" fmla="*/ 0 w 3739789"/>
              <a:gd name="connsiteY4" fmla="*/ 4502865 h 4502865"/>
              <a:gd name="connsiteX5" fmla="*/ 0 w 3739789"/>
              <a:gd name="connsiteY5" fmla="*/ 275323 h 4502865"/>
              <a:gd name="connsiteX6" fmla="*/ 150004 w 3739789"/>
              <a:gd name="connsiteY6" fmla="*/ 203063 h 4502865"/>
              <a:gd name="connsiteX7" fmla="*/ 1155806 w 3739789"/>
              <a:gd name="connsiteY7" fmla="*/ 0 h 4502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9789" h="4502865">
                <a:moveTo>
                  <a:pt x="1155806" y="0"/>
                </a:moveTo>
                <a:cubicBezTo>
                  <a:pt x="2582899" y="0"/>
                  <a:pt x="3739789" y="1156890"/>
                  <a:pt x="3739789" y="2583983"/>
                </a:cubicBezTo>
                <a:cubicBezTo>
                  <a:pt x="3739789" y="3297530"/>
                  <a:pt x="3450567" y="3943525"/>
                  <a:pt x="2982958" y="4411134"/>
                </a:cubicBezTo>
                <a:lnTo>
                  <a:pt x="2882029" y="4502865"/>
                </a:lnTo>
                <a:lnTo>
                  <a:pt x="0" y="4502865"/>
                </a:lnTo>
                <a:lnTo>
                  <a:pt x="0" y="275323"/>
                </a:lnTo>
                <a:lnTo>
                  <a:pt x="150004" y="203063"/>
                </a:lnTo>
                <a:cubicBezTo>
                  <a:pt x="459147" y="72306"/>
                  <a:pt x="799033" y="0"/>
                  <a:pt x="1155806" y="0"/>
                </a:cubicBezTo>
                <a:close/>
              </a:path>
            </a:pathLst>
          </a:custGeom>
        </p:spPr>
        <p:txBody>
          <a:bodyPr wrap="square">
            <a:noAutofit/>
          </a:bodyPr>
          <a:lstStyle>
            <a:lvl1pPr>
              <a:defRPr sz="1600"/>
            </a:lvl1pPr>
          </a:lstStyle>
          <a:p>
            <a:endParaRPr lang="en-GB"/>
          </a:p>
        </p:txBody>
      </p:sp>
    </p:spTree>
    <p:extLst>
      <p:ext uri="{BB962C8B-B14F-4D97-AF65-F5344CB8AC3E}">
        <p14:creationId xmlns:p14="http://schemas.microsoft.com/office/powerpoint/2010/main" val="33222170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hone Preview">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EF6FF3AE-A748-680C-F7B6-F55577FC9471}"/>
              </a:ext>
            </a:extLst>
          </p:cNvPr>
          <p:cNvSpPr/>
          <p:nvPr userDrawn="1"/>
        </p:nvSpPr>
        <p:spPr>
          <a:xfrm>
            <a:off x="2728780" y="570537"/>
            <a:ext cx="4830895" cy="6323323"/>
          </a:xfrm>
          <a:custGeom>
            <a:avLst/>
            <a:gdLst>
              <a:gd name="connsiteX0" fmla="*/ 2473779 w 3779837"/>
              <a:gd name="connsiteY0" fmla="*/ 0 h 4947558"/>
              <a:gd name="connsiteX1" fmla="*/ 3652929 w 3779837"/>
              <a:gd name="connsiteY1" fmla="*/ 298572 h 4947558"/>
              <a:gd name="connsiteX2" fmla="*/ 3779837 w 3779837"/>
              <a:gd name="connsiteY2" fmla="*/ 375671 h 4947558"/>
              <a:gd name="connsiteX3" fmla="*/ 3779837 w 3779837"/>
              <a:gd name="connsiteY3" fmla="*/ 4571888 h 4947558"/>
              <a:gd name="connsiteX4" fmla="*/ 3652929 w 3779837"/>
              <a:gd name="connsiteY4" fmla="*/ 4648986 h 4947558"/>
              <a:gd name="connsiteX5" fmla="*/ 2473779 w 3779837"/>
              <a:gd name="connsiteY5" fmla="*/ 4947558 h 4947558"/>
              <a:gd name="connsiteX6" fmla="*/ 0 w 3779837"/>
              <a:gd name="connsiteY6" fmla="*/ 2473779 h 4947558"/>
              <a:gd name="connsiteX7" fmla="*/ 2473779 w 3779837"/>
              <a:gd name="connsiteY7" fmla="*/ 0 h 4947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79837" h="4947558">
                <a:moveTo>
                  <a:pt x="2473779" y="0"/>
                </a:moveTo>
                <a:cubicBezTo>
                  <a:pt x="2900726" y="0"/>
                  <a:pt x="3302411" y="108159"/>
                  <a:pt x="3652929" y="298572"/>
                </a:cubicBezTo>
                <a:lnTo>
                  <a:pt x="3779837" y="375671"/>
                </a:lnTo>
                <a:lnTo>
                  <a:pt x="3779837" y="4571888"/>
                </a:lnTo>
                <a:lnTo>
                  <a:pt x="3652929" y="4648986"/>
                </a:lnTo>
                <a:cubicBezTo>
                  <a:pt x="3302411" y="4839399"/>
                  <a:pt x="2900726" y="4947558"/>
                  <a:pt x="2473779" y="4947558"/>
                </a:cubicBezTo>
                <a:cubicBezTo>
                  <a:pt x="1107549" y="4947558"/>
                  <a:pt x="0" y="3840009"/>
                  <a:pt x="0" y="2473779"/>
                </a:cubicBezTo>
                <a:cubicBezTo>
                  <a:pt x="0" y="1107549"/>
                  <a:pt x="1107549" y="0"/>
                  <a:pt x="2473779" y="0"/>
                </a:cubicBezTo>
                <a:close/>
              </a:path>
            </a:pathLst>
          </a:custGeom>
          <a:solidFill>
            <a:srgbClr val="8AC0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30" name="Picture 29">
            <a:extLst>
              <a:ext uri="{FF2B5EF4-FFF2-40B4-BE49-F238E27FC236}">
                <a16:creationId xmlns:a16="http://schemas.microsoft.com/office/drawing/2014/main" id="{8CFA054D-2D4B-9447-A9F7-FD9A9214B7BA}"/>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178235" y="5196167"/>
            <a:ext cx="4812798" cy="5495646"/>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31" name="Picture Placeholder 9">
            <a:extLst>
              <a:ext uri="{FF2B5EF4-FFF2-40B4-BE49-F238E27FC236}">
                <a16:creationId xmlns:a16="http://schemas.microsoft.com/office/drawing/2014/main" id="{34B00FC3-5246-874F-9991-48FF5517AC20}"/>
              </a:ext>
            </a:extLst>
          </p:cNvPr>
          <p:cNvSpPr>
            <a:spLocks noGrp="1"/>
          </p:cNvSpPr>
          <p:nvPr>
            <p:ph type="pic" sz="quarter" idx="13"/>
          </p:nvPr>
        </p:nvSpPr>
        <p:spPr>
          <a:xfrm>
            <a:off x="686565" y="6737513"/>
            <a:ext cx="3796138" cy="3954301"/>
          </a:xfrm>
          <a:solidFill>
            <a:schemeClr val="bg1">
              <a:lumMod val="75000"/>
            </a:schemeClr>
          </a:solidFill>
        </p:spPr>
        <p:txBody>
          <a:bodyPr>
            <a:normAutofit/>
          </a:bodyPr>
          <a:lstStyle>
            <a:lvl1pPr marL="0" indent="0">
              <a:buNone/>
              <a:defRPr sz="1000"/>
            </a:lvl1pPr>
          </a:lstStyle>
          <a:p>
            <a:endParaRPr lang="fr-CA" dirty="0"/>
          </a:p>
        </p:txBody>
      </p:sp>
      <p:sp>
        <p:nvSpPr>
          <p:cNvPr id="2" name="Slide Number Placeholder 5">
            <a:extLst>
              <a:ext uri="{FF2B5EF4-FFF2-40B4-BE49-F238E27FC236}">
                <a16:creationId xmlns:a16="http://schemas.microsoft.com/office/drawing/2014/main" id="{E2F037B9-6FCA-376B-7D6D-A1923EB8FA39}"/>
              </a:ext>
            </a:extLst>
          </p:cNvPr>
          <p:cNvSpPr>
            <a:spLocks noGrp="1"/>
          </p:cNvSpPr>
          <p:nvPr>
            <p:ph type="sldNum" sz="quarter" idx="4"/>
          </p:nvPr>
        </p:nvSpPr>
        <p:spPr>
          <a:xfrm>
            <a:off x="6860806" y="10158647"/>
            <a:ext cx="374383" cy="465822"/>
          </a:xfrm>
          <a:prstGeom prst="rect">
            <a:avLst/>
          </a:prstGeom>
        </p:spPr>
        <p:txBody>
          <a:bodyPr vert="horz" lIns="91440" tIns="45720" rIns="91440" bIns="45720" rtlCol="0" anchor="ctr"/>
          <a:lstStyle>
            <a:lvl1pPr algn="ctr">
              <a:defRPr sz="700" b="0" i="0">
                <a:solidFill>
                  <a:srgbClr val="8AC03B"/>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‹N°›</a:t>
            </a:fld>
            <a:endParaRPr lang="en-US" dirty="0"/>
          </a:p>
        </p:txBody>
      </p:sp>
      <p:sp>
        <p:nvSpPr>
          <p:cNvPr id="3" name="Text Box 5">
            <a:extLst>
              <a:ext uri="{FF2B5EF4-FFF2-40B4-BE49-F238E27FC236}">
                <a16:creationId xmlns:a16="http://schemas.microsoft.com/office/drawing/2014/main" id="{CC5BC444-AA81-56FB-53B9-6DC270FEE223}"/>
              </a:ext>
            </a:extLst>
          </p:cNvPr>
          <p:cNvSpPr txBox="1"/>
          <p:nvPr userDrawn="1"/>
        </p:nvSpPr>
        <p:spPr>
          <a:xfrm rot="16200000">
            <a:off x="5099908" y="8023367"/>
            <a:ext cx="3896178"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500" b="1" i="0" spc="170" baseline="0" dirty="0">
                <a:solidFill>
                  <a:srgbClr val="6D6E71"/>
                </a:solidFill>
                <a:effectLst/>
                <a:latin typeface="Avenir Black" panose="02000503020000020003" pitchFamily="2" charset="0"/>
                <a:ea typeface="Times New Roman" panose="02020603050405020304" pitchFamily="18" charset="0"/>
                <a:cs typeface="Times New Roman" panose="02020603050405020304" pitchFamily="18" charset="0"/>
              </a:rPr>
              <a:t>GRASSROOTS</a:t>
            </a:r>
            <a:r>
              <a:rPr lang="en-IE" sz="500" spc="170" baseline="0" dirty="0">
                <a:solidFill>
                  <a:srgbClr val="6D6E71"/>
                </a:solidFill>
                <a:effectLst/>
                <a:latin typeface="Avenir Book" panose="02000503020000020003" pitchFamily="2" charset="0"/>
                <a:ea typeface="Times New Roman" panose="02020603050405020304" pitchFamily="18" charset="0"/>
                <a:cs typeface="Times New Roman" panose="02020603050405020304" pitchFamily="18" charset="0"/>
              </a:rPr>
              <a:t> YOUNG ENTREPRENEURS IN ECO-HEALTH TOURISM</a:t>
            </a:r>
            <a:endParaRPr lang="en-IE" sz="500" spc="170" baseline="0" dirty="0">
              <a:solidFill>
                <a:srgbClr val="6D6E71"/>
              </a:solidFill>
              <a:effectLst/>
              <a:latin typeface="Avenir Book" panose="02000503020000020003" pitchFamily="2" charset="0"/>
              <a:ea typeface="Calibri" panose="020F0502020204030204" pitchFamily="34" charset="0"/>
              <a:cs typeface="Times New Roman" panose="02020603050405020304" pitchFamily="18" charset="0"/>
            </a:endParaRPr>
          </a:p>
        </p:txBody>
      </p:sp>
      <p:sp>
        <p:nvSpPr>
          <p:cNvPr id="5" name="Text Placeholder 32">
            <a:extLst>
              <a:ext uri="{FF2B5EF4-FFF2-40B4-BE49-F238E27FC236}">
                <a16:creationId xmlns:a16="http://schemas.microsoft.com/office/drawing/2014/main" id="{C27AA43D-E4BB-4689-88C0-F26A5C8154B4}"/>
              </a:ext>
            </a:extLst>
          </p:cNvPr>
          <p:cNvSpPr>
            <a:spLocks noGrp="1"/>
          </p:cNvSpPr>
          <p:nvPr>
            <p:ph type="body" sz="quarter" idx="48" hasCustomPrompt="1"/>
          </p:nvPr>
        </p:nvSpPr>
        <p:spPr>
          <a:xfrm>
            <a:off x="3798030" y="2354654"/>
            <a:ext cx="3639422" cy="2074689"/>
          </a:xfrm>
        </p:spPr>
        <p:txBody>
          <a:bodyPr numCol="1" spcCol="288000" anchor="t">
            <a:noAutofit/>
          </a:bodyPr>
          <a:lstStyle>
            <a:lvl1pPr marL="0" marR="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lang="en-US" sz="1800" b="0" i="0" kern="1200" dirty="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marR="0" lvl="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lang="en-IE" dirty="0"/>
              <a:t>sub-heading</a:t>
            </a:r>
            <a:endParaRPr lang="en-US" dirty="0"/>
          </a:p>
          <a:p>
            <a:pPr lvl="0"/>
            <a:endParaRPr lang="en-US" dirty="0"/>
          </a:p>
        </p:txBody>
      </p:sp>
      <p:sp>
        <p:nvSpPr>
          <p:cNvPr id="6" name="Text Placeholder 32">
            <a:extLst>
              <a:ext uri="{FF2B5EF4-FFF2-40B4-BE49-F238E27FC236}">
                <a16:creationId xmlns:a16="http://schemas.microsoft.com/office/drawing/2014/main" id="{16ABFD30-FF33-6C79-DD93-07130E67D33E}"/>
              </a:ext>
            </a:extLst>
          </p:cNvPr>
          <p:cNvSpPr>
            <a:spLocks noGrp="1"/>
          </p:cNvSpPr>
          <p:nvPr>
            <p:ph type="body" sz="quarter" idx="49" hasCustomPrompt="1"/>
          </p:nvPr>
        </p:nvSpPr>
        <p:spPr>
          <a:xfrm>
            <a:off x="3796036" y="1666323"/>
            <a:ext cx="3657458" cy="665144"/>
          </a:xfrm>
        </p:spPr>
        <p:txBody>
          <a:bodyPr>
            <a:noAutofit/>
          </a:bodyPr>
          <a:lstStyle>
            <a:lvl1pPr marL="0" indent="0" algn="l">
              <a:lnSpc>
                <a:spcPct val="100000"/>
              </a:lnSpc>
              <a:spcBef>
                <a:spcPts val="0"/>
              </a:spcBef>
              <a:buNone/>
              <a:defRPr lang="en-US" sz="2800" b="1" i="0" kern="1200" dirty="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HEADING</a:t>
            </a:r>
            <a:endParaRPr lang="en-US" dirty="0"/>
          </a:p>
        </p:txBody>
      </p:sp>
      <p:cxnSp>
        <p:nvCxnSpPr>
          <p:cNvPr id="7" name="Straight Connector 6">
            <a:extLst>
              <a:ext uri="{FF2B5EF4-FFF2-40B4-BE49-F238E27FC236}">
                <a16:creationId xmlns:a16="http://schemas.microsoft.com/office/drawing/2014/main" id="{B3438125-C993-061D-4810-728DB76E8898}"/>
              </a:ext>
            </a:extLst>
          </p:cNvPr>
          <p:cNvCxnSpPr>
            <a:cxnSpLocks/>
          </p:cNvCxnSpPr>
          <p:nvPr userDrawn="1"/>
        </p:nvCxnSpPr>
        <p:spPr>
          <a:xfrm>
            <a:off x="3780532" y="2343000"/>
            <a:ext cx="3779838" cy="1165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47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creen Preview">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2DB2CB8-E902-A534-DAF6-C372D2F0E353}"/>
              </a:ext>
            </a:extLst>
          </p:cNvPr>
          <p:cNvSpPr/>
          <p:nvPr userDrawn="1"/>
        </p:nvSpPr>
        <p:spPr>
          <a:xfrm>
            <a:off x="0" y="2057399"/>
            <a:ext cx="7559675" cy="7967133"/>
          </a:xfrm>
          <a:prstGeom prst="rect">
            <a:avLst/>
          </a:prstGeom>
          <a:solidFill>
            <a:srgbClr val="8AC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32">
            <a:extLst>
              <a:ext uri="{FF2B5EF4-FFF2-40B4-BE49-F238E27FC236}">
                <a16:creationId xmlns:a16="http://schemas.microsoft.com/office/drawing/2014/main" id="{CB5B1130-9FB5-A873-9346-C364F626E011}"/>
              </a:ext>
            </a:extLst>
          </p:cNvPr>
          <p:cNvSpPr>
            <a:spLocks noGrp="1"/>
          </p:cNvSpPr>
          <p:nvPr>
            <p:ph type="body" sz="quarter" idx="32" hasCustomPrompt="1"/>
          </p:nvPr>
        </p:nvSpPr>
        <p:spPr>
          <a:xfrm>
            <a:off x="801602" y="7495821"/>
            <a:ext cx="5956470" cy="2327712"/>
          </a:xfrm>
        </p:spPr>
        <p:txBody>
          <a:bodyPr numCol="2" spcCol="288000" anchor="t">
            <a:noAutofit/>
          </a:bodyPr>
          <a:lstStyle>
            <a:lvl1pPr marL="0" indent="0" algn="just">
              <a:lnSpc>
                <a:spcPct val="100000"/>
              </a:lnSpc>
              <a:spcBef>
                <a:spcPts val="0"/>
              </a:spcBef>
              <a:buNone/>
              <a:defRPr sz="14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coloumns)</a:t>
            </a:r>
            <a:endParaRPr lang="en-US" dirty="0"/>
          </a:p>
        </p:txBody>
      </p:sp>
      <p:sp>
        <p:nvSpPr>
          <p:cNvPr id="4" name="Text Placeholder 32">
            <a:extLst>
              <a:ext uri="{FF2B5EF4-FFF2-40B4-BE49-F238E27FC236}">
                <a16:creationId xmlns:a16="http://schemas.microsoft.com/office/drawing/2014/main" id="{34368D01-6D24-38F2-2747-69B9F628D05F}"/>
              </a:ext>
            </a:extLst>
          </p:cNvPr>
          <p:cNvSpPr>
            <a:spLocks noGrp="1"/>
          </p:cNvSpPr>
          <p:nvPr>
            <p:ph type="body" sz="quarter" idx="46" hasCustomPrompt="1"/>
          </p:nvPr>
        </p:nvSpPr>
        <p:spPr>
          <a:xfrm>
            <a:off x="801602" y="6416277"/>
            <a:ext cx="5956470" cy="782354"/>
          </a:xfrm>
        </p:spPr>
        <p:txBody>
          <a:bodyPr numCol="1" spcCol="288000" anchor="t">
            <a:noAutofit/>
          </a:bodyPr>
          <a:lstStyle>
            <a:lvl1pPr marL="0" marR="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lang="en-US" sz="1800" b="0" i="0" kern="1200" dirty="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marR="0" lvl="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lang="en-IE" dirty="0"/>
              <a:t>sub-heading</a:t>
            </a:r>
            <a:endParaRPr lang="en-US" dirty="0"/>
          </a:p>
          <a:p>
            <a:pPr lvl="0"/>
            <a:endParaRPr lang="en-US" dirty="0"/>
          </a:p>
        </p:txBody>
      </p:sp>
      <p:sp>
        <p:nvSpPr>
          <p:cNvPr id="5" name="Text Placeholder 32">
            <a:extLst>
              <a:ext uri="{FF2B5EF4-FFF2-40B4-BE49-F238E27FC236}">
                <a16:creationId xmlns:a16="http://schemas.microsoft.com/office/drawing/2014/main" id="{35A8C4BC-1642-9EBE-E1A7-1983945658E6}"/>
              </a:ext>
            </a:extLst>
          </p:cNvPr>
          <p:cNvSpPr>
            <a:spLocks noGrp="1"/>
          </p:cNvSpPr>
          <p:nvPr>
            <p:ph type="body" sz="quarter" idx="47" hasCustomPrompt="1"/>
          </p:nvPr>
        </p:nvSpPr>
        <p:spPr>
          <a:xfrm>
            <a:off x="801602" y="5748573"/>
            <a:ext cx="5956470" cy="665144"/>
          </a:xfrm>
        </p:spPr>
        <p:txBody>
          <a:bodyPr>
            <a:noAutofit/>
          </a:bodyPr>
          <a:lstStyle>
            <a:lvl1pPr marL="0" indent="0" algn="l">
              <a:spcBef>
                <a:spcPts val="0"/>
              </a:spcBef>
              <a:buNone/>
              <a:defRPr lang="en-US" sz="2800" b="1" i="0" kern="1200" dirty="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HEADING</a:t>
            </a:r>
            <a:endParaRPr lang="en-US" dirty="0"/>
          </a:p>
        </p:txBody>
      </p:sp>
      <p:sp>
        <p:nvSpPr>
          <p:cNvPr id="10" name="Slide Number Placeholder 5">
            <a:extLst>
              <a:ext uri="{FF2B5EF4-FFF2-40B4-BE49-F238E27FC236}">
                <a16:creationId xmlns:a16="http://schemas.microsoft.com/office/drawing/2014/main" id="{DB82441A-E88B-7356-4134-F782C195907F}"/>
              </a:ext>
            </a:extLst>
          </p:cNvPr>
          <p:cNvSpPr>
            <a:spLocks noGrp="1"/>
          </p:cNvSpPr>
          <p:nvPr>
            <p:ph type="sldNum" sz="quarter" idx="4"/>
          </p:nvPr>
        </p:nvSpPr>
        <p:spPr>
          <a:xfrm>
            <a:off x="6860806" y="10158647"/>
            <a:ext cx="374383" cy="465822"/>
          </a:xfrm>
          <a:prstGeom prst="rect">
            <a:avLst/>
          </a:prstGeom>
        </p:spPr>
        <p:txBody>
          <a:bodyPr vert="horz" lIns="91440" tIns="45720" rIns="91440" bIns="45720" rtlCol="0" anchor="ctr"/>
          <a:lstStyle>
            <a:lvl1pPr algn="ctr">
              <a:defRPr sz="700" b="0" i="0">
                <a:solidFill>
                  <a:srgbClr val="8AC03B"/>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‹N°›</a:t>
            </a:fld>
            <a:endParaRPr lang="en-US" dirty="0"/>
          </a:p>
        </p:txBody>
      </p:sp>
      <p:sp>
        <p:nvSpPr>
          <p:cNvPr id="11" name="Text Box 5">
            <a:extLst>
              <a:ext uri="{FF2B5EF4-FFF2-40B4-BE49-F238E27FC236}">
                <a16:creationId xmlns:a16="http://schemas.microsoft.com/office/drawing/2014/main" id="{E2DB4FB6-1F66-2096-EB50-F1AE49EAD16F}"/>
              </a:ext>
            </a:extLst>
          </p:cNvPr>
          <p:cNvSpPr txBox="1"/>
          <p:nvPr userDrawn="1"/>
        </p:nvSpPr>
        <p:spPr>
          <a:xfrm>
            <a:off x="3624944" y="10204367"/>
            <a:ext cx="3896178"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500" b="1" i="0" spc="170" baseline="0" dirty="0">
                <a:solidFill>
                  <a:srgbClr val="6D6E71"/>
                </a:solidFill>
                <a:effectLst/>
                <a:latin typeface="Avenir Black" panose="02000503020000020003" pitchFamily="2" charset="0"/>
                <a:ea typeface="Times New Roman" panose="02020603050405020304" pitchFamily="18" charset="0"/>
                <a:cs typeface="Times New Roman" panose="02020603050405020304" pitchFamily="18" charset="0"/>
              </a:rPr>
              <a:t>GRASSROOTS</a:t>
            </a:r>
            <a:r>
              <a:rPr lang="en-IE" sz="500" spc="170" baseline="0" dirty="0">
                <a:solidFill>
                  <a:srgbClr val="6D6E71"/>
                </a:solidFill>
                <a:effectLst/>
                <a:latin typeface="Avenir Book" panose="02000503020000020003" pitchFamily="2" charset="0"/>
                <a:ea typeface="Times New Roman" panose="02020603050405020304" pitchFamily="18" charset="0"/>
                <a:cs typeface="Times New Roman" panose="02020603050405020304" pitchFamily="18" charset="0"/>
              </a:rPr>
              <a:t> YOUNG ENTREPRENEURS IN ECO-HEALTH TOURISM</a:t>
            </a:r>
            <a:endParaRPr lang="en-IE" sz="500" spc="170" baseline="0" dirty="0">
              <a:solidFill>
                <a:srgbClr val="6D6E71"/>
              </a:solidFill>
              <a:effectLst/>
              <a:latin typeface="Avenir Book" panose="02000503020000020003" pitchFamily="2" charset="0"/>
              <a:ea typeface="Calibri" panose="020F0502020204030204" pitchFamily="34" charset="0"/>
              <a:cs typeface="Times New Roman" panose="02020603050405020304" pitchFamily="18" charset="0"/>
            </a:endParaRPr>
          </a:p>
        </p:txBody>
      </p:sp>
      <p:pic>
        <p:nvPicPr>
          <p:cNvPr id="21" name="Picture 20">
            <a:extLst>
              <a:ext uri="{FF2B5EF4-FFF2-40B4-BE49-F238E27FC236}">
                <a16:creationId xmlns:a16="http://schemas.microsoft.com/office/drawing/2014/main" id="{376C6727-4149-A10C-3E93-AAAFC2B378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2411" y="562944"/>
            <a:ext cx="5831542" cy="4239955"/>
          </a:xfrm>
          <a:prstGeom prst="rect">
            <a:avLst/>
          </a:prstGeom>
        </p:spPr>
      </p:pic>
      <p:sp>
        <p:nvSpPr>
          <p:cNvPr id="23" name="Picture Placeholder 9">
            <a:extLst>
              <a:ext uri="{FF2B5EF4-FFF2-40B4-BE49-F238E27FC236}">
                <a16:creationId xmlns:a16="http://schemas.microsoft.com/office/drawing/2014/main" id="{BB68F1D6-171F-5F26-75F8-05843D1A0B96}"/>
              </a:ext>
            </a:extLst>
          </p:cNvPr>
          <p:cNvSpPr>
            <a:spLocks noGrp="1"/>
          </p:cNvSpPr>
          <p:nvPr>
            <p:ph type="pic" sz="quarter" idx="13"/>
          </p:nvPr>
        </p:nvSpPr>
        <p:spPr>
          <a:xfrm>
            <a:off x="1716516" y="1017241"/>
            <a:ext cx="4126644" cy="2610075"/>
          </a:xfrm>
          <a:solidFill>
            <a:schemeClr val="bg1">
              <a:lumMod val="75000"/>
            </a:schemeClr>
          </a:solidFill>
        </p:spPr>
        <p:txBody>
          <a:bodyPr>
            <a:normAutofit/>
          </a:bodyPr>
          <a:lstStyle>
            <a:lvl1pPr marL="0" indent="0" algn="ctr">
              <a:buNone/>
              <a:defRPr sz="1000"/>
            </a:lvl1pPr>
          </a:lstStyle>
          <a:p>
            <a:endParaRPr lang="fr-CA" dirty="0"/>
          </a:p>
        </p:txBody>
      </p:sp>
    </p:spTree>
    <p:extLst>
      <p:ext uri="{BB962C8B-B14F-4D97-AF65-F5344CB8AC3E}">
        <p14:creationId xmlns:p14="http://schemas.microsoft.com/office/powerpoint/2010/main" val="15789335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8FC3F3A1-D9B6-F3C6-6909-A5CDF2CECC1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2520299" y="1636164"/>
            <a:ext cx="9110257" cy="9504955"/>
          </a:xfrm>
          <a:custGeom>
            <a:avLst/>
            <a:gdLst>
              <a:gd name="connsiteX0" fmla="*/ 258362 w 9110257"/>
              <a:gd name="connsiteY0" fmla="*/ 892575 h 9504955"/>
              <a:gd name="connsiteX1" fmla="*/ 258362 w 9110257"/>
              <a:gd name="connsiteY1" fmla="*/ 7758596 h 9504955"/>
              <a:gd name="connsiteX2" fmla="*/ 2520299 w 9110257"/>
              <a:gd name="connsiteY2" fmla="*/ 7758596 h 9504955"/>
              <a:gd name="connsiteX3" fmla="*/ 2520299 w 9110257"/>
              <a:gd name="connsiteY3" fmla="*/ 892575 h 9504955"/>
              <a:gd name="connsiteX4" fmla="*/ 0 w 9110257"/>
              <a:gd name="connsiteY4" fmla="*/ 0 h 9504955"/>
              <a:gd name="connsiteX5" fmla="*/ 9110257 w 9110257"/>
              <a:gd name="connsiteY5" fmla="*/ 0 h 9504955"/>
              <a:gd name="connsiteX6" fmla="*/ 9110257 w 9110257"/>
              <a:gd name="connsiteY6" fmla="*/ 9504955 h 9504955"/>
              <a:gd name="connsiteX7" fmla="*/ 0 w 9110257"/>
              <a:gd name="connsiteY7" fmla="*/ 9504955 h 9504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10257" h="9504955">
                <a:moveTo>
                  <a:pt x="258362" y="892575"/>
                </a:moveTo>
                <a:lnTo>
                  <a:pt x="258362" y="7758596"/>
                </a:lnTo>
                <a:lnTo>
                  <a:pt x="2520299" y="7758596"/>
                </a:lnTo>
                <a:lnTo>
                  <a:pt x="2520299" y="892575"/>
                </a:lnTo>
                <a:close/>
                <a:moveTo>
                  <a:pt x="0" y="0"/>
                </a:moveTo>
                <a:lnTo>
                  <a:pt x="9110257" y="0"/>
                </a:lnTo>
                <a:lnTo>
                  <a:pt x="9110257" y="9504955"/>
                </a:lnTo>
                <a:lnTo>
                  <a:pt x="0" y="9504955"/>
                </a:lnTo>
                <a:close/>
              </a:path>
            </a:pathLst>
          </a:custGeom>
        </p:spPr>
      </p:pic>
      <p:sp>
        <p:nvSpPr>
          <p:cNvPr id="14" name="Rectangle 13">
            <a:extLst>
              <a:ext uri="{FF2B5EF4-FFF2-40B4-BE49-F238E27FC236}">
                <a16:creationId xmlns:a16="http://schemas.microsoft.com/office/drawing/2014/main" id="{F3EE173B-5EFE-C69A-428A-59EDE5A4EF85}"/>
              </a:ext>
            </a:extLst>
          </p:cNvPr>
          <p:cNvSpPr/>
          <p:nvPr userDrawn="1"/>
        </p:nvSpPr>
        <p:spPr>
          <a:xfrm>
            <a:off x="4066043" y="6165397"/>
            <a:ext cx="3509676" cy="446488"/>
          </a:xfrm>
          <a:prstGeom prst="rect">
            <a:avLst/>
          </a:prstGeom>
          <a:solidFill>
            <a:srgbClr val="69AD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p>
        </p:txBody>
      </p:sp>
      <p:sp>
        <p:nvSpPr>
          <p:cNvPr id="399" name="Text Placeholder 32">
            <a:extLst>
              <a:ext uri="{FF2B5EF4-FFF2-40B4-BE49-F238E27FC236}">
                <a16:creationId xmlns:a16="http://schemas.microsoft.com/office/drawing/2014/main" id="{BC3B08D3-B3AE-424E-854C-C73ED81F88F3}"/>
              </a:ext>
            </a:extLst>
          </p:cNvPr>
          <p:cNvSpPr>
            <a:spLocks noGrp="1"/>
          </p:cNvSpPr>
          <p:nvPr>
            <p:ph type="body" sz="quarter" idx="11" hasCustomPrompt="1"/>
          </p:nvPr>
        </p:nvSpPr>
        <p:spPr>
          <a:xfrm>
            <a:off x="4072852" y="2087466"/>
            <a:ext cx="2951698" cy="574616"/>
          </a:xfrm>
        </p:spPr>
        <p:txBody>
          <a:bodyPr>
            <a:noAutofit/>
          </a:bodyPr>
          <a:lstStyle>
            <a:lvl1pPr marL="0" indent="0" algn="l">
              <a:lnSpc>
                <a:spcPct val="100000"/>
              </a:lnSpc>
              <a:spcBef>
                <a:spcPts val="0"/>
              </a:spcBef>
              <a:buNone/>
              <a:defRPr sz="2800" b="1" i="0">
                <a:solidFill>
                  <a:srgbClr val="8AC03B"/>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OUR PROJECT</a:t>
            </a:r>
            <a:endParaRPr lang="en-US" dirty="0"/>
          </a:p>
        </p:txBody>
      </p:sp>
      <p:sp>
        <p:nvSpPr>
          <p:cNvPr id="400" name="Text Placeholder 32">
            <a:extLst>
              <a:ext uri="{FF2B5EF4-FFF2-40B4-BE49-F238E27FC236}">
                <a16:creationId xmlns:a16="http://schemas.microsoft.com/office/drawing/2014/main" id="{462DF9E3-5F02-D84E-8D16-2D884CF1F8CC}"/>
              </a:ext>
            </a:extLst>
          </p:cNvPr>
          <p:cNvSpPr>
            <a:spLocks noGrp="1"/>
          </p:cNvSpPr>
          <p:nvPr>
            <p:ph type="body" sz="quarter" idx="16" hasCustomPrompt="1"/>
          </p:nvPr>
        </p:nvSpPr>
        <p:spPr>
          <a:xfrm>
            <a:off x="4072851" y="2785829"/>
            <a:ext cx="2980605" cy="751695"/>
          </a:xfrm>
        </p:spPr>
        <p:txBody>
          <a:bodyPr anchor="t">
            <a:noAutofit/>
          </a:bodyPr>
          <a:lstStyle>
            <a:lvl1pPr marL="0" indent="0" algn="l">
              <a:lnSpc>
                <a:spcPct val="100000"/>
              </a:lnSpc>
              <a:spcBef>
                <a:spcPts val="0"/>
              </a:spcBef>
              <a:buNone/>
              <a:defRPr sz="1800" b="0" i="0">
                <a:solidFill>
                  <a:srgbClr val="6D6E7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cxnSp>
        <p:nvCxnSpPr>
          <p:cNvPr id="996" name="Straight Connector 995">
            <a:extLst>
              <a:ext uri="{FF2B5EF4-FFF2-40B4-BE49-F238E27FC236}">
                <a16:creationId xmlns:a16="http://schemas.microsoft.com/office/drawing/2014/main" id="{474887F3-1044-8444-BCBD-15DCE715606C}"/>
              </a:ext>
            </a:extLst>
          </p:cNvPr>
          <p:cNvCxnSpPr>
            <a:cxnSpLocks/>
          </p:cNvCxnSpPr>
          <p:nvPr userDrawn="1"/>
        </p:nvCxnSpPr>
        <p:spPr>
          <a:xfrm>
            <a:off x="4072851" y="2665192"/>
            <a:ext cx="3486824" cy="0"/>
          </a:xfrm>
          <a:prstGeom prst="line">
            <a:avLst/>
          </a:prstGeom>
          <a:ln w="28575">
            <a:solidFill>
              <a:srgbClr val="69ADAD"/>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D87F69B5-3CF0-D8E1-0F46-98F22AED6093}"/>
              </a:ext>
            </a:extLst>
          </p:cNvPr>
          <p:cNvGrpSpPr/>
          <p:nvPr userDrawn="1"/>
        </p:nvGrpSpPr>
        <p:grpSpPr>
          <a:xfrm>
            <a:off x="317992" y="10005335"/>
            <a:ext cx="6885949" cy="630942"/>
            <a:chOff x="317992" y="9796789"/>
            <a:chExt cx="6885949" cy="630942"/>
          </a:xfrm>
        </p:grpSpPr>
        <p:sp>
          <p:nvSpPr>
            <p:cNvPr id="3" name="TextBox 2">
              <a:extLst>
                <a:ext uri="{FF2B5EF4-FFF2-40B4-BE49-F238E27FC236}">
                  <a16:creationId xmlns:a16="http://schemas.microsoft.com/office/drawing/2014/main" id="{D5FDEDE3-D972-FF2F-5674-B16BE14DFEA4}"/>
                </a:ext>
              </a:extLst>
            </p:cNvPr>
            <p:cNvSpPr txBox="1"/>
            <p:nvPr userDrawn="1"/>
          </p:nvSpPr>
          <p:spPr>
            <a:xfrm>
              <a:off x="317992" y="9796789"/>
              <a:ext cx="5181224" cy="630942"/>
            </a:xfrm>
            <a:prstGeom prst="rect">
              <a:avLst/>
            </a:prstGeom>
            <a:noFill/>
          </p:spPr>
          <p:txBody>
            <a:bodyPr wrap="square">
              <a:spAutoFit/>
            </a:bodyPr>
            <a:lstStyle/>
            <a:p>
              <a:pPr algn="just"/>
              <a:r>
                <a:rPr lang="en-US" sz="700" b="0" i="0">
                  <a:solidFill>
                    <a:srgbClr val="6D6E71"/>
                  </a:solidFill>
                  <a:effectLst/>
                  <a:latin typeface="Roboto" panose="02000000000000000000" pitchFamily="2" charset="0"/>
                  <a:ea typeface="Roboto" panose="02000000000000000000" pitchFamily="2" charset="0"/>
                </a:rPr>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 therein</a:t>
              </a:r>
              <a:r>
                <a:rPr lang="en-IE" sz="700" b="0" i="0" dirty="0">
                  <a:solidFill>
                    <a:srgbClr val="6D6E71"/>
                  </a:solidFill>
                  <a:effectLst/>
                  <a:latin typeface="Roboto" panose="02000000000000000000" pitchFamily="2" charset="0"/>
                  <a:ea typeface="Roboto" panose="02000000000000000000" pitchFamily="2" charset="0"/>
                  <a:cs typeface="Open Sans" panose="020B0606030504020204" pitchFamily="34" charset="0"/>
                </a:rPr>
                <a:t> </a:t>
              </a:r>
              <a:r>
                <a:rPr lang="en-US" sz="700" b="1" i="0">
                  <a:solidFill>
                    <a:srgbClr val="6D6E71"/>
                  </a:solidFill>
                  <a:effectLst/>
                  <a:latin typeface="Roboto" panose="02000000000000000000" pitchFamily="2" charset="0"/>
                  <a:ea typeface="Roboto" panose="02000000000000000000" pitchFamily="2" charset="0"/>
                </a:rPr>
                <a:t>2021-2-BE04-KA220-YOU-000050778</a:t>
              </a:r>
              <a:br>
                <a:rPr lang="en-US" sz="700" dirty="0">
                  <a:solidFill>
                    <a:srgbClr val="6D6E71"/>
                  </a:solidFill>
                  <a:latin typeface="Roboto" panose="02000000000000000000" pitchFamily="2" charset="0"/>
                  <a:ea typeface="Roboto" panose="02000000000000000000" pitchFamily="2" charset="0"/>
                  <a:cs typeface="Open Sans" panose="020B0606030504020204" pitchFamily="34" charset="0"/>
                </a:rPr>
              </a:br>
              <a:endParaRPr lang="en-US" sz="700" dirty="0">
                <a:solidFill>
                  <a:srgbClr val="6D6E71"/>
                </a:solidFill>
                <a:latin typeface="Roboto" panose="02000000000000000000" pitchFamily="2" charset="0"/>
                <a:ea typeface="Roboto" panose="02000000000000000000" pitchFamily="2" charset="0"/>
                <a:cs typeface="Open Sans" panose="020B0606030504020204" pitchFamily="34" charset="0"/>
              </a:endParaRPr>
            </a:p>
          </p:txBody>
        </p:sp>
        <p:pic>
          <p:nvPicPr>
            <p:cNvPr id="4" name="Picture 3">
              <a:extLst>
                <a:ext uri="{FF2B5EF4-FFF2-40B4-BE49-F238E27FC236}">
                  <a16:creationId xmlns:a16="http://schemas.microsoft.com/office/drawing/2014/main" id="{73184C60-0AAC-1912-965F-E90EA8EE1F7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84170" y="9855058"/>
              <a:ext cx="1419771" cy="405545"/>
            </a:xfrm>
            <a:prstGeom prst="rect">
              <a:avLst/>
            </a:prstGeom>
          </p:spPr>
        </p:pic>
      </p:grpSp>
      <p:pic>
        <p:nvPicPr>
          <p:cNvPr id="26" name="Picture 25">
            <a:extLst>
              <a:ext uri="{FF2B5EF4-FFF2-40B4-BE49-F238E27FC236}">
                <a16:creationId xmlns:a16="http://schemas.microsoft.com/office/drawing/2014/main" id="{A994AF67-042C-801E-7A10-152EED23EBE7}"/>
              </a:ext>
            </a:extLst>
          </p:cNvPr>
          <p:cNvPicPr>
            <a:picLocks noChangeAspect="1"/>
          </p:cNvPicPr>
          <p:nvPr userDrawn="1"/>
        </p:nvPicPr>
        <p:blipFill>
          <a:blip r:embed="rId4"/>
          <a:stretch>
            <a:fillRect/>
          </a:stretch>
        </p:blipFill>
        <p:spPr>
          <a:xfrm>
            <a:off x="232111" y="436666"/>
            <a:ext cx="5045742" cy="1459123"/>
          </a:xfrm>
          <a:prstGeom prst="rect">
            <a:avLst/>
          </a:prstGeom>
        </p:spPr>
      </p:pic>
      <p:sp>
        <p:nvSpPr>
          <p:cNvPr id="9" name="Text Placeholder 32">
            <a:extLst>
              <a:ext uri="{FF2B5EF4-FFF2-40B4-BE49-F238E27FC236}">
                <a16:creationId xmlns:a16="http://schemas.microsoft.com/office/drawing/2014/main" id="{0E39F0D8-DD76-86F9-69C1-C7A193A1971F}"/>
              </a:ext>
            </a:extLst>
          </p:cNvPr>
          <p:cNvSpPr>
            <a:spLocks noGrp="1"/>
          </p:cNvSpPr>
          <p:nvPr>
            <p:ph type="body" sz="quarter" idx="17" hasCustomPrompt="1"/>
          </p:nvPr>
        </p:nvSpPr>
        <p:spPr>
          <a:xfrm>
            <a:off x="4088894" y="6162286"/>
            <a:ext cx="3470779" cy="446489"/>
          </a:xfrm>
        </p:spPr>
        <p:txBody>
          <a:bodyPr anchor="t">
            <a:noAutofit/>
          </a:bodyPr>
          <a:lstStyle>
            <a:lvl1pPr marL="0" indent="0" algn="ctr">
              <a:lnSpc>
                <a:spcPct val="100000"/>
              </a:lnSpc>
              <a:spcBef>
                <a:spcPts val="0"/>
              </a:spcBef>
              <a:buNone/>
              <a:defRPr sz="20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b="0" dirty="0"/>
              <a:t>www.</a:t>
            </a:r>
            <a:r>
              <a:rPr lang="en-GB" b="1" dirty="0"/>
              <a:t>grassroots</a:t>
            </a:r>
            <a:r>
              <a:rPr lang="en-GB" b="0" dirty="0"/>
              <a:t>.eu</a:t>
            </a:r>
            <a:endParaRPr lang="en-US" dirty="0"/>
          </a:p>
        </p:txBody>
      </p:sp>
      <p:sp>
        <p:nvSpPr>
          <p:cNvPr id="16" name="Freeform 15">
            <a:extLst>
              <a:ext uri="{FF2B5EF4-FFF2-40B4-BE49-F238E27FC236}">
                <a16:creationId xmlns:a16="http://schemas.microsoft.com/office/drawing/2014/main" id="{18F7BB0F-F81C-8818-94EA-E6ACFF638FDC}"/>
              </a:ext>
            </a:extLst>
          </p:cNvPr>
          <p:cNvSpPr>
            <a:spLocks noGrp="1"/>
          </p:cNvSpPr>
          <p:nvPr>
            <p:ph type="pic" sz="quarter" idx="19"/>
          </p:nvPr>
        </p:nvSpPr>
        <p:spPr>
          <a:xfrm>
            <a:off x="1" y="3642609"/>
            <a:ext cx="4761217" cy="5479826"/>
          </a:xfrm>
          <a:custGeom>
            <a:avLst/>
            <a:gdLst>
              <a:gd name="connsiteX0" fmla="*/ 2032268 w 4761217"/>
              <a:gd name="connsiteY0" fmla="*/ 0 h 5479826"/>
              <a:gd name="connsiteX1" fmla="*/ 4758035 w 4761217"/>
              <a:gd name="connsiteY1" fmla="*/ 2459773 h 5479826"/>
              <a:gd name="connsiteX2" fmla="*/ 4761217 w 4761217"/>
              <a:gd name="connsiteY2" fmla="*/ 2522788 h 5479826"/>
              <a:gd name="connsiteX3" fmla="*/ 4066043 w 4761217"/>
              <a:gd name="connsiteY3" fmla="*/ 2522788 h 5479826"/>
              <a:gd name="connsiteX4" fmla="*/ 4066043 w 4761217"/>
              <a:gd name="connsiteY4" fmla="*/ 2969276 h 5479826"/>
              <a:gd name="connsiteX5" fmla="*/ 4760599 w 4761217"/>
              <a:gd name="connsiteY5" fmla="*/ 2969276 h 5479826"/>
              <a:gd name="connsiteX6" fmla="*/ 4758035 w 4761217"/>
              <a:gd name="connsiteY6" fmla="*/ 3020053 h 5479826"/>
              <a:gd name="connsiteX7" fmla="*/ 2032268 w 4761217"/>
              <a:gd name="connsiteY7" fmla="*/ 5479826 h 5479826"/>
              <a:gd name="connsiteX8" fmla="*/ 94858 w 4761217"/>
              <a:gd name="connsiteY8" fmla="*/ 4677324 h 5479826"/>
              <a:gd name="connsiteX9" fmla="*/ 0 w 4761217"/>
              <a:gd name="connsiteY9" fmla="*/ 4572954 h 5479826"/>
              <a:gd name="connsiteX10" fmla="*/ 0 w 4761217"/>
              <a:gd name="connsiteY10" fmla="*/ 906873 h 5479826"/>
              <a:gd name="connsiteX11" fmla="*/ 94858 w 4761217"/>
              <a:gd name="connsiteY11" fmla="*/ 802503 h 5479826"/>
              <a:gd name="connsiteX12" fmla="*/ 2032268 w 4761217"/>
              <a:gd name="connsiteY12" fmla="*/ 0 h 547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61217" h="5479826">
                <a:moveTo>
                  <a:pt x="2032268" y="0"/>
                </a:moveTo>
                <a:cubicBezTo>
                  <a:pt x="3450903" y="0"/>
                  <a:pt x="4617724" y="1078157"/>
                  <a:pt x="4758035" y="2459773"/>
                </a:cubicBezTo>
                <a:lnTo>
                  <a:pt x="4761217" y="2522788"/>
                </a:lnTo>
                <a:lnTo>
                  <a:pt x="4066043" y="2522788"/>
                </a:lnTo>
                <a:lnTo>
                  <a:pt x="4066043" y="2969276"/>
                </a:lnTo>
                <a:lnTo>
                  <a:pt x="4760599" y="2969276"/>
                </a:lnTo>
                <a:lnTo>
                  <a:pt x="4758035" y="3020053"/>
                </a:lnTo>
                <a:cubicBezTo>
                  <a:pt x="4617724" y="4401670"/>
                  <a:pt x="3450903" y="5479826"/>
                  <a:pt x="2032268" y="5479826"/>
                </a:cubicBezTo>
                <a:cubicBezTo>
                  <a:pt x="1275663" y="5479826"/>
                  <a:pt x="590685" y="5173151"/>
                  <a:pt x="94858" y="4677324"/>
                </a:cubicBezTo>
                <a:lnTo>
                  <a:pt x="0" y="4572954"/>
                </a:lnTo>
                <a:lnTo>
                  <a:pt x="0" y="906873"/>
                </a:lnTo>
                <a:lnTo>
                  <a:pt x="94858" y="802503"/>
                </a:lnTo>
                <a:cubicBezTo>
                  <a:pt x="590685" y="306676"/>
                  <a:pt x="1275663" y="0"/>
                  <a:pt x="2032268" y="0"/>
                </a:cubicBezTo>
                <a:close/>
              </a:path>
            </a:pathLst>
          </a:custGeom>
        </p:spPr>
        <p:txBody>
          <a:bodyPr wrap="square">
            <a:noAutofit/>
          </a:bodyPr>
          <a:lstStyle>
            <a:lvl1pPr>
              <a:defRPr sz="1600"/>
            </a:lvl1pPr>
          </a:lstStyle>
          <a:p>
            <a:endParaRPr lang="en-GB"/>
          </a:p>
        </p:txBody>
      </p:sp>
    </p:spTree>
    <p:extLst>
      <p:ext uri="{BB962C8B-B14F-4D97-AF65-F5344CB8AC3E}">
        <p14:creationId xmlns:p14="http://schemas.microsoft.com/office/powerpoint/2010/main" val="24843023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ablet Preview">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8A2EF54-9819-E9C6-5F33-22E88DE28FAD}"/>
              </a:ext>
            </a:extLst>
          </p:cNvPr>
          <p:cNvPicPr>
            <a:picLocks noChangeAspect="1"/>
          </p:cNvPicPr>
          <p:nvPr userDrawn="1"/>
        </p:nvPicPr>
        <p:blipFill>
          <a:blip r:embed="rId2" cstate="screen">
            <a:extLst>
              <a:ext uri="{28A0092B-C50C-407E-A947-70E740481C1C}">
                <a14:useLocalDpi xmlns:a14="http://schemas.microsoft.com/office/drawing/2010/main"/>
              </a:ext>
            </a:extLst>
          </a:blip>
          <a:srcRect l="22302" b="22950"/>
          <a:stretch>
            <a:fillRect/>
          </a:stretch>
        </p:blipFill>
        <p:spPr>
          <a:xfrm>
            <a:off x="0" y="8408898"/>
            <a:ext cx="2302099" cy="2282915"/>
          </a:xfrm>
          <a:custGeom>
            <a:avLst/>
            <a:gdLst>
              <a:gd name="connsiteX0" fmla="*/ 0 w 3429000"/>
              <a:gd name="connsiteY0" fmla="*/ 0 h 3400425"/>
              <a:gd name="connsiteX1" fmla="*/ 3429000 w 3429000"/>
              <a:gd name="connsiteY1" fmla="*/ 0 h 3400425"/>
              <a:gd name="connsiteX2" fmla="*/ 3429000 w 3429000"/>
              <a:gd name="connsiteY2" fmla="*/ 3400425 h 3400425"/>
              <a:gd name="connsiteX3" fmla="*/ 0 w 3429000"/>
              <a:gd name="connsiteY3" fmla="*/ 3400425 h 3400425"/>
            </a:gdLst>
            <a:ahLst/>
            <a:cxnLst>
              <a:cxn ang="0">
                <a:pos x="connsiteX0" y="connsiteY0"/>
              </a:cxn>
              <a:cxn ang="0">
                <a:pos x="connsiteX1" y="connsiteY1"/>
              </a:cxn>
              <a:cxn ang="0">
                <a:pos x="connsiteX2" y="connsiteY2"/>
              </a:cxn>
              <a:cxn ang="0">
                <a:pos x="connsiteX3" y="connsiteY3"/>
              </a:cxn>
            </a:cxnLst>
            <a:rect l="l" t="t" r="r" b="b"/>
            <a:pathLst>
              <a:path w="3429000" h="3400425">
                <a:moveTo>
                  <a:pt x="0" y="0"/>
                </a:moveTo>
                <a:lnTo>
                  <a:pt x="3429000" y="0"/>
                </a:lnTo>
                <a:lnTo>
                  <a:pt x="3429000" y="3400425"/>
                </a:lnTo>
                <a:lnTo>
                  <a:pt x="0" y="3400425"/>
                </a:lnTo>
                <a:close/>
              </a:path>
            </a:pathLst>
          </a:custGeom>
        </p:spPr>
      </p:pic>
      <p:sp>
        <p:nvSpPr>
          <p:cNvPr id="4" name="Rectangle 3">
            <a:extLst>
              <a:ext uri="{FF2B5EF4-FFF2-40B4-BE49-F238E27FC236}">
                <a16:creationId xmlns:a16="http://schemas.microsoft.com/office/drawing/2014/main" id="{542857A4-4255-2A67-3FE7-55F3F927E777}"/>
              </a:ext>
            </a:extLst>
          </p:cNvPr>
          <p:cNvSpPr/>
          <p:nvPr userDrawn="1"/>
        </p:nvSpPr>
        <p:spPr>
          <a:xfrm>
            <a:off x="0" y="657727"/>
            <a:ext cx="7559675" cy="5604742"/>
          </a:xfrm>
          <a:prstGeom prst="rect">
            <a:avLst/>
          </a:prstGeom>
          <a:solidFill>
            <a:srgbClr val="8AC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6" name="Picture 45">
            <a:extLst>
              <a:ext uri="{FF2B5EF4-FFF2-40B4-BE49-F238E27FC236}">
                <a16:creationId xmlns:a16="http://schemas.microsoft.com/office/drawing/2014/main" id="{32DC480C-9F31-3C43-A8A1-D13EE23B006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1476145" y="5479784"/>
            <a:ext cx="4607383" cy="5212029"/>
          </a:xfrm>
          <a:custGeom>
            <a:avLst/>
            <a:gdLst>
              <a:gd name="connsiteX0" fmla="*/ 0 w 4607383"/>
              <a:gd name="connsiteY0" fmla="*/ 0 h 5212029"/>
              <a:gd name="connsiteX1" fmla="*/ 4607383 w 4607383"/>
              <a:gd name="connsiteY1" fmla="*/ 0 h 5212029"/>
              <a:gd name="connsiteX2" fmla="*/ 4607383 w 4607383"/>
              <a:gd name="connsiteY2" fmla="*/ 5212029 h 5212029"/>
              <a:gd name="connsiteX3" fmla="*/ 0 w 4607383"/>
              <a:gd name="connsiteY3" fmla="*/ 5212029 h 5212029"/>
            </a:gdLst>
            <a:ahLst/>
            <a:cxnLst>
              <a:cxn ang="0">
                <a:pos x="connsiteX0" y="connsiteY0"/>
              </a:cxn>
              <a:cxn ang="0">
                <a:pos x="connsiteX1" y="connsiteY1"/>
              </a:cxn>
              <a:cxn ang="0">
                <a:pos x="connsiteX2" y="connsiteY2"/>
              </a:cxn>
              <a:cxn ang="0">
                <a:pos x="connsiteX3" y="connsiteY3"/>
              </a:cxn>
            </a:cxnLst>
            <a:rect l="l" t="t" r="r" b="b"/>
            <a:pathLst>
              <a:path w="4607383" h="5212029">
                <a:moveTo>
                  <a:pt x="0" y="0"/>
                </a:moveTo>
                <a:lnTo>
                  <a:pt x="4607383" y="0"/>
                </a:lnTo>
                <a:lnTo>
                  <a:pt x="4607383" y="5212029"/>
                </a:lnTo>
                <a:lnTo>
                  <a:pt x="0" y="5212029"/>
                </a:lnTo>
                <a:close/>
              </a:path>
            </a:pathLst>
          </a:custGeom>
        </p:spPr>
      </p:pic>
      <p:sp>
        <p:nvSpPr>
          <p:cNvPr id="48" name="Picture Placeholder 47">
            <a:extLst>
              <a:ext uri="{FF2B5EF4-FFF2-40B4-BE49-F238E27FC236}">
                <a16:creationId xmlns:a16="http://schemas.microsoft.com/office/drawing/2014/main" id="{9FC2D4DE-32FC-634B-AB46-8DB0DF3D5579}"/>
              </a:ext>
            </a:extLst>
          </p:cNvPr>
          <p:cNvSpPr>
            <a:spLocks noGrp="1"/>
          </p:cNvSpPr>
          <p:nvPr>
            <p:ph type="pic" sz="quarter" idx="13"/>
          </p:nvPr>
        </p:nvSpPr>
        <p:spPr>
          <a:xfrm>
            <a:off x="1793144" y="5952556"/>
            <a:ext cx="3973385" cy="4739257"/>
          </a:xfrm>
          <a:custGeom>
            <a:avLst/>
            <a:gdLst>
              <a:gd name="connsiteX0" fmla="*/ 738033 w 3973385"/>
              <a:gd name="connsiteY0" fmla="*/ 3910953 h 4739257"/>
              <a:gd name="connsiteX1" fmla="*/ 738033 w 3973385"/>
              <a:gd name="connsiteY1" fmla="*/ 4438888 h 4739257"/>
              <a:gd name="connsiteX2" fmla="*/ 3211934 w 3973385"/>
              <a:gd name="connsiteY2" fmla="*/ 4438888 h 4739257"/>
              <a:gd name="connsiteX3" fmla="*/ 3211934 w 3973385"/>
              <a:gd name="connsiteY3" fmla="*/ 3910953 h 4739257"/>
              <a:gd name="connsiteX4" fmla="*/ 0 w 3973385"/>
              <a:gd name="connsiteY4" fmla="*/ 0 h 4739257"/>
              <a:gd name="connsiteX5" fmla="*/ 3973385 w 3973385"/>
              <a:gd name="connsiteY5" fmla="*/ 0 h 4739257"/>
              <a:gd name="connsiteX6" fmla="*/ 3973385 w 3973385"/>
              <a:gd name="connsiteY6" fmla="*/ 4739257 h 4739257"/>
              <a:gd name="connsiteX7" fmla="*/ 0 w 3973385"/>
              <a:gd name="connsiteY7" fmla="*/ 4739257 h 4739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73385" h="4739257">
                <a:moveTo>
                  <a:pt x="738033" y="3910953"/>
                </a:moveTo>
                <a:lnTo>
                  <a:pt x="738033" y="4438888"/>
                </a:lnTo>
                <a:lnTo>
                  <a:pt x="3211934" y="4438888"/>
                </a:lnTo>
                <a:lnTo>
                  <a:pt x="3211934" y="3910953"/>
                </a:lnTo>
                <a:close/>
                <a:moveTo>
                  <a:pt x="0" y="0"/>
                </a:moveTo>
                <a:lnTo>
                  <a:pt x="3973385" y="0"/>
                </a:lnTo>
                <a:lnTo>
                  <a:pt x="3973385" y="4739257"/>
                </a:lnTo>
                <a:lnTo>
                  <a:pt x="0" y="4739257"/>
                </a:lnTo>
                <a:close/>
              </a:path>
            </a:pathLst>
          </a:custGeom>
          <a:solidFill>
            <a:schemeClr val="bg1">
              <a:lumMod val="75000"/>
            </a:schemeClr>
          </a:solidFill>
        </p:spPr>
        <p:txBody>
          <a:bodyPr wrap="square">
            <a:noAutofit/>
          </a:bodyPr>
          <a:lstStyle>
            <a:lvl1pPr marL="0" indent="0" algn="ctr">
              <a:buNone/>
              <a:defRPr lang="fr-CA" sz="1000"/>
            </a:lvl1pPr>
          </a:lstStyle>
          <a:p>
            <a:endParaRPr lang="fr-CA" dirty="0"/>
          </a:p>
        </p:txBody>
      </p:sp>
      <p:sp>
        <p:nvSpPr>
          <p:cNvPr id="37" name="Rectangle 36">
            <a:extLst>
              <a:ext uri="{FF2B5EF4-FFF2-40B4-BE49-F238E27FC236}">
                <a16:creationId xmlns:a16="http://schemas.microsoft.com/office/drawing/2014/main" id="{3B009728-2DA3-8E4D-9F2A-C1239AFF1B1A}"/>
              </a:ext>
            </a:extLst>
          </p:cNvPr>
          <p:cNvSpPr/>
          <p:nvPr userDrawn="1"/>
        </p:nvSpPr>
        <p:spPr bwMode="auto">
          <a:xfrm>
            <a:off x="2542885" y="9876090"/>
            <a:ext cx="2473903" cy="527935"/>
          </a:xfrm>
          <a:prstGeom prst="rect">
            <a:avLst/>
          </a:prstGeom>
          <a:solidFill>
            <a:srgbClr val="69ADAD"/>
          </a:solidFill>
          <a:ln w="12700" cap="flat">
            <a:noFill/>
            <a:prstDash val="solid"/>
            <a:miter lim="800000"/>
            <a:headEnd/>
            <a:tailEnd/>
          </a:ln>
        </p:spPr>
        <p:txBody>
          <a:bodyPr vert="horz" wrap="square" lIns="141398" tIns="70698" rIns="141398" bIns="70698" numCol="1" rtlCol="0" anchor="t" anchorCtr="0" compatLnSpc="1">
            <a:prstTxWarp prst="textNoShape">
              <a:avLst/>
            </a:prstTxWarp>
          </a:bodyPr>
          <a:lstStyle/>
          <a:p>
            <a:pPr algn="ctr"/>
            <a:endParaRPr lang="fr-CA" sz="4175" dirty="0"/>
          </a:p>
        </p:txBody>
      </p:sp>
      <p:sp>
        <p:nvSpPr>
          <p:cNvPr id="40" name="Text Placeholder 32">
            <a:extLst>
              <a:ext uri="{FF2B5EF4-FFF2-40B4-BE49-F238E27FC236}">
                <a16:creationId xmlns:a16="http://schemas.microsoft.com/office/drawing/2014/main" id="{5F052AE7-3A08-4247-874C-FB077814E0FD}"/>
              </a:ext>
            </a:extLst>
          </p:cNvPr>
          <p:cNvSpPr>
            <a:spLocks noGrp="1"/>
          </p:cNvSpPr>
          <p:nvPr>
            <p:ph type="body" sz="quarter" idx="19" hasCustomPrompt="1"/>
          </p:nvPr>
        </p:nvSpPr>
        <p:spPr>
          <a:xfrm>
            <a:off x="1793144" y="9969560"/>
            <a:ext cx="3973385" cy="434465"/>
          </a:xfrm>
        </p:spPr>
        <p:txBody>
          <a:bodyPr anchor="t">
            <a:noAutofit/>
          </a:bodyPr>
          <a:lstStyle>
            <a:lvl1pPr marL="0" indent="0" algn="ctr">
              <a:lnSpc>
                <a:spcPct val="100000"/>
              </a:lnSpc>
              <a:spcBef>
                <a:spcPts val="0"/>
              </a:spcBef>
              <a:buNone/>
              <a:defRPr sz="18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67460" indent="0">
              <a:buNone/>
              <a:defRPr sz="3111">
                <a:solidFill>
                  <a:srgbClr val="011E3B"/>
                </a:solidFill>
                <a:latin typeface="Montserrat" pitchFamily="2" charset="77"/>
              </a:defRPr>
            </a:lvl2pPr>
            <a:lvl3pPr marL="734919" indent="0">
              <a:buNone/>
              <a:defRPr sz="3111">
                <a:solidFill>
                  <a:srgbClr val="011E3B"/>
                </a:solidFill>
                <a:latin typeface="Montserrat" pitchFamily="2" charset="77"/>
              </a:defRPr>
            </a:lvl3pPr>
            <a:lvl4pPr marL="1102379" indent="0">
              <a:buNone/>
              <a:defRPr sz="3111">
                <a:solidFill>
                  <a:srgbClr val="011E3B"/>
                </a:solidFill>
                <a:latin typeface="Montserrat" pitchFamily="2" charset="77"/>
              </a:defRPr>
            </a:lvl4pPr>
            <a:lvl5pPr marL="1469839" indent="0">
              <a:buNone/>
              <a:defRPr sz="3111">
                <a:solidFill>
                  <a:srgbClr val="011E3B"/>
                </a:solidFill>
                <a:latin typeface="Montserrat" pitchFamily="2" charset="77"/>
              </a:defRPr>
            </a:lvl5pPr>
          </a:lstStyle>
          <a:p>
            <a:pPr lvl="0"/>
            <a:r>
              <a:rPr lang="en-GB" dirty="0"/>
              <a:t>LEARN MORE</a:t>
            </a:r>
            <a:endParaRPr lang="en-US" dirty="0"/>
          </a:p>
        </p:txBody>
      </p:sp>
      <p:sp>
        <p:nvSpPr>
          <p:cNvPr id="2" name="Slide Number Placeholder 5">
            <a:extLst>
              <a:ext uri="{FF2B5EF4-FFF2-40B4-BE49-F238E27FC236}">
                <a16:creationId xmlns:a16="http://schemas.microsoft.com/office/drawing/2014/main" id="{ACC1BA24-7E25-F5C8-253F-523B2EC7C348}"/>
              </a:ext>
            </a:extLst>
          </p:cNvPr>
          <p:cNvSpPr>
            <a:spLocks noGrp="1"/>
          </p:cNvSpPr>
          <p:nvPr>
            <p:ph type="sldNum" sz="quarter" idx="4"/>
          </p:nvPr>
        </p:nvSpPr>
        <p:spPr>
          <a:xfrm>
            <a:off x="6860806" y="10158647"/>
            <a:ext cx="374383" cy="465822"/>
          </a:xfrm>
          <a:prstGeom prst="rect">
            <a:avLst/>
          </a:prstGeom>
        </p:spPr>
        <p:txBody>
          <a:bodyPr vert="horz" lIns="91440" tIns="45720" rIns="91440" bIns="45720" rtlCol="0" anchor="ctr"/>
          <a:lstStyle>
            <a:lvl1pPr algn="ctr">
              <a:defRPr sz="700" b="0" i="0">
                <a:solidFill>
                  <a:srgbClr val="8AC03B"/>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‹N°›</a:t>
            </a:fld>
            <a:endParaRPr lang="en-US" dirty="0"/>
          </a:p>
        </p:txBody>
      </p:sp>
      <p:sp>
        <p:nvSpPr>
          <p:cNvPr id="3" name="Text Box 5">
            <a:extLst>
              <a:ext uri="{FF2B5EF4-FFF2-40B4-BE49-F238E27FC236}">
                <a16:creationId xmlns:a16="http://schemas.microsoft.com/office/drawing/2014/main" id="{F04820CE-A23E-6B86-E655-4C884769B6B2}"/>
              </a:ext>
            </a:extLst>
          </p:cNvPr>
          <p:cNvSpPr txBox="1"/>
          <p:nvPr userDrawn="1"/>
        </p:nvSpPr>
        <p:spPr>
          <a:xfrm rot="16200000">
            <a:off x="5099908" y="8023367"/>
            <a:ext cx="3896178"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500" b="1" i="0" spc="170" baseline="0" dirty="0">
                <a:solidFill>
                  <a:srgbClr val="6D6E71"/>
                </a:solidFill>
                <a:effectLst/>
                <a:latin typeface="Avenir Black" panose="02000503020000020003" pitchFamily="2" charset="0"/>
                <a:ea typeface="Times New Roman" panose="02020603050405020304" pitchFamily="18" charset="0"/>
                <a:cs typeface="Times New Roman" panose="02020603050405020304" pitchFamily="18" charset="0"/>
              </a:rPr>
              <a:t>GRASSROOTS</a:t>
            </a:r>
            <a:r>
              <a:rPr lang="en-IE" sz="500" spc="170" baseline="0" dirty="0">
                <a:solidFill>
                  <a:srgbClr val="6D6E71"/>
                </a:solidFill>
                <a:effectLst/>
                <a:latin typeface="Avenir Book" panose="02000503020000020003" pitchFamily="2" charset="0"/>
                <a:ea typeface="Times New Roman" panose="02020603050405020304" pitchFamily="18" charset="0"/>
                <a:cs typeface="Times New Roman" panose="02020603050405020304" pitchFamily="18" charset="0"/>
              </a:rPr>
              <a:t> YOUNG ENTREPRENEURS IN ECO-HEALTH TOURISM</a:t>
            </a:r>
            <a:endParaRPr lang="en-IE" sz="500" spc="170" baseline="0" dirty="0">
              <a:solidFill>
                <a:srgbClr val="6D6E71"/>
              </a:solidFill>
              <a:effectLst/>
              <a:latin typeface="Avenir Book" panose="02000503020000020003" pitchFamily="2" charset="0"/>
              <a:ea typeface="Calibri" panose="020F0502020204030204" pitchFamily="34" charset="0"/>
              <a:cs typeface="Times New Roman" panose="02020603050405020304" pitchFamily="18" charset="0"/>
            </a:endParaRPr>
          </a:p>
        </p:txBody>
      </p:sp>
      <p:sp>
        <p:nvSpPr>
          <p:cNvPr id="5" name="Text Placeholder 32">
            <a:extLst>
              <a:ext uri="{FF2B5EF4-FFF2-40B4-BE49-F238E27FC236}">
                <a16:creationId xmlns:a16="http://schemas.microsoft.com/office/drawing/2014/main" id="{83792B55-125B-0453-0517-5C41B003C546}"/>
              </a:ext>
            </a:extLst>
          </p:cNvPr>
          <p:cNvSpPr>
            <a:spLocks noGrp="1"/>
          </p:cNvSpPr>
          <p:nvPr>
            <p:ph type="body" sz="quarter" idx="32" hasCustomPrompt="1"/>
          </p:nvPr>
        </p:nvSpPr>
        <p:spPr>
          <a:xfrm>
            <a:off x="801602" y="2619024"/>
            <a:ext cx="5956470" cy="2593004"/>
          </a:xfrm>
        </p:spPr>
        <p:txBody>
          <a:bodyPr numCol="2" spcCol="288000" anchor="t">
            <a:noAutofit/>
          </a:bodyPr>
          <a:lstStyle>
            <a:lvl1pPr marL="0" indent="0" algn="just">
              <a:lnSpc>
                <a:spcPct val="100000"/>
              </a:lnSpc>
              <a:spcBef>
                <a:spcPts val="0"/>
              </a:spcBef>
              <a:buNone/>
              <a:defRPr sz="14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coloumns)</a:t>
            </a:r>
            <a:endParaRPr lang="en-US" dirty="0"/>
          </a:p>
        </p:txBody>
      </p:sp>
      <p:cxnSp>
        <p:nvCxnSpPr>
          <p:cNvPr id="6" name="Straight Connector 5">
            <a:extLst>
              <a:ext uri="{FF2B5EF4-FFF2-40B4-BE49-F238E27FC236}">
                <a16:creationId xmlns:a16="http://schemas.microsoft.com/office/drawing/2014/main" id="{1D1738C7-048A-DE32-2F6A-0420D19B2C8D}"/>
              </a:ext>
            </a:extLst>
          </p:cNvPr>
          <p:cNvCxnSpPr>
            <a:cxnSpLocks/>
          </p:cNvCxnSpPr>
          <p:nvPr userDrawn="1"/>
        </p:nvCxnSpPr>
        <p:spPr>
          <a:xfrm>
            <a:off x="0" y="1462432"/>
            <a:ext cx="377983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AF267CF6-CAEC-C72E-AF56-A075C9BCF66F}"/>
              </a:ext>
            </a:extLst>
          </p:cNvPr>
          <p:cNvSpPr>
            <a:spLocks noGrp="1"/>
          </p:cNvSpPr>
          <p:nvPr>
            <p:ph type="body" sz="quarter" idx="46" hasCustomPrompt="1"/>
          </p:nvPr>
        </p:nvSpPr>
        <p:spPr>
          <a:xfrm>
            <a:off x="801602" y="1475311"/>
            <a:ext cx="5956470" cy="782354"/>
          </a:xfrm>
        </p:spPr>
        <p:txBody>
          <a:bodyPr numCol="1" spcCol="288000" anchor="t">
            <a:noAutofit/>
          </a:bodyPr>
          <a:lstStyle>
            <a:lvl1pPr marL="0" marR="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lang="en-US" sz="1800" b="0" i="0" kern="1200" dirty="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marR="0" lvl="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lang="en-IE" dirty="0"/>
              <a:t>sub-heading</a:t>
            </a:r>
            <a:endParaRPr lang="en-US" dirty="0"/>
          </a:p>
          <a:p>
            <a:pPr lvl="0"/>
            <a:endParaRPr lang="en-US" dirty="0"/>
          </a:p>
        </p:txBody>
      </p:sp>
      <p:sp>
        <p:nvSpPr>
          <p:cNvPr id="8" name="Text Placeholder 32">
            <a:extLst>
              <a:ext uri="{FF2B5EF4-FFF2-40B4-BE49-F238E27FC236}">
                <a16:creationId xmlns:a16="http://schemas.microsoft.com/office/drawing/2014/main" id="{4119E4E2-BD4E-00FA-D0C2-8C09B0DBDF03}"/>
              </a:ext>
            </a:extLst>
          </p:cNvPr>
          <p:cNvSpPr>
            <a:spLocks noGrp="1"/>
          </p:cNvSpPr>
          <p:nvPr>
            <p:ph type="body" sz="quarter" idx="47" hasCustomPrompt="1"/>
          </p:nvPr>
        </p:nvSpPr>
        <p:spPr>
          <a:xfrm>
            <a:off x="801602" y="807607"/>
            <a:ext cx="5956470" cy="665144"/>
          </a:xfrm>
        </p:spPr>
        <p:txBody>
          <a:bodyPr>
            <a:noAutofit/>
          </a:bodyPr>
          <a:lstStyle>
            <a:lvl1pPr marL="0" indent="0" algn="l">
              <a:spcBef>
                <a:spcPts val="0"/>
              </a:spcBef>
              <a:buNone/>
              <a:defRPr lang="en-US" sz="2800" b="1" i="0" kern="1200" dirty="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HEADING</a:t>
            </a:r>
            <a:endParaRPr lang="en-US" dirty="0"/>
          </a:p>
        </p:txBody>
      </p:sp>
    </p:spTree>
    <p:extLst>
      <p:ext uri="{BB962C8B-B14F-4D97-AF65-F5344CB8AC3E}">
        <p14:creationId xmlns:p14="http://schemas.microsoft.com/office/powerpoint/2010/main" val="3491419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ase Study Title">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F0D7B8DF-C511-9C06-2F3D-9E687673B09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5137" y="0"/>
            <a:ext cx="3301373" cy="4021666"/>
          </a:xfrm>
          <a:custGeom>
            <a:avLst/>
            <a:gdLst>
              <a:gd name="connsiteX0" fmla="*/ 0 w 3301373"/>
              <a:gd name="connsiteY0" fmla="*/ 0 h 4021666"/>
              <a:gd name="connsiteX1" fmla="*/ 3301373 w 3301373"/>
              <a:gd name="connsiteY1" fmla="*/ 0 h 4021666"/>
              <a:gd name="connsiteX2" fmla="*/ 3301373 w 3301373"/>
              <a:gd name="connsiteY2" fmla="*/ 4021666 h 4021666"/>
              <a:gd name="connsiteX3" fmla="*/ 0 w 3301373"/>
              <a:gd name="connsiteY3" fmla="*/ 4021666 h 4021666"/>
            </a:gdLst>
            <a:ahLst/>
            <a:cxnLst>
              <a:cxn ang="0">
                <a:pos x="connsiteX0" y="connsiteY0"/>
              </a:cxn>
              <a:cxn ang="0">
                <a:pos x="connsiteX1" y="connsiteY1"/>
              </a:cxn>
              <a:cxn ang="0">
                <a:pos x="connsiteX2" y="connsiteY2"/>
              </a:cxn>
              <a:cxn ang="0">
                <a:pos x="connsiteX3" y="connsiteY3"/>
              </a:cxn>
            </a:cxnLst>
            <a:rect l="l" t="t" r="r" b="b"/>
            <a:pathLst>
              <a:path w="3301373" h="4021666">
                <a:moveTo>
                  <a:pt x="0" y="0"/>
                </a:moveTo>
                <a:lnTo>
                  <a:pt x="3301373" y="0"/>
                </a:lnTo>
                <a:lnTo>
                  <a:pt x="3301373" y="4021666"/>
                </a:lnTo>
                <a:lnTo>
                  <a:pt x="0" y="4021666"/>
                </a:lnTo>
                <a:close/>
              </a:path>
            </a:pathLst>
          </a:custGeom>
        </p:spPr>
      </p:pic>
      <p:sp>
        <p:nvSpPr>
          <p:cNvPr id="24" name="Freeform 23">
            <a:extLst>
              <a:ext uri="{FF2B5EF4-FFF2-40B4-BE49-F238E27FC236}">
                <a16:creationId xmlns:a16="http://schemas.microsoft.com/office/drawing/2014/main" id="{22C8CDA2-11AA-89A0-D5B7-CF5C59B960A6}"/>
              </a:ext>
            </a:extLst>
          </p:cNvPr>
          <p:cNvSpPr>
            <a:spLocks noGrp="1"/>
          </p:cNvSpPr>
          <p:nvPr>
            <p:ph type="pic" sz="quarter" idx="44"/>
          </p:nvPr>
        </p:nvSpPr>
        <p:spPr>
          <a:xfrm>
            <a:off x="5136" y="1"/>
            <a:ext cx="2850694" cy="3459591"/>
          </a:xfrm>
          <a:custGeom>
            <a:avLst/>
            <a:gdLst>
              <a:gd name="connsiteX0" fmla="*/ 38767 w 2850694"/>
              <a:gd name="connsiteY0" fmla="*/ 0 h 3459591"/>
              <a:gd name="connsiteX1" fmla="*/ 1939899 w 2850694"/>
              <a:gd name="connsiteY1" fmla="*/ 0 h 3459591"/>
              <a:gd name="connsiteX2" fmla="*/ 2030037 w 2850694"/>
              <a:gd name="connsiteY2" fmla="*/ 54761 h 3459591"/>
              <a:gd name="connsiteX3" fmla="*/ 2850694 w 2850694"/>
              <a:gd name="connsiteY3" fmla="*/ 1598230 h 3459591"/>
              <a:gd name="connsiteX4" fmla="*/ 989333 w 2850694"/>
              <a:gd name="connsiteY4" fmla="*/ 3459591 h 3459591"/>
              <a:gd name="connsiteX5" fmla="*/ 102098 w 2850694"/>
              <a:gd name="connsiteY5" fmla="*/ 3234935 h 3459591"/>
              <a:gd name="connsiteX6" fmla="*/ 0 w 2850694"/>
              <a:gd name="connsiteY6" fmla="*/ 3172908 h 3459591"/>
              <a:gd name="connsiteX7" fmla="*/ 0 w 2850694"/>
              <a:gd name="connsiteY7" fmla="*/ 23552 h 3459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0694" h="3459591">
                <a:moveTo>
                  <a:pt x="38767" y="0"/>
                </a:moveTo>
                <a:lnTo>
                  <a:pt x="1939899" y="0"/>
                </a:lnTo>
                <a:lnTo>
                  <a:pt x="2030037" y="54761"/>
                </a:lnTo>
                <a:cubicBezTo>
                  <a:pt x="2525162" y="389261"/>
                  <a:pt x="2850694" y="955730"/>
                  <a:pt x="2850694" y="1598230"/>
                </a:cubicBezTo>
                <a:cubicBezTo>
                  <a:pt x="2850694" y="2626230"/>
                  <a:pt x="2017333" y="3459591"/>
                  <a:pt x="989333" y="3459591"/>
                </a:cubicBezTo>
                <a:cubicBezTo>
                  <a:pt x="668083" y="3459591"/>
                  <a:pt x="365841" y="3378208"/>
                  <a:pt x="102098" y="3234935"/>
                </a:cubicBezTo>
                <a:lnTo>
                  <a:pt x="0" y="3172908"/>
                </a:lnTo>
                <a:lnTo>
                  <a:pt x="0" y="23552"/>
                </a:lnTo>
                <a:close/>
              </a:path>
            </a:pathLst>
          </a:custGeom>
        </p:spPr>
        <p:txBody>
          <a:bodyPr wrap="square">
            <a:noAutofit/>
          </a:bodyPr>
          <a:lstStyle>
            <a:lvl1pPr>
              <a:defRPr sz="1600"/>
            </a:lvl1pPr>
          </a:lstStyle>
          <a:p>
            <a:endParaRPr lang="en-GB"/>
          </a:p>
        </p:txBody>
      </p:sp>
      <p:sp>
        <p:nvSpPr>
          <p:cNvPr id="28" name="Freeform 27">
            <a:extLst>
              <a:ext uri="{FF2B5EF4-FFF2-40B4-BE49-F238E27FC236}">
                <a16:creationId xmlns:a16="http://schemas.microsoft.com/office/drawing/2014/main" id="{46DBF39B-024B-0109-34B6-36578E9F03CE}"/>
              </a:ext>
            </a:extLst>
          </p:cNvPr>
          <p:cNvSpPr/>
          <p:nvPr userDrawn="1"/>
        </p:nvSpPr>
        <p:spPr>
          <a:xfrm>
            <a:off x="3779839" y="1"/>
            <a:ext cx="3779837" cy="4738961"/>
          </a:xfrm>
          <a:custGeom>
            <a:avLst/>
            <a:gdLst>
              <a:gd name="connsiteX0" fmla="*/ 1298119 w 3779837"/>
              <a:gd name="connsiteY0" fmla="*/ 0 h 4738961"/>
              <a:gd name="connsiteX1" fmla="*/ 3761976 w 3779837"/>
              <a:gd name="connsiteY1" fmla="*/ 0 h 4738961"/>
              <a:gd name="connsiteX2" fmla="*/ 3779837 w 3779837"/>
              <a:gd name="connsiteY2" fmla="*/ 10851 h 4738961"/>
              <a:gd name="connsiteX3" fmla="*/ 3779837 w 3779837"/>
              <a:gd name="connsiteY3" fmla="*/ 4406977 h 4738961"/>
              <a:gd name="connsiteX4" fmla="*/ 3736018 w 3779837"/>
              <a:gd name="connsiteY4" fmla="*/ 4433598 h 4738961"/>
              <a:gd name="connsiteX5" fmla="*/ 2530047 w 3779837"/>
              <a:gd name="connsiteY5" fmla="*/ 4738961 h 4738961"/>
              <a:gd name="connsiteX6" fmla="*/ 0 w 3779837"/>
              <a:gd name="connsiteY6" fmla="*/ 2208914 h 4738961"/>
              <a:gd name="connsiteX7" fmla="*/ 1115474 w 3779837"/>
              <a:gd name="connsiteY7" fmla="*/ 110960 h 4738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79837" h="4738961">
                <a:moveTo>
                  <a:pt x="1298119" y="0"/>
                </a:moveTo>
                <a:lnTo>
                  <a:pt x="3761976" y="0"/>
                </a:lnTo>
                <a:lnTo>
                  <a:pt x="3779837" y="10851"/>
                </a:lnTo>
                <a:lnTo>
                  <a:pt x="3779837" y="4406977"/>
                </a:lnTo>
                <a:lnTo>
                  <a:pt x="3736018" y="4433598"/>
                </a:lnTo>
                <a:cubicBezTo>
                  <a:pt x="3377527" y="4628342"/>
                  <a:pt x="2966705" y="4738961"/>
                  <a:pt x="2530047" y="4738961"/>
                </a:cubicBezTo>
                <a:cubicBezTo>
                  <a:pt x="1132741" y="4738961"/>
                  <a:pt x="0" y="3606220"/>
                  <a:pt x="0" y="2208914"/>
                </a:cubicBezTo>
                <a:cubicBezTo>
                  <a:pt x="0" y="1335598"/>
                  <a:pt x="442477" y="565627"/>
                  <a:pt x="1115474" y="110960"/>
                </a:cubicBezTo>
                <a:close/>
              </a:path>
            </a:pathLst>
          </a:custGeom>
          <a:solidFill>
            <a:srgbClr val="8AC0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Slide Number Placeholder 5">
            <a:extLst>
              <a:ext uri="{FF2B5EF4-FFF2-40B4-BE49-F238E27FC236}">
                <a16:creationId xmlns:a16="http://schemas.microsoft.com/office/drawing/2014/main" id="{1BC60C5D-D897-82C2-1F2A-DE6F27704133}"/>
              </a:ext>
            </a:extLst>
          </p:cNvPr>
          <p:cNvSpPr>
            <a:spLocks noGrp="1"/>
          </p:cNvSpPr>
          <p:nvPr>
            <p:ph type="sldNum" sz="quarter" idx="4"/>
          </p:nvPr>
        </p:nvSpPr>
        <p:spPr>
          <a:xfrm>
            <a:off x="6860806" y="10158647"/>
            <a:ext cx="374383" cy="465822"/>
          </a:xfrm>
          <a:prstGeom prst="rect">
            <a:avLst/>
          </a:prstGeom>
        </p:spPr>
        <p:txBody>
          <a:bodyPr vert="horz" lIns="91440" tIns="45720" rIns="91440" bIns="45720" rtlCol="0" anchor="ctr"/>
          <a:lstStyle>
            <a:lvl1pPr algn="ctr">
              <a:defRPr sz="700" b="0" i="0">
                <a:solidFill>
                  <a:srgbClr val="8AC03B"/>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‹N°›</a:t>
            </a:fld>
            <a:endParaRPr lang="en-US" dirty="0"/>
          </a:p>
        </p:txBody>
      </p:sp>
      <p:sp>
        <p:nvSpPr>
          <p:cNvPr id="4" name="Text Box 5">
            <a:extLst>
              <a:ext uri="{FF2B5EF4-FFF2-40B4-BE49-F238E27FC236}">
                <a16:creationId xmlns:a16="http://schemas.microsoft.com/office/drawing/2014/main" id="{E3ECE128-55CB-369D-EFDF-2FBB05DB528F}"/>
              </a:ext>
            </a:extLst>
          </p:cNvPr>
          <p:cNvSpPr txBox="1"/>
          <p:nvPr userDrawn="1"/>
        </p:nvSpPr>
        <p:spPr>
          <a:xfrm rot="16200000">
            <a:off x="5099908" y="8023367"/>
            <a:ext cx="3896178"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500" b="1" i="0" spc="170" baseline="0" dirty="0">
                <a:solidFill>
                  <a:srgbClr val="6D6E71"/>
                </a:solidFill>
                <a:effectLst/>
                <a:latin typeface="Avenir Black" panose="02000503020000020003" pitchFamily="2" charset="0"/>
                <a:ea typeface="Times New Roman" panose="02020603050405020304" pitchFamily="18" charset="0"/>
                <a:cs typeface="Times New Roman" panose="02020603050405020304" pitchFamily="18" charset="0"/>
              </a:rPr>
              <a:t>GRASSROOTS</a:t>
            </a:r>
            <a:r>
              <a:rPr lang="en-IE" sz="500" spc="170" baseline="0" dirty="0">
                <a:solidFill>
                  <a:srgbClr val="6D6E71"/>
                </a:solidFill>
                <a:effectLst/>
                <a:latin typeface="Avenir Book" panose="02000503020000020003" pitchFamily="2" charset="0"/>
                <a:ea typeface="Times New Roman" panose="02020603050405020304" pitchFamily="18" charset="0"/>
                <a:cs typeface="Times New Roman" panose="02020603050405020304" pitchFamily="18" charset="0"/>
              </a:rPr>
              <a:t> YOUNG ENTREPRENEURS IN ECO-HEALTH TOURISM</a:t>
            </a:r>
            <a:endParaRPr lang="en-IE" sz="500" spc="170" baseline="0" dirty="0">
              <a:solidFill>
                <a:srgbClr val="6D6E71"/>
              </a:solidFill>
              <a:effectLst/>
              <a:latin typeface="Avenir Book" panose="02000503020000020003" pitchFamily="2" charset="0"/>
              <a:ea typeface="Calibri" panose="020F0502020204030204" pitchFamily="34" charset="0"/>
              <a:cs typeface="Times New Roman" panose="02020603050405020304" pitchFamily="18" charset="0"/>
            </a:endParaRPr>
          </a:p>
        </p:txBody>
      </p:sp>
      <p:sp>
        <p:nvSpPr>
          <p:cNvPr id="34" name="Text Placeholder 32">
            <a:extLst>
              <a:ext uri="{FF2B5EF4-FFF2-40B4-BE49-F238E27FC236}">
                <a16:creationId xmlns:a16="http://schemas.microsoft.com/office/drawing/2014/main" id="{6BADB925-F09B-3036-87C1-03CD63B23350}"/>
              </a:ext>
            </a:extLst>
          </p:cNvPr>
          <p:cNvSpPr>
            <a:spLocks noGrp="1"/>
          </p:cNvSpPr>
          <p:nvPr>
            <p:ph type="body" sz="quarter" idx="47" hasCustomPrompt="1"/>
          </p:nvPr>
        </p:nvSpPr>
        <p:spPr>
          <a:xfrm>
            <a:off x="4459209" y="1736495"/>
            <a:ext cx="2864232" cy="451257"/>
          </a:xfrm>
        </p:spPr>
        <p:txBody>
          <a:bodyPr>
            <a:noAutofit/>
          </a:bodyPr>
          <a:lstStyle>
            <a:lvl1pPr marL="0" indent="0" algn="l">
              <a:spcBef>
                <a:spcPts val="0"/>
              </a:spcBef>
              <a:buNone/>
              <a:defRPr sz="18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36" name="Text Placeholder 32">
            <a:extLst>
              <a:ext uri="{FF2B5EF4-FFF2-40B4-BE49-F238E27FC236}">
                <a16:creationId xmlns:a16="http://schemas.microsoft.com/office/drawing/2014/main" id="{3DF08E77-5DED-B32E-E211-36AAE24BCFD7}"/>
              </a:ext>
            </a:extLst>
          </p:cNvPr>
          <p:cNvSpPr>
            <a:spLocks noGrp="1"/>
          </p:cNvSpPr>
          <p:nvPr>
            <p:ph type="body" sz="quarter" idx="113" hasCustomPrompt="1"/>
          </p:nvPr>
        </p:nvSpPr>
        <p:spPr>
          <a:xfrm>
            <a:off x="4459209" y="887817"/>
            <a:ext cx="2899792" cy="574615"/>
          </a:xfrm>
        </p:spPr>
        <p:txBody>
          <a:bodyPr>
            <a:noAutofit/>
          </a:bodyPr>
          <a:lstStyle>
            <a:lvl1pPr marL="0" indent="0" algn="l">
              <a:spcBef>
                <a:spcPts val="0"/>
              </a:spcBef>
              <a:buNone/>
              <a:defRPr lang="en-US" sz="2800" b="1" i="0" kern="1200" dirty="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a:t>
            </a:r>
            <a:endParaRPr lang="en-US" dirty="0"/>
          </a:p>
        </p:txBody>
      </p:sp>
      <p:sp>
        <p:nvSpPr>
          <p:cNvPr id="40" name="Text Placeholder 32">
            <a:extLst>
              <a:ext uri="{FF2B5EF4-FFF2-40B4-BE49-F238E27FC236}">
                <a16:creationId xmlns:a16="http://schemas.microsoft.com/office/drawing/2014/main" id="{3FD4B3B5-E7CB-618E-71AE-B2FDB5C049F0}"/>
              </a:ext>
            </a:extLst>
          </p:cNvPr>
          <p:cNvSpPr>
            <a:spLocks noGrp="1"/>
          </p:cNvSpPr>
          <p:nvPr>
            <p:ph type="body" sz="quarter" idx="114" hasCustomPrompt="1"/>
          </p:nvPr>
        </p:nvSpPr>
        <p:spPr>
          <a:xfrm>
            <a:off x="766012" y="7547751"/>
            <a:ext cx="5992059" cy="451257"/>
          </a:xfrm>
        </p:spPr>
        <p:txBody>
          <a:bodyPr>
            <a:noAutofit/>
          </a:bodyPr>
          <a:lstStyle>
            <a:lvl1pPr marL="0" indent="0" algn="l">
              <a:spcBef>
                <a:spcPts val="0"/>
              </a:spcBef>
              <a:buNone/>
              <a:defRPr sz="2800" b="1" i="0">
                <a:solidFill>
                  <a:srgbClr val="8AC03B"/>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Location</a:t>
            </a:r>
            <a:endParaRPr lang="en-US" dirty="0"/>
          </a:p>
        </p:txBody>
      </p:sp>
      <p:sp>
        <p:nvSpPr>
          <p:cNvPr id="41" name="Text Placeholder 32">
            <a:extLst>
              <a:ext uri="{FF2B5EF4-FFF2-40B4-BE49-F238E27FC236}">
                <a16:creationId xmlns:a16="http://schemas.microsoft.com/office/drawing/2014/main" id="{3860C14F-8A8D-9718-E08A-2D229CD609F2}"/>
              </a:ext>
            </a:extLst>
          </p:cNvPr>
          <p:cNvSpPr>
            <a:spLocks noGrp="1"/>
          </p:cNvSpPr>
          <p:nvPr>
            <p:ph type="body" sz="quarter" idx="115" hasCustomPrompt="1"/>
          </p:nvPr>
        </p:nvSpPr>
        <p:spPr>
          <a:xfrm>
            <a:off x="750772" y="5639757"/>
            <a:ext cx="5992060" cy="1704039"/>
          </a:xfrm>
        </p:spPr>
        <p:txBody>
          <a:bodyPr numCol="1" spcCol="288000" anchor="t">
            <a:noAutofit/>
          </a:bodyPr>
          <a:lstStyle>
            <a:lvl1pPr marL="0" indent="0" algn="just">
              <a:lnSpc>
                <a:spcPct val="100000"/>
              </a:lnSpc>
              <a:spcBef>
                <a:spcPts val="0"/>
              </a:spcBef>
              <a:buNone/>
              <a:defRPr sz="1400" b="0" i="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42" name="Text Placeholder 32">
            <a:extLst>
              <a:ext uri="{FF2B5EF4-FFF2-40B4-BE49-F238E27FC236}">
                <a16:creationId xmlns:a16="http://schemas.microsoft.com/office/drawing/2014/main" id="{5C775629-0492-0CF7-6732-B7A0340AE915}"/>
              </a:ext>
            </a:extLst>
          </p:cNvPr>
          <p:cNvSpPr>
            <a:spLocks noGrp="1"/>
          </p:cNvSpPr>
          <p:nvPr>
            <p:ph type="body" sz="quarter" idx="116" hasCustomPrompt="1"/>
          </p:nvPr>
        </p:nvSpPr>
        <p:spPr>
          <a:xfrm>
            <a:off x="750772" y="5195174"/>
            <a:ext cx="5992059" cy="451257"/>
          </a:xfrm>
        </p:spPr>
        <p:txBody>
          <a:bodyPr>
            <a:noAutofit/>
          </a:bodyPr>
          <a:lstStyle>
            <a:lvl1pPr marL="0" indent="0" algn="l">
              <a:spcBef>
                <a:spcPts val="0"/>
              </a:spcBef>
              <a:buNone/>
              <a:defRPr sz="2800" b="1" i="0">
                <a:solidFill>
                  <a:srgbClr val="8AC03B"/>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Case study</a:t>
            </a:r>
            <a:endParaRPr lang="en-US" dirty="0"/>
          </a:p>
        </p:txBody>
      </p:sp>
      <p:sp>
        <p:nvSpPr>
          <p:cNvPr id="26" name="Text Placeholder 32">
            <a:extLst>
              <a:ext uri="{FF2B5EF4-FFF2-40B4-BE49-F238E27FC236}">
                <a16:creationId xmlns:a16="http://schemas.microsoft.com/office/drawing/2014/main" id="{995AC8E0-FC2C-8D66-6424-D1DF6E9D99DB}"/>
              </a:ext>
            </a:extLst>
          </p:cNvPr>
          <p:cNvSpPr>
            <a:spLocks noGrp="1"/>
          </p:cNvSpPr>
          <p:nvPr>
            <p:ph type="body" sz="quarter" idx="45" hasCustomPrompt="1"/>
          </p:nvPr>
        </p:nvSpPr>
        <p:spPr>
          <a:xfrm>
            <a:off x="4459209" y="2460724"/>
            <a:ext cx="2899792" cy="280520"/>
          </a:xfrm>
        </p:spPr>
        <p:txBody>
          <a:bodyPr numCol="1" spcCol="288000" anchor="t">
            <a:noAutofit/>
          </a:bodyPr>
          <a:lstStyle>
            <a:lvl1pPr marL="0" indent="0" algn="just">
              <a:lnSpc>
                <a:spcPct val="100000"/>
              </a:lnSpc>
              <a:spcBef>
                <a:spcPts val="0"/>
              </a:spcBef>
              <a:buNone/>
              <a:defRPr sz="14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Module</a:t>
            </a:r>
            <a:endParaRPr lang="en-US" dirty="0"/>
          </a:p>
        </p:txBody>
      </p:sp>
      <p:sp>
        <p:nvSpPr>
          <p:cNvPr id="27" name="Text Placeholder 32">
            <a:extLst>
              <a:ext uri="{FF2B5EF4-FFF2-40B4-BE49-F238E27FC236}">
                <a16:creationId xmlns:a16="http://schemas.microsoft.com/office/drawing/2014/main" id="{E2862F7B-3091-E4BB-3622-182D7BA04C9D}"/>
              </a:ext>
            </a:extLst>
          </p:cNvPr>
          <p:cNvSpPr>
            <a:spLocks noGrp="1"/>
          </p:cNvSpPr>
          <p:nvPr>
            <p:ph type="body" sz="quarter" idx="119" hasCustomPrompt="1"/>
          </p:nvPr>
        </p:nvSpPr>
        <p:spPr>
          <a:xfrm>
            <a:off x="4459209" y="2917924"/>
            <a:ext cx="2899792" cy="280520"/>
          </a:xfrm>
        </p:spPr>
        <p:txBody>
          <a:bodyPr numCol="1" spcCol="288000" anchor="t">
            <a:noAutofit/>
          </a:bodyPr>
          <a:lstStyle>
            <a:lvl1pPr marL="0" indent="0" algn="just">
              <a:lnSpc>
                <a:spcPct val="100000"/>
              </a:lnSpc>
              <a:spcBef>
                <a:spcPts val="0"/>
              </a:spcBef>
              <a:buNone/>
              <a:defRPr sz="14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Type of Business</a:t>
            </a:r>
            <a:endParaRPr lang="en-US" dirty="0"/>
          </a:p>
        </p:txBody>
      </p:sp>
      <p:sp>
        <p:nvSpPr>
          <p:cNvPr id="29" name="Text Placeholder 32">
            <a:extLst>
              <a:ext uri="{FF2B5EF4-FFF2-40B4-BE49-F238E27FC236}">
                <a16:creationId xmlns:a16="http://schemas.microsoft.com/office/drawing/2014/main" id="{C8ECAA0B-ACC6-2AE5-ACC5-32D06B99F9CE}"/>
              </a:ext>
            </a:extLst>
          </p:cNvPr>
          <p:cNvSpPr>
            <a:spLocks noGrp="1"/>
          </p:cNvSpPr>
          <p:nvPr>
            <p:ph type="body" sz="quarter" idx="120" hasCustomPrompt="1"/>
          </p:nvPr>
        </p:nvSpPr>
        <p:spPr>
          <a:xfrm>
            <a:off x="4459209" y="3375124"/>
            <a:ext cx="2899792" cy="280520"/>
          </a:xfrm>
        </p:spPr>
        <p:txBody>
          <a:bodyPr numCol="1" spcCol="288000" anchor="t">
            <a:noAutofit/>
          </a:bodyPr>
          <a:lstStyle>
            <a:lvl1pPr marL="0" indent="0" algn="just">
              <a:lnSpc>
                <a:spcPct val="100000"/>
              </a:lnSpc>
              <a:spcBef>
                <a:spcPts val="0"/>
              </a:spcBef>
              <a:buNone/>
              <a:defRPr sz="14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Website</a:t>
            </a:r>
            <a:endParaRPr lang="en-US" dirty="0"/>
          </a:p>
        </p:txBody>
      </p:sp>
      <p:cxnSp>
        <p:nvCxnSpPr>
          <p:cNvPr id="49" name="Straight Connector 48">
            <a:extLst>
              <a:ext uri="{FF2B5EF4-FFF2-40B4-BE49-F238E27FC236}">
                <a16:creationId xmlns:a16="http://schemas.microsoft.com/office/drawing/2014/main" id="{0F4692A4-3331-521E-7360-67F4A1A33445}"/>
              </a:ext>
            </a:extLst>
          </p:cNvPr>
          <p:cNvCxnSpPr>
            <a:cxnSpLocks/>
          </p:cNvCxnSpPr>
          <p:nvPr userDrawn="1"/>
        </p:nvCxnSpPr>
        <p:spPr>
          <a:xfrm flipH="1">
            <a:off x="4451408" y="3267600"/>
            <a:ext cx="310826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77B35E69-D833-56FB-AFFF-5B35AB4F530E}"/>
              </a:ext>
            </a:extLst>
          </p:cNvPr>
          <p:cNvCxnSpPr>
            <a:cxnSpLocks/>
          </p:cNvCxnSpPr>
          <p:nvPr userDrawn="1"/>
        </p:nvCxnSpPr>
        <p:spPr>
          <a:xfrm flipH="1">
            <a:off x="4451408" y="2818422"/>
            <a:ext cx="310826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8846A0A-9FA2-E918-CBF3-4E879769DBCB}"/>
              </a:ext>
            </a:extLst>
          </p:cNvPr>
          <p:cNvCxnSpPr>
            <a:cxnSpLocks/>
          </p:cNvCxnSpPr>
          <p:nvPr userDrawn="1"/>
        </p:nvCxnSpPr>
        <p:spPr>
          <a:xfrm flipH="1">
            <a:off x="4451408" y="1599222"/>
            <a:ext cx="310826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53" name="Text Placeholder 32">
            <a:extLst>
              <a:ext uri="{FF2B5EF4-FFF2-40B4-BE49-F238E27FC236}">
                <a16:creationId xmlns:a16="http://schemas.microsoft.com/office/drawing/2014/main" id="{791C1818-B93E-22E5-8CED-2BA414C8A8FD}"/>
              </a:ext>
            </a:extLst>
          </p:cNvPr>
          <p:cNvSpPr>
            <a:spLocks noGrp="1"/>
          </p:cNvSpPr>
          <p:nvPr>
            <p:ph type="body" sz="quarter" idx="121" hasCustomPrompt="1"/>
          </p:nvPr>
        </p:nvSpPr>
        <p:spPr>
          <a:xfrm>
            <a:off x="734729" y="8046073"/>
            <a:ext cx="5992060" cy="1704039"/>
          </a:xfrm>
        </p:spPr>
        <p:txBody>
          <a:bodyPr numCol="1" spcCol="288000" anchor="t">
            <a:noAutofit/>
          </a:bodyPr>
          <a:lstStyle>
            <a:lvl1pPr marL="0" indent="0" algn="just">
              <a:lnSpc>
                <a:spcPct val="100000"/>
              </a:lnSpc>
              <a:spcBef>
                <a:spcPts val="0"/>
              </a:spcBef>
              <a:buNone/>
              <a:defRPr sz="1400" b="0" i="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18414133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ase Study 1">
    <p:spTree>
      <p:nvGrpSpPr>
        <p:cNvPr id="1" name=""/>
        <p:cNvGrpSpPr/>
        <p:nvPr/>
      </p:nvGrpSpPr>
      <p:grpSpPr>
        <a:xfrm>
          <a:off x="0" y="0"/>
          <a:ext cx="0" cy="0"/>
          <a:chOff x="0" y="0"/>
          <a:chExt cx="0" cy="0"/>
        </a:xfrm>
      </p:grpSpPr>
      <p:sp>
        <p:nvSpPr>
          <p:cNvPr id="11" name="Text Placeholder 32">
            <a:extLst>
              <a:ext uri="{FF2B5EF4-FFF2-40B4-BE49-F238E27FC236}">
                <a16:creationId xmlns:a16="http://schemas.microsoft.com/office/drawing/2014/main" id="{683DB77A-99D2-19ED-DF6F-B44AEE5F4BCE}"/>
              </a:ext>
            </a:extLst>
          </p:cNvPr>
          <p:cNvSpPr>
            <a:spLocks noGrp="1"/>
          </p:cNvSpPr>
          <p:nvPr>
            <p:ph type="body" sz="quarter" idx="61" hasCustomPrompt="1"/>
          </p:nvPr>
        </p:nvSpPr>
        <p:spPr>
          <a:xfrm>
            <a:off x="766012" y="6149784"/>
            <a:ext cx="5992060" cy="2088787"/>
          </a:xfrm>
        </p:spPr>
        <p:txBody>
          <a:bodyPr numCol="2" spcCol="288000" anchor="t">
            <a:noAutofit/>
          </a:bodyPr>
          <a:lstStyle>
            <a:lvl1pPr marL="0" indent="0" algn="just">
              <a:lnSpc>
                <a:spcPct val="100000"/>
              </a:lnSpc>
              <a:spcBef>
                <a:spcPts val="0"/>
              </a:spcBef>
              <a:buNone/>
              <a:defRPr sz="1400" b="0" i="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(two coloumns)</a:t>
            </a:r>
            <a:endParaRPr lang="en-US" dirty="0"/>
          </a:p>
        </p:txBody>
      </p:sp>
      <p:sp>
        <p:nvSpPr>
          <p:cNvPr id="12" name="Text Placeholder 32">
            <a:extLst>
              <a:ext uri="{FF2B5EF4-FFF2-40B4-BE49-F238E27FC236}">
                <a16:creationId xmlns:a16="http://schemas.microsoft.com/office/drawing/2014/main" id="{E26FED5F-31EF-E3B2-4CB6-AB4FE6871140}"/>
              </a:ext>
            </a:extLst>
          </p:cNvPr>
          <p:cNvSpPr>
            <a:spLocks noGrp="1"/>
          </p:cNvSpPr>
          <p:nvPr>
            <p:ph type="body" sz="quarter" idx="114" hasCustomPrompt="1"/>
          </p:nvPr>
        </p:nvSpPr>
        <p:spPr>
          <a:xfrm>
            <a:off x="766012" y="5515124"/>
            <a:ext cx="5992059" cy="451257"/>
          </a:xfrm>
        </p:spPr>
        <p:txBody>
          <a:bodyPr>
            <a:noAutofit/>
          </a:bodyPr>
          <a:lstStyle>
            <a:lvl1pPr marL="0" indent="0" algn="l">
              <a:spcBef>
                <a:spcPts val="0"/>
              </a:spcBef>
              <a:buNone/>
              <a:defRPr sz="1400" b="1" i="0">
                <a:solidFill>
                  <a:srgbClr val="69ADAD"/>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Enter Your Question Here</a:t>
            </a:r>
          </a:p>
        </p:txBody>
      </p:sp>
      <p:sp>
        <p:nvSpPr>
          <p:cNvPr id="14" name="Slide Number Placeholder 5">
            <a:extLst>
              <a:ext uri="{FF2B5EF4-FFF2-40B4-BE49-F238E27FC236}">
                <a16:creationId xmlns:a16="http://schemas.microsoft.com/office/drawing/2014/main" id="{8A6CCB53-7593-4217-805B-FA1B039869BE}"/>
              </a:ext>
            </a:extLst>
          </p:cNvPr>
          <p:cNvSpPr>
            <a:spLocks noGrp="1"/>
          </p:cNvSpPr>
          <p:nvPr>
            <p:ph type="sldNum" sz="quarter" idx="4"/>
          </p:nvPr>
        </p:nvSpPr>
        <p:spPr>
          <a:xfrm>
            <a:off x="6860806" y="10158647"/>
            <a:ext cx="374383" cy="465822"/>
          </a:xfrm>
          <a:prstGeom prst="rect">
            <a:avLst/>
          </a:prstGeom>
        </p:spPr>
        <p:txBody>
          <a:bodyPr vert="horz" lIns="91440" tIns="45720" rIns="91440" bIns="45720" rtlCol="0" anchor="ctr"/>
          <a:lstStyle>
            <a:lvl1pPr algn="ctr">
              <a:defRPr sz="700" b="0" i="0">
                <a:solidFill>
                  <a:srgbClr val="8AC03B"/>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‹N°›</a:t>
            </a:fld>
            <a:endParaRPr lang="en-US" dirty="0"/>
          </a:p>
        </p:txBody>
      </p:sp>
      <p:sp>
        <p:nvSpPr>
          <p:cNvPr id="15" name="Text Box 5">
            <a:extLst>
              <a:ext uri="{FF2B5EF4-FFF2-40B4-BE49-F238E27FC236}">
                <a16:creationId xmlns:a16="http://schemas.microsoft.com/office/drawing/2014/main" id="{89061FE9-BA0D-CD9B-CBEE-584CA3F63DE5}"/>
              </a:ext>
            </a:extLst>
          </p:cNvPr>
          <p:cNvSpPr txBox="1"/>
          <p:nvPr userDrawn="1"/>
        </p:nvSpPr>
        <p:spPr>
          <a:xfrm>
            <a:off x="3624944" y="10204367"/>
            <a:ext cx="3896178"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500" b="1" i="0" spc="170" baseline="0" dirty="0">
                <a:solidFill>
                  <a:srgbClr val="6D6E71"/>
                </a:solidFill>
                <a:effectLst/>
                <a:latin typeface="Avenir Black" panose="02000503020000020003" pitchFamily="2" charset="0"/>
                <a:ea typeface="Times New Roman" panose="02020603050405020304" pitchFamily="18" charset="0"/>
                <a:cs typeface="Times New Roman" panose="02020603050405020304" pitchFamily="18" charset="0"/>
              </a:rPr>
              <a:t>GRASSROOTS</a:t>
            </a:r>
            <a:r>
              <a:rPr lang="en-IE" sz="500" spc="170" baseline="0" dirty="0">
                <a:solidFill>
                  <a:srgbClr val="6D6E71"/>
                </a:solidFill>
                <a:effectLst/>
                <a:latin typeface="Avenir Book" panose="02000503020000020003" pitchFamily="2" charset="0"/>
                <a:ea typeface="Times New Roman" panose="02020603050405020304" pitchFamily="18" charset="0"/>
                <a:cs typeface="Times New Roman" panose="02020603050405020304" pitchFamily="18" charset="0"/>
              </a:rPr>
              <a:t> YOUNG ENTREPRENEURS IN ECO-HEALTH TOURISM</a:t>
            </a:r>
            <a:endParaRPr lang="en-IE" sz="500" spc="170" baseline="0" dirty="0">
              <a:solidFill>
                <a:srgbClr val="6D6E71"/>
              </a:solidFill>
              <a:effectLst/>
              <a:latin typeface="Avenir Book" panose="02000503020000020003" pitchFamily="2" charset="0"/>
              <a:ea typeface="Calibri" panose="020F0502020204030204" pitchFamily="34" charset="0"/>
              <a:cs typeface="Times New Roman" panose="02020603050405020304" pitchFamily="18" charset="0"/>
            </a:endParaRPr>
          </a:p>
        </p:txBody>
      </p:sp>
      <p:sp>
        <p:nvSpPr>
          <p:cNvPr id="17" name="Text Placeholder 32">
            <a:extLst>
              <a:ext uri="{FF2B5EF4-FFF2-40B4-BE49-F238E27FC236}">
                <a16:creationId xmlns:a16="http://schemas.microsoft.com/office/drawing/2014/main" id="{89348D06-8DA3-B9ED-E577-9281356644CD}"/>
              </a:ext>
            </a:extLst>
          </p:cNvPr>
          <p:cNvSpPr>
            <a:spLocks noGrp="1"/>
          </p:cNvSpPr>
          <p:nvPr>
            <p:ph type="body" sz="quarter" idx="115" hasCustomPrompt="1"/>
          </p:nvPr>
        </p:nvSpPr>
        <p:spPr>
          <a:xfrm>
            <a:off x="730154" y="1326776"/>
            <a:ext cx="5992060" cy="3851430"/>
          </a:xfrm>
        </p:spPr>
        <p:txBody>
          <a:bodyPr numCol="2" spcCol="288000" anchor="t">
            <a:noAutofit/>
          </a:bodyPr>
          <a:lstStyle>
            <a:lvl1pPr marL="0" indent="0" algn="just">
              <a:lnSpc>
                <a:spcPct val="100000"/>
              </a:lnSpc>
              <a:spcBef>
                <a:spcPts val="0"/>
              </a:spcBef>
              <a:buNone/>
              <a:defRPr sz="1400" b="0" i="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(two coloumns)</a:t>
            </a:r>
            <a:endParaRPr lang="en-US" dirty="0"/>
          </a:p>
        </p:txBody>
      </p:sp>
      <p:sp>
        <p:nvSpPr>
          <p:cNvPr id="18" name="Text Placeholder 32">
            <a:extLst>
              <a:ext uri="{FF2B5EF4-FFF2-40B4-BE49-F238E27FC236}">
                <a16:creationId xmlns:a16="http://schemas.microsoft.com/office/drawing/2014/main" id="{5B108035-4825-C93D-5395-A4B2017188E0}"/>
              </a:ext>
            </a:extLst>
          </p:cNvPr>
          <p:cNvSpPr>
            <a:spLocks noGrp="1"/>
          </p:cNvSpPr>
          <p:nvPr>
            <p:ph type="body" sz="quarter" idx="116" hasCustomPrompt="1"/>
          </p:nvPr>
        </p:nvSpPr>
        <p:spPr>
          <a:xfrm>
            <a:off x="730154" y="692116"/>
            <a:ext cx="5992059" cy="451257"/>
          </a:xfrm>
        </p:spPr>
        <p:txBody>
          <a:bodyPr>
            <a:noAutofit/>
          </a:bodyPr>
          <a:lstStyle>
            <a:lvl1pPr marL="0" indent="0" algn="l">
              <a:spcBef>
                <a:spcPts val="0"/>
              </a:spcBef>
              <a:buNone/>
              <a:defRPr sz="1400" b="1" i="0">
                <a:solidFill>
                  <a:srgbClr val="69ADAD"/>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Enter Your Question Here</a:t>
            </a:r>
          </a:p>
        </p:txBody>
      </p:sp>
      <p:cxnSp>
        <p:nvCxnSpPr>
          <p:cNvPr id="19" name="Straight Connector 18">
            <a:extLst>
              <a:ext uri="{FF2B5EF4-FFF2-40B4-BE49-F238E27FC236}">
                <a16:creationId xmlns:a16="http://schemas.microsoft.com/office/drawing/2014/main" id="{E23164AF-3A1D-79FF-D5F0-C6E6BD0654DA}"/>
              </a:ext>
            </a:extLst>
          </p:cNvPr>
          <p:cNvCxnSpPr>
            <a:cxnSpLocks/>
          </p:cNvCxnSpPr>
          <p:nvPr userDrawn="1"/>
        </p:nvCxnSpPr>
        <p:spPr>
          <a:xfrm>
            <a:off x="0" y="5348532"/>
            <a:ext cx="3607692" cy="0"/>
          </a:xfrm>
          <a:prstGeom prst="line">
            <a:avLst/>
          </a:prstGeom>
          <a:ln w="28575">
            <a:solidFill>
              <a:srgbClr val="69ADAD"/>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5AFDEA55-A5AA-821E-76D7-7640B254B82C}"/>
              </a:ext>
            </a:extLst>
          </p:cNvPr>
          <p:cNvPicPr>
            <a:picLocks noChangeAspect="1"/>
          </p:cNvPicPr>
          <p:nvPr userDrawn="1"/>
        </p:nvPicPr>
        <p:blipFill>
          <a:blip r:embed="rId2" cstate="screen">
            <a:extLst>
              <a:ext uri="{28A0092B-C50C-407E-A947-70E740481C1C}">
                <a14:useLocalDpi xmlns:a14="http://schemas.microsoft.com/office/drawing/2010/main"/>
              </a:ext>
            </a:extLst>
          </a:blip>
          <a:srcRect l="22302" b="22950"/>
          <a:stretch>
            <a:fillRect/>
          </a:stretch>
        </p:blipFill>
        <p:spPr>
          <a:xfrm>
            <a:off x="0" y="8408898"/>
            <a:ext cx="2302099" cy="2282915"/>
          </a:xfrm>
          <a:custGeom>
            <a:avLst/>
            <a:gdLst>
              <a:gd name="connsiteX0" fmla="*/ 0 w 3429000"/>
              <a:gd name="connsiteY0" fmla="*/ 0 h 3400425"/>
              <a:gd name="connsiteX1" fmla="*/ 3429000 w 3429000"/>
              <a:gd name="connsiteY1" fmla="*/ 0 h 3400425"/>
              <a:gd name="connsiteX2" fmla="*/ 3429000 w 3429000"/>
              <a:gd name="connsiteY2" fmla="*/ 3400425 h 3400425"/>
              <a:gd name="connsiteX3" fmla="*/ 0 w 3429000"/>
              <a:gd name="connsiteY3" fmla="*/ 3400425 h 3400425"/>
            </a:gdLst>
            <a:ahLst/>
            <a:cxnLst>
              <a:cxn ang="0">
                <a:pos x="connsiteX0" y="connsiteY0"/>
              </a:cxn>
              <a:cxn ang="0">
                <a:pos x="connsiteX1" y="connsiteY1"/>
              </a:cxn>
              <a:cxn ang="0">
                <a:pos x="connsiteX2" y="connsiteY2"/>
              </a:cxn>
              <a:cxn ang="0">
                <a:pos x="connsiteX3" y="connsiteY3"/>
              </a:cxn>
            </a:cxnLst>
            <a:rect l="l" t="t" r="r" b="b"/>
            <a:pathLst>
              <a:path w="3429000" h="3400425">
                <a:moveTo>
                  <a:pt x="0" y="0"/>
                </a:moveTo>
                <a:lnTo>
                  <a:pt x="3429000" y="0"/>
                </a:lnTo>
                <a:lnTo>
                  <a:pt x="3429000" y="3400425"/>
                </a:lnTo>
                <a:lnTo>
                  <a:pt x="0" y="3400425"/>
                </a:lnTo>
                <a:close/>
              </a:path>
            </a:pathLst>
          </a:custGeom>
        </p:spPr>
      </p:pic>
      <p:cxnSp>
        <p:nvCxnSpPr>
          <p:cNvPr id="4" name="Straight Connector 3">
            <a:extLst>
              <a:ext uri="{FF2B5EF4-FFF2-40B4-BE49-F238E27FC236}">
                <a16:creationId xmlns:a16="http://schemas.microsoft.com/office/drawing/2014/main" id="{24EE2D68-290E-90FD-0405-7941A6866B61}"/>
              </a:ext>
            </a:extLst>
          </p:cNvPr>
          <p:cNvCxnSpPr>
            <a:cxnSpLocks/>
          </p:cNvCxnSpPr>
          <p:nvPr userDrawn="1"/>
        </p:nvCxnSpPr>
        <p:spPr>
          <a:xfrm>
            <a:off x="3801978" y="1225711"/>
            <a:ext cx="3288633" cy="0"/>
          </a:xfrm>
          <a:prstGeom prst="line">
            <a:avLst/>
          </a:prstGeom>
          <a:ln w="28575">
            <a:solidFill>
              <a:srgbClr val="69ADAD"/>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690807A-202A-9519-1AE1-CD81A29AE616}"/>
              </a:ext>
            </a:extLst>
          </p:cNvPr>
          <p:cNvCxnSpPr>
            <a:cxnSpLocks/>
          </p:cNvCxnSpPr>
          <p:nvPr userDrawn="1"/>
        </p:nvCxnSpPr>
        <p:spPr>
          <a:xfrm>
            <a:off x="3801978" y="6054385"/>
            <a:ext cx="3288633" cy="0"/>
          </a:xfrm>
          <a:prstGeom prst="line">
            <a:avLst/>
          </a:prstGeom>
          <a:ln w="28575">
            <a:solidFill>
              <a:srgbClr val="69ADAD"/>
            </a:solidFill>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5B9980DA-B80C-7E14-FEF2-789ED7C4BCD2}"/>
              </a:ext>
            </a:extLst>
          </p:cNvPr>
          <p:cNvGrpSpPr/>
          <p:nvPr userDrawn="1"/>
        </p:nvGrpSpPr>
        <p:grpSpPr>
          <a:xfrm>
            <a:off x="6770986" y="850643"/>
            <a:ext cx="750136" cy="750136"/>
            <a:chOff x="7559675" y="1928896"/>
            <a:chExt cx="750136" cy="750136"/>
          </a:xfrm>
        </p:grpSpPr>
        <p:sp>
          <p:nvSpPr>
            <p:cNvPr id="33" name="Oval 32">
              <a:extLst>
                <a:ext uri="{FF2B5EF4-FFF2-40B4-BE49-F238E27FC236}">
                  <a16:creationId xmlns:a16="http://schemas.microsoft.com/office/drawing/2014/main" id="{252B73B7-DFCE-2FCF-C6B2-2597C0AA21C9}"/>
                </a:ext>
              </a:extLst>
            </p:cNvPr>
            <p:cNvSpPr/>
            <p:nvPr userDrawn="1"/>
          </p:nvSpPr>
          <p:spPr>
            <a:xfrm>
              <a:off x="7559675" y="1928896"/>
              <a:ext cx="750136" cy="750136"/>
            </a:xfrm>
            <a:prstGeom prst="ellipse">
              <a:avLst/>
            </a:prstGeom>
            <a:solidFill>
              <a:srgbClr val="69AD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 6">
              <a:extLst>
                <a:ext uri="{FF2B5EF4-FFF2-40B4-BE49-F238E27FC236}">
                  <a16:creationId xmlns:a16="http://schemas.microsoft.com/office/drawing/2014/main" id="{37CCCADD-D618-EE39-EE71-3F78EB829B1E}"/>
                </a:ext>
              </a:extLst>
            </p:cNvPr>
            <p:cNvGrpSpPr/>
            <p:nvPr userDrawn="1"/>
          </p:nvGrpSpPr>
          <p:grpSpPr>
            <a:xfrm>
              <a:off x="7683372" y="2028561"/>
              <a:ext cx="526805" cy="526741"/>
              <a:chOff x="1042830" y="5367345"/>
              <a:chExt cx="907476" cy="907364"/>
            </a:xfrm>
            <a:solidFill>
              <a:schemeClr val="bg1"/>
            </a:solidFill>
          </p:grpSpPr>
          <p:grpSp>
            <p:nvGrpSpPr>
              <p:cNvPr id="8" name="Graphic 2">
                <a:extLst>
                  <a:ext uri="{FF2B5EF4-FFF2-40B4-BE49-F238E27FC236}">
                    <a16:creationId xmlns:a16="http://schemas.microsoft.com/office/drawing/2014/main" id="{FB03E29C-D84C-3185-3F22-04692D90FCD8}"/>
                  </a:ext>
                </a:extLst>
              </p:cNvPr>
              <p:cNvGrpSpPr/>
              <p:nvPr userDrawn="1"/>
            </p:nvGrpSpPr>
            <p:grpSpPr>
              <a:xfrm>
                <a:off x="1042830" y="5367345"/>
                <a:ext cx="907476" cy="907364"/>
                <a:chOff x="5318121" y="3727141"/>
                <a:chExt cx="907476" cy="907364"/>
              </a:xfrm>
              <a:grpFill/>
            </p:grpSpPr>
            <p:sp>
              <p:nvSpPr>
                <p:cNvPr id="24" name="Freeform 23">
                  <a:extLst>
                    <a:ext uri="{FF2B5EF4-FFF2-40B4-BE49-F238E27FC236}">
                      <a16:creationId xmlns:a16="http://schemas.microsoft.com/office/drawing/2014/main" id="{E41F8654-CAA8-FC2B-60B4-3BFB2DDDE41A}"/>
                    </a:ext>
                  </a:extLst>
                </p:cNvPr>
                <p:cNvSpPr/>
                <p:nvPr/>
              </p:nvSpPr>
              <p:spPr>
                <a:xfrm>
                  <a:off x="5318121" y="3727141"/>
                  <a:ext cx="907476" cy="907364"/>
                </a:xfrm>
                <a:custGeom>
                  <a:avLst/>
                  <a:gdLst>
                    <a:gd name="connsiteX0" fmla="*/ 99246 w 907476"/>
                    <a:gd name="connsiteY0" fmla="*/ 906980 h 907364"/>
                    <a:gd name="connsiteX1" fmla="*/ 86582 w 907476"/>
                    <a:gd name="connsiteY1" fmla="*/ 901604 h 907364"/>
                    <a:gd name="connsiteX2" fmla="*/ 57031 w 907476"/>
                    <a:gd name="connsiteY2" fmla="*/ 854758 h 907364"/>
                    <a:gd name="connsiteX3" fmla="*/ 57031 w 907476"/>
                    <a:gd name="connsiteY3" fmla="*/ 811751 h 907364"/>
                    <a:gd name="connsiteX4" fmla="*/ 11746 w 907476"/>
                    <a:gd name="connsiteY4" fmla="*/ 791400 h 907364"/>
                    <a:gd name="connsiteX5" fmla="*/ 233 w 907476"/>
                    <a:gd name="connsiteY5" fmla="*/ 754153 h 907364"/>
                    <a:gd name="connsiteX6" fmla="*/ 56264 w 907476"/>
                    <a:gd name="connsiteY6" fmla="*/ 704619 h 907364"/>
                    <a:gd name="connsiteX7" fmla="*/ 56264 w 907476"/>
                    <a:gd name="connsiteY7" fmla="*/ 609773 h 907364"/>
                    <a:gd name="connsiteX8" fmla="*/ 233 w 907476"/>
                    <a:gd name="connsiteY8" fmla="*/ 549871 h 907364"/>
                    <a:gd name="connsiteX9" fmla="*/ 56264 w 907476"/>
                    <a:gd name="connsiteY9" fmla="*/ 501489 h 907364"/>
                    <a:gd name="connsiteX10" fmla="*/ 56264 w 907476"/>
                    <a:gd name="connsiteY10" fmla="*/ 406644 h 907364"/>
                    <a:gd name="connsiteX11" fmla="*/ 233 w 907476"/>
                    <a:gd name="connsiteY11" fmla="*/ 355957 h 907364"/>
                    <a:gd name="connsiteX12" fmla="*/ 56264 w 907476"/>
                    <a:gd name="connsiteY12" fmla="*/ 297975 h 907364"/>
                    <a:gd name="connsiteX13" fmla="*/ 56264 w 907476"/>
                    <a:gd name="connsiteY13" fmla="*/ 202746 h 907364"/>
                    <a:gd name="connsiteX14" fmla="*/ 10594 w 907476"/>
                    <a:gd name="connsiteY14" fmla="*/ 180858 h 907364"/>
                    <a:gd name="connsiteX15" fmla="*/ 233 w 907476"/>
                    <a:gd name="connsiteY15" fmla="*/ 143228 h 907364"/>
                    <a:gd name="connsiteX16" fmla="*/ 56647 w 907476"/>
                    <a:gd name="connsiteY16" fmla="*/ 95229 h 907364"/>
                    <a:gd name="connsiteX17" fmla="*/ 56647 w 907476"/>
                    <a:gd name="connsiteY17" fmla="*/ 55678 h 907364"/>
                    <a:gd name="connsiteX18" fmla="*/ 111911 w 907476"/>
                    <a:gd name="connsiteY18" fmla="*/ 0 h 907364"/>
                    <a:gd name="connsiteX19" fmla="*/ 339489 w 907476"/>
                    <a:gd name="connsiteY19" fmla="*/ 0 h 907364"/>
                    <a:gd name="connsiteX20" fmla="*/ 360981 w 907476"/>
                    <a:gd name="connsiteY20" fmla="*/ 17663 h 907364"/>
                    <a:gd name="connsiteX21" fmla="*/ 339106 w 907476"/>
                    <a:gd name="connsiteY21" fmla="*/ 35327 h 907364"/>
                    <a:gd name="connsiteX22" fmla="*/ 115365 w 907476"/>
                    <a:gd name="connsiteY22" fmla="*/ 35327 h 907364"/>
                    <a:gd name="connsiteX23" fmla="*/ 92339 w 907476"/>
                    <a:gd name="connsiteY23" fmla="*/ 57982 h 907364"/>
                    <a:gd name="connsiteX24" fmla="*/ 92339 w 907476"/>
                    <a:gd name="connsiteY24" fmla="*/ 95229 h 907364"/>
                    <a:gd name="connsiteX25" fmla="*/ 139543 w 907476"/>
                    <a:gd name="connsiteY25" fmla="*/ 119420 h 907364"/>
                    <a:gd name="connsiteX26" fmla="*/ 148753 w 907476"/>
                    <a:gd name="connsiteY26" fmla="*/ 147452 h 907364"/>
                    <a:gd name="connsiteX27" fmla="*/ 132251 w 907476"/>
                    <a:gd name="connsiteY27" fmla="*/ 166267 h 907364"/>
                    <a:gd name="connsiteX28" fmla="*/ 113830 w 907476"/>
                    <a:gd name="connsiteY28" fmla="*/ 149755 h 907364"/>
                    <a:gd name="connsiteX29" fmla="*/ 93106 w 907476"/>
                    <a:gd name="connsiteY29" fmla="*/ 131708 h 907364"/>
                    <a:gd name="connsiteX30" fmla="*/ 93106 w 907476"/>
                    <a:gd name="connsiteY30" fmla="*/ 298743 h 907364"/>
                    <a:gd name="connsiteX31" fmla="*/ 135321 w 907476"/>
                    <a:gd name="connsiteY31" fmla="*/ 316022 h 907364"/>
                    <a:gd name="connsiteX32" fmla="*/ 149521 w 907476"/>
                    <a:gd name="connsiteY32" fmla="*/ 349429 h 907364"/>
                    <a:gd name="connsiteX33" fmla="*/ 132635 w 907476"/>
                    <a:gd name="connsiteY33" fmla="*/ 369397 h 907364"/>
                    <a:gd name="connsiteX34" fmla="*/ 114214 w 907476"/>
                    <a:gd name="connsiteY34" fmla="*/ 351733 h 907364"/>
                    <a:gd name="connsiteX35" fmla="*/ 93106 w 907476"/>
                    <a:gd name="connsiteY35" fmla="*/ 334838 h 907364"/>
                    <a:gd name="connsiteX36" fmla="*/ 93106 w 907476"/>
                    <a:gd name="connsiteY36" fmla="*/ 500721 h 907364"/>
                    <a:gd name="connsiteX37" fmla="*/ 110376 w 907476"/>
                    <a:gd name="connsiteY37" fmla="*/ 503793 h 907364"/>
                    <a:gd name="connsiteX38" fmla="*/ 149137 w 907476"/>
                    <a:gd name="connsiteY38" fmla="*/ 548719 h 907364"/>
                    <a:gd name="connsiteX39" fmla="*/ 134938 w 907476"/>
                    <a:gd name="connsiteY39" fmla="*/ 572143 h 907364"/>
                    <a:gd name="connsiteX40" fmla="*/ 114214 w 907476"/>
                    <a:gd name="connsiteY40" fmla="*/ 553711 h 907364"/>
                    <a:gd name="connsiteX41" fmla="*/ 93490 w 907476"/>
                    <a:gd name="connsiteY41" fmla="*/ 537584 h 907364"/>
                    <a:gd name="connsiteX42" fmla="*/ 93490 w 907476"/>
                    <a:gd name="connsiteY42" fmla="*/ 704235 h 907364"/>
                    <a:gd name="connsiteX43" fmla="*/ 109609 w 907476"/>
                    <a:gd name="connsiteY43" fmla="*/ 706922 h 907364"/>
                    <a:gd name="connsiteX44" fmla="*/ 149521 w 907476"/>
                    <a:gd name="connsiteY44" fmla="*/ 753385 h 907364"/>
                    <a:gd name="connsiteX45" fmla="*/ 133402 w 907476"/>
                    <a:gd name="connsiteY45" fmla="*/ 775656 h 907364"/>
                    <a:gd name="connsiteX46" fmla="*/ 114214 w 907476"/>
                    <a:gd name="connsiteY46" fmla="*/ 757225 h 907364"/>
                    <a:gd name="connsiteX47" fmla="*/ 93490 w 907476"/>
                    <a:gd name="connsiteY47" fmla="*/ 740713 h 907364"/>
                    <a:gd name="connsiteX48" fmla="*/ 93106 w 907476"/>
                    <a:gd name="connsiteY48" fmla="*/ 748393 h 907364"/>
                    <a:gd name="connsiteX49" fmla="*/ 93106 w 907476"/>
                    <a:gd name="connsiteY49" fmla="*/ 850150 h 907364"/>
                    <a:gd name="connsiteX50" fmla="*/ 114597 w 907476"/>
                    <a:gd name="connsiteY50" fmla="*/ 871653 h 907364"/>
                    <a:gd name="connsiteX51" fmla="*/ 715589 w 907476"/>
                    <a:gd name="connsiteY51" fmla="*/ 871653 h 907364"/>
                    <a:gd name="connsiteX52" fmla="*/ 737848 w 907476"/>
                    <a:gd name="connsiteY52" fmla="*/ 849382 h 907364"/>
                    <a:gd name="connsiteX53" fmla="*/ 725568 w 907476"/>
                    <a:gd name="connsiteY53" fmla="*/ 819431 h 907364"/>
                    <a:gd name="connsiteX54" fmla="*/ 583571 w 907476"/>
                    <a:gd name="connsiteY54" fmla="*/ 677355 h 907364"/>
                    <a:gd name="connsiteX55" fmla="*/ 571673 w 907476"/>
                    <a:gd name="connsiteY55" fmla="*/ 661228 h 907364"/>
                    <a:gd name="connsiteX56" fmla="*/ 540971 w 907476"/>
                    <a:gd name="connsiteY56" fmla="*/ 600174 h 907364"/>
                    <a:gd name="connsiteX57" fmla="*/ 509502 w 907476"/>
                    <a:gd name="connsiteY57" fmla="*/ 627821 h 907364"/>
                    <a:gd name="connsiteX58" fmla="*/ 501826 w 907476"/>
                    <a:gd name="connsiteY58" fmla="*/ 651244 h 907364"/>
                    <a:gd name="connsiteX59" fmla="*/ 501443 w 907476"/>
                    <a:gd name="connsiteY59" fmla="*/ 718442 h 907364"/>
                    <a:gd name="connsiteX60" fmla="*/ 481870 w 907476"/>
                    <a:gd name="connsiteY60" fmla="*/ 740329 h 907364"/>
                    <a:gd name="connsiteX61" fmla="*/ 464600 w 907476"/>
                    <a:gd name="connsiteY61" fmla="*/ 757609 h 907364"/>
                    <a:gd name="connsiteX62" fmla="*/ 440806 w 907476"/>
                    <a:gd name="connsiteY62" fmla="*/ 777576 h 907364"/>
                    <a:gd name="connsiteX63" fmla="*/ 386694 w 907476"/>
                    <a:gd name="connsiteY63" fmla="*/ 777576 h 907364"/>
                    <a:gd name="connsiteX64" fmla="*/ 365586 w 907476"/>
                    <a:gd name="connsiteY64" fmla="*/ 758761 h 907364"/>
                    <a:gd name="connsiteX65" fmla="*/ 347549 w 907476"/>
                    <a:gd name="connsiteY65" fmla="*/ 740329 h 907364"/>
                    <a:gd name="connsiteX66" fmla="*/ 328744 w 907476"/>
                    <a:gd name="connsiteY66" fmla="*/ 719594 h 907364"/>
                    <a:gd name="connsiteX67" fmla="*/ 328744 w 907476"/>
                    <a:gd name="connsiteY67" fmla="*/ 653932 h 907364"/>
                    <a:gd name="connsiteX68" fmla="*/ 308404 w 907476"/>
                    <a:gd name="connsiteY68" fmla="*/ 615149 h 907364"/>
                    <a:gd name="connsiteX69" fmla="*/ 246232 w 907476"/>
                    <a:gd name="connsiteY69" fmla="*/ 548335 h 907364"/>
                    <a:gd name="connsiteX70" fmla="*/ 382473 w 907476"/>
                    <a:gd name="connsiteY70" fmla="*/ 262264 h 907364"/>
                    <a:gd name="connsiteX71" fmla="*/ 605829 w 907476"/>
                    <a:gd name="connsiteY71" fmla="*/ 420851 h 907364"/>
                    <a:gd name="connsiteX72" fmla="*/ 590862 w 907476"/>
                    <a:gd name="connsiteY72" fmla="*/ 534896 h 907364"/>
                    <a:gd name="connsiteX73" fmla="*/ 600073 w 907476"/>
                    <a:gd name="connsiteY73" fmla="*/ 539887 h 907364"/>
                    <a:gd name="connsiteX74" fmla="*/ 727486 w 907476"/>
                    <a:gd name="connsiteY74" fmla="*/ 632045 h 907364"/>
                    <a:gd name="connsiteX75" fmla="*/ 736313 w 907476"/>
                    <a:gd name="connsiteY75" fmla="*/ 642412 h 907364"/>
                    <a:gd name="connsiteX76" fmla="*/ 737464 w 907476"/>
                    <a:gd name="connsiteY76" fmla="*/ 633581 h 907364"/>
                    <a:gd name="connsiteX77" fmla="*/ 737464 w 907476"/>
                    <a:gd name="connsiteY77" fmla="*/ 56062 h 907364"/>
                    <a:gd name="connsiteX78" fmla="*/ 715973 w 907476"/>
                    <a:gd name="connsiteY78" fmla="*/ 35327 h 907364"/>
                    <a:gd name="connsiteX79" fmla="*/ 489546 w 907476"/>
                    <a:gd name="connsiteY79" fmla="*/ 35327 h 907364"/>
                    <a:gd name="connsiteX80" fmla="*/ 468438 w 907476"/>
                    <a:gd name="connsiteY80" fmla="*/ 18047 h 907364"/>
                    <a:gd name="connsiteX81" fmla="*/ 484173 w 907476"/>
                    <a:gd name="connsiteY81" fmla="*/ 0 h 907364"/>
                    <a:gd name="connsiteX82" fmla="*/ 490313 w 907476"/>
                    <a:gd name="connsiteY82" fmla="*/ 0 h 907364"/>
                    <a:gd name="connsiteX83" fmla="*/ 716741 w 907476"/>
                    <a:gd name="connsiteY83" fmla="*/ 0 h 907364"/>
                    <a:gd name="connsiteX84" fmla="*/ 772388 w 907476"/>
                    <a:gd name="connsiteY84" fmla="*/ 56062 h 907364"/>
                    <a:gd name="connsiteX85" fmla="*/ 772388 w 907476"/>
                    <a:gd name="connsiteY85" fmla="*/ 95613 h 907364"/>
                    <a:gd name="connsiteX86" fmla="*/ 803090 w 907476"/>
                    <a:gd name="connsiteY86" fmla="*/ 95613 h 907364"/>
                    <a:gd name="connsiteX87" fmla="*/ 857586 w 907476"/>
                    <a:gd name="connsiteY87" fmla="*/ 150523 h 907364"/>
                    <a:gd name="connsiteX88" fmla="*/ 856818 w 907476"/>
                    <a:gd name="connsiteY88" fmla="*/ 248824 h 907364"/>
                    <a:gd name="connsiteX89" fmla="*/ 849143 w 907476"/>
                    <a:gd name="connsiteY89" fmla="*/ 279159 h 907364"/>
                    <a:gd name="connsiteX90" fmla="*/ 849143 w 907476"/>
                    <a:gd name="connsiteY90" fmla="*/ 288375 h 907364"/>
                    <a:gd name="connsiteX91" fmla="*/ 856818 w 907476"/>
                    <a:gd name="connsiteY91" fmla="*/ 318710 h 907364"/>
                    <a:gd name="connsiteX92" fmla="*/ 856818 w 907476"/>
                    <a:gd name="connsiteY92" fmla="*/ 419699 h 907364"/>
                    <a:gd name="connsiteX93" fmla="*/ 849143 w 907476"/>
                    <a:gd name="connsiteY93" fmla="*/ 448882 h 907364"/>
                    <a:gd name="connsiteX94" fmla="*/ 849143 w 907476"/>
                    <a:gd name="connsiteY94" fmla="*/ 458866 h 907364"/>
                    <a:gd name="connsiteX95" fmla="*/ 856818 w 907476"/>
                    <a:gd name="connsiteY95" fmla="*/ 488049 h 907364"/>
                    <a:gd name="connsiteX96" fmla="*/ 857202 w 907476"/>
                    <a:gd name="connsiteY96" fmla="*/ 589806 h 907364"/>
                    <a:gd name="connsiteX97" fmla="*/ 806160 w 907476"/>
                    <a:gd name="connsiteY97" fmla="*/ 641260 h 907364"/>
                    <a:gd name="connsiteX98" fmla="*/ 772388 w 907476"/>
                    <a:gd name="connsiteY98" fmla="*/ 641260 h 907364"/>
                    <a:gd name="connsiteX99" fmla="*/ 772772 w 907476"/>
                    <a:gd name="connsiteY99" fmla="*/ 675051 h 907364"/>
                    <a:gd name="connsiteX100" fmla="*/ 777761 w 907476"/>
                    <a:gd name="connsiteY100" fmla="*/ 681963 h 907364"/>
                    <a:gd name="connsiteX101" fmla="*/ 871786 w 907476"/>
                    <a:gd name="connsiteY101" fmla="*/ 776040 h 907364"/>
                    <a:gd name="connsiteX102" fmla="*/ 907477 w 907476"/>
                    <a:gd name="connsiteY102" fmla="*/ 827495 h 907364"/>
                    <a:gd name="connsiteX103" fmla="*/ 907477 w 907476"/>
                    <a:gd name="connsiteY103" fmla="*/ 852454 h 907364"/>
                    <a:gd name="connsiteX104" fmla="*/ 905174 w 907476"/>
                    <a:gd name="connsiteY104" fmla="*/ 857830 h 907364"/>
                    <a:gd name="connsiteX105" fmla="*/ 866413 w 907476"/>
                    <a:gd name="connsiteY105" fmla="*/ 901988 h 907364"/>
                    <a:gd name="connsiteX106" fmla="*/ 852597 w 907476"/>
                    <a:gd name="connsiteY106" fmla="*/ 907364 h 907364"/>
                    <a:gd name="connsiteX107" fmla="*/ 827652 w 907476"/>
                    <a:gd name="connsiteY107" fmla="*/ 907364 h 907364"/>
                    <a:gd name="connsiteX108" fmla="*/ 771621 w 907476"/>
                    <a:gd name="connsiteY108" fmla="*/ 866662 h 907364"/>
                    <a:gd name="connsiteX109" fmla="*/ 730556 w 907476"/>
                    <a:gd name="connsiteY109" fmla="*/ 907364 h 907364"/>
                    <a:gd name="connsiteX110" fmla="*/ 99246 w 907476"/>
                    <a:gd name="connsiteY110" fmla="*/ 906980 h 907364"/>
                    <a:gd name="connsiteX111" fmla="*/ 557858 w 907476"/>
                    <a:gd name="connsiteY111" fmla="*/ 518768 h 907364"/>
                    <a:gd name="connsiteX112" fmla="*/ 567068 w 907476"/>
                    <a:gd name="connsiteY112" fmla="*/ 415091 h 907364"/>
                    <a:gd name="connsiteX113" fmla="*/ 391683 w 907476"/>
                    <a:gd name="connsiteY113" fmla="*/ 297591 h 907364"/>
                    <a:gd name="connsiteX114" fmla="*/ 257362 w 907476"/>
                    <a:gd name="connsiteY114" fmla="*/ 436979 h 907364"/>
                    <a:gd name="connsiteX115" fmla="*/ 326057 w 907476"/>
                    <a:gd name="connsiteY115" fmla="*/ 584046 h 907364"/>
                    <a:gd name="connsiteX116" fmla="*/ 357527 w 907476"/>
                    <a:gd name="connsiteY116" fmla="*/ 619373 h 907364"/>
                    <a:gd name="connsiteX117" fmla="*/ 365970 w 907476"/>
                    <a:gd name="connsiteY117" fmla="*/ 624749 h 907364"/>
                    <a:gd name="connsiteX118" fmla="*/ 462297 w 907476"/>
                    <a:gd name="connsiteY118" fmla="*/ 625133 h 907364"/>
                    <a:gd name="connsiteX119" fmla="*/ 471508 w 907476"/>
                    <a:gd name="connsiteY119" fmla="*/ 619373 h 907364"/>
                    <a:gd name="connsiteX120" fmla="*/ 499908 w 907476"/>
                    <a:gd name="connsiteY120" fmla="*/ 586350 h 907364"/>
                    <a:gd name="connsiteX121" fmla="*/ 514875 w 907476"/>
                    <a:gd name="connsiteY121" fmla="*/ 575214 h 907364"/>
                    <a:gd name="connsiteX122" fmla="*/ 518713 w 907476"/>
                    <a:gd name="connsiteY122" fmla="*/ 558703 h 907364"/>
                    <a:gd name="connsiteX123" fmla="*/ 504129 w 907476"/>
                    <a:gd name="connsiteY123" fmla="*/ 529520 h 907364"/>
                    <a:gd name="connsiteX124" fmla="*/ 506816 w 907476"/>
                    <a:gd name="connsiteY124" fmla="*/ 507632 h 907364"/>
                    <a:gd name="connsiteX125" fmla="*/ 529458 w 907476"/>
                    <a:gd name="connsiteY125" fmla="*/ 504561 h 907364"/>
                    <a:gd name="connsiteX126" fmla="*/ 557858 w 907476"/>
                    <a:gd name="connsiteY126" fmla="*/ 518768 h 907364"/>
                    <a:gd name="connsiteX127" fmla="*/ 617343 w 907476"/>
                    <a:gd name="connsiteY127" fmla="*/ 660076 h 907364"/>
                    <a:gd name="connsiteX128" fmla="*/ 780447 w 907476"/>
                    <a:gd name="connsiteY128" fmla="*/ 822887 h 907364"/>
                    <a:gd name="connsiteX129" fmla="*/ 822662 w 907476"/>
                    <a:gd name="connsiteY129" fmla="*/ 780264 h 907364"/>
                    <a:gd name="connsiteX130" fmla="*/ 659942 w 907476"/>
                    <a:gd name="connsiteY130" fmla="*/ 617453 h 907364"/>
                    <a:gd name="connsiteX131" fmla="*/ 617343 w 907476"/>
                    <a:gd name="connsiteY131" fmla="*/ 660076 h 907364"/>
                    <a:gd name="connsiteX132" fmla="*/ 363667 w 907476"/>
                    <a:gd name="connsiteY132" fmla="*/ 661228 h 907364"/>
                    <a:gd name="connsiteX133" fmla="*/ 363667 w 907476"/>
                    <a:gd name="connsiteY133" fmla="*/ 700011 h 907364"/>
                    <a:gd name="connsiteX134" fmla="*/ 370191 w 907476"/>
                    <a:gd name="connsiteY134" fmla="*/ 710762 h 907364"/>
                    <a:gd name="connsiteX135" fmla="*/ 390532 w 907476"/>
                    <a:gd name="connsiteY135" fmla="*/ 728426 h 907364"/>
                    <a:gd name="connsiteX136" fmla="*/ 418547 w 907476"/>
                    <a:gd name="connsiteY136" fmla="*/ 742249 h 907364"/>
                    <a:gd name="connsiteX137" fmla="*/ 424688 w 907476"/>
                    <a:gd name="connsiteY137" fmla="*/ 742249 h 907364"/>
                    <a:gd name="connsiteX138" fmla="*/ 433131 w 907476"/>
                    <a:gd name="connsiteY138" fmla="*/ 736874 h 907364"/>
                    <a:gd name="connsiteX139" fmla="*/ 459611 w 907476"/>
                    <a:gd name="connsiteY139" fmla="*/ 710378 h 907364"/>
                    <a:gd name="connsiteX140" fmla="*/ 464984 w 907476"/>
                    <a:gd name="connsiteY140" fmla="*/ 705386 h 907364"/>
                    <a:gd name="connsiteX141" fmla="*/ 465368 w 907476"/>
                    <a:gd name="connsiteY141" fmla="*/ 661612 h 907364"/>
                    <a:gd name="connsiteX142" fmla="*/ 363667 w 907476"/>
                    <a:gd name="connsiteY142" fmla="*/ 661228 h 907364"/>
                    <a:gd name="connsiteX143" fmla="*/ 772772 w 907476"/>
                    <a:gd name="connsiteY143" fmla="*/ 265720 h 907364"/>
                    <a:gd name="connsiteX144" fmla="*/ 805776 w 907476"/>
                    <a:gd name="connsiteY144" fmla="*/ 265720 h 907364"/>
                    <a:gd name="connsiteX145" fmla="*/ 821127 w 907476"/>
                    <a:gd name="connsiteY145" fmla="*/ 251128 h 907364"/>
                    <a:gd name="connsiteX146" fmla="*/ 821127 w 907476"/>
                    <a:gd name="connsiteY146" fmla="*/ 146684 h 907364"/>
                    <a:gd name="connsiteX147" fmla="*/ 807311 w 907476"/>
                    <a:gd name="connsiteY147" fmla="*/ 132092 h 907364"/>
                    <a:gd name="connsiteX148" fmla="*/ 772772 w 907476"/>
                    <a:gd name="connsiteY148" fmla="*/ 132092 h 907364"/>
                    <a:gd name="connsiteX149" fmla="*/ 772772 w 907476"/>
                    <a:gd name="connsiteY149" fmla="*/ 265720 h 907364"/>
                    <a:gd name="connsiteX150" fmla="*/ 772772 w 907476"/>
                    <a:gd name="connsiteY150" fmla="*/ 301431 h 907364"/>
                    <a:gd name="connsiteX151" fmla="*/ 772772 w 907476"/>
                    <a:gd name="connsiteY151" fmla="*/ 435827 h 907364"/>
                    <a:gd name="connsiteX152" fmla="*/ 806160 w 907476"/>
                    <a:gd name="connsiteY152" fmla="*/ 435827 h 907364"/>
                    <a:gd name="connsiteX153" fmla="*/ 821511 w 907476"/>
                    <a:gd name="connsiteY153" fmla="*/ 420851 h 907364"/>
                    <a:gd name="connsiteX154" fmla="*/ 821511 w 907476"/>
                    <a:gd name="connsiteY154" fmla="*/ 316406 h 907364"/>
                    <a:gd name="connsiteX155" fmla="*/ 806160 w 907476"/>
                    <a:gd name="connsiteY155" fmla="*/ 301431 h 907364"/>
                    <a:gd name="connsiteX156" fmla="*/ 772772 w 907476"/>
                    <a:gd name="connsiteY156" fmla="*/ 301431 h 907364"/>
                    <a:gd name="connsiteX157" fmla="*/ 772772 w 907476"/>
                    <a:gd name="connsiteY157" fmla="*/ 605549 h 907364"/>
                    <a:gd name="connsiteX158" fmla="*/ 806928 w 907476"/>
                    <a:gd name="connsiteY158" fmla="*/ 605549 h 907364"/>
                    <a:gd name="connsiteX159" fmla="*/ 821127 w 907476"/>
                    <a:gd name="connsiteY159" fmla="*/ 589422 h 907364"/>
                    <a:gd name="connsiteX160" fmla="*/ 821127 w 907476"/>
                    <a:gd name="connsiteY160" fmla="*/ 488817 h 907364"/>
                    <a:gd name="connsiteX161" fmla="*/ 809614 w 907476"/>
                    <a:gd name="connsiteY161" fmla="*/ 473458 h 907364"/>
                    <a:gd name="connsiteX162" fmla="*/ 772772 w 907476"/>
                    <a:gd name="connsiteY162" fmla="*/ 473074 h 907364"/>
                    <a:gd name="connsiteX163" fmla="*/ 772772 w 907476"/>
                    <a:gd name="connsiteY163" fmla="*/ 605549 h 907364"/>
                    <a:gd name="connsiteX164" fmla="*/ 807311 w 907476"/>
                    <a:gd name="connsiteY164" fmla="*/ 851686 h 907364"/>
                    <a:gd name="connsiteX165" fmla="*/ 847991 w 907476"/>
                    <a:gd name="connsiteY165" fmla="*/ 869733 h 907364"/>
                    <a:gd name="connsiteX166" fmla="*/ 870251 w 907476"/>
                    <a:gd name="connsiteY166" fmla="*/ 842854 h 907364"/>
                    <a:gd name="connsiteX167" fmla="*/ 851062 w 907476"/>
                    <a:gd name="connsiteY167" fmla="*/ 808295 h 907364"/>
                    <a:gd name="connsiteX168" fmla="*/ 807311 w 907476"/>
                    <a:gd name="connsiteY168" fmla="*/ 851686 h 907364"/>
                    <a:gd name="connsiteX169" fmla="*/ 593549 w 907476"/>
                    <a:gd name="connsiteY169" fmla="*/ 628589 h 907364"/>
                    <a:gd name="connsiteX170" fmla="*/ 627705 w 907476"/>
                    <a:gd name="connsiteY170" fmla="*/ 594030 h 907364"/>
                    <a:gd name="connsiteX171" fmla="*/ 562079 w 907476"/>
                    <a:gd name="connsiteY171" fmla="*/ 561391 h 907364"/>
                    <a:gd name="connsiteX172" fmla="*/ 560544 w 907476"/>
                    <a:gd name="connsiteY172" fmla="*/ 562927 h 907364"/>
                    <a:gd name="connsiteX173" fmla="*/ 593549 w 907476"/>
                    <a:gd name="connsiteY173" fmla="*/ 628589 h 907364"/>
                    <a:gd name="connsiteX174" fmla="*/ 56647 w 907476"/>
                    <a:gd name="connsiteY174" fmla="*/ 166267 h 907364"/>
                    <a:gd name="connsiteX175" fmla="*/ 56647 w 907476"/>
                    <a:gd name="connsiteY175" fmla="*/ 132092 h 907364"/>
                    <a:gd name="connsiteX176" fmla="*/ 35924 w 907476"/>
                    <a:gd name="connsiteY176" fmla="*/ 149755 h 907364"/>
                    <a:gd name="connsiteX177" fmla="*/ 56647 w 907476"/>
                    <a:gd name="connsiteY177" fmla="*/ 166267 h 907364"/>
                    <a:gd name="connsiteX178" fmla="*/ 56264 w 907476"/>
                    <a:gd name="connsiteY178" fmla="*/ 776040 h 907364"/>
                    <a:gd name="connsiteX179" fmla="*/ 56264 w 907476"/>
                    <a:gd name="connsiteY179" fmla="*/ 741097 h 907364"/>
                    <a:gd name="connsiteX180" fmla="*/ 35540 w 907476"/>
                    <a:gd name="connsiteY180" fmla="*/ 757993 h 907364"/>
                    <a:gd name="connsiteX181" fmla="*/ 56264 w 907476"/>
                    <a:gd name="connsiteY181" fmla="*/ 776040 h 907364"/>
                    <a:gd name="connsiteX182" fmla="*/ 56264 w 907476"/>
                    <a:gd name="connsiteY182" fmla="*/ 369013 h 907364"/>
                    <a:gd name="connsiteX183" fmla="*/ 56264 w 907476"/>
                    <a:gd name="connsiteY183" fmla="*/ 335222 h 907364"/>
                    <a:gd name="connsiteX184" fmla="*/ 35924 w 907476"/>
                    <a:gd name="connsiteY184" fmla="*/ 352501 h 907364"/>
                    <a:gd name="connsiteX185" fmla="*/ 56264 w 907476"/>
                    <a:gd name="connsiteY185" fmla="*/ 369013 h 907364"/>
                    <a:gd name="connsiteX186" fmla="*/ 56647 w 907476"/>
                    <a:gd name="connsiteY186" fmla="*/ 538736 h 907364"/>
                    <a:gd name="connsiteX187" fmla="*/ 35924 w 907476"/>
                    <a:gd name="connsiteY187" fmla="*/ 556015 h 907364"/>
                    <a:gd name="connsiteX188" fmla="*/ 56647 w 907476"/>
                    <a:gd name="connsiteY188" fmla="*/ 572143 h 907364"/>
                    <a:gd name="connsiteX189" fmla="*/ 56647 w 907476"/>
                    <a:gd name="connsiteY189" fmla="*/ 538736 h 907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907476" h="907364">
                      <a:moveTo>
                        <a:pt x="99246" y="906980"/>
                      </a:moveTo>
                      <a:cubicBezTo>
                        <a:pt x="95025" y="905060"/>
                        <a:pt x="90420" y="903908"/>
                        <a:pt x="86582" y="901604"/>
                      </a:cubicBezTo>
                      <a:cubicBezTo>
                        <a:pt x="67777" y="891621"/>
                        <a:pt x="57415" y="876261"/>
                        <a:pt x="57031" y="854758"/>
                      </a:cubicBezTo>
                      <a:cubicBezTo>
                        <a:pt x="56647" y="840550"/>
                        <a:pt x="57031" y="826343"/>
                        <a:pt x="57031" y="811751"/>
                      </a:cubicBezTo>
                      <a:cubicBezTo>
                        <a:pt x="38610" y="811751"/>
                        <a:pt x="23259" y="805607"/>
                        <a:pt x="11746" y="791400"/>
                      </a:cubicBezTo>
                      <a:cubicBezTo>
                        <a:pt x="3303" y="780648"/>
                        <a:pt x="-535" y="767977"/>
                        <a:pt x="233" y="754153"/>
                      </a:cubicBezTo>
                      <a:cubicBezTo>
                        <a:pt x="1767" y="726890"/>
                        <a:pt x="22491" y="708074"/>
                        <a:pt x="56264" y="704619"/>
                      </a:cubicBezTo>
                      <a:cubicBezTo>
                        <a:pt x="56264" y="673131"/>
                        <a:pt x="56264" y="641260"/>
                        <a:pt x="56264" y="609773"/>
                      </a:cubicBezTo>
                      <a:cubicBezTo>
                        <a:pt x="14816" y="600174"/>
                        <a:pt x="-2070" y="582126"/>
                        <a:pt x="233" y="549871"/>
                      </a:cubicBezTo>
                      <a:cubicBezTo>
                        <a:pt x="2152" y="522992"/>
                        <a:pt x="23643" y="504561"/>
                        <a:pt x="56264" y="501489"/>
                      </a:cubicBezTo>
                      <a:cubicBezTo>
                        <a:pt x="56264" y="470002"/>
                        <a:pt x="56264" y="438131"/>
                        <a:pt x="56264" y="406644"/>
                      </a:cubicBezTo>
                      <a:cubicBezTo>
                        <a:pt x="20573" y="400500"/>
                        <a:pt x="1384" y="383220"/>
                        <a:pt x="233" y="355957"/>
                      </a:cubicBezTo>
                      <a:cubicBezTo>
                        <a:pt x="-919" y="324086"/>
                        <a:pt x="14816" y="307575"/>
                        <a:pt x="56264" y="297975"/>
                      </a:cubicBezTo>
                      <a:cubicBezTo>
                        <a:pt x="56264" y="266488"/>
                        <a:pt x="56264" y="235001"/>
                        <a:pt x="56264" y="202746"/>
                      </a:cubicBezTo>
                      <a:cubicBezTo>
                        <a:pt x="37842" y="202746"/>
                        <a:pt x="21724" y="196218"/>
                        <a:pt x="10594" y="180858"/>
                      </a:cubicBezTo>
                      <a:cubicBezTo>
                        <a:pt x="2152" y="169723"/>
                        <a:pt x="-919" y="157051"/>
                        <a:pt x="233" y="143228"/>
                      </a:cubicBezTo>
                      <a:cubicBezTo>
                        <a:pt x="2535" y="116732"/>
                        <a:pt x="23643" y="97917"/>
                        <a:pt x="56647" y="95229"/>
                      </a:cubicBezTo>
                      <a:cubicBezTo>
                        <a:pt x="56647" y="82174"/>
                        <a:pt x="56647" y="69118"/>
                        <a:pt x="56647" y="55678"/>
                      </a:cubicBezTo>
                      <a:cubicBezTo>
                        <a:pt x="56647" y="22655"/>
                        <a:pt x="78907" y="0"/>
                        <a:pt x="111911" y="0"/>
                      </a:cubicBezTo>
                      <a:cubicBezTo>
                        <a:pt x="187898" y="0"/>
                        <a:pt x="263502" y="0"/>
                        <a:pt x="339489" y="0"/>
                      </a:cubicBezTo>
                      <a:cubicBezTo>
                        <a:pt x="353306" y="0"/>
                        <a:pt x="361365" y="6912"/>
                        <a:pt x="360981" y="17663"/>
                      </a:cubicBezTo>
                      <a:cubicBezTo>
                        <a:pt x="360597" y="28799"/>
                        <a:pt x="352538" y="35327"/>
                        <a:pt x="339106" y="35327"/>
                      </a:cubicBezTo>
                      <a:cubicBezTo>
                        <a:pt x="264653" y="35327"/>
                        <a:pt x="189817" y="35327"/>
                        <a:pt x="115365" y="35327"/>
                      </a:cubicBezTo>
                      <a:cubicBezTo>
                        <a:pt x="98479" y="35327"/>
                        <a:pt x="92339" y="41471"/>
                        <a:pt x="92339" y="57982"/>
                      </a:cubicBezTo>
                      <a:cubicBezTo>
                        <a:pt x="92339" y="70270"/>
                        <a:pt x="92339" y="82557"/>
                        <a:pt x="92339" y="95229"/>
                      </a:cubicBezTo>
                      <a:cubicBezTo>
                        <a:pt x="112679" y="95613"/>
                        <a:pt x="129565" y="102141"/>
                        <a:pt x="139543" y="119420"/>
                      </a:cubicBezTo>
                      <a:cubicBezTo>
                        <a:pt x="144532" y="127868"/>
                        <a:pt x="147218" y="137852"/>
                        <a:pt x="148753" y="147452"/>
                      </a:cubicBezTo>
                      <a:cubicBezTo>
                        <a:pt x="150289" y="157819"/>
                        <a:pt x="141845" y="165883"/>
                        <a:pt x="132251" y="166267"/>
                      </a:cubicBezTo>
                      <a:cubicBezTo>
                        <a:pt x="123041" y="166651"/>
                        <a:pt x="115365" y="159739"/>
                        <a:pt x="113830" y="149755"/>
                      </a:cubicBezTo>
                      <a:cubicBezTo>
                        <a:pt x="111911" y="136316"/>
                        <a:pt x="105771" y="130556"/>
                        <a:pt x="93106" y="131708"/>
                      </a:cubicBezTo>
                      <a:cubicBezTo>
                        <a:pt x="93106" y="187002"/>
                        <a:pt x="93106" y="242297"/>
                        <a:pt x="93106" y="298743"/>
                      </a:cubicBezTo>
                      <a:cubicBezTo>
                        <a:pt x="109609" y="298743"/>
                        <a:pt x="123808" y="303735"/>
                        <a:pt x="135321" y="316022"/>
                      </a:cubicBezTo>
                      <a:cubicBezTo>
                        <a:pt x="144148" y="325622"/>
                        <a:pt x="148753" y="336758"/>
                        <a:pt x="149521" y="349429"/>
                      </a:cubicBezTo>
                      <a:cubicBezTo>
                        <a:pt x="149905" y="360565"/>
                        <a:pt x="142997" y="369013"/>
                        <a:pt x="132635" y="369397"/>
                      </a:cubicBezTo>
                      <a:cubicBezTo>
                        <a:pt x="123041" y="370165"/>
                        <a:pt x="115365" y="362869"/>
                        <a:pt x="114214" y="351733"/>
                      </a:cubicBezTo>
                      <a:cubicBezTo>
                        <a:pt x="112679" y="339062"/>
                        <a:pt x="106155" y="333686"/>
                        <a:pt x="93106" y="334838"/>
                      </a:cubicBezTo>
                      <a:cubicBezTo>
                        <a:pt x="93106" y="389748"/>
                        <a:pt x="93106" y="445042"/>
                        <a:pt x="93106" y="500721"/>
                      </a:cubicBezTo>
                      <a:cubicBezTo>
                        <a:pt x="98863" y="501873"/>
                        <a:pt x="105003" y="501873"/>
                        <a:pt x="110376" y="503793"/>
                      </a:cubicBezTo>
                      <a:cubicBezTo>
                        <a:pt x="132635" y="510704"/>
                        <a:pt x="145299" y="526064"/>
                        <a:pt x="149137" y="548719"/>
                      </a:cubicBezTo>
                      <a:cubicBezTo>
                        <a:pt x="151056" y="561007"/>
                        <a:pt x="144916" y="570607"/>
                        <a:pt x="134938" y="572143"/>
                      </a:cubicBezTo>
                      <a:cubicBezTo>
                        <a:pt x="123424" y="573679"/>
                        <a:pt x="116133" y="567535"/>
                        <a:pt x="114214" y="553711"/>
                      </a:cubicBezTo>
                      <a:cubicBezTo>
                        <a:pt x="112679" y="542959"/>
                        <a:pt x="106155" y="537584"/>
                        <a:pt x="93490" y="537584"/>
                      </a:cubicBezTo>
                      <a:cubicBezTo>
                        <a:pt x="93490" y="592878"/>
                        <a:pt x="93490" y="648556"/>
                        <a:pt x="93490" y="704235"/>
                      </a:cubicBezTo>
                      <a:cubicBezTo>
                        <a:pt x="98863" y="705002"/>
                        <a:pt x="104236" y="705770"/>
                        <a:pt x="109609" y="706922"/>
                      </a:cubicBezTo>
                      <a:cubicBezTo>
                        <a:pt x="131100" y="711914"/>
                        <a:pt x="147602" y="731498"/>
                        <a:pt x="149521" y="753385"/>
                      </a:cubicBezTo>
                      <a:cubicBezTo>
                        <a:pt x="150672" y="765673"/>
                        <a:pt x="144148" y="774888"/>
                        <a:pt x="133402" y="775656"/>
                      </a:cubicBezTo>
                      <a:cubicBezTo>
                        <a:pt x="123424" y="776424"/>
                        <a:pt x="115749" y="769513"/>
                        <a:pt x="114214" y="757225"/>
                      </a:cubicBezTo>
                      <a:cubicBezTo>
                        <a:pt x="112679" y="746473"/>
                        <a:pt x="106155" y="740713"/>
                        <a:pt x="93490" y="740713"/>
                      </a:cubicBezTo>
                      <a:cubicBezTo>
                        <a:pt x="93490" y="743017"/>
                        <a:pt x="93106" y="745705"/>
                        <a:pt x="93106" y="748393"/>
                      </a:cubicBezTo>
                      <a:cubicBezTo>
                        <a:pt x="93106" y="782184"/>
                        <a:pt x="93106" y="816359"/>
                        <a:pt x="93106" y="850150"/>
                      </a:cubicBezTo>
                      <a:cubicBezTo>
                        <a:pt x="93106" y="865126"/>
                        <a:pt x="99630" y="871653"/>
                        <a:pt x="114597" y="871653"/>
                      </a:cubicBezTo>
                      <a:cubicBezTo>
                        <a:pt x="314928" y="871653"/>
                        <a:pt x="515259" y="871653"/>
                        <a:pt x="715589" y="871653"/>
                      </a:cubicBezTo>
                      <a:cubicBezTo>
                        <a:pt x="730940" y="871653"/>
                        <a:pt x="736697" y="865126"/>
                        <a:pt x="737848" y="849382"/>
                      </a:cubicBezTo>
                      <a:cubicBezTo>
                        <a:pt x="738615" y="836710"/>
                        <a:pt x="734394" y="828263"/>
                        <a:pt x="725568" y="819431"/>
                      </a:cubicBezTo>
                      <a:cubicBezTo>
                        <a:pt x="677596" y="772584"/>
                        <a:pt x="630775" y="724970"/>
                        <a:pt x="583571" y="677355"/>
                      </a:cubicBezTo>
                      <a:cubicBezTo>
                        <a:pt x="578965" y="672747"/>
                        <a:pt x="574744" y="666988"/>
                        <a:pt x="571673" y="661228"/>
                      </a:cubicBezTo>
                      <a:cubicBezTo>
                        <a:pt x="561312" y="641644"/>
                        <a:pt x="551717" y="621677"/>
                        <a:pt x="540971" y="600174"/>
                      </a:cubicBezTo>
                      <a:cubicBezTo>
                        <a:pt x="529842" y="609773"/>
                        <a:pt x="518329" y="617453"/>
                        <a:pt x="509502" y="627821"/>
                      </a:cubicBezTo>
                      <a:cubicBezTo>
                        <a:pt x="504513" y="633581"/>
                        <a:pt x="502210" y="643180"/>
                        <a:pt x="501826" y="651244"/>
                      </a:cubicBezTo>
                      <a:cubicBezTo>
                        <a:pt x="500675" y="673515"/>
                        <a:pt x="501443" y="696171"/>
                        <a:pt x="501443" y="718442"/>
                      </a:cubicBezTo>
                      <a:cubicBezTo>
                        <a:pt x="501443" y="733034"/>
                        <a:pt x="496454" y="738409"/>
                        <a:pt x="481870" y="740329"/>
                      </a:cubicBezTo>
                      <a:cubicBezTo>
                        <a:pt x="472276" y="741865"/>
                        <a:pt x="466135" y="747625"/>
                        <a:pt x="464600" y="757609"/>
                      </a:cubicBezTo>
                      <a:cubicBezTo>
                        <a:pt x="461914" y="773352"/>
                        <a:pt x="456925" y="777576"/>
                        <a:pt x="440806" y="777576"/>
                      </a:cubicBezTo>
                      <a:cubicBezTo>
                        <a:pt x="422769" y="777576"/>
                        <a:pt x="404731" y="777576"/>
                        <a:pt x="386694" y="777576"/>
                      </a:cubicBezTo>
                      <a:cubicBezTo>
                        <a:pt x="373262" y="777576"/>
                        <a:pt x="367505" y="772200"/>
                        <a:pt x="365586" y="758761"/>
                      </a:cubicBezTo>
                      <a:cubicBezTo>
                        <a:pt x="364051" y="748009"/>
                        <a:pt x="357911" y="741865"/>
                        <a:pt x="347549" y="740329"/>
                      </a:cubicBezTo>
                      <a:cubicBezTo>
                        <a:pt x="334501" y="738793"/>
                        <a:pt x="328744" y="732650"/>
                        <a:pt x="328744" y="719594"/>
                      </a:cubicBezTo>
                      <a:cubicBezTo>
                        <a:pt x="328744" y="697707"/>
                        <a:pt x="328360" y="675819"/>
                        <a:pt x="328744" y="653932"/>
                      </a:cubicBezTo>
                      <a:cubicBezTo>
                        <a:pt x="329128" y="636653"/>
                        <a:pt x="321836" y="624365"/>
                        <a:pt x="308404" y="615149"/>
                      </a:cubicBezTo>
                      <a:cubicBezTo>
                        <a:pt x="282691" y="597486"/>
                        <a:pt x="261583" y="575598"/>
                        <a:pt x="246232" y="548335"/>
                      </a:cubicBezTo>
                      <a:cubicBezTo>
                        <a:pt x="180607" y="432371"/>
                        <a:pt x="251221" y="283767"/>
                        <a:pt x="382473" y="262264"/>
                      </a:cubicBezTo>
                      <a:cubicBezTo>
                        <a:pt x="488011" y="244601"/>
                        <a:pt x="588176" y="315638"/>
                        <a:pt x="605829" y="420851"/>
                      </a:cubicBezTo>
                      <a:cubicBezTo>
                        <a:pt x="612354" y="460018"/>
                        <a:pt x="607365" y="497649"/>
                        <a:pt x="590862" y="534896"/>
                      </a:cubicBezTo>
                      <a:cubicBezTo>
                        <a:pt x="593933" y="536816"/>
                        <a:pt x="597003" y="538736"/>
                        <a:pt x="600073" y="539887"/>
                      </a:cubicBezTo>
                      <a:cubicBezTo>
                        <a:pt x="650347" y="559855"/>
                        <a:pt x="692562" y="590574"/>
                        <a:pt x="727486" y="632045"/>
                      </a:cubicBezTo>
                      <a:cubicBezTo>
                        <a:pt x="729789" y="635117"/>
                        <a:pt x="732475" y="637804"/>
                        <a:pt x="736313" y="642412"/>
                      </a:cubicBezTo>
                      <a:cubicBezTo>
                        <a:pt x="736697" y="637804"/>
                        <a:pt x="737464" y="635885"/>
                        <a:pt x="737464" y="633581"/>
                      </a:cubicBezTo>
                      <a:cubicBezTo>
                        <a:pt x="737464" y="441203"/>
                        <a:pt x="737464" y="248824"/>
                        <a:pt x="737464" y="56062"/>
                      </a:cubicBezTo>
                      <a:cubicBezTo>
                        <a:pt x="737464" y="41855"/>
                        <a:pt x="730556" y="35327"/>
                        <a:pt x="715973" y="35327"/>
                      </a:cubicBezTo>
                      <a:cubicBezTo>
                        <a:pt x="640369" y="35327"/>
                        <a:pt x="564766" y="35327"/>
                        <a:pt x="489546" y="35327"/>
                      </a:cubicBezTo>
                      <a:cubicBezTo>
                        <a:pt x="476497" y="35327"/>
                        <a:pt x="468822" y="28799"/>
                        <a:pt x="468438" y="18047"/>
                      </a:cubicBezTo>
                      <a:cubicBezTo>
                        <a:pt x="468054" y="8448"/>
                        <a:pt x="474962" y="1152"/>
                        <a:pt x="484173" y="0"/>
                      </a:cubicBezTo>
                      <a:cubicBezTo>
                        <a:pt x="486092" y="0"/>
                        <a:pt x="488394" y="0"/>
                        <a:pt x="490313" y="0"/>
                      </a:cubicBezTo>
                      <a:cubicBezTo>
                        <a:pt x="565917" y="0"/>
                        <a:pt x="641521" y="0"/>
                        <a:pt x="716741" y="0"/>
                      </a:cubicBezTo>
                      <a:cubicBezTo>
                        <a:pt x="750129" y="0"/>
                        <a:pt x="772388" y="22271"/>
                        <a:pt x="772388" y="56062"/>
                      </a:cubicBezTo>
                      <a:cubicBezTo>
                        <a:pt x="772388" y="68734"/>
                        <a:pt x="772388" y="81406"/>
                        <a:pt x="772388" y="95613"/>
                      </a:cubicBezTo>
                      <a:cubicBezTo>
                        <a:pt x="782750" y="95613"/>
                        <a:pt x="793112" y="96381"/>
                        <a:pt x="803090" y="95613"/>
                      </a:cubicBezTo>
                      <a:cubicBezTo>
                        <a:pt x="833408" y="93309"/>
                        <a:pt x="858737" y="118652"/>
                        <a:pt x="857586" y="150523"/>
                      </a:cubicBezTo>
                      <a:cubicBezTo>
                        <a:pt x="856435" y="183162"/>
                        <a:pt x="857970" y="216185"/>
                        <a:pt x="856818" y="248824"/>
                      </a:cubicBezTo>
                      <a:cubicBezTo>
                        <a:pt x="856435" y="258808"/>
                        <a:pt x="851445" y="268792"/>
                        <a:pt x="849143" y="279159"/>
                      </a:cubicBezTo>
                      <a:cubicBezTo>
                        <a:pt x="848376" y="282231"/>
                        <a:pt x="848376" y="285303"/>
                        <a:pt x="849143" y="288375"/>
                      </a:cubicBezTo>
                      <a:cubicBezTo>
                        <a:pt x="851445" y="298359"/>
                        <a:pt x="856818" y="308343"/>
                        <a:pt x="856818" y="318710"/>
                      </a:cubicBezTo>
                      <a:cubicBezTo>
                        <a:pt x="857970" y="352501"/>
                        <a:pt x="857970" y="385908"/>
                        <a:pt x="856818" y="419699"/>
                      </a:cubicBezTo>
                      <a:cubicBezTo>
                        <a:pt x="856435" y="429683"/>
                        <a:pt x="851445" y="439283"/>
                        <a:pt x="849143" y="448882"/>
                      </a:cubicBezTo>
                      <a:cubicBezTo>
                        <a:pt x="848376" y="451954"/>
                        <a:pt x="848376" y="455794"/>
                        <a:pt x="849143" y="458866"/>
                      </a:cubicBezTo>
                      <a:cubicBezTo>
                        <a:pt x="851445" y="468850"/>
                        <a:pt x="856435" y="478449"/>
                        <a:pt x="856818" y="488049"/>
                      </a:cubicBezTo>
                      <a:cubicBezTo>
                        <a:pt x="857970" y="521840"/>
                        <a:pt x="857202" y="556015"/>
                        <a:pt x="857202" y="589806"/>
                      </a:cubicBezTo>
                      <a:cubicBezTo>
                        <a:pt x="857202" y="619757"/>
                        <a:pt x="835711" y="641260"/>
                        <a:pt x="806160" y="641260"/>
                      </a:cubicBezTo>
                      <a:cubicBezTo>
                        <a:pt x="795414" y="641260"/>
                        <a:pt x="784285" y="641260"/>
                        <a:pt x="772388" y="641260"/>
                      </a:cubicBezTo>
                      <a:cubicBezTo>
                        <a:pt x="772388" y="652780"/>
                        <a:pt x="772004" y="663916"/>
                        <a:pt x="772772" y="675051"/>
                      </a:cubicBezTo>
                      <a:cubicBezTo>
                        <a:pt x="772772" y="677355"/>
                        <a:pt x="775458" y="680043"/>
                        <a:pt x="777761" y="681963"/>
                      </a:cubicBezTo>
                      <a:cubicBezTo>
                        <a:pt x="808847" y="713450"/>
                        <a:pt x="839932" y="744937"/>
                        <a:pt x="871786" y="776040"/>
                      </a:cubicBezTo>
                      <a:cubicBezTo>
                        <a:pt x="887137" y="791016"/>
                        <a:pt x="901720" y="805991"/>
                        <a:pt x="907477" y="827495"/>
                      </a:cubicBezTo>
                      <a:cubicBezTo>
                        <a:pt x="907477" y="835942"/>
                        <a:pt x="907477" y="844006"/>
                        <a:pt x="907477" y="852454"/>
                      </a:cubicBezTo>
                      <a:cubicBezTo>
                        <a:pt x="906709" y="854374"/>
                        <a:pt x="905942" y="855910"/>
                        <a:pt x="905174" y="857830"/>
                      </a:cubicBezTo>
                      <a:cubicBezTo>
                        <a:pt x="898650" y="878181"/>
                        <a:pt x="885985" y="893541"/>
                        <a:pt x="866413" y="901988"/>
                      </a:cubicBezTo>
                      <a:cubicBezTo>
                        <a:pt x="861808" y="903908"/>
                        <a:pt x="857202" y="905444"/>
                        <a:pt x="852597" y="907364"/>
                      </a:cubicBezTo>
                      <a:cubicBezTo>
                        <a:pt x="844154" y="907364"/>
                        <a:pt x="836094" y="907364"/>
                        <a:pt x="827652" y="907364"/>
                      </a:cubicBezTo>
                      <a:cubicBezTo>
                        <a:pt x="804241" y="901604"/>
                        <a:pt x="788123" y="884325"/>
                        <a:pt x="771621" y="866662"/>
                      </a:cubicBezTo>
                      <a:cubicBezTo>
                        <a:pt x="765480" y="889317"/>
                        <a:pt x="750129" y="900836"/>
                        <a:pt x="730556" y="907364"/>
                      </a:cubicBezTo>
                      <a:cubicBezTo>
                        <a:pt x="519480" y="906980"/>
                        <a:pt x="309172" y="906980"/>
                        <a:pt x="99246" y="906980"/>
                      </a:cubicBezTo>
                      <a:close/>
                      <a:moveTo>
                        <a:pt x="557858" y="518768"/>
                      </a:moveTo>
                      <a:cubicBezTo>
                        <a:pt x="572825" y="484593"/>
                        <a:pt x="575511" y="450418"/>
                        <a:pt x="567068" y="415091"/>
                      </a:cubicBezTo>
                      <a:cubicBezTo>
                        <a:pt x="549031" y="341366"/>
                        <a:pt x="476114" y="285687"/>
                        <a:pt x="391683" y="297591"/>
                      </a:cubicBezTo>
                      <a:cubicBezTo>
                        <a:pt x="321069" y="307575"/>
                        <a:pt x="263119" y="366709"/>
                        <a:pt x="257362" y="436979"/>
                      </a:cubicBezTo>
                      <a:cubicBezTo>
                        <a:pt x="252373" y="498417"/>
                        <a:pt x="275016" y="548335"/>
                        <a:pt x="326057" y="584046"/>
                      </a:cubicBezTo>
                      <a:cubicBezTo>
                        <a:pt x="339489" y="593262"/>
                        <a:pt x="349852" y="604782"/>
                        <a:pt x="357527" y="619373"/>
                      </a:cubicBezTo>
                      <a:cubicBezTo>
                        <a:pt x="358678" y="622061"/>
                        <a:pt x="362900" y="624365"/>
                        <a:pt x="365970" y="624749"/>
                      </a:cubicBezTo>
                      <a:cubicBezTo>
                        <a:pt x="398207" y="625133"/>
                        <a:pt x="430061" y="624749"/>
                        <a:pt x="462297" y="625133"/>
                      </a:cubicBezTo>
                      <a:cubicBezTo>
                        <a:pt x="467287" y="625133"/>
                        <a:pt x="469589" y="623597"/>
                        <a:pt x="471508" y="619373"/>
                      </a:cubicBezTo>
                      <a:cubicBezTo>
                        <a:pt x="477648" y="605549"/>
                        <a:pt x="487627" y="594798"/>
                        <a:pt x="499908" y="586350"/>
                      </a:cubicBezTo>
                      <a:cubicBezTo>
                        <a:pt x="504897" y="582894"/>
                        <a:pt x="509502" y="578670"/>
                        <a:pt x="514875" y="575214"/>
                      </a:cubicBezTo>
                      <a:cubicBezTo>
                        <a:pt x="521783" y="570607"/>
                        <a:pt x="523318" y="565999"/>
                        <a:pt x="518713" y="558703"/>
                      </a:cubicBezTo>
                      <a:cubicBezTo>
                        <a:pt x="512956" y="549487"/>
                        <a:pt x="509118" y="539120"/>
                        <a:pt x="504129" y="529520"/>
                      </a:cubicBezTo>
                      <a:cubicBezTo>
                        <a:pt x="499908" y="521456"/>
                        <a:pt x="500675" y="514160"/>
                        <a:pt x="506816" y="507632"/>
                      </a:cubicBezTo>
                      <a:cubicBezTo>
                        <a:pt x="512572" y="501489"/>
                        <a:pt x="520248" y="500337"/>
                        <a:pt x="529458" y="504561"/>
                      </a:cubicBezTo>
                      <a:cubicBezTo>
                        <a:pt x="538285" y="508785"/>
                        <a:pt x="547496" y="513392"/>
                        <a:pt x="557858" y="518768"/>
                      </a:cubicBezTo>
                      <a:close/>
                      <a:moveTo>
                        <a:pt x="617343" y="660076"/>
                      </a:moveTo>
                      <a:cubicBezTo>
                        <a:pt x="671455" y="714218"/>
                        <a:pt x="726335" y="769129"/>
                        <a:pt x="780447" y="822887"/>
                      </a:cubicBezTo>
                      <a:cubicBezTo>
                        <a:pt x="794263" y="809063"/>
                        <a:pt x="809230" y="794088"/>
                        <a:pt x="822662" y="780264"/>
                      </a:cubicBezTo>
                      <a:cubicBezTo>
                        <a:pt x="768550" y="726122"/>
                        <a:pt x="714054" y="671596"/>
                        <a:pt x="659942" y="617453"/>
                      </a:cubicBezTo>
                      <a:cubicBezTo>
                        <a:pt x="645742" y="631661"/>
                        <a:pt x="631158" y="646252"/>
                        <a:pt x="617343" y="660076"/>
                      </a:cubicBezTo>
                      <a:close/>
                      <a:moveTo>
                        <a:pt x="363667" y="661228"/>
                      </a:moveTo>
                      <a:cubicBezTo>
                        <a:pt x="363667" y="674667"/>
                        <a:pt x="364051" y="687339"/>
                        <a:pt x="363667" y="700011"/>
                      </a:cubicBezTo>
                      <a:cubicBezTo>
                        <a:pt x="363667" y="705386"/>
                        <a:pt x="365586" y="708074"/>
                        <a:pt x="370191" y="710762"/>
                      </a:cubicBezTo>
                      <a:cubicBezTo>
                        <a:pt x="377867" y="715370"/>
                        <a:pt x="387078" y="720746"/>
                        <a:pt x="390532" y="728426"/>
                      </a:cubicBezTo>
                      <a:cubicBezTo>
                        <a:pt x="396672" y="741865"/>
                        <a:pt x="406266" y="743401"/>
                        <a:pt x="418547" y="742249"/>
                      </a:cubicBezTo>
                      <a:cubicBezTo>
                        <a:pt x="420466" y="741865"/>
                        <a:pt x="422769" y="743017"/>
                        <a:pt x="424688" y="742249"/>
                      </a:cubicBezTo>
                      <a:cubicBezTo>
                        <a:pt x="427758" y="741097"/>
                        <a:pt x="431595" y="739561"/>
                        <a:pt x="433131" y="736874"/>
                      </a:cubicBezTo>
                      <a:cubicBezTo>
                        <a:pt x="439271" y="725354"/>
                        <a:pt x="447714" y="716522"/>
                        <a:pt x="459611" y="710378"/>
                      </a:cubicBezTo>
                      <a:cubicBezTo>
                        <a:pt x="461914" y="709226"/>
                        <a:pt x="464600" y="707306"/>
                        <a:pt x="464984" y="705386"/>
                      </a:cubicBezTo>
                      <a:cubicBezTo>
                        <a:pt x="465368" y="690795"/>
                        <a:pt x="465368" y="676203"/>
                        <a:pt x="465368" y="661612"/>
                      </a:cubicBezTo>
                      <a:cubicBezTo>
                        <a:pt x="430061" y="661228"/>
                        <a:pt x="397440" y="661228"/>
                        <a:pt x="363667" y="661228"/>
                      </a:cubicBezTo>
                      <a:close/>
                      <a:moveTo>
                        <a:pt x="772772" y="265720"/>
                      </a:moveTo>
                      <a:cubicBezTo>
                        <a:pt x="784285" y="265720"/>
                        <a:pt x="795031" y="266104"/>
                        <a:pt x="805776" y="265720"/>
                      </a:cubicBezTo>
                      <a:cubicBezTo>
                        <a:pt x="814987" y="265336"/>
                        <a:pt x="821127" y="259960"/>
                        <a:pt x="821127" y="251128"/>
                      </a:cubicBezTo>
                      <a:cubicBezTo>
                        <a:pt x="821511" y="216185"/>
                        <a:pt x="821511" y="181626"/>
                        <a:pt x="821127" y="146684"/>
                      </a:cubicBezTo>
                      <a:cubicBezTo>
                        <a:pt x="821127" y="138236"/>
                        <a:pt x="815371" y="132476"/>
                        <a:pt x="807311" y="132092"/>
                      </a:cubicBezTo>
                      <a:cubicBezTo>
                        <a:pt x="795798" y="131708"/>
                        <a:pt x="784668" y="132092"/>
                        <a:pt x="772772" y="132092"/>
                      </a:cubicBezTo>
                      <a:cubicBezTo>
                        <a:pt x="772772" y="176635"/>
                        <a:pt x="772772" y="220793"/>
                        <a:pt x="772772" y="265720"/>
                      </a:cubicBezTo>
                      <a:close/>
                      <a:moveTo>
                        <a:pt x="772772" y="301431"/>
                      </a:moveTo>
                      <a:cubicBezTo>
                        <a:pt x="772772" y="346741"/>
                        <a:pt x="772772" y="391284"/>
                        <a:pt x="772772" y="435827"/>
                      </a:cubicBezTo>
                      <a:cubicBezTo>
                        <a:pt x="784285" y="435827"/>
                        <a:pt x="795031" y="436211"/>
                        <a:pt x="806160" y="435827"/>
                      </a:cubicBezTo>
                      <a:cubicBezTo>
                        <a:pt x="815371" y="435443"/>
                        <a:pt x="821511" y="429683"/>
                        <a:pt x="821511" y="420851"/>
                      </a:cubicBezTo>
                      <a:cubicBezTo>
                        <a:pt x="821895" y="385908"/>
                        <a:pt x="821895" y="351349"/>
                        <a:pt x="821511" y="316406"/>
                      </a:cubicBezTo>
                      <a:cubicBezTo>
                        <a:pt x="821511" y="307575"/>
                        <a:pt x="815371" y="301815"/>
                        <a:pt x="806160" y="301431"/>
                      </a:cubicBezTo>
                      <a:cubicBezTo>
                        <a:pt x="795031" y="301431"/>
                        <a:pt x="784285" y="301431"/>
                        <a:pt x="772772" y="301431"/>
                      </a:cubicBezTo>
                      <a:close/>
                      <a:moveTo>
                        <a:pt x="772772" y="605549"/>
                      </a:moveTo>
                      <a:cubicBezTo>
                        <a:pt x="784668" y="605549"/>
                        <a:pt x="795798" y="605934"/>
                        <a:pt x="806928" y="605549"/>
                      </a:cubicBezTo>
                      <a:cubicBezTo>
                        <a:pt x="815755" y="605165"/>
                        <a:pt x="820743" y="598638"/>
                        <a:pt x="821127" y="589422"/>
                      </a:cubicBezTo>
                      <a:cubicBezTo>
                        <a:pt x="821127" y="556015"/>
                        <a:pt x="821127" y="522224"/>
                        <a:pt x="821127" y="488817"/>
                      </a:cubicBezTo>
                      <a:cubicBezTo>
                        <a:pt x="821127" y="481137"/>
                        <a:pt x="817674" y="474226"/>
                        <a:pt x="809614" y="473458"/>
                      </a:cubicBezTo>
                      <a:cubicBezTo>
                        <a:pt x="797717" y="472306"/>
                        <a:pt x="785436" y="473074"/>
                        <a:pt x="772772" y="473074"/>
                      </a:cubicBezTo>
                      <a:cubicBezTo>
                        <a:pt x="772772" y="516848"/>
                        <a:pt x="772772" y="560623"/>
                        <a:pt x="772772" y="605549"/>
                      </a:cubicBezTo>
                      <a:close/>
                      <a:moveTo>
                        <a:pt x="807311" y="851686"/>
                      </a:moveTo>
                      <a:cubicBezTo>
                        <a:pt x="818057" y="863974"/>
                        <a:pt x="829570" y="875109"/>
                        <a:pt x="847991" y="869733"/>
                      </a:cubicBezTo>
                      <a:cubicBezTo>
                        <a:pt x="861424" y="865510"/>
                        <a:pt x="868715" y="855910"/>
                        <a:pt x="870251" y="842854"/>
                      </a:cubicBezTo>
                      <a:cubicBezTo>
                        <a:pt x="871786" y="827111"/>
                        <a:pt x="861424" y="817127"/>
                        <a:pt x="851062" y="808295"/>
                      </a:cubicBezTo>
                      <a:cubicBezTo>
                        <a:pt x="836094" y="822887"/>
                        <a:pt x="821895" y="836710"/>
                        <a:pt x="807311" y="851686"/>
                      </a:cubicBezTo>
                      <a:close/>
                      <a:moveTo>
                        <a:pt x="593549" y="628589"/>
                      </a:moveTo>
                      <a:cubicBezTo>
                        <a:pt x="605446" y="616685"/>
                        <a:pt x="616575" y="605549"/>
                        <a:pt x="627705" y="594030"/>
                      </a:cubicBezTo>
                      <a:cubicBezTo>
                        <a:pt x="606213" y="583278"/>
                        <a:pt x="584338" y="572143"/>
                        <a:pt x="562079" y="561391"/>
                      </a:cubicBezTo>
                      <a:cubicBezTo>
                        <a:pt x="561695" y="561775"/>
                        <a:pt x="560928" y="562543"/>
                        <a:pt x="560544" y="562927"/>
                      </a:cubicBezTo>
                      <a:cubicBezTo>
                        <a:pt x="571673" y="584814"/>
                        <a:pt x="582803" y="607085"/>
                        <a:pt x="593549" y="628589"/>
                      </a:cubicBezTo>
                      <a:close/>
                      <a:moveTo>
                        <a:pt x="56647" y="166267"/>
                      </a:moveTo>
                      <a:cubicBezTo>
                        <a:pt x="56647" y="154747"/>
                        <a:pt x="56647" y="143612"/>
                        <a:pt x="56647" y="132092"/>
                      </a:cubicBezTo>
                      <a:cubicBezTo>
                        <a:pt x="44367" y="131708"/>
                        <a:pt x="35540" y="139388"/>
                        <a:pt x="35924" y="149755"/>
                      </a:cubicBezTo>
                      <a:cubicBezTo>
                        <a:pt x="35924" y="159739"/>
                        <a:pt x="44367" y="166651"/>
                        <a:pt x="56647" y="166267"/>
                      </a:cubicBezTo>
                      <a:close/>
                      <a:moveTo>
                        <a:pt x="56264" y="776040"/>
                      </a:moveTo>
                      <a:cubicBezTo>
                        <a:pt x="56264" y="764137"/>
                        <a:pt x="56264" y="752617"/>
                        <a:pt x="56264" y="741097"/>
                      </a:cubicBezTo>
                      <a:cubicBezTo>
                        <a:pt x="43983" y="741481"/>
                        <a:pt x="36307" y="748009"/>
                        <a:pt x="35540" y="757993"/>
                      </a:cubicBezTo>
                      <a:cubicBezTo>
                        <a:pt x="35156" y="767593"/>
                        <a:pt x="42832" y="774888"/>
                        <a:pt x="56264" y="776040"/>
                      </a:cubicBezTo>
                      <a:close/>
                      <a:moveTo>
                        <a:pt x="56264" y="369013"/>
                      </a:moveTo>
                      <a:cubicBezTo>
                        <a:pt x="56264" y="357877"/>
                        <a:pt x="56264" y="346357"/>
                        <a:pt x="56264" y="335222"/>
                      </a:cubicBezTo>
                      <a:cubicBezTo>
                        <a:pt x="43599" y="334838"/>
                        <a:pt x="35540" y="342134"/>
                        <a:pt x="35924" y="352501"/>
                      </a:cubicBezTo>
                      <a:cubicBezTo>
                        <a:pt x="35924" y="362485"/>
                        <a:pt x="45518" y="371701"/>
                        <a:pt x="56264" y="369013"/>
                      </a:cubicBezTo>
                      <a:close/>
                      <a:moveTo>
                        <a:pt x="56647" y="538736"/>
                      </a:moveTo>
                      <a:cubicBezTo>
                        <a:pt x="43983" y="537968"/>
                        <a:pt x="35540" y="545263"/>
                        <a:pt x="35924" y="556015"/>
                      </a:cubicBezTo>
                      <a:cubicBezTo>
                        <a:pt x="36307" y="566767"/>
                        <a:pt x="44751" y="573295"/>
                        <a:pt x="56647" y="572143"/>
                      </a:cubicBezTo>
                      <a:cubicBezTo>
                        <a:pt x="56647" y="560623"/>
                        <a:pt x="56647" y="549487"/>
                        <a:pt x="56647" y="538736"/>
                      </a:cubicBezTo>
                      <a:close/>
                    </a:path>
                  </a:pathLst>
                </a:custGeom>
                <a:grpFill/>
                <a:ln w="3834"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93C3229-7110-F300-EA6E-2E0DAE7946D8}"/>
                    </a:ext>
                  </a:extLst>
                </p:cNvPr>
                <p:cNvSpPr/>
                <p:nvPr/>
              </p:nvSpPr>
              <p:spPr>
                <a:xfrm>
                  <a:off x="5953501" y="4163181"/>
                  <a:ext cx="65641" cy="35401"/>
                </a:xfrm>
                <a:custGeom>
                  <a:avLst/>
                  <a:gdLst>
                    <a:gd name="connsiteX0" fmla="*/ 33005 w 65641"/>
                    <a:gd name="connsiteY0" fmla="*/ 171 h 35401"/>
                    <a:gd name="connsiteX1" fmla="*/ 48739 w 65641"/>
                    <a:gd name="connsiteY1" fmla="*/ 171 h 35401"/>
                    <a:gd name="connsiteX2" fmla="*/ 65625 w 65641"/>
                    <a:gd name="connsiteY2" fmla="*/ 16682 h 35401"/>
                    <a:gd name="connsiteX3" fmla="*/ 49507 w 65641"/>
                    <a:gd name="connsiteY3" fmla="*/ 35114 h 35401"/>
                    <a:gd name="connsiteX4" fmla="*/ 16118 w 65641"/>
                    <a:gd name="connsiteY4" fmla="*/ 35114 h 35401"/>
                    <a:gd name="connsiteX5" fmla="*/ 0 w 65641"/>
                    <a:gd name="connsiteY5" fmla="*/ 17450 h 35401"/>
                    <a:gd name="connsiteX6" fmla="*/ 16886 w 65641"/>
                    <a:gd name="connsiteY6" fmla="*/ 171 h 35401"/>
                    <a:gd name="connsiteX7" fmla="*/ 33005 w 65641"/>
                    <a:gd name="connsiteY7" fmla="*/ 171 h 35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641" h="35401">
                      <a:moveTo>
                        <a:pt x="33005" y="171"/>
                      </a:moveTo>
                      <a:cubicBezTo>
                        <a:pt x="38378" y="171"/>
                        <a:pt x="43750" y="-213"/>
                        <a:pt x="48739" y="171"/>
                      </a:cubicBezTo>
                      <a:cubicBezTo>
                        <a:pt x="58717" y="555"/>
                        <a:pt x="65242" y="7466"/>
                        <a:pt x="65625" y="16682"/>
                      </a:cubicBezTo>
                      <a:cubicBezTo>
                        <a:pt x="66009" y="26666"/>
                        <a:pt x="59485" y="34730"/>
                        <a:pt x="49507" y="35114"/>
                      </a:cubicBezTo>
                      <a:cubicBezTo>
                        <a:pt x="38378" y="35498"/>
                        <a:pt x="27248" y="35498"/>
                        <a:pt x="16118" y="35114"/>
                      </a:cubicBezTo>
                      <a:cubicBezTo>
                        <a:pt x="6908" y="34730"/>
                        <a:pt x="0" y="26282"/>
                        <a:pt x="0" y="17450"/>
                      </a:cubicBezTo>
                      <a:cubicBezTo>
                        <a:pt x="384" y="8618"/>
                        <a:pt x="7291" y="939"/>
                        <a:pt x="16886" y="171"/>
                      </a:cubicBezTo>
                      <a:cubicBezTo>
                        <a:pt x="22259" y="-213"/>
                        <a:pt x="27632" y="171"/>
                        <a:pt x="33005" y="171"/>
                      </a:cubicBezTo>
                      <a:close/>
                    </a:path>
                  </a:pathLst>
                </a:custGeom>
                <a:grpFill/>
                <a:ln w="3834"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3042E2B3-14FC-4E19-A386-B7349606324B}"/>
                    </a:ext>
                  </a:extLst>
                </p:cNvPr>
                <p:cNvSpPr/>
                <p:nvPr/>
              </p:nvSpPr>
              <p:spPr>
                <a:xfrm>
                  <a:off x="5523843" y="4332476"/>
                  <a:ext cx="58547" cy="56694"/>
                </a:xfrm>
                <a:custGeom>
                  <a:avLst/>
                  <a:gdLst>
                    <a:gd name="connsiteX0" fmla="*/ 58548 w 58547"/>
                    <a:gd name="connsiteY0" fmla="*/ 17109 h 56694"/>
                    <a:gd name="connsiteX1" fmla="*/ 18635 w 58547"/>
                    <a:gd name="connsiteY1" fmla="*/ 56660 h 56694"/>
                    <a:gd name="connsiteX2" fmla="*/ 2900 w 58547"/>
                    <a:gd name="connsiteY2" fmla="*/ 47060 h 56694"/>
                    <a:gd name="connsiteX3" fmla="*/ 4435 w 58547"/>
                    <a:gd name="connsiteY3" fmla="*/ 28245 h 56694"/>
                    <a:gd name="connsiteX4" fmla="*/ 28229 w 58547"/>
                    <a:gd name="connsiteY4" fmla="*/ 4438 h 56694"/>
                    <a:gd name="connsiteX5" fmla="*/ 47034 w 58547"/>
                    <a:gd name="connsiteY5" fmla="*/ 2902 h 56694"/>
                    <a:gd name="connsiteX6" fmla="*/ 58548 w 58547"/>
                    <a:gd name="connsiteY6" fmla="*/ 17109 h 56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547" h="56694">
                      <a:moveTo>
                        <a:pt x="58548" y="17109"/>
                      </a:moveTo>
                      <a:cubicBezTo>
                        <a:pt x="56245" y="29397"/>
                        <a:pt x="29381" y="57812"/>
                        <a:pt x="18635" y="56660"/>
                      </a:cubicBezTo>
                      <a:cubicBezTo>
                        <a:pt x="12878" y="55892"/>
                        <a:pt x="6738" y="51668"/>
                        <a:pt x="2900" y="47060"/>
                      </a:cubicBezTo>
                      <a:cubicBezTo>
                        <a:pt x="-1705" y="41301"/>
                        <a:pt x="-554" y="34005"/>
                        <a:pt x="4435" y="28245"/>
                      </a:cubicBezTo>
                      <a:cubicBezTo>
                        <a:pt x="12111" y="19797"/>
                        <a:pt x="19786" y="12118"/>
                        <a:pt x="28229" y="4438"/>
                      </a:cubicBezTo>
                      <a:cubicBezTo>
                        <a:pt x="33602" y="-554"/>
                        <a:pt x="40894" y="-1706"/>
                        <a:pt x="47034" y="2902"/>
                      </a:cubicBezTo>
                      <a:cubicBezTo>
                        <a:pt x="51640" y="6742"/>
                        <a:pt x="54710" y="12502"/>
                        <a:pt x="58548" y="17109"/>
                      </a:cubicBezTo>
                      <a:close/>
                    </a:path>
                  </a:pathLst>
                </a:custGeom>
                <a:grpFill/>
                <a:ln w="3834"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5A3F2218-3891-7B1D-6684-0DC0A5C13FD2}"/>
                    </a:ext>
                  </a:extLst>
                </p:cNvPr>
                <p:cNvSpPr/>
                <p:nvPr/>
              </p:nvSpPr>
              <p:spPr>
                <a:xfrm>
                  <a:off x="5445750" y="4163159"/>
                  <a:ext cx="62204" cy="35518"/>
                </a:xfrm>
                <a:custGeom>
                  <a:avLst/>
                  <a:gdLst>
                    <a:gd name="connsiteX0" fmla="*/ 30335 w 62204"/>
                    <a:gd name="connsiteY0" fmla="*/ 35519 h 35518"/>
                    <a:gd name="connsiteX1" fmla="*/ 18054 w 62204"/>
                    <a:gd name="connsiteY1" fmla="*/ 35519 h 35518"/>
                    <a:gd name="connsiteX2" fmla="*/ 17 w 62204"/>
                    <a:gd name="connsiteY2" fmla="*/ 19007 h 35518"/>
                    <a:gd name="connsiteX3" fmla="*/ 16135 w 62204"/>
                    <a:gd name="connsiteY3" fmla="*/ 576 h 35518"/>
                    <a:gd name="connsiteX4" fmla="*/ 46070 w 62204"/>
                    <a:gd name="connsiteY4" fmla="*/ 576 h 35518"/>
                    <a:gd name="connsiteX5" fmla="*/ 62188 w 62204"/>
                    <a:gd name="connsiteY5" fmla="*/ 19391 h 35518"/>
                    <a:gd name="connsiteX6" fmla="*/ 44535 w 62204"/>
                    <a:gd name="connsiteY6" fmla="*/ 35519 h 35518"/>
                    <a:gd name="connsiteX7" fmla="*/ 30335 w 62204"/>
                    <a:gd name="connsiteY7" fmla="*/ 35519 h 35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204" h="35518">
                      <a:moveTo>
                        <a:pt x="30335" y="35519"/>
                      </a:moveTo>
                      <a:cubicBezTo>
                        <a:pt x="26114" y="35519"/>
                        <a:pt x="22276" y="35519"/>
                        <a:pt x="18054" y="35519"/>
                      </a:cubicBezTo>
                      <a:cubicBezTo>
                        <a:pt x="7309" y="35135"/>
                        <a:pt x="401" y="28607"/>
                        <a:pt x="17" y="19007"/>
                      </a:cubicBezTo>
                      <a:cubicBezTo>
                        <a:pt x="-367" y="9024"/>
                        <a:pt x="5774" y="1344"/>
                        <a:pt x="16135" y="576"/>
                      </a:cubicBezTo>
                      <a:cubicBezTo>
                        <a:pt x="26114" y="-192"/>
                        <a:pt x="36092" y="-192"/>
                        <a:pt x="46070" y="576"/>
                      </a:cubicBezTo>
                      <a:cubicBezTo>
                        <a:pt x="56048" y="1344"/>
                        <a:pt x="62572" y="9792"/>
                        <a:pt x="62188" y="19391"/>
                      </a:cubicBezTo>
                      <a:cubicBezTo>
                        <a:pt x="61421" y="28607"/>
                        <a:pt x="54513" y="35135"/>
                        <a:pt x="44535" y="35519"/>
                      </a:cubicBezTo>
                      <a:cubicBezTo>
                        <a:pt x="39546" y="35519"/>
                        <a:pt x="34940" y="35519"/>
                        <a:pt x="30335" y="35519"/>
                      </a:cubicBezTo>
                      <a:close/>
                    </a:path>
                  </a:pathLst>
                </a:custGeom>
                <a:grpFill/>
                <a:ln w="3834"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AF266B9A-A2E4-655A-42CB-9BB212953CB1}"/>
                    </a:ext>
                  </a:extLst>
                </p:cNvPr>
                <p:cNvSpPr/>
                <p:nvPr/>
              </p:nvSpPr>
              <p:spPr>
                <a:xfrm>
                  <a:off x="5888622" y="3972297"/>
                  <a:ext cx="52247" cy="54354"/>
                </a:xfrm>
                <a:custGeom>
                  <a:avLst/>
                  <a:gdLst>
                    <a:gd name="connsiteX0" fmla="*/ 13838 w 52247"/>
                    <a:gd name="connsiteY0" fmla="*/ 54355 h 54354"/>
                    <a:gd name="connsiteX1" fmla="*/ 1173 w 52247"/>
                    <a:gd name="connsiteY1" fmla="*/ 43219 h 54354"/>
                    <a:gd name="connsiteX2" fmla="*/ 2708 w 52247"/>
                    <a:gd name="connsiteY2" fmla="*/ 25556 h 54354"/>
                    <a:gd name="connsiteX3" fmla="*/ 24199 w 52247"/>
                    <a:gd name="connsiteY3" fmla="*/ 3668 h 54354"/>
                    <a:gd name="connsiteX4" fmla="*/ 46075 w 52247"/>
                    <a:gd name="connsiteY4" fmla="*/ 4436 h 54354"/>
                    <a:gd name="connsiteX5" fmla="*/ 49529 w 52247"/>
                    <a:gd name="connsiteY5" fmla="*/ 25940 h 54354"/>
                    <a:gd name="connsiteX6" fmla="*/ 24583 w 52247"/>
                    <a:gd name="connsiteY6" fmla="*/ 50899 h 54354"/>
                    <a:gd name="connsiteX7" fmla="*/ 13838 w 52247"/>
                    <a:gd name="connsiteY7" fmla="*/ 54355 h 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47" h="54354">
                      <a:moveTo>
                        <a:pt x="13838" y="54355"/>
                      </a:moveTo>
                      <a:cubicBezTo>
                        <a:pt x="10000" y="51283"/>
                        <a:pt x="3092" y="48211"/>
                        <a:pt x="1173" y="43219"/>
                      </a:cubicBezTo>
                      <a:cubicBezTo>
                        <a:pt x="-746" y="38227"/>
                        <a:pt x="-362" y="29780"/>
                        <a:pt x="2708" y="25556"/>
                      </a:cubicBezTo>
                      <a:cubicBezTo>
                        <a:pt x="8465" y="17108"/>
                        <a:pt x="16524" y="10196"/>
                        <a:pt x="24199" y="3668"/>
                      </a:cubicBezTo>
                      <a:cubicBezTo>
                        <a:pt x="30724" y="-1707"/>
                        <a:pt x="39934" y="-940"/>
                        <a:pt x="46075" y="4436"/>
                      </a:cubicBezTo>
                      <a:cubicBezTo>
                        <a:pt x="52215" y="9812"/>
                        <a:pt x="54518" y="19796"/>
                        <a:pt x="49529" y="25940"/>
                      </a:cubicBezTo>
                      <a:cubicBezTo>
                        <a:pt x="42237" y="34771"/>
                        <a:pt x="33410" y="42835"/>
                        <a:pt x="24583" y="50899"/>
                      </a:cubicBezTo>
                      <a:cubicBezTo>
                        <a:pt x="22665" y="52819"/>
                        <a:pt x="19210" y="52819"/>
                        <a:pt x="13838" y="54355"/>
                      </a:cubicBezTo>
                      <a:close/>
                    </a:path>
                  </a:pathLst>
                </a:custGeom>
                <a:grpFill/>
                <a:ln w="3834"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0FDC28B9-DDBE-111F-C2B1-FCF87455E2F0}"/>
                    </a:ext>
                  </a:extLst>
                </p:cNvPr>
                <p:cNvSpPr/>
                <p:nvPr/>
              </p:nvSpPr>
              <p:spPr>
                <a:xfrm>
                  <a:off x="5523894" y="3973420"/>
                  <a:ext cx="55042" cy="51523"/>
                </a:xfrm>
                <a:custGeom>
                  <a:avLst/>
                  <a:gdLst>
                    <a:gd name="connsiteX0" fmla="*/ 55043 w 55042"/>
                    <a:gd name="connsiteY0" fmla="*/ 36336 h 51523"/>
                    <a:gd name="connsiteX1" fmla="*/ 43530 w 55042"/>
                    <a:gd name="connsiteY1" fmla="*/ 50160 h 51523"/>
                    <a:gd name="connsiteX2" fmla="*/ 25492 w 55042"/>
                    <a:gd name="connsiteY2" fmla="*/ 49008 h 51523"/>
                    <a:gd name="connsiteX3" fmla="*/ 4001 w 55042"/>
                    <a:gd name="connsiteY3" fmla="*/ 28272 h 51523"/>
                    <a:gd name="connsiteX4" fmla="*/ 5920 w 55042"/>
                    <a:gd name="connsiteY4" fmla="*/ 4465 h 51523"/>
                    <a:gd name="connsiteX5" fmla="*/ 29330 w 55042"/>
                    <a:gd name="connsiteY5" fmla="*/ 4465 h 51523"/>
                    <a:gd name="connsiteX6" fmla="*/ 48519 w 55042"/>
                    <a:gd name="connsiteY6" fmla="*/ 24048 h 51523"/>
                    <a:gd name="connsiteX7" fmla="*/ 55043 w 55042"/>
                    <a:gd name="connsiteY7" fmla="*/ 36336 h 5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42" h="51523">
                      <a:moveTo>
                        <a:pt x="55043" y="36336"/>
                      </a:moveTo>
                      <a:cubicBezTo>
                        <a:pt x="51205" y="40944"/>
                        <a:pt x="48519" y="47856"/>
                        <a:pt x="43530" y="50160"/>
                      </a:cubicBezTo>
                      <a:cubicBezTo>
                        <a:pt x="38541" y="52464"/>
                        <a:pt x="30098" y="51696"/>
                        <a:pt x="25492" y="49008"/>
                      </a:cubicBezTo>
                      <a:cubicBezTo>
                        <a:pt x="17433" y="43632"/>
                        <a:pt x="10525" y="35568"/>
                        <a:pt x="4001" y="28272"/>
                      </a:cubicBezTo>
                      <a:cubicBezTo>
                        <a:pt x="-2139" y="20976"/>
                        <a:pt x="-988" y="10609"/>
                        <a:pt x="5920" y="4465"/>
                      </a:cubicBezTo>
                      <a:cubicBezTo>
                        <a:pt x="12444" y="-1295"/>
                        <a:pt x="22422" y="-1679"/>
                        <a:pt x="29330" y="4465"/>
                      </a:cubicBezTo>
                      <a:cubicBezTo>
                        <a:pt x="36238" y="10609"/>
                        <a:pt x="42762" y="17137"/>
                        <a:pt x="48519" y="24048"/>
                      </a:cubicBezTo>
                      <a:cubicBezTo>
                        <a:pt x="51205" y="26352"/>
                        <a:pt x="52357" y="30576"/>
                        <a:pt x="55043" y="36336"/>
                      </a:cubicBezTo>
                      <a:close/>
                    </a:path>
                  </a:pathLst>
                </a:custGeom>
                <a:grpFill/>
                <a:ln w="3834"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E5EDE79B-ADB2-43F5-08C5-E967F4437DDA}"/>
                    </a:ext>
                  </a:extLst>
                </p:cNvPr>
                <p:cNvSpPr/>
                <p:nvPr/>
              </p:nvSpPr>
              <p:spPr>
                <a:xfrm>
                  <a:off x="5714409" y="3893791"/>
                  <a:ext cx="35595" cy="58763"/>
                </a:xfrm>
                <a:custGeom>
                  <a:avLst/>
                  <a:gdLst>
                    <a:gd name="connsiteX0" fmla="*/ 384 w 35595"/>
                    <a:gd name="connsiteY0" fmla="*/ 28799 h 58763"/>
                    <a:gd name="connsiteX1" fmla="*/ 384 w 35595"/>
                    <a:gd name="connsiteY1" fmla="*/ 18047 h 58763"/>
                    <a:gd name="connsiteX2" fmla="*/ 17654 w 35595"/>
                    <a:gd name="connsiteY2" fmla="*/ 0 h 58763"/>
                    <a:gd name="connsiteX3" fmla="*/ 35307 w 35595"/>
                    <a:gd name="connsiteY3" fmla="*/ 18047 h 58763"/>
                    <a:gd name="connsiteX4" fmla="*/ 35307 w 35595"/>
                    <a:gd name="connsiteY4" fmla="*/ 41087 h 58763"/>
                    <a:gd name="connsiteX5" fmla="*/ 16886 w 35595"/>
                    <a:gd name="connsiteY5" fmla="*/ 58750 h 58763"/>
                    <a:gd name="connsiteX6" fmla="*/ 0 w 35595"/>
                    <a:gd name="connsiteY6" fmla="*/ 40703 h 58763"/>
                    <a:gd name="connsiteX7" fmla="*/ 384 w 35595"/>
                    <a:gd name="connsiteY7" fmla="*/ 28799 h 5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95" h="58763">
                      <a:moveTo>
                        <a:pt x="384" y="28799"/>
                      </a:moveTo>
                      <a:cubicBezTo>
                        <a:pt x="384" y="25343"/>
                        <a:pt x="384" y="21887"/>
                        <a:pt x="384" y="18047"/>
                      </a:cubicBezTo>
                      <a:cubicBezTo>
                        <a:pt x="767" y="6912"/>
                        <a:pt x="7676" y="0"/>
                        <a:pt x="17654" y="0"/>
                      </a:cubicBezTo>
                      <a:cubicBezTo>
                        <a:pt x="27632" y="0"/>
                        <a:pt x="34923" y="6912"/>
                        <a:pt x="35307" y="18047"/>
                      </a:cubicBezTo>
                      <a:cubicBezTo>
                        <a:pt x="35691" y="25727"/>
                        <a:pt x="35691" y="33407"/>
                        <a:pt x="35307" y="41087"/>
                      </a:cubicBezTo>
                      <a:cubicBezTo>
                        <a:pt x="34923" y="51454"/>
                        <a:pt x="26481" y="59134"/>
                        <a:pt x="16886" y="58750"/>
                      </a:cubicBezTo>
                      <a:cubicBezTo>
                        <a:pt x="7292" y="58366"/>
                        <a:pt x="384" y="51070"/>
                        <a:pt x="0" y="40703"/>
                      </a:cubicBezTo>
                      <a:cubicBezTo>
                        <a:pt x="384" y="36479"/>
                        <a:pt x="384" y="32639"/>
                        <a:pt x="384" y="28799"/>
                      </a:cubicBezTo>
                      <a:close/>
                    </a:path>
                  </a:pathLst>
                </a:custGeom>
                <a:grpFill/>
                <a:ln w="3834"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12BED00E-1C36-B2A1-35D3-F168F7EEFC52}"/>
                    </a:ext>
                  </a:extLst>
                </p:cNvPr>
                <p:cNvSpPr/>
                <p:nvPr/>
              </p:nvSpPr>
              <p:spPr>
                <a:xfrm>
                  <a:off x="5714793" y="3727525"/>
                  <a:ext cx="35307" cy="35326"/>
                </a:xfrm>
                <a:custGeom>
                  <a:avLst/>
                  <a:gdLst>
                    <a:gd name="connsiteX0" fmla="*/ 0 w 35307"/>
                    <a:gd name="connsiteY0" fmla="*/ 17279 h 35326"/>
                    <a:gd name="connsiteX1" fmla="*/ 17270 w 35307"/>
                    <a:gd name="connsiteY1" fmla="*/ 0 h 35326"/>
                    <a:gd name="connsiteX2" fmla="*/ 35308 w 35307"/>
                    <a:gd name="connsiteY2" fmla="*/ 17663 h 35326"/>
                    <a:gd name="connsiteX3" fmla="*/ 18038 w 35307"/>
                    <a:gd name="connsiteY3" fmla="*/ 35327 h 35326"/>
                    <a:gd name="connsiteX4" fmla="*/ 0 w 35307"/>
                    <a:gd name="connsiteY4" fmla="*/ 17279 h 35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07" h="35326">
                      <a:moveTo>
                        <a:pt x="0" y="17279"/>
                      </a:moveTo>
                      <a:cubicBezTo>
                        <a:pt x="0" y="7680"/>
                        <a:pt x="7676" y="0"/>
                        <a:pt x="17270" y="0"/>
                      </a:cubicBezTo>
                      <a:cubicBezTo>
                        <a:pt x="27248" y="0"/>
                        <a:pt x="35308" y="8064"/>
                        <a:pt x="35308" y="17663"/>
                      </a:cubicBezTo>
                      <a:cubicBezTo>
                        <a:pt x="34923" y="27263"/>
                        <a:pt x="27248" y="34943"/>
                        <a:pt x="18038" y="35327"/>
                      </a:cubicBezTo>
                      <a:cubicBezTo>
                        <a:pt x="8059" y="35327"/>
                        <a:pt x="0" y="27263"/>
                        <a:pt x="0" y="17279"/>
                      </a:cubicBezTo>
                      <a:close/>
                    </a:path>
                  </a:pathLst>
                </a:custGeom>
                <a:grpFill/>
                <a:ln w="3834"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7DF0C5A6-81DE-4E66-3672-5C0ECE4F5BE5}"/>
                    </a:ext>
                  </a:extLst>
                </p:cNvPr>
                <p:cNvSpPr/>
                <p:nvPr/>
              </p:nvSpPr>
              <p:spPr>
                <a:xfrm>
                  <a:off x="5649294" y="4059440"/>
                  <a:ext cx="169845" cy="243571"/>
                </a:xfrm>
                <a:custGeom>
                  <a:avLst/>
                  <a:gdLst>
                    <a:gd name="connsiteX0" fmla="*/ 48229 w 169845"/>
                    <a:gd name="connsiteY0" fmla="*/ 164197 h 243571"/>
                    <a:gd name="connsiteX1" fmla="*/ 19446 w 169845"/>
                    <a:gd name="connsiteY1" fmla="*/ 164197 h 243571"/>
                    <a:gd name="connsiteX2" fmla="*/ 3327 w 169845"/>
                    <a:gd name="connsiteY2" fmla="*/ 136166 h 243571"/>
                    <a:gd name="connsiteX3" fmla="*/ 82385 w 169845"/>
                    <a:gd name="connsiteY3" fmla="*/ 9450 h 243571"/>
                    <a:gd name="connsiteX4" fmla="*/ 103876 w 169845"/>
                    <a:gd name="connsiteY4" fmla="*/ 1002 h 243571"/>
                    <a:gd name="connsiteX5" fmla="*/ 116925 w 169845"/>
                    <a:gd name="connsiteY5" fmla="*/ 20201 h 243571"/>
                    <a:gd name="connsiteX6" fmla="*/ 116925 w 169845"/>
                    <a:gd name="connsiteY6" fmla="*/ 70504 h 243571"/>
                    <a:gd name="connsiteX7" fmla="*/ 116925 w 169845"/>
                    <a:gd name="connsiteY7" fmla="*/ 82408 h 243571"/>
                    <a:gd name="connsiteX8" fmla="*/ 146475 w 169845"/>
                    <a:gd name="connsiteY8" fmla="*/ 82408 h 243571"/>
                    <a:gd name="connsiteX9" fmla="*/ 167583 w 169845"/>
                    <a:gd name="connsiteY9" fmla="*/ 92391 h 243571"/>
                    <a:gd name="connsiteX10" fmla="*/ 164129 w 169845"/>
                    <a:gd name="connsiteY10" fmla="*/ 115431 h 243571"/>
                    <a:gd name="connsiteX11" fmla="*/ 83536 w 169845"/>
                    <a:gd name="connsiteY11" fmla="*/ 232931 h 243571"/>
                    <a:gd name="connsiteX12" fmla="*/ 57056 w 169845"/>
                    <a:gd name="connsiteY12" fmla="*/ 240611 h 243571"/>
                    <a:gd name="connsiteX13" fmla="*/ 48229 w 169845"/>
                    <a:gd name="connsiteY13" fmla="*/ 220643 h 243571"/>
                    <a:gd name="connsiteX14" fmla="*/ 48229 w 169845"/>
                    <a:gd name="connsiteY14" fmla="*/ 164197 h 243571"/>
                    <a:gd name="connsiteX15" fmla="*/ 85071 w 169845"/>
                    <a:gd name="connsiteY15" fmla="*/ 166501 h 243571"/>
                    <a:gd name="connsiteX16" fmla="*/ 116157 w 169845"/>
                    <a:gd name="connsiteY16" fmla="*/ 121574 h 243571"/>
                    <a:gd name="connsiteX17" fmla="*/ 86606 w 169845"/>
                    <a:gd name="connsiteY17" fmla="*/ 112359 h 243571"/>
                    <a:gd name="connsiteX18" fmla="*/ 78547 w 169845"/>
                    <a:gd name="connsiteY18" fmla="*/ 83560 h 243571"/>
                    <a:gd name="connsiteX19" fmla="*/ 50915 w 169845"/>
                    <a:gd name="connsiteY19" fmla="*/ 128102 h 243571"/>
                    <a:gd name="connsiteX20" fmla="*/ 85071 w 169845"/>
                    <a:gd name="connsiteY20" fmla="*/ 166501 h 243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9845" h="243571">
                      <a:moveTo>
                        <a:pt x="48229" y="164197"/>
                      </a:moveTo>
                      <a:cubicBezTo>
                        <a:pt x="37867" y="164197"/>
                        <a:pt x="28656" y="164197"/>
                        <a:pt x="19446" y="164197"/>
                      </a:cubicBezTo>
                      <a:cubicBezTo>
                        <a:pt x="3327" y="163813"/>
                        <a:pt x="-5116" y="149606"/>
                        <a:pt x="3327" y="136166"/>
                      </a:cubicBezTo>
                      <a:cubicBezTo>
                        <a:pt x="29424" y="93927"/>
                        <a:pt x="55904" y="51689"/>
                        <a:pt x="82385" y="9450"/>
                      </a:cubicBezTo>
                      <a:cubicBezTo>
                        <a:pt x="87758" y="1002"/>
                        <a:pt x="95433" y="-1686"/>
                        <a:pt x="103876" y="1002"/>
                      </a:cubicBezTo>
                      <a:cubicBezTo>
                        <a:pt x="111552" y="3306"/>
                        <a:pt x="116541" y="10602"/>
                        <a:pt x="116925" y="20201"/>
                      </a:cubicBezTo>
                      <a:cubicBezTo>
                        <a:pt x="117308" y="37097"/>
                        <a:pt x="116925" y="53992"/>
                        <a:pt x="116925" y="70504"/>
                      </a:cubicBezTo>
                      <a:cubicBezTo>
                        <a:pt x="116925" y="73960"/>
                        <a:pt x="116925" y="77416"/>
                        <a:pt x="116925" y="82408"/>
                      </a:cubicBezTo>
                      <a:cubicBezTo>
                        <a:pt x="127286" y="82408"/>
                        <a:pt x="136881" y="82408"/>
                        <a:pt x="146475" y="82408"/>
                      </a:cubicBezTo>
                      <a:cubicBezTo>
                        <a:pt x="155302" y="82408"/>
                        <a:pt x="162978" y="83944"/>
                        <a:pt x="167583" y="92391"/>
                      </a:cubicBezTo>
                      <a:cubicBezTo>
                        <a:pt x="172188" y="100839"/>
                        <a:pt x="169118" y="108135"/>
                        <a:pt x="164129" y="115431"/>
                      </a:cubicBezTo>
                      <a:cubicBezTo>
                        <a:pt x="137265" y="154597"/>
                        <a:pt x="110401" y="193764"/>
                        <a:pt x="83536" y="232931"/>
                      </a:cubicBezTo>
                      <a:cubicBezTo>
                        <a:pt x="76245" y="243683"/>
                        <a:pt x="66266" y="246371"/>
                        <a:pt x="57056" y="240611"/>
                      </a:cubicBezTo>
                      <a:cubicBezTo>
                        <a:pt x="49764" y="236003"/>
                        <a:pt x="48229" y="228707"/>
                        <a:pt x="48229" y="220643"/>
                      </a:cubicBezTo>
                      <a:cubicBezTo>
                        <a:pt x="48229" y="202212"/>
                        <a:pt x="48229" y="183781"/>
                        <a:pt x="48229" y="164197"/>
                      </a:cubicBezTo>
                      <a:close/>
                      <a:moveTo>
                        <a:pt x="85071" y="166501"/>
                      </a:moveTo>
                      <a:cubicBezTo>
                        <a:pt x="96584" y="149989"/>
                        <a:pt x="106563" y="135014"/>
                        <a:pt x="116157" y="121574"/>
                      </a:cubicBezTo>
                      <a:cubicBezTo>
                        <a:pt x="105795" y="118887"/>
                        <a:pt x="92747" y="118887"/>
                        <a:pt x="86606" y="112359"/>
                      </a:cubicBezTo>
                      <a:cubicBezTo>
                        <a:pt x="80466" y="106215"/>
                        <a:pt x="80850" y="93543"/>
                        <a:pt x="78547" y="83560"/>
                      </a:cubicBezTo>
                      <a:cubicBezTo>
                        <a:pt x="69720" y="97767"/>
                        <a:pt x="60510" y="112743"/>
                        <a:pt x="50915" y="128102"/>
                      </a:cubicBezTo>
                      <a:cubicBezTo>
                        <a:pt x="75477" y="128870"/>
                        <a:pt x="84687" y="124646"/>
                        <a:pt x="85071" y="166501"/>
                      </a:cubicBezTo>
                      <a:close/>
                    </a:path>
                  </a:pathLst>
                </a:custGeom>
                <a:grpFill/>
                <a:ln w="3834" cap="flat">
                  <a:noFill/>
                  <a:prstDash val="solid"/>
                  <a:miter/>
                </a:ln>
              </p:spPr>
              <p:txBody>
                <a:bodyPr rtlCol="0" anchor="ctr"/>
                <a:lstStyle/>
                <a:p>
                  <a:endParaRPr lang="en-US"/>
                </a:p>
              </p:txBody>
            </p:sp>
          </p:grpSp>
          <p:grpSp>
            <p:nvGrpSpPr>
              <p:cNvPr id="9" name="Graphic 2">
                <a:extLst>
                  <a:ext uri="{FF2B5EF4-FFF2-40B4-BE49-F238E27FC236}">
                    <a16:creationId xmlns:a16="http://schemas.microsoft.com/office/drawing/2014/main" id="{2CDAA170-A128-19B6-2433-3C4871A90553}"/>
                  </a:ext>
                </a:extLst>
              </p:cNvPr>
              <p:cNvGrpSpPr/>
              <p:nvPr userDrawn="1"/>
            </p:nvGrpSpPr>
            <p:grpSpPr>
              <a:xfrm>
                <a:off x="1304333" y="5488666"/>
                <a:ext cx="566267" cy="691349"/>
                <a:chOff x="5574516" y="3858678"/>
                <a:chExt cx="566267" cy="691349"/>
              </a:xfrm>
              <a:grpFill/>
            </p:grpSpPr>
            <p:sp>
              <p:nvSpPr>
                <p:cNvPr id="10" name="Freeform 9">
                  <a:extLst>
                    <a:ext uri="{FF2B5EF4-FFF2-40B4-BE49-F238E27FC236}">
                      <a16:creationId xmlns:a16="http://schemas.microsoft.com/office/drawing/2014/main" id="{983E9446-8270-15CF-0B8A-3BCEE228EC54}"/>
                    </a:ext>
                  </a:extLst>
                </p:cNvPr>
                <p:cNvSpPr/>
                <p:nvPr/>
              </p:nvSpPr>
              <p:spPr>
                <a:xfrm>
                  <a:off x="5574516" y="4023123"/>
                  <a:ext cx="315322" cy="329150"/>
                </a:xfrm>
                <a:custGeom>
                  <a:avLst/>
                  <a:gdLst>
                    <a:gd name="connsiteX0" fmla="*/ 301463 w 315322"/>
                    <a:gd name="connsiteY0" fmla="*/ 222785 h 329150"/>
                    <a:gd name="connsiteX1" fmla="*/ 272680 w 315322"/>
                    <a:gd name="connsiteY1" fmla="*/ 208578 h 329150"/>
                    <a:gd name="connsiteX2" fmla="*/ 250037 w 315322"/>
                    <a:gd name="connsiteY2" fmla="*/ 211650 h 329150"/>
                    <a:gd name="connsiteX3" fmla="*/ 247351 w 315322"/>
                    <a:gd name="connsiteY3" fmla="*/ 233537 h 329150"/>
                    <a:gd name="connsiteX4" fmla="*/ 261934 w 315322"/>
                    <a:gd name="connsiteY4" fmla="*/ 262720 h 329150"/>
                    <a:gd name="connsiteX5" fmla="*/ 258097 w 315322"/>
                    <a:gd name="connsiteY5" fmla="*/ 279232 h 329150"/>
                    <a:gd name="connsiteX6" fmla="*/ 243129 w 315322"/>
                    <a:gd name="connsiteY6" fmla="*/ 290367 h 329150"/>
                    <a:gd name="connsiteX7" fmla="*/ 214730 w 315322"/>
                    <a:gd name="connsiteY7" fmla="*/ 323390 h 329150"/>
                    <a:gd name="connsiteX8" fmla="*/ 205519 w 315322"/>
                    <a:gd name="connsiteY8" fmla="*/ 329150 h 329150"/>
                    <a:gd name="connsiteX9" fmla="*/ 109192 w 315322"/>
                    <a:gd name="connsiteY9" fmla="*/ 328766 h 329150"/>
                    <a:gd name="connsiteX10" fmla="*/ 100749 w 315322"/>
                    <a:gd name="connsiteY10" fmla="*/ 323390 h 329150"/>
                    <a:gd name="connsiteX11" fmla="*/ 69279 w 315322"/>
                    <a:gd name="connsiteY11" fmla="*/ 288063 h 329150"/>
                    <a:gd name="connsiteX12" fmla="*/ 583 w 315322"/>
                    <a:gd name="connsiteY12" fmla="*/ 140996 h 329150"/>
                    <a:gd name="connsiteX13" fmla="*/ 134905 w 315322"/>
                    <a:gd name="connsiteY13" fmla="*/ 1608 h 329150"/>
                    <a:gd name="connsiteX14" fmla="*/ 310290 w 315322"/>
                    <a:gd name="connsiteY14" fmla="*/ 119108 h 329150"/>
                    <a:gd name="connsiteX15" fmla="*/ 301463 w 315322"/>
                    <a:gd name="connsiteY15" fmla="*/ 222785 h 329150"/>
                    <a:gd name="connsiteX16" fmla="*/ 123008 w 315322"/>
                    <a:gd name="connsiteY16" fmla="*/ 200514 h 329150"/>
                    <a:gd name="connsiteX17" fmla="*/ 123008 w 315322"/>
                    <a:gd name="connsiteY17" fmla="*/ 256576 h 329150"/>
                    <a:gd name="connsiteX18" fmla="*/ 131835 w 315322"/>
                    <a:gd name="connsiteY18" fmla="*/ 276544 h 329150"/>
                    <a:gd name="connsiteX19" fmla="*/ 158315 w 315322"/>
                    <a:gd name="connsiteY19" fmla="*/ 268864 h 329150"/>
                    <a:gd name="connsiteX20" fmla="*/ 238908 w 315322"/>
                    <a:gd name="connsiteY20" fmla="*/ 151364 h 329150"/>
                    <a:gd name="connsiteX21" fmla="*/ 242362 w 315322"/>
                    <a:gd name="connsiteY21" fmla="*/ 128324 h 329150"/>
                    <a:gd name="connsiteX22" fmla="*/ 221254 w 315322"/>
                    <a:gd name="connsiteY22" fmla="*/ 118340 h 329150"/>
                    <a:gd name="connsiteX23" fmla="*/ 191703 w 315322"/>
                    <a:gd name="connsiteY23" fmla="*/ 118340 h 329150"/>
                    <a:gd name="connsiteX24" fmla="*/ 191703 w 315322"/>
                    <a:gd name="connsiteY24" fmla="*/ 106437 h 329150"/>
                    <a:gd name="connsiteX25" fmla="*/ 191703 w 315322"/>
                    <a:gd name="connsiteY25" fmla="*/ 56134 h 329150"/>
                    <a:gd name="connsiteX26" fmla="*/ 178655 w 315322"/>
                    <a:gd name="connsiteY26" fmla="*/ 36935 h 329150"/>
                    <a:gd name="connsiteX27" fmla="*/ 157164 w 315322"/>
                    <a:gd name="connsiteY27" fmla="*/ 45383 h 329150"/>
                    <a:gd name="connsiteX28" fmla="*/ 78106 w 315322"/>
                    <a:gd name="connsiteY28" fmla="*/ 172099 h 329150"/>
                    <a:gd name="connsiteX29" fmla="*/ 94224 w 315322"/>
                    <a:gd name="connsiteY29" fmla="*/ 200130 h 329150"/>
                    <a:gd name="connsiteX30" fmla="*/ 123008 w 315322"/>
                    <a:gd name="connsiteY30" fmla="*/ 200514 h 32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15322" h="329150">
                      <a:moveTo>
                        <a:pt x="301463" y="222785"/>
                      </a:moveTo>
                      <a:cubicBezTo>
                        <a:pt x="291101" y="217793"/>
                        <a:pt x="281891" y="213186"/>
                        <a:pt x="272680" y="208578"/>
                      </a:cubicBezTo>
                      <a:cubicBezTo>
                        <a:pt x="263469" y="204354"/>
                        <a:pt x="255794" y="205506"/>
                        <a:pt x="250037" y="211650"/>
                      </a:cubicBezTo>
                      <a:cubicBezTo>
                        <a:pt x="243897" y="218177"/>
                        <a:pt x="243513" y="225473"/>
                        <a:pt x="247351" y="233537"/>
                      </a:cubicBezTo>
                      <a:cubicBezTo>
                        <a:pt x="252340" y="243137"/>
                        <a:pt x="256561" y="253504"/>
                        <a:pt x="261934" y="262720"/>
                      </a:cubicBezTo>
                      <a:cubicBezTo>
                        <a:pt x="266540" y="270400"/>
                        <a:pt x="265004" y="275008"/>
                        <a:pt x="258097" y="279232"/>
                      </a:cubicBezTo>
                      <a:cubicBezTo>
                        <a:pt x="253107" y="282687"/>
                        <a:pt x="248118" y="286911"/>
                        <a:pt x="243129" y="290367"/>
                      </a:cubicBezTo>
                      <a:cubicBezTo>
                        <a:pt x="230848" y="298815"/>
                        <a:pt x="220870" y="309567"/>
                        <a:pt x="214730" y="323390"/>
                      </a:cubicBezTo>
                      <a:cubicBezTo>
                        <a:pt x="212811" y="327998"/>
                        <a:pt x="210125" y="329150"/>
                        <a:pt x="205519" y="329150"/>
                      </a:cubicBezTo>
                      <a:cubicBezTo>
                        <a:pt x="173282" y="328766"/>
                        <a:pt x="141429" y="329150"/>
                        <a:pt x="109192" y="328766"/>
                      </a:cubicBezTo>
                      <a:cubicBezTo>
                        <a:pt x="106121" y="328766"/>
                        <a:pt x="102284" y="326078"/>
                        <a:pt x="100749" y="323390"/>
                      </a:cubicBezTo>
                      <a:cubicBezTo>
                        <a:pt x="93073" y="308799"/>
                        <a:pt x="82711" y="297663"/>
                        <a:pt x="69279" y="288063"/>
                      </a:cubicBezTo>
                      <a:cubicBezTo>
                        <a:pt x="18621" y="251968"/>
                        <a:pt x="-4022" y="202434"/>
                        <a:pt x="583" y="140996"/>
                      </a:cubicBezTo>
                      <a:cubicBezTo>
                        <a:pt x="6340" y="70726"/>
                        <a:pt x="64290" y="11592"/>
                        <a:pt x="134905" y="1608"/>
                      </a:cubicBezTo>
                      <a:cubicBezTo>
                        <a:pt x="219335" y="-10296"/>
                        <a:pt x="292252" y="45383"/>
                        <a:pt x="310290" y="119108"/>
                      </a:cubicBezTo>
                      <a:cubicBezTo>
                        <a:pt x="319117" y="154435"/>
                        <a:pt x="316430" y="188610"/>
                        <a:pt x="301463" y="222785"/>
                      </a:cubicBezTo>
                      <a:close/>
                      <a:moveTo>
                        <a:pt x="123008" y="200514"/>
                      </a:moveTo>
                      <a:cubicBezTo>
                        <a:pt x="123008" y="220097"/>
                        <a:pt x="123008" y="238529"/>
                        <a:pt x="123008" y="256576"/>
                      </a:cubicBezTo>
                      <a:cubicBezTo>
                        <a:pt x="123008" y="264640"/>
                        <a:pt x="124543" y="271936"/>
                        <a:pt x="131835" y="276544"/>
                      </a:cubicBezTo>
                      <a:cubicBezTo>
                        <a:pt x="141045" y="282303"/>
                        <a:pt x="151023" y="279616"/>
                        <a:pt x="158315" y="268864"/>
                      </a:cubicBezTo>
                      <a:cubicBezTo>
                        <a:pt x="185179" y="229697"/>
                        <a:pt x="212044" y="190530"/>
                        <a:pt x="238908" y="151364"/>
                      </a:cubicBezTo>
                      <a:cubicBezTo>
                        <a:pt x="243897" y="144068"/>
                        <a:pt x="246967" y="137156"/>
                        <a:pt x="242362" y="128324"/>
                      </a:cubicBezTo>
                      <a:cubicBezTo>
                        <a:pt x="237756" y="119876"/>
                        <a:pt x="229697" y="118340"/>
                        <a:pt x="221254" y="118340"/>
                      </a:cubicBezTo>
                      <a:cubicBezTo>
                        <a:pt x="211660" y="118340"/>
                        <a:pt x="202065" y="118340"/>
                        <a:pt x="191703" y="118340"/>
                      </a:cubicBezTo>
                      <a:cubicBezTo>
                        <a:pt x="191703" y="113349"/>
                        <a:pt x="191703" y="109893"/>
                        <a:pt x="191703" y="106437"/>
                      </a:cubicBezTo>
                      <a:cubicBezTo>
                        <a:pt x="191703" y="89541"/>
                        <a:pt x="191703" y="72646"/>
                        <a:pt x="191703" y="56134"/>
                      </a:cubicBezTo>
                      <a:cubicBezTo>
                        <a:pt x="191703" y="46535"/>
                        <a:pt x="186330" y="39239"/>
                        <a:pt x="178655" y="36935"/>
                      </a:cubicBezTo>
                      <a:cubicBezTo>
                        <a:pt x="170212" y="34631"/>
                        <a:pt x="162537" y="36935"/>
                        <a:pt x="157164" y="45383"/>
                      </a:cubicBezTo>
                      <a:cubicBezTo>
                        <a:pt x="130683" y="87621"/>
                        <a:pt x="104203" y="129476"/>
                        <a:pt x="78106" y="172099"/>
                      </a:cubicBezTo>
                      <a:cubicBezTo>
                        <a:pt x="69663" y="185922"/>
                        <a:pt x="78106" y="200130"/>
                        <a:pt x="94224" y="200130"/>
                      </a:cubicBezTo>
                      <a:cubicBezTo>
                        <a:pt x="103435" y="200514"/>
                        <a:pt x="112262" y="200514"/>
                        <a:pt x="123008" y="200514"/>
                      </a:cubicBezTo>
                      <a:close/>
                    </a:path>
                  </a:pathLst>
                </a:custGeom>
                <a:solidFill>
                  <a:srgbClr val="69ADAD"/>
                </a:solidFill>
                <a:ln w="3834"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F12A8510-9425-241E-4FDC-E11E72AB78F8}"/>
                    </a:ext>
                  </a:extLst>
                </p:cNvPr>
                <p:cNvSpPr/>
                <p:nvPr/>
              </p:nvSpPr>
              <p:spPr>
                <a:xfrm>
                  <a:off x="5935464" y="4344594"/>
                  <a:ext cx="205319" cy="205433"/>
                </a:xfrm>
                <a:custGeom>
                  <a:avLst/>
                  <a:gdLst>
                    <a:gd name="connsiteX0" fmla="*/ 0 w 205319"/>
                    <a:gd name="connsiteY0" fmla="*/ 42623 h 205433"/>
                    <a:gd name="connsiteX1" fmla="*/ 42599 w 205319"/>
                    <a:gd name="connsiteY1" fmla="*/ 0 h 205433"/>
                    <a:gd name="connsiteX2" fmla="*/ 205320 w 205319"/>
                    <a:gd name="connsiteY2" fmla="*/ 162811 h 205433"/>
                    <a:gd name="connsiteX3" fmla="*/ 163104 w 205319"/>
                    <a:gd name="connsiteY3" fmla="*/ 205434 h 205433"/>
                    <a:gd name="connsiteX4" fmla="*/ 0 w 205319"/>
                    <a:gd name="connsiteY4" fmla="*/ 42623 h 205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319" h="205433">
                      <a:moveTo>
                        <a:pt x="0" y="42623"/>
                      </a:moveTo>
                      <a:cubicBezTo>
                        <a:pt x="14200" y="28799"/>
                        <a:pt x="28783" y="14208"/>
                        <a:pt x="42599" y="0"/>
                      </a:cubicBezTo>
                      <a:cubicBezTo>
                        <a:pt x="96712" y="54142"/>
                        <a:pt x="151207" y="108669"/>
                        <a:pt x="205320" y="162811"/>
                      </a:cubicBezTo>
                      <a:cubicBezTo>
                        <a:pt x="191504" y="176635"/>
                        <a:pt x="176920" y="191226"/>
                        <a:pt x="163104" y="205434"/>
                      </a:cubicBezTo>
                      <a:cubicBezTo>
                        <a:pt x="108992" y="151675"/>
                        <a:pt x="54112" y="97149"/>
                        <a:pt x="0" y="42623"/>
                      </a:cubicBezTo>
                      <a:close/>
                    </a:path>
                  </a:pathLst>
                </a:custGeom>
                <a:solidFill>
                  <a:srgbClr val="69ADAD"/>
                </a:solidFill>
                <a:ln w="3834"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6EFFA6EE-E80C-B79B-3656-D610E9133619}"/>
                    </a:ext>
                  </a:extLst>
                </p:cNvPr>
                <p:cNvSpPr/>
                <p:nvPr/>
              </p:nvSpPr>
              <p:spPr>
                <a:xfrm>
                  <a:off x="6090893" y="3858678"/>
                  <a:ext cx="48643" cy="134182"/>
                </a:xfrm>
                <a:custGeom>
                  <a:avLst/>
                  <a:gdLst>
                    <a:gd name="connsiteX0" fmla="*/ 0 w 48643"/>
                    <a:gd name="connsiteY0" fmla="*/ 134183 h 134182"/>
                    <a:gd name="connsiteX1" fmla="*/ 0 w 48643"/>
                    <a:gd name="connsiteY1" fmla="*/ 171 h 134182"/>
                    <a:gd name="connsiteX2" fmla="*/ 34540 w 48643"/>
                    <a:gd name="connsiteY2" fmla="*/ 171 h 134182"/>
                    <a:gd name="connsiteX3" fmla="*/ 48356 w 48643"/>
                    <a:gd name="connsiteY3" fmla="*/ 14762 h 134182"/>
                    <a:gd name="connsiteX4" fmla="*/ 48356 w 48643"/>
                    <a:gd name="connsiteY4" fmla="*/ 119207 h 134182"/>
                    <a:gd name="connsiteX5" fmla="*/ 33005 w 48643"/>
                    <a:gd name="connsiteY5" fmla="*/ 133799 h 134182"/>
                    <a:gd name="connsiteX6" fmla="*/ 0 w 48643"/>
                    <a:gd name="connsiteY6" fmla="*/ 134183 h 13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643" h="134182">
                      <a:moveTo>
                        <a:pt x="0" y="134183"/>
                      </a:moveTo>
                      <a:cubicBezTo>
                        <a:pt x="0" y="89256"/>
                        <a:pt x="0" y="45097"/>
                        <a:pt x="0" y="171"/>
                      </a:cubicBezTo>
                      <a:cubicBezTo>
                        <a:pt x="11897" y="171"/>
                        <a:pt x="23410" y="-213"/>
                        <a:pt x="34540" y="171"/>
                      </a:cubicBezTo>
                      <a:cubicBezTo>
                        <a:pt x="42599" y="555"/>
                        <a:pt x="47972" y="6698"/>
                        <a:pt x="48356" y="14762"/>
                      </a:cubicBezTo>
                      <a:cubicBezTo>
                        <a:pt x="48740" y="49705"/>
                        <a:pt x="48740" y="84264"/>
                        <a:pt x="48356" y="119207"/>
                      </a:cubicBezTo>
                      <a:cubicBezTo>
                        <a:pt x="48356" y="128039"/>
                        <a:pt x="42215" y="133799"/>
                        <a:pt x="33005" y="133799"/>
                      </a:cubicBezTo>
                      <a:cubicBezTo>
                        <a:pt x="22259" y="134183"/>
                        <a:pt x="11513" y="134183"/>
                        <a:pt x="0" y="134183"/>
                      </a:cubicBezTo>
                      <a:close/>
                    </a:path>
                  </a:pathLst>
                </a:custGeom>
                <a:solidFill>
                  <a:srgbClr val="69ADAD"/>
                </a:solidFill>
                <a:ln w="3834"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E6DE053B-340E-AD0D-05DD-7D9FF1930CF8}"/>
                    </a:ext>
                  </a:extLst>
                </p:cNvPr>
                <p:cNvSpPr/>
                <p:nvPr/>
              </p:nvSpPr>
              <p:spPr>
                <a:xfrm>
                  <a:off x="6090893" y="4028401"/>
                  <a:ext cx="49027" cy="134737"/>
                </a:xfrm>
                <a:custGeom>
                  <a:avLst/>
                  <a:gdLst>
                    <a:gd name="connsiteX0" fmla="*/ 0 w 49027"/>
                    <a:gd name="connsiteY0" fmla="*/ 171 h 134737"/>
                    <a:gd name="connsiteX1" fmla="*/ 33389 w 49027"/>
                    <a:gd name="connsiteY1" fmla="*/ 171 h 134737"/>
                    <a:gd name="connsiteX2" fmla="*/ 48740 w 49027"/>
                    <a:gd name="connsiteY2" fmla="*/ 15146 h 134737"/>
                    <a:gd name="connsiteX3" fmla="*/ 48740 w 49027"/>
                    <a:gd name="connsiteY3" fmla="*/ 119591 h 134737"/>
                    <a:gd name="connsiteX4" fmla="*/ 33389 w 49027"/>
                    <a:gd name="connsiteY4" fmla="*/ 134567 h 134737"/>
                    <a:gd name="connsiteX5" fmla="*/ 0 w 49027"/>
                    <a:gd name="connsiteY5" fmla="*/ 134567 h 134737"/>
                    <a:gd name="connsiteX6" fmla="*/ 0 w 49027"/>
                    <a:gd name="connsiteY6" fmla="*/ 171 h 134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027" h="134737">
                      <a:moveTo>
                        <a:pt x="0" y="171"/>
                      </a:moveTo>
                      <a:cubicBezTo>
                        <a:pt x="11513" y="171"/>
                        <a:pt x="22259" y="-213"/>
                        <a:pt x="33389" y="171"/>
                      </a:cubicBezTo>
                      <a:cubicBezTo>
                        <a:pt x="42599" y="555"/>
                        <a:pt x="48740" y="6314"/>
                        <a:pt x="48740" y="15146"/>
                      </a:cubicBezTo>
                      <a:cubicBezTo>
                        <a:pt x="49123" y="50089"/>
                        <a:pt x="49123" y="84648"/>
                        <a:pt x="48740" y="119591"/>
                      </a:cubicBezTo>
                      <a:cubicBezTo>
                        <a:pt x="48740" y="128423"/>
                        <a:pt x="42599" y="134183"/>
                        <a:pt x="33389" y="134567"/>
                      </a:cubicBezTo>
                      <a:cubicBezTo>
                        <a:pt x="22643" y="134950"/>
                        <a:pt x="11513" y="134567"/>
                        <a:pt x="0" y="134567"/>
                      </a:cubicBezTo>
                      <a:cubicBezTo>
                        <a:pt x="0" y="90024"/>
                        <a:pt x="0" y="45481"/>
                        <a:pt x="0" y="171"/>
                      </a:cubicBezTo>
                      <a:close/>
                    </a:path>
                  </a:pathLst>
                </a:custGeom>
                <a:solidFill>
                  <a:srgbClr val="69ADAD"/>
                </a:solidFill>
                <a:ln w="3834"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59B0FB4A-07E2-C7F2-FC24-032DCAA98BCA}"/>
                    </a:ext>
                  </a:extLst>
                </p:cNvPr>
                <p:cNvSpPr/>
                <p:nvPr/>
              </p:nvSpPr>
              <p:spPr>
                <a:xfrm>
                  <a:off x="6090893" y="4199579"/>
                  <a:ext cx="48355" cy="133206"/>
                </a:xfrm>
                <a:custGeom>
                  <a:avLst/>
                  <a:gdLst>
                    <a:gd name="connsiteX0" fmla="*/ 0 w 48355"/>
                    <a:gd name="connsiteY0" fmla="*/ 133111 h 133206"/>
                    <a:gd name="connsiteX1" fmla="*/ 0 w 48355"/>
                    <a:gd name="connsiteY1" fmla="*/ 251 h 133206"/>
                    <a:gd name="connsiteX2" fmla="*/ 36842 w 48355"/>
                    <a:gd name="connsiteY2" fmla="*/ 635 h 133206"/>
                    <a:gd name="connsiteX3" fmla="*/ 48356 w 48355"/>
                    <a:gd name="connsiteY3" fmla="*/ 15994 h 133206"/>
                    <a:gd name="connsiteX4" fmla="*/ 48356 w 48355"/>
                    <a:gd name="connsiteY4" fmla="*/ 116599 h 133206"/>
                    <a:gd name="connsiteX5" fmla="*/ 34156 w 48355"/>
                    <a:gd name="connsiteY5" fmla="*/ 132727 h 133206"/>
                    <a:gd name="connsiteX6" fmla="*/ 0 w 48355"/>
                    <a:gd name="connsiteY6" fmla="*/ 133111 h 133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355" h="133206">
                      <a:moveTo>
                        <a:pt x="0" y="133111"/>
                      </a:moveTo>
                      <a:cubicBezTo>
                        <a:pt x="0" y="88184"/>
                        <a:pt x="0" y="44793"/>
                        <a:pt x="0" y="251"/>
                      </a:cubicBezTo>
                      <a:cubicBezTo>
                        <a:pt x="12281" y="251"/>
                        <a:pt x="24562" y="-517"/>
                        <a:pt x="36842" y="635"/>
                      </a:cubicBezTo>
                      <a:cubicBezTo>
                        <a:pt x="44902" y="1403"/>
                        <a:pt x="48356" y="8315"/>
                        <a:pt x="48356" y="15994"/>
                      </a:cubicBezTo>
                      <a:cubicBezTo>
                        <a:pt x="48356" y="49401"/>
                        <a:pt x="48356" y="83192"/>
                        <a:pt x="48356" y="116599"/>
                      </a:cubicBezTo>
                      <a:cubicBezTo>
                        <a:pt x="48356" y="126199"/>
                        <a:pt x="42983" y="132343"/>
                        <a:pt x="34156" y="132727"/>
                      </a:cubicBezTo>
                      <a:cubicBezTo>
                        <a:pt x="23027" y="133495"/>
                        <a:pt x="11897" y="133111"/>
                        <a:pt x="0" y="133111"/>
                      </a:cubicBezTo>
                      <a:close/>
                    </a:path>
                  </a:pathLst>
                </a:custGeom>
                <a:solidFill>
                  <a:srgbClr val="69ADAD"/>
                </a:solidFill>
                <a:ln w="3834"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3C53E012-FCCD-33C7-E3BE-2B7B81E5BDAF}"/>
                    </a:ext>
                  </a:extLst>
                </p:cNvPr>
                <p:cNvSpPr/>
                <p:nvPr/>
              </p:nvSpPr>
              <p:spPr>
                <a:xfrm>
                  <a:off x="5699826" y="4143000"/>
                  <a:ext cx="65241" cy="82941"/>
                </a:xfrm>
                <a:custGeom>
                  <a:avLst/>
                  <a:gdLst>
                    <a:gd name="connsiteX0" fmla="*/ 34540 w 65241"/>
                    <a:gd name="connsiteY0" fmla="*/ 82941 h 82941"/>
                    <a:gd name="connsiteX1" fmla="*/ 0 w 65241"/>
                    <a:gd name="connsiteY1" fmla="*/ 44543 h 82941"/>
                    <a:gd name="connsiteX2" fmla="*/ 27632 w 65241"/>
                    <a:gd name="connsiteY2" fmla="*/ 0 h 82941"/>
                    <a:gd name="connsiteX3" fmla="*/ 35691 w 65241"/>
                    <a:gd name="connsiteY3" fmla="*/ 28799 h 82941"/>
                    <a:gd name="connsiteX4" fmla="*/ 65242 w 65241"/>
                    <a:gd name="connsiteY4" fmla="*/ 38015 h 82941"/>
                    <a:gd name="connsiteX5" fmla="*/ 34540 w 65241"/>
                    <a:gd name="connsiteY5" fmla="*/ 82941 h 82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241" h="82941">
                      <a:moveTo>
                        <a:pt x="34540" y="82941"/>
                      </a:moveTo>
                      <a:cubicBezTo>
                        <a:pt x="34156" y="41087"/>
                        <a:pt x="24945" y="45311"/>
                        <a:pt x="0" y="44543"/>
                      </a:cubicBezTo>
                      <a:cubicBezTo>
                        <a:pt x="9594" y="29183"/>
                        <a:pt x="18805" y="14592"/>
                        <a:pt x="27632" y="0"/>
                      </a:cubicBezTo>
                      <a:cubicBezTo>
                        <a:pt x="29935" y="9984"/>
                        <a:pt x="29551" y="22655"/>
                        <a:pt x="35691" y="28799"/>
                      </a:cubicBezTo>
                      <a:cubicBezTo>
                        <a:pt x="41832" y="34943"/>
                        <a:pt x="54880" y="34943"/>
                        <a:pt x="65242" y="38015"/>
                      </a:cubicBezTo>
                      <a:cubicBezTo>
                        <a:pt x="56032" y="51454"/>
                        <a:pt x="46053" y="66430"/>
                        <a:pt x="34540" y="82941"/>
                      </a:cubicBezTo>
                      <a:close/>
                    </a:path>
                  </a:pathLst>
                </a:custGeom>
                <a:solidFill>
                  <a:srgbClr val="69ADAD"/>
                </a:solidFill>
                <a:ln w="3834" cap="flat">
                  <a:noFill/>
                  <a:prstDash val="solid"/>
                  <a:miter/>
                </a:ln>
              </p:spPr>
              <p:txBody>
                <a:bodyPr rtlCol="0" anchor="ctr"/>
                <a:lstStyle/>
                <a:p>
                  <a:endParaRPr lang="en-US"/>
                </a:p>
              </p:txBody>
            </p:sp>
          </p:grpSp>
        </p:grpSp>
      </p:grpSp>
      <p:grpSp>
        <p:nvGrpSpPr>
          <p:cNvPr id="74" name="Group 73">
            <a:extLst>
              <a:ext uri="{FF2B5EF4-FFF2-40B4-BE49-F238E27FC236}">
                <a16:creationId xmlns:a16="http://schemas.microsoft.com/office/drawing/2014/main" id="{41B38884-3165-C2C1-F4C9-CB30F1C1FF1E}"/>
              </a:ext>
            </a:extLst>
          </p:cNvPr>
          <p:cNvGrpSpPr/>
          <p:nvPr userDrawn="1"/>
        </p:nvGrpSpPr>
        <p:grpSpPr>
          <a:xfrm>
            <a:off x="6770986" y="5699369"/>
            <a:ext cx="750136" cy="750136"/>
            <a:chOff x="6770986" y="5699369"/>
            <a:chExt cx="750136" cy="750136"/>
          </a:xfrm>
        </p:grpSpPr>
        <p:sp>
          <p:nvSpPr>
            <p:cNvPr id="36" name="Oval 35">
              <a:extLst>
                <a:ext uri="{FF2B5EF4-FFF2-40B4-BE49-F238E27FC236}">
                  <a16:creationId xmlns:a16="http://schemas.microsoft.com/office/drawing/2014/main" id="{52662F31-2498-615B-884C-7BC191F560B3}"/>
                </a:ext>
              </a:extLst>
            </p:cNvPr>
            <p:cNvSpPr/>
            <p:nvPr userDrawn="1"/>
          </p:nvSpPr>
          <p:spPr>
            <a:xfrm>
              <a:off x="6770986" y="5699369"/>
              <a:ext cx="750136" cy="750136"/>
            </a:xfrm>
            <a:prstGeom prst="ellipse">
              <a:avLst/>
            </a:prstGeom>
            <a:solidFill>
              <a:srgbClr val="69AD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5" name="Group 54">
              <a:extLst>
                <a:ext uri="{FF2B5EF4-FFF2-40B4-BE49-F238E27FC236}">
                  <a16:creationId xmlns:a16="http://schemas.microsoft.com/office/drawing/2014/main" id="{55828198-D3F9-6AC2-E5A1-AA9F970EA6E8}"/>
                </a:ext>
              </a:extLst>
            </p:cNvPr>
            <p:cNvGrpSpPr/>
            <p:nvPr userDrawn="1"/>
          </p:nvGrpSpPr>
          <p:grpSpPr>
            <a:xfrm>
              <a:off x="6927017" y="5844011"/>
              <a:ext cx="460180" cy="460851"/>
              <a:chOff x="5846399" y="5075944"/>
              <a:chExt cx="910779" cy="912108"/>
            </a:xfrm>
            <a:solidFill>
              <a:schemeClr val="bg1"/>
            </a:solidFill>
          </p:grpSpPr>
          <p:grpSp>
            <p:nvGrpSpPr>
              <p:cNvPr id="56" name="Graphic 2">
                <a:extLst>
                  <a:ext uri="{FF2B5EF4-FFF2-40B4-BE49-F238E27FC236}">
                    <a16:creationId xmlns:a16="http://schemas.microsoft.com/office/drawing/2014/main" id="{A6B2680D-7D00-85A3-43B4-4E96D1F1B78B}"/>
                  </a:ext>
                </a:extLst>
              </p:cNvPr>
              <p:cNvGrpSpPr/>
              <p:nvPr userDrawn="1"/>
            </p:nvGrpSpPr>
            <p:grpSpPr>
              <a:xfrm>
                <a:off x="6118625" y="5123402"/>
                <a:ext cx="376897" cy="533617"/>
                <a:chOff x="2711364" y="4936062"/>
                <a:chExt cx="376897" cy="533617"/>
              </a:xfrm>
              <a:grpFill/>
            </p:grpSpPr>
            <p:sp>
              <p:nvSpPr>
                <p:cNvPr id="68" name="Freeform 67">
                  <a:extLst>
                    <a:ext uri="{FF2B5EF4-FFF2-40B4-BE49-F238E27FC236}">
                      <a16:creationId xmlns:a16="http://schemas.microsoft.com/office/drawing/2014/main" id="{AAB89080-2F7D-C555-8A32-8E8F474BBE6D}"/>
                    </a:ext>
                  </a:extLst>
                </p:cNvPr>
                <p:cNvSpPr/>
                <p:nvPr/>
              </p:nvSpPr>
              <p:spPr>
                <a:xfrm>
                  <a:off x="2711364" y="4936062"/>
                  <a:ext cx="376897" cy="408053"/>
                </a:xfrm>
                <a:custGeom>
                  <a:avLst/>
                  <a:gdLst>
                    <a:gd name="connsiteX0" fmla="*/ 125501 w 376897"/>
                    <a:gd name="connsiteY0" fmla="*/ 282489 h 408053"/>
                    <a:gd name="connsiteX1" fmla="*/ 125501 w 376897"/>
                    <a:gd name="connsiteY1" fmla="*/ 407669 h 408053"/>
                    <a:gd name="connsiteX2" fmla="*/ 94415 w 376897"/>
                    <a:gd name="connsiteY2" fmla="*/ 407669 h 408053"/>
                    <a:gd name="connsiteX3" fmla="*/ 46827 w 376897"/>
                    <a:gd name="connsiteY3" fmla="*/ 310136 h 408053"/>
                    <a:gd name="connsiteX4" fmla="*/ 6 w 376897"/>
                    <a:gd name="connsiteY4" fmla="*/ 192252 h 408053"/>
                    <a:gd name="connsiteX5" fmla="*/ 166181 w 376897"/>
                    <a:gd name="connsiteY5" fmla="*/ 1410 h 408053"/>
                    <a:gd name="connsiteX6" fmla="*/ 366895 w 376897"/>
                    <a:gd name="connsiteY6" fmla="*/ 248314 h 408053"/>
                    <a:gd name="connsiteX7" fmla="*/ 335426 w 376897"/>
                    <a:gd name="connsiteY7" fmla="*/ 303225 h 408053"/>
                    <a:gd name="connsiteX8" fmla="*/ 320075 w 376897"/>
                    <a:gd name="connsiteY8" fmla="*/ 322424 h 408053"/>
                    <a:gd name="connsiteX9" fmla="*/ 282465 w 376897"/>
                    <a:gd name="connsiteY9" fmla="*/ 408053 h 408053"/>
                    <a:gd name="connsiteX10" fmla="*/ 251763 w 376897"/>
                    <a:gd name="connsiteY10" fmla="*/ 408053 h 408053"/>
                    <a:gd name="connsiteX11" fmla="*/ 251763 w 376897"/>
                    <a:gd name="connsiteY11" fmla="*/ 282873 h 408053"/>
                    <a:gd name="connsiteX12" fmla="*/ 267114 w 376897"/>
                    <a:gd name="connsiteY12" fmla="*/ 282873 h 408053"/>
                    <a:gd name="connsiteX13" fmla="*/ 313934 w 376897"/>
                    <a:gd name="connsiteY13" fmla="*/ 234875 h 408053"/>
                    <a:gd name="connsiteX14" fmla="*/ 267114 w 376897"/>
                    <a:gd name="connsiteY14" fmla="*/ 188796 h 408053"/>
                    <a:gd name="connsiteX15" fmla="*/ 219909 w 376897"/>
                    <a:gd name="connsiteY15" fmla="*/ 235259 h 408053"/>
                    <a:gd name="connsiteX16" fmla="*/ 219909 w 376897"/>
                    <a:gd name="connsiteY16" fmla="*/ 250618 h 408053"/>
                    <a:gd name="connsiteX17" fmla="*/ 156970 w 376897"/>
                    <a:gd name="connsiteY17" fmla="*/ 250618 h 408053"/>
                    <a:gd name="connsiteX18" fmla="*/ 156970 w 376897"/>
                    <a:gd name="connsiteY18" fmla="*/ 234491 h 408053"/>
                    <a:gd name="connsiteX19" fmla="*/ 109382 w 376897"/>
                    <a:gd name="connsiteY19" fmla="*/ 188412 h 408053"/>
                    <a:gd name="connsiteX20" fmla="*/ 62945 w 376897"/>
                    <a:gd name="connsiteY20" fmla="*/ 234875 h 408053"/>
                    <a:gd name="connsiteX21" fmla="*/ 108998 w 376897"/>
                    <a:gd name="connsiteY21" fmla="*/ 282489 h 408053"/>
                    <a:gd name="connsiteX22" fmla="*/ 125501 w 376897"/>
                    <a:gd name="connsiteY22" fmla="*/ 282489 h 40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6897" h="408053">
                      <a:moveTo>
                        <a:pt x="125501" y="282489"/>
                      </a:moveTo>
                      <a:cubicBezTo>
                        <a:pt x="125501" y="325112"/>
                        <a:pt x="125501" y="365815"/>
                        <a:pt x="125501" y="407669"/>
                      </a:cubicBezTo>
                      <a:cubicBezTo>
                        <a:pt x="115522" y="407669"/>
                        <a:pt x="105544" y="407669"/>
                        <a:pt x="94415" y="407669"/>
                      </a:cubicBezTo>
                      <a:cubicBezTo>
                        <a:pt x="94799" y="367735"/>
                        <a:pt x="71005" y="338552"/>
                        <a:pt x="46827" y="310136"/>
                      </a:cubicBezTo>
                      <a:cubicBezTo>
                        <a:pt x="18044" y="275962"/>
                        <a:pt x="774" y="237947"/>
                        <a:pt x="6" y="192252"/>
                      </a:cubicBezTo>
                      <a:cubicBezTo>
                        <a:pt x="-761" y="94335"/>
                        <a:pt x="69086" y="13314"/>
                        <a:pt x="166181" y="1410"/>
                      </a:cubicBezTo>
                      <a:cubicBezTo>
                        <a:pt x="302805" y="-15102"/>
                        <a:pt x="411029" y="116222"/>
                        <a:pt x="366895" y="248314"/>
                      </a:cubicBezTo>
                      <a:cubicBezTo>
                        <a:pt x="360371" y="267898"/>
                        <a:pt x="346555" y="285177"/>
                        <a:pt x="335426" y="303225"/>
                      </a:cubicBezTo>
                      <a:cubicBezTo>
                        <a:pt x="331204" y="310136"/>
                        <a:pt x="325447" y="316280"/>
                        <a:pt x="320075" y="322424"/>
                      </a:cubicBezTo>
                      <a:cubicBezTo>
                        <a:pt x="299734" y="347383"/>
                        <a:pt x="282849" y="373879"/>
                        <a:pt x="282465" y="408053"/>
                      </a:cubicBezTo>
                      <a:cubicBezTo>
                        <a:pt x="272103" y="408053"/>
                        <a:pt x="262125" y="408053"/>
                        <a:pt x="251763" y="408053"/>
                      </a:cubicBezTo>
                      <a:cubicBezTo>
                        <a:pt x="251763" y="366583"/>
                        <a:pt x="251763" y="325496"/>
                        <a:pt x="251763" y="282873"/>
                      </a:cubicBezTo>
                      <a:cubicBezTo>
                        <a:pt x="256752" y="282873"/>
                        <a:pt x="261741" y="282873"/>
                        <a:pt x="267114" y="282873"/>
                      </a:cubicBezTo>
                      <a:cubicBezTo>
                        <a:pt x="293978" y="282105"/>
                        <a:pt x="314318" y="260986"/>
                        <a:pt x="313934" y="234875"/>
                      </a:cubicBezTo>
                      <a:cubicBezTo>
                        <a:pt x="313551" y="209531"/>
                        <a:pt x="292443" y="188796"/>
                        <a:pt x="267114" y="188796"/>
                      </a:cubicBezTo>
                      <a:cubicBezTo>
                        <a:pt x="241401" y="188796"/>
                        <a:pt x="220677" y="209148"/>
                        <a:pt x="219909" y="235259"/>
                      </a:cubicBezTo>
                      <a:cubicBezTo>
                        <a:pt x="219909" y="240250"/>
                        <a:pt x="219909" y="245243"/>
                        <a:pt x="219909" y="250618"/>
                      </a:cubicBezTo>
                      <a:cubicBezTo>
                        <a:pt x="199186" y="250618"/>
                        <a:pt x="178845" y="250618"/>
                        <a:pt x="156970" y="250618"/>
                      </a:cubicBezTo>
                      <a:cubicBezTo>
                        <a:pt x="156970" y="245626"/>
                        <a:pt x="156970" y="240250"/>
                        <a:pt x="156970" y="234491"/>
                      </a:cubicBezTo>
                      <a:cubicBezTo>
                        <a:pt x="155819" y="208379"/>
                        <a:pt x="135095" y="188028"/>
                        <a:pt x="109382" y="188412"/>
                      </a:cubicBezTo>
                      <a:cubicBezTo>
                        <a:pt x="84053" y="188796"/>
                        <a:pt x="63329" y="209531"/>
                        <a:pt x="62945" y="234875"/>
                      </a:cubicBezTo>
                      <a:cubicBezTo>
                        <a:pt x="62562" y="260602"/>
                        <a:pt x="82902" y="281721"/>
                        <a:pt x="108998" y="282489"/>
                      </a:cubicBezTo>
                      <a:cubicBezTo>
                        <a:pt x="114371" y="282873"/>
                        <a:pt x="119360" y="282489"/>
                        <a:pt x="125501" y="282489"/>
                      </a:cubicBezTo>
                      <a:close/>
                    </a:path>
                  </a:pathLst>
                </a:custGeom>
                <a:solidFill>
                  <a:srgbClr val="69ADAD"/>
                </a:solidFill>
                <a:ln w="3834"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2191A19F-991B-B620-71DD-491288156767}"/>
                    </a:ext>
                  </a:extLst>
                </p:cNvPr>
                <p:cNvSpPr/>
                <p:nvPr/>
              </p:nvSpPr>
              <p:spPr>
                <a:xfrm>
                  <a:off x="2869101" y="5218935"/>
                  <a:ext cx="61404" cy="124796"/>
                </a:xfrm>
                <a:custGeom>
                  <a:avLst/>
                  <a:gdLst>
                    <a:gd name="connsiteX0" fmla="*/ 0 w 61404"/>
                    <a:gd name="connsiteY0" fmla="*/ 0 h 124796"/>
                    <a:gd name="connsiteX1" fmla="*/ 61404 w 61404"/>
                    <a:gd name="connsiteY1" fmla="*/ 0 h 124796"/>
                    <a:gd name="connsiteX2" fmla="*/ 61404 w 61404"/>
                    <a:gd name="connsiteY2" fmla="*/ 124796 h 124796"/>
                    <a:gd name="connsiteX3" fmla="*/ 0 w 61404"/>
                    <a:gd name="connsiteY3" fmla="*/ 124796 h 124796"/>
                    <a:gd name="connsiteX4" fmla="*/ 0 w 61404"/>
                    <a:gd name="connsiteY4" fmla="*/ 0 h 124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404" h="124796">
                      <a:moveTo>
                        <a:pt x="0" y="0"/>
                      </a:moveTo>
                      <a:cubicBezTo>
                        <a:pt x="20724" y="0"/>
                        <a:pt x="40680" y="0"/>
                        <a:pt x="61404" y="0"/>
                      </a:cubicBezTo>
                      <a:cubicBezTo>
                        <a:pt x="61404" y="41471"/>
                        <a:pt x="61404" y="82941"/>
                        <a:pt x="61404" y="124796"/>
                      </a:cubicBezTo>
                      <a:cubicBezTo>
                        <a:pt x="41448" y="124796"/>
                        <a:pt x="21108" y="124796"/>
                        <a:pt x="0" y="124796"/>
                      </a:cubicBezTo>
                      <a:cubicBezTo>
                        <a:pt x="0" y="83326"/>
                        <a:pt x="0" y="42239"/>
                        <a:pt x="0" y="0"/>
                      </a:cubicBezTo>
                      <a:close/>
                    </a:path>
                  </a:pathLst>
                </a:custGeom>
                <a:solidFill>
                  <a:srgbClr val="69ADAD"/>
                </a:solidFill>
                <a:ln w="3834"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0E7F3045-B0B5-5282-02BC-211E5026848B}"/>
                    </a:ext>
                  </a:extLst>
                </p:cNvPr>
                <p:cNvSpPr/>
                <p:nvPr/>
              </p:nvSpPr>
              <p:spPr>
                <a:xfrm>
                  <a:off x="2837632" y="5376370"/>
                  <a:ext cx="124342" cy="30334"/>
                </a:xfrm>
                <a:custGeom>
                  <a:avLst/>
                  <a:gdLst>
                    <a:gd name="connsiteX0" fmla="*/ 0 w 124342"/>
                    <a:gd name="connsiteY0" fmla="*/ 0 h 30334"/>
                    <a:gd name="connsiteX1" fmla="*/ 124343 w 124342"/>
                    <a:gd name="connsiteY1" fmla="*/ 0 h 30334"/>
                    <a:gd name="connsiteX2" fmla="*/ 124343 w 124342"/>
                    <a:gd name="connsiteY2" fmla="*/ 30335 h 30334"/>
                    <a:gd name="connsiteX3" fmla="*/ 0 w 124342"/>
                    <a:gd name="connsiteY3" fmla="*/ 30335 h 30334"/>
                    <a:gd name="connsiteX4" fmla="*/ 0 w 124342"/>
                    <a:gd name="connsiteY4" fmla="*/ 0 h 30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342" h="30334">
                      <a:moveTo>
                        <a:pt x="0" y="0"/>
                      </a:moveTo>
                      <a:cubicBezTo>
                        <a:pt x="41448" y="0"/>
                        <a:pt x="82512" y="0"/>
                        <a:pt x="124343" y="0"/>
                      </a:cubicBezTo>
                      <a:cubicBezTo>
                        <a:pt x="124343" y="9984"/>
                        <a:pt x="124343" y="19967"/>
                        <a:pt x="124343" y="30335"/>
                      </a:cubicBezTo>
                      <a:cubicBezTo>
                        <a:pt x="83279" y="30335"/>
                        <a:pt x="41831" y="30335"/>
                        <a:pt x="0" y="30335"/>
                      </a:cubicBezTo>
                      <a:cubicBezTo>
                        <a:pt x="0" y="20351"/>
                        <a:pt x="0" y="10752"/>
                        <a:pt x="0" y="0"/>
                      </a:cubicBezTo>
                      <a:close/>
                    </a:path>
                  </a:pathLst>
                </a:custGeom>
                <a:grpFill/>
                <a:ln w="3834"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B8F37487-22DD-D069-A682-804FC13FB660}"/>
                    </a:ext>
                  </a:extLst>
                </p:cNvPr>
                <p:cNvSpPr/>
                <p:nvPr/>
              </p:nvSpPr>
              <p:spPr>
                <a:xfrm>
                  <a:off x="2857588" y="5439344"/>
                  <a:ext cx="84814" cy="30335"/>
                </a:xfrm>
                <a:custGeom>
                  <a:avLst/>
                  <a:gdLst>
                    <a:gd name="connsiteX0" fmla="*/ 84814 w 84814"/>
                    <a:gd name="connsiteY0" fmla="*/ 0 h 30335"/>
                    <a:gd name="connsiteX1" fmla="*/ 77523 w 84814"/>
                    <a:gd name="connsiteY1" fmla="*/ 30335 h 30335"/>
                    <a:gd name="connsiteX2" fmla="*/ 7676 w 84814"/>
                    <a:gd name="connsiteY2" fmla="*/ 30335 h 30335"/>
                    <a:gd name="connsiteX3" fmla="*/ 0 w 84814"/>
                    <a:gd name="connsiteY3" fmla="*/ 0 h 30335"/>
                    <a:gd name="connsiteX4" fmla="*/ 84814 w 84814"/>
                    <a:gd name="connsiteY4" fmla="*/ 0 h 30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814" h="30335">
                      <a:moveTo>
                        <a:pt x="84814" y="0"/>
                      </a:moveTo>
                      <a:cubicBezTo>
                        <a:pt x="82128" y="10368"/>
                        <a:pt x="79825" y="19967"/>
                        <a:pt x="77523" y="30335"/>
                      </a:cubicBezTo>
                      <a:cubicBezTo>
                        <a:pt x="54496" y="30335"/>
                        <a:pt x="31854" y="30335"/>
                        <a:pt x="7676" y="30335"/>
                      </a:cubicBezTo>
                      <a:cubicBezTo>
                        <a:pt x="5373" y="20735"/>
                        <a:pt x="2686" y="10752"/>
                        <a:pt x="0" y="0"/>
                      </a:cubicBezTo>
                      <a:cubicBezTo>
                        <a:pt x="28016" y="0"/>
                        <a:pt x="55647" y="0"/>
                        <a:pt x="84814" y="0"/>
                      </a:cubicBezTo>
                      <a:close/>
                    </a:path>
                  </a:pathLst>
                </a:custGeom>
                <a:grpFill/>
                <a:ln w="3834"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83F13562-5277-F567-D5EF-245F6ED58758}"/>
                    </a:ext>
                  </a:extLst>
                </p:cNvPr>
                <p:cNvSpPr/>
                <p:nvPr/>
              </p:nvSpPr>
              <p:spPr>
                <a:xfrm>
                  <a:off x="2805762" y="5155943"/>
                  <a:ext cx="31444" cy="31291"/>
                </a:xfrm>
                <a:custGeom>
                  <a:avLst/>
                  <a:gdLst>
                    <a:gd name="connsiteX0" fmla="*/ 31103 w 31444"/>
                    <a:gd name="connsiteY0" fmla="*/ 31121 h 31291"/>
                    <a:gd name="connsiteX1" fmla="*/ 14217 w 31444"/>
                    <a:gd name="connsiteY1" fmla="*/ 31121 h 31291"/>
                    <a:gd name="connsiteX2" fmla="*/ 17 w 31444"/>
                    <a:gd name="connsiteY2" fmla="*/ 15378 h 31291"/>
                    <a:gd name="connsiteX3" fmla="*/ 14984 w 31444"/>
                    <a:gd name="connsiteY3" fmla="*/ 18 h 31291"/>
                    <a:gd name="connsiteX4" fmla="*/ 31103 w 31444"/>
                    <a:gd name="connsiteY4" fmla="*/ 13842 h 31291"/>
                    <a:gd name="connsiteX5" fmla="*/ 31103 w 31444"/>
                    <a:gd name="connsiteY5" fmla="*/ 31121 h 3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444" h="31291">
                      <a:moveTo>
                        <a:pt x="31103" y="31121"/>
                      </a:moveTo>
                      <a:cubicBezTo>
                        <a:pt x="24579" y="31121"/>
                        <a:pt x="19206" y="31505"/>
                        <a:pt x="14217" y="31121"/>
                      </a:cubicBezTo>
                      <a:cubicBezTo>
                        <a:pt x="5774" y="30353"/>
                        <a:pt x="-367" y="23442"/>
                        <a:pt x="17" y="15378"/>
                      </a:cubicBezTo>
                      <a:cubicBezTo>
                        <a:pt x="17" y="7314"/>
                        <a:pt x="6925" y="402"/>
                        <a:pt x="14984" y="18"/>
                      </a:cubicBezTo>
                      <a:cubicBezTo>
                        <a:pt x="23044" y="-366"/>
                        <a:pt x="30335" y="5394"/>
                        <a:pt x="31103" y="13842"/>
                      </a:cubicBezTo>
                      <a:cubicBezTo>
                        <a:pt x="31871" y="19218"/>
                        <a:pt x="31103" y="24977"/>
                        <a:pt x="31103" y="31121"/>
                      </a:cubicBezTo>
                      <a:close/>
                    </a:path>
                  </a:pathLst>
                </a:custGeom>
                <a:grpFill/>
                <a:ln w="3834"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F2AFF3FE-031E-4742-49C7-745F5231144B}"/>
                    </a:ext>
                  </a:extLst>
                </p:cNvPr>
                <p:cNvSpPr/>
                <p:nvPr/>
              </p:nvSpPr>
              <p:spPr>
                <a:xfrm>
                  <a:off x="2962572" y="5155944"/>
                  <a:ext cx="31274" cy="31504"/>
                </a:xfrm>
                <a:custGeom>
                  <a:avLst/>
                  <a:gdLst>
                    <a:gd name="connsiteX0" fmla="*/ 171 w 31274"/>
                    <a:gd name="connsiteY0" fmla="*/ 31504 h 31504"/>
                    <a:gd name="connsiteX1" fmla="*/ 171 w 31274"/>
                    <a:gd name="connsiteY1" fmla="*/ 14225 h 31504"/>
                    <a:gd name="connsiteX2" fmla="*/ 15905 w 31274"/>
                    <a:gd name="connsiteY2" fmla="*/ 17 h 31504"/>
                    <a:gd name="connsiteX3" fmla="*/ 31256 w 31274"/>
                    <a:gd name="connsiteY3" fmla="*/ 14993 h 31504"/>
                    <a:gd name="connsiteX4" fmla="*/ 17440 w 31274"/>
                    <a:gd name="connsiteY4" fmla="*/ 31120 h 31504"/>
                    <a:gd name="connsiteX5" fmla="*/ 12451 w 31274"/>
                    <a:gd name="connsiteY5" fmla="*/ 31120 h 31504"/>
                    <a:gd name="connsiteX6" fmla="*/ 171 w 31274"/>
                    <a:gd name="connsiteY6" fmla="*/ 31504 h 31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74" h="31504">
                      <a:moveTo>
                        <a:pt x="171" y="31504"/>
                      </a:moveTo>
                      <a:cubicBezTo>
                        <a:pt x="171" y="24976"/>
                        <a:pt x="-213" y="19601"/>
                        <a:pt x="171" y="14225"/>
                      </a:cubicBezTo>
                      <a:cubicBezTo>
                        <a:pt x="938" y="5777"/>
                        <a:pt x="7846" y="-367"/>
                        <a:pt x="15905" y="17"/>
                      </a:cubicBezTo>
                      <a:cubicBezTo>
                        <a:pt x="23965" y="17"/>
                        <a:pt x="30873" y="6929"/>
                        <a:pt x="31256" y="14993"/>
                      </a:cubicBezTo>
                      <a:cubicBezTo>
                        <a:pt x="31640" y="23056"/>
                        <a:pt x="25883" y="29968"/>
                        <a:pt x="17440" y="31120"/>
                      </a:cubicBezTo>
                      <a:cubicBezTo>
                        <a:pt x="15905" y="31504"/>
                        <a:pt x="14370" y="31120"/>
                        <a:pt x="12451" y="31120"/>
                      </a:cubicBezTo>
                      <a:cubicBezTo>
                        <a:pt x="8997" y="31504"/>
                        <a:pt x="5160" y="31504"/>
                        <a:pt x="171" y="31504"/>
                      </a:cubicBezTo>
                      <a:close/>
                    </a:path>
                  </a:pathLst>
                </a:custGeom>
                <a:grpFill/>
                <a:ln w="3834" cap="flat">
                  <a:noFill/>
                  <a:prstDash val="solid"/>
                  <a:miter/>
                </a:ln>
              </p:spPr>
              <p:txBody>
                <a:bodyPr rtlCol="0" anchor="ctr"/>
                <a:lstStyle/>
                <a:p>
                  <a:endParaRPr lang="en-US"/>
                </a:p>
              </p:txBody>
            </p:sp>
          </p:grpSp>
          <p:grpSp>
            <p:nvGrpSpPr>
              <p:cNvPr id="57" name="Graphic 2">
                <a:extLst>
                  <a:ext uri="{FF2B5EF4-FFF2-40B4-BE49-F238E27FC236}">
                    <a16:creationId xmlns:a16="http://schemas.microsoft.com/office/drawing/2014/main" id="{DDD2BDC0-0EEC-33C7-4B11-D3726438E37A}"/>
                  </a:ext>
                </a:extLst>
              </p:cNvPr>
              <p:cNvGrpSpPr/>
              <p:nvPr userDrawn="1"/>
            </p:nvGrpSpPr>
            <p:grpSpPr>
              <a:xfrm>
                <a:off x="5846399" y="5075944"/>
                <a:ext cx="910779" cy="912108"/>
                <a:chOff x="2444246" y="4903928"/>
                <a:chExt cx="910779" cy="912108"/>
              </a:xfrm>
              <a:grpFill/>
            </p:grpSpPr>
            <p:sp>
              <p:nvSpPr>
                <p:cNvPr id="58" name="Freeform 57">
                  <a:extLst>
                    <a:ext uri="{FF2B5EF4-FFF2-40B4-BE49-F238E27FC236}">
                      <a16:creationId xmlns:a16="http://schemas.microsoft.com/office/drawing/2014/main" id="{FC8E0CF1-EBEF-2DB0-AEAB-D8CFF83A982E}"/>
                    </a:ext>
                  </a:extLst>
                </p:cNvPr>
                <p:cNvSpPr/>
                <p:nvPr/>
              </p:nvSpPr>
              <p:spPr>
                <a:xfrm>
                  <a:off x="2679955" y="4903928"/>
                  <a:ext cx="440062" cy="597910"/>
                </a:xfrm>
                <a:custGeom>
                  <a:avLst/>
                  <a:gdLst>
                    <a:gd name="connsiteX0" fmla="*/ 314257 w 440062"/>
                    <a:gd name="connsiteY0" fmla="*/ 472826 h 597910"/>
                    <a:gd name="connsiteX1" fmla="*/ 314257 w 440062"/>
                    <a:gd name="connsiteY1" fmla="*/ 502777 h 597910"/>
                    <a:gd name="connsiteX2" fmla="*/ 301592 w 440062"/>
                    <a:gd name="connsiteY2" fmla="*/ 528504 h 597910"/>
                    <a:gd name="connsiteX3" fmla="*/ 293917 w 440062"/>
                    <a:gd name="connsiteY3" fmla="*/ 540024 h 597910"/>
                    <a:gd name="connsiteX4" fmla="*/ 285090 w 440062"/>
                    <a:gd name="connsiteY4" fmla="*/ 573047 h 597910"/>
                    <a:gd name="connsiteX5" fmla="*/ 253621 w 440062"/>
                    <a:gd name="connsiteY5" fmla="*/ 597622 h 597910"/>
                    <a:gd name="connsiteX6" fmla="*/ 186076 w 440062"/>
                    <a:gd name="connsiteY6" fmla="*/ 597622 h 597910"/>
                    <a:gd name="connsiteX7" fmla="*/ 154606 w 440062"/>
                    <a:gd name="connsiteY7" fmla="*/ 573431 h 597910"/>
                    <a:gd name="connsiteX8" fmla="*/ 149617 w 440062"/>
                    <a:gd name="connsiteY8" fmla="*/ 553463 h 597910"/>
                    <a:gd name="connsiteX9" fmla="*/ 134650 w 440062"/>
                    <a:gd name="connsiteY9" fmla="*/ 523896 h 597910"/>
                    <a:gd name="connsiteX10" fmla="*/ 126207 w 440062"/>
                    <a:gd name="connsiteY10" fmla="*/ 502009 h 597910"/>
                    <a:gd name="connsiteX11" fmla="*/ 125823 w 440062"/>
                    <a:gd name="connsiteY11" fmla="*/ 472826 h 597910"/>
                    <a:gd name="connsiteX12" fmla="*/ 94354 w 440062"/>
                    <a:gd name="connsiteY12" fmla="*/ 435195 h 597910"/>
                    <a:gd name="connsiteX13" fmla="*/ 70560 w 440062"/>
                    <a:gd name="connsiteY13" fmla="*/ 382205 h 597910"/>
                    <a:gd name="connsiteX14" fmla="*/ 45998 w 440062"/>
                    <a:gd name="connsiteY14" fmla="*/ 351486 h 597910"/>
                    <a:gd name="connsiteX15" fmla="*/ 104716 w 440062"/>
                    <a:gd name="connsiteY15" fmla="*/ 32775 h 597910"/>
                    <a:gd name="connsiteX16" fmla="*/ 437449 w 440062"/>
                    <a:gd name="connsiteY16" fmla="*/ 187523 h 597910"/>
                    <a:gd name="connsiteX17" fmla="*/ 387942 w 440062"/>
                    <a:gd name="connsiteY17" fmla="*/ 359165 h 597910"/>
                    <a:gd name="connsiteX18" fmla="*/ 358391 w 440062"/>
                    <a:gd name="connsiteY18" fmla="*/ 398332 h 597910"/>
                    <a:gd name="connsiteX19" fmla="*/ 345727 w 440062"/>
                    <a:gd name="connsiteY19" fmla="*/ 434811 h 597910"/>
                    <a:gd name="connsiteX20" fmla="*/ 314257 w 440062"/>
                    <a:gd name="connsiteY20" fmla="*/ 472826 h 597910"/>
                    <a:gd name="connsiteX21" fmla="*/ 156909 w 440062"/>
                    <a:gd name="connsiteY21" fmla="*/ 314623 h 597910"/>
                    <a:gd name="connsiteX22" fmla="*/ 140407 w 440062"/>
                    <a:gd name="connsiteY22" fmla="*/ 314623 h 597910"/>
                    <a:gd name="connsiteX23" fmla="*/ 94354 w 440062"/>
                    <a:gd name="connsiteY23" fmla="*/ 267008 h 597910"/>
                    <a:gd name="connsiteX24" fmla="*/ 140791 w 440062"/>
                    <a:gd name="connsiteY24" fmla="*/ 220546 h 597910"/>
                    <a:gd name="connsiteX25" fmla="*/ 188379 w 440062"/>
                    <a:gd name="connsiteY25" fmla="*/ 266624 h 597910"/>
                    <a:gd name="connsiteX26" fmla="*/ 188379 w 440062"/>
                    <a:gd name="connsiteY26" fmla="*/ 282752 h 597910"/>
                    <a:gd name="connsiteX27" fmla="*/ 251318 w 440062"/>
                    <a:gd name="connsiteY27" fmla="*/ 282752 h 597910"/>
                    <a:gd name="connsiteX28" fmla="*/ 251318 w 440062"/>
                    <a:gd name="connsiteY28" fmla="*/ 267392 h 597910"/>
                    <a:gd name="connsiteX29" fmla="*/ 298522 w 440062"/>
                    <a:gd name="connsiteY29" fmla="*/ 220930 h 597910"/>
                    <a:gd name="connsiteX30" fmla="*/ 345343 w 440062"/>
                    <a:gd name="connsiteY30" fmla="*/ 267008 h 597910"/>
                    <a:gd name="connsiteX31" fmla="*/ 298522 w 440062"/>
                    <a:gd name="connsiteY31" fmla="*/ 315007 h 597910"/>
                    <a:gd name="connsiteX32" fmla="*/ 283171 w 440062"/>
                    <a:gd name="connsiteY32" fmla="*/ 315007 h 597910"/>
                    <a:gd name="connsiteX33" fmla="*/ 283171 w 440062"/>
                    <a:gd name="connsiteY33" fmla="*/ 440187 h 597910"/>
                    <a:gd name="connsiteX34" fmla="*/ 313873 w 440062"/>
                    <a:gd name="connsiteY34" fmla="*/ 440187 h 597910"/>
                    <a:gd name="connsiteX35" fmla="*/ 351483 w 440062"/>
                    <a:gd name="connsiteY35" fmla="*/ 354558 h 597910"/>
                    <a:gd name="connsiteX36" fmla="*/ 366834 w 440062"/>
                    <a:gd name="connsiteY36" fmla="*/ 335358 h 597910"/>
                    <a:gd name="connsiteX37" fmla="*/ 398304 w 440062"/>
                    <a:gd name="connsiteY37" fmla="*/ 280448 h 597910"/>
                    <a:gd name="connsiteX38" fmla="*/ 197589 w 440062"/>
                    <a:gd name="connsiteY38" fmla="*/ 33543 h 597910"/>
                    <a:gd name="connsiteX39" fmla="*/ 31415 w 440062"/>
                    <a:gd name="connsiteY39" fmla="*/ 224385 h 597910"/>
                    <a:gd name="connsiteX40" fmla="*/ 78235 w 440062"/>
                    <a:gd name="connsiteY40" fmla="*/ 342270 h 597910"/>
                    <a:gd name="connsiteX41" fmla="*/ 125823 w 440062"/>
                    <a:gd name="connsiteY41" fmla="*/ 439803 h 597910"/>
                    <a:gd name="connsiteX42" fmla="*/ 156909 w 440062"/>
                    <a:gd name="connsiteY42" fmla="*/ 439803 h 597910"/>
                    <a:gd name="connsiteX43" fmla="*/ 156909 w 440062"/>
                    <a:gd name="connsiteY43" fmla="*/ 314623 h 597910"/>
                    <a:gd name="connsiteX44" fmla="*/ 189146 w 440062"/>
                    <a:gd name="connsiteY44" fmla="*/ 315007 h 597910"/>
                    <a:gd name="connsiteX45" fmla="*/ 189146 w 440062"/>
                    <a:gd name="connsiteY45" fmla="*/ 439803 h 597910"/>
                    <a:gd name="connsiteX46" fmla="*/ 250550 w 440062"/>
                    <a:gd name="connsiteY46" fmla="*/ 439803 h 597910"/>
                    <a:gd name="connsiteX47" fmla="*/ 250550 w 440062"/>
                    <a:gd name="connsiteY47" fmla="*/ 315007 h 597910"/>
                    <a:gd name="connsiteX48" fmla="*/ 189146 w 440062"/>
                    <a:gd name="connsiteY48" fmla="*/ 315007 h 597910"/>
                    <a:gd name="connsiteX49" fmla="*/ 157677 w 440062"/>
                    <a:gd name="connsiteY49" fmla="*/ 472442 h 597910"/>
                    <a:gd name="connsiteX50" fmla="*/ 157677 w 440062"/>
                    <a:gd name="connsiteY50" fmla="*/ 502777 h 597910"/>
                    <a:gd name="connsiteX51" fmla="*/ 282020 w 440062"/>
                    <a:gd name="connsiteY51" fmla="*/ 502777 h 597910"/>
                    <a:gd name="connsiteX52" fmla="*/ 282020 w 440062"/>
                    <a:gd name="connsiteY52" fmla="*/ 472442 h 597910"/>
                    <a:gd name="connsiteX53" fmla="*/ 157677 w 440062"/>
                    <a:gd name="connsiteY53" fmla="*/ 472442 h 597910"/>
                    <a:gd name="connsiteX54" fmla="*/ 262447 w 440062"/>
                    <a:gd name="connsiteY54" fmla="*/ 535416 h 597910"/>
                    <a:gd name="connsiteX55" fmla="*/ 177633 w 440062"/>
                    <a:gd name="connsiteY55" fmla="*/ 535416 h 597910"/>
                    <a:gd name="connsiteX56" fmla="*/ 185308 w 440062"/>
                    <a:gd name="connsiteY56" fmla="*/ 565751 h 597910"/>
                    <a:gd name="connsiteX57" fmla="*/ 255155 w 440062"/>
                    <a:gd name="connsiteY57" fmla="*/ 565751 h 597910"/>
                    <a:gd name="connsiteX58" fmla="*/ 262447 w 440062"/>
                    <a:gd name="connsiteY58" fmla="*/ 535416 h 597910"/>
                    <a:gd name="connsiteX59" fmla="*/ 156909 w 440062"/>
                    <a:gd name="connsiteY59" fmla="*/ 283136 h 597910"/>
                    <a:gd name="connsiteX60" fmla="*/ 156909 w 440062"/>
                    <a:gd name="connsiteY60" fmla="*/ 265856 h 597910"/>
                    <a:gd name="connsiteX61" fmla="*/ 140791 w 440062"/>
                    <a:gd name="connsiteY61" fmla="*/ 252033 h 597910"/>
                    <a:gd name="connsiteX62" fmla="*/ 125823 w 440062"/>
                    <a:gd name="connsiteY62" fmla="*/ 267392 h 597910"/>
                    <a:gd name="connsiteX63" fmla="*/ 140023 w 440062"/>
                    <a:gd name="connsiteY63" fmla="*/ 283136 h 597910"/>
                    <a:gd name="connsiteX64" fmla="*/ 156909 w 440062"/>
                    <a:gd name="connsiteY64" fmla="*/ 283136 h 597910"/>
                    <a:gd name="connsiteX65" fmla="*/ 282787 w 440062"/>
                    <a:gd name="connsiteY65" fmla="*/ 283520 h 597910"/>
                    <a:gd name="connsiteX66" fmla="*/ 295068 w 440062"/>
                    <a:gd name="connsiteY66" fmla="*/ 283520 h 597910"/>
                    <a:gd name="connsiteX67" fmla="*/ 300057 w 440062"/>
                    <a:gd name="connsiteY67" fmla="*/ 283520 h 597910"/>
                    <a:gd name="connsiteX68" fmla="*/ 313873 w 440062"/>
                    <a:gd name="connsiteY68" fmla="*/ 267392 h 597910"/>
                    <a:gd name="connsiteX69" fmla="*/ 298522 w 440062"/>
                    <a:gd name="connsiteY69" fmla="*/ 252417 h 597910"/>
                    <a:gd name="connsiteX70" fmla="*/ 282787 w 440062"/>
                    <a:gd name="connsiteY70" fmla="*/ 266624 h 597910"/>
                    <a:gd name="connsiteX71" fmla="*/ 282787 w 440062"/>
                    <a:gd name="connsiteY71" fmla="*/ 283520 h 59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440062" h="597910">
                      <a:moveTo>
                        <a:pt x="314257" y="472826"/>
                      </a:moveTo>
                      <a:cubicBezTo>
                        <a:pt x="314257" y="483194"/>
                        <a:pt x="314257" y="493177"/>
                        <a:pt x="314257" y="502777"/>
                      </a:cubicBezTo>
                      <a:cubicBezTo>
                        <a:pt x="314257" y="513145"/>
                        <a:pt x="309652" y="521592"/>
                        <a:pt x="301592" y="528504"/>
                      </a:cubicBezTo>
                      <a:cubicBezTo>
                        <a:pt x="298138" y="531576"/>
                        <a:pt x="295452" y="535800"/>
                        <a:pt x="293917" y="540024"/>
                      </a:cubicBezTo>
                      <a:cubicBezTo>
                        <a:pt x="290463" y="550775"/>
                        <a:pt x="288160" y="562295"/>
                        <a:pt x="285090" y="573047"/>
                      </a:cubicBezTo>
                      <a:cubicBezTo>
                        <a:pt x="280485" y="588790"/>
                        <a:pt x="269739" y="597238"/>
                        <a:pt x="253621" y="597622"/>
                      </a:cubicBezTo>
                      <a:cubicBezTo>
                        <a:pt x="230978" y="598006"/>
                        <a:pt x="208335" y="598006"/>
                        <a:pt x="186076" y="597622"/>
                      </a:cubicBezTo>
                      <a:cubicBezTo>
                        <a:pt x="169957" y="597622"/>
                        <a:pt x="159212" y="588790"/>
                        <a:pt x="154606" y="573431"/>
                      </a:cubicBezTo>
                      <a:cubicBezTo>
                        <a:pt x="152688" y="566903"/>
                        <a:pt x="151153" y="560375"/>
                        <a:pt x="149617" y="553463"/>
                      </a:cubicBezTo>
                      <a:cubicBezTo>
                        <a:pt x="146931" y="542328"/>
                        <a:pt x="144628" y="531960"/>
                        <a:pt x="134650" y="523896"/>
                      </a:cubicBezTo>
                      <a:cubicBezTo>
                        <a:pt x="129277" y="519673"/>
                        <a:pt x="127358" y="509689"/>
                        <a:pt x="126207" y="502009"/>
                      </a:cubicBezTo>
                      <a:cubicBezTo>
                        <a:pt x="124672" y="492409"/>
                        <a:pt x="125823" y="482426"/>
                        <a:pt x="125823" y="472826"/>
                      </a:cubicBezTo>
                      <a:cubicBezTo>
                        <a:pt x="102413" y="467066"/>
                        <a:pt x="95889" y="459002"/>
                        <a:pt x="94354" y="435195"/>
                      </a:cubicBezTo>
                      <a:cubicBezTo>
                        <a:pt x="93202" y="414460"/>
                        <a:pt x="82841" y="397948"/>
                        <a:pt x="70560" y="382205"/>
                      </a:cubicBezTo>
                      <a:cubicBezTo>
                        <a:pt x="62500" y="371837"/>
                        <a:pt x="54441" y="361469"/>
                        <a:pt x="45998" y="351486"/>
                      </a:cubicBezTo>
                      <a:cubicBezTo>
                        <a:pt x="-33059" y="256257"/>
                        <a:pt x="-8114" y="102661"/>
                        <a:pt x="104716" y="32775"/>
                      </a:cubicBezTo>
                      <a:cubicBezTo>
                        <a:pt x="238653" y="-49782"/>
                        <a:pt x="414806" y="31623"/>
                        <a:pt x="437449" y="187523"/>
                      </a:cubicBezTo>
                      <a:cubicBezTo>
                        <a:pt x="447043" y="252033"/>
                        <a:pt x="430157" y="309247"/>
                        <a:pt x="387942" y="359165"/>
                      </a:cubicBezTo>
                      <a:cubicBezTo>
                        <a:pt x="377580" y="371453"/>
                        <a:pt x="366834" y="384125"/>
                        <a:pt x="358391" y="398332"/>
                      </a:cubicBezTo>
                      <a:cubicBezTo>
                        <a:pt x="351867" y="409468"/>
                        <a:pt x="347645" y="422139"/>
                        <a:pt x="345727" y="434811"/>
                      </a:cubicBezTo>
                      <a:cubicBezTo>
                        <a:pt x="343040" y="459002"/>
                        <a:pt x="337667" y="467066"/>
                        <a:pt x="314257" y="472826"/>
                      </a:cubicBezTo>
                      <a:close/>
                      <a:moveTo>
                        <a:pt x="156909" y="314623"/>
                      </a:moveTo>
                      <a:cubicBezTo>
                        <a:pt x="150769" y="314623"/>
                        <a:pt x="145780" y="314623"/>
                        <a:pt x="140407" y="314623"/>
                      </a:cubicBezTo>
                      <a:cubicBezTo>
                        <a:pt x="114310" y="313855"/>
                        <a:pt x="93970" y="292736"/>
                        <a:pt x="94354" y="267008"/>
                      </a:cubicBezTo>
                      <a:cubicBezTo>
                        <a:pt x="94738" y="241665"/>
                        <a:pt x="115462" y="220930"/>
                        <a:pt x="140791" y="220546"/>
                      </a:cubicBezTo>
                      <a:cubicBezTo>
                        <a:pt x="166504" y="220162"/>
                        <a:pt x="187611" y="240513"/>
                        <a:pt x="188379" y="266624"/>
                      </a:cubicBezTo>
                      <a:cubicBezTo>
                        <a:pt x="188762" y="272000"/>
                        <a:pt x="188379" y="277376"/>
                        <a:pt x="188379" y="282752"/>
                      </a:cubicBezTo>
                      <a:cubicBezTo>
                        <a:pt x="210254" y="282752"/>
                        <a:pt x="230594" y="282752"/>
                        <a:pt x="251318" y="282752"/>
                      </a:cubicBezTo>
                      <a:cubicBezTo>
                        <a:pt x="251318" y="276992"/>
                        <a:pt x="251318" y="272000"/>
                        <a:pt x="251318" y="267392"/>
                      </a:cubicBezTo>
                      <a:cubicBezTo>
                        <a:pt x="252085" y="241281"/>
                        <a:pt x="272809" y="220930"/>
                        <a:pt x="298522" y="220930"/>
                      </a:cubicBezTo>
                      <a:cubicBezTo>
                        <a:pt x="323851" y="220930"/>
                        <a:pt x="344959" y="241665"/>
                        <a:pt x="345343" y="267008"/>
                      </a:cubicBezTo>
                      <a:cubicBezTo>
                        <a:pt x="345727" y="293119"/>
                        <a:pt x="325386" y="314239"/>
                        <a:pt x="298522" y="315007"/>
                      </a:cubicBezTo>
                      <a:cubicBezTo>
                        <a:pt x="293533" y="315007"/>
                        <a:pt x="288160" y="315007"/>
                        <a:pt x="283171" y="315007"/>
                      </a:cubicBezTo>
                      <a:cubicBezTo>
                        <a:pt x="283171" y="357629"/>
                        <a:pt x="283171" y="399100"/>
                        <a:pt x="283171" y="440187"/>
                      </a:cubicBezTo>
                      <a:cubicBezTo>
                        <a:pt x="293533" y="440187"/>
                        <a:pt x="303127" y="440187"/>
                        <a:pt x="313873" y="440187"/>
                      </a:cubicBezTo>
                      <a:cubicBezTo>
                        <a:pt x="313873" y="406012"/>
                        <a:pt x="330759" y="379517"/>
                        <a:pt x="351483" y="354558"/>
                      </a:cubicBezTo>
                      <a:cubicBezTo>
                        <a:pt x="356856" y="348414"/>
                        <a:pt x="362612" y="342270"/>
                        <a:pt x="366834" y="335358"/>
                      </a:cubicBezTo>
                      <a:cubicBezTo>
                        <a:pt x="377963" y="317311"/>
                        <a:pt x="391780" y="300031"/>
                        <a:pt x="398304" y="280448"/>
                      </a:cubicBezTo>
                      <a:cubicBezTo>
                        <a:pt x="442822" y="148356"/>
                        <a:pt x="334213" y="17032"/>
                        <a:pt x="197589" y="33543"/>
                      </a:cubicBezTo>
                      <a:cubicBezTo>
                        <a:pt x="100494" y="45447"/>
                        <a:pt x="30647" y="126468"/>
                        <a:pt x="31415" y="224385"/>
                      </a:cubicBezTo>
                      <a:cubicBezTo>
                        <a:pt x="31798" y="269696"/>
                        <a:pt x="49068" y="308095"/>
                        <a:pt x="78235" y="342270"/>
                      </a:cubicBezTo>
                      <a:cubicBezTo>
                        <a:pt x="102413" y="370685"/>
                        <a:pt x="126207" y="399868"/>
                        <a:pt x="125823" y="439803"/>
                      </a:cubicBezTo>
                      <a:cubicBezTo>
                        <a:pt x="136953" y="439803"/>
                        <a:pt x="146931" y="439803"/>
                        <a:pt x="156909" y="439803"/>
                      </a:cubicBezTo>
                      <a:cubicBezTo>
                        <a:pt x="156909" y="397948"/>
                        <a:pt x="156909" y="357246"/>
                        <a:pt x="156909" y="314623"/>
                      </a:cubicBezTo>
                      <a:close/>
                      <a:moveTo>
                        <a:pt x="189146" y="315007"/>
                      </a:moveTo>
                      <a:cubicBezTo>
                        <a:pt x="189146" y="357246"/>
                        <a:pt x="189146" y="398332"/>
                        <a:pt x="189146" y="439803"/>
                      </a:cubicBezTo>
                      <a:cubicBezTo>
                        <a:pt x="210254" y="439803"/>
                        <a:pt x="230594" y="439803"/>
                        <a:pt x="250550" y="439803"/>
                      </a:cubicBezTo>
                      <a:cubicBezTo>
                        <a:pt x="250550" y="397948"/>
                        <a:pt x="250550" y="356478"/>
                        <a:pt x="250550" y="315007"/>
                      </a:cubicBezTo>
                      <a:cubicBezTo>
                        <a:pt x="229826" y="315007"/>
                        <a:pt x="209870" y="315007"/>
                        <a:pt x="189146" y="315007"/>
                      </a:cubicBezTo>
                      <a:close/>
                      <a:moveTo>
                        <a:pt x="157677" y="472442"/>
                      </a:moveTo>
                      <a:cubicBezTo>
                        <a:pt x="157677" y="483194"/>
                        <a:pt x="157677" y="492793"/>
                        <a:pt x="157677" y="502777"/>
                      </a:cubicBezTo>
                      <a:cubicBezTo>
                        <a:pt x="199508" y="502777"/>
                        <a:pt x="240956" y="502777"/>
                        <a:pt x="282020" y="502777"/>
                      </a:cubicBezTo>
                      <a:cubicBezTo>
                        <a:pt x="282020" y="492409"/>
                        <a:pt x="282020" y="482426"/>
                        <a:pt x="282020" y="472442"/>
                      </a:cubicBezTo>
                      <a:cubicBezTo>
                        <a:pt x="240188" y="472442"/>
                        <a:pt x="199124" y="472442"/>
                        <a:pt x="157677" y="472442"/>
                      </a:cubicBezTo>
                      <a:close/>
                      <a:moveTo>
                        <a:pt x="262447" y="535416"/>
                      </a:moveTo>
                      <a:cubicBezTo>
                        <a:pt x="233280" y="535416"/>
                        <a:pt x="206032" y="535416"/>
                        <a:pt x="177633" y="535416"/>
                      </a:cubicBezTo>
                      <a:cubicBezTo>
                        <a:pt x="180319" y="546168"/>
                        <a:pt x="183006" y="556151"/>
                        <a:pt x="185308" y="565751"/>
                      </a:cubicBezTo>
                      <a:cubicBezTo>
                        <a:pt x="209486" y="565751"/>
                        <a:pt x="232129" y="565751"/>
                        <a:pt x="255155" y="565751"/>
                      </a:cubicBezTo>
                      <a:cubicBezTo>
                        <a:pt x="257458" y="555383"/>
                        <a:pt x="259761" y="545784"/>
                        <a:pt x="262447" y="535416"/>
                      </a:cubicBezTo>
                      <a:close/>
                      <a:moveTo>
                        <a:pt x="156909" y="283136"/>
                      </a:moveTo>
                      <a:cubicBezTo>
                        <a:pt x="156909" y="276608"/>
                        <a:pt x="157293" y="271232"/>
                        <a:pt x="156909" y="265856"/>
                      </a:cubicBezTo>
                      <a:cubicBezTo>
                        <a:pt x="156142" y="257409"/>
                        <a:pt x="148850" y="251649"/>
                        <a:pt x="140791" y="252033"/>
                      </a:cubicBezTo>
                      <a:cubicBezTo>
                        <a:pt x="132731" y="252417"/>
                        <a:pt x="126207" y="259329"/>
                        <a:pt x="125823" y="267392"/>
                      </a:cubicBezTo>
                      <a:cubicBezTo>
                        <a:pt x="125823" y="275456"/>
                        <a:pt x="131580" y="282368"/>
                        <a:pt x="140023" y="283136"/>
                      </a:cubicBezTo>
                      <a:cubicBezTo>
                        <a:pt x="145396" y="283520"/>
                        <a:pt x="150385" y="283136"/>
                        <a:pt x="156909" y="283136"/>
                      </a:cubicBezTo>
                      <a:close/>
                      <a:moveTo>
                        <a:pt x="282787" y="283520"/>
                      </a:moveTo>
                      <a:cubicBezTo>
                        <a:pt x="287393" y="283520"/>
                        <a:pt x="291230" y="283520"/>
                        <a:pt x="295068" y="283520"/>
                      </a:cubicBezTo>
                      <a:cubicBezTo>
                        <a:pt x="296603" y="283520"/>
                        <a:pt x="298522" y="283520"/>
                        <a:pt x="300057" y="283520"/>
                      </a:cubicBezTo>
                      <a:cubicBezTo>
                        <a:pt x="308500" y="282368"/>
                        <a:pt x="314257" y="275456"/>
                        <a:pt x="313873" y="267392"/>
                      </a:cubicBezTo>
                      <a:cubicBezTo>
                        <a:pt x="313489" y="259329"/>
                        <a:pt x="306581" y="252801"/>
                        <a:pt x="298522" y="252417"/>
                      </a:cubicBezTo>
                      <a:cubicBezTo>
                        <a:pt x="290463" y="252417"/>
                        <a:pt x="283555" y="258177"/>
                        <a:pt x="282787" y="266624"/>
                      </a:cubicBezTo>
                      <a:cubicBezTo>
                        <a:pt x="282404" y="271232"/>
                        <a:pt x="282787" y="276608"/>
                        <a:pt x="282787" y="283520"/>
                      </a:cubicBezTo>
                      <a:close/>
                    </a:path>
                  </a:pathLst>
                </a:custGeom>
                <a:grpFill/>
                <a:ln w="3834"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6F25046D-773B-A398-2673-1D495A258198}"/>
                    </a:ext>
                  </a:extLst>
                </p:cNvPr>
                <p:cNvSpPr/>
                <p:nvPr/>
              </p:nvSpPr>
              <p:spPr>
                <a:xfrm>
                  <a:off x="2962679" y="5486092"/>
                  <a:ext cx="314009" cy="329945"/>
                </a:xfrm>
                <a:custGeom>
                  <a:avLst/>
                  <a:gdLst>
                    <a:gd name="connsiteX0" fmla="*/ 98310 w 314009"/>
                    <a:gd name="connsiteY0" fmla="*/ 168286 h 329945"/>
                    <a:gd name="connsiteX1" fmla="*/ 90635 w 314009"/>
                    <a:gd name="connsiteY1" fmla="*/ 27362 h 329945"/>
                    <a:gd name="connsiteX2" fmla="*/ 222653 w 314009"/>
                    <a:gd name="connsiteY2" fmla="*/ 26210 h 329945"/>
                    <a:gd name="connsiteX3" fmla="*/ 218048 w 314009"/>
                    <a:gd name="connsiteY3" fmla="*/ 167134 h 329945"/>
                    <a:gd name="connsiteX4" fmla="*/ 262182 w 314009"/>
                    <a:gd name="connsiteY4" fmla="*/ 198237 h 329945"/>
                    <a:gd name="connsiteX5" fmla="*/ 313992 w 314009"/>
                    <a:gd name="connsiteY5" fmla="*/ 310746 h 329945"/>
                    <a:gd name="connsiteX6" fmla="*/ 295187 w 314009"/>
                    <a:gd name="connsiteY6" fmla="*/ 329945 h 329945"/>
                    <a:gd name="connsiteX7" fmla="*/ 19253 w 314009"/>
                    <a:gd name="connsiteY7" fmla="*/ 329945 h 329945"/>
                    <a:gd name="connsiteX8" fmla="*/ 64 w 314009"/>
                    <a:gd name="connsiteY8" fmla="*/ 309978 h 329945"/>
                    <a:gd name="connsiteX9" fmla="*/ 89483 w 314009"/>
                    <a:gd name="connsiteY9" fmla="*/ 172510 h 329945"/>
                    <a:gd name="connsiteX10" fmla="*/ 98310 w 314009"/>
                    <a:gd name="connsiteY10" fmla="*/ 168286 h 329945"/>
                    <a:gd name="connsiteX11" fmla="*/ 280220 w 314009"/>
                    <a:gd name="connsiteY11" fmla="*/ 297690 h 329945"/>
                    <a:gd name="connsiteX12" fmla="*/ 151655 w 314009"/>
                    <a:gd name="connsiteY12" fmla="*/ 188253 h 329945"/>
                    <a:gd name="connsiteX13" fmla="*/ 33836 w 314009"/>
                    <a:gd name="connsiteY13" fmla="*/ 297306 h 329945"/>
                    <a:gd name="connsiteX14" fmla="*/ 219583 w 314009"/>
                    <a:gd name="connsiteY14" fmla="*/ 297306 h 329945"/>
                    <a:gd name="connsiteX15" fmla="*/ 202313 w 314009"/>
                    <a:gd name="connsiteY15" fmla="*/ 270427 h 329945"/>
                    <a:gd name="connsiteX16" fmla="*/ 201929 w 314009"/>
                    <a:gd name="connsiteY16" fmla="*/ 246236 h 329945"/>
                    <a:gd name="connsiteX17" fmla="*/ 226107 w 314009"/>
                    <a:gd name="connsiteY17" fmla="*/ 250076 h 329945"/>
                    <a:gd name="connsiteX18" fmla="*/ 249901 w 314009"/>
                    <a:gd name="connsiteY18" fmla="*/ 297690 h 329945"/>
                    <a:gd name="connsiteX19" fmla="*/ 280220 w 314009"/>
                    <a:gd name="connsiteY19" fmla="*/ 297690 h 329945"/>
                    <a:gd name="connsiteX20" fmla="*/ 219967 w 314009"/>
                    <a:gd name="connsiteY20" fmla="*/ 93792 h 329945"/>
                    <a:gd name="connsiteX21" fmla="*/ 156644 w 314009"/>
                    <a:gd name="connsiteY21" fmla="*/ 31202 h 329945"/>
                    <a:gd name="connsiteX22" fmla="*/ 94089 w 314009"/>
                    <a:gd name="connsiteY22" fmla="*/ 93792 h 329945"/>
                    <a:gd name="connsiteX23" fmla="*/ 156644 w 314009"/>
                    <a:gd name="connsiteY23" fmla="*/ 157150 h 329945"/>
                    <a:gd name="connsiteX24" fmla="*/ 219967 w 314009"/>
                    <a:gd name="connsiteY24" fmla="*/ 93792 h 329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14009" h="329945">
                      <a:moveTo>
                        <a:pt x="98310" y="168286"/>
                      </a:moveTo>
                      <a:cubicBezTo>
                        <a:pt x="47268" y="122207"/>
                        <a:pt x="57630" y="59617"/>
                        <a:pt x="90635" y="27362"/>
                      </a:cubicBezTo>
                      <a:cubicBezTo>
                        <a:pt x="127093" y="-8733"/>
                        <a:pt x="185427" y="-9117"/>
                        <a:pt x="222653" y="26210"/>
                      </a:cubicBezTo>
                      <a:cubicBezTo>
                        <a:pt x="257193" y="59233"/>
                        <a:pt x="266787" y="122975"/>
                        <a:pt x="218048" y="167134"/>
                      </a:cubicBezTo>
                      <a:cubicBezTo>
                        <a:pt x="232631" y="177118"/>
                        <a:pt x="248750" y="186333"/>
                        <a:pt x="262182" y="198237"/>
                      </a:cubicBezTo>
                      <a:cubicBezTo>
                        <a:pt x="295954" y="227804"/>
                        <a:pt x="312457" y="265819"/>
                        <a:pt x="313992" y="310746"/>
                      </a:cubicBezTo>
                      <a:cubicBezTo>
                        <a:pt x="314376" y="324185"/>
                        <a:pt x="308619" y="329945"/>
                        <a:pt x="295187" y="329945"/>
                      </a:cubicBezTo>
                      <a:cubicBezTo>
                        <a:pt x="203081" y="329945"/>
                        <a:pt x="111359" y="329945"/>
                        <a:pt x="19253" y="329945"/>
                      </a:cubicBezTo>
                      <a:cubicBezTo>
                        <a:pt x="5437" y="329945"/>
                        <a:pt x="-704" y="324185"/>
                        <a:pt x="64" y="309978"/>
                      </a:cubicBezTo>
                      <a:cubicBezTo>
                        <a:pt x="3518" y="247003"/>
                        <a:pt x="33452" y="201309"/>
                        <a:pt x="89483" y="172510"/>
                      </a:cubicBezTo>
                      <a:cubicBezTo>
                        <a:pt x="92170" y="170974"/>
                        <a:pt x="94856" y="169822"/>
                        <a:pt x="98310" y="168286"/>
                      </a:cubicBezTo>
                      <a:close/>
                      <a:moveTo>
                        <a:pt x="280220" y="297690"/>
                      </a:moveTo>
                      <a:cubicBezTo>
                        <a:pt x="279068" y="253147"/>
                        <a:pt x="233399" y="185565"/>
                        <a:pt x="151655" y="188253"/>
                      </a:cubicBezTo>
                      <a:cubicBezTo>
                        <a:pt x="91402" y="190173"/>
                        <a:pt x="29231" y="247388"/>
                        <a:pt x="33836" y="297306"/>
                      </a:cubicBezTo>
                      <a:cubicBezTo>
                        <a:pt x="94856" y="297306"/>
                        <a:pt x="155493" y="297306"/>
                        <a:pt x="219583" y="297306"/>
                      </a:cubicBezTo>
                      <a:cubicBezTo>
                        <a:pt x="213059" y="286938"/>
                        <a:pt x="208070" y="278491"/>
                        <a:pt x="202313" y="270427"/>
                      </a:cubicBezTo>
                      <a:cubicBezTo>
                        <a:pt x="195405" y="260827"/>
                        <a:pt x="194638" y="252379"/>
                        <a:pt x="201929" y="246236"/>
                      </a:cubicBezTo>
                      <a:cubicBezTo>
                        <a:pt x="208838" y="240092"/>
                        <a:pt x="218048" y="241628"/>
                        <a:pt x="226107" y="250076"/>
                      </a:cubicBezTo>
                      <a:cubicBezTo>
                        <a:pt x="238772" y="263515"/>
                        <a:pt x="246064" y="279642"/>
                        <a:pt x="249901" y="297690"/>
                      </a:cubicBezTo>
                      <a:cubicBezTo>
                        <a:pt x="260263" y="297690"/>
                        <a:pt x="270242" y="297690"/>
                        <a:pt x="280220" y="297690"/>
                      </a:cubicBezTo>
                      <a:close/>
                      <a:moveTo>
                        <a:pt x="219967" y="93792"/>
                      </a:moveTo>
                      <a:cubicBezTo>
                        <a:pt x="219967" y="59233"/>
                        <a:pt x="191568" y="30818"/>
                        <a:pt x="156644" y="31202"/>
                      </a:cubicBezTo>
                      <a:cubicBezTo>
                        <a:pt x="122488" y="31202"/>
                        <a:pt x="94472" y="59617"/>
                        <a:pt x="94089" y="93792"/>
                      </a:cubicBezTo>
                      <a:cubicBezTo>
                        <a:pt x="94089" y="128735"/>
                        <a:pt x="122104" y="156766"/>
                        <a:pt x="156644" y="157150"/>
                      </a:cubicBezTo>
                      <a:cubicBezTo>
                        <a:pt x="191568" y="157150"/>
                        <a:pt x="219967" y="128735"/>
                        <a:pt x="219967" y="93792"/>
                      </a:cubicBezTo>
                      <a:close/>
                    </a:path>
                  </a:pathLst>
                </a:custGeom>
                <a:grpFill/>
                <a:ln w="3834"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199C4008-275F-5FBE-0513-E07968086A68}"/>
                    </a:ext>
                  </a:extLst>
                </p:cNvPr>
                <p:cNvSpPr/>
                <p:nvPr/>
              </p:nvSpPr>
              <p:spPr>
                <a:xfrm>
                  <a:off x="2522873" y="5485743"/>
                  <a:ext cx="314009" cy="329909"/>
                </a:xfrm>
                <a:custGeom>
                  <a:avLst/>
                  <a:gdLst>
                    <a:gd name="connsiteX0" fmla="*/ 98310 w 314009"/>
                    <a:gd name="connsiteY0" fmla="*/ 168634 h 329909"/>
                    <a:gd name="connsiteX1" fmla="*/ 89867 w 314009"/>
                    <a:gd name="connsiteY1" fmla="*/ 28095 h 329909"/>
                    <a:gd name="connsiteX2" fmla="*/ 221886 w 314009"/>
                    <a:gd name="connsiteY2" fmla="*/ 25791 h 329909"/>
                    <a:gd name="connsiteX3" fmla="*/ 216129 w 314009"/>
                    <a:gd name="connsiteY3" fmla="*/ 168634 h 329909"/>
                    <a:gd name="connsiteX4" fmla="*/ 277149 w 314009"/>
                    <a:gd name="connsiteY4" fmla="*/ 213561 h 329909"/>
                    <a:gd name="connsiteX5" fmla="*/ 313992 w 314009"/>
                    <a:gd name="connsiteY5" fmla="*/ 310710 h 329909"/>
                    <a:gd name="connsiteX6" fmla="*/ 295187 w 314009"/>
                    <a:gd name="connsiteY6" fmla="*/ 329909 h 329909"/>
                    <a:gd name="connsiteX7" fmla="*/ 19253 w 314009"/>
                    <a:gd name="connsiteY7" fmla="*/ 329909 h 329909"/>
                    <a:gd name="connsiteX8" fmla="*/ 64 w 314009"/>
                    <a:gd name="connsiteY8" fmla="*/ 309942 h 329909"/>
                    <a:gd name="connsiteX9" fmla="*/ 89867 w 314009"/>
                    <a:gd name="connsiteY9" fmla="*/ 172474 h 329909"/>
                    <a:gd name="connsiteX10" fmla="*/ 98310 w 314009"/>
                    <a:gd name="connsiteY10" fmla="*/ 168634 h 329909"/>
                    <a:gd name="connsiteX11" fmla="*/ 94472 w 314009"/>
                    <a:gd name="connsiteY11" fmla="*/ 298038 h 329909"/>
                    <a:gd name="connsiteX12" fmla="*/ 280987 w 314009"/>
                    <a:gd name="connsiteY12" fmla="*/ 298038 h 329909"/>
                    <a:gd name="connsiteX13" fmla="*/ 155876 w 314009"/>
                    <a:gd name="connsiteY13" fmla="*/ 188602 h 329909"/>
                    <a:gd name="connsiteX14" fmla="*/ 34220 w 314009"/>
                    <a:gd name="connsiteY14" fmla="*/ 298038 h 329909"/>
                    <a:gd name="connsiteX15" fmla="*/ 64154 w 314009"/>
                    <a:gd name="connsiteY15" fmla="*/ 298038 h 329909"/>
                    <a:gd name="connsiteX16" fmla="*/ 88716 w 314009"/>
                    <a:gd name="connsiteY16" fmla="*/ 250424 h 329909"/>
                    <a:gd name="connsiteX17" fmla="*/ 98310 w 314009"/>
                    <a:gd name="connsiteY17" fmla="*/ 243896 h 329909"/>
                    <a:gd name="connsiteX18" fmla="*/ 115580 w 314009"/>
                    <a:gd name="connsiteY18" fmla="*/ 250040 h 329909"/>
                    <a:gd name="connsiteX19" fmla="*/ 114429 w 314009"/>
                    <a:gd name="connsiteY19" fmla="*/ 269239 h 329909"/>
                    <a:gd name="connsiteX20" fmla="*/ 94472 w 314009"/>
                    <a:gd name="connsiteY20" fmla="*/ 298038 h 329909"/>
                    <a:gd name="connsiteX21" fmla="*/ 157412 w 314009"/>
                    <a:gd name="connsiteY21" fmla="*/ 31551 h 329909"/>
                    <a:gd name="connsiteX22" fmla="*/ 94472 w 314009"/>
                    <a:gd name="connsiteY22" fmla="*/ 94141 h 329909"/>
                    <a:gd name="connsiteX23" fmla="*/ 157412 w 314009"/>
                    <a:gd name="connsiteY23" fmla="*/ 157115 h 329909"/>
                    <a:gd name="connsiteX24" fmla="*/ 219967 w 314009"/>
                    <a:gd name="connsiteY24" fmla="*/ 94909 h 329909"/>
                    <a:gd name="connsiteX25" fmla="*/ 157412 w 314009"/>
                    <a:gd name="connsiteY25" fmla="*/ 31551 h 32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14009" h="329909">
                      <a:moveTo>
                        <a:pt x="98310" y="168634"/>
                      </a:moveTo>
                      <a:cubicBezTo>
                        <a:pt x="48036" y="123708"/>
                        <a:pt x="57246" y="61118"/>
                        <a:pt x="89867" y="28095"/>
                      </a:cubicBezTo>
                      <a:cubicBezTo>
                        <a:pt x="126326" y="-8384"/>
                        <a:pt x="184276" y="-9536"/>
                        <a:pt x="221886" y="25791"/>
                      </a:cubicBezTo>
                      <a:cubicBezTo>
                        <a:pt x="256426" y="58046"/>
                        <a:pt x="267171" y="122940"/>
                        <a:pt x="216129" y="168634"/>
                      </a:cubicBezTo>
                      <a:cubicBezTo>
                        <a:pt x="239923" y="179002"/>
                        <a:pt x="260647" y="193594"/>
                        <a:pt x="277149" y="213561"/>
                      </a:cubicBezTo>
                      <a:cubicBezTo>
                        <a:pt x="300560" y="241592"/>
                        <a:pt x="312840" y="274231"/>
                        <a:pt x="313992" y="310710"/>
                      </a:cubicBezTo>
                      <a:cubicBezTo>
                        <a:pt x="314375" y="323766"/>
                        <a:pt x="308619" y="329909"/>
                        <a:pt x="295187" y="329909"/>
                      </a:cubicBezTo>
                      <a:cubicBezTo>
                        <a:pt x="203081" y="329909"/>
                        <a:pt x="111359" y="329909"/>
                        <a:pt x="19253" y="329909"/>
                      </a:cubicBezTo>
                      <a:cubicBezTo>
                        <a:pt x="5437" y="329909"/>
                        <a:pt x="-704" y="324150"/>
                        <a:pt x="64" y="309942"/>
                      </a:cubicBezTo>
                      <a:cubicBezTo>
                        <a:pt x="3902" y="246968"/>
                        <a:pt x="33836" y="201273"/>
                        <a:pt x="89867" y="172474"/>
                      </a:cubicBezTo>
                      <a:cubicBezTo>
                        <a:pt x="92554" y="171322"/>
                        <a:pt x="95240" y="170170"/>
                        <a:pt x="98310" y="168634"/>
                      </a:cubicBezTo>
                      <a:close/>
                      <a:moveTo>
                        <a:pt x="94472" y="298038"/>
                      </a:moveTo>
                      <a:cubicBezTo>
                        <a:pt x="159330" y="298038"/>
                        <a:pt x="219967" y="298038"/>
                        <a:pt x="280987" y="298038"/>
                      </a:cubicBezTo>
                      <a:cubicBezTo>
                        <a:pt x="279068" y="251960"/>
                        <a:pt x="233783" y="187834"/>
                        <a:pt x="155876" y="188602"/>
                      </a:cubicBezTo>
                      <a:cubicBezTo>
                        <a:pt x="78738" y="189370"/>
                        <a:pt x="35371" y="254264"/>
                        <a:pt x="34220" y="298038"/>
                      </a:cubicBezTo>
                      <a:cubicBezTo>
                        <a:pt x="44198" y="298038"/>
                        <a:pt x="54176" y="298038"/>
                        <a:pt x="64154" y="298038"/>
                      </a:cubicBezTo>
                      <a:cubicBezTo>
                        <a:pt x="71446" y="273079"/>
                        <a:pt x="77203" y="261944"/>
                        <a:pt x="88716" y="250424"/>
                      </a:cubicBezTo>
                      <a:cubicBezTo>
                        <a:pt x="91402" y="247736"/>
                        <a:pt x="94472" y="245048"/>
                        <a:pt x="98310" y="243896"/>
                      </a:cubicBezTo>
                      <a:cubicBezTo>
                        <a:pt x="105218" y="241976"/>
                        <a:pt x="111359" y="243896"/>
                        <a:pt x="115580" y="250040"/>
                      </a:cubicBezTo>
                      <a:cubicBezTo>
                        <a:pt x="119801" y="256568"/>
                        <a:pt x="119034" y="262711"/>
                        <a:pt x="114429" y="269239"/>
                      </a:cubicBezTo>
                      <a:cubicBezTo>
                        <a:pt x="107137" y="278071"/>
                        <a:pt x="101764" y="287287"/>
                        <a:pt x="94472" y="298038"/>
                      </a:cubicBezTo>
                      <a:close/>
                      <a:moveTo>
                        <a:pt x="157412" y="31551"/>
                      </a:moveTo>
                      <a:cubicBezTo>
                        <a:pt x="122488" y="31551"/>
                        <a:pt x="94089" y="59582"/>
                        <a:pt x="94472" y="94141"/>
                      </a:cubicBezTo>
                      <a:cubicBezTo>
                        <a:pt x="94472" y="129084"/>
                        <a:pt x="122872" y="157115"/>
                        <a:pt x="157412" y="157115"/>
                      </a:cubicBezTo>
                      <a:cubicBezTo>
                        <a:pt x="191567" y="157115"/>
                        <a:pt x="219967" y="129084"/>
                        <a:pt x="219967" y="94909"/>
                      </a:cubicBezTo>
                      <a:cubicBezTo>
                        <a:pt x="220351" y="59966"/>
                        <a:pt x="192335" y="31551"/>
                        <a:pt x="157412" y="31551"/>
                      </a:cubicBezTo>
                      <a:close/>
                    </a:path>
                  </a:pathLst>
                </a:custGeom>
                <a:grpFill/>
                <a:ln w="3834"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CBB67DFD-B059-F1DC-8906-E45C93D05CDA}"/>
                    </a:ext>
                  </a:extLst>
                </p:cNvPr>
                <p:cNvSpPr/>
                <p:nvPr/>
              </p:nvSpPr>
              <p:spPr>
                <a:xfrm>
                  <a:off x="2444246" y="5234238"/>
                  <a:ext cx="219597" cy="220082"/>
                </a:xfrm>
                <a:custGeom>
                  <a:avLst/>
                  <a:gdLst>
                    <a:gd name="connsiteX0" fmla="*/ 157748 w 219597"/>
                    <a:gd name="connsiteY0" fmla="*/ 105269 h 220082"/>
                    <a:gd name="connsiteX1" fmla="*/ 214547 w 219597"/>
                    <a:gd name="connsiteY1" fmla="*/ 171700 h 220082"/>
                    <a:gd name="connsiteX2" fmla="*/ 219536 w 219597"/>
                    <a:gd name="connsiteY2" fmla="*/ 202419 h 220082"/>
                    <a:gd name="connsiteX3" fmla="*/ 203034 w 219597"/>
                    <a:gd name="connsiteY3" fmla="*/ 220082 h 220082"/>
                    <a:gd name="connsiteX4" fmla="*/ 16519 w 219597"/>
                    <a:gd name="connsiteY4" fmla="*/ 220082 h 220082"/>
                    <a:gd name="connsiteX5" fmla="*/ 17 w 219597"/>
                    <a:gd name="connsiteY5" fmla="*/ 202419 h 220082"/>
                    <a:gd name="connsiteX6" fmla="*/ 50675 w 219597"/>
                    <a:gd name="connsiteY6" fmla="*/ 112181 h 220082"/>
                    <a:gd name="connsiteX7" fmla="*/ 56432 w 219597"/>
                    <a:gd name="connsiteY7" fmla="*/ 108725 h 220082"/>
                    <a:gd name="connsiteX8" fmla="*/ 62188 w 219597"/>
                    <a:gd name="connsiteY8" fmla="*/ 105269 h 220082"/>
                    <a:gd name="connsiteX9" fmla="*/ 68329 w 219597"/>
                    <a:gd name="connsiteY9" fmla="*/ 15416 h 220082"/>
                    <a:gd name="connsiteX10" fmla="*/ 149689 w 219597"/>
                    <a:gd name="connsiteY10" fmla="*/ 14264 h 220082"/>
                    <a:gd name="connsiteX11" fmla="*/ 157748 w 219597"/>
                    <a:gd name="connsiteY11" fmla="*/ 105269 h 220082"/>
                    <a:gd name="connsiteX12" fmla="*/ 186148 w 219597"/>
                    <a:gd name="connsiteY12" fmla="*/ 188211 h 220082"/>
                    <a:gd name="connsiteX13" fmla="*/ 105939 w 219597"/>
                    <a:gd name="connsiteY13" fmla="*/ 126005 h 220082"/>
                    <a:gd name="connsiteX14" fmla="*/ 34557 w 219597"/>
                    <a:gd name="connsiteY14" fmla="*/ 188211 h 220082"/>
                    <a:gd name="connsiteX15" fmla="*/ 186148 w 219597"/>
                    <a:gd name="connsiteY15" fmla="*/ 188211 h 220082"/>
                    <a:gd name="connsiteX16" fmla="*/ 141630 w 219597"/>
                    <a:gd name="connsiteY16" fmla="*/ 63415 h 220082"/>
                    <a:gd name="connsiteX17" fmla="*/ 110928 w 219597"/>
                    <a:gd name="connsiteY17" fmla="*/ 31928 h 220082"/>
                    <a:gd name="connsiteX18" fmla="*/ 79075 w 219597"/>
                    <a:gd name="connsiteY18" fmla="*/ 63415 h 220082"/>
                    <a:gd name="connsiteX19" fmla="*/ 110544 w 219597"/>
                    <a:gd name="connsiteY19" fmla="*/ 94518 h 220082"/>
                    <a:gd name="connsiteX20" fmla="*/ 141630 w 219597"/>
                    <a:gd name="connsiteY20" fmla="*/ 63415 h 22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9597" h="220082">
                      <a:moveTo>
                        <a:pt x="157748" y="105269"/>
                      </a:moveTo>
                      <a:cubicBezTo>
                        <a:pt x="185764" y="119861"/>
                        <a:pt x="205720" y="141364"/>
                        <a:pt x="214547" y="171700"/>
                      </a:cubicBezTo>
                      <a:cubicBezTo>
                        <a:pt x="217617" y="181683"/>
                        <a:pt x="218769" y="192051"/>
                        <a:pt x="219536" y="202419"/>
                      </a:cubicBezTo>
                      <a:cubicBezTo>
                        <a:pt x="220304" y="213170"/>
                        <a:pt x="213779" y="219698"/>
                        <a:pt x="203034" y="220082"/>
                      </a:cubicBezTo>
                      <a:cubicBezTo>
                        <a:pt x="140862" y="220082"/>
                        <a:pt x="78691" y="220082"/>
                        <a:pt x="16519" y="220082"/>
                      </a:cubicBezTo>
                      <a:cubicBezTo>
                        <a:pt x="5774" y="220082"/>
                        <a:pt x="-367" y="213554"/>
                        <a:pt x="17" y="202419"/>
                      </a:cubicBezTo>
                      <a:cubicBezTo>
                        <a:pt x="1552" y="163636"/>
                        <a:pt x="18438" y="133685"/>
                        <a:pt x="50675" y="112181"/>
                      </a:cubicBezTo>
                      <a:cubicBezTo>
                        <a:pt x="52594" y="111029"/>
                        <a:pt x="54513" y="109877"/>
                        <a:pt x="56432" y="108725"/>
                      </a:cubicBezTo>
                      <a:cubicBezTo>
                        <a:pt x="58351" y="107573"/>
                        <a:pt x="60269" y="106422"/>
                        <a:pt x="62188" y="105269"/>
                      </a:cubicBezTo>
                      <a:cubicBezTo>
                        <a:pt x="40697" y="68791"/>
                        <a:pt x="43000" y="37688"/>
                        <a:pt x="68329" y="15416"/>
                      </a:cubicBezTo>
                      <a:cubicBezTo>
                        <a:pt x="91355" y="-4551"/>
                        <a:pt x="125895" y="-5319"/>
                        <a:pt x="149689" y="14264"/>
                      </a:cubicBezTo>
                      <a:cubicBezTo>
                        <a:pt x="176554" y="35768"/>
                        <a:pt x="179240" y="66871"/>
                        <a:pt x="157748" y="105269"/>
                      </a:cubicBezTo>
                      <a:close/>
                      <a:moveTo>
                        <a:pt x="186148" y="188211"/>
                      </a:moveTo>
                      <a:cubicBezTo>
                        <a:pt x="180391" y="151732"/>
                        <a:pt x="145084" y="124085"/>
                        <a:pt x="105939" y="126005"/>
                      </a:cubicBezTo>
                      <a:cubicBezTo>
                        <a:pt x="70631" y="127541"/>
                        <a:pt x="36092" y="157492"/>
                        <a:pt x="34557" y="188211"/>
                      </a:cubicBezTo>
                      <a:cubicBezTo>
                        <a:pt x="85215" y="188211"/>
                        <a:pt x="135490" y="188211"/>
                        <a:pt x="186148" y="188211"/>
                      </a:cubicBezTo>
                      <a:close/>
                      <a:moveTo>
                        <a:pt x="141630" y="63415"/>
                      </a:moveTo>
                      <a:cubicBezTo>
                        <a:pt x="141630" y="46135"/>
                        <a:pt x="127814" y="31928"/>
                        <a:pt x="110928" y="31928"/>
                      </a:cubicBezTo>
                      <a:cubicBezTo>
                        <a:pt x="93274" y="31544"/>
                        <a:pt x="79075" y="46135"/>
                        <a:pt x="79075" y="63415"/>
                      </a:cubicBezTo>
                      <a:cubicBezTo>
                        <a:pt x="79075" y="80310"/>
                        <a:pt x="93274" y="94518"/>
                        <a:pt x="110544" y="94518"/>
                      </a:cubicBezTo>
                      <a:cubicBezTo>
                        <a:pt x="127430" y="94518"/>
                        <a:pt x="141246" y="80310"/>
                        <a:pt x="141630" y="63415"/>
                      </a:cubicBezTo>
                      <a:close/>
                    </a:path>
                  </a:pathLst>
                </a:custGeom>
                <a:grpFill/>
                <a:ln w="3834"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4C091A3A-3D03-B51D-ADF3-9DF31B6B58F9}"/>
                    </a:ext>
                  </a:extLst>
                </p:cNvPr>
                <p:cNvSpPr/>
                <p:nvPr/>
              </p:nvSpPr>
              <p:spPr>
                <a:xfrm>
                  <a:off x="3135377" y="5234295"/>
                  <a:ext cx="219647" cy="220409"/>
                </a:xfrm>
                <a:custGeom>
                  <a:avLst/>
                  <a:gdLst>
                    <a:gd name="connsiteX0" fmla="*/ 62236 w 219647"/>
                    <a:gd name="connsiteY0" fmla="*/ 105213 h 220409"/>
                    <a:gd name="connsiteX1" fmla="*/ 69143 w 219647"/>
                    <a:gd name="connsiteY1" fmla="*/ 14975 h 220409"/>
                    <a:gd name="connsiteX2" fmla="*/ 150504 w 219647"/>
                    <a:gd name="connsiteY2" fmla="*/ 14975 h 220409"/>
                    <a:gd name="connsiteX3" fmla="*/ 157795 w 219647"/>
                    <a:gd name="connsiteY3" fmla="*/ 104829 h 220409"/>
                    <a:gd name="connsiteX4" fmla="*/ 181590 w 219647"/>
                    <a:gd name="connsiteY4" fmla="*/ 121724 h 220409"/>
                    <a:gd name="connsiteX5" fmla="*/ 219583 w 219647"/>
                    <a:gd name="connsiteY5" fmla="*/ 200826 h 220409"/>
                    <a:gd name="connsiteX6" fmla="*/ 201162 w 219647"/>
                    <a:gd name="connsiteY6" fmla="*/ 220409 h 220409"/>
                    <a:gd name="connsiteX7" fmla="*/ 18485 w 219647"/>
                    <a:gd name="connsiteY7" fmla="*/ 220409 h 220409"/>
                    <a:gd name="connsiteX8" fmla="*/ 64 w 219647"/>
                    <a:gd name="connsiteY8" fmla="*/ 200826 h 220409"/>
                    <a:gd name="connsiteX9" fmla="*/ 50722 w 219647"/>
                    <a:gd name="connsiteY9" fmla="*/ 112509 h 220409"/>
                    <a:gd name="connsiteX10" fmla="*/ 62236 w 219647"/>
                    <a:gd name="connsiteY10" fmla="*/ 105213 h 220409"/>
                    <a:gd name="connsiteX11" fmla="*/ 186195 w 219647"/>
                    <a:gd name="connsiteY11" fmla="*/ 188154 h 220409"/>
                    <a:gd name="connsiteX12" fmla="*/ 105986 w 219647"/>
                    <a:gd name="connsiteY12" fmla="*/ 125948 h 220409"/>
                    <a:gd name="connsiteX13" fmla="*/ 34604 w 219647"/>
                    <a:gd name="connsiteY13" fmla="*/ 188154 h 220409"/>
                    <a:gd name="connsiteX14" fmla="*/ 186195 w 219647"/>
                    <a:gd name="connsiteY14" fmla="*/ 188154 h 220409"/>
                    <a:gd name="connsiteX15" fmla="*/ 141293 w 219647"/>
                    <a:gd name="connsiteY15" fmla="*/ 62590 h 220409"/>
                    <a:gd name="connsiteX16" fmla="*/ 109824 w 219647"/>
                    <a:gd name="connsiteY16" fmla="*/ 31487 h 220409"/>
                    <a:gd name="connsiteX17" fmla="*/ 78738 w 219647"/>
                    <a:gd name="connsiteY17" fmla="*/ 63742 h 220409"/>
                    <a:gd name="connsiteX18" fmla="*/ 110591 w 219647"/>
                    <a:gd name="connsiteY18" fmla="*/ 94077 h 220409"/>
                    <a:gd name="connsiteX19" fmla="*/ 141293 w 219647"/>
                    <a:gd name="connsiteY19" fmla="*/ 62590 h 220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9647" h="220409">
                      <a:moveTo>
                        <a:pt x="62236" y="105213"/>
                      </a:moveTo>
                      <a:cubicBezTo>
                        <a:pt x="40744" y="67966"/>
                        <a:pt x="43431" y="36479"/>
                        <a:pt x="69143" y="14975"/>
                      </a:cubicBezTo>
                      <a:cubicBezTo>
                        <a:pt x="92554" y="-4992"/>
                        <a:pt x="126710" y="-4992"/>
                        <a:pt x="150504" y="14975"/>
                      </a:cubicBezTo>
                      <a:cubicBezTo>
                        <a:pt x="176600" y="36863"/>
                        <a:pt x="178903" y="68350"/>
                        <a:pt x="157795" y="104829"/>
                      </a:cubicBezTo>
                      <a:cubicBezTo>
                        <a:pt x="165855" y="110589"/>
                        <a:pt x="174298" y="115580"/>
                        <a:pt x="181590" y="121724"/>
                      </a:cubicBezTo>
                      <a:cubicBezTo>
                        <a:pt x="205767" y="142460"/>
                        <a:pt x="218048" y="168955"/>
                        <a:pt x="219583" y="200826"/>
                      </a:cubicBezTo>
                      <a:cubicBezTo>
                        <a:pt x="220351" y="214265"/>
                        <a:pt x="214210" y="220409"/>
                        <a:pt x="201162" y="220409"/>
                      </a:cubicBezTo>
                      <a:cubicBezTo>
                        <a:pt x="140142" y="220409"/>
                        <a:pt x="79505" y="220409"/>
                        <a:pt x="18485" y="220409"/>
                      </a:cubicBezTo>
                      <a:cubicBezTo>
                        <a:pt x="5437" y="220409"/>
                        <a:pt x="-704" y="214265"/>
                        <a:pt x="64" y="200826"/>
                      </a:cubicBezTo>
                      <a:cubicBezTo>
                        <a:pt x="1983" y="162811"/>
                        <a:pt x="18869" y="133628"/>
                        <a:pt x="50722" y="112509"/>
                      </a:cubicBezTo>
                      <a:cubicBezTo>
                        <a:pt x="54560" y="109437"/>
                        <a:pt x="58398" y="107517"/>
                        <a:pt x="62236" y="105213"/>
                      </a:cubicBezTo>
                      <a:close/>
                      <a:moveTo>
                        <a:pt x="186195" y="188154"/>
                      </a:moveTo>
                      <a:cubicBezTo>
                        <a:pt x="180822" y="151675"/>
                        <a:pt x="145515" y="124412"/>
                        <a:pt x="105986" y="125948"/>
                      </a:cubicBezTo>
                      <a:cubicBezTo>
                        <a:pt x="71062" y="127484"/>
                        <a:pt x="36523" y="157051"/>
                        <a:pt x="34604" y="188154"/>
                      </a:cubicBezTo>
                      <a:cubicBezTo>
                        <a:pt x="84878" y="188154"/>
                        <a:pt x="135537" y="188154"/>
                        <a:pt x="186195" y="188154"/>
                      </a:cubicBezTo>
                      <a:close/>
                      <a:moveTo>
                        <a:pt x="141293" y="62590"/>
                      </a:moveTo>
                      <a:cubicBezTo>
                        <a:pt x="140909" y="45311"/>
                        <a:pt x="126710" y="31487"/>
                        <a:pt x="109824" y="31487"/>
                      </a:cubicBezTo>
                      <a:cubicBezTo>
                        <a:pt x="92170" y="31487"/>
                        <a:pt x="78354" y="46079"/>
                        <a:pt x="78738" y="63742"/>
                      </a:cubicBezTo>
                      <a:cubicBezTo>
                        <a:pt x="79122" y="80638"/>
                        <a:pt x="93705" y="94461"/>
                        <a:pt x="110591" y="94077"/>
                      </a:cubicBezTo>
                      <a:cubicBezTo>
                        <a:pt x="127861" y="94077"/>
                        <a:pt x="141677" y="79870"/>
                        <a:pt x="141293" y="62590"/>
                      </a:cubicBezTo>
                      <a:close/>
                    </a:path>
                  </a:pathLst>
                </a:custGeom>
                <a:grpFill/>
                <a:ln w="3834"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FE9CD1BC-EFD7-6561-FAA0-E99119CC3FA2}"/>
                    </a:ext>
                  </a:extLst>
                </p:cNvPr>
                <p:cNvSpPr/>
                <p:nvPr/>
              </p:nvSpPr>
              <p:spPr>
                <a:xfrm>
                  <a:off x="2837244" y="5533037"/>
                  <a:ext cx="125498" cy="125948"/>
                </a:xfrm>
                <a:custGeom>
                  <a:avLst/>
                  <a:gdLst>
                    <a:gd name="connsiteX0" fmla="*/ 62559 w 125498"/>
                    <a:gd name="connsiteY0" fmla="*/ 0 h 125948"/>
                    <a:gd name="connsiteX1" fmla="*/ 125498 w 125498"/>
                    <a:gd name="connsiteY1" fmla="*/ 62974 h 125948"/>
                    <a:gd name="connsiteX2" fmla="*/ 62559 w 125498"/>
                    <a:gd name="connsiteY2" fmla="*/ 125948 h 125948"/>
                    <a:gd name="connsiteX3" fmla="*/ 4 w 125498"/>
                    <a:gd name="connsiteY3" fmla="*/ 63742 h 125948"/>
                    <a:gd name="connsiteX4" fmla="*/ 62559 w 125498"/>
                    <a:gd name="connsiteY4" fmla="*/ 0 h 125948"/>
                    <a:gd name="connsiteX5" fmla="*/ 62559 w 125498"/>
                    <a:gd name="connsiteY5" fmla="*/ 31487 h 125948"/>
                    <a:gd name="connsiteX6" fmla="*/ 31473 w 125498"/>
                    <a:gd name="connsiteY6" fmla="*/ 62974 h 125948"/>
                    <a:gd name="connsiteX7" fmla="*/ 63327 w 125498"/>
                    <a:gd name="connsiteY7" fmla="*/ 94461 h 125948"/>
                    <a:gd name="connsiteX8" fmla="*/ 94029 w 125498"/>
                    <a:gd name="connsiteY8" fmla="*/ 62590 h 125948"/>
                    <a:gd name="connsiteX9" fmla="*/ 62559 w 125498"/>
                    <a:gd name="connsiteY9" fmla="*/ 31487 h 125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498" h="125948">
                      <a:moveTo>
                        <a:pt x="62559" y="0"/>
                      </a:moveTo>
                      <a:cubicBezTo>
                        <a:pt x="97483" y="0"/>
                        <a:pt x="125498" y="28031"/>
                        <a:pt x="125498" y="62974"/>
                      </a:cubicBezTo>
                      <a:cubicBezTo>
                        <a:pt x="125498" y="97533"/>
                        <a:pt x="97099" y="125948"/>
                        <a:pt x="62559" y="125948"/>
                      </a:cubicBezTo>
                      <a:cubicBezTo>
                        <a:pt x="28403" y="125948"/>
                        <a:pt x="388" y="97917"/>
                        <a:pt x="4" y="63742"/>
                      </a:cubicBezTo>
                      <a:cubicBezTo>
                        <a:pt x="-380" y="28415"/>
                        <a:pt x="27636" y="0"/>
                        <a:pt x="62559" y="0"/>
                      </a:cubicBezTo>
                      <a:close/>
                      <a:moveTo>
                        <a:pt x="62559" y="31487"/>
                      </a:moveTo>
                      <a:cubicBezTo>
                        <a:pt x="45289" y="31487"/>
                        <a:pt x="31473" y="45695"/>
                        <a:pt x="31473" y="62974"/>
                      </a:cubicBezTo>
                      <a:cubicBezTo>
                        <a:pt x="31473" y="80638"/>
                        <a:pt x="46057" y="94845"/>
                        <a:pt x="63327" y="94461"/>
                      </a:cubicBezTo>
                      <a:cubicBezTo>
                        <a:pt x="80213" y="94077"/>
                        <a:pt x="94413" y="79870"/>
                        <a:pt x="94029" y="62590"/>
                      </a:cubicBezTo>
                      <a:cubicBezTo>
                        <a:pt x="93645" y="45311"/>
                        <a:pt x="79829" y="31487"/>
                        <a:pt x="62559" y="31487"/>
                      </a:cubicBezTo>
                      <a:close/>
                    </a:path>
                  </a:pathLst>
                </a:custGeom>
                <a:grpFill/>
                <a:ln w="3834"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6BA1089D-BA8E-85CB-C826-59046E958D0B}"/>
                    </a:ext>
                  </a:extLst>
                </p:cNvPr>
                <p:cNvSpPr/>
                <p:nvPr/>
              </p:nvSpPr>
              <p:spPr>
                <a:xfrm>
                  <a:off x="2459992" y="5485801"/>
                  <a:ext cx="94419" cy="94102"/>
                </a:xfrm>
                <a:custGeom>
                  <a:avLst/>
                  <a:gdLst>
                    <a:gd name="connsiteX0" fmla="*/ 94414 w 94419"/>
                    <a:gd name="connsiteY0" fmla="*/ 48388 h 94102"/>
                    <a:gd name="connsiteX1" fmla="*/ 46442 w 94419"/>
                    <a:gd name="connsiteY1" fmla="*/ 94082 h 94102"/>
                    <a:gd name="connsiteX2" fmla="*/ 5 w 94419"/>
                    <a:gd name="connsiteY2" fmla="*/ 45700 h 94102"/>
                    <a:gd name="connsiteX3" fmla="*/ 47977 w 94419"/>
                    <a:gd name="connsiteY3" fmla="*/ 5 h 94102"/>
                    <a:gd name="connsiteX4" fmla="*/ 94414 w 94419"/>
                    <a:gd name="connsiteY4" fmla="*/ 48388 h 94102"/>
                    <a:gd name="connsiteX5" fmla="*/ 62944 w 94419"/>
                    <a:gd name="connsiteY5" fmla="*/ 47236 h 94102"/>
                    <a:gd name="connsiteX6" fmla="*/ 47593 w 94419"/>
                    <a:gd name="connsiteY6" fmla="*/ 31492 h 94102"/>
                    <a:gd name="connsiteX7" fmla="*/ 31475 w 94419"/>
                    <a:gd name="connsiteY7" fmla="*/ 46468 h 94102"/>
                    <a:gd name="connsiteX8" fmla="*/ 47210 w 94419"/>
                    <a:gd name="connsiteY8" fmla="*/ 62979 h 94102"/>
                    <a:gd name="connsiteX9" fmla="*/ 62944 w 94419"/>
                    <a:gd name="connsiteY9" fmla="*/ 47236 h 94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419" h="94102">
                      <a:moveTo>
                        <a:pt x="94414" y="48388"/>
                      </a:moveTo>
                      <a:cubicBezTo>
                        <a:pt x="94030" y="73731"/>
                        <a:pt x="72155" y="94850"/>
                        <a:pt x="46442" y="94082"/>
                      </a:cubicBezTo>
                      <a:cubicBezTo>
                        <a:pt x="20345" y="93698"/>
                        <a:pt x="-378" y="71811"/>
                        <a:pt x="5" y="45700"/>
                      </a:cubicBezTo>
                      <a:cubicBezTo>
                        <a:pt x="773" y="19973"/>
                        <a:pt x="22264" y="-379"/>
                        <a:pt x="47977" y="5"/>
                      </a:cubicBezTo>
                      <a:cubicBezTo>
                        <a:pt x="74074" y="389"/>
                        <a:pt x="94798" y="22277"/>
                        <a:pt x="94414" y="48388"/>
                      </a:cubicBezTo>
                      <a:close/>
                      <a:moveTo>
                        <a:pt x="62944" y="47236"/>
                      </a:moveTo>
                      <a:cubicBezTo>
                        <a:pt x="62944" y="38788"/>
                        <a:pt x="56036" y="31492"/>
                        <a:pt x="47593" y="31492"/>
                      </a:cubicBezTo>
                      <a:cubicBezTo>
                        <a:pt x="39150" y="31108"/>
                        <a:pt x="31859" y="38020"/>
                        <a:pt x="31475" y="46468"/>
                      </a:cubicBezTo>
                      <a:cubicBezTo>
                        <a:pt x="31091" y="55300"/>
                        <a:pt x="38383" y="62979"/>
                        <a:pt x="47210" y="62979"/>
                      </a:cubicBezTo>
                      <a:cubicBezTo>
                        <a:pt x="55653" y="62595"/>
                        <a:pt x="62944" y="55684"/>
                        <a:pt x="62944" y="47236"/>
                      </a:cubicBezTo>
                      <a:close/>
                    </a:path>
                  </a:pathLst>
                </a:custGeom>
                <a:grpFill/>
                <a:ln w="3834"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E6B4D28A-2291-3951-00F6-CDE0236F3A4E}"/>
                    </a:ext>
                  </a:extLst>
                </p:cNvPr>
                <p:cNvSpPr/>
                <p:nvPr/>
              </p:nvSpPr>
              <p:spPr>
                <a:xfrm>
                  <a:off x="3245585" y="5485802"/>
                  <a:ext cx="94408" cy="94087"/>
                </a:xfrm>
                <a:custGeom>
                  <a:avLst/>
                  <a:gdLst>
                    <a:gd name="connsiteX0" fmla="*/ 0 w 94408"/>
                    <a:gd name="connsiteY0" fmla="*/ 46852 h 94087"/>
                    <a:gd name="connsiteX1" fmla="*/ 47972 w 94408"/>
                    <a:gd name="connsiteY1" fmla="*/ 5 h 94087"/>
                    <a:gd name="connsiteX2" fmla="*/ 94409 w 94408"/>
                    <a:gd name="connsiteY2" fmla="*/ 47236 h 94087"/>
                    <a:gd name="connsiteX3" fmla="*/ 46437 w 94408"/>
                    <a:gd name="connsiteY3" fmla="*/ 94082 h 94087"/>
                    <a:gd name="connsiteX4" fmla="*/ 0 w 94408"/>
                    <a:gd name="connsiteY4" fmla="*/ 46852 h 94087"/>
                    <a:gd name="connsiteX5" fmla="*/ 46821 w 94408"/>
                    <a:gd name="connsiteY5" fmla="*/ 31492 h 94087"/>
                    <a:gd name="connsiteX6" fmla="*/ 31086 w 94408"/>
                    <a:gd name="connsiteY6" fmla="*/ 46852 h 94087"/>
                    <a:gd name="connsiteX7" fmla="*/ 46437 w 94408"/>
                    <a:gd name="connsiteY7" fmla="*/ 62595 h 94087"/>
                    <a:gd name="connsiteX8" fmla="*/ 62555 w 94408"/>
                    <a:gd name="connsiteY8" fmla="*/ 46468 h 94087"/>
                    <a:gd name="connsiteX9" fmla="*/ 46821 w 94408"/>
                    <a:gd name="connsiteY9" fmla="*/ 31492 h 94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408" h="94087">
                      <a:moveTo>
                        <a:pt x="0" y="46852"/>
                      </a:moveTo>
                      <a:cubicBezTo>
                        <a:pt x="0" y="20740"/>
                        <a:pt x="21491" y="-379"/>
                        <a:pt x="47972" y="5"/>
                      </a:cubicBezTo>
                      <a:cubicBezTo>
                        <a:pt x="73301" y="389"/>
                        <a:pt x="94409" y="21893"/>
                        <a:pt x="94409" y="47236"/>
                      </a:cubicBezTo>
                      <a:cubicBezTo>
                        <a:pt x="94025" y="73347"/>
                        <a:pt x="72533" y="94466"/>
                        <a:pt x="46437" y="94082"/>
                      </a:cubicBezTo>
                      <a:cubicBezTo>
                        <a:pt x="20724" y="93698"/>
                        <a:pt x="0" y="72579"/>
                        <a:pt x="0" y="46852"/>
                      </a:cubicBezTo>
                      <a:close/>
                      <a:moveTo>
                        <a:pt x="46821" y="31492"/>
                      </a:moveTo>
                      <a:cubicBezTo>
                        <a:pt x="38378" y="31492"/>
                        <a:pt x="31470" y="38404"/>
                        <a:pt x="31086" y="46852"/>
                      </a:cubicBezTo>
                      <a:cubicBezTo>
                        <a:pt x="31086" y="55299"/>
                        <a:pt x="37994" y="62595"/>
                        <a:pt x="46437" y="62595"/>
                      </a:cubicBezTo>
                      <a:cubicBezTo>
                        <a:pt x="55263" y="62979"/>
                        <a:pt x="62555" y="55299"/>
                        <a:pt x="62555" y="46468"/>
                      </a:cubicBezTo>
                      <a:cubicBezTo>
                        <a:pt x="62555" y="38404"/>
                        <a:pt x="55263" y="31492"/>
                        <a:pt x="46821" y="31492"/>
                      </a:cubicBezTo>
                      <a:close/>
                    </a:path>
                  </a:pathLst>
                </a:custGeom>
                <a:grpFill/>
                <a:ln w="3834"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FE186408-3ABA-84A1-3862-1D6532ABE1D1}"/>
                    </a:ext>
                  </a:extLst>
                </p:cNvPr>
                <p:cNvSpPr/>
                <p:nvPr/>
              </p:nvSpPr>
              <p:spPr>
                <a:xfrm>
                  <a:off x="2523320" y="5014653"/>
                  <a:ext cx="94030" cy="94077"/>
                </a:xfrm>
                <a:custGeom>
                  <a:avLst/>
                  <a:gdLst>
                    <a:gd name="connsiteX0" fmla="*/ 94025 w 94030"/>
                    <a:gd name="connsiteY0" fmla="*/ 46462 h 94077"/>
                    <a:gd name="connsiteX1" fmla="*/ 47204 w 94030"/>
                    <a:gd name="connsiteY1" fmla="*/ 94077 h 94077"/>
                    <a:gd name="connsiteX2" fmla="*/ 0 w 94030"/>
                    <a:gd name="connsiteY2" fmla="*/ 47615 h 94077"/>
                    <a:gd name="connsiteX3" fmla="*/ 46821 w 94030"/>
                    <a:gd name="connsiteY3" fmla="*/ 0 h 94077"/>
                    <a:gd name="connsiteX4" fmla="*/ 94025 w 94030"/>
                    <a:gd name="connsiteY4" fmla="*/ 46462 h 94077"/>
                    <a:gd name="connsiteX5" fmla="*/ 62555 w 94030"/>
                    <a:gd name="connsiteY5" fmla="*/ 47231 h 94077"/>
                    <a:gd name="connsiteX6" fmla="*/ 47588 w 94030"/>
                    <a:gd name="connsiteY6" fmla="*/ 31487 h 94077"/>
                    <a:gd name="connsiteX7" fmla="*/ 31470 w 94030"/>
                    <a:gd name="connsiteY7" fmla="*/ 47231 h 94077"/>
                    <a:gd name="connsiteX8" fmla="*/ 47204 w 94030"/>
                    <a:gd name="connsiteY8" fmla="*/ 62590 h 94077"/>
                    <a:gd name="connsiteX9" fmla="*/ 62555 w 94030"/>
                    <a:gd name="connsiteY9" fmla="*/ 47231 h 94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030" h="94077">
                      <a:moveTo>
                        <a:pt x="94025" y="46462"/>
                      </a:moveTo>
                      <a:cubicBezTo>
                        <a:pt x="94409" y="72574"/>
                        <a:pt x="73301" y="94077"/>
                        <a:pt x="47204" y="94077"/>
                      </a:cubicBezTo>
                      <a:cubicBezTo>
                        <a:pt x="21491" y="94077"/>
                        <a:pt x="384" y="72958"/>
                        <a:pt x="0" y="47615"/>
                      </a:cubicBezTo>
                      <a:cubicBezTo>
                        <a:pt x="0" y="21503"/>
                        <a:pt x="21108" y="0"/>
                        <a:pt x="46821" y="0"/>
                      </a:cubicBezTo>
                      <a:cubicBezTo>
                        <a:pt x="72534" y="0"/>
                        <a:pt x="93641" y="20735"/>
                        <a:pt x="94025" y="46462"/>
                      </a:cubicBezTo>
                      <a:close/>
                      <a:moveTo>
                        <a:pt x="62555" y="47231"/>
                      </a:moveTo>
                      <a:cubicBezTo>
                        <a:pt x="62555" y="38783"/>
                        <a:pt x="56031" y="31487"/>
                        <a:pt x="47588" y="31487"/>
                      </a:cubicBezTo>
                      <a:cubicBezTo>
                        <a:pt x="38761" y="31103"/>
                        <a:pt x="31470" y="38399"/>
                        <a:pt x="31470" y="47231"/>
                      </a:cubicBezTo>
                      <a:cubicBezTo>
                        <a:pt x="31470" y="55678"/>
                        <a:pt x="38761" y="62590"/>
                        <a:pt x="47204" y="62590"/>
                      </a:cubicBezTo>
                      <a:cubicBezTo>
                        <a:pt x="55264" y="62590"/>
                        <a:pt x="62172" y="55678"/>
                        <a:pt x="62555" y="47231"/>
                      </a:cubicBezTo>
                      <a:close/>
                    </a:path>
                  </a:pathLst>
                </a:custGeom>
                <a:grpFill/>
                <a:ln w="3834"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844F040D-679B-A237-FE33-21F57482AAE8}"/>
                    </a:ext>
                  </a:extLst>
                </p:cNvPr>
                <p:cNvSpPr/>
                <p:nvPr/>
              </p:nvSpPr>
              <p:spPr>
                <a:xfrm>
                  <a:off x="3182646" y="5014648"/>
                  <a:ext cx="94030" cy="94466"/>
                </a:xfrm>
                <a:custGeom>
                  <a:avLst/>
                  <a:gdLst>
                    <a:gd name="connsiteX0" fmla="*/ 47204 w 94030"/>
                    <a:gd name="connsiteY0" fmla="*/ 5 h 94466"/>
                    <a:gd name="connsiteX1" fmla="*/ 94025 w 94030"/>
                    <a:gd name="connsiteY1" fmla="*/ 48004 h 94466"/>
                    <a:gd name="connsiteX2" fmla="*/ 46821 w 94030"/>
                    <a:gd name="connsiteY2" fmla="*/ 94466 h 94466"/>
                    <a:gd name="connsiteX3" fmla="*/ 0 w 94030"/>
                    <a:gd name="connsiteY3" fmla="*/ 47620 h 94466"/>
                    <a:gd name="connsiteX4" fmla="*/ 47204 w 94030"/>
                    <a:gd name="connsiteY4" fmla="*/ 5 h 94466"/>
                    <a:gd name="connsiteX5" fmla="*/ 62555 w 94030"/>
                    <a:gd name="connsiteY5" fmla="*/ 46852 h 94466"/>
                    <a:gd name="connsiteX6" fmla="*/ 47204 w 94030"/>
                    <a:gd name="connsiteY6" fmla="*/ 31492 h 94466"/>
                    <a:gd name="connsiteX7" fmla="*/ 31470 w 94030"/>
                    <a:gd name="connsiteY7" fmla="*/ 47620 h 94466"/>
                    <a:gd name="connsiteX8" fmla="*/ 47588 w 94030"/>
                    <a:gd name="connsiteY8" fmla="*/ 62595 h 94466"/>
                    <a:gd name="connsiteX9" fmla="*/ 62555 w 94030"/>
                    <a:gd name="connsiteY9" fmla="*/ 46852 h 94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030" h="94466">
                      <a:moveTo>
                        <a:pt x="47204" y="5"/>
                      </a:moveTo>
                      <a:cubicBezTo>
                        <a:pt x="73301" y="5"/>
                        <a:pt x="94409" y="21892"/>
                        <a:pt x="94025" y="48004"/>
                      </a:cubicBezTo>
                      <a:cubicBezTo>
                        <a:pt x="93641" y="73731"/>
                        <a:pt x="72534" y="94466"/>
                        <a:pt x="46821" y="94466"/>
                      </a:cubicBezTo>
                      <a:cubicBezTo>
                        <a:pt x="21108" y="94466"/>
                        <a:pt x="0" y="73347"/>
                        <a:pt x="0" y="47620"/>
                      </a:cubicBezTo>
                      <a:cubicBezTo>
                        <a:pt x="0" y="21124"/>
                        <a:pt x="21108" y="-379"/>
                        <a:pt x="47204" y="5"/>
                      </a:cubicBezTo>
                      <a:close/>
                      <a:moveTo>
                        <a:pt x="62555" y="46852"/>
                      </a:moveTo>
                      <a:cubicBezTo>
                        <a:pt x="62555" y="38404"/>
                        <a:pt x="55647" y="31492"/>
                        <a:pt x="47204" y="31492"/>
                      </a:cubicBezTo>
                      <a:cubicBezTo>
                        <a:pt x="38378" y="31492"/>
                        <a:pt x="31086" y="38788"/>
                        <a:pt x="31470" y="47620"/>
                      </a:cubicBezTo>
                      <a:cubicBezTo>
                        <a:pt x="31853" y="56067"/>
                        <a:pt x="39145" y="62979"/>
                        <a:pt x="47588" y="62595"/>
                      </a:cubicBezTo>
                      <a:cubicBezTo>
                        <a:pt x="56031" y="62211"/>
                        <a:pt x="62939" y="55299"/>
                        <a:pt x="62555" y="46852"/>
                      </a:cubicBezTo>
                      <a:close/>
                    </a:path>
                  </a:pathLst>
                </a:custGeom>
                <a:grpFill/>
                <a:ln w="3834" cap="flat">
                  <a:noFill/>
                  <a:prstDash val="solid"/>
                  <a:miter/>
                </a:ln>
              </p:spPr>
              <p:txBody>
                <a:bodyPr rtlCol="0" anchor="ctr"/>
                <a:lstStyle/>
                <a:p>
                  <a:endParaRPr lang="en-US"/>
                </a:p>
              </p:txBody>
            </p:sp>
          </p:grpSp>
        </p:grpSp>
      </p:grpSp>
    </p:spTree>
    <p:extLst>
      <p:ext uri="{BB962C8B-B14F-4D97-AF65-F5344CB8AC3E}">
        <p14:creationId xmlns:p14="http://schemas.microsoft.com/office/powerpoint/2010/main" val="41795628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ase Study 2">
    <p:spTree>
      <p:nvGrpSpPr>
        <p:cNvPr id="1" name=""/>
        <p:cNvGrpSpPr/>
        <p:nvPr/>
      </p:nvGrpSpPr>
      <p:grpSpPr>
        <a:xfrm>
          <a:off x="0" y="0"/>
          <a:ext cx="0" cy="0"/>
          <a:chOff x="0" y="0"/>
          <a:chExt cx="0" cy="0"/>
        </a:xfrm>
      </p:grpSpPr>
      <p:sp>
        <p:nvSpPr>
          <p:cNvPr id="28" name="Freeform 27">
            <a:extLst>
              <a:ext uri="{FF2B5EF4-FFF2-40B4-BE49-F238E27FC236}">
                <a16:creationId xmlns:a16="http://schemas.microsoft.com/office/drawing/2014/main" id="{8A5AA431-18C7-0540-79DF-4D706B9DDA11}"/>
              </a:ext>
            </a:extLst>
          </p:cNvPr>
          <p:cNvSpPr/>
          <p:nvPr userDrawn="1"/>
        </p:nvSpPr>
        <p:spPr>
          <a:xfrm>
            <a:off x="0" y="1"/>
            <a:ext cx="5954589" cy="3385086"/>
          </a:xfrm>
          <a:custGeom>
            <a:avLst/>
            <a:gdLst>
              <a:gd name="connsiteX0" fmla="*/ 0 w 5954589"/>
              <a:gd name="connsiteY0" fmla="*/ 0 h 3385086"/>
              <a:gd name="connsiteX1" fmla="*/ 5036093 w 5954589"/>
              <a:gd name="connsiteY1" fmla="*/ 0 h 3385086"/>
              <a:gd name="connsiteX2" fmla="*/ 4943736 w 5954589"/>
              <a:gd name="connsiteY2" fmla="*/ 123507 h 3385086"/>
              <a:gd name="connsiteX3" fmla="*/ 4569471 w 5954589"/>
              <a:gd name="connsiteY3" fmla="*/ 1348767 h 3385086"/>
              <a:gd name="connsiteX4" fmla="*/ 5907909 w 5954589"/>
              <a:gd name="connsiteY4" fmla="*/ 3368001 h 3385086"/>
              <a:gd name="connsiteX5" fmla="*/ 5954589 w 5954589"/>
              <a:gd name="connsiteY5" fmla="*/ 3385086 h 3385086"/>
              <a:gd name="connsiteX6" fmla="*/ 0 w 5954589"/>
              <a:gd name="connsiteY6" fmla="*/ 3385086 h 3385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54589" h="3385086">
                <a:moveTo>
                  <a:pt x="0" y="0"/>
                </a:moveTo>
                <a:lnTo>
                  <a:pt x="5036093" y="0"/>
                </a:lnTo>
                <a:lnTo>
                  <a:pt x="4943736" y="123507"/>
                </a:lnTo>
                <a:cubicBezTo>
                  <a:pt x="4707445" y="473265"/>
                  <a:pt x="4569471" y="894903"/>
                  <a:pt x="4569471" y="1348767"/>
                </a:cubicBezTo>
                <a:cubicBezTo>
                  <a:pt x="4569471" y="2256495"/>
                  <a:pt x="5121365" y="3035321"/>
                  <a:pt x="5907909" y="3368001"/>
                </a:cubicBezTo>
                <a:lnTo>
                  <a:pt x="5954589" y="3385086"/>
                </a:lnTo>
                <a:lnTo>
                  <a:pt x="0" y="3385086"/>
                </a:lnTo>
                <a:close/>
              </a:path>
            </a:pathLst>
          </a:custGeom>
          <a:solidFill>
            <a:srgbClr val="8AC0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83"/>
          </a:p>
        </p:txBody>
      </p:sp>
      <p:sp>
        <p:nvSpPr>
          <p:cNvPr id="6" name="Text Placeholder 23">
            <a:extLst>
              <a:ext uri="{FF2B5EF4-FFF2-40B4-BE49-F238E27FC236}">
                <a16:creationId xmlns:a16="http://schemas.microsoft.com/office/drawing/2014/main" id="{13DCDA6C-A304-0B93-9751-ED15D90DFD00}"/>
              </a:ext>
            </a:extLst>
          </p:cNvPr>
          <p:cNvSpPr>
            <a:spLocks noGrp="1"/>
          </p:cNvSpPr>
          <p:nvPr>
            <p:ph type="body" sz="quarter" idx="55" hasCustomPrompt="1"/>
          </p:nvPr>
        </p:nvSpPr>
        <p:spPr>
          <a:xfrm>
            <a:off x="615910" y="510251"/>
            <a:ext cx="2003444" cy="936605"/>
          </a:xfrm>
        </p:spPr>
        <p:txBody>
          <a:bodyPr anchor="t">
            <a:normAutofit/>
          </a:bodyPr>
          <a:lstStyle>
            <a:lvl1pPr marL="0" indent="0" algn="l">
              <a:buNone/>
              <a:defRPr sz="9600" b="1" i="0" baseline="0">
                <a:solidFill>
                  <a:schemeClr val="bg1"/>
                </a:solidFill>
                <a:latin typeface="Times" pitchFamily="2" charset="0"/>
                <a:ea typeface="Times" pitchFamily="2" charset="0"/>
                <a:cs typeface="Times New Roman" charset="0"/>
              </a:defRPr>
            </a:lvl1pPr>
          </a:lstStyle>
          <a:p>
            <a:pPr lvl="0"/>
            <a:r>
              <a:rPr lang="en-US" dirty="0"/>
              <a:t>“</a:t>
            </a:r>
          </a:p>
        </p:txBody>
      </p:sp>
      <p:sp>
        <p:nvSpPr>
          <p:cNvPr id="7" name="Text Placeholder 23">
            <a:extLst>
              <a:ext uri="{FF2B5EF4-FFF2-40B4-BE49-F238E27FC236}">
                <a16:creationId xmlns:a16="http://schemas.microsoft.com/office/drawing/2014/main" id="{9F9FB516-C4E9-656B-F124-9805ABA2D222}"/>
              </a:ext>
            </a:extLst>
          </p:cNvPr>
          <p:cNvSpPr>
            <a:spLocks noGrp="1"/>
          </p:cNvSpPr>
          <p:nvPr>
            <p:ph type="body" sz="quarter" idx="42" hasCustomPrompt="1"/>
          </p:nvPr>
        </p:nvSpPr>
        <p:spPr>
          <a:xfrm>
            <a:off x="615910" y="518529"/>
            <a:ext cx="3288612" cy="2066172"/>
          </a:xfrm>
        </p:spPr>
        <p:txBody>
          <a:bodyPr anchor="ctr">
            <a:normAutofit/>
          </a:bodyPr>
          <a:lstStyle>
            <a:lvl1pPr marL="0" indent="0" algn="ctr">
              <a:lnSpc>
                <a:spcPct val="100000"/>
              </a:lnSpc>
              <a:spcBef>
                <a:spcPts val="0"/>
              </a:spcBef>
              <a:buNone/>
              <a:defRPr sz="1400" b="0" i="1"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Quote</a:t>
            </a:r>
          </a:p>
        </p:txBody>
      </p:sp>
      <p:sp>
        <p:nvSpPr>
          <p:cNvPr id="10" name="Text Placeholder 32">
            <a:extLst>
              <a:ext uri="{FF2B5EF4-FFF2-40B4-BE49-F238E27FC236}">
                <a16:creationId xmlns:a16="http://schemas.microsoft.com/office/drawing/2014/main" id="{6C2BC772-F219-61B6-EDE6-82E02402618F}"/>
              </a:ext>
            </a:extLst>
          </p:cNvPr>
          <p:cNvSpPr>
            <a:spLocks noGrp="1"/>
          </p:cNvSpPr>
          <p:nvPr>
            <p:ph type="body" sz="quarter" idx="52" hasCustomPrompt="1"/>
          </p:nvPr>
        </p:nvSpPr>
        <p:spPr>
          <a:xfrm>
            <a:off x="615910" y="2568299"/>
            <a:ext cx="3297520" cy="215410"/>
          </a:xfrm>
        </p:spPr>
        <p:txBody>
          <a:bodyPr numCol="1" spcCol="288000" anchor="t">
            <a:noAutofit/>
          </a:bodyPr>
          <a:lstStyle>
            <a:lvl1pPr marL="0" indent="0" algn="ctr">
              <a:lnSpc>
                <a:spcPct val="100000"/>
              </a:lnSpc>
              <a:spcBef>
                <a:spcPts val="0"/>
              </a:spcBef>
              <a:buNone/>
              <a:defRPr sz="12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 Company</a:t>
            </a:r>
            <a:endParaRPr lang="en-US" dirty="0"/>
          </a:p>
        </p:txBody>
      </p:sp>
      <p:sp>
        <p:nvSpPr>
          <p:cNvPr id="11" name="Text Placeholder 23">
            <a:extLst>
              <a:ext uri="{FF2B5EF4-FFF2-40B4-BE49-F238E27FC236}">
                <a16:creationId xmlns:a16="http://schemas.microsoft.com/office/drawing/2014/main" id="{B923F593-2D9B-6443-8F94-BD2E6A7036C0}"/>
              </a:ext>
            </a:extLst>
          </p:cNvPr>
          <p:cNvSpPr>
            <a:spLocks noGrp="1"/>
          </p:cNvSpPr>
          <p:nvPr>
            <p:ph type="body" sz="quarter" idx="54" hasCustomPrompt="1"/>
          </p:nvPr>
        </p:nvSpPr>
        <p:spPr>
          <a:xfrm>
            <a:off x="3128102" y="1926840"/>
            <a:ext cx="785328" cy="1056986"/>
          </a:xfrm>
        </p:spPr>
        <p:txBody>
          <a:bodyPr anchor="t">
            <a:normAutofit/>
          </a:bodyPr>
          <a:lstStyle>
            <a:lvl1pPr marL="0" indent="0" algn="r">
              <a:buNone/>
              <a:defRPr sz="9600" b="1" i="0" baseline="0">
                <a:solidFill>
                  <a:schemeClr val="bg1"/>
                </a:solidFill>
                <a:latin typeface="Times" pitchFamily="2" charset="0"/>
                <a:ea typeface="Times" pitchFamily="2" charset="0"/>
                <a:cs typeface="Times New Roman" charset="0"/>
              </a:defRPr>
            </a:lvl1pPr>
          </a:lstStyle>
          <a:p>
            <a:pPr lvl="0"/>
            <a:r>
              <a:rPr lang="en-US" dirty="0"/>
              <a:t>”</a:t>
            </a:r>
          </a:p>
        </p:txBody>
      </p:sp>
      <p:sp>
        <p:nvSpPr>
          <p:cNvPr id="12" name="Text Placeholder 32">
            <a:extLst>
              <a:ext uri="{FF2B5EF4-FFF2-40B4-BE49-F238E27FC236}">
                <a16:creationId xmlns:a16="http://schemas.microsoft.com/office/drawing/2014/main" id="{8E13B011-2BED-E344-BF1E-093D5911E35C}"/>
              </a:ext>
            </a:extLst>
          </p:cNvPr>
          <p:cNvSpPr>
            <a:spLocks noGrp="1"/>
          </p:cNvSpPr>
          <p:nvPr>
            <p:ph type="body" sz="quarter" idx="65" hasCustomPrompt="1"/>
          </p:nvPr>
        </p:nvSpPr>
        <p:spPr>
          <a:xfrm>
            <a:off x="766012" y="4733361"/>
            <a:ext cx="5992060" cy="2088787"/>
          </a:xfrm>
        </p:spPr>
        <p:txBody>
          <a:bodyPr numCol="2" spcCol="288000" anchor="t">
            <a:noAutofit/>
          </a:bodyPr>
          <a:lstStyle>
            <a:lvl1pPr marL="0" indent="0" algn="just">
              <a:lnSpc>
                <a:spcPct val="100000"/>
              </a:lnSpc>
              <a:spcBef>
                <a:spcPts val="0"/>
              </a:spcBef>
              <a:buNone/>
              <a:defRPr sz="1400" b="0" i="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(two coloumns)</a:t>
            </a:r>
            <a:endParaRPr lang="en-US" dirty="0"/>
          </a:p>
        </p:txBody>
      </p:sp>
      <p:sp>
        <p:nvSpPr>
          <p:cNvPr id="13" name="Text Placeholder 32">
            <a:extLst>
              <a:ext uri="{FF2B5EF4-FFF2-40B4-BE49-F238E27FC236}">
                <a16:creationId xmlns:a16="http://schemas.microsoft.com/office/drawing/2014/main" id="{A378379D-932F-B94E-582E-7D2808690B84}"/>
              </a:ext>
            </a:extLst>
          </p:cNvPr>
          <p:cNvSpPr>
            <a:spLocks noGrp="1"/>
          </p:cNvSpPr>
          <p:nvPr>
            <p:ph type="body" sz="quarter" idx="114" hasCustomPrompt="1"/>
          </p:nvPr>
        </p:nvSpPr>
        <p:spPr>
          <a:xfrm>
            <a:off x="766012" y="4098701"/>
            <a:ext cx="5992059" cy="451257"/>
          </a:xfrm>
        </p:spPr>
        <p:txBody>
          <a:bodyPr>
            <a:noAutofit/>
          </a:bodyPr>
          <a:lstStyle>
            <a:lvl1pPr marL="0" indent="0" algn="l">
              <a:lnSpc>
                <a:spcPct val="100000"/>
              </a:lnSpc>
              <a:spcBef>
                <a:spcPts val="0"/>
              </a:spcBef>
              <a:buNone/>
              <a:defRPr sz="1400" b="1" i="0">
                <a:solidFill>
                  <a:srgbClr val="69ADAD"/>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Enter Your Question Here</a:t>
            </a:r>
          </a:p>
        </p:txBody>
      </p:sp>
      <p:sp>
        <p:nvSpPr>
          <p:cNvPr id="20" name="Text Placeholder 32">
            <a:extLst>
              <a:ext uri="{FF2B5EF4-FFF2-40B4-BE49-F238E27FC236}">
                <a16:creationId xmlns:a16="http://schemas.microsoft.com/office/drawing/2014/main" id="{A18AD7F3-4964-2355-486A-7DA407477D3D}"/>
              </a:ext>
            </a:extLst>
          </p:cNvPr>
          <p:cNvSpPr>
            <a:spLocks noGrp="1"/>
          </p:cNvSpPr>
          <p:nvPr>
            <p:ph type="body" sz="quarter" idx="115" hasCustomPrompt="1"/>
          </p:nvPr>
        </p:nvSpPr>
        <p:spPr>
          <a:xfrm>
            <a:off x="730153" y="7799289"/>
            <a:ext cx="5992060" cy="2088787"/>
          </a:xfrm>
        </p:spPr>
        <p:txBody>
          <a:bodyPr numCol="2" spcCol="288000" anchor="t">
            <a:noAutofit/>
          </a:bodyPr>
          <a:lstStyle>
            <a:lvl1pPr marL="0" indent="0" algn="just">
              <a:lnSpc>
                <a:spcPct val="100000"/>
              </a:lnSpc>
              <a:spcBef>
                <a:spcPts val="0"/>
              </a:spcBef>
              <a:buNone/>
              <a:defRPr sz="1400" b="0" i="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(two coloumns)</a:t>
            </a:r>
            <a:endParaRPr lang="en-US" dirty="0"/>
          </a:p>
        </p:txBody>
      </p:sp>
      <p:sp>
        <p:nvSpPr>
          <p:cNvPr id="21" name="Text Placeholder 32">
            <a:extLst>
              <a:ext uri="{FF2B5EF4-FFF2-40B4-BE49-F238E27FC236}">
                <a16:creationId xmlns:a16="http://schemas.microsoft.com/office/drawing/2014/main" id="{36212791-295B-05E5-2BA0-2CA7EBCB07C6}"/>
              </a:ext>
            </a:extLst>
          </p:cNvPr>
          <p:cNvSpPr>
            <a:spLocks noGrp="1"/>
          </p:cNvSpPr>
          <p:nvPr>
            <p:ph type="body" sz="quarter" idx="116" hasCustomPrompt="1"/>
          </p:nvPr>
        </p:nvSpPr>
        <p:spPr>
          <a:xfrm>
            <a:off x="730153" y="7164629"/>
            <a:ext cx="5992059" cy="451257"/>
          </a:xfrm>
        </p:spPr>
        <p:txBody>
          <a:bodyPr>
            <a:noAutofit/>
          </a:bodyPr>
          <a:lstStyle>
            <a:lvl1pPr marL="0" indent="0" algn="l">
              <a:lnSpc>
                <a:spcPct val="100000"/>
              </a:lnSpc>
              <a:spcBef>
                <a:spcPts val="0"/>
              </a:spcBef>
              <a:buNone/>
              <a:defRPr lang="en-GB" sz="1400" b="1" i="0" kern="1200" dirty="0">
                <a:solidFill>
                  <a:srgbClr val="69ADAD"/>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Enter Your Question Here</a:t>
            </a:r>
          </a:p>
        </p:txBody>
      </p:sp>
      <p:sp>
        <p:nvSpPr>
          <p:cNvPr id="22" name="Slide Number Placeholder 5">
            <a:extLst>
              <a:ext uri="{FF2B5EF4-FFF2-40B4-BE49-F238E27FC236}">
                <a16:creationId xmlns:a16="http://schemas.microsoft.com/office/drawing/2014/main" id="{E3491C23-B259-A7ED-C493-19EA361E29A2}"/>
              </a:ext>
            </a:extLst>
          </p:cNvPr>
          <p:cNvSpPr>
            <a:spLocks noGrp="1"/>
          </p:cNvSpPr>
          <p:nvPr>
            <p:ph type="sldNum" sz="quarter" idx="4"/>
          </p:nvPr>
        </p:nvSpPr>
        <p:spPr>
          <a:xfrm>
            <a:off x="6860806" y="10158647"/>
            <a:ext cx="374383" cy="465822"/>
          </a:xfrm>
          <a:prstGeom prst="rect">
            <a:avLst/>
          </a:prstGeom>
        </p:spPr>
        <p:txBody>
          <a:bodyPr vert="horz" lIns="91440" tIns="45720" rIns="91440" bIns="45720" rtlCol="0" anchor="ctr"/>
          <a:lstStyle>
            <a:lvl1pPr algn="ctr">
              <a:defRPr sz="700" b="0" i="0">
                <a:solidFill>
                  <a:srgbClr val="8AC03B"/>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‹N°›</a:t>
            </a:fld>
            <a:endParaRPr lang="en-US" dirty="0"/>
          </a:p>
        </p:txBody>
      </p:sp>
      <p:sp>
        <p:nvSpPr>
          <p:cNvPr id="23" name="Text Box 5">
            <a:extLst>
              <a:ext uri="{FF2B5EF4-FFF2-40B4-BE49-F238E27FC236}">
                <a16:creationId xmlns:a16="http://schemas.microsoft.com/office/drawing/2014/main" id="{0FFC472A-7D44-B629-671F-4A7DA6EDB5FC}"/>
              </a:ext>
            </a:extLst>
          </p:cNvPr>
          <p:cNvSpPr txBox="1"/>
          <p:nvPr userDrawn="1"/>
        </p:nvSpPr>
        <p:spPr>
          <a:xfrm>
            <a:off x="3624944" y="10204367"/>
            <a:ext cx="3896178"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500" b="1" i="0" spc="170" baseline="0" dirty="0">
                <a:solidFill>
                  <a:srgbClr val="6D6E71"/>
                </a:solidFill>
                <a:effectLst/>
                <a:latin typeface="Avenir Black" panose="02000503020000020003" pitchFamily="2" charset="0"/>
                <a:ea typeface="Times New Roman" panose="02020603050405020304" pitchFamily="18" charset="0"/>
                <a:cs typeface="Times New Roman" panose="02020603050405020304" pitchFamily="18" charset="0"/>
              </a:rPr>
              <a:t>GRASSROOTS</a:t>
            </a:r>
            <a:r>
              <a:rPr lang="en-IE" sz="500" spc="170" baseline="0" dirty="0">
                <a:solidFill>
                  <a:srgbClr val="6D6E71"/>
                </a:solidFill>
                <a:effectLst/>
                <a:latin typeface="Avenir Book" panose="02000503020000020003" pitchFamily="2" charset="0"/>
                <a:ea typeface="Times New Roman" panose="02020603050405020304" pitchFamily="18" charset="0"/>
                <a:cs typeface="Times New Roman" panose="02020603050405020304" pitchFamily="18" charset="0"/>
              </a:rPr>
              <a:t> YOUNG ENTREPRENEURS IN ECO-HEALTH TOURISM</a:t>
            </a:r>
            <a:endParaRPr lang="en-IE" sz="500" spc="170" baseline="0" dirty="0">
              <a:solidFill>
                <a:srgbClr val="6D6E71"/>
              </a:solidFill>
              <a:effectLst/>
              <a:latin typeface="Avenir Book" panose="02000503020000020003" pitchFamily="2" charset="0"/>
              <a:ea typeface="Calibri" panose="020F0502020204030204" pitchFamily="34" charset="0"/>
              <a:cs typeface="Times New Roman" panose="02020603050405020304" pitchFamily="18" charset="0"/>
            </a:endParaRPr>
          </a:p>
        </p:txBody>
      </p:sp>
      <p:pic>
        <p:nvPicPr>
          <p:cNvPr id="24" name="Picture 23">
            <a:extLst>
              <a:ext uri="{FF2B5EF4-FFF2-40B4-BE49-F238E27FC236}">
                <a16:creationId xmlns:a16="http://schemas.microsoft.com/office/drawing/2014/main" id="{98EB354F-1461-F882-9EBC-52167392BD7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rot="9000000">
            <a:off x="4156903" y="-1408070"/>
            <a:ext cx="5202335" cy="5427724"/>
          </a:xfrm>
          <a:custGeom>
            <a:avLst/>
            <a:gdLst>
              <a:gd name="connsiteX0" fmla="*/ 0 w 6275419"/>
              <a:gd name="connsiteY0" fmla="*/ 2338122 h 6547299"/>
              <a:gd name="connsiteX1" fmla="*/ 0 w 6275419"/>
              <a:gd name="connsiteY1" fmla="*/ 0 h 6547299"/>
              <a:gd name="connsiteX2" fmla="*/ 1349916 w 6275419"/>
              <a:gd name="connsiteY2" fmla="*/ 0 h 6547299"/>
              <a:gd name="connsiteX3" fmla="*/ 994942 w 6275419"/>
              <a:gd name="connsiteY3" fmla="*/ 614832 h 6547299"/>
              <a:gd name="connsiteX4" fmla="*/ 177967 w 6275419"/>
              <a:gd name="connsiteY4" fmla="*/ 614832 h 6547299"/>
              <a:gd name="connsiteX5" fmla="*/ 177967 w 6275419"/>
              <a:gd name="connsiteY5" fmla="*/ 2029874 h 6547299"/>
              <a:gd name="connsiteX6" fmla="*/ 3561392 w 6275419"/>
              <a:gd name="connsiteY6" fmla="*/ 6547299 h 6547299"/>
              <a:gd name="connsiteX7" fmla="*/ 4084033 w 6275419"/>
              <a:gd name="connsiteY7" fmla="*/ 5642058 h 6547299"/>
              <a:gd name="connsiteX8" fmla="*/ 1736058 w 6275419"/>
              <a:gd name="connsiteY8" fmla="*/ 4286454 h 6547299"/>
              <a:gd name="connsiteX9" fmla="*/ 1736058 w 6275419"/>
              <a:gd name="connsiteY9" fmla="*/ 3785708 h 6547299"/>
              <a:gd name="connsiteX10" fmla="*/ 3877337 w 6275419"/>
              <a:gd name="connsiteY10" fmla="*/ 76905 h 6547299"/>
              <a:gd name="connsiteX11" fmla="*/ 3744133 w 6275419"/>
              <a:gd name="connsiteY11" fmla="*/ 0 h 6547299"/>
              <a:gd name="connsiteX12" fmla="*/ 6275419 w 6275419"/>
              <a:gd name="connsiteY12" fmla="*/ 0 h 6547299"/>
              <a:gd name="connsiteX13" fmla="*/ 6275419 w 6275419"/>
              <a:gd name="connsiteY13" fmla="*/ 6547299 h 6547299"/>
              <a:gd name="connsiteX14" fmla="*/ 0 w 6275419"/>
              <a:gd name="connsiteY14" fmla="*/ 6547299 h 6547299"/>
              <a:gd name="connsiteX15" fmla="*/ 0 w 6275419"/>
              <a:gd name="connsiteY15" fmla="*/ 3284141 h 6547299"/>
              <a:gd name="connsiteX16" fmla="*/ 177967 w 6275419"/>
              <a:gd name="connsiteY16" fmla="*/ 3386890 h 6547299"/>
              <a:gd name="connsiteX17" fmla="*/ 177968 w 6275419"/>
              <a:gd name="connsiteY17" fmla="*/ 4620240 h 6547299"/>
              <a:gd name="connsiteX18" fmla="*/ 119092 w 6275419"/>
              <a:gd name="connsiteY18" fmla="*/ 4722215 h 6547299"/>
              <a:gd name="connsiteX19" fmla="*/ 177968 w 6275419"/>
              <a:gd name="connsiteY19" fmla="*/ 4756207 h 6547299"/>
              <a:gd name="connsiteX20" fmla="*/ 177968 w 6275419"/>
              <a:gd name="connsiteY20" fmla="*/ 5344355 h 6547299"/>
              <a:gd name="connsiteX21" fmla="*/ 1196669 w 6275419"/>
              <a:gd name="connsiteY21" fmla="*/ 5344354 h 6547299"/>
              <a:gd name="connsiteX22" fmla="*/ 3280230 w 6275419"/>
              <a:gd name="connsiteY22" fmla="*/ 6547299 h 6547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75419" h="6547299">
                <a:moveTo>
                  <a:pt x="0" y="2338122"/>
                </a:moveTo>
                <a:lnTo>
                  <a:pt x="0" y="0"/>
                </a:lnTo>
                <a:lnTo>
                  <a:pt x="1349916" y="0"/>
                </a:lnTo>
                <a:lnTo>
                  <a:pt x="994942" y="614832"/>
                </a:lnTo>
                <a:lnTo>
                  <a:pt x="177967" y="614832"/>
                </a:lnTo>
                <a:lnTo>
                  <a:pt x="177967" y="2029874"/>
                </a:lnTo>
                <a:close/>
                <a:moveTo>
                  <a:pt x="3561392" y="6547299"/>
                </a:moveTo>
                <a:lnTo>
                  <a:pt x="4084033" y="5642058"/>
                </a:lnTo>
                <a:lnTo>
                  <a:pt x="1736058" y="4286454"/>
                </a:lnTo>
                <a:lnTo>
                  <a:pt x="1736058" y="3785708"/>
                </a:lnTo>
                <a:lnTo>
                  <a:pt x="3877337" y="76905"/>
                </a:lnTo>
                <a:lnTo>
                  <a:pt x="3744133" y="0"/>
                </a:lnTo>
                <a:lnTo>
                  <a:pt x="6275419" y="0"/>
                </a:lnTo>
                <a:lnTo>
                  <a:pt x="6275419" y="6547299"/>
                </a:lnTo>
                <a:close/>
                <a:moveTo>
                  <a:pt x="0" y="6547299"/>
                </a:moveTo>
                <a:lnTo>
                  <a:pt x="0" y="3284141"/>
                </a:lnTo>
                <a:lnTo>
                  <a:pt x="177967" y="3386890"/>
                </a:lnTo>
                <a:lnTo>
                  <a:pt x="177968" y="4620240"/>
                </a:lnTo>
                <a:lnTo>
                  <a:pt x="119092" y="4722215"/>
                </a:lnTo>
                <a:lnTo>
                  <a:pt x="177968" y="4756207"/>
                </a:lnTo>
                <a:lnTo>
                  <a:pt x="177968" y="5344355"/>
                </a:lnTo>
                <a:lnTo>
                  <a:pt x="1196669" y="5344354"/>
                </a:lnTo>
                <a:lnTo>
                  <a:pt x="3280230" y="6547299"/>
                </a:lnTo>
                <a:close/>
              </a:path>
            </a:pathLst>
          </a:custGeom>
        </p:spPr>
      </p:pic>
      <p:sp>
        <p:nvSpPr>
          <p:cNvPr id="27" name="Freeform 26">
            <a:extLst>
              <a:ext uri="{FF2B5EF4-FFF2-40B4-BE49-F238E27FC236}">
                <a16:creationId xmlns:a16="http://schemas.microsoft.com/office/drawing/2014/main" id="{54EE477C-E353-1093-85B8-AC2173B9A332}"/>
              </a:ext>
            </a:extLst>
          </p:cNvPr>
          <p:cNvSpPr>
            <a:spLocks noGrp="1"/>
          </p:cNvSpPr>
          <p:nvPr>
            <p:ph type="pic" sz="quarter" idx="44"/>
          </p:nvPr>
        </p:nvSpPr>
        <p:spPr>
          <a:xfrm>
            <a:off x="5205348" y="0"/>
            <a:ext cx="2354327" cy="2862503"/>
          </a:xfrm>
          <a:custGeom>
            <a:avLst/>
            <a:gdLst>
              <a:gd name="connsiteX0" fmla="*/ 690431 w 2354327"/>
              <a:gd name="connsiteY0" fmla="*/ 0 h 2862503"/>
              <a:gd name="connsiteX1" fmla="*/ 2354327 w 2354327"/>
              <a:gd name="connsiteY1" fmla="*/ 0 h 2862503"/>
              <a:gd name="connsiteX2" fmla="*/ 2354327 w 2354327"/>
              <a:gd name="connsiteY2" fmla="*/ 2647036 h 2862503"/>
              <a:gd name="connsiteX3" fmla="*/ 2310514 w 2354327"/>
              <a:gd name="connsiteY3" fmla="*/ 2673653 h 2862503"/>
              <a:gd name="connsiteX4" fmla="*/ 1564690 w 2354327"/>
              <a:gd name="connsiteY4" fmla="*/ 2862503 h 2862503"/>
              <a:gd name="connsiteX5" fmla="*/ 0 w 2354327"/>
              <a:gd name="connsiteY5" fmla="*/ 1297814 h 2862503"/>
              <a:gd name="connsiteX6" fmla="*/ 689858 w 2354327"/>
              <a:gd name="connsiteY6" fmla="*/ 349 h 2862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54327" h="2862503">
                <a:moveTo>
                  <a:pt x="690431" y="0"/>
                </a:moveTo>
                <a:lnTo>
                  <a:pt x="2354327" y="0"/>
                </a:lnTo>
                <a:lnTo>
                  <a:pt x="2354327" y="2647036"/>
                </a:lnTo>
                <a:lnTo>
                  <a:pt x="2310514" y="2673653"/>
                </a:lnTo>
                <a:cubicBezTo>
                  <a:pt x="2088808" y="2794091"/>
                  <a:pt x="1834738" y="2862503"/>
                  <a:pt x="1564690" y="2862503"/>
                </a:cubicBezTo>
                <a:cubicBezTo>
                  <a:pt x="700537" y="2862503"/>
                  <a:pt x="0" y="2161967"/>
                  <a:pt x="0" y="1297814"/>
                </a:cubicBezTo>
                <a:cubicBezTo>
                  <a:pt x="0" y="757718"/>
                  <a:pt x="273647" y="281535"/>
                  <a:pt x="689858" y="349"/>
                </a:cubicBezTo>
                <a:close/>
              </a:path>
            </a:pathLst>
          </a:custGeom>
        </p:spPr>
        <p:txBody>
          <a:bodyPr wrap="square">
            <a:noAutofit/>
          </a:bodyPr>
          <a:lstStyle>
            <a:lvl1pPr>
              <a:defRPr sz="1600"/>
            </a:lvl1pPr>
          </a:lstStyle>
          <a:p>
            <a:endParaRPr lang="en-GB"/>
          </a:p>
        </p:txBody>
      </p:sp>
      <p:cxnSp>
        <p:nvCxnSpPr>
          <p:cNvPr id="50" name="Straight Connector 49">
            <a:extLst>
              <a:ext uri="{FF2B5EF4-FFF2-40B4-BE49-F238E27FC236}">
                <a16:creationId xmlns:a16="http://schemas.microsoft.com/office/drawing/2014/main" id="{8F4B9124-5C2A-FA1D-3EBD-FD9CB404BFAA}"/>
              </a:ext>
            </a:extLst>
          </p:cNvPr>
          <p:cNvCxnSpPr>
            <a:cxnSpLocks/>
          </p:cNvCxnSpPr>
          <p:nvPr userDrawn="1"/>
        </p:nvCxnSpPr>
        <p:spPr>
          <a:xfrm>
            <a:off x="3801978" y="4640714"/>
            <a:ext cx="3288633" cy="0"/>
          </a:xfrm>
          <a:prstGeom prst="line">
            <a:avLst/>
          </a:prstGeom>
          <a:ln w="28575">
            <a:solidFill>
              <a:srgbClr val="69ADAD"/>
            </a:solidFill>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602D0789-6C5F-60B5-4C6B-8232DD1FA03F}"/>
              </a:ext>
            </a:extLst>
          </p:cNvPr>
          <p:cNvGrpSpPr/>
          <p:nvPr userDrawn="1"/>
        </p:nvGrpSpPr>
        <p:grpSpPr>
          <a:xfrm>
            <a:off x="6770986" y="4265646"/>
            <a:ext cx="750136" cy="750136"/>
            <a:chOff x="7559675" y="1928896"/>
            <a:chExt cx="750136" cy="750136"/>
          </a:xfrm>
        </p:grpSpPr>
        <p:sp>
          <p:nvSpPr>
            <p:cNvPr id="52" name="Oval 51">
              <a:extLst>
                <a:ext uri="{FF2B5EF4-FFF2-40B4-BE49-F238E27FC236}">
                  <a16:creationId xmlns:a16="http://schemas.microsoft.com/office/drawing/2014/main" id="{1CC796E5-03B7-696F-5EDF-1FE4FC12F168}"/>
                </a:ext>
              </a:extLst>
            </p:cNvPr>
            <p:cNvSpPr/>
            <p:nvPr userDrawn="1"/>
          </p:nvSpPr>
          <p:spPr>
            <a:xfrm>
              <a:off x="7559675" y="1928896"/>
              <a:ext cx="750136" cy="750136"/>
            </a:xfrm>
            <a:prstGeom prst="ellipse">
              <a:avLst/>
            </a:prstGeom>
            <a:solidFill>
              <a:srgbClr val="69AD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3" name="Group 52">
              <a:extLst>
                <a:ext uri="{FF2B5EF4-FFF2-40B4-BE49-F238E27FC236}">
                  <a16:creationId xmlns:a16="http://schemas.microsoft.com/office/drawing/2014/main" id="{4B6D35A6-9ED9-716D-A73C-3213EB860C83}"/>
                </a:ext>
              </a:extLst>
            </p:cNvPr>
            <p:cNvGrpSpPr/>
            <p:nvPr userDrawn="1"/>
          </p:nvGrpSpPr>
          <p:grpSpPr>
            <a:xfrm>
              <a:off x="7683372" y="2028561"/>
              <a:ext cx="526805" cy="526741"/>
              <a:chOff x="1042830" y="5367345"/>
              <a:chExt cx="907476" cy="907364"/>
            </a:xfrm>
            <a:solidFill>
              <a:schemeClr val="bg1"/>
            </a:solidFill>
          </p:grpSpPr>
          <p:grpSp>
            <p:nvGrpSpPr>
              <p:cNvPr id="54" name="Graphic 2">
                <a:extLst>
                  <a:ext uri="{FF2B5EF4-FFF2-40B4-BE49-F238E27FC236}">
                    <a16:creationId xmlns:a16="http://schemas.microsoft.com/office/drawing/2014/main" id="{0E9085EE-6C05-7F63-EFAA-C39F8BBCC0DA}"/>
                  </a:ext>
                </a:extLst>
              </p:cNvPr>
              <p:cNvGrpSpPr/>
              <p:nvPr userDrawn="1"/>
            </p:nvGrpSpPr>
            <p:grpSpPr>
              <a:xfrm>
                <a:off x="1042830" y="5367345"/>
                <a:ext cx="907476" cy="907364"/>
                <a:chOff x="5318121" y="3727141"/>
                <a:chExt cx="907476" cy="907364"/>
              </a:xfrm>
              <a:grpFill/>
            </p:grpSpPr>
            <p:sp>
              <p:nvSpPr>
                <p:cNvPr id="62" name="Freeform 61">
                  <a:extLst>
                    <a:ext uri="{FF2B5EF4-FFF2-40B4-BE49-F238E27FC236}">
                      <a16:creationId xmlns:a16="http://schemas.microsoft.com/office/drawing/2014/main" id="{E3D9A37F-EC3D-F7C5-E52B-B3FD94CC9307}"/>
                    </a:ext>
                  </a:extLst>
                </p:cNvPr>
                <p:cNvSpPr/>
                <p:nvPr/>
              </p:nvSpPr>
              <p:spPr>
                <a:xfrm>
                  <a:off x="5318121" y="3727141"/>
                  <a:ext cx="907476" cy="907364"/>
                </a:xfrm>
                <a:custGeom>
                  <a:avLst/>
                  <a:gdLst>
                    <a:gd name="connsiteX0" fmla="*/ 99246 w 907476"/>
                    <a:gd name="connsiteY0" fmla="*/ 906980 h 907364"/>
                    <a:gd name="connsiteX1" fmla="*/ 86582 w 907476"/>
                    <a:gd name="connsiteY1" fmla="*/ 901604 h 907364"/>
                    <a:gd name="connsiteX2" fmla="*/ 57031 w 907476"/>
                    <a:gd name="connsiteY2" fmla="*/ 854758 h 907364"/>
                    <a:gd name="connsiteX3" fmla="*/ 57031 w 907476"/>
                    <a:gd name="connsiteY3" fmla="*/ 811751 h 907364"/>
                    <a:gd name="connsiteX4" fmla="*/ 11746 w 907476"/>
                    <a:gd name="connsiteY4" fmla="*/ 791400 h 907364"/>
                    <a:gd name="connsiteX5" fmla="*/ 233 w 907476"/>
                    <a:gd name="connsiteY5" fmla="*/ 754153 h 907364"/>
                    <a:gd name="connsiteX6" fmla="*/ 56264 w 907476"/>
                    <a:gd name="connsiteY6" fmla="*/ 704619 h 907364"/>
                    <a:gd name="connsiteX7" fmla="*/ 56264 w 907476"/>
                    <a:gd name="connsiteY7" fmla="*/ 609773 h 907364"/>
                    <a:gd name="connsiteX8" fmla="*/ 233 w 907476"/>
                    <a:gd name="connsiteY8" fmla="*/ 549871 h 907364"/>
                    <a:gd name="connsiteX9" fmla="*/ 56264 w 907476"/>
                    <a:gd name="connsiteY9" fmla="*/ 501489 h 907364"/>
                    <a:gd name="connsiteX10" fmla="*/ 56264 w 907476"/>
                    <a:gd name="connsiteY10" fmla="*/ 406644 h 907364"/>
                    <a:gd name="connsiteX11" fmla="*/ 233 w 907476"/>
                    <a:gd name="connsiteY11" fmla="*/ 355957 h 907364"/>
                    <a:gd name="connsiteX12" fmla="*/ 56264 w 907476"/>
                    <a:gd name="connsiteY12" fmla="*/ 297975 h 907364"/>
                    <a:gd name="connsiteX13" fmla="*/ 56264 w 907476"/>
                    <a:gd name="connsiteY13" fmla="*/ 202746 h 907364"/>
                    <a:gd name="connsiteX14" fmla="*/ 10594 w 907476"/>
                    <a:gd name="connsiteY14" fmla="*/ 180858 h 907364"/>
                    <a:gd name="connsiteX15" fmla="*/ 233 w 907476"/>
                    <a:gd name="connsiteY15" fmla="*/ 143228 h 907364"/>
                    <a:gd name="connsiteX16" fmla="*/ 56647 w 907476"/>
                    <a:gd name="connsiteY16" fmla="*/ 95229 h 907364"/>
                    <a:gd name="connsiteX17" fmla="*/ 56647 w 907476"/>
                    <a:gd name="connsiteY17" fmla="*/ 55678 h 907364"/>
                    <a:gd name="connsiteX18" fmla="*/ 111911 w 907476"/>
                    <a:gd name="connsiteY18" fmla="*/ 0 h 907364"/>
                    <a:gd name="connsiteX19" fmla="*/ 339489 w 907476"/>
                    <a:gd name="connsiteY19" fmla="*/ 0 h 907364"/>
                    <a:gd name="connsiteX20" fmla="*/ 360981 w 907476"/>
                    <a:gd name="connsiteY20" fmla="*/ 17663 h 907364"/>
                    <a:gd name="connsiteX21" fmla="*/ 339106 w 907476"/>
                    <a:gd name="connsiteY21" fmla="*/ 35327 h 907364"/>
                    <a:gd name="connsiteX22" fmla="*/ 115365 w 907476"/>
                    <a:gd name="connsiteY22" fmla="*/ 35327 h 907364"/>
                    <a:gd name="connsiteX23" fmla="*/ 92339 w 907476"/>
                    <a:gd name="connsiteY23" fmla="*/ 57982 h 907364"/>
                    <a:gd name="connsiteX24" fmla="*/ 92339 w 907476"/>
                    <a:gd name="connsiteY24" fmla="*/ 95229 h 907364"/>
                    <a:gd name="connsiteX25" fmla="*/ 139543 w 907476"/>
                    <a:gd name="connsiteY25" fmla="*/ 119420 h 907364"/>
                    <a:gd name="connsiteX26" fmla="*/ 148753 w 907476"/>
                    <a:gd name="connsiteY26" fmla="*/ 147452 h 907364"/>
                    <a:gd name="connsiteX27" fmla="*/ 132251 w 907476"/>
                    <a:gd name="connsiteY27" fmla="*/ 166267 h 907364"/>
                    <a:gd name="connsiteX28" fmla="*/ 113830 w 907476"/>
                    <a:gd name="connsiteY28" fmla="*/ 149755 h 907364"/>
                    <a:gd name="connsiteX29" fmla="*/ 93106 w 907476"/>
                    <a:gd name="connsiteY29" fmla="*/ 131708 h 907364"/>
                    <a:gd name="connsiteX30" fmla="*/ 93106 w 907476"/>
                    <a:gd name="connsiteY30" fmla="*/ 298743 h 907364"/>
                    <a:gd name="connsiteX31" fmla="*/ 135321 w 907476"/>
                    <a:gd name="connsiteY31" fmla="*/ 316022 h 907364"/>
                    <a:gd name="connsiteX32" fmla="*/ 149521 w 907476"/>
                    <a:gd name="connsiteY32" fmla="*/ 349429 h 907364"/>
                    <a:gd name="connsiteX33" fmla="*/ 132635 w 907476"/>
                    <a:gd name="connsiteY33" fmla="*/ 369397 h 907364"/>
                    <a:gd name="connsiteX34" fmla="*/ 114214 w 907476"/>
                    <a:gd name="connsiteY34" fmla="*/ 351733 h 907364"/>
                    <a:gd name="connsiteX35" fmla="*/ 93106 w 907476"/>
                    <a:gd name="connsiteY35" fmla="*/ 334838 h 907364"/>
                    <a:gd name="connsiteX36" fmla="*/ 93106 w 907476"/>
                    <a:gd name="connsiteY36" fmla="*/ 500721 h 907364"/>
                    <a:gd name="connsiteX37" fmla="*/ 110376 w 907476"/>
                    <a:gd name="connsiteY37" fmla="*/ 503793 h 907364"/>
                    <a:gd name="connsiteX38" fmla="*/ 149137 w 907476"/>
                    <a:gd name="connsiteY38" fmla="*/ 548719 h 907364"/>
                    <a:gd name="connsiteX39" fmla="*/ 134938 w 907476"/>
                    <a:gd name="connsiteY39" fmla="*/ 572143 h 907364"/>
                    <a:gd name="connsiteX40" fmla="*/ 114214 w 907476"/>
                    <a:gd name="connsiteY40" fmla="*/ 553711 h 907364"/>
                    <a:gd name="connsiteX41" fmla="*/ 93490 w 907476"/>
                    <a:gd name="connsiteY41" fmla="*/ 537584 h 907364"/>
                    <a:gd name="connsiteX42" fmla="*/ 93490 w 907476"/>
                    <a:gd name="connsiteY42" fmla="*/ 704235 h 907364"/>
                    <a:gd name="connsiteX43" fmla="*/ 109609 w 907476"/>
                    <a:gd name="connsiteY43" fmla="*/ 706922 h 907364"/>
                    <a:gd name="connsiteX44" fmla="*/ 149521 w 907476"/>
                    <a:gd name="connsiteY44" fmla="*/ 753385 h 907364"/>
                    <a:gd name="connsiteX45" fmla="*/ 133402 w 907476"/>
                    <a:gd name="connsiteY45" fmla="*/ 775656 h 907364"/>
                    <a:gd name="connsiteX46" fmla="*/ 114214 w 907476"/>
                    <a:gd name="connsiteY46" fmla="*/ 757225 h 907364"/>
                    <a:gd name="connsiteX47" fmla="*/ 93490 w 907476"/>
                    <a:gd name="connsiteY47" fmla="*/ 740713 h 907364"/>
                    <a:gd name="connsiteX48" fmla="*/ 93106 w 907476"/>
                    <a:gd name="connsiteY48" fmla="*/ 748393 h 907364"/>
                    <a:gd name="connsiteX49" fmla="*/ 93106 w 907476"/>
                    <a:gd name="connsiteY49" fmla="*/ 850150 h 907364"/>
                    <a:gd name="connsiteX50" fmla="*/ 114597 w 907476"/>
                    <a:gd name="connsiteY50" fmla="*/ 871653 h 907364"/>
                    <a:gd name="connsiteX51" fmla="*/ 715589 w 907476"/>
                    <a:gd name="connsiteY51" fmla="*/ 871653 h 907364"/>
                    <a:gd name="connsiteX52" fmla="*/ 737848 w 907476"/>
                    <a:gd name="connsiteY52" fmla="*/ 849382 h 907364"/>
                    <a:gd name="connsiteX53" fmla="*/ 725568 w 907476"/>
                    <a:gd name="connsiteY53" fmla="*/ 819431 h 907364"/>
                    <a:gd name="connsiteX54" fmla="*/ 583571 w 907476"/>
                    <a:gd name="connsiteY54" fmla="*/ 677355 h 907364"/>
                    <a:gd name="connsiteX55" fmla="*/ 571673 w 907476"/>
                    <a:gd name="connsiteY55" fmla="*/ 661228 h 907364"/>
                    <a:gd name="connsiteX56" fmla="*/ 540971 w 907476"/>
                    <a:gd name="connsiteY56" fmla="*/ 600174 h 907364"/>
                    <a:gd name="connsiteX57" fmla="*/ 509502 w 907476"/>
                    <a:gd name="connsiteY57" fmla="*/ 627821 h 907364"/>
                    <a:gd name="connsiteX58" fmla="*/ 501826 w 907476"/>
                    <a:gd name="connsiteY58" fmla="*/ 651244 h 907364"/>
                    <a:gd name="connsiteX59" fmla="*/ 501443 w 907476"/>
                    <a:gd name="connsiteY59" fmla="*/ 718442 h 907364"/>
                    <a:gd name="connsiteX60" fmla="*/ 481870 w 907476"/>
                    <a:gd name="connsiteY60" fmla="*/ 740329 h 907364"/>
                    <a:gd name="connsiteX61" fmla="*/ 464600 w 907476"/>
                    <a:gd name="connsiteY61" fmla="*/ 757609 h 907364"/>
                    <a:gd name="connsiteX62" fmla="*/ 440806 w 907476"/>
                    <a:gd name="connsiteY62" fmla="*/ 777576 h 907364"/>
                    <a:gd name="connsiteX63" fmla="*/ 386694 w 907476"/>
                    <a:gd name="connsiteY63" fmla="*/ 777576 h 907364"/>
                    <a:gd name="connsiteX64" fmla="*/ 365586 w 907476"/>
                    <a:gd name="connsiteY64" fmla="*/ 758761 h 907364"/>
                    <a:gd name="connsiteX65" fmla="*/ 347549 w 907476"/>
                    <a:gd name="connsiteY65" fmla="*/ 740329 h 907364"/>
                    <a:gd name="connsiteX66" fmla="*/ 328744 w 907476"/>
                    <a:gd name="connsiteY66" fmla="*/ 719594 h 907364"/>
                    <a:gd name="connsiteX67" fmla="*/ 328744 w 907476"/>
                    <a:gd name="connsiteY67" fmla="*/ 653932 h 907364"/>
                    <a:gd name="connsiteX68" fmla="*/ 308404 w 907476"/>
                    <a:gd name="connsiteY68" fmla="*/ 615149 h 907364"/>
                    <a:gd name="connsiteX69" fmla="*/ 246232 w 907476"/>
                    <a:gd name="connsiteY69" fmla="*/ 548335 h 907364"/>
                    <a:gd name="connsiteX70" fmla="*/ 382473 w 907476"/>
                    <a:gd name="connsiteY70" fmla="*/ 262264 h 907364"/>
                    <a:gd name="connsiteX71" fmla="*/ 605829 w 907476"/>
                    <a:gd name="connsiteY71" fmla="*/ 420851 h 907364"/>
                    <a:gd name="connsiteX72" fmla="*/ 590862 w 907476"/>
                    <a:gd name="connsiteY72" fmla="*/ 534896 h 907364"/>
                    <a:gd name="connsiteX73" fmla="*/ 600073 w 907476"/>
                    <a:gd name="connsiteY73" fmla="*/ 539887 h 907364"/>
                    <a:gd name="connsiteX74" fmla="*/ 727486 w 907476"/>
                    <a:gd name="connsiteY74" fmla="*/ 632045 h 907364"/>
                    <a:gd name="connsiteX75" fmla="*/ 736313 w 907476"/>
                    <a:gd name="connsiteY75" fmla="*/ 642412 h 907364"/>
                    <a:gd name="connsiteX76" fmla="*/ 737464 w 907476"/>
                    <a:gd name="connsiteY76" fmla="*/ 633581 h 907364"/>
                    <a:gd name="connsiteX77" fmla="*/ 737464 w 907476"/>
                    <a:gd name="connsiteY77" fmla="*/ 56062 h 907364"/>
                    <a:gd name="connsiteX78" fmla="*/ 715973 w 907476"/>
                    <a:gd name="connsiteY78" fmla="*/ 35327 h 907364"/>
                    <a:gd name="connsiteX79" fmla="*/ 489546 w 907476"/>
                    <a:gd name="connsiteY79" fmla="*/ 35327 h 907364"/>
                    <a:gd name="connsiteX80" fmla="*/ 468438 w 907476"/>
                    <a:gd name="connsiteY80" fmla="*/ 18047 h 907364"/>
                    <a:gd name="connsiteX81" fmla="*/ 484173 w 907476"/>
                    <a:gd name="connsiteY81" fmla="*/ 0 h 907364"/>
                    <a:gd name="connsiteX82" fmla="*/ 490313 w 907476"/>
                    <a:gd name="connsiteY82" fmla="*/ 0 h 907364"/>
                    <a:gd name="connsiteX83" fmla="*/ 716741 w 907476"/>
                    <a:gd name="connsiteY83" fmla="*/ 0 h 907364"/>
                    <a:gd name="connsiteX84" fmla="*/ 772388 w 907476"/>
                    <a:gd name="connsiteY84" fmla="*/ 56062 h 907364"/>
                    <a:gd name="connsiteX85" fmla="*/ 772388 w 907476"/>
                    <a:gd name="connsiteY85" fmla="*/ 95613 h 907364"/>
                    <a:gd name="connsiteX86" fmla="*/ 803090 w 907476"/>
                    <a:gd name="connsiteY86" fmla="*/ 95613 h 907364"/>
                    <a:gd name="connsiteX87" fmla="*/ 857586 w 907476"/>
                    <a:gd name="connsiteY87" fmla="*/ 150523 h 907364"/>
                    <a:gd name="connsiteX88" fmla="*/ 856818 w 907476"/>
                    <a:gd name="connsiteY88" fmla="*/ 248824 h 907364"/>
                    <a:gd name="connsiteX89" fmla="*/ 849143 w 907476"/>
                    <a:gd name="connsiteY89" fmla="*/ 279159 h 907364"/>
                    <a:gd name="connsiteX90" fmla="*/ 849143 w 907476"/>
                    <a:gd name="connsiteY90" fmla="*/ 288375 h 907364"/>
                    <a:gd name="connsiteX91" fmla="*/ 856818 w 907476"/>
                    <a:gd name="connsiteY91" fmla="*/ 318710 h 907364"/>
                    <a:gd name="connsiteX92" fmla="*/ 856818 w 907476"/>
                    <a:gd name="connsiteY92" fmla="*/ 419699 h 907364"/>
                    <a:gd name="connsiteX93" fmla="*/ 849143 w 907476"/>
                    <a:gd name="connsiteY93" fmla="*/ 448882 h 907364"/>
                    <a:gd name="connsiteX94" fmla="*/ 849143 w 907476"/>
                    <a:gd name="connsiteY94" fmla="*/ 458866 h 907364"/>
                    <a:gd name="connsiteX95" fmla="*/ 856818 w 907476"/>
                    <a:gd name="connsiteY95" fmla="*/ 488049 h 907364"/>
                    <a:gd name="connsiteX96" fmla="*/ 857202 w 907476"/>
                    <a:gd name="connsiteY96" fmla="*/ 589806 h 907364"/>
                    <a:gd name="connsiteX97" fmla="*/ 806160 w 907476"/>
                    <a:gd name="connsiteY97" fmla="*/ 641260 h 907364"/>
                    <a:gd name="connsiteX98" fmla="*/ 772388 w 907476"/>
                    <a:gd name="connsiteY98" fmla="*/ 641260 h 907364"/>
                    <a:gd name="connsiteX99" fmla="*/ 772772 w 907476"/>
                    <a:gd name="connsiteY99" fmla="*/ 675051 h 907364"/>
                    <a:gd name="connsiteX100" fmla="*/ 777761 w 907476"/>
                    <a:gd name="connsiteY100" fmla="*/ 681963 h 907364"/>
                    <a:gd name="connsiteX101" fmla="*/ 871786 w 907476"/>
                    <a:gd name="connsiteY101" fmla="*/ 776040 h 907364"/>
                    <a:gd name="connsiteX102" fmla="*/ 907477 w 907476"/>
                    <a:gd name="connsiteY102" fmla="*/ 827495 h 907364"/>
                    <a:gd name="connsiteX103" fmla="*/ 907477 w 907476"/>
                    <a:gd name="connsiteY103" fmla="*/ 852454 h 907364"/>
                    <a:gd name="connsiteX104" fmla="*/ 905174 w 907476"/>
                    <a:gd name="connsiteY104" fmla="*/ 857830 h 907364"/>
                    <a:gd name="connsiteX105" fmla="*/ 866413 w 907476"/>
                    <a:gd name="connsiteY105" fmla="*/ 901988 h 907364"/>
                    <a:gd name="connsiteX106" fmla="*/ 852597 w 907476"/>
                    <a:gd name="connsiteY106" fmla="*/ 907364 h 907364"/>
                    <a:gd name="connsiteX107" fmla="*/ 827652 w 907476"/>
                    <a:gd name="connsiteY107" fmla="*/ 907364 h 907364"/>
                    <a:gd name="connsiteX108" fmla="*/ 771621 w 907476"/>
                    <a:gd name="connsiteY108" fmla="*/ 866662 h 907364"/>
                    <a:gd name="connsiteX109" fmla="*/ 730556 w 907476"/>
                    <a:gd name="connsiteY109" fmla="*/ 907364 h 907364"/>
                    <a:gd name="connsiteX110" fmla="*/ 99246 w 907476"/>
                    <a:gd name="connsiteY110" fmla="*/ 906980 h 907364"/>
                    <a:gd name="connsiteX111" fmla="*/ 557858 w 907476"/>
                    <a:gd name="connsiteY111" fmla="*/ 518768 h 907364"/>
                    <a:gd name="connsiteX112" fmla="*/ 567068 w 907476"/>
                    <a:gd name="connsiteY112" fmla="*/ 415091 h 907364"/>
                    <a:gd name="connsiteX113" fmla="*/ 391683 w 907476"/>
                    <a:gd name="connsiteY113" fmla="*/ 297591 h 907364"/>
                    <a:gd name="connsiteX114" fmla="*/ 257362 w 907476"/>
                    <a:gd name="connsiteY114" fmla="*/ 436979 h 907364"/>
                    <a:gd name="connsiteX115" fmla="*/ 326057 w 907476"/>
                    <a:gd name="connsiteY115" fmla="*/ 584046 h 907364"/>
                    <a:gd name="connsiteX116" fmla="*/ 357527 w 907476"/>
                    <a:gd name="connsiteY116" fmla="*/ 619373 h 907364"/>
                    <a:gd name="connsiteX117" fmla="*/ 365970 w 907476"/>
                    <a:gd name="connsiteY117" fmla="*/ 624749 h 907364"/>
                    <a:gd name="connsiteX118" fmla="*/ 462297 w 907476"/>
                    <a:gd name="connsiteY118" fmla="*/ 625133 h 907364"/>
                    <a:gd name="connsiteX119" fmla="*/ 471508 w 907476"/>
                    <a:gd name="connsiteY119" fmla="*/ 619373 h 907364"/>
                    <a:gd name="connsiteX120" fmla="*/ 499908 w 907476"/>
                    <a:gd name="connsiteY120" fmla="*/ 586350 h 907364"/>
                    <a:gd name="connsiteX121" fmla="*/ 514875 w 907476"/>
                    <a:gd name="connsiteY121" fmla="*/ 575214 h 907364"/>
                    <a:gd name="connsiteX122" fmla="*/ 518713 w 907476"/>
                    <a:gd name="connsiteY122" fmla="*/ 558703 h 907364"/>
                    <a:gd name="connsiteX123" fmla="*/ 504129 w 907476"/>
                    <a:gd name="connsiteY123" fmla="*/ 529520 h 907364"/>
                    <a:gd name="connsiteX124" fmla="*/ 506816 w 907476"/>
                    <a:gd name="connsiteY124" fmla="*/ 507632 h 907364"/>
                    <a:gd name="connsiteX125" fmla="*/ 529458 w 907476"/>
                    <a:gd name="connsiteY125" fmla="*/ 504561 h 907364"/>
                    <a:gd name="connsiteX126" fmla="*/ 557858 w 907476"/>
                    <a:gd name="connsiteY126" fmla="*/ 518768 h 907364"/>
                    <a:gd name="connsiteX127" fmla="*/ 617343 w 907476"/>
                    <a:gd name="connsiteY127" fmla="*/ 660076 h 907364"/>
                    <a:gd name="connsiteX128" fmla="*/ 780447 w 907476"/>
                    <a:gd name="connsiteY128" fmla="*/ 822887 h 907364"/>
                    <a:gd name="connsiteX129" fmla="*/ 822662 w 907476"/>
                    <a:gd name="connsiteY129" fmla="*/ 780264 h 907364"/>
                    <a:gd name="connsiteX130" fmla="*/ 659942 w 907476"/>
                    <a:gd name="connsiteY130" fmla="*/ 617453 h 907364"/>
                    <a:gd name="connsiteX131" fmla="*/ 617343 w 907476"/>
                    <a:gd name="connsiteY131" fmla="*/ 660076 h 907364"/>
                    <a:gd name="connsiteX132" fmla="*/ 363667 w 907476"/>
                    <a:gd name="connsiteY132" fmla="*/ 661228 h 907364"/>
                    <a:gd name="connsiteX133" fmla="*/ 363667 w 907476"/>
                    <a:gd name="connsiteY133" fmla="*/ 700011 h 907364"/>
                    <a:gd name="connsiteX134" fmla="*/ 370191 w 907476"/>
                    <a:gd name="connsiteY134" fmla="*/ 710762 h 907364"/>
                    <a:gd name="connsiteX135" fmla="*/ 390532 w 907476"/>
                    <a:gd name="connsiteY135" fmla="*/ 728426 h 907364"/>
                    <a:gd name="connsiteX136" fmla="*/ 418547 w 907476"/>
                    <a:gd name="connsiteY136" fmla="*/ 742249 h 907364"/>
                    <a:gd name="connsiteX137" fmla="*/ 424688 w 907476"/>
                    <a:gd name="connsiteY137" fmla="*/ 742249 h 907364"/>
                    <a:gd name="connsiteX138" fmla="*/ 433131 w 907476"/>
                    <a:gd name="connsiteY138" fmla="*/ 736874 h 907364"/>
                    <a:gd name="connsiteX139" fmla="*/ 459611 w 907476"/>
                    <a:gd name="connsiteY139" fmla="*/ 710378 h 907364"/>
                    <a:gd name="connsiteX140" fmla="*/ 464984 w 907476"/>
                    <a:gd name="connsiteY140" fmla="*/ 705386 h 907364"/>
                    <a:gd name="connsiteX141" fmla="*/ 465368 w 907476"/>
                    <a:gd name="connsiteY141" fmla="*/ 661612 h 907364"/>
                    <a:gd name="connsiteX142" fmla="*/ 363667 w 907476"/>
                    <a:gd name="connsiteY142" fmla="*/ 661228 h 907364"/>
                    <a:gd name="connsiteX143" fmla="*/ 772772 w 907476"/>
                    <a:gd name="connsiteY143" fmla="*/ 265720 h 907364"/>
                    <a:gd name="connsiteX144" fmla="*/ 805776 w 907476"/>
                    <a:gd name="connsiteY144" fmla="*/ 265720 h 907364"/>
                    <a:gd name="connsiteX145" fmla="*/ 821127 w 907476"/>
                    <a:gd name="connsiteY145" fmla="*/ 251128 h 907364"/>
                    <a:gd name="connsiteX146" fmla="*/ 821127 w 907476"/>
                    <a:gd name="connsiteY146" fmla="*/ 146684 h 907364"/>
                    <a:gd name="connsiteX147" fmla="*/ 807311 w 907476"/>
                    <a:gd name="connsiteY147" fmla="*/ 132092 h 907364"/>
                    <a:gd name="connsiteX148" fmla="*/ 772772 w 907476"/>
                    <a:gd name="connsiteY148" fmla="*/ 132092 h 907364"/>
                    <a:gd name="connsiteX149" fmla="*/ 772772 w 907476"/>
                    <a:gd name="connsiteY149" fmla="*/ 265720 h 907364"/>
                    <a:gd name="connsiteX150" fmla="*/ 772772 w 907476"/>
                    <a:gd name="connsiteY150" fmla="*/ 301431 h 907364"/>
                    <a:gd name="connsiteX151" fmla="*/ 772772 w 907476"/>
                    <a:gd name="connsiteY151" fmla="*/ 435827 h 907364"/>
                    <a:gd name="connsiteX152" fmla="*/ 806160 w 907476"/>
                    <a:gd name="connsiteY152" fmla="*/ 435827 h 907364"/>
                    <a:gd name="connsiteX153" fmla="*/ 821511 w 907476"/>
                    <a:gd name="connsiteY153" fmla="*/ 420851 h 907364"/>
                    <a:gd name="connsiteX154" fmla="*/ 821511 w 907476"/>
                    <a:gd name="connsiteY154" fmla="*/ 316406 h 907364"/>
                    <a:gd name="connsiteX155" fmla="*/ 806160 w 907476"/>
                    <a:gd name="connsiteY155" fmla="*/ 301431 h 907364"/>
                    <a:gd name="connsiteX156" fmla="*/ 772772 w 907476"/>
                    <a:gd name="connsiteY156" fmla="*/ 301431 h 907364"/>
                    <a:gd name="connsiteX157" fmla="*/ 772772 w 907476"/>
                    <a:gd name="connsiteY157" fmla="*/ 605549 h 907364"/>
                    <a:gd name="connsiteX158" fmla="*/ 806928 w 907476"/>
                    <a:gd name="connsiteY158" fmla="*/ 605549 h 907364"/>
                    <a:gd name="connsiteX159" fmla="*/ 821127 w 907476"/>
                    <a:gd name="connsiteY159" fmla="*/ 589422 h 907364"/>
                    <a:gd name="connsiteX160" fmla="*/ 821127 w 907476"/>
                    <a:gd name="connsiteY160" fmla="*/ 488817 h 907364"/>
                    <a:gd name="connsiteX161" fmla="*/ 809614 w 907476"/>
                    <a:gd name="connsiteY161" fmla="*/ 473458 h 907364"/>
                    <a:gd name="connsiteX162" fmla="*/ 772772 w 907476"/>
                    <a:gd name="connsiteY162" fmla="*/ 473074 h 907364"/>
                    <a:gd name="connsiteX163" fmla="*/ 772772 w 907476"/>
                    <a:gd name="connsiteY163" fmla="*/ 605549 h 907364"/>
                    <a:gd name="connsiteX164" fmla="*/ 807311 w 907476"/>
                    <a:gd name="connsiteY164" fmla="*/ 851686 h 907364"/>
                    <a:gd name="connsiteX165" fmla="*/ 847991 w 907476"/>
                    <a:gd name="connsiteY165" fmla="*/ 869733 h 907364"/>
                    <a:gd name="connsiteX166" fmla="*/ 870251 w 907476"/>
                    <a:gd name="connsiteY166" fmla="*/ 842854 h 907364"/>
                    <a:gd name="connsiteX167" fmla="*/ 851062 w 907476"/>
                    <a:gd name="connsiteY167" fmla="*/ 808295 h 907364"/>
                    <a:gd name="connsiteX168" fmla="*/ 807311 w 907476"/>
                    <a:gd name="connsiteY168" fmla="*/ 851686 h 907364"/>
                    <a:gd name="connsiteX169" fmla="*/ 593549 w 907476"/>
                    <a:gd name="connsiteY169" fmla="*/ 628589 h 907364"/>
                    <a:gd name="connsiteX170" fmla="*/ 627705 w 907476"/>
                    <a:gd name="connsiteY170" fmla="*/ 594030 h 907364"/>
                    <a:gd name="connsiteX171" fmla="*/ 562079 w 907476"/>
                    <a:gd name="connsiteY171" fmla="*/ 561391 h 907364"/>
                    <a:gd name="connsiteX172" fmla="*/ 560544 w 907476"/>
                    <a:gd name="connsiteY172" fmla="*/ 562927 h 907364"/>
                    <a:gd name="connsiteX173" fmla="*/ 593549 w 907476"/>
                    <a:gd name="connsiteY173" fmla="*/ 628589 h 907364"/>
                    <a:gd name="connsiteX174" fmla="*/ 56647 w 907476"/>
                    <a:gd name="connsiteY174" fmla="*/ 166267 h 907364"/>
                    <a:gd name="connsiteX175" fmla="*/ 56647 w 907476"/>
                    <a:gd name="connsiteY175" fmla="*/ 132092 h 907364"/>
                    <a:gd name="connsiteX176" fmla="*/ 35924 w 907476"/>
                    <a:gd name="connsiteY176" fmla="*/ 149755 h 907364"/>
                    <a:gd name="connsiteX177" fmla="*/ 56647 w 907476"/>
                    <a:gd name="connsiteY177" fmla="*/ 166267 h 907364"/>
                    <a:gd name="connsiteX178" fmla="*/ 56264 w 907476"/>
                    <a:gd name="connsiteY178" fmla="*/ 776040 h 907364"/>
                    <a:gd name="connsiteX179" fmla="*/ 56264 w 907476"/>
                    <a:gd name="connsiteY179" fmla="*/ 741097 h 907364"/>
                    <a:gd name="connsiteX180" fmla="*/ 35540 w 907476"/>
                    <a:gd name="connsiteY180" fmla="*/ 757993 h 907364"/>
                    <a:gd name="connsiteX181" fmla="*/ 56264 w 907476"/>
                    <a:gd name="connsiteY181" fmla="*/ 776040 h 907364"/>
                    <a:gd name="connsiteX182" fmla="*/ 56264 w 907476"/>
                    <a:gd name="connsiteY182" fmla="*/ 369013 h 907364"/>
                    <a:gd name="connsiteX183" fmla="*/ 56264 w 907476"/>
                    <a:gd name="connsiteY183" fmla="*/ 335222 h 907364"/>
                    <a:gd name="connsiteX184" fmla="*/ 35924 w 907476"/>
                    <a:gd name="connsiteY184" fmla="*/ 352501 h 907364"/>
                    <a:gd name="connsiteX185" fmla="*/ 56264 w 907476"/>
                    <a:gd name="connsiteY185" fmla="*/ 369013 h 907364"/>
                    <a:gd name="connsiteX186" fmla="*/ 56647 w 907476"/>
                    <a:gd name="connsiteY186" fmla="*/ 538736 h 907364"/>
                    <a:gd name="connsiteX187" fmla="*/ 35924 w 907476"/>
                    <a:gd name="connsiteY187" fmla="*/ 556015 h 907364"/>
                    <a:gd name="connsiteX188" fmla="*/ 56647 w 907476"/>
                    <a:gd name="connsiteY188" fmla="*/ 572143 h 907364"/>
                    <a:gd name="connsiteX189" fmla="*/ 56647 w 907476"/>
                    <a:gd name="connsiteY189" fmla="*/ 538736 h 907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907476" h="907364">
                      <a:moveTo>
                        <a:pt x="99246" y="906980"/>
                      </a:moveTo>
                      <a:cubicBezTo>
                        <a:pt x="95025" y="905060"/>
                        <a:pt x="90420" y="903908"/>
                        <a:pt x="86582" y="901604"/>
                      </a:cubicBezTo>
                      <a:cubicBezTo>
                        <a:pt x="67777" y="891621"/>
                        <a:pt x="57415" y="876261"/>
                        <a:pt x="57031" y="854758"/>
                      </a:cubicBezTo>
                      <a:cubicBezTo>
                        <a:pt x="56647" y="840550"/>
                        <a:pt x="57031" y="826343"/>
                        <a:pt x="57031" y="811751"/>
                      </a:cubicBezTo>
                      <a:cubicBezTo>
                        <a:pt x="38610" y="811751"/>
                        <a:pt x="23259" y="805607"/>
                        <a:pt x="11746" y="791400"/>
                      </a:cubicBezTo>
                      <a:cubicBezTo>
                        <a:pt x="3303" y="780648"/>
                        <a:pt x="-535" y="767977"/>
                        <a:pt x="233" y="754153"/>
                      </a:cubicBezTo>
                      <a:cubicBezTo>
                        <a:pt x="1767" y="726890"/>
                        <a:pt x="22491" y="708074"/>
                        <a:pt x="56264" y="704619"/>
                      </a:cubicBezTo>
                      <a:cubicBezTo>
                        <a:pt x="56264" y="673131"/>
                        <a:pt x="56264" y="641260"/>
                        <a:pt x="56264" y="609773"/>
                      </a:cubicBezTo>
                      <a:cubicBezTo>
                        <a:pt x="14816" y="600174"/>
                        <a:pt x="-2070" y="582126"/>
                        <a:pt x="233" y="549871"/>
                      </a:cubicBezTo>
                      <a:cubicBezTo>
                        <a:pt x="2152" y="522992"/>
                        <a:pt x="23643" y="504561"/>
                        <a:pt x="56264" y="501489"/>
                      </a:cubicBezTo>
                      <a:cubicBezTo>
                        <a:pt x="56264" y="470002"/>
                        <a:pt x="56264" y="438131"/>
                        <a:pt x="56264" y="406644"/>
                      </a:cubicBezTo>
                      <a:cubicBezTo>
                        <a:pt x="20573" y="400500"/>
                        <a:pt x="1384" y="383220"/>
                        <a:pt x="233" y="355957"/>
                      </a:cubicBezTo>
                      <a:cubicBezTo>
                        <a:pt x="-919" y="324086"/>
                        <a:pt x="14816" y="307575"/>
                        <a:pt x="56264" y="297975"/>
                      </a:cubicBezTo>
                      <a:cubicBezTo>
                        <a:pt x="56264" y="266488"/>
                        <a:pt x="56264" y="235001"/>
                        <a:pt x="56264" y="202746"/>
                      </a:cubicBezTo>
                      <a:cubicBezTo>
                        <a:pt x="37842" y="202746"/>
                        <a:pt x="21724" y="196218"/>
                        <a:pt x="10594" y="180858"/>
                      </a:cubicBezTo>
                      <a:cubicBezTo>
                        <a:pt x="2152" y="169723"/>
                        <a:pt x="-919" y="157051"/>
                        <a:pt x="233" y="143228"/>
                      </a:cubicBezTo>
                      <a:cubicBezTo>
                        <a:pt x="2535" y="116732"/>
                        <a:pt x="23643" y="97917"/>
                        <a:pt x="56647" y="95229"/>
                      </a:cubicBezTo>
                      <a:cubicBezTo>
                        <a:pt x="56647" y="82174"/>
                        <a:pt x="56647" y="69118"/>
                        <a:pt x="56647" y="55678"/>
                      </a:cubicBezTo>
                      <a:cubicBezTo>
                        <a:pt x="56647" y="22655"/>
                        <a:pt x="78907" y="0"/>
                        <a:pt x="111911" y="0"/>
                      </a:cubicBezTo>
                      <a:cubicBezTo>
                        <a:pt x="187898" y="0"/>
                        <a:pt x="263502" y="0"/>
                        <a:pt x="339489" y="0"/>
                      </a:cubicBezTo>
                      <a:cubicBezTo>
                        <a:pt x="353306" y="0"/>
                        <a:pt x="361365" y="6912"/>
                        <a:pt x="360981" y="17663"/>
                      </a:cubicBezTo>
                      <a:cubicBezTo>
                        <a:pt x="360597" y="28799"/>
                        <a:pt x="352538" y="35327"/>
                        <a:pt x="339106" y="35327"/>
                      </a:cubicBezTo>
                      <a:cubicBezTo>
                        <a:pt x="264653" y="35327"/>
                        <a:pt x="189817" y="35327"/>
                        <a:pt x="115365" y="35327"/>
                      </a:cubicBezTo>
                      <a:cubicBezTo>
                        <a:pt x="98479" y="35327"/>
                        <a:pt x="92339" y="41471"/>
                        <a:pt x="92339" y="57982"/>
                      </a:cubicBezTo>
                      <a:cubicBezTo>
                        <a:pt x="92339" y="70270"/>
                        <a:pt x="92339" y="82557"/>
                        <a:pt x="92339" y="95229"/>
                      </a:cubicBezTo>
                      <a:cubicBezTo>
                        <a:pt x="112679" y="95613"/>
                        <a:pt x="129565" y="102141"/>
                        <a:pt x="139543" y="119420"/>
                      </a:cubicBezTo>
                      <a:cubicBezTo>
                        <a:pt x="144532" y="127868"/>
                        <a:pt x="147218" y="137852"/>
                        <a:pt x="148753" y="147452"/>
                      </a:cubicBezTo>
                      <a:cubicBezTo>
                        <a:pt x="150289" y="157819"/>
                        <a:pt x="141845" y="165883"/>
                        <a:pt x="132251" y="166267"/>
                      </a:cubicBezTo>
                      <a:cubicBezTo>
                        <a:pt x="123041" y="166651"/>
                        <a:pt x="115365" y="159739"/>
                        <a:pt x="113830" y="149755"/>
                      </a:cubicBezTo>
                      <a:cubicBezTo>
                        <a:pt x="111911" y="136316"/>
                        <a:pt x="105771" y="130556"/>
                        <a:pt x="93106" y="131708"/>
                      </a:cubicBezTo>
                      <a:cubicBezTo>
                        <a:pt x="93106" y="187002"/>
                        <a:pt x="93106" y="242297"/>
                        <a:pt x="93106" y="298743"/>
                      </a:cubicBezTo>
                      <a:cubicBezTo>
                        <a:pt x="109609" y="298743"/>
                        <a:pt x="123808" y="303735"/>
                        <a:pt x="135321" y="316022"/>
                      </a:cubicBezTo>
                      <a:cubicBezTo>
                        <a:pt x="144148" y="325622"/>
                        <a:pt x="148753" y="336758"/>
                        <a:pt x="149521" y="349429"/>
                      </a:cubicBezTo>
                      <a:cubicBezTo>
                        <a:pt x="149905" y="360565"/>
                        <a:pt x="142997" y="369013"/>
                        <a:pt x="132635" y="369397"/>
                      </a:cubicBezTo>
                      <a:cubicBezTo>
                        <a:pt x="123041" y="370165"/>
                        <a:pt x="115365" y="362869"/>
                        <a:pt x="114214" y="351733"/>
                      </a:cubicBezTo>
                      <a:cubicBezTo>
                        <a:pt x="112679" y="339062"/>
                        <a:pt x="106155" y="333686"/>
                        <a:pt x="93106" y="334838"/>
                      </a:cubicBezTo>
                      <a:cubicBezTo>
                        <a:pt x="93106" y="389748"/>
                        <a:pt x="93106" y="445042"/>
                        <a:pt x="93106" y="500721"/>
                      </a:cubicBezTo>
                      <a:cubicBezTo>
                        <a:pt x="98863" y="501873"/>
                        <a:pt x="105003" y="501873"/>
                        <a:pt x="110376" y="503793"/>
                      </a:cubicBezTo>
                      <a:cubicBezTo>
                        <a:pt x="132635" y="510704"/>
                        <a:pt x="145299" y="526064"/>
                        <a:pt x="149137" y="548719"/>
                      </a:cubicBezTo>
                      <a:cubicBezTo>
                        <a:pt x="151056" y="561007"/>
                        <a:pt x="144916" y="570607"/>
                        <a:pt x="134938" y="572143"/>
                      </a:cubicBezTo>
                      <a:cubicBezTo>
                        <a:pt x="123424" y="573679"/>
                        <a:pt x="116133" y="567535"/>
                        <a:pt x="114214" y="553711"/>
                      </a:cubicBezTo>
                      <a:cubicBezTo>
                        <a:pt x="112679" y="542959"/>
                        <a:pt x="106155" y="537584"/>
                        <a:pt x="93490" y="537584"/>
                      </a:cubicBezTo>
                      <a:cubicBezTo>
                        <a:pt x="93490" y="592878"/>
                        <a:pt x="93490" y="648556"/>
                        <a:pt x="93490" y="704235"/>
                      </a:cubicBezTo>
                      <a:cubicBezTo>
                        <a:pt x="98863" y="705002"/>
                        <a:pt x="104236" y="705770"/>
                        <a:pt x="109609" y="706922"/>
                      </a:cubicBezTo>
                      <a:cubicBezTo>
                        <a:pt x="131100" y="711914"/>
                        <a:pt x="147602" y="731498"/>
                        <a:pt x="149521" y="753385"/>
                      </a:cubicBezTo>
                      <a:cubicBezTo>
                        <a:pt x="150672" y="765673"/>
                        <a:pt x="144148" y="774888"/>
                        <a:pt x="133402" y="775656"/>
                      </a:cubicBezTo>
                      <a:cubicBezTo>
                        <a:pt x="123424" y="776424"/>
                        <a:pt x="115749" y="769513"/>
                        <a:pt x="114214" y="757225"/>
                      </a:cubicBezTo>
                      <a:cubicBezTo>
                        <a:pt x="112679" y="746473"/>
                        <a:pt x="106155" y="740713"/>
                        <a:pt x="93490" y="740713"/>
                      </a:cubicBezTo>
                      <a:cubicBezTo>
                        <a:pt x="93490" y="743017"/>
                        <a:pt x="93106" y="745705"/>
                        <a:pt x="93106" y="748393"/>
                      </a:cubicBezTo>
                      <a:cubicBezTo>
                        <a:pt x="93106" y="782184"/>
                        <a:pt x="93106" y="816359"/>
                        <a:pt x="93106" y="850150"/>
                      </a:cubicBezTo>
                      <a:cubicBezTo>
                        <a:pt x="93106" y="865126"/>
                        <a:pt x="99630" y="871653"/>
                        <a:pt x="114597" y="871653"/>
                      </a:cubicBezTo>
                      <a:cubicBezTo>
                        <a:pt x="314928" y="871653"/>
                        <a:pt x="515259" y="871653"/>
                        <a:pt x="715589" y="871653"/>
                      </a:cubicBezTo>
                      <a:cubicBezTo>
                        <a:pt x="730940" y="871653"/>
                        <a:pt x="736697" y="865126"/>
                        <a:pt x="737848" y="849382"/>
                      </a:cubicBezTo>
                      <a:cubicBezTo>
                        <a:pt x="738615" y="836710"/>
                        <a:pt x="734394" y="828263"/>
                        <a:pt x="725568" y="819431"/>
                      </a:cubicBezTo>
                      <a:cubicBezTo>
                        <a:pt x="677596" y="772584"/>
                        <a:pt x="630775" y="724970"/>
                        <a:pt x="583571" y="677355"/>
                      </a:cubicBezTo>
                      <a:cubicBezTo>
                        <a:pt x="578965" y="672747"/>
                        <a:pt x="574744" y="666988"/>
                        <a:pt x="571673" y="661228"/>
                      </a:cubicBezTo>
                      <a:cubicBezTo>
                        <a:pt x="561312" y="641644"/>
                        <a:pt x="551717" y="621677"/>
                        <a:pt x="540971" y="600174"/>
                      </a:cubicBezTo>
                      <a:cubicBezTo>
                        <a:pt x="529842" y="609773"/>
                        <a:pt x="518329" y="617453"/>
                        <a:pt x="509502" y="627821"/>
                      </a:cubicBezTo>
                      <a:cubicBezTo>
                        <a:pt x="504513" y="633581"/>
                        <a:pt x="502210" y="643180"/>
                        <a:pt x="501826" y="651244"/>
                      </a:cubicBezTo>
                      <a:cubicBezTo>
                        <a:pt x="500675" y="673515"/>
                        <a:pt x="501443" y="696171"/>
                        <a:pt x="501443" y="718442"/>
                      </a:cubicBezTo>
                      <a:cubicBezTo>
                        <a:pt x="501443" y="733034"/>
                        <a:pt x="496454" y="738409"/>
                        <a:pt x="481870" y="740329"/>
                      </a:cubicBezTo>
                      <a:cubicBezTo>
                        <a:pt x="472276" y="741865"/>
                        <a:pt x="466135" y="747625"/>
                        <a:pt x="464600" y="757609"/>
                      </a:cubicBezTo>
                      <a:cubicBezTo>
                        <a:pt x="461914" y="773352"/>
                        <a:pt x="456925" y="777576"/>
                        <a:pt x="440806" y="777576"/>
                      </a:cubicBezTo>
                      <a:cubicBezTo>
                        <a:pt x="422769" y="777576"/>
                        <a:pt x="404731" y="777576"/>
                        <a:pt x="386694" y="777576"/>
                      </a:cubicBezTo>
                      <a:cubicBezTo>
                        <a:pt x="373262" y="777576"/>
                        <a:pt x="367505" y="772200"/>
                        <a:pt x="365586" y="758761"/>
                      </a:cubicBezTo>
                      <a:cubicBezTo>
                        <a:pt x="364051" y="748009"/>
                        <a:pt x="357911" y="741865"/>
                        <a:pt x="347549" y="740329"/>
                      </a:cubicBezTo>
                      <a:cubicBezTo>
                        <a:pt x="334501" y="738793"/>
                        <a:pt x="328744" y="732650"/>
                        <a:pt x="328744" y="719594"/>
                      </a:cubicBezTo>
                      <a:cubicBezTo>
                        <a:pt x="328744" y="697707"/>
                        <a:pt x="328360" y="675819"/>
                        <a:pt x="328744" y="653932"/>
                      </a:cubicBezTo>
                      <a:cubicBezTo>
                        <a:pt x="329128" y="636653"/>
                        <a:pt x="321836" y="624365"/>
                        <a:pt x="308404" y="615149"/>
                      </a:cubicBezTo>
                      <a:cubicBezTo>
                        <a:pt x="282691" y="597486"/>
                        <a:pt x="261583" y="575598"/>
                        <a:pt x="246232" y="548335"/>
                      </a:cubicBezTo>
                      <a:cubicBezTo>
                        <a:pt x="180607" y="432371"/>
                        <a:pt x="251221" y="283767"/>
                        <a:pt x="382473" y="262264"/>
                      </a:cubicBezTo>
                      <a:cubicBezTo>
                        <a:pt x="488011" y="244601"/>
                        <a:pt x="588176" y="315638"/>
                        <a:pt x="605829" y="420851"/>
                      </a:cubicBezTo>
                      <a:cubicBezTo>
                        <a:pt x="612354" y="460018"/>
                        <a:pt x="607365" y="497649"/>
                        <a:pt x="590862" y="534896"/>
                      </a:cubicBezTo>
                      <a:cubicBezTo>
                        <a:pt x="593933" y="536816"/>
                        <a:pt x="597003" y="538736"/>
                        <a:pt x="600073" y="539887"/>
                      </a:cubicBezTo>
                      <a:cubicBezTo>
                        <a:pt x="650347" y="559855"/>
                        <a:pt x="692562" y="590574"/>
                        <a:pt x="727486" y="632045"/>
                      </a:cubicBezTo>
                      <a:cubicBezTo>
                        <a:pt x="729789" y="635117"/>
                        <a:pt x="732475" y="637804"/>
                        <a:pt x="736313" y="642412"/>
                      </a:cubicBezTo>
                      <a:cubicBezTo>
                        <a:pt x="736697" y="637804"/>
                        <a:pt x="737464" y="635885"/>
                        <a:pt x="737464" y="633581"/>
                      </a:cubicBezTo>
                      <a:cubicBezTo>
                        <a:pt x="737464" y="441203"/>
                        <a:pt x="737464" y="248824"/>
                        <a:pt x="737464" y="56062"/>
                      </a:cubicBezTo>
                      <a:cubicBezTo>
                        <a:pt x="737464" y="41855"/>
                        <a:pt x="730556" y="35327"/>
                        <a:pt x="715973" y="35327"/>
                      </a:cubicBezTo>
                      <a:cubicBezTo>
                        <a:pt x="640369" y="35327"/>
                        <a:pt x="564766" y="35327"/>
                        <a:pt x="489546" y="35327"/>
                      </a:cubicBezTo>
                      <a:cubicBezTo>
                        <a:pt x="476497" y="35327"/>
                        <a:pt x="468822" y="28799"/>
                        <a:pt x="468438" y="18047"/>
                      </a:cubicBezTo>
                      <a:cubicBezTo>
                        <a:pt x="468054" y="8448"/>
                        <a:pt x="474962" y="1152"/>
                        <a:pt x="484173" y="0"/>
                      </a:cubicBezTo>
                      <a:cubicBezTo>
                        <a:pt x="486092" y="0"/>
                        <a:pt x="488394" y="0"/>
                        <a:pt x="490313" y="0"/>
                      </a:cubicBezTo>
                      <a:cubicBezTo>
                        <a:pt x="565917" y="0"/>
                        <a:pt x="641521" y="0"/>
                        <a:pt x="716741" y="0"/>
                      </a:cubicBezTo>
                      <a:cubicBezTo>
                        <a:pt x="750129" y="0"/>
                        <a:pt x="772388" y="22271"/>
                        <a:pt x="772388" y="56062"/>
                      </a:cubicBezTo>
                      <a:cubicBezTo>
                        <a:pt x="772388" y="68734"/>
                        <a:pt x="772388" y="81406"/>
                        <a:pt x="772388" y="95613"/>
                      </a:cubicBezTo>
                      <a:cubicBezTo>
                        <a:pt x="782750" y="95613"/>
                        <a:pt x="793112" y="96381"/>
                        <a:pt x="803090" y="95613"/>
                      </a:cubicBezTo>
                      <a:cubicBezTo>
                        <a:pt x="833408" y="93309"/>
                        <a:pt x="858737" y="118652"/>
                        <a:pt x="857586" y="150523"/>
                      </a:cubicBezTo>
                      <a:cubicBezTo>
                        <a:pt x="856435" y="183162"/>
                        <a:pt x="857970" y="216185"/>
                        <a:pt x="856818" y="248824"/>
                      </a:cubicBezTo>
                      <a:cubicBezTo>
                        <a:pt x="856435" y="258808"/>
                        <a:pt x="851445" y="268792"/>
                        <a:pt x="849143" y="279159"/>
                      </a:cubicBezTo>
                      <a:cubicBezTo>
                        <a:pt x="848376" y="282231"/>
                        <a:pt x="848376" y="285303"/>
                        <a:pt x="849143" y="288375"/>
                      </a:cubicBezTo>
                      <a:cubicBezTo>
                        <a:pt x="851445" y="298359"/>
                        <a:pt x="856818" y="308343"/>
                        <a:pt x="856818" y="318710"/>
                      </a:cubicBezTo>
                      <a:cubicBezTo>
                        <a:pt x="857970" y="352501"/>
                        <a:pt x="857970" y="385908"/>
                        <a:pt x="856818" y="419699"/>
                      </a:cubicBezTo>
                      <a:cubicBezTo>
                        <a:pt x="856435" y="429683"/>
                        <a:pt x="851445" y="439283"/>
                        <a:pt x="849143" y="448882"/>
                      </a:cubicBezTo>
                      <a:cubicBezTo>
                        <a:pt x="848376" y="451954"/>
                        <a:pt x="848376" y="455794"/>
                        <a:pt x="849143" y="458866"/>
                      </a:cubicBezTo>
                      <a:cubicBezTo>
                        <a:pt x="851445" y="468850"/>
                        <a:pt x="856435" y="478449"/>
                        <a:pt x="856818" y="488049"/>
                      </a:cubicBezTo>
                      <a:cubicBezTo>
                        <a:pt x="857970" y="521840"/>
                        <a:pt x="857202" y="556015"/>
                        <a:pt x="857202" y="589806"/>
                      </a:cubicBezTo>
                      <a:cubicBezTo>
                        <a:pt x="857202" y="619757"/>
                        <a:pt x="835711" y="641260"/>
                        <a:pt x="806160" y="641260"/>
                      </a:cubicBezTo>
                      <a:cubicBezTo>
                        <a:pt x="795414" y="641260"/>
                        <a:pt x="784285" y="641260"/>
                        <a:pt x="772388" y="641260"/>
                      </a:cubicBezTo>
                      <a:cubicBezTo>
                        <a:pt x="772388" y="652780"/>
                        <a:pt x="772004" y="663916"/>
                        <a:pt x="772772" y="675051"/>
                      </a:cubicBezTo>
                      <a:cubicBezTo>
                        <a:pt x="772772" y="677355"/>
                        <a:pt x="775458" y="680043"/>
                        <a:pt x="777761" y="681963"/>
                      </a:cubicBezTo>
                      <a:cubicBezTo>
                        <a:pt x="808847" y="713450"/>
                        <a:pt x="839932" y="744937"/>
                        <a:pt x="871786" y="776040"/>
                      </a:cubicBezTo>
                      <a:cubicBezTo>
                        <a:pt x="887137" y="791016"/>
                        <a:pt x="901720" y="805991"/>
                        <a:pt x="907477" y="827495"/>
                      </a:cubicBezTo>
                      <a:cubicBezTo>
                        <a:pt x="907477" y="835942"/>
                        <a:pt x="907477" y="844006"/>
                        <a:pt x="907477" y="852454"/>
                      </a:cubicBezTo>
                      <a:cubicBezTo>
                        <a:pt x="906709" y="854374"/>
                        <a:pt x="905942" y="855910"/>
                        <a:pt x="905174" y="857830"/>
                      </a:cubicBezTo>
                      <a:cubicBezTo>
                        <a:pt x="898650" y="878181"/>
                        <a:pt x="885985" y="893541"/>
                        <a:pt x="866413" y="901988"/>
                      </a:cubicBezTo>
                      <a:cubicBezTo>
                        <a:pt x="861808" y="903908"/>
                        <a:pt x="857202" y="905444"/>
                        <a:pt x="852597" y="907364"/>
                      </a:cubicBezTo>
                      <a:cubicBezTo>
                        <a:pt x="844154" y="907364"/>
                        <a:pt x="836094" y="907364"/>
                        <a:pt x="827652" y="907364"/>
                      </a:cubicBezTo>
                      <a:cubicBezTo>
                        <a:pt x="804241" y="901604"/>
                        <a:pt x="788123" y="884325"/>
                        <a:pt x="771621" y="866662"/>
                      </a:cubicBezTo>
                      <a:cubicBezTo>
                        <a:pt x="765480" y="889317"/>
                        <a:pt x="750129" y="900836"/>
                        <a:pt x="730556" y="907364"/>
                      </a:cubicBezTo>
                      <a:cubicBezTo>
                        <a:pt x="519480" y="906980"/>
                        <a:pt x="309172" y="906980"/>
                        <a:pt x="99246" y="906980"/>
                      </a:cubicBezTo>
                      <a:close/>
                      <a:moveTo>
                        <a:pt x="557858" y="518768"/>
                      </a:moveTo>
                      <a:cubicBezTo>
                        <a:pt x="572825" y="484593"/>
                        <a:pt x="575511" y="450418"/>
                        <a:pt x="567068" y="415091"/>
                      </a:cubicBezTo>
                      <a:cubicBezTo>
                        <a:pt x="549031" y="341366"/>
                        <a:pt x="476114" y="285687"/>
                        <a:pt x="391683" y="297591"/>
                      </a:cubicBezTo>
                      <a:cubicBezTo>
                        <a:pt x="321069" y="307575"/>
                        <a:pt x="263119" y="366709"/>
                        <a:pt x="257362" y="436979"/>
                      </a:cubicBezTo>
                      <a:cubicBezTo>
                        <a:pt x="252373" y="498417"/>
                        <a:pt x="275016" y="548335"/>
                        <a:pt x="326057" y="584046"/>
                      </a:cubicBezTo>
                      <a:cubicBezTo>
                        <a:pt x="339489" y="593262"/>
                        <a:pt x="349852" y="604782"/>
                        <a:pt x="357527" y="619373"/>
                      </a:cubicBezTo>
                      <a:cubicBezTo>
                        <a:pt x="358678" y="622061"/>
                        <a:pt x="362900" y="624365"/>
                        <a:pt x="365970" y="624749"/>
                      </a:cubicBezTo>
                      <a:cubicBezTo>
                        <a:pt x="398207" y="625133"/>
                        <a:pt x="430061" y="624749"/>
                        <a:pt x="462297" y="625133"/>
                      </a:cubicBezTo>
                      <a:cubicBezTo>
                        <a:pt x="467287" y="625133"/>
                        <a:pt x="469589" y="623597"/>
                        <a:pt x="471508" y="619373"/>
                      </a:cubicBezTo>
                      <a:cubicBezTo>
                        <a:pt x="477648" y="605549"/>
                        <a:pt x="487627" y="594798"/>
                        <a:pt x="499908" y="586350"/>
                      </a:cubicBezTo>
                      <a:cubicBezTo>
                        <a:pt x="504897" y="582894"/>
                        <a:pt x="509502" y="578670"/>
                        <a:pt x="514875" y="575214"/>
                      </a:cubicBezTo>
                      <a:cubicBezTo>
                        <a:pt x="521783" y="570607"/>
                        <a:pt x="523318" y="565999"/>
                        <a:pt x="518713" y="558703"/>
                      </a:cubicBezTo>
                      <a:cubicBezTo>
                        <a:pt x="512956" y="549487"/>
                        <a:pt x="509118" y="539120"/>
                        <a:pt x="504129" y="529520"/>
                      </a:cubicBezTo>
                      <a:cubicBezTo>
                        <a:pt x="499908" y="521456"/>
                        <a:pt x="500675" y="514160"/>
                        <a:pt x="506816" y="507632"/>
                      </a:cubicBezTo>
                      <a:cubicBezTo>
                        <a:pt x="512572" y="501489"/>
                        <a:pt x="520248" y="500337"/>
                        <a:pt x="529458" y="504561"/>
                      </a:cubicBezTo>
                      <a:cubicBezTo>
                        <a:pt x="538285" y="508785"/>
                        <a:pt x="547496" y="513392"/>
                        <a:pt x="557858" y="518768"/>
                      </a:cubicBezTo>
                      <a:close/>
                      <a:moveTo>
                        <a:pt x="617343" y="660076"/>
                      </a:moveTo>
                      <a:cubicBezTo>
                        <a:pt x="671455" y="714218"/>
                        <a:pt x="726335" y="769129"/>
                        <a:pt x="780447" y="822887"/>
                      </a:cubicBezTo>
                      <a:cubicBezTo>
                        <a:pt x="794263" y="809063"/>
                        <a:pt x="809230" y="794088"/>
                        <a:pt x="822662" y="780264"/>
                      </a:cubicBezTo>
                      <a:cubicBezTo>
                        <a:pt x="768550" y="726122"/>
                        <a:pt x="714054" y="671596"/>
                        <a:pt x="659942" y="617453"/>
                      </a:cubicBezTo>
                      <a:cubicBezTo>
                        <a:pt x="645742" y="631661"/>
                        <a:pt x="631158" y="646252"/>
                        <a:pt x="617343" y="660076"/>
                      </a:cubicBezTo>
                      <a:close/>
                      <a:moveTo>
                        <a:pt x="363667" y="661228"/>
                      </a:moveTo>
                      <a:cubicBezTo>
                        <a:pt x="363667" y="674667"/>
                        <a:pt x="364051" y="687339"/>
                        <a:pt x="363667" y="700011"/>
                      </a:cubicBezTo>
                      <a:cubicBezTo>
                        <a:pt x="363667" y="705386"/>
                        <a:pt x="365586" y="708074"/>
                        <a:pt x="370191" y="710762"/>
                      </a:cubicBezTo>
                      <a:cubicBezTo>
                        <a:pt x="377867" y="715370"/>
                        <a:pt x="387078" y="720746"/>
                        <a:pt x="390532" y="728426"/>
                      </a:cubicBezTo>
                      <a:cubicBezTo>
                        <a:pt x="396672" y="741865"/>
                        <a:pt x="406266" y="743401"/>
                        <a:pt x="418547" y="742249"/>
                      </a:cubicBezTo>
                      <a:cubicBezTo>
                        <a:pt x="420466" y="741865"/>
                        <a:pt x="422769" y="743017"/>
                        <a:pt x="424688" y="742249"/>
                      </a:cubicBezTo>
                      <a:cubicBezTo>
                        <a:pt x="427758" y="741097"/>
                        <a:pt x="431595" y="739561"/>
                        <a:pt x="433131" y="736874"/>
                      </a:cubicBezTo>
                      <a:cubicBezTo>
                        <a:pt x="439271" y="725354"/>
                        <a:pt x="447714" y="716522"/>
                        <a:pt x="459611" y="710378"/>
                      </a:cubicBezTo>
                      <a:cubicBezTo>
                        <a:pt x="461914" y="709226"/>
                        <a:pt x="464600" y="707306"/>
                        <a:pt x="464984" y="705386"/>
                      </a:cubicBezTo>
                      <a:cubicBezTo>
                        <a:pt x="465368" y="690795"/>
                        <a:pt x="465368" y="676203"/>
                        <a:pt x="465368" y="661612"/>
                      </a:cubicBezTo>
                      <a:cubicBezTo>
                        <a:pt x="430061" y="661228"/>
                        <a:pt x="397440" y="661228"/>
                        <a:pt x="363667" y="661228"/>
                      </a:cubicBezTo>
                      <a:close/>
                      <a:moveTo>
                        <a:pt x="772772" y="265720"/>
                      </a:moveTo>
                      <a:cubicBezTo>
                        <a:pt x="784285" y="265720"/>
                        <a:pt x="795031" y="266104"/>
                        <a:pt x="805776" y="265720"/>
                      </a:cubicBezTo>
                      <a:cubicBezTo>
                        <a:pt x="814987" y="265336"/>
                        <a:pt x="821127" y="259960"/>
                        <a:pt x="821127" y="251128"/>
                      </a:cubicBezTo>
                      <a:cubicBezTo>
                        <a:pt x="821511" y="216185"/>
                        <a:pt x="821511" y="181626"/>
                        <a:pt x="821127" y="146684"/>
                      </a:cubicBezTo>
                      <a:cubicBezTo>
                        <a:pt x="821127" y="138236"/>
                        <a:pt x="815371" y="132476"/>
                        <a:pt x="807311" y="132092"/>
                      </a:cubicBezTo>
                      <a:cubicBezTo>
                        <a:pt x="795798" y="131708"/>
                        <a:pt x="784668" y="132092"/>
                        <a:pt x="772772" y="132092"/>
                      </a:cubicBezTo>
                      <a:cubicBezTo>
                        <a:pt x="772772" y="176635"/>
                        <a:pt x="772772" y="220793"/>
                        <a:pt x="772772" y="265720"/>
                      </a:cubicBezTo>
                      <a:close/>
                      <a:moveTo>
                        <a:pt x="772772" y="301431"/>
                      </a:moveTo>
                      <a:cubicBezTo>
                        <a:pt x="772772" y="346741"/>
                        <a:pt x="772772" y="391284"/>
                        <a:pt x="772772" y="435827"/>
                      </a:cubicBezTo>
                      <a:cubicBezTo>
                        <a:pt x="784285" y="435827"/>
                        <a:pt x="795031" y="436211"/>
                        <a:pt x="806160" y="435827"/>
                      </a:cubicBezTo>
                      <a:cubicBezTo>
                        <a:pt x="815371" y="435443"/>
                        <a:pt x="821511" y="429683"/>
                        <a:pt x="821511" y="420851"/>
                      </a:cubicBezTo>
                      <a:cubicBezTo>
                        <a:pt x="821895" y="385908"/>
                        <a:pt x="821895" y="351349"/>
                        <a:pt x="821511" y="316406"/>
                      </a:cubicBezTo>
                      <a:cubicBezTo>
                        <a:pt x="821511" y="307575"/>
                        <a:pt x="815371" y="301815"/>
                        <a:pt x="806160" y="301431"/>
                      </a:cubicBezTo>
                      <a:cubicBezTo>
                        <a:pt x="795031" y="301431"/>
                        <a:pt x="784285" y="301431"/>
                        <a:pt x="772772" y="301431"/>
                      </a:cubicBezTo>
                      <a:close/>
                      <a:moveTo>
                        <a:pt x="772772" y="605549"/>
                      </a:moveTo>
                      <a:cubicBezTo>
                        <a:pt x="784668" y="605549"/>
                        <a:pt x="795798" y="605934"/>
                        <a:pt x="806928" y="605549"/>
                      </a:cubicBezTo>
                      <a:cubicBezTo>
                        <a:pt x="815755" y="605165"/>
                        <a:pt x="820743" y="598638"/>
                        <a:pt x="821127" y="589422"/>
                      </a:cubicBezTo>
                      <a:cubicBezTo>
                        <a:pt x="821127" y="556015"/>
                        <a:pt x="821127" y="522224"/>
                        <a:pt x="821127" y="488817"/>
                      </a:cubicBezTo>
                      <a:cubicBezTo>
                        <a:pt x="821127" y="481137"/>
                        <a:pt x="817674" y="474226"/>
                        <a:pt x="809614" y="473458"/>
                      </a:cubicBezTo>
                      <a:cubicBezTo>
                        <a:pt x="797717" y="472306"/>
                        <a:pt x="785436" y="473074"/>
                        <a:pt x="772772" y="473074"/>
                      </a:cubicBezTo>
                      <a:cubicBezTo>
                        <a:pt x="772772" y="516848"/>
                        <a:pt x="772772" y="560623"/>
                        <a:pt x="772772" y="605549"/>
                      </a:cubicBezTo>
                      <a:close/>
                      <a:moveTo>
                        <a:pt x="807311" y="851686"/>
                      </a:moveTo>
                      <a:cubicBezTo>
                        <a:pt x="818057" y="863974"/>
                        <a:pt x="829570" y="875109"/>
                        <a:pt x="847991" y="869733"/>
                      </a:cubicBezTo>
                      <a:cubicBezTo>
                        <a:pt x="861424" y="865510"/>
                        <a:pt x="868715" y="855910"/>
                        <a:pt x="870251" y="842854"/>
                      </a:cubicBezTo>
                      <a:cubicBezTo>
                        <a:pt x="871786" y="827111"/>
                        <a:pt x="861424" y="817127"/>
                        <a:pt x="851062" y="808295"/>
                      </a:cubicBezTo>
                      <a:cubicBezTo>
                        <a:pt x="836094" y="822887"/>
                        <a:pt x="821895" y="836710"/>
                        <a:pt x="807311" y="851686"/>
                      </a:cubicBezTo>
                      <a:close/>
                      <a:moveTo>
                        <a:pt x="593549" y="628589"/>
                      </a:moveTo>
                      <a:cubicBezTo>
                        <a:pt x="605446" y="616685"/>
                        <a:pt x="616575" y="605549"/>
                        <a:pt x="627705" y="594030"/>
                      </a:cubicBezTo>
                      <a:cubicBezTo>
                        <a:pt x="606213" y="583278"/>
                        <a:pt x="584338" y="572143"/>
                        <a:pt x="562079" y="561391"/>
                      </a:cubicBezTo>
                      <a:cubicBezTo>
                        <a:pt x="561695" y="561775"/>
                        <a:pt x="560928" y="562543"/>
                        <a:pt x="560544" y="562927"/>
                      </a:cubicBezTo>
                      <a:cubicBezTo>
                        <a:pt x="571673" y="584814"/>
                        <a:pt x="582803" y="607085"/>
                        <a:pt x="593549" y="628589"/>
                      </a:cubicBezTo>
                      <a:close/>
                      <a:moveTo>
                        <a:pt x="56647" y="166267"/>
                      </a:moveTo>
                      <a:cubicBezTo>
                        <a:pt x="56647" y="154747"/>
                        <a:pt x="56647" y="143612"/>
                        <a:pt x="56647" y="132092"/>
                      </a:cubicBezTo>
                      <a:cubicBezTo>
                        <a:pt x="44367" y="131708"/>
                        <a:pt x="35540" y="139388"/>
                        <a:pt x="35924" y="149755"/>
                      </a:cubicBezTo>
                      <a:cubicBezTo>
                        <a:pt x="35924" y="159739"/>
                        <a:pt x="44367" y="166651"/>
                        <a:pt x="56647" y="166267"/>
                      </a:cubicBezTo>
                      <a:close/>
                      <a:moveTo>
                        <a:pt x="56264" y="776040"/>
                      </a:moveTo>
                      <a:cubicBezTo>
                        <a:pt x="56264" y="764137"/>
                        <a:pt x="56264" y="752617"/>
                        <a:pt x="56264" y="741097"/>
                      </a:cubicBezTo>
                      <a:cubicBezTo>
                        <a:pt x="43983" y="741481"/>
                        <a:pt x="36307" y="748009"/>
                        <a:pt x="35540" y="757993"/>
                      </a:cubicBezTo>
                      <a:cubicBezTo>
                        <a:pt x="35156" y="767593"/>
                        <a:pt x="42832" y="774888"/>
                        <a:pt x="56264" y="776040"/>
                      </a:cubicBezTo>
                      <a:close/>
                      <a:moveTo>
                        <a:pt x="56264" y="369013"/>
                      </a:moveTo>
                      <a:cubicBezTo>
                        <a:pt x="56264" y="357877"/>
                        <a:pt x="56264" y="346357"/>
                        <a:pt x="56264" y="335222"/>
                      </a:cubicBezTo>
                      <a:cubicBezTo>
                        <a:pt x="43599" y="334838"/>
                        <a:pt x="35540" y="342134"/>
                        <a:pt x="35924" y="352501"/>
                      </a:cubicBezTo>
                      <a:cubicBezTo>
                        <a:pt x="35924" y="362485"/>
                        <a:pt x="45518" y="371701"/>
                        <a:pt x="56264" y="369013"/>
                      </a:cubicBezTo>
                      <a:close/>
                      <a:moveTo>
                        <a:pt x="56647" y="538736"/>
                      </a:moveTo>
                      <a:cubicBezTo>
                        <a:pt x="43983" y="537968"/>
                        <a:pt x="35540" y="545263"/>
                        <a:pt x="35924" y="556015"/>
                      </a:cubicBezTo>
                      <a:cubicBezTo>
                        <a:pt x="36307" y="566767"/>
                        <a:pt x="44751" y="573295"/>
                        <a:pt x="56647" y="572143"/>
                      </a:cubicBezTo>
                      <a:cubicBezTo>
                        <a:pt x="56647" y="560623"/>
                        <a:pt x="56647" y="549487"/>
                        <a:pt x="56647" y="538736"/>
                      </a:cubicBezTo>
                      <a:close/>
                    </a:path>
                  </a:pathLst>
                </a:custGeom>
                <a:grpFill/>
                <a:ln w="3834"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048D1FD8-E5AB-0980-A485-814B44585E05}"/>
                    </a:ext>
                  </a:extLst>
                </p:cNvPr>
                <p:cNvSpPr/>
                <p:nvPr/>
              </p:nvSpPr>
              <p:spPr>
                <a:xfrm>
                  <a:off x="5953501" y="4163181"/>
                  <a:ext cx="65641" cy="35401"/>
                </a:xfrm>
                <a:custGeom>
                  <a:avLst/>
                  <a:gdLst>
                    <a:gd name="connsiteX0" fmla="*/ 33005 w 65641"/>
                    <a:gd name="connsiteY0" fmla="*/ 171 h 35401"/>
                    <a:gd name="connsiteX1" fmla="*/ 48739 w 65641"/>
                    <a:gd name="connsiteY1" fmla="*/ 171 h 35401"/>
                    <a:gd name="connsiteX2" fmla="*/ 65625 w 65641"/>
                    <a:gd name="connsiteY2" fmla="*/ 16682 h 35401"/>
                    <a:gd name="connsiteX3" fmla="*/ 49507 w 65641"/>
                    <a:gd name="connsiteY3" fmla="*/ 35114 h 35401"/>
                    <a:gd name="connsiteX4" fmla="*/ 16118 w 65641"/>
                    <a:gd name="connsiteY4" fmla="*/ 35114 h 35401"/>
                    <a:gd name="connsiteX5" fmla="*/ 0 w 65641"/>
                    <a:gd name="connsiteY5" fmla="*/ 17450 h 35401"/>
                    <a:gd name="connsiteX6" fmla="*/ 16886 w 65641"/>
                    <a:gd name="connsiteY6" fmla="*/ 171 h 35401"/>
                    <a:gd name="connsiteX7" fmla="*/ 33005 w 65641"/>
                    <a:gd name="connsiteY7" fmla="*/ 171 h 35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641" h="35401">
                      <a:moveTo>
                        <a:pt x="33005" y="171"/>
                      </a:moveTo>
                      <a:cubicBezTo>
                        <a:pt x="38378" y="171"/>
                        <a:pt x="43750" y="-213"/>
                        <a:pt x="48739" y="171"/>
                      </a:cubicBezTo>
                      <a:cubicBezTo>
                        <a:pt x="58717" y="555"/>
                        <a:pt x="65242" y="7466"/>
                        <a:pt x="65625" y="16682"/>
                      </a:cubicBezTo>
                      <a:cubicBezTo>
                        <a:pt x="66009" y="26666"/>
                        <a:pt x="59485" y="34730"/>
                        <a:pt x="49507" y="35114"/>
                      </a:cubicBezTo>
                      <a:cubicBezTo>
                        <a:pt x="38378" y="35498"/>
                        <a:pt x="27248" y="35498"/>
                        <a:pt x="16118" y="35114"/>
                      </a:cubicBezTo>
                      <a:cubicBezTo>
                        <a:pt x="6908" y="34730"/>
                        <a:pt x="0" y="26282"/>
                        <a:pt x="0" y="17450"/>
                      </a:cubicBezTo>
                      <a:cubicBezTo>
                        <a:pt x="384" y="8618"/>
                        <a:pt x="7291" y="939"/>
                        <a:pt x="16886" y="171"/>
                      </a:cubicBezTo>
                      <a:cubicBezTo>
                        <a:pt x="22259" y="-213"/>
                        <a:pt x="27632" y="171"/>
                        <a:pt x="33005" y="171"/>
                      </a:cubicBezTo>
                      <a:close/>
                    </a:path>
                  </a:pathLst>
                </a:custGeom>
                <a:grpFill/>
                <a:ln w="3834"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A860F6A9-A1C8-ADF4-3508-91AAEA40F693}"/>
                    </a:ext>
                  </a:extLst>
                </p:cNvPr>
                <p:cNvSpPr/>
                <p:nvPr/>
              </p:nvSpPr>
              <p:spPr>
                <a:xfrm>
                  <a:off x="5523843" y="4332476"/>
                  <a:ext cx="58547" cy="56694"/>
                </a:xfrm>
                <a:custGeom>
                  <a:avLst/>
                  <a:gdLst>
                    <a:gd name="connsiteX0" fmla="*/ 58548 w 58547"/>
                    <a:gd name="connsiteY0" fmla="*/ 17109 h 56694"/>
                    <a:gd name="connsiteX1" fmla="*/ 18635 w 58547"/>
                    <a:gd name="connsiteY1" fmla="*/ 56660 h 56694"/>
                    <a:gd name="connsiteX2" fmla="*/ 2900 w 58547"/>
                    <a:gd name="connsiteY2" fmla="*/ 47060 h 56694"/>
                    <a:gd name="connsiteX3" fmla="*/ 4435 w 58547"/>
                    <a:gd name="connsiteY3" fmla="*/ 28245 h 56694"/>
                    <a:gd name="connsiteX4" fmla="*/ 28229 w 58547"/>
                    <a:gd name="connsiteY4" fmla="*/ 4438 h 56694"/>
                    <a:gd name="connsiteX5" fmla="*/ 47034 w 58547"/>
                    <a:gd name="connsiteY5" fmla="*/ 2902 h 56694"/>
                    <a:gd name="connsiteX6" fmla="*/ 58548 w 58547"/>
                    <a:gd name="connsiteY6" fmla="*/ 17109 h 56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547" h="56694">
                      <a:moveTo>
                        <a:pt x="58548" y="17109"/>
                      </a:moveTo>
                      <a:cubicBezTo>
                        <a:pt x="56245" y="29397"/>
                        <a:pt x="29381" y="57812"/>
                        <a:pt x="18635" y="56660"/>
                      </a:cubicBezTo>
                      <a:cubicBezTo>
                        <a:pt x="12878" y="55892"/>
                        <a:pt x="6738" y="51668"/>
                        <a:pt x="2900" y="47060"/>
                      </a:cubicBezTo>
                      <a:cubicBezTo>
                        <a:pt x="-1705" y="41301"/>
                        <a:pt x="-554" y="34005"/>
                        <a:pt x="4435" y="28245"/>
                      </a:cubicBezTo>
                      <a:cubicBezTo>
                        <a:pt x="12111" y="19797"/>
                        <a:pt x="19786" y="12118"/>
                        <a:pt x="28229" y="4438"/>
                      </a:cubicBezTo>
                      <a:cubicBezTo>
                        <a:pt x="33602" y="-554"/>
                        <a:pt x="40894" y="-1706"/>
                        <a:pt x="47034" y="2902"/>
                      </a:cubicBezTo>
                      <a:cubicBezTo>
                        <a:pt x="51640" y="6742"/>
                        <a:pt x="54710" y="12502"/>
                        <a:pt x="58548" y="17109"/>
                      </a:cubicBezTo>
                      <a:close/>
                    </a:path>
                  </a:pathLst>
                </a:custGeom>
                <a:grpFill/>
                <a:ln w="3834"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9276904C-C760-9807-C8EC-390F6071FE08}"/>
                    </a:ext>
                  </a:extLst>
                </p:cNvPr>
                <p:cNvSpPr/>
                <p:nvPr/>
              </p:nvSpPr>
              <p:spPr>
                <a:xfrm>
                  <a:off x="5445750" y="4163159"/>
                  <a:ext cx="62204" cy="35518"/>
                </a:xfrm>
                <a:custGeom>
                  <a:avLst/>
                  <a:gdLst>
                    <a:gd name="connsiteX0" fmla="*/ 30335 w 62204"/>
                    <a:gd name="connsiteY0" fmla="*/ 35519 h 35518"/>
                    <a:gd name="connsiteX1" fmla="*/ 18054 w 62204"/>
                    <a:gd name="connsiteY1" fmla="*/ 35519 h 35518"/>
                    <a:gd name="connsiteX2" fmla="*/ 17 w 62204"/>
                    <a:gd name="connsiteY2" fmla="*/ 19007 h 35518"/>
                    <a:gd name="connsiteX3" fmla="*/ 16135 w 62204"/>
                    <a:gd name="connsiteY3" fmla="*/ 576 h 35518"/>
                    <a:gd name="connsiteX4" fmla="*/ 46070 w 62204"/>
                    <a:gd name="connsiteY4" fmla="*/ 576 h 35518"/>
                    <a:gd name="connsiteX5" fmla="*/ 62188 w 62204"/>
                    <a:gd name="connsiteY5" fmla="*/ 19391 h 35518"/>
                    <a:gd name="connsiteX6" fmla="*/ 44535 w 62204"/>
                    <a:gd name="connsiteY6" fmla="*/ 35519 h 35518"/>
                    <a:gd name="connsiteX7" fmla="*/ 30335 w 62204"/>
                    <a:gd name="connsiteY7" fmla="*/ 35519 h 35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204" h="35518">
                      <a:moveTo>
                        <a:pt x="30335" y="35519"/>
                      </a:moveTo>
                      <a:cubicBezTo>
                        <a:pt x="26114" y="35519"/>
                        <a:pt x="22276" y="35519"/>
                        <a:pt x="18054" y="35519"/>
                      </a:cubicBezTo>
                      <a:cubicBezTo>
                        <a:pt x="7309" y="35135"/>
                        <a:pt x="401" y="28607"/>
                        <a:pt x="17" y="19007"/>
                      </a:cubicBezTo>
                      <a:cubicBezTo>
                        <a:pt x="-367" y="9024"/>
                        <a:pt x="5774" y="1344"/>
                        <a:pt x="16135" y="576"/>
                      </a:cubicBezTo>
                      <a:cubicBezTo>
                        <a:pt x="26114" y="-192"/>
                        <a:pt x="36092" y="-192"/>
                        <a:pt x="46070" y="576"/>
                      </a:cubicBezTo>
                      <a:cubicBezTo>
                        <a:pt x="56048" y="1344"/>
                        <a:pt x="62572" y="9792"/>
                        <a:pt x="62188" y="19391"/>
                      </a:cubicBezTo>
                      <a:cubicBezTo>
                        <a:pt x="61421" y="28607"/>
                        <a:pt x="54513" y="35135"/>
                        <a:pt x="44535" y="35519"/>
                      </a:cubicBezTo>
                      <a:cubicBezTo>
                        <a:pt x="39546" y="35519"/>
                        <a:pt x="34940" y="35519"/>
                        <a:pt x="30335" y="35519"/>
                      </a:cubicBezTo>
                      <a:close/>
                    </a:path>
                  </a:pathLst>
                </a:custGeom>
                <a:grpFill/>
                <a:ln w="3834"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36C24053-BA68-9449-4A39-68A0C1D59572}"/>
                    </a:ext>
                  </a:extLst>
                </p:cNvPr>
                <p:cNvSpPr/>
                <p:nvPr/>
              </p:nvSpPr>
              <p:spPr>
                <a:xfrm>
                  <a:off x="5888622" y="3972297"/>
                  <a:ext cx="52247" cy="54354"/>
                </a:xfrm>
                <a:custGeom>
                  <a:avLst/>
                  <a:gdLst>
                    <a:gd name="connsiteX0" fmla="*/ 13838 w 52247"/>
                    <a:gd name="connsiteY0" fmla="*/ 54355 h 54354"/>
                    <a:gd name="connsiteX1" fmla="*/ 1173 w 52247"/>
                    <a:gd name="connsiteY1" fmla="*/ 43219 h 54354"/>
                    <a:gd name="connsiteX2" fmla="*/ 2708 w 52247"/>
                    <a:gd name="connsiteY2" fmla="*/ 25556 h 54354"/>
                    <a:gd name="connsiteX3" fmla="*/ 24199 w 52247"/>
                    <a:gd name="connsiteY3" fmla="*/ 3668 h 54354"/>
                    <a:gd name="connsiteX4" fmla="*/ 46075 w 52247"/>
                    <a:gd name="connsiteY4" fmla="*/ 4436 h 54354"/>
                    <a:gd name="connsiteX5" fmla="*/ 49529 w 52247"/>
                    <a:gd name="connsiteY5" fmla="*/ 25940 h 54354"/>
                    <a:gd name="connsiteX6" fmla="*/ 24583 w 52247"/>
                    <a:gd name="connsiteY6" fmla="*/ 50899 h 54354"/>
                    <a:gd name="connsiteX7" fmla="*/ 13838 w 52247"/>
                    <a:gd name="connsiteY7" fmla="*/ 54355 h 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47" h="54354">
                      <a:moveTo>
                        <a:pt x="13838" y="54355"/>
                      </a:moveTo>
                      <a:cubicBezTo>
                        <a:pt x="10000" y="51283"/>
                        <a:pt x="3092" y="48211"/>
                        <a:pt x="1173" y="43219"/>
                      </a:cubicBezTo>
                      <a:cubicBezTo>
                        <a:pt x="-746" y="38227"/>
                        <a:pt x="-362" y="29780"/>
                        <a:pt x="2708" y="25556"/>
                      </a:cubicBezTo>
                      <a:cubicBezTo>
                        <a:pt x="8465" y="17108"/>
                        <a:pt x="16524" y="10196"/>
                        <a:pt x="24199" y="3668"/>
                      </a:cubicBezTo>
                      <a:cubicBezTo>
                        <a:pt x="30724" y="-1707"/>
                        <a:pt x="39934" y="-940"/>
                        <a:pt x="46075" y="4436"/>
                      </a:cubicBezTo>
                      <a:cubicBezTo>
                        <a:pt x="52215" y="9812"/>
                        <a:pt x="54518" y="19796"/>
                        <a:pt x="49529" y="25940"/>
                      </a:cubicBezTo>
                      <a:cubicBezTo>
                        <a:pt x="42237" y="34771"/>
                        <a:pt x="33410" y="42835"/>
                        <a:pt x="24583" y="50899"/>
                      </a:cubicBezTo>
                      <a:cubicBezTo>
                        <a:pt x="22665" y="52819"/>
                        <a:pt x="19210" y="52819"/>
                        <a:pt x="13838" y="54355"/>
                      </a:cubicBezTo>
                      <a:close/>
                    </a:path>
                  </a:pathLst>
                </a:custGeom>
                <a:grpFill/>
                <a:ln w="3834"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8BB6EA96-13C2-F3FA-5271-B275FAB2CC68}"/>
                    </a:ext>
                  </a:extLst>
                </p:cNvPr>
                <p:cNvSpPr/>
                <p:nvPr/>
              </p:nvSpPr>
              <p:spPr>
                <a:xfrm>
                  <a:off x="5523894" y="3973420"/>
                  <a:ext cx="55042" cy="51523"/>
                </a:xfrm>
                <a:custGeom>
                  <a:avLst/>
                  <a:gdLst>
                    <a:gd name="connsiteX0" fmla="*/ 55043 w 55042"/>
                    <a:gd name="connsiteY0" fmla="*/ 36336 h 51523"/>
                    <a:gd name="connsiteX1" fmla="*/ 43530 w 55042"/>
                    <a:gd name="connsiteY1" fmla="*/ 50160 h 51523"/>
                    <a:gd name="connsiteX2" fmla="*/ 25492 w 55042"/>
                    <a:gd name="connsiteY2" fmla="*/ 49008 h 51523"/>
                    <a:gd name="connsiteX3" fmla="*/ 4001 w 55042"/>
                    <a:gd name="connsiteY3" fmla="*/ 28272 h 51523"/>
                    <a:gd name="connsiteX4" fmla="*/ 5920 w 55042"/>
                    <a:gd name="connsiteY4" fmla="*/ 4465 h 51523"/>
                    <a:gd name="connsiteX5" fmla="*/ 29330 w 55042"/>
                    <a:gd name="connsiteY5" fmla="*/ 4465 h 51523"/>
                    <a:gd name="connsiteX6" fmla="*/ 48519 w 55042"/>
                    <a:gd name="connsiteY6" fmla="*/ 24048 h 51523"/>
                    <a:gd name="connsiteX7" fmla="*/ 55043 w 55042"/>
                    <a:gd name="connsiteY7" fmla="*/ 36336 h 5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42" h="51523">
                      <a:moveTo>
                        <a:pt x="55043" y="36336"/>
                      </a:moveTo>
                      <a:cubicBezTo>
                        <a:pt x="51205" y="40944"/>
                        <a:pt x="48519" y="47856"/>
                        <a:pt x="43530" y="50160"/>
                      </a:cubicBezTo>
                      <a:cubicBezTo>
                        <a:pt x="38541" y="52464"/>
                        <a:pt x="30098" y="51696"/>
                        <a:pt x="25492" y="49008"/>
                      </a:cubicBezTo>
                      <a:cubicBezTo>
                        <a:pt x="17433" y="43632"/>
                        <a:pt x="10525" y="35568"/>
                        <a:pt x="4001" y="28272"/>
                      </a:cubicBezTo>
                      <a:cubicBezTo>
                        <a:pt x="-2139" y="20976"/>
                        <a:pt x="-988" y="10609"/>
                        <a:pt x="5920" y="4465"/>
                      </a:cubicBezTo>
                      <a:cubicBezTo>
                        <a:pt x="12444" y="-1295"/>
                        <a:pt x="22422" y="-1679"/>
                        <a:pt x="29330" y="4465"/>
                      </a:cubicBezTo>
                      <a:cubicBezTo>
                        <a:pt x="36238" y="10609"/>
                        <a:pt x="42762" y="17137"/>
                        <a:pt x="48519" y="24048"/>
                      </a:cubicBezTo>
                      <a:cubicBezTo>
                        <a:pt x="51205" y="26352"/>
                        <a:pt x="52357" y="30576"/>
                        <a:pt x="55043" y="36336"/>
                      </a:cubicBezTo>
                      <a:close/>
                    </a:path>
                  </a:pathLst>
                </a:custGeom>
                <a:grpFill/>
                <a:ln w="3834"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96C0D658-D250-D3EF-1FD2-91BBF95CE1E7}"/>
                    </a:ext>
                  </a:extLst>
                </p:cNvPr>
                <p:cNvSpPr/>
                <p:nvPr/>
              </p:nvSpPr>
              <p:spPr>
                <a:xfrm>
                  <a:off x="5714409" y="3893791"/>
                  <a:ext cx="35595" cy="58763"/>
                </a:xfrm>
                <a:custGeom>
                  <a:avLst/>
                  <a:gdLst>
                    <a:gd name="connsiteX0" fmla="*/ 384 w 35595"/>
                    <a:gd name="connsiteY0" fmla="*/ 28799 h 58763"/>
                    <a:gd name="connsiteX1" fmla="*/ 384 w 35595"/>
                    <a:gd name="connsiteY1" fmla="*/ 18047 h 58763"/>
                    <a:gd name="connsiteX2" fmla="*/ 17654 w 35595"/>
                    <a:gd name="connsiteY2" fmla="*/ 0 h 58763"/>
                    <a:gd name="connsiteX3" fmla="*/ 35307 w 35595"/>
                    <a:gd name="connsiteY3" fmla="*/ 18047 h 58763"/>
                    <a:gd name="connsiteX4" fmla="*/ 35307 w 35595"/>
                    <a:gd name="connsiteY4" fmla="*/ 41087 h 58763"/>
                    <a:gd name="connsiteX5" fmla="*/ 16886 w 35595"/>
                    <a:gd name="connsiteY5" fmla="*/ 58750 h 58763"/>
                    <a:gd name="connsiteX6" fmla="*/ 0 w 35595"/>
                    <a:gd name="connsiteY6" fmla="*/ 40703 h 58763"/>
                    <a:gd name="connsiteX7" fmla="*/ 384 w 35595"/>
                    <a:gd name="connsiteY7" fmla="*/ 28799 h 5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95" h="58763">
                      <a:moveTo>
                        <a:pt x="384" y="28799"/>
                      </a:moveTo>
                      <a:cubicBezTo>
                        <a:pt x="384" y="25343"/>
                        <a:pt x="384" y="21887"/>
                        <a:pt x="384" y="18047"/>
                      </a:cubicBezTo>
                      <a:cubicBezTo>
                        <a:pt x="767" y="6912"/>
                        <a:pt x="7676" y="0"/>
                        <a:pt x="17654" y="0"/>
                      </a:cubicBezTo>
                      <a:cubicBezTo>
                        <a:pt x="27632" y="0"/>
                        <a:pt x="34923" y="6912"/>
                        <a:pt x="35307" y="18047"/>
                      </a:cubicBezTo>
                      <a:cubicBezTo>
                        <a:pt x="35691" y="25727"/>
                        <a:pt x="35691" y="33407"/>
                        <a:pt x="35307" y="41087"/>
                      </a:cubicBezTo>
                      <a:cubicBezTo>
                        <a:pt x="34923" y="51454"/>
                        <a:pt x="26481" y="59134"/>
                        <a:pt x="16886" y="58750"/>
                      </a:cubicBezTo>
                      <a:cubicBezTo>
                        <a:pt x="7292" y="58366"/>
                        <a:pt x="384" y="51070"/>
                        <a:pt x="0" y="40703"/>
                      </a:cubicBezTo>
                      <a:cubicBezTo>
                        <a:pt x="384" y="36479"/>
                        <a:pt x="384" y="32639"/>
                        <a:pt x="384" y="28799"/>
                      </a:cubicBezTo>
                      <a:close/>
                    </a:path>
                  </a:pathLst>
                </a:custGeom>
                <a:grpFill/>
                <a:ln w="3834"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1511B4B1-8791-D34E-1D91-675B7B972BC3}"/>
                    </a:ext>
                  </a:extLst>
                </p:cNvPr>
                <p:cNvSpPr/>
                <p:nvPr/>
              </p:nvSpPr>
              <p:spPr>
                <a:xfrm>
                  <a:off x="5714793" y="3727525"/>
                  <a:ext cx="35307" cy="35326"/>
                </a:xfrm>
                <a:custGeom>
                  <a:avLst/>
                  <a:gdLst>
                    <a:gd name="connsiteX0" fmla="*/ 0 w 35307"/>
                    <a:gd name="connsiteY0" fmla="*/ 17279 h 35326"/>
                    <a:gd name="connsiteX1" fmla="*/ 17270 w 35307"/>
                    <a:gd name="connsiteY1" fmla="*/ 0 h 35326"/>
                    <a:gd name="connsiteX2" fmla="*/ 35308 w 35307"/>
                    <a:gd name="connsiteY2" fmla="*/ 17663 h 35326"/>
                    <a:gd name="connsiteX3" fmla="*/ 18038 w 35307"/>
                    <a:gd name="connsiteY3" fmla="*/ 35327 h 35326"/>
                    <a:gd name="connsiteX4" fmla="*/ 0 w 35307"/>
                    <a:gd name="connsiteY4" fmla="*/ 17279 h 35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07" h="35326">
                      <a:moveTo>
                        <a:pt x="0" y="17279"/>
                      </a:moveTo>
                      <a:cubicBezTo>
                        <a:pt x="0" y="7680"/>
                        <a:pt x="7676" y="0"/>
                        <a:pt x="17270" y="0"/>
                      </a:cubicBezTo>
                      <a:cubicBezTo>
                        <a:pt x="27248" y="0"/>
                        <a:pt x="35308" y="8064"/>
                        <a:pt x="35308" y="17663"/>
                      </a:cubicBezTo>
                      <a:cubicBezTo>
                        <a:pt x="34923" y="27263"/>
                        <a:pt x="27248" y="34943"/>
                        <a:pt x="18038" y="35327"/>
                      </a:cubicBezTo>
                      <a:cubicBezTo>
                        <a:pt x="8059" y="35327"/>
                        <a:pt x="0" y="27263"/>
                        <a:pt x="0" y="17279"/>
                      </a:cubicBezTo>
                      <a:close/>
                    </a:path>
                  </a:pathLst>
                </a:custGeom>
                <a:grpFill/>
                <a:ln w="3834"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EF48212F-388D-4526-A438-0C73EB2CEEEF}"/>
                    </a:ext>
                  </a:extLst>
                </p:cNvPr>
                <p:cNvSpPr/>
                <p:nvPr/>
              </p:nvSpPr>
              <p:spPr>
                <a:xfrm>
                  <a:off x="5649294" y="4059440"/>
                  <a:ext cx="169845" cy="243571"/>
                </a:xfrm>
                <a:custGeom>
                  <a:avLst/>
                  <a:gdLst>
                    <a:gd name="connsiteX0" fmla="*/ 48229 w 169845"/>
                    <a:gd name="connsiteY0" fmla="*/ 164197 h 243571"/>
                    <a:gd name="connsiteX1" fmla="*/ 19446 w 169845"/>
                    <a:gd name="connsiteY1" fmla="*/ 164197 h 243571"/>
                    <a:gd name="connsiteX2" fmla="*/ 3327 w 169845"/>
                    <a:gd name="connsiteY2" fmla="*/ 136166 h 243571"/>
                    <a:gd name="connsiteX3" fmla="*/ 82385 w 169845"/>
                    <a:gd name="connsiteY3" fmla="*/ 9450 h 243571"/>
                    <a:gd name="connsiteX4" fmla="*/ 103876 w 169845"/>
                    <a:gd name="connsiteY4" fmla="*/ 1002 h 243571"/>
                    <a:gd name="connsiteX5" fmla="*/ 116925 w 169845"/>
                    <a:gd name="connsiteY5" fmla="*/ 20201 h 243571"/>
                    <a:gd name="connsiteX6" fmla="*/ 116925 w 169845"/>
                    <a:gd name="connsiteY6" fmla="*/ 70504 h 243571"/>
                    <a:gd name="connsiteX7" fmla="*/ 116925 w 169845"/>
                    <a:gd name="connsiteY7" fmla="*/ 82408 h 243571"/>
                    <a:gd name="connsiteX8" fmla="*/ 146475 w 169845"/>
                    <a:gd name="connsiteY8" fmla="*/ 82408 h 243571"/>
                    <a:gd name="connsiteX9" fmla="*/ 167583 w 169845"/>
                    <a:gd name="connsiteY9" fmla="*/ 92391 h 243571"/>
                    <a:gd name="connsiteX10" fmla="*/ 164129 w 169845"/>
                    <a:gd name="connsiteY10" fmla="*/ 115431 h 243571"/>
                    <a:gd name="connsiteX11" fmla="*/ 83536 w 169845"/>
                    <a:gd name="connsiteY11" fmla="*/ 232931 h 243571"/>
                    <a:gd name="connsiteX12" fmla="*/ 57056 w 169845"/>
                    <a:gd name="connsiteY12" fmla="*/ 240611 h 243571"/>
                    <a:gd name="connsiteX13" fmla="*/ 48229 w 169845"/>
                    <a:gd name="connsiteY13" fmla="*/ 220643 h 243571"/>
                    <a:gd name="connsiteX14" fmla="*/ 48229 w 169845"/>
                    <a:gd name="connsiteY14" fmla="*/ 164197 h 243571"/>
                    <a:gd name="connsiteX15" fmla="*/ 85071 w 169845"/>
                    <a:gd name="connsiteY15" fmla="*/ 166501 h 243571"/>
                    <a:gd name="connsiteX16" fmla="*/ 116157 w 169845"/>
                    <a:gd name="connsiteY16" fmla="*/ 121574 h 243571"/>
                    <a:gd name="connsiteX17" fmla="*/ 86606 w 169845"/>
                    <a:gd name="connsiteY17" fmla="*/ 112359 h 243571"/>
                    <a:gd name="connsiteX18" fmla="*/ 78547 w 169845"/>
                    <a:gd name="connsiteY18" fmla="*/ 83560 h 243571"/>
                    <a:gd name="connsiteX19" fmla="*/ 50915 w 169845"/>
                    <a:gd name="connsiteY19" fmla="*/ 128102 h 243571"/>
                    <a:gd name="connsiteX20" fmla="*/ 85071 w 169845"/>
                    <a:gd name="connsiteY20" fmla="*/ 166501 h 243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9845" h="243571">
                      <a:moveTo>
                        <a:pt x="48229" y="164197"/>
                      </a:moveTo>
                      <a:cubicBezTo>
                        <a:pt x="37867" y="164197"/>
                        <a:pt x="28656" y="164197"/>
                        <a:pt x="19446" y="164197"/>
                      </a:cubicBezTo>
                      <a:cubicBezTo>
                        <a:pt x="3327" y="163813"/>
                        <a:pt x="-5116" y="149606"/>
                        <a:pt x="3327" y="136166"/>
                      </a:cubicBezTo>
                      <a:cubicBezTo>
                        <a:pt x="29424" y="93927"/>
                        <a:pt x="55904" y="51689"/>
                        <a:pt x="82385" y="9450"/>
                      </a:cubicBezTo>
                      <a:cubicBezTo>
                        <a:pt x="87758" y="1002"/>
                        <a:pt x="95433" y="-1686"/>
                        <a:pt x="103876" y="1002"/>
                      </a:cubicBezTo>
                      <a:cubicBezTo>
                        <a:pt x="111552" y="3306"/>
                        <a:pt x="116541" y="10602"/>
                        <a:pt x="116925" y="20201"/>
                      </a:cubicBezTo>
                      <a:cubicBezTo>
                        <a:pt x="117308" y="37097"/>
                        <a:pt x="116925" y="53992"/>
                        <a:pt x="116925" y="70504"/>
                      </a:cubicBezTo>
                      <a:cubicBezTo>
                        <a:pt x="116925" y="73960"/>
                        <a:pt x="116925" y="77416"/>
                        <a:pt x="116925" y="82408"/>
                      </a:cubicBezTo>
                      <a:cubicBezTo>
                        <a:pt x="127286" y="82408"/>
                        <a:pt x="136881" y="82408"/>
                        <a:pt x="146475" y="82408"/>
                      </a:cubicBezTo>
                      <a:cubicBezTo>
                        <a:pt x="155302" y="82408"/>
                        <a:pt x="162978" y="83944"/>
                        <a:pt x="167583" y="92391"/>
                      </a:cubicBezTo>
                      <a:cubicBezTo>
                        <a:pt x="172188" y="100839"/>
                        <a:pt x="169118" y="108135"/>
                        <a:pt x="164129" y="115431"/>
                      </a:cubicBezTo>
                      <a:cubicBezTo>
                        <a:pt x="137265" y="154597"/>
                        <a:pt x="110401" y="193764"/>
                        <a:pt x="83536" y="232931"/>
                      </a:cubicBezTo>
                      <a:cubicBezTo>
                        <a:pt x="76245" y="243683"/>
                        <a:pt x="66266" y="246371"/>
                        <a:pt x="57056" y="240611"/>
                      </a:cubicBezTo>
                      <a:cubicBezTo>
                        <a:pt x="49764" y="236003"/>
                        <a:pt x="48229" y="228707"/>
                        <a:pt x="48229" y="220643"/>
                      </a:cubicBezTo>
                      <a:cubicBezTo>
                        <a:pt x="48229" y="202212"/>
                        <a:pt x="48229" y="183781"/>
                        <a:pt x="48229" y="164197"/>
                      </a:cubicBezTo>
                      <a:close/>
                      <a:moveTo>
                        <a:pt x="85071" y="166501"/>
                      </a:moveTo>
                      <a:cubicBezTo>
                        <a:pt x="96584" y="149989"/>
                        <a:pt x="106563" y="135014"/>
                        <a:pt x="116157" y="121574"/>
                      </a:cubicBezTo>
                      <a:cubicBezTo>
                        <a:pt x="105795" y="118887"/>
                        <a:pt x="92747" y="118887"/>
                        <a:pt x="86606" y="112359"/>
                      </a:cubicBezTo>
                      <a:cubicBezTo>
                        <a:pt x="80466" y="106215"/>
                        <a:pt x="80850" y="93543"/>
                        <a:pt x="78547" y="83560"/>
                      </a:cubicBezTo>
                      <a:cubicBezTo>
                        <a:pt x="69720" y="97767"/>
                        <a:pt x="60510" y="112743"/>
                        <a:pt x="50915" y="128102"/>
                      </a:cubicBezTo>
                      <a:cubicBezTo>
                        <a:pt x="75477" y="128870"/>
                        <a:pt x="84687" y="124646"/>
                        <a:pt x="85071" y="166501"/>
                      </a:cubicBezTo>
                      <a:close/>
                    </a:path>
                  </a:pathLst>
                </a:custGeom>
                <a:grpFill/>
                <a:ln w="3834" cap="flat">
                  <a:noFill/>
                  <a:prstDash val="solid"/>
                  <a:miter/>
                </a:ln>
              </p:spPr>
              <p:txBody>
                <a:bodyPr rtlCol="0" anchor="ctr"/>
                <a:lstStyle/>
                <a:p>
                  <a:endParaRPr lang="en-US"/>
                </a:p>
              </p:txBody>
            </p:sp>
          </p:grpSp>
          <p:grpSp>
            <p:nvGrpSpPr>
              <p:cNvPr id="55" name="Graphic 2">
                <a:extLst>
                  <a:ext uri="{FF2B5EF4-FFF2-40B4-BE49-F238E27FC236}">
                    <a16:creationId xmlns:a16="http://schemas.microsoft.com/office/drawing/2014/main" id="{5EC91D81-585F-93E5-2C5A-2F6C5E1FDA05}"/>
                  </a:ext>
                </a:extLst>
              </p:cNvPr>
              <p:cNvGrpSpPr/>
              <p:nvPr userDrawn="1"/>
            </p:nvGrpSpPr>
            <p:grpSpPr>
              <a:xfrm>
                <a:off x="1304333" y="5488666"/>
                <a:ext cx="566267" cy="691349"/>
                <a:chOff x="5574516" y="3858678"/>
                <a:chExt cx="566267" cy="691349"/>
              </a:xfrm>
              <a:grpFill/>
            </p:grpSpPr>
            <p:sp>
              <p:nvSpPr>
                <p:cNvPr id="56" name="Freeform 55">
                  <a:extLst>
                    <a:ext uri="{FF2B5EF4-FFF2-40B4-BE49-F238E27FC236}">
                      <a16:creationId xmlns:a16="http://schemas.microsoft.com/office/drawing/2014/main" id="{C018F4AA-57EA-DB57-06FB-15D04199206C}"/>
                    </a:ext>
                  </a:extLst>
                </p:cNvPr>
                <p:cNvSpPr/>
                <p:nvPr/>
              </p:nvSpPr>
              <p:spPr>
                <a:xfrm>
                  <a:off x="5574516" y="4023123"/>
                  <a:ext cx="315322" cy="329150"/>
                </a:xfrm>
                <a:custGeom>
                  <a:avLst/>
                  <a:gdLst>
                    <a:gd name="connsiteX0" fmla="*/ 301463 w 315322"/>
                    <a:gd name="connsiteY0" fmla="*/ 222785 h 329150"/>
                    <a:gd name="connsiteX1" fmla="*/ 272680 w 315322"/>
                    <a:gd name="connsiteY1" fmla="*/ 208578 h 329150"/>
                    <a:gd name="connsiteX2" fmla="*/ 250037 w 315322"/>
                    <a:gd name="connsiteY2" fmla="*/ 211650 h 329150"/>
                    <a:gd name="connsiteX3" fmla="*/ 247351 w 315322"/>
                    <a:gd name="connsiteY3" fmla="*/ 233537 h 329150"/>
                    <a:gd name="connsiteX4" fmla="*/ 261934 w 315322"/>
                    <a:gd name="connsiteY4" fmla="*/ 262720 h 329150"/>
                    <a:gd name="connsiteX5" fmla="*/ 258097 w 315322"/>
                    <a:gd name="connsiteY5" fmla="*/ 279232 h 329150"/>
                    <a:gd name="connsiteX6" fmla="*/ 243129 w 315322"/>
                    <a:gd name="connsiteY6" fmla="*/ 290367 h 329150"/>
                    <a:gd name="connsiteX7" fmla="*/ 214730 w 315322"/>
                    <a:gd name="connsiteY7" fmla="*/ 323390 h 329150"/>
                    <a:gd name="connsiteX8" fmla="*/ 205519 w 315322"/>
                    <a:gd name="connsiteY8" fmla="*/ 329150 h 329150"/>
                    <a:gd name="connsiteX9" fmla="*/ 109192 w 315322"/>
                    <a:gd name="connsiteY9" fmla="*/ 328766 h 329150"/>
                    <a:gd name="connsiteX10" fmla="*/ 100749 w 315322"/>
                    <a:gd name="connsiteY10" fmla="*/ 323390 h 329150"/>
                    <a:gd name="connsiteX11" fmla="*/ 69279 w 315322"/>
                    <a:gd name="connsiteY11" fmla="*/ 288063 h 329150"/>
                    <a:gd name="connsiteX12" fmla="*/ 583 w 315322"/>
                    <a:gd name="connsiteY12" fmla="*/ 140996 h 329150"/>
                    <a:gd name="connsiteX13" fmla="*/ 134905 w 315322"/>
                    <a:gd name="connsiteY13" fmla="*/ 1608 h 329150"/>
                    <a:gd name="connsiteX14" fmla="*/ 310290 w 315322"/>
                    <a:gd name="connsiteY14" fmla="*/ 119108 h 329150"/>
                    <a:gd name="connsiteX15" fmla="*/ 301463 w 315322"/>
                    <a:gd name="connsiteY15" fmla="*/ 222785 h 329150"/>
                    <a:gd name="connsiteX16" fmla="*/ 123008 w 315322"/>
                    <a:gd name="connsiteY16" fmla="*/ 200514 h 329150"/>
                    <a:gd name="connsiteX17" fmla="*/ 123008 w 315322"/>
                    <a:gd name="connsiteY17" fmla="*/ 256576 h 329150"/>
                    <a:gd name="connsiteX18" fmla="*/ 131835 w 315322"/>
                    <a:gd name="connsiteY18" fmla="*/ 276544 h 329150"/>
                    <a:gd name="connsiteX19" fmla="*/ 158315 w 315322"/>
                    <a:gd name="connsiteY19" fmla="*/ 268864 h 329150"/>
                    <a:gd name="connsiteX20" fmla="*/ 238908 w 315322"/>
                    <a:gd name="connsiteY20" fmla="*/ 151364 h 329150"/>
                    <a:gd name="connsiteX21" fmla="*/ 242362 w 315322"/>
                    <a:gd name="connsiteY21" fmla="*/ 128324 h 329150"/>
                    <a:gd name="connsiteX22" fmla="*/ 221254 w 315322"/>
                    <a:gd name="connsiteY22" fmla="*/ 118340 h 329150"/>
                    <a:gd name="connsiteX23" fmla="*/ 191703 w 315322"/>
                    <a:gd name="connsiteY23" fmla="*/ 118340 h 329150"/>
                    <a:gd name="connsiteX24" fmla="*/ 191703 w 315322"/>
                    <a:gd name="connsiteY24" fmla="*/ 106437 h 329150"/>
                    <a:gd name="connsiteX25" fmla="*/ 191703 w 315322"/>
                    <a:gd name="connsiteY25" fmla="*/ 56134 h 329150"/>
                    <a:gd name="connsiteX26" fmla="*/ 178655 w 315322"/>
                    <a:gd name="connsiteY26" fmla="*/ 36935 h 329150"/>
                    <a:gd name="connsiteX27" fmla="*/ 157164 w 315322"/>
                    <a:gd name="connsiteY27" fmla="*/ 45383 h 329150"/>
                    <a:gd name="connsiteX28" fmla="*/ 78106 w 315322"/>
                    <a:gd name="connsiteY28" fmla="*/ 172099 h 329150"/>
                    <a:gd name="connsiteX29" fmla="*/ 94224 w 315322"/>
                    <a:gd name="connsiteY29" fmla="*/ 200130 h 329150"/>
                    <a:gd name="connsiteX30" fmla="*/ 123008 w 315322"/>
                    <a:gd name="connsiteY30" fmla="*/ 200514 h 32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15322" h="329150">
                      <a:moveTo>
                        <a:pt x="301463" y="222785"/>
                      </a:moveTo>
                      <a:cubicBezTo>
                        <a:pt x="291101" y="217793"/>
                        <a:pt x="281891" y="213186"/>
                        <a:pt x="272680" y="208578"/>
                      </a:cubicBezTo>
                      <a:cubicBezTo>
                        <a:pt x="263469" y="204354"/>
                        <a:pt x="255794" y="205506"/>
                        <a:pt x="250037" y="211650"/>
                      </a:cubicBezTo>
                      <a:cubicBezTo>
                        <a:pt x="243897" y="218177"/>
                        <a:pt x="243513" y="225473"/>
                        <a:pt x="247351" y="233537"/>
                      </a:cubicBezTo>
                      <a:cubicBezTo>
                        <a:pt x="252340" y="243137"/>
                        <a:pt x="256561" y="253504"/>
                        <a:pt x="261934" y="262720"/>
                      </a:cubicBezTo>
                      <a:cubicBezTo>
                        <a:pt x="266540" y="270400"/>
                        <a:pt x="265004" y="275008"/>
                        <a:pt x="258097" y="279232"/>
                      </a:cubicBezTo>
                      <a:cubicBezTo>
                        <a:pt x="253107" y="282687"/>
                        <a:pt x="248118" y="286911"/>
                        <a:pt x="243129" y="290367"/>
                      </a:cubicBezTo>
                      <a:cubicBezTo>
                        <a:pt x="230848" y="298815"/>
                        <a:pt x="220870" y="309567"/>
                        <a:pt x="214730" y="323390"/>
                      </a:cubicBezTo>
                      <a:cubicBezTo>
                        <a:pt x="212811" y="327998"/>
                        <a:pt x="210125" y="329150"/>
                        <a:pt x="205519" y="329150"/>
                      </a:cubicBezTo>
                      <a:cubicBezTo>
                        <a:pt x="173282" y="328766"/>
                        <a:pt x="141429" y="329150"/>
                        <a:pt x="109192" y="328766"/>
                      </a:cubicBezTo>
                      <a:cubicBezTo>
                        <a:pt x="106121" y="328766"/>
                        <a:pt x="102284" y="326078"/>
                        <a:pt x="100749" y="323390"/>
                      </a:cubicBezTo>
                      <a:cubicBezTo>
                        <a:pt x="93073" y="308799"/>
                        <a:pt x="82711" y="297663"/>
                        <a:pt x="69279" y="288063"/>
                      </a:cubicBezTo>
                      <a:cubicBezTo>
                        <a:pt x="18621" y="251968"/>
                        <a:pt x="-4022" y="202434"/>
                        <a:pt x="583" y="140996"/>
                      </a:cubicBezTo>
                      <a:cubicBezTo>
                        <a:pt x="6340" y="70726"/>
                        <a:pt x="64290" y="11592"/>
                        <a:pt x="134905" y="1608"/>
                      </a:cubicBezTo>
                      <a:cubicBezTo>
                        <a:pt x="219335" y="-10296"/>
                        <a:pt x="292252" y="45383"/>
                        <a:pt x="310290" y="119108"/>
                      </a:cubicBezTo>
                      <a:cubicBezTo>
                        <a:pt x="319117" y="154435"/>
                        <a:pt x="316430" y="188610"/>
                        <a:pt x="301463" y="222785"/>
                      </a:cubicBezTo>
                      <a:close/>
                      <a:moveTo>
                        <a:pt x="123008" y="200514"/>
                      </a:moveTo>
                      <a:cubicBezTo>
                        <a:pt x="123008" y="220097"/>
                        <a:pt x="123008" y="238529"/>
                        <a:pt x="123008" y="256576"/>
                      </a:cubicBezTo>
                      <a:cubicBezTo>
                        <a:pt x="123008" y="264640"/>
                        <a:pt x="124543" y="271936"/>
                        <a:pt x="131835" y="276544"/>
                      </a:cubicBezTo>
                      <a:cubicBezTo>
                        <a:pt x="141045" y="282303"/>
                        <a:pt x="151023" y="279616"/>
                        <a:pt x="158315" y="268864"/>
                      </a:cubicBezTo>
                      <a:cubicBezTo>
                        <a:pt x="185179" y="229697"/>
                        <a:pt x="212044" y="190530"/>
                        <a:pt x="238908" y="151364"/>
                      </a:cubicBezTo>
                      <a:cubicBezTo>
                        <a:pt x="243897" y="144068"/>
                        <a:pt x="246967" y="137156"/>
                        <a:pt x="242362" y="128324"/>
                      </a:cubicBezTo>
                      <a:cubicBezTo>
                        <a:pt x="237756" y="119876"/>
                        <a:pt x="229697" y="118340"/>
                        <a:pt x="221254" y="118340"/>
                      </a:cubicBezTo>
                      <a:cubicBezTo>
                        <a:pt x="211660" y="118340"/>
                        <a:pt x="202065" y="118340"/>
                        <a:pt x="191703" y="118340"/>
                      </a:cubicBezTo>
                      <a:cubicBezTo>
                        <a:pt x="191703" y="113349"/>
                        <a:pt x="191703" y="109893"/>
                        <a:pt x="191703" y="106437"/>
                      </a:cubicBezTo>
                      <a:cubicBezTo>
                        <a:pt x="191703" y="89541"/>
                        <a:pt x="191703" y="72646"/>
                        <a:pt x="191703" y="56134"/>
                      </a:cubicBezTo>
                      <a:cubicBezTo>
                        <a:pt x="191703" y="46535"/>
                        <a:pt x="186330" y="39239"/>
                        <a:pt x="178655" y="36935"/>
                      </a:cubicBezTo>
                      <a:cubicBezTo>
                        <a:pt x="170212" y="34631"/>
                        <a:pt x="162537" y="36935"/>
                        <a:pt x="157164" y="45383"/>
                      </a:cubicBezTo>
                      <a:cubicBezTo>
                        <a:pt x="130683" y="87621"/>
                        <a:pt x="104203" y="129476"/>
                        <a:pt x="78106" y="172099"/>
                      </a:cubicBezTo>
                      <a:cubicBezTo>
                        <a:pt x="69663" y="185922"/>
                        <a:pt x="78106" y="200130"/>
                        <a:pt x="94224" y="200130"/>
                      </a:cubicBezTo>
                      <a:cubicBezTo>
                        <a:pt x="103435" y="200514"/>
                        <a:pt x="112262" y="200514"/>
                        <a:pt x="123008" y="200514"/>
                      </a:cubicBezTo>
                      <a:close/>
                    </a:path>
                  </a:pathLst>
                </a:custGeom>
                <a:solidFill>
                  <a:srgbClr val="69ADAD"/>
                </a:solidFill>
                <a:ln w="3834"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6D371FB6-CB34-788C-9E58-F6524E0515AC}"/>
                    </a:ext>
                  </a:extLst>
                </p:cNvPr>
                <p:cNvSpPr/>
                <p:nvPr/>
              </p:nvSpPr>
              <p:spPr>
                <a:xfrm>
                  <a:off x="5935464" y="4344594"/>
                  <a:ext cx="205319" cy="205433"/>
                </a:xfrm>
                <a:custGeom>
                  <a:avLst/>
                  <a:gdLst>
                    <a:gd name="connsiteX0" fmla="*/ 0 w 205319"/>
                    <a:gd name="connsiteY0" fmla="*/ 42623 h 205433"/>
                    <a:gd name="connsiteX1" fmla="*/ 42599 w 205319"/>
                    <a:gd name="connsiteY1" fmla="*/ 0 h 205433"/>
                    <a:gd name="connsiteX2" fmla="*/ 205320 w 205319"/>
                    <a:gd name="connsiteY2" fmla="*/ 162811 h 205433"/>
                    <a:gd name="connsiteX3" fmla="*/ 163104 w 205319"/>
                    <a:gd name="connsiteY3" fmla="*/ 205434 h 205433"/>
                    <a:gd name="connsiteX4" fmla="*/ 0 w 205319"/>
                    <a:gd name="connsiteY4" fmla="*/ 42623 h 205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319" h="205433">
                      <a:moveTo>
                        <a:pt x="0" y="42623"/>
                      </a:moveTo>
                      <a:cubicBezTo>
                        <a:pt x="14200" y="28799"/>
                        <a:pt x="28783" y="14208"/>
                        <a:pt x="42599" y="0"/>
                      </a:cubicBezTo>
                      <a:cubicBezTo>
                        <a:pt x="96712" y="54142"/>
                        <a:pt x="151207" y="108669"/>
                        <a:pt x="205320" y="162811"/>
                      </a:cubicBezTo>
                      <a:cubicBezTo>
                        <a:pt x="191504" y="176635"/>
                        <a:pt x="176920" y="191226"/>
                        <a:pt x="163104" y="205434"/>
                      </a:cubicBezTo>
                      <a:cubicBezTo>
                        <a:pt x="108992" y="151675"/>
                        <a:pt x="54112" y="97149"/>
                        <a:pt x="0" y="42623"/>
                      </a:cubicBezTo>
                      <a:close/>
                    </a:path>
                  </a:pathLst>
                </a:custGeom>
                <a:solidFill>
                  <a:srgbClr val="69ADAD"/>
                </a:solidFill>
                <a:ln w="3834"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A5C87209-E6A8-A94F-DB1E-B3C6539004C0}"/>
                    </a:ext>
                  </a:extLst>
                </p:cNvPr>
                <p:cNvSpPr/>
                <p:nvPr/>
              </p:nvSpPr>
              <p:spPr>
                <a:xfrm>
                  <a:off x="6090893" y="3858678"/>
                  <a:ext cx="48643" cy="134182"/>
                </a:xfrm>
                <a:custGeom>
                  <a:avLst/>
                  <a:gdLst>
                    <a:gd name="connsiteX0" fmla="*/ 0 w 48643"/>
                    <a:gd name="connsiteY0" fmla="*/ 134183 h 134182"/>
                    <a:gd name="connsiteX1" fmla="*/ 0 w 48643"/>
                    <a:gd name="connsiteY1" fmla="*/ 171 h 134182"/>
                    <a:gd name="connsiteX2" fmla="*/ 34540 w 48643"/>
                    <a:gd name="connsiteY2" fmla="*/ 171 h 134182"/>
                    <a:gd name="connsiteX3" fmla="*/ 48356 w 48643"/>
                    <a:gd name="connsiteY3" fmla="*/ 14762 h 134182"/>
                    <a:gd name="connsiteX4" fmla="*/ 48356 w 48643"/>
                    <a:gd name="connsiteY4" fmla="*/ 119207 h 134182"/>
                    <a:gd name="connsiteX5" fmla="*/ 33005 w 48643"/>
                    <a:gd name="connsiteY5" fmla="*/ 133799 h 134182"/>
                    <a:gd name="connsiteX6" fmla="*/ 0 w 48643"/>
                    <a:gd name="connsiteY6" fmla="*/ 134183 h 13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643" h="134182">
                      <a:moveTo>
                        <a:pt x="0" y="134183"/>
                      </a:moveTo>
                      <a:cubicBezTo>
                        <a:pt x="0" y="89256"/>
                        <a:pt x="0" y="45097"/>
                        <a:pt x="0" y="171"/>
                      </a:cubicBezTo>
                      <a:cubicBezTo>
                        <a:pt x="11897" y="171"/>
                        <a:pt x="23410" y="-213"/>
                        <a:pt x="34540" y="171"/>
                      </a:cubicBezTo>
                      <a:cubicBezTo>
                        <a:pt x="42599" y="555"/>
                        <a:pt x="47972" y="6698"/>
                        <a:pt x="48356" y="14762"/>
                      </a:cubicBezTo>
                      <a:cubicBezTo>
                        <a:pt x="48740" y="49705"/>
                        <a:pt x="48740" y="84264"/>
                        <a:pt x="48356" y="119207"/>
                      </a:cubicBezTo>
                      <a:cubicBezTo>
                        <a:pt x="48356" y="128039"/>
                        <a:pt x="42215" y="133799"/>
                        <a:pt x="33005" y="133799"/>
                      </a:cubicBezTo>
                      <a:cubicBezTo>
                        <a:pt x="22259" y="134183"/>
                        <a:pt x="11513" y="134183"/>
                        <a:pt x="0" y="134183"/>
                      </a:cubicBezTo>
                      <a:close/>
                    </a:path>
                  </a:pathLst>
                </a:custGeom>
                <a:solidFill>
                  <a:srgbClr val="69ADAD"/>
                </a:solidFill>
                <a:ln w="3834"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BDE38A43-A797-BAE9-1492-C81CFDD9C359}"/>
                    </a:ext>
                  </a:extLst>
                </p:cNvPr>
                <p:cNvSpPr/>
                <p:nvPr/>
              </p:nvSpPr>
              <p:spPr>
                <a:xfrm>
                  <a:off x="6090893" y="4028401"/>
                  <a:ext cx="49027" cy="134737"/>
                </a:xfrm>
                <a:custGeom>
                  <a:avLst/>
                  <a:gdLst>
                    <a:gd name="connsiteX0" fmla="*/ 0 w 49027"/>
                    <a:gd name="connsiteY0" fmla="*/ 171 h 134737"/>
                    <a:gd name="connsiteX1" fmla="*/ 33389 w 49027"/>
                    <a:gd name="connsiteY1" fmla="*/ 171 h 134737"/>
                    <a:gd name="connsiteX2" fmla="*/ 48740 w 49027"/>
                    <a:gd name="connsiteY2" fmla="*/ 15146 h 134737"/>
                    <a:gd name="connsiteX3" fmla="*/ 48740 w 49027"/>
                    <a:gd name="connsiteY3" fmla="*/ 119591 h 134737"/>
                    <a:gd name="connsiteX4" fmla="*/ 33389 w 49027"/>
                    <a:gd name="connsiteY4" fmla="*/ 134567 h 134737"/>
                    <a:gd name="connsiteX5" fmla="*/ 0 w 49027"/>
                    <a:gd name="connsiteY5" fmla="*/ 134567 h 134737"/>
                    <a:gd name="connsiteX6" fmla="*/ 0 w 49027"/>
                    <a:gd name="connsiteY6" fmla="*/ 171 h 134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027" h="134737">
                      <a:moveTo>
                        <a:pt x="0" y="171"/>
                      </a:moveTo>
                      <a:cubicBezTo>
                        <a:pt x="11513" y="171"/>
                        <a:pt x="22259" y="-213"/>
                        <a:pt x="33389" y="171"/>
                      </a:cubicBezTo>
                      <a:cubicBezTo>
                        <a:pt x="42599" y="555"/>
                        <a:pt x="48740" y="6314"/>
                        <a:pt x="48740" y="15146"/>
                      </a:cubicBezTo>
                      <a:cubicBezTo>
                        <a:pt x="49123" y="50089"/>
                        <a:pt x="49123" y="84648"/>
                        <a:pt x="48740" y="119591"/>
                      </a:cubicBezTo>
                      <a:cubicBezTo>
                        <a:pt x="48740" y="128423"/>
                        <a:pt x="42599" y="134183"/>
                        <a:pt x="33389" y="134567"/>
                      </a:cubicBezTo>
                      <a:cubicBezTo>
                        <a:pt x="22643" y="134950"/>
                        <a:pt x="11513" y="134567"/>
                        <a:pt x="0" y="134567"/>
                      </a:cubicBezTo>
                      <a:cubicBezTo>
                        <a:pt x="0" y="90024"/>
                        <a:pt x="0" y="45481"/>
                        <a:pt x="0" y="171"/>
                      </a:cubicBezTo>
                      <a:close/>
                    </a:path>
                  </a:pathLst>
                </a:custGeom>
                <a:solidFill>
                  <a:srgbClr val="69ADAD"/>
                </a:solidFill>
                <a:ln w="3834"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E8042EAF-9F1C-FE74-8568-67B02A7DE583}"/>
                    </a:ext>
                  </a:extLst>
                </p:cNvPr>
                <p:cNvSpPr/>
                <p:nvPr/>
              </p:nvSpPr>
              <p:spPr>
                <a:xfrm>
                  <a:off x="6090893" y="4199579"/>
                  <a:ext cx="48355" cy="133206"/>
                </a:xfrm>
                <a:custGeom>
                  <a:avLst/>
                  <a:gdLst>
                    <a:gd name="connsiteX0" fmla="*/ 0 w 48355"/>
                    <a:gd name="connsiteY0" fmla="*/ 133111 h 133206"/>
                    <a:gd name="connsiteX1" fmla="*/ 0 w 48355"/>
                    <a:gd name="connsiteY1" fmla="*/ 251 h 133206"/>
                    <a:gd name="connsiteX2" fmla="*/ 36842 w 48355"/>
                    <a:gd name="connsiteY2" fmla="*/ 635 h 133206"/>
                    <a:gd name="connsiteX3" fmla="*/ 48356 w 48355"/>
                    <a:gd name="connsiteY3" fmla="*/ 15994 h 133206"/>
                    <a:gd name="connsiteX4" fmla="*/ 48356 w 48355"/>
                    <a:gd name="connsiteY4" fmla="*/ 116599 h 133206"/>
                    <a:gd name="connsiteX5" fmla="*/ 34156 w 48355"/>
                    <a:gd name="connsiteY5" fmla="*/ 132727 h 133206"/>
                    <a:gd name="connsiteX6" fmla="*/ 0 w 48355"/>
                    <a:gd name="connsiteY6" fmla="*/ 133111 h 133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355" h="133206">
                      <a:moveTo>
                        <a:pt x="0" y="133111"/>
                      </a:moveTo>
                      <a:cubicBezTo>
                        <a:pt x="0" y="88184"/>
                        <a:pt x="0" y="44793"/>
                        <a:pt x="0" y="251"/>
                      </a:cubicBezTo>
                      <a:cubicBezTo>
                        <a:pt x="12281" y="251"/>
                        <a:pt x="24562" y="-517"/>
                        <a:pt x="36842" y="635"/>
                      </a:cubicBezTo>
                      <a:cubicBezTo>
                        <a:pt x="44902" y="1403"/>
                        <a:pt x="48356" y="8315"/>
                        <a:pt x="48356" y="15994"/>
                      </a:cubicBezTo>
                      <a:cubicBezTo>
                        <a:pt x="48356" y="49401"/>
                        <a:pt x="48356" y="83192"/>
                        <a:pt x="48356" y="116599"/>
                      </a:cubicBezTo>
                      <a:cubicBezTo>
                        <a:pt x="48356" y="126199"/>
                        <a:pt x="42983" y="132343"/>
                        <a:pt x="34156" y="132727"/>
                      </a:cubicBezTo>
                      <a:cubicBezTo>
                        <a:pt x="23027" y="133495"/>
                        <a:pt x="11897" y="133111"/>
                        <a:pt x="0" y="133111"/>
                      </a:cubicBezTo>
                      <a:close/>
                    </a:path>
                  </a:pathLst>
                </a:custGeom>
                <a:solidFill>
                  <a:srgbClr val="69ADAD"/>
                </a:solidFill>
                <a:ln w="3834"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63658DA0-B867-1EE0-8441-6F1CFD64DFF0}"/>
                    </a:ext>
                  </a:extLst>
                </p:cNvPr>
                <p:cNvSpPr/>
                <p:nvPr/>
              </p:nvSpPr>
              <p:spPr>
                <a:xfrm>
                  <a:off x="5699826" y="4143000"/>
                  <a:ext cx="65241" cy="82941"/>
                </a:xfrm>
                <a:custGeom>
                  <a:avLst/>
                  <a:gdLst>
                    <a:gd name="connsiteX0" fmla="*/ 34540 w 65241"/>
                    <a:gd name="connsiteY0" fmla="*/ 82941 h 82941"/>
                    <a:gd name="connsiteX1" fmla="*/ 0 w 65241"/>
                    <a:gd name="connsiteY1" fmla="*/ 44543 h 82941"/>
                    <a:gd name="connsiteX2" fmla="*/ 27632 w 65241"/>
                    <a:gd name="connsiteY2" fmla="*/ 0 h 82941"/>
                    <a:gd name="connsiteX3" fmla="*/ 35691 w 65241"/>
                    <a:gd name="connsiteY3" fmla="*/ 28799 h 82941"/>
                    <a:gd name="connsiteX4" fmla="*/ 65242 w 65241"/>
                    <a:gd name="connsiteY4" fmla="*/ 38015 h 82941"/>
                    <a:gd name="connsiteX5" fmla="*/ 34540 w 65241"/>
                    <a:gd name="connsiteY5" fmla="*/ 82941 h 82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241" h="82941">
                      <a:moveTo>
                        <a:pt x="34540" y="82941"/>
                      </a:moveTo>
                      <a:cubicBezTo>
                        <a:pt x="34156" y="41087"/>
                        <a:pt x="24945" y="45311"/>
                        <a:pt x="0" y="44543"/>
                      </a:cubicBezTo>
                      <a:cubicBezTo>
                        <a:pt x="9594" y="29183"/>
                        <a:pt x="18805" y="14592"/>
                        <a:pt x="27632" y="0"/>
                      </a:cubicBezTo>
                      <a:cubicBezTo>
                        <a:pt x="29935" y="9984"/>
                        <a:pt x="29551" y="22655"/>
                        <a:pt x="35691" y="28799"/>
                      </a:cubicBezTo>
                      <a:cubicBezTo>
                        <a:pt x="41832" y="34943"/>
                        <a:pt x="54880" y="34943"/>
                        <a:pt x="65242" y="38015"/>
                      </a:cubicBezTo>
                      <a:cubicBezTo>
                        <a:pt x="56032" y="51454"/>
                        <a:pt x="46053" y="66430"/>
                        <a:pt x="34540" y="82941"/>
                      </a:cubicBezTo>
                      <a:close/>
                    </a:path>
                  </a:pathLst>
                </a:custGeom>
                <a:solidFill>
                  <a:srgbClr val="69ADAD"/>
                </a:solidFill>
                <a:ln w="3834" cap="flat">
                  <a:noFill/>
                  <a:prstDash val="solid"/>
                  <a:miter/>
                </a:ln>
              </p:spPr>
              <p:txBody>
                <a:bodyPr rtlCol="0" anchor="ctr"/>
                <a:lstStyle/>
                <a:p>
                  <a:endParaRPr lang="en-US"/>
                </a:p>
              </p:txBody>
            </p:sp>
          </p:grpSp>
        </p:grpSp>
      </p:grpSp>
    </p:spTree>
    <p:extLst>
      <p:ext uri="{BB962C8B-B14F-4D97-AF65-F5344CB8AC3E}">
        <p14:creationId xmlns:p14="http://schemas.microsoft.com/office/powerpoint/2010/main" val="41633541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ase Study 3">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07B32658-0898-D4D5-B293-296A5A28CA95}"/>
              </a:ext>
            </a:extLst>
          </p:cNvPr>
          <p:cNvSpPr/>
          <p:nvPr userDrawn="1"/>
        </p:nvSpPr>
        <p:spPr>
          <a:xfrm>
            <a:off x="0" y="0"/>
            <a:ext cx="4833258" cy="4526277"/>
          </a:xfrm>
          <a:custGeom>
            <a:avLst/>
            <a:gdLst>
              <a:gd name="connsiteX0" fmla="*/ 0 w 4833258"/>
              <a:gd name="connsiteY0" fmla="*/ 0 h 4526277"/>
              <a:gd name="connsiteX1" fmla="*/ 4218941 w 4833258"/>
              <a:gd name="connsiteY1" fmla="*/ 0 h 4526277"/>
              <a:gd name="connsiteX2" fmla="*/ 4357791 w 4833258"/>
              <a:gd name="connsiteY2" fmla="*/ 185682 h 4526277"/>
              <a:gd name="connsiteX3" fmla="*/ 4833258 w 4833258"/>
              <a:gd name="connsiteY3" fmla="*/ 1742255 h 4526277"/>
              <a:gd name="connsiteX4" fmla="*/ 2049236 w 4833258"/>
              <a:gd name="connsiteY4" fmla="*/ 4526277 h 4526277"/>
              <a:gd name="connsiteX5" fmla="*/ 80635 w 4833258"/>
              <a:gd name="connsiteY5" fmla="*/ 3710856 h 4526277"/>
              <a:gd name="connsiteX6" fmla="*/ 0 w 4833258"/>
              <a:gd name="connsiteY6" fmla="*/ 3622135 h 452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33258" h="4526277">
                <a:moveTo>
                  <a:pt x="0" y="0"/>
                </a:moveTo>
                <a:lnTo>
                  <a:pt x="4218941" y="0"/>
                </a:lnTo>
                <a:lnTo>
                  <a:pt x="4357791" y="185682"/>
                </a:lnTo>
                <a:cubicBezTo>
                  <a:pt x="4657976" y="630015"/>
                  <a:pt x="4833258" y="1165665"/>
                  <a:pt x="4833258" y="1742255"/>
                </a:cubicBezTo>
                <a:cubicBezTo>
                  <a:pt x="4833258" y="3279828"/>
                  <a:pt x="3586809" y="4526277"/>
                  <a:pt x="2049236" y="4526277"/>
                </a:cubicBezTo>
                <a:cubicBezTo>
                  <a:pt x="1280450" y="4526277"/>
                  <a:pt x="584444" y="4214665"/>
                  <a:pt x="80635" y="3710856"/>
                </a:cubicBezTo>
                <a:lnTo>
                  <a:pt x="0" y="3622135"/>
                </a:lnTo>
                <a:close/>
              </a:path>
            </a:pathLst>
          </a:custGeom>
          <a:solidFill>
            <a:srgbClr val="8AC03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 name="Text Placeholder 23">
            <a:extLst>
              <a:ext uri="{FF2B5EF4-FFF2-40B4-BE49-F238E27FC236}">
                <a16:creationId xmlns:a16="http://schemas.microsoft.com/office/drawing/2014/main" id="{573748C1-9197-F464-7422-EE575C077A66}"/>
              </a:ext>
            </a:extLst>
          </p:cNvPr>
          <p:cNvSpPr>
            <a:spLocks noGrp="1"/>
          </p:cNvSpPr>
          <p:nvPr>
            <p:ph type="body" sz="quarter" idx="14" hasCustomPrompt="1"/>
          </p:nvPr>
        </p:nvSpPr>
        <p:spPr>
          <a:xfrm>
            <a:off x="3128102" y="2738011"/>
            <a:ext cx="785328" cy="1056986"/>
          </a:xfrm>
        </p:spPr>
        <p:txBody>
          <a:bodyPr anchor="t">
            <a:normAutofit/>
          </a:bodyPr>
          <a:lstStyle>
            <a:lvl1pPr marL="0" indent="0" algn="r">
              <a:buNone/>
              <a:defRPr sz="9600" b="1" i="0" baseline="0">
                <a:solidFill>
                  <a:schemeClr val="bg1"/>
                </a:solidFill>
                <a:latin typeface="Times" pitchFamily="2" charset="0"/>
                <a:ea typeface="Times" pitchFamily="2" charset="0"/>
                <a:cs typeface="Times New Roman" charset="0"/>
              </a:defRPr>
            </a:lvl1pPr>
          </a:lstStyle>
          <a:p>
            <a:pPr lvl="0"/>
            <a:r>
              <a:rPr lang="en-US" dirty="0"/>
              <a:t>”</a:t>
            </a:r>
          </a:p>
        </p:txBody>
      </p:sp>
      <p:sp>
        <p:nvSpPr>
          <p:cNvPr id="4" name="Text Placeholder 23">
            <a:extLst>
              <a:ext uri="{FF2B5EF4-FFF2-40B4-BE49-F238E27FC236}">
                <a16:creationId xmlns:a16="http://schemas.microsoft.com/office/drawing/2014/main" id="{8C8DEB03-84C1-659B-1B76-C34CE6FA3F74}"/>
              </a:ext>
            </a:extLst>
          </p:cNvPr>
          <p:cNvSpPr>
            <a:spLocks noGrp="1"/>
          </p:cNvSpPr>
          <p:nvPr>
            <p:ph type="body" sz="quarter" idx="15" hasCustomPrompt="1"/>
          </p:nvPr>
        </p:nvSpPr>
        <p:spPr>
          <a:xfrm>
            <a:off x="615910" y="805650"/>
            <a:ext cx="2003444" cy="936605"/>
          </a:xfrm>
        </p:spPr>
        <p:txBody>
          <a:bodyPr anchor="t">
            <a:normAutofit/>
          </a:bodyPr>
          <a:lstStyle>
            <a:lvl1pPr marL="0" indent="0" algn="l">
              <a:buNone/>
              <a:defRPr sz="9600" b="1" i="0" baseline="0">
                <a:solidFill>
                  <a:schemeClr val="bg1"/>
                </a:solidFill>
                <a:latin typeface="Times" pitchFamily="2" charset="0"/>
                <a:ea typeface="Times" pitchFamily="2" charset="0"/>
                <a:cs typeface="Times New Roman" charset="0"/>
              </a:defRPr>
            </a:lvl1pPr>
          </a:lstStyle>
          <a:p>
            <a:pPr lvl="0"/>
            <a:r>
              <a:rPr lang="en-US" dirty="0"/>
              <a:t>“</a:t>
            </a:r>
          </a:p>
        </p:txBody>
      </p:sp>
      <p:sp>
        <p:nvSpPr>
          <p:cNvPr id="5" name="Text Placeholder 23">
            <a:extLst>
              <a:ext uri="{FF2B5EF4-FFF2-40B4-BE49-F238E27FC236}">
                <a16:creationId xmlns:a16="http://schemas.microsoft.com/office/drawing/2014/main" id="{4BEDDB14-C0E3-2CD5-B110-F5C93B4AF01C}"/>
              </a:ext>
            </a:extLst>
          </p:cNvPr>
          <p:cNvSpPr>
            <a:spLocks noGrp="1"/>
          </p:cNvSpPr>
          <p:nvPr>
            <p:ph type="body" sz="quarter" idx="42" hasCustomPrompt="1"/>
          </p:nvPr>
        </p:nvSpPr>
        <p:spPr>
          <a:xfrm>
            <a:off x="615910" y="803767"/>
            <a:ext cx="3288612" cy="2623117"/>
          </a:xfrm>
        </p:spPr>
        <p:txBody>
          <a:bodyPr anchor="ctr">
            <a:normAutofit/>
          </a:bodyPr>
          <a:lstStyle>
            <a:lvl1pPr marL="0" indent="0" algn="ctr">
              <a:lnSpc>
                <a:spcPct val="100000"/>
              </a:lnSpc>
              <a:spcBef>
                <a:spcPts val="0"/>
              </a:spcBef>
              <a:buNone/>
              <a:defRPr sz="1400" b="0" i="1"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Quote</a:t>
            </a:r>
          </a:p>
        </p:txBody>
      </p:sp>
      <p:sp>
        <p:nvSpPr>
          <p:cNvPr id="6" name="Text Placeholder 32">
            <a:extLst>
              <a:ext uri="{FF2B5EF4-FFF2-40B4-BE49-F238E27FC236}">
                <a16:creationId xmlns:a16="http://schemas.microsoft.com/office/drawing/2014/main" id="{F2F2D272-1649-6531-6282-09DD4DEF6B0A}"/>
              </a:ext>
            </a:extLst>
          </p:cNvPr>
          <p:cNvSpPr>
            <a:spLocks noGrp="1"/>
          </p:cNvSpPr>
          <p:nvPr>
            <p:ph type="body" sz="quarter" idx="52" hasCustomPrompt="1"/>
          </p:nvPr>
        </p:nvSpPr>
        <p:spPr>
          <a:xfrm>
            <a:off x="615910" y="3393051"/>
            <a:ext cx="3297520" cy="215410"/>
          </a:xfrm>
        </p:spPr>
        <p:txBody>
          <a:bodyPr numCol="1" spcCol="288000" anchor="t">
            <a:noAutofit/>
          </a:bodyPr>
          <a:lstStyle>
            <a:lvl1pPr marL="0" indent="0" algn="ctr">
              <a:lnSpc>
                <a:spcPct val="100000"/>
              </a:lnSpc>
              <a:spcBef>
                <a:spcPts val="0"/>
              </a:spcBef>
              <a:buNone/>
              <a:defRPr sz="12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 Company</a:t>
            </a:r>
            <a:endParaRPr lang="en-US" dirty="0"/>
          </a:p>
        </p:txBody>
      </p:sp>
      <p:sp>
        <p:nvSpPr>
          <p:cNvPr id="7" name="Text Placeholder 32">
            <a:extLst>
              <a:ext uri="{FF2B5EF4-FFF2-40B4-BE49-F238E27FC236}">
                <a16:creationId xmlns:a16="http://schemas.microsoft.com/office/drawing/2014/main" id="{20CF4E5D-719A-A4C4-4487-E7F89875BCBB}"/>
              </a:ext>
            </a:extLst>
          </p:cNvPr>
          <p:cNvSpPr>
            <a:spLocks noGrp="1"/>
          </p:cNvSpPr>
          <p:nvPr>
            <p:ph type="body" sz="quarter" idx="65" hasCustomPrompt="1"/>
          </p:nvPr>
        </p:nvSpPr>
        <p:spPr>
          <a:xfrm>
            <a:off x="766012" y="5289173"/>
            <a:ext cx="5992060" cy="1755156"/>
          </a:xfrm>
        </p:spPr>
        <p:txBody>
          <a:bodyPr numCol="1" spcCol="288000" anchor="t">
            <a:noAutofit/>
          </a:bodyPr>
          <a:lstStyle>
            <a:lvl1pPr marL="0" indent="0" algn="just">
              <a:lnSpc>
                <a:spcPct val="100000"/>
              </a:lnSpc>
              <a:spcBef>
                <a:spcPts val="0"/>
              </a:spcBef>
              <a:buNone/>
              <a:defRPr sz="1400" b="0" i="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8" name="Text Placeholder 32">
            <a:extLst>
              <a:ext uri="{FF2B5EF4-FFF2-40B4-BE49-F238E27FC236}">
                <a16:creationId xmlns:a16="http://schemas.microsoft.com/office/drawing/2014/main" id="{1A0F5AF6-279C-75ED-8E17-116A0B73CE5B}"/>
              </a:ext>
            </a:extLst>
          </p:cNvPr>
          <p:cNvSpPr>
            <a:spLocks noGrp="1"/>
          </p:cNvSpPr>
          <p:nvPr>
            <p:ph type="body" sz="quarter" idx="114" hasCustomPrompt="1"/>
          </p:nvPr>
        </p:nvSpPr>
        <p:spPr>
          <a:xfrm>
            <a:off x="766012" y="4654512"/>
            <a:ext cx="5992059" cy="451257"/>
          </a:xfrm>
        </p:spPr>
        <p:txBody>
          <a:bodyPr>
            <a:noAutofit/>
          </a:bodyPr>
          <a:lstStyle>
            <a:lvl1pPr marL="0" indent="0" algn="l">
              <a:lnSpc>
                <a:spcPct val="100000"/>
              </a:lnSpc>
              <a:spcBef>
                <a:spcPts val="0"/>
              </a:spcBef>
              <a:buNone/>
              <a:defRPr sz="1400" b="1" i="0">
                <a:solidFill>
                  <a:srgbClr val="69ADAD"/>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Enter Your Question Here</a:t>
            </a:r>
          </a:p>
        </p:txBody>
      </p:sp>
      <p:cxnSp>
        <p:nvCxnSpPr>
          <p:cNvPr id="9" name="Straight Connector 8">
            <a:extLst>
              <a:ext uri="{FF2B5EF4-FFF2-40B4-BE49-F238E27FC236}">
                <a16:creationId xmlns:a16="http://schemas.microsoft.com/office/drawing/2014/main" id="{6B3A06F1-5919-3AC7-5A56-EF6FED06163D}"/>
              </a:ext>
            </a:extLst>
          </p:cNvPr>
          <p:cNvCxnSpPr>
            <a:cxnSpLocks/>
          </p:cNvCxnSpPr>
          <p:nvPr userDrawn="1"/>
        </p:nvCxnSpPr>
        <p:spPr>
          <a:xfrm>
            <a:off x="0" y="7249051"/>
            <a:ext cx="3607692" cy="0"/>
          </a:xfrm>
          <a:prstGeom prst="line">
            <a:avLst/>
          </a:prstGeom>
          <a:ln w="28575">
            <a:solidFill>
              <a:srgbClr val="69ADAD"/>
            </a:solidFill>
          </a:ln>
        </p:spPr>
        <p:style>
          <a:lnRef idx="1">
            <a:schemeClr val="accent1"/>
          </a:lnRef>
          <a:fillRef idx="0">
            <a:schemeClr val="accent1"/>
          </a:fillRef>
          <a:effectRef idx="0">
            <a:schemeClr val="accent1"/>
          </a:effectRef>
          <a:fontRef idx="minor">
            <a:schemeClr val="tx1"/>
          </a:fontRef>
        </p:style>
      </p:cxnSp>
      <p:sp>
        <p:nvSpPr>
          <p:cNvPr id="11" name="Text Placeholder 32">
            <a:extLst>
              <a:ext uri="{FF2B5EF4-FFF2-40B4-BE49-F238E27FC236}">
                <a16:creationId xmlns:a16="http://schemas.microsoft.com/office/drawing/2014/main" id="{254CB4B8-6DC7-856C-B1B7-0206B5620293}"/>
              </a:ext>
            </a:extLst>
          </p:cNvPr>
          <p:cNvSpPr>
            <a:spLocks noGrp="1"/>
          </p:cNvSpPr>
          <p:nvPr>
            <p:ph type="body" sz="quarter" idx="116" hasCustomPrompt="1"/>
          </p:nvPr>
        </p:nvSpPr>
        <p:spPr>
          <a:xfrm>
            <a:off x="730153" y="7433571"/>
            <a:ext cx="5992059" cy="451257"/>
          </a:xfrm>
        </p:spPr>
        <p:txBody>
          <a:bodyPr>
            <a:noAutofit/>
          </a:bodyPr>
          <a:lstStyle>
            <a:lvl1pPr marL="0" indent="0" algn="l">
              <a:lnSpc>
                <a:spcPct val="100000"/>
              </a:lnSpc>
              <a:spcBef>
                <a:spcPts val="0"/>
              </a:spcBef>
              <a:buNone/>
              <a:defRPr lang="en-GB" sz="1400" b="1" i="0" kern="1200" dirty="0">
                <a:solidFill>
                  <a:srgbClr val="69ADAD"/>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Enter Your Question Here</a:t>
            </a:r>
          </a:p>
        </p:txBody>
      </p:sp>
      <p:sp>
        <p:nvSpPr>
          <p:cNvPr id="13" name="Text Placeholder 32">
            <a:extLst>
              <a:ext uri="{FF2B5EF4-FFF2-40B4-BE49-F238E27FC236}">
                <a16:creationId xmlns:a16="http://schemas.microsoft.com/office/drawing/2014/main" id="{26EEC635-7D2B-5D47-9492-72300F146E72}"/>
              </a:ext>
            </a:extLst>
          </p:cNvPr>
          <p:cNvSpPr>
            <a:spLocks noGrp="1"/>
          </p:cNvSpPr>
          <p:nvPr>
            <p:ph type="body" sz="quarter" idx="117" hasCustomPrompt="1"/>
          </p:nvPr>
        </p:nvSpPr>
        <p:spPr>
          <a:xfrm>
            <a:off x="730153" y="8032373"/>
            <a:ext cx="5992060" cy="1755156"/>
          </a:xfrm>
        </p:spPr>
        <p:txBody>
          <a:bodyPr numCol="1" spcCol="288000" anchor="t">
            <a:noAutofit/>
          </a:bodyPr>
          <a:lstStyle>
            <a:lvl1pPr marL="0" indent="0" algn="just">
              <a:lnSpc>
                <a:spcPct val="100000"/>
              </a:lnSpc>
              <a:spcBef>
                <a:spcPts val="0"/>
              </a:spcBef>
              <a:buNone/>
              <a:defRPr sz="1400" b="0" i="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14" name="Slide Number Placeholder 5">
            <a:extLst>
              <a:ext uri="{FF2B5EF4-FFF2-40B4-BE49-F238E27FC236}">
                <a16:creationId xmlns:a16="http://schemas.microsoft.com/office/drawing/2014/main" id="{46F9BCAC-655C-91E7-1D3D-1530238EA528}"/>
              </a:ext>
            </a:extLst>
          </p:cNvPr>
          <p:cNvSpPr>
            <a:spLocks noGrp="1"/>
          </p:cNvSpPr>
          <p:nvPr>
            <p:ph type="sldNum" sz="quarter" idx="4"/>
          </p:nvPr>
        </p:nvSpPr>
        <p:spPr>
          <a:xfrm>
            <a:off x="6860806" y="10158647"/>
            <a:ext cx="374383" cy="465822"/>
          </a:xfrm>
          <a:prstGeom prst="rect">
            <a:avLst/>
          </a:prstGeom>
        </p:spPr>
        <p:txBody>
          <a:bodyPr vert="horz" lIns="91440" tIns="45720" rIns="91440" bIns="45720" rtlCol="0" anchor="ctr"/>
          <a:lstStyle>
            <a:lvl1pPr algn="ctr">
              <a:defRPr sz="700" b="0" i="0">
                <a:solidFill>
                  <a:srgbClr val="8AC03B"/>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‹N°›</a:t>
            </a:fld>
            <a:endParaRPr lang="en-US" dirty="0"/>
          </a:p>
        </p:txBody>
      </p:sp>
      <p:sp>
        <p:nvSpPr>
          <p:cNvPr id="15" name="Text Box 5">
            <a:extLst>
              <a:ext uri="{FF2B5EF4-FFF2-40B4-BE49-F238E27FC236}">
                <a16:creationId xmlns:a16="http://schemas.microsoft.com/office/drawing/2014/main" id="{3023D106-9523-019B-BE67-E9007283AEFC}"/>
              </a:ext>
            </a:extLst>
          </p:cNvPr>
          <p:cNvSpPr txBox="1"/>
          <p:nvPr userDrawn="1"/>
        </p:nvSpPr>
        <p:spPr>
          <a:xfrm rot="16200000">
            <a:off x="5099908" y="8023367"/>
            <a:ext cx="3896178"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500" b="1" i="0" spc="170" baseline="0" dirty="0">
                <a:solidFill>
                  <a:srgbClr val="6D6E71"/>
                </a:solidFill>
                <a:effectLst/>
                <a:latin typeface="Avenir Black" panose="02000503020000020003" pitchFamily="2" charset="0"/>
                <a:ea typeface="Times New Roman" panose="02020603050405020304" pitchFamily="18" charset="0"/>
                <a:cs typeface="Times New Roman" panose="02020603050405020304" pitchFamily="18" charset="0"/>
              </a:rPr>
              <a:t>GRASSROOTS</a:t>
            </a:r>
            <a:r>
              <a:rPr lang="en-IE" sz="500" spc="170" baseline="0" dirty="0">
                <a:solidFill>
                  <a:srgbClr val="6D6E71"/>
                </a:solidFill>
                <a:effectLst/>
                <a:latin typeface="Avenir Book" panose="02000503020000020003" pitchFamily="2" charset="0"/>
                <a:ea typeface="Times New Roman" panose="02020603050405020304" pitchFamily="18" charset="0"/>
                <a:cs typeface="Times New Roman" panose="02020603050405020304" pitchFamily="18" charset="0"/>
              </a:rPr>
              <a:t> YOUNG ENTREPRENEURS IN ECO-HEALTH TOURISM</a:t>
            </a:r>
            <a:endParaRPr lang="en-IE" sz="500" spc="170" baseline="0" dirty="0">
              <a:solidFill>
                <a:srgbClr val="6D6E71"/>
              </a:solidFill>
              <a:effectLst/>
              <a:latin typeface="Avenir Book" panose="02000503020000020003"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595420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ase Study 4">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ED962A3-6C9D-3EE9-9133-7D9082BE8D57}"/>
              </a:ext>
            </a:extLst>
          </p:cNvPr>
          <p:cNvGrpSpPr/>
          <p:nvPr userDrawn="1"/>
        </p:nvGrpSpPr>
        <p:grpSpPr>
          <a:xfrm>
            <a:off x="317992" y="9796789"/>
            <a:ext cx="6885949" cy="630942"/>
            <a:chOff x="317992" y="9796789"/>
            <a:chExt cx="6885949" cy="630942"/>
          </a:xfrm>
        </p:grpSpPr>
        <p:sp>
          <p:nvSpPr>
            <p:cNvPr id="12" name="TextBox 11">
              <a:extLst>
                <a:ext uri="{FF2B5EF4-FFF2-40B4-BE49-F238E27FC236}">
                  <a16:creationId xmlns:a16="http://schemas.microsoft.com/office/drawing/2014/main" id="{C737EFC4-DC66-617B-0451-217B176F24B0}"/>
                </a:ext>
              </a:extLst>
            </p:cNvPr>
            <p:cNvSpPr txBox="1"/>
            <p:nvPr userDrawn="1"/>
          </p:nvSpPr>
          <p:spPr>
            <a:xfrm>
              <a:off x="317992" y="9796789"/>
              <a:ext cx="5181224" cy="630942"/>
            </a:xfrm>
            <a:prstGeom prst="rect">
              <a:avLst/>
            </a:prstGeom>
            <a:noFill/>
          </p:spPr>
          <p:txBody>
            <a:bodyPr wrap="square">
              <a:spAutoFit/>
            </a:bodyPr>
            <a:lstStyle/>
            <a:p>
              <a:pPr algn="just"/>
              <a:r>
                <a:rPr lang="en-US" sz="700" b="0" i="0">
                  <a:solidFill>
                    <a:srgbClr val="6D6E71"/>
                  </a:solidFill>
                  <a:effectLst/>
                  <a:latin typeface="Roboto" panose="02000000000000000000" pitchFamily="2" charset="0"/>
                  <a:ea typeface="Roboto" panose="02000000000000000000" pitchFamily="2" charset="0"/>
                </a:rPr>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 therein</a:t>
              </a:r>
              <a:r>
                <a:rPr lang="en-IE" sz="700" b="0" i="0" dirty="0">
                  <a:solidFill>
                    <a:srgbClr val="6D6E71"/>
                  </a:solidFill>
                  <a:effectLst/>
                  <a:latin typeface="Roboto" panose="02000000000000000000" pitchFamily="2" charset="0"/>
                  <a:ea typeface="Roboto" panose="02000000000000000000" pitchFamily="2" charset="0"/>
                  <a:cs typeface="Open Sans" panose="020B0606030504020204" pitchFamily="34" charset="0"/>
                </a:rPr>
                <a:t> </a:t>
              </a:r>
              <a:r>
                <a:rPr lang="en-US" sz="700" b="1" i="0">
                  <a:solidFill>
                    <a:srgbClr val="6D6E71"/>
                  </a:solidFill>
                  <a:effectLst/>
                  <a:latin typeface="Roboto" panose="02000000000000000000" pitchFamily="2" charset="0"/>
                  <a:ea typeface="Roboto" panose="02000000000000000000" pitchFamily="2" charset="0"/>
                </a:rPr>
                <a:t>2021-2-BE04-KA220-YOU-000050778</a:t>
              </a:r>
              <a:br>
                <a:rPr lang="en-US" sz="700" dirty="0">
                  <a:solidFill>
                    <a:srgbClr val="6D6E71"/>
                  </a:solidFill>
                  <a:latin typeface="Roboto" panose="02000000000000000000" pitchFamily="2" charset="0"/>
                  <a:ea typeface="Roboto" panose="02000000000000000000" pitchFamily="2" charset="0"/>
                  <a:cs typeface="Open Sans" panose="020B0606030504020204" pitchFamily="34" charset="0"/>
                </a:rPr>
              </a:br>
              <a:endParaRPr lang="en-US" sz="700" dirty="0">
                <a:solidFill>
                  <a:srgbClr val="6D6E71"/>
                </a:solidFill>
                <a:latin typeface="Roboto" panose="02000000000000000000" pitchFamily="2" charset="0"/>
                <a:ea typeface="Roboto" panose="02000000000000000000" pitchFamily="2" charset="0"/>
                <a:cs typeface="Open Sans" panose="020B0606030504020204" pitchFamily="34" charset="0"/>
              </a:endParaRPr>
            </a:p>
          </p:txBody>
        </p:sp>
        <p:pic>
          <p:nvPicPr>
            <p:cNvPr id="14" name="Picture 13">
              <a:extLst>
                <a:ext uri="{FF2B5EF4-FFF2-40B4-BE49-F238E27FC236}">
                  <a16:creationId xmlns:a16="http://schemas.microsoft.com/office/drawing/2014/main" id="{643F79F1-7562-169D-ACF1-556F4EAB0FE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84170" y="9855058"/>
              <a:ext cx="1419771" cy="405545"/>
            </a:xfrm>
            <a:prstGeom prst="rect">
              <a:avLst/>
            </a:prstGeom>
          </p:spPr>
        </p:pic>
      </p:grpSp>
      <p:sp>
        <p:nvSpPr>
          <p:cNvPr id="15" name="Rectangle 14">
            <a:extLst>
              <a:ext uri="{FF2B5EF4-FFF2-40B4-BE49-F238E27FC236}">
                <a16:creationId xmlns:a16="http://schemas.microsoft.com/office/drawing/2014/main" id="{4F093AF6-BED5-6A8C-3698-2EFA187AEC2F}"/>
              </a:ext>
            </a:extLst>
          </p:cNvPr>
          <p:cNvSpPr/>
          <p:nvPr userDrawn="1"/>
        </p:nvSpPr>
        <p:spPr>
          <a:xfrm>
            <a:off x="0" y="0"/>
            <a:ext cx="7559675" cy="9796789"/>
          </a:xfrm>
          <a:prstGeom prst="rect">
            <a:avLst/>
          </a:prstGeom>
          <a:solidFill>
            <a:srgbClr val="8AC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 Placeholder 32">
            <a:extLst>
              <a:ext uri="{FF2B5EF4-FFF2-40B4-BE49-F238E27FC236}">
                <a16:creationId xmlns:a16="http://schemas.microsoft.com/office/drawing/2014/main" id="{88AA48D3-B044-B676-448D-EEDAF60F1F0C}"/>
              </a:ext>
            </a:extLst>
          </p:cNvPr>
          <p:cNvSpPr>
            <a:spLocks noGrp="1"/>
          </p:cNvSpPr>
          <p:nvPr>
            <p:ph type="body" sz="quarter" idx="61" hasCustomPrompt="1"/>
          </p:nvPr>
        </p:nvSpPr>
        <p:spPr>
          <a:xfrm>
            <a:off x="766012" y="6149784"/>
            <a:ext cx="5992060" cy="2854731"/>
          </a:xfrm>
        </p:spPr>
        <p:txBody>
          <a:bodyPr numCol="2" spcCol="288000" anchor="t">
            <a:noAutofit/>
          </a:bodyPr>
          <a:lstStyle>
            <a:lvl1pPr marL="0" indent="0" algn="just">
              <a:lnSpc>
                <a:spcPct val="100000"/>
              </a:lnSpc>
              <a:spcBef>
                <a:spcPts val="0"/>
              </a:spcBef>
              <a:buNone/>
              <a:defRPr sz="14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(two coloumns)</a:t>
            </a:r>
            <a:endParaRPr lang="en-US" dirty="0"/>
          </a:p>
        </p:txBody>
      </p:sp>
      <p:sp>
        <p:nvSpPr>
          <p:cNvPr id="17" name="Text Placeholder 32">
            <a:extLst>
              <a:ext uri="{FF2B5EF4-FFF2-40B4-BE49-F238E27FC236}">
                <a16:creationId xmlns:a16="http://schemas.microsoft.com/office/drawing/2014/main" id="{D5CAC415-5004-0EED-4424-8D0837E5362C}"/>
              </a:ext>
            </a:extLst>
          </p:cNvPr>
          <p:cNvSpPr>
            <a:spLocks noGrp="1"/>
          </p:cNvSpPr>
          <p:nvPr>
            <p:ph type="body" sz="quarter" idx="114" hasCustomPrompt="1"/>
          </p:nvPr>
        </p:nvSpPr>
        <p:spPr>
          <a:xfrm>
            <a:off x="766012" y="5515124"/>
            <a:ext cx="5992059" cy="451257"/>
          </a:xfrm>
        </p:spPr>
        <p:txBody>
          <a:bodyPr>
            <a:noAutofit/>
          </a:bodyPr>
          <a:lstStyle>
            <a:lvl1pPr marL="0" indent="0" algn="l">
              <a:spcBef>
                <a:spcPts val="0"/>
              </a:spcBef>
              <a:buNone/>
              <a:defRPr sz="14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Enter Your Question Here</a:t>
            </a:r>
          </a:p>
        </p:txBody>
      </p:sp>
      <p:sp>
        <p:nvSpPr>
          <p:cNvPr id="18" name="Text Placeholder 32">
            <a:extLst>
              <a:ext uri="{FF2B5EF4-FFF2-40B4-BE49-F238E27FC236}">
                <a16:creationId xmlns:a16="http://schemas.microsoft.com/office/drawing/2014/main" id="{E5CDE0EF-C2D1-F5E3-2E97-9D08D806FBE1}"/>
              </a:ext>
            </a:extLst>
          </p:cNvPr>
          <p:cNvSpPr>
            <a:spLocks noGrp="1"/>
          </p:cNvSpPr>
          <p:nvPr>
            <p:ph type="body" sz="quarter" idx="115" hasCustomPrompt="1"/>
          </p:nvPr>
        </p:nvSpPr>
        <p:spPr>
          <a:xfrm>
            <a:off x="730154" y="1326776"/>
            <a:ext cx="5992060" cy="3851430"/>
          </a:xfrm>
        </p:spPr>
        <p:txBody>
          <a:bodyPr numCol="2" spcCol="288000" anchor="t">
            <a:noAutofit/>
          </a:bodyPr>
          <a:lstStyle>
            <a:lvl1pPr marL="0" indent="0" algn="just">
              <a:lnSpc>
                <a:spcPct val="100000"/>
              </a:lnSpc>
              <a:spcBef>
                <a:spcPts val="0"/>
              </a:spcBef>
              <a:buNone/>
              <a:defRPr sz="14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(two coloumns)</a:t>
            </a:r>
            <a:endParaRPr lang="en-US" dirty="0"/>
          </a:p>
        </p:txBody>
      </p:sp>
      <p:sp>
        <p:nvSpPr>
          <p:cNvPr id="19" name="Text Placeholder 32">
            <a:extLst>
              <a:ext uri="{FF2B5EF4-FFF2-40B4-BE49-F238E27FC236}">
                <a16:creationId xmlns:a16="http://schemas.microsoft.com/office/drawing/2014/main" id="{F1D2C256-1949-DB65-3BB2-9E7389568177}"/>
              </a:ext>
            </a:extLst>
          </p:cNvPr>
          <p:cNvSpPr>
            <a:spLocks noGrp="1"/>
          </p:cNvSpPr>
          <p:nvPr>
            <p:ph type="body" sz="quarter" idx="116" hasCustomPrompt="1"/>
          </p:nvPr>
        </p:nvSpPr>
        <p:spPr>
          <a:xfrm>
            <a:off x="730154" y="692116"/>
            <a:ext cx="5992059" cy="451257"/>
          </a:xfrm>
        </p:spPr>
        <p:txBody>
          <a:bodyPr>
            <a:noAutofit/>
          </a:bodyPr>
          <a:lstStyle>
            <a:lvl1pPr marL="0" indent="0" algn="l">
              <a:spcBef>
                <a:spcPts val="0"/>
              </a:spcBef>
              <a:buNone/>
              <a:defRPr sz="14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Enter Your Question Here</a:t>
            </a:r>
          </a:p>
        </p:txBody>
      </p:sp>
      <p:cxnSp>
        <p:nvCxnSpPr>
          <p:cNvPr id="20" name="Straight Connector 19">
            <a:extLst>
              <a:ext uri="{FF2B5EF4-FFF2-40B4-BE49-F238E27FC236}">
                <a16:creationId xmlns:a16="http://schemas.microsoft.com/office/drawing/2014/main" id="{D7FAEAA5-94F2-692E-3799-3C491680D2F2}"/>
              </a:ext>
            </a:extLst>
          </p:cNvPr>
          <p:cNvCxnSpPr>
            <a:cxnSpLocks/>
          </p:cNvCxnSpPr>
          <p:nvPr userDrawn="1"/>
        </p:nvCxnSpPr>
        <p:spPr>
          <a:xfrm>
            <a:off x="0" y="5348532"/>
            <a:ext cx="360769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1" name="Graphic 18">
            <a:extLst>
              <a:ext uri="{FF2B5EF4-FFF2-40B4-BE49-F238E27FC236}">
                <a16:creationId xmlns:a16="http://schemas.microsoft.com/office/drawing/2014/main" id="{503E10D0-E8EC-AB3A-F6A3-BE4E0E4E6C1D}"/>
              </a:ext>
            </a:extLst>
          </p:cNvPr>
          <p:cNvGrpSpPr/>
          <p:nvPr userDrawn="1"/>
        </p:nvGrpSpPr>
        <p:grpSpPr>
          <a:xfrm>
            <a:off x="5757333" y="-757463"/>
            <a:ext cx="2760592" cy="2761405"/>
            <a:chOff x="110688" y="1674538"/>
            <a:chExt cx="7339635" cy="7341798"/>
          </a:xfrm>
          <a:solidFill>
            <a:srgbClr val="FFFFFF"/>
          </a:solidFill>
        </p:grpSpPr>
        <p:sp>
          <p:nvSpPr>
            <p:cNvPr id="22" name="Freeform 21">
              <a:extLst>
                <a:ext uri="{FF2B5EF4-FFF2-40B4-BE49-F238E27FC236}">
                  <a16:creationId xmlns:a16="http://schemas.microsoft.com/office/drawing/2014/main" id="{7142734D-66CA-0A6E-0728-1782475E3909}"/>
                </a:ext>
              </a:extLst>
            </p:cNvPr>
            <p:cNvSpPr/>
            <p:nvPr/>
          </p:nvSpPr>
          <p:spPr>
            <a:xfrm>
              <a:off x="804025" y="2368014"/>
              <a:ext cx="5952959" cy="5954848"/>
            </a:xfrm>
            <a:custGeom>
              <a:avLst/>
              <a:gdLst>
                <a:gd name="connsiteX0" fmla="*/ 588933 w 5952959"/>
                <a:gd name="connsiteY0" fmla="*/ 2320789 h 5954848"/>
                <a:gd name="connsiteX1" fmla="*/ 233608 w 5952959"/>
                <a:gd name="connsiteY1" fmla="*/ 3246938 h 5954848"/>
                <a:gd name="connsiteX2" fmla="*/ 75530 w 5952959"/>
                <a:gd name="connsiteY2" fmla="*/ 3443441 h 5954848"/>
                <a:gd name="connsiteX3" fmla="*/ 85690 w 5952959"/>
                <a:gd name="connsiteY3" fmla="*/ 3149523 h 5954848"/>
                <a:gd name="connsiteX4" fmla="*/ 23060 w 5952959"/>
                <a:gd name="connsiteY4" fmla="*/ 3342415 h 5954848"/>
                <a:gd name="connsiteX5" fmla="*/ 0 w 5952959"/>
                <a:gd name="connsiteY5" fmla="*/ 2977424 h 5954848"/>
                <a:gd name="connsiteX6" fmla="*/ 2119383 w 5952959"/>
                <a:gd name="connsiteY6" fmla="*/ 125965 h 5954848"/>
                <a:gd name="connsiteX7" fmla="*/ 1704035 w 5952959"/>
                <a:gd name="connsiteY7" fmla="*/ 476313 h 5954848"/>
                <a:gd name="connsiteX8" fmla="*/ 1098325 w 5952959"/>
                <a:gd name="connsiteY8" fmla="*/ 1297358 h 5954848"/>
                <a:gd name="connsiteX9" fmla="*/ 588933 w 5952959"/>
                <a:gd name="connsiteY9" fmla="*/ 2320789 h 5954848"/>
                <a:gd name="connsiteX10" fmla="*/ 4668083 w 5952959"/>
                <a:gd name="connsiteY10" fmla="*/ 5426786 h 5954848"/>
                <a:gd name="connsiteX11" fmla="*/ 5119123 w 5952959"/>
                <a:gd name="connsiteY11" fmla="*/ 5042874 h 5954848"/>
                <a:gd name="connsiteX12" fmla="*/ 4268911 w 5952959"/>
                <a:gd name="connsiteY12" fmla="*/ 5243187 h 5954848"/>
                <a:gd name="connsiteX13" fmla="*/ 4668083 w 5952959"/>
                <a:gd name="connsiteY13" fmla="*/ 5426786 h 5954848"/>
                <a:gd name="connsiteX14" fmla="*/ 719472 w 5952959"/>
                <a:gd name="connsiteY14" fmla="*/ 4217884 h 5954848"/>
                <a:gd name="connsiteX15" fmla="*/ 599494 w 5952959"/>
                <a:gd name="connsiteY15" fmla="*/ 4340840 h 5954848"/>
                <a:gd name="connsiteX16" fmla="*/ 576033 w 5952959"/>
                <a:gd name="connsiteY16" fmla="*/ 4737121 h 5954848"/>
                <a:gd name="connsiteX17" fmla="*/ 618476 w 5952959"/>
                <a:gd name="connsiteY17" fmla="*/ 4793418 h 5954848"/>
                <a:gd name="connsiteX18" fmla="*/ 696747 w 5952959"/>
                <a:gd name="connsiteY18" fmla="*/ 4676346 h 5954848"/>
                <a:gd name="connsiteX19" fmla="*/ 1462272 w 5952959"/>
                <a:gd name="connsiteY19" fmla="*/ 3608252 h 5954848"/>
                <a:gd name="connsiteX20" fmla="*/ 719472 w 5952959"/>
                <a:gd name="connsiteY20" fmla="*/ 4217884 h 5954848"/>
                <a:gd name="connsiteX21" fmla="*/ 1450308 w 5952959"/>
                <a:gd name="connsiteY21" fmla="*/ 3521266 h 5954848"/>
                <a:gd name="connsiteX22" fmla="*/ 1582719 w 5952959"/>
                <a:gd name="connsiteY22" fmla="*/ 3454807 h 5954848"/>
                <a:gd name="connsiteX23" fmla="*/ 2090507 w 5952959"/>
                <a:gd name="connsiteY23" fmla="*/ 2853867 h 5954848"/>
                <a:gd name="connsiteX24" fmla="*/ 2895068 w 5952959"/>
                <a:gd name="connsiteY24" fmla="*/ 2080359 h 5954848"/>
                <a:gd name="connsiteX25" fmla="*/ 3756644 w 5952959"/>
                <a:gd name="connsiteY25" fmla="*/ 1517529 h 5954848"/>
                <a:gd name="connsiteX26" fmla="*/ 4660597 w 5952959"/>
                <a:gd name="connsiteY26" fmla="*/ 1252963 h 5954848"/>
                <a:gd name="connsiteX27" fmla="*/ 5449249 w 5952959"/>
                <a:gd name="connsiteY27" fmla="*/ 1319823 h 5954848"/>
                <a:gd name="connsiteX28" fmla="*/ 2976547 w 5952959"/>
                <a:gd name="connsiteY28" fmla="*/ 0 h 5954848"/>
                <a:gd name="connsiteX29" fmla="*/ 2849483 w 5952959"/>
                <a:gd name="connsiteY29" fmla="*/ 2674 h 5954848"/>
                <a:gd name="connsiteX30" fmla="*/ 1767333 w 5952959"/>
                <a:gd name="connsiteY30" fmla="*/ 524586 h 5954848"/>
                <a:gd name="connsiteX31" fmla="*/ 1762454 w 5952959"/>
                <a:gd name="connsiteY31" fmla="*/ 530269 h 5954848"/>
                <a:gd name="connsiteX32" fmla="*/ 1218973 w 5952959"/>
                <a:gd name="connsiteY32" fmla="*/ 1365622 h 5954848"/>
                <a:gd name="connsiteX33" fmla="*/ 775151 w 5952959"/>
                <a:gd name="connsiteY33" fmla="*/ 2395940 h 5954848"/>
                <a:gd name="connsiteX34" fmla="*/ 615201 w 5952959"/>
                <a:gd name="connsiteY34" fmla="*/ 2864832 h 5954848"/>
                <a:gd name="connsiteX35" fmla="*/ 1423171 w 5952959"/>
                <a:gd name="connsiteY35" fmla="*/ 2400553 h 5954848"/>
                <a:gd name="connsiteX36" fmla="*/ 1906696 w 5952959"/>
                <a:gd name="connsiteY36" fmla="*/ 2331888 h 5954848"/>
                <a:gd name="connsiteX37" fmla="*/ 2011435 w 5952959"/>
                <a:gd name="connsiteY37" fmla="*/ 2346330 h 5954848"/>
                <a:gd name="connsiteX38" fmla="*/ 1906763 w 5952959"/>
                <a:gd name="connsiteY38" fmla="*/ 2340981 h 5954848"/>
                <a:gd name="connsiteX39" fmla="*/ 1431726 w 5952959"/>
                <a:gd name="connsiteY39" fmla="*/ 2427632 h 5954848"/>
                <a:gd name="connsiteX40" fmla="*/ 567477 w 5952959"/>
                <a:gd name="connsiteY40" fmla="*/ 3016270 h 5954848"/>
                <a:gd name="connsiteX41" fmla="*/ 566274 w 5952959"/>
                <a:gd name="connsiteY41" fmla="*/ 3018276 h 5954848"/>
                <a:gd name="connsiteX42" fmla="*/ 244703 w 5952959"/>
                <a:gd name="connsiteY42" fmla="*/ 4180309 h 5954848"/>
                <a:gd name="connsiteX43" fmla="*/ 258606 w 5952959"/>
                <a:gd name="connsiteY43" fmla="*/ 4190137 h 5954848"/>
                <a:gd name="connsiteX44" fmla="*/ 1143108 w 5952959"/>
                <a:gd name="connsiteY44" fmla="*/ 3652781 h 5954848"/>
                <a:gd name="connsiteX45" fmla="*/ 274514 w 5952959"/>
                <a:gd name="connsiteY45" fmla="*/ 4225907 h 5954848"/>
                <a:gd name="connsiteX46" fmla="*/ 348841 w 5952959"/>
                <a:gd name="connsiteY46" fmla="*/ 4376009 h 5954848"/>
                <a:gd name="connsiteX47" fmla="*/ 625561 w 5952959"/>
                <a:gd name="connsiteY47" fmla="*/ 4115320 h 5954848"/>
                <a:gd name="connsiteX48" fmla="*/ 1450308 w 5952959"/>
                <a:gd name="connsiteY48" fmla="*/ 3521266 h 5954848"/>
                <a:gd name="connsiteX49" fmla="*/ 5449851 w 5952959"/>
                <a:gd name="connsiteY49" fmla="*/ 1320960 h 5954848"/>
                <a:gd name="connsiteX50" fmla="*/ 4663805 w 5952959"/>
                <a:gd name="connsiteY50" fmla="*/ 1281178 h 5954848"/>
                <a:gd name="connsiteX51" fmla="*/ 3792671 w 5952959"/>
                <a:gd name="connsiteY51" fmla="*/ 1588802 h 5954848"/>
                <a:gd name="connsiteX52" fmla="*/ 2984902 w 5952959"/>
                <a:gd name="connsiteY52" fmla="*/ 2186600 h 5954848"/>
                <a:gd name="connsiteX53" fmla="*/ 2775491 w 5952959"/>
                <a:gd name="connsiteY53" fmla="*/ 2389254 h 5954848"/>
                <a:gd name="connsiteX54" fmla="*/ 3078880 w 5952959"/>
                <a:gd name="connsiteY54" fmla="*/ 2193754 h 5954848"/>
                <a:gd name="connsiteX55" fmla="*/ 3866062 w 5952959"/>
                <a:gd name="connsiteY55" fmla="*/ 1929455 h 5954848"/>
                <a:gd name="connsiteX56" fmla="*/ 4016921 w 5952959"/>
                <a:gd name="connsiteY56" fmla="*/ 1921098 h 5954848"/>
                <a:gd name="connsiteX57" fmla="*/ 4258818 w 5952959"/>
                <a:gd name="connsiteY57" fmla="*/ 1940019 h 5954848"/>
                <a:gd name="connsiteX58" fmla="*/ 4645157 w 5952959"/>
                <a:gd name="connsiteY58" fmla="*/ 2060702 h 5954848"/>
                <a:gd name="connsiteX59" fmla="*/ 5397916 w 5952959"/>
                <a:gd name="connsiteY59" fmla="*/ 2672876 h 5954848"/>
                <a:gd name="connsiteX60" fmla="*/ 4634061 w 5952959"/>
                <a:gd name="connsiteY60" fmla="*/ 2086778 h 5954848"/>
                <a:gd name="connsiteX61" fmla="*/ 4252201 w 5952959"/>
                <a:gd name="connsiteY61" fmla="*/ 1992304 h 5954848"/>
                <a:gd name="connsiteX62" fmla="*/ 3876957 w 5952959"/>
                <a:gd name="connsiteY62" fmla="*/ 2008752 h 5954848"/>
                <a:gd name="connsiteX63" fmla="*/ 3149196 w 5952959"/>
                <a:gd name="connsiteY63" fmla="*/ 2314237 h 5954848"/>
                <a:gd name="connsiteX64" fmla="*/ 2456594 w 5952959"/>
                <a:gd name="connsiteY64" fmla="*/ 2896925 h 5954848"/>
                <a:gd name="connsiteX65" fmla="*/ 2112365 w 5952959"/>
                <a:gd name="connsiteY65" fmla="*/ 3280034 h 5954848"/>
                <a:gd name="connsiteX66" fmla="*/ 2275055 w 5952959"/>
                <a:gd name="connsiteY66" fmla="*/ 3257837 h 5954848"/>
                <a:gd name="connsiteX67" fmla="*/ 2676433 w 5952959"/>
                <a:gd name="connsiteY67" fmla="*/ 3281438 h 5954848"/>
                <a:gd name="connsiteX68" fmla="*/ 2931630 w 5952959"/>
                <a:gd name="connsiteY68" fmla="*/ 3361270 h 5954848"/>
                <a:gd name="connsiteX69" fmla="*/ 2674828 w 5952959"/>
                <a:gd name="connsiteY69" fmla="*/ 3290398 h 5954848"/>
                <a:gd name="connsiteX70" fmla="*/ 2277929 w 5952959"/>
                <a:gd name="connsiteY70" fmla="*/ 3286052 h 5954848"/>
                <a:gd name="connsiteX71" fmla="*/ 2072795 w 5952959"/>
                <a:gd name="connsiteY71" fmla="*/ 3330046 h 5954848"/>
                <a:gd name="connsiteX72" fmla="*/ 1241698 w 5952959"/>
                <a:gd name="connsiteY72" fmla="*/ 4488401 h 5954848"/>
                <a:gd name="connsiteX73" fmla="*/ 875412 w 5952959"/>
                <a:gd name="connsiteY73" fmla="*/ 5086199 h 5954848"/>
                <a:gd name="connsiteX74" fmla="*/ 878219 w 5952959"/>
                <a:gd name="connsiteY74" fmla="*/ 5089007 h 5954848"/>
                <a:gd name="connsiteX75" fmla="*/ 1477846 w 5952959"/>
                <a:gd name="connsiteY75" fmla="*/ 5175926 h 5954848"/>
                <a:gd name="connsiteX76" fmla="*/ 2171853 w 5952959"/>
                <a:gd name="connsiteY76" fmla="*/ 4876325 h 5954848"/>
                <a:gd name="connsiteX77" fmla="*/ 2780303 w 5952959"/>
                <a:gd name="connsiteY77" fmla="*/ 4695668 h 5954848"/>
                <a:gd name="connsiteX78" fmla="*/ 2879695 w 5952959"/>
                <a:gd name="connsiteY78" fmla="*/ 4632619 h 5954848"/>
                <a:gd name="connsiteX79" fmla="*/ 3689603 w 5952959"/>
                <a:gd name="connsiteY79" fmla="*/ 4325730 h 5954848"/>
                <a:gd name="connsiteX80" fmla="*/ 3898747 w 5952959"/>
                <a:gd name="connsiteY80" fmla="*/ 4312759 h 5954848"/>
                <a:gd name="connsiteX81" fmla="*/ 4091649 w 5952959"/>
                <a:gd name="connsiteY81" fmla="*/ 4327869 h 5954848"/>
                <a:gd name="connsiteX82" fmla="*/ 4350924 w 5952959"/>
                <a:gd name="connsiteY82" fmla="*/ 4394128 h 5954848"/>
                <a:gd name="connsiteX83" fmla="*/ 4090513 w 5952959"/>
                <a:gd name="connsiteY83" fmla="*/ 4336896 h 5954848"/>
                <a:gd name="connsiteX84" fmla="*/ 3693947 w 5952959"/>
                <a:gd name="connsiteY84" fmla="*/ 4353745 h 5954848"/>
                <a:gd name="connsiteX85" fmla="*/ 3006893 w 5952959"/>
                <a:gd name="connsiteY85" fmla="*/ 4643918 h 5954848"/>
                <a:gd name="connsiteX86" fmla="*/ 3988447 w 5952959"/>
                <a:gd name="connsiteY86" fmla="*/ 4502776 h 5954848"/>
                <a:gd name="connsiteX87" fmla="*/ 5387154 w 5952959"/>
                <a:gd name="connsiteY87" fmla="*/ 4485593 h 5954848"/>
                <a:gd name="connsiteX88" fmla="*/ 3995465 w 5952959"/>
                <a:gd name="connsiteY88" fmla="*/ 4565758 h 5954848"/>
                <a:gd name="connsiteX89" fmla="*/ 2671219 w 5952959"/>
                <a:gd name="connsiteY89" fmla="*/ 4893708 h 5954848"/>
                <a:gd name="connsiteX90" fmla="*/ 2162963 w 5952959"/>
                <a:gd name="connsiteY90" fmla="*/ 5393021 h 5954848"/>
                <a:gd name="connsiteX91" fmla="*/ 2163097 w 5952959"/>
                <a:gd name="connsiteY91" fmla="*/ 5393222 h 5954848"/>
                <a:gd name="connsiteX92" fmla="*/ 3089842 w 5952959"/>
                <a:gd name="connsiteY92" fmla="*/ 5148179 h 5954848"/>
                <a:gd name="connsiteX93" fmla="*/ 3976416 w 5952959"/>
                <a:gd name="connsiteY93" fmla="*/ 5165429 h 5954848"/>
                <a:gd name="connsiteX94" fmla="*/ 5196258 w 5952959"/>
                <a:gd name="connsiteY94" fmla="*/ 4960368 h 5954848"/>
                <a:gd name="connsiteX95" fmla="*/ 5952960 w 5952959"/>
                <a:gd name="connsiteY95" fmla="*/ 2977491 h 5954848"/>
                <a:gd name="connsiteX96" fmla="*/ 5449851 w 5952959"/>
                <a:gd name="connsiteY96" fmla="*/ 1320960 h 5954848"/>
                <a:gd name="connsiteX97" fmla="*/ 3879630 w 5952959"/>
                <a:gd name="connsiteY97" fmla="*/ 5184751 h 5954848"/>
                <a:gd name="connsiteX98" fmla="*/ 3587671 w 5952959"/>
                <a:gd name="connsiteY98" fmla="*/ 5172717 h 5954848"/>
                <a:gd name="connsiteX99" fmla="*/ 3102742 w 5952959"/>
                <a:gd name="connsiteY99" fmla="*/ 5227275 h 5954848"/>
                <a:gd name="connsiteX100" fmla="*/ 2152937 w 5952959"/>
                <a:gd name="connsiteY100" fmla="*/ 5546399 h 5954848"/>
                <a:gd name="connsiteX101" fmla="*/ 1948338 w 5952959"/>
                <a:gd name="connsiteY101" fmla="*/ 5645553 h 5954848"/>
                <a:gd name="connsiteX102" fmla="*/ 1871404 w 5952959"/>
                <a:gd name="connsiteY102" fmla="*/ 5741899 h 5954848"/>
                <a:gd name="connsiteX103" fmla="*/ 1903955 w 5952959"/>
                <a:gd name="connsiteY103" fmla="*/ 5754736 h 5954848"/>
                <a:gd name="connsiteX104" fmla="*/ 3283479 w 5952959"/>
                <a:gd name="connsiteY104" fmla="*/ 5316065 h 5954848"/>
                <a:gd name="connsiteX105" fmla="*/ 3879630 w 5952959"/>
                <a:gd name="connsiteY105" fmla="*/ 5184751 h 5954848"/>
                <a:gd name="connsiteX106" fmla="*/ 2364354 w 5952959"/>
                <a:gd name="connsiteY106" fmla="*/ 5013255 h 5954848"/>
                <a:gd name="connsiteX107" fmla="*/ 2245444 w 5952959"/>
                <a:gd name="connsiteY107" fmla="*/ 5064871 h 5954848"/>
                <a:gd name="connsiteX108" fmla="*/ 1426446 w 5952959"/>
                <a:gd name="connsiteY108" fmla="*/ 5519521 h 5954848"/>
                <a:gd name="connsiteX109" fmla="*/ 1621219 w 5952959"/>
                <a:gd name="connsiteY109" fmla="*/ 5627968 h 5954848"/>
                <a:gd name="connsiteX110" fmla="*/ 1842061 w 5952959"/>
                <a:gd name="connsiteY110" fmla="*/ 5524803 h 5954848"/>
                <a:gd name="connsiteX111" fmla="*/ 2086764 w 5952959"/>
                <a:gd name="connsiteY111" fmla="*/ 5269865 h 5954848"/>
                <a:gd name="connsiteX112" fmla="*/ 2364354 w 5952959"/>
                <a:gd name="connsiteY112" fmla="*/ 5013255 h 5954848"/>
                <a:gd name="connsiteX113" fmla="*/ 3337486 w 5952959"/>
                <a:gd name="connsiteY113" fmla="*/ 5511164 h 5954848"/>
                <a:gd name="connsiteX114" fmla="*/ 2360945 w 5952959"/>
                <a:gd name="connsiteY114" fmla="*/ 5890730 h 5954848"/>
                <a:gd name="connsiteX115" fmla="*/ 2976480 w 5952959"/>
                <a:gd name="connsiteY115" fmla="*/ 5954849 h 5954848"/>
                <a:gd name="connsiteX116" fmla="*/ 4665343 w 5952959"/>
                <a:gd name="connsiteY116" fmla="*/ 5428792 h 5954848"/>
                <a:gd name="connsiteX117" fmla="*/ 4235490 w 5952959"/>
                <a:gd name="connsiteY117" fmla="*/ 5252080 h 5954848"/>
                <a:gd name="connsiteX118" fmla="*/ 3337486 w 5952959"/>
                <a:gd name="connsiteY118" fmla="*/ 5511164 h 5954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5952959" h="5954848">
                  <a:moveTo>
                    <a:pt x="588933" y="2320789"/>
                  </a:moveTo>
                  <a:cubicBezTo>
                    <a:pt x="459329" y="2624803"/>
                    <a:pt x="341355" y="2938110"/>
                    <a:pt x="233608" y="3246938"/>
                  </a:cubicBezTo>
                  <a:cubicBezTo>
                    <a:pt x="180269" y="3308316"/>
                    <a:pt x="128000" y="3376514"/>
                    <a:pt x="75530" y="3443441"/>
                  </a:cubicBezTo>
                  <a:cubicBezTo>
                    <a:pt x="77602" y="3344956"/>
                    <a:pt x="86826" y="3247874"/>
                    <a:pt x="85690" y="3149523"/>
                  </a:cubicBezTo>
                  <a:cubicBezTo>
                    <a:pt x="65103" y="3213909"/>
                    <a:pt x="43847" y="3278095"/>
                    <a:pt x="23060" y="3342415"/>
                  </a:cubicBezTo>
                  <a:cubicBezTo>
                    <a:pt x="8422" y="3222735"/>
                    <a:pt x="0" y="3101049"/>
                    <a:pt x="0" y="2977424"/>
                  </a:cubicBezTo>
                  <a:cubicBezTo>
                    <a:pt x="0" y="1631191"/>
                    <a:pt x="893459" y="494165"/>
                    <a:pt x="2119383" y="125965"/>
                  </a:cubicBezTo>
                  <a:cubicBezTo>
                    <a:pt x="1981691" y="216494"/>
                    <a:pt x="1843064" y="331627"/>
                    <a:pt x="1704035" y="476313"/>
                  </a:cubicBezTo>
                  <a:cubicBezTo>
                    <a:pt x="1493019" y="695882"/>
                    <a:pt x="1291227" y="971080"/>
                    <a:pt x="1098325" y="1297358"/>
                  </a:cubicBezTo>
                  <a:cubicBezTo>
                    <a:pt x="914647" y="1607857"/>
                    <a:pt x="745340" y="1953926"/>
                    <a:pt x="588933" y="2320789"/>
                  </a:cubicBezTo>
                  <a:close/>
                  <a:moveTo>
                    <a:pt x="4668083" y="5426786"/>
                  </a:moveTo>
                  <a:cubicBezTo>
                    <a:pt x="4831040" y="5313926"/>
                    <a:pt x="4982033" y="5185220"/>
                    <a:pt x="5119123" y="5042874"/>
                  </a:cubicBezTo>
                  <a:cubicBezTo>
                    <a:pt x="4846881" y="5102513"/>
                    <a:pt x="4561071" y="5168371"/>
                    <a:pt x="4268911" y="5243187"/>
                  </a:cubicBezTo>
                  <a:cubicBezTo>
                    <a:pt x="4418433" y="5294603"/>
                    <a:pt x="4550644" y="5358321"/>
                    <a:pt x="4668083" y="5426786"/>
                  </a:cubicBezTo>
                  <a:close/>
                  <a:moveTo>
                    <a:pt x="719472" y="4217884"/>
                  </a:moveTo>
                  <a:cubicBezTo>
                    <a:pt x="679368" y="4257867"/>
                    <a:pt x="639397" y="4298919"/>
                    <a:pt x="599494" y="4340840"/>
                  </a:cubicBezTo>
                  <a:cubicBezTo>
                    <a:pt x="496158" y="4449622"/>
                    <a:pt x="487001" y="4616372"/>
                    <a:pt x="576033" y="4737121"/>
                  </a:cubicBezTo>
                  <a:cubicBezTo>
                    <a:pt x="590002" y="4756043"/>
                    <a:pt x="604106" y="4774831"/>
                    <a:pt x="618476" y="4793418"/>
                  </a:cubicBezTo>
                  <a:cubicBezTo>
                    <a:pt x="644344" y="4754572"/>
                    <a:pt x="670411" y="4715526"/>
                    <a:pt x="696747" y="4676346"/>
                  </a:cubicBezTo>
                  <a:cubicBezTo>
                    <a:pt x="921866" y="4341576"/>
                    <a:pt x="1180138" y="3973576"/>
                    <a:pt x="1462272" y="3608252"/>
                  </a:cubicBezTo>
                  <a:cubicBezTo>
                    <a:pt x="1219641" y="3762097"/>
                    <a:pt x="971863" y="3966356"/>
                    <a:pt x="719472" y="4217884"/>
                  </a:cubicBezTo>
                  <a:close/>
                  <a:moveTo>
                    <a:pt x="1450308" y="3521266"/>
                  </a:moveTo>
                  <a:cubicBezTo>
                    <a:pt x="1495091" y="3497196"/>
                    <a:pt x="1539139" y="3475467"/>
                    <a:pt x="1582719" y="3454807"/>
                  </a:cubicBezTo>
                  <a:cubicBezTo>
                    <a:pt x="1745276" y="3250014"/>
                    <a:pt x="1914516" y="3047427"/>
                    <a:pt x="2090507" y="2853867"/>
                  </a:cubicBezTo>
                  <a:cubicBezTo>
                    <a:pt x="2350985" y="2567370"/>
                    <a:pt x="2619417" y="2305745"/>
                    <a:pt x="2895068" y="2080359"/>
                  </a:cubicBezTo>
                  <a:cubicBezTo>
                    <a:pt x="3184555" y="1843540"/>
                    <a:pt x="3471702" y="1655194"/>
                    <a:pt x="3756644" y="1517529"/>
                  </a:cubicBezTo>
                  <a:cubicBezTo>
                    <a:pt x="4076877" y="1362814"/>
                    <a:pt x="4377794" y="1280175"/>
                    <a:pt x="4660597" y="1252963"/>
                  </a:cubicBezTo>
                  <a:cubicBezTo>
                    <a:pt x="4963051" y="1223878"/>
                    <a:pt x="5226536" y="1260451"/>
                    <a:pt x="5449249" y="1319823"/>
                  </a:cubicBezTo>
                  <a:cubicBezTo>
                    <a:pt x="4914992" y="523918"/>
                    <a:pt x="4006962" y="0"/>
                    <a:pt x="2976547" y="0"/>
                  </a:cubicBezTo>
                  <a:cubicBezTo>
                    <a:pt x="2933969" y="0"/>
                    <a:pt x="2891593" y="936"/>
                    <a:pt x="2849483" y="2674"/>
                  </a:cubicBezTo>
                  <a:cubicBezTo>
                    <a:pt x="2432732" y="20392"/>
                    <a:pt x="2038505" y="207534"/>
                    <a:pt x="1767333" y="524586"/>
                  </a:cubicBezTo>
                  <a:cubicBezTo>
                    <a:pt x="1765729" y="526458"/>
                    <a:pt x="1764058" y="528397"/>
                    <a:pt x="1762454" y="530269"/>
                  </a:cubicBezTo>
                  <a:cubicBezTo>
                    <a:pt x="1570220" y="756190"/>
                    <a:pt x="1389349" y="1036201"/>
                    <a:pt x="1218973" y="1365622"/>
                  </a:cubicBezTo>
                  <a:cubicBezTo>
                    <a:pt x="1056817" y="1679264"/>
                    <a:pt x="909367" y="2027473"/>
                    <a:pt x="775151" y="2395940"/>
                  </a:cubicBezTo>
                  <a:cubicBezTo>
                    <a:pt x="718804" y="2550588"/>
                    <a:pt x="666000" y="2707576"/>
                    <a:pt x="615201" y="2864832"/>
                  </a:cubicBezTo>
                  <a:cubicBezTo>
                    <a:pt x="888512" y="2629884"/>
                    <a:pt x="1158549" y="2479382"/>
                    <a:pt x="1423171" y="2400553"/>
                  </a:cubicBezTo>
                  <a:cubicBezTo>
                    <a:pt x="1591943" y="2350274"/>
                    <a:pt x="1753430" y="2330283"/>
                    <a:pt x="1906696" y="2331888"/>
                  </a:cubicBezTo>
                  <a:cubicBezTo>
                    <a:pt x="1944528" y="2332289"/>
                    <a:pt x="1975074" y="2343455"/>
                    <a:pt x="2011435" y="2346330"/>
                  </a:cubicBezTo>
                  <a:cubicBezTo>
                    <a:pt x="1976477" y="2344591"/>
                    <a:pt x="1942857" y="2340179"/>
                    <a:pt x="1906763" y="2340981"/>
                  </a:cubicBezTo>
                  <a:cubicBezTo>
                    <a:pt x="1754299" y="2344190"/>
                    <a:pt x="1595352" y="2370600"/>
                    <a:pt x="1431726" y="2427632"/>
                  </a:cubicBezTo>
                  <a:cubicBezTo>
                    <a:pt x="1143042" y="2528190"/>
                    <a:pt x="853956" y="2719009"/>
                    <a:pt x="567477" y="3016270"/>
                  </a:cubicBezTo>
                  <a:cubicBezTo>
                    <a:pt x="567076" y="3016939"/>
                    <a:pt x="566675" y="3017607"/>
                    <a:pt x="566274" y="3018276"/>
                  </a:cubicBezTo>
                  <a:cubicBezTo>
                    <a:pt x="442284" y="3416363"/>
                    <a:pt x="335874" y="3812176"/>
                    <a:pt x="244703" y="4180309"/>
                  </a:cubicBezTo>
                  <a:cubicBezTo>
                    <a:pt x="251388" y="4184989"/>
                    <a:pt x="251989" y="4185457"/>
                    <a:pt x="258606" y="4190137"/>
                  </a:cubicBezTo>
                  <a:cubicBezTo>
                    <a:pt x="607113" y="3983338"/>
                    <a:pt x="892456" y="3813713"/>
                    <a:pt x="1143108" y="3652781"/>
                  </a:cubicBezTo>
                  <a:cubicBezTo>
                    <a:pt x="968721" y="3764772"/>
                    <a:pt x="622687" y="3991896"/>
                    <a:pt x="274514" y="4225907"/>
                  </a:cubicBezTo>
                  <a:cubicBezTo>
                    <a:pt x="297975" y="4276654"/>
                    <a:pt x="322573" y="4326800"/>
                    <a:pt x="348841" y="4376009"/>
                  </a:cubicBezTo>
                  <a:cubicBezTo>
                    <a:pt x="440680" y="4285079"/>
                    <a:pt x="532920" y="4197692"/>
                    <a:pt x="625561" y="4115320"/>
                  </a:cubicBezTo>
                  <a:cubicBezTo>
                    <a:pt x="907696" y="3864527"/>
                    <a:pt x="1182945" y="3664949"/>
                    <a:pt x="1450308" y="3521266"/>
                  </a:cubicBezTo>
                  <a:close/>
                  <a:moveTo>
                    <a:pt x="5449851" y="1320960"/>
                  </a:moveTo>
                  <a:cubicBezTo>
                    <a:pt x="5226135" y="1264529"/>
                    <a:pt x="4961781" y="1237852"/>
                    <a:pt x="4663805" y="1281178"/>
                  </a:cubicBezTo>
                  <a:cubicBezTo>
                    <a:pt x="4386283" y="1321495"/>
                    <a:pt x="4095860" y="1419779"/>
                    <a:pt x="3792671" y="1588802"/>
                  </a:cubicBezTo>
                  <a:cubicBezTo>
                    <a:pt x="3522836" y="1739171"/>
                    <a:pt x="3253735" y="1939485"/>
                    <a:pt x="2984902" y="2186600"/>
                  </a:cubicBezTo>
                  <a:cubicBezTo>
                    <a:pt x="2914452" y="2251388"/>
                    <a:pt x="2844737" y="2319385"/>
                    <a:pt x="2775491" y="2389254"/>
                  </a:cubicBezTo>
                  <a:cubicBezTo>
                    <a:pt x="2876219" y="2318850"/>
                    <a:pt x="2977149" y="2249783"/>
                    <a:pt x="3078880" y="2193754"/>
                  </a:cubicBezTo>
                  <a:cubicBezTo>
                    <a:pt x="3348983" y="2045124"/>
                    <a:pt x="3611800" y="1955932"/>
                    <a:pt x="3866062" y="1929455"/>
                  </a:cubicBezTo>
                  <a:cubicBezTo>
                    <a:pt x="3917061" y="1924173"/>
                    <a:pt x="3967326" y="1921365"/>
                    <a:pt x="4016921" y="1921098"/>
                  </a:cubicBezTo>
                  <a:cubicBezTo>
                    <a:pt x="4099536" y="1920630"/>
                    <a:pt x="4180146" y="1927115"/>
                    <a:pt x="4258818" y="1940019"/>
                  </a:cubicBezTo>
                  <a:cubicBezTo>
                    <a:pt x="4395239" y="1962418"/>
                    <a:pt x="4523774" y="2003938"/>
                    <a:pt x="4645157" y="2060702"/>
                  </a:cubicBezTo>
                  <a:cubicBezTo>
                    <a:pt x="4953024" y="2204786"/>
                    <a:pt x="5201872" y="2441472"/>
                    <a:pt x="5397916" y="2672876"/>
                  </a:cubicBezTo>
                  <a:cubicBezTo>
                    <a:pt x="5201137" y="2440536"/>
                    <a:pt x="4945070" y="2212609"/>
                    <a:pt x="4634061" y="2086778"/>
                  </a:cubicBezTo>
                  <a:cubicBezTo>
                    <a:pt x="4512077" y="2037435"/>
                    <a:pt x="4384745" y="2005008"/>
                    <a:pt x="4252201" y="1992304"/>
                  </a:cubicBezTo>
                  <a:cubicBezTo>
                    <a:pt x="4130016" y="1980604"/>
                    <a:pt x="4004957" y="1985819"/>
                    <a:pt x="3876957" y="2008752"/>
                  </a:cubicBezTo>
                  <a:cubicBezTo>
                    <a:pt x="3638336" y="2051476"/>
                    <a:pt x="3395638" y="2154708"/>
                    <a:pt x="3149196" y="2314237"/>
                  </a:cubicBezTo>
                  <a:cubicBezTo>
                    <a:pt x="2914318" y="2466210"/>
                    <a:pt x="2682716" y="2664919"/>
                    <a:pt x="2456594" y="2896925"/>
                  </a:cubicBezTo>
                  <a:cubicBezTo>
                    <a:pt x="2338553" y="3018009"/>
                    <a:pt x="2223788" y="3146849"/>
                    <a:pt x="2112365" y="3280034"/>
                  </a:cubicBezTo>
                  <a:cubicBezTo>
                    <a:pt x="2167575" y="3270005"/>
                    <a:pt x="2222050" y="3261982"/>
                    <a:pt x="2275055" y="3257837"/>
                  </a:cubicBezTo>
                  <a:cubicBezTo>
                    <a:pt x="2420834" y="3246403"/>
                    <a:pt x="2554315" y="3256633"/>
                    <a:pt x="2676433" y="3281438"/>
                  </a:cubicBezTo>
                  <a:cubicBezTo>
                    <a:pt x="2770076" y="3300493"/>
                    <a:pt x="2853293" y="3329310"/>
                    <a:pt x="2931630" y="3361270"/>
                  </a:cubicBezTo>
                  <a:cubicBezTo>
                    <a:pt x="2853226" y="3330982"/>
                    <a:pt x="2768138" y="3305642"/>
                    <a:pt x="2674828" y="3290398"/>
                  </a:cubicBezTo>
                  <a:cubicBezTo>
                    <a:pt x="2552577" y="3270406"/>
                    <a:pt x="2420299" y="3266996"/>
                    <a:pt x="2277929" y="3286052"/>
                  </a:cubicBezTo>
                  <a:cubicBezTo>
                    <a:pt x="2211155" y="3295011"/>
                    <a:pt x="2142443" y="3310924"/>
                    <a:pt x="2072795" y="3330046"/>
                  </a:cubicBezTo>
                  <a:cubicBezTo>
                    <a:pt x="1762320" y="3707071"/>
                    <a:pt x="1479651" y="4115253"/>
                    <a:pt x="1241698" y="4488401"/>
                  </a:cubicBezTo>
                  <a:cubicBezTo>
                    <a:pt x="1106547" y="4700281"/>
                    <a:pt x="982891" y="4904607"/>
                    <a:pt x="875412" y="5086199"/>
                  </a:cubicBezTo>
                  <a:cubicBezTo>
                    <a:pt x="876347" y="5087135"/>
                    <a:pt x="877283" y="5088071"/>
                    <a:pt x="878219" y="5089007"/>
                  </a:cubicBezTo>
                  <a:cubicBezTo>
                    <a:pt x="1036364" y="5246196"/>
                    <a:pt x="1279664" y="5278089"/>
                    <a:pt x="1477846" y="5175926"/>
                  </a:cubicBezTo>
                  <a:cubicBezTo>
                    <a:pt x="1697418" y="5062731"/>
                    <a:pt x="1928753" y="4962575"/>
                    <a:pt x="2171853" y="4876325"/>
                  </a:cubicBezTo>
                  <a:cubicBezTo>
                    <a:pt x="2374447" y="4804450"/>
                    <a:pt x="2577776" y="4745479"/>
                    <a:pt x="2780303" y="4695668"/>
                  </a:cubicBezTo>
                  <a:cubicBezTo>
                    <a:pt x="2813522" y="4673738"/>
                    <a:pt x="2846609" y="4652744"/>
                    <a:pt x="2879695" y="4632619"/>
                  </a:cubicBezTo>
                  <a:cubicBezTo>
                    <a:pt x="3171454" y="4455239"/>
                    <a:pt x="3440822" y="4358625"/>
                    <a:pt x="3689603" y="4325730"/>
                  </a:cubicBezTo>
                  <a:cubicBezTo>
                    <a:pt x="3762058" y="4316169"/>
                    <a:pt x="3831773" y="4312157"/>
                    <a:pt x="3898747" y="4312759"/>
                  </a:cubicBezTo>
                  <a:cubicBezTo>
                    <a:pt x="3965721" y="4313428"/>
                    <a:pt x="4030022" y="4318776"/>
                    <a:pt x="4091649" y="4327869"/>
                  </a:cubicBezTo>
                  <a:cubicBezTo>
                    <a:pt x="4186295" y="4341910"/>
                    <a:pt x="4270983" y="4366381"/>
                    <a:pt x="4350924" y="4394128"/>
                  </a:cubicBezTo>
                  <a:cubicBezTo>
                    <a:pt x="4270983" y="4367985"/>
                    <a:pt x="4184624" y="4347192"/>
                    <a:pt x="4090513" y="4336896"/>
                  </a:cubicBezTo>
                  <a:cubicBezTo>
                    <a:pt x="3967392" y="4323457"/>
                    <a:pt x="3835115" y="4327067"/>
                    <a:pt x="3693947" y="4353745"/>
                  </a:cubicBezTo>
                  <a:cubicBezTo>
                    <a:pt x="3477317" y="4394596"/>
                    <a:pt x="3248454" y="4488535"/>
                    <a:pt x="3006893" y="4643918"/>
                  </a:cubicBezTo>
                  <a:cubicBezTo>
                    <a:pt x="3341229" y="4573581"/>
                    <a:pt x="3671288" y="4528450"/>
                    <a:pt x="3988447" y="4502776"/>
                  </a:cubicBezTo>
                  <a:cubicBezTo>
                    <a:pt x="4559066" y="4456575"/>
                    <a:pt x="5056895" y="4472823"/>
                    <a:pt x="5387154" y="4485593"/>
                  </a:cubicBezTo>
                  <a:cubicBezTo>
                    <a:pt x="5056026" y="4472756"/>
                    <a:pt x="4558665" y="4482049"/>
                    <a:pt x="3995465" y="4565758"/>
                  </a:cubicBezTo>
                  <a:cubicBezTo>
                    <a:pt x="3562539" y="4630078"/>
                    <a:pt x="3113637" y="4734782"/>
                    <a:pt x="2671219" y="4893708"/>
                  </a:cubicBezTo>
                  <a:cubicBezTo>
                    <a:pt x="2502914" y="5035452"/>
                    <a:pt x="2333473" y="5202068"/>
                    <a:pt x="2162963" y="5393021"/>
                  </a:cubicBezTo>
                  <a:cubicBezTo>
                    <a:pt x="2163097" y="5393289"/>
                    <a:pt x="2162963" y="5393021"/>
                    <a:pt x="2163097" y="5393222"/>
                  </a:cubicBezTo>
                  <a:cubicBezTo>
                    <a:pt x="2487006" y="5271001"/>
                    <a:pt x="2796144" y="5188362"/>
                    <a:pt x="3089842" y="5148179"/>
                  </a:cubicBezTo>
                  <a:cubicBezTo>
                    <a:pt x="3419032" y="5103115"/>
                    <a:pt x="3712596" y="5113412"/>
                    <a:pt x="3976416" y="5165429"/>
                  </a:cubicBezTo>
                  <a:cubicBezTo>
                    <a:pt x="4400386" y="5082990"/>
                    <a:pt x="4815466" y="5017534"/>
                    <a:pt x="5196258" y="4960368"/>
                  </a:cubicBezTo>
                  <a:cubicBezTo>
                    <a:pt x="5666682" y="4433843"/>
                    <a:pt x="5952960" y="3739231"/>
                    <a:pt x="5952960" y="2977491"/>
                  </a:cubicBezTo>
                  <a:cubicBezTo>
                    <a:pt x="5952960" y="2364315"/>
                    <a:pt x="5767477" y="1794598"/>
                    <a:pt x="5449851" y="1320960"/>
                  </a:cubicBezTo>
                  <a:close/>
                  <a:moveTo>
                    <a:pt x="3879630" y="5184751"/>
                  </a:moveTo>
                  <a:cubicBezTo>
                    <a:pt x="3785519" y="5175057"/>
                    <a:pt x="3688466" y="5170510"/>
                    <a:pt x="3587671" y="5172717"/>
                  </a:cubicBezTo>
                  <a:cubicBezTo>
                    <a:pt x="3434071" y="5176060"/>
                    <a:pt x="3272584" y="5193711"/>
                    <a:pt x="3102742" y="5227275"/>
                  </a:cubicBezTo>
                  <a:cubicBezTo>
                    <a:pt x="2800355" y="5286914"/>
                    <a:pt x="2483597" y="5394358"/>
                    <a:pt x="2152937" y="5546399"/>
                  </a:cubicBezTo>
                  <a:cubicBezTo>
                    <a:pt x="2084893" y="5577690"/>
                    <a:pt x="2016649" y="5610986"/>
                    <a:pt x="1948338" y="5645553"/>
                  </a:cubicBezTo>
                  <a:cubicBezTo>
                    <a:pt x="1922604" y="5677178"/>
                    <a:pt x="1897004" y="5709605"/>
                    <a:pt x="1871404" y="5741899"/>
                  </a:cubicBezTo>
                  <a:cubicBezTo>
                    <a:pt x="1882232" y="5746244"/>
                    <a:pt x="1893060" y="5750524"/>
                    <a:pt x="1903955" y="5754736"/>
                  </a:cubicBezTo>
                  <a:cubicBezTo>
                    <a:pt x="2337885" y="5578157"/>
                    <a:pt x="2795476" y="5435144"/>
                    <a:pt x="3283479" y="5316065"/>
                  </a:cubicBezTo>
                  <a:cubicBezTo>
                    <a:pt x="3481929" y="5267592"/>
                    <a:pt x="3681448" y="5224467"/>
                    <a:pt x="3879630" y="5184751"/>
                  </a:cubicBezTo>
                  <a:close/>
                  <a:moveTo>
                    <a:pt x="2364354" y="5013255"/>
                  </a:moveTo>
                  <a:cubicBezTo>
                    <a:pt x="2324650" y="5030037"/>
                    <a:pt x="2284947" y="5047153"/>
                    <a:pt x="2245444" y="5064871"/>
                  </a:cubicBezTo>
                  <a:cubicBezTo>
                    <a:pt x="1948939" y="5197722"/>
                    <a:pt x="1676697" y="5350298"/>
                    <a:pt x="1426446" y="5519521"/>
                  </a:cubicBezTo>
                  <a:cubicBezTo>
                    <a:pt x="1489744" y="5558233"/>
                    <a:pt x="1554914" y="5594004"/>
                    <a:pt x="1621219" y="5627968"/>
                  </a:cubicBezTo>
                  <a:cubicBezTo>
                    <a:pt x="1694945" y="5592131"/>
                    <a:pt x="1768603" y="5557364"/>
                    <a:pt x="1842061" y="5524803"/>
                  </a:cubicBezTo>
                  <a:cubicBezTo>
                    <a:pt x="1923072" y="5436347"/>
                    <a:pt x="2004617" y="5350966"/>
                    <a:pt x="2086764" y="5269865"/>
                  </a:cubicBezTo>
                  <a:cubicBezTo>
                    <a:pt x="2179874" y="5177932"/>
                    <a:pt x="2272381" y="5092618"/>
                    <a:pt x="2364354" y="5013255"/>
                  </a:cubicBezTo>
                  <a:close/>
                  <a:moveTo>
                    <a:pt x="3337486" y="5511164"/>
                  </a:moveTo>
                  <a:cubicBezTo>
                    <a:pt x="2990183" y="5624091"/>
                    <a:pt x="2670283" y="5753198"/>
                    <a:pt x="2360945" y="5890730"/>
                  </a:cubicBezTo>
                  <a:cubicBezTo>
                    <a:pt x="2559595" y="5932518"/>
                    <a:pt x="2765398" y="5954849"/>
                    <a:pt x="2976480" y="5954849"/>
                  </a:cubicBezTo>
                  <a:cubicBezTo>
                    <a:pt x="3603779" y="5954849"/>
                    <a:pt x="4185426" y="5760285"/>
                    <a:pt x="4665343" y="5428792"/>
                  </a:cubicBezTo>
                  <a:cubicBezTo>
                    <a:pt x="4539481" y="5359257"/>
                    <a:pt x="4396710" y="5297545"/>
                    <a:pt x="4235490" y="5252080"/>
                  </a:cubicBezTo>
                  <a:cubicBezTo>
                    <a:pt x="3938317" y="5328702"/>
                    <a:pt x="3635997" y="5414082"/>
                    <a:pt x="3337486" y="5511164"/>
                  </a:cubicBezTo>
                  <a:close/>
                </a:path>
              </a:pathLst>
            </a:custGeom>
            <a:solidFill>
              <a:srgbClr val="FFFFFF"/>
            </a:solidFill>
            <a:ln w="6678" cap="flat">
              <a:noFill/>
              <a:prstDash val="solid"/>
              <a:miter/>
            </a:ln>
          </p:spPr>
          <p:txBody>
            <a:bodyPr rtlCol="0" anchor="ctr"/>
            <a:lstStyle/>
            <a:p>
              <a:endParaRPr lang="en-GB"/>
            </a:p>
          </p:txBody>
        </p:sp>
        <p:sp>
          <p:nvSpPr>
            <p:cNvPr id="23" name="Freeform 22">
              <a:extLst>
                <a:ext uri="{FF2B5EF4-FFF2-40B4-BE49-F238E27FC236}">
                  <a16:creationId xmlns:a16="http://schemas.microsoft.com/office/drawing/2014/main" id="{14B2E4EF-B1F6-BEA1-1B99-0737E5270245}"/>
                </a:ext>
              </a:extLst>
            </p:cNvPr>
            <p:cNvSpPr/>
            <p:nvPr/>
          </p:nvSpPr>
          <p:spPr>
            <a:xfrm>
              <a:off x="110688" y="1674538"/>
              <a:ext cx="7339635" cy="7341798"/>
            </a:xfrm>
            <a:custGeom>
              <a:avLst/>
              <a:gdLst>
                <a:gd name="connsiteX0" fmla="*/ 3669818 w 7339635"/>
                <a:gd name="connsiteY0" fmla="*/ 236752 h 7341798"/>
                <a:gd name="connsiteX1" fmla="*/ 7102953 w 7339635"/>
                <a:gd name="connsiteY1" fmla="*/ 3670900 h 7341798"/>
                <a:gd name="connsiteX2" fmla="*/ 3669818 w 7339635"/>
                <a:gd name="connsiteY2" fmla="*/ 7105047 h 7341798"/>
                <a:gd name="connsiteX3" fmla="*/ 236683 w 7339635"/>
                <a:gd name="connsiteY3" fmla="*/ 3670900 h 7341798"/>
                <a:gd name="connsiteX4" fmla="*/ 3669818 w 7339635"/>
                <a:gd name="connsiteY4" fmla="*/ 236752 h 7341798"/>
                <a:gd name="connsiteX5" fmla="*/ 3669818 w 7339635"/>
                <a:gd name="connsiteY5" fmla="*/ 0 h 7341798"/>
                <a:gd name="connsiteX6" fmla="*/ 0 w 7339635"/>
                <a:gd name="connsiteY6" fmla="*/ 3670900 h 7341798"/>
                <a:gd name="connsiteX7" fmla="*/ 3669818 w 7339635"/>
                <a:gd name="connsiteY7" fmla="*/ 7341799 h 7341798"/>
                <a:gd name="connsiteX8" fmla="*/ 7339636 w 7339635"/>
                <a:gd name="connsiteY8" fmla="*/ 3670900 h 7341798"/>
                <a:gd name="connsiteX9" fmla="*/ 3669818 w 7339635"/>
                <a:gd name="connsiteY9" fmla="*/ 0 h 7341798"/>
                <a:gd name="connsiteX10" fmla="*/ 3669818 w 7339635"/>
                <a:gd name="connsiteY10" fmla="*/ 0 h 734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39635" h="7341798">
                  <a:moveTo>
                    <a:pt x="3669818" y="236752"/>
                  </a:moveTo>
                  <a:cubicBezTo>
                    <a:pt x="5562811" y="236752"/>
                    <a:pt x="7102953" y="1777281"/>
                    <a:pt x="7102953" y="3670900"/>
                  </a:cubicBezTo>
                  <a:cubicBezTo>
                    <a:pt x="7102953" y="5564518"/>
                    <a:pt x="5562878" y="7105047"/>
                    <a:pt x="3669818" y="7105047"/>
                  </a:cubicBezTo>
                  <a:cubicBezTo>
                    <a:pt x="1776758" y="7105047"/>
                    <a:pt x="236683" y="5564518"/>
                    <a:pt x="236683" y="3670900"/>
                  </a:cubicBezTo>
                  <a:cubicBezTo>
                    <a:pt x="236683" y="1777281"/>
                    <a:pt x="1776758" y="236752"/>
                    <a:pt x="3669818" y="236752"/>
                  </a:cubicBezTo>
                  <a:moveTo>
                    <a:pt x="3669818" y="0"/>
                  </a:moveTo>
                  <a:cubicBezTo>
                    <a:pt x="1643010" y="0"/>
                    <a:pt x="0" y="1643494"/>
                    <a:pt x="0" y="3670900"/>
                  </a:cubicBezTo>
                  <a:cubicBezTo>
                    <a:pt x="0" y="5698305"/>
                    <a:pt x="1643010" y="7341799"/>
                    <a:pt x="3669818" y="7341799"/>
                  </a:cubicBezTo>
                  <a:cubicBezTo>
                    <a:pt x="5696627" y="7341799"/>
                    <a:pt x="7339636" y="5698305"/>
                    <a:pt x="7339636" y="3670900"/>
                  </a:cubicBezTo>
                  <a:cubicBezTo>
                    <a:pt x="7339636" y="1643494"/>
                    <a:pt x="5696560" y="0"/>
                    <a:pt x="3669818" y="0"/>
                  </a:cubicBezTo>
                  <a:lnTo>
                    <a:pt x="3669818" y="0"/>
                  </a:lnTo>
                  <a:close/>
                </a:path>
              </a:pathLst>
            </a:custGeom>
            <a:solidFill>
              <a:srgbClr val="FFFFFF"/>
            </a:solidFill>
            <a:ln w="6678" cap="flat">
              <a:noFill/>
              <a:prstDash val="solid"/>
              <a:miter/>
            </a:ln>
          </p:spPr>
          <p:txBody>
            <a:bodyPr rtlCol="0" anchor="ctr"/>
            <a:lstStyle/>
            <a:p>
              <a:endParaRPr lang="en-GB"/>
            </a:p>
          </p:txBody>
        </p:sp>
      </p:grpSp>
      <p:sp>
        <p:nvSpPr>
          <p:cNvPr id="24" name="Rectangle 23">
            <a:extLst>
              <a:ext uri="{FF2B5EF4-FFF2-40B4-BE49-F238E27FC236}">
                <a16:creationId xmlns:a16="http://schemas.microsoft.com/office/drawing/2014/main" id="{0B29F08F-4800-66CB-883B-27C06D22D5F9}"/>
              </a:ext>
            </a:extLst>
          </p:cNvPr>
          <p:cNvSpPr/>
          <p:nvPr userDrawn="1"/>
        </p:nvSpPr>
        <p:spPr>
          <a:xfrm>
            <a:off x="0" y="-1014153"/>
            <a:ext cx="7559675" cy="101415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4F4DA1E5-24A8-43BF-E5FE-15A833CE4330}"/>
              </a:ext>
            </a:extLst>
          </p:cNvPr>
          <p:cNvSpPr/>
          <p:nvPr userDrawn="1"/>
        </p:nvSpPr>
        <p:spPr>
          <a:xfrm>
            <a:off x="7559675" y="-1014153"/>
            <a:ext cx="1351569" cy="1170596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743302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830606F5-658C-1F7B-48EC-2E15722A732E}"/>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rcRect/>
          <a:stretch>
            <a:fillRect/>
          </a:stretch>
        </p:blipFill>
        <p:spPr>
          <a:xfrm>
            <a:off x="2089928" y="-1753300"/>
            <a:ext cx="6835648" cy="7131799"/>
          </a:xfrm>
          <a:custGeom>
            <a:avLst/>
            <a:gdLst>
              <a:gd name="connsiteX0" fmla="*/ 6691001 w 6835648"/>
              <a:gd name="connsiteY0" fmla="*/ 0 h 7131799"/>
              <a:gd name="connsiteX1" fmla="*/ 6835648 w 6835648"/>
              <a:gd name="connsiteY1" fmla="*/ 0 h 7131799"/>
              <a:gd name="connsiteX2" fmla="*/ 6835648 w 6835648"/>
              <a:gd name="connsiteY2" fmla="*/ 1378753 h 7131799"/>
              <a:gd name="connsiteX3" fmla="*/ 6691001 w 6835648"/>
              <a:gd name="connsiteY3" fmla="*/ 1378753 h 7131799"/>
              <a:gd name="connsiteX4" fmla="*/ 0 w 6835648"/>
              <a:gd name="connsiteY4" fmla="*/ 0 h 7131799"/>
              <a:gd name="connsiteX5" fmla="*/ 170016 w 6835648"/>
              <a:gd name="connsiteY5" fmla="*/ 0 h 7131799"/>
              <a:gd name="connsiteX6" fmla="*/ 170016 w 6835648"/>
              <a:gd name="connsiteY6" fmla="*/ 1753300 h 7131799"/>
              <a:gd name="connsiteX7" fmla="*/ 5469748 w 6835648"/>
              <a:gd name="connsiteY7" fmla="*/ 1753300 h 7131799"/>
              <a:gd name="connsiteX8" fmla="*/ 5469748 w 6835648"/>
              <a:gd name="connsiteY8" fmla="*/ 7131799 h 7131799"/>
              <a:gd name="connsiteX9" fmla="*/ 0 w 6835648"/>
              <a:gd name="connsiteY9" fmla="*/ 7131799 h 713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35648" h="7131799">
                <a:moveTo>
                  <a:pt x="6691001" y="0"/>
                </a:moveTo>
                <a:lnTo>
                  <a:pt x="6835648" y="0"/>
                </a:lnTo>
                <a:lnTo>
                  <a:pt x="6835648" y="1378753"/>
                </a:lnTo>
                <a:lnTo>
                  <a:pt x="6691001" y="1378753"/>
                </a:lnTo>
                <a:close/>
                <a:moveTo>
                  <a:pt x="0" y="0"/>
                </a:moveTo>
                <a:lnTo>
                  <a:pt x="170016" y="0"/>
                </a:lnTo>
                <a:lnTo>
                  <a:pt x="170016" y="1753300"/>
                </a:lnTo>
                <a:lnTo>
                  <a:pt x="5469748" y="1753300"/>
                </a:lnTo>
                <a:lnTo>
                  <a:pt x="5469748" y="7131799"/>
                </a:lnTo>
                <a:lnTo>
                  <a:pt x="0" y="7131799"/>
                </a:lnTo>
                <a:close/>
              </a:path>
            </a:pathLst>
          </a:custGeom>
        </p:spPr>
      </p:pic>
      <p:sp>
        <p:nvSpPr>
          <p:cNvPr id="24" name="Rectangle 23">
            <a:extLst>
              <a:ext uri="{FF2B5EF4-FFF2-40B4-BE49-F238E27FC236}">
                <a16:creationId xmlns:a16="http://schemas.microsoft.com/office/drawing/2014/main" id="{F412A621-4326-803D-FC79-D450BEAC1EB6}"/>
              </a:ext>
            </a:extLst>
          </p:cNvPr>
          <p:cNvSpPr/>
          <p:nvPr userDrawn="1"/>
        </p:nvSpPr>
        <p:spPr>
          <a:xfrm>
            <a:off x="-25602" y="1530175"/>
            <a:ext cx="3493632" cy="446488"/>
          </a:xfrm>
          <a:prstGeom prst="rect">
            <a:avLst/>
          </a:prstGeom>
          <a:solidFill>
            <a:srgbClr val="69AD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p>
        </p:txBody>
      </p:sp>
      <p:grpSp>
        <p:nvGrpSpPr>
          <p:cNvPr id="2" name="Group 1">
            <a:extLst>
              <a:ext uri="{FF2B5EF4-FFF2-40B4-BE49-F238E27FC236}">
                <a16:creationId xmlns:a16="http://schemas.microsoft.com/office/drawing/2014/main" id="{947B8887-7B8E-6399-BB56-240AD184A9C4}"/>
              </a:ext>
            </a:extLst>
          </p:cNvPr>
          <p:cNvGrpSpPr/>
          <p:nvPr userDrawn="1"/>
        </p:nvGrpSpPr>
        <p:grpSpPr>
          <a:xfrm>
            <a:off x="317992" y="9796789"/>
            <a:ext cx="6885949" cy="630942"/>
            <a:chOff x="317992" y="9796789"/>
            <a:chExt cx="6885949" cy="630942"/>
          </a:xfrm>
        </p:grpSpPr>
        <p:sp>
          <p:nvSpPr>
            <p:cNvPr id="3" name="TextBox 2">
              <a:extLst>
                <a:ext uri="{FF2B5EF4-FFF2-40B4-BE49-F238E27FC236}">
                  <a16:creationId xmlns:a16="http://schemas.microsoft.com/office/drawing/2014/main" id="{7D3597E0-306B-3859-3082-1CC91DF8FBA2}"/>
                </a:ext>
              </a:extLst>
            </p:cNvPr>
            <p:cNvSpPr txBox="1"/>
            <p:nvPr userDrawn="1"/>
          </p:nvSpPr>
          <p:spPr>
            <a:xfrm>
              <a:off x="317992" y="9796789"/>
              <a:ext cx="5181224" cy="630942"/>
            </a:xfrm>
            <a:prstGeom prst="rect">
              <a:avLst/>
            </a:prstGeom>
            <a:noFill/>
          </p:spPr>
          <p:txBody>
            <a:bodyPr wrap="square">
              <a:spAutoFit/>
            </a:bodyPr>
            <a:lstStyle/>
            <a:p>
              <a:pPr algn="just"/>
              <a:r>
                <a:rPr lang="en-US" sz="700" b="0" i="0">
                  <a:solidFill>
                    <a:srgbClr val="6D6E71"/>
                  </a:solidFill>
                  <a:effectLst/>
                  <a:latin typeface="Roboto" panose="02000000000000000000" pitchFamily="2" charset="0"/>
                  <a:ea typeface="Roboto" panose="02000000000000000000" pitchFamily="2" charset="0"/>
                </a:rPr>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 therein</a:t>
              </a:r>
              <a:r>
                <a:rPr lang="en-IE" sz="700" b="0" i="0" dirty="0">
                  <a:solidFill>
                    <a:srgbClr val="6D6E71"/>
                  </a:solidFill>
                  <a:effectLst/>
                  <a:latin typeface="Roboto" panose="02000000000000000000" pitchFamily="2" charset="0"/>
                  <a:ea typeface="Roboto" panose="02000000000000000000" pitchFamily="2" charset="0"/>
                  <a:cs typeface="Open Sans" panose="020B0606030504020204" pitchFamily="34" charset="0"/>
                </a:rPr>
                <a:t> </a:t>
              </a:r>
              <a:r>
                <a:rPr lang="en-US" sz="700" b="1" i="0">
                  <a:solidFill>
                    <a:srgbClr val="6D6E71"/>
                  </a:solidFill>
                  <a:effectLst/>
                  <a:latin typeface="Roboto" panose="02000000000000000000" pitchFamily="2" charset="0"/>
                  <a:ea typeface="Roboto" panose="02000000000000000000" pitchFamily="2" charset="0"/>
                </a:rPr>
                <a:t>2021-2-BE04-KA220-YOU-000050778</a:t>
              </a:r>
              <a:br>
                <a:rPr lang="en-US" sz="700" dirty="0">
                  <a:solidFill>
                    <a:srgbClr val="6D6E71"/>
                  </a:solidFill>
                  <a:latin typeface="Roboto" panose="02000000000000000000" pitchFamily="2" charset="0"/>
                  <a:ea typeface="Roboto" panose="02000000000000000000" pitchFamily="2" charset="0"/>
                  <a:cs typeface="Open Sans" panose="020B0606030504020204" pitchFamily="34" charset="0"/>
                </a:rPr>
              </a:br>
              <a:endParaRPr lang="en-US" sz="700" dirty="0">
                <a:solidFill>
                  <a:srgbClr val="6D6E71"/>
                </a:solidFill>
                <a:latin typeface="Roboto" panose="02000000000000000000" pitchFamily="2" charset="0"/>
                <a:ea typeface="Roboto" panose="02000000000000000000" pitchFamily="2" charset="0"/>
                <a:cs typeface="Open Sans" panose="020B0606030504020204" pitchFamily="34" charset="0"/>
              </a:endParaRPr>
            </a:p>
          </p:txBody>
        </p:sp>
        <p:pic>
          <p:nvPicPr>
            <p:cNvPr id="4" name="Picture 3">
              <a:extLst>
                <a:ext uri="{FF2B5EF4-FFF2-40B4-BE49-F238E27FC236}">
                  <a16:creationId xmlns:a16="http://schemas.microsoft.com/office/drawing/2014/main" id="{66D4C941-D9F2-3698-6C3C-DA3447183EE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84170" y="9855058"/>
              <a:ext cx="1419771" cy="405545"/>
            </a:xfrm>
            <a:prstGeom prst="rect">
              <a:avLst/>
            </a:prstGeom>
          </p:spPr>
        </p:pic>
      </p:grpSp>
      <p:sp>
        <p:nvSpPr>
          <p:cNvPr id="10" name="Text Placeholder 32">
            <a:extLst>
              <a:ext uri="{FF2B5EF4-FFF2-40B4-BE49-F238E27FC236}">
                <a16:creationId xmlns:a16="http://schemas.microsoft.com/office/drawing/2014/main" id="{8F305710-49CE-2CD1-A190-0899D236C5C3}"/>
              </a:ext>
            </a:extLst>
          </p:cNvPr>
          <p:cNvSpPr>
            <a:spLocks noGrp="1"/>
          </p:cNvSpPr>
          <p:nvPr>
            <p:ph type="body" sz="quarter" idx="17" hasCustomPrompt="1"/>
          </p:nvPr>
        </p:nvSpPr>
        <p:spPr>
          <a:xfrm>
            <a:off x="0" y="1538257"/>
            <a:ext cx="3468029" cy="446489"/>
          </a:xfrm>
        </p:spPr>
        <p:txBody>
          <a:bodyPr anchor="t">
            <a:noAutofit/>
          </a:bodyPr>
          <a:lstStyle>
            <a:lvl1pPr marL="0" indent="0" algn="ctr">
              <a:lnSpc>
                <a:spcPct val="100000"/>
              </a:lnSpc>
              <a:spcBef>
                <a:spcPts val="0"/>
              </a:spcBef>
              <a:buNone/>
              <a:defRPr sz="20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b="0" dirty="0"/>
              <a:t>www.</a:t>
            </a:r>
            <a:r>
              <a:rPr lang="en-GB" b="1" dirty="0"/>
              <a:t>grassroots</a:t>
            </a:r>
            <a:r>
              <a:rPr lang="en-GB" b="0" dirty="0"/>
              <a:t>.eu</a:t>
            </a:r>
            <a:endParaRPr lang="en-US" dirty="0"/>
          </a:p>
        </p:txBody>
      </p:sp>
      <p:sp>
        <p:nvSpPr>
          <p:cNvPr id="29" name="Text Placeholder 32">
            <a:extLst>
              <a:ext uri="{FF2B5EF4-FFF2-40B4-BE49-F238E27FC236}">
                <a16:creationId xmlns:a16="http://schemas.microsoft.com/office/drawing/2014/main" id="{959F6218-D33D-7104-2D83-FB7D29B59E78}"/>
              </a:ext>
            </a:extLst>
          </p:cNvPr>
          <p:cNvSpPr>
            <a:spLocks noGrp="1"/>
          </p:cNvSpPr>
          <p:nvPr>
            <p:ph type="body" sz="quarter" idx="48" hasCustomPrompt="1"/>
          </p:nvPr>
        </p:nvSpPr>
        <p:spPr>
          <a:xfrm>
            <a:off x="2277980" y="6148998"/>
            <a:ext cx="4925962" cy="782354"/>
          </a:xfrm>
        </p:spPr>
        <p:txBody>
          <a:bodyPr numCol="1" spcCol="288000" anchor="t">
            <a:noAutofit/>
          </a:bodyPr>
          <a:lstStyle>
            <a:lvl1pPr marL="0" marR="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lang="en-US" sz="1800" b="0" i="0" kern="1200" dirty="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marR="0" lvl="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lang="en-IE" dirty="0"/>
              <a:t>sub-heading</a:t>
            </a:r>
            <a:endParaRPr lang="en-US" dirty="0"/>
          </a:p>
          <a:p>
            <a:pPr lvl="0"/>
            <a:endParaRPr lang="en-US" dirty="0"/>
          </a:p>
        </p:txBody>
      </p:sp>
      <p:sp>
        <p:nvSpPr>
          <p:cNvPr id="30" name="Text Placeholder 32">
            <a:extLst>
              <a:ext uri="{FF2B5EF4-FFF2-40B4-BE49-F238E27FC236}">
                <a16:creationId xmlns:a16="http://schemas.microsoft.com/office/drawing/2014/main" id="{59372EE0-CF07-7283-DE74-9CA95690F266}"/>
              </a:ext>
            </a:extLst>
          </p:cNvPr>
          <p:cNvSpPr>
            <a:spLocks noGrp="1"/>
          </p:cNvSpPr>
          <p:nvPr>
            <p:ph type="body" sz="quarter" idx="49" hasCustomPrompt="1"/>
          </p:nvPr>
        </p:nvSpPr>
        <p:spPr>
          <a:xfrm>
            <a:off x="2259944" y="5481294"/>
            <a:ext cx="4925962" cy="665144"/>
          </a:xfrm>
        </p:spPr>
        <p:txBody>
          <a:bodyPr>
            <a:noAutofit/>
          </a:bodyPr>
          <a:lstStyle>
            <a:lvl1pPr marL="0" indent="0" algn="l">
              <a:spcBef>
                <a:spcPts val="0"/>
              </a:spcBef>
              <a:buNone/>
              <a:defRPr lang="en-US" sz="2800" b="1" i="0" kern="1200" dirty="0">
                <a:solidFill>
                  <a:srgbClr val="8AC03B"/>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HEADING</a:t>
            </a:r>
            <a:endParaRPr lang="en-US" dirty="0"/>
          </a:p>
        </p:txBody>
      </p:sp>
      <p:sp>
        <p:nvSpPr>
          <p:cNvPr id="31" name="Text Placeholder 32">
            <a:extLst>
              <a:ext uri="{FF2B5EF4-FFF2-40B4-BE49-F238E27FC236}">
                <a16:creationId xmlns:a16="http://schemas.microsoft.com/office/drawing/2014/main" id="{79513FAF-DD48-EB4B-4C3D-EBF815669A32}"/>
              </a:ext>
            </a:extLst>
          </p:cNvPr>
          <p:cNvSpPr>
            <a:spLocks noGrp="1"/>
          </p:cNvSpPr>
          <p:nvPr>
            <p:ph type="body" sz="quarter" idx="50" hasCustomPrompt="1"/>
          </p:nvPr>
        </p:nvSpPr>
        <p:spPr>
          <a:xfrm>
            <a:off x="2277980" y="6996841"/>
            <a:ext cx="4925962" cy="2349433"/>
          </a:xfrm>
        </p:spPr>
        <p:txBody>
          <a:bodyPr numCol="1" spcCol="288000" anchor="t">
            <a:noAutofit/>
          </a:bodyPr>
          <a:lstStyle>
            <a:lvl1pPr marL="0" indent="0" algn="just">
              <a:lnSpc>
                <a:spcPct val="100000"/>
              </a:lnSpc>
              <a:spcBef>
                <a:spcPts val="0"/>
              </a:spcBef>
              <a:buNone/>
              <a:defRPr sz="1400" b="0" i="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cxnSp>
        <p:nvCxnSpPr>
          <p:cNvPr id="32" name="Straight Connector 31">
            <a:extLst>
              <a:ext uri="{FF2B5EF4-FFF2-40B4-BE49-F238E27FC236}">
                <a16:creationId xmlns:a16="http://schemas.microsoft.com/office/drawing/2014/main" id="{E0FAE6EC-3AD2-E0D5-6902-27FC5B263F8B}"/>
              </a:ext>
            </a:extLst>
          </p:cNvPr>
          <p:cNvCxnSpPr>
            <a:cxnSpLocks/>
          </p:cNvCxnSpPr>
          <p:nvPr userDrawn="1"/>
        </p:nvCxnSpPr>
        <p:spPr>
          <a:xfrm flipV="1">
            <a:off x="2277980" y="6057133"/>
            <a:ext cx="5294213" cy="26376"/>
          </a:xfrm>
          <a:prstGeom prst="line">
            <a:avLst/>
          </a:prstGeom>
          <a:ln w="28575">
            <a:solidFill>
              <a:srgbClr val="69ADAD"/>
            </a:solidFill>
          </a:ln>
        </p:spPr>
        <p:style>
          <a:lnRef idx="1">
            <a:schemeClr val="accent1"/>
          </a:lnRef>
          <a:fillRef idx="0">
            <a:schemeClr val="accent1"/>
          </a:fillRef>
          <a:effectRef idx="0">
            <a:schemeClr val="accent1"/>
          </a:effectRef>
          <a:fontRef idx="minor">
            <a:schemeClr val="tx1"/>
          </a:fontRef>
        </p:style>
      </p:cxnSp>
      <p:sp>
        <p:nvSpPr>
          <p:cNvPr id="23" name="Freeform 22">
            <a:extLst>
              <a:ext uri="{FF2B5EF4-FFF2-40B4-BE49-F238E27FC236}">
                <a16:creationId xmlns:a16="http://schemas.microsoft.com/office/drawing/2014/main" id="{64252936-5831-CF4A-2726-37A8616CF0C1}"/>
              </a:ext>
            </a:extLst>
          </p:cNvPr>
          <p:cNvSpPr>
            <a:spLocks noGrp="1"/>
          </p:cNvSpPr>
          <p:nvPr>
            <p:ph type="pic" sz="quarter" idx="44"/>
          </p:nvPr>
        </p:nvSpPr>
        <p:spPr>
          <a:xfrm>
            <a:off x="2772836" y="0"/>
            <a:ext cx="4786840" cy="4566547"/>
          </a:xfrm>
          <a:custGeom>
            <a:avLst/>
            <a:gdLst>
              <a:gd name="connsiteX0" fmla="*/ 683800 w 4786840"/>
              <a:gd name="connsiteY0" fmla="*/ 0 h 4566547"/>
              <a:gd name="connsiteX1" fmla="*/ 4786840 w 4786840"/>
              <a:gd name="connsiteY1" fmla="*/ 0 h 4566547"/>
              <a:gd name="connsiteX2" fmla="*/ 4786840 w 4786840"/>
              <a:gd name="connsiteY2" fmla="*/ 3647418 h 4566547"/>
              <a:gd name="connsiteX3" fmla="*/ 4682967 w 4786840"/>
              <a:gd name="connsiteY3" fmla="*/ 3761708 h 4566547"/>
              <a:gd name="connsiteX4" fmla="*/ 2739914 w 4786840"/>
              <a:gd name="connsiteY4" fmla="*/ 4566547 h 4566547"/>
              <a:gd name="connsiteX5" fmla="*/ 6208 w 4786840"/>
              <a:gd name="connsiteY5" fmla="*/ 2099611 h 4566547"/>
              <a:gd name="connsiteX6" fmla="*/ 0 w 4786840"/>
              <a:gd name="connsiteY6" fmla="*/ 1976663 h 4566547"/>
              <a:gd name="connsiteX7" fmla="*/ 695194 w 4786840"/>
              <a:gd name="connsiteY7" fmla="*/ 1976663 h 4566547"/>
              <a:gd name="connsiteX8" fmla="*/ 695194 w 4786840"/>
              <a:gd name="connsiteY8" fmla="*/ 1530175 h 4566547"/>
              <a:gd name="connsiteX9" fmla="*/ 8538 w 4786840"/>
              <a:gd name="connsiteY9" fmla="*/ 1530175 h 4566547"/>
              <a:gd name="connsiteX10" fmla="*/ 34941 w 4786840"/>
              <a:gd name="connsiteY10" fmla="*/ 1332233 h 4566547"/>
              <a:gd name="connsiteX11" fmla="*/ 619507 w 4786840"/>
              <a:gd name="connsiteY11" fmla="*/ 70741 h 4566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86840" h="4566547">
                <a:moveTo>
                  <a:pt x="683800" y="0"/>
                </a:moveTo>
                <a:lnTo>
                  <a:pt x="4786840" y="0"/>
                </a:lnTo>
                <a:lnTo>
                  <a:pt x="4786840" y="3647418"/>
                </a:lnTo>
                <a:lnTo>
                  <a:pt x="4682967" y="3761708"/>
                </a:lnTo>
                <a:cubicBezTo>
                  <a:pt x="4185696" y="4258979"/>
                  <a:pt x="3498723" y="4566547"/>
                  <a:pt x="2739914" y="4566547"/>
                </a:cubicBezTo>
                <a:cubicBezTo>
                  <a:pt x="1317147" y="4566547"/>
                  <a:pt x="146928" y="3485251"/>
                  <a:pt x="6208" y="2099611"/>
                </a:cubicBezTo>
                <a:lnTo>
                  <a:pt x="0" y="1976663"/>
                </a:lnTo>
                <a:lnTo>
                  <a:pt x="695194" y="1976663"/>
                </a:lnTo>
                <a:lnTo>
                  <a:pt x="695194" y="1530175"/>
                </a:lnTo>
                <a:lnTo>
                  <a:pt x="8538" y="1530175"/>
                </a:lnTo>
                <a:lnTo>
                  <a:pt x="34941" y="1332233"/>
                </a:lnTo>
                <a:cubicBezTo>
                  <a:pt x="119545" y="858591"/>
                  <a:pt x="325505" y="426990"/>
                  <a:pt x="619507" y="70741"/>
                </a:cubicBezTo>
                <a:close/>
              </a:path>
            </a:pathLst>
          </a:custGeom>
        </p:spPr>
        <p:txBody>
          <a:bodyPr wrap="square">
            <a:noAutofit/>
          </a:bodyPr>
          <a:lstStyle>
            <a:lvl1pPr>
              <a:defRPr sz="1600"/>
            </a:lvl1pPr>
          </a:lstStyle>
          <a:p>
            <a:endParaRPr lang="en-GB"/>
          </a:p>
        </p:txBody>
      </p:sp>
    </p:spTree>
    <p:extLst>
      <p:ext uri="{BB962C8B-B14F-4D97-AF65-F5344CB8AC3E}">
        <p14:creationId xmlns:p14="http://schemas.microsoft.com/office/powerpoint/2010/main" val="35879930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ase Study 5">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12151E59-7629-27A5-DE2D-E15E7D1F74C1}"/>
              </a:ext>
            </a:extLst>
          </p:cNvPr>
          <p:cNvSpPr>
            <a:spLocks noGrp="1"/>
          </p:cNvSpPr>
          <p:nvPr>
            <p:ph type="pic" sz="quarter" idx="10"/>
          </p:nvPr>
        </p:nvSpPr>
        <p:spPr>
          <a:xfrm>
            <a:off x="659220" y="0"/>
            <a:ext cx="6900456" cy="5345113"/>
          </a:xfrm>
          <a:custGeom>
            <a:avLst/>
            <a:gdLst>
              <a:gd name="connsiteX0" fmla="*/ 0 w 6900456"/>
              <a:gd name="connsiteY0" fmla="*/ 5342050 h 5345113"/>
              <a:gd name="connsiteX1" fmla="*/ 121140 w 6900456"/>
              <a:gd name="connsiteY1" fmla="*/ 5345113 h 5345113"/>
              <a:gd name="connsiteX2" fmla="*/ 0 w 6900456"/>
              <a:gd name="connsiteY2" fmla="*/ 5345113 h 5345113"/>
              <a:gd name="connsiteX3" fmla="*/ 1751643 w 6900456"/>
              <a:gd name="connsiteY3" fmla="*/ 0 h 5345113"/>
              <a:gd name="connsiteX4" fmla="*/ 6900456 w 6900456"/>
              <a:gd name="connsiteY4" fmla="*/ 0 h 5345113"/>
              <a:gd name="connsiteX5" fmla="*/ 6900456 w 6900456"/>
              <a:gd name="connsiteY5" fmla="*/ 5345113 h 5345113"/>
              <a:gd name="connsiteX6" fmla="*/ 121140 w 6900456"/>
              <a:gd name="connsiteY6" fmla="*/ 5345113 h 5345113"/>
              <a:gd name="connsiteX7" fmla="*/ 3042306 w 6900456"/>
              <a:gd name="connsiteY7" fmla="*/ 2423947 h 5345113"/>
              <a:gd name="connsiteX8" fmla="*/ 1754392 w 6900456"/>
              <a:gd name="connsiteY8" fmla="*/ 1671 h 534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0456" h="5345113">
                <a:moveTo>
                  <a:pt x="0" y="5342050"/>
                </a:moveTo>
                <a:lnTo>
                  <a:pt x="121140" y="5345113"/>
                </a:lnTo>
                <a:lnTo>
                  <a:pt x="0" y="5345113"/>
                </a:lnTo>
                <a:close/>
                <a:moveTo>
                  <a:pt x="1751643" y="0"/>
                </a:moveTo>
                <a:lnTo>
                  <a:pt x="6900456" y="0"/>
                </a:lnTo>
                <a:lnTo>
                  <a:pt x="6900456" y="5345113"/>
                </a:lnTo>
                <a:lnTo>
                  <a:pt x="121140" y="5345113"/>
                </a:lnTo>
                <a:cubicBezTo>
                  <a:pt x="1734456" y="5345113"/>
                  <a:pt x="3042306" y="4037263"/>
                  <a:pt x="3042306" y="2423947"/>
                </a:cubicBezTo>
                <a:cubicBezTo>
                  <a:pt x="3042306" y="1415625"/>
                  <a:pt x="2531427" y="526625"/>
                  <a:pt x="1754392" y="1671"/>
                </a:cubicBezTo>
                <a:close/>
              </a:path>
            </a:pathLst>
          </a:custGeom>
        </p:spPr>
        <p:txBody>
          <a:bodyPr wrap="square">
            <a:noAutofit/>
          </a:bodyPr>
          <a:lstStyle>
            <a:lvl1pPr>
              <a:defRPr sz="1600"/>
            </a:lvl1pPr>
          </a:lstStyle>
          <a:p>
            <a:endParaRPr lang="en-GB"/>
          </a:p>
        </p:txBody>
      </p:sp>
      <p:sp>
        <p:nvSpPr>
          <p:cNvPr id="15" name="Freeform 14">
            <a:extLst>
              <a:ext uri="{FF2B5EF4-FFF2-40B4-BE49-F238E27FC236}">
                <a16:creationId xmlns:a16="http://schemas.microsoft.com/office/drawing/2014/main" id="{D63B3485-FBB4-B095-E2CE-FF6F62600CCE}"/>
              </a:ext>
            </a:extLst>
          </p:cNvPr>
          <p:cNvSpPr/>
          <p:nvPr userDrawn="1"/>
        </p:nvSpPr>
        <p:spPr>
          <a:xfrm>
            <a:off x="0" y="0"/>
            <a:ext cx="3701526" cy="5345113"/>
          </a:xfrm>
          <a:custGeom>
            <a:avLst/>
            <a:gdLst>
              <a:gd name="connsiteX0" fmla="*/ 0 w 4376058"/>
              <a:gd name="connsiteY0" fmla="*/ 0 h 6319158"/>
              <a:gd name="connsiteX1" fmla="*/ 2850196 w 4376058"/>
              <a:gd name="connsiteY1" fmla="*/ 0 h 6319158"/>
              <a:gd name="connsiteX2" fmla="*/ 2853446 w 4376058"/>
              <a:gd name="connsiteY2" fmla="*/ 1975 h 6319158"/>
              <a:gd name="connsiteX3" fmla="*/ 4376058 w 4376058"/>
              <a:gd name="connsiteY3" fmla="*/ 2865665 h 6319158"/>
              <a:gd name="connsiteX4" fmla="*/ 922565 w 4376058"/>
              <a:gd name="connsiteY4" fmla="*/ 6319158 h 6319158"/>
              <a:gd name="connsiteX5" fmla="*/ 226566 w 4376058"/>
              <a:gd name="connsiteY5" fmla="*/ 6248996 h 6319158"/>
              <a:gd name="connsiteX6" fmla="*/ 0 w 4376058"/>
              <a:gd name="connsiteY6" fmla="*/ 6190740 h 6319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76058" h="6319158">
                <a:moveTo>
                  <a:pt x="0" y="0"/>
                </a:moveTo>
                <a:lnTo>
                  <a:pt x="2850196" y="0"/>
                </a:lnTo>
                <a:lnTo>
                  <a:pt x="2853446" y="1975"/>
                </a:lnTo>
                <a:cubicBezTo>
                  <a:pt x="3772081" y="622592"/>
                  <a:pt x="4376058" y="1673595"/>
                  <a:pt x="4376058" y="2865665"/>
                </a:cubicBezTo>
                <a:cubicBezTo>
                  <a:pt x="4376058" y="4772977"/>
                  <a:pt x="2829877" y="6319158"/>
                  <a:pt x="922565" y="6319158"/>
                </a:cubicBezTo>
                <a:cubicBezTo>
                  <a:pt x="684151" y="6319158"/>
                  <a:pt x="451380" y="6294999"/>
                  <a:pt x="226566" y="6248996"/>
                </a:cubicBezTo>
                <a:lnTo>
                  <a:pt x="0" y="6190740"/>
                </a:lnTo>
                <a:close/>
              </a:path>
            </a:pathLst>
          </a:custGeom>
          <a:solidFill>
            <a:srgbClr val="8AC0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6" name="Rectangle 15">
            <a:extLst>
              <a:ext uri="{FF2B5EF4-FFF2-40B4-BE49-F238E27FC236}">
                <a16:creationId xmlns:a16="http://schemas.microsoft.com/office/drawing/2014/main" id="{F4A5D7E8-9390-3602-7BD6-147DE368D963}"/>
              </a:ext>
            </a:extLst>
          </p:cNvPr>
          <p:cNvSpPr/>
          <p:nvPr userDrawn="1"/>
        </p:nvSpPr>
        <p:spPr>
          <a:xfrm>
            <a:off x="-1" y="5638037"/>
            <a:ext cx="1948757" cy="2169532"/>
          </a:xfrm>
          <a:prstGeom prst="rect">
            <a:avLst/>
          </a:prstGeom>
          <a:solidFill>
            <a:srgbClr val="8AC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F574FF32-A76D-F0D0-854F-1CA861CE50AC}"/>
              </a:ext>
            </a:extLst>
          </p:cNvPr>
          <p:cNvSpPr/>
          <p:nvPr userDrawn="1"/>
        </p:nvSpPr>
        <p:spPr>
          <a:xfrm>
            <a:off x="1870305" y="5638037"/>
            <a:ext cx="1948757" cy="2169532"/>
          </a:xfrm>
          <a:prstGeom prst="rect">
            <a:avLst/>
          </a:prstGeom>
          <a:solidFill>
            <a:srgbClr val="97C8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ADC57991-8E93-7F8E-9574-BCBF1DCF8287}"/>
              </a:ext>
            </a:extLst>
          </p:cNvPr>
          <p:cNvSpPr/>
          <p:nvPr userDrawn="1"/>
        </p:nvSpPr>
        <p:spPr>
          <a:xfrm>
            <a:off x="3740612" y="5638037"/>
            <a:ext cx="1905014" cy="2169532"/>
          </a:xfrm>
          <a:prstGeom prst="rect">
            <a:avLst/>
          </a:prstGeom>
          <a:solidFill>
            <a:srgbClr val="69AD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81D11132-214D-E6DD-79BF-96B81C35C04A}"/>
              </a:ext>
            </a:extLst>
          </p:cNvPr>
          <p:cNvSpPr/>
          <p:nvPr userDrawn="1"/>
        </p:nvSpPr>
        <p:spPr>
          <a:xfrm>
            <a:off x="5645625" y="5638037"/>
            <a:ext cx="1914049" cy="2169532"/>
          </a:xfrm>
          <a:prstGeom prst="rect">
            <a:avLst/>
          </a:prstGeom>
          <a:solidFill>
            <a:srgbClr val="82AD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 Placeholder 32">
            <a:extLst>
              <a:ext uri="{FF2B5EF4-FFF2-40B4-BE49-F238E27FC236}">
                <a16:creationId xmlns:a16="http://schemas.microsoft.com/office/drawing/2014/main" id="{7A2CD743-35A9-32D1-1673-05682F3DF98E}"/>
              </a:ext>
            </a:extLst>
          </p:cNvPr>
          <p:cNvSpPr>
            <a:spLocks noGrp="1"/>
          </p:cNvSpPr>
          <p:nvPr>
            <p:ph type="body" sz="quarter" idx="116" hasCustomPrompt="1"/>
          </p:nvPr>
        </p:nvSpPr>
        <p:spPr>
          <a:xfrm>
            <a:off x="0" y="6421070"/>
            <a:ext cx="1870306" cy="363039"/>
          </a:xfrm>
        </p:spPr>
        <p:txBody>
          <a:bodyPr>
            <a:noAutofit/>
          </a:bodyPr>
          <a:lstStyle>
            <a:lvl1pPr marL="0" indent="0" algn="ctr">
              <a:spcBef>
                <a:spcPts val="0"/>
              </a:spcBef>
              <a:buNone/>
              <a:defRPr sz="14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 1</a:t>
            </a:r>
          </a:p>
        </p:txBody>
      </p:sp>
      <p:sp>
        <p:nvSpPr>
          <p:cNvPr id="21" name="Text Placeholder 32">
            <a:extLst>
              <a:ext uri="{FF2B5EF4-FFF2-40B4-BE49-F238E27FC236}">
                <a16:creationId xmlns:a16="http://schemas.microsoft.com/office/drawing/2014/main" id="{49A168BC-94B6-2A10-8CE6-9BE59D6A5AC2}"/>
              </a:ext>
            </a:extLst>
          </p:cNvPr>
          <p:cNvSpPr>
            <a:spLocks noGrp="1"/>
          </p:cNvSpPr>
          <p:nvPr>
            <p:ph type="body" sz="quarter" idx="117" hasCustomPrompt="1"/>
          </p:nvPr>
        </p:nvSpPr>
        <p:spPr>
          <a:xfrm>
            <a:off x="1865745" y="6421070"/>
            <a:ext cx="1870306" cy="363039"/>
          </a:xfrm>
        </p:spPr>
        <p:txBody>
          <a:bodyPr>
            <a:noAutofit/>
          </a:bodyPr>
          <a:lstStyle>
            <a:lvl1pPr marL="0" indent="0" algn="ctr">
              <a:spcBef>
                <a:spcPts val="0"/>
              </a:spcBef>
              <a:buNone/>
              <a:defRPr sz="14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 2</a:t>
            </a:r>
          </a:p>
        </p:txBody>
      </p:sp>
      <p:sp>
        <p:nvSpPr>
          <p:cNvPr id="22" name="Text Placeholder 32">
            <a:extLst>
              <a:ext uri="{FF2B5EF4-FFF2-40B4-BE49-F238E27FC236}">
                <a16:creationId xmlns:a16="http://schemas.microsoft.com/office/drawing/2014/main" id="{765183D9-7298-FC4E-565A-D91D3618C27F}"/>
              </a:ext>
            </a:extLst>
          </p:cNvPr>
          <p:cNvSpPr>
            <a:spLocks noGrp="1"/>
          </p:cNvSpPr>
          <p:nvPr>
            <p:ph type="body" sz="quarter" idx="118" hasCustomPrompt="1"/>
          </p:nvPr>
        </p:nvSpPr>
        <p:spPr>
          <a:xfrm>
            <a:off x="3740727" y="6421070"/>
            <a:ext cx="1904898" cy="363039"/>
          </a:xfrm>
        </p:spPr>
        <p:txBody>
          <a:bodyPr>
            <a:noAutofit/>
          </a:bodyPr>
          <a:lstStyle>
            <a:lvl1pPr marL="0" indent="0" algn="ctr">
              <a:spcBef>
                <a:spcPts val="0"/>
              </a:spcBef>
              <a:buNone/>
              <a:defRPr sz="14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 3</a:t>
            </a:r>
          </a:p>
        </p:txBody>
      </p:sp>
      <p:sp>
        <p:nvSpPr>
          <p:cNvPr id="23" name="Text Placeholder 32">
            <a:extLst>
              <a:ext uri="{FF2B5EF4-FFF2-40B4-BE49-F238E27FC236}">
                <a16:creationId xmlns:a16="http://schemas.microsoft.com/office/drawing/2014/main" id="{44770437-99BB-D7C6-D8B1-406CA06F0795}"/>
              </a:ext>
            </a:extLst>
          </p:cNvPr>
          <p:cNvSpPr>
            <a:spLocks noGrp="1"/>
          </p:cNvSpPr>
          <p:nvPr>
            <p:ph type="body" sz="quarter" idx="119" hasCustomPrompt="1"/>
          </p:nvPr>
        </p:nvSpPr>
        <p:spPr>
          <a:xfrm>
            <a:off x="5664126" y="6421070"/>
            <a:ext cx="1905014" cy="363039"/>
          </a:xfrm>
        </p:spPr>
        <p:txBody>
          <a:bodyPr>
            <a:noAutofit/>
          </a:bodyPr>
          <a:lstStyle>
            <a:lvl1pPr marL="0" indent="0" algn="ctr">
              <a:spcBef>
                <a:spcPts val="0"/>
              </a:spcBef>
              <a:buNone/>
              <a:defRPr sz="14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 4</a:t>
            </a:r>
          </a:p>
        </p:txBody>
      </p:sp>
      <p:sp>
        <p:nvSpPr>
          <p:cNvPr id="24" name="Text Placeholder 32">
            <a:extLst>
              <a:ext uri="{FF2B5EF4-FFF2-40B4-BE49-F238E27FC236}">
                <a16:creationId xmlns:a16="http://schemas.microsoft.com/office/drawing/2014/main" id="{E305D1BA-0716-4B1B-9B84-B43F20B0601D}"/>
              </a:ext>
            </a:extLst>
          </p:cNvPr>
          <p:cNvSpPr>
            <a:spLocks noGrp="1"/>
          </p:cNvSpPr>
          <p:nvPr>
            <p:ph type="body" sz="quarter" idx="61" hasCustomPrompt="1"/>
          </p:nvPr>
        </p:nvSpPr>
        <p:spPr>
          <a:xfrm>
            <a:off x="0" y="6893168"/>
            <a:ext cx="1870304" cy="879231"/>
          </a:xfrm>
        </p:spPr>
        <p:txBody>
          <a:bodyPr numCol="1" spcCol="288000" anchor="t">
            <a:noAutofit/>
          </a:bodyPr>
          <a:lstStyle>
            <a:lvl1pPr marL="0" indent="0" algn="ctr">
              <a:lnSpc>
                <a:spcPct val="100000"/>
              </a:lnSpc>
              <a:spcBef>
                <a:spcPts val="0"/>
              </a:spcBef>
              <a:buNone/>
              <a:defRPr sz="14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25" name="Text Placeholder 32">
            <a:extLst>
              <a:ext uri="{FF2B5EF4-FFF2-40B4-BE49-F238E27FC236}">
                <a16:creationId xmlns:a16="http://schemas.microsoft.com/office/drawing/2014/main" id="{BA1DB830-7D76-0CAD-5B68-1862782E4CBD}"/>
              </a:ext>
            </a:extLst>
          </p:cNvPr>
          <p:cNvSpPr>
            <a:spLocks noGrp="1"/>
          </p:cNvSpPr>
          <p:nvPr>
            <p:ph type="body" sz="quarter" idx="120" hasCustomPrompt="1"/>
          </p:nvPr>
        </p:nvSpPr>
        <p:spPr>
          <a:xfrm>
            <a:off x="1875693" y="6893168"/>
            <a:ext cx="1870304" cy="879231"/>
          </a:xfrm>
        </p:spPr>
        <p:txBody>
          <a:bodyPr numCol="1" spcCol="288000" anchor="t">
            <a:noAutofit/>
          </a:bodyPr>
          <a:lstStyle>
            <a:lvl1pPr marL="0" indent="0" algn="ctr">
              <a:lnSpc>
                <a:spcPct val="100000"/>
              </a:lnSpc>
              <a:spcBef>
                <a:spcPts val="0"/>
              </a:spcBef>
              <a:buNone/>
              <a:defRPr sz="14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26" name="Text Placeholder 32">
            <a:extLst>
              <a:ext uri="{FF2B5EF4-FFF2-40B4-BE49-F238E27FC236}">
                <a16:creationId xmlns:a16="http://schemas.microsoft.com/office/drawing/2014/main" id="{EE5352CB-C0B9-16F4-07B1-6ECCDDDC226B}"/>
              </a:ext>
            </a:extLst>
          </p:cNvPr>
          <p:cNvSpPr>
            <a:spLocks noGrp="1"/>
          </p:cNvSpPr>
          <p:nvPr>
            <p:ph type="body" sz="quarter" idx="121" hasCustomPrompt="1"/>
          </p:nvPr>
        </p:nvSpPr>
        <p:spPr>
          <a:xfrm>
            <a:off x="3763108" y="6893168"/>
            <a:ext cx="1870304" cy="879231"/>
          </a:xfrm>
        </p:spPr>
        <p:txBody>
          <a:bodyPr numCol="1" spcCol="288000" anchor="t">
            <a:noAutofit/>
          </a:bodyPr>
          <a:lstStyle>
            <a:lvl1pPr marL="0" indent="0" algn="ctr">
              <a:lnSpc>
                <a:spcPct val="100000"/>
              </a:lnSpc>
              <a:spcBef>
                <a:spcPts val="0"/>
              </a:spcBef>
              <a:buNone/>
              <a:defRPr sz="14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27" name="Text Placeholder 32">
            <a:extLst>
              <a:ext uri="{FF2B5EF4-FFF2-40B4-BE49-F238E27FC236}">
                <a16:creationId xmlns:a16="http://schemas.microsoft.com/office/drawing/2014/main" id="{D7FC1001-28A5-99CC-3A51-F86B4A4D8EF1}"/>
              </a:ext>
            </a:extLst>
          </p:cNvPr>
          <p:cNvSpPr>
            <a:spLocks noGrp="1"/>
          </p:cNvSpPr>
          <p:nvPr>
            <p:ph type="body" sz="quarter" idx="122" hasCustomPrompt="1"/>
          </p:nvPr>
        </p:nvSpPr>
        <p:spPr>
          <a:xfrm>
            <a:off x="5627077" y="6893168"/>
            <a:ext cx="1948756" cy="879231"/>
          </a:xfrm>
        </p:spPr>
        <p:txBody>
          <a:bodyPr numCol="1" spcCol="288000" anchor="t">
            <a:noAutofit/>
          </a:bodyPr>
          <a:lstStyle>
            <a:lvl1pPr marL="0" indent="0" algn="ctr">
              <a:lnSpc>
                <a:spcPct val="100000"/>
              </a:lnSpc>
              <a:spcBef>
                <a:spcPts val="0"/>
              </a:spcBef>
              <a:buNone/>
              <a:defRPr sz="14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28" name="Text Placeholder 32">
            <a:extLst>
              <a:ext uri="{FF2B5EF4-FFF2-40B4-BE49-F238E27FC236}">
                <a16:creationId xmlns:a16="http://schemas.microsoft.com/office/drawing/2014/main" id="{0D86F44F-F330-17CD-F56A-135FD18311CC}"/>
              </a:ext>
            </a:extLst>
          </p:cNvPr>
          <p:cNvSpPr>
            <a:spLocks noGrp="1"/>
          </p:cNvSpPr>
          <p:nvPr>
            <p:ph type="body" sz="quarter" idx="32" hasCustomPrompt="1"/>
          </p:nvPr>
        </p:nvSpPr>
        <p:spPr>
          <a:xfrm>
            <a:off x="801602" y="8836496"/>
            <a:ext cx="5956470" cy="1074947"/>
          </a:xfrm>
        </p:spPr>
        <p:txBody>
          <a:bodyPr numCol="1" spcCol="288000" anchor="t">
            <a:noAutofit/>
          </a:bodyPr>
          <a:lstStyle>
            <a:lvl1pPr marL="0" indent="0" algn="just">
              <a:lnSpc>
                <a:spcPct val="100000"/>
              </a:lnSpc>
              <a:spcBef>
                <a:spcPts val="0"/>
              </a:spcBef>
              <a:buNone/>
              <a:defRPr sz="1400" b="0" i="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29" name="Text Placeholder 32">
            <a:extLst>
              <a:ext uri="{FF2B5EF4-FFF2-40B4-BE49-F238E27FC236}">
                <a16:creationId xmlns:a16="http://schemas.microsoft.com/office/drawing/2014/main" id="{5EF14073-FBF9-9386-E5FA-F250F6286EDE}"/>
              </a:ext>
            </a:extLst>
          </p:cNvPr>
          <p:cNvSpPr>
            <a:spLocks noGrp="1"/>
          </p:cNvSpPr>
          <p:nvPr>
            <p:ph type="body" sz="quarter" idx="46" hasCustomPrompt="1"/>
          </p:nvPr>
        </p:nvSpPr>
        <p:spPr>
          <a:xfrm>
            <a:off x="801602" y="7946774"/>
            <a:ext cx="5956470" cy="782354"/>
          </a:xfrm>
        </p:spPr>
        <p:txBody>
          <a:bodyPr numCol="1" spcCol="288000" anchor="t">
            <a:noAutofit/>
          </a:bodyPr>
          <a:lstStyle>
            <a:lvl1pPr marL="0" marR="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lang="en-US" sz="1800" b="0" i="0" kern="1200" dirty="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marR="0" lvl="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lang="en-IE" dirty="0"/>
              <a:t>sub-heading</a:t>
            </a:r>
            <a:endParaRPr lang="en-US" dirty="0"/>
          </a:p>
          <a:p>
            <a:pPr lvl="0"/>
            <a:endParaRPr lang="en-US" dirty="0"/>
          </a:p>
        </p:txBody>
      </p:sp>
      <p:sp>
        <p:nvSpPr>
          <p:cNvPr id="30" name="Slide Number Placeholder 5">
            <a:extLst>
              <a:ext uri="{FF2B5EF4-FFF2-40B4-BE49-F238E27FC236}">
                <a16:creationId xmlns:a16="http://schemas.microsoft.com/office/drawing/2014/main" id="{4F7094DA-E73E-1718-AC6A-859D47FDE3FF}"/>
              </a:ext>
            </a:extLst>
          </p:cNvPr>
          <p:cNvSpPr>
            <a:spLocks noGrp="1"/>
          </p:cNvSpPr>
          <p:nvPr>
            <p:ph type="sldNum" sz="quarter" idx="4"/>
          </p:nvPr>
        </p:nvSpPr>
        <p:spPr>
          <a:xfrm>
            <a:off x="6860806" y="10158647"/>
            <a:ext cx="374383" cy="465822"/>
          </a:xfrm>
          <a:prstGeom prst="rect">
            <a:avLst/>
          </a:prstGeom>
        </p:spPr>
        <p:txBody>
          <a:bodyPr vert="horz" lIns="91440" tIns="45720" rIns="91440" bIns="45720" rtlCol="0" anchor="ctr"/>
          <a:lstStyle>
            <a:lvl1pPr algn="ctr">
              <a:defRPr sz="700" b="0" i="0">
                <a:solidFill>
                  <a:srgbClr val="8AC03B"/>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‹N°›</a:t>
            </a:fld>
            <a:endParaRPr lang="en-US" dirty="0"/>
          </a:p>
        </p:txBody>
      </p:sp>
      <p:sp>
        <p:nvSpPr>
          <p:cNvPr id="31" name="Text Box 5">
            <a:extLst>
              <a:ext uri="{FF2B5EF4-FFF2-40B4-BE49-F238E27FC236}">
                <a16:creationId xmlns:a16="http://schemas.microsoft.com/office/drawing/2014/main" id="{6A9883BE-79FF-5489-E8C4-E6B2A49F5B39}"/>
              </a:ext>
            </a:extLst>
          </p:cNvPr>
          <p:cNvSpPr txBox="1"/>
          <p:nvPr userDrawn="1"/>
        </p:nvSpPr>
        <p:spPr>
          <a:xfrm>
            <a:off x="3624944" y="10204367"/>
            <a:ext cx="3896178"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500" b="1" i="0" spc="170" baseline="0" dirty="0">
                <a:solidFill>
                  <a:srgbClr val="6D6E71"/>
                </a:solidFill>
                <a:effectLst/>
                <a:latin typeface="Avenir Black" panose="02000503020000020003" pitchFamily="2" charset="0"/>
                <a:ea typeface="Times New Roman" panose="02020603050405020304" pitchFamily="18" charset="0"/>
                <a:cs typeface="Times New Roman" panose="02020603050405020304" pitchFamily="18" charset="0"/>
              </a:rPr>
              <a:t>GRASSROOTS</a:t>
            </a:r>
            <a:r>
              <a:rPr lang="en-IE" sz="500" spc="170" baseline="0" dirty="0">
                <a:solidFill>
                  <a:srgbClr val="6D6E71"/>
                </a:solidFill>
                <a:effectLst/>
                <a:latin typeface="Avenir Book" panose="02000503020000020003" pitchFamily="2" charset="0"/>
                <a:ea typeface="Times New Roman" panose="02020603050405020304" pitchFamily="18" charset="0"/>
                <a:cs typeface="Times New Roman" panose="02020603050405020304" pitchFamily="18" charset="0"/>
              </a:rPr>
              <a:t> YOUNG ENTREPRENEURS IN ECO-HEALTH TOURISM</a:t>
            </a:r>
            <a:endParaRPr lang="en-IE" sz="500" spc="170" baseline="0" dirty="0">
              <a:solidFill>
                <a:srgbClr val="6D6E71"/>
              </a:solidFill>
              <a:effectLst/>
              <a:latin typeface="Avenir Book" panose="02000503020000020003" pitchFamily="2" charset="0"/>
              <a:ea typeface="Calibri" panose="020F0502020204030204" pitchFamily="34" charset="0"/>
              <a:cs typeface="Times New Roman" panose="02020603050405020304" pitchFamily="18" charset="0"/>
            </a:endParaRPr>
          </a:p>
        </p:txBody>
      </p:sp>
      <p:sp>
        <p:nvSpPr>
          <p:cNvPr id="32" name="Text Placeholder 32">
            <a:extLst>
              <a:ext uri="{FF2B5EF4-FFF2-40B4-BE49-F238E27FC236}">
                <a16:creationId xmlns:a16="http://schemas.microsoft.com/office/drawing/2014/main" id="{C393825B-F88B-FB87-FB44-1251B1C235CB}"/>
              </a:ext>
            </a:extLst>
          </p:cNvPr>
          <p:cNvSpPr>
            <a:spLocks noGrp="1"/>
          </p:cNvSpPr>
          <p:nvPr>
            <p:ph type="body" sz="quarter" idx="123" hasCustomPrompt="1"/>
          </p:nvPr>
        </p:nvSpPr>
        <p:spPr>
          <a:xfrm>
            <a:off x="348033" y="834938"/>
            <a:ext cx="3407954" cy="2255493"/>
          </a:xfrm>
        </p:spPr>
        <p:txBody>
          <a:bodyPr>
            <a:noAutofit/>
          </a:bodyPr>
          <a:lstStyle>
            <a:lvl1pPr marL="0" indent="0" algn="l">
              <a:spcBef>
                <a:spcPts val="0"/>
              </a:spcBef>
              <a:buNone/>
              <a:defRPr sz="60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Case </a:t>
            </a:r>
          </a:p>
          <a:p>
            <a:pPr lvl="0"/>
            <a:r>
              <a:rPr lang="en-GB" dirty="0"/>
              <a:t>study</a:t>
            </a:r>
            <a:endParaRPr lang="en-US" dirty="0"/>
          </a:p>
        </p:txBody>
      </p:sp>
      <p:sp>
        <p:nvSpPr>
          <p:cNvPr id="33" name="Text Placeholder 32">
            <a:extLst>
              <a:ext uri="{FF2B5EF4-FFF2-40B4-BE49-F238E27FC236}">
                <a16:creationId xmlns:a16="http://schemas.microsoft.com/office/drawing/2014/main" id="{9EF7A62F-98A4-E986-FBF6-DE9FB252DAEB}"/>
              </a:ext>
            </a:extLst>
          </p:cNvPr>
          <p:cNvSpPr>
            <a:spLocks noGrp="1"/>
          </p:cNvSpPr>
          <p:nvPr>
            <p:ph type="body" sz="quarter" idx="113" hasCustomPrompt="1"/>
          </p:nvPr>
        </p:nvSpPr>
        <p:spPr>
          <a:xfrm>
            <a:off x="348033" y="3090431"/>
            <a:ext cx="2899792" cy="574615"/>
          </a:xfrm>
        </p:spPr>
        <p:txBody>
          <a:bodyPr>
            <a:noAutofit/>
          </a:bodyPr>
          <a:lstStyle>
            <a:lvl1pPr marL="0" indent="0" algn="l">
              <a:spcBef>
                <a:spcPts val="0"/>
              </a:spcBef>
              <a:buNone/>
              <a:defRPr lang="en-US" sz="2800" b="1" i="0" kern="1200" dirty="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a:t>
            </a:r>
            <a:endParaRPr lang="en-US" dirty="0"/>
          </a:p>
        </p:txBody>
      </p:sp>
      <p:cxnSp>
        <p:nvCxnSpPr>
          <p:cNvPr id="34" name="Straight Connector 33">
            <a:extLst>
              <a:ext uri="{FF2B5EF4-FFF2-40B4-BE49-F238E27FC236}">
                <a16:creationId xmlns:a16="http://schemas.microsoft.com/office/drawing/2014/main" id="{D844CB44-03C7-D94E-6F75-87D85C2D718F}"/>
              </a:ext>
            </a:extLst>
          </p:cNvPr>
          <p:cNvCxnSpPr>
            <a:cxnSpLocks/>
          </p:cNvCxnSpPr>
          <p:nvPr userDrawn="1"/>
        </p:nvCxnSpPr>
        <p:spPr>
          <a:xfrm flipH="1">
            <a:off x="18498" y="3801836"/>
            <a:ext cx="277550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0445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gazine/Newsletter Cover">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DA5D47D1-2E4D-53CD-5BC3-8F1CDDFDBF9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rot="9000000">
            <a:off x="4156903" y="-1408070"/>
            <a:ext cx="5202335" cy="5427724"/>
          </a:xfrm>
          <a:custGeom>
            <a:avLst/>
            <a:gdLst>
              <a:gd name="connsiteX0" fmla="*/ 0 w 6275419"/>
              <a:gd name="connsiteY0" fmla="*/ 2338122 h 6547299"/>
              <a:gd name="connsiteX1" fmla="*/ 0 w 6275419"/>
              <a:gd name="connsiteY1" fmla="*/ 0 h 6547299"/>
              <a:gd name="connsiteX2" fmla="*/ 1349916 w 6275419"/>
              <a:gd name="connsiteY2" fmla="*/ 0 h 6547299"/>
              <a:gd name="connsiteX3" fmla="*/ 994942 w 6275419"/>
              <a:gd name="connsiteY3" fmla="*/ 614832 h 6547299"/>
              <a:gd name="connsiteX4" fmla="*/ 177967 w 6275419"/>
              <a:gd name="connsiteY4" fmla="*/ 614832 h 6547299"/>
              <a:gd name="connsiteX5" fmla="*/ 177967 w 6275419"/>
              <a:gd name="connsiteY5" fmla="*/ 2029874 h 6547299"/>
              <a:gd name="connsiteX6" fmla="*/ 3561392 w 6275419"/>
              <a:gd name="connsiteY6" fmla="*/ 6547299 h 6547299"/>
              <a:gd name="connsiteX7" fmla="*/ 4084033 w 6275419"/>
              <a:gd name="connsiteY7" fmla="*/ 5642058 h 6547299"/>
              <a:gd name="connsiteX8" fmla="*/ 1736058 w 6275419"/>
              <a:gd name="connsiteY8" fmla="*/ 4286454 h 6547299"/>
              <a:gd name="connsiteX9" fmla="*/ 1736058 w 6275419"/>
              <a:gd name="connsiteY9" fmla="*/ 3785708 h 6547299"/>
              <a:gd name="connsiteX10" fmla="*/ 3877337 w 6275419"/>
              <a:gd name="connsiteY10" fmla="*/ 76905 h 6547299"/>
              <a:gd name="connsiteX11" fmla="*/ 3744133 w 6275419"/>
              <a:gd name="connsiteY11" fmla="*/ 0 h 6547299"/>
              <a:gd name="connsiteX12" fmla="*/ 6275419 w 6275419"/>
              <a:gd name="connsiteY12" fmla="*/ 0 h 6547299"/>
              <a:gd name="connsiteX13" fmla="*/ 6275419 w 6275419"/>
              <a:gd name="connsiteY13" fmla="*/ 6547299 h 6547299"/>
              <a:gd name="connsiteX14" fmla="*/ 0 w 6275419"/>
              <a:gd name="connsiteY14" fmla="*/ 6547299 h 6547299"/>
              <a:gd name="connsiteX15" fmla="*/ 0 w 6275419"/>
              <a:gd name="connsiteY15" fmla="*/ 3284141 h 6547299"/>
              <a:gd name="connsiteX16" fmla="*/ 177967 w 6275419"/>
              <a:gd name="connsiteY16" fmla="*/ 3386890 h 6547299"/>
              <a:gd name="connsiteX17" fmla="*/ 177968 w 6275419"/>
              <a:gd name="connsiteY17" fmla="*/ 4620240 h 6547299"/>
              <a:gd name="connsiteX18" fmla="*/ 119092 w 6275419"/>
              <a:gd name="connsiteY18" fmla="*/ 4722215 h 6547299"/>
              <a:gd name="connsiteX19" fmla="*/ 177968 w 6275419"/>
              <a:gd name="connsiteY19" fmla="*/ 4756207 h 6547299"/>
              <a:gd name="connsiteX20" fmla="*/ 177968 w 6275419"/>
              <a:gd name="connsiteY20" fmla="*/ 5344355 h 6547299"/>
              <a:gd name="connsiteX21" fmla="*/ 1196669 w 6275419"/>
              <a:gd name="connsiteY21" fmla="*/ 5344354 h 6547299"/>
              <a:gd name="connsiteX22" fmla="*/ 3280230 w 6275419"/>
              <a:gd name="connsiteY22" fmla="*/ 6547299 h 6547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75419" h="6547299">
                <a:moveTo>
                  <a:pt x="0" y="2338122"/>
                </a:moveTo>
                <a:lnTo>
                  <a:pt x="0" y="0"/>
                </a:lnTo>
                <a:lnTo>
                  <a:pt x="1349916" y="0"/>
                </a:lnTo>
                <a:lnTo>
                  <a:pt x="994942" y="614832"/>
                </a:lnTo>
                <a:lnTo>
                  <a:pt x="177967" y="614832"/>
                </a:lnTo>
                <a:lnTo>
                  <a:pt x="177967" y="2029874"/>
                </a:lnTo>
                <a:close/>
                <a:moveTo>
                  <a:pt x="3561392" y="6547299"/>
                </a:moveTo>
                <a:lnTo>
                  <a:pt x="4084033" y="5642058"/>
                </a:lnTo>
                <a:lnTo>
                  <a:pt x="1736058" y="4286454"/>
                </a:lnTo>
                <a:lnTo>
                  <a:pt x="1736058" y="3785708"/>
                </a:lnTo>
                <a:lnTo>
                  <a:pt x="3877337" y="76905"/>
                </a:lnTo>
                <a:lnTo>
                  <a:pt x="3744133" y="0"/>
                </a:lnTo>
                <a:lnTo>
                  <a:pt x="6275419" y="0"/>
                </a:lnTo>
                <a:lnTo>
                  <a:pt x="6275419" y="6547299"/>
                </a:lnTo>
                <a:close/>
                <a:moveTo>
                  <a:pt x="0" y="6547299"/>
                </a:moveTo>
                <a:lnTo>
                  <a:pt x="0" y="3284141"/>
                </a:lnTo>
                <a:lnTo>
                  <a:pt x="177967" y="3386890"/>
                </a:lnTo>
                <a:lnTo>
                  <a:pt x="177968" y="4620240"/>
                </a:lnTo>
                <a:lnTo>
                  <a:pt x="119092" y="4722215"/>
                </a:lnTo>
                <a:lnTo>
                  <a:pt x="177968" y="4756207"/>
                </a:lnTo>
                <a:lnTo>
                  <a:pt x="177968" y="5344355"/>
                </a:lnTo>
                <a:lnTo>
                  <a:pt x="1196669" y="5344354"/>
                </a:lnTo>
                <a:lnTo>
                  <a:pt x="3280230" y="6547299"/>
                </a:lnTo>
                <a:close/>
              </a:path>
            </a:pathLst>
          </a:custGeom>
        </p:spPr>
      </p:pic>
      <p:sp>
        <p:nvSpPr>
          <p:cNvPr id="296" name="Text Placeholder 32">
            <a:extLst>
              <a:ext uri="{FF2B5EF4-FFF2-40B4-BE49-F238E27FC236}">
                <a16:creationId xmlns:a16="http://schemas.microsoft.com/office/drawing/2014/main" id="{ECA6C077-5204-6C4D-9FFA-06AB7E6C2557}"/>
              </a:ext>
            </a:extLst>
          </p:cNvPr>
          <p:cNvSpPr>
            <a:spLocks noGrp="1"/>
          </p:cNvSpPr>
          <p:nvPr>
            <p:ph type="body" sz="quarter" idx="34" hasCustomPrompt="1"/>
          </p:nvPr>
        </p:nvSpPr>
        <p:spPr>
          <a:xfrm>
            <a:off x="6507413" y="3867270"/>
            <a:ext cx="1081492" cy="411620"/>
          </a:xfrm>
        </p:spPr>
        <p:txBody>
          <a:bodyPr anchor="ctr">
            <a:noAutofit/>
          </a:bodyPr>
          <a:lstStyle>
            <a:lvl1pPr marL="0" indent="0" algn="l">
              <a:buNone/>
              <a:defRPr sz="1000" b="0" i="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584201" indent="0">
              <a:buNone/>
              <a:defRPr sz="4947">
                <a:solidFill>
                  <a:srgbClr val="011E3B"/>
                </a:solidFill>
                <a:latin typeface="Montserrat" pitchFamily="2" charset="77"/>
              </a:defRPr>
            </a:lvl2pPr>
            <a:lvl3pPr marL="1168406" indent="0">
              <a:buNone/>
              <a:defRPr sz="4947">
                <a:solidFill>
                  <a:srgbClr val="011E3B"/>
                </a:solidFill>
                <a:latin typeface="Montserrat" pitchFamily="2" charset="77"/>
              </a:defRPr>
            </a:lvl3pPr>
            <a:lvl4pPr marL="1752606" indent="0">
              <a:buNone/>
              <a:defRPr sz="4947">
                <a:solidFill>
                  <a:srgbClr val="011E3B"/>
                </a:solidFill>
                <a:latin typeface="Montserrat" pitchFamily="2" charset="77"/>
              </a:defRPr>
            </a:lvl4pPr>
            <a:lvl5pPr marL="2336810" indent="0">
              <a:buNone/>
              <a:defRPr sz="4947">
                <a:solidFill>
                  <a:srgbClr val="011E3B"/>
                </a:solidFill>
                <a:latin typeface="Montserrat" pitchFamily="2" charset="77"/>
              </a:defRPr>
            </a:lvl5pPr>
          </a:lstStyle>
          <a:p>
            <a:pPr lvl="0"/>
            <a:r>
              <a:rPr lang="en-GB" dirty="0"/>
              <a:t>03.01.2023</a:t>
            </a:r>
            <a:endParaRPr lang="en-US" dirty="0"/>
          </a:p>
        </p:txBody>
      </p:sp>
      <p:sp>
        <p:nvSpPr>
          <p:cNvPr id="951" name="Text Placeholder 32">
            <a:extLst>
              <a:ext uri="{FF2B5EF4-FFF2-40B4-BE49-F238E27FC236}">
                <a16:creationId xmlns:a16="http://schemas.microsoft.com/office/drawing/2014/main" id="{5B25CC80-B1CE-B74C-877E-AE820AED9FCB}"/>
              </a:ext>
            </a:extLst>
          </p:cNvPr>
          <p:cNvSpPr>
            <a:spLocks noGrp="1"/>
          </p:cNvSpPr>
          <p:nvPr userDrawn="1">
            <p:ph type="body" sz="quarter" idx="46" hasCustomPrompt="1"/>
          </p:nvPr>
        </p:nvSpPr>
        <p:spPr>
          <a:xfrm>
            <a:off x="336028" y="2871681"/>
            <a:ext cx="3383477" cy="782354"/>
          </a:xfrm>
        </p:spPr>
        <p:txBody>
          <a:bodyPr numCol="1" spcCol="288000" anchor="t">
            <a:noAutofit/>
          </a:bodyPr>
          <a:lstStyle>
            <a:lvl1pPr marL="0" marR="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lang="en-US" sz="1800" b="0" i="0" kern="1200" dirty="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marR="0" lvl="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lang="en-IE" dirty="0"/>
              <a:t>sub-heading</a:t>
            </a:r>
            <a:endParaRPr lang="en-US" dirty="0"/>
          </a:p>
          <a:p>
            <a:pPr lvl="0"/>
            <a:endParaRPr lang="en-US" dirty="0"/>
          </a:p>
        </p:txBody>
      </p:sp>
      <p:sp>
        <p:nvSpPr>
          <p:cNvPr id="952" name="Text Placeholder 32">
            <a:extLst>
              <a:ext uri="{FF2B5EF4-FFF2-40B4-BE49-F238E27FC236}">
                <a16:creationId xmlns:a16="http://schemas.microsoft.com/office/drawing/2014/main" id="{ED82B23B-FF73-0D4C-801A-57724D278473}"/>
              </a:ext>
            </a:extLst>
          </p:cNvPr>
          <p:cNvSpPr>
            <a:spLocks noGrp="1"/>
          </p:cNvSpPr>
          <p:nvPr userDrawn="1">
            <p:ph type="body" sz="quarter" idx="47" hasCustomPrompt="1"/>
          </p:nvPr>
        </p:nvSpPr>
        <p:spPr>
          <a:xfrm>
            <a:off x="317992" y="2203977"/>
            <a:ext cx="3383477" cy="665144"/>
          </a:xfrm>
        </p:spPr>
        <p:txBody>
          <a:bodyPr>
            <a:noAutofit/>
          </a:bodyPr>
          <a:lstStyle>
            <a:lvl1pPr marL="0" indent="0" algn="l">
              <a:spcBef>
                <a:spcPts val="0"/>
              </a:spcBef>
              <a:buNone/>
              <a:defRPr lang="en-US" sz="2800" b="1" i="0" kern="1200" dirty="0">
                <a:solidFill>
                  <a:srgbClr val="8AC03B"/>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HEADING</a:t>
            </a:r>
            <a:endParaRPr lang="en-US" dirty="0"/>
          </a:p>
        </p:txBody>
      </p:sp>
      <p:sp>
        <p:nvSpPr>
          <p:cNvPr id="957" name="Text Placeholder 32">
            <a:extLst>
              <a:ext uri="{FF2B5EF4-FFF2-40B4-BE49-F238E27FC236}">
                <a16:creationId xmlns:a16="http://schemas.microsoft.com/office/drawing/2014/main" id="{14453E36-43B2-A742-AAE1-1D6615402456}"/>
              </a:ext>
            </a:extLst>
          </p:cNvPr>
          <p:cNvSpPr>
            <a:spLocks noGrp="1"/>
          </p:cNvSpPr>
          <p:nvPr userDrawn="1">
            <p:ph type="body" sz="quarter" idx="48" hasCustomPrompt="1"/>
          </p:nvPr>
        </p:nvSpPr>
        <p:spPr>
          <a:xfrm>
            <a:off x="5784170" y="3868154"/>
            <a:ext cx="1066605" cy="411620"/>
          </a:xfrm>
        </p:spPr>
        <p:txBody>
          <a:bodyPr anchor="ctr">
            <a:noAutofit/>
          </a:bodyPr>
          <a:lstStyle>
            <a:lvl1pPr marL="0" indent="0" algn="l">
              <a:buNone/>
              <a:defRPr sz="1000" b="1" i="0">
                <a:solidFill>
                  <a:srgbClr val="69ADAD"/>
                </a:solidFill>
                <a:latin typeface="Verdana" panose="020B0604030504040204" pitchFamily="34" charset="0"/>
                <a:ea typeface="Verdana" panose="020B0604030504040204" pitchFamily="34" charset="0"/>
                <a:cs typeface="Verdana" panose="020B0604030504040204" pitchFamily="34" charset="0"/>
              </a:defRPr>
            </a:lvl1pPr>
            <a:lvl2pPr marL="584201" indent="0">
              <a:buNone/>
              <a:defRPr sz="4947">
                <a:solidFill>
                  <a:srgbClr val="011E3B"/>
                </a:solidFill>
                <a:latin typeface="Montserrat" pitchFamily="2" charset="77"/>
              </a:defRPr>
            </a:lvl2pPr>
            <a:lvl3pPr marL="1168406" indent="0">
              <a:buNone/>
              <a:defRPr sz="4947">
                <a:solidFill>
                  <a:srgbClr val="011E3B"/>
                </a:solidFill>
                <a:latin typeface="Montserrat" pitchFamily="2" charset="77"/>
              </a:defRPr>
            </a:lvl3pPr>
            <a:lvl4pPr marL="1752606" indent="0">
              <a:buNone/>
              <a:defRPr sz="4947">
                <a:solidFill>
                  <a:srgbClr val="011E3B"/>
                </a:solidFill>
                <a:latin typeface="Montserrat" pitchFamily="2" charset="77"/>
              </a:defRPr>
            </a:lvl4pPr>
            <a:lvl5pPr marL="2336810" indent="0">
              <a:buNone/>
              <a:defRPr sz="4947">
                <a:solidFill>
                  <a:srgbClr val="011E3B"/>
                </a:solidFill>
                <a:latin typeface="Montserrat" pitchFamily="2" charset="77"/>
              </a:defRPr>
            </a:lvl5pPr>
          </a:lstStyle>
          <a:p>
            <a:pPr lvl="0"/>
            <a:r>
              <a:rPr lang="en-GB" dirty="0"/>
              <a:t>ISSUE 1 |</a:t>
            </a:r>
            <a:endParaRPr lang="en-US" dirty="0"/>
          </a:p>
        </p:txBody>
      </p:sp>
      <p:sp>
        <p:nvSpPr>
          <p:cNvPr id="26" name="Freeform 25">
            <a:extLst>
              <a:ext uri="{FF2B5EF4-FFF2-40B4-BE49-F238E27FC236}">
                <a16:creationId xmlns:a16="http://schemas.microsoft.com/office/drawing/2014/main" id="{824723B6-F575-08AD-98AE-555F9A51F052}"/>
              </a:ext>
            </a:extLst>
          </p:cNvPr>
          <p:cNvSpPr/>
          <p:nvPr userDrawn="1"/>
        </p:nvSpPr>
        <p:spPr>
          <a:xfrm>
            <a:off x="-3025" y="3830750"/>
            <a:ext cx="5181224" cy="5919178"/>
          </a:xfrm>
          <a:custGeom>
            <a:avLst/>
            <a:gdLst>
              <a:gd name="connsiteX0" fmla="*/ 2260494 w 5317284"/>
              <a:gd name="connsiteY0" fmla="*/ 0 h 6074616"/>
              <a:gd name="connsiteX1" fmla="*/ 5317284 w 5317284"/>
              <a:gd name="connsiteY1" fmla="*/ 3037308 h 6074616"/>
              <a:gd name="connsiteX2" fmla="*/ 2260494 w 5317284"/>
              <a:gd name="connsiteY2" fmla="*/ 6074616 h 6074616"/>
              <a:gd name="connsiteX3" fmla="*/ 99017 w 5317284"/>
              <a:gd name="connsiteY3" fmla="*/ 5185009 h 6074616"/>
              <a:gd name="connsiteX4" fmla="*/ 0 w 5317284"/>
              <a:gd name="connsiteY4" fmla="*/ 5076758 h 6074616"/>
              <a:gd name="connsiteX5" fmla="*/ 0 w 5317284"/>
              <a:gd name="connsiteY5" fmla="*/ 997859 h 6074616"/>
              <a:gd name="connsiteX6" fmla="*/ 99017 w 5317284"/>
              <a:gd name="connsiteY6" fmla="*/ 889607 h 6074616"/>
              <a:gd name="connsiteX7" fmla="*/ 2260494 w 5317284"/>
              <a:gd name="connsiteY7" fmla="*/ 0 h 6074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17284" h="6074616">
                <a:moveTo>
                  <a:pt x="2260494" y="0"/>
                </a:moveTo>
                <a:cubicBezTo>
                  <a:pt x="3948713" y="0"/>
                  <a:pt x="5317284" y="1359849"/>
                  <a:pt x="5317284" y="3037308"/>
                </a:cubicBezTo>
                <a:cubicBezTo>
                  <a:pt x="5317284" y="4714767"/>
                  <a:pt x="3948713" y="6074616"/>
                  <a:pt x="2260494" y="6074616"/>
                </a:cubicBezTo>
                <a:cubicBezTo>
                  <a:pt x="1416385" y="6074616"/>
                  <a:pt x="652187" y="5734654"/>
                  <a:pt x="99017" y="5185009"/>
                </a:cubicBezTo>
                <a:lnTo>
                  <a:pt x="0" y="5076758"/>
                </a:lnTo>
                <a:lnTo>
                  <a:pt x="0" y="997859"/>
                </a:lnTo>
                <a:lnTo>
                  <a:pt x="99017" y="889607"/>
                </a:lnTo>
                <a:cubicBezTo>
                  <a:pt x="652187" y="339962"/>
                  <a:pt x="1416385" y="0"/>
                  <a:pt x="2260494" y="0"/>
                </a:cubicBezTo>
                <a:close/>
              </a:path>
            </a:pathLst>
          </a:custGeom>
          <a:solidFill>
            <a:srgbClr val="8AC0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06" name="Text Placeholder 32">
            <a:extLst>
              <a:ext uri="{FF2B5EF4-FFF2-40B4-BE49-F238E27FC236}">
                <a16:creationId xmlns:a16="http://schemas.microsoft.com/office/drawing/2014/main" id="{D17BC012-D9EA-534A-BEFC-2C2863DD8823}"/>
              </a:ext>
            </a:extLst>
          </p:cNvPr>
          <p:cNvSpPr>
            <a:spLocks noGrp="1"/>
          </p:cNvSpPr>
          <p:nvPr userDrawn="1">
            <p:ph type="body" sz="quarter" idx="14" hasCustomPrompt="1"/>
          </p:nvPr>
        </p:nvSpPr>
        <p:spPr>
          <a:xfrm>
            <a:off x="644309" y="5574550"/>
            <a:ext cx="412383" cy="406880"/>
          </a:xfrm>
        </p:spPr>
        <p:txBody>
          <a:bodyPr anchor="ctr">
            <a:noAutofit/>
          </a:bodyPr>
          <a:lstStyle>
            <a:lvl1pPr marL="0" indent="0" algn="ctr">
              <a:spcBef>
                <a:spcPts val="0"/>
              </a:spcBef>
              <a:buNone/>
              <a:defRPr sz="28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1</a:t>
            </a:r>
            <a:endParaRPr lang="en-US" dirty="0"/>
          </a:p>
        </p:txBody>
      </p:sp>
      <p:sp>
        <p:nvSpPr>
          <p:cNvPr id="307" name="Text Placeholder 32">
            <a:extLst>
              <a:ext uri="{FF2B5EF4-FFF2-40B4-BE49-F238E27FC236}">
                <a16:creationId xmlns:a16="http://schemas.microsoft.com/office/drawing/2014/main" id="{382A08F1-9E54-5648-BB22-C9AF6ACC09EB}"/>
              </a:ext>
            </a:extLst>
          </p:cNvPr>
          <p:cNvSpPr>
            <a:spLocks noGrp="1"/>
          </p:cNvSpPr>
          <p:nvPr userDrawn="1">
            <p:ph type="body" sz="quarter" idx="15" hasCustomPrompt="1"/>
          </p:nvPr>
        </p:nvSpPr>
        <p:spPr>
          <a:xfrm>
            <a:off x="1258920" y="5564733"/>
            <a:ext cx="3075170" cy="406880"/>
          </a:xfrm>
        </p:spPr>
        <p:txBody>
          <a:bodyPr anchor="ctr">
            <a:noAutofit/>
          </a:bodyPr>
          <a:lstStyle>
            <a:lvl1pPr marL="0" indent="0" algn="l">
              <a:spcBef>
                <a:spcPts val="0"/>
              </a:spcBef>
              <a:buNone/>
              <a:defRPr sz="18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sp>
        <p:nvSpPr>
          <p:cNvPr id="308" name="Text Placeholder 32">
            <a:extLst>
              <a:ext uri="{FF2B5EF4-FFF2-40B4-BE49-F238E27FC236}">
                <a16:creationId xmlns:a16="http://schemas.microsoft.com/office/drawing/2014/main" id="{3DB9BB93-CE9E-B84F-BB30-28EF773833E9}"/>
              </a:ext>
            </a:extLst>
          </p:cNvPr>
          <p:cNvSpPr>
            <a:spLocks noGrp="1"/>
          </p:cNvSpPr>
          <p:nvPr userDrawn="1">
            <p:ph type="body" sz="quarter" idx="16" hasCustomPrompt="1"/>
          </p:nvPr>
        </p:nvSpPr>
        <p:spPr>
          <a:xfrm>
            <a:off x="644309" y="6162860"/>
            <a:ext cx="412383" cy="406880"/>
          </a:xfrm>
        </p:spPr>
        <p:txBody>
          <a:bodyPr anchor="ctr">
            <a:noAutofit/>
          </a:bodyPr>
          <a:lstStyle>
            <a:lvl1pPr marL="0" indent="0" algn="ctr">
              <a:spcBef>
                <a:spcPts val="0"/>
              </a:spcBef>
              <a:buNone/>
              <a:defRPr sz="28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2</a:t>
            </a:r>
            <a:endParaRPr lang="en-US" dirty="0"/>
          </a:p>
        </p:txBody>
      </p:sp>
      <p:sp>
        <p:nvSpPr>
          <p:cNvPr id="309" name="Text Placeholder 32">
            <a:extLst>
              <a:ext uri="{FF2B5EF4-FFF2-40B4-BE49-F238E27FC236}">
                <a16:creationId xmlns:a16="http://schemas.microsoft.com/office/drawing/2014/main" id="{75FF6FF5-50D5-024F-8A24-1F56A4BB1620}"/>
              </a:ext>
            </a:extLst>
          </p:cNvPr>
          <p:cNvSpPr>
            <a:spLocks noGrp="1"/>
          </p:cNvSpPr>
          <p:nvPr userDrawn="1">
            <p:ph type="body" sz="quarter" idx="17" hasCustomPrompt="1"/>
          </p:nvPr>
        </p:nvSpPr>
        <p:spPr>
          <a:xfrm>
            <a:off x="1258920" y="6162668"/>
            <a:ext cx="3075170" cy="406880"/>
          </a:xfrm>
        </p:spPr>
        <p:txBody>
          <a:bodyPr anchor="ctr">
            <a:noAutofit/>
          </a:bodyPr>
          <a:lstStyle>
            <a:lvl1pPr marL="0" indent="0" algn="l">
              <a:spcBef>
                <a:spcPts val="0"/>
              </a:spcBef>
              <a:buNone/>
              <a:defRPr sz="18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sp>
        <p:nvSpPr>
          <p:cNvPr id="310" name="Text Placeholder 32">
            <a:extLst>
              <a:ext uri="{FF2B5EF4-FFF2-40B4-BE49-F238E27FC236}">
                <a16:creationId xmlns:a16="http://schemas.microsoft.com/office/drawing/2014/main" id="{D5FEB1B5-8091-D241-825E-C6721C051129}"/>
              </a:ext>
            </a:extLst>
          </p:cNvPr>
          <p:cNvSpPr>
            <a:spLocks noGrp="1"/>
          </p:cNvSpPr>
          <p:nvPr userDrawn="1">
            <p:ph type="body" sz="quarter" idx="18" hasCustomPrompt="1"/>
          </p:nvPr>
        </p:nvSpPr>
        <p:spPr>
          <a:xfrm>
            <a:off x="644309" y="6751170"/>
            <a:ext cx="412383" cy="406880"/>
          </a:xfrm>
        </p:spPr>
        <p:txBody>
          <a:bodyPr anchor="ctr">
            <a:noAutofit/>
          </a:bodyPr>
          <a:lstStyle>
            <a:lvl1pPr marL="0" indent="0" algn="ctr">
              <a:spcBef>
                <a:spcPts val="0"/>
              </a:spcBef>
              <a:buNone/>
              <a:defRPr sz="28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3</a:t>
            </a:r>
            <a:endParaRPr lang="en-US" dirty="0"/>
          </a:p>
        </p:txBody>
      </p:sp>
      <p:sp>
        <p:nvSpPr>
          <p:cNvPr id="311" name="Text Placeholder 32">
            <a:extLst>
              <a:ext uri="{FF2B5EF4-FFF2-40B4-BE49-F238E27FC236}">
                <a16:creationId xmlns:a16="http://schemas.microsoft.com/office/drawing/2014/main" id="{BAC969AF-A73C-7A4B-9CA1-3361BC420950}"/>
              </a:ext>
            </a:extLst>
          </p:cNvPr>
          <p:cNvSpPr>
            <a:spLocks noGrp="1"/>
          </p:cNvSpPr>
          <p:nvPr userDrawn="1">
            <p:ph type="body" sz="quarter" idx="19" hasCustomPrompt="1"/>
          </p:nvPr>
        </p:nvSpPr>
        <p:spPr>
          <a:xfrm>
            <a:off x="1258920" y="6760603"/>
            <a:ext cx="3075170" cy="406880"/>
          </a:xfrm>
        </p:spPr>
        <p:txBody>
          <a:bodyPr anchor="ctr">
            <a:noAutofit/>
          </a:bodyPr>
          <a:lstStyle>
            <a:lvl1pPr marL="0" indent="0" algn="l">
              <a:spcBef>
                <a:spcPts val="0"/>
              </a:spcBef>
              <a:buNone/>
              <a:defRPr sz="18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sp>
        <p:nvSpPr>
          <p:cNvPr id="312" name="Text Placeholder 32">
            <a:extLst>
              <a:ext uri="{FF2B5EF4-FFF2-40B4-BE49-F238E27FC236}">
                <a16:creationId xmlns:a16="http://schemas.microsoft.com/office/drawing/2014/main" id="{343765AB-3721-9749-A9F9-DF462E313BEA}"/>
              </a:ext>
            </a:extLst>
          </p:cNvPr>
          <p:cNvSpPr>
            <a:spLocks noGrp="1"/>
          </p:cNvSpPr>
          <p:nvPr userDrawn="1">
            <p:ph type="body" sz="quarter" idx="20" hasCustomPrompt="1"/>
          </p:nvPr>
        </p:nvSpPr>
        <p:spPr>
          <a:xfrm>
            <a:off x="644309" y="7339480"/>
            <a:ext cx="412383" cy="406880"/>
          </a:xfrm>
        </p:spPr>
        <p:txBody>
          <a:bodyPr anchor="ctr">
            <a:noAutofit/>
          </a:bodyPr>
          <a:lstStyle>
            <a:lvl1pPr marL="0" indent="0" algn="ctr">
              <a:spcBef>
                <a:spcPts val="0"/>
              </a:spcBef>
              <a:buNone/>
              <a:defRPr sz="28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4</a:t>
            </a:r>
            <a:endParaRPr lang="en-US" dirty="0"/>
          </a:p>
        </p:txBody>
      </p:sp>
      <p:sp>
        <p:nvSpPr>
          <p:cNvPr id="313" name="Text Placeholder 32">
            <a:extLst>
              <a:ext uri="{FF2B5EF4-FFF2-40B4-BE49-F238E27FC236}">
                <a16:creationId xmlns:a16="http://schemas.microsoft.com/office/drawing/2014/main" id="{9889A35B-E120-8E49-A5B4-C5FCFCF87EC6}"/>
              </a:ext>
            </a:extLst>
          </p:cNvPr>
          <p:cNvSpPr>
            <a:spLocks noGrp="1"/>
          </p:cNvSpPr>
          <p:nvPr userDrawn="1">
            <p:ph type="body" sz="quarter" idx="21" hasCustomPrompt="1"/>
          </p:nvPr>
        </p:nvSpPr>
        <p:spPr>
          <a:xfrm>
            <a:off x="1258920" y="7358538"/>
            <a:ext cx="3075170" cy="406880"/>
          </a:xfrm>
        </p:spPr>
        <p:txBody>
          <a:bodyPr anchor="ctr">
            <a:noAutofit/>
          </a:bodyPr>
          <a:lstStyle>
            <a:lvl1pPr marL="0" indent="0" algn="l">
              <a:spcBef>
                <a:spcPts val="0"/>
              </a:spcBef>
              <a:buNone/>
              <a:defRPr sz="18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sp>
        <p:nvSpPr>
          <p:cNvPr id="314" name="Text Placeholder 32">
            <a:extLst>
              <a:ext uri="{FF2B5EF4-FFF2-40B4-BE49-F238E27FC236}">
                <a16:creationId xmlns:a16="http://schemas.microsoft.com/office/drawing/2014/main" id="{C4311BDE-0796-C64F-9A76-1278AE3223D2}"/>
              </a:ext>
            </a:extLst>
          </p:cNvPr>
          <p:cNvSpPr>
            <a:spLocks noGrp="1"/>
          </p:cNvSpPr>
          <p:nvPr userDrawn="1">
            <p:ph type="body" sz="quarter" idx="22" hasCustomPrompt="1"/>
          </p:nvPr>
        </p:nvSpPr>
        <p:spPr>
          <a:xfrm>
            <a:off x="644309" y="7927790"/>
            <a:ext cx="412383" cy="406880"/>
          </a:xfrm>
        </p:spPr>
        <p:txBody>
          <a:bodyPr anchor="ctr">
            <a:noAutofit/>
          </a:bodyPr>
          <a:lstStyle>
            <a:lvl1pPr marL="0" indent="0" algn="ctr">
              <a:spcBef>
                <a:spcPts val="0"/>
              </a:spcBef>
              <a:buNone/>
              <a:defRPr sz="28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5</a:t>
            </a:r>
            <a:endParaRPr lang="en-US" dirty="0"/>
          </a:p>
        </p:txBody>
      </p:sp>
      <p:sp>
        <p:nvSpPr>
          <p:cNvPr id="315" name="Text Placeholder 32">
            <a:extLst>
              <a:ext uri="{FF2B5EF4-FFF2-40B4-BE49-F238E27FC236}">
                <a16:creationId xmlns:a16="http://schemas.microsoft.com/office/drawing/2014/main" id="{9FC9CF8B-67BA-EC41-A4A7-5C8AC34284B1}"/>
              </a:ext>
            </a:extLst>
          </p:cNvPr>
          <p:cNvSpPr>
            <a:spLocks noGrp="1"/>
          </p:cNvSpPr>
          <p:nvPr userDrawn="1">
            <p:ph type="body" sz="quarter" idx="23" hasCustomPrompt="1"/>
          </p:nvPr>
        </p:nvSpPr>
        <p:spPr>
          <a:xfrm>
            <a:off x="1258920" y="7956473"/>
            <a:ext cx="3075170" cy="406880"/>
          </a:xfrm>
        </p:spPr>
        <p:txBody>
          <a:bodyPr anchor="ctr">
            <a:noAutofit/>
          </a:bodyPr>
          <a:lstStyle>
            <a:lvl1pPr marL="0" indent="0" algn="l">
              <a:spcBef>
                <a:spcPts val="0"/>
              </a:spcBef>
              <a:buNone/>
              <a:defRPr sz="18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sp>
        <p:nvSpPr>
          <p:cNvPr id="316" name="Text Placeholder 32">
            <a:extLst>
              <a:ext uri="{FF2B5EF4-FFF2-40B4-BE49-F238E27FC236}">
                <a16:creationId xmlns:a16="http://schemas.microsoft.com/office/drawing/2014/main" id="{AF4A4BF6-A11E-FF41-A48C-590E8063A5B7}"/>
              </a:ext>
            </a:extLst>
          </p:cNvPr>
          <p:cNvSpPr>
            <a:spLocks noGrp="1"/>
          </p:cNvSpPr>
          <p:nvPr userDrawn="1">
            <p:ph type="body" sz="quarter" idx="24" hasCustomPrompt="1"/>
          </p:nvPr>
        </p:nvSpPr>
        <p:spPr>
          <a:xfrm>
            <a:off x="644309" y="8516101"/>
            <a:ext cx="412383" cy="406880"/>
          </a:xfrm>
        </p:spPr>
        <p:txBody>
          <a:bodyPr anchor="ctr">
            <a:noAutofit/>
          </a:bodyPr>
          <a:lstStyle>
            <a:lvl1pPr marL="0" indent="0" algn="ctr">
              <a:spcBef>
                <a:spcPts val="0"/>
              </a:spcBef>
              <a:buNone/>
              <a:defRPr sz="28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6</a:t>
            </a:r>
            <a:endParaRPr lang="en-US" dirty="0"/>
          </a:p>
        </p:txBody>
      </p:sp>
      <p:sp>
        <p:nvSpPr>
          <p:cNvPr id="317" name="Text Placeholder 32">
            <a:extLst>
              <a:ext uri="{FF2B5EF4-FFF2-40B4-BE49-F238E27FC236}">
                <a16:creationId xmlns:a16="http://schemas.microsoft.com/office/drawing/2014/main" id="{90821062-2E4A-054F-9C7C-75FAB0DD6336}"/>
              </a:ext>
            </a:extLst>
          </p:cNvPr>
          <p:cNvSpPr>
            <a:spLocks noGrp="1"/>
          </p:cNvSpPr>
          <p:nvPr userDrawn="1">
            <p:ph type="body" sz="quarter" idx="25" hasCustomPrompt="1"/>
          </p:nvPr>
        </p:nvSpPr>
        <p:spPr>
          <a:xfrm>
            <a:off x="1258920" y="8554410"/>
            <a:ext cx="3075170" cy="406880"/>
          </a:xfrm>
        </p:spPr>
        <p:txBody>
          <a:bodyPr anchor="ctr">
            <a:noAutofit/>
          </a:bodyPr>
          <a:lstStyle>
            <a:lvl1pPr marL="0" indent="0" algn="l">
              <a:spcBef>
                <a:spcPts val="0"/>
              </a:spcBef>
              <a:buNone/>
              <a:defRPr sz="18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sp>
        <p:nvSpPr>
          <p:cNvPr id="955" name="Text Placeholder 32">
            <a:extLst>
              <a:ext uri="{FF2B5EF4-FFF2-40B4-BE49-F238E27FC236}">
                <a16:creationId xmlns:a16="http://schemas.microsoft.com/office/drawing/2014/main" id="{333B2BA7-6721-2145-A936-107B17A549E6}"/>
              </a:ext>
            </a:extLst>
          </p:cNvPr>
          <p:cNvSpPr>
            <a:spLocks noGrp="1"/>
          </p:cNvSpPr>
          <p:nvPr userDrawn="1">
            <p:ph type="body" sz="quarter" idx="13" hasCustomPrompt="1"/>
          </p:nvPr>
        </p:nvSpPr>
        <p:spPr>
          <a:xfrm>
            <a:off x="539608" y="4732051"/>
            <a:ext cx="3794482" cy="722327"/>
          </a:xfrm>
        </p:spPr>
        <p:txBody>
          <a:bodyPr>
            <a:noAutofit/>
          </a:bodyPr>
          <a:lstStyle>
            <a:lvl1pPr marL="0" indent="0" algn="l">
              <a:lnSpc>
                <a:spcPct val="100000"/>
              </a:lnSpc>
              <a:spcBef>
                <a:spcPts val="0"/>
              </a:spcBef>
              <a:buNone/>
              <a:defRPr sz="28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What’s Inside…</a:t>
            </a:r>
            <a:endParaRPr lang="en-US" dirty="0"/>
          </a:p>
        </p:txBody>
      </p:sp>
      <p:grpSp>
        <p:nvGrpSpPr>
          <p:cNvPr id="897" name="Group 896">
            <a:extLst>
              <a:ext uri="{FF2B5EF4-FFF2-40B4-BE49-F238E27FC236}">
                <a16:creationId xmlns:a16="http://schemas.microsoft.com/office/drawing/2014/main" id="{960F2289-09B7-A769-4059-857B88CBDC65}"/>
              </a:ext>
            </a:extLst>
          </p:cNvPr>
          <p:cNvGrpSpPr/>
          <p:nvPr userDrawn="1"/>
        </p:nvGrpSpPr>
        <p:grpSpPr>
          <a:xfrm>
            <a:off x="628267" y="6075645"/>
            <a:ext cx="3705823" cy="2967449"/>
            <a:chOff x="-3025" y="5942032"/>
            <a:chExt cx="3207651" cy="2490651"/>
          </a:xfrm>
        </p:grpSpPr>
        <p:cxnSp>
          <p:nvCxnSpPr>
            <p:cNvPr id="6" name="Straight Connector 5">
              <a:extLst>
                <a:ext uri="{FF2B5EF4-FFF2-40B4-BE49-F238E27FC236}">
                  <a16:creationId xmlns:a16="http://schemas.microsoft.com/office/drawing/2014/main" id="{57F303C9-5E96-9AD9-1F42-0C74B9CE06C9}"/>
                </a:ext>
              </a:extLst>
            </p:cNvPr>
            <p:cNvCxnSpPr>
              <a:cxnSpLocks/>
            </p:cNvCxnSpPr>
            <p:nvPr userDrawn="1"/>
          </p:nvCxnSpPr>
          <p:spPr>
            <a:xfrm>
              <a:off x="0" y="5942032"/>
              <a:ext cx="32046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388D815-23A5-026E-1AAC-928DC71DB20A}"/>
                </a:ext>
              </a:extLst>
            </p:cNvPr>
            <p:cNvCxnSpPr>
              <a:cxnSpLocks/>
            </p:cNvCxnSpPr>
            <p:nvPr userDrawn="1"/>
          </p:nvCxnSpPr>
          <p:spPr>
            <a:xfrm>
              <a:off x="-3025" y="6440162"/>
              <a:ext cx="32076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A5B910E-9013-72F3-89F3-342960CE179D}"/>
                </a:ext>
              </a:extLst>
            </p:cNvPr>
            <p:cNvCxnSpPr>
              <a:cxnSpLocks/>
            </p:cNvCxnSpPr>
            <p:nvPr userDrawn="1"/>
          </p:nvCxnSpPr>
          <p:spPr>
            <a:xfrm>
              <a:off x="0" y="6938292"/>
              <a:ext cx="32046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F69F735-B873-B958-D2A8-D2642EE7BEEA}"/>
                </a:ext>
              </a:extLst>
            </p:cNvPr>
            <p:cNvCxnSpPr>
              <a:cxnSpLocks/>
            </p:cNvCxnSpPr>
            <p:nvPr userDrawn="1"/>
          </p:nvCxnSpPr>
          <p:spPr>
            <a:xfrm>
              <a:off x="0" y="7436422"/>
              <a:ext cx="32046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98235DC-D91B-C7CA-69C8-02109E7CD22C}"/>
                </a:ext>
              </a:extLst>
            </p:cNvPr>
            <p:cNvCxnSpPr>
              <a:cxnSpLocks/>
            </p:cNvCxnSpPr>
            <p:nvPr userDrawn="1"/>
          </p:nvCxnSpPr>
          <p:spPr>
            <a:xfrm>
              <a:off x="0" y="7934552"/>
              <a:ext cx="32046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640BF19-A7BE-FE95-C650-E84C45F76C62}"/>
                </a:ext>
              </a:extLst>
            </p:cNvPr>
            <p:cNvCxnSpPr>
              <a:cxnSpLocks/>
            </p:cNvCxnSpPr>
            <p:nvPr userDrawn="1"/>
          </p:nvCxnSpPr>
          <p:spPr>
            <a:xfrm>
              <a:off x="0" y="8417115"/>
              <a:ext cx="3204626" cy="1556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3" name="Rectangle 62">
            <a:extLst>
              <a:ext uri="{FF2B5EF4-FFF2-40B4-BE49-F238E27FC236}">
                <a16:creationId xmlns:a16="http://schemas.microsoft.com/office/drawing/2014/main" id="{36CCC5E1-7D22-B178-317D-4938605F670F}"/>
              </a:ext>
            </a:extLst>
          </p:cNvPr>
          <p:cNvSpPr/>
          <p:nvPr userDrawn="1"/>
        </p:nvSpPr>
        <p:spPr>
          <a:xfrm>
            <a:off x="-3025" y="9279437"/>
            <a:ext cx="3836256" cy="531962"/>
          </a:xfrm>
          <a:prstGeom prst="rect">
            <a:avLst/>
          </a:prstGeom>
          <a:solidFill>
            <a:srgbClr val="69AD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p>
        </p:txBody>
      </p:sp>
      <p:sp>
        <p:nvSpPr>
          <p:cNvPr id="896" name="Text Placeholder 32">
            <a:extLst>
              <a:ext uri="{FF2B5EF4-FFF2-40B4-BE49-F238E27FC236}">
                <a16:creationId xmlns:a16="http://schemas.microsoft.com/office/drawing/2014/main" id="{7B30A735-15EC-EACA-B538-641B72ABBA35}"/>
              </a:ext>
            </a:extLst>
          </p:cNvPr>
          <p:cNvSpPr>
            <a:spLocks noGrp="1"/>
          </p:cNvSpPr>
          <p:nvPr>
            <p:ph type="body" sz="quarter" idx="50" hasCustomPrompt="1"/>
          </p:nvPr>
        </p:nvSpPr>
        <p:spPr>
          <a:xfrm>
            <a:off x="19827" y="9343352"/>
            <a:ext cx="3794482" cy="497021"/>
          </a:xfrm>
        </p:spPr>
        <p:txBody>
          <a:bodyPr anchor="t">
            <a:noAutofit/>
          </a:bodyPr>
          <a:lstStyle>
            <a:lvl1pPr marL="0" indent="0" algn="ctr">
              <a:lnSpc>
                <a:spcPct val="100000"/>
              </a:lnSpc>
              <a:spcBef>
                <a:spcPts val="0"/>
              </a:spcBef>
              <a:buNone/>
              <a:defRPr sz="18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b="0" dirty="0"/>
              <a:t>www.</a:t>
            </a:r>
            <a:r>
              <a:rPr lang="en-GB" b="1" dirty="0"/>
              <a:t>grassroots</a:t>
            </a:r>
            <a:r>
              <a:rPr lang="en-GB" b="0" dirty="0"/>
              <a:t>.eu</a:t>
            </a:r>
            <a:endParaRPr lang="en-US" dirty="0"/>
          </a:p>
        </p:txBody>
      </p:sp>
      <p:cxnSp>
        <p:nvCxnSpPr>
          <p:cNvPr id="900" name="Straight Connector 899">
            <a:extLst>
              <a:ext uri="{FF2B5EF4-FFF2-40B4-BE49-F238E27FC236}">
                <a16:creationId xmlns:a16="http://schemas.microsoft.com/office/drawing/2014/main" id="{A5FAE43B-7996-437F-8774-15C5BE016BEA}"/>
              </a:ext>
            </a:extLst>
          </p:cNvPr>
          <p:cNvCxnSpPr>
            <a:cxnSpLocks/>
          </p:cNvCxnSpPr>
          <p:nvPr userDrawn="1"/>
        </p:nvCxnSpPr>
        <p:spPr>
          <a:xfrm>
            <a:off x="-3025" y="2857609"/>
            <a:ext cx="3769765" cy="0"/>
          </a:xfrm>
          <a:prstGeom prst="line">
            <a:avLst/>
          </a:prstGeom>
          <a:ln w="28575">
            <a:solidFill>
              <a:srgbClr val="69ADAD"/>
            </a:solidFill>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668933AD-58B8-DB12-4669-3740B6C55309}"/>
              </a:ext>
            </a:extLst>
          </p:cNvPr>
          <p:cNvGrpSpPr/>
          <p:nvPr userDrawn="1"/>
        </p:nvGrpSpPr>
        <p:grpSpPr>
          <a:xfrm>
            <a:off x="317992" y="10005335"/>
            <a:ext cx="6885949" cy="630942"/>
            <a:chOff x="317992" y="9796789"/>
            <a:chExt cx="6885949" cy="630942"/>
          </a:xfrm>
        </p:grpSpPr>
        <p:sp>
          <p:nvSpPr>
            <p:cNvPr id="36" name="TextBox 35">
              <a:extLst>
                <a:ext uri="{FF2B5EF4-FFF2-40B4-BE49-F238E27FC236}">
                  <a16:creationId xmlns:a16="http://schemas.microsoft.com/office/drawing/2014/main" id="{04CB85CB-0392-AF53-481F-5411CE6D8462}"/>
                </a:ext>
              </a:extLst>
            </p:cNvPr>
            <p:cNvSpPr txBox="1"/>
            <p:nvPr userDrawn="1"/>
          </p:nvSpPr>
          <p:spPr>
            <a:xfrm>
              <a:off x="317992" y="9796789"/>
              <a:ext cx="5181224" cy="630942"/>
            </a:xfrm>
            <a:prstGeom prst="rect">
              <a:avLst/>
            </a:prstGeom>
            <a:noFill/>
          </p:spPr>
          <p:txBody>
            <a:bodyPr wrap="square">
              <a:spAutoFit/>
            </a:bodyPr>
            <a:lstStyle/>
            <a:p>
              <a:pPr algn="just"/>
              <a:r>
                <a:rPr lang="en-US" sz="700" b="0" i="0">
                  <a:solidFill>
                    <a:srgbClr val="6D6E71"/>
                  </a:solidFill>
                  <a:effectLst/>
                  <a:latin typeface="Roboto" panose="02000000000000000000" pitchFamily="2" charset="0"/>
                  <a:ea typeface="Roboto" panose="02000000000000000000" pitchFamily="2" charset="0"/>
                </a:rPr>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 therein</a:t>
              </a:r>
              <a:r>
                <a:rPr lang="en-IE" sz="700" b="0" i="0" dirty="0">
                  <a:solidFill>
                    <a:srgbClr val="6D6E71"/>
                  </a:solidFill>
                  <a:effectLst/>
                  <a:latin typeface="Roboto" panose="02000000000000000000" pitchFamily="2" charset="0"/>
                  <a:ea typeface="Roboto" panose="02000000000000000000" pitchFamily="2" charset="0"/>
                  <a:cs typeface="Open Sans" panose="020B0606030504020204" pitchFamily="34" charset="0"/>
                </a:rPr>
                <a:t> </a:t>
              </a:r>
              <a:r>
                <a:rPr lang="en-US" sz="700" b="1" i="0">
                  <a:solidFill>
                    <a:srgbClr val="6D6E71"/>
                  </a:solidFill>
                  <a:effectLst/>
                  <a:latin typeface="Roboto" panose="02000000000000000000" pitchFamily="2" charset="0"/>
                  <a:ea typeface="Roboto" panose="02000000000000000000" pitchFamily="2" charset="0"/>
                </a:rPr>
                <a:t>2021-2-BE04-KA220-YOU-000050778</a:t>
              </a:r>
              <a:br>
                <a:rPr lang="en-US" sz="700" dirty="0">
                  <a:solidFill>
                    <a:srgbClr val="6D6E71"/>
                  </a:solidFill>
                  <a:latin typeface="Roboto" panose="02000000000000000000" pitchFamily="2" charset="0"/>
                  <a:ea typeface="Roboto" panose="02000000000000000000" pitchFamily="2" charset="0"/>
                  <a:cs typeface="Open Sans" panose="020B0606030504020204" pitchFamily="34" charset="0"/>
                </a:rPr>
              </a:br>
              <a:endParaRPr lang="en-US" sz="700" dirty="0">
                <a:solidFill>
                  <a:srgbClr val="6D6E71"/>
                </a:solidFill>
                <a:latin typeface="Roboto" panose="02000000000000000000" pitchFamily="2" charset="0"/>
                <a:ea typeface="Roboto" panose="02000000000000000000" pitchFamily="2" charset="0"/>
                <a:cs typeface="Open Sans" panose="020B0606030504020204" pitchFamily="34" charset="0"/>
              </a:endParaRPr>
            </a:p>
          </p:txBody>
        </p:sp>
        <p:pic>
          <p:nvPicPr>
            <p:cNvPr id="37" name="Picture 36">
              <a:extLst>
                <a:ext uri="{FF2B5EF4-FFF2-40B4-BE49-F238E27FC236}">
                  <a16:creationId xmlns:a16="http://schemas.microsoft.com/office/drawing/2014/main" id="{BA9307D7-9A85-D685-4748-79F9892A592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84170" y="9855058"/>
              <a:ext cx="1419771" cy="405545"/>
            </a:xfrm>
            <a:prstGeom prst="rect">
              <a:avLst/>
            </a:prstGeom>
          </p:spPr>
        </p:pic>
      </p:grpSp>
      <p:pic>
        <p:nvPicPr>
          <p:cNvPr id="39" name="Picture 38">
            <a:extLst>
              <a:ext uri="{FF2B5EF4-FFF2-40B4-BE49-F238E27FC236}">
                <a16:creationId xmlns:a16="http://schemas.microsoft.com/office/drawing/2014/main" id="{A4D83EFA-F521-24F5-CB34-EFA2C12E67BD}"/>
              </a:ext>
            </a:extLst>
          </p:cNvPr>
          <p:cNvPicPr>
            <a:picLocks noChangeAspect="1"/>
          </p:cNvPicPr>
          <p:nvPr userDrawn="1"/>
        </p:nvPicPr>
        <p:blipFill>
          <a:blip r:embed="rId4"/>
          <a:stretch>
            <a:fillRect/>
          </a:stretch>
        </p:blipFill>
        <p:spPr>
          <a:xfrm>
            <a:off x="232111" y="387001"/>
            <a:ext cx="4296822" cy="1242551"/>
          </a:xfrm>
          <a:prstGeom prst="rect">
            <a:avLst/>
          </a:prstGeom>
        </p:spPr>
      </p:pic>
      <p:sp>
        <p:nvSpPr>
          <p:cNvPr id="41" name="Freeform 40">
            <a:extLst>
              <a:ext uri="{FF2B5EF4-FFF2-40B4-BE49-F238E27FC236}">
                <a16:creationId xmlns:a16="http://schemas.microsoft.com/office/drawing/2014/main" id="{BBEF3B85-E5B0-198A-2FB0-5B8A9464F7D9}"/>
              </a:ext>
            </a:extLst>
          </p:cNvPr>
          <p:cNvSpPr>
            <a:spLocks noGrp="1"/>
          </p:cNvSpPr>
          <p:nvPr>
            <p:ph type="pic" sz="quarter" idx="44"/>
          </p:nvPr>
        </p:nvSpPr>
        <p:spPr>
          <a:xfrm>
            <a:off x="5205348" y="0"/>
            <a:ext cx="2354327" cy="2862503"/>
          </a:xfrm>
          <a:custGeom>
            <a:avLst/>
            <a:gdLst>
              <a:gd name="connsiteX0" fmla="*/ 690431 w 2354327"/>
              <a:gd name="connsiteY0" fmla="*/ 0 h 2862503"/>
              <a:gd name="connsiteX1" fmla="*/ 2354327 w 2354327"/>
              <a:gd name="connsiteY1" fmla="*/ 0 h 2862503"/>
              <a:gd name="connsiteX2" fmla="*/ 2354327 w 2354327"/>
              <a:gd name="connsiteY2" fmla="*/ 2647036 h 2862503"/>
              <a:gd name="connsiteX3" fmla="*/ 2310514 w 2354327"/>
              <a:gd name="connsiteY3" fmla="*/ 2673653 h 2862503"/>
              <a:gd name="connsiteX4" fmla="*/ 1564690 w 2354327"/>
              <a:gd name="connsiteY4" fmla="*/ 2862503 h 2862503"/>
              <a:gd name="connsiteX5" fmla="*/ 0 w 2354327"/>
              <a:gd name="connsiteY5" fmla="*/ 1297814 h 2862503"/>
              <a:gd name="connsiteX6" fmla="*/ 689858 w 2354327"/>
              <a:gd name="connsiteY6" fmla="*/ 349 h 2862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54327" h="2862503">
                <a:moveTo>
                  <a:pt x="690431" y="0"/>
                </a:moveTo>
                <a:lnTo>
                  <a:pt x="2354327" y="0"/>
                </a:lnTo>
                <a:lnTo>
                  <a:pt x="2354327" y="2647036"/>
                </a:lnTo>
                <a:lnTo>
                  <a:pt x="2310514" y="2673653"/>
                </a:lnTo>
                <a:cubicBezTo>
                  <a:pt x="2088808" y="2794091"/>
                  <a:pt x="1834738" y="2862503"/>
                  <a:pt x="1564690" y="2862503"/>
                </a:cubicBezTo>
                <a:cubicBezTo>
                  <a:pt x="700537" y="2862503"/>
                  <a:pt x="0" y="2161967"/>
                  <a:pt x="0" y="1297814"/>
                </a:cubicBezTo>
                <a:cubicBezTo>
                  <a:pt x="0" y="757718"/>
                  <a:pt x="273647" y="281535"/>
                  <a:pt x="689858" y="349"/>
                </a:cubicBezTo>
                <a:close/>
              </a:path>
            </a:pathLst>
          </a:custGeom>
        </p:spPr>
        <p:txBody>
          <a:bodyPr wrap="square">
            <a:noAutofit/>
          </a:bodyPr>
          <a:lstStyle>
            <a:lvl1pPr>
              <a:defRPr sz="1600"/>
            </a:lvl1pPr>
          </a:lstStyle>
          <a:p>
            <a:endParaRPr lang="en-GB"/>
          </a:p>
        </p:txBody>
      </p:sp>
      <p:cxnSp>
        <p:nvCxnSpPr>
          <p:cNvPr id="44" name="Straight Connector 43">
            <a:extLst>
              <a:ext uri="{FF2B5EF4-FFF2-40B4-BE49-F238E27FC236}">
                <a16:creationId xmlns:a16="http://schemas.microsoft.com/office/drawing/2014/main" id="{657E68B2-4066-2E7B-3026-0165D01EB0C3}"/>
              </a:ext>
            </a:extLst>
          </p:cNvPr>
          <p:cNvCxnSpPr>
            <a:cxnSpLocks/>
          </p:cNvCxnSpPr>
          <p:nvPr userDrawn="1"/>
        </p:nvCxnSpPr>
        <p:spPr>
          <a:xfrm>
            <a:off x="5756091" y="4269311"/>
            <a:ext cx="1803584" cy="9579"/>
          </a:xfrm>
          <a:prstGeom prst="line">
            <a:avLst/>
          </a:prstGeom>
          <a:ln w="28575">
            <a:solidFill>
              <a:srgbClr val="69ADA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9710422"/>
      </p:ext>
    </p:extLst>
  </p:cSld>
  <p:clrMapOvr>
    <a:masterClrMapping/>
  </p:clrMapOvr>
  <p:extLst>
    <p:ext uri="{DCECCB84-F9BA-43D5-87BE-67443E8EF086}">
      <p15:sldGuideLst xmlns:p15="http://schemas.microsoft.com/office/powerpoint/2012/main">
        <p15:guide id="1" orient="horz" pos="3367" userDrawn="1">
          <p15:clr>
            <a:srgbClr val="FBAE40"/>
          </p15:clr>
        </p15:guide>
        <p15:guide id="2" pos="2381"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348AE124-3429-DF42-9BDB-18B144E66A90}"/>
              </a:ext>
            </a:extLst>
          </p:cNvPr>
          <p:cNvSpPr/>
          <p:nvPr userDrawn="1"/>
        </p:nvSpPr>
        <p:spPr>
          <a:xfrm>
            <a:off x="-1" y="-22715"/>
            <a:ext cx="7559675" cy="2175225"/>
          </a:xfrm>
          <a:prstGeom prst="rect">
            <a:avLst/>
          </a:prstGeom>
          <a:solidFill>
            <a:srgbClr val="8AC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p>
        </p:txBody>
      </p:sp>
      <p:sp>
        <p:nvSpPr>
          <p:cNvPr id="81" name="Text Placeholder 32">
            <a:extLst>
              <a:ext uri="{FF2B5EF4-FFF2-40B4-BE49-F238E27FC236}">
                <a16:creationId xmlns:a16="http://schemas.microsoft.com/office/drawing/2014/main" id="{A59851DB-E5A2-A244-9977-EE5507DDE8EE}"/>
              </a:ext>
            </a:extLst>
          </p:cNvPr>
          <p:cNvSpPr>
            <a:spLocks noGrp="1"/>
          </p:cNvSpPr>
          <p:nvPr>
            <p:ph type="body" sz="quarter" idx="11" hasCustomPrompt="1"/>
          </p:nvPr>
        </p:nvSpPr>
        <p:spPr>
          <a:xfrm>
            <a:off x="561474" y="2950024"/>
            <a:ext cx="857618" cy="393211"/>
          </a:xfrm>
        </p:spPr>
        <p:txBody>
          <a:bodyPr anchor="ctr">
            <a:noAutofit/>
          </a:bodyPr>
          <a:lstStyle>
            <a:lvl1pPr marL="0" indent="0" algn="ctr">
              <a:spcBef>
                <a:spcPts val="0"/>
              </a:spcBef>
              <a:buNone/>
              <a:defRPr sz="2800" b="1" i="0">
                <a:solidFill>
                  <a:srgbClr val="8AC03B"/>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01</a:t>
            </a:r>
            <a:endParaRPr lang="en-US" dirty="0"/>
          </a:p>
        </p:txBody>
      </p:sp>
      <p:sp>
        <p:nvSpPr>
          <p:cNvPr id="82" name="Text Placeholder 32">
            <a:extLst>
              <a:ext uri="{FF2B5EF4-FFF2-40B4-BE49-F238E27FC236}">
                <a16:creationId xmlns:a16="http://schemas.microsoft.com/office/drawing/2014/main" id="{588B1F1F-B20D-1741-A1F0-B305FBF12732}"/>
              </a:ext>
            </a:extLst>
          </p:cNvPr>
          <p:cNvSpPr>
            <a:spLocks noGrp="1"/>
          </p:cNvSpPr>
          <p:nvPr>
            <p:ph type="body" sz="quarter" idx="12" hasCustomPrompt="1"/>
          </p:nvPr>
        </p:nvSpPr>
        <p:spPr>
          <a:xfrm>
            <a:off x="1486931" y="2950025"/>
            <a:ext cx="3228474" cy="348400"/>
          </a:xfrm>
        </p:spPr>
        <p:txBody>
          <a:bodyPr anchor="ctr">
            <a:noAutofit/>
          </a:bodyPr>
          <a:lstStyle>
            <a:lvl1pPr marL="0" indent="0" algn="l">
              <a:spcBef>
                <a:spcPts val="0"/>
              </a:spcBef>
              <a:buNone/>
              <a:defRPr sz="1800" b="0" i="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87" name="Text Placeholder 32">
            <a:extLst>
              <a:ext uri="{FF2B5EF4-FFF2-40B4-BE49-F238E27FC236}">
                <a16:creationId xmlns:a16="http://schemas.microsoft.com/office/drawing/2014/main" id="{D2198099-9115-344D-B9E7-A9BA8B46D60F}"/>
              </a:ext>
            </a:extLst>
          </p:cNvPr>
          <p:cNvSpPr>
            <a:spLocks noGrp="1"/>
          </p:cNvSpPr>
          <p:nvPr>
            <p:ph type="body" sz="quarter" idx="13" hasCustomPrompt="1"/>
          </p:nvPr>
        </p:nvSpPr>
        <p:spPr>
          <a:xfrm>
            <a:off x="561474" y="3444006"/>
            <a:ext cx="857618" cy="393211"/>
          </a:xfrm>
        </p:spPr>
        <p:txBody>
          <a:bodyPr anchor="ctr">
            <a:noAutofit/>
          </a:bodyPr>
          <a:lstStyle>
            <a:lvl1pPr marL="0" indent="0" algn="ctr">
              <a:spcBef>
                <a:spcPts val="0"/>
              </a:spcBef>
              <a:buNone/>
              <a:defRPr sz="2800" b="1" i="0">
                <a:solidFill>
                  <a:srgbClr val="8AC03B"/>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02</a:t>
            </a:r>
            <a:endParaRPr lang="en-US" dirty="0"/>
          </a:p>
        </p:txBody>
      </p:sp>
      <p:sp>
        <p:nvSpPr>
          <p:cNvPr id="88" name="Text Placeholder 32">
            <a:extLst>
              <a:ext uri="{FF2B5EF4-FFF2-40B4-BE49-F238E27FC236}">
                <a16:creationId xmlns:a16="http://schemas.microsoft.com/office/drawing/2014/main" id="{B7D4A8B7-F6D8-6349-A361-F181BD504AC1}"/>
              </a:ext>
            </a:extLst>
          </p:cNvPr>
          <p:cNvSpPr>
            <a:spLocks noGrp="1"/>
          </p:cNvSpPr>
          <p:nvPr>
            <p:ph type="body" sz="quarter" idx="14" hasCustomPrompt="1"/>
          </p:nvPr>
        </p:nvSpPr>
        <p:spPr>
          <a:xfrm>
            <a:off x="1486931" y="3425267"/>
            <a:ext cx="3228474" cy="348400"/>
          </a:xfrm>
        </p:spPr>
        <p:txBody>
          <a:bodyPr anchor="ctr">
            <a:noAutofit/>
          </a:bodyPr>
          <a:lstStyle>
            <a:lvl1pPr marL="0" indent="0" algn="l">
              <a:spcBef>
                <a:spcPts val="0"/>
              </a:spcBef>
              <a:buNone/>
              <a:defRPr sz="1800" b="0" i="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89" name="Text Placeholder 32">
            <a:extLst>
              <a:ext uri="{FF2B5EF4-FFF2-40B4-BE49-F238E27FC236}">
                <a16:creationId xmlns:a16="http://schemas.microsoft.com/office/drawing/2014/main" id="{EC15E688-1168-1C4E-A9CD-794E37AD04E8}"/>
              </a:ext>
            </a:extLst>
          </p:cNvPr>
          <p:cNvSpPr>
            <a:spLocks noGrp="1"/>
          </p:cNvSpPr>
          <p:nvPr>
            <p:ph type="body" sz="quarter" idx="15" hasCustomPrompt="1"/>
          </p:nvPr>
        </p:nvSpPr>
        <p:spPr>
          <a:xfrm>
            <a:off x="561474" y="3937988"/>
            <a:ext cx="857618" cy="393211"/>
          </a:xfrm>
        </p:spPr>
        <p:txBody>
          <a:bodyPr anchor="ctr">
            <a:noAutofit/>
          </a:bodyPr>
          <a:lstStyle>
            <a:lvl1pPr marL="0" indent="0" algn="ctr">
              <a:spcBef>
                <a:spcPts val="0"/>
              </a:spcBef>
              <a:buNone/>
              <a:defRPr sz="2800" b="1" i="0">
                <a:solidFill>
                  <a:srgbClr val="8AC03B"/>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03</a:t>
            </a:r>
            <a:endParaRPr lang="en-US" dirty="0"/>
          </a:p>
        </p:txBody>
      </p:sp>
      <p:sp>
        <p:nvSpPr>
          <p:cNvPr id="90" name="Text Placeholder 32">
            <a:extLst>
              <a:ext uri="{FF2B5EF4-FFF2-40B4-BE49-F238E27FC236}">
                <a16:creationId xmlns:a16="http://schemas.microsoft.com/office/drawing/2014/main" id="{F69C57A8-C898-294C-BDED-5566C088D833}"/>
              </a:ext>
            </a:extLst>
          </p:cNvPr>
          <p:cNvSpPr>
            <a:spLocks noGrp="1"/>
          </p:cNvSpPr>
          <p:nvPr>
            <p:ph type="body" sz="quarter" idx="19" hasCustomPrompt="1"/>
          </p:nvPr>
        </p:nvSpPr>
        <p:spPr>
          <a:xfrm>
            <a:off x="1486931" y="3941391"/>
            <a:ext cx="3228474" cy="348400"/>
          </a:xfrm>
        </p:spPr>
        <p:txBody>
          <a:bodyPr anchor="ctr">
            <a:noAutofit/>
          </a:bodyPr>
          <a:lstStyle>
            <a:lvl1pPr marL="0" indent="0" algn="l">
              <a:spcBef>
                <a:spcPts val="0"/>
              </a:spcBef>
              <a:buNone/>
              <a:defRPr sz="1800" b="0" i="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91" name="Text Placeholder 32">
            <a:extLst>
              <a:ext uri="{FF2B5EF4-FFF2-40B4-BE49-F238E27FC236}">
                <a16:creationId xmlns:a16="http://schemas.microsoft.com/office/drawing/2014/main" id="{8D824305-1B9A-A042-8BAC-97522EB09867}"/>
              </a:ext>
            </a:extLst>
          </p:cNvPr>
          <p:cNvSpPr>
            <a:spLocks noGrp="1"/>
          </p:cNvSpPr>
          <p:nvPr>
            <p:ph type="body" sz="quarter" idx="17" hasCustomPrompt="1"/>
          </p:nvPr>
        </p:nvSpPr>
        <p:spPr>
          <a:xfrm>
            <a:off x="561474" y="4431970"/>
            <a:ext cx="857618" cy="393211"/>
          </a:xfrm>
        </p:spPr>
        <p:txBody>
          <a:bodyPr anchor="ctr">
            <a:noAutofit/>
          </a:bodyPr>
          <a:lstStyle>
            <a:lvl1pPr marL="0" indent="0" algn="ctr">
              <a:spcBef>
                <a:spcPts val="0"/>
              </a:spcBef>
              <a:buNone/>
              <a:defRPr sz="2800" b="1" i="0">
                <a:solidFill>
                  <a:srgbClr val="8AC03B"/>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04</a:t>
            </a:r>
            <a:endParaRPr lang="en-US" dirty="0"/>
          </a:p>
        </p:txBody>
      </p:sp>
      <p:sp>
        <p:nvSpPr>
          <p:cNvPr id="92" name="Text Placeholder 32">
            <a:extLst>
              <a:ext uri="{FF2B5EF4-FFF2-40B4-BE49-F238E27FC236}">
                <a16:creationId xmlns:a16="http://schemas.microsoft.com/office/drawing/2014/main" id="{B4BE590E-14F6-734B-95F9-FFC0E3202831}"/>
              </a:ext>
            </a:extLst>
          </p:cNvPr>
          <p:cNvSpPr>
            <a:spLocks noGrp="1"/>
          </p:cNvSpPr>
          <p:nvPr>
            <p:ph type="body" sz="quarter" idx="20" hasCustomPrompt="1"/>
          </p:nvPr>
        </p:nvSpPr>
        <p:spPr>
          <a:xfrm>
            <a:off x="1486931" y="4427356"/>
            <a:ext cx="3228474" cy="348400"/>
          </a:xfrm>
        </p:spPr>
        <p:txBody>
          <a:bodyPr anchor="ctr">
            <a:noAutofit/>
          </a:bodyPr>
          <a:lstStyle>
            <a:lvl1pPr marL="0" indent="0" algn="l">
              <a:spcBef>
                <a:spcPts val="0"/>
              </a:spcBef>
              <a:buNone/>
              <a:defRPr sz="1800" b="0" i="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93" name="Text Placeholder 32">
            <a:extLst>
              <a:ext uri="{FF2B5EF4-FFF2-40B4-BE49-F238E27FC236}">
                <a16:creationId xmlns:a16="http://schemas.microsoft.com/office/drawing/2014/main" id="{0EF7FA5C-7B26-7C4A-AD3A-9B96EDB885D5}"/>
              </a:ext>
            </a:extLst>
          </p:cNvPr>
          <p:cNvSpPr>
            <a:spLocks noGrp="1"/>
          </p:cNvSpPr>
          <p:nvPr>
            <p:ph type="body" sz="quarter" idx="21" hasCustomPrompt="1"/>
          </p:nvPr>
        </p:nvSpPr>
        <p:spPr>
          <a:xfrm>
            <a:off x="561474" y="4925952"/>
            <a:ext cx="857618" cy="393211"/>
          </a:xfrm>
        </p:spPr>
        <p:txBody>
          <a:bodyPr anchor="ctr">
            <a:noAutofit/>
          </a:bodyPr>
          <a:lstStyle>
            <a:lvl1pPr marL="0" indent="0" algn="ctr">
              <a:spcBef>
                <a:spcPts val="0"/>
              </a:spcBef>
              <a:buNone/>
              <a:defRPr sz="2800" b="1" i="0">
                <a:solidFill>
                  <a:srgbClr val="8AC03B"/>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05</a:t>
            </a:r>
            <a:endParaRPr lang="en-US" dirty="0"/>
          </a:p>
        </p:txBody>
      </p:sp>
      <p:sp>
        <p:nvSpPr>
          <p:cNvPr id="94" name="Text Placeholder 32">
            <a:extLst>
              <a:ext uri="{FF2B5EF4-FFF2-40B4-BE49-F238E27FC236}">
                <a16:creationId xmlns:a16="http://schemas.microsoft.com/office/drawing/2014/main" id="{5D6A533B-0A1A-0B4C-83EE-FDD3E8B07B6F}"/>
              </a:ext>
            </a:extLst>
          </p:cNvPr>
          <p:cNvSpPr>
            <a:spLocks noGrp="1"/>
          </p:cNvSpPr>
          <p:nvPr>
            <p:ph type="body" sz="quarter" idx="22" hasCustomPrompt="1"/>
          </p:nvPr>
        </p:nvSpPr>
        <p:spPr>
          <a:xfrm>
            <a:off x="1486931" y="4966621"/>
            <a:ext cx="3228474" cy="348400"/>
          </a:xfrm>
        </p:spPr>
        <p:txBody>
          <a:bodyPr anchor="ctr">
            <a:noAutofit/>
          </a:bodyPr>
          <a:lstStyle>
            <a:lvl1pPr marL="0" indent="0" algn="l">
              <a:spcBef>
                <a:spcPts val="0"/>
              </a:spcBef>
              <a:buNone/>
              <a:defRPr sz="1800" b="0" i="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95" name="Text Placeholder 32">
            <a:extLst>
              <a:ext uri="{FF2B5EF4-FFF2-40B4-BE49-F238E27FC236}">
                <a16:creationId xmlns:a16="http://schemas.microsoft.com/office/drawing/2014/main" id="{3F2C32D0-9D81-6149-B612-4FD7C486BC51}"/>
              </a:ext>
            </a:extLst>
          </p:cNvPr>
          <p:cNvSpPr>
            <a:spLocks noGrp="1"/>
          </p:cNvSpPr>
          <p:nvPr>
            <p:ph type="body" sz="quarter" idx="23" hasCustomPrompt="1"/>
          </p:nvPr>
        </p:nvSpPr>
        <p:spPr>
          <a:xfrm>
            <a:off x="561474" y="5419934"/>
            <a:ext cx="857618" cy="393211"/>
          </a:xfrm>
        </p:spPr>
        <p:txBody>
          <a:bodyPr anchor="ctr">
            <a:noAutofit/>
          </a:bodyPr>
          <a:lstStyle>
            <a:lvl1pPr marL="0" indent="0" algn="ctr">
              <a:spcBef>
                <a:spcPts val="0"/>
              </a:spcBef>
              <a:buNone/>
              <a:defRPr sz="2800" b="1" i="0">
                <a:solidFill>
                  <a:srgbClr val="8AC03B"/>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06</a:t>
            </a:r>
            <a:endParaRPr lang="en-US" dirty="0"/>
          </a:p>
        </p:txBody>
      </p:sp>
      <p:sp>
        <p:nvSpPr>
          <p:cNvPr id="96" name="Text Placeholder 32">
            <a:extLst>
              <a:ext uri="{FF2B5EF4-FFF2-40B4-BE49-F238E27FC236}">
                <a16:creationId xmlns:a16="http://schemas.microsoft.com/office/drawing/2014/main" id="{ABD7E210-26C9-064E-9F0A-44731309BA94}"/>
              </a:ext>
            </a:extLst>
          </p:cNvPr>
          <p:cNvSpPr>
            <a:spLocks noGrp="1"/>
          </p:cNvSpPr>
          <p:nvPr>
            <p:ph type="body" sz="quarter" idx="24" hasCustomPrompt="1"/>
          </p:nvPr>
        </p:nvSpPr>
        <p:spPr>
          <a:xfrm>
            <a:off x="1486931" y="5463308"/>
            <a:ext cx="3228474" cy="348400"/>
          </a:xfrm>
        </p:spPr>
        <p:txBody>
          <a:bodyPr anchor="ctr">
            <a:noAutofit/>
          </a:bodyPr>
          <a:lstStyle>
            <a:lvl1pPr marL="0" indent="0" algn="l">
              <a:spcBef>
                <a:spcPts val="0"/>
              </a:spcBef>
              <a:buNone/>
              <a:defRPr sz="1800" b="0" i="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97" name="Text Placeholder 32">
            <a:extLst>
              <a:ext uri="{FF2B5EF4-FFF2-40B4-BE49-F238E27FC236}">
                <a16:creationId xmlns:a16="http://schemas.microsoft.com/office/drawing/2014/main" id="{D2E11612-63A9-9741-BB7B-0C52BFF1ACF5}"/>
              </a:ext>
            </a:extLst>
          </p:cNvPr>
          <p:cNvSpPr>
            <a:spLocks noGrp="1"/>
          </p:cNvSpPr>
          <p:nvPr>
            <p:ph type="body" sz="quarter" idx="25" hasCustomPrompt="1"/>
          </p:nvPr>
        </p:nvSpPr>
        <p:spPr>
          <a:xfrm>
            <a:off x="561474" y="5913916"/>
            <a:ext cx="857618" cy="393211"/>
          </a:xfrm>
        </p:spPr>
        <p:txBody>
          <a:bodyPr anchor="ctr">
            <a:noAutofit/>
          </a:bodyPr>
          <a:lstStyle>
            <a:lvl1pPr marL="0" indent="0" algn="ctr">
              <a:spcBef>
                <a:spcPts val="0"/>
              </a:spcBef>
              <a:buNone/>
              <a:defRPr sz="2800" b="1" i="0">
                <a:solidFill>
                  <a:srgbClr val="8AC03B"/>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07</a:t>
            </a:r>
            <a:endParaRPr lang="en-US" dirty="0"/>
          </a:p>
        </p:txBody>
      </p:sp>
      <p:sp>
        <p:nvSpPr>
          <p:cNvPr id="98" name="Text Placeholder 32">
            <a:extLst>
              <a:ext uri="{FF2B5EF4-FFF2-40B4-BE49-F238E27FC236}">
                <a16:creationId xmlns:a16="http://schemas.microsoft.com/office/drawing/2014/main" id="{E2A88B1F-CD9A-7741-B8DB-196E95F98E0B}"/>
              </a:ext>
            </a:extLst>
          </p:cNvPr>
          <p:cNvSpPr>
            <a:spLocks noGrp="1"/>
          </p:cNvSpPr>
          <p:nvPr>
            <p:ph type="body" sz="quarter" idx="26" hasCustomPrompt="1"/>
          </p:nvPr>
        </p:nvSpPr>
        <p:spPr>
          <a:xfrm>
            <a:off x="1486931" y="5959339"/>
            <a:ext cx="3228474" cy="348400"/>
          </a:xfrm>
        </p:spPr>
        <p:txBody>
          <a:bodyPr anchor="ctr">
            <a:noAutofit/>
          </a:bodyPr>
          <a:lstStyle>
            <a:lvl1pPr marL="0" indent="0" algn="l">
              <a:spcBef>
                <a:spcPts val="0"/>
              </a:spcBef>
              <a:buNone/>
              <a:defRPr sz="1800" b="0" i="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99" name="Text Placeholder 32">
            <a:extLst>
              <a:ext uri="{FF2B5EF4-FFF2-40B4-BE49-F238E27FC236}">
                <a16:creationId xmlns:a16="http://schemas.microsoft.com/office/drawing/2014/main" id="{A0BAD99F-EFA9-A648-BF68-F6E2B8A13D75}"/>
              </a:ext>
            </a:extLst>
          </p:cNvPr>
          <p:cNvSpPr>
            <a:spLocks noGrp="1"/>
          </p:cNvSpPr>
          <p:nvPr>
            <p:ph type="body" sz="quarter" idx="27" hasCustomPrompt="1"/>
          </p:nvPr>
        </p:nvSpPr>
        <p:spPr>
          <a:xfrm>
            <a:off x="561474" y="6407899"/>
            <a:ext cx="857618" cy="393211"/>
          </a:xfrm>
        </p:spPr>
        <p:txBody>
          <a:bodyPr anchor="ctr">
            <a:noAutofit/>
          </a:bodyPr>
          <a:lstStyle>
            <a:lvl1pPr marL="0" indent="0" algn="ctr">
              <a:spcBef>
                <a:spcPts val="0"/>
              </a:spcBef>
              <a:buNone/>
              <a:defRPr sz="2800" b="1" i="0">
                <a:solidFill>
                  <a:srgbClr val="8AC03B"/>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08</a:t>
            </a:r>
            <a:endParaRPr lang="en-US" dirty="0"/>
          </a:p>
        </p:txBody>
      </p:sp>
      <p:sp>
        <p:nvSpPr>
          <p:cNvPr id="119" name="Text Placeholder 32">
            <a:extLst>
              <a:ext uri="{FF2B5EF4-FFF2-40B4-BE49-F238E27FC236}">
                <a16:creationId xmlns:a16="http://schemas.microsoft.com/office/drawing/2014/main" id="{DE316CDC-5319-DB45-8EB9-DE61D16C4CCD}"/>
              </a:ext>
            </a:extLst>
          </p:cNvPr>
          <p:cNvSpPr>
            <a:spLocks noGrp="1"/>
          </p:cNvSpPr>
          <p:nvPr>
            <p:ph type="body" sz="quarter" idx="28" hasCustomPrompt="1"/>
          </p:nvPr>
        </p:nvSpPr>
        <p:spPr>
          <a:xfrm>
            <a:off x="1486931" y="6456026"/>
            <a:ext cx="3228474" cy="348400"/>
          </a:xfrm>
        </p:spPr>
        <p:txBody>
          <a:bodyPr anchor="ctr">
            <a:noAutofit/>
          </a:bodyPr>
          <a:lstStyle>
            <a:lvl1pPr marL="0" indent="0" algn="l">
              <a:spcBef>
                <a:spcPts val="0"/>
              </a:spcBef>
              <a:buNone/>
              <a:defRPr sz="1800" b="0" i="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120" name="Freeform 119">
            <a:extLst>
              <a:ext uri="{FF2B5EF4-FFF2-40B4-BE49-F238E27FC236}">
                <a16:creationId xmlns:a16="http://schemas.microsoft.com/office/drawing/2014/main" id="{3940A8D4-1EFE-094C-9A22-6C2299E9990A}"/>
              </a:ext>
            </a:extLst>
          </p:cNvPr>
          <p:cNvSpPr/>
          <p:nvPr userDrawn="1"/>
        </p:nvSpPr>
        <p:spPr>
          <a:xfrm rot="16200000">
            <a:off x="-305598" y="9670325"/>
            <a:ext cx="1392572" cy="67184"/>
          </a:xfrm>
          <a:custGeom>
            <a:avLst/>
            <a:gdLst>
              <a:gd name="connsiteX0" fmla="*/ 226252 w 472886"/>
              <a:gd name="connsiteY0" fmla="*/ 2794 h 22814"/>
              <a:gd name="connsiteX1" fmla="*/ 226252 w 472886"/>
              <a:gd name="connsiteY1" fmla="*/ 11226 h 22814"/>
              <a:gd name="connsiteX2" fmla="*/ 233597 w 472886"/>
              <a:gd name="connsiteY2" fmla="*/ 11226 h 22814"/>
              <a:gd name="connsiteX3" fmla="*/ 235305 w 472886"/>
              <a:gd name="connsiteY3" fmla="*/ 10605 h 22814"/>
              <a:gd name="connsiteX4" fmla="*/ 236649 w 472886"/>
              <a:gd name="connsiteY4" fmla="*/ 9002 h 22814"/>
              <a:gd name="connsiteX5" fmla="*/ 237167 w 472886"/>
              <a:gd name="connsiteY5" fmla="*/ 6674 h 22814"/>
              <a:gd name="connsiteX6" fmla="*/ 236132 w 472886"/>
              <a:gd name="connsiteY6" fmla="*/ 3880 h 22814"/>
              <a:gd name="connsiteX7" fmla="*/ 233442 w 472886"/>
              <a:gd name="connsiteY7" fmla="*/ 2794 h 22814"/>
              <a:gd name="connsiteX8" fmla="*/ 41588 w 472886"/>
              <a:gd name="connsiteY8" fmla="*/ 2794 h 22814"/>
              <a:gd name="connsiteX9" fmla="*/ 41588 w 472886"/>
              <a:gd name="connsiteY9" fmla="*/ 11226 h 22814"/>
              <a:gd name="connsiteX10" fmla="*/ 48933 w 472886"/>
              <a:gd name="connsiteY10" fmla="*/ 11226 h 22814"/>
              <a:gd name="connsiteX11" fmla="*/ 50640 w 472886"/>
              <a:gd name="connsiteY11" fmla="*/ 10605 h 22814"/>
              <a:gd name="connsiteX12" fmla="*/ 51985 w 472886"/>
              <a:gd name="connsiteY12" fmla="*/ 9002 h 22814"/>
              <a:gd name="connsiteX13" fmla="*/ 52502 w 472886"/>
              <a:gd name="connsiteY13" fmla="*/ 6674 h 22814"/>
              <a:gd name="connsiteX14" fmla="*/ 51468 w 472886"/>
              <a:gd name="connsiteY14" fmla="*/ 3880 h 22814"/>
              <a:gd name="connsiteX15" fmla="*/ 48778 w 472886"/>
              <a:gd name="connsiteY15" fmla="*/ 2794 h 22814"/>
              <a:gd name="connsiteX16" fmla="*/ 345483 w 472886"/>
              <a:gd name="connsiteY16" fmla="*/ 2225 h 22814"/>
              <a:gd name="connsiteX17" fmla="*/ 345483 w 472886"/>
              <a:gd name="connsiteY17" fmla="*/ 11278 h 22814"/>
              <a:gd name="connsiteX18" fmla="*/ 353087 w 472886"/>
              <a:gd name="connsiteY18" fmla="*/ 11278 h 22814"/>
              <a:gd name="connsiteX19" fmla="*/ 355052 w 472886"/>
              <a:gd name="connsiteY19" fmla="*/ 10605 h 22814"/>
              <a:gd name="connsiteX20" fmla="*/ 356604 w 472886"/>
              <a:gd name="connsiteY20" fmla="*/ 8898 h 22814"/>
              <a:gd name="connsiteX21" fmla="*/ 357173 w 472886"/>
              <a:gd name="connsiteY21" fmla="*/ 6415 h 22814"/>
              <a:gd name="connsiteX22" fmla="*/ 355983 w 472886"/>
              <a:gd name="connsiteY22" fmla="*/ 3414 h 22814"/>
              <a:gd name="connsiteX23" fmla="*/ 352828 w 472886"/>
              <a:gd name="connsiteY23" fmla="*/ 2225 h 22814"/>
              <a:gd name="connsiteX24" fmla="*/ 315688 w 472886"/>
              <a:gd name="connsiteY24" fmla="*/ 2225 h 22814"/>
              <a:gd name="connsiteX25" fmla="*/ 315688 w 472886"/>
              <a:gd name="connsiteY25" fmla="*/ 11278 h 22814"/>
              <a:gd name="connsiteX26" fmla="*/ 323292 w 472886"/>
              <a:gd name="connsiteY26" fmla="*/ 11278 h 22814"/>
              <a:gd name="connsiteX27" fmla="*/ 325258 w 472886"/>
              <a:gd name="connsiteY27" fmla="*/ 10605 h 22814"/>
              <a:gd name="connsiteX28" fmla="*/ 326809 w 472886"/>
              <a:gd name="connsiteY28" fmla="*/ 8898 h 22814"/>
              <a:gd name="connsiteX29" fmla="*/ 327378 w 472886"/>
              <a:gd name="connsiteY29" fmla="*/ 6415 h 22814"/>
              <a:gd name="connsiteX30" fmla="*/ 326189 w 472886"/>
              <a:gd name="connsiteY30" fmla="*/ 3414 h 22814"/>
              <a:gd name="connsiteX31" fmla="*/ 323034 w 472886"/>
              <a:gd name="connsiteY31" fmla="*/ 2225 h 22814"/>
              <a:gd name="connsiteX32" fmla="*/ 421573 w 472886"/>
              <a:gd name="connsiteY32" fmla="*/ 1914 h 22814"/>
              <a:gd name="connsiteX33" fmla="*/ 417125 w 472886"/>
              <a:gd name="connsiteY33" fmla="*/ 3104 h 22814"/>
              <a:gd name="connsiteX34" fmla="*/ 414073 w 472886"/>
              <a:gd name="connsiteY34" fmla="*/ 6415 h 22814"/>
              <a:gd name="connsiteX35" fmla="*/ 412986 w 472886"/>
              <a:gd name="connsiteY35" fmla="*/ 11381 h 22814"/>
              <a:gd name="connsiteX36" fmla="*/ 414073 w 472886"/>
              <a:gd name="connsiteY36" fmla="*/ 16347 h 22814"/>
              <a:gd name="connsiteX37" fmla="*/ 417125 w 472886"/>
              <a:gd name="connsiteY37" fmla="*/ 19658 h 22814"/>
              <a:gd name="connsiteX38" fmla="*/ 421573 w 472886"/>
              <a:gd name="connsiteY38" fmla="*/ 20848 h 22814"/>
              <a:gd name="connsiteX39" fmla="*/ 426022 w 472886"/>
              <a:gd name="connsiteY39" fmla="*/ 19658 h 22814"/>
              <a:gd name="connsiteX40" fmla="*/ 429022 w 472886"/>
              <a:gd name="connsiteY40" fmla="*/ 16347 h 22814"/>
              <a:gd name="connsiteX41" fmla="*/ 430108 w 472886"/>
              <a:gd name="connsiteY41" fmla="*/ 11381 h 22814"/>
              <a:gd name="connsiteX42" fmla="*/ 429022 w 472886"/>
              <a:gd name="connsiteY42" fmla="*/ 6415 h 22814"/>
              <a:gd name="connsiteX43" fmla="*/ 426022 w 472886"/>
              <a:gd name="connsiteY43" fmla="*/ 3104 h 22814"/>
              <a:gd name="connsiteX44" fmla="*/ 421573 w 472886"/>
              <a:gd name="connsiteY44" fmla="*/ 1914 h 22814"/>
              <a:gd name="connsiteX45" fmla="*/ 298670 w 472886"/>
              <a:gd name="connsiteY45" fmla="*/ 1914 h 22814"/>
              <a:gd name="connsiteX46" fmla="*/ 294222 w 472886"/>
              <a:gd name="connsiteY46" fmla="*/ 3104 h 22814"/>
              <a:gd name="connsiteX47" fmla="*/ 291170 w 472886"/>
              <a:gd name="connsiteY47" fmla="*/ 6415 h 22814"/>
              <a:gd name="connsiteX48" fmla="*/ 290084 w 472886"/>
              <a:gd name="connsiteY48" fmla="*/ 11381 h 22814"/>
              <a:gd name="connsiteX49" fmla="*/ 291170 w 472886"/>
              <a:gd name="connsiteY49" fmla="*/ 16347 h 22814"/>
              <a:gd name="connsiteX50" fmla="*/ 294222 w 472886"/>
              <a:gd name="connsiteY50" fmla="*/ 19658 h 22814"/>
              <a:gd name="connsiteX51" fmla="*/ 298670 w 472886"/>
              <a:gd name="connsiteY51" fmla="*/ 20848 h 22814"/>
              <a:gd name="connsiteX52" fmla="*/ 303119 w 472886"/>
              <a:gd name="connsiteY52" fmla="*/ 19658 h 22814"/>
              <a:gd name="connsiteX53" fmla="*/ 306119 w 472886"/>
              <a:gd name="connsiteY53" fmla="*/ 16347 h 22814"/>
              <a:gd name="connsiteX54" fmla="*/ 307205 w 472886"/>
              <a:gd name="connsiteY54" fmla="*/ 11381 h 22814"/>
              <a:gd name="connsiteX55" fmla="*/ 306119 w 472886"/>
              <a:gd name="connsiteY55" fmla="*/ 6415 h 22814"/>
              <a:gd name="connsiteX56" fmla="*/ 303119 w 472886"/>
              <a:gd name="connsiteY56" fmla="*/ 3104 h 22814"/>
              <a:gd name="connsiteX57" fmla="*/ 298670 w 472886"/>
              <a:gd name="connsiteY57" fmla="*/ 1914 h 22814"/>
              <a:gd name="connsiteX58" fmla="*/ 344448 w 472886"/>
              <a:gd name="connsiteY58" fmla="*/ 414 h 22814"/>
              <a:gd name="connsiteX59" fmla="*/ 352983 w 472886"/>
              <a:gd name="connsiteY59" fmla="*/ 414 h 22814"/>
              <a:gd name="connsiteX60" fmla="*/ 356190 w 472886"/>
              <a:gd name="connsiteY60" fmla="*/ 1190 h 22814"/>
              <a:gd name="connsiteX61" fmla="*/ 358414 w 472886"/>
              <a:gd name="connsiteY61" fmla="*/ 3311 h 22814"/>
              <a:gd name="connsiteX62" fmla="*/ 359242 w 472886"/>
              <a:gd name="connsiteY62" fmla="*/ 6363 h 22814"/>
              <a:gd name="connsiteX63" fmla="*/ 358725 w 472886"/>
              <a:gd name="connsiteY63" fmla="*/ 8898 h 22814"/>
              <a:gd name="connsiteX64" fmla="*/ 357328 w 472886"/>
              <a:gd name="connsiteY64" fmla="*/ 10864 h 22814"/>
              <a:gd name="connsiteX65" fmla="*/ 355414 w 472886"/>
              <a:gd name="connsiteY65" fmla="*/ 12002 h 22814"/>
              <a:gd name="connsiteX66" fmla="*/ 356345 w 472886"/>
              <a:gd name="connsiteY66" fmla="*/ 12467 h 22814"/>
              <a:gd name="connsiteX67" fmla="*/ 357949 w 472886"/>
              <a:gd name="connsiteY67" fmla="*/ 14226 h 22814"/>
              <a:gd name="connsiteX68" fmla="*/ 358621 w 472886"/>
              <a:gd name="connsiteY68" fmla="*/ 16916 h 22814"/>
              <a:gd name="connsiteX69" fmla="*/ 358776 w 472886"/>
              <a:gd name="connsiteY69" fmla="*/ 19037 h 22814"/>
              <a:gd name="connsiteX70" fmla="*/ 359087 w 472886"/>
              <a:gd name="connsiteY70" fmla="*/ 20175 h 22814"/>
              <a:gd name="connsiteX71" fmla="*/ 359656 w 472886"/>
              <a:gd name="connsiteY71" fmla="*/ 20796 h 22814"/>
              <a:gd name="connsiteX72" fmla="*/ 360121 w 472886"/>
              <a:gd name="connsiteY72" fmla="*/ 21365 h 22814"/>
              <a:gd name="connsiteX73" fmla="*/ 360018 w 472886"/>
              <a:gd name="connsiteY73" fmla="*/ 22038 h 22814"/>
              <a:gd name="connsiteX74" fmla="*/ 359656 w 472886"/>
              <a:gd name="connsiteY74" fmla="*/ 22400 h 22814"/>
              <a:gd name="connsiteX75" fmla="*/ 359190 w 472886"/>
              <a:gd name="connsiteY75" fmla="*/ 22503 h 22814"/>
              <a:gd name="connsiteX76" fmla="*/ 358673 w 472886"/>
              <a:gd name="connsiteY76" fmla="*/ 22400 h 22814"/>
              <a:gd name="connsiteX77" fmla="*/ 357794 w 472886"/>
              <a:gd name="connsiteY77" fmla="*/ 21624 h 22814"/>
              <a:gd name="connsiteX78" fmla="*/ 357018 w 472886"/>
              <a:gd name="connsiteY78" fmla="*/ 20020 h 22814"/>
              <a:gd name="connsiteX79" fmla="*/ 356708 w 472886"/>
              <a:gd name="connsiteY79" fmla="*/ 17123 h 22814"/>
              <a:gd name="connsiteX80" fmla="*/ 356294 w 472886"/>
              <a:gd name="connsiteY80" fmla="*/ 15106 h 22814"/>
              <a:gd name="connsiteX81" fmla="*/ 355259 w 472886"/>
              <a:gd name="connsiteY81" fmla="*/ 13864 h 22814"/>
              <a:gd name="connsiteX82" fmla="*/ 353914 w 472886"/>
              <a:gd name="connsiteY82" fmla="*/ 13243 h 22814"/>
              <a:gd name="connsiteX83" fmla="*/ 352517 w 472886"/>
              <a:gd name="connsiteY83" fmla="*/ 13088 h 22814"/>
              <a:gd name="connsiteX84" fmla="*/ 345534 w 472886"/>
              <a:gd name="connsiteY84" fmla="*/ 13088 h 22814"/>
              <a:gd name="connsiteX85" fmla="*/ 345534 w 472886"/>
              <a:gd name="connsiteY85" fmla="*/ 21572 h 22814"/>
              <a:gd name="connsiteX86" fmla="*/ 345276 w 472886"/>
              <a:gd name="connsiteY86" fmla="*/ 22245 h 22814"/>
              <a:gd name="connsiteX87" fmla="*/ 344603 w 472886"/>
              <a:gd name="connsiteY87" fmla="*/ 22555 h 22814"/>
              <a:gd name="connsiteX88" fmla="*/ 343827 w 472886"/>
              <a:gd name="connsiteY88" fmla="*/ 22245 h 22814"/>
              <a:gd name="connsiteX89" fmla="*/ 343517 w 472886"/>
              <a:gd name="connsiteY89" fmla="*/ 21572 h 22814"/>
              <a:gd name="connsiteX90" fmla="*/ 343517 w 472886"/>
              <a:gd name="connsiteY90" fmla="*/ 1345 h 22814"/>
              <a:gd name="connsiteX91" fmla="*/ 343776 w 472886"/>
              <a:gd name="connsiteY91" fmla="*/ 673 h 22814"/>
              <a:gd name="connsiteX92" fmla="*/ 344448 w 472886"/>
              <a:gd name="connsiteY92" fmla="*/ 414 h 22814"/>
              <a:gd name="connsiteX93" fmla="*/ 314654 w 472886"/>
              <a:gd name="connsiteY93" fmla="*/ 414 h 22814"/>
              <a:gd name="connsiteX94" fmla="*/ 323189 w 472886"/>
              <a:gd name="connsiteY94" fmla="*/ 414 h 22814"/>
              <a:gd name="connsiteX95" fmla="*/ 326396 w 472886"/>
              <a:gd name="connsiteY95" fmla="*/ 1190 h 22814"/>
              <a:gd name="connsiteX96" fmla="*/ 328620 w 472886"/>
              <a:gd name="connsiteY96" fmla="*/ 3311 h 22814"/>
              <a:gd name="connsiteX97" fmla="*/ 329448 w 472886"/>
              <a:gd name="connsiteY97" fmla="*/ 6363 h 22814"/>
              <a:gd name="connsiteX98" fmla="*/ 328930 w 472886"/>
              <a:gd name="connsiteY98" fmla="*/ 8898 h 22814"/>
              <a:gd name="connsiteX99" fmla="*/ 327534 w 472886"/>
              <a:gd name="connsiteY99" fmla="*/ 10864 h 22814"/>
              <a:gd name="connsiteX100" fmla="*/ 325620 w 472886"/>
              <a:gd name="connsiteY100" fmla="*/ 12002 h 22814"/>
              <a:gd name="connsiteX101" fmla="*/ 326551 w 472886"/>
              <a:gd name="connsiteY101" fmla="*/ 12467 h 22814"/>
              <a:gd name="connsiteX102" fmla="*/ 328154 w 472886"/>
              <a:gd name="connsiteY102" fmla="*/ 14226 h 22814"/>
              <a:gd name="connsiteX103" fmla="*/ 328827 w 472886"/>
              <a:gd name="connsiteY103" fmla="*/ 16916 h 22814"/>
              <a:gd name="connsiteX104" fmla="*/ 328982 w 472886"/>
              <a:gd name="connsiteY104" fmla="*/ 19037 h 22814"/>
              <a:gd name="connsiteX105" fmla="*/ 329292 w 472886"/>
              <a:gd name="connsiteY105" fmla="*/ 20175 h 22814"/>
              <a:gd name="connsiteX106" fmla="*/ 329862 w 472886"/>
              <a:gd name="connsiteY106" fmla="*/ 20796 h 22814"/>
              <a:gd name="connsiteX107" fmla="*/ 330327 w 472886"/>
              <a:gd name="connsiteY107" fmla="*/ 21365 h 22814"/>
              <a:gd name="connsiteX108" fmla="*/ 330223 w 472886"/>
              <a:gd name="connsiteY108" fmla="*/ 22038 h 22814"/>
              <a:gd name="connsiteX109" fmla="*/ 329862 w 472886"/>
              <a:gd name="connsiteY109" fmla="*/ 22400 h 22814"/>
              <a:gd name="connsiteX110" fmla="*/ 329396 w 472886"/>
              <a:gd name="connsiteY110" fmla="*/ 22503 h 22814"/>
              <a:gd name="connsiteX111" fmla="*/ 328879 w 472886"/>
              <a:gd name="connsiteY111" fmla="*/ 22400 h 22814"/>
              <a:gd name="connsiteX112" fmla="*/ 327999 w 472886"/>
              <a:gd name="connsiteY112" fmla="*/ 21624 h 22814"/>
              <a:gd name="connsiteX113" fmla="*/ 327223 w 472886"/>
              <a:gd name="connsiteY113" fmla="*/ 20020 h 22814"/>
              <a:gd name="connsiteX114" fmla="*/ 326913 w 472886"/>
              <a:gd name="connsiteY114" fmla="*/ 17123 h 22814"/>
              <a:gd name="connsiteX115" fmla="*/ 326499 w 472886"/>
              <a:gd name="connsiteY115" fmla="*/ 15106 h 22814"/>
              <a:gd name="connsiteX116" fmla="*/ 325465 w 472886"/>
              <a:gd name="connsiteY116" fmla="*/ 13864 h 22814"/>
              <a:gd name="connsiteX117" fmla="*/ 324120 w 472886"/>
              <a:gd name="connsiteY117" fmla="*/ 13243 h 22814"/>
              <a:gd name="connsiteX118" fmla="*/ 322723 w 472886"/>
              <a:gd name="connsiteY118" fmla="*/ 13088 h 22814"/>
              <a:gd name="connsiteX119" fmla="*/ 315688 w 472886"/>
              <a:gd name="connsiteY119" fmla="*/ 13088 h 22814"/>
              <a:gd name="connsiteX120" fmla="*/ 315688 w 472886"/>
              <a:gd name="connsiteY120" fmla="*/ 21572 h 22814"/>
              <a:gd name="connsiteX121" fmla="*/ 315430 w 472886"/>
              <a:gd name="connsiteY121" fmla="*/ 22245 h 22814"/>
              <a:gd name="connsiteX122" fmla="*/ 314757 w 472886"/>
              <a:gd name="connsiteY122" fmla="*/ 22555 h 22814"/>
              <a:gd name="connsiteX123" fmla="*/ 313981 w 472886"/>
              <a:gd name="connsiteY123" fmla="*/ 22245 h 22814"/>
              <a:gd name="connsiteX124" fmla="*/ 313671 w 472886"/>
              <a:gd name="connsiteY124" fmla="*/ 21572 h 22814"/>
              <a:gd name="connsiteX125" fmla="*/ 313671 w 472886"/>
              <a:gd name="connsiteY125" fmla="*/ 1345 h 22814"/>
              <a:gd name="connsiteX126" fmla="*/ 313981 w 472886"/>
              <a:gd name="connsiteY126" fmla="*/ 673 h 22814"/>
              <a:gd name="connsiteX127" fmla="*/ 314654 w 472886"/>
              <a:gd name="connsiteY127" fmla="*/ 414 h 22814"/>
              <a:gd name="connsiteX128" fmla="*/ 437556 w 472886"/>
              <a:gd name="connsiteY128" fmla="*/ 362 h 22814"/>
              <a:gd name="connsiteX129" fmla="*/ 437970 w 472886"/>
              <a:gd name="connsiteY129" fmla="*/ 465 h 22814"/>
              <a:gd name="connsiteX130" fmla="*/ 438332 w 472886"/>
              <a:gd name="connsiteY130" fmla="*/ 724 h 22814"/>
              <a:gd name="connsiteX131" fmla="*/ 451936 w 472886"/>
              <a:gd name="connsiteY131" fmla="*/ 19037 h 22814"/>
              <a:gd name="connsiteX132" fmla="*/ 451936 w 472886"/>
              <a:gd name="connsiteY132" fmla="*/ 1241 h 22814"/>
              <a:gd name="connsiteX133" fmla="*/ 452195 w 472886"/>
              <a:gd name="connsiteY133" fmla="*/ 621 h 22814"/>
              <a:gd name="connsiteX134" fmla="*/ 452816 w 472886"/>
              <a:gd name="connsiteY134" fmla="*/ 362 h 22814"/>
              <a:gd name="connsiteX135" fmla="*/ 453540 w 472886"/>
              <a:gd name="connsiteY135" fmla="*/ 724 h 22814"/>
              <a:gd name="connsiteX136" fmla="*/ 453799 w 472886"/>
              <a:gd name="connsiteY136" fmla="*/ 1345 h 22814"/>
              <a:gd name="connsiteX137" fmla="*/ 453799 w 472886"/>
              <a:gd name="connsiteY137" fmla="*/ 21572 h 22814"/>
              <a:gd name="connsiteX138" fmla="*/ 453488 w 472886"/>
              <a:gd name="connsiteY138" fmla="*/ 22296 h 22814"/>
              <a:gd name="connsiteX139" fmla="*/ 452816 w 472886"/>
              <a:gd name="connsiteY139" fmla="*/ 22555 h 22814"/>
              <a:gd name="connsiteX140" fmla="*/ 452402 w 472886"/>
              <a:gd name="connsiteY140" fmla="*/ 22451 h 22814"/>
              <a:gd name="connsiteX141" fmla="*/ 452040 w 472886"/>
              <a:gd name="connsiteY141" fmla="*/ 22193 h 22814"/>
              <a:gd name="connsiteX142" fmla="*/ 438488 w 472886"/>
              <a:gd name="connsiteY142" fmla="*/ 3931 h 22814"/>
              <a:gd name="connsiteX143" fmla="*/ 438488 w 472886"/>
              <a:gd name="connsiteY143" fmla="*/ 21675 h 22814"/>
              <a:gd name="connsiteX144" fmla="*/ 438229 w 472886"/>
              <a:gd name="connsiteY144" fmla="*/ 22296 h 22814"/>
              <a:gd name="connsiteX145" fmla="*/ 437608 w 472886"/>
              <a:gd name="connsiteY145" fmla="*/ 22555 h 22814"/>
              <a:gd name="connsiteX146" fmla="*/ 436936 w 472886"/>
              <a:gd name="connsiteY146" fmla="*/ 22296 h 22814"/>
              <a:gd name="connsiteX147" fmla="*/ 436677 w 472886"/>
              <a:gd name="connsiteY147" fmla="*/ 21675 h 22814"/>
              <a:gd name="connsiteX148" fmla="*/ 436677 w 472886"/>
              <a:gd name="connsiteY148" fmla="*/ 1345 h 22814"/>
              <a:gd name="connsiteX149" fmla="*/ 436936 w 472886"/>
              <a:gd name="connsiteY149" fmla="*/ 621 h 22814"/>
              <a:gd name="connsiteX150" fmla="*/ 437556 w 472886"/>
              <a:gd name="connsiteY150" fmla="*/ 362 h 22814"/>
              <a:gd name="connsiteX151" fmla="*/ 405538 w 472886"/>
              <a:gd name="connsiteY151" fmla="*/ 362 h 22814"/>
              <a:gd name="connsiteX152" fmla="*/ 406210 w 472886"/>
              <a:gd name="connsiteY152" fmla="*/ 672 h 22814"/>
              <a:gd name="connsiteX153" fmla="*/ 406520 w 472886"/>
              <a:gd name="connsiteY153" fmla="*/ 1345 h 22814"/>
              <a:gd name="connsiteX154" fmla="*/ 406520 w 472886"/>
              <a:gd name="connsiteY154" fmla="*/ 21468 h 22814"/>
              <a:gd name="connsiteX155" fmla="*/ 406210 w 472886"/>
              <a:gd name="connsiteY155" fmla="*/ 22141 h 22814"/>
              <a:gd name="connsiteX156" fmla="*/ 405538 w 472886"/>
              <a:gd name="connsiteY156" fmla="*/ 22399 h 22814"/>
              <a:gd name="connsiteX157" fmla="*/ 404814 w 472886"/>
              <a:gd name="connsiteY157" fmla="*/ 22141 h 22814"/>
              <a:gd name="connsiteX158" fmla="*/ 404555 w 472886"/>
              <a:gd name="connsiteY158" fmla="*/ 21468 h 22814"/>
              <a:gd name="connsiteX159" fmla="*/ 404555 w 472886"/>
              <a:gd name="connsiteY159" fmla="*/ 1345 h 22814"/>
              <a:gd name="connsiteX160" fmla="*/ 404814 w 472886"/>
              <a:gd name="connsiteY160" fmla="*/ 672 h 22814"/>
              <a:gd name="connsiteX161" fmla="*/ 405538 w 472886"/>
              <a:gd name="connsiteY161" fmla="*/ 362 h 22814"/>
              <a:gd name="connsiteX162" fmla="*/ 365605 w 472886"/>
              <a:gd name="connsiteY162" fmla="*/ 362 h 22814"/>
              <a:gd name="connsiteX163" fmla="*/ 377192 w 472886"/>
              <a:gd name="connsiteY163" fmla="*/ 362 h 22814"/>
              <a:gd name="connsiteX164" fmla="*/ 377864 w 472886"/>
              <a:gd name="connsiteY164" fmla="*/ 621 h 22814"/>
              <a:gd name="connsiteX165" fmla="*/ 378123 w 472886"/>
              <a:gd name="connsiteY165" fmla="*/ 1293 h 22814"/>
              <a:gd name="connsiteX166" fmla="*/ 377864 w 472886"/>
              <a:gd name="connsiteY166" fmla="*/ 1966 h 22814"/>
              <a:gd name="connsiteX167" fmla="*/ 377192 w 472886"/>
              <a:gd name="connsiteY167" fmla="*/ 2224 h 22814"/>
              <a:gd name="connsiteX168" fmla="*/ 366640 w 472886"/>
              <a:gd name="connsiteY168" fmla="*/ 2224 h 22814"/>
              <a:gd name="connsiteX169" fmla="*/ 366640 w 472886"/>
              <a:gd name="connsiteY169" fmla="*/ 10139 h 22814"/>
              <a:gd name="connsiteX170" fmla="*/ 375744 w 472886"/>
              <a:gd name="connsiteY170" fmla="*/ 10139 h 22814"/>
              <a:gd name="connsiteX171" fmla="*/ 376416 w 472886"/>
              <a:gd name="connsiteY171" fmla="*/ 10398 h 22814"/>
              <a:gd name="connsiteX172" fmla="*/ 376675 w 472886"/>
              <a:gd name="connsiteY172" fmla="*/ 11070 h 22814"/>
              <a:gd name="connsiteX173" fmla="*/ 376416 w 472886"/>
              <a:gd name="connsiteY173" fmla="*/ 11743 h 22814"/>
              <a:gd name="connsiteX174" fmla="*/ 375744 w 472886"/>
              <a:gd name="connsiteY174" fmla="*/ 12001 h 22814"/>
              <a:gd name="connsiteX175" fmla="*/ 366640 w 472886"/>
              <a:gd name="connsiteY175" fmla="*/ 12001 h 22814"/>
              <a:gd name="connsiteX176" fmla="*/ 366640 w 472886"/>
              <a:gd name="connsiteY176" fmla="*/ 20589 h 22814"/>
              <a:gd name="connsiteX177" fmla="*/ 377192 w 472886"/>
              <a:gd name="connsiteY177" fmla="*/ 20589 h 22814"/>
              <a:gd name="connsiteX178" fmla="*/ 377864 w 472886"/>
              <a:gd name="connsiteY178" fmla="*/ 20847 h 22814"/>
              <a:gd name="connsiteX179" fmla="*/ 378123 w 472886"/>
              <a:gd name="connsiteY179" fmla="*/ 21520 h 22814"/>
              <a:gd name="connsiteX180" fmla="*/ 377864 w 472886"/>
              <a:gd name="connsiteY180" fmla="*/ 22193 h 22814"/>
              <a:gd name="connsiteX181" fmla="*/ 377192 w 472886"/>
              <a:gd name="connsiteY181" fmla="*/ 22451 h 22814"/>
              <a:gd name="connsiteX182" fmla="*/ 365605 w 472886"/>
              <a:gd name="connsiteY182" fmla="*/ 22451 h 22814"/>
              <a:gd name="connsiteX183" fmla="*/ 364933 w 472886"/>
              <a:gd name="connsiteY183" fmla="*/ 22193 h 22814"/>
              <a:gd name="connsiteX184" fmla="*/ 364674 w 472886"/>
              <a:gd name="connsiteY184" fmla="*/ 21520 h 22814"/>
              <a:gd name="connsiteX185" fmla="*/ 364674 w 472886"/>
              <a:gd name="connsiteY185" fmla="*/ 1293 h 22814"/>
              <a:gd name="connsiteX186" fmla="*/ 364933 w 472886"/>
              <a:gd name="connsiteY186" fmla="*/ 621 h 22814"/>
              <a:gd name="connsiteX187" fmla="*/ 365605 w 472886"/>
              <a:gd name="connsiteY187" fmla="*/ 362 h 22814"/>
              <a:gd name="connsiteX188" fmla="*/ 272910 w 472886"/>
              <a:gd name="connsiteY188" fmla="*/ 362 h 22814"/>
              <a:gd name="connsiteX189" fmla="*/ 284393 w 472886"/>
              <a:gd name="connsiteY189" fmla="*/ 362 h 22814"/>
              <a:gd name="connsiteX190" fmla="*/ 285014 w 472886"/>
              <a:gd name="connsiteY190" fmla="*/ 621 h 22814"/>
              <a:gd name="connsiteX191" fmla="*/ 285272 w 472886"/>
              <a:gd name="connsiteY191" fmla="*/ 1293 h 22814"/>
              <a:gd name="connsiteX192" fmla="*/ 285014 w 472886"/>
              <a:gd name="connsiteY192" fmla="*/ 1966 h 22814"/>
              <a:gd name="connsiteX193" fmla="*/ 284341 w 472886"/>
              <a:gd name="connsiteY193" fmla="*/ 2224 h 22814"/>
              <a:gd name="connsiteX194" fmla="*/ 273841 w 472886"/>
              <a:gd name="connsiteY194" fmla="*/ 2224 h 22814"/>
              <a:gd name="connsiteX195" fmla="*/ 273841 w 472886"/>
              <a:gd name="connsiteY195" fmla="*/ 10139 h 22814"/>
              <a:gd name="connsiteX196" fmla="*/ 282945 w 472886"/>
              <a:gd name="connsiteY196" fmla="*/ 10139 h 22814"/>
              <a:gd name="connsiteX197" fmla="*/ 283617 w 472886"/>
              <a:gd name="connsiteY197" fmla="*/ 10398 h 22814"/>
              <a:gd name="connsiteX198" fmla="*/ 283876 w 472886"/>
              <a:gd name="connsiteY198" fmla="*/ 11070 h 22814"/>
              <a:gd name="connsiteX199" fmla="*/ 283617 w 472886"/>
              <a:gd name="connsiteY199" fmla="*/ 11743 h 22814"/>
              <a:gd name="connsiteX200" fmla="*/ 282945 w 472886"/>
              <a:gd name="connsiteY200" fmla="*/ 12001 h 22814"/>
              <a:gd name="connsiteX201" fmla="*/ 273841 w 472886"/>
              <a:gd name="connsiteY201" fmla="*/ 12001 h 22814"/>
              <a:gd name="connsiteX202" fmla="*/ 273841 w 472886"/>
              <a:gd name="connsiteY202" fmla="*/ 21520 h 22814"/>
              <a:gd name="connsiteX203" fmla="*/ 273582 w 472886"/>
              <a:gd name="connsiteY203" fmla="*/ 22193 h 22814"/>
              <a:gd name="connsiteX204" fmla="*/ 272910 w 472886"/>
              <a:gd name="connsiteY204" fmla="*/ 22451 h 22814"/>
              <a:gd name="connsiteX205" fmla="*/ 272186 w 472886"/>
              <a:gd name="connsiteY205" fmla="*/ 22193 h 22814"/>
              <a:gd name="connsiteX206" fmla="*/ 271927 w 472886"/>
              <a:gd name="connsiteY206" fmla="*/ 21520 h 22814"/>
              <a:gd name="connsiteX207" fmla="*/ 271927 w 472886"/>
              <a:gd name="connsiteY207" fmla="*/ 1293 h 22814"/>
              <a:gd name="connsiteX208" fmla="*/ 272237 w 472886"/>
              <a:gd name="connsiteY208" fmla="*/ 621 h 22814"/>
              <a:gd name="connsiteX209" fmla="*/ 272910 w 472886"/>
              <a:gd name="connsiteY209" fmla="*/ 362 h 22814"/>
              <a:gd name="connsiteX210" fmla="*/ 246270 w 472886"/>
              <a:gd name="connsiteY210" fmla="*/ 362 h 22814"/>
              <a:gd name="connsiteX211" fmla="*/ 257495 w 472886"/>
              <a:gd name="connsiteY211" fmla="*/ 362 h 22814"/>
              <a:gd name="connsiteX212" fmla="*/ 258426 w 472886"/>
              <a:gd name="connsiteY212" fmla="*/ 724 h 22814"/>
              <a:gd name="connsiteX213" fmla="*/ 258788 w 472886"/>
              <a:gd name="connsiteY213" fmla="*/ 1604 h 22814"/>
              <a:gd name="connsiteX214" fmla="*/ 258426 w 472886"/>
              <a:gd name="connsiteY214" fmla="*/ 2483 h 22814"/>
              <a:gd name="connsiteX215" fmla="*/ 257495 w 472886"/>
              <a:gd name="connsiteY215" fmla="*/ 2793 h 22814"/>
              <a:gd name="connsiteX216" fmla="*/ 257495 w 472886"/>
              <a:gd name="connsiteY216" fmla="*/ 2845 h 22814"/>
              <a:gd name="connsiteX217" fmla="*/ 247615 w 472886"/>
              <a:gd name="connsiteY217" fmla="*/ 2845 h 22814"/>
              <a:gd name="connsiteX218" fmla="*/ 247615 w 472886"/>
              <a:gd name="connsiteY218" fmla="*/ 9932 h 22814"/>
              <a:gd name="connsiteX219" fmla="*/ 256099 w 472886"/>
              <a:gd name="connsiteY219" fmla="*/ 9932 h 22814"/>
              <a:gd name="connsiteX220" fmla="*/ 257030 w 472886"/>
              <a:gd name="connsiteY220" fmla="*/ 10294 h 22814"/>
              <a:gd name="connsiteX221" fmla="*/ 257392 w 472886"/>
              <a:gd name="connsiteY221" fmla="*/ 11174 h 22814"/>
              <a:gd name="connsiteX222" fmla="*/ 257030 w 472886"/>
              <a:gd name="connsiteY222" fmla="*/ 12053 h 22814"/>
              <a:gd name="connsiteX223" fmla="*/ 256099 w 472886"/>
              <a:gd name="connsiteY223" fmla="*/ 12364 h 22814"/>
              <a:gd name="connsiteX224" fmla="*/ 247615 w 472886"/>
              <a:gd name="connsiteY224" fmla="*/ 12364 h 22814"/>
              <a:gd name="connsiteX225" fmla="*/ 247615 w 472886"/>
              <a:gd name="connsiteY225" fmla="*/ 20020 h 22814"/>
              <a:gd name="connsiteX226" fmla="*/ 257495 w 472886"/>
              <a:gd name="connsiteY226" fmla="*/ 20020 h 22814"/>
              <a:gd name="connsiteX227" fmla="*/ 258426 w 472886"/>
              <a:gd name="connsiteY227" fmla="*/ 20382 h 22814"/>
              <a:gd name="connsiteX228" fmla="*/ 258788 w 472886"/>
              <a:gd name="connsiteY228" fmla="*/ 21210 h 22814"/>
              <a:gd name="connsiteX229" fmla="*/ 258426 w 472886"/>
              <a:gd name="connsiteY229" fmla="*/ 22089 h 22814"/>
              <a:gd name="connsiteX230" fmla="*/ 257495 w 472886"/>
              <a:gd name="connsiteY230" fmla="*/ 22451 h 22814"/>
              <a:gd name="connsiteX231" fmla="*/ 246270 w 472886"/>
              <a:gd name="connsiteY231" fmla="*/ 22451 h 22814"/>
              <a:gd name="connsiteX232" fmla="*/ 245391 w 472886"/>
              <a:gd name="connsiteY232" fmla="*/ 22089 h 22814"/>
              <a:gd name="connsiteX233" fmla="*/ 245029 w 472886"/>
              <a:gd name="connsiteY233" fmla="*/ 21158 h 22814"/>
              <a:gd name="connsiteX234" fmla="*/ 245029 w 472886"/>
              <a:gd name="connsiteY234" fmla="*/ 1604 h 22814"/>
              <a:gd name="connsiteX235" fmla="*/ 245391 w 472886"/>
              <a:gd name="connsiteY235" fmla="*/ 724 h 22814"/>
              <a:gd name="connsiteX236" fmla="*/ 246270 w 472886"/>
              <a:gd name="connsiteY236" fmla="*/ 362 h 22814"/>
              <a:gd name="connsiteX237" fmla="*/ 202665 w 472886"/>
              <a:gd name="connsiteY237" fmla="*/ 362 h 22814"/>
              <a:gd name="connsiteX238" fmla="*/ 203544 w 472886"/>
              <a:gd name="connsiteY238" fmla="*/ 724 h 22814"/>
              <a:gd name="connsiteX239" fmla="*/ 203958 w 472886"/>
              <a:gd name="connsiteY239" fmla="*/ 1655 h 22814"/>
              <a:gd name="connsiteX240" fmla="*/ 203958 w 472886"/>
              <a:gd name="connsiteY240" fmla="*/ 14174 h 22814"/>
              <a:gd name="connsiteX241" fmla="*/ 204734 w 472886"/>
              <a:gd name="connsiteY241" fmla="*/ 17278 h 22814"/>
              <a:gd name="connsiteX242" fmla="*/ 206855 w 472886"/>
              <a:gd name="connsiteY242" fmla="*/ 19399 h 22814"/>
              <a:gd name="connsiteX243" fmla="*/ 209751 w 472886"/>
              <a:gd name="connsiteY243" fmla="*/ 20175 h 22814"/>
              <a:gd name="connsiteX244" fmla="*/ 212700 w 472886"/>
              <a:gd name="connsiteY244" fmla="*/ 19399 h 22814"/>
              <a:gd name="connsiteX245" fmla="*/ 214872 w 472886"/>
              <a:gd name="connsiteY245" fmla="*/ 17278 h 22814"/>
              <a:gd name="connsiteX246" fmla="*/ 215700 w 472886"/>
              <a:gd name="connsiteY246" fmla="*/ 14174 h 22814"/>
              <a:gd name="connsiteX247" fmla="*/ 215700 w 472886"/>
              <a:gd name="connsiteY247" fmla="*/ 1655 h 22814"/>
              <a:gd name="connsiteX248" fmla="*/ 216011 w 472886"/>
              <a:gd name="connsiteY248" fmla="*/ 724 h 22814"/>
              <a:gd name="connsiteX249" fmla="*/ 216890 w 472886"/>
              <a:gd name="connsiteY249" fmla="*/ 362 h 22814"/>
              <a:gd name="connsiteX250" fmla="*/ 217821 w 472886"/>
              <a:gd name="connsiteY250" fmla="*/ 724 h 22814"/>
              <a:gd name="connsiteX251" fmla="*/ 218183 w 472886"/>
              <a:gd name="connsiteY251" fmla="*/ 1655 h 22814"/>
              <a:gd name="connsiteX252" fmla="*/ 218183 w 472886"/>
              <a:gd name="connsiteY252" fmla="*/ 14174 h 22814"/>
              <a:gd name="connsiteX253" fmla="*/ 217045 w 472886"/>
              <a:gd name="connsiteY253" fmla="*/ 18520 h 22814"/>
              <a:gd name="connsiteX254" fmla="*/ 214045 w 472886"/>
              <a:gd name="connsiteY254" fmla="*/ 21572 h 22814"/>
              <a:gd name="connsiteX255" fmla="*/ 209751 w 472886"/>
              <a:gd name="connsiteY255" fmla="*/ 22710 h 22814"/>
              <a:gd name="connsiteX256" fmla="*/ 205407 w 472886"/>
              <a:gd name="connsiteY256" fmla="*/ 21572 h 22814"/>
              <a:gd name="connsiteX257" fmla="*/ 202406 w 472886"/>
              <a:gd name="connsiteY257" fmla="*/ 18520 h 22814"/>
              <a:gd name="connsiteX258" fmla="*/ 201320 w 472886"/>
              <a:gd name="connsiteY258" fmla="*/ 14174 h 22814"/>
              <a:gd name="connsiteX259" fmla="*/ 201320 w 472886"/>
              <a:gd name="connsiteY259" fmla="*/ 1655 h 22814"/>
              <a:gd name="connsiteX260" fmla="*/ 201682 w 472886"/>
              <a:gd name="connsiteY260" fmla="*/ 724 h 22814"/>
              <a:gd name="connsiteX261" fmla="*/ 202665 w 472886"/>
              <a:gd name="connsiteY261" fmla="*/ 362 h 22814"/>
              <a:gd name="connsiteX262" fmla="*/ 181458 w 472886"/>
              <a:gd name="connsiteY262" fmla="*/ 362 h 22814"/>
              <a:gd name="connsiteX263" fmla="*/ 196148 w 472886"/>
              <a:gd name="connsiteY263" fmla="*/ 362 h 22814"/>
              <a:gd name="connsiteX264" fmla="*/ 197027 w 472886"/>
              <a:gd name="connsiteY264" fmla="*/ 672 h 22814"/>
              <a:gd name="connsiteX265" fmla="*/ 197389 w 472886"/>
              <a:gd name="connsiteY265" fmla="*/ 1552 h 22814"/>
              <a:gd name="connsiteX266" fmla="*/ 197027 w 472886"/>
              <a:gd name="connsiteY266" fmla="*/ 2431 h 22814"/>
              <a:gd name="connsiteX267" fmla="*/ 196096 w 472886"/>
              <a:gd name="connsiteY267" fmla="*/ 2742 h 22814"/>
              <a:gd name="connsiteX268" fmla="*/ 190096 w 472886"/>
              <a:gd name="connsiteY268" fmla="*/ 2742 h 22814"/>
              <a:gd name="connsiteX269" fmla="*/ 190096 w 472886"/>
              <a:gd name="connsiteY269" fmla="*/ 21158 h 22814"/>
              <a:gd name="connsiteX270" fmla="*/ 189734 w 472886"/>
              <a:gd name="connsiteY270" fmla="*/ 22089 h 22814"/>
              <a:gd name="connsiteX271" fmla="*/ 188751 w 472886"/>
              <a:gd name="connsiteY271" fmla="*/ 22451 h 22814"/>
              <a:gd name="connsiteX272" fmla="*/ 187820 w 472886"/>
              <a:gd name="connsiteY272" fmla="*/ 22089 h 22814"/>
              <a:gd name="connsiteX273" fmla="*/ 187458 w 472886"/>
              <a:gd name="connsiteY273" fmla="*/ 21158 h 22814"/>
              <a:gd name="connsiteX274" fmla="*/ 187458 w 472886"/>
              <a:gd name="connsiteY274" fmla="*/ 2742 h 22814"/>
              <a:gd name="connsiteX275" fmla="*/ 181458 w 472886"/>
              <a:gd name="connsiteY275" fmla="*/ 2742 h 22814"/>
              <a:gd name="connsiteX276" fmla="*/ 180578 w 472886"/>
              <a:gd name="connsiteY276" fmla="*/ 2431 h 22814"/>
              <a:gd name="connsiteX277" fmla="*/ 180216 w 472886"/>
              <a:gd name="connsiteY277" fmla="*/ 1552 h 22814"/>
              <a:gd name="connsiteX278" fmla="*/ 180578 w 472886"/>
              <a:gd name="connsiteY278" fmla="*/ 672 h 22814"/>
              <a:gd name="connsiteX279" fmla="*/ 181458 w 472886"/>
              <a:gd name="connsiteY279" fmla="*/ 362 h 22814"/>
              <a:gd name="connsiteX280" fmla="*/ 168422 w 472886"/>
              <a:gd name="connsiteY280" fmla="*/ 362 h 22814"/>
              <a:gd name="connsiteX281" fmla="*/ 169353 w 472886"/>
              <a:gd name="connsiteY281" fmla="*/ 724 h 22814"/>
              <a:gd name="connsiteX282" fmla="*/ 169715 w 472886"/>
              <a:gd name="connsiteY282" fmla="*/ 1604 h 22814"/>
              <a:gd name="connsiteX283" fmla="*/ 169715 w 472886"/>
              <a:gd name="connsiteY283" fmla="*/ 19968 h 22814"/>
              <a:gd name="connsiteX284" fmla="*/ 179285 w 472886"/>
              <a:gd name="connsiteY284" fmla="*/ 19968 h 22814"/>
              <a:gd name="connsiteX285" fmla="*/ 180216 w 472886"/>
              <a:gd name="connsiteY285" fmla="*/ 20330 h 22814"/>
              <a:gd name="connsiteX286" fmla="*/ 180578 w 472886"/>
              <a:gd name="connsiteY286" fmla="*/ 21210 h 22814"/>
              <a:gd name="connsiteX287" fmla="*/ 180216 w 472886"/>
              <a:gd name="connsiteY287" fmla="*/ 22089 h 22814"/>
              <a:gd name="connsiteX288" fmla="*/ 179285 w 472886"/>
              <a:gd name="connsiteY288" fmla="*/ 22451 h 22814"/>
              <a:gd name="connsiteX289" fmla="*/ 168370 w 472886"/>
              <a:gd name="connsiteY289" fmla="*/ 22451 h 22814"/>
              <a:gd name="connsiteX290" fmla="*/ 167491 w 472886"/>
              <a:gd name="connsiteY290" fmla="*/ 22089 h 22814"/>
              <a:gd name="connsiteX291" fmla="*/ 167129 w 472886"/>
              <a:gd name="connsiteY291" fmla="*/ 21158 h 22814"/>
              <a:gd name="connsiteX292" fmla="*/ 167129 w 472886"/>
              <a:gd name="connsiteY292" fmla="*/ 1604 h 22814"/>
              <a:gd name="connsiteX293" fmla="*/ 167491 w 472886"/>
              <a:gd name="connsiteY293" fmla="*/ 724 h 22814"/>
              <a:gd name="connsiteX294" fmla="*/ 168422 w 472886"/>
              <a:gd name="connsiteY294" fmla="*/ 362 h 22814"/>
              <a:gd name="connsiteX295" fmla="*/ 146024 w 472886"/>
              <a:gd name="connsiteY295" fmla="*/ 362 h 22814"/>
              <a:gd name="connsiteX296" fmla="*/ 146903 w 472886"/>
              <a:gd name="connsiteY296" fmla="*/ 724 h 22814"/>
              <a:gd name="connsiteX297" fmla="*/ 147317 w 472886"/>
              <a:gd name="connsiteY297" fmla="*/ 1655 h 22814"/>
              <a:gd name="connsiteX298" fmla="*/ 147317 w 472886"/>
              <a:gd name="connsiteY298" fmla="*/ 14174 h 22814"/>
              <a:gd name="connsiteX299" fmla="*/ 148093 w 472886"/>
              <a:gd name="connsiteY299" fmla="*/ 17278 h 22814"/>
              <a:gd name="connsiteX300" fmla="*/ 150214 w 472886"/>
              <a:gd name="connsiteY300" fmla="*/ 19399 h 22814"/>
              <a:gd name="connsiteX301" fmla="*/ 153162 w 472886"/>
              <a:gd name="connsiteY301" fmla="*/ 20175 h 22814"/>
              <a:gd name="connsiteX302" fmla="*/ 156111 w 472886"/>
              <a:gd name="connsiteY302" fmla="*/ 19399 h 22814"/>
              <a:gd name="connsiteX303" fmla="*/ 158283 w 472886"/>
              <a:gd name="connsiteY303" fmla="*/ 17278 h 22814"/>
              <a:gd name="connsiteX304" fmla="*/ 159111 w 472886"/>
              <a:gd name="connsiteY304" fmla="*/ 14174 h 22814"/>
              <a:gd name="connsiteX305" fmla="*/ 159111 w 472886"/>
              <a:gd name="connsiteY305" fmla="*/ 1655 h 22814"/>
              <a:gd name="connsiteX306" fmla="*/ 159421 w 472886"/>
              <a:gd name="connsiteY306" fmla="*/ 724 h 22814"/>
              <a:gd name="connsiteX307" fmla="*/ 160301 w 472886"/>
              <a:gd name="connsiteY307" fmla="*/ 362 h 22814"/>
              <a:gd name="connsiteX308" fmla="*/ 161180 w 472886"/>
              <a:gd name="connsiteY308" fmla="*/ 724 h 22814"/>
              <a:gd name="connsiteX309" fmla="*/ 161542 w 472886"/>
              <a:gd name="connsiteY309" fmla="*/ 1655 h 22814"/>
              <a:gd name="connsiteX310" fmla="*/ 161542 w 472886"/>
              <a:gd name="connsiteY310" fmla="*/ 14174 h 22814"/>
              <a:gd name="connsiteX311" fmla="*/ 160404 w 472886"/>
              <a:gd name="connsiteY311" fmla="*/ 18520 h 22814"/>
              <a:gd name="connsiteX312" fmla="*/ 157404 w 472886"/>
              <a:gd name="connsiteY312" fmla="*/ 21572 h 22814"/>
              <a:gd name="connsiteX313" fmla="*/ 153110 w 472886"/>
              <a:gd name="connsiteY313" fmla="*/ 22710 h 22814"/>
              <a:gd name="connsiteX314" fmla="*/ 148766 w 472886"/>
              <a:gd name="connsiteY314" fmla="*/ 21572 h 22814"/>
              <a:gd name="connsiteX315" fmla="*/ 145765 w 472886"/>
              <a:gd name="connsiteY315" fmla="*/ 18520 h 22814"/>
              <a:gd name="connsiteX316" fmla="*/ 144679 w 472886"/>
              <a:gd name="connsiteY316" fmla="*/ 14174 h 22814"/>
              <a:gd name="connsiteX317" fmla="*/ 144679 w 472886"/>
              <a:gd name="connsiteY317" fmla="*/ 1655 h 22814"/>
              <a:gd name="connsiteX318" fmla="*/ 145041 w 472886"/>
              <a:gd name="connsiteY318" fmla="*/ 724 h 22814"/>
              <a:gd name="connsiteX319" fmla="*/ 146024 w 472886"/>
              <a:gd name="connsiteY319" fmla="*/ 362 h 22814"/>
              <a:gd name="connsiteX320" fmla="*/ 95849 w 472886"/>
              <a:gd name="connsiteY320" fmla="*/ 362 h 22814"/>
              <a:gd name="connsiteX321" fmla="*/ 110540 w 472886"/>
              <a:gd name="connsiteY321" fmla="*/ 362 h 22814"/>
              <a:gd name="connsiteX322" fmla="*/ 111419 w 472886"/>
              <a:gd name="connsiteY322" fmla="*/ 672 h 22814"/>
              <a:gd name="connsiteX323" fmla="*/ 111781 w 472886"/>
              <a:gd name="connsiteY323" fmla="*/ 1552 h 22814"/>
              <a:gd name="connsiteX324" fmla="*/ 111419 w 472886"/>
              <a:gd name="connsiteY324" fmla="*/ 2431 h 22814"/>
              <a:gd name="connsiteX325" fmla="*/ 110488 w 472886"/>
              <a:gd name="connsiteY325" fmla="*/ 2742 h 22814"/>
              <a:gd name="connsiteX326" fmla="*/ 104488 w 472886"/>
              <a:gd name="connsiteY326" fmla="*/ 2742 h 22814"/>
              <a:gd name="connsiteX327" fmla="*/ 104488 w 472886"/>
              <a:gd name="connsiteY327" fmla="*/ 21158 h 22814"/>
              <a:gd name="connsiteX328" fmla="*/ 104126 w 472886"/>
              <a:gd name="connsiteY328" fmla="*/ 22089 h 22814"/>
              <a:gd name="connsiteX329" fmla="*/ 103143 w 472886"/>
              <a:gd name="connsiteY329" fmla="*/ 22451 h 22814"/>
              <a:gd name="connsiteX330" fmla="*/ 102212 w 472886"/>
              <a:gd name="connsiteY330" fmla="*/ 22089 h 22814"/>
              <a:gd name="connsiteX331" fmla="*/ 101850 w 472886"/>
              <a:gd name="connsiteY331" fmla="*/ 21158 h 22814"/>
              <a:gd name="connsiteX332" fmla="*/ 101850 w 472886"/>
              <a:gd name="connsiteY332" fmla="*/ 2742 h 22814"/>
              <a:gd name="connsiteX333" fmla="*/ 95849 w 472886"/>
              <a:gd name="connsiteY333" fmla="*/ 2742 h 22814"/>
              <a:gd name="connsiteX334" fmla="*/ 94970 w 472886"/>
              <a:gd name="connsiteY334" fmla="*/ 2431 h 22814"/>
              <a:gd name="connsiteX335" fmla="*/ 94608 w 472886"/>
              <a:gd name="connsiteY335" fmla="*/ 1552 h 22814"/>
              <a:gd name="connsiteX336" fmla="*/ 94970 w 472886"/>
              <a:gd name="connsiteY336" fmla="*/ 672 h 22814"/>
              <a:gd name="connsiteX337" fmla="*/ 95849 w 472886"/>
              <a:gd name="connsiteY337" fmla="*/ 362 h 22814"/>
              <a:gd name="connsiteX338" fmla="*/ 79608 w 472886"/>
              <a:gd name="connsiteY338" fmla="*/ 362 h 22814"/>
              <a:gd name="connsiteX339" fmla="*/ 90832 w 472886"/>
              <a:gd name="connsiteY339" fmla="*/ 362 h 22814"/>
              <a:gd name="connsiteX340" fmla="*/ 91763 w 472886"/>
              <a:gd name="connsiteY340" fmla="*/ 724 h 22814"/>
              <a:gd name="connsiteX341" fmla="*/ 92125 w 472886"/>
              <a:gd name="connsiteY341" fmla="*/ 1604 h 22814"/>
              <a:gd name="connsiteX342" fmla="*/ 91763 w 472886"/>
              <a:gd name="connsiteY342" fmla="*/ 2483 h 22814"/>
              <a:gd name="connsiteX343" fmla="*/ 90832 w 472886"/>
              <a:gd name="connsiteY343" fmla="*/ 2793 h 22814"/>
              <a:gd name="connsiteX344" fmla="*/ 90832 w 472886"/>
              <a:gd name="connsiteY344" fmla="*/ 2845 h 22814"/>
              <a:gd name="connsiteX345" fmla="*/ 80952 w 472886"/>
              <a:gd name="connsiteY345" fmla="*/ 2845 h 22814"/>
              <a:gd name="connsiteX346" fmla="*/ 80952 w 472886"/>
              <a:gd name="connsiteY346" fmla="*/ 9932 h 22814"/>
              <a:gd name="connsiteX347" fmla="*/ 89436 w 472886"/>
              <a:gd name="connsiteY347" fmla="*/ 9932 h 22814"/>
              <a:gd name="connsiteX348" fmla="*/ 90367 w 472886"/>
              <a:gd name="connsiteY348" fmla="*/ 10294 h 22814"/>
              <a:gd name="connsiteX349" fmla="*/ 90729 w 472886"/>
              <a:gd name="connsiteY349" fmla="*/ 11174 h 22814"/>
              <a:gd name="connsiteX350" fmla="*/ 90367 w 472886"/>
              <a:gd name="connsiteY350" fmla="*/ 12053 h 22814"/>
              <a:gd name="connsiteX351" fmla="*/ 89436 w 472886"/>
              <a:gd name="connsiteY351" fmla="*/ 12364 h 22814"/>
              <a:gd name="connsiteX352" fmla="*/ 80952 w 472886"/>
              <a:gd name="connsiteY352" fmla="*/ 12364 h 22814"/>
              <a:gd name="connsiteX353" fmla="*/ 80952 w 472886"/>
              <a:gd name="connsiteY353" fmla="*/ 20020 h 22814"/>
              <a:gd name="connsiteX354" fmla="*/ 90832 w 472886"/>
              <a:gd name="connsiteY354" fmla="*/ 20020 h 22814"/>
              <a:gd name="connsiteX355" fmla="*/ 91763 w 472886"/>
              <a:gd name="connsiteY355" fmla="*/ 20382 h 22814"/>
              <a:gd name="connsiteX356" fmla="*/ 92125 w 472886"/>
              <a:gd name="connsiteY356" fmla="*/ 21210 h 22814"/>
              <a:gd name="connsiteX357" fmla="*/ 91763 w 472886"/>
              <a:gd name="connsiteY357" fmla="*/ 22089 h 22814"/>
              <a:gd name="connsiteX358" fmla="*/ 90832 w 472886"/>
              <a:gd name="connsiteY358" fmla="*/ 22451 h 22814"/>
              <a:gd name="connsiteX359" fmla="*/ 79608 w 472886"/>
              <a:gd name="connsiteY359" fmla="*/ 22451 h 22814"/>
              <a:gd name="connsiteX360" fmla="*/ 78728 w 472886"/>
              <a:gd name="connsiteY360" fmla="*/ 22089 h 22814"/>
              <a:gd name="connsiteX361" fmla="*/ 78366 w 472886"/>
              <a:gd name="connsiteY361" fmla="*/ 21158 h 22814"/>
              <a:gd name="connsiteX362" fmla="*/ 78366 w 472886"/>
              <a:gd name="connsiteY362" fmla="*/ 1604 h 22814"/>
              <a:gd name="connsiteX363" fmla="*/ 78728 w 472886"/>
              <a:gd name="connsiteY363" fmla="*/ 724 h 22814"/>
              <a:gd name="connsiteX364" fmla="*/ 79608 w 472886"/>
              <a:gd name="connsiteY364" fmla="*/ 362 h 22814"/>
              <a:gd name="connsiteX365" fmla="*/ 61606 w 472886"/>
              <a:gd name="connsiteY365" fmla="*/ 362 h 22814"/>
              <a:gd name="connsiteX366" fmla="*/ 72831 w 472886"/>
              <a:gd name="connsiteY366" fmla="*/ 362 h 22814"/>
              <a:gd name="connsiteX367" fmla="*/ 73762 w 472886"/>
              <a:gd name="connsiteY367" fmla="*/ 724 h 22814"/>
              <a:gd name="connsiteX368" fmla="*/ 74124 w 472886"/>
              <a:gd name="connsiteY368" fmla="*/ 1604 h 22814"/>
              <a:gd name="connsiteX369" fmla="*/ 73762 w 472886"/>
              <a:gd name="connsiteY369" fmla="*/ 2483 h 22814"/>
              <a:gd name="connsiteX370" fmla="*/ 72831 w 472886"/>
              <a:gd name="connsiteY370" fmla="*/ 2793 h 22814"/>
              <a:gd name="connsiteX371" fmla="*/ 72831 w 472886"/>
              <a:gd name="connsiteY371" fmla="*/ 2845 h 22814"/>
              <a:gd name="connsiteX372" fmla="*/ 62951 w 472886"/>
              <a:gd name="connsiteY372" fmla="*/ 2845 h 22814"/>
              <a:gd name="connsiteX373" fmla="*/ 62951 w 472886"/>
              <a:gd name="connsiteY373" fmla="*/ 9932 h 22814"/>
              <a:gd name="connsiteX374" fmla="*/ 71435 w 472886"/>
              <a:gd name="connsiteY374" fmla="*/ 9932 h 22814"/>
              <a:gd name="connsiteX375" fmla="*/ 72366 w 472886"/>
              <a:gd name="connsiteY375" fmla="*/ 10294 h 22814"/>
              <a:gd name="connsiteX376" fmla="*/ 72728 w 472886"/>
              <a:gd name="connsiteY376" fmla="*/ 11174 h 22814"/>
              <a:gd name="connsiteX377" fmla="*/ 72366 w 472886"/>
              <a:gd name="connsiteY377" fmla="*/ 12053 h 22814"/>
              <a:gd name="connsiteX378" fmla="*/ 71435 w 472886"/>
              <a:gd name="connsiteY378" fmla="*/ 12364 h 22814"/>
              <a:gd name="connsiteX379" fmla="*/ 62951 w 472886"/>
              <a:gd name="connsiteY379" fmla="*/ 12364 h 22814"/>
              <a:gd name="connsiteX380" fmla="*/ 62951 w 472886"/>
              <a:gd name="connsiteY380" fmla="*/ 20020 h 22814"/>
              <a:gd name="connsiteX381" fmla="*/ 72831 w 472886"/>
              <a:gd name="connsiteY381" fmla="*/ 20020 h 22814"/>
              <a:gd name="connsiteX382" fmla="*/ 73762 w 472886"/>
              <a:gd name="connsiteY382" fmla="*/ 20382 h 22814"/>
              <a:gd name="connsiteX383" fmla="*/ 74124 w 472886"/>
              <a:gd name="connsiteY383" fmla="*/ 21210 h 22814"/>
              <a:gd name="connsiteX384" fmla="*/ 73762 w 472886"/>
              <a:gd name="connsiteY384" fmla="*/ 22089 h 22814"/>
              <a:gd name="connsiteX385" fmla="*/ 72831 w 472886"/>
              <a:gd name="connsiteY385" fmla="*/ 22451 h 22814"/>
              <a:gd name="connsiteX386" fmla="*/ 61606 w 472886"/>
              <a:gd name="connsiteY386" fmla="*/ 22451 h 22814"/>
              <a:gd name="connsiteX387" fmla="*/ 60727 w 472886"/>
              <a:gd name="connsiteY387" fmla="*/ 22089 h 22814"/>
              <a:gd name="connsiteX388" fmla="*/ 60365 w 472886"/>
              <a:gd name="connsiteY388" fmla="*/ 21158 h 22814"/>
              <a:gd name="connsiteX389" fmla="*/ 60365 w 472886"/>
              <a:gd name="connsiteY389" fmla="*/ 1604 h 22814"/>
              <a:gd name="connsiteX390" fmla="*/ 60727 w 472886"/>
              <a:gd name="connsiteY390" fmla="*/ 724 h 22814"/>
              <a:gd name="connsiteX391" fmla="*/ 61606 w 472886"/>
              <a:gd name="connsiteY391" fmla="*/ 362 h 22814"/>
              <a:gd name="connsiteX392" fmla="*/ 19191 w 472886"/>
              <a:gd name="connsiteY392" fmla="*/ 362 h 22814"/>
              <a:gd name="connsiteX393" fmla="*/ 33881 w 472886"/>
              <a:gd name="connsiteY393" fmla="*/ 362 h 22814"/>
              <a:gd name="connsiteX394" fmla="*/ 34760 w 472886"/>
              <a:gd name="connsiteY394" fmla="*/ 672 h 22814"/>
              <a:gd name="connsiteX395" fmla="*/ 35122 w 472886"/>
              <a:gd name="connsiteY395" fmla="*/ 1552 h 22814"/>
              <a:gd name="connsiteX396" fmla="*/ 34760 w 472886"/>
              <a:gd name="connsiteY396" fmla="*/ 2431 h 22814"/>
              <a:gd name="connsiteX397" fmla="*/ 33829 w 472886"/>
              <a:gd name="connsiteY397" fmla="*/ 2742 h 22814"/>
              <a:gd name="connsiteX398" fmla="*/ 27829 w 472886"/>
              <a:gd name="connsiteY398" fmla="*/ 2742 h 22814"/>
              <a:gd name="connsiteX399" fmla="*/ 27829 w 472886"/>
              <a:gd name="connsiteY399" fmla="*/ 21158 h 22814"/>
              <a:gd name="connsiteX400" fmla="*/ 27467 w 472886"/>
              <a:gd name="connsiteY400" fmla="*/ 22089 h 22814"/>
              <a:gd name="connsiteX401" fmla="*/ 26484 w 472886"/>
              <a:gd name="connsiteY401" fmla="*/ 22451 h 22814"/>
              <a:gd name="connsiteX402" fmla="*/ 25553 w 472886"/>
              <a:gd name="connsiteY402" fmla="*/ 22089 h 22814"/>
              <a:gd name="connsiteX403" fmla="*/ 25191 w 472886"/>
              <a:gd name="connsiteY403" fmla="*/ 21158 h 22814"/>
              <a:gd name="connsiteX404" fmla="*/ 25191 w 472886"/>
              <a:gd name="connsiteY404" fmla="*/ 2742 h 22814"/>
              <a:gd name="connsiteX405" fmla="*/ 19191 w 472886"/>
              <a:gd name="connsiteY405" fmla="*/ 2742 h 22814"/>
              <a:gd name="connsiteX406" fmla="*/ 18311 w 472886"/>
              <a:gd name="connsiteY406" fmla="*/ 2431 h 22814"/>
              <a:gd name="connsiteX407" fmla="*/ 17949 w 472886"/>
              <a:gd name="connsiteY407" fmla="*/ 1552 h 22814"/>
              <a:gd name="connsiteX408" fmla="*/ 18311 w 472886"/>
              <a:gd name="connsiteY408" fmla="*/ 672 h 22814"/>
              <a:gd name="connsiteX409" fmla="*/ 19191 w 472886"/>
              <a:gd name="connsiteY409" fmla="*/ 362 h 22814"/>
              <a:gd name="connsiteX410" fmla="*/ 224907 w 472886"/>
              <a:gd name="connsiteY410" fmla="*/ 259 h 22814"/>
              <a:gd name="connsiteX411" fmla="*/ 233649 w 472886"/>
              <a:gd name="connsiteY411" fmla="*/ 259 h 22814"/>
              <a:gd name="connsiteX412" fmla="*/ 236856 w 472886"/>
              <a:gd name="connsiteY412" fmla="*/ 1087 h 22814"/>
              <a:gd name="connsiteX413" fmla="*/ 239132 w 472886"/>
              <a:gd name="connsiteY413" fmla="*/ 3311 h 22814"/>
              <a:gd name="connsiteX414" fmla="*/ 239960 w 472886"/>
              <a:gd name="connsiteY414" fmla="*/ 6570 h 22814"/>
              <a:gd name="connsiteX415" fmla="*/ 239443 w 472886"/>
              <a:gd name="connsiteY415" fmla="*/ 9053 h 22814"/>
              <a:gd name="connsiteX416" fmla="*/ 238046 w 472886"/>
              <a:gd name="connsiteY416" fmla="*/ 11019 h 22814"/>
              <a:gd name="connsiteX417" fmla="*/ 236339 w 472886"/>
              <a:gd name="connsiteY417" fmla="*/ 12157 h 22814"/>
              <a:gd name="connsiteX418" fmla="*/ 237270 w 472886"/>
              <a:gd name="connsiteY418" fmla="*/ 12726 h 22814"/>
              <a:gd name="connsiteX419" fmla="*/ 238667 w 472886"/>
              <a:gd name="connsiteY419" fmla="*/ 14382 h 22814"/>
              <a:gd name="connsiteX420" fmla="*/ 239236 w 472886"/>
              <a:gd name="connsiteY420" fmla="*/ 16709 h 22814"/>
              <a:gd name="connsiteX421" fmla="*/ 239391 w 472886"/>
              <a:gd name="connsiteY421" fmla="*/ 18572 h 22814"/>
              <a:gd name="connsiteX422" fmla="*/ 239650 w 472886"/>
              <a:gd name="connsiteY422" fmla="*/ 19658 h 22814"/>
              <a:gd name="connsiteX423" fmla="*/ 240167 w 472886"/>
              <a:gd name="connsiteY423" fmla="*/ 20279 h 22814"/>
              <a:gd name="connsiteX424" fmla="*/ 240736 w 472886"/>
              <a:gd name="connsiteY424" fmla="*/ 21003 h 22814"/>
              <a:gd name="connsiteX425" fmla="*/ 240581 w 472886"/>
              <a:gd name="connsiteY425" fmla="*/ 21934 h 22814"/>
              <a:gd name="connsiteX426" fmla="*/ 240063 w 472886"/>
              <a:gd name="connsiteY426" fmla="*/ 22348 h 22814"/>
              <a:gd name="connsiteX427" fmla="*/ 239391 w 472886"/>
              <a:gd name="connsiteY427" fmla="*/ 22452 h 22814"/>
              <a:gd name="connsiteX428" fmla="*/ 238770 w 472886"/>
              <a:gd name="connsiteY428" fmla="*/ 22245 h 22814"/>
              <a:gd name="connsiteX429" fmla="*/ 237787 w 472886"/>
              <a:gd name="connsiteY429" fmla="*/ 21417 h 22814"/>
              <a:gd name="connsiteX430" fmla="*/ 237012 w 472886"/>
              <a:gd name="connsiteY430" fmla="*/ 19813 h 22814"/>
              <a:gd name="connsiteX431" fmla="*/ 236701 w 472886"/>
              <a:gd name="connsiteY431" fmla="*/ 16968 h 22814"/>
              <a:gd name="connsiteX432" fmla="*/ 236391 w 472886"/>
              <a:gd name="connsiteY432" fmla="*/ 15313 h 22814"/>
              <a:gd name="connsiteX433" fmla="*/ 235511 w 472886"/>
              <a:gd name="connsiteY433" fmla="*/ 14226 h 22814"/>
              <a:gd name="connsiteX434" fmla="*/ 234322 w 472886"/>
              <a:gd name="connsiteY434" fmla="*/ 13657 h 22814"/>
              <a:gd name="connsiteX435" fmla="*/ 232977 w 472886"/>
              <a:gd name="connsiteY435" fmla="*/ 13502 h 22814"/>
              <a:gd name="connsiteX436" fmla="*/ 226304 w 472886"/>
              <a:gd name="connsiteY436" fmla="*/ 13502 h 22814"/>
              <a:gd name="connsiteX437" fmla="*/ 226304 w 472886"/>
              <a:gd name="connsiteY437" fmla="*/ 21055 h 22814"/>
              <a:gd name="connsiteX438" fmla="*/ 225994 w 472886"/>
              <a:gd name="connsiteY438" fmla="*/ 21986 h 22814"/>
              <a:gd name="connsiteX439" fmla="*/ 225115 w 472886"/>
              <a:gd name="connsiteY439" fmla="*/ 22348 h 22814"/>
              <a:gd name="connsiteX440" fmla="*/ 224080 w 472886"/>
              <a:gd name="connsiteY440" fmla="*/ 21986 h 22814"/>
              <a:gd name="connsiteX441" fmla="*/ 223666 w 472886"/>
              <a:gd name="connsiteY441" fmla="*/ 21055 h 22814"/>
              <a:gd name="connsiteX442" fmla="*/ 223666 w 472886"/>
              <a:gd name="connsiteY442" fmla="*/ 1501 h 22814"/>
              <a:gd name="connsiteX443" fmla="*/ 224028 w 472886"/>
              <a:gd name="connsiteY443" fmla="*/ 621 h 22814"/>
              <a:gd name="connsiteX444" fmla="*/ 224907 w 472886"/>
              <a:gd name="connsiteY444" fmla="*/ 259 h 22814"/>
              <a:gd name="connsiteX445" fmla="*/ 40294 w 472886"/>
              <a:gd name="connsiteY445" fmla="*/ 259 h 22814"/>
              <a:gd name="connsiteX446" fmla="*/ 48984 w 472886"/>
              <a:gd name="connsiteY446" fmla="*/ 259 h 22814"/>
              <a:gd name="connsiteX447" fmla="*/ 52191 w 472886"/>
              <a:gd name="connsiteY447" fmla="*/ 1087 h 22814"/>
              <a:gd name="connsiteX448" fmla="*/ 54467 w 472886"/>
              <a:gd name="connsiteY448" fmla="*/ 3311 h 22814"/>
              <a:gd name="connsiteX449" fmla="*/ 55295 w 472886"/>
              <a:gd name="connsiteY449" fmla="*/ 6570 h 22814"/>
              <a:gd name="connsiteX450" fmla="*/ 54778 w 472886"/>
              <a:gd name="connsiteY450" fmla="*/ 9053 h 22814"/>
              <a:gd name="connsiteX451" fmla="*/ 53381 w 472886"/>
              <a:gd name="connsiteY451" fmla="*/ 11019 h 22814"/>
              <a:gd name="connsiteX452" fmla="*/ 51674 w 472886"/>
              <a:gd name="connsiteY452" fmla="*/ 12157 h 22814"/>
              <a:gd name="connsiteX453" fmla="*/ 52605 w 472886"/>
              <a:gd name="connsiteY453" fmla="*/ 12726 h 22814"/>
              <a:gd name="connsiteX454" fmla="*/ 54002 w 472886"/>
              <a:gd name="connsiteY454" fmla="*/ 14382 h 22814"/>
              <a:gd name="connsiteX455" fmla="*/ 54571 w 472886"/>
              <a:gd name="connsiteY455" fmla="*/ 16709 h 22814"/>
              <a:gd name="connsiteX456" fmla="*/ 54726 w 472886"/>
              <a:gd name="connsiteY456" fmla="*/ 18572 h 22814"/>
              <a:gd name="connsiteX457" fmla="*/ 54985 w 472886"/>
              <a:gd name="connsiteY457" fmla="*/ 19658 h 22814"/>
              <a:gd name="connsiteX458" fmla="*/ 55502 w 472886"/>
              <a:gd name="connsiteY458" fmla="*/ 20279 h 22814"/>
              <a:gd name="connsiteX459" fmla="*/ 56123 w 472886"/>
              <a:gd name="connsiteY459" fmla="*/ 21003 h 22814"/>
              <a:gd name="connsiteX460" fmla="*/ 55968 w 472886"/>
              <a:gd name="connsiteY460" fmla="*/ 21934 h 22814"/>
              <a:gd name="connsiteX461" fmla="*/ 55450 w 472886"/>
              <a:gd name="connsiteY461" fmla="*/ 22348 h 22814"/>
              <a:gd name="connsiteX462" fmla="*/ 54778 w 472886"/>
              <a:gd name="connsiteY462" fmla="*/ 22452 h 22814"/>
              <a:gd name="connsiteX463" fmla="*/ 54157 w 472886"/>
              <a:gd name="connsiteY463" fmla="*/ 22245 h 22814"/>
              <a:gd name="connsiteX464" fmla="*/ 53174 w 472886"/>
              <a:gd name="connsiteY464" fmla="*/ 21417 h 22814"/>
              <a:gd name="connsiteX465" fmla="*/ 52399 w 472886"/>
              <a:gd name="connsiteY465" fmla="*/ 19813 h 22814"/>
              <a:gd name="connsiteX466" fmla="*/ 52088 w 472886"/>
              <a:gd name="connsiteY466" fmla="*/ 16968 h 22814"/>
              <a:gd name="connsiteX467" fmla="*/ 51778 w 472886"/>
              <a:gd name="connsiteY467" fmla="*/ 15313 h 22814"/>
              <a:gd name="connsiteX468" fmla="*/ 50898 w 472886"/>
              <a:gd name="connsiteY468" fmla="*/ 14226 h 22814"/>
              <a:gd name="connsiteX469" fmla="*/ 49709 w 472886"/>
              <a:gd name="connsiteY469" fmla="*/ 13657 h 22814"/>
              <a:gd name="connsiteX470" fmla="*/ 48364 w 472886"/>
              <a:gd name="connsiteY470" fmla="*/ 13502 h 22814"/>
              <a:gd name="connsiteX471" fmla="*/ 41691 w 472886"/>
              <a:gd name="connsiteY471" fmla="*/ 13502 h 22814"/>
              <a:gd name="connsiteX472" fmla="*/ 41691 w 472886"/>
              <a:gd name="connsiteY472" fmla="*/ 21055 h 22814"/>
              <a:gd name="connsiteX473" fmla="*/ 41381 w 472886"/>
              <a:gd name="connsiteY473" fmla="*/ 21986 h 22814"/>
              <a:gd name="connsiteX474" fmla="*/ 40502 w 472886"/>
              <a:gd name="connsiteY474" fmla="*/ 22348 h 22814"/>
              <a:gd name="connsiteX475" fmla="*/ 39467 w 472886"/>
              <a:gd name="connsiteY475" fmla="*/ 21986 h 22814"/>
              <a:gd name="connsiteX476" fmla="*/ 39053 w 472886"/>
              <a:gd name="connsiteY476" fmla="*/ 21055 h 22814"/>
              <a:gd name="connsiteX477" fmla="*/ 39053 w 472886"/>
              <a:gd name="connsiteY477" fmla="*/ 1501 h 22814"/>
              <a:gd name="connsiteX478" fmla="*/ 39415 w 472886"/>
              <a:gd name="connsiteY478" fmla="*/ 621 h 22814"/>
              <a:gd name="connsiteX479" fmla="*/ 40294 w 472886"/>
              <a:gd name="connsiteY479" fmla="*/ 259 h 22814"/>
              <a:gd name="connsiteX480" fmla="*/ 465800 w 472886"/>
              <a:gd name="connsiteY480" fmla="*/ 104 h 22814"/>
              <a:gd name="connsiteX481" fmla="*/ 469369 w 472886"/>
              <a:gd name="connsiteY481" fmla="*/ 725 h 22814"/>
              <a:gd name="connsiteX482" fmla="*/ 472110 w 472886"/>
              <a:gd name="connsiteY482" fmla="*/ 2587 h 22814"/>
              <a:gd name="connsiteX483" fmla="*/ 472576 w 472886"/>
              <a:gd name="connsiteY483" fmla="*/ 3518 h 22814"/>
              <a:gd name="connsiteX484" fmla="*/ 472265 w 472886"/>
              <a:gd name="connsiteY484" fmla="*/ 4139 h 22814"/>
              <a:gd name="connsiteX485" fmla="*/ 471593 w 472886"/>
              <a:gd name="connsiteY485" fmla="*/ 4449 h 22814"/>
              <a:gd name="connsiteX486" fmla="*/ 471076 w 472886"/>
              <a:gd name="connsiteY486" fmla="*/ 4242 h 22814"/>
              <a:gd name="connsiteX487" fmla="*/ 469731 w 472886"/>
              <a:gd name="connsiteY487" fmla="*/ 3053 h 22814"/>
              <a:gd name="connsiteX488" fmla="*/ 467921 w 472886"/>
              <a:gd name="connsiteY488" fmla="*/ 2225 h 22814"/>
              <a:gd name="connsiteX489" fmla="*/ 465851 w 472886"/>
              <a:gd name="connsiteY489" fmla="*/ 1966 h 22814"/>
              <a:gd name="connsiteX490" fmla="*/ 463161 w 472886"/>
              <a:gd name="connsiteY490" fmla="*/ 2432 h 22814"/>
              <a:gd name="connsiteX491" fmla="*/ 461299 w 472886"/>
              <a:gd name="connsiteY491" fmla="*/ 3725 h 22814"/>
              <a:gd name="connsiteX492" fmla="*/ 460627 w 472886"/>
              <a:gd name="connsiteY492" fmla="*/ 5794 h 22814"/>
              <a:gd name="connsiteX493" fmla="*/ 461403 w 472886"/>
              <a:gd name="connsiteY493" fmla="*/ 7967 h 22814"/>
              <a:gd name="connsiteX494" fmla="*/ 463369 w 472886"/>
              <a:gd name="connsiteY494" fmla="*/ 9364 h 22814"/>
              <a:gd name="connsiteX495" fmla="*/ 466006 w 472886"/>
              <a:gd name="connsiteY495" fmla="*/ 10398 h 22814"/>
              <a:gd name="connsiteX496" fmla="*/ 468593 w 472886"/>
              <a:gd name="connsiteY496" fmla="*/ 11278 h 22814"/>
              <a:gd name="connsiteX497" fmla="*/ 470817 w 472886"/>
              <a:gd name="connsiteY497" fmla="*/ 12468 h 22814"/>
              <a:gd name="connsiteX498" fmla="*/ 472317 w 472886"/>
              <a:gd name="connsiteY498" fmla="*/ 14278 h 22814"/>
              <a:gd name="connsiteX499" fmla="*/ 472886 w 472886"/>
              <a:gd name="connsiteY499" fmla="*/ 17072 h 22814"/>
              <a:gd name="connsiteX500" fmla="*/ 471955 w 472886"/>
              <a:gd name="connsiteY500" fmla="*/ 19969 h 22814"/>
              <a:gd name="connsiteX501" fmla="*/ 469421 w 472886"/>
              <a:gd name="connsiteY501" fmla="*/ 22038 h 22814"/>
              <a:gd name="connsiteX502" fmla="*/ 465696 w 472886"/>
              <a:gd name="connsiteY502" fmla="*/ 22814 h 22814"/>
              <a:gd name="connsiteX503" fmla="*/ 461506 w 472886"/>
              <a:gd name="connsiteY503" fmla="*/ 22038 h 22814"/>
              <a:gd name="connsiteX504" fmla="*/ 458144 w 472886"/>
              <a:gd name="connsiteY504" fmla="*/ 19658 h 22814"/>
              <a:gd name="connsiteX505" fmla="*/ 457886 w 472886"/>
              <a:gd name="connsiteY505" fmla="*/ 19348 h 22814"/>
              <a:gd name="connsiteX506" fmla="*/ 457782 w 472886"/>
              <a:gd name="connsiteY506" fmla="*/ 18882 h 22814"/>
              <a:gd name="connsiteX507" fmla="*/ 458092 w 472886"/>
              <a:gd name="connsiteY507" fmla="*/ 18210 h 22814"/>
              <a:gd name="connsiteX508" fmla="*/ 458765 w 472886"/>
              <a:gd name="connsiteY508" fmla="*/ 17899 h 22814"/>
              <a:gd name="connsiteX509" fmla="*/ 459437 w 472886"/>
              <a:gd name="connsiteY509" fmla="*/ 18210 h 22814"/>
              <a:gd name="connsiteX510" fmla="*/ 462230 w 472886"/>
              <a:gd name="connsiteY510" fmla="*/ 20227 h 22814"/>
              <a:gd name="connsiteX511" fmla="*/ 465593 w 472886"/>
              <a:gd name="connsiteY511" fmla="*/ 20900 h 22814"/>
              <a:gd name="connsiteX512" fmla="*/ 468282 w 472886"/>
              <a:gd name="connsiteY512" fmla="*/ 20434 h 22814"/>
              <a:gd name="connsiteX513" fmla="*/ 470145 w 472886"/>
              <a:gd name="connsiteY513" fmla="*/ 19089 h 22814"/>
              <a:gd name="connsiteX514" fmla="*/ 470817 w 472886"/>
              <a:gd name="connsiteY514" fmla="*/ 17020 h 22814"/>
              <a:gd name="connsiteX515" fmla="*/ 470041 w 472886"/>
              <a:gd name="connsiteY515" fmla="*/ 14692 h 22814"/>
              <a:gd name="connsiteX516" fmla="*/ 467972 w 472886"/>
              <a:gd name="connsiteY516" fmla="*/ 13192 h 22814"/>
              <a:gd name="connsiteX517" fmla="*/ 465075 w 472886"/>
              <a:gd name="connsiteY517" fmla="*/ 12157 h 22814"/>
              <a:gd name="connsiteX518" fmla="*/ 462593 w 472886"/>
              <a:gd name="connsiteY518" fmla="*/ 11278 h 22814"/>
              <a:gd name="connsiteX519" fmla="*/ 460523 w 472886"/>
              <a:gd name="connsiteY519" fmla="*/ 10088 h 22814"/>
              <a:gd name="connsiteX520" fmla="*/ 459127 w 472886"/>
              <a:gd name="connsiteY520" fmla="*/ 8329 h 22814"/>
              <a:gd name="connsiteX521" fmla="*/ 458609 w 472886"/>
              <a:gd name="connsiteY521" fmla="*/ 5794 h 22814"/>
              <a:gd name="connsiteX522" fmla="*/ 459489 w 472886"/>
              <a:gd name="connsiteY522" fmla="*/ 2846 h 22814"/>
              <a:gd name="connsiteX523" fmla="*/ 462024 w 472886"/>
              <a:gd name="connsiteY523" fmla="*/ 828 h 22814"/>
              <a:gd name="connsiteX524" fmla="*/ 465800 w 472886"/>
              <a:gd name="connsiteY524" fmla="*/ 104 h 22814"/>
              <a:gd name="connsiteX525" fmla="*/ 392502 w 472886"/>
              <a:gd name="connsiteY525" fmla="*/ 104 h 22814"/>
              <a:gd name="connsiteX526" fmla="*/ 395761 w 472886"/>
              <a:gd name="connsiteY526" fmla="*/ 518 h 22814"/>
              <a:gd name="connsiteX527" fmla="*/ 398554 w 472886"/>
              <a:gd name="connsiteY527" fmla="*/ 1708 h 22814"/>
              <a:gd name="connsiteX528" fmla="*/ 398864 w 472886"/>
              <a:gd name="connsiteY528" fmla="*/ 2070 h 22814"/>
              <a:gd name="connsiteX529" fmla="*/ 398968 w 472886"/>
              <a:gd name="connsiteY529" fmla="*/ 2484 h 22814"/>
              <a:gd name="connsiteX530" fmla="*/ 398709 w 472886"/>
              <a:gd name="connsiteY530" fmla="*/ 3208 h 22814"/>
              <a:gd name="connsiteX531" fmla="*/ 398089 w 472886"/>
              <a:gd name="connsiteY531" fmla="*/ 3467 h 22814"/>
              <a:gd name="connsiteX532" fmla="*/ 397778 w 472886"/>
              <a:gd name="connsiteY532" fmla="*/ 3415 h 22814"/>
              <a:gd name="connsiteX533" fmla="*/ 397520 w 472886"/>
              <a:gd name="connsiteY533" fmla="*/ 3311 h 22814"/>
              <a:gd name="connsiteX534" fmla="*/ 395192 w 472886"/>
              <a:gd name="connsiteY534" fmla="*/ 2380 h 22814"/>
              <a:gd name="connsiteX535" fmla="*/ 392502 w 472886"/>
              <a:gd name="connsiteY535" fmla="*/ 2018 h 22814"/>
              <a:gd name="connsiteX536" fmla="*/ 387692 w 472886"/>
              <a:gd name="connsiteY536" fmla="*/ 3260 h 22814"/>
              <a:gd name="connsiteX537" fmla="*/ 384381 w 472886"/>
              <a:gd name="connsiteY537" fmla="*/ 6622 h 22814"/>
              <a:gd name="connsiteX538" fmla="*/ 383191 w 472886"/>
              <a:gd name="connsiteY538" fmla="*/ 11485 h 22814"/>
              <a:gd name="connsiteX539" fmla="*/ 384381 w 472886"/>
              <a:gd name="connsiteY539" fmla="*/ 16348 h 22814"/>
              <a:gd name="connsiteX540" fmla="*/ 387692 w 472886"/>
              <a:gd name="connsiteY540" fmla="*/ 19710 h 22814"/>
              <a:gd name="connsiteX541" fmla="*/ 392502 w 472886"/>
              <a:gd name="connsiteY541" fmla="*/ 20952 h 22814"/>
              <a:gd name="connsiteX542" fmla="*/ 395347 w 472886"/>
              <a:gd name="connsiteY542" fmla="*/ 20538 h 22814"/>
              <a:gd name="connsiteX543" fmla="*/ 397675 w 472886"/>
              <a:gd name="connsiteY543" fmla="*/ 19503 h 22814"/>
              <a:gd name="connsiteX544" fmla="*/ 397675 w 472886"/>
              <a:gd name="connsiteY544" fmla="*/ 13244 h 22814"/>
              <a:gd name="connsiteX545" fmla="*/ 392709 w 472886"/>
              <a:gd name="connsiteY545" fmla="*/ 13244 h 22814"/>
              <a:gd name="connsiteX546" fmla="*/ 392036 w 472886"/>
              <a:gd name="connsiteY546" fmla="*/ 12933 h 22814"/>
              <a:gd name="connsiteX547" fmla="*/ 391726 w 472886"/>
              <a:gd name="connsiteY547" fmla="*/ 12261 h 22814"/>
              <a:gd name="connsiteX548" fmla="*/ 392036 w 472886"/>
              <a:gd name="connsiteY548" fmla="*/ 11588 h 22814"/>
              <a:gd name="connsiteX549" fmla="*/ 392709 w 472886"/>
              <a:gd name="connsiteY549" fmla="*/ 11330 h 22814"/>
              <a:gd name="connsiteX550" fmla="*/ 398761 w 472886"/>
              <a:gd name="connsiteY550" fmla="*/ 11330 h 22814"/>
              <a:gd name="connsiteX551" fmla="*/ 399382 w 472886"/>
              <a:gd name="connsiteY551" fmla="*/ 11640 h 22814"/>
              <a:gd name="connsiteX552" fmla="*/ 399640 w 472886"/>
              <a:gd name="connsiteY552" fmla="*/ 12313 h 22814"/>
              <a:gd name="connsiteX553" fmla="*/ 399640 w 472886"/>
              <a:gd name="connsiteY553" fmla="*/ 19917 h 22814"/>
              <a:gd name="connsiteX554" fmla="*/ 399537 w 472886"/>
              <a:gd name="connsiteY554" fmla="*/ 20383 h 22814"/>
              <a:gd name="connsiteX555" fmla="*/ 399175 w 472886"/>
              <a:gd name="connsiteY555" fmla="*/ 20745 h 22814"/>
              <a:gd name="connsiteX556" fmla="*/ 396071 w 472886"/>
              <a:gd name="connsiteY556" fmla="*/ 22245 h 22814"/>
              <a:gd name="connsiteX557" fmla="*/ 392502 w 472886"/>
              <a:gd name="connsiteY557" fmla="*/ 22814 h 22814"/>
              <a:gd name="connsiteX558" fmla="*/ 388002 w 472886"/>
              <a:gd name="connsiteY558" fmla="*/ 21986 h 22814"/>
              <a:gd name="connsiteX559" fmla="*/ 384381 w 472886"/>
              <a:gd name="connsiteY559" fmla="*/ 19607 h 22814"/>
              <a:gd name="connsiteX560" fmla="*/ 382001 w 472886"/>
              <a:gd name="connsiteY560" fmla="*/ 15985 h 22814"/>
              <a:gd name="connsiteX561" fmla="*/ 381174 w 472886"/>
              <a:gd name="connsiteY561" fmla="*/ 11485 h 22814"/>
              <a:gd name="connsiteX562" fmla="*/ 382001 w 472886"/>
              <a:gd name="connsiteY562" fmla="*/ 6984 h 22814"/>
              <a:gd name="connsiteX563" fmla="*/ 384381 w 472886"/>
              <a:gd name="connsiteY563" fmla="*/ 3363 h 22814"/>
              <a:gd name="connsiteX564" fmla="*/ 388002 w 472886"/>
              <a:gd name="connsiteY564" fmla="*/ 983 h 22814"/>
              <a:gd name="connsiteX565" fmla="*/ 392502 w 472886"/>
              <a:gd name="connsiteY565" fmla="*/ 104 h 22814"/>
              <a:gd name="connsiteX566" fmla="*/ 134179 w 472886"/>
              <a:gd name="connsiteY566" fmla="*/ 104 h 22814"/>
              <a:gd name="connsiteX567" fmla="*/ 137386 w 472886"/>
              <a:gd name="connsiteY567" fmla="*/ 570 h 22814"/>
              <a:gd name="connsiteX568" fmla="*/ 140231 w 472886"/>
              <a:gd name="connsiteY568" fmla="*/ 1811 h 22814"/>
              <a:gd name="connsiteX569" fmla="*/ 140852 w 472886"/>
              <a:gd name="connsiteY569" fmla="*/ 2639 h 22814"/>
              <a:gd name="connsiteX570" fmla="*/ 140541 w 472886"/>
              <a:gd name="connsiteY570" fmla="*/ 3673 h 22814"/>
              <a:gd name="connsiteX571" fmla="*/ 139817 w 472886"/>
              <a:gd name="connsiteY571" fmla="*/ 4139 h 22814"/>
              <a:gd name="connsiteX572" fmla="*/ 138938 w 472886"/>
              <a:gd name="connsiteY572" fmla="*/ 3932 h 22814"/>
              <a:gd name="connsiteX573" fmla="*/ 136714 w 472886"/>
              <a:gd name="connsiteY573" fmla="*/ 2949 h 22814"/>
              <a:gd name="connsiteX574" fmla="*/ 134179 w 472886"/>
              <a:gd name="connsiteY574" fmla="*/ 2587 h 22814"/>
              <a:gd name="connsiteX575" fmla="*/ 130765 w 472886"/>
              <a:gd name="connsiteY575" fmla="*/ 3260 h 22814"/>
              <a:gd name="connsiteX576" fmla="*/ 128075 w 472886"/>
              <a:gd name="connsiteY576" fmla="*/ 5070 h 22814"/>
              <a:gd name="connsiteX577" fmla="*/ 126317 w 472886"/>
              <a:gd name="connsiteY577" fmla="*/ 7864 h 22814"/>
              <a:gd name="connsiteX578" fmla="*/ 125696 w 472886"/>
              <a:gd name="connsiteY578" fmla="*/ 11433 h 22814"/>
              <a:gd name="connsiteX579" fmla="*/ 126368 w 472886"/>
              <a:gd name="connsiteY579" fmla="*/ 15158 h 22814"/>
              <a:gd name="connsiteX580" fmla="*/ 128179 w 472886"/>
              <a:gd name="connsiteY580" fmla="*/ 17951 h 22814"/>
              <a:gd name="connsiteX581" fmla="*/ 130869 w 472886"/>
              <a:gd name="connsiteY581" fmla="*/ 19710 h 22814"/>
              <a:gd name="connsiteX582" fmla="*/ 134179 w 472886"/>
              <a:gd name="connsiteY582" fmla="*/ 20331 h 22814"/>
              <a:gd name="connsiteX583" fmla="*/ 136662 w 472886"/>
              <a:gd name="connsiteY583" fmla="*/ 19969 h 22814"/>
              <a:gd name="connsiteX584" fmla="*/ 138938 w 472886"/>
              <a:gd name="connsiteY584" fmla="*/ 18934 h 22814"/>
              <a:gd name="connsiteX585" fmla="*/ 139817 w 472886"/>
              <a:gd name="connsiteY585" fmla="*/ 18779 h 22814"/>
              <a:gd name="connsiteX586" fmla="*/ 140645 w 472886"/>
              <a:gd name="connsiteY586" fmla="*/ 19141 h 22814"/>
              <a:gd name="connsiteX587" fmla="*/ 140904 w 472886"/>
              <a:gd name="connsiteY587" fmla="*/ 20176 h 22814"/>
              <a:gd name="connsiteX588" fmla="*/ 140283 w 472886"/>
              <a:gd name="connsiteY588" fmla="*/ 21003 h 22814"/>
              <a:gd name="connsiteX589" fmla="*/ 138473 w 472886"/>
              <a:gd name="connsiteY589" fmla="*/ 21883 h 22814"/>
              <a:gd name="connsiteX590" fmla="*/ 136352 w 472886"/>
              <a:gd name="connsiteY590" fmla="*/ 22504 h 22814"/>
              <a:gd name="connsiteX591" fmla="*/ 134179 w 472886"/>
              <a:gd name="connsiteY591" fmla="*/ 22710 h 22814"/>
              <a:gd name="connsiteX592" fmla="*/ 129886 w 472886"/>
              <a:gd name="connsiteY592" fmla="*/ 21935 h 22814"/>
              <a:gd name="connsiteX593" fmla="*/ 126317 w 472886"/>
              <a:gd name="connsiteY593" fmla="*/ 19658 h 22814"/>
              <a:gd name="connsiteX594" fmla="*/ 123886 w 472886"/>
              <a:gd name="connsiteY594" fmla="*/ 16089 h 22814"/>
              <a:gd name="connsiteX595" fmla="*/ 123006 w 472886"/>
              <a:gd name="connsiteY595" fmla="*/ 11381 h 22814"/>
              <a:gd name="connsiteX596" fmla="*/ 123834 w 472886"/>
              <a:gd name="connsiteY596" fmla="*/ 6881 h 22814"/>
              <a:gd name="connsiteX597" fmla="*/ 126213 w 472886"/>
              <a:gd name="connsiteY597" fmla="*/ 3311 h 22814"/>
              <a:gd name="connsiteX598" fmla="*/ 129782 w 472886"/>
              <a:gd name="connsiteY598" fmla="*/ 932 h 22814"/>
              <a:gd name="connsiteX599" fmla="*/ 134179 w 472886"/>
              <a:gd name="connsiteY599" fmla="*/ 104 h 22814"/>
              <a:gd name="connsiteX600" fmla="*/ 421573 w 472886"/>
              <a:gd name="connsiteY600" fmla="*/ 52 h 22814"/>
              <a:gd name="connsiteX601" fmla="*/ 425815 w 472886"/>
              <a:gd name="connsiteY601" fmla="*/ 880 h 22814"/>
              <a:gd name="connsiteX602" fmla="*/ 429177 w 472886"/>
              <a:gd name="connsiteY602" fmla="*/ 3259 h 22814"/>
              <a:gd name="connsiteX603" fmla="*/ 431350 w 472886"/>
              <a:gd name="connsiteY603" fmla="*/ 6880 h 22814"/>
              <a:gd name="connsiteX604" fmla="*/ 432125 w 472886"/>
              <a:gd name="connsiteY604" fmla="*/ 11433 h 22814"/>
              <a:gd name="connsiteX605" fmla="*/ 431350 w 472886"/>
              <a:gd name="connsiteY605" fmla="*/ 15985 h 22814"/>
              <a:gd name="connsiteX606" fmla="*/ 429177 w 472886"/>
              <a:gd name="connsiteY606" fmla="*/ 19606 h 22814"/>
              <a:gd name="connsiteX607" fmla="*/ 425815 w 472886"/>
              <a:gd name="connsiteY607" fmla="*/ 21986 h 22814"/>
              <a:gd name="connsiteX608" fmla="*/ 421573 w 472886"/>
              <a:gd name="connsiteY608" fmla="*/ 22814 h 22814"/>
              <a:gd name="connsiteX609" fmla="*/ 417332 w 472886"/>
              <a:gd name="connsiteY609" fmla="*/ 21986 h 22814"/>
              <a:gd name="connsiteX610" fmla="*/ 413969 w 472886"/>
              <a:gd name="connsiteY610" fmla="*/ 19606 h 22814"/>
              <a:gd name="connsiteX611" fmla="*/ 411797 w 472886"/>
              <a:gd name="connsiteY611" fmla="*/ 15985 h 22814"/>
              <a:gd name="connsiteX612" fmla="*/ 411021 w 472886"/>
              <a:gd name="connsiteY612" fmla="*/ 11433 h 22814"/>
              <a:gd name="connsiteX613" fmla="*/ 411797 w 472886"/>
              <a:gd name="connsiteY613" fmla="*/ 6880 h 22814"/>
              <a:gd name="connsiteX614" fmla="*/ 413969 w 472886"/>
              <a:gd name="connsiteY614" fmla="*/ 3259 h 22814"/>
              <a:gd name="connsiteX615" fmla="*/ 417332 w 472886"/>
              <a:gd name="connsiteY615" fmla="*/ 880 h 22814"/>
              <a:gd name="connsiteX616" fmla="*/ 421573 w 472886"/>
              <a:gd name="connsiteY616" fmla="*/ 52 h 22814"/>
              <a:gd name="connsiteX617" fmla="*/ 298670 w 472886"/>
              <a:gd name="connsiteY617" fmla="*/ 52 h 22814"/>
              <a:gd name="connsiteX618" fmla="*/ 302912 w 472886"/>
              <a:gd name="connsiteY618" fmla="*/ 880 h 22814"/>
              <a:gd name="connsiteX619" fmla="*/ 306274 w 472886"/>
              <a:gd name="connsiteY619" fmla="*/ 3259 h 22814"/>
              <a:gd name="connsiteX620" fmla="*/ 308447 w 472886"/>
              <a:gd name="connsiteY620" fmla="*/ 6880 h 22814"/>
              <a:gd name="connsiteX621" fmla="*/ 309222 w 472886"/>
              <a:gd name="connsiteY621" fmla="*/ 11433 h 22814"/>
              <a:gd name="connsiteX622" fmla="*/ 308447 w 472886"/>
              <a:gd name="connsiteY622" fmla="*/ 15985 h 22814"/>
              <a:gd name="connsiteX623" fmla="*/ 306274 w 472886"/>
              <a:gd name="connsiteY623" fmla="*/ 19606 h 22814"/>
              <a:gd name="connsiteX624" fmla="*/ 302912 w 472886"/>
              <a:gd name="connsiteY624" fmla="*/ 21986 h 22814"/>
              <a:gd name="connsiteX625" fmla="*/ 298670 w 472886"/>
              <a:gd name="connsiteY625" fmla="*/ 22814 h 22814"/>
              <a:gd name="connsiteX626" fmla="*/ 294429 w 472886"/>
              <a:gd name="connsiteY626" fmla="*/ 21986 h 22814"/>
              <a:gd name="connsiteX627" fmla="*/ 291066 w 472886"/>
              <a:gd name="connsiteY627" fmla="*/ 19606 h 22814"/>
              <a:gd name="connsiteX628" fmla="*/ 288894 w 472886"/>
              <a:gd name="connsiteY628" fmla="*/ 15985 h 22814"/>
              <a:gd name="connsiteX629" fmla="*/ 288118 w 472886"/>
              <a:gd name="connsiteY629" fmla="*/ 11433 h 22814"/>
              <a:gd name="connsiteX630" fmla="*/ 288894 w 472886"/>
              <a:gd name="connsiteY630" fmla="*/ 6880 h 22814"/>
              <a:gd name="connsiteX631" fmla="*/ 291066 w 472886"/>
              <a:gd name="connsiteY631" fmla="*/ 3259 h 22814"/>
              <a:gd name="connsiteX632" fmla="*/ 294429 w 472886"/>
              <a:gd name="connsiteY632" fmla="*/ 880 h 22814"/>
              <a:gd name="connsiteX633" fmla="*/ 298670 w 472886"/>
              <a:gd name="connsiteY633" fmla="*/ 52 h 22814"/>
              <a:gd name="connsiteX634" fmla="*/ 8069 w 472886"/>
              <a:gd name="connsiteY634" fmla="*/ 0 h 22814"/>
              <a:gd name="connsiteX635" fmla="*/ 11742 w 472886"/>
              <a:gd name="connsiteY635" fmla="*/ 621 h 22814"/>
              <a:gd name="connsiteX636" fmla="*/ 14483 w 472886"/>
              <a:gd name="connsiteY636" fmla="*/ 2380 h 22814"/>
              <a:gd name="connsiteX637" fmla="*/ 15104 w 472886"/>
              <a:gd name="connsiteY637" fmla="*/ 3569 h 22814"/>
              <a:gd name="connsiteX638" fmla="*/ 14690 w 472886"/>
              <a:gd name="connsiteY638" fmla="*/ 4449 h 22814"/>
              <a:gd name="connsiteX639" fmla="*/ 13811 w 472886"/>
              <a:gd name="connsiteY639" fmla="*/ 4863 h 22814"/>
              <a:gd name="connsiteX640" fmla="*/ 13190 w 472886"/>
              <a:gd name="connsiteY640" fmla="*/ 4604 h 22814"/>
              <a:gd name="connsiteX641" fmla="*/ 11845 w 472886"/>
              <a:gd name="connsiteY641" fmla="*/ 3518 h 22814"/>
              <a:gd name="connsiteX642" fmla="*/ 10035 w 472886"/>
              <a:gd name="connsiteY642" fmla="*/ 2742 h 22814"/>
              <a:gd name="connsiteX643" fmla="*/ 8069 w 472886"/>
              <a:gd name="connsiteY643" fmla="*/ 2483 h 22814"/>
              <a:gd name="connsiteX644" fmla="*/ 5535 w 472886"/>
              <a:gd name="connsiteY644" fmla="*/ 2897 h 22814"/>
              <a:gd name="connsiteX645" fmla="*/ 3828 w 472886"/>
              <a:gd name="connsiteY645" fmla="*/ 4087 h 22814"/>
              <a:gd name="connsiteX646" fmla="*/ 3207 w 472886"/>
              <a:gd name="connsiteY646" fmla="*/ 5949 h 22814"/>
              <a:gd name="connsiteX647" fmla="*/ 3880 w 472886"/>
              <a:gd name="connsiteY647" fmla="*/ 7915 h 22814"/>
              <a:gd name="connsiteX648" fmla="*/ 5742 w 472886"/>
              <a:gd name="connsiteY648" fmla="*/ 9156 h 22814"/>
              <a:gd name="connsiteX649" fmla="*/ 8328 w 472886"/>
              <a:gd name="connsiteY649" fmla="*/ 10036 h 22814"/>
              <a:gd name="connsiteX650" fmla="*/ 11173 w 472886"/>
              <a:gd name="connsiteY650" fmla="*/ 10915 h 22814"/>
              <a:gd name="connsiteX651" fmla="*/ 13449 w 472886"/>
              <a:gd name="connsiteY651" fmla="*/ 12157 h 22814"/>
              <a:gd name="connsiteX652" fmla="*/ 15001 w 472886"/>
              <a:gd name="connsiteY652" fmla="*/ 13916 h 22814"/>
              <a:gd name="connsiteX653" fmla="*/ 15518 w 472886"/>
              <a:gd name="connsiteY653" fmla="*/ 16657 h 22814"/>
              <a:gd name="connsiteX654" fmla="*/ 14535 w 472886"/>
              <a:gd name="connsiteY654" fmla="*/ 19761 h 22814"/>
              <a:gd name="connsiteX655" fmla="*/ 11845 w 472886"/>
              <a:gd name="connsiteY655" fmla="*/ 21882 h 22814"/>
              <a:gd name="connsiteX656" fmla="*/ 8018 w 472886"/>
              <a:gd name="connsiteY656" fmla="*/ 22710 h 22814"/>
              <a:gd name="connsiteX657" fmla="*/ 3931 w 472886"/>
              <a:gd name="connsiteY657" fmla="*/ 22037 h 22814"/>
              <a:gd name="connsiteX658" fmla="*/ 517 w 472886"/>
              <a:gd name="connsiteY658" fmla="*/ 19813 h 22814"/>
              <a:gd name="connsiteX659" fmla="*/ 155 w 472886"/>
              <a:gd name="connsiteY659" fmla="*/ 19347 h 22814"/>
              <a:gd name="connsiteX660" fmla="*/ 0 w 472886"/>
              <a:gd name="connsiteY660" fmla="*/ 18778 h 22814"/>
              <a:gd name="connsiteX661" fmla="*/ 362 w 472886"/>
              <a:gd name="connsiteY661" fmla="*/ 17899 h 22814"/>
              <a:gd name="connsiteX662" fmla="*/ 1241 w 472886"/>
              <a:gd name="connsiteY662" fmla="*/ 17485 h 22814"/>
              <a:gd name="connsiteX663" fmla="*/ 2017 w 472886"/>
              <a:gd name="connsiteY663" fmla="*/ 17847 h 22814"/>
              <a:gd name="connsiteX664" fmla="*/ 4707 w 472886"/>
              <a:gd name="connsiteY664" fmla="*/ 19658 h 22814"/>
              <a:gd name="connsiteX665" fmla="*/ 7966 w 472886"/>
              <a:gd name="connsiteY665" fmla="*/ 20279 h 22814"/>
              <a:gd name="connsiteX666" fmla="*/ 10500 w 472886"/>
              <a:gd name="connsiteY666" fmla="*/ 19813 h 22814"/>
              <a:gd name="connsiteX667" fmla="*/ 12259 w 472886"/>
              <a:gd name="connsiteY667" fmla="*/ 18571 h 22814"/>
              <a:gd name="connsiteX668" fmla="*/ 12932 w 472886"/>
              <a:gd name="connsiteY668" fmla="*/ 16761 h 22814"/>
              <a:gd name="connsiteX669" fmla="*/ 12207 w 472886"/>
              <a:gd name="connsiteY669" fmla="*/ 14692 h 22814"/>
              <a:gd name="connsiteX670" fmla="*/ 10242 w 472886"/>
              <a:gd name="connsiteY670" fmla="*/ 13295 h 22814"/>
              <a:gd name="connsiteX671" fmla="*/ 7345 w 472886"/>
              <a:gd name="connsiteY671" fmla="*/ 12364 h 22814"/>
              <a:gd name="connsiteX672" fmla="*/ 4655 w 472886"/>
              <a:gd name="connsiteY672" fmla="*/ 11536 h 22814"/>
              <a:gd name="connsiteX673" fmla="*/ 2535 w 472886"/>
              <a:gd name="connsiteY673" fmla="*/ 10294 h 22814"/>
              <a:gd name="connsiteX674" fmla="*/ 1138 w 472886"/>
              <a:gd name="connsiteY674" fmla="*/ 8484 h 22814"/>
              <a:gd name="connsiteX675" fmla="*/ 672 w 472886"/>
              <a:gd name="connsiteY675" fmla="*/ 6001 h 22814"/>
              <a:gd name="connsiteX676" fmla="*/ 1604 w 472886"/>
              <a:gd name="connsiteY676" fmla="*/ 2845 h 22814"/>
              <a:gd name="connsiteX677" fmla="*/ 4242 w 472886"/>
              <a:gd name="connsiteY677" fmla="*/ 724 h 22814"/>
              <a:gd name="connsiteX678" fmla="*/ 8069 w 472886"/>
              <a:gd name="connsiteY678" fmla="*/ 0 h 22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Lst>
            <a:rect l="l" t="t" r="r" b="b"/>
            <a:pathLst>
              <a:path w="472886" h="22814">
                <a:moveTo>
                  <a:pt x="226252" y="2794"/>
                </a:moveTo>
                <a:lnTo>
                  <a:pt x="226252" y="11226"/>
                </a:lnTo>
                <a:lnTo>
                  <a:pt x="233597" y="11226"/>
                </a:lnTo>
                <a:cubicBezTo>
                  <a:pt x="234218" y="11174"/>
                  <a:pt x="234787" y="10967"/>
                  <a:pt x="235305" y="10605"/>
                </a:cubicBezTo>
                <a:cubicBezTo>
                  <a:pt x="235873" y="10243"/>
                  <a:pt x="236287" y="9674"/>
                  <a:pt x="236649" y="9002"/>
                </a:cubicBezTo>
                <a:cubicBezTo>
                  <a:pt x="237012" y="8329"/>
                  <a:pt x="237167" y="7553"/>
                  <a:pt x="237167" y="6674"/>
                </a:cubicBezTo>
                <a:cubicBezTo>
                  <a:pt x="237167" y="5536"/>
                  <a:pt x="236856" y="4604"/>
                  <a:pt x="236132" y="3880"/>
                </a:cubicBezTo>
                <a:cubicBezTo>
                  <a:pt x="235408" y="3156"/>
                  <a:pt x="234528" y="2794"/>
                  <a:pt x="233442" y="2794"/>
                </a:cubicBezTo>
                <a:close/>
                <a:moveTo>
                  <a:pt x="41588" y="2794"/>
                </a:moveTo>
                <a:lnTo>
                  <a:pt x="41588" y="11226"/>
                </a:lnTo>
                <a:lnTo>
                  <a:pt x="48933" y="11226"/>
                </a:lnTo>
                <a:cubicBezTo>
                  <a:pt x="49554" y="11174"/>
                  <a:pt x="50123" y="10967"/>
                  <a:pt x="50640" y="10605"/>
                </a:cubicBezTo>
                <a:cubicBezTo>
                  <a:pt x="51209" y="10243"/>
                  <a:pt x="51623" y="9674"/>
                  <a:pt x="51985" y="9002"/>
                </a:cubicBezTo>
                <a:cubicBezTo>
                  <a:pt x="52347" y="8329"/>
                  <a:pt x="52502" y="7553"/>
                  <a:pt x="52502" y="6674"/>
                </a:cubicBezTo>
                <a:cubicBezTo>
                  <a:pt x="52502" y="5536"/>
                  <a:pt x="52191" y="4604"/>
                  <a:pt x="51468" y="3880"/>
                </a:cubicBezTo>
                <a:cubicBezTo>
                  <a:pt x="50743" y="3156"/>
                  <a:pt x="49864" y="2794"/>
                  <a:pt x="48778" y="2794"/>
                </a:cubicBezTo>
                <a:close/>
                <a:moveTo>
                  <a:pt x="345483" y="2225"/>
                </a:moveTo>
                <a:lnTo>
                  <a:pt x="345483" y="11278"/>
                </a:lnTo>
                <a:lnTo>
                  <a:pt x="353087" y="11278"/>
                </a:lnTo>
                <a:cubicBezTo>
                  <a:pt x="353811" y="11226"/>
                  <a:pt x="354483" y="11019"/>
                  <a:pt x="355052" y="10605"/>
                </a:cubicBezTo>
                <a:cubicBezTo>
                  <a:pt x="355725" y="10191"/>
                  <a:pt x="356190" y="9622"/>
                  <a:pt x="356604" y="8898"/>
                </a:cubicBezTo>
                <a:cubicBezTo>
                  <a:pt x="356966" y="8174"/>
                  <a:pt x="357173" y="7346"/>
                  <a:pt x="357173" y="6415"/>
                </a:cubicBezTo>
                <a:cubicBezTo>
                  <a:pt x="357173" y="5173"/>
                  <a:pt x="356811" y="4190"/>
                  <a:pt x="355983" y="3414"/>
                </a:cubicBezTo>
                <a:cubicBezTo>
                  <a:pt x="355207" y="2638"/>
                  <a:pt x="354121" y="2225"/>
                  <a:pt x="352828" y="2225"/>
                </a:cubicBezTo>
                <a:close/>
                <a:moveTo>
                  <a:pt x="315688" y="2225"/>
                </a:moveTo>
                <a:lnTo>
                  <a:pt x="315688" y="11278"/>
                </a:lnTo>
                <a:lnTo>
                  <a:pt x="323292" y="11278"/>
                </a:lnTo>
                <a:cubicBezTo>
                  <a:pt x="324016" y="11226"/>
                  <a:pt x="324689" y="11019"/>
                  <a:pt x="325258" y="10605"/>
                </a:cubicBezTo>
                <a:cubicBezTo>
                  <a:pt x="325930" y="10191"/>
                  <a:pt x="326396" y="9622"/>
                  <a:pt x="326809" y="8898"/>
                </a:cubicBezTo>
                <a:cubicBezTo>
                  <a:pt x="327172" y="8174"/>
                  <a:pt x="327378" y="7346"/>
                  <a:pt x="327378" y="6415"/>
                </a:cubicBezTo>
                <a:cubicBezTo>
                  <a:pt x="327378" y="5173"/>
                  <a:pt x="327016" y="4190"/>
                  <a:pt x="326189" y="3414"/>
                </a:cubicBezTo>
                <a:cubicBezTo>
                  <a:pt x="325413" y="2638"/>
                  <a:pt x="324327" y="2225"/>
                  <a:pt x="323034" y="2225"/>
                </a:cubicBezTo>
                <a:close/>
                <a:moveTo>
                  <a:pt x="421573" y="1914"/>
                </a:moveTo>
                <a:cubicBezTo>
                  <a:pt x="419918" y="1914"/>
                  <a:pt x="418418" y="2328"/>
                  <a:pt x="417125" y="3104"/>
                </a:cubicBezTo>
                <a:cubicBezTo>
                  <a:pt x="415832" y="3880"/>
                  <a:pt x="414797" y="5018"/>
                  <a:pt x="414073" y="6415"/>
                </a:cubicBezTo>
                <a:cubicBezTo>
                  <a:pt x="413348" y="7863"/>
                  <a:pt x="412986" y="9519"/>
                  <a:pt x="412986" y="11381"/>
                </a:cubicBezTo>
                <a:cubicBezTo>
                  <a:pt x="412986" y="13295"/>
                  <a:pt x="413348" y="14951"/>
                  <a:pt x="414073" y="16347"/>
                </a:cubicBezTo>
                <a:cubicBezTo>
                  <a:pt x="414797" y="17744"/>
                  <a:pt x="415832" y="18882"/>
                  <a:pt x="417125" y="19658"/>
                </a:cubicBezTo>
                <a:cubicBezTo>
                  <a:pt x="418418" y="20434"/>
                  <a:pt x="419918" y="20848"/>
                  <a:pt x="421573" y="20848"/>
                </a:cubicBezTo>
                <a:cubicBezTo>
                  <a:pt x="423228" y="20848"/>
                  <a:pt x="424728" y="20434"/>
                  <a:pt x="426022" y="19658"/>
                </a:cubicBezTo>
                <a:cubicBezTo>
                  <a:pt x="427315" y="18882"/>
                  <a:pt x="428298" y="17744"/>
                  <a:pt x="429022" y="16347"/>
                </a:cubicBezTo>
                <a:cubicBezTo>
                  <a:pt x="429746" y="14951"/>
                  <a:pt x="430108" y="13295"/>
                  <a:pt x="430108" y="11381"/>
                </a:cubicBezTo>
                <a:cubicBezTo>
                  <a:pt x="430108" y="9467"/>
                  <a:pt x="429746" y="7812"/>
                  <a:pt x="429022" y="6415"/>
                </a:cubicBezTo>
                <a:cubicBezTo>
                  <a:pt x="428298" y="5018"/>
                  <a:pt x="427315" y="3880"/>
                  <a:pt x="426022" y="3104"/>
                </a:cubicBezTo>
                <a:cubicBezTo>
                  <a:pt x="424728" y="2328"/>
                  <a:pt x="423280" y="1914"/>
                  <a:pt x="421573" y="1914"/>
                </a:cubicBezTo>
                <a:close/>
                <a:moveTo>
                  <a:pt x="298670" y="1914"/>
                </a:moveTo>
                <a:cubicBezTo>
                  <a:pt x="297015" y="1914"/>
                  <a:pt x="295515" y="2328"/>
                  <a:pt x="294222" y="3104"/>
                </a:cubicBezTo>
                <a:cubicBezTo>
                  <a:pt x="292929" y="3880"/>
                  <a:pt x="291894" y="5018"/>
                  <a:pt x="291170" y="6415"/>
                </a:cubicBezTo>
                <a:cubicBezTo>
                  <a:pt x="290445" y="7863"/>
                  <a:pt x="290084" y="9519"/>
                  <a:pt x="290084" y="11381"/>
                </a:cubicBezTo>
                <a:cubicBezTo>
                  <a:pt x="290084" y="13295"/>
                  <a:pt x="290445" y="14951"/>
                  <a:pt x="291170" y="16347"/>
                </a:cubicBezTo>
                <a:cubicBezTo>
                  <a:pt x="291894" y="17744"/>
                  <a:pt x="292929" y="18882"/>
                  <a:pt x="294222" y="19658"/>
                </a:cubicBezTo>
                <a:cubicBezTo>
                  <a:pt x="295515" y="20434"/>
                  <a:pt x="297015" y="20848"/>
                  <a:pt x="298670" y="20848"/>
                </a:cubicBezTo>
                <a:cubicBezTo>
                  <a:pt x="300377" y="20848"/>
                  <a:pt x="301825" y="20434"/>
                  <a:pt x="303119" y="19658"/>
                </a:cubicBezTo>
                <a:cubicBezTo>
                  <a:pt x="304412" y="18882"/>
                  <a:pt x="305395" y="17744"/>
                  <a:pt x="306119" y="16347"/>
                </a:cubicBezTo>
                <a:cubicBezTo>
                  <a:pt x="306843" y="14951"/>
                  <a:pt x="307205" y="13295"/>
                  <a:pt x="307205" y="11381"/>
                </a:cubicBezTo>
                <a:cubicBezTo>
                  <a:pt x="307205" y="9467"/>
                  <a:pt x="306843" y="7812"/>
                  <a:pt x="306119" y="6415"/>
                </a:cubicBezTo>
                <a:cubicBezTo>
                  <a:pt x="305395" y="5018"/>
                  <a:pt x="304412" y="3880"/>
                  <a:pt x="303119" y="3104"/>
                </a:cubicBezTo>
                <a:cubicBezTo>
                  <a:pt x="301825" y="2328"/>
                  <a:pt x="300377" y="1914"/>
                  <a:pt x="298670" y="1914"/>
                </a:cubicBezTo>
                <a:close/>
                <a:moveTo>
                  <a:pt x="344448" y="414"/>
                </a:moveTo>
                <a:lnTo>
                  <a:pt x="352983" y="414"/>
                </a:lnTo>
                <a:cubicBezTo>
                  <a:pt x="354173" y="414"/>
                  <a:pt x="355259" y="673"/>
                  <a:pt x="356190" y="1190"/>
                </a:cubicBezTo>
                <a:cubicBezTo>
                  <a:pt x="357121" y="1707"/>
                  <a:pt x="357897" y="2432"/>
                  <a:pt x="358414" y="3311"/>
                </a:cubicBezTo>
                <a:cubicBezTo>
                  <a:pt x="358983" y="4190"/>
                  <a:pt x="359242" y="5225"/>
                  <a:pt x="359242" y="6363"/>
                </a:cubicBezTo>
                <a:cubicBezTo>
                  <a:pt x="359242" y="7242"/>
                  <a:pt x="359087" y="8122"/>
                  <a:pt x="358725" y="8898"/>
                </a:cubicBezTo>
                <a:cubicBezTo>
                  <a:pt x="358414" y="9674"/>
                  <a:pt x="357949" y="10346"/>
                  <a:pt x="357328" y="10864"/>
                </a:cubicBezTo>
                <a:cubicBezTo>
                  <a:pt x="356759" y="11381"/>
                  <a:pt x="356138" y="11743"/>
                  <a:pt x="355414" y="12002"/>
                </a:cubicBezTo>
                <a:cubicBezTo>
                  <a:pt x="355725" y="12105"/>
                  <a:pt x="356035" y="12260"/>
                  <a:pt x="356345" y="12467"/>
                </a:cubicBezTo>
                <a:cubicBezTo>
                  <a:pt x="357018" y="12881"/>
                  <a:pt x="357535" y="13502"/>
                  <a:pt x="357949" y="14226"/>
                </a:cubicBezTo>
                <a:cubicBezTo>
                  <a:pt x="358363" y="14950"/>
                  <a:pt x="358621" y="15882"/>
                  <a:pt x="358621" y="16916"/>
                </a:cubicBezTo>
                <a:cubicBezTo>
                  <a:pt x="358673" y="17847"/>
                  <a:pt x="358725" y="18520"/>
                  <a:pt x="358776" y="19037"/>
                </a:cubicBezTo>
                <a:cubicBezTo>
                  <a:pt x="358828" y="19555"/>
                  <a:pt x="358932" y="19917"/>
                  <a:pt x="359087" y="20175"/>
                </a:cubicBezTo>
                <a:cubicBezTo>
                  <a:pt x="359242" y="20434"/>
                  <a:pt x="359449" y="20641"/>
                  <a:pt x="359656" y="20796"/>
                </a:cubicBezTo>
                <a:cubicBezTo>
                  <a:pt x="359863" y="20900"/>
                  <a:pt x="360018" y="21055"/>
                  <a:pt x="360121" y="21365"/>
                </a:cubicBezTo>
                <a:cubicBezTo>
                  <a:pt x="360173" y="21624"/>
                  <a:pt x="360121" y="21831"/>
                  <a:pt x="360018" y="22038"/>
                </a:cubicBezTo>
                <a:cubicBezTo>
                  <a:pt x="359915" y="22193"/>
                  <a:pt x="359811" y="22348"/>
                  <a:pt x="359656" y="22400"/>
                </a:cubicBezTo>
                <a:cubicBezTo>
                  <a:pt x="359501" y="22451"/>
                  <a:pt x="359345" y="22503"/>
                  <a:pt x="359190" y="22503"/>
                </a:cubicBezTo>
                <a:cubicBezTo>
                  <a:pt x="359035" y="22503"/>
                  <a:pt x="358828" y="22503"/>
                  <a:pt x="358673" y="22400"/>
                </a:cubicBezTo>
                <a:cubicBezTo>
                  <a:pt x="358414" y="22245"/>
                  <a:pt x="358104" y="21986"/>
                  <a:pt x="357794" y="21624"/>
                </a:cubicBezTo>
                <a:cubicBezTo>
                  <a:pt x="357483" y="21262"/>
                  <a:pt x="357225" y="20693"/>
                  <a:pt x="357018" y="20020"/>
                </a:cubicBezTo>
                <a:cubicBezTo>
                  <a:pt x="356811" y="19348"/>
                  <a:pt x="356708" y="18365"/>
                  <a:pt x="356708" y="17123"/>
                </a:cubicBezTo>
                <a:cubicBezTo>
                  <a:pt x="356708" y="16295"/>
                  <a:pt x="356552" y="15623"/>
                  <a:pt x="356294" y="15106"/>
                </a:cubicBezTo>
                <a:cubicBezTo>
                  <a:pt x="355983" y="14537"/>
                  <a:pt x="355673" y="14123"/>
                  <a:pt x="355259" y="13864"/>
                </a:cubicBezTo>
                <a:cubicBezTo>
                  <a:pt x="354845" y="13554"/>
                  <a:pt x="354432" y="13347"/>
                  <a:pt x="353914" y="13243"/>
                </a:cubicBezTo>
                <a:cubicBezTo>
                  <a:pt x="353449" y="13140"/>
                  <a:pt x="352983" y="13088"/>
                  <a:pt x="352517" y="13088"/>
                </a:cubicBezTo>
                <a:lnTo>
                  <a:pt x="345534" y="13088"/>
                </a:lnTo>
                <a:lnTo>
                  <a:pt x="345534" y="21572"/>
                </a:lnTo>
                <a:cubicBezTo>
                  <a:pt x="345534" y="21831"/>
                  <a:pt x="345431" y="22038"/>
                  <a:pt x="345276" y="22245"/>
                </a:cubicBezTo>
                <a:cubicBezTo>
                  <a:pt x="345121" y="22451"/>
                  <a:pt x="344862" y="22555"/>
                  <a:pt x="344603" y="22555"/>
                </a:cubicBezTo>
                <a:cubicBezTo>
                  <a:pt x="344293" y="22555"/>
                  <a:pt x="344034" y="22451"/>
                  <a:pt x="343827" y="22245"/>
                </a:cubicBezTo>
                <a:cubicBezTo>
                  <a:pt x="343621" y="22038"/>
                  <a:pt x="343517" y="21831"/>
                  <a:pt x="343517" y="21572"/>
                </a:cubicBezTo>
                <a:lnTo>
                  <a:pt x="343517" y="1345"/>
                </a:lnTo>
                <a:cubicBezTo>
                  <a:pt x="343517" y="1087"/>
                  <a:pt x="343569" y="880"/>
                  <a:pt x="343776" y="673"/>
                </a:cubicBezTo>
                <a:cubicBezTo>
                  <a:pt x="343983" y="517"/>
                  <a:pt x="344189" y="414"/>
                  <a:pt x="344448" y="414"/>
                </a:cubicBezTo>
                <a:close/>
                <a:moveTo>
                  <a:pt x="314654" y="414"/>
                </a:moveTo>
                <a:lnTo>
                  <a:pt x="323189" y="414"/>
                </a:lnTo>
                <a:cubicBezTo>
                  <a:pt x="324378" y="414"/>
                  <a:pt x="325465" y="673"/>
                  <a:pt x="326396" y="1190"/>
                </a:cubicBezTo>
                <a:cubicBezTo>
                  <a:pt x="327327" y="1707"/>
                  <a:pt x="328103" y="2432"/>
                  <a:pt x="328620" y="3311"/>
                </a:cubicBezTo>
                <a:cubicBezTo>
                  <a:pt x="329189" y="4190"/>
                  <a:pt x="329448" y="5225"/>
                  <a:pt x="329448" y="6363"/>
                </a:cubicBezTo>
                <a:cubicBezTo>
                  <a:pt x="329448" y="7242"/>
                  <a:pt x="329240" y="8122"/>
                  <a:pt x="328930" y="8898"/>
                </a:cubicBezTo>
                <a:cubicBezTo>
                  <a:pt x="328620" y="9674"/>
                  <a:pt x="328154" y="10346"/>
                  <a:pt x="327534" y="10864"/>
                </a:cubicBezTo>
                <a:cubicBezTo>
                  <a:pt x="326965" y="11381"/>
                  <a:pt x="326344" y="11743"/>
                  <a:pt x="325620" y="12002"/>
                </a:cubicBezTo>
                <a:cubicBezTo>
                  <a:pt x="325930" y="12105"/>
                  <a:pt x="326241" y="12260"/>
                  <a:pt x="326551" y="12467"/>
                </a:cubicBezTo>
                <a:cubicBezTo>
                  <a:pt x="327223" y="12881"/>
                  <a:pt x="327741" y="13502"/>
                  <a:pt x="328154" y="14226"/>
                </a:cubicBezTo>
                <a:cubicBezTo>
                  <a:pt x="328568" y="14950"/>
                  <a:pt x="328827" y="15882"/>
                  <a:pt x="328827" y="16916"/>
                </a:cubicBezTo>
                <a:cubicBezTo>
                  <a:pt x="328879" y="17847"/>
                  <a:pt x="328930" y="18520"/>
                  <a:pt x="328982" y="19037"/>
                </a:cubicBezTo>
                <a:cubicBezTo>
                  <a:pt x="329034" y="19555"/>
                  <a:pt x="329137" y="19917"/>
                  <a:pt x="329292" y="20175"/>
                </a:cubicBezTo>
                <a:cubicBezTo>
                  <a:pt x="329448" y="20434"/>
                  <a:pt x="329654" y="20641"/>
                  <a:pt x="329862" y="20796"/>
                </a:cubicBezTo>
                <a:cubicBezTo>
                  <a:pt x="330068" y="20900"/>
                  <a:pt x="330223" y="21055"/>
                  <a:pt x="330327" y="21365"/>
                </a:cubicBezTo>
                <a:cubicBezTo>
                  <a:pt x="330379" y="21624"/>
                  <a:pt x="330327" y="21831"/>
                  <a:pt x="330223" y="22038"/>
                </a:cubicBezTo>
                <a:cubicBezTo>
                  <a:pt x="330120" y="22193"/>
                  <a:pt x="330017" y="22348"/>
                  <a:pt x="329862" y="22400"/>
                </a:cubicBezTo>
                <a:cubicBezTo>
                  <a:pt x="329706" y="22451"/>
                  <a:pt x="329551" y="22503"/>
                  <a:pt x="329396" y="22503"/>
                </a:cubicBezTo>
                <a:cubicBezTo>
                  <a:pt x="329189" y="22503"/>
                  <a:pt x="329034" y="22503"/>
                  <a:pt x="328879" y="22400"/>
                </a:cubicBezTo>
                <a:cubicBezTo>
                  <a:pt x="328620" y="22245"/>
                  <a:pt x="328309" y="21986"/>
                  <a:pt x="327999" y="21624"/>
                </a:cubicBezTo>
                <a:cubicBezTo>
                  <a:pt x="327689" y="21262"/>
                  <a:pt x="327430" y="20693"/>
                  <a:pt x="327223" y="20020"/>
                </a:cubicBezTo>
                <a:cubicBezTo>
                  <a:pt x="327016" y="19348"/>
                  <a:pt x="326913" y="18365"/>
                  <a:pt x="326913" y="17123"/>
                </a:cubicBezTo>
                <a:cubicBezTo>
                  <a:pt x="326913" y="16295"/>
                  <a:pt x="326758" y="15623"/>
                  <a:pt x="326499" y="15106"/>
                </a:cubicBezTo>
                <a:cubicBezTo>
                  <a:pt x="326189" y="14537"/>
                  <a:pt x="325878" y="14123"/>
                  <a:pt x="325465" y="13864"/>
                </a:cubicBezTo>
                <a:cubicBezTo>
                  <a:pt x="325051" y="13554"/>
                  <a:pt x="324637" y="13347"/>
                  <a:pt x="324120" y="13243"/>
                </a:cubicBezTo>
                <a:cubicBezTo>
                  <a:pt x="323654" y="13140"/>
                  <a:pt x="323189" y="13088"/>
                  <a:pt x="322723" y="13088"/>
                </a:cubicBezTo>
                <a:lnTo>
                  <a:pt x="315688" y="13088"/>
                </a:lnTo>
                <a:lnTo>
                  <a:pt x="315688" y="21572"/>
                </a:lnTo>
                <a:cubicBezTo>
                  <a:pt x="315688" y="21831"/>
                  <a:pt x="315585" y="22038"/>
                  <a:pt x="315430" y="22245"/>
                </a:cubicBezTo>
                <a:cubicBezTo>
                  <a:pt x="315275" y="22451"/>
                  <a:pt x="315016" y="22555"/>
                  <a:pt x="314757" y="22555"/>
                </a:cubicBezTo>
                <a:cubicBezTo>
                  <a:pt x="314447" y="22555"/>
                  <a:pt x="314188" y="22451"/>
                  <a:pt x="313981" y="22245"/>
                </a:cubicBezTo>
                <a:cubicBezTo>
                  <a:pt x="313774" y="22038"/>
                  <a:pt x="313671" y="21831"/>
                  <a:pt x="313671" y="21572"/>
                </a:cubicBezTo>
                <a:lnTo>
                  <a:pt x="313671" y="1345"/>
                </a:lnTo>
                <a:cubicBezTo>
                  <a:pt x="313671" y="1087"/>
                  <a:pt x="313774" y="880"/>
                  <a:pt x="313981" y="673"/>
                </a:cubicBezTo>
                <a:cubicBezTo>
                  <a:pt x="314188" y="517"/>
                  <a:pt x="314395" y="414"/>
                  <a:pt x="314654" y="414"/>
                </a:cubicBezTo>
                <a:close/>
                <a:moveTo>
                  <a:pt x="437556" y="362"/>
                </a:moveTo>
                <a:cubicBezTo>
                  <a:pt x="437712" y="362"/>
                  <a:pt x="437815" y="414"/>
                  <a:pt x="437970" y="465"/>
                </a:cubicBezTo>
                <a:cubicBezTo>
                  <a:pt x="438126" y="517"/>
                  <a:pt x="438229" y="621"/>
                  <a:pt x="438332" y="724"/>
                </a:cubicBezTo>
                <a:lnTo>
                  <a:pt x="451936" y="19037"/>
                </a:lnTo>
                <a:lnTo>
                  <a:pt x="451936" y="1241"/>
                </a:lnTo>
                <a:cubicBezTo>
                  <a:pt x="451936" y="983"/>
                  <a:pt x="452040" y="776"/>
                  <a:pt x="452195" y="621"/>
                </a:cubicBezTo>
                <a:cubicBezTo>
                  <a:pt x="452402" y="465"/>
                  <a:pt x="452609" y="362"/>
                  <a:pt x="452816" y="362"/>
                </a:cubicBezTo>
                <a:cubicBezTo>
                  <a:pt x="453074" y="362"/>
                  <a:pt x="453281" y="465"/>
                  <a:pt x="453540" y="724"/>
                </a:cubicBezTo>
                <a:cubicBezTo>
                  <a:pt x="453695" y="879"/>
                  <a:pt x="453799" y="1086"/>
                  <a:pt x="453799" y="1345"/>
                </a:cubicBezTo>
                <a:lnTo>
                  <a:pt x="453799" y="21572"/>
                </a:lnTo>
                <a:cubicBezTo>
                  <a:pt x="453799" y="21882"/>
                  <a:pt x="453695" y="22141"/>
                  <a:pt x="453488" y="22296"/>
                </a:cubicBezTo>
                <a:cubicBezTo>
                  <a:pt x="453281" y="22451"/>
                  <a:pt x="453074" y="22555"/>
                  <a:pt x="452816" y="22555"/>
                </a:cubicBezTo>
                <a:cubicBezTo>
                  <a:pt x="452661" y="22555"/>
                  <a:pt x="452557" y="22503"/>
                  <a:pt x="452402" y="22451"/>
                </a:cubicBezTo>
                <a:cubicBezTo>
                  <a:pt x="452247" y="22399"/>
                  <a:pt x="452143" y="22296"/>
                  <a:pt x="452040" y="22193"/>
                </a:cubicBezTo>
                <a:lnTo>
                  <a:pt x="438488" y="3931"/>
                </a:lnTo>
                <a:lnTo>
                  <a:pt x="438488" y="21675"/>
                </a:lnTo>
                <a:cubicBezTo>
                  <a:pt x="438488" y="21934"/>
                  <a:pt x="438384" y="22141"/>
                  <a:pt x="438229" y="22296"/>
                </a:cubicBezTo>
                <a:cubicBezTo>
                  <a:pt x="438074" y="22451"/>
                  <a:pt x="437867" y="22555"/>
                  <a:pt x="437608" y="22555"/>
                </a:cubicBezTo>
                <a:cubicBezTo>
                  <a:pt x="437298" y="22555"/>
                  <a:pt x="437091" y="22451"/>
                  <a:pt x="436936" y="22296"/>
                </a:cubicBezTo>
                <a:cubicBezTo>
                  <a:pt x="436781" y="22089"/>
                  <a:pt x="436677" y="21934"/>
                  <a:pt x="436677" y="21675"/>
                </a:cubicBezTo>
                <a:lnTo>
                  <a:pt x="436677" y="1345"/>
                </a:lnTo>
                <a:cubicBezTo>
                  <a:pt x="436677" y="1034"/>
                  <a:pt x="436729" y="776"/>
                  <a:pt x="436936" y="621"/>
                </a:cubicBezTo>
                <a:cubicBezTo>
                  <a:pt x="437091" y="465"/>
                  <a:pt x="437349" y="362"/>
                  <a:pt x="437556" y="362"/>
                </a:cubicBezTo>
                <a:close/>
                <a:moveTo>
                  <a:pt x="405538" y="362"/>
                </a:moveTo>
                <a:cubicBezTo>
                  <a:pt x="405796" y="362"/>
                  <a:pt x="406055" y="465"/>
                  <a:pt x="406210" y="672"/>
                </a:cubicBezTo>
                <a:cubicBezTo>
                  <a:pt x="406417" y="828"/>
                  <a:pt x="406520" y="1086"/>
                  <a:pt x="406520" y="1345"/>
                </a:cubicBezTo>
                <a:lnTo>
                  <a:pt x="406520" y="21468"/>
                </a:lnTo>
                <a:cubicBezTo>
                  <a:pt x="406520" y="21727"/>
                  <a:pt x="406417" y="21934"/>
                  <a:pt x="406210" y="22141"/>
                </a:cubicBezTo>
                <a:cubicBezTo>
                  <a:pt x="406003" y="22296"/>
                  <a:pt x="405796" y="22399"/>
                  <a:pt x="405538" y="22399"/>
                </a:cubicBezTo>
                <a:cubicBezTo>
                  <a:pt x="405227" y="22399"/>
                  <a:pt x="404969" y="22348"/>
                  <a:pt x="404814" y="22141"/>
                </a:cubicBezTo>
                <a:cubicBezTo>
                  <a:pt x="404658" y="21986"/>
                  <a:pt x="404555" y="21727"/>
                  <a:pt x="404555" y="21468"/>
                </a:cubicBezTo>
                <a:lnTo>
                  <a:pt x="404555" y="1345"/>
                </a:lnTo>
                <a:cubicBezTo>
                  <a:pt x="404555" y="1086"/>
                  <a:pt x="404606" y="879"/>
                  <a:pt x="404814" y="672"/>
                </a:cubicBezTo>
                <a:cubicBezTo>
                  <a:pt x="405020" y="465"/>
                  <a:pt x="405227" y="362"/>
                  <a:pt x="405538" y="362"/>
                </a:cubicBezTo>
                <a:close/>
                <a:moveTo>
                  <a:pt x="365605" y="362"/>
                </a:moveTo>
                <a:lnTo>
                  <a:pt x="377192" y="362"/>
                </a:lnTo>
                <a:cubicBezTo>
                  <a:pt x="377450" y="362"/>
                  <a:pt x="377657" y="465"/>
                  <a:pt x="377864" y="621"/>
                </a:cubicBezTo>
                <a:cubicBezTo>
                  <a:pt x="378020" y="776"/>
                  <a:pt x="378123" y="1034"/>
                  <a:pt x="378123" y="1293"/>
                </a:cubicBezTo>
                <a:cubicBezTo>
                  <a:pt x="378123" y="1552"/>
                  <a:pt x="378071" y="1810"/>
                  <a:pt x="377864" y="1966"/>
                </a:cubicBezTo>
                <a:cubicBezTo>
                  <a:pt x="377657" y="2121"/>
                  <a:pt x="377450" y="2224"/>
                  <a:pt x="377192" y="2224"/>
                </a:cubicBezTo>
                <a:lnTo>
                  <a:pt x="366640" y="2224"/>
                </a:lnTo>
                <a:lnTo>
                  <a:pt x="366640" y="10139"/>
                </a:lnTo>
                <a:lnTo>
                  <a:pt x="375744" y="10139"/>
                </a:lnTo>
                <a:cubicBezTo>
                  <a:pt x="376002" y="10139"/>
                  <a:pt x="376209" y="10191"/>
                  <a:pt x="376416" y="10398"/>
                </a:cubicBezTo>
                <a:cubicBezTo>
                  <a:pt x="376571" y="10605"/>
                  <a:pt x="376675" y="10812"/>
                  <a:pt x="376675" y="11070"/>
                </a:cubicBezTo>
                <a:cubicBezTo>
                  <a:pt x="376675" y="11329"/>
                  <a:pt x="376623" y="11588"/>
                  <a:pt x="376416" y="11743"/>
                </a:cubicBezTo>
                <a:cubicBezTo>
                  <a:pt x="376209" y="11898"/>
                  <a:pt x="376002" y="12001"/>
                  <a:pt x="375744" y="12001"/>
                </a:cubicBezTo>
                <a:lnTo>
                  <a:pt x="366640" y="12001"/>
                </a:lnTo>
                <a:lnTo>
                  <a:pt x="366640" y="20589"/>
                </a:lnTo>
                <a:lnTo>
                  <a:pt x="377192" y="20589"/>
                </a:lnTo>
                <a:cubicBezTo>
                  <a:pt x="377450" y="20589"/>
                  <a:pt x="377657" y="20641"/>
                  <a:pt x="377864" y="20847"/>
                </a:cubicBezTo>
                <a:cubicBezTo>
                  <a:pt x="378020" y="21054"/>
                  <a:pt x="378123" y="21261"/>
                  <a:pt x="378123" y="21520"/>
                </a:cubicBezTo>
                <a:cubicBezTo>
                  <a:pt x="378123" y="21779"/>
                  <a:pt x="378071" y="22037"/>
                  <a:pt x="377864" y="22193"/>
                </a:cubicBezTo>
                <a:cubicBezTo>
                  <a:pt x="377657" y="22348"/>
                  <a:pt x="377450" y="22451"/>
                  <a:pt x="377192" y="22451"/>
                </a:cubicBezTo>
                <a:lnTo>
                  <a:pt x="365605" y="22451"/>
                </a:lnTo>
                <a:cubicBezTo>
                  <a:pt x="365346" y="22451"/>
                  <a:pt x="365139" y="22399"/>
                  <a:pt x="364933" y="22193"/>
                </a:cubicBezTo>
                <a:cubicBezTo>
                  <a:pt x="364778" y="21986"/>
                  <a:pt x="364674" y="21779"/>
                  <a:pt x="364674" y="21520"/>
                </a:cubicBezTo>
                <a:lnTo>
                  <a:pt x="364674" y="1293"/>
                </a:lnTo>
                <a:cubicBezTo>
                  <a:pt x="364674" y="1034"/>
                  <a:pt x="364726" y="828"/>
                  <a:pt x="364933" y="621"/>
                </a:cubicBezTo>
                <a:cubicBezTo>
                  <a:pt x="365139" y="465"/>
                  <a:pt x="365346" y="362"/>
                  <a:pt x="365605" y="362"/>
                </a:cubicBezTo>
                <a:close/>
                <a:moveTo>
                  <a:pt x="272910" y="362"/>
                </a:moveTo>
                <a:lnTo>
                  <a:pt x="284393" y="362"/>
                </a:lnTo>
                <a:cubicBezTo>
                  <a:pt x="284652" y="362"/>
                  <a:pt x="284910" y="465"/>
                  <a:pt x="285014" y="621"/>
                </a:cubicBezTo>
                <a:cubicBezTo>
                  <a:pt x="285169" y="776"/>
                  <a:pt x="285272" y="1034"/>
                  <a:pt x="285272" y="1293"/>
                </a:cubicBezTo>
                <a:cubicBezTo>
                  <a:pt x="285272" y="1552"/>
                  <a:pt x="285169" y="1810"/>
                  <a:pt x="285014" y="1966"/>
                </a:cubicBezTo>
                <a:cubicBezTo>
                  <a:pt x="284859" y="2121"/>
                  <a:pt x="284600" y="2224"/>
                  <a:pt x="284341" y="2224"/>
                </a:cubicBezTo>
                <a:lnTo>
                  <a:pt x="273841" y="2224"/>
                </a:lnTo>
                <a:lnTo>
                  <a:pt x="273841" y="10139"/>
                </a:lnTo>
                <a:lnTo>
                  <a:pt x="282945" y="10139"/>
                </a:lnTo>
                <a:cubicBezTo>
                  <a:pt x="283203" y="10139"/>
                  <a:pt x="283462" y="10243"/>
                  <a:pt x="283617" y="10398"/>
                </a:cubicBezTo>
                <a:cubicBezTo>
                  <a:pt x="283772" y="10605"/>
                  <a:pt x="283876" y="10812"/>
                  <a:pt x="283876" y="11070"/>
                </a:cubicBezTo>
                <a:cubicBezTo>
                  <a:pt x="283876" y="11329"/>
                  <a:pt x="283772" y="11588"/>
                  <a:pt x="283617" y="11743"/>
                </a:cubicBezTo>
                <a:cubicBezTo>
                  <a:pt x="283462" y="11898"/>
                  <a:pt x="283203" y="12001"/>
                  <a:pt x="282945" y="12001"/>
                </a:cubicBezTo>
                <a:lnTo>
                  <a:pt x="273841" y="12001"/>
                </a:lnTo>
                <a:lnTo>
                  <a:pt x="273841" y="21520"/>
                </a:lnTo>
                <a:cubicBezTo>
                  <a:pt x="273841" y="21779"/>
                  <a:pt x="273737" y="21986"/>
                  <a:pt x="273582" y="22193"/>
                </a:cubicBezTo>
                <a:cubicBezTo>
                  <a:pt x="273427" y="22348"/>
                  <a:pt x="273168" y="22451"/>
                  <a:pt x="272910" y="22451"/>
                </a:cubicBezTo>
                <a:cubicBezTo>
                  <a:pt x="272599" y="22451"/>
                  <a:pt x="272341" y="22399"/>
                  <a:pt x="272186" y="22193"/>
                </a:cubicBezTo>
                <a:cubicBezTo>
                  <a:pt x="272030" y="21986"/>
                  <a:pt x="271927" y="21779"/>
                  <a:pt x="271927" y="21520"/>
                </a:cubicBezTo>
                <a:lnTo>
                  <a:pt x="271927" y="1293"/>
                </a:lnTo>
                <a:cubicBezTo>
                  <a:pt x="271927" y="1034"/>
                  <a:pt x="272030" y="828"/>
                  <a:pt x="272237" y="621"/>
                </a:cubicBezTo>
                <a:cubicBezTo>
                  <a:pt x="272444" y="465"/>
                  <a:pt x="272651" y="362"/>
                  <a:pt x="272910" y="362"/>
                </a:cubicBezTo>
                <a:close/>
                <a:moveTo>
                  <a:pt x="246270" y="362"/>
                </a:moveTo>
                <a:lnTo>
                  <a:pt x="257495" y="362"/>
                </a:lnTo>
                <a:cubicBezTo>
                  <a:pt x="257857" y="362"/>
                  <a:pt x="258167" y="517"/>
                  <a:pt x="258426" y="724"/>
                </a:cubicBezTo>
                <a:cubicBezTo>
                  <a:pt x="258685" y="931"/>
                  <a:pt x="258788" y="1241"/>
                  <a:pt x="258788" y="1604"/>
                </a:cubicBezTo>
                <a:cubicBezTo>
                  <a:pt x="258788" y="1966"/>
                  <a:pt x="258685" y="2276"/>
                  <a:pt x="258426" y="2483"/>
                </a:cubicBezTo>
                <a:cubicBezTo>
                  <a:pt x="258167" y="2690"/>
                  <a:pt x="257857" y="2793"/>
                  <a:pt x="257495" y="2793"/>
                </a:cubicBezTo>
                <a:lnTo>
                  <a:pt x="257495" y="2845"/>
                </a:lnTo>
                <a:lnTo>
                  <a:pt x="247615" y="2845"/>
                </a:lnTo>
                <a:lnTo>
                  <a:pt x="247615" y="9932"/>
                </a:lnTo>
                <a:lnTo>
                  <a:pt x="256099" y="9932"/>
                </a:lnTo>
                <a:cubicBezTo>
                  <a:pt x="256461" y="9932"/>
                  <a:pt x="256771" y="10087"/>
                  <a:pt x="257030" y="10294"/>
                </a:cubicBezTo>
                <a:cubicBezTo>
                  <a:pt x="257288" y="10501"/>
                  <a:pt x="257392" y="10812"/>
                  <a:pt x="257392" y="11174"/>
                </a:cubicBezTo>
                <a:cubicBezTo>
                  <a:pt x="257392" y="11536"/>
                  <a:pt x="257288" y="11846"/>
                  <a:pt x="257030" y="12053"/>
                </a:cubicBezTo>
                <a:cubicBezTo>
                  <a:pt x="256771" y="12260"/>
                  <a:pt x="256461" y="12364"/>
                  <a:pt x="256099" y="12364"/>
                </a:cubicBezTo>
                <a:lnTo>
                  <a:pt x="247615" y="12364"/>
                </a:lnTo>
                <a:lnTo>
                  <a:pt x="247615" y="20020"/>
                </a:lnTo>
                <a:lnTo>
                  <a:pt x="257495" y="20020"/>
                </a:lnTo>
                <a:cubicBezTo>
                  <a:pt x="257857" y="20020"/>
                  <a:pt x="258167" y="20123"/>
                  <a:pt x="258426" y="20382"/>
                </a:cubicBezTo>
                <a:cubicBezTo>
                  <a:pt x="258685" y="20589"/>
                  <a:pt x="258788" y="20899"/>
                  <a:pt x="258788" y="21210"/>
                </a:cubicBezTo>
                <a:cubicBezTo>
                  <a:pt x="258788" y="21572"/>
                  <a:pt x="258685" y="21882"/>
                  <a:pt x="258426" y="22089"/>
                </a:cubicBezTo>
                <a:cubicBezTo>
                  <a:pt x="258167" y="22348"/>
                  <a:pt x="257857" y="22451"/>
                  <a:pt x="257495" y="22451"/>
                </a:cubicBezTo>
                <a:lnTo>
                  <a:pt x="246270" y="22451"/>
                </a:lnTo>
                <a:cubicBezTo>
                  <a:pt x="245908" y="22451"/>
                  <a:pt x="245650" y="22348"/>
                  <a:pt x="245391" y="22089"/>
                </a:cubicBezTo>
                <a:cubicBezTo>
                  <a:pt x="245133" y="21830"/>
                  <a:pt x="245029" y="21520"/>
                  <a:pt x="245029" y="21158"/>
                </a:cubicBezTo>
                <a:lnTo>
                  <a:pt x="245029" y="1604"/>
                </a:lnTo>
                <a:cubicBezTo>
                  <a:pt x="245029" y="1241"/>
                  <a:pt x="245133" y="983"/>
                  <a:pt x="245391" y="724"/>
                </a:cubicBezTo>
                <a:cubicBezTo>
                  <a:pt x="245598" y="465"/>
                  <a:pt x="245908" y="362"/>
                  <a:pt x="246270" y="362"/>
                </a:cubicBezTo>
                <a:close/>
                <a:moveTo>
                  <a:pt x="202665" y="362"/>
                </a:moveTo>
                <a:cubicBezTo>
                  <a:pt x="202975" y="362"/>
                  <a:pt x="203286" y="465"/>
                  <a:pt x="203544" y="724"/>
                </a:cubicBezTo>
                <a:cubicBezTo>
                  <a:pt x="203803" y="983"/>
                  <a:pt x="203958" y="1293"/>
                  <a:pt x="203958" y="1655"/>
                </a:cubicBezTo>
                <a:lnTo>
                  <a:pt x="203958" y="14174"/>
                </a:lnTo>
                <a:cubicBezTo>
                  <a:pt x="203958" y="15364"/>
                  <a:pt x="204217" y="16399"/>
                  <a:pt x="204734" y="17278"/>
                </a:cubicBezTo>
                <a:cubicBezTo>
                  <a:pt x="205251" y="18157"/>
                  <a:pt x="205976" y="18882"/>
                  <a:pt x="206855" y="19399"/>
                </a:cubicBezTo>
                <a:cubicBezTo>
                  <a:pt x="207734" y="19916"/>
                  <a:pt x="208717" y="20175"/>
                  <a:pt x="209751" y="20175"/>
                </a:cubicBezTo>
                <a:cubicBezTo>
                  <a:pt x="210786" y="20175"/>
                  <a:pt x="211769" y="19916"/>
                  <a:pt x="212700" y="19399"/>
                </a:cubicBezTo>
                <a:cubicBezTo>
                  <a:pt x="213579" y="18882"/>
                  <a:pt x="214303" y="18209"/>
                  <a:pt x="214872" y="17278"/>
                </a:cubicBezTo>
                <a:cubicBezTo>
                  <a:pt x="215441" y="16347"/>
                  <a:pt x="215700" y="15312"/>
                  <a:pt x="215700" y="14174"/>
                </a:cubicBezTo>
                <a:lnTo>
                  <a:pt x="215700" y="1655"/>
                </a:lnTo>
                <a:cubicBezTo>
                  <a:pt x="215700" y="1293"/>
                  <a:pt x="215803" y="983"/>
                  <a:pt x="216011" y="724"/>
                </a:cubicBezTo>
                <a:cubicBezTo>
                  <a:pt x="216217" y="465"/>
                  <a:pt x="216528" y="362"/>
                  <a:pt x="216890" y="362"/>
                </a:cubicBezTo>
                <a:cubicBezTo>
                  <a:pt x="217252" y="362"/>
                  <a:pt x="217511" y="465"/>
                  <a:pt x="217821" y="724"/>
                </a:cubicBezTo>
                <a:cubicBezTo>
                  <a:pt x="218079" y="983"/>
                  <a:pt x="218183" y="1293"/>
                  <a:pt x="218183" y="1655"/>
                </a:cubicBezTo>
                <a:lnTo>
                  <a:pt x="218183" y="14174"/>
                </a:lnTo>
                <a:cubicBezTo>
                  <a:pt x="218183" y="15778"/>
                  <a:pt x="217769" y="17226"/>
                  <a:pt x="217045" y="18520"/>
                </a:cubicBezTo>
                <a:cubicBezTo>
                  <a:pt x="216321" y="19813"/>
                  <a:pt x="215286" y="20847"/>
                  <a:pt x="214045" y="21572"/>
                </a:cubicBezTo>
                <a:cubicBezTo>
                  <a:pt x="212804" y="22348"/>
                  <a:pt x="211355" y="22710"/>
                  <a:pt x="209751" y="22710"/>
                </a:cubicBezTo>
                <a:cubicBezTo>
                  <a:pt x="208148" y="22710"/>
                  <a:pt x="206700" y="22296"/>
                  <a:pt x="205407" y="21572"/>
                </a:cubicBezTo>
                <a:cubicBezTo>
                  <a:pt x="204165" y="20796"/>
                  <a:pt x="203131" y="19813"/>
                  <a:pt x="202406" y="18520"/>
                </a:cubicBezTo>
                <a:cubicBezTo>
                  <a:pt x="201682" y="17226"/>
                  <a:pt x="201320" y="15778"/>
                  <a:pt x="201320" y="14174"/>
                </a:cubicBezTo>
                <a:lnTo>
                  <a:pt x="201320" y="1655"/>
                </a:lnTo>
                <a:cubicBezTo>
                  <a:pt x="201320" y="1293"/>
                  <a:pt x="201424" y="983"/>
                  <a:pt x="201682" y="724"/>
                </a:cubicBezTo>
                <a:cubicBezTo>
                  <a:pt x="201941" y="465"/>
                  <a:pt x="202251" y="362"/>
                  <a:pt x="202665" y="362"/>
                </a:cubicBezTo>
                <a:close/>
                <a:moveTo>
                  <a:pt x="181458" y="362"/>
                </a:moveTo>
                <a:lnTo>
                  <a:pt x="196148" y="362"/>
                </a:lnTo>
                <a:cubicBezTo>
                  <a:pt x="196510" y="362"/>
                  <a:pt x="196820" y="465"/>
                  <a:pt x="197027" y="672"/>
                </a:cubicBezTo>
                <a:cubicBezTo>
                  <a:pt x="197286" y="879"/>
                  <a:pt x="197389" y="1190"/>
                  <a:pt x="197389" y="1552"/>
                </a:cubicBezTo>
                <a:cubicBezTo>
                  <a:pt x="197389" y="1914"/>
                  <a:pt x="197286" y="2224"/>
                  <a:pt x="197027" y="2431"/>
                </a:cubicBezTo>
                <a:cubicBezTo>
                  <a:pt x="196769" y="2638"/>
                  <a:pt x="196458" y="2742"/>
                  <a:pt x="196096" y="2742"/>
                </a:cubicBezTo>
                <a:lnTo>
                  <a:pt x="190096" y="2742"/>
                </a:lnTo>
                <a:lnTo>
                  <a:pt x="190096" y="21158"/>
                </a:lnTo>
                <a:cubicBezTo>
                  <a:pt x="190096" y="21520"/>
                  <a:pt x="189992" y="21830"/>
                  <a:pt x="189734" y="22089"/>
                </a:cubicBezTo>
                <a:cubicBezTo>
                  <a:pt x="189475" y="22348"/>
                  <a:pt x="189165" y="22451"/>
                  <a:pt x="188751" y="22451"/>
                </a:cubicBezTo>
                <a:cubicBezTo>
                  <a:pt x="188389" y="22451"/>
                  <a:pt x="188079" y="22348"/>
                  <a:pt x="187820" y="22089"/>
                </a:cubicBezTo>
                <a:cubicBezTo>
                  <a:pt x="187561" y="21830"/>
                  <a:pt x="187458" y="21520"/>
                  <a:pt x="187458" y="21158"/>
                </a:cubicBezTo>
                <a:lnTo>
                  <a:pt x="187458" y="2742"/>
                </a:lnTo>
                <a:lnTo>
                  <a:pt x="181458" y="2742"/>
                </a:lnTo>
                <a:cubicBezTo>
                  <a:pt x="181096" y="2742"/>
                  <a:pt x="180837" y="2638"/>
                  <a:pt x="180578" y="2431"/>
                </a:cubicBezTo>
                <a:cubicBezTo>
                  <a:pt x="180320" y="2173"/>
                  <a:pt x="180216" y="1914"/>
                  <a:pt x="180216" y="1552"/>
                </a:cubicBezTo>
                <a:cubicBezTo>
                  <a:pt x="180216" y="1190"/>
                  <a:pt x="180320" y="879"/>
                  <a:pt x="180578" y="672"/>
                </a:cubicBezTo>
                <a:cubicBezTo>
                  <a:pt x="180785" y="465"/>
                  <a:pt x="181096" y="362"/>
                  <a:pt x="181458" y="362"/>
                </a:cubicBezTo>
                <a:close/>
                <a:moveTo>
                  <a:pt x="168422" y="362"/>
                </a:moveTo>
                <a:cubicBezTo>
                  <a:pt x="168784" y="362"/>
                  <a:pt x="169095" y="465"/>
                  <a:pt x="169353" y="724"/>
                </a:cubicBezTo>
                <a:cubicBezTo>
                  <a:pt x="169612" y="931"/>
                  <a:pt x="169715" y="1241"/>
                  <a:pt x="169715" y="1604"/>
                </a:cubicBezTo>
                <a:lnTo>
                  <a:pt x="169715" y="19968"/>
                </a:lnTo>
                <a:lnTo>
                  <a:pt x="179285" y="19968"/>
                </a:lnTo>
                <a:cubicBezTo>
                  <a:pt x="179647" y="19968"/>
                  <a:pt x="179905" y="20123"/>
                  <a:pt x="180216" y="20330"/>
                </a:cubicBezTo>
                <a:cubicBezTo>
                  <a:pt x="180475" y="20537"/>
                  <a:pt x="180578" y="20847"/>
                  <a:pt x="180578" y="21210"/>
                </a:cubicBezTo>
                <a:cubicBezTo>
                  <a:pt x="180578" y="21572"/>
                  <a:pt x="180475" y="21882"/>
                  <a:pt x="180216" y="22089"/>
                </a:cubicBezTo>
                <a:cubicBezTo>
                  <a:pt x="179957" y="22348"/>
                  <a:pt x="179647" y="22451"/>
                  <a:pt x="179285" y="22451"/>
                </a:cubicBezTo>
                <a:lnTo>
                  <a:pt x="168370" y="22451"/>
                </a:lnTo>
                <a:cubicBezTo>
                  <a:pt x="168008" y="22451"/>
                  <a:pt x="167750" y="22348"/>
                  <a:pt x="167491" y="22089"/>
                </a:cubicBezTo>
                <a:cubicBezTo>
                  <a:pt x="167233" y="21830"/>
                  <a:pt x="167129" y="21520"/>
                  <a:pt x="167129" y="21158"/>
                </a:cubicBezTo>
                <a:lnTo>
                  <a:pt x="167129" y="1604"/>
                </a:lnTo>
                <a:cubicBezTo>
                  <a:pt x="167129" y="1241"/>
                  <a:pt x="167233" y="983"/>
                  <a:pt x="167491" y="724"/>
                </a:cubicBezTo>
                <a:cubicBezTo>
                  <a:pt x="167750" y="465"/>
                  <a:pt x="168060" y="362"/>
                  <a:pt x="168422" y="362"/>
                </a:cubicBezTo>
                <a:close/>
                <a:moveTo>
                  <a:pt x="146024" y="362"/>
                </a:moveTo>
                <a:cubicBezTo>
                  <a:pt x="146334" y="362"/>
                  <a:pt x="146645" y="465"/>
                  <a:pt x="146903" y="724"/>
                </a:cubicBezTo>
                <a:cubicBezTo>
                  <a:pt x="147162" y="983"/>
                  <a:pt x="147317" y="1293"/>
                  <a:pt x="147317" y="1655"/>
                </a:cubicBezTo>
                <a:lnTo>
                  <a:pt x="147317" y="14174"/>
                </a:lnTo>
                <a:cubicBezTo>
                  <a:pt x="147317" y="15364"/>
                  <a:pt x="147576" y="16399"/>
                  <a:pt x="148093" y="17278"/>
                </a:cubicBezTo>
                <a:cubicBezTo>
                  <a:pt x="148610" y="18157"/>
                  <a:pt x="149335" y="18882"/>
                  <a:pt x="150214" y="19399"/>
                </a:cubicBezTo>
                <a:cubicBezTo>
                  <a:pt x="151145" y="19916"/>
                  <a:pt x="152128" y="20175"/>
                  <a:pt x="153162" y="20175"/>
                </a:cubicBezTo>
                <a:cubicBezTo>
                  <a:pt x="154197" y="20175"/>
                  <a:pt x="155180" y="19916"/>
                  <a:pt x="156111" y="19399"/>
                </a:cubicBezTo>
                <a:cubicBezTo>
                  <a:pt x="156990" y="18882"/>
                  <a:pt x="157714" y="18209"/>
                  <a:pt x="158283" y="17278"/>
                </a:cubicBezTo>
                <a:cubicBezTo>
                  <a:pt x="158852" y="16347"/>
                  <a:pt x="159111" y="15312"/>
                  <a:pt x="159111" y="14174"/>
                </a:cubicBezTo>
                <a:lnTo>
                  <a:pt x="159111" y="1655"/>
                </a:lnTo>
                <a:cubicBezTo>
                  <a:pt x="159111" y="1293"/>
                  <a:pt x="159214" y="983"/>
                  <a:pt x="159421" y="724"/>
                </a:cubicBezTo>
                <a:cubicBezTo>
                  <a:pt x="159628" y="465"/>
                  <a:pt x="159938" y="362"/>
                  <a:pt x="160301" y="362"/>
                </a:cubicBezTo>
                <a:cubicBezTo>
                  <a:pt x="160663" y="362"/>
                  <a:pt x="160973" y="465"/>
                  <a:pt x="161180" y="724"/>
                </a:cubicBezTo>
                <a:cubicBezTo>
                  <a:pt x="161439" y="983"/>
                  <a:pt x="161542" y="1293"/>
                  <a:pt x="161542" y="1655"/>
                </a:cubicBezTo>
                <a:lnTo>
                  <a:pt x="161542" y="14174"/>
                </a:lnTo>
                <a:cubicBezTo>
                  <a:pt x="161542" y="15778"/>
                  <a:pt x="161128" y="17226"/>
                  <a:pt x="160404" y="18520"/>
                </a:cubicBezTo>
                <a:cubicBezTo>
                  <a:pt x="159680" y="19813"/>
                  <a:pt x="158645" y="20847"/>
                  <a:pt x="157404" y="21572"/>
                </a:cubicBezTo>
                <a:cubicBezTo>
                  <a:pt x="156163" y="22348"/>
                  <a:pt x="154714" y="22710"/>
                  <a:pt x="153110" y="22710"/>
                </a:cubicBezTo>
                <a:cubicBezTo>
                  <a:pt x="151507" y="22710"/>
                  <a:pt x="150059" y="22296"/>
                  <a:pt x="148766" y="21572"/>
                </a:cubicBezTo>
                <a:cubicBezTo>
                  <a:pt x="147524" y="20796"/>
                  <a:pt x="146490" y="19813"/>
                  <a:pt x="145765" y="18520"/>
                </a:cubicBezTo>
                <a:cubicBezTo>
                  <a:pt x="145041" y="17226"/>
                  <a:pt x="144679" y="15778"/>
                  <a:pt x="144679" y="14174"/>
                </a:cubicBezTo>
                <a:lnTo>
                  <a:pt x="144679" y="1655"/>
                </a:lnTo>
                <a:cubicBezTo>
                  <a:pt x="144679" y="1293"/>
                  <a:pt x="144783" y="983"/>
                  <a:pt x="145041" y="724"/>
                </a:cubicBezTo>
                <a:cubicBezTo>
                  <a:pt x="145300" y="465"/>
                  <a:pt x="145610" y="362"/>
                  <a:pt x="146024" y="362"/>
                </a:cubicBezTo>
                <a:close/>
                <a:moveTo>
                  <a:pt x="95849" y="362"/>
                </a:moveTo>
                <a:lnTo>
                  <a:pt x="110540" y="362"/>
                </a:lnTo>
                <a:cubicBezTo>
                  <a:pt x="110902" y="362"/>
                  <a:pt x="111212" y="465"/>
                  <a:pt x="111419" y="672"/>
                </a:cubicBezTo>
                <a:cubicBezTo>
                  <a:pt x="111678" y="879"/>
                  <a:pt x="111781" y="1190"/>
                  <a:pt x="111781" y="1552"/>
                </a:cubicBezTo>
                <a:cubicBezTo>
                  <a:pt x="111781" y="1914"/>
                  <a:pt x="111678" y="2224"/>
                  <a:pt x="111419" y="2431"/>
                </a:cubicBezTo>
                <a:cubicBezTo>
                  <a:pt x="111161" y="2638"/>
                  <a:pt x="110850" y="2742"/>
                  <a:pt x="110488" y="2742"/>
                </a:cubicBezTo>
                <a:lnTo>
                  <a:pt x="104488" y="2742"/>
                </a:lnTo>
                <a:lnTo>
                  <a:pt x="104488" y="21158"/>
                </a:lnTo>
                <a:cubicBezTo>
                  <a:pt x="104488" y="21520"/>
                  <a:pt x="104384" y="21830"/>
                  <a:pt x="104126" y="22089"/>
                </a:cubicBezTo>
                <a:cubicBezTo>
                  <a:pt x="103867" y="22348"/>
                  <a:pt x="103557" y="22451"/>
                  <a:pt x="103143" y="22451"/>
                </a:cubicBezTo>
                <a:cubicBezTo>
                  <a:pt x="102781" y="22451"/>
                  <a:pt x="102471" y="22348"/>
                  <a:pt x="102212" y="22089"/>
                </a:cubicBezTo>
                <a:cubicBezTo>
                  <a:pt x="101953" y="21830"/>
                  <a:pt x="101850" y="21520"/>
                  <a:pt x="101850" y="21158"/>
                </a:cubicBezTo>
                <a:lnTo>
                  <a:pt x="101850" y="2742"/>
                </a:lnTo>
                <a:lnTo>
                  <a:pt x="95849" y="2742"/>
                </a:lnTo>
                <a:cubicBezTo>
                  <a:pt x="95488" y="2742"/>
                  <a:pt x="95229" y="2638"/>
                  <a:pt x="94970" y="2431"/>
                </a:cubicBezTo>
                <a:cubicBezTo>
                  <a:pt x="94712" y="2173"/>
                  <a:pt x="94608" y="1914"/>
                  <a:pt x="94608" y="1552"/>
                </a:cubicBezTo>
                <a:cubicBezTo>
                  <a:pt x="94608" y="1190"/>
                  <a:pt x="94712" y="879"/>
                  <a:pt x="94970" y="672"/>
                </a:cubicBezTo>
                <a:cubicBezTo>
                  <a:pt x="95177" y="465"/>
                  <a:pt x="95488" y="362"/>
                  <a:pt x="95849" y="362"/>
                </a:cubicBezTo>
                <a:close/>
                <a:moveTo>
                  <a:pt x="79608" y="362"/>
                </a:moveTo>
                <a:lnTo>
                  <a:pt x="90832" y="362"/>
                </a:lnTo>
                <a:cubicBezTo>
                  <a:pt x="91194" y="362"/>
                  <a:pt x="91505" y="517"/>
                  <a:pt x="91763" y="724"/>
                </a:cubicBezTo>
                <a:cubicBezTo>
                  <a:pt x="92022" y="931"/>
                  <a:pt x="92125" y="1241"/>
                  <a:pt x="92125" y="1604"/>
                </a:cubicBezTo>
                <a:cubicBezTo>
                  <a:pt x="92125" y="1966"/>
                  <a:pt x="92022" y="2276"/>
                  <a:pt x="91763" y="2483"/>
                </a:cubicBezTo>
                <a:cubicBezTo>
                  <a:pt x="91505" y="2690"/>
                  <a:pt x="91194" y="2793"/>
                  <a:pt x="90832" y="2793"/>
                </a:cubicBezTo>
                <a:lnTo>
                  <a:pt x="90832" y="2845"/>
                </a:lnTo>
                <a:lnTo>
                  <a:pt x="80952" y="2845"/>
                </a:lnTo>
                <a:lnTo>
                  <a:pt x="80952" y="9932"/>
                </a:lnTo>
                <a:lnTo>
                  <a:pt x="89436" y="9932"/>
                </a:lnTo>
                <a:cubicBezTo>
                  <a:pt x="89798" y="9932"/>
                  <a:pt x="90108" y="10087"/>
                  <a:pt x="90367" y="10294"/>
                </a:cubicBezTo>
                <a:cubicBezTo>
                  <a:pt x="90626" y="10501"/>
                  <a:pt x="90729" y="10812"/>
                  <a:pt x="90729" y="11174"/>
                </a:cubicBezTo>
                <a:cubicBezTo>
                  <a:pt x="90729" y="11536"/>
                  <a:pt x="90626" y="11846"/>
                  <a:pt x="90367" y="12053"/>
                </a:cubicBezTo>
                <a:cubicBezTo>
                  <a:pt x="90108" y="12260"/>
                  <a:pt x="89798" y="12364"/>
                  <a:pt x="89436" y="12364"/>
                </a:cubicBezTo>
                <a:lnTo>
                  <a:pt x="80952" y="12364"/>
                </a:lnTo>
                <a:lnTo>
                  <a:pt x="80952" y="20020"/>
                </a:lnTo>
                <a:lnTo>
                  <a:pt x="90832" y="20020"/>
                </a:lnTo>
                <a:cubicBezTo>
                  <a:pt x="91194" y="20020"/>
                  <a:pt x="91505" y="20123"/>
                  <a:pt x="91763" y="20382"/>
                </a:cubicBezTo>
                <a:cubicBezTo>
                  <a:pt x="92022" y="20589"/>
                  <a:pt x="92125" y="20899"/>
                  <a:pt x="92125" y="21210"/>
                </a:cubicBezTo>
                <a:cubicBezTo>
                  <a:pt x="92125" y="21572"/>
                  <a:pt x="92022" y="21882"/>
                  <a:pt x="91763" y="22089"/>
                </a:cubicBezTo>
                <a:cubicBezTo>
                  <a:pt x="91505" y="22348"/>
                  <a:pt x="91194" y="22451"/>
                  <a:pt x="90832" y="22451"/>
                </a:cubicBezTo>
                <a:lnTo>
                  <a:pt x="79608" y="22451"/>
                </a:lnTo>
                <a:cubicBezTo>
                  <a:pt x="79246" y="22451"/>
                  <a:pt x="78987" y="22348"/>
                  <a:pt x="78728" y="22089"/>
                </a:cubicBezTo>
                <a:cubicBezTo>
                  <a:pt x="78470" y="21830"/>
                  <a:pt x="78366" y="21520"/>
                  <a:pt x="78366" y="21158"/>
                </a:cubicBezTo>
                <a:lnTo>
                  <a:pt x="78366" y="1604"/>
                </a:lnTo>
                <a:cubicBezTo>
                  <a:pt x="78366" y="1241"/>
                  <a:pt x="78470" y="983"/>
                  <a:pt x="78728" y="724"/>
                </a:cubicBezTo>
                <a:cubicBezTo>
                  <a:pt x="78935" y="465"/>
                  <a:pt x="79246" y="362"/>
                  <a:pt x="79608" y="362"/>
                </a:cubicBezTo>
                <a:close/>
                <a:moveTo>
                  <a:pt x="61606" y="362"/>
                </a:moveTo>
                <a:lnTo>
                  <a:pt x="72831" y="362"/>
                </a:lnTo>
                <a:cubicBezTo>
                  <a:pt x="73193" y="362"/>
                  <a:pt x="73504" y="517"/>
                  <a:pt x="73762" y="724"/>
                </a:cubicBezTo>
                <a:cubicBezTo>
                  <a:pt x="74021" y="931"/>
                  <a:pt x="74124" y="1241"/>
                  <a:pt x="74124" y="1604"/>
                </a:cubicBezTo>
                <a:cubicBezTo>
                  <a:pt x="74124" y="1966"/>
                  <a:pt x="74021" y="2276"/>
                  <a:pt x="73762" y="2483"/>
                </a:cubicBezTo>
                <a:cubicBezTo>
                  <a:pt x="73504" y="2690"/>
                  <a:pt x="73193" y="2793"/>
                  <a:pt x="72831" y="2793"/>
                </a:cubicBezTo>
                <a:lnTo>
                  <a:pt x="72831" y="2845"/>
                </a:lnTo>
                <a:lnTo>
                  <a:pt x="62951" y="2845"/>
                </a:lnTo>
                <a:lnTo>
                  <a:pt x="62951" y="9932"/>
                </a:lnTo>
                <a:lnTo>
                  <a:pt x="71435" y="9932"/>
                </a:lnTo>
                <a:cubicBezTo>
                  <a:pt x="71797" y="9932"/>
                  <a:pt x="72107" y="10087"/>
                  <a:pt x="72366" y="10294"/>
                </a:cubicBezTo>
                <a:cubicBezTo>
                  <a:pt x="72624" y="10501"/>
                  <a:pt x="72728" y="10812"/>
                  <a:pt x="72728" y="11174"/>
                </a:cubicBezTo>
                <a:cubicBezTo>
                  <a:pt x="72728" y="11536"/>
                  <a:pt x="72624" y="11846"/>
                  <a:pt x="72366" y="12053"/>
                </a:cubicBezTo>
                <a:cubicBezTo>
                  <a:pt x="72107" y="12260"/>
                  <a:pt x="71797" y="12364"/>
                  <a:pt x="71435" y="12364"/>
                </a:cubicBezTo>
                <a:lnTo>
                  <a:pt x="62951" y="12364"/>
                </a:lnTo>
                <a:lnTo>
                  <a:pt x="62951" y="20020"/>
                </a:lnTo>
                <a:lnTo>
                  <a:pt x="72831" y="20020"/>
                </a:lnTo>
                <a:cubicBezTo>
                  <a:pt x="73193" y="20020"/>
                  <a:pt x="73504" y="20123"/>
                  <a:pt x="73762" y="20382"/>
                </a:cubicBezTo>
                <a:cubicBezTo>
                  <a:pt x="74021" y="20589"/>
                  <a:pt x="74124" y="20899"/>
                  <a:pt x="74124" y="21210"/>
                </a:cubicBezTo>
                <a:cubicBezTo>
                  <a:pt x="74124" y="21572"/>
                  <a:pt x="74021" y="21882"/>
                  <a:pt x="73762" y="22089"/>
                </a:cubicBezTo>
                <a:cubicBezTo>
                  <a:pt x="73504" y="22348"/>
                  <a:pt x="73193" y="22451"/>
                  <a:pt x="72831" y="22451"/>
                </a:cubicBezTo>
                <a:lnTo>
                  <a:pt x="61606" y="22451"/>
                </a:lnTo>
                <a:cubicBezTo>
                  <a:pt x="61244" y="22451"/>
                  <a:pt x="60986" y="22348"/>
                  <a:pt x="60727" y="22089"/>
                </a:cubicBezTo>
                <a:cubicBezTo>
                  <a:pt x="60469" y="21830"/>
                  <a:pt x="60365" y="21520"/>
                  <a:pt x="60365" y="21158"/>
                </a:cubicBezTo>
                <a:lnTo>
                  <a:pt x="60365" y="1604"/>
                </a:lnTo>
                <a:cubicBezTo>
                  <a:pt x="60365" y="1241"/>
                  <a:pt x="60469" y="983"/>
                  <a:pt x="60727" y="724"/>
                </a:cubicBezTo>
                <a:cubicBezTo>
                  <a:pt x="60934" y="465"/>
                  <a:pt x="61244" y="362"/>
                  <a:pt x="61606" y="362"/>
                </a:cubicBezTo>
                <a:close/>
                <a:moveTo>
                  <a:pt x="19191" y="362"/>
                </a:moveTo>
                <a:lnTo>
                  <a:pt x="33881" y="362"/>
                </a:lnTo>
                <a:cubicBezTo>
                  <a:pt x="34243" y="362"/>
                  <a:pt x="34553" y="465"/>
                  <a:pt x="34760" y="672"/>
                </a:cubicBezTo>
                <a:cubicBezTo>
                  <a:pt x="35019" y="879"/>
                  <a:pt x="35122" y="1190"/>
                  <a:pt x="35122" y="1552"/>
                </a:cubicBezTo>
                <a:cubicBezTo>
                  <a:pt x="35122" y="1914"/>
                  <a:pt x="35019" y="2224"/>
                  <a:pt x="34760" y="2431"/>
                </a:cubicBezTo>
                <a:cubicBezTo>
                  <a:pt x="34502" y="2638"/>
                  <a:pt x="34191" y="2742"/>
                  <a:pt x="33829" y="2742"/>
                </a:cubicBezTo>
                <a:lnTo>
                  <a:pt x="27829" y="2742"/>
                </a:lnTo>
                <a:lnTo>
                  <a:pt x="27829" y="21158"/>
                </a:lnTo>
                <a:cubicBezTo>
                  <a:pt x="27829" y="21520"/>
                  <a:pt x="27725" y="21830"/>
                  <a:pt x="27467" y="22089"/>
                </a:cubicBezTo>
                <a:cubicBezTo>
                  <a:pt x="27208" y="22348"/>
                  <a:pt x="26898" y="22451"/>
                  <a:pt x="26484" y="22451"/>
                </a:cubicBezTo>
                <a:cubicBezTo>
                  <a:pt x="26122" y="22451"/>
                  <a:pt x="25812" y="22348"/>
                  <a:pt x="25553" y="22089"/>
                </a:cubicBezTo>
                <a:cubicBezTo>
                  <a:pt x="25294" y="21830"/>
                  <a:pt x="25191" y="21520"/>
                  <a:pt x="25191" y="21158"/>
                </a:cubicBezTo>
                <a:lnTo>
                  <a:pt x="25191" y="2742"/>
                </a:lnTo>
                <a:lnTo>
                  <a:pt x="19191" y="2742"/>
                </a:lnTo>
                <a:cubicBezTo>
                  <a:pt x="18829" y="2742"/>
                  <a:pt x="18570" y="2638"/>
                  <a:pt x="18311" y="2431"/>
                </a:cubicBezTo>
                <a:cubicBezTo>
                  <a:pt x="18053" y="2173"/>
                  <a:pt x="17949" y="1914"/>
                  <a:pt x="17949" y="1552"/>
                </a:cubicBezTo>
                <a:cubicBezTo>
                  <a:pt x="17949" y="1190"/>
                  <a:pt x="18053" y="879"/>
                  <a:pt x="18311" y="672"/>
                </a:cubicBezTo>
                <a:cubicBezTo>
                  <a:pt x="18518" y="465"/>
                  <a:pt x="18829" y="362"/>
                  <a:pt x="19191" y="362"/>
                </a:cubicBezTo>
                <a:close/>
                <a:moveTo>
                  <a:pt x="224907" y="259"/>
                </a:moveTo>
                <a:lnTo>
                  <a:pt x="233649" y="259"/>
                </a:lnTo>
                <a:cubicBezTo>
                  <a:pt x="234839" y="259"/>
                  <a:pt x="235925" y="569"/>
                  <a:pt x="236856" y="1087"/>
                </a:cubicBezTo>
                <a:cubicBezTo>
                  <a:pt x="237839" y="1656"/>
                  <a:pt x="238563" y="2380"/>
                  <a:pt x="239132" y="3311"/>
                </a:cubicBezTo>
                <a:cubicBezTo>
                  <a:pt x="239701" y="4294"/>
                  <a:pt x="239960" y="5329"/>
                  <a:pt x="239960" y="6570"/>
                </a:cubicBezTo>
                <a:cubicBezTo>
                  <a:pt x="239960" y="7450"/>
                  <a:pt x="239805" y="8277"/>
                  <a:pt x="239443" y="9053"/>
                </a:cubicBezTo>
                <a:cubicBezTo>
                  <a:pt x="239080" y="9778"/>
                  <a:pt x="238615" y="10450"/>
                  <a:pt x="238046" y="11019"/>
                </a:cubicBezTo>
                <a:cubicBezTo>
                  <a:pt x="237529" y="11536"/>
                  <a:pt x="236960" y="11898"/>
                  <a:pt x="236339" y="12157"/>
                </a:cubicBezTo>
                <a:cubicBezTo>
                  <a:pt x="236649" y="12312"/>
                  <a:pt x="236960" y="12519"/>
                  <a:pt x="237270" y="12726"/>
                </a:cubicBezTo>
                <a:cubicBezTo>
                  <a:pt x="237839" y="13192"/>
                  <a:pt x="238305" y="13709"/>
                  <a:pt x="238667" y="14382"/>
                </a:cubicBezTo>
                <a:cubicBezTo>
                  <a:pt x="239029" y="15054"/>
                  <a:pt x="239236" y="15830"/>
                  <a:pt x="239236" y="16709"/>
                </a:cubicBezTo>
                <a:cubicBezTo>
                  <a:pt x="239288" y="17485"/>
                  <a:pt x="239339" y="18106"/>
                  <a:pt x="239391" y="18572"/>
                </a:cubicBezTo>
                <a:cubicBezTo>
                  <a:pt x="239443" y="19037"/>
                  <a:pt x="239546" y="19400"/>
                  <a:pt x="239650" y="19658"/>
                </a:cubicBezTo>
                <a:cubicBezTo>
                  <a:pt x="239753" y="19917"/>
                  <a:pt x="239960" y="20124"/>
                  <a:pt x="240167" y="20279"/>
                </a:cubicBezTo>
                <a:cubicBezTo>
                  <a:pt x="240425" y="20486"/>
                  <a:pt x="240633" y="20744"/>
                  <a:pt x="240736" y="21003"/>
                </a:cubicBezTo>
                <a:cubicBezTo>
                  <a:pt x="240839" y="21314"/>
                  <a:pt x="240788" y="21624"/>
                  <a:pt x="240581" y="21934"/>
                </a:cubicBezTo>
                <a:cubicBezTo>
                  <a:pt x="240477" y="22141"/>
                  <a:pt x="240270" y="22296"/>
                  <a:pt x="240063" y="22348"/>
                </a:cubicBezTo>
                <a:cubicBezTo>
                  <a:pt x="239857" y="22452"/>
                  <a:pt x="239598" y="22452"/>
                  <a:pt x="239391" y="22452"/>
                </a:cubicBezTo>
                <a:cubicBezTo>
                  <a:pt x="239132" y="22400"/>
                  <a:pt x="238925" y="22348"/>
                  <a:pt x="238770" y="22245"/>
                </a:cubicBezTo>
                <a:cubicBezTo>
                  <a:pt x="238408" y="22090"/>
                  <a:pt x="238098" y="21779"/>
                  <a:pt x="237787" y="21417"/>
                </a:cubicBezTo>
                <a:cubicBezTo>
                  <a:pt x="237477" y="21055"/>
                  <a:pt x="237218" y="20486"/>
                  <a:pt x="237012" y="19813"/>
                </a:cubicBezTo>
                <a:cubicBezTo>
                  <a:pt x="236804" y="19141"/>
                  <a:pt x="236701" y="18158"/>
                  <a:pt x="236701" y="16968"/>
                </a:cubicBezTo>
                <a:cubicBezTo>
                  <a:pt x="236701" y="16296"/>
                  <a:pt x="236598" y="15778"/>
                  <a:pt x="236391" y="15313"/>
                </a:cubicBezTo>
                <a:cubicBezTo>
                  <a:pt x="236132" y="14847"/>
                  <a:pt x="235873" y="14485"/>
                  <a:pt x="235511" y="14226"/>
                </a:cubicBezTo>
                <a:cubicBezTo>
                  <a:pt x="235150" y="13968"/>
                  <a:pt x="234787" y="13761"/>
                  <a:pt x="234322" y="13657"/>
                </a:cubicBezTo>
                <a:cubicBezTo>
                  <a:pt x="233908" y="13554"/>
                  <a:pt x="233442" y="13502"/>
                  <a:pt x="232977" y="13502"/>
                </a:cubicBezTo>
                <a:lnTo>
                  <a:pt x="226304" y="13502"/>
                </a:lnTo>
                <a:lnTo>
                  <a:pt x="226304" y="21055"/>
                </a:lnTo>
                <a:cubicBezTo>
                  <a:pt x="226304" y="21417"/>
                  <a:pt x="226201" y="21727"/>
                  <a:pt x="225994" y="21986"/>
                </a:cubicBezTo>
                <a:cubicBezTo>
                  <a:pt x="225735" y="22245"/>
                  <a:pt x="225476" y="22348"/>
                  <a:pt x="225115" y="22348"/>
                </a:cubicBezTo>
                <a:cubicBezTo>
                  <a:pt x="224701" y="22348"/>
                  <a:pt x="224338" y="22245"/>
                  <a:pt x="224080" y="21986"/>
                </a:cubicBezTo>
                <a:cubicBezTo>
                  <a:pt x="223821" y="21727"/>
                  <a:pt x="223666" y="21417"/>
                  <a:pt x="223666" y="21055"/>
                </a:cubicBezTo>
                <a:lnTo>
                  <a:pt x="223666" y="1501"/>
                </a:lnTo>
                <a:cubicBezTo>
                  <a:pt x="223666" y="1138"/>
                  <a:pt x="223770" y="880"/>
                  <a:pt x="224028" y="621"/>
                </a:cubicBezTo>
                <a:cubicBezTo>
                  <a:pt x="224235" y="362"/>
                  <a:pt x="224545" y="259"/>
                  <a:pt x="224907" y="259"/>
                </a:cubicBezTo>
                <a:close/>
                <a:moveTo>
                  <a:pt x="40294" y="259"/>
                </a:moveTo>
                <a:lnTo>
                  <a:pt x="48984" y="259"/>
                </a:lnTo>
                <a:cubicBezTo>
                  <a:pt x="50174" y="259"/>
                  <a:pt x="51260" y="569"/>
                  <a:pt x="52191" y="1087"/>
                </a:cubicBezTo>
                <a:cubicBezTo>
                  <a:pt x="53174" y="1656"/>
                  <a:pt x="53899" y="2380"/>
                  <a:pt x="54467" y="3311"/>
                </a:cubicBezTo>
                <a:cubicBezTo>
                  <a:pt x="55037" y="4294"/>
                  <a:pt x="55295" y="5329"/>
                  <a:pt x="55295" y="6570"/>
                </a:cubicBezTo>
                <a:cubicBezTo>
                  <a:pt x="55295" y="7450"/>
                  <a:pt x="55140" y="8277"/>
                  <a:pt x="54778" y="9053"/>
                </a:cubicBezTo>
                <a:cubicBezTo>
                  <a:pt x="54416" y="9778"/>
                  <a:pt x="53950" y="10450"/>
                  <a:pt x="53381" y="11019"/>
                </a:cubicBezTo>
                <a:cubicBezTo>
                  <a:pt x="52864" y="11536"/>
                  <a:pt x="52295" y="11898"/>
                  <a:pt x="51674" y="12157"/>
                </a:cubicBezTo>
                <a:cubicBezTo>
                  <a:pt x="52036" y="12312"/>
                  <a:pt x="52295" y="12519"/>
                  <a:pt x="52605" y="12726"/>
                </a:cubicBezTo>
                <a:cubicBezTo>
                  <a:pt x="53174" y="13192"/>
                  <a:pt x="53640" y="13709"/>
                  <a:pt x="54002" y="14382"/>
                </a:cubicBezTo>
                <a:cubicBezTo>
                  <a:pt x="54364" y="15054"/>
                  <a:pt x="54571" y="15830"/>
                  <a:pt x="54571" y="16709"/>
                </a:cubicBezTo>
                <a:cubicBezTo>
                  <a:pt x="54623" y="17485"/>
                  <a:pt x="54675" y="18106"/>
                  <a:pt x="54726" y="18572"/>
                </a:cubicBezTo>
                <a:cubicBezTo>
                  <a:pt x="54778" y="19037"/>
                  <a:pt x="54881" y="19400"/>
                  <a:pt x="54985" y="19658"/>
                </a:cubicBezTo>
                <a:cubicBezTo>
                  <a:pt x="55088" y="19917"/>
                  <a:pt x="55295" y="20124"/>
                  <a:pt x="55502" y="20279"/>
                </a:cubicBezTo>
                <a:cubicBezTo>
                  <a:pt x="55761" y="20486"/>
                  <a:pt x="55968" y="20744"/>
                  <a:pt x="56123" y="21003"/>
                </a:cubicBezTo>
                <a:cubicBezTo>
                  <a:pt x="56226" y="21314"/>
                  <a:pt x="56175" y="21624"/>
                  <a:pt x="55968" y="21934"/>
                </a:cubicBezTo>
                <a:cubicBezTo>
                  <a:pt x="55864" y="22141"/>
                  <a:pt x="55657" y="22296"/>
                  <a:pt x="55450" y="22348"/>
                </a:cubicBezTo>
                <a:cubicBezTo>
                  <a:pt x="55244" y="22452"/>
                  <a:pt x="54985" y="22452"/>
                  <a:pt x="54778" y="22452"/>
                </a:cubicBezTo>
                <a:cubicBezTo>
                  <a:pt x="54519" y="22400"/>
                  <a:pt x="54312" y="22348"/>
                  <a:pt x="54157" y="22245"/>
                </a:cubicBezTo>
                <a:cubicBezTo>
                  <a:pt x="53795" y="22090"/>
                  <a:pt x="53485" y="21779"/>
                  <a:pt x="53174" y="21417"/>
                </a:cubicBezTo>
                <a:cubicBezTo>
                  <a:pt x="52864" y="21055"/>
                  <a:pt x="52605" y="20486"/>
                  <a:pt x="52399" y="19813"/>
                </a:cubicBezTo>
                <a:cubicBezTo>
                  <a:pt x="52191" y="19141"/>
                  <a:pt x="52088" y="18158"/>
                  <a:pt x="52088" y="16968"/>
                </a:cubicBezTo>
                <a:cubicBezTo>
                  <a:pt x="52088" y="16296"/>
                  <a:pt x="51985" y="15778"/>
                  <a:pt x="51778" y="15313"/>
                </a:cubicBezTo>
                <a:cubicBezTo>
                  <a:pt x="51519" y="14847"/>
                  <a:pt x="51260" y="14485"/>
                  <a:pt x="50898" y="14226"/>
                </a:cubicBezTo>
                <a:cubicBezTo>
                  <a:pt x="50537" y="13968"/>
                  <a:pt x="50174" y="13761"/>
                  <a:pt x="49709" y="13657"/>
                </a:cubicBezTo>
                <a:cubicBezTo>
                  <a:pt x="49295" y="13554"/>
                  <a:pt x="48829" y="13502"/>
                  <a:pt x="48364" y="13502"/>
                </a:cubicBezTo>
                <a:lnTo>
                  <a:pt x="41691" y="13502"/>
                </a:lnTo>
                <a:lnTo>
                  <a:pt x="41691" y="21055"/>
                </a:lnTo>
                <a:cubicBezTo>
                  <a:pt x="41691" y="21417"/>
                  <a:pt x="41588" y="21727"/>
                  <a:pt x="41381" y="21986"/>
                </a:cubicBezTo>
                <a:cubicBezTo>
                  <a:pt x="41122" y="22245"/>
                  <a:pt x="40863" y="22348"/>
                  <a:pt x="40502" y="22348"/>
                </a:cubicBezTo>
                <a:cubicBezTo>
                  <a:pt x="40088" y="22348"/>
                  <a:pt x="39777" y="22245"/>
                  <a:pt x="39467" y="21986"/>
                </a:cubicBezTo>
                <a:cubicBezTo>
                  <a:pt x="39208" y="21727"/>
                  <a:pt x="39053" y="21417"/>
                  <a:pt x="39053" y="21055"/>
                </a:cubicBezTo>
                <a:lnTo>
                  <a:pt x="39053" y="1501"/>
                </a:lnTo>
                <a:cubicBezTo>
                  <a:pt x="39053" y="1138"/>
                  <a:pt x="39157" y="880"/>
                  <a:pt x="39415" y="621"/>
                </a:cubicBezTo>
                <a:cubicBezTo>
                  <a:pt x="39622" y="362"/>
                  <a:pt x="39932" y="259"/>
                  <a:pt x="40294" y="259"/>
                </a:cubicBezTo>
                <a:close/>
                <a:moveTo>
                  <a:pt x="465800" y="104"/>
                </a:moveTo>
                <a:cubicBezTo>
                  <a:pt x="467041" y="104"/>
                  <a:pt x="468231" y="311"/>
                  <a:pt x="469369" y="725"/>
                </a:cubicBezTo>
                <a:cubicBezTo>
                  <a:pt x="470507" y="1139"/>
                  <a:pt x="471438" y="1759"/>
                  <a:pt x="472110" y="2587"/>
                </a:cubicBezTo>
                <a:cubicBezTo>
                  <a:pt x="472421" y="2949"/>
                  <a:pt x="472576" y="3260"/>
                  <a:pt x="472576" y="3518"/>
                </a:cubicBezTo>
                <a:cubicBezTo>
                  <a:pt x="472576" y="3725"/>
                  <a:pt x="472472" y="3932"/>
                  <a:pt x="472265" y="4139"/>
                </a:cubicBezTo>
                <a:cubicBezTo>
                  <a:pt x="472059" y="4346"/>
                  <a:pt x="471852" y="4449"/>
                  <a:pt x="471593" y="4449"/>
                </a:cubicBezTo>
                <a:cubicBezTo>
                  <a:pt x="471386" y="4449"/>
                  <a:pt x="471231" y="4398"/>
                  <a:pt x="471076" y="4242"/>
                </a:cubicBezTo>
                <a:cubicBezTo>
                  <a:pt x="470714" y="3777"/>
                  <a:pt x="470300" y="3415"/>
                  <a:pt x="469731" y="3053"/>
                </a:cubicBezTo>
                <a:cubicBezTo>
                  <a:pt x="469162" y="2691"/>
                  <a:pt x="468593" y="2432"/>
                  <a:pt x="467921" y="2225"/>
                </a:cubicBezTo>
                <a:cubicBezTo>
                  <a:pt x="467248" y="2070"/>
                  <a:pt x="466576" y="1966"/>
                  <a:pt x="465851" y="1966"/>
                </a:cubicBezTo>
                <a:cubicBezTo>
                  <a:pt x="464817" y="1966"/>
                  <a:pt x="463937" y="2122"/>
                  <a:pt x="463161" y="2432"/>
                </a:cubicBezTo>
                <a:cubicBezTo>
                  <a:pt x="462386" y="2742"/>
                  <a:pt x="461765" y="3156"/>
                  <a:pt x="461299" y="3725"/>
                </a:cubicBezTo>
                <a:cubicBezTo>
                  <a:pt x="460834" y="4294"/>
                  <a:pt x="460627" y="5018"/>
                  <a:pt x="460627" y="5794"/>
                </a:cubicBezTo>
                <a:cubicBezTo>
                  <a:pt x="460627" y="6674"/>
                  <a:pt x="460885" y="7398"/>
                  <a:pt x="461403" y="7967"/>
                </a:cubicBezTo>
                <a:cubicBezTo>
                  <a:pt x="461868" y="8536"/>
                  <a:pt x="462541" y="9002"/>
                  <a:pt x="463369" y="9364"/>
                </a:cubicBezTo>
                <a:cubicBezTo>
                  <a:pt x="464196" y="9726"/>
                  <a:pt x="465075" y="10088"/>
                  <a:pt x="466006" y="10398"/>
                </a:cubicBezTo>
                <a:cubicBezTo>
                  <a:pt x="466886" y="10657"/>
                  <a:pt x="467765" y="10968"/>
                  <a:pt x="468593" y="11278"/>
                </a:cubicBezTo>
                <a:cubicBezTo>
                  <a:pt x="469421" y="11588"/>
                  <a:pt x="470196" y="12002"/>
                  <a:pt x="470817" y="12468"/>
                </a:cubicBezTo>
                <a:cubicBezTo>
                  <a:pt x="471438" y="12933"/>
                  <a:pt x="471955" y="13554"/>
                  <a:pt x="472317" y="14278"/>
                </a:cubicBezTo>
                <a:cubicBezTo>
                  <a:pt x="472679" y="15003"/>
                  <a:pt x="472886" y="15934"/>
                  <a:pt x="472886" y="17072"/>
                </a:cubicBezTo>
                <a:cubicBezTo>
                  <a:pt x="472886" y="18158"/>
                  <a:pt x="472576" y="19089"/>
                  <a:pt x="471955" y="19969"/>
                </a:cubicBezTo>
                <a:cubicBezTo>
                  <a:pt x="471334" y="20848"/>
                  <a:pt x="470507" y="21521"/>
                  <a:pt x="469421" y="22038"/>
                </a:cubicBezTo>
                <a:cubicBezTo>
                  <a:pt x="468386" y="22555"/>
                  <a:pt x="467145" y="22814"/>
                  <a:pt x="465696" y="22814"/>
                </a:cubicBezTo>
                <a:cubicBezTo>
                  <a:pt x="464093" y="22814"/>
                  <a:pt x="462696" y="22555"/>
                  <a:pt x="461506" y="22038"/>
                </a:cubicBezTo>
                <a:cubicBezTo>
                  <a:pt x="460317" y="21521"/>
                  <a:pt x="459230" y="20693"/>
                  <a:pt x="458144" y="19658"/>
                </a:cubicBezTo>
                <a:cubicBezTo>
                  <a:pt x="458041" y="19555"/>
                  <a:pt x="457937" y="19451"/>
                  <a:pt x="457886" y="19348"/>
                </a:cubicBezTo>
                <a:cubicBezTo>
                  <a:pt x="457834" y="19193"/>
                  <a:pt x="457782" y="19038"/>
                  <a:pt x="457782" y="18882"/>
                </a:cubicBezTo>
                <a:cubicBezTo>
                  <a:pt x="457782" y="18675"/>
                  <a:pt x="457886" y="18417"/>
                  <a:pt x="458092" y="18210"/>
                </a:cubicBezTo>
                <a:cubicBezTo>
                  <a:pt x="458299" y="18003"/>
                  <a:pt x="458506" y="17899"/>
                  <a:pt x="458765" y="17899"/>
                </a:cubicBezTo>
                <a:cubicBezTo>
                  <a:pt x="458972" y="17899"/>
                  <a:pt x="459230" y="18003"/>
                  <a:pt x="459437" y="18210"/>
                </a:cubicBezTo>
                <a:cubicBezTo>
                  <a:pt x="460265" y="19089"/>
                  <a:pt x="461196" y="19762"/>
                  <a:pt x="462230" y="20227"/>
                </a:cubicBezTo>
                <a:cubicBezTo>
                  <a:pt x="463265" y="20693"/>
                  <a:pt x="464403" y="20900"/>
                  <a:pt x="465593" y="20900"/>
                </a:cubicBezTo>
                <a:cubicBezTo>
                  <a:pt x="466576" y="20900"/>
                  <a:pt x="467507" y="20745"/>
                  <a:pt x="468282" y="20434"/>
                </a:cubicBezTo>
                <a:cubicBezTo>
                  <a:pt x="469058" y="20124"/>
                  <a:pt x="469679" y="19658"/>
                  <a:pt x="470145" y="19089"/>
                </a:cubicBezTo>
                <a:cubicBezTo>
                  <a:pt x="470558" y="18469"/>
                  <a:pt x="470817" y="17796"/>
                  <a:pt x="470817" y="17020"/>
                </a:cubicBezTo>
                <a:cubicBezTo>
                  <a:pt x="470817" y="16089"/>
                  <a:pt x="470558" y="15313"/>
                  <a:pt x="470041" y="14692"/>
                </a:cubicBezTo>
                <a:cubicBezTo>
                  <a:pt x="469524" y="14071"/>
                  <a:pt x="468852" y="13606"/>
                  <a:pt x="467972" y="13192"/>
                </a:cubicBezTo>
                <a:cubicBezTo>
                  <a:pt x="467093" y="12830"/>
                  <a:pt x="466110" y="12468"/>
                  <a:pt x="465075" y="12157"/>
                </a:cubicBezTo>
                <a:cubicBezTo>
                  <a:pt x="464196" y="11899"/>
                  <a:pt x="463369" y="11588"/>
                  <a:pt x="462593" y="11278"/>
                </a:cubicBezTo>
                <a:cubicBezTo>
                  <a:pt x="461817" y="10968"/>
                  <a:pt x="461144" y="10554"/>
                  <a:pt x="460523" y="10088"/>
                </a:cubicBezTo>
                <a:cubicBezTo>
                  <a:pt x="459954" y="9623"/>
                  <a:pt x="459489" y="9002"/>
                  <a:pt x="459127" y="8329"/>
                </a:cubicBezTo>
                <a:cubicBezTo>
                  <a:pt x="458765" y="7605"/>
                  <a:pt x="458609" y="6777"/>
                  <a:pt x="458609" y="5794"/>
                </a:cubicBezTo>
                <a:cubicBezTo>
                  <a:pt x="458609" y="4708"/>
                  <a:pt x="458920" y="3725"/>
                  <a:pt x="459489" y="2846"/>
                </a:cubicBezTo>
                <a:cubicBezTo>
                  <a:pt x="460110" y="2018"/>
                  <a:pt x="460937" y="1346"/>
                  <a:pt x="462024" y="828"/>
                </a:cubicBezTo>
                <a:cubicBezTo>
                  <a:pt x="463110" y="363"/>
                  <a:pt x="464351" y="104"/>
                  <a:pt x="465800" y="104"/>
                </a:cubicBezTo>
                <a:close/>
                <a:moveTo>
                  <a:pt x="392502" y="104"/>
                </a:moveTo>
                <a:cubicBezTo>
                  <a:pt x="393640" y="104"/>
                  <a:pt x="394726" y="259"/>
                  <a:pt x="395761" y="518"/>
                </a:cubicBezTo>
                <a:cubicBezTo>
                  <a:pt x="396796" y="776"/>
                  <a:pt x="397727" y="1190"/>
                  <a:pt x="398554" y="1708"/>
                </a:cubicBezTo>
                <a:cubicBezTo>
                  <a:pt x="398658" y="1811"/>
                  <a:pt x="398813" y="1915"/>
                  <a:pt x="398864" y="2070"/>
                </a:cubicBezTo>
                <a:cubicBezTo>
                  <a:pt x="398916" y="2173"/>
                  <a:pt x="398968" y="2328"/>
                  <a:pt x="398968" y="2484"/>
                </a:cubicBezTo>
                <a:cubicBezTo>
                  <a:pt x="398968" y="2794"/>
                  <a:pt x="398916" y="3053"/>
                  <a:pt x="398709" y="3208"/>
                </a:cubicBezTo>
                <a:cubicBezTo>
                  <a:pt x="398502" y="3363"/>
                  <a:pt x="398296" y="3467"/>
                  <a:pt x="398089" y="3467"/>
                </a:cubicBezTo>
                <a:cubicBezTo>
                  <a:pt x="397985" y="3467"/>
                  <a:pt x="397882" y="3415"/>
                  <a:pt x="397778" y="3415"/>
                </a:cubicBezTo>
                <a:cubicBezTo>
                  <a:pt x="397675" y="3415"/>
                  <a:pt x="397623" y="3363"/>
                  <a:pt x="397520" y="3311"/>
                </a:cubicBezTo>
                <a:cubicBezTo>
                  <a:pt x="396796" y="2949"/>
                  <a:pt x="396020" y="2587"/>
                  <a:pt x="395192" y="2380"/>
                </a:cubicBezTo>
                <a:cubicBezTo>
                  <a:pt x="394364" y="2122"/>
                  <a:pt x="393433" y="2018"/>
                  <a:pt x="392502" y="2018"/>
                </a:cubicBezTo>
                <a:cubicBezTo>
                  <a:pt x="390692" y="2018"/>
                  <a:pt x="389088" y="2432"/>
                  <a:pt x="387692" y="3260"/>
                </a:cubicBezTo>
                <a:cubicBezTo>
                  <a:pt x="386295" y="4087"/>
                  <a:pt x="385157" y="5174"/>
                  <a:pt x="384381" y="6622"/>
                </a:cubicBezTo>
                <a:cubicBezTo>
                  <a:pt x="383605" y="8071"/>
                  <a:pt x="383191" y="9674"/>
                  <a:pt x="383191" y="11485"/>
                </a:cubicBezTo>
                <a:cubicBezTo>
                  <a:pt x="383191" y="13295"/>
                  <a:pt x="383605" y="14899"/>
                  <a:pt x="384381" y="16348"/>
                </a:cubicBezTo>
                <a:cubicBezTo>
                  <a:pt x="385157" y="17744"/>
                  <a:pt x="386295" y="18882"/>
                  <a:pt x="387692" y="19710"/>
                </a:cubicBezTo>
                <a:cubicBezTo>
                  <a:pt x="389088" y="20538"/>
                  <a:pt x="390692" y="20952"/>
                  <a:pt x="392502" y="20952"/>
                </a:cubicBezTo>
                <a:cubicBezTo>
                  <a:pt x="393433" y="20952"/>
                  <a:pt x="394364" y="20796"/>
                  <a:pt x="395347" y="20538"/>
                </a:cubicBezTo>
                <a:cubicBezTo>
                  <a:pt x="396226" y="20279"/>
                  <a:pt x="397002" y="19917"/>
                  <a:pt x="397675" y="19503"/>
                </a:cubicBezTo>
                <a:lnTo>
                  <a:pt x="397675" y="13244"/>
                </a:lnTo>
                <a:lnTo>
                  <a:pt x="392709" y="13244"/>
                </a:lnTo>
                <a:cubicBezTo>
                  <a:pt x="392450" y="13244"/>
                  <a:pt x="392244" y="13140"/>
                  <a:pt x="392036" y="12933"/>
                </a:cubicBezTo>
                <a:cubicBezTo>
                  <a:pt x="391830" y="12726"/>
                  <a:pt x="391726" y="12519"/>
                  <a:pt x="391726" y="12261"/>
                </a:cubicBezTo>
                <a:cubicBezTo>
                  <a:pt x="391726" y="12002"/>
                  <a:pt x="391830" y="11743"/>
                  <a:pt x="392036" y="11588"/>
                </a:cubicBezTo>
                <a:cubicBezTo>
                  <a:pt x="392192" y="11433"/>
                  <a:pt x="392450" y="11330"/>
                  <a:pt x="392709" y="11330"/>
                </a:cubicBezTo>
                <a:lnTo>
                  <a:pt x="398761" y="11330"/>
                </a:lnTo>
                <a:cubicBezTo>
                  <a:pt x="399020" y="11330"/>
                  <a:pt x="399227" y="11433"/>
                  <a:pt x="399382" y="11640"/>
                </a:cubicBezTo>
                <a:cubicBezTo>
                  <a:pt x="399537" y="11795"/>
                  <a:pt x="399640" y="12054"/>
                  <a:pt x="399640" y="12313"/>
                </a:cubicBezTo>
                <a:lnTo>
                  <a:pt x="399640" y="19917"/>
                </a:lnTo>
                <a:cubicBezTo>
                  <a:pt x="399640" y="20072"/>
                  <a:pt x="399640" y="20227"/>
                  <a:pt x="399537" y="20383"/>
                </a:cubicBezTo>
                <a:cubicBezTo>
                  <a:pt x="399433" y="20538"/>
                  <a:pt x="399330" y="20641"/>
                  <a:pt x="399175" y="20745"/>
                </a:cubicBezTo>
                <a:cubicBezTo>
                  <a:pt x="398244" y="21365"/>
                  <a:pt x="397209" y="21883"/>
                  <a:pt x="396071" y="22245"/>
                </a:cubicBezTo>
                <a:cubicBezTo>
                  <a:pt x="394933" y="22607"/>
                  <a:pt x="393744" y="22814"/>
                  <a:pt x="392502" y="22814"/>
                </a:cubicBezTo>
                <a:cubicBezTo>
                  <a:pt x="390899" y="22814"/>
                  <a:pt x="389398" y="22555"/>
                  <a:pt x="388002" y="21986"/>
                </a:cubicBezTo>
                <a:cubicBezTo>
                  <a:pt x="386605" y="21417"/>
                  <a:pt x="385416" y="20641"/>
                  <a:pt x="384381" y="19607"/>
                </a:cubicBezTo>
                <a:cubicBezTo>
                  <a:pt x="383346" y="18572"/>
                  <a:pt x="382571" y="17382"/>
                  <a:pt x="382001" y="15985"/>
                </a:cubicBezTo>
                <a:cubicBezTo>
                  <a:pt x="381433" y="14589"/>
                  <a:pt x="381174" y="13089"/>
                  <a:pt x="381174" y="11485"/>
                </a:cubicBezTo>
                <a:cubicBezTo>
                  <a:pt x="381174" y="9881"/>
                  <a:pt x="381433" y="8381"/>
                  <a:pt x="382001" y="6984"/>
                </a:cubicBezTo>
                <a:cubicBezTo>
                  <a:pt x="382571" y="5587"/>
                  <a:pt x="383346" y="4398"/>
                  <a:pt x="384381" y="3363"/>
                </a:cubicBezTo>
                <a:cubicBezTo>
                  <a:pt x="385416" y="2328"/>
                  <a:pt x="386605" y="1552"/>
                  <a:pt x="388002" y="983"/>
                </a:cubicBezTo>
                <a:cubicBezTo>
                  <a:pt x="389398" y="414"/>
                  <a:pt x="390899" y="104"/>
                  <a:pt x="392502" y="104"/>
                </a:cubicBezTo>
                <a:close/>
                <a:moveTo>
                  <a:pt x="134179" y="104"/>
                </a:moveTo>
                <a:cubicBezTo>
                  <a:pt x="135265" y="104"/>
                  <a:pt x="136352" y="259"/>
                  <a:pt x="137386" y="570"/>
                </a:cubicBezTo>
                <a:cubicBezTo>
                  <a:pt x="138421" y="828"/>
                  <a:pt x="139352" y="1242"/>
                  <a:pt x="140231" y="1811"/>
                </a:cubicBezTo>
                <a:cubicBezTo>
                  <a:pt x="140593" y="1966"/>
                  <a:pt x="140800" y="2277"/>
                  <a:pt x="140852" y="2639"/>
                </a:cubicBezTo>
                <a:cubicBezTo>
                  <a:pt x="140904" y="3001"/>
                  <a:pt x="140800" y="3363"/>
                  <a:pt x="140541" y="3673"/>
                </a:cubicBezTo>
                <a:cubicBezTo>
                  <a:pt x="140335" y="3984"/>
                  <a:pt x="140128" y="4139"/>
                  <a:pt x="139817" y="4139"/>
                </a:cubicBezTo>
                <a:cubicBezTo>
                  <a:pt x="139507" y="4139"/>
                  <a:pt x="139248" y="4087"/>
                  <a:pt x="138938" y="3932"/>
                </a:cubicBezTo>
                <a:cubicBezTo>
                  <a:pt x="138265" y="3518"/>
                  <a:pt x="137490" y="3208"/>
                  <a:pt x="136714" y="2949"/>
                </a:cubicBezTo>
                <a:cubicBezTo>
                  <a:pt x="135886" y="2691"/>
                  <a:pt x="135058" y="2587"/>
                  <a:pt x="134179" y="2587"/>
                </a:cubicBezTo>
                <a:cubicBezTo>
                  <a:pt x="132938" y="2587"/>
                  <a:pt x="131800" y="2846"/>
                  <a:pt x="130765" y="3260"/>
                </a:cubicBezTo>
                <a:cubicBezTo>
                  <a:pt x="129731" y="3673"/>
                  <a:pt x="128851" y="4294"/>
                  <a:pt x="128075" y="5070"/>
                </a:cubicBezTo>
                <a:cubicBezTo>
                  <a:pt x="127351" y="5846"/>
                  <a:pt x="126730" y="6777"/>
                  <a:pt x="126317" y="7864"/>
                </a:cubicBezTo>
                <a:cubicBezTo>
                  <a:pt x="125903" y="8950"/>
                  <a:pt x="125696" y="10140"/>
                  <a:pt x="125696" y="11433"/>
                </a:cubicBezTo>
                <a:cubicBezTo>
                  <a:pt x="125696" y="12830"/>
                  <a:pt x="125903" y="14071"/>
                  <a:pt x="126368" y="15158"/>
                </a:cubicBezTo>
                <a:cubicBezTo>
                  <a:pt x="126782" y="16244"/>
                  <a:pt x="127403" y="17175"/>
                  <a:pt x="128179" y="17951"/>
                </a:cubicBezTo>
                <a:cubicBezTo>
                  <a:pt x="128955" y="18727"/>
                  <a:pt x="129834" y="19296"/>
                  <a:pt x="130869" y="19710"/>
                </a:cubicBezTo>
                <a:cubicBezTo>
                  <a:pt x="131851" y="20124"/>
                  <a:pt x="132990" y="20331"/>
                  <a:pt x="134179" y="20331"/>
                </a:cubicBezTo>
                <a:cubicBezTo>
                  <a:pt x="135007" y="20331"/>
                  <a:pt x="135886" y="20227"/>
                  <a:pt x="136662" y="19969"/>
                </a:cubicBezTo>
                <a:cubicBezTo>
                  <a:pt x="137438" y="19710"/>
                  <a:pt x="138214" y="19400"/>
                  <a:pt x="138938" y="18934"/>
                </a:cubicBezTo>
                <a:cubicBezTo>
                  <a:pt x="139248" y="18779"/>
                  <a:pt x="139507" y="18727"/>
                  <a:pt x="139817" y="18779"/>
                </a:cubicBezTo>
                <a:cubicBezTo>
                  <a:pt x="140076" y="18831"/>
                  <a:pt x="140335" y="18986"/>
                  <a:pt x="140645" y="19141"/>
                </a:cubicBezTo>
                <a:cubicBezTo>
                  <a:pt x="140852" y="19451"/>
                  <a:pt x="140955" y="19814"/>
                  <a:pt x="140904" y="20176"/>
                </a:cubicBezTo>
                <a:cubicBezTo>
                  <a:pt x="140800" y="20589"/>
                  <a:pt x="140645" y="20848"/>
                  <a:pt x="140283" y="21003"/>
                </a:cubicBezTo>
                <a:cubicBezTo>
                  <a:pt x="139766" y="21314"/>
                  <a:pt x="139145" y="21624"/>
                  <a:pt x="138473" y="21883"/>
                </a:cubicBezTo>
                <a:cubicBezTo>
                  <a:pt x="137800" y="22141"/>
                  <a:pt x="137076" y="22348"/>
                  <a:pt x="136352" y="22504"/>
                </a:cubicBezTo>
                <a:cubicBezTo>
                  <a:pt x="135627" y="22659"/>
                  <a:pt x="134903" y="22710"/>
                  <a:pt x="134179" y="22710"/>
                </a:cubicBezTo>
                <a:cubicBezTo>
                  <a:pt x="132679" y="22710"/>
                  <a:pt x="131231" y="22452"/>
                  <a:pt x="129886" y="21935"/>
                </a:cubicBezTo>
                <a:cubicBezTo>
                  <a:pt x="128541" y="21417"/>
                  <a:pt x="127351" y="20641"/>
                  <a:pt x="126317" y="19658"/>
                </a:cubicBezTo>
                <a:cubicBezTo>
                  <a:pt x="125282" y="18675"/>
                  <a:pt x="124506" y="17486"/>
                  <a:pt x="123886" y="16089"/>
                </a:cubicBezTo>
                <a:cubicBezTo>
                  <a:pt x="123316" y="14692"/>
                  <a:pt x="123006" y="13140"/>
                  <a:pt x="123006" y="11381"/>
                </a:cubicBezTo>
                <a:cubicBezTo>
                  <a:pt x="123006" y="9778"/>
                  <a:pt x="123265" y="8226"/>
                  <a:pt x="123834" y="6881"/>
                </a:cubicBezTo>
                <a:cubicBezTo>
                  <a:pt x="124403" y="5536"/>
                  <a:pt x="125179" y="4346"/>
                  <a:pt x="126213" y="3311"/>
                </a:cubicBezTo>
                <a:cubicBezTo>
                  <a:pt x="127248" y="2277"/>
                  <a:pt x="128438" y="1501"/>
                  <a:pt x="129782" y="932"/>
                </a:cubicBezTo>
                <a:cubicBezTo>
                  <a:pt x="131127" y="363"/>
                  <a:pt x="132576" y="104"/>
                  <a:pt x="134179" y="104"/>
                </a:cubicBezTo>
                <a:close/>
                <a:moveTo>
                  <a:pt x="421573" y="52"/>
                </a:moveTo>
                <a:cubicBezTo>
                  <a:pt x="423125" y="52"/>
                  <a:pt x="424522" y="311"/>
                  <a:pt x="425815" y="880"/>
                </a:cubicBezTo>
                <a:cubicBezTo>
                  <a:pt x="427108" y="1449"/>
                  <a:pt x="428246" y="2225"/>
                  <a:pt x="429177" y="3259"/>
                </a:cubicBezTo>
                <a:cubicBezTo>
                  <a:pt x="430108" y="4294"/>
                  <a:pt x="430884" y="5484"/>
                  <a:pt x="431350" y="6880"/>
                </a:cubicBezTo>
                <a:cubicBezTo>
                  <a:pt x="431867" y="8226"/>
                  <a:pt x="432125" y="9777"/>
                  <a:pt x="432125" y="11433"/>
                </a:cubicBezTo>
                <a:cubicBezTo>
                  <a:pt x="432125" y="13088"/>
                  <a:pt x="431867" y="14588"/>
                  <a:pt x="431350" y="15985"/>
                </a:cubicBezTo>
                <a:cubicBezTo>
                  <a:pt x="430832" y="17382"/>
                  <a:pt x="430108" y="18572"/>
                  <a:pt x="429177" y="19606"/>
                </a:cubicBezTo>
                <a:cubicBezTo>
                  <a:pt x="428246" y="20641"/>
                  <a:pt x="427108" y="21417"/>
                  <a:pt x="425815" y="21986"/>
                </a:cubicBezTo>
                <a:cubicBezTo>
                  <a:pt x="424522" y="22555"/>
                  <a:pt x="423125" y="22814"/>
                  <a:pt x="421573" y="22814"/>
                </a:cubicBezTo>
                <a:cubicBezTo>
                  <a:pt x="420021" y="22814"/>
                  <a:pt x="418625" y="22555"/>
                  <a:pt x="417332" y="21986"/>
                </a:cubicBezTo>
                <a:cubicBezTo>
                  <a:pt x="416038" y="21417"/>
                  <a:pt x="414901" y="20641"/>
                  <a:pt x="413969" y="19606"/>
                </a:cubicBezTo>
                <a:cubicBezTo>
                  <a:pt x="413038" y="18572"/>
                  <a:pt x="412314" y="17330"/>
                  <a:pt x="411797" y="15985"/>
                </a:cubicBezTo>
                <a:cubicBezTo>
                  <a:pt x="411280" y="14640"/>
                  <a:pt x="411021" y="13088"/>
                  <a:pt x="411021" y="11433"/>
                </a:cubicBezTo>
                <a:cubicBezTo>
                  <a:pt x="411021" y="9777"/>
                  <a:pt x="411280" y="8277"/>
                  <a:pt x="411797" y="6880"/>
                </a:cubicBezTo>
                <a:cubicBezTo>
                  <a:pt x="412262" y="5484"/>
                  <a:pt x="413038" y="4294"/>
                  <a:pt x="413969" y="3259"/>
                </a:cubicBezTo>
                <a:cubicBezTo>
                  <a:pt x="414901" y="2225"/>
                  <a:pt x="416038" y="1449"/>
                  <a:pt x="417332" y="880"/>
                </a:cubicBezTo>
                <a:cubicBezTo>
                  <a:pt x="418625" y="311"/>
                  <a:pt x="420021" y="52"/>
                  <a:pt x="421573" y="52"/>
                </a:cubicBezTo>
                <a:close/>
                <a:moveTo>
                  <a:pt x="298670" y="52"/>
                </a:moveTo>
                <a:cubicBezTo>
                  <a:pt x="300222" y="52"/>
                  <a:pt x="301619" y="311"/>
                  <a:pt x="302912" y="880"/>
                </a:cubicBezTo>
                <a:cubicBezTo>
                  <a:pt x="304205" y="1449"/>
                  <a:pt x="305343" y="2225"/>
                  <a:pt x="306274" y="3259"/>
                </a:cubicBezTo>
                <a:cubicBezTo>
                  <a:pt x="307205" y="4294"/>
                  <a:pt x="307981" y="5484"/>
                  <a:pt x="308447" y="6880"/>
                </a:cubicBezTo>
                <a:cubicBezTo>
                  <a:pt x="308964" y="8226"/>
                  <a:pt x="309222" y="9777"/>
                  <a:pt x="309222" y="11433"/>
                </a:cubicBezTo>
                <a:cubicBezTo>
                  <a:pt x="309222" y="13088"/>
                  <a:pt x="308964" y="14588"/>
                  <a:pt x="308447" y="15985"/>
                </a:cubicBezTo>
                <a:cubicBezTo>
                  <a:pt x="307929" y="17382"/>
                  <a:pt x="307205" y="18572"/>
                  <a:pt x="306274" y="19606"/>
                </a:cubicBezTo>
                <a:cubicBezTo>
                  <a:pt x="305343" y="20641"/>
                  <a:pt x="304205" y="21417"/>
                  <a:pt x="302912" y="21986"/>
                </a:cubicBezTo>
                <a:cubicBezTo>
                  <a:pt x="301619" y="22555"/>
                  <a:pt x="300222" y="22814"/>
                  <a:pt x="298670" y="22814"/>
                </a:cubicBezTo>
                <a:cubicBezTo>
                  <a:pt x="297118" y="22814"/>
                  <a:pt x="295722" y="22555"/>
                  <a:pt x="294429" y="21986"/>
                </a:cubicBezTo>
                <a:cubicBezTo>
                  <a:pt x="293135" y="21417"/>
                  <a:pt x="291998" y="20641"/>
                  <a:pt x="291066" y="19606"/>
                </a:cubicBezTo>
                <a:cubicBezTo>
                  <a:pt x="290135" y="18572"/>
                  <a:pt x="289411" y="17382"/>
                  <a:pt x="288894" y="15985"/>
                </a:cubicBezTo>
                <a:cubicBezTo>
                  <a:pt x="288377" y="14640"/>
                  <a:pt x="288118" y="13088"/>
                  <a:pt x="288118" y="11433"/>
                </a:cubicBezTo>
                <a:cubicBezTo>
                  <a:pt x="288118" y="9777"/>
                  <a:pt x="288377" y="8277"/>
                  <a:pt x="288894" y="6880"/>
                </a:cubicBezTo>
                <a:cubicBezTo>
                  <a:pt x="289411" y="5484"/>
                  <a:pt x="290135" y="4294"/>
                  <a:pt x="291066" y="3259"/>
                </a:cubicBezTo>
                <a:cubicBezTo>
                  <a:pt x="291998" y="2225"/>
                  <a:pt x="293135" y="1449"/>
                  <a:pt x="294429" y="880"/>
                </a:cubicBezTo>
                <a:cubicBezTo>
                  <a:pt x="295722" y="311"/>
                  <a:pt x="297118" y="52"/>
                  <a:pt x="298670" y="52"/>
                </a:cubicBezTo>
                <a:close/>
                <a:moveTo>
                  <a:pt x="8069" y="0"/>
                </a:moveTo>
                <a:cubicBezTo>
                  <a:pt x="9363" y="0"/>
                  <a:pt x="10604" y="207"/>
                  <a:pt x="11742" y="621"/>
                </a:cubicBezTo>
                <a:cubicBezTo>
                  <a:pt x="12880" y="1086"/>
                  <a:pt x="13811" y="1655"/>
                  <a:pt x="14483" y="2380"/>
                </a:cubicBezTo>
                <a:cubicBezTo>
                  <a:pt x="14897" y="2793"/>
                  <a:pt x="15104" y="3207"/>
                  <a:pt x="15104" y="3569"/>
                </a:cubicBezTo>
                <a:cubicBezTo>
                  <a:pt x="15104" y="3880"/>
                  <a:pt x="14949" y="4190"/>
                  <a:pt x="14690" y="4449"/>
                </a:cubicBezTo>
                <a:cubicBezTo>
                  <a:pt x="14432" y="4708"/>
                  <a:pt x="14121" y="4863"/>
                  <a:pt x="13811" y="4863"/>
                </a:cubicBezTo>
                <a:cubicBezTo>
                  <a:pt x="13604" y="4863"/>
                  <a:pt x="13397" y="4759"/>
                  <a:pt x="13190" y="4604"/>
                </a:cubicBezTo>
                <a:cubicBezTo>
                  <a:pt x="12828" y="4190"/>
                  <a:pt x="12414" y="3828"/>
                  <a:pt x="11845" y="3518"/>
                </a:cubicBezTo>
                <a:cubicBezTo>
                  <a:pt x="11276" y="3207"/>
                  <a:pt x="10707" y="2949"/>
                  <a:pt x="10035" y="2742"/>
                </a:cubicBezTo>
                <a:cubicBezTo>
                  <a:pt x="9363" y="2587"/>
                  <a:pt x="8742" y="2483"/>
                  <a:pt x="8069" y="2483"/>
                </a:cubicBezTo>
                <a:cubicBezTo>
                  <a:pt x="7138" y="2483"/>
                  <a:pt x="6259" y="2638"/>
                  <a:pt x="5535" y="2897"/>
                </a:cubicBezTo>
                <a:cubicBezTo>
                  <a:pt x="4811" y="3156"/>
                  <a:pt x="4242" y="3569"/>
                  <a:pt x="3828" y="4087"/>
                </a:cubicBezTo>
                <a:cubicBezTo>
                  <a:pt x="3414" y="4604"/>
                  <a:pt x="3207" y="5225"/>
                  <a:pt x="3207" y="5949"/>
                </a:cubicBezTo>
                <a:cubicBezTo>
                  <a:pt x="3207" y="6725"/>
                  <a:pt x="3414" y="7398"/>
                  <a:pt x="3880" y="7915"/>
                </a:cubicBezTo>
                <a:cubicBezTo>
                  <a:pt x="4345" y="8432"/>
                  <a:pt x="4966" y="8846"/>
                  <a:pt x="5742" y="9156"/>
                </a:cubicBezTo>
                <a:cubicBezTo>
                  <a:pt x="6518" y="9518"/>
                  <a:pt x="7397" y="9777"/>
                  <a:pt x="8328" y="10036"/>
                </a:cubicBezTo>
                <a:cubicBezTo>
                  <a:pt x="9363" y="10294"/>
                  <a:pt x="10294" y="10605"/>
                  <a:pt x="11173" y="10915"/>
                </a:cubicBezTo>
                <a:cubicBezTo>
                  <a:pt x="12052" y="11277"/>
                  <a:pt x="12828" y="11691"/>
                  <a:pt x="13449" y="12157"/>
                </a:cubicBezTo>
                <a:cubicBezTo>
                  <a:pt x="14070" y="12622"/>
                  <a:pt x="14587" y="13243"/>
                  <a:pt x="15001" y="13916"/>
                </a:cubicBezTo>
                <a:cubicBezTo>
                  <a:pt x="15363" y="14640"/>
                  <a:pt x="15518" y="15571"/>
                  <a:pt x="15518" y="16657"/>
                </a:cubicBezTo>
                <a:cubicBezTo>
                  <a:pt x="15518" y="17847"/>
                  <a:pt x="15208" y="18882"/>
                  <a:pt x="14535" y="19761"/>
                </a:cubicBezTo>
                <a:cubicBezTo>
                  <a:pt x="13863" y="20641"/>
                  <a:pt x="12983" y="21365"/>
                  <a:pt x="11845" y="21882"/>
                </a:cubicBezTo>
                <a:cubicBezTo>
                  <a:pt x="10707" y="22400"/>
                  <a:pt x="9414" y="22710"/>
                  <a:pt x="8018" y="22710"/>
                </a:cubicBezTo>
                <a:cubicBezTo>
                  <a:pt x="6466" y="22710"/>
                  <a:pt x="5121" y="22503"/>
                  <a:pt x="3931" y="22037"/>
                </a:cubicBezTo>
                <a:cubicBezTo>
                  <a:pt x="2741" y="21572"/>
                  <a:pt x="1604" y="20848"/>
                  <a:pt x="517" y="19813"/>
                </a:cubicBezTo>
                <a:cubicBezTo>
                  <a:pt x="362" y="19710"/>
                  <a:pt x="259" y="19503"/>
                  <a:pt x="155" y="19347"/>
                </a:cubicBezTo>
                <a:cubicBezTo>
                  <a:pt x="52" y="19192"/>
                  <a:pt x="0" y="18985"/>
                  <a:pt x="0" y="18778"/>
                </a:cubicBezTo>
                <a:cubicBezTo>
                  <a:pt x="0" y="18468"/>
                  <a:pt x="104" y="18158"/>
                  <a:pt x="362" y="17899"/>
                </a:cubicBezTo>
                <a:cubicBezTo>
                  <a:pt x="569" y="17640"/>
                  <a:pt x="879" y="17485"/>
                  <a:pt x="1241" y="17485"/>
                </a:cubicBezTo>
                <a:cubicBezTo>
                  <a:pt x="1500" y="17485"/>
                  <a:pt x="1810" y="17640"/>
                  <a:pt x="2017" y="17847"/>
                </a:cubicBezTo>
                <a:cubicBezTo>
                  <a:pt x="2845" y="18623"/>
                  <a:pt x="3724" y="19244"/>
                  <a:pt x="4707" y="19658"/>
                </a:cubicBezTo>
                <a:cubicBezTo>
                  <a:pt x="5690" y="20072"/>
                  <a:pt x="6776" y="20279"/>
                  <a:pt x="7966" y="20279"/>
                </a:cubicBezTo>
                <a:cubicBezTo>
                  <a:pt x="8897" y="20279"/>
                  <a:pt x="9776" y="20123"/>
                  <a:pt x="10500" y="19813"/>
                </a:cubicBezTo>
                <a:cubicBezTo>
                  <a:pt x="11225" y="19503"/>
                  <a:pt x="11794" y="19089"/>
                  <a:pt x="12259" y="18571"/>
                </a:cubicBezTo>
                <a:cubicBezTo>
                  <a:pt x="12725" y="18054"/>
                  <a:pt x="12932" y="17433"/>
                  <a:pt x="12932" y="16761"/>
                </a:cubicBezTo>
                <a:cubicBezTo>
                  <a:pt x="12932" y="15933"/>
                  <a:pt x="12673" y="15261"/>
                  <a:pt x="12207" y="14692"/>
                </a:cubicBezTo>
                <a:cubicBezTo>
                  <a:pt x="11742" y="14123"/>
                  <a:pt x="11070" y="13657"/>
                  <a:pt x="10242" y="13295"/>
                </a:cubicBezTo>
                <a:cubicBezTo>
                  <a:pt x="9414" y="12933"/>
                  <a:pt x="8431" y="12622"/>
                  <a:pt x="7345" y="12364"/>
                </a:cubicBezTo>
                <a:cubicBezTo>
                  <a:pt x="6362" y="12157"/>
                  <a:pt x="5483" y="11898"/>
                  <a:pt x="4655" y="11536"/>
                </a:cubicBezTo>
                <a:cubicBezTo>
                  <a:pt x="3828" y="11226"/>
                  <a:pt x="3103" y="10812"/>
                  <a:pt x="2535" y="10294"/>
                </a:cubicBezTo>
                <a:cubicBezTo>
                  <a:pt x="1914" y="9777"/>
                  <a:pt x="1448" y="9208"/>
                  <a:pt x="1138" y="8484"/>
                </a:cubicBezTo>
                <a:cubicBezTo>
                  <a:pt x="827" y="7760"/>
                  <a:pt x="672" y="6932"/>
                  <a:pt x="672" y="6001"/>
                </a:cubicBezTo>
                <a:cubicBezTo>
                  <a:pt x="672" y="4811"/>
                  <a:pt x="983" y="3776"/>
                  <a:pt x="1604" y="2845"/>
                </a:cubicBezTo>
                <a:cubicBezTo>
                  <a:pt x="2276" y="1914"/>
                  <a:pt x="3103" y="1242"/>
                  <a:pt x="4242" y="724"/>
                </a:cubicBezTo>
                <a:cubicBezTo>
                  <a:pt x="5328" y="259"/>
                  <a:pt x="6621" y="0"/>
                  <a:pt x="8069" y="0"/>
                </a:cubicBezTo>
                <a:close/>
              </a:path>
            </a:pathLst>
          </a:custGeom>
          <a:solidFill>
            <a:schemeClr val="bg1"/>
          </a:solidFill>
          <a:ln w="5173" cap="flat">
            <a:noFill/>
            <a:prstDash val="solid"/>
            <a:miter/>
          </a:ln>
        </p:spPr>
        <p:txBody>
          <a:bodyPr rtlCol="0" anchor="ctr"/>
          <a:lstStyle/>
          <a:p>
            <a:endParaRPr lang="en-US" sz="1800"/>
          </a:p>
        </p:txBody>
      </p:sp>
      <p:grpSp>
        <p:nvGrpSpPr>
          <p:cNvPr id="123" name="Group 122">
            <a:extLst>
              <a:ext uri="{FF2B5EF4-FFF2-40B4-BE49-F238E27FC236}">
                <a16:creationId xmlns:a16="http://schemas.microsoft.com/office/drawing/2014/main" id="{2974A8F4-8C45-6C42-AD3B-D522FADBD45F}"/>
              </a:ext>
            </a:extLst>
          </p:cNvPr>
          <p:cNvGrpSpPr/>
          <p:nvPr userDrawn="1"/>
        </p:nvGrpSpPr>
        <p:grpSpPr>
          <a:xfrm>
            <a:off x="0" y="3364307"/>
            <a:ext cx="4715405" cy="3004079"/>
            <a:chOff x="195319" y="2097486"/>
            <a:chExt cx="4278713" cy="3004079"/>
          </a:xfrm>
        </p:grpSpPr>
        <p:cxnSp>
          <p:nvCxnSpPr>
            <p:cNvPr id="124" name="Straight Connector 123">
              <a:extLst>
                <a:ext uri="{FF2B5EF4-FFF2-40B4-BE49-F238E27FC236}">
                  <a16:creationId xmlns:a16="http://schemas.microsoft.com/office/drawing/2014/main" id="{BEE9EF6E-13CB-B548-BD2F-AB006C3DC800}"/>
                </a:ext>
              </a:extLst>
            </p:cNvPr>
            <p:cNvCxnSpPr>
              <a:cxnSpLocks/>
            </p:cNvCxnSpPr>
            <p:nvPr userDrawn="1"/>
          </p:nvCxnSpPr>
          <p:spPr>
            <a:xfrm flipH="1">
              <a:off x="195319" y="2097486"/>
              <a:ext cx="4278713" cy="0"/>
            </a:xfrm>
            <a:prstGeom prst="line">
              <a:avLst/>
            </a:prstGeom>
            <a:ln w="28575">
              <a:solidFill>
                <a:srgbClr val="69ADAD"/>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7498D56D-C854-1444-A529-D727D8FA8A77}"/>
                </a:ext>
              </a:extLst>
            </p:cNvPr>
            <p:cNvCxnSpPr>
              <a:cxnSpLocks/>
            </p:cNvCxnSpPr>
            <p:nvPr userDrawn="1"/>
          </p:nvCxnSpPr>
          <p:spPr>
            <a:xfrm flipH="1">
              <a:off x="195319" y="2592736"/>
              <a:ext cx="4278713" cy="0"/>
            </a:xfrm>
            <a:prstGeom prst="line">
              <a:avLst/>
            </a:prstGeom>
            <a:ln w="28575">
              <a:solidFill>
                <a:srgbClr val="69ADAD"/>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233DDD2-A876-B442-9F45-C932FF5A265D}"/>
                </a:ext>
              </a:extLst>
            </p:cNvPr>
            <p:cNvCxnSpPr>
              <a:cxnSpLocks/>
            </p:cNvCxnSpPr>
            <p:nvPr userDrawn="1"/>
          </p:nvCxnSpPr>
          <p:spPr>
            <a:xfrm flipH="1">
              <a:off x="195319" y="3089885"/>
              <a:ext cx="4278713" cy="0"/>
            </a:xfrm>
            <a:prstGeom prst="line">
              <a:avLst/>
            </a:prstGeom>
            <a:ln w="28575">
              <a:solidFill>
                <a:srgbClr val="69ADAD"/>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03CBD230-236C-5144-A38B-97FAF5CECBEC}"/>
                </a:ext>
              </a:extLst>
            </p:cNvPr>
            <p:cNvCxnSpPr>
              <a:cxnSpLocks/>
            </p:cNvCxnSpPr>
            <p:nvPr userDrawn="1"/>
          </p:nvCxnSpPr>
          <p:spPr>
            <a:xfrm flipH="1">
              <a:off x="195319" y="3585135"/>
              <a:ext cx="4278713" cy="0"/>
            </a:xfrm>
            <a:prstGeom prst="line">
              <a:avLst/>
            </a:prstGeom>
            <a:ln w="28575">
              <a:solidFill>
                <a:srgbClr val="69ADAD"/>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FD54CE24-2062-2742-A79D-ACD57F7D39B7}"/>
                </a:ext>
              </a:extLst>
            </p:cNvPr>
            <p:cNvCxnSpPr>
              <a:cxnSpLocks/>
            </p:cNvCxnSpPr>
            <p:nvPr userDrawn="1"/>
          </p:nvCxnSpPr>
          <p:spPr>
            <a:xfrm flipH="1">
              <a:off x="195319" y="4109166"/>
              <a:ext cx="4278713" cy="0"/>
            </a:xfrm>
            <a:prstGeom prst="line">
              <a:avLst/>
            </a:prstGeom>
            <a:ln w="28575">
              <a:solidFill>
                <a:srgbClr val="69ADAD"/>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6B124B75-2E34-6C47-9990-2B82D0BB13D4}"/>
                </a:ext>
              </a:extLst>
            </p:cNvPr>
            <p:cNvCxnSpPr>
              <a:cxnSpLocks/>
            </p:cNvCxnSpPr>
            <p:nvPr userDrawn="1"/>
          </p:nvCxnSpPr>
          <p:spPr>
            <a:xfrm flipH="1">
              <a:off x="195319" y="4604416"/>
              <a:ext cx="4278713" cy="0"/>
            </a:xfrm>
            <a:prstGeom prst="line">
              <a:avLst/>
            </a:prstGeom>
            <a:ln w="28575">
              <a:solidFill>
                <a:srgbClr val="69ADAD"/>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F3D6C0F0-DDFB-794C-A7CB-E15919B52122}"/>
                </a:ext>
              </a:extLst>
            </p:cNvPr>
            <p:cNvCxnSpPr>
              <a:cxnSpLocks/>
            </p:cNvCxnSpPr>
            <p:nvPr userDrawn="1"/>
          </p:nvCxnSpPr>
          <p:spPr>
            <a:xfrm flipH="1">
              <a:off x="195319" y="5101565"/>
              <a:ext cx="4278713" cy="0"/>
            </a:xfrm>
            <a:prstGeom prst="line">
              <a:avLst/>
            </a:prstGeom>
            <a:ln w="28575">
              <a:solidFill>
                <a:srgbClr val="69ADAD"/>
              </a:solidFill>
            </a:ln>
          </p:spPr>
          <p:style>
            <a:lnRef idx="1">
              <a:schemeClr val="accent1"/>
            </a:lnRef>
            <a:fillRef idx="0">
              <a:schemeClr val="accent1"/>
            </a:fillRef>
            <a:effectRef idx="0">
              <a:schemeClr val="accent1"/>
            </a:effectRef>
            <a:fontRef idx="minor">
              <a:schemeClr val="tx1"/>
            </a:fontRef>
          </p:style>
        </p:cxnSp>
      </p:grpSp>
      <p:sp>
        <p:nvSpPr>
          <p:cNvPr id="184" name="Text Placeholder 32">
            <a:extLst>
              <a:ext uri="{FF2B5EF4-FFF2-40B4-BE49-F238E27FC236}">
                <a16:creationId xmlns:a16="http://schemas.microsoft.com/office/drawing/2014/main" id="{E06027D6-8CE4-984C-B777-32D6AFC6B575}"/>
              </a:ext>
            </a:extLst>
          </p:cNvPr>
          <p:cNvSpPr>
            <a:spLocks noGrp="1"/>
          </p:cNvSpPr>
          <p:nvPr>
            <p:ph type="body" sz="quarter" idx="47" hasCustomPrompt="1"/>
          </p:nvPr>
        </p:nvSpPr>
        <p:spPr>
          <a:xfrm>
            <a:off x="791228" y="729337"/>
            <a:ext cx="4746695" cy="1301871"/>
          </a:xfrm>
        </p:spPr>
        <p:txBody>
          <a:bodyPr>
            <a:noAutofit/>
          </a:bodyPr>
          <a:lstStyle>
            <a:lvl1pPr marL="0" indent="0" algn="l">
              <a:spcBef>
                <a:spcPts val="0"/>
              </a:spcBef>
              <a:buNone/>
              <a:defRPr sz="60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a:t>
            </a:r>
            <a:endParaRPr lang="en-US" dirty="0"/>
          </a:p>
        </p:txBody>
      </p:sp>
      <p:sp>
        <p:nvSpPr>
          <p:cNvPr id="43" name="Slide Number Placeholder 5">
            <a:extLst>
              <a:ext uri="{FF2B5EF4-FFF2-40B4-BE49-F238E27FC236}">
                <a16:creationId xmlns:a16="http://schemas.microsoft.com/office/drawing/2014/main" id="{D2100B2C-ECD5-5941-B5EE-1420573B04A2}"/>
              </a:ext>
            </a:extLst>
          </p:cNvPr>
          <p:cNvSpPr>
            <a:spLocks noGrp="1"/>
          </p:cNvSpPr>
          <p:nvPr>
            <p:ph type="sldNum" sz="quarter" idx="4"/>
          </p:nvPr>
        </p:nvSpPr>
        <p:spPr>
          <a:xfrm>
            <a:off x="6860806" y="10158647"/>
            <a:ext cx="374383" cy="465822"/>
          </a:xfrm>
          <a:prstGeom prst="rect">
            <a:avLst/>
          </a:prstGeom>
        </p:spPr>
        <p:txBody>
          <a:bodyPr vert="horz" lIns="91440" tIns="45720" rIns="91440" bIns="45720" rtlCol="0" anchor="ctr"/>
          <a:lstStyle>
            <a:lvl1pPr algn="ctr">
              <a:defRPr sz="700" b="0" i="0">
                <a:solidFill>
                  <a:srgbClr val="8AC03B"/>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‹N°›</a:t>
            </a:fld>
            <a:endParaRPr lang="en-US" dirty="0"/>
          </a:p>
        </p:txBody>
      </p:sp>
      <p:sp>
        <p:nvSpPr>
          <p:cNvPr id="44" name="Text Box 5">
            <a:extLst>
              <a:ext uri="{FF2B5EF4-FFF2-40B4-BE49-F238E27FC236}">
                <a16:creationId xmlns:a16="http://schemas.microsoft.com/office/drawing/2014/main" id="{C4FBB623-E2FF-FD49-AA3D-1215FE4D49BE}"/>
              </a:ext>
            </a:extLst>
          </p:cNvPr>
          <p:cNvSpPr txBox="1"/>
          <p:nvPr userDrawn="1"/>
        </p:nvSpPr>
        <p:spPr>
          <a:xfrm>
            <a:off x="3624944" y="10204367"/>
            <a:ext cx="3896178"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500" b="1" i="0" spc="170" baseline="0" dirty="0">
                <a:solidFill>
                  <a:srgbClr val="6D6E71"/>
                </a:solidFill>
                <a:effectLst/>
                <a:latin typeface="Avenir Black" panose="02000503020000020003" pitchFamily="2" charset="0"/>
                <a:ea typeface="Times New Roman" panose="02020603050405020304" pitchFamily="18" charset="0"/>
                <a:cs typeface="Times New Roman" panose="02020603050405020304" pitchFamily="18" charset="0"/>
              </a:rPr>
              <a:t>GRASSROOTS</a:t>
            </a:r>
            <a:r>
              <a:rPr lang="en-IE" sz="500" spc="170" baseline="0" dirty="0">
                <a:solidFill>
                  <a:srgbClr val="6D6E71"/>
                </a:solidFill>
                <a:effectLst/>
                <a:latin typeface="Avenir Book" panose="02000503020000020003" pitchFamily="2" charset="0"/>
                <a:ea typeface="Times New Roman" panose="02020603050405020304" pitchFamily="18" charset="0"/>
                <a:cs typeface="Times New Roman" panose="02020603050405020304" pitchFamily="18" charset="0"/>
              </a:rPr>
              <a:t> YOUNG ENTREPRENEURS IN ECO-HEALTH TOURISM</a:t>
            </a:r>
            <a:endParaRPr lang="en-IE" sz="500" spc="170" baseline="0" dirty="0">
              <a:solidFill>
                <a:srgbClr val="6D6E71"/>
              </a:solidFill>
              <a:effectLst/>
              <a:latin typeface="Avenir Book" panose="02000503020000020003" pitchFamily="2" charset="0"/>
              <a:ea typeface="Calibri" panose="020F0502020204030204" pitchFamily="34" charset="0"/>
              <a:cs typeface="Times New Roman" panose="02020603050405020304" pitchFamily="18" charset="0"/>
            </a:endParaRPr>
          </a:p>
        </p:txBody>
      </p:sp>
      <p:pic>
        <p:nvPicPr>
          <p:cNvPr id="23" name="Picture 22">
            <a:extLst>
              <a:ext uri="{FF2B5EF4-FFF2-40B4-BE49-F238E27FC236}">
                <a16:creationId xmlns:a16="http://schemas.microsoft.com/office/drawing/2014/main" id="{3B81399C-567B-FB17-A39E-5348DF19BF63}"/>
              </a:ext>
            </a:extLst>
          </p:cNvPr>
          <p:cNvPicPr>
            <a:picLocks noChangeAspect="1"/>
          </p:cNvPicPr>
          <p:nvPr userDrawn="1"/>
        </p:nvPicPr>
        <p:blipFill>
          <a:blip r:embed="rId2" cstate="screen">
            <a:extLst>
              <a:ext uri="{28A0092B-C50C-407E-A947-70E740481C1C}">
                <a14:useLocalDpi xmlns:a14="http://schemas.microsoft.com/office/drawing/2010/main"/>
              </a:ext>
            </a:extLst>
          </a:blip>
          <a:srcRect l="22302" b="22950"/>
          <a:stretch>
            <a:fillRect/>
          </a:stretch>
        </p:blipFill>
        <p:spPr>
          <a:xfrm>
            <a:off x="0" y="7291388"/>
            <a:ext cx="3429000" cy="3400425"/>
          </a:xfrm>
          <a:custGeom>
            <a:avLst/>
            <a:gdLst>
              <a:gd name="connsiteX0" fmla="*/ 0 w 3429000"/>
              <a:gd name="connsiteY0" fmla="*/ 0 h 3400425"/>
              <a:gd name="connsiteX1" fmla="*/ 3429000 w 3429000"/>
              <a:gd name="connsiteY1" fmla="*/ 0 h 3400425"/>
              <a:gd name="connsiteX2" fmla="*/ 3429000 w 3429000"/>
              <a:gd name="connsiteY2" fmla="*/ 3400425 h 3400425"/>
              <a:gd name="connsiteX3" fmla="*/ 0 w 3429000"/>
              <a:gd name="connsiteY3" fmla="*/ 3400425 h 3400425"/>
            </a:gdLst>
            <a:ahLst/>
            <a:cxnLst>
              <a:cxn ang="0">
                <a:pos x="connsiteX0" y="connsiteY0"/>
              </a:cxn>
              <a:cxn ang="0">
                <a:pos x="connsiteX1" y="connsiteY1"/>
              </a:cxn>
              <a:cxn ang="0">
                <a:pos x="connsiteX2" y="connsiteY2"/>
              </a:cxn>
              <a:cxn ang="0">
                <a:pos x="connsiteX3" y="connsiteY3"/>
              </a:cxn>
            </a:cxnLst>
            <a:rect l="l" t="t" r="r" b="b"/>
            <a:pathLst>
              <a:path w="3429000" h="3400425">
                <a:moveTo>
                  <a:pt x="0" y="0"/>
                </a:moveTo>
                <a:lnTo>
                  <a:pt x="3429000" y="0"/>
                </a:lnTo>
                <a:lnTo>
                  <a:pt x="3429000" y="3400425"/>
                </a:lnTo>
                <a:lnTo>
                  <a:pt x="0" y="3400425"/>
                </a:lnTo>
                <a:close/>
              </a:path>
            </a:pathLst>
          </a:custGeom>
        </p:spPr>
      </p:pic>
    </p:spTree>
    <p:extLst>
      <p:ext uri="{BB962C8B-B14F-4D97-AF65-F5344CB8AC3E}">
        <p14:creationId xmlns:p14="http://schemas.microsoft.com/office/powerpoint/2010/main" val="20475721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81CDE63-C776-F878-D36F-D5C7DAB92EED}"/>
              </a:ext>
            </a:extLst>
          </p:cNvPr>
          <p:cNvSpPr/>
          <p:nvPr userDrawn="1"/>
        </p:nvSpPr>
        <p:spPr>
          <a:xfrm>
            <a:off x="0" y="657726"/>
            <a:ext cx="7559675" cy="9366807"/>
          </a:xfrm>
          <a:prstGeom prst="rect">
            <a:avLst/>
          </a:prstGeom>
          <a:solidFill>
            <a:srgbClr val="8AC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aphic 18">
            <a:extLst>
              <a:ext uri="{FF2B5EF4-FFF2-40B4-BE49-F238E27FC236}">
                <a16:creationId xmlns:a16="http://schemas.microsoft.com/office/drawing/2014/main" id="{43052301-CA5C-C79E-6FFF-00AD42421814}"/>
              </a:ext>
            </a:extLst>
          </p:cNvPr>
          <p:cNvGrpSpPr/>
          <p:nvPr userDrawn="1"/>
        </p:nvGrpSpPr>
        <p:grpSpPr>
          <a:xfrm>
            <a:off x="-1092535" y="5135055"/>
            <a:ext cx="6117329" cy="6119130"/>
            <a:chOff x="110688" y="1674538"/>
            <a:chExt cx="7339635" cy="7341798"/>
          </a:xfrm>
          <a:solidFill>
            <a:srgbClr val="FFFFFF"/>
          </a:solidFill>
        </p:grpSpPr>
        <p:sp>
          <p:nvSpPr>
            <p:cNvPr id="8" name="Freeform 7">
              <a:extLst>
                <a:ext uri="{FF2B5EF4-FFF2-40B4-BE49-F238E27FC236}">
                  <a16:creationId xmlns:a16="http://schemas.microsoft.com/office/drawing/2014/main" id="{FA7C13E1-0605-5F91-90DE-BC5087E901D0}"/>
                </a:ext>
              </a:extLst>
            </p:cNvPr>
            <p:cNvSpPr/>
            <p:nvPr/>
          </p:nvSpPr>
          <p:spPr>
            <a:xfrm>
              <a:off x="804025" y="2368014"/>
              <a:ext cx="5952959" cy="5954848"/>
            </a:xfrm>
            <a:custGeom>
              <a:avLst/>
              <a:gdLst>
                <a:gd name="connsiteX0" fmla="*/ 588933 w 5952959"/>
                <a:gd name="connsiteY0" fmla="*/ 2320789 h 5954848"/>
                <a:gd name="connsiteX1" fmla="*/ 233608 w 5952959"/>
                <a:gd name="connsiteY1" fmla="*/ 3246938 h 5954848"/>
                <a:gd name="connsiteX2" fmla="*/ 75530 w 5952959"/>
                <a:gd name="connsiteY2" fmla="*/ 3443441 h 5954848"/>
                <a:gd name="connsiteX3" fmla="*/ 85690 w 5952959"/>
                <a:gd name="connsiteY3" fmla="*/ 3149523 h 5954848"/>
                <a:gd name="connsiteX4" fmla="*/ 23060 w 5952959"/>
                <a:gd name="connsiteY4" fmla="*/ 3342415 h 5954848"/>
                <a:gd name="connsiteX5" fmla="*/ 0 w 5952959"/>
                <a:gd name="connsiteY5" fmla="*/ 2977424 h 5954848"/>
                <a:gd name="connsiteX6" fmla="*/ 2119383 w 5952959"/>
                <a:gd name="connsiteY6" fmla="*/ 125965 h 5954848"/>
                <a:gd name="connsiteX7" fmla="*/ 1704035 w 5952959"/>
                <a:gd name="connsiteY7" fmla="*/ 476313 h 5954848"/>
                <a:gd name="connsiteX8" fmla="*/ 1098325 w 5952959"/>
                <a:gd name="connsiteY8" fmla="*/ 1297358 h 5954848"/>
                <a:gd name="connsiteX9" fmla="*/ 588933 w 5952959"/>
                <a:gd name="connsiteY9" fmla="*/ 2320789 h 5954848"/>
                <a:gd name="connsiteX10" fmla="*/ 4668083 w 5952959"/>
                <a:gd name="connsiteY10" fmla="*/ 5426786 h 5954848"/>
                <a:gd name="connsiteX11" fmla="*/ 5119123 w 5952959"/>
                <a:gd name="connsiteY11" fmla="*/ 5042874 h 5954848"/>
                <a:gd name="connsiteX12" fmla="*/ 4268911 w 5952959"/>
                <a:gd name="connsiteY12" fmla="*/ 5243187 h 5954848"/>
                <a:gd name="connsiteX13" fmla="*/ 4668083 w 5952959"/>
                <a:gd name="connsiteY13" fmla="*/ 5426786 h 5954848"/>
                <a:gd name="connsiteX14" fmla="*/ 719472 w 5952959"/>
                <a:gd name="connsiteY14" fmla="*/ 4217884 h 5954848"/>
                <a:gd name="connsiteX15" fmla="*/ 599494 w 5952959"/>
                <a:gd name="connsiteY15" fmla="*/ 4340840 h 5954848"/>
                <a:gd name="connsiteX16" fmla="*/ 576033 w 5952959"/>
                <a:gd name="connsiteY16" fmla="*/ 4737121 h 5954848"/>
                <a:gd name="connsiteX17" fmla="*/ 618476 w 5952959"/>
                <a:gd name="connsiteY17" fmla="*/ 4793418 h 5954848"/>
                <a:gd name="connsiteX18" fmla="*/ 696747 w 5952959"/>
                <a:gd name="connsiteY18" fmla="*/ 4676346 h 5954848"/>
                <a:gd name="connsiteX19" fmla="*/ 1462272 w 5952959"/>
                <a:gd name="connsiteY19" fmla="*/ 3608252 h 5954848"/>
                <a:gd name="connsiteX20" fmla="*/ 719472 w 5952959"/>
                <a:gd name="connsiteY20" fmla="*/ 4217884 h 5954848"/>
                <a:gd name="connsiteX21" fmla="*/ 1450308 w 5952959"/>
                <a:gd name="connsiteY21" fmla="*/ 3521266 h 5954848"/>
                <a:gd name="connsiteX22" fmla="*/ 1582719 w 5952959"/>
                <a:gd name="connsiteY22" fmla="*/ 3454807 h 5954848"/>
                <a:gd name="connsiteX23" fmla="*/ 2090507 w 5952959"/>
                <a:gd name="connsiteY23" fmla="*/ 2853867 h 5954848"/>
                <a:gd name="connsiteX24" fmla="*/ 2895068 w 5952959"/>
                <a:gd name="connsiteY24" fmla="*/ 2080359 h 5954848"/>
                <a:gd name="connsiteX25" fmla="*/ 3756644 w 5952959"/>
                <a:gd name="connsiteY25" fmla="*/ 1517529 h 5954848"/>
                <a:gd name="connsiteX26" fmla="*/ 4660597 w 5952959"/>
                <a:gd name="connsiteY26" fmla="*/ 1252963 h 5954848"/>
                <a:gd name="connsiteX27" fmla="*/ 5449249 w 5952959"/>
                <a:gd name="connsiteY27" fmla="*/ 1319823 h 5954848"/>
                <a:gd name="connsiteX28" fmla="*/ 2976547 w 5952959"/>
                <a:gd name="connsiteY28" fmla="*/ 0 h 5954848"/>
                <a:gd name="connsiteX29" fmla="*/ 2849483 w 5952959"/>
                <a:gd name="connsiteY29" fmla="*/ 2674 h 5954848"/>
                <a:gd name="connsiteX30" fmla="*/ 1767333 w 5952959"/>
                <a:gd name="connsiteY30" fmla="*/ 524586 h 5954848"/>
                <a:gd name="connsiteX31" fmla="*/ 1762454 w 5952959"/>
                <a:gd name="connsiteY31" fmla="*/ 530269 h 5954848"/>
                <a:gd name="connsiteX32" fmla="*/ 1218973 w 5952959"/>
                <a:gd name="connsiteY32" fmla="*/ 1365622 h 5954848"/>
                <a:gd name="connsiteX33" fmla="*/ 775151 w 5952959"/>
                <a:gd name="connsiteY33" fmla="*/ 2395940 h 5954848"/>
                <a:gd name="connsiteX34" fmla="*/ 615201 w 5952959"/>
                <a:gd name="connsiteY34" fmla="*/ 2864832 h 5954848"/>
                <a:gd name="connsiteX35" fmla="*/ 1423171 w 5952959"/>
                <a:gd name="connsiteY35" fmla="*/ 2400553 h 5954848"/>
                <a:gd name="connsiteX36" fmla="*/ 1906696 w 5952959"/>
                <a:gd name="connsiteY36" fmla="*/ 2331888 h 5954848"/>
                <a:gd name="connsiteX37" fmla="*/ 2011435 w 5952959"/>
                <a:gd name="connsiteY37" fmla="*/ 2346330 h 5954848"/>
                <a:gd name="connsiteX38" fmla="*/ 1906763 w 5952959"/>
                <a:gd name="connsiteY38" fmla="*/ 2340981 h 5954848"/>
                <a:gd name="connsiteX39" fmla="*/ 1431726 w 5952959"/>
                <a:gd name="connsiteY39" fmla="*/ 2427632 h 5954848"/>
                <a:gd name="connsiteX40" fmla="*/ 567477 w 5952959"/>
                <a:gd name="connsiteY40" fmla="*/ 3016270 h 5954848"/>
                <a:gd name="connsiteX41" fmla="*/ 566274 w 5952959"/>
                <a:gd name="connsiteY41" fmla="*/ 3018276 h 5954848"/>
                <a:gd name="connsiteX42" fmla="*/ 244703 w 5952959"/>
                <a:gd name="connsiteY42" fmla="*/ 4180309 h 5954848"/>
                <a:gd name="connsiteX43" fmla="*/ 258606 w 5952959"/>
                <a:gd name="connsiteY43" fmla="*/ 4190137 h 5954848"/>
                <a:gd name="connsiteX44" fmla="*/ 1143108 w 5952959"/>
                <a:gd name="connsiteY44" fmla="*/ 3652781 h 5954848"/>
                <a:gd name="connsiteX45" fmla="*/ 274514 w 5952959"/>
                <a:gd name="connsiteY45" fmla="*/ 4225907 h 5954848"/>
                <a:gd name="connsiteX46" fmla="*/ 348841 w 5952959"/>
                <a:gd name="connsiteY46" fmla="*/ 4376009 h 5954848"/>
                <a:gd name="connsiteX47" fmla="*/ 625561 w 5952959"/>
                <a:gd name="connsiteY47" fmla="*/ 4115320 h 5954848"/>
                <a:gd name="connsiteX48" fmla="*/ 1450308 w 5952959"/>
                <a:gd name="connsiteY48" fmla="*/ 3521266 h 5954848"/>
                <a:gd name="connsiteX49" fmla="*/ 5449851 w 5952959"/>
                <a:gd name="connsiteY49" fmla="*/ 1320960 h 5954848"/>
                <a:gd name="connsiteX50" fmla="*/ 4663805 w 5952959"/>
                <a:gd name="connsiteY50" fmla="*/ 1281178 h 5954848"/>
                <a:gd name="connsiteX51" fmla="*/ 3792671 w 5952959"/>
                <a:gd name="connsiteY51" fmla="*/ 1588802 h 5954848"/>
                <a:gd name="connsiteX52" fmla="*/ 2984902 w 5952959"/>
                <a:gd name="connsiteY52" fmla="*/ 2186600 h 5954848"/>
                <a:gd name="connsiteX53" fmla="*/ 2775491 w 5952959"/>
                <a:gd name="connsiteY53" fmla="*/ 2389254 h 5954848"/>
                <a:gd name="connsiteX54" fmla="*/ 3078880 w 5952959"/>
                <a:gd name="connsiteY54" fmla="*/ 2193754 h 5954848"/>
                <a:gd name="connsiteX55" fmla="*/ 3866062 w 5952959"/>
                <a:gd name="connsiteY55" fmla="*/ 1929455 h 5954848"/>
                <a:gd name="connsiteX56" fmla="*/ 4016921 w 5952959"/>
                <a:gd name="connsiteY56" fmla="*/ 1921098 h 5954848"/>
                <a:gd name="connsiteX57" fmla="*/ 4258818 w 5952959"/>
                <a:gd name="connsiteY57" fmla="*/ 1940019 h 5954848"/>
                <a:gd name="connsiteX58" fmla="*/ 4645157 w 5952959"/>
                <a:gd name="connsiteY58" fmla="*/ 2060702 h 5954848"/>
                <a:gd name="connsiteX59" fmla="*/ 5397916 w 5952959"/>
                <a:gd name="connsiteY59" fmla="*/ 2672876 h 5954848"/>
                <a:gd name="connsiteX60" fmla="*/ 4634061 w 5952959"/>
                <a:gd name="connsiteY60" fmla="*/ 2086778 h 5954848"/>
                <a:gd name="connsiteX61" fmla="*/ 4252201 w 5952959"/>
                <a:gd name="connsiteY61" fmla="*/ 1992304 h 5954848"/>
                <a:gd name="connsiteX62" fmla="*/ 3876957 w 5952959"/>
                <a:gd name="connsiteY62" fmla="*/ 2008752 h 5954848"/>
                <a:gd name="connsiteX63" fmla="*/ 3149196 w 5952959"/>
                <a:gd name="connsiteY63" fmla="*/ 2314237 h 5954848"/>
                <a:gd name="connsiteX64" fmla="*/ 2456594 w 5952959"/>
                <a:gd name="connsiteY64" fmla="*/ 2896925 h 5954848"/>
                <a:gd name="connsiteX65" fmla="*/ 2112365 w 5952959"/>
                <a:gd name="connsiteY65" fmla="*/ 3280034 h 5954848"/>
                <a:gd name="connsiteX66" fmla="*/ 2275055 w 5952959"/>
                <a:gd name="connsiteY66" fmla="*/ 3257837 h 5954848"/>
                <a:gd name="connsiteX67" fmla="*/ 2676433 w 5952959"/>
                <a:gd name="connsiteY67" fmla="*/ 3281438 h 5954848"/>
                <a:gd name="connsiteX68" fmla="*/ 2931630 w 5952959"/>
                <a:gd name="connsiteY68" fmla="*/ 3361270 h 5954848"/>
                <a:gd name="connsiteX69" fmla="*/ 2674828 w 5952959"/>
                <a:gd name="connsiteY69" fmla="*/ 3290398 h 5954848"/>
                <a:gd name="connsiteX70" fmla="*/ 2277929 w 5952959"/>
                <a:gd name="connsiteY70" fmla="*/ 3286052 h 5954848"/>
                <a:gd name="connsiteX71" fmla="*/ 2072795 w 5952959"/>
                <a:gd name="connsiteY71" fmla="*/ 3330046 h 5954848"/>
                <a:gd name="connsiteX72" fmla="*/ 1241698 w 5952959"/>
                <a:gd name="connsiteY72" fmla="*/ 4488401 h 5954848"/>
                <a:gd name="connsiteX73" fmla="*/ 875412 w 5952959"/>
                <a:gd name="connsiteY73" fmla="*/ 5086199 h 5954848"/>
                <a:gd name="connsiteX74" fmla="*/ 878219 w 5952959"/>
                <a:gd name="connsiteY74" fmla="*/ 5089007 h 5954848"/>
                <a:gd name="connsiteX75" fmla="*/ 1477846 w 5952959"/>
                <a:gd name="connsiteY75" fmla="*/ 5175926 h 5954848"/>
                <a:gd name="connsiteX76" fmla="*/ 2171853 w 5952959"/>
                <a:gd name="connsiteY76" fmla="*/ 4876325 h 5954848"/>
                <a:gd name="connsiteX77" fmla="*/ 2780303 w 5952959"/>
                <a:gd name="connsiteY77" fmla="*/ 4695668 h 5954848"/>
                <a:gd name="connsiteX78" fmla="*/ 2879695 w 5952959"/>
                <a:gd name="connsiteY78" fmla="*/ 4632619 h 5954848"/>
                <a:gd name="connsiteX79" fmla="*/ 3689603 w 5952959"/>
                <a:gd name="connsiteY79" fmla="*/ 4325730 h 5954848"/>
                <a:gd name="connsiteX80" fmla="*/ 3898747 w 5952959"/>
                <a:gd name="connsiteY80" fmla="*/ 4312759 h 5954848"/>
                <a:gd name="connsiteX81" fmla="*/ 4091649 w 5952959"/>
                <a:gd name="connsiteY81" fmla="*/ 4327869 h 5954848"/>
                <a:gd name="connsiteX82" fmla="*/ 4350924 w 5952959"/>
                <a:gd name="connsiteY82" fmla="*/ 4394128 h 5954848"/>
                <a:gd name="connsiteX83" fmla="*/ 4090513 w 5952959"/>
                <a:gd name="connsiteY83" fmla="*/ 4336896 h 5954848"/>
                <a:gd name="connsiteX84" fmla="*/ 3693947 w 5952959"/>
                <a:gd name="connsiteY84" fmla="*/ 4353745 h 5954848"/>
                <a:gd name="connsiteX85" fmla="*/ 3006893 w 5952959"/>
                <a:gd name="connsiteY85" fmla="*/ 4643918 h 5954848"/>
                <a:gd name="connsiteX86" fmla="*/ 3988447 w 5952959"/>
                <a:gd name="connsiteY86" fmla="*/ 4502776 h 5954848"/>
                <a:gd name="connsiteX87" fmla="*/ 5387154 w 5952959"/>
                <a:gd name="connsiteY87" fmla="*/ 4485593 h 5954848"/>
                <a:gd name="connsiteX88" fmla="*/ 3995465 w 5952959"/>
                <a:gd name="connsiteY88" fmla="*/ 4565758 h 5954848"/>
                <a:gd name="connsiteX89" fmla="*/ 2671219 w 5952959"/>
                <a:gd name="connsiteY89" fmla="*/ 4893708 h 5954848"/>
                <a:gd name="connsiteX90" fmla="*/ 2162963 w 5952959"/>
                <a:gd name="connsiteY90" fmla="*/ 5393021 h 5954848"/>
                <a:gd name="connsiteX91" fmla="*/ 2163097 w 5952959"/>
                <a:gd name="connsiteY91" fmla="*/ 5393222 h 5954848"/>
                <a:gd name="connsiteX92" fmla="*/ 3089842 w 5952959"/>
                <a:gd name="connsiteY92" fmla="*/ 5148179 h 5954848"/>
                <a:gd name="connsiteX93" fmla="*/ 3976416 w 5952959"/>
                <a:gd name="connsiteY93" fmla="*/ 5165429 h 5954848"/>
                <a:gd name="connsiteX94" fmla="*/ 5196258 w 5952959"/>
                <a:gd name="connsiteY94" fmla="*/ 4960368 h 5954848"/>
                <a:gd name="connsiteX95" fmla="*/ 5952960 w 5952959"/>
                <a:gd name="connsiteY95" fmla="*/ 2977491 h 5954848"/>
                <a:gd name="connsiteX96" fmla="*/ 5449851 w 5952959"/>
                <a:gd name="connsiteY96" fmla="*/ 1320960 h 5954848"/>
                <a:gd name="connsiteX97" fmla="*/ 3879630 w 5952959"/>
                <a:gd name="connsiteY97" fmla="*/ 5184751 h 5954848"/>
                <a:gd name="connsiteX98" fmla="*/ 3587671 w 5952959"/>
                <a:gd name="connsiteY98" fmla="*/ 5172717 h 5954848"/>
                <a:gd name="connsiteX99" fmla="*/ 3102742 w 5952959"/>
                <a:gd name="connsiteY99" fmla="*/ 5227275 h 5954848"/>
                <a:gd name="connsiteX100" fmla="*/ 2152937 w 5952959"/>
                <a:gd name="connsiteY100" fmla="*/ 5546399 h 5954848"/>
                <a:gd name="connsiteX101" fmla="*/ 1948338 w 5952959"/>
                <a:gd name="connsiteY101" fmla="*/ 5645553 h 5954848"/>
                <a:gd name="connsiteX102" fmla="*/ 1871404 w 5952959"/>
                <a:gd name="connsiteY102" fmla="*/ 5741899 h 5954848"/>
                <a:gd name="connsiteX103" fmla="*/ 1903955 w 5952959"/>
                <a:gd name="connsiteY103" fmla="*/ 5754736 h 5954848"/>
                <a:gd name="connsiteX104" fmla="*/ 3283479 w 5952959"/>
                <a:gd name="connsiteY104" fmla="*/ 5316065 h 5954848"/>
                <a:gd name="connsiteX105" fmla="*/ 3879630 w 5952959"/>
                <a:gd name="connsiteY105" fmla="*/ 5184751 h 5954848"/>
                <a:gd name="connsiteX106" fmla="*/ 2364354 w 5952959"/>
                <a:gd name="connsiteY106" fmla="*/ 5013255 h 5954848"/>
                <a:gd name="connsiteX107" fmla="*/ 2245444 w 5952959"/>
                <a:gd name="connsiteY107" fmla="*/ 5064871 h 5954848"/>
                <a:gd name="connsiteX108" fmla="*/ 1426446 w 5952959"/>
                <a:gd name="connsiteY108" fmla="*/ 5519521 h 5954848"/>
                <a:gd name="connsiteX109" fmla="*/ 1621219 w 5952959"/>
                <a:gd name="connsiteY109" fmla="*/ 5627968 h 5954848"/>
                <a:gd name="connsiteX110" fmla="*/ 1842061 w 5952959"/>
                <a:gd name="connsiteY110" fmla="*/ 5524803 h 5954848"/>
                <a:gd name="connsiteX111" fmla="*/ 2086764 w 5952959"/>
                <a:gd name="connsiteY111" fmla="*/ 5269865 h 5954848"/>
                <a:gd name="connsiteX112" fmla="*/ 2364354 w 5952959"/>
                <a:gd name="connsiteY112" fmla="*/ 5013255 h 5954848"/>
                <a:gd name="connsiteX113" fmla="*/ 3337486 w 5952959"/>
                <a:gd name="connsiteY113" fmla="*/ 5511164 h 5954848"/>
                <a:gd name="connsiteX114" fmla="*/ 2360945 w 5952959"/>
                <a:gd name="connsiteY114" fmla="*/ 5890730 h 5954848"/>
                <a:gd name="connsiteX115" fmla="*/ 2976480 w 5952959"/>
                <a:gd name="connsiteY115" fmla="*/ 5954849 h 5954848"/>
                <a:gd name="connsiteX116" fmla="*/ 4665343 w 5952959"/>
                <a:gd name="connsiteY116" fmla="*/ 5428792 h 5954848"/>
                <a:gd name="connsiteX117" fmla="*/ 4235490 w 5952959"/>
                <a:gd name="connsiteY117" fmla="*/ 5252080 h 5954848"/>
                <a:gd name="connsiteX118" fmla="*/ 3337486 w 5952959"/>
                <a:gd name="connsiteY118" fmla="*/ 5511164 h 5954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5952959" h="5954848">
                  <a:moveTo>
                    <a:pt x="588933" y="2320789"/>
                  </a:moveTo>
                  <a:cubicBezTo>
                    <a:pt x="459329" y="2624803"/>
                    <a:pt x="341355" y="2938110"/>
                    <a:pt x="233608" y="3246938"/>
                  </a:cubicBezTo>
                  <a:cubicBezTo>
                    <a:pt x="180269" y="3308316"/>
                    <a:pt x="128000" y="3376514"/>
                    <a:pt x="75530" y="3443441"/>
                  </a:cubicBezTo>
                  <a:cubicBezTo>
                    <a:pt x="77602" y="3344956"/>
                    <a:pt x="86826" y="3247874"/>
                    <a:pt x="85690" y="3149523"/>
                  </a:cubicBezTo>
                  <a:cubicBezTo>
                    <a:pt x="65103" y="3213909"/>
                    <a:pt x="43847" y="3278095"/>
                    <a:pt x="23060" y="3342415"/>
                  </a:cubicBezTo>
                  <a:cubicBezTo>
                    <a:pt x="8422" y="3222735"/>
                    <a:pt x="0" y="3101049"/>
                    <a:pt x="0" y="2977424"/>
                  </a:cubicBezTo>
                  <a:cubicBezTo>
                    <a:pt x="0" y="1631191"/>
                    <a:pt x="893459" y="494165"/>
                    <a:pt x="2119383" y="125965"/>
                  </a:cubicBezTo>
                  <a:cubicBezTo>
                    <a:pt x="1981691" y="216494"/>
                    <a:pt x="1843064" y="331627"/>
                    <a:pt x="1704035" y="476313"/>
                  </a:cubicBezTo>
                  <a:cubicBezTo>
                    <a:pt x="1493019" y="695882"/>
                    <a:pt x="1291227" y="971080"/>
                    <a:pt x="1098325" y="1297358"/>
                  </a:cubicBezTo>
                  <a:cubicBezTo>
                    <a:pt x="914647" y="1607857"/>
                    <a:pt x="745340" y="1953926"/>
                    <a:pt x="588933" y="2320789"/>
                  </a:cubicBezTo>
                  <a:close/>
                  <a:moveTo>
                    <a:pt x="4668083" y="5426786"/>
                  </a:moveTo>
                  <a:cubicBezTo>
                    <a:pt x="4831040" y="5313926"/>
                    <a:pt x="4982033" y="5185220"/>
                    <a:pt x="5119123" y="5042874"/>
                  </a:cubicBezTo>
                  <a:cubicBezTo>
                    <a:pt x="4846881" y="5102513"/>
                    <a:pt x="4561071" y="5168371"/>
                    <a:pt x="4268911" y="5243187"/>
                  </a:cubicBezTo>
                  <a:cubicBezTo>
                    <a:pt x="4418433" y="5294603"/>
                    <a:pt x="4550644" y="5358321"/>
                    <a:pt x="4668083" y="5426786"/>
                  </a:cubicBezTo>
                  <a:close/>
                  <a:moveTo>
                    <a:pt x="719472" y="4217884"/>
                  </a:moveTo>
                  <a:cubicBezTo>
                    <a:pt x="679368" y="4257867"/>
                    <a:pt x="639397" y="4298919"/>
                    <a:pt x="599494" y="4340840"/>
                  </a:cubicBezTo>
                  <a:cubicBezTo>
                    <a:pt x="496158" y="4449622"/>
                    <a:pt x="487001" y="4616372"/>
                    <a:pt x="576033" y="4737121"/>
                  </a:cubicBezTo>
                  <a:cubicBezTo>
                    <a:pt x="590002" y="4756043"/>
                    <a:pt x="604106" y="4774831"/>
                    <a:pt x="618476" y="4793418"/>
                  </a:cubicBezTo>
                  <a:cubicBezTo>
                    <a:pt x="644344" y="4754572"/>
                    <a:pt x="670411" y="4715526"/>
                    <a:pt x="696747" y="4676346"/>
                  </a:cubicBezTo>
                  <a:cubicBezTo>
                    <a:pt x="921866" y="4341576"/>
                    <a:pt x="1180138" y="3973576"/>
                    <a:pt x="1462272" y="3608252"/>
                  </a:cubicBezTo>
                  <a:cubicBezTo>
                    <a:pt x="1219641" y="3762097"/>
                    <a:pt x="971863" y="3966356"/>
                    <a:pt x="719472" y="4217884"/>
                  </a:cubicBezTo>
                  <a:close/>
                  <a:moveTo>
                    <a:pt x="1450308" y="3521266"/>
                  </a:moveTo>
                  <a:cubicBezTo>
                    <a:pt x="1495091" y="3497196"/>
                    <a:pt x="1539139" y="3475467"/>
                    <a:pt x="1582719" y="3454807"/>
                  </a:cubicBezTo>
                  <a:cubicBezTo>
                    <a:pt x="1745276" y="3250014"/>
                    <a:pt x="1914516" y="3047427"/>
                    <a:pt x="2090507" y="2853867"/>
                  </a:cubicBezTo>
                  <a:cubicBezTo>
                    <a:pt x="2350985" y="2567370"/>
                    <a:pt x="2619417" y="2305745"/>
                    <a:pt x="2895068" y="2080359"/>
                  </a:cubicBezTo>
                  <a:cubicBezTo>
                    <a:pt x="3184555" y="1843540"/>
                    <a:pt x="3471702" y="1655194"/>
                    <a:pt x="3756644" y="1517529"/>
                  </a:cubicBezTo>
                  <a:cubicBezTo>
                    <a:pt x="4076877" y="1362814"/>
                    <a:pt x="4377794" y="1280175"/>
                    <a:pt x="4660597" y="1252963"/>
                  </a:cubicBezTo>
                  <a:cubicBezTo>
                    <a:pt x="4963051" y="1223878"/>
                    <a:pt x="5226536" y="1260451"/>
                    <a:pt x="5449249" y="1319823"/>
                  </a:cubicBezTo>
                  <a:cubicBezTo>
                    <a:pt x="4914992" y="523918"/>
                    <a:pt x="4006962" y="0"/>
                    <a:pt x="2976547" y="0"/>
                  </a:cubicBezTo>
                  <a:cubicBezTo>
                    <a:pt x="2933969" y="0"/>
                    <a:pt x="2891593" y="936"/>
                    <a:pt x="2849483" y="2674"/>
                  </a:cubicBezTo>
                  <a:cubicBezTo>
                    <a:pt x="2432732" y="20392"/>
                    <a:pt x="2038505" y="207534"/>
                    <a:pt x="1767333" y="524586"/>
                  </a:cubicBezTo>
                  <a:cubicBezTo>
                    <a:pt x="1765729" y="526458"/>
                    <a:pt x="1764058" y="528397"/>
                    <a:pt x="1762454" y="530269"/>
                  </a:cubicBezTo>
                  <a:cubicBezTo>
                    <a:pt x="1570220" y="756190"/>
                    <a:pt x="1389349" y="1036201"/>
                    <a:pt x="1218973" y="1365622"/>
                  </a:cubicBezTo>
                  <a:cubicBezTo>
                    <a:pt x="1056817" y="1679264"/>
                    <a:pt x="909367" y="2027473"/>
                    <a:pt x="775151" y="2395940"/>
                  </a:cubicBezTo>
                  <a:cubicBezTo>
                    <a:pt x="718804" y="2550588"/>
                    <a:pt x="666000" y="2707576"/>
                    <a:pt x="615201" y="2864832"/>
                  </a:cubicBezTo>
                  <a:cubicBezTo>
                    <a:pt x="888512" y="2629884"/>
                    <a:pt x="1158549" y="2479382"/>
                    <a:pt x="1423171" y="2400553"/>
                  </a:cubicBezTo>
                  <a:cubicBezTo>
                    <a:pt x="1591943" y="2350274"/>
                    <a:pt x="1753430" y="2330283"/>
                    <a:pt x="1906696" y="2331888"/>
                  </a:cubicBezTo>
                  <a:cubicBezTo>
                    <a:pt x="1944528" y="2332289"/>
                    <a:pt x="1975074" y="2343455"/>
                    <a:pt x="2011435" y="2346330"/>
                  </a:cubicBezTo>
                  <a:cubicBezTo>
                    <a:pt x="1976477" y="2344591"/>
                    <a:pt x="1942857" y="2340179"/>
                    <a:pt x="1906763" y="2340981"/>
                  </a:cubicBezTo>
                  <a:cubicBezTo>
                    <a:pt x="1754299" y="2344190"/>
                    <a:pt x="1595352" y="2370600"/>
                    <a:pt x="1431726" y="2427632"/>
                  </a:cubicBezTo>
                  <a:cubicBezTo>
                    <a:pt x="1143042" y="2528190"/>
                    <a:pt x="853956" y="2719009"/>
                    <a:pt x="567477" y="3016270"/>
                  </a:cubicBezTo>
                  <a:cubicBezTo>
                    <a:pt x="567076" y="3016939"/>
                    <a:pt x="566675" y="3017607"/>
                    <a:pt x="566274" y="3018276"/>
                  </a:cubicBezTo>
                  <a:cubicBezTo>
                    <a:pt x="442284" y="3416363"/>
                    <a:pt x="335874" y="3812176"/>
                    <a:pt x="244703" y="4180309"/>
                  </a:cubicBezTo>
                  <a:cubicBezTo>
                    <a:pt x="251388" y="4184989"/>
                    <a:pt x="251989" y="4185457"/>
                    <a:pt x="258606" y="4190137"/>
                  </a:cubicBezTo>
                  <a:cubicBezTo>
                    <a:pt x="607113" y="3983338"/>
                    <a:pt x="892456" y="3813713"/>
                    <a:pt x="1143108" y="3652781"/>
                  </a:cubicBezTo>
                  <a:cubicBezTo>
                    <a:pt x="968721" y="3764772"/>
                    <a:pt x="622687" y="3991896"/>
                    <a:pt x="274514" y="4225907"/>
                  </a:cubicBezTo>
                  <a:cubicBezTo>
                    <a:pt x="297975" y="4276654"/>
                    <a:pt x="322573" y="4326800"/>
                    <a:pt x="348841" y="4376009"/>
                  </a:cubicBezTo>
                  <a:cubicBezTo>
                    <a:pt x="440680" y="4285079"/>
                    <a:pt x="532920" y="4197692"/>
                    <a:pt x="625561" y="4115320"/>
                  </a:cubicBezTo>
                  <a:cubicBezTo>
                    <a:pt x="907696" y="3864527"/>
                    <a:pt x="1182945" y="3664949"/>
                    <a:pt x="1450308" y="3521266"/>
                  </a:cubicBezTo>
                  <a:close/>
                  <a:moveTo>
                    <a:pt x="5449851" y="1320960"/>
                  </a:moveTo>
                  <a:cubicBezTo>
                    <a:pt x="5226135" y="1264529"/>
                    <a:pt x="4961781" y="1237852"/>
                    <a:pt x="4663805" y="1281178"/>
                  </a:cubicBezTo>
                  <a:cubicBezTo>
                    <a:pt x="4386283" y="1321495"/>
                    <a:pt x="4095860" y="1419779"/>
                    <a:pt x="3792671" y="1588802"/>
                  </a:cubicBezTo>
                  <a:cubicBezTo>
                    <a:pt x="3522836" y="1739171"/>
                    <a:pt x="3253735" y="1939485"/>
                    <a:pt x="2984902" y="2186600"/>
                  </a:cubicBezTo>
                  <a:cubicBezTo>
                    <a:pt x="2914452" y="2251388"/>
                    <a:pt x="2844737" y="2319385"/>
                    <a:pt x="2775491" y="2389254"/>
                  </a:cubicBezTo>
                  <a:cubicBezTo>
                    <a:pt x="2876219" y="2318850"/>
                    <a:pt x="2977149" y="2249783"/>
                    <a:pt x="3078880" y="2193754"/>
                  </a:cubicBezTo>
                  <a:cubicBezTo>
                    <a:pt x="3348983" y="2045124"/>
                    <a:pt x="3611800" y="1955932"/>
                    <a:pt x="3866062" y="1929455"/>
                  </a:cubicBezTo>
                  <a:cubicBezTo>
                    <a:pt x="3917061" y="1924173"/>
                    <a:pt x="3967326" y="1921365"/>
                    <a:pt x="4016921" y="1921098"/>
                  </a:cubicBezTo>
                  <a:cubicBezTo>
                    <a:pt x="4099536" y="1920630"/>
                    <a:pt x="4180146" y="1927115"/>
                    <a:pt x="4258818" y="1940019"/>
                  </a:cubicBezTo>
                  <a:cubicBezTo>
                    <a:pt x="4395239" y="1962418"/>
                    <a:pt x="4523774" y="2003938"/>
                    <a:pt x="4645157" y="2060702"/>
                  </a:cubicBezTo>
                  <a:cubicBezTo>
                    <a:pt x="4953024" y="2204786"/>
                    <a:pt x="5201872" y="2441472"/>
                    <a:pt x="5397916" y="2672876"/>
                  </a:cubicBezTo>
                  <a:cubicBezTo>
                    <a:pt x="5201137" y="2440536"/>
                    <a:pt x="4945070" y="2212609"/>
                    <a:pt x="4634061" y="2086778"/>
                  </a:cubicBezTo>
                  <a:cubicBezTo>
                    <a:pt x="4512077" y="2037435"/>
                    <a:pt x="4384745" y="2005008"/>
                    <a:pt x="4252201" y="1992304"/>
                  </a:cubicBezTo>
                  <a:cubicBezTo>
                    <a:pt x="4130016" y="1980604"/>
                    <a:pt x="4004957" y="1985819"/>
                    <a:pt x="3876957" y="2008752"/>
                  </a:cubicBezTo>
                  <a:cubicBezTo>
                    <a:pt x="3638336" y="2051476"/>
                    <a:pt x="3395638" y="2154708"/>
                    <a:pt x="3149196" y="2314237"/>
                  </a:cubicBezTo>
                  <a:cubicBezTo>
                    <a:pt x="2914318" y="2466210"/>
                    <a:pt x="2682716" y="2664919"/>
                    <a:pt x="2456594" y="2896925"/>
                  </a:cubicBezTo>
                  <a:cubicBezTo>
                    <a:pt x="2338553" y="3018009"/>
                    <a:pt x="2223788" y="3146849"/>
                    <a:pt x="2112365" y="3280034"/>
                  </a:cubicBezTo>
                  <a:cubicBezTo>
                    <a:pt x="2167575" y="3270005"/>
                    <a:pt x="2222050" y="3261982"/>
                    <a:pt x="2275055" y="3257837"/>
                  </a:cubicBezTo>
                  <a:cubicBezTo>
                    <a:pt x="2420834" y="3246403"/>
                    <a:pt x="2554315" y="3256633"/>
                    <a:pt x="2676433" y="3281438"/>
                  </a:cubicBezTo>
                  <a:cubicBezTo>
                    <a:pt x="2770076" y="3300493"/>
                    <a:pt x="2853293" y="3329310"/>
                    <a:pt x="2931630" y="3361270"/>
                  </a:cubicBezTo>
                  <a:cubicBezTo>
                    <a:pt x="2853226" y="3330982"/>
                    <a:pt x="2768138" y="3305642"/>
                    <a:pt x="2674828" y="3290398"/>
                  </a:cubicBezTo>
                  <a:cubicBezTo>
                    <a:pt x="2552577" y="3270406"/>
                    <a:pt x="2420299" y="3266996"/>
                    <a:pt x="2277929" y="3286052"/>
                  </a:cubicBezTo>
                  <a:cubicBezTo>
                    <a:pt x="2211155" y="3295011"/>
                    <a:pt x="2142443" y="3310924"/>
                    <a:pt x="2072795" y="3330046"/>
                  </a:cubicBezTo>
                  <a:cubicBezTo>
                    <a:pt x="1762320" y="3707071"/>
                    <a:pt x="1479651" y="4115253"/>
                    <a:pt x="1241698" y="4488401"/>
                  </a:cubicBezTo>
                  <a:cubicBezTo>
                    <a:pt x="1106547" y="4700281"/>
                    <a:pt x="982891" y="4904607"/>
                    <a:pt x="875412" y="5086199"/>
                  </a:cubicBezTo>
                  <a:cubicBezTo>
                    <a:pt x="876347" y="5087135"/>
                    <a:pt x="877283" y="5088071"/>
                    <a:pt x="878219" y="5089007"/>
                  </a:cubicBezTo>
                  <a:cubicBezTo>
                    <a:pt x="1036364" y="5246196"/>
                    <a:pt x="1279664" y="5278089"/>
                    <a:pt x="1477846" y="5175926"/>
                  </a:cubicBezTo>
                  <a:cubicBezTo>
                    <a:pt x="1697418" y="5062731"/>
                    <a:pt x="1928753" y="4962575"/>
                    <a:pt x="2171853" y="4876325"/>
                  </a:cubicBezTo>
                  <a:cubicBezTo>
                    <a:pt x="2374447" y="4804450"/>
                    <a:pt x="2577776" y="4745479"/>
                    <a:pt x="2780303" y="4695668"/>
                  </a:cubicBezTo>
                  <a:cubicBezTo>
                    <a:pt x="2813522" y="4673738"/>
                    <a:pt x="2846609" y="4652744"/>
                    <a:pt x="2879695" y="4632619"/>
                  </a:cubicBezTo>
                  <a:cubicBezTo>
                    <a:pt x="3171454" y="4455239"/>
                    <a:pt x="3440822" y="4358625"/>
                    <a:pt x="3689603" y="4325730"/>
                  </a:cubicBezTo>
                  <a:cubicBezTo>
                    <a:pt x="3762058" y="4316169"/>
                    <a:pt x="3831773" y="4312157"/>
                    <a:pt x="3898747" y="4312759"/>
                  </a:cubicBezTo>
                  <a:cubicBezTo>
                    <a:pt x="3965721" y="4313428"/>
                    <a:pt x="4030022" y="4318776"/>
                    <a:pt x="4091649" y="4327869"/>
                  </a:cubicBezTo>
                  <a:cubicBezTo>
                    <a:pt x="4186295" y="4341910"/>
                    <a:pt x="4270983" y="4366381"/>
                    <a:pt x="4350924" y="4394128"/>
                  </a:cubicBezTo>
                  <a:cubicBezTo>
                    <a:pt x="4270983" y="4367985"/>
                    <a:pt x="4184624" y="4347192"/>
                    <a:pt x="4090513" y="4336896"/>
                  </a:cubicBezTo>
                  <a:cubicBezTo>
                    <a:pt x="3967392" y="4323457"/>
                    <a:pt x="3835115" y="4327067"/>
                    <a:pt x="3693947" y="4353745"/>
                  </a:cubicBezTo>
                  <a:cubicBezTo>
                    <a:pt x="3477317" y="4394596"/>
                    <a:pt x="3248454" y="4488535"/>
                    <a:pt x="3006893" y="4643918"/>
                  </a:cubicBezTo>
                  <a:cubicBezTo>
                    <a:pt x="3341229" y="4573581"/>
                    <a:pt x="3671288" y="4528450"/>
                    <a:pt x="3988447" y="4502776"/>
                  </a:cubicBezTo>
                  <a:cubicBezTo>
                    <a:pt x="4559066" y="4456575"/>
                    <a:pt x="5056895" y="4472823"/>
                    <a:pt x="5387154" y="4485593"/>
                  </a:cubicBezTo>
                  <a:cubicBezTo>
                    <a:pt x="5056026" y="4472756"/>
                    <a:pt x="4558665" y="4482049"/>
                    <a:pt x="3995465" y="4565758"/>
                  </a:cubicBezTo>
                  <a:cubicBezTo>
                    <a:pt x="3562539" y="4630078"/>
                    <a:pt x="3113637" y="4734782"/>
                    <a:pt x="2671219" y="4893708"/>
                  </a:cubicBezTo>
                  <a:cubicBezTo>
                    <a:pt x="2502914" y="5035452"/>
                    <a:pt x="2333473" y="5202068"/>
                    <a:pt x="2162963" y="5393021"/>
                  </a:cubicBezTo>
                  <a:cubicBezTo>
                    <a:pt x="2163097" y="5393289"/>
                    <a:pt x="2162963" y="5393021"/>
                    <a:pt x="2163097" y="5393222"/>
                  </a:cubicBezTo>
                  <a:cubicBezTo>
                    <a:pt x="2487006" y="5271001"/>
                    <a:pt x="2796144" y="5188362"/>
                    <a:pt x="3089842" y="5148179"/>
                  </a:cubicBezTo>
                  <a:cubicBezTo>
                    <a:pt x="3419032" y="5103115"/>
                    <a:pt x="3712596" y="5113412"/>
                    <a:pt x="3976416" y="5165429"/>
                  </a:cubicBezTo>
                  <a:cubicBezTo>
                    <a:pt x="4400386" y="5082990"/>
                    <a:pt x="4815466" y="5017534"/>
                    <a:pt x="5196258" y="4960368"/>
                  </a:cubicBezTo>
                  <a:cubicBezTo>
                    <a:pt x="5666682" y="4433843"/>
                    <a:pt x="5952960" y="3739231"/>
                    <a:pt x="5952960" y="2977491"/>
                  </a:cubicBezTo>
                  <a:cubicBezTo>
                    <a:pt x="5952960" y="2364315"/>
                    <a:pt x="5767477" y="1794598"/>
                    <a:pt x="5449851" y="1320960"/>
                  </a:cubicBezTo>
                  <a:close/>
                  <a:moveTo>
                    <a:pt x="3879630" y="5184751"/>
                  </a:moveTo>
                  <a:cubicBezTo>
                    <a:pt x="3785519" y="5175057"/>
                    <a:pt x="3688466" y="5170510"/>
                    <a:pt x="3587671" y="5172717"/>
                  </a:cubicBezTo>
                  <a:cubicBezTo>
                    <a:pt x="3434071" y="5176060"/>
                    <a:pt x="3272584" y="5193711"/>
                    <a:pt x="3102742" y="5227275"/>
                  </a:cubicBezTo>
                  <a:cubicBezTo>
                    <a:pt x="2800355" y="5286914"/>
                    <a:pt x="2483597" y="5394358"/>
                    <a:pt x="2152937" y="5546399"/>
                  </a:cubicBezTo>
                  <a:cubicBezTo>
                    <a:pt x="2084893" y="5577690"/>
                    <a:pt x="2016649" y="5610986"/>
                    <a:pt x="1948338" y="5645553"/>
                  </a:cubicBezTo>
                  <a:cubicBezTo>
                    <a:pt x="1922604" y="5677178"/>
                    <a:pt x="1897004" y="5709605"/>
                    <a:pt x="1871404" y="5741899"/>
                  </a:cubicBezTo>
                  <a:cubicBezTo>
                    <a:pt x="1882232" y="5746244"/>
                    <a:pt x="1893060" y="5750524"/>
                    <a:pt x="1903955" y="5754736"/>
                  </a:cubicBezTo>
                  <a:cubicBezTo>
                    <a:pt x="2337885" y="5578157"/>
                    <a:pt x="2795476" y="5435144"/>
                    <a:pt x="3283479" y="5316065"/>
                  </a:cubicBezTo>
                  <a:cubicBezTo>
                    <a:pt x="3481929" y="5267592"/>
                    <a:pt x="3681448" y="5224467"/>
                    <a:pt x="3879630" y="5184751"/>
                  </a:cubicBezTo>
                  <a:close/>
                  <a:moveTo>
                    <a:pt x="2364354" y="5013255"/>
                  </a:moveTo>
                  <a:cubicBezTo>
                    <a:pt x="2324650" y="5030037"/>
                    <a:pt x="2284947" y="5047153"/>
                    <a:pt x="2245444" y="5064871"/>
                  </a:cubicBezTo>
                  <a:cubicBezTo>
                    <a:pt x="1948939" y="5197722"/>
                    <a:pt x="1676697" y="5350298"/>
                    <a:pt x="1426446" y="5519521"/>
                  </a:cubicBezTo>
                  <a:cubicBezTo>
                    <a:pt x="1489744" y="5558233"/>
                    <a:pt x="1554914" y="5594004"/>
                    <a:pt x="1621219" y="5627968"/>
                  </a:cubicBezTo>
                  <a:cubicBezTo>
                    <a:pt x="1694945" y="5592131"/>
                    <a:pt x="1768603" y="5557364"/>
                    <a:pt x="1842061" y="5524803"/>
                  </a:cubicBezTo>
                  <a:cubicBezTo>
                    <a:pt x="1923072" y="5436347"/>
                    <a:pt x="2004617" y="5350966"/>
                    <a:pt x="2086764" y="5269865"/>
                  </a:cubicBezTo>
                  <a:cubicBezTo>
                    <a:pt x="2179874" y="5177932"/>
                    <a:pt x="2272381" y="5092618"/>
                    <a:pt x="2364354" y="5013255"/>
                  </a:cubicBezTo>
                  <a:close/>
                  <a:moveTo>
                    <a:pt x="3337486" y="5511164"/>
                  </a:moveTo>
                  <a:cubicBezTo>
                    <a:pt x="2990183" y="5624091"/>
                    <a:pt x="2670283" y="5753198"/>
                    <a:pt x="2360945" y="5890730"/>
                  </a:cubicBezTo>
                  <a:cubicBezTo>
                    <a:pt x="2559595" y="5932518"/>
                    <a:pt x="2765398" y="5954849"/>
                    <a:pt x="2976480" y="5954849"/>
                  </a:cubicBezTo>
                  <a:cubicBezTo>
                    <a:pt x="3603779" y="5954849"/>
                    <a:pt x="4185426" y="5760285"/>
                    <a:pt x="4665343" y="5428792"/>
                  </a:cubicBezTo>
                  <a:cubicBezTo>
                    <a:pt x="4539481" y="5359257"/>
                    <a:pt x="4396710" y="5297545"/>
                    <a:pt x="4235490" y="5252080"/>
                  </a:cubicBezTo>
                  <a:cubicBezTo>
                    <a:pt x="3938317" y="5328702"/>
                    <a:pt x="3635997" y="5414082"/>
                    <a:pt x="3337486" y="5511164"/>
                  </a:cubicBezTo>
                  <a:close/>
                </a:path>
              </a:pathLst>
            </a:custGeom>
            <a:solidFill>
              <a:srgbClr val="FFFFFF"/>
            </a:solidFill>
            <a:ln w="6678" cap="flat">
              <a:noFill/>
              <a:prstDash val="solid"/>
              <a:miter/>
            </a:ln>
          </p:spPr>
          <p:txBody>
            <a:bodyPr rtlCol="0" anchor="ctr"/>
            <a:lstStyle/>
            <a:p>
              <a:endParaRPr lang="en-GB"/>
            </a:p>
          </p:txBody>
        </p:sp>
        <p:sp>
          <p:nvSpPr>
            <p:cNvPr id="9" name="Freeform 8">
              <a:extLst>
                <a:ext uri="{FF2B5EF4-FFF2-40B4-BE49-F238E27FC236}">
                  <a16:creationId xmlns:a16="http://schemas.microsoft.com/office/drawing/2014/main" id="{6B882AFE-C131-FAA1-E916-5C8A9857B0FD}"/>
                </a:ext>
              </a:extLst>
            </p:cNvPr>
            <p:cNvSpPr/>
            <p:nvPr/>
          </p:nvSpPr>
          <p:spPr>
            <a:xfrm>
              <a:off x="110688" y="1674538"/>
              <a:ext cx="7339635" cy="7341798"/>
            </a:xfrm>
            <a:custGeom>
              <a:avLst/>
              <a:gdLst>
                <a:gd name="connsiteX0" fmla="*/ 3669818 w 7339635"/>
                <a:gd name="connsiteY0" fmla="*/ 236752 h 7341798"/>
                <a:gd name="connsiteX1" fmla="*/ 7102953 w 7339635"/>
                <a:gd name="connsiteY1" fmla="*/ 3670900 h 7341798"/>
                <a:gd name="connsiteX2" fmla="*/ 3669818 w 7339635"/>
                <a:gd name="connsiteY2" fmla="*/ 7105047 h 7341798"/>
                <a:gd name="connsiteX3" fmla="*/ 236683 w 7339635"/>
                <a:gd name="connsiteY3" fmla="*/ 3670900 h 7341798"/>
                <a:gd name="connsiteX4" fmla="*/ 3669818 w 7339635"/>
                <a:gd name="connsiteY4" fmla="*/ 236752 h 7341798"/>
                <a:gd name="connsiteX5" fmla="*/ 3669818 w 7339635"/>
                <a:gd name="connsiteY5" fmla="*/ 0 h 7341798"/>
                <a:gd name="connsiteX6" fmla="*/ 0 w 7339635"/>
                <a:gd name="connsiteY6" fmla="*/ 3670900 h 7341798"/>
                <a:gd name="connsiteX7" fmla="*/ 3669818 w 7339635"/>
                <a:gd name="connsiteY7" fmla="*/ 7341799 h 7341798"/>
                <a:gd name="connsiteX8" fmla="*/ 7339636 w 7339635"/>
                <a:gd name="connsiteY8" fmla="*/ 3670900 h 7341798"/>
                <a:gd name="connsiteX9" fmla="*/ 3669818 w 7339635"/>
                <a:gd name="connsiteY9" fmla="*/ 0 h 7341798"/>
                <a:gd name="connsiteX10" fmla="*/ 3669818 w 7339635"/>
                <a:gd name="connsiteY10" fmla="*/ 0 h 734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39635" h="7341798">
                  <a:moveTo>
                    <a:pt x="3669818" y="236752"/>
                  </a:moveTo>
                  <a:cubicBezTo>
                    <a:pt x="5562811" y="236752"/>
                    <a:pt x="7102953" y="1777281"/>
                    <a:pt x="7102953" y="3670900"/>
                  </a:cubicBezTo>
                  <a:cubicBezTo>
                    <a:pt x="7102953" y="5564518"/>
                    <a:pt x="5562878" y="7105047"/>
                    <a:pt x="3669818" y="7105047"/>
                  </a:cubicBezTo>
                  <a:cubicBezTo>
                    <a:pt x="1776758" y="7105047"/>
                    <a:pt x="236683" y="5564518"/>
                    <a:pt x="236683" y="3670900"/>
                  </a:cubicBezTo>
                  <a:cubicBezTo>
                    <a:pt x="236683" y="1777281"/>
                    <a:pt x="1776758" y="236752"/>
                    <a:pt x="3669818" y="236752"/>
                  </a:cubicBezTo>
                  <a:moveTo>
                    <a:pt x="3669818" y="0"/>
                  </a:moveTo>
                  <a:cubicBezTo>
                    <a:pt x="1643010" y="0"/>
                    <a:pt x="0" y="1643494"/>
                    <a:pt x="0" y="3670900"/>
                  </a:cubicBezTo>
                  <a:cubicBezTo>
                    <a:pt x="0" y="5698305"/>
                    <a:pt x="1643010" y="7341799"/>
                    <a:pt x="3669818" y="7341799"/>
                  </a:cubicBezTo>
                  <a:cubicBezTo>
                    <a:pt x="5696627" y="7341799"/>
                    <a:pt x="7339636" y="5698305"/>
                    <a:pt x="7339636" y="3670900"/>
                  </a:cubicBezTo>
                  <a:cubicBezTo>
                    <a:pt x="7339636" y="1643494"/>
                    <a:pt x="5696560" y="0"/>
                    <a:pt x="3669818" y="0"/>
                  </a:cubicBezTo>
                  <a:lnTo>
                    <a:pt x="3669818" y="0"/>
                  </a:lnTo>
                  <a:close/>
                </a:path>
              </a:pathLst>
            </a:custGeom>
            <a:solidFill>
              <a:srgbClr val="FFFFFF"/>
            </a:solidFill>
            <a:ln w="6678" cap="flat">
              <a:noFill/>
              <a:prstDash val="solid"/>
              <a:miter/>
            </a:ln>
          </p:spPr>
          <p:txBody>
            <a:bodyPr rtlCol="0" anchor="ctr"/>
            <a:lstStyle/>
            <a:p>
              <a:endParaRPr lang="en-GB"/>
            </a:p>
          </p:txBody>
        </p:sp>
      </p:grpSp>
      <p:sp>
        <p:nvSpPr>
          <p:cNvPr id="2" name="Slide Number Placeholder 5">
            <a:extLst>
              <a:ext uri="{FF2B5EF4-FFF2-40B4-BE49-F238E27FC236}">
                <a16:creationId xmlns:a16="http://schemas.microsoft.com/office/drawing/2014/main" id="{F6ED348E-0F32-6C31-0AB7-F1E1C51D03C1}"/>
              </a:ext>
            </a:extLst>
          </p:cNvPr>
          <p:cNvSpPr>
            <a:spLocks noGrp="1"/>
          </p:cNvSpPr>
          <p:nvPr>
            <p:ph type="sldNum" sz="quarter" idx="4"/>
          </p:nvPr>
        </p:nvSpPr>
        <p:spPr>
          <a:xfrm>
            <a:off x="6860806" y="10158647"/>
            <a:ext cx="374383" cy="465822"/>
          </a:xfrm>
          <a:prstGeom prst="rect">
            <a:avLst/>
          </a:prstGeom>
        </p:spPr>
        <p:txBody>
          <a:bodyPr vert="horz" lIns="91440" tIns="45720" rIns="91440" bIns="45720" rtlCol="0" anchor="ctr"/>
          <a:lstStyle>
            <a:lvl1pPr algn="ctr">
              <a:defRPr sz="700" b="0" i="0">
                <a:solidFill>
                  <a:srgbClr val="8AC03B"/>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‹N°›</a:t>
            </a:fld>
            <a:endParaRPr lang="en-US" dirty="0"/>
          </a:p>
        </p:txBody>
      </p:sp>
      <p:sp>
        <p:nvSpPr>
          <p:cNvPr id="3" name="Text Box 5">
            <a:extLst>
              <a:ext uri="{FF2B5EF4-FFF2-40B4-BE49-F238E27FC236}">
                <a16:creationId xmlns:a16="http://schemas.microsoft.com/office/drawing/2014/main" id="{BFCAB81C-4F27-8236-B142-6D2BB7165CFD}"/>
              </a:ext>
            </a:extLst>
          </p:cNvPr>
          <p:cNvSpPr txBox="1"/>
          <p:nvPr userDrawn="1"/>
        </p:nvSpPr>
        <p:spPr>
          <a:xfrm>
            <a:off x="3624944" y="10204367"/>
            <a:ext cx="3896178"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500" b="1" i="0" spc="170" baseline="0" dirty="0">
                <a:solidFill>
                  <a:srgbClr val="6D6E71"/>
                </a:solidFill>
                <a:effectLst/>
                <a:latin typeface="Avenir Black" panose="02000503020000020003" pitchFamily="2" charset="0"/>
                <a:ea typeface="Times New Roman" panose="02020603050405020304" pitchFamily="18" charset="0"/>
                <a:cs typeface="Times New Roman" panose="02020603050405020304" pitchFamily="18" charset="0"/>
              </a:rPr>
              <a:t>GRASSROOTS</a:t>
            </a:r>
            <a:r>
              <a:rPr lang="en-IE" sz="500" spc="170" baseline="0" dirty="0">
                <a:solidFill>
                  <a:srgbClr val="6D6E71"/>
                </a:solidFill>
                <a:effectLst/>
                <a:latin typeface="Avenir Book" panose="02000503020000020003" pitchFamily="2" charset="0"/>
                <a:ea typeface="Times New Roman" panose="02020603050405020304" pitchFamily="18" charset="0"/>
                <a:cs typeface="Times New Roman" panose="02020603050405020304" pitchFamily="18" charset="0"/>
              </a:rPr>
              <a:t> YOUNG ENTREPRENEURS IN ECO-HEALTH TOURISM</a:t>
            </a:r>
            <a:endParaRPr lang="en-IE" sz="500" spc="170" baseline="0" dirty="0">
              <a:solidFill>
                <a:srgbClr val="6D6E71"/>
              </a:solidFill>
              <a:effectLst/>
              <a:latin typeface="Avenir Book" panose="02000503020000020003" pitchFamily="2" charset="0"/>
              <a:ea typeface="Calibri" panose="020F0502020204030204" pitchFamily="34" charset="0"/>
              <a:cs typeface="Times New Roman" panose="02020603050405020304" pitchFamily="18" charset="0"/>
            </a:endParaRPr>
          </a:p>
        </p:txBody>
      </p:sp>
      <p:cxnSp>
        <p:nvCxnSpPr>
          <p:cNvPr id="6" name="Straight Connector 5">
            <a:extLst>
              <a:ext uri="{FF2B5EF4-FFF2-40B4-BE49-F238E27FC236}">
                <a16:creationId xmlns:a16="http://schemas.microsoft.com/office/drawing/2014/main" id="{7D2C297B-BADA-AB9B-977D-53BCC0E74AC1}"/>
              </a:ext>
            </a:extLst>
          </p:cNvPr>
          <p:cNvCxnSpPr>
            <a:cxnSpLocks/>
          </p:cNvCxnSpPr>
          <p:nvPr userDrawn="1"/>
        </p:nvCxnSpPr>
        <p:spPr>
          <a:xfrm>
            <a:off x="3779837" y="2296621"/>
            <a:ext cx="377983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6CE73626-14E9-9DD8-CC1F-3AF40CBA33C5}"/>
              </a:ext>
            </a:extLst>
          </p:cNvPr>
          <p:cNvSpPr/>
          <p:nvPr userDrawn="1"/>
        </p:nvSpPr>
        <p:spPr>
          <a:xfrm>
            <a:off x="-1642533" y="0"/>
            <a:ext cx="1642533" cy="1069181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E733660E-0A32-EB51-5438-3B80C14B4B2A}"/>
              </a:ext>
            </a:extLst>
          </p:cNvPr>
          <p:cNvSpPr/>
          <p:nvPr userDrawn="1"/>
        </p:nvSpPr>
        <p:spPr>
          <a:xfrm rot="16200000">
            <a:off x="2958571" y="7749116"/>
            <a:ext cx="1642533" cy="755967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3">
            <a:extLst>
              <a:ext uri="{FF2B5EF4-FFF2-40B4-BE49-F238E27FC236}">
                <a16:creationId xmlns:a16="http://schemas.microsoft.com/office/drawing/2014/main" id="{76BAFA2F-AD18-CD4D-BF0F-C4293B9DE05B}"/>
              </a:ext>
            </a:extLst>
          </p:cNvPr>
          <p:cNvSpPr>
            <a:spLocks noGrp="1"/>
          </p:cNvSpPr>
          <p:nvPr userDrawn="1">
            <p:ph type="body" sz="quarter" idx="14" hasCustomPrompt="1"/>
          </p:nvPr>
        </p:nvSpPr>
        <p:spPr>
          <a:xfrm>
            <a:off x="3779837" y="833157"/>
            <a:ext cx="1955741" cy="2002900"/>
          </a:xfrm>
          <a:effectLst>
            <a:glow rad="127000">
              <a:srgbClr val="414141"/>
            </a:glow>
          </a:effectLst>
        </p:spPr>
        <p:txBody>
          <a:bodyPr>
            <a:noAutofit/>
          </a:bodyPr>
          <a:lstStyle>
            <a:lvl1pPr marL="0" indent="0" algn="l">
              <a:buNone/>
              <a:defRPr sz="80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GB" dirty="0"/>
              <a:t>01</a:t>
            </a:r>
            <a:endParaRPr lang="en-US" dirty="0"/>
          </a:p>
        </p:txBody>
      </p:sp>
      <p:sp>
        <p:nvSpPr>
          <p:cNvPr id="101" name="Text Placeholder 3">
            <a:extLst>
              <a:ext uri="{FF2B5EF4-FFF2-40B4-BE49-F238E27FC236}">
                <a16:creationId xmlns:a16="http://schemas.microsoft.com/office/drawing/2014/main" id="{E77814B4-B312-BE46-8F13-45316A931D29}"/>
              </a:ext>
            </a:extLst>
          </p:cNvPr>
          <p:cNvSpPr>
            <a:spLocks noGrp="1"/>
          </p:cNvSpPr>
          <p:nvPr userDrawn="1">
            <p:ph type="body" sz="quarter" idx="15" hasCustomPrompt="1"/>
          </p:nvPr>
        </p:nvSpPr>
        <p:spPr>
          <a:xfrm>
            <a:off x="3779837" y="2592720"/>
            <a:ext cx="2830273" cy="2002900"/>
          </a:xfrm>
        </p:spPr>
        <p:txBody>
          <a:bodyPr>
            <a:noAutofit/>
          </a:bodyPr>
          <a:lstStyle>
            <a:lvl1pPr marL="0" indent="0" algn="l">
              <a:buNone/>
              <a:defRPr sz="28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GB" dirty="0"/>
              <a:t>CHAPTER</a:t>
            </a:r>
            <a:endParaRPr lang="en-US" dirty="0"/>
          </a:p>
        </p:txBody>
      </p:sp>
    </p:spTree>
    <p:extLst>
      <p:ext uri="{BB962C8B-B14F-4D97-AF65-F5344CB8AC3E}">
        <p14:creationId xmlns:p14="http://schemas.microsoft.com/office/powerpoint/2010/main" val="2146129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81CDE63-C776-F878-D36F-D5C7DAB92EED}"/>
              </a:ext>
            </a:extLst>
          </p:cNvPr>
          <p:cNvSpPr/>
          <p:nvPr userDrawn="1"/>
        </p:nvSpPr>
        <p:spPr>
          <a:xfrm>
            <a:off x="0" y="657726"/>
            <a:ext cx="7559675" cy="9366807"/>
          </a:xfrm>
          <a:prstGeom prst="rect">
            <a:avLst/>
          </a:prstGeom>
          <a:solidFill>
            <a:srgbClr val="69AD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aphic 18">
            <a:extLst>
              <a:ext uri="{FF2B5EF4-FFF2-40B4-BE49-F238E27FC236}">
                <a16:creationId xmlns:a16="http://schemas.microsoft.com/office/drawing/2014/main" id="{43052301-CA5C-C79E-6FFF-00AD42421814}"/>
              </a:ext>
            </a:extLst>
          </p:cNvPr>
          <p:cNvGrpSpPr/>
          <p:nvPr userDrawn="1"/>
        </p:nvGrpSpPr>
        <p:grpSpPr>
          <a:xfrm>
            <a:off x="-1092535" y="5135055"/>
            <a:ext cx="6117329" cy="6119130"/>
            <a:chOff x="110688" y="1674538"/>
            <a:chExt cx="7339635" cy="7341798"/>
          </a:xfrm>
          <a:solidFill>
            <a:srgbClr val="FFFFFF"/>
          </a:solidFill>
        </p:grpSpPr>
        <p:sp>
          <p:nvSpPr>
            <p:cNvPr id="8" name="Freeform 7">
              <a:extLst>
                <a:ext uri="{FF2B5EF4-FFF2-40B4-BE49-F238E27FC236}">
                  <a16:creationId xmlns:a16="http://schemas.microsoft.com/office/drawing/2014/main" id="{FA7C13E1-0605-5F91-90DE-BC5087E901D0}"/>
                </a:ext>
              </a:extLst>
            </p:cNvPr>
            <p:cNvSpPr/>
            <p:nvPr/>
          </p:nvSpPr>
          <p:spPr>
            <a:xfrm>
              <a:off x="804025" y="2368014"/>
              <a:ext cx="5952959" cy="5954848"/>
            </a:xfrm>
            <a:custGeom>
              <a:avLst/>
              <a:gdLst>
                <a:gd name="connsiteX0" fmla="*/ 588933 w 5952959"/>
                <a:gd name="connsiteY0" fmla="*/ 2320789 h 5954848"/>
                <a:gd name="connsiteX1" fmla="*/ 233608 w 5952959"/>
                <a:gd name="connsiteY1" fmla="*/ 3246938 h 5954848"/>
                <a:gd name="connsiteX2" fmla="*/ 75530 w 5952959"/>
                <a:gd name="connsiteY2" fmla="*/ 3443441 h 5954848"/>
                <a:gd name="connsiteX3" fmla="*/ 85690 w 5952959"/>
                <a:gd name="connsiteY3" fmla="*/ 3149523 h 5954848"/>
                <a:gd name="connsiteX4" fmla="*/ 23060 w 5952959"/>
                <a:gd name="connsiteY4" fmla="*/ 3342415 h 5954848"/>
                <a:gd name="connsiteX5" fmla="*/ 0 w 5952959"/>
                <a:gd name="connsiteY5" fmla="*/ 2977424 h 5954848"/>
                <a:gd name="connsiteX6" fmla="*/ 2119383 w 5952959"/>
                <a:gd name="connsiteY6" fmla="*/ 125965 h 5954848"/>
                <a:gd name="connsiteX7" fmla="*/ 1704035 w 5952959"/>
                <a:gd name="connsiteY7" fmla="*/ 476313 h 5954848"/>
                <a:gd name="connsiteX8" fmla="*/ 1098325 w 5952959"/>
                <a:gd name="connsiteY8" fmla="*/ 1297358 h 5954848"/>
                <a:gd name="connsiteX9" fmla="*/ 588933 w 5952959"/>
                <a:gd name="connsiteY9" fmla="*/ 2320789 h 5954848"/>
                <a:gd name="connsiteX10" fmla="*/ 4668083 w 5952959"/>
                <a:gd name="connsiteY10" fmla="*/ 5426786 h 5954848"/>
                <a:gd name="connsiteX11" fmla="*/ 5119123 w 5952959"/>
                <a:gd name="connsiteY11" fmla="*/ 5042874 h 5954848"/>
                <a:gd name="connsiteX12" fmla="*/ 4268911 w 5952959"/>
                <a:gd name="connsiteY12" fmla="*/ 5243187 h 5954848"/>
                <a:gd name="connsiteX13" fmla="*/ 4668083 w 5952959"/>
                <a:gd name="connsiteY13" fmla="*/ 5426786 h 5954848"/>
                <a:gd name="connsiteX14" fmla="*/ 719472 w 5952959"/>
                <a:gd name="connsiteY14" fmla="*/ 4217884 h 5954848"/>
                <a:gd name="connsiteX15" fmla="*/ 599494 w 5952959"/>
                <a:gd name="connsiteY15" fmla="*/ 4340840 h 5954848"/>
                <a:gd name="connsiteX16" fmla="*/ 576033 w 5952959"/>
                <a:gd name="connsiteY16" fmla="*/ 4737121 h 5954848"/>
                <a:gd name="connsiteX17" fmla="*/ 618476 w 5952959"/>
                <a:gd name="connsiteY17" fmla="*/ 4793418 h 5954848"/>
                <a:gd name="connsiteX18" fmla="*/ 696747 w 5952959"/>
                <a:gd name="connsiteY18" fmla="*/ 4676346 h 5954848"/>
                <a:gd name="connsiteX19" fmla="*/ 1462272 w 5952959"/>
                <a:gd name="connsiteY19" fmla="*/ 3608252 h 5954848"/>
                <a:gd name="connsiteX20" fmla="*/ 719472 w 5952959"/>
                <a:gd name="connsiteY20" fmla="*/ 4217884 h 5954848"/>
                <a:gd name="connsiteX21" fmla="*/ 1450308 w 5952959"/>
                <a:gd name="connsiteY21" fmla="*/ 3521266 h 5954848"/>
                <a:gd name="connsiteX22" fmla="*/ 1582719 w 5952959"/>
                <a:gd name="connsiteY22" fmla="*/ 3454807 h 5954848"/>
                <a:gd name="connsiteX23" fmla="*/ 2090507 w 5952959"/>
                <a:gd name="connsiteY23" fmla="*/ 2853867 h 5954848"/>
                <a:gd name="connsiteX24" fmla="*/ 2895068 w 5952959"/>
                <a:gd name="connsiteY24" fmla="*/ 2080359 h 5954848"/>
                <a:gd name="connsiteX25" fmla="*/ 3756644 w 5952959"/>
                <a:gd name="connsiteY25" fmla="*/ 1517529 h 5954848"/>
                <a:gd name="connsiteX26" fmla="*/ 4660597 w 5952959"/>
                <a:gd name="connsiteY26" fmla="*/ 1252963 h 5954848"/>
                <a:gd name="connsiteX27" fmla="*/ 5449249 w 5952959"/>
                <a:gd name="connsiteY27" fmla="*/ 1319823 h 5954848"/>
                <a:gd name="connsiteX28" fmla="*/ 2976547 w 5952959"/>
                <a:gd name="connsiteY28" fmla="*/ 0 h 5954848"/>
                <a:gd name="connsiteX29" fmla="*/ 2849483 w 5952959"/>
                <a:gd name="connsiteY29" fmla="*/ 2674 h 5954848"/>
                <a:gd name="connsiteX30" fmla="*/ 1767333 w 5952959"/>
                <a:gd name="connsiteY30" fmla="*/ 524586 h 5954848"/>
                <a:gd name="connsiteX31" fmla="*/ 1762454 w 5952959"/>
                <a:gd name="connsiteY31" fmla="*/ 530269 h 5954848"/>
                <a:gd name="connsiteX32" fmla="*/ 1218973 w 5952959"/>
                <a:gd name="connsiteY32" fmla="*/ 1365622 h 5954848"/>
                <a:gd name="connsiteX33" fmla="*/ 775151 w 5952959"/>
                <a:gd name="connsiteY33" fmla="*/ 2395940 h 5954848"/>
                <a:gd name="connsiteX34" fmla="*/ 615201 w 5952959"/>
                <a:gd name="connsiteY34" fmla="*/ 2864832 h 5954848"/>
                <a:gd name="connsiteX35" fmla="*/ 1423171 w 5952959"/>
                <a:gd name="connsiteY35" fmla="*/ 2400553 h 5954848"/>
                <a:gd name="connsiteX36" fmla="*/ 1906696 w 5952959"/>
                <a:gd name="connsiteY36" fmla="*/ 2331888 h 5954848"/>
                <a:gd name="connsiteX37" fmla="*/ 2011435 w 5952959"/>
                <a:gd name="connsiteY37" fmla="*/ 2346330 h 5954848"/>
                <a:gd name="connsiteX38" fmla="*/ 1906763 w 5952959"/>
                <a:gd name="connsiteY38" fmla="*/ 2340981 h 5954848"/>
                <a:gd name="connsiteX39" fmla="*/ 1431726 w 5952959"/>
                <a:gd name="connsiteY39" fmla="*/ 2427632 h 5954848"/>
                <a:gd name="connsiteX40" fmla="*/ 567477 w 5952959"/>
                <a:gd name="connsiteY40" fmla="*/ 3016270 h 5954848"/>
                <a:gd name="connsiteX41" fmla="*/ 566274 w 5952959"/>
                <a:gd name="connsiteY41" fmla="*/ 3018276 h 5954848"/>
                <a:gd name="connsiteX42" fmla="*/ 244703 w 5952959"/>
                <a:gd name="connsiteY42" fmla="*/ 4180309 h 5954848"/>
                <a:gd name="connsiteX43" fmla="*/ 258606 w 5952959"/>
                <a:gd name="connsiteY43" fmla="*/ 4190137 h 5954848"/>
                <a:gd name="connsiteX44" fmla="*/ 1143108 w 5952959"/>
                <a:gd name="connsiteY44" fmla="*/ 3652781 h 5954848"/>
                <a:gd name="connsiteX45" fmla="*/ 274514 w 5952959"/>
                <a:gd name="connsiteY45" fmla="*/ 4225907 h 5954848"/>
                <a:gd name="connsiteX46" fmla="*/ 348841 w 5952959"/>
                <a:gd name="connsiteY46" fmla="*/ 4376009 h 5954848"/>
                <a:gd name="connsiteX47" fmla="*/ 625561 w 5952959"/>
                <a:gd name="connsiteY47" fmla="*/ 4115320 h 5954848"/>
                <a:gd name="connsiteX48" fmla="*/ 1450308 w 5952959"/>
                <a:gd name="connsiteY48" fmla="*/ 3521266 h 5954848"/>
                <a:gd name="connsiteX49" fmla="*/ 5449851 w 5952959"/>
                <a:gd name="connsiteY49" fmla="*/ 1320960 h 5954848"/>
                <a:gd name="connsiteX50" fmla="*/ 4663805 w 5952959"/>
                <a:gd name="connsiteY50" fmla="*/ 1281178 h 5954848"/>
                <a:gd name="connsiteX51" fmla="*/ 3792671 w 5952959"/>
                <a:gd name="connsiteY51" fmla="*/ 1588802 h 5954848"/>
                <a:gd name="connsiteX52" fmla="*/ 2984902 w 5952959"/>
                <a:gd name="connsiteY52" fmla="*/ 2186600 h 5954848"/>
                <a:gd name="connsiteX53" fmla="*/ 2775491 w 5952959"/>
                <a:gd name="connsiteY53" fmla="*/ 2389254 h 5954848"/>
                <a:gd name="connsiteX54" fmla="*/ 3078880 w 5952959"/>
                <a:gd name="connsiteY54" fmla="*/ 2193754 h 5954848"/>
                <a:gd name="connsiteX55" fmla="*/ 3866062 w 5952959"/>
                <a:gd name="connsiteY55" fmla="*/ 1929455 h 5954848"/>
                <a:gd name="connsiteX56" fmla="*/ 4016921 w 5952959"/>
                <a:gd name="connsiteY56" fmla="*/ 1921098 h 5954848"/>
                <a:gd name="connsiteX57" fmla="*/ 4258818 w 5952959"/>
                <a:gd name="connsiteY57" fmla="*/ 1940019 h 5954848"/>
                <a:gd name="connsiteX58" fmla="*/ 4645157 w 5952959"/>
                <a:gd name="connsiteY58" fmla="*/ 2060702 h 5954848"/>
                <a:gd name="connsiteX59" fmla="*/ 5397916 w 5952959"/>
                <a:gd name="connsiteY59" fmla="*/ 2672876 h 5954848"/>
                <a:gd name="connsiteX60" fmla="*/ 4634061 w 5952959"/>
                <a:gd name="connsiteY60" fmla="*/ 2086778 h 5954848"/>
                <a:gd name="connsiteX61" fmla="*/ 4252201 w 5952959"/>
                <a:gd name="connsiteY61" fmla="*/ 1992304 h 5954848"/>
                <a:gd name="connsiteX62" fmla="*/ 3876957 w 5952959"/>
                <a:gd name="connsiteY62" fmla="*/ 2008752 h 5954848"/>
                <a:gd name="connsiteX63" fmla="*/ 3149196 w 5952959"/>
                <a:gd name="connsiteY63" fmla="*/ 2314237 h 5954848"/>
                <a:gd name="connsiteX64" fmla="*/ 2456594 w 5952959"/>
                <a:gd name="connsiteY64" fmla="*/ 2896925 h 5954848"/>
                <a:gd name="connsiteX65" fmla="*/ 2112365 w 5952959"/>
                <a:gd name="connsiteY65" fmla="*/ 3280034 h 5954848"/>
                <a:gd name="connsiteX66" fmla="*/ 2275055 w 5952959"/>
                <a:gd name="connsiteY66" fmla="*/ 3257837 h 5954848"/>
                <a:gd name="connsiteX67" fmla="*/ 2676433 w 5952959"/>
                <a:gd name="connsiteY67" fmla="*/ 3281438 h 5954848"/>
                <a:gd name="connsiteX68" fmla="*/ 2931630 w 5952959"/>
                <a:gd name="connsiteY68" fmla="*/ 3361270 h 5954848"/>
                <a:gd name="connsiteX69" fmla="*/ 2674828 w 5952959"/>
                <a:gd name="connsiteY69" fmla="*/ 3290398 h 5954848"/>
                <a:gd name="connsiteX70" fmla="*/ 2277929 w 5952959"/>
                <a:gd name="connsiteY70" fmla="*/ 3286052 h 5954848"/>
                <a:gd name="connsiteX71" fmla="*/ 2072795 w 5952959"/>
                <a:gd name="connsiteY71" fmla="*/ 3330046 h 5954848"/>
                <a:gd name="connsiteX72" fmla="*/ 1241698 w 5952959"/>
                <a:gd name="connsiteY72" fmla="*/ 4488401 h 5954848"/>
                <a:gd name="connsiteX73" fmla="*/ 875412 w 5952959"/>
                <a:gd name="connsiteY73" fmla="*/ 5086199 h 5954848"/>
                <a:gd name="connsiteX74" fmla="*/ 878219 w 5952959"/>
                <a:gd name="connsiteY74" fmla="*/ 5089007 h 5954848"/>
                <a:gd name="connsiteX75" fmla="*/ 1477846 w 5952959"/>
                <a:gd name="connsiteY75" fmla="*/ 5175926 h 5954848"/>
                <a:gd name="connsiteX76" fmla="*/ 2171853 w 5952959"/>
                <a:gd name="connsiteY76" fmla="*/ 4876325 h 5954848"/>
                <a:gd name="connsiteX77" fmla="*/ 2780303 w 5952959"/>
                <a:gd name="connsiteY77" fmla="*/ 4695668 h 5954848"/>
                <a:gd name="connsiteX78" fmla="*/ 2879695 w 5952959"/>
                <a:gd name="connsiteY78" fmla="*/ 4632619 h 5954848"/>
                <a:gd name="connsiteX79" fmla="*/ 3689603 w 5952959"/>
                <a:gd name="connsiteY79" fmla="*/ 4325730 h 5954848"/>
                <a:gd name="connsiteX80" fmla="*/ 3898747 w 5952959"/>
                <a:gd name="connsiteY80" fmla="*/ 4312759 h 5954848"/>
                <a:gd name="connsiteX81" fmla="*/ 4091649 w 5952959"/>
                <a:gd name="connsiteY81" fmla="*/ 4327869 h 5954848"/>
                <a:gd name="connsiteX82" fmla="*/ 4350924 w 5952959"/>
                <a:gd name="connsiteY82" fmla="*/ 4394128 h 5954848"/>
                <a:gd name="connsiteX83" fmla="*/ 4090513 w 5952959"/>
                <a:gd name="connsiteY83" fmla="*/ 4336896 h 5954848"/>
                <a:gd name="connsiteX84" fmla="*/ 3693947 w 5952959"/>
                <a:gd name="connsiteY84" fmla="*/ 4353745 h 5954848"/>
                <a:gd name="connsiteX85" fmla="*/ 3006893 w 5952959"/>
                <a:gd name="connsiteY85" fmla="*/ 4643918 h 5954848"/>
                <a:gd name="connsiteX86" fmla="*/ 3988447 w 5952959"/>
                <a:gd name="connsiteY86" fmla="*/ 4502776 h 5954848"/>
                <a:gd name="connsiteX87" fmla="*/ 5387154 w 5952959"/>
                <a:gd name="connsiteY87" fmla="*/ 4485593 h 5954848"/>
                <a:gd name="connsiteX88" fmla="*/ 3995465 w 5952959"/>
                <a:gd name="connsiteY88" fmla="*/ 4565758 h 5954848"/>
                <a:gd name="connsiteX89" fmla="*/ 2671219 w 5952959"/>
                <a:gd name="connsiteY89" fmla="*/ 4893708 h 5954848"/>
                <a:gd name="connsiteX90" fmla="*/ 2162963 w 5952959"/>
                <a:gd name="connsiteY90" fmla="*/ 5393021 h 5954848"/>
                <a:gd name="connsiteX91" fmla="*/ 2163097 w 5952959"/>
                <a:gd name="connsiteY91" fmla="*/ 5393222 h 5954848"/>
                <a:gd name="connsiteX92" fmla="*/ 3089842 w 5952959"/>
                <a:gd name="connsiteY92" fmla="*/ 5148179 h 5954848"/>
                <a:gd name="connsiteX93" fmla="*/ 3976416 w 5952959"/>
                <a:gd name="connsiteY93" fmla="*/ 5165429 h 5954848"/>
                <a:gd name="connsiteX94" fmla="*/ 5196258 w 5952959"/>
                <a:gd name="connsiteY94" fmla="*/ 4960368 h 5954848"/>
                <a:gd name="connsiteX95" fmla="*/ 5952960 w 5952959"/>
                <a:gd name="connsiteY95" fmla="*/ 2977491 h 5954848"/>
                <a:gd name="connsiteX96" fmla="*/ 5449851 w 5952959"/>
                <a:gd name="connsiteY96" fmla="*/ 1320960 h 5954848"/>
                <a:gd name="connsiteX97" fmla="*/ 3879630 w 5952959"/>
                <a:gd name="connsiteY97" fmla="*/ 5184751 h 5954848"/>
                <a:gd name="connsiteX98" fmla="*/ 3587671 w 5952959"/>
                <a:gd name="connsiteY98" fmla="*/ 5172717 h 5954848"/>
                <a:gd name="connsiteX99" fmla="*/ 3102742 w 5952959"/>
                <a:gd name="connsiteY99" fmla="*/ 5227275 h 5954848"/>
                <a:gd name="connsiteX100" fmla="*/ 2152937 w 5952959"/>
                <a:gd name="connsiteY100" fmla="*/ 5546399 h 5954848"/>
                <a:gd name="connsiteX101" fmla="*/ 1948338 w 5952959"/>
                <a:gd name="connsiteY101" fmla="*/ 5645553 h 5954848"/>
                <a:gd name="connsiteX102" fmla="*/ 1871404 w 5952959"/>
                <a:gd name="connsiteY102" fmla="*/ 5741899 h 5954848"/>
                <a:gd name="connsiteX103" fmla="*/ 1903955 w 5952959"/>
                <a:gd name="connsiteY103" fmla="*/ 5754736 h 5954848"/>
                <a:gd name="connsiteX104" fmla="*/ 3283479 w 5952959"/>
                <a:gd name="connsiteY104" fmla="*/ 5316065 h 5954848"/>
                <a:gd name="connsiteX105" fmla="*/ 3879630 w 5952959"/>
                <a:gd name="connsiteY105" fmla="*/ 5184751 h 5954848"/>
                <a:gd name="connsiteX106" fmla="*/ 2364354 w 5952959"/>
                <a:gd name="connsiteY106" fmla="*/ 5013255 h 5954848"/>
                <a:gd name="connsiteX107" fmla="*/ 2245444 w 5952959"/>
                <a:gd name="connsiteY107" fmla="*/ 5064871 h 5954848"/>
                <a:gd name="connsiteX108" fmla="*/ 1426446 w 5952959"/>
                <a:gd name="connsiteY108" fmla="*/ 5519521 h 5954848"/>
                <a:gd name="connsiteX109" fmla="*/ 1621219 w 5952959"/>
                <a:gd name="connsiteY109" fmla="*/ 5627968 h 5954848"/>
                <a:gd name="connsiteX110" fmla="*/ 1842061 w 5952959"/>
                <a:gd name="connsiteY110" fmla="*/ 5524803 h 5954848"/>
                <a:gd name="connsiteX111" fmla="*/ 2086764 w 5952959"/>
                <a:gd name="connsiteY111" fmla="*/ 5269865 h 5954848"/>
                <a:gd name="connsiteX112" fmla="*/ 2364354 w 5952959"/>
                <a:gd name="connsiteY112" fmla="*/ 5013255 h 5954848"/>
                <a:gd name="connsiteX113" fmla="*/ 3337486 w 5952959"/>
                <a:gd name="connsiteY113" fmla="*/ 5511164 h 5954848"/>
                <a:gd name="connsiteX114" fmla="*/ 2360945 w 5952959"/>
                <a:gd name="connsiteY114" fmla="*/ 5890730 h 5954848"/>
                <a:gd name="connsiteX115" fmla="*/ 2976480 w 5952959"/>
                <a:gd name="connsiteY115" fmla="*/ 5954849 h 5954848"/>
                <a:gd name="connsiteX116" fmla="*/ 4665343 w 5952959"/>
                <a:gd name="connsiteY116" fmla="*/ 5428792 h 5954848"/>
                <a:gd name="connsiteX117" fmla="*/ 4235490 w 5952959"/>
                <a:gd name="connsiteY117" fmla="*/ 5252080 h 5954848"/>
                <a:gd name="connsiteX118" fmla="*/ 3337486 w 5952959"/>
                <a:gd name="connsiteY118" fmla="*/ 5511164 h 5954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5952959" h="5954848">
                  <a:moveTo>
                    <a:pt x="588933" y="2320789"/>
                  </a:moveTo>
                  <a:cubicBezTo>
                    <a:pt x="459329" y="2624803"/>
                    <a:pt x="341355" y="2938110"/>
                    <a:pt x="233608" y="3246938"/>
                  </a:cubicBezTo>
                  <a:cubicBezTo>
                    <a:pt x="180269" y="3308316"/>
                    <a:pt x="128000" y="3376514"/>
                    <a:pt x="75530" y="3443441"/>
                  </a:cubicBezTo>
                  <a:cubicBezTo>
                    <a:pt x="77602" y="3344956"/>
                    <a:pt x="86826" y="3247874"/>
                    <a:pt x="85690" y="3149523"/>
                  </a:cubicBezTo>
                  <a:cubicBezTo>
                    <a:pt x="65103" y="3213909"/>
                    <a:pt x="43847" y="3278095"/>
                    <a:pt x="23060" y="3342415"/>
                  </a:cubicBezTo>
                  <a:cubicBezTo>
                    <a:pt x="8422" y="3222735"/>
                    <a:pt x="0" y="3101049"/>
                    <a:pt x="0" y="2977424"/>
                  </a:cubicBezTo>
                  <a:cubicBezTo>
                    <a:pt x="0" y="1631191"/>
                    <a:pt x="893459" y="494165"/>
                    <a:pt x="2119383" y="125965"/>
                  </a:cubicBezTo>
                  <a:cubicBezTo>
                    <a:pt x="1981691" y="216494"/>
                    <a:pt x="1843064" y="331627"/>
                    <a:pt x="1704035" y="476313"/>
                  </a:cubicBezTo>
                  <a:cubicBezTo>
                    <a:pt x="1493019" y="695882"/>
                    <a:pt x="1291227" y="971080"/>
                    <a:pt x="1098325" y="1297358"/>
                  </a:cubicBezTo>
                  <a:cubicBezTo>
                    <a:pt x="914647" y="1607857"/>
                    <a:pt x="745340" y="1953926"/>
                    <a:pt x="588933" y="2320789"/>
                  </a:cubicBezTo>
                  <a:close/>
                  <a:moveTo>
                    <a:pt x="4668083" y="5426786"/>
                  </a:moveTo>
                  <a:cubicBezTo>
                    <a:pt x="4831040" y="5313926"/>
                    <a:pt x="4982033" y="5185220"/>
                    <a:pt x="5119123" y="5042874"/>
                  </a:cubicBezTo>
                  <a:cubicBezTo>
                    <a:pt x="4846881" y="5102513"/>
                    <a:pt x="4561071" y="5168371"/>
                    <a:pt x="4268911" y="5243187"/>
                  </a:cubicBezTo>
                  <a:cubicBezTo>
                    <a:pt x="4418433" y="5294603"/>
                    <a:pt x="4550644" y="5358321"/>
                    <a:pt x="4668083" y="5426786"/>
                  </a:cubicBezTo>
                  <a:close/>
                  <a:moveTo>
                    <a:pt x="719472" y="4217884"/>
                  </a:moveTo>
                  <a:cubicBezTo>
                    <a:pt x="679368" y="4257867"/>
                    <a:pt x="639397" y="4298919"/>
                    <a:pt x="599494" y="4340840"/>
                  </a:cubicBezTo>
                  <a:cubicBezTo>
                    <a:pt x="496158" y="4449622"/>
                    <a:pt x="487001" y="4616372"/>
                    <a:pt x="576033" y="4737121"/>
                  </a:cubicBezTo>
                  <a:cubicBezTo>
                    <a:pt x="590002" y="4756043"/>
                    <a:pt x="604106" y="4774831"/>
                    <a:pt x="618476" y="4793418"/>
                  </a:cubicBezTo>
                  <a:cubicBezTo>
                    <a:pt x="644344" y="4754572"/>
                    <a:pt x="670411" y="4715526"/>
                    <a:pt x="696747" y="4676346"/>
                  </a:cubicBezTo>
                  <a:cubicBezTo>
                    <a:pt x="921866" y="4341576"/>
                    <a:pt x="1180138" y="3973576"/>
                    <a:pt x="1462272" y="3608252"/>
                  </a:cubicBezTo>
                  <a:cubicBezTo>
                    <a:pt x="1219641" y="3762097"/>
                    <a:pt x="971863" y="3966356"/>
                    <a:pt x="719472" y="4217884"/>
                  </a:cubicBezTo>
                  <a:close/>
                  <a:moveTo>
                    <a:pt x="1450308" y="3521266"/>
                  </a:moveTo>
                  <a:cubicBezTo>
                    <a:pt x="1495091" y="3497196"/>
                    <a:pt x="1539139" y="3475467"/>
                    <a:pt x="1582719" y="3454807"/>
                  </a:cubicBezTo>
                  <a:cubicBezTo>
                    <a:pt x="1745276" y="3250014"/>
                    <a:pt x="1914516" y="3047427"/>
                    <a:pt x="2090507" y="2853867"/>
                  </a:cubicBezTo>
                  <a:cubicBezTo>
                    <a:pt x="2350985" y="2567370"/>
                    <a:pt x="2619417" y="2305745"/>
                    <a:pt x="2895068" y="2080359"/>
                  </a:cubicBezTo>
                  <a:cubicBezTo>
                    <a:pt x="3184555" y="1843540"/>
                    <a:pt x="3471702" y="1655194"/>
                    <a:pt x="3756644" y="1517529"/>
                  </a:cubicBezTo>
                  <a:cubicBezTo>
                    <a:pt x="4076877" y="1362814"/>
                    <a:pt x="4377794" y="1280175"/>
                    <a:pt x="4660597" y="1252963"/>
                  </a:cubicBezTo>
                  <a:cubicBezTo>
                    <a:pt x="4963051" y="1223878"/>
                    <a:pt x="5226536" y="1260451"/>
                    <a:pt x="5449249" y="1319823"/>
                  </a:cubicBezTo>
                  <a:cubicBezTo>
                    <a:pt x="4914992" y="523918"/>
                    <a:pt x="4006962" y="0"/>
                    <a:pt x="2976547" y="0"/>
                  </a:cubicBezTo>
                  <a:cubicBezTo>
                    <a:pt x="2933969" y="0"/>
                    <a:pt x="2891593" y="936"/>
                    <a:pt x="2849483" y="2674"/>
                  </a:cubicBezTo>
                  <a:cubicBezTo>
                    <a:pt x="2432732" y="20392"/>
                    <a:pt x="2038505" y="207534"/>
                    <a:pt x="1767333" y="524586"/>
                  </a:cubicBezTo>
                  <a:cubicBezTo>
                    <a:pt x="1765729" y="526458"/>
                    <a:pt x="1764058" y="528397"/>
                    <a:pt x="1762454" y="530269"/>
                  </a:cubicBezTo>
                  <a:cubicBezTo>
                    <a:pt x="1570220" y="756190"/>
                    <a:pt x="1389349" y="1036201"/>
                    <a:pt x="1218973" y="1365622"/>
                  </a:cubicBezTo>
                  <a:cubicBezTo>
                    <a:pt x="1056817" y="1679264"/>
                    <a:pt x="909367" y="2027473"/>
                    <a:pt x="775151" y="2395940"/>
                  </a:cubicBezTo>
                  <a:cubicBezTo>
                    <a:pt x="718804" y="2550588"/>
                    <a:pt x="666000" y="2707576"/>
                    <a:pt x="615201" y="2864832"/>
                  </a:cubicBezTo>
                  <a:cubicBezTo>
                    <a:pt x="888512" y="2629884"/>
                    <a:pt x="1158549" y="2479382"/>
                    <a:pt x="1423171" y="2400553"/>
                  </a:cubicBezTo>
                  <a:cubicBezTo>
                    <a:pt x="1591943" y="2350274"/>
                    <a:pt x="1753430" y="2330283"/>
                    <a:pt x="1906696" y="2331888"/>
                  </a:cubicBezTo>
                  <a:cubicBezTo>
                    <a:pt x="1944528" y="2332289"/>
                    <a:pt x="1975074" y="2343455"/>
                    <a:pt x="2011435" y="2346330"/>
                  </a:cubicBezTo>
                  <a:cubicBezTo>
                    <a:pt x="1976477" y="2344591"/>
                    <a:pt x="1942857" y="2340179"/>
                    <a:pt x="1906763" y="2340981"/>
                  </a:cubicBezTo>
                  <a:cubicBezTo>
                    <a:pt x="1754299" y="2344190"/>
                    <a:pt x="1595352" y="2370600"/>
                    <a:pt x="1431726" y="2427632"/>
                  </a:cubicBezTo>
                  <a:cubicBezTo>
                    <a:pt x="1143042" y="2528190"/>
                    <a:pt x="853956" y="2719009"/>
                    <a:pt x="567477" y="3016270"/>
                  </a:cubicBezTo>
                  <a:cubicBezTo>
                    <a:pt x="567076" y="3016939"/>
                    <a:pt x="566675" y="3017607"/>
                    <a:pt x="566274" y="3018276"/>
                  </a:cubicBezTo>
                  <a:cubicBezTo>
                    <a:pt x="442284" y="3416363"/>
                    <a:pt x="335874" y="3812176"/>
                    <a:pt x="244703" y="4180309"/>
                  </a:cubicBezTo>
                  <a:cubicBezTo>
                    <a:pt x="251388" y="4184989"/>
                    <a:pt x="251989" y="4185457"/>
                    <a:pt x="258606" y="4190137"/>
                  </a:cubicBezTo>
                  <a:cubicBezTo>
                    <a:pt x="607113" y="3983338"/>
                    <a:pt x="892456" y="3813713"/>
                    <a:pt x="1143108" y="3652781"/>
                  </a:cubicBezTo>
                  <a:cubicBezTo>
                    <a:pt x="968721" y="3764772"/>
                    <a:pt x="622687" y="3991896"/>
                    <a:pt x="274514" y="4225907"/>
                  </a:cubicBezTo>
                  <a:cubicBezTo>
                    <a:pt x="297975" y="4276654"/>
                    <a:pt x="322573" y="4326800"/>
                    <a:pt x="348841" y="4376009"/>
                  </a:cubicBezTo>
                  <a:cubicBezTo>
                    <a:pt x="440680" y="4285079"/>
                    <a:pt x="532920" y="4197692"/>
                    <a:pt x="625561" y="4115320"/>
                  </a:cubicBezTo>
                  <a:cubicBezTo>
                    <a:pt x="907696" y="3864527"/>
                    <a:pt x="1182945" y="3664949"/>
                    <a:pt x="1450308" y="3521266"/>
                  </a:cubicBezTo>
                  <a:close/>
                  <a:moveTo>
                    <a:pt x="5449851" y="1320960"/>
                  </a:moveTo>
                  <a:cubicBezTo>
                    <a:pt x="5226135" y="1264529"/>
                    <a:pt x="4961781" y="1237852"/>
                    <a:pt x="4663805" y="1281178"/>
                  </a:cubicBezTo>
                  <a:cubicBezTo>
                    <a:pt x="4386283" y="1321495"/>
                    <a:pt x="4095860" y="1419779"/>
                    <a:pt x="3792671" y="1588802"/>
                  </a:cubicBezTo>
                  <a:cubicBezTo>
                    <a:pt x="3522836" y="1739171"/>
                    <a:pt x="3253735" y="1939485"/>
                    <a:pt x="2984902" y="2186600"/>
                  </a:cubicBezTo>
                  <a:cubicBezTo>
                    <a:pt x="2914452" y="2251388"/>
                    <a:pt x="2844737" y="2319385"/>
                    <a:pt x="2775491" y="2389254"/>
                  </a:cubicBezTo>
                  <a:cubicBezTo>
                    <a:pt x="2876219" y="2318850"/>
                    <a:pt x="2977149" y="2249783"/>
                    <a:pt x="3078880" y="2193754"/>
                  </a:cubicBezTo>
                  <a:cubicBezTo>
                    <a:pt x="3348983" y="2045124"/>
                    <a:pt x="3611800" y="1955932"/>
                    <a:pt x="3866062" y="1929455"/>
                  </a:cubicBezTo>
                  <a:cubicBezTo>
                    <a:pt x="3917061" y="1924173"/>
                    <a:pt x="3967326" y="1921365"/>
                    <a:pt x="4016921" y="1921098"/>
                  </a:cubicBezTo>
                  <a:cubicBezTo>
                    <a:pt x="4099536" y="1920630"/>
                    <a:pt x="4180146" y="1927115"/>
                    <a:pt x="4258818" y="1940019"/>
                  </a:cubicBezTo>
                  <a:cubicBezTo>
                    <a:pt x="4395239" y="1962418"/>
                    <a:pt x="4523774" y="2003938"/>
                    <a:pt x="4645157" y="2060702"/>
                  </a:cubicBezTo>
                  <a:cubicBezTo>
                    <a:pt x="4953024" y="2204786"/>
                    <a:pt x="5201872" y="2441472"/>
                    <a:pt x="5397916" y="2672876"/>
                  </a:cubicBezTo>
                  <a:cubicBezTo>
                    <a:pt x="5201137" y="2440536"/>
                    <a:pt x="4945070" y="2212609"/>
                    <a:pt x="4634061" y="2086778"/>
                  </a:cubicBezTo>
                  <a:cubicBezTo>
                    <a:pt x="4512077" y="2037435"/>
                    <a:pt x="4384745" y="2005008"/>
                    <a:pt x="4252201" y="1992304"/>
                  </a:cubicBezTo>
                  <a:cubicBezTo>
                    <a:pt x="4130016" y="1980604"/>
                    <a:pt x="4004957" y="1985819"/>
                    <a:pt x="3876957" y="2008752"/>
                  </a:cubicBezTo>
                  <a:cubicBezTo>
                    <a:pt x="3638336" y="2051476"/>
                    <a:pt x="3395638" y="2154708"/>
                    <a:pt x="3149196" y="2314237"/>
                  </a:cubicBezTo>
                  <a:cubicBezTo>
                    <a:pt x="2914318" y="2466210"/>
                    <a:pt x="2682716" y="2664919"/>
                    <a:pt x="2456594" y="2896925"/>
                  </a:cubicBezTo>
                  <a:cubicBezTo>
                    <a:pt x="2338553" y="3018009"/>
                    <a:pt x="2223788" y="3146849"/>
                    <a:pt x="2112365" y="3280034"/>
                  </a:cubicBezTo>
                  <a:cubicBezTo>
                    <a:pt x="2167575" y="3270005"/>
                    <a:pt x="2222050" y="3261982"/>
                    <a:pt x="2275055" y="3257837"/>
                  </a:cubicBezTo>
                  <a:cubicBezTo>
                    <a:pt x="2420834" y="3246403"/>
                    <a:pt x="2554315" y="3256633"/>
                    <a:pt x="2676433" y="3281438"/>
                  </a:cubicBezTo>
                  <a:cubicBezTo>
                    <a:pt x="2770076" y="3300493"/>
                    <a:pt x="2853293" y="3329310"/>
                    <a:pt x="2931630" y="3361270"/>
                  </a:cubicBezTo>
                  <a:cubicBezTo>
                    <a:pt x="2853226" y="3330982"/>
                    <a:pt x="2768138" y="3305642"/>
                    <a:pt x="2674828" y="3290398"/>
                  </a:cubicBezTo>
                  <a:cubicBezTo>
                    <a:pt x="2552577" y="3270406"/>
                    <a:pt x="2420299" y="3266996"/>
                    <a:pt x="2277929" y="3286052"/>
                  </a:cubicBezTo>
                  <a:cubicBezTo>
                    <a:pt x="2211155" y="3295011"/>
                    <a:pt x="2142443" y="3310924"/>
                    <a:pt x="2072795" y="3330046"/>
                  </a:cubicBezTo>
                  <a:cubicBezTo>
                    <a:pt x="1762320" y="3707071"/>
                    <a:pt x="1479651" y="4115253"/>
                    <a:pt x="1241698" y="4488401"/>
                  </a:cubicBezTo>
                  <a:cubicBezTo>
                    <a:pt x="1106547" y="4700281"/>
                    <a:pt x="982891" y="4904607"/>
                    <a:pt x="875412" y="5086199"/>
                  </a:cubicBezTo>
                  <a:cubicBezTo>
                    <a:pt x="876347" y="5087135"/>
                    <a:pt x="877283" y="5088071"/>
                    <a:pt x="878219" y="5089007"/>
                  </a:cubicBezTo>
                  <a:cubicBezTo>
                    <a:pt x="1036364" y="5246196"/>
                    <a:pt x="1279664" y="5278089"/>
                    <a:pt x="1477846" y="5175926"/>
                  </a:cubicBezTo>
                  <a:cubicBezTo>
                    <a:pt x="1697418" y="5062731"/>
                    <a:pt x="1928753" y="4962575"/>
                    <a:pt x="2171853" y="4876325"/>
                  </a:cubicBezTo>
                  <a:cubicBezTo>
                    <a:pt x="2374447" y="4804450"/>
                    <a:pt x="2577776" y="4745479"/>
                    <a:pt x="2780303" y="4695668"/>
                  </a:cubicBezTo>
                  <a:cubicBezTo>
                    <a:pt x="2813522" y="4673738"/>
                    <a:pt x="2846609" y="4652744"/>
                    <a:pt x="2879695" y="4632619"/>
                  </a:cubicBezTo>
                  <a:cubicBezTo>
                    <a:pt x="3171454" y="4455239"/>
                    <a:pt x="3440822" y="4358625"/>
                    <a:pt x="3689603" y="4325730"/>
                  </a:cubicBezTo>
                  <a:cubicBezTo>
                    <a:pt x="3762058" y="4316169"/>
                    <a:pt x="3831773" y="4312157"/>
                    <a:pt x="3898747" y="4312759"/>
                  </a:cubicBezTo>
                  <a:cubicBezTo>
                    <a:pt x="3965721" y="4313428"/>
                    <a:pt x="4030022" y="4318776"/>
                    <a:pt x="4091649" y="4327869"/>
                  </a:cubicBezTo>
                  <a:cubicBezTo>
                    <a:pt x="4186295" y="4341910"/>
                    <a:pt x="4270983" y="4366381"/>
                    <a:pt x="4350924" y="4394128"/>
                  </a:cubicBezTo>
                  <a:cubicBezTo>
                    <a:pt x="4270983" y="4367985"/>
                    <a:pt x="4184624" y="4347192"/>
                    <a:pt x="4090513" y="4336896"/>
                  </a:cubicBezTo>
                  <a:cubicBezTo>
                    <a:pt x="3967392" y="4323457"/>
                    <a:pt x="3835115" y="4327067"/>
                    <a:pt x="3693947" y="4353745"/>
                  </a:cubicBezTo>
                  <a:cubicBezTo>
                    <a:pt x="3477317" y="4394596"/>
                    <a:pt x="3248454" y="4488535"/>
                    <a:pt x="3006893" y="4643918"/>
                  </a:cubicBezTo>
                  <a:cubicBezTo>
                    <a:pt x="3341229" y="4573581"/>
                    <a:pt x="3671288" y="4528450"/>
                    <a:pt x="3988447" y="4502776"/>
                  </a:cubicBezTo>
                  <a:cubicBezTo>
                    <a:pt x="4559066" y="4456575"/>
                    <a:pt x="5056895" y="4472823"/>
                    <a:pt x="5387154" y="4485593"/>
                  </a:cubicBezTo>
                  <a:cubicBezTo>
                    <a:pt x="5056026" y="4472756"/>
                    <a:pt x="4558665" y="4482049"/>
                    <a:pt x="3995465" y="4565758"/>
                  </a:cubicBezTo>
                  <a:cubicBezTo>
                    <a:pt x="3562539" y="4630078"/>
                    <a:pt x="3113637" y="4734782"/>
                    <a:pt x="2671219" y="4893708"/>
                  </a:cubicBezTo>
                  <a:cubicBezTo>
                    <a:pt x="2502914" y="5035452"/>
                    <a:pt x="2333473" y="5202068"/>
                    <a:pt x="2162963" y="5393021"/>
                  </a:cubicBezTo>
                  <a:cubicBezTo>
                    <a:pt x="2163097" y="5393289"/>
                    <a:pt x="2162963" y="5393021"/>
                    <a:pt x="2163097" y="5393222"/>
                  </a:cubicBezTo>
                  <a:cubicBezTo>
                    <a:pt x="2487006" y="5271001"/>
                    <a:pt x="2796144" y="5188362"/>
                    <a:pt x="3089842" y="5148179"/>
                  </a:cubicBezTo>
                  <a:cubicBezTo>
                    <a:pt x="3419032" y="5103115"/>
                    <a:pt x="3712596" y="5113412"/>
                    <a:pt x="3976416" y="5165429"/>
                  </a:cubicBezTo>
                  <a:cubicBezTo>
                    <a:pt x="4400386" y="5082990"/>
                    <a:pt x="4815466" y="5017534"/>
                    <a:pt x="5196258" y="4960368"/>
                  </a:cubicBezTo>
                  <a:cubicBezTo>
                    <a:pt x="5666682" y="4433843"/>
                    <a:pt x="5952960" y="3739231"/>
                    <a:pt x="5952960" y="2977491"/>
                  </a:cubicBezTo>
                  <a:cubicBezTo>
                    <a:pt x="5952960" y="2364315"/>
                    <a:pt x="5767477" y="1794598"/>
                    <a:pt x="5449851" y="1320960"/>
                  </a:cubicBezTo>
                  <a:close/>
                  <a:moveTo>
                    <a:pt x="3879630" y="5184751"/>
                  </a:moveTo>
                  <a:cubicBezTo>
                    <a:pt x="3785519" y="5175057"/>
                    <a:pt x="3688466" y="5170510"/>
                    <a:pt x="3587671" y="5172717"/>
                  </a:cubicBezTo>
                  <a:cubicBezTo>
                    <a:pt x="3434071" y="5176060"/>
                    <a:pt x="3272584" y="5193711"/>
                    <a:pt x="3102742" y="5227275"/>
                  </a:cubicBezTo>
                  <a:cubicBezTo>
                    <a:pt x="2800355" y="5286914"/>
                    <a:pt x="2483597" y="5394358"/>
                    <a:pt x="2152937" y="5546399"/>
                  </a:cubicBezTo>
                  <a:cubicBezTo>
                    <a:pt x="2084893" y="5577690"/>
                    <a:pt x="2016649" y="5610986"/>
                    <a:pt x="1948338" y="5645553"/>
                  </a:cubicBezTo>
                  <a:cubicBezTo>
                    <a:pt x="1922604" y="5677178"/>
                    <a:pt x="1897004" y="5709605"/>
                    <a:pt x="1871404" y="5741899"/>
                  </a:cubicBezTo>
                  <a:cubicBezTo>
                    <a:pt x="1882232" y="5746244"/>
                    <a:pt x="1893060" y="5750524"/>
                    <a:pt x="1903955" y="5754736"/>
                  </a:cubicBezTo>
                  <a:cubicBezTo>
                    <a:pt x="2337885" y="5578157"/>
                    <a:pt x="2795476" y="5435144"/>
                    <a:pt x="3283479" y="5316065"/>
                  </a:cubicBezTo>
                  <a:cubicBezTo>
                    <a:pt x="3481929" y="5267592"/>
                    <a:pt x="3681448" y="5224467"/>
                    <a:pt x="3879630" y="5184751"/>
                  </a:cubicBezTo>
                  <a:close/>
                  <a:moveTo>
                    <a:pt x="2364354" y="5013255"/>
                  </a:moveTo>
                  <a:cubicBezTo>
                    <a:pt x="2324650" y="5030037"/>
                    <a:pt x="2284947" y="5047153"/>
                    <a:pt x="2245444" y="5064871"/>
                  </a:cubicBezTo>
                  <a:cubicBezTo>
                    <a:pt x="1948939" y="5197722"/>
                    <a:pt x="1676697" y="5350298"/>
                    <a:pt x="1426446" y="5519521"/>
                  </a:cubicBezTo>
                  <a:cubicBezTo>
                    <a:pt x="1489744" y="5558233"/>
                    <a:pt x="1554914" y="5594004"/>
                    <a:pt x="1621219" y="5627968"/>
                  </a:cubicBezTo>
                  <a:cubicBezTo>
                    <a:pt x="1694945" y="5592131"/>
                    <a:pt x="1768603" y="5557364"/>
                    <a:pt x="1842061" y="5524803"/>
                  </a:cubicBezTo>
                  <a:cubicBezTo>
                    <a:pt x="1923072" y="5436347"/>
                    <a:pt x="2004617" y="5350966"/>
                    <a:pt x="2086764" y="5269865"/>
                  </a:cubicBezTo>
                  <a:cubicBezTo>
                    <a:pt x="2179874" y="5177932"/>
                    <a:pt x="2272381" y="5092618"/>
                    <a:pt x="2364354" y="5013255"/>
                  </a:cubicBezTo>
                  <a:close/>
                  <a:moveTo>
                    <a:pt x="3337486" y="5511164"/>
                  </a:moveTo>
                  <a:cubicBezTo>
                    <a:pt x="2990183" y="5624091"/>
                    <a:pt x="2670283" y="5753198"/>
                    <a:pt x="2360945" y="5890730"/>
                  </a:cubicBezTo>
                  <a:cubicBezTo>
                    <a:pt x="2559595" y="5932518"/>
                    <a:pt x="2765398" y="5954849"/>
                    <a:pt x="2976480" y="5954849"/>
                  </a:cubicBezTo>
                  <a:cubicBezTo>
                    <a:pt x="3603779" y="5954849"/>
                    <a:pt x="4185426" y="5760285"/>
                    <a:pt x="4665343" y="5428792"/>
                  </a:cubicBezTo>
                  <a:cubicBezTo>
                    <a:pt x="4539481" y="5359257"/>
                    <a:pt x="4396710" y="5297545"/>
                    <a:pt x="4235490" y="5252080"/>
                  </a:cubicBezTo>
                  <a:cubicBezTo>
                    <a:pt x="3938317" y="5328702"/>
                    <a:pt x="3635997" y="5414082"/>
                    <a:pt x="3337486" y="5511164"/>
                  </a:cubicBezTo>
                  <a:close/>
                </a:path>
              </a:pathLst>
            </a:custGeom>
            <a:solidFill>
              <a:srgbClr val="FFFFFF"/>
            </a:solidFill>
            <a:ln w="6678" cap="flat">
              <a:noFill/>
              <a:prstDash val="solid"/>
              <a:miter/>
            </a:ln>
          </p:spPr>
          <p:txBody>
            <a:bodyPr rtlCol="0" anchor="ctr"/>
            <a:lstStyle/>
            <a:p>
              <a:endParaRPr lang="en-GB"/>
            </a:p>
          </p:txBody>
        </p:sp>
        <p:sp>
          <p:nvSpPr>
            <p:cNvPr id="9" name="Freeform 8">
              <a:extLst>
                <a:ext uri="{FF2B5EF4-FFF2-40B4-BE49-F238E27FC236}">
                  <a16:creationId xmlns:a16="http://schemas.microsoft.com/office/drawing/2014/main" id="{6B882AFE-C131-FAA1-E916-5C8A9857B0FD}"/>
                </a:ext>
              </a:extLst>
            </p:cNvPr>
            <p:cNvSpPr/>
            <p:nvPr/>
          </p:nvSpPr>
          <p:spPr>
            <a:xfrm>
              <a:off x="110688" y="1674538"/>
              <a:ext cx="7339635" cy="7341798"/>
            </a:xfrm>
            <a:custGeom>
              <a:avLst/>
              <a:gdLst>
                <a:gd name="connsiteX0" fmla="*/ 3669818 w 7339635"/>
                <a:gd name="connsiteY0" fmla="*/ 236752 h 7341798"/>
                <a:gd name="connsiteX1" fmla="*/ 7102953 w 7339635"/>
                <a:gd name="connsiteY1" fmla="*/ 3670900 h 7341798"/>
                <a:gd name="connsiteX2" fmla="*/ 3669818 w 7339635"/>
                <a:gd name="connsiteY2" fmla="*/ 7105047 h 7341798"/>
                <a:gd name="connsiteX3" fmla="*/ 236683 w 7339635"/>
                <a:gd name="connsiteY3" fmla="*/ 3670900 h 7341798"/>
                <a:gd name="connsiteX4" fmla="*/ 3669818 w 7339635"/>
                <a:gd name="connsiteY4" fmla="*/ 236752 h 7341798"/>
                <a:gd name="connsiteX5" fmla="*/ 3669818 w 7339635"/>
                <a:gd name="connsiteY5" fmla="*/ 0 h 7341798"/>
                <a:gd name="connsiteX6" fmla="*/ 0 w 7339635"/>
                <a:gd name="connsiteY6" fmla="*/ 3670900 h 7341798"/>
                <a:gd name="connsiteX7" fmla="*/ 3669818 w 7339635"/>
                <a:gd name="connsiteY7" fmla="*/ 7341799 h 7341798"/>
                <a:gd name="connsiteX8" fmla="*/ 7339636 w 7339635"/>
                <a:gd name="connsiteY8" fmla="*/ 3670900 h 7341798"/>
                <a:gd name="connsiteX9" fmla="*/ 3669818 w 7339635"/>
                <a:gd name="connsiteY9" fmla="*/ 0 h 7341798"/>
                <a:gd name="connsiteX10" fmla="*/ 3669818 w 7339635"/>
                <a:gd name="connsiteY10" fmla="*/ 0 h 734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39635" h="7341798">
                  <a:moveTo>
                    <a:pt x="3669818" y="236752"/>
                  </a:moveTo>
                  <a:cubicBezTo>
                    <a:pt x="5562811" y="236752"/>
                    <a:pt x="7102953" y="1777281"/>
                    <a:pt x="7102953" y="3670900"/>
                  </a:cubicBezTo>
                  <a:cubicBezTo>
                    <a:pt x="7102953" y="5564518"/>
                    <a:pt x="5562878" y="7105047"/>
                    <a:pt x="3669818" y="7105047"/>
                  </a:cubicBezTo>
                  <a:cubicBezTo>
                    <a:pt x="1776758" y="7105047"/>
                    <a:pt x="236683" y="5564518"/>
                    <a:pt x="236683" y="3670900"/>
                  </a:cubicBezTo>
                  <a:cubicBezTo>
                    <a:pt x="236683" y="1777281"/>
                    <a:pt x="1776758" y="236752"/>
                    <a:pt x="3669818" y="236752"/>
                  </a:cubicBezTo>
                  <a:moveTo>
                    <a:pt x="3669818" y="0"/>
                  </a:moveTo>
                  <a:cubicBezTo>
                    <a:pt x="1643010" y="0"/>
                    <a:pt x="0" y="1643494"/>
                    <a:pt x="0" y="3670900"/>
                  </a:cubicBezTo>
                  <a:cubicBezTo>
                    <a:pt x="0" y="5698305"/>
                    <a:pt x="1643010" y="7341799"/>
                    <a:pt x="3669818" y="7341799"/>
                  </a:cubicBezTo>
                  <a:cubicBezTo>
                    <a:pt x="5696627" y="7341799"/>
                    <a:pt x="7339636" y="5698305"/>
                    <a:pt x="7339636" y="3670900"/>
                  </a:cubicBezTo>
                  <a:cubicBezTo>
                    <a:pt x="7339636" y="1643494"/>
                    <a:pt x="5696560" y="0"/>
                    <a:pt x="3669818" y="0"/>
                  </a:cubicBezTo>
                  <a:lnTo>
                    <a:pt x="3669818" y="0"/>
                  </a:lnTo>
                  <a:close/>
                </a:path>
              </a:pathLst>
            </a:custGeom>
            <a:solidFill>
              <a:srgbClr val="FFFFFF"/>
            </a:solidFill>
            <a:ln w="6678" cap="flat">
              <a:noFill/>
              <a:prstDash val="solid"/>
              <a:miter/>
            </a:ln>
          </p:spPr>
          <p:txBody>
            <a:bodyPr rtlCol="0" anchor="ctr"/>
            <a:lstStyle/>
            <a:p>
              <a:endParaRPr lang="en-GB"/>
            </a:p>
          </p:txBody>
        </p:sp>
      </p:grpSp>
      <p:sp>
        <p:nvSpPr>
          <p:cNvPr id="2" name="Slide Number Placeholder 5">
            <a:extLst>
              <a:ext uri="{FF2B5EF4-FFF2-40B4-BE49-F238E27FC236}">
                <a16:creationId xmlns:a16="http://schemas.microsoft.com/office/drawing/2014/main" id="{F6ED348E-0F32-6C31-0AB7-F1E1C51D03C1}"/>
              </a:ext>
            </a:extLst>
          </p:cNvPr>
          <p:cNvSpPr>
            <a:spLocks noGrp="1"/>
          </p:cNvSpPr>
          <p:nvPr>
            <p:ph type="sldNum" sz="quarter" idx="4"/>
          </p:nvPr>
        </p:nvSpPr>
        <p:spPr>
          <a:xfrm>
            <a:off x="6860806" y="10158647"/>
            <a:ext cx="374383" cy="465822"/>
          </a:xfrm>
          <a:prstGeom prst="rect">
            <a:avLst/>
          </a:prstGeom>
        </p:spPr>
        <p:txBody>
          <a:bodyPr vert="horz" lIns="91440" tIns="45720" rIns="91440" bIns="45720" rtlCol="0" anchor="ctr"/>
          <a:lstStyle>
            <a:lvl1pPr algn="ctr">
              <a:defRPr sz="700" b="0" i="0">
                <a:solidFill>
                  <a:srgbClr val="8AC03B"/>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‹N°›</a:t>
            </a:fld>
            <a:endParaRPr lang="en-US" dirty="0"/>
          </a:p>
        </p:txBody>
      </p:sp>
      <p:sp>
        <p:nvSpPr>
          <p:cNvPr id="3" name="Text Box 5">
            <a:extLst>
              <a:ext uri="{FF2B5EF4-FFF2-40B4-BE49-F238E27FC236}">
                <a16:creationId xmlns:a16="http://schemas.microsoft.com/office/drawing/2014/main" id="{BFCAB81C-4F27-8236-B142-6D2BB7165CFD}"/>
              </a:ext>
            </a:extLst>
          </p:cNvPr>
          <p:cNvSpPr txBox="1"/>
          <p:nvPr userDrawn="1"/>
        </p:nvSpPr>
        <p:spPr>
          <a:xfrm>
            <a:off x="3624944" y="10204367"/>
            <a:ext cx="3896178"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500" b="1" i="0" spc="170" baseline="0" dirty="0">
                <a:solidFill>
                  <a:srgbClr val="6D6E71"/>
                </a:solidFill>
                <a:effectLst/>
                <a:latin typeface="Avenir Black" panose="02000503020000020003" pitchFamily="2" charset="0"/>
                <a:ea typeface="Times New Roman" panose="02020603050405020304" pitchFamily="18" charset="0"/>
                <a:cs typeface="Times New Roman" panose="02020603050405020304" pitchFamily="18" charset="0"/>
              </a:rPr>
              <a:t>GRASSROOTS</a:t>
            </a:r>
            <a:r>
              <a:rPr lang="en-IE" sz="500" spc="170" baseline="0" dirty="0">
                <a:solidFill>
                  <a:srgbClr val="6D6E71"/>
                </a:solidFill>
                <a:effectLst/>
                <a:latin typeface="Avenir Book" panose="02000503020000020003" pitchFamily="2" charset="0"/>
                <a:ea typeface="Times New Roman" panose="02020603050405020304" pitchFamily="18" charset="0"/>
                <a:cs typeface="Times New Roman" panose="02020603050405020304" pitchFamily="18" charset="0"/>
              </a:rPr>
              <a:t> YOUNG ENTREPRENEURS IN ECO-HEALTH TOURISM</a:t>
            </a:r>
            <a:endParaRPr lang="en-IE" sz="500" spc="170" baseline="0" dirty="0">
              <a:solidFill>
                <a:srgbClr val="6D6E71"/>
              </a:solidFill>
              <a:effectLst/>
              <a:latin typeface="Avenir Book" panose="02000503020000020003" pitchFamily="2" charset="0"/>
              <a:ea typeface="Calibri" panose="020F0502020204030204" pitchFamily="34" charset="0"/>
              <a:cs typeface="Times New Roman" panose="02020603050405020304" pitchFamily="18" charset="0"/>
            </a:endParaRPr>
          </a:p>
        </p:txBody>
      </p:sp>
      <p:cxnSp>
        <p:nvCxnSpPr>
          <p:cNvPr id="6" name="Straight Connector 5">
            <a:extLst>
              <a:ext uri="{FF2B5EF4-FFF2-40B4-BE49-F238E27FC236}">
                <a16:creationId xmlns:a16="http://schemas.microsoft.com/office/drawing/2014/main" id="{7D2C297B-BADA-AB9B-977D-53BCC0E74AC1}"/>
              </a:ext>
            </a:extLst>
          </p:cNvPr>
          <p:cNvCxnSpPr>
            <a:cxnSpLocks/>
          </p:cNvCxnSpPr>
          <p:nvPr userDrawn="1"/>
        </p:nvCxnSpPr>
        <p:spPr>
          <a:xfrm>
            <a:off x="3779837" y="2296621"/>
            <a:ext cx="377983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6CE73626-14E9-9DD8-CC1F-3AF40CBA33C5}"/>
              </a:ext>
            </a:extLst>
          </p:cNvPr>
          <p:cNvSpPr/>
          <p:nvPr userDrawn="1"/>
        </p:nvSpPr>
        <p:spPr>
          <a:xfrm>
            <a:off x="-1642533" y="0"/>
            <a:ext cx="1642533" cy="1069181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E733660E-0A32-EB51-5438-3B80C14B4B2A}"/>
              </a:ext>
            </a:extLst>
          </p:cNvPr>
          <p:cNvSpPr/>
          <p:nvPr userDrawn="1"/>
        </p:nvSpPr>
        <p:spPr>
          <a:xfrm rot="16200000">
            <a:off x="2958571" y="7749116"/>
            <a:ext cx="1642533" cy="755967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3">
            <a:extLst>
              <a:ext uri="{FF2B5EF4-FFF2-40B4-BE49-F238E27FC236}">
                <a16:creationId xmlns:a16="http://schemas.microsoft.com/office/drawing/2014/main" id="{76BAFA2F-AD18-CD4D-BF0F-C4293B9DE05B}"/>
              </a:ext>
            </a:extLst>
          </p:cNvPr>
          <p:cNvSpPr>
            <a:spLocks noGrp="1"/>
          </p:cNvSpPr>
          <p:nvPr userDrawn="1">
            <p:ph type="body" sz="quarter" idx="14" hasCustomPrompt="1"/>
          </p:nvPr>
        </p:nvSpPr>
        <p:spPr>
          <a:xfrm>
            <a:off x="3779837" y="833157"/>
            <a:ext cx="1955741" cy="2002900"/>
          </a:xfrm>
          <a:effectLst>
            <a:glow rad="127000">
              <a:srgbClr val="414141"/>
            </a:glow>
          </a:effectLst>
        </p:spPr>
        <p:txBody>
          <a:bodyPr>
            <a:noAutofit/>
          </a:bodyPr>
          <a:lstStyle>
            <a:lvl1pPr marL="0" indent="0" algn="l">
              <a:buNone/>
              <a:defRPr sz="80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GB" dirty="0"/>
              <a:t>02</a:t>
            </a:r>
            <a:endParaRPr lang="en-US" dirty="0"/>
          </a:p>
        </p:txBody>
      </p:sp>
      <p:sp>
        <p:nvSpPr>
          <p:cNvPr id="101" name="Text Placeholder 3">
            <a:extLst>
              <a:ext uri="{FF2B5EF4-FFF2-40B4-BE49-F238E27FC236}">
                <a16:creationId xmlns:a16="http://schemas.microsoft.com/office/drawing/2014/main" id="{E77814B4-B312-BE46-8F13-45316A931D29}"/>
              </a:ext>
            </a:extLst>
          </p:cNvPr>
          <p:cNvSpPr>
            <a:spLocks noGrp="1"/>
          </p:cNvSpPr>
          <p:nvPr userDrawn="1">
            <p:ph type="body" sz="quarter" idx="15" hasCustomPrompt="1"/>
          </p:nvPr>
        </p:nvSpPr>
        <p:spPr>
          <a:xfrm>
            <a:off x="3779837" y="2592720"/>
            <a:ext cx="2830273" cy="2002900"/>
          </a:xfrm>
        </p:spPr>
        <p:txBody>
          <a:bodyPr>
            <a:noAutofit/>
          </a:bodyPr>
          <a:lstStyle>
            <a:lvl1pPr marL="0" indent="0" algn="l">
              <a:buNone/>
              <a:defRPr sz="28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GB" dirty="0"/>
              <a:t>CHAPTER</a:t>
            </a:r>
            <a:endParaRPr lang="en-US" dirty="0"/>
          </a:p>
        </p:txBody>
      </p:sp>
    </p:spTree>
    <p:extLst>
      <p:ext uri="{BB962C8B-B14F-4D97-AF65-F5344CB8AC3E}">
        <p14:creationId xmlns:p14="http://schemas.microsoft.com/office/powerpoint/2010/main" val="134863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81CDE63-C776-F878-D36F-D5C7DAB92EED}"/>
              </a:ext>
            </a:extLst>
          </p:cNvPr>
          <p:cNvSpPr/>
          <p:nvPr userDrawn="1"/>
        </p:nvSpPr>
        <p:spPr>
          <a:xfrm>
            <a:off x="0" y="657726"/>
            <a:ext cx="7559675" cy="9366807"/>
          </a:xfrm>
          <a:prstGeom prst="rect">
            <a:avLst/>
          </a:prstGeom>
          <a:solidFill>
            <a:srgbClr val="97C8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aphic 18">
            <a:extLst>
              <a:ext uri="{FF2B5EF4-FFF2-40B4-BE49-F238E27FC236}">
                <a16:creationId xmlns:a16="http://schemas.microsoft.com/office/drawing/2014/main" id="{43052301-CA5C-C79E-6FFF-00AD42421814}"/>
              </a:ext>
            </a:extLst>
          </p:cNvPr>
          <p:cNvGrpSpPr/>
          <p:nvPr userDrawn="1"/>
        </p:nvGrpSpPr>
        <p:grpSpPr>
          <a:xfrm>
            <a:off x="-1092535" y="5135055"/>
            <a:ext cx="6117329" cy="6119130"/>
            <a:chOff x="110688" y="1674538"/>
            <a:chExt cx="7339635" cy="7341798"/>
          </a:xfrm>
          <a:solidFill>
            <a:srgbClr val="FFFFFF"/>
          </a:solidFill>
        </p:grpSpPr>
        <p:sp>
          <p:nvSpPr>
            <p:cNvPr id="8" name="Freeform 7">
              <a:extLst>
                <a:ext uri="{FF2B5EF4-FFF2-40B4-BE49-F238E27FC236}">
                  <a16:creationId xmlns:a16="http://schemas.microsoft.com/office/drawing/2014/main" id="{FA7C13E1-0605-5F91-90DE-BC5087E901D0}"/>
                </a:ext>
              </a:extLst>
            </p:cNvPr>
            <p:cNvSpPr/>
            <p:nvPr/>
          </p:nvSpPr>
          <p:spPr>
            <a:xfrm>
              <a:off x="804025" y="2368014"/>
              <a:ext cx="5952959" cy="5954848"/>
            </a:xfrm>
            <a:custGeom>
              <a:avLst/>
              <a:gdLst>
                <a:gd name="connsiteX0" fmla="*/ 588933 w 5952959"/>
                <a:gd name="connsiteY0" fmla="*/ 2320789 h 5954848"/>
                <a:gd name="connsiteX1" fmla="*/ 233608 w 5952959"/>
                <a:gd name="connsiteY1" fmla="*/ 3246938 h 5954848"/>
                <a:gd name="connsiteX2" fmla="*/ 75530 w 5952959"/>
                <a:gd name="connsiteY2" fmla="*/ 3443441 h 5954848"/>
                <a:gd name="connsiteX3" fmla="*/ 85690 w 5952959"/>
                <a:gd name="connsiteY3" fmla="*/ 3149523 h 5954848"/>
                <a:gd name="connsiteX4" fmla="*/ 23060 w 5952959"/>
                <a:gd name="connsiteY4" fmla="*/ 3342415 h 5954848"/>
                <a:gd name="connsiteX5" fmla="*/ 0 w 5952959"/>
                <a:gd name="connsiteY5" fmla="*/ 2977424 h 5954848"/>
                <a:gd name="connsiteX6" fmla="*/ 2119383 w 5952959"/>
                <a:gd name="connsiteY6" fmla="*/ 125965 h 5954848"/>
                <a:gd name="connsiteX7" fmla="*/ 1704035 w 5952959"/>
                <a:gd name="connsiteY7" fmla="*/ 476313 h 5954848"/>
                <a:gd name="connsiteX8" fmla="*/ 1098325 w 5952959"/>
                <a:gd name="connsiteY8" fmla="*/ 1297358 h 5954848"/>
                <a:gd name="connsiteX9" fmla="*/ 588933 w 5952959"/>
                <a:gd name="connsiteY9" fmla="*/ 2320789 h 5954848"/>
                <a:gd name="connsiteX10" fmla="*/ 4668083 w 5952959"/>
                <a:gd name="connsiteY10" fmla="*/ 5426786 h 5954848"/>
                <a:gd name="connsiteX11" fmla="*/ 5119123 w 5952959"/>
                <a:gd name="connsiteY11" fmla="*/ 5042874 h 5954848"/>
                <a:gd name="connsiteX12" fmla="*/ 4268911 w 5952959"/>
                <a:gd name="connsiteY12" fmla="*/ 5243187 h 5954848"/>
                <a:gd name="connsiteX13" fmla="*/ 4668083 w 5952959"/>
                <a:gd name="connsiteY13" fmla="*/ 5426786 h 5954848"/>
                <a:gd name="connsiteX14" fmla="*/ 719472 w 5952959"/>
                <a:gd name="connsiteY14" fmla="*/ 4217884 h 5954848"/>
                <a:gd name="connsiteX15" fmla="*/ 599494 w 5952959"/>
                <a:gd name="connsiteY15" fmla="*/ 4340840 h 5954848"/>
                <a:gd name="connsiteX16" fmla="*/ 576033 w 5952959"/>
                <a:gd name="connsiteY16" fmla="*/ 4737121 h 5954848"/>
                <a:gd name="connsiteX17" fmla="*/ 618476 w 5952959"/>
                <a:gd name="connsiteY17" fmla="*/ 4793418 h 5954848"/>
                <a:gd name="connsiteX18" fmla="*/ 696747 w 5952959"/>
                <a:gd name="connsiteY18" fmla="*/ 4676346 h 5954848"/>
                <a:gd name="connsiteX19" fmla="*/ 1462272 w 5952959"/>
                <a:gd name="connsiteY19" fmla="*/ 3608252 h 5954848"/>
                <a:gd name="connsiteX20" fmla="*/ 719472 w 5952959"/>
                <a:gd name="connsiteY20" fmla="*/ 4217884 h 5954848"/>
                <a:gd name="connsiteX21" fmla="*/ 1450308 w 5952959"/>
                <a:gd name="connsiteY21" fmla="*/ 3521266 h 5954848"/>
                <a:gd name="connsiteX22" fmla="*/ 1582719 w 5952959"/>
                <a:gd name="connsiteY22" fmla="*/ 3454807 h 5954848"/>
                <a:gd name="connsiteX23" fmla="*/ 2090507 w 5952959"/>
                <a:gd name="connsiteY23" fmla="*/ 2853867 h 5954848"/>
                <a:gd name="connsiteX24" fmla="*/ 2895068 w 5952959"/>
                <a:gd name="connsiteY24" fmla="*/ 2080359 h 5954848"/>
                <a:gd name="connsiteX25" fmla="*/ 3756644 w 5952959"/>
                <a:gd name="connsiteY25" fmla="*/ 1517529 h 5954848"/>
                <a:gd name="connsiteX26" fmla="*/ 4660597 w 5952959"/>
                <a:gd name="connsiteY26" fmla="*/ 1252963 h 5954848"/>
                <a:gd name="connsiteX27" fmla="*/ 5449249 w 5952959"/>
                <a:gd name="connsiteY27" fmla="*/ 1319823 h 5954848"/>
                <a:gd name="connsiteX28" fmla="*/ 2976547 w 5952959"/>
                <a:gd name="connsiteY28" fmla="*/ 0 h 5954848"/>
                <a:gd name="connsiteX29" fmla="*/ 2849483 w 5952959"/>
                <a:gd name="connsiteY29" fmla="*/ 2674 h 5954848"/>
                <a:gd name="connsiteX30" fmla="*/ 1767333 w 5952959"/>
                <a:gd name="connsiteY30" fmla="*/ 524586 h 5954848"/>
                <a:gd name="connsiteX31" fmla="*/ 1762454 w 5952959"/>
                <a:gd name="connsiteY31" fmla="*/ 530269 h 5954848"/>
                <a:gd name="connsiteX32" fmla="*/ 1218973 w 5952959"/>
                <a:gd name="connsiteY32" fmla="*/ 1365622 h 5954848"/>
                <a:gd name="connsiteX33" fmla="*/ 775151 w 5952959"/>
                <a:gd name="connsiteY33" fmla="*/ 2395940 h 5954848"/>
                <a:gd name="connsiteX34" fmla="*/ 615201 w 5952959"/>
                <a:gd name="connsiteY34" fmla="*/ 2864832 h 5954848"/>
                <a:gd name="connsiteX35" fmla="*/ 1423171 w 5952959"/>
                <a:gd name="connsiteY35" fmla="*/ 2400553 h 5954848"/>
                <a:gd name="connsiteX36" fmla="*/ 1906696 w 5952959"/>
                <a:gd name="connsiteY36" fmla="*/ 2331888 h 5954848"/>
                <a:gd name="connsiteX37" fmla="*/ 2011435 w 5952959"/>
                <a:gd name="connsiteY37" fmla="*/ 2346330 h 5954848"/>
                <a:gd name="connsiteX38" fmla="*/ 1906763 w 5952959"/>
                <a:gd name="connsiteY38" fmla="*/ 2340981 h 5954848"/>
                <a:gd name="connsiteX39" fmla="*/ 1431726 w 5952959"/>
                <a:gd name="connsiteY39" fmla="*/ 2427632 h 5954848"/>
                <a:gd name="connsiteX40" fmla="*/ 567477 w 5952959"/>
                <a:gd name="connsiteY40" fmla="*/ 3016270 h 5954848"/>
                <a:gd name="connsiteX41" fmla="*/ 566274 w 5952959"/>
                <a:gd name="connsiteY41" fmla="*/ 3018276 h 5954848"/>
                <a:gd name="connsiteX42" fmla="*/ 244703 w 5952959"/>
                <a:gd name="connsiteY42" fmla="*/ 4180309 h 5954848"/>
                <a:gd name="connsiteX43" fmla="*/ 258606 w 5952959"/>
                <a:gd name="connsiteY43" fmla="*/ 4190137 h 5954848"/>
                <a:gd name="connsiteX44" fmla="*/ 1143108 w 5952959"/>
                <a:gd name="connsiteY44" fmla="*/ 3652781 h 5954848"/>
                <a:gd name="connsiteX45" fmla="*/ 274514 w 5952959"/>
                <a:gd name="connsiteY45" fmla="*/ 4225907 h 5954848"/>
                <a:gd name="connsiteX46" fmla="*/ 348841 w 5952959"/>
                <a:gd name="connsiteY46" fmla="*/ 4376009 h 5954848"/>
                <a:gd name="connsiteX47" fmla="*/ 625561 w 5952959"/>
                <a:gd name="connsiteY47" fmla="*/ 4115320 h 5954848"/>
                <a:gd name="connsiteX48" fmla="*/ 1450308 w 5952959"/>
                <a:gd name="connsiteY48" fmla="*/ 3521266 h 5954848"/>
                <a:gd name="connsiteX49" fmla="*/ 5449851 w 5952959"/>
                <a:gd name="connsiteY49" fmla="*/ 1320960 h 5954848"/>
                <a:gd name="connsiteX50" fmla="*/ 4663805 w 5952959"/>
                <a:gd name="connsiteY50" fmla="*/ 1281178 h 5954848"/>
                <a:gd name="connsiteX51" fmla="*/ 3792671 w 5952959"/>
                <a:gd name="connsiteY51" fmla="*/ 1588802 h 5954848"/>
                <a:gd name="connsiteX52" fmla="*/ 2984902 w 5952959"/>
                <a:gd name="connsiteY52" fmla="*/ 2186600 h 5954848"/>
                <a:gd name="connsiteX53" fmla="*/ 2775491 w 5952959"/>
                <a:gd name="connsiteY53" fmla="*/ 2389254 h 5954848"/>
                <a:gd name="connsiteX54" fmla="*/ 3078880 w 5952959"/>
                <a:gd name="connsiteY54" fmla="*/ 2193754 h 5954848"/>
                <a:gd name="connsiteX55" fmla="*/ 3866062 w 5952959"/>
                <a:gd name="connsiteY55" fmla="*/ 1929455 h 5954848"/>
                <a:gd name="connsiteX56" fmla="*/ 4016921 w 5952959"/>
                <a:gd name="connsiteY56" fmla="*/ 1921098 h 5954848"/>
                <a:gd name="connsiteX57" fmla="*/ 4258818 w 5952959"/>
                <a:gd name="connsiteY57" fmla="*/ 1940019 h 5954848"/>
                <a:gd name="connsiteX58" fmla="*/ 4645157 w 5952959"/>
                <a:gd name="connsiteY58" fmla="*/ 2060702 h 5954848"/>
                <a:gd name="connsiteX59" fmla="*/ 5397916 w 5952959"/>
                <a:gd name="connsiteY59" fmla="*/ 2672876 h 5954848"/>
                <a:gd name="connsiteX60" fmla="*/ 4634061 w 5952959"/>
                <a:gd name="connsiteY60" fmla="*/ 2086778 h 5954848"/>
                <a:gd name="connsiteX61" fmla="*/ 4252201 w 5952959"/>
                <a:gd name="connsiteY61" fmla="*/ 1992304 h 5954848"/>
                <a:gd name="connsiteX62" fmla="*/ 3876957 w 5952959"/>
                <a:gd name="connsiteY62" fmla="*/ 2008752 h 5954848"/>
                <a:gd name="connsiteX63" fmla="*/ 3149196 w 5952959"/>
                <a:gd name="connsiteY63" fmla="*/ 2314237 h 5954848"/>
                <a:gd name="connsiteX64" fmla="*/ 2456594 w 5952959"/>
                <a:gd name="connsiteY64" fmla="*/ 2896925 h 5954848"/>
                <a:gd name="connsiteX65" fmla="*/ 2112365 w 5952959"/>
                <a:gd name="connsiteY65" fmla="*/ 3280034 h 5954848"/>
                <a:gd name="connsiteX66" fmla="*/ 2275055 w 5952959"/>
                <a:gd name="connsiteY66" fmla="*/ 3257837 h 5954848"/>
                <a:gd name="connsiteX67" fmla="*/ 2676433 w 5952959"/>
                <a:gd name="connsiteY67" fmla="*/ 3281438 h 5954848"/>
                <a:gd name="connsiteX68" fmla="*/ 2931630 w 5952959"/>
                <a:gd name="connsiteY68" fmla="*/ 3361270 h 5954848"/>
                <a:gd name="connsiteX69" fmla="*/ 2674828 w 5952959"/>
                <a:gd name="connsiteY69" fmla="*/ 3290398 h 5954848"/>
                <a:gd name="connsiteX70" fmla="*/ 2277929 w 5952959"/>
                <a:gd name="connsiteY70" fmla="*/ 3286052 h 5954848"/>
                <a:gd name="connsiteX71" fmla="*/ 2072795 w 5952959"/>
                <a:gd name="connsiteY71" fmla="*/ 3330046 h 5954848"/>
                <a:gd name="connsiteX72" fmla="*/ 1241698 w 5952959"/>
                <a:gd name="connsiteY72" fmla="*/ 4488401 h 5954848"/>
                <a:gd name="connsiteX73" fmla="*/ 875412 w 5952959"/>
                <a:gd name="connsiteY73" fmla="*/ 5086199 h 5954848"/>
                <a:gd name="connsiteX74" fmla="*/ 878219 w 5952959"/>
                <a:gd name="connsiteY74" fmla="*/ 5089007 h 5954848"/>
                <a:gd name="connsiteX75" fmla="*/ 1477846 w 5952959"/>
                <a:gd name="connsiteY75" fmla="*/ 5175926 h 5954848"/>
                <a:gd name="connsiteX76" fmla="*/ 2171853 w 5952959"/>
                <a:gd name="connsiteY76" fmla="*/ 4876325 h 5954848"/>
                <a:gd name="connsiteX77" fmla="*/ 2780303 w 5952959"/>
                <a:gd name="connsiteY77" fmla="*/ 4695668 h 5954848"/>
                <a:gd name="connsiteX78" fmla="*/ 2879695 w 5952959"/>
                <a:gd name="connsiteY78" fmla="*/ 4632619 h 5954848"/>
                <a:gd name="connsiteX79" fmla="*/ 3689603 w 5952959"/>
                <a:gd name="connsiteY79" fmla="*/ 4325730 h 5954848"/>
                <a:gd name="connsiteX80" fmla="*/ 3898747 w 5952959"/>
                <a:gd name="connsiteY80" fmla="*/ 4312759 h 5954848"/>
                <a:gd name="connsiteX81" fmla="*/ 4091649 w 5952959"/>
                <a:gd name="connsiteY81" fmla="*/ 4327869 h 5954848"/>
                <a:gd name="connsiteX82" fmla="*/ 4350924 w 5952959"/>
                <a:gd name="connsiteY82" fmla="*/ 4394128 h 5954848"/>
                <a:gd name="connsiteX83" fmla="*/ 4090513 w 5952959"/>
                <a:gd name="connsiteY83" fmla="*/ 4336896 h 5954848"/>
                <a:gd name="connsiteX84" fmla="*/ 3693947 w 5952959"/>
                <a:gd name="connsiteY84" fmla="*/ 4353745 h 5954848"/>
                <a:gd name="connsiteX85" fmla="*/ 3006893 w 5952959"/>
                <a:gd name="connsiteY85" fmla="*/ 4643918 h 5954848"/>
                <a:gd name="connsiteX86" fmla="*/ 3988447 w 5952959"/>
                <a:gd name="connsiteY86" fmla="*/ 4502776 h 5954848"/>
                <a:gd name="connsiteX87" fmla="*/ 5387154 w 5952959"/>
                <a:gd name="connsiteY87" fmla="*/ 4485593 h 5954848"/>
                <a:gd name="connsiteX88" fmla="*/ 3995465 w 5952959"/>
                <a:gd name="connsiteY88" fmla="*/ 4565758 h 5954848"/>
                <a:gd name="connsiteX89" fmla="*/ 2671219 w 5952959"/>
                <a:gd name="connsiteY89" fmla="*/ 4893708 h 5954848"/>
                <a:gd name="connsiteX90" fmla="*/ 2162963 w 5952959"/>
                <a:gd name="connsiteY90" fmla="*/ 5393021 h 5954848"/>
                <a:gd name="connsiteX91" fmla="*/ 2163097 w 5952959"/>
                <a:gd name="connsiteY91" fmla="*/ 5393222 h 5954848"/>
                <a:gd name="connsiteX92" fmla="*/ 3089842 w 5952959"/>
                <a:gd name="connsiteY92" fmla="*/ 5148179 h 5954848"/>
                <a:gd name="connsiteX93" fmla="*/ 3976416 w 5952959"/>
                <a:gd name="connsiteY93" fmla="*/ 5165429 h 5954848"/>
                <a:gd name="connsiteX94" fmla="*/ 5196258 w 5952959"/>
                <a:gd name="connsiteY94" fmla="*/ 4960368 h 5954848"/>
                <a:gd name="connsiteX95" fmla="*/ 5952960 w 5952959"/>
                <a:gd name="connsiteY95" fmla="*/ 2977491 h 5954848"/>
                <a:gd name="connsiteX96" fmla="*/ 5449851 w 5952959"/>
                <a:gd name="connsiteY96" fmla="*/ 1320960 h 5954848"/>
                <a:gd name="connsiteX97" fmla="*/ 3879630 w 5952959"/>
                <a:gd name="connsiteY97" fmla="*/ 5184751 h 5954848"/>
                <a:gd name="connsiteX98" fmla="*/ 3587671 w 5952959"/>
                <a:gd name="connsiteY98" fmla="*/ 5172717 h 5954848"/>
                <a:gd name="connsiteX99" fmla="*/ 3102742 w 5952959"/>
                <a:gd name="connsiteY99" fmla="*/ 5227275 h 5954848"/>
                <a:gd name="connsiteX100" fmla="*/ 2152937 w 5952959"/>
                <a:gd name="connsiteY100" fmla="*/ 5546399 h 5954848"/>
                <a:gd name="connsiteX101" fmla="*/ 1948338 w 5952959"/>
                <a:gd name="connsiteY101" fmla="*/ 5645553 h 5954848"/>
                <a:gd name="connsiteX102" fmla="*/ 1871404 w 5952959"/>
                <a:gd name="connsiteY102" fmla="*/ 5741899 h 5954848"/>
                <a:gd name="connsiteX103" fmla="*/ 1903955 w 5952959"/>
                <a:gd name="connsiteY103" fmla="*/ 5754736 h 5954848"/>
                <a:gd name="connsiteX104" fmla="*/ 3283479 w 5952959"/>
                <a:gd name="connsiteY104" fmla="*/ 5316065 h 5954848"/>
                <a:gd name="connsiteX105" fmla="*/ 3879630 w 5952959"/>
                <a:gd name="connsiteY105" fmla="*/ 5184751 h 5954848"/>
                <a:gd name="connsiteX106" fmla="*/ 2364354 w 5952959"/>
                <a:gd name="connsiteY106" fmla="*/ 5013255 h 5954848"/>
                <a:gd name="connsiteX107" fmla="*/ 2245444 w 5952959"/>
                <a:gd name="connsiteY107" fmla="*/ 5064871 h 5954848"/>
                <a:gd name="connsiteX108" fmla="*/ 1426446 w 5952959"/>
                <a:gd name="connsiteY108" fmla="*/ 5519521 h 5954848"/>
                <a:gd name="connsiteX109" fmla="*/ 1621219 w 5952959"/>
                <a:gd name="connsiteY109" fmla="*/ 5627968 h 5954848"/>
                <a:gd name="connsiteX110" fmla="*/ 1842061 w 5952959"/>
                <a:gd name="connsiteY110" fmla="*/ 5524803 h 5954848"/>
                <a:gd name="connsiteX111" fmla="*/ 2086764 w 5952959"/>
                <a:gd name="connsiteY111" fmla="*/ 5269865 h 5954848"/>
                <a:gd name="connsiteX112" fmla="*/ 2364354 w 5952959"/>
                <a:gd name="connsiteY112" fmla="*/ 5013255 h 5954848"/>
                <a:gd name="connsiteX113" fmla="*/ 3337486 w 5952959"/>
                <a:gd name="connsiteY113" fmla="*/ 5511164 h 5954848"/>
                <a:gd name="connsiteX114" fmla="*/ 2360945 w 5952959"/>
                <a:gd name="connsiteY114" fmla="*/ 5890730 h 5954848"/>
                <a:gd name="connsiteX115" fmla="*/ 2976480 w 5952959"/>
                <a:gd name="connsiteY115" fmla="*/ 5954849 h 5954848"/>
                <a:gd name="connsiteX116" fmla="*/ 4665343 w 5952959"/>
                <a:gd name="connsiteY116" fmla="*/ 5428792 h 5954848"/>
                <a:gd name="connsiteX117" fmla="*/ 4235490 w 5952959"/>
                <a:gd name="connsiteY117" fmla="*/ 5252080 h 5954848"/>
                <a:gd name="connsiteX118" fmla="*/ 3337486 w 5952959"/>
                <a:gd name="connsiteY118" fmla="*/ 5511164 h 5954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5952959" h="5954848">
                  <a:moveTo>
                    <a:pt x="588933" y="2320789"/>
                  </a:moveTo>
                  <a:cubicBezTo>
                    <a:pt x="459329" y="2624803"/>
                    <a:pt x="341355" y="2938110"/>
                    <a:pt x="233608" y="3246938"/>
                  </a:cubicBezTo>
                  <a:cubicBezTo>
                    <a:pt x="180269" y="3308316"/>
                    <a:pt x="128000" y="3376514"/>
                    <a:pt x="75530" y="3443441"/>
                  </a:cubicBezTo>
                  <a:cubicBezTo>
                    <a:pt x="77602" y="3344956"/>
                    <a:pt x="86826" y="3247874"/>
                    <a:pt x="85690" y="3149523"/>
                  </a:cubicBezTo>
                  <a:cubicBezTo>
                    <a:pt x="65103" y="3213909"/>
                    <a:pt x="43847" y="3278095"/>
                    <a:pt x="23060" y="3342415"/>
                  </a:cubicBezTo>
                  <a:cubicBezTo>
                    <a:pt x="8422" y="3222735"/>
                    <a:pt x="0" y="3101049"/>
                    <a:pt x="0" y="2977424"/>
                  </a:cubicBezTo>
                  <a:cubicBezTo>
                    <a:pt x="0" y="1631191"/>
                    <a:pt x="893459" y="494165"/>
                    <a:pt x="2119383" y="125965"/>
                  </a:cubicBezTo>
                  <a:cubicBezTo>
                    <a:pt x="1981691" y="216494"/>
                    <a:pt x="1843064" y="331627"/>
                    <a:pt x="1704035" y="476313"/>
                  </a:cubicBezTo>
                  <a:cubicBezTo>
                    <a:pt x="1493019" y="695882"/>
                    <a:pt x="1291227" y="971080"/>
                    <a:pt x="1098325" y="1297358"/>
                  </a:cubicBezTo>
                  <a:cubicBezTo>
                    <a:pt x="914647" y="1607857"/>
                    <a:pt x="745340" y="1953926"/>
                    <a:pt x="588933" y="2320789"/>
                  </a:cubicBezTo>
                  <a:close/>
                  <a:moveTo>
                    <a:pt x="4668083" y="5426786"/>
                  </a:moveTo>
                  <a:cubicBezTo>
                    <a:pt x="4831040" y="5313926"/>
                    <a:pt x="4982033" y="5185220"/>
                    <a:pt x="5119123" y="5042874"/>
                  </a:cubicBezTo>
                  <a:cubicBezTo>
                    <a:pt x="4846881" y="5102513"/>
                    <a:pt x="4561071" y="5168371"/>
                    <a:pt x="4268911" y="5243187"/>
                  </a:cubicBezTo>
                  <a:cubicBezTo>
                    <a:pt x="4418433" y="5294603"/>
                    <a:pt x="4550644" y="5358321"/>
                    <a:pt x="4668083" y="5426786"/>
                  </a:cubicBezTo>
                  <a:close/>
                  <a:moveTo>
                    <a:pt x="719472" y="4217884"/>
                  </a:moveTo>
                  <a:cubicBezTo>
                    <a:pt x="679368" y="4257867"/>
                    <a:pt x="639397" y="4298919"/>
                    <a:pt x="599494" y="4340840"/>
                  </a:cubicBezTo>
                  <a:cubicBezTo>
                    <a:pt x="496158" y="4449622"/>
                    <a:pt x="487001" y="4616372"/>
                    <a:pt x="576033" y="4737121"/>
                  </a:cubicBezTo>
                  <a:cubicBezTo>
                    <a:pt x="590002" y="4756043"/>
                    <a:pt x="604106" y="4774831"/>
                    <a:pt x="618476" y="4793418"/>
                  </a:cubicBezTo>
                  <a:cubicBezTo>
                    <a:pt x="644344" y="4754572"/>
                    <a:pt x="670411" y="4715526"/>
                    <a:pt x="696747" y="4676346"/>
                  </a:cubicBezTo>
                  <a:cubicBezTo>
                    <a:pt x="921866" y="4341576"/>
                    <a:pt x="1180138" y="3973576"/>
                    <a:pt x="1462272" y="3608252"/>
                  </a:cubicBezTo>
                  <a:cubicBezTo>
                    <a:pt x="1219641" y="3762097"/>
                    <a:pt x="971863" y="3966356"/>
                    <a:pt x="719472" y="4217884"/>
                  </a:cubicBezTo>
                  <a:close/>
                  <a:moveTo>
                    <a:pt x="1450308" y="3521266"/>
                  </a:moveTo>
                  <a:cubicBezTo>
                    <a:pt x="1495091" y="3497196"/>
                    <a:pt x="1539139" y="3475467"/>
                    <a:pt x="1582719" y="3454807"/>
                  </a:cubicBezTo>
                  <a:cubicBezTo>
                    <a:pt x="1745276" y="3250014"/>
                    <a:pt x="1914516" y="3047427"/>
                    <a:pt x="2090507" y="2853867"/>
                  </a:cubicBezTo>
                  <a:cubicBezTo>
                    <a:pt x="2350985" y="2567370"/>
                    <a:pt x="2619417" y="2305745"/>
                    <a:pt x="2895068" y="2080359"/>
                  </a:cubicBezTo>
                  <a:cubicBezTo>
                    <a:pt x="3184555" y="1843540"/>
                    <a:pt x="3471702" y="1655194"/>
                    <a:pt x="3756644" y="1517529"/>
                  </a:cubicBezTo>
                  <a:cubicBezTo>
                    <a:pt x="4076877" y="1362814"/>
                    <a:pt x="4377794" y="1280175"/>
                    <a:pt x="4660597" y="1252963"/>
                  </a:cubicBezTo>
                  <a:cubicBezTo>
                    <a:pt x="4963051" y="1223878"/>
                    <a:pt x="5226536" y="1260451"/>
                    <a:pt x="5449249" y="1319823"/>
                  </a:cubicBezTo>
                  <a:cubicBezTo>
                    <a:pt x="4914992" y="523918"/>
                    <a:pt x="4006962" y="0"/>
                    <a:pt x="2976547" y="0"/>
                  </a:cubicBezTo>
                  <a:cubicBezTo>
                    <a:pt x="2933969" y="0"/>
                    <a:pt x="2891593" y="936"/>
                    <a:pt x="2849483" y="2674"/>
                  </a:cubicBezTo>
                  <a:cubicBezTo>
                    <a:pt x="2432732" y="20392"/>
                    <a:pt x="2038505" y="207534"/>
                    <a:pt x="1767333" y="524586"/>
                  </a:cubicBezTo>
                  <a:cubicBezTo>
                    <a:pt x="1765729" y="526458"/>
                    <a:pt x="1764058" y="528397"/>
                    <a:pt x="1762454" y="530269"/>
                  </a:cubicBezTo>
                  <a:cubicBezTo>
                    <a:pt x="1570220" y="756190"/>
                    <a:pt x="1389349" y="1036201"/>
                    <a:pt x="1218973" y="1365622"/>
                  </a:cubicBezTo>
                  <a:cubicBezTo>
                    <a:pt x="1056817" y="1679264"/>
                    <a:pt x="909367" y="2027473"/>
                    <a:pt x="775151" y="2395940"/>
                  </a:cubicBezTo>
                  <a:cubicBezTo>
                    <a:pt x="718804" y="2550588"/>
                    <a:pt x="666000" y="2707576"/>
                    <a:pt x="615201" y="2864832"/>
                  </a:cubicBezTo>
                  <a:cubicBezTo>
                    <a:pt x="888512" y="2629884"/>
                    <a:pt x="1158549" y="2479382"/>
                    <a:pt x="1423171" y="2400553"/>
                  </a:cubicBezTo>
                  <a:cubicBezTo>
                    <a:pt x="1591943" y="2350274"/>
                    <a:pt x="1753430" y="2330283"/>
                    <a:pt x="1906696" y="2331888"/>
                  </a:cubicBezTo>
                  <a:cubicBezTo>
                    <a:pt x="1944528" y="2332289"/>
                    <a:pt x="1975074" y="2343455"/>
                    <a:pt x="2011435" y="2346330"/>
                  </a:cubicBezTo>
                  <a:cubicBezTo>
                    <a:pt x="1976477" y="2344591"/>
                    <a:pt x="1942857" y="2340179"/>
                    <a:pt x="1906763" y="2340981"/>
                  </a:cubicBezTo>
                  <a:cubicBezTo>
                    <a:pt x="1754299" y="2344190"/>
                    <a:pt x="1595352" y="2370600"/>
                    <a:pt x="1431726" y="2427632"/>
                  </a:cubicBezTo>
                  <a:cubicBezTo>
                    <a:pt x="1143042" y="2528190"/>
                    <a:pt x="853956" y="2719009"/>
                    <a:pt x="567477" y="3016270"/>
                  </a:cubicBezTo>
                  <a:cubicBezTo>
                    <a:pt x="567076" y="3016939"/>
                    <a:pt x="566675" y="3017607"/>
                    <a:pt x="566274" y="3018276"/>
                  </a:cubicBezTo>
                  <a:cubicBezTo>
                    <a:pt x="442284" y="3416363"/>
                    <a:pt x="335874" y="3812176"/>
                    <a:pt x="244703" y="4180309"/>
                  </a:cubicBezTo>
                  <a:cubicBezTo>
                    <a:pt x="251388" y="4184989"/>
                    <a:pt x="251989" y="4185457"/>
                    <a:pt x="258606" y="4190137"/>
                  </a:cubicBezTo>
                  <a:cubicBezTo>
                    <a:pt x="607113" y="3983338"/>
                    <a:pt x="892456" y="3813713"/>
                    <a:pt x="1143108" y="3652781"/>
                  </a:cubicBezTo>
                  <a:cubicBezTo>
                    <a:pt x="968721" y="3764772"/>
                    <a:pt x="622687" y="3991896"/>
                    <a:pt x="274514" y="4225907"/>
                  </a:cubicBezTo>
                  <a:cubicBezTo>
                    <a:pt x="297975" y="4276654"/>
                    <a:pt x="322573" y="4326800"/>
                    <a:pt x="348841" y="4376009"/>
                  </a:cubicBezTo>
                  <a:cubicBezTo>
                    <a:pt x="440680" y="4285079"/>
                    <a:pt x="532920" y="4197692"/>
                    <a:pt x="625561" y="4115320"/>
                  </a:cubicBezTo>
                  <a:cubicBezTo>
                    <a:pt x="907696" y="3864527"/>
                    <a:pt x="1182945" y="3664949"/>
                    <a:pt x="1450308" y="3521266"/>
                  </a:cubicBezTo>
                  <a:close/>
                  <a:moveTo>
                    <a:pt x="5449851" y="1320960"/>
                  </a:moveTo>
                  <a:cubicBezTo>
                    <a:pt x="5226135" y="1264529"/>
                    <a:pt x="4961781" y="1237852"/>
                    <a:pt x="4663805" y="1281178"/>
                  </a:cubicBezTo>
                  <a:cubicBezTo>
                    <a:pt x="4386283" y="1321495"/>
                    <a:pt x="4095860" y="1419779"/>
                    <a:pt x="3792671" y="1588802"/>
                  </a:cubicBezTo>
                  <a:cubicBezTo>
                    <a:pt x="3522836" y="1739171"/>
                    <a:pt x="3253735" y="1939485"/>
                    <a:pt x="2984902" y="2186600"/>
                  </a:cubicBezTo>
                  <a:cubicBezTo>
                    <a:pt x="2914452" y="2251388"/>
                    <a:pt x="2844737" y="2319385"/>
                    <a:pt x="2775491" y="2389254"/>
                  </a:cubicBezTo>
                  <a:cubicBezTo>
                    <a:pt x="2876219" y="2318850"/>
                    <a:pt x="2977149" y="2249783"/>
                    <a:pt x="3078880" y="2193754"/>
                  </a:cubicBezTo>
                  <a:cubicBezTo>
                    <a:pt x="3348983" y="2045124"/>
                    <a:pt x="3611800" y="1955932"/>
                    <a:pt x="3866062" y="1929455"/>
                  </a:cubicBezTo>
                  <a:cubicBezTo>
                    <a:pt x="3917061" y="1924173"/>
                    <a:pt x="3967326" y="1921365"/>
                    <a:pt x="4016921" y="1921098"/>
                  </a:cubicBezTo>
                  <a:cubicBezTo>
                    <a:pt x="4099536" y="1920630"/>
                    <a:pt x="4180146" y="1927115"/>
                    <a:pt x="4258818" y="1940019"/>
                  </a:cubicBezTo>
                  <a:cubicBezTo>
                    <a:pt x="4395239" y="1962418"/>
                    <a:pt x="4523774" y="2003938"/>
                    <a:pt x="4645157" y="2060702"/>
                  </a:cubicBezTo>
                  <a:cubicBezTo>
                    <a:pt x="4953024" y="2204786"/>
                    <a:pt x="5201872" y="2441472"/>
                    <a:pt x="5397916" y="2672876"/>
                  </a:cubicBezTo>
                  <a:cubicBezTo>
                    <a:pt x="5201137" y="2440536"/>
                    <a:pt x="4945070" y="2212609"/>
                    <a:pt x="4634061" y="2086778"/>
                  </a:cubicBezTo>
                  <a:cubicBezTo>
                    <a:pt x="4512077" y="2037435"/>
                    <a:pt x="4384745" y="2005008"/>
                    <a:pt x="4252201" y="1992304"/>
                  </a:cubicBezTo>
                  <a:cubicBezTo>
                    <a:pt x="4130016" y="1980604"/>
                    <a:pt x="4004957" y="1985819"/>
                    <a:pt x="3876957" y="2008752"/>
                  </a:cubicBezTo>
                  <a:cubicBezTo>
                    <a:pt x="3638336" y="2051476"/>
                    <a:pt x="3395638" y="2154708"/>
                    <a:pt x="3149196" y="2314237"/>
                  </a:cubicBezTo>
                  <a:cubicBezTo>
                    <a:pt x="2914318" y="2466210"/>
                    <a:pt x="2682716" y="2664919"/>
                    <a:pt x="2456594" y="2896925"/>
                  </a:cubicBezTo>
                  <a:cubicBezTo>
                    <a:pt x="2338553" y="3018009"/>
                    <a:pt x="2223788" y="3146849"/>
                    <a:pt x="2112365" y="3280034"/>
                  </a:cubicBezTo>
                  <a:cubicBezTo>
                    <a:pt x="2167575" y="3270005"/>
                    <a:pt x="2222050" y="3261982"/>
                    <a:pt x="2275055" y="3257837"/>
                  </a:cubicBezTo>
                  <a:cubicBezTo>
                    <a:pt x="2420834" y="3246403"/>
                    <a:pt x="2554315" y="3256633"/>
                    <a:pt x="2676433" y="3281438"/>
                  </a:cubicBezTo>
                  <a:cubicBezTo>
                    <a:pt x="2770076" y="3300493"/>
                    <a:pt x="2853293" y="3329310"/>
                    <a:pt x="2931630" y="3361270"/>
                  </a:cubicBezTo>
                  <a:cubicBezTo>
                    <a:pt x="2853226" y="3330982"/>
                    <a:pt x="2768138" y="3305642"/>
                    <a:pt x="2674828" y="3290398"/>
                  </a:cubicBezTo>
                  <a:cubicBezTo>
                    <a:pt x="2552577" y="3270406"/>
                    <a:pt x="2420299" y="3266996"/>
                    <a:pt x="2277929" y="3286052"/>
                  </a:cubicBezTo>
                  <a:cubicBezTo>
                    <a:pt x="2211155" y="3295011"/>
                    <a:pt x="2142443" y="3310924"/>
                    <a:pt x="2072795" y="3330046"/>
                  </a:cubicBezTo>
                  <a:cubicBezTo>
                    <a:pt x="1762320" y="3707071"/>
                    <a:pt x="1479651" y="4115253"/>
                    <a:pt x="1241698" y="4488401"/>
                  </a:cubicBezTo>
                  <a:cubicBezTo>
                    <a:pt x="1106547" y="4700281"/>
                    <a:pt x="982891" y="4904607"/>
                    <a:pt x="875412" y="5086199"/>
                  </a:cubicBezTo>
                  <a:cubicBezTo>
                    <a:pt x="876347" y="5087135"/>
                    <a:pt x="877283" y="5088071"/>
                    <a:pt x="878219" y="5089007"/>
                  </a:cubicBezTo>
                  <a:cubicBezTo>
                    <a:pt x="1036364" y="5246196"/>
                    <a:pt x="1279664" y="5278089"/>
                    <a:pt x="1477846" y="5175926"/>
                  </a:cubicBezTo>
                  <a:cubicBezTo>
                    <a:pt x="1697418" y="5062731"/>
                    <a:pt x="1928753" y="4962575"/>
                    <a:pt x="2171853" y="4876325"/>
                  </a:cubicBezTo>
                  <a:cubicBezTo>
                    <a:pt x="2374447" y="4804450"/>
                    <a:pt x="2577776" y="4745479"/>
                    <a:pt x="2780303" y="4695668"/>
                  </a:cubicBezTo>
                  <a:cubicBezTo>
                    <a:pt x="2813522" y="4673738"/>
                    <a:pt x="2846609" y="4652744"/>
                    <a:pt x="2879695" y="4632619"/>
                  </a:cubicBezTo>
                  <a:cubicBezTo>
                    <a:pt x="3171454" y="4455239"/>
                    <a:pt x="3440822" y="4358625"/>
                    <a:pt x="3689603" y="4325730"/>
                  </a:cubicBezTo>
                  <a:cubicBezTo>
                    <a:pt x="3762058" y="4316169"/>
                    <a:pt x="3831773" y="4312157"/>
                    <a:pt x="3898747" y="4312759"/>
                  </a:cubicBezTo>
                  <a:cubicBezTo>
                    <a:pt x="3965721" y="4313428"/>
                    <a:pt x="4030022" y="4318776"/>
                    <a:pt x="4091649" y="4327869"/>
                  </a:cubicBezTo>
                  <a:cubicBezTo>
                    <a:pt x="4186295" y="4341910"/>
                    <a:pt x="4270983" y="4366381"/>
                    <a:pt x="4350924" y="4394128"/>
                  </a:cubicBezTo>
                  <a:cubicBezTo>
                    <a:pt x="4270983" y="4367985"/>
                    <a:pt x="4184624" y="4347192"/>
                    <a:pt x="4090513" y="4336896"/>
                  </a:cubicBezTo>
                  <a:cubicBezTo>
                    <a:pt x="3967392" y="4323457"/>
                    <a:pt x="3835115" y="4327067"/>
                    <a:pt x="3693947" y="4353745"/>
                  </a:cubicBezTo>
                  <a:cubicBezTo>
                    <a:pt x="3477317" y="4394596"/>
                    <a:pt x="3248454" y="4488535"/>
                    <a:pt x="3006893" y="4643918"/>
                  </a:cubicBezTo>
                  <a:cubicBezTo>
                    <a:pt x="3341229" y="4573581"/>
                    <a:pt x="3671288" y="4528450"/>
                    <a:pt x="3988447" y="4502776"/>
                  </a:cubicBezTo>
                  <a:cubicBezTo>
                    <a:pt x="4559066" y="4456575"/>
                    <a:pt x="5056895" y="4472823"/>
                    <a:pt x="5387154" y="4485593"/>
                  </a:cubicBezTo>
                  <a:cubicBezTo>
                    <a:pt x="5056026" y="4472756"/>
                    <a:pt x="4558665" y="4482049"/>
                    <a:pt x="3995465" y="4565758"/>
                  </a:cubicBezTo>
                  <a:cubicBezTo>
                    <a:pt x="3562539" y="4630078"/>
                    <a:pt x="3113637" y="4734782"/>
                    <a:pt x="2671219" y="4893708"/>
                  </a:cubicBezTo>
                  <a:cubicBezTo>
                    <a:pt x="2502914" y="5035452"/>
                    <a:pt x="2333473" y="5202068"/>
                    <a:pt x="2162963" y="5393021"/>
                  </a:cubicBezTo>
                  <a:cubicBezTo>
                    <a:pt x="2163097" y="5393289"/>
                    <a:pt x="2162963" y="5393021"/>
                    <a:pt x="2163097" y="5393222"/>
                  </a:cubicBezTo>
                  <a:cubicBezTo>
                    <a:pt x="2487006" y="5271001"/>
                    <a:pt x="2796144" y="5188362"/>
                    <a:pt x="3089842" y="5148179"/>
                  </a:cubicBezTo>
                  <a:cubicBezTo>
                    <a:pt x="3419032" y="5103115"/>
                    <a:pt x="3712596" y="5113412"/>
                    <a:pt x="3976416" y="5165429"/>
                  </a:cubicBezTo>
                  <a:cubicBezTo>
                    <a:pt x="4400386" y="5082990"/>
                    <a:pt x="4815466" y="5017534"/>
                    <a:pt x="5196258" y="4960368"/>
                  </a:cubicBezTo>
                  <a:cubicBezTo>
                    <a:pt x="5666682" y="4433843"/>
                    <a:pt x="5952960" y="3739231"/>
                    <a:pt x="5952960" y="2977491"/>
                  </a:cubicBezTo>
                  <a:cubicBezTo>
                    <a:pt x="5952960" y="2364315"/>
                    <a:pt x="5767477" y="1794598"/>
                    <a:pt x="5449851" y="1320960"/>
                  </a:cubicBezTo>
                  <a:close/>
                  <a:moveTo>
                    <a:pt x="3879630" y="5184751"/>
                  </a:moveTo>
                  <a:cubicBezTo>
                    <a:pt x="3785519" y="5175057"/>
                    <a:pt x="3688466" y="5170510"/>
                    <a:pt x="3587671" y="5172717"/>
                  </a:cubicBezTo>
                  <a:cubicBezTo>
                    <a:pt x="3434071" y="5176060"/>
                    <a:pt x="3272584" y="5193711"/>
                    <a:pt x="3102742" y="5227275"/>
                  </a:cubicBezTo>
                  <a:cubicBezTo>
                    <a:pt x="2800355" y="5286914"/>
                    <a:pt x="2483597" y="5394358"/>
                    <a:pt x="2152937" y="5546399"/>
                  </a:cubicBezTo>
                  <a:cubicBezTo>
                    <a:pt x="2084893" y="5577690"/>
                    <a:pt x="2016649" y="5610986"/>
                    <a:pt x="1948338" y="5645553"/>
                  </a:cubicBezTo>
                  <a:cubicBezTo>
                    <a:pt x="1922604" y="5677178"/>
                    <a:pt x="1897004" y="5709605"/>
                    <a:pt x="1871404" y="5741899"/>
                  </a:cubicBezTo>
                  <a:cubicBezTo>
                    <a:pt x="1882232" y="5746244"/>
                    <a:pt x="1893060" y="5750524"/>
                    <a:pt x="1903955" y="5754736"/>
                  </a:cubicBezTo>
                  <a:cubicBezTo>
                    <a:pt x="2337885" y="5578157"/>
                    <a:pt x="2795476" y="5435144"/>
                    <a:pt x="3283479" y="5316065"/>
                  </a:cubicBezTo>
                  <a:cubicBezTo>
                    <a:pt x="3481929" y="5267592"/>
                    <a:pt x="3681448" y="5224467"/>
                    <a:pt x="3879630" y="5184751"/>
                  </a:cubicBezTo>
                  <a:close/>
                  <a:moveTo>
                    <a:pt x="2364354" y="5013255"/>
                  </a:moveTo>
                  <a:cubicBezTo>
                    <a:pt x="2324650" y="5030037"/>
                    <a:pt x="2284947" y="5047153"/>
                    <a:pt x="2245444" y="5064871"/>
                  </a:cubicBezTo>
                  <a:cubicBezTo>
                    <a:pt x="1948939" y="5197722"/>
                    <a:pt x="1676697" y="5350298"/>
                    <a:pt x="1426446" y="5519521"/>
                  </a:cubicBezTo>
                  <a:cubicBezTo>
                    <a:pt x="1489744" y="5558233"/>
                    <a:pt x="1554914" y="5594004"/>
                    <a:pt x="1621219" y="5627968"/>
                  </a:cubicBezTo>
                  <a:cubicBezTo>
                    <a:pt x="1694945" y="5592131"/>
                    <a:pt x="1768603" y="5557364"/>
                    <a:pt x="1842061" y="5524803"/>
                  </a:cubicBezTo>
                  <a:cubicBezTo>
                    <a:pt x="1923072" y="5436347"/>
                    <a:pt x="2004617" y="5350966"/>
                    <a:pt x="2086764" y="5269865"/>
                  </a:cubicBezTo>
                  <a:cubicBezTo>
                    <a:pt x="2179874" y="5177932"/>
                    <a:pt x="2272381" y="5092618"/>
                    <a:pt x="2364354" y="5013255"/>
                  </a:cubicBezTo>
                  <a:close/>
                  <a:moveTo>
                    <a:pt x="3337486" y="5511164"/>
                  </a:moveTo>
                  <a:cubicBezTo>
                    <a:pt x="2990183" y="5624091"/>
                    <a:pt x="2670283" y="5753198"/>
                    <a:pt x="2360945" y="5890730"/>
                  </a:cubicBezTo>
                  <a:cubicBezTo>
                    <a:pt x="2559595" y="5932518"/>
                    <a:pt x="2765398" y="5954849"/>
                    <a:pt x="2976480" y="5954849"/>
                  </a:cubicBezTo>
                  <a:cubicBezTo>
                    <a:pt x="3603779" y="5954849"/>
                    <a:pt x="4185426" y="5760285"/>
                    <a:pt x="4665343" y="5428792"/>
                  </a:cubicBezTo>
                  <a:cubicBezTo>
                    <a:pt x="4539481" y="5359257"/>
                    <a:pt x="4396710" y="5297545"/>
                    <a:pt x="4235490" y="5252080"/>
                  </a:cubicBezTo>
                  <a:cubicBezTo>
                    <a:pt x="3938317" y="5328702"/>
                    <a:pt x="3635997" y="5414082"/>
                    <a:pt x="3337486" y="5511164"/>
                  </a:cubicBezTo>
                  <a:close/>
                </a:path>
              </a:pathLst>
            </a:custGeom>
            <a:solidFill>
              <a:srgbClr val="FFFFFF"/>
            </a:solidFill>
            <a:ln w="6678" cap="flat">
              <a:noFill/>
              <a:prstDash val="solid"/>
              <a:miter/>
            </a:ln>
          </p:spPr>
          <p:txBody>
            <a:bodyPr rtlCol="0" anchor="ctr"/>
            <a:lstStyle/>
            <a:p>
              <a:endParaRPr lang="en-GB"/>
            </a:p>
          </p:txBody>
        </p:sp>
        <p:sp>
          <p:nvSpPr>
            <p:cNvPr id="9" name="Freeform 8">
              <a:extLst>
                <a:ext uri="{FF2B5EF4-FFF2-40B4-BE49-F238E27FC236}">
                  <a16:creationId xmlns:a16="http://schemas.microsoft.com/office/drawing/2014/main" id="{6B882AFE-C131-FAA1-E916-5C8A9857B0FD}"/>
                </a:ext>
              </a:extLst>
            </p:cNvPr>
            <p:cNvSpPr/>
            <p:nvPr/>
          </p:nvSpPr>
          <p:spPr>
            <a:xfrm>
              <a:off x="110688" y="1674538"/>
              <a:ext cx="7339635" cy="7341798"/>
            </a:xfrm>
            <a:custGeom>
              <a:avLst/>
              <a:gdLst>
                <a:gd name="connsiteX0" fmla="*/ 3669818 w 7339635"/>
                <a:gd name="connsiteY0" fmla="*/ 236752 h 7341798"/>
                <a:gd name="connsiteX1" fmla="*/ 7102953 w 7339635"/>
                <a:gd name="connsiteY1" fmla="*/ 3670900 h 7341798"/>
                <a:gd name="connsiteX2" fmla="*/ 3669818 w 7339635"/>
                <a:gd name="connsiteY2" fmla="*/ 7105047 h 7341798"/>
                <a:gd name="connsiteX3" fmla="*/ 236683 w 7339635"/>
                <a:gd name="connsiteY3" fmla="*/ 3670900 h 7341798"/>
                <a:gd name="connsiteX4" fmla="*/ 3669818 w 7339635"/>
                <a:gd name="connsiteY4" fmla="*/ 236752 h 7341798"/>
                <a:gd name="connsiteX5" fmla="*/ 3669818 w 7339635"/>
                <a:gd name="connsiteY5" fmla="*/ 0 h 7341798"/>
                <a:gd name="connsiteX6" fmla="*/ 0 w 7339635"/>
                <a:gd name="connsiteY6" fmla="*/ 3670900 h 7341798"/>
                <a:gd name="connsiteX7" fmla="*/ 3669818 w 7339635"/>
                <a:gd name="connsiteY7" fmla="*/ 7341799 h 7341798"/>
                <a:gd name="connsiteX8" fmla="*/ 7339636 w 7339635"/>
                <a:gd name="connsiteY8" fmla="*/ 3670900 h 7341798"/>
                <a:gd name="connsiteX9" fmla="*/ 3669818 w 7339635"/>
                <a:gd name="connsiteY9" fmla="*/ 0 h 7341798"/>
                <a:gd name="connsiteX10" fmla="*/ 3669818 w 7339635"/>
                <a:gd name="connsiteY10" fmla="*/ 0 h 734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39635" h="7341798">
                  <a:moveTo>
                    <a:pt x="3669818" y="236752"/>
                  </a:moveTo>
                  <a:cubicBezTo>
                    <a:pt x="5562811" y="236752"/>
                    <a:pt x="7102953" y="1777281"/>
                    <a:pt x="7102953" y="3670900"/>
                  </a:cubicBezTo>
                  <a:cubicBezTo>
                    <a:pt x="7102953" y="5564518"/>
                    <a:pt x="5562878" y="7105047"/>
                    <a:pt x="3669818" y="7105047"/>
                  </a:cubicBezTo>
                  <a:cubicBezTo>
                    <a:pt x="1776758" y="7105047"/>
                    <a:pt x="236683" y="5564518"/>
                    <a:pt x="236683" y="3670900"/>
                  </a:cubicBezTo>
                  <a:cubicBezTo>
                    <a:pt x="236683" y="1777281"/>
                    <a:pt x="1776758" y="236752"/>
                    <a:pt x="3669818" y="236752"/>
                  </a:cubicBezTo>
                  <a:moveTo>
                    <a:pt x="3669818" y="0"/>
                  </a:moveTo>
                  <a:cubicBezTo>
                    <a:pt x="1643010" y="0"/>
                    <a:pt x="0" y="1643494"/>
                    <a:pt x="0" y="3670900"/>
                  </a:cubicBezTo>
                  <a:cubicBezTo>
                    <a:pt x="0" y="5698305"/>
                    <a:pt x="1643010" y="7341799"/>
                    <a:pt x="3669818" y="7341799"/>
                  </a:cubicBezTo>
                  <a:cubicBezTo>
                    <a:pt x="5696627" y="7341799"/>
                    <a:pt x="7339636" y="5698305"/>
                    <a:pt x="7339636" y="3670900"/>
                  </a:cubicBezTo>
                  <a:cubicBezTo>
                    <a:pt x="7339636" y="1643494"/>
                    <a:pt x="5696560" y="0"/>
                    <a:pt x="3669818" y="0"/>
                  </a:cubicBezTo>
                  <a:lnTo>
                    <a:pt x="3669818" y="0"/>
                  </a:lnTo>
                  <a:close/>
                </a:path>
              </a:pathLst>
            </a:custGeom>
            <a:solidFill>
              <a:srgbClr val="FFFFFF"/>
            </a:solidFill>
            <a:ln w="6678" cap="flat">
              <a:noFill/>
              <a:prstDash val="solid"/>
              <a:miter/>
            </a:ln>
          </p:spPr>
          <p:txBody>
            <a:bodyPr rtlCol="0" anchor="ctr"/>
            <a:lstStyle/>
            <a:p>
              <a:endParaRPr lang="en-GB"/>
            </a:p>
          </p:txBody>
        </p:sp>
      </p:grpSp>
      <p:sp>
        <p:nvSpPr>
          <p:cNvPr id="2" name="Slide Number Placeholder 5">
            <a:extLst>
              <a:ext uri="{FF2B5EF4-FFF2-40B4-BE49-F238E27FC236}">
                <a16:creationId xmlns:a16="http://schemas.microsoft.com/office/drawing/2014/main" id="{F6ED348E-0F32-6C31-0AB7-F1E1C51D03C1}"/>
              </a:ext>
            </a:extLst>
          </p:cNvPr>
          <p:cNvSpPr>
            <a:spLocks noGrp="1"/>
          </p:cNvSpPr>
          <p:nvPr>
            <p:ph type="sldNum" sz="quarter" idx="4"/>
          </p:nvPr>
        </p:nvSpPr>
        <p:spPr>
          <a:xfrm>
            <a:off x="6860806" y="10158647"/>
            <a:ext cx="374383" cy="465822"/>
          </a:xfrm>
          <a:prstGeom prst="rect">
            <a:avLst/>
          </a:prstGeom>
        </p:spPr>
        <p:txBody>
          <a:bodyPr vert="horz" lIns="91440" tIns="45720" rIns="91440" bIns="45720" rtlCol="0" anchor="ctr"/>
          <a:lstStyle>
            <a:lvl1pPr algn="ctr">
              <a:defRPr sz="700" b="0" i="0">
                <a:solidFill>
                  <a:srgbClr val="8AC03B"/>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‹N°›</a:t>
            </a:fld>
            <a:endParaRPr lang="en-US" dirty="0"/>
          </a:p>
        </p:txBody>
      </p:sp>
      <p:sp>
        <p:nvSpPr>
          <p:cNvPr id="3" name="Text Box 5">
            <a:extLst>
              <a:ext uri="{FF2B5EF4-FFF2-40B4-BE49-F238E27FC236}">
                <a16:creationId xmlns:a16="http://schemas.microsoft.com/office/drawing/2014/main" id="{BFCAB81C-4F27-8236-B142-6D2BB7165CFD}"/>
              </a:ext>
            </a:extLst>
          </p:cNvPr>
          <p:cNvSpPr txBox="1"/>
          <p:nvPr userDrawn="1"/>
        </p:nvSpPr>
        <p:spPr>
          <a:xfrm>
            <a:off x="3624944" y="10204367"/>
            <a:ext cx="3896178"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500" b="1" i="0" spc="170" baseline="0" dirty="0">
                <a:solidFill>
                  <a:srgbClr val="6D6E71"/>
                </a:solidFill>
                <a:effectLst/>
                <a:latin typeface="Avenir Black" panose="02000503020000020003" pitchFamily="2" charset="0"/>
                <a:ea typeface="Times New Roman" panose="02020603050405020304" pitchFamily="18" charset="0"/>
                <a:cs typeface="Times New Roman" panose="02020603050405020304" pitchFamily="18" charset="0"/>
              </a:rPr>
              <a:t>GRASSROOTS</a:t>
            </a:r>
            <a:r>
              <a:rPr lang="en-IE" sz="500" spc="170" baseline="0" dirty="0">
                <a:solidFill>
                  <a:srgbClr val="6D6E71"/>
                </a:solidFill>
                <a:effectLst/>
                <a:latin typeface="Avenir Book" panose="02000503020000020003" pitchFamily="2" charset="0"/>
                <a:ea typeface="Times New Roman" panose="02020603050405020304" pitchFamily="18" charset="0"/>
                <a:cs typeface="Times New Roman" panose="02020603050405020304" pitchFamily="18" charset="0"/>
              </a:rPr>
              <a:t> YOUNG ENTREPRENEURS IN ECO-HEALTH TOURISM</a:t>
            </a:r>
            <a:endParaRPr lang="en-IE" sz="500" spc="170" baseline="0" dirty="0">
              <a:solidFill>
                <a:srgbClr val="6D6E71"/>
              </a:solidFill>
              <a:effectLst/>
              <a:latin typeface="Avenir Book" panose="02000503020000020003" pitchFamily="2" charset="0"/>
              <a:ea typeface="Calibri" panose="020F0502020204030204" pitchFamily="34" charset="0"/>
              <a:cs typeface="Times New Roman" panose="02020603050405020304" pitchFamily="18" charset="0"/>
            </a:endParaRPr>
          </a:p>
        </p:txBody>
      </p:sp>
      <p:cxnSp>
        <p:nvCxnSpPr>
          <p:cNvPr id="6" name="Straight Connector 5">
            <a:extLst>
              <a:ext uri="{FF2B5EF4-FFF2-40B4-BE49-F238E27FC236}">
                <a16:creationId xmlns:a16="http://schemas.microsoft.com/office/drawing/2014/main" id="{7D2C297B-BADA-AB9B-977D-53BCC0E74AC1}"/>
              </a:ext>
            </a:extLst>
          </p:cNvPr>
          <p:cNvCxnSpPr>
            <a:cxnSpLocks/>
          </p:cNvCxnSpPr>
          <p:nvPr userDrawn="1"/>
        </p:nvCxnSpPr>
        <p:spPr>
          <a:xfrm>
            <a:off x="3779837" y="2296621"/>
            <a:ext cx="377983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6CE73626-14E9-9DD8-CC1F-3AF40CBA33C5}"/>
              </a:ext>
            </a:extLst>
          </p:cNvPr>
          <p:cNvSpPr/>
          <p:nvPr userDrawn="1"/>
        </p:nvSpPr>
        <p:spPr>
          <a:xfrm>
            <a:off x="-1642533" y="0"/>
            <a:ext cx="1642533" cy="1069181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E733660E-0A32-EB51-5438-3B80C14B4B2A}"/>
              </a:ext>
            </a:extLst>
          </p:cNvPr>
          <p:cNvSpPr/>
          <p:nvPr userDrawn="1"/>
        </p:nvSpPr>
        <p:spPr>
          <a:xfrm rot="16200000">
            <a:off x="2958571" y="7749116"/>
            <a:ext cx="1642533" cy="755967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3">
            <a:extLst>
              <a:ext uri="{FF2B5EF4-FFF2-40B4-BE49-F238E27FC236}">
                <a16:creationId xmlns:a16="http://schemas.microsoft.com/office/drawing/2014/main" id="{76BAFA2F-AD18-CD4D-BF0F-C4293B9DE05B}"/>
              </a:ext>
            </a:extLst>
          </p:cNvPr>
          <p:cNvSpPr>
            <a:spLocks noGrp="1"/>
          </p:cNvSpPr>
          <p:nvPr userDrawn="1">
            <p:ph type="body" sz="quarter" idx="14" hasCustomPrompt="1"/>
          </p:nvPr>
        </p:nvSpPr>
        <p:spPr>
          <a:xfrm>
            <a:off x="3779837" y="833157"/>
            <a:ext cx="1955741" cy="2002900"/>
          </a:xfrm>
          <a:effectLst>
            <a:glow rad="127000">
              <a:srgbClr val="414141"/>
            </a:glow>
          </a:effectLst>
        </p:spPr>
        <p:txBody>
          <a:bodyPr>
            <a:noAutofit/>
          </a:bodyPr>
          <a:lstStyle>
            <a:lvl1pPr marL="0" indent="0" algn="l">
              <a:buNone/>
              <a:defRPr sz="80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GB" dirty="0"/>
              <a:t>03</a:t>
            </a:r>
            <a:endParaRPr lang="en-US" dirty="0"/>
          </a:p>
        </p:txBody>
      </p:sp>
      <p:sp>
        <p:nvSpPr>
          <p:cNvPr id="101" name="Text Placeholder 3">
            <a:extLst>
              <a:ext uri="{FF2B5EF4-FFF2-40B4-BE49-F238E27FC236}">
                <a16:creationId xmlns:a16="http://schemas.microsoft.com/office/drawing/2014/main" id="{E77814B4-B312-BE46-8F13-45316A931D29}"/>
              </a:ext>
            </a:extLst>
          </p:cNvPr>
          <p:cNvSpPr>
            <a:spLocks noGrp="1"/>
          </p:cNvSpPr>
          <p:nvPr userDrawn="1">
            <p:ph type="body" sz="quarter" idx="15" hasCustomPrompt="1"/>
          </p:nvPr>
        </p:nvSpPr>
        <p:spPr>
          <a:xfrm>
            <a:off x="3779837" y="2592720"/>
            <a:ext cx="2830273" cy="2002900"/>
          </a:xfrm>
        </p:spPr>
        <p:txBody>
          <a:bodyPr>
            <a:noAutofit/>
          </a:bodyPr>
          <a:lstStyle>
            <a:lvl1pPr marL="0" indent="0" algn="l">
              <a:buNone/>
              <a:defRPr sz="28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GB" dirty="0"/>
              <a:t>CHAPTER</a:t>
            </a:r>
            <a:endParaRPr lang="en-US" dirty="0"/>
          </a:p>
        </p:txBody>
      </p:sp>
    </p:spTree>
    <p:extLst>
      <p:ext uri="{BB962C8B-B14F-4D97-AF65-F5344CB8AC3E}">
        <p14:creationId xmlns:p14="http://schemas.microsoft.com/office/powerpoint/2010/main" val="2033322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with photo">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94292498-C849-5884-9035-FAE5EFD794D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00039" y="4333668"/>
            <a:ext cx="8519936" cy="8889058"/>
          </a:xfrm>
          <a:custGeom>
            <a:avLst/>
            <a:gdLst>
              <a:gd name="connsiteX0" fmla="*/ 0 w 8519936"/>
              <a:gd name="connsiteY0" fmla="*/ 0 h 8889058"/>
              <a:gd name="connsiteX1" fmla="*/ 8519936 w 8519936"/>
              <a:gd name="connsiteY1" fmla="*/ 0 h 8889058"/>
              <a:gd name="connsiteX2" fmla="*/ 8519936 w 8519936"/>
              <a:gd name="connsiteY2" fmla="*/ 6358146 h 8889058"/>
              <a:gd name="connsiteX3" fmla="*/ 3100039 w 8519936"/>
              <a:gd name="connsiteY3" fmla="*/ 6358146 h 8889058"/>
              <a:gd name="connsiteX4" fmla="*/ 3100039 w 8519936"/>
              <a:gd name="connsiteY4" fmla="*/ 103861 h 8889058"/>
              <a:gd name="connsiteX5" fmla="*/ 1351921 w 8519936"/>
              <a:gd name="connsiteY5" fmla="*/ 103861 h 8889058"/>
              <a:gd name="connsiteX6" fmla="*/ 1351921 w 8519936"/>
              <a:gd name="connsiteY6" fmla="*/ 447803 h 8889058"/>
              <a:gd name="connsiteX7" fmla="*/ 179125 w 8519936"/>
              <a:gd name="connsiteY7" fmla="*/ 447803 h 8889058"/>
              <a:gd name="connsiteX8" fmla="*/ 179125 w 8519936"/>
              <a:gd name="connsiteY8" fmla="*/ 7881482 h 8889058"/>
              <a:gd name="connsiteX9" fmla="*/ 1351921 w 8519936"/>
              <a:gd name="connsiteY9" fmla="*/ 7881482 h 8889058"/>
              <a:gd name="connsiteX10" fmla="*/ 1351921 w 8519936"/>
              <a:gd name="connsiteY10" fmla="*/ 7930050 h 8889058"/>
              <a:gd name="connsiteX11" fmla="*/ 1701684 w 8519936"/>
              <a:gd name="connsiteY11" fmla="*/ 7930050 h 8889058"/>
              <a:gd name="connsiteX12" fmla="*/ 1701684 w 8519936"/>
              <a:gd name="connsiteY12" fmla="*/ 8329294 h 8889058"/>
              <a:gd name="connsiteX13" fmla="*/ 6985860 w 8519936"/>
              <a:gd name="connsiteY13" fmla="*/ 8329294 h 8889058"/>
              <a:gd name="connsiteX14" fmla="*/ 6985860 w 8519936"/>
              <a:gd name="connsiteY14" fmla="*/ 8106264 h 8889058"/>
              <a:gd name="connsiteX15" fmla="*/ 8519936 w 8519936"/>
              <a:gd name="connsiteY15" fmla="*/ 8106264 h 8889058"/>
              <a:gd name="connsiteX16" fmla="*/ 8519936 w 8519936"/>
              <a:gd name="connsiteY16" fmla="*/ 8889058 h 8889058"/>
              <a:gd name="connsiteX17" fmla="*/ 0 w 8519936"/>
              <a:gd name="connsiteY17" fmla="*/ 8889058 h 888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519936" h="8889058">
                <a:moveTo>
                  <a:pt x="0" y="0"/>
                </a:moveTo>
                <a:lnTo>
                  <a:pt x="8519936" y="0"/>
                </a:lnTo>
                <a:lnTo>
                  <a:pt x="8519936" y="6358146"/>
                </a:lnTo>
                <a:lnTo>
                  <a:pt x="3100039" y="6358146"/>
                </a:lnTo>
                <a:lnTo>
                  <a:pt x="3100039" y="103861"/>
                </a:lnTo>
                <a:lnTo>
                  <a:pt x="1351921" y="103861"/>
                </a:lnTo>
                <a:lnTo>
                  <a:pt x="1351921" y="447803"/>
                </a:lnTo>
                <a:lnTo>
                  <a:pt x="179125" y="447803"/>
                </a:lnTo>
                <a:lnTo>
                  <a:pt x="179125" y="7881482"/>
                </a:lnTo>
                <a:lnTo>
                  <a:pt x="1351921" y="7881482"/>
                </a:lnTo>
                <a:lnTo>
                  <a:pt x="1351921" y="7930050"/>
                </a:lnTo>
                <a:lnTo>
                  <a:pt x="1701684" y="7930050"/>
                </a:lnTo>
                <a:lnTo>
                  <a:pt x="1701684" y="8329294"/>
                </a:lnTo>
                <a:lnTo>
                  <a:pt x="6985860" y="8329294"/>
                </a:lnTo>
                <a:lnTo>
                  <a:pt x="6985860" y="8106264"/>
                </a:lnTo>
                <a:lnTo>
                  <a:pt x="8519936" y="8106264"/>
                </a:lnTo>
                <a:lnTo>
                  <a:pt x="8519936" y="8889058"/>
                </a:lnTo>
                <a:lnTo>
                  <a:pt x="0" y="8889058"/>
                </a:lnTo>
                <a:close/>
              </a:path>
            </a:pathLst>
          </a:custGeom>
        </p:spPr>
      </p:pic>
      <p:sp>
        <p:nvSpPr>
          <p:cNvPr id="52" name="Rectangle 51">
            <a:extLst>
              <a:ext uri="{FF2B5EF4-FFF2-40B4-BE49-F238E27FC236}">
                <a16:creationId xmlns:a16="http://schemas.microsoft.com/office/drawing/2014/main" id="{20ECD36C-3D23-EA46-831C-7D8DA38730C6}"/>
              </a:ext>
            </a:extLst>
          </p:cNvPr>
          <p:cNvSpPr/>
          <p:nvPr userDrawn="1"/>
        </p:nvSpPr>
        <p:spPr>
          <a:xfrm>
            <a:off x="0" y="0"/>
            <a:ext cx="7559675" cy="4097053"/>
          </a:xfrm>
          <a:prstGeom prst="rect">
            <a:avLst/>
          </a:prstGeom>
          <a:solidFill>
            <a:srgbClr val="8AC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p>
        </p:txBody>
      </p:sp>
      <p:sp>
        <p:nvSpPr>
          <p:cNvPr id="157" name="Text Placeholder 23">
            <a:extLst>
              <a:ext uri="{FF2B5EF4-FFF2-40B4-BE49-F238E27FC236}">
                <a16:creationId xmlns:a16="http://schemas.microsoft.com/office/drawing/2014/main" id="{B4F316CB-86CF-7F4A-91F4-085580AC0238}"/>
              </a:ext>
            </a:extLst>
          </p:cNvPr>
          <p:cNvSpPr>
            <a:spLocks noGrp="1"/>
          </p:cNvSpPr>
          <p:nvPr>
            <p:ph type="body" sz="quarter" idx="14" hasCustomPrompt="1"/>
          </p:nvPr>
        </p:nvSpPr>
        <p:spPr>
          <a:xfrm>
            <a:off x="3128102" y="2738011"/>
            <a:ext cx="785328" cy="1056986"/>
          </a:xfrm>
        </p:spPr>
        <p:txBody>
          <a:bodyPr anchor="t">
            <a:normAutofit/>
          </a:bodyPr>
          <a:lstStyle>
            <a:lvl1pPr marL="0" indent="0" algn="r">
              <a:buNone/>
              <a:defRPr sz="9600" b="1" i="0" baseline="0">
                <a:solidFill>
                  <a:schemeClr val="bg1"/>
                </a:solidFill>
                <a:latin typeface="Times" pitchFamily="2" charset="0"/>
                <a:ea typeface="Times" pitchFamily="2" charset="0"/>
                <a:cs typeface="Times New Roman" charset="0"/>
              </a:defRPr>
            </a:lvl1pPr>
          </a:lstStyle>
          <a:p>
            <a:pPr lvl="0"/>
            <a:r>
              <a:rPr lang="en-US" dirty="0"/>
              <a:t>”</a:t>
            </a:r>
          </a:p>
        </p:txBody>
      </p:sp>
      <p:sp>
        <p:nvSpPr>
          <p:cNvPr id="159" name="Text Placeholder 23">
            <a:extLst>
              <a:ext uri="{FF2B5EF4-FFF2-40B4-BE49-F238E27FC236}">
                <a16:creationId xmlns:a16="http://schemas.microsoft.com/office/drawing/2014/main" id="{2721C86B-EEB5-7B40-A3F2-6FA45780492F}"/>
              </a:ext>
            </a:extLst>
          </p:cNvPr>
          <p:cNvSpPr>
            <a:spLocks noGrp="1"/>
          </p:cNvSpPr>
          <p:nvPr>
            <p:ph type="body" sz="quarter" idx="15" hasCustomPrompt="1"/>
          </p:nvPr>
        </p:nvSpPr>
        <p:spPr>
          <a:xfrm>
            <a:off x="615910" y="805650"/>
            <a:ext cx="2003444" cy="936605"/>
          </a:xfrm>
        </p:spPr>
        <p:txBody>
          <a:bodyPr anchor="t">
            <a:normAutofit/>
          </a:bodyPr>
          <a:lstStyle>
            <a:lvl1pPr marL="0" indent="0" algn="l">
              <a:buNone/>
              <a:defRPr sz="9600" b="1" i="0" baseline="0">
                <a:solidFill>
                  <a:schemeClr val="bg1"/>
                </a:solidFill>
                <a:latin typeface="Times" pitchFamily="2" charset="0"/>
                <a:ea typeface="Times" pitchFamily="2" charset="0"/>
                <a:cs typeface="Times New Roman" charset="0"/>
              </a:defRPr>
            </a:lvl1pPr>
          </a:lstStyle>
          <a:p>
            <a:pPr lvl="0"/>
            <a:r>
              <a:rPr lang="en-US" dirty="0"/>
              <a:t>“</a:t>
            </a:r>
          </a:p>
        </p:txBody>
      </p:sp>
      <p:sp>
        <p:nvSpPr>
          <p:cNvPr id="164" name="Text Placeholder 23">
            <a:extLst>
              <a:ext uri="{FF2B5EF4-FFF2-40B4-BE49-F238E27FC236}">
                <a16:creationId xmlns:a16="http://schemas.microsoft.com/office/drawing/2014/main" id="{58A93ACD-1987-2441-9CBB-AA1A4196A0E5}"/>
              </a:ext>
            </a:extLst>
          </p:cNvPr>
          <p:cNvSpPr>
            <a:spLocks noGrp="1"/>
          </p:cNvSpPr>
          <p:nvPr>
            <p:ph type="body" sz="quarter" idx="42" hasCustomPrompt="1"/>
          </p:nvPr>
        </p:nvSpPr>
        <p:spPr>
          <a:xfrm>
            <a:off x="615910" y="803767"/>
            <a:ext cx="3288612" cy="2623117"/>
          </a:xfrm>
        </p:spPr>
        <p:txBody>
          <a:bodyPr anchor="ctr">
            <a:normAutofit/>
          </a:bodyPr>
          <a:lstStyle>
            <a:lvl1pPr marL="0" indent="0" algn="ctr">
              <a:lnSpc>
                <a:spcPct val="100000"/>
              </a:lnSpc>
              <a:spcBef>
                <a:spcPts val="0"/>
              </a:spcBef>
              <a:buNone/>
              <a:defRPr sz="1400" b="0" i="1"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Quote</a:t>
            </a:r>
          </a:p>
        </p:txBody>
      </p:sp>
      <p:sp>
        <p:nvSpPr>
          <p:cNvPr id="2" name="Slide Number Placeholder 5">
            <a:extLst>
              <a:ext uri="{FF2B5EF4-FFF2-40B4-BE49-F238E27FC236}">
                <a16:creationId xmlns:a16="http://schemas.microsoft.com/office/drawing/2014/main" id="{B5D063AD-C02C-393C-2A93-D3818361857D}"/>
              </a:ext>
            </a:extLst>
          </p:cNvPr>
          <p:cNvSpPr>
            <a:spLocks noGrp="1"/>
          </p:cNvSpPr>
          <p:nvPr>
            <p:ph type="sldNum" sz="quarter" idx="4"/>
          </p:nvPr>
        </p:nvSpPr>
        <p:spPr>
          <a:xfrm>
            <a:off x="6860806" y="10158647"/>
            <a:ext cx="374383" cy="465822"/>
          </a:xfrm>
          <a:prstGeom prst="rect">
            <a:avLst/>
          </a:prstGeom>
        </p:spPr>
        <p:txBody>
          <a:bodyPr vert="horz" lIns="91440" tIns="45720" rIns="91440" bIns="45720" rtlCol="0" anchor="ctr"/>
          <a:lstStyle>
            <a:lvl1pPr algn="ctr">
              <a:defRPr sz="700" b="0" i="0">
                <a:solidFill>
                  <a:srgbClr val="8AC03B"/>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‹N°›</a:t>
            </a:fld>
            <a:endParaRPr lang="en-US" dirty="0"/>
          </a:p>
        </p:txBody>
      </p:sp>
      <p:sp>
        <p:nvSpPr>
          <p:cNvPr id="3" name="Text Box 5">
            <a:extLst>
              <a:ext uri="{FF2B5EF4-FFF2-40B4-BE49-F238E27FC236}">
                <a16:creationId xmlns:a16="http://schemas.microsoft.com/office/drawing/2014/main" id="{665180BA-9AB7-974E-C10B-FEFDE38FC3BC}"/>
              </a:ext>
            </a:extLst>
          </p:cNvPr>
          <p:cNvSpPr txBox="1"/>
          <p:nvPr userDrawn="1"/>
        </p:nvSpPr>
        <p:spPr>
          <a:xfrm rot="16200000">
            <a:off x="5099908" y="8023367"/>
            <a:ext cx="3896178"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500" b="1" i="0" spc="170" baseline="0" dirty="0">
                <a:solidFill>
                  <a:srgbClr val="6D6E71"/>
                </a:solidFill>
                <a:effectLst/>
                <a:latin typeface="Avenir Black" panose="02000503020000020003" pitchFamily="2" charset="0"/>
                <a:ea typeface="Times New Roman" panose="02020603050405020304" pitchFamily="18" charset="0"/>
                <a:cs typeface="Times New Roman" panose="02020603050405020304" pitchFamily="18" charset="0"/>
              </a:rPr>
              <a:t>GRASSROOTS</a:t>
            </a:r>
            <a:r>
              <a:rPr lang="en-IE" sz="500" spc="170" baseline="0" dirty="0">
                <a:solidFill>
                  <a:srgbClr val="6D6E71"/>
                </a:solidFill>
                <a:effectLst/>
                <a:latin typeface="Avenir Book" panose="02000503020000020003" pitchFamily="2" charset="0"/>
                <a:ea typeface="Times New Roman" panose="02020603050405020304" pitchFamily="18" charset="0"/>
                <a:cs typeface="Times New Roman" panose="02020603050405020304" pitchFamily="18" charset="0"/>
              </a:rPr>
              <a:t> YOUNG ENTREPRENEURS IN ECO-HEALTH TOURISM</a:t>
            </a:r>
            <a:endParaRPr lang="en-IE" sz="500" spc="170" baseline="0" dirty="0">
              <a:solidFill>
                <a:srgbClr val="6D6E71"/>
              </a:solidFill>
              <a:effectLst/>
              <a:latin typeface="Avenir Book" panose="02000503020000020003" pitchFamily="2" charset="0"/>
              <a:ea typeface="Calibri" panose="020F0502020204030204" pitchFamily="34" charset="0"/>
              <a:cs typeface="Times New Roman" panose="02020603050405020304" pitchFamily="18" charset="0"/>
            </a:endParaRPr>
          </a:p>
        </p:txBody>
      </p:sp>
      <p:grpSp>
        <p:nvGrpSpPr>
          <p:cNvPr id="20" name="Graphic 18">
            <a:extLst>
              <a:ext uri="{FF2B5EF4-FFF2-40B4-BE49-F238E27FC236}">
                <a16:creationId xmlns:a16="http://schemas.microsoft.com/office/drawing/2014/main" id="{A6C4133F-8E8D-B1FB-6B65-F173B3AEDA4D}"/>
              </a:ext>
            </a:extLst>
          </p:cNvPr>
          <p:cNvGrpSpPr/>
          <p:nvPr/>
        </p:nvGrpSpPr>
        <p:grpSpPr>
          <a:xfrm>
            <a:off x="5203685" y="-757463"/>
            <a:ext cx="3314240" cy="3315216"/>
            <a:chOff x="110688" y="1674538"/>
            <a:chExt cx="7339635" cy="7341798"/>
          </a:xfrm>
          <a:solidFill>
            <a:srgbClr val="FFFFFF"/>
          </a:solidFill>
        </p:grpSpPr>
        <p:sp>
          <p:nvSpPr>
            <p:cNvPr id="21" name="Freeform 20">
              <a:extLst>
                <a:ext uri="{FF2B5EF4-FFF2-40B4-BE49-F238E27FC236}">
                  <a16:creationId xmlns:a16="http://schemas.microsoft.com/office/drawing/2014/main" id="{3C6F32BD-93C4-AB90-46C9-6B3DE7944CDE}"/>
                </a:ext>
              </a:extLst>
            </p:cNvPr>
            <p:cNvSpPr/>
            <p:nvPr/>
          </p:nvSpPr>
          <p:spPr>
            <a:xfrm>
              <a:off x="804025" y="2368014"/>
              <a:ext cx="5952959" cy="5954848"/>
            </a:xfrm>
            <a:custGeom>
              <a:avLst/>
              <a:gdLst>
                <a:gd name="connsiteX0" fmla="*/ 588933 w 5952959"/>
                <a:gd name="connsiteY0" fmla="*/ 2320789 h 5954848"/>
                <a:gd name="connsiteX1" fmla="*/ 233608 w 5952959"/>
                <a:gd name="connsiteY1" fmla="*/ 3246938 h 5954848"/>
                <a:gd name="connsiteX2" fmla="*/ 75530 w 5952959"/>
                <a:gd name="connsiteY2" fmla="*/ 3443441 h 5954848"/>
                <a:gd name="connsiteX3" fmla="*/ 85690 w 5952959"/>
                <a:gd name="connsiteY3" fmla="*/ 3149523 h 5954848"/>
                <a:gd name="connsiteX4" fmla="*/ 23060 w 5952959"/>
                <a:gd name="connsiteY4" fmla="*/ 3342415 h 5954848"/>
                <a:gd name="connsiteX5" fmla="*/ 0 w 5952959"/>
                <a:gd name="connsiteY5" fmla="*/ 2977424 h 5954848"/>
                <a:gd name="connsiteX6" fmla="*/ 2119383 w 5952959"/>
                <a:gd name="connsiteY6" fmla="*/ 125965 h 5954848"/>
                <a:gd name="connsiteX7" fmla="*/ 1704035 w 5952959"/>
                <a:gd name="connsiteY7" fmla="*/ 476313 h 5954848"/>
                <a:gd name="connsiteX8" fmla="*/ 1098325 w 5952959"/>
                <a:gd name="connsiteY8" fmla="*/ 1297358 h 5954848"/>
                <a:gd name="connsiteX9" fmla="*/ 588933 w 5952959"/>
                <a:gd name="connsiteY9" fmla="*/ 2320789 h 5954848"/>
                <a:gd name="connsiteX10" fmla="*/ 4668083 w 5952959"/>
                <a:gd name="connsiteY10" fmla="*/ 5426786 h 5954848"/>
                <a:gd name="connsiteX11" fmla="*/ 5119123 w 5952959"/>
                <a:gd name="connsiteY11" fmla="*/ 5042874 h 5954848"/>
                <a:gd name="connsiteX12" fmla="*/ 4268911 w 5952959"/>
                <a:gd name="connsiteY12" fmla="*/ 5243187 h 5954848"/>
                <a:gd name="connsiteX13" fmla="*/ 4668083 w 5952959"/>
                <a:gd name="connsiteY13" fmla="*/ 5426786 h 5954848"/>
                <a:gd name="connsiteX14" fmla="*/ 719472 w 5952959"/>
                <a:gd name="connsiteY14" fmla="*/ 4217884 h 5954848"/>
                <a:gd name="connsiteX15" fmla="*/ 599494 w 5952959"/>
                <a:gd name="connsiteY15" fmla="*/ 4340840 h 5954848"/>
                <a:gd name="connsiteX16" fmla="*/ 576033 w 5952959"/>
                <a:gd name="connsiteY16" fmla="*/ 4737121 h 5954848"/>
                <a:gd name="connsiteX17" fmla="*/ 618476 w 5952959"/>
                <a:gd name="connsiteY17" fmla="*/ 4793418 h 5954848"/>
                <a:gd name="connsiteX18" fmla="*/ 696747 w 5952959"/>
                <a:gd name="connsiteY18" fmla="*/ 4676346 h 5954848"/>
                <a:gd name="connsiteX19" fmla="*/ 1462272 w 5952959"/>
                <a:gd name="connsiteY19" fmla="*/ 3608252 h 5954848"/>
                <a:gd name="connsiteX20" fmla="*/ 719472 w 5952959"/>
                <a:gd name="connsiteY20" fmla="*/ 4217884 h 5954848"/>
                <a:gd name="connsiteX21" fmla="*/ 1450308 w 5952959"/>
                <a:gd name="connsiteY21" fmla="*/ 3521266 h 5954848"/>
                <a:gd name="connsiteX22" fmla="*/ 1582719 w 5952959"/>
                <a:gd name="connsiteY22" fmla="*/ 3454807 h 5954848"/>
                <a:gd name="connsiteX23" fmla="*/ 2090507 w 5952959"/>
                <a:gd name="connsiteY23" fmla="*/ 2853867 h 5954848"/>
                <a:gd name="connsiteX24" fmla="*/ 2895068 w 5952959"/>
                <a:gd name="connsiteY24" fmla="*/ 2080359 h 5954848"/>
                <a:gd name="connsiteX25" fmla="*/ 3756644 w 5952959"/>
                <a:gd name="connsiteY25" fmla="*/ 1517529 h 5954848"/>
                <a:gd name="connsiteX26" fmla="*/ 4660597 w 5952959"/>
                <a:gd name="connsiteY26" fmla="*/ 1252963 h 5954848"/>
                <a:gd name="connsiteX27" fmla="*/ 5449249 w 5952959"/>
                <a:gd name="connsiteY27" fmla="*/ 1319823 h 5954848"/>
                <a:gd name="connsiteX28" fmla="*/ 2976547 w 5952959"/>
                <a:gd name="connsiteY28" fmla="*/ 0 h 5954848"/>
                <a:gd name="connsiteX29" fmla="*/ 2849483 w 5952959"/>
                <a:gd name="connsiteY29" fmla="*/ 2674 h 5954848"/>
                <a:gd name="connsiteX30" fmla="*/ 1767333 w 5952959"/>
                <a:gd name="connsiteY30" fmla="*/ 524586 h 5954848"/>
                <a:gd name="connsiteX31" fmla="*/ 1762454 w 5952959"/>
                <a:gd name="connsiteY31" fmla="*/ 530269 h 5954848"/>
                <a:gd name="connsiteX32" fmla="*/ 1218973 w 5952959"/>
                <a:gd name="connsiteY32" fmla="*/ 1365622 h 5954848"/>
                <a:gd name="connsiteX33" fmla="*/ 775151 w 5952959"/>
                <a:gd name="connsiteY33" fmla="*/ 2395940 h 5954848"/>
                <a:gd name="connsiteX34" fmla="*/ 615201 w 5952959"/>
                <a:gd name="connsiteY34" fmla="*/ 2864832 h 5954848"/>
                <a:gd name="connsiteX35" fmla="*/ 1423171 w 5952959"/>
                <a:gd name="connsiteY35" fmla="*/ 2400553 h 5954848"/>
                <a:gd name="connsiteX36" fmla="*/ 1906696 w 5952959"/>
                <a:gd name="connsiteY36" fmla="*/ 2331888 h 5954848"/>
                <a:gd name="connsiteX37" fmla="*/ 2011435 w 5952959"/>
                <a:gd name="connsiteY37" fmla="*/ 2346330 h 5954848"/>
                <a:gd name="connsiteX38" fmla="*/ 1906763 w 5952959"/>
                <a:gd name="connsiteY38" fmla="*/ 2340981 h 5954848"/>
                <a:gd name="connsiteX39" fmla="*/ 1431726 w 5952959"/>
                <a:gd name="connsiteY39" fmla="*/ 2427632 h 5954848"/>
                <a:gd name="connsiteX40" fmla="*/ 567477 w 5952959"/>
                <a:gd name="connsiteY40" fmla="*/ 3016270 h 5954848"/>
                <a:gd name="connsiteX41" fmla="*/ 566274 w 5952959"/>
                <a:gd name="connsiteY41" fmla="*/ 3018276 h 5954848"/>
                <a:gd name="connsiteX42" fmla="*/ 244703 w 5952959"/>
                <a:gd name="connsiteY42" fmla="*/ 4180309 h 5954848"/>
                <a:gd name="connsiteX43" fmla="*/ 258606 w 5952959"/>
                <a:gd name="connsiteY43" fmla="*/ 4190137 h 5954848"/>
                <a:gd name="connsiteX44" fmla="*/ 1143108 w 5952959"/>
                <a:gd name="connsiteY44" fmla="*/ 3652781 h 5954848"/>
                <a:gd name="connsiteX45" fmla="*/ 274514 w 5952959"/>
                <a:gd name="connsiteY45" fmla="*/ 4225907 h 5954848"/>
                <a:gd name="connsiteX46" fmla="*/ 348841 w 5952959"/>
                <a:gd name="connsiteY46" fmla="*/ 4376009 h 5954848"/>
                <a:gd name="connsiteX47" fmla="*/ 625561 w 5952959"/>
                <a:gd name="connsiteY47" fmla="*/ 4115320 h 5954848"/>
                <a:gd name="connsiteX48" fmla="*/ 1450308 w 5952959"/>
                <a:gd name="connsiteY48" fmla="*/ 3521266 h 5954848"/>
                <a:gd name="connsiteX49" fmla="*/ 5449851 w 5952959"/>
                <a:gd name="connsiteY49" fmla="*/ 1320960 h 5954848"/>
                <a:gd name="connsiteX50" fmla="*/ 4663805 w 5952959"/>
                <a:gd name="connsiteY50" fmla="*/ 1281178 h 5954848"/>
                <a:gd name="connsiteX51" fmla="*/ 3792671 w 5952959"/>
                <a:gd name="connsiteY51" fmla="*/ 1588802 h 5954848"/>
                <a:gd name="connsiteX52" fmla="*/ 2984902 w 5952959"/>
                <a:gd name="connsiteY52" fmla="*/ 2186600 h 5954848"/>
                <a:gd name="connsiteX53" fmla="*/ 2775491 w 5952959"/>
                <a:gd name="connsiteY53" fmla="*/ 2389254 h 5954848"/>
                <a:gd name="connsiteX54" fmla="*/ 3078880 w 5952959"/>
                <a:gd name="connsiteY54" fmla="*/ 2193754 h 5954848"/>
                <a:gd name="connsiteX55" fmla="*/ 3866062 w 5952959"/>
                <a:gd name="connsiteY55" fmla="*/ 1929455 h 5954848"/>
                <a:gd name="connsiteX56" fmla="*/ 4016921 w 5952959"/>
                <a:gd name="connsiteY56" fmla="*/ 1921098 h 5954848"/>
                <a:gd name="connsiteX57" fmla="*/ 4258818 w 5952959"/>
                <a:gd name="connsiteY57" fmla="*/ 1940019 h 5954848"/>
                <a:gd name="connsiteX58" fmla="*/ 4645157 w 5952959"/>
                <a:gd name="connsiteY58" fmla="*/ 2060702 h 5954848"/>
                <a:gd name="connsiteX59" fmla="*/ 5397916 w 5952959"/>
                <a:gd name="connsiteY59" fmla="*/ 2672876 h 5954848"/>
                <a:gd name="connsiteX60" fmla="*/ 4634061 w 5952959"/>
                <a:gd name="connsiteY60" fmla="*/ 2086778 h 5954848"/>
                <a:gd name="connsiteX61" fmla="*/ 4252201 w 5952959"/>
                <a:gd name="connsiteY61" fmla="*/ 1992304 h 5954848"/>
                <a:gd name="connsiteX62" fmla="*/ 3876957 w 5952959"/>
                <a:gd name="connsiteY62" fmla="*/ 2008752 h 5954848"/>
                <a:gd name="connsiteX63" fmla="*/ 3149196 w 5952959"/>
                <a:gd name="connsiteY63" fmla="*/ 2314237 h 5954848"/>
                <a:gd name="connsiteX64" fmla="*/ 2456594 w 5952959"/>
                <a:gd name="connsiteY64" fmla="*/ 2896925 h 5954848"/>
                <a:gd name="connsiteX65" fmla="*/ 2112365 w 5952959"/>
                <a:gd name="connsiteY65" fmla="*/ 3280034 h 5954848"/>
                <a:gd name="connsiteX66" fmla="*/ 2275055 w 5952959"/>
                <a:gd name="connsiteY66" fmla="*/ 3257837 h 5954848"/>
                <a:gd name="connsiteX67" fmla="*/ 2676433 w 5952959"/>
                <a:gd name="connsiteY67" fmla="*/ 3281438 h 5954848"/>
                <a:gd name="connsiteX68" fmla="*/ 2931630 w 5952959"/>
                <a:gd name="connsiteY68" fmla="*/ 3361270 h 5954848"/>
                <a:gd name="connsiteX69" fmla="*/ 2674828 w 5952959"/>
                <a:gd name="connsiteY69" fmla="*/ 3290398 h 5954848"/>
                <a:gd name="connsiteX70" fmla="*/ 2277929 w 5952959"/>
                <a:gd name="connsiteY70" fmla="*/ 3286052 h 5954848"/>
                <a:gd name="connsiteX71" fmla="*/ 2072795 w 5952959"/>
                <a:gd name="connsiteY71" fmla="*/ 3330046 h 5954848"/>
                <a:gd name="connsiteX72" fmla="*/ 1241698 w 5952959"/>
                <a:gd name="connsiteY72" fmla="*/ 4488401 h 5954848"/>
                <a:gd name="connsiteX73" fmla="*/ 875412 w 5952959"/>
                <a:gd name="connsiteY73" fmla="*/ 5086199 h 5954848"/>
                <a:gd name="connsiteX74" fmla="*/ 878219 w 5952959"/>
                <a:gd name="connsiteY74" fmla="*/ 5089007 h 5954848"/>
                <a:gd name="connsiteX75" fmla="*/ 1477846 w 5952959"/>
                <a:gd name="connsiteY75" fmla="*/ 5175926 h 5954848"/>
                <a:gd name="connsiteX76" fmla="*/ 2171853 w 5952959"/>
                <a:gd name="connsiteY76" fmla="*/ 4876325 h 5954848"/>
                <a:gd name="connsiteX77" fmla="*/ 2780303 w 5952959"/>
                <a:gd name="connsiteY77" fmla="*/ 4695668 h 5954848"/>
                <a:gd name="connsiteX78" fmla="*/ 2879695 w 5952959"/>
                <a:gd name="connsiteY78" fmla="*/ 4632619 h 5954848"/>
                <a:gd name="connsiteX79" fmla="*/ 3689603 w 5952959"/>
                <a:gd name="connsiteY79" fmla="*/ 4325730 h 5954848"/>
                <a:gd name="connsiteX80" fmla="*/ 3898747 w 5952959"/>
                <a:gd name="connsiteY80" fmla="*/ 4312759 h 5954848"/>
                <a:gd name="connsiteX81" fmla="*/ 4091649 w 5952959"/>
                <a:gd name="connsiteY81" fmla="*/ 4327869 h 5954848"/>
                <a:gd name="connsiteX82" fmla="*/ 4350924 w 5952959"/>
                <a:gd name="connsiteY82" fmla="*/ 4394128 h 5954848"/>
                <a:gd name="connsiteX83" fmla="*/ 4090513 w 5952959"/>
                <a:gd name="connsiteY83" fmla="*/ 4336896 h 5954848"/>
                <a:gd name="connsiteX84" fmla="*/ 3693947 w 5952959"/>
                <a:gd name="connsiteY84" fmla="*/ 4353745 h 5954848"/>
                <a:gd name="connsiteX85" fmla="*/ 3006893 w 5952959"/>
                <a:gd name="connsiteY85" fmla="*/ 4643918 h 5954848"/>
                <a:gd name="connsiteX86" fmla="*/ 3988447 w 5952959"/>
                <a:gd name="connsiteY86" fmla="*/ 4502776 h 5954848"/>
                <a:gd name="connsiteX87" fmla="*/ 5387154 w 5952959"/>
                <a:gd name="connsiteY87" fmla="*/ 4485593 h 5954848"/>
                <a:gd name="connsiteX88" fmla="*/ 3995465 w 5952959"/>
                <a:gd name="connsiteY88" fmla="*/ 4565758 h 5954848"/>
                <a:gd name="connsiteX89" fmla="*/ 2671219 w 5952959"/>
                <a:gd name="connsiteY89" fmla="*/ 4893708 h 5954848"/>
                <a:gd name="connsiteX90" fmla="*/ 2162963 w 5952959"/>
                <a:gd name="connsiteY90" fmla="*/ 5393021 h 5954848"/>
                <a:gd name="connsiteX91" fmla="*/ 2163097 w 5952959"/>
                <a:gd name="connsiteY91" fmla="*/ 5393222 h 5954848"/>
                <a:gd name="connsiteX92" fmla="*/ 3089842 w 5952959"/>
                <a:gd name="connsiteY92" fmla="*/ 5148179 h 5954848"/>
                <a:gd name="connsiteX93" fmla="*/ 3976416 w 5952959"/>
                <a:gd name="connsiteY93" fmla="*/ 5165429 h 5954848"/>
                <a:gd name="connsiteX94" fmla="*/ 5196258 w 5952959"/>
                <a:gd name="connsiteY94" fmla="*/ 4960368 h 5954848"/>
                <a:gd name="connsiteX95" fmla="*/ 5952960 w 5952959"/>
                <a:gd name="connsiteY95" fmla="*/ 2977491 h 5954848"/>
                <a:gd name="connsiteX96" fmla="*/ 5449851 w 5952959"/>
                <a:gd name="connsiteY96" fmla="*/ 1320960 h 5954848"/>
                <a:gd name="connsiteX97" fmla="*/ 3879630 w 5952959"/>
                <a:gd name="connsiteY97" fmla="*/ 5184751 h 5954848"/>
                <a:gd name="connsiteX98" fmla="*/ 3587671 w 5952959"/>
                <a:gd name="connsiteY98" fmla="*/ 5172717 h 5954848"/>
                <a:gd name="connsiteX99" fmla="*/ 3102742 w 5952959"/>
                <a:gd name="connsiteY99" fmla="*/ 5227275 h 5954848"/>
                <a:gd name="connsiteX100" fmla="*/ 2152937 w 5952959"/>
                <a:gd name="connsiteY100" fmla="*/ 5546399 h 5954848"/>
                <a:gd name="connsiteX101" fmla="*/ 1948338 w 5952959"/>
                <a:gd name="connsiteY101" fmla="*/ 5645553 h 5954848"/>
                <a:gd name="connsiteX102" fmla="*/ 1871404 w 5952959"/>
                <a:gd name="connsiteY102" fmla="*/ 5741899 h 5954848"/>
                <a:gd name="connsiteX103" fmla="*/ 1903955 w 5952959"/>
                <a:gd name="connsiteY103" fmla="*/ 5754736 h 5954848"/>
                <a:gd name="connsiteX104" fmla="*/ 3283479 w 5952959"/>
                <a:gd name="connsiteY104" fmla="*/ 5316065 h 5954848"/>
                <a:gd name="connsiteX105" fmla="*/ 3879630 w 5952959"/>
                <a:gd name="connsiteY105" fmla="*/ 5184751 h 5954848"/>
                <a:gd name="connsiteX106" fmla="*/ 2364354 w 5952959"/>
                <a:gd name="connsiteY106" fmla="*/ 5013255 h 5954848"/>
                <a:gd name="connsiteX107" fmla="*/ 2245444 w 5952959"/>
                <a:gd name="connsiteY107" fmla="*/ 5064871 h 5954848"/>
                <a:gd name="connsiteX108" fmla="*/ 1426446 w 5952959"/>
                <a:gd name="connsiteY108" fmla="*/ 5519521 h 5954848"/>
                <a:gd name="connsiteX109" fmla="*/ 1621219 w 5952959"/>
                <a:gd name="connsiteY109" fmla="*/ 5627968 h 5954848"/>
                <a:gd name="connsiteX110" fmla="*/ 1842061 w 5952959"/>
                <a:gd name="connsiteY110" fmla="*/ 5524803 h 5954848"/>
                <a:gd name="connsiteX111" fmla="*/ 2086764 w 5952959"/>
                <a:gd name="connsiteY111" fmla="*/ 5269865 h 5954848"/>
                <a:gd name="connsiteX112" fmla="*/ 2364354 w 5952959"/>
                <a:gd name="connsiteY112" fmla="*/ 5013255 h 5954848"/>
                <a:gd name="connsiteX113" fmla="*/ 3337486 w 5952959"/>
                <a:gd name="connsiteY113" fmla="*/ 5511164 h 5954848"/>
                <a:gd name="connsiteX114" fmla="*/ 2360945 w 5952959"/>
                <a:gd name="connsiteY114" fmla="*/ 5890730 h 5954848"/>
                <a:gd name="connsiteX115" fmla="*/ 2976480 w 5952959"/>
                <a:gd name="connsiteY115" fmla="*/ 5954849 h 5954848"/>
                <a:gd name="connsiteX116" fmla="*/ 4665343 w 5952959"/>
                <a:gd name="connsiteY116" fmla="*/ 5428792 h 5954848"/>
                <a:gd name="connsiteX117" fmla="*/ 4235490 w 5952959"/>
                <a:gd name="connsiteY117" fmla="*/ 5252080 h 5954848"/>
                <a:gd name="connsiteX118" fmla="*/ 3337486 w 5952959"/>
                <a:gd name="connsiteY118" fmla="*/ 5511164 h 5954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5952959" h="5954848">
                  <a:moveTo>
                    <a:pt x="588933" y="2320789"/>
                  </a:moveTo>
                  <a:cubicBezTo>
                    <a:pt x="459329" y="2624803"/>
                    <a:pt x="341355" y="2938110"/>
                    <a:pt x="233608" y="3246938"/>
                  </a:cubicBezTo>
                  <a:cubicBezTo>
                    <a:pt x="180269" y="3308316"/>
                    <a:pt x="128000" y="3376514"/>
                    <a:pt x="75530" y="3443441"/>
                  </a:cubicBezTo>
                  <a:cubicBezTo>
                    <a:pt x="77602" y="3344956"/>
                    <a:pt x="86826" y="3247874"/>
                    <a:pt x="85690" y="3149523"/>
                  </a:cubicBezTo>
                  <a:cubicBezTo>
                    <a:pt x="65103" y="3213909"/>
                    <a:pt x="43847" y="3278095"/>
                    <a:pt x="23060" y="3342415"/>
                  </a:cubicBezTo>
                  <a:cubicBezTo>
                    <a:pt x="8422" y="3222735"/>
                    <a:pt x="0" y="3101049"/>
                    <a:pt x="0" y="2977424"/>
                  </a:cubicBezTo>
                  <a:cubicBezTo>
                    <a:pt x="0" y="1631191"/>
                    <a:pt x="893459" y="494165"/>
                    <a:pt x="2119383" y="125965"/>
                  </a:cubicBezTo>
                  <a:cubicBezTo>
                    <a:pt x="1981691" y="216494"/>
                    <a:pt x="1843064" y="331627"/>
                    <a:pt x="1704035" y="476313"/>
                  </a:cubicBezTo>
                  <a:cubicBezTo>
                    <a:pt x="1493019" y="695882"/>
                    <a:pt x="1291227" y="971080"/>
                    <a:pt x="1098325" y="1297358"/>
                  </a:cubicBezTo>
                  <a:cubicBezTo>
                    <a:pt x="914647" y="1607857"/>
                    <a:pt x="745340" y="1953926"/>
                    <a:pt x="588933" y="2320789"/>
                  </a:cubicBezTo>
                  <a:close/>
                  <a:moveTo>
                    <a:pt x="4668083" y="5426786"/>
                  </a:moveTo>
                  <a:cubicBezTo>
                    <a:pt x="4831040" y="5313926"/>
                    <a:pt x="4982033" y="5185220"/>
                    <a:pt x="5119123" y="5042874"/>
                  </a:cubicBezTo>
                  <a:cubicBezTo>
                    <a:pt x="4846881" y="5102513"/>
                    <a:pt x="4561071" y="5168371"/>
                    <a:pt x="4268911" y="5243187"/>
                  </a:cubicBezTo>
                  <a:cubicBezTo>
                    <a:pt x="4418433" y="5294603"/>
                    <a:pt x="4550644" y="5358321"/>
                    <a:pt x="4668083" y="5426786"/>
                  </a:cubicBezTo>
                  <a:close/>
                  <a:moveTo>
                    <a:pt x="719472" y="4217884"/>
                  </a:moveTo>
                  <a:cubicBezTo>
                    <a:pt x="679368" y="4257867"/>
                    <a:pt x="639397" y="4298919"/>
                    <a:pt x="599494" y="4340840"/>
                  </a:cubicBezTo>
                  <a:cubicBezTo>
                    <a:pt x="496158" y="4449622"/>
                    <a:pt x="487001" y="4616372"/>
                    <a:pt x="576033" y="4737121"/>
                  </a:cubicBezTo>
                  <a:cubicBezTo>
                    <a:pt x="590002" y="4756043"/>
                    <a:pt x="604106" y="4774831"/>
                    <a:pt x="618476" y="4793418"/>
                  </a:cubicBezTo>
                  <a:cubicBezTo>
                    <a:pt x="644344" y="4754572"/>
                    <a:pt x="670411" y="4715526"/>
                    <a:pt x="696747" y="4676346"/>
                  </a:cubicBezTo>
                  <a:cubicBezTo>
                    <a:pt x="921866" y="4341576"/>
                    <a:pt x="1180138" y="3973576"/>
                    <a:pt x="1462272" y="3608252"/>
                  </a:cubicBezTo>
                  <a:cubicBezTo>
                    <a:pt x="1219641" y="3762097"/>
                    <a:pt x="971863" y="3966356"/>
                    <a:pt x="719472" y="4217884"/>
                  </a:cubicBezTo>
                  <a:close/>
                  <a:moveTo>
                    <a:pt x="1450308" y="3521266"/>
                  </a:moveTo>
                  <a:cubicBezTo>
                    <a:pt x="1495091" y="3497196"/>
                    <a:pt x="1539139" y="3475467"/>
                    <a:pt x="1582719" y="3454807"/>
                  </a:cubicBezTo>
                  <a:cubicBezTo>
                    <a:pt x="1745276" y="3250014"/>
                    <a:pt x="1914516" y="3047427"/>
                    <a:pt x="2090507" y="2853867"/>
                  </a:cubicBezTo>
                  <a:cubicBezTo>
                    <a:pt x="2350985" y="2567370"/>
                    <a:pt x="2619417" y="2305745"/>
                    <a:pt x="2895068" y="2080359"/>
                  </a:cubicBezTo>
                  <a:cubicBezTo>
                    <a:pt x="3184555" y="1843540"/>
                    <a:pt x="3471702" y="1655194"/>
                    <a:pt x="3756644" y="1517529"/>
                  </a:cubicBezTo>
                  <a:cubicBezTo>
                    <a:pt x="4076877" y="1362814"/>
                    <a:pt x="4377794" y="1280175"/>
                    <a:pt x="4660597" y="1252963"/>
                  </a:cubicBezTo>
                  <a:cubicBezTo>
                    <a:pt x="4963051" y="1223878"/>
                    <a:pt x="5226536" y="1260451"/>
                    <a:pt x="5449249" y="1319823"/>
                  </a:cubicBezTo>
                  <a:cubicBezTo>
                    <a:pt x="4914992" y="523918"/>
                    <a:pt x="4006962" y="0"/>
                    <a:pt x="2976547" y="0"/>
                  </a:cubicBezTo>
                  <a:cubicBezTo>
                    <a:pt x="2933969" y="0"/>
                    <a:pt x="2891593" y="936"/>
                    <a:pt x="2849483" y="2674"/>
                  </a:cubicBezTo>
                  <a:cubicBezTo>
                    <a:pt x="2432732" y="20392"/>
                    <a:pt x="2038505" y="207534"/>
                    <a:pt x="1767333" y="524586"/>
                  </a:cubicBezTo>
                  <a:cubicBezTo>
                    <a:pt x="1765729" y="526458"/>
                    <a:pt x="1764058" y="528397"/>
                    <a:pt x="1762454" y="530269"/>
                  </a:cubicBezTo>
                  <a:cubicBezTo>
                    <a:pt x="1570220" y="756190"/>
                    <a:pt x="1389349" y="1036201"/>
                    <a:pt x="1218973" y="1365622"/>
                  </a:cubicBezTo>
                  <a:cubicBezTo>
                    <a:pt x="1056817" y="1679264"/>
                    <a:pt x="909367" y="2027473"/>
                    <a:pt x="775151" y="2395940"/>
                  </a:cubicBezTo>
                  <a:cubicBezTo>
                    <a:pt x="718804" y="2550588"/>
                    <a:pt x="666000" y="2707576"/>
                    <a:pt x="615201" y="2864832"/>
                  </a:cubicBezTo>
                  <a:cubicBezTo>
                    <a:pt x="888512" y="2629884"/>
                    <a:pt x="1158549" y="2479382"/>
                    <a:pt x="1423171" y="2400553"/>
                  </a:cubicBezTo>
                  <a:cubicBezTo>
                    <a:pt x="1591943" y="2350274"/>
                    <a:pt x="1753430" y="2330283"/>
                    <a:pt x="1906696" y="2331888"/>
                  </a:cubicBezTo>
                  <a:cubicBezTo>
                    <a:pt x="1944528" y="2332289"/>
                    <a:pt x="1975074" y="2343455"/>
                    <a:pt x="2011435" y="2346330"/>
                  </a:cubicBezTo>
                  <a:cubicBezTo>
                    <a:pt x="1976477" y="2344591"/>
                    <a:pt x="1942857" y="2340179"/>
                    <a:pt x="1906763" y="2340981"/>
                  </a:cubicBezTo>
                  <a:cubicBezTo>
                    <a:pt x="1754299" y="2344190"/>
                    <a:pt x="1595352" y="2370600"/>
                    <a:pt x="1431726" y="2427632"/>
                  </a:cubicBezTo>
                  <a:cubicBezTo>
                    <a:pt x="1143042" y="2528190"/>
                    <a:pt x="853956" y="2719009"/>
                    <a:pt x="567477" y="3016270"/>
                  </a:cubicBezTo>
                  <a:cubicBezTo>
                    <a:pt x="567076" y="3016939"/>
                    <a:pt x="566675" y="3017607"/>
                    <a:pt x="566274" y="3018276"/>
                  </a:cubicBezTo>
                  <a:cubicBezTo>
                    <a:pt x="442284" y="3416363"/>
                    <a:pt x="335874" y="3812176"/>
                    <a:pt x="244703" y="4180309"/>
                  </a:cubicBezTo>
                  <a:cubicBezTo>
                    <a:pt x="251388" y="4184989"/>
                    <a:pt x="251989" y="4185457"/>
                    <a:pt x="258606" y="4190137"/>
                  </a:cubicBezTo>
                  <a:cubicBezTo>
                    <a:pt x="607113" y="3983338"/>
                    <a:pt x="892456" y="3813713"/>
                    <a:pt x="1143108" y="3652781"/>
                  </a:cubicBezTo>
                  <a:cubicBezTo>
                    <a:pt x="968721" y="3764772"/>
                    <a:pt x="622687" y="3991896"/>
                    <a:pt x="274514" y="4225907"/>
                  </a:cubicBezTo>
                  <a:cubicBezTo>
                    <a:pt x="297975" y="4276654"/>
                    <a:pt x="322573" y="4326800"/>
                    <a:pt x="348841" y="4376009"/>
                  </a:cubicBezTo>
                  <a:cubicBezTo>
                    <a:pt x="440680" y="4285079"/>
                    <a:pt x="532920" y="4197692"/>
                    <a:pt x="625561" y="4115320"/>
                  </a:cubicBezTo>
                  <a:cubicBezTo>
                    <a:pt x="907696" y="3864527"/>
                    <a:pt x="1182945" y="3664949"/>
                    <a:pt x="1450308" y="3521266"/>
                  </a:cubicBezTo>
                  <a:close/>
                  <a:moveTo>
                    <a:pt x="5449851" y="1320960"/>
                  </a:moveTo>
                  <a:cubicBezTo>
                    <a:pt x="5226135" y="1264529"/>
                    <a:pt x="4961781" y="1237852"/>
                    <a:pt x="4663805" y="1281178"/>
                  </a:cubicBezTo>
                  <a:cubicBezTo>
                    <a:pt x="4386283" y="1321495"/>
                    <a:pt x="4095860" y="1419779"/>
                    <a:pt x="3792671" y="1588802"/>
                  </a:cubicBezTo>
                  <a:cubicBezTo>
                    <a:pt x="3522836" y="1739171"/>
                    <a:pt x="3253735" y="1939485"/>
                    <a:pt x="2984902" y="2186600"/>
                  </a:cubicBezTo>
                  <a:cubicBezTo>
                    <a:pt x="2914452" y="2251388"/>
                    <a:pt x="2844737" y="2319385"/>
                    <a:pt x="2775491" y="2389254"/>
                  </a:cubicBezTo>
                  <a:cubicBezTo>
                    <a:pt x="2876219" y="2318850"/>
                    <a:pt x="2977149" y="2249783"/>
                    <a:pt x="3078880" y="2193754"/>
                  </a:cubicBezTo>
                  <a:cubicBezTo>
                    <a:pt x="3348983" y="2045124"/>
                    <a:pt x="3611800" y="1955932"/>
                    <a:pt x="3866062" y="1929455"/>
                  </a:cubicBezTo>
                  <a:cubicBezTo>
                    <a:pt x="3917061" y="1924173"/>
                    <a:pt x="3967326" y="1921365"/>
                    <a:pt x="4016921" y="1921098"/>
                  </a:cubicBezTo>
                  <a:cubicBezTo>
                    <a:pt x="4099536" y="1920630"/>
                    <a:pt x="4180146" y="1927115"/>
                    <a:pt x="4258818" y="1940019"/>
                  </a:cubicBezTo>
                  <a:cubicBezTo>
                    <a:pt x="4395239" y="1962418"/>
                    <a:pt x="4523774" y="2003938"/>
                    <a:pt x="4645157" y="2060702"/>
                  </a:cubicBezTo>
                  <a:cubicBezTo>
                    <a:pt x="4953024" y="2204786"/>
                    <a:pt x="5201872" y="2441472"/>
                    <a:pt x="5397916" y="2672876"/>
                  </a:cubicBezTo>
                  <a:cubicBezTo>
                    <a:pt x="5201137" y="2440536"/>
                    <a:pt x="4945070" y="2212609"/>
                    <a:pt x="4634061" y="2086778"/>
                  </a:cubicBezTo>
                  <a:cubicBezTo>
                    <a:pt x="4512077" y="2037435"/>
                    <a:pt x="4384745" y="2005008"/>
                    <a:pt x="4252201" y="1992304"/>
                  </a:cubicBezTo>
                  <a:cubicBezTo>
                    <a:pt x="4130016" y="1980604"/>
                    <a:pt x="4004957" y="1985819"/>
                    <a:pt x="3876957" y="2008752"/>
                  </a:cubicBezTo>
                  <a:cubicBezTo>
                    <a:pt x="3638336" y="2051476"/>
                    <a:pt x="3395638" y="2154708"/>
                    <a:pt x="3149196" y="2314237"/>
                  </a:cubicBezTo>
                  <a:cubicBezTo>
                    <a:pt x="2914318" y="2466210"/>
                    <a:pt x="2682716" y="2664919"/>
                    <a:pt x="2456594" y="2896925"/>
                  </a:cubicBezTo>
                  <a:cubicBezTo>
                    <a:pt x="2338553" y="3018009"/>
                    <a:pt x="2223788" y="3146849"/>
                    <a:pt x="2112365" y="3280034"/>
                  </a:cubicBezTo>
                  <a:cubicBezTo>
                    <a:pt x="2167575" y="3270005"/>
                    <a:pt x="2222050" y="3261982"/>
                    <a:pt x="2275055" y="3257837"/>
                  </a:cubicBezTo>
                  <a:cubicBezTo>
                    <a:pt x="2420834" y="3246403"/>
                    <a:pt x="2554315" y="3256633"/>
                    <a:pt x="2676433" y="3281438"/>
                  </a:cubicBezTo>
                  <a:cubicBezTo>
                    <a:pt x="2770076" y="3300493"/>
                    <a:pt x="2853293" y="3329310"/>
                    <a:pt x="2931630" y="3361270"/>
                  </a:cubicBezTo>
                  <a:cubicBezTo>
                    <a:pt x="2853226" y="3330982"/>
                    <a:pt x="2768138" y="3305642"/>
                    <a:pt x="2674828" y="3290398"/>
                  </a:cubicBezTo>
                  <a:cubicBezTo>
                    <a:pt x="2552577" y="3270406"/>
                    <a:pt x="2420299" y="3266996"/>
                    <a:pt x="2277929" y="3286052"/>
                  </a:cubicBezTo>
                  <a:cubicBezTo>
                    <a:pt x="2211155" y="3295011"/>
                    <a:pt x="2142443" y="3310924"/>
                    <a:pt x="2072795" y="3330046"/>
                  </a:cubicBezTo>
                  <a:cubicBezTo>
                    <a:pt x="1762320" y="3707071"/>
                    <a:pt x="1479651" y="4115253"/>
                    <a:pt x="1241698" y="4488401"/>
                  </a:cubicBezTo>
                  <a:cubicBezTo>
                    <a:pt x="1106547" y="4700281"/>
                    <a:pt x="982891" y="4904607"/>
                    <a:pt x="875412" y="5086199"/>
                  </a:cubicBezTo>
                  <a:cubicBezTo>
                    <a:pt x="876347" y="5087135"/>
                    <a:pt x="877283" y="5088071"/>
                    <a:pt x="878219" y="5089007"/>
                  </a:cubicBezTo>
                  <a:cubicBezTo>
                    <a:pt x="1036364" y="5246196"/>
                    <a:pt x="1279664" y="5278089"/>
                    <a:pt x="1477846" y="5175926"/>
                  </a:cubicBezTo>
                  <a:cubicBezTo>
                    <a:pt x="1697418" y="5062731"/>
                    <a:pt x="1928753" y="4962575"/>
                    <a:pt x="2171853" y="4876325"/>
                  </a:cubicBezTo>
                  <a:cubicBezTo>
                    <a:pt x="2374447" y="4804450"/>
                    <a:pt x="2577776" y="4745479"/>
                    <a:pt x="2780303" y="4695668"/>
                  </a:cubicBezTo>
                  <a:cubicBezTo>
                    <a:pt x="2813522" y="4673738"/>
                    <a:pt x="2846609" y="4652744"/>
                    <a:pt x="2879695" y="4632619"/>
                  </a:cubicBezTo>
                  <a:cubicBezTo>
                    <a:pt x="3171454" y="4455239"/>
                    <a:pt x="3440822" y="4358625"/>
                    <a:pt x="3689603" y="4325730"/>
                  </a:cubicBezTo>
                  <a:cubicBezTo>
                    <a:pt x="3762058" y="4316169"/>
                    <a:pt x="3831773" y="4312157"/>
                    <a:pt x="3898747" y="4312759"/>
                  </a:cubicBezTo>
                  <a:cubicBezTo>
                    <a:pt x="3965721" y="4313428"/>
                    <a:pt x="4030022" y="4318776"/>
                    <a:pt x="4091649" y="4327869"/>
                  </a:cubicBezTo>
                  <a:cubicBezTo>
                    <a:pt x="4186295" y="4341910"/>
                    <a:pt x="4270983" y="4366381"/>
                    <a:pt x="4350924" y="4394128"/>
                  </a:cubicBezTo>
                  <a:cubicBezTo>
                    <a:pt x="4270983" y="4367985"/>
                    <a:pt x="4184624" y="4347192"/>
                    <a:pt x="4090513" y="4336896"/>
                  </a:cubicBezTo>
                  <a:cubicBezTo>
                    <a:pt x="3967392" y="4323457"/>
                    <a:pt x="3835115" y="4327067"/>
                    <a:pt x="3693947" y="4353745"/>
                  </a:cubicBezTo>
                  <a:cubicBezTo>
                    <a:pt x="3477317" y="4394596"/>
                    <a:pt x="3248454" y="4488535"/>
                    <a:pt x="3006893" y="4643918"/>
                  </a:cubicBezTo>
                  <a:cubicBezTo>
                    <a:pt x="3341229" y="4573581"/>
                    <a:pt x="3671288" y="4528450"/>
                    <a:pt x="3988447" y="4502776"/>
                  </a:cubicBezTo>
                  <a:cubicBezTo>
                    <a:pt x="4559066" y="4456575"/>
                    <a:pt x="5056895" y="4472823"/>
                    <a:pt x="5387154" y="4485593"/>
                  </a:cubicBezTo>
                  <a:cubicBezTo>
                    <a:pt x="5056026" y="4472756"/>
                    <a:pt x="4558665" y="4482049"/>
                    <a:pt x="3995465" y="4565758"/>
                  </a:cubicBezTo>
                  <a:cubicBezTo>
                    <a:pt x="3562539" y="4630078"/>
                    <a:pt x="3113637" y="4734782"/>
                    <a:pt x="2671219" y="4893708"/>
                  </a:cubicBezTo>
                  <a:cubicBezTo>
                    <a:pt x="2502914" y="5035452"/>
                    <a:pt x="2333473" y="5202068"/>
                    <a:pt x="2162963" y="5393021"/>
                  </a:cubicBezTo>
                  <a:cubicBezTo>
                    <a:pt x="2163097" y="5393289"/>
                    <a:pt x="2162963" y="5393021"/>
                    <a:pt x="2163097" y="5393222"/>
                  </a:cubicBezTo>
                  <a:cubicBezTo>
                    <a:pt x="2487006" y="5271001"/>
                    <a:pt x="2796144" y="5188362"/>
                    <a:pt x="3089842" y="5148179"/>
                  </a:cubicBezTo>
                  <a:cubicBezTo>
                    <a:pt x="3419032" y="5103115"/>
                    <a:pt x="3712596" y="5113412"/>
                    <a:pt x="3976416" y="5165429"/>
                  </a:cubicBezTo>
                  <a:cubicBezTo>
                    <a:pt x="4400386" y="5082990"/>
                    <a:pt x="4815466" y="5017534"/>
                    <a:pt x="5196258" y="4960368"/>
                  </a:cubicBezTo>
                  <a:cubicBezTo>
                    <a:pt x="5666682" y="4433843"/>
                    <a:pt x="5952960" y="3739231"/>
                    <a:pt x="5952960" y="2977491"/>
                  </a:cubicBezTo>
                  <a:cubicBezTo>
                    <a:pt x="5952960" y="2364315"/>
                    <a:pt x="5767477" y="1794598"/>
                    <a:pt x="5449851" y="1320960"/>
                  </a:cubicBezTo>
                  <a:close/>
                  <a:moveTo>
                    <a:pt x="3879630" y="5184751"/>
                  </a:moveTo>
                  <a:cubicBezTo>
                    <a:pt x="3785519" y="5175057"/>
                    <a:pt x="3688466" y="5170510"/>
                    <a:pt x="3587671" y="5172717"/>
                  </a:cubicBezTo>
                  <a:cubicBezTo>
                    <a:pt x="3434071" y="5176060"/>
                    <a:pt x="3272584" y="5193711"/>
                    <a:pt x="3102742" y="5227275"/>
                  </a:cubicBezTo>
                  <a:cubicBezTo>
                    <a:pt x="2800355" y="5286914"/>
                    <a:pt x="2483597" y="5394358"/>
                    <a:pt x="2152937" y="5546399"/>
                  </a:cubicBezTo>
                  <a:cubicBezTo>
                    <a:pt x="2084893" y="5577690"/>
                    <a:pt x="2016649" y="5610986"/>
                    <a:pt x="1948338" y="5645553"/>
                  </a:cubicBezTo>
                  <a:cubicBezTo>
                    <a:pt x="1922604" y="5677178"/>
                    <a:pt x="1897004" y="5709605"/>
                    <a:pt x="1871404" y="5741899"/>
                  </a:cubicBezTo>
                  <a:cubicBezTo>
                    <a:pt x="1882232" y="5746244"/>
                    <a:pt x="1893060" y="5750524"/>
                    <a:pt x="1903955" y="5754736"/>
                  </a:cubicBezTo>
                  <a:cubicBezTo>
                    <a:pt x="2337885" y="5578157"/>
                    <a:pt x="2795476" y="5435144"/>
                    <a:pt x="3283479" y="5316065"/>
                  </a:cubicBezTo>
                  <a:cubicBezTo>
                    <a:pt x="3481929" y="5267592"/>
                    <a:pt x="3681448" y="5224467"/>
                    <a:pt x="3879630" y="5184751"/>
                  </a:cubicBezTo>
                  <a:close/>
                  <a:moveTo>
                    <a:pt x="2364354" y="5013255"/>
                  </a:moveTo>
                  <a:cubicBezTo>
                    <a:pt x="2324650" y="5030037"/>
                    <a:pt x="2284947" y="5047153"/>
                    <a:pt x="2245444" y="5064871"/>
                  </a:cubicBezTo>
                  <a:cubicBezTo>
                    <a:pt x="1948939" y="5197722"/>
                    <a:pt x="1676697" y="5350298"/>
                    <a:pt x="1426446" y="5519521"/>
                  </a:cubicBezTo>
                  <a:cubicBezTo>
                    <a:pt x="1489744" y="5558233"/>
                    <a:pt x="1554914" y="5594004"/>
                    <a:pt x="1621219" y="5627968"/>
                  </a:cubicBezTo>
                  <a:cubicBezTo>
                    <a:pt x="1694945" y="5592131"/>
                    <a:pt x="1768603" y="5557364"/>
                    <a:pt x="1842061" y="5524803"/>
                  </a:cubicBezTo>
                  <a:cubicBezTo>
                    <a:pt x="1923072" y="5436347"/>
                    <a:pt x="2004617" y="5350966"/>
                    <a:pt x="2086764" y="5269865"/>
                  </a:cubicBezTo>
                  <a:cubicBezTo>
                    <a:pt x="2179874" y="5177932"/>
                    <a:pt x="2272381" y="5092618"/>
                    <a:pt x="2364354" y="5013255"/>
                  </a:cubicBezTo>
                  <a:close/>
                  <a:moveTo>
                    <a:pt x="3337486" y="5511164"/>
                  </a:moveTo>
                  <a:cubicBezTo>
                    <a:pt x="2990183" y="5624091"/>
                    <a:pt x="2670283" y="5753198"/>
                    <a:pt x="2360945" y="5890730"/>
                  </a:cubicBezTo>
                  <a:cubicBezTo>
                    <a:pt x="2559595" y="5932518"/>
                    <a:pt x="2765398" y="5954849"/>
                    <a:pt x="2976480" y="5954849"/>
                  </a:cubicBezTo>
                  <a:cubicBezTo>
                    <a:pt x="3603779" y="5954849"/>
                    <a:pt x="4185426" y="5760285"/>
                    <a:pt x="4665343" y="5428792"/>
                  </a:cubicBezTo>
                  <a:cubicBezTo>
                    <a:pt x="4539481" y="5359257"/>
                    <a:pt x="4396710" y="5297545"/>
                    <a:pt x="4235490" y="5252080"/>
                  </a:cubicBezTo>
                  <a:cubicBezTo>
                    <a:pt x="3938317" y="5328702"/>
                    <a:pt x="3635997" y="5414082"/>
                    <a:pt x="3337486" y="5511164"/>
                  </a:cubicBezTo>
                  <a:close/>
                </a:path>
              </a:pathLst>
            </a:custGeom>
            <a:solidFill>
              <a:srgbClr val="FFFFFF"/>
            </a:solidFill>
            <a:ln w="6678" cap="flat">
              <a:noFill/>
              <a:prstDash val="solid"/>
              <a:miter/>
            </a:ln>
          </p:spPr>
          <p:txBody>
            <a:bodyPr rtlCol="0" anchor="ctr"/>
            <a:lstStyle/>
            <a:p>
              <a:endParaRPr lang="en-GB"/>
            </a:p>
          </p:txBody>
        </p:sp>
        <p:sp>
          <p:nvSpPr>
            <p:cNvPr id="22" name="Freeform 21">
              <a:extLst>
                <a:ext uri="{FF2B5EF4-FFF2-40B4-BE49-F238E27FC236}">
                  <a16:creationId xmlns:a16="http://schemas.microsoft.com/office/drawing/2014/main" id="{8A14BF64-FA8C-0C22-E927-361AB62ED43E}"/>
                </a:ext>
              </a:extLst>
            </p:cNvPr>
            <p:cNvSpPr/>
            <p:nvPr/>
          </p:nvSpPr>
          <p:spPr>
            <a:xfrm>
              <a:off x="110688" y="1674538"/>
              <a:ext cx="7339635" cy="7341798"/>
            </a:xfrm>
            <a:custGeom>
              <a:avLst/>
              <a:gdLst>
                <a:gd name="connsiteX0" fmla="*/ 3669818 w 7339635"/>
                <a:gd name="connsiteY0" fmla="*/ 236752 h 7341798"/>
                <a:gd name="connsiteX1" fmla="*/ 7102953 w 7339635"/>
                <a:gd name="connsiteY1" fmla="*/ 3670900 h 7341798"/>
                <a:gd name="connsiteX2" fmla="*/ 3669818 w 7339635"/>
                <a:gd name="connsiteY2" fmla="*/ 7105047 h 7341798"/>
                <a:gd name="connsiteX3" fmla="*/ 236683 w 7339635"/>
                <a:gd name="connsiteY3" fmla="*/ 3670900 h 7341798"/>
                <a:gd name="connsiteX4" fmla="*/ 3669818 w 7339635"/>
                <a:gd name="connsiteY4" fmla="*/ 236752 h 7341798"/>
                <a:gd name="connsiteX5" fmla="*/ 3669818 w 7339635"/>
                <a:gd name="connsiteY5" fmla="*/ 0 h 7341798"/>
                <a:gd name="connsiteX6" fmla="*/ 0 w 7339635"/>
                <a:gd name="connsiteY6" fmla="*/ 3670900 h 7341798"/>
                <a:gd name="connsiteX7" fmla="*/ 3669818 w 7339635"/>
                <a:gd name="connsiteY7" fmla="*/ 7341799 h 7341798"/>
                <a:gd name="connsiteX8" fmla="*/ 7339636 w 7339635"/>
                <a:gd name="connsiteY8" fmla="*/ 3670900 h 7341798"/>
                <a:gd name="connsiteX9" fmla="*/ 3669818 w 7339635"/>
                <a:gd name="connsiteY9" fmla="*/ 0 h 7341798"/>
                <a:gd name="connsiteX10" fmla="*/ 3669818 w 7339635"/>
                <a:gd name="connsiteY10" fmla="*/ 0 h 734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39635" h="7341798">
                  <a:moveTo>
                    <a:pt x="3669818" y="236752"/>
                  </a:moveTo>
                  <a:cubicBezTo>
                    <a:pt x="5562811" y="236752"/>
                    <a:pt x="7102953" y="1777281"/>
                    <a:pt x="7102953" y="3670900"/>
                  </a:cubicBezTo>
                  <a:cubicBezTo>
                    <a:pt x="7102953" y="5564518"/>
                    <a:pt x="5562878" y="7105047"/>
                    <a:pt x="3669818" y="7105047"/>
                  </a:cubicBezTo>
                  <a:cubicBezTo>
                    <a:pt x="1776758" y="7105047"/>
                    <a:pt x="236683" y="5564518"/>
                    <a:pt x="236683" y="3670900"/>
                  </a:cubicBezTo>
                  <a:cubicBezTo>
                    <a:pt x="236683" y="1777281"/>
                    <a:pt x="1776758" y="236752"/>
                    <a:pt x="3669818" y="236752"/>
                  </a:cubicBezTo>
                  <a:moveTo>
                    <a:pt x="3669818" y="0"/>
                  </a:moveTo>
                  <a:cubicBezTo>
                    <a:pt x="1643010" y="0"/>
                    <a:pt x="0" y="1643494"/>
                    <a:pt x="0" y="3670900"/>
                  </a:cubicBezTo>
                  <a:cubicBezTo>
                    <a:pt x="0" y="5698305"/>
                    <a:pt x="1643010" y="7341799"/>
                    <a:pt x="3669818" y="7341799"/>
                  </a:cubicBezTo>
                  <a:cubicBezTo>
                    <a:pt x="5696627" y="7341799"/>
                    <a:pt x="7339636" y="5698305"/>
                    <a:pt x="7339636" y="3670900"/>
                  </a:cubicBezTo>
                  <a:cubicBezTo>
                    <a:pt x="7339636" y="1643494"/>
                    <a:pt x="5696560" y="0"/>
                    <a:pt x="3669818" y="0"/>
                  </a:cubicBezTo>
                  <a:lnTo>
                    <a:pt x="3669818" y="0"/>
                  </a:lnTo>
                  <a:close/>
                </a:path>
              </a:pathLst>
            </a:custGeom>
            <a:solidFill>
              <a:srgbClr val="FFFFFF"/>
            </a:solidFill>
            <a:ln w="6678" cap="flat">
              <a:noFill/>
              <a:prstDash val="solid"/>
              <a:miter/>
            </a:ln>
          </p:spPr>
          <p:txBody>
            <a:bodyPr rtlCol="0" anchor="ctr"/>
            <a:lstStyle/>
            <a:p>
              <a:endParaRPr lang="en-GB"/>
            </a:p>
          </p:txBody>
        </p:sp>
      </p:grpSp>
      <p:sp>
        <p:nvSpPr>
          <p:cNvPr id="23" name="Rectangle 22">
            <a:extLst>
              <a:ext uri="{FF2B5EF4-FFF2-40B4-BE49-F238E27FC236}">
                <a16:creationId xmlns:a16="http://schemas.microsoft.com/office/drawing/2014/main" id="{DDF74C59-9C0C-0852-FDAC-5DFE7382B3B9}"/>
              </a:ext>
            </a:extLst>
          </p:cNvPr>
          <p:cNvSpPr/>
          <p:nvPr userDrawn="1"/>
        </p:nvSpPr>
        <p:spPr>
          <a:xfrm>
            <a:off x="0" y="-1014153"/>
            <a:ext cx="7559675" cy="101415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87E55BE5-820E-63B6-5E74-814C005493A6}"/>
              </a:ext>
            </a:extLst>
          </p:cNvPr>
          <p:cNvSpPr/>
          <p:nvPr userDrawn="1"/>
        </p:nvSpPr>
        <p:spPr>
          <a:xfrm>
            <a:off x="7559675" y="-1014153"/>
            <a:ext cx="1351569" cy="1170596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Freeform 38">
            <a:extLst>
              <a:ext uri="{FF2B5EF4-FFF2-40B4-BE49-F238E27FC236}">
                <a16:creationId xmlns:a16="http://schemas.microsoft.com/office/drawing/2014/main" id="{7D3FB09E-6A81-5442-0475-279E1C7FD617}"/>
              </a:ext>
            </a:extLst>
          </p:cNvPr>
          <p:cNvSpPr>
            <a:spLocks noGrp="1"/>
          </p:cNvSpPr>
          <p:nvPr>
            <p:ph type="pic" sz="quarter" idx="44"/>
          </p:nvPr>
        </p:nvSpPr>
        <p:spPr>
          <a:xfrm>
            <a:off x="1" y="6188950"/>
            <a:ext cx="3739789" cy="4502865"/>
          </a:xfrm>
          <a:custGeom>
            <a:avLst/>
            <a:gdLst>
              <a:gd name="connsiteX0" fmla="*/ 1155806 w 3739789"/>
              <a:gd name="connsiteY0" fmla="*/ 0 h 4502865"/>
              <a:gd name="connsiteX1" fmla="*/ 3739789 w 3739789"/>
              <a:gd name="connsiteY1" fmla="*/ 2583983 h 4502865"/>
              <a:gd name="connsiteX2" fmla="*/ 2982958 w 3739789"/>
              <a:gd name="connsiteY2" fmla="*/ 4411134 h 4502865"/>
              <a:gd name="connsiteX3" fmla="*/ 2882029 w 3739789"/>
              <a:gd name="connsiteY3" fmla="*/ 4502865 h 4502865"/>
              <a:gd name="connsiteX4" fmla="*/ 0 w 3739789"/>
              <a:gd name="connsiteY4" fmla="*/ 4502865 h 4502865"/>
              <a:gd name="connsiteX5" fmla="*/ 0 w 3739789"/>
              <a:gd name="connsiteY5" fmla="*/ 275323 h 4502865"/>
              <a:gd name="connsiteX6" fmla="*/ 150004 w 3739789"/>
              <a:gd name="connsiteY6" fmla="*/ 203063 h 4502865"/>
              <a:gd name="connsiteX7" fmla="*/ 1155806 w 3739789"/>
              <a:gd name="connsiteY7" fmla="*/ 0 h 4502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9789" h="4502865">
                <a:moveTo>
                  <a:pt x="1155806" y="0"/>
                </a:moveTo>
                <a:cubicBezTo>
                  <a:pt x="2582899" y="0"/>
                  <a:pt x="3739789" y="1156890"/>
                  <a:pt x="3739789" y="2583983"/>
                </a:cubicBezTo>
                <a:cubicBezTo>
                  <a:pt x="3739789" y="3297530"/>
                  <a:pt x="3450567" y="3943525"/>
                  <a:pt x="2982958" y="4411134"/>
                </a:cubicBezTo>
                <a:lnTo>
                  <a:pt x="2882029" y="4502865"/>
                </a:lnTo>
                <a:lnTo>
                  <a:pt x="0" y="4502865"/>
                </a:lnTo>
                <a:lnTo>
                  <a:pt x="0" y="275323"/>
                </a:lnTo>
                <a:lnTo>
                  <a:pt x="150004" y="203063"/>
                </a:lnTo>
                <a:cubicBezTo>
                  <a:pt x="459147" y="72306"/>
                  <a:pt x="799033" y="0"/>
                  <a:pt x="1155806" y="0"/>
                </a:cubicBezTo>
                <a:close/>
              </a:path>
            </a:pathLst>
          </a:custGeom>
        </p:spPr>
        <p:txBody>
          <a:bodyPr wrap="square">
            <a:noAutofit/>
          </a:bodyPr>
          <a:lstStyle>
            <a:lvl1pPr>
              <a:defRPr sz="1600"/>
            </a:lvl1pPr>
          </a:lstStyle>
          <a:p>
            <a:endParaRPr lang="en-GB"/>
          </a:p>
        </p:txBody>
      </p:sp>
    </p:spTree>
    <p:extLst>
      <p:ext uri="{BB962C8B-B14F-4D97-AF65-F5344CB8AC3E}">
        <p14:creationId xmlns:p14="http://schemas.microsoft.com/office/powerpoint/2010/main" val="3846124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elcome Slid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5C3347C9-3721-823B-69F7-49EFBEF05850}"/>
              </a:ext>
            </a:extLst>
          </p:cNvPr>
          <p:cNvSpPr/>
          <p:nvPr userDrawn="1"/>
        </p:nvSpPr>
        <p:spPr>
          <a:xfrm>
            <a:off x="3779838" y="570538"/>
            <a:ext cx="3779837" cy="4947558"/>
          </a:xfrm>
          <a:custGeom>
            <a:avLst/>
            <a:gdLst>
              <a:gd name="connsiteX0" fmla="*/ 2473779 w 3779837"/>
              <a:gd name="connsiteY0" fmla="*/ 0 h 4947558"/>
              <a:gd name="connsiteX1" fmla="*/ 3652929 w 3779837"/>
              <a:gd name="connsiteY1" fmla="*/ 298572 h 4947558"/>
              <a:gd name="connsiteX2" fmla="*/ 3779837 w 3779837"/>
              <a:gd name="connsiteY2" fmla="*/ 375671 h 4947558"/>
              <a:gd name="connsiteX3" fmla="*/ 3779837 w 3779837"/>
              <a:gd name="connsiteY3" fmla="*/ 4571888 h 4947558"/>
              <a:gd name="connsiteX4" fmla="*/ 3652929 w 3779837"/>
              <a:gd name="connsiteY4" fmla="*/ 4648986 h 4947558"/>
              <a:gd name="connsiteX5" fmla="*/ 2473779 w 3779837"/>
              <a:gd name="connsiteY5" fmla="*/ 4947558 h 4947558"/>
              <a:gd name="connsiteX6" fmla="*/ 0 w 3779837"/>
              <a:gd name="connsiteY6" fmla="*/ 2473779 h 4947558"/>
              <a:gd name="connsiteX7" fmla="*/ 2473779 w 3779837"/>
              <a:gd name="connsiteY7" fmla="*/ 0 h 4947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79837" h="4947558">
                <a:moveTo>
                  <a:pt x="2473779" y="0"/>
                </a:moveTo>
                <a:cubicBezTo>
                  <a:pt x="2900726" y="0"/>
                  <a:pt x="3302411" y="108159"/>
                  <a:pt x="3652929" y="298572"/>
                </a:cubicBezTo>
                <a:lnTo>
                  <a:pt x="3779837" y="375671"/>
                </a:lnTo>
                <a:lnTo>
                  <a:pt x="3779837" y="4571888"/>
                </a:lnTo>
                <a:lnTo>
                  <a:pt x="3652929" y="4648986"/>
                </a:lnTo>
                <a:cubicBezTo>
                  <a:pt x="3302411" y="4839399"/>
                  <a:pt x="2900726" y="4947558"/>
                  <a:pt x="2473779" y="4947558"/>
                </a:cubicBezTo>
                <a:cubicBezTo>
                  <a:pt x="1107549" y="4947558"/>
                  <a:pt x="0" y="3840009"/>
                  <a:pt x="0" y="2473779"/>
                </a:cubicBezTo>
                <a:cubicBezTo>
                  <a:pt x="0" y="1107549"/>
                  <a:pt x="1107549" y="0"/>
                  <a:pt x="2473779" y="0"/>
                </a:cubicBezTo>
                <a:close/>
              </a:path>
            </a:pathLst>
          </a:custGeom>
          <a:solidFill>
            <a:srgbClr val="8AC0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4" name="Text Placeholder 23">
            <a:extLst>
              <a:ext uri="{FF2B5EF4-FFF2-40B4-BE49-F238E27FC236}">
                <a16:creationId xmlns:a16="http://schemas.microsoft.com/office/drawing/2014/main" id="{3EAF5DB5-4F46-5D48-9AEF-51ADADA987EE}"/>
              </a:ext>
            </a:extLst>
          </p:cNvPr>
          <p:cNvSpPr>
            <a:spLocks noGrp="1"/>
          </p:cNvSpPr>
          <p:nvPr>
            <p:ph type="body" sz="quarter" idx="14" hasCustomPrompt="1"/>
          </p:nvPr>
        </p:nvSpPr>
        <p:spPr>
          <a:xfrm>
            <a:off x="6747565" y="4061020"/>
            <a:ext cx="785328" cy="1056986"/>
          </a:xfrm>
        </p:spPr>
        <p:txBody>
          <a:bodyPr anchor="t">
            <a:normAutofit/>
          </a:bodyPr>
          <a:lstStyle>
            <a:lvl1pPr marL="0" indent="0" algn="r">
              <a:buNone/>
              <a:defRPr sz="9600" b="1" i="0" baseline="0">
                <a:solidFill>
                  <a:schemeClr val="bg1"/>
                </a:solidFill>
                <a:latin typeface="Times" pitchFamily="2" charset="0"/>
                <a:ea typeface="Times" pitchFamily="2" charset="0"/>
                <a:cs typeface="Times New Roman" charset="0"/>
              </a:defRPr>
            </a:lvl1pPr>
          </a:lstStyle>
          <a:p>
            <a:pPr lvl="0"/>
            <a:r>
              <a:rPr lang="en-US" dirty="0"/>
              <a:t>”</a:t>
            </a:r>
          </a:p>
        </p:txBody>
      </p:sp>
      <p:sp>
        <p:nvSpPr>
          <p:cNvPr id="15" name="Text Placeholder 23">
            <a:extLst>
              <a:ext uri="{FF2B5EF4-FFF2-40B4-BE49-F238E27FC236}">
                <a16:creationId xmlns:a16="http://schemas.microsoft.com/office/drawing/2014/main" id="{C248726D-08DE-0747-9112-A0440727F88C}"/>
              </a:ext>
            </a:extLst>
          </p:cNvPr>
          <p:cNvSpPr>
            <a:spLocks noGrp="1"/>
          </p:cNvSpPr>
          <p:nvPr>
            <p:ph type="body" sz="quarter" idx="13" hasCustomPrompt="1"/>
          </p:nvPr>
        </p:nvSpPr>
        <p:spPr>
          <a:xfrm>
            <a:off x="4256944" y="1538407"/>
            <a:ext cx="3264178" cy="3438394"/>
          </a:xfrm>
        </p:spPr>
        <p:txBody>
          <a:bodyPr anchor="ctr">
            <a:normAutofit/>
          </a:bodyPr>
          <a:lstStyle>
            <a:lvl1pPr marL="0" indent="0" algn="ctr">
              <a:lnSpc>
                <a:spcPct val="100000"/>
              </a:lnSpc>
              <a:spcBef>
                <a:spcPts val="0"/>
              </a:spcBef>
              <a:buNone/>
              <a:defRPr sz="1400" b="0" i="1"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Quote</a:t>
            </a:r>
          </a:p>
        </p:txBody>
      </p:sp>
      <p:sp>
        <p:nvSpPr>
          <p:cNvPr id="16" name="Text Placeholder 23">
            <a:extLst>
              <a:ext uri="{FF2B5EF4-FFF2-40B4-BE49-F238E27FC236}">
                <a16:creationId xmlns:a16="http://schemas.microsoft.com/office/drawing/2014/main" id="{4F85B246-3A35-9649-AB5E-58603396DCC1}"/>
              </a:ext>
            </a:extLst>
          </p:cNvPr>
          <p:cNvSpPr>
            <a:spLocks noGrp="1"/>
          </p:cNvSpPr>
          <p:nvPr>
            <p:ph type="body" sz="quarter" idx="15" hasCustomPrompt="1"/>
          </p:nvPr>
        </p:nvSpPr>
        <p:spPr>
          <a:xfrm>
            <a:off x="4571311" y="1081146"/>
            <a:ext cx="2003444" cy="936605"/>
          </a:xfrm>
        </p:spPr>
        <p:txBody>
          <a:bodyPr anchor="t">
            <a:normAutofit/>
          </a:bodyPr>
          <a:lstStyle>
            <a:lvl1pPr marL="0" indent="0" algn="l">
              <a:buNone/>
              <a:defRPr sz="9600" b="1" i="0" baseline="0">
                <a:solidFill>
                  <a:schemeClr val="bg1"/>
                </a:solidFill>
                <a:latin typeface="Times" pitchFamily="2" charset="0"/>
                <a:ea typeface="Times" pitchFamily="2" charset="0"/>
                <a:cs typeface="Times New Roman" charset="0"/>
              </a:defRPr>
            </a:lvl1pPr>
          </a:lstStyle>
          <a:p>
            <a:pPr lvl="0"/>
            <a:r>
              <a:rPr lang="en-US" dirty="0"/>
              <a:t>“</a:t>
            </a:r>
          </a:p>
        </p:txBody>
      </p:sp>
      <p:sp>
        <p:nvSpPr>
          <p:cNvPr id="18" name="Text Placeholder 32">
            <a:extLst>
              <a:ext uri="{FF2B5EF4-FFF2-40B4-BE49-F238E27FC236}">
                <a16:creationId xmlns:a16="http://schemas.microsoft.com/office/drawing/2014/main" id="{58088761-3471-A041-B4C3-C91CCD295927}"/>
              </a:ext>
            </a:extLst>
          </p:cNvPr>
          <p:cNvSpPr>
            <a:spLocks noGrp="1"/>
          </p:cNvSpPr>
          <p:nvPr>
            <p:ph type="body" sz="quarter" idx="44" hasCustomPrompt="1"/>
          </p:nvPr>
        </p:nvSpPr>
        <p:spPr>
          <a:xfrm>
            <a:off x="578969" y="9701768"/>
            <a:ext cx="2966985" cy="243891"/>
          </a:xfrm>
        </p:spPr>
        <p:txBody>
          <a:bodyPr numCol="1" spcCol="288000" anchor="t">
            <a:noAutofit/>
          </a:bodyPr>
          <a:lstStyle>
            <a:lvl1pPr marL="0" indent="0" algn="just">
              <a:lnSpc>
                <a:spcPct val="100000"/>
              </a:lnSpc>
              <a:spcBef>
                <a:spcPts val="0"/>
              </a:spcBef>
              <a:buNone/>
              <a:defRPr sz="1200" b="1" i="0">
                <a:solidFill>
                  <a:srgbClr val="69ADAD"/>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Editor Name</a:t>
            </a:r>
            <a:endParaRPr lang="en-US" dirty="0"/>
          </a:p>
        </p:txBody>
      </p:sp>
      <p:sp>
        <p:nvSpPr>
          <p:cNvPr id="19" name="Text Placeholder 32">
            <a:extLst>
              <a:ext uri="{FF2B5EF4-FFF2-40B4-BE49-F238E27FC236}">
                <a16:creationId xmlns:a16="http://schemas.microsoft.com/office/drawing/2014/main" id="{EFCCF708-3735-664D-B11A-9C8193BEF68F}"/>
              </a:ext>
            </a:extLst>
          </p:cNvPr>
          <p:cNvSpPr>
            <a:spLocks noGrp="1"/>
          </p:cNvSpPr>
          <p:nvPr>
            <p:ph type="body" sz="quarter" idx="45" hasCustomPrompt="1"/>
          </p:nvPr>
        </p:nvSpPr>
        <p:spPr>
          <a:xfrm>
            <a:off x="578969" y="9920274"/>
            <a:ext cx="2966985" cy="243891"/>
          </a:xfrm>
        </p:spPr>
        <p:txBody>
          <a:bodyPr numCol="1" spcCol="288000" anchor="t">
            <a:noAutofit/>
          </a:bodyPr>
          <a:lstStyle>
            <a:lvl1pPr marL="0" indent="0" algn="just">
              <a:lnSpc>
                <a:spcPct val="100000"/>
              </a:lnSpc>
              <a:spcBef>
                <a:spcPts val="0"/>
              </a:spcBef>
              <a:buNone/>
              <a:defRPr sz="1000" b="0" i="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Company</a:t>
            </a:r>
            <a:endParaRPr lang="en-US" dirty="0"/>
          </a:p>
        </p:txBody>
      </p:sp>
      <p:sp>
        <p:nvSpPr>
          <p:cNvPr id="2" name="Text Placeholder 32">
            <a:extLst>
              <a:ext uri="{FF2B5EF4-FFF2-40B4-BE49-F238E27FC236}">
                <a16:creationId xmlns:a16="http://schemas.microsoft.com/office/drawing/2014/main" id="{D86D9DD4-B917-89B0-5249-15F3B5403162}"/>
              </a:ext>
            </a:extLst>
          </p:cNvPr>
          <p:cNvSpPr>
            <a:spLocks noGrp="1"/>
          </p:cNvSpPr>
          <p:nvPr>
            <p:ph type="body" sz="quarter" idx="47" hasCustomPrompt="1"/>
          </p:nvPr>
        </p:nvSpPr>
        <p:spPr>
          <a:xfrm>
            <a:off x="578969" y="1542975"/>
            <a:ext cx="2662335" cy="3802931"/>
          </a:xfrm>
        </p:spPr>
        <p:txBody>
          <a:bodyPr numCol="1" spcCol="288000" anchor="t">
            <a:noAutofit/>
          </a:bodyPr>
          <a:lstStyle>
            <a:lvl1pPr marL="0" marR="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lang="en-US" sz="1800" b="0" i="0" kern="1200" dirty="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marR="0" lvl="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lang="en-IE" dirty="0"/>
              <a:t>sub-heading</a:t>
            </a:r>
            <a:endParaRPr lang="en-US" dirty="0"/>
          </a:p>
          <a:p>
            <a:pPr lvl="0"/>
            <a:endParaRPr lang="en-US" dirty="0"/>
          </a:p>
        </p:txBody>
      </p:sp>
      <p:sp>
        <p:nvSpPr>
          <p:cNvPr id="3" name="Text Placeholder 32">
            <a:extLst>
              <a:ext uri="{FF2B5EF4-FFF2-40B4-BE49-F238E27FC236}">
                <a16:creationId xmlns:a16="http://schemas.microsoft.com/office/drawing/2014/main" id="{86335C29-FAD9-095C-7C8F-8FF65CEE1DCD}"/>
              </a:ext>
            </a:extLst>
          </p:cNvPr>
          <p:cNvSpPr>
            <a:spLocks noGrp="1"/>
          </p:cNvSpPr>
          <p:nvPr>
            <p:ph type="body" sz="quarter" idx="48" hasCustomPrompt="1"/>
          </p:nvPr>
        </p:nvSpPr>
        <p:spPr>
          <a:xfrm>
            <a:off x="560933" y="549846"/>
            <a:ext cx="3657458" cy="665144"/>
          </a:xfrm>
        </p:spPr>
        <p:txBody>
          <a:bodyPr>
            <a:noAutofit/>
          </a:bodyPr>
          <a:lstStyle>
            <a:lvl1pPr marL="0" indent="0" algn="l">
              <a:lnSpc>
                <a:spcPct val="100000"/>
              </a:lnSpc>
              <a:spcBef>
                <a:spcPts val="0"/>
              </a:spcBef>
              <a:buNone/>
              <a:defRPr lang="en-US" sz="2800" b="1" i="0" kern="1200" dirty="0">
                <a:solidFill>
                  <a:srgbClr val="8AC03B"/>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MESSAGE FROM THE EDITOR</a:t>
            </a:r>
            <a:endParaRPr lang="en-US" dirty="0"/>
          </a:p>
        </p:txBody>
      </p:sp>
      <p:sp>
        <p:nvSpPr>
          <p:cNvPr id="4" name="Text Placeholder 32">
            <a:extLst>
              <a:ext uri="{FF2B5EF4-FFF2-40B4-BE49-F238E27FC236}">
                <a16:creationId xmlns:a16="http://schemas.microsoft.com/office/drawing/2014/main" id="{B8859EEF-3700-DAF6-6390-5157FCD7D58F}"/>
              </a:ext>
            </a:extLst>
          </p:cNvPr>
          <p:cNvSpPr>
            <a:spLocks noGrp="1"/>
          </p:cNvSpPr>
          <p:nvPr>
            <p:ph type="body" sz="quarter" idx="32" hasCustomPrompt="1"/>
          </p:nvPr>
        </p:nvSpPr>
        <p:spPr>
          <a:xfrm>
            <a:off x="578969" y="6096000"/>
            <a:ext cx="6656220" cy="3442610"/>
          </a:xfrm>
        </p:spPr>
        <p:txBody>
          <a:bodyPr numCol="2" spcCol="288000" anchor="t">
            <a:noAutofit/>
          </a:bodyPr>
          <a:lstStyle>
            <a:lvl1pPr marL="0" indent="0" algn="just">
              <a:lnSpc>
                <a:spcPct val="100000"/>
              </a:lnSpc>
              <a:spcBef>
                <a:spcPts val="0"/>
              </a:spcBef>
              <a:buNone/>
              <a:defRPr sz="1400" b="0" i="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coloums)</a:t>
            </a:r>
            <a:endParaRPr lang="en-US" dirty="0"/>
          </a:p>
        </p:txBody>
      </p:sp>
      <p:cxnSp>
        <p:nvCxnSpPr>
          <p:cNvPr id="5" name="Straight Connector 4">
            <a:extLst>
              <a:ext uri="{FF2B5EF4-FFF2-40B4-BE49-F238E27FC236}">
                <a16:creationId xmlns:a16="http://schemas.microsoft.com/office/drawing/2014/main" id="{FD1EB924-E137-9137-C359-FFB6EC0C7DE1}"/>
              </a:ext>
            </a:extLst>
          </p:cNvPr>
          <p:cNvCxnSpPr>
            <a:cxnSpLocks/>
          </p:cNvCxnSpPr>
          <p:nvPr userDrawn="1"/>
        </p:nvCxnSpPr>
        <p:spPr>
          <a:xfrm>
            <a:off x="0" y="1531321"/>
            <a:ext cx="3779838" cy="11654"/>
          </a:xfrm>
          <a:prstGeom prst="line">
            <a:avLst/>
          </a:prstGeom>
          <a:ln w="28575">
            <a:solidFill>
              <a:srgbClr val="69ADAD"/>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324F9035-A5EC-7EC2-4A73-B88CFA5A49DA}"/>
              </a:ext>
            </a:extLst>
          </p:cNvPr>
          <p:cNvSpPr>
            <a:spLocks noGrp="1"/>
          </p:cNvSpPr>
          <p:nvPr>
            <p:ph type="sldNum" sz="quarter" idx="4"/>
          </p:nvPr>
        </p:nvSpPr>
        <p:spPr>
          <a:xfrm>
            <a:off x="6860806" y="10158647"/>
            <a:ext cx="374383" cy="465822"/>
          </a:xfrm>
          <a:prstGeom prst="rect">
            <a:avLst/>
          </a:prstGeom>
        </p:spPr>
        <p:txBody>
          <a:bodyPr vert="horz" lIns="91440" tIns="45720" rIns="91440" bIns="45720" rtlCol="0" anchor="ctr"/>
          <a:lstStyle>
            <a:lvl1pPr algn="ctr">
              <a:defRPr sz="700" b="0" i="0">
                <a:solidFill>
                  <a:srgbClr val="8AC03B"/>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‹N°›</a:t>
            </a:fld>
            <a:endParaRPr lang="en-US" dirty="0"/>
          </a:p>
        </p:txBody>
      </p:sp>
      <p:sp>
        <p:nvSpPr>
          <p:cNvPr id="7" name="Text Box 5">
            <a:extLst>
              <a:ext uri="{FF2B5EF4-FFF2-40B4-BE49-F238E27FC236}">
                <a16:creationId xmlns:a16="http://schemas.microsoft.com/office/drawing/2014/main" id="{6B1281A8-C04E-1E58-CDAB-141865C334A3}"/>
              </a:ext>
            </a:extLst>
          </p:cNvPr>
          <p:cNvSpPr txBox="1"/>
          <p:nvPr userDrawn="1"/>
        </p:nvSpPr>
        <p:spPr>
          <a:xfrm>
            <a:off x="3624944" y="10204367"/>
            <a:ext cx="3896178"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500" b="1" i="0" spc="170" baseline="0" dirty="0">
                <a:solidFill>
                  <a:srgbClr val="6D6E71"/>
                </a:solidFill>
                <a:effectLst/>
                <a:latin typeface="Avenir Black" panose="02000503020000020003" pitchFamily="2" charset="0"/>
                <a:ea typeface="Times New Roman" panose="02020603050405020304" pitchFamily="18" charset="0"/>
                <a:cs typeface="Times New Roman" panose="02020603050405020304" pitchFamily="18" charset="0"/>
              </a:rPr>
              <a:t>GRASSROOTS</a:t>
            </a:r>
            <a:r>
              <a:rPr lang="en-IE" sz="500" spc="170" baseline="0" dirty="0">
                <a:solidFill>
                  <a:srgbClr val="6D6E71"/>
                </a:solidFill>
                <a:effectLst/>
                <a:latin typeface="Avenir Book" panose="02000503020000020003" pitchFamily="2" charset="0"/>
                <a:ea typeface="Times New Roman" panose="02020603050405020304" pitchFamily="18" charset="0"/>
                <a:cs typeface="Times New Roman" panose="02020603050405020304" pitchFamily="18" charset="0"/>
              </a:rPr>
              <a:t> YOUNG ENTREPRENEURS IN ECO-HEALTH TOURISM</a:t>
            </a:r>
            <a:endParaRPr lang="en-IE" sz="500" spc="170" baseline="0" dirty="0">
              <a:solidFill>
                <a:srgbClr val="6D6E71"/>
              </a:solidFill>
              <a:effectLst/>
              <a:latin typeface="Avenir Book" panose="02000503020000020003"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029490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569245"/>
            <a:ext cx="6520220" cy="206658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19728" y="2846200"/>
            <a:ext cx="6520220" cy="678385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231620" y="10122572"/>
            <a:ext cx="1047264" cy="465822"/>
          </a:xfrm>
          <a:prstGeom prst="rect">
            <a:avLst/>
          </a:prstGeom>
        </p:spPr>
        <p:txBody>
          <a:bodyPr vert="horz" lIns="91440" tIns="45720" rIns="91440" bIns="45720" rtlCol="0" anchor="ctr"/>
          <a:lstStyle>
            <a:lvl1pPr algn="r">
              <a:defRPr sz="1200" b="0" i="0">
                <a:solidFill>
                  <a:srgbClr val="011E3B"/>
                </a:solidFill>
                <a:latin typeface="Avenir" panose="02000503020000020003" pitchFamily="2" charset="0"/>
              </a:defRPr>
            </a:lvl1pPr>
          </a:lstStyle>
          <a:p>
            <a:fld id="{CB2079F2-58AF-ED44-82D7-E04B2F6FD686}" type="slidenum">
              <a:rPr lang="en-US" smtClean="0"/>
              <a:pPr/>
              <a:t>‹N°›</a:t>
            </a:fld>
            <a:endParaRPr lang="en-US" dirty="0"/>
          </a:p>
        </p:txBody>
      </p:sp>
    </p:spTree>
    <p:extLst>
      <p:ext uri="{BB962C8B-B14F-4D97-AF65-F5344CB8AC3E}">
        <p14:creationId xmlns:p14="http://schemas.microsoft.com/office/powerpoint/2010/main" val="430657063"/>
      </p:ext>
    </p:extLst>
  </p:cSld>
  <p:clrMap bg1="lt1" tx1="dk1" bg2="lt2" tx2="dk2" accent1="accent1" accent2="accent2" accent3="accent3" accent4="accent4" accent5="accent5" accent6="accent6" hlink="hlink" folHlink="folHlink"/>
  <p:sldLayoutIdLst>
    <p:sldLayoutId id="2147483704" r:id="rId1"/>
    <p:sldLayoutId id="2147483661" r:id="rId2"/>
    <p:sldLayoutId id="2147483693" r:id="rId3"/>
    <p:sldLayoutId id="2147483683" r:id="rId4"/>
    <p:sldLayoutId id="2147483705" r:id="rId5"/>
    <p:sldLayoutId id="2147483706" r:id="rId6"/>
    <p:sldLayoutId id="2147483707" r:id="rId7"/>
    <p:sldLayoutId id="2147483672" r:id="rId8"/>
    <p:sldLayoutId id="2147483688" r:id="rId9"/>
    <p:sldLayoutId id="2147483690" r:id="rId10"/>
    <p:sldLayoutId id="2147483691" r:id="rId11"/>
    <p:sldLayoutId id="2147483694" r:id="rId12"/>
    <p:sldLayoutId id="2147483692" r:id="rId13"/>
    <p:sldLayoutId id="2147483681" r:id="rId14"/>
    <p:sldLayoutId id="2147483689" r:id="rId15"/>
    <p:sldLayoutId id="2147483684" r:id="rId16"/>
    <p:sldLayoutId id="2147483682" r:id="rId17"/>
    <p:sldLayoutId id="2147483708" r:id="rId18"/>
    <p:sldLayoutId id="2147483709" r:id="rId19"/>
    <p:sldLayoutId id="2147483710" r:id="rId20"/>
    <p:sldLayoutId id="2147483696" r:id="rId21"/>
    <p:sldLayoutId id="2147483698" r:id="rId22"/>
    <p:sldLayoutId id="2147483700" r:id="rId23"/>
    <p:sldLayoutId id="2147483701" r:id="rId24"/>
    <p:sldLayoutId id="2147483703" r:id="rId25"/>
    <p:sldLayoutId id="2147483665" r:id="rId26"/>
    <p:sldLayoutId id="2147483711" r:id="rId27"/>
  </p:sldLayoutIdLst>
  <p:hf hdr="0"/>
  <p:txStyles>
    <p:titleStyle>
      <a:lvl1pPr algn="l" defTabSz="2072941" rtl="0" eaLnBrk="1" latinLnBrk="0" hangingPunct="1">
        <a:lnSpc>
          <a:spcPct val="90000"/>
        </a:lnSpc>
        <a:spcBef>
          <a:spcPct val="0"/>
        </a:spcBef>
        <a:buNone/>
        <a:defRPr sz="9975" kern="1200">
          <a:solidFill>
            <a:srgbClr val="011E3B"/>
          </a:solidFill>
          <a:latin typeface="Poppins" pitchFamily="2" charset="77"/>
          <a:ea typeface="+mj-ea"/>
          <a:cs typeface="Poppins" pitchFamily="2" charset="77"/>
        </a:defRPr>
      </a:lvl1pPr>
    </p:titleStyle>
    <p:body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p:bodyStyle>
    <p:otherStyle>
      <a:defPPr>
        <a:defRPr lang="en-US"/>
      </a:defPPr>
      <a:lvl1pPr marL="0" algn="l" defTabSz="2072941" rtl="0" eaLnBrk="1" latinLnBrk="0" hangingPunct="1">
        <a:defRPr sz="4080" kern="1200">
          <a:solidFill>
            <a:schemeClr val="tx1"/>
          </a:solidFill>
          <a:latin typeface="+mn-lt"/>
          <a:ea typeface="+mn-ea"/>
          <a:cs typeface="+mn-cs"/>
        </a:defRPr>
      </a:lvl1pPr>
      <a:lvl2pPr marL="1036469" algn="l" defTabSz="2072941" rtl="0" eaLnBrk="1" latinLnBrk="0" hangingPunct="1">
        <a:defRPr sz="4080" kern="1200">
          <a:solidFill>
            <a:schemeClr val="tx1"/>
          </a:solidFill>
          <a:latin typeface="+mn-lt"/>
          <a:ea typeface="+mn-ea"/>
          <a:cs typeface="+mn-cs"/>
        </a:defRPr>
      </a:lvl2pPr>
      <a:lvl3pPr marL="2072941" algn="l" defTabSz="2072941" rtl="0" eaLnBrk="1" latinLnBrk="0" hangingPunct="1">
        <a:defRPr sz="4080" kern="1200">
          <a:solidFill>
            <a:schemeClr val="tx1"/>
          </a:solidFill>
          <a:latin typeface="+mn-lt"/>
          <a:ea typeface="+mn-ea"/>
          <a:cs typeface="+mn-cs"/>
        </a:defRPr>
      </a:lvl3pPr>
      <a:lvl4pPr marL="3109412" algn="l" defTabSz="2072941" rtl="0" eaLnBrk="1" latinLnBrk="0" hangingPunct="1">
        <a:defRPr sz="4080" kern="1200">
          <a:solidFill>
            <a:schemeClr val="tx1"/>
          </a:solidFill>
          <a:latin typeface="+mn-lt"/>
          <a:ea typeface="+mn-ea"/>
          <a:cs typeface="+mn-cs"/>
        </a:defRPr>
      </a:lvl4pPr>
      <a:lvl5pPr marL="4145883" algn="l" defTabSz="2072941" rtl="0" eaLnBrk="1" latinLnBrk="0" hangingPunct="1">
        <a:defRPr sz="4080" kern="1200">
          <a:solidFill>
            <a:schemeClr val="tx1"/>
          </a:solidFill>
          <a:latin typeface="+mn-lt"/>
          <a:ea typeface="+mn-ea"/>
          <a:cs typeface="+mn-cs"/>
        </a:defRPr>
      </a:lvl5pPr>
      <a:lvl6pPr marL="5182352" algn="l" defTabSz="2072941" rtl="0" eaLnBrk="1" latinLnBrk="0" hangingPunct="1">
        <a:defRPr sz="4080" kern="1200">
          <a:solidFill>
            <a:schemeClr val="tx1"/>
          </a:solidFill>
          <a:latin typeface="+mn-lt"/>
          <a:ea typeface="+mn-ea"/>
          <a:cs typeface="+mn-cs"/>
        </a:defRPr>
      </a:lvl6pPr>
      <a:lvl7pPr marL="6218822" algn="l" defTabSz="2072941" rtl="0" eaLnBrk="1" latinLnBrk="0" hangingPunct="1">
        <a:defRPr sz="4080" kern="1200">
          <a:solidFill>
            <a:schemeClr val="tx1"/>
          </a:solidFill>
          <a:latin typeface="+mn-lt"/>
          <a:ea typeface="+mn-ea"/>
          <a:cs typeface="+mn-cs"/>
        </a:defRPr>
      </a:lvl7pPr>
      <a:lvl8pPr marL="7255294" algn="l" defTabSz="2072941" rtl="0" eaLnBrk="1" latinLnBrk="0" hangingPunct="1">
        <a:defRPr sz="4080" kern="1200">
          <a:solidFill>
            <a:schemeClr val="tx1"/>
          </a:solidFill>
          <a:latin typeface="+mn-lt"/>
          <a:ea typeface="+mn-ea"/>
          <a:cs typeface="+mn-cs"/>
        </a:defRPr>
      </a:lvl8pPr>
      <a:lvl9pPr marL="8291764" algn="l" defTabSz="2072941" rtl="0" eaLnBrk="1" latinLnBrk="0" hangingPunct="1">
        <a:defRPr sz="40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367" userDrawn="1">
          <p15:clr>
            <a:srgbClr val="F26B43"/>
          </p15:clr>
        </p15:guide>
        <p15:guide id="2" pos="2381"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www.canva.com/" TargetMode="External"/><Relationship Id="rId2" Type="http://schemas.openxmlformats.org/officeDocument/2006/relationships/hyperlink" Target="https://www.wix.com/" TargetMode="External"/><Relationship Id="rId1" Type="http://schemas.openxmlformats.org/officeDocument/2006/relationships/slideLayout" Target="../slideLayouts/slideLayout19.xml"/><Relationship Id="rId5" Type="http://schemas.openxmlformats.org/officeDocument/2006/relationships/image" Target="../media/image22.png"/><Relationship Id="rId4" Type="http://schemas.openxmlformats.org/officeDocument/2006/relationships/hyperlink" Target="https://www.youtube.com/watch?v=ZTHwXotljh0"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canva.com/" TargetMode="External"/><Relationship Id="rId2" Type="http://schemas.openxmlformats.org/officeDocument/2006/relationships/hyperlink" Target="https://www.wix.com/" TargetMode="External"/><Relationship Id="rId1" Type="http://schemas.openxmlformats.org/officeDocument/2006/relationships/slideLayout" Target="../slideLayouts/slideLayout19.xml"/><Relationship Id="rId5" Type="http://schemas.openxmlformats.org/officeDocument/2006/relationships/image" Target="../media/image22.png"/><Relationship Id="rId4" Type="http://schemas.openxmlformats.org/officeDocument/2006/relationships/hyperlink" Target="https://www.youtube.com/watch?v=ZTHwXotljh0"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8" Type="http://schemas.openxmlformats.org/officeDocument/2006/relationships/hyperlink" Target="https://www.linkedin.com/company/75445628/admin/" TargetMode="External"/><Relationship Id="rId3" Type="http://schemas.openxmlformats.org/officeDocument/2006/relationships/image" Target="../media/image25.jpeg"/><Relationship Id="rId7" Type="http://schemas.openxmlformats.org/officeDocument/2006/relationships/hyperlink" Target="https://twitter.com/ventureoutWP" TargetMode="External"/><Relationship Id="rId2" Type="http://schemas.openxmlformats.org/officeDocument/2006/relationships/hyperlink" Target="https://www.venture-out.ie/" TargetMode="External"/><Relationship Id="rId1" Type="http://schemas.openxmlformats.org/officeDocument/2006/relationships/slideLayout" Target="../slideLayouts/slideLayout21.xml"/><Relationship Id="rId6" Type="http://schemas.openxmlformats.org/officeDocument/2006/relationships/hyperlink" Target="https://www.facebook.com/Ventureoutwildernessproject/" TargetMode="External"/><Relationship Id="rId5" Type="http://schemas.openxmlformats.org/officeDocument/2006/relationships/hyperlink" Target="https://www.facebook.com/muddysoulsadventures" TargetMode="External"/><Relationship Id="rId4" Type="http://schemas.openxmlformats.org/officeDocument/2006/relationships/hyperlink" Target="https://www.instagram.com/ventureoutwp/" TargetMode="External"/><Relationship Id="rId9" Type="http://schemas.openxmlformats.org/officeDocument/2006/relationships/hyperlink" Target="https://www.linkedin.com/shareArticle?mini=true&amp;source=Venture+Out&amp;summary=&amp;url=https%3A%2F%2Fwww.venture-out.ie%2Fteam-members%2Fbarry-dillon" TargetMode="External"/></Relationships>
</file>

<file path=ppt/slides/_rels/slide15.xml.rels><?xml version="1.0" encoding="UTF-8" standalone="yes"?>
<Relationships xmlns="http://schemas.openxmlformats.org/package/2006/relationships"><Relationship Id="rId2" Type="http://schemas.openxmlformats.org/officeDocument/2006/relationships/hyperlink" Target="https://www.leavenotraceireland.org/" TargetMode="Externa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youtube.com/watch?v=3DHedu8GhuU&amp;t=30s" TargetMode="Externa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hyperlink" Target="https://www.instagram.com/lostinature.festival/?hl=it" TargetMode="External"/><Relationship Id="rId7" Type="http://schemas.openxmlformats.org/officeDocument/2006/relationships/image" Target="../media/image32.svg"/><Relationship Id="rId2" Type="http://schemas.microsoft.com/office/2018/10/relationships/comments" Target="../comments/modernComment_12A_37669FA4.xml"/><Relationship Id="rId1" Type="http://schemas.openxmlformats.org/officeDocument/2006/relationships/slideLayout" Target="../slideLayouts/slideLayout27.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hyperlink" Target="https://www.facebook.com/lostinaturefestival/" TargetMode="External"/></Relationships>
</file>

<file path=ppt/slides/_rels/slide2.xml.rels><?xml version="1.0" encoding="UTF-8" standalone="yes"?>
<Relationships xmlns="http://schemas.openxmlformats.org/package/2006/relationships"><Relationship Id="rId2" Type="http://schemas.microsoft.com/office/2018/10/relationships/comments" Target="../comments/modernComment_15D_446C44A9.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hyperlink" Target="https://www.facebook.com/lostinaturefestival/" TargetMode="External"/><Relationship Id="rId2" Type="http://schemas.openxmlformats.org/officeDocument/2006/relationships/hyperlink" Target="https://www.instagram.com/lostinature.festival/?hl=it" TargetMode="External"/><Relationship Id="rId1" Type="http://schemas.openxmlformats.org/officeDocument/2006/relationships/slideLayout" Target="../slideLayouts/slideLayout23.xml"/><Relationship Id="rId6" Type="http://schemas.openxmlformats.org/officeDocument/2006/relationships/image" Target="../media/image34.png"/><Relationship Id="rId5" Type="http://schemas.openxmlformats.org/officeDocument/2006/relationships/image" Target="../media/image28.png"/><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microsoft.com/office/2018/10/relationships/comments" Target="../comments/modernComment_12F_963E7C28.xml"/><Relationship Id="rId1" Type="http://schemas.openxmlformats.org/officeDocument/2006/relationships/slideLayout" Target="../slideLayouts/slideLayout21.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hyperlink" Target="https://vertbordeaux.fr/" TargetMode="External"/><Relationship Id="rId7"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image" Target="../media/image40.jpeg"/><Relationship Id="rId5" Type="http://schemas.openxmlformats.org/officeDocument/2006/relationships/hyperlink" Target="https://www.instagram.com/agencevertbordeaux/?fbclid=IwAR2wZ1Mtz0vapwj2T-KdqFmxly9CklYwNDYqqzcSpeHo4e1wXYEhVadP2LM" TargetMode="External"/><Relationship Id="rId4" Type="http://schemas.openxmlformats.org/officeDocument/2006/relationships/hyperlink" Target="https://www.facebook.com/agencevertbordeaux/"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hyperlink" Target="https://www.tourisme-plainecommune-paris.com/" TargetMode="External"/><Relationship Id="rId2" Type="http://schemas.openxmlformats.org/officeDocument/2006/relationships/image" Target="../media/image48.jpeg"/><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openxmlformats.org/officeDocument/2006/relationships/hyperlink" Target="https://www.facebook.com/allmyfriendsarestars/" TargetMode="External"/><Relationship Id="rId2" Type="http://schemas.openxmlformats.org/officeDocument/2006/relationships/hyperlink" Target="https://www.allmyfriendsarestars.com/" TargetMode="External"/><Relationship Id="rId1" Type="http://schemas.openxmlformats.org/officeDocument/2006/relationships/slideLayout" Target="../slideLayouts/slideLayout21.xml"/><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3" Type="http://schemas.openxmlformats.org/officeDocument/2006/relationships/hyperlink" Target="https://www.facebook.com/pifflboxh" TargetMode="External"/><Relationship Id="rId2" Type="http://schemas.openxmlformats.org/officeDocument/2006/relationships/hyperlink" Target="https://www.piffle.se/" TargetMode="External"/><Relationship Id="rId1" Type="http://schemas.openxmlformats.org/officeDocument/2006/relationships/slideLayout" Target="../slideLayouts/slideLayout21.xml"/><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svg"/><Relationship Id="rId7" Type="http://schemas.openxmlformats.org/officeDocument/2006/relationships/image" Target="../media/image60.svg"/><Relationship Id="rId2" Type="http://schemas.openxmlformats.org/officeDocument/2006/relationships/image" Target="../media/image55.png"/><Relationship Id="rId1" Type="http://schemas.openxmlformats.org/officeDocument/2006/relationships/slideLayout" Target="../slideLayouts/slideLayout24.xml"/><Relationship Id="rId6" Type="http://schemas.openxmlformats.org/officeDocument/2006/relationships/image" Target="../media/image59.png"/><Relationship Id="rId11" Type="http://schemas.openxmlformats.org/officeDocument/2006/relationships/image" Target="../media/image64.svg"/><Relationship Id="rId5" Type="http://schemas.openxmlformats.org/officeDocument/2006/relationships/image" Target="../media/image58.sv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hyperlink" Target="http://www.trencalli.fr/acces.htm" TargetMode="External"/><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3" Type="http://schemas.openxmlformats.org/officeDocument/2006/relationships/hyperlink" Target="https://www.facebook.com/lostinaturefestival/" TargetMode="External"/><Relationship Id="rId2" Type="http://schemas.openxmlformats.org/officeDocument/2006/relationships/hyperlink" Target="https://www.instagram.com/lostinature.festival/?hl=it" TargetMode="External"/><Relationship Id="rId1" Type="http://schemas.openxmlformats.org/officeDocument/2006/relationships/slideLayout" Target="../slideLayouts/slideLayout23.xml"/><Relationship Id="rId6" Type="http://schemas.openxmlformats.org/officeDocument/2006/relationships/image" Target="../media/image67.jpeg"/><Relationship Id="rId5" Type="http://schemas.openxmlformats.org/officeDocument/2006/relationships/image" Target="../media/image28.png"/><Relationship Id="rId4" Type="http://schemas.openxmlformats.org/officeDocument/2006/relationships/image" Target="../media/image33.jpeg"/></Relationships>
</file>

<file path=ppt/slides/_rels/slide44.xml.rels><?xml version="1.0" encoding="UTF-8" standalone="yes"?>
<Relationships xmlns="http://schemas.openxmlformats.org/package/2006/relationships"><Relationship Id="rId3" Type="http://schemas.openxmlformats.org/officeDocument/2006/relationships/hyperlink" Target="https://aoubre.fr/" TargetMode="External"/><Relationship Id="rId2" Type="http://schemas.openxmlformats.org/officeDocument/2006/relationships/image" Target="../media/image68.jpeg"/><Relationship Id="rId1" Type="http://schemas.openxmlformats.org/officeDocument/2006/relationships/slideLayout" Target="../slideLayouts/slideLayout27.xml"/></Relationships>
</file>

<file path=ppt/slides/_rels/slide45.xml.rels><?xml version="1.0" encoding="UTF-8" standalone="yes"?>
<Relationships xmlns="http://schemas.openxmlformats.org/package/2006/relationships"><Relationship Id="rId3" Type="http://schemas.openxmlformats.org/officeDocument/2006/relationships/hyperlink" Target="https://www.facebook.com/lostinaturefestival/" TargetMode="External"/><Relationship Id="rId2" Type="http://schemas.openxmlformats.org/officeDocument/2006/relationships/hyperlink" Target="https://www.instagram.com/lostinature.festival/?hl=it" TargetMode="External"/><Relationship Id="rId1" Type="http://schemas.openxmlformats.org/officeDocument/2006/relationships/slideLayout" Target="../slideLayouts/slideLayout23.xml"/><Relationship Id="rId6" Type="http://schemas.openxmlformats.org/officeDocument/2006/relationships/image" Target="../media/image69.jpeg"/><Relationship Id="rId5" Type="http://schemas.openxmlformats.org/officeDocument/2006/relationships/image" Target="../media/image28.png"/><Relationship Id="rId4" Type="http://schemas.openxmlformats.org/officeDocument/2006/relationships/image" Target="../media/image33.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3" Type="http://schemas.openxmlformats.org/officeDocument/2006/relationships/hyperlink" Target="https://allthingsnatural.ie/" TargetMode="External"/><Relationship Id="rId2" Type="http://schemas.openxmlformats.org/officeDocument/2006/relationships/image" Target="../media/image70.jpeg"/><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3" Type="http://schemas.openxmlformats.org/officeDocument/2006/relationships/hyperlink" Target="https://www.facebook.com/lostinaturefestival/" TargetMode="External"/><Relationship Id="rId2" Type="http://schemas.openxmlformats.org/officeDocument/2006/relationships/hyperlink" Target="https://www.instagram.com/lostinature.festival/?hl=it" TargetMode="External"/><Relationship Id="rId1" Type="http://schemas.openxmlformats.org/officeDocument/2006/relationships/slideLayout" Target="../slideLayouts/slideLayout23.xml"/><Relationship Id="rId6" Type="http://schemas.openxmlformats.org/officeDocument/2006/relationships/image" Target="../media/image71.jpeg"/><Relationship Id="rId5" Type="http://schemas.openxmlformats.org/officeDocument/2006/relationships/image" Target="../media/image28.png"/><Relationship Id="rId4" Type="http://schemas.openxmlformats.org/officeDocument/2006/relationships/image" Target="../media/image33.jpeg"/></Relationships>
</file>

<file path=ppt/slides/_rels/slide5.xml.rels><?xml version="1.0" encoding="UTF-8" standalone="yes"?>
<Relationships xmlns="http://schemas.openxmlformats.org/package/2006/relationships"><Relationship Id="rId2" Type="http://schemas.microsoft.com/office/2018/10/relationships/comments" Target="../comments/modernComment_162_6BA6A54E.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2.xml"/></Relationships>
</file>

<file path=ppt/slides/_rels/slide5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2.xml"/></Relationships>
</file>

<file path=ppt/slides/_rels/slide5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slideLayout" Target="../slideLayouts/slideLayout19.xml"/><Relationship Id="rId1" Type="http://schemas.openxmlformats.org/officeDocument/2006/relationships/video" Target="https://www.youtube.com/embed/MuABpTaAFoI?feature=oembed" TargetMode="External"/></Relationships>
</file>

<file path=ppt/slides/_rels/slide5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hyperlink" Target="https://vimeo.com/user58383010?embedded=false&amp;source=owner_name&amp;owner=58383010" TargetMode="External"/><Relationship Id="rId2" Type="http://schemas.openxmlformats.org/officeDocument/2006/relationships/slideLayout" Target="../slideLayouts/slideLayout20.xml"/><Relationship Id="rId1" Type="http://schemas.openxmlformats.org/officeDocument/2006/relationships/video" Target="https://player.vimeo.com/video/375347527?h=c90bb58da7&amp;app_id=122963" TargetMode="External"/><Relationship Id="rId4" Type="http://schemas.openxmlformats.org/officeDocument/2006/relationships/image" Target="../media/image78.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2.xml"/></Relationships>
</file>

<file path=ppt/slides/_rels/slide65.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jpeg"/><Relationship Id="rId7"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slideLayout" Target="../slideLayouts/slideLayout15.xml"/><Relationship Id="rId6" Type="http://schemas.openxmlformats.org/officeDocument/2006/relationships/image" Target="../media/image84.jpeg"/><Relationship Id="rId5" Type="http://schemas.openxmlformats.org/officeDocument/2006/relationships/image" Target="../media/image83.png"/><Relationship Id="rId4" Type="http://schemas.openxmlformats.org/officeDocument/2006/relationships/image" Target="../media/image82.png"/></Relationships>
</file>

<file path=ppt/slides/_rels/slide66.xml.rels><?xml version="1.0" encoding="UTF-8" standalone="yes"?>
<Relationships xmlns="http://schemas.openxmlformats.org/package/2006/relationships"><Relationship Id="rId8" Type="http://schemas.openxmlformats.org/officeDocument/2006/relationships/hyperlink" Target="https://www.youtube.com/@grassroots-eu/about" TargetMode="External"/><Relationship Id="rId3" Type="http://schemas.openxmlformats.org/officeDocument/2006/relationships/image" Target="../media/image88.png"/><Relationship Id="rId7" Type="http://schemas.openxmlformats.org/officeDocument/2006/relationships/image" Target="../media/image90.png"/><Relationship Id="rId2" Type="http://schemas.openxmlformats.org/officeDocument/2006/relationships/image" Target="../media/image87.jpeg"/><Relationship Id="rId1" Type="http://schemas.openxmlformats.org/officeDocument/2006/relationships/slideLayout" Target="../slideLayouts/slideLayout26.xml"/><Relationship Id="rId6" Type="http://schemas.openxmlformats.org/officeDocument/2006/relationships/hyperlink" Target="https://www.instagram.com/grassroots.eu/" TargetMode="External"/><Relationship Id="rId11" Type="http://schemas.openxmlformats.org/officeDocument/2006/relationships/image" Target="../media/image92.png"/><Relationship Id="rId5" Type="http://schemas.openxmlformats.org/officeDocument/2006/relationships/image" Target="../media/image3.emf"/><Relationship Id="rId10" Type="http://schemas.openxmlformats.org/officeDocument/2006/relationships/hyperlink" Target="https://www.tiktok.com/@grassroots.eu?_t=8cB8BBiN5Ms&amp;_r=1" TargetMode="External"/><Relationship Id="rId4" Type="http://schemas.openxmlformats.org/officeDocument/2006/relationships/image" Target="../media/image89.jpeg"/><Relationship Id="rId9" Type="http://schemas.openxmlformats.org/officeDocument/2006/relationships/image" Target="../media/image91.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hyperlink" Target="https://www.muddysoulsadventures.com/" TargetMode="External"/><Relationship Id="rId3" Type="http://schemas.microsoft.com/office/2018/10/relationships/comments" Target="../comments/modernComment_119_72F618EA.xml"/><Relationship Id="rId7" Type="http://schemas.openxmlformats.org/officeDocument/2006/relationships/hyperlink" Target="https://www.instagram.com/muddy_souls/" TargetMode="External"/><Relationship Id="rId12" Type="http://schemas.openxmlformats.org/officeDocument/2006/relationships/image" Target="../media/image18.svg"/><Relationship Id="rId2" Type="http://schemas.openxmlformats.org/officeDocument/2006/relationships/notesSlide" Target="../notesSlides/notesSlide1.xml"/><Relationship Id="rId1" Type="http://schemas.openxmlformats.org/officeDocument/2006/relationships/slideLayout" Target="../slideLayouts/slideLayout21.xml"/><Relationship Id="rId6" Type="http://schemas.openxmlformats.org/officeDocument/2006/relationships/image" Target="../media/image14.jpeg"/><Relationship Id="rId11" Type="http://schemas.openxmlformats.org/officeDocument/2006/relationships/image" Target="../media/image17.png"/><Relationship Id="rId5" Type="http://schemas.openxmlformats.org/officeDocument/2006/relationships/hyperlink" Target="https://www.muddysoulsadventures.com/post/the-real-reason-you-have-wanderlust" TargetMode="External"/><Relationship Id="rId15" Type="http://schemas.openxmlformats.org/officeDocument/2006/relationships/image" Target="../media/image20.svg"/><Relationship Id="rId10" Type="http://schemas.openxmlformats.org/officeDocument/2006/relationships/hyperlink" Target="https://www.facebook.com/muddysoulsadventures" TargetMode="External"/><Relationship Id="rId4" Type="http://schemas.openxmlformats.org/officeDocument/2006/relationships/hyperlink" Target="https://www.muddysoulsadventures.com/individual-tours" TargetMode="External"/><Relationship Id="rId9" Type="http://schemas.openxmlformats.org/officeDocument/2006/relationships/image" Target="../media/image16.svg"/><Relationship Id="rId1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hyperlink" Target="https://www.leavenotraceireland.org/" TargetMode="External"/><Relationship Id="rId2" Type="http://schemas.openxmlformats.org/officeDocument/2006/relationships/image" Target="../media/image21.png"/><Relationship Id="rId1" Type="http://schemas.openxmlformats.org/officeDocument/2006/relationships/slideLayout" Target="../slideLayouts/slideLayout24.xml"/><Relationship Id="rId4" Type="http://schemas.openxmlformats.org/officeDocument/2006/relationships/hyperlink" Target="https://www.leavenotraceireland.org/wp-content/uploads/2020/01/Leave-No-Trace-Ireland-Skills-and-Ethics-A5.pdf"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canva.com/" TargetMode="External"/><Relationship Id="rId2" Type="http://schemas.openxmlformats.org/officeDocument/2006/relationships/hyperlink" Target="https://www.wix.com/" TargetMode="External"/><Relationship Id="rId1" Type="http://schemas.openxmlformats.org/officeDocument/2006/relationships/slideLayout" Target="../slideLayouts/slideLayout19.xml"/><Relationship Id="rId5" Type="http://schemas.openxmlformats.org/officeDocument/2006/relationships/image" Target="../media/image22.png"/><Relationship Id="rId4" Type="http://schemas.openxmlformats.org/officeDocument/2006/relationships/hyperlink" Target="https://www.youtube.com/watch?v=ZTHwXotljh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910D128-E06C-2FBD-69B5-B59F1450ACC8}"/>
              </a:ext>
            </a:extLst>
          </p:cNvPr>
          <p:cNvSpPr>
            <a:spLocks noGrp="1"/>
          </p:cNvSpPr>
          <p:nvPr>
            <p:ph type="body" sz="quarter" idx="11"/>
          </p:nvPr>
        </p:nvSpPr>
        <p:spPr>
          <a:xfrm>
            <a:off x="1871664" y="2106128"/>
            <a:ext cx="6215062" cy="574616"/>
          </a:xfrm>
        </p:spPr>
        <p:txBody>
          <a:bodyPr/>
          <a:lstStyle/>
          <a:p>
            <a:r>
              <a:rPr lang="en-GB" sz="2800" b="1" dirty="0"/>
              <a:t>EUROPEAN GOOD PRACTICES GUIDE</a:t>
            </a:r>
          </a:p>
          <a:p>
            <a:endParaRPr lang="fr-FR" dirty="0"/>
          </a:p>
        </p:txBody>
      </p:sp>
      <p:sp>
        <p:nvSpPr>
          <p:cNvPr id="3" name="Espace réservé du texte 2">
            <a:extLst>
              <a:ext uri="{FF2B5EF4-FFF2-40B4-BE49-F238E27FC236}">
                <a16:creationId xmlns:a16="http://schemas.microsoft.com/office/drawing/2014/main" id="{F37EAD38-4BB7-84D9-5AB3-85838BB34B27}"/>
              </a:ext>
            </a:extLst>
          </p:cNvPr>
          <p:cNvSpPr>
            <a:spLocks noGrp="1"/>
          </p:cNvSpPr>
          <p:nvPr>
            <p:ph type="body" sz="quarter" idx="16"/>
          </p:nvPr>
        </p:nvSpPr>
        <p:spPr>
          <a:xfrm>
            <a:off x="4072851" y="2785829"/>
            <a:ext cx="3242349" cy="751695"/>
          </a:xfrm>
        </p:spPr>
        <p:txBody>
          <a:bodyPr/>
          <a:lstStyle/>
          <a:p>
            <a:pPr algn="r"/>
            <a:r>
              <a:rPr lang="en-GB" sz="1800" dirty="0"/>
              <a:t>Selection of inspiring practices in youth initiatives in the field of eco-health tourism.</a:t>
            </a:r>
          </a:p>
          <a:p>
            <a:endParaRPr lang="fr-FR" dirty="0"/>
          </a:p>
        </p:txBody>
      </p:sp>
      <p:sp>
        <p:nvSpPr>
          <p:cNvPr id="4" name="Espace réservé du texte 3">
            <a:extLst>
              <a:ext uri="{FF2B5EF4-FFF2-40B4-BE49-F238E27FC236}">
                <a16:creationId xmlns:a16="http://schemas.microsoft.com/office/drawing/2014/main" id="{B643CABC-D0F9-31A9-410E-55AEC27CFB1D}"/>
              </a:ext>
            </a:extLst>
          </p:cNvPr>
          <p:cNvSpPr>
            <a:spLocks noGrp="1"/>
          </p:cNvSpPr>
          <p:nvPr>
            <p:ph type="body" sz="quarter" idx="17"/>
          </p:nvPr>
        </p:nvSpPr>
        <p:spPr>
          <a:xfrm>
            <a:off x="3924876" y="6211644"/>
            <a:ext cx="3779836" cy="446489"/>
          </a:xfrm>
        </p:spPr>
        <p:txBody>
          <a:bodyPr/>
          <a:lstStyle/>
          <a:p>
            <a:r>
              <a:rPr lang="en-GB" sz="1600" b="0" dirty="0"/>
              <a:t>https://</a:t>
            </a:r>
            <a:r>
              <a:rPr lang="en-GB" sz="1600" dirty="0"/>
              <a:t>ecohealthforyouth</a:t>
            </a:r>
            <a:r>
              <a:rPr lang="en-GB" sz="1600" b="0" dirty="0"/>
              <a:t>.com</a:t>
            </a:r>
            <a:endParaRPr lang="en-US" sz="1600" b="0" dirty="0"/>
          </a:p>
          <a:p>
            <a:endParaRPr lang="fr-FR" sz="1600" dirty="0"/>
          </a:p>
        </p:txBody>
      </p:sp>
      <p:pic>
        <p:nvPicPr>
          <p:cNvPr id="7" name="Espace réservé pour une image  6" descr="Une image contenant arbre, plein air, terrain de jeux, chaussures&#10;&#10;Description générée automatiquement">
            <a:extLst>
              <a:ext uri="{FF2B5EF4-FFF2-40B4-BE49-F238E27FC236}">
                <a16:creationId xmlns:a16="http://schemas.microsoft.com/office/drawing/2014/main" id="{B93A18D3-4B6A-0147-3EA1-8B4144FCF598}"/>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9274451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77F18A2-9D71-1799-81D1-C426CB308C18}"/>
              </a:ext>
            </a:extLst>
          </p:cNvPr>
          <p:cNvSpPr>
            <a:spLocks noGrp="1"/>
          </p:cNvSpPr>
          <p:nvPr>
            <p:ph type="sldNum" sz="quarter" idx="4"/>
          </p:nvPr>
        </p:nvSpPr>
        <p:spPr/>
        <p:txBody>
          <a:bodyPr/>
          <a:lstStyle/>
          <a:p>
            <a:fld id="{CB2079F2-58AF-ED44-82D7-E04B2F6FD686}" type="slidenum">
              <a:rPr lang="en-US" smtClean="0"/>
              <a:pPr/>
              <a:t>10</a:t>
            </a:fld>
            <a:endParaRPr lang="en-US" dirty="0"/>
          </a:p>
        </p:txBody>
      </p:sp>
      <p:sp>
        <p:nvSpPr>
          <p:cNvPr id="7" name="Picture Placeholder 6">
            <a:extLst>
              <a:ext uri="{FF2B5EF4-FFF2-40B4-BE49-F238E27FC236}">
                <a16:creationId xmlns:a16="http://schemas.microsoft.com/office/drawing/2014/main" id="{CF49FA5B-EA5A-3753-DE39-6F41B936F674}"/>
              </a:ext>
            </a:extLst>
          </p:cNvPr>
          <p:cNvSpPr>
            <a:spLocks noGrp="1"/>
          </p:cNvSpPr>
          <p:nvPr>
            <p:ph type="pic" sz="quarter" idx="13"/>
          </p:nvPr>
        </p:nvSpPr>
        <p:spPr/>
      </p:sp>
      <p:sp>
        <p:nvSpPr>
          <p:cNvPr id="16" name="Text Placeholder 5">
            <a:extLst>
              <a:ext uri="{FF2B5EF4-FFF2-40B4-BE49-F238E27FC236}">
                <a16:creationId xmlns:a16="http://schemas.microsoft.com/office/drawing/2014/main" id="{9DB7C7AF-CE27-CF62-670D-24248E6C807C}"/>
              </a:ext>
            </a:extLst>
          </p:cNvPr>
          <p:cNvSpPr txBox="1">
            <a:spLocks/>
          </p:cNvSpPr>
          <p:nvPr/>
        </p:nvSpPr>
        <p:spPr>
          <a:xfrm>
            <a:off x="766011" y="5235167"/>
            <a:ext cx="6469177" cy="2088787"/>
          </a:xfrm>
          <a:prstGeom prst="rect">
            <a:avLst/>
          </a:prstGeom>
        </p:spPr>
        <p:txBody>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defTabSz="825500">
              <a:buNone/>
            </a:pPr>
            <a:r>
              <a:rPr lang="en-US" sz="1400" b="1" dirty="0">
                <a:solidFill>
                  <a:schemeClr val="bg1"/>
                </a:solidFill>
                <a:latin typeface="Verdana" panose="020B0604030504040204" pitchFamily="34" charset="0"/>
                <a:ea typeface="Verdana" panose="020B0604030504040204" pitchFamily="34" charset="0"/>
              </a:rPr>
              <a:t>I believe my hikes provide the best medicine going – to nature and the outdoors. </a:t>
            </a:r>
            <a:r>
              <a:rPr lang="en-US" sz="1400" dirty="0">
                <a:solidFill>
                  <a:schemeClr val="bg1"/>
                </a:solidFill>
                <a:latin typeface="Verdana" panose="020B0604030504040204" pitchFamily="34" charset="0"/>
                <a:ea typeface="Verdana" panose="020B0604030504040204" pitchFamily="34" charset="0"/>
              </a:rPr>
              <a:t>I believe nature is an untapped source to improve particularly mental and physical health. People have said to me after one of my trips ‘I feel like I have taken my first ever proper breath’. I work with other tour companies and adventure guides. Creating this network is so important to all of our businesses. We work together to develop packages and most of our bookings are done online. We offer packages that include foraging, glamping and well-being therapies. We educate our guests and make sure they feel the magic of nature and are hungry to come back for more or tell others.</a:t>
            </a:r>
          </a:p>
          <a:p>
            <a:pPr marL="0" indent="0" defTabSz="825500">
              <a:buNone/>
            </a:pPr>
            <a:r>
              <a:rPr lang="en-US" sz="1400" dirty="0">
                <a:solidFill>
                  <a:schemeClr val="bg1"/>
                </a:solidFill>
                <a:latin typeface="Verdana" panose="020B0604030504040204" pitchFamily="34" charset="0"/>
                <a:ea typeface="Verdana" panose="020B0604030504040204" pitchFamily="34" charset="0"/>
              </a:rPr>
              <a:t>Digital wise </a:t>
            </a:r>
            <a:r>
              <a:rPr lang="en-US" sz="1400" dirty="0" err="1">
                <a:solidFill>
                  <a:schemeClr val="bg1"/>
                </a:solidFill>
                <a:latin typeface="Verdana" panose="020B0604030504040204" pitchFamily="34" charset="0"/>
                <a:ea typeface="Verdana" panose="020B0604030504040204" pitchFamily="34" charset="0"/>
                <a:hlinkClick r:id="rId2">
                  <a:extLst>
                    <a:ext uri="{A12FA001-AC4F-418D-AE19-62706E023703}">
                      <ahyp:hlinkClr xmlns:ahyp="http://schemas.microsoft.com/office/drawing/2018/hyperlinkcolor" val="tx"/>
                    </a:ext>
                  </a:extLst>
                </a:hlinkClick>
              </a:rPr>
              <a:t>Wix</a:t>
            </a:r>
            <a:r>
              <a:rPr lang="en-US" sz="1400" dirty="0">
                <a:solidFill>
                  <a:schemeClr val="bg1"/>
                </a:solidFill>
                <a:latin typeface="Verdana" panose="020B0604030504040204" pitchFamily="34" charset="0"/>
                <a:ea typeface="Verdana" panose="020B0604030504040204" pitchFamily="34" charset="0"/>
              </a:rPr>
              <a:t> website builder was a game changer for me. Its API capability meant developing my website has been so easy, especially when I had no idea how to build a website. I have even added a book tours section, events and merchandise store etc. I also use </a:t>
            </a:r>
            <a:r>
              <a:rPr lang="en-US" sz="1400" dirty="0">
                <a:solidFill>
                  <a:schemeClr val="bg1"/>
                </a:solidFill>
                <a:latin typeface="Verdana" panose="020B0604030504040204" pitchFamily="34" charset="0"/>
                <a:ea typeface="Verdana" panose="020B0604030504040204" pitchFamily="34" charset="0"/>
                <a:hlinkClick r:id="rId3">
                  <a:extLst>
                    <a:ext uri="{A12FA001-AC4F-418D-AE19-62706E023703}">
                      <ahyp:hlinkClr xmlns:ahyp="http://schemas.microsoft.com/office/drawing/2018/hyperlinkcolor" val="tx"/>
                    </a:ext>
                  </a:extLst>
                </a:hlinkClick>
              </a:rPr>
              <a:t>Canva</a:t>
            </a:r>
            <a:r>
              <a:rPr lang="en-US" sz="1400" dirty="0">
                <a:solidFill>
                  <a:schemeClr val="bg1"/>
                </a:solidFill>
                <a:latin typeface="Verdana" panose="020B0604030504040204" pitchFamily="34" charset="0"/>
                <a:ea typeface="Verdana" panose="020B0604030504040204" pitchFamily="34" charset="0"/>
              </a:rPr>
              <a:t> for video production and designing my marketing collateral. My drone is my go-to tool for the ultimate videos and images, making my experiences visually come to life. </a:t>
            </a:r>
          </a:p>
          <a:p>
            <a:pPr marL="0" indent="0">
              <a:buNone/>
            </a:pPr>
            <a:endParaRPr lang="en-GB" dirty="0">
              <a:solidFill>
                <a:schemeClr val="bg1"/>
              </a:solidFill>
              <a:latin typeface="Verdana" panose="020B0604030504040204" pitchFamily="34" charset="0"/>
              <a:ea typeface="Verdana" panose="020B0604030504040204" pitchFamily="34" charset="0"/>
            </a:endParaRPr>
          </a:p>
        </p:txBody>
      </p:sp>
      <p:sp>
        <p:nvSpPr>
          <p:cNvPr id="17" name="Text Placeholder 6">
            <a:extLst>
              <a:ext uri="{FF2B5EF4-FFF2-40B4-BE49-F238E27FC236}">
                <a16:creationId xmlns:a16="http://schemas.microsoft.com/office/drawing/2014/main" id="{49F1544D-2A6D-00CD-E141-0BB3BAF56336}"/>
              </a:ext>
            </a:extLst>
          </p:cNvPr>
          <p:cNvSpPr txBox="1">
            <a:spLocks/>
          </p:cNvSpPr>
          <p:nvPr/>
        </p:nvSpPr>
        <p:spPr>
          <a:xfrm>
            <a:off x="783807" y="4600766"/>
            <a:ext cx="5992059" cy="451257"/>
          </a:xfrm>
          <a:prstGeom prst="rect">
            <a:avLst/>
          </a:prstGeom>
        </p:spPr>
        <p:txBody>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buNone/>
            </a:pPr>
            <a:r>
              <a:rPr lang="en-GB" sz="1600" b="1" dirty="0">
                <a:solidFill>
                  <a:schemeClr val="bg1"/>
                </a:solidFill>
                <a:latin typeface="Verdana" panose="020B0604030504040204" pitchFamily="34" charset="0"/>
                <a:ea typeface="Verdana" panose="020B0604030504040204" pitchFamily="34" charset="0"/>
              </a:rPr>
              <a:t>How are You Innovative in Eco-Health and Adventure? How Did You Start Your Business?</a:t>
            </a:r>
          </a:p>
          <a:p>
            <a:endParaRPr lang="en-GB" sz="1600" dirty="0">
              <a:solidFill>
                <a:schemeClr val="tx1"/>
              </a:solidFill>
              <a:latin typeface="Gotham Medium"/>
              <a:ea typeface="Verdana" panose="020B0604030504040204" pitchFamily="34" charset="0"/>
            </a:endParaRPr>
          </a:p>
        </p:txBody>
      </p:sp>
      <p:pic>
        <p:nvPicPr>
          <p:cNvPr id="2" name="Picture Placeholder 13" descr="A person sitting in a forest&#10;&#10;Description automatically generated with low confidence">
            <a:hlinkClick r:id="rId4"/>
            <a:extLst>
              <a:ext uri="{FF2B5EF4-FFF2-40B4-BE49-F238E27FC236}">
                <a16:creationId xmlns:a16="http://schemas.microsoft.com/office/drawing/2014/main" id="{9CFD7423-F3E3-7246-3CEA-45BF6021CC66}"/>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716514" y="1017240"/>
            <a:ext cx="4126643" cy="2592503"/>
          </a:xfrm>
          <a:prstGeom prst="rect">
            <a:avLst/>
          </a:prstGeom>
        </p:spPr>
      </p:pic>
    </p:spTree>
    <p:extLst>
      <p:ext uri="{BB962C8B-B14F-4D97-AF65-F5344CB8AC3E}">
        <p14:creationId xmlns:p14="http://schemas.microsoft.com/office/powerpoint/2010/main" val="10245397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77F18A2-9D71-1799-81D1-C426CB308C18}"/>
              </a:ext>
            </a:extLst>
          </p:cNvPr>
          <p:cNvSpPr>
            <a:spLocks noGrp="1"/>
          </p:cNvSpPr>
          <p:nvPr>
            <p:ph type="sldNum" sz="quarter" idx="4"/>
          </p:nvPr>
        </p:nvSpPr>
        <p:spPr/>
        <p:txBody>
          <a:bodyPr/>
          <a:lstStyle/>
          <a:p>
            <a:fld id="{CB2079F2-58AF-ED44-82D7-E04B2F6FD686}" type="slidenum">
              <a:rPr lang="en-US" smtClean="0"/>
              <a:pPr/>
              <a:t>11</a:t>
            </a:fld>
            <a:endParaRPr lang="en-US" dirty="0"/>
          </a:p>
        </p:txBody>
      </p:sp>
      <p:sp>
        <p:nvSpPr>
          <p:cNvPr id="7" name="Picture Placeholder 6">
            <a:extLst>
              <a:ext uri="{FF2B5EF4-FFF2-40B4-BE49-F238E27FC236}">
                <a16:creationId xmlns:a16="http://schemas.microsoft.com/office/drawing/2014/main" id="{CF49FA5B-EA5A-3753-DE39-6F41B936F674}"/>
              </a:ext>
            </a:extLst>
          </p:cNvPr>
          <p:cNvSpPr>
            <a:spLocks noGrp="1"/>
          </p:cNvSpPr>
          <p:nvPr>
            <p:ph type="pic" sz="quarter" idx="13"/>
          </p:nvPr>
        </p:nvSpPr>
        <p:spPr/>
      </p:sp>
      <p:sp>
        <p:nvSpPr>
          <p:cNvPr id="16" name="Text Placeholder 5">
            <a:extLst>
              <a:ext uri="{FF2B5EF4-FFF2-40B4-BE49-F238E27FC236}">
                <a16:creationId xmlns:a16="http://schemas.microsoft.com/office/drawing/2014/main" id="{9DB7C7AF-CE27-CF62-670D-24248E6C807C}"/>
              </a:ext>
            </a:extLst>
          </p:cNvPr>
          <p:cNvSpPr txBox="1">
            <a:spLocks/>
          </p:cNvSpPr>
          <p:nvPr/>
        </p:nvSpPr>
        <p:spPr>
          <a:xfrm>
            <a:off x="766011" y="5235167"/>
            <a:ext cx="6469177" cy="2088787"/>
          </a:xfrm>
          <a:prstGeom prst="rect">
            <a:avLst/>
          </a:prstGeom>
        </p:spPr>
        <p:txBody>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defTabSz="825500">
              <a:buNone/>
            </a:pPr>
            <a:r>
              <a:rPr lang="en-US" sz="1400" b="1" dirty="0">
                <a:solidFill>
                  <a:schemeClr val="bg1"/>
                </a:solidFill>
                <a:latin typeface="Verdana" panose="020B0604030504040204" pitchFamily="34" charset="0"/>
                <a:ea typeface="Verdana" panose="020B0604030504040204" pitchFamily="34" charset="0"/>
              </a:rPr>
              <a:t>I believe my hikes provide the best medicine going – to nature and the outdoors. </a:t>
            </a:r>
            <a:r>
              <a:rPr lang="en-US" sz="1400" dirty="0">
                <a:solidFill>
                  <a:schemeClr val="bg1"/>
                </a:solidFill>
                <a:latin typeface="Verdana" panose="020B0604030504040204" pitchFamily="34" charset="0"/>
                <a:ea typeface="Verdana" panose="020B0604030504040204" pitchFamily="34" charset="0"/>
              </a:rPr>
              <a:t>I believe nature is an untapped source to improve particularly mental and physical health. People have said to me after one of my trips ‘I feel like I have taken my first ever proper breath’. I work with other tour companies and adventure guides. Creating this network is so important to all of our businesses. We work together to develop packages and most of our bookings are done online. We offer packages that include foraging, glamping and well-being therapies. We educate our guests and make sure they feel the magic of nature and are hungry to come back for more or tell others.</a:t>
            </a:r>
          </a:p>
          <a:p>
            <a:pPr marL="0" indent="0" defTabSz="825500">
              <a:buNone/>
            </a:pPr>
            <a:r>
              <a:rPr lang="en-US" sz="1400" dirty="0">
                <a:solidFill>
                  <a:schemeClr val="bg1"/>
                </a:solidFill>
                <a:latin typeface="Verdana" panose="020B0604030504040204" pitchFamily="34" charset="0"/>
                <a:ea typeface="Verdana" panose="020B0604030504040204" pitchFamily="34" charset="0"/>
              </a:rPr>
              <a:t>Digital wise </a:t>
            </a:r>
            <a:r>
              <a:rPr lang="en-US" sz="1400" dirty="0" err="1">
                <a:solidFill>
                  <a:schemeClr val="bg1"/>
                </a:solidFill>
                <a:latin typeface="Verdana" panose="020B0604030504040204" pitchFamily="34" charset="0"/>
                <a:ea typeface="Verdana" panose="020B0604030504040204" pitchFamily="34" charset="0"/>
                <a:hlinkClick r:id="rId2">
                  <a:extLst>
                    <a:ext uri="{A12FA001-AC4F-418D-AE19-62706E023703}">
                      <ahyp:hlinkClr xmlns:ahyp="http://schemas.microsoft.com/office/drawing/2018/hyperlinkcolor" val="tx"/>
                    </a:ext>
                  </a:extLst>
                </a:hlinkClick>
              </a:rPr>
              <a:t>Wix</a:t>
            </a:r>
            <a:r>
              <a:rPr lang="en-US" sz="1400" dirty="0">
                <a:solidFill>
                  <a:schemeClr val="bg1"/>
                </a:solidFill>
                <a:latin typeface="Verdana" panose="020B0604030504040204" pitchFamily="34" charset="0"/>
                <a:ea typeface="Verdana" panose="020B0604030504040204" pitchFamily="34" charset="0"/>
              </a:rPr>
              <a:t> website builder was a game changer for me. Its API capability meant developing my website has been so easy, especially when I had no idea how to build a website. I have even added a book tours section, events and merchandise store etc. I also use </a:t>
            </a:r>
            <a:r>
              <a:rPr lang="en-US" sz="1400" dirty="0">
                <a:solidFill>
                  <a:schemeClr val="bg1"/>
                </a:solidFill>
                <a:latin typeface="Verdana" panose="020B0604030504040204" pitchFamily="34" charset="0"/>
                <a:ea typeface="Verdana" panose="020B0604030504040204" pitchFamily="34" charset="0"/>
                <a:hlinkClick r:id="rId3">
                  <a:extLst>
                    <a:ext uri="{A12FA001-AC4F-418D-AE19-62706E023703}">
                      <ahyp:hlinkClr xmlns:ahyp="http://schemas.microsoft.com/office/drawing/2018/hyperlinkcolor" val="tx"/>
                    </a:ext>
                  </a:extLst>
                </a:hlinkClick>
              </a:rPr>
              <a:t>Canva</a:t>
            </a:r>
            <a:r>
              <a:rPr lang="en-US" sz="1400" dirty="0">
                <a:solidFill>
                  <a:schemeClr val="bg1"/>
                </a:solidFill>
                <a:latin typeface="Verdana" panose="020B0604030504040204" pitchFamily="34" charset="0"/>
                <a:ea typeface="Verdana" panose="020B0604030504040204" pitchFamily="34" charset="0"/>
              </a:rPr>
              <a:t> for video production and designing my marketing collateral. My drone is my go-to tool for the ultimate videos and images, making my experiences visually come to life. </a:t>
            </a:r>
          </a:p>
          <a:p>
            <a:pPr marL="0" indent="0">
              <a:buNone/>
            </a:pPr>
            <a:endParaRPr lang="en-GB" dirty="0">
              <a:solidFill>
                <a:schemeClr val="bg1"/>
              </a:solidFill>
              <a:latin typeface="Verdana" panose="020B0604030504040204" pitchFamily="34" charset="0"/>
              <a:ea typeface="Verdana" panose="020B0604030504040204" pitchFamily="34" charset="0"/>
            </a:endParaRPr>
          </a:p>
        </p:txBody>
      </p:sp>
      <p:sp>
        <p:nvSpPr>
          <p:cNvPr id="17" name="Text Placeholder 6">
            <a:extLst>
              <a:ext uri="{FF2B5EF4-FFF2-40B4-BE49-F238E27FC236}">
                <a16:creationId xmlns:a16="http://schemas.microsoft.com/office/drawing/2014/main" id="{49F1544D-2A6D-00CD-E141-0BB3BAF56336}"/>
              </a:ext>
            </a:extLst>
          </p:cNvPr>
          <p:cNvSpPr txBox="1">
            <a:spLocks/>
          </p:cNvSpPr>
          <p:nvPr/>
        </p:nvSpPr>
        <p:spPr>
          <a:xfrm>
            <a:off x="783807" y="4600766"/>
            <a:ext cx="5992059" cy="451257"/>
          </a:xfrm>
          <a:prstGeom prst="rect">
            <a:avLst/>
          </a:prstGeom>
        </p:spPr>
        <p:txBody>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buNone/>
            </a:pPr>
            <a:r>
              <a:rPr lang="en-GB" sz="1600" b="1" dirty="0">
                <a:solidFill>
                  <a:schemeClr val="bg1"/>
                </a:solidFill>
                <a:latin typeface="Verdana" panose="020B0604030504040204" pitchFamily="34" charset="0"/>
                <a:ea typeface="Verdana" panose="020B0604030504040204" pitchFamily="34" charset="0"/>
              </a:rPr>
              <a:t>How are You Innovative in Eco-Health and Adventure? How Did You Start Your Business?</a:t>
            </a:r>
          </a:p>
          <a:p>
            <a:endParaRPr lang="en-GB" sz="1600" dirty="0">
              <a:solidFill>
                <a:schemeClr val="tx1"/>
              </a:solidFill>
              <a:latin typeface="Gotham Medium"/>
              <a:ea typeface="Verdana" panose="020B0604030504040204" pitchFamily="34" charset="0"/>
            </a:endParaRPr>
          </a:p>
        </p:txBody>
      </p:sp>
      <p:pic>
        <p:nvPicPr>
          <p:cNvPr id="2" name="Picture Placeholder 13" descr="A person sitting in a forest&#10;&#10;Description automatically generated with low confidence">
            <a:hlinkClick r:id="rId4"/>
            <a:extLst>
              <a:ext uri="{FF2B5EF4-FFF2-40B4-BE49-F238E27FC236}">
                <a16:creationId xmlns:a16="http://schemas.microsoft.com/office/drawing/2014/main" id="{9CFD7423-F3E3-7246-3CEA-45BF6021CC66}"/>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716514" y="1017240"/>
            <a:ext cx="4126643" cy="2592503"/>
          </a:xfrm>
          <a:prstGeom prst="rect">
            <a:avLst/>
          </a:prstGeom>
        </p:spPr>
      </p:pic>
    </p:spTree>
    <p:extLst>
      <p:ext uri="{BB962C8B-B14F-4D97-AF65-F5344CB8AC3E}">
        <p14:creationId xmlns:p14="http://schemas.microsoft.com/office/powerpoint/2010/main" val="2796425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31583D-10A3-FFB3-3E9C-C744E5160281}"/>
              </a:ext>
            </a:extLst>
          </p:cNvPr>
          <p:cNvSpPr>
            <a:spLocks noGrp="1"/>
          </p:cNvSpPr>
          <p:nvPr>
            <p:ph type="body" sz="quarter" idx="42"/>
          </p:nvPr>
        </p:nvSpPr>
        <p:spPr>
          <a:xfrm>
            <a:off x="596049" y="610831"/>
            <a:ext cx="3939135" cy="2066172"/>
          </a:xfrm>
        </p:spPr>
        <p:txBody>
          <a:bodyPr>
            <a:noAutofit/>
          </a:bodyPr>
          <a:lstStyle/>
          <a:p>
            <a:pPr algn="ctr"/>
            <a:r>
              <a:rPr lang="en-US" sz="1800" dirty="0"/>
              <a:t>The Biggest Thing Between You and That Mountain is You</a:t>
            </a:r>
          </a:p>
          <a:p>
            <a:pPr algn="ctr"/>
            <a:endParaRPr lang="en-US" sz="1800" b="0" dirty="0">
              <a:solidFill>
                <a:srgbClr val="FFFFFF"/>
              </a:solidFill>
              <a:effectLst/>
              <a:latin typeface="omnes-pro"/>
            </a:endParaRPr>
          </a:p>
          <a:p>
            <a:r>
              <a:rPr lang="en-US" sz="1800" dirty="0"/>
              <a:t>Wander Deep Into Nature and Understand Everything Better!</a:t>
            </a:r>
          </a:p>
          <a:p>
            <a:pPr algn="ctr"/>
            <a:endParaRPr lang="en-GB" sz="1800" b="0" dirty="0">
              <a:solidFill>
                <a:srgbClr val="FFFFFF"/>
              </a:solidFill>
              <a:effectLst/>
              <a:latin typeface="omnes-pro"/>
            </a:endParaRPr>
          </a:p>
        </p:txBody>
      </p:sp>
      <p:sp>
        <p:nvSpPr>
          <p:cNvPr id="2" name="Text Placeholder 1">
            <a:extLst>
              <a:ext uri="{FF2B5EF4-FFF2-40B4-BE49-F238E27FC236}">
                <a16:creationId xmlns:a16="http://schemas.microsoft.com/office/drawing/2014/main" id="{5565ACF1-8470-1658-B7A1-3CA791A11306}"/>
              </a:ext>
            </a:extLst>
          </p:cNvPr>
          <p:cNvSpPr>
            <a:spLocks noGrp="1"/>
          </p:cNvSpPr>
          <p:nvPr>
            <p:ph type="body" sz="quarter" idx="55"/>
          </p:nvPr>
        </p:nvSpPr>
        <p:spPr>
          <a:xfrm>
            <a:off x="0" y="-180464"/>
            <a:ext cx="2003444" cy="936605"/>
          </a:xfrm>
        </p:spPr>
        <p:txBody>
          <a:bodyPr>
            <a:noAutofit/>
          </a:bodyPr>
          <a:lstStyle/>
          <a:p>
            <a:r>
              <a:rPr lang="en-GB" dirty="0"/>
              <a:t>“</a:t>
            </a:r>
          </a:p>
        </p:txBody>
      </p:sp>
      <p:sp>
        <p:nvSpPr>
          <p:cNvPr id="5" name="Text Placeholder 4">
            <a:extLst>
              <a:ext uri="{FF2B5EF4-FFF2-40B4-BE49-F238E27FC236}">
                <a16:creationId xmlns:a16="http://schemas.microsoft.com/office/drawing/2014/main" id="{F0DB218B-2946-A823-24F1-7E7B30706797}"/>
              </a:ext>
            </a:extLst>
          </p:cNvPr>
          <p:cNvSpPr>
            <a:spLocks noGrp="1"/>
          </p:cNvSpPr>
          <p:nvPr>
            <p:ph type="body" sz="quarter" idx="54"/>
          </p:nvPr>
        </p:nvSpPr>
        <p:spPr>
          <a:xfrm rot="10800000">
            <a:off x="4020949" y="2237455"/>
            <a:ext cx="785328" cy="1056986"/>
          </a:xfrm>
        </p:spPr>
        <p:txBody>
          <a:bodyPr>
            <a:noAutofit/>
          </a:bodyPr>
          <a:lstStyle/>
          <a:p>
            <a:pPr marL="0" indent="0" algn="l" defTabSz="2072941" rtl="0" eaLnBrk="1" latinLnBrk="0" hangingPunct="1">
              <a:lnSpc>
                <a:spcPct val="100000"/>
              </a:lnSpc>
              <a:spcBef>
                <a:spcPts val="2267"/>
              </a:spcBef>
              <a:buFont typeface="Arial" panose="020B0604020202020204" pitchFamily="34" charset="0"/>
              <a:buNone/>
            </a:pPr>
            <a:r>
              <a:rPr lang="en-GB" dirty="0"/>
              <a:t>“</a:t>
            </a:r>
          </a:p>
        </p:txBody>
      </p:sp>
      <p:sp>
        <p:nvSpPr>
          <p:cNvPr id="10" name="Slide Number Placeholder 9">
            <a:extLst>
              <a:ext uri="{FF2B5EF4-FFF2-40B4-BE49-F238E27FC236}">
                <a16:creationId xmlns:a16="http://schemas.microsoft.com/office/drawing/2014/main" id="{DCA24365-72F6-E34C-EF62-5D0BC65C5AF5}"/>
              </a:ext>
            </a:extLst>
          </p:cNvPr>
          <p:cNvSpPr>
            <a:spLocks noGrp="1"/>
          </p:cNvSpPr>
          <p:nvPr>
            <p:ph type="sldNum" sz="quarter" idx="4"/>
          </p:nvPr>
        </p:nvSpPr>
        <p:spPr/>
        <p:txBody>
          <a:bodyPr/>
          <a:lstStyle/>
          <a:p>
            <a:fld id="{CB2079F2-58AF-ED44-82D7-E04B2F6FD686}" type="slidenum">
              <a:rPr lang="en-US" smtClean="0"/>
              <a:pPr/>
              <a:t>12</a:t>
            </a:fld>
            <a:endParaRPr lang="en-US" dirty="0"/>
          </a:p>
        </p:txBody>
      </p:sp>
      <p:sp>
        <p:nvSpPr>
          <p:cNvPr id="27" name="Text Placeholder 7">
            <a:extLst>
              <a:ext uri="{FF2B5EF4-FFF2-40B4-BE49-F238E27FC236}">
                <a16:creationId xmlns:a16="http://schemas.microsoft.com/office/drawing/2014/main" id="{853B259D-B124-707D-87F0-D6970713C5F6}"/>
              </a:ext>
            </a:extLst>
          </p:cNvPr>
          <p:cNvSpPr txBox="1">
            <a:spLocks/>
          </p:cNvSpPr>
          <p:nvPr/>
        </p:nvSpPr>
        <p:spPr>
          <a:xfrm>
            <a:off x="466120" y="3661725"/>
            <a:ext cx="5992059" cy="451257"/>
          </a:xfrm>
          <a:prstGeom prst="rect">
            <a:avLst/>
          </a:prstGeom>
        </p:spPr>
        <p:txBody>
          <a:bodyPr vert="horz" lIns="91440" tIns="45720" rIns="91440" bIns="45720" rtlCol="0">
            <a:noAutofit/>
          </a:bodyPr>
          <a:lstStyle>
            <a:lvl1pPr marL="0" indent="0" algn="l" defTabSz="2072941" rtl="0" eaLnBrk="1" latinLnBrk="0" hangingPunct="1">
              <a:lnSpc>
                <a:spcPct val="100000"/>
              </a:lnSpc>
              <a:spcBef>
                <a:spcPts val="0"/>
              </a:spcBef>
              <a:buFont typeface="Arial" panose="020B0604020202020204" pitchFamily="34" charset="0"/>
              <a:buNone/>
              <a:defRPr lang="en-GB" sz="1400" b="1" i="0" kern="1200" dirty="0">
                <a:solidFill>
                  <a:srgbClr val="69ADAD"/>
                </a:solidFill>
                <a:latin typeface="Verdana" panose="020B0604030504040204" pitchFamily="34" charset="0"/>
                <a:ea typeface="Verdana" panose="020B0604030504040204" pitchFamily="34" charset="0"/>
                <a:cs typeface="Verdana" panose="020B060403050404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1600" dirty="0"/>
              <a:t>How Successful Has It Been?</a:t>
            </a:r>
          </a:p>
        </p:txBody>
      </p:sp>
      <p:sp>
        <p:nvSpPr>
          <p:cNvPr id="28" name="Text Placeholder 8">
            <a:extLst>
              <a:ext uri="{FF2B5EF4-FFF2-40B4-BE49-F238E27FC236}">
                <a16:creationId xmlns:a16="http://schemas.microsoft.com/office/drawing/2014/main" id="{78E2142A-DEB6-8FD6-C301-A763F91BB9DF}"/>
              </a:ext>
            </a:extLst>
          </p:cNvPr>
          <p:cNvSpPr txBox="1">
            <a:spLocks/>
          </p:cNvSpPr>
          <p:nvPr/>
        </p:nvSpPr>
        <p:spPr>
          <a:xfrm>
            <a:off x="466120" y="4093664"/>
            <a:ext cx="6338944" cy="1755156"/>
          </a:xfrm>
          <a:prstGeom prst="rect">
            <a:avLst/>
          </a:prstGeom>
          <a:solidFill>
            <a:schemeClr val="bg1"/>
          </a:solidFill>
        </p:spPr>
        <p:txBody>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lgn="l">
              <a:buNone/>
            </a:pPr>
            <a:r>
              <a:rPr lang="en-GB" sz="1400" b="1" dirty="0">
                <a:solidFill>
                  <a:srgbClr val="8AC03B"/>
                </a:solidFill>
                <a:latin typeface="Verdana" panose="020B0604030504040204" pitchFamily="34" charset="0"/>
                <a:ea typeface="Verdana" panose="020B0604030504040204" pitchFamily="34" charset="0"/>
              </a:rPr>
              <a:t>My business has been successful so far because I believe I am trying to do something different and beneficial to people’s overall health</a:t>
            </a:r>
            <a:r>
              <a:rPr lang="en-GB" sz="1400" dirty="0">
                <a:solidFill>
                  <a:srgbClr val="8AC03B"/>
                </a:solidFill>
                <a:latin typeface="Verdana" panose="020B0604030504040204" pitchFamily="34" charset="0"/>
                <a:ea typeface="Verdana" panose="020B0604030504040204" pitchFamily="34" charset="0"/>
              </a:rPr>
              <a:t>. </a:t>
            </a:r>
          </a:p>
          <a:p>
            <a:pPr marL="0" indent="0" algn="l">
              <a:buNone/>
            </a:pPr>
            <a:r>
              <a:rPr lang="en-GB" sz="1400" dirty="0">
                <a:solidFill>
                  <a:schemeClr val="tx1"/>
                </a:solidFill>
                <a:latin typeface="Verdana" panose="020B0604030504040204" pitchFamily="34" charset="0"/>
                <a:ea typeface="Verdana" panose="020B0604030504040204" pitchFamily="34" charset="0"/>
              </a:rPr>
              <a:t>I have remained focused on this competitive advantage and of course, the business side of things can’t be neglected. My success to date has been based on a mixture of many things; building my skills through training and mentoring. As a result, I can run a more sustainable profitable business by learning good management skills; the ability to plan, ask for help, develop pricing packages, organize events, manage and control my finances, and not cut corners on my marketing and business needs. </a:t>
            </a:r>
          </a:p>
          <a:p>
            <a:pPr marL="0" indent="0" algn="l">
              <a:buNone/>
            </a:pPr>
            <a:r>
              <a:rPr lang="en-GB" sz="1400" dirty="0">
                <a:solidFill>
                  <a:schemeClr val="tx1"/>
                </a:solidFill>
                <a:latin typeface="Verdana" panose="020B0604030504040204" pitchFamily="34" charset="0"/>
                <a:ea typeface="Verdana" panose="020B0604030504040204" pitchFamily="34" charset="0"/>
              </a:rPr>
              <a:t>I also make sure I am constantly evolving my marketing skills. For example; I am learning about SEO to make sure my customers can find me. I optimise Google My Business, regularly refresh and develop engaging content and videos, and upload new itineraries, blogs and other SEO-compatible requirements. </a:t>
            </a:r>
          </a:p>
          <a:p>
            <a:pPr marL="0" indent="0" algn="l">
              <a:buNone/>
            </a:pPr>
            <a:r>
              <a:rPr lang="en-GB" sz="1400" dirty="0">
                <a:solidFill>
                  <a:schemeClr val="tx1"/>
                </a:solidFill>
                <a:latin typeface="Verdana" panose="020B0604030504040204" pitchFamily="34" charset="0"/>
                <a:ea typeface="Verdana" panose="020B0604030504040204" pitchFamily="34" charset="0"/>
              </a:rPr>
              <a:t>I believe my success is I am always striving to become a better ‘experience entrepreneur’. My reputation is also a priority, I make sure my customers are happy but also safe and try to develop good relationships, package and work with other businesses and networks. Looking at my future progression I would like to look and learn more about digital tools and technologies, and use more sustainable and green practices to strengthen my ethics, mission, brand and how I run my business.</a:t>
            </a:r>
          </a:p>
        </p:txBody>
      </p:sp>
      <p:sp>
        <p:nvSpPr>
          <p:cNvPr id="29" name="Slide Number Placeholder 9">
            <a:extLst>
              <a:ext uri="{FF2B5EF4-FFF2-40B4-BE49-F238E27FC236}">
                <a16:creationId xmlns:a16="http://schemas.microsoft.com/office/drawing/2014/main" id="{21D88A9B-36C3-9521-6D5E-98F2C9A5B8BB}"/>
              </a:ext>
            </a:extLst>
          </p:cNvPr>
          <p:cNvSpPr txBox="1">
            <a:spLocks/>
          </p:cNvSpPr>
          <p:nvPr/>
        </p:nvSpPr>
        <p:spPr>
          <a:xfrm>
            <a:off x="6486423" y="6564238"/>
            <a:ext cx="374383" cy="465822"/>
          </a:xfrm>
          <a:prstGeom prst="rect">
            <a:avLst/>
          </a:prstGeom>
        </p:spPr>
        <p:txBody>
          <a:bodyPr vert="horz" lIns="91440" tIns="45720" rIns="91440" bIns="45720" rtlCol="0" anchor="ctr"/>
          <a:lstStyle>
            <a:defPPr>
              <a:defRPr lang="en-US"/>
            </a:defPPr>
            <a:lvl1pPr marL="0" algn="ctr" defTabSz="325892" rtl="0" eaLnBrk="1" latinLnBrk="0" hangingPunct="1">
              <a:defRPr sz="700" b="0" i="0" kern="1200">
                <a:solidFill>
                  <a:srgbClr val="8AC03B"/>
                </a:solidFill>
                <a:latin typeface="Calibri" panose="020F0502020204030204" pitchFamily="34" charset="0"/>
                <a:ea typeface="Open Sans" panose="020B0606030504020204" pitchFamily="34" charset="0"/>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mtClean="0"/>
              <a:pPr/>
              <a:t>12</a:t>
            </a:fld>
            <a:endParaRPr lang="en-US" dirty="0"/>
          </a:p>
        </p:txBody>
      </p:sp>
      <p:pic>
        <p:nvPicPr>
          <p:cNvPr id="9" name="Picture Placeholder 8" descr="A picture containing person&#10;&#10;Description automatically generated">
            <a:extLst>
              <a:ext uri="{FF2B5EF4-FFF2-40B4-BE49-F238E27FC236}">
                <a16:creationId xmlns:a16="http://schemas.microsoft.com/office/drawing/2014/main" id="{037DC11D-9922-770D-1641-D676E264C8C9}"/>
              </a:ext>
            </a:extLst>
          </p:cNvPr>
          <p:cNvPicPr>
            <a:picLocks noGrp="1" noChangeAspect="1"/>
          </p:cNvPicPr>
          <p:nvPr>
            <p:ph type="pic" sz="quarter" idx="44"/>
          </p:nvPr>
        </p:nvPicPr>
        <p:blipFill>
          <a:blip r:embed="rId2" cstate="screen">
            <a:extLst>
              <a:ext uri="{28A0092B-C50C-407E-A947-70E740481C1C}">
                <a14:useLocalDpi xmlns:a14="http://schemas.microsoft.com/office/drawing/2010/main"/>
              </a:ext>
            </a:extLst>
          </a:blip>
          <a:srcRect/>
          <a:stretch>
            <a:fillRect/>
          </a:stretch>
        </p:blipFill>
        <p:spPr/>
      </p:pic>
      <p:sp>
        <p:nvSpPr>
          <p:cNvPr id="7" name="Text Placeholder 10">
            <a:extLst>
              <a:ext uri="{FF2B5EF4-FFF2-40B4-BE49-F238E27FC236}">
                <a16:creationId xmlns:a16="http://schemas.microsoft.com/office/drawing/2014/main" id="{0BCF8759-07F1-E5AC-EE75-AF57123A411C}"/>
              </a:ext>
            </a:extLst>
          </p:cNvPr>
          <p:cNvSpPr txBox="1">
            <a:spLocks/>
          </p:cNvSpPr>
          <p:nvPr/>
        </p:nvSpPr>
        <p:spPr>
          <a:xfrm>
            <a:off x="466120" y="2583705"/>
            <a:ext cx="3700448" cy="638015"/>
          </a:xfrm>
          <a:prstGeom prst="rect">
            <a:avLst/>
          </a:prstGeom>
        </p:spPr>
        <p:txBody>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lgn="ctr">
              <a:spcBef>
                <a:spcPts val="0"/>
              </a:spcBef>
              <a:buNone/>
            </a:pPr>
            <a:r>
              <a:rPr lang="en-US" sz="1400" dirty="0">
                <a:solidFill>
                  <a:schemeClr val="bg1"/>
                </a:solidFill>
                <a:latin typeface="Verdana" panose="020B0604030504040204" pitchFamily="34" charset="0"/>
                <a:ea typeface="Verdana" panose="020B0604030504040204" pitchFamily="34" charset="0"/>
              </a:rPr>
              <a:t>Paul Rooney</a:t>
            </a:r>
          </a:p>
          <a:p>
            <a:pPr marL="0" indent="0" algn="ctr">
              <a:spcBef>
                <a:spcPts val="0"/>
              </a:spcBef>
              <a:buNone/>
            </a:pPr>
            <a:r>
              <a:rPr lang="en-US" sz="1400" dirty="0">
                <a:solidFill>
                  <a:schemeClr val="bg1"/>
                </a:solidFill>
                <a:latin typeface="Verdana" panose="020B0604030504040204" pitchFamily="34" charset="0"/>
                <a:ea typeface="Verdana" panose="020B0604030504040204" pitchFamily="34" charset="0"/>
              </a:rPr>
              <a:t>Founder and Owner of Muddy Souls</a:t>
            </a:r>
          </a:p>
        </p:txBody>
      </p:sp>
    </p:spTree>
    <p:extLst>
      <p:ext uri="{BB962C8B-B14F-4D97-AF65-F5344CB8AC3E}">
        <p14:creationId xmlns:p14="http://schemas.microsoft.com/office/powerpoint/2010/main" val="34435400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F98226-81CC-0DD3-9F34-2A61B4A1DE38}"/>
              </a:ext>
            </a:extLst>
          </p:cNvPr>
          <p:cNvSpPr>
            <a:spLocks noGrp="1"/>
          </p:cNvSpPr>
          <p:nvPr>
            <p:ph type="body" sz="quarter" idx="61"/>
          </p:nvPr>
        </p:nvSpPr>
        <p:spPr>
          <a:xfrm>
            <a:off x="172417" y="6169594"/>
            <a:ext cx="7214839" cy="3195443"/>
          </a:xfrm>
          <a:solidFill>
            <a:schemeClr val="bg1"/>
          </a:solidFill>
        </p:spPr>
        <p:txBody>
          <a:bodyPr/>
          <a:lstStyle/>
          <a:p>
            <a:pPr algn="l" defTabSz="825500"/>
            <a:r>
              <a:rPr lang="en-US" sz="1400" b="1" dirty="0">
                <a:solidFill>
                  <a:srgbClr val="8AC03B"/>
                </a:solidFill>
              </a:rPr>
              <a:t>The main obstacles and barriers were how to set up my company properly </a:t>
            </a:r>
            <a:r>
              <a:rPr lang="en-US" sz="1400" dirty="0">
                <a:solidFill>
                  <a:schemeClr val="tx1"/>
                </a:solidFill>
              </a:rPr>
              <a:t>e.g., should I set up as a Sole Trader or Limited company, and how to register my company name? By talking to the right people, I was soon signposted where to go and who to talk to. LEO was key to getting this right.</a:t>
            </a:r>
          </a:p>
          <a:p>
            <a:pPr algn="l" defTabSz="825500"/>
            <a:endParaRPr lang="en-US" sz="1400" dirty="0">
              <a:solidFill>
                <a:schemeClr val="tx1"/>
              </a:solidFill>
            </a:endParaRPr>
          </a:p>
          <a:p>
            <a:pPr algn="l" defTabSz="825500"/>
            <a:r>
              <a:rPr lang="en-US" sz="1400" dirty="0">
                <a:solidFill>
                  <a:schemeClr val="tx1"/>
                </a:solidFill>
              </a:rPr>
              <a:t>I also work full time; I have to work around that and schedule in my company. I am on my own, so I have had to learn a lot of new skills outside of my comfort zone; how to use a drone, build a website, write blogs and write digital marketing campaigns. I found by starting with my logo and getting that perfect the rest fell into place. I was apprehensive about learning all these new things at first, but they are now my </a:t>
            </a:r>
            <a:r>
              <a:rPr lang="en-US" sz="1400" dirty="0" err="1">
                <a:solidFill>
                  <a:schemeClr val="tx1"/>
                </a:solidFill>
              </a:rPr>
              <a:t>saviours</a:t>
            </a:r>
            <a:r>
              <a:rPr lang="en-US" sz="1400" dirty="0">
                <a:solidFill>
                  <a:schemeClr val="tx1"/>
                </a:solidFill>
              </a:rPr>
              <a:t> and save me huge expenses as I don’t need to outsource. I also enjoy getting creative and seeing my brand come to life. </a:t>
            </a:r>
          </a:p>
          <a:p>
            <a:endParaRPr lang="en-GB" dirty="0">
              <a:solidFill>
                <a:schemeClr val="tx1"/>
              </a:solidFill>
            </a:endParaRPr>
          </a:p>
        </p:txBody>
      </p:sp>
      <p:sp>
        <p:nvSpPr>
          <p:cNvPr id="3" name="Text Placeholder 2">
            <a:extLst>
              <a:ext uri="{FF2B5EF4-FFF2-40B4-BE49-F238E27FC236}">
                <a16:creationId xmlns:a16="http://schemas.microsoft.com/office/drawing/2014/main" id="{8EFF116A-8BA4-FFD0-89FE-568243C99656}"/>
              </a:ext>
            </a:extLst>
          </p:cNvPr>
          <p:cNvSpPr>
            <a:spLocks noGrp="1"/>
          </p:cNvSpPr>
          <p:nvPr>
            <p:ph type="body" sz="quarter" idx="114"/>
          </p:nvPr>
        </p:nvSpPr>
        <p:spPr>
          <a:xfrm>
            <a:off x="156117" y="5515124"/>
            <a:ext cx="5992059" cy="451257"/>
          </a:xfrm>
        </p:spPr>
        <p:txBody>
          <a:bodyPr/>
          <a:lstStyle/>
          <a:p>
            <a:r>
              <a:rPr lang="en-IE" sz="1600" b="1" dirty="0"/>
              <a:t>What Were The Main </a:t>
            </a:r>
            <a:r>
              <a:rPr lang="en-IE" sz="1600" b="1" dirty="0">
                <a:solidFill>
                  <a:schemeClr val="bg1"/>
                </a:solidFill>
              </a:rPr>
              <a:t>Obstacles Or Barriers </a:t>
            </a:r>
            <a:r>
              <a:rPr lang="en-IE" sz="1600" b="1" dirty="0"/>
              <a:t>You Encountered?</a:t>
            </a:r>
          </a:p>
        </p:txBody>
      </p:sp>
      <p:sp>
        <p:nvSpPr>
          <p:cNvPr id="4" name="Text Placeholder 3">
            <a:extLst>
              <a:ext uri="{FF2B5EF4-FFF2-40B4-BE49-F238E27FC236}">
                <a16:creationId xmlns:a16="http://schemas.microsoft.com/office/drawing/2014/main" id="{2206E153-3237-F781-2FF3-56CD76F535CE}"/>
              </a:ext>
            </a:extLst>
          </p:cNvPr>
          <p:cNvSpPr>
            <a:spLocks noGrp="1"/>
          </p:cNvSpPr>
          <p:nvPr>
            <p:ph type="body" sz="quarter" idx="115"/>
          </p:nvPr>
        </p:nvSpPr>
        <p:spPr>
          <a:xfrm>
            <a:off x="172417" y="1326776"/>
            <a:ext cx="6924907" cy="3851430"/>
          </a:xfrm>
          <a:solidFill>
            <a:schemeClr val="bg1"/>
          </a:solidFill>
        </p:spPr>
        <p:txBody>
          <a:bodyPr/>
          <a:lstStyle/>
          <a:p>
            <a:pPr algn="l" defTabSz="825500"/>
            <a:r>
              <a:rPr lang="en-US" sz="1400" b="1" dirty="0">
                <a:solidFill>
                  <a:srgbClr val="8AC03B"/>
                </a:solidFill>
              </a:rPr>
              <a:t>As I said I am only a year in business, so I am still learning. </a:t>
            </a:r>
          </a:p>
          <a:p>
            <a:pPr algn="l" defTabSz="825500"/>
            <a:endParaRPr lang="en-US" b="1" dirty="0">
              <a:solidFill>
                <a:srgbClr val="8AC03B"/>
              </a:solidFill>
            </a:endParaRPr>
          </a:p>
          <a:p>
            <a:pPr algn="l" defTabSz="825500"/>
            <a:r>
              <a:rPr lang="en-US" sz="1400" dirty="0">
                <a:solidFill>
                  <a:schemeClr val="tx1"/>
                </a:solidFill>
              </a:rPr>
              <a:t>So far, I have learned to get the right advice and information from recommended or referred sources to make good business decisions. I have found the information and advice I have needed so far by tapping into as many sources as I can through people, meetings, phone calls to complementary companies, tourism </a:t>
            </a:r>
            <a:r>
              <a:rPr lang="en-US" sz="1400" dirty="0" err="1">
                <a:solidFill>
                  <a:schemeClr val="tx1"/>
                </a:solidFill>
              </a:rPr>
              <a:t>organisations</a:t>
            </a:r>
            <a:r>
              <a:rPr lang="en-US" sz="1400" dirty="0">
                <a:solidFill>
                  <a:schemeClr val="tx1"/>
                </a:solidFill>
              </a:rPr>
              <a:t>, joining networks, other companies, experts, trainers and my local enterprise office. The learning never stops for me.</a:t>
            </a:r>
          </a:p>
          <a:p>
            <a:pPr algn="l" defTabSz="825500"/>
            <a:endParaRPr lang="en-US" sz="1400" dirty="0">
              <a:solidFill>
                <a:srgbClr val="8AC03B"/>
              </a:solidFill>
            </a:endParaRPr>
          </a:p>
          <a:p>
            <a:pPr algn="l" defTabSz="825500"/>
            <a:r>
              <a:rPr lang="en-US" sz="1400" dirty="0">
                <a:solidFill>
                  <a:schemeClr val="tx1"/>
                </a:solidFill>
              </a:rPr>
              <a:t>So, in essence, I would say set up and build a support network that fits your business needs. Covering anything from marketing, packaging strategies, insurance, funding etc. As a result, before I make any decisions, I ensure to contact my network of experts beforehand so that it is an informed decision.</a:t>
            </a:r>
          </a:p>
          <a:p>
            <a:endParaRPr lang="en-GB" dirty="0">
              <a:solidFill>
                <a:srgbClr val="8AC03B"/>
              </a:solidFill>
            </a:endParaRPr>
          </a:p>
        </p:txBody>
      </p:sp>
      <p:sp>
        <p:nvSpPr>
          <p:cNvPr id="5" name="Text Placeholder 4">
            <a:extLst>
              <a:ext uri="{FF2B5EF4-FFF2-40B4-BE49-F238E27FC236}">
                <a16:creationId xmlns:a16="http://schemas.microsoft.com/office/drawing/2014/main" id="{75A6E088-1EFB-F570-4AE1-C02D369F8A58}"/>
              </a:ext>
            </a:extLst>
          </p:cNvPr>
          <p:cNvSpPr>
            <a:spLocks noGrp="1"/>
          </p:cNvSpPr>
          <p:nvPr>
            <p:ph type="body" sz="quarter" idx="116"/>
          </p:nvPr>
        </p:nvSpPr>
        <p:spPr>
          <a:xfrm>
            <a:off x="156116" y="707060"/>
            <a:ext cx="5992059" cy="451257"/>
          </a:xfrm>
        </p:spPr>
        <p:txBody>
          <a:bodyPr/>
          <a:lstStyle/>
          <a:p>
            <a:r>
              <a:rPr lang="en-IE" sz="1600" b="1" dirty="0"/>
              <a:t>What </a:t>
            </a:r>
            <a:r>
              <a:rPr lang="en-IE" sz="1600" b="1" dirty="0">
                <a:solidFill>
                  <a:schemeClr val="bg1"/>
                </a:solidFill>
              </a:rPr>
              <a:t>Advice</a:t>
            </a:r>
            <a:r>
              <a:rPr lang="en-IE" sz="1600" b="1" dirty="0"/>
              <a:t> Do You Wish You Could Have Accessed When You Started?</a:t>
            </a:r>
          </a:p>
        </p:txBody>
      </p:sp>
      <p:pic>
        <p:nvPicPr>
          <p:cNvPr id="6" name="Picture 19" descr="Text&#10;&#10;Description automatically generated">
            <a:extLst>
              <a:ext uri="{FF2B5EF4-FFF2-40B4-BE49-F238E27FC236}">
                <a16:creationId xmlns:a16="http://schemas.microsoft.com/office/drawing/2014/main" id="{7A9529AE-A22C-A3B7-424E-219555D2B39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20173825">
            <a:off x="5083993" y="3427435"/>
            <a:ext cx="1824072" cy="2580179"/>
          </a:xfrm>
          <a:prstGeom prst="rect">
            <a:avLst/>
          </a:prstGeom>
        </p:spPr>
      </p:pic>
    </p:spTree>
    <p:extLst>
      <p:ext uri="{BB962C8B-B14F-4D97-AF65-F5344CB8AC3E}">
        <p14:creationId xmlns:p14="http://schemas.microsoft.com/office/powerpoint/2010/main" val="41382560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CB0A5F6-C391-4079-2D6C-83E071630E67}"/>
              </a:ext>
            </a:extLst>
          </p:cNvPr>
          <p:cNvSpPr>
            <a:spLocks noGrp="1"/>
          </p:cNvSpPr>
          <p:nvPr>
            <p:ph type="sldNum" sz="quarter" idx="4"/>
          </p:nvPr>
        </p:nvSpPr>
        <p:spPr/>
        <p:txBody>
          <a:bodyPr/>
          <a:lstStyle/>
          <a:p>
            <a:fld id="{CB2079F2-58AF-ED44-82D7-E04B2F6FD686}" type="slidenum">
              <a:rPr lang="en-US" smtClean="0"/>
              <a:pPr/>
              <a:t>14</a:t>
            </a:fld>
            <a:endParaRPr lang="en-US" dirty="0"/>
          </a:p>
        </p:txBody>
      </p:sp>
      <p:sp>
        <p:nvSpPr>
          <p:cNvPr id="6" name="Text Placeholder 5">
            <a:extLst>
              <a:ext uri="{FF2B5EF4-FFF2-40B4-BE49-F238E27FC236}">
                <a16:creationId xmlns:a16="http://schemas.microsoft.com/office/drawing/2014/main" id="{BD9B8880-06B9-3D77-95E0-93707411EAFB}"/>
              </a:ext>
            </a:extLst>
          </p:cNvPr>
          <p:cNvSpPr>
            <a:spLocks noGrp="1"/>
          </p:cNvSpPr>
          <p:nvPr>
            <p:ph type="body" sz="quarter" idx="47"/>
          </p:nvPr>
        </p:nvSpPr>
        <p:spPr/>
        <p:txBody>
          <a:bodyPr/>
          <a:lstStyle/>
          <a:p>
            <a:r>
              <a:rPr lang="en-GB" dirty="0"/>
              <a:t>Ireland</a:t>
            </a:r>
          </a:p>
        </p:txBody>
      </p:sp>
      <p:sp>
        <p:nvSpPr>
          <p:cNvPr id="7" name="Text Placeholder 6">
            <a:extLst>
              <a:ext uri="{FF2B5EF4-FFF2-40B4-BE49-F238E27FC236}">
                <a16:creationId xmlns:a16="http://schemas.microsoft.com/office/drawing/2014/main" id="{2D694935-F022-3859-C448-5171018499DD}"/>
              </a:ext>
            </a:extLst>
          </p:cNvPr>
          <p:cNvSpPr>
            <a:spLocks noGrp="1"/>
          </p:cNvSpPr>
          <p:nvPr>
            <p:ph type="body" sz="quarter" idx="113"/>
          </p:nvPr>
        </p:nvSpPr>
        <p:spPr>
          <a:xfrm>
            <a:off x="4459209" y="653677"/>
            <a:ext cx="2899792" cy="574615"/>
          </a:xfrm>
        </p:spPr>
        <p:txBody>
          <a:bodyPr/>
          <a:lstStyle/>
          <a:p>
            <a:r>
              <a:rPr lang="en-GB" dirty="0"/>
              <a:t>Venture Out Wilderness</a:t>
            </a:r>
          </a:p>
        </p:txBody>
      </p:sp>
      <p:sp>
        <p:nvSpPr>
          <p:cNvPr id="2" name="Text Placeholder 1">
            <a:extLst>
              <a:ext uri="{FF2B5EF4-FFF2-40B4-BE49-F238E27FC236}">
                <a16:creationId xmlns:a16="http://schemas.microsoft.com/office/drawing/2014/main" id="{5F7DBE33-B6CF-711E-3CA1-41D115B802FA}"/>
              </a:ext>
            </a:extLst>
          </p:cNvPr>
          <p:cNvSpPr>
            <a:spLocks noGrp="1"/>
          </p:cNvSpPr>
          <p:nvPr>
            <p:ph type="body" sz="quarter" idx="45"/>
          </p:nvPr>
        </p:nvSpPr>
        <p:spPr>
          <a:xfrm>
            <a:off x="4441429" y="2876121"/>
            <a:ext cx="2899792" cy="313114"/>
          </a:xfrm>
        </p:spPr>
        <p:txBody>
          <a:bodyPr>
            <a:noAutofit/>
          </a:bodyPr>
          <a:lstStyle/>
          <a:p>
            <a:pPr algn="l"/>
            <a:r>
              <a:rPr lang="en-GB" dirty="0"/>
              <a:t>Barry DILLON, entrepreneur</a:t>
            </a:r>
          </a:p>
        </p:txBody>
      </p:sp>
      <p:sp>
        <p:nvSpPr>
          <p:cNvPr id="3" name="Text Placeholder 2">
            <a:extLst>
              <a:ext uri="{FF2B5EF4-FFF2-40B4-BE49-F238E27FC236}">
                <a16:creationId xmlns:a16="http://schemas.microsoft.com/office/drawing/2014/main" id="{DD36B97B-ECDB-5363-324D-50B4CA47E610}"/>
              </a:ext>
            </a:extLst>
          </p:cNvPr>
          <p:cNvSpPr>
            <a:spLocks noGrp="1"/>
          </p:cNvSpPr>
          <p:nvPr>
            <p:ph type="body" sz="quarter" idx="119"/>
          </p:nvPr>
        </p:nvSpPr>
        <p:spPr>
          <a:xfrm>
            <a:off x="4441429" y="2229775"/>
            <a:ext cx="2899792" cy="280520"/>
          </a:xfrm>
        </p:spPr>
        <p:txBody>
          <a:bodyPr>
            <a:noAutofit/>
          </a:bodyPr>
          <a:lstStyle/>
          <a:p>
            <a:r>
              <a:rPr lang="en-GB" dirty="0"/>
              <a:t>Outdoor Adventure Wellbeing Programs</a:t>
            </a:r>
          </a:p>
        </p:txBody>
      </p:sp>
      <p:sp>
        <p:nvSpPr>
          <p:cNvPr id="8" name="Text Placeholder 7">
            <a:extLst>
              <a:ext uri="{FF2B5EF4-FFF2-40B4-BE49-F238E27FC236}">
                <a16:creationId xmlns:a16="http://schemas.microsoft.com/office/drawing/2014/main" id="{335EB883-DB9D-CD05-2B9C-C6637FAFDA4D}"/>
              </a:ext>
            </a:extLst>
          </p:cNvPr>
          <p:cNvSpPr>
            <a:spLocks noGrp="1"/>
          </p:cNvSpPr>
          <p:nvPr>
            <p:ph type="body" sz="quarter" idx="120"/>
          </p:nvPr>
        </p:nvSpPr>
        <p:spPr>
          <a:xfrm>
            <a:off x="4703846" y="3293265"/>
            <a:ext cx="2899792" cy="280520"/>
          </a:xfrm>
        </p:spPr>
        <p:txBody>
          <a:bodyPr/>
          <a:lstStyle/>
          <a:p>
            <a:pPr>
              <a:spcBef>
                <a:spcPts val="0"/>
              </a:spcBef>
            </a:pPr>
            <a:r>
              <a:rPr lang="en-US" sz="1200" dirty="0">
                <a:hlinkClick r:id="rId2">
                  <a:extLst>
                    <a:ext uri="{A12FA001-AC4F-418D-AE19-62706E023703}">
                      <ahyp:hlinkClr xmlns:ahyp="http://schemas.microsoft.com/office/drawing/2018/hyperlinkcolor" val="tx"/>
                    </a:ext>
                  </a:extLst>
                </a:hlinkClick>
              </a:rPr>
              <a:t>https://www.venture-out.ie/</a:t>
            </a:r>
            <a:endParaRPr lang="en-US" sz="1200" dirty="0"/>
          </a:p>
          <a:p>
            <a:pPr>
              <a:spcBef>
                <a:spcPts val="0"/>
              </a:spcBef>
            </a:pPr>
            <a:r>
              <a:rPr lang="en-US" sz="1200" dirty="0"/>
              <a:t>https://</a:t>
            </a:r>
            <a:r>
              <a:rPr lang="en-US" sz="1200" dirty="0" err="1"/>
              <a:t>www.facebook.com</a:t>
            </a:r>
            <a:r>
              <a:rPr lang="en-US" sz="1200" dirty="0"/>
              <a:t>/</a:t>
            </a:r>
            <a:r>
              <a:rPr lang="en-US" sz="1200" dirty="0" err="1"/>
              <a:t>Ventureoutwildernessproject</a:t>
            </a:r>
            <a:r>
              <a:rPr lang="en-US" sz="1200" dirty="0"/>
              <a:t> </a:t>
            </a:r>
          </a:p>
          <a:p>
            <a:pPr>
              <a:spcBef>
                <a:spcPts val="0"/>
              </a:spcBef>
            </a:pPr>
            <a:r>
              <a:rPr lang="en-US" sz="1200" dirty="0"/>
              <a:t>https://</a:t>
            </a:r>
            <a:r>
              <a:rPr lang="en-US" sz="1200" dirty="0" err="1"/>
              <a:t>www.instagram.com</a:t>
            </a:r>
            <a:r>
              <a:rPr lang="en-US" sz="1200" dirty="0"/>
              <a:t>/</a:t>
            </a:r>
            <a:r>
              <a:rPr lang="en-US" sz="1200" dirty="0" err="1"/>
              <a:t>ventureoutwp</a:t>
            </a:r>
            <a:r>
              <a:rPr lang="en-US" sz="1200" dirty="0"/>
              <a:t>/</a:t>
            </a:r>
          </a:p>
        </p:txBody>
      </p:sp>
      <p:sp>
        <p:nvSpPr>
          <p:cNvPr id="12" name="Text Placeholder 11">
            <a:extLst>
              <a:ext uri="{FF2B5EF4-FFF2-40B4-BE49-F238E27FC236}">
                <a16:creationId xmlns:a16="http://schemas.microsoft.com/office/drawing/2014/main" id="{30730D2F-F7B5-FED9-53E1-BDD23A626183}"/>
              </a:ext>
            </a:extLst>
          </p:cNvPr>
          <p:cNvSpPr>
            <a:spLocks noGrp="1"/>
          </p:cNvSpPr>
          <p:nvPr>
            <p:ph type="body" sz="quarter" idx="121"/>
          </p:nvPr>
        </p:nvSpPr>
        <p:spPr>
          <a:xfrm>
            <a:off x="427747" y="4636527"/>
            <a:ext cx="6259256" cy="1704039"/>
          </a:xfrm>
        </p:spPr>
        <p:txBody>
          <a:bodyPr>
            <a:noAutofit/>
          </a:bodyPr>
          <a:lstStyle/>
          <a:p>
            <a:pPr algn="l"/>
            <a:r>
              <a:rPr lang="en-GB" b="1" dirty="0">
                <a:solidFill>
                  <a:srgbClr val="8AC03B"/>
                </a:solidFill>
                <a:sym typeface="FontAwesome"/>
              </a:rPr>
              <a:t>Venture Out Wilderness is based in Galway and is a registered charity and social enterprise, not-for-profit, limited company. </a:t>
            </a:r>
          </a:p>
          <a:p>
            <a:pPr algn="l"/>
            <a:endParaRPr lang="en-GB" b="1" dirty="0">
              <a:solidFill>
                <a:srgbClr val="8AC03B"/>
              </a:solidFill>
              <a:sym typeface="FontAwesome"/>
            </a:endParaRPr>
          </a:p>
          <a:p>
            <a:pPr algn="l"/>
            <a:r>
              <a:rPr lang="en-GB" dirty="0">
                <a:solidFill>
                  <a:schemeClr val="tx1"/>
                </a:solidFill>
                <a:sym typeface="FontAwesome"/>
              </a:rPr>
              <a:t>They prescribe and deliver outdoor, nature-based therapeutic programs to people experiencing a range of diverse challenges in their lives. Through tailored personal development-focused programs, experienced Venture Out guides create opportunities for their participants to learn, grow, explore and enjoy the outdoors for their physical, social, emotional and mental well-being.</a:t>
            </a:r>
          </a:p>
          <a:p>
            <a:pPr algn="l"/>
            <a:endParaRPr lang="en-GB" dirty="0">
              <a:solidFill>
                <a:schemeClr val="tx1"/>
              </a:solidFill>
              <a:sym typeface="FontAwesome"/>
            </a:endParaRPr>
          </a:p>
          <a:p>
            <a:pPr algn="l"/>
            <a:r>
              <a:rPr lang="en-US" b="1" dirty="0">
                <a:solidFill>
                  <a:srgbClr val="8AC03B"/>
                </a:solidFill>
              </a:rPr>
              <a:t>The Venture Out Vision </a:t>
            </a:r>
          </a:p>
          <a:p>
            <a:pPr algn="l"/>
            <a:r>
              <a:rPr lang="en-GB" dirty="0">
                <a:solidFill>
                  <a:schemeClr val="tx1"/>
                </a:solidFill>
              </a:rPr>
              <a:t>A socially-just, sustainable society, more integrated with nature and the outdoor environment.</a:t>
            </a:r>
            <a:r>
              <a:rPr lang="en-US" dirty="0">
                <a:solidFill>
                  <a:schemeClr val="tx1"/>
                </a:solidFill>
              </a:rPr>
              <a:t> </a:t>
            </a:r>
          </a:p>
          <a:p>
            <a:pPr algn="l"/>
            <a:endParaRPr lang="en-US" dirty="0">
              <a:solidFill>
                <a:schemeClr val="tx1"/>
              </a:solidFill>
            </a:endParaRPr>
          </a:p>
          <a:p>
            <a:pPr algn="l"/>
            <a:r>
              <a:rPr lang="en-US" b="1" dirty="0">
                <a:solidFill>
                  <a:srgbClr val="8AC03B"/>
                </a:solidFill>
              </a:rPr>
              <a:t>The Venture Out Mission </a:t>
            </a:r>
            <a:r>
              <a:rPr lang="en-US" dirty="0">
                <a:solidFill>
                  <a:schemeClr val="tx1"/>
                </a:solidFill>
              </a:rPr>
              <a:t>is to</a:t>
            </a:r>
            <a:r>
              <a:rPr lang="en-GB" dirty="0">
                <a:solidFill>
                  <a:schemeClr val="tx1"/>
                </a:solidFill>
              </a:rPr>
              <a:t> promote transformative outdoor learning experiences that enhance personal and interpersonal development, creating a deeper understanding of our interdependence on nature.</a:t>
            </a:r>
            <a:endParaRPr lang="en-US" dirty="0">
              <a:solidFill>
                <a:schemeClr val="tx1"/>
              </a:solidFill>
            </a:endParaRPr>
          </a:p>
          <a:p>
            <a:pPr algn="l"/>
            <a:endParaRPr lang="en-GB" dirty="0">
              <a:solidFill>
                <a:schemeClr val="tx1"/>
              </a:solidFill>
              <a:sym typeface="FontAwesome"/>
            </a:endParaRPr>
          </a:p>
          <a:p>
            <a:pPr algn="l"/>
            <a:endParaRPr lang="en-GB" dirty="0">
              <a:solidFill>
                <a:schemeClr val="tx1"/>
              </a:solidFill>
              <a:sym typeface="FontAwesome"/>
            </a:endParaRPr>
          </a:p>
        </p:txBody>
      </p:sp>
      <p:pic>
        <p:nvPicPr>
          <p:cNvPr id="45" name="Picture Placeholder 44" descr="A group of people sitting on the grass&#10;&#10;Description automatically generated with medium confidence">
            <a:extLst>
              <a:ext uri="{FF2B5EF4-FFF2-40B4-BE49-F238E27FC236}">
                <a16:creationId xmlns:a16="http://schemas.microsoft.com/office/drawing/2014/main" id="{69429D6B-DED3-7F91-0044-6A416800181C}"/>
              </a:ext>
            </a:extLst>
          </p:cNvPr>
          <p:cNvPicPr>
            <a:picLocks noGrp="1" noChangeAspect="1"/>
          </p:cNvPicPr>
          <p:nvPr>
            <p:ph type="pic" sz="quarter" idx="44"/>
          </p:nvPr>
        </p:nvPicPr>
        <p:blipFill rotWithShape="1">
          <a:blip r:embed="rId3" cstate="screen">
            <a:extLst>
              <a:ext uri="{28A0092B-C50C-407E-A947-70E740481C1C}">
                <a14:useLocalDpi xmlns:a14="http://schemas.microsoft.com/office/drawing/2010/main"/>
              </a:ext>
            </a:extLst>
          </a:blip>
          <a:srcRect/>
          <a:stretch/>
        </p:blipFill>
        <p:spPr>
          <a:xfrm>
            <a:off x="5136" y="1"/>
            <a:ext cx="2850694" cy="3459591"/>
          </a:xfrm>
        </p:spPr>
      </p:pic>
      <p:grpSp>
        <p:nvGrpSpPr>
          <p:cNvPr id="23" name="Graphic 3">
            <a:extLst>
              <a:ext uri="{FF2B5EF4-FFF2-40B4-BE49-F238E27FC236}">
                <a16:creationId xmlns:a16="http://schemas.microsoft.com/office/drawing/2014/main" id="{0A3CF860-C49B-AF99-EB06-743CBE4D4B04}"/>
              </a:ext>
            </a:extLst>
          </p:cNvPr>
          <p:cNvGrpSpPr/>
          <p:nvPr/>
        </p:nvGrpSpPr>
        <p:grpSpPr>
          <a:xfrm>
            <a:off x="1245674" y="9663295"/>
            <a:ext cx="808271" cy="679477"/>
            <a:chOff x="1950027" y="2499889"/>
            <a:chExt cx="850463" cy="850463"/>
          </a:xfrm>
        </p:grpSpPr>
        <p:sp>
          <p:nvSpPr>
            <p:cNvPr id="24" name="Freeform 36">
              <a:hlinkClick r:id="rId4"/>
              <a:extLst>
                <a:ext uri="{FF2B5EF4-FFF2-40B4-BE49-F238E27FC236}">
                  <a16:creationId xmlns:a16="http://schemas.microsoft.com/office/drawing/2014/main" id="{CB9EFF33-387D-6927-3DB7-181088885B46}"/>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8AC03B"/>
            </a:solidFill>
            <a:ln w="6294" cap="flat">
              <a:noFill/>
              <a:prstDash val="solid"/>
              <a:miter/>
            </a:ln>
          </p:spPr>
          <p:txBody>
            <a:bodyPr rtlCol="0" anchor="ctr"/>
            <a:lstStyle/>
            <a:p>
              <a:endParaRPr lang="en-US" dirty="0"/>
            </a:p>
          </p:txBody>
        </p:sp>
        <p:grpSp>
          <p:nvGrpSpPr>
            <p:cNvPr id="25" name="Graphic 3">
              <a:extLst>
                <a:ext uri="{FF2B5EF4-FFF2-40B4-BE49-F238E27FC236}">
                  <a16:creationId xmlns:a16="http://schemas.microsoft.com/office/drawing/2014/main" id="{4D24BF8E-B3EC-EC05-9B17-647FDCFD0D13}"/>
                </a:ext>
              </a:extLst>
            </p:cNvPr>
            <p:cNvGrpSpPr/>
            <p:nvPr/>
          </p:nvGrpSpPr>
          <p:grpSpPr>
            <a:xfrm>
              <a:off x="2107521" y="2657382"/>
              <a:ext cx="535476" cy="535477"/>
              <a:chOff x="2107521" y="2657382"/>
              <a:chExt cx="535476" cy="535477"/>
            </a:xfrm>
            <a:solidFill>
              <a:srgbClr val="FFFFFF"/>
            </a:solidFill>
          </p:grpSpPr>
          <p:sp>
            <p:nvSpPr>
              <p:cNvPr id="26" name="Freeform 38">
                <a:hlinkClick r:id="rId4"/>
                <a:extLst>
                  <a:ext uri="{FF2B5EF4-FFF2-40B4-BE49-F238E27FC236}">
                    <a16:creationId xmlns:a16="http://schemas.microsoft.com/office/drawing/2014/main" id="{3867C25D-6CEA-75C5-6B1F-2DF7F37E43AB}"/>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dirty="0"/>
              </a:p>
            </p:txBody>
          </p:sp>
          <p:sp>
            <p:nvSpPr>
              <p:cNvPr id="27" name="Freeform 39">
                <a:extLst>
                  <a:ext uri="{FF2B5EF4-FFF2-40B4-BE49-F238E27FC236}">
                    <a16:creationId xmlns:a16="http://schemas.microsoft.com/office/drawing/2014/main" id="{15F43346-0051-7B30-3135-86F659F9421C}"/>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dirty="0"/>
              </a:p>
            </p:txBody>
          </p:sp>
          <p:sp>
            <p:nvSpPr>
              <p:cNvPr id="28" name="Freeform 40">
                <a:extLst>
                  <a:ext uri="{FF2B5EF4-FFF2-40B4-BE49-F238E27FC236}">
                    <a16:creationId xmlns:a16="http://schemas.microsoft.com/office/drawing/2014/main" id="{8B5EDDCE-60A8-A6B5-6EC9-DDB0E463A32E}"/>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dirty="0"/>
              </a:p>
            </p:txBody>
          </p:sp>
        </p:grpSp>
      </p:grpSp>
      <p:grpSp>
        <p:nvGrpSpPr>
          <p:cNvPr id="32" name="Graphic 3">
            <a:extLst>
              <a:ext uri="{FF2B5EF4-FFF2-40B4-BE49-F238E27FC236}">
                <a16:creationId xmlns:a16="http://schemas.microsoft.com/office/drawing/2014/main" id="{1AF72616-110C-3CE6-7BF7-88FCA748A6DB}"/>
              </a:ext>
            </a:extLst>
          </p:cNvPr>
          <p:cNvGrpSpPr/>
          <p:nvPr/>
        </p:nvGrpSpPr>
        <p:grpSpPr>
          <a:xfrm>
            <a:off x="436320" y="9654812"/>
            <a:ext cx="638010" cy="669096"/>
            <a:chOff x="-1196056" y="2499889"/>
            <a:chExt cx="850463" cy="851093"/>
          </a:xfrm>
        </p:grpSpPr>
        <p:sp>
          <p:nvSpPr>
            <p:cNvPr id="33" name="Freeform 25">
              <a:hlinkClick r:id="rId5"/>
              <a:extLst>
                <a:ext uri="{FF2B5EF4-FFF2-40B4-BE49-F238E27FC236}">
                  <a16:creationId xmlns:a16="http://schemas.microsoft.com/office/drawing/2014/main" id="{796D8E6F-7C9B-76A6-0916-5F7E5B72CEA3}"/>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8AC03B"/>
            </a:solidFill>
            <a:ln w="6294" cap="flat">
              <a:noFill/>
              <a:prstDash val="solid"/>
              <a:miter/>
            </a:ln>
          </p:spPr>
          <p:txBody>
            <a:bodyPr rtlCol="0" anchor="ctr"/>
            <a:lstStyle/>
            <a:p>
              <a:endParaRPr lang="en-US" dirty="0"/>
            </a:p>
          </p:txBody>
        </p:sp>
        <p:sp>
          <p:nvSpPr>
            <p:cNvPr id="34" name="Freeform 26">
              <a:hlinkClick r:id="rId6"/>
              <a:extLst>
                <a:ext uri="{FF2B5EF4-FFF2-40B4-BE49-F238E27FC236}">
                  <a16:creationId xmlns:a16="http://schemas.microsoft.com/office/drawing/2014/main" id="{3E902BF1-93C1-16A5-0B08-CA2F39637693}"/>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p>
          </p:txBody>
        </p:sp>
      </p:grpSp>
      <p:grpSp>
        <p:nvGrpSpPr>
          <p:cNvPr id="35" name="Graphic 3">
            <a:extLst>
              <a:ext uri="{FF2B5EF4-FFF2-40B4-BE49-F238E27FC236}">
                <a16:creationId xmlns:a16="http://schemas.microsoft.com/office/drawing/2014/main" id="{C1433021-8828-56A8-98DD-DC1726DB5755}"/>
              </a:ext>
            </a:extLst>
          </p:cNvPr>
          <p:cNvGrpSpPr/>
          <p:nvPr/>
        </p:nvGrpSpPr>
        <p:grpSpPr>
          <a:xfrm>
            <a:off x="2289840" y="9697022"/>
            <a:ext cx="708439" cy="669097"/>
            <a:chOff x="-147782" y="2499889"/>
            <a:chExt cx="850463" cy="850463"/>
          </a:xfrm>
        </p:grpSpPr>
        <p:sp>
          <p:nvSpPr>
            <p:cNvPr id="36" name="Freeform 34">
              <a:extLst>
                <a:ext uri="{FF2B5EF4-FFF2-40B4-BE49-F238E27FC236}">
                  <a16:creationId xmlns:a16="http://schemas.microsoft.com/office/drawing/2014/main" id="{E891E929-EE0E-5837-3D95-0172FC41541A}"/>
                </a:ext>
              </a:extLst>
            </p:cNvPr>
            <p:cNvSpPr/>
            <p:nvPr/>
          </p:nvSpPr>
          <p:spPr>
            <a:xfrm>
              <a:off x="-14778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8AC03B"/>
            </a:solidFill>
            <a:ln w="6294" cap="flat">
              <a:noFill/>
              <a:prstDash val="solid"/>
              <a:miter/>
            </a:ln>
          </p:spPr>
          <p:txBody>
            <a:bodyPr rtlCol="0" anchor="ctr"/>
            <a:lstStyle/>
            <a:p>
              <a:endParaRPr lang="en-US" dirty="0"/>
            </a:p>
          </p:txBody>
        </p:sp>
        <p:sp>
          <p:nvSpPr>
            <p:cNvPr id="37" name="Freeform 35">
              <a:hlinkClick r:id="rId7"/>
              <a:extLst>
                <a:ext uri="{FF2B5EF4-FFF2-40B4-BE49-F238E27FC236}">
                  <a16:creationId xmlns:a16="http://schemas.microsoft.com/office/drawing/2014/main" id="{0ABD257E-14A6-F360-FA8C-2C527B7C6EAF}"/>
                </a:ext>
              </a:extLst>
            </p:cNvPr>
            <p:cNvSpPr/>
            <p:nvPr/>
          </p:nvSpPr>
          <p:spPr>
            <a:xfrm>
              <a:off x="18530" y="2722899"/>
              <a:ext cx="549966" cy="447280"/>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w="6294" cap="flat">
              <a:noFill/>
              <a:prstDash val="solid"/>
              <a:miter/>
            </a:ln>
          </p:spPr>
          <p:txBody>
            <a:bodyPr rtlCol="0" anchor="ctr"/>
            <a:lstStyle/>
            <a:p>
              <a:endParaRPr lang="en-US" dirty="0"/>
            </a:p>
          </p:txBody>
        </p:sp>
      </p:grpSp>
      <p:grpSp>
        <p:nvGrpSpPr>
          <p:cNvPr id="38" name="Graphic 3">
            <a:extLst>
              <a:ext uri="{FF2B5EF4-FFF2-40B4-BE49-F238E27FC236}">
                <a16:creationId xmlns:a16="http://schemas.microsoft.com/office/drawing/2014/main" id="{B43DE7D0-1FD5-E9D8-A17C-F18067086F2F}"/>
              </a:ext>
            </a:extLst>
          </p:cNvPr>
          <p:cNvGrpSpPr/>
          <p:nvPr/>
        </p:nvGrpSpPr>
        <p:grpSpPr>
          <a:xfrm>
            <a:off x="3234174" y="9722462"/>
            <a:ext cx="688083" cy="669096"/>
            <a:chOff x="901122" y="2499889"/>
            <a:chExt cx="850463" cy="850463"/>
          </a:xfrm>
        </p:grpSpPr>
        <p:sp>
          <p:nvSpPr>
            <p:cNvPr id="39" name="Freeform 27">
              <a:hlinkClick r:id="rId8"/>
              <a:extLst>
                <a:ext uri="{FF2B5EF4-FFF2-40B4-BE49-F238E27FC236}">
                  <a16:creationId xmlns:a16="http://schemas.microsoft.com/office/drawing/2014/main" id="{CAB75457-FFB4-4944-40C7-1FEA45DA2C2B}"/>
                </a:ext>
              </a:extLst>
            </p:cNvPr>
            <p:cNvSpPr/>
            <p:nvPr/>
          </p:nvSpPr>
          <p:spPr>
            <a:xfrm>
              <a:off x="90112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8AC03B"/>
            </a:solidFill>
            <a:ln w="6294" cap="flat">
              <a:noFill/>
              <a:prstDash val="solid"/>
              <a:miter/>
            </a:ln>
          </p:spPr>
          <p:txBody>
            <a:bodyPr rtlCol="0" anchor="ctr"/>
            <a:lstStyle/>
            <a:p>
              <a:endParaRPr lang="en-US" dirty="0"/>
            </a:p>
          </p:txBody>
        </p:sp>
        <p:grpSp>
          <p:nvGrpSpPr>
            <p:cNvPr id="40" name="Graphic 3">
              <a:extLst>
                <a:ext uri="{FF2B5EF4-FFF2-40B4-BE49-F238E27FC236}">
                  <a16:creationId xmlns:a16="http://schemas.microsoft.com/office/drawing/2014/main" id="{D55F8460-8A24-811E-64EF-41F7A09EEB84}"/>
                </a:ext>
              </a:extLst>
            </p:cNvPr>
            <p:cNvGrpSpPr/>
            <p:nvPr/>
          </p:nvGrpSpPr>
          <p:grpSpPr>
            <a:xfrm>
              <a:off x="1080665" y="2655481"/>
              <a:ext cx="504608" cy="502728"/>
              <a:chOff x="1080665" y="2655481"/>
              <a:chExt cx="504608" cy="502728"/>
            </a:xfrm>
            <a:solidFill>
              <a:srgbClr val="FEFEFE"/>
            </a:solidFill>
          </p:grpSpPr>
          <p:sp>
            <p:nvSpPr>
              <p:cNvPr id="41" name="Freeform 29">
                <a:hlinkClick r:id="rId9"/>
                <a:extLst>
                  <a:ext uri="{FF2B5EF4-FFF2-40B4-BE49-F238E27FC236}">
                    <a16:creationId xmlns:a16="http://schemas.microsoft.com/office/drawing/2014/main" id="{09E0BC20-1126-F21D-0FAB-46E95F90996D}"/>
                  </a:ext>
                </a:extLst>
              </p:cNvPr>
              <p:cNvSpPr/>
              <p:nvPr/>
            </p:nvSpPr>
            <p:spPr>
              <a:xfrm>
                <a:off x="1258947" y="2813589"/>
                <a:ext cx="326325" cy="344621"/>
              </a:xfrm>
              <a:custGeom>
                <a:avLst/>
                <a:gdLst>
                  <a:gd name="connsiteX0" fmla="*/ 100166 w 326325"/>
                  <a:gd name="connsiteY0" fmla="*/ 53574 h 344621"/>
                  <a:gd name="connsiteX1" fmla="*/ 120325 w 326325"/>
                  <a:gd name="connsiteY1" fmla="*/ 30895 h 344621"/>
                  <a:gd name="connsiteX2" fmla="*/ 199071 w 326325"/>
                  <a:gd name="connsiteY2" fmla="*/ 26 h 344621"/>
                  <a:gd name="connsiteX3" fmla="*/ 248209 w 326325"/>
                  <a:gd name="connsiteY3" fmla="*/ 6326 h 344621"/>
                  <a:gd name="connsiteX4" fmla="*/ 316876 w 326325"/>
                  <a:gd name="connsiteY4" fmla="*/ 78773 h 344621"/>
                  <a:gd name="connsiteX5" fmla="*/ 326326 w 326325"/>
                  <a:gd name="connsiteY5" fmla="*/ 161299 h 344621"/>
                  <a:gd name="connsiteX6" fmla="*/ 326326 w 326325"/>
                  <a:gd name="connsiteY6" fmla="*/ 337692 h 344621"/>
                  <a:gd name="connsiteX7" fmla="*/ 319396 w 326325"/>
                  <a:gd name="connsiteY7" fmla="*/ 344622 h 344621"/>
                  <a:gd name="connsiteX8" fmla="*/ 228680 w 326325"/>
                  <a:gd name="connsiteY8" fmla="*/ 344622 h 344621"/>
                  <a:gd name="connsiteX9" fmla="*/ 222380 w 326325"/>
                  <a:gd name="connsiteY9" fmla="*/ 337692 h 344621"/>
                  <a:gd name="connsiteX10" fmla="*/ 222380 w 326325"/>
                  <a:gd name="connsiteY10" fmla="*/ 170119 h 344621"/>
                  <a:gd name="connsiteX11" fmla="*/ 217341 w 326325"/>
                  <a:gd name="connsiteY11" fmla="*/ 128541 h 344621"/>
                  <a:gd name="connsiteX12" fmla="*/ 165683 w 326325"/>
                  <a:gd name="connsiteY12" fmla="*/ 92002 h 344621"/>
                  <a:gd name="connsiteX13" fmla="*/ 106465 w 326325"/>
                  <a:gd name="connsiteY13" fmla="*/ 148070 h 344621"/>
                  <a:gd name="connsiteX14" fmla="*/ 104576 w 326325"/>
                  <a:gd name="connsiteY14" fmla="*/ 174529 h 344621"/>
                  <a:gd name="connsiteX15" fmla="*/ 104576 w 326325"/>
                  <a:gd name="connsiteY15" fmla="*/ 337692 h 344621"/>
                  <a:gd name="connsiteX16" fmla="*/ 97646 w 326325"/>
                  <a:gd name="connsiteY16" fmla="*/ 344622 h 344621"/>
                  <a:gd name="connsiteX17" fmla="*/ 6300 w 326325"/>
                  <a:gd name="connsiteY17" fmla="*/ 344622 h 344621"/>
                  <a:gd name="connsiteX18" fmla="*/ 0 w 326325"/>
                  <a:gd name="connsiteY18" fmla="*/ 338322 h 344621"/>
                  <a:gd name="connsiteX19" fmla="*/ 0 w 326325"/>
                  <a:gd name="connsiteY19" fmla="*/ 15146 h 344621"/>
                  <a:gd name="connsiteX20" fmla="*/ 6930 w 326325"/>
                  <a:gd name="connsiteY20" fmla="*/ 8846 h 344621"/>
                  <a:gd name="connsiteX21" fmla="*/ 93866 w 326325"/>
                  <a:gd name="connsiteY21" fmla="*/ 8846 h 344621"/>
                  <a:gd name="connsiteX22" fmla="*/ 100166 w 326325"/>
                  <a:gd name="connsiteY22" fmla="*/ 15776 h 344621"/>
                  <a:gd name="connsiteX23" fmla="*/ 100166 w 326325"/>
                  <a:gd name="connsiteY23" fmla="*/ 53574 h 344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6325" h="344621">
                    <a:moveTo>
                      <a:pt x="100166" y="53574"/>
                    </a:moveTo>
                    <a:cubicBezTo>
                      <a:pt x="107095" y="46014"/>
                      <a:pt x="112765" y="37825"/>
                      <a:pt x="120325" y="30895"/>
                    </a:cubicBezTo>
                    <a:cubicBezTo>
                      <a:pt x="142374" y="10106"/>
                      <a:pt x="168203" y="-604"/>
                      <a:pt x="199071" y="26"/>
                    </a:cubicBezTo>
                    <a:cubicBezTo>
                      <a:pt x="216081" y="26"/>
                      <a:pt x="232460" y="1286"/>
                      <a:pt x="248209" y="6326"/>
                    </a:cubicBezTo>
                    <a:cubicBezTo>
                      <a:pt x="285378" y="17036"/>
                      <a:pt x="306797" y="42234"/>
                      <a:pt x="316876" y="78773"/>
                    </a:cubicBezTo>
                    <a:cubicBezTo>
                      <a:pt x="324436" y="105862"/>
                      <a:pt x="325696" y="133581"/>
                      <a:pt x="326326" y="161299"/>
                    </a:cubicBezTo>
                    <a:cubicBezTo>
                      <a:pt x="326326" y="219887"/>
                      <a:pt x="326326" y="278474"/>
                      <a:pt x="326326" y="337692"/>
                    </a:cubicBezTo>
                    <a:cubicBezTo>
                      <a:pt x="326326" y="343361"/>
                      <a:pt x="325066" y="344622"/>
                      <a:pt x="319396" y="344622"/>
                    </a:cubicBezTo>
                    <a:cubicBezTo>
                      <a:pt x="289158" y="344622"/>
                      <a:pt x="258919" y="344622"/>
                      <a:pt x="228680" y="344622"/>
                    </a:cubicBezTo>
                    <a:cubicBezTo>
                      <a:pt x="223640" y="344622"/>
                      <a:pt x="222380" y="342732"/>
                      <a:pt x="222380" y="337692"/>
                    </a:cubicBezTo>
                    <a:cubicBezTo>
                      <a:pt x="222380" y="281624"/>
                      <a:pt x="222380" y="226187"/>
                      <a:pt x="222380" y="170119"/>
                    </a:cubicBezTo>
                    <a:cubicBezTo>
                      <a:pt x="222380" y="156260"/>
                      <a:pt x="221751" y="142400"/>
                      <a:pt x="217341" y="128541"/>
                    </a:cubicBezTo>
                    <a:cubicBezTo>
                      <a:pt x="210411" y="103342"/>
                      <a:pt x="192142" y="90742"/>
                      <a:pt x="165683" y="92002"/>
                    </a:cubicBezTo>
                    <a:cubicBezTo>
                      <a:pt x="129774" y="93892"/>
                      <a:pt x="110875" y="111531"/>
                      <a:pt x="106465" y="148070"/>
                    </a:cubicBezTo>
                    <a:cubicBezTo>
                      <a:pt x="105206" y="156890"/>
                      <a:pt x="104576" y="165709"/>
                      <a:pt x="104576" y="174529"/>
                    </a:cubicBezTo>
                    <a:cubicBezTo>
                      <a:pt x="104576" y="228706"/>
                      <a:pt x="104576" y="283514"/>
                      <a:pt x="104576" y="337692"/>
                    </a:cubicBezTo>
                    <a:cubicBezTo>
                      <a:pt x="104576" y="343361"/>
                      <a:pt x="103316" y="344622"/>
                      <a:pt x="97646" y="344622"/>
                    </a:cubicBezTo>
                    <a:cubicBezTo>
                      <a:pt x="67407" y="344622"/>
                      <a:pt x="36538" y="344622"/>
                      <a:pt x="6300" y="344622"/>
                    </a:cubicBezTo>
                    <a:cubicBezTo>
                      <a:pt x="1260" y="344622"/>
                      <a:pt x="0" y="343361"/>
                      <a:pt x="0" y="338322"/>
                    </a:cubicBezTo>
                    <a:cubicBezTo>
                      <a:pt x="0" y="230596"/>
                      <a:pt x="0" y="122871"/>
                      <a:pt x="0" y="15146"/>
                    </a:cubicBezTo>
                    <a:cubicBezTo>
                      <a:pt x="0" y="10106"/>
                      <a:pt x="1890" y="8846"/>
                      <a:pt x="6930" y="8846"/>
                    </a:cubicBezTo>
                    <a:cubicBezTo>
                      <a:pt x="35909" y="8846"/>
                      <a:pt x="64887" y="8846"/>
                      <a:pt x="93866" y="8846"/>
                    </a:cubicBezTo>
                    <a:cubicBezTo>
                      <a:pt x="98906" y="8846"/>
                      <a:pt x="100796" y="10736"/>
                      <a:pt x="100166" y="15776"/>
                    </a:cubicBezTo>
                    <a:cubicBezTo>
                      <a:pt x="100166" y="27745"/>
                      <a:pt x="100166" y="40975"/>
                      <a:pt x="100166" y="53574"/>
                    </a:cubicBezTo>
                    <a:close/>
                  </a:path>
                </a:pathLst>
              </a:custGeom>
              <a:solidFill>
                <a:srgbClr val="FEFEFE"/>
              </a:solidFill>
              <a:ln w="6294" cap="flat">
                <a:noFill/>
                <a:prstDash val="solid"/>
                <a:miter/>
              </a:ln>
            </p:spPr>
            <p:txBody>
              <a:bodyPr rtlCol="0" anchor="ctr"/>
              <a:lstStyle/>
              <a:p>
                <a:endParaRPr lang="en-US" dirty="0"/>
              </a:p>
            </p:txBody>
          </p:sp>
          <p:sp>
            <p:nvSpPr>
              <p:cNvPr id="42" name="Freeform 30">
                <a:extLst>
                  <a:ext uri="{FF2B5EF4-FFF2-40B4-BE49-F238E27FC236}">
                    <a16:creationId xmlns:a16="http://schemas.microsoft.com/office/drawing/2014/main" id="{9D5EF00A-7F82-9AF3-981B-BF0F19C0FB2E}"/>
                  </a:ext>
                </a:extLst>
              </p:cNvPr>
              <p:cNvSpPr/>
              <p:nvPr/>
            </p:nvSpPr>
            <p:spPr>
              <a:xfrm>
                <a:off x="1088854" y="2822435"/>
                <a:ext cx="104575" cy="335775"/>
              </a:xfrm>
              <a:custGeom>
                <a:avLst/>
                <a:gdLst>
                  <a:gd name="connsiteX0" fmla="*/ 104576 w 104575"/>
                  <a:gd name="connsiteY0" fmla="*/ 168203 h 335775"/>
                  <a:gd name="connsiteX1" fmla="*/ 104576 w 104575"/>
                  <a:gd name="connsiteY1" fmla="*/ 328216 h 335775"/>
                  <a:gd name="connsiteX2" fmla="*/ 97016 w 104575"/>
                  <a:gd name="connsiteY2" fmla="*/ 335776 h 335775"/>
                  <a:gd name="connsiteX3" fmla="*/ 6300 w 104575"/>
                  <a:gd name="connsiteY3" fmla="*/ 335776 h 335775"/>
                  <a:gd name="connsiteX4" fmla="*/ 0 w 104575"/>
                  <a:gd name="connsiteY4" fmla="*/ 329476 h 335775"/>
                  <a:gd name="connsiteX5" fmla="*/ 0 w 104575"/>
                  <a:gd name="connsiteY5" fmla="*/ 6300 h 335775"/>
                  <a:gd name="connsiteX6" fmla="*/ 5670 w 104575"/>
                  <a:gd name="connsiteY6" fmla="*/ 0 h 335775"/>
                  <a:gd name="connsiteX7" fmla="*/ 97646 w 104575"/>
                  <a:gd name="connsiteY7" fmla="*/ 0 h 335775"/>
                  <a:gd name="connsiteX8" fmla="*/ 104576 w 104575"/>
                  <a:gd name="connsiteY8" fmla="*/ 7560 h 335775"/>
                  <a:gd name="connsiteX9" fmla="*/ 104576 w 104575"/>
                  <a:gd name="connsiteY9" fmla="*/ 168203 h 33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575" h="335775">
                    <a:moveTo>
                      <a:pt x="104576" y="168203"/>
                    </a:moveTo>
                    <a:cubicBezTo>
                      <a:pt x="104576" y="221750"/>
                      <a:pt x="104576" y="274668"/>
                      <a:pt x="104576" y="328216"/>
                    </a:cubicBezTo>
                    <a:cubicBezTo>
                      <a:pt x="104576" y="333886"/>
                      <a:pt x="103316" y="335776"/>
                      <a:pt x="97016" y="335776"/>
                    </a:cubicBezTo>
                    <a:cubicBezTo>
                      <a:pt x="66777" y="335146"/>
                      <a:pt x="36538" y="335776"/>
                      <a:pt x="6300" y="335776"/>
                    </a:cubicBezTo>
                    <a:cubicBezTo>
                      <a:pt x="1260" y="335776"/>
                      <a:pt x="0" y="334516"/>
                      <a:pt x="0" y="329476"/>
                    </a:cubicBezTo>
                    <a:cubicBezTo>
                      <a:pt x="0" y="221750"/>
                      <a:pt x="0" y="114025"/>
                      <a:pt x="0" y="6300"/>
                    </a:cubicBezTo>
                    <a:cubicBezTo>
                      <a:pt x="0" y="1890"/>
                      <a:pt x="1260" y="0"/>
                      <a:pt x="5670" y="0"/>
                    </a:cubicBezTo>
                    <a:cubicBezTo>
                      <a:pt x="36538" y="0"/>
                      <a:pt x="66777" y="0"/>
                      <a:pt x="97646" y="0"/>
                    </a:cubicBezTo>
                    <a:cubicBezTo>
                      <a:pt x="103316" y="0"/>
                      <a:pt x="104576" y="2520"/>
                      <a:pt x="104576" y="7560"/>
                    </a:cubicBezTo>
                    <a:cubicBezTo>
                      <a:pt x="104576" y="60477"/>
                      <a:pt x="104576" y="114025"/>
                      <a:pt x="104576" y="168203"/>
                    </a:cubicBezTo>
                    <a:close/>
                  </a:path>
                </a:pathLst>
              </a:custGeom>
              <a:solidFill>
                <a:srgbClr val="FEFEFE"/>
              </a:solidFill>
              <a:ln w="6294" cap="flat">
                <a:noFill/>
                <a:prstDash val="solid"/>
                <a:miter/>
              </a:ln>
            </p:spPr>
            <p:txBody>
              <a:bodyPr rtlCol="0" anchor="ctr"/>
              <a:lstStyle/>
              <a:p>
                <a:endParaRPr lang="en-US" dirty="0"/>
              </a:p>
            </p:txBody>
          </p:sp>
          <p:sp>
            <p:nvSpPr>
              <p:cNvPr id="43" name="Freeform 31">
                <a:extLst>
                  <a:ext uri="{FF2B5EF4-FFF2-40B4-BE49-F238E27FC236}">
                    <a16:creationId xmlns:a16="http://schemas.microsoft.com/office/drawing/2014/main" id="{8077813B-1DF1-EEA9-6490-233E499C9BB9}"/>
                  </a:ext>
                </a:extLst>
              </p:cNvPr>
              <p:cNvSpPr/>
              <p:nvPr/>
            </p:nvSpPr>
            <p:spPr>
              <a:xfrm>
                <a:off x="1080665" y="2655481"/>
                <a:ext cx="120954" cy="120335"/>
              </a:xfrm>
              <a:custGeom>
                <a:avLst/>
                <a:gdLst>
                  <a:gd name="connsiteX0" fmla="*/ 120955 w 120954"/>
                  <a:gd name="connsiteY0" fmla="*/ 59858 h 120335"/>
                  <a:gd name="connsiteX1" fmla="*/ 60477 w 120954"/>
                  <a:gd name="connsiteY1" fmla="*/ 120335 h 120335"/>
                  <a:gd name="connsiteX2" fmla="*/ 0 w 120954"/>
                  <a:gd name="connsiteY2" fmla="*/ 60488 h 120335"/>
                  <a:gd name="connsiteX3" fmla="*/ 60477 w 120954"/>
                  <a:gd name="connsiteY3" fmla="*/ 11 h 120335"/>
                  <a:gd name="connsiteX4" fmla="*/ 120955 w 120954"/>
                  <a:gd name="connsiteY4" fmla="*/ 59858 h 120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954" h="120335">
                    <a:moveTo>
                      <a:pt x="120955" y="59858"/>
                    </a:moveTo>
                    <a:cubicBezTo>
                      <a:pt x="120955" y="93247"/>
                      <a:pt x="93866" y="120335"/>
                      <a:pt x="60477" y="120335"/>
                    </a:cubicBezTo>
                    <a:cubicBezTo>
                      <a:pt x="27719" y="120335"/>
                      <a:pt x="0" y="93247"/>
                      <a:pt x="0" y="60488"/>
                    </a:cubicBezTo>
                    <a:cubicBezTo>
                      <a:pt x="0" y="27099"/>
                      <a:pt x="27089" y="11"/>
                      <a:pt x="60477" y="11"/>
                    </a:cubicBezTo>
                    <a:cubicBezTo>
                      <a:pt x="93866" y="-619"/>
                      <a:pt x="120955" y="27099"/>
                      <a:pt x="120955" y="59858"/>
                    </a:cubicBezTo>
                    <a:close/>
                  </a:path>
                </a:pathLst>
              </a:custGeom>
              <a:solidFill>
                <a:srgbClr val="FEFEFE"/>
              </a:solidFill>
              <a:ln w="6294" cap="flat">
                <a:noFill/>
                <a:prstDash val="solid"/>
                <a:miter/>
              </a:ln>
            </p:spPr>
            <p:txBody>
              <a:bodyPr rtlCol="0" anchor="ctr"/>
              <a:lstStyle/>
              <a:p>
                <a:endParaRPr lang="en-US" dirty="0"/>
              </a:p>
            </p:txBody>
          </p:sp>
        </p:grpSp>
      </p:grpSp>
      <p:sp>
        <p:nvSpPr>
          <p:cNvPr id="50" name="Text Placeholder 8">
            <a:extLst>
              <a:ext uri="{FF2B5EF4-FFF2-40B4-BE49-F238E27FC236}">
                <a16:creationId xmlns:a16="http://schemas.microsoft.com/office/drawing/2014/main" id="{6AC303F1-8D34-DFF1-463E-052618FC23B1}"/>
              </a:ext>
            </a:extLst>
          </p:cNvPr>
          <p:cNvSpPr txBox="1">
            <a:spLocks/>
          </p:cNvSpPr>
          <p:nvPr/>
        </p:nvSpPr>
        <p:spPr>
          <a:xfrm>
            <a:off x="436320" y="4009818"/>
            <a:ext cx="5992059" cy="451257"/>
          </a:xfrm>
          <a:prstGeom prst="rect">
            <a:avLst/>
          </a:prstGeom>
        </p:spPr>
        <p:txBody>
          <a:bodyPr vert="horz" lIns="91440" tIns="45720" rIns="91440" bIns="45720" rtlCol="0">
            <a:noAutofit/>
          </a:bodyPr>
          <a:lstStyle>
            <a:lvl1pPr marL="0" indent="0" algn="l" defTabSz="2072941" rtl="0" eaLnBrk="1" latinLnBrk="0" hangingPunct="1">
              <a:lnSpc>
                <a:spcPct val="100000"/>
              </a:lnSpc>
              <a:spcBef>
                <a:spcPts val="0"/>
              </a:spcBef>
              <a:buFont typeface="Arial" panose="020B0604020202020204" pitchFamily="34" charset="0"/>
              <a:buNone/>
              <a:defRPr sz="2800" b="1" i="0" kern="1200">
                <a:solidFill>
                  <a:srgbClr val="8AC03B"/>
                </a:solidFill>
                <a:latin typeface="Verdana" panose="020B0604030504040204" pitchFamily="34" charset="0"/>
                <a:ea typeface="Verdana" panose="020B0604030504040204" pitchFamily="34" charset="0"/>
                <a:cs typeface="Verdana" panose="020B060403050404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2400" dirty="0"/>
              <a:t>Introduction</a:t>
            </a:r>
          </a:p>
        </p:txBody>
      </p:sp>
      <p:grpSp>
        <p:nvGrpSpPr>
          <p:cNvPr id="5" name="Groupe 4">
            <a:extLst>
              <a:ext uri="{FF2B5EF4-FFF2-40B4-BE49-F238E27FC236}">
                <a16:creationId xmlns:a16="http://schemas.microsoft.com/office/drawing/2014/main" id="{C3636B8B-0225-60F2-9AF9-30377F21DD7D}"/>
              </a:ext>
            </a:extLst>
          </p:cNvPr>
          <p:cNvGrpSpPr/>
          <p:nvPr/>
        </p:nvGrpSpPr>
        <p:grpSpPr>
          <a:xfrm rot="10800000">
            <a:off x="-27572" y="2735520"/>
            <a:ext cx="2351314" cy="920863"/>
            <a:chOff x="2860742" y="1832249"/>
            <a:chExt cx="3822043" cy="1080000"/>
          </a:xfrm>
        </p:grpSpPr>
        <p:sp>
          <p:nvSpPr>
            <p:cNvPr id="9" name="Rectangle 8">
              <a:extLst>
                <a:ext uri="{FF2B5EF4-FFF2-40B4-BE49-F238E27FC236}">
                  <a16:creationId xmlns:a16="http://schemas.microsoft.com/office/drawing/2014/main" id="{264159FD-221C-C1F0-F0C4-10B93E8C084E}"/>
                </a:ext>
              </a:extLst>
            </p:cNvPr>
            <p:cNvSpPr/>
            <p:nvPr/>
          </p:nvSpPr>
          <p:spPr>
            <a:xfrm rot="10800000">
              <a:off x="3400742" y="1832249"/>
              <a:ext cx="3282043" cy="1080000"/>
            </a:xfrm>
            <a:prstGeom prst="rect">
              <a:avLst/>
            </a:prstGeom>
            <a:solidFill>
              <a:srgbClr val="44BAA9"/>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latin typeface="Verdana" panose="020B0604030504040204" pitchFamily="34" charset="0"/>
                  <a:ea typeface="Verdana" panose="020B0604030504040204" pitchFamily="34" charset="0"/>
                  <a:cs typeface="Verdana" panose="020B0604030504040204" pitchFamily="34" charset="0"/>
                </a:rPr>
                <a:t>EXPLORING</a:t>
              </a:r>
            </a:p>
          </p:txBody>
        </p:sp>
        <p:sp>
          <p:nvSpPr>
            <p:cNvPr id="10" name="Ellipse 9">
              <a:extLst>
                <a:ext uri="{FF2B5EF4-FFF2-40B4-BE49-F238E27FC236}">
                  <a16:creationId xmlns:a16="http://schemas.microsoft.com/office/drawing/2014/main" id="{907CB15D-515C-5C1A-488F-43DE0563D0A1}"/>
                </a:ext>
              </a:extLst>
            </p:cNvPr>
            <p:cNvSpPr/>
            <p:nvPr/>
          </p:nvSpPr>
          <p:spPr>
            <a:xfrm>
              <a:off x="2860742" y="1832249"/>
              <a:ext cx="1080000" cy="1080000"/>
            </a:xfrm>
            <a:prstGeom prst="ellipse">
              <a:avLst/>
            </a:prstGeom>
            <a:solidFill>
              <a:srgbClr val="44BA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1960236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0D6BAD-ADF8-B0A3-BF9A-E757546CE8C2}"/>
              </a:ext>
            </a:extLst>
          </p:cNvPr>
          <p:cNvSpPr>
            <a:spLocks noGrp="1"/>
          </p:cNvSpPr>
          <p:nvPr>
            <p:ph type="body" sz="quarter" idx="61"/>
          </p:nvPr>
        </p:nvSpPr>
        <p:spPr>
          <a:xfrm>
            <a:off x="578820" y="6503649"/>
            <a:ext cx="6469177" cy="2088787"/>
          </a:xfrm>
        </p:spPr>
        <p:txBody>
          <a:bodyPr/>
          <a:lstStyle/>
          <a:p>
            <a:pPr algn="l" defTabSz="825500"/>
            <a:r>
              <a:rPr lang="en-US" sz="1400" b="1" dirty="0">
                <a:solidFill>
                  <a:srgbClr val="8AC03B"/>
                </a:solidFill>
              </a:rPr>
              <a:t>The first action that comes to mind is the </a:t>
            </a:r>
            <a:r>
              <a:rPr lang="en-US" sz="1400" b="1" dirty="0">
                <a:solidFill>
                  <a:srgbClr val="8AC03B"/>
                </a:solidFill>
                <a:hlinkClick r:id="rId2">
                  <a:extLst>
                    <a:ext uri="{A12FA001-AC4F-418D-AE19-62706E023703}">
                      <ahyp:hlinkClr xmlns:ahyp="http://schemas.microsoft.com/office/drawing/2018/hyperlinkcolor" val="tx"/>
                    </a:ext>
                  </a:extLst>
                </a:hlinkClick>
              </a:rPr>
              <a:t>Leave No Trace</a:t>
            </a:r>
            <a:r>
              <a:rPr lang="en-US" sz="1400" b="1" dirty="0">
                <a:solidFill>
                  <a:srgbClr val="8AC03B"/>
                </a:solidFill>
              </a:rPr>
              <a:t> Principle. </a:t>
            </a:r>
          </a:p>
          <a:p>
            <a:pPr algn="l" defTabSz="825500"/>
            <a:endParaRPr lang="en-US" b="1" dirty="0">
              <a:solidFill>
                <a:srgbClr val="8AC03B"/>
              </a:solidFill>
            </a:endParaRPr>
          </a:p>
          <a:p>
            <a:pPr algn="l" defTabSz="825500"/>
            <a:r>
              <a:rPr lang="en-US" sz="1400" dirty="0">
                <a:solidFill>
                  <a:schemeClr val="tx1"/>
                </a:solidFill>
              </a:rPr>
              <a:t>The festival makes sure to eliminate plastic and reduce, reuse and recycle where possible when outdoors. </a:t>
            </a:r>
          </a:p>
          <a:p>
            <a:pPr algn="l" defTabSz="825500"/>
            <a:endParaRPr lang="en-US" dirty="0">
              <a:solidFill>
                <a:schemeClr val="tx1"/>
              </a:solidFill>
            </a:endParaRPr>
          </a:p>
          <a:p>
            <a:pPr algn="l" defTabSz="825500"/>
            <a:endParaRPr lang="en-US" sz="1400" dirty="0">
              <a:solidFill>
                <a:schemeClr val="tx1"/>
              </a:solidFill>
            </a:endParaRPr>
          </a:p>
          <a:p>
            <a:pPr algn="l" defTabSz="825500"/>
            <a:endParaRPr lang="en-US" dirty="0">
              <a:solidFill>
                <a:schemeClr val="tx1"/>
              </a:solidFill>
            </a:endParaRPr>
          </a:p>
          <a:p>
            <a:pPr algn="l" defTabSz="825500"/>
            <a:endParaRPr lang="en-US" sz="1400" dirty="0">
              <a:solidFill>
                <a:schemeClr val="tx1"/>
              </a:solidFill>
            </a:endParaRPr>
          </a:p>
          <a:p>
            <a:pPr algn="l" defTabSz="825500"/>
            <a:endParaRPr lang="en-US" dirty="0">
              <a:solidFill>
                <a:schemeClr val="tx1"/>
              </a:solidFill>
            </a:endParaRPr>
          </a:p>
          <a:p>
            <a:pPr algn="l" defTabSz="825500"/>
            <a:endParaRPr lang="en-US" sz="1400" dirty="0">
              <a:solidFill>
                <a:schemeClr val="tx1"/>
              </a:solidFill>
            </a:endParaRPr>
          </a:p>
          <a:p>
            <a:pPr algn="l" defTabSz="825500"/>
            <a:r>
              <a:rPr lang="en-US" sz="1400" dirty="0">
                <a:solidFill>
                  <a:schemeClr val="tx1"/>
                </a:solidFill>
              </a:rPr>
              <a:t>Leave No Trace is also incorporated into our education brief. It has a dedicated team of Leave No Trace trainers who deliver Leave No Trace education through our programs. For example, in the 8-week personal development program, a portion of that time will be focused on teaching young people about environmental protection and conservation, how long it takes food and rubbish to break down in the environment etc.</a:t>
            </a:r>
          </a:p>
        </p:txBody>
      </p:sp>
      <p:sp>
        <p:nvSpPr>
          <p:cNvPr id="3" name="Text Placeholder 2">
            <a:extLst>
              <a:ext uri="{FF2B5EF4-FFF2-40B4-BE49-F238E27FC236}">
                <a16:creationId xmlns:a16="http://schemas.microsoft.com/office/drawing/2014/main" id="{7EA6E36C-B6D6-E20E-7D80-665F67C7D9FD}"/>
              </a:ext>
            </a:extLst>
          </p:cNvPr>
          <p:cNvSpPr>
            <a:spLocks noGrp="1"/>
          </p:cNvSpPr>
          <p:nvPr>
            <p:ph type="body" sz="quarter" idx="114"/>
          </p:nvPr>
        </p:nvSpPr>
        <p:spPr>
          <a:xfrm>
            <a:off x="578820" y="5436404"/>
            <a:ext cx="5992059" cy="451257"/>
          </a:xfrm>
        </p:spPr>
        <p:txBody>
          <a:bodyPr/>
          <a:lstStyle/>
          <a:p>
            <a:r>
              <a:rPr lang="en-GB" sz="1600" dirty="0">
                <a:solidFill>
                  <a:srgbClr val="8AC03B"/>
                </a:solidFill>
              </a:rPr>
              <a:t>How Does The Business Help To Address Eco, Climate Change Or Sustainability Issues?</a:t>
            </a:r>
          </a:p>
          <a:p>
            <a:endParaRPr lang="en-GB" sz="1600" dirty="0"/>
          </a:p>
        </p:txBody>
      </p:sp>
      <p:sp>
        <p:nvSpPr>
          <p:cNvPr id="4" name="Slide Number Placeholder 3">
            <a:extLst>
              <a:ext uri="{FF2B5EF4-FFF2-40B4-BE49-F238E27FC236}">
                <a16:creationId xmlns:a16="http://schemas.microsoft.com/office/drawing/2014/main" id="{F7AF33E5-6C8E-82EF-A3D8-5DA81AE77383}"/>
              </a:ext>
            </a:extLst>
          </p:cNvPr>
          <p:cNvSpPr>
            <a:spLocks noGrp="1"/>
          </p:cNvSpPr>
          <p:nvPr>
            <p:ph type="sldNum" sz="quarter" idx="4"/>
          </p:nvPr>
        </p:nvSpPr>
        <p:spPr/>
        <p:txBody>
          <a:bodyPr/>
          <a:lstStyle/>
          <a:p>
            <a:fld id="{CB2079F2-58AF-ED44-82D7-E04B2F6FD686}" type="slidenum">
              <a:rPr lang="en-US" smtClean="0"/>
              <a:pPr/>
              <a:t>15</a:t>
            </a:fld>
            <a:endParaRPr lang="en-US" dirty="0"/>
          </a:p>
        </p:txBody>
      </p:sp>
      <p:sp>
        <p:nvSpPr>
          <p:cNvPr id="5" name="Text Placeholder 4">
            <a:extLst>
              <a:ext uri="{FF2B5EF4-FFF2-40B4-BE49-F238E27FC236}">
                <a16:creationId xmlns:a16="http://schemas.microsoft.com/office/drawing/2014/main" id="{ED8D9984-68D1-86C2-98BF-D3A6CF81FD9D}"/>
              </a:ext>
            </a:extLst>
          </p:cNvPr>
          <p:cNvSpPr>
            <a:spLocks noGrp="1"/>
          </p:cNvSpPr>
          <p:nvPr>
            <p:ph type="body" sz="quarter" idx="115"/>
          </p:nvPr>
        </p:nvSpPr>
        <p:spPr>
          <a:xfrm>
            <a:off x="730154" y="1584974"/>
            <a:ext cx="5992060" cy="3851430"/>
          </a:xfrm>
        </p:spPr>
        <p:txBody>
          <a:bodyPr/>
          <a:lstStyle/>
          <a:p>
            <a:pPr algn="l" defTabSz="825500"/>
            <a:r>
              <a:rPr lang="en-GB" b="1" dirty="0">
                <a:solidFill>
                  <a:srgbClr val="8AC03B"/>
                </a:solidFill>
              </a:rPr>
              <a:t>We saw a need to combine outdoor, nature-based programs for people within marginalised and disadvantaged communities, in the promotion of their health and well-being. </a:t>
            </a:r>
          </a:p>
          <a:p>
            <a:pPr algn="l" defTabSz="825500"/>
            <a:endParaRPr lang="en-GB" b="1" dirty="0">
              <a:solidFill>
                <a:srgbClr val="8AC03B"/>
              </a:solidFill>
            </a:endParaRPr>
          </a:p>
          <a:p>
            <a:pPr algn="l" defTabSz="825500"/>
            <a:r>
              <a:rPr lang="en-GB" dirty="0">
                <a:solidFill>
                  <a:srgbClr val="000000"/>
                </a:solidFill>
              </a:rPr>
              <a:t>The festival gathers a group of qualified social workers who wanted to provide experiential learning and personal development through the outdoors. The users could be a forest school group with early years, a teenage urban adventure club, or an extended wilderness-based personal development expedition. Whatever the need is for that specific group or individual, the organisers knew they needed to develop a bespoke program to suit their requirements. They knew they needed to develop something that was needs-led and needs-driven. They like to think of themselves as occupying the space between social care and the outdoors!</a:t>
            </a:r>
            <a:endParaRPr lang="en-IE" dirty="0">
              <a:solidFill>
                <a:srgbClr val="000000"/>
              </a:solidFill>
            </a:endParaRPr>
          </a:p>
          <a:p>
            <a:endParaRPr lang="en-GB" dirty="0"/>
          </a:p>
        </p:txBody>
      </p:sp>
      <p:sp>
        <p:nvSpPr>
          <p:cNvPr id="6" name="Text Placeholder 5">
            <a:extLst>
              <a:ext uri="{FF2B5EF4-FFF2-40B4-BE49-F238E27FC236}">
                <a16:creationId xmlns:a16="http://schemas.microsoft.com/office/drawing/2014/main" id="{8810F661-7155-C6F9-7E1F-2D665FC61D97}"/>
              </a:ext>
            </a:extLst>
          </p:cNvPr>
          <p:cNvSpPr>
            <a:spLocks noGrp="1"/>
          </p:cNvSpPr>
          <p:nvPr>
            <p:ph type="body" sz="quarter" idx="116"/>
          </p:nvPr>
        </p:nvSpPr>
        <p:spPr>
          <a:xfrm>
            <a:off x="730155" y="877928"/>
            <a:ext cx="5992059" cy="451257"/>
          </a:xfrm>
        </p:spPr>
        <p:txBody>
          <a:bodyPr/>
          <a:lstStyle/>
          <a:p>
            <a:r>
              <a:rPr lang="en-US" sz="1600" b="1" dirty="0">
                <a:solidFill>
                  <a:srgbClr val="8AC03B"/>
                </a:solidFill>
              </a:rPr>
              <a:t>What Was the Trigger </a:t>
            </a:r>
            <a:r>
              <a:rPr lang="en-US" sz="1600" dirty="0">
                <a:solidFill>
                  <a:srgbClr val="8AC03B"/>
                </a:solidFill>
              </a:rPr>
              <a:t>f</a:t>
            </a:r>
            <a:r>
              <a:rPr lang="en-US" sz="1600" b="1" dirty="0">
                <a:solidFill>
                  <a:srgbClr val="8AC03B"/>
                </a:solidFill>
              </a:rPr>
              <a:t>or Your Business or Entrepreneurial Idea?</a:t>
            </a:r>
          </a:p>
          <a:p>
            <a:endParaRPr lang="en-GB" sz="1600" dirty="0">
              <a:solidFill>
                <a:srgbClr val="8AC03B"/>
              </a:solidFill>
            </a:endParaRPr>
          </a:p>
        </p:txBody>
      </p:sp>
    </p:spTree>
    <p:extLst>
      <p:ext uri="{BB962C8B-B14F-4D97-AF65-F5344CB8AC3E}">
        <p14:creationId xmlns:p14="http://schemas.microsoft.com/office/powerpoint/2010/main" val="26897518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77F18A2-9D71-1799-81D1-C426CB308C18}"/>
              </a:ext>
            </a:extLst>
          </p:cNvPr>
          <p:cNvSpPr>
            <a:spLocks noGrp="1"/>
          </p:cNvSpPr>
          <p:nvPr>
            <p:ph type="sldNum" sz="quarter" idx="4"/>
          </p:nvPr>
        </p:nvSpPr>
        <p:spPr/>
        <p:txBody>
          <a:bodyPr/>
          <a:lstStyle/>
          <a:p>
            <a:fld id="{CB2079F2-58AF-ED44-82D7-E04B2F6FD686}" type="slidenum">
              <a:rPr lang="en-US" smtClean="0"/>
              <a:pPr/>
              <a:t>16</a:t>
            </a:fld>
            <a:endParaRPr lang="en-US" dirty="0"/>
          </a:p>
        </p:txBody>
      </p:sp>
      <p:sp>
        <p:nvSpPr>
          <p:cNvPr id="7" name="Picture Placeholder 6">
            <a:extLst>
              <a:ext uri="{FF2B5EF4-FFF2-40B4-BE49-F238E27FC236}">
                <a16:creationId xmlns:a16="http://schemas.microsoft.com/office/drawing/2014/main" id="{CF49FA5B-EA5A-3753-DE39-6F41B936F674}"/>
              </a:ext>
            </a:extLst>
          </p:cNvPr>
          <p:cNvSpPr>
            <a:spLocks noGrp="1"/>
          </p:cNvSpPr>
          <p:nvPr>
            <p:ph type="pic" sz="quarter" idx="13"/>
          </p:nvPr>
        </p:nvSpPr>
        <p:spPr/>
      </p:sp>
      <p:pic>
        <p:nvPicPr>
          <p:cNvPr id="9" name="Picture Placeholder 74" descr="A person standing in front of tents&#10;&#10;Description automatically generated with low confidence">
            <a:hlinkClick r:id="rId2"/>
            <a:extLst>
              <a:ext uri="{FF2B5EF4-FFF2-40B4-BE49-F238E27FC236}">
                <a16:creationId xmlns:a16="http://schemas.microsoft.com/office/drawing/2014/main" id="{5C1ED1C0-FC2B-A300-5B7F-B61D8DFE23C4}"/>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716514" y="1017241"/>
            <a:ext cx="4156651" cy="2611355"/>
          </a:xfrm>
          <a:prstGeom prst="rect">
            <a:avLst/>
          </a:prstGeom>
        </p:spPr>
      </p:pic>
      <p:sp>
        <p:nvSpPr>
          <p:cNvPr id="16" name="Text Placeholder 5">
            <a:extLst>
              <a:ext uri="{FF2B5EF4-FFF2-40B4-BE49-F238E27FC236}">
                <a16:creationId xmlns:a16="http://schemas.microsoft.com/office/drawing/2014/main" id="{9DB7C7AF-CE27-CF62-670D-24248E6C807C}"/>
              </a:ext>
            </a:extLst>
          </p:cNvPr>
          <p:cNvSpPr txBox="1">
            <a:spLocks/>
          </p:cNvSpPr>
          <p:nvPr/>
        </p:nvSpPr>
        <p:spPr>
          <a:xfrm>
            <a:off x="545247" y="5248614"/>
            <a:ext cx="6469177" cy="2088787"/>
          </a:xfrm>
          <a:prstGeom prst="rect">
            <a:avLst/>
          </a:prstGeom>
        </p:spPr>
        <p:txBody>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buNone/>
            </a:pPr>
            <a:r>
              <a:rPr lang="en-GB" sz="1400" b="1" dirty="0">
                <a:solidFill>
                  <a:schemeClr val="bg1"/>
                </a:solidFill>
                <a:latin typeface="Verdana" panose="020B0604030504040204" pitchFamily="34" charset="0"/>
                <a:ea typeface="Verdana" panose="020B0604030504040204" pitchFamily="34" charset="0"/>
              </a:rPr>
              <a:t>We are an innovative service because we predominantly work with youth work and family support-focused organisations to deliver programs to the people most in need at little or no cost to the participant</a:t>
            </a:r>
            <a:r>
              <a:rPr lang="en-GB" sz="1400" dirty="0">
                <a:solidFill>
                  <a:schemeClr val="bg1"/>
                </a:solidFill>
                <a:latin typeface="Verdana" panose="020B0604030504040204" pitchFamily="34" charset="0"/>
                <a:ea typeface="Verdana" panose="020B0604030504040204" pitchFamily="34" charset="0"/>
              </a:rPr>
              <a:t>. By adopting this inter-organisational &amp; collaborative approach to our work, we find we can engage the people most in need of these types of programs, quite often those living at a disadvantage. </a:t>
            </a:r>
          </a:p>
          <a:p>
            <a:pPr marL="0" indent="0">
              <a:buNone/>
            </a:pPr>
            <a:r>
              <a:rPr lang="en-GB" sz="1400" dirty="0">
                <a:solidFill>
                  <a:schemeClr val="bg1"/>
                </a:solidFill>
                <a:latin typeface="Verdana" panose="020B0604030504040204" pitchFamily="34" charset="0"/>
                <a:ea typeface="Verdana" panose="020B0604030504040204" pitchFamily="34" charset="0"/>
              </a:rPr>
              <a:t>Myself and Nick met for the first time in 2015 on a Masters Course in NUIG, we quickly identified that we had the same vision and </a:t>
            </a:r>
            <a:r>
              <a:rPr lang="en-GB" sz="1400" dirty="0" err="1">
                <a:solidFill>
                  <a:schemeClr val="bg1"/>
                </a:solidFill>
                <a:latin typeface="Verdana" panose="020B0604030504040204" pitchFamily="34" charset="0"/>
                <a:ea typeface="Verdana" panose="020B0604030504040204" pitchFamily="34" charset="0"/>
              </a:rPr>
              <a:t>grá</a:t>
            </a:r>
            <a:r>
              <a:rPr lang="en-GB" sz="1400" dirty="0">
                <a:solidFill>
                  <a:schemeClr val="bg1"/>
                </a:solidFill>
                <a:latin typeface="Verdana" panose="020B0604030504040204" pitchFamily="34" charset="0"/>
                <a:ea typeface="Verdana" panose="020B0604030504040204" pitchFamily="34" charset="0"/>
              </a:rPr>
              <a:t> (Irish word for love) for the outdoors. We conceived the Venture Out social enterprise by coming together with the shared understanding that Ireland has not met the same heights as other countries regarding the potential of Outdoor Developmental Work. It is very much embedded in our neighbouring countries and utilised to great effect, changing individuals and whole communities. We believed we could replicate the same through our roles within the social care fields, we identified that outdoor programs were, broadly speaking, undervalued throughout the mainstream social service organisation and passionately believed that something needed to change. Venture Out became the platform to do this. </a:t>
            </a:r>
            <a:endParaRPr lang="en-IE" sz="1400" dirty="0">
              <a:solidFill>
                <a:schemeClr val="bg1"/>
              </a:solidFill>
              <a:latin typeface="Verdana" panose="020B0604030504040204" pitchFamily="34" charset="0"/>
              <a:ea typeface="Verdana" panose="020B0604030504040204" pitchFamily="34" charset="0"/>
            </a:endParaRPr>
          </a:p>
          <a:p>
            <a:pPr marL="0" indent="0">
              <a:buNone/>
            </a:pPr>
            <a:endParaRPr lang="en-GB" dirty="0">
              <a:solidFill>
                <a:schemeClr val="bg1"/>
              </a:solidFill>
              <a:latin typeface="Verdana" panose="020B0604030504040204" pitchFamily="34" charset="0"/>
              <a:ea typeface="Verdana" panose="020B0604030504040204" pitchFamily="34" charset="0"/>
            </a:endParaRPr>
          </a:p>
        </p:txBody>
      </p:sp>
      <p:sp>
        <p:nvSpPr>
          <p:cNvPr id="17" name="Text Placeholder 6">
            <a:extLst>
              <a:ext uri="{FF2B5EF4-FFF2-40B4-BE49-F238E27FC236}">
                <a16:creationId xmlns:a16="http://schemas.microsoft.com/office/drawing/2014/main" id="{49F1544D-2A6D-00CD-E141-0BB3BAF56336}"/>
              </a:ext>
            </a:extLst>
          </p:cNvPr>
          <p:cNvSpPr txBox="1">
            <a:spLocks/>
          </p:cNvSpPr>
          <p:nvPr/>
        </p:nvSpPr>
        <p:spPr>
          <a:xfrm>
            <a:off x="783807" y="4600766"/>
            <a:ext cx="5992059" cy="451257"/>
          </a:xfrm>
          <a:prstGeom prst="rect">
            <a:avLst/>
          </a:prstGeom>
        </p:spPr>
        <p:txBody>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buNone/>
            </a:pPr>
            <a:r>
              <a:rPr lang="en-GB" sz="1600" b="1" dirty="0">
                <a:solidFill>
                  <a:schemeClr val="bg1"/>
                </a:solidFill>
                <a:latin typeface="Verdana" panose="020B0604030504040204" pitchFamily="34" charset="0"/>
                <a:ea typeface="Verdana" panose="020B0604030504040204" pitchFamily="34" charset="0"/>
              </a:rPr>
              <a:t>How are You Innovative in Eco-Health and Adventure? How Did You Start Your Business?</a:t>
            </a:r>
          </a:p>
          <a:p>
            <a:endParaRPr lang="en-GB" sz="1600" dirty="0">
              <a:solidFill>
                <a:schemeClr val="tx1"/>
              </a:solidFill>
              <a:latin typeface="Gotham Medium"/>
              <a:ea typeface="Verdana" panose="020B0604030504040204" pitchFamily="34" charset="0"/>
            </a:endParaRPr>
          </a:p>
        </p:txBody>
      </p:sp>
    </p:spTree>
    <p:extLst>
      <p:ext uri="{BB962C8B-B14F-4D97-AF65-F5344CB8AC3E}">
        <p14:creationId xmlns:p14="http://schemas.microsoft.com/office/powerpoint/2010/main" val="39158669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31583D-10A3-FFB3-3E9C-C744E5160281}"/>
              </a:ext>
            </a:extLst>
          </p:cNvPr>
          <p:cNvSpPr>
            <a:spLocks noGrp="1"/>
          </p:cNvSpPr>
          <p:nvPr>
            <p:ph type="body" sz="quarter" idx="42"/>
          </p:nvPr>
        </p:nvSpPr>
        <p:spPr>
          <a:xfrm>
            <a:off x="615910" y="759301"/>
            <a:ext cx="3939135" cy="2066172"/>
          </a:xfrm>
        </p:spPr>
        <p:txBody>
          <a:bodyPr>
            <a:noAutofit/>
          </a:bodyPr>
          <a:lstStyle/>
          <a:p>
            <a:pPr algn="ctr"/>
            <a:r>
              <a:rPr lang="en-GB" sz="1800" b="0" dirty="0">
                <a:solidFill>
                  <a:srgbClr val="FFFFFF"/>
                </a:solidFill>
                <a:effectLst/>
                <a:latin typeface="omnes-pro"/>
              </a:rPr>
              <a:t>The experience has completely changed my perspective on where I thought my life was heading. It has given me a new perspective on things and confidence that I didn’t know I had.</a:t>
            </a:r>
          </a:p>
          <a:p>
            <a:pPr algn="ctr"/>
            <a:endParaRPr lang="en-GB" sz="1800" b="0" dirty="0">
              <a:solidFill>
                <a:srgbClr val="FFFFFF"/>
              </a:solidFill>
              <a:effectLst/>
              <a:latin typeface="omnes-pro"/>
            </a:endParaRPr>
          </a:p>
          <a:p>
            <a:pPr algn="ctr"/>
            <a:r>
              <a:rPr lang="en-GB" sz="1800" b="0" dirty="0">
                <a:solidFill>
                  <a:srgbClr val="FFFFFF"/>
                </a:solidFill>
                <a:effectLst/>
                <a:latin typeface="omnes-pro"/>
              </a:rPr>
              <a:t>Participant in recovery, 40yrs, completed our 7-day wilderness expedition program</a:t>
            </a:r>
          </a:p>
        </p:txBody>
      </p:sp>
      <p:sp>
        <p:nvSpPr>
          <p:cNvPr id="2" name="Text Placeholder 1">
            <a:extLst>
              <a:ext uri="{FF2B5EF4-FFF2-40B4-BE49-F238E27FC236}">
                <a16:creationId xmlns:a16="http://schemas.microsoft.com/office/drawing/2014/main" id="{5565ACF1-8470-1658-B7A1-3CA791A11306}"/>
              </a:ext>
            </a:extLst>
          </p:cNvPr>
          <p:cNvSpPr>
            <a:spLocks noGrp="1"/>
          </p:cNvSpPr>
          <p:nvPr>
            <p:ph type="body" sz="quarter" idx="55"/>
          </p:nvPr>
        </p:nvSpPr>
        <p:spPr>
          <a:xfrm>
            <a:off x="0" y="-180464"/>
            <a:ext cx="2003444" cy="936605"/>
          </a:xfrm>
        </p:spPr>
        <p:txBody>
          <a:bodyPr>
            <a:noAutofit/>
          </a:bodyPr>
          <a:lstStyle/>
          <a:p>
            <a:r>
              <a:rPr lang="en-GB" dirty="0"/>
              <a:t>“</a:t>
            </a:r>
          </a:p>
        </p:txBody>
      </p:sp>
      <p:sp>
        <p:nvSpPr>
          <p:cNvPr id="5" name="Text Placeholder 4">
            <a:extLst>
              <a:ext uri="{FF2B5EF4-FFF2-40B4-BE49-F238E27FC236}">
                <a16:creationId xmlns:a16="http://schemas.microsoft.com/office/drawing/2014/main" id="{F0DB218B-2946-A823-24F1-7E7B30706797}"/>
              </a:ext>
            </a:extLst>
          </p:cNvPr>
          <p:cNvSpPr>
            <a:spLocks noGrp="1"/>
          </p:cNvSpPr>
          <p:nvPr>
            <p:ph type="body" sz="quarter" idx="54"/>
          </p:nvPr>
        </p:nvSpPr>
        <p:spPr>
          <a:xfrm rot="10800000">
            <a:off x="4166568" y="2468221"/>
            <a:ext cx="785328" cy="1056986"/>
          </a:xfrm>
        </p:spPr>
        <p:txBody>
          <a:bodyPr>
            <a:noAutofit/>
          </a:bodyPr>
          <a:lstStyle/>
          <a:p>
            <a:pPr marL="0" indent="0" algn="l" defTabSz="2072941" rtl="0" eaLnBrk="1" latinLnBrk="0" hangingPunct="1">
              <a:lnSpc>
                <a:spcPct val="100000"/>
              </a:lnSpc>
              <a:spcBef>
                <a:spcPts val="2267"/>
              </a:spcBef>
              <a:buFont typeface="Arial" panose="020B0604020202020204" pitchFamily="34" charset="0"/>
              <a:buNone/>
            </a:pPr>
            <a:r>
              <a:rPr lang="en-GB" dirty="0"/>
              <a:t>“</a:t>
            </a:r>
          </a:p>
        </p:txBody>
      </p:sp>
      <p:sp>
        <p:nvSpPr>
          <p:cNvPr id="10" name="Slide Number Placeholder 9">
            <a:extLst>
              <a:ext uri="{FF2B5EF4-FFF2-40B4-BE49-F238E27FC236}">
                <a16:creationId xmlns:a16="http://schemas.microsoft.com/office/drawing/2014/main" id="{DCA24365-72F6-E34C-EF62-5D0BC65C5AF5}"/>
              </a:ext>
            </a:extLst>
          </p:cNvPr>
          <p:cNvSpPr>
            <a:spLocks noGrp="1"/>
          </p:cNvSpPr>
          <p:nvPr>
            <p:ph type="sldNum" sz="quarter" idx="4"/>
          </p:nvPr>
        </p:nvSpPr>
        <p:spPr/>
        <p:txBody>
          <a:bodyPr/>
          <a:lstStyle/>
          <a:p>
            <a:fld id="{CB2079F2-58AF-ED44-82D7-E04B2F6FD686}" type="slidenum">
              <a:rPr lang="en-US" smtClean="0"/>
              <a:pPr/>
              <a:t>17</a:t>
            </a:fld>
            <a:endParaRPr lang="en-US" dirty="0"/>
          </a:p>
        </p:txBody>
      </p:sp>
      <p:pic>
        <p:nvPicPr>
          <p:cNvPr id="18" name="Picture Placeholder 17" descr="A picture containing grass, outdoor, tent, different&#10;&#10;Description automatically generated">
            <a:extLst>
              <a:ext uri="{FF2B5EF4-FFF2-40B4-BE49-F238E27FC236}">
                <a16:creationId xmlns:a16="http://schemas.microsoft.com/office/drawing/2014/main" id="{903C3ECF-DC4B-5151-C61D-6F1D90933346}"/>
              </a:ext>
            </a:extLst>
          </p:cNvPr>
          <p:cNvPicPr>
            <a:picLocks noGrp="1" noChangeAspect="1"/>
          </p:cNvPicPr>
          <p:nvPr>
            <p:ph type="pic" sz="quarter" idx="44"/>
          </p:nvPr>
        </p:nvPicPr>
        <p:blipFill>
          <a:blip r:embed="rId2" cstate="screen">
            <a:extLst>
              <a:ext uri="{28A0092B-C50C-407E-A947-70E740481C1C}">
                <a14:useLocalDpi xmlns:a14="http://schemas.microsoft.com/office/drawing/2010/main"/>
              </a:ext>
            </a:extLst>
          </a:blip>
          <a:srcRect/>
          <a:stretch>
            <a:fillRect/>
          </a:stretch>
        </p:blipFill>
        <p:spPr/>
      </p:pic>
      <p:pic>
        <p:nvPicPr>
          <p:cNvPr id="17" name="Picture 16">
            <a:extLst>
              <a:ext uri="{FF2B5EF4-FFF2-40B4-BE49-F238E27FC236}">
                <a16:creationId xmlns:a16="http://schemas.microsoft.com/office/drawing/2014/main" id="{C31F4283-3C6C-5DEB-BC9E-975B2FCEC06B}"/>
              </a:ext>
            </a:extLst>
          </p:cNvPr>
          <p:cNvPicPr>
            <a:picLocks noChangeAspect="1"/>
          </p:cNvPicPr>
          <p:nvPr/>
        </p:nvPicPr>
        <p:blipFill>
          <a:blip r:embed="rId3" cstate="screen">
            <a:alphaModFix amt="70000"/>
            <a:extLst>
              <a:ext uri="{28A0092B-C50C-407E-A947-70E740481C1C}">
                <a14:useLocalDpi xmlns:a14="http://schemas.microsoft.com/office/drawing/2010/main"/>
              </a:ext>
            </a:extLst>
          </a:blip>
          <a:srcRect/>
          <a:stretch>
            <a:fillRect/>
          </a:stretch>
        </p:blipFill>
        <p:spPr>
          <a:xfrm>
            <a:off x="5226288" y="-200484"/>
            <a:ext cx="2991849" cy="2991849"/>
          </a:xfrm>
          <a:custGeom>
            <a:avLst/>
            <a:gdLst>
              <a:gd name="connsiteX0" fmla="*/ 0 w 2991849"/>
              <a:gd name="connsiteY0" fmla="*/ 180464 h 2991849"/>
              <a:gd name="connsiteX1" fmla="*/ 2341607 w 2991849"/>
              <a:gd name="connsiteY1" fmla="*/ 180464 h 2991849"/>
              <a:gd name="connsiteX2" fmla="*/ 2341607 w 2991849"/>
              <a:gd name="connsiteY2" fmla="*/ 2991849 h 2991849"/>
              <a:gd name="connsiteX3" fmla="*/ 0 w 2991849"/>
              <a:gd name="connsiteY3" fmla="*/ 2991849 h 2991849"/>
              <a:gd name="connsiteX4" fmla="*/ 2748000 w 2991849"/>
              <a:gd name="connsiteY4" fmla="*/ 0 h 2991849"/>
              <a:gd name="connsiteX5" fmla="*/ 2991849 w 2991849"/>
              <a:gd name="connsiteY5" fmla="*/ 0 h 2991849"/>
              <a:gd name="connsiteX6" fmla="*/ 2991849 w 2991849"/>
              <a:gd name="connsiteY6" fmla="*/ 1 h 2991849"/>
              <a:gd name="connsiteX7" fmla="*/ 2748000 w 2991849"/>
              <a:gd name="connsiteY7" fmla="*/ 1 h 2991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1849" h="2991849">
                <a:moveTo>
                  <a:pt x="0" y="180464"/>
                </a:moveTo>
                <a:lnTo>
                  <a:pt x="2341607" y="180464"/>
                </a:lnTo>
                <a:lnTo>
                  <a:pt x="2341607" y="2991849"/>
                </a:lnTo>
                <a:lnTo>
                  <a:pt x="0" y="2991849"/>
                </a:lnTo>
                <a:close/>
                <a:moveTo>
                  <a:pt x="2748000" y="0"/>
                </a:moveTo>
                <a:lnTo>
                  <a:pt x="2991849" y="0"/>
                </a:lnTo>
                <a:lnTo>
                  <a:pt x="2991849" y="1"/>
                </a:lnTo>
                <a:lnTo>
                  <a:pt x="2748000" y="1"/>
                </a:lnTo>
                <a:close/>
              </a:path>
            </a:pathLst>
          </a:custGeom>
        </p:spPr>
      </p:pic>
      <p:sp>
        <p:nvSpPr>
          <p:cNvPr id="27" name="Text Placeholder 7">
            <a:extLst>
              <a:ext uri="{FF2B5EF4-FFF2-40B4-BE49-F238E27FC236}">
                <a16:creationId xmlns:a16="http://schemas.microsoft.com/office/drawing/2014/main" id="{853B259D-B124-707D-87F0-D6970713C5F6}"/>
              </a:ext>
            </a:extLst>
          </p:cNvPr>
          <p:cNvSpPr txBox="1">
            <a:spLocks/>
          </p:cNvSpPr>
          <p:nvPr/>
        </p:nvSpPr>
        <p:spPr>
          <a:xfrm>
            <a:off x="355770" y="3839162"/>
            <a:ext cx="5992059" cy="451257"/>
          </a:xfrm>
          <a:prstGeom prst="rect">
            <a:avLst/>
          </a:prstGeom>
        </p:spPr>
        <p:txBody>
          <a:bodyPr vert="horz" lIns="91440" tIns="45720" rIns="91440" bIns="45720" rtlCol="0">
            <a:noAutofit/>
          </a:bodyPr>
          <a:lstStyle>
            <a:lvl1pPr marL="0" indent="0" algn="l" defTabSz="2072941" rtl="0" eaLnBrk="1" latinLnBrk="0" hangingPunct="1">
              <a:lnSpc>
                <a:spcPct val="100000"/>
              </a:lnSpc>
              <a:spcBef>
                <a:spcPts val="0"/>
              </a:spcBef>
              <a:buFont typeface="Arial" panose="020B0604020202020204" pitchFamily="34" charset="0"/>
              <a:buNone/>
              <a:defRPr lang="en-GB" sz="1400" b="1" i="0" kern="1200" dirty="0">
                <a:solidFill>
                  <a:srgbClr val="69ADAD"/>
                </a:solidFill>
                <a:latin typeface="Verdana" panose="020B0604030504040204" pitchFamily="34" charset="0"/>
                <a:ea typeface="Verdana" panose="020B0604030504040204" pitchFamily="34" charset="0"/>
                <a:cs typeface="Verdana" panose="020B060403050404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1600" dirty="0"/>
              <a:t>How Successful Has It Been?</a:t>
            </a:r>
          </a:p>
        </p:txBody>
      </p:sp>
      <p:sp>
        <p:nvSpPr>
          <p:cNvPr id="28" name="Text Placeholder 8">
            <a:extLst>
              <a:ext uri="{FF2B5EF4-FFF2-40B4-BE49-F238E27FC236}">
                <a16:creationId xmlns:a16="http://schemas.microsoft.com/office/drawing/2014/main" id="{78E2142A-DEB6-8FD6-C301-A763F91BB9DF}"/>
              </a:ext>
            </a:extLst>
          </p:cNvPr>
          <p:cNvSpPr txBox="1">
            <a:spLocks/>
          </p:cNvSpPr>
          <p:nvPr/>
        </p:nvSpPr>
        <p:spPr>
          <a:xfrm>
            <a:off x="355770" y="4783365"/>
            <a:ext cx="6725254" cy="1755156"/>
          </a:xfrm>
          <a:prstGeom prst="rect">
            <a:avLst/>
          </a:prstGeom>
        </p:spPr>
        <p:txBody>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defTabSz="825500">
              <a:spcBef>
                <a:spcPts val="0"/>
              </a:spcBef>
              <a:buNone/>
            </a:pPr>
            <a:r>
              <a:rPr lang="en-GB" sz="1400" b="1" dirty="0">
                <a:solidFill>
                  <a:srgbClr val="8AC03B"/>
                </a:solidFill>
                <a:latin typeface="Verdana" panose="020B0604030504040204" pitchFamily="34" charset="0"/>
                <a:ea typeface="Verdana" panose="020B0604030504040204" pitchFamily="34" charset="0"/>
              </a:rPr>
              <a:t>Having identified this gap, Nick and I knew ultimately that our company would be successful by designing and delivering outdoor developmental programs in a more inclusive, affordable and sustainable manner that could positively affect the lives of individuals and communities living at a disadvantage</a:t>
            </a:r>
            <a:r>
              <a:rPr lang="en-GB" sz="1400" dirty="0">
                <a:solidFill>
                  <a:srgbClr val="8AC03B"/>
                </a:solidFill>
                <a:latin typeface="Verdana" panose="020B0604030504040204" pitchFamily="34" charset="0"/>
                <a:ea typeface="Verdana" panose="020B0604030504040204" pitchFamily="34" charset="0"/>
              </a:rPr>
              <a:t>. </a:t>
            </a:r>
          </a:p>
          <a:p>
            <a:pPr marL="0" indent="0" defTabSz="825500">
              <a:spcBef>
                <a:spcPts val="0"/>
              </a:spcBef>
              <a:buNone/>
            </a:pPr>
            <a:endParaRPr lang="en-GB" sz="1400" dirty="0">
              <a:solidFill>
                <a:srgbClr val="8AC03B"/>
              </a:solidFill>
              <a:latin typeface="Verdana" panose="020B0604030504040204" pitchFamily="34" charset="0"/>
              <a:ea typeface="Verdana" panose="020B0604030504040204" pitchFamily="34" charset="0"/>
            </a:endParaRPr>
          </a:p>
          <a:p>
            <a:pPr marL="0" indent="0" defTabSz="825500">
              <a:spcBef>
                <a:spcPts val="0"/>
              </a:spcBef>
              <a:buNone/>
            </a:pPr>
            <a:r>
              <a:rPr lang="en-GB" sz="1400" dirty="0">
                <a:solidFill>
                  <a:schemeClr val="tx1"/>
                </a:solidFill>
                <a:latin typeface="Verdana" panose="020B0604030504040204" pitchFamily="34" charset="0"/>
                <a:ea typeface="Verdana" panose="020B0604030504040204" pitchFamily="34" charset="0"/>
              </a:rPr>
              <a:t>From this starting point, we knew we had to develop Venture Out Wilderness as a Charity, with an ambition to grow an organisation that gives the outdoors a voice among the myriad of mental health and well-being, and personal development-focused interventions that exist within social care professions. By establishing in such a manner, Venture Out provide interventions to the people and communities most in need, at little or no cost to the participants involved. </a:t>
            </a:r>
          </a:p>
          <a:p>
            <a:pPr marL="0" indent="0" defTabSz="825500">
              <a:spcBef>
                <a:spcPts val="0"/>
              </a:spcBef>
              <a:buNone/>
            </a:pPr>
            <a:endParaRPr lang="en-GB" sz="1400" dirty="0">
              <a:solidFill>
                <a:schemeClr val="tx1"/>
              </a:solidFill>
              <a:latin typeface="Verdana" panose="020B0604030504040204" pitchFamily="34" charset="0"/>
              <a:ea typeface="Verdana" panose="020B0604030504040204" pitchFamily="34" charset="0"/>
            </a:endParaRPr>
          </a:p>
          <a:p>
            <a:pPr marL="0" indent="0" defTabSz="825500">
              <a:spcBef>
                <a:spcPts val="0"/>
              </a:spcBef>
              <a:buNone/>
            </a:pPr>
            <a:r>
              <a:rPr lang="en-US" sz="1400" dirty="0">
                <a:solidFill>
                  <a:schemeClr val="tx1"/>
                </a:solidFill>
                <a:latin typeface="Verdana" panose="020B0604030504040204" pitchFamily="34" charset="0"/>
                <a:ea typeface="Verdana" panose="020B0604030504040204" pitchFamily="34" charset="0"/>
              </a:rPr>
              <a:t>We have been very successful and have done all we intended to do particularly following our objectives and social enterprise impacts; promoting </a:t>
            </a:r>
            <a:r>
              <a:rPr lang="en-GB" sz="1400" dirty="0">
                <a:solidFill>
                  <a:schemeClr val="tx1"/>
                </a:solidFill>
                <a:latin typeface="Verdana" panose="020B0604030504040204" pitchFamily="34" charset="0"/>
                <a:ea typeface="Verdana" panose="020B0604030504040204" pitchFamily="34" charset="0"/>
              </a:rPr>
              <a:t>health and well-being across Ireland, among children, young people, families and whole communities. </a:t>
            </a:r>
          </a:p>
          <a:p>
            <a:pPr marL="0" indent="0" defTabSz="825500">
              <a:spcBef>
                <a:spcPts val="0"/>
              </a:spcBef>
              <a:buNone/>
            </a:pPr>
            <a:endParaRPr lang="en-GB" sz="1400" dirty="0">
              <a:solidFill>
                <a:schemeClr val="tx1"/>
              </a:solidFill>
              <a:latin typeface="Verdana" panose="020B0604030504040204" pitchFamily="34" charset="0"/>
              <a:ea typeface="Verdana" panose="020B0604030504040204" pitchFamily="34" charset="0"/>
            </a:endParaRPr>
          </a:p>
          <a:p>
            <a:pPr marL="0" indent="0" defTabSz="825500">
              <a:spcBef>
                <a:spcPts val="0"/>
              </a:spcBef>
              <a:buNone/>
            </a:pPr>
            <a:r>
              <a:rPr lang="en-GB" sz="1400" dirty="0">
                <a:solidFill>
                  <a:schemeClr val="tx1"/>
                </a:solidFill>
                <a:latin typeface="Verdana" panose="020B0604030504040204" pitchFamily="34" charset="0"/>
                <a:ea typeface="Verdana" panose="020B0604030504040204" pitchFamily="34" charset="0"/>
              </a:rPr>
              <a:t>This is achieved through a multitude of things; the provision of training programs, education, advocacy, and the design, development and delivery of a range of outdoor developmental programs. </a:t>
            </a:r>
            <a:r>
              <a:rPr lang="en-IE" sz="1400" dirty="0">
                <a:solidFill>
                  <a:schemeClr val="tx1"/>
                </a:solidFill>
                <a:latin typeface="Verdana" panose="020B0604030504040204" pitchFamily="34" charset="0"/>
                <a:ea typeface="Verdana" panose="020B0604030504040204" pitchFamily="34" charset="0"/>
              </a:rPr>
              <a:t>We have managed to fine-tune quality activities and programs that have been a success for all our users. We have recently updated by designing and delivering a</a:t>
            </a:r>
            <a:r>
              <a:rPr lang="en-GB" sz="1400" dirty="0">
                <a:solidFill>
                  <a:schemeClr val="tx1"/>
                </a:solidFill>
                <a:latin typeface="Verdana" panose="020B0604030504040204" pitchFamily="34" charset="0"/>
                <a:ea typeface="Verdana" panose="020B0604030504040204" pitchFamily="34" charset="0"/>
              </a:rPr>
              <a:t> range of outdoor-based personal development programs and interventions for our clients.</a:t>
            </a:r>
            <a:endParaRPr lang="en-IE" sz="1400" dirty="0">
              <a:solidFill>
                <a:schemeClr val="tx1"/>
              </a:solidFill>
              <a:latin typeface="Verdana" panose="020B0604030504040204" pitchFamily="34" charset="0"/>
              <a:ea typeface="Verdana" panose="020B0604030504040204" pitchFamily="34" charset="0"/>
            </a:endParaRPr>
          </a:p>
        </p:txBody>
      </p:sp>
      <p:sp>
        <p:nvSpPr>
          <p:cNvPr id="29" name="Slide Number Placeholder 9">
            <a:extLst>
              <a:ext uri="{FF2B5EF4-FFF2-40B4-BE49-F238E27FC236}">
                <a16:creationId xmlns:a16="http://schemas.microsoft.com/office/drawing/2014/main" id="{21D88A9B-36C3-9521-6D5E-98F2C9A5B8BB}"/>
              </a:ext>
            </a:extLst>
          </p:cNvPr>
          <p:cNvSpPr txBox="1">
            <a:spLocks/>
          </p:cNvSpPr>
          <p:nvPr/>
        </p:nvSpPr>
        <p:spPr>
          <a:xfrm>
            <a:off x="6486423" y="6564238"/>
            <a:ext cx="374383" cy="465822"/>
          </a:xfrm>
          <a:prstGeom prst="rect">
            <a:avLst/>
          </a:prstGeom>
        </p:spPr>
        <p:txBody>
          <a:bodyPr vert="horz" lIns="91440" tIns="45720" rIns="91440" bIns="45720" rtlCol="0" anchor="ctr"/>
          <a:lstStyle>
            <a:defPPr>
              <a:defRPr lang="en-US"/>
            </a:defPPr>
            <a:lvl1pPr marL="0" algn="ctr" defTabSz="325892" rtl="0" eaLnBrk="1" latinLnBrk="0" hangingPunct="1">
              <a:defRPr sz="700" b="0" i="0" kern="1200">
                <a:solidFill>
                  <a:srgbClr val="8AC03B"/>
                </a:solidFill>
                <a:latin typeface="Calibri" panose="020F0502020204030204" pitchFamily="34" charset="0"/>
                <a:ea typeface="Open Sans" panose="020B0606030504020204" pitchFamily="34" charset="0"/>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mtClean="0"/>
              <a:pPr/>
              <a:t>17</a:t>
            </a:fld>
            <a:endParaRPr lang="en-US" dirty="0"/>
          </a:p>
        </p:txBody>
      </p:sp>
    </p:spTree>
    <p:extLst>
      <p:ext uri="{BB962C8B-B14F-4D97-AF65-F5344CB8AC3E}">
        <p14:creationId xmlns:p14="http://schemas.microsoft.com/office/powerpoint/2010/main" val="31818881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F98226-81CC-0DD3-9F34-2A61B4A1DE38}"/>
              </a:ext>
            </a:extLst>
          </p:cNvPr>
          <p:cNvSpPr>
            <a:spLocks noGrp="1"/>
          </p:cNvSpPr>
          <p:nvPr>
            <p:ph type="body" sz="quarter" idx="61"/>
          </p:nvPr>
        </p:nvSpPr>
        <p:spPr>
          <a:xfrm>
            <a:off x="172417" y="6058082"/>
            <a:ext cx="7214839" cy="2854731"/>
          </a:xfrm>
        </p:spPr>
        <p:txBody>
          <a:bodyPr/>
          <a:lstStyle/>
          <a:p>
            <a:pPr algn="l" defTabSz="825500"/>
            <a:r>
              <a:rPr lang="en-GB" sz="1400" b="1" dirty="0"/>
              <a:t>One of our biggest obstacles is ensure we have enough funding. It is so important and key to our mission that our programs are accessible for our clients and are affordable.</a:t>
            </a:r>
            <a:r>
              <a:rPr lang="en-GB" sz="1400" dirty="0"/>
              <a:t> </a:t>
            </a:r>
          </a:p>
          <a:p>
            <a:pPr algn="l" defTabSz="825500"/>
            <a:r>
              <a:rPr lang="en-GB" sz="1400" dirty="0"/>
              <a:t>We are not core funded. Our programs are complex they vary in price depending on the intervention we deliver, who we deliver it with and where they are delivered. Each program is designed specifically for the individual or group involved, so it is often difficult for us to give a generic price. It is therefore only possible to agree costs once we speak with each organisation directly to explore their needs and the options available. Where costs can be saved, we work closely with each organisation to ensure this happens. This could involve the pooling of resources, being creative around administrative and transportation costs, or it could involve submitting joint applications to fully or part finance the project costs involved. Either way, we tell the organisations and people we work with don’t be afraid, we are open to exploring all options with everyone!</a:t>
            </a:r>
            <a:endParaRPr lang="en-IE" sz="1400" dirty="0"/>
          </a:p>
          <a:p>
            <a:endParaRPr lang="en-GB" dirty="0"/>
          </a:p>
        </p:txBody>
      </p:sp>
      <p:sp>
        <p:nvSpPr>
          <p:cNvPr id="3" name="Text Placeholder 2">
            <a:extLst>
              <a:ext uri="{FF2B5EF4-FFF2-40B4-BE49-F238E27FC236}">
                <a16:creationId xmlns:a16="http://schemas.microsoft.com/office/drawing/2014/main" id="{8EFF116A-8BA4-FFD0-89FE-568243C99656}"/>
              </a:ext>
            </a:extLst>
          </p:cNvPr>
          <p:cNvSpPr>
            <a:spLocks noGrp="1"/>
          </p:cNvSpPr>
          <p:nvPr>
            <p:ph type="body" sz="quarter" idx="114"/>
          </p:nvPr>
        </p:nvSpPr>
        <p:spPr>
          <a:xfrm>
            <a:off x="156117" y="5515124"/>
            <a:ext cx="5992059" cy="451257"/>
          </a:xfrm>
        </p:spPr>
        <p:txBody>
          <a:bodyPr/>
          <a:lstStyle/>
          <a:p>
            <a:r>
              <a:rPr lang="en-IE" sz="1600" b="1" dirty="0"/>
              <a:t>What Were The Main </a:t>
            </a:r>
            <a:r>
              <a:rPr lang="en-IE" sz="1600" b="1" dirty="0">
                <a:solidFill>
                  <a:schemeClr val="bg1"/>
                </a:solidFill>
              </a:rPr>
              <a:t>Obstacles Or Barriers </a:t>
            </a:r>
            <a:r>
              <a:rPr lang="en-IE" sz="1600" b="1" dirty="0"/>
              <a:t>You Encountered?</a:t>
            </a:r>
          </a:p>
        </p:txBody>
      </p:sp>
      <p:sp>
        <p:nvSpPr>
          <p:cNvPr id="4" name="Text Placeholder 3">
            <a:extLst>
              <a:ext uri="{FF2B5EF4-FFF2-40B4-BE49-F238E27FC236}">
                <a16:creationId xmlns:a16="http://schemas.microsoft.com/office/drawing/2014/main" id="{2206E153-3237-F781-2FF3-56CD76F535CE}"/>
              </a:ext>
            </a:extLst>
          </p:cNvPr>
          <p:cNvSpPr>
            <a:spLocks noGrp="1"/>
          </p:cNvSpPr>
          <p:nvPr>
            <p:ph type="body" sz="quarter" idx="115"/>
          </p:nvPr>
        </p:nvSpPr>
        <p:spPr>
          <a:xfrm>
            <a:off x="172417" y="1326776"/>
            <a:ext cx="6924907" cy="3851430"/>
          </a:xfrm>
        </p:spPr>
        <p:txBody>
          <a:bodyPr/>
          <a:lstStyle/>
          <a:p>
            <a:pPr algn="l" defTabSz="825500"/>
            <a:r>
              <a:rPr lang="en-IE" sz="1400" b="1" dirty="0"/>
              <a:t>I would say to make sure to get connected to the right people and networks. </a:t>
            </a:r>
            <a:r>
              <a:rPr lang="en-IE" sz="1400" dirty="0"/>
              <a:t>When you are a non-profit like us,  governance is imperative,  so we had to make sure we had a  strong board in place,  Get the right people with the right skills and experience in place. Get familiar with any funding and supports available. Without funding we simply couldn’t survive. A lot of funding applications take time and have strict deadlines so give yourself enough time to research and fill out the applications on time to ensure they are successful.</a:t>
            </a:r>
          </a:p>
          <a:p>
            <a:pPr algn="l" defTabSz="825500"/>
            <a:endParaRPr lang="en-IE" sz="1400" dirty="0"/>
          </a:p>
          <a:p>
            <a:pPr algn="l" defTabSz="825500"/>
            <a:endParaRPr lang="en-IE" dirty="0"/>
          </a:p>
          <a:p>
            <a:pPr algn="l" defTabSz="825500"/>
            <a:endParaRPr lang="en-IE" sz="1400" dirty="0"/>
          </a:p>
          <a:p>
            <a:pPr algn="l" defTabSz="825500"/>
            <a:r>
              <a:rPr lang="en-IE" sz="1400" dirty="0"/>
              <a:t>I would say to also get familiar with online and offline marketing, pitching to your target market and developing marketing campaigns and the brand from the beginning. We are still learning, and it has helped us immensely. Videos have been very useful in communicating our experiences, our website and social media ensure we get in front of our audiences.</a:t>
            </a:r>
          </a:p>
          <a:p>
            <a:endParaRPr lang="en-GB" dirty="0"/>
          </a:p>
        </p:txBody>
      </p:sp>
      <p:sp>
        <p:nvSpPr>
          <p:cNvPr id="5" name="Text Placeholder 4">
            <a:extLst>
              <a:ext uri="{FF2B5EF4-FFF2-40B4-BE49-F238E27FC236}">
                <a16:creationId xmlns:a16="http://schemas.microsoft.com/office/drawing/2014/main" id="{75A6E088-1EFB-F570-4AE1-C02D369F8A58}"/>
              </a:ext>
            </a:extLst>
          </p:cNvPr>
          <p:cNvSpPr>
            <a:spLocks noGrp="1"/>
          </p:cNvSpPr>
          <p:nvPr>
            <p:ph type="body" sz="quarter" idx="116"/>
          </p:nvPr>
        </p:nvSpPr>
        <p:spPr>
          <a:xfrm>
            <a:off x="156116" y="707060"/>
            <a:ext cx="5992059" cy="451257"/>
          </a:xfrm>
        </p:spPr>
        <p:txBody>
          <a:bodyPr/>
          <a:lstStyle/>
          <a:p>
            <a:r>
              <a:rPr lang="en-IE" sz="1600" b="1" dirty="0"/>
              <a:t>What </a:t>
            </a:r>
            <a:r>
              <a:rPr lang="en-IE" sz="1600" b="1" dirty="0">
                <a:solidFill>
                  <a:schemeClr val="bg1"/>
                </a:solidFill>
              </a:rPr>
              <a:t>Advice</a:t>
            </a:r>
            <a:r>
              <a:rPr lang="en-IE" sz="1600" b="1" dirty="0"/>
              <a:t> Do You Wish You Could Have Accessed When You Started?</a:t>
            </a:r>
          </a:p>
        </p:txBody>
      </p:sp>
      <p:pic>
        <p:nvPicPr>
          <p:cNvPr id="2050" name="Picture 2" descr="Venture Out">
            <a:extLst>
              <a:ext uri="{FF2B5EF4-FFF2-40B4-BE49-F238E27FC236}">
                <a16:creationId xmlns:a16="http://schemas.microsoft.com/office/drawing/2014/main" id="{D22D219E-E076-C4E3-FCB8-C1C4BCA4367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93656" y="4592447"/>
            <a:ext cx="2498880" cy="1465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9498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77949B7-DD90-1208-84E2-0B51206622C8}"/>
              </a:ext>
            </a:extLst>
          </p:cNvPr>
          <p:cNvSpPr>
            <a:spLocks noGrp="1"/>
          </p:cNvSpPr>
          <p:nvPr>
            <p:ph type="body" sz="quarter" idx="116"/>
          </p:nvPr>
        </p:nvSpPr>
        <p:spPr>
          <a:xfrm>
            <a:off x="0" y="5737098"/>
            <a:ext cx="1870306" cy="514401"/>
          </a:xfrm>
          <a:solidFill>
            <a:schemeClr val="bg1"/>
          </a:solidFill>
        </p:spPr>
        <p:txBody>
          <a:bodyPr vert="horz" lIns="91440" tIns="45720" rIns="91440" bIns="45720" rtlCol="0" anchor="t">
            <a:noAutofit/>
          </a:bodyPr>
          <a:lstStyle/>
          <a:p>
            <a:r>
              <a:rPr lang="en-GB" dirty="0">
                <a:solidFill>
                  <a:srgbClr val="8AC03B"/>
                </a:solidFill>
                <a:latin typeface="Verdana"/>
                <a:ea typeface="Verdana"/>
              </a:rPr>
              <a:t>OUTDOOR SPORTS</a:t>
            </a:r>
          </a:p>
        </p:txBody>
      </p:sp>
      <p:sp>
        <p:nvSpPr>
          <p:cNvPr id="4" name="Text Placeholder 3">
            <a:extLst>
              <a:ext uri="{FF2B5EF4-FFF2-40B4-BE49-F238E27FC236}">
                <a16:creationId xmlns:a16="http://schemas.microsoft.com/office/drawing/2014/main" id="{DC4011F0-1176-0F56-B169-D33AA44A030A}"/>
              </a:ext>
            </a:extLst>
          </p:cNvPr>
          <p:cNvSpPr>
            <a:spLocks noGrp="1"/>
          </p:cNvSpPr>
          <p:nvPr>
            <p:ph type="body" sz="quarter" idx="117"/>
          </p:nvPr>
        </p:nvSpPr>
        <p:spPr>
          <a:xfrm>
            <a:off x="1865745" y="5737098"/>
            <a:ext cx="1870306" cy="514401"/>
          </a:xfrm>
          <a:solidFill>
            <a:schemeClr val="bg1"/>
          </a:solidFill>
        </p:spPr>
        <p:txBody>
          <a:bodyPr vert="horz" lIns="91440" tIns="45720" rIns="91440" bIns="45720" rtlCol="0" anchor="t">
            <a:noAutofit/>
          </a:bodyPr>
          <a:lstStyle/>
          <a:p>
            <a:r>
              <a:rPr lang="en-GB" dirty="0">
                <a:solidFill>
                  <a:srgbClr val="97C879"/>
                </a:solidFill>
                <a:latin typeface="Verdana"/>
                <a:ea typeface="Verdana"/>
              </a:rPr>
              <a:t>LOCAL </a:t>
            </a:r>
            <a:endParaRPr lang="it-IT" dirty="0">
              <a:solidFill>
                <a:srgbClr val="97C879"/>
              </a:solidFill>
            </a:endParaRPr>
          </a:p>
          <a:p>
            <a:r>
              <a:rPr lang="en-GB" dirty="0">
                <a:solidFill>
                  <a:srgbClr val="97C879"/>
                </a:solidFill>
                <a:latin typeface="Verdana"/>
                <a:ea typeface="Verdana"/>
              </a:rPr>
              <a:t>FOOD</a:t>
            </a:r>
            <a:endParaRPr lang="it-IT" dirty="0">
              <a:solidFill>
                <a:srgbClr val="97C879"/>
              </a:solidFill>
            </a:endParaRPr>
          </a:p>
        </p:txBody>
      </p:sp>
      <p:sp>
        <p:nvSpPr>
          <p:cNvPr id="7" name="Text Placeholder 6">
            <a:extLst>
              <a:ext uri="{FF2B5EF4-FFF2-40B4-BE49-F238E27FC236}">
                <a16:creationId xmlns:a16="http://schemas.microsoft.com/office/drawing/2014/main" id="{68E8D882-A5BC-F965-6832-8920BE67F0A0}"/>
              </a:ext>
            </a:extLst>
          </p:cNvPr>
          <p:cNvSpPr>
            <a:spLocks noGrp="1"/>
          </p:cNvSpPr>
          <p:nvPr>
            <p:ph type="body" sz="quarter" idx="61"/>
          </p:nvPr>
        </p:nvSpPr>
        <p:spPr>
          <a:xfrm>
            <a:off x="0" y="6330117"/>
            <a:ext cx="1887407" cy="1529292"/>
          </a:xfrm>
        </p:spPr>
        <p:txBody>
          <a:bodyPr/>
          <a:lstStyle/>
          <a:p>
            <a:r>
              <a:rPr lang="en-GB" sz="1200" dirty="0">
                <a:latin typeface="Verdana"/>
                <a:ea typeface="Verdana"/>
              </a:rPr>
              <a:t>Trekking</a:t>
            </a:r>
          </a:p>
          <a:p>
            <a:r>
              <a:rPr lang="en-GB" sz="1200" dirty="0">
                <a:latin typeface="Verdana"/>
                <a:ea typeface="Verdana"/>
              </a:rPr>
              <a:t>Yoga</a:t>
            </a:r>
            <a:endParaRPr lang="en-GB" sz="1200" dirty="0"/>
          </a:p>
          <a:p>
            <a:r>
              <a:rPr lang="en-GB" sz="1200" dirty="0">
                <a:latin typeface="Verdana"/>
                <a:ea typeface="Verdana"/>
              </a:rPr>
              <a:t>Kayak</a:t>
            </a:r>
          </a:p>
          <a:p>
            <a:r>
              <a:rPr lang="en-GB" sz="1200" dirty="0">
                <a:latin typeface="Verdana"/>
                <a:ea typeface="Verdana"/>
              </a:rPr>
              <a:t>Rock-climbing</a:t>
            </a:r>
            <a:endParaRPr lang="en-GB" sz="1200" dirty="0"/>
          </a:p>
          <a:p>
            <a:r>
              <a:rPr lang="en-GB" sz="1200" dirty="0">
                <a:latin typeface="Verdana"/>
                <a:ea typeface="Verdana"/>
              </a:rPr>
              <a:t>Kitesurf</a:t>
            </a:r>
          </a:p>
          <a:p>
            <a:r>
              <a:rPr lang="en-GB" sz="1200" dirty="0">
                <a:latin typeface="Verdana"/>
                <a:ea typeface="Verdana"/>
              </a:rPr>
              <a:t>Windsurf</a:t>
            </a:r>
          </a:p>
          <a:p>
            <a:r>
              <a:rPr lang="en-GB" sz="1200" dirty="0">
                <a:latin typeface="Verdana"/>
                <a:ea typeface="Verdana"/>
              </a:rPr>
              <a:t>Cycling</a:t>
            </a:r>
          </a:p>
        </p:txBody>
      </p:sp>
      <p:sp>
        <p:nvSpPr>
          <p:cNvPr id="11" name="Text Placeholder 10">
            <a:extLst>
              <a:ext uri="{FF2B5EF4-FFF2-40B4-BE49-F238E27FC236}">
                <a16:creationId xmlns:a16="http://schemas.microsoft.com/office/drawing/2014/main" id="{B0AA6A97-DB5D-3893-60A9-77799C3F134D}"/>
              </a:ext>
            </a:extLst>
          </p:cNvPr>
          <p:cNvSpPr>
            <a:spLocks noGrp="1"/>
          </p:cNvSpPr>
          <p:nvPr>
            <p:ph type="body" sz="quarter" idx="32"/>
          </p:nvPr>
        </p:nvSpPr>
        <p:spPr>
          <a:xfrm>
            <a:off x="1168931" y="8951737"/>
            <a:ext cx="5956470" cy="1074947"/>
          </a:xfrm>
        </p:spPr>
        <p:txBody>
          <a:bodyPr/>
          <a:lstStyle/>
          <a:p>
            <a:r>
              <a:rPr lang="en-GB" dirty="0">
                <a:latin typeface="Verdana"/>
                <a:ea typeface="Verdana"/>
              </a:rPr>
              <a:t>Salento, a sub-region of Puglia, in South-Eastern Italy</a:t>
            </a:r>
            <a:endParaRPr lang="en-GB" dirty="0"/>
          </a:p>
        </p:txBody>
      </p:sp>
      <p:sp>
        <p:nvSpPr>
          <p:cNvPr id="12" name="Text Placeholder 11">
            <a:extLst>
              <a:ext uri="{FF2B5EF4-FFF2-40B4-BE49-F238E27FC236}">
                <a16:creationId xmlns:a16="http://schemas.microsoft.com/office/drawing/2014/main" id="{AC2FCE64-4840-D1DC-DACA-152DC928717E}"/>
              </a:ext>
            </a:extLst>
          </p:cNvPr>
          <p:cNvSpPr>
            <a:spLocks noGrp="1"/>
          </p:cNvSpPr>
          <p:nvPr>
            <p:ph type="body" sz="quarter" idx="46"/>
          </p:nvPr>
        </p:nvSpPr>
        <p:spPr>
          <a:xfrm>
            <a:off x="1168931" y="8489014"/>
            <a:ext cx="5956470" cy="782354"/>
          </a:xfrm>
        </p:spPr>
        <p:txBody>
          <a:bodyPr/>
          <a:lstStyle/>
          <a:p>
            <a:r>
              <a:rPr lang="en-GB" sz="2400" b="1" dirty="0">
                <a:solidFill>
                  <a:srgbClr val="8AC03B"/>
                </a:solidFill>
                <a:latin typeface="Verdana"/>
                <a:ea typeface="Verdana"/>
              </a:rPr>
              <a:t>Location</a:t>
            </a:r>
            <a:endParaRPr lang="it-IT" sz="2400" b="1" dirty="0">
              <a:solidFill>
                <a:srgbClr val="8AC03B"/>
              </a:solidFill>
            </a:endParaRPr>
          </a:p>
        </p:txBody>
      </p:sp>
      <p:sp>
        <p:nvSpPr>
          <p:cNvPr id="13" name="Slide Number Placeholder 12">
            <a:extLst>
              <a:ext uri="{FF2B5EF4-FFF2-40B4-BE49-F238E27FC236}">
                <a16:creationId xmlns:a16="http://schemas.microsoft.com/office/drawing/2014/main" id="{1BE3B275-545D-8E5E-1BDB-0B78E0690021}"/>
              </a:ext>
            </a:extLst>
          </p:cNvPr>
          <p:cNvSpPr>
            <a:spLocks noGrp="1"/>
          </p:cNvSpPr>
          <p:nvPr>
            <p:ph type="sldNum" sz="quarter" idx="4"/>
          </p:nvPr>
        </p:nvSpPr>
        <p:spPr/>
        <p:txBody>
          <a:bodyPr/>
          <a:lstStyle/>
          <a:p>
            <a:fld id="{CB2079F2-58AF-ED44-82D7-E04B2F6FD686}" type="slidenum">
              <a:rPr lang="en-US" smtClean="0"/>
              <a:pPr/>
              <a:t>19</a:t>
            </a:fld>
            <a:endParaRPr lang="en-US" dirty="0"/>
          </a:p>
        </p:txBody>
      </p:sp>
      <p:sp>
        <p:nvSpPr>
          <p:cNvPr id="16" name="Text Placeholder 15">
            <a:extLst>
              <a:ext uri="{FF2B5EF4-FFF2-40B4-BE49-F238E27FC236}">
                <a16:creationId xmlns:a16="http://schemas.microsoft.com/office/drawing/2014/main" id="{20175889-A9F3-3DB2-0F88-5DBC6EA1BAF2}"/>
              </a:ext>
            </a:extLst>
          </p:cNvPr>
          <p:cNvSpPr>
            <a:spLocks noGrp="1"/>
          </p:cNvSpPr>
          <p:nvPr>
            <p:ph type="body" sz="quarter" idx="113"/>
          </p:nvPr>
        </p:nvSpPr>
        <p:spPr>
          <a:xfrm>
            <a:off x="45512" y="1105053"/>
            <a:ext cx="3561288" cy="1125709"/>
          </a:xfrm>
        </p:spPr>
        <p:txBody>
          <a:bodyPr vert="horz" lIns="91440" tIns="45720" rIns="91440" bIns="45720" rtlCol="0" anchor="t">
            <a:noAutofit/>
          </a:bodyPr>
          <a:lstStyle/>
          <a:p>
            <a:r>
              <a:rPr lang="en-GB" dirty="0">
                <a:latin typeface="Verdana"/>
                <a:ea typeface="Verdana"/>
              </a:rPr>
              <a:t>Lost in Nature</a:t>
            </a:r>
          </a:p>
          <a:p>
            <a:r>
              <a:rPr lang="en-GB" dirty="0">
                <a:latin typeface="Verdana"/>
                <a:ea typeface="Verdana"/>
              </a:rPr>
              <a:t>Outdoor Festival</a:t>
            </a:r>
          </a:p>
        </p:txBody>
      </p:sp>
      <p:sp>
        <p:nvSpPr>
          <p:cNvPr id="69" name="Text Placeholder 6">
            <a:extLst>
              <a:ext uri="{FF2B5EF4-FFF2-40B4-BE49-F238E27FC236}">
                <a16:creationId xmlns:a16="http://schemas.microsoft.com/office/drawing/2014/main" id="{66CE7222-1306-2DA9-533A-87623D7F4AD9}"/>
              </a:ext>
            </a:extLst>
          </p:cNvPr>
          <p:cNvSpPr txBox="1">
            <a:spLocks/>
          </p:cNvSpPr>
          <p:nvPr/>
        </p:nvSpPr>
        <p:spPr>
          <a:xfrm>
            <a:off x="1861972" y="6251501"/>
            <a:ext cx="1887407" cy="1529292"/>
          </a:xfrm>
          <a:prstGeom prst="rect">
            <a:avLst/>
          </a:prstGeom>
        </p:spPr>
        <p:txBody>
          <a:bodyPr vert="horz" lIns="91440" tIns="45720" rIns="91440" bIns="45720" numCol="1" spcCol="288000" rtlCol="0" anchor="t">
            <a:noAutofit/>
          </a:bodyPr>
          <a:lstStyle>
            <a:lvl1pPr marL="0" indent="0" algn="ctr" defTabSz="2072941" rtl="0" eaLnBrk="1" latinLnBrk="0" hangingPunct="1">
              <a:lnSpc>
                <a:spcPct val="100000"/>
              </a:lnSpc>
              <a:spcBef>
                <a:spcPts val="0"/>
              </a:spcBef>
              <a:buFont typeface="Arial" panose="020B0604020202020204" pitchFamily="34" charset="0"/>
              <a:buNone/>
              <a:defRPr sz="14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endParaRPr lang="en-GB" sz="1200" dirty="0">
              <a:latin typeface="Verdana"/>
              <a:ea typeface="Verdana"/>
            </a:endParaRPr>
          </a:p>
          <a:p>
            <a:r>
              <a:rPr lang="en-GB" sz="1200" dirty="0">
                <a:latin typeface="Verdana"/>
                <a:ea typeface="Verdana"/>
              </a:rPr>
              <a:t>Foraging</a:t>
            </a:r>
            <a:endParaRPr lang="en-GB" sz="1200" dirty="0"/>
          </a:p>
          <a:p>
            <a:endParaRPr lang="en-GB" sz="1200" dirty="0">
              <a:latin typeface="Verdana"/>
              <a:ea typeface="Verdana"/>
            </a:endParaRPr>
          </a:p>
          <a:p>
            <a:r>
              <a:rPr lang="en-GB" sz="1200" dirty="0">
                <a:latin typeface="Verdana"/>
                <a:ea typeface="Verdana"/>
              </a:rPr>
              <a:t>Traditional</a:t>
            </a:r>
            <a:endParaRPr lang="en-GB" sz="1200" dirty="0"/>
          </a:p>
          <a:p>
            <a:r>
              <a:rPr lang="en-GB" sz="1200" dirty="0">
                <a:latin typeface="Verdana"/>
                <a:ea typeface="Verdana"/>
              </a:rPr>
              <a:t>recipes</a:t>
            </a:r>
          </a:p>
          <a:p>
            <a:endParaRPr lang="en-GB" sz="1200" dirty="0">
              <a:latin typeface="Verdana"/>
              <a:ea typeface="Verdana"/>
            </a:endParaRPr>
          </a:p>
          <a:p>
            <a:r>
              <a:rPr lang="en-GB" sz="1200" dirty="0">
                <a:latin typeface="Verdana"/>
                <a:ea typeface="Verdana"/>
              </a:rPr>
              <a:t>Healthy food</a:t>
            </a:r>
          </a:p>
        </p:txBody>
      </p:sp>
      <p:sp>
        <p:nvSpPr>
          <p:cNvPr id="78" name="Text Placeholder 6">
            <a:extLst>
              <a:ext uri="{FF2B5EF4-FFF2-40B4-BE49-F238E27FC236}">
                <a16:creationId xmlns:a16="http://schemas.microsoft.com/office/drawing/2014/main" id="{A3514E3A-C126-D144-F66F-DC623961C863}"/>
              </a:ext>
            </a:extLst>
          </p:cNvPr>
          <p:cNvSpPr txBox="1">
            <a:spLocks/>
          </p:cNvSpPr>
          <p:nvPr/>
        </p:nvSpPr>
        <p:spPr>
          <a:xfrm>
            <a:off x="3874211" y="6592807"/>
            <a:ext cx="1692370" cy="1529292"/>
          </a:xfrm>
          <a:prstGeom prst="rect">
            <a:avLst/>
          </a:prstGeom>
        </p:spPr>
        <p:txBody>
          <a:bodyPr vert="horz" lIns="91440" tIns="45720" rIns="91440" bIns="45720" numCol="1" spcCol="288000" rtlCol="0" anchor="t">
            <a:noAutofit/>
          </a:bodyPr>
          <a:lstStyle>
            <a:lvl1pPr marL="0" indent="0" algn="ctr" defTabSz="2072941" rtl="0" eaLnBrk="1" latinLnBrk="0" hangingPunct="1">
              <a:lnSpc>
                <a:spcPct val="100000"/>
              </a:lnSpc>
              <a:spcBef>
                <a:spcPts val="0"/>
              </a:spcBef>
              <a:buFont typeface="Arial" panose="020B0604020202020204" pitchFamily="34" charset="0"/>
              <a:buNone/>
              <a:defRPr sz="14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1200" dirty="0">
                <a:latin typeface="Verdana"/>
                <a:ea typeface="Verdana"/>
              </a:rPr>
              <a:t>Some of the tours and activities were accessible to deaf and blind people</a:t>
            </a:r>
            <a:endParaRPr lang="it-IT" sz="1200" dirty="0"/>
          </a:p>
        </p:txBody>
      </p:sp>
      <p:sp>
        <p:nvSpPr>
          <p:cNvPr id="79" name="Text Placeholder 6">
            <a:extLst>
              <a:ext uri="{FF2B5EF4-FFF2-40B4-BE49-F238E27FC236}">
                <a16:creationId xmlns:a16="http://schemas.microsoft.com/office/drawing/2014/main" id="{0492DA6A-BACA-DA60-E7F9-7E34F352E60F}"/>
              </a:ext>
            </a:extLst>
          </p:cNvPr>
          <p:cNvSpPr txBox="1">
            <a:spLocks/>
          </p:cNvSpPr>
          <p:nvPr/>
        </p:nvSpPr>
        <p:spPr>
          <a:xfrm>
            <a:off x="5691413" y="6442326"/>
            <a:ext cx="1887407" cy="1529292"/>
          </a:xfrm>
          <a:prstGeom prst="rect">
            <a:avLst/>
          </a:prstGeom>
        </p:spPr>
        <p:txBody>
          <a:bodyPr vert="horz" lIns="91440" tIns="45720" rIns="91440" bIns="45720" numCol="1" spcCol="288000" rtlCol="0" anchor="t">
            <a:noAutofit/>
          </a:bodyPr>
          <a:lstStyle>
            <a:lvl1pPr marL="0" indent="0" algn="ctr" defTabSz="2072941" rtl="0" eaLnBrk="1" latinLnBrk="0" hangingPunct="1">
              <a:lnSpc>
                <a:spcPct val="100000"/>
              </a:lnSpc>
              <a:spcBef>
                <a:spcPts val="0"/>
              </a:spcBef>
              <a:buFont typeface="Arial" panose="020B0604020202020204" pitchFamily="34" charset="0"/>
              <a:buNone/>
              <a:defRPr sz="14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1200" dirty="0">
                <a:latin typeface="Verdana"/>
                <a:ea typeface="Verdana"/>
              </a:rPr>
              <a:t>Sensitisation towards recycling</a:t>
            </a:r>
            <a:endParaRPr lang="it-IT" sz="1200" dirty="0"/>
          </a:p>
          <a:p>
            <a:endParaRPr lang="en-GB" sz="1200" dirty="0">
              <a:latin typeface="Verdana"/>
              <a:ea typeface="Verdana"/>
            </a:endParaRPr>
          </a:p>
          <a:p>
            <a:r>
              <a:rPr lang="en-GB" sz="1200" dirty="0">
                <a:latin typeface="Verdana"/>
                <a:ea typeface="Verdana"/>
              </a:rPr>
              <a:t>Responsible tourism</a:t>
            </a:r>
          </a:p>
          <a:p>
            <a:endParaRPr lang="en-GB" sz="1200" dirty="0">
              <a:latin typeface="Verdana"/>
              <a:ea typeface="Verdana"/>
            </a:endParaRPr>
          </a:p>
          <a:p>
            <a:r>
              <a:rPr lang="en-GB" sz="1200" dirty="0">
                <a:latin typeface="Verdana"/>
                <a:ea typeface="Verdana"/>
              </a:rPr>
              <a:t>Nature knowledge</a:t>
            </a:r>
          </a:p>
        </p:txBody>
      </p:sp>
      <p:sp>
        <p:nvSpPr>
          <p:cNvPr id="81" name="Text Placeholder 3">
            <a:extLst>
              <a:ext uri="{FF2B5EF4-FFF2-40B4-BE49-F238E27FC236}">
                <a16:creationId xmlns:a16="http://schemas.microsoft.com/office/drawing/2014/main" id="{1A107EC3-4837-D791-9953-8E510D742F90}"/>
              </a:ext>
            </a:extLst>
          </p:cNvPr>
          <p:cNvSpPr txBox="1">
            <a:spLocks/>
          </p:cNvSpPr>
          <p:nvPr/>
        </p:nvSpPr>
        <p:spPr>
          <a:xfrm>
            <a:off x="3736051" y="5737098"/>
            <a:ext cx="1897625" cy="514401"/>
          </a:xfrm>
          <a:prstGeom prst="rect">
            <a:avLst/>
          </a:prstGeom>
          <a:solidFill>
            <a:schemeClr val="bg1"/>
          </a:solidFill>
        </p:spPr>
        <p:txBody>
          <a:bodyPr vert="horz" lIns="91440" tIns="45720" rIns="91440" bIns="45720" rtlCol="0" anchor="t">
            <a:noAutofit/>
          </a:bodyPr>
          <a:lstStyle>
            <a:lvl1pPr marL="0" indent="0" algn="ctr" defTabSz="2072941" rtl="0" eaLnBrk="1" latinLnBrk="0" hangingPunct="1">
              <a:lnSpc>
                <a:spcPct val="100000"/>
              </a:lnSpc>
              <a:spcBef>
                <a:spcPts val="0"/>
              </a:spcBef>
              <a:buFont typeface="Arial" panose="020B0604020202020204" pitchFamily="34" charset="0"/>
              <a:buNone/>
              <a:defRPr sz="1400" b="1"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dirty="0">
                <a:solidFill>
                  <a:srgbClr val="69ADAD"/>
                </a:solidFill>
                <a:latin typeface="Verdana"/>
                <a:ea typeface="Verdana"/>
              </a:rPr>
              <a:t>SOCIAL INCLUSION</a:t>
            </a:r>
            <a:endParaRPr lang="en-GB" dirty="0">
              <a:solidFill>
                <a:srgbClr val="69ADAD"/>
              </a:solidFill>
            </a:endParaRPr>
          </a:p>
        </p:txBody>
      </p:sp>
      <p:sp>
        <p:nvSpPr>
          <p:cNvPr id="82" name="Text Placeholder 3">
            <a:extLst>
              <a:ext uri="{FF2B5EF4-FFF2-40B4-BE49-F238E27FC236}">
                <a16:creationId xmlns:a16="http://schemas.microsoft.com/office/drawing/2014/main" id="{5839B0D2-1FCF-0D28-B0E5-7052753572F1}"/>
              </a:ext>
            </a:extLst>
          </p:cNvPr>
          <p:cNvSpPr txBox="1">
            <a:spLocks/>
          </p:cNvSpPr>
          <p:nvPr/>
        </p:nvSpPr>
        <p:spPr>
          <a:xfrm>
            <a:off x="5566581" y="5737098"/>
            <a:ext cx="1993095" cy="514401"/>
          </a:xfrm>
          <a:prstGeom prst="rect">
            <a:avLst/>
          </a:prstGeom>
          <a:solidFill>
            <a:schemeClr val="bg1"/>
          </a:solidFill>
        </p:spPr>
        <p:txBody>
          <a:bodyPr vert="horz" lIns="91440" tIns="45720" rIns="91440" bIns="45720" rtlCol="0" anchor="t">
            <a:noAutofit/>
          </a:bodyPr>
          <a:lstStyle>
            <a:lvl1pPr marL="0" indent="0" algn="ctr" defTabSz="2072941" rtl="0" eaLnBrk="1" latinLnBrk="0" hangingPunct="1">
              <a:lnSpc>
                <a:spcPct val="100000"/>
              </a:lnSpc>
              <a:spcBef>
                <a:spcPts val="0"/>
              </a:spcBef>
              <a:buFont typeface="Arial" panose="020B0604020202020204" pitchFamily="34" charset="0"/>
              <a:buNone/>
              <a:defRPr sz="1400" b="1"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dirty="0">
                <a:solidFill>
                  <a:srgbClr val="82ADAD"/>
                </a:solidFill>
                <a:latin typeface="Verdana"/>
                <a:ea typeface="Verdana"/>
              </a:rPr>
              <a:t>ENVIRONMENTAL EDUCATION</a:t>
            </a:r>
            <a:endParaRPr lang="it-IT" dirty="0">
              <a:solidFill>
                <a:srgbClr val="82ADAD"/>
              </a:solidFill>
            </a:endParaRPr>
          </a:p>
        </p:txBody>
      </p:sp>
      <p:sp>
        <p:nvSpPr>
          <p:cNvPr id="2" name="ZoneTexte 1">
            <a:extLst>
              <a:ext uri="{FF2B5EF4-FFF2-40B4-BE49-F238E27FC236}">
                <a16:creationId xmlns:a16="http://schemas.microsoft.com/office/drawing/2014/main" id="{560B581F-2B01-82C2-E8F7-0C1BD4D1BEE8}"/>
              </a:ext>
            </a:extLst>
          </p:cNvPr>
          <p:cNvSpPr txBox="1"/>
          <p:nvPr/>
        </p:nvSpPr>
        <p:spPr>
          <a:xfrm>
            <a:off x="1551214" y="5535386"/>
            <a:ext cx="184731" cy="289759"/>
          </a:xfrm>
          <a:prstGeom prst="rect">
            <a:avLst/>
          </a:prstGeom>
          <a:noFill/>
        </p:spPr>
        <p:txBody>
          <a:bodyPr wrap="none" rtlCol="0">
            <a:spAutoFit/>
          </a:bodyPr>
          <a:lstStyle/>
          <a:p>
            <a:endParaRPr lang="fr-FR" dirty="0"/>
          </a:p>
        </p:txBody>
      </p:sp>
      <p:cxnSp>
        <p:nvCxnSpPr>
          <p:cNvPr id="15" name="Connecteur droit 14">
            <a:extLst>
              <a:ext uri="{FF2B5EF4-FFF2-40B4-BE49-F238E27FC236}">
                <a16:creationId xmlns:a16="http://schemas.microsoft.com/office/drawing/2014/main" id="{8A47E8EE-3849-492E-C953-3585DD33A6B0}"/>
              </a:ext>
            </a:extLst>
          </p:cNvPr>
          <p:cNvCxnSpPr/>
          <p:nvPr/>
        </p:nvCxnSpPr>
        <p:spPr>
          <a:xfrm>
            <a:off x="0" y="2090057"/>
            <a:ext cx="27432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Connecteur droit 17">
            <a:extLst>
              <a:ext uri="{FF2B5EF4-FFF2-40B4-BE49-F238E27FC236}">
                <a16:creationId xmlns:a16="http://schemas.microsoft.com/office/drawing/2014/main" id="{543D0154-22A0-EFDD-186F-7FFADBA8B1D9}"/>
              </a:ext>
            </a:extLst>
          </p:cNvPr>
          <p:cNvCxnSpPr/>
          <p:nvPr/>
        </p:nvCxnSpPr>
        <p:spPr>
          <a:xfrm>
            <a:off x="0" y="3096665"/>
            <a:ext cx="27432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 Placeholder 5">
            <a:extLst>
              <a:ext uri="{FF2B5EF4-FFF2-40B4-BE49-F238E27FC236}">
                <a16:creationId xmlns:a16="http://schemas.microsoft.com/office/drawing/2014/main" id="{4E5BEB85-F27C-4252-EEB2-6111DCE42F57}"/>
              </a:ext>
            </a:extLst>
          </p:cNvPr>
          <p:cNvSpPr txBox="1">
            <a:spLocks/>
          </p:cNvSpPr>
          <p:nvPr/>
        </p:nvSpPr>
        <p:spPr>
          <a:xfrm>
            <a:off x="86758" y="2200201"/>
            <a:ext cx="3113641" cy="796623"/>
          </a:xfrm>
          <a:prstGeom prst="rect">
            <a:avLst/>
          </a:prstGeom>
        </p:spPr>
        <p:txBody>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buNone/>
            </a:pPr>
            <a:r>
              <a:rPr lang="en-GB" sz="1800" b="1" dirty="0">
                <a:solidFill>
                  <a:schemeClr val="bg1"/>
                </a:solidFill>
                <a:latin typeface="Verdana" panose="020B0604030504040204" pitchFamily="34" charset="0"/>
                <a:ea typeface="Verdana" panose="020B0604030504040204" pitchFamily="34" charset="0"/>
                <a:cs typeface="Verdana" panose="020B0604030504040204" pitchFamily="34" charset="0"/>
              </a:rPr>
              <a:t>Italy</a:t>
            </a:r>
          </a:p>
        </p:txBody>
      </p:sp>
      <p:sp>
        <p:nvSpPr>
          <p:cNvPr id="21" name="ZoneTexte 20">
            <a:extLst>
              <a:ext uri="{FF2B5EF4-FFF2-40B4-BE49-F238E27FC236}">
                <a16:creationId xmlns:a16="http://schemas.microsoft.com/office/drawing/2014/main" id="{E6E8A797-C874-80E3-2A0A-6088CE45AB79}"/>
              </a:ext>
            </a:extLst>
          </p:cNvPr>
          <p:cNvSpPr txBox="1"/>
          <p:nvPr/>
        </p:nvSpPr>
        <p:spPr>
          <a:xfrm>
            <a:off x="83612" y="2552781"/>
            <a:ext cx="2929108" cy="720647"/>
          </a:xfrm>
          <a:prstGeom prst="rect">
            <a:avLst/>
          </a:prstGeom>
          <a:noFill/>
        </p:spPr>
        <p:txBody>
          <a:bodyPr wrap="square" rtlCol="0">
            <a:spAutoFit/>
          </a:bodyPr>
          <a:lstStyle/>
          <a:p>
            <a:r>
              <a:rPr lang="en-GB" sz="1400" dirty="0">
                <a:solidFill>
                  <a:schemeClr val="bg1"/>
                </a:solidFill>
                <a:latin typeface="Verdana" panose="020B0604030504040204" pitchFamily="34" charset="0"/>
                <a:ea typeface="Verdana" panose="020B0604030504040204" pitchFamily="34" charset="0"/>
                <a:cs typeface="Verdana" panose="020B0604030504040204" pitchFamily="34" charset="0"/>
              </a:rPr>
              <a:t>Touristic and experiencing Festival</a:t>
            </a:r>
          </a:p>
          <a:p>
            <a:endParaRPr lang="fr-FR"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2" name="ZoneTexte 21">
            <a:extLst>
              <a:ext uri="{FF2B5EF4-FFF2-40B4-BE49-F238E27FC236}">
                <a16:creationId xmlns:a16="http://schemas.microsoft.com/office/drawing/2014/main" id="{AC70E619-DBCB-E816-8728-2F18B922148E}"/>
              </a:ext>
            </a:extLst>
          </p:cNvPr>
          <p:cNvSpPr txBox="1"/>
          <p:nvPr/>
        </p:nvSpPr>
        <p:spPr>
          <a:xfrm>
            <a:off x="83612" y="3221321"/>
            <a:ext cx="2929108" cy="720647"/>
          </a:xfrm>
          <a:prstGeom prst="rect">
            <a:avLst/>
          </a:prstGeom>
          <a:noFill/>
        </p:spPr>
        <p:txBody>
          <a:bodyPr wrap="square" rtlCol="0">
            <a:spAutoFit/>
          </a:bodyPr>
          <a:lstStyle/>
          <a:p>
            <a:r>
              <a:rPr lang="en-GB" sz="1400" dirty="0" err="1">
                <a:solidFill>
                  <a:schemeClr val="bg1"/>
                </a:solidFill>
                <a:latin typeface="Verdana" panose="020B0604030504040204" pitchFamily="34" charset="0"/>
                <a:ea typeface="Verdana" panose="020B0604030504040204" pitchFamily="34" charset="0"/>
                <a:cs typeface="Verdana" panose="020B0604030504040204" pitchFamily="34" charset="0"/>
              </a:rPr>
              <a:t>Glocal</a:t>
            </a:r>
            <a:r>
              <a:rPr lang="en-GB" sz="1400" dirty="0">
                <a:solidFill>
                  <a:schemeClr val="bg1"/>
                </a:solidFill>
                <a:latin typeface="Verdana" panose="020B0604030504040204" pitchFamily="34" charset="0"/>
                <a:ea typeface="Verdana" panose="020B0604030504040204" pitchFamily="34" charset="0"/>
                <a:cs typeface="Verdana" panose="020B0604030504040204" pitchFamily="34" charset="0"/>
              </a:rPr>
              <a:t> Tour Operator, Enterprise</a:t>
            </a:r>
          </a:p>
          <a:p>
            <a:endParaRPr lang="fr-FR"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3" name="ZoneTexte 22">
            <a:extLst>
              <a:ext uri="{FF2B5EF4-FFF2-40B4-BE49-F238E27FC236}">
                <a16:creationId xmlns:a16="http://schemas.microsoft.com/office/drawing/2014/main" id="{F646B396-891E-DA6B-7F16-5CA3B2CF8872}"/>
              </a:ext>
            </a:extLst>
          </p:cNvPr>
          <p:cNvSpPr txBox="1"/>
          <p:nvPr/>
        </p:nvSpPr>
        <p:spPr>
          <a:xfrm>
            <a:off x="83612" y="3962569"/>
            <a:ext cx="3304664" cy="720647"/>
          </a:xfrm>
          <a:prstGeom prst="rect">
            <a:avLst/>
          </a:prstGeom>
          <a:noFill/>
        </p:spPr>
        <p:txBody>
          <a:bodyPr wrap="square" rtlCol="0">
            <a:spAutoFit/>
          </a:bodyPr>
          <a:lstStyle/>
          <a:p>
            <a:pPr algn="l"/>
            <a:r>
              <a:rPr lang="en-US" sz="1400" i="0" u="sng" dirty="0">
                <a:solidFill>
                  <a:schemeClr val="bg1"/>
                </a:solidFill>
                <a:latin typeface="Verdana" panose="020B0604030504040204" pitchFamily="34" charset="0"/>
                <a:ea typeface="Verdana" panose="020B0604030504040204" pitchFamily="34" charset="0"/>
                <a:cs typeface="Verdana" panose="020B0604030504040204" pitchFamily="34" charset="0"/>
                <a:hlinkClick r:id="rId3">
                  <a:extLst>
                    <a:ext uri="{A12FA001-AC4F-418D-AE19-62706E023703}">
                      <ahyp:hlinkClr xmlns:ahyp="http://schemas.microsoft.com/office/drawing/2018/hyperlinkcolor" val="tx"/>
                    </a:ext>
                  </a:extLst>
                </a:hlinkClick>
              </a:rPr>
              <a:t>Instagram</a:t>
            </a:r>
            <a:endParaRPr lang="en-US" sz="1400" i="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l"/>
            <a:r>
              <a:rPr lang="en-US" sz="1400" i="0" u="sng" dirty="0">
                <a:solidFill>
                  <a:schemeClr val="bg1"/>
                </a:solidFill>
                <a:latin typeface="Verdana" panose="020B0604030504040204" pitchFamily="34" charset="0"/>
                <a:ea typeface="Verdana" panose="020B0604030504040204" pitchFamily="34" charset="0"/>
                <a:cs typeface="Verdana" panose="020B0604030504040204" pitchFamily="34" charset="0"/>
                <a:hlinkClick r:id="rId4">
                  <a:extLst>
                    <a:ext uri="{A12FA001-AC4F-418D-AE19-62706E023703}">
                      <ahyp:hlinkClr xmlns:ahyp="http://schemas.microsoft.com/office/drawing/2018/hyperlinkcolor" val="tx"/>
                    </a:ext>
                  </a:extLst>
                </a:hlinkClick>
              </a:rPr>
              <a:t>Facebook</a:t>
            </a:r>
            <a:endParaRPr lang="en-US" sz="1600" i="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fr-FR"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33" name="Espace réservé pour une image  32" descr="Une image contenant plein air, habits, ciel, plante&#10;&#10;Description générée automatiquement">
            <a:extLst>
              <a:ext uri="{FF2B5EF4-FFF2-40B4-BE49-F238E27FC236}">
                <a16:creationId xmlns:a16="http://schemas.microsoft.com/office/drawing/2014/main" id="{9C912256-A793-CACF-2E1B-CE5C93CAEAF0}"/>
              </a:ext>
            </a:extLst>
          </p:cNvPr>
          <p:cNvPicPr>
            <a:picLocks noGrp="1" noChangeAspect="1"/>
          </p:cNvPicPr>
          <p:nvPr>
            <p:ph type="pic" sz="quarter" idx="10"/>
          </p:nvPr>
        </p:nvPicPr>
        <p:blipFill>
          <a:blip r:embed="rId5" cstate="screen">
            <a:extLst>
              <a:ext uri="{28A0092B-C50C-407E-A947-70E740481C1C}">
                <a14:useLocalDpi xmlns:a14="http://schemas.microsoft.com/office/drawing/2010/main"/>
              </a:ext>
            </a:extLst>
          </a:blip>
          <a:srcRect/>
          <a:stretch>
            <a:fillRect/>
          </a:stretch>
        </p:blipFill>
        <p:spPr/>
      </p:pic>
      <p:pic>
        <p:nvPicPr>
          <p:cNvPr id="5" name="Graphique 4" descr="Repère avec un remplissage uni">
            <a:extLst>
              <a:ext uri="{FF2B5EF4-FFF2-40B4-BE49-F238E27FC236}">
                <a16:creationId xmlns:a16="http://schemas.microsoft.com/office/drawing/2014/main" id="{A01BC169-0BAC-7208-79A8-4BC661834C7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3602" y="8559072"/>
            <a:ext cx="785329" cy="785329"/>
          </a:xfrm>
          <a:prstGeom prst="rect">
            <a:avLst/>
          </a:prstGeom>
        </p:spPr>
      </p:pic>
      <p:grpSp>
        <p:nvGrpSpPr>
          <p:cNvPr id="6" name="Groupe 5">
            <a:extLst>
              <a:ext uri="{FF2B5EF4-FFF2-40B4-BE49-F238E27FC236}">
                <a16:creationId xmlns:a16="http://schemas.microsoft.com/office/drawing/2014/main" id="{102DC114-C208-8C7F-FB66-CBA67C65E054}"/>
              </a:ext>
            </a:extLst>
          </p:cNvPr>
          <p:cNvGrpSpPr/>
          <p:nvPr/>
        </p:nvGrpSpPr>
        <p:grpSpPr>
          <a:xfrm>
            <a:off x="5227506" y="3089637"/>
            <a:ext cx="2351314" cy="920863"/>
            <a:chOff x="2860742" y="1832249"/>
            <a:chExt cx="3822043" cy="1080000"/>
          </a:xfrm>
        </p:grpSpPr>
        <p:sp>
          <p:nvSpPr>
            <p:cNvPr id="8" name="Rectangle 7">
              <a:extLst>
                <a:ext uri="{FF2B5EF4-FFF2-40B4-BE49-F238E27FC236}">
                  <a16:creationId xmlns:a16="http://schemas.microsoft.com/office/drawing/2014/main" id="{6DE831F9-9A0D-32FA-269F-B08EA40FF6CE}"/>
                </a:ext>
              </a:extLst>
            </p:cNvPr>
            <p:cNvSpPr/>
            <p:nvPr/>
          </p:nvSpPr>
          <p:spPr>
            <a:xfrm>
              <a:off x="3400742" y="1832249"/>
              <a:ext cx="3282043" cy="1080000"/>
            </a:xfrm>
            <a:prstGeom prst="rect">
              <a:avLst/>
            </a:prstGeom>
            <a:solidFill>
              <a:srgbClr val="759DA0"/>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latin typeface="Verdana" panose="020B0604030504040204" pitchFamily="34" charset="0"/>
                  <a:ea typeface="Verdana" panose="020B0604030504040204" pitchFamily="34" charset="0"/>
                  <a:cs typeface="Verdana" panose="020B0604030504040204" pitchFamily="34" charset="0"/>
                </a:rPr>
                <a:t>STAYING FIT</a:t>
              </a:r>
              <a:endParaRPr lang="fr-FR" b="1" dirty="0">
                <a:latin typeface="Verdana" panose="020B0604030504040204" pitchFamily="34" charset="0"/>
                <a:ea typeface="Verdana" panose="020B0604030504040204" pitchFamily="34" charset="0"/>
                <a:cs typeface="Verdana" panose="020B0604030504040204" pitchFamily="34" charset="0"/>
              </a:endParaRPr>
            </a:p>
          </p:txBody>
        </p:sp>
        <p:sp>
          <p:nvSpPr>
            <p:cNvPr id="9" name="Ellipse 8">
              <a:extLst>
                <a:ext uri="{FF2B5EF4-FFF2-40B4-BE49-F238E27FC236}">
                  <a16:creationId xmlns:a16="http://schemas.microsoft.com/office/drawing/2014/main" id="{0A07933B-96BB-EB80-4172-AC98465F138C}"/>
                </a:ext>
              </a:extLst>
            </p:cNvPr>
            <p:cNvSpPr/>
            <p:nvPr/>
          </p:nvSpPr>
          <p:spPr>
            <a:xfrm>
              <a:off x="2860742" y="1832249"/>
              <a:ext cx="1080000" cy="1080000"/>
            </a:xfrm>
            <a:prstGeom prst="ellipse">
              <a:avLst/>
            </a:prstGeom>
            <a:solidFill>
              <a:srgbClr val="759D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0" name="Groupe 9">
            <a:extLst>
              <a:ext uri="{FF2B5EF4-FFF2-40B4-BE49-F238E27FC236}">
                <a16:creationId xmlns:a16="http://schemas.microsoft.com/office/drawing/2014/main" id="{EFD3CE12-E9A6-9439-FF2E-0A0B64A8FB04}"/>
              </a:ext>
            </a:extLst>
          </p:cNvPr>
          <p:cNvGrpSpPr/>
          <p:nvPr/>
        </p:nvGrpSpPr>
        <p:grpSpPr>
          <a:xfrm>
            <a:off x="5227506" y="4147276"/>
            <a:ext cx="2351314" cy="920863"/>
            <a:chOff x="2860742" y="1832249"/>
            <a:chExt cx="3822043" cy="1080000"/>
          </a:xfrm>
          <a:solidFill>
            <a:srgbClr val="94D040"/>
          </a:solidFill>
        </p:grpSpPr>
        <p:sp>
          <p:nvSpPr>
            <p:cNvPr id="14" name="Rectangle 13">
              <a:extLst>
                <a:ext uri="{FF2B5EF4-FFF2-40B4-BE49-F238E27FC236}">
                  <a16:creationId xmlns:a16="http://schemas.microsoft.com/office/drawing/2014/main" id="{34D860B5-310C-439D-B5AC-3AC4F2793E57}"/>
                </a:ext>
              </a:extLst>
            </p:cNvPr>
            <p:cNvSpPr/>
            <p:nvPr/>
          </p:nvSpPr>
          <p:spPr>
            <a:xfrm>
              <a:off x="3400742" y="1832249"/>
              <a:ext cx="3282043" cy="1080000"/>
            </a:xfrm>
            <a:prstGeom prst="rect">
              <a:avLst/>
            </a:prstGeom>
            <a:grpFill/>
            <a:ln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bg1"/>
                  </a:solidFill>
                  <a:latin typeface="Verdana" panose="020B0604030504040204" pitchFamily="34" charset="0"/>
                  <a:ea typeface="Verdana" panose="020B0604030504040204" pitchFamily="34" charset="0"/>
                  <a:cs typeface="Verdana" panose="020B0604030504040204" pitchFamily="34" charset="0"/>
                </a:rPr>
                <a:t>PRESERVING NATURE</a:t>
              </a:r>
            </a:p>
          </p:txBody>
        </p:sp>
        <p:sp>
          <p:nvSpPr>
            <p:cNvPr id="17" name="Ellipse 16">
              <a:extLst>
                <a:ext uri="{FF2B5EF4-FFF2-40B4-BE49-F238E27FC236}">
                  <a16:creationId xmlns:a16="http://schemas.microsoft.com/office/drawing/2014/main" id="{299D4A35-1371-7CDE-35D6-2EDB731DB20A}"/>
                </a:ext>
              </a:extLst>
            </p:cNvPr>
            <p:cNvSpPr/>
            <p:nvPr/>
          </p:nvSpPr>
          <p:spPr>
            <a:xfrm>
              <a:off x="2860742" y="1832249"/>
              <a:ext cx="1080000" cy="10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solidFill>
                  <a:schemeClr val="bg1"/>
                </a:solidFill>
              </a:endParaRPr>
            </a:p>
          </p:txBody>
        </p:sp>
      </p:grpSp>
    </p:spTree>
    <p:extLst>
      <p:ext uri="{BB962C8B-B14F-4D97-AF65-F5344CB8AC3E}">
        <p14:creationId xmlns:p14="http://schemas.microsoft.com/office/powerpoint/2010/main" val="929472420"/>
      </p:ext>
    </p:extLst>
  </p:cSld>
  <p:clrMapOvr>
    <a:masterClrMapping/>
  </p:clrMapOvr>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CFC45FD-2BE7-0522-2FBF-4B5531F3D6E4}"/>
              </a:ext>
            </a:extLst>
          </p:cNvPr>
          <p:cNvSpPr>
            <a:spLocks noGrp="1"/>
          </p:cNvSpPr>
          <p:nvPr>
            <p:ph type="body" sz="quarter" idx="11"/>
          </p:nvPr>
        </p:nvSpPr>
        <p:spPr>
          <a:xfrm>
            <a:off x="0" y="3439145"/>
            <a:ext cx="857618" cy="393211"/>
          </a:xfrm>
        </p:spPr>
        <p:txBody>
          <a:bodyPr/>
          <a:lstStyle/>
          <a:p>
            <a:endParaRPr lang="fr-FR" dirty="0"/>
          </a:p>
        </p:txBody>
      </p:sp>
      <p:sp>
        <p:nvSpPr>
          <p:cNvPr id="3" name="Espace réservé du texte 2">
            <a:extLst>
              <a:ext uri="{FF2B5EF4-FFF2-40B4-BE49-F238E27FC236}">
                <a16:creationId xmlns:a16="http://schemas.microsoft.com/office/drawing/2014/main" id="{B6821712-B19B-434F-5D4F-0C7220893DD3}"/>
              </a:ext>
            </a:extLst>
          </p:cNvPr>
          <p:cNvSpPr>
            <a:spLocks noGrp="1"/>
          </p:cNvSpPr>
          <p:nvPr>
            <p:ph type="body" sz="quarter" idx="12"/>
          </p:nvPr>
        </p:nvSpPr>
        <p:spPr>
          <a:xfrm>
            <a:off x="925457" y="3439146"/>
            <a:ext cx="3228474" cy="348400"/>
          </a:xfrm>
        </p:spPr>
        <p:txBody>
          <a:bodyPr/>
          <a:lstStyle/>
          <a:p>
            <a:r>
              <a:rPr lang="fr-FR" dirty="0"/>
              <a:t>Introduction</a:t>
            </a:r>
          </a:p>
        </p:txBody>
      </p:sp>
      <p:sp>
        <p:nvSpPr>
          <p:cNvPr id="4" name="Espace réservé du texte 3">
            <a:extLst>
              <a:ext uri="{FF2B5EF4-FFF2-40B4-BE49-F238E27FC236}">
                <a16:creationId xmlns:a16="http://schemas.microsoft.com/office/drawing/2014/main" id="{61FB497F-CD16-ECE5-A424-1E2CB62394F6}"/>
              </a:ext>
            </a:extLst>
          </p:cNvPr>
          <p:cNvSpPr>
            <a:spLocks noGrp="1"/>
          </p:cNvSpPr>
          <p:nvPr>
            <p:ph type="body" sz="quarter" idx="13"/>
          </p:nvPr>
        </p:nvSpPr>
        <p:spPr>
          <a:xfrm>
            <a:off x="0" y="3933127"/>
            <a:ext cx="857618" cy="393211"/>
          </a:xfrm>
        </p:spPr>
        <p:txBody>
          <a:bodyPr/>
          <a:lstStyle/>
          <a:p>
            <a:endParaRPr lang="fr-FR" dirty="0"/>
          </a:p>
        </p:txBody>
      </p:sp>
      <p:sp>
        <p:nvSpPr>
          <p:cNvPr id="5" name="Espace réservé du texte 4">
            <a:extLst>
              <a:ext uri="{FF2B5EF4-FFF2-40B4-BE49-F238E27FC236}">
                <a16:creationId xmlns:a16="http://schemas.microsoft.com/office/drawing/2014/main" id="{7EF7A794-3750-9FBC-63F9-8B87548F5149}"/>
              </a:ext>
            </a:extLst>
          </p:cNvPr>
          <p:cNvSpPr>
            <a:spLocks noGrp="1"/>
          </p:cNvSpPr>
          <p:nvPr>
            <p:ph type="body" sz="quarter" idx="14"/>
          </p:nvPr>
        </p:nvSpPr>
        <p:spPr>
          <a:xfrm>
            <a:off x="925457" y="3914388"/>
            <a:ext cx="3228474" cy="348400"/>
          </a:xfrm>
        </p:spPr>
        <p:txBody>
          <a:bodyPr/>
          <a:lstStyle/>
          <a:p>
            <a:r>
              <a:rPr lang="fr-FR" dirty="0" err="1"/>
              <a:t>Methodology</a:t>
            </a:r>
            <a:endParaRPr lang="fr-FR" dirty="0"/>
          </a:p>
        </p:txBody>
      </p:sp>
      <p:sp>
        <p:nvSpPr>
          <p:cNvPr id="6" name="Espace réservé du texte 5">
            <a:extLst>
              <a:ext uri="{FF2B5EF4-FFF2-40B4-BE49-F238E27FC236}">
                <a16:creationId xmlns:a16="http://schemas.microsoft.com/office/drawing/2014/main" id="{71129ED3-7D41-452E-B551-2AE6B1A27D38}"/>
              </a:ext>
            </a:extLst>
          </p:cNvPr>
          <p:cNvSpPr>
            <a:spLocks noGrp="1"/>
          </p:cNvSpPr>
          <p:nvPr>
            <p:ph type="body" sz="quarter" idx="15"/>
          </p:nvPr>
        </p:nvSpPr>
        <p:spPr>
          <a:xfrm>
            <a:off x="0" y="4427109"/>
            <a:ext cx="857618" cy="393211"/>
          </a:xfrm>
        </p:spPr>
        <p:txBody>
          <a:bodyPr/>
          <a:lstStyle/>
          <a:p>
            <a:endParaRPr lang="fr-FR"/>
          </a:p>
        </p:txBody>
      </p:sp>
      <p:sp>
        <p:nvSpPr>
          <p:cNvPr id="7" name="Espace réservé du texte 6">
            <a:extLst>
              <a:ext uri="{FF2B5EF4-FFF2-40B4-BE49-F238E27FC236}">
                <a16:creationId xmlns:a16="http://schemas.microsoft.com/office/drawing/2014/main" id="{7B9055CF-61D1-8C70-5246-EB139DE16119}"/>
              </a:ext>
            </a:extLst>
          </p:cNvPr>
          <p:cNvSpPr>
            <a:spLocks noGrp="1"/>
          </p:cNvSpPr>
          <p:nvPr>
            <p:ph type="body" sz="quarter" idx="19"/>
          </p:nvPr>
        </p:nvSpPr>
        <p:spPr>
          <a:xfrm>
            <a:off x="925457" y="4453652"/>
            <a:ext cx="5511270" cy="325259"/>
          </a:xfrm>
        </p:spPr>
        <p:txBody>
          <a:bodyPr/>
          <a:lstStyle/>
          <a:p>
            <a:r>
              <a:rPr lang="fr-FR" dirty="0"/>
              <a:t>Classification of the case </a:t>
            </a:r>
            <a:r>
              <a:rPr lang="en-IE" dirty="0"/>
              <a:t>studies</a:t>
            </a:r>
          </a:p>
        </p:txBody>
      </p:sp>
      <p:sp>
        <p:nvSpPr>
          <p:cNvPr id="14" name="Espace réservé du texte 13">
            <a:extLst>
              <a:ext uri="{FF2B5EF4-FFF2-40B4-BE49-F238E27FC236}">
                <a16:creationId xmlns:a16="http://schemas.microsoft.com/office/drawing/2014/main" id="{58AEB1F3-791E-9A21-6DDF-B9B3D07C05B3}"/>
              </a:ext>
            </a:extLst>
          </p:cNvPr>
          <p:cNvSpPr>
            <a:spLocks noGrp="1"/>
          </p:cNvSpPr>
          <p:nvPr>
            <p:ph type="body" sz="quarter" idx="25"/>
          </p:nvPr>
        </p:nvSpPr>
        <p:spPr>
          <a:xfrm>
            <a:off x="0" y="4923184"/>
            <a:ext cx="857618" cy="393211"/>
          </a:xfrm>
        </p:spPr>
        <p:txBody>
          <a:bodyPr/>
          <a:lstStyle/>
          <a:p>
            <a:r>
              <a:rPr lang="fr-FR" dirty="0"/>
              <a:t>04</a:t>
            </a:r>
          </a:p>
        </p:txBody>
      </p:sp>
      <p:sp>
        <p:nvSpPr>
          <p:cNvPr id="15" name="Espace réservé du texte 14">
            <a:extLst>
              <a:ext uri="{FF2B5EF4-FFF2-40B4-BE49-F238E27FC236}">
                <a16:creationId xmlns:a16="http://schemas.microsoft.com/office/drawing/2014/main" id="{CE6F929B-4748-CE88-5345-835761687D7B}"/>
              </a:ext>
            </a:extLst>
          </p:cNvPr>
          <p:cNvSpPr>
            <a:spLocks noGrp="1"/>
          </p:cNvSpPr>
          <p:nvPr>
            <p:ph type="body" sz="quarter" idx="26"/>
          </p:nvPr>
        </p:nvSpPr>
        <p:spPr>
          <a:xfrm>
            <a:off x="925457" y="4968607"/>
            <a:ext cx="3228474" cy="348400"/>
          </a:xfrm>
        </p:spPr>
        <p:txBody>
          <a:bodyPr/>
          <a:lstStyle/>
          <a:p>
            <a:r>
              <a:rPr lang="fr-FR" dirty="0"/>
              <a:t>The </a:t>
            </a:r>
            <a:r>
              <a:rPr lang="fr-FR" dirty="0" err="1"/>
              <a:t>partners</a:t>
            </a:r>
            <a:endParaRPr lang="fr-FR" dirty="0"/>
          </a:p>
        </p:txBody>
      </p:sp>
      <p:sp>
        <p:nvSpPr>
          <p:cNvPr id="16" name="Espace réservé du texte 15">
            <a:extLst>
              <a:ext uri="{FF2B5EF4-FFF2-40B4-BE49-F238E27FC236}">
                <a16:creationId xmlns:a16="http://schemas.microsoft.com/office/drawing/2014/main" id="{898BF5F8-88A1-C466-0CA3-DB19A3457611}"/>
              </a:ext>
            </a:extLst>
          </p:cNvPr>
          <p:cNvSpPr>
            <a:spLocks noGrp="1"/>
          </p:cNvSpPr>
          <p:nvPr>
            <p:ph type="body" sz="quarter" idx="27"/>
          </p:nvPr>
        </p:nvSpPr>
        <p:spPr>
          <a:xfrm>
            <a:off x="0" y="5417167"/>
            <a:ext cx="857618" cy="393211"/>
          </a:xfrm>
        </p:spPr>
        <p:txBody>
          <a:bodyPr/>
          <a:lstStyle/>
          <a:p>
            <a:r>
              <a:rPr lang="fr-FR" dirty="0"/>
              <a:t>05</a:t>
            </a:r>
          </a:p>
        </p:txBody>
      </p:sp>
      <p:sp>
        <p:nvSpPr>
          <p:cNvPr id="17" name="Espace réservé du texte 16">
            <a:extLst>
              <a:ext uri="{FF2B5EF4-FFF2-40B4-BE49-F238E27FC236}">
                <a16:creationId xmlns:a16="http://schemas.microsoft.com/office/drawing/2014/main" id="{C23C5EAE-14B8-199E-1838-035BDCC91750}"/>
              </a:ext>
            </a:extLst>
          </p:cNvPr>
          <p:cNvSpPr>
            <a:spLocks noGrp="1"/>
          </p:cNvSpPr>
          <p:nvPr>
            <p:ph type="body" sz="quarter" idx="28"/>
          </p:nvPr>
        </p:nvSpPr>
        <p:spPr>
          <a:xfrm>
            <a:off x="925457" y="5465294"/>
            <a:ext cx="3228474" cy="348400"/>
          </a:xfrm>
        </p:spPr>
        <p:txBody>
          <a:bodyPr/>
          <a:lstStyle/>
          <a:p>
            <a:r>
              <a:rPr lang="fr-FR" dirty="0" err="1"/>
              <a:t>Thanks</a:t>
            </a:r>
            <a:endParaRPr lang="fr-FR" dirty="0"/>
          </a:p>
        </p:txBody>
      </p:sp>
      <p:sp>
        <p:nvSpPr>
          <p:cNvPr id="18" name="Espace réservé du texte 17">
            <a:extLst>
              <a:ext uri="{FF2B5EF4-FFF2-40B4-BE49-F238E27FC236}">
                <a16:creationId xmlns:a16="http://schemas.microsoft.com/office/drawing/2014/main" id="{447497AE-B714-0704-D980-E22F51381975}"/>
              </a:ext>
            </a:extLst>
          </p:cNvPr>
          <p:cNvSpPr>
            <a:spLocks noGrp="1"/>
          </p:cNvSpPr>
          <p:nvPr>
            <p:ph type="body" sz="quarter" idx="47"/>
          </p:nvPr>
        </p:nvSpPr>
        <p:spPr>
          <a:xfrm>
            <a:off x="423773" y="755957"/>
            <a:ext cx="7002638" cy="1301871"/>
          </a:xfrm>
        </p:spPr>
        <p:txBody>
          <a:bodyPr/>
          <a:lstStyle/>
          <a:p>
            <a:pPr algn="ctr"/>
            <a:r>
              <a:rPr lang="fr-FR" sz="4000" b="1" dirty="0"/>
              <a:t>TABLE OF CONTENTS</a:t>
            </a:r>
          </a:p>
        </p:txBody>
      </p:sp>
      <p:sp>
        <p:nvSpPr>
          <p:cNvPr id="19" name="Espace réservé du numéro de diapositive 18">
            <a:extLst>
              <a:ext uri="{FF2B5EF4-FFF2-40B4-BE49-F238E27FC236}">
                <a16:creationId xmlns:a16="http://schemas.microsoft.com/office/drawing/2014/main" id="{F580F51F-0926-A49B-1DA2-33311C5B2664}"/>
              </a:ext>
            </a:extLst>
          </p:cNvPr>
          <p:cNvSpPr>
            <a:spLocks noGrp="1"/>
          </p:cNvSpPr>
          <p:nvPr>
            <p:ph type="sldNum" sz="quarter" idx="4"/>
          </p:nvPr>
        </p:nvSpPr>
        <p:spPr/>
        <p:txBody>
          <a:bodyPr/>
          <a:lstStyle/>
          <a:p>
            <a:fld id="{CB2079F2-58AF-ED44-82D7-E04B2F6FD686}" type="slidenum">
              <a:rPr lang="en-US" smtClean="0"/>
              <a:pPr/>
              <a:t>2</a:t>
            </a:fld>
            <a:endParaRPr lang="en-US" dirty="0"/>
          </a:p>
        </p:txBody>
      </p:sp>
    </p:spTree>
    <p:extLst>
      <p:ext uri="{BB962C8B-B14F-4D97-AF65-F5344CB8AC3E}">
        <p14:creationId xmlns:p14="http://schemas.microsoft.com/office/powerpoint/2010/main" val="1147946153"/>
      </p:ext>
    </p:extLst>
  </p:cSld>
  <p:clrMapOvr>
    <a:masterClrMapping/>
  </p:clrMapOvr>
  <p:extLst>
    <p:ext uri="{6950BFC3-D8DA-4A85-94F7-54DA5524770B}">
      <p188:commentRel xmlns:p188="http://schemas.microsoft.com/office/powerpoint/2018/8/main" r:id="rId2"/>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0D6BAD-ADF8-B0A3-BF9A-E757546CE8C2}"/>
              </a:ext>
            </a:extLst>
          </p:cNvPr>
          <p:cNvSpPr>
            <a:spLocks noGrp="1"/>
          </p:cNvSpPr>
          <p:nvPr>
            <p:ph type="body" sz="quarter" idx="61"/>
          </p:nvPr>
        </p:nvSpPr>
        <p:spPr>
          <a:xfrm>
            <a:off x="730154" y="6394713"/>
            <a:ext cx="5992060" cy="1911087"/>
          </a:xfrm>
        </p:spPr>
        <p:txBody>
          <a:bodyPr/>
          <a:lstStyle/>
          <a:p>
            <a:pPr algn="l"/>
            <a:r>
              <a:rPr lang="en-GB" dirty="0">
                <a:latin typeface="Verdana"/>
                <a:ea typeface="Verdana"/>
              </a:rPr>
              <a:t>Lost in Nature Outdoor Festival Encourage walking and cycling instead of car trips and flying; or kayaking instead of boat trips.</a:t>
            </a:r>
          </a:p>
          <a:p>
            <a:pPr algn="l"/>
            <a:endParaRPr lang="en-GB" dirty="0">
              <a:latin typeface="Verdana"/>
              <a:ea typeface="Verdana"/>
            </a:endParaRPr>
          </a:p>
          <a:p>
            <a:pPr algn="l"/>
            <a:r>
              <a:rPr lang="en-GB" dirty="0">
                <a:latin typeface="Verdana"/>
                <a:ea typeface="Verdana"/>
              </a:rPr>
              <a:t>It offers environmental education (teaching about endangered species, respectful attitudes when trekking, recycling, etc.)</a:t>
            </a:r>
          </a:p>
          <a:p>
            <a:pPr algn="l"/>
            <a:endParaRPr lang="en-GB" dirty="0">
              <a:latin typeface="Verdana"/>
              <a:ea typeface="Verdana"/>
            </a:endParaRPr>
          </a:p>
          <a:p>
            <a:pPr algn="l"/>
            <a:r>
              <a:rPr lang="en-GB" dirty="0">
                <a:latin typeface="Verdana"/>
                <a:ea typeface="Verdana"/>
              </a:rPr>
              <a:t>It also offers </a:t>
            </a:r>
            <a:r>
              <a:rPr lang="en-GB" dirty="0" err="1">
                <a:latin typeface="Verdana"/>
                <a:ea typeface="Verdana"/>
              </a:rPr>
              <a:t>deseasonalised</a:t>
            </a:r>
            <a:r>
              <a:rPr lang="en-GB" dirty="0">
                <a:latin typeface="Verdana"/>
                <a:ea typeface="Verdana"/>
              </a:rPr>
              <a:t> experiences in a region where high season is the most preferred.</a:t>
            </a:r>
            <a:endParaRPr lang="en-GB" dirty="0"/>
          </a:p>
        </p:txBody>
      </p:sp>
      <p:sp>
        <p:nvSpPr>
          <p:cNvPr id="3" name="Text Placeholder 2">
            <a:extLst>
              <a:ext uri="{FF2B5EF4-FFF2-40B4-BE49-F238E27FC236}">
                <a16:creationId xmlns:a16="http://schemas.microsoft.com/office/drawing/2014/main" id="{7EA6E36C-B6D6-E20E-7D80-665F67C7D9FD}"/>
              </a:ext>
            </a:extLst>
          </p:cNvPr>
          <p:cNvSpPr>
            <a:spLocks noGrp="1"/>
          </p:cNvSpPr>
          <p:nvPr>
            <p:ph type="body" sz="quarter" idx="114"/>
          </p:nvPr>
        </p:nvSpPr>
        <p:spPr>
          <a:xfrm>
            <a:off x="783807" y="5434555"/>
            <a:ext cx="5992059" cy="550608"/>
          </a:xfrm>
        </p:spPr>
        <p:txBody>
          <a:bodyPr/>
          <a:lstStyle/>
          <a:p>
            <a:r>
              <a:rPr lang="en-GB" sz="1600" dirty="0">
                <a:solidFill>
                  <a:srgbClr val="8AC03B"/>
                </a:solidFill>
              </a:rPr>
              <a:t>How does the business help to address regional climate change or sustainability issues?</a:t>
            </a:r>
          </a:p>
          <a:p>
            <a:endParaRPr lang="en-GB" dirty="0"/>
          </a:p>
        </p:txBody>
      </p:sp>
      <p:sp>
        <p:nvSpPr>
          <p:cNvPr id="4" name="Slide Number Placeholder 3">
            <a:extLst>
              <a:ext uri="{FF2B5EF4-FFF2-40B4-BE49-F238E27FC236}">
                <a16:creationId xmlns:a16="http://schemas.microsoft.com/office/drawing/2014/main" id="{F7AF33E5-6C8E-82EF-A3D8-5DA81AE77383}"/>
              </a:ext>
            </a:extLst>
          </p:cNvPr>
          <p:cNvSpPr>
            <a:spLocks noGrp="1"/>
          </p:cNvSpPr>
          <p:nvPr>
            <p:ph type="sldNum" sz="quarter" idx="4"/>
          </p:nvPr>
        </p:nvSpPr>
        <p:spPr/>
        <p:txBody>
          <a:bodyPr/>
          <a:lstStyle/>
          <a:p>
            <a:fld id="{CB2079F2-58AF-ED44-82D7-E04B2F6FD686}" type="slidenum">
              <a:rPr lang="en-US" smtClean="0"/>
              <a:pPr/>
              <a:t>20</a:t>
            </a:fld>
            <a:endParaRPr lang="en-US" dirty="0"/>
          </a:p>
        </p:txBody>
      </p:sp>
      <p:sp>
        <p:nvSpPr>
          <p:cNvPr id="5" name="Text Placeholder 4">
            <a:extLst>
              <a:ext uri="{FF2B5EF4-FFF2-40B4-BE49-F238E27FC236}">
                <a16:creationId xmlns:a16="http://schemas.microsoft.com/office/drawing/2014/main" id="{ED8D9984-68D1-86C2-98BF-D3A6CF81FD9D}"/>
              </a:ext>
            </a:extLst>
          </p:cNvPr>
          <p:cNvSpPr>
            <a:spLocks noGrp="1"/>
          </p:cNvSpPr>
          <p:nvPr>
            <p:ph type="body" sz="quarter" idx="115"/>
          </p:nvPr>
        </p:nvSpPr>
        <p:spPr>
          <a:xfrm>
            <a:off x="730153" y="1266904"/>
            <a:ext cx="6268055" cy="3543506"/>
          </a:xfrm>
        </p:spPr>
        <p:txBody>
          <a:bodyPr/>
          <a:lstStyle/>
          <a:p>
            <a:pPr algn="l"/>
            <a:r>
              <a:rPr lang="en-GB" b="1" dirty="0">
                <a:latin typeface="Verdana"/>
                <a:ea typeface="Verdana"/>
              </a:rPr>
              <a:t>January 2019: IDEATION</a:t>
            </a:r>
          </a:p>
          <a:p>
            <a:pPr algn="l"/>
            <a:r>
              <a:rPr lang="en-GB" dirty="0">
                <a:latin typeface="Verdana"/>
                <a:ea typeface="Verdana"/>
              </a:rPr>
              <a:t>Idea by </a:t>
            </a:r>
            <a:r>
              <a:rPr lang="en-GB" dirty="0" err="1">
                <a:latin typeface="Verdana"/>
                <a:ea typeface="Verdana"/>
              </a:rPr>
              <a:t>Glocal</a:t>
            </a:r>
            <a:r>
              <a:rPr lang="en-GB" dirty="0">
                <a:latin typeface="Verdana"/>
                <a:ea typeface="Verdana"/>
              </a:rPr>
              <a:t> Tour Operator to promote outdoor sports, design a new product, make more profit while promoting wellbeing, healthy lifestyle, sustainability, outdoor sports, </a:t>
            </a:r>
            <a:r>
              <a:rPr lang="en-GB" dirty="0" err="1">
                <a:latin typeface="Verdana"/>
                <a:ea typeface="Verdana"/>
              </a:rPr>
              <a:t>deseasonalize</a:t>
            </a:r>
            <a:r>
              <a:rPr lang="en-GB" dirty="0">
                <a:latin typeface="Verdana"/>
                <a:ea typeface="Verdana"/>
              </a:rPr>
              <a:t> tourism offer.</a:t>
            </a:r>
          </a:p>
          <a:p>
            <a:pPr algn="l"/>
            <a:endParaRPr lang="en-GB" dirty="0">
              <a:latin typeface="Verdana"/>
              <a:ea typeface="Verdana"/>
            </a:endParaRPr>
          </a:p>
          <a:p>
            <a:pPr algn="l"/>
            <a:r>
              <a:rPr lang="en-GB" b="1" dirty="0">
                <a:latin typeface="Verdana"/>
                <a:ea typeface="Verdana"/>
              </a:rPr>
              <a:t>February 2019</a:t>
            </a:r>
            <a:r>
              <a:rPr lang="en-GB" dirty="0">
                <a:latin typeface="Verdana"/>
                <a:ea typeface="Verdana"/>
              </a:rPr>
              <a:t>: </a:t>
            </a:r>
            <a:r>
              <a:rPr lang="en-GB" b="1" dirty="0">
                <a:latin typeface="Verdana"/>
                <a:ea typeface="Verdana"/>
              </a:rPr>
              <a:t>DESIGN</a:t>
            </a:r>
          </a:p>
          <a:p>
            <a:pPr algn="l"/>
            <a:r>
              <a:rPr lang="en-GB" dirty="0">
                <a:latin typeface="Verdana"/>
                <a:ea typeface="Verdana"/>
              </a:rPr>
              <a:t>Definition of: budget, team, roles, tasks, deadlines, milestones.</a:t>
            </a:r>
          </a:p>
          <a:p>
            <a:pPr algn="l"/>
            <a:r>
              <a:rPr lang="en-US" dirty="0">
                <a:latin typeface="Verdana"/>
                <a:ea typeface="Verdana"/>
              </a:rPr>
              <a:t>1st MILESTONE: the contract with the location owner was signed</a:t>
            </a:r>
          </a:p>
          <a:p>
            <a:pPr algn="l"/>
            <a:endParaRPr lang="en-US" dirty="0">
              <a:latin typeface="Verdana"/>
              <a:ea typeface="Verdana"/>
            </a:endParaRPr>
          </a:p>
          <a:p>
            <a:pPr algn="l"/>
            <a:endParaRPr lang="en-US" dirty="0">
              <a:latin typeface="Verdana"/>
              <a:ea typeface="Verdana"/>
            </a:endParaRPr>
          </a:p>
          <a:p>
            <a:pPr algn="l"/>
            <a:endParaRPr lang="en-US" dirty="0">
              <a:latin typeface="Verdana"/>
              <a:ea typeface="Verdana"/>
            </a:endParaRPr>
          </a:p>
          <a:p>
            <a:pPr algn="l"/>
            <a:endParaRPr lang="en-US" dirty="0"/>
          </a:p>
          <a:p>
            <a:pPr algn="l"/>
            <a:endParaRPr lang="en-US" dirty="0">
              <a:latin typeface="Verdana"/>
              <a:ea typeface="Verdana"/>
            </a:endParaRPr>
          </a:p>
          <a:p>
            <a:pPr algn="l"/>
            <a:r>
              <a:rPr lang="en-US" b="1" dirty="0">
                <a:latin typeface="Verdana"/>
                <a:ea typeface="Verdana"/>
              </a:rPr>
              <a:t>March 2019: IMPLEMENTATION</a:t>
            </a:r>
          </a:p>
          <a:p>
            <a:pPr algn="l"/>
            <a:r>
              <a:rPr lang="en-US" dirty="0">
                <a:latin typeface="Verdana"/>
                <a:ea typeface="Verdana"/>
              </a:rPr>
              <a:t>2nd MILESTONE: official graphics and website with online booking platform. The festival was then advertised online and offline and people bought tickets.</a:t>
            </a:r>
          </a:p>
          <a:p>
            <a:pPr algn="l"/>
            <a:endParaRPr lang="en-US" dirty="0">
              <a:latin typeface="Verdana"/>
              <a:ea typeface="Verdana"/>
            </a:endParaRPr>
          </a:p>
          <a:p>
            <a:pPr algn="l"/>
            <a:r>
              <a:rPr lang="en-US" dirty="0">
                <a:latin typeface="Verdana"/>
                <a:ea typeface="Verdana"/>
              </a:rPr>
              <a:t>After the event took place, there were post-festival thanks,</a:t>
            </a:r>
          </a:p>
          <a:p>
            <a:pPr algn="l"/>
            <a:r>
              <a:rPr lang="en-US" dirty="0">
                <a:latin typeface="Verdana"/>
                <a:ea typeface="Verdana"/>
              </a:rPr>
              <a:t>videos and pictures to keep the engagement with the public, who asks for a second edition. The planning process for the 2020 edition has started with new features, new designs and improvements.</a:t>
            </a:r>
            <a:br>
              <a:rPr lang="en-US" dirty="0">
                <a:latin typeface="Verdana"/>
                <a:ea typeface="Verdana"/>
              </a:rPr>
            </a:br>
            <a:br>
              <a:rPr lang="en-US" dirty="0">
                <a:latin typeface="Verdana"/>
                <a:ea typeface="Verdana"/>
              </a:rPr>
            </a:br>
            <a:endParaRPr lang="en-US" dirty="0">
              <a:latin typeface="Verdana"/>
              <a:ea typeface="Verdana"/>
            </a:endParaRPr>
          </a:p>
          <a:p>
            <a:pPr algn="l"/>
            <a:endParaRPr lang="en-GB" dirty="0">
              <a:latin typeface="Verdana"/>
              <a:ea typeface="Verdana"/>
            </a:endParaRPr>
          </a:p>
        </p:txBody>
      </p:sp>
      <p:sp>
        <p:nvSpPr>
          <p:cNvPr id="6" name="Text Placeholder 5">
            <a:extLst>
              <a:ext uri="{FF2B5EF4-FFF2-40B4-BE49-F238E27FC236}">
                <a16:creationId xmlns:a16="http://schemas.microsoft.com/office/drawing/2014/main" id="{8810F661-7155-C6F9-7E1F-2D665FC61D97}"/>
              </a:ext>
            </a:extLst>
          </p:cNvPr>
          <p:cNvSpPr>
            <a:spLocks noGrp="1"/>
          </p:cNvSpPr>
          <p:nvPr>
            <p:ph type="body" sz="quarter" idx="116"/>
          </p:nvPr>
        </p:nvSpPr>
        <p:spPr>
          <a:xfrm>
            <a:off x="730154" y="487341"/>
            <a:ext cx="5992059" cy="634660"/>
          </a:xfrm>
        </p:spPr>
        <p:txBody>
          <a:bodyPr/>
          <a:lstStyle/>
          <a:p>
            <a:r>
              <a:rPr lang="en-GB" sz="1600" dirty="0">
                <a:solidFill>
                  <a:srgbClr val="8AC03B"/>
                </a:solidFill>
              </a:rPr>
              <a:t>What were the main stages in the creation of the Lost In Nature Outdoor Festival? </a:t>
            </a:r>
            <a:endParaRPr lang="en-GB" dirty="0"/>
          </a:p>
        </p:txBody>
      </p:sp>
    </p:spTree>
    <p:extLst>
      <p:ext uri="{BB962C8B-B14F-4D97-AF65-F5344CB8AC3E}">
        <p14:creationId xmlns:p14="http://schemas.microsoft.com/office/powerpoint/2010/main" val="3741831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31583D-10A3-FFB3-3E9C-C744E5160281}"/>
              </a:ext>
            </a:extLst>
          </p:cNvPr>
          <p:cNvSpPr>
            <a:spLocks noGrp="1"/>
          </p:cNvSpPr>
          <p:nvPr>
            <p:ph type="body" sz="quarter" idx="42"/>
          </p:nvPr>
        </p:nvSpPr>
        <p:spPr>
          <a:xfrm>
            <a:off x="615910" y="842379"/>
            <a:ext cx="3288612" cy="2066172"/>
          </a:xfrm>
        </p:spPr>
        <p:txBody>
          <a:bodyPr/>
          <a:lstStyle/>
          <a:p>
            <a:pPr algn="l"/>
            <a:r>
              <a:rPr lang="en-US" sz="1100" i="0" u="sng" dirty="0">
                <a:solidFill>
                  <a:srgbClr val="0000FF"/>
                </a:solidFill>
                <a:highlight>
                  <a:srgbClr val="FFFFFF"/>
                </a:highlight>
                <a:latin typeface="Arial"/>
                <a:ea typeface="Verdana"/>
                <a:cs typeface="Arial"/>
                <a:hlinkClick r:id="rId2"/>
              </a:rPr>
              <a:t>Lost in Nature Outdoor Festival | Instagram</a:t>
            </a:r>
            <a:endParaRPr lang="en-US" sz="1100" i="0" dirty="0">
              <a:highlight>
                <a:srgbClr val="FFFFFF"/>
              </a:highlight>
              <a:latin typeface="Arial"/>
              <a:ea typeface="Verdana"/>
              <a:cs typeface="Arial"/>
            </a:endParaRPr>
          </a:p>
          <a:p>
            <a:pPr algn="l"/>
            <a:r>
              <a:rPr lang="en-US" sz="1100" i="0" u="sng" dirty="0">
                <a:solidFill>
                  <a:srgbClr val="0000FF"/>
                </a:solidFill>
                <a:highlight>
                  <a:srgbClr val="FFFFFF"/>
                </a:highlight>
                <a:latin typeface="Arial"/>
                <a:ea typeface="Verdana"/>
                <a:cs typeface="Arial"/>
                <a:hlinkClick r:id="rId3"/>
              </a:rPr>
              <a:t>Lost in Nature Outdoor Festival | Facebook</a:t>
            </a:r>
            <a:endParaRPr lang="en-US" sz="1200" i="0" dirty="0">
              <a:solidFill>
                <a:srgbClr val="213643"/>
              </a:solidFill>
              <a:highlight>
                <a:srgbClr val="FFFFFF"/>
              </a:highlight>
              <a:latin typeface="Arial"/>
              <a:ea typeface="Verdana"/>
              <a:cs typeface="Arial"/>
            </a:endParaRPr>
          </a:p>
          <a:p>
            <a:endParaRPr lang="en-US" dirty="0">
              <a:latin typeface="Verdana"/>
              <a:ea typeface="Verdana"/>
            </a:endParaRPr>
          </a:p>
        </p:txBody>
      </p:sp>
      <p:sp>
        <p:nvSpPr>
          <p:cNvPr id="2" name="Text Placeholder 1">
            <a:extLst>
              <a:ext uri="{FF2B5EF4-FFF2-40B4-BE49-F238E27FC236}">
                <a16:creationId xmlns:a16="http://schemas.microsoft.com/office/drawing/2014/main" id="{5565ACF1-8470-1658-B7A1-3CA791A11306}"/>
              </a:ext>
            </a:extLst>
          </p:cNvPr>
          <p:cNvSpPr>
            <a:spLocks noGrp="1"/>
          </p:cNvSpPr>
          <p:nvPr>
            <p:ph type="body" sz="quarter" idx="55"/>
          </p:nvPr>
        </p:nvSpPr>
        <p:spPr>
          <a:xfrm>
            <a:off x="615910" y="262601"/>
            <a:ext cx="2003444" cy="936605"/>
          </a:xfrm>
        </p:spPr>
        <p:txBody>
          <a:bodyPr>
            <a:noAutofit/>
          </a:bodyPr>
          <a:lstStyle/>
          <a:p>
            <a:r>
              <a:rPr lang="en-GB"/>
              <a:t>“</a:t>
            </a:r>
          </a:p>
        </p:txBody>
      </p:sp>
      <p:sp>
        <p:nvSpPr>
          <p:cNvPr id="5" name="Text Placeholder 4">
            <a:extLst>
              <a:ext uri="{FF2B5EF4-FFF2-40B4-BE49-F238E27FC236}">
                <a16:creationId xmlns:a16="http://schemas.microsoft.com/office/drawing/2014/main" id="{F0DB218B-2946-A823-24F1-7E7B30706797}"/>
              </a:ext>
            </a:extLst>
          </p:cNvPr>
          <p:cNvSpPr>
            <a:spLocks noGrp="1"/>
          </p:cNvSpPr>
          <p:nvPr>
            <p:ph type="body" sz="quarter" idx="54"/>
          </p:nvPr>
        </p:nvSpPr>
        <p:spPr>
          <a:xfrm rot="10800000">
            <a:off x="3128102" y="2326890"/>
            <a:ext cx="785328" cy="1056986"/>
          </a:xfrm>
        </p:spPr>
        <p:txBody>
          <a:bodyPr>
            <a:noAutofit/>
          </a:bodyPr>
          <a:lstStyle/>
          <a:p>
            <a:pPr marL="0" indent="0" algn="l" defTabSz="2072941" rtl="0" eaLnBrk="1" latinLnBrk="0" hangingPunct="1">
              <a:lnSpc>
                <a:spcPct val="100000"/>
              </a:lnSpc>
              <a:spcBef>
                <a:spcPts val="2267"/>
              </a:spcBef>
              <a:buFont typeface="Arial" panose="020B0604020202020204" pitchFamily="34" charset="0"/>
              <a:buNone/>
            </a:pPr>
            <a:r>
              <a:rPr lang="en-GB" dirty="0"/>
              <a:t>“</a:t>
            </a:r>
          </a:p>
        </p:txBody>
      </p:sp>
      <p:sp>
        <p:nvSpPr>
          <p:cNvPr id="6" name="Text Placeholder 5">
            <a:extLst>
              <a:ext uri="{FF2B5EF4-FFF2-40B4-BE49-F238E27FC236}">
                <a16:creationId xmlns:a16="http://schemas.microsoft.com/office/drawing/2014/main" id="{B632354B-9E52-316B-7B13-744D07B652C4}"/>
              </a:ext>
            </a:extLst>
          </p:cNvPr>
          <p:cNvSpPr>
            <a:spLocks noGrp="1"/>
          </p:cNvSpPr>
          <p:nvPr>
            <p:ph type="body" sz="quarter" idx="65"/>
          </p:nvPr>
        </p:nvSpPr>
        <p:spPr>
          <a:xfrm>
            <a:off x="449101" y="6041604"/>
            <a:ext cx="5992060" cy="2088787"/>
          </a:xfrm>
        </p:spPr>
        <p:txBody>
          <a:bodyPr/>
          <a:lstStyle/>
          <a:p>
            <a:pPr algn="l"/>
            <a:r>
              <a:rPr lang="en-GB" dirty="0">
                <a:latin typeface="Verdana"/>
                <a:ea typeface="Verdana"/>
              </a:rPr>
              <a:t>The festival offers regenerative tourism experiences, a familiar vibe and the feeling to be part of an 'outdoor' community taking care of sustainability.</a:t>
            </a:r>
          </a:p>
        </p:txBody>
      </p:sp>
      <p:sp>
        <p:nvSpPr>
          <p:cNvPr id="7" name="Text Placeholder 6">
            <a:extLst>
              <a:ext uri="{FF2B5EF4-FFF2-40B4-BE49-F238E27FC236}">
                <a16:creationId xmlns:a16="http://schemas.microsoft.com/office/drawing/2014/main" id="{FA77AA11-091B-71C7-0C6B-9224568D4957}"/>
              </a:ext>
            </a:extLst>
          </p:cNvPr>
          <p:cNvSpPr>
            <a:spLocks noGrp="1"/>
          </p:cNvSpPr>
          <p:nvPr>
            <p:ph type="body" sz="quarter" idx="114"/>
          </p:nvPr>
        </p:nvSpPr>
        <p:spPr>
          <a:xfrm>
            <a:off x="454468" y="5036917"/>
            <a:ext cx="2977674" cy="451257"/>
          </a:xfrm>
        </p:spPr>
        <p:txBody>
          <a:bodyPr/>
          <a:lstStyle/>
          <a:p>
            <a:r>
              <a:rPr lang="en-GB" dirty="0"/>
              <a:t>How is your product or service innovative? What gap in the marketplace does it fill?</a:t>
            </a:r>
          </a:p>
          <a:p>
            <a:endParaRPr lang="en-GB" dirty="0"/>
          </a:p>
        </p:txBody>
      </p:sp>
      <p:sp>
        <p:nvSpPr>
          <p:cNvPr id="10" name="Slide Number Placeholder 9">
            <a:extLst>
              <a:ext uri="{FF2B5EF4-FFF2-40B4-BE49-F238E27FC236}">
                <a16:creationId xmlns:a16="http://schemas.microsoft.com/office/drawing/2014/main" id="{DCA24365-72F6-E34C-EF62-5D0BC65C5AF5}"/>
              </a:ext>
            </a:extLst>
          </p:cNvPr>
          <p:cNvSpPr>
            <a:spLocks noGrp="1"/>
          </p:cNvSpPr>
          <p:nvPr>
            <p:ph type="sldNum" sz="quarter" idx="4"/>
          </p:nvPr>
        </p:nvSpPr>
        <p:spPr/>
        <p:txBody>
          <a:bodyPr/>
          <a:lstStyle/>
          <a:p>
            <a:fld id="{CB2079F2-58AF-ED44-82D7-E04B2F6FD686}" type="slidenum">
              <a:rPr lang="en-US" smtClean="0"/>
              <a:pPr/>
              <a:t>21</a:t>
            </a:fld>
            <a:endParaRPr lang="en-US" dirty="0"/>
          </a:p>
        </p:txBody>
      </p:sp>
      <p:pic>
        <p:nvPicPr>
          <p:cNvPr id="13" name="Picture Placeholder 12">
            <a:extLst>
              <a:ext uri="{FF2B5EF4-FFF2-40B4-BE49-F238E27FC236}">
                <a16:creationId xmlns:a16="http://schemas.microsoft.com/office/drawing/2014/main" id="{632D3283-07D1-0804-A552-C7FF4DD9F195}"/>
              </a:ext>
            </a:extLst>
          </p:cNvPr>
          <p:cNvPicPr>
            <a:picLocks noGrp="1" noChangeAspect="1"/>
          </p:cNvPicPr>
          <p:nvPr>
            <p:ph type="pic" sz="quarter" idx="44"/>
          </p:nvPr>
        </p:nvPicPr>
        <p:blipFill rotWithShape="1">
          <a:blip r:embed="rId4" cstate="screen">
            <a:extLst>
              <a:ext uri="{28A0092B-C50C-407E-A947-70E740481C1C}">
                <a14:useLocalDpi xmlns:a14="http://schemas.microsoft.com/office/drawing/2010/main"/>
              </a:ext>
            </a:extLst>
          </a:blip>
          <a:srcRect/>
          <a:stretch/>
        </p:blipFill>
        <p:spPr/>
      </p:pic>
      <p:pic>
        <p:nvPicPr>
          <p:cNvPr id="17" name="Picture 16">
            <a:extLst>
              <a:ext uri="{FF2B5EF4-FFF2-40B4-BE49-F238E27FC236}">
                <a16:creationId xmlns:a16="http://schemas.microsoft.com/office/drawing/2014/main" id="{C31F4283-3C6C-5DEB-BC9E-975B2FCEC06B}"/>
              </a:ext>
            </a:extLst>
          </p:cNvPr>
          <p:cNvPicPr>
            <a:picLocks noChangeAspect="1"/>
          </p:cNvPicPr>
          <p:nvPr/>
        </p:nvPicPr>
        <p:blipFill>
          <a:blip r:embed="rId5" cstate="screen">
            <a:alphaModFix amt="70000"/>
            <a:extLst>
              <a:ext uri="{28A0092B-C50C-407E-A947-70E740481C1C}">
                <a14:useLocalDpi xmlns:a14="http://schemas.microsoft.com/office/drawing/2010/main"/>
              </a:ext>
            </a:extLst>
          </a:blip>
          <a:srcRect/>
          <a:stretch>
            <a:fillRect/>
          </a:stretch>
        </p:blipFill>
        <p:spPr>
          <a:xfrm>
            <a:off x="5218129" y="-180464"/>
            <a:ext cx="2991849" cy="2991849"/>
          </a:xfrm>
          <a:custGeom>
            <a:avLst/>
            <a:gdLst>
              <a:gd name="connsiteX0" fmla="*/ 0 w 2991849"/>
              <a:gd name="connsiteY0" fmla="*/ 180464 h 2991849"/>
              <a:gd name="connsiteX1" fmla="*/ 2341607 w 2991849"/>
              <a:gd name="connsiteY1" fmla="*/ 180464 h 2991849"/>
              <a:gd name="connsiteX2" fmla="*/ 2341607 w 2991849"/>
              <a:gd name="connsiteY2" fmla="*/ 2991849 h 2991849"/>
              <a:gd name="connsiteX3" fmla="*/ 0 w 2991849"/>
              <a:gd name="connsiteY3" fmla="*/ 2991849 h 2991849"/>
              <a:gd name="connsiteX4" fmla="*/ 2748000 w 2991849"/>
              <a:gd name="connsiteY4" fmla="*/ 0 h 2991849"/>
              <a:gd name="connsiteX5" fmla="*/ 2991849 w 2991849"/>
              <a:gd name="connsiteY5" fmla="*/ 0 h 2991849"/>
              <a:gd name="connsiteX6" fmla="*/ 2991849 w 2991849"/>
              <a:gd name="connsiteY6" fmla="*/ 1 h 2991849"/>
              <a:gd name="connsiteX7" fmla="*/ 2748000 w 2991849"/>
              <a:gd name="connsiteY7" fmla="*/ 1 h 2991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1849" h="2991849">
                <a:moveTo>
                  <a:pt x="0" y="180464"/>
                </a:moveTo>
                <a:lnTo>
                  <a:pt x="2341607" y="180464"/>
                </a:lnTo>
                <a:lnTo>
                  <a:pt x="2341607" y="2991849"/>
                </a:lnTo>
                <a:lnTo>
                  <a:pt x="0" y="2991849"/>
                </a:lnTo>
                <a:close/>
                <a:moveTo>
                  <a:pt x="2748000" y="0"/>
                </a:moveTo>
                <a:lnTo>
                  <a:pt x="2991849" y="0"/>
                </a:lnTo>
                <a:lnTo>
                  <a:pt x="2991849" y="1"/>
                </a:lnTo>
                <a:lnTo>
                  <a:pt x="2748000" y="1"/>
                </a:lnTo>
                <a:close/>
              </a:path>
            </a:pathLst>
          </a:custGeom>
        </p:spPr>
      </p:pic>
      <p:sp>
        <p:nvSpPr>
          <p:cNvPr id="11" name="Text Placeholder 7">
            <a:extLst>
              <a:ext uri="{FF2B5EF4-FFF2-40B4-BE49-F238E27FC236}">
                <a16:creationId xmlns:a16="http://schemas.microsoft.com/office/drawing/2014/main" id="{2E98B137-9371-7866-EA1B-AFFAB5331EC2}"/>
              </a:ext>
            </a:extLst>
          </p:cNvPr>
          <p:cNvSpPr txBox="1">
            <a:spLocks/>
          </p:cNvSpPr>
          <p:nvPr/>
        </p:nvSpPr>
        <p:spPr>
          <a:xfrm>
            <a:off x="3893597" y="5029763"/>
            <a:ext cx="2967209" cy="451257"/>
          </a:xfrm>
          <a:prstGeom prst="rect">
            <a:avLst/>
          </a:prstGeom>
        </p:spPr>
        <p:txBody>
          <a:bodyPr vert="horz" lIns="91440" tIns="45720" rIns="91440" bIns="45720" rtlCol="0">
            <a:noAutofit/>
          </a:bodyPr>
          <a:lstStyle>
            <a:lvl1pPr marL="0" indent="0" algn="l" defTabSz="2072941" rtl="0" eaLnBrk="1" latinLnBrk="0" hangingPunct="1">
              <a:lnSpc>
                <a:spcPct val="100000"/>
              </a:lnSpc>
              <a:spcBef>
                <a:spcPts val="0"/>
              </a:spcBef>
              <a:buFont typeface="Arial" panose="020B0604020202020204" pitchFamily="34" charset="0"/>
              <a:buNone/>
              <a:defRPr lang="en-GB" sz="1400" b="1" i="0" kern="1200" dirty="0">
                <a:solidFill>
                  <a:srgbClr val="69ADAD"/>
                </a:solidFill>
                <a:latin typeface="Verdana" panose="020B0604030504040204" pitchFamily="34" charset="0"/>
                <a:ea typeface="Verdana" panose="020B0604030504040204" pitchFamily="34" charset="0"/>
                <a:cs typeface="Verdana" panose="020B060403050404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fr-FR" dirty="0" err="1"/>
              <a:t>What</a:t>
            </a:r>
            <a:r>
              <a:rPr lang="fr-FR" dirty="0"/>
              <a:t> </a:t>
            </a:r>
            <a:r>
              <a:rPr lang="fr-FR" dirty="0" err="1"/>
              <a:t>were</a:t>
            </a:r>
            <a:r>
              <a:rPr lang="fr-FR" dirty="0"/>
              <a:t> the main obstacles or </a:t>
            </a:r>
            <a:r>
              <a:rPr lang="fr-FR" dirty="0" err="1"/>
              <a:t>barriers</a:t>
            </a:r>
            <a:r>
              <a:rPr lang="fr-FR" dirty="0"/>
              <a:t> </a:t>
            </a:r>
            <a:r>
              <a:rPr lang="fr-FR" dirty="0" err="1"/>
              <a:t>you</a:t>
            </a:r>
            <a:r>
              <a:rPr lang="fr-FR" dirty="0"/>
              <a:t> </a:t>
            </a:r>
            <a:r>
              <a:rPr lang="fr-FR" dirty="0" err="1"/>
              <a:t>encountered</a:t>
            </a:r>
            <a:r>
              <a:rPr lang="fr-FR" dirty="0"/>
              <a:t>?</a:t>
            </a:r>
          </a:p>
        </p:txBody>
      </p:sp>
      <p:sp>
        <p:nvSpPr>
          <p:cNvPr id="12" name="Text Placeholder 8">
            <a:extLst>
              <a:ext uri="{FF2B5EF4-FFF2-40B4-BE49-F238E27FC236}">
                <a16:creationId xmlns:a16="http://schemas.microsoft.com/office/drawing/2014/main" id="{FEE53F72-252A-E131-00A6-8A68C5BA3CC8}"/>
              </a:ext>
            </a:extLst>
          </p:cNvPr>
          <p:cNvSpPr txBox="1">
            <a:spLocks/>
          </p:cNvSpPr>
          <p:nvPr/>
        </p:nvSpPr>
        <p:spPr>
          <a:xfrm>
            <a:off x="3904522" y="5917668"/>
            <a:ext cx="3049684" cy="1755156"/>
          </a:xfrm>
          <a:prstGeom prst="rect">
            <a:avLst/>
          </a:prstGeom>
        </p:spPr>
        <p:txBody>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buNone/>
            </a:pPr>
            <a:r>
              <a:rPr lang="en-US" sz="1400" dirty="0">
                <a:solidFill>
                  <a:srgbClr val="6D6E71"/>
                </a:solidFill>
                <a:latin typeface="Verdana" panose="020B0604030504040204" pitchFamily="34" charset="0"/>
                <a:ea typeface="Verdana" panose="020B0604030504040204" pitchFamily="34" charset="0"/>
                <a:cs typeface="Verdana" panose="020B0604030504040204" pitchFamily="34" charset="0"/>
              </a:rPr>
              <a:t>During the 2019 edition, we realized that thorough terms and conditions and due diligence are a must to be shared beforehand, so we did for the 2020 edition.</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p>
          <a:p>
            <a:pPr marL="0" indent="0">
              <a:buNone/>
            </a:pPr>
            <a:r>
              <a:rPr lang="en-GB" sz="1400" dirty="0">
                <a:solidFill>
                  <a:srgbClr val="6D6E71"/>
                </a:solidFill>
                <a:latin typeface="Verdana" panose="020B0604030504040204" pitchFamily="34" charset="0"/>
                <a:ea typeface="Verdana" panose="020B0604030504040204" pitchFamily="34" charset="0"/>
                <a:cs typeface="Verdana" panose="020B0604030504040204" pitchFamily="34" charset="0"/>
              </a:rPr>
              <a:t>Even though the festival is funded by Regional grants for tourism and culture, financial sustainability in the long term is difficult to plan we understood that regular experiences are a more successful format than a festival. A festival can happen as a coronation of a constant offer.</a:t>
            </a:r>
          </a:p>
        </p:txBody>
      </p:sp>
      <p:pic>
        <p:nvPicPr>
          <p:cNvPr id="15" name="Image 14" descr="Une image contenant texte, plein air, habits, Visage humain&#10;&#10;Description générée automatiquement">
            <a:extLst>
              <a:ext uri="{FF2B5EF4-FFF2-40B4-BE49-F238E27FC236}">
                <a16:creationId xmlns:a16="http://schemas.microsoft.com/office/drawing/2014/main" id="{C8A72023-AFEE-573B-BFC6-314A039BD8E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119529"/>
            <a:ext cx="7559675" cy="3995628"/>
          </a:xfrm>
          <a:prstGeom prst="rect">
            <a:avLst/>
          </a:prstGeom>
        </p:spPr>
      </p:pic>
      <p:sp>
        <p:nvSpPr>
          <p:cNvPr id="20" name="Text Placeholder 6">
            <a:extLst>
              <a:ext uri="{FF2B5EF4-FFF2-40B4-BE49-F238E27FC236}">
                <a16:creationId xmlns:a16="http://schemas.microsoft.com/office/drawing/2014/main" id="{3B687001-5D5F-1A7D-4DBD-E4921864CFBA}"/>
              </a:ext>
            </a:extLst>
          </p:cNvPr>
          <p:cNvSpPr txBox="1">
            <a:spLocks/>
          </p:cNvSpPr>
          <p:nvPr/>
        </p:nvSpPr>
        <p:spPr>
          <a:xfrm>
            <a:off x="413803" y="7564769"/>
            <a:ext cx="2977674" cy="451257"/>
          </a:xfrm>
          <a:prstGeom prst="rect">
            <a:avLst/>
          </a:prstGeom>
        </p:spPr>
        <p:txBody>
          <a:bodyPr vert="horz" lIns="91440" tIns="45720" rIns="91440" bIns="45720" rtlCol="0">
            <a:noAutofit/>
          </a:bodyPr>
          <a:lstStyle>
            <a:lvl1pPr marL="0" indent="0" algn="l" defTabSz="2072941" rtl="0" eaLnBrk="1" latinLnBrk="0" hangingPunct="1">
              <a:lnSpc>
                <a:spcPct val="100000"/>
              </a:lnSpc>
              <a:spcBef>
                <a:spcPts val="0"/>
              </a:spcBef>
              <a:buFont typeface="Arial" panose="020B0604020202020204" pitchFamily="34" charset="0"/>
              <a:buNone/>
              <a:defRPr sz="1400" b="1" i="0" kern="1200">
                <a:solidFill>
                  <a:srgbClr val="69ADAD"/>
                </a:solidFill>
                <a:latin typeface="Verdana" panose="020B0604030504040204" pitchFamily="34" charset="0"/>
                <a:ea typeface="Verdana" panose="020B0604030504040204" pitchFamily="34" charset="0"/>
                <a:cs typeface="Verdana" panose="020B060403050404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dirty="0"/>
              <a:t>Who are the stakeholders ?</a:t>
            </a:r>
          </a:p>
          <a:p>
            <a:endParaRPr lang="en-GB" dirty="0"/>
          </a:p>
        </p:txBody>
      </p:sp>
      <p:sp>
        <p:nvSpPr>
          <p:cNvPr id="21" name="Text Placeholder 5">
            <a:extLst>
              <a:ext uri="{FF2B5EF4-FFF2-40B4-BE49-F238E27FC236}">
                <a16:creationId xmlns:a16="http://schemas.microsoft.com/office/drawing/2014/main" id="{8E28256B-0BA4-1272-1299-7A4D015BE69D}"/>
              </a:ext>
            </a:extLst>
          </p:cNvPr>
          <p:cNvSpPr txBox="1">
            <a:spLocks/>
          </p:cNvSpPr>
          <p:nvPr/>
        </p:nvSpPr>
        <p:spPr>
          <a:xfrm>
            <a:off x="456594" y="8042019"/>
            <a:ext cx="5992060" cy="2088787"/>
          </a:xfrm>
          <a:prstGeom prst="rect">
            <a:avLst/>
          </a:prstGeom>
        </p:spPr>
        <p:txBody>
          <a:bodyPr vert="horz" lIns="91440" tIns="45720" rIns="91440" bIns="45720" numCol="2" spcCol="288000" rtlCol="0" anchor="t">
            <a:noAutofit/>
          </a:bodyPr>
          <a:lstStyle>
            <a:lvl1pPr marL="0" indent="0" algn="just" defTabSz="2072941" rtl="0" eaLnBrk="1" latinLnBrk="0" hangingPunct="1">
              <a:lnSpc>
                <a:spcPct val="100000"/>
              </a:lnSpc>
              <a:spcBef>
                <a:spcPts val="0"/>
              </a:spcBef>
              <a:buFont typeface="Arial" panose="020B0604020202020204" pitchFamily="34" charset="0"/>
              <a:buNone/>
              <a:defRPr sz="1400" b="0" i="0" kern="120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r>
              <a:rPr lang="en-GB" dirty="0">
                <a:latin typeface="Verdana"/>
                <a:ea typeface="Verdana"/>
              </a:rPr>
              <a:t>Most are tourists and mainly young (75% are 24-35 </a:t>
            </a:r>
            <a:r>
              <a:rPr lang="en-GB" dirty="0" err="1">
                <a:latin typeface="Verdana"/>
                <a:ea typeface="Verdana"/>
              </a:rPr>
              <a:t>yo</a:t>
            </a:r>
            <a:r>
              <a:rPr lang="en-GB" dirty="0">
                <a:latin typeface="Verdana"/>
                <a:ea typeface="Verdana"/>
              </a:rPr>
              <a:t>). They are local people or proximity tourists in need for adventure, for the unknown, for authentic socializing, for well-being and many more.</a:t>
            </a:r>
          </a:p>
        </p:txBody>
      </p:sp>
    </p:spTree>
    <p:extLst>
      <p:ext uri="{BB962C8B-B14F-4D97-AF65-F5344CB8AC3E}">
        <p14:creationId xmlns:p14="http://schemas.microsoft.com/office/powerpoint/2010/main" val="17516089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4B978D8-8268-B8B3-DD59-9FDB9DA440A7}"/>
              </a:ext>
            </a:extLst>
          </p:cNvPr>
          <p:cNvSpPr/>
          <p:nvPr/>
        </p:nvSpPr>
        <p:spPr>
          <a:xfrm>
            <a:off x="457200" y="1003353"/>
            <a:ext cx="6650182" cy="77991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ext Placeholder 3">
            <a:extLst>
              <a:ext uri="{FF2B5EF4-FFF2-40B4-BE49-F238E27FC236}">
                <a16:creationId xmlns:a16="http://schemas.microsoft.com/office/drawing/2014/main" id="{2206E153-3237-F781-2FF3-56CD76F535CE}"/>
              </a:ext>
            </a:extLst>
          </p:cNvPr>
          <p:cNvSpPr>
            <a:spLocks noGrp="1"/>
          </p:cNvSpPr>
          <p:nvPr>
            <p:ph type="body" sz="quarter" idx="115"/>
          </p:nvPr>
        </p:nvSpPr>
        <p:spPr>
          <a:xfrm>
            <a:off x="676499" y="1638013"/>
            <a:ext cx="6099368" cy="3641260"/>
          </a:xfrm>
        </p:spPr>
        <p:txBody>
          <a:bodyPr/>
          <a:lstStyle/>
          <a:p>
            <a:pPr algn="l"/>
            <a:r>
              <a:rPr lang="en-GB" b="1" dirty="0">
                <a:solidFill>
                  <a:srgbClr val="8AC03B"/>
                </a:solidFill>
                <a:latin typeface="Verdana"/>
                <a:ea typeface="Verdana"/>
              </a:rPr>
              <a:t>Sold Out Tickets</a:t>
            </a:r>
          </a:p>
          <a:p>
            <a:pPr algn="l"/>
            <a:endParaRPr lang="it-IT" b="1" dirty="0">
              <a:solidFill>
                <a:srgbClr val="8AC03B"/>
              </a:solidFill>
              <a:latin typeface="Verdana"/>
              <a:ea typeface="Verdana"/>
            </a:endParaRPr>
          </a:p>
          <a:p>
            <a:pPr marL="285750" indent="-285750" algn="l">
              <a:buFont typeface="Arial"/>
              <a:buChar char="•"/>
            </a:pPr>
            <a:r>
              <a:rPr lang="en-GB" dirty="0">
                <a:solidFill>
                  <a:srgbClr val="8AC03B"/>
                </a:solidFill>
                <a:latin typeface="Verdana"/>
                <a:ea typeface="Verdana"/>
              </a:rPr>
              <a:t>All tickets were easily sold out: 300 active participants + people who did not participate in the sports.</a:t>
            </a:r>
          </a:p>
          <a:p>
            <a:pPr marL="285750" indent="-285750" algn="l">
              <a:buFont typeface="Arial"/>
              <a:buChar char="•"/>
            </a:pPr>
            <a:endParaRPr lang="en-GB" dirty="0">
              <a:solidFill>
                <a:srgbClr val="8AC03B"/>
              </a:solidFill>
              <a:latin typeface="Verdana"/>
              <a:ea typeface="Verdana"/>
            </a:endParaRPr>
          </a:p>
          <a:p>
            <a:pPr algn="l"/>
            <a:r>
              <a:rPr lang="en-GB" b="1" dirty="0">
                <a:solidFill>
                  <a:srgbClr val="8AC03B"/>
                </a:solidFill>
                <a:latin typeface="Verdana"/>
                <a:ea typeface="Verdana"/>
              </a:rPr>
              <a:t>Local Businesses Benefited</a:t>
            </a:r>
          </a:p>
          <a:p>
            <a:pPr algn="l"/>
            <a:endParaRPr lang="en-GB" b="1" dirty="0">
              <a:solidFill>
                <a:srgbClr val="8AC03B"/>
              </a:solidFill>
              <a:latin typeface="Verdana"/>
              <a:ea typeface="Verdana"/>
            </a:endParaRPr>
          </a:p>
          <a:p>
            <a:pPr marL="285750" indent="-285750" algn="l">
              <a:buFont typeface="Arial"/>
              <a:buChar char="•"/>
            </a:pPr>
            <a:r>
              <a:rPr lang="en-GB" dirty="0">
                <a:solidFill>
                  <a:srgbClr val="8AC03B"/>
                </a:solidFill>
                <a:latin typeface="Verdana"/>
                <a:ea typeface="Verdana"/>
              </a:rPr>
              <a:t>Due to the number of participants, local restaurants, hotels, etc. benefited from the festival. They now want a second edition to duplicate their success during the festival.</a:t>
            </a:r>
          </a:p>
          <a:p>
            <a:pPr algn="l"/>
            <a:r>
              <a:rPr lang="en-US" b="1" dirty="0">
                <a:solidFill>
                  <a:srgbClr val="8AC03B"/>
                </a:solidFill>
                <a:latin typeface="Verdana"/>
                <a:ea typeface="Verdana"/>
              </a:rPr>
              <a:t>Increased Customer Base</a:t>
            </a:r>
          </a:p>
          <a:p>
            <a:pPr algn="l"/>
            <a:endParaRPr lang="en-US" b="1" dirty="0">
              <a:solidFill>
                <a:srgbClr val="8AC03B"/>
              </a:solidFill>
            </a:endParaRPr>
          </a:p>
          <a:p>
            <a:pPr marL="285750" indent="-285750" algn="l">
              <a:buChar char="•"/>
            </a:pPr>
            <a:r>
              <a:rPr lang="en-US" dirty="0">
                <a:solidFill>
                  <a:srgbClr val="8AC03B"/>
                </a:solidFill>
                <a:latin typeface="Verdana"/>
                <a:ea typeface="Verdana"/>
              </a:rPr>
              <a:t>The founders and the organizers were able to expand their customer base because of the festival.</a:t>
            </a:r>
          </a:p>
          <a:p>
            <a:pPr marL="285750" indent="-285750" algn="l">
              <a:buChar char="•"/>
            </a:pPr>
            <a:endParaRPr lang="en-US" dirty="0">
              <a:solidFill>
                <a:srgbClr val="8AC03B"/>
              </a:solidFill>
              <a:latin typeface="Verdana"/>
              <a:ea typeface="Verdana"/>
            </a:endParaRPr>
          </a:p>
          <a:p>
            <a:pPr algn="l"/>
            <a:r>
              <a:rPr lang="en-US" b="1" dirty="0">
                <a:solidFill>
                  <a:srgbClr val="8AC03B"/>
                </a:solidFill>
                <a:latin typeface="Verdana"/>
                <a:ea typeface="Verdana"/>
              </a:rPr>
              <a:t>Good Return on Investment</a:t>
            </a:r>
          </a:p>
          <a:p>
            <a:pPr algn="l"/>
            <a:endParaRPr lang="en-US" b="1" dirty="0">
              <a:solidFill>
                <a:srgbClr val="8AC03B"/>
              </a:solidFill>
              <a:latin typeface="Verdana"/>
              <a:ea typeface="Verdana"/>
            </a:endParaRPr>
          </a:p>
          <a:p>
            <a:pPr marL="285750" indent="-285750" algn="l">
              <a:buChar char="•"/>
            </a:pPr>
            <a:r>
              <a:rPr lang="en-US" dirty="0">
                <a:solidFill>
                  <a:srgbClr val="8AC03B"/>
                </a:solidFill>
                <a:latin typeface="Verdana"/>
                <a:ea typeface="Verdana"/>
              </a:rPr>
              <a:t>The initial investment for the festival was about 6,000 euros, and the overall profit was about 8,800 euros.</a:t>
            </a:r>
          </a:p>
        </p:txBody>
      </p:sp>
      <p:sp>
        <p:nvSpPr>
          <p:cNvPr id="5" name="Text Placeholder 4">
            <a:extLst>
              <a:ext uri="{FF2B5EF4-FFF2-40B4-BE49-F238E27FC236}">
                <a16:creationId xmlns:a16="http://schemas.microsoft.com/office/drawing/2014/main" id="{75A6E088-1EFB-F570-4AE1-C02D369F8A58}"/>
              </a:ext>
            </a:extLst>
          </p:cNvPr>
          <p:cNvSpPr>
            <a:spLocks noGrp="1"/>
          </p:cNvSpPr>
          <p:nvPr>
            <p:ph type="body" sz="quarter" idx="116"/>
          </p:nvPr>
        </p:nvSpPr>
        <p:spPr>
          <a:xfrm>
            <a:off x="730154" y="1186756"/>
            <a:ext cx="5992059" cy="451257"/>
          </a:xfrm>
        </p:spPr>
        <p:txBody>
          <a:bodyPr/>
          <a:lstStyle/>
          <a:p>
            <a:r>
              <a:rPr lang="en-GB" sz="1600" dirty="0">
                <a:solidFill>
                  <a:srgbClr val="8AC03B"/>
                </a:solidFill>
              </a:rPr>
              <a:t>How successful has it been?</a:t>
            </a:r>
          </a:p>
        </p:txBody>
      </p:sp>
      <p:pic>
        <p:nvPicPr>
          <p:cNvPr id="10" name="Image 9" descr="Une image contenant plein air, personne, eau, lac&#10;&#10;Description générée automatiquement">
            <a:extLst>
              <a:ext uri="{FF2B5EF4-FFF2-40B4-BE49-F238E27FC236}">
                <a16:creationId xmlns:a16="http://schemas.microsoft.com/office/drawing/2014/main" id="{F0871FE3-75CA-F19B-3377-E9275B6F80F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324577"/>
            <a:ext cx="7559675" cy="3894090"/>
          </a:xfrm>
          <a:prstGeom prst="rect">
            <a:avLst/>
          </a:prstGeom>
        </p:spPr>
      </p:pic>
    </p:spTree>
    <p:extLst>
      <p:ext uri="{BB962C8B-B14F-4D97-AF65-F5344CB8AC3E}">
        <p14:creationId xmlns:p14="http://schemas.microsoft.com/office/powerpoint/2010/main" val="28137022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DE169C6D-F38D-D4A8-E304-22C0F2BA4F58}"/>
              </a:ext>
            </a:extLst>
          </p:cNvPr>
          <p:cNvPicPr>
            <a:picLocks noGrp="1" noChangeAspect="1"/>
          </p:cNvPicPr>
          <p:nvPr>
            <p:ph type="pic" sz="quarter" idx="44"/>
          </p:nvPr>
        </p:nvPicPr>
        <p:blipFill>
          <a:blip r:embed="rId3" cstate="screen">
            <a:extLst>
              <a:ext uri="{28A0092B-C50C-407E-A947-70E740481C1C}">
                <a14:useLocalDpi xmlns:a14="http://schemas.microsoft.com/office/drawing/2010/main"/>
              </a:ext>
            </a:extLst>
          </a:blip>
          <a:srcRect/>
          <a:stretch/>
        </p:blipFill>
        <p:spPr/>
      </p:pic>
      <p:sp>
        <p:nvSpPr>
          <p:cNvPr id="4" name="Slide Number Placeholder 3">
            <a:extLst>
              <a:ext uri="{FF2B5EF4-FFF2-40B4-BE49-F238E27FC236}">
                <a16:creationId xmlns:a16="http://schemas.microsoft.com/office/drawing/2014/main" id="{7CB0A5F6-C391-4079-2D6C-83E071630E67}"/>
              </a:ext>
            </a:extLst>
          </p:cNvPr>
          <p:cNvSpPr>
            <a:spLocks noGrp="1"/>
          </p:cNvSpPr>
          <p:nvPr>
            <p:ph type="sldNum" sz="quarter" idx="4"/>
          </p:nvPr>
        </p:nvSpPr>
        <p:spPr/>
        <p:txBody>
          <a:bodyPr/>
          <a:lstStyle/>
          <a:p>
            <a:fld id="{CB2079F2-58AF-ED44-82D7-E04B2F6FD686}" type="slidenum">
              <a:rPr lang="en-US" smtClean="0"/>
              <a:pPr/>
              <a:t>23</a:t>
            </a:fld>
            <a:endParaRPr lang="en-US" dirty="0"/>
          </a:p>
        </p:txBody>
      </p:sp>
      <p:sp>
        <p:nvSpPr>
          <p:cNvPr id="6" name="Text Placeholder 5">
            <a:extLst>
              <a:ext uri="{FF2B5EF4-FFF2-40B4-BE49-F238E27FC236}">
                <a16:creationId xmlns:a16="http://schemas.microsoft.com/office/drawing/2014/main" id="{BD9B8880-06B9-3D77-95E0-93707411EAFB}"/>
              </a:ext>
            </a:extLst>
          </p:cNvPr>
          <p:cNvSpPr>
            <a:spLocks noGrp="1"/>
          </p:cNvSpPr>
          <p:nvPr>
            <p:ph type="body" sz="quarter" idx="47"/>
          </p:nvPr>
        </p:nvSpPr>
        <p:spPr/>
        <p:txBody>
          <a:bodyPr/>
          <a:lstStyle/>
          <a:p>
            <a:r>
              <a:rPr lang="en-GB" dirty="0"/>
              <a:t>Italy</a:t>
            </a:r>
          </a:p>
        </p:txBody>
      </p:sp>
      <p:sp>
        <p:nvSpPr>
          <p:cNvPr id="7" name="Text Placeholder 6">
            <a:extLst>
              <a:ext uri="{FF2B5EF4-FFF2-40B4-BE49-F238E27FC236}">
                <a16:creationId xmlns:a16="http://schemas.microsoft.com/office/drawing/2014/main" id="{2D694935-F022-3859-C448-5171018499DD}"/>
              </a:ext>
            </a:extLst>
          </p:cNvPr>
          <p:cNvSpPr>
            <a:spLocks noGrp="1"/>
          </p:cNvSpPr>
          <p:nvPr>
            <p:ph type="body" sz="quarter" idx="113"/>
          </p:nvPr>
        </p:nvSpPr>
        <p:spPr>
          <a:xfrm>
            <a:off x="4459209" y="576659"/>
            <a:ext cx="3779838" cy="574615"/>
          </a:xfrm>
        </p:spPr>
        <p:txBody>
          <a:bodyPr/>
          <a:lstStyle/>
          <a:p>
            <a:r>
              <a:rPr lang="en-GB" dirty="0"/>
              <a:t>Wonder</a:t>
            </a:r>
          </a:p>
          <a:p>
            <a:r>
              <a:rPr lang="en-GB" dirty="0" err="1"/>
              <a:t>Grottole</a:t>
            </a:r>
            <a:endParaRPr lang="en-GB" dirty="0"/>
          </a:p>
        </p:txBody>
      </p:sp>
      <p:sp>
        <p:nvSpPr>
          <p:cNvPr id="9" name="Text Placeholder 8">
            <a:extLst>
              <a:ext uri="{FF2B5EF4-FFF2-40B4-BE49-F238E27FC236}">
                <a16:creationId xmlns:a16="http://schemas.microsoft.com/office/drawing/2014/main" id="{F19465F5-7CEB-9F0C-7008-32D4802DBB4E}"/>
              </a:ext>
            </a:extLst>
          </p:cNvPr>
          <p:cNvSpPr>
            <a:spLocks noGrp="1"/>
          </p:cNvSpPr>
          <p:nvPr>
            <p:ph type="body" sz="quarter" idx="114"/>
          </p:nvPr>
        </p:nvSpPr>
        <p:spPr>
          <a:xfrm>
            <a:off x="783807" y="8174264"/>
            <a:ext cx="5992059" cy="451257"/>
          </a:xfrm>
        </p:spPr>
        <p:txBody>
          <a:bodyPr/>
          <a:lstStyle/>
          <a:p>
            <a:r>
              <a:rPr lang="en-GB" sz="2400" dirty="0"/>
              <a:t>Location</a:t>
            </a:r>
          </a:p>
        </p:txBody>
      </p:sp>
      <p:sp>
        <p:nvSpPr>
          <p:cNvPr id="10" name="Text Placeholder 9">
            <a:extLst>
              <a:ext uri="{FF2B5EF4-FFF2-40B4-BE49-F238E27FC236}">
                <a16:creationId xmlns:a16="http://schemas.microsoft.com/office/drawing/2014/main" id="{239A5805-0BBF-8B5E-ACDA-9A5C94314E3E}"/>
              </a:ext>
            </a:extLst>
          </p:cNvPr>
          <p:cNvSpPr>
            <a:spLocks noGrp="1"/>
          </p:cNvSpPr>
          <p:nvPr>
            <p:ph type="body" sz="quarter" idx="115"/>
          </p:nvPr>
        </p:nvSpPr>
        <p:spPr>
          <a:xfrm>
            <a:off x="750772" y="5639757"/>
            <a:ext cx="5992060" cy="1704039"/>
          </a:xfrm>
        </p:spPr>
        <p:txBody>
          <a:bodyPr/>
          <a:lstStyle/>
          <a:p>
            <a:pPr>
              <a:lnSpc>
                <a:spcPct val="115000"/>
              </a:lnSpc>
            </a:pPr>
            <a:r>
              <a:rPr lang="en-US" dirty="0">
                <a:solidFill>
                  <a:srgbClr val="000000"/>
                </a:solidFill>
                <a:effectLst/>
              </a:rPr>
              <a:t>Wonder </a:t>
            </a:r>
            <a:r>
              <a:rPr lang="en-US" dirty="0" err="1">
                <a:solidFill>
                  <a:srgbClr val="000000"/>
                </a:solidFill>
                <a:effectLst/>
              </a:rPr>
              <a:t>Grottole</a:t>
            </a:r>
            <a:r>
              <a:rPr lang="en-US" dirty="0">
                <a:solidFill>
                  <a:srgbClr val="000000"/>
                </a:solidFill>
                <a:effectLst/>
              </a:rPr>
              <a:t> is a social enterprise that works to revive the historic </a:t>
            </a:r>
            <a:r>
              <a:rPr lang="en-US" dirty="0" err="1">
                <a:solidFill>
                  <a:srgbClr val="000000"/>
                </a:solidFill>
                <a:effectLst/>
              </a:rPr>
              <a:t>centre</a:t>
            </a:r>
            <a:r>
              <a:rPr lang="en-US" dirty="0">
                <a:solidFill>
                  <a:srgbClr val="000000"/>
                </a:solidFill>
                <a:effectLst/>
              </a:rPr>
              <a:t> of the village of </a:t>
            </a:r>
            <a:r>
              <a:rPr lang="en-US" dirty="0" err="1">
                <a:solidFill>
                  <a:srgbClr val="000000"/>
                </a:solidFill>
                <a:effectLst/>
              </a:rPr>
              <a:t>Grottole</a:t>
            </a:r>
            <a:r>
              <a:rPr lang="en-US" dirty="0">
                <a:solidFill>
                  <a:srgbClr val="000000"/>
                </a:solidFill>
                <a:effectLst/>
              </a:rPr>
              <a:t> (30 km from Matera), through the regeneration of abandoned houses and the creation of a new community.</a:t>
            </a:r>
            <a:endParaRPr lang="fr-FR" dirty="0">
              <a:effectLst/>
            </a:endParaRPr>
          </a:p>
          <a:p>
            <a:pPr>
              <a:lnSpc>
                <a:spcPct val="115000"/>
              </a:lnSpc>
            </a:pPr>
            <a:r>
              <a:rPr lang="en-US" dirty="0">
                <a:solidFill>
                  <a:srgbClr val="000000"/>
                </a:solidFill>
                <a:effectLst/>
              </a:rPr>
              <a:t>Wonder </a:t>
            </a:r>
            <a:r>
              <a:rPr lang="en-US" dirty="0" err="1">
                <a:solidFill>
                  <a:srgbClr val="000000"/>
                </a:solidFill>
                <a:effectLst/>
              </a:rPr>
              <a:t>Grottole</a:t>
            </a:r>
            <a:r>
              <a:rPr lang="en-US" dirty="0">
                <a:solidFill>
                  <a:srgbClr val="000000"/>
                </a:solidFill>
                <a:effectLst/>
              </a:rPr>
              <a:t> begins as an experimental project to engage and connect people and energies from all over the world. A visionary project that has captured the attention of Airbnb, and together, since January 2019, they have promoted the </a:t>
            </a:r>
            <a:r>
              <a:rPr lang="en-US" b="1" dirty="0">
                <a:solidFill>
                  <a:srgbClr val="000000"/>
                </a:solidFill>
                <a:effectLst/>
              </a:rPr>
              <a:t>Italian Sabbatical project.</a:t>
            </a:r>
            <a:endParaRPr lang="fr-FR" dirty="0">
              <a:effectLst/>
            </a:endParaRPr>
          </a:p>
          <a:p>
            <a:endParaRPr lang="en-GB" sz="1100" dirty="0"/>
          </a:p>
        </p:txBody>
      </p:sp>
      <p:sp>
        <p:nvSpPr>
          <p:cNvPr id="11" name="Text Placeholder 10">
            <a:extLst>
              <a:ext uri="{FF2B5EF4-FFF2-40B4-BE49-F238E27FC236}">
                <a16:creationId xmlns:a16="http://schemas.microsoft.com/office/drawing/2014/main" id="{5E50F257-CA7C-2494-B736-86E1E4D27EDB}"/>
              </a:ext>
            </a:extLst>
          </p:cNvPr>
          <p:cNvSpPr>
            <a:spLocks noGrp="1"/>
          </p:cNvSpPr>
          <p:nvPr>
            <p:ph type="body" sz="quarter" idx="116"/>
          </p:nvPr>
        </p:nvSpPr>
        <p:spPr>
          <a:xfrm>
            <a:off x="750772" y="5195174"/>
            <a:ext cx="5992059" cy="451257"/>
          </a:xfrm>
        </p:spPr>
        <p:txBody>
          <a:bodyPr/>
          <a:lstStyle/>
          <a:p>
            <a:r>
              <a:rPr lang="en-GB" sz="2400" dirty="0"/>
              <a:t>Introduction</a:t>
            </a:r>
          </a:p>
        </p:txBody>
      </p:sp>
      <p:sp>
        <p:nvSpPr>
          <p:cNvPr id="2" name="Text Placeholder 1">
            <a:extLst>
              <a:ext uri="{FF2B5EF4-FFF2-40B4-BE49-F238E27FC236}">
                <a16:creationId xmlns:a16="http://schemas.microsoft.com/office/drawing/2014/main" id="{5F7DBE33-B6CF-711E-3CA1-41D115B802FA}"/>
              </a:ext>
            </a:extLst>
          </p:cNvPr>
          <p:cNvSpPr>
            <a:spLocks noGrp="1"/>
          </p:cNvSpPr>
          <p:nvPr>
            <p:ph type="body" sz="quarter" idx="45"/>
          </p:nvPr>
        </p:nvSpPr>
        <p:spPr>
          <a:xfrm>
            <a:off x="4459209" y="2064423"/>
            <a:ext cx="2865586" cy="451589"/>
          </a:xfrm>
        </p:spPr>
        <p:txBody>
          <a:bodyPr>
            <a:noAutofit/>
          </a:bodyPr>
          <a:lstStyle/>
          <a:p>
            <a:r>
              <a:rPr lang="en-GB" dirty="0">
                <a:latin typeface="Verdana"/>
                <a:ea typeface="Verdana"/>
              </a:rPr>
              <a:t>Reactivation of a rural village through food and other types of tourism</a:t>
            </a:r>
            <a:endParaRPr lang="en-GB" dirty="0"/>
          </a:p>
        </p:txBody>
      </p:sp>
      <p:sp>
        <p:nvSpPr>
          <p:cNvPr id="3" name="Text Placeholder 2">
            <a:extLst>
              <a:ext uri="{FF2B5EF4-FFF2-40B4-BE49-F238E27FC236}">
                <a16:creationId xmlns:a16="http://schemas.microsoft.com/office/drawing/2014/main" id="{DD36B97B-ECDB-5363-324D-50B4CA47E610}"/>
              </a:ext>
            </a:extLst>
          </p:cNvPr>
          <p:cNvSpPr>
            <a:spLocks noGrp="1"/>
          </p:cNvSpPr>
          <p:nvPr>
            <p:ph type="body" sz="quarter" idx="119"/>
          </p:nvPr>
        </p:nvSpPr>
        <p:spPr>
          <a:xfrm>
            <a:off x="4459209" y="2934356"/>
            <a:ext cx="3431237" cy="280520"/>
          </a:xfrm>
        </p:spPr>
        <p:txBody>
          <a:bodyPr>
            <a:noAutofit/>
          </a:bodyPr>
          <a:lstStyle/>
          <a:p>
            <a:r>
              <a:rPr lang="en-GB" dirty="0" err="1"/>
              <a:t>Netural</a:t>
            </a:r>
            <a:r>
              <a:rPr lang="en-GB" dirty="0"/>
              <a:t> Coop, Social Enterprise</a:t>
            </a:r>
          </a:p>
        </p:txBody>
      </p:sp>
      <p:sp>
        <p:nvSpPr>
          <p:cNvPr id="8" name="Text Placeholder 7">
            <a:extLst>
              <a:ext uri="{FF2B5EF4-FFF2-40B4-BE49-F238E27FC236}">
                <a16:creationId xmlns:a16="http://schemas.microsoft.com/office/drawing/2014/main" id="{335EB883-DB9D-CD05-2B9C-C6637FAFDA4D}"/>
              </a:ext>
            </a:extLst>
          </p:cNvPr>
          <p:cNvSpPr>
            <a:spLocks noGrp="1"/>
          </p:cNvSpPr>
          <p:nvPr>
            <p:ph type="body" sz="quarter" idx="120"/>
          </p:nvPr>
        </p:nvSpPr>
        <p:spPr>
          <a:xfrm>
            <a:off x="4470153" y="3286871"/>
            <a:ext cx="3084386" cy="2362631"/>
          </a:xfrm>
        </p:spPr>
        <p:txBody>
          <a:bodyPr/>
          <a:lstStyle/>
          <a:p>
            <a:r>
              <a:rPr lang="en-GB" sz="1200" dirty="0">
                <a:latin typeface="Verdana"/>
                <a:ea typeface="Verdana"/>
              </a:rPr>
              <a:t>www.wondergrottole.it/</a:t>
            </a:r>
          </a:p>
          <a:p>
            <a:r>
              <a:rPr lang="en-GB" sz="1200" dirty="0">
                <a:latin typeface="Verdana"/>
                <a:ea typeface="Verdana"/>
              </a:rPr>
              <a:t>www.instagram.com/wondergrottole/</a:t>
            </a:r>
          </a:p>
          <a:p>
            <a:r>
              <a:rPr lang="en-GB" sz="1200" dirty="0">
                <a:latin typeface="Verdana"/>
                <a:ea typeface="Verdana"/>
              </a:rPr>
              <a:t>https://www.facebook.com/WonderGrottole</a:t>
            </a:r>
          </a:p>
        </p:txBody>
      </p:sp>
      <p:sp>
        <p:nvSpPr>
          <p:cNvPr id="12" name="Text Placeholder 11">
            <a:extLst>
              <a:ext uri="{FF2B5EF4-FFF2-40B4-BE49-F238E27FC236}">
                <a16:creationId xmlns:a16="http://schemas.microsoft.com/office/drawing/2014/main" id="{30730D2F-F7B5-FED9-53E1-BDD23A626183}"/>
              </a:ext>
            </a:extLst>
          </p:cNvPr>
          <p:cNvSpPr>
            <a:spLocks noGrp="1"/>
          </p:cNvSpPr>
          <p:nvPr>
            <p:ph type="body" sz="quarter" idx="121"/>
          </p:nvPr>
        </p:nvSpPr>
        <p:spPr>
          <a:xfrm>
            <a:off x="783807" y="8713241"/>
            <a:ext cx="5992060" cy="1704039"/>
          </a:xfrm>
        </p:spPr>
        <p:txBody>
          <a:bodyPr>
            <a:normAutofit/>
          </a:bodyPr>
          <a:lstStyle/>
          <a:p>
            <a:r>
              <a:rPr lang="en-GB" dirty="0" err="1">
                <a:solidFill>
                  <a:schemeClr val="tx1"/>
                </a:solidFill>
              </a:rPr>
              <a:t>Grottole</a:t>
            </a:r>
            <a:r>
              <a:rPr lang="en-GB" dirty="0">
                <a:solidFill>
                  <a:schemeClr val="tx1"/>
                </a:solidFill>
              </a:rPr>
              <a:t>, Basilicata Region, South Italy</a:t>
            </a:r>
          </a:p>
        </p:txBody>
      </p:sp>
      <p:pic>
        <p:nvPicPr>
          <p:cNvPr id="16" name="Picture 15">
            <a:extLst>
              <a:ext uri="{FF2B5EF4-FFF2-40B4-BE49-F238E27FC236}">
                <a16:creationId xmlns:a16="http://schemas.microsoft.com/office/drawing/2014/main" id="{6D08ECA2-C76F-93EA-7708-AAF43A349FBE}"/>
              </a:ext>
            </a:extLst>
          </p:cNvPr>
          <p:cNvPicPr>
            <a:picLocks noChangeAspect="1"/>
          </p:cNvPicPr>
          <p:nvPr/>
        </p:nvPicPr>
        <p:blipFill>
          <a:blip r:embed="rId4" cstate="screen">
            <a:alphaModFix amt="70000"/>
            <a:extLst>
              <a:ext uri="{28A0092B-C50C-407E-A947-70E740481C1C}">
                <a14:useLocalDpi xmlns:a14="http://schemas.microsoft.com/office/drawing/2010/main"/>
              </a:ext>
            </a:extLst>
          </a:blip>
          <a:srcRect/>
          <a:stretch>
            <a:fillRect/>
          </a:stretch>
        </p:blipFill>
        <p:spPr>
          <a:xfrm>
            <a:off x="-12149" y="0"/>
            <a:ext cx="2867979" cy="3412092"/>
          </a:xfrm>
          <a:custGeom>
            <a:avLst/>
            <a:gdLst>
              <a:gd name="connsiteX0" fmla="*/ 0 w 2867979"/>
              <a:gd name="connsiteY0" fmla="*/ 0 h 3412092"/>
              <a:gd name="connsiteX1" fmla="*/ 2867979 w 2867979"/>
              <a:gd name="connsiteY1" fmla="*/ 0 h 3412092"/>
              <a:gd name="connsiteX2" fmla="*/ 2867979 w 2867979"/>
              <a:gd name="connsiteY2" fmla="*/ 3412092 h 3412092"/>
              <a:gd name="connsiteX3" fmla="*/ 0 w 2867979"/>
              <a:gd name="connsiteY3" fmla="*/ 3412092 h 3412092"/>
            </a:gdLst>
            <a:ahLst/>
            <a:cxnLst>
              <a:cxn ang="0">
                <a:pos x="connsiteX0" y="connsiteY0"/>
              </a:cxn>
              <a:cxn ang="0">
                <a:pos x="connsiteX1" y="connsiteY1"/>
              </a:cxn>
              <a:cxn ang="0">
                <a:pos x="connsiteX2" y="connsiteY2"/>
              </a:cxn>
              <a:cxn ang="0">
                <a:pos x="connsiteX3" y="connsiteY3"/>
              </a:cxn>
            </a:cxnLst>
            <a:rect l="l" t="t" r="r" b="b"/>
            <a:pathLst>
              <a:path w="2867979" h="3412092">
                <a:moveTo>
                  <a:pt x="0" y="0"/>
                </a:moveTo>
                <a:lnTo>
                  <a:pt x="2867979" y="0"/>
                </a:lnTo>
                <a:lnTo>
                  <a:pt x="2867979" y="3412092"/>
                </a:lnTo>
                <a:lnTo>
                  <a:pt x="0" y="3412092"/>
                </a:lnTo>
                <a:close/>
              </a:path>
            </a:pathLst>
          </a:custGeom>
        </p:spPr>
      </p:pic>
      <p:pic>
        <p:nvPicPr>
          <p:cNvPr id="5" name="Graphique 4" descr="Repère avec un remplissage uni">
            <a:extLst>
              <a:ext uri="{FF2B5EF4-FFF2-40B4-BE49-F238E27FC236}">
                <a16:creationId xmlns:a16="http://schemas.microsoft.com/office/drawing/2014/main" id="{2D6BEAB8-43D0-A870-32DA-60B0D1AB6DD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7659" y="8399892"/>
            <a:ext cx="785329" cy="785329"/>
          </a:xfrm>
          <a:prstGeom prst="rect">
            <a:avLst/>
          </a:prstGeom>
        </p:spPr>
      </p:pic>
      <p:grpSp>
        <p:nvGrpSpPr>
          <p:cNvPr id="13" name="Groupe 12">
            <a:extLst>
              <a:ext uri="{FF2B5EF4-FFF2-40B4-BE49-F238E27FC236}">
                <a16:creationId xmlns:a16="http://schemas.microsoft.com/office/drawing/2014/main" id="{CF660943-2A1A-E306-D815-2AE15A826599}"/>
              </a:ext>
            </a:extLst>
          </p:cNvPr>
          <p:cNvGrpSpPr/>
          <p:nvPr/>
        </p:nvGrpSpPr>
        <p:grpSpPr>
          <a:xfrm rot="10800000">
            <a:off x="-12149" y="4007756"/>
            <a:ext cx="2351314" cy="920863"/>
            <a:chOff x="2860742" y="1832249"/>
            <a:chExt cx="3822043" cy="1080000"/>
          </a:xfrm>
        </p:grpSpPr>
        <p:sp>
          <p:nvSpPr>
            <p:cNvPr id="15" name="Rectangle 14">
              <a:extLst>
                <a:ext uri="{FF2B5EF4-FFF2-40B4-BE49-F238E27FC236}">
                  <a16:creationId xmlns:a16="http://schemas.microsoft.com/office/drawing/2014/main" id="{547577B8-CB10-83D1-1A23-C3455E469B46}"/>
                </a:ext>
              </a:extLst>
            </p:cNvPr>
            <p:cNvSpPr/>
            <p:nvPr/>
          </p:nvSpPr>
          <p:spPr>
            <a:xfrm rot="10800000">
              <a:off x="3400742" y="1832249"/>
              <a:ext cx="3282043" cy="1080000"/>
            </a:xfrm>
            <a:prstGeom prst="rect">
              <a:avLst/>
            </a:prstGeom>
            <a:solidFill>
              <a:srgbClr val="81D8DA"/>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bg1"/>
                  </a:solidFill>
                  <a:latin typeface="Verdana" panose="020B0604030504040204" pitchFamily="34" charset="0"/>
                  <a:ea typeface="Verdana" panose="020B0604030504040204" pitchFamily="34" charset="0"/>
                  <a:cs typeface="Verdana" panose="020B0604030504040204" pitchFamily="34" charset="0"/>
                </a:rPr>
                <a:t>CONNECTING</a:t>
              </a:r>
            </a:p>
          </p:txBody>
        </p:sp>
        <p:sp>
          <p:nvSpPr>
            <p:cNvPr id="17" name="Ellipse 16">
              <a:extLst>
                <a:ext uri="{FF2B5EF4-FFF2-40B4-BE49-F238E27FC236}">
                  <a16:creationId xmlns:a16="http://schemas.microsoft.com/office/drawing/2014/main" id="{840CBC4F-D724-34CA-5272-9DE7C2BB5C24}"/>
                </a:ext>
              </a:extLst>
            </p:cNvPr>
            <p:cNvSpPr/>
            <p:nvPr/>
          </p:nvSpPr>
          <p:spPr>
            <a:xfrm>
              <a:off x="2860742" y="1832249"/>
              <a:ext cx="1080000" cy="1080000"/>
            </a:xfrm>
            <a:prstGeom prst="ellipse">
              <a:avLst/>
            </a:prstGeom>
            <a:solidFill>
              <a:srgbClr val="81D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solidFill>
                  <a:schemeClr val="bg1"/>
                </a:solidFill>
              </a:endParaRPr>
            </a:p>
          </p:txBody>
        </p:sp>
      </p:grpSp>
    </p:spTree>
    <p:extLst>
      <p:ext uri="{BB962C8B-B14F-4D97-AF65-F5344CB8AC3E}">
        <p14:creationId xmlns:p14="http://schemas.microsoft.com/office/powerpoint/2010/main" val="2520677416"/>
      </p:ext>
    </p:extLst>
  </p:cSld>
  <p:clrMapOvr>
    <a:masterClrMapping/>
  </p:clrMapOvr>
  <p:extLst>
    <p:ext uri="{6950BFC3-D8DA-4A85-94F7-54DA5524770B}">
      <p188:commentRel xmlns:p188="http://schemas.microsoft.com/office/powerpoint/2018/8/main" r:id="rId2"/>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0D6BAD-ADF8-B0A3-BF9A-E757546CE8C2}"/>
              </a:ext>
            </a:extLst>
          </p:cNvPr>
          <p:cNvSpPr>
            <a:spLocks noGrp="1"/>
          </p:cNvSpPr>
          <p:nvPr>
            <p:ph type="body" sz="quarter" idx="61"/>
          </p:nvPr>
        </p:nvSpPr>
        <p:spPr>
          <a:xfrm>
            <a:off x="614651" y="6551646"/>
            <a:ext cx="5535892" cy="2088787"/>
          </a:xfrm>
        </p:spPr>
        <p:txBody>
          <a:bodyPr/>
          <a:lstStyle/>
          <a:p>
            <a:pPr algn="l"/>
            <a:r>
              <a:rPr lang="en-US" dirty="0" err="1">
                <a:solidFill>
                  <a:srgbClr val="000000"/>
                </a:solidFill>
                <a:effectLst/>
              </a:rPr>
              <a:t>Grottole</a:t>
            </a:r>
            <a:r>
              <a:rPr lang="en-US" dirty="0">
                <a:solidFill>
                  <a:srgbClr val="000000"/>
                </a:solidFill>
                <a:effectLst/>
              </a:rPr>
              <a:t> aims to experience the possibility of recovering the memories of this territory and repopulate the village of </a:t>
            </a:r>
            <a:r>
              <a:rPr lang="en-US" dirty="0" err="1">
                <a:solidFill>
                  <a:srgbClr val="000000"/>
                </a:solidFill>
                <a:effectLst/>
              </a:rPr>
              <a:t>Grottole</a:t>
            </a:r>
            <a:r>
              <a:rPr lang="en-US" dirty="0">
                <a:solidFill>
                  <a:srgbClr val="000000"/>
                </a:solidFill>
                <a:effectLst/>
              </a:rPr>
              <a:t> through the creation of a new community in harmony with the resident population.</a:t>
            </a:r>
          </a:p>
          <a:p>
            <a:pPr algn="l"/>
            <a:endParaRPr lang="en-US" dirty="0">
              <a:solidFill>
                <a:srgbClr val="000000"/>
              </a:solidFill>
            </a:endParaRPr>
          </a:p>
          <a:p>
            <a:pPr algn="l"/>
            <a:endParaRPr lang="en-US" dirty="0">
              <a:solidFill>
                <a:srgbClr val="000000"/>
              </a:solidFill>
            </a:endParaRPr>
          </a:p>
          <a:p>
            <a:pPr algn="l"/>
            <a:endParaRPr lang="en-US" dirty="0">
              <a:solidFill>
                <a:srgbClr val="000000"/>
              </a:solidFill>
            </a:endParaRPr>
          </a:p>
          <a:p>
            <a:pPr algn="l"/>
            <a:endParaRPr lang="en-US" dirty="0">
              <a:solidFill>
                <a:srgbClr val="000000"/>
              </a:solidFill>
            </a:endParaRPr>
          </a:p>
          <a:p>
            <a:pPr algn="l"/>
            <a:endParaRPr lang="en-US" dirty="0">
              <a:solidFill>
                <a:srgbClr val="000000"/>
              </a:solidFill>
            </a:endParaRPr>
          </a:p>
          <a:p>
            <a:pPr algn="l"/>
            <a:endParaRPr lang="en-US" dirty="0">
              <a:solidFill>
                <a:srgbClr val="000000"/>
              </a:solidFill>
            </a:endParaRPr>
          </a:p>
          <a:p>
            <a:pPr algn="l"/>
            <a:endParaRPr lang="en-US" dirty="0">
              <a:solidFill>
                <a:srgbClr val="000000"/>
              </a:solidFill>
            </a:endParaRPr>
          </a:p>
          <a:p>
            <a:pPr algn="l"/>
            <a:endParaRPr lang="en-US" dirty="0">
              <a:solidFill>
                <a:srgbClr val="000000"/>
              </a:solidFill>
            </a:endParaRPr>
          </a:p>
          <a:p>
            <a:pPr algn="l"/>
            <a:endParaRPr lang="en-US" dirty="0">
              <a:solidFill>
                <a:srgbClr val="000000"/>
              </a:solidFill>
            </a:endParaRPr>
          </a:p>
          <a:p>
            <a:pPr algn="l"/>
            <a:endParaRPr lang="en-US" dirty="0">
              <a:solidFill>
                <a:srgbClr val="000000"/>
              </a:solidFill>
            </a:endParaRPr>
          </a:p>
          <a:p>
            <a:pPr algn="l"/>
            <a:endParaRPr lang="en-US" dirty="0">
              <a:solidFill>
                <a:srgbClr val="000000"/>
              </a:solidFill>
            </a:endParaRPr>
          </a:p>
          <a:p>
            <a:pPr algn="l"/>
            <a:endParaRPr lang="en-US" dirty="0">
              <a:solidFill>
                <a:srgbClr val="000000"/>
              </a:solidFill>
            </a:endParaRPr>
          </a:p>
          <a:p>
            <a:pPr algn="l"/>
            <a:endParaRPr lang="en-US" dirty="0">
              <a:solidFill>
                <a:srgbClr val="000000"/>
              </a:solidFill>
            </a:endParaRPr>
          </a:p>
          <a:p>
            <a:pPr algn="l"/>
            <a:endParaRPr lang="en-US" dirty="0">
              <a:solidFill>
                <a:srgbClr val="000000"/>
              </a:solidFill>
            </a:endParaRPr>
          </a:p>
          <a:p>
            <a:pPr algn="l"/>
            <a:endParaRPr lang="en-US" dirty="0">
              <a:solidFill>
                <a:srgbClr val="000000"/>
              </a:solidFill>
            </a:endParaRPr>
          </a:p>
          <a:p>
            <a:pPr algn="l"/>
            <a:br>
              <a:rPr lang="fr-FR" dirty="0">
                <a:effectLst/>
              </a:rPr>
            </a:br>
            <a:endParaRPr lang="en-GB" dirty="0"/>
          </a:p>
        </p:txBody>
      </p:sp>
      <p:sp>
        <p:nvSpPr>
          <p:cNvPr id="3" name="Text Placeholder 2">
            <a:extLst>
              <a:ext uri="{FF2B5EF4-FFF2-40B4-BE49-F238E27FC236}">
                <a16:creationId xmlns:a16="http://schemas.microsoft.com/office/drawing/2014/main" id="{7EA6E36C-B6D6-E20E-7D80-665F67C7D9FD}"/>
              </a:ext>
            </a:extLst>
          </p:cNvPr>
          <p:cNvSpPr>
            <a:spLocks noGrp="1"/>
          </p:cNvSpPr>
          <p:nvPr>
            <p:ph type="body" sz="quarter" idx="114"/>
          </p:nvPr>
        </p:nvSpPr>
        <p:spPr>
          <a:xfrm>
            <a:off x="614651" y="5591850"/>
            <a:ext cx="2826153" cy="451257"/>
          </a:xfrm>
        </p:spPr>
        <p:txBody>
          <a:bodyPr/>
          <a:lstStyle/>
          <a:p>
            <a:r>
              <a:rPr lang="en-GB" dirty="0"/>
              <a:t>How does the business help to address regional climate change or sustainability issues?</a:t>
            </a:r>
          </a:p>
          <a:p>
            <a:endParaRPr lang="en-GB" dirty="0"/>
          </a:p>
        </p:txBody>
      </p:sp>
      <p:sp>
        <p:nvSpPr>
          <p:cNvPr id="4" name="Slide Number Placeholder 3">
            <a:extLst>
              <a:ext uri="{FF2B5EF4-FFF2-40B4-BE49-F238E27FC236}">
                <a16:creationId xmlns:a16="http://schemas.microsoft.com/office/drawing/2014/main" id="{F7AF33E5-6C8E-82EF-A3D8-5DA81AE77383}"/>
              </a:ext>
            </a:extLst>
          </p:cNvPr>
          <p:cNvSpPr>
            <a:spLocks noGrp="1"/>
          </p:cNvSpPr>
          <p:nvPr>
            <p:ph type="sldNum" sz="quarter" idx="4"/>
          </p:nvPr>
        </p:nvSpPr>
        <p:spPr/>
        <p:txBody>
          <a:bodyPr/>
          <a:lstStyle/>
          <a:p>
            <a:fld id="{CB2079F2-58AF-ED44-82D7-E04B2F6FD686}" type="slidenum">
              <a:rPr lang="en-US" sz="1400" smtClean="0">
                <a:latin typeface="Verdana" panose="020B0604030504040204" pitchFamily="34" charset="0"/>
                <a:ea typeface="Verdana" panose="020B0604030504040204" pitchFamily="34" charset="0"/>
                <a:cs typeface="Verdana" panose="020B0604030504040204" pitchFamily="34" charset="0"/>
              </a:rPr>
              <a:pPr/>
              <a:t>24</a:t>
            </a:fld>
            <a:endParaRPr lang="en-US" sz="1400" dirty="0">
              <a:latin typeface="Verdana" panose="020B0604030504040204" pitchFamily="34" charset="0"/>
              <a:ea typeface="Verdana" panose="020B0604030504040204" pitchFamily="34" charset="0"/>
              <a:cs typeface="Verdana" panose="020B0604030504040204" pitchFamily="34" charset="0"/>
            </a:endParaRPr>
          </a:p>
        </p:txBody>
      </p:sp>
      <p:sp>
        <p:nvSpPr>
          <p:cNvPr id="5" name="Text Placeholder 4">
            <a:extLst>
              <a:ext uri="{FF2B5EF4-FFF2-40B4-BE49-F238E27FC236}">
                <a16:creationId xmlns:a16="http://schemas.microsoft.com/office/drawing/2014/main" id="{ED8D9984-68D1-86C2-98BF-D3A6CF81FD9D}"/>
              </a:ext>
            </a:extLst>
          </p:cNvPr>
          <p:cNvSpPr>
            <a:spLocks noGrp="1"/>
          </p:cNvSpPr>
          <p:nvPr>
            <p:ph type="body" sz="quarter" idx="115"/>
          </p:nvPr>
        </p:nvSpPr>
        <p:spPr>
          <a:xfrm>
            <a:off x="614651" y="1342575"/>
            <a:ext cx="5992060" cy="3354188"/>
          </a:xfrm>
        </p:spPr>
        <p:txBody>
          <a:bodyPr/>
          <a:lstStyle/>
          <a:p>
            <a:pPr algn="l"/>
            <a:r>
              <a:rPr lang="en-US" dirty="0" err="1">
                <a:solidFill>
                  <a:srgbClr val="000000"/>
                </a:solidFill>
                <a:effectLst/>
              </a:rPr>
              <a:t>Grottole</a:t>
            </a:r>
            <a:r>
              <a:rPr lang="en-US" dirty="0">
                <a:solidFill>
                  <a:srgbClr val="000000"/>
                </a:solidFill>
                <a:effectLst/>
              </a:rPr>
              <a:t> is a small town with 2,100 inhabitants. It is located in Southern Italy in the region of Basilicata and it is 30 km from Matera.</a:t>
            </a:r>
            <a:endParaRPr lang="en-US" dirty="0">
              <a:solidFill>
                <a:srgbClr val="000000"/>
              </a:solidFill>
            </a:endParaRPr>
          </a:p>
          <a:p>
            <a:pPr algn="l"/>
            <a:br>
              <a:rPr lang="fr-FR" dirty="0">
                <a:effectLst/>
              </a:rPr>
            </a:br>
            <a:r>
              <a:rPr lang="en-US" dirty="0">
                <a:solidFill>
                  <a:srgbClr val="000000"/>
                </a:solidFill>
                <a:effectLst/>
              </a:rPr>
              <a:t>However, </a:t>
            </a:r>
            <a:r>
              <a:rPr lang="en-US" b="1" dirty="0">
                <a:solidFill>
                  <a:srgbClr val="000000"/>
                </a:solidFill>
                <a:effectLst/>
              </a:rPr>
              <a:t>its historic </a:t>
            </a:r>
            <a:r>
              <a:rPr lang="en-US" b="1" dirty="0" err="1">
                <a:solidFill>
                  <a:srgbClr val="000000"/>
                </a:solidFill>
                <a:effectLst/>
              </a:rPr>
              <a:t>centre</a:t>
            </a:r>
            <a:r>
              <a:rPr lang="en-US" b="1" dirty="0">
                <a:solidFill>
                  <a:srgbClr val="000000"/>
                </a:solidFill>
                <a:effectLst/>
              </a:rPr>
              <a:t> has only 300 inhabitants and has 629 abandoned houses.</a:t>
            </a:r>
            <a:br>
              <a:rPr lang="fr-FR" dirty="0">
                <a:effectLst/>
              </a:rPr>
            </a:br>
            <a:r>
              <a:rPr lang="en-US" b="1" dirty="0">
                <a:solidFill>
                  <a:srgbClr val="000000"/>
                </a:solidFill>
                <a:effectLst/>
              </a:rPr>
              <a:t>During the last sixty years, its inhabitants have sought work in larger cities or abroad, giving rise to a</a:t>
            </a:r>
            <a:r>
              <a:rPr lang="en-US" dirty="0">
                <a:effectLst/>
              </a:rPr>
              <a:t> </a:t>
            </a:r>
            <a:r>
              <a:rPr lang="en-US" dirty="0">
                <a:solidFill>
                  <a:srgbClr val="000000"/>
                </a:solidFill>
                <a:effectLst/>
              </a:rPr>
              <a:t>rapid depopulation of the town, especially its historical </a:t>
            </a:r>
            <a:r>
              <a:rPr lang="en-US" dirty="0" err="1">
                <a:solidFill>
                  <a:srgbClr val="000000"/>
                </a:solidFill>
                <a:effectLst/>
              </a:rPr>
              <a:t>centre</a:t>
            </a:r>
            <a:r>
              <a:rPr lang="en-US" dirty="0">
                <a:solidFill>
                  <a:srgbClr val="000000"/>
                </a:solidFill>
                <a:effectLst/>
              </a:rPr>
              <a:t>.</a:t>
            </a:r>
          </a:p>
          <a:p>
            <a:pPr algn="l"/>
            <a:r>
              <a:rPr lang="en-US" dirty="0">
                <a:solidFill>
                  <a:srgbClr val="000000"/>
                </a:solidFill>
                <a:effectLst/>
              </a:rPr>
              <a:t>According to a report by </a:t>
            </a:r>
            <a:r>
              <a:rPr lang="en-US" dirty="0" err="1">
                <a:solidFill>
                  <a:srgbClr val="000000"/>
                </a:solidFill>
                <a:effectLst/>
              </a:rPr>
              <a:t>Legambiente</a:t>
            </a:r>
            <a:r>
              <a:rPr lang="en-US" dirty="0">
                <a:solidFill>
                  <a:srgbClr val="000000"/>
                </a:solidFill>
                <a:effectLst/>
              </a:rPr>
              <a:t> in 2016, there are about </a:t>
            </a:r>
            <a:r>
              <a:rPr lang="en-US" b="1" dirty="0">
                <a:solidFill>
                  <a:srgbClr val="000000"/>
                </a:solidFill>
                <a:effectLst/>
              </a:rPr>
              <a:t>2,500 depopulated Italian rural villages</a:t>
            </a:r>
            <a:r>
              <a:rPr lang="en-US" dirty="0">
                <a:solidFill>
                  <a:srgbClr val="000000"/>
                </a:solidFill>
                <a:effectLst/>
              </a:rPr>
              <a:t>, some semi-abandoned and other ghost towns. </a:t>
            </a:r>
            <a:br>
              <a:rPr lang="fr-FR" dirty="0">
                <a:effectLst/>
              </a:rPr>
            </a:br>
            <a:endParaRPr lang="en-GB" dirty="0"/>
          </a:p>
        </p:txBody>
      </p:sp>
      <p:sp>
        <p:nvSpPr>
          <p:cNvPr id="6" name="Text Placeholder 5">
            <a:extLst>
              <a:ext uri="{FF2B5EF4-FFF2-40B4-BE49-F238E27FC236}">
                <a16:creationId xmlns:a16="http://schemas.microsoft.com/office/drawing/2014/main" id="{8810F661-7155-C6F9-7E1F-2D665FC61D97}"/>
              </a:ext>
            </a:extLst>
          </p:cNvPr>
          <p:cNvSpPr>
            <a:spLocks noGrp="1"/>
          </p:cNvSpPr>
          <p:nvPr>
            <p:ph type="body" sz="quarter" idx="116"/>
          </p:nvPr>
        </p:nvSpPr>
        <p:spPr>
          <a:xfrm>
            <a:off x="614651" y="649229"/>
            <a:ext cx="5992059" cy="451257"/>
          </a:xfrm>
        </p:spPr>
        <p:txBody>
          <a:bodyPr/>
          <a:lstStyle/>
          <a:p>
            <a:r>
              <a:rPr lang="en-GB" dirty="0"/>
              <a:t>What was the trigger for your business or entrepreneurial idea?</a:t>
            </a:r>
          </a:p>
          <a:p>
            <a:endParaRPr lang="en-GB" dirty="0"/>
          </a:p>
        </p:txBody>
      </p:sp>
      <p:pic>
        <p:nvPicPr>
          <p:cNvPr id="9" name="Image 8" descr="Une image contenant ciel, plein air, bâtiment, chaussures&#10;&#10;Description générée automatiquement">
            <a:extLst>
              <a:ext uri="{FF2B5EF4-FFF2-40B4-BE49-F238E27FC236}">
                <a16:creationId xmlns:a16="http://schemas.microsoft.com/office/drawing/2014/main" id="{22EEBA4F-72F9-3483-6FC0-A83CF602E64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79837" y="3556842"/>
            <a:ext cx="4027203" cy="3020402"/>
          </a:xfrm>
          <a:prstGeom prst="rect">
            <a:avLst/>
          </a:prstGeom>
        </p:spPr>
      </p:pic>
      <p:sp>
        <p:nvSpPr>
          <p:cNvPr id="10" name="Text Placeholder 7">
            <a:extLst>
              <a:ext uri="{FF2B5EF4-FFF2-40B4-BE49-F238E27FC236}">
                <a16:creationId xmlns:a16="http://schemas.microsoft.com/office/drawing/2014/main" id="{2B673DAD-5B48-4656-4716-97F9BC71FE5B}"/>
              </a:ext>
            </a:extLst>
          </p:cNvPr>
          <p:cNvSpPr txBox="1">
            <a:spLocks/>
          </p:cNvSpPr>
          <p:nvPr/>
        </p:nvSpPr>
        <p:spPr>
          <a:xfrm>
            <a:off x="3967749" y="6941318"/>
            <a:ext cx="2800365" cy="451257"/>
          </a:xfrm>
          <a:prstGeom prst="rect">
            <a:avLst/>
          </a:prstGeom>
        </p:spPr>
        <p:txBody>
          <a:bodyPr vert="horz" lIns="91440" tIns="45720" rIns="91440" bIns="45720" rtlCol="0">
            <a:noAutofit/>
          </a:bodyPr>
          <a:lstStyle>
            <a:lvl1pPr marL="0" indent="0" algn="l" defTabSz="2072941" rtl="0" eaLnBrk="1" latinLnBrk="0" hangingPunct="1">
              <a:lnSpc>
                <a:spcPct val="100000"/>
              </a:lnSpc>
              <a:spcBef>
                <a:spcPts val="0"/>
              </a:spcBef>
              <a:buFont typeface="Arial" panose="020B0604020202020204" pitchFamily="34" charset="0"/>
              <a:buNone/>
              <a:defRPr sz="1400" b="1" i="0" kern="1200">
                <a:solidFill>
                  <a:srgbClr val="69ADAD"/>
                </a:solidFill>
                <a:latin typeface="Verdana" panose="020B0604030504040204" pitchFamily="34" charset="0"/>
                <a:ea typeface="Verdana" panose="020B0604030504040204" pitchFamily="34" charset="0"/>
                <a:cs typeface="Verdana" panose="020B060403050404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dirty="0"/>
              <a:t>What were the main obstacles or barriers you encountered?</a:t>
            </a:r>
          </a:p>
        </p:txBody>
      </p:sp>
      <p:sp>
        <p:nvSpPr>
          <p:cNvPr id="11" name="Text Placeholder 8">
            <a:extLst>
              <a:ext uri="{FF2B5EF4-FFF2-40B4-BE49-F238E27FC236}">
                <a16:creationId xmlns:a16="http://schemas.microsoft.com/office/drawing/2014/main" id="{FF67E285-245D-9C6F-104F-9BA9ACAEF96A}"/>
              </a:ext>
            </a:extLst>
          </p:cNvPr>
          <p:cNvSpPr txBox="1">
            <a:spLocks/>
          </p:cNvSpPr>
          <p:nvPr/>
        </p:nvSpPr>
        <p:spPr>
          <a:xfrm>
            <a:off x="3967749" y="7762855"/>
            <a:ext cx="3080248" cy="1755156"/>
          </a:xfrm>
          <a:prstGeom prst="rect">
            <a:avLst/>
          </a:prstGeom>
        </p:spPr>
        <p:txBody>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buNone/>
            </a:pPr>
            <a:r>
              <a:rPr lang="en-US" sz="1400" dirty="0">
                <a:solidFill>
                  <a:srgbClr val="213643"/>
                </a:solidFill>
                <a:latin typeface="Verdana" panose="020B0604030504040204" pitchFamily="34" charset="0"/>
                <a:ea typeface="Verdana" panose="020B0604030504040204" pitchFamily="34" charset="0"/>
                <a:cs typeface="Verdana" panose="020B0604030504040204" pitchFamily="34" charset="0"/>
              </a:rPr>
              <a:t>The number of people visiting small villages is still too low to allow for financial sustainability</a:t>
            </a:r>
            <a:r>
              <a:rPr lang="fr-FR" sz="1400" dirty="0">
                <a:solidFill>
                  <a:srgbClr val="213643"/>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213643"/>
                </a:solidFill>
                <a:latin typeface="Verdana" panose="020B0604030504040204" pitchFamily="34" charset="0"/>
                <a:ea typeface="Verdana" panose="020B0604030504040204" pitchFamily="34" charset="0"/>
                <a:cs typeface="Verdana" panose="020B0604030504040204" pitchFamily="34" charset="0"/>
              </a:rPr>
              <a:t>which</a:t>
            </a:r>
            <a:r>
              <a:rPr lang="fr-FR" sz="1400" dirty="0">
                <a:solidFill>
                  <a:srgbClr val="213643"/>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213643"/>
                </a:solidFill>
                <a:latin typeface="Verdana" panose="020B0604030504040204" pitchFamily="34" charset="0"/>
                <a:ea typeface="Verdana" panose="020B0604030504040204" pitchFamily="34" charset="0"/>
                <a:cs typeface="Verdana" panose="020B0604030504040204" pitchFamily="34" charset="0"/>
              </a:rPr>
              <a:t>does</a:t>
            </a:r>
            <a:r>
              <a:rPr lang="fr-FR" sz="1400" dirty="0">
                <a:solidFill>
                  <a:srgbClr val="213643"/>
                </a:solidFill>
                <a:latin typeface="Verdana" panose="020B0604030504040204" pitchFamily="34" charset="0"/>
                <a:ea typeface="Verdana" panose="020B0604030504040204" pitchFamily="34" charset="0"/>
                <a:cs typeface="Verdana" panose="020B0604030504040204" pitchFamily="34" charset="0"/>
              </a:rPr>
              <a:t> not </a:t>
            </a:r>
            <a:r>
              <a:rPr lang="fr-FR" sz="1400" dirty="0" err="1">
                <a:solidFill>
                  <a:srgbClr val="213643"/>
                </a:solidFill>
                <a:latin typeface="Verdana" panose="020B0604030504040204" pitchFamily="34" charset="0"/>
                <a:ea typeface="Verdana" panose="020B0604030504040204" pitchFamily="34" charset="0"/>
                <a:cs typeface="Verdana" panose="020B0604030504040204" pitchFamily="34" charset="0"/>
              </a:rPr>
              <a:t>provide</a:t>
            </a:r>
            <a:r>
              <a:rPr lang="fr-FR" sz="1400" dirty="0">
                <a:solidFill>
                  <a:srgbClr val="213643"/>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213643"/>
                </a:solidFill>
                <a:latin typeface="Verdana" panose="020B0604030504040204" pitchFamily="34" charset="0"/>
                <a:ea typeface="Verdana" panose="020B0604030504040204" pitchFamily="34" charset="0"/>
                <a:cs typeface="Verdana" panose="020B0604030504040204" pitchFamily="34" charset="0"/>
              </a:rPr>
              <a:t>sufficient</a:t>
            </a:r>
            <a:r>
              <a:rPr lang="fr-FR" sz="1400" dirty="0">
                <a:solidFill>
                  <a:srgbClr val="213643"/>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213643"/>
                </a:solidFill>
                <a:latin typeface="Verdana" panose="020B0604030504040204" pitchFamily="34" charset="0"/>
                <a:ea typeface="Verdana" panose="020B0604030504040204" pitchFamily="34" charset="0"/>
                <a:cs typeface="Verdana" panose="020B0604030504040204" pitchFamily="34" charset="0"/>
              </a:rPr>
              <a:t>visibility</a:t>
            </a:r>
            <a:r>
              <a:rPr lang="fr-FR" sz="1400" dirty="0">
                <a:solidFill>
                  <a:srgbClr val="213643"/>
                </a:solidFill>
                <a:latin typeface="Verdana" panose="020B0604030504040204" pitchFamily="34" charset="0"/>
                <a:ea typeface="Verdana" panose="020B0604030504040204" pitchFamily="34" charset="0"/>
                <a:cs typeface="Verdana" panose="020B0604030504040204" pitchFamily="34" charset="0"/>
              </a:rPr>
              <a:t> for the future.</a:t>
            </a:r>
            <a:endParaRPr lang="en-GB" sz="14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0740934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632354B-9E52-316B-7B13-744D07B652C4}"/>
              </a:ext>
            </a:extLst>
          </p:cNvPr>
          <p:cNvSpPr>
            <a:spLocks noGrp="1"/>
          </p:cNvSpPr>
          <p:nvPr>
            <p:ph type="body" sz="quarter" idx="65"/>
          </p:nvPr>
        </p:nvSpPr>
        <p:spPr/>
        <p:txBody>
          <a:bodyPr/>
          <a:lstStyle/>
          <a:p>
            <a:r>
              <a:rPr lang="en-US" dirty="0">
                <a:solidFill>
                  <a:srgbClr val="000000"/>
                </a:solidFill>
                <a:effectLst/>
              </a:rPr>
              <a:t>Wonder </a:t>
            </a:r>
            <a:r>
              <a:rPr lang="en-US" dirty="0" err="1">
                <a:solidFill>
                  <a:srgbClr val="000000"/>
                </a:solidFill>
                <a:effectLst/>
              </a:rPr>
              <a:t>Grottole</a:t>
            </a:r>
            <a:r>
              <a:rPr lang="en-US" dirty="0">
                <a:solidFill>
                  <a:srgbClr val="000000"/>
                </a:solidFill>
                <a:effectLst/>
              </a:rPr>
              <a:t> wants to experiment with a </a:t>
            </a:r>
            <a:r>
              <a:rPr lang="en-US" b="1" dirty="0">
                <a:solidFill>
                  <a:srgbClr val="000000"/>
                </a:solidFill>
                <a:effectLst/>
              </a:rPr>
              <a:t>new tourism model</a:t>
            </a:r>
            <a:r>
              <a:rPr lang="en-US" dirty="0">
                <a:solidFill>
                  <a:srgbClr val="000000"/>
                </a:solidFill>
                <a:effectLst/>
              </a:rPr>
              <a:t>, the </a:t>
            </a:r>
            <a:r>
              <a:rPr lang="en-US" b="1" dirty="0">
                <a:solidFill>
                  <a:srgbClr val="000000"/>
                </a:solidFill>
                <a:effectLst/>
              </a:rPr>
              <a:t>4.0</a:t>
            </a:r>
            <a:r>
              <a:rPr lang="en-US" dirty="0">
                <a:solidFill>
                  <a:srgbClr val="000000"/>
                </a:solidFill>
                <a:effectLst/>
              </a:rPr>
              <a:t> one, an evolution of the previous ones because it can systematize the recovery of the territory, favor an </a:t>
            </a:r>
            <a:r>
              <a:rPr lang="en-US" b="1" dirty="0">
                <a:solidFill>
                  <a:srgbClr val="000000"/>
                </a:solidFill>
                <a:effectLst/>
              </a:rPr>
              <a:t>urban regeneration</a:t>
            </a:r>
            <a:r>
              <a:rPr lang="en-US" dirty="0">
                <a:solidFill>
                  <a:srgbClr val="000000"/>
                </a:solidFill>
                <a:effectLst/>
              </a:rPr>
              <a:t> and create a new tourist market. The tourist no longer lives in the territory passively, nor does he live by the simple experiences offered by the locals but becomes a </a:t>
            </a:r>
            <a:r>
              <a:rPr lang="en-US" b="1" dirty="0">
                <a:solidFill>
                  <a:srgbClr val="000000"/>
                </a:solidFill>
                <a:effectLst/>
              </a:rPr>
              <a:t>protagonist</a:t>
            </a:r>
            <a:r>
              <a:rPr lang="en-US" dirty="0">
                <a:solidFill>
                  <a:srgbClr val="000000"/>
                </a:solidFill>
                <a:effectLst/>
              </a:rPr>
              <a:t> because he brings and exchanges skills, and values with the territory and his people.</a:t>
            </a:r>
            <a:br>
              <a:rPr lang="en-US" dirty="0">
                <a:effectLst/>
              </a:rPr>
            </a:br>
            <a:r>
              <a:rPr lang="en-US" dirty="0">
                <a:solidFill>
                  <a:srgbClr val="000000"/>
                </a:solidFill>
                <a:effectLst/>
              </a:rPr>
              <a:t>The impact of this type of tourism is very positive as it increases the quality of life as well as encourages and generates </a:t>
            </a:r>
            <a:r>
              <a:rPr lang="en-US" b="1" dirty="0">
                <a:solidFill>
                  <a:srgbClr val="000000"/>
                </a:solidFill>
                <a:effectLst/>
              </a:rPr>
              <a:t>new economies. </a:t>
            </a:r>
          </a:p>
          <a:p>
            <a:endParaRPr lang="en-US" b="1" dirty="0">
              <a:solidFill>
                <a:srgbClr val="000000"/>
              </a:solidFill>
            </a:endParaRPr>
          </a:p>
          <a:p>
            <a:r>
              <a:rPr lang="en-US" dirty="0">
                <a:solidFill>
                  <a:srgbClr val="000000"/>
                </a:solidFill>
                <a:effectLst/>
              </a:rPr>
              <a:t>Wonder </a:t>
            </a:r>
            <a:r>
              <a:rPr lang="en-US" dirty="0" err="1">
                <a:solidFill>
                  <a:srgbClr val="000000"/>
                </a:solidFill>
                <a:effectLst/>
              </a:rPr>
              <a:t>Grottole</a:t>
            </a:r>
            <a:r>
              <a:rPr lang="en-US" dirty="0">
                <a:solidFill>
                  <a:srgbClr val="000000"/>
                </a:solidFill>
                <a:effectLst/>
              </a:rPr>
              <a:t> will connect existing human and resource capital with new people, new ways of doing things, looks and ideas to regenerate the old village and create opportunities. A wealth of culture, traditions and stories to learn about, use, tell and pass on.</a:t>
            </a:r>
            <a:br>
              <a:rPr lang="en-US" dirty="0">
                <a:effectLst/>
              </a:rPr>
            </a:br>
            <a:r>
              <a:rPr lang="en-US" dirty="0">
                <a:solidFill>
                  <a:srgbClr val="000000"/>
                </a:solidFill>
                <a:effectLst/>
              </a:rPr>
              <a:t>There is a great heritage of culture, traditions and stories to know, tell and pass on and Wonder </a:t>
            </a:r>
            <a:r>
              <a:rPr lang="en-US" dirty="0" err="1">
                <a:solidFill>
                  <a:srgbClr val="000000"/>
                </a:solidFill>
                <a:effectLst/>
              </a:rPr>
              <a:t>Grottole</a:t>
            </a:r>
            <a:r>
              <a:rPr lang="en-US" dirty="0">
                <a:solidFill>
                  <a:srgbClr val="000000"/>
                </a:solidFill>
                <a:effectLst/>
              </a:rPr>
              <a:t> wants to preserve this collective memory.</a:t>
            </a:r>
            <a:endParaRPr lang="en-GB" dirty="0"/>
          </a:p>
        </p:txBody>
      </p:sp>
      <p:sp>
        <p:nvSpPr>
          <p:cNvPr id="7" name="Text Placeholder 6">
            <a:extLst>
              <a:ext uri="{FF2B5EF4-FFF2-40B4-BE49-F238E27FC236}">
                <a16:creationId xmlns:a16="http://schemas.microsoft.com/office/drawing/2014/main" id="{FA77AA11-091B-71C7-0C6B-9224568D4957}"/>
              </a:ext>
            </a:extLst>
          </p:cNvPr>
          <p:cNvSpPr>
            <a:spLocks noGrp="1"/>
          </p:cNvSpPr>
          <p:nvPr>
            <p:ph type="body" sz="quarter" idx="114"/>
          </p:nvPr>
        </p:nvSpPr>
        <p:spPr/>
        <p:txBody>
          <a:bodyPr/>
          <a:lstStyle/>
          <a:p>
            <a:r>
              <a:rPr lang="en-GB" dirty="0"/>
              <a:t>How is your product or service innovative? What gap in the marketplace does it fill?</a:t>
            </a:r>
          </a:p>
          <a:p>
            <a:endParaRPr lang="en-GB" dirty="0"/>
          </a:p>
        </p:txBody>
      </p:sp>
      <p:sp>
        <p:nvSpPr>
          <p:cNvPr id="8" name="Text Placeholder 7">
            <a:extLst>
              <a:ext uri="{FF2B5EF4-FFF2-40B4-BE49-F238E27FC236}">
                <a16:creationId xmlns:a16="http://schemas.microsoft.com/office/drawing/2014/main" id="{297053C2-0D6B-E75B-6257-358DA9095592}"/>
              </a:ext>
            </a:extLst>
          </p:cNvPr>
          <p:cNvSpPr>
            <a:spLocks noGrp="1"/>
          </p:cNvSpPr>
          <p:nvPr>
            <p:ph type="body" sz="quarter" idx="115"/>
          </p:nvPr>
        </p:nvSpPr>
        <p:spPr>
          <a:xfrm>
            <a:off x="766011" y="942197"/>
            <a:ext cx="5992060" cy="2359358"/>
          </a:xfrm>
        </p:spPr>
        <p:txBody>
          <a:bodyPr/>
          <a:lstStyle/>
          <a:p>
            <a:r>
              <a:rPr lang="en-US" dirty="0">
                <a:solidFill>
                  <a:schemeClr val="bg1"/>
                </a:solidFill>
                <a:effectLst/>
              </a:rPr>
              <a:t>The ideal tourist for Wonder </a:t>
            </a:r>
            <a:r>
              <a:rPr lang="en-US" dirty="0" err="1">
                <a:solidFill>
                  <a:schemeClr val="bg1"/>
                </a:solidFill>
                <a:effectLst/>
              </a:rPr>
              <a:t>Grottole</a:t>
            </a:r>
            <a:r>
              <a:rPr lang="en-US" dirty="0">
                <a:solidFill>
                  <a:schemeClr val="bg1"/>
                </a:solidFill>
                <a:effectLst/>
              </a:rPr>
              <a:t> is a tourist who no longer lives the territory passively, nor does he live by the simple experiences offered by the locals but becomes himself a protagonist because he brings and exchanges skills, values with the territory and his people.</a:t>
            </a:r>
            <a:endParaRPr lang="en-GB" dirty="0">
              <a:solidFill>
                <a:schemeClr val="bg1"/>
              </a:solidFill>
            </a:endParaRPr>
          </a:p>
        </p:txBody>
      </p:sp>
      <p:sp>
        <p:nvSpPr>
          <p:cNvPr id="9" name="Text Placeholder 8">
            <a:extLst>
              <a:ext uri="{FF2B5EF4-FFF2-40B4-BE49-F238E27FC236}">
                <a16:creationId xmlns:a16="http://schemas.microsoft.com/office/drawing/2014/main" id="{A2BB2796-72AA-F401-FD20-FDA5BF033786}"/>
              </a:ext>
            </a:extLst>
          </p:cNvPr>
          <p:cNvSpPr>
            <a:spLocks noGrp="1"/>
          </p:cNvSpPr>
          <p:nvPr>
            <p:ph type="body" sz="quarter" idx="116"/>
          </p:nvPr>
        </p:nvSpPr>
        <p:spPr>
          <a:xfrm>
            <a:off x="730153" y="307537"/>
            <a:ext cx="3302832" cy="451257"/>
          </a:xfrm>
        </p:spPr>
        <p:txBody>
          <a:bodyPr/>
          <a:lstStyle/>
          <a:p>
            <a:pPr lvl="0"/>
            <a:r>
              <a:rPr lang="en-GB" dirty="0">
                <a:solidFill>
                  <a:schemeClr val="bg1"/>
                </a:solidFill>
              </a:rPr>
              <a:t>Where did you source the main support and resources?</a:t>
            </a:r>
          </a:p>
        </p:txBody>
      </p:sp>
      <p:sp>
        <p:nvSpPr>
          <p:cNvPr id="10" name="Slide Number Placeholder 9">
            <a:extLst>
              <a:ext uri="{FF2B5EF4-FFF2-40B4-BE49-F238E27FC236}">
                <a16:creationId xmlns:a16="http://schemas.microsoft.com/office/drawing/2014/main" id="{DCA24365-72F6-E34C-EF62-5D0BC65C5AF5}"/>
              </a:ext>
            </a:extLst>
          </p:cNvPr>
          <p:cNvSpPr>
            <a:spLocks noGrp="1"/>
          </p:cNvSpPr>
          <p:nvPr>
            <p:ph type="sldNum" sz="quarter" idx="4"/>
          </p:nvPr>
        </p:nvSpPr>
        <p:spPr/>
        <p:txBody>
          <a:bodyPr/>
          <a:lstStyle/>
          <a:p>
            <a:fld id="{CB2079F2-58AF-ED44-82D7-E04B2F6FD686}" type="slidenum">
              <a:rPr lang="en-US" smtClean="0"/>
              <a:pPr/>
              <a:t>25</a:t>
            </a:fld>
            <a:endParaRPr lang="en-US" dirty="0"/>
          </a:p>
        </p:txBody>
      </p:sp>
      <p:pic>
        <p:nvPicPr>
          <p:cNvPr id="13" name="Picture Placeholder 12">
            <a:extLst>
              <a:ext uri="{FF2B5EF4-FFF2-40B4-BE49-F238E27FC236}">
                <a16:creationId xmlns:a16="http://schemas.microsoft.com/office/drawing/2014/main" id="{632D3283-07D1-0804-A552-C7FF4DD9F195}"/>
              </a:ext>
            </a:extLst>
          </p:cNvPr>
          <p:cNvPicPr>
            <a:picLocks noGrp="1" noChangeAspect="1"/>
          </p:cNvPicPr>
          <p:nvPr>
            <p:ph type="pic" sz="quarter" idx="44"/>
          </p:nvPr>
        </p:nvPicPr>
        <p:blipFill>
          <a:blip r:embed="rId2"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17447752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CB0A5F6-C391-4079-2D6C-83E071630E67}"/>
              </a:ext>
            </a:extLst>
          </p:cNvPr>
          <p:cNvSpPr>
            <a:spLocks noGrp="1"/>
          </p:cNvSpPr>
          <p:nvPr>
            <p:ph type="sldNum" sz="quarter" idx="4"/>
          </p:nvPr>
        </p:nvSpPr>
        <p:spPr/>
        <p:txBody>
          <a:bodyPr/>
          <a:lstStyle/>
          <a:p>
            <a:fld id="{CB2079F2-58AF-ED44-82D7-E04B2F6FD686}" type="slidenum">
              <a:rPr lang="en-US" smtClean="0"/>
              <a:pPr/>
              <a:t>26</a:t>
            </a:fld>
            <a:endParaRPr lang="en-US" dirty="0"/>
          </a:p>
        </p:txBody>
      </p:sp>
      <p:sp>
        <p:nvSpPr>
          <p:cNvPr id="6" name="Text Placeholder 5">
            <a:extLst>
              <a:ext uri="{FF2B5EF4-FFF2-40B4-BE49-F238E27FC236}">
                <a16:creationId xmlns:a16="http://schemas.microsoft.com/office/drawing/2014/main" id="{BD9B8880-06B9-3D77-95E0-93707411EAFB}"/>
              </a:ext>
            </a:extLst>
          </p:cNvPr>
          <p:cNvSpPr>
            <a:spLocks noGrp="1"/>
          </p:cNvSpPr>
          <p:nvPr>
            <p:ph type="body" sz="quarter" idx="47"/>
          </p:nvPr>
        </p:nvSpPr>
        <p:spPr/>
        <p:txBody>
          <a:bodyPr/>
          <a:lstStyle/>
          <a:p>
            <a:r>
              <a:rPr lang="en-GB" dirty="0"/>
              <a:t>France</a:t>
            </a:r>
          </a:p>
        </p:txBody>
      </p:sp>
      <p:sp>
        <p:nvSpPr>
          <p:cNvPr id="7" name="Text Placeholder 6">
            <a:extLst>
              <a:ext uri="{FF2B5EF4-FFF2-40B4-BE49-F238E27FC236}">
                <a16:creationId xmlns:a16="http://schemas.microsoft.com/office/drawing/2014/main" id="{2D694935-F022-3859-C448-5171018499DD}"/>
              </a:ext>
            </a:extLst>
          </p:cNvPr>
          <p:cNvSpPr>
            <a:spLocks noGrp="1"/>
          </p:cNvSpPr>
          <p:nvPr>
            <p:ph type="body" sz="quarter" idx="113"/>
          </p:nvPr>
        </p:nvSpPr>
        <p:spPr>
          <a:xfrm>
            <a:off x="4459209" y="653677"/>
            <a:ext cx="2899792" cy="574615"/>
          </a:xfrm>
        </p:spPr>
        <p:txBody>
          <a:bodyPr/>
          <a:lstStyle/>
          <a:p>
            <a:r>
              <a:rPr lang="en-GB" dirty="0"/>
              <a:t>Vert Bordeaux</a:t>
            </a:r>
          </a:p>
        </p:txBody>
      </p:sp>
      <p:sp>
        <p:nvSpPr>
          <p:cNvPr id="2" name="Text Placeholder 1">
            <a:extLst>
              <a:ext uri="{FF2B5EF4-FFF2-40B4-BE49-F238E27FC236}">
                <a16:creationId xmlns:a16="http://schemas.microsoft.com/office/drawing/2014/main" id="{5F7DBE33-B6CF-711E-3CA1-41D115B802FA}"/>
              </a:ext>
            </a:extLst>
          </p:cNvPr>
          <p:cNvSpPr>
            <a:spLocks noGrp="1"/>
          </p:cNvSpPr>
          <p:nvPr>
            <p:ph type="body" sz="quarter" idx="45"/>
          </p:nvPr>
        </p:nvSpPr>
        <p:spPr>
          <a:xfrm>
            <a:off x="4424851" y="2765614"/>
            <a:ext cx="3113110" cy="274380"/>
          </a:xfrm>
        </p:spPr>
        <p:txBody>
          <a:bodyPr>
            <a:noAutofit/>
          </a:bodyPr>
          <a:lstStyle/>
          <a:p>
            <a:pPr algn="l"/>
            <a:r>
              <a:rPr lang="en-GB" dirty="0"/>
              <a:t>Emmanuel OTAYEK, entrepreneur</a:t>
            </a:r>
          </a:p>
        </p:txBody>
      </p:sp>
      <p:sp>
        <p:nvSpPr>
          <p:cNvPr id="3" name="Text Placeholder 2">
            <a:extLst>
              <a:ext uri="{FF2B5EF4-FFF2-40B4-BE49-F238E27FC236}">
                <a16:creationId xmlns:a16="http://schemas.microsoft.com/office/drawing/2014/main" id="{DD36B97B-ECDB-5363-324D-50B4CA47E610}"/>
              </a:ext>
            </a:extLst>
          </p:cNvPr>
          <p:cNvSpPr>
            <a:spLocks noGrp="1"/>
          </p:cNvSpPr>
          <p:nvPr>
            <p:ph type="body" sz="quarter" idx="119"/>
          </p:nvPr>
        </p:nvSpPr>
        <p:spPr>
          <a:xfrm>
            <a:off x="4441429" y="2229775"/>
            <a:ext cx="2899792" cy="280520"/>
          </a:xfrm>
        </p:spPr>
        <p:txBody>
          <a:bodyPr>
            <a:noAutofit/>
          </a:bodyPr>
          <a:lstStyle/>
          <a:p>
            <a:r>
              <a:rPr lang="en-GB" dirty="0"/>
              <a:t>Eco-friendly excursions</a:t>
            </a:r>
          </a:p>
        </p:txBody>
      </p:sp>
      <p:sp>
        <p:nvSpPr>
          <p:cNvPr id="8" name="Text Placeholder 7">
            <a:extLst>
              <a:ext uri="{FF2B5EF4-FFF2-40B4-BE49-F238E27FC236}">
                <a16:creationId xmlns:a16="http://schemas.microsoft.com/office/drawing/2014/main" id="{335EB883-DB9D-CD05-2B9C-C6637FAFDA4D}"/>
              </a:ext>
            </a:extLst>
          </p:cNvPr>
          <p:cNvSpPr>
            <a:spLocks noGrp="1"/>
          </p:cNvSpPr>
          <p:nvPr>
            <p:ph type="body" sz="quarter" idx="120"/>
          </p:nvPr>
        </p:nvSpPr>
        <p:spPr>
          <a:xfrm>
            <a:off x="4812648" y="3326746"/>
            <a:ext cx="2899792" cy="280520"/>
          </a:xfrm>
        </p:spPr>
        <p:txBody>
          <a:bodyPr/>
          <a:lstStyle/>
          <a:p>
            <a:pPr algn="l">
              <a:lnSpc>
                <a:spcPct val="100000"/>
              </a:lnSpc>
              <a:spcBef>
                <a:spcPts val="0"/>
              </a:spcBef>
            </a:pPr>
            <a:r>
              <a:rPr lang="en-US" sz="1200" dirty="0">
                <a:solidFill>
                  <a:schemeClr val="bg1"/>
                </a:solidFill>
                <a:hlinkClick r:id="rId3"/>
              </a:rPr>
              <a:t>https://vertbordeaux.fr/</a:t>
            </a:r>
            <a:endParaRPr lang="en-US" sz="1200" dirty="0">
              <a:solidFill>
                <a:schemeClr val="bg1"/>
              </a:solidFill>
            </a:endParaRPr>
          </a:p>
          <a:p>
            <a:pPr algn="l">
              <a:lnSpc>
                <a:spcPct val="100000"/>
              </a:lnSpc>
              <a:spcBef>
                <a:spcPts val="0"/>
              </a:spcBef>
            </a:pPr>
            <a:r>
              <a:rPr lang="en-US" sz="1200" dirty="0">
                <a:solidFill>
                  <a:schemeClr val="bg1"/>
                </a:solidFill>
                <a:hlinkClick r:id="rId4"/>
              </a:rPr>
              <a:t>https://www.facebook.com/agencevertbordeaux/</a:t>
            </a:r>
            <a:endParaRPr lang="en-US" sz="1200" dirty="0">
              <a:solidFill>
                <a:schemeClr val="bg1"/>
              </a:solidFill>
            </a:endParaRPr>
          </a:p>
          <a:p>
            <a:pPr algn="l">
              <a:lnSpc>
                <a:spcPct val="100000"/>
              </a:lnSpc>
              <a:spcBef>
                <a:spcPts val="0"/>
              </a:spcBef>
            </a:pPr>
            <a:r>
              <a:rPr lang="en-US" sz="1200" dirty="0">
                <a:hlinkClick r:id="rId5"/>
              </a:rPr>
              <a:t>Instagram</a:t>
            </a:r>
            <a:endParaRPr lang="en-US" sz="1200" dirty="0">
              <a:solidFill>
                <a:schemeClr val="bg1"/>
              </a:solidFill>
            </a:endParaRPr>
          </a:p>
          <a:p>
            <a:pPr algn="l">
              <a:lnSpc>
                <a:spcPct val="100000"/>
              </a:lnSpc>
              <a:spcBef>
                <a:spcPts val="0"/>
              </a:spcBef>
            </a:pPr>
            <a:r>
              <a:rPr lang="en-US" sz="1200" dirty="0">
                <a:solidFill>
                  <a:schemeClr val="bg1"/>
                </a:solidFill>
              </a:rPr>
              <a:t>	</a:t>
            </a:r>
          </a:p>
          <a:p>
            <a:pPr algn="l">
              <a:lnSpc>
                <a:spcPct val="100000"/>
              </a:lnSpc>
              <a:spcBef>
                <a:spcPts val="0"/>
              </a:spcBef>
            </a:pPr>
            <a:endParaRPr lang="en-US" sz="1200" dirty="0">
              <a:solidFill>
                <a:schemeClr val="bg1"/>
              </a:solidFill>
            </a:endParaRPr>
          </a:p>
        </p:txBody>
      </p:sp>
      <p:sp>
        <p:nvSpPr>
          <p:cNvPr id="12" name="Text Placeholder 11">
            <a:extLst>
              <a:ext uri="{FF2B5EF4-FFF2-40B4-BE49-F238E27FC236}">
                <a16:creationId xmlns:a16="http://schemas.microsoft.com/office/drawing/2014/main" id="{30730D2F-F7B5-FED9-53E1-BDD23A626183}"/>
              </a:ext>
            </a:extLst>
          </p:cNvPr>
          <p:cNvSpPr>
            <a:spLocks noGrp="1"/>
          </p:cNvSpPr>
          <p:nvPr>
            <p:ph type="body" sz="quarter" idx="121"/>
          </p:nvPr>
        </p:nvSpPr>
        <p:spPr>
          <a:xfrm>
            <a:off x="427486" y="4837577"/>
            <a:ext cx="6259256" cy="1704039"/>
          </a:xfrm>
        </p:spPr>
        <p:txBody>
          <a:bodyPr>
            <a:noAutofit/>
          </a:bodyPr>
          <a:lstStyle/>
          <a:p>
            <a:pPr algn="l"/>
            <a:r>
              <a:rPr lang="en-US" sz="1400" dirty="0">
                <a:solidFill>
                  <a:schemeClr val="tx1"/>
                </a:solidFill>
              </a:rPr>
              <a:t>Vert Bordeaux is an eco-responsible excursion agency based in Bordeaux, founded in November 2021 by Emmanuel </a:t>
            </a:r>
            <a:r>
              <a:rPr lang="en-US" sz="1400" dirty="0" err="1">
                <a:solidFill>
                  <a:schemeClr val="tx1"/>
                </a:solidFill>
              </a:rPr>
              <a:t>Otayek</a:t>
            </a:r>
            <a:r>
              <a:rPr lang="en-US" sz="1400" dirty="0">
                <a:solidFill>
                  <a:schemeClr val="tx1"/>
                </a:solidFill>
              </a:rPr>
              <a:t> and Sarah Mark. We offer half-day and full-day excursions from Bordeaux to the Bay of </a:t>
            </a:r>
            <a:r>
              <a:rPr lang="en-US" sz="1400" dirty="0" err="1">
                <a:solidFill>
                  <a:schemeClr val="tx1"/>
                </a:solidFill>
              </a:rPr>
              <a:t>Arcachon</a:t>
            </a:r>
            <a:r>
              <a:rPr lang="en-US" sz="1400" dirty="0">
                <a:solidFill>
                  <a:schemeClr val="tx1"/>
                </a:solidFill>
              </a:rPr>
              <a:t>, Saint-</a:t>
            </a:r>
            <a:r>
              <a:rPr lang="en-US" sz="1400" dirty="0" err="1">
                <a:solidFill>
                  <a:schemeClr val="tx1"/>
                </a:solidFill>
              </a:rPr>
              <a:t>Emilion</a:t>
            </a:r>
            <a:r>
              <a:rPr lang="en-US" sz="1400" dirty="0">
                <a:solidFill>
                  <a:schemeClr val="tx1"/>
                </a:solidFill>
              </a:rPr>
              <a:t> and the Entre-Deux-</a:t>
            </a:r>
            <a:r>
              <a:rPr lang="en-US" sz="1400" dirty="0" err="1">
                <a:solidFill>
                  <a:schemeClr val="tx1"/>
                </a:solidFill>
              </a:rPr>
              <a:t>Mers</a:t>
            </a:r>
            <a:r>
              <a:rPr lang="en-US" sz="1400" dirty="0">
                <a:solidFill>
                  <a:schemeClr val="tx1"/>
                </a:solidFill>
              </a:rPr>
              <a:t> region.</a:t>
            </a:r>
          </a:p>
          <a:p>
            <a:pPr algn="l"/>
            <a:endParaRPr lang="en-US" sz="1400" dirty="0">
              <a:solidFill>
                <a:schemeClr val="tx1"/>
              </a:solidFill>
            </a:endParaRPr>
          </a:p>
          <a:p>
            <a:pPr algn="l"/>
            <a:r>
              <a:rPr lang="en-US" sz="1400" dirty="0">
                <a:solidFill>
                  <a:schemeClr val="tx1"/>
                </a:solidFill>
              </a:rPr>
              <a:t>Our aim is simple: to help you (re)discover the Gironde, its diversity and its complexity. There's no question of us spending a whole day tasting wine! What we want to do is give you an overview of each area we visit: old stones, local produce, natural areas, and meetings with craftsmen and producers… And of course, all of this is accompanied by convivial moments to share in a small group (8 people maximum) with your guide-driver Emmanuel. A real moment of well-being and reconnection with nature. Because there's something to suit all agendas, tastes and budgets, we also offer themed walking tours of Bordeaux, with a special focus on history and gastronomy! </a:t>
            </a:r>
          </a:p>
          <a:p>
            <a:pPr algn="l"/>
            <a:endParaRPr lang="en-US" sz="1400" dirty="0">
              <a:solidFill>
                <a:schemeClr val="tx1"/>
              </a:solidFill>
            </a:endParaRPr>
          </a:p>
          <a:p>
            <a:pPr algn="l"/>
            <a:endParaRPr lang="en-US" sz="1400" dirty="0">
              <a:solidFill>
                <a:schemeClr val="tx1"/>
              </a:solidFill>
            </a:endParaRPr>
          </a:p>
          <a:p>
            <a:pPr algn="l"/>
            <a:r>
              <a:rPr lang="en-US" sz="1400" dirty="0">
                <a:solidFill>
                  <a:schemeClr val="tx1"/>
                </a:solidFill>
              </a:rPr>
              <a:t>To sum up, Vert Bordeaux it’s :</a:t>
            </a:r>
            <a:endParaRPr lang="en-GB" dirty="0">
              <a:solidFill>
                <a:schemeClr val="tx1"/>
              </a:solidFill>
              <a:sym typeface="FontAwesome"/>
            </a:endParaRPr>
          </a:p>
        </p:txBody>
      </p:sp>
      <p:sp>
        <p:nvSpPr>
          <p:cNvPr id="50" name="Text Placeholder 8">
            <a:extLst>
              <a:ext uri="{FF2B5EF4-FFF2-40B4-BE49-F238E27FC236}">
                <a16:creationId xmlns:a16="http://schemas.microsoft.com/office/drawing/2014/main" id="{6AC303F1-8D34-DFF1-463E-052618FC23B1}"/>
              </a:ext>
            </a:extLst>
          </p:cNvPr>
          <p:cNvSpPr txBox="1">
            <a:spLocks/>
          </p:cNvSpPr>
          <p:nvPr/>
        </p:nvSpPr>
        <p:spPr>
          <a:xfrm>
            <a:off x="427486" y="4306194"/>
            <a:ext cx="5992059" cy="451257"/>
          </a:xfrm>
          <a:prstGeom prst="rect">
            <a:avLst/>
          </a:prstGeom>
        </p:spPr>
        <p:txBody>
          <a:bodyPr vert="horz" lIns="91440" tIns="45720" rIns="91440" bIns="45720" rtlCol="0">
            <a:noAutofit/>
          </a:bodyPr>
          <a:lstStyle>
            <a:lvl1pPr marL="0" indent="0" algn="l" defTabSz="2072941" rtl="0" eaLnBrk="1" latinLnBrk="0" hangingPunct="1">
              <a:lnSpc>
                <a:spcPct val="100000"/>
              </a:lnSpc>
              <a:spcBef>
                <a:spcPts val="0"/>
              </a:spcBef>
              <a:buFont typeface="Arial" panose="020B0604020202020204" pitchFamily="34" charset="0"/>
              <a:buNone/>
              <a:defRPr sz="2800" b="1" i="0" kern="1200">
                <a:solidFill>
                  <a:srgbClr val="8AC03B"/>
                </a:solidFill>
                <a:latin typeface="Verdana" panose="020B0604030504040204" pitchFamily="34" charset="0"/>
                <a:ea typeface="Verdana" panose="020B0604030504040204" pitchFamily="34" charset="0"/>
                <a:cs typeface="Verdana" panose="020B060403050404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2400" dirty="0"/>
              <a:t>Introduction</a:t>
            </a:r>
          </a:p>
        </p:txBody>
      </p:sp>
      <p:pic>
        <p:nvPicPr>
          <p:cNvPr id="16" name="Espace réservé pour une image  15" descr="Une image contenant habits, chaussures, personne, plein air&#10;&#10;Description générée automatiquement">
            <a:extLst>
              <a:ext uri="{FF2B5EF4-FFF2-40B4-BE49-F238E27FC236}">
                <a16:creationId xmlns:a16="http://schemas.microsoft.com/office/drawing/2014/main" id="{FD74606D-176D-145F-AB52-4869F4513180}"/>
              </a:ext>
            </a:extLst>
          </p:cNvPr>
          <p:cNvPicPr>
            <a:picLocks noGrp="1" noChangeAspect="1"/>
          </p:cNvPicPr>
          <p:nvPr>
            <p:ph type="pic" sz="quarter" idx="44"/>
          </p:nvPr>
        </p:nvPicPr>
        <p:blipFill>
          <a:blip r:embed="rId6" cstate="screen">
            <a:extLst>
              <a:ext uri="{28A0092B-C50C-407E-A947-70E740481C1C}">
                <a14:useLocalDpi xmlns:a14="http://schemas.microsoft.com/office/drawing/2010/main"/>
              </a:ext>
            </a:extLst>
          </a:blip>
          <a:srcRect/>
          <a:stretch>
            <a:fillRect/>
          </a:stretch>
        </p:blipFill>
        <p:spPr>
          <a:xfrm>
            <a:off x="0" y="0"/>
            <a:ext cx="2850694" cy="3459591"/>
          </a:xfrm>
        </p:spPr>
      </p:pic>
      <p:pic>
        <p:nvPicPr>
          <p:cNvPr id="44" name="Image 43" descr="Une image contenant Police, croquis, blanc&#10;&#10;Description générée automatiquement">
            <a:extLst>
              <a:ext uri="{FF2B5EF4-FFF2-40B4-BE49-F238E27FC236}">
                <a16:creationId xmlns:a16="http://schemas.microsoft.com/office/drawing/2014/main" id="{7A0CC8AC-34C3-2CE9-C038-B36FCED11955}"/>
              </a:ext>
            </a:extLst>
          </p:cNvPr>
          <p:cNvPicPr>
            <a:picLocks noChangeAspect="1"/>
          </p:cNvPicPr>
          <p:nvPr/>
        </p:nvPicPr>
        <p:blipFill>
          <a:blip r:embed="rId7"/>
          <a:stretch>
            <a:fillRect/>
          </a:stretch>
        </p:blipFill>
        <p:spPr>
          <a:xfrm>
            <a:off x="244865" y="9221685"/>
            <a:ext cx="6624498" cy="1169873"/>
          </a:xfrm>
          <a:prstGeom prst="rect">
            <a:avLst/>
          </a:prstGeom>
        </p:spPr>
      </p:pic>
      <p:pic>
        <p:nvPicPr>
          <p:cNvPr id="5" name="Image 4" descr="Une image contenant Police, croquis, blanc&#10;&#10;Description générée automatiquement">
            <a:extLst>
              <a:ext uri="{FF2B5EF4-FFF2-40B4-BE49-F238E27FC236}">
                <a16:creationId xmlns:a16="http://schemas.microsoft.com/office/drawing/2014/main" id="{3EEA7A0D-E669-A2EA-C7D1-D77CCDA0CD1A}"/>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r="-605"/>
          <a:stretch/>
        </p:blipFill>
        <p:spPr>
          <a:xfrm>
            <a:off x="244865" y="10038136"/>
            <a:ext cx="6624498" cy="234566"/>
          </a:xfrm>
          <a:prstGeom prst="rect">
            <a:avLst/>
          </a:prstGeom>
        </p:spPr>
      </p:pic>
      <p:sp>
        <p:nvSpPr>
          <p:cNvPr id="9" name="ZoneTexte 8">
            <a:extLst>
              <a:ext uri="{FF2B5EF4-FFF2-40B4-BE49-F238E27FC236}">
                <a16:creationId xmlns:a16="http://schemas.microsoft.com/office/drawing/2014/main" id="{D6457477-75A6-5E37-1364-790DF08EE71A}"/>
              </a:ext>
            </a:extLst>
          </p:cNvPr>
          <p:cNvSpPr txBox="1"/>
          <p:nvPr/>
        </p:nvSpPr>
        <p:spPr>
          <a:xfrm>
            <a:off x="427486" y="10093188"/>
            <a:ext cx="1063112" cy="246221"/>
          </a:xfrm>
          <a:prstGeom prst="rect">
            <a:avLst/>
          </a:prstGeom>
          <a:noFill/>
        </p:spPr>
        <p:txBody>
          <a:bodyPr wrap="none" rtlCol="0">
            <a:spAutoFit/>
          </a:bodyPr>
          <a:lstStyle/>
          <a:p>
            <a:r>
              <a:rPr lang="fr-FR" sz="1000" dirty="0">
                <a:solidFill>
                  <a:srgbClr val="205036"/>
                </a:solidFill>
                <a:latin typeface="Verdana" panose="020B0604030504040204" pitchFamily="34" charset="0"/>
                <a:ea typeface="Verdana" panose="020B0604030504040204" pitchFamily="34" charset="0"/>
                <a:cs typeface="Verdana" panose="020B0604030504040204" pitchFamily="34" charset="0"/>
              </a:rPr>
              <a:t>Original tours</a:t>
            </a:r>
          </a:p>
        </p:txBody>
      </p:sp>
      <p:sp>
        <p:nvSpPr>
          <p:cNvPr id="11" name="ZoneTexte 10">
            <a:extLst>
              <a:ext uri="{FF2B5EF4-FFF2-40B4-BE49-F238E27FC236}">
                <a16:creationId xmlns:a16="http://schemas.microsoft.com/office/drawing/2014/main" id="{432AAF74-9B74-8B40-A7C5-DF77850DA8E9}"/>
              </a:ext>
            </a:extLst>
          </p:cNvPr>
          <p:cNvSpPr txBox="1"/>
          <p:nvPr/>
        </p:nvSpPr>
        <p:spPr>
          <a:xfrm>
            <a:off x="1612266" y="10093189"/>
            <a:ext cx="1130438" cy="246221"/>
          </a:xfrm>
          <a:prstGeom prst="rect">
            <a:avLst/>
          </a:prstGeom>
          <a:noFill/>
        </p:spPr>
        <p:txBody>
          <a:bodyPr wrap="none" rtlCol="0">
            <a:spAutoFit/>
          </a:bodyPr>
          <a:lstStyle/>
          <a:p>
            <a:r>
              <a:rPr lang="fr-FR" sz="1000" dirty="0">
                <a:solidFill>
                  <a:srgbClr val="205036"/>
                </a:solidFill>
                <a:latin typeface="Verdana" panose="020B0604030504040204" pitchFamily="34" charset="0"/>
                <a:ea typeface="Verdana" panose="020B0604030504040204" pitchFamily="34" charset="0"/>
                <a:cs typeface="Verdana" panose="020B0604030504040204" pitchFamily="34" charset="0"/>
              </a:rPr>
              <a:t>In mini groups</a:t>
            </a:r>
          </a:p>
        </p:txBody>
      </p:sp>
      <p:sp>
        <p:nvSpPr>
          <p:cNvPr id="15" name="ZoneTexte 14">
            <a:extLst>
              <a:ext uri="{FF2B5EF4-FFF2-40B4-BE49-F238E27FC236}">
                <a16:creationId xmlns:a16="http://schemas.microsoft.com/office/drawing/2014/main" id="{0CAD4FAD-4776-7D24-B7E8-8E1CB502B65F}"/>
              </a:ext>
            </a:extLst>
          </p:cNvPr>
          <p:cNvSpPr txBox="1"/>
          <p:nvPr/>
        </p:nvSpPr>
        <p:spPr>
          <a:xfrm>
            <a:off x="2967372" y="10088133"/>
            <a:ext cx="1378904" cy="246221"/>
          </a:xfrm>
          <a:prstGeom prst="rect">
            <a:avLst/>
          </a:prstGeom>
          <a:noFill/>
        </p:spPr>
        <p:txBody>
          <a:bodyPr wrap="none" rtlCol="0">
            <a:spAutoFit/>
          </a:bodyPr>
          <a:lstStyle/>
          <a:p>
            <a:r>
              <a:rPr lang="fr-FR" sz="1000" dirty="0">
                <a:solidFill>
                  <a:srgbClr val="205036"/>
                </a:solidFill>
                <a:latin typeface="Verdana" panose="020B0604030504040204" pitchFamily="34" charset="0"/>
                <a:ea typeface="Verdana" panose="020B0604030504040204" pitchFamily="34" charset="0"/>
                <a:cs typeface="Verdana" panose="020B0604030504040204" pitchFamily="34" charset="0"/>
              </a:rPr>
              <a:t>3 </a:t>
            </a:r>
            <a:r>
              <a:rPr lang="fr-FR" sz="1000" dirty="0" err="1">
                <a:solidFill>
                  <a:srgbClr val="205036"/>
                </a:solidFill>
                <a:latin typeface="Verdana" panose="020B0604030504040204" pitchFamily="34" charset="0"/>
                <a:ea typeface="Verdana" panose="020B0604030504040204" pitchFamily="34" charset="0"/>
                <a:cs typeface="Verdana" panose="020B0604030504040204" pitchFamily="34" charset="0"/>
              </a:rPr>
              <a:t>different</a:t>
            </a:r>
            <a:r>
              <a:rPr lang="fr-FR" sz="1000" dirty="0">
                <a:solidFill>
                  <a:srgbClr val="205036"/>
                </a:solidFill>
                <a:latin typeface="Verdana" panose="020B0604030504040204" pitchFamily="34" charset="0"/>
                <a:ea typeface="Verdana" panose="020B0604030504040204" pitchFamily="34" charset="0"/>
                <a:cs typeface="Verdana" panose="020B0604030504040204" pitchFamily="34" charset="0"/>
              </a:rPr>
              <a:t> timings</a:t>
            </a:r>
          </a:p>
        </p:txBody>
      </p:sp>
      <p:sp>
        <p:nvSpPr>
          <p:cNvPr id="17" name="ZoneTexte 16">
            <a:extLst>
              <a:ext uri="{FF2B5EF4-FFF2-40B4-BE49-F238E27FC236}">
                <a16:creationId xmlns:a16="http://schemas.microsoft.com/office/drawing/2014/main" id="{F83B92C0-C820-3A4A-8076-FCD69606D7F9}"/>
              </a:ext>
            </a:extLst>
          </p:cNvPr>
          <p:cNvSpPr txBox="1"/>
          <p:nvPr/>
        </p:nvSpPr>
        <p:spPr>
          <a:xfrm>
            <a:off x="4812648" y="10088133"/>
            <a:ext cx="761747" cy="246221"/>
          </a:xfrm>
          <a:prstGeom prst="rect">
            <a:avLst/>
          </a:prstGeom>
          <a:noFill/>
        </p:spPr>
        <p:txBody>
          <a:bodyPr wrap="none" rtlCol="0">
            <a:spAutoFit/>
          </a:bodyPr>
          <a:lstStyle/>
          <a:p>
            <a:r>
              <a:rPr lang="fr-FR" sz="1000" dirty="0">
                <a:solidFill>
                  <a:srgbClr val="205036"/>
                </a:solidFill>
                <a:latin typeface="Verdana" panose="020B0604030504040204" pitchFamily="34" charset="0"/>
                <a:ea typeface="Verdana" panose="020B0604030504040204" pitchFamily="34" charset="0"/>
                <a:cs typeface="Verdana" panose="020B0604030504040204" pitchFamily="34" charset="0"/>
              </a:rPr>
              <a:t>Meetings</a:t>
            </a:r>
          </a:p>
        </p:txBody>
      </p:sp>
      <p:sp>
        <p:nvSpPr>
          <p:cNvPr id="18" name="ZoneTexte 17">
            <a:extLst>
              <a:ext uri="{FF2B5EF4-FFF2-40B4-BE49-F238E27FC236}">
                <a16:creationId xmlns:a16="http://schemas.microsoft.com/office/drawing/2014/main" id="{AE971FDC-D3A3-1369-E4A6-79FFB91E509B}"/>
              </a:ext>
            </a:extLst>
          </p:cNvPr>
          <p:cNvSpPr txBox="1"/>
          <p:nvPr/>
        </p:nvSpPr>
        <p:spPr>
          <a:xfrm>
            <a:off x="5834219" y="10088133"/>
            <a:ext cx="954107" cy="246221"/>
          </a:xfrm>
          <a:prstGeom prst="rect">
            <a:avLst/>
          </a:prstGeom>
          <a:noFill/>
        </p:spPr>
        <p:txBody>
          <a:bodyPr wrap="none" rtlCol="0">
            <a:spAutoFit/>
          </a:bodyPr>
          <a:lstStyle/>
          <a:p>
            <a:r>
              <a:rPr lang="fr-FR" sz="1000" dirty="0">
                <a:solidFill>
                  <a:srgbClr val="205036"/>
                </a:solidFill>
                <a:latin typeface="Verdana" panose="020B0604030504040204" pitchFamily="34" charset="0"/>
                <a:ea typeface="Verdana" panose="020B0604030504040204" pitchFamily="34" charset="0"/>
                <a:cs typeface="Verdana" panose="020B0604030504040204" pitchFamily="34" charset="0"/>
              </a:rPr>
              <a:t>Eco-friendly</a:t>
            </a:r>
          </a:p>
        </p:txBody>
      </p:sp>
      <p:grpSp>
        <p:nvGrpSpPr>
          <p:cNvPr id="19" name="Groupe 18">
            <a:extLst>
              <a:ext uri="{FF2B5EF4-FFF2-40B4-BE49-F238E27FC236}">
                <a16:creationId xmlns:a16="http://schemas.microsoft.com/office/drawing/2014/main" id="{AF976EE4-551E-08BD-4665-976B838BA069}"/>
              </a:ext>
            </a:extLst>
          </p:cNvPr>
          <p:cNvGrpSpPr/>
          <p:nvPr/>
        </p:nvGrpSpPr>
        <p:grpSpPr>
          <a:xfrm rot="10800000">
            <a:off x="0" y="3161423"/>
            <a:ext cx="2351314" cy="920863"/>
            <a:chOff x="2860742" y="1832249"/>
            <a:chExt cx="3822043" cy="1080000"/>
          </a:xfrm>
        </p:grpSpPr>
        <p:sp>
          <p:nvSpPr>
            <p:cNvPr id="20" name="Rectangle 19">
              <a:extLst>
                <a:ext uri="{FF2B5EF4-FFF2-40B4-BE49-F238E27FC236}">
                  <a16:creationId xmlns:a16="http://schemas.microsoft.com/office/drawing/2014/main" id="{4BE8FCA5-1F96-858A-D2EF-D4550FB8230E}"/>
                </a:ext>
              </a:extLst>
            </p:cNvPr>
            <p:cNvSpPr/>
            <p:nvPr/>
          </p:nvSpPr>
          <p:spPr>
            <a:xfrm rot="10800000">
              <a:off x="3400742" y="1832249"/>
              <a:ext cx="3282043" cy="1080000"/>
            </a:xfrm>
            <a:prstGeom prst="rect">
              <a:avLst/>
            </a:prstGeom>
            <a:solidFill>
              <a:srgbClr val="81D8DA"/>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bg1"/>
                  </a:solidFill>
                  <a:latin typeface="Verdana" panose="020B0604030504040204" pitchFamily="34" charset="0"/>
                  <a:ea typeface="Verdana" panose="020B0604030504040204" pitchFamily="34" charset="0"/>
                  <a:cs typeface="Verdana" panose="020B0604030504040204" pitchFamily="34" charset="0"/>
                </a:rPr>
                <a:t>CONNECTING</a:t>
              </a:r>
            </a:p>
          </p:txBody>
        </p:sp>
        <p:sp>
          <p:nvSpPr>
            <p:cNvPr id="21" name="Ellipse 20">
              <a:extLst>
                <a:ext uri="{FF2B5EF4-FFF2-40B4-BE49-F238E27FC236}">
                  <a16:creationId xmlns:a16="http://schemas.microsoft.com/office/drawing/2014/main" id="{A15B0A6C-A83E-D5FF-A140-6C50384325D7}"/>
                </a:ext>
              </a:extLst>
            </p:cNvPr>
            <p:cNvSpPr/>
            <p:nvPr/>
          </p:nvSpPr>
          <p:spPr>
            <a:xfrm>
              <a:off x="2860742" y="1832249"/>
              <a:ext cx="1080000" cy="1080000"/>
            </a:xfrm>
            <a:prstGeom prst="ellipse">
              <a:avLst/>
            </a:prstGeom>
            <a:solidFill>
              <a:srgbClr val="81D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solidFill>
                  <a:schemeClr val="bg1"/>
                </a:solidFill>
              </a:endParaRPr>
            </a:p>
          </p:txBody>
        </p:sp>
      </p:grpSp>
      <p:grpSp>
        <p:nvGrpSpPr>
          <p:cNvPr id="22" name="Groupe 21">
            <a:extLst>
              <a:ext uri="{FF2B5EF4-FFF2-40B4-BE49-F238E27FC236}">
                <a16:creationId xmlns:a16="http://schemas.microsoft.com/office/drawing/2014/main" id="{E1AEE741-8374-32C9-5CD5-8BE22AA88C71}"/>
              </a:ext>
            </a:extLst>
          </p:cNvPr>
          <p:cNvGrpSpPr/>
          <p:nvPr/>
        </p:nvGrpSpPr>
        <p:grpSpPr>
          <a:xfrm rot="10800000">
            <a:off x="0" y="2095023"/>
            <a:ext cx="2351314" cy="920863"/>
            <a:chOff x="2860742" y="1832249"/>
            <a:chExt cx="3822043" cy="1080000"/>
          </a:xfrm>
          <a:solidFill>
            <a:srgbClr val="94D040"/>
          </a:solidFill>
        </p:grpSpPr>
        <p:sp>
          <p:nvSpPr>
            <p:cNvPr id="29" name="Rectangle 28">
              <a:extLst>
                <a:ext uri="{FF2B5EF4-FFF2-40B4-BE49-F238E27FC236}">
                  <a16:creationId xmlns:a16="http://schemas.microsoft.com/office/drawing/2014/main" id="{4B86ACF4-FE53-E323-81FA-AA7A21C77755}"/>
                </a:ext>
              </a:extLst>
            </p:cNvPr>
            <p:cNvSpPr/>
            <p:nvPr/>
          </p:nvSpPr>
          <p:spPr>
            <a:xfrm rot="10800000">
              <a:off x="3400742" y="1832249"/>
              <a:ext cx="3282043" cy="1080000"/>
            </a:xfrm>
            <a:prstGeom prst="rect">
              <a:avLst/>
            </a:prstGeom>
            <a:grpFill/>
            <a:ln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bg1"/>
                  </a:solidFill>
                  <a:latin typeface="Verdana" panose="020B0604030504040204" pitchFamily="34" charset="0"/>
                  <a:ea typeface="Verdana" panose="020B0604030504040204" pitchFamily="34" charset="0"/>
                  <a:cs typeface="Verdana" panose="020B0604030504040204" pitchFamily="34" charset="0"/>
                </a:rPr>
                <a:t>PRESERVING NATURE</a:t>
              </a:r>
            </a:p>
          </p:txBody>
        </p:sp>
        <p:sp>
          <p:nvSpPr>
            <p:cNvPr id="30" name="Ellipse 29">
              <a:extLst>
                <a:ext uri="{FF2B5EF4-FFF2-40B4-BE49-F238E27FC236}">
                  <a16:creationId xmlns:a16="http://schemas.microsoft.com/office/drawing/2014/main" id="{5C98803D-9209-5791-AB93-011B97502E9F}"/>
                </a:ext>
              </a:extLst>
            </p:cNvPr>
            <p:cNvSpPr/>
            <p:nvPr/>
          </p:nvSpPr>
          <p:spPr>
            <a:xfrm>
              <a:off x="2860742" y="1832249"/>
              <a:ext cx="1080000" cy="10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solidFill>
                  <a:schemeClr val="bg1"/>
                </a:solidFill>
              </a:endParaRPr>
            </a:p>
          </p:txBody>
        </p:sp>
      </p:grpSp>
    </p:spTree>
    <p:extLst>
      <p:ext uri="{BB962C8B-B14F-4D97-AF65-F5344CB8AC3E}">
        <p14:creationId xmlns:p14="http://schemas.microsoft.com/office/powerpoint/2010/main" val="40418769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7AF33E5-6C8E-82EF-A3D8-5DA81AE77383}"/>
              </a:ext>
            </a:extLst>
          </p:cNvPr>
          <p:cNvSpPr>
            <a:spLocks noGrp="1"/>
          </p:cNvSpPr>
          <p:nvPr>
            <p:ph type="sldNum" sz="quarter" idx="4"/>
          </p:nvPr>
        </p:nvSpPr>
        <p:spPr/>
        <p:txBody>
          <a:bodyPr/>
          <a:lstStyle/>
          <a:p>
            <a:fld id="{CB2079F2-58AF-ED44-82D7-E04B2F6FD686}" type="slidenum">
              <a:rPr lang="en-US" smtClean="0"/>
              <a:pPr/>
              <a:t>27</a:t>
            </a:fld>
            <a:endParaRPr lang="en-US" dirty="0"/>
          </a:p>
        </p:txBody>
      </p:sp>
      <p:sp>
        <p:nvSpPr>
          <p:cNvPr id="5" name="Text Placeholder 4">
            <a:extLst>
              <a:ext uri="{FF2B5EF4-FFF2-40B4-BE49-F238E27FC236}">
                <a16:creationId xmlns:a16="http://schemas.microsoft.com/office/drawing/2014/main" id="{ED8D9984-68D1-86C2-98BF-D3A6CF81FD9D}"/>
              </a:ext>
            </a:extLst>
          </p:cNvPr>
          <p:cNvSpPr>
            <a:spLocks noGrp="1"/>
          </p:cNvSpPr>
          <p:nvPr>
            <p:ph type="body" sz="quarter" idx="115"/>
          </p:nvPr>
        </p:nvSpPr>
        <p:spPr>
          <a:xfrm>
            <a:off x="391629" y="1495043"/>
            <a:ext cx="6366442" cy="2361821"/>
          </a:xfrm>
        </p:spPr>
        <p:txBody>
          <a:bodyPr/>
          <a:lstStyle/>
          <a:p>
            <a:pPr algn="just"/>
            <a:r>
              <a:rPr lang="fr-FR" dirty="0"/>
              <a:t>Vert Bordeaux first came to </a:t>
            </a:r>
            <a:r>
              <a:rPr lang="fr-FR" dirty="0" err="1"/>
              <a:t>our</a:t>
            </a:r>
            <a:r>
              <a:rPr lang="fr-FR" dirty="0"/>
              <a:t> attention </a:t>
            </a:r>
            <a:r>
              <a:rPr lang="fr-FR" dirty="0" err="1"/>
              <a:t>during</a:t>
            </a:r>
            <a:r>
              <a:rPr lang="fr-FR" dirty="0"/>
              <a:t> a trip to South America, and more specifically </a:t>
            </a:r>
            <a:r>
              <a:rPr lang="fr-FR" dirty="0" err="1"/>
              <a:t>during</a:t>
            </a:r>
            <a:r>
              <a:rPr lang="fr-FR" dirty="0"/>
              <a:t> a minibus tour of </a:t>
            </a:r>
            <a:r>
              <a:rPr lang="fr-FR" dirty="0" err="1"/>
              <a:t>northern</a:t>
            </a:r>
            <a:r>
              <a:rPr lang="fr-FR" dirty="0"/>
              <a:t> </a:t>
            </a:r>
            <a:r>
              <a:rPr lang="fr-FR" dirty="0" err="1"/>
              <a:t>Peru</a:t>
            </a:r>
            <a:r>
              <a:rPr lang="fr-FR" dirty="0"/>
              <a:t>. </a:t>
            </a:r>
            <a:r>
              <a:rPr lang="fr-FR" dirty="0" err="1"/>
              <a:t>We</a:t>
            </a:r>
            <a:r>
              <a:rPr lang="fr-FR" dirty="0"/>
              <a:t> </a:t>
            </a:r>
            <a:r>
              <a:rPr lang="fr-FR" dirty="0" err="1"/>
              <a:t>realised</a:t>
            </a:r>
            <a:r>
              <a:rPr lang="fr-FR" dirty="0"/>
              <a:t> </a:t>
            </a:r>
            <a:r>
              <a:rPr lang="fr-FR" dirty="0" err="1"/>
              <a:t>that</a:t>
            </a:r>
            <a:r>
              <a:rPr lang="fr-FR" dirty="0"/>
              <a:t> </a:t>
            </a:r>
            <a:r>
              <a:rPr lang="fr-FR" dirty="0" err="1"/>
              <a:t>we</a:t>
            </a:r>
            <a:r>
              <a:rPr lang="fr-FR" dirty="0"/>
              <a:t> </a:t>
            </a:r>
            <a:r>
              <a:rPr lang="fr-FR" dirty="0" err="1"/>
              <a:t>liked</a:t>
            </a:r>
            <a:r>
              <a:rPr lang="fr-FR" dirty="0"/>
              <a:t> </a:t>
            </a:r>
            <a:r>
              <a:rPr lang="fr-FR" dirty="0" err="1"/>
              <a:t>this</a:t>
            </a:r>
            <a:r>
              <a:rPr lang="fr-FR" dirty="0"/>
              <a:t> </a:t>
            </a:r>
            <a:r>
              <a:rPr lang="fr-FR" dirty="0" err="1"/>
              <a:t>way</a:t>
            </a:r>
            <a:r>
              <a:rPr lang="fr-FR" dirty="0"/>
              <a:t> of </a:t>
            </a:r>
            <a:r>
              <a:rPr lang="fr-FR" dirty="0" err="1"/>
              <a:t>exploring</a:t>
            </a:r>
            <a:r>
              <a:rPr lang="fr-FR" dirty="0"/>
              <a:t> the </a:t>
            </a:r>
            <a:r>
              <a:rPr lang="fr-FR" dirty="0" err="1"/>
              <a:t>countryside</a:t>
            </a:r>
            <a:r>
              <a:rPr lang="fr-FR" dirty="0"/>
              <a:t> </a:t>
            </a:r>
            <a:r>
              <a:rPr lang="fr-FR" dirty="0" err="1"/>
              <a:t>from</a:t>
            </a:r>
            <a:r>
              <a:rPr lang="fr-FR" dirty="0"/>
              <a:t> a city and </a:t>
            </a:r>
            <a:r>
              <a:rPr lang="fr-FR" dirty="0" err="1"/>
              <a:t>that</a:t>
            </a:r>
            <a:r>
              <a:rPr lang="fr-FR" dirty="0"/>
              <a:t> </a:t>
            </a:r>
            <a:r>
              <a:rPr lang="fr-FR" dirty="0" err="1"/>
              <a:t>it</a:t>
            </a:r>
            <a:r>
              <a:rPr lang="fr-FR" dirty="0"/>
              <a:t> </a:t>
            </a:r>
            <a:r>
              <a:rPr lang="fr-FR" dirty="0" err="1"/>
              <a:t>was</a:t>
            </a:r>
            <a:r>
              <a:rPr lang="fr-FR" dirty="0"/>
              <a:t> </a:t>
            </a:r>
            <a:r>
              <a:rPr lang="fr-FR" dirty="0" err="1"/>
              <a:t>very</a:t>
            </a:r>
            <a:r>
              <a:rPr lang="fr-FR" dirty="0"/>
              <a:t> </a:t>
            </a:r>
            <a:r>
              <a:rPr lang="fr-FR" dirty="0" err="1"/>
              <a:t>practical</a:t>
            </a:r>
            <a:r>
              <a:rPr lang="fr-FR" dirty="0"/>
              <a:t>: no </a:t>
            </a:r>
            <a:r>
              <a:rPr lang="fr-FR" dirty="0" err="1"/>
              <a:t>need</a:t>
            </a:r>
            <a:r>
              <a:rPr lang="fr-FR" dirty="0"/>
              <a:t> to </a:t>
            </a:r>
            <a:r>
              <a:rPr lang="fr-FR" dirty="0" err="1"/>
              <a:t>hire</a:t>
            </a:r>
            <a:r>
              <a:rPr lang="fr-FR" dirty="0"/>
              <a:t> a car, time </a:t>
            </a:r>
            <a:r>
              <a:rPr lang="fr-FR" dirty="0" err="1"/>
              <a:t>saved</a:t>
            </a:r>
            <a:r>
              <a:rPr lang="fr-FR" dirty="0"/>
              <a:t>, </a:t>
            </a:r>
            <a:r>
              <a:rPr lang="fr-FR" dirty="0" err="1"/>
              <a:t>explanations</a:t>
            </a:r>
            <a:r>
              <a:rPr lang="fr-FR" dirty="0"/>
              <a:t> </a:t>
            </a:r>
            <a:r>
              <a:rPr lang="fr-FR" dirty="0" err="1"/>
              <a:t>from</a:t>
            </a:r>
            <a:r>
              <a:rPr lang="fr-FR" dirty="0"/>
              <a:t> the guide, meetings </a:t>
            </a:r>
            <a:r>
              <a:rPr lang="fr-FR" dirty="0" err="1"/>
              <a:t>with</a:t>
            </a:r>
            <a:r>
              <a:rPr lang="fr-FR" dirty="0"/>
              <a:t> </a:t>
            </a:r>
            <a:r>
              <a:rPr lang="fr-FR" dirty="0" err="1"/>
              <a:t>other</a:t>
            </a:r>
            <a:r>
              <a:rPr lang="fr-FR" dirty="0"/>
              <a:t> </a:t>
            </a:r>
            <a:r>
              <a:rPr lang="fr-FR" dirty="0" err="1"/>
              <a:t>tourists</a:t>
            </a:r>
            <a:r>
              <a:rPr lang="fr-FR" dirty="0"/>
              <a:t>, sharing and </a:t>
            </a:r>
            <a:r>
              <a:rPr lang="fr-FR" dirty="0" err="1"/>
              <a:t>nothing</a:t>
            </a:r>
            <a:r>
              <a:rPr lang="fr-FR" dirty="0"/>
              <a:t> to </a:t>
            </a:r>
            <a:r>
              <a:rPr lang="fr-FR" dirty="0" err="1"/>
              <a:t>think</a:t>
            </a:r>
            <a:r>
              <a:rPr lang="fr-FR" dirty="0"/>
              <a:t> about </a:t>
            </a:r>
            <a:r>
              <a:rPr lang="fr-FR" dirty="0" err="1"/>
              <a:t>except</a:t>
            </a:r>
            <a:r>
              <a:rPr lang="fr-FR" dirty="0"/>
              <a:t> </a:t>
            </a:r>
            <a:r>
              <a:rPr lang="fr-FR" dirty="0" err="1"/>
              <a:t>enjoying</a:t>
            </a:r>
            <a:r>
              <a:rPr lang="fr-FR" dirty="0"/>
              <a:t>! Back in France, </a:t>
            </a:r>
            <a:r>
              <a:rPr lang="fr-FR" dirty="0" err="1"/>
              <a:t>we</a:t>
            </a:r>
            <a:r>
              <a:rPr lang="fr-FR" dirty="0"/>
              <a:t> </a:t>
            </a:r>
            <a:r>
              <a:rPr lang="fr-FR" dirty="0" err="1"/>
              <a:t>wanted</a:t>
            </a:r>
            <a:r>
              <a:rPr lang="fr-FR" dirty="0"/>
              <a:t> to </a:t>
            </a:r>
            <a:r>
              <a:rPr lang="fr-FR" dirty="0" err="1"/>
              <a:t>create</a:t>
            </a:r>
            <a:r>
              <a:rPr lang="fr-FR" dirty="0"/>
              <a:t> an </a:t>
            </a:r>
            <a:r>
              <a:rPr lang="fr-FR" dirty="0" err="1"/>
              <a:t>agency</a:t>
            </a:r>
            <a:r>
              <a:rPr lang="fr-FR" dirty="0"/>
              <a:t> </a:t>
            </a:r>
            <a:r>
              <a:rPr lang="fr-FR" dirty="0" err="1"/>
              <a:t>that</a:t>
            </a:r>
            <a:r>
              <a:rPr lang="fr-FR" dirty="0"/>
              <a:t> </a:t>
            </a:r>
            <a:r>
              <a:rPr lang="fr-FR" dirty="0" err="1"/>
              <a:t>looked</a:t>
            </a:r>
            <a:r>
              <a:rPr lang="fr-FR" dirty="0"/>
              <a:t> like us to </a:t>
            </a:r>
            <a:r>
              <a:rPr lang="fr-FR" dirty="0" err="1"/>
              <a:t>take</a:t>
            </a:r>
            <a:r>
              <a:rPr lang="fr-FR" dirty="0"/>
              <a:t> </a:t>
            </a:r>
            <a:r>
              <a:rPr lang="fr-FR" dirty="0" err="1"/>
              <a:t>visitors</a:t>
            </a:r>
            <a:r>
              <a:rPr lang="fr-FR" dirty="0"/>
              <a:t> on excursions </a:t>
            </a:r>
            <a:r>
              <a:rPr lang="fr-FR" dirty="0" err="1"/>
              <a:t>from</a:t>
            </a:r>
            <a:r>
              <a:rPr lang="fr-FR" dirty="0"/>
              <a:t> Bordeaux. </a:t>
            </a:r>
          </a:p>
          <a:p>
            <a:pPr algn="just"/>
            <a:endParaRPr lang="fr-FR" dirty="0"/>
          </a:p>
          <a:p>
            <a:pPr algn="just"/>
            <a:r>
              <a:rPr lang="fr-FR" dirty="0"/>
              <a:t>Our </a:t>
            </a:r>
            <a:r>
              <a:rPr lang="fr-FR" dirty="0" err="1"/>
              <a:t>project</a:t>
            </a:r>
            <a:r>
              <a:rPr lang="fr-FR" dirty="0"/>
              <a:t> </a:t>
            </a:r>
            <a:r>
              <a:rPr lang="fr-FR" dirty="0" err="1"/>
              <a:t>was</a:t>
            </a:r>
            <a:r>
              <a:rPr lang="fr-FR" dirty="0"/>
              <a:t> </a:t>
            </a:r>
            <a:r>
              <a:rPr lang="fr-FR" dirty="0" err="1"/>
              <a:t>quickly</a:t>
            </a:r>
            <a:r>
              <a:rPr lang="fr-FR" dirty="0"/>
              <a:t> </a:t>
            </a:r>
            <a:r>
              <a:rPr lang="fr-FR" dirty="0" err="1"/>
              <a:t>structured</a:t>
            </a:r>
            <a:r>
              <a:rPr lang="fr-FR" dirty="0"/>
              <a:t> </a:t>
            </a:r>
            <a:r>
              <a:rPr lang="fr-FR" dirty="0" err="1"/>
              <a:t>around</a:t>
            </a:r>
            <a:r>
              <a:rPr lang="fr-FR" dirty="0"/>
              <a:t> </a:t>
            </a:r>
            <a:r>
              <a:rPr lang="fr-FR" dirty="0" err="1"/>
              <a:t>two</a:t>
            </a:r>
            <a:r>
              <a:rPr lang="fr-FR" dirty="0"/>
              <a:t> </a:t>
            </a:r>
            <a:r>
              <a:rPr lang="fr-FR" dirty="0" err="1"/>
              <a:t>principles</a:t>
            </a:r>
            <a:r>
              <a:rPr lang="fr-FR" dirty="0"/>
              <a:t>.</a:t>
            </a:r>
          </a:p>
          <a:p>
            <a:pPr algn="just"/>
            <a:r>
              <a:rPr lang="fr-FR" dirty="0" err="1"/>
              <a:t>Firstly</a:t>
            </a:r>
            <a:r>
              <a:rPr lang="fr-FR" dirty="0"/>
              <a:t>, to </a:t>
            </a:r>
            <a:r>
              <a:rPr lang="fr-FR" dirty="0" err="1"/>
              <a:t>offer</a:t>
            </a:r>
            <a:r>
              <a:rPr lang="fr-FR" dirty="0"/>
              <a:t> excursions </a:t>
            </a:r>
            <a:r>
              <a:rPr lang="fr-FR" dirty="0" err="1"/>
              <a:t>that</a:t>
            </a:r>
            <a:r>
              <a:rPr lang="fr-FR" dirty="0"/>
              <a:t> combine </a:t>
            </a:r>
            <a:r>
              <a:rPr lang="fr-FR" dirty="0" err="1"/>
              <a:t>heritage</a:t>
            </a:r>
            <a:r>
              <a:rPr lang="fr-FR" dirty="0"/>
              <a:t>, nature, </a:t>
            </a:r>
            <a:r>
              <a:rPr lang="fr-FR" dirty="0" err="1"/>
              <a:t>gastronomy</a:t>
            </a:r>
            <a:r>
              <a:rPr lang="fr-FR" dirty="0"/>
              <a:t>, </a:t>
            </a:r>
            <a:r>
              <a:rPr lang="fr-FR" dirty="0" err="1"/>
              <a:t>crafts</a:t>
            </a:r>
            <a:r>
              <a:rPr lang="fr-FR" dirty="0"/>
              <a:t>... in short, multi-</a:t>
            </a:r>
            <a:r>
              <a:rPr lang="fr-FR" dirty="0" err="1"/>
              <a:t>themed</a:t>
            </a:r>
            <a:r>
              <a:rPr lang="fr-FR" dirty="0"/>
              <a:t> excursions. And </a:t>
            </a:r>
            <a:r>
              <a:rPr lang="fr-FR" dirty="0" err="1"/>
              <a:t>that's</a:t>
            </a:r>
            <a:r>
              <a:rPr lang="fr-FR" dirty="0"/>
              <a:t> </a:t>
            </a:r>
            <a:r>
              <a:rPr lang="fr-FR" dirty="0" err="1"/>
              <a:t>why</a:t>
            </a:r>
            <a:r>
              <a:rPr lang="fr-FR" dirty="0"/>
              <a:t>? </a:t>
            </a:r>
            <a:r>
              <a:rPr lang="fr-FR" dirty="0" err="1"/>
              <a:t>Because</a:t>
            </a:r>
            <a:r>
              <a:rPr lang="fr-FR" dirty="0"/>
              <a:t> at Vert Bordeaux </a:t>
            </a:r>
            <a:r>
              <a:rPr lang="fr-FR" dirty="0" err="1"/>
              <a:t>we</a:t>
            </a:r>
            <a:r>
              <a:rPr lang="fr-FR" dirty="0"/>
              <a:t> love </a:t>
            </a:r>
            <a:r>
              <a:rPr lang="fr-FR" dirty="0" err="1"/>
              <a:t>everything</a:t>
            </a:r>
            <a:r>
              <a:rPr lang="fr-FR" dirty="0"/>
              <a:t>! </a:t>
            </a:r>
            <a:r>
              <a:rPr lang="fr-FR" dirty="0" err="1"/>
              <a:t>Walks</a:t>
            </a:r>
            <a:r>
              <a:rPr lang="fr-FR" dirty="0"/>
              <a:t> in the </a:t>
            </a:r>
            <a:r>
              <a:rPr lang="fr-FR" dirty="0" err="1"/>
              <a:t>forest</a:t>
            </a:r>
            <a:r>
              <a:rPr lang="fr-FR" dirty="0"/>
              <a:t>, </a:t>
            </a:r>
            <a:r>
              <a:rPr lang="fr-FR" dirty="0" err="1"/>
              <a:t>climbing</a:t>
            </a:r>
            <a:r>
              <a:rPr lang="fr-FR" dirty="0"/>
              <a:t> to the top of a </a:t>
            </a:r>
            <a:r>
              <a:rPr lang="fr-FR" dirty="0" err="1"/>
              <a:t>medieval</a:t>
            </a:r>
            <a:r>
              <a:rPr lang="fr-FR" dirty="0"/>
              <a:t> </a:t>
            </a:r>
            <a:r>
              <a:rPr lang="fr-FR" dirty="0" err="1"/>
              <a:t>dungeon</a:t>
            </a:r>
            <a:r>
              <a:rPr lang="fr-FR" dirty="0"/>
              <a:t>, </a:t>
            </a:r>
            <a:r>
              <a:rPr lang="fr-FR" dirty="0" err="1"/>
              <a:t>tasting</a:t>
            </a:r>
            <a:r>
              <a:rPr lang="fr-FR" dirty="0"/>
              <a:t> a </a:t>
            </a:r>
            <a:r>
              <a:rPr lang="fr-FR" dirty="0" err="1"/>
              <a:t>speciality</a:t>
            </a:r>
            <a:r>
              <a:rPr lang="fr-FR" dirty="0"/>
              <a:t> in the </a:t>
            </a:r>
            <a:r>
              <a:rPr lang="fr-FR" dirty="0" err="1"/>
              <a:t>afternoon</a:t>
            </a:r>
            <a:r>
              <a:rPr lang="fr-FR" dirty="0"/>
              <a:t>, </a:t>
            </a:r>
            <a:r>
              <a:rPr lang="fr-FR" dirty="0" err="1"/>
              <a:t>sitting</a:t>
            </a:r>
            <a:r>
              <a:rPr lang="fr-FR" dirty="0"/>
              <a:t> </a:t>
            </a:r>
            <a:r>
              <a:rPr lang="fr-FR" dirty="0" err="1"/>
              <a:t>around</a:t>
            </a:r>
            <a:r>
              <a:rPr lang="fr-FR" dirty="0"/>
              <a:t> a table </a:t>
            </a:r>
            <a:r>
              <a:rPr lang="fr-FR" dirty="0" err="1"/>
              <a:t>with</a:t>
            </a:r>
            <a:r>
              <a:rPr lang="fr-FR" dirty="0"/>
              <a:t> a good </a:t>
            </a:r>
            <a:r>
              <a:rPr lang="fr-FR" dirty="0" err="1"/>
              <a:t>bottle</a:t>
            </a:r>
            <a:r>
              <a:rPr lang="fr-FR" dirty="0"/>
              <a:t> of </a:t>
            </a:r>
            <a:r>
              <a:rPr lang="fr-FR" dirty="0" err="1"/>
              <a:t>wine</a:t>
            </a:r>
            <a:r>
              <a:rPr lang="fr-FR" dirty="0"/>
              <a:t> and sharing a moment </a:t>
            </a:r>
            <a:r>
              <a:rPr lang="fr-FR" dirty="0" err="1"/>
              <a:t>with</a:t>
            </a:r>
            <a:r>
              <a:rPr lang="fr-FR" dirty="0"/>
              <a:t> a local. </a:t>
            </a:r>
            <a:r>
              <a:rPr lang="fr-FR" dirty="0" err="1"/>
              <a:t>Above</a:t>
            </a:r>
            <a:r>
              <a:rPr lang="fr-FR" dirty="0"/>
              <a:t> all, </a:t>
            </a:r>
            <a:r>
              <a:rPr lang="fr-FR" dirty="0" err="1"/>
              <a:t>we</a:t>
            </a:r>
            <a:r>
              <a:rPr lang="fr-FR" dirty="0"/>
              <a:t> </a:t>
            </a:r>
            <a:r>
              <a:rPr lang="fr-FR" dirty="0" err="1"/>
              <a:t>wanted</a:t>
            </a:r>
            <a:r>
              <a:rPr lang="fr-FR" dirty="0"/>
              <a:t> to commit </a:t>
            </a:r>
            <a:r>
              <a:rPr lang="fr-FR" dirty="0" err="1"/>
              <a:t>our</a:t>
            </a:r>
            <a:r>
              <a:rPr lang="fr-FR" dirty="0"/>
              <a:t> </a:t>
            </a:r>
            <a:r>
              <a:rPr lang="fr-FR" dirty="0" err="1"/>
              <a:t>company</a:t>
            </a:r>
            <a:r>
              <a:rPr lang="fr-FR" dirty="0"/>
              <a:t> to an </a:t>
            </a:r>
            <a:r>
              <a:rPr lang="fr-FR" dirty="0" err="1"/>
              <a:t>eco-responsible</a:t>
            </a:r>
            <a:r>
              <a:rPr lang="fr-FR" dirty="0"/>
              <a:t> </a:t>
            </a:r>
            <a:r>
              <a:rPr lang="fr-FR" dirty="0" err="1"/>
              <a:t>approach</a:t>
            </a:r>
            <a:r>
              <a:rPr lang="fr-FR" dirty="0"/>
              <a:t>. </a:t>
            </a:r>
            <a:r>
              <a:rPr lang="fr-FR" dirty="0" err="1"/>
              <a:t>We</a:t>
            </a:r>
            <a:r>
              <a:rPr lang="fr-FR" dirty="0"/>
              <a:t> are </a:t>
            </a:r>
            <a:r>
              <a:rPr lang="fr-FR" dirty="0" err="1"/>
              <a:t>already</a:t>
            </a:r>
            <a:r>
              <a:rPr lang="fr-FR" dirty="0"/>
              <a:t> </a:t>
            </a:r>
            <a:r>
              <a:rPr lang="fr-FR" dirty="0" err="1"/>
              <a:t>making</a:t>
            </a:r>
            <a:r>
              <a:rPr lang="fr-FR" dirty="0"/>
              <a:t> efforts in </a:t>
            </a:r>
            <a:r>
              <a:rPr lang="fr-FR" dirty="0" err="1"/>
              <a:t>our</a:t>
            </a:r>
            <a:r>
              <a:rPr lang="fr-FR" dirty="0"/>
              <a:t> </a:t>
            </a:r>
            <a:r>
              <a:rPr lang="fr-FR" dirty="0" err="1"/>
              <a:t>daily</a:t>
            </a:r>
            <a:r>
              <a:rPr lang="fr-FR" dirty="0"/>
              <a:t> </a:t>
            </a:r>
            <a:r>
              <a:rPr lang="fr-FR" dirty="0" err="1"/>
              <a:t>lives</a:t>
            </a:r>
            <a:r>
              <a:rPr lang="fr-FR" dirty="0"/>
              <a:t> to consume </a:t>
            </a:r>
            <a:r>
              <a:rPr lang="fr-FR" dirty="0" err="1"/>
              <a:t>less</a:t>
            </a:r>
            <a:r>
              <a:rPr lang="fr-FR" dirty="0"/>
              <a:t> and </a:t>
            </a:r>
            <a:r>
              <a:rPr lang="fr-FR" dirty="0" err="1"/>
              <a:t>better</a:t>
            </a:r>
            <a:r>
              <a:rPr lang="fr-FR" dirty="0"/>
              <a:t>, </a:t>
            </a:r>
            <a:r>
              <a:rPr lang="fr-FR" dirty="0" err="1"/>
              <a:t>so</a:t>
            </a:r>
            <a:r>
              <a:rPr lang="fr-FR" dirty="0"/>
              <a:t> </a:t>
            </a:r>
            <a:r>
              <a:rPr lang="fr-FR" dirty="0" err="1"/>
              <a:t>it</a:t>
            </a:r>
            <a:r>
              <a:rPr lang="fr-FR" dirty="0"/>
              <a:t> </a:t>
            </a:r>
            <a:r>
              <a:rPr lang="fr-FR" dirty="0" err="1"/>
              <a:t>seemed</a:t>
            </a:r>
            <a:r>
              <a:rPr lang="fr-FR" dirty="0"/>
              <a:t> </a:t>
            </a:r>
            <a:r>
              <a:rPr lang="fr-FR" dirty="0" err="1"/>
              <a:t>obvious</a:t>
            </a:r>
            <a:r>
              <a:rPr lang="fr-FR" dirty="0"/>
              <a:t> to us </a:t>
            </a:r>
            <a:r>
              <a:rPr lang="fr-FR" dirty="0" err="1"/>
              <a:t>that</a:t>
            </a:r>
            <a:r>
              <a:rPr lang="fr-FR" dirty="0"/>
              <a:t> </a:t>
            </a:r>
            <a:r>
              <a:rPr lang="fr-FR" dirty="0" err="1"/>
              <a:t>our</a:t>
            </a:r>
            <a:r>
              <a:rPr lang="fr-FR" dirty="0"/>
              <a:t> excursions and </a:t>
            </a:r>
            <a:r>
              <a:rPr lang="fr-FR" dirty="0" err="1"/>
              <a:t>visits</a:t>
            </a:r>
            <a:r>
              <a:rPr lang="fr-FR" dirty="0"/>
              <a:t>, and more </a:t>
            </a:r>
            <a:r>
              <a:rPr lang="fr-FR" dirty="0" err="1"/>
              <a:t>generally</a:t>
            </a:r>
            <a:r>
              <a:rPr lang="fr-FR" dirty="0"/>
              <a:t> </a:t>
            </a:r>
            <a:r>
              <a:rPr lang="fr-FR" dirty="0" err="1"/>
              <a:t>our</a:t>
            </a:r>
            <a:r>
              <a:rPr lang="fr-FR" dirty="0"/>
              <a:t> </a:t>
            </a:r>
            <a:r>
              <a:rPr lang="fr-FR" dirty="0" err="1"/>
              <a:t>way</a:t>
            </a:r>
            <a:r>
              <a:rPr lang="fr-FR" dirty="0"/>
              <a:t> of </a:t>
            </a:r>
            <a:r>
              <a:rPr lang="fr-FR" dirty="0" err="1"/>
              <a:t>working</a:t>
            </a:r>
            <a:r>
              <a:rPr lang="fr-FR" dirty="0"/>
              <a:t>, </a:t>
            </a:r>
            <a:r>
              <a:rPr lang="fr-FR" dirty="0" err="1"/>
              <a:t>should</a:t>
            </a:r>
            <a:r>
              <a:rPr lang="fr-FR" dirty="0"/>
              <a:t> </a:t>
            </a:r>
            <a:r>
              <a:rPr lang="fr-FR" dirty="0" err="1"/>
              <a:t>also</a:t>
            </a:r>
            <a:r>
              <a:rPr lang="fr-FR" dirty="0"/>
              <a:t> </a:t>
            </a:r>
            <a:r>
              <a:rPr lang="fr-FR" dirty="0" err="1"/>
              <a:t>be</a:t>
            </a:r>
            <a:r>
              <a:rPr lang="fr-FR" dirty="0"/>
              <a:t> part of </a:t>
            </a:r>
            <a:r>
              <a:rPr lang="fr-FR" dirty="0" err="1"/>
              <a:t>this</a:t>
            </a:r>
            <a:r>
              <a:rPr lang="fr-FR" dirty="0"/>
              <a:t> </a:t>
            </a:r>
            <a:r>
              <a:rPr lang="fr-FR" dirty="0" err="1"/>
              <a:t>approach</a:t>
            </a:r>
            <a:r>
              <a:rPr lang="fr-FR" dirty="0"/>
              <a:t> like us.</a:t>
            </a:r>
            <a:endParaRPr lang="en-GB" dirty="0"/>
          </a:p>
        </p:txBody>
      </p:sp>
      <p:sp>
        <p:nvSpPr>
          <p:cNvPr id="6" name="Text Placeholder 5">
            <a:extLst>
              <a:ext uri="{FF2B5EF4-FFF2-40B4-BE49-F238E27FC236}">
                <a16:creationId xmlns:a16="http://schemas.microsoft.com/office/drawing/2014/main" id="{8810F661-7155-C6F9-7E1F-2D665FC61D97}"/>
              </a:ext>
            </a:extLst>
          </p:cNvPr>
          <p:cNvSpPr>
            <a:spLocks noGrp="1"/>
          </p:cNvSpPr>
          <p:nvPr>
            <p:ph type="body" sz="quarter" idx="116"/>
          </p:nvPr>
        </p:nvSpPr>
        <p:spPr>
          <a:xfrm>
            <a:off x="391629" y="670111"/>
            <a:ext cx="5992059" cy="451257"/>
          </a:xfrm>
        </p:spPr>
        <p:txBody>
          <a:bodyPr/>
          <a:lstStyle/>
          <a:p>
            <a:r>
              <a:rPr lang="en-US" sz="1600" b="1" dirty="0">
                <a:solidFill>
                  <a:srgbClr val="8AC03B"/>
                </a:solidFill>
              </a:rPr>
              <a:t>How was the project born?</a:t>
            </a:r>
          </a:p>
          <a:p>
            <a:endParaRPr lang="en-GB" sz="1600" dirty="0">
              <a:solidFill>
                <a:srgbClr val="8AC03B"/>
              </a:solidFill>
            </a:endParaRPr>
          </a:p>
        </p:txBody>
      </p:sp>
      <p:pic>
        <p:nvPicPr>
          <p:cNvPr id="13" name="Image 12" descr="Une image contenant plein air, personne, ciel, habits&#10;&#10;Description générée automatiquement">
            <a:extLst>
              <a:ext uri="{FF2B5EF4-FFF2-40B4-BE49-F238E27FC236}">
                <a16:creationId xmlns:a16="http://schemas.microsoft.com/office/drawing/2014/main" id="{12A448D6-521D-F0F6-D3A5-897E066592D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79837" y="7127017"/>
            <a:ext cx="2894685" cy="2894685"/>
          </a:xfrm>
          <a:prstGeom prst="rect">
            <a:avLst/>
          </a:prstGeom>
        </p:spPr>
      </p:pic>
    </p:spTree>
    <p:extLst>
      <p:ext uri="{BB962C8B-B14F-4D97-AF65-F5344CB8AC3E}">
        <p14:creationId xmlns:p14="http://schemas.microsoft.com/office/powerpoint/2010/main" val="39527569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77F18A2-9D71-1799-81D1-C426CB308C18}"/>
              </a:ext>
            </a:extLst>
          </p:cNvPr>
          <p:cNvSpPr>
            <a:spLocks noGrp="1"/>
          </p:cNvSpPr>
          <p:nvPr>
            <p:ph type="sldNum" sz="quarter" idx="4"/>
          </p:nvPr>
        </p:nvSpPr>
        <p:spPr/>
        <p:txBody>
          <a:bodyPr/>
          <a:lstStyle/>
          <a:p>
            <a:fld id="{CB2079F2-58AF-ED44-82D7-E04B2F6FD686}" type="slidenum">
              <a:rPr lang="en-US" smtClean="0"/>
              <a:pPr/>
              <a:t>28</a:t>
            </a:fld>
            <a:endParaRPr lang="en-US" dirty="0"/>
          </a:p>
        </p:txBody>
      </p:sp>
      <p:pic>
        <p:nvPicPr>
          <p:cNvPr id="6" name="Espace réservé pour une image  5" descr="Une image contenant personne, habits, Visage humain, plante&#10;&#10;Description générée automatiquement">
            <a:extLst>
              <a:ext uri="{FF2B5EF4-FFF2-40B4-BE49-F238E27FC236}">
                <a16:creationId xmlns:a16="http://schemas.microsoft.com/office/drawing/2014/main" id="{1DDAF3A2-10B7-D39C-F5FE-D58F7E7D4180}"/>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
        <p:nvSpPr>
          <p:cNvPr id="16" name="Text Placeholder 5">
            <a:extLst>
              <a:ext uri="{FF2B5EF4-FFF2-40B4-BE49-F238E27FC236}">
                <a16:creationId xmlns:a16="http://schemas.microsoft.com/office/drawing/2014/main" id="{9DB7C7AF-CE27-CF62-670D-24248E6C807C}"/>
              </a:ext>
            </a:extLst>
          </p:cNvPr>
          <p:cNvSpPr txBox="1">
            <a:spLocks/>
          </p:cNvSpPr>
          <p:nvPr/>
        </p:nvSpPr>
        <p:spPr>
          <a:xfrm>
            <a:off x="766011" y="5235167"/>
            <a:ext cx="6469177" cy="2088787"/>
          </a:xfrm>
          <a:prstGeom prst="rect">
            <a:avLst/>
          </a:prstGeom>
        </p:spPr>
        <p:txBody>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buNone/>
            </a:pPr>
            <a:endParaRPr lang="en-GB" dirty="0">
              <a:solidFill>
                <a:schemeClr val="bg1"/>
              </a:solidFill>
              <a:latin typeface="Verdana" panose="020B0604030504040204" pitchFamily="34" charset="0"/>
              <a:ea typeface="Verdana" panose="020B0604030504040204" pitchFamily="34" charset="0"/>
            </a:endParaRPr>
          </a:p>
        </p:txBody>
      </p:sp>
      <p:sp>
        <p:nvSpPr>
          <p:cNvPr id="17" name="Text Placeholder 6">
            <a:extLst>
              <a:ext uri="{FF2B5EF4-FFF2-40B4-BE49-F238E27FC236}">
                <a16:creationId xmlns:a16="http://schemas.microsoft.com/office/drawing/2014/main" id="{49F1544D-2A6D-00CD-E141-0BB3BAF56336}"/>
              </a:ext>
            </a:extLst>
          </p:cNvPr>
          <p:cNvSpPr txBox="1">
            <a:spLocks/>
          </p:cNvSpPr>
          <p:nvPr/>
        </p:nvSpPr>
        <p:spPr>
          <a:xfrm>
            <a:off x="766011" y="4825539"/>
            <a:ext cx="5992059" cy="451257"/>
          </a:xfrm>
          <a:prstGeom prst="rect">
            <a:avLst/>
          </a:prstGeom>
        </p:spPr>
        <p:txBody>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buNone/>
            </a:pPr>
            <a:r>
              <a:rPr lang="en-GB" sz="1600" b="1" dirty="0">
                <a:solidFill>
                  <a:srgbClr val="ECECEC"/>
                </a:solidFill>
                <a:latin typeface="Verdana" panose="020B0604030504040204" pitchFamily="34" charset="0"/>
                <a:ea typeface="Verdana" panose="020B0604030504040204" pitchFamily="34" charset="0"/>
                <a:cs typeface="Verdana" panose="020B0604030504040204" pitchFamily="34" charset="0"/>
              </a:rPr>
              <a:t>How does your project address climate issues?</a:t>
            </a:r>
          </a:p>
        </p:txBody>
      </p:sp>
      <p:sp>
        <p:nvSpPr>
          <p:cNvPr id="3" name="ZoneTexte 2">
            <a:extLst>
              <a:ext uri="{FF2B5EF4-FFF2-40B4-BE49-F238E27FC236}">
                <a16:creationId xmlns:a16="http://schemas.microsoft.com/office/drawing/2014/main" id="{17305696-753F-AA20-9F79-0FBCB29928AB}"/>
              </a:ext>
            </a:extLst>
          </p:cNvPr>
          <p:cNvSpPr txBox="1"/>
          <p:nvPr/>
        </p:nvSpPr>
        <p:spPr>
          <a:xfrm>
            <a:off x="766011" y="5769682"/>
            <a:ext cx="5805270" cy="3108543"/>
          </a:xfrm>
          <a:prstGeom prst="rect">
            <a:avLst/>
          </a:prstGeom>
          <a:noFill/>
        </p:spPr>
        <p:txBody>
          <a:bodyPr wrap="square">
            <a:spAutoFit/>
          </a:bodyPr>
          <a:lstStyle/>
          <a:p>
            <a:pPr algn="just"/>
            <a:r>
              <a:rPr lang="fr-FR" sz="14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Tourism </a:t>
            </a:r>
            <a:r>
              <a:rPr lang="fr-FR" sz="1400" b="0" i="0" dirty="0" err="1">
                <a:solidFill>
                  <a:srgbClr val="FFFFFF"/>
                </a:solidFill>
                <a:effectLst/>
                <a:latin typeface="Verdana" panose="020B0604030504040204" pitchFamily="34" charset="0"/>
                <a:ea typeface="Verdana" panose="020B0604030504040204" pitchFamily="34" charset="0"/>
                <a:cs typeface="Verdana" panose="020B0604030504040204" pitchFamily="34" charset="0"/>
              </a:rPr>
              <a:t>is</a:t>
            </a:r>
            <a:r>
              <a:rPr lang="fr-FR" sz="14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 one of the </a:t>
            </a:r>
            <a:r>
              <a:rPr lang="fr-FR" sz="1400" b="0" i="0" dirty="0" err="1">
                <a:solidFill>
                  <a:srgbClr val="FFFFFF"/>
                </a:solidFill>
                <a:effectLst/>
                <a:latin typeface="Verdana" panose="020B0604030504040204" pitchFamily="34" charset="0"/>
                <a:ea typeface="Verdana" panose="020B0604030504040204" pitchFamily="34" charset="0"/>
                <a:cs typeface="Verdana" panose="020B0604030504040204" pitchFamily="34" charset="0"/>
              </a:rPr>
              <a:t>most</a:t>
            </a:r>
            <a:r>
              <a:rPr lang="fr-FR" sz="14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 </a:t>
            </a:r>
            <a:r>
              <a:rPr lang="fr-FR" sz="1400" b="0" i="0" dirty="0" err="1">
                <a:solidFill>
                  <a:srgbClr val="FFFFFF"/>
                </a:solidFill>
                <a:effectLst/>
                <a:latin typeface="Verdana" panose="020B0604030504040204" pitchFamily="34" charset="0"/>
                <a:ea typeface="Verdana" panose="020B0604030504040204" pitchFamily="34" charset="0"/>
                <a:cs typeface="Verdana" panose="020B0604030504040204" pitchFamily="34" charset="0"/>
              </a:rPr>
              <a:t>devastating</a:t>
            </a:r>
            <a:r>
              <a:rPr lang="fr-FR" sz="14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 </a:t>
            </a:r>
            <a:r>
              <a:rPr lang="fr-FR" sz="1400" b="0" i="0" dirty="0" err="1">
                <a:solidFill>
                  <a:srgbClr val="FFFFFF"/>
                </a:solidFill>
                <a:effectLst/>
                <a:latin typeface="Verdana" panose="020B0604030504040204" pitchFamily="34" charset="0"/>
                <a:ea typeface="Verdana" panose="020B0604030504040204" pitchFamily="34" charset="0"/>
                <a:cs typeface="Verdana" panose="020B0604030504040204" pitchFamily="34" charset="0"/>
              </a:rPr>
              <a:t>activities</a:t>
            </a:r>
            <a:r>
              <a:rPr lang="fr-FR" sz="14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 for </a:t>
            </a:r>
            <a:r>
              <a:rPr lang="fr-FR" sz="1400" b="0" i="0" dirty="0" err="1">
                <a:solidFill>
                  <a:srgbClr val="FFFFFF"/>
                </a:solidFill>
                <a:effectLst/>
                <a:latin typeface="Verdana" panose="020B0604030504040204" pitchFamily="34" charset="0"/>
                <a:ea typeface="Verdana" panose="020B0604030504040204" pitchFamily="34" charset="0"/>
                <a:cs typeface="Verdana" panose="020B0604030504040204" pitchFamily="34" charset="0"/>
              </a:rPr>
              <a:t>our</a:t>
            </a:r>
            <a:r>
              <a:rPr lang="fr-FR" sz="14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 </a:t>
            </a:r>
            <a:r>
              <a:rPr lang="fr-FR" sz="1400" b="0" i="0" dirty="0" err="1">
                <a:solidFill>
                  <a:srgbClr val="FFFFFF"/>
                </a:solidFill>
                <a:effectLst/>
                <a:latin typeface="Verdana" panose="020B0604030504040204" pitchFamily="34" charset="0"/>
                <a:ea typeface="Verdana" panose="020B0604030504040204" pitchFamily="34" charset="0"/>
                <a:cs typeface="Verdana" panose="020B0604030504040204" pitchFamily="34" charset="0"/>
              </a:rPr>
              <a:t>planet</a:t>
            </a:r>
            <a:r>
              <a:rPr lang="fr-FR" sz="14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 </a:t>
            </a:r>
            <a:r>
              <a:rPr lang="fr-FR" sz="1400" b="0" i="0" dirty="0" err="1">
                <a:solidFill>
                  <a:srgbClr val="FFFFFF"/>
                </a:solidFill>
                <a:effectLst/>
                <a:latin typeface="Verdana" panose="020B0604030504040204" pitchFamily="34" charset="0"/>
                <a:ea typeface="Verdana" panose="020B0604030504040204" pitchFamily="34" charset="0"/>
                <a:cs typeface="Verdana" panose="020B0604030504040204" pitchFamily="34" charset="0"/>
              </a:rPr>
              <a:t>today</a:t>
            </a:r>
            <a:r>
              <a:rPr lang="fr-FR" sz="14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 </a:t>
            </a:r>
            <a:r>
              <a:rPr lang="fr-FR" sz="1400" b="0" i="0" dirty="0" err="1">
                <a:solidFill>
                  <a:srgbClr val="FFFFFF"/>
                </a:solidFill>
                <a:effectLst/>
                <a:latin typeface="Verdana" panose="020B0604030504040204" pitchFamily="34" charset="0"/>
                <a:ea typeface="Verdana" panose="020B0604030504040204" pitchFamily="34" charset="0"/>
                <a:cs typeface="Verdana" panose="020B0604030504040204" pitchFamily="34" charset="0"/>
              </a:rPr>
              <a:t>so</a:t>
            </a:r>
            <a:r>
              <a:rPr lang="fr-FR" sz="14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 </a:t>
            </a:r>
            <a:r>
              <a:rPr lang="fr-FR" sz="1400" b="0" i="0" dirty="0" err="1">
                <a:solidFill>
                  <a:srgbClr val="FFFFFF"/>
                </a:solidFill>
                <a:effectLst/>
                <a:latin typeface="Verdana" panose="020B0604030504040204" pitchFamily="34" charset="0"/>
                <a:ea typeface="Verdana" panose="020B0604030504040204" pitchFamily="34" charset="0"/>
                <a:cs typeface="Verdana" panose="020B0604030504040204" pitchFamily="34" charset="0"/>
              </a:rPr>
              <a:t>we</a:t>
            </a:r>
            <a:r>
              <a:rPr lang="fr-FR" sz="14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 must </a:t>
            </a:r>
            <a:r>
              <a:rPr lang="fr-FR" sz="1400" b="0" i="0" dirty="0" err="1">
                <a:solidFill>
                  <a:srgbClr val="FFFFFF"/>
                </a:solidFill>
                <a:effectLst/>
                <a:latin typeface="Verdana" panose="020B0604030504040204" pitchFamily="34" charset="0"/>
                <a:ea typeface="Verdana" panose="020B0604030504040204" pitchFamily="34" charset="0"/>
                <a:cs typeface="Verdana" panose="020B0604030504040204" pitchFamily="34" charset="0"/>
              </a:rPr>
              <a:t>offer</a:t>
            </a:r>
            <a:r>
              <a:rPr lang="fr-FR" sz="14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 people </a:t>
            </a:r>
            <a:r>
              <a:rPr lang="fr-FR" sz="1400" b="0" i="0" dirty="0" err="1">
                <a:solidFill>
                  <a:srgbClr val="FFFFFF"/>
                </a:solidFill>
                <a:effectLst/>
                <a:latin typeface="Verdana" panose="020B0604030504040204" pitchFamily="34" charset="0"/>
                <a:ea typeface="Verdana" panose="020B0604030504040204" pitchFamily="34" charset="0"/>
                <a:cs typeface="Verdana" panose="020B0604030504040204" pitchFamily="34" charset="0"/>
              </a:rPr>
              <a:t>concrete</a:t>
            </a:r>
            <a:r>
              <a:rPr lang="fr-FR" sz="14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 solutions for </a:t>
            </a:r>
            <a:r>
              <a:rPr lang="fr-FR" sz="1400" b="0" i="0" dirty="0" err="1">
                <a:solidFill>
                  <a:srgbClr val="FFFFFF"/>
                </a:solidFill>
                <a:effectLst/>
                <a:latin typeface="Verdana" panose="020B0604030504040204" pitchFamily="34" charset="0"/>
                <a:ea typeface="Verdana" panose="020B0604030504040204" pitchFamily="34" charset="0"/>
                <a:cs typeface="Verdana" panose="020B0604030504040204" pitchFamily="34" charset="0"/>
              </a:rPr>
              <a:t>going</a:t>
            </a:r>
            <a:r>
              <a:rPr lang="fr-FR" sz="14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 on </a:t>
            </a:r>
            <a:r>
              <a:rPr lang="fr-FR" sz="1400" b="0" i="0" dirty="0" err="1">
                <a:solidFill>
                  <a:srgbClr val="FFFFFF"/>
                </a:solidFill>
                <a:effectLst/>
                <a:latin typeface="Verdana" panose="020B0604030504040204" pitchFamily="34" charset="0"/>
                <a:ea typeface="Verdana" panose="020B0604030504040204" pitchFamily="34" charset="0"/>
                <a:cs typeface="Verdana" panose="020B0604030504040204" pitchFamily="34" charset="0"/>
              </a:rPr>
              <a:t>holiday</a:t>
            </a:r>
            <a:r>
              <a:rPr lang="fr-FR" sz="14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 in a </a:t>
            </a:r>
            <a:r>
              <a:rPr lang="fr-FR" sz="1400" b="0" i="0" dirty="0" err="1">
                <a:solidFill>
                  <a:srgbClr val="FFFFFF"/>
                </a:solidFill>
                <a:effectLst/>
                <a:latin typeface="Verdana" panose="020B0604030504040204" pitchFamily="34" charset="0"/>
                <a:ea typeface="Verdana" panose="020B0604030504040204" pitchFamily="34" charset="0"/>
                <a:cs typeface="Verdana" panose="020B0604030504040204" pitchFamily="34" charset="0"/>
              </a:rPr>
              <a:t>virtuous</a:t>
            </a:r>
            <a:r>
              <a:rPr lang="fr-FR" sz="14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 </a:t>
            </a:r>
            <a:r>
              <a:rPr lang="fr-FR" sz="1400" b="0" i="0" dirty="0" err="1">
                <a:solidFill>
                  <a:srgbClr val="FFFFFF"/>
                </a:solidFill>
                <a:effectLst/>
                <a:latin typeface="Verdana" panose="020B0604030504040204" pitchFamily="34" charset="0"/>
                <a:ea typeface="Verdana" panose="020B0604030504040204" pitchFamily="34" charset="0"/>
                <a:cs typeface="Verdana" panose="020B0604030504040204" pitchFamily="34" charset="0"/>
              </a:rPr>
              <a:t>way</a:t>
            </a:r>
            <a:r>
              <a:rPr lang="fr-FR" sz="14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 </a:t>
            </a:r>
            <a:r>
              <a:rPr lang="fr-FR" sz="1400" b="0" i="0" dirty="0" err="1">
                <a:solidFill>
                  <a:srgbClr val="FFFFFF"/>
                </a:solidFill>
                <a:effectLst/>
                <a:latin typeface="Verdana" panose="020B0604030504040204" pitchFamily="34" charset="0"/>
                <a:ea typeface="Verdana" panose="020B0604030504040204" pitchFamily="34" charset="0"/>
                <a:cs typeface="Verdana" panose="020B0604030504040204" pitchFamily="34" charset="0"/>
              </a:rPr>
              <a:t>We</a:t>
            </a:r>
            <a:r>
              <a:rPr lang="fr-FR" sz="14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 do </a:t>
            </a:r>
            <a:r>
              <a:rPr lang="fr-FR" sz="1400" b="0" i="0" dirty="0" err="1">
                <a:solidFill>
                  <a:srgbClr val="FFFFFF"/>
                </a:solidFill>
                <a:effectLst/>
                <a:latin typeface="Verdana" panose="020B0604030504040204" pitchFamily="34" charset="0"/>
                <a:ea typeface="Verdana" panose="020B0604030504040204" pitchFamily="34" charset="0"/>
                <a:cs typeface="Verdana" panose="020B0604030504040204" pitchFamily="34" charset="0"/>
              </a:rPr>
              <a:t>our</a:t>
            </a:r>
            <a:r>
              <a:rPr lang="fr-FR" sz="14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 </a:t>
            </a:r>
            <a:r>
              <a:rPr lang="fr-FR" sz="1400" b="0" i="0" dirty="0" err="1">
                <a:solidFill>
                  <a:srgbClr val="FFFFFF"/>
                </a:solidFill>
                <a:effectLst/>
                <a:latin typeface="Verdana" panose="020B0604030504040204" pitchFamily="34" charset="0"/>
                <a:ea typeface="Verdana" panose="020B0604030504040204" pitchFamily="34" charset="0"/>
                <a:cs typeface="Verdana" panose="020B0604030504040204" pitchFamily="34" charset="0"/>
              </a:rPr>
              <a:t>utmost</a:t>
            </a:r>
            <a:r>
              <a:rPr lang="fr-FR" sz="14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 to </a:t>
            </a:r>
            <a:r>
              <a:rPr lang="fr-FR" sz="1400" b="0" i="0" dirty="0" err="1">
                <a:solidFill>
                  <a:srgbClr val="FFFFFF"/>
                </a:solidFill>
                <a:effectLst/>
                <a:latin typeface="Verdana" panose="020B0604030504040204" pitchFamily="34" charset="0"/>
                <a:ea typeface="Verdana" panose="020B0604030504040204" pitchFamily="34" charset="0"/>
                <a:cs typeface="Verdana" panose="020B0604030504040204" pitchFamily="34" charset="0"/>
              </a:rPr>
              <a:t>make</a:t>
            </a:r>
            <a:r>
              <a:rPr lang="fr-FR" sz="14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 </a:t>
            </a:r>
            <a:r>
              <a:rPr lang="fr-FR" sz="1400" b="0" i="0" dirty="0" err="1">
                <a:solidFill>
                  <a:srgbClr val="FFFFFF"/>
                </a:solidFill>
                <a:effectLst/>
                <a:latin typeface="Verdana" panose="020B0604030504040204" pitchFamily="34" charset="0"/>
                <a:ea typeface="Verdana" panose="020B0604030504040204" pitchFamily="34" charset="0"/>
                <a:cs typeface="Verdana" panose="020B0604030504040204" pitchFamily="34" charset="0"/>
              </a:rPr>
              <a:t>our</a:t>
            </a:r>
            <a:r>
              <a:rPr lang="fr-FR" sz="14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 excursions and </a:t>
            </a:r>
            <a:r>
              <a:rPr lang="fr-FR" sz="1400" b="0" i="0" dirty="0" err="1">
                <a:solidFill>
                  <a:srgbClr val="FFFFFF"/>
                </a:solidFill>
                <a:effectLst/>
                <a:latin typeface="Verdana" panose="020B0604030504040204" pitchFamily="34" charset="0"/>
                <a:ea typeface="Verdana" panose="020B0604030504040204" pitchFamily="34" charset="0"/>
                <a:cs typeface="Verdana" panose="020B0604030504040204" pitchFamily="34" charset="0"/>
              </a:rPr>
              <a:t>visits</a:t>
            </a:r>
            <a:r>
              <a:rPr lang="fr-FR" sz="14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 </a:t>
            </a:r>
            <a:r>
              <a:rPr lang="fr-FR" sz="1400" b="0" i="0" dirty="0" err="1">
                <a:solidFill>
                  <a:srgbClr val="FFFFFF"/>
                </a:solidFill>
                <a:effectLst/>
                <a:latin typeface="Verdana" panose="020B0604030504040204" pitchFamily="34" charset="0"/>
                <a:ea typeface="Verdana" panose="020B0604030504040204" pitchFamily="34" charset="0"/>
                <a:cs typeface="Verdana" panose="020B0604030504040204" pitchFamily="34" charset="0"/>
              </a:rPr>
              <a:t>sustainable</a:t>
            </a:r>
            <a:r>
              <a:rPr lang="fr-FR" sz="14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 </a:t>
            </a:r>
            <a:r>
              <a:rPr lang="fr-FR" sz="1400" b="0" i="0" dirty="0" err="1">
                <a:solidFill>
                  <a:srgbClr val="FFFFFF"/>
                </a:solidFill>
                <a:effectLst/>
                <a:latin typeface="Verdana" panose="020B0604030504040204" pitchFamily="34" charset="0"/>
                <a:ea typeface="Verdana" panose="020B0604030504040204" pitchFamily="34" charset="0"/>
                <a:cs typeface="Verdana" panose="020B0604030504040204" pitchFamily="34" charset="0"/>
              </a:rPr>
              <a:t>both</a:t>
            </a:r>
            <a:r>
              <a:rPr lang="fr-FR" sz="14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 in the management of the </a:t>
            </a:r>
            <a:r>
              <a:rPr lang="fr-FR" sz="1400" b="0" i="0" dirty="0" err="1">
                <a:solidFill>
                  <a:srgbClr val="FFFFFF"/>
                </a:solidFill>
                <a:effectLst/>
                <a:latin typeface="Verdana" panose="020B0604030504040204" pitchFamily="34" charset="0"/>
                <a:ea typeface="Verdana" panose="020B0604030504040204" pitchFamily="34" charset="0"/>
                <a:cs typeface="Verdana" panose="020B0604030504040204" pitchFamily="34" charset="0"/>
              </a:rPr>
              <a:t>company</a:t>
            </a:r>
            <a:r>
              <a:rPr lang="fr-FR" sz="14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 and in the content of </a:t>
            </a:r>
            <a:r>
              <a:rPr lang="fr-FR" sz="1400" b="0" i="0" dirty="0" err="1">
                <a:solidFill>
                  <a:srgbClr val="FFFFFF"/>
                </a:solidFill>
                <a:effectLst/>
                <a:latin typeface="Verdana" panose="020B0604030504040204" pitchFamily="34" charset="0"/>
                <a:ea typeface="Verdana" panose="020B0604030504040204" pitchFamily="34" charset="0"/>
                <a:cs typeface="Verdana" panose="020B0604030504040204" pitchFamily="34" charset="0"/>
              </a:rPr>
              <a:t>our</a:t>
            </a:r>
            <a:r>
              <a:rPr lang="fr-FR" sz="14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 </a:t>
            </a:r>
            <a:r>
              <a:rPr lang="fr-FR" sz="1400" b="0" i="0" dirty="0" err="1">
                <a:solidFill>
                  <a:srgbClr val="FFFFFF"/>
                </a:solidFill>
                <a:effectLst/>
                <a:latin typeface="Verdana" panose="020B0604030504040204" pitchFamily="34" charset="0"/>
                <a:ea typeface="Verdana" panose="020B0604030504040204" pitchFamily="34" charset="0"/>
                <a:cs typeface="Verdana" panose="020B0604030504040204" pitchFamily="34" charset="0"/>
              </a:rPr>
              <a:t>offers</a:t>
            </a:r>
            <a:r>
              <a:rPr lang="fr-FR" sz="14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 </a:t>
            </a:r>
          </a:p>
          <a:p>
            <a:pPr algn="just"/>
            <a:endParaRPr lang="fr-FR" sz="14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endParaRPr>
          </a:p>
          <a:p>
            <a:pPr algn="just"/>
            <a:r>
              <a:rPr lang="fr-FR" sz="14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Our articles of association and </a:t>
            </a:r>
            <a:r>
              <a:rPr lang="fr-FR" sz="1400" b="0" i="0" dirty="0" err="1">
                <a:solidFill>
                  <a:srgbClr val="FFFFFF"/>
                </a:solidFill>
                <a:effectLst/>
                <a:latin typeface="Verdana" panose="020B0604030504040204" pitchFamily="34" charset="0"/>
                <a:ea typeface="Verdana" panose="020B0604030504040204" pitchFamily="34" charset="0"/>
                <a:cs typeface="Verdana" panose="020B0604030504040204" pitchFamily="34" charset="0"/>
              </a:rPr>
              <a:t>our</a:t>
            </a:r>
            <a:r>
              <a:rPr lang="fr-FR" sz="14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 business plan are part of the Social and </a:t>
            </a:r>
            <a:r>
              <a:rPr lang="fr-FR" sz="1400" b="0" i="0" dirty="0" err="1">
                <a:solidFill>
                  <a:srgbClr val="FFFFFF"/>
                </a:solidFill>
                <a:effectLst/>
                <a:latin typeface="Verdana" panose="020B0604030504040204" pitchFamily="34" charset="0"/>
                <a:ea typeface="Verdana" panose="020B0604030504040204" pitchFamily="34" charset="0"/>
                <a:cs typeface="Verdana" panose="020B0604030504040204" pitchFamily="34" charset="0"/>
              </a:rPr>
              <a:t>Solidarity</a:t>
            </a:r>
            <a:r>
              <a:rPr lang="fr-FR" sz="14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 Economy (SSE). </a:t>
            </a:r>
            <a:r>
              <a:rPr lang="fr-FR" sz="1400" b="0" i="0" dirty="0" err="1">
                <a:solidFill>
                  <a:srgbClr val="FFFFFF"/>
                </a:solidFill>
                <a:effectLst/>
                <a:latin typeface="Verdana" panose="020B0604030504040204" pitchFamily="34" charset="0"/>
                <a:ea typeface="Verdana" panose="020B0604030504040204" pitchFamily="34" charset="0"/>
                <a:cs typeface="Verdana" panose="020B0604030504040204" pitchFamily="34" charset="0"/>
              </a:rPr>
              <a:t>We</a:t>
            </a:r>
            <a:r>
              <a:rPr lang="fr-FR" sz="14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 are </a:t>
            </a:r>
            <a:r>
              <a:rPr lang="fr-FR" sz="1400" b="0" i="0" dirty="0" err="1">
                <a:solidFill>
                  <a:srgbClr val="FFFFFF"/>
                </a:solidFill>
                <a:effectLst/>
                <a:latin typeface="Verdana" panose="020B0604030504040204" pitchFamily="34" charset="0"/>
                <a:ea typeface="Verdana" panose="020B0604030504040204" pitchFamily="34" charset="0"/>
                <a:cs typeface="Verdana" panose="020B0604030504040204" pitchFamily="34" charset="0"/>
              </a:rPr>
              <a:t>committed</a:t>
            </a:r>
            <a:r>
              <a:rPr lang="fr-FR" sz="14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 to </a:t>
            </a:r>
            <a:r>
              <a:rPr lang="fr-FR" sz="1400" b="0" i="0" dirty="0" err="1">
                <a:solidFill>
                  <a:srgbClr val="FFFFFF"/>
                </a:solidFill>
                <a:effectLst/>
                <a:latin typeface="Verdana" panose="020B0604030504040204" pitchFamily="34" charset="0"/>
                <a:ea typeface="Verdana" panose="020B0604030504040204" pitchFamily="34" charset="0"/>
                <a:cs typeface="Verdana" panose="020B0604030504040204" pitchFamily="34" charset="0"/>
              </a:rPr>
              <a:t>contributing</a:t>
            </a:r>
            <a:r>
              <a:rPr lang="fr-FR" sz="14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 to </a:t>
            </a:r>
            <a:r>
              <a:rPr lang="fr-FR" sz="1400" b="0" i="0" dirty="0" err="1">
                <a:solidFill>
                  <a:srgbClr val="FFFFFF"/>
                </a:solidFill>
                <a:effectLst/>
                <a:latin typeface="Verdana" panose="020B0604030504040204" pitchFamily="34" charset="0"/>
                <a:ea typeface="Verdana" panose="020B0604030504040204" pitchFamily="34" charset="0"/>
                <a:cs typeface="Verdana" panose="020B0604030504040204" pitchFamily="34" charset="0"/>
              </a:rPr>
              <a:t>sustainable</a:t>
            </a:r>
            <a:r>
              <a:rPr lang="fr-FR" sz="14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 </a:t>
            </a:r>
            <a:r>
              <a:rPr lang="fr-FR" sz="1400" b="0" i="0" dirty="0" err="1">
                <a:solidFill>
                  <a:srgbClr val="FFFFFF"/>
                </a:solidFill>
                <a:effectLst/>
                <a:latin typeface="Verdana" panose="020B0604030504040204" pitchFamily="34" charset="0"/>
                <a:ea typeface="Verdana" panose="020B0604030504040204" pitchFamily="34" charset="0"/>
                <a:cs typeface="Verdana" panose="020B0604030504040204" pitchFamily="34" charset="0"/>
              </a:rPr>
              <a:t>development</a:t>
            </a:r>
            <a:r>
              <a:rPr lang="fr-FR" sz="14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 and cultural promotion.</a:t>
            </a:r>
          </a:p>
          <a:p>
            <a:pPr algn="just"/>
            <a:endParaRPr lang="fr-FR" sz="14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endParaRPr>
          </a:p>
          <a:p>
            <a:pPr algn="just"/>
            <a:r>
              <a:rPr lang="fr-FR" sz="14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Our </a:t>
            </a:r>
            <a:r>
              <a:rPr lang="fr-FR" sz="1400" b="0" i="0" dirty="0" err="1">
                <a:solidFill>
                  <a:srgbClr val="FFFFFF"/>
                </a:solidFill>
                <a:effectLst/>
                <a:latin typeface="Verdana" panose="020B0604030504040204" pitchFamily="34" charset="0"/>
                <a:ea typeface="Verdana" panose="020B0604030504040204" pitchFamily="34" charset="0"/>
                <a:cs typeface="Verdana" panose="020B0604030504040204" pitchFamily="34" charset="0"/>
              </a:rPr>
              <a:t>website</a:t>
            </a:r>
            <a:r>
              <a:rPr lang="fr-FR" sz="14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 </a:t>
            </a:r>
            <a:r>
              <a:rPr lang="fr-FR" sz="1400" b="0" i="0" dirty="0" err="1">
                <a:solidFill>
                  <a:srgbClr val="FFFFFF"/>
                </a:solidFill>
                <a:effectLst/>
                <a:latin typeface="Verdana" panose="020B0604030504040204" pitchFamily="34" charset="0"/>
                <a:ea typeface="Verdana" panose="020B0604030504040204" pitchFamily="34" charset="0"/>
                <a:cs typeface="Verdana" panose="020B0604030504040204" pitchFamily="34" charset="0"/>
              </a:rPr>
              <a:t>is</a:t>
            </a:r>
            <a:r>
              <a:rPr lang="fr-FR" sz="14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 </a:t>
            </a:r>
            <a:r>
              <a:rPr lang="fr-FR" sz="1400" b="0" i="0" dirty="0" err="1">
                <a:solidFill>
                  <a:srgbClr val="FFFFFF"/>
                </a:solidFill>
                <a:effectLst/>
                <a:latin typeface="Verdana" panose="020B0604030504040204" pitchFamily="34" charset="0"/>
                <a:ea typeface="Verdana" panose="020B0604030504040204" pitchFamily="34" charset="0"/>
                <a:cs typeface="Verdana" panose="020B0604030504040204" pitchFamily="34" charset="0"/>
              </a:rPr>
              <a:t>also</a:t>
            </a:r>
            <a:r>
              <a:rPr lang="fr-FR" sz="14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 </a:t>
            </a:r>
            <a:r>
              <a:rPr lang="fr-FR" sz="1400" b="0" i="0" dirty="0" err="1">
                <a:solidFill>
                  <a:srgbClr val="FFFFFF"/>
                </a:solidFill>
                <a:effectLst/>
                <a:latin typeface="Verdana" panose="020B0604030504040204" pitchFamily="34" charset="0"/>
                <a:ea typeface="Verdana" panose="020B0604030504040204" pitchFamily="34" charset="0"/>
                <a:cs typeface="Verdana" panose="020B0604030504040204" pitchFamily="34" charset="0"/>
              </a:rPr>
              <a:t>eco-designed</a:t>
            </a:r>
            <a:r>
              <a:rPr lang="fr-FR" sz="14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 </a:t>
            </a:r>
            <a:r>
              <a:rPr lang="fr-FR" sz="1400" b="0" i="0" dirty="0" err="1">
                <a:solidFill>
                  <a:srgbClr val="FFFFFF"/>
                </a:solidFill>
                <a:effectLst/>
                <a:latin typeface="Verdana" panose="020B0604030504040204" pitchFamily="34" charset="0"/>
                <a:ea typeface="Verdana" panose="020B0604030504040204" pitchFamily="34" charset="0"/>
                <a:cs typeface="Verdana" panose="020B0604030504040204" pitchFamily="34" charset="0"/>
              </a:rPr>
              <a:t>Created</a:t>
            </a:r>
            <a:r>
              <a:rPr lang="fr-FR" sz="14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 by Clic Vert, </a:t>
            </a:r>
            <a:r>
              <a:rPr lang="fr-FR" sz="1400" b="0" i="0" dirty="0" err="1">
                <a:solidFill>
                  <a:srgbClr val="FFFFFF"/>
                </a:solidFill>
                <a:effectLst/>
                <a:latin typeface="Verdana" panose="020B0604030504040204" pitchFamily="34" charset="0"/>
                <a:ea typeface="Verdana" panose="020B0604030504040204" pitchFamily="34" charset="0"/>
                <a:cs typeface="Verdana" panose="020B0604030504040204" pitchFamily="34" charset="0"/>
              </a:rPr>
              <a:t>it</a:t>
            </a:r>
            <a:r>
              <a:rPr lang="fr-FR" sz="14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 </a:t>
            </a:r>
            <a:r>
              <a:rPr lang="fr-FR" sz="1400" b="0" i="0" dirty="0" err="1">
                <a:solidFill>
                  <a:srgbClr val="FFFFFF"/>
                </a:solidFill>
                <a:effectLst/>
                <a:latin typeface="Verdana" panose="020B0604030504040204" pitchFamily="34" charset="0"/>
                <a:ea typeface="Verdana" panose="020B0604030504040204" pitchFamily="34" charset="0"/>
                <a:cs typeface="Verdana" panose="020B0604030504040204" pitchFamily="34" charset="0"/>
              </a:rPr>
              <a:t>is</a:t>
            </a:r>
            <a:r>
              <a:rPr lang="fr-FR" sz="14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 </a:t>
            </a:r>
            <a:r>
              <a:rPr lang="fr-FR" sz="1400" b="0" i="0" dirty="0" err="1">
                <a:solidFill>
                  <a:srgbClr val="FFFFFF"/>
                </a:solidFill>
                <a:effectLst/>
                <a:latin typeface="Verdana" panose="020B0604030504040204" pitchFamily="34" charset="0"/>
                <a:ea typeface="Verdana" panose="020B0604030504040204" pitchFamily="34" charset="0"/>
                <a:cs typeface="Verdana" panose="020B0604030504040204" pitchFamily="34" charset="0"/>
              </a:rPr>
              <a:t>lightweight</a:t>
            </a:r>
            <a:r>
              <a:rPr lang="fr-FR" sz="14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 and </a:t>
            </a:r>
            <a:r>
              <a:rPr lang="fr-FR" sz="1400" b="0" i="0" dirty="0" err="1">
                <a:solidFill>
                  <a:srgbClr val="FFFFFF"/>
                </a:solidFill>
                <a:effectLst/>
                <a:latin typeface="Verdana" panose="020B0604030504040204" pitchFamily="34" charset="0"/>
                <a:ea typeface="Verdana" panose="020B0604030504040204" pitchFamily="34" charset="0"/>
                <a:cs typeface="Verdana" panose="020B0604030504040204" pitchFamily="34" charset="0"/>
              </a:rPr>
              <a:t>hosted</a:t>
            </a:r>
            <a:r>
              <a:rPr lang="fr-FR" sz="14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 on a server </a:t>
            </a:r>
            <a:r>
              <a:rPr lang="fr-FR" sz="1400" b="0" i="0" dirty="0" err="1">
                <a:solidFill>
                  <a:srgbClr val="FFFFFF"/>
                </a:solidFill>
                <a:effectLst/>
                <a:latin typeface="Verdana" panose="020B0604030504040204" pitchFamily="34" charset="0"/>
                <a:ea typeface="Verdana" panose="020B0604030504040204" pitchFamily="34" charset="0"/>
                <a:cs typeface="Verdana" panose="020B0604030504040204" pitchFamily="34" charset="0"/>
              </a:rPr>
              <a:t>powered</a:t>
            </a:r>
            <a:r>
              <a:rPr lang="fr-FR" sz="14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 by green </a:t>
            </a:r>
            <a:r>
              <a:rPr lang="fr-FR" sz="1400" b="0" i="0" dirty="0" err="1">
                <a:solidFill>
                  <a:srgbClr val="FFFFFF"/>
                </a:solidFill>
                <a:effectLst/>
                <a:latin typeface="Verdana" panose="020B0604030504040204" pitchFamily="34" charset="0"/>
                <a:ea typeface="Verdana" panose="020B0604030504040204" pitchFamily="34" charset="0"/>
                <a:cs typeface="Verdana" panose="020B0604030504040204" pitchFamily="34" charset="0"/>
              </a:rPr>
              <a:t>energy</a:t>
            </a:r>
            <a:r>
              <a:rPr lang="fr-FR" sz="14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 It has a </a:t>
            </a:r>
            <a:r>
              <a:rPr lang="fr-FR" sz="1400" b="0" i="0" dirty="0" err="1">
                <a:solidFill>
                  <a:srgbClr val="FFFFFF"/>
                </a:solidFill>
                <a:effectLst/>
                <a:latin typeface="Verdana" panose="020B0604030504040204" pitchFamily="34" charset="0"/>
                <a:ea typeface="Verdana" panose="020B0604030504040204" pitchFamily="34" charset="0"/>
                <a:cs typeface="Verdana" panose="020B0604030504040204" pitchFamily="34" charset="0"/>
              </a:rPr>
              <a:t>low</a:t>
            </a:r>
            <a:r>
              <a:rPr lang="fr-FR" sz="14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 </a:t>
            </a:r>
            <a:r>
              <a:rPr lang="fr-FR" sz="1400" b="0" i="0" dirty="0" err="1">
                <a:solidFill>
                  <a:srgbClr val="FFFFFF"/>
                </a:solidFill>
                <a:effectLst/>
                <a:latin typeface="Verdana" panose="020B0604030504040204" pitchFamily="34" charset="0"/>
                <a:ea typeface="Verdana" panose="020B0604030504040204" pitchFamily="34" charset="0"/>
                <a:cs typeface="Verdana" panose="020B0604030504040204" pitchFamily="34" charset="0"/>
              </a:rPr>
              <a:t>carbon</a:t>
            </a:r>
            <a:r>
              <a:rPr lang="fr-FR" sz="14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 </a:t>
            </a:r>
            <a:r>
              <a:rPr lang="fr-FR" sz="1400" b="0" i="0" dirty="0" err="1">
                <a:solidFill>
                  <a:srgbClr val="FFFFFF"/>
                </a:solidFill>
                <a:effectLst/>
                <a:latin typeface="Verdana" panose="020B0604030504040204" pitchFamily="34" charset="0"/>
                <a:ea typeface="Verdana" panose="020B0604030504040204" pitchFamily="34" charset="0"/>
                <a:cs typeface="Verdana" panose="020B0604030504040204" pitchFamily="34" charset="0"/>
              </a:rPr>
              <a:t>footprint</a:t>
            </a:r>
            <a:r>
              <a:rPr lang="fr-FR" sz="14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a:t>
            </a:r>
            <a:endParaRPr lang="fr-FR" sz="14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20985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31583D-10A3-FFB3-3E9C-C744E5160281}"/>
              </a:ext>
            </a:extLst>
          </p:cNvPr>
          <p:cNvSpPr>
            <a:spLocks noGrp="1"/>
          </p:cNvSpPr>
          <p:nvPr>
            <p:ph type="body" sz="quarter" idx="42"/>
          </p:nvPr>
        </p:nvSpPr>
        <p:spPr>
          <a:xfrm>
            <a:off x="596049" y="610831"/>
            <a:ext cx="3939135" cy="2066172"/>
          </a:xfrm>
        </p:spPr>
        <p:txBody>
          <a:bodyPr>
            <a:noAutofit/>
          </a:bodyPr>
          <a:lstStyle/>
          <a:p>
            <a:pPr algn="ctr"/>
            <a:r>
              <a:rPr lang="fr-FR" sz="18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At Vert Bordeaux </a:t>
            </a:r>
            <a:r>
              <a:rPr lang="fr-FR" sz="1800" b="0" i="0" dirty="0" err="1">
                <a:solidFill>
                  <a:srgbClr val="FFFFFF"/>
                </a:solidFill>
                <a:effectLst/>
                <a:latin typeface="Verdana" panose="020B0604030504040204" pitchFamily="34" charset="0"/>
                <a:ea typeface="Verdana" panose="020B0604030504040204" pitchFamily="34" charset="0"/>
                <a:cs typeface="Verdana" panose="020B0604030504040204" pitchFamily="34" charset="0"/>
              </a:rPr>
              <a:t>we</a:t>
            </a:r>
            <a:r>
              <a:rPr lang="fr-FR" sz="18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 </a:t>
            </a:r>
            <a:r>
              <a:rPr lang="fr-FR" sz="1800" b="0" i="0" dirty="0" err="1">
                <a:solidFill>
                  <a:srgbClr val="FFFFFF"/>
                </a:solidFill>
                <a:effectLst/>
                <a:latin typeface="Verdana" panose="020B0604030504040204" pitchFamily="34" charset="0"/>
                <a:ea typeface="Verdana" panose="020B0604030504040204" pitchFamily="34" charset="0"/>
                <a:cs typeface="Verdana" panose="020B0604030504040204" pitchFamily="34" charset="0"/>
              </a:rPr>
              <a:t>don't</a:t>
            </a:r>
            <a:r>
              <a:rPr lang="fr-FR" sz="18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 "</a:t>
            </a:r>
            <a:r>
              <a:rPr lang="fr-FR" sz="1800" b="0" i="0" dirty="0" err="1">
                <a:solidFill>
                  <a:srgbClr val="FFFFFF"/>
                </a:solidFill>
                <a:effectLst/>
                <a:latin typeface="Verdana" panose="020B0604030504040204" pitchFamily="34" charset="0"/>
                <a:ea typeface="Verdana" panose="020B0604030504040204" pitchFamily="34" charset="0"/>
                <a:cs typeface="Verdana" panose="020B0604030504040204" pitchFamily="34" charset="0"/>
              </a:rPr>
              <a:t>reconnect</a:t>
            </a:r>
            <a:r>
              <a:rPr lang="fr-FR" sz="18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 people </a:t>
            </a:r>
            <a:r>
              <a:rPr lang="fr-FR" sz="1800" b="0" i="0" dirty="0" err="1">
                <a:solidFill>
                  <a:srgbClr val="FFFFFF"/>
                </a:solidFill>
                <a:effectLst/>
                <a:latin typeface="Verdana" panose="020B0604030504040204" pitchFamily="34" charset="0"/>
                <a:ea typeface="Verdana" panose="020B0604030504040204" pitchFamily="34" charset="0"/>
                <a:cs typeface="Verdana" panose="020B0604030504040204" pitchFamily="34" charset="0"/>
              </a:rPr>
              <a:t>with</a:t>
            </a:r>
            <a:r>
              <a:rPr lang="fr-FR" sz="18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 nature", </a:t>
            </a:r>
            <a:r>
              <a:rPr lang="fr-FR" sz="1800" b="0" i="0" dirty="0" err="1">
                <a:solidFill>
                  <a:srgbClr val="FFFFFF"/>
                </a:solidFill>
                <a:effectLst/>
                <a:latin typeface="Verdana" panose="020B0604030504040204" pitchFamily="34" charset="0"/>
                <a:ea typeface="Verdana" panose="020B0604030504040204" pitchFamily="34" charset="0"/>
                <a:cs typeface="Verdana" panose="020B0604030504040204" pitchFamily="34" charset="0"/>
              </a:rPr>
              <a:t>we</a:t>
            </a:r>
            <a:r>
              <a:rPr lang="fr-FR" sz="18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 practice a </a:t>
            </a:r>
            <a:r>
              <a:rPr lang="fr-FR" sz="1800" b="0" i="0" dirty="0" err="1">
                <a:solidFill>
                  <a:srgbClr val="FFFFFF"/>
                </a:solidFill>
                <a:effectLst/>
                <a:latin typeface="Verdana" panose="020B0604030504040204" pitchFamily="34" charset="0"/>
                <a:ea typeface="Verdana" panose="020B0604030504040204" pitchFamily="34" charset="0"/>
                <a:cs typeface="Verdana" panose="020B0604030504040204" pitchFamily="34" charset="0"/>
              </a:rPr>
              <a:t>pragmatic</a:t>
            </a:r>
            <a:r>
              <a:rPr lang="fr-FR" sz="18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 </a:t>
            </a:r>
            <a:r>
              <a:rPr lang="fr-FR" sz="1800" b="0" i="0" dirty="0" err="1">
                <a:solidFill>
                  <a:srgbClr val="FFFFFF"/>
                </a:solidFill>
                <a:effectLst/>
                <a:latin typeface="Verdana" panose="020B0604030504040204" pitchFamily="34" charset="0"/>
                <a:ea typeface="Verdana" panose="020B0604030504040204" pitchFamily="34" charset="0"/>
                <a:cs typeface="Verdana" panose="020B0604030504040204" pitchFamily="34" charset="0"/>
              </a:rPr>
              <a:t>everyday</a:t>
            </a:r>
            <a:r>
              <a:rPr lang="fr-FR" sz="18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 </a:t>
            </a:r>
            <a:r>
              <a:rPr lang="fr-FR" sz="1800" b="0" i="0" dirty="0" err="1">
                <a:solidFill>
                  <a:srgbClr val="FFFFFF"/>
                </a:solidFill>
                <a:effectLst/>
                <a:latin typeface="Verdana" panose="020B0604030504040204" pitchFamily="34" charset="0"/>
                <a:ea typeface="Verdana" panose="020B0604030504040204" pitchFamily="34" charset="0"/>
                <a:cs typeface="Verdana" panose="020B0604030504040204" pitchFamily="34" charset="0"/>
              </a:rPr>
              <a:t>ecology</a:t>
            </a:r>
            <a:r>
              <a:rPr lang="fr-FR" sz="18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 </a:t>
            </a:r>
            <a:r>
              <a:rPr lang="fr-FR" sz="1800" b="0" i="0" dirty="0" err="1">
                <a:solidFill>
                  <a:srgbClr val="FFFFFF"/>
                </a:solidFill>
                <a:effectLst/>
                <a:latin typeface="Verdana" panose="020B0604030504040204" pitchFamily="34" charset="0"/>
                <a:ea typeface="Verdana" panose="020B0604030504040204" pitchFamily="34" charset="0"/>
                <a:cs typeface="Verdana" panose="020B0604030504040204" pitchFamily="34" charset="0"/>
              </a:rPr>
              <a:t>which</a:t>
            </a:r>
            <a:r>
              <a:rPr lang="fr-FR" sz="18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 </a:t>
            </a:r>
            <a:r>
              <a:rPr lang="fr-FR" sz="1800" b="0" i="0" dirty="0" err="1">
                <a:solidFill>
                  <a:srgbClr val="FFFFFF"/>
                </a:solidFill>
                <a:effectLst/>
                <a:latin typeface="Verdana" panose="020B0604030504040204" pitchFamily="34" charset="0"/>
                <a:ea typeface="Verdana" panose="020B0604030504040204" pitchFamily="34" charset="0"/>
                <a:cs typeface="Verdana" panose="020B0604030504040204" pitchFamily="34" charset="0"/>
              </a:rPr>
              <a:t>we</a:t>
            </a:r>
            <a:r>
              <a:rPr lang="fr-FR" sz="18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 know can </a:t>
            </a:r>
            <a:r>
              <a:rPr lang="fr-FR" sz="1800" b="0" i="0" dirty="0" err="1">
                <a:solidFill>
                  <a:srgbClr val="FFFFFF"/>
                </a:solidFill>
                <a:effectLst/>
                <a:latin typeface="Verdana" panose="020B0604030504040204" pitchFamily="34" charset="0"/>
                <a:ea typeface="Verdana" panose="020B0604030504040204" pitchFamily="34" charset="0"/>
                <a:cs typeface="Verdana" panose="020B0604030504040204" pitchFamily="34" charset="0"/>
              </a:rPr>
              <a:t>be</a:t>
            </a:r>
            <a:r>
              <a:rPr lang="fr-FR" sz="18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 </a:t>
            </a:r>
            <a:r>
              <a:rPr lang="fr-FR" sz="1800" b="0" i="0" dirty="0" err="1">
                <a:solidFill>
                  <a:srgbClr val="FFFFFF"/>
                </a:solidFill>
                <a:effectLst/>
                <a:latin typeface="Verdana" panose="020B0604030504040204" pitchFamily="34" charset="0"/>
                <a:ea typeface="Verdana" panose="020B0604030504040204" pitchFamily="34" charset="0"/>
                <a:cs typeface="Verdana" panose="020B0604030504040204" pitchFamily="34" charset="0"/>
              </a:rPr>
              <a:t>improved</a:t>
            </a:r>
            <a:r>
              <a:rPr lang="fr-FR" sz="18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 but </a:t>
            </a:r>
            <a:r>
              <a:rPr lang="fr-FR" sz="1800" b="0" i="0" dirty="0" err="1">
                <a:solidFill>
                  <a:srgbClr val="FFFFFF"/>
                </a:solidFill>
                <a:effectLst/>
                <a:latin typeface="Verdana" panose="020B0604030504040204" pitchFamily="34" charset="0"/>
                <a:ea typeface="Verdana" panose="020B0604030504040204" pitchFamily="34" charset="0"/>
                <a:cs typeface="Verdana" panose="020B0604030504040204" pitchFamily="34" charset="0"/>
              </a:rPr>
              <a:t>which</a:t>
            </a:r>
            <a:r>
              <a:rPr lang="fr-FR" sz="18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 </a:t>
            </a:r>
            <a:r>
              <a:rPr lang="fr-FR" sz="1800" b="0" i="0" dirty="0" err="1">
                <a:solidFill>
                  <a:srgbClr val="FFFFFF"/>
                </a:solidFill>
                <a:effectLst/>
                <a:latin typeface="Verdana" panose="020B0604030504040204" pitchFamily="34" charset="0"/>
                <a:ea typeface="Verdana" panose="020B0604030504040204" pitchFamily="34" charset="0"/>
                <a:cs typeface="Verdana" panose="020B0604030504040204" pitchFamily="34" charset="0"/>
              </a:rPr>
              <a:t>we</a:t>
            </a:r>
            <a:r>
              <a:rPr lang="fr-FR" sz="18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 are </a:t>
            </a:r>
            <a:r>
              <a:rPr lang="fr-FR" sz="1800" b="0" i="0" dirty="0" err="1">
                <a:solidFill>
                  <a:srgbClr val="FFFFFF"/>
                </a:solidFill>
                <a:effectLst/>
                <a:latin typeface="Verdana" panose="020B0604030504040204" pitchFamily="34" charset="0"/>
                <a:ea typeface="Verdana" panose="020B0604030504040204" pitchFamily="34" charset="0"/>
                <a:cs typeface="Verdana" panose="020B0604030504040204" pitchFamily="34" charset="0"/>
              </a:rPr>
              <a:t>convinced</a:t>
            </a:r>
            <a:r>
              <a:rPr lang="fr-FR" sz="18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 </a:t>
            </a:r>
            <a:r>
              <a:rPr lang="fr-FR" sz="1800" b="0" i="0" dirty="0" err="1">
                <a:solidFill>
                  <a:srgbClr val="FFFFFF"/>
                </a:solidFill>
                <a:effectLst/>
                <a:latin typeface="Verdana" panose="020B0604030504040204" pitchFamily="34" charset="0"/>
                <a:ea typeface="Verdana" panose="020B0604030504040204" pitchFamily="34" charset="0"/>
                <a:cs typeface="Verdana" panose="020B0604030504040204" pitchFamily="34" charset="0"/>
              </a:rPr>
              <a:t>is</a:t>
            </a:r>
            <a:r>
              <a:rPr lang="fr-FR" sz="18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 </a:t>
            </a:r>
            <a:r>
              <a:rPr lang="fr-FR" sz="1800" b="0" i="0" dirty="0" err="1">
                <a:solidFill>
                  <a:srgbClr val="FFFFFF"/>
                </a:solidFill>
                <a:effectLst/>
                <a:latin typeface="Verdana" panose="020B0604030504040204" pitchFamily="34" charset="0"/>
                <a:ea typeface="Verdana" panose="020B0604030504040204" pitchFamily="34" charset="0"/>
                <a:cs typeface="Verdana" panose="020B0604030504040204" pitchFamily="34" charset="0"/>
              </a:rPr>
              <a:t>well-founded</a:t>
            </a:r>
            <a:r>
              <a:rPr lang="fr-FR" sz="18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a:t>
            </a:r>
            <a:endParaRPr lang="en-GB" sz="1800" b="0" dirty="0">
              <a:solidFill>
                <a:srgbClr val="FFFFFF"/>
              </a:solidFill>
              <a:effectLst/>
              <a:latin typeface="omnes-pro"/>
            </a:endParaRPr>
          </a:p>
        </p:txBody>
      </p:sp>
      <p:sp>
        <p:nvSpPr>
          <p:cNvPr id="2" name="Text Placeholder 1">
            <a:extLst>
              <a:ext uri="{FF2B5EF4-FFF2-40B4-BE49-F238E27FC236}">
                <a16:creationId xmlns:a16="http://schemas.microsoft.com/office/drawing/2014/main" id="{5565ACF1-8470-1658-B7A1-3CA791A11306}"/>
              </a:ext>
            </a:extLst>
          </p:cNvPr>
          <p:cNvSpPr>
            <a:spLocks noGrp="1"/>
          </p:cNvSpPr>
          <p:nvPr>
            <p:ph type="body" sz="quarter" idx="55"/>
          </p:nvPr>
        </p:nvSpPr>
        <p:spPr>
          <a:xfrm>
            <a:off x="0" y="-180464"/>
            <a:ext cx="2003444" cy="936605"/>
          </a:xfrm>
        </p:spPr>
        <p:txBody>
          <a:bodyPr>
            <a:noAutofit/>
          </a:bodyPr>
          <a:lstStyle/>
          <a:p>
            <a:r>
              <a:rPr lang="en-GB" dirty="0"/>
              <a:t>“</a:t>
            </a:r>
          </a:p>
        </p:txBody>
      </p:sp>
      <p:sp>
        <p:nvSpPr>
          <p:cNvPr id="5" name="Text Placeholder 4">
            <a:extLst>
              <a:ext uri="{FF2B5EF4-FFF2-40B4-BE49-F238E27FC236}">
                <a16:creationId xmlns:a16="http://schemas.microsoft.com/office/drawing/2014/main" id="{F0DB218B-2946-A823-24F1-7E7B30706797}"/>
              </a:ext>
            </a:extLst>
          </p:cNvPr>
          <p:cNvSpPr>
            <a:spLocks noGrp="1"/>
          </p:cNvSpPr>
          <p:nvPr>
            <p:ph type="body" sz="quarter" idx="54"/>
          </p:nvPr>
        </p:nvSpPr>
        <p:spPr>
          <a:xfrm rot="10800000">
            <a:off x="4020949" y="2237455"/>
            <a:ext cx="785328" cy="1056986"/>
          </a:xfrm>
        </p:spPr>
        <p:txBody>
          <a:bodyPr>
            <a:noAutofit/>
          </a:bodyPr>
          <a:lstStyle/>
          <a:p>
            <a:pPr marL="0" indent="0" algn="l" defTabSz="2072941" rtl="0" eaLnBrk="1" latinLnBrk="0" hangingPunct="1">
              <a:lnSpc>
                <a:spcPct val="100000"/>
              </a:lnSpc>
              <a:spcBef>
                <a:spcPts val="2267"/>
              </a:spcBef>
              <a:buFont typeface="Arial" panose="020B0604020202020204" pitchFamily="34" charset="0"/>
              <a:buNone/>
            </a:pPr>
            <a:r>
              <a:rPr lang="en-GB" dirty="0"/>
              <a:t>“</a:t>
            </a:r>
          </a:p>
        </p:txBody>
      </p:sp>
      <p:sp>
        <p:nvSpPr>
          <p:cNvPr id="10" name="Slide Number Placeholder 9">
            <a:extLst>
              <a:ext uri="{FF2B5EF4-FFF2-40B4-BE49-F238E27FC236}">
                <a16:creationId xmlns:a16="http://schemas.microsoft.com/office/drawing/2014/main" id="{DCA24365-72F6-E34C-EF62-5D0BC65C5AF5}"/>
              </a:ext>
            </a:extLst>
          </p:cNvPr>
          <p:cNvSpPr>
            <a:spLocks noGrp="1"/>
          </p:cNvSpPr>
          <p:nvPr>
            <p:ph type="sldNum" sz="quarter" idx="4"/>
          </p:nvPr>
        </p:nvSpPr>
        <p:spPr/>
        <p:txBody>
          <a:bodyPr/>
          <a:lstStyle/>
          <a:p>
            <a:fld id="{CB2079F2-58AF-ED44-82D7-E04B2F6FD686}" type="slidenum">
              <a:rPr lang="en-US" smtClean="0"/>
              <a:pPr/>
              <a:t>29</a:t>
            </a:fld>
            <a:endParaRPr lang="en-US" dirty="0"/>
          </a:p>
        </p:txBody>
      </p:sp>
      <p:sp>
        <p:nvSpPr>
          <p:cNvPr id="27" name="Text Placeholder 7">
            <a:extLst>
              <a:ext uri="{FF2B5EF4-FFF2-40B4-BE49-F238E27FC236}">
                <a16:creationId xmlns:a16="http://schemas.microsoft.com/office/drawing/2014/main" id="{853B259D-B124-707D-87F0-D6970713C5F6}"/>
              </a:ext>
            </a:extLst>
          </p:cNvPr>
          <p:cNvSpPr txBox="1">
            <a:spLocks/>
          </p:cNvSpPr>
          <p:nvPr/>
        </p:nvSpPr>
        <p:spPr>
          <a:xfrm>
            <a:off x="466120" y="3661725"/>
            <a:ext cx="5992059" cy="451257"/>
          </a:xfrm>
          <a:prstGeom prst="rect">
            <a:avLst/>
          </a:prstGeom>
        </p:spPr>
        <p:txBody>
          <a:bodyPr vert="horz" lIns="91440" tIns="45720" rIns="91440" bIns="45720" rtlCol="0">
            <a:noAutofit/>
          </a:bodyPr>
          <a:lstStyle>
            <a:lvl1pPr marL="0" indent="0" algn="l" defTabSz="2072941" rtl="0" eaLnBrk="1" latinLnBrk="0" hangingPunct="1">
              <a:lnSpc>
                <a:spcPct val="100000"/>
              </a:lnSpc>
              <a:spcBef>
                <a:spcPts val="0"/>
              </a:spcBef>
              <a:buFont typeface="Arial" panose="020B0604020202020204" pitchFamily="34" charset="0"/>
              <a:buNone/>
              <a:defRPr lang="en-GB" sz="1400" b="1" i="0" kern="1200" dirty="0">
                <a:solidFill>
                  <a:srgbClr val="69ADAD"/>
                </a:solidFill>
                <a:latin typeface="Verdana" panose="020B0604030504040204" pitchFamily="34" charset="0"/>
                <a:ea typeface="Verdana" panose="020B0604030504040204" pitchFamily="34" charset="0"/>
                <a:cs typeface="Verdana" panose="020B060403050404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1600" dirty="0"/>
              <a:t>What are the strengths of your project?</a:t>
            </a:r>
          </a:p>
        </p:txBody>
      </p:sp>
      <p:sp>
        <p:nvSpPr>
          <p:cNvPr id="28" name="Text Placeholder 8">
            <a:extLst>
              <a:ext uri="{FF2B5EF4-FFF2-40B4-BE49-F238E27FC236}">
                <a16:creationId xmlns:a16="http://schemas.microsoft.com/office/drawing/2014/main" id="{78E2142A-DEB6-8FD6-C301-A763F91BB9DF}"/>
              </a:ext>
            </a:extLst>
          </p:cNvPr>
          <p:cNvSpPr txBox="1">
            <a:spLocks/>
          </p:cNvSpPr>
          <p:nvPr/>
        </p:nvSpPr>
        <p:spPr>
          <a:xfrm>
            <a:off x="466120" y="4093664"/>
            <a:ext cx="6338944" cy="1755156"/>
          </a:xfrm>
          <a:prstGeom prst="rect">
            <a:avLst/>
          </a:prstGeom>
          <a:solidFill>
            <a:schemeClr val="bg1"/>
          </a:solidFill>
        </p:spPr>
        <p:txBody>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lgn="l">
              <a:buNone/>
            </a:pPr>
            <a:r>
              <a:rPr lang="en-GB" sz="1400" dirty="0">
                <a:solidFill>
                  <a:srgbClr val="6D6E71"/>
                </a:solidFill>
                <a:latin typeface="Verdana" panose="020B0604030504040204" pitchFamily="34" charset="0"/>
                <a:ea typeface="Verdana" panose="020B0604030504040204" pitchFamily="34" charset="0"/>
              </a:rPr>
              <a:t>We take great care in choosing our partners; the vineyards, for example, are committed to biodynamic farming, and the restaurants only work with local, seasonal produce. Local craftspeople are committed to respecting local know-how.</a:t>
            </a:r>
          </a:p>
          <a:p>
            <a:pPr marL="0" indent="0" algn="l">
              <a:buNone/>
            </a:pPr>
            <a:r>
              <a:rPr lang="en-GB" sz="1400" dirty="0">
                <a:solidFill>
                  <a:srgbClr val="6D6E71"/>
                </a:solidFill>
                <a:latin typeface="Verdana" panose="020B0604030504040204" pitchFamily="34" charset="0"/>
                <a:ea typeface="Verdana" panose="020B0604030504040204" pitchFamily="34" charset="0"/>
              </a:rPr>
              <a:t>Also, internally, we have chosen a solidarity bank, NEF, the most ethical bank in France. Each year it publishes a list of the projects it finances and does not invest in carbon energy.</a:t>
            </a:r>
          </a:p>
          <a:p>
            <a:pPr marL="0" indent="0" algn="l">
              <a:buNone/>
            </a:pPr>
            <a:r>
              <a:rPr lang="en-GB" sz="1400" dirty="0">
                <a:solidFill>
                  <a:srgbClr val="6D6E71"/>
                </a:solidFill>
                <a:latin typeface="Verdana" panose="020B0604030504040204" pitchFamily="34" charset="0"/>
                <a:ea typeface="Verdana" panose="020B0604030504040204" pitchFamily="34" charset="0"/>
              </a:rPr>
              <a:t>Our commitment stems from our day-to-day activities; we believe in what we do. A simple example: no single-use plastic in our towers or during our visits. We are very vigilant about the waste we produce.</a:t>
            </a:r>
          </a:p>
          <a:p>
            <a:pPr marL="0" indent="0" algn="l">
              <a:buNone/>
            </a:pPr>
            <a:r>
              <a:rPr lang="en-GB" sz="1400" dirty="0">
                <a:solidFill>
                  <a:srgbClr val="6D6E71"/>
                </a:solidFill>
                <a:latin typeface="Verdana" panose="020B0604030504040204" pitchFamily="34" charset="0"/>
                <a:ea typeface="Verdana" panose="020B0604030504040204" pitchFamily="34" charset="0"/>
              </a:rPr>
              <a:t>Adaptability is a strong point, we are constantly creating new excursions, and we can improve and adapt our experiences over time, which is an asset for our business.</a:t>
            </a:r>
          </a:p>
          <a:p>
            <a:pPr marL="0" indent="0" algn="l">
              <a:buNone/>
            </a:pPr>
            <a:r>
              <a:rPr lang="en-GB" sz="1400" dirty="0">
                <a:solidFill>
                  <a:srgbClr val="6D6E71"/>
                </a:solidFill>
                <a:latin typeface="Verdana" panose="020B0604030504040204" pitchFamily="34" charset="0"/>
                <a:ea typeface="Verdana" panose="020B0604030504040204" pitchFamily="34" charset="0"/>
              </a:rPr>
              <a:t>Finally, we take a global approach to tourism, aiming to combat mass tourism and spread tourist flows over the whole of New Aquitaine. There are so many things to see that it's important not to saturate tourist attractions!</a:t>
            </a:r>
          </a:p>
        </p:txBody>
      </p:sp>
      <p:sp>
        <p:nvSpPr>
          <p:cNvPr id="29" name="Slide Number Placeholder 9">
            <a:extLst>
              <a:ext uri="{FF2B5EF4-FFF2-40B4-BE49-F238E27FC236}">
                <a16:creationId xmlns:a16="http://schemas.microsoft.com/office/drawing/2014/main" id="{21D88A9B-36C3-9521-6D5E-98F2C9A5B8BB}"/>
              </a:ext>
            </a:extLst>
          </p:cNvPr>
          <p:cNvSpPr txBox="1">
            <a:spLocks/>
          </p:cNvSpPr>
          <p:nvPr/>
        </p:nvSpPr>
        <p:spPr>
          <a:xfrm>
            <a:off x="6486423" y="6564238"/>
            <a:ext cx="374383" cy="465822"/>
          </a:xfrm>
          <a:prstGeom prst="rect">
            <a:avLst/>
          </a:prstGeom>
        </p:spPr>
        <p:txBody>
          <a:bodyPr vert="horz" lIns="91440" tIns="45720" rIns="91440" bIns="45720" rtlCol="0" anchor="ctr"/>
          <a:lstStyle>
            <a:defPPr>
              <a:defRPr lang="en-US"/>
            </a:defPPr>
            <a:lvl1pPr marL="0" algn="ctr" defTabSz="325892" rtl="0" eaLnBrk="1" latinLnBrk="0" hangingPunct="1">
              <a:defRPr sz="700" b="0" i="0" kern="1200">
                <a:solidFill>
                  <a:srgbClr val="8AC03B"/>
                </a:solidFill>
                <a:latin typeface="Calibri" panose="020F0502020204030204" pitchFamily="34" charset="0"/>
                <a:ea typeface="Open Sans" panose="020B0606030504020204" pitchFamily="34" charset="0"/>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mtClean="0"/>
              <a:pPr/>
              <a:t>29</a:t>
            </a:fld>
            <a:endParaRPr lang="en-US" dirty="0"/>
          </a:p>
        </p:txBody>
      </p:sp>
      <p:sp>
        <p:nvSpPr>
          <p:cNvPr id="7" name="Text Placeholder 10">
            <a:extLst>
              <a:ext uri="{FF2B5EF4-FFF2-40B4-BE49-F238E27FC236}">
                <a16:creationId xmlns:a16="http://schemas.microsoft.com/office/drawing/2014/main" id="{0BCF8759-07F1-E5AC-EE75-AF57123A411C}"/>
              </a:ext>
            </a:extLst>
          </p:cNvPr>
          <p:cNvSpPr txBox="1">
            <a:spLocks/>
          </p:cNvSpPr>
          <p:nvPr/>
        </p:nvSpPr>
        <p:spPr>
          <a:xfrm>
            <a:off x="466120" y="2583705"/>
            <a:ext cx="3700448" cy="638015"/>
          </a:xfrm>
          <a:prstGeom prst="rect">
            <a:avLst/>
          </a:prstGeom>
        </p:spPr>
        <p:txBody>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lgn="ctr">
              <a:spcBef>
                <a:spcPts val="0"/>
              </a:spcBef>
              <a:buNone/>
            </a:pPr>
            <a:r>
              <a:rPr lang="en-US" sz="1400" dirty="0">
                <a:solidFill>
                  <a:schemeClr val="bg1"/>
                </a:solidFill>
                <a:latin typeface="Verdana" panose="020B0604030504040204" pitchFamily="34" charset="0"/>
                <a:ea typeface="Verdana" panose="020B0604030504040204" pitchFamily="34" charset="0"/>
              </a:rPr>
              <a:t>Emmanuel </a:t>
            </a:r>
            <a:r>
              <a:rPr lang="en-US" sz="1400" dirty="0" err="1">
                <a:solidFill>
                  <a:schemeClr val="bg1"/>
                </a:solidFill>
                <a:latin typeface="Verdana" panose="020B0604030504040204" pitchFamily="34" charset="0"/>
                <a:ea typeface="Verdana" panose="020B0604030504040204" pitchFamily="34" charset="0"/>
              </a:rPr>
              <a:t>Otayek</a:t>
            </a:r>
            <a:endParaRPr lang="en-US" sz="1400" dirty="0">
              <a:solidFill>
                <a:schemeClr val="bg1"/>
              </a:solidFill>
              <a:latin typeface="Verdana" panose="020B0604030504040204" pitchFamily="34" charset="0"/>
              <a:ea typeface="Verdana" panose="020B0604030504040204" pitchFamily="34" charset="0"/>
            </a:endParaRPr>
          </a:p>
          <a:p>
            <a:pPr marL="0" indent="0" algn="ctr">
              <a:spcBef>
                <a:spcPts val="0"/>
              </a:spcBef>
              <a:buNone/>
            </a:pPr>
            <a:r>
              <a:rPr lang="en-US" sz="1400" dirty="0">
                <a:solidFill>
                  <a:schemeClr val="bg1"/>
                </a:solidFill>
                <a:latin typeface="Verdana" panose="020B0604030504040204" pitchFamily="34" charset="0"/>
                <a:ea typeface="Verdana" panose="020B0604030504040204" pitchFamily="34" charset="0"/>
              </a:rPr>
              <a:t>Founder and Owner of Vert Bordeaux</a:t>
            </a:r>
          </a:p>
        </p:txBody>
      </p:sp>
      <p:pic>
        <p:nvPicPr>
          <p:cNvPr id="19" name="Espace réservé pour une image  18" descr="Une image contenant plein air, ciel, arbre, chaussures&#10;&#10;Description générée automatiquement">
            <a:extLst>
              <a:ext uri="{FF2B5EF4-FFF2-40B4-BE49-F238E27FC236}">
                <a16:creationId xmlns:a16="http://schemas.microsoft.com/office/drawing/2014/main" id="{9DE21306-9B0C-FA7F-F3FF-90F79A49A705}"/>
              </a:ext>
            </a:extLst>
          </p:cNvPr>
          <p:cNvPicPr>
            <a:picLocks noGrp="1" noChangeAspect="1"/>
          </p:cNvPicPr>
          <p:nvPr>
            <p:ph type="pic" sz="quarter" idx="44"/>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8570634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2905D412-A6AB-C220-7B39-06DDF91BF1D9}"/>
              </a:ext>
            </a:extLst>
          </p:cNvPr>
          <p:cNvSpPr>
            <a:spLocks noGrp="1"/>
          </p:cNvSpPr>
          <p:nvPr>
            <p:ph type="sldNum" sz="quarter" idx="4"/>
          </p:nvPr>
        </p:nvSpPr>
        <p:spPr/>
        <p:txBody>
          <a:bodyPr/>
          <a:lstStyle/>
          <a:p>
            <a:fld id="{CB2079F2-58AF-ED44-82D7-E04B2F6FD686}" type="slidenum">
              <a:rPr lang="en-US" smtClean="0"/>
              <a:pPr/>
              <a:t>3</a:t>
            </a:fld>
            <a:endParaRPr lang="en-US" dirty="0"/>
          </a:p>
        </p:txBody>
      </p:sp>
      <p:sp>
        <p:nvSpPr>
          <p:cNvPr id="3" name="Espace réservé du texte 2">
            <a:extLst>
              <a:ext uri="{FF2B5EF4-FFF2-40B4-BE49-F238E27FC236}">
                <a16:creationId xmlns:a16="http://schemas.microsoft.com/office/drawing/2014/main" id="{6AEB2A9F-8CB7-4BDB-0BA7-7A2FB391DFB9}"/>
              </a:ext>
            </a:extLst>
          </p:cNvPr>
          <p:cNvSpPr>
            <a:spLocks noGrp="1"/>
          </p:cNvSpPr>
          <p:nvPr>
            <p:ph type="body" sz="quarter" idx="32"/>
          </p:nvPr>
        </p:nvSpPr>
        <p:spPr>
          <a:xfrm>
            <a:off x="801602" y="1944397"/>
            <a:ext cx="5956470" cy="6803018"/>
          </a:xfrm>
        </p:spPr>
        <p:txBody>
          <a:bodyPr numCol="1"/>
          <a:lstStyle/>
          <a:p>
            <a:r>
              <a:rPr lang="en-GB" b="0" dirty="0">
                <a:effectLst/>
                <a:latin typeface="Verdana"/>
                <a:ea typeface="Verdana"/>
              </a:rPr>
              <a:t>This good practice guide has been produced in the framework of the Grassroots project. This is a three-year Erasmus+ project that started on 1 </a:t>
            </a:r>
            <a:r>
              <a:rPr lang="en-GB" dirty="0">
                <a:latin typeface="Verdana"/>
                <a:ea typeface="Verdana"/>
              </a:rPr>
              <a:t>M</a:t>
            </a:r>
            <a:r>
              <a:rPr lang="en-GB" b="0" dirty="0">
                <a:effectLst/>
                <a:latin typeface="Verdana"/>
                <a:ea typeface="Verdana"/>
              </a:rPr>
              <a:t>ay 2022. It brings together 7 European</a:t>
            </a:r>
            <a:r>
              <a:rPr lang="en-GB" dirty="0">
                <a:latin typeface="Verdana"/>
                <a:ea typeface="Verdana"/>
              </a:rPr>
              <a:t> partners</a:t>
            </a:r>
            <a:r>
              <a:rPr lang="en-GB" b="0" dirty="0">
                <a:effectLst/>
                <a:latin typeface="Verdana"/>
                <a:ea typeface="Verdana"/>
              </a:rPr>
              <a:t>.</a:t>
            </a:r>
            <a:endParaRPr lang="en-GB" dirty="0">
              <a:effectLst/>
              <a:latin typeface="Verdana"/>
              <a:ea typeface="Verdana"/>
            </a:endParaRPr>
          </a:p>
          <a:p>
            <a:endParaRPr lang="en-GB" dirty="0"/>
          </a:p>
          <a:p>
            <a:r>
              <a:rPr lang="en-GB" b="0" i="0" u="none" strike="noStrike" dirty="0">
                <a:effectLst/>
              </a:rPr>
              <a:t>GRASSROOTS wants to take advantage of ecotourism entrepreneurship as an emerging and powerful trend. The eco-health tourism market is growing rapidly and promises particularly innovative career opportunities for young people, who are more environmentally aware than their elders. Eco-tourism is largely absent from entrepreneurship education but particularly from youth education.</a:t>
            </a:r>
            <a:endParaRPr lang="en-GB" dirty="0"/>
          </a:p>
          <a:p>
            <a:endParaRPr lang="en-GB" dirty="0"/>
          </a:p>
          <a:p>
            <a:r>
              <a:rPr lang="en-GB" dirty="0">
                <a:latin typeface="Verdana"/>
                <a:ea typeface="Verdana"/>
              </a:rPr>
              <a:t>Eco-tourism offers spaces for young people to express their talents. We have identified together with them three areas of work that they can invest in: sport, street food, street art and digital. Eco-tourism is largely absent in entrepreneurship education. Research conducted by the partners in their own countries confirms that 85 of vocational entrepreneurship education is focused on traditional business sectors.</a:t>
            </a:r>
          </a:p>
          <a:p>
            <a:endParaRPr lang="en-GB" dirty="0"/>
          </a:p>
          <a:p>
            <a:r>
              <a:rPr lang="en-GB" dirty="0">
                <a:latin typeface="Verdana"/>
                <a:ea typeface="Verdana"/>
              </a:rPr>
              <a:t>In this context, our project has a clear objective to introduce new models of entrepreneurship education through actions in the field of eco-health tourism.</a:t>
            </a:r>
          </a:p>
          <a:p>
            <a:endParaRPr lang="en-GB" dirty="0"/>
          </a:p>
          <a:p>
            <a:r>
              <a:rPr lang="en-GB" b="0" i="0" u="none" strike="noStrike" dirty="0">
                <a:effectLst/>
                <a:latin typeface="Verdana"/>
                <a:ea typeface="Verdana"/>
              </a:rPr>
              <a:t>GRASSROOTS aims to introduce new models, skills, experiential learning, collaborative conversations, exchange of best practices, and formal and informal entrepreneurship education to youth in the fields of eco-tourism sport, street food, street art and </a:t>
            </a:r>
            <a:r>
              <a:rPr lang="en-GB" dirty="0">
                <a:latin typeface="Verdana"/>
                <a:ea typeface="Verdana"/>
              </a:rPr>
              <a:t>digitalisation</a:t>
            </a:r>
            <a:endParaRPr lang="en-GB" dirty="0">
              <a:effectLst/>
            </a:endParaRPr>
          </a:p>
          <a:p>
            <a:endParaRPr lang="en-GB" dirty="0">
              <a:effectLst/>
            </a:endParaRPr>
          </a:p>
          <a:p>
            <a:r>
              <a:rPr lang="en-GB" dirty="0">
                <a:effectLst/>
              </a:rPr>
              <a:t>  </a:t>
            </a:r>
          </a:p>
          <a:p>
            <a:endParaRPr lang="en-GB" dirty="0"/>
          </a:p>
          <a:p>
            <a:endParaRPr lang="en-GB" dirty="0"/>
          </a:p>
        </p:txBody>
      </p:sp>
      <p:sp>
        <p:nvSpPr>
          <p:cNvPr id="5" name="Espace réservé du texte 4">
            <a:extLst>
              <a:ext uri="{FF2B5EF4-FFF2-40B4-BE49-F238E27FC236}">
                <a16:creationId xmlns:a16="http://schemas.microsoft.com/office/drawing/2014/main" id="{5DAA67EE-0473-35A7-A2FC-103D01B38A96}"/>
              </a:ext>
            </a:extLst>
          </p:cNvPr>
          <p:cNvSpPr>
            <a:spLocks noGrp="1"/>
          </p:cNvSpPr>
          <p:nvPr>
            <p:ph type="body" sz="quarter" idx="47"/>
          </p:nvPr>
        </p:nvSpPr>
        <p:spPr/>
        <p:txBody>
          <a:bodyPr/>
          <a:lstStyle/>
          <a:p>
            <a:r>
              <a:rPr lang="fr-FR" dirty="0"/>
              <a:t>INTRODUCTION</a:t>
            </a:r>
          </a:p>
        </p:txBody>
      </p:sp>
      <p:sp>
        <p:nvSpPr>
          <p:cNvPr id="7" name="Text Placeholder 8">
            <a:extLst>
              <a:ext uri="{FF2B5EF4-FFF2-40B4-BE49-F238E27FC236}">
                <a16:creationId xmlns:a16="http://schemas.microsoft.com/office/drawing/2014/main" id="{5F2C4097-6416-1739-5114-63ED49B0667A}"/>
              </a:ext>
            </a:extLst>
          </p:cNvPr>
          <p:cNvSpPr txBox="1">
            <a:spLocks/>
          </p:cNvSpPr>
          <p:nvPr/>
        </p:nvSpPr>
        <p:spPr>
          <a:xfrm>
            <a:off x="3934732" y="5688740"/>
            <a:ext cx="834190" cy="815893"/>
          </a:xfrm>
          <a:prstGeom prst="rect">
            <a:avLst/>
          </a:prstGeom>
        </p:spPr>
        <p:txBody>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endParaRPr lang="en-GB" dirty="0"/>
          </a:p>
        </p:txBody>
      </p:sp>
      <p:sp>
        <p:nvSpPr>
          <p:cNvPr id="10" name="Text Placeholder 8">
            <a:extLst>
              <a:ext uri="{FF2B5EF4-FFF2-40B4-BE49-F238E27FC236}">
                <a16:creationId xmlns:a16="http://schemas.microsoft.com/office/drawing/2014/main" id="{939A75FE-2589-E43E-0565-0F2CDB9BCDE3}"/>
              </a:ext>
            </a:extLst>
          </p:cNvPr>
          <p:cNvSpPr txBox="1">
            <a:spLocks/>
          </p:cNvSpPr>
          <p:nvPr/>
        </p:nvSpPr>
        <p:spPr>
          <a:xfrm>
            <a:off x="801602" y="1585408"/>
            <a:ext cx="5992059" cy="451257"/>
          </a:xfrm>
          <a:prstGeom prst="rect">
            <a:avLst/>
          </a:prstGeom>
        </p:spPr>
        <p:txBody>
          <a:bodyPr vert="horz" lIns="91440" tIns="45720" rIns="91440" bIns="45720" rtlCol="0">
            <a:noAutofit/>
          </a:bodyPr>
          <a:lstStyle>
            <a:lvl1pPr marL="0" indent="0" algn="l" defTabSz="2072941" rtl="0" eaLnBrk="1" latinLnBrk="0" hangingPunct="1">
              <a:lnSpc>
                <a:spcPct val="100000"/>
              </a:lnSpc>
              <a:spcBef>
                <a:spcPts val="0"/>
              </a:spcBef>
              <a:buFont typeface="Arial" panose="020B0604020202020204" pitchFamily="34" charset="0"/>
              <a:buNone/>
              <a:defRPr sz="2800" b="1" i="0" kern="1200">
                <a:solidFill>
                  <a:srgbClr val="8AC03B"/>
                </a:solidFill>
                <a:latin typeface="Verdana" panose="020B0604030504040204" pitchFamily="34" charset="0"/>
                <a:ea typeface="Verdana" panose="020B0604030504040204" pitchFamily="34" charset="0"/>
                <a:cs typeface="Verdana" panose="020B060403050404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1800" dirty="0">
                <a:solidFill>
                  <a:srgbClr val="6D6E71"/>
                </a:solidFill>
              </a:rPr>
              <a:t>The Grassroots project</a:t>
            </a:r>
          </a:p>
        </p:txBody>
      </p:sp>
    </p:spTree>
    <p:extLst>
      <p:ext uri="{BB962C8B-B14F-4D97-AF65-F5344CB8AC3E}">
        <p14:creationId xmlns:p14="http://schemas.microsoft.com/office/powerpoint/2010/main" val="8440405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31583D-10A3-FFB3-3E9C-C744E5160281}"/>
              </a:ext>
            </a:extLst>
          </p:cNvPr>
          <p:cNvSpPr>
            <a:spLocks noGrp="1"/>
          </p:cNvSpPr>
          <p:nvPr>
            <p:ph type="body" sz="quarter" idx="42"/>
          </p:nvPr>
        </p:nvSpPr>
        <p:spPr>
          <a:xfrm>
            <a:off x="596049" y="610831"/>
            <a:ext cx="3939135" cy="2066172"/>
          </a:xfrm>
        </p:spPr>
        <p:txBody>
          <a:bodyPr>
            <a:noAutofit/>
          </a:bodyPr>
          <a:lstStyle/>
          <a:p>
            <a:pPr algn="ctr"/>
            <a:r>
              <a:rPr lang="fr-FR" sz="18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Chez </a:t>
            </a:r>
            <a:r>
              <a:rPr lang="fr-FR" sz="1800" b="1"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Vert Bordeaux</a:t>
            </a:r>
            <a:r>
              <a:rPr lang="fr-FR" sz="18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 on ne “reconnecte pas les gens à la nature”, on pratique une écologie pragmatique et quotidienne, que l’on sait perfectible mais dont on est persuadé du bien fondé. </a:t>
            </a:r>
            <a:endParaRPr lang="en-GB" sz="1800" b="0" dirty="0">
              <a:solidFill>
                <a:srgbClr val="FFFFFF"/>
              </a:solidFill>
              <a:effectLst/>
              <a:latin typeface="omnes-pro"/>
            </a:endParaRPr>
          </a:p>
        </p:txBody>
      </p:sp>
      <p:sp>
        <p:nvSpPr>
          <p:cNvPr id="2" name="Text Placeholder 1">
            <a:extLst>
              <a:ext uri="{FF2B5EF4-FFF2-40B4-BE49-F238E27FC236}">
                <a16:creationId xmlns:a16="http://schemas.microsoft.com/office/drawing/2014/main" id="{5565ACF1-8470-1658-B7A1-3CA791A11306}"/>
              </a:ext>
            </a:extLst>
          </p:cNvPr>
          <p:cNvSpPr>
            <a:spLocks noGrp="1"/>
          </p:cNvSpPr>
          <p:nvPr>
            <p:ph type="body" sz="quarter" idx="55"/>
          </p:nvPr>
        </p:nvSpPr>
        <p:spPr>
          <a:xfrm>
            <a:off x="0" y="-180464"/>
            <a:ext cx="2003444" cy="936605"/>
          </a:xfrm>
        </p:spPr>
        <p:txBody>
          <a:bodyPr>
            <a:noAutofit/>
          </a:bodyPr>
          <a:lstStyle/>
          <a:p>
            <a:r>
              <a:rPr lang="en-GB" dirty="0"/>
              <a:t>“</a:t>
            </a:r>
          </a:p>
        </p:txBody>
      </p:sp>
      <p:sp>
        <p:nvSpPr>
          <p:cNvPr id="5" name="Text Placeholder 4">
            <a:extLst>
              <a:ext uri="{FF2B5EF4-FFF2-40B4-BE49-F238E27FC236}">
                <a16:creationId xmlns:a16="http://schemas.microsoft.com/office/drawing/2014/main" id="{F0DB218B-2946-A823-24F1-7E7B30706797}"/>
              </a:ext>
            </a:extLst>
          </p:cNvPr>
          <p:cNvSpPr>
            <a:spLocks noGrp="1"/>
          </p:cNvSpPr>
          <p:nvPr>
            <p:ph type="body" sz="quarter" idx="54"/>
          </p:nvPr>
        </p:nvSpPr>
        <p:spPr>
          <a:xfrm rot="10800000">
            <a:off x="4020949" y="2237455"/>
            <a:ext cx="785328" cy="1056986"/>
          </a:xfrm>
        </p:spPr>
        <p:txBody>
          <a:bodyPr>
            <a:noAutofit/>
          </a:bodyPr>
          <a:lstStyle/>
          <a:p>
            <a:pPr marL="0" indent="0" algn="l" defTabSz="2072941" rtl="0" eaLnBrk="1" latinLnBrk="0" hangingPunct="1">
              <a:lnSpc>
                <a:spcPct val="100000"/>
              </a:lnSpc>
              <a:spcBef>
                <a:spcPts val="2267"/>
              </a:spcBef>
              <a:buFont typeface="Arial" panose="020B0604020202020204" pitchFamily="34" charset="0"/>
              <a:buNone/>
            </a:pPr>
            <a:r>
              <a:rPr lang="en-GB" dirty="0"/>
              <a:t>“</a:t>
            </a:r>
          </a:p>
        </p:txBody>
      </p:sp>
      <p:sp>
        <p:nvSpPr>
          <p:cNvPr id="10" name="Slide Number Placeholder 9">
            <a:extLst>
              <a:ext uri="{FF2B5EF4-FFF2-40B4-BE49-F238E27FC236}">
                <a16:creationId xmlns:a16="http://schemas.microsoft.com/office/drawing/2014/main" id="{DCA24365-72F6-E34C-EF62-5D0BC65C5AF5}"/>
              </a:ext>
            </a:extLst>
          </p:cNvPr>
          <p:cNvSpPr>
            <a:spLocks noGrp="1"/>
          </p:cNvSpPr>
          <p:nvPr>
            <p:ph type="sldNum" sz="quarter" idx="4"/>
          </p:nvPr>
        </p:nvSpPr>
        <p:spPr/>
        <p:txBody>
          <a:bodyPr/>
          <a:lstStyle/>
          <a:p>
            <a:fld id="{CB2079F2-58AF-ED44-82D7-E04B2F6FD686}" type="slidenum">
              <a:rPr lang="en-US" smtClean="0"/>
              <a:pPr/>
              <a:t>30</a:t>
            </a:fld>
            <a:endParaRPr lang="en-US" dirty="0"/>
          </a:p>
        </p:txBody>
      </p:sp>
      <p:sp>
        <p:nvSpPr>
          <p:cNvPr id="27" name="Text Placeholder 7">
            <a:extLst>
              <a:ext uri="{FF2B5EF4-FFF2-40B4-BE49-F238E27FC236}">
                <a16:creationId xmlns:a16="http://schemas.microsoft.com/office/drawing/2014/main" id="{853B259D-B124-707D-87F0-D6970713C5F6}"/>
              </a:ext>
            </a:extLst>
          </p:cNvPr>
          <p:cNvSpPr txBox="1">
            <a:spLocks/>
          </p:cNvSpPr>
          <p:nvPr/>
        </p:nvSpPr>
        <p:spPr>
          <a:xfrm>
            <a:off x="466120" y="3661725"/>
            <a:ext cx="5992059" cy="451257"/>
          </a:xfrm>
          <a:prstGeom prst="rect">
            <a:avLst/>
          </a:prstGeom>
        </p:spPr>
        <p:txBody>
          <a:bodyPr vert="horz" lIns="91440" tIns="45720" rIns="91440" bIns="45720" rtlCol="0">
            <a:noAutofit/>
          </a:bodyPr>
          <a:lstStyle>
            <a:lvl1pPr marL="0" indent="0" algn="l" defTabSz="2072941" rtl="0" eaLnBrk="1" latinLnBrk="0" hangingPunct="1">
              <a:lnSpc>
                <a:spcPct val="100000"/>
              </a:lnSpc>
              <a:spcBef>
                <a:spcPts val="0"/>
              </a:spcBef>
              <a:buFont typeface="Arial" panose="020B0604020202020204" pitchFamily="34" charset="0"/>
              <a:buNone/>
              <a:defRPr lang="en-GB" sz="1400" b="1" i="0" kern="1200" dirty="0">
                <a:solidFill>
                  <a:srgbClr val="69ADAD"/>
                </a:solidFill>
                <a:latin typeface="Verdana" panose="020B0604030504040204" pitchFamily="34" charset="0"/>
                <a:ea typeface="Verdana" panose="020B0604030504040204" pitchFamily="34" charset="0"/>
                <a:cs typeface="Verdana" panose="020B060403050404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1600" dirty="0"/>
              <a:t>What are your challenges for the future?</a:t>
            </a:r>
          </a:p>
        </p:txBody>
      </p:sp>
      <p:sp>
        <p:nvSpPr>
          <p:cNvPr id="28" name="Text Placeholder 8">
            <a:extLst>
              <a:ext uri="{FF2B5EF4-FFF2-40B4-BE49-F238E27FC236}">
                <a16:creationId xmlns:a16="http://schemas.microsoft.com/office/drawing/2014/main" id="{78E2142A-DEB6-8FD6-C301-A763F91BB9DF}"/>
              </a:ext>
            </a:extLst>
          </p:cNvPr>
          <p:cNvSpPr txBox="1">
            <a:spLocks/>
          </p:cNvSpPr>
          <p:nvPr/>
        </p:nvSpPr>
        <p:spPr>
          <a:xfrm>
            <a:off x="466120" y="4093664"/>
            <a:ext cx="6338944" cy="1755156"/>
          </a:xfrm>
          <a:prstGeom prst="rect">
            <a:avLst/>
          </a:prstGeom>
          <a:solidFill>
            <a:schemeClr val="bg1"/>
          </a:solidFill>
        </p:spPr>
        <p:txBody>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buNone/>
            </a:pPr>
            <a:r>
              <a:rPr lang="fr-FR" sz="1400" b="0" i="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At the end of 2022, </a:t>
            </a:r>
            <a:r>
              <a:rPr lang="fr-FR" sz="1400" b="0" i="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we</a:t>
            </a:r>
            <a:r>
              <a:rPr lang="fr-FR" sz="1400" b="0" i="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t>
            </a:r>
            <a:r>
              <a:rPr lang="fr-FR" sz="1400" b="0" i="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decided</a:t>
            </a:r>
            <a:r>
              <a:rPr lang="fr-FR" sz="1400" b="0" i="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to </a:t>
            </a:r>
            <a:r>
              <a:rPr lang="fr-FR" sz="1400" b="0" i="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draw</a:t>
            </a:r>
            <a:r>
              <a:rPr lang="fr-FR" sz="1400" b="0" i="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up a CSR (</a:t>
            </a:r>
            <a:r>
              <a:rPr lang="fr-FR" sz="1400" b="0" i="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Corporate</a:t>
            </a:r>
            <a:r>
              <a:rPr lang="fr-FR" sz="1400" b="0" i="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Social </a:t>
            </a:r>
            <a:r>
              <a:rPr lang="fr-FR" sz="1400" b="0" i="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Responsibility</a:t>
            </a:r>
            <a:r>
              <a:rPr lang="fr-FR" sz="1400" b="0" i="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charter to </a:t>
            </a:r>
            <a:r>
              <a:rPr lang="fr-FR" sz="1400" b="0" i="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list</a:t>
            </a:r>
            <a:r>
              <a:rPr lang="fr-FR" sz="1400" b="0" i="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t>
            </a:r>
            <a:r>
              <a:rPr lang="fr-FR" sz="1400" b="0" i="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our</a:t>
            </a:r>
            <a:r>
              <a:rPr lang="fr-FR" sz="1400" b="0" i="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t>
            </a:r>
            <a:r>
              <a:rPr lang="fr-FR" sz="1400" b="0" i="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commitments</a:t>
            </a:r>
            <a:r>
              <a:rPr lang="fr-FR" sz="1400" b="0" i="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in full and </a:t>
            </a:r>
            <a:r>
              <a:rPr lang="fr-FR" sz="1400" b="0" i="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explain</a:t>
            </a:r>
            <a:r>
              <a:rPr lang="fr-FR" sz="1400" b="0" i="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t>
            </a:r>
            <a:r>
              <a:rPr lang="fr-FR" sz="1400" b="0" i="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our</a:t>
            </a:r>
            <a:r>
              <a:rPr lang="fr-FR" sz="1400" b="0" i="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t>
            </a:r>
            <a:r>
              <a:rPr lang="fr-FR" sz="1400" b="0" i="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philosophy</a:t>
            </a:r>
            <a:r>
              <a:rPr lang="fr-FR" sz="1400" b="0" i="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a:t>
            </a:r>
          </a:p>
          <a:p>
            <a:pPr marL="0" indent="0">
              <a:buNone/>
            </a:pPr>
            <a:r>
              <a:rPr lang="fr-FR" sz="1400" b="0" i="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This document </a:t>
            </a:r>
            <a:r>
              <a:rPr lang="fr-FR" sz="1400" b="0" i="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is</a:t>
            </a:r>
            <a:r>
              <a:rPr lang="fr-FR" sz="1400" b="0" i="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 </a:t>
            </a:r>
            <a:r>
              <a:rPr lang="fr-FR" sz="1400" b="0" i="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working</a:t>
            </a:r>
            <a:r>
              <a:rPr lang="fr-FR" sz="1400" b="0" i="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communication </a:t>
            </a:r>
            <a:r>
              <a:rPr lang="fr-FR" sz="1400" b="0" i="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tool</a:t>
            </a:r>
            <a:r>
              <a:rPr lang="fr-FR" sz="1400" b="0" i="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t>
            </a:r>
            <a:r>
              <a:rPr lang="fr-FR" sz="1400" b="0" i="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that</a:t>
            </a:r>
            <a:r>
              <a:rPr lang="fr-FR" sz="1400" b="0" i="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t>
            </a:r>
            <a:r>
              <a:rPr lang="fr-FR" sz="1400" b="0" i="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will</a:t>
            </a:r>
            <a:r>
              <a:rPr lang="fr-FR" sz="1400" b="0" i="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t>
            </a:r>
            <a:r>
              <a:rPr lang="fr-FR" sz="1400" b="0" i="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be</a:t>
            </a:r>
            <a:r>
              <a:rPr lang="fr-FR" sz="1400" b="0" i="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t>
            </a:r>
            <a:r>
              <a:rPr lang="fr-FR" sz="1400" b="0" i="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modified</a:t>
            </a:r>
            <a:r>
              <a:rPr lang="fr-FR" sz="1400" b="0" i="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and </a:t>
            </a:r>
            <a:r>
              <a:rPr lang="fr-FR" sz="1400" b="0" i="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enriched</a:t>
            </a:r>
            <a:r>
              <a:rPr lang="fr-FR" sz="1400" b="0" i="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as </a:t>
            </a:r>
            <a:r>
              <a:rPr lang="fr-FR" sz="1400" b="0" i="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our</a:t>
            </a:r>
            <a:r>
              <a:rPr lang="fr-FR" sz="1400" b="0" i="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business </a:t>
            </a:r>
            <a:r>
              <a:rPr lang="fr-FR" sz="1400" b="0" i="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evolves</a:t>
            </a:r>
            <a:r>
              <a:rPr lang="fr-FR" sz="1400" b="0" i="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and </a:t>
            </a:r>
            <a:r>
              <a:rPr lang="fr-FR" sz="1400" b="0" i="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develops</a:t>
            </a:r>
            <a:r>
              <a:rPr lang="fr-FR" sz="1400" b="0" i="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a:t>
            </a:r>
          </a:p>
          <a:p>
            <a:pPr marL="0" indent="0">
              <a:buNone/>
            </a:pPr>
            <a:r>
              <a:rPr lang="fr-FR" sz="1400" b="0" i="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You can </a:t>
            </a:r>
            <a:r>
              <a:rPr lang="fr-FR" sz="1400" b="0" i="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consult</a:t>
            </a:r>
            <a:r>
              <a:rPr lang="fr-FR" sz="1400" b="0" i="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t>
            </a:r>
            <a:r>
              <a:rPr lang="fr-FR" sz="1400" b="0" i="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this</a:t>
            </a:r>
            <a:r>
              <a:rPr lang="fr-FR" sz="1400" b="0" i="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charter </a:t>
            </a:r>
            <a:r>
              <a:rPr lang="fr-FR" sz="1400" b="0" i="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freely</a:t>
            </a:r>
            <a:r>
              <a:rPr lang="fr-FR" sz="1400" b="0" i="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by </a:t>
            </a:r>
            <a:r>
              <a:rPr lang="fr-FR" sz="1400" b="0" i="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clicking</a:t>
            </a:r>
            <a:r>
              <a:rPr lang="fr-FR" sz="1400" b="0" i="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HERE.</a:t>
            </a:r>
          </a:p>
          <a:p>
            <a:pPr marL="0" indent="0">
              <a:buNone/>
            </a:pPr>
            <a:r>
              <a:rPr lang="fr-FR" sz="1600" b="1" i="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Some</a:t>
            </a:r>
            <a:r>
              <a:rPr lang="fr-FR" sz="1600" b="1" i="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of </a:t>
            </a:r>
            <a:r>
              <a:rPr lang="fr-FR" sz="1600" b="1" i="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our</a:t>
            </a:r>
            <a:r>
              <a:rPr lang="fr-FR" sz="1600" b="1" i="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t>
            </a:r>
            <a:r>
              <a:rPr lang="fr-FR" sz="1600" b="1" i="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upcoming</a:t>
            </a:r>
            <a:r>
              <a:rPr lang="fr-FR" sz="1600" b="1" i="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challenges:</a:t>
            </a:r>
          </a:p>
          <a:p>
            <a:r>
              <a:rPr lang="fr-FR" sz="1400" b="0" i="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Creating</a:t>
            </a:r>
            <a:r>
              <a:rPr lang="fr-FR" sz="1400" b="0" i="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 tour of Bordeaux </a:t>
            </a:r>
            <a:r>
              <a:rPr lang="fr-FR" sz="1400" b="0" i="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focused</a:t>
            </a:r>
            <a:r>
              <a:rPr lang="fr-FR" sz="1400" b="0" i="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t>
            </a:r>
            <a:r>
              <a:rPr lang="fr-FR" sz="1400" b="0" i="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solely</a:t>
            </a:r>
            <a:r>
              <a:rPr lang="fr-FR" sz="1400" b="0" i="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on </a:t>
            </a:r>
            <a:r>
              <a:rPr lang="fr-FR" sz="1400" b="0" i="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raising</a:t>
            </a:r>
            <a:r>
              <a:rPr lang="fr-FR" sz="1400" b="0" i="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t>
            </a:r>
            <a:r>
              <a:rPr lang="fr-FR" sz="1400" b="0" i="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awareness</a:t>
            </a:r>
            <a:r>
              <a:rPr lang="fr-FR" sz="1400" b="0" i="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of certain </a:t>
            </a:r>
            <a:r>
              <a:rPr lang="fr-FR" sz="1400" b="0" i="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environmental</a:t>
            </a:r>
            <a:r>
              <a:rPr lang="fr-FR" sz="1400" b="0" i="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issues.</a:t>
            </a:r>
          </a:p>
          <a:p>
            <a:r>
              <a:rPr lang="fr-FR" sz="1400" b="0" i="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We</a:t>
            </a:r>
            <a:r>
              <a:rPr lang="fr-FR" sz="1400" b="0" i="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t>
            </a:r>
            <a:r>
              <a:rPr lang="fr-FR" sz="1400" b="0" i="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want</a:t>
            </a:r>
            <a:r>
              <a:rPr lang="fr-FR" sz="1400" b="0" i="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to </a:t>
            </a:r>
            <a:r>
              <a:rPr lang="fr-FR" sz="1400" b="0" i="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be</a:t>
            </a:r>
            <a:r>
              <a:rPr lang="fr-FR" sz="1400" b="0" i="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transparent about the CO2 </a:t>
            </a:r>
            <a:r>
              <a:rPr lang="fr-FR" sz="1400" b="0" i="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emissions</a:t>
            </a:r>
            <a:r>
              <a:rPr lang="fr-FR" sz="1400" b="0" i="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t>
            </a:r>
            <a:r>
              <a:rPr lang="fr-FR" sz="1400" b="0" i="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produced</a:t>
            </a:r>
            <a:r>
              <a:rPr lang="fr-FR" sz="1400" b="0" i="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by </a:t>
            </a:r>
            <a:r>
              <a:rPr lang="fr-FR" sz="1400" b="0" i="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our</a:t>
            </a:r>
            <a:r>
              <a:rPr lang="fr-FR" sz="1400" b="0" i="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diesel-</a:t>
            </a:r>
            <a:r>
              <a:rPr lang="fr-FR" sz="1400" b="0" i="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powered</a:t>
            </a:r>
            <a:r>
              <a:rPr lang="fr-FR" sz="1400" b="0" i="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t>
            </a:r>
            <a:r>
              <a:rPr lang="fr-FR" sz="1400" b="0" i="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vehicle</a:t>
            </a:r>
            <a:r>
              <a:rPr lang="fr-FR" sz="1400" b="0" i="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This </a:t>
            </a:r>
            <a:r>
              <a:rPr lang="fr-FR" sz="1400" b="0" i="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gives</a:t>
            </a:r>
            <a:r>
              <a:rPr lang="fr-FR" sz="1400" b="0" i="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an </a:t>
            </a:r>
            <a:r>
              <a:rPr lang="fr-FR" sz="1400" b="0" i="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average</a:t>
            </a:r>
            <a:r>
              <a:rPr lang="fr-FR" sz="1400" b="0" i="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of 24g/CO2/km per </a:t>
            </a:r>
            <a:r>
              <a:rPr lang="fr-FR" sz="1400" b="0" i="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customer</a:t>
            </a:r>
            <a:r>
              <a:rPr lang="fr-FR" sz="1400" b="0" i="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t>
            </a:r>
            <a:r>
              <a:rPr lang="fr-FR" sz="1400" b="0" i="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which</a:t>
            </a:r>
            <a:r>
              <a:rPr lang="fr-FR" sz="1400" b="0" i="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t>
            </a:r>
            <a:r>
              <a:rPr lang="fr-FR" sz="1400" b="0" i="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is</a:t>
            </a:r>
            <a:r>
              <a:rPr lang="fr-FR" sz="1400" b="0" i="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t>
            </a:r>
            <a:r>
              <a:rPr lang="fr-FR" sz="1400" b="0" i="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equal</a:t>
            </a:r>
            <a:r>
              <a:rPr lang="fr-FR" sz="1400" b="0" i="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to the </a:t>
            </a:r>
            <a:r>
              <a:rPr lang="fr-FR" sz="1400" b="0" i="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emissions</a:t>
            </a:r>
            <a:r>
              <a:rPr lang="fr-FR" sz="1400" b="0" i="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t>
            </a:r>
            <a:r>
              <a:rPr lang="fr-FR" sz="1400" b="0" i="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produced</a:t>
            </a:r>
            <a:r>
              <a:rPr lang="fr-FR" sz="1400" b="0" i="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by a TER </a:t>
            </a:r>
            <a:r>
              <a:rPr lang="fr-FR" sz="1400" b="0" i="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journey</a:t>
            </a:r>
            <a:r>
              <a:rPr lang="fr-FR" sz="1400" b="0" i="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t>
            </a:r>
            <a:r>
              <a:rPr lang="fr-FR" sz="1400" b="0" i="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according</a:t>
            </a:r>
            <a:r>
              <a:rPr lang="fr-FR" sz="1400" b="0" i="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to the SNCF. Next </a:t>
            </a:r>
            <a:r>
              <a:rPr lang="fr-FR" sz="1400" b="0" i="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step</a:t>
            </a:r>
            <a:r>
              <a:rPr lang="fr-FR" sz="1400" b="0" i="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t>
            </a:r>
            <a:r>
              <a:rPr lang="fr-FR" sz="1400" b="0" i="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Adopt</a:t>
            </a:r>
            <a:r>
              <a:rPr lang="fr-FR" sz="1400" b="0" i="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 </a:t>
            </a:r>
            <a:r>
              <a:rPr lang="fr-FR" sz="1400" b="0" i="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carbon</a:t>
            </a:r>
            <a:r>
              <a:rPr lang="fr-FR" sz="1400" b="0" i="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t>
            </a:r>
            <a:r>
              <a:rPr lang="fr-FR" sz="1400" b="0" i="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offsetting</a:t>
            </a:r>
            <a:r>
              <a:rPr lang="fr-FR" sz="1400" b="0" i="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system </a:t>
            </a:r>
            <a:r>
              <a:rPr lang="fr-FR" sz="1400" b="0" i="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with</a:t>
            </a:r>
            <a:r>
              <a:rPr lang="fr-FR" sz="1400" b="0" i="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local </a:t>
            </a:r>
            <a:r>
              <a:rPr lang="fr-FR" sz="1400" b="0" i="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players</a:t>
            </a:r>
            <a:r>
              <a:rPr lang="fr-FR" sz="1400" b="0" i="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a:t>
            </a:r>
          </a:p>
          <a:p>
            <a:r>
              <a:rPr lang="fr-FR" sz="1400" b="0" i="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Adapt</a:t>
            </a:r>
            <a:r>
              <a:rPr lang="fr-FR" sz="1400" b="0" i="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t>
            </a:r>
            <a:r>
              <a:rPr lang="fr-FR" sz="1400" b="0" i="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some</a:t>
            </a:r>
            <a:r>
              <a:rPr lang="fr-FR" sz="1400" b="0" i="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of </a:t>
            </a:r>
            <a:r>
              <a:rPr lang="fr-FR" sz="1400" b="0" i="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our</a:t>
            </a:r>
            <a:r>
              <a:rPr lang="fr-FR" sz="1400" b="0" i="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t>
            </a:r>
            <a:r>
              <a:rPr lang="fr-FR" sz="1400" b="0" i="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existing</a:t>
            </a:r>
            <a:r>
              <a:rPr lang="fr-FR" sz="1400" b="0" i="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t>
            </a:r>
            <a:r>
              <a:rPr lang="fr-FR" sz="1400" b="0" i="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products</a:t>
            </a:r>
            <a:r>
              <a:rPr lang="fr-FR" sz="1400" b="0" i="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more to a French </a:t>
            </a:r>
            <a:r>
              <a:rPr lang="fr-FR" sz="1400" b="0" i="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rather</a:t>
            </a:r>
            <a:r>
              <a:rPr lang="fr-FR" sz="1400" b="0" i="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t>
            </a:r>
            <a:r>
              <a:rPr lang="fr-FR" sz="1400" b="0" i="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than</a:t>
            </a:r>
            <a:r>
              <a:rPr lang="fr-FR" sz="1400" b="0" i="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an international audience.</a:t>
            </a:r>
            <a:endParaRPr lang="en-GB" sz="1400" dirty="0">
              <a:solidFill>
                <a:srgbClr val="6D6E71"/>
              </a:solidFill>
              <a:latin typeface="Verdana" panose="020B0604030504040204" pitchFamily="34" charset="0"/>
              <a:ea typeface="Verdana" panose="020B0604030504040204" pitchFamily="34" charset="0"/>
            </a:endParaRPr>
          </a:p>
        </p:txBody>
      </p:sp>
      <p:sp>
        <p:nvSpPr>
          <p:cNvPr id="7" name="Text Placeholder 10">
            <a:extLst>
              <a:ext uri="{FF2B5EF4-FFF2-40B4-BE49-F238E27FC236}">
                <a16:creationId xmlns:a16="http://schemas.microsoft.com/office/drawing/2014/main" id="{0BCF8759-07F1-E5AC-EE75-AF57123A411C}"/>
              </a:ext>
            </a:extLst>
          </p:cNvPr>
          <p:cNvSpPr txBox="1">
            <a:spLocks/>
          </p:cNvSpPr>
          <p:nvPr/>
        </p:nvSpPr>
        <p:spPr>
          <a:xfrm>
            <a:off x="466120" y="2583705"/>
            <a:ext cx="3700448" cy="638015"/>
          </a:xfrm>
          <a:prstGeom prst="rect">
            <a:avLst/>
          </a:prstGeom>
        </p:spPr>
        <p:txBody>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lgn="ctr">
              <a:spcBef>
                <a:spcPts val="0"/>
              </a:spcBef>
              <a:buNone/>
            </a:pPr>
            <a:r>
              <a:rPr lang="en-US" sz="1400" dirty="0">
                <a:solidFill>
                  <a:schemeClr val="bg1"/>
                </a:solidFill>
                <a:latin typeface="Verdana" panose="020B0604030504040204" pitchFamily="34" charset="0"/>
                <a:ea typeface="Verdana" panose="020B0604030504040204" pitchFamily="34" charset="0"/>
              </a:rPr>
              <a:t>Emmanuel </a:t>
            </a:r>
            <a:r>
              <a:rPr lang="en-US" sz="1400" dirty="0" err="1">
                <a:solidFill>
                  <a:schemeClr val="bg1"/>
                </a:solidFill>
                <a:latin typeface="Verdana" panose="020B0604030504040204" pitchFamily="34" charset="0"/>
                <a:ea typeface="Verdana" panose="020B0604030504040204" pitchFamily="34" charset="0"/>
              </a:rPr>
              <a:t>Otayek</a:t>
            </a:r>
            <a:endParaRPr lang="en-US" sz="1400" dirty="0">
              <a:solidFill>
                <a:schemeClr val="bg1"/>
              </a:solidFill>
              <a:latin typeface="Verdana" panose="020B0604030504040204" pitchFamily="34" charset="0"/>
              <a:ea typeface="Verdana" panose="020B0604030504040204" pitchFamily="34" charset="0"/>
            </a:endParaRPr>
          </a:p>
          <a:p>
            <a:pPr marL="0" indent="0" algn="ctr">
              <a:spcBef>
                <a:spcPts val="0"/>
              </a:spcBef>
              <a:buNone/>
            </a:pPr>
            <a:r>
              <a:rPr lang="en-US" sz="1400" dirty="0">
                <a:solidFill>
                  <a:schemeClr val="bg1"/>
                </a:solidFill>
                <a:latin typeface="Verdana" panose="020B0604030504040204" pitchFamily="34" charset="0"/>
                <a:ea typeface="Verdana" panose="020B0604030504040204" pitchFamily="34" charset="0"/>
              </a:rPr>
              <a:t>Founder and Owner of Vert Bordeaux</a:t>
            </a:r>
          </a:p>
        </p:txBody>
      </p:sp>
      <p:pic>
        <p:nvPicPr>
          <p:cNvPr id="8" name="Espace réservé pour une image  7" descr="Une image contenant plein air, arbre, texte, plante&#10;&#10;Description générée automatiquement">
            <a:extLst>
              <a:ext uri="{FF2B5EF4-FFF2-40B4-BE49-F238E27FC236}">
                <a16:creationId xmlns:a16="http://schemas.microsoft.com/office/drawing/2014/main" id="{C9C20978-B6E6-7034-266D-88A45313B47E}"/>
              </a:ext>
            </a:extLst>
          </p:cNvPr>
          <p:cNvPicPr>
            <a:picLocks noGrp="1" noChangeAspect="1"/>
          </p:cNvPicPr>
          <p:nvPr>
            <p:ph type="pic" sz="quarter" idx="44"/>
          </p:nvPr>
        </p:nvPicPr>
        <p:blipFill>
          <a:blip r:embed="rId2" cstate="screen">
            <a:extLst>
              <a:ext uri="{28A0092B-C50C-407E-A947-70E740481C1C}">
                <a14:useLocalDpi xmlns:a14="http://schemas.microsoft.com/office/drawing/2010/main"/>
              </a:ext>
            </a:extLst>
          </a:blip>
          <a:srcRect/>
          <a:stretch>
            <a:fillRect/>
          </a:stretch>
        </p:blipFill>
        <p:spPr>
          <a:xfrm>
            <a:off x="5237141" y="176937"/>
            <a:ext cx="2354327" cy="2862503"/>
          </a:xfrm>
        </p:spPr>
      </p:pic>
      <p:pic>
        <p:nvPicPr>
          <p:cNvPr id="11" name="Image 10" descr="Une image contenant plein air, arbre, texte, plante&#10;&#10;Description générée automatiquement">
            <a:extLst>
              <a:ext uri="{FF2B5EF4-FFF2-40B4-BE49-F238E27FC236}">
                <a16:creationId xmlns:a16="http://schemas.microsoft.com/office/drawing/2014/main" id="{2FBBF02D-9525-09E0-4DE1-A211F743CBC2}"/>
              </a:ext>
            </a:extLst>
          </p:cNvPr>
          <p:cNvPicPr>
            <a:picLocks noChangeAspect="1"/>
          </p:cNvPicPr>
          <p:nvPr/>
        </p:nvPicPr>
        <p:blipFill>
          <a:blip r:embed="rId3"/>
          <a:stretch>
            <a:fillRect/>
          </a:stretch>
        </p:blipFill>
        <p:spPr>
          <a:xfrm>
            <a:off x="0" y="-390448"/>
            <a:ext cx="7591468" cy="3826099"/>
          </a:xfrm>
          <a:prstGeom prst="rect">
            <a:avLst/>
          </a:prstGeom>
        </p:spPr>
      </p:pic>
    </p:spTree>
    <p:extLst>
      <p:ext uri="{BB962C8B-B14F-4D97-AF65-F5344CB8AC3E}">
        <p14:creationId xmlns:p14="http://schemas.microsoft.com/office/powerpoint/2010/main" val="24064948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71981E3A-88CC-EEC7-75CA-A2EF0B8A7BDC}"/>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p:blipFill>
        <p:spPr>
          <a:xfrm>
            <a:off x="659220" y="0"/>
            <a:ext cx="6900456" cy="5345113"/>
          </a:xfrm>
        </p:spPr>
      </p:pic>
      <p:sp>
        <p:nvSpPr>
          <p:cNvPr id="3" name="Text Placeholder 2">
            <a:extLst>
              <a:ext uri="{FF2B5EF4-FFF2-40B4-BE49-F238E27FC236}">
                <a16:creationId xmlns:a16="http://schemas.microsoft.com/office/drawing/2014/main" id="{977949B7-DD90-1208-84E2-0B51206622C8}"/>
              </a:ext>
            </a:extLst>
          </p:cNvPr>
          <p:cNvSpPr>
            <a:spLocks noGrp="1"/>
          </p:cNvSpPr>
          <p:nvPr>
            <p:ph type="body" sz="quarter" idx="116"/>
          </p:nvPr>
        </p:nvSpPr>
        <p:spPr>
          <a:xfrm>
            <a:off x="-16302" y="6568693"/>
            <a:ext cx="1891878" cy="295413"/>
          </a:xfrm>
          <a:solidFill>
            <a:schemeClr val="bg1"/>
          </a:solidFill>
        </p:spPr>
        <p:txBody>
          <a:bodyPr/>
          <a:lstStyle/>
          <a:p>
            <a:r>
              <a:rPr lang="en-GB" dirty="0">
                <a:solidFill>
                  <a:srgbClr val="8AC03B"/>
                </a:solidFill>
              </a:rPr>
              <a:t>What?</a:t>
            </a:r>
          </a:p>
        </p:txBody>
      </p:sp>
      <p:sp>
        <p:nvSpPr>
          <p:cNvPr id="4" name="Text Placeholder 3">
            <a:extLst>
              <a:ext uri="{FF2B5EF4-FFF2-40B4-BE49-F238E27FC236}">
                <a16:creationId xmlns:a16="http://schemas.microsoft.com/office/drawing/2014/main" id="{DC4011F0-1176-0F56-B169-D33AA44A030A}"/>
              </a:ext>
            </a:extLst>
          </p:cNvPr>
          <p:cNvSpPr>
            <a:spLocks noGrp="1"/>
          </p:cNvSpPr>
          <p:nvPr>
            <p:ph type="body" sz="quarter" idx="117"/>
          </p:nvPr>
        </p:nvSpPr>
        <p:spPr>
          <a:xfrm>
            <a:off x="1871015" y="6568694"/>
            <a:ext cx="1870306" cy="293414"/>
          </a:xfrm>
          <a:solidFill>
            <a:schemeClr val="bg1"/>
          </a:solidFill>
        </p:spPr>
        <p:txBody>
          <a:bodyPr/>
          <a:lstStyle/>
          <a:p>
            <a:r>
              <a:rPr lang="en-GB" dirty="0">
                <a:solidFill>
                  <a:srgbClr val="97C879"/>
                </a:solidFill>
              </a:rPr>
              <a:t>Where?</a:t>
            </a:r>
          </a:p>
        </p:txBody>
      </p:sp>
      <p:sp>
        <p:nvSpPr>
          <p:cNvPr id="5" name="Text Placeholder 4">
            <a:extLst>
              <a:ext uri="{FF2B5EF4-FFF2-40B4-BE49-F238E27FC236}">
                <a16:creationId xmlns:a16="http://schemas.microsoft.com/office/drawing/2014/main" id="{3B0EBCEA-D764-840A-AC83-FEBD886E2928}"/>
              </a:ext>
            </a:extLst>
          </p:cNvPr>
          <p:cNvSpPr>
            <a:spLocks noGrp="1"/>
          </p:cNvSpPr>
          <p:nvPr>
            <p:ph type="body" sz="quarter" idx="118"/>
          </p:nvPr>
        </p:nvSpPr>
        <p:spPr>
          <a:xfrm>
            <a:off x="3741321" y="6570647"/>
            <a:ext cx="1904898" cy="291462"/>
          </a:xfrm>
          <a:solidFill>
            <a:schemeClr val="bg1"/>
          </a:solidFill>
        </p:spPr>
        <p:txBody>
          <a:bodyPr/>
          <a:lstStyle/>
          <a:p>
            <a:r>
              <a:rPr lang="en-GB" dirty="0">
                <a:solidFill>
                  <a:srgbClr val="69ADAD"/>
                </a:solidFill>
              </a:rPr>
              <a:t>When?</a:t>
            </a:r>
          </a:p>
        </p:txBody>
      </p:sp>
      <p:sp>
        <p:nvSpPr>
          <p:cNvPr id="6" name="Text Placeholder 5">
            <a:extLst>
              <a:ext uri="{FF2B5EF4-FFF2-40B4-BE49-F238E27FC236}">
                <a16:creationId xmlns:a16="http://schemas.microsoft.com/office/drawing/2014/main" id="{686DBE38-BDB7-D051-63CF-52BBEC93E01D}"/>
              </a:ext>
            </a:extLst>
          </p:cNvPr>
          <p:cNvSpPr>
            <a:spLocks noGrp="1"/>
          </p:cNvSpPr>
          <p:nvPr>
            <p:ph type="body" sz="quarter" idx="119"/>
          </p:nvPr>
        </p:nvSpPr>
        <p:spPr>
          <a:xfrm>
            <a:off x="5643148" y="6568693"/>
            <a:ext cx="1916527" cy="291462"/>
          </a:xfrm>
          <a:solidFill>
            <a:schemeClr val="bg1"/>
          </a:solidFill>
        </p:spPr>
        <p:txBody>
          <a:bodyPr/>
          <a:lstStyle/>
          <a:p>
            <a:r>
              <a:rPr lang="en-GB" dirty="0">
                <a:solidFill>
                  <a:srgbClr val="82ADAD"/>
                </a:solidFill>
              </a:rPr>
              <a:t>How?</a:t>
            </a:r>
          </a:p>
        </p:txBody>
      </p:sp>
      <p:sp>
        <p:nvSpPr>
          <p:cNvPr id="7" name="Text Placeholder 6">
            <a:extLst>
              <a:ext uri="{FF2B5EF4-FFF2-40B4-BE49-F238E27FC236}">
                <a16:creationId xmlns:a16="http://schemas.microsoft.com/office/drawing/2014/main" id="{68E8D882-A5BC-F965-6832-8920BE67F0A0}"/>
              </a:ext>
            </a:extLst>
          </p:cNvPr>
          <p:cNvSpPr>
            <a:spLocks noGrp="1"/>
          </p:cNvSpPr>
          <p:nvPr>
            <p:ph type="body" sz="quarter" idx="61"/>
          </p:nvPr>
        </p:nvSpPr>
        <p:spPr/>
        <p:txBody>
          <a:bodyPr anchor="ctr"/>
          <a:lstStyle/>
          <a:p>
            <a:r>
              <a:rPr lang="en-GB" sz="1200" dirty="0"/>
              <a:t>Urban art trail</a:t>
            </a:r>
          </a:p>
        </p:txBody>
      </p:sp>
      <p:sp>
        <p:nvSpPr>
          <p:cNvPr id="8" name="Text Placeholder 7">
            <a:extLst>
              <a:ext uri="{FF2B5EF4-FFF2-40B4-BE49-F238E27FC236}">
                <a16:creationId xmlns:a16="http://schemas.microsoft.com/office/drawing/2014/main" id="{9573FCA6-A23B-AF28-42BA-50599F4FEBFC}"/>
              </a:ext>
            </a:extLst>
          </p:cNvPr>
          <p:cNvSpPr>
            <a:spLocks noGrp="1"/>
          </p:cNvSpPr>
          <p:nvPr>
            <p:ph type="body" sz="quarter" idx="120"/>
          </p:nvPr>
        </p:nvSpPr>
        <p:spPr>
          <a:xfrm>
            <a:off x="1875708" y="7025114"/>
            <a:ext cx="1870304" cy="879231"/>
          </a:xfrm>
        </p:spPr>
        <p:txBody>
          <a:bodyPr anchor="ctr"/>
          <a:lstStyle/>
          <a:p>
            <a:r>
              <a:rPr lang="en-GB" sz="1200" dirty="0"/>
              <a:t>Along Saint-Denis canal</a:t>
            </a:r>
          </a:p>
          <a:p>
            <a:endParaRPr lang="en-GB" sz="1200" dirty="0"/>
          </a:p>
        </p:txBody>
      </p:sp>
      <p:sp>
        <p:nvSpPr>
          <p:cNvPr id="9" name="Text Placeholder 8">
            <a:extLst>
              <a:ext uri="{FF2B5EF4-FFF2-40B4-BE49-F238E27FC236}">
                <a16:creationId xmlns:a16="http://schemas.microsoft.com/office/drawing/2014/main" id="{161E346F-0A67-45EC-36F4-3B4BAF535B65}"/>
              </a:ext>
            </a:extLst>
          </p:cNvPr>
          <p:cNvSpPr>
            <a:spLocks noGrp="1"/>
          </p:cNvSpPr>
          <p:nvPr>
            <p:ph type="body" sz="quarter" idx="121"/>
          </p:nvPr>
        </p:nvSpPr>
        <p:spPr>
          <a:xfrm>
            <a:off x="3758618" y="7045419"/>
            <a:ext cx="1870304" cy="879231"/>
          </a:xfrm>
        </p:spPr>
        <p:txBody>
          <a:bodyPr anchor="ctr"/>
          <a:lstStyle/>
          <a:p>
            <a:r>
              <a:rPr lang="en-GB" sz="1200" dirty="0"/>
              <a:t>Launched in 2016, available all year round</a:t>
            </a:r>
          </a:p>
          <a:p>
            <a:endParaRPr lang="en-GB" sz="1200" dirty="0"/>
          </a:p>
          <a:p>
            <a:endParaRPr lang="en-GB" sz="1200" dirty="0"/>
          </a:p>
        </p:txBody>
      </p:sp>
      <p:sp>
        <p:nvSpPr>
          <p:cNvPr id="10" name="Text Placeholder 9">
            <a:extLst>
              <a:ext uri="{FF2B5EF4-FFF2-40B4-BE49-F238E27FC236}">
                <a16:creationId xmlns:a16="http://schemas.microsoft.com/office/drawing/2014/main" id="{4096812C-2D36-F476-E28E-214500DDEE04}"/>
              </a:ext>
            </a:extLst>
          </p:cNvPr>
          <p:cNvSpPr>
            <a:spLocks noGrp="1"/>
          </p:cNvSpPr>
          <p:nvPr>
            <p:ph type="body" sz="quarter" idx="122"/>
          </p:nvPr>
        </p:nvSpPr>
        <p:spPr/>
        <p:txBody>
          <a:bodyPr/>
          <a:lstStyle/>
          <a:p>
            <a:r>
              <a:rPr lang="en-GB" sz="1200" dirty="0"/>
              <a:t>30 artworks to be discovered through sport, cruises, workshops and tours</a:t>
            </a:r>
          </a:p>
          <a:p>
            <a:endParaRPr lang="en-GB" sz="1200" dirty="0"/>
          </a:p>
        </p:txBody>
      </p:sp>
      <p:sp>
        <p:nvSpPr>
          <p:cNvPr id="11" name="Text Placeholder 10">
            <a:extLst>
              <a:ext uri="{FF2B5EF4-FFF2-40B4-BE49-F238E27FC236}">
                <a16:creationId xmlns:a16="http://schemas.microsoft.com/office/drawing/2014/main" id="{B0AA6A97-DB5D-3893-60A9-77799C3F134D}"/>
              </a:ext>
            </a:extLst>
          </p:cNvPr>
          <p:cNvSpPr>
            <a:spLocks noGrp="1"/>
          </p:cNvSpPr>
          <p:nvPr>
            <p:ph type="body" sz="quarter" idx="32"/>
          </p:nvPr>
        </p:nvSpPr>
        <p:spPr>
          <a:xfrm>
            <a:off x="811705" y="8431456"/>
            <a:ext cx="5956470" cy="1074947"/>
          </a:xfrm>
        </p:spPr>
        <p:txBody>
          <a:bodyPr/>
          <a:lstStyle/>
          <a:p>
            <a:pPr>
              <a:lnSpc>
                <a:spcPct val="115000"/>
              </a:lnSpc>
            </a:pPr>
            <a:r>
              <a:rPr lang="en-US" dirty="0">
                <a:effectLst/>
              </a:rPr>
              <a:t>The Street Art Avenue project aims on the one hand to create an artistic stroll along the Saint-Denis canal and on the other hand to promote the artists of the territory of Seine-Saint-Denis, French and European through street art.  </a:t>
            </a:r>
            <a:endParaRPr lang="fr-FR" dirty="0">
              <a:effectLst/>
            </a:endParaRPr>
          </a:p>
        </p:txBody>
      </p:sp>
      <p:sp>
        <p:nvSpPr>
          <p:cNvPr id="13" name="Slide Number Placeholder 12">
            <a:extLst>
              <a:ext uri="{FF2B5EF4-FFF2-40B4-BE49-F238E27FC236}">
                <a16:creationId xmlns:a16="http://schemas.microsoft.com/office/drawing/2014/main" id="{1BE3B275-545D-8E5E-1BDB-0B78E0690021}"/>
              </a:ext>
            </a:extLst>
          </p:cNvPr>
          <p:cNvSpPr>
            <a:spLocks noGrp="1"/>
          </p:cNvSpPr>
          <p:nvPr>
            <p:ph type="sldNum" sz="quarter" idx="4"/>
          </p:nvPr>
        </p:nvSpPr>
        <p:spPr/>
        <p:txBody>
          <a:bodyPr/>
          <a:lstStyle/>
          <a:p>
            <a:fld id="{CB2079F2-58AF-ED44-82D7-E04B2F6FD686}" type="slidenum">
              <a:rPr lang="en-US" smtClean="0"/>
              <a:pPr/>
              <a:t>31</a:t>
            </a:fld>
            <a:endParaRPr lang="en-US" dirty="0"/>
          </a:p>
        </p:txBody>
      </p:sp>
      <p:sp>
        <p:nvSpPr>
          <p:cNvPr id="17" name="Text Placeholder 16">
            <a:extLst>
              <a:ext uri="{FF2B5EF4-FFF2-40B4-BE49-F238E27FC236}">
                <a16:creationId xmlns:a16="http://schemas.microsoft.com/office/drawing/2014/main" id="{1702141C-0F5B-6D74-4202-BE03B40E8872}"/>
              </a:ext>
            </a:extLst>
          </p:cNvPr>
          <p:cNvSpPr>
            <a:spLocks noGrp="1"/>
          </p:cNvSpPr>
          <p:nvPr>
            <p:ph type="body" sz="quarter" idx="123"/>
          </p:nvPr>
        </p:nvSpPr>
        <p:spPr>
          <a:xfrm>
            <a:off x="259323" y="790315"/>
            <a:ext cx="3407954" cy="920008"/>
          </a:xfrm>
        </p:spPr>
        <p:txBody>
          <a:bodyPr/>
          <a:lstStyle/>
          <a:p>
            <a:r>
              <a:rPr lang="en-GB" sz="2800" dirty="0"/>
              <a:t>Street Art Avenue</a:t>
            </a:r>
          </a:p>
        </p:txBody>
      </p:sp>
      <p:sp>
        <p:nvSpPr>
          <p:cNvPr id="16" name="Text Placeholder 15">
            <a:extLst>
              <a:ext uri="{FF2B5EF4-FFF2-40B4-BE49-F238E27FC236}">
                <a16:creationId xmlns:a16="http://schemas.microsoft.com/office/drawing/2014/main" id="{20175889-A9F3-3DB2-0F88-5DBC6EA1BAF2}"/>
              </a:ext>
            </a:extLst>
          </p:cNvPr>
          <p:cNvSpPr>
            <a:spLocks noGrp="1"/>
          </p:cNvSpPr>
          <p:nvPr>
            <p:ph type="body" sz="quarter" idx="113"/>
          </p:nvPr>
        </p:nvSpPr>
        <p:spPr>
          <a:xfrm>
            <a:off x="259323" y="1978001"/>
            <a:ext cx="2899792" cy="574615"/>
          </a:xfrm>
        </p:spPr>
        <p:txBody>
          <a:bodyPr/>
          <a:lstStyle/>
          <a:p>
            <a:r>
              <a:rPr lang="en-GB" sz="1800" dirty="0"/>
              <a:t>Plaine Commune, France</a:t>
            </a:r>
          </a:p>
        </p:txBody>
      </p:sp>
      <p:grpSp>
        <p:nvGrpSpPr>
          <p:cNvPr id="18" name="Group 17">
            <a:extLst>
              <a:ext uri="{FF2B5EF4-FFF2-40B4-BE49-F238E27FC236}">
                <a16:creationId xmlns:a16="http://schemas.microsoft.com/office/drawing/2014/main" id="{73D83664-1F45-C245-3E86-A4E016D5587F}"/>
              </a:ext>
            </a:extLst>
          </p:cNvPr>
          <p:cNvGrpSpPr/>
          <p:nvPr/>
        </p:nvGrpSpPr>
        <p:grpSpPr>
          <a:xfrm>
            <a:off x="659220" y="5870835"/>
            <a:ext cx="495697" cy="495706"/>
            <a:chOff x="8736336" y="773976"/>
            <a:chExt cx="925001" cy="925018"/>
          </a:xfrm>
          <a:solidFill>
            <a:schemeClr val="bg1"/>
          </a:solidFill>
        </p:grpSpPr>
        <p:grpSp>
          <p:nvGrpSpPr>
            <p:cNvPr id="19" name="Graphic 2">
              <a:extLst>
                <a:ext uri="{FF2B5EF4-FFF2-40B4-BE49-F238E27FC236}">
                  <a16:creationId xmlns:a16="http://schemas.microsoft.com/office/drawing/2014/main" id="{6D5CBB4A-B6B9-CAC3-C1E7-D7CB5E16AA0C}"/>
                </a:ext>
              </a:extLst>
            </p:cNvPr>
            <p:cNvGrpSpPr/>
            <p:nvPr/>
          </p:nvGrpSpPr>
          <p:grpSpPr>
            <a:xfrm>
              <a:off x="8736336" y="773976"/>
              <a:ext cx="925001" cy="925018"/>
              <a:chOff x="8736336" y="773976"/>
              <a:chExt cx="925001" cy="925018"/>
            </a:xfrm>
            <a:grpFill/>
          </p:grpSpPr>
          <p:sp>
            <p:nvSpPr>
              <p:cNvPr id="22" name="Freeform 21">
                <a:extLst>
                  <a:ext uri="{FF2B5EF4-FFF2-40B4-BE49-F238E27FC236}">
                    <a16:creationId xmlns:a16="http://schemas.microsoft.com/office/drawing/2014/main" id="{026FBAFA-BEFD-DDA8-1CDC-84DCA077D3DF}"/>
                  </a:ext>
                </a:extLst>
              </p:cNvPr>
              <p:cNvSpPr/>
              <p:nvPr/>
            </p:nvSpPr>
            <p:spPr>
              <a:xfrm>
                <a:off x="8880867" y="773976"/>
                <a:ext cx="636011" cy="925018"/>
              </a:xfrm>
              <a:custGeom>
                <a:avLst/>
                <a:gdLst>
                  <a:gd name="connsiteX0" fmla="*/ 547413 w 636011"/>
                  <a:gd name="connsiteY0" fmla="*/ 538397 h 925018"/>
                  <a:gd name="connsiteX1" fmla="*/ 635939 w 636011"/>
                  <a:gd name="connsiteY1" fmla="*/ 312566 h 925018"/>
                  <a:gd name="connsiteX2" fmla="*/ 314356 w 636011"/>
                  <a:gd name="connsiteY2" fmla="*/ 17 h 925018"/>
                  <a:gd name="connsiteX3" fmla="*/ 0 w 636011"/>
                  <a:gd name="connsiteY3" fmla="*/ 317987 h 925018"/>
                  <a:gd name="connsiteX4" fmla="*/ 88526 w 636011"/>
                  <a:gd name="connsiteY4" fmla="*/ 537494 h 925018"/>
                  <a:gd name="connsiteX5" fmla="*/ 143628 w 636011"/>
                  <a:gd name="connsiteY5" fmla="*/ 655828 h 925018"/>
                  <a:gd name="connsiteX6" fmla="*/ 130982 w 636011"/>
                  <a:gd name="connsiteY6" fmla="*/ 737127 h 925018"/>
                  <a:gd name="connsiteX7" fmla="*/ 161695 w 636011"/>
                  <a:gd name="connsiteY7" fmla="*/ 823847 h 925018"/>
                  <a:gd name="connsiteX8" fmla="*/ 289967 w 636011"/>
                  <a:gd name="connsiteY8" fmla="*/ 925018 h 925018"/>
                  <a:gd name="connsiteX9" fmla="*/ 345973 w 636011"/>
                  <a:gd name="connsiteY9" fmla="*/ 925018 h 925018"/>
                  <a:gd name="connsiteX10" fmla="*/ 474244 w 636011"/>
                  <a:gd name="connsiteY10" fmla="*/ 823847 h 925018"/>
                  <a:gd name="connsiteX11" fmla="*/ 504957 w 636011"/>
                  <a:gd name="connsiteY11" fmla="*/ 737127 h 925018"/>
                  <a:gd name="connsiteX12" fmla="*/ 492310 w 636011"/>
                  <a:gd name="connsiteY12" fmla="*/ 655828 h 925018"/>
                  <a:gd name="connsiteX13" fmla="*/ 547413 w 636011"/>
                  <a:gd name="connsiteY13" fmla="*/ 538397 h 925018"/>
                  <a:gd name="connsiteX14" fmla="*/ 547413 w 636011"/>
                  <a:gd name="connsiteY14" fmla="*/ 538397 h 925018"/>
                  <a:gd name="connsiteX15" fmla="*/ 109302 w 636011"/>
                  <a:gd name="connsiteY15" fmla="*/ 517620 h 925018"/>
                  <a:gd name="connsiteX16" fmla="*/ 28906 w 636011"/>
                  <a:gd name="connsiteY16" fmla="*/ 317987 h 925018"/>
                  <a:gd name="connsiteX17" fmla="*/ 314356 w 636011"/>
                  <a:gd name="connsiteY17" fmla="*/ 28923 h 925018"/>
                  <a:gd name="connsiteX18" fmla="*/ 607032 w 636011"/>
                  <a:gd name="connsiteY18" fmla="*/ 313470 h 925018"/>
                  <a:gd name="connsiteX19" fmla="*/ 526637 w 636011"/>
                  <a:gd name="connsiteY19" fmla="*/ 518523 h 925018"/>
                  <a:gd name="connsiteX20" fmla="*/ 464307 w 636011"/>
                  <a:gd name="connsiteY20" fmla="*/ 650409 h 925018"/>
                  <a:gd name="connsiteX21" fmla="*/ 332423 w 636011"/>
                  <a:gd name="connsiteY21" fmla="*/ 650409 h 925018"/>
                  <a:gd name="connsiteX22" fmla="*/ 332423 w 636011"/>
                  <a:gd name="connsiteY22" fmla="*/ 491424 h 925018"/>
                  <a:gd name="connsiteX23" fmla="*/ 375782 w 636011"/>
                  <a:gd name="connsiteY23" fmla="*/ 491424 h 925018"/>
                  <a:gd name="connsiteX24" fmla="*/ 534766 w 636011"/>
                  <a:gd name="connsiteY24" fmla="*/ 332439 h 925018"/>
                  <a:gd name="connsiteX25" fmla="*/ 534766 w 636011"/>
                  <a:gd name="connsiteY25" fmla="*/ 289080 h 925018"/>
                  <a:gd name="connsiteX26" fmla="*/ 520314 w 636011"/>
                  <a:gd name="connsiteY26" fmla="*/ 274627 h 925018"/>
                  <a:gd name="connsiteX27" fmla="*/ 462501 w 636011"/>
                  <a:gd name="connsiteY27" fmla="*/ 274627 h 925018"/>
                  <a:gd name="connsiteX28" fmla="*/ 317969 w 636011"/>
                  <a:gd name="connsiteY28" fmla="*/ 367669 h 925018"/>
                  <a:gd name="connsiteX29" fmla="*/ 173438 w 636011"/>
                  <a:gd name="connsiteY29" fmla="*/ 274627 h 925018"/>
                  <a:gd name="connsiteX30" fmla="*/ 115626 w 636011"/>
                  <a:gd name="connsiteY30" fmla="*/ 274627 h 925018"/>
                  <a:gd name="connsiteX31" fmla="*/ 101172 w 636011"/>
                  <a:gd name="connsiteY31" fmla="*/ 289080 h 925018"/>
                  <a:gd name="connsiteX32" fmla="*/ 101172 w 636011"/>
                  <a:gd name="connsiteY32" fmla="*/ 332439 h 925018"/>
                  <a:gd name="connsiteX33" fmla="*/ 260157 w 636011"/>
                  <a:gd name="connsiteY33" fmla="*/ 491424 h 925018"/>
                  <a:gd name="connsiteX34" fmla="*/ 303516 w 636011"/>
                  <a:gd name="connsiteY34" fmla="*/ 491424 h 925018"/>
                  <a:gd name="connsiteX35" fmla="*/ 303516 w 636011"/>
                  <a:gd name="connsiteY35" fmla="*/ 650409 h 925018"/>
                  <a:gd name="connsiteX36" fmla="*/ 171631 w 636011"/>
                  <a:gd name="connsiteY36" fmla="*/ 650409 h 925018"/>
                  <a:gd name="connsiteX37" fmla="*/ 109302 w 636011"/>
                  <a:gd name="connsiteY37" fmla="*/ 517620 h 925018"/>
                  <a:gd name="connsiteX38" fmla="*/ 444434 w 636011"/>
                  <a:gd name="connsiteY38" fmla="*/ 366766 h 925018"/>
                  <a:gd name="connsiteX39" fmla="*/ 423658 w 636011"/>
                  <a:gd name="connsiteY39" fmla="*/ 364959 h 925018"/>
                  <a:gd name="connsiteX40" fmla="*/ 332423 w 636011"/>
                  <a:gd name="connsiteY40" fmla="*/ 445355 h 925018"/>
                  <a:gd name="connsiteX41" fmla="*/ 332423 w 636011"/>
                  <a:gd name="connsiteY41" fmla="*/ 433612 h 925018"/>
                  <a:gd name="connsiteX42" fmla="*/ 462501 w 636011"/>
                  <a:gd name="connsiteY42" fmla="*/ 303533 h 925018"/>
                  <a:gd name="connsiteX43" fmla="*/ 505860 w 636011"/>
                  <a:gd name="connsiteY43" fmla="*/ 303533 h 925018"/>
                  <a:gd name="connsiteX44" fmla="*/ 505860 w 636011"/>
                  <a:gd name="connsiteY44" fmla="*/ 332439 h 925018"/>
                  <a:gd name="connsiteX45" fmla="*/ 375782 w 636011"/>
                  <a:gd name="connsiteY45" fmla="*/ 462518 h 925018"/>
                  <a:gd name="connsiteX46" fmla="*/ 356812 w 636011"/>
                  <a:gd name="connsiteY46" fmla="*/ 462518 h 925018"/>
                  <a:gd name="connsiteX47" fmla="*/ 443531 w 636011"/>
                  <a:gd name="connsiteY47" fmla="*/ 386639 h 925018"/>
                  <a:gd name="connsiteX48" fmla="*/ 444434 w 636011"/>
                  <a:gd name="connsiteY48" fmla="*/ 366766 h 925018"/>
                  <a:gd name="connsiteX49" fmla="*/ 303516 w 636011"/>
                  <a:gd name="connsiteY49" fmla="*/ 445355 h 925018"/>
                  <a:gd name="connsiteX50" fmla="*/ 212281 w 636011"/>
                  <a:gd name="connsiteY50" fmla="*/ 364959 h 925018"/>
                  <a:gd name="connsiteX51" fmla="*/ 191504 w 636011"/>
                  <a:gd name="connsiteY51" fmla="*/ 366766 h 925018"/>
                  <a:gd name="connsiteX52" fmla="*/ 193311 w 636011"/>
                  <a:gd name="connsiteY52" fmla="*/ 387542 h 925018"/>
                  <a:gd name="connsiteX53" fmla="*/ 280030 w 636011"/>
                  <a:gd name="connsiteY53" fmla="*/ 463421 h 925018"/>
                  <a:gd name="connsiteX54" fmla="*/ 261060 w 636011"/>
                  <a:gd name="connsiteY54" fmla="*/ 463421 h 925018"/>
                  <a:gd name="connsiteX55" fmla="*/ 130982 w 636011"/>
                  <a:gd name="connsiteY55" fmla="*/ 333343 h 925018"/>
                  <a:gd name="connsiteX56" fmla="*/ 130982 w 636011"/>
                  <a:gd name="connsiteY56" fmla="*/ 304437 h 925018"/>
                  <a:gd name="connsiteX57" fmla="*/ 174341 w 636011"/>
                  <a:gd name="connsiteY57" fmla="*/ 304437 h 925018"/>
                  <a:gd name="connsiteX58" fmla="*/ 304419 w 636011"/>
                  <a:gd name="connsiteY58" fmla="*/ 434515 h 925018"/>
                  <a:gd name="connsiteX59" fmla="*/ 304419 w 636011"/>
                  <a:gd name="connsiteY59" fmla="*/ 445355 h 925018"/>
                  <a:gd name="connsiteX60" fmla="*/ 345973 w 636011"/>
                  <a:gd name="connsiteY60" fmla="*/ 896112 h 925018"/>
                  <a:gd name="connsiteX61" fmla="*/ 289967 w 636011"/>
                  <a:gd name="connsiteY61" fmla="*/ 896112 h 925018"/>
                  <a:gd name="connsiteX62" fmla="*/ 191504 w 636011"/>
                  <a:gd name="connsiteY62" fmla="*/ 823847 h 925018"/>
                  <a:gd name="connsiteX63" fmla="*/ 444434 w 636011"/>
                  <a:gd name="connsiteY63" fmla="*/ 823847 h 925018"/>
                  <a:gd name="connsiteX64" fmla="*/ 345973 w 636011"/>
                  <a:gd name="connsiteY64" fmla="*/ 896112 h 925018"/>
                  <a:gd name="connsiteX65" fmla="*/ 345973 w 636011"/>
                  <a:gd name="connsiteY65" fmla="*/ 896112 h 925018"/>
                  <a:gd name="connsiteX66" fmla="*/ 491407 w 636011"/>
                  <a:gd name="connsiteY66" fmla="*/ 773260 h 925018"/>
                  <a:gd name="connsiteX67" fmla="*/ 469727 w 636011"/>
                  <a:gd name="connsiteY67" fmla="*/ 794940 h 925018"/>
                  <a:gd name="connsiteX68" fmla="*/ 166211 w 636011"/>
                  <a:gd name="connsiteY68" fmla="*/ 794940 h 925018"/>
                  <a:gd name="connsiteX69" fmla="*/ 144531 w 636011"/>
                  <a:gd name="connsiteY69" fmla="*/ 773260 h 925018"/>
                  <a:gd name="connsiteX70" fmla="*/ 166211 w 636011"/>
                  <a:gd name="connsiteY70" fmla="*/ 751581 h 925018"/>
                  <a:gd name="connsiteX71" fmla="*/ 469727 w 636011"/>
                  <a:gd name="connsiteY71" fmla="*/ 751581 h 925018"/>
                  <a:gd name="connsiteX72" fmla="*/ 491407 w 636011"/>
                  <a:gd name="connsiteY72" fmla="*/ 773260 h 925018"/>
                  <a:gd name="connsiteX73" fmla="*/ 166211 w 636011"/>
                  <a:gd name="connsiteY73" fmla="*/ 722674 h 925018"/>
                  <a:gd name="connsiteX74" fmla="*/ 144531 w 636011"/>
                  <a:gd name="connsiteY74" fmla="*/ 700995 h 925018"/>
                  <a:gd name="connsiteX75" fmla="*/ 166211 w 636011"/>
                  <a:gd name="connsiteY75" fmla="*/ 679315 h 925018"/>
                  <a:gd name="connsiteX76" fmla="*/ 469727 w 636011"/>
                  <a:gd name="connsiteY76" fmla="*/ 679315 h 925018"/>
                  <a:gd name="connsiteX77" fmla="*/ 491407 w 636011"/>
                  <a:gd name="connsiteY77" fmla="*/ 700995 h 925018"/>
                  <a:gd name="connsiteX78" fmla="*/ 469727 w 636011"/>
                  <a:gd name="connsiteY78" fmla="*/ 722674 h 925018"/>
                  <a:gd name="connsiteX79" fmla="*/ 166211 w 636011"/>
                  <a:gd name="connsiteY79" fmla="*/ 722674 h 92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36011" h="925018">
                    <a:moveTo>
                      <a:pt x="547413" y="538397"/>
                    </a:moveTo>
                    <a:cubicBezTo>
                      <a:pt x="606129" y="477874"/>
                      <a:pt x="637745" y="397479"/>
                      <a:pt x="635939" y="312566"/>
                    </a:cubicBezTo>
                    <a:cubicBezTo>
                      <a:pt x="633229" y="138225"/>
                      <a:pt x="488697" y="-1789"/>
                      <a:pt x="314356" y="17"/>
                    </a:cubicBezTo>
                    <a:cubicBezTo>
                      <a:pt x="140015" y="1824"/>
                      <a:pt x="0" y="143645"/>
                      <a:pt x="0" y="317987"/>
                    </a:cubicBezTo>
                    <a:cubicBezTo>
                      <a:pt x="0" y="400189"/>
                      <a:pt x="31616" y="478778"/>
                      <a:pt x="88526" y="537494"/>
                    </a:cubicBezTo>
                    <a:cubicBezTo>
                      <a:pt x="118335" y="568206"/>
                      <a:pt x="137305" y="607953"/>
                      <a:pt x="143628" y="655828"/>
                    </a:cubicBezTo>
                    <a:cubicBezTo>
                      <a:pt x="112915" y="671185"/>
                      <a:pt x="106592" y="712738"/>
                      <a:pt x="130982" y="737127"/>
                    </a:cubicBezTo>
                    <a:cubicBezTo>
                      <a:pt x="100269" y="766937"/>
                      <a:pt x="118335" y="819330"/>
                      <a:pt x="161695" y="823847"/>
                    </a:cubicBezTo>
                    <a:cubicBezTo>
                      <a:pt x="176148" y="883466"/>
                      <a:pt x="229444" y="925018"/>
                      <a:pt x="289967" y="925018"/>
                    </a:cubicBezTo>
                    <a:lnTo>
                      <a:pt x="345973" y="925018"/>
                    </a:lnTo>
                    <a:cubicBezTo>
                      <a:pt x="407398" y="925018"/>
                      <a:pt x="460694" y="883466"/>
                      <a:pt x="474244" y="823847"/>
                    </a:cubicBezTo>
                    <a:cubicBezTo>
                      <a:pt x="516700" y="820233"/>
                      <a:pt x="535670" y="766937"/>
                      <a:pt x="504957" y="737127"/>
                    </a:cubicBezTo>
                    <a:cubicBezTo>
                      <a:pt x="529347" y="712738"/>
                      <a:pt x="523023" y="671185"/>
                      <a:pt x="492310" y="655828"/>
                    </a:cubicBezTo>
                    <a:cubicBezTo>
                      <a:pt x="498634" y="608856"/>
                      <a:pt x="517604" y="569110"/>
                      <a:pt x="547413" y="538397"/>
                    </a:cubicBezTo>
                    <a:lnTo>
                      <a:pt x="547413" y="538397"/>
                    </a:lnTo>
                    <a:close/>
                    <a:moveTo>
                      <a:pt x="109302" y="517620"/>
                    </a:moveTo>
                    <a:cubicBezTo>
                      <a:pt x="57813" y="463421"/>
                      <a:pt x="28906" y="392962"/>
                      <a:pt x="28906" y="317987"/>
                    </a:cubicBezTo>
                    <a:cubicBezTo>
                      <a:pt x="28906" y="160808"/>
                      <a:pt x="157178" y="30730"/>
                      <a:pt x="314356" y="28923"/>
                    </a:cubicBezTo>
                    <a:cubicBezTo>
                      <a:pt x="473341" y="27117"/>
                      <a:pt x="604322" y="154485"/>
                      <a:pt x="607032" y="313470"/>
                    </a:cubicBezTo>
                    <a:cubicBezTo>
                      <a:pt x="607936" y="390252"/>
                      <a:pt x="579933" y="463421"/>
                      <a:pt x="526637" y="518523"/>
                    </a:cubicBezTo>
                    <a:cubicBezTo>
                      <a:pt x="493214" y="552850"/>
                      <a:pt x="470631" y="598919"/>
                      <a:pt x="464307" y="650409"/>
                    </a:cubicBezTo>
                    <a:lnTo>
                      <a:pt x="332423" y="650409"/>
                    </a:lnTo>
                    <a:lnTo>
                      <a:pt x="332423" y="491424"/>
                    </a:lnTo>
                    <a:lnTo>
                      <a:pt x="375782" y="491424"/>
                    </a:lnTo>
                    <a:cubicBezTo>
                      <a:pt x="463404" y="491424"/>
                      <a:pt x="534766" y="420062"/>
                      <a:pt x="534766" y="332439"/>
                    </a:cubicBezTo>
                    <a:lnTo>
                      <a:pt x="534766" y="289080"/>
                    </a:lnTo>
                    <a:cubicBezTo>
                      <a:pt x="534766" y="280950"/>
                      <a:pt x="528443" y="274627"/>
                      <a:pt x="520314" y="274627"/>
                    </a:cubicBezTo>
                    <a:lnTo>
                      <a:pt x="462501" y="274627"/>
                    </a:lnTo>
                    <a:cubicBezTo>
                      <a:pt x="398365" y="274627"/>
                      <a:pt x="343262" y="312566"/>
                      <a:pt x="317969" y="367669"/>
                    </a:cubicBezTo>
                    <a:cubicBezTo>
                      <a:pt x="292676" y="312566"/>
                      <a:pt x="237574" y="274627"/>
                      <a:pt x="173438" y="274627"/>
                    </a:cubicBezTo>
                    <a:lnTo>
                      <a:pt x="115626" y="274627"/>
                    </a:lnTo>
                    <a:cubicBezTo>
                      <a:pt x="107495" y="274627"/>
                      <a:pt x="101172" y="280950"/>
                      <a:pt x="101172" y="289080"/>
                    </a:cubicBezTo>
                    <a:lnTo>
                      <a:pt x="101172" y="332439"/>
                    </a:lnTo>
                    <a:cubicBezTo>
                      <a:pt x="101172" y="420062"/>
                      <a:pt x="172535" y="491424"/>
                      <a:pt x="260157" y="491424"/>
                    </a:cubicBezTo>
                    <a:lnTo>
                      <a:pt x="303516" y="491424"/>
                    </a:lnTo>
                    <a:lnTo>
                      <a:pt x="303516" y="650409"/>
                    </a:lnTo>
                    <a:lnTo>
                      <a:pt x="171631" y="650409"/>
                    </a:lnTo>
                    <a:cubicBezTo>
                      <a:pt x="165308" y="598016"/>
                      <a:pt x="142725" y="552850"/>
                      <a:pt x="109302" y="517620"/>
                    </a:cubicBezTo>
                    <a:close/>
                    <a:moveTo>
                      <a:pt x="444434" y="366766"/>
                    </a:moveTo>
                    <a:cubicBezTo>
                      <a:pt x="439015" y="360442"/>
                      <a:pt x="429981" y="360442"/>
                      <a:pt x="423658" y="364959"/>
                    </a:cubicBezTo>
                    <a:lnTo>
                      <a:pt x="332423" y="445355"/>
                    </a:lnTo>
                    <a:lnTo>
                      <a:pt x="332423" y="433612"/>
                    </a:lnTo>
                    <a:cubicBezTo>
                      <a:pt x="332423" y="362249"/>
                      <a:pt x="391139" y="303533"/>
                      <a:pt x="462501" y="303533"/>
                    </a:cubicBezTo>
                    <a:lnTo>
                      <a:pt x="505860" y="303533"/>
                    </a:lnTo>
                    <a:lnTo>
                      <a:pt x="505860" y="332439"/>
                    </a:lnTo>
                    <a:cubicBezTo>
                      <a:pt x="505860" y="403802"/>
                      <a:pt x="447144" y="462518"/>
                      <a:pt x="375782" y="462518"/>
                    </a:cubicBezTo>
                    <a:lnTo>
                      <a:pt x="356812" y="462518"/>
                    </a:lnTo>
                    <a:lnTo>
                      <a:pt x="443531" y="386639"/>
                    </a:lnTo>
                    <a:cubicBezTo>
                      <a:pt x="448951" y="381219"/>
                      <a:pt x="449855" y="372186"/>
                      <a:pt x="444434" y="366766"/>
                    </a:cubicBezTo>
                    <a:close/>
                    <a:moveTo>
                      <a:pt x="303516" y="445355"/>
                    </a:moveTo>
                    <a:lnTo>
                      <a:pt x="212281" y="364959"/>
                    </a:lnTo>
                    <a:cubicBezTo>
                      <a:pt x="205958" y="359539"/>
                      <a:pt x="196925" y="360442"/>
                      <a:pt x="191504" y="366766"/>
                    </a:cubicBezTo>
                    <a:cubicBezTo>
                      <a:pt x="186085" y="373089"/>
                      <a:pt x="186988" y="382122"/>
                      <a:pt x="193311" y="387542"/>
                    </a:cubicBezTo>
                    <a:lnTo>
                      <a:pt x="280030" y="463421"/>
                    </a:lnTo>
                    <a:lnTo>
                      <a:pt x="261060" y="463421"/>
                    </a:lnTo>
                    <a:cubicBezTo>
                      <a:pt x="189698" y="463421"/>
                      <a:pt x="130982" y="404705"/>
                      <a:pt x="130982" y="333343"/>
                    </a:cubicBezTo>
                    <a:lnTo>
                      <a:pt x="130982" y="304437"/>
                    </a:lnTo>
                    <a:lnTo>
                      <a:pt x="174341" y="304437"/>
                    </a:lnTo>
                    <a:cubicBezTo>
                      <a:pt x="245704" y="304437"/>
                      <a:pt x="304419" y="363153"/>
                      <a:pt x="304419" y="434515"/>
                    </a:cubicBezTo>
                    <a:lnTo>
                      <a:pt x="304419" y="445355"/>
                    </a:lnTo>
                    <a:close/>
                    <a:moveTo>
                      <a:pt x="345973" y="896112"/>
                    </a:moveTo>
                    <a:lnTo>
                      <a:pt x="289967" y="896112"/>
                    </a:lnTo>
                    <a:cubicBezTo>
                      <a:pt x="244800" y="896112"/>
                      <a:pt x="205054" y="866302"/>
                      <a:pt x="191504" y="823847"/>
                    </a:cubicBezTo>
                    <a:lnTo>
                      <a:pt x="444434" y="823847"/>
                    </a:lnTo>
                    <a:cubicBezTo>
                      <a:pt x="430884" y="866302"/>
                      <a:pt x="391139" y="896112"/>
                      <a:pt x="345973" y="896112"/>
                    </a:cubicBezTo>
                    <a:lnTo>
                      <a:pt x="345973" y="896112"/>
                    </a:lnTo>
                    <a:close/>
                    <a:moveTo>
                      <a:pt x="491407" y="773260"/>
                    </a:moveTo>
                    <a:cubicBezTo>
                      <a:pt x="491407" y="785003"/>
                      <a:pt x="481471" y="794940"/>
                      <a:pt x="469727" y="794940"/>
                    </a:cubicBezTo>
                    <a:cubicBezTo>
                      <a:pt x="451661" y="794940"/>
                      <a:pt x="177954" y="794940"/>
                      <a:pt x="166211" y="794940"/>
                    </a:cubicBezTo>
                    <a:cubicBezTo>
                      <a:pt x="154468" y="794940"/>
                      <a:pt x="144531" y="785003"/>
                      <a:pt x="144531" y="773260"/>
                    </a:cubicBezTo>
                    <a:cubicBezTo>
                      <a:pt x="144531" y="761517"/>
                      <a:pt x="154468" y="751581"/>
                      <a:pt x="166211" y="751581"/>
                    </a:cubicBezTo>
                    <a:lnTo>
                      <a:pt x="469727" y="751581"/>
                    </a:lnTo>
                    <a:cubicBezTo>
                      <a:pt x="482374" y="751581"/>
                      <a:pt x="491407" y="761517"/>
                      <a:pt x="491407" y="773260"/>
                    </a:cubicBezTo>
                    <a:close/>
                    <a:moveTo>
                      <a:pt x="166211" y="722674"/>
                    </a:moveTo>
                    <a:cubicBezTo>
                      <a:pt x="154468" y="722674"/>
                      <a:pt x="144531" y="712738"/>
                      <a:pt x="144531" y="700995"/>
                    </a:cubicBezTo>
                    <a:cubicBezTo>
                      <a:pt x="144531" y="689251"/>
                      <a:pt x="154468" y="679315"/>
                      <a:pt x="166211" y="679315"/>
                    </a:cubicBezTo>
                    <a:lnTo>
                      <a:pt x="469727" y="679315"/>
                    </a:lnTo>
                    <a:cubicBezTo>
                      <a:pt x="481471" y="679315"/>
                      <a:pt x="491407" y="689251"/>
                      <a:pt x="491407" y="700995"/>
                    </a:cubicBezTo>
                    <a:cubicBezTo>
                      <a:pt x="491407" y="712738"/>
                      <a:pt x="481471" y="722674"/>
                      <a:pt x="469727" y="722674"/>
                    </a:cubicBezTo>
                    <a:lnTo>
                      <a:pt x="166211" y="722674"/>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Freeform 22">
                <a:extLst>
                  <a:ext uri="{FF2B5EF4-FFF2-40B4-BE49-F238E27FC236}">
                    <a16:creationId xmlns:a16="http://schemas.microsoft.com/office/drawing/2014/main" id="{8D17A6C4-AE45-1FDA-4E20-50CC6FC6FBAF}"/>
                  </a:ext>
                </a:extLst>
              </p:cNvPr>
              <p:cNvSpPr/>
              <p:nvPr/>
            </p:nvSpPr>
            <p:spPr>
              <a:xfrm>
                <a:off x="8736336" y="1077510"/>
                <a:ext cx="101172" cy="28906"/>
              </a:xfrm>
              <a:custGeom>
                <a:avLst/>
                <a:gdLst>
                  <a:gd name="connsiteX0" fmla="*/ 101172 w 101172"/>
                  <a:gd name="connsiteY0" fmla="*/ 14453 h 28906"/>
                  <a:gd name="connsiteX1" fmla="*/ 86719 w 101172"/>
                  <a:gd name="connsiteY1" fmla="*/ 0 h 28906"/>
                  <a:gd name="connsiteX2" fmla="*/ 14453 w 101172"/>
                  <a:gd name="connsiteY2" fmla="*/ 0 h 28906"/>
                  <a:gd name="connsiteX3" fmla="*/ 0 w 101172"/>
                  <a:gd name="connsiteY3" fmla="*/ 14453 h 28906"/>
                  <a:gd name="connsiteX4" fmla="*/ 14453 w 101172"/>
                  <a:gd name="connsiteY4" fmla="*/ 28906 h 28906"/>
                  <a:gd name="connsiteX5" fmla="*/ 86719 w 101172"/>
                  <a:gd name="connsiteY5" fmla="*/ 28906 h 28906"/>
                  <a:gd name="connsiteX6" fmla="*/ 101172 w 101172"/>
                  <a:gd name="connsiteY6" fmla="*/ 14453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101172" y="14453"/>
                    </a:moveTo>
                    <a:cubicBezTo>
                      <a:pt x="101172" y="6323"/>
                      <a:pt x="94849" y="0"/>
                      <a:pt x="86719" y="0"/>
                    </a:cubicBezTo>
                    <a:lnTo>
                      <a:pt x="14453" y="0"/>
                    </a:lnTo>
                    <a:cubicBezTo>
                      <a:pt x="6323" y="0"/>
                      <a:pt x="0" y="6323"/>
                      <a:pt x="0" y="14453"/>
                    </a:cubicBezTo>
                    <a:cubicBezTo>
                      <a:pt x="0" y="22583"/>
                      <a:pt x="6323" y="28906"/>
                      <a:pt x="14453" y="28906"/>
                    </a:cubicBezTo>
                    <a:lnTo>
                      <a:pt x="86719" y="28906"/>
                    </a:lnTo>
                    <a:cubicBezTo>
                      <a:pt x="94849" y="28906"/>
                      <a:pt x="101172" y="22583"/>
                      <a:pt x="101172" y="1445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4" name="Freeform 23">
                <a:extLst>
                  <a:ext uri="{FF2B5EF4-FFF2-40B4-BE49-F238E27FC236}">
                    <a16:creationId xmlns:a16="http://schemas.microsoft.com/office/drawing/2014/main" id="{AE2C2028-B300-554D-3EDB-7E70CCC486C3}"/>
                  </a:ext>
                </a:extLst>
              </p:cNvPr>
              <p:cNvSpPr/>
              <p:nvPr/>
            </p:nvSpPr>
            <p:spPr>
              <a:xfrm>
                <a:off x="8796859" y="1265589"/>
                <a:ext cx="91235" cy="64850"/>
              </a:xfrm>
              <a:custGeom>
                <a:avLst/>
                <a:gdLst>
                  <a:gd name="connsiteX0" fmla="*/ 69556 w 91235"/>
                  <a:gd name="connsiteY0" fmla="*/ 1618 h 64850"/>
                  <a:gd name="connsiteX1" fmla="*/ 7226 w 91235"/>
                  <a:gd name="connsiteY1" fmla="*/ 37751 h 64850"/>
                  <a:gd name="connsiteX2" fmla="*/ 1807 w 91235"/>
                  <a:gd name="connsiteY2" fmla="*/ 57624 h 64850"/>
                  <a:gd name="connsiteX3" fmla="*/ 21680 w 91235"/>
                  <a:gd name="connsiteY3" fmla="*/ 63044 h 64850"/>
                  <a:gd name="connsiteX4" fmla="*/ 84009 w 91235"/>
                  <a:gd name="connsiteY4" fmla="*/ 26911 h 64850"/>
                  <a:gd name="connsiteX5" fmla="*/ 89429 w 91235"/>
                  <a:gd name="connsiteY5" fmla="*/ 7038 h 64850"/>
                  <a:gd name="connsiteX6" fmla="*/ 69556 w 91235"/>
                  <a:gd name="connsiteY6" fmla="*/ 1618 h 6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235" h="64850">
                    <a:moveTo>
                      <a:pt x="69556" y="1618"/>
                    </a:moveTo>
                    <a:lnTo>
                      <a:pt x="7226" y="37751"/>
                    </a:lnTo>
                    <a:cubicBezTo>
                      <a:pt x="0" y="41365"/>
                      <a:pt x="-1807" y="50398"/>
                      <a:pt x="1807" y="57624"/>
                    </a:cubicBezTo>
                    <a:cubicBezTo>
                      <a:pt x="5420" y="64851"/>
                      <a:pt x="14453" y="66657"/>
                      <a:pt x="21680" y="63044"/>
                    </a:cubicBezTo>
                    <a:lnTo>
                      <a:pt x="84009" y="26911"/>
                    </a:lnTo>
                    <a:cubicBezTo>
                      <a:pt x="91236" y="23298"/>
                      <a:pt x="93042" y="14265"/>
                      <a:pt x="89429" y="7038"/>
                    </a:cubicBezTo>
                    <a:cubicBezTo>
                      <a:pt x="84912" y="715"/>
                      <a:pt x="76782" y="-1995"/>
                      <a:pt x="69556" y="161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Freeform 24">
                <a:extLst>
                  <a:ext uri="{FF2B5EF4-FFF2-40B4-BE49-F238E27FC236}">
                    <a16:creationId xmlns:a16="http://schemas.microsoft.com/office/drawing/2014/main" id="{37DB2984-46F0-031C-717A-B2D8C6759C21}"/>
                  </a:ext>
                </a:extLst>
              </p:cNvPr>
              <p:cNvSpPr/>
              <p:nvPr/>
            </p:nvSpPr>
            <p:spPr>
              <a:xfrm>
                <a:off x="8796457" y="853486"/>
                <a:ext cx="91499" cy="65041"/>
              </a:xfrm>
              <a:custGeom>
                <a:avLst/>
                <a:gdLst>
                  <a:gd name="connsiteX0" fmla="*/ 7628 w 91499"/>
                  <a:gd name="connsiteY0" fmla="*/ 27100 h 65041"/>
                  <a:gd name="connsiteX1" fmla="*/ 77184 w 91499"/>
                  <a:gd name="connsiteY1" fmla="*/ 65039 h 65041"/>
                  <a:gd name="connsiteX2" fmla="*/ 84410 w 91499"/>
                  <a:gd name="connsiteY2" fmla="*/ 37940 h 65041"/>
                  <a:gd name="connsiteX3" fmla="*/ 22081 w 91499"/>
                  <a:gd name="connsiteY3" fmla="*/ 1807 h 65041"/>
                  <a:gd name="connsiteX4" fmla="*/ 2208 w 91499"/>
                  <a:gd name="connsiteY4" fmla="*/ 7226 h 65041"/>
                  <a:gd name="connsiteX5" fmla="*/ 7628 w 91499"/>
                  <a:gd name="connsiteY5" fmla="*/ 27100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99" h="65041">
                    <a:moveTo>
                      <a:pt x="7628" y="27100"/>
                    </a:moveTo>
                    <a:cubicBezTo>
                      <a:pt x="74474" y="65942"/>
                      <a:pt x="71764" y="65039"/>
                      <a:pt x="77184" y="65039"/>
                    </a:cubicBezTo>
                    <a:cubicBezTo>
                      <a:pt x="91637" y="65039"/>
                      <a:pt x="97057" y="45166"/>
                      <a:pt x="84410" y="37940"/>
                    </a:cubicBezTo>
                    <a:lnTo>
                      <a:pt x="22081" y="1807"/>
                    </a:lnTo>
                    <a:cubicBezTo>
                      <a:pt x="14855" y="-1807"/>
                      <a:pt x="6725" y="0"/>
                      <a:pt x="2208" y="7226"/>
                    </a:cubicBezTo>
                    <a:cubicBezTo>
                      <a:pt x="-2308" y="14453"/>
                      <a:pt x="401" y="23486"/>
                      <a:pt x="7628" y="2710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6" name="Freeform 25">
                <a:extLst>
                  <a:ext uri="{FF2B5EF4-FFF2-40B4-BE49-F238E27FC236}">
                    <a16:creationId xmlns:a16="http://schemas.microsoft.com/office/drawing/2014/main" id="{3969B5A6-3F89-7C12-E3E4-361C611C83BC}"/>
                  </a:ext>
                </a:extLst>
              </p:cNvPr>
              <p:cNvSpPr/>
              <p:nvPr/>
            </p:nvSpPr>
            <p:spPr>
              <a:xfrm>
                <a:off x="9560165" y="1077510"/>
                <a:ext cx="101172" cy="28906"/>
              </a:xfrm>
              <a:custGeom>
                <a:avLst/>
                <a:gdLst>
                  <a:gd name="connsiteX0" fmla="*/ 86719 w 101172"/>
                  <a:gd name="connsiteY0" fmla="*/ 0 h 28906"/>
                  <a:gd name="connsiteX1" fmla="*/ 14453 w 101172"/>
                  <a:gd name="connsiteY1" fmla="*/ 0 h 28906"/>
                  <a:gd name="connsiteX2" fmla="*/ 0 w 101172"/>
                  <a:gd name="connsiteY2" fmla="*/ 14453 h 28906"/>
                  <a:gd name="connsiteX3" fmla="*/ 14453 w 101172"/>
                  <a:gd name="connsiteY3" fmla="*/ 28906 h 28906"/>
                  <a:gd name="connsiteX4" fmla="*/ 86719 w 101172"/>
                  <a:gd name="connsiteY4" fmla="*/ 28906 h 28906"/>
                  <a:gd name="connsiteX5" fmla="*/ 101172 w 101172"/>
                  <a:gd name="connsiteY5" fmla="*/ 14453 h 28906"/>
                  <a:gd name="connsiteX6" fmla="*/ 86719 w 101172"/>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86719" y="0"/>
                    </a:moveTo>
                    <a:lnTo>
                      <a:pt x="14453" y="0"/>
                    </a:lnTo>
                    <a:cubicBezTo>
                      <a:pt x="6323" y="0"/>
                      <a:pt x="0" y="6323"/>
                      <a:pt x="0" y="14453"/>
                    </a:cubicBezTo>
                    <a:cubicBezTo>
                      <a:pt x="0" y="22583"/>
                      <a:pt x="6323" y="28906"/>
                      <a:pt x="14453" y="28906"/>
                    </a:cubicBezTo>
                    <a:lnTo>
                      <a:pt x="86719" y="28906"/>
                    </a:lnTo>
                    <a:cubicBezTo>
                      <a:pt x="94849" y="28906"/>
                      <a:pt x="101172" y="22583"/>
                      <a:pt x="101172" y="14453"/>
                    </a:cubicBezTo>
                    <a:cubicBezTo>
                      <a:pt x="101172" y="6323"/>
                      <a:pt x="94849" y="0"/>
                      <a:pt x="86719"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 name="Freeform 26">
                <a:extLst>
                  <a:ext uri="{FF2B5EF4-FFF2-40B4-BE49-F238E27FC236}">
                    <a16:creationId xmlns:a16="http://schemas.microsoft.com/office/drawing/2014/main" id="{001AFB08-DD48-85B0-1785-BB0390FB0B0A}"/>
                  </a:ext>
                </a:extLst>
              </p:cNvPr>
              <p:cNvSpPr/>
              <p:nvPr/>
            </p:nvSpPr>
            <p:spPr>
              <a:xfrm>
                <a:off x="9510483" y="1265401"/>
                <a:ext cx="91047" cy="65039"/>
              </a:xfrm>
              <a:custGeom>
                <a:avLst/>
                <a:gdLst>
                  <a:gd name="connsiteX0" fmla="*/ 84009 w 91047"/>
                  <a:gd name="connsiteY0" fmla="*/ 37939 h 65039"/>
                  <a:gd name="connsiteX1" fmla="*/ 21680 w 91047"/>
                  <a:gd name="connsiteY1" fmla="*/ 1807 h 65039"/>
                  <a:gd name="connsiteX2" fmla="*/ 1807 w 91047"/>
                  <a:gd name="connsiteY2" fmla="*/ 7227 h 65039"/>
                  <a:gd name="connsiteX3" fmla="*/ 7226 w 91047"/>
                  <a:gd name="connsiteY3" fmla="*/ 27099 h 65039"/>
                  <a:gd name="connsiteX4" fmla="*/ 69556 w 91047"/>
                  <a:gd name="connsiteY4" fmla="*/ 63232 h 65039"/>
                  <a:gd name="connsiteX5" fmla="*/ 89429 w 91047"/>
                  <a:gd name="connsiteY5" fmla="*/ 57813 h 65039"/>
                  <a:gd name="connsiteX6" fmla="*/ 84009 w 91047"/>
                  <a:gd name="connsiteY6" fmla="*/ 37939 h 6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47" h="65039">
                    <a:moveTo>
                      <a:pt x="84009" y="37939"/>
                    </a:moveTo>
                    <a:lnTo>
                      <a:pt x="21680" y="1807"/>
                    </a:lnTo>
                    <a:cubicBezTo>
                      <a:pt x="14453" y="-1806"/>
                      <a:pt x="6323" y="0"/>
                      <a:pt x="1807" y="7227"/>
                    </a:cubicBezTo>
                    <a:cubicBezTo>
                      <a:pt x="-1807" y="14453"/>
                      <a:pt x="0" y="22583"/>
                      <a:pt x="7226" y="27099"/>
                    </a:cubicBezTo>
                    <a:lnTo>
                      <a:pt x="69556" y="63232"/>
                    </a:lnTo>
                    <a:cubicBezTo>
                      <a:pt x="76782" y="66846"/>
                      <a:pt x="84912" y="65039"/>
                      <a:pt x="89429" y="57813"/>
                    </a:cubicBezTo>
                    <a:cubicBezTo>
                      <a:pt x="93042" y="51489"/>
                      <a:pt x="90332" y="42456"/>
                      <a:pt x="84009" y="379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 name="Freeform 27">
                <a:extLst>
                  <a:ext uri="{FF2B5EF4-FFF2-40B4-BE49-F238E27FC236}">
                    <a16:creationId xmlns:a16="http://schemas.microsoft.com/office/drawing/2014/main" id="{DFE0924E-D990-25C2-5C56-C45C47FB96AF}"/>
                  </a:ext>
                </a:extLst>
              </p:cNvPr>
              <p:cNvSpPr/>
              <p:nvPr/>
            </p:nvSpPr>
            <p:spPr>
              <a:xfrm>
                <a:off x="9509975" y="853486"/>
                <a:ext cx="91742" cy="65041"/>
              </a:xfrm>
              <a:custGeom>
                <a:avLst/>
                <a:gdLst>
                  <a:gd name="connsiteX0" fmla="*/ 14961 w 91742"/>
                  <a:gd name="connsiteY0" fmla="*/ 65039 h 65041"/>
                  <a:gd name="connsiteX1" fmla="*/ 84516 w 91742"/>
                  <a:gd name="connsiteY1" fmla="*/ 27100 h 65041"/>
                  <a:gd name="connsiteX2" fmla="*/ 89936 w 91742"/>
                  <a:gd name="connsiteY2" fmla="*/ 7226 h 65041"/>
                  <a:gd name="connsiteX3" fmla="*/ 70063 w 91742"/>
                  <a:gd name="connsiteY3" fmla="*/ 1807 h 65041"/>
                  <a:gd name="connsiteX4" fmla="*/ 7734 w 91742"/>
                  <a:gd name="connsiteY4" fmla="*/ 37940 h 65041"/>
                  <a:gd name="connsiteX5" fmla="*/ 14961 w 91742"/>
                  <a:gd name="connsiteY5" fmla="*/ 65039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42" h="65041">
                    <a:moveTo>
                      <a:pt x="14961" y="65039"/>
                    </a:moveTo>
                    <a:cubicBezTo>
                      <a:pt x="20381" y="65039"/>
                      <a:pt x="17671" y="65942"/>
                      <a:pt x="84516" y="27100"/>
                    </a:cubicBezTo>
                    <a:cubicBezTo>
                      <a:pt x="91743" y="23486"/>
                      <a:pt x="93549" y="14453"/>
                      <a:pt x="89936" y="7226"/>
                    </a:cubicBezTo>
                    <a:cubicBezTo>
                      <a:pt x="86323" y="0"/>
                      <a:pt x="77290" y="-1807"/>
                      <a:pt x="70063" y="1807"/>
                    </a:cubicBezTo>
                    <a:lnTo>
                      <a:pt x="7734" y="37940"/>
                    </a:lnTo>
                    <a:cubicBezTo>
                      <a:pt x="-5816" y="45166"/>
                      <a:pt x="-396" y="65039"/>
                      <a:pt x="14961" y="650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20" name="Freeform 19">
              <a:extLst>
                <a:ext uri="{FF2B5EF4-FFF2-40B4-BE49-F238E27FC236}">
                  <a16:creationId xmlns:a16="http://schemas.microsoft.com/office/drawing/2014/main" id="{421EBE95-105F-8BDC-C579-FB5F2F9D7229}"/>
                </a:ext>
              </a:extLst>
            </p:cNvPr>
            <p:cNvSpPr/>
            <p:nvPr/>
          </p:nvSpPr>
          <p:spPr>
            <a:xfrm>
              <a:off x="9222323" y="1077510"/>
              <a:ext cx="173437" cy="158984"/>
            </a:xfrm>
            <a:custGeom>
              <a:avLst/>
              <a:gdLst>
                <a:gd name="connsiteX0" fmla="*/ 112012 w 173437"/>
                <a:gd name="connsiteY0" fmla="*/ 63233 h 158984"/>
                <a:gd name="connsiteX1" fmla="*/ 91235 w 173437"/>
                <a:gd name="connsiteY1" fmla="*/ 61426 h 158984"/>
                <a:gd name="connsiteX2" fmla="*/ 0 w 173437"/>
                <a:gd name="connsiteY2" fmla="*/ 141822 h 158984"/>
                <a:gd name="connsiteX3" fmla="*/ 0 w 173437"/>
                <a:gd name="connsiteY3" fmla="*/ 130079 h 158984"/>
                <a:gd name="connsiteX4" fmla="*/ 130078 w 173437"/>
                <a:gd name="connsiteY4" fmla="*/ 0 h 158984"/>
                <a:gd name="connsiteX5" fmla="*/ 173437 w 173437"/>
                <a:gd name="connsiteY5" fmla="*/ 0 h 158984"/>
                <a:gd name="connsiteX6" fmla="*/ 173437 w 173437"/>
                <a:gd name="connsiteY6" fmla="*/ 28906 h 158984"/>
                <a:gd name="connsiteX7" fmla="*/ 43359 w 173437"/>
                <a:gd name="connsiteY7" fmla="*/ 158985 h 158984"/>
                <a:gd name="connsiteX8" fmla="*/ 24389 w 173437"/>
                <a:gd name="connsiteY8" fmla="*/ 158985 h 158984"/>
                <a:gd name="connsiteX9" fmla="*/ 111108 w 173437"/>
                <a:gd name="connsiteY9" fmla="*/ 83106 h 158984"/>
                <a:gd name="connsiteX10" fmla="*/ 112012 w 173437"/>
                <a:gd name="connsiteY10" fmla="*/ 63233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12012" y="63233"/>
                  </a:moveTo>
                  <a:cubicBezTo>
                    <a:pt x="106592" y="56909"/>
                    <a:pt x="97559" y="56909"/>
                    <a:pt x="91235" y="61426"/>
                  </a:cubicBezTo>
                  <a:lnTo>
                    <a:pt x="0" y="141822"/>
                  </a:lnTo>
                  <a:lnTo>
                    <a:pt x="0" y="130079"/>
                  </a:lnTo>
                  <a:cubicBezTo>
                    <a:pt x="0" y="58716"/>
                    <a:pt x="58716" y="0"/>
                    <a:pt x="130078" y="0"/>
                  </a:cubicBezTo>
                  <a:lnTo>
                    <a:pt x="173437" y="0"/>
                  </a:lnTo>
                  <a:lnTo>
                    <a:pt x="173437" y="28906"/>
                  </a:lnTo>
                  <a:cubicBezTo>
                    <a:pt x="173437" y="100269"/>
                    <a:pt x="114721" y="158985"/>
                    <a:pt x="43359" y="158985"/>
                  </a:cubicBezTo>
                  <a:lnTo>
                    <a:pt x="24389" y="158985"/>
                  </a:lnTo>
                  <a:lnTo>
                    <a:pt x="111108" y="83106"/>
                  </a:lnTo>
                  <a:cubicBezTo>
                    <a:pt x="116528" y="77686"/>
                    <a:pt x="117432" y="68653"/>
                    <a:pt x="112012" y="63233"/>
                  </a:cubicBezTo>
                  <a:close/>
                </a:path>
              </a:pathLst>
            </a:custGeom>
            <a:solidFill>
              <a:srgbClr val="8AC03B"/>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20">
              <a:extLst>
                <a:ext uri="{FF2B5EF4-FFF2-40B4-BE49-F238E27FC236}">
                  <a16:creationId xmlns:a16="http://schemas.microsoft.com/office/drawing/2014/main" id="{7396A955-A928-55CB-468C-86739A58E89F}"/>
                </a:ext>
              </a:extLst>
            </p:cNvPr>
            <p:cNvSpPr/>
            <p:nvPr/>
          </p:nvSpPr>
          <p:spPr>
            <a:xfrm>
              <a:off x="9020882" y="1078413"/>
              <a:ext cx="173437" cy="158984"/>
            </a:xfrm>
            <a:custGeom>
              <a:avLst/>
              <a:gdLst>
                <a:gd name="connsiteX0" fmla="*/ 172535 w 173437"/>
                <a:gd name="connsiteY0" fmla="*/ 140918 h 158984"/>
                <a:gd name="connsiteX1" fmla="*/ 81299 w 173437"/>
                <a:gd name="connsiteY1" fmla="*/ 60522 h 158984"/>
                <a:gd name="connsiteX2" fmla="*/ 60523 w 173437"/>
                <a:gd name="connsiteY2" fmla="*/ 62329 h 158984"/>
                <a:gd name="connsiteX3" fmla="*/ 62329 w 173437"/>
                <a:gd name="connsiteY3" fmla="*/ 83105 h 158984"/>
                <a:gd name="connsiteX4" fmla="*/ 149048 w 173437"/>
                <a:gd name="connsiteY4" fmla="*/ 158984 h 158984"/>
                <a:gd name="connsiteX5" fmla="*/ 130079 w 173437"/>
                <a:gd name="connsiteY5" fmla="*/ 158984 h 158984"/>
                <a:gd name="connsiteX6" fmla="*/ 0 w 173437"/>
                <a:gd name="connsiteY6" fmla="*/ 28906 h 158984"/>
                <a:gd name="connsiteX7" fmla="*/ 0 w 173437"/>
                <a:gd name="connsiteY7" fmla="*/ 0 h 158984"/>
                <a:gd name="connsiteX8" fmla="*/ 43360 w 173437"/>
                <a:gd name="connsiteY8" fmla="*/ 0 h 158984"/>
                <a:gd name="connsiteX9" fmla="*/ 173438 w 173437"/>
                <a:gd name="connsiteY9" fmla="*/ 130078 h 158984"/>
                <a:gd name="connsiteX10" fmla="*/ 173438 w 173437"/>
                <a:gd name="connsiteY10" fmla="*/ 140918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72535" y="140918"/>
                  </a:moveTo>
                  <a:lnTo>
                    <a:pt x="81299" y="60522"/>
                  </a:lnTo>
                  <a:cubicBezTo>
                    <a:pt x="74976" y="55102"/>
                    <a:pt x="65943" y="56005"/>
                    <a:pt x="60523" y="62329"/>
                  </a:cubicBezTo>
                  <a:cubicBezTo>
                    <a:pt x="55103" y="68652"/>
                    <a:pt x="56006" y="77685"/>
                    <a:pt x="62329" y="83105"/>
                  </a:cubicBezTo>
                  <a:lnTo>
                    <a:pt x="149048" y="158984"/>
                  </a:lnTo>
                  <a:lnTo>
                    <a:pt x="130079" y="158984"/>
                  </a:lnTo>
                  <a:cubicBezTo>
                    <a:pt x="58716" y="158984"/>
                    <a:pt x="0" y="100268"/>
                    <a:pt x="0" y="28906"/>
                  </a:cubicBezTo>
                  <a:lnTo>
                    <a:pt x="0" y="0"/>
                  </a:lnTo>
                  <a:lnTo>
                    <a:pt x="43360" y="0"/>
                  </a:lnTo>
                  <a:cubicBezTo>
                    <a:pt x="114722" y="0"/>
                    <a:pt x="173438" y="58716"/>
                    <a:pt x="173438" y="130078"/>
                  </a:cubicBezTo>
                  <a:lnTo>
                    <a:pt x="173438" y="140918"/>
                  </a:lnTo>
                  <a:close/>
                </a:path>
              </a:pathLst>
            </a:custGeom>
            <a:solidFill>
              <a:srgbClr val="8AC03B"/>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39" name="Graphic 3">
            <a:extLst>
              <a:ext uri="{FF2B5EF4-FFF2-40B4-BE49-F238E27FC236}">
                <a16:creationId xmlns:a16="http://schemas.microsoft.com/office/drawing/2014/main" id="{7A5BF4FC-6101-DB43-1FC0-69EDEE24BC35}"/>
              </a:ext>
            </a:extLst>
          </p:cNvPr>
          <p:cNvGrpSpPr/>
          <p:nvPr/>
        </p:nvGrpSpPr>
        <p:grpSpPr>
          <a:xfrm>
            <a:off x="4458157" y="5861643"/>
            <a:ext cx="470038" cy="472240"/>
            <a:chOff x="10641325" y="2076985"/>
            <a:chExt cx="1044352" cy="1049245"/>
          </a:xfrm>
          <a:solidFill>
            <a:schemeClr val="bg1"/>
          </a:solidFill>
        </p:grpSpPr>
        <p:sp>
          <p:nvSpPr>
            <p:cNvPr id="40" name="Freeform 39">
              <a:extLst>
                <a:ext uri="{FF2B5EF4-FFF2-40B4-BE49-F238E27FC236}">
                  <a16:creationId xmlns:a16="http://schemas.microsoft.com/office/drawing/2014/main" id="{E2C46D4A-E780-04EC-FF0A-A95D5AED26DC}"/>
                </a:ext>
              </a:extLst>
            </p:cNvPr>
            <p:cNvSpPr/>
            <p:nvPr/>
          </p:nvSpPr>
          <p:spPr>
            <a:xfrm>
              <a:off x="11467582" y="2112094"/>
              <a:ext cx="178965" cy="180336"/>
            </a:xfrm>
            <a:custGeom>
              <a:avLst/>
              <a:gdLst>
                <a:gd name="connsiteX0" fmla="*/ 161824 w 178965"/>
                <a:gd name="connsiteY0" fmla="*/ 180337 h 180336"/>
                <a:gd name="connsiteX1" fmla="*/ 54855 w 178965"/>
                <a:gd name="connsiteY1" fmla="*/ 125481 h 180336"/>
                <a:gd name="connsiteX2" fmla="*/ 0 w 178965"/>
                <a:gd name="connsiteY2" fmla="*/ 18514 h 180336"/>
                <a:gd name="connsiteX3" fmla="*/ 178280 w 178965"/>
                <a:gd name="connsiteY3" fmla="*/ 2057 h 180336"/>
                <a:gd name="connsiteX4" fmla="*/ 161824 w 178965"/>
                <a:gd name="connsiteY4" fmla="*/ 180337 h 180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965" h="180336">
                  <a:moveTo>
                    <a:pt x="161824" y="180337"/>
                  </a:moveTo>
                  <a:cubicBezTo>
                    <a:pt x="120682" y="174851"/>
                    <a:pt x="85027" y="152909"/>
                    <a:pt x="54855" y="125481"/>
                  </a:cubicBezTo>
                  <a:cubicBezTo>
                    <a:pt x="24686" y="95311"/>
                    <a:pt x="5486" y="59655"/>
                    <a:pt x="0" y="18514"/>
                  </a:cubicBezTo>
                  <a:cubicBezTo>
                    <a:pt x="57599" y="2057"/>
                    <a:pt x="117940" y="-3428"/>
                    <a:pt x="178280" y="2057"/>
                  </a:cubicBezTo>
                  <a:cubicBezTo>
                    <a:pt x="181024" y="62398"/>
                    <a:pt x="175538" y="122739"/>
                    <a:pt x="161824" y="180337"/>
                  </a:cubicBezTo>
                  <a:close/>
                </a:path>
              </a:pathLst>
            </a:custGeom>
            <a:solidFill>
              <a:srgbClr val="69ADAD"/>
            </a:solidFill>
            <a:ln w="27426" cap="flat">
              <a:noFill/>
              <a:prstDash val="solid"/>
              <a:miter/>
            </a:ln>
          </p:spPr>
          <p:txBody>
            <a:bodyPr rtlCol="0" anchor="ctr"/>
            <a:lstStyle/>
            <a:p>
              <a:endParaRPr lang="en-US"/>
            </a:p>
          </p:txBody>
        </p:sp>
        <p:grpSp>
          <p:nvGrpSpPr>
            <p:cNvPr id="41" name="Graphic 3">
              <a:extLst>
                <a:ext uri="{FF2B5EF4-FFF2-40B4-BE49-F238E27FC236}">
                  <a16:creationId xmlns:a16="http://schemas.microsoft.com/office/drawing/2014/main" id="{D6226CFD-9CD7-D816-414F-D9F2A7CED6E4}"/>
                </a:ext>
              </a:extLst>
            </p:cNvPr>
            <p:cNvGrpSpPr/>
            <p:nvPr/>
          </p:nvGrpSpPr>
          <p:grpSpPr>
            <a:xfrm>
              <a:off x="10641325" y="2076985"/>
              <a:ext cx="1044352" cy="1049245"/>
              <a:chOff x="10641325" y="2076985"/>
              <a:chExt cx="1044352" cy="1049245"/>
            </a:xfrm>
            <a:grpFill/>
          </p:grpSpPr>
          <p:sp>
            <p:nvSpPr>
              <p:cNvPr id="42" name="Freeform 41">
                <a:extLst>
                  <a:ext uri="{FF2B5EF4-FFF2-40B4-BE49-F238E27FC236}">
                    <a16:creationId xmlns:a16="http://schemas.microsoft.com/office/drawing/2014/main" id="{8B2D704C-E374-42F1-FE9B-9B13B91AE10D}"/>
                  </a:ext>
                </a:extLst>
              </p:cNvPr>
              <p:cNvSpPr/>
              <p:nvPr/>
            </p:nvSpPr>
            <p:spPr>
              <a:xfrm>
                <a:off x="10690304" y="2076985"/>
                <a:ext cx="995373" cy="991647"/>
              </a:xfrm>
              <a:custGeom>
                <a:avLst/>
                <a:gdLst>
                  <a:gd name="connsiteX0" fmla="*/ 991216 w 995373"/>
                  <a:gd name="connsiteY0" fmla="*/ 20709 h 991647"/>
                  <a:gd name="connsiteX1" fmla="*/ 974758 w 995373"/>
                  <a:gd name="connsiteY1" fmla="*/ 4253 h 991647"/>
                  <a:gd name="connsiteX2" fmla="*/ 733395 w 995373"/>
                  <a:gd name="connsiteY2" fmla="*/ 28938 h 991647"/>
                  <a:gd name="connsiteX3" fmla="*/ 527687 w 995373"/>
                  <a:gd name="connsiteY3" fmla="*/ 157847 h 991647"/>
                  <a:gd name="connsiteX4" fmla="*/ 396035 w 995373"/>
                  <a:gd name="connsiteY4" fmla="*/ 289500 h 991647"/>
                  <a:gd name="connsiteX5" fmla="*/ 204041 w 995373"/>
                  <a:gd name="connsiteY5" fmla="*/ 314185 h 991647"/>
                  <a:gd name="connsiteX6" fmla="*/ 193069 w 995373"/>
                  <a:gd name="connsiteY6" fmla="*/ 319670 h 991647"/>
                  <a:gd name="connsiteX7" fmla="*/ 6562 w 995373"/>
                  <a:gd name="connsiteY7" fmla="*/ 506178 h 991647"/>
                  <a:gd name="connsiteX8" fmla="*/ 1076 w 995373"/>
                  <a:gd name="connsiteY8" fmla="*/ 525377 h 991647"/>
                  <a:gd name="connsiteX9" fmla="*/ 17533 w 995373"/>
                  <a:gd name="connsiteY9" fmla="*/ 539091 h 991647"/>
                  <a:gd name="connsiteX10" fmla="*/ 157414 w 995373"/>
                  <a:gd name="connsiteY10" fmla="*/ 563776 h 991647"/>
                  <a:gd name="connsiteX11" fmla="*/ 184841 w 995373"/>
                  <a:gd name="connsiteY11" fmla="*/ 591204 h 991647"/>
                  <a:gd name="connsiteX12" fmla="*/ 127244 w 995373"/>
                  <a:gd name="connsiteY12" fmla="*/ 621374 h 991647"/>
                  <a:gd name="connsiteX13" fmla="*/ 116272 w 995373"/>
                  <a:gd name="connsiteY13" fmla="*/ 635088 h 991647"/>
                  <a:gd name="connsiteX14" fmla="*/ 121758 w 995373"/>
                  <a:gd name="connsiteY14" fmla="*/ 651545 h 991647"/>
                  <a:gd name="connsiteX15" fmla="*/ 341180 w 995373"/>
                  <a:gd name="connsiteY15" fmla="*/ 870966 h 991647"/>
                  <a:gd name="connsiteX16" fmla="*/ 354893 w 995373"/>
                  <a:gd name="connsiteY16" fmla="*/ 876451 h 991647"/>
                  <a:gd name="connsiteX17" fmla="*/ 357635 w 995373"/>
                  <a:gd name="connsiteY17" fmla="*/ 876451 h 991647"/>
                  <a:gd name="connsiteX18" fmla="*/ 371349 w 995373"/>
                  <a:gd name="connsiteY18" fmla="*/ 865480 h 991647"/>
                  <a:gd name="connsiteX19" fmla="*/ 401521 w 995373"/>
                  <a:gd name="connsiteY19" fmla="*/ 807882 h 991647"/>
                  <a:gd name="connsiteX20" fmla="*/ 428948 w 995373"/>
                  <a:gd name="connsiteY20" fmla="*/ 835310 h 991647"/>
                  <a:gd name="connsiteX21" fmla="*/ 453632 w 995373"/>
                  <a:gd name="connsiteY21" fmla="*/ 975191 h 991647"/>
                  <a:gd name="connsiteX22" fmla="*/ 467346 w 995373"/>
                  <a:gd name="connsiteY22" fmla="*/ 991647 h 991647"/>
                  <a:gd name="connsiteX23" fmla="*/ 472832 w 995373"/>
                  <a:gd name="connsiteY23" fmla="*/ 991647 h 991647"/>
                  <a:gd name="connsiteX24" fmla="*/ 486546 w 995373"/>
                  <a:gd name="connsiteY24" fmla="*/ 986162 h 991647"/>
                  <a:gd name="connsiteX25" fmla="*/ 670312 w 995373"/>
                  <a:gd name="connsiteY25" fmla="*/ 802397 h 991647"/>
                  <a:gd name="connsiteX26" fmla="*/ 675798 w 995373"/>
                  <a:gd name="connsiteY26" fmla="*/ 791425 h 991647"/>
                  <a:gd name="connsiteX27" fmla="*/ 700481 w 995373"/>
                  <a:gd name="connsiteY27" fmla="*/ 599432 h 991647"/>
                  <a:gd name="connsiteX28" fmla="*/ 832134 w 995373"/>
                  <a:gd name="connsiteY28" fmla="*/ 467780 h 991647"/>
                  <a:gd name="connsiteX29" fmla="*/ 961044 w 995373"/>
                  <a:gd name="connsiteY29" fmla="*/ 262073 h 991647"/>
                  <a:gd name="connsiteX30" fmla="*/ 991216 w 995373"/>
                  <a:gd name="connsiteY30" fmla="*/ 20709 h 991647"/>
                  <a:gd name="connsiteX31" fmla="*/ 160156 w 995373"/>
                  <a:gd name="connsiteY31" fmla="*/ 525377 h 991647"/>
                  <a:gd name="connsiteX32" fmla="*/ 61417 w 995373"/>
                  <a:gd name="connsiteY32" fmla="*/ 506178 h 991647"/>
                  <a:gd name="connsiteX33" fmla="*/ 215011 w 995373"/>
                  <a:gd name="connsiteY33" fmla="*/ 352583 h 991647"/>
                  <a:gd name="connsiteX34" fmla="*/ 346665 w 995373"/>
                  <a:gd name="connsiteY34" fmla="*/ 336127 h 991647"/>
                  <a:gd name="connsiteX35" fmla="*/ 160156 w 995373"/>
                  <a:gd name="connsiteY35" fmla="*/ 525377 h 991647"/>
                  <a:gd name="connsiteX36" fmla="*/ 349408 w 995373"/>
                  <a:gd name="connsiteY36" fmla="*/ 827081 h 991647"/>
                  <a:gd name="connsiteX37" fmla="*/ 165642 w 995373"/>
                  <a:gd name="connsiteY37" fmla="*/ 643316 h 991647"/>
                  <a:gd name="connsiteX38" fmla="*/ 209527 w 995373"/>
                  <a:gd name="connsiteY38" fmla="*/ 618632 h 991647"/>
                  <a:gd name="connsiteX39" fmla="*/ 371349 w 995373"/>
                  <a:gd name="connsiteY39" fmla="*/ 780454 h 991647"/>
                  <a:gd name="connsiteX40" fmla="*/ 349408 w 995373"/>
                  <a:gd name="connsiteY40" fmla="*/ 827081 h 991647"/>
                  <a:gd name="connsiteX41" fmla="*/ 642884 w 995373"/>
                  <a:gd name="connsiteY41" fmla="*/ 783197 h 991647"/>
                  <a:gd name="connsiteX42" fmla="*/ 489288 w 995373"/>
                  <a:gd name="connsiteY42" fmla="*/ 936792 h 991647"/>
                  <a:gd name="connsiteX43" fmla="*/ 470090 w 995373"/>
                  <a:gd name="connsiteY43" fmla="*/ 838053 h 991647"/>
                  <a:gd name="connsiteX44" fmla="*/ 656598 w 995373"/>
                  <a:gd name="connsiteY44" fmla="*/ 651545 h 991647"/>
                  <a:gd name="connsiteX45" fmla="*/ 642884 w 995373"/>
                  <a:gd name="connsiteY45" fmla="*/ 783197 h 991647"/>
                  <a:gd name="connsiteX46" fmla="*/ 807450 w 995373"/>
                  <a:gd name="connsiteY46" fmla="*/ 443095 h 991647"/>
                  <a:gd name="connsiteX47" fmla="*/ 448146 w 995373"/>
                  <a:gd name="connsiteY47" fmla="*/ 802397 h 991647"/>
                  <a:gd name="connsiteX48" fmla="*/ 193069 w 995373"/>
                  <a:gd name="connsiteY48" fmla="*/ 547320 h 991647"/>
                  <a:gd name="connsiteX49" fmla="*/ 552373 w 995373"/>
                  <a:gd name="connsiteY49" fmla="*/ 188018 h 991647"/>
                  <a:gd name="connsiteX50" fmla="*/ 738881 w 995373"/>
                  <a:gd name="connsiteY50" fmla="*/ 70079 h 991647"/>
                  <a:gd name="connsiteX51" fmla="*/ 804706 w 995373"/>
                  <a:gd name="connsiteY51" fmla="*/ 193503 h 991647"/>
                  <a:gd name="connsiteX52" fmla="*/ 928131 w 995373"/>
                  <a:gd name="connsiteY52" fmla="*/ 259330 h 991647"/>
                  <a:gd name="connsiteX53" fmla="*/ 807450 w 995373"/>
                  <a:gd name="connsiteY53" fmla="*/ 443095 h 991647"/>
                  <a:gd name="connsiteX54" fmla="*/ 939103 w 995373"/>
                  <a:gd name="connsiteY54" fmla="*/ 218188 h 991647"/>
                  <a:gd name="connsiteX55" fmla="*/ 832134 w 995373"/>
                  <a:gd name="connsiteY55" fmla="*/ 163333 h 991647"/>
                  <a:gd name="connsiteX56" fmla="*/ 777279 w 995373"/>
                  <a:gd name="connsiteY56" fmla="*/ 56365 h 991647"/>
                  <a:gd name="connsiteX57" fmla="*/ 955558 w 995373"/>
                  <a:gd name="connsiteY57" fmla="*/ 39909 h 991647"/>
                  <a:gd name="connsiteX58" fmla="*/ 939103 w 995373"/>
                  <a:gd name="connsiteY58" fmla="*/ 218188 h 991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995373" h="991647">
                    <a:moveTo>
                      <a:pt x="991216" y="20709"/>
                    </a:moveTo>
                    <a:cubicBezTo>
                      <a:pt x="991216" y="12481"/>
                      <a:pt x="982986" y="4253"/>
                      <a:pt x="974758" y="4253"/>
                    </a:cubicBezTo>
                    <a:cubicBezTo>
                      <a:pt x="892475" y="-6718"/>
                      <a:pt x="810192" y="4253"/>
                      <a:pt x="733395" y="28938"/>
                    </a:cubicBezTo>
                    <a:cubicBezTo>
                      <a:pt x="656598" y="56365"/>
                      <a:pt x="585285" y="100249"/>
                      <a:pt x="527687" y="157847"/>
                    </a:cubicBezTo>
                    <a:lnTo>
                      <a:pt x="396035" y="289500"/>
                    </a:lnTo>
                    <a:lnTo>
                      <a:pt x="204041" y="314185"/>
                    </a:lnTo>
                    <a:cubicBezTo>
                      <a:pt x="198555" y="314185"/>
                      <a:pt x="195813" y="316928"/>
                      <a:pt x="193069" y="319670"/>
                    </a:cubicBezTo>
                    <a:lnTo>
                      <a:pt x="6562" y="506178"/>
                    </a:lnTo>
                    <a:cubicBezTo>
                      <a:pt x="1076" y="511664"/>
                      <a:pt x="-1666" y="519892"/>
                      <a:pt x="1076" y="525377"/>
                    </a:cubicBezTo>
                    <a:cubicBezTo>
                      <a:pt x="3819" y="533606"/>
                      <a:pt x="9304" y="536349"/>
                      <a:pt x="17533" y="539091"/>
                    </a:cubicBezTo>
                    <a:lnTo>
                      <a:pt x="157414" y="563776"/>
                    </a:lnTo>
                    <a:lnTo>
                      <a:pt x="184841" y="591204"/>
                    </a:lnTo>
                    <a:lnTo>
                      <a:pt x="127244" y="621374"/>
                    </a:lnTo>
                    <a:cubicBezTo>
                      <a:pt x="121758" y="624117"/>
                      <a:pt x="119014" y="629603"/>
                      <a:pt x="116272" y="635088"/>
                    </a:cubicBezTo>
                    <a:cubicBezTo>
                      <a:pt x="116272" y="640573"/>
                      <a:pt x="116272" y="648802"/>
                      <a:pt x="121758" y="651545"/>
                    </a:cubicBezTo>
                    <a:lnTo>
                      <a:pt x="341180" y="870966"/>
                    </a:lnTo>
                    <a:cubicBezTo>
                      <a:pt x="343922" y="873708"/>
                      <a:pt x="349408" y="876451"/>
                      <a:pt x="354893" y="876451"/>
                    </a:cubicBezTo>
                    <a:cubicBezTo>
                      <a:pt x="354893" y="876451"/>
                      <a:pt x="357635" y="876451"/>
                      <a:pt x="357635" y="876451"/>
                    </a:cubicBezTo>
                    <a:cubicBezTo>
                      <a:pt x="363121" y="876451"/>
                      <a:pt x="368607" y="870966"/>
                      <a:pt x="371349" y="865480"/>
                    </a:cubicBezTo>
                    <a:lnTo>
                      <a:pt x="401521" y="807882"/>
                    </a:lnTo>
                    <a:lnTo>
                      <a:pt x="428948" y="835310"/>
                    </a:lnTo>
                    <a:lnTo>
                      <a:pt x="453632" y="975191"/>
                    </a:lnTo>
                    <a:cubicBezTo>
                      <a:pt x="453632" y="983419"/>
                      <a:pt x="459118" y="988905"/>
                      <a:pt x="467346" y="991647"/>
                    </a:cubicBezTo>
                    <a:cubicBezTo>
                      <a:pt x="470090" y="991647"/>
                      <a:pt x="470090" y="991647"/>
                      <a:pt x="472832" y="991647"/>
                    </a:cubicBezTo>
                    <a:cubicBezTo>
                      <a:pt x="478318" y="991647"/>
                      <a:pt x="483804" y="988905"/>
                      <a:pt x="486546" y="986162"/>
                    </a:cubicBezTo>
                    <a:lnTo>
                      <a:pt x="670312" y="802397"/>
                    </a:lnTo>
                    <a:cubicBezTo>
                      <a:pt x="673054" y="799654"/>
                      <a:pt x="675798" y="794168"/>
                      <a:pt x="675798" y="791425"/>
                    </a:cubicBezTo>
                    <a:lnTo>
                      <a:pt x="700481" y="599432"/>
                    </a:lnTo>
                    <a:lnTo>
                      <a:pt x="832134" y="467780"/>
                    </a:lnTo>
                    <a:cubicBezTo>
                      <a:pt x="889733" y="410182"/>
                      <a:pt x="933617" y="338870"/>
                      <a:pt x="961044" y="262073"/>
                    </a:cubicBezTo>
                    <a:cubicBezTo>
                      <a:pt x="991216" y="185275"/>
                      <a:pt x="1002186" y="102992"/>
                      <a:pt x="991216" y="20709"/>
                    </a:cubicBezTo>
                    <a:close/>
                    <a:moveTo>
                      <a:pt x="160156" y="525377"/>
                    </a:moveTo>
                    <a:lnTo>
                      <a:pt x="61417" y="506178"/>
                    </a:lnTo>
                    <a:lnTo>
                      <a:pt x="215011" y="352583"/>
                    </a:lnTo>
                    <a:lnTo>
                      <a:pt x="346665" y="336127"/>
                    </a:lnTo>
                    <a:lnTo>
                      <a:pt x="160156" y="525377"/>
                    </a:lnTo>
                    <a:close/>
                    <a:moveTo>
                      <a:pt x="349408" y="827081"/>
                    </a:moveTo>
                    <a:lnTo>
                      <a:pt x="165642" y="643316"/>
                    </a:lnTo>
                    <a:lnTo>
                      <a:pt x="209527" y="618632"/>
                    </a:lnTo>
                    <a:lnTo>
                      <a:pt x="371349" y="780454"/>
                    </a:lnTo>
                    <a:lnTo>
                      <a:pt x="349408" y="827081"/>
                    </a:lnTo>
                    <a:close/>
                    <a:moveTo>
                      <a:pt x="642884" y="783197"/>
                    </a:moveTo>
                    <a:lnTo>
                      <a:pt x="489288" y="936792"/>
                    </a:lnTo>
                    <a:lnTo>
                      <a:pt x="470090" y="838053"/>
                    </a:lnTo>
                    <a:lnTo>
                      <a:pt x="656598" y="651545"/>
                    </a:lnTo>
                    <a:lnTo>
                      <a:pt x="642884" y="783197"/>
                    </a:lnTo>
                    <a:close/>
                    <a:moveTo>
                      <a:pt x="807450" y="443095"/>
                    </a:moveTo>
                    <a:lnTo>
                      <a:pt x="448146" y="802397"/>
                    </a:lnTo>
                    <a:lnTo>
                      <a:pt x="193069" y="547320"/>
                    </a:lnTo>
                    <a:lnTo>
                      <a:pt x="552373" y="188018"/>
                    </a:lnTo>
                    <a:cubicBezTo>
                      <a:pt x="604485" y="135905"/>
                      <a:pt x="667568" y="94764"/>
                      <a:pt x="738881" y="70079"/>
                    </a:cubicBezTo>
                    <a:cubicBezTo>
                      <a:pt x="747109" y="116706"/>
                      <a:pt x="771794" y="157847"/>
                      <a:pt x="804706" y="193503"/>
                    </a:cubicBezTo>
                    <a:cubicBezTo>
                      <a:pt x="837620" y="226417"/>
                      <a:pt x="881505" y="248359"/>
                      <a:pt x="928131" y="259330"/>
                    </a:cubicBezTo>
                    <a:cubicBezTo>
                      <a:pt x="900703" y="327899"/>
                      <a:pt x="859562" y="390982"/>
                      <a:pt x="807450" y="443095"/>
                    </a:cubicBezTo>
                    <a:close/>
                    <a:moveTo>
                      <a:pt x="939103" y="218188"/>
                    </a:moveTo>
                    <a:cubicBezTo>
                      <a:pt x="897961" y="212703"/>
                      <a:pt x="862305" y="190761"/>
                      <a:pt x="832134" y="163333"/>
                    </a:cubicBezTo>
                    <a:cubicBezTo>
                      <a:pt x="801964" y="133162"/>
                      <a:pt x="782764" y="97507"/>
                      <a:pt x="777279" y="56365"/>
                    </a:cubicBezTo>
                    <a:cubicBezTo>
                      <a:pt x="834878" y="39909"/>
                      <a:pt x="895219" y="34423"/>
                      <a:pt x="955558" y="39909"/>
                    </a:cubicBezTo>
                    <a:cubicBezTo>
                      <a:pt x="958302" y="100249"/>
                      <a:pt x="952816" y="160590"/>
                      <a:pt x="939103" y="218188"/>
                    </a:cubicBezTo>
                    <a:close/>
                  </a:path>
                </a:pathLst>
              </a:custGeom>
              <a:grpFill/>
              <a:ln w="27426"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E02FC8D7-67F9-0AC3-C26A-AF48BA08135E}"/>
                  </a:ext>
                </a:extLst>
              </p:cNvPr>
              <p:cNvSpPr/>
              <p:nvPr/>
            </p:nvSpPr>
            <p:spPr>
              <a:xfrm>
                <a:off x="11188507" y="2334258"/>
                <a:ext cx="239991" cy="240677"/>
              </a:xfrm>
              <a:custGeom>
                <a:avLst/>
                <a:gdLst>
                  <a:gd name="connsiteX0" fmla="*/ 34971 w 239991"/>
                  <a:gd name="connsiteY0" fmla="*/ 34970 h 240677"/>
                  <a:gd name="connsiteX1" fmla="*/ 34971 w 239991"/>
                  <a:gd name="connsiteY1" fmla="*/ 205021 h 240677"/>
                  <a:gd name="connsiteX2" fmla="*/ 119996 w 239991"/>
                  <a:gd name="connsiteY2" fmla="*/ 240677 h 240677"/>
                  <a:gd name="connsiteX3" fmla="*/ 205022 w 239991"/>
                  <a:gd name="connsiteY3" fmla="*/ 205021 h 240677"/>
                  <a:gd name="connsiteX4" fmla="*/ 205022 w 239991"/>
                  <a:gd name="connsiteY4" fmla="*/ 205021 h 240677"/>
                  <a:gd name="connsiteX5" fmla="*/ 205022 w 239991"/>
                  <a:gd name="connsiteY5" fmla="*/ 34970 h 240677"/>
                  <a:gd name="connsiteX6" fmla="*/ 34971 w 239991"/>
                  <a:gd name="connsiteY6" fmla="*/ 34970 h 240677"/>
                  <a:gd name="connsiteX7" fmla="*/ 177595 w 239991"/>
                  <a:gd name="connsiteY7" fmla="*/ 177594 h 240677"/>
                  <a:gd name="connsiteX8" fmla="*/ 62398 w 239991"/>
                  <a:gd name="connsiteY8" fmla="*/ 177594 h 240677"/>
                  <a:gd name="connsiteX9" fmla="*/ 62398 w 239991"/>
                  <a:gd name="connsiteY9" fmla="*/ 62398 h 240677"/>
                  <a:gd name="connsiteX10" fmla="*/ 119996 w 239991"/>
                  <a:gd name="connsiteY10" fmla="*/ 37713 h 240677"/>
                  <a:gd name="connsiteX11" fmla="*/ 177595 w 239991"/>
                  <a:gd name="connsiteY11" fmla="*/ 62398 h 240677"/>
                  <a:gd name="connsiteX12" fmla="*/ 177595 w 239991"/>
                  <a:gd name="connsiteY12" fmla="*/ 177594 h 240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9991" h="240677">
                    <a:moveTo>
                      <a:pt x="34971" y="34970"/>
                    </a:moveTo>
                    <a:cubicBezTo>
                      <a:pt x="-11657" y="81597"/>
                      <a:pt x="-11657" y="158394"/>
                      <a:pt x="34971" y="205021"/>
                    </a:cubicBezTo>
                    <a:cubicBezTo>
                      <a:pt x="59654" y="229706"/>
                      <a:pt x="89826" y="240677"/>
                      <a:pt x="119996" y="240677"/>
                    </a:cubicBezTo>
                    <a:cubicBezTo>
                      <a:pt x="150167" y="240677"/>
                      <a:pt x="180337" y="229706"/>
                      <a:pt x="205022" y="205021"/>
                    </a:cubicBezTo>
                    <a:lnTo>
                      <a:pt x="205022" y="205021"/>
                    </a:lnTo>
                    <a:cubicBezTo>
                      <a:pt x="251648" y="158394"/>
                      <a:pt x="251648" y="81597"/>
                      <a:pt x="205022" y="34970"/>
                    </a:cubicBezTo>
                    <a:cubicBezTo>
                      <a:pt x="158395" y="-11657"/>
                      <a:pt x="81598" y="-11657"/>
                      <a:pt x="34971" y="34970"/>
                    </a:cubicBezTo>
                    <a:close/>
                    <a:moveTo>
                      <a:pt x="177595" y="177594"/>
                    </a:moveTo>
                    <a:cubicBezTo>
                      <a:pt x="147423" y="207764"/>
                      <a:pt x="95312" y="207764"/>
                      <a:pt x="62398" y="177594"/>
                    </a:cubicBezTo>
                    <a:cubicBezTo>
                      <a:pt x="32227" y="147424"/>
                      <a:pt x="32227" y="95311"/>
                      <a:pt x="62398" y="62398"/>
                    </a:cubicBezTo>
                    <a:cubicBezTo>
                      <a:pt x="78854" y="45941"/>
                      <a:pt x="98054" y="37713"/>
                      <a:pt x="119996" y="37713"/>
                    </a:cubicBezTo>
                    <a:cubicBezTo>
                      <a:pt x="141937" y="37713"/>
                      <a:pt x="161137" y="45941"/>
                      <a:pt x="177595" y="62398"/>
                    </a:cubicBezTo>
                    <a:cubicBezTo>
                      <a:pt x="207765" y="95311"/>
                      <a:pt x="207765" y="144681"/>
                      <a:pt x="177595" y="177594"/>
                    </a:cubicBezTo>
                    <a:close/>
                  </a:path>
                </a:pathLst>
              </a:custGeom>
              <a:grpFill/>
              <a:ln w="27426"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DA40E395-75B5-72D3-3BBC-ED9A2759F8B6}"/>
                  </a:ext>
                </a:extLst>
              </p:cNvPr>
              <p:cNvSpPr/>
              <p:nvPr/>
            </p:nvSpPr>
            <p:spPr>
              <a:xfrm>
                <a:off x="10696180" y="2862240"/>
                <a:ext cx="207763" cy="209135"/>
              </a:xfrm>
              <a:custGeom>
                <a:avLst/>
                <a:gdLst>
                  <a:gd name="connsiteX0" fmla="*/ 203651 w 207763"/>
                  <a:gd name="connsiteY0" fmla="*/ 6171 h 209135"/>
                  <a:gd name="connsiteX1" fmla="*/ 176223 w 207763"/>
                  <a:gd name="connsiteY1" fmla="*/ 6171 h 209135"/>
                  <a:gd name="connsiteX2" fmla="*/ 6171 w 207763"/>
                  <a:gd name="connsiteY2" fmla="*/ 176223 h 209135"/>
                  <a:gd name="connsiteX3" fmla="*/ 6171 w 207763"/>
                  <a:gd name="connsiteY3" fmla="*/ 203650 h 209135"/>
                  <a:gd name="connsiteX4" fmla="*/ 19885 w 207763"/>
                  <a:gd name="connsiteY4" fmla="*/ 209136 h 209135"/>
                  <a:gd name="connsiteX5" fmla="*/ 33599 w 207763"/>
                  <a:gd name="connsiteY5" fmla="*/ 203650 h 209135"/>
                  <a:gd name="connsiteX6" fmla="*/ 203651 w 207763"/>
                  <a:gd name="connsiteY6" fmla="*/ 33599 h 209135"/>
                  <a:gd name="connsiteX7" fmla="*/ 203651 w 207763"/>
                  <a:gd name="connsiteY7" fmla="*/ 6171 h 209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763" h="209135">
                    <a:moveTo>
                      <a:pt x="203651" y="6171"/>
                    </a:moveTo>
                    <a:cubicBezTo>
                      <a:pt x="195421" y="-2057"/>
                      <a:pt x="184451" y="-2057"/>
                      <a:pt x="176223" y="6171"/>
                    </a:cubicBezTo>
                    <a:lnTo>
                      <a:pt x="6171" y="176223"/>
                    </a:lnTo>
                    <a:cubicBezTo>
                      <a:pt x="-2057" y="184451"/>
                      <a:pt x="-2057" y="195422"/>
                      <a:pt x="6171" y="203650"/>
                    </a:cubicBezTo>
                    <a:cubicBezTo>
                      <a:pt x="8913" y="206393"/>
                      <a:pt x="14399" y="209136"/>
                      <a:pt x="19885" y="209136"/>
                    </a:cubicBezTo>
                    <a:cubicBezTo>
                      <a:pt x="25371" y="209136"/>
                      <a:pt x="30855" y="206393"/>
                      <a:pt x="33599" y="203650"/>
                    </a:cubicBezTo>
                    <a:lnTo>
                      <a:pt x="203651" y="33599"/>
                    </a:lnTo>
                    <a:cubicBezTo>
                      <a:pt x="209135" y="25371"/>
                      <a:pt x="209135" y="14399"/>
                      <a:pt x="203651" y="6171"/>
                    </a:cubicBezTo>
                    <a:close/>
                  </a:path>
                </a:pathLst>
              </a:custGeom>
              <a:grpFill/>
              <a:ln w="27426"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B0268190-5074-7409-13BD-0EB30407B800}"/>
                  </a:ext>
                </a:extLst>
              </p:cNvPr>
              <p:cNvSpPr/>
              <p:nvPr/>
            </p:nvSpPr>
            <p:spPr>
              <a:xfrm>
                <a:off x="10841547" y="2917095"/>
                <a:ext cx="116566" cy="115881"/>
              </a:xfrm>
              <a:custGeom>
                <a:avLst/>
                <a:gdLst>
                  <a:gd name="connsiteX0" fmla="*/ 82968 w 116566"/>
                  <a:gd name="connsiteY0" fmla="*/ 6171 h 115881"/>
                  <a:gd name="connsiteX1" fmla="*/ 6171 w 116566"/>
                  <a:gd name="connsiteY1" fmla="*/ 82968 h 115881"/>
                  <a:gd name="connsiteX2" fmla="*/ 6171 w 116566"/>
                  <a:gd name="connsiteY2" fmla="*/ 110396 h 115881"/>
                  <a:gd name="connsiteX3" fmla="*/ 19885 w 116566"/>
                  <a:gd name="connsiteY3" fmla="*/ 115881 h 115881"/>
                  <a:gd name="connsiteX4" fmla="*/ 33599 w 116566"/>
                  <a:gd name="connsiteY4" fmla="*/ 110396 h 115881"/>
                  <a:gd name="connsiteX5" fmla="*/ 110396 w 116566"/>
                  <a:gd name="connsiteY5" fmla="*/ 33599 h 115881"/>
                  <a:gd name="connsiteX6" fmla="*/ 110396 w 116566"/>
                  <a:gd name="connsiteY6" fmla="*/ 6171 h 115881"/>
                  <a:gd name="connsiteX7" fmla="*/ 82968 w 116566"/>
                  <a:gd name="connsiteY7" fmla="*/ 6171 h 115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566" h="115881">
                    <a:moveTo>
                      <a:pt x="82968" y="6171"/>
                    </a:moveTo>
                    <a:lnTo>
                      <a:pt x="6171" y="82968"/>
                    </a:lnTo>
                    <a:cubicBezTo>
                      <a:pt x="-2057" y="91197"/>
                      <a:pt x="-2057" y="102168"/>
                      <a:pt x="6171" y="110396"/>
                    </a:cubicBezTo>
                    <a:cubicBezTo>
                      <a:pt x="8913" y="113139"/>
                      <a:pt x="14399" y="115881"/>
                      <a:pt x="19885" y="115881"/>
                    </a:cubicBezTo>
                    <a:cubicBezTo>
                      <a:pt x="25371" y="115881"/>
                      <a:pt x="30857" y="113139"/>
                      <a:pt x="33599" y="110396"/>
                    </a:cubicBezTo>
                    <a:lnTo>
                      <a:pt x="110396" y="33599"/>
                    </a:lnTo>
                    <a:cubicBezTo>
                      <a:pt x="118624" y="25371"/>
                      <a:pt x="118624" y="14399"/>
                      <a:pt x="110396" y="6171"/>
                    </a:cubicBezTo>
                    <a:cubicBezTo>
                      <a:pt x="104910" y="-2057"/>
                      <a:pt x="91196" y="-2057"/>
                      <a:pt x="82968" y="6171"/>
                    </a:cubicBezTo>
                    <a:close/>
                  </a:path>
                </a:pathLst>
              </a:custGeom>
              <a:grpFill/>
              <a:ln w="27426"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3DBCF042-A90C-1EFD-F895-589D14A9D0DA}"/>
                  </a:ext>
                </a:extLst>
              </p:cNvPr>
              <p:cNvSpPr/>
              <p:nvPr/>
            </p:nvSpPr>
            <p:spPr>
              <a:xfrm>
                <a:off x="10800014" y="3032976"/>
                <a:ext cx="40503" cy="39770"/>
              </a:xfrm>
              <a:custGeom>
                <a:avLst/>
                <a:gdLst>
                  <a:gd name="connsiteX0" fmla="*/ 20275 w 40503"/>
                  <a:gd name="connsiteY0" fmla="*/ 0 h 39770"/>
                  <a:gd name="connsiteX1" fmla="*/ 1076 w 40503"/>
                  <a:gd name="connsiteY1" fmla="*/ 13714 h 39770"/>
                  <a:gd name="connsiteX2" fmla="*/ 6562 w 40503"/>
                  <a:gd name="connsiteY2" fmla="*/ 35656 h 39770"/>
                  <a:gd name="connsiteX3" fmla="*/ 31247 w 40503"/>
                  <a:gd name="connsiteY3" fmla="*/ 35656 h 39770"/>
                  <a:gd name="connsiteX4" fmla="*/ 39475 w 40503"/>
                  <a:gd name="connsiteY4" fmla="*/ 10971 h 39770"/>
                  <a:gd name="connsiteX5" fmla="*/ 20275 w 40503"/>
                  <a:gd name="connsiteY5" fmla="*/ 0 h 39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03" h="39770">
                    <a:moveTo>
                      <a:pt x="20275" y="0"/>
                    </a:moveTo>
                    <a:cubicBezTo>
                      <a:pt x="12047" y="0"/>
                      <a:pt x="3819" y="5486"/>
                      <a:pt x="1076" y="13714"/>
                    </a:cubicBezTo>
                    <a:cubicBezTo>
                      <a:pt x="-1666" y="21942"/>
                      <a:pt x="1076" y="30171"/>
                      <a:pt x="6562" y="35656"/>
                    </a:cubicBezTo>
                    <a:cubicBezTo>
                      <a:pt x="12047" y="41141"/>
                      <a:pt x="23018" y="41141"/>
                      <a:pt x="31247" y="35656"/>
                    </a:cubicBezTo>
                    <a:cubicBezTo>
                      <a:pt x="39475" y="30171"/>
                      <a:pt x="42217" y="19200"/>
                      <a:pt x="39475" y="10971"/>
                    </a:cubicBezTo>
                    <a:cubicBezTo>
                      <a:pt x="36731" y="5486"/>
                      <a:pt x="28503" y="0"/>
                      <a:pt x="20275" y="0"/>
                    </a:cubicBezTo>
                    <a:close/>
                  </a:path>
                </a:pathLst>
              </a:custGeom>
              <a:grpFill/>
              <a:ln w="27426"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3E37CBAC-0234-419C-C4B6-E75DA06BE970}"/>
                  </a:ext>
                </a:extLst>
              </p:cNvPr>
              <p:cNvSpPr/>
              <p:nvPr/>
            </p:nvSpPr>
            <p:spPr>
              <a:xfrm>
                <a:off x="10839490" y="3045471"/>
                <a:ext cx="27427" cy="1218"/>
              </a:xfrm>
              <a:custGeom>
                <a:avLst/>
                <a:gdLst>
                  <a:gd name="connsiteX0" fmla="*/ 0 w 27427"/>
                  <a:gd name="connsiteY0" fmla="*/ 1219 h 1218"/>
                  <a:gd name="connsiteX1" fmla="*/ 0 w 27427"/>
                  <a:gd name="connsiteY1" fmla="*/ 1219 h 1218"/>
                  <a:gd name="connsiteX2" fmla="*/ 0 w 27427"/>
                  <a:gd name="connsiteY2" fmla="*/ 1219 h 1218"/>
                </a:gdLst>
                <a:ahLst/>
                <a:cxnLst>
                  <a:cxn ang="0">
                    <a:pos x="connsiteX0" y="connsiteY0"/>
                  </a:cxn>
                  <a:cxn ang="0">
                    <a:pos x="connsiteX1" y="connsiteY1"/>
                  </a:cxn>
                  <a:cxn ang="0">
                    <a:pos x="connsiteX2" y="connsiteY2"/>
                  </a:cxn>
                </a:cxnLst>
                <a:rect l="l" t="t" r="r" b="b"/>
                <a:pathLst>
                  <a:path w="27427" h="1218">
                    <a:moveTo>
                      <a:pt x="0" y="1219"/>
                    </a:moveTo>
                    <a:cubicBezTo>
                      <a:pt x="0" y="1219"/>
                      <a:pt x="0" y="-1524"/>
                      <a:pt x="0" y="1219"/>
                    </a:cubicBezTo>
                    <a:lnTo>
                      <a:pt x="0" y="1219"/>
                    </a:lnTo>
                    <a:close/>
                  </a:path>
                </a:pathLst>
              </a:custGeom>
              <a:grpFill/>
              <a:ln w="27426"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BAF997FD-E964-9FF9-2FC8-E1D9A610EF99}"/>
                  </a:ext>
                </a:extLst>
              </p:cNvPr>
              <p:cNvSpPr/>
              <p:nvPr/>
            </p:nvSpPr>
            <p:spPr>
              <a:xfrm>
                <a:off x="10748292" y="3076175"/>
                <a:ext cx="50741" cy="50055"/>
              </a:xfrm>
              <a:custGeom>
                <a:avLst/>
                <a:gdLst>
                  <a:gd name="connsiteX0" fmla="*/ 17143 w 50741"/>
                  <a:gd name="connsiteY0" fmla="*/ 6171 h 50055"/>
                  <a:gd name="connsiteX1" fmla="*/ 6171 w 50741"/>
                  <a:gd name="connsiteY1" fmla="*/ 17143 h 50055"/>
                  <a:gd name="connsiteX2" fmla="*/ 6171 w 50741"/>
                  <a:gd name="connsiteY2" fmla="*/ 44570 h 50055"/>
                  <a:gd name="connsiteX3" fmla="*/ 19885 w 50741"/>
                  <a:gd name="connsiteY3" fmla="*/ 50056 h 50055"/>
                  <a:gd name="connsiteX4" fmla="*/ 33599 w 50741"/>
                  <a:gd name="connsiteY4" fmla="*/ 44570 h 50055"/>
                  <a:gd name="connsiteX5" fmla="*/ 44570 w 50741"/>
                  <a:gd name="connsiteY5" fmla="*/ 33599 h 50055"/>
                  <a:gd name="connsiteX6" fmla="*/ 44570 w 50741"/>
                  <a:gd name="connsiteY6" fmla="*/ 6171 h 50055"/>
                  <a:gd name="connsiteX7" fmla="*/ 17143 w 50741"/>
                  <a:gd name="connsiteY7" fmla="*/ 6171 h 5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41" h="50055">
                    <a:moveTo>
                      <a:pt x="17143" y="6171"/>
                    </a:moveTo>
                    <a:lnTo>
                      <a:pt x="6171" y="17143"/>
                    </a:lnTo>
                    <a:cubicBezTo>
                      <a:pt x="-2057" y="25371"/>
                      <a:pt x="-2057" y="36342"/>
                      <a:pt x="6171" y="44570"/>
                    </a:cubicBezTo>
                    <a:cubicBezTo>
                      <a:pt x="8915" y="47313"/>
                      <a:pt x="14401" y="50056"/>
                      <a:pt x="19885" y="50056"/>
                    </a:cubicBezTo>
                    <a:cubicBezTo>
                      <a:pt x="25371" y="50056"/>
                      <a:pt x="30857" y="47313"/>
                      <a:pt x="33599" y="44570"/>
                    </a:cubicBezTo>
                    <a:lnTo>
                      <a:pt x="44570" y="33599"/>
                    </a:lnTo>
                    <a:cubicBezTo>
                      <a:pt x="52798" y="25371"/>
                      <a:pt x="52798" y="14400"/>
                      <a:pt x="44570" y="6171"/>
                    </a:cubicBezTo>
                    <a:cubicBezTo>
                      <a:pt x="36342" y="-2057"/>
                      <a:pt x="25371" y="-2057"/>
                      <a:pt x="17143" y="6171"/>
                    </a:cubicBezTo>
                    <a:close/>
                  </a:path>
                </a:pathLst>
              </a:custGeom>
              <a:grpFill/>
              <a:ln w="27426"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C14B6B85-5422-D7C7-1F85-88BA7C8C471E}"/>
                  </a:ext>
                </a:extLst>
              </p:cNvPr>
              <p:cNvSpPr/>
              <p:nvPr/>
            </p:nvSpPr>
            <p:spPr>
              <a:xfrm>
                <a:off x="10641325" y="2900638"/>
                <a:ext cx="116566" cy="115881"/>
              </a:xfrm>
              <a:custGeom>
                <a:avLst/>
                <a:gdLst>
                  <a:gd name="connsiteX0" fmla="*/ 110396 w 116566"/>
                  <a:gd name="connsiteY0" fmla="*/ 6171 h 115881"/>
                  <a:gd name="connsiteX1" fmla="*/ 82968 w 116566"/>
                  <a:gd name="connsiteY1" fmla="*/ 6171 h 115881"/>
                  <a:gd name="connsiteX2" fmla="*/ 6171 w 116566"/>
                  <a:gd name="connsiteY2" fmla="*/ 82969 h 115881"/>
                  <a:gd name="connsiteX3" fmla="*/ 6171 w 116566"/>
                  <a:gd name="connsiteY3" fmla="*/ 110396 h 115881"/>
                  <a:gd name="connsiteX4" fmla="*/ 19885 w 116566"/>
                  <a:gd name="connsiteY4" fmla="*/ 115882 h 115881"/>
                  <a:gd name="connsiteX5" fmla="*/ 33599 w 116566"/>
                  <a:gd name="connsiteY5" fmla="*/ 110396 h 115881"/>
                  <a:gd name="connsiteX6" fmla="*/ 110396 w 116566"/>
                  <a:gd name="connsiteY6" fmla="*/ 33599 h 115881"/>
                  <a:gd name="connsiteX7" fmla="*/ 110396 w 116566"/>
                  <a:gd name="connsiteY7" fmla="*/ 6171 h 115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566" h="115881">
                    <a:moveTo>
                      <a:pt x="110396" y="6171"/>
                    </a:moveTo>
                    <a:cubicBezTo>
                      <a:pt x="102168" y="-2057"/>
                      <a:pt x="91196" y="-2057"/>
                      <a:pt x="82968" y="6171"/>
                    </a:cubicBezTo>
                    <a:lnTo>
                      <a:pt x="6171" y="82969"/>
                    </a:lnTo>
                    <a:cubicBezTo>
                      <a:pt x="-2057" y="91197"/>
                      <a:pt x="-2057" y="102168"/>
                      <a:pt x="6171" y="110396"/>
                    </a:cubicBezTo>
                    <a:cubicBezTo>
                      <a:pt x="8913" y="113139"/>
                      <a:pt x="14399" y="115882"/>
                      <a:pt x="19885" y="115882"/>
                    </a:cubicBezTo>
                    <a:cubicBezTo>
                      <a:pt x="25371" y="115882"/>
                      <a:pt x="30855" y="113139"/>
                      <a:pt x="33599" y="110396"/>
                    </a:cubicBezTo>
                    <a:lnTo>
                      <a:pt x="110396" y="33599"/>
                    </a:lnTo>
                    <a:cubicBezTo>
                      <a:pt x="118624" y="28113"/>
                      <a:pt x="118624" y="14400"/>
                      <a:pt x="110396" y="6171"/>
                    </a:cubicBezTo>
                    <a:close/>
                  </a:path>
                </a:pathLst>
              </a:custGeom>
              <a:grpFill/>
              <a:ln w="27426"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1068567C-BEA7-339A-D3D7-C06256F7A036}"/>
                  </a:ext>
                </a:extLst>
              </p:cNvPr>
              <p:cNvSpPr/>
              <p:nvPr/>
            </p:nvSpPr>
            <p:spPr>
              <a:xfrm>
                <a:off x="10756959" y="2861124"/>
                <a:ext cx="38645" cy="38485"/>
              </a:xfrm>
              <a:custGeom>
                <a:avLst/>
                <a:gdLst>
                  <a:gd name="connsiteX0" fmla="*/ 24932 w 38645"/>
                  <a:gd name="connsiteY0" fmla="*/ 37457 h 38485"/>
                  <a:gd name="connsiteX1" fmla="*/ 38646 w 38645"/>
                  <a:gd name="connsiteY1" fmla="*/ 21001 h 38485"/>
                  <a:gd name="connsiteX2" fmla="*/ 27676 w 38645"/>
                  <a:gd name="connsiteY2" fmla="*/ 1801 h 38485"/>
                  <a:gd name="connsiteX3" fmla="*/ 5734 w 38645"/>
                  <a:gd name="connsiteY3" fmla="*/ 4544 h 38485"/>
                  <a:gd name="connsiteX4" fmla="*/ 2990 w 38645"/>
                  <a:gd name="connsiteY4" fmla="*/ 29229 h 38485"/>
                  <a:gd name="connsiteX5" fmla="*/ 2990 w 38645"/>
                  <a:gd name="connsiteY5" fmla="*/ 29229 h 38485"/>
                  <a:gd name="connsiteX6" fmla="*/ 2990 w 38645"/>
                  <a:gd name="connsiteY6" fmla="*/ 29229 h 38485"/>
                  <a:gd name="connsiteX7" fmla="*/ 24932 w 38645"/>
                  <a:gd name="connsiteY7" fmla="*/ 37457 h 38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645" h="38485">
                    <a:moveTo>
                      <a:pt x="24932" y="37457"/>
                    </a:moveTo>
                    <a:cubicBezTo>
                      <a:pt x="33161" y="34714"/>
                      <a:pt x="38646" y="29229"/>
                      <a:pt x="38646" y="21001"/>
                    </a:cubicBezTo>
                    <a:cubicBezTo>
                      <a:pt x="38646" y="12773"/>
                      <a:pt x="35904" y="4544"/>
                      <a:pt x="27676" y="1801"/>
                    </a:cubicBezTo>
                    <a:cubicBezTo>
                      <a:pt x="19448" y="-941"/>
                      <a:pt x="11218" y="-941"/>
                      <a:pt x="5734" y="4544"/>
                    </a:cubicBezTo>
                    <a:cubicBezTo>
                      <a:pt x="248" y="10030"/>
                      <a:pt x="-2496" y="21001"/>
                      <a:pt x="2990" y="29229"/>
                    </a:cubicBezTo>
                    <a:cubicBezTo>
                      <a:pt x="2990" y="29229"/>
                      <a:pt x="2990" y="29229"/>
                      <a:pt x="2990" y="29229"/>
                    </a:cubicBezTo>
                    <a:cubicBezTo>
                      <a:pt x="2990" y="29229"/>
                      <a:pt x="2990" y="29229"/>
                      <a:pt x="2990" y="29229"/>
                    </a:cubicBezTo>
                    <a:cubicBezTo>
                      <a:pt x="8476" y="37457"/>
                      <a:pt x="16704" y="40200"/>
                      <a:pt x="24932" y="37457"/>
                    </a:cubicBezTo>
                    <a:close/>
                  </a:path>
                </a:pathLst>
              </a:custGeom>
              <a:grpFill/>
              <a:ln w="27426"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0DCD6C0A-AAEC-0681-EFCB-BD513A2A3725}"/>
                  </a:ext>
                </a:extLst>
              </p:cNvPr>
              <p:cNvSpPr/>
              <p:nvPr/>
            </p:nvSpPr>
            <p:spPr>
              <a:xfrm>
                <a:off x="10800405" y="2807384"/>
                <a:ext cx="50741" cy="50055"/>
              </a:xfrm>
              <a:custGeom>
                <a:avLst/>
                <a:gdLst>
                  <a:gd name="connsiteX0" fmla="*/ 33599 w 50741"/>
                  <a:gd name="connsiteY0" fmla="*/ 44570 h 50055"/>
                  <a:gd name="connsiteX1" fmla="*/ 44570 w 50741"/>
                  <a:gd name="connsiteY1" fmla="*/ 33599 h 50055"/>
                  <a:gd name="connsiteX2" fmla="*/ 44570 w 50741"/>
                  <a:gd name="connsiteY2" fmla="*/ 6171 h 50055"/>
                  <a:gd name="connsiteX3" fmla="*/ 17143 w 50741"/>
                  <a:gd name="connsiteY3" fmla="*/ 6171 h 50055"/>
                  <a:gd name="connsiteX4" fmla="*/ 6171 w 50741"/>
                  <a:gd name="connsiteY4" fmla="*/ 17142 h 50055"/>
                  <a:gd name="connsiteX5" fmla="*/ 6171 w 50741"/>
                  <a:gd name="connsiteY5" fmla="*/ 44570 h 50055"/>
                  <a:gd name="connsiteX6" fmla="*/ 19885 w 50741"/>
                  <a:gd name="connsiteY6" fmla="*/ 50055 h 50055"/>
                  <a:gd name="connsiteX7" fmla="*/ 33599 w 50741"/>
                  <a:gd name="connsiteY7" fmla="*/ 44570 h 5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41" h="50055">
                    <a:moveTo>
                      <a:pt x="33599" y="44570"/>
                    </a:moveTo>
                    <a:lnTo>
                      <a:pt x="44570" y="33599"/>
                    </a:lnTo>
                    <a:cubicBezTo>
                      <a:pt x="52798" y="25371"/>
                      <a:pt x="52798" y="14399"/>
                      <a:pt x="44570" y="6171"/>
                    </a:cubicBezTo>
                    <a:cubicBezTo>
                      <a:pt x="36341" y="-2057"/>
                      <a:pt x="25371" y="-2057"/>
                      <a:pt x="17143" y="6171"/>
                    </a:cubicBezTo>
                    <a:lnTo>
                      <a:pt x="6171" y="17142"/>
                    </a:lnTo>
                    <a:cubicBezTo>
                      <a:pt x="-2057" y="25371"/>
                      <a:pt x="-2057" y="36342"/>
                      <a:pt x="6171" y="44570"/>
                    </a:cubicBezTo>
                    <a:cubicBezTo>
                      <a:pt x="8913" y="47312"/>
                      <a:pt x="14399" y="50055"/>
                      <a:pt x="19885" y="50055"/>
                    </a:cubicBezTo>
                    <a:cubicBezTo>
                      <a:pt x="25371" y="50055"/>
                      <a:pt x="30857" y="50055"/>
                      <a:pt x="33599" y="44570"/>
                    </a:cubicBezTo>
                    <a:close/>
                  </a:path>
                </a:pathLst>
              </a:custGeom>
              <a:grpFill/>
              <a:ln w="27426" cap="flat">
                <a:noFill/>
                <a:prstDash val="solid"/>
                <a:miter/>
              </a:ln>
            </p:spPr>
            <p:txBody>
              <a:bodyPr rtlCol="0" anchor="ctr"/>
              <a:lstStyle/>
              <a:p>
                <a:endParaRPr lang="en-US"/>
              </a:p>
            </p:txBody>
          </p:sp>
        </p:grpSp>
      </p:grpSp>
      <p:cxnSp>
        <p:nvCxnSpPr>
          <p:cNvPr id="63" name="Connecteur droit 62">
            <a:extLst>
              <a:ext uri="{FF2B5EF4-FFF2-40B4-BE49-F238E27FC236}">
                <a16:creationId xmlns:a16="http://schemas.microsoft.com/office/drawing/2014/main" id="{DF2010A5-8B1D-9A50-49A7-0213DB1778CF}"/>
              </a:ext>
            </a:extLst>
          </p:cNvPr>
          <p:cNvCxnSpPr/>
          <p:nvPr/>
        </p:nvCxnSpPr>
        <p:spPr>
          <a:xfrm>
            <a:off x="0" y="1856499"/>
            <a:ext cx="27432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Connecteur droit 63">
            <a:extLst>
              <a:ext uri="{FF2B5EF4-FFF2-40B4-BE49-F238E27FC236}">
                <a16:creationId xmlns:a16="http://schemas.microsoft.com/office/drawing/2014/main" id="{28608C87-295D-C319-BCFD-02E2E92AD323}"/>
              </a:ext>
            </a:extLst>
          </p:cNvPr>
          <p:cNvCxnSpPr/>
          <p:nvPr/>
        </p:nvCxnSpPr>
        <p:spPr>
          <a:xfrm>
            <a:off x="-16302" y="3253092"/>
            <a:ext cx="27432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5" name="Text Placeholder 15">
            <a:extLst>
              <a:ext uri="{FF2B5EF4-FFF2-40B4-BE49-F238E27FC236}">
                <a16:creationId xmlns:a16="http://schemas.microsoft.com/office/drawing/2014/main" id="{AA527DA6-01F1-55AA-4428-135F8E78B768}"/>
              </a:ext>
            </a:extLst>
          </p:cNvPr>
          <p:cNvSpPr txBox="1">
            <a:spLocks/>
          </p:cNvSpPr>
          <p:nvPr/>
        </p:nvSpPr>
        <p:spPr>
          <a:xfrm>
            <a:off x="235627" y="3253092"/>
            <a:ext cx="3420457" cy="574615"/>
          </a:xfrm>
          <a:prstGeom prst="rect">
            <a:avLst/>
          </a:prstGeom>
        </p:spPr>
        <p:txBody>
          <a:bodyPr vert="horz" lIns="91440" tIns="45720" rIns="91440" bIns="45720" rtlCol="0">
            <a:noAutofit/>
          </a:bodyPr>
          <a:lstStyle>
            <a:lvl1pPr marL="0" indent="0" algn="l" defTabSz="2072941" rtl="0" eaLnBrk="1" latinLnBrk="0" hangingPunct="1">
              <a:lnSpc>
                <a:spcPct val="100000"/>
              </a:lnSpc>
              <a:spcBef>
                <a:spcPts val="0"/>
              </a:spcBef>
              <a:buFont typeface="Arial" panose="020B0604020202020204" pitchFamily="34" charset="0"/>
              <a:buNone/>
              <a:defRPr lang="en-US" sz="2800" b="1" i="0" kern="1200" dirty="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1400" b="0" dirty="0"/>
              <a:t>Public administration services initiative</a:t>
            </a:r>
          </a:p>
        </p:txBody>
      </p:sp>
      <p:sp>
        <p:nvSpPr>
          <p:cNvPr id="66" name="Text Placeholder 15">
            <a:extLst>
              <a:ext uri="{FF2B5EF4-FFF2-40B4-BE49-F238E27FC236}">
                <a16:creationId xmlns:a16="http://schemas.microsoft.com/office/drawing/2014/main" id="{912AD519-8262-686D-54A2-7E98A7D49BD6}"/>
              </a:ext>
            </a:extLst>
          </p:cNvPr>
          <p:cNvSpPr txBox="1">
            <a:spLocks/>
          </p:cNvSpPr>
          <p:nvPr/>
        </p:nvSpPr>
        <p:spPr>
          <a:xfrm>
            <a:off x="259323" y="2606460"/>
            <a:ext cx="3420457" cy="574615"/>
          </a:xfrm>
          <a:prstGeom prst="rect">
            <a:avLst/>
          </a:prstGeom>
        </p:spPr>
        <p:txBody>
          <a:bodyPr vert="horz" lIns="91440" tIns="45720" rIns="91440" bIns="45720" rtlCol="0">
            <a:noAutofit/>
          </a:bodyPr>
          <a:lstStyle>
            <a:lvl1pPr marL="0" indent="0" algn="l" defTabSz="2072941" rtl="0" eaLnBrk="1" latinLnBrk="0" hangingPunct="1">
              <a:lnSpc>
                <a:spcPct val="100000"/>
              </a:lnSpc>
              <a:spcBef>
                <a:spcPts val="0"/>
              </a:spcBef>
              <a:buFont typeface="Arial" panose="020B0604020202020204" pitchFamily="34" charset="0"/>
              <a:buNone/>
              <a:defRPr lang="en-US" sz="2800" b="1" i="0" kern="1200" dirty="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1400" b="0" dirty="0"/>
              <a:t>Urban art trail along the</a:t>
            </a:r>
          </a:p>
          <a:p>
            <a:r>
              <a:rPr lang="en-GB" sz="1400" b="0" dirty="0"/>
              <a:t>Saint-Denis Canal</a:t>
            </a:r>
          </a:p>
        </p:txBody>
      </p:sp>
      <p:sp>
        <p:nvSpPr>
          <p:cNvPr id="67" name="Text Placeholder 15">
            <a:extLst>
              <a:ext uri="{FF2B5EF4-FFF2-40B4-BE49-F238E27FC236}">
                <a16:creationId xmlns:a16="http://schemas.microsoft.com/office/drawing/2014/main" id="{E93A993D-B919-598D-13B0-0575B2544F84}"/>
              </a:ext>
            </a:extLst>
          </p:cNvPr>
          <p:cNvSpPr txBox="1">
            <a:spLocks/>
          </p:cNvSpPr>
          <p:nvPr/>
        </p:nvSpPr>
        <p:spPr>
          <a:xfrm>
            <a:off x="259323" y="3949208"/>
            <a:ext cx="2599343" cy="574615"/>
          </a:xfrm>
          <a:prstGeom prst="rect">
            <a:avLst/>
          </a:prstGeom>
        </p:spPr>
        <p:txBody>
          <a:bodyPr vert="horz" lIns="91440" tIns="45720" rIns="91440" bIns="45720" rtlCol="0">
            <a:noAutofit/>
          </a:bodyPr>
          <a:lstStyle>
            <a:lvl1pPr marL="0" indent="0" algn="l" defTabSz="2072941" rtl="0" eaLnBrk="1" latinLnBrk="0" hangingPunct="1">
              <a:lnSpc>
                <a:spcPct val="100000"/>
              </a:lnSpc>
              <a:spcBef>
                <a:spcPts val="0"/>
              </a:spcBef>
              <a:buFont typeface="Arial" panose="020B0604020202020204" pitchFamily="34" charset="0"/>
              <a:buNone/>
              <a:defRPr lang="en-US" sz="2800" b="1" i="0" kern="1200" dirty="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1200" b="0" dirty="0">
                <a:hlinkClick r:id="rId3">
                  <a:extLst>
                    <a:ext uri="{A12FA001-AC4F-418D-AE19-62706E023703}">
                      <ahyp:hlinkClr xmlns:ahyp="http://schemas.microsoft.com/office/drawing/2018/hyperlinkcolor" val="tx"/>
                    </a:ext>
                  </a:extLst>
                </a:hlinkClick>
              </a:rPr>
              <a:t>https://www.tourisme-plainecommune-paris.com/</a:t>
            </a:r>
            <a:endParaRPr lang="en-GB" sz="1200" b="0" dirty="0"/>
          </a:p>
          <a:p>
            <a:r>
              <a:rPr lang="en-GB" sz="1200" b="0" dirty="0"/>
              <a:t>https://</a:t>
            </a:r>
            <a:r>
              <a:rPr lang="en-GB" sz="1200" b="0" dirty="0" err="1"/>
              <a:t>www.instagram.com</a:t>
            </a:r>
            <a:r>
              <a:rPr lang="en-GB" sz="1200" b="0" dirty="0"/>
              <a:t>/</a:t>
            </a:r>
            <a:r>
              <a:rPr lang="en-GB" sz="1200" b="0" dirty="0" err="1"/>
              <a:t>streetartavenuegrandparis</a:t>
            </a:r>
            <a:r>
              <a:rPr lang="en-GB" sz="1200" b="0" dirty="0"/>
              <a:t>/</a:t>
            </a:r>
          </a:p>
        </p:txBody>
      </p:sp>
      <p:grpSp>
        <p:nvGrpSpPr>
          <p:cNvPr id="69" name="Graphic 6">
            <a:extLst>
              <a:ext uri="{FF2B5EF4-FFF2-40B4-BE49-F238E27FC236}">
                <a16:creationId xmlns:a16="http://schemas.microsoft.com/office/drawing/2014/main" id="{01CA379E-8123-EC14-A8EB-31400B37BC31}"/>
              </a:ext>
            </a:extLst>
          </p:cNvPr>
          <p:cNvGrpSpPr/>
          <p:nvPr/>
        </p:nvGrpSpPr>
        <p:grpSpPr>
          <a:xfrm>
            <a:off x="2482424" y="5821954"/>
            <a:ext cx="590550" cy="590645"/>
            <a:chOff x="-4704697" y="6590223"/>
            <a:chExt cx="590550" cy="590645"/>
          </a:xfrm>
          <a:solidFill>
            <a:schemeClr val="bg1"/>
          </a:solidFill>
        </p:grpSpPr>
        <p:sp>
          <p:nvSpPr>
            <p:cNvPr id="70" name="Freeform 359">
              <a:extLst>
                <a:ext uri="{FF2B5EF4-FFF2-40B4-BE49-F238E27FC236}">
                  <a16:creationId xmlns:a16="http://schemas.microsoft.com/office/drawing/2014/main" id="{9729A740-BFD7-0397-FC06-C229EB6014D1}"/>
                </a:ext>
              </a:extLst>
            </p:cNvPr>
            <p:cNvSpPr/>
            <p:nvPr/>
          </p:nvSpPr>
          <p:spPr>
            <a:xfrm>
              <a:off x="-4628592" y="6590223"/>
              <a:ext cx="438245" cy="171545"/>
            </a:xfrm>
            <a:custGeom>
              <a:avLst/>
              <a:gdLst>
                <a:gd name="connsiteX0" fmla="*/ 365950 w 438245"/>
                <a:gd name="connsiteY0" fmla="*/ 171545 h 171545"/>
                <a:gd name="connsiteX1" fmla="*/ 72295 w 438245"/>
                <a:gd name="connsiteY1" fmla="*/ 171545 h 171545"/>
                <a:gd name="connsiteX2" fmla="*/ 0 w 438245"/>
                <a:gd name="connsiteY2" fmla="*/ 99251 h 171545"/>
                <a:gd name="connsiteX3" fmla="*/ 0 w 438245"/>
                <a:gd name="connsiteY3" fmla="*/ 72295 h 171545"/>
                <a:gd name="connsiteX4" fmla="*/ 72295 w 438245"/>
                <a:gd name="connsiteY4" fmla="*/ 0 h 171545"/>
                <a:gd name="connsiteX5" fmla="*/ 365950 w 438245"/>
                <a:gd name="connsiteY5" fmla="*/ 0 h 171545"/>
                <a:gd name="connsiteX6" fmla="*/ 438245 w 438245"/>
                <a:gd name="connsiteY6" fmla="*/ 72295 h 171545"/>
                <a:gd name="connsiteX7" fmla="*/ 438245 w 438245"/>
                <a:gd name="connsiteY7" fmla="*/ 99251 h 171545"/>
                <a:gd name="connsiteX8" fmla="*/ 365950 w 438245"/>
                <a:gd name="connsiteY8" fmla="*/ 171545 h 171545"/>
                <a:gd name="connsiteX9" fmla="*/ 80200 w 438245"/>
                <a:gd name="connsiteY9" fmla="*/ 152495 h 171545"/>
                <a:gd name="connsiteX10" fmla="*/ 358045 w 438245"/>
                <a:gd name="connsiteY10" fmla="*/ 152495 h 171545"/>
                <a:gd name="connsiteX11" fmla="*/ 419100 w 438245"/>
                <a:gd name="connsiteY11" fmla="*/ 91440 h 171545"/>
                <a:gd name="connsiteX12" fmla="*/ 419100 w 438245"/>
                <a:gd name="connsiteY12" fmla="*/ 80296 h 171545"/>
                <a:gd name="connsiteX13" fmla="*/ 358045 w 438245"/>
                <a:gd name="connsiteY13" fmla="*/ 19241 h 171545"/>
                <a:gd name="connsiteX14" fmla="*/ 80200 w 438245"/>
                <a:gd name="connsiteY14" fmla="*/ 19241 h 171545"/>
                <a:gd name="connsiteX15" fmla="*/ 19145 w 438245"/>
                <a:gd name="connsiteY15" fmla="*/ 80296 h 171545"/>
                <a:gd name="connsiteX16" fmla="*/ 19145 w 438245"/>
                <a:gd name="connsiteY16" fmla="*/ 91440 h 171545"/>
                <a:gd name="connsiteX17" fmla="*/ 80200 w 438245"/>
                <a:gd name="connsiteY17" fmla="*/ 152495 h 17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8245" h="171545">
                  <a:moveTo>
                    <a:pt x="365950" y="171545"/>
                  </a:moveTo>
                  <a:lnTo>
                    <a:pt x="72295" y="171545"/>
                  </a:lnTo>
                  <a:lnTo>
                    <a:pt x="0" y="99251"/>
                  </a:lnTo>
                  <a:lnTo>
                    <a:pt x="0" y="72295"/>
                  </a:lnTo>
                  <a:lnTo>
                    <a:pt x="72295" y="0"/>
                  </a:lnTo>
                  <a:lnTo>
                    <a:pt x="365950" y="0"/>
                  </a:lnTo>
                  <a:lnTo>
                    <a:pt x="438245" y="72295"/>
                  </a:lnTo>
                  <a:lnTo>
                    <a:pt x="438245" y="99251"/>
                  </a:lnTo>
                  <a:lnTo>
                    <a:pt x="365950" y="171545"/>
                  </a:lnTo>
                  <a:close/>
                  <a:moveTo>
                    <a:pt x="80200" y="152495"/>
                  </a:moveTo>
                  <a:lnTo>
                    <a:pt x="358045" y="152495"/>
                  </a:lnTo>
                  <a:lnTo>
                    <a:pt x="419100" y="91440"/>
                  </a:lnTo>
                  <a:lnTo>
                    <a:pt x="419100" y="80296"/>
                  </a:lnTo>
                  <a:lnTo>
                    <a:pt x="358045" y="19241"/>
                  </a:lnTo>
                  <a:lnTo>
                    <a:pt x="80200" y="19241"/>
                  </a:lnTo>
                  <a:lnTo>
                    <a:pt x="19145" y="80296"/>
                  </a:lnTo>
                  <a:lnTo>
                    <a:pt x="19145" y="91440"/>
                  </a:lnTo>
                  <a:lnTo>
                    <a:pt x="80200" y="152495"/>
                  </a:lnTo>
                  <a:close/>
                </a:path>
              </a:pathLst>
            </a:custGeom>
            <a:grpFill/>
            <a:ln w="9525" cap="flat">
              <a:noFill/>
              <a:prstDash val="solid"/>
              <a:miter/>
            </a:ln>
          </p:spPr>
          <p:txBody>
            <a:bodyPr rtlCol="0" anchor="ctr"/>
            <a:lstStyle/>
            <a:p>
              <a:endParaRPr lang="en-RU"/>
            </a:p>
          </p:txBody>
        </p:sp>
        <p:sp>
          <p:nvSpPr>
            <p:cNvPr id="71" name="Freeform 360">
              <a:extLst>
                <a:ext uri="{FF2B5EF4-FFF2-40B4-BE49-F238E27FC236}">
                  <a16:creationId xmlns:a16="http://schemas.microsoft.com/office/drawing/2014/main" id="{D188D8FF-8B47-66AD-16F9-A06998A6DCD5}"/>
                </a:ext>
              </a:extLst>
            </p:cNvPr>
            <p:cNvSpPr/>
            <p:nvPr/>
          </p:nvSpPr>
          <p:spPr>
            <a:xfrm>
              <a:off x="-4371322" y="6837969"/>
              <a:ext cx="257175" cy="171450"/>
            </a:xfrm>
            <a:custGeom>
              <a:avLst/>
              <a:gdLst>
                <a:gd name="connsiteX0" fmla="*/ 159829 w 257175"/>
                <a:gd name="connsiteY0" fmla="*/ 171450 h 171450"/>
                <a:gd name="connsiteX1" fmla="*/ 0 w 257175"/>
                <a:gd name="connsiteY1" fmla="*/ 171450 h 171450"/>
                <a:gd name="connsiteX2" fmla="*/ 0 w 257175"/>
                <a:gd name="connsiteY2" fmla="*/ 152400 h 171450"/>
                <a:gd name="connsiteX3" fmla="*/ 153638 w 257175"/>
                <a:gd name="connsiteY3" fmla="*/ 152400 h 171450"/>
                <a:gd name="connsiteX4" fmla="*/ 238125 w 257175"/>
                <a:gd name="connsiteY4" fmla="*/ 90392 h 171450"/>
                <a:gd name="connsiteX5" fmla="*/ 238125 w 257175"/>
                <a:gd name="connsiteY5" fmla="*/ 81058 h 171450"/>
                <a:gd name="connsiteX6" fmla="*/ 153638 w 257175"/>
                <a:gd name="connsiteY6" fmla="*/ 19050 h 171450"/>
                <a:gd name="connsiteX7" fmla="*/ 0 w 257175"/>
                <a:gd name="connsiteY7" fmla="*/ 19050 h 171450"/>
                <a:gd name="connsiteX8" fmla="*/ 0 w 257175"/>
                <a:gd name="connsiteY8" fmla="*/ 0 h 171450"/>
                <a:gd name="connsiteX9" fmla="*/ 159829 w 257175"/>
                <a:gd name="connsiteY9" fmla="*/ 0 h 171450"/>
                <a:gd name="connsiteX10" fmla="*/ 257175 w 257175"/>
                <a:gd name="connsiteY10" fmla="*/ 71342 h 171450"/>
                <a:gd name="connsiteX11" fmla="*/ 257175 w 257175"/>
                <a:gd name="connsiteY11" fmla="*/ 100108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7175" h="171450">
                  <a:moveTo>
                    <a:pt x="159829" y="171450"/>
                  </a:moveTo>
                  <a:lnTo>
                    <a:pt x="0" y="171450"/>
                  </a:lnTo>
                  <a:lnTo>
                    <a:pt x="0" y="152400"/>
                  </a:lnTo>
                  <a:lnTo>
                    <a:pt x="153638" y="152400"/>
                  </a:lnTo>
                  <a:lnTo>
                    <a:pt x="238125" y="90392"/>
                  </a:lnTo>
                  <a:lnTo>
                    <a:pt x="238125" y="81058"/>
                  </a:lnTo>
                  <a:lnTo>
                    <a:pt x="153638" y="19050"/>
                  </a:lnTo>
                  <a:lnTo>
                    <a:pt x="0" y="19050"/>
                  </a:lnTo>
                  <a:lnTo>
                    <a:pt x="0" y="0"/>
                  </a:lnTo>
                  <a:lnTo>
                    <a:pt x="159829" y="0"/>
                  </a:lnTo>
                  <a:lnTo>
                    <a:pt x="257175" y="71342"/>
                  </a:lnTo>
                  <a:lnTo>
                    <a:pt x="257175" y="100108"/>
                  </a:lnTo>
                  <a:close/>
                </a:path>
              </a:pathLst>
            </a:custGeom>
            <a:grpFill/>
            <a:ln w="9525" cap="flat">
              <a:noFill/>
              <a:prstDash val="solid"/>
              <a:miter/>
            </a:ln>
          </p:spPr>
          <p:txBody>
            <a:bodyPr rtlCol="0" anchor="ctr"/>
            <a:lstStyle/>
            <a:p>
              <a:endParaRPr lang="en-RU"/>
            </a:p>
          </p:txBody>
        </p:sp>
        <p:sp>
          <p:nvSpPr>
            <p:cNvPr id="72" name="Freeform 361">
              <a:extLst>
                <a:ext uri="{FF2B5EF4-FFF2-40B4-BE49-F238E27FC236}">
                  <a16:creationId xmlns:a16="http://schemas.microsoft.com/office/drawing/2014/main" id="{7A63BFC0-47DA-5F99-2AD5-B54324B6FFEE}"/>
                </a:ext>
              </a:extLst>
            </p:cNvPr>
            <p:cNvSpPr/>
            <p:nvPr/>
          </p:nvSpPr>
          <p:spPr>
            <a:xfrm>
              <a:off x="-4704697" y="6799869"/>
              <a:ext cx="257175" cy="171450"/>
            </a:xfrm>
            <a:custGeom>
              <a:avLst/>
              <a:gdLst>
                <a:gd name="connsiteX0" fmla="*/ 257175 w 257175"/>
                <a:gd name="connsiteY0" fmla="*/ 171450 h 171450"/>
                <a:gd name="connsiteX1" fmla="*/ 97346 w 257175"/>
                <a:gd name="connsiteY1" fmla="*/ 171450 h 171450"/>
                <a:gd name="connsiteX2" fmla="*/ 0 w 257175"/>
                <a:gd name="connsiteY2" fmla="*/ 100108 h 171450"/>
                <a:gd name="connsiteX3" fmla="*/ 0 w 257175"/>
                <a:gd name="connsiteY3" fmla="*/ 71342 h 171450"/>
                <a:gd name="connsiteX4" fmla="*/ 97346 w 257175"/>
                <a:gd name="connsiteY4" fmla="*/ 0 h 171450"/>
                <a:gd name="connsiteX5" fmla="*/ 257175 w 257175"/>
                <a:gd name="connsiteY5" fmla="*/ 0 h 171450"/>
                <a:gd name="connsiteX6" fmla="*/ 257175 w 257175"/>
                <a:gd name="connsiteY6" fmla="*/ 19050 h 171450"/>
                <a:gd name="connsiteX7" fmla="*/ 103537 w 257175"/>
                <a:gd name="connsiteY7" fmla="*/ 19050 h 171450"/>
                <a:gd name="connsiteX8" fmla="*/ 19050 w 257175"/>
                <a:gd name="connsiteY8" fmla="*/ 81058 h 171450"/>
                <a:gd name="connsiteX9" fmla="*/ 19050 w 257175"/>
                <a:gd name="connsiteY9" fmla="*/ 90392 h 171450"/>
                <a:gd name="connsiteX10" fmla="*/ 103537 w 257175"/>
                <a:gd name="connsiteY10" fmla="*/ 152400 h 171450"/>
                <a:gd name="connsiteX11" fmla="*/ 257175 w 257175"/>
                <a:gd name="connsiteY11" fmla="*/ 15240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7175" h="171450">
                  <a:moveTo>
                    <a:pt x="257175" y="171450"/>
                  </a:moveTo>
                  <a:lnTo>
                    <a:pt x="97346" y="171450"/>
                  </a:lnTo>
                  <a:lnTo>
                    <a:pt x="0" y="100108"/>
                  </a:lnTo>
                  <a:lnTo>
                    <a:pt x="0" y="71342"/>
                  </a:lnTo>
                  <a:lnTo>
                    <a:pt x="97346" y="0"/>
                  </a:lnTo>
                  <a:lnTo>
                    <a:pt x="257175" y="0"/>
                  </a:lnTo>
                  <a:lnTo>
                    <a:pt x="257175" y="19050"/>
                  </a:lnTo>
                  <a:lnTo>
                    <a:pt x="103537" y="19050"/>
                  </a:lnTo>
                  <a:lnTo>
                    <a:pt x="19050" y="81058"/>
                  </a:lnTo>
                  <a:lnTo>
                    <a:pt x="19050" y="90392"/>
                  </a:lnTo>
                  <a:lnTo>
                    <a:pt x="103537" y="152400"/>
                  </a:lnTo>
                  <a:lnTo>
                    <a:pt x="257175" y="152400"/>
                  </a:lnTo>
                  <a:close/>
                </a:path>
              </a:pathLst>
            </a:custGeom>
            <a:grpFill/>
            <a:ln w="9525" cap="flat">
              <a:noFill/>
              <a:prstDash val="solid"/>
              <a:miter/>
            </a:ln>
          </p:spPr>
          <p:txBody>
            <a:bodyPr rtlCol="0" anchor="ctr"/>
            <a:lstStyle/>
            <a:p>
              <a:endParaRPr lang="en-RU"/>
            </a:p>
          </p:txBody>
        </p:sp>
        <p:sp>
          <p:nvSpPr>
            <p:cNvPr id="73" name="Freeform 362">
              <a:extLst>
                <a:ext uri="{FF2B5EF4-FFF2-40B4-BE49-F238E27FC236}">
                  <a16:creationId xmlns:a16="http://schemas.microsoft.com/office/drawing/2014/main" id="{88CD52E7-DB0E-B6AA-7C0A-A0F3CD5B08BE}"/>
                </a:ext>
              </a:extLst>
            </p:cNvPr>
            <p:cNvSpPr/>
            <p:nvPr/>
          </p:nvSpPr>
          <p:spPr>
            <a:xfrm>
              <a:off x="-4361797" y="6628419"/>
              <a:ext cx="95250" cy="95250"/>
            </a:xfrm>
            <a:custGeom>
              <a:avLst/>
              <a:gdLst>
                <a:gd name="connsiteX0" fmla="*/ 95250 w 95250"/>
                <a:gd name="connsiteY0" fmla="*/ 95250 h 95250"/>
                <a:gd name="connsiteX1" fmla="*/ 0 w 95250"/>
                <a:gd name="connsiteY1" fmla="*/ 95250 h 95250"/>
                <a:gd name="connsiteX2" fmla="*/ 0 w 95250"/>
                <a:gd name="connsiteY2" fmla="*/ 0 h 95250"/>
                <a:gd name="connsiteX3" fmla="*/ 95250 w 95250"/>
                <a:gd name="connsiteY3" fmla="*/ 0 h 95250"/>
                <a:gd name="connsiteX4" fmla="*/ 95250 w 95250"/>
                <a:gd name="connsiteY4" fmla="*/ 95250 h 95250"/>
                <a:gd name="connsiteX5" fmla="*/ 19050 w 95250"/>
                <a:gd name="connsiteY5" fmla="*/ 76200 h 95250"/>
                <a:gd name="connsiteX6" fmla="*/ 76200 w 95250"/>
                <a:gd name="connsiteY6" fmla="*/ 76200 h 95250"/>
                <a:gd name="connsiteX7" fmla="*/ 76200 w 95250"/>
                <a:gd name="connsiteY7" fmla="*/ 19050 h 95250"/>
                <a:gd name="connsiteX8" fmla="*/ 19050 w 95250"/>
                <a:gd name="connsiteY8" fmla="*/ 19050 h 95250"/>
                <a:gd name="connsiteX9" fmla="*/ 19050 w 95250"/>
                <a:gd name="connsiteY9" fmla="*/ 7620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95250">
                  <a:moveTo>
                    <a:pt x="95250" y="95250"/>
                  </a:moveTo>
                  <a:lnTo>
                    <a:pt x="0" y="95250"/>
                  </a:lnTo>
                  <a:lnTo>
                    <a:pt x="0" y="0"/>
                  </a:lnTo>
                  <a:lnTo>
                    <a:pt x="95250" y="0"/>
                  </a:lnTo>
                  <a:lnTo>
                    <a:pt x="95250" y="95250"/>
                  </a:lnTo>
                  <a:close/>
                  <a:moveTo>
                    <a:pt x="19050" y="76200"/>
                  </a:moveTo>
                  <a:lnTo>
                    <a:pt x="76200" y="76200"/>
                  </a:lnTo>
                  <a:lnTo>
                    <a:pt x="76200" y="19050"/>
                  </a:lnTo>
                  <a:lnTo>
                    <a:pt x="19050" y="19050"/>
                  </a:lnTo>
                  <a:lnTo>
                    <a:pt x="19050" y="76200"/>
                  </a:lnTo>
                  <a:close/>
                </a:path>
              </a:pathLst>
            </a:custGeom>
            <a:grpFill/>
            <a:ln w="9525" cap="flat">
              <a:noFill/>
              <a:prstDash val="solid"/>
              <a:miter/>
            </a:ln>
          </p:spPr>
          <p:txBody>
            <a:bodyPr rtlCol="0" anchor="ctr"/>
            <a:lstStyle/>
            <a:p>
              <a:endParaRPr lang="en-RU"/>
            </a:p>
          </p:txBody>
        </p:sp>
        <p:sp>
          <p:nvSpPr>
            <p:cNvPr id="74" name="Freeform 363">
              <a:extLst>
                <a:ext uri="{FF2B5EF4-FFF2-40B4-BE49-F238E27FC236}">
                  <a16:creationId xmlns:a16="http://schemas.microsoft.com/office/drawing/2014/main" id="{EA74BFF4-0725-BD45-B1B8-CE527EF861B5}"/>
                </a:ext>
              </a:extLst>
            </p:cNvPr>
            <p:cNvSpPr/>
            <p:nvPr/>
          </p:nvSpPr>
          <p:spPr>
            <a:xfrm>
              <a:off x="-4504672" y="6628419"/>
              <a:ext cx="123825" cy="19050"/>
            </a:xfrm>
            <a:custGeom>
              <a:avLst/>
              <a:gdLst>
                <a:gd name="connsiteX0" fmla="*/ 0 w 123825"/>
                <a:gd name="connsiteY0" fmla="*/ 0 h 19050"/>
                <a:gd name="connsiteX1" fmla="*/ 123825 w 123825"/>
                <a:gd name="connsiteY1" fmla="*/ 0 h 19050"/>
                <a:gd name="connsiteX2" fmla="*/ 123825 w 123825"/>
                <a:gd name="connsiteY2" fmla="*/ 19050 h 19050"/>
                <a:gd name="connsiteX3" fmla="*/ 0 w 12382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23825" h="19050">
                  <a:moveTo>
                    <a:pt x="0" y="0"/>
                  </a:moveTo>
                  <a:lnTo>
                    <a:pt x="123825" y="0"/>
                  </a:lnTo>
                  <a:lnTo>
                    <a:pt x="123825" y="19050"/>
                  </a:lnTo>
                  <a:lnTo>
                    <a:pt x="0" y="19050"/>
                  </a:lnTo>
                  <a:close/>
                </a:path>
              </a:pathLst>
            </a:custGeom>
            <a:grpFill/>
            <a:ln w="9525" cap="flat">
              <a:noFill/>
              <a:prstDash val="solid"/>
              <a:miter/>
            </a:ln>
          </p:spPr>
          <p:txBody>
            <a:bodyPr rtlCol="0" anchor="ctr"/>
            <a:lstStyle/>
            <a:p>
              <a:endParaRPr lang="en-RU"/>
            </a:p>
          </p:txBody>
        </p:sp>
        <p:sp>
          <p:nvSpPr>
            <p:cNvPr id="75" name="Freeform 364">
              <a:extLst>
                <a:ext uri="{FF2B5EF4-FFF2-40B4-BE49-F238E27FC236}">
                  <a16:creationId xmlns:a16="http://schemas.microsoft.com/office/drawing/2014/main" id="{E24E6CF6-7202-88F2-86BE-DDB303CE8ABC}"/>
                </a:ext>
              </a:extLst>
            </p:cNvPr>
            <p:cNvSpPr/>
            <p:nvPr/>
          </p:nvSpPr>
          <p:spPr>
            <a:xfrm>
              <a:off x="-4542772" y="6628419"/>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RU"/>
            </a:p>
          </p:txBody>
        </p:sp>
        <p:sp>
          <p:nvSpPr>
            <p:cNvPr id="76" name="Freeform 365">
              <a:extLst>
                <a:ext uri="{FF2B5EF4-FFF2-40B4-BE49-F238E27FC236}">
                  <a16:creationId xmlns:a16="http://schemas.microsoft.com/office/drawing/2014/main" id="{F5074F91-C9FE-D841-B9F4-5C2313D1DF8A}"/>
                </a:ext>
              </a:extLst>
            </p:cNvPr>
            <p:cNvSpPr/>
            <p:nvPr/>
          </p:nvSpPr>
          <p:spPr>
            <a:xfrm>
              <a:off x="-4542772" y="6704619"/>
              <a:ext cx="123825" cy="19050"/>
            </a:xfrm>
            <a:custGeom>
              <a:avLst/>
              <a:gdLst>
                <a:gd name="connsiteX0" fmla="*/ 0 w 123825"/>
                <a:gd name="connsiteY0" fmla="*/ 0 h 19050"/>
                <a:gd name="connsiteX1" fmla="*/ 123825 w 123825"/>
                <a:gd name="connsiteY1" fmla="*/ 0 h 19050"/>
                <a:gd name="connsiteX2" fmla="*/ 123825 w 123825"/>
                <a:gd name="connsiteY2" fmla="*/ 19050 h 19050"/>
                <a:gd name="connsiteX3" fmla="*/ 0 w 12382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23825" h="19050">
                  <a:moveTo>
                    <a:pt x="0" y="0"/>
                  </a:moveTo>
                  <a:lnTo>
                    <a:pt x="123825" y="0"/>
                  </a:lnTo>
                  <a:lnTo>
                    <a:pt x="123825" y="19050"/>
                  </a:lnTo>
                  <a:lnTo>
                    <a:pt x="0" y="19050"/>
                  </a:lnTo>
                  <a:close/>
                </a:path>
              </a:pathLst>
            </a:custGeom>
            <a:grpFill/>
            <a:ln w="9525" cap="flat">
              <a:noFill/>
              <a:prstDash val="solid"/>
              <a:miter/>
            </a:ln>
          </p:spPr>
          <p:txBody>
            <a:bodyPr rtlCol="0" anchor="ctr"/>
            <a:lstStyle/>
            <a:p>
              <a:endParaRPr lang="en-RU"/>
            </a:p>
          </p:txBody>
        </p:sp>
        <p:sp>
          <p:nvSpPr>
            <p:cNvPr id="77" name="Freeform 366">
              <a:extLst>
                <a:ext uri="{FF2B5EF4-FFF2-40B4-BE49-F238E27FC236}">
                  <a16:creationId xmlns:a16="http://schemas.microsoft.com/office/drawing/2014/main" id="{4973CC07-37E5-AA86-3224-4FF50A5A4185}"/>
                </a:ext>
              </a:extLst>
            </p:cNvPr>
            <p:cNvSpPr/>
            <p:nvPr/>
          </p:nvSpPr>
          <p:spPr>
            <a:xfrm>
              <a:off x="-4399897" y="6704619"/>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RU"/>
            </a:p>
          </p:txBody>
        </p:sp>
        <p:sp>
          <p:nvSpPr>
            <p:cNvPr id="78" name="Freeform 367">
              <a:extLst>
                <a:ext uri="{FF2B5EF4-FFF2-40B4-BE49-F238E27FC236}">
                  <a16:creationId xmlns:a16="http://schemas.microsoft.com/office/drawing/2014/main" id="{0ABC4049-8366-DD8E-2BC6-C4C3B4FC1501}"/>
                </a:ext>
              </a:extLst>
            </p:cNvPr>
            <p:cNvSpPr/>
            <p:nvPr/>
          </p:nvSpPr>
          <p:spPr>
            <a:xfrm>
              <a:off x="-4571347" y="6666519"/>
              <a:ext cx="190500" cy="19050"/>
            </a:xfrm>
            <a:custGeom>
              <a:avLst/>
              <a:gdLst>
                <a:gd name="connsiteX0" fmla="*/ 0 w 190500"/>
                <a:gd name="connsiteY0" fmla="*/ 0 h 19050"/>
                <a:gd name="connsiteX1" fmla="*/ 190500 w 190500"/>
                <a:gd name="connsiteY1" fmla="*/ 0 h 19050"/>
                <a:gd name="connsiteX2" fmla="*/ 190500 w 190500"/>
                <a:gd name="connsiteY2" fmla="*/ 19050 h 19050"/>
                <a:gd name="connsiteX3" fmla="*/ 0 w 1905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0" h="19050">
                  <a:moveTo>
                    <a:pt x="0" y="0"/>
                  </a:moveTo>
                  <a:lnTo>
                    <a:pt x="190500" y="0"/>
                  </a:lnTo>
                  <a:lnTo>
                    <a:pt x="190500" y="19050"/>
                  </a:lnTo>
                  <a:lnTo>
                    <a:pt x="0" y="19050"/>
                  </a:lnTo>
                  <a:close/>
                </a:path>
              </a:pathLst>
            </a:custGeom>
            <a:grpFill/>
            <a:ln w="9525" cap="flat">
              <a:noFill/>
              <a:prstDash val="solid"/>
              <a:miter/>
            </a:ln>
          </p:spPr>
          <p:txBody>
            <a:bodyPr rtlCol="0" anchor="ctr"/>
            <a:lstStyle/>
            <a:p>
              <a:endParaRPr lang="en-RU"/>
            </a:p>
          </p:txBody>
        </p:sp>
        <p:sp>
          <p:nvSpPr>
            <p:cNvPr id="79" name="Freeform 368">
              <a:extLst>
                <a:ext uri="{FF2B5EF4-FFF2-40B4-BE49-F238E27FC236}">
                  <a16:creationId xmlns:a16="http://schemas.microsoft.com/office/drawing/2014/main" id="{66BC4F9E-8B20-27A4-D7CE-C7977D264A15}"/>
                </a:ext>
              </a:extLst>
            </p:cNvPr>
            <p:cNvSpPr/>
            <p:nvPr/>
          </p:nvSpPr>
          <p:spPr>
            <a:xfrm>
              <a:off x="-4457047" y="6780819"/>
              <a:ext cx="19050" cy="390525"/>
            </a:xfrm>
            <a:custGeom>
              <a:avLst/>
              <a:gdLst>
                <a:gd name="connsiteX0" fmla="*/ 0 w 19050"/>
                <a:gd name="connsiteY0" fmla="*/ 0 h 390525"/>
                <a:gd name="connsiteX1" fmla="*/ 19050 w 19050"/>
                <a:gd name="connsiteY1" fmla="*/ 0 h 390525"/>
                <a:gd name="connsiteX2" fmla="*/ 19050 w 19050"/>
                <a:gd name="connsiteY2" fmla="*/ 390525 h 390525"/>
                <a:gd name="connsiteX3" fmla="*/ 0 w 19050"/>
                <a:gd name="connsiteY3" fmla="*/ 390525 h 390525"/>
              </a:gdLst>
              <a:ahLst/>
              <a:cxnLst>
                <a:cxn ang="0">
                  <a:pos x="connsiteX0" y="connsiteY0"/>
                </a:cxn>
                <a:cxn ang="0">
                  <a:pos x="connsiteX1" y="connsiteY1"/>
                </a:cxn>
                <a:cxn ang="0">
                  <a:pos x="connsiteX2" y="connsiteY2"/>
                </a:cxn>
                <a:cxn ang="0">
                  <a:pos x="connsiteX3" y="connsiteY3"/>
                </a:cxn>
              </a:cxnLst>
              <a:rect l="l" t="t" r="r" b="b"/>
              <a:pathLst>
                <a:path w="19050" h="390525">
                  <a:moveTo>
                    <a:pt x="0" y="0"/>
                  </a:moveTo>
                  <a:lnTo>
                    <a:pt x="19050" y="0"/>
                  </a:lnTo>
                  <a:lnTo>
                    <a:pt x="19050" y="390525"/>
                  </a:lnTo>
                  <a:lnTo>
                    <a:pt x="0" y="390525"/>
                  </a:lnTo>
                  <a:close/>
                </a:path>
              </a:pathLst>
            </a:custGeom>
            <a:grpFill/>
            <a:ln w="9525" cap="flat">
              <a:noFill/>
              <a:prstDash val="solid"/>
              <a:miter/>
            </a:ln>
          </p:spPr>
          <p:txBody>
            <a:bodyPr rtlCol="0" anchor="ctr"/>
            <a:lstStyle/>
            <a:p>
              <a:endParaRPr lang="en-RU"/>
            </a:p>
          </p:txBody>
        </p:sp>
        <p:sp>
          <p:nvSpPr>
            <p:cNvPr id="80" name="Freeform 369">
              <a:extLst>
                <a:ext uri="{FF2B5EF4-FFF2-40B4-BE49-F238E27FC236}">
                  <a16:creationId xmlns:a16="http://schemas.microsoft.com/office/drawing/2014/main" id="{D716CE80-E2AA-2E83-C4CA-5E74B6A372E7}"/>
                </a:ext>
              </a:extLst>
            </p:cNvPr>
            <p:cNvSpPr/>
            <p:nvPr/>
          </p:nvSpPr>
          <p:spPr>
            <a:xfrm>
              <a:off x="-4380847" y="6780819"/>
              <a:ext cx="19050" cy="390525"/>
            </a:xfrm>
            <a:custGeom>
              <a:avLst/>
              <a:gdLst>
                <a:gd name="connsiteX0" fmla="*/ 0 w 19050"/>
                <a:gd name="connsiteY0" fmla="*/ 0 h 390525"/>
                <a:gd name="connsiteX1" fmla="*/ 19050 w 19050"/>
                <a:gd name="connsiteY1" fmla="*/ 0 h 390525"/>
                <a:gd name="connsiteX2" fmla="*/ 19050 w 19050"/>
                <a:gd name="connsiteY2" fmla="*/ 390525 h 390525"/>
                <a:gd name="connsiteX3" fmla="*/ 0 w 19050"/>
                <a:gd name="connsiteY3" fmla="*/ 390525 h 390525"/>
              </a:gdLst>
              <a:ahLst/>
              <a:cxnLst>
                <a:cxn ang="0">
                  <a:pos x="connsiteX0" y="connsiteY0"/>
                </a:cxn>
                <a:cxn ang="0">
                  <a:pos x="connsiteX1" y="connsiteY1"/>
                </a:cxn>
                <a:cxn ang="0">
                  <a:pos x="connsiteX2" y="connsiteY2"/>
                </a:cxn>
                <a:cxn ang="0">
                  <a:pos x="connsiteX3" y="connsiteY3"/>
                </a:cxn>
              </a:cxnLst>
              <a:rect l="l" t="t" r="r" b="b"/>
              <a:pathLst>
                <a:path w="19050" h="390525">
                  <a:moveTo>
                    <a:pt x="0" y="0"/>
                  </a:moveTo>
                  <a:lnTo>
                    <a:pt x="19050" y="0"/>
                  </a:lnTo>
                  <a:lnTo>
                    <a:pt x="19050" y="390525"/>
                  </a:lnTo>
                  <a:lnTo>
                    <a:pt x="0" y="390525"/>
                  </a:lnTo>
                  <a:close/>
                </a:path>
              </a:pathLst>
            </a:custGeom>
            <a:grpFill/>
            <a:ln w="9525" cap="flat">
              <a:noFill/>
              <a:prstDash val="solid"/>
              <a:miter/>
            </a:ln>
          </p:spPr>
          <p:txBody>
            <a:bodyPr rtlCol="0" anchor="ctr"/>
            <a:lstStyle/>
            <a:p>
              <a:endParaRPr lang="en-RU"/>
            </a:p>
          </p:txBody>
        </p:sp>
        <p:sp>
          <p:nvSpPr>
            <p:cNvPr id="81" name="Freeform 370">
              <a:extLst>
                <a:ext uri="{FF2B5EF4-FFF2-40B4-BE49-F238E27FC236}">
                  <a16:creationId xmlns:a16="http://schemas.microsoft.com/office/drawing/2014/main" id="{8E177E1B-9C46-891A-E35B-F5B44CDA08D2}"/>
                </a:ext>
              </a:extLst>
            </p:cNvPr>
            <p:cNvSpPr/>
            <p:nvPr/>
          </p:nvSpPr>
          <p:spPr>
            <a:xfrm>
              <a:off x="-4599922" y="6837969"/>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RU"/>
            </a:p>
          </p:txBody>
        </p:sp>
        <p:sp>
          <p:nvSpPr>
            <p:cNvPr id="82" name="Freeform 371">
              <a:extLst>
                <a:ext uri="{FF2B5EF4-FFF2-40B4-BE49-F238E27FC236}">
                  <a16:creationId xmlns:a16="http://schemas.microsoft.com/office/drawing/2014/main" id="{E30C3050-CAAB-289A-1257-70B5A5DFAB75}"/>
                </a:ext>
              </a:extLst>
            </p:cNvPr>
            <p:cNvSpPr/>
            <p:nvPr/>
          </p:nvSpPr>
          <p:spPr>
            <a:xfrm>
              <a:off x="-4561822" y="6837969"/>
              <a:ext cx="85725" cy="19050"/>
            </a:xfrm>
            <a:custGeom>
              <a:avLst/>
              <a:gdLst>
                <a:gd name="connsiteX0" fmla="*/ 0 w 85725"/>
                <a:gd name="connsiteY0" fmla="*/ 0 h 19050"/>
                <a:gd name="connsiteX1" fmla="*/ 85725 w 85725"/>
                <a:gd name="connsiteY1" fmla="*/ 0 h 19050"/>
                <a:gd name="connsiteX2" fmla="*/ 85725 w 85725"/>
                <a:gd name="connsiteY2" fmla="*/ 19050 h 19050"/>
                <a:gd name="connsiteX3" fmla="*/ 0 w 8572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85725" h="19050">
                  <a:moveTo>
                    <a:pt x="0" y="0"/>
                  </a:moveTo>
                  <a:lnTo>
                    <a:pt x="85725" y="0"/>
                  </a:lnTo>
                  <a:lnTo>
                    <a:pt x="85725" y="19050"/>
                  </a:lnTo>
                  <a:lnTo>
                    <a:pt x="0" y="19050"/>
                  </a:lnTo>
                  <a:close/>
                </a:path>
              </a:pathLst>
            </a:custGeom>
            <a:grpFill/>
            <a:ln w="9525" cap="flat">
              <a:noFill/>
              <a:prstDash val="solid"/>
              <a:miter/>
            </a:ln>
          </p:spPr>
          <p:txBody>
            <a:bodyPr rtlCol="0" anchor="ctr"/>
            <a:lstStyle/>
            <a:p>
              <a:endParaRPr lang="en-RU"/>
            </a:p>
          </p:txBody>
        </p:sp>
        <p:sp>
          <p:nvSpPr>
            <p:cNvPr id="83" name="Freeform 372">
              <a:extLst>
                <a:ext uri="{FF2B5EF4-FFF2-40B4-BE49-F238E27FC236}">
                  <a16:creationId xmlns:a16="http://schemas.microsoft.com/office/drawing/2014/main" id="{465E8B8C-C195-907C-C7B2-B462D9BF97F2}"/>
                </a:ext>
              </a:extLst>
            </p:cNvPr>
            <p:cNvSpPr/>
            <p:nvPr/>
          </p:nvSpPr>
          <p:spPr>
            <a:xfrm>
              <a:off x="-4647547" y="6876069"/>
              <a:ext cx="171450" cy="19050"/>
            </a:xfrm>
            <a:custGeom>
              <a:avLst/>
              <a:gdLst>
                <a:gd name="connsiteX0" fmla="*/ 0 w 171450"/>
                <a:gd name="connsiteY0" fmla="*/ 0 h 19050"/>
                <a:gd name="connsiteX1" fmla="*/ 171450 w 171450"/>
                <a:gd name="connsiteY1" fmla="*/ 0 h 19050"/>
                <a:gd name="connsiteX2" fmla="*/ 171450 w 171450"/>
                <a:gd name="connsiteY2" fmla="*/ 19050 h 19050"/>
                <a:gd name="connsiteX3" fmla="*/ 0 w 1714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71450" h="19050">
                  <a:moveTo>
                    <a:pt x="0" y="0"/>
                  </a:moveTo>
                  <a:lnTo>
                    <a:pt x="171450" y="0"/>
                  </a:lnTo>
                  <a:lnTo>
                    <a:pt x="171450" y="19050"/>
                  </a:lnTo>
                  <a:lnTo>
                    <a:pt x="0" y="19050"/>
                  </a:lnTo>
                  <a:close/>
                </a:path>
              </a:pathLst>
            </a:custGeom>
            <a:grpFill/>
            <a:ln w="9525" cap="flat">
              <a:noFill/>
              <a:prstDash val="solid"/>
              <a:miter/>
            </a:ln>
          </p:spPr>
          <p:txBody>
            <a:bodyPr rtlCol="0" anchor="ctr"/>
            <a:lstStyle/>
            <a:p>
              <a:endParaRPr lang="en-RU"/>
            </a:p>
          </p:txBody>
        </p:sp>
        <p:sp>
          <p:nvSpPr>
            <p:cNvPr id="84" name="Freeform 373">
              <a:extLst>
                <a:ext uri="{FF2B5EF4-FFF2-40B4-BE49-F238E27FC236}">
                  <a16:creationId xmlns:a16="http://schemas.microsoft.com/office/drawing/2014/main" id="{AA5E73EC-5517-713A-8084-5673E630E5FE}"/>
                </a:ext>
              </a:extLst>
            </p:cNvPr>
            <p:cNvSpPr/>
            <p:nvPr/>
          </p:nvSpPr>
          <p:spPr>
            <a:xfrm>
              <a:off x="-4495147" y="6914169"/>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RU"/>
            </a:p>
          </p:txBody>
        </p:sp>
        <p:sp>
          <p:nvSpPr>
            <p:cNvPr id="85" name="Freeform 374">
              <a:extLst>
                <a:ext uri="{FF2B5EF4-FFF2-40B4-BE49-F238E27FC236}">
                  <a16:creationId xmlns:a16="http://schemas.microsoft.com/office/drawing/2014/main" id="{867DEB7F-3BD1-AE77-CB54-9FEEEC5A1BFE}"/>
                </a:ext>
              </a:extLst>
            </p:cNvPr>
            <p:cNvSpPr/>
            <p:nvPr/>
          </p:nvSpPr>
          <p:spPr>
            <a:xfrm>
              <a:off x="-4599922" y="6914169"/>
              <a:ext cx="85725" cy="19050"/>
            </a:xfrm>
            <a:custGeom>
              <a:avLst/>
              <a:gdLst>
                <a:gd name="connsiteX0" fmla="*/ 0 w 85725"/>
                <a:gd name="connsiteY0" fmla="*/ 0 h 19050"/>
                <a:gd name="connsiteX1" fmla="*/ 85725 w 85725"/>
                <a:gd name="connsiteY1" fmla="*/ 0 h 19050"/>
                <a:gd name="connsiteX2" fmla="*/ 85725 w 85725"/>
                <a:gd name="connsiteY2" fmla="*/ 19050 h 19050"/>
                <a:gd name="connsiteX3" fmla="*/ 0 w 8572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85725" h="19050">
                  <a:moveTo>
                    <a:pt x="0" y="0"/>
                  </a:moveTo>
                  <a:lnTo>
                    <a:pt x="85725" y="0"/>
                  </a:lnTo>
                  <a:lnTo>
                    <a:pt x="85725" y="19050"/>
                  </a:lnTo>
                  <a:lnTo>
                    <a:pt x="0" y="19050"/>
                  </a:lnTo>
                  <a:close/>
                </a:path>
              </a:pathLst>
            </a:custGeom>
            <a:grpFill/>
            <a:ln w="9525" cap="flat">
              <a:noFill/>
              <a:prstDash val="solid"/>
              <a:miter/>
            </a:ln>
          </p:spPr>
          <p:txBody>
            <a:bodyPr rtlCol="0" anchor="ctr"/>
            <a:lstStyle/>
            <a:p>
              <a:endParaRPr lang="en-RU"/>
            </a:p>
          </p:txBody>
        </p:sp>
        <p:sp>
          <p:nvSpPr>
            <p:cNvPr id="86" name="Freeform 375">
              <a:extLst>
                <a:ext uri="{FF2B5EF4-FFF2-40B4-BE49-F238E27FC236}">
                  <a16:creationId xmlns:a16="http://schemas.microsoft.com/office/drawing/2014/main" id="{66962D3D-6099-FFEB-AC19-7ED23EA76396}"/>
                </a:ext>
              </a:extLst>
            </p:cNvPr>
            <p:cNvSpPr/>
            <p:nvPr/>
          </p:nvSpPr>
          <p:spPr>
            <a:xfrm>
              <a:off x="-4342747" y="6876069"/>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RU"/>
            </a:p>
          </p:txBody>
        </p:sp>
        <p:sp>
          <p:nvSpPr>
            <p:cNvPr id="87" name="Freeform 376">
              <a:extLst>
                <a:ext uri="{FF2B5EF4-FFF2-40B4-BE49-F238E27FC236}">
                  <a16:creationId xmlns:a16="http://schemas.microsoft.com/office/drawing/2014/main" id="{1E731AC2-E505-9B77-90F6-917D82541D65}"/>
                </a:ext>
              </a:extLst>
            </p:cNvPr>
            <p:cNvSpPr/>
            <p:nvPr/>
          </p:nvSpPr>
          <p:spPr>
            <a:xfrm>
              <a:off x="-4304647" y="6876069"/>
              <a:ext cx="85725" cy="19050"/>
            </a:xfrm>
            <a:custGeom>
              <a:avLst/>
              <a:gdLst>
                <a:gd name="connsiteX0" fmla="*/ 0 w 85725"/>
                <a:gd name="connsiteY0" fmla="*/ 0 h 19050"/>
                <a:gd name="connsiteX1" fmla="*/ 85725 w 85725"/>
                <a:gd name="connsiteY1" fmla="*/ 0 h 19050"/>
                <a:gd name="connsiteX2" fmla="*/ 85725 w 85725"/>
                <a:gd name="connsiteY2" fmla="*/ 19050 h 19050"/>
                <a:gd name="connsiteX3" fmla="*/ 0 w 8572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85725" h="19050">
                  <a:moveTo>
                    <a:pt x="0" y="0"/>
                  </a:moveTo>
                  <a:lnTo>
                    <a:pt x="85725" y="0"/>
                  </a:lnTo>
                  <a:lnTo>
                    <a:pt x="85725" y="19050"/>
                  </a:lnTo>
                  <a:lnTo>
                    <a:pt x="0" y="19050"/>
                  </a:lnTo>
                  <a:close/>
                </a:path>
              </a:pathLst>
            </a:custGeom>
            <a:grpFill/>
            <a:ln w="9525" cap="flat">
              <a:noFill/>
              <a:prstDash val="solid"/>
              <a:miter/>
            </a:ln>
          </p:spPr>
          <p:txBody>
            <a:bodyPr rtlCol="0" anchor="ctr"/>
            <a:lstStyle/>
            <a:p>
              <a:endParaRPr lang="en-RU"/>
            </a:p>
          </p:txBody>
        </p:sp>
        <p:sp>
          <p:nvSpPr>
            <p:cNvPr id="88" name="Freeform 377">
              <a:extLst>
                <a:ext uri="{FF2B5EF4-FFF2-40B4-BE49-F238E27FC236}">
                  <a16:creationId xmlns:a16="http://schemas.microsoft.com/office/drawing/2014/main" id="{A0760CC1-9966-7EE7-8233-37D75027E5E8}"/>
                </a:ext>
              </a:extLst>
            </p:cNvPr>
            <p:cNvSpPr/>
            <p:nvPr/>
          </p:nvSpPr>
          <p:spPr>
            <a:xfrm>
              <a:off x="-4352272" y="6914169"/>
              <a:ext cx="171450" cy="19050"/>
            </a:xfrm>
            <a:custGeom>
              <a:avLst/>
              <a:gdLst>
                <a:gd name="connsiteX0" fmla="*/ 0 w 171450"/>
                <a:gd name="connsiteY0" fmla="*/ 0 h 19050"/>
                <a:gd name="connsiteX1" fmla="*/ 171450 w 171450"/>
                <a:gd name="connsiteY1" fmla="*/ 0 h 19050"/>
                <a:gd name="connsiteX2" fmla="*/ 171450 w 171450"/>
                <a:gd name="connsiteY2" fmla="*/ 19050 h 19050"/>
                <a:gd name="connsiteX3" fmla="*/ 0 w 1714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71450" h="19050">
                  <a:moveTo>
                    <a:pt x="0" y="0"/>
                  </a:moveTo>
                  <a:lnTo>
                    <a:pt x="171450" y="0"/>
                  </a:lnTo>
                  <a:lnTo>
                    <a:pt x="171450" y="19050"/>
                  </a:lnTo>
                  <a:lnTo>
                    <a:pt x="0" y="19050"/>
                  </a:lnTo>
                  <a:close/>
                </a:path>
              </a:pathLst>
            </a:custGeom>
            <a:grpFill/>
            <a:ln w="9525" cap="flat">
              <a:noFill/>
              <a:prstDash val="solid"/>
              <a:miter/>
            </a:ln>
          </p:spPr>
          <p:txBody>
            <a:bodyPr rtlCol="0" anchor="ctr"/>
            <a:lstStyle/>
            <a:p>
              <a:endParaRPr lang="en-RU"/>
            </a:p>
          </p:txBody>
        </p:sp>
        <p:sp>
          <p:nvSpPr>
            <p:cNvPr id="89" name="Freeform 378">
              <a:extLst>
                <a:ext uri="{FF2B5EF4-FFF2-40B4-BE49-F238E27FC236}">
                  <a16:creationId xmlns:a16="http://schemas.microsoft.com/office/drawing/2014/main" id="{0A71E3A7-3280-B03F-6D86-443F4EF32478}"/>
                </a:ext>
              </a:extLst>
            </p:cNvPr>
            <p:cNvSpPr/>
            <p:nvPr/>
          </p:nvSpPr>
          <p:spPr>
            <a:xfrm>
              <a:off x="-4237972" y="6952269"/>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RU"/>
            </a:p>
          </p:txBody>
        </p:sp>
        <p:sp>
          <p:nvSpPr>
            <p:cNvPr id="90" name="Freeform 379">
              <a:extLst>
                <a:ext uri="{FF2B5EF4-FFF2-40B4-BE49-F238E27FC236}">
                  <a16:creationId xmlns:a16="http://schemas.microsoft.com/office/drawing/2014/main" id="{8E6C54A3-9145-03E9-BE78-54D311AFE500}"/>
                </a:ext>
              </a:extLst>
            </p:cNvPr>
            <p:cNvSpPr/>
            <p:nvPr/>
          </p:nvSpPr>
          <p:spPr>
            <a:xfrm>
              <a:off x="-4342747" y="6952269"/>
              <a:ext cx="85725" cy="19050"/>
            </a:xfrm>
            <a:custGeom>
              <a:avLst/>
              <a:gdLst>
                <a:gd name="connsiteX0" fmla="*/ 0 w 85725"/>
                <a:gd name="connsiteY0" fmla="*/ 0 h 19050"/>
                <a:gd name="connsiteX1" fmla="*/ 85725 w 85725"/>
                <a:gd name="connsiteY1" fmla="*/ 0 h 19050"/>
                <a:gd name="connsiteX2" fmla="*/ 85725 w 85725"/>
                <a:gd name="connsiteY2" fmla="*/ 19050 h 19050"/>
                <a:gd name="connsiteX3" fmla="*/ 0 w 8572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85725" h="19050">
                  <a:moveTo>
                    <a:pt x="0" y="0"/>
                  </a:moveTo>
                  <a:lnTo>
                    <a:pt x="85725" y="0"/>
                  </a:lnTo>
                  <a:lnTo>
                    <a:pt x="85725" y="19050"/>
                  </a:lnTo>
                  <a:lnTo>
                    <a:pt x="0" y="19050"/>
                  </a:lnTo>
                  <a:close/>
                </a:path>
              </a:pathLst>
            </a:custGeom>
            <a:grpFill/>
            <a:ln w="9525" cap="flat">
              <a:noFill/>
              <a:prstDash val="solid"/>
              <a:miter/>
            </a:ln>
          </p:spPr>
          <p:txBody>
            <a:bodyPr rtlCol="0" anchor="ctr"/>
            <a:lstStyle/>
            <a:p>
              <a:endParaRPr lang="en-RU"/>
            </a:p>
          </p:txBody>
        </p:sp>
        <p:sp>
          <p:nvSpPr>
            <p:cNvPr id="91" name="Freeform 380">
              <a:extLst>
                <a:ext uri="{FF2B5EF4-FFF2-40B4-BE49-F238E27FC236}">
                  <a16:creationId xmlns:a16="http://schemas.microsoft.com/office/drawing/2014/main" id="{F645E0A0-3A71-F655-1396-D10372E8B760}"/>
                </a:ext>
              </a:extLst>
            </p:cNvPr>
            <p:cNvSpPr/>
            <p:nvPr/>
          </p:nvSpPr>
          <p:spPr>
            <a:xfrm>
              <a:off x="-4590397" y="7161819"/>
              <a:ext cx="361950" cy="19050"/>
            </a:xfrm>
            <a:custGeom>
              <a:avLst/>
              <a:gdLst>
                <a:gd name="connsiteX0" fmla="*/ 0 w 361950"/>
                <a:gd name="connsiteY0" fmla="*/ 0 h 19050"/>
                <a:gd name="connsiteX1" fmla="*/ 361950 w 361950"/>
                <a:gd name="connsiteY1" fmla="*/ 0 h 19050"/>
                <a:gd name="connsiteX2" fmla="*/ 361950 w 361950"/>
                <a:gd name="connsiteY2" fmla="*/ 19050 h 19050"/>
                <a:gd name="connsiteX3" fmla="*/ 0 w 3619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361950" h="19050">
                  <a:moveTo>
                    <a:pt x="0" y="0"/>
                  </a:moveTo>
                  <a:lnTo>
                    <a:pt x="361950" y="0"/>
                  </a:lnTo>
                  <a:lnTo>
                    <a:pt x="361950" y="19050"/>
                  </a:lnTo>
                  <a:lnTo>
                    <a:pt x="0" y="19050"/>
                  </a:lnTo>
                  <a:close/>
                </a:path>
              </a:pathLst>
            </a:custGeom>
            <a:grpFill/>
            <a:ln w="9525" cap="flat">
              <a:noFill/>
              <a:prstDash val="solid"/>
              <a:miter/>
            </a:ln>
          </p:spPr>
          <p:txBody>
            <a:bodyPr rtlCol="0" anchor="ctr"/>
            <a:lstStyle/>
            <a:p>
              <a:endParaRPr lang="en-RU"/>
            </a:p>
          </p:txBody>
        </p:sp>
      </p:grpSp>
      <p:grpSp>
        <p:nvGrpSpPr>
          <p:cNvPr id="92" name="Graphic 6">
            <a:extLst>
              <a:ext uri="{FF2B5EF4-FFF2-40B4-BE49-F238E27FC236}">
                <a16:creationId xmlns:a16="http://schemas.microsoft.com/office/drawing/2014/main" id="{27F96C04-62CD-74DA-430D-DF0EECAEB6B6}"/>
              </a:ext>
            </a:extLst>
          </p:cNvPr>
          <p:cNvGrpSpPr/>
          <p:nvPr/>
        </p:nvGrpSpPr>
        <p:grpSpPr>
          <a:xfrm>
            <a:off x="6309905" y="5850625"/>
            <a:ext cx="590550" cy="590550"/>
            <a:chOff x="-1961497" y="4761519"/>
            <a:chExt cx="590550" cy="590550"/>
          </a:xfrm>
          <a:solidFill>
            <a:schemeClr val="bg1"/>
          </a:solidFill>
        </p:grpSpPr>
        <p:sp>
          <p:nvSpPr>
            <p:cNvPr id="93" name="Freeform 206">
              <a:extLst>
                <a:ext uri="{FF2B5EF4-FFF2-40B4-BE49-F238E27FC236}">
                  <a16:creationId xmlns:a16="http://schemas.microsoft.com/office/drawing/2014/main" id="{4BAAC51C-FECC-92D9-FF99-78F914B8FA7F}"/>
                </a:ext>
              </a:extLst>
            </p:cNvPr>
            <p:cNvSpPr/>
            <p:nvPr/>
          </p:nvSpPr>
          <p:spPr>
            <a:xfrm>
              <a:off x="-1694797" y="4847244"/>
              <a:ext cx="323850" cy="438150"/>
            </a:xfrm>
            <a:custGeom>
              <a:avLst/>
              <a:gdLst>
                <a:gd name="connsiteX0" fmla="*/ 161925 w 323850"/>
                <a:gd name="connsiteY0" fmla="*/ 438150 h 438150"/>
                <a:gd name="connsiteX1" fmla="*/ 139255 w 323850"/>
                <a:gd name="connsiteY1" fmla="*/ 425863 h 438150"/>
                <a:gd name="connsiteX2" fmla="*/ 26289 w 323850"/>
                <a:gd name="connsiteY2" fmla="*/ 252698 h 438150"/>
                <a:gd name="connsiteX3" fmla="*/ 0 w 323850"/>
                <a:gd name="connsiteY3" fmla="*/ 164211 h 438150"/>
                <a:gd name="connsiteX4" fmla="*/ 0 w 323850"/>
                <a:gd name="connsiteY4" fmla="*/ 161925 h 438150"/>
                <a:gd name="connsiteX5" fmla="*/ 161925 w 323850"/>
                <a:gd name="connsiteY5" fmla="*/ 0 h 438150"/>
                <a:gd name="connsiteX6" fmla="*/ 323850 w 323850"/>
                <a:gd name="connsiteY6" fmla="*/ 161925 h 438150"/>
                <a:gd name="connsiteX7" fmla="*/ 323850 w 323850"/>
                <a:gd name="connsiteY7" fmla="*/ 164211 h 438150"/>
                <a:gd name="connsiteX8" fmla="*/ 297561 w 323850"/>
                <a:gd name="connsiteY8" fmla="*/ 252698 h 438150"/>
                <a:gd name="connsiteX9" fmla="*/ 184595 w 323850"/>
                <a:gd name="connsiteY9" fmla="*/ 425863 h 438150"/>
                <a:gd name="connsiteX10" fmla="*/ 161925 w 323850"/>
                <a:gd name="connsiteY10" fmla="*/ 438150 h 438150"/>
                <a:gd name="connsiteX11" fmla="*/ 161925 w 323850"/>
                <a:gd name="connsiteY11" fmla="*/ 19050 h 438150"/>
                <a:gd name="connsiteX12" fmla="*/ 19050 w 323850"/>
                <a:gd name="connsiteY12" fmla="*/ 161925 h 438150"/>
                <a:gd name="connsiteX13" fmla="*/ 19050 w 323850"/>
                <a:gd name="connsiteY13" fmla="*/ 164211 h 438150"/>
                <a:gd name="connsiteX14" fmla="*/ 42291 w 323850"/>
                <a:gd name="connsiteY14" fmla="*/ 242221 h 438150"/>
                <a:gd name="connsiteX15" fmla="*/ 155257 w 323850"/>
                <a:gd name="connsiteY15" fmla="*/ 415385 h 438150"/>
                <a:gd name="connsiteX16" fmla="*/ 168783 w 323850"/>
                <a:gd name="connsiteY16" fmla="*/ 415385 h 438150"/>
                <a:gd name="connsiteX17" fmla="*/ 281749 w 323850"/>
                <a:gd name="connsiteY17" fmla="*/ 242221 h 438150"/>
                <a:gd name="connsiteX18" fmla="*/ 304990 w 323850"/>
                <a:gd name="connsiteY18" fmla="*/ 164211 h 438150"/>
                <a:gd name="connsiteX19" fmla="*/ 304990 w 323850"/>
                <a:gd name="connsiteY19" fmla="*/ 161925 h 438150"/>
                <a:gd name="connsiteX20" fmla="*/ 161925 w 323850"/>
                <a:gd name="connsiteY20" fmla="*/ 19050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3850" h="438150">
                  <a:moveTo>
                    <a:pt x="161925" y="438150"/>
                  </a:moveTo>
                  <a:cubicBezTo>
                    <a:pt x="152781" y="438150"/>
                    <a:pt x="144209" y="433578"/>
                    <a:pt x="139255" y="425863"/>
                  </a:cubicBezTo>
                  <a:lnTo>
                    <a:pt x="26289" y="252698"/>
                  </a:lnTo>
                  <a:cubicBezTo>
                    <a:pt x="9049" y="226314"/>
                    <a:pt x="0" y="195739"/>
                    <a:pt x="0" y="164211"/>
                  </a:cubicBezTo>
                  <a:lnTo>
                    <a:pt x="0" y="161925"/>
                  </a:lnTo>
                  <a:cubicBezTo>
                    <a:pt x="0" y="72676"/>
                    <a:pt x="72676" y="0"/>
                    <a:pt x="161925" y="0"/>
                  </a:cubicBezTo>
                  <a:cubicBezTo>
                    <a:pt x="251174" y="0"/>
                    <a:pt x="323850" y="72676"/>
                    <a:pt x="323850" y="161925"/>
                  </a:cubicBezTo>
                  <a:lnTo>
                    <a:pt x="323850" y="164211"/>
                  </a:lnTo>
                  <a:cubicBezTo>
                    <a:pt x="323850" y="195739"/>
                    <a:pt x="314706" y="226314"/>
                    <a:pt x="297561" y="252698"/>
                  </a:cubicBezTo>
                  <a:lnTo>
                    <a:pt x="184595" y="425863"/>
                  </a:lnTo>
                  <a:cubicBezTo>
                    <a:pt x="179641" y="433578"/>
                    <a:pt x="171069" y="438150"/>
                    <a:pt x="161925" y="438150"/>
                  </a:cubicBezTo>
                  <a:close/>
                  <a:moveTo>
                    <a:pt x="161925" y="19050"/>
                  </a:moveTo>
                  <a:cubicBezTo>
                    <a:pt x="83153" y="19050"/>
                    <a:pt x="19050" y="83153"/>
                    <a:pt x="19050" y="161925"/>
                  </a:cubicBezTo>
                  <a:lnTo>
                    <a:pt x="19050" y="164211"/>
                  </a:lnTo>
                  <a:cubicBezTo>
                    <a:pt x="19050" y="192024"/>
                    <a:pt x="27051" y="218980"/>
                    <a:pt x="42291" y="242221"/>
                  </a:cubicBezTo>
                  <a:lnTo>
                    <a:pt x="155257" y="415385"/>
                  </a:lnTo>
                  <a:cubicBezTo>
                    <a:pt x="158210" y="419957"/>
                    <a:pt x="165735" y="419957"/>
                    <a:pt x="168783" y="415385"/>
                  </a:cubicBezTo>
                  <a:lnTo>
                    <a:pt x="281749" y="242221"/>
                  </a:lnTo>
                  <a:cubicBezTo>
                    <a:pt x="296894" y="218980"/>
                    <a:pt x="304990" y="191929"/>
                    <a:pt x="304990" y="164211"/>
                  </a:cubicBezTo>
                  <a:lnTo>
                    <a:pt x="304990" y="161925"/>
                  </a:lnTo>
                  <a:cubicBezTo>
                    <a:pt x="304800" y="83153"/>
                    <a:pt x="240697" y="19050"/>
                    <a:pt x="161925" y="19050"/>
                  </a:cubicBezTo>
                  <a:close/>
                </a:path>
              </a:pathLst>
            </a:custGeom>
            <a:grpFill/>
            <a:ln w="9525" cap="flat">
              <a:noFill/>
              <a:prstDash val="solid"/>
              <a:miter/>
            </a:ln>
          </p:spPr>
          <p:txBody>
            <a:bodyPr rtlCol="0" anchor="ctr"/>
            <a:lstStyle/>
            <a:p>
              <a:endParaRPr lang="en-RU"/>
            </a:p>
          </p:txBody>
        </p:sp>
        <p:sp>
          <p:nvSpPr>
            <p:cNvPr id="94" name="Freeform 207">
              <a:extLst>
                <a:ext uri="{FF2B5EF4-FFF2-40B4-BE49-F238E27FC236}">
                  <a16:creationId xmlns:a16="http://schemas.microsoft.com/office/drawing/2014/main" id="{8C3F95F8-FD27-D609-A1B3-93E1CD5995D2}"/>
                </a:ext>
              </a:extLst>
            </p:cNvPr>
            <p:cNvSpPr/>
            <p:nvPr/>
          </p:nvSpPr>
          <p:spPr>
            <a:xfrm>
              <a:off x="-1656697" y="5171094"/>
              <a:ext cx="19050" cy="66675"/>
            </a:xfrm>
            <a:custGeom>
              <a:avLst/>
              <a:gdLst>
                <a:gd name="connsiteX0" fmla="*/ 0 w 19050"/>
                <a:gd name="connsiteY0" fmla="*/ 0 h 66675"/>
                <a:gd name="connsiteX1" fmla="*/ 19050 w 19050"/>
                <a:gd name="connsiteY1" fmla="*/ 0 h 66675"/>
                <a:gd name="connsiteX2" fmla="*/ 19050 w 19050"/>
                <a:gd name="connsiteY2" fmla="*/ 66675 h 66675"/>
                <a:gd name="connsiteX3" fmla="*/ 0 w 1905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19050" h="66675">
                  <a:moveTo>
                    <a:pt x="0" y="0"/>
                  </a:moveTo>
                  <a:lnTo>
                    <a:pt x="19050" y="0"/>
                  </a:lnTo>
                  <a:lnTo>
                    <a:pt x="19050" y="66675"/>
                  </a:lnTo>
                  <a:lnTo>
                    <a:pt x="0" y="66675"/>
                  </a:lnTo>
                  <a:close/>
                </a:path>
              </a:pathLst>
            </a:custGeom>
            <a:grpFill/>
            <a:ln w="9525" cap="flat">
              <a:noFill/>
              <a:prstDash val="solid"/>
              <a:miter/>
            </a:ln>
          </p:spPr>
          <p:txBody>
            <a:bodyPr rtlCol="0" anchor="ctr"/>
            <a:lstStyle/>
            <a:p>
              <a:endParaRPr lang="en-RU"/>
            </a:p>
          </p:txBody>
        </p:sp>
        <p:sp>
          <p:nvSpPr>
            <p:cNvPr id="95" name="Freeform 208">
              <a:extLst>
                <a:ext uri="{FF2B5EF4-FFF2-40B4-BE49-F238E27FC236}">
                  <a16:creationId xmlns:a16="http://schemas.microsoft.com/office/drawing/2014/main" id="{E6AC3B51-3686-8FCD-6B9F-05C821B6CC2C}"/>
                </a:ext>
              </a:extLst>
            </p:cNvPr>
            <p:cNvSpPr/>
            <p:nvPr/>
          </p:nvSpPr>
          <p:spPr>
            <a:xfrm>
              <a:off x="-1961497" y="4761519"/>
              <a:ext cx="323850" cy="476250"/>
            </a:xfrm>
            <a:custGeom>
              <a:avLst/>
              <a:gdLst>
                <a:gd name="connsiteX0" fmla="*/ 19050 w 323850"/>
                <a:gd name="connsiteY0" fmla="*/ 476250 h 476250"/>
                <a:gd name="connsiteX1" fmla="*/ 0 w 323850"/>
                <a:gd name="connsiteY1" fmla="*/ 476250 h 476250"/>
                <a:gd name="connsiteX2" fmla="*/ 0 w 323850"/>
                <a:gd name="connsiteY2" fmla="*/ 47625 h 476250"/>
                <a:gd name="connsiteX3" fmla="*/ 47625 w 323850"/>
                <a:gd name="connsiteY3" fmla="*/ 0 h 476250"/>
                <a:gd name="connsiteX4" fmla="*/ 276225 w 323850"/>
                <a:gd name="connsiteY4" fmla="*/ 0 h 476250"/>
                <a:gd name="connsiteX5" fmla="*/ 323850 w 323850"/>
                <a:gd name="connsiteY5" fmla="*/ 47625 h 476250"/>
                <a:gd name="connsiteX6" fmla="*/ 323850 w 323850"/>
                <a:gd name="connsiteY6" fmla="*/ 104775 h 476250"/>
                <a:gd name="connsiteX7" fmla="*/ 304800 w 323850"/>
                <a:gd name="connsiteY7" fmla="*/ 104775 h 476250"/>
                <a:gd name="connsiteX8" fmla="*/ 304800 w 323850"/>
                <a:gd name="connsiteY8" fmla="*/ 47625 h 476250"/>
                <a:gd name="connsiteX9" fmla="*/ 276225 w 323850"/>
                <a:gd name="connsiteY9" fmla="*/ 19050 h 476250"/>
                <a:gd name="connsiteX10" fmla="*/ 47625 w 323850"/>
                <a:gd name="connsiteY10" fmla="*/ 19050 h 476250"/>
                <a:gd name="connsiteX11" fmla="*/ 19050 w 323850"/>
                <a:gd name="connsiteY11" fmla="*/ 47625 h 476250"/>
                <a:gd name="connsiteX12" fmla="*/ 19050 w 323850"/>
                <a:gd name="connsiteY12" fmla="*/ 476250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3850" h="476250">
                  <a:moveTo>
                    <a:pt x="19050" y="476250"/>
                  </a:moveTo>
                  <a:lnTo>
                    <a:pt x="0" y="476250"/>
                  </a:lnTo>
                  <a:lnTo>
                    <a:pt x="0" y="47625"/>
                  </a:lnTo>
                  <a:cubicBezTo>
                    <a:pt x="0" y="21336"/>
                    <a:pt x="21336" y="0"/>
                    <a:pt x="47625" y="0"/>
                  </a:cubicBezTo>
                  <a:lnTo>
                    <a:pt x="276225" y="0"/>
                  </a:lnTo>
                  <a:cubicBezTo>
                    <a:pt x="302514" y="0"/>
                    <a:pt x="323850" y="21336"/>
                    <a:pt x="323850" y="47625"/>
                  </a:cubicBezTo>
                  <a:lnTo>
                    <a:pt x="323850" y="104775"/>
                  </a:lnTo>
                  <a:lnTo>
                    <a:pt x="304800" y="104775"/>
                  </a:lnTo>
                  <a:lnTo>
                    <a:pt x="304800" y="47625"/>
                  </a:lnTo>
                  <a:cubicBezTo>
                    <a:pt x="304800" y="31909"/>
                    <a:pt x="291941" y="19050"/>
                    <a:pt x="276225" y="19050"/>
                  </a:cubicBezTo>
                  <a:lnTo>
                    <a:pt x="47625" y="19050"/>
                  </a:lnTo>
                  <a:cubicBezTo>
                    <a:pt x="31909" y="19050"/>
                    <a:pt x="19050" y="31909"/>
                    <a:pt x="19050" y="47625"/>
                  </a:cubicBezTo>
                  <a:lnTo>
                    <a:pt x="19050" y="476250"/>
                  </a:lnTo>
                  <a:close/>
                </a:path>
              </a:pathLst>
            </a:custGeom>
            <a:grpFill/>
            <a:ln w="9525" cap="flat">
              <a:noFill/>
              <a:prstDash val="solid"/>
              <a:miter/>
            </a:ln>
          </p:spPr>
          <p:txBody>
            <a:bodyPr rtlCol="0" anchor="ctr"/>
            <a:lstStyle/>
            <a:p>
              <a:endParaRPr lang="en-RU"/>
            </a:p>
          </p:txBody>
        </p:sp>
        <p:sp>
          <p:nvSpPr>
            <p:cNvPr id="96" name="Freeform 209">
              <a:extLst>
                <a:ext uri="{FF2B5EF4-FFF2-40B4-BE49-F238E27FC236}">
                  <a16:creationId xmlns:a16="http://schemas.microsoft.com/office/drawing/2014/main" id="{EDE6C0EE-39F3-D803-F0A9-1D6749C74920}"/>
                </a:ext>
              </a:extLst>
            </p:cNvPr>
            <p:cNvSpPr/>
            <p:nvPr/>
          </p:nvSpPr>
          <p:spPr>
            <a:xfrm>
              <a:off x="-1961497" y="5256819"/>
              <a:ext cx="323850" cy="95250"/>
            </a:xfrm>
            <a:custGeom>
              <a:avLst/>
              <a:gdLst>
                <a:gd name="connsiteX0" fmla="*/ 276225 w 323850"/>
                <a:gd name="connsiteY0" fmla="*/ 95250 h 95250"/>
                <a:gd name="connsiteX1" fmla="*/ 47625 w 323850"/>
                <a:gd name="connsiteY1" fmla="*/ 95250 h 95250"/>
                <a:gd name="connsiteX2" fmla="*/ 0 w 323850"/>
                <a:gd name="connsiteY2" fmla="*/ 47625 h 95250"/>
                <a:gd name="connsiteX3" fmla="*/ 0 w 323850"/>
                <a:gd name="connsiteY3" fmla="*/ 0 h 95250"/>
                <a:gd name="connsiteX4" fmla="*/ 323850 w 323850"/>
                <a:gd name="connsiteY4" fmla="*/ 0 h 95250"/>
                <a:gd name="connsiteX5" fmla="*/ 323850 w 323850"/>
                <a:gd name="connsiteY5" fmla="*/ 47625 h 95250"/>
                <a:gd name="connsiteX6" fmla="*/ 276225 w 323850"/>
                <a:gd name="connsiteY6" fmla="*/ 95250 h 95250"/>
                <a:gd name="connsiteX7" fmla="*/ 19050 w 323850"/>
                <a:gd name="connsiteY7" fmla="*/ 19050 h 95250"/>
                <a:gd name="connsiteX8" fmla="*/ 19050 w 323850"/>
                <a:gd name="connsiteY8" fmla="*/ 47625 h 95250"/>
                <a:gd name="connsiteX9" fmla="*/ 47625 w 323850"/>
                <a:gd name="connsiteY9" fmla="*/ 76200 h 95250"/>
                <a:gd name="connsiteX10" fmla="*/ 276225 w 323850"/>
                <a:gd name="connsiteY10" fmla="*/ 76200 h 95250"/>
                <a:gd name="connsiteX11" fmla="*/ 304800 w 323850"/>
                <a:gd name="connsiteY11" fmla="*/ 47625 h 95250"/>
                <a:gd name="connsiteX12" fmla="*/ 304800 w 323850"/>
                <a:gd name="connsiteY12" fmla="*/ 19050 h 95250"/>
                <a:gd name="connsiteX13" fmla="*/ 19050 w 323850"/>
                <a:gd name="connsiteY13" fmla="*/ 1905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3850" h="95250">
                  <a:moveTo>
                    <a:pt x="276225" y="95250"/>
                  </a:moveTo>
                  <a:lnTo>
                    <a:pt x="47625" y="95250"/>
                  </a:lnTo>
                  <a:cubicBezTo>
                    <a:pt x="21336" y="95250"/>
                    <a:pt x="0" y="73914"/>
                    <a:pt x="0" y="47625"/>
                  </a:cubicBezTo>
                  <a:lnTo>
                    <a:pt x="0" y="0"/>
                  </a:lnTo>
                  <a:lnTo>
                    <a:pt x="323850" y="0"/>
                  </a:lnTo>
                  <a:lnTo>
                    <a:pt x="323850" y="47625"/>
                  </a:lnTo>
                  <a:cubicBezTo>
                    <a:pt x="323850" y="73914"/>
                    <a:pt x="302514" y="95250"/>
                    <a:pt x="276225" y="95250"/>
                  </a:cubicBezTo>
                  <a:close/>
                  <a:moveTo>
                    <a:pt x="19050" y="19050"/>
                  </a:moveTo>
                  <a:lnTo>
                    <a:pt x="19050" y="47625"/>
                  </a:lnTo>
                  <a:cubicBezTo>
                    <a:pt x="19050" y="63341"/>
                    <a:pt x="31909" y="76200"/>
                    <a:pt x="47625" y="76200"/>
                  </a:cubicBezTo>
                  <a:lnTo>
                    <a:pt x="276225" y="76200"/>
                  </a:lnTo>
                  <a:cubicBezTo>
                    <a:pt x="291941" y="76200"/>
                    <a:pt x="304800" y="63341"/>
                    <a:pt x="304800" y="47625"/>
                  </a:cubicBezTo>
                  <a:lnTo>
                    <a:pt x="304800" y="19050"/>
                  </a:lnTo>
                  <a:lnTo>
                    <a:pt x="19050" y="19050"/>
                  </a:lnTo>
                  <a:close/>
                </a:path>
              </a:pathLst>
            </a:custGeom>
            <a:grpFill/>
            <a:ln w="9525" cap="flat">
              <a:noFill/>
              <a:prstDash val="solid"/>
              <a:miter/>
            </a:ln>
          </p:spPr>
          <p:txBody>
            <a:bodyPr rtlCol="0" anchor="ctr"/>
            <a:lstStyle/>
            <a:p>
              <a:endParaRPr lang="en-RU"/>
            </a:p>
          </p:txBody>
        </p:sp>
        <p:sp>
          <p:nvSpPr>
            <p:cNvPr id="97" name="Freeform 210">
              <a:extLst>
                <a:ext uri="{FF2B5EF4-FFF2-40B4-BE49-F238E27FC236}">
                  <a16:creationId xmlns:a16="http://schemas.microsoft.com/office/drawing/2014/main" id="{BACCC159-C13A-0D99-1C65-AD2361165491}"/>
                </a:ext>
              </a:extLst>
            </p:cNvPr>
            <p:cNvSpPr/>
            <p:nvPr/>
          </p:nvSpPr>
          <p:spPr>
            <a:xfrm>
              <a:off x="-1837672" y="5294919"/>
              <a:ext cx="76200" cy="19050"/>
            </a:xfrm>
            <a:custGeom>
              <a:avLst/>
              <a:gdLst>
                <a:gd name="connsiteX0" fmla="*/ 0 w 76200"/>
                <a:gd name="connsiteY0" fmla="*/ 0 h 19050"/>
                <a:gd name="connsiteX1" fmla="*/ 76200 w 76200"/>
                <a:gd name="connsiteY1" fmla="*/ 0 h 19050"/>
                <a:gd name="connsiteX2" fmla="*/ 76200 w 76200"/>
                <a:gd name="connsiteY2" fmla="*/ 19050 h 19050"/>
                <a:gd name="connsiteX3" fmla="*/ 0 w 762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76200" h="19050">
                  <a:moveTo>
                    <a:pt x="0" y="0"/>
                  </a:moveTo>
                  <a:lnTo>
                    <a:pt x="76200" y="0"/>
                  </a:lnTo>
                  <a:lnTo>
                    <a:pt x="76200" y="19050"/>
                  </a:lnTo>
                  <a:lnTo>
                    <a:pt x="0" y="19050"/>
                  </a:lnTo>
                  <a:close/>
                </a:path>
              </a:pathLst>
            </a:custGeom>
            <a:grpFill/>
            <a:ln w="9525" cap="flat">
              <a:noFill/>
              <a:prstDash val="solid"/>
              <a:miter/>
            </a:ln>
          </p:spPr>
          <p:txBody>
            <a:bodyPr rtlCol="0" anchor="ctr"/>
            <a:lstStyle/>
            <a:p>
              <a:endParaRPr lang="en-RU"/>
            </a:p>
          </p:txBody>
        </p:sp>
        <p:sp>
          <p:nvSpPr>
            <p:cNvPr id="98" name="Freeform 211">
              <a:extLst>
                <a:ext uri="{FF2B5EF4-FFF2-40B4-BE49-F238E27FC236}">
                  <a16:creationId xmlns:a16="http://schemas.microsoft.com/office/drawing/2014/main" id="{2BDFEB01-49B0-524B-FD2A-6BC3E661CD93}"/>
                </a:ext>
              </a:extLst>
            </p:cNvPr>
            <p:cNvSpPr/>
            <p:nvPr/>
          </p:nvSpPr>
          <p:spPr>
            <a:xfrm>
              <a:off x="-1951972" y="4818669"/>
              <a:ext cx="304800" cy="19050"/>
            </a:xfrm>
            <a:custGeom>
              <a:avLst/>
              <a:gdLst>
                <a:gd name="connsiteX0" fmla="*/ 0 w 304800"/>
                <a:gd name="connsiteY0" fmla="*/ 0 h 19050"/>
                <a:gd name="connsiteX1" fmla="*/ 304800 w 304800"/>
                <a:gd name="connsiteY1" fmla="*/ 0 h 19050"/>
                <a:gd name="connsiteX2" fmla="*/ 304800 w 304800"/>
                <a:gd name="connsiteY2" fmla="*/ 19050 h 19050"/>
                <a:gd name="connsiteX3" fmla="*/ 0 w 3048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304800" h="19050">
                  <a:moveTo>
                    <a:pt x="0" y="0"/>
                  </a:moveTo>
                  <a:lnTo>
                    <a:pt x="304800" y="0"/>
                  </a:lnTo>
                  <a:lnTo>
                    <a:pt x="304800" y="19050"/>
                  </a:lnTo>
                  <a:lnTo>
                    <a:pt x="0" y="19050"/>
                  </a:lnTo>
                  <a:close/>
                </a:path>
              </a:pathLst>
            </a:custGeom>
            <a:grpFill/>
            <a:ln w="9525" cap="flat">
              <a:noFill/>
              <a:prstDash val="solid"/>
              <a:miter/>
            </a:ln>
          </p:spPr>
          <p:txBody>
            <a:bodyPr rtlCol="0" anchor="ctr"/>
            <a:lstStyle/>
            <a:p>
              <a:endParaRPr lang="en-RU"/>
            </a:p>
          </p:txBody>
        </p:sp>
        <p:sp>
          <p:nvSpPr>
            <p:cNvPr id="99" name="Freeform 212">
              <a:extLst>
                <a:ext uri="{FF2B5EF4-FFF2-40B4-BE49-F238E27FC236}">
                  <a16:creationId xmlns:a16="http://schemas.microsoft.com/office/drawing/2014/main" id="{4B1DB9C4-C7EB-8F00-9D57-1839CAC2FD39}"/>
                </a:ext>
              </a:extLst>
            </p:cNvPr>
            <p:cNvSpPr/>
            <p:nvPr/>
          </p:nvSpPr>
          <p:spPr>
            <a:xfrm>
              <a:off x="-1923397" y="4856769"/>
              <a:ext cx="247650" cy="381000"/>
            </a:xfrm>
            <a:custGeom>
              <a:avLst/>
              <a:gdLst>
                <a:gd name="connsiteX0" fmla="*/ 247650 w 247650"/>
                <a:gd name="connsiteY0" fmla="*/ 381000 h 381000"/>
                <a:gd name="connsiteX1" fmla="*/ 0 w 247650"/>
                <a:gd name="connsiteY1" fmla="*/ 381000 h 381000"/>
                <a:gd name="connsiteX2" fmla="*/ 0 w 247650"/>
                <a:gd name="connsiteY2" fmla="*/ 0 h 381000"/>
                <a:gd name="connsiteX3" fmla="*/ 247650 w 247650"/>
                <a:gd name="connsiteY3" fmla="*/ 0 h 381000"/>
                <a:gd name="connsiteX4" fmla="*/ 247650 w 247650"/>
                <a:gd name="connsiteY4" fmla="*/ 47625 h 381000"/>
                <a:gd name="connsiteX5" fmla="*/ 228600 w 247650"/>
                <a:gd name="connsiteY5" fmla="*/ 47625 h 381000"/>
                <a:gd name="connsiteX6" fmla="*/ 228600 w 247650"/>
                <a:gd name="connsiteY6" fmla="*/ 19050 h 381000"/>
                <a:gd name="connsiteX7" fmla="*/ 19050 w 247650"/>
                <a:gd name="connsiteY7" fmla="*/ 19050 h 381000"/>
                <a:gd name="connsiteX8" fmla="*/ 19050 w 247650"/>
                <a:gd name="connsiteY8" fmla="*/ 361950 h 381000"/>
                <a:gd name="connsiteX9" fmla="*/ 228600 w 247650"/>
                <a:gd name="connsiteY9" fmla="*/ 361950 h 381000"/>
                <a:gd name="connsiteX10" fmla="*/ 228600 w 247650"/>
                <a:gd name="connsiteY10" fmla="*/ 266700 h 381000"/>
                <a:gd name="connsiteX11" fmla="*/ 247650 w 247650"/>
                <a:gd name="connsiteY11" fmla="*/ 26670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650" h="381000">
                  <a:moveTo>
                    <a:pt x="247650" y="381000"/>
                  </a:moveTo>
                  <a:lnTo>
                    <a:pt x="0" y="381000"/>
                  </a:lnTo>
                  <a:lnTo>
                    <a:pt x="0" y="0"/>
                  </a:lnTo>
                  <a:lnTo>
                    <a:pt x="247650" y="0"/>
                  </a:lnTo>
                  <a:lnTo>
                    <a:pt x="247650" y="47625"/>
                  </a:lnTo>
                  <a:lnTo>
                    <a:pt x="228600" y="47625"/>
                  </a:lnTo>
                  <a:lnTo>
                    <a:pt x="228600" y="19050"/>
                  </a:lnTo>
                  <a:lnTo>
                    <a:pt x="19050" y="19050"/>
                  </a:lnTo>
                  <a:lnTo>
                    <a:pt x="19050" y="361950"/>
                  </a:lnTo>
                  <a:lnTo>
                    <a:pt x="228600" y="361950"/>
                  </a:lnTo>
                  <a:lnTo>
                    <a:pt x="228600" y="266700"/>
                  </a:lnTo>
                  <a:lnTo>
                    <a:pt x="247650" y="266700"/>
                  </a:lnTo>
                  <a:close/>
                </a:path>
              </a:pathLst>
            </a:custGeom>
            <a:grpFill/>
            <a:ln w="9525" cap="flat">
              <a:noFill/>
              <a:prstDash val="solid"/>
              <a:miter/>
            </a:ln>
          </p:spPr>
          <p:txBody>
            <a:bodyPr rtlCol="0" anchor="ctr"/>
            <a:lstStyle/>
            <a:p>
              <a:endParaRPr lang="en-RU"/>
            </a:p>
          </p:txBody>
        </p:sp>
        <p:sp>
          <p:nvSpPr>
            <p:cNvPr id="100" name="Freeform 213">
              <a:extLst>
                <a:ext uri="{FF2B5EF4-FFF2-40B4-BE49-F238E27FC236}">
                  <a16:creationId xmlns:a16="http://schemas.microsoft.com/office/drawing/2014/main" id="{E6A06321-9B0A-9C6F-BF89-AD3354C5FC98}"/>
                </a:ext>
              </a:extLst>
            </p:cNvPr>
            <p:cNvSpPr/>
            <p:nvPr/>
          </p:nvSpPr>
          <p:spPr>
            <a:xfrm>
              <a:off x="-1809097" y="4866294"/>
              <a:ext cx="95250" cy="104775"/>
            </a:xfrm>
            <a:custGeom>
              <a:avLst/>
              <a:gdLst>
                <a:gd name="connsiteX0" fmla="*/ 95250 w 95250"/>
                <a:gd name="connsiteY0" fmla="*/ 104775 h 104775"/>
                <a:gd name="connsiteX1" fmla="*/ 0 w 95250"/>
                <a:gd name="connsiteY1" fmla="*/ 104775 h 104775"/>
                <a:gd name="connsiteX2" fmla="*/ 0 w 95250"/>
                <a:gd name="connsiteY2" fmla="*/ 0 h 104775"/>
                <a:gd name="connsiteX3" fmla="*/ 19050 w 95250"/>
                <a:gd name="connsiteY3" fmla="*/ 0 h 104775"/>
                <a:gd name="connsiteX4" fmla="*/ 19050 w 95250"/>
                <a:gd name="connsiteY4" fmla="*/ 85725 h 104775"/>
                <a:gd name="connsiteX5" fmla="*/ 95250 w 95250"/>
                <a:gd name="connsiteY5" fmla="*/ 85725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50" h="104775">
                  <a:moveTo>
                    <a:pt x="95250" y="104775"/>
                  </a:moveTo>
                  <a:lnTo>
                    <a:pt x="0" y="104775"/>
                  </a:lnTo>
                  <a:lnTo>
                    <a:pt x="0" y="0"/>
                  </a:lnTo>
                  <a:lnTo>
                    <a:pt x="19050" y="0"/>
                  </a:lnTo>
                  <a:lnTo>
                    <a:pt x="19050" y="85725"/>
                  </a:lnTo>
                  <a:lnTo>
                    <a:pt x="95250" y="85725"/>
                  </a:lnTo>
                  <a:close/>
                </a:path>
              </a:pathLst>
            </a:custGeom>
            <a:grpFill/>
            <a:ln w="9525" cap="flat">
              <a:noFill/>
              <a:prstDash val="solid"/>
              <a:miter/>
            </a:ln>
          </p:spPr>
          <p:txBody>
            <a:bodyPr rtlCol="0" anchor="ctr"/>
            <a:lstStyle/>
            <a:p>
              <a:endParaRPr lang="en-RU"/>
            </a:p>
          </p:txBody>
        </p:sp>
        <p:sp>
          <p:nvSpPr>
            <p:cNvPr id="101" name="Freeform 214">
              <a:extLst>
                <a:ext uri="{FF2B5EF4-FFF2-40B4-BE49-F238E27FC236}">
                  <a16:creationId xmlns:a16="http://schemas.microsoft.com/office/drawing/2014/main" id="{A802AA58-F2C4-2F40-D1B5-63543737452C}"/>
                </a:ext>
              </a:extLst>
            </p:cNvPr>
            <p:cNvSpPr/>
            <p:nvPr/>
          </p:nvSpPr>
          <p:spPr>
            <a:xfrm>
              <a:off x="-1751947" y="5009169"/>
              <a:ext cx="38100" cy="219075"/>
            </a:xfrm>
            <a:custGeom>
              <a:avLst/>
              <a:gdLst>
                <a:gd name="connsiteX0" fmla="*/ 19050 w 38100"/>
                <a:gd name="connsiteY0" fmla="*/ 219075 h 219075"/>
                <a:gd name="connsiteX1" fmla="*/ 0 w 38100"/>
                <a:gd name="connsiteY1" fmla="*/ 219075 h 219075"/>
                <a:gd name="connsiteX2" fmla="*/ 0 w 38100"/>
                <a:gd name="connsiteY2" fmla="*/ 0 h 219075"/>
                <a:gd name="connsiteX3" fmla="*/ 38100 w 38100"/>
                <a:gd name="connsiteY3" fmla="*/ 0 h 219075"/>
                <a:gd name="connsiteX4" fmla="*/ 38100 w 38100"/>
                <a:gd name="connsiteY4" fmla="*/ 19050 h 219075"/>
                <a:gd name="connsiteX5" fmla="*/ 19050 w 38100"/>
                <a:gd name="connsiteY5" fmla="*/ 19050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 h="219075">
                  <a:moveTo>
                    <a:pt x="19050" y="219075"/>
                  </a:moveTo>
                  <a:lnTo>
                    <a:pt x="0" y="219075"/>
                  </a:lnTo>
                  <a:lnTo>
                    <a:pt x="0" y="0"/>
                  </a:lnTo>
                  <a:lnTo>
                    <a:pt x="38100" y="0"/>
                  </a:lnTo>
                  <a:lnTo>
                    <a:pt x="38100" y="19050"/>
                  </a:lnTo>
                  <a:lnTo>
                    <a:pt x="19050" y="19050"/>
                  </a:lnTo>
                  <a:close/>
                </a:path>
              </a:pathLst>
            </a:custGeom>
            <a:grpFill/>
            <a:ln w="9525" cap="flat">
              <a:noFill/>
              <a:prstDash val="solid"/>
              <a:miter/>
            </a:ln>
          </p:spPr>
          <p:txBody>
            <a:bodyPr rtlCol="0" anchor="ctr"/>
            <a:lstStyle/>
            <a:p>
              <a:endParaRPr lang="en-RU"/>
            </a:p>
          </p:txBody>
        </p:sp>
        <p:sp>
          <p:nvSpPr>
            <p:cNvPr id="102" name="Freeform 215">
              <a:extLst>
                <a:ext uri="{FF2B5EF4-FFF2-40B4-BE49-F238E27FC236}">
                  <a16:creationId xmlns:a16="http://schemas.microsoft.com/office/drawing/2014/main" id="{8D5A0EA4-57FD-2005-0929-94A8C3B756BD}"/>
                </a:ext>
              </a:extLst>
            </p:cNvPr>
            <p:cNvSpPr/>
            <p:nvPr/>
          </p:nvSpPr>
          <p:spPr>
            <a:xfrm>
              <a:off x="-1913872" y="5142519"/>
              <a:ext cx="123825" cy="85725"/>
            </a:xfrm>
            <a:custGeom>
              <a:avLst/>
              <a:gdLst>
                <a:gd name="connsiteX0" fmla="*/ 123825 w 123825"/>
                <a:gd name="connsiteY0" fmla="*/ 85725 h 85725"/>
                <a:gd name="connsiteX1" fmla="*/ 104775 w 123825"/>
                <a:gd name="connsiteY1" fmla="*/ 85725 h 85725"/>
                <a:gd name="connsiteX2" fmla="*/ 104775 w 123825"/>
                <a:gd name="connsiteY2" fmla="*/ 19050 h 85725"/>
                <a:gd name="connsiteX3" fmla="*/ 0 w 123825"/>
                <a:gd name="connsiteY3" fmla="*/ 19050 h 85725"/>
                <a:gd name="connsiteX4" fmla="*/ 0 w 123825"/>
                <a:gd name="connsiteY4" fmla="*/ 0 h 85725"/>
                <a:gd name="connsiteX5" fmla="*/ 123825 w 123825"/>
                <a:gd name="connsiteY5" fmla="*/ 0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825" h="85725">
                  <a:moveTo>
                    <a:pt x="123825" y="85725"/>
                  </a:moveTo>
                  <a:lnTo>
                    <a:pt x="104775" y="85725"/>
                  </a:lnTo>
                  <a:lnTo>
                    <a:pt x="104775" y="19050"/>
                  </a:lnTo>
                  <a:lnTo>
                    <a:pt x="0" y="19050"/>
                  </a:lnTo>
                  <a:lnTo>
                    <a:pt x="0" y="0"/>
                  </a:lnTo>
                  <a:lnTo>
                    <a:pt x="123825" y="0"/>
                  </a:lnTo>
                  <a:close/>
                </a:path>
              </a:pathLst>
            </a:custGeom>
            <a:grpFill/>
            <a:ln w="9525" cap="flat">
              <a:noFill/>
              <a:prstDash val="solid"/>
              <a:miter/>
            </a:ln>
          </p:spPr>
          <p:txBody>
            <a:bodyPr rtlCol="0" anchor="ctr"/>
            <a:lstStyle/>
            <a:p>
              <a:endParaRPr lang="en-RU"/>
            </a:p>
          </p:txBody>
        </p:sp>
        <p:sp>
          <p:nvSpPr>
            <p:cNvPr id="103" name="Freeform 216">
              <a:extLst>
                <a:ext uri="{FF2B5EF4-FFF2-40B4-BE49-F238E27FC236}">
                  <a16:creationId xmlns:a16="http://schemas.microsoft.com/office/drawing/2014/main" id="{9BDEAA17-58C7-0716-79A9-2F4FD55763F6}"/>
                </a:ext>
              </a:extLst>
            </p:cNvPr>
            <p:cNvSpPr/>
            <p:nvPr/>
          </p:nvSpPr>
          <p:spPr>
            <a:xfrm>
              <a:off x="-1913872" y="5009169"/>
              <a:ext cx="123825" cy="95250"/>
            </a:xfrm>
            <a:custGeom>
              <a:avLst/>
              <a:gdLst>
                <a:gd name="connsiteX0" fmla="*/ 123825 w 123825"/>
                <a:gd name="connsiteY0" fmla="*/ 95250 h 95250"/>
                <a:gd name="connsiteX1" fmla="*/ 0 w 123825"/>
                <a:gd name="connsiteY1" fmla="*/ 95250 h 95250"/>
                <a:gd name="connsiteX2" fmla="*/ 0 w 123825"/>
                <a:gd name="connsiteY2" fmla="*/ 76200 h 95250"/>
                <a:gd name="connsiteX3" fmla="*/ 104775 w 123825"/>
                <a:gd name="connsiteY3" fmla="*/ 76200 h 95250"/>
                <a:gd name="connsiteX4" fmla="*/ 104775 w 123825"/>
                <a:gd name="connsiteY4" fmla="*/ 19050 h 95250"/>
                <a:gd name="connsiteX5" fmla="*/ 0 w 123825"/>
                <a:gd name="connsiteY5" fmla="*/ 19050 h 95250"/>
                <a:gd name="connsiteX6" fmla="*/ 0 w 123825"/>
                <a:gd name="connsiteY6" fmla="*/ 0 h 95250"/>
                <a:gd name="connsiteX7" fmla="*/ 123825 w 123825"/>
                <a:gd name="connsiteY7"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825" h="95250">
                  <a:moveTo>
                    <a:pt x="123825" y="95250"/>
                  </a:moveTo>
                  <a:lnTo>
                    <a:pt x="0" y="95250"/>
                  </a:lnTo>
                  <a:lnTo>
                    <a:pt x="0" y="76200"/>
                  </a:lnTo>
                  <a:lnTo>
                    <a:pt x="104775" y="76200"/>
                  </a:lnTo>
                  <a:lnTo>
                    <a:pt x="104775" y="19050"/>
                  </a:lnTo>
                  <a:lnTo>
                    <a:pt x="0" y="19050"/>
                  </a:lnTo>
                  <a:lnTo>
                    <a:pt x="0" y="0"/>
                  </a:lnTo>
                  <a:lnTo>
                    <a:pt x="123825" y="0"/>
                  </a:lnTo>
                  <a:close/>
                </a:path>
              </a:pathLst>
            </a:custGeom>
            <a:grpFill/>
            <a:ln w="9525" cap="flat">
              <a:noFill/>
              <a:prstDash val="solid"/>
              <a:miter/>
            </a:ln>
          </p:spPr>
          <p:txBody>
            <a:bodyPr rtlCol="0" anchor="ctr"/>
            <a:lstStyle/>
            <a:p>
              <a:endParaRPr lang="en-RU"/>
            </a:p>
          </p:txBody>
        </p:sp>
        <p:sp>
          <p:nvSpPr>
            <p:cNvPr id="104" name="Freeform 217">
              <a:extLst>
                <a:ext uri="{FF2B5EF4-FFF2-40B4-BE49-F238E27FC236}">
                  <a16:creationId xmlns:a16="http://schemas.microsoft.com/office/drawing/2014/main" id="{BBDE8CFB-D736-761F-8567-0E1FC1C5236A}"/>
                </a:ext>
              </a:extLst>
            </p:cNvPr>
            <p:cNvSpPr/>
            <p:nvPr/>
          </p:nvSpPr>
          <p:spPr>
            <a:xfrm>
              <a:off x="-1913872" y="4866294"/>
              <a:ext cx="66675" cy="104775"/>
            </a:xfrm>
            <a:custGeom>
              <a:avLst/>
              <a:gdLst>
                <a:gd name="connsiteX0" fmla="*/ 66675 w 66675"/>
                <a:gd name="connsiteY0" fmla="*/ 104775 h 104775"/>
                <a:gd name="connsiteX1" fmla="*/ 0 w 66675"/>
                <a:gd name="connsiteY1" fmla="*/ 104775 h 104775"/>
                <a:gd name="connsiteX2" fmla="*/ 0 w 66675"/>
                <a:gd name="connsiteY2" fmla="*/ 85725 h 104775"/>
                <a:gd name="connsiteX3" fmla="*/ 47625 w 66675"/>
                <a:gd name="connsiteY3" fmla="*/ 85725 h 104775"/>
                <a:gd name="connsiteX4" fmla="*/ 47625 w 66675"/>
                <a:gd name="connsiteY4" fmla="*/ 0 h 104775"/>
                <a:gd name="connsiteX5" fmla="*/ 66675 w 66675"/>
                <a:gd name="connsiteY5" fmla="*/ 0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5" h="104775">
                  <a:moveTo>
                    <a:pt x="66675" y="104775"/>
                  </a:moveTo>
                  <a:lnTo>
                    <a:pt x="0" y="104775"/>
                  </a:lnTo>
                  <a:lnTo>
                    <a:pt x="0" y="85725"/>
                  </a:lnTo>
                  <a:lnTo>
                    <a:pt x="47625" y="85725"/>
                  </a:lnTo>
                  <a:lnTo>
                    <a:pt x="47625" y="0"/>
                  </a:lnTo>
                  <a:lnTo>
                    <a:pt x="66675" y="0"/>
                  </a:lnTo>
                  <a:close/>
                </a:path>
              </a:pathLst>
            </a:custGeom>
            <a:grpFill/>
            <a:ln w="9525" cap="flat">
              <a:noFill/>
              <a:prstDash val="solid"/>
              <a:miter/>
            </a:ln>
          </p:spPr>
          <p:txBody>
            <a:bodyPr rtlCol="0" anchor="ctr"/>
            <a:lstStyle/>
            <a:p>
              <a:endParaRPr lang="en-RU"/>
            </a:p>
          </p:txBody>
        </p:sp>
        <p:sp>
          <p:nvSpPr>
            <p:cNvPr id="105" name="Freeform 218">
              <a:extLst>
                <a:ext uri="{FF2B5EF4-FFF2-40B4-BE49-F238E27FC236}">
                  <a16:creationId xmlns:a16="http://schemas.microsoft.com/office/drawing/2014/main" id="{F4AB32C3-ED73-0D49-ED0B-4673A63D8395}"/>
                </a:ext>
              </a:extLst>
            </p:cNvPr>
            <p:cNvSpPr/>
            <p:nvPr/>
          </p:nvSpPr>
          <p:spPr>
            <a:xfrm>
              <a:off x="-1637647" y="4904394"/>
              <a:ext cx="209550" cy="209550"/>
            </a:xfrm>
            <a:custGeom>
              <a:avLst/>
              <a:gdLst>
                <a:gd name="connsiteX0" fmla="*/ 104775 w 209550"/>
                <a:gd name="connsiteY0" fmla="*/ 209550 h 209550"/>
                <a:gd name="connsiteX1" fmla="*/ 0 w 209550"/>
                <a:gd name="connsiteY1" fmla="*/ 104775 h 209550"/>
                <a:gd name="connsiteX2" fmla="*/ 104775 w 209550"/>
                <a:gd name="connsiteY2" fmla="*/ 0 h 209550"/>
                <a:gd name="connsiteX3" fmla="*/ 209550 w 209550"/>
                <a:gd name="connsiteY3" fmla="*/ 104775 h 209550"/>
                <a:gd name="connsiteX4" fmla="*/ 104775 w 209550"/>
                <a:gd name="connsiteY4" fmla="*/ 209550 h 209550"/>
                <a:gd name="connsiteX5" fmla="*/ 104775 w 209550"/>
                <a:gd name="connsiteY5" fmla="*/ 19050 h 209550"/>
                <a:gd name="connsiteX6" fmla="*/ 19050 w 209550"/>
                <a:gd name="connsiteY6" fmla="*/ 104775 h 209550"/>
                <a:gd name="connsiteX7" fmla="*/ 104775 w 209550"/>
                <a:gd name="connsiteY7" fmla="*/ 190500 h 209550"/>
                <a:gd name="connsiteX8" fmla="*/ 190500 w 209550"/>
                <a:gd name="connsiteY8" fmla="*/ 104775 h 209550"/>
                <a:gd name="connsiteX9" fmla="*/ 104775 w 209550"/>
                <a:gd name="connsiteY9" fmla="*/ 1905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550" h="209550">
                  <a:moveTo>
                    <a:pt x="104775" y="209550"/>
                  </a:moveTo>
                  <a:cubicBezTo>
                    <a:pt x="46958" y="209550"/>
                    <a:pt x="0" y="162592"/>
                    <a:pt x="0" y="104775"/>
                  </a:cubicBezTo>
                  <a:cubicBezTo>
                    <a:pt x="0" y="46958"/>
                    <a:pt x="46958" y="0"/>
                    <a:pt x="104775" y="0"/>
                  </a:cubicBezTo>
                  <a:cubicBezTo>
                    <a:pt x="162592" y="0"/>
                    <a:pt x="209550" y="46958"/>
                    <a:pt x="209550" y="104775"/>
                  </a:cubicBezTo>
                  <a:cubicBezTo>
                    <a:pt x="209550" y="162592"/>
                    <a:pt x="162592" y="209550"/>
                    <a:pt x="104775" y="209550"/>
                  </a:cubicBezTo>
                  <a:close/>
                  <a:moveTo>
                    <a:pt x="104775" y="19050"/>
                  </a:moveTo>
                  <a:cubicBezTo>
                    <a:pt x="57531" y="19050"/>
                    <a:pt x="19050" y="57531"/>
                    <a:pt x="19050" y="104775"/>
                  </a:cubicBezTo>
                  <a:cubicBezTo>
                    <a:pt x="19050" y="152019"/>
                    <a:pt x="57531" y="190500"/>
                    <a:pt x="104775" y="190500"/>
                  </a:cubicBezTo>
                  <a:cubicBezTo>
                    <a:pt x="152019" y="190500"/>
                    <a:pt x="190500" y="152019"/>
                    <a:pt x="190500" y="104775"/>
                  </a:cubicBezTo>
                  <a:cubicBezTo>
                    <a:pt x="190500" y="57531"/>
                    <a:pt x="152019" y="19050"/>
                    <a:pt x="104775" y="19050"/>
                  </a:cubicBezTo>
                  <a:close/>
                </a:path>
              </a:pathLst>
            </a:custGeom>
            <a:grpFill/>
            <a:ln w="9525" cap="flat">
              <a:noFill/>
              <a:prstDash val="solid"/>
              <a:miter/>
            </a:ln>
          </p:spPr>
          <p:txBody>
            <a:bodyPr rtlCol="0" anchor="ctr"/>
            <a:lstStyle/>
            <a:p>
              <a:endParaRPr lang="en-RU"/>
            </a:p>
          </p:txBody>
        </p:sp>
        <p:sp>
          <p:nvSpPr>
            <p:cNvPr id="106" name="Freeform 219">
              <a:extLst>
                <a:ext uri="{FF2B5EF4-FFF2-40B4-BE49-F238E27FC236}">
                  <a16:creationId xmlns:a16="http://schemas.microsoft.com/office/drawing/2014/main" id="{B0BAC967-B995-142E-82C6-ECC52B5D80DB}"/>
                </a:ext>
              </a:extLst>
            </p:cNvPr>
            <p:cNvSpPr/>
            <p:nvPr/>
          </p:nvSpPr>
          <p:spPr>
            <a:xfrm>
              <a:off x="-1580497" y="4999644"/>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RU"/>
            </a:p>
          </p:txBody>
        </p:sp>
        <p:sp>
          <p:nvSpPr>
            <p:cNvPr id="107" name="Freeform 220">
              <a:extLst>
                <a:ext uri="{FF2B5EF4-FFF2-40B4-BE49-F238E27FC236}">
                  <a16:creationId xmlns:a16="http://schemas.microsoft.com/office/drawing/2014/main" id="{F7CA7A76-40D5-4B60-A580-66C4F8410F51}"/>
                </a:ext>
              </a:extLst>
            </p:cNvPr>
            <p:cNvSpPr/>
            <p:nvPr/>
          </p:nvSpPr>
          <p:spPr>
            <a:xfrm>
              <a:off x="-1542397" y="4999644"/>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RU"/>
            </a:p>
          </p:txBody>
        </p:sp>
        <p:sp>
          <p:nvSpPr>
            <p:cNvPr id="108" name="Freeform 221">
              <a:extLst>
                <a:ext uri="{FF2B5EF4-FFF2-40B4-BE49-F238E27FC236}">
                  <a16:creationId xmlns:a16="http://schemas.microsoft.com/office/drawing/2014/main" id="{6305CB8C-33AD-D8F2-F9D8-111B21D6E4AD}"/>
                </a:ext>
              </a:extLst>
            </p:cNvPr>
            <p:cNvSpPr/>
            <p:nvPr/>
          </p:nvSpPr>
          <p:spPr>
            <a:xfrm>
              <a:off x="-1504297" y="4999644"/>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RU"/>
            </a:p>
          </p:txBody>
        </p:sp>
      </p:grpSp>
      <p:grpSp>
        <p:nvGrpSpPr>
          <p:cNvPr id="2" name="Groupe 1">
            <a:extLst>
              <a:ext uri="{FF2B5EF4-FFF2-40B4-BE49-F238E27FC236}">
                <a16:creationId xmlns:a16="http://schemas.microsoft.com/office/drawing/2014/main" id="{EA64A836-9E32-91C4-9DCD-6EAD324B4BDA}"/>
              </a:ext>
            </a:extLst>
          </p:cNvPr>
          <p:cNvGrpSpPr/>
          <p:nvPr/>
        </p:nvGrpSpPr>
        <p:grpSpPr>
          <a:xfrm>
            <a:off x="5243785" y="4209568"/>
            <a:ext cx="2351314" cy="920863"/>
            <a:chOff x="2860742" y="1832249"/>
            <a:chExt cx="3822043" cy="1080000"/>
          </a:xfrm>
        </p:grpSpPr>
        <p:sp>
          <p:nvSpPr>
            <p:cNvPr id="12" name="Rectangle 11">
              <a:extLst>
                <a:ext uri="{FF2B5EF4-FFF2-40B4-BE49-F238E27FC236}">
                  <a16:creationId xmlns:a16="http://schemas.microsoft.com/office/drawing/2014/main" id="{3444C5FA-AD8D-D83D-A891-BF4FEFA3C11D}"/>
                </a:ext>
              </a:extLst>
            </p:cNvPr>
            <p:cNvSpPr/>
            <p:nvPr/>
          </p:nvSpPr>
          <p:spPr>
            <a:xfrm>
              <a:off x="3400742" y="1832249"/>
              <a:ext cx="3282043" cy="1080000"/>
            </a:xfrm>
            <a:prstGeom prst="rect">
              <a:avLst/>
            </a:prstGeom>
            <a:solidFill>
              <a:srgbClr val="81D8DA"/>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bg1"/>
                  </a:solidFill>
                  <a:latin typeface="Verdana" panose="020B0604030504040204" pitchFamily="34" charset="0"/>
                  <a:ea typeface="Verdana" panose="020B0604030504040204" pitchFamily="34" charset="0"/>
                  <a:cs typeface="Verdana" panose="020B0604030504040204" pitchFamily="34" charset="0"/>
                </a:rPr>
                <a:t>CONNECTING</a:t>
              </a:r>
            </a:p>
          </p:txBody>
        </p:sp>
        <p:sp>
          <p:nvSpPr>
            <p:cNvPr id="14" name="Ellipse 13">
              <a:extLst>
                <a:ext uri="{FF2B5EF4-FFF2-40B4-BE49-F238E27FC236}">
                  <a16:creationId xmlns:a16="http://schemas.microsoft.com/office/drawing/2014/main" id="{24F64745-EDF8-4946-6D04-1827899ACB0F}"/>
                </a:ext>
              </a:extLst>
            </p:cNvPr>
            <p:cNvSpPr/>
            <p:nvPr/>
          </p:nvSpPr>
          <p:spPr>
            <a:xfrm>
              <a:off x="2860742" y="1832249"/>
              <a:ext cx="1080000" cy="1080000"/>
            </a:xfrm>
            <a:prstGeom prst="ellipse">
              <a:avLst/>
            </a:prstGeom>
            <a:solidFill>
              <a:srgbClr val="81D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solidFill>
                  <a:schemeClr val="bg1"/>
                </a:solidFill>
              </a:endParaRPr>
            </a:p>
          </p:txBody>
        </p:sp>
      </p:grpSp>
    </p:spTree>
    <p:extLst>
      <p:ext uri="{BB962C8B-B14F-4D97-AF65-F5344CB8AC3E}">
        <p14:creationId xmlns:p14="http://schemas.microsoft.com/office/powerpoint/2010/main" val="18526247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0D6BAD-ADF8-B0A3-BF9A-E757546CE8C2}"/>
              </a:ext>
            </a:extLst>
          </p:cNvPr>
          <p:cNvSpPr>
            <a:spLocks noGrp="1"/>
          </p:cNvSpPr>
          <p:nvPr>
            <p:ph type="body" sz="quarter" idx="61"/>
          </p:nvPr>
        </p:nvSpPr>
        <p:spPr/>
        <p:txBody>
          <a:bodyPr/>
          <a:lstStyle/>
          <a:p>
            <a:r>
              <a:rPr lang="en-GB" dirty="0"/>
              <a:t>This project aims to create a new way of walking around the city for the inhabitants of the neighbourhood and tourists, by self-guided tours on foot or by bicycle. It also offers a sport route to invite people to move through street artwork. </a:t>
            </a:r>
          </a:p>
          <a:p>
            <a:r>
              <a:rPr lang="en-GB" dirty="0"/>
              <a:t>Through tourism and a mediation program, this project allows the canal to get more visibility,  supporting the territory’s cultural strategy.</a:t>
            </a:r>
          </a:p>
        </p:txBody>
      </p:sp>
      <p:sp>
        <p:nvSpPr>
          <p:cNvPr id="3" name="Text Placeholder 2">
            <a:extLst>
              <a:ext uri="{FF2B5EF4-FFF2-40B4-BE49-F238E27FC236}">
                <a16:creationId xmlns:a16="http://schemas.microsoft.com/office/drawing/2014/main" id="{7EA6E36C-B6D6-E20E-7D80-665F67C7D9FD}"/>
              </a:ext>
            </a:extLst>
          </p:cNvPr>
          <p:cNvSpPr>
            <a:spLocks noGrp="1"/>
          </p:cNvSpPr>
          <p:nvPr>
            <p:ph type="body" sz="quarter" idx="114"/>
          </p:nvPr>
        </p:nvSpPr>
        <p:spPr/>
        <p:txBody>
          <a:bodyPr/>
          <a:lstStyle/>
          <a:p>
            <a:r>
              <a:rPr lang="en-GB" dirty="0"/>
              <a:t>How does the project help to address regional climate change or sustainability issues?</a:t>
            </a:r>
          </a:p>
          <a:p>
            <a:endParaRPr lang="en-GB" dirty="0"/>
          </a:p>
        </p:txBody>
      </p:sp>
      <p:sp>
        <p:nvSpPr>
          <p:cNvPr id="4" name="Slide Number Placeholder 3">
            <a:extLst>
              <a:ext uri="{FF2B5EF4-FFF2-40B4-BE49-F238E27FC236}">
                <a16:creationId xmlns:a16="http://schemas.microsoft.com/office/drawing/2014/main" id="{F7AF33E5-6C8E-82EF-A3D8-5DA81AE77383}"/>
              </a:ext>
            </a:extLst>
          </p:cNvPr>
          <p:cNvSpPr>
            <a:spLocks noGrp="1"/>
          </p:cNvSpPr>
          <p:nvPr>
            <p:ph type="sldNum" sz="quarter" idx="4"/>
          </p:nvPr>
        </p:nvSpPr>
        <p:spPr/>
        <p:txBody>
          <a:bodyPr/>
          <a:lstStyle/>
          <a:p>
            <a:fld id="{CB2079F2-58AF-ED44-82D7-E04B2F6FD686}" type="slidenum">
              <a:rPr lang="en-US" smtClean="0"/>
              <a:pPr/>
              <a:t>32</a:t>
            </a:fld>
            <a:endParaRPr lang="en-US" dirty="0"/>
          </a:p>
        </p:txBody>
      </p:sp>
      <p:sp>
        <p:nvSpPr>
          <p:cNvPr id="5" name="Text Placeholder 4">
            <a:extLst>
              <a:ext uri="{FF2B5EF4-FFF2-40B4-BE49-F238E27FC236}">
                <a16:creationId xmlns:a16="http://schemas.microsoft.com/office/drawing/2014/main" id="{ED8D9984-68D1-86C2-98BF-D3A6CF81FD9D}"/>
              </a:ext>
            </a:extLst>
          </p:cNvPr>
          <p:cNvSpPr>
            <a:spLocks noGrp="1"/>
          </p:cNvSpPr>
          <p:nvPr>
            <p:ph type="body" sz="quarter" idx="115"/>
          </p:nvPr>
        </p:nvSpPr>
        <p:spPr/>
        <p:txBody>
          <a:bodyPr/>
          <a:lstStyle/>
          <a:p>
            <a:pPr>
              <a:lnSpc>
                <a:spcPct val="115000"/>
              </a:lnSpc>
            </a:pPr>
            <a:r>
              <a:rPr lang="en-US" dirty="0">
                <a:effectLst/>
              </a:rPr>
              <a:t>From the beginning of the 2000s, a policy of revaluation was born with the development of the banks, the creation of bike paths, and the staking of the Chemin de </a:t>
            </a:r>
            <a:r>
              <a:rPr lang="en-US" dirty="0" err="1">
                <a:effectLst/>
              </a:rPr>
              <a:t>Compostelle</a:t>
            </a:r>
            <a:r>
              <a:rPr lang="en-US" dirty="0">
                <a:effectLst/>
              </a:rPr>
              <a:t> ( ) ... The launch of Street Art Avenue® in 2016 is part of this dynamic. Today, despite the presence of raw and intense metropolitan equipment (highway, France football stadium), the places emit a very particular charm. The canal, like a blue thread, traces its way between a heterogeneous building: lock-keeper’s houses, industries, residences... The works of the Street Art Avenue® are integrated into this slightly offbeat universe, punctuating the post-industrial landscape with a few artistic interludes that create an urbanity.</a:t>
            </a:r>
            <a:endParaRPr lang="fr-FR" dirty="0">
              <a:effectLst/>
            </a:endParaRPr>
          </a:p>
          <a:p>
            <a:endParaRPr lang="en-GB" sz="1100" dirty="0"/>
          </a:p>
        </p:txBody>
      </p:sp>
      <p:sp>
        <p:nvSpPr>
          <p:cNvPr id="6" name="Text Placeholder 5">
            <a:extLst>
              <a:ext uri="{FF2B5EF4-FFF2-40B4-BE49-F238E27FC236}">
                <a16:creationId xmlns:a16="http://schemas.microsoft.com/office/drawing/2014/main" id="{8810F661-7155-C6F9-7E1F-2D665FC61D97}"/>
              </a:ext>
            </a:extLst>
          </p:cNvPr>
          <p:cNvSpPr>
            <a:spLocks noGrp="1"/>
          </p:cNvSpPr>
          <p:nvPr>
            <p:ph type="body" sz="quarter" idx="116"/>
          </p:nvPr>
        </p:nvSpPr>
        <p:spPr/>
        <p:txBody>
          <a:bodyPr/>
          <a:lstStyle/>
          <a:p>
            <a:r>
              <a:rPr lang="en-GB" dirty="0"/>
              <a:t>How did the idea of setting up this project came about?</a:t>
            </a:r>
          </a:p>
        </p:txBody>
      </p:sp>
    </p:spTree>
    <p:extLst>
      <p:ext uri="{BB962C8B-B14F-4D97-AF65-F5344CB8AC3E}">
        <p14:creationId xmlns:p14="http://schemas.microsoft.com/office/powerpoint/2010/main" val="30246055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31583D-10A3-FFB3-3E9C-C744E5160281}"/>
              </a:ext>
            </a:extLst>
          </p:cNvPr>
          <p:cNvSpPr>
            <a:spLocks noGrp="1"/>
          </p:cNvSpPr>
          <p:nvPr>
            <p:ph type="body" sz="quarter" idx="42"/>
          </p:nvPr>
        </p:nvSpPr>
        <p:spPr>
          <a:xfrm>
            <a:off x="615910" y="599784"/>
            <a:ext cx="3724078" cy="2066172"/>
          </a:xfrm>
        </p:spPr>
        <p:txBody>
          <a:bodyPr/>
          <a:lstStyle/>
          <a:p>
            <a:r>
              <a:rPr lang="en-US" dirty="0"/>
              <a:t>This project gives the canal an identity. I cycle along the canal on my way to work, and I pass artists in motion. I have changed my vision of the canal thanks to this project, which was a rather harsh landscape, with a lot of industrial wasteland.</a:t>
            </a:r>
          </a:p>
        </p:txBody>
      </p:sp>
      <p:sp>
        <p:nvSpPr>
          <p:cNvPr id="2" name="Text Placeholder 1">
            <a:extLst>
              <a:ext uri="{FF2B5EF4-FFF2-40B4-BE49-F238E27FC236}">
                <a16:creationId xmlns:a16="http://schemas.microsoft.com/office/drawing/2014/main" id="{5565ACF1-8470-1658-B7A1-3CA791A11306}"/>
              </a:ext>
            </a:extLst>
          </p:cNvPr>
          <p:cNvSpPr>
            <a:spLocks noGrp="1"/>
          </p:cNvSpPr>
          <p:nvPr>
            <p:ph type="body" sz="quarter" idx="55"/>
          </p:nvPr>
        </p:nvSpPr>
        <p:spPr>
          <a:xfrm>
            <a:off x="110942" y="13728"/>
            <a:ext cx="796633" cy="936605"/>
          </a:xfrm>
        </p:spPr>
        <p:txBody>
          <a:bodyPr>
            <a:noAutofit/>
          </a:bodyPr>
          <a:lstStyle/>
          <a:p>
            <a:r>
              <a:rPr lang="en-GB" dirty="0"/>
              <a:t>“</a:t>
            </a:r>
          </a:p>
        </p:txBody>
      </p:sp>
      <p:sp>
        <p:nvSpPr>
          <p:cNvPr id="4" name="Text Placeholder 3">
            <a:extLst>
              <a:ext uri="{FF2B5EF4-FFF2-40B4-BE49-F238E27FC236}">
                <a16:creationId xmlns:a16="http://schemas.microsoft.com/office/drawing/2014/main" id="{0A0B2BE3-5330-2099-5A6B-86A7DB0167D9}"/>
              </a:ext>
            </a:extLst>
          </p:cNvPr>
          <p:cNvSpPr>
            <a:spLocks noGrp="1"/>
          </p:cNvSpPr>
          <p:nvPr>
            <p:ph type="body" sz="quarter" idx="52"/>
          </p:nvPr>
        </p:nvSpPr>
        <p:spPr>
          <a:xfrm>
            <a:off x="252882" y="2818333"/>
            <a:ext cx="5008329" cy="215410"/>
          </a:xfrm>
        </p:spPr>
        <p:txBody>
          <a:bodyPr/>
          <a:lstStyle/>
          <a:p>
            <a:r>
              <a:rPr lang="en-GB" dirty="0"/>
              <a:t>Chiara Infantino, </a:t>
            </a:r>
          </a:p>
          <a:p>
            <a:r>
              <a:rPr lang="en-GB" dirty="0"/>
              <a:t>In charge of patrimony and tourism at Plaine Commune</a:t>
            </a:r>
          </a:p>
        </p:txBody>
      </p:sp>
      <p:sp>
        <p:nvSpPr>
          <p:cNvPr id="5" name="Text Placeholder 4">
            <a:extLst>
              <a:ext uri="{FF2B5EF4-FFF2-40B4-BE49-F238E27FC236}">
                <a16:creationId xmlns:a16="http://schemas.microsoft.com/office/drawing/2014/main" id="{F0DB218B-2946-A823-24F1-7E7B30706797}"/>
              </a:ext>
            </a:extLst>
          </p:cNvPr>
          <p:cNvSpPr>
            <a:spLocks noGrp="1"/>
          </p:cNvSpPr>
          <p:nvPr>
            <p:ph type="body" sz="quarter" idx="54"/>
          </p:nvPr>
        </p:nvSpPr>
        <p:spPr>
          <a:xfrm rot="10800000">
            <a:off x="3913430" y="2053805"/>
            <a:ext cx="785328" cy="1056986"/>
          </a:xfrm>
        </p:spPr>
        <p:txBody>
          <a:bodyPr>
            <a:noAutofit/>
          </a:bodyPr>
          <a:lstStyle/>
          <a:p>
            <a:pPr marL="0" indent="0" algn="l" defTabSz="2072941" rtl="0" eaLnBrk="1" latinLnBrk="0" hangingPunct="1">
              <a:lnSpc>
                <a:spcPct val="100000"/>
              </a:lnSpc>
              <a:spcBef>
                <a:spcPts val="2267"/>
              </a:spcBef>
              <a:buFont typeface="Arial" panose="020B0604020202020204" pitchFamily="34" charset="0"/>
              <a:buNone/>
            </a:pPr>
            <a:r>
              <a:rPr lang="en-GB" dirty="0"/>
              <a:t>“</a:t>
            </a:r>
          </a:p>
        </p:txBody>
      </p:sp>
      <p:sp>
        <p:nvSpPr>
          <p:cNvPr id="6" name="Text Placeholder 5">
            <a:extLst>
              <a:ext uri="{FF2B5EF4-FFF2-40B4-BE49-F238E27FC236}">
                <a16:creationId xmlns:a16="http://schemas.microsoft.com/office/drawing/2014/main" id="{B632354B-9E52-316B-7B13-744D07B652C4}"/>
              </a:ext>
            </a:extLst>
          </p:cNvPr>
          <p:cNvSpPr>
            <a:spLocks noGrp="1"/>
          </p:cNvSpPr>
          <p:nvPr>
            <p:ph type="body" sz="quarter" idx="65"/>
          </p:nvPr>
        </p:nvSpPr>
        <p:spPr>
          <a:xfrm>
            <a:off x="766012" y="4733362"/>
            <a:ext cx="5992060" cy="1408494"/>
          </a:xfrm>
        </p:spPr>
        <p:txBody>
          <a:bodyPr/>
          <a:lstStyle/>
          <a:p>
            <a:r>
              <a:rPr lang="en-GB" dirty="0"/>
              <a:t>It is a question of promoting this place locally, frequented by many users, while ensuring an international anchoring, thanks to both a world scene and a local, emerging scene. This is the ambition of the artistic direction: to write a story that allows for an original positioning for this route. </a:t>
            </a:r>
          </a:p>
          <a:p>
            <a:endParaRPr lang="en-GB" dirty="0"/>
          </a:p>
          <a:p>
            <a:r>
              <a:rPr lang="en-GB" dirty="0"/>
              <a:t>Also, the multi-partnership framework requires work because decisions are the result of a collegial reflection</a:t>
            </a:r>
          </a:p>
          <a:p>
            <a:endParaRPr lang="en-GB" dirty="0"/>
          </a:p>
        </p:txBody>
      </p:sp>
      <p:sp>
        <p:nvSpPr>
          <p:cNvPr id="7" name="Text Placeholder 6">
            <a:extLst>
              <a:ext uri="{FF2B5EF4-FFF2-40B4-BE49-F238E27FC236}">
                <a16:creationId xmlns:a16="http://schemas.microsoft.com/office/drawing/2014/main" id="{FA77AA11-091B-71C7-0C6B-9224568D4957}"/>
              </a:ext>
            </a:extLst>
          </p:cNvPr>
          <p:cNvSpPr>
            <a:spLocks noGrp="1"/>
          </p:cNvSpPr>
          <p:nvPr>
            <p:ph type="body" sz="quarter" idx="114"/>
          </p:nvPr>
        </p:nvSpPr>
        <p:spPr/>
        <p:txBody>
          <a:bodyPr/>
          <a:lstStyle/>
          <a:p>
            <a:r>
              <a:rPr lang="en-GB" dirty="0"/>
              <a:t>What were the main obstacles or barriers you encountered?</a:t>
            </a:r>
          </a:p>
          <a:p>
            <a:endParaRPr lang="en-GB" dirty="0"/>
          </a:p>
        </p:txBody>
      </p:sp>
      <p:sp>
        <p:nvSpPr>
          <p:cNvPr id="8" name="Text Placeholder 7">
            <a:extLst>
              <a:ext uri="{FF2B5EF4-FFF2-40B4-BE49-F238E27FC236}">
                <a16:creationId xmlns:a16="http://schemas.microsoft.com/office/drawing/2014/main" id="{297053C2-0D6B-E75B-6257-358DA9095592}"/>
              </a:ext>
            </a:extLst>
          </p:cNvPr>
          <p:cNvSpPr>
            <a:spLocks noGrp="1"/>
          </p:cNvSpPr>
          <p:nvPr>
            <p:ph type="body" sz="quarter" idx="115"/>
          </p:nvPr>
        </p:nvSpPr>
        <p:spPr>
          <a:xfrm>
            <a:off x="730153" y="7792453"/>
            <a:ext cx="5992060" cy="3038697"/>
          </a:xfrm>
        </p:spPr>
        <p:txBody>
          <a:bodyPr/>
          <a:lstStyle/>
          <a:p>
            <a:r>
              <a:rPr lang="en-GB" dirty="0"/>
              <a:t>The project is funded by local public bodies: Aubervilliers, Saint-Denis and Paris cities but also the department of Seine-Saint-Denis. For example, The towns through which the canal passes can finance solidarity cruises for people from the social field.</a:t>
            </a:r>
          </a:p>
          <a:p>
            <a:endParaRPr lang="en-GB" dirty="0"/>
          </a:p>
          <a:p>
            <a:endParaRPr lang="en-GB" dirty="0"/>
          </a:p>
          <a:p>
            <a:endParaRPr lang="en-GB" dirty="0"/>
          </a:p>
          <a:p>
            <a:endParaRPr lang="en-GB" dirty="0"/>
          </a:p>
          <a:p>
            <a:r>
              <a:rPr lang="en-GB" dirty="0"/>
              <a:t>The Intercommunal Tourism Office offers many ways to discover the Street Art Avenue: lots are free but some are charged as cruises, creative workshops and guided tours. Tailor-made proposals can be made for groups. </a:t>
            </a:r>
          </a:p>
          <a:p>
            <a:endParaRPr lang="en-GB" dirty="0"/>
          </a:p>
        </p:txBody>
      </p:sp>
      <p:sp>
        <p:nvSpPr>
          <p:cNvPr id="9" name="Text Placeholder 8">
            <a:extLst>
              <a:ext uri="{FF2B5EF4-FFF2-40B4-BE49-F238E27FC236}">
                <a16:creationId xmlns:a16="http://schemas.microsoft.com/office/drawing/2014/main" id="{A2BB2796-72AA-F401-FD20-FDA5BF033786}"/>
              </a:ext>
            </a:extLst>
          </p:cNvPr>
          <p:cNvSpPr>
            <a:spLocks noGrp="1"/>
          </p:cNvSpPr>
          <p:nvPr>
            <p:ph type="body" sz="quarter" idx="116"/>
          </p:nvPr>
        </p:nvSpPr>
        <p:spPr>
          <a:xfrm>
            <a:off x="730153" y="7138503"/>
            <a:ext cx="6829522" cy="451257"/>
          </a:xfrm>
        </p:spPr>
        <p:txBody>
          <a:bodyPr/>
          <a:lstStyle/>
          <a:p>
            <a:pPr lvl="0"/>
            <a:r>
              <a:rPr lang="en-GB" dirty="0"/>
              <a:t>Where did you source the main support and resources </a:t>
            </a:r>
          </a:p>
          <a:p>
            <a:pPr lvl="0"/>
            <a:r>
              <a:rPr lang="en-GB" dirty="0"/>
              <a:t>(eg grants and other support)?</a:t>
            </a:r>
          </a:p>
          <a:p>
            <a:pPr lvl="0"/>
            <a:endParaRPr lang="en-GB" dirty="0"/>
          </a:p>
        </p:txBody>
      </p:sp>
      <p:sp>
        <p:nvSpPr>
          <p:cNvPr id="10" name="Slide Number Placeholder 9">
            <a:extLst>
              <a:ext uri="{FF2B5EF4-FFF2-40B4-BE49-F238E27FC236}">
                <a16:creationId xmlns:a16="http://schemas.microsoft.com/office/drawing/2014/main" id="{DCA24365-72F6-E34C-EF62-5D0BC65C5AF5}"/>
              </a:ext>
            </a:extLst>
          </p:cNvPr>
          <p:cNvSpPr>
            <a:spLocks noGrp="1"/>
          </p:cNvSpPr>
          <p:nvPr>
            <p:ph type="sldNum" sz="quarter" idx="4"/>
          </p:nvPr>
        </p:nvSpPr>
        <p:spPr/>
        <p:txBody>
          <a:bodyPr/>
          <a:lstStyle/>
          <a:p>
            <a:fld id="{CB2079F2-58AF-ED44-82D7-E04B2F6FD686}" type="slidenum">
              <a:rPr lang="en-US" smtClean="0"/>
              <a:pPr/>
              <a:t>33</a:t>
            </a:fld>
            <a:endParaRPr lang="en-US" dirty="0"/>
          </a:p>
        </p:txBody>
      </p:sp>
      <p:pic>
        <p:nvPicPr>
          <p:cNvPr id="15" name="Espace réservé pour une image  14" descr="Une image contenant plein air, ciel, route, véhicule&#10;&#10;Description générée automatiquement">
            <a:extLst>
              <a:ext uri="{FF2B5EF4-FFF2-40B4-BE49-F238E27FC236}">
                <a16:creationId xmlns:a16="http://schemas.microsoft.com/office/drawing/2014/main" id="{8F65AAF5-8844-50E5-1082-6D12F92207FE}"/>
              </a:ext>
            </a:extLst>
          </p:cNvPr>
          <p:cNvPicPr>
            <a:picLocks noGrp="1" noChangeAspect="1"/>
          </p:cNvPicPr>
          <p:nvPr>
            <p:ph type="pic" sz="quarter" idx="44"/>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912504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4B978D8-8268-B8B3-DD59-9FDB9DA440A7}"/>
              </a:ext>
            </a:extLst>
          </p:cNvPr>
          <p:cNvSpPr/>
          <p:nvPr/>
        </p:nvSpPr>
        <p:spPr>
          <a:xfrm>
            <a:off x="457200" y="1003353"/>
            <a:ext cx="6650182" cy="77991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ext Placeholder 3">
            <a:extLst>
              <a:ext uri="{FF2B5EF4-FFF2-40B4-BE49-F238E27FC236}">
                <a16:creationId xmlns:a16="http://schemas.microsoft.com/office/drawing/2014/main" id="{2206E153-3237-F781-2FF3-56CD76F535CE}"/>
              </a:ext>
            </a:extLst>
          </p:cNvPr>
          <p:cNvSpPr>
            <a:spLocks noGrp="1"/>
          </p:cNvSpPr>
          <p:nvPr>
            <p:ph type="body" sz="quarter" idx="115"/>
          </p:nvPr>
        </p:nvSpPr>
        <p:spPr>
          <a:xfrm>
            <a:off x="730154" y="1978404"/>
            <a:ext cx="6099368" cy="2603324"/>
          </a:xfrm>
        </p:spPr>
        <p:txBody>
          <a:bodyPr/>
          <a:lstStyle/>
          <a:p>
            <a:pPr algn="l"/>
            <a:r>
              <a:rPr lang="en-GB" b="1" dirty="0">
                <a:solidFill>
                  <a:srgbClr val="8AC03B"/>
                </a:solidFill>
                <a:latin typeface="Verdana"/>
                <a:ea typeface="Verdana"/>
              </a:rPr>
              <a:t>In 2022, the review was positive:</a:t>
            </a:r>
          </a:p>
          <a:p>
            <a:pPr algn="l"/>
            <a:endParaRPr lang="it-IT" b="1" dirty="0">
              <a:solidFill>
                <a:srgbClr val="8AC03B"/>
              </a:solidFill>
              <a:latin typeface="Verdana"/>
              <a:ea typeface="Verdana"/>
            </a:endParaRPr>
          </a:p>
          <a:p>
            <a:pPr marL="285750" indent="-285750" algn="l">
              <a:buFont typeface="Arial"/>
              <a:buChar char="•"/>
            </a:pPr>
            <a:r>
              <a:rPr lang="en-GB" dirty="0">
                <a:solidFill>
                  <a:srgbClr val="8AC03B"/>
                </a:solidFill>
                <a:latin typeface="Verdana"/>
                <a:ea typeface="Verdana"/>
              </a:rPr>
              <a:t>81 cruises with 5048 passengers</a:t>
            </a:r>
          </a:p>
          <a:p>
            <a:pPr marL="285750" indent="-285750" algn="l">
              <a:buFont typeface="Arial"/>
              <a:buChar char="•"/>
            </a:pPr>
            <a:r>
              <a:rPr lang="en-GB" dirty="0">
                <a:solidFill>
                  <a:srgbClr val="8AC03B"/>
                </a:solidFill>
                <a:latin typeface="Verdana"/>
                <a:ea typeface="Verdana"/>
              </a:rPr>
              <a:t>10 tours for a total of 20 hours of visits</a:t>
            </a:r>
          </a:p>
          <a:p>
            <a:pPr marL="285750" indent="-285750" algn="l">
              <a:buFont typeface="Arial"/>
              <a:buChar char="•"/>
            </a:pPr>
            <a:r>
              <a:rPr lang="en-GB" dirty="0">
                <a:solidFill>
                  <a:srgbClr val="8AC03B"/>
                </a:solidFill>
                <a:latin typeface="Verdana"/>
                <a:ea typeface="Verdana"/>
              </a:rPr>
              <a:t>10 artistic practice courses led by 3 artists and around 40 beneficiaries</a:t>
            </a:r>
          </a:p>
          <a:p>
            <a:pPr algn="l"/>
            <a:endParaRPr lang="en-US" b="1" dirty="0">
              <a:solidFill>
                <a:srgbClr val="8AC03B"/>
              </a:solidFill>
              <a:latin typeface="Verdana"/>
              <a:ea typeface="Verdana"/>
            </a:endParaRPr>
          </a:p>
          <a:p>
            <a:pPr algn="l"/>
            <a:endParaRPr lang="en-US" b="1" dirty="0">
              <a:solidFill>
                <a:srgbClr val="8AC03B"/>
              </a:solidFill>
              <a:latin typeface="Verdana"/>
              <a:ea typeface="Verdana"/>
            </a:endParaRPr>
          </a:p>
          <a:p>
            <a:pPr algn="l"/>
            <a:endParaRPr lang="en-US" b="1" dirty="0">
              <a:solidFill>
                <a:srgbClr val="8AC03B"/>
              </a:solidFill>
              <a:latin typeface="Verdana"/>
              <a:ea typeface="Verdana"/>
            </a:endParaRPr>
          </a:p>
          <a:p>
            <a:pPr algn="l"/>
            <a:endParaRPr lang="en-US" b="1" dirty="0">
              <a:solidFill>
                <a:srgbClr val="8AC03B"/>
              </a:solidFill>
              <a:latin typeface="Verdana"/>
              <a:ea typeface="Verdana"/>
            </a:endParaRPr>
          </a:p>
          <a:p>
            <a:pPr algn="l"/>
            <a:endParaRPr lang="en-US" b="1" dirty="0">
              <a:solidFill>
                <a:srgbClr val="8AC03B"/>
              </a:solidFill>
              <a:latin typeface="Verdana"/>
              <a:ea typeface="Verdana"/>
            </a:endParaRPr>
          </a:p>
          <a:p>
            <a:pPr algn="l"/>
            <a:r>
              <a:rPr lang="en-US" b="1" dirty="0">
                <a:solidFill>
                  <a:srgbClr val="8AC03B"/>
                </a:solidFill>
                <a:latin typeface="Verdana"/>
                <a:ea typeface="Verdana"/>
              </a:rPr>
              <a:t>For the next years,</a:t>
            </a:r>
          </a:p>
          <a:p>
            <a:pPr algn="l"/>
            <a:endParaRPr lang="en-US" b="1" dirty="0">
              <a:solidFill>
                <a:srgbClr val="8AC03B"/>
              </a:solidFill>
            </a:endParaRPr>
          </a:p>
          <a:p>
            <a:pPr algn="l"/>
            <a:r>
              <a:rPr lang="en-US" dirty="0">
                <a:solidFill>
                  <a:srgbClr val="8AC03B"/>
                </a:solidFill>
                <a:latin typeface="Verdana"/>
                <a:ea typeface="Verdana"/>
              </a:rPr>
              <a:t>Street Art Avenue aims to increase social inclusion through a resident participative process.</a:t>
            </a:r>
          </a:p>
          <a:p>
            <a:pPr algn="l"/>
            <a:endParaRPr lang="en-US" dirty="0">
              <a:solidFill>
                <a:srgbClr val="8AC03B"/>
              </a:solidFill>
              <a:latin typeface="Verdana"/>
              <a:ea typeface="Verdana"/>
            </a:endParaRPr>
          </a:p>
          <a:p>
            <a:pPr algn="l"/>
            <a:r>
              <a:rPr lang="en-US" dirty="0">
                <a:solidFill>
                  <a:srgbClr val="8AC03B"/>
                </a:solidFill>
                <a:latin typeface="Verdana"/>
                <a:ea typeface="Verdana"/>
              </a:rPr>
              <a:t>Consideration is being given to the development of the project during the period of the Olympic Games in 2024 to improve the sportive dimension.</a:t>
            </a:r>
          </a:p>
          <a:p>
            <a:pPr algn="l"/>
            <a:endParaRPr lang="en-US" dirty="0">
              <a:solidFill>
                <a:srgbClr val="8AC03B"/>
              </a:solidFill>
              <a:latin typeface="Verdana"/>
              <a:ea typeface="Verdana"/>
            </a:endParaRPr>
          </a:p>
          <a:p>
            <a:pPr algn="l"/>
            <a:endParaRPr lang="en-US" dirty="0">
              <a:solidFill>
                <a:srgbClr val="8AC03B"/>
              </a:solidFill>
              <a:latin typeface="Verdana"/>
              <a:ea typeface="Verdana"/>
            </a:endParaRPr>
          </a:p>
        </p:txBody>
      </p:sp>
      <p:sp>
        <p:nvSpPr>
          <p:cNvPr id="5" name="Text Placeholder 4">
            <a:extLst>
              <a:ext uri="{FF2B5EF4-FFF2-40B4-BE49-F238E27FC236}">
                <a16:creationId xmlns:a16="http://schemas.microsoft.com/office/drawing/2014/main" id="{75A6E088-1EFB-F570-4AE1-C02D369F8A58}"/>
              </a:ext>
            </a:extLst>
          </p:cNvPr>
          <p:cNvSpPr>
            <a:spLocks noGrp="1"/>
          </p:cNvSpPr>
          <p:nvPr>
            <p:ph type="body" sz="quarter" idx="116"/>
          </p:nvPr>
        </p:nvSpPr>
        <p:spPr>
          <a:xfrm>
            <a:off x="730154" y="1186756"/>
            <a:ext cx="5992059" cy="451257"/>
          </a:xfrm>
        </p:spPr>
        <p:txBody>
          <a:bodyPr/>
          <a:lstStyle/>
          <a:p>
            <a:r>
              <a:rPr lang="en-GB" sz="1600" dirty="0">
                <a:solidFill>
                  <a:srgbClr val="6D6E71"/>
                </a:solidFill>
              </a:rPr>
              <a:t>How successful is the Street Art Avenue project?</a:t>
            </a:r>
          </a:p>
        </p:txBody>
      </p:sp>
      <p:pic>
        <p:nvPicPr>
          <p:cNvPr id="10" name="Image 9">
            <a:extLst>
              <a:ext uri="{FF2B5EF4-FFF2-40B4-BE49-F238E27FC236}">
                <a16:creationId xmlns:a16="http://schemas.microsoft.com/office/drawing/2014/main" id="{F0871FE3-75CA-F19B-3377-E9275B6F80F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54746" y="5345906"/>
            <a:ext cx="6650182" cy="4431636"/>
          </a:xfrm>
          <a:prstGeom prst="rect">
            <a:avLst/>
          </a:prstGeom>
        </p:spPr>
      </p:pic>
    </p:spTree>
    <p:extLst>
      <p:ext uri="{BB962C8B-B14F-4D97-AF65-F5344CB8AC3E}">
        <p14:creationId xmlns:p14="http://schemas.microsoft.com/office/powerpoint/2010/main" val="15300829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CB0A5F6-C391-4079-2D6C-83E071630E67}"/>
              </a:ext>
            </a:extLst>
          </p:cNvPr>
          <p:cNvSpPr>
            <a:spLocks noGrp="1"/>
          </p:cNvSpPr>
          <p:nvPr>
            <p:ph type="sldNum" sz="quarter" idx="4"/>
          </p:nvPr>
        </p:nvSpPr>
        <p:spPr/>
        <p:txBody>
          <a:bodyPr/>
          <a:lstStyle/>
          <a:p>
            <a:fld id="{CB2079F2-58AF-ED44-82D7-E04B2F6FD686}" type="slidenum">
              <a:rPr lang="en-US" smtClean="0"/>
              <a:pPr/>
              <a:t>35</a:t>
            </a:fld>
            <a:endParaRPr lang="en-US" dirty="0"/>
          </a:p>
        </p:txBody>
      </p:sp>
      <p:sp>
        <p:nvSpPr>
          <p:cNvPr id="6" name="Text Placeholder 5">
            <a:extLst>
              <a:ext uri="{FF2B5EF4-FFF2-40B4-BE49-F238E27FC236}">
                <a16:creationId xmlns:a16="http://schemas.microsoft.com/office/drawing/2014/main" id="{BD9B8880-06B9-3D77-95E0-93707411EAFB}"/>
              </a:ext>
            </a:extLst>
          </p:cNvPr>
          <p:cNvSpPr>
            <a:spLocks noGrp="1"/>
          </p:cNvSpPr>
          <p:nvPr>
            <p:ph type="body" sz="quarter" idx="47"/>
          </p:nvPr>
        </p:nvSpPr>
        <p:spPr>
          <a:xfrm>
            <a:off x="4459209" y="1765708"/>
            <a:ext cx="2899791" cy="451257"/>
          </a:xfrm>
        </p:spPr>
        <p:txBody>
          <a:bodyPr/>
          <a:lstStyle/>
          <a:p>
            <a:r>
              <a:rPr lang="en-GB" dirty="0"/>
              <a:t>Gothenburg; Stockholm; Visby; </a:t>
            </a:r>
            <a:r>
              <a:rPr lang="en-GB" dirty="0" err="1"/>
              <a:t>Norrköping</a:t>
            </a:r>
            <a:r>
              <a:rPr lang="en-GB" dirty="0"/>
              <a:t>, Sweden</a:t>
            </a:r>
          </a:p>
        </p:txBody>
      </p:sp>
      <p:sp>
        <p:nvSpPr>
          <p:cNvPr id="7" name="Text Placeholder 6">
            <a:extLst>
              <a:ext uri="{FF2B5EF4-FFF2-40B4-BE49-F238E27FC236}">
                <a16:creationId xmlns:a16="http://schemas.microsoft.com/office/drawing/2014/main" id="{2D694935-F022-3859-C448-5171018499DD}"/>
              </a:ext>
            </a:extLst>
          </p:cNvPr>
          <p:cNvSpPr>
            <a:spLocks noGrp="1"/>
          </p:cNvSpPr>
          <p:nvPr>
            <p:ph type="body" sz="quarter" idx="113"/>
          </p:nvPr>
        </p:nvSpPr>
        <p:spPr>
          <a:xfrm>
            <a:off x="4459209" y="610610"/>
            <a:ext cx="3235370" cy="574615"/>
          </a:xfrm>
        </p:spPr>
        <p:txBody>
          <a:bodyPr/>
          <a:lstStyle/>
          <a:p>
            <a:r>
              <a:rPr lang="en-GB" dirty="0"/>
              <a:t>All my Friends are stars</a:t>
            </a:r>
          </a:p>
        </p:txBody>
      </p:sp>
      <p:sp>
        <p:nvSpPr>
          <p:cNvPr id="10" name="Text Placeholder 9">
            <a:extLst>
              <a:ext uri="{FF2B5EF4-FFF2-40B4-BE49-F238E27FC236}">
                <a16:creationId xmlns:a16="http://schemas.microsoft.com/office/drawing/2014/main" id="{239A5805-0BBF-8B5E-ACDA-9A5C94314E3E}"/>
              </a:ext>
            </a:extLst>
          </p:cNvPr>
          <p:cNvSpPr>
            <a:spLocks noGrp="1"/>
          </p:cNvSpPr>
          <p:nvPr>
            <p:ph type="body" sz="quarter" idx="115"/>
          </p:nvPr>
        </p:nvSpPr>
        <p:spPr>
          <a:xfrm>
            <a:off x="624311" y="5608398"/>
            <a:ext cx="5992060" cy="1704039"/>
          </a:xfrm>
        </p:spPr>
        <p:txBody>
          <a:bodyPr/>
          <a:lstStyle/>
          <a:p>
            <a:pPr>
              <a:lnSpc>
                <a:spcPct val="115000"/>
              </a:lnSpc>
            </a:pPr>
            <a:r>
              <a:rPr lang="en-US" dirty="0">
                <a:effectLst/>
              </a:rPr>
              <a:t>In 2016 the festival started in Gothenburg by founders </a:t>
            </a:r>
            <a:r>
              <a:rPr lang="en-US" dirty="0" err="1">
                <a:effectLst/>
              </a:rPr>
              <a:t>Americk</a:t>
            </a:r>
            <a:r>
              <a:rPr lang="en-US" dirty="0">
                <a:effectLst/>
              </a:rPr>
              <a:t> Lewis and Nicholas </a:t>
            </a:r>
            <a:r>
              <a:rPr lang="en-US" dirty="0" err="1">
                <a:effectLst/>
              </a:rPr>
              <a:t>Sosin</a:t>
            </a:r>
            <a:r>
              <a:rPr lang="en-US" dirty="0">
                <a:effectLst/>
              </a:rPr>
              <a:t> as a small gathering of friends sharing live music under a bridge. The two festival founders, originally from New York City, didn't know of the Swedish </a:t>
            </a:r>
            <a:r>
              <a:rPr lang="en-US" dirty="0" err="1">
                <a:effectLst/>
              </a:rPr>
              <a:t>Jantelagen</a:t>
            </a:r>
            <a:r>
              <a:rPr lang="en-US" dirty="0">
                <a:effectLst/>
              </a:rPr>
              <a:t> culture, a mentality that encourages people to not stand out too much. Therefore, with a passion to unite people and a desire to showcase the amazing local talent, the festival concept was born, creating a platform for people to shine and believe in themselves.</a:t>
            </a:r>
            <a:endParaRPr lang="fr-FR" dirty="0">
              <a:effectLst/>
            </a:endParaRPr>
          </a:p>
          <a:p>
            <a:pPr>
              <a:lnSpc>
                <a:spcPct val="115000"/>
              </a:lnSpc>
            </a:pPr>
            <a:r>
              <a:rPr lang="en-US" dirty="0">
                <a:effectLst/>
              </a:rPr>
              <a:t> </a:t>
            </a:r>
            <a:endParaRPr lang="fr-FR" dirty="0">
              <a:effectLst/>
            </a:endParaRPr>
          </a:p>
          <a:p>
            <a:r>
              <a:rPr lang="en-US" dirty="0">
                <a:effectLst/>
              </a:rPr>
              <a:t>The festival focuses on diversity, featuring a mixture of artists, fusing visitors of different ethnicities, cultures and ages.</a:t>
            </a:r>
            <a:endParaRPr lang="en-GB" sz="1100" dirty="0"/>
          </a:p>
        </p:txBody>
      </p:sp>
      <p:sp>
        <p:nvSpPr>
          <p:cNvPr id="11" name="Text Placeholder 10">
            <a:extLst>
              <a:ext uri="{FF2B5EF4-FFF2-40B4-BE49-F238E27FC236}">
                <a16:creationId xmlns:a16="http://schemas.microsoft.com/office/drawing/2014/main" id="{5E50F257-CA7C-2494-B736-86E1E4D27EDB}"/>
              </a:ext>
            </a:extLst>
          </p:cNvPr>
          <p:cNvSpPr>
            <a:spLocks noGrp="1"/>
          </p:cNvSpPr>
          <p:nvPr>
            <p:ph type="body" sz="quarter" idx="116"/>
          </p:nvPr>
        </p:nvSpPr>
        <p:spPr>
          <a:xfrm>
            <a:off x="624312" y="4768943"/>
            <a:ext cx="5992059" cy="451257"/>
          </a:xfrm>
        </p:spPr>
        <p:txBody>
          <a:bodyPr/>
          <a:lstStyle/>
          <a:p>
            <a:r>
              <a:rPr lang="en-GB" dirty="0"/>
              <a:t>Introduction</a:t>
            </a:r>
          </a:p>
        </p:txBody>
      </p:sp>
      <p:sp>
        <p:nvSpPr>
          <p:cNvPr id="3" name="Text Placeholder 2">
            <a:extLst>
              <a:ext uri="{FF2B5EF4-FFF2-40B4-BE49-F238E27FC236}">
                <a16:creationId xmlns:a16="http://schemas.microsoft.com/office/drawing/2014/main" id="{DD36B97B-ECDB-5363-324D-50B4CA47E610}"/>
              </a:ext>
            </a:extLst>
          </p:cNvPr>
          <p:cNvSpPr>
            <a:spLocks noGrp="1"/>
          </p:cNvSpPr>
          <p:nvPr>
            <p:ph type="body" sz="quarter" idx="119"/>
          </p:nvPr>
        </p:nvSpPr>
        <p:spPr/>
        <p:txBody>
          <a:bodyPr>
            <a:noAutofit/>
          </a:bodyPr>
          <a:lstStyle/>
          <a:p>
            <a:r>
              <a:rPr lang="en-GB" dirty="0"/>
              <a:t>Festival</a:t>
            </a:r>
          </a:p>
        </p:txBody>
      </p:sp>
      <p:sp>
        <p:nvSpPr>
          <p:cNvPr id="8" name="Text Placeholder 7">
            <a:extLst>
              <a:ext uri="{FF2B5EF4-FFF2-40B4-BE49-F238E27FC236}">
                <a16:creationId xmlns:a16="http://schemas.microsoft.com/office/drawing/2014/main" id="{335EB883-DB9D-CD05-2B9C-C6637FAFDA4D}"/>
              </a:ext>
            </a:extLst>
          </p:cNvPr>
          <p:cNvSpPr>
            <a:spLocks noGrp="1"/>
          </p:cNvSpPr>
          <p:nvPr>
            <p:ph type="body" sz="quarter" idx="120"/>
          </p:nvPr>
        </p:nvSpPr>
        <p:spPr/>
        <p:txBody>
          <a:bodyPr/>
          <a:lstStyle/>
          <a:p>
            <a:r>
              <a:rPr lang="en-GB" sz="1200" dirty="0">
                <a:hlinkClick r:id="rId2">
                  <a:extLst>
                    <a:ext uri="{A12FA001-AC4F-418D-AE19-62706E023703}">
                      <ahyp:hlinkClr xmlns:ahyp="http://schemas.microsoft.com/office/drawing/2018/hyperlinkcolor" val="tx"/>
                    </a:ext>
                  </a:extLst>
                </a:hlinkClick>
              </a:rPr>
              <a:t>https://www.allmyfriendsarestars.com/</a:t>
            </a:r>
            <a:endParaRPr lang="en-GB" sz="1200" dirty="0"/>
          </a:p>
          <a:p>
            <a:r>
              <a:rPr lang="en-GB" sz="1200" dirty="0">
                <a:hlinkClick r:id="rId3">
                  <a:extLst>
                    <a:ext uri="{A12FA001-AC4F-418D-AE19-62706E023703}">
                      <ahyp:hlinkClr xmlns:ahyp="http://schemas.microsoft.com/office/drawing/2018/hyperlinkcolor" val="tx"/>
                    </a:ext>
                  </a:extLst>
                </a:hlinkClick>
              </a:rPr>
              <a:t>https://www.facebook.com/allmyfriendsarestars/</a:t>
            </a:r>
            <a:endParaRPr lang="en-GB" sz="1200" dirty="0"/>
          </a:p>
          <a:p>
            <a:r>
              <a:rPr lang="en-GB" sz="1200" dirty="0"/>
              <a:t>https://</a:t>
            </a:r>
            <a:r>
              <a:rPr lang="en-GB" sz="1200" dirty="0" err="1"/>
              <a:t>www.instagram.com</a:t>
            </a:r>
            <a:r>
              <a:rPr lang="en-GB" sz="1200" dirty="0"/>
              <a:t>/</a:t>
            </a:r>
            <a:r>
              <a:rPr lang="en-GB" sz="1200" dirty="0" err="1"/>
              <a:t>allmyfriendsarestars</a:t>
            </a:r>
            <a:r>
              <a:rPr lang="en-GB" sz="1200" dirty="0"/>
              <a:t>/</a:t>
            </a:r>
          </a:p>
        </p:txBody>
      </p:sp>
      <p:pic>
        <p:nvPicPr>
          <p:cNvPr id="20" name="Espace réservé pour une image  19" descr="Une image contenant bâtiment, plein air, véhicule, foule&#10;&#10;Description générée automatiquement">
            <a:extLst>
              <a:ext uri="{FF2B5EF4-FFF2-40B4-BE49-F238E27FC236}">
                <a16:creationId xmlns:a16="http://schemas.microsoft.com/office/drawing/2014/main" id="{AABF00B6-3F49-4A6E-5A81-FAD2B291EE98}"/>
              </a:ext>
            </a:extLst>
          </p:cNvPr>
          <p:cNvPicPr>
            <a:picLocks noGrp="1" noChangeAspect="1"/>
          </p:cNvPicPr>
          <p:nvPr>
            <p:ph type="pic" sz="quarter" idx="44"/>
          </p:nvPr>
        </p:nvPicPr>
        <p:blipFill>
          <a:blip r:embed="rId4" cstate="screen">
            <a:extLst>
              <a:ext uri="{28A0092B-C50C-407E-A947-70E740481C1C}">
                <a14:useLocalDpi xmlns:a14="http://schemas.microsoft.com/office/drawing/2010/main"/>
              </a:ext>
            </a:extLst>
          </a:blip>
          <a:srcRect/>
          <a:stretch>
            <a:fillRect/>
          </a:stretch>
        </p:blipFill>
        <p:spPr/>
      </p:pic>
      <p:grpSp>
        <p:nvGrpSpPr>
          <p:cNvPr id="2" name="Groupe 1">
            <a:extLst>
              <a:ext uri="{FF2B5EF4-FFF2-40B4-BE49-F238E27FC236}">
                <a16:creationId xmlns:a16="http://schemas.microsoft.com/office/drawing/2014/main" id="{255BF620-425D-9769-923F-9E10DF1249E6}"/>
              </a:ext>
            </a:extLst>
          </p:cNvPr>
          <p:cNvGrpSpPr/>
          <p:nvPr/>
        </p:nvGrpSpPr>
        <p:grpSpPr>
          <a:xfrm rot="10800000">
            <a:off x="0" y="3653981"/>
            <a:ext cx="2351314" cy="920863"/>
            <a:chOff x="2860742" y="1832249"/>
            <a:chExt cx="3822043" cy="1080000"/>
          </a:xfrm>
        </p:grpSpPr>
        <p:sp>
          <p:nvSpPr>
            <p:cNvPr id="5" name="Rectangle 4">
              <a:extLst>
                <a:ext uri="{FF2B5EF4-FFF2-40B4-BE49-F238E27FC236}">
                  <a16:creationId xmlns:a16="http://schemas.microsoft.com/office/drawing/2014/main" id="{6591F945-3414-F51C-617D-5AA029DF7320}"/>
                </a:ext>
              </a:extLst>
            </p:cNvPr>
            <p:cNvSpPr/>
            <p:nvPr/>
          </p:nvSpPr>
          <p:spPr>
            <a:xfrm rot="10800000">
              <a:off x="3400742" y="1832249"/>
              <a:ext cx="3282043" cy="1080000"/>
            </a:xfrm>
            <a:prstGeom prst="rect">
              <a:avLst/>
            </a:prstGeom>
            <a:solidFill>
              <a:srgbClr val="81D8DA"/>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bg1"/>
                  </a:solidFill>
                  <a:latin typeface="Verdana" panose="020B0604030504040204" pitchFamily="34" charset="0"/>
                  <a:ea typeface="Verdana" panose="020B0604030504040204" pitchFamily="34" charset="0"/>
                  <a:cs typeface="Verdana" panose="020B0604030504040204" pitchFamily="34" charset="0"/>
                </a:rPr>
                <a:t>CONNECTING</a:t>
              </a:r>
            </a:p>
          </p:txBody>
        </p:sp>
        <p:sp>
          <p:nvSpPr>
            <p:cNvPr id="9" name="Ellipse 8">
              <a:extLst>
                <a:ext uri="{FF2B5EF4-FFF2-40B4-BE49-F238E27FC236}">
                  <a16:creationId xmlns:a16="http://schemas.microsoft.com/office/drawing/2014/main" id="{8B88C79D-5ACF-D42F-F8FA-A2DD406D34F8}"/>
                </a:ext>
              </a:extLst>
            </p:cNvPr>
            <p:cNvSpPr/>
            <p:nvPr/>
          </p:nvSpPr>
          <p:spPr>
            <a:xfrm>
              <a:off x="2860742" y="1832249"/>
              <a:ext cx="1080000" cy="1080000"/>
            </a:xfrm>
            <a:prstGeom prst="ellipse">
              <a:avLst/>
            </a:prstGeom>
            <a:solidFill>
              <a:srgbClr val="81D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solidFill>
                  <a:schemeClr val="bg1"/>
                </a:solidFill>
              </a:endParaRPr>
            </a:p>
          </p:txBody>
        </p:sp>
      </p:grpSp>
    </p:spTree>
    <p:extLst>
      <p:ext uri="{BB962C8B-B14F-4D97-AF65-F5344CB8AC3E}">
        <p14:creationId xmlns:p14="http://schemas.microsoft.com/office/powerpoint/2010/main" val="2076537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0D6BAD-ADF8-B0A3-BF9A-E757546CE8C2}"/>
              </a:ext>
            </a:extLst>
          </p:cNvPr>
          <p:cNvSpPr>
            <a:spLocks noGrp="1"/>
          </p:cNvSpPr>
          <p:nvPr>
            <p:ph type="body" sz="quarter" idx="61"/>
          </p:nvPr>
        </p:nvSpPr>
        <p:spPr>
          <a:xfrm>
            <a:off x="766011" y="6571266"/>
            <a:ext cx="5992060" cy="1234427"/>
          </a:xfrm>
        </p:spPr>
        <p:txBody>
          <a:bodyPr/>
          <a:lstStyle/>
          <a:p>
            <a:r>
              <a:rPr lang="en-GB" dirty="0"/>
              <a:t>The business model is using the format of a festival as a platform for promoting young people (without resources) and their music. The format was informal at the beginning but it started to join forces/collaborate with other festivals such as street food festivals (</a:t>
            </a:r>
            <a:r>
              <a:rPr lang="en-GB" dirty="0" err="1"/>
              <a:t>Lindholmen</a:t>
            </a:r>
            <a:r>
              <a:rPr lang="en-GB" dirty="0"/>
              <a:t>) and so on. Free of charge for the performers, affordable ticket prices encourage diversity among those attending. Now it’s becoming established.</a:t>
            </a:r>
          </a:p>
        </p:txBody>
      </p:sp>
      <p:sp>
        <p:nvSpPr>
          <p:cNvPr id="3" name="Text Placeholder 2">
            <a:extLst>
              <a:ext uri="{FF2B5EF4-FFF2-40B4-BE49-F238E27FC236}">
                <a16:creationId xmlns:a16="http://schemas.microsoft.com/office/drawing/2014/main" id="{7EA6E36C-B6D6-E20E-7D80-665F67C7D9FD}"/>
              </a:ext>
            </a:extLst>
          </p:cNvPr>
          <p:cNvSpPr>
            <a:spLocks noGrp="1"/>
          </p:cNvSpPr>
          <p:nvPr>
            <p:ph type="body" sz="quarter" idx="114"/>
          </p:nvPr>
        </p:nvSpPr>
        <p:spPr>
          <a:xfrm>
            <a:off x="766012" y="6120009"/>
            <a:ext cx="5992059" cy="451257"/>
          </a:xfrm>
        </p:spPr>
        <p:txBody>
          <a:bodyPr/>
          <a:lstStyle/>
          <a:p>
            <a:r>
              <a:rPr lang="en-GB" dirty="0"/>
              <a:t>What is your business model?</a:t>
            </a:r>
          </a:p>
          <a:p>
            <a:endParaRPr lang="en-GB" dirty="0"/>
          </a:p>
        </p:txBody>
      </p:sp>
      <p:sp>
        <p:nvSpPr>
          <p:cNvPr id="4" name="Slide Number Placeholder 3">
            <a:extLst>
              <a:ext uri="{FF2B5EF4-FFF2-40B4-BE49-F238E27FC236}">
                <a16:creationId xmlns:a16="http://schemas.microsoft.com/office/drawing/2014/main" id="{F7AF33E5-6C8E-82EF-A3D8-5DA81AE77383}"/>
              </a:ext>
            </a:extLst>
          </p:cNvPr>
          <p:cNvSpPr>
            <a:spLocks noGrp="1"/>
          </p:cNvSpPr>
          <p:nvPr>
            <p:ph type="sldNum" sz="quarter" idx="4"/>
          </p:nvPr>
        </p:nvSpPr>
        <p:spPr/>
        <p:txBody>
          <a:bodyPr/>
          <a:lstStyle/>
          <a:p>
            <a:fld id="{CB2079F2-58AF-ED44-82D7-E04B2F6FD686}" type="slidenum">
              <a:rPr lang="en-US" smtClean="0"/>
              <a:pPr/>
              <a:t>36</a:t>
            </a:fld>
            <a:endParaRPr lang="en-US" dirty="0"/>
          </a:p>
        </p:txBody>
      </p:sp>
      <p:sp>
        <p:nvSpPr>
          <p:cNvPr id="5" name="Text Placeholder 4">
            <a:extLst>
              <a:ext uri="{FF2B5EF4-FFF2-40B4-BE49-F238E27FC236}">
                <a16:creationId xmlns:a16="http://schemas.microsoft.com/office/drawing/2014/main" id="{ED8D9984-68D1-86C2-98BF-D3A6CF81FD9D}"/>
              </a:ext>
            </a:extLst>
          </p:cNvPr>
          <p:cNvSpPr>
            <a:spLocks noGrp="1"/>
          </p:cNvSpPr>
          <p:nvPr>
            <p:ph type="body" sz="quarter" idx="115"/>
          </p:nvPr>
        </p:nvSpPr>
        <p:spPr>
          <a:xfrm>
            <a:off x="730154" y="1751398"/>
            <a:ext cx="5992060" cy="3851430"/>
          </a:xfrm>
        </p:spPr>
        <p:txBody>
          <a:bodyPr/>
          <a:lstStyle/>
          <a:p>
            <a:r>
              <a:rPr lang="en-GB" dirty="0"/>
              <a:t>The main stakeholders are young people, mostly with immigrant backgrounds (but not only) not having access to promoting their music. The festival promotes that everyone can be a professional musician. </a:t>
            </a:r>
          </a:p>
          <a:p>
            <a:endParaRPr lang="en-GB" dirty="0"/>
          </a:p>
          <a:p>
            <a:r>
              <a:rPr lang="en-GB" dirty="0"/>
              <a:t>Also, the audience is very diverse because the festival aims to keep affordable tickets, to encourage diversity among those attending.</a:t>
            </a:r>
          </a:p>
          <a:p>
            <a:endParaRPr lang="en-GB" sz="1100" dirty="0"/>
          </a:p>
          <a:p>
            <a:endParaRPr lang="en-GB" sz="1100" dirty="0"/>
          </a:p>
          <a:p>
            <a:endParaRPr lang="en-GB" sz="1100" dirty="0"/>
          </a:p>
          <a:p>
            <a:endParaRPr lang="en-GB" sz="1100" dirty="0"/>
          </a:p>
          <a:p>
            <a:endParaRPr lang="en-GB" sz="1100" dirty="0"/>
          </a:p>
        </p:txBody>
      </p:sp>
      <p:sp>
        <p:nvSpPr>
          <p:cNvPr id="6" name="Text Placeholder 5">
            <a:extLst>
              <a:ext uri="{FF2B5EF4-FFF2-40B4-BE49-F238E27FC236}">
                <a16:creationId xmlns:a16="http://schemas.microsoft.com/office/drawing/2014/main" id="{8810F661-7155-C6F9-7E1F-2D665FC61D97}"/>
              </a:ext>
            </a:extLst>
          </p:cNvPr>
          <p:cNvSpPr>
            <a:spLocks noGrp="1"/>
          </p:cNvSpPr>
          <p:nvPr>
            <p:ph type="body" sz="quarter" idx="116"/>
          </p:nvPr>
        </p:nvSpPr>
        <p:spPr/>
        <p:txBody>
          <a:bodyPr/>
          <a:lstStyle/>
          <a:p>
            <a:r>
              <a:rPr lang="en-GB" dirty="0"/>
              <a:t>Who are the stakeholders of this initiative? </a:t>
            </a:r>
          </a:p>
        </p:txBody>
      </p:sp>
      <p:pic>
        <p:nvPicPr>
          <p:cNvPr id="9" name="Image 8" descr="Une image contenant écriture manuscrite, personne, musique&#10;&#10;Description générée automatiquement">
            <a:extLst>
              <a:ext uri="{FF2B5EF4-FFF2-40B4-BE49-F238E27FC236}">
                <a16:creationId xmlns:a16="http://schemas.microsoft.com/office/drawing/2014/main" id="{D5DBE9E0-24AF-F93E-012F-11B9C5D7825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31049" y="1594630"/>
            <a:ext cx="2698472" cy="3625746"/>
          </a:xfrm>
          <a:prstGeom prst="rect">
            <a:avLst/>
          </a:prstGeom>
        </p:spPr>
      </p:pic>
    </p:spTree>
    <p:extLst>
      <p:ext uri="{BB962C8B-B14F-4D97-AF65-F5344CB8AC3E}">
        <p14:creationId xmlns:p14="http://schemas.microsoft.com/office/powerpoint/2010/main" val="11921683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descr="Une image contenant personne, Visage humain, habits, mur&#10;&#10;Description générée automatiquement">
            <a:extLst>
              <a:ext uri="{FF2B5EF4-FFF2-40B4-BE49-F238E27FC236}">
                <a16:creationId xmlns:a16="http://schemas.microsoft.com/office/drawing/2014/main" id="{7B25DE2A-155F-D825-4791-EC7B9B3FCBE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3"/>
          <a:stretch/>
        </p:blipFill>
        <p:spPr>
          <a:xfrm>
            <a:off x="2772835" y="0"/>
            <a:ext cx="4786840" cy="4566537"/>
          </a:xfrm>
          <a:custGeom>
            <a:avLst/>
            <a:gdLst>
              <a:gd name="connsiteX0" fmla="*/ 683800 w 4786840"/>
              <a:gd name="connsiteY0" fmla="*/ 0 h 4566547"/>
              <a:gd name="connsiteX1" fmla="*/ 4786840 w 4786840"/>
              <a:gd name="connsiteY1" fmla="*/ 0 h 4566547"/>
              <a:gd name="connsiteX2" fmla="*/ 4786840 w 4786840"/>
              <a:gd name="connsiteY2" fmla="*/ 3647418 h 4566547"/>
              <a:gd name="connsiteX3" fmla="*/ 4682967 w 4786840"/>
              <a:gd name="connsiteY3" fmla="*/ 3761708 h 4566547"/>
              <a:gd name="connsiteX4" fmla="*/ 2739914 w 4786840"/>
              <a:gd name="connsiteY4" fmla="*/ 4566547 h 4566547"/>
              <a:gd name="connsiteX5" fmla="*/ 6208 w 4786840"/>
              <a:gd name="connsiteY5" fmla="*/ 2099611 h 4566547"/>
              <a:gd name="connsiteX6" fmla="*/ 0 w 4786840"/>
              <a:gd name="connsiteY6" fmla="*/ 1976663 h 4566547"/>
              <a:gd name="connsiteX7" fmla="*/ 695194 w 4786840"/>
              <a:gd name="connsiteY7" fmla="*/ 1976663 h 4566547"/>
              <a:gd name="connsiteX8" fmla="*/ 695194 w 4786840"/>
              <a:gd name="connsiteY8" fmla="*/ 1530175 h 4566547"/>
              <a:gd name="connsiteX9" fmla="*/ 8538 w 4786840"/>
              <a:gd name="connsiteY9" fmla="*/ 1530175 h 4566547"/>
              <a:gd name="connsiteX10" fmla="*/ 34941 w 4786840"/>
              <a:gd name="connsiteY10" fmla="*/ 1332233 h 4566547"/>
              <a:gd name="connsiteX11" fmla="*/ 619507 w 4786840"/>
              <a:gd name="connsiteY11" fmla="*/ 70741 h 4566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86840" h="4566547">
                <a:moveTo>
                  <a:pt x="683800" y="0"/>
                </a:moveTo>
                <a:lnTo>
                  <a:pt x="4786840" y="0"/>
                </a:lnTo>
                <a:lnTo>
                  <a:pt x="4786840" y="3647418"/>
                </a:lnTo>
                <a:lnTo>
                  <a:pt x="4682967" y="3761708"/>
                </a:lnTo>
                <a:cubicBezTo>
                  <a:pt x="4185696" y="4258979"/>
                  <a:pt x="3498723" y="4566547"/>
                  <a:pt x="2739914" y="4566547"/>
                </a:cubicBezTo>
                <a:cubicBezTo>
                  <a:pt x="1317147" y="4566547"/>
                  <a:pt x="146928" y="3485251"/>
                  <a:pt x="6208" y="2099611"/>
                </a:cubicBezTo>
                <a:lnTo>
                  <a:pt x="0" y="1976663"/>
                </a:lnTo>
                <a:lnTo>
                  <a:pt x="695194" y="1976663"/>
                </a:lnTo>
                <a:lnTo>
                  <a:pt x="695194" y="1530175"/>
                </a:lnTo>
                <a:lnTo>
                  <a:pt x="8538" y="1530175"/>
                </a:lnTo>
                <a:lnTo>
                  <a:pt x="34941" y="1332233"/>
                </a:lnTo>
                <a:cubicBezTo>
                  <a:pt x="119545" y="858591"/>
                  <a:pt x="325505" y="426990"/>
                  <a:pt x="619507" y="70741"/>
                </a:cubicBezTo>
                <a:close/>
              </a:path>
            </a:pathLst>
          </a:custGeom>
          <a:noFill/>
        </p:spPr>
      </p:pic>
      <p:sp>
        <p:nvSpPr>
          <p:cNvPr id="5" name="Text Placeholder 4">
            <a:extLst>
              <a:ext uri="{FF2B5EF4-FFF2-40B4-BE49-F238E27FC236}">
                <a16:creationId xmlns:a16="http://schemas.microsoft.com/office/drawing/2014/main" id="{75A6E088-1EFB-F570-4AE1-C02D369F8A58}"/>
              </a:ext>
            </a:extLst>
          </p:cNvPr>
          <p:cNvSpPr>
            <a:spLocks noGrp="1"/>
          </p:cNvSpPr>
          <p:nvPr>
            <p:ph type="body" sz="quarter" idx="17"/>
          </p:nvPr>
        </p:nvSpPr>
        <p:spPr>
          <a:xfrm>
            <a:off x="648751" y="5345906"/>
            <a:ext cx="3599232" cy="441002"/>
          </a:xfrm>
          <a:solidFill>
            <a:schemeClr val="bg1"/>
          </a:solidFill>
          <a:ln>
            <a:noFill/>
          </a:ln>
        </p:spPr>
        <p:txBody>
          <a:bodyPr anchor="t">
            <a:normAutofit/>
          </a:bodyPr>
          <a:lstStyle/>
          <a:p>
            <a:pPr>
              <a:lnSpc>
                <a:spcPct val="90000"/>
              </a:lnSpc>
              <a:spcAft>
                <a:spcPts val="600"/>
              </a:spcAft>
            </a:pPr>
            <a:r>
              <a:rPr lang="en-GB" sz="1700" dirty="0">
                <a:solidFill>
                  <a:srgbClr val="6D6E71"/>
                </a:solidFill>
              </a:rPr>
              <a:t>Why is it a good practice?</a:t>
            </a:r>
          </a:p>
        </p:txBody>
      </p:sp>
      <p:sp>
        <p:nvSpPr>
          <p:cNvPr id="2" name="Text Placeholder 1">
            <a:extLst>
              <a:ext uri="{FF2B5EF4-FFF2-40B4-BE49-F238E27FC236}">
                <a16:creationId xmlns:a16="http://schemas.microsoft.com/office/drawing/2014/main" id="{E3F98226-81CC-0DD3-9F34-2A61B4A1DE38}"/>
              </a:ext>
            </a:extLst>
          </p:cNvPr>
          <p:cNvSpPr>
            <a:spLocks noGrp="1"/>
          </p:cNvSpPr>
          <p:nvPr>
            <p:ph type="body" sz="quarter" idx="50"/>
          </p:nvPr>
        </p:nvSpPr>
        <p:spPr>
          <a:xfrm>
            <a:off x="648751" y="6125276"/>
            <a:ext cx="6262171" cy="2349433"/>
          </a:xfrm>
        </p:spPr>
        <p:txBody>
          <a:bodyPr anchor="t">
            <a:noAutofit/>
          </a:bodyPr>
          <a:lstStyle/>
          <a:p>
            <a:pPr algn="l" fontAlgn="base"/>
            <a:endParaRPr lang="fr-FR" b="0" i="0" u="none" strike="noStrike" dirty="0">
              <a:effectLst/>
            </a:endParaRPr>
          </a:p>
          <a:p>
            <a:pPr algn="l" fontAlgn="base"/>
            <a:r>
              <a:rPr lang="fr-FR" b="0" i="0" u="none" strike="noStrike" dirty="0">
                <a:effectLst/>
              </a:rPr>
              <a:t>The festival </a:t>
            </a:r>
            <a:r>
              <a:rPr lang="fr-FR" b="0" i="0" u="none" strike="noStrike" dirty="0" err="1">
                <a:effectLst/>
              </a:rPr>
              <a:t>is</a:t>
            </a:r>
            <a:r>
              <a:rPr lang="fr-FR" b="0" i="0" u="none" strike="noStrike" dirty="0">
                <a:effectLst/>
              </a:rPr>
              <a:t> </a:t>
            </a:r>
            <a:r>
              <a:rPr lang="fr-FR" b="0" i="0" u="none" strike="noStrike" dirty="0" err="1">
                <a:effectLst/>
              </a:rPr>
              <a:t>family-friendly</a:t>
            </a:r>
            <a:r>
              <a:rPr lang="fr-FR" b="0" i="0" u="none" strike="noStrike" dirty="0">
                <a:effectLst/>
              </a:rPr>
              <a:t> to </a:t>
            </a:r>
            <a:r>
              <a:rPr lang="fr-FR" b="0" i="0" u="none" strike="noStrike" dirty="0" err="1">
                <a:effectLst/>
              </a:rPr>
              <a:t>create</a:t>
            </a:r>
            <a:r>
              <a:rPr lang="fr-FR" b="0" i="0" u="none" strike="noStrike" dirty="0">
                <a:effectLst/>
              </a:rPr>
              <a:t> an </a:t>
            </a:r>
            <a:r>
              <a:rPr lang="fr-FR" b="0" i="0" u="none" strike="noStrike" dirty="0" err="1">
                <a:effectLst/>
              </a:rPr>
              <a:t>overall</a:t>
            </a:r>
            <a:r>
              <a:rPr lang="fr-FR" b="0" i="0" u="none" strike="noStrike" dirty="0">
                <a:effectLst/>
              </a:rPr>
              <a:t> </a:t>
            </a:r>
            <a:r>
              <a:rPr lang="fr-FR" b="0" i="0" u="none" strike="noStrike" dirty="0" err="1">
                <a:effectLst/>
              </a:rPr>
              <a:t>great</a:t>
            </a:r>
            <a:r>
              <a:rPr lang="fr-FR" b="0" i="0" u="none" strike="noStrike" dirty="0">
                <a:effectLst/>
              </a:rPr>
              <a:t> </a:t>
            </a:r>
            <a:r>
              <a:rPr lang="fr-FR" b="0" i="0" u="none" strike="noStrike" dirty="0" err="1">
                <a:effectLst/>
              </a:rPr>
              <a:t>experience</a:t>
            </a:r>
            <a:r>
              <a:rPr lang="fr-FR" b="0" i="0" u="none" strike="noStrike" dirty="0">
                <a:effectLst/>
              </a:rPr>
              <a:t> for the audience and </a:t>
            </a:r>
            <a:r>
              <a:rPr lang="fr-FR" b="0" i="0" u="none" strike="noStrike" dirty="0" err="1">
                <a:effectLst/>
              </a:rPr>
              <a:t>there’s</a:t>
            </a:r>
            <a:r>
              <a:rPr lang="fr-FR" b="0" i="0" u="none" strike="noStrike" dirty="0">
                <a:effectLst/>
              </a:rPr>
              <a:t> </a:t>
            </a:r>
            <a:r>
              <a:rPr lang="fr-FR" b="0" i="0" u="none" strike="noStrike" dirty="0" err="1">
                <a:effectLst/>
              </a:rPr>
              <a:t>always</a:t>
            </a:r>
            <a:r>
              <a:rPr lang="fr-FR" b="0" i="0" u="none" strike="noStrike" dirty="0">
                <a:effectLst/>
              </a:rPr>
              <a:t> </a:t>
            </a:r>
            <a:r>
              <a:rPr lang="fr-FR" b="0" i="0" u="none" strike="noStrike" dirty="0" err="1">
                <a:effectLst/>
              </a:rPr>
              <a:t>great</a:t>
            </a:r>
            <a:r>
              <a:rPr lang="fr-FR" b="0" i="0" u="none" strike="noStrike" dirty="0">
                <a:effectLst/>
              </a:rPr>
              <a:t> </a:t>
            </a:r>
            <a:r>
              <a:rPr lang="fr-FR" b="0" i="0" u="none" strike="noStrike" dirty="0" err="1">
                <a:effectLst/>
              </a:rPr>
              <a:t>food</a:t>
            </a:r>
            <a:r>
              <a:rPr lang="fr-FR" b="0" i="0" u="none" strike="noStrike" dirty="0">
                <a:effectLst/>
              </a:rPr>
              <a:t> and drinks </a:t>
            </a:r>
            <a:r>
              <a:rPr lang="fr-FR" b="0" i="0" u="none" strike="noStrike" dirty="0" err="1">
                <a:effectLst/>
              </a:rPr>
              <a:t>during</a:t>
            </a:r>
            <a:r>
              <a:rPr lang="fr-FR" b="0" i="0" u="none" strike="noStrike" dirty="0">
                <a:effectLst/>
              </a:rPr>
              <a:t> the festival. The entrance </a:t>
            </a:r>
            <a:r>
              <a:rPr lang="fr-FR" b="0" i="0" u="none" strike="noStrike" dirty="0" err="1">
                <a:effectLst/>
              </a:rPr>
              <a:t>fee</a:t>
            </a:r>
            <a:r>
              <a:rPr lang="fr-FR" b="0" i="0" u="none" strike="noStrike" dirty="0">
                <a:effectLst/>
              </a:rPr>
              <a:t> </a:t>
            </a:r>
            <a:r>
              <a:rPr lang="fr-FR" b="0" i="0" u="none" strike="noStrike" dirty="0" err="1">
                <a:effectLst/>
              </a:rPr>
              <a:t>is</a:t>
            </a:r>
            <a:r>
              <a:rPr lang="fr-FR" b="0" i="0" u="none" strike="noStrike" dirty="0">
                <a:effectLst/>
              </a:rPr>
              <a:t> </a:t>
            </a:r>
            <a:r>
              <a:rPr lang="fr-FR" b="0" i="0" u="none" strike="noStrike" dirty="0" err="1">
                <a:effectLst/>
              </a:rPr>
              <a:t>kept</a:t>
            </a:r>
            <a:r>
              <a:rPr lang="fr-FR" b="0" i="0" u="none" strike="noStrike" dirty="0">
                <a:effectLst/>
              </a:rPr>
              <a:t> at a </a:t>
            </a:r>
            <a:r>
              <a:rPr lang="fr-FR" b="0" i="0" u="none" strike="noStrike" dirty="0" err="1">
                <a:effectLst/>
              </a:rPr>
              <a:t>low</a:t>
            </a:r>
            <a:r>
              <a:rPr lang="fr-FR" b="0" i="0" u="none" strike="noStrike" dirty="0">
                <a:effectLst/>
              </a:rPr>
              <a:t> </a:t>
            </a:r>
            <a:r>
              <a:rPr lang="fr-FR" b="0" i="0" u="none" strike="noStrike" dirty="0" err="1">
                <a:effectLst/>
              </a:rPr>
              <a:t>cost</a:t>
            </a:r>
            <a:r>
              <a:rPr lang="fr-FR" b="0" i="0" u="none" strike="noStrike" dirty="0">
                <a:effectLst/>
              </a:rPr>
              <a:t> </a:t>
            </a:r>
            <a:r>
              <a:rPr lang="fr-FR" b="0" i="0" u="none" strike="noStrike" dirty="0" err="1">
                <a:effectLst/>
              </a:rPr>
              <a:t>so</a:t>
            </a:r>
            <a:r>
              <a:rPr lang="fr-FR" b="0" i="0" u="none" strike="noStrike" dirty="0">
                <a:effectLst/>
              </a:rPr>
              <a:t> as </a:t>
            </a:r>
            <a:r>
              <a:rPr lang="fr-FR" b="0" i="0" u="none" strike="noStrike" dirty="0" err="1">
                <a:effectLst/>
              </a:rPr>
              <a:t>many</a:t>
            </a:r>
            <a:r>
              <a:rPr lang="fr-FR" b="0" i="0" u="none" strike="noStrike" dirty="0">
                <a:effectLst/>
              </a:rPr>
              <a:t> people can attend as possible, no </a:t>
            </a:r>
            <a:r>
              <a:rPr lang="fr-FR" b="0" i="0" u="none" strike="noStrike" dirty="0" err="1">
                <a:effectLst/>
              </a:rPr>
              <a:t>matter</a:t>
            </a:r>
            <a:r>
              <a:rPr lang="fr-FR" b="0" i="0" u="none" strike="noStrike" dirty="0">
                <a:effectLst/>
              </a:rPr>
              <a:t> </a:t>
            </a:r>
            <a:r>
              <a:rPr lang="fr-FR" b="0" i="0" u="none" strike="noStrike" dirty="0" err="1">
                <a:effectLst/>
              </a:rPr>
              <a:t>their</a:t>
            </a:r>
            <a:r>
              <a:rPr lang="fr-FR" b="0" i="0" u="none" strike="noStrike" dirty="0">
                <a:effectLst/>
              </a:rPr>
              <a:t> background or social </a:t>
            </a:r>
            <a:r>
              <a:rPr lang="fr-FR" b="0" i="0" u="none" strike="noStrike" dirty="0" err="1">
                <a:effectLst/>
              </a:rPr>
              <a:t>status</a:t>
            </a:r>
            <a:r>
              <a:rPr lang="fr-FR" b="0" i="0" u="none" strike="noStrike" dirty="0">
                <a:effectLst/>
              </a:rPr>
              <a:t>, all are </a:t>
            </a:r>
            <a:r>
              <a:rPr lang="fr-FR" b="0" i="0" u="none" strike="noStrike" dirty="0" err="1">
                <a:effectLst/>
              </a:rPr>
              <a:t>welcome</a:t>
            </a:r>
            <a:r>
              <a:rPr lang="fr-FR" b="0" i="0" u="none" strike="noStrike" dirty="0">
                <a:effectLst/>
              </a:rPr>
              <a:t> to come and </a:t>
            </a:r>
            <a:r>
              <a:rPr lang="fr-FR" b="0" i="0" u="none" strike="noStrike" dirty="0" err="1">
                <a:effectLst/>
              </a:rPr>
              <a:t>enjoy</a:t>
            </a:r>
            <a:r>
              <a:rPr lang="fr-FR" b="0" i="0" u="none" strike="noStrike" dirty="0">
                <a:effectLst/>
              </a:rPr>
              <a:t> </a:t>
            </a:r>
            <a:r>
              <a:rPr lang="fr-FR" b="0" i="0" u="none" strike="noStrike" dirty="0" err="1">
                <a:effectLst/>
              </a:rPr>
              <a:t>great</a:t>
            </a:r>
            <a:r>
              <a:rPr lang="fr-FR" b="0" i="0" u="none" strike="noStrike" dirty="0">
                <a:effectLst/>
              </a:rPr>
              <a:t> live music. </a:t>
            </a:r>
          </a:p>
          <a:p>
            <a:pPr algn="l" fontAlgn="base"/>
            <a:endParaRPr lang="fr-FR" b="0" i="0" u="none" strike="noStrike" dirty="0">
              <a:effectLst/>
            </a:endParaRPr>
          </a:p>
          <a:p>
            <a:pPr algn="l" fontAlgn="base"/>
            <a:r>
              <a:rPr lang="fr-FR" b="0" i="0" u="none" strike="noStrike" dirty="0">
                <a:effectLst/>
              </a:rPr>
              <a:t>In 2023 the festival </a:t>
            </a:r>
            <a:r>
              <a:rPr lang="fr-FR" b="0" i="0" u="none" strike="noStrike" dirty="0" err="1">
                <a:effectLst/>
              </a:rPr>
              <a:t>will</a:t>
            </a:r>
            <a:r>
              <a:rPr lang="fr-FR" b="0" i="0" u="none" strike="noStrike" dirty="0">
                <a:effectLst/>
              </a:rPr>
              <a:t> </a:t>
            </a:r>
            <a:r>
              <a:rPr lang="fr-FR" b="0" i="0" u="none" strike="noStrike" dirty="0" err="1">
                <a:effectLst/>
              </a:rPr>
              <a:t>take</a:t>
            </a:r>
            <a:r>
              <a:rPr lang="fr-FR" b="0" i="0" u="none" strike="noStrike" dirty="0">
                <a:effectLst/>
              </a:rPr>
              <a:t> place for the </a:t>
            </a:r>
            <a:r>
              <a:rPr lang="fr-FR" b="0" i="0" u="none" strike="noStrike" dirty="0" err="1">
                <a:effectLst/>
              </a:rPr>
              <a:t>eighth</a:t>
            </a:r>
            <a:r>
              <a:rPr lang="fr-FR" b="0" i="0" u="none" strike="noStrike" dirty="0">
                <a:effectLst/>
              </a:rPr>
              <a:t> </a:t>
            </a:r>
            <a:r>
              <a:rPr lang="fr-FR" b="0" i="0" u="none" strike="noStrike" dirty="0" err="1">
                <a:effectLst/>
              </a:rPr>
              <a:t>year</a:t>
            </a:r>
            <a:r>
              <a:rPr lang="fr-FR" b="0" i="0" u="none" strike="noStrike" dirty="0">
                <a:effectLst/>
              </a:rPr>
              <a:t> in a </a:t>
            </a:r>
            <a:r>
              <a:rPr lang="fr-FR" b="0" i="0" u="none" strike="noStrike" dirty="0" err="1">
                <a:effectLst/>
              </a:rPr>
              <a:t>row</a:t>
            </a:r>
            <a:r>
              <a:rPr lang="fr-FR" b="0" i="0" u="none" strike="noStrike" dirty="0">
                <a:effectLst/>
              </a:rPr>
              <a:t> and </a:t>
            </a:r>
            <a:r>
              <a:rPr lang="fr-FR" b="0" i="0" u="none" strike="noStrike" dirty="0" err="1">
                <a:effectLst/>
              </a:rPr>
              <a:t>present</a:t>
            </a:r>
            <a:r>
              <a:rPr lang="fr-FR" b="0" i="0" u="none" strike="noStrike" dirty="0">
                <a:effectLst/>
              </a:rPr>
              <a:t> over 70 </a:t>
            </a:r>
            <a:r>
              <a:rPr lang="fr-FR" b="0" i="0" u="none" strike="noStrike" dirty="0" err="1">
                <a:effectLst/>
              </a:rPr>
              <a:t>different</a:t>
            </a:r>
            <a:r>
              <a:rPr lang="fr-FR" b="0" i="0" u="none" strike="noStrike" dirty="0">
                <a:effectLst/>
              </a:rPr>
              <a:t> </a:t>
            </a:r>
            <a:r>
              <a:rPr lang="fr-FR" b="0" i="0" u="none" strike="noStrike" dirty="0" err="1">
                <a:effectLst/>
              </a:rPr>
              <a:t>artists</a:t>
            </a:r>
            <a:r>
              <a:rPr lang="fr-FR" b="0" i="0" u="none" strike="noStrike" dirty="0">
                <a:effectLst/>
              </a:rPr>
              <a:t> and performances, over </a:t>
            </a:r>
            <a:r>
              <a:rPr lang="fr-FR" b="0" i="0" u="none" strike="noStrike" dirty="0" err="1">
                <a:effectLst/>
              </a:rPr>
              <a:t>nine</a:t>
            </a:r>
            <a:r>
              <a:rPr lang="fr-FR" b="0" i="0" u="none" strike="noStrike" dirty="0">
                <a:effectLst/>
              </a:rPr>
              <a:t> </a:t>
            </a:r>
            <a:r>
              <a:rPr lang="fr-FR" b="0" i="0" u="none" strike="noStrike" dirty="0" err="1">
                <a:effectLst/>
              </a:rPr>
              <a:t>events</a:t>
            </a:r>
            <a:r>
              <a:rPr lang="fr-FR" b="0" i="0" u="none" strike="noStrike" dirty="0">
                <a:effectLst/>
              </a:rPr>
              <a:t> in </a:t>
            </a:r>
            <a:r>
              <a:rPr lang="fr-FR" b="0" i="0" u="none" strike="noStrike" dirty="0" err="1">
                <a:effectLst/>
              </a:rPr>
              <a:t>seven</a:t>
            </a:r>
            <a:r>
              <a:rPr lang="fr-FR" b="0" i="0" u="none" strike="noStrike" dirty="0">
                <a:effectLst/>
              </a:rPr>
              <a:t> </a:t>
            </a:r>
            <a:r>
              <a:rPr lang="fr-FR" b="0" i="0" u="none" strike="noStrike" dirty="0" err="1">
                <a:effectLst/>
              </a:rPr>
              <a:t>different</a:t>
            </a:r>
            <a:r>
              <a:rPr lang="fr-FR" b="0" i="0" u="none" strike="noStrike" dirty="0">
                <a:effectLst/>
              </a:rPr>
              <a:t> </a:t>
            </a:r>
            <a:r>
              <a:rPr lang="fr-FR" b="0" i="0" u="none" strike="noStrike" dirty="0" err="1">
                <a:effectLst/>
              </a:rPr>
              <a:t>cities</a:t>
            </a:r>
            <a:r>
              <a:rPr lang="fr-FR" b="0" i="0" u="none" strike="noStrike" dirty="0">
                <a:effectLst/>
              </a:rPr>
              <a:t> </a:t>
            </a:r>
            <a:r>
              <a:rPr lang="fr-FR" b="0" i="0" u="none" strike="noStrike" dirty="0" err="1">
                <a:effectLst/>
              </a:rPr>
              <a:t>across</a:t>
            </a:r>
            <a:r>
              <a:rPr lang="fr-FR" b="0" i="0" u="none" strike="noStrike" dirty="0">
                <a:effectLst/>
              </a:rPr>
              <a:t> </a:t>
            </a:r>
            <a:r>
              <a:rPr lang="fr-FR" b="0" i="0" u="none" strike="noStrike" dirty="0" err="1">
                <a:effectLst/>
              </a:rPr>
              <a:t>Sweden</a:t>
            </a:r>
            <a:r>
              <a:rPr lang="fr-FR" b="0" i="0" u="none" strike="noStrike" dirty="0">
                <a:effectLst/>
              </a:rPr>
              <a:t>. </a:t>
            </a:r>
          </a:p>
          <a:p>
            <a:pPr algn="l" fontAlgn="base"/>
            <a:endParaRPr lang="fr-FR" dirty="0"/>
          </a:p>
          <a:p>
            <a:pPr algn="l" fontAlgn="base"/>
            <a:r>
              <a:rPr lang="fr-FR" b="0" i="0" u="none" strike="noStrike" dirty="0" err="1">
                <a:effectLst/>
              </a:rPr>
              <a:t>Mixing</a:t>
            </a:r>
            <a:r>
              <a:rPr lang="fr-FR" b="0" i="0" u="none" strike="noStrike" dirty="0">
                <a:effectLst/>
              </a:rPr>
              <a:t> local talent </a:t>
            </a:r>
            <a:r>
              <a:rPr lang="fr-FR" b="0" i="0" u="none" strike="noStrike" dirty="0" err="1">
                <a:effectLst/>
              </a:rPr>
              <a:t>with</a:t>
            </a:r>
            <a:r>
              <a:rPr lang="fr-FR" b="0" i="0" u="none" strike="noStrike" dirty="0">
                <a:effectLst/>
              </a:rPr>
              <a:t> international </a:t>
            </a:r>
            <a:r>
              <a:rPr lang="fr-FR" b="0" i="0" u="none" strike="noStrike" dirty="0" err="1">
                <a:effectLst/>
              </a:rPr>
              <a:t>ones</a:t>
            </a:r>
            <a:r>
              <a:rPr lang="fr-FR" b="0" i="0" u="none" strike="noStrike" dirty="0">
                <a:effectLst/>
              </a:rPr>
              <a:t>, the festival </a:t>
            </a:r>
            <a:r>
              <a:rPr lang="fr-FR" b="0" i="0" u="none" strike="noStrike" dirty="0" err="1">
                <a:effectLst/>
              </a:rPr>
              <a:t>creates</a:t>
            </a:r>
            <a:r>
              <a:rPr lang="fr-FR" b="0" i="0" u="none" strike="noStrike" dirty="0">
                <a:effectLst/>
              </a:rPr>
              <a:t> a unique mix of </a:t>
            </a:r>
            <a:r>
              <a:rPr lang="fr-FR" b="0" i="0" u="none" strike="noStrike" dirty="0" err="1">
                <a:effectLst/>
              </a:rPr>
              <a:t>artist</a:t>
            </a:r>
            <a:r>
              <a:rPr lang="fr-FR" b="0" i="0" u="none" strike="noStrike" dirty="0">
                <a:effectLst/>
              </a:rPr>
              <a:t> genres and cultures and </a:t>
            </a:r>
            <a:r>
              <a:rPr lang="fr-FR" b="0" i="0" u="none" strike="noStrike" dirty="0" err="1">
                <a:effectLst/>
              </a:rPr>
              <a:t>countless</a:t>
            </a:r>
            <a:r>
              <a:rPr lang="fr-FR" b="0" i="0" u="none" strike="noStrike" dirty="0">
                <a:effectLst/>
              </a:rPr>
              <a:t> opportunities for new </a:t>
            </a:r>
            <a:r>
              <a:rPr lang="fr-FR" b="0" i="0" u="none" strike="noStrike" dirty="0" err="1">
                <a:effectLst/>
              </a:rPr>
              <a:t>artists</a:t>
            </a:r>
            <a:r>
              <a:rPr lang="fr-FR" b="0" i="0" u="none" strike="noStrike" dirty="0">
                <a:effectLst/>
              </a:rPr>
              <a:t> to </a:t>
            </a:r>
            <a:r>
              <a:rPr lang="fr-FR" b="0" i="0" u="none" strike="noStrike" dirty="0" err="1">
                <a:effectLst/>
              </a:rPr>
              <a:t>develop</a:t>
            </a:r>
            <a:r>
              <a:rPr lang="fr-FR" b="0" i="0" u="none" strike="noStrike" dirty="0">
                <a:effectLst/>
              </a:rPr>
              <a:t> </a:t>
            </a:r>
            <a:r>
              <a:rPr lang="fr-FR" b="0" i="0" u="none" strike="noStrike" dirty="0" err="1">
                <a:effectLst/>
              </a:rPr>
              <a:t>their</a:t>
            </a:r>
            <a:r>
              <a:rPr lang="fr-FR" b="0" i="0" u="none" strike="noStrike" dirty="0">
                <a:effectLst/>
              </a:rPr>
              <a:t> </a:t>
            </a:r>
            <a:r>
              <a:rPr lang="fr-FR" b="0" i="0" u="none" strike="noStrike" dirty="0" err="1">
                <a:effectLst/>
              </a:rPr>
              <a:t>careers</a:t>
            </a:r>
            <a:r>
              <a:rPr lang="fr-FR" b="0" i="0" u="none" strike="noStrike" dirty="0">
                <a:effectLst/>
              </a:rPr>
              <a:t>.</a:t>
            </a:r>
          </a:p>
          <a:p>
            <a:pPr algn="l" fontAlgn="base"/>
            <a:endParaRPr lang="fr-FR" b="0" i="0" u="none" strike="noStrike" dirty="0">
              <a:effectLst/>
            </a:endParaRPr>
          </a:p>
          <a:p>
            <a:br>
              <a:rPr lang="fr-FR" dirty="0"/>
            </a:br>
            <a:endParaRPr lang="en-GB" dirty="0"/>
          </a:p>
        </p:txBody>
      </p:sp>
    </p:spTree>
    <p:extLst>
      <p:ext uri="{BB962C8B-B14F-4D97-AF65-F5344CB8AC3E}">
        <p14:creationId xmlns:p14="http://schemas.microsoft.com/office/powerpoint/2010/main" val="9950403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CB0A5F6-C391-4079-2D6C-83E071630E67}"/>
              </a:ext>
            </a:extLst>
          </p:cNvPr>
          <p:cNvSpPr>
            <a:spLocks noGrp="1"/>
          </p:cNvSpPr>
          <p:nvPr>
            <p:ph type="sldNum" sz="quarter" idx="4"/>
          </p:nvPr>
        </p:nvSpPr>
        <p:spPr/>
        <p:txBody>
          <a:bodyPr/>
          <a:lstStyle/>
          <a:p>
            <a:fld id="{CB2079F2-58AF-ED44-82D7-E04B2F6FD686}" type="slidenum">
              <a:rPr lang="en-US" smtClean="0"/>
              <a:pPr/>
              <a:t>38</a:t>
            </a:fld>
            <a:endParaRPr lang="en-US" dirty="0"/>
          </a:p>
        </p:txBody>
      </p:sp>
      <p:sp>
        <p:nvSpPr>
          <p:cNvPr id="6" name="Text Placeholder 5">
            <a:extLst>
              <a:ext uri="{FF2B5EF4-FFF2-40B4-BE49-F238E27FC236}">
                <a16:creationId xmlns:a16="http://schemas.microsoft.com/office/drawing/2014/main" id="{BD9B8880-06B9-3D77-95E0-93707411EAFB}"/>
              </a:ext>
            </a:extLst>
          </p:cNvPr>
          <p:cNvSpPr>
            <a:spLocks noGrp="1"/>
          </p:cNvSpPr>
          <p:nvPr>
            <p:ph type="body" sz="quarter" idx="47"/>
          </p:nvPr>
        </p:nvSpPr>
        <p:spPr>
          <a:xfrm>
            <a:off x="4459209" y="1765708"/>
            <a:ext cx="2899791" cy="451257"/>
          </a:xfrm>
        </p:spPr>
        <p:txBody>
          <a:bodyPr/>
          <a:lstStyle/>
          <a:p>
            <a:r>
              <a:rPr lang="en-GB" dirty="0"/>
              <a:t>Gothenburg, Sweden</a:t>
            </a:r>
          </a:p>
        </p:txBody>
      </p:sp>
      <p:sp>
        <p:nvSpPr>
          <p:cNvPr id="7" name="Text Placeholder 6">
            <a:extLst>
              <a:ext uri="{FF2B5EF4-FFF2-40B4-BE49-F238E27FC236}">
                <a16:creationId xmlns:a16="http://schemas.microsoft.com/office/drawing/2014/main" id="{2D694935-F022-3859-C448-5171018499DD}"/>
              </a:ext>
            </a:extLst>
          </p:cNvPr>
          <p:cNvSpPr>
            <a:spLocks noGrp="1"/>
          </p:cNvSpPr>
          <p:nvPr>
            <p:ph type="body" sz="quarter" idx="113"/>
          </p:nvPr>
        </p:nvSpPr>
        <p:spPr>
          <a:xfrm>
            <a:off x="4459209" y="894737"/>
            <a:ext cx="3235370" cy="574615"/>
          </a:xfrm>
        </p:spPr>
        <p:txBody>
          <a:bodyPr/>
          <a:lstStyle/>
          <a:p>
            <a:r>
              <a:rPr lang="en-GB" dirty="0"/>
              <a:t>PIFFL</a:t>
            </a:r>
          </a:p>
        </p:txBody>
      </p:sp>
      <p:sp>
        <p:nvSpPr>
          <p:cNvPr id="10" name="Text Placeholder 9">
            <a:extLst>
              <a:ext uri="{FF2B5EF4-FFF2-40B4-BE49-F238E27FC236}">
                <a16:creationId xmlns:a16="http://schemas.microsoft.com/office/drawing/2014/main" id="{239A5805-0BBF-8B5E-ACDA-9A5C94314E3E}"/>
              </a:ext>
            </a:extLst>
          </p:cNvPr>
          <p:cNvSpPr>
            <a:spLocks noGrp="1"/>
          </p:cNvSpPr>
          <p:nvPr>
            <p:ph type="body" sz="quarter" idx="115"/>
          </p:nvPr>
        </p:nvSpPr>
        <p:spPr>
          <a:xfrm>
            <a:off x="783806" y="5110198"/>
            <a:ext cx="5992060" cy="1704039"/>
          </a:xfrm>
        </p:spPr>
        <p:txBody>
          <a:bodyPr/>
          <a:lstStyle/>
          <a:p>
            <a:pPr>
              <a:lnSpc>
                <a:spcPct val="115000"/>
              </a:lnSpc>
            </a:pPr>
            <a:r>
              <a:rPr lang="en-US" dirty="0"/>
              <a:t>PIFFL was created by two entrepreneurs having </a:t>
            </a:r>
            <a:r>
              <a:rPr lang="en-US" dirty="0">
                <a:effectLst/>
              </a:rPr>
              <a:t>the idea a problem of their own: not always having sports equipment available when in need.  </a:t>
            </a:r>
            <a:r>
              <a:rPr lang="en-US" dirty="0"/>
              <a:t>The project was born from </a:t>
            </a:r>
            <a:r>
              <a:rPr lang="en-US" dirty="0">
                <a:effectLst/>
              </a:rPr>
              <a:t>their common interest in making it easier for people to do spontaneous sporting or gaming in green areas and parks.</a:t>
            </a:r>
          </a:p>
          <a:p>
            <a:pPr>
              <a:lnSpc>
                <a:spcPct val="115000"/>
              </a:lnSpc>
            </a:pPr>
            <a:endParaRPr lang="en-US" dirty="0"/>
          </a:p>
          <a:p>
            <a:pPr>
              <a:lnSpc>
                <a:spcPct val="115000"/>
              </a:lnSpc>
            </a:pPr>
            <a:r>
              <a:rPr lang="en-US" dirty="0">
                <a:effectLst/>
              </a:rPr>
              <a:t>PIFFL inspires sharing economies where we can reduce disposable consumption and create prospering and sustainable cities together.</a:t>
            </a:r>
          </a:p>
          <a:p>
            <a:pPr>
              <a:lnSpc>
                <a:spcPct val="115000"/>
              </a:lnSpc>
            </a:pPr>
            <a:endParaRPr lang="en-US" dirty="0">
              <a:effectLst/>
            </a:endParaRPr>
          </a:p>
          <a:p>
            <a:pPr>
              <a:lnSpc>
                <a:spcPct val="115000"/>
              </a:lnSpc>
            </a:pPr>
            <a:r>
              <a:rPr lang="en-US" dirty="0">
                <a:effectLst/>
              </a:rPr>
              <a:t>PIFFL offers a platform for, among others, cities where they can make sports equipment and leisure games available in areas where people spend time. The platform consists of boxes that can be unlocked via a mobile app. It is offered as a service where a city pay for the boxes and the user pay just a small fee for accessing the content of the box.</a:t>
            </a:r>
          </a:p>
          <a:p>
            <a:pPr>
              <a:lnSpc>
                <a:spcPct val="115000"/>
              </a:lnSpc>
            </a:pPr>
            <a:br>
              <a:rPr lang="en-US" dirty="0">
                <a:effectLst/>
              </a:rPr>
            </a:br>
            <a:r>
              <a:rPr lang="en-US" dirty="0">
                <a:effectLst/>
              </a:rPr>
              <a:t>A possible next value is the user data that is collected. Gives customers, and cities, new insights into how parks and green areas are used.</a:t>
            </a:r>
            <a:endParaRPr lang="fr-FR" dirty="0">
              <a:effectLst/>
            </a:endParaRPr>
          </a:p>
          <a:p>
            <a:pPr>
              <a:lnSpc>
                <a:spcPct val="115000"/>
              </a:lnSpc>
            </a:pPr>
            <a:endParaRPr lang="fr-FR" dirty="0">
              <a:effectLst/>
            </a:endParaRPr>
          </a:p>
          <a:p>
            <a:pPr>
              <a:lnSpc>
                <a:spcPct val="115000"/>
              </a:lnSpc>
            </a:pPr>
            <a:endParaRPr lang="en-US" dirty="0">
              <a:effectLst/>
            </a:endParaRPr>
          </a:p>
          <a:p>
            <a:pPr>
              <a:lnSpc>
                <a:spcPct val="115000"/>
              </a:lnSpc>
            </a:pPr>
            <a:endParaRPr lang="en-US" dirty="0"/>
          </a:p>
          <a:p>
            <a:pPr>
              <a:lnSpc>
                <a:spcPct val="115000"/>
              </a:lnSpc>
            </a:pPr>
            <a:r>
              <a:rPr lang="en-US" dirty="0">
                <a:effectLst/>
              </a:rPr>
              <a:t> </a:t>
            </a:r>
          </a:p>
          <a:p>
            <a:pPr>
              <a:lnSpc>
                <a:spcPct val="115000"/>
              </a:lnSpc>
            </a:pPr>
            <a:endParaRPr lang="en-US" dirty="0"/>
          </a:p>
          <a:p>
            <a:pPr>
              <a:lnSpc>
                <a:spcPct val="115000"/>
              </a:lnSpc>
            </a:pPr>
            <a:endParaRPr lang="en-US" dirty="0">
              <a:effectLst/>
            </a:endParaRPr>
          </a:p>
          <a:p>
            <a:pPr>
              <a:lnSpc>
                <a:spcPct val="115000"/>
              </a:lnSpc>
            </a:pPr>
            <a:r>
              <a:rPr lang="en-US" dirty="0">
                <a:effectLst/>
              </a:rPr>
              <a:t> </a:t>
            </a:r>
            <a:endParaRPr lang="fr-FR" dirty="0">
              <a:effectLst/>
            </a:endParaRPr>
          </a:p>
        </p:txBody>
      </p:sp>
      <p:sp>
        <p:nvSpPr>
          <p:cNvPr id="11" name="Text Placeholder 10">
            <a:extLst>
              <a:ext uri="{FF2B5EF4-FFF2-40B4-BE49-F238E27FC236}">
                <a16:creationId xmlns:a16="http://schemas.microsoft.com/office/drawing/2014/main" id="{5E50F257-CA7C-2494-B736-86E1E4D27EDB}"/>
              </a:ext>
            </a:extLst>
          </p:cNvPr>
          <p:cNvSpPr>
            <a:spLocks noGrp="1"/>
          </p:cNvSpPr>
          <p:nvPr>
            <p:ph type="body" sz="quarter" idx="116"/>
          </p:nvPr>
        </p:nvSpPr>
        <p:spPr>
          <a:xfrm>
            <a:off x="783807" y="4362192"/>
            <a:ext cx="5992059" cy="451257"/>
          </a:xfrm>
        </p:spPr>
        <p:txBody>
          <a:bodyPr/>
          <a:lstStyle/>
          <a:p>
            <a:r>
              <a:rPr lang="en-GB" dirty="0"/>
              <a:t>Introduction</a:t>
            </a:r>
          </a:p>
        </p:txBody>
      </p:sp>
      <p:sp>
        <p:nvSpPr>
          <p:cNvPr id="3" name="Text Placeholder 2">
            <a:extLst>
              <a:ext uri="{FF2B5EF4-FFF2-40B4-BE49-F238E27FC236}">
                <a16:creationId xmlns:a16="http://schemas.microsoft.com/office/drawing/2014/main" id="{DD36B97B-ECDB-5363-324D-50B4CA47E610}"/>
              </a:ext>
            </a:extLst>
          </p:cNvPr>
          <p:cNvSpPr>
            <a:spLocks noGrp="1"/>
          </p:cNvSpPr>
          <p:nvPr>
            <p:ph type="body" sz="quarter" idx="119"/>
          </p:nvPr>
        </p:nvSpPr>
        <p:spPr>
          <a:xfrm>
            <a:off x="4459208" y="2281822"/>
            <a:ext cx="2899792" cy="280520"/>
          </a:xfrm>
        </p:spPr>
        <p:txBody>
          <a:bodyPr>
            <a:noAutofit/>
          </a:bodyPr>
          <a:lstStyle/>
          <a:p>
            <a:r>
              <a:rPr lang="en-GB" dirty="0"/>
              <a:t>Sharing platform for sport and outdoor games</a:t>
            </a:r>
          </a:p>
        </p:txBody>
      </p:sp>
      <p:sp>
        <p:nvSpPr>
          <p:cNvPr id="8" name="Text Placeholder 7">
            <a:extLst>
              <a:ext uri="{FF2B5EF4-FFF2-40B4-BE49-F238E27FC236}">
                <a16:creationId xmlns:a16="http://schemas.microsoft.com/office/drawing/2014/main" id="{335EB883-DB9D-CD05-2B9C-C6637FAFDA4D}"/>
              </a:ext>
            </a:extLst>
          </p:cNvPr>
          <p:cNvSpPr>
            <a:spLocks noGrp="1"/>
          </p:cNvSpPr>
          <p:nvPr>
            <p:ph type="body" sz="quarter" idx="120"/>
          </p:nvPr>
        </p:nvSpPr>
        <p:spPr>
          <a:xfrm>
            <a:off x="4970500" y="3396261"/>
            <a:ext cx="2564213" cy="137362"/>
          </a:xfrm>
        </p:spPr>
        <p:txBody>
          <a:bodyPr/>
          <a:lstStyle/>
          <a:p>
            <a:r>
              <a:rPr lang="en-GB" sz="1200" dirty="0">
                <a:hlinkClick r:id="rId2"/>
              </a:rPr>
              <a:t>https://www.piffle.se/</a:t>
            </a:r>
            <a:endParaRPr lang="en-GB" sz="1200" dirty="0"/>
          </a:p>
          <a:p>
            <a:r>
              <a:rPr lang="en-GB" sz="1200" dirty="0">
                <a:hlinkClick r:id="rId3"/>
              </a:rPr>
              <a:t>https://www.facebook.com/pifflboxh</a:t>
            </a:r>
            <a:endParaRPr lang="en-GB" sz="1200" dirty="0"/>
          </a:p>
          <a:p>
            <a:r>
              <a:rPr lang="en-GB" sz="1200" dirty="0" err="1"/>
              <a:t>ttps</a:t>
            </a:r>
            <a:r>
              <a:rPr lang="en-GB" sz="1200" dirty="0"/>
              <a:t>://</a:t>
            </a:r>
            <a:r>
              <a:rPr lang="en-GB" sz="1200" dirty="0" err="1"/>
              <a:t>www.instagram.com</a:t>
            </a:r>
            <a:r>
              <a:rPr lang="en-GB" sz="1200" dirty="0"/>
              <a:t>/</a:t>
            </a:r>
            <a:r>
              <a:rPr lang="en-GB" sz="1200" dirty="0" err="1"/>
              <a:t>pifflboxes</a:t>
            </a:r>
            <a:r>
              <a:rPr lang="en-GB" sz="1200" dirty="0"/>
              <a:t>/</a:t>
            </a:r>
          </a:p>
        </p:txBody>
      </p:sp>
      <p:pic>
        <p:nvPicPr>
          <p:cNvPr id="13" name="Espace réservé pour une image  12" descr="Une image contenant plein air, herbe, arbre, terrain de jeux&#10;&#10;Description générée automatiquement">
            <a:extLst>
              <a:ext uri="{FF2B5EF4-FFF2-40B4-BE49-F238E27FC236}">
                <a16:creationId xmlns:a16="http://schemas.microsoft.com/office/drawing/2014/main" id="{E2130C94-4424-AD27-7F83-21F60AF398D0}"/>
              </a:ext>
            </a:extLst>
          </p:cNvPr>
          <p:cNvPicPr>
            <a:picLocks noGrp="1" noChangeAspect="1"/>
          </p:cNvPicPr>
          <p:nvPr>
            <p:ph type="pic" sz="quarter" idx="44"/>
          </p:nvPr>
        </p:nvPicPr>
        <p:blipFill>
          <a:blip r:embed="rId4" cstate="screen">
            <a:extLst>
              <a:ext uri="{28A0092B-C50C-407E-A947-70E740481C1C}">
                <a14:useLocalDpi xmlns:a14="http://schemas.microsoft.com/office/drawing/2010/main"/>
              </a:ext>
            </a:extLst>
          </a:blip>
          <a:srcRect/>
          <a:stretch>
            <a:fillRect/>
          </a:stretch>
        </p:blipFill>
        <p:spPr/>
      </p:pic>
      <p:sp>
        <p:nvSpPr>
          <p:cNvPr id="14" name="ZoneTexte 13">
            <a:extLst>
              <a:ext uri="{FF2B5EF4-FFF2-40B4-BE49-F238E27FC236}">
                <a16:creationId xmlns:a16="http://schemas.microsoft.com/office/drawing/2014/main" id="{8777F40E-7484-6B6D-AB07-5B4B5BE912DA}"/>
              </a:ext>
            </a:extLst>
          </p:cNvPr>
          <p:cNvSpPr txBox="1"/>
          <p:nvPr/>
        </p:nvSpPr>
        <p:spPr>
          <a:xfrm>
            <a:off x="4459208" y="2898707"/>
            <a:ext cx="1106393" cy="307777"/>
          </a:xfrm>
          <a:prstGeom prst="rect">
            <a:avLst/>
          </a:prstGeom>
          <a:noFill/>
        </p:spPr>
        <p:txBody>
          <a:bodyPr wrap="none" rtlCol="0">
            <a:spAutoFit/>
          </a:bodyPr>
          <a:lstStyle/>
          <a:p>
            <a:r>
              <a:rPr lang="fr-FR" sz="1400" dirty="0">
                <a:solidFill>
                  <a:schemeClr val="bg1"/>
                </a:solidFill>
                <a:latin typeface="Verdana" panose="020B0604030504040204" pitchFamily="34" charset="0"/>
                <a:ea typeface="Verdana" panose="020B0604030504040204" pitchFamily="34" charset="0"/>
                <a:cs typeface="Verdana" panose="020B0604030504040204" pitchFamily="34" charset="0"/>
              </a:rPr>
              <a:t>Enterprise</a:t>
            </a:r>
          </a:p>
        </p:txBody>
      </p:sp>
      <p:grpSp>
        <p:nvGrpSpPr>
          <p:cNvPr id="2" name="Groupe 1">
            <a:extLst>
              <a:ext uri="{FF2B5EF4-FFF2-40B4-BE49-F238E27FC236}">
                <a16:creationId xmlns:a16="http://schemas.microsoft.com/office/drawing/2014/main" id="{23590285-0706-E45A-4FA5-0F93EB0AFBFF}"/>
              </a:ext>
            </a:extLst>
          </p:cNvPr>
          <p:cNvGrpSpPr/>
          <p:nvPr/>
        </p:nvGrpSpPr>
        <p:grpSpPr>
          <a:xfrm rot="10800000">
            <a:off x="0" y="3295909"/>
            <a:ext cx="2351314" cy="920863"/>
            <a:chOff x="2860742" y="1832249"/>
            <a:chExt cx="3822043" cy="1080000"/>
          </a:xfrm>
        </p:grpSpPr>
        <p:sp>
          <p:nvSpPr>
            <p:cNvPr id="5" name="Rectangle 4">
              <a:extLst>
                <a:ext uri="{FF2B5EF4-FFF2-40B4-BE49-F238E27FC236}">
                  <a16:creationId xmlns:a16="http://schemas.microsoft.com/office/drawing/2014/main" id="{40186813-037B-BEAF-8228-2BBF5FDD28B2}"/>
                </a:ext>
              </a:extLst>
            </p:cNvPr>
            <p:cNvSpPr/>
            <p:nvPr/>
          </p:nvSpPr>
          <p:spPr>
            <a:xfrm rot="10800000">
              <a:off x="3400742" y="1832249"/>
              <a:ext cx="3282043" cy="1080000"/>
            </a:xfrm>
            <a:prstGeom prst="rect">
              <a:avLst/>
            </a:prstGeom>
            <a:solidFill>
              <a:srgbClr val="759DA0"/>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latin typeface="Verdana" panose="020B0604030504040204" pitchFamily="34" charset="0"/>
                  <a:ea typeface="Verdana" panose="020B0604030504040204" pitchFamily="34" charset="0"/>
                  <a:cs typeface="Verdana" panose="020B0604030504040204" pitchFamily="34" charset="0"/>
                </a:rPr>
                <a:t>STAYING FIT</a:t>
              </a:r>
              <a:endParaRPr lang="fr-FR" b="1" dirty="0">
                <a:latin typeface="Verdana" panose="020B0604030504040204" pitchFamily="34" charset="0"/>
                <a:ea typeface="Verdana" panose="020B0604030504040204" pitchFamily="34" charset="0"/>
                <a:cs typeface="Verdana" panose="020B0604030504040204" pitchFamily="34" charset="0"/>
              </a:endParaRPr>
            </a:p>
          </p:txBody>
        </p:sp>
        <p:sp>
          <p:nvSpPr>
            <p:cNvPr id="9" name="Ellipse 8">
              <a:extLst>
                <a:ext uri="{FF2B5EF4-FFF2-40B4-BE49-F238E27FC236}">
                  <a16:creationId xmlns:a16="http://schemas.microsoft.com/office/drawing/2014/main" id="{B68AD866-B1F8-4FAB-7D47-E6F533A0AFD7}"/>
                </a:ext>
              </a:extLst>
            </p:cNvPr>
            <p:cNvSpPr/>
            <p:nvPr/>
          </p:nvSpPr>
          <p:spPr>
            <a:xfrm>
              <a:off x="2860742" y="1832249"/>
              <a:ext cx="1080000" cy="1080000"/>
            </a:xfrm>
            <a:prstGeom prst="ellipse">
              <a:avLst/>
            </a:prstGeom>
            <a:solidFill>
              <a:srgbClr val="759D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42105235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A76544E-C9F9-4EF5-6496-C79A2FCE60D2}"/>
              </a:ext>
            </a:extLst>
          </p:cNvPr>
          <p:cNvSpPr>
            <a:spLocks noGrp="1"/>
          </p:cNvSpPr>
          <p:nvPr>
            <p:ph type="body" sz="quarter" idx="42"/>
          </p:nvPr>
        </p:nvSpPr>
        <p:spPr>
          <a:xfrm>
            <a:off x="615910" y="1070467"/>
            <a:ext cx="3288612" cy="2623117"/>
          </a:xfrm>
        </p:spPr>
        <p:txBody>
          <a:bodyPr>
            <a:normAutofit/>
          </a:bodyPr>
          <a:lstStyle/>
          <a:p>
            <a:r>
              <a:rPr lang="en-US" sz="1800" dirty="0">
                <a:effectLst/>
              </a:rPr>
              <a:t>Increased accessibility drives healthier societies</a:t>
            </a:r>
            <a:r>
              <a:rPr lang="fr-FR" sz="1800" dirty="0">
                <a:effectLst/>
              </a:rPr>
              <a:t> </a:t>
            </a:r>
            <a:endParaRPr lang="en-US" sz="1800" dirty="0"/>
          </a:p>
        </p:txBody>
      </p:sp>
      <p:sp>
        <p:nvSpPr>
          <p:cNvPr id="2" name="Text Placeholder 1">
            <a:extLst>
              <a:ext uri="{FF2B5EF4-FFF2-40B4-BE49-F238E27FC236}">
                <a16:creationId xmlns:a16="http://schemas.microsoft.com/office/drawing/2014/main" id="{DD24068F-9112-49A7-BCA8-3381D20F593A}"/>
              </a:ext>
            </a:extLst>
          </p:cNvPr>
          <p:cNvSpPr>
            <a:spLocks noGrp="1"/>
          </p:cNvSpPr>
          <p:nvPr>
            <p:ph type="body" sz="quarter" idx="14"/>
          </p:nvPr>
        </p:nvSpPr>
        <p:spPr>
          <a:xfrm rot="10800000">
            <a:off x="3128102" y="2738011"/>
            <a:ext cx="785328" cy="1056986"/>
          </a:xfrm>
        </p:spPr>
        <p:txBody>
          <a:bodyPr>
            <a:noAutofit/>
          </a:bodyPr>
          <a:lstStyle/>
          <a:p>
            <a:pPr marL="0" indent="0" algn="l" defTabSz="2072941" rtl="0" eaLnBrk="1" latinLnBrk="0" hangingPunct="1">
              <a:lnSpc>
                <a:spcPct val="100000"/>
              </a:lnSpc>
              <a:spcBef>
                <a:spcPts val="2267"/>
              </a:spcBef>
              <a:buFont typeface="Arial" panose="020B0604020202020204" pitchFamily="34" charset="0"/>
              <a:buNone/>
            </a:pPr>
            <a:r>
              <a:rPr lang="en-GB"/>
              <a:t>“</a:t>
            </a:r>
          </a:p>
        </p:txBody>
      </p:sp>
      <p:sp>
        <p:nvSpPr>
          <p:cNvPr id="3" name="Text Placeholder 2">
            <a:extLst>
              <a:ext uri="{FF2B5EF4-FFF2-40B4-BE49-F238E27FC236}">
                <a16:creationId xmlns:a16="http://schemas.microsoft.com/office/drawing/2014/main" id="{8BCAD088-3DEE-73EA-D81E-7CDB70C7450F}"/>
              </a:ext>
            </a:extLst>
          </p:cNvPr>
          <p:cNvSpPr>
            <a:spLocks noGrp="1"/>
          </p:cNvSpPr>
          <p:nvPr>
            <p:ph type="body" sz="quarter" idx="15"/>
          </p:nvPr>
        </p:nvSpPr>
        <p:spPr>
          <a:xfrm>
            <a:off x="615910" y="663582"/>
            <a:ext cx="2003444" cy="936605"/>
          </a:xfrm>
        </p:spPr>
        <p:txBody>
          <a:bodyPr>
            <a:noAutofit/>
          </a:bodyPr>
          <a:lstStyle/>
          <a:p>
            <a:r>
              <a:rPr lang="en-GB" dirty="0"/>
              <a:t>“</a:t>
            </a:r>
          </a:p>
        </p:txBody>
      </p:sp>
      <p:sp>
        <p:nvSpPr>
          <p:cNvPr id="6" name="Text Placeholder 5">
            <a:extLst>
              <a:ext uri="{FF2B5EF4-FFF2-40B4-BE49-F238E27FC236}">
                <a16:creationId xmlns:a16="http://schemas.microsoft.com/office/drawing/2014/main" id="{F0A82F90-D982-DBD2-7B60-30C5E4CCB787}"/>
              </a:ext>
            </a:extLst>
          </p:cNvPr>
          <p:cNvSpPr>
            <a:spLocks noGrp="1"/>
          </p:cNvSpPr>
          <p:nvPr>
            <p:ph type="body" sz="quarter" idx="65"/>
          </p:nvPr>
        </p:nvSpPr>
        <p:spPr>
          <a:xfrm>
            <a:off x="4046553" y="4104581"/>
            <a:ext cx="2765122" cy="856142"/>
          </a:xfrm>
        </p:spPr>
        <p:txBody>
          <a:bodyPr/>
          <a:lstStyle/>
          <a:p>
            <a:pPr>
              <a:lnSpc>
                <a:spcPct val="115000"/>
              </a:lnSpc>
            </a:pPr>
            <a:r>
              <a:rPr lang="en-US" sz="1200" dirty="0">
                <a:effectLst/>
              </a:rPr>
              <a:t>Instead of 5000 inhabitants owning a volleyball each around the local public volleyball court, one single volleyball could be shared by everyone.</a:t>
            </a:r>
            <a:endParaRPr lang="fr-FR" sz="1200" dirty="0">
              <a:effectLst/>
            </a:endParaRPr>
          </a:p>
          <a:p>
            <a:pPr>
              <a:lnSpc>
                <a:spcPct val="115000"/>
              </a:lnSpc>
            </a:pPr>
            <a:endParaRPr lang="fr-FR" sz="1100" dirty="0">
              <a:effectLst/>
            </a:endParaRPr>
          </a:p>
        </p:txBody>
      </p:sp>
      <p:sp>
        <p:nvSpPr>
          <p:cNvPr id="7" name="Text Placeholder 6">
            <a:extLst>
              <a:ext uri="{FF2B5EF4-FFF2-40B4-BE49-F238E27FC236}">
                <a16:creationId xmlns:a16="http://schemas.microsoft.com/office/drawing/2014/main" id="{81711E8B-C86C-DBBC-A243-0976A41626E0}"/>
              </a:ext>
            </a:extLst>
          </p:cNvPr>
          <p:cNvSpPr>
            <a:spLocks noGrp="1"/>
          </p:cNvSpPr>
          <p:nvPr>
            <p:ph type="body" sz="quarter" idx="114"/>
          </p:nvPr>
        </p:nvSpPr>
        <p:spPr>
          <a:xfrm>
            <a:off x="885566" y="7791806"/>
            <a:ext cx="2923237" cy="451257"/>
          </a:xfrm>
        </p:spPr>
        <p:txBody>
          <a:bodyPr/>
          <a:lstStyle/>
          <a:p>
            <a:r>
              <a:rPr lang="en-GB" sz="1800" dirty="0"/>
              <a:t>Inspire Sharing</a:t>
            </a:r>
          </a:p>
        </p:txBody>
      </p:sp>
      <p:sp>
        <p:nvSpPr>
          <p:cNvPr id="10" name="Slide Number Placeholder 9">
            <a:extLst>
              <a:ext uri="{FF2B5EF4-FFF2-40B4-BE49-F238E27FC236}">
                <a16:creationId xmlns:a16="http://schemas.microsoft.com/office/drawing/2014/main" id="{77745362-2312-E6AA-0603-6416D21F10EC}"/>
              </a:ext>
            </a:extLst>
          </p:cNvPr>
          <p:cNvSpPr>
            <a:spLocks noGrp="1"/>
          </p:cNvSpPr>
          <p:nvPr>
            <p:ph type="sldNum" sz="quarter" idx="4"/>
          </p:nvPr>
        </p:nvSpPr>
        <p:spPr/>
        <p:txBody>
          <a:bodyPr/>
          <a:lstStyle/>
          <a:p>
            <a:fld id="{CB2079F2-58AF-ED44-82D7-E04B2F6FD686}" type="slidenum">
              <a:rPr lang="en-US" smtClean="0"/>
              <a:pPr/>
              <a:t>39</a:t>
            </a:fld>
            <a:endParaRPr lang="en-US" dirty="0"/>
          </a:p>
        </p:txBody>
      </p:sp>
      <p:grpSp>
        <p:nvGrpSpPr>
          <p:cNvPr id="45" name="Groupe 44">
            <a:extLst>
              <a:ext uri="{FF2B5EF4-FFF2-40B4-BE49-F238E27FC236}">
                <a16:creationId xmlns:a16="http://schemas.microsoft.com/office/drawing/2014/main" id="{C732A028-7AC4-88D0-4B84-EC8330C5D4F4}"/>
              </a:ext>
            </a:extLst>
          </p:cNvPr>
          <p:cNvGrpSpPr/>
          <p:nvPr/>
        </p:nvGrpSpPr>
        <p:grpSpPr>
          <a:xfrm>
            <a:off x="130521" y="8782444"/>
            <a:ext cx="3727093" cy="785329"/>
            <a:chOff x="149048" y="8174343"/>
            <a:chExt cx="3727093" cy="785329"/>
          </a:xfrm>
        </p:grpSpPr>
        <p:sp>
          <p:nvSpPr>
            <p:cNvPr id="21" name="Text Placeholder 6">
              <a:extLst>
                <a:ext uri="{FF2B5EF4-FFF2-40B4-BE49-F238E27FC236}">
                  <a16:creationId xmlns:a16="http://schemas.microsoft.com/office/drawing/2014/main" id="{BED216EF-4B04-223A-F613-EDEDBB5937B3}"/>
                </a:ext>
              </a:extLst>
            </p:cNvPr>
            <p:cNvSpPr txBox="1">
              <a:spLocks/>
            </p:cNvSpPr>
            <p:nvPr/>
          </p:nvSpPr>
          <p:spPr>
            <a:xfrm>
              <a:off x="952904" y="8364733"/>
              <a:ext cx="2923237" cy="451257"/>
            </a:xfrm>
            <a:prstGeom prst="rect">
              <a:avLst/>
            </a:prstGeom>
          </p:spPr>
          <p:txBody>
            <a:bodyPr vert="horz" lIns="91440" tIns="45720" rIns="91440" bIns="45720" rtlCol="0">
              <a:noAutofit/>
            </a:bodyPr>
            <a:lstStyle>
              <a:lvl1pPr marL="0" indent="0" algn="l" defTabSz="2072941" rtl="0" eaLnBrk="1" latinLnBrk="0" hangingPunct="1">
                <a:lnSpc>
                  <a:spcPct val="100000"/>
                </a:lnSpc>
                <a:spcBef>
                  <a:spcPts val="0"/>
                </a:spcBef>
                <a:buFont typeface="Arial" panose="020B0604020202020204" pitchFamily="34" charset="0"/>
                <a:buNone/>
                <a:defRPr sz="1400" b="1" i="0" kern="1200">
                  <a:solidFill>
                    <a:srgbClr val="69ADAD"/>
                  </a:solidFill>
                  <a:latin typeface="Verdana" panose="020B0604030504040204" pitchFamily="34" charset="0"/>
                  <a:ea typeface="Verdana" panose="020B0604030504040204" pitchFamily="34" charset="0"/>
                  <a:cs typeface="Verdana" panose="020B060403050404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1800" dirty="0"/>
                <a:t>Easier access</a:t>
              </a:r>
            </a:p>
          </p:txBody>
        </p:sp>
        <p:pic>
          <p:nvPicPr>
            <p:cNvPr id="32" name="Graphique 31" descr="Clé avec un remplissage uni">
              <a:extLst>
                <a:ext uri="{FF2B5EF4-FFF2-40B4-BE49-F238E27FC236}">
                  <a16:creationId xmlns:a16="http://schemas.microsoft.com/office/drawing/2014/main" id="{4B32082C-DF35-68EB-623E-2D2F36E9CC7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9235608">
              <a:off x="149048" y="8174343"/>
              <a:ext cx="785329" cy="785329"/>
            </a:xfrm>
            <a:prstGeom prst="rect">
              <a:avLst/>
            </a:prstGeom>
          </p:spPr>
        </p:pic>
      </p:grpSp>
      <p:grpSp>
        <p:nvGrpSpPr>
          <p:cNvPr id="46" name="Groupe 45">
            <a:extLst>
              <a:ext uri="{FF2B5EF4-FFF2-40B4-BE49-F238E27FC236}">
                <a16:creationId xmlns:a16="http://schemas.microsoft.com/office/drawing/2014/main" id="{AA61DCFE-B649-4190-52C4-086284B8204F}"/>
              </a:ext>
            </a:extLst>
          </p:cNvPr>
          <p:cNvGrpSpPr/>
          <p:nvPr/>
        </p:nvGrpSpPr>
        <p:grpSpPr>
          <a:xfrm>
            <a:off x="81710" y="5431332"/>
            <a:ext cx="4889964" cy="769364"/>
            <a:chOff x="149048" y="9389283"/>
            <a:chExt cx="4889964" cy="769364"/>
          </a:xfrm>
        </p:grpSpPr>
        <p:sp>
          <p:nvSpPr>
            <p:cNvPr id="24" name="Text Placeholder 6">
              <a:extLst>
                <a:ext uri="{FF2B5EF4-FFF2-40B4-BE49-F238E27FC236}">
                  <a16:creationId xmlns:a16="http://schemas.microsoft.com/office/drawing/2014/main" id="{B5D79B4A-AED3-DD37-DDE8-386B0830BB4C}"/>
                </a:ext>
              </a:extLst>
            </p:cNvPr>
            <p:cNvSpPr txBox="1">
              <a:spLocks/>
            </p:cNvSpPr>
            <p:nvPr/>
          </p:nvSpPr>
          <p:spPr>
            <a:xfrm>
              <a:off x="934377" y="9600934"/>
              <a:ext cx="4104635" cy="451257"/>
            </a:xfrm>
            <a:prstGeom prst="rect">
              <a:avLst/>
            </a:prstGeom>
          </p:spPr>
          <p:txBody>
            <a:bodyPr vert="horz" lIns="91440" tIns="45720" rIns="91440" bIns="45720" rtlCol="0">
              <a:noAutofit/>
            </a:bodyPr>
            <a:lstStyle>
              <a:lvl1pPr marL="0" indent="0" algn="l" defTabSz="2072941" rtl="0" eaLnBrk="1" latinLnBrk="0" hangingPunct="1">
                <a:lnSpc>
                  <a:spcPct val="100000"/>
                </a:lnSpc>
                <a:spcBef>
                  <a:spcPts val="0"/>
                </a:spcBef>
                <a:buFont typeface="Arial" panose="020B0604020202020204" pitchFamily="34" charset="0"/>
                <a:buNone/>
                <a:defRPr sz="1400" b="1" i="0" kern="1200">
                  <a:solidFill>
                    <a:srgbClr val="69ADAD"/>
                  </a:solidFill>
                  <a:latin typeface="Verdana" panose="020B0604030504040204" pitchFamily="34" charset="0"/>
                  <a:ea typeface="Verdana" panose="020B0604030504040204" pitchFamily="34" charset="0"/>
                  <a:cs typeface="Verdana" panose="020B060403050404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1800" dirty="0"/>
                <a:t>Wide rang of activities</a:t>
              </a:r>
            </a:p>
          </p:txBody>
        </p:sp>
        <p:pic>
          <p:nvPicPr>
            <p:cNvPr id="34" name="Graphique 33" descr="Basketball avec un remplissage uni">
              <a:extLst>
                <a:ext uri="{FF2B5EF4-FFF2-40B4-BE49-F238E27FC236}">
                  <a16:creationId xmlns:a16="http://schemas.microsoft.com/office/drawing/2014/main" id="{B5A08BC0-04F7-3A41-AE79-D5722C42CC8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9048" y="9389283"/>
              <a:ext cx="769364" cy="769364"/>
            </a:xfrm>
            <a:prstGeom prst="rect">
              <a:avLst/>
            </a:prstGeom>
          </p:spPr>
        </p:pic>
      </p:grpSp>
      <p:pic>
        <p:nvPicPr>
          <p:cNvPr id="36" name="Graphique 35" descr="Tirelire avec un remplissage uni">
            <a:extLst>
              <a:ext uri="{FF2B5EF4-FFF2-40B4-BE49-F238E27FC236}">
                <a16:creationId xmlns:a16="http://schemas.microsoft.com/office/drawing/2014/main" id="{9103E821-A32D-F060-8FD3-E978D128E2D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1710" y="7580440"/>
            <a:ext cx="785329" cy="785329"/>
          </a:xfrm>
          <a:prstGeom prst="rect">
            <a:avLst/>
          </a:prstGeom>
        </p:spPr>
      </p:pic>
      <p:sp>
        <p:nvSpPr>
          <p:cNvPr id="23" name="Text Placeholder 6">
            <a:extLst>
              <a:ext uri="{FF2B5EF4-FFF2-40B4-BE49-F238E27FC236}">
                <a16:creationId xmlns:a16="http://schemas.microsoft.com/office/drawing/2014/main" id="{3E56BF36-BBA0-82F4-8287-EB0A17FA3392}"/>
              </a:ext>
            </a:extLst>
          </p:cNvPr>
          <p:cNvSpPr txBox="1">
            <a:spLocks/>
          </p:cNvSpPr>
          <p:nvPr/>
        </p:nvSpPr>
        <p:spPr>
          <a:xfrm>
            <a:off x="851074" y="6482190"/>
            <a:ext cx="4513264" cy="451257"/>
          </a:xfrm>
          <a:prstGeom prst="rect">
            <a:avLst/>
          </a:prstGeom>
        </p:spPr>
        <p:txBody>
          <a:bodyPr vert="horz" lIns="91440" tIns="45720" rIns="91440" bIns="45720" rtlCol="0">
            <a:noAutofit/>
          </a:bodyPr>
          <a:lstStyle>
            <a:lvl1pPr marL="0" indent="0" algn="l" defTabSz="2072941" rtl="0" eaLnBrk="1" latinLnBrk="0" hangingPunct="1">
              <a:lnSpc>
                <a:spcPct val="100000"/>
              </a:lnSpc>
              <a:spcBef>
                <a:spcPts val="0"/>
              </a:spcBef>
              <a:buFont typeface="Arial" panose="020B0604020202020204" pitchFamily="34" charset="0"/>
              <a:buNone/>
              <a:defRPr sz="1400" b="1" i="0" kern="1200">
                <a:solidFill>
                  <a:srgbClr val="69ADAD"/>
                </a:solidFill>
                <a:latin typeface="Verdana" panose="020B0604030504040204" pitchFamily="34" charset="0"/>
                <a:ea typeface="Verdana" panose="020B0604030504040204" pitchFamily="34" charset="0"/>
                <a:cs typeface="Verdana" panose="020B060403050404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1800" dirty="0"/>
              <a:t>Activities where</a:t>
            </a:r>
          </a:p>
          <a:p>
            <a:r>
              <a:rPr lang="en-GB" sz="1800" dirty="0"/>
              <a:t>you are</a:t>
            </a:r>
          </a:p>
        </p:txBody>
      </p:sp>
      <p:pic>
        <p:nvPicPr>
          <p:cNvPr id="38" name="Graphique 37" descr="Repère avec un remplissage uni">
            <a:extLst>
              <a:ext uri="{FF2B5EF4-FFF2-40B4-BE49-F238E27FC236}">
                <a16:creationId xmlns:a16="http://schemas.microsoft.com/office/drawing/2014/main" id="{098B67DE-D3DD-1AD0-B673-59B726ABE60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1710" y="6415458"/>
            <a:ext cx="785329" cy="785329"/>
          </a:xfrm>
          <a:prstGeom prst="rect">
            <a:avLst/>
          </a:prstGeom>
        </p:spPr>
      </p:pic>
      <p:grpSp>
        <p:nvGrpSpPr>
          <p:cNvPr id="44" name="Groupe 43">
            <a:extLst>
              <a:ext uri="{FF2B5EF4-FFF2-40B4-BE49-F238E27FC236}">
                <a16:creationId xmlns:a16="http://schemas.microsoft.com/office/drawing/2014/main" id="{33668B3E-59A6-79E4-6C02-5A7B2CE33898}"/>
              </a:ext>
            </a:extLst>
          </p:cNvPr>
          <p:cNvGrpSpPr/>
          <p:nvPr/>
        </p:nvGrpSpPr>
        <p:grpSpPr>
          <a:xfrm>
            <a:off x="136622" y="4458145"/>
            <a:ext cx="3692601" cy="785329"/>
            <a:chOff x="149048" y="4581710"/>
            <a:chExt cx="3692601" cy="785329"/>
          </a:xfrm>
        </p:grpSpPr>
        <p:sp>
          <p:nvSpPr>
            <p:cNvPr id="20" name="Text Placeholder 6">
              <a:extLst>
                <a:ext uri="{FF2B5EF4-FFF2-40B4-BE49-F238E27FC236}">
                  <a16:creationId xmlns:a16="http://schemas.microsoft.com/office/drawing/2014/main" id="{B9822C4A-C4C0-91EE-6739-FA50404CDB23}"/>
                </a:ext>
              </a:extLst>
            </p:cNvPr>
            <p:cNvSpPr txBox="1">
              <a:spLocks/>
            </p:cNvSpPr>
            <p:nvPr/>
          </p:nvSpPr>
          <p:spPr>
            <a:xfrm>
              <a:off x="918412" y="4806912"/>
              <a:ext cx="2923237" cy="451257"/>
            </a:xfrm>
            <a:prstGeom prst="rect">
              <a:avLst/>
            </a:prstGeom>
          </p:spPr>
          <p:txBody>
            <a:bodyPr vert="horz" lIns="91440" tIns="45720" rIns="91440" bIns="45720" rtlCol="0">
              <a:noAutofit/>
            </a:bodyPr>
            <a:lstStyle>
              <a:lvl1pPr marL="0" indent="0" algn="l" defTabSz="2072941" rtl="0" eaLnBrk="1" latinLnBrk="0" hangingPunct="1">
                <a:lnSpc>
                  <a:spcPct val="100000"/>
                </a:lnSpc>
                <a:spcBef>
                  <a:spcPts val="0"/>
                </a:spcBef>
                <a:buFont typeface="Arial" panose="020B0604020202020204" pitchFamily="34" charset="0"/>
                <a:buNone/>
                <a:defRPr sz="1400" b="1" i="0" kern="1200">
                  <a:solidFill>
                    <a:srgbClr val="69ADAD"/>
                  </a:solidFill>
                  <a:latin typeface="Verdana" panose="020B0604030504040204" pitchFamily="34" charset="0"/>
                  <a:ea typeface="Verdana" panose="020B0604030504040204" pitchFamily="34" charset="0"/>
                  <a:cs typeface="Verdana" panose="020B060403050404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1800" dirty="0"/>
                <a:t>Core concept</a:t>
              </a:r>
            </a:p>
          </p:txBody>
        </p:sp>
        <p:pic>
          <p:nvPicPr>
            <p:cNvPr id="40" name="Graphique 39" descr="Réseau avec un remplissage uni">
              <a:extLst>
                <a:ext uri="{FF2B5EF4-FFF2-40B4-BE49-F238E27FC236}">
                  <a16:creationId xmlns:a16="http://schemas.microsoft.com/office/drawing/2014/main" id="{D016B51C-BB00-AF37-2FC2-0A89114BD68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49048" y="4581710"/>
              <a:ext cx="785329" cy="785329"/>
            </a:xfrm>
            <a:prstGeom prst="rect">
              <a:avLst/>
            </a:prstGeom>
          </p:spPr>
        </p:pic>
      </p:grpSp>
      <p:cxnSp>
        <p:nvCxnSpPr>
          <p:cNvPr id="48" name="Connecteur droit 47">
            <a:extLst>
              <a:ext uri="{FF2B5EF4-FFF2-40B4-BE49-F238E27FC236}">
                <a16:creationId xmlns:a16="http://schemas.microsoft.com/office/drawing/2014/main" id="{826AE23D-1875-BCBC-5889-B6307AB7407A}"/>
              </a:ext>
            </a:extLst>
          </p:cNvPr>
          <p:cNvCxnSpPr>
            <a:cxnSpLocks/>
          </p:cNvCxnSpPr>
          <p:nvPr/>
        </p:nvCxnSpPr>
        <p:spPr>
          <a:xfrm flipH="1">
            <a:off x="0" y="8399296"/>
            <a:ext cx="3643952" cy="0"/>
          </a:xfrm>
          <a:prstGeom prst="line">
            <a:avLst/>
          </a:prstGeom>
          <a:ln w="22225">
            <a:solidFill>
              <a:srgbClr val="69ADAD"/>
            </a:solidFill>
          </a:ln>
        </p:spPr>
        <p:style>
          <a:lnRef idx="1">
            <a:schemeClr val="accent1"/>
          </a:lnRef>
          <a:fillRef idx="0">
            <a:schemeClr val="accent1"/>
          </a:fillRef>
          <a:effectRef idx="0">
            <a:schemeClr val="accent1"/>
          </a:effectRef>
          <a:fontRef idx="minor">
            <a:schemeClr val="tx1"/>
          </a:fontRef>
        </p:style>
      </p:cxnSp>
      <p:cxnSp>
        <p:nvCxnSpPr>
          <p:cNvPr id="51" name="Connecteur droit 50">
            <a:extLst>
              <a:ext uri="{FF2B5EF4-FFF2-40B4-BE49-F238E27FC236}">
                <a16:creationId xmlns:a16="http://schemas.microsoft.com/office/drawing/2014/main" id="{EAE54189-BE20-1C91-7B3D-63ED823F5069}"/>
              </a:ext>
            </a:extLst>
          </p:cNvPr>
          <p:cNvCxnSpPr>
            <a:cxnSpLocks/>
          </p:cNvCxnSpPr>
          <p:nvPr/>
        </p:nvCxnSpPr>
        <p:spPr>
          <a:xfrm flipH="1">
            <a:off x="0" y="9562336"/>
            <a:ext cx="3643952" cy="0"/>
          </a:xfrm>
          <a:prstGeom prst="line">
            <a:avLst/>
          </a:prstGeom>
          <a:ln w="22225">
            <a:solidFill>
              <a:srgbClr val="69ADAD"/>
            </a:solidFill>
          </a:ln>
        </p:spPr>
        <p:style>
          <a:lnRef idx="1">
            <a:schemeClr val="accent1"/>
          </a:lnRef>
          <a:fillRef idx="0">
            <a:schemeClr val="accent1"/>
          </a:fillRef>
          <a:effectRef idx="0">
            <a:schemeClr val="accent1"/>
          </a:effectRef>
          <a:fontRef idx="minor">
            <a:schemeClr val="tx1"/>
          </a:fontRef>
        </p:style>
      </p:cxnSp>
      <p:cxnSp>
        <p:nvCxnSpPr>
          <p:cNvPr id="52" name="Connecteur droit 51">
            <a:extLst>
              <a:ext uri="{FF2B5EF4-FFF2-40B4-BE49-F238E27FC236}">
                <a16:creationId xmlns:a16="http://schemas.microsoft.com/office/drawing/2014/main" id="{684C5A66-2B47-A259-ED48-D07D53393607}"/>
              </a:ext>
            </a:extLst>
          </p:cNvPr>
          <p:cNvCxnSpPr>
            <a:cxnSpLocks/>
          </p:cNvCxnSpPr>
          <p:nvPr/>
        </p:nvCxnSpPr>
        <p:spPr>
          <a:xfrm flipH="1">
            <a:off x="0" y="5243474"/>
            <a:ext cx="3643952" cy="0"/>
          </a:xfrm>
          <a:prstGeom prst="line">
            <a:avLst/>
          </a:prstGeom>
          <a:ln w="22225">
            <a:solidFill>
              <a:srgbClr val="69ADAD"/>
            </a:solidFill>
          </a:ln>
        </p:spPr>
        <p:style>
          <a:lnRef idx="1">
            <a:schemeClr val="accent1"/>
          </a:lnRef>
          <a:fillRef idx="0">
            <a:schemeClr val="accent1"/>
          </a:fillRef>
          <a:effectRef idx="0">
            <a:schemeClr val="accent1"/>
          </a:effectRef>
          <a:fontRef idx="minor">
            <a:schemeClr val="tx1"/>
          </a:fontRef>
        </p:style>
      </p:cxnSp>
      <p:sp>
        <p:nvSpPr>
          <p:cNvPr id="53" name="Text Placeholder 5">
            <a:extLst>
              <a:ext uri="{FF2B5EF4-FFF2-40B4-BE49-F238E27FC236}">
                <a16:creationId xmlns:a16="http://schemas.microsoft.com/office/drawing/2014/main" id="{CD6A8C36-AA71-E32F-FF3D-33875363F8EC}"/>
              </a:ext>
            </a:extLst>
          </p:cNvPr>
          <p:cNvSpPr txBox="1">
            <a:spLocks/>
          </p:cNvSpPr>
          <p:nvPr/>
        </p:nvSpPr>
        <p:spPr>
          <a:xfrm>
            <a:off x="4012061" y="7346612"/>
            <a:ext cx="2765122" cy="856142"/>
          </a:xfrm>
          <a:prstGeom prst="rect">
            <a:avLst/>
          </a:prstGeom>
        </p:spPr>
        <p:txBody>
          <a:bodyPr vert="horz" lIns="91440" tIns="45720" rIns="91440" bIns="45720" numCol="1" spcCol="288000" rtlCol="0" anchor="t">
            <a:noAutofit/>
          </a:bodyPr>
          <a:lstStyle>
            <a:lvl1pPr marL="0" indent="0" algn="just" defTabSz="2072941" rtl="0" eaLnBrk="1" latinLnBrk="0" hangingPunct="1">
              <a:lnSpc>
                <a:spcPct val="100000"/>
              </a:lnSpc>
              <a:spcBef>
                <a:spcPts val="0"/>
              </a:spcBef>
              <a:buFont typeface="Arial" panose="020B0604020202020204" pitchFamily="34" charset="0"/>
              <a:buNone/>
              <a:defRPr sz="1400" b="0" i="0" kern="120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ct val="115000"/>
              </a:lnSpc>
            </a:pPr>
            <a:r>
              <a:rPr lang="en-US" sz="1200" dirty="0" err="1">
                <a:effectLst/>
              </a:rPr>
              <a:t>Piffl</a:t>
            </a:r>
            <a:r>
              <a:rPr lang="en-US" sz="1200" dirty="0">
                <a:effectLst/>
              </a:rPr>
              <a:t> inspires sharing economies where we can reduce disposable consumption and create prospering and sustainable cities together.</a:t>
            </a:r>
            <a:endParaRPr lang="fr-FR" sz="1200" dirty="0">
              <a:effectLst/>
            </a:endParaRPr>
          </a:p>
          <a:p>
            <a:pPr>
              <a:lnSpc>
                <a:spcPct val="115000"/>
              </a:lnSpc>
            </a:pPr>
            <a:endParaRPr lang="fr-FR" sz="1200" dirty="0"/>
          </a:p>
        </p:txBody>
      </p:sp>
      <p:sp>
        <p:nvSpPr>
          <p:cNvPr id="54" name="Text Placeholder 5">
            <a:extLst>
              <a:ext uri="{FF2B5EF4-FFF2-40B4-BE49-F238E27FC236}">
                <a16:creationId xmlns:a16="http://schemas.microsoft.com/office/drawing/2014/main" id="{5ADE7930-ABC0-F3B9-F837-BDE41AB8585E}"/>
              </a:ext>
            </a:extLst>
          </p:cNvPr>
          <p:cNvSpPr txBox="1">
            <a:spLocks/>
          </p:cNvSpPr>
          <p:nvPr/>
        </p:nvSpPr>
        <p:spPr>
          <a:xfrm>
            <a:off x="4012061" y="6290864"/>
            <a:ext cx="2765122" cy="856142"/>
          </a:xfrm>
          <a:prstGeom prst="rect">
            <a:avLst/>
          </a:prstGeom>
        </p:spPr>
        <p:txBody>
          <a:bodyPr vert="horz" lIns="91440" tIns="45720" rIns="91440" bIns="45720" numCol="1" spcCol="288000" rtlCol="0" anchor="t">
            <a:noAutofit/>
          </a:bodyPr>
          <a:lstStyle>
            <a:lvl1pPr marL="0" indent="0" algn="just" defTabSz="2072941" rtl="0" eaLnBrk="1" latinLnBrk="0" hangingPunct="1">
              <a:lnSpc>
                <a:spcPct val="100000"/>
              </a:lnSpc>
              <a:spcBef>
                <a:spcPts val="0"/>
              </a:spcBef>
              <a:buFont typeface="Arial" panose="020B0604020202020204" pitchFamily="34" charset="0"/>
              <a:buNone/>
              <a:defRPr sz="1400" b="0" i="0" kern="120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ct val="115000"/>
              </a:lnSpc>
            </a:pPr>
            <a:r>
              <a:rPr lang="en-US" sz="1200" dirty="0" err="1">
                <a:effectLst/>
              </a:rPr>
              <a:t>Piffl</a:t>
            </a:r>
            <a:r>
              <a:rPr lang="en-US" sz="1200" dirty="0">
                <a:effectLst/>
              </a:rPr>
              <a:t> enables activity and sport in the local environment for everyone, no matter if you are a resident or a visitor.</a:t>
            </a:r>
            <a:endParaRPr lang="fr-FR" sz="1200" dirty="0"/>
          </a:p>
        </p:txBody>
      </p:sp>
      <p:sp>
        <p:nvSpPr>
          <p:cNvPr id="55" name="Text Placeholder 5">
            <a:extLst>
              <a:ext uri="{FF2B5EF4-FFF2-40B4-BE49-F238E27FC236}">
                <a16:creationId xmlns:a16="http://schemas.microsoft.com/office/drawing/2014/main" id="{9888E43B-556B-AFC6-D8DA-3E77181D0F99}"/>
              </a:ext>
            </a:extLst>
          </p:cNvPr>
          <p:cNvSpPr txBox="1">
            <a:spLocks/>
          </p:cNvSpPr>
          <p:nvPr/>
        </p:nvSpPr>
        <p:spPr>
          <a:xfrm>
            <a:off x="4046553" y="8567949"/>
            <a:ext cx="2765122" cy="856142"/>
          </a:xfrm>
          <a:prstGeom prst="rect">
            <a:avLst/>
          </a:prstGeom>
        </p:spPr>
        <p:txBody>
          <a:bodyPr vert="horz" lIns="91440" tIns="45720" rIns="91440" bIns="45720" numCol="1" spcCol="288000" rtlCol="0" anchor="t">
            <a:noAutofit/>
          </a:bodyPr>
          <a:lstStyle>
            <a:lvl1pPr marL="0" indent="0" algn="just" defTabSz="2072941" rtl="0" eaLnBrk="1" latinLnBrk="0" hangingPunct="1">
              <a:lnSpc>
                <a:spcPct val="100000"/>
              </a:lnSpc>
              <a:spcBef>
                <a:spcPts val="0"/>
              </a:spcBef>
              <a:buFont typeface="Arial" panose="020B0604020202020204" pitchFamily="34" charset="0"/>
              <a:buNone/>
              <a:defRPr sz="1400" b="0" i="0" kern="120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ct val="115000"/>
              </a:lnSpc>
            </a:pPr>
            <a:r>
              <a:rPr lang="en-US" sz="1200" dirty="0">
                <a:effectLst/>
              </a:rPr>
              <a:t>Democratized access to activities and sports equipment gives all people access to active leisure time regardless of prerequisites.</a:t>
            </a:r>
            <a:endParaRPr lang="fr-FR" sz="1200" dirty="0"/>
          </a:p>
        </p:txBody>
      </p:sp>
      <p:sp>
        <p:nvSpPr>
          <p:cNvPr id="56" name="Text Placeholder 5">
            <a:extLst>
              <a:ext uri="{FF2B5EF4-FFF2-40B4-BE49-F238E27FC236}">
                <a16:creationId xmlns:a16="http://schemas.microsoft.com/office/drawing/2014/main" id="{46983988-413C-704C-6733-4F4C5D84D4BA}"/>
              </a:ext>
            </a:extLst>
          </p:cNvPr>
          <p:cNvSpPr txBox="1">
            <a:spLocks/>
          </p:cNvSpPr>
          <p:nvPr/>
        </p:nvSpPr>
        <p:spPr>
          <a:xfrm>
            <a:off x="4046553" y="5407075"/>
            <a:ext cx="2765122" cy="856142"/>
          </a:xfrm>
          <a:prstGeom prst="rect">
            <a:avLst/>
          </a:prstGeom>
        </p:spPr>
        <p:txBody>
          <a:bodyPr vert="horz" lIns="91440" tIns="45720" rIns="91440" bIns="45720" numCol="1" spcCol="288000" rtlCol="0" anchor="t">
            <a:noAutofit/>
          </a:bodyPr>
          <a:lstStyle>
            <a:lvl1pPr marL="0" indent="0" algn="just" defTabSz="2072941" rtl="0" eaLnBrk="1" latinLnBrk="0" hangingPunct="1">
              <a:lnSpc>
                <a:spcPct val="100000"/>
              </a:lnSpc>
              <a:spcBef>
                <a:spcPts val="0"/>
              </a:spcBef>
              <a:buFont typeface="Arial" panose="020B0604020202020204" pitchFamily="34" charset="0"/>
              <a:buNone/>
              <a:defRPr sz="1400" b="0" i="0" kern="120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ct val="115000"/>
              </a:lnSpc>
            </a:pPr>
            <a:r>
              <a:rPr lang="en-US" sz="1200" dirty="0">
                <a:effectLst/>
              </a:rPr>
              <a:t>The </a:t>
            </a:r>
            <a:r>
              <a:rPr lang="en-US" sz="1200" dirty="0" err="1">
                <a:effectLst/>
              </a:rPr>
              <a:t>Piffl</a:t>
            </a:r>
            <a:r>
              <a:rPr lang="en-US" sz="1200" dirty="0">
                <a:effectLst/>
              </a:rPr>
              <a:t> box is filled with several activities to meet different needs and interests.</a:t>
            </a:r>
            <a:endParaRPr lang="fr-FR" sz="1200" dirty="0"/>
          </a:p>
        </p:txBody>
      </p:sp>
      <p:cxnSp>
        <p:nvCxnSpPr>
          <p:cNvPr id="57" name="Connecteur droit 56">
            <a:extLst>
              <a:ext uri="{FF2B5EF4-FFF2-40B4-BE49-F238E27FC236}">
                <a16:creationId xmlns:a16="http://schemas.microsoft.com/office/drawing/2014/main" id="{B10EA2EC-9C76-7B25-B669-DF4499A34181}"/>
              </a:ext>
            </a:extLst>
          </p:cNvPr>
          <p:cNvCxnSpPr>
            <a:cxnSpLocks/>
          </p:cNvCxnSpPr>
          <p:nvPr/>
        </p:nvCxnSpPr>
        <p:spPr>
          <a:xfrm flipH="1">
            <a:off x="-29482" y="6200696"/>
            <a:ext cx="3643952" cy="0"/>
          </a:xfrm>
          <a:prstGeom prst="line">
            <a:avLst/>
          </a:prstGeom>
          <a:ln w="22225">
            <a:solidFill>
              <a:srgbClr val="69ADA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23668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5EDAB063-E2B2-B7E8-D212-57D1D594F32E}"/>
              </a:ext>
            </a:extLst>
          </p:cNvPr>
          <p:cNvSpPr>
            <a:spLocks noGrp="1"/>
          </p:cNvSpPr>
          <p:nvPr>
            <p:ph type="sldNum" sz="quarter" idx="4"/>
          </p:nvPr>
        </p:nvSpPr>
        <p:spPr/>
        <p:txBody>
          <a:bodyPr/>
          <a:lstStyle/>
          <a:p>
            <a:fld id="{CB2079F2-58AF-ED44-82D7-E04B2F6FD686}" type="slidenum">
              <a:rPr lang="en-US" smtClean="0"/>
              <a:pPr/>
              <a:t>4</a:t>
            </a:fld>
            <a:endParaRPr lang="en-US" dirty="0"/>
          </a:p>
        </p:txBody>
      </p:sp>
      <p:sp>
        <p:nvSpPr>
          <p:cNvPr id="4" name="Espace réservé du texte 3">
            <a:extLst>
              <a:ext uri="{FF2B5EF4-FFF2-40B4-BE49-F238E27FC236}">
                <a16:creationId xmlns:a16="http://schemas.microsoft.com/office/drawing/2014/main" id="{0FB1578B-ECD8-BF1C-BC61-526C8722612E}"/>
              </a:ext>
            </a:extLst>
          </p:cNvPr>
          <p:cNvSpPr>
            <a:spLocks noGrp="1"/>
          </p:cNvSpPr>
          <p:nvPr>
            <p:ph type="body" sz="quarter" idx="47"/>
          </p:nvPr>
        </p:nvSpPr>
        <p:spPr/>
        <p:txBody>
          <a:bodyPr/>
          <a:lstStyle/>
          <a:p>
            <a:r>
              <a:rPr lang="fr-FR" dirty="0"/>
              <a:t>METHODOLOGY</a:t>
            </a:r>
          </a:p>
        </p:txBody>
      </p:sp>
      <p:sp>
        <p:nvSpPr>
          <p:cNvPr id="5" name="Espace réservé du texte 4">
            <a:extLst>
              <a:ext uri="{FF2B5EF4-FFF2-40B4-BE49-F238E27FC236}">
                <a16:creationId xmlns:a16="http://schemas.microsoft.com/office/drawing/2014/main" id="{3AFB5EC6-4D92-BB13-4752-F11E6CF909B6}"/>
              </a:ext>
            </a:extLst>
          </p:cNvPr>
          <p:cNvSpPr>
            <a:spLocks noGrp="1"/>
          </p:cNvSpPr>
          <p:nvPr>
            <p:ph type="body" sz="quarter" idx="32"/>
          </p:nvPr>
        </p:nvSpPr>
        <p:spPr>
          <a:xfrm>
            <a:off x="801602" y="2307082"/>
            <a:ext cx="5956470" cy="2569112"/>
          </a:xfrm>
        </p:spPr>
        <p:txBody>
          <a:bodyPr numCol="1"/>
          <a:lstStyle/>
          <a:p>
            <a:r>
              <a:rPr lang="en-GB" sz="1400" dirty="0"/>
              <a:t>This guide is intended for youth educators and can be used to highlight eco-tourism entrepreneurship opportunities to the young people they work with.</a:t>
            </a:r>
          </a:p>
          <a:p>
            <a:endParaRPr lang="en-GB" dirty="0"/>
          </a:p>
          <a:p>
            <a:r>
              <a:rPr lang="en-GB" dirty="0"/>
              <a:t>This guide aims to present various initiatives that have been developed by different actors: their way of working in eco-health tourism and who they want to involve.</a:t>
            </a:r>
          </a:p>
          <a:p>
            <a:r>
              <a:rPr lang="en-GB" dirty="0">
                <a:latin typeface="Verdana"/>
                <a:ea typeface="Verdana"/>
              </a:rPr>
              <a:t>They are all are examples of entrepreneurship in eco-health tourism and can inspire young people to start an eco-health tourism activity or inspire those you accompany. </a:t>
            </a:r>
            <a:endParaRPr lang="en-GB" dirty="0"/>
          </a:p>
          <a:p>
            <a:endParaRPr lang="en-GB" sz="1400" dirty="0"/>
          </a:p>
          <a:p>
            <a:endParaRPr lang="en-GB" dirty="0"/>
          </a:p>
          <a:p>
            <a:endParaRPr lang="en-GB" dirty="0"/>
          </a:p>
          <a:p>
            <a:endParaRPr lang="en-GB" dirty="0"/>
          </a:p>
          <a:p>
            <a:endParaRPr lang="en-GB" dirty="0"/>
          </a:p>
          <a:p>
            <a:endParaRPr lang="en-GB" dirty="0"/>
          </a:p>
        </p:txBody>
      </p:sp>
      <p:sp>
        <p:nvSpPr>
          <p:cNvPr id="6" name="Text Placeholder 8">
            <a:extLst>
              <a:ext uri="{FF2B5EF4-FFF2-40B4-BE49-F238E27FC236}">
                <a16:creationId xmlns:a16="http://schemas.microsoft.com/office/drawing/2014/main" id="{4DCD6B7F-7CE2-D3C7-4279-E99742983535}"/>
              </a:ext>
            </a:extLst>
          </p:cNvPr>
          <p:cNvSpPr txBox="1">
            <a:spLocks/>
          </p:cNvSpPr>
          <p:nvPr/>
        </p:nvSpPr>
        <p:spPr>
          <a:xfrm>
            <a:off x="801602" y="1855825"/>
            <a:ext cx="5992059" cy="451257"/>
          </a:xfrm>
          <a:prstGeom prst="rect">
            <a:avLst/>
          </a:prstGeom>
        </p:spPr>
        <p:txBody>
          <a:bodyPr vert="horz" lIns="91440" tIns="45720" rIns="91440" bIns="45720" rtlCol="0">
            <a:noAutofit/>
          </a:bodyPr>
          <a:lstStyle>
            <a:lvl1pPr marL="0" indent="0" algn="l" defTabSz="2072941" rtl="0" eaLnBrk="1" latinLnBrk="0" hangingPunct="1">
              <a:lnSpc>
                <a:spcPct val="100000"/>
              </a:lnSpc>
              <a:spcBef>
                <a:spcPts val="0"/>
              </a:spcBef>
              <a:buFont typeface="Arial" panose="020B0604020202020204" pitchFamily="34" charset="0"/>
              <a:buNone/>
              <a:defRPr sz="2800" b="1" i="0" kern="1200">
                <a:solidFill>
                  <a:srgbClr val="8AC03B"/>
                </a:solidFill>
                <a:latin typeface="Verdana" panose="020B0604030504040204" pitchFamily="34" charset="0"/>
                <a:ea typeface="Verdana" panose="020B0604030504040204" pitchFamily="34" charset="0"/>
                <a:cs typeface="Verdana" panose="020B060403050404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1800" dirty="0">
                <a:solidFill>
                  <a:srgbClr val="6D6E71"/>
                </a:solidFill>
              </a:rPr>
              <a:t>Who is this guide for?</a:t>
            </a:r>
          </a:p>
        </p:txBody>
      </p:sp>
      <p:sp>
        <p:nvSpPr>
          <p:cNvPr id="7" name="Text Placeholder 8">
            <a:extLst>
              <a:ext uri="{FF2B5EF4-FFF2-40B4-BE49-F238E27FC236}">
                <a16:creationId xmlns:a16="http://schemas.microsoft.com/office/drawing/2014/main" id="{551C7190-B298-FC85-2FBC-FD4F66C5B65F}"/>
              </a:ext>
            </a:extLst>
          </p:cNvPr>
          <p:cNvSpPr txBox="1">
            <a:spLocks/>
          </p:cNvSpPr>
          <p:nvPr/>
        </p:nvSpPr>
        <p:spPr>
          <a:xfrm>
            <a:off x="801602" y="5521814"/>
            <a:ext cx="5992059" cy="451257"/>
          </a:xfrm>
          <a:prstGeom prst="rect">
            <a:avLst/>
          </a:prstGeom>
        </p:spPr>
        <p:txBody>
          <a:bodyPr vert="horz" lIns="91440" tIns="45720" rIns="91440" bIns="45720" rtlCol="0">
            <a:noAutofit/>
          </a:bodyPr>
          <a:lstStyle>
            <a:lvl1pPr marL="0" indent="0" algn="l" defTabSz="2072941" rtl="0" eaLnBrk="1" latinLnBrk="0" hangingPunct="1">
              <a:lnSpc>
                <a:spcPct val="100000"/>
              </a:lnSpc>
              <a:spcBef>
                <a:spcPts val="0"/>
              </a:spcBef>
              <a:buFont typeface="Arial" panose="020B0604020202020204" pitchFamily="34" charset="0"/>
              <a:buNone/>
              <a:defRPr sz="2800" b="1" i="0" kern="1200">
                <a:solidFill>
                  <a:srgbClr val="8AC03B"/>
                </a:solidFill>
                <a:latin typeface="Verdana" panose="020B0604030504040204" pitchFamily="34" charset="0"/>
                <a:ea typeface="Verdana" panose="020B0604030504040204" pitchFamily="34" charset="0"/>
                <a:cs typeface="Verdana" panose="020B060403050404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1800" dirty="0">
                <a:solidFill>
                  <a:srgbClr val="6D6E71"/>
                </a:solidFill>
              </a:rPr>
              <a:t>Who was interviewed?</a:t>
            </a:r>
          </a:p>
        </p:txBody>
      </p:sp>
      <p:sp>
        <p:nvSpPr>
          <p:cNvPr id="8" name="Espace réservé du texte 4">
            <a:extLst>
              <a:ext uri="{FF2B5EF4-FFF2-40B4-BE49-F238E27FC236}">
                <a16:creationId xmlns:a16="http://schemas.microsoft.com/office/drawing/2014/main" id="{1BCAAD8F-DA1A-B1ED-B9C1-4977B823B56C}"/>
              </a:ext>
            </a:extLst>
          </p:cNvPr>
          <p:cNvSpPr txBox="1">
            <a:spLocks/>
          </p:cNvSpPr>
          <p:nvPr/>
        </p:nvSpPr>
        <p:spPr>
          <a:xfrm>
            <a:off x="801602" y="5982936"/>
            <a:ext cx="5956470" cy="3914002"/>
          </a:xfrm>
          <a:prstGeom prst="rect">
            <a:avLst/>
          </a:prstGeom>
        </p:spPr>
        <p:txBody>
          <a:bodyPr vert="horz" lIns="91440" tIns="45720" rIns="91440" bIns="45720" numCol="1" spcCol="288000" rtlCol="0" anchor="t">
            <a:noAutofit/>
          </a:bodyPr>
          <a:lstStyle>
            <a:lvl1pPr marL="0" indent="0" algn="just" defTabSz="2072941" rtl="0" eaLnBrk="1" latinLnBrk="0" hangingPunct="1">
              <a:lnSpc>
                <a:spcPct val="100000"/>
              </a:lnSpc>
              <a:spcBef>
                <a:spcPts val="0"/>
              </a:spcBef>
              <a:buFont typeface="Arial" panose="020B0604020202020204" pitchFamily="34" charset="0"/>
              <a:buNone/>
              <a:defRPr sz="1400" b="0" i="0" kern="120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fr-FR" dirty="0">
                <a:latin typeface="Verdana"/>
                <a:ea typeface="Verdana"/>
              </a:rPr>
              <a:t>This guide has been </a:t>
            </a:r>
            <a:r>
              <a:rPr lang="fr-FR" dirty="0" err="1">
                <a:latin typeface="Verdana"/>
                <a:ea typeface="Verdana"/>
              </a:rPr>
              <a:t>designed</a:t>
            </a:r>
            <a:r>
              <a:rPr lang="fr-FR" dirty="0">
                <a:latin typeface="Verdana"/>
                <a:ea typeface="Verdana"/>
              </a:rPr>
              <a:t> to </a:t>
            </a:r>
            <a:r>
              <a:rPr lang="fr-FR" dirty="0" err="1">
                <a:latin typeface="Verdana"/>
                <a:ea typeface="Verdana"/>
              </a:rPr>
              <a:t>provide</a:t>
            </a:r>
            <a:r>
              <a:rPr lang="fr-FR" dirty="0">
                <a:latin typeface="Verdana"/>
                <a:ea typeface="Verdana"/>
              </a:rPr>
              <a:t> a </a:t>
            </a:r>
            <a:r>
              <a:rPr lang="fr-FR" dirty="0" err="1">
                <a:latin typeface="Verdana"/>
                <a:ea typeface="Verdana"/>
              </a:rPr>
              <a:t>variety</a:t>
            </a:r>
            <a:r>
              <a:rPr lang="fr-FR" dirty="0">
                <a:latin typeface="Verdana"/>
                <a:ea typeface="Verdana"/>
              </a:rPr>
              <a:t> of </a:t>
            </a:r>
            <a:r>
              <a:rPr lang="fr-FR" dirty="0" err="1">
                <a:latin typeface="Verdana"/>
                <a:ea typeface="Verdana"/>
              </a:rPr>
              <a:t>different</a:t>
            </a:r>
            <a:r>
              <a:rPr lang="fr-FR" dirty="0">
                <a:latin typeface="Verdana"/>
                <a:ea typeface="Verdana"/>
              </a:rPr>
              <a:t> initiatives </a:t>
            </a:r>
            <a:r>
              <a:rPr lang="fr-FR" dirty="0" err="1">
                <a:latin typeface="Verdana"/>
                <a:ea typeface="Verdana"/>
              </a:rPr>
              <a:t>considered</a:t>
            </a:r>
            <a:r>
              <a:rPr lang="fr-FR" dirty="0">
                <a:latin typeface="Verdana"/>
                <a:ea typeface="Verdana"/>
              </a:rPr>
              <a:t>  good practice in </a:t>
            </a:r>
            <a:r>
              <a:rPr lang="fr-FR" dirty="0" err="1">
                <a:latin typeface="Verdana"/>
                <a:ea typeface="Verdana"/>
              </a:rPr>
              <a:t>eco-tourism</a:t>
            </a:r>
            <a:r>
              <a:rPr lang="fr-FR" dirty="0">
                <a:latin typeface="Verdana"/>
                <a:ea typeface="Verdana"/>
              </a:rPr>
              <a:t>.</a:t>
            </a:r>
            <a:endParaRPr lang="en-US" dirty="0"/>
          </a:p>
          <a:p>
            <a:endParaRPr lang="fr-FR" dirty="0"/>
          </a:p>
          <a:p>
            <a:r>
              <a:rPr lang="fr-FR" dirty="0">
                <a:latin typeface="Verdana"/>
                <a:ea typeface="Verdana"/>
              </a:rPr>
              <a:t>The </a:t>
            </a:r>
            <a:r>
              <a:rPr lang="fr-FR" dirty="0" err="1">
                <a:latin typeface="Verdana"/>
                <a:ea typeface="Verdana"/>
              </a:rPr>
              <a:t>target</a:t>
            </a:r>
            <a:r>
              <a:rPr lang="fr-FR" dirty="0">
                <a:latin typeface="Verdana"/>
                <a:ea typeface="Verdana"/>
              </a:rPr>
              <a:t> audiences and groups are </a:t>
            </a:r>
            <a:r>
              <a:rPr lang="fr-FR" dirty="0" err="1">
                <a:latin typeface="Verdana"/>
                <a:ea typeface="Verdana"/>
              </a:rPr>
              <a:t>from</a:t>
            </a:r>
            <a:r>
              <a:rPr lang="fr-FR" dirty="0">
                <a:latin typeface="Verdana"/>
                <a:ea typeface="Verdana"/>
              </a:rPr>
              <a:t> </a:t>
            </a:r>
            <a:r>
              <a:rPr lang="fr-FR" dirty="0" err="1">
                <a:latin typeface="Verdana"/>
                <a:ea typeface="Verdana"/>
              </a:rPr>
              <a:t>different</a:t>
            </a:r>
            <a:r>
              <a:rPr lang="fr-FR" dirty="0">
                <a:latin typeface="Verdana"/>
                <a:ea typeface="Verdana"/>
              </a:rPr>
              <a:t> types of </a:t>
            </a:r>
            <a:r>
              <a:rPr lang="fr-FR" dirty="0" err="1">
                <a:latin typeface="Verdana"/>
                <a:ea typeface="Verdana"/>
              </a:rPr>
              <a:t>eco-tourism</a:t>
            </a:r>
            <a:r>
              <a:rPr lang="fr-FR" dirty="0">
                <a:latin typeface="Verdana"/>
                <a:ea typeface="Verdana"/>
              </a:rPr>
              <a:t> businesses:</a:t>
            </a:r>
          </a:p>
          <a:p>
            <a:pPr marL="285750" indent="-285750">
              <a:buFontTx/>
              <a:buChar char="-"/>
            </a:pPr>
            <a:r>
              <a:rPr lang="fr-FR" dirty="0"/>
              <a:t>Actors of the </a:t>
            </a:r>
            <a:r>
              <a:rPr lang="fr-FR" dirty="0" err="1"/>
              <a:t>eco-health</a:t>
            </a:r>
            <a:r>
              <a:rPr lang="fr-FR" dirty="0"/>
              <a:t> </a:t>
            </a:r>
            <a:r>
              <a:rPr lang="fr-FR" dirty="0" err="1"/>
              <a:t>tourism</a:t>
            </a:r>
            <a:r>
              <a:rPr lang="fr-FR" dirty="0"/>
              <a:t> </a:t>
            </a:r>
            <a:r>
              <a:rPr lang="fr-FR" dirty="0" err="1"/>
              <a:t>sector</a:t>
            </a:r>
            <a:r>
              <a:rPr lang="fr-FR" dirty="0"/>
              <a:t>;</a:t>
            </a:r>
          </a:p>
          <a:p>
            <a:pPr marL="285750" indent="-285750">
              <a:buFontTx/>
              <a:buChar char="-"/>
            </a:pPr>
            <a:r>
              <a:rPr lang="fr-FR" b="0" dirty="0" err="1">
                <a:effectLst/>
              </a:rPr>
              <a:t>Educators</a:t>
            </a:r>
            <a:r>
              <a:rPr lang="fr-FR" b="0" dirty="0">
                <a:effectLst/>
              </a:rPr>
              <a:t> of </a:t>
            </a:r>
            <a:r>
              <a:rPr lang="fr-FR" b="0" dirty="0" err="1">
                <a:effectLst/>
              </a:rPr>
              <a:t>entrepreneurship</a:t>
            </a:r>
            <a:r>
              <a:rPr lang="fr-FR" b="0" dirty="0">
                <a:effectLst/>
              </a:rPr>
              <a:t> </a:t>
            </a:r>
            <a:r>
              <a:rPr lang="fr-FR" b="0" dirty="0" err="1">
                <a:effectLst/>
              </a:rPr>
              <a:t>education</a:t>
            </a:r>
            <a:r>
              <a:rPr lang="fr-FR" b="0" dirty="0">
                <a:effectLst/>
              </a:rPr>
              <a:t> </a:t>
            </a:r>
            <a:r>
              <a:rPr lang="fr-FR" b="0" dirty="0" err="1">
                <a:effectLst/>
              </a:rPr>
              <a:t>through</a:t>
            </a:r>
            <a:r>
              <a:rPr lang="fr-FR" b="0" dirty="0">
                <a:effectLst/>
              </a:rPr>
              <a:t> sport, </a:t>
            </a:r>
            <a:r>
              <a:rPr lang="fr-FR" b="0" dirty="0" err="1">
                <a:effectLst/>
              </a:rPr>
              <a:t>food</a:t>
            </a:r>
            <a:r>
              <a:rPr lang="fr-FR" b="0" dirty="0">
                <a:effectLst/>
              </a:rPr>
              <a:t>, and </a:t>
            </a:r>
            <a:r>
              <a:rPr lang="fr-FR" b="0" dirty="0" err="1">
                <a:effectLst/>
              </a:rPr>
              <a:t>heritage</a:t>
            </a:r>
            <a:r>
              <a:rPr lang="fr-FR" b="0" dirty="0">
                <a:effectLst/>
              </a:rPr>
              <a:t> </a:t>
            </a:r>
            <a:r>
              <a:rPr lang="fr-FR" b="0" dirty="0" err="1">
                <a:effectLst/>
              </a:rPr>
              <a:t>enhancement</a:t>
            </a:r>
            <a:r>
              <a:rPr lang="fr-FR" b="0" dirty="0">
                <a:effectLst/>
              </a:rPr>
              <a:t> (business centres, business </a:t>
            </a:r>
            <a:r>
              <a:rPr lang="fr-FR" b="0" dirty="0" err="1">
                <a:effectLst/>
              </a:rPr>
              <a:t>incubators</a:t>
            </a:r>
            <a:r>
              <a:rPr lang="fr-FR" b="0" dirty="0">
                <a:effectLst/>
              </a:rPr>
              <a:t>, social </a:t>
            </a:r>
            <a:r>
              <a:rPr lang="fr-FR" b="0" dirty="0" err="1">
                <a:effectLst/>
              </a:rPr>
              <a:t>spaces</a:t>
            </a:r>
            <a:r>
              <a:rPr lang="fr-FR" b="0" dirty="0">
                <a:effectLst/>
              </a:rPr>
              <a:t>, cultural </a:t>
            </a:r>
            <a:r>
              <a:rPr lang="fr-FR" b="0" dirty="0" err="1">
                <a:effectLst/>
              </a:rPr>
              <a:t>spaces</a:t>
            </a:r>
            <a:r>
              <a:rPr lang="fr-FR" b="0" dirty="0">
                <a:effectLst/>
              </a:rPr>
              <a:t>...) ;</a:t>
            </a:r>
            <a:endParaRPr lang="fr-FR" dirty="0"/>
          </a:p>
          <a:p>
            <a:pPr marL="285750" indent="-285750">
              <a:buFontTx/>
              <a:buChar char="-"/>
            </a:pPr>
            <a:r>
              <a:rPr lang="fr-FR" b="0" dirty="0">
                <a:effectLst/>
              </a:rPr>
              <a:t>Community-</a:t>
            </a:r>
            <a:r>
              <a:rPr lang="fr-FR" b="0" dirty="0" err="1">
                <a:effectLst/>
              </a:rPr>
              <a:t>based</a:t>
            </a:r>
            <a:r>
              <a:rPr lang="fr-FR" b="0" dirty="0">
                <a:effectLst/>
              </a:rPr>
              <a:t> organisations ;</a:t>
            </a:r>
            <a:endParaRPr lang="fr-FR" dirty="0"/>
          </a:p>
          <a:p>
            <a:endParaRPr lang="fr-FR" dirty="0"/>
          </a:p>
          <a:p>
            <a:r>
              <a:rPr lang="fr-FR" dirty="0"/>
              <a:t>The structure has been </a:t>
            </a:r>
            <a:r>
              <a:rPr lang="fr-FR" dirty="0" err="1"/>
              <a:t>identified</a:t>
            </a:r>
            <a:r>
              <a:rPr lang="fr-FR" dirty="0"/>
              <a:t> </a:t>
            </a:r>
            <a:r>
              <a:rPr lang="fr-FR" dirty="0" err="1"/>
              <a:t>locally</a:t>
            </a:r>
            <a:r>
              <a:rPr lang="fr-FR" dirty="0"/>
              <a:t> by the French, </a:t>
            </a:r>
            <a:r>
              <a:rPr lang="fr-FR" dirty="0" err="1"/>
              <a:t>Italian</a:t>
            </a:r>
            <a:r>
              <a:rPr lang="fr-FR" dirty="0"/>
              <a:t>, </a:t>
            </a:r>
            <a:r>
              <a:rPr lang="fr-FR" dirty="0" err="1"/>
              <a:t>Swedish</a:t>
            </a:r>
            <a:r>
              <a:rPr lang="fr-FR" dirty="0"/>
              <a:t>, </a:t>
            </a:r>
            <a:r>
              <a:rPr lang="fr-FR" dirty="0" err="1"/>
              <a:t>Belgian</a:t>
            </a:r>
            <a:r>
              <a:rPr lang="fr-FR" dirty="0"/>
              <a:t> and Irish </a:t>
            </a:r>
            <a:r>
              <a:rPr lang="fr-FR" dirty="0" err="1"/>
              <a:t>partners</a:t>
            </a:r>
            <a:r>
              <a:rPr lang="fr-FR" dirty="0"/>
              <a:t>.</a:t>
            </a:r>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p:txBody>
      </p:sp>
    </p:spTree>
    <p:extLst>
      <p:ext uri="{BB962C8B-B14F-4D97-AF65-F5344CB8AC3E}">
        <p14:creationId xmlns:p14="http://schemas.microsoft.com/office/powerpoint/2010/main" val="20444763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descr="Une image contenant personne, Téléphone mobile, plein air, gadget&#10;&#10;Description générée automatiquement">
            <a:extLst>
              <a:ext uri="{FF2B5EF4-FFF2-40B4-BE49-F238E27FC236}">
                <a16:creationId xmlns:a16="http://schemas.microsoft.com/office/drawing/2014/main" id="{1540B13E-3670-4760-037E-BAF19D34693D}"/>
              </a:ext>
            </a:extLst>
          </p:cNvPr>
          <p:cNvPicPr>
            <a:picLocks noChangeAspect="1"/>
          </p:cNvPicPr>
          <p:nvPr/>
        </p:nvPicPr>
        <p:blipFill>
          <a:blip r:embed="rId2"/>
          <a:stretch>
            <a:fillRect/>
          </a:stretch>
        </p:blipFill>
        <p:spPr>
          <a:xfrm>
            <a:off x="-1" y="4121623"/>
            <a:ext cx="7559675" cy="5673276"/>
          </a:xfrm>
          <a:prstGeom prst="rect">
            <a:avLst/>
          </a:prstGeom>
        </p:spPr>
      </p:pic>
      <p:sp>
        <p:nvSpPr>
          <p:cNvPr id="16" name="Text Placeholder 6">
            <a:extLst>
              <a:ext uri="{FF2B5EF4-FFF2-40B4-BE49-F238E27FC236}">
                <a16:creationId xmlns:a16="http://schemas.microsoft.com/office/drawing/2014/main" id="{5CCB13B9-A4E7-8492-A520-048D10522D48}"/>
              </a:ext>
            </a:extLst>
          </p:cNvPr>
          <p:cNvSpPr txBox="1">
            <a:spLocks/>
          </p:cNvSpPr>
          <p:nvPr/>
        </p:nvSpPr>
        <p:spPr>
          <a:xfrm>
            <a:off x="720121" y="574343"/>
            <a:ext cx="4274959" cy="451257"/>
          </a:xfrm>
          <a:prstGeom prst="rect">
            <a:avLst/>
          </a:prstGeom>
        </p:spPr>
        <p:txBody>
          <a:bodyPr vert="horz" lIns="91440" tIns="45720" rIns="91440" bIns="45720" rtlCol="0">
            <a:noAutofit/>
          </a:bodyPr>
          <a:lstStyle>
            <a:lvl1pPr marL="0" indent="0" algn="l" defTabSz="2072941" rtl="0" eaLnBrk="1" latinLnBrk="0" hangingPunct="1">
              <a:lnSpc>
                <a:spcPct val="100000"/>
              </a:lnSpc>
              <a:spcBef>
                <a:spcPts val="0"/>
              </a:spcBef>
              <a:buFont typeface="Arial" panose="020B0604020202020204" pitchFamily="34" charset="0"/>
              <a:buNone/>
              <a:defRPr sz="1400" b="1" i="0" kern="1200">
                <a:solidFill>
                  <a:srgbClr val="69ADAD"/>
                </a:solidFill>
                <a:latin typeface="Verdana" panose="020B0604030504040204" pitchFamily="34" charset="0"/>
                <a:ea typeface="Verdana" panose="020B0604030504040204" pitchFamily="34" charset="0"/>
                <a:cs typeface="Verdana" panose="020B060403050404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1800" dirty="0">
                <a:solidFill>
                  <a:schemeClr val="bg1"/>
                </a:solidFill>
              </a:rPr>
              <a:t>Why is it a good practice?</a:t>
            </a:r>
          </a:p>
        </p:txBody>
      </p:sp>
      <p:sp>
        <p:nvSpPr>
          <p:cNvPr id="18" name="Text Placeholder 6">
            <a:extLst>
              <a:ext uri="{FF2B5EF4-FFF2-40B4-BE49-F238E27FC236}">
                <a16:creationId xmlns:a16="http://schemas.microsoft.com/office/drawing/2014/main" id="{1D0509C2-CDC7-BE75-C33A-ED23037CAC57}"/>
              </a:ext>
            </a:extLst>
          </p:cNvPr>
          <p:cNvSpPr txBox="1">
            <a:spLocks/>
          </p:cNvSpPr>
          <p:nvPr/>
        </p:nvSpPr>
        <p:spPr>
          <a:xfrm>
            <a:off x="720121" y="1259005"/>
            <a:ext cx="5093825" cy="451257"/>
          </a:xfrm>
          <a:prstGeom prst="rect">
            <a:avLst/>
          </a:prstGeom>
        </p:spPr>
        <p:txBody>
          <a:bodyPr vert="horz" lIns="91440" tIns="45720" rIns="91440" bIns="45720" rtlCol="0">
            <a:noAutofit/>
          </a:bodyPr>
          <a:lstStyle>
            <a:lvl1pPr marL="0" indent="0" algn="l" defTabSz="2072941" rtl="0" eaLnBrk="1" latinLnBrk="0" hangingPunct="1">
              <a:lnSpc>
                <a:spcPct val="100000"/>
              </a:lnSpc>
              <a:spcBef>
                <a:spcPts val="0"/>
              </a:spcBef>
              <a:buFont typeface="Arial" panose="020B0604020202020204" pitchFamily="34" charset="0"/>
              <a:buNone/>
              <a:defRPr sz="1400" b="1" i="0" kern="1200">
                <a:solidFill>
                  <a:srgbClr val="69ADAD"/>
                </a:solidFill>
                <a:latin typeface="Verdana" panose="020B0604030504040204" pitchFamily="34" charset="0"/>
                <a:ea typeface="Verdana" panose="020B0604030504040204" pitchFamily="34" charset="0"/>
                <a:cs typeface="Verdana" panose="020B060403050404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b="0" dirty="0">
                <a:solidFill>
                  <a:schemeClr val="bg1"/>
                </a:solidFill>
              </a:rPr>
              <a:t>PIFFL allows users to buy fewer sports or leisure equipment,  encouraging sharing and sustainability of the products that may stay on a shelf most of the time.</a:t>
            </a:r>
          </a:p>
          <a:p>
            <a:endParaRPr lang="en-GB" b="0" dirty="0">
              <a:solidFill>
                <a:schemeClr val="bg1"/>
              </a:solidFill>
            </a:endParaRPr>
          </a:p>
          <a:p>
            <a:r>
              <a:rPr lang="en-GB" b="0" dirty="0">
                <a:solidFill>
                  <a:schemeClr val="bg1"/>
                </a:solidFill>
              </a:rPr>
              <a:t>People can use parks or green areas more actively, having a positive impact on their health.</a:t>
            </a:r>
          </a:p>
          <a:p>
            <a:endParaRPr lang="en-GB" b="0" dirty="0">
              <a:solidFill>
                <a:schemeClr val="bg1"/>
              </a:solidFill>
            </a:endParaRPr>
          </a:p>
          <a:p>
            <a:r>
              <a:rPr lang="en-GB" b="0" dirty="0">
                <a:solidFill>
                  <a:schemeClr val="bg1"/>
                </a:solidFill>
              </a:rPr>
              <a:t>In addition, this concept is replicable by cities or housing companies, by offering this kind of boxes in their parks or green areas. </a:t>
            </a:r>
          </a:p>
        </p:txBody>
      </p:sp>
    </p:spTree>
    <p:extLst>
      <p:ext uri="{BB962C8B-B14F-4D97-AF65-F5344CB8AC3E}">
        <p14:creationId xmlns:p14="http://schemas.microsoft.com/office/powerpoint/2010/main" val="789087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CB0A5F6-C391-4079-2D6C-83E071630E67}"/>
              </a:ext>
            </a:extLst>
          </p:cNvPr>
          <p:cNvSpPr>
            <a:spLocks noGrp="1"/>
          </p:cNvSpPr>
          <p:nvPr>
            <p:ph type="sldNum" sz="quarter" idx="4"/>
          </p:nvPr>
        </p:nvSpPr>
        <p:spPr/>
        <p:txBody>
          <a:bodyPr/>
          <a:lstStyle/>
          <a:p>
            <a:fld id="{CB2079F2-58AF-ED44-82D7-E04B2F6FD686}" type="slidenum">
              <a:rPr lang="en-US" smtClean="0"/>
              <a:pPr/>
              <a:t>41</a:t>
            </a:fld>
            <a:endParaRPr lang="en-US" dirty="0"/>
          </a:p>
        </p:txBody>
      </p:sp>
      <p:sp>
        <p:nvSpPr>
          <p:cNvPr id="6" name="Text Placeholder 5">
            <a:extLst>
              <a:ext uri="{FF2B5EF4-FFF2-40B4-BE49-F238E27FC236}">
                <a16:creationId xmlns:a16="http://schemas.microsoft.com/office/drawing/2014/main" id="{BD9B8880-06B9-3D77-95E0-93707411EAFB}"/>
              </a:ext>
            </a:extLst>
          </p:cNvPr>
          <p:cNvSpPr>
            <a:spLocks noGrp="1"/>
          </p:cNvSpPr>
          <p:nvPr>
            <p:ph type="body" sz="quarter" idx="47"/>
          </p:nvPr>
        </p:nvSpPr>
        <p:spPr>
          <a:xfrm>
            <a:off x="4459209" y="1684547"/>
            <a:ext cx="2899791" cy="451257"/>
          </a:xfrm>
        </p:spPr>
        <p:txBody>
          <a:bodyPr/>
          <a:lstStyle/>
          <a:p>
            <a:r>
              <a:rPr lang="en-GB" dirty="0" err="1"/>
              <a:t>Castelnau</a:t>
            </a:r>
            <a:r>
              <a:rPr lang="en-GB" dirty="0"/>
              <a:t> Rivière Basse, France</a:t>
            </a:r>
          </a:p>
        </p:txBody>
      </p:sp>
      <p:sp>
        <p:nvSpPr>
          <p:cNvPr id="7" name="Text Placeholder 6">
            <a:extLst>
              <a:ext uri="{FF2B5EF4-FFF2-40B4-BE49-F238E27FC236}">
                <a16:creationId xmlns:a16="http://schemas.microsoft.com/office/drawing/2014/main" id="{2D694935-F022-3859-C448-5171018499DD}"/>
              </a:ext>
            </a:extLst>
          </p:cNvPr>
          <p:cNvSpPr>
            <a:spLocks noGrp="1"/>
          </p:cNvSpPr>
          <p:nvPr>
            <p:ph type="body" sz="quarter" idx="113"/>
          </p:nvPr>
        </p:nvSpPr>
        <p:spPr>
          <a:xfrm>
            <a:off x="4459208" y="610560"/>
            <a:ext cx="3235370" cy="574615"/>
          </a:xfrm>
        </p:spPr>
        <p:txBody>
          <a:bodyPr/>
          <a:lstStyle/>
          <a:p>
            <a:r>
              <a:rPr lang="en-GB" dirty="0" err="1"/>
              <a:t>Ferme</a:t>
            </a:r>
            <a:r>
              <a:rPr lang="en-GB" dirty="0"/>
              <a:t> </a:t>
            </a:r>
            <a:r>
              <a:rPr lang="en-GB" dirty="0" err="1"/>
              <a:t>Trencalli</a:t>
            </a:r>
            <a:endParaRPr lang="en-GB" dirty="0"/>
          </a:p>
        </p:txBody>
      </p:sp>
      <p:sp>
        <p:nvSpPr>
          <p:cNvPr id="10" name="Text Placeholder 9">
            <a:extLst>
              <a:ext uri="{FF2B5EF4-FFF2-40B4-BE49-F238E27FC236}">
                <a16:creationId xmlns:a16="http://schemas.microsoft.com/office/drawing/2014/main" id="{239A5805-0BBF-8B5E-ACDA-9A5C94314E3E}"/>
              </a:ext>
            </a:extLst>
          </p:cNvPr>
          <p:cNvSpPr>
            <a:spLocks noGrp="1"/>
          </p:cNvSpPr>
          <p:nvPr>
            <p:ph type="body" sz="quarter" idx="115"/>
          </p:nvPr>
        </p:nvSpPr>
        <p:spPr>
          <a:xfrm>
            <a:off x="665254" y="5570149"/>
            <a:ext cx="5992060" cy="1704039"/>
          </a:xfrm>
        </p:spPr>
        <p:txBody>
          <a:bodyPr/>
          <a:lstStyle/>
          <a:p>
            <a:r>
              <a:rPr lang="fr-FR" dirty="0">
                <a:effectLst/>
              </a:rPr>
              <a:t>Twenty </a:t>
            </a:r>
            <a:r>
              <a:rPr lang="fr-FR" dirty="0" err="1">
                <a:effectLst/>
              </a:rPr>
              <a:t>years</a:t>
            </a:r>
            <a:r>
              <a:rPr lang="fr-FR" dirty="0">
                <a:effectLst/>
              </a:rPr>
              <a:t> </a:t>
            </a:r>
            <a:r>
              <a:rPr lang="fr-FR" dirty="0" err="1">
                <a:effectLst/>
              </a:rPr>
              <a:t>ago</a:t>
            </a:r>
            <a:r>
              <a:rPr lang="fr-FR" dirty="0">
                <a:effectLst/>
              </a:rPr>
              <a:t>, Morgane and </a:t>
            </a:r>
            <a:r>
              <a:rPr lang="fr-FR" dirty="0" err="1">
                <a:effectLst/>
              </a:rPr>
              <a:t>Stéphane</a:t>
            </a:r>
            <a:r>
              <a:rPr lang="fr-FR" dirty="0">
                <a:effectLst/>
              </a:rPr>
              <a:t> </a:t>
            </a:r>
            <a:r>
              <a:rPr lang="fr-FR" dirty="0" err="1">
                <a:effectLst/>
              </a:rPr>
              <a:t>decided</a:t>
            </a:r>
            <a:r>
              <a:rPr lang="fr-FR" dirty="0">
                <a:effectLst/>
              </a:rPr>
              <a:t> to </a:t>
            </a:r>
            <a:r>
              <a:rPr lang="fr-FR" dirty="0" err="1">
                <a:effectLst/>
              </a:rPr>
              <a:t>completely</a:t>
            </a:r>
            <a:r>
              <a:rPr lang="fr-FR" dirty="0">
                <a:effectLst/>
              </a:rPr>
              <a:t> change </a:t>
            </a:r>
            <a:r>
              <a:rPr lang="fr-FR" dirty="0" err="1">
                <a:effectLst/>
              </a:rPr>
              <a:t>their</a:t>
            </a:r>
            <a:r>
              <a:rPr lang="fr-FR" dirty="0">
                <a:effectLst/>
              </a:rPr>
              <a:t> </a:t>
            </a:r>
            <a:r>
              <a:rPr lang="fr-FR" dirty="0" err="1">
                <a:effectLst/>
              </a:rPr>
              <a:t>lives</a:t>
            </a:r>
            <a:r>
              <a:rPr lang="fr-FR" dirty="0">
                <a:effectLst/>
              </a:rPr>
              <a:t> and </a:t>
            </a:r>
            <a:r>
              <a:rPr lang="fr-FR" dirty="0" err="1">
                <a:effectLst/>
              </a:rPr>
              <a:t>immerse</a:t>
            </a:r>
            <a:r>
              <a:rPr lang="fr-FR" dirty="0">
                <a:effectLst/>
              </a:rPr>
              <a:t> </a:t>
            </a:r>
            <a:r>
              <a:rPr lang="fr-FR" dirty="0" err="1">
                <a:effectLst/>
              </a:rPr>
              <a:t>themselves</a:t>
            </a:r>
            <a:r>
              <a:rPr lang="fr-FR" dirty="0">
                <a:effectLst/>
              </a:rPr>
              <a:t> in nature. </a:t>
            </a:r>
            <a:r>
              <a:rPr lang="fr-FR" dirty="0" err="1">
                <a:effectLst/>
              </a:rPr>
              <a:t>They</a:t>
            </a:r>
            <a:r>
              <a:rPr lang="fr-FR" dirty="0">
                <a:effectLst/>
              </a:rPr>
              <a:t> </a:t>
            </a:r>
            <a:r>
              <a:rPr lang="fr-FR" dirty="0" err="1">
                <a:effectLst/>
              </a:rPr>
              <a:t>moved</a:t>
            </a:r>
            <a:r>
              <a:rPr lang="fr-FR" dirty="0">
                <a:effectLst/>
              </a:rPr>
              <a:t> to the </a:t>
            </a:r>
            <a:r>
              <a:rPr lang="fr-FR" dirty="0" err="1">
                <a:effectLst/>
              </a:rPr>
              <a:t>Hautes-Pyrénées</a:t>
            </a:r>
            <a:r>
              <a:rPr lang="fr-FR" dirty="0">
                <a:effectLst/>
              </a:rPr>
              <a:t> to </a:t>
            </a:r>
            <a:r>
              <a:rPr lang="fr-FR" dirty="0" err="1">
                <a:effectLst/>
              </a:rPr>
              <a:t>pursue</a:t>
            </a:r>
            <a:r>
              <a:rPr lang="fr-FR" dirty="0">
                <a:effectLst/>
              </a:rPr>
              <a:t> </a:t>
            </a:r>
            <a:r>
              <a:rPr lang="fr-FR" dirty="0" err="1">
                <a:effectLst/>
              </a:rPr>
              <a:t>their</a:t>
            </a:r>
            <a:r>
              <a:rPr lang="fr-FR" dirty="0">
                <a:effectLst/>
              </a:rPr>
              <a:t> </a:t>
            </a:r>
            <a:r>
              <a:rPr lang="fr-FR" dirty="0" err="1">
                <a:effectLst/>
              </a:rPr>
              <a:t>shared</a:t>
            </a:r>
            <a:r>
              <a:rPr lang="fr-FR" dirty="0">
                <a:effectLst/>
              </a:rPr>
              <a:t> passion for </a:t>
            </a:r>
            <a:r>
              <a:rPr lang="fr-FR" dirty="0" err="1">
                <a:effectLst/>
              </a:rPr>
              <a:t>horses</a:t>
            </a:r>
            <a:r>
              <a:rPr lang="fr-FR" dirty="0">
                <a:effectLst/>
              </a:rPr>
              <a:t> and open an </a:t>
            </a:r>
            <a:r>
              <a:rPr lang="fr-FR" dirty="0" err="1">
                <a:effectLst/>
              </a:rPr>
              <a:t>equestrian</a:t>
            </a:r>
            <a:r>
              <a:rPr lang="fr-FR" dirty="0">
                <a:effectLst/>
              </a:rPr>
              <a:t> lodge, </a:t>
            </a:r>
            <a:r>
              <a:rPr lang="fr-FR" dirty="0" err="1">
                <a:effectLst/>
              </a:rPr>
              <a:t>taking</a:t>
            </a:r>
            <a:r>
              <a:rPr lang="fr-FR" dirty="0">
                <a:effectLst/>
              </a:rPr>
              <a:t> </a:t>
            </a:r>
            <a:r>
              <a:rPr lang="fr-FR" dirty="0" err="1">
                <a:effectLst/>
              </a:rPr>
              <a:t>advantage</a:t>
            </a:r>
            <a:r>
              <a:rPr lang="fr-FR" dirty="0">
                <a:effectLst/>
              </a:rPr>
              <a:t> of the </a:t>
            </a:r>
            <a:r>
              <a:rPr lang="fr-FR" dirty="0" err="1">
                <a:effectLst/>
              </a:rPr>
              <a:t>surrounding</a:t>
            </a:r>
            <a:r>
              <a:rPr lang="fr-FR" dirty="0">
                <a:effectLst/>
              </a:rPr>
              <a:t> </a:t>
            </a:r>
            <a:r>
              <a:rPr lang="fr-FR" dirty="0" err="1">
                <a:effectLst/>
              </a:rPr>
              <a:t>environment</a:t>
            </a:r>
            <a:r>
              <a:rPr lang="fr-FR" dirty="0">
                <a:effectLst/>
              </a:rPr>
              <a:t> </a:t>
            </a:r>
            <a:r>
              <a:rPr lang="fr-FR" dirty="0" err="1">
                <a:effectLst/>
              </a:rPr>
              <a:t>with</a:t>
            </a:r>
            <a:r>
              <a:rPr lang="fr-FR" dirty="0">
                <a:effectLst/>
              </a:rPr>
              <a:t> </a:t>
            </a:r>
            <a:r>
              <a:rPr lang="fr-FR" dirty="0" err="1">
                <a:effectLst/>
              </a:rPr>
              <a:t>adapted</a:t>
            </a:r>
            <a:r>
              <a:rPr lang="fr-FR" dirty="0">
                <a:effectLst/>
              </a:rPr>
              <a:t> </a:t>
            </a:r>
            <a:r>
              <a:rPr lang="fr-FR" dirty="0" err="1">
                <a:effectLst/>
              </a:rPr>
              <a:t>hiking</a:t>
            </a:r>
            <a:r>
              <a:rPr lang="fr-FR" dirty="0">
                <a:effectLst/>
              </a:rPr>
              <a:t> trails. </a:t>
            </a:r>
            <a:r>
              <a:rPr lang="fr-FR" dirty="0" err="1">
                <a:effectLst/>
              </a:rPr>
              <a:t>Stéphane</a:t>
            </a:r>
            <a:r>
              <a:rPr lang="fr-FR" dirty="0">
                <a:effectLst/>
              </a:rPr>
              <a:t> </a:t>
            </a:r>
            <a:r>
              <a:rPr lang="fr-FR" dirty="0" err="1">
                <a:effectLst/>
              </a:rPr>
              <a:t>left</a:t>
            </a:r>
            <a:r>
              <a:rPr lang="fr-FR" dirty="0">
                <a:effectLst/>
              </a:rPr>
              <a:t> </a:t>
            </a:r>
            <a:r>
              <a:rPr lang="fr-FR" dirty="0" err="1">
                <a:effectLst/>
              </a:rPr>
              <a:t>his</a:t>
            </a:r>
            <a:r>
              <a:rPr lang="fr-FR" dirty="0">
                <a:effectLst/>
              </a:rPr>
              <a:t> job as a </a:t>
            </a:r>
            <a:r>
              <a:rPr lang="fr-FR" dirty="0" err="1">
                <a:effectLst/>
              </a:rPr>
              <a:t>financial</a:t>
            </a:r>
            <a:r>
              <a:rPr lang="fr-FR" dirty="0">
                <a:effectLst/>
              </a:rPr>
              <a:t> manager to </a:t>
            </a:r>
            <a:r>
              <a:rPr lang="fr-FR" dirty="0" err="1">
                <a:effectLst/>
              </a:rPr>
              <a:t>become</a:t>
            </a:r>
            <a:r>
              <a:rPr lang="fr-FR" dirty="0">
                <a:effectLst/>
              </a:rPr>
              <a:t> a </a:t>
            </a:r>
            <a:r>
              <a:rPr lang="fr-FR" dirty="0" err="1">
                <a:effectLst/>
              </a:rPr>
              <a:t>farmer</a:t>
            </a:r>
            <a:r>
              <a:rPr lang="fr-FR" dirty="0">
                <a:effectLst/>
              </a:rPr>
              <a:t> </a:t>
            </a:r>
            <a:r>
              <a:rPr lang="fr-FR" dirty="0" err="1">
                <a:effectLst/>
              </a:rPr>
              <a:t>after</a:t>
            </a:r>
            <a:r>
              <a:rPr lang="fr-FR" dirty="0">
                <a:effectLst/>
              </a:rPr>
              <a:t> </a:t>
            </a:r>
            <a:r>
              <a:rPr lang="fr-FR" dirty="0" err="1">
                <a:effectLst/>
              </a:rPr>
              <a:t>undergoing</a:t>
            </a:r>
            <a:r>
              <a:rPr lang="fr-FR" dirty="0">
                <a:effectLst/>
              </a:rPr>
              <a:t> training. </a:t>
            </a:r>
            <a:r>
              <a:rPr lang="fr-FR" dirty="0" err="1">
                <a:effectLst/>
              </a:rPr>
              <a:t>They</a:t>
            </a:r>
            <a:r>
              <a:rPr lang="fr-FR" dirty="0">
                <a:effectLst/>
              </a:rPr>
              <a:t> </a:t>
            </a:r>
            <a:r>
              <a:rPr lang="fr-FR" dirty="0" err="1">
                <a:effectLst/>
              </a:rPr>
              <a:t>started</a:t>
            </a:r>
            <a:r>
              <a:rPr lang="fr-FR" dirty="0">
                <a:effectLst/>
              </a:rPr>
              <a:t> </a:t>
            </a:r>
            <a:r>
              <a:rPr lang="fr-FR" dirty="0" err="1">
                <a:effectLst/>
              </a:rPr>
              <a:t>their</a:t>
            </a:r>
            <a:r>
              <a:rPr lang="fr-FR" dirty="0">
                <a:effectLst/>
              </a:rPr>
              <a:t> </a:t>
            </a:r>
            <a:r>
              <a:rPr lang="fr-FR" dirty="0" err="1">
                <a:effectLst/>
              </a:rPr>
              <a:t>farm</a:t>
            </a:r>
            <a:r>
              <a:rPr lang="fr-FR" dirty="0">
                <a:effectLst/>
              </a:rPr>
              <a:t> </a:t>
            </a:r>
            <a:r>
              <a:rPr lang="fr-FR" dirty="0" err="1">
                <a:effectLst/>
              </a:rPr>
              <a:t>with</a:t>
            </a:r>
            <a:r>
              <a:rPr lang="fr-FR" dirty="0">
                <a:effectLst/>
              </a:rPr>
              <a:t> </a:t>
            </a:r>
            <a:r>
              <a:rPr lang="fr-FR" dirty="0" err="1">
                <a:effectLst/>
              </a:rPr>
              <a:t>dairy</a:t>
            </a:r>
            <a:r>
              <a:rPr lang="fr-FR" dirty="0">
                <a:effectLst/>
              </a:rPr>
              <a:t> </a:t>
            </a:r>
            <a:r>
              <a:rPr lang="fr-FR" dirty="0" err="1">
                <a:effectLst/>
              </a:rPr>
              <a:t>cows</a:t>
            </a:r>
            <a:r>
              <a:rPr lang="fr-FR" dirty="0">
                <a:effectLst/>
              </a:rPr>
              <a:t> and </a:t>
            </a:r>
            <a:r>
              <a:rPr lang="fr-FR" dirty="0" err="1">
                <a:effectLst/>
              </a:rPr>
              <a:t>deer</a:t>
            </a:r>
            <a:r>
              <a:rPr lang="fr-FR" dirty="0">
                <a:effectLst/>
              </a:rPr>
              <a:t> and </a:t>
            </a:r>
            <a:r>
              <a:rPr lang="fr-FR" dirty="0" err="1">
                <a:effectLst/>
              </a:rPr>
              <a:t>began</a:t>
            </a:r>
            <a:r>
              <a:rPr lang="fr-FR" dirty="0">
                <a:effectLst/>
              </a:rPr>
              <a:t> </a:t>
            </a:r>
            <a:r>
              <a:rPr lang="fr-FR" dirty="0" err="1">
                <a:effectLst/>
              </a:rPr>
              <a:t>developing</a:t>
            </a:r>
            <a:r>
              <a:rPr lang="fr-FR" dirty="0">
                <a:effectLst/>
              </a:rPr>
              <a:t> </a:t>
            </a:r>
            <a:r>
              <a:rPr lang="fr-FR" dirty="0" err="1">
                <a:effectLst/>
              </a:rPr>
              <a:t>agritourism</a:t>
            </a:r>
            <a:r>
              <a:rPr lang="fr-FR" dirty="0">
                <a:effectLst/>
              </a:rPr>
              <a:t> </a:t>
            </a:r>
            <a:r>
              <a:rPr lang="fr-FR" dirty="0" err="1">
                <a:effectLst/>
              </a:rPr>
              <a:t>alongside</a:t>
            </a:r>
            <a:r>
              <a:rPr lang="fr-FR" dirty="0">
                <a:effectLst/>
              </a:rPr>
              <a:t> </a:t>
            </a:r>
            <a:r>
              <a:rPr lang="fr-FR" dirty="0" err="1">
                <a:effectLst/>
              </a:rPr>
              <a:t>their</a:t>
            </a:r>
            <a:r>
              <a:rPr lang="fr-FR" dirty="0">
                <a:effectLst/>
              </a:rPr>
              <a:t> production. This </a:t>
            </a:r>
            <a:r>
              <a:rPr lang="fr-FR" dirty="0" err="1">
                <a:effectLst/>
              </a:rPr>
              <a:t>tourist</a:t>
            </a:r>
            <a:r>
              <a:rPr lang="fr-FR" dirty="0">
                <a:effectLst/>
              </a:rPr>
              <a:t> </a:t>
            </a:r>
            <a:r>
              <a:rPr lang="fr-FR" dirty="0" err="1">
                <a:effectLst/>
              </a:rPr>
              <a:t>activity</a:t>
            </a:r>
            <a:r>
              <a:rPr lang="fr-FR" dirty="0">
                <a:effectLst/>
              </a:rPr>
              <a:t> </a:t>
            </a:r>
            <a:r>
              <a:rPr lang="fr-FR" dirty="0" err="1">
                <a:effectLst/>
              </a:rPr>
              <a:t>was</a:t>
            </a:r>
            <a:r>
              <a:rPr lang="fr-FR" dirty="0">
                <a:effectLst/>
              </a:rPr>
              <a:t> designed to </a:t>
            </a:r>
            <a:r>
              <a:rPr lang="fr-FR" dirty="0" err="1">
                <a:effectLst/>
              </a:rPr>
              <a:t>be</a:t>
            </a:r>
            <a:r>
              <a:rPr lang="fr-FR" dirty="0">
                <a:effectLst/>
              </a:rPr>
              <a:t> eco-friendly and </a:t>
            </a:r>
            <a:r>
              <a:rPr lang="fr-FR" dirty="0" err="1">
                <a:effectLst/>
              </a:rPr>
              <a:t>family-oriented</a:t>
            </a:r>
            <a:r>
              <a:rPr lang="fr-FR" dirty="0">
                <a:effectLst/>
              </a:rPr>
              <a:t> </a:t>
            </a:r>
            <a:r>
              <a:rPr lang="fr-FR" dirty="0" err="1">
                <a:effectLst/>
              </a:rPr>
              <a:t>from</a:t>
            </a:r>
            <a:r>
              <a:rPr lang="fr-FR" dirty="0">
                <a:effectLst/>
              </a:rPr>
              <a:t> the </a:t>
            </a:r>
            <a:r>
              <a:rPr lang="fr-FR" dirty="0" err="1">
                <a:effectLst/>
              </a:rPr>
              <a:t>beginning</a:t>
            </a:r>
            <a:r>
              <a:rPr lang="fr-FR" dirty="0">
                <a:effectLst/>
              </a:rPr>
              <a:t>, </a:t>
            </a:r>
            <a:r>
              <a:rPr lang="fr-FR" dirty="0" err="1">
                <a:effectLst/>
              </a:rPr>
              <a:t>with</a:t>
            </a:r>
            <a:r>
              <a:rPr lang="fr-FR" dirty="0">
                <a:effectLst/>
              </a:rPr>
              <a:t> eco-friendly </a:t>
            </a:r>
            <a:r>
              <a:rPr lang="fr-FR" dirty="0" err="1">
                <a:effectLst/>
              </a:rPr>
              <a:t>lodgings</a:t>
            </a:r>
            <a:r>
              <a:rPr lang="fr-FR" dirty="0">
                <a:effectLst/>
              </a:rPr>
              <a:t> </a:t>
            </a:r>
            <a:r>
              <a:rPr lang="fr-FR" dirty="0" err="1">
                <a:effectLst/>
              </a:rPr>
              <a:t>such</a:t>
            </a:r>
            <a:r>
              <a:rPr lang="fr-FR" dirty="0">
                <a:effectLst/>
              </a:rPr>
              <a:t> as </a:t>
            </a:r>
            <a:r>
              <a:rPr lang="fr-FR" dirty="0" err="1">
                <a:effectLst/>
              </a:rPr>
              <a:t>floating</a:t>
            </a:r>
            <a:r>
              <a:rPr lang="fr-FR" dirty="0">
                <a:effectLst/>
              </a:rPr>
              <a:t> </a:t>
            </a:r>
            <a:r>
              <a:rPr lang="fr-FR" dirty="0" err="1">
                <a:effectLst/>
              </a:rPr>
              <a:t>cabins</a:t>
            </a:r>
            <a:r>
              <a:rPr lang="fr-FR" dirty="0">
                <a:effectLst/>
              </a:rPr>
              <a:t>, </a:t>
            </a:r>
            <a:r>
              <a:rPr lang="fr-FR" dirty="0" err="1">
                <a:effectLst/>
              </a:rPr>
              <a:t>treehouses</a:t>
            </a:r>
            <a:r>
              <a:rPr lang="fr-FR" dirty="0">
                <a:effectLst/>
              </a:rPr>
              <a:t>, and « Hobbit » habitats </a:t>
            </a:r>
            <a:r>
              <a:rPr lang="fr-FR" dirty="0" err="1">
                <a:effectLst/>
              </a:rPr>
              <a:t>built</a:t>
            </a:r>
            <a:r>
              <a:rPr lang="fr-FR" dirty="0">
                <a:effectLst/>
              </a:rPr>
              <a:t> </a:t>
            </a:r>
            <a:r>
              <a:rPr lang="fr-FR" dirty="0" err="1">
                <a:effectLst/>
              </a:rPr>
              <a:t>with</a:t>
            </a:r>
            <a:r>
              <a:rPr lang="fr-FR" dirty="0">
                <a:effectLst/>
              </a:rPr>
              <a:t> local </a:t>
            </a:r>
            <a:r>
              <a:rPr lang="fr-FR" dirty="0" err="1">
                <a:effectLst/>
              </a:rPr>
              <a:t>materials</a:t>
            </a:r>
            <a:r>
              <a:rPr lang="fr-FR" dirty="0">
                <a:effectLst/>
              </a:rPr>
              <a:t>. This project </a:t>
            </a:r>
            <a:r>
              <a:rPr lang="fr-FR" dirty="0" err="1">
                <a:effectLst/>
              </a:rPr>
              <a:t>was</a:t>
            </a:r>
            <a:r>
              <a:rPr lang="fr-FR" dirty="0">
                <a:effectLst/>
              </a:rPr>
              <a:t> </a:t>
            </a:r>
            <a:r>
              <a:rPr lang="fr-FR" dirty="0" err="1">
                <a:effectLst/>
              </a:rPr>
              <a:t>later</a:t>
            </a:r>
            <a:r>
              <a:rPr lang="fr-FR" dirty="0">
                <a:effectLst/>
              </a:rPr>
              <a:t> </a:t>
            </a:r>
            <a:r>
              <a:rPr lang="fr-FR" dirty="0" err="1">
                <a:effectLst/>
              </a:rPr>
              <a:t>expanded</a:t>
            </a:r>
            <a:r>
              <a:rPr lang="fr-FR" dirty="0">
                <a:effectLst/>
              </a:rPr>
              <a:t> to </a:t>
            </a:r>
            <a:r>
              <a:rPr lang="fr-FR" dirty="0" err="1">
                <a:effectLst/>
              </a:rPr>
              <a:t>include</a:t>
            </a:r>
            <a:r>
              <a:rPr lang="fr-FR" dirty="0">
                <a:effectLst/>
              </a:rPr>
              <a:t> a </a:t>
            </a:r>
            <a:r>
              <a:rPr lang="fr-FR" dirty="0" err="1">
                <a:effectLst/>
              </a:rPr>
              <a:t>farm</a:t>
            </a:r>
            <a:r>
              <a:rPr lang="fr-FR" dirty="0">
                <a:effectLst/>
              </a:rPr>
              <a:t> </a:t>
            </a:r>
            <a:r>
              <a:rPr lang="fr-FR" dirty="0" err="1">
                <a:effectLst/>
              </a:rPr>
              <a:t>school</a:t>
            </a:r>
            <a:r>
              <a:rPr lang="fr-FR" dirty="0">
                <a:effectLst/>
              </a:rPr>
              <a:t> </a:t>
            </a:r>
            <a:r>
              <a:rPr lang="fr-FR" dirty="0" err="1">
                <a:effectLst/>
              </a:rPr>
              <a:t>that</a:t>
            </a:r>
            <a:r>
              <a:rPr lang="fr-FR" dirty="0">
                <a:effectLst/>
              </a:rPr>
              <a:t> </a:t>
            </a:r>
            <a:r>
              <a:rPr lang="fr-FR" dirty="0" err="1">
                <a:effectLst/>
              </a:rPr>
              <a:t>welcomes</a:t>
            </a:r>
            <a:r>
              <a:rPr lang="fr-FR" dirty="0">
                <a:effectLst/>
              </a:rPr>
              <a:t> </a:t>
            </a:r>
            <a:r>
              <a:rPr lang="fr-FR" dirty="0" err="1">
                <a:effectLst/>
              </a:rPr>
              <a:t>students</a:t>
            </a:r>
            <a:r>
              <a:rPr lang="fr-FR" dirty="0">
                <a:effectLst/>
              </a:rPr>
              <a:t> and </a:t>
            </a:r>
            <a:r>
              <a:rPr lang="fr-FR" dirty="0" err="1">
                <a:effectLst/>
              </a:rPr>
              <a:t>school</a:t>
            </a:r>
            <a:r>
              <a:rPr lang="fr-FR" dirty="0">
                <a:effectLst/>
              </a:rPr>
              <a:t> groups, </a:t>
            </a:r>
            <a:r>
              <a:rPr lang="fr-FR" dirty="0" err="1">
                <a:effectLst/>
              </a:rPr>
              <a:t>allowing</a:t>
            </a:r>
            <a:r>
              <a:rPr lang="fr-FR" dirty="0">
                <a:effectLst/>
              </a:rPr>
              <a:t> </a:t>
            </a:r>
            <a:r>
              <a:rPr lang="fr-FR" dirty="0" err="1">
                <a:effectLst/>
              </a:rPr>
              <a:t>them</a:t>
            </a:r>
            <a:r>
              <a:rPr lang="fr-FR" dirty="0">
                <a:effectLst/>
              </a:rPr>
              <a:t> to </a:t>
            </a:r>
            <a:r>
              <a:rPr lang="fr-FR" dirty="0" err="1">
                <a:effectLst/>
              </a:rPr>
              <a:t>raise</a:t>
            </a:r>
            <a:r>
              <a:rPr lang="fr-FR" dirty="0">
                <a:effectLst/>
              </a:rPr>
              <a:t> </a:t>
            </a:r>
            <a:r>
              <a:rPr lang="fr-FR" dirty="0" err="1">
                <a:effectLst/>
              </a:rPr>
              <a:t>awareness</a:t>
            </a:r>
            <a:r>
              <a:rPr lang="fr-FR" dirty="0">
                <a:effectLst/>
              </a:rPr>
              <a:t> about </a:t>
            </a:r>
            <a:r>
              <a:rPr lang="fr-FR" dirty="0" err="1">
                <a:effectLst/>
              </a:rPr>
              <a:t>environmental</a:t>
            </a:r>
            <a:r>
              <a:rPr lang="fr-FR" dirty="0">
                <a:effectLst/>
              </a:rPr>
              <a:t> protection. The </a:t>
            </a:r>
            <a:r>
              <a:rPr lang="fr-FR" dirty="0" err="1">
                <a:effectLst/>
              </a:rPr>
              <a:t>development</a:t>
            </a:r>
            <a:r>
              <a:rPr lang="fr-FR" dirty="0">
                <a:effectLst/>
              </a:rPr>
              <a:t> of the </a:t>
            </a:r>
            <a:r>
              <a:rPr lang="fr-FR" dirty="0" err="1">
                <a:effectLst/>
              </a:rPr>
              <a:t>Trencalli</a:t>
            </a:r>
            <a:r>
              <a:rPr lang="fr-FR" dirty="0">
                <a:effectLst/>
              </a:rPr>
              <a:t> </a:t>
            </a:r>
            <a:r>
              <a:rPr lang="fr-FR" dirty="0" err="1">
                <a:effectLst/>
              </a:rPr>
              <a:t>Farm</a:t>
            </a:r>
            <a:r>
              <a:rPr lang="fr-FR" dirty="0">
                <a:effectLst/>
              </a:rPr>
              <a:t> </a:t>
            </a:r>
            <a:r>
              <a:rPr lang="fr-FR" dirty="0" err="1">
                <a:effectLst/>
              </a:rPr>
              <a:t>around</a:t>
            </a:r>
            <a:r>
              <a:rPr lang="fr-FR" dirty="0">
                <a:effectLst/>
              </a:rPr>
              <a:t> </a:t>
            </a:r>
            <a:r>
              <a:rPr lang="fr-FR" dirty="0" err="1">
                <a:effectLst/>
              </a:rPr>
              <a:t>these</a:t>
            </a:r>
            <a:r>
              <a:rPr lang="fr-FR" dirty="0">
                <a:effectLst/>
              </a:rPr>
              <a:t> </a:t>
            </a:r>
            <a:r>
              <a:rPr lang="fr-FR" dirty="0" err="1">
                <a:effectLst/>
              </a:rPr>
              <a:t>virtuous</a:t>
            </a:r>
            <a:r>
              <a:rPr lang="fr-FR" dirty="0">
                <a:effectLst/>
              </a:rPr>
              <a:t> practices </a:t>
            </a:r>
            <a:r>
              <a:rPr lang="fr-FR" dirty="0" err="1">
                <a:effectLst/>
              </a:rPr>
              <a:t>now</a:t>
            </a:r>
            <a:r>
              <a:rPr lang="fr-FR" dirty="0">
                <a:effectLst/>
              </a:rPr>
              <a:t> </a:t>
            </a:r>
            <a:r>
              <a:rPr lang="fr-FR" dirty="0" err="1">
                <a:effectLst/>
              </a:rPr>
              <a:t>allows</a:t>
            </a:r>
            <a:r>
              <a:rPr lang="fr-FR" dirty="0">
                <a:effectLst/>
              </a:rPr>
              <a:t> </a:t>
            </a:r>
            <a:r>
              <a:rPr lang="fr-FR" dirty="0" err="1">
                <a:effectLst/>
              </a:rPr>
              <a:t>them</a:t>
            </a:r>
            <a:r>
              <a:rPr lang="fr-FR" dirty="0">
                <a:effectLst/>
              </a:rPr>
              <a:t> to </a:t>
            </a:r>
            <a:r>
              <a:rPr lang="fr-FR" dirty="0" err="1">
                <a:effectLst/>
              </a:rPr>
              <a:t>hire</a:t>
            </a:r>
            <a:r>
              <a:rPr lang="fr-FR" dirty="0">
                <a:effectLst/>
              </a:rPr>
              <a:t> 2 to 3 </a:t>
            </a:r>
            <a:r>
              <a:rPr lang="fr-FR" dirty="0" err="1">
                <a:effectLst/>
              </a:rPr>
              <a:t>employees</a:t>
            </a:r>
            <a:r>
              <a:rPr lang="fr-FR" dirty="0">
                <a:effectLst/>
              </a:rPr>
              <a:t> </a:t>
            </a:r>
            <a:r>
              <a:rPr lang="fr-FR" dirty="0" err="1">
                <a:effectLst/>
              </a:rPr>
              <a:t>during</a:t>
            </a:r>
            <a:r>
              <a:rPr lang="fr-FR" dirty="0">
                <a:effectLst/>
              </a:rPr>
              <a:t> the high </a:t>
            </a:r>
            <a:r>
              <a:rPr lang="fr-FR" dirty="0" err="1">
                <a:effectLst/>
              </a:rPr>
              <a:t>season</a:t>
            </a:r>
            <a:r>
              <a:rPr lang="fr-FR" dirty="0">
                <a:effectLst/>
              </a:rPr>
              <a:t>. </a:t>
            </a:r>
            <a:endParaRPr lang="fr-FR" sz="1100" dirty="0">
              <a:effectLst/>
            </a:endParaRPr>
          </a:p>
        </p:txBody>
      </p:sp>
      <p:sp>
        <p:nvSpPr>
          <p:cNvPr id="11" name="Text Placeholder 10">
            <a:extLst>
              <a:ext uri="{FF2B5EF4-FFF2-40B4-BE49-F238E27FC236}">
                <a16:creationId xmlns:a16="http://schemas.microsoft.com/office/drawing/2014/main" id="{5E50F257-CA7C-2494-B736-86E1E4D27EDB}"/>
              </a:ext>
            </a:extLst>
          </p:cNvPr>
          <p:cNvSpPr>
            <a:spLocks noGrp="1"/>
          </p:cNvSpPr>
          <p:nvPr>
            <p:ph type="body" sz="quarter" idx="116"/>
          </p:nvPr>
        </p:nvSpPr>
        <p:spPr>
          <a:xfrm>
            <a:off x="665255" y="4822143"/>
            <a:ext cx="5992059" cy="451257"/>
          </a:xfrm>
        </p:spPr>
        <p:txBody>
          <a:bodyPr/>
          <a:lstStyle/>
          <a:p>
            <a:r>
              <a:rPr lang="en-GB" dirty="0"/>
              <a:t>Introduction</a:t>
            </a:r>
          </a:p>
        </p:txBody>
      </p:sp>
      <p:sp>
        <p:nvSpPr>
          <p:cNvPr id="3" name="Text Placeholder 2">
            <a:extLst>
              <a:ext uri="{FF2B5EF4-FFF2-40B4-BE49-F238E27FC236}">
                <a16:creationId xmlns:a16="http://schemas.microsoft.com/office/drawing/2014/main" id="{DD36B97B-ECDB-5363-324D-50B4CA47E610}"/>
              </a:ext>
            </a:extLst>
          </p:cNvPr>
          <p:cNvSpPr>
            <a:spLocks noGrp="1"/>
          </p:cNvSpPr>
          <p:nvPr>
            <p:ph type="body" sz="quarter" idx="119"/>
          </p:nvPr>
        </p:nvSpPr>
        <p:spPr>
          <a:xfrm>
            <a:off x="4459208" y="2414054"/>
            <a:ext cx="2899792" cy="280520"/>
          </a:xfrm>
        </p:spPr>
        <p:txBody>
          <a:bodyPr>
            <a:noAutofit/>
          </a:bodyPr>
          <a:lstStyle/>
          <a:p>
            <a:r>
              <a:rPr lang="en-GB" dirty="0"/>
              <a:t>Nature Farm</a:t>
            </a:r>
          </a:p>
        </p:txBody>
      </p:sp>
      <p:sp>
        <p:nvSpPr>
          <p:cNvPr id="8" name="Text Placeholder 7">
            <a:extLst>
              <a:ext uri="{FF2B5EF4-FFF2-40B4-BE49-F238E27FC236}">
                <a16:creationId xmlns:a16="http://schemas.microsoft.com/office/drawing/2014/main" id="{335EB883-DB9D-CD05-2B9C-C6637FAFDA4D}"/>
              </a:ext>
            </a:extLst>
          </p:cNvPr>
          <p:cNvSpPr>
            <a:spLocks noGrp="1"/>
          </p:cNvSpPr>
          <p:nvPr>
            <p:ph type="body" sz="quarter" idx="120"/>
          </p:nvPr>
        </p:nvSpPr>
        <p:spPr/>
        <p:txBody>
          <a:bodyPr/>
          <a:lstStyle/>
          <a:p>
            <a:r>
              <a:rPr lang="en-GB" sz="1200" dirty="0">
                <a:hlinkClick r:id="rId2"/>
              </a:rPr>
              <a:t>http://www.trencalli.fr/acces.htm</a:t>
            </a:r>
            <a:endParaRPr lang="en-GB" sz="1200" dirty="0"/>
          </a:p>
          <a:p>
            <a:r>
              <a:rPr lang="en-GB" sz="1200" dirty="0"/>
              <a:t>https://</a:t>
            </a:r>
            <a:r>
              <a:rPr lang="en-GB" sz="1200" dirty="0" err="1"/>
              <a:t>www.facebook.com</a:t>
            </a:r>
            <a:r>
              <a:rPr lang="en-GB" sz="1200" dirty="0"/>
              <a:t>/</a:t>
            </a:r>
            <a:r>
              <a:rPr lang="en-GB" sz="1200" dirty="0" err="1"/>
              <a:t>lescabanesdetrencalli</a:t>
            </a:r>
            <a:endParaRPr lang="en-GB" sz="1200" dirty="0"/>
          </a:p>
        </p:txBody>
      </p:sp>
      <p:sp>
        <p:nvSpPr>
          <p:cNvPr id="2" name="Text Placeholder 2">
            <a:extLst>
              <a:ext uri="{FF2B5EF4-FFF2-40B4-BE49-F238E27FC236}">
                <a16:creationId xmlns:a16="http://schemas.microsoft.com/office/drawing/2014/main" id="{4C7FD2B8-64A2-D89B-74E5-0BB3DE185D42}"/>
              </a:ext>
            </a:extLst>
          </p:cNvPr>
          <p:cNvSpPr txBox="1">
            <a:spLocks/>
          </p:cNvSpPr>
          <p:nvPr/>
        </p:nvSpPr>
        <p:spPr>
          <a:xfrm>
            <a:off x="4459208" y="2774808"/>
            <a:ext cx="2899792" cy="280520"/>
          </a:xfrm>
          <a:prstGeom prst="rect">
            <a:avLst/>
          </a:prstGeom>
        </p:spPr>
        <p:txBody>
          <a:bodyPr vert="horz" lIns="91440" tIns="45720" rIns="91440" bIns="45720" numCol="1" spcCol="288000" rtlCol="0" anchor="t">
            <a:noAutofit/>
          </a:bodyPr>
          <a:lstStyle>
            <a:lvl1pPr marL="0" indent="0" algn="just" defTabSz="2072941" rtl="0" eaLnBrk="1" latinLnBrk="0" hangingPunct="1">
              <a:lnSpc>
                <a:spcPct val="100000"/>
              </a:lnSpc>
              <a:spcBef>
                <a:spcPts val="0"/>
              </a:spcBef>
              <a:buFont typeface="Arial" panose="020B0604020202020204" pitchFamily="34" charset="0"/>
              <a:buNone/>
              <a:defRPr sz="14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dirty="0" err="1"/>
              <a:t>Morgane</a:t>
            </a:r>
            <a:r>
              <a:rPr lang="en-GB" dirty="0"/>
              <a:t> and Stéphane VITSE, entrepreneurs</a:t>
            </a:r>
          </a:p>
        </p:txBody>
      </p:sp>
      <p:pic>
        <p:nvPicPr>
          <p:cNvPr id="14" name="Espace réservé pour une image  13" descr="Une image contenant dessin, croquis, chevreuil, illustration&#10;&#10;Description générée automatiquement">
            <a:extLst>
              <a:ext uri="{FF2B5EF4-FFF2-40B4-BE49-F238E27FC236}">
                <a16:creationId xmlns:a16="http://schemas.microsoft.com/office/drawing/2014/main" id="{206C964A-5F1B-9127-E127-7F360C705847}"/>
              </a:ext>
            </a:extLst>
          </p:cNvPr>
          <p:cNvPicPr>
            <a:picLocks noGrp="1" noChangeAspect="1"/>
          </p:cNvPicPr>
          <p:nvPr>
            <p:ph type="pic" sz="quarter" idx="44"/>
          </p:nvPr>
        </p:nvPicPr>
        <p:blipFill>
          <a:blip r:embed="rId3" cstate="screen">
            <a:extLst>
              <a:ext uri="{28A0092B-C50C-407E-A947-70E740481C1C}">
                <a14:useLocalDpi xmlns:a14="http://schemas.microsoft.com/office/drawing/2010/main"/>
              </a:ext>
            </a:extLst>
          </a:blip>
          <a:srcRect/>
          <a:stretch>
            <a:fillRect/>
          </a:stretch>
        </p:blipFill>
        <p:spPr>
          <a:xfrm>
            <a:off x="0" y="406008"/>
            <a:ext cx="2850694" cy="3459591"/>
          </a:xfrm>
        </p:spPr>
      </p:pic>
      <p:grpSp>
        <p:nvGrpSpPr>
          <p:cNvPr id="5" name="Groupe 4">
            <a:extLst>
              <a:ext uri="{FF2B5EF4-FFF2-40B4-BE49-F238E27FC236}">
                <a16:creationId xmlns:a16="http://schemas.microsoft.com/office/drawing/2014/main" id="{10C0051B-1B58-44B7-52BD-E210051D8C8B}"/>
              </a:ext>
            </a:extLst>
          </p:cNvPr>
          <p:cNvGrpSpPr/>
          <p:nvPr/>
        </p:nvGrpSpPr>
        <p:grpSpPr>
          <a:xfrm rot="10800000">
            <a:off x="0" y="3653981"/>
            <a:ext cx="2351314" cy="920863"/>
            <a:chOff x="2860742" y="1832249"/>
            <a:chExt cx="3822043" cy="1080000"/>
          </a:xfrm>
        </p:grpSpPr>
        <p:sp>
          <p:nvSpPr>
            <p:cNvPr id="9" name="Rectangle 8">
              <a:extLst>
                <a:ext uri="{FF2B5EF4-FFF2-40B4-BE49-F238E27FC236}">
                  <a16:creationId xmlns:a16="http://schemas.microsoft.com/office/drawing/2014/main" id="{B100AF17-D59B-BA3D-A869-FAC0BF2CF551}"/>
                </a:ext>
              </a:extLst>
            </p:cNvPr>
            <p:cNvSpPr/>
            <p:nvPr/>
          </p:nvSpPr>
          <p:spPr>
            <a:xfrm rot="10800000">
              <a:off x="3400742" y="1832249"/>
              <a:ext cx="3282043" cy="1080000"/>
            </a:xfrm>
            <a:prstGeom prst="rect">
              <a:avLst/>
            </a:prstGeom>
            <a:solidFill>
              <a:srgbClr val="81D8DA"/>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bg1"/>
                  </a:solidFill>
                  <a:latin typeface="Verdana" panose="020B0604030504040204" pitchFamily="34" charset="0"/>
                  <a:ea typeface="Verdana" panose="020B0604030504040204" pitchFamily="34" charset="0"/>
                  <a:cs typeface="Verdana" panose="020B0604030504040204" pitchFamily="34" charset="0"/>
                </a:rPr>
                <a:t>CONNECTING</a:t>
              </a:r>
            </a:p>
          </p:txBody>
        </p:sp>
        <p:sp>
          <p:nvSpPr>
            <p:cNvPr id="12" name="Ellipse 11">
              <a:extLst>
                <a:ext uri="{FF2B5EF4-FFF2-40B4-BE49-F238E27FC236}">
                  <a16:creationId xmlns:a16="http://schemas.microsoft.com/office/drawing/2014/main" id="{FFEC4F78-1FBE-0541-1E38-0BF27E490803}"/>
                </a:ext>
              </a:extLst>
            </p:cNvPr>
            <p:cNvSpPr/>
            <p:nvPr/>
          </p:nvSpPr>
          <p:spPr>
            <a:xfrm>
              <a:off x="2860742" y="1832249"/>
              <a:ext cx="1080000" cy="1080000"/>
            </a:xfrm>
            <a:prstGeom prst="ellipse">
              <a:avLst/>
            </a:prstGeom>
            <a:solidFill>
              <a:srgbClr val="81D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solidFill>
                  <a:schemeClr val="bg1"/>
                </a:solidFill>
              </a:endParaRPr>
            </a:p>
          </p:txBody>
        </p:sp>
      </p:grpSp>
    </p:spTree>
    <p:extLst>
      <p:ext uri="{BB962C8B-B14F-4D97-AF65-F5344CB8AC3E}">
        <p14:creationId xmlns:p14="http://schemas.microsoft.com/office/powerpoint/2010/main" val="38835200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0D6BAD-ADF8-B0A3-BF9A-E757546CE8C2}"/>
              </a:ext>
            </a:extLst>
          </p:cNvPr>
          <p:cNvSpPr>
            <a:spLocks noGrp="1"/>
          </p:cNvSpPr>
          <p:nvPr>
            <p:ph type="body" sz="quarter" idx="61"/>
          </p:nvPr>
        </p:nvSpPr>
        <p:spPr/>
        <p:txBody>
          <a:bodyPr/>
          <a:lstStyle/>
          <a:p>
            <a:r>
              <a:rPr lang="fr-FR" dirty="0" err="1">
                <a:solidFill>
                  <a:srgbClr val="353F4F"/>
                </a:solidFill>
                <a:effectLst/>
              </a:rPr>
              <a:t>Despite</a:t>
            </a:r>
            <a:r>
              <a:rPr lang="fr-FR" dirty="0">
                <a:solidFill>
                  <a:srgbClr val="353F4F"/>
                </a:solidFill>
                <a:effectLst/>
              </a:rPr>
              <a:t> </a:t>
            </a:r>
            <a:r>
              <a:rPr lang="fr-FR" dirty="0" err="1">
                <a:solidFill>
                  <a:srgbClr val="353F4F"/>
                </a:solidFill>
                <a:effectLst/>
              </a:rPr>
              <a:t>Stéphane's</a:t>
            </a:r>
            <a:r>
              <a:rPr lang="fr-FR" dirty="0">
                <a:solidFill>
                  <a:srgbClr val="353F4F"/>
                </a:solidFill>
                <a:effectLst/>
              </a:rPr>
              <a:t> </a:t>
            </a:r>
            <a:r>
              <a:rPr lang="fr-FR" dirty="0" err="1">
                <a:solidFill>
                  <a:srgbClr val="353F4F"/>
                </a:solidFill>
                <a:effectLst/>
              </a:rPr>
              <a:t>knowledge</a:t>
            </a:r>
            <a:r>
              <a:rPr lang="fr-FR" dirty="0">
                <a:solidFill>
                  <a:srgbClr val="353F4F"/>
                </a:solidFill>
                <a:effectLst/>
              </a:rPr>
              <a:t> of business management, the couple </a:t>
            </a:r>
            <a:r>
              <a:rPr lang="fr-FR" dirty="0" err="1">
                <a:solidFill>
                  <a:srgbClr val="353F4F"/>
                </a:solidFill>
                <a:effectLst/>
              </a:rPr>
              <a:t>faced</a:t>
            </a:r>
            <a:r>
              <a:rPr lang="fr-FR" dirty="0">
                <a:solidFill>
                  <a:srgbClr val="353F4F"/>
                </a:solidFill>
                <a:effectLst/>
              </a:rPr>
              <a:t> </a:t>
            </a:r>
            <a:r>
              <a:rPr lang="fr-FR" dirty="0" err="1">
                <a:solidFill>
                  <a:srgbClr val="353F4F"/>
                </a:solidFill>
                <a:effectLst/>
              </a:rPr>
              <a:t>some</a:t>
            </a:r>
            <a:r>
              <a:rPr lang="fr-FR" dirty="0">
                <a:solidFill>
                  <a:srgbClr val="353F4F"/>
                </a:solidFill>
                <a:effectLst/>
              </a:rPr>
              <a:t> </a:t>
            </a:r>
            <a:r>
              <a:rPr lang="fr-FR" dirty="0" err="1">
                <a:solidFill>
                  <a:srgbClr val="353F4F"/>
                </a:solidFill>
                <a:effectLst/>
              </a:rPr>
              <a:t>difficulties</a:t>
            </a:r>
            <a:r>
              <a:rPr lang="fr-FR" dirty="0">
                <a:solidFill>
                  <a:srgbClr val="353F4F"/>
                </a:solidFill>
                <a:effectLst/>
              </a:rPr>
              <a:t>, </a:t>
            </a:r>
            <a:r>
              <a:rPr lang="fr-FR" dirty="0" err="1">
                <a:solidFill>
                  <a:srgbClr val="353F4F"/>
                </a:solidFill>
                <a:effectLst/>
              </a:rPr>
              <a:t>especially</a:t>
            </a:r>
            <a:r>
              <a:rPr lang="fr-FR" dirty="0">
                <a:solidFill>
                  <a:srgbClr val="353F4F"/>
                </a:solidFill>
                <a:effectLst/>
              </a:rPr>
              <a:t> </a:t>
            </a:r>
            <a:r>
              <a:rPr lang="fr-FR" dirty="0" err="1">
                <a:solidFill>
                  <a:srgbClr val="353F4F"/>
                </a:solidFill>
                <a:effectLst/>
              </a:rPr>
              <a:t>during</a:t>
            </a:r>
            <a:r>
              <a:rPr lang="fr-FR" dirty="0">
                <a:solidFill>
                  <a:srgbClr val="353F4F"/>
                </a:solidFill>
                <a:effectLst/>
              </a:rPr>
              <a:t> </a:t>
            </a:r>
            <a:r>
              <a:rPr lang="fr-FR" dirty="0" err="1">
                <a:solidFill>
                  <a:srgbClr val="353F4F"/>
                </a:solidFill>
                <a:effectLst/>
              </a:rPr>
              <a:t>their</a:t>
            </a:r>
            <a:r>
              <a:rPr lang="fr-FR" dirty="0">
                <a:solidFill>
                  <a:srgbClr val="353F4F"/>
                </a:solidFill>
                <a:effectLst/>
              </a:rPr>
              <a:t> installation, </a:t>
            </a:r>
            <a:r>
              <a:rPr lang="fr-FR" dirty="0" err="1">
                <a:solidFill>
                  <a:srgbClr val="353F4F"/>
                </a:solidFill>
                <a:effectLst/>
              </a:rPr>
              <a:t>where</a:t>
            </a:r>
            <a:r>
              <a:rPr lang="fr-FR" dirty="0">
                <a:solidFill>
                  <a:srgbClr val="353F4F"/>
                </a:solidFill>
                <a:effectLst/>
              </a:rPr>
              <a:t> </a:t>
            </a:r>
            <a:r>
              <a:rPr lang="fr-FR" dirty="0" err="1">
                <a:solidFill>
                  <a:srgbClr val="353F4F"/>
                </a:solidFill>
                <a:effectLst/>
              </a:rPr>
              <a:t>they</a:t>
            </a:r>
            <a:r>
              <a:rPr lang="fr-FR" dirty="0">
                <a:solidFill>
                  <a:srgbClr val="353F4F"/>
                </a:solidFill>
                <a:effectLst/>
              </a:rPr>
              <a:t> </a:t>
            </a:r>
            <a:r>
              <a:rPr lang="fr-FR" dirty="0" err="1">
                <a:solidFill>
                  <a:srgbClr val="353F4F"/>
                </a:solidFill>
                <a:effectLst/>
              </a:rPr>
              <a:t>had</a:t>
            </a:r>
            <a:r>
              <a:rPr lang="fr-FR" dirty="0">
                <a:solidFill>
                  <a:srgbClr val="353F4F"/>
                </a:solidFill>
                <a:effectLst/>
              </a:rPr>
              <a:t> to </a:t>
            </a:r>
            <a:r>
              <a:rPr lang="fr-FR" dirty="0" err="1">
                <a:solidFill>
                  <a:srgbClr val="353F4F"/>
                </a:solidFill>
                <a:effectLst/>
              </a:rPr>
              <a:t>be</a:t>
            </a:r>
            <a:r>
              <a:rPr lang="fr-FR" dirty="0">
                <a:solidFill>
                  <a:srgbClr val="353F4F"/>
                </a:solidFill>
                <a:effectLst/>
              </a:rPr>
              <a:t> combative to </a:t>
            </a:r>
            <a:r>
              <a:rPr lang="fr-FR" dirty="0" err="1">
                <a:solidFill>
                  <a:srgbClr val="353F4F"/>
                </a:solidFill>
                <a:effectLst/>
              </a:rPr>
              <a:t>convince</a:t>
            </a:r>
            <a:r>
              <a:rPr lang="fr-FR" dirty="0">
                <a:solidFill>
                  <a:srgbClr val="353F4F"/>
                </a:solidFill>
                <a:effectLst/>
              </a:rPr>
              <a:t> the administration and </a:t>
            </a:r>
            <a:r>
              <a:rPr lang="fr-FR" dirty="0" err="1">
                <a:solidFill>
                  <a:srgbClr val="353F4F"/>
                </a:solidFill>
                <a:effectLst/>
              </a:rPr>
              <a:t>banks</a:t>
            </a:r>
            <a:r>
              <a:rPr lang="fr-FR" dirty="0">
                <a:solidFill>
                  <a:srgbClr val="353F4F"/>
                </a:solidFill>
                <a:effectLst/>
              </a:rPr>
              <a:t> of </a:t>
            </a:r>
            <a:r>
              <a:rPr lang="fr-FR" dirty="0" err="1">
                <a:solidFill>
                  <a:srgbClr val="353F4F"/>
                </a:solidFill>
                <a:effectLst/>
              </a:rPr>
              <a:t>their</a:t>
            </a:r>
            <a:r>
              <a:rPr lang="fr-FR" dirty="0">
                <a:solidFill>
                  <a:srgbClr val="353F4F"/>
                </a:solidFill>
                <a:effectLst/>
              </a:rPr>
              <a:t> project. This </a:t>
            </a:r>
            <a:r>
              <a:rPr lang="fr-FR" dirty="0" err="1">
                <a:solidFill>
                  <a:srgbClr val="353F4F"/>
                </a:solidFill>
                <a:effectLst/>
              </a:rPr>
              <a:t>quality</a:t>
            </a:r>
            <a:r>
              <a:rPr lang="fr-FR" dirty="0">
                <a:solidFill>
                  <a:srgbClr val="353F4F"/>
                </a:solidFill>
                <a:effectLst/>
              </a:rPr>
              <a:t> and persuasive </a:t>
            </a:r>
            <a:r>
              <a:rPr lang="fr-FR" dirty="0" err="1">
                <a:solidFill>
                  <a:srgbClr val="353F4F"/>
                </a:solidFill>
                <a:effectLst/>
              </a:rPr>
              <a:t>strength</a:t>
            </a:r>
            <a:r>
              <a:rPr lang="fr-FR" dirty="0">
                <a:solidFill>
                  <a:srgbClr val="353F4F"/>
                </a:solidFill>
                <a:effectLst/>
              </a:rPr>
              <a:t> </a:t>
            </a:r>
            <a:r>
              <a:rPr lang="fr-FR" dirty="0" err="1">
                <a:solidFill>
                  <a:srgbClr val="353F4F"/>
                </a:solidFill>
                <a:effectLst/>
              </a:rPr>
              <a:t>allowed</a:t>
            </a:r>
            <a:r>
              <a:rPr lang="fr-FR" dirty="0">
                <a:solidFill>
                  <a:srgbClr val="353F4F"/>
                </a:solidFill>
                <a:effectLst/>
              </a:rPr>
              <a:t> </a:t>
            </a:r>
            <a:r>
              <a:rPr lang="fr-FR" dirty="0" err="1">
                <a:solidFill>
                  <a:srgbClr val="353F4F"/>
                </a:solidFill>
                <a:effectLst/>
              </a:rPr>
              <a:t>them</a:t>
            </a:r>
            <a:r>
              <a:rPr lang="fr-FR" dirty="0">
                <a:solidFill>
                  <a:srgbClr val="353F4F"/>
                </a:solidFill>
                <a:effectLst/>
              </a:rPr>
              <a:t> to </a:t>
            </a:r>
            <a:r>
              <a:rPr lang="fr-FR" dirty="0" err="1">
                <a:solidFill>
                  <a:srgbClr val="353F4F"/>
                </a:solidFill>
                <a:effectLst/>
              </a:rPr>
              <a:t>prove</a:t>
            </a:r>
            <a:r>
              <a:rPr lang="fr-FR" dirty="0">
                <a:solidFill>
                  <a:srgbClr val="353F4F"/>
                </a:solidFill>
                <a:effectLst/>
              </a:rPr>
              <a:t> </a:t>
            </a:r>
            <a:r>
              <a:rPr lang="fr-FR" dirty="0" err="1">
                <a:solidFill>
                  <a:srgbClr val="353F4F"/>
                </a:solidFill>
                <a:effectLst/>
              </a:rPr>
              <a:t>that</a:t>
            </a:r>
            <a:r>
              <a:rPr lang="fr-FR" dirty="0">
                <a:solidFill>
                  <a:srgbClr val="353F4F"/>
                </a:solidFill>
                <a:effectLst/>
              </a:rPr>
              <a:t> </a:t>
            </a:r>
            <a:r>
              <a:rPr lang="fr-FR" dirty="0" err="1">
                <a:solidFill>
                  <a:srgbClr val="353F4F"/>
                </a:solidFill>
                <a:effectLst/>
              </a:rPr>
              <a:t>it</a:t>
            </a:r>
            <a:r>
              <a:rPr lang="fr-FR" dirty="0">
                <a:solidFill>
                  <a:srgbClr val="353F4F"/>
                </a:solidFill>
                <a:effectLst/>
              </a:rPr>
              <a:t> </a:t>
            </a:r>
            <a:r>
              <a:rPr lang="fr-FR" dirty="0" err="1">
                <a:solidFill>
                  <a:srgbClr val="353F4F"/>
                </a:solidFill>
                <a:effectLst/>
              </a:rPr>
              <a:t>was</a:t>
            </a:r>
            <a:r>
              <a:rPr lang="fr-FR" dirty="0">
                <a:solidFill>
                  <a:srgbClr val="353F4F"/>
                </a:solidFill>
                <a:effectLst/>
              </a:rPr>
              <a:t> possible to do </a:t>
            </a:r>
            <a:r>
              <a:rPr lang="fr-FR" dirty="0" err="1">
                <a:solidFill>
                  <a:srgbClr val="353F4F"/>
                </a:solidFill>
                <a:effectLst/>
              </a:rPr>
              <a:t>things</a:t>
            </a:r>
            <a:r>
              <a:rPr lang="fr-FR" dirty="0">
                <a:solidFill>
                  <a:srgbClr val="353F4F"/>
                </a:solidFill>
                <a:effectLst/>
              </a:rPr>
              <a:t> </a:t>
            </a:r>
            <a:r>
              <a:rPr lang="fr-FR" dirty="0" err="1">
                <a:solidFill>
                  <a:srgbClr val="353F4F"/>
                </a:solidFill>
                <a:effectLst/>
              </a:rPr>
              <a:t>differently</a:t>
            </a:r>
            <a:r>
              <a:rPr lang="fr-FR" dirty="0">
                <a:solidFill>
                  <a:srgbClr val="353F4F"/>
                </a:solidFill>
                <a:effectLst/>
              </a:rPr>
              <a:t>.</a:t>
            </a:r>
          </a:p>
          <a:p>
            <a:endParaRPr lang="fr-FR" dirty="0">
              <a:solidFill>
                <a:srgbClr val="353F4F"/>
              </a:solidFill>
            </a:endParaRPr>
          </a:p>
          <a:p>
            <a:endParaRPr lang="fr-FR" dirty="0">
              <a:solidFill>
                <a:srgbClr val="353F4F"/>
              </a:solidFill>
              <a:effectLst/>
            </a:endParaRPr>
          </a:p>
          <a:p>
            <a:endParaRPr lang="fr-FR" dirty="0">
              <a:solidFill>
                <a:srgbClr val="353F4F"/>
              </a:solidFill>
            </a:endParaRPr>
          </a:p>
          <a:p>
            <a:endParaRPr lang="fr-FR" dirty="0">
              <a:solidFill>
                <a:srgbClr val="353F4F"/>
              </a:solidFill>
              <a:effectLst/>
            </a:endParaRPr>
          </a:p>
          <a:p>
            <a:endParaRPr lang="fr-FR" dirty="0">
              <a:solidFill>
                <a:srgbClr val="353F4F"/>
              </a:solidFill>
            </a:endParaRPr>
          </a:p>
          <a:p>
            <a:r>
              <a:rPr lang="fr-FR" dirty="0" err="1">
                <a:solidFill>
                  <a:srgbClr val="353F4F"/>
                </a:solidFill>
                <a:effectLst/>
              </a:rPr>
              <a:t>Afterwards</a:t>
            </a:r>
            <a:r>
              <a:rPr lang="fr-FR" dirty="0">
                <a:solidFill>
                  <a:srgbClr val="353F4F"/>
                </a:solidFill>
                <a:effectLst/>
              </a:rPr>
              <a:t>, </a:t>
            </a:r>
            <a:r>
              <a:rPr lang="fr-FR" dirty="0" err="1">
                <a:solidFill>
                  <a:srgbClr val="353F4F"/>
                </a:solidFill>
                <a:effectLst/>
              </a:rPr>
              <a:t>Stéphane</a:t>
            </a:r>
            <a:r>
              <a:rPr lang="fr-FR" dirty="0">
                <a:solidFill>
                  <a:srgbClr val="353F4F"/>
                </a:solidFill>
                <a:effectLst/>
              </a:rPr>
              <a:t> and Morgane </a:t>
            </a:r>
            <a:r>
              <a:rPr lang="fr-FR" dirty="0" err="1">
                <a:solidFill>
                  <a:srgbClr val="353F4F"/>
                </a:solidFill>
                <a:effectLst/>
              </a:rPr>
              <a:t>gained</a:t>
            </a:r>
            <a:r>
              <a:rPr lang="fr-FR" dirty="0">
                <a:solidFill>
                  <a:srgbClr val="353F4F"/>
                </a:solidFill>
                <a:effectLst/>
              </a:rPr>
              <a:t> </a:t>
            </a:r>
            <a:r>
              <a:rPr lang="fr-FR" dirty="0" err="1">
                <a:solidFill>
                  <a:srgbClr val="353F4F"/>
                </a:solidFill>
                <a:effectLst/>
              </a:rPr>
              <a:t>experience</a:t>
            </a:r>
            <a:r>
              <a:rPr lang="fr-FR" dirty="0">
                <a:solidFill>
                  <a:srgbClr val="353F4F"/>
                </a:solidFill>
                <a:effectLst/>
              </a:rPr>
              <a:t> over time and </a:t>
            </a:r>
            <a:r>
              <a:rPr lang="fr-FR" dirty="0" err="1">
                <a:solidFill>
                  <a:srgbClr val="353F4F"/>
                </a:solidFill>
                <a:effectLst/>
              </a:rPr>
              <a:t>through</a:t>
            </a:r>
            <a:r>
              <a:rPr lang="fr-FR" dirty="0">
                <a:solidFill>
                  <a:srgbClr val="353F4F"/>
                </a:solidFill>
                <a:effectLst/>
              </a:rPr>
              <a:t> </a:t>
            </a:r>
            <a:r>
              <a:rPr lang="fr-FR" dirty="0" err="1">
                <a:solidFill>
                  <a:srgbClr val="353F4F"/>
                </a:solidFill>
                <a:effectLst/>
              </a:rPr>
              <a:t>many</a:t>
            </a:r>
            <a:r>
              <a:rPr lang="fr-FR" dirty="0">
                <a:solidFill>
                  <a:srgbClr val="353F4F"/>
                </a:solidFill>
                <a:effectLst/>
              </a:rPr>
              <a:t> exchanges and sharing </a:t>
            </a:r>
            <a:r>
              <a:rPr lang="fr-FR" dirty="0" err="1">
                <a:solidFill>
                  <a:srgbClr val="353F4F"/>
                </a:solidFill>
                <a:effectLst/>
              </a:rPr>
              <a:t>with</a:t>
            </a:r>
            <a:r>
              <a:rPr lang="fr-FR" dirty="0">
                <a:solidFill>
                  <a:srgbClr val="353F4F"/>
                </a:solidFill>
                <a:effectLst/>
              </a:rPr>
              <a:t> </a:t>
            </a:r>
            <a:r>
              <a:rPr lang="fr-FR" dirty="0" err="1">
                <a:solidFill>
                  <a:srgbClr val="353F4F"/>
                </a:solidFill>
                <a:effectLst/>
              </a:rPr>
              <a:t>other</a:t>
            </a:r>
            <a:r>
              <a:rPr lang="fr-FR" dirty="0">
                <a:solidFill>
                  <a:srgbClr val="353F4F"/>
                </a:solidFill>
                <a:effectLst/>
              </a:rPr>
              <a:t> </a:t>
            </a:r>
            <a:r>
              <a:rPr lang="fr-FR" dirty="0" err="1">
                <a:solidFill>
                  <a:srgbClr val="353F4F"/>
                </a:solidFill>
                <a:effectLst/>
              </a:rPr>
              <a:t>farmers</a:t>
            </a:r>
            <a:r>
              <a:rPr lang="fr-FR" dirty="0">
                <a:solidFill>
                  <a:srgbClr val="353F4F"/>
                </a:solidFill>
                <a:effectLst/>
              </a:rPr>
              <a:t>, </a:t>
            </a:r>
            <a:r>
              <a:rPr lang="fr-FR" dirty="0" err="1">
                <a:solidFill>
                  <a:srgbClr val="353F4F"/>
                </a:solidFill>
                <a:effectLst/>
              </a:rPr>
              <a:t>including</a:t>
            </a:r>
            <a:r>
              <a:rPr lang="fr-FR" dirty="0">
                <a:solidFill>
                  <a:srgbClr val="353F4F"/>
                </a:solidFill>
                <a:effectLst/>
              </a:rPr>
              <a:t> </a:t>
            </a:r>
            <a:r>
              <a:rPr lang="fr-FR" dirty="0" err="1">
                <a:solidFill>
                  <a:srgbClr val="353F4F"/>
                </a:solidFill>
                <a:effectLst/>
              </a:rPr>
              <a:t>joining</a:t>
            </a:r>
            <a:r>
              <a:rPr lang="fr-FR" dirty="0">
                <a:solidFill>
                  <a:srgbClr val="353F4F"/>
                </a:solidFill>
                <a:effectLst/>
              </a:rPr>
              <a:t> a network of educational </a:t>
            </a:r>
            <a:r>
              <a:rPr lang="fr-FR" dirty="0" err="1">
                <a:solidFill>
                  <a:srgbClr val="353F4F"/>
                </a:solidFill>
                <a:effectLst/>
              </a:rPr>
              <a:t>farms</a:t>
            </a:r>
            <a:r>
              <a:rPr lang="fr-FR" dirty="0">
                <a:solidFill>
                  <a:srgbClr val="353F4F"/>
                </a:solidFill>
                <a:effectLst/>
              </a:rPr>
              <a:t>, "l'</a:t>
            </a:r>
            <a:r>
              <a:rPr lang="fr-FR" dirty="0" err="1">
                <a:solidFill>
                  <a:srgbClr val="353F4F"/>
                </a:solidFill>
                <a:effectLst/>
              </a:rPr>
              <a:t>échappée</a:t>
            </a:r>
            <a:r>
              <a:rPr lang="fr-FR" dirty="0">
                <a:solidFill>
                  <a:srgbClr val="353F4F"/>
                </a:solidFill>
                <a:effectLst/>
              </a:rPr>
              <a:t> verte", or by </a:t>
            </a:r>
            <a:r>
              <a:rPr lang="fr-FR" dirty="0" err="1">
                <a:solidFill>
                  <a:srgbClr val="353F4F"/>
                </a:solidFill>
                <a:effectLst/>
              </a:rPr>
              <a:t>continuing</a:t>
            </a:r>
            <a:r>
              <a:rPr lang="fr-FR" dirty="0">
                <a:solidFill>
                  <a:srgbClr val="353F4F"/>
                </a:solidFill>
                <a:effectLst/>
              </a:rPr>
              <a:t> to </a:t>
            </a:r>
            <a:r>
              <a:rPr lang="fr-FR" dirty="0" err="1">
                <a:solidFill>
                  <a:srgbClr val="353F4F"/>
                </a:solidFill>
                <a:effectLst/>
              </a:rPr>
              <a:t>learn</a:t>
            </a:r>
            <a:r>
              <a:rPr lang="fr-FR" dirty="0">
                <a:solidFill>
                  <a:srgbClr val="353F4F"/>
                </a:solidFill>
                <a:effectLst/>
              </a:rPr>
              <a:t> </a:t>
            </a:r>
            <a:r>
              <a:rPr lang="fr-FR" dirty="0" err="1">
                <a:solidFill>
                  <a:srgbClr val="353F4F"/>
                </a:solidFill>
                <a:effectLst/>
              </a:rPr>
              <a:t>throughout</a:t>
            </a:r>
            <a:r>
              <a:rPr lang="fr-FR" dirty="0">
                <a:solidFill>
                  <a:srgbClr val="353F4F"/>
                </a:solidFill>
                <a:effectLst/>
              </a:rPr>
              <a:t> the </a:t>
            </a:r>
            <a:r>
              <a:rPr lang="fr-FR" dirty="0" err="1">
                <a:solidFill>
                  <a:srgbClr val="353F4F"/>
                </a:solidFill>
                <a:effectLst/>
              </a:rPr>
              <a:t>project</a:t>
            </a:r>
            <a:r>
              <a:rPr lang="fr-FR" dirty="0">
                <a:solidFill>
                  <a:srgbClr val="353F4F"/>
                </a:solidFill>
                <a:effectLst/>
              </a:rPr>
              <a:t>. This </a:t>
            </a:r>
            <a:r>
              <a:rPr lang="fr-FR" dirty="0" err="1">
                <a:solidFill>
                  <a:srgbClr val="353F4F"/>
                </a:solidFill>
                <a:effectLst/>
              </a:rPr>
              <a:t>experience</a:t>
            </a:r>
            <a:r>
              <a:rPr lang="fr-FR" dirty="0">
                <a:solidFill>
                  <a:srgbClr val="353F4F"/>
                </a:solidFill>
                <a:effectLst/>
              </a:rPr>
              <a:t> </a:t>
            </a:r>
            <a:r>
              <a:rPr lang="fr-FR" dirty="0" err="1">
                <a:solidFill>
                  <a:srgbClr val="353F4F"/>
                </a:solidFill>
                <a:effectLst/>
              </a:rPr>
              <a:t>was</a:t>
            </a:r>
            <a:r>
              <a:rPr lang="fr-FR" dirty="0">
                <a:solidFill>
                  <a:srgbClr val="353F4F"/>
                </a:solidFill>
                <a:effectLst/>
              </a:rPr>
              <a:t> </a:t>
            </a:r>
            <a:r>
              <a:rPr lang="fr-FR" dirty="0" err="1">
                <a:solidFill>
                  <a:srgbClr val="353F4F"/>
                </a:solidFill>
                <a:effectLst/>
              </a:rPr>
              <a:t>also</a:t>
            </a:r>
            <a:r>
              <a:rPr lang="fr-FR" dirty="0">
                <a:solidFill>
                  <a:srgbClr val="353F4F"/>
                </a:solidFill>
                <a:effectLst/>
              </a:rPr>
              <a:t> </a:t>
            </a:r>
            <a:r>
              <a:rPr lang="fr-FR" dirty="0" err="1">
                <a:solidFill>
                  <a:srgbClr val="353F4F"/>
                </a:solidFill>
                <a:effectLst/>
              </a:rPr>
              <a:t>gained</a:t>
            </a:r>
            <a:r>
              <a:rPr lang="fr-FR" dirty="0">
                <a:solidFill>
                  <a:srgbClr val="353F4F"/>
                </a:solidFill>
                <a:effectLst/>
              </a:rPr>
              <a:t> </a:t>
            </a:r>
            <a:r>
              <a:rPr lang="fr-FR" dirty="0" err="1">
                <a:solidFill>
                  <a:srgbClr val="353F4F"/>
                </a:solidFill>
                <a:effectLst/>
              </a:rPr>
              <a:t>through</a:t>
            </a:r>
            <a:r>
              <a:rPr lang="fr-FR" dirty="0">
                <a:solidFill>
                  <a:srgbClr val="353F4F"/>
                </a:solidFill>
                <a:effectLst/>
              </a:rPr>
              <a:t> </a:t>
            </a:r>
            <a:r>
              <a:rPr lang="fr-FR" dirty="0" err="1">
                <a:solidFill>
                  <a:srgbClr val="353F4F"/>
                </a:solidFill>
                <a:effectLst/>
              </a:rPr>
              <a:t>their</a:t>
            </a:r>
            <a:r>
              <a:rPr lang="fr-FR" dirty="0">
                <a:solidFill>
                  <a:srgbClr val="353F4F"/>
                </a:solidFill>
                <a:effectLst/>
              </a:rPr>
              <a:t> </a:t>
            </a:r>
            <a:r>
              <a:rPr lang="fr-FR" dirty="0" err="1">
                <a:solidFill>
                  <a:srgbClr val="353F4F"/>
                </a:solidFill>
                <a:effectLst/>
              </a:rPr>
              <a:t>mistakes</a:t>
            </a:r>
            <a:r>
              <a:rPr lang="fr-FR" dirty="0">
                <a:solidFill>
                  <a:srgbClr val="353F4F"/>
                </a:solidFill>
                <a:effectLst/>
              </a:rPr>
              <a:t> </a:t>
            </a:r>
            <a:r>
              <a:rPr lang="fr-FR" dirty="0" err="1">
                <a:solidFill>
                  <a:srgbClr val="353F4F"/>
                </a:solidFill>
                <a:effectLst/>
              </a:rPr>
              <a:t>which</a:t>
            </a:r>
            <a:r>
              <a:rPr lang="fr-FR" dirty="0">
                <a:solidFill>
                  <a:srgbClr val="353F4F"/>
                </a:solidFill>
                <a:effectLst/>
              </a:rPr>
              <a:t> </a:t>
            </a:r>
            <a:r>
              <a:rPr lang="fr-FR" dirty="0" err="1">
                <a:solidFill>
                  <a:srgbClr val="353F4F"/>
                </a:solidFill>
                <a:effectLst/>
              </a:rPr>
              <a:t>they</a:t>
            </a:r>
            <a:r>
              <a:rPr lang="fr-FR" dirty="0">
                <a:solidFill>
                  <a:srgbClr val="353F4F"/>
                </a:solidFill>
                <a:effectLst/>
              </a:rPr>
              <a:t> </a:t>
            </a:r>
            <a:r>
              <a:rPr lang="fr-FR" dirty="0" err="1">
                <a:solidFill>
                  <a:srgbClr val="353F4F"/>
                </a:solidFill>
                <a:effectLst/>
              </a:rPr>
              <a:t>were</a:t>
            </a:r>
            <a:r>
              <a:rPr lang="fr-FR" dirty="0">
                <a:solidFill>
                  <a:srgbClr val="353F4F"/>
                </a:solidFill>
                <a:effectLst/>
              </a:rPr>
              <a:t> able to correct over time, and </a:t>
            </a:r>
            <a:r>
              <a:rPr lang="fr-FR" dirty="0" err="1">
                <a:solidFill>
                  <a:srgbClr val="353F4F"/>
                </a:solidFill>
                <a:effectLst/>
              </a:rPr>
              <a:t>from</a:t>
            </a:r>
            <a:r>
              <a:rPr lang="fr-FR" dirty="0">
                <a:solidFill>
                  <a:srgbClr val="353F4F"/>
                </a:solidFill>
                <a:effectLst/>
              </a:rPr>
              <a:t> </a:t>
            </a:r>
            <a:r>
              <a:rPr lang="fr-FR" dirty="0" err="1">
                <a:solidFill>
                  <a:srgbClr val="353F4F"/>
                </a:solidFill>
                <a:effectLst/>
              </a:rPr>
              <a:t>which</a:t>
            </a:r>
            <a:r>
              <a:rPr lang="fr-FR" dirty="0">
                <a:solidFill>
                  <a:srgbClr val="353F4F"/>
                </a:solidFill>
                <a:effectLst/>
              </a:rPr>
              <a:t> </a:t>
            </a:r>
            <a:r>
              <a:rPr lang="fr-FR" dirty="0" err="1">
                <a:solidFill>
                  <a:srgbClr val="353F4F"/>
                </a:solidFill>
                <a:effectLst/>
              </a:rPr>
              <a:t>they</a:t>
            </a:r>
            <a:r>
              <a:rPr lang="fr-FR" dirty="0">
                <a:solidFill>
                  <a:srgbClr val="353F4F"/>
                </a:solidFill>
                <a:effectLst/>
              </a:rPr>
              <a:t> </a:t>
            </a:r>
            <a:r>
              <a:rPr lang="fr-FR" dirty="0" err="1">
                <a:solidFill>
                  <a:srgbClr val="353F4F"/>
                </a:solidFill>
                <a:effectLst/>
              </a:rPr>
              <a:t>were</a:t>
            </a:r>
            <a:r>
              <a:rPr lang="fr-FR" dirty="0">
                <a:solidFill>
                  <a:srgbClr val="353F4F"/>
                </a:solidFill>
                <a:effectLst/>
              </a:rPr>
              <a:t> able to </a:t>
            </a:r>
            <a:r>
              <a:rPr lang="fr-FR" dirty="0" err="1">
                <a:solidFill>
                  <a:srgbClr val="353F4F"/>
                </a:solidFill>
                <a:effectLst/>
              </a:rPr>
              <a:t>bounce</a:t>
            </a:r>
            <a:r>
              <a:rPr lang="fr-FR" dirty="0">
                <a:solidFill>
                  <a:srgbClr val="353F4F"/>
                </a:solidFill>
                <a:effectLst/>
              </a:rPr>
              <a:t> back, as </a:t>
            </a:r>
            <a:r>
              <a:rPr lang="fr-FR" dirty="0" err="1">
                <a:solidFill>
                  <a:srgbClr val="353F4F"/>
                </a:solidFill>
                <a:effectLst/>
              </a:rPr>
              <a:t>they</a:t>
            </a:r>
            <a:r>
              <a:rPr lang="fr-FR" dirty="0">
                <a:solidFill>
                  <a:srgbClr val="353F4F"/>
                </a:solidFill>
                <a:effectLst/>
              </a:rPr>
              <a:t> </a:t>
            </a:r>
            <a:r>
              <a:rPr lang="fr-FR" dirty="0" err="1">
                <a:solidFill>
                  <a:srgbClr val="353F4F"/>
                </a:solidFill>
                <a:effectLst/>
              </a:rPr>
              <a:t>were</a:t>
            </a:r>
            <a:r>
              <a:rPr lang="fr-FR" dirty="0">
                <a:solidFill>
                  <a:srgbClr val="353F4F"/>
                </a:solidFill>
                <a:effectLst/>
              </a:rPr>
              <a:t> </a:t>
            </a:r>
            <a:r>
              <a:rPr lang="fr-FR" dirty="0" err="1">
                <a:solidFill>
                  <a:srgbClr val="353F4F"/>
                </a:solidFill>
                <a:effectLst/>
              </a:rPr>
              <a:t>well</a:t>
            </a:r>
            <a:r>
              <a:rPr lang="fr-FR" dirty="0">
                <a:solidFill>
                  <a:srgbClr val="353F4F"/>
                </a:solidFill>
                <a:effectLst/>
              </a:rPr>
              <a:t> </a:t>
            </a:r>
            <a:r>
              <a:rPr lang="fr-FR" dirty="0" err="1">
                <a:solidFill>
                  <a:srgbClr val="353F4F"/>
                </a:solidFill>
                <a:effectLst/>
              </a:rPr>
              <a:t>supported</a:t>
            </a:r>
            <a:r>
              <a:rPr lang="fr-FR" dirty="0">
                <a:solidFill>
                  <a:srgbClr val="353F4F"/>
                </a:solidFill>
                <a:effectLst/>
              </a:rPr>
              <a:t> in </a:t>
            </a:r>
            <a:r>
              <a:rPr lang="fr-FR" dirty="0" err="1">
                <a:solidFill>
                  <a:srgbClr val="353F4F"/>
                </a:solidFill>
                <a:effectLst/>
              </a:rPr>
              <a:t>their</a:t>
            </a:r>
            <a:r>
              <a:rPr lang="fr-FR" dirty="0">
                <a:solidFill>
                  <a:srgbClr val="353F4F"/>
                </a:solidFill>
                <a:effectLst/>
              </a:rPr>
              <a:t> </a:t>
            </a:r>
            <a:r>
              <a:rPr lang="fr-FR" dirty="0" err="1">
                <a:solidFill>
                  <a:srgbClr val="353F4F"/>
                </a:solidFill>
                <a:effectLst/>
              </a:rPr>
              <a:t>project</a:t>
            </a:r>
            <a:r>
              <a:rPr lang="fr-FR" dirty="0">
                <a:solidFill>
                  <a:srgbClr val="353F4F"/>
                </a:solidFill>
                <a:effectLst/>
              </a:rPr>
              <a:t>! </a:t>
            </a:r>
            <a:endParaRPr lang="fr-FR" sz="1100" dirty="0">
              <a:effectLst/>
            </a:endParaRPr>
          </a:p>
        </p:txBody>
      </p:sp>
      <p:sp>
        <p:nvSpPr>
          <p:cNvPr id="3" name="Text Placeholder 2">
            <a:extLst>
              <a:ext uri="{FF2B5EF4-FFF2-40B4-BE49-F238E27FC236}">
                <a16:creationId xmlns:a16="http://schemas.microsoft.com/office/drawing/2014/main" id="{7EA6E36C-B6D6-E20E-7D80-665F67C7D9FD}"/>
              </a:ext>
            </a:extLst>
          </p:cNvPr>
          <p:cNvSpPr>
            <a:spLocks noGrp="1"/>
          </p:cNvSpPr>
          <p:nvPr>
            <p:ph type="body" sz="quarter" idx="114"/>
          </p:nvPr>
        </p:nvSpPr>
        <p:spPr>
          <a:xfrm>
            <a:off x="783807" y="5698438"/>
            <a:ext cx="5992059" cy="451257"/>
          </a:xfrm>
        </p:spPr>
        <p:txBody>
          <a:bodyPr/>
          <a:lstStyle/>
          <a:p>
            <a:r>
              <a:rPr lang="en-GB" dirty="0"/>
              <a:t>What is your business model?</a:t>
            </a:r>
          </a:p>
        </p:txBody>
      </p:sp>
      <p:sp>
        <p:nvSpPr>
          <p:cNvPr id="4" name="Slide Number Placeholder 3">
            <a:extLst>
              <a:ext uri="{FF2B5EF4-FFF2-40B4-BE49-F238E27FC236}">
                <a16:creationId xmlns:a16="http://schemas.microsoft.com/office/drawing/2014/main" id="{F7AF33E5-6C8E-82EF-A3D8-5DA81AE77383}"/>
              </a:ext>
            </a:extLst>
          </p:cNvPr>
          <p:cNvSpPr>
            <a:spLocks noGrp="1"/>
          </p:cNvSpPr>
          <p:nvPr>
            <p:ph type="sldNum" sz="quarter" idx="4"/>
          </p:nvPr>
        </p:nvSpPr>
        <p:spPr/>
        <p:txBody>
          <a:bodyPr/>
          <a:lstStyle/>
          <a:p>
            <a:fld id="{CB2079F2-58AF-ED44-82D7-E04B2F6FD686}" type="slidenum">
              <a:rPr lang="en-US" smtClean="0"/>
              <a:pPr/>
              <a:t>42</a:t>
            </a:fld>
            <a:endParaRPr lang="en-US" dirty="0"/>
          </a:p>
        </p:txBody>
      </p:sp>
      <p:sp>
        <p:nvSpPr>
          <p:cNvPr id="5" name="Text Placeholder 4">
            <a:extLst>
              <a:ext uri="{FF2B5EF4-FFF2-40B4-BE49-F238E27FC236}">
                <a16:creationId xmlns:a16="http://schemas.microsoft.com/office/drawing/2014/main" id="{ED8D9984-68D1-86C2-98BF-D3A6CF81FD9D}"/>
              </a:ext>
            </a:extLst>
          </p:cNvPr>
          <p:cNvSpPr>
            <a:spLocks noGrp="1"/>
          </p:cNvSpPr>
          <p:nvPr>
            <p:ph type="body" sz="quarter" idx="115"/>
          </p:nvPr>
        </p:nvSpPr>
        <p:spPr/>
        <p:txBody>
          <a:bodyPr/>
          <a:lstStyle/>
          <a:p>
            <a:r>
              <a:rPr lang="fr-FR" dirty="0">
                <a:solidFill>
                  <a:srgbClr val="353F4F"/>
                </a:solidFill>
                <a:effectLst/>
              </a:rPr>
              <a:t>For </a:t>
            </a:r>
            <a:r>
              <a:rPr lang="fr-FR" dirty="0" err="1">
                <a:solidFill>
                  <a:srgbClr val="353F4F"/>
                </a:solidFill>
                <a:effectLst/>
              </a:rPr>
              <a:t>Stéphane</a:t>
            </a:r>
            <a:r>
              <a:rPr lang="fr-FR" dirty="0">
                <a:solidFill>
                  <a:srgbClr val="353F4F"/>
                </a:solidFill>
                <a:effectLst/>
              </a:rPr>
              <a:t>, </a:t>
            </a:r>
            <a:r>
              <a:rPr lang="fr-FR" dirty="0" err="1">
                <a:solidFill>
                  <a:srgbClr val="353F4F"/>
                </a:solidFill>
                <a:effectLst/>
              </a:rPr>
              <a:t>ecotourism</a:t>
            </a:r>
            <a:r>
              <a:rPr lang="fr-FR" dirty="0">
                <a:solidFill>
                  <a:srgbClr val="353F4F"/>
                </a:solidFill>
                <a:effectLst/>
              </a:rPr>
              <a:t> </a:t>
            </a:r>
            <a:r>
              <a:rPr lang="fr-FR" dirty="0" err="1">
                <a:solidFill>
                  <a:srgbClr val="353F4F"/>
                </a:solidFill>
                <a:effectLst/>
              </a:rPr>
              <a:t>is</a:t>
            </a:r>
            <a:r>
              <a:rPr lang="fr-FR" dirty="0">
                <a:solidFill>
                  <a:srgbClr val="353F4F"/>
                </a:solidFill>
                <a:effectLst/>
              </a:rPr>
              <a:t> </a:t>
            </a:r>
            <a:r>
              <a:rPr lang="fr-FR" dirty="0" err="1">
                <a:solidFill>
                  <a:srgbClr val="353F4F"/>
                </a:solidFill>
                <a:effectLst/>
              </a:rPr>
              <a:t>above</a:t>
            </a:r>
            <a:r>
              <a:rPr lang="fr-FR" dirty="0">
                <a:solidFill>
                  <a:srgbClr val="353F4F"/>
                </a:solidFill>
                <a:effectLst/>
              </a:rPr>
              <a:t> all a </a:t>
            </a:r>
            <a:r>
              <a:rPr lang="fr-FR" dirty="0" err="1">
                <a:solidFill>
                  <a:srgbClr val="353F4F"/>
                </a:solidFill>
                <a:effectLst/>
              </a:rPr>
              <a:t>way</a:t>
            </a:r>
            <a:r>
              <a:rPr lang="fr-FR" dirty="0">
                <a:solidFill>
                  <a:srgbClr val="353F4F"/>
                </a:solidFill>
                <a:effectLst/>
              </a:rPr>
              <a:t> of life and of </a:t>
            </a:r>
            <a:r>
              <a:rPr lang="fr-FR" dirty="0" err="1">
                <a:solidFill>
                  <a:srgbClr val="353F4F"/>
                </a:solidFill>
                <a:effectLst/>
              </a:rPr>
              <a:t>combining</a:t>
            </a:r>
            <a:r>
              <a:rPr lang="fr-FR" dirty="0">
                <a:solidFill>
                  <a:srgbClr val="353F4F"/>
                </a:solidFill>
                <a:effectLst/>
              </a:rPr>
              <a:t> </a:t>
            </a:r>
            <a:r>
              <a:rPr lang="fr-FR" dirty="0" err="1">
                <a:solidFill>
                  <a:srgbClr val="353F4F"/>
                </a:solidFill>
                <a:effectLst/>
              </a:rPr>
              <a:t>his</a:t>
            </a:r>
            <a:r>
              <a:rPr lang="fr-FR" dirty="0">
                <a:solidFill>
                  <a:srgbClr val="353F4F"/>
                </a:solidFill>
                <a:effectLst/>
              </a:rPr>
              <a:t> </a:t>
            </a:r>
            <a:r>
              <a:rPr lang="fr-FR" dirty="0" err="1">
                <a:solidFill>
                  <a:srgbClr val="353F4F"/>
                </a:solidFill>
                <a:effectLst/>
              </a:rPr>
              <a:t>professional</a:t>
            </a:r>
            <a:r>
              <a:rPr lang="fr-FR" dirty="0">
                <a:solidFill>
                  <a:srgbClr val="353F4F"/>
                </a:solidFill>
                <a:effectLst/>
              </a:rPr>
              <a:t> and agricultural </a:t>
            </a:r>
            <a:r>
              <a:rPr lang="fr-FR" dirty="0" err="1">
                <a:solidFill>
                  <a:srgbClr val="353F4F"/>
                </a:solidFill>
                <a:effectLst/>
              </a:rPr>
              <a:t>activity</a:t>
            </a:r>
            <a:r>
              <a:rPr lang="fr-FR" dirty="0">
                <a:solidFill>
                  <a:srgbClr val="353F4F"/>
                </a:solidFill>
                <a:effectLst/>
              </a:rPr>
              <a:t> </a:t>
            </a:r>
            <a:r>
              <a:rPr lang="fr-FR" dirty="0" err="1">
                <a:solidFill>
                  <a:srgbClr val="353F4F"/>
                </a:solidFill>
                <a:effectLst/>
              </a:rPr>
              <a:t>with</a:t>
            </a:r>
            <a:r>
              <a:rPr lang="fr-FR" dirty="0">
                <a:solidFill>
                  <a:srgbClr val="353F4F"/>
                </a:solidFill>
                <a:effectLst/>
              </a:rPr>
              <a:t> the protection of the </a:t>
            </a:r>
            <a:r>
              <a:rPr lang="fr-FR" dirty="0" err="1">
                <a:solidFill>
                  <a:srgbClr val="353F4F"/>
                </a:solidFill>
                <a:effectLst/>
              </a:rPr>
              <a:t>environment</a:t>
            </a:r>
            <a:r>
              <a:rPr lang="fr-FR" dirty="0">
                <a:solidFill>
                  <a:srgbClr val="353F4F"/>
                </a:solidFill>
                <a:effectLst/>
              </a:rPr>
              <a:t>. This project </a:t>
            </a:r>
            <a:r>
              <a:rPr lang="fr-FR" dirty="0" err="1">
                <a:solidFill>
                  <a:srgbClr val="353F4F"/>
                </a:solidFill>
                <a:effectLst/>
              </a:rPr>
              <a:t>is</a:t>
            </a:r>
            <a:r>
              <a:rPr lang="fr-FR" dirty="0">
                <a:solidFill>
                  <a:srgbClr val="353F4F"/>
                </a:solidFill>
                <a:effectLst/>
              </a:rPr>
              <a:t> </a:t>
            </a:r>
            <a:r>
              <a:rPr lang="fr-FR" dirty="0" err="1">
                <a:solidFill>
                  <a:srgbClr val="353F4F"/>
                </a:solidFill>
                <a:effectLst/>
              </a:rPr>
              <a:t>also</a:t>
            </a:r>
            <a:r>
              <a:rPr lang="fr-FR" dirty="0">
                <a:solidFill>
                  <a:srgbClr val="353F4F"/>
                </a:solidFill>
                <a:effectLst/>
              </a:rPr>
              <a:t> a </a:t>
            </a:r>
            <a:r>
              <a:rPr lang="fr-FR" dirty="0" err="1">
                <a:solidFill>
                  <a:srgbClr val="353F4F"/>
                </a:solidFill>
                <a:effectLst/>
              </a:rPr>
              <a:t>matter</a:t>
            </a:r>
            <a:r>
              <a:rPr lang="fr-FR" dirty="0">
                <a:solidFill>
                  <a:srgbClr val="353F4F"/>
                </a:solidFill>
                <a:effectLst/>
              </a:rPr>
              <a:t> of </a:t>
            </a:r>
            <a:r>
              <a:rPr lang="fr-FR" dirty="0" err="1">
                <a:solidFill>
                  <a:srgbClr val="353F4F"/>
                </a:solidFill>
                <a:effectLst/>
              </a:rPr>
              <a:t>improving</a:t>
            </a:r>
            <a:r>
              <a:rPr lang="fr-FR" dirty="0">
                <a:solidFill>
                  <a:srgbClr val="353F4F"/>
                </a:solidFill>
                <a:effectLst/>
              </a:rPr>
              <a:t> and </a:t>
            </a:r>
            <a:r>
              <a:rPr lang="fr-FR" dirty="0" err="1">
                <a:solidFill>
                  <a:srgbClr val="353F4F"/>
                </a:solidFill>
                <a:effectLst/>
              </a:rPr>
              <a:t>protecting</a:t>
            </a:r>
            <a:r>
              <a:rPr lang="fr-FR" dirty="0">
                <a:solidFill>
                  <a:srgbClr val="353F4F"/>
                </a:solidFill>
                <a:effectLst/>
              </a:rPr>
              <a:t> the </a:t>
            </a:r>
            <a:r>
              <a:rPr lang="fr-FR" dirty="0" err="1">
                <a:solidFill>
                  <a:srgbClr val="353F4F"/>
                </a:solidFill>
                <a:effectLst/>
              </a:rPr>
              <a:t>surrounding</a:t>
            </a:r>
            <a:r>
              <a:rPr lang="fr-FR" dirty="0">
                <a:solidFill>
                  <a:srgbClr val="353F4F"/>
                </a:solidFill>
                <a:effectLst/>
              </a:rPr>
              <a:t> </a:t>
            </a:r>
            <a:r>
              <a:rPr lang="fr-FR" dirty="0" err="1">
                <a:solidFill>
                  <a:srgbClr val="353F4F"/>
                </a:solidFill>
                <a:effectLst/>
              </a:rPr>
              <a:t>ecosystem</a:t>
            </a:r>
            <a:r>
              <a:rPr lang="fr-FR" dirty="0">
                <a:solidFill>
                  <a:srgbClr val="353F4F"/>
                </a:solidFill>
                <a:effectLst/>
              </a:rPr>
              <a:t> by local </a:t>
            </a:r>
            <a:r>
              <a:rPr lang="fr-FR" dirty="0" err="1">
                <a:solidFill>
                  <a:srgbClr val="353F4F"/>
                </a:solidFill>
                <a:effectLst/>
              </a:rPr>
              <a:t>tree</a:t>
            </a:r>
            <a:r>
              <a:rPr lang="fr-FR" dirty="0">
                <a:solidFill>
                  <a:srgbClr val="353F4F"/>
                </a:solidFill>
                <a:effectLst/>
              </a:rPr>
              <a:t> </a:t>
            </a:r>
            <a:r>
              <a:rPr lang="fr-FR" dirty="0" err="1">
                <a:solidFill>
                  <a:srgbClr val="353F4F"/>
                </a:solidFill>
                <a:effectLst/>
              </a:rPr>
              <a:t>species</a:t>
            </a:r>
            <a:r>
              <a:rPr lang="fr-FR" dirty="0">
                <a:solidFill>
                  <a:srgbClr val="353F4F"/>
                </a:solidFill>
                <a:effectLst/>
              </a:rPr>
              <a:t>, </a:t>
            </a:r>
            <a:r>
              <a:rPr lang="fr-FR" dirty="0" err="1">
                <a:solidFill>
                  <a:srgbClr val="353F4F"/>
                </a:solidFill>
                <a:effectLst/>
              </a:rPr>
              <a:t>creating</a:t>
            </a:r>
            <a:r>
              <a:rPr lang="fr-FR" dirty="0">
                <a:solidFill>
                  <a:srgbClr val="353F4F"/>
                </a:solidFill>
                <a:effectLst/>
              </a:rPr>
              <a:t> water points, or </a:t>
            </a:r>
            <a:r>
              <a:rPr lang="fr-FR" dirty="0" err="1">
                <a:solidFill>
                  <a:srgbClr val="353F4F"/>
                </a:solidFill>
                <a:effectLst/>
              </a:rPr>
              <a:t>using</a:t>
            </a:r>
            <a:r>
              <a:rPr lang="fr-FR" dirty="0">
                <a:solidFill>
                  <a:srgbClr val="353F4F"/>
                </a:solidFill>
                <a:effectLst/>
              </a:rPr>
              <a:t> </a:t>
            </a:r>
            <a:r>
              <a:rPr lang="fr-FR" dirty="0" err="1">
                <a:solidFill>
                  <a:srgbClr val="353F4F"/>
                </a:solidFill>
                <a:effectLst/>
              </a:rPr>
              <a:t>organic</a:t>
            </a:r>
            <a:r>
              <a:rPr lang="fr-FR" dirty="0">
                <a:solidFill>
                  <a:srgbClr val="353F4F"/>
                </a:solidFill>
                <a:effectLst/>
              </a:rPr>
              <a:t> </a:t>
            </a:r>
            <a:r>
              <a:rPr lang="fr-FR" dirty="0" err="1">
                <a:solidFill>
                  <a:srgbClr val="353F4F"/>
                </a:solidFill>
                <a:effectLst/>
              </a:rPr>
              <a:t>farming</a:t>
            </a:r>
            <a:r>
              <a:rPr lang="fr-FR" dirty="0">
                <a:solidFill>
                  <a:srgbClr val="353F4F"/>
                </a:solidFill>
                <a:effectLst/>
              </a:rPr>
              <a:t> techniques. It </a:t>
            </a:r>
            <a:r>
              <a:rPr lang="fr-FR" dirty="0" err="1">
                <a:solidFill>
                  <a:srgbClr val="353F4F"/>
                </a:solidFill>
                <a:effectLst/>
              </a:rPr>
              <a:t>is</a:t>
            </a:r>
            <a:r>
              <a:rPr lang="fr-FR" dirty="0">
                <a:solidFill>
                  <a:srgbClr val="353F4F"/>
                </a:solidFill>
                <a:effectLst/>
              </a:rPr>
              <a:t> a </a:t>
            </a:r>
            <a:r>
              <a:rPr lang="fr-FR" dirty="0" err="1">
                <a:solidFill>
                  <a:srgbClr val="353F4F"/>
                </a:solidFill>
                <a:effectLst/>
              </a:rPr>
              <a:t>philosophy</a:t>
            </a:r>
            <a:r>
              <a:rPr lang="fr-FR" dirty="0">
                <a:solidFill>
                  <a:srgbClr val="353F4F"/>
                </a:solidFill>
                <a:effectLst/>
              </a:rPr>
              <a:t> of life, a </a:t>
            </a:r>
            <a:r>
              <a:rPr lang="fr-FR" dirty="0" err="1">
                <a:solidFill>
                  <a:srgbClr val="353F4F"/>
                </a:solidFill>
                <a:effectLst/>
              </a:rPr>
              <a:t>different</a:t>
            </a:r>
            <a:r>
              <a:rPr lang="fr-FR" dirty="0">
                <a:solidFill>
                  <a:srgbClr val="353F4F"/>
                </a:solidFill>
                <a:effectLst/>
              </a:rPr>
              <a:t> </a:t>
            </a:r>
            <a:r>
              <a:rPr lang="fr-FR" dirty="0" err="1">
                <a:solidFill>
                  <a:srgbClr val="353F4F"/>
                </a:solidFill>
                <a:effectLst/>
              </a:rPr>
              <a:t>path</a:t>
            </a:r>
            <a:r>
              <a:rPr lang="fr-FR" dirty="0">
                <a:solidFill>
                  <a:srgbClr val="353F4F"/>
                </a:solidFill>
                <a:effectLst/>
              </a:rPr>
              <a:t> </a:t>
            </a:r>
            <a:r>
              <a:rPr lang="fr-FR" dirty="0" err="1">
                <a:solidFill>
                  <a:srgbClr val="353F4F"/>
                </a:solidFill>
                <a:effectLst/>
              </a:rPr>
              <a:t>from</a:t>
            </a:r>
            <a:r>
              <a:rPr lang="fr-FR" dirty="0">
                <a:solidFill>
                  <a:srgbClr val="353F4F"/>
                </a:solidFill>
                <a:effectLst/>
              </a:rPr>
              <a:t> the consumer society </a:t>
            </a:r>
            <a:r>
              <a:rPr lang="fr-FR" dirty="0" err="1">
                <a:solidFill>
                  <a:srgbClr val="353F4F"/>
                </a:solidFill>
                <a:effectLst/>
              </a:rPr>
              <a:t>that</a:t>
            </a:r>
            <a:r>
              <a:rPr lang="fr-FR" dirty="0">
                <a:solidFill>
                  <a:srgbClr val="353F4F"/>
                </a:solidFill>
                <a:effectLst/>
              </a:rPr>
              <a:t> </a:t>
            </a:r>
            <a:r>
              <a:rPr lang="fr-FR" dirty="0" err="1">
                <a:solidFill>
                  <a:srgbClr val="353F4F"/>
                </a:solidFill>
                <a:effectLst/>
              </a:rPr>
              <a:t>allows</a:t>
            </a:r>
            <a:r>
              <a:rPr lang="fr-FR" dirty="0">
                <a:solidFill>
                  <a:srgbClr val="353F4F"/>
                </a:solidFill>
                <a:effectLst/>
              </a:rPr>
              <a:t> us to </a:t>
            </a:r>
            <a:r>
              <a:rPr lang="fr-FR" dirty="0" err="1">
                <a:solidFill>
                  <a:srgbClr val="353F4F"/>
                </a:solidFill>
                <a:effectLst/>
              </a:rPr>
              <a:t>meet</a:t>
            </a:r>
            <a:r>
              <a:rPr lang="fr-FR" dirty="0">
                <a:solidFill>
                  <a:srgbClr val="353F4F"/>
                </a:solidFill>
                <a:effectLst/>
              </a:rPr>
              <a:t> </a:t>
            </a:r>
            <a:r>
              <a:rPr lang="fr-FR" dirty="0" err="1">
                <a:solidFill>
                  <a:srgbClr val="353F4F"/>
                </a:solidFill>
                <a:effectLst/>
              </a:rPr>
              <a:t>needs</a:t>
            </a:r>
            <a:r>
              <a:rPr lang="fr-FR" dirty="0">
                <a:solidFill>
                  <a:srgbClr val="353F4F"/>
                </a:solidFill>
                <a:effectLst/>
              </a:rPr>
              <a:t> and </a:t>
            </a:r>
            <a:r>
              <a:rPr lang="fr-FR" dirty="0" err="1">
                <a:solidFill>
                  <a:srgbClr val="353F4F"/>
                </a:solidFill>
                <a:effectLst/>
              </a:rPr>
              <a:t>reconnect</a:t>
            </a:r>
            <a:r>
              <a:rPr lang="fr-FR" dirty="0">
                <a:solidFill>
                  <a:srgbClr val="353F4F"/>
                </a:solidFill>
                <a:effectLst/>
              </a:rPr>
              <a:t> </a:t>
            </a:r>
            <a:r>
              <a:rPr lang="fr-FR" dirty="0" err="1">
                <a:solidFill>
                  <a:srgbClr val="353F4F"/>
                </a:solidFill>
                <a:effectLst/>
              </a:rPr>
              <a:t>with</a:t>
            </a:r>
            <a:r>
              <a:rPr lang="fr-FR" dirty="0">
                <a:solidFill>
                  <a:srgbClr val="353F4F"/>
                </a:solidFill>
                <a:effectLst/>
              </a:rPr>
              <a:t> </a:t>
            </a:r>
            <a:r>
              <a:rPr lang="fr-FR" dirty="0" err="1">
                <a:solidFill>
                  <a:srgbClr val="353F4F"/>
                </a:solidFill>
                <a:effectLst/>
              </a:rPr>
              <a:t>others</a:t>
            </a:r>
            <a:r>
              <a:rPr lang="fr-FR" dirty="0">
                <a:solidFill>
                  <a:srgbClr val="353F4F"/>
                </a:solidFill>
                <a:effectLst/>
              </a:rPr>
              <a:t>, nature, and </a:t>
            </a:r>
            <a:r>
              <a:rPr lang="fr-FR" dirty="0" err="1">
                <a:solidFill>
                  <a:srgbClr val="353F4F"/>
                </a:solidFill>
                <a:effectLst/>
              </a:rPr>
              <a:t>animals</a:t>
            </a:r>
            <a:r>
              <a:rPr lang="fr-FR" dirty="0">
                <a:solidFill>
                  <a:srgbClr val="353F4F"/>
                </a:solidFill>
                <a:effectLst/>
              </a:rPr>
              <a:t>. The key </a:t>
            </a:r>
            <a:r>
              <a:rPr lang="fr-FR" dirty="0" err="1">
                <a:solidFill>
                  <a:srgbClr val="353F4F"/>
                </a:solidFill>
                <a:effectLst/>
              </a:rPr>
              <a:t>is</a:t>
            </a:r>
            <a:r>
              <a:rPr lang="fr-FR" dirty="0">
                <a:solidFill>
                  <a:srgbClr val="353F4F"/>
                </a:solidFill>
                <a:effectLst/>
              </a:rPr>
              <a:t> to </a:t>
            </a:r>
            <a:r>
              <a:rPr lang="fr-FR" dirty="0" err="1">
                <a:solidFill>
                  <a:srgbClr val="353F4F"/>
                </a:solidFill>
                <a:effectLst/>
              </a:rPr>
              <a:t>create</a:t>
            </a:r>
            <a:r>
              <a:rPr lang="fr-FR" dirty="0">
                <a:solidFill>
                  <a:srgbClr val="353F4F"/>
                </a:solidFill>
                <a:effectLst/>
              </a:rPr>
              <a:t> a </a:t>
            </a:r>
            <a:r>
              <a:rPr lang="fr-FR" dirty="0" err="1">
                <a:solidFill>
                  <a:srgbClr val="353F4F"/>
                </a:solidFill>
                <a:effectLst/>
              </a:rPr>
              <a:t>reasoned</a:t>
            </a:r>
            <a:r>
              <a:rPr lang="fr-FR" dirty="0">
                <a:solidFill>
                  <a:srgbClr val="353F4F"/>
                </a:solidFill>
                <a:effectLst/>
              </a:rPr>
              <a:t> </a:t>
            </a:r>
            <a:r>
              <a:rPr lang="fr-FR" dirty="0" err="1">
                <a:solidFill>
                  <a:srgbClr val="353F4F"/>
                </a:solidFill>
                <a:effectLst/>
              </a:rPr>
              <a:t>project</a:t>
            </a:r>
            <a:r>
              <a:rPr lang="fr-FR" dirty="0">
                <a:solidFill>
                  <a:srgbClr val="353F4F"/>
                </a:solidFill>
                <a:effectLst/>
              </a:rPr>
              <a:t> on a </a:t>
            </a:r>
            <a:r>
              <a:rPr lang="fr-FR" dirty="0" err="1">
                <a:solidFill>
                  <a:srgbClr val="353F4F"/>
                </a:solidFill>
                <a:effectLst/>
              </a:rPr>
              <a:t>human</a:t>
            </a:r>
            <a:r>
              <a:rPr lang="fr-FR" dirty="0">
                <a:solidFill>
                  <a:srgbClr val="353F4F"/>
                </a:solidFill>
                <a:effectLst/>
              </a:rPr>
              <a:t> </a:t>
            </a:r>
            <a:r>
              <a:rPr lang="fr-FR" dirty="0" err="1">
                <a:solidFill>
                  <a:srgbClr val="353F4F"/>
                </a:solidFill>
                <a:effectLst/>
              </a:rPr>
              <a:t>scale</a:t>
            </a:r>
            <a:r>
              <a:rPr lang="fr-FR" dirty="0">
                <a:solidFill>
                  <a:srgbClr val="353F4F"/>
                </a:solidFill>
                <a:effectLst/>
              </a:rPr>
              <a:t> in the </a:t>
            </a:r>
            <a:r>
              <a:rPr lang="fr-FR" dirty="0" err="1">
                <a:solidFill>
                  <a:srgbClr val="353F4F"/>
                </a:solidFill>
                <a:effectLst/>
              </a:rPr>
              <a:t>heart</a:t>
            </a:r>
            <a:r>
              <a:rPr lang="fr-FR" dirty="0">
                <a:solidFill>
                  <a:srgbClr val="353F4F"/>
                </a:solidFill>
                <a:effectLst/>
              </a:rPr>
              <a:t> of a </a:t>
            </a:r>
            <a:r>
              <a:rPr lang="fr-FR" dirty="0" err="1">
                <a:solidFill>
                  <a:srgbClr val="353F4F"/>
                </a:solidFill>
                <a:effectLst/>
              </a:rPr>
              <a:t>territory</a:t>
            </a:r>
            <a:r>
              <a:rPr lang="fr-FR" dirty="0">
                <a:solidFill>
                  <a:srgbClr val="353F4F"/>
                </a:solidFill>
                <a:effectLst/>
              </a:rPr>
              <a:t> and to </a:t>
            </a:r>
            <a:r>
              <a:rPr lang="fr-FR" dirty="0" err="1">
                <a:solidFill>
                  <a:srgbClr val="353F4F"/>
                </a:solidFill>
                <a:effectLst/>
              </a:rPr>
              <a:t>adapt</a:t>
            </a:r>
            <a:r>
              <a:rPr lang="fr-FR" dirty="0">
                <a:solidFill>
                  <a:srgbClr val="353F4F"/>
                </a:solidFill>
                <a:effectLst/>
              </a:rPr>
              <a:t> </a:t>
            </a:r>
            <a:r>
              <a:rPr lang="fr-FR" dirty="0" err="1">
                <a:solidFill>
                  <a:srgbClr val="353F4F"/>
                </a:solidFill>
                <a:effectLst/>
              </a:rPr>
              <a:t>one's</a:t>
            </a:r>
            <a:r>
              <a:rPr lang="fr-FR" dirty="0">
                <a:solidFill>
                  <a:srgbClr val="353F4F"/>
                </a:solidFill>
                <a:effectLst/>
              </a:rPr>
              <a:t> </a:t>
            </a:r>
            <a:r>
              <a:rPr lang="fr-FR" dirty="0" err="1">
                <a:solidFill>
                  <a:srgbClr val="353F4F"/>
                </a:solidFill>
                <a:effectLst/>
              </a:rPr>
              <a:t>activity</a:t>
            </a:r>
            <a:r>
              <a:rPr lang="fr-FR" dirty="0">
                <a:solidFill>
                  <a:srgbClr val="353F4F"/>
                </a:solidFill>
                <a:effectLst/>
              </a:rPr>
              <a:t> to a more </a:t>
            </a:r>
            <a:r>
              <a:rPr lang="fr-FR" dirty="0" err="1">
                <a:solidFill>
                  <a:srgbClr val="353F4F"/>
                </a:solidFill>
                <a:effectLst/>
              </a:rPr>
              <a:t>sober</a:t>
            </a:r>
            <a:r>
              <a:rPr lang="fr-FR" dirty="0">
                <a:solidFill>
                  <a:srgbClr val="353F4F"/>
                </a:solidFill>
                <a:effectLst/>
              </a:rPr>
              <a:t> and </a:t>
            </a:r>
            <a:r>
              <a:rPr lang="fr-FR" dirty="0" err="1">
                <a:solidFill>
                  <a:srgbClr val="353F4F"/>
                </a:solidFill>
                <a:effectLst/>
              </a:rPr>
              <a:t>respectful</a:t>
            </a:r>
            <a:r>
              <a:rPr lang="fr-FR" dirty="0">
                <a:solidFill>
                  <a:srgbClr val="353F4F"/>
                </a:solidFill>
                <a:effectLst/>
              </a:rPr>
              <a:t> </a:t>
            </a:r>
            <a:r>
              <a:rPr lang="fr-FR" dirty="0" err="1">
                <a:solidFill>
                  <a:srgbClr val="353F4F"/>
                </a:solidFill>
                <a:effectLst/>
              </a:rPr>
              <a:t>way</a:t>
            </a:r>
            <a:r>
              <a:rPr lang="fr-FR" dirty="0">
                <a:solidFill>
                  <a:srgbClr val="353F4F"/>
                </a:solidFill>
                <a:effectLst/>
              </a:rPr>
              <a:t> of life. </a:t>
            </a:r>
            <a:r>
              <a:rPr lang="fr-FR" dirty="0" err="1">
                <a:solidFill>
                  <a:srgbClr val="353F4F"/>
                </a:solidFill>
                <a:effectLst/>
              </a:rPr>
              <a:t>Ultimately</a:t>
            </a:r>
            <a:r>
              <a:rPr lang="fr-FR" dirty="0">
                <a:solidFill>
                  <a:srgbClr val="353F4F"/>
                </a:solidFill>
                <a:effectLst/>
              </a:rPr>
              <a:t>, </a:t>
            </a:r>
            <a:r>
              <a:rPr lang="fr-FR" dirty="0" err="1">
                <a:solidFill>
                  <a:srgbClr val="353F4F"/>
                </a:solidFill>
                <a:effectLst/>
              </a:rPr>
              <a:t>Stéphane</a:t>
            </a:r>
            <a:r>
              <a:rPr lang="fr-FR" dirty="0">
                <a:solidFill>
                  <a:srgbClr val="353F4F"/>
                </a:solidFill>
                <a:effectLst/>
              </a:rPr>
              <a:t> and Morgane </a:t>
            </a:r>
            <a:r>
              <a:rPr lang="fr-FR" dirty="0" err="1">
                <a:solidFill>
                  <a:srgbClr val="353F4F"/>
                </a:solidFill>
                <a:effectLst/>
              </a:rPr>
              <a:t>hope</a:t>
            </a:r>
            <a:r>
              <a:rPr lang="fr-FR" dirty="0">
                <a:solidFill>
                  <a:srgbClr val="353F4F"/>
                </a:solidFill>
                <a:effectLst/>
              </a:rPr>
              <a:t> to </a:t>
            </a:r>
            <a:r>
              <a:rPr lang="fr-FR" dirty="0" err="1">
                <a:solidFill>
                  <a:srgbClr val="353F4F"/>
                </a:solidFill>
                <a:effectLst/>
              </a:rPr>
              <a:t>be</a:t>
            </a:r>
            <a:r>
              <a:rPr lang="fr-FR" dirty="0">
                <a:solidFill>
                  <a:srgbClr val="353F4F"/>
                </a:solidFill>
                <a:effectLst/>
              </a:rPr>
              <a:t> able to </a:t>
            </a:r>
            <a:r>
              <a:rPr lang="fr-FR" dirty="0" err="1">
                <a:solidFill>
                  <a:srgbClr val="353F4F"/>
                </a:solidFill>
                <a:effectLst/>
              </a:rPr>
              <a:t>accommodate</a:t>
            </a:r>
            <a:r>
              <a:rPr lang="fr-FR" dirty="0">
                <a:solidFill>
                  <a:srgbClr val="353F4F"/>
                </a:solidFill>
                <a:effectLst/>
              </a:rPr>
              <a:t> a maximum of 40 people </a:t>
            </a:r>
            <a:r>
              <a:rPr lang="fr-FR" dirty="0" err="1">
                <a:solidFill>
                  <a:srgbClr val="353F4F"/>
                </a:solidFill>
                <a:effectLst/>
              </a:rPr>
              <a:t>within</a:t>
            </a:r>
            <a:r>
              <a:rPr lang="fr-FR" dirty="0">
                <a:solidFill>
                  <a:srgbClr val="353F4F"/>
                </a:solidFill>
                <a:effectLst/>
              </a:rPr>
              <a:t> the </a:t>
            </a:r>
            <a:r>
              <a:rPr lang="fr-FR" dirty="0" err="1">
                <a:solidFill>
                  <a:srgbClr val="353F4F"/>
                </a:solidFill>
                <a:effectLst/>
              </a:rPr>
              <a:t>Farm</a:t>
            </a:r>
            <a:r>
              <a:rPr lang="fr-FR" dirty="0">
                <a:solidFill>
                  <a:srgbClr val="353F4F"/>
                </a:solidFill>
                <a:effectLst/>
              </a:rPr>
              <a:t>. </a:t>
            </a:r>
            <a:endParaRPr lang="fr-FR" sz="1100" dirty="0">
              <a:effectLst/>
            </a:endParaRPr>
          </a:p>
        </p:txBody>
      </p:sp>
      <p:sp>
        <p:nvSpPr>
          <p:cNvPr id="6" name="Text Placeholder 5">
            <a:extLst>
              <a:ext uri="{FF2B5EF4-FFF2-40B4-BE49-F238E27FC236}">
                <a16:creationId xmlns:a16="http://schemas.microsoft.com/office/drawing/2014/main" id="{8810F661-7155-C6F9-7E1F-2D665FC61D97}"/>
              </a:ext>
            </a:extLst>
          </p:cNvPr>
          <p:cNvSpPr>
            <a:spLocks noGrp="1"/>
          </p:cNvSpPr>
          <p:nvPr>
            <p:ph type="body" sz="quarter" idx="116"/>
          </p:nvPr>
        </p:nvSpPr>
        <p:spPr/>
        <p:txBody>
          <a:bodyPr/>
          <a:lstStyle/>
          <a:p>
            <a:r>
              <a:rPr lang="en-GB" dirty="0"/>
              <a:t>How did the idea of setting up this project came about?</a:t>
            </a:r>
          </a:p>
        </p:txBody>
      </p:sp>
    </p:spTree>
    <p:extLst>
      <p:ext uri="{BB962C8B-B14F-4D97-AF65-F5344CB8AC3E}">
        <p14:creationId xmlns:p14="http://schemas.microsoft.com/office/powerpoint/2010/main" val="42840068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31583D-10A3-FFB3-3E9C-C744E5160281}"/>
              </a:ext>
            </a:extLst>
          </p:cNvPr>
          <p:cNvSpPr>
            <a:spLocks noGrp="1"/>
          </p:cNvSpPr>
          <p:nvPr>
            <p:ph type="body" sz="quarter" idx="42"/>
          </p:nvPr>
        </p:nvSpPr>
        <p:spPr>
          <a:xfrm>
            <a:off x="615910" y="842379"/>
            <a:ext cx="3288612" cy="2066172"/>
          </a:xfrm>
        </p:spPr>
        <p:txBody>
          <a:bodyPr/>
          <a:lstStyle/>
          <a:p>
            <a:pPr algn="l"/>
            <a:r>
              <a:rPr lang="en-US" sz="1100" i="0" u="sng" dirty="0">
                <a:solidFill>
                  <a:srgbClr val="0000FF"/>
                </a:solidFill>
                <a:highlight>
                  <a:srgbClr val="FFFFFF"/>
                </a:highlight>
                <a:latin typeface="Arial"/>
                <a:ea typeface="Verdana"/>
                <a:cs typeface="Arial"/>
                <a:hlinkClick r:id="rId2"/>
              </a:rPr>
              <a:t>Lost in Nature Outdoor Festival | Instagram</a:t>
            </a:r>
            <a:endParaRPr lang="en-US" sz="1100" i="0" dirty="0">
              <a:highlight>
                <a:srgbClr val="FFFFFF"/>
              </a:highlight>
              <a:latin typeface="Arial"/>
              <a:ea typeface="Verdana"/>
              <a:cs typeface="Arial"/>
            </a:endParaRPr>
          </a:p>
          <a:p>
            <a:pPr algn="l"/>
            <a:r>
              <a:rPr lang="en-US" sz="1100" i="0" u="sng" dirty="0">
                <a:solidFill>
                  <a:srgbClr val="0000FF"/>
                </a:solidFill>
                <a:highlight>
                  <a:srgbClr val="FFFFFF"/>
                </a:highlight>
                <a:latin typeface="Arial"/>
                <a:ea typeface="Verdana"/>
                <a:cs typeface="Arial"/>
                <a:hlinkClick r:id="rId3"/>
              </a:rPr>
              <a:t>Lost in Nature Outdoor Festival | Facebook</a:t>
            </a:r>
            <a:endParaRPr lang="en-US" sz="1200" i="0" dirty="0">
              <a:solidFill>
                <a:srgbClr val="213643"/>
              </a:solidFill>
              <a:highlight>
                <a:srgbClr val="FFFFFF"/>
              </a:highlight>
              <a:latin typeface="Arial"/>
              <a:ea typeface="Verdana"/>
              <a:cs typeface="Arial"/>
            </a:endParaRPr>
          </a:p>
          <a:p>
            <a:endParaRPr lang="en-US" dirty="0">
              <a:latin typeface="Verdana"/>
              <a:ea typeface="Verdana"/>
            </a:endParaRPr>
          </a:p>
        </p:txBody>
      </p:sp>
      <p:sp>
        <p:nvSpPr>
          <p:cNvPr id="2" name="Text Placeholder 1">
            <a:extLst>
              <a:ext uri="{FF2B5EF4-FFF2-40B4-BE49-F238E27FC236}">
                <a16:creationId xmlns:a16="http://schemas.microsoft.com/office/drawing/2014/main" id="{5565ACF1-8470-1658-B7A1-3CA791A11306}"/>
              </a:ext>
            </a:extLst>
          </p:cNvPr>
          <p:cNvSpPr>
            <a:spLocks noGrp="1"/>
          </p:cNvSpPr>
          <p:nvPr>
            <p:ph type="body" sz="quarter" idx="55"/>
          </p:nvPr>
        </p:nvSpPr>
        <p:spPr>
          <a:xfrm>
            <a:off x="615910" y="262601"/>
            <a:ext cx="2003444" cy="936605"/>
          </a:xfrm>
        </p:spPr>
        <p:txBody>
          <a:bodyPr>
            <a:noAutofit/>
          </a:bodyPr>
          <a:lstStyle/>
          <a:p>
            <a:r>
              <a:rPr lang="en-GB"/>
              <a:t>“</a:t>
            </a:r>
          </a:p>
        </p:txBody>
      </p:sp>
      <p:sp>
        <p:nvSpPr>
          <p:cNvPr id="5" name="Text Placeholder 4">
            <a:extLst>
              <a:ext uri="{FF2B5EF4-FFF2-40B4-BE49-F238E27FC236}">
                <a16:creationId xmlns:a16="http://schemas.microsoft.com/office/drawing/2014/main" id="{F0DB218B-2946-A823-24F1-7E7B30706797}"/>
              </a:ext>
            </a:extLst>
          </p:cNvPr>
          <p:cNvSpPr>
            <a:spLocks noGrp="1"/>
          </p:cNvSpPr>
          <p:nvPr>
            <p:ph type="body" sz="quarter" idx="54"/>
          </p:nvPr>
        </p:nvSpPr>
        <p:spPr>
          <a:xfrm rot="10800000">
            <a:off x="3128102" y="2326890"/>
            <a:ext cx="785328" cy="1056986"/>
          </a:xfrm>
        </p:spPr>
        <p:txBody>
          <a:bodyPr>
            <a:noAutofit/>
          </a:bodyPr>
          <a:lstStyle/>
          <a:p>
            <a:pPr marL="0" indent="0" algn="l" defTabSz="2072941" rtl="0" eaLnBrk="1" latinLnBrk="0" hangingPunct="1">
              <a:lnSpc>
                <a:spcPct val="100000"/>
              </a:lnSpc>
              <a:spcBef>
                <a:spcPts val="2267"/>
              </a:spcBef>
              <a:buFont typeface="Arial" panose="020B0604020202020204" pitchFamily="34" charset="0"/>
              <a:buNone/>
            </a:pPr>
            <a:r>
              <a:rPr lang="en-GB" dirty="0"/>
              <a:t>“</a:t>
            </a:r>
          </a:p>
        </p:txBody>
      </p:sp>
      <p:sp>
        <p:nvSpPr>
          <p:cNvPr id="6" name="Text Placeholder 5">
            <a:extLst>
              <a:ext uri="{FF2B5EF4-FFF2-40B4-BE49-F238E27FC236}">
                <a16:creationId xmlns:a16="http://schemas.microsoft.com/office/drawing/2014/main" id="{B632354B-9E52-316B-7B13-744D07B652C4}"/>
              </a:ext>
            </a:extLst>
          </p:cNvPr>
          <p:cNvSpPr>
            <a:spLocks noGrp="1"/>
          </p:cNvSpPr>
          <p:nvPr>
            <p:ph type="body" sz="quarter" idx="65"/>
          </p:nvPr>
        </p:nvSpPr>
        <p:spPr>
          <a:xfrm>
            <a:off x="721993" y="6681789"/>
            <a:ext cx="5992060" cy="2088787"/>
          </a:xfrm>
        </p:spPr>
        <p:txBody>
          <a:bodyPr numCol="1"/>
          <a:lstStyle/>
          <a:p>
            <a:r>
              <a:rPr lang="fr-FR" dirty="0">
                <a:effectLst/>
              </a:rPr>
              <a:t>For </a:t>
            </a:r>
            <a:r>
              <a:rPr lang="fr-FR" dirty="0" err="1">
                <a:effectLst/>
              </a:rPr>
              <a:t>Stéphane</a:t>
            </a:r>
            <a:r>
              <a:rPr lang="fr-FR" dirty="0">
                <a:effectLst/>
              </a:rPr>
              <a:t>, </a:t>
            </a:r>
            <a:r>
              <a:rPr lang="fr-FR" dirty="0" err="1">
                <a:effectLst/>
              </a:rPr>
              <a:t>it</a:t>
            </a:r>
            <a:r>
              <a:rPr lang="fr-FR" dirty="0">
                <a:effectLst/>
              </a:rPr>
              <a:t> </a:t>
            </a:r>
            <a:r>
              <a:rPr lang="fr-FR" dirty="0" err="1">
                <a:effectLst/>
              </a:rPr>
              <a:t>is</a:t>
            </a:r>
            <a:r>
              <a:rPr lang="fr-FR" dirty="0">
                <a:effectLst/>
              </a:rPr>
              <a:t> important to </a:t>
            </a:r>
            <a:r>
              <a:rPr lang="fr-FR" dirty="0" err="1">
                <a:effectLst/>
              </a:rPr>
              <a:t>develop</a:t>
            </a:r>
            <a:r>
              <a:rPr lang="fr-FR" dirty="0">
                <a:effectLst/>
              </a:rPr>
              <a:t> </a:t>
            </a:r>
            <a:r>
              <a:rPr lang="fr-FR" dirty="0" err="1">
                <a:effectLst/>
              </a:rPr>
              <a:t>one's</a:t>
            </a:r>
            <a:r>
              <a:rPr lang="fr-FR" dirty="0">
                <a:effectLst/>
              </a:rPr>
              <a:t> </a:t>
            </a:r>
            <a:r>
              <a:rPr lang="fr-FR" dirty="0" err="1">
                <a:effectLst/>
              </a:rPr>
              <a:t>project</a:t>
            </a:r>
            <a:r>
              <a:rPr lang="fr-FR" dirty="0">
                <a:effectLst/>
              </a:rPr>
              <a:t> </a:t>
            </a:r>
            <a:r>
              <a:rPr lang="fr-FR" dirty="0" err="1">
                <a:effectLst/>
              </a:rPr>
              <a:t>while</a:t>
            </a:r>
            <a:r>
              <a:rPr lang="fr-FR" dirty="0">
                <a:effectLst/>
              </a:rPr>
              <a:t> </a:t>
            </a:r>
            <a:r>
              <a:rPr lang="fr-FR" dirty="0" err="1">
                <a:effectLst/>
              </a:rPr>
              <a:t>gaining</a:t>
            </a:r>
            <a:r>
              <a:rPr lang="fr-FR" dirty="0">
                <a:effectLst/>
              </a:rPr>
              <a:t> more </a:t>
            </a:r>
            <a:r>
              <a:rPr lang="fr-FR" dirty="0" err="1">
                <a:effectLst/>
              </a:rPr>
              <a:t>experiences</a:t>
            </a:r>
            <a:r>
              <a:rPr lang="fr-FR" dirty="0">
                <a:effectLst/>
              </a:rPr>
              <a:t> and </a:t>
            </a:r>
            <a:r>
              <a:rPr lang="fr-FR" dirty="0" err="1">
                <a:effectLst/>
              </a:rPr>
              <a:t>allowing</a:t>
            </a:r>
            <a:r>
              <a:rPr lang="fr-FR" dirty="0">
                <a:effectLst/>
              </a:rPr>
              <a:t> </a:t>
            </a:r>
            <a:r>
              <a:rPr lang="fr-FR" dirty="0" err="1">
                <a:effectLst/>
              </a:rPr>
              <a:t>oneself</a:t>
            </a:r>
            <a:r>
              <a:rPr lang="fr-FR" dirty="0">
                <a:effectLst/>
              </a:rPr>
              <a:t> to </a:t>
            </a:r>
            <a:r>
              <a:rPr lang="fr-FR" dirty="0" err="1">
                <a:effectLst/>
              </a:rPr>
              <a:t>dream</a:t>
            </a:r>
            <a:r>
              <a:rPr lang="fr-FR" dirty="0">
                <a:effectLst/>
              </a:rPr>
              <a:t> </a:t>
            </a:r>
            <a:r>
              <a:rPr lang="fr-FR" dirty="0" err="1">
                <a:effectLst/>
              </a:rPr>
              <a:t>while</a:t>
            </a:r>
            <a:r>
              <a:rPr lang="fr-FR" dirty="0">
                <a:effectLst/>
              </a:rPr>
              <a:t> </a:t>
            </a:r>
            <a:r>
              <a:rPr lang="fr-FR" dirty="0" err="1">
                <a:effectLst/>
              </a:rPr>
              <a:t>remaining</a:t>
            </a:r>
            <a:r>
              <a:rPr lang="fr-FR" dirty="0">
                <a:effectLst/>
              </a:rPr>
              <a:t> </a:t>
            </a:r>
            <a:r>
              <a:rPr lang="fr-FR" dirty="0" err="1">
                <a:effectLst/>
              </a:rPr>
              <a:t>realistic</a:t>
            </a:r>
            <a:r>
              <a:rPr lang="fr-FR" dirty="0">
                <a:effectLst/>
              </a:rPr>
              <a:t>, </a:t>
            </a:r>
            <a:r>
              <a:rPr lang="fr-FR" dirty="0" err="1">
                <a:effectLst/>
              </a:rPr>
              <a:t>because</a:t>
            </a:r>
            <a:r>
              <a:rPr lang="fr-FR" dirty="0">
                <a:effectLst/>
              </a:rPr>
              <a:t> an </a:t>
            </a:r>
            <a:r>
              <a:rPr lang="fr-FR" dirty="0" err="1">
                <a:effectLst/>
              </a:rPr>
              <a:t>ecotourism</a:t>
            </a:r>
            <a:r>
              <a:rPr lang="fr-FR" dirty="0">
                <a:effectLst/>
              </a:rPr>
              <a:t> </a:t>
            </a:r>
            <a:r>
              <a:rPr lang="fr-FR" dirty="0" err="1">
                <a:effectLst/>
              </a:rPr>
              <a:t>project</a:t>
            </a:r>
            <a:r>
              <a:rPr lang="fr-FR" dirty="0">
                <a:effectLst/>
              </a:rPr>
              <a:t> </a:t>
            </a:r>
            <a:r>
              <a:rPr lang="fr-FR" dirty="0" err="1">
                <a:effectLst/>
              </a:rPr>
              <a:t>is</a:t>
            </a:r>
            <a:r>
              <a:rPr lang="fr-FR" dirty="0">
                <a:effectLst/>
              </a:rPr>
              <a:t> not </a:t>
            </a:r>
            <a:r>
              <a:rPr lang="fr-FR" dirty="0" err="1">
                <a:effectLst/>
              </a:rPr>
              <a:t>just</a:t>
            </a:r>
            <a:r>
              <a:rPr lang="fr-FR" dirty="0">
                <a:effectLst/>
              </a:rPr>
              <a:t> a good </a:t>
            </a:r>
            <a:r>
              <a:rPr lang="fr-FR" dirty="0" err="1">
                <a:effectLst/>
              </a:rPr>
              <a:t>idea</a:t>
            </a:r>
            <a:r>
              <a:rPr lang="fr-FR" dirty="0">
                <a:effectLst/>
              </a:rPr>
              <a:t>, </a:t>
            </a:r>
            <a:r>
              <a:rPr lang="fr-FR" dirty="0" err="1">
                <a:effectLst/>
              </a:rPr>
              <a:t>it</a:t>
            </a:r>
            <a:r>
              <a:rPr lang="fr-FR" dirty="0">
                <a:effectLst/>
              </a:rPr>
              <a:t> </a:t>
            </a:r>
            <a:r>
              <a:rPr lang="fr-FR" dirty="0" err="1">
                <a:effectLst/>
              </a:rPr>
              <a:t>also</a:t>
            </a:r>
            <a:r>
              <a:rPr lang="fr-FR" dirty="0">
                <a:effectLst/>
              </a:rPr>
              <a:t> </a:t>
            </a:r>
            <a:r>
              <a:rPr lang="fr-FR" dirty="0" err="1">
                <a:effectLst/>
              </a:rPr>
              <a:t>requires</a:t>
            </a:r>
            <a:r>
              <a:rPr lang="fr-FR" dirty="0">
                <a:effectLst/>
              </a:rPr>
              <a:t> </a:t>
            </a:r>
            <a:r>
              <a:rPr lang="fr-FR" dirty="0" err="1">
                <a:effectLst/>
              </a:rPr>
              <a:t>acquiring</a:t>
            </a:r>
            <a:r>
              <a:rPr lang="fr-FR" dirty="0">
                <a:effectLst/>
              </a:rPr>
              <a:t> </a:t>
            </a:r>
            <a:r>
              <a:rPr lang="fr-FR" dirty="0" err="1">
                <a:effectLst/>
              </a:rPr>
              <a:t>knowledge</a:t>
            </a:r>
            <a:r>
              <a:rPr lang="fr-FR" dirty="0">
                <a:effectLst/>
              </a:rPr>
              <a:t> in business management to </a:t>
            </a:r>
            <a:r>
              <a:rPr lang="fr-FR" dirty="0" err="1">
                <a:effectLst/>
              </a:rPr>
              <a:t>ensure</a:t>
            </a:r>
            <a:r>
              <a:rPr lang="fr-FR" dirty="0">
                <a:effectLst/>
              </a:rPr>
              <a:t> </a:t>
            </a:r>
            <a:r>
              <a:rPr lang="fr-FR" dirty="0" err="1">
                <a:effectLst/>
              </a:rPr>
              <a:t>its</a:t>
            </a:r>
            <a:r>
              <a:rPr lang="fr-FR" dirty="0">
                <a:effectLst/>
              </a:rPr>
              <a:t> </a:t>
            </a:r>
            <a:r>
              <a:rPr lang="fr-FR" dirty="0" err="1">
                <a:effectLst/>
              </a:rPr>
              <a:t>sustainability</a:t>
            </a:r>
            <a:r>
              <a:rPr lang="fr-FR" dirty="0">
                <a:effectLst/>
              </a:rPr>
              <a:t>. If one </a:t>
            </a:r>
            <a:r>
              <a:rPr lang="fr-FR" dirty="0" err="1">
                <a:effectLst/>
              </a:rPr>
              <a:t>is</a:t>
            </a:r>
            <a:r>
              <a:rPr lang="fr-FR" dirty="0">
                <a:effectLst/>
              </a:rPr>
              <a:t> </a:t>
            </a:r>
            <a:r>
              <a:rPr lang="fr-FR" dirty="0" err="1">
                <a:effectLst/>
              </a:rPr>
              <a:t>well</a:t>
            </a:r>
            <a:r>
              <a:rPr lang="fr-FR" dirty="0">
                <a:effectLst/>
              </a:rPr>
              <a:t> </a:t>
            </a:r>
            <a:r>
              <a:rPr lang="fr-FR" dirty="0" err="1">
                <a:effectLst/>
              </a:rPr>
              <a:t>supported</a:t>
            </a:r>
            <a:r>
              <a:rPr lang="fr-FR" dirty="0">
                <a:effectLst/>
              </a:rPr>
              <a:t> and </a:t>
            </a:r>
            <a:r>
              <a:rPr lang="fr-FR" dirty="0" err="1">
                <a:effectLst/>
              </a:rPr>
              <a:t>their</a:t>
            </a:r>
            <a:r>
              <a:rPr lang="fr-FR" dirty="0">
                <a:effectLst/>
              </a:rPr>
              <a:t> project has </a:t>
            </a:r>
            <a:r>
              <a:rPr lang="fr-FR" dirty="0" err="1">
                <a:effectLst/>
              </a:rPr>
              <a:t>matured</a:t>
            </a:r>
            <a:r>
              <a:rPr lang="fr-FR" dirty="0">
                <a:effectLst/>
              </a:rPr>
              <a:t>, </a:t>
            </a:r>
            <a:r>
              <a:rPr lang="fr-FR" dirty="0" err="1">
                <a:effectLst/>
              </a:rPr>
              <a:t>they</a:t>
            </a:r>
            <a:r>
              <a:rPr lang="fr-FR" dirty="0">
                <a:effectLst/>
              </a:rPr>
              <a:t> </a:t>
            </a:r>
            <a:r>
              <a:rPr lang="fr-FR" dirty="0" err="1">
                <a:effectLst/>
              </a:rPr>
              <a:t>should</a:t>
            </a:r>
            <a:r>
              <a:rPr lang="fr-FR" dirty="0">
                <a:effectLst/>
              </a:rPr>
              <a:t> not </a:t>
            </a:r>
            <a:r>
              <a:rPr lang="fr-FR" dirty="0" err="1">
                <a:effectLst/>
              </a:rPr>
              <a:t>hesitate</a:t>
            </a:r>
            <a:r>
              <a:rPr lang="fr-FR" dirty="0">
                <a:effectLst/>
              </a:rPr>
              <a:t> to </a:t>
            </a:r>
            <a:r>
              <a:rPr lang="fr-FR" dirty="0" err="1">
                <a:effectLst/>
              </a:rPr>
              <a:t>leap</a:t>
            </a:r>
            <a:r>
              <a:rPr lang="fr-FR" dirty="0">
                <a:effectLst/>
              </a:rPr>
              <a:t>! </a:t>
            </a:r>
            <a:endParaRPr lang="fr-FR" sz="1100" dirty="0">
              <a:effectLst/>
            </a:endParaRPr>
          </a:p>
        </p:txBody>
      </p:sp>
      <p:sp>
        <p:nvSpPr>
          <p:cNvPr id="7" name="Text Placeholder 6">
            <a:extLst>
              <a:ext uri="{FF2B5EF4-FFF2-40B4-BE49-F238E27FC236}">
                <a16:creationId xmlns:a16="http://schemas.microsoft.com/office/drawing/2014/main" id="{FA77AA11-091B-71C7-0C6B-9224568D4957}"/>
              </a:ext>
            </a:extLst>
          </p:cNvPr>
          <p:cNvSpPr>
            <a:spLocks noGrp="1"/>
          </p:cNvSpPr>
          <p:nvPr>
            <p:ph type="body" sz="quarter" idx="114"/>
          </p:nvPr>
        </p:nvSpPr>
        <p:spPr>
          <a:xfrm>
            <a:off x="454468" y="5965345"/>
            <a:ext cx="6406338" cy="451257"/>
          </a:xfrm>
        </p:spPr>
        <p:txBody>
          <a:bodyPr/>
          <a:lstStyle/>
          <a:p>
            <a:r>
              <a:rPr lang="en-GB" dirty="0"/>
              <a:t>Any advice based on your experience for those who want to start their own business?</a:t>
            </a:r>
          </a:p>
          <a:p>
            <a:endParaRPr lang="en-GB" dirty="0"/>
          </a:p>
        </p:txBody>
      </p:sp>
      <p:sp>
        <p:nvSpPr>
          <p:cNvPr id="10" name="Slide Number Placeholder 9">
            <a:extLst>
              <a:ext uri="{FF2B5EF4-FFF2-40B4-BE49-F238E27FC236}">
                <a16:creationId xmlns:a16="http://schemas.microsoft.com/office/drawing/2014/main" id="{DCA24365-72F6-E34C-EF62-5D0BC65C5AF5}"/>
              </a:ext>
            </a:extLst>
          </p:cNvPr>
          <p:cNvSpPr>
            <a:spLocks noGrp="1"/>
          </p:cNvSpPr>
          <p:nvPr>
            <p:ph type="sldNum" sz="quarter" idx="4"/>
          </p:nvPr>
        </p:nvSpPr>
        <p:spPr/>
        <p:txBody>
          <a:bodyPr/>
          <a:lstStyle/>
          <a:p>
            <a:fld id="{CB2079F2-58AF-ED44-82D7-E04B2F6FD686}" type="slidenum">
              <a:rPr lang="en-US" smtClean="0"/>
              <a:pPr/>
              <a:t>43</a:t>
            </a:fld>
            <a:endParaRPr lang="en-US" dirty="0"/>
          </a:p>
        </p:txBody>
      </p:sp>
      <p:pic>
        <p:nvPicPr>
          <p:cNvPr id="13" name="Picture Placeholder 12">
            <a:extLst>
              <a:ext uri="{FF2B5EF4-FFF2-40B4-BE49-F238E27FC236}">
                <a16:creationId xmlns:a16="http://schemas.microsoft.com/office/drawing/2014/main" id="{632D3283-07D1-0804-A552-C7FF4DD9F195}"/>
              </a:ext>
            </a:extLst>
          </p:cNvPr>
          <p:cNvPicPr>
            <a:picLocks noGrp="1" noChangeAspect="1"/>
          </p:cNvPicPr>
          <p:nvPr>
            <p:ph type="pic" sz="quarter" idx="44"/>
          </p:nvPr>
        </p:nvPicPr>
        <p:blipFill rotWithShape="1">
          <a:blip r:embed="rId4" cstate="screen">
            <a:extLst>
              <a:ext uri="{28A0092B-C50C-407E-A947-70E740481C1C}">
                <a14:useLocalDpi xmlns:a14="http://schemas.microsoft.com/office/drawing/2010/main"/>
              </a:ext>
            </a:extLst>
          </a:blip>
          <a:srcRect/>
          <a:stretch/>
        </p:blipFill>
        <p:spPr/>
      </p:pic>
      <p:pic>
        <p:nvPicPr>
          <p:cNvPr id="17" name="Picture 16">
            <a:extLst>
              <a:ext uri="{FF2B5EF4-FFF2-40B4-BE49-F238E27FC236}">
                <a16:creationId xmlns:a16="http://schemas.microsoft.com/office/drawing/2014/main" id="{C31F4283-3C6C-5DEB-BC9E-975B2FCEC06B}"/>
              </a:ext>
            </a:extLst>
          </p:cNvPr>
          <p:cNvPicPr>
            <a:picLocks noChangeAspect="1"/>
          </p:cNvPicPr>
          <p:nvPr/>
        </p:nvPicPr>
        <p:blipFill>
          <a:blip r:embed="rId5" cstate="screen">
            <a:alphaModFix amt="70000"/>
            <a:extLst>
              <a:ext uri="{28A0092B-C50C-407E-A947-70E740481C1C}">
                <a14:useLocalDpi xmlns:a14="http://schemas.microsoft.com/office/drawing/2010/main"/>
              </a:ext>
            </a:extLst>
          </a:blip>
          <a:srcRect/>
          <a:stretch>
            <a:fillRect/>
          </a:stretch>
        </p:blipFill>
        <p:spPr>
          <a:xfrm>
            <a:off x="5218129" y="-180464"/>
            <a:ext cx="2991849" cy="2991849"/>
          </a:xfrm>
          <a:custGeom>
            <a:avLst/>
            <a:gdLst>
              <a:gd name="connsiteX0" fmla="*/ 0 w 2991849"/>
              <a:gd name="connsiteY0" fmla="*/ 180464 h 2991849"/>
              <a:gd name="connsiteX1" fmla="*/ 2341607 w 2991849"/>
              <a:gd name="connsiteY1" fmla="*/ 180464 h 2991849"/>
              <a:gd name="connsiteX2" fmla="*/ 2341607 w 2991849"/>
              <a:gd name="connsiteY2" fmla="*/ 2991849 h 2991849"/>
              <a:gd name="connsiteX3" fmla="*/ 0 w 2991849"/>
              <a:gd name="connsiteY3" fmla="*/ 2991849 h 2991849"/>
              <a:gd name="connsiteX4" fmla="*/ 2748000 w 2991849"/>
              <a:gd name="connsiteY4" fmla="*/ 0 h 2991849"/>
              <a:gd name="connsiteX5" fmla="*/ 2991849 w 2991849"/>
              <a:gd name="connsiteY5" fmla="*/ 0 h 2991849"/>
              <a:gd name="connsiteX6" fmla="*/ 2991849 w 2991849"/>
              <a:gd name="connsiteY6" fmla="*/ 1 h 2991849"/>
              <a:gd name="connsiteX7" fmla="*/ 2748000 w 2991849"/>
              <a:gd name="connsiteY7" fmla="*/ 1 h 2991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1849" h="2991849">
                <a:moveTo>
                  <a:pt x="0" y="180464"/>
                </a:moveTo>
                <a:lnTo>
                  <a:pt x="2341607" y="180464"/>
                </a:lnTo>
                <a:lnTo>
                  <a:pt x="2341607" y="2991849"/>
                </a:lnTo>
                <a:lnTo>
                  <a:pt x="0" y="2991849"/>
                </a:lnTo>
                <a:close/>
                <a:moveTo>
                  <a:pt x="2748000" y="0"/>
                </a:moveTo>
                <a:lnTo>
                  <a:pt x="2991849" y="0"/>
                </a:lnTo>
                <a:lnTo>
                  <a:pt x="2991849" y="1"/>
                </a:lnTo>
                <a:lnTo>
                  <a:pt x="2748000" y="1"/>
                </a:lnTo>
                <a:close/>
              </a:path>
            </a:pathLst>
          </a:custGeom>
        </p:spPr>
      </p:pic>
      <p:pic>
        <p:nvPicPr>
          <p:cNvPr id="8" name="Image 7" descr="Une image contenant plein air, arbre, herbe, vache&#10;&#10;Description générée automatiquement">
            <a:extLst>
              <a:ext uri="{FF2B5EF4-FFF2-40B4-BE49-F238E27FC236}">
                <a16:creationId xmlns:a16="http://schemas.microsoft.com/office/drawing/2014/main" id="{567F2D4C-0169-201C-BB83-EC0C97C3F30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13726"/>
            <a:ext cx="7559675" cy="5042259"/>
          </a:xfrm>
          <a:prstGeom prst="rect">
            <a:avLst/>
          </a:prstGeom>
        </p:spPr>
      </p:pic>
    </p:spTree>
    <p:extLst>
      <p:ext uri="{BB962C8B-B14F-4D97-AF65-F5344CB8AC3E}">
        <p14:creationId xmlns:p14="http://schemas.microsoft.com/office/powerpoint/2010/main" val="15694464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71981E3A-88CC-EEC7-75CA-A2EF0B8A7BDC}"/>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p:blipFill>
        <p:spPr>
          <a:xfrm>
            <a:off x="659220" y="0"/>
            <a:ext cx="6900456" cy="5345113"/>
          </a:xfrm>
        </p:spPr>
      </p:pic>
      <p:sp>
        <p:nvSpPr>
          <p:cNvPr id="3" name="Text Placeholder 2">
            <a:extLst>
              <a:ext uri="{FF2B5EF4-FFF2-40B4-BE49-F238E27FC236}">
                <a16:creationId xmlns:a16="http://schemas.microsoft.com/office/drawing/2014/main" id="{977949B7-DD90-1208-84E2-0B51206622C8}"/>
              </a:ext>
            </a:extLst>
          </p:cNvPr>
          <p:cNvSpPr>
            <a:spLocks noGrp="1"/>
          </p:cNvSpPr>
          <p:nvPr>
            <p:ph type="body" sz="quarter" idx="116"/>
          </p:nvPr>
        </p:nvSpPr>
        <p:spPr>
          <a:xfrm>
            <a:off x="5270" y="6568693"/>
            <a:ext cx="1870306" cy="363039"/>
          </a:xfrm>
        </p:spPr>
        <p:txBody>
          <a:bodyPr/>
          <a:lstStyle/>
          <a:p>
            <a:r>
              <a:rPr lang="en-GB" dirty="0"/>
              <a:t>What?</a:t>
            </a:r>
          </a:p>
        </p:txBody>
      </p:sp>
      <p:sp>
        <p:nvSpPr>
          <p:cNvPr id="4" name="Text Placeholder 3">
            <a:extLst>
              <a:ext uri="{FF2B5EF4-FFF2-40B4-BE49-F238E27FC236}">
                <a16:creationId xmlns:a16="http://schemas.microsoft.com/office/drawing/2014/main" id="{DC4011F0-1176-0F56-B169-D33AA44A030A}"/>
              </a:ext>
            </a:extLst>
          </p:cNvPr>
          <p:cNvSpPr>
            <a:spLocks noGrp="1"/>
          </p:cNvSpPr>
          <p:nvPr>
            <p:ph type="body" sz="quarter" idx="117"/>
          </p:nvPr>
        </p:nvSpPr>
        <p:spPr>
          <a:xfrm>
            <a:off x="1871015" y="6568693"/>
            <a:ext cx="1870306" cy="363039"/>
          </a:xfrm>
        </p:spPr>
        <p:txBody>
          <a:bodyPr/>
          <a:lstStyle/>
          <a:p>
            <a:r>
              <a:rPr lang="en-GB" dirty="0"/>
              <a:t>Where?</a:t>
            </a:r>
          </a:p>
        </p:txBody>
      </p:sp>
      <p:sp>
        <p:nvSpPr>
          <p:cNvPr id="5" name="Text Placeholder 4">
            <a:extLst>
              <a:ext uri="{FF2B5EF4-FFF2-40B4-BE49-F238E27FC236}">
                <a16:creationId xmlns:a16="http://schemas.microsoft.com/office/drawing/2014/main" id="{3B0EBCEA-D764-840A-AC83-FEBD886E2928}"/>
              </a:ext>
            </a:extLst>
          </p:cNvPr>
          <p:cNvSpPr>
            <a:spLocks noGrp="1"/>
          </p:cNvSpPr>
          <p:nvPr>
            <p:ph type="body" sz="quarter" idx="118"/>
          </p:nvPr>
        </p:nvSpPr>
        <p:spPr>
          <a:xfrm>
            <a:off x="3745997" y="6568693"/>
            <a:ext cx="1904898" cy="363039"/>
          </a:xfrm>
        </p:spPr>
        <p:txBody>
          <a:bodyPr/>
          <a:lstStyle/>
          <a:p>
            <a:r>
              <a:rPr lang="en-GB" dirty="0"/>
              <a:t>When?</a:t>
            </a:r>
          </a:p>
        </p:txBody>
      </p:sp>
      <p:sp>
        <p:nvSpPr>
          <p:cNvPr id="6" name="Text Placeholder 5">
            <a:extLst>
              <a:ext uri="{FF2B5EF4-FFF2-40B4-BE49-F238E27FC236}">
                <a16:creationId xmlns:a16="http://schemas.microsoft.com/office/drawing/2014/main" id="{686DBE38-BDB7-D051-63CF-52BBEC93E01D}"/>
              </a:ext>
            </a:extLst>
          </p:cNvPr>
          <p:cNvSpPr>
            <a:spLocks noGrp="1"/>
          </p:cNvSpPr>
          <p:nvPr>
            <p:ph type="body" sz="quarter" idx="119"/>
          </p:nvPr>
        </p:nvSpPr>
        <p:spPr>
          <a:xfrm>
            <a:off x="5605290" y="6568693"/>
            <a:ext cx="1969120" cy="363039"/>
          </a:xfrm>
        </p:spPr>
        <p:txBody>
          <a:bodyPr/>
          <a:lstStyle/>
          <a:p>
            <a:r>
              <a:rPr lang="en-GB" dirty="0"/>
              <a:t>Which activities?</a:t>
            </a:r>
          </a:p>
        </p:txBody>
      </p:sp>
      <p:sp>
        <p:nvSpPr>
          <p:cNvPr id="7" name="Text Placeholder 6">
            <a:extLst>
              <a:ext uri="{FF2B5EF4-FFF2-40B4-BE49-F238E27FC236}">
                <a16:creationId xmlns:a16="http://schemas.microsoft.com/office/drawing/2014/main" id="{68E8D882-A5BC-F965-6832-8920BE67F0A0}"/>
              </a:ext>
            </a:extLst>
          </p:cNvPr>
          <p:cNvSpPr>
            <a:spLocks noGrp="1"/>
          </p:cNvSpPr>
          <p:nvPr>
            <p:ph type="body" sz="quarter" idx="61"/>
          </p:nvPr>
        </p:nvSpPr>
        <p:spPr/>
        <p:txBody>
          <a:bodyPr/>
          <a:lstStyle/>
          <a:p>
            <a:r>
              <a:rPr lang="en-GB" sz="1200" dirty="0"/>
              <a:t>30 hectares of nature park</a:t>
            </a:r>
          </a:p>
        </p:txBody>
      </p:sp>
      <p:sp>
        <p:nvSpPr>
          <p:cNvPr id="8" name="Text Placeholder 7">
            <a:extLst>
              <a:ext uri="{FF2B5EF4-FFF2-40B4-BE49-F238E27FC236}">
                <a16:creationId xmlns:a16="http://schemas.microsoft.com/office/drawing/2014/main" id="{9573FCA6-A23B-AF28-42BA-50599F4FEBFC}"/>
              </a:ext>
            </a:extLst>
          </p:cNvPr>
          <p:cNvSpPr>
            <a:spLocks noGrp="1"/>
          </p:cNvSpPr>
          <p:nvPr>
            <p:ph type="body" sz="quarter" idx="120"/>
          </p:nvPr>
        </p:nvSpPr>
        <p:spPr/>
        <p:txBody>
          <a:bodyPr/>
          <a:lstStyle/>
          <a:p>
            <a:r>
              <a:rPr lang="en-GB" sz="1200" dirty="0"/>
              <a:t>Var, South-East of France</a:t>
            </a:r>
          </a:p>
          <a:p>
            <a:endParaRPr lang="en-GB" sz="1200" dirty="0"/>
          </a:p>
        </p:txBody>
      </p:sp>
      <p:sp>
        <p:nvSpPr>
          <p:cNvPr id="9" name="Text Placeholder 8">
            <a:extLst>
              <a:ext uri="{FF2B5EF4-FFF2-40B4-BE49-F238E27FC236}">
                <a16:creationId xmlns:a16="http://schemas.microsoft.com/office/drawing/2014/main" id="{161E346F-0A67-45EC-36F4-3B4BAF535B65}"/>
              </a:ext>
            </a:extLst>
          </p:cNvPr>
          <p:cNvSpPr>
            <a:spLocks noGrp="1"/>
          </p:cNvSpPr>
          <p:nvPr>
            <p:ph type="body" sz="quarter" idx="121"/>
          </p:nvPr>
        </p:nvSpPr>
        <p:spPr/>
        <p:txBody>
          <a:bodyPr/>
          <a:lstStyle/>
          <a:p>
            <a:r>
              <a:rPr lang="en-GB" sz="1200" dirty="0"/>
              <a:t>Launched in 2020, open all year round on week-end and holidays</a:t>
            </a:r>
          </a:p>
          <a:p>
            <a:endParaRPr lang="en-GB" sz="1200" dirty="0"/>
          </a:p>
          <a:p>
            <a:endParaRPr lang="en-GB" sz="1200" dirty="0"/>
          </a:p>
        </p:txBody>
      </p:sp>
      <p:sp>
        <p:nvSpPr>
          <p:cNvPr id="10" name="Text Placeholder 9">
            <a:extLst>
              <a:ext uri="{FF2B5EF4-FFF2-40B4-BE49-F238E27FC236}">
                <a16:creationId xmlns:a16="http://schemas.microsoft.com/office/drawing/2014/main" id="{4096812C-2D36-F476-E28E-214500DDEE04}"/>
              </a:ext>
            </a:extLst>
          </p:cNvPr>
          <p:cNvSpPr>
            <a:spLocks noGrp="1"/>
          </p:cNvSpPr>
          <p:nvPr>
            <p:ph type="body" sz="quarter" idx="122"/>
          </p:nvPr>
        </p:nvSpPr>
        <p:spPr/>
        <p:txBody>
          <a:bodyPr/>
          <a:lstStyle/>
          <a:p>
            <a:r>
              <a:rPr lang="en-GB" sz="1200" dirty="0"/>
              <a:t>tree climbing, a butterflies garden, a farm and more!</a:t>
            </a:r>
          </a:p>
        </p:txBody>
      </p:sp>
      <p:sp>
        <p:nvSpPr>
          <p:cNvPr id="11" name="Text Placeholder 10">
            <a:extLst>
              <a:ext uri="{FF2B5EF4-FFF2-40B4-BE49-F238E27FC236}">
                <a16:creationId xmlns:a16="http://schemas.microsoft.com/office/drawing/2014/main" id="{B0AA6A97-DB5D-3893-60A9-77799C3F134D}"/>
              </a:ext>
            </a:extLst>
          </p:cNvPr>
          <p:cNvSpPr>
            <a:spLocks noGrp="1"/>
          </p:cNvSpPr>
          <p:nvPr>
            <p:ph type="body" sz="quarter" idx="32"/>
          </p:nvPr>
        </p:nvSpPr>
        <p:spPr>
          <a:xfrm>
            <a:off x="811705" y="8431456"/>
            <a:ext cx="5956470" cy="1074947"/>
          </a:xfrm>
        </p:spPr>
        <p:txBody>
          <a:bodyPr/>
          <a:lstStyle/>
          <a:p>
            <a:pPr algn="just">
              <a:lnSpc>
                <a:spcPct val="115000"/>
              </a:lnSpc>
            </a:pPr>
            <a:r>
              <a:rPr lang="en-US" dirty="0">
                <a:solidFill>
                  <a:srgbClr val="374151"/>
                </a:solidFill>
                <a:effectLst/>
              </a:rPr>
              <a:t>Twenty years ago, Rémy Roseau, who was fortunate enough to own a family plot of land with abundant vegetation, had the idea of creating a forest leisure park there, to introduce families to this environment through leisure activities. </a:t>
            </a:r>
            <a:endParaRPr lang="fr-FR" dirty="0">
              <a:effectLst/>
            </a:endParaRPr>
          </a:p>
        </p:txBody>
      </p:sp>
      <p:sp>
        <p:nvSpPr>
          <p:cNvPr id="13" name="Slide Number Placeholder 12">
            <a:extLst>
              <a:ext uri="{FF2B5EF4-FFF2-40B4-BE49-F238E27FC236}">
                <a16:creationId xmlns:a16="http://schemas.microsoft.com/office/drawing/2014/main" id="{1BE3B275-545D-8E5E-1BDB-0B78E0690021}"/>
              </a:ext>
            </a:extLst>
          </p:cNvPr>
          <p:cNvSpPr>
            <a:spLocks noGrp="1"/>
          </p:cNvSpPr>
          <p:nvPr>
            <p:ph type="sldNum" sz="quarter" idx="4"/>
          </p:nvPr>
        </p:nvSpPr>
        <p:spPr/>
        <p:txBody>
          <a:bodyPr/>
          <a:lstStyle/>
          <a:p>
            <a:fld id="{CB2079F2-58AF-ED44-82D7-E04B2F6FD686}" type="slidenum">
              <a:rPr lang="en-US" smtClean="0"/>
              <a:pPr/>
              <a:t>44</a:t>
            </a:fld>
            <a:endParaRPr lang="en-US" dirty="0"/>
          </a:p>
        </p:txBody>
      </p:sp>
      <p:sp>
        <p:nvSpPr>
          <p:cNvPr id="17" name="Text Placeholder 16">
            <a:extLst>
              <a:ext uri="{FF2B5EF4-FFF2-40B4-BE49-F238E27FC236}">
                <a16:creationId xmlns:a16="http://schemas.microsoft.com/office/drawing/2014/main" id="{1702141C-0F5B-6D74-4202-BE03B40E8872}"/>
              </a:ext>
            </a:extLst>
          </p:cNvPr>
          <p:cNvSpPr>
            <a:spLocks noGrp="1"/>
          </p:cNvSpPr>
          <p:nvPr>
            <p:ph type="body" sz="quarter" idx="123"/>
          </p:nvPr>
        </p:nvSpPr>
        <p:spPr>
          <a:xfrm>
            <a:off x="259323" y="1215203"/>
            <a:ext cx="3407954" cy="920008"/>
          </a:xfrm>
        </p:spPr>
        <p:txBody>
          <a:bodyPr/>
          <a:lstStyle/>
          <a:p>
            <a:r>
              <a:rPr lang="en-GB" sz="2800" dirty="0" err="1"/>
              <a:t>L’Aoubré</a:t>
            </a:r>
            <a:endParaRPr lang="en-GB" sz="2800" dirty="0"/>
          </a:p>
        </p:txBody>
      </p:sp>
      <p:sp>
        <p:nvSpPr>
          <p:cNvPr id="16" name="Text Placeholder 15">
            <a:extLst>
              <a:ext uri="{FF2B5EF4-FFF2-40B4-BE49-F238E27FC236}">
                <a16:creationId xmlns:a16="http://schemas.microsoft.com/office/drawing/2014/main" id="{20175889-A9F3-3DB2-0F88-5DBC6EA1BAF2}"/>
              </a:ext>
            </a:extLst>
          </p:cNvPr>
          <p:cNvSpPr>
            <a:spLocks noGrp="1"/>
          </p:cNvSpPr>
          <p:nvPr>
            <p:ph type="body" sz="quarter" idx="113"/>
          </p:nvPr>
        </p:nvSpPr>
        <p:spPr>
          <a:xfrm>
            <a:off x="259323" y="1978001"/>
            <a:ext cx="2899792" cy="574615"/>
          </a:xfrm>
        </p:spPr>
        <p:txBody>
          <a:bodyPr/>
          <a:lstStyle/>
          <a:p>
            <a:r>
              <a:rPr lang="en-GB" sz="1800" dirty="0" err="1"/>
              <a:t>Flassans</a:t>
            </a:r>
            <a:r>
              <a:rPr lang="en-GB" sz="1800" dirty="0"/>
              <a:t> sur </a:t>
            </a:r>
            <a:r>
              <a:rPr lang="en-GB" sz="1800" dirty="0" err="1"/>
              <a:t>Issole</a:t>
            </a:r>
            <a:r>
              <a:rPr lang="en-GB" sz="1800" dirty="0"/>
              <a:t>, France</a:t>
            </a:r>
          </a:p>
        </p:txBody>
      </p:sp>
      <p:grpSp>
        <p:nvGrpSpPr>
          <p:cNvPr id="18" name="Group 17">
            <a:extLst>
              <a:ext uri="{FF2B5EF4-FFF2-40B4-BE49-F238E27FC236}">
                <a16:creationId xmlns:a16="http://schemas.microsoft.com/office/drawing/2014/main" id="{73D83664-1F45-C245-3E86-A4E016D5587F}"/>
              </a:ext>
            </a:extLst>
          </p:cNvPr>
          <p:cNvGrpSpPr/>
          <p:nvPr/>
        </p:nvGrpSpPr>
        <p:grpSpPr>
          <a:xfrm>
            <a:off x="659220" y="5870835"/>
            <a:ext cx="495697" cy="495706"/>
            <a:chOff x="8736336" y="773976"/>
            <a:chExt cx="925001" cy="925018"/>
          </a:xfrm>
          <a:solidFill>
            <a:schemeClr val="bg1"/>
          </a:solidFill>
        </p:grpSpPr>
        <p:grpSp>
          <p:nvGrpSpPr>
            <p:cNvPr id="19" name="Graphic 2">
              <a:extLst>
                <a:ext uri="{FF2B5EF4-FFF2-40B4-BE49-F238E27FC236}">
                  <a16:creationId xmlns:a16="http://schemas.microsoft.com/office/drawing/2014/main" id="{6D5CBB4A-B6B9-CAC3-C1E7-D7CB5E16AA0C}"/>
                </a:ext>
              </a:extLst>
            </p:cNvPr>
            <p:cNvGrpSpPr/>
            <p:nvPr/>
          </p:nvGrpSpPr>
          <p:grpSpPr>
            <a:xfrm>
              <a:off x="8736336" y="773976"/>
              <a:ext cx="925001" cy="925018"/>
              <a:chOff x="8736336" y="773976"/>
              <a:chExt cx="925001" cy="925018"/>
            </a:xfrm>
            <a:grpFill/>
          </p:grpSpPr>
          <p:sp>
            <p:nvSpPr>
              <p:cNvPr id="22" name="Freeform 21">
                <a:extLst>
                  <a:ext uri="{FF2B5EF4-FFF2-40B4-BE49-F238E27FC236}">
                    <a16:creationId xmlns:a16="http://schemas.microsoft.com/office/drawing/2014/main" id="{026FBAFA-BEFD-DDA8-1CDC-84DCA077D3DF}"/>
                  </a:ext>
                </a:extLst>
              </p:cNvPr>
              <p:cNvSpPr/>
              <p:nvPr/>
            </p:nvSpPr>
            <p:spPr>
              <a:xfrm>
                <a:off x="8880867" y="773976"/>
                <a:ext cx="636011" cy="925018"/>
              </a:xfrm>
              <a:custGeom>
                <a:avLst/>
                <a:gdLst>
                  <a:gd name="connsiteX0" fmla="*/ 547413 w 636011"/>
                  <a:gd name="connsiteY0" fmla="*/ 538397 h 925018"/>
                  <a:gd name="connsiteX1" fmla="*/ 635939 w 636011"/>
                  <a:gd name="connsiteY1" fmla="*/ 312566 h 925018"/>
                  <a:gd name="connsiteX2" fmla="*/ 314356 w 636011"/>
                  <a:gd name="connsiteY2" fmla="*/ 17 h 925018"/>
                  <a:gd name="connsiteX3" fmla="*/ 0 w 636011"/>
                  <a:gd name="connsiteY3" fmla="*/ 317987 h 925018"/>
                  <a:gd name="connsiteX4" fmla="*/ 88526 w 636011"/>
                  <a:gd name="connsiteY4" fmla="*/ 537494 h 925018"/>
                  <a:gd name="connsiteX5" fmla="*/ 143628 w 636011"/>
                  <a:gd name="connsiteY5" fmla="*/ 655828 h 925018"/>
                  <a:gd name="connsiteX6" fmla="*/ 130982 w 636011"/>
                  <a:gd name="connsiteY6" fmla="*/ 737127 h 925018"/>
                  <a:gd name="connsiteX7" fmla="*/ 161695 w 636011"/>
                  <a:gd name="connsiteY7" fmla="*/ 823847 h 925018"/>
                  <a:gd name="connsiteX8" fmla="*/ 289967 w 636011"/>
                  <a:gd name="connsiteY8" fmla="*/ 925018 h 925018"/>
                  <a:gd name="connsiteX9" fmla="*/ 345973 w 636011"/>
                  <a:gd name="connsiteY9" fmla="*/ 925018 h 925018"/>
                  <a:gd name="connsiteX10" fmla="*/ 474244 w 636011"/>
                  <a:gd name="connsiteY10" fmla="*/ 823847 h 925018"/>
                  <a:gd name="connsiteX11" fmla="*/ 504957 w 636011"/>
                  <a:gd name="connsiteY11" fmla="*/ 737127 h 925018"/>
                  <a:gd name="connsiteX12" fmla="*/ 492310 w 636011"/>
                  <a:gd name="connsiteY12" fmla="*/ 655828 h 925018"/>
                  <a:gd name="connsiteX13" fmla="*/ 547413 w 636011"/>
                  <a:gd name="connsiteY13" fmla="*/ 538397 h 925018"/>
                  <a:gd name="connsiteX14" fmla="*/ 547413 w 636011"/>
                  <a:gd name="connsiteY14" fmla="*/ 538397 h 925018"/>
                  <a:gd name="connsiteX15" fmla="*/ 109302 w 636011"/>
                  <a:gd name="connsiteY15" fmla="*/ 517620 h 925018"/>
                  <a:gd name="connsiteX16" fmla="*/ 28906 w 636011"/>
                  <a:gd name="connsiteY16" fmla="*/ 317987 h 925018"/>
                  <a:gd name="connsiteX17" fmla="*/ 314356 w 636011"/>
                  <a:gd name="connsiteY17" fmla="*/ 28923 h 925018"/>
                  <a:gd name="connsiteX18" fmla="*/ 607032 w 636011"/>
                  <a:gd name="connsiteY18" fmla="*/ 313470 h 925018"/>
                  <a:gd name="connsiteX19" fmla="*/ 526637 w 636011"/>
                  <a:gd name="connsiteY19" fmla="*/ 518523 h 925018"/>
                  <a:gd name="connsiteX20" fmla="*/ 464307 w 636011"/>
                  <a:gd name="connsiteY20" fmla="*/ 650409 h 925018"/>
                  <a:gd name="connsiteX21" fmla="*/ 332423 w 636011"/>
                  <a:gd name="connsiteY21" fmla="*/ 650409 h 925018"/>
                  <a:gd name="connsiteX22" fmla="*/ 332423 w 636011"/>
                  <a:gd name="connsiteY22" fmla="*/ 491424 h 925018"/>
                  <a:gd name="connsiteX23" fmla="*/ 375782 w 636011"/>
                  <a:gd name="connsiteY23" fmla="*/ 491424 h 925018"/>
                  <a:gd name="connsiteX24" fmla="*/ 534766 w 636011"/>
                  <a:gd name="connsiteY24" fmla="*/ 332439 h 925018"/>
                  <a:gd name="connsiteX25" fmla="*/ 534766 w 636011"/>
                  <a:gd name="connsiteY25" fmla="*/ 289080 h 925018"/>
                  <a:gd name="connsiteX26" fmla="*/ 520314 w 636011"/>
                  <a:gd name="connsiteY26" fmla="*/ 274627 h 925018"/>
                  <a:gd name="connsiteX27" fmla="*/ 462501 w 636011"/>
                  <a:gd name="connsiteY27" fmla="*/ 274627 h 925018"/>
                  <a:gd name="connsiteX28" fmla="*/ 317969 w 636011"/>
                  <a:gd name="connsiteY28" fmla="*/ 367669 h 925018"/>
                  <a:gd name="connsiteX29" fmla="*/ 173438 w 636011"/>
                  <a:gd name="connsiteY29" fmla="*/ 274627 h 925018"/>
                  <a:gd name="connsiteX30" fmla="*/ 115626 w 636011"/>
                  <a:gd name="connsiteY30" fmla="*/ 274627 h 925018"/>
                  <a:gd name="connsiteX31" fmla="*/ 101172 w 636011"/>
                  <a:gd name="connsiteY31" fmla="*/ 289080 h 925018"/>
                  <a:gd name="connsiteX32" fmla="*/ 101172 w 636011"/>
                  <a:gd name="connsiteY32" fmla="*/ 332439 h 925018"/>
                  <a:gd name="connsiteX33" fmla="*/ 260157 w 636011"/>
                  <a:gd name="connsiteY33" fmla="*/ 491424 h 925018"/>
                  <a:gd name="connsiteX34" fmla="*/ 303516 w 636011"/>
                  <a:gd name="connsiteY34" fmla="*/ 491424 h 925018"/>
                  <a:gd name="connsiteX35" fmla="*/ 303516 w 636011"/>
                  <a:gd name="connsiteY35" fmla="*/ 650409 h 925018"/>
                  <a:gd name="connsiteX36" fmla="*/ 171631 w 636011"/>
                  <a:gd name="connsiteY36" fmla="*/ 650409 h 925018"/>
                  <a:gd name="connsiteX37" fmla="*/ 109302 w 636011"/>
                  <a:gd name="connsiteY37" fmla="*/ 517620 h 925018"/>
                  <a:gd name="connsiteX38" fmla="*/ 444434 w 636011"/>
                  <a:gd name="connsiteY38" fmla="*/ 366766 h 925018"/>
                  <a:gd name="connsiteX39" fmla="*/ 423658 w 636011"/>
                  <a:gd name="connsiteY39" fmla="*/ 364959 h 925018"/>
                  <a:gd name="connsiteX40" fmla="*/ 332423 w 636011"/>
                  <a:gd name="connsiteY40" fmla="*/ 445355 h 925018"/>
                  <a:gd name="connsiteX41" fmla="*/ 332423 w 636011"/>
                  <a:gd name="connsiteY41" fmla="*/ 433612 h 925018"/>
                  <a:gd name="connsiteX42" fmla="*/ 462501 w 636011"/>
                  <a:gd name="connsiteY42" fmla="*/ 303533 h 925018"/>
                  <a:gd name="connsiteX43" fmla="*/ 505860 w 636011"/>
                  <a:gd name="connsiteY43" fmla="*/ 303533 h 925018"/>
                  <a:gd name="connsiteX44" fmla="*/ 505860 w 636011"/>
                  <a:gd name="connsiteY44" fmla="*/ 332439 h 925018"/>
                  <a:gd name="connsiteX45" fmla="*/ 375782 w 636011"/>
                  <a:gd name="connsiteY45" fmla="*/ 462518 h 925018"/>
                  <a:gd name="connsiteX46" fmla="*/ 356812 w 636011"/>
                  <a:gd name="connsiteY46" fmla="*/ 462518 h 925018"/>
                  <a:gd name="connsiteX47" fmla="*/ 443531 w 636011"/>
                  <a:gd name="connsiteY47" fmla="*/ 386639 h 925018"/>
                  <a:gd name="connsiteX48" fmla="*/ 444434 w 636011"/>
                  <a:gd name="connsiteY48" fmla="*/ 366766 h 925018"/>
                  <a:gd name="connsiteX49" fmla="*/ 303516 w 636011"/>
                  <a:gd name="connsiteY49" fmla="*/ 445355 h 925018"/>
                  <a:gd name="connsiteX50" fmla="*/ 212281 w 636011"/>
                  <a:gd name="connsiteY50" fmla="*/ 364959 h 925018"/>
                  <a:gd name="connsiteX51" fmla="*/ 191504 w 636011"/>
                  <a:gd name="connsiteY51" fmla="*/ 366766 h 925018"/>
                  <a:gd name="connsiteX52" fmla="*/ 193311 w 636011"/>
                  <a:gd name="connsiteY52" fmla="*/ 387542 h 925018"/>
                  <a:gd name="connsiteX53" fmla="*/ 280030 w 636011"/>
                  <a:gd name="connsiteY53" fmla="*/ 463421 h 925018"/>
                  <a:gd name="connsiteX54" fmla="*/ 261060 w 636011"/>
                  <a:gd name="connsiteY54" fmla="*/ 463421 h 925018"/>
                  <a:gd name="connsiteX55" fmla="*/ 130982 w 636011"/>
                  <a:gd name="connsiteY55" fmla="*/ 333343 h 925018"/>
                  <a:gd name="connsiteX56" fmla="*/ 130982 w 636011"/>
                  <a:gd name="connsiteY56" fmla="*/ 304437 h 925018"/>
                  <a:gd name="connsiteX57" fmla="*/ 174341 w 636011"/>
                  <a:gd name="connsiteY57" fmla="*/ 304437 h 925018"/>
                  <a:gd name="connsiteX58" fmla="*/ 304419 w 636011"/>
                  <a:gd name="connsiteY58" fmla="*/ 434515 h 925018"/>
                  <a:gd name="connsiteX59" fmla="*/ 304419 w 636011"/>
                  <a:gd name="connsiteY59" fmla="*/ 445355 h 925018"/>
                  <a:gd name="connsiteX60" fmla="*/ 345973 w 636011"/>
                  <a:gd name="connsiteY60" fmla="*/ 896112 h 925018"/>
                  <a:gd name="connsiteX61" fmla="*/ 289967 w 636011"/>
                  <a:gd name="connsiteY61" fmla="*/ 896112 h 925018"/>
                  <a:gd name="connsiteX62" fmla="*/ 191504 w 636011"/>
                  <a:gd name="connsiteY62" fmla="*/ 823847 h 925018"/>
                  <a:gd name="connsiteX63" fmla="*/ 444434 w 636011"/>
                  <a:gd name="connsiteY63" fmla="*/ 823847 h 925018"/>
                  <a:gd name="connsiteX64" fmla="*/ 345973 w 636011"/>
                  <a:gd name="connsiteY64" fmla="*/ 896112 h 925018"/>
                  <a:gd name="connsiteX65" fmla="*/ 345973 w 636011"/>
                  <a:gd name="connsiteY65" fmla="*/ 896112 h 925018"/>
                  <a:gd name="connsiteX66" fmla="*/ 491407 w 636011"/>
                  <a:gd name="connsiteY66" fmla="*/ 773260 h 925018"/>
                  <a:gd name="connsiteX67" fmla="*/ 469727 w 636011"/>
                  <a:gd name="connsiteY67" fmla="*/ 794940 h 925018"/>
                  <a:gd name="connsiteX68" fmla="*/ 166211 w 636011"/>
                  <a:gd name="connsiteY68" fmla="*/ 794940 h 925018"/>
                  <a:gd name="connsiteX69" fmla="*/ 144531 w 636011"/>
                  <a:gd name="connsiteY69" fmla="*/ 773260 h 925018"/>
                  <a:gd name="connsiteX70" fmla="*/ 166211 w 636011"/>
                  <a:gd name="connsiteY70" fmla="*/ 751581 h 925018"/>
                  <a:gd name="connsiteX71" fmla="*/ 469727 w 636011"/>
                  <a:gd name="connsiteY71" fmla="*/ 751581 h 925018"/>
                  <a:gd name="connsiteX72" fmla="*/ 491407 w 636011"/>
                  <a:gd name="connsiteY72" fmla="*/ 773260 h 925018"/>
                  <a:gd name="connsiteX73" fmla="*/ 166211 w 636011"/>
                  <a:gd name="connsiteY73" fmla="*/ 722674 h 925018"/>
                  <a:gd name="connsiteX74" fmla="*/ 144531 w 636011"/>
                  <a:gd name="connsiteY74" fmla="*/ 700995 h 925018"/>
                  <a:gd name="connsiteX75" fmla="*/ 166211 w 636011"/>
                  <a:gd name="connsiteY75" fmla="*/ 679315 h 925018"/>
                  <a:gd name="connsiteX76" fmla="*/ 469727 w 636011"/>
                  <a:gd name="connsiteY76" fmla="*/ 679315 h 925018"/>
                  <a:gd name="connsiteX77" fmla="*/ 491407 w 636011"/>
                  <a:gd name="connsiteY77" fmla="*/ 700995 h 925018"/>
                  <a:gd name="connsiteX78" fmla="*/ 469727 w 636011"/>
                  <a:gd name="connsiteY78" fmla="*/ 722674 h 925018"/>
                  <a:gd name="connsiteX79" fmla="*/ 166211 w 636011"/>
                  <a:gd name="connsiteY79" fmla="*/ 722674 h 92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36011" h="925018">
                    <a:moveTo>
                      <a:pt x="547413" y="538397"/>
                    </a:moveTo>
                    <a:cubicBezTo>
                      <a:pt x="606129" y="477874"/>
                      <a:pt x="637745" y="397479"/>
                      <a:pt x="635939" y="312566"/>
                    </a:cubicBezTo>
                    <a:cubicBezTo>
                      <a:pt x="633229" y="138225"/>
                      <a:pt x="488697" y="-1789"/>
                      <a:pt x="314356" y="17"/>
                    </a:cubicBezTo>
                    <a:cubicBezTo>
                      <a:pt x="140015" y="1824"/>
                      <a:pt x="0" y="143645"/>
                      <a:pt x="0" y="317987"/>
                    </a:cubicBezTo>
                    <a:cubicBezTo>
                      <a:pt x="0" y="400189"/>
                      <a:pt x="31616" y="478778"/>
                      <a:pt x="88526" y="537494"/>
                    </a:cubicBezTo>
                    <a:cubicBezTo>
                      <a:pt x="118335" y="568206"/>
                      <a:pt x="137305" y="607953"/>
                      <a:pt x="143628" y="655828"/>
                    </a:cubicBezTo>
                    <a:cubicBezTo>
                      <a:pt x="112915" y="671185"/>
                      <a:pt x="106592" y="712738"/>
                      <a:pt x="130982" y="737127"/>
                    </a:cubicBezTo>
                    <a:cubicBezTo>
                      <a:pt x="100269" y="766937"/>
                      <a:pt x="118335" y="819330"/>
                      <a:pt x="161695" y="823847"/>
                    </a:cubicBezTo>
                    <a:cubicBezTo>
                      <a:pt x="176148" y="883466"/>
                      <a:pt x="229444" y="925018"/>
                      <a:pt x="289967" y="925018"/>
                    </a:cubicBezTo>
                    <a:lnTo>
                      <a:pt x="345973" y="925018"/>
                    </a:lnTo>
                    <a:cubicBezTo>
                      <a:pt x="407398" y="925018"/>
                      <a:pt x="460694" y="883466"/>
                      <a:pt x="474244" y="823847"/>
                    </a:cubicBezTo>
                    <a:cubicBezTo>
                      <a:pt x="516700" y="820233"/>
                      <a:pt x="535670" y="766937"/>
                      <a:pt x="504957" y="737127"/>
                    </a:cubicBezTo>
                    <a:cubicBezTo>
                      <a:pt x="529347" y="712738"/>
                      <a:pt x="523023" y="671185"/>
                      <a:pt x="492310" y="655828"/>
                    </a:cubicBezTo>
                    <a:cubicBezTo>
                      <a:pt x="498634" y="608856"/>
                      <a:pt x="517604" y="569110"/>
                      <a:pt x="547413" y="538397"/>
                    </a:cubicBezTo>
                    <a:lnTo>
                      <a:pt x="547413" y="538397"/>
                    </a:lnTo>
                    <a:close/>
                    <a:moveTo>
                      <a:pt x="109302" y="517620"/>
                    </a:moveTo>
                    <a:cubicBezTo>
                      <a:pt x="57813" y="463421"/>
                      <a:pt x="28906" y="392962"/>
                      <a:pt x="28906" y="317987"/>
                    </a:cubicBezTo>
                    <a:cubicBezTo>
                      <a:pt x="28906" y="160808"/>
                      <a:pt x="157178" y="30730"/>
                      <a:pt x="314356" y="28923"/>
                    </a:cubicBezTo>
                    <a:cubicBezTo>
                      <a:pt x="473341" y="27117"/>
                      <a:pt x="604322" y="154485"/>
                      <a:pt x="607032" y="313470"/>
                    </a:cubicBezTo>
                    <a:cubicBezTo>
                      <a:pt x="607936" y="390252"/>
                      <a:pt x="579933" y="463421"/>
                      <a:pt x="526637" y="518523"/>
                    </a:cubicBezTo>
                    <a:cubicBezTo>
                      <a:pt x="493214" y="552850"/>
                      <a:pt x="470631" y="598919"/>
                      <a:pt x="464307" y="650409"/>
                    </a:cubicBezTo>
                    <a:lnTo>
                      <a:pt x="332423" y="650409"/>
                    </a:lnTo>
                    <a:lnTo>
                      <a:pt x="332423" y="491424"/>
                    </a:lnTo>
                    <a:lnTo>
                      <a:pt x="375782" y="491424"/>
                    </a:lnTo>
                    <a:cubicBezTo>
                      <a:pt x="463404" y="491424"/>
                      <a:pt x="534766" y="420062"/>
                      <a:pt x="534766" y="332439"/>
                    </a:cubicBezTo>
                    <a:lnTo>
                      <a:pt x="534766" y="289080"/>
                    </a:lnTo>
                    <a:cubicBezTo>
                      <a:pt x="534766" y="280950"/>
                      <a:pt x="528443" y="274627"/>
                      <a:pt x="520314" y="274627"/>
                    </a:cubicBezTo>
                    <a:lnTo>
                      <a:pt x="462501" y="274627"/>
                    </a:lnTo>
                    <a:cubicBezTo>
                      <a:pt x="398365" y="274627"/>
                      <a:pt x="343262" y="312566"/>
                      <a:pt x="317969" y="367669"/>
                    </a:cubicBezTo>
                    <a:cubicBezTo>
                      <a:pt x="292676" y="312566"/>
                      <a:pt x="237574" y="274627"/>
                      <a:pt x="173438" y="274627"/>
                    </a:cubicBezTo>
                    <a:lnTo>
                      <a:pt x="115626" y="274627"/>
                    </a:lnTo>
                    <a:cubicBezTo>
                      <a:pt x="107495" y="274627"/>
                      <a:pt x="101172" y="280950"/>
                      <a:pt x="101172" y="289080"/>
                    </a:cubicBezTo>
                    <a:lnTo>
                      <a:pt x="101172" y="332439"/>
                    </a:lnTo>
                    <a:cubicBezTo>
                      <a:pt x="101172" y="420062"/>
                      <a:pt x="172535" y="491424"/>
                      <a:pt x="260157" y="491424"/>
                    </a:cubicBezTo>
                    <a:lnTo>
                      <a:pt x="303516" y="491424"/>
                    </a:lnTo>
                    <a:lnTo>
                      <a:pt x="303516" y="650409"/>
                    </a:lnTo>
                    <a:lnTo>
                      <a:pt x="171631" y="650409"/>
                    </a:lnTo>
                    <a:cubicBezTo>
                      <a:pt x="165308" y="598016"/>
                      <a:pt x="142725" y="552850"/>
                      <a:pt x="109302" y="517620"/>
                    </a:cubicBezTo>
                    <a:close/>
                    <a:moveTo>
                      <a:pt x="444434" y="366766"/>
                    </a:moveTo>
                    <a:cubicBezTo>
                      <a:pt x="439015" y="360442"/>
                      <a:pt x="429981" y="360442"/>
                      <a:pt x="423658" y="364959"/>
                    </a:cubicBezTo>
                    <a:lnTo>
                      <a:pt x="332423" y="445355"/>
                    </a:lnTo>
                    <a:lnTo>
                      <a:pt x="332423" y="433612"/>
                    </a:lnTo>
                    <a:cubicBezTo>
                      <a:pt x="332423" y="362249"/>
                      <a:pt x="391139" y="303533"/>
                      <a:pt x="462501" y="303533"/>
                    </a:cubicBezTo>
                    <a:lnTo>
                      <a:pt x="505860" y="303533"/>
                    </a:lnTo>
                    <a:lnTo>
                      <a:pt x="505860" y="332439"/>
                    </a:lnTo>
                    <a:cubicBezTo>
                      <a:pt x="505860" y="403802"/>
                      <a:pt x="447144" y="462518"/>
                      <a:pt x="375782" y="462518"/>
                    </a:cubicBezTo>
                    <a:lnTo>
                      <a:pt x="356812" y="462518"/>
                    </a:lnTo>
                    <a:lnTo>
                      <a:pt x="443531" y="386639"/>
                    </a:lnTo>
                    <a:cubicBezTo>
                      <a:pt x="448951" y="381219"/>
                      <a:pt x="449855" y="372186"/>
                      <a:pt x="444434" y="366766"/>
                    </a:cubicBezTo>
                    <a:close/>
                    <a:moveTo>
                      <a:pt x="303516" y="445355"/>
                    </a:moveTo>
                    <a:lnTo>
                      <a:pt x="212281" y="364959"/>
                    </a:lnTo>
                    <a:cubicBezTo>
                      <a:pt x="205958" y="359539"/>
                      <a:pt x="196925" y="360442"/>
                      <a:pt x="191504" y="366766"/>
                    </a:cubicBezTo>
                    <a:cubicBezTo>
                      <a:pt x="186085" y="373089"/>
                      <a:pt x="186988" y="382122"/>
                      <a:pt x="193311" y="387542"/>
                    </a:cubicBezTo>
                    <a:lnTo>
                      <a:pt x="280030" y="463421"/>
                    </a:lnTo>
                    <a:lnTo>
                      <a:pt x="261060" y="463421"/>
                    </a:lnTo>
                    <a:cubicBezTo>
                      <a:pt x="189698" y="463421"/>
                      <a:pt x="130982" y="404705"/>
                      <a:pt x="130982" y="333343"/>
                    </a:cubicBezTo>
                    <a:lnTo>
                      <a:pt x="130982" y="304437"/>
                    </a:lnTo>
                    <a:lnTo>
                      <a:pt x="174341" y="304437"/>
                    </a:lnTo>
                    <a:cubicBezTo>
                      <a:pt x="245704" y="304437"/>
                      <a:pt x="304419" y="363153"/>
                      <a:pt x="304419" y="434515"/>
                    </a:cubicBezTo>
                    <a:lnTo>
                      <a:pt x="304419" y="445355"/>
                    </a:lnTo>
                    <a:close/>
                    <a:moveTo>
                      <a:pt x="345973" y="896112"/>
                    </a:moveTo>
                    <a:lnTo>
                      <a:pt x="289967" y="896112"/>
                    </a:lnTo>
                    <a:cubicBezTo>
                      <a:pt x="244800" y="896112"/>
                      <a:pt x="205054" y="866302"/>
                      <a:pt x="191504" y="823847"/>
                    </a:cubicBezTo>
                    <a:lnTo>
                      <a:pt x="444434" y="823847"/>
                    </a:lnTo>
                    <a:cubicBezTo>
                      <a:pt x="430884" y="866302"/>
                      <a:pt x="391139" y="896112"/>
                      <a:pt x="345973" y="896112"/>
                    </a:cubicBezTo>
                    <a:lnTo>
                      <a:pt x="345973" y="896112"/>
                    </a:lnTo>
                    <a:close/>
                    <a:moveTo>
                      <a:pt x="491407" y="773260"/>
                    </a:moveTo>
                    <a:cubicBezTo>
                      <a:pt x="491407" y="785003"/>
                      <a:pt x="481471" y="794940"/>
                      <a:pt x="469727" y="794940"/>
                    </a:cubicBezTo>
                    <a:cubicBezTo>
                      <a:pt x="451661" y="794940"/>
                      <a:pt x="177954" y="794940"/>
                      <a:pt x="166211" y="794940"/>
                    </a:cubicBezTo>
                    <a:cubicBezTo>
                      <a:pt x="154468" y="794940"/>
                      <a:pt x="144531" y="785003"/>
                      <a:pt x="144531" y="773260"/>
                    </a:cubicBezTo>
                    <a:cubicBezTo>
                      <a:pt x="144531" y="761517"/>
                      <a:pt x="154468" y="751581"/>
                      <a:pt x="166211" y="751581"/>
                    </a:cubicBezTo>
                    <a:lnTo>
                      <a:pt x="469727" y="751581"/>
                    </a:lnTo>
                    <a:cubicBezTo>
                      <a:pt x="482374" y="751581"/>
                      <a:pt x="491407" y="761517"/>
                      <a:pt x="491407" y="773260"/>
                    </a:cubicBezTo>
                    <a:close/>
                    <a:moveTo>
                      <a:pt x="166211" y="722674"/>
                    </a:moveTo>
                    <a:cubicBezTo>
                      <a:pt x="154468" y="722674"/>
                      <a:pt x="144531" y="712738"/>
                      <a:pt x="144531" y="700995"/>
                    </a:cubicBezTo>
                    <a:cubicBezTo>
                      <a:pt x="144531" y="689251"/>
                      <a:pt x="154468" y="679315"/>
                      <a:pt x="166211" y="679315"/>
                    </a:cubicBezTo>
                    <a:lnTo>
                      <a:pt x="469727" y="679315"/>
                    </a:lnTo>
                    <a:cubicBezTo>
                      <a:pt x="481471" y="679315"/>
                      <a:pt x="491407" y="689251"/>
                      <a:pt x="491407" y="700995"/>
                    </a:cubicBezTo>
                    <a:cubicBezTo>
                      <a:pt x="491407" y="712738"/>
                      <a:pt x="481471" y="722674"/>
                      <a:pt x="469727" y="722674"/>
                    </a:cubicBezTo>
                    <a:lnTo>
                      <a:pt x="166211" y="722674"/>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Freeform 22">
                <a:extLst>
                  <a:ext uri="{FF2B5EF4-FFF2-40B4-BE49-F238E27FC236}">
                    <a16:creationId xmlns:a16="http://schemas.microsoft.com/office/drawing/2014/main" id="{8D17A6C4-AE45-1FDA-4E20-50CC6FC6FBAF}"/>
                  </a:ext>
                </a:extLst>
              </p:cNvPr>
              <p:cNvSpPr/>
              <p:nvPr/>
            </p:nvSpPr>
            <p:spPr>
              <a:xfrm>
                <a:off x="8736336" y="1077510"/>
                <a:ext cx="101172" cy="28906"/>
              </a:xfrm>
              <a:custGeom>
                <a:avLst/>
                <a:gdLst>
                  <a:gd name="connsiteX0" fmla="*/ 101172 w 101172"/>
                  <a:gd name="connsiteY0" fmla="*/ 14453 h 28906"/>
                  <a:gd name="connsiteX1" fmla="*/ 86719 w 101172"/>
                  <a:gd name="connsiteY1" fmla="*/ 0 h 28906"/>
                  <a:gd name="connsiteX2" fmla="*/ 14453 w 101172"/>
                  <a:gd name="connsiteY2" fmla="*/ 0 h 28906"/>
                  <a:gd name="connsiteX3" fmla="*/ 0 w 101172"/>
                  <a:gd name="connsiteY3" fmla="*/ 14453 h 28906"/>
                  <a:gd name="connsiteX4" fmla="*/ 14453 w 101172"/>
                  <a:gd name="connsiteY4" fmla="*/ 28906 h 28906"/>
                  <a:gd name="connsiteX5" fmla="*/ 86719 w 101172"/>
                  <a:gd name="connsiteY5" fmla="*/ 28906 h 28906"/>
                  <a:gd name="connsiteX6" fmla="*/ 101172 w 101172"/>
                  <a:gd name="connsiteY6" fmla="*/ 14453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101172" y="14453"/>
                    </a:moveTo>
                    <a:cubicBezTo>
                      <a:pt x="101172" y="6323"/>
                      <a:pt x="94849" y="0"/>
                      <a:pt x="86719" y="0"/>
                    </a:cubicBezTo>
                    <a:lnTo>
                      <a:pt x="14453" y="0"/>
                    </a:lnTo>
                    <a:cubicBezTo>
                      <a:pt x="6323" y="0"/>
                      <a:pt x="0" y="6323"/>
                      <a:pt x="0" y="14453"/>
                    </a:cubicBezTo>
                    <a:cubicBezTo>
                      <a:pt x="0" y="22583"/>
                      <a:pt x="6323" y="28906"/>
                      <a:pt x="14453" y="28906"/>
                    </a:cubicBezTo>
                    <a:lnTo>
                      <a:pt x="86719" y="28906"/>
                    </a:lnTo>
                    <a:cubicBezTo>
                      <a:pt x="94849" y="28906"/>
                      <a:pt x="101172" y="22583"/>
                      <a:pt x="101172" y="1445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4" name="Freeform 23">
                <a:extLst>
                  <a:ext uri="{FF2B5EF4-FFF2-40B4-BE49-F238E27FC236}">
                    <a16:creationId xmlns:a16="http://schemas.microsoft.com/office/drawing/2014/main" id="{AE2C2028-B300-554D-3EDB-7E70CCC486C3}"/>
                  </a:ext>
                </a:extLst>
              </p:cNvPr>
              <p:cNvSpPr/>
              <p:nvPr/>
            </p:nvSpPr>
            <p:spPr>
              <a:xfrm>
                <a:off x="8796859" y="1265589"/>
                <a:ext cx="91235" cy="64850"/>
              </a:xfrm>
              <a:custGeom>
                <a:avLst/>
                <a:gdLst>
                  <a:gd name="connsiteX0" fmla="*/ 69556 w 91235"/>
                  <a:gd name="connsiteY0" fmla="*/ 1618 h 64850"/>
                  <a:gd name="connsiteX1" fmla="*/ 7226 w 91235"/>
                  <a:gd name="connsiteY1" fmla="*/ 37751 h 64850"/>
                  <a:gd name="connsiteX2" fmla="*/ 1807 w 91235"/>
                  <a:gd name="connsiteY2" fmla="*/ 57624 h 64850"/>
                  <a:gd name="connsiteX3" fmla="*/ 21680 w 91235"/>
                  <a:gd name="connsiteY3" fmla="*/ 63044 h 64850"/>
                  <a:gd name="connsiteX4" fmla="*/ 84009 w 91235"/>
                  <a:gd name="connsiteY4" fmla="*/ 26911 h 64850"/>
                  <a:gd name="connsiteX5" fmla="*/ 89429 w 91235"/>
                  <a:gd name="connsiteY5" fmla="*/ 7038 h 64850"/>
                  <a:gd name="connsiteX6" fmla="*/ 69556 w 91235"/>
                  <a:gd name="connsiteY6" fmla="*/ 1618 h 6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235" h="64850">
                    <a:moveTo>
                      <a:pt x="69556" y="1618"/>
                    </a:moveTo>
                    <a:lnTo>
                      <a:pt x="7226" y="37751"/>
                    </a:lnTo>
                    <a:cubicBezTo>
                      <a:pt x="0" y="41365"/>
                      <a:pt x="-1807" y="50398"/>
                      <a:pt x="1807" y="57624"/>
                    </a:cubicBezTo>
                    <a:cubicBezTo>
                      <a:pt x="5420" y="64851"/>
                      <a:pt x="14453" y="66657"/>
                      <a:pt x="21680" y="63044"/>
                    </a:cubicBezTo>
                    <a:lnTo>
                      <a:pt x="84009" y="26911"/>
                    </a:lnTo>
                    <a:cubicBezTo>
                      <a:pt x="91236" y="23298"/>
                      <a:pt x="93042" y="14265"/>
                      <a:pt x="89429" y="7038"/>
                    </a:cubicBezTo>
                    <a:cubicBezTo>
                      <a:pt x="84912" y="715"/>
                      <a:pt x="76782" y="-1995"/>
                      <a:pt x="69556" y="161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Freeform 24">
                <a:extLst>
                  <a:ext uri="{FF2B5EF4-FFF2-40B4-BE49-F238E27FC236}">
                    <a16:creationId xmlns:a16="http://schemas.microsoft.com/office/drawing/2014/main" id="{37DB2984-46F0-031C-717A-B2D8C6759C21}"/>
                  </a:ext>
                </a:extLst>
              </p:cNvPr>
              <p:cNvSpPr/>
              <p:nvPr/>
            </p:nvSpPr>
            <p:spPr>
              <a:xfrm>
                <a:off x="8796457" y="853486"/>
                <a:ext cx="91499" cy="65041"/>
              </a:xfrm>
              <a:custGeom>
                <a:avLst/>
                <a:gdLst>
                  <a:gd name="connsiteX0" fmla="*/ 7628 w 91499"/>
                  <a:gd name="connsiteY0" fmla="*/ 27100 h 65041"/>
                  <a:gd name="connsiteX1" fmla="*/ 77184 w 91499"/>
                  <a:gd name="connsiteY1" fmla="*/ 65039 h 65041"/>
                  <a:gd name="connsiteX2" fmla="*/ 84410 w 91499"/>
                  <a:gd name="connsiteY2" fmla="*/ 37940 h 65041"/>
                  <a:gd name="connsiteX3" fmla="*/ 22081 w 91499"/>
                  <a:gd name="connsiteY3" fmla="*/ 1807 h 65041"/>
                  <a:gd name="connsiteX4" fmla="*/ 2208 w 91499"/>
                  <a:gd name="connsiteY4" fmla="*/ 7226 h 65041"/>
                  <a:gd name="connsiteX5" fmla="*/ 7628 w 91499"/>
                  <a:gd name="connsiteY5" fmla="*/ 27100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99" h="65041">
                    <a:moveTo>
                      <a:pt x="7628" y="27100"/>
                    </a:moveTo>
                    <a:cubicBezTo>
                      <a:pt x="74474" y="65942"/>
                      <a:pt x="71764" y="65039"/>
                      <a:pt x="77184" y="65039"/>
                    </a:cubicBezTo>
                    <a:cubicBezTo>
                      <a:pt x="91637" y="65039"/>
                      <a:pt x="97057" y="45166"/>
                      <a:pt x="84410" y="37940"/>
                    </a:cubicBezTo>
                    <a:lnTo>
                      <a:pt x="22081" y="1807"/>
                    </a:lnTo>
                    <a:cubicBezTo>
                      <a:pt x="14855" y="-1807"/>
                      <a:pt x="6725" y="0"/>
                      <a:pt x="2208" y="7226"/>
                    </a:cubicBezTo>
                    <a:cubicBezTo>
                      <a:pt x="-2308" y="14453"/>
                      <a:pt x="401" y="23486"/>
                      <a:pt x="7628" y="2710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6" name="Freeform 25">
                <a:extLst>
                  <a:ext uri="{FF2B5EF4-FFF2-40B4-BE49-F238E27FC236}">
                    <a16:creationId xmlns:a16="http://schemas.microsoft.com/office/drawing/2014/main" id="{3969B5A6-3F89-7C12-E3E4-361C611C83BC}"/>
                  </a:ext>
                </a:extLst>
              </p:cNvPr>
              <p:cNvSpPr/>
              <p:nvPr/>
            </p:nvSpPr>
            <p:spPr>
              <a:xfrm>
                <a:off x="9560165" y="1077510"/>
                <a:ext cx="101172" cy="28906"/>
              </a:xfrm>
              <a:custGeom>
                <a:avLst/>
                <a:gdLst>
                  <a:gd name="connsiteX0" fmla="*/ 86719 w 101172"/>
                  <a:gd name="connsiteY0" fmla="*/ 0 h 28906"/>
                  <a:gd name="connsiteX1" fmla="*/ 14453 w 101172"/>
                  <a:gd name="connsiteY1" fmla="*/ 0 h 28906"/>
                  <a:gd name="connsiteX2" fmla="*/ 0 w 101172"/>
                  <a:gd name="connsiteY2" fmla="*/ 14453 h 28906"/>
                  <a:gd name="connsiteX3" fmla="*/ 14453 w 101172"/>
                  <a:gd name="connsiteY3" fmla="*/ 28906 h 28906"/>
                  <a:gd name="connsiteX4" fmla="*/ 86719 w 101172"/>
                  <a:gd name="connsiteY4" fmla="*/ 28906 h 28906"/>
                  <a:gd name="connsiteX5" fmla="*/ 101172 w 101172"/>
                  <a:gd name="connsiteY5" fmla="*/ 14453 h 28906"/>
                  <a:gd name="connsiteX6" fmla="*/ 86719 w 101172"/>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86719" y="0"/>
                    </a:moveTo>
                    <a:lnTo>
                      <a:pt x="14453" y="0"/>
                    </a:lnTo>
                    <a:cubicBezTo>
                      <a:pt x="6323" y="0"/>
                      <a:pt x="0" y="6323"/>
                      <a:pt x="0" y="14453"/>
                    </a:cubicBezTo>
                    <a:cubicBezTo>
                      <a:pt x="0" y="22583"/>
                      <a:pt x="6323" y="28906"/>
                      <a:pt x="14453" y="28906"/>
                    </a:cubicBezTo>
                    <a:lnTo>
                      <a:pt x="86719" y="28906"/>
                    </a:lnTo>
                    <a:cubicBezTo>
                      <a:pt x="94849" y="28906"/>
                      <a:pt x="101172" y="22583"/>
                      <a:pt x="101172" y="14453"/>
                    </a:cubicBezTo>
                    <a:cubicBezTo>
                      <a:pt x="101172" y="6323"/>
                      <a:pt x="94849" y="0"/>
                      <a:pt x="86719"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 name="Freeform 26">
                <a:extLst>
                  <a:ext uri="{FF2B5EF4-FFF2-40B4-BE49-F238E27FC236}">
                    <a16:creationId xmlns:a16="http://schemas.microsoft.com/office/drawing/2014/main" id="{001AFB08-DD48-85B0-1785-BB0390FB0B0A}"/>
                  </a:ext>
                </a:extLst>
              </p:cNvPr>
              <p:cNvSpPr/>
              <p:nvPr/>
            </p:nvSpPr>
            <p:spPr>
              <a:xfrm>
                <a:off x="9510483" y="1265401"/>
                <a:ext cx="91047" cy="65039"/>
              </a:xfrm>
              <a:custGeom>
                <a:avLst/>
                <a:gdLst>
                  <a:gd name="connsiteX0" fmla="*/ 84009 w 91047"/>
                  <a:gd name="connsiteY0" fmla="*/ 37939 h 65039"/>
                  <a:gd name="connsiteX1" fmla="*/ 21680 w 91047"/>
                  <a:gd name="connsiteY1" fmla="*/ 1807 h 65039"/>
                  <a:gd name="connsiteX2" fmla="*/ 1807 w 91047"/>
                  <a:gd name="connsiteY2" fmla="*/ 7227 h 65039"/>
                  <a:gd name="connsiteX3" fmla="*/ 7226 w 91047"/>
                  <a:gd name="connsiteY3" fmla="*/ 27099 h 65039"/>
                  <a:gd name="connsiteX4" fmla="*/ 69556 w 91047"/>
                  <a:gd name="connsiteY4" fmla="*/ 63232 h 65039"/>
                  <a:gd name="connsiteX5" fmla="*/ 89429 w 91047"/>
                  <a:gd name="connsiteY5" fmla="*/ 57813 h 65039"/>
                  <a:gd name="connsiteX6" fmla="*/ 84009 w 91047"/>
                  <a:gd name="connsiteY6" fmla="*/ 37939 h 6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47" h="65039">
                    <a:moveTo>
                      <a:pt x="84009" y="37939"/>
                    </a:moveTo>
                    <a:lnTo>
                      <a:pt x="21680" y="1807"/>
                    </a:lnTo>
                    <a:cubicBezTo>
                      <a:pt x="14453" y="-1806"/>
                      <a:pt x="6323" y="0"/>
                      <a:pt x="1807" y="7227"/>
                    </a:cubicBezTo>
                    <a:cubicBezTo>
                      <a:pt x="-1807" y="14453"/>
                      <a:pt x="0" y="22583"/>
                      <a:pt x="7226" y="27099"/>
                    </a:cubicBezTo>
                    <a:lnTo>
                      <a:pt x="69556" y="63232"/>
                    </a:lnTo>
                    <a:cubicBezTo>
                      <a:pt x="76782" y="66846"/>
                      <a:pt x="84912" y="65039"/>
                      <a:pt x="89429" y="57813"/>
                    </a:cubicBezTo>
                    <a:cubicBezTo>
                      <a:pt x="93042" y="51489"/>
                      <a:pt x="90332" y="42456"/>
                      <a:pt x="84009" y="379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 name="Freeform 27">
                <a:extLst>
                  <a:ext uri="{FF2B5EF4-FFF2-40B4-BE49-F238E27FC236}">
                    <a16:creationId xmlns:a16="http://schemas.microsoft.com/office/drawing/2014/main" id="{DFE0924E-D990-25C2-5C56-C45C47FB96AF}"/>
                  </a:ext>
                </a:extLst>
              </p:cNvPr>
              <p:cNvSpPr/>
              <p:nvPr/>
            </p:nvSpPr>
            <p:spPr>
              <a:xfrm>
                <a:off x="9509975" y="853486"/>
                <a:ext cx="91742" cy="65041"/>
              </a:xfrm>
              <a:custGeom>
                <a:avLst/>
                <a:gdLst>
                  <a:gd name="connsiteX0" fmla="*/ 14961 w 91742"/>
                  <a:gd name="connsiteY0" fmla="*/ 65039 h 65041"/>
                  <a:gd name="connsiteX1" fmla="*/ 84516 w 91742"/>
                  <a:gd name="connsiteY1" fmla="*/ 27100 h 65041"/>
                  <a:gd name="connsiteX2" fmla="*/ 89936 w 91742"/>
                  <a:gd name="connsiteY2" fmla="*/ 7226 h 65041"/>
                  <a:gd name="connsiteX3" fmla="*/ 70063 w 91742"/>
                  <a:gd name="connsiteY3" fmla="*/ 1807 h 65041"/>
                  <a:gd name="connsiteX4" fmla="*/ 7734 w 91742"/>
                  <a:gd name="connsiteY4" fmla="*/ 37940 h 65041"/>
                  <a:gd name="connsiteX5" fmla="*/ 14961 w 91742"/>
                  <a:gd name="connsiteY5" fmla="*/ 65039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42" h="65041">
                    <a:moveTo>
                      <a:pt x="14961" y="65039"/>
                    </a:moveTo>
                    <a:cubicBezTo>
                      <a:pt x="20381" y="65039"/>
                      <a:pt x="17671" y="65942"/>
                      <a:pt x="84516" y="27100"/>
                    </a:cubicBezTo>
                    <a:cubicBezTo>
                      <a:pt x="91743" y="23486"/>
                      <a:pt x="93549" y="14453"/>
                      <a:pt x="89936" y="7226"/>
                    </a:cubicBezTo>
                    <a:cubicBezTo>
                      <a:pt x="86323" y="0"/>
                      <a:pt x="77290" y="-1807"/>
                      <a:pt x="70063" y="1807"/>
                    </a:cubicBezTo>
                    <a:lnTo>
                      <a:pt x="7734" y="37940"/>
                    </a:lnTo>
                    <a:cubicBezTo>
                      <a:pt x="-5816" y="45166"/>
                      <a:pt x="-396" y="65039"/>
                      <a:pt x="14961" y="650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20" name="Freeform 19">
              <a:extLst>
                <a:ext uri="{FF2B5EF4-FFF2-40B4-BE49-F238E27FC236}">
                  <a16:creationId xmlns:a16="http://schemas.microsoft.com/office/drawing/2014/main" id="{421EBE95-105F-8BDC-C579-FB5F2F9D7229}"/>
                </a:ext>
              </a:extLst>
            </p:cNvPr>
            <p:cNvSpPr/>
            <p:nvPr/>
          </p:nvSpPr>
          <p:spPr>
            <a:xfrm>
              <a:off x="9222323" y="1077510"/>
              <a:ext cx="173437" cy="158984"/>
            </a:xfrm>
            <a:custGeom>
              <a:avLst/>
              <a:gdLst>
                <a:gd name="connsiteX0" fmla="*/ 112012 w 173437"/>
                <a:gd name="connsiteY0" fmla="*/ 63233 h 158984"/>
                <a:gd name="connsiteX1" fmla="*/ 91235 w 173437"/>
                <a:gd name="connsiteY1" fmla="*/ 61426 h 158984"/>
                <a:gd name="connsiteX2" fmla="*/ 0 w 173437"/>
                <a:gd name="connsiteY2" fmla="*/ 141822 h 158984"/>
                <a:gd name="connsiteX3" fmla="*/ 0 w 173437"/>
                <a:gd name="connsiteY3" fmla="*/ 130079 h 158984"/>
                <a:gd name="connsiteX4" fmla="*/ 130078 w 173437"/>
                <a:gd name="connsiteY4" fmla="*/ 0 h 158984"/>
                <a:gd name="connsiteX5" fmla="*/ 173437 w 173437"/>
                <a:gd name="connsiteY5" fmla="*/ 0 h 158984"/>
                <a:gd name="connsiteX6" fmla="*/ 173437 w 173437"/>
                <a:gd name="connsiteY6" fmla="*/ 28906 h 158984"/>
                <a:gd name="connsiteX7" fmla="*/ 43359 w 173437"/>
                <a:gd name="connsiteY7" fmla="*/ 158985 h 158984"/>
                <a:gd name="connsiteX8" fmla="*/ 24389 w 173437"/>
                <a:gd name="connsiteY8" fmla="*/ 158985 h 158984"/>
                <a:gd name="connsiteX9" fmla="*/ 111108 w 173437"/>
                <a:gd name="connsiteY9" fmla="*/ 83106 h 158984"/>
                <a:gd name="connsiteX10" fmla="*/ 112012 w 173437"/>
                <a:gd name="connsiteY10" fmla="*/ 63233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12012" y="63233"/>
                  </a:moveTo>
                  <a:cubicBezTo>
                    <a:pt x="106592" y="56909"/>
                    <a:pt x="97559" y="56909"/>
                    <a:pt x="91235" y="61426"/>
                  </a:cubicBezTo>
                  <a:lnTo>
                    <a:pt x="0" y="141822"/>
                  </a:lnTo>
                  <a:lnTo>
                    <a:pt x="0" y="130079"/>
                  </a:lnTo>
                  <a:cubicBezTo>
                    <a:pt x="0" y="58716"/>
                    <a:pt x="58716" y="0"/>
                    <a:pt x="130078" y="0"/>
                  </a:cubicBezTo>
                  <a:lnTo>
                    <a:pt x="173437" y="0"/>
                  </a:lnTo>
                  <a:lnTo>
                    <a:pt x="173437" y="28906"/>
                  </a:lnTo>
                  <a:cubicBezTo>
                    <a:pt x="173437" y="100269"/>
                    <a:pt x="114721" y="158985"/>
                    <a:pt x="43359" y="158985"/>
                  </a:cubicBezTo>
                  <a:lnTo>
                    <a:pt x="24389" y="158985"/>
                  </a:lnTo>
                  <a:lnTo>
                    <a:pt x="111108" y="83106"/>
                  </a:lnTo>
                  <a:cubicBezTo>
                    <a:pt x="116528" y="77686"/>
                    <a:pt x="117432" y="68653"/>
                    <a:pt x="112012" y="63233"/>
                  </a:cubicBezTo>
                  <a:close/>
                </a:path>
              </a:pathLst>
            </a:custGeom>
            <a:solidFill>
              <a:srgbClr val="8AC03B"/>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20">
              <a:extLst>
                <a:ext uri="{FF2B5EF4-FFF2-40B4-BE49-F238E27FC236}">
                  <a16:creationId xmlns:a16="http://schemas.microsoft.com/office/drawing/2014/main" id="{7396A955-A928-55CB-468C-86739A58E89F}"/>
                </a:ext>
              </a:extLst>
            </p:cNvPr>
            <p:cNvSpPr/>
            <p:nvPr/>
          </p:nvSpPr>
          <p:spPr>
            <a:xfrm>
              <a:off x="9020882" y="1078413"/>
              <a:ext cx="173437" cy="158984"/>
            </a:xfrm>
            <a:custGeom>
              <a:avLst/>
              <a:gdLst>
                <a:gd name="connsiteX0" fmla="*/ 172535 w 173437"/>
                <a:gd name="connsiteY0" fmla="*/ 140918 h 158984"/>
                <a:gd name="connsiteX1" fmla="*/ 81299 w 173437"/>
                <a:gd name="connsiteY1" fmla="*/ 60522 h 158984"/>
                <a:gd name="connsiteX2" fmla="*/ 60523 w 173437"/>
                <a:gd name="connsiteY2" fmla="*/ 62329 h 158984"/>
                <a:gd name="connsiteX3" fmla="*/ 62329 w 173437"/>
                <a:gd name="connsiteY3" fmla="*/ 83105 h 158984"/>
                <a:gd name="connsiteX4" fmla="*/ 149048 w 173437"/>
                <a:gd name="connsiteY4" fmla="*/ 158984 h 158984"/>
                <a:gd name="connsiteX5" fmla="*/ 130079 w 173437"/>
                <a:gd name="connsiteY5" fmla="*/ 158984 h 158984"/>
                <a:gd name="connsiteX6" fmla="*/ 0 w 173437"/>
                <a:gd name="connsiteY6" fmla="*/ 28906 h 158984"/>
                <a:gd name="connsiteX7" fmla="*/ 0 w 173437"/>
                <a:gd name="connsiteY7" fmla="*/ 0 h 158984"/>
                <a:gd name="connsiteX8" fmla="*/ 43360 w 173437"/>
                <a:gd name="connsiteY8" fmla="*/ 0 h 158984"/>
                <a:gd name="connsiteX9" fmla="*/ 173438 w 173437"/>
                <a:gd name="connsiteY9" fmla="*/ 130078 h 158984"/>
                <a:gd name="connsiteX10" fmla="*/ 173438 w 173437"/>
                <a:gd name="connsiteY10" fmla="*/ 140918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72535" y="140918"/>
                  </a:moveTo>
                  <a:lnTo>
                    <a:pt x="81299" y="60522"/>
                  </a:lnTo>
                  <a:cubicBezTo>
                    <a:pt x="74976" y="55102"/>
                    <a:pt x="65943" y="56005"/>
                    <a:pt x="60523" y="62329"/>
                  </a:cubicBezTo>
                  <a:cubicBezTo>
                    <a:pt x="55103" y="68652"/>
                    <a:pt x="56006" y="77685"/>
                    <a:pt x="62329" y="83105"/>
                  </a:cubicBezTo>
                  <a:lnTo>
                    <a:pt x="149048" y="158984"/>
                  </a:lnTo>
                  <a:lnTo>
                    <a:pt x="130079" y="158984"/>
                  </a:lnTo>
                  <a:cubicBezTo>
                    <a:pt x="58716" y="158984"/>
                    <a:pt x="0" y="100268"/>
                    <a:pt x="0" y="28906"/>
                  </a:cubicBezTo>
                  <a:lnTo>
                    <a:pt x="0" y="0"/>
                  </a:lnTo>
                  <a:lnTo>
                    <a:pt x="43360" y="0"/>
                  </a:lnTo>
                  <a:cubicBezTo>
                    <a:pt x="114722" y="0"/>
                    <a:pt x="173438" y="58716"/>
                    <a:pt x="173438" y="130078"/>
                  </a:cubicBezTo>
                  <a:lnTo>
                    <a:pt x="173438" y="140918"/>
                  </a:lnTo>
                  <a:close/>
                </a:path>
              </a:pathLst>
            </a:custGeom>
            <a:solidFill>
              <a:srgbClr val="8AC03B"/>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39" name="Graphic 3">
            <a:extLst>
              <a:ext uri="{FF2B5EF4-FFF2-40B4-BE49-F238E27FC236}">
                <a16:creationId xmlns:a16="http://schemas.microsoft.com/office/drawing/2014/main" id="{7A5BF4FC-6101-DB43-1FC0-69EDEE24BC35}"/>
              </a:ext>
            </a:extLst>
          </p:cNvPr>
          <p:cNvGrpSpPr/>
          <p:nvPr/>
        </p:nvGrpSpPr>
        <p:grpSpPr>
          <a:xfrm>
            <a:off x="4458157" y="5861643"/>
            <a:ext cx="470038" cy="472240"/>
            <a:chOff x="10641325" y="2076985"/>
            <a:chExt cx="1044352" cy="1049245"/>
          </a:xfrm>
          <a:solidFill>
            <a:schemeClr val="bg1"/>
          </a:solidFill>
        </p:grpSpPr>
        <p:sp>
          <p:nvSpPr>
            <p:cNvPr id="40" name="Freeform 39">
              <a:extLst>
                <a:ext uri="{FF2B5EF4-FFF2-40B4-BE49-F238E27FC236}">
                  <a16:creationId xmlns:a16="http://schemas.microsoft.com/office/drawing/2014/main" id="{E2C46D4A-E780-04EC-FF0A-A95D5AED26DC}"/>
                </a:ext>
              </a:extLst>
            </p:cNvPr>
            <p:cNvSpPr/>
            <p:nvPr/>
          </p:nvSpPr>
          <p:spPr>
            <a:xfrm>
              <a:off x="11467582" y="2112094"/>
              <a:ext cx="178965" cy="180336"/>
            </a:xfrm>
            <a:custGeom>
              <a:avLst/>
              <a:gdLst>
                <a:gd name="connsiteX0" fmla="*/ 161824 w 178965"/>
                <a:gd name="connsiteY0" fmla="*/ 180337 h 180336"/>
                <a:gd name="connsiteX1" fmla="*/ 54855 w 178965"/>
                <a:gd name="connsiteY1" fmla="*/ 125481 h 180336"/>
                <a:gd name="connsiteX2" fmla="*/ 0 w 178965"/>
                <a:gd name="connsiteY2" fmla="*/ 18514 h 180336"/>
                <a:gd name="connsiteX3" fmla="*/ 178280 w 178965"/>
                <a:gd name="connsiteY3" fmla="*/ 2057 h 180336"/>
                <a:gd name="connsiteX4" fmla="*/ 161824 w 178965"/>
                <a:gd name="connsiteY4" fmla="*/ 180337 h 180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965" h="180336">
                  <a:moveTo>
                    <a:pt x="161824" y="180337"/>
                  </a:moveTo>
                  <a:cubicBezTo>
                    <a:pt x="120682" y="174851"/>
                    <a:pt x="85027" y="152909"/>
                    <a:pt x="54855" y="125481"/>
                  </a:cubicBezTo>
                  <a:cubicBezTo>
                    <a:pt x="24686" y="95311"/>
                    <a:pt x="5486" y="59655"/>
                    <a:pt x="0" y="18514"/>
                  </a:cubicBezTo>
                  <a:cubicBezTo>
                    <a:pt x="57599" y="2057"/>
                    <a:pt x="117940" y="-3428"/>
                    <a:pt x="178280" y="2057"/>
                  </a:cubicBezTo>
                  <a:cubicBezTo>
                    <a:pt x="181024" y="62398"/>
                    <a:pt x="175538" y="122739"/>
                    <a:pt x="161824" y="180337"/>
                  </a:cubicBezTo>
                  <a:close/>
                </a:path>
              </a:pathLst>
            </a:custGeom>
            <a:solidFill>
              <a:srgbClr val="69ADAD"/>
            </a:solidFill>
            <a:ln w="27426" cap="flat">
              <a:noFill/>
              <a:prstDash val="solid"/>
              <a:miter/>
            </a:ln>
          </p:spPr>
          <p:txBody>
            <a:bodyPr rtlCol="0" anchor="ctr"/>
            <a:lstStyle/>
            <a:p>
              <a:endParaRPr lang="en-US"/>
            </a:p>
          </p:txBody>
        </p:sp>
        <p:grpSp>
          <p:nvGrpSpPr>
            <p:cNvPr id="41" name="Graphic 3">
              <a:extLst>
                <a:ext uri="{FF2B5EF4-FFF2-40B4-BE49-F238E27FC236}">
                  <a16:creationId xmlns:a16="http://schemas.microsoft.com/office/drawing/2014/main" id="{D6226CFD-9CD7-D816-414F-D9F2A7CED6E4}"/>
                </a:ext>
              </a:extLst>
            </p:cNvPr>
            <p:cNvGrpSpPr/>
            <p:nvPr/>
          </p:nvGrpSpPr>
          <p:grpSpPr>
            <a:xfrm>
              <a:off x="10641325" y="2076985"/>
              <a:ext cx="1044352" cy="1049245"/>
              <a:chOff x="10641325" y="2076985"/>
              <a:chExt cx="1044352" cy="1049245"/>
            </a:xfrm>
            <a:grpFill/>
          </p:grpSpPr>
          <p:sp>
            <p:nvSpPr>
              <p:cNvPr id="42" name="Freeform 41">
                <a:extLst>
                  <a:ext uri="{FF2B5EF4-FFF2-40B4-BE49-F238E27FC236}">
                    <a16:creationId xmlns:a16="http://schemas.microsoft.com/office/drawing/2014/main" id="{8B2D704C-E374-42F1-FE9B-9B13B91AE10D}"/>
                  </a:ext>
                </a:extLst>
              </p:cNvPr>
              <p:cNvSpPr/>
              <p:nvPr/>
            </p:nvSpPr>
            <p:spPr>
              <a:xfrm>
                <a:off x="10690304" y="2076985"/>
                <a:ext cx="995373" cy="991647"/>
              </a:xfrm>
              <a:custGeom>
                <a:avLst/>
                <a:gdLst>
                  <a:gd name="connsiteX0" fmla="*/ 991216 w 995373"/>
                  <a:gd name="connsiteY0" fmla="*/ 20709 h 991647"/>
                  <a:gd name="connsiteX1" fmla="*/ 974758 w 995373"/>
                  <a:gd name="connsiteY1" fmla="*/ 4253 h 991647"/>
                  <a:gd name="connsiteX2" fmla="*/ 733395 w 995373"/>
                  <a:gd name="connsiteY2" fmla="*/ 28938 h 991647"/>
                  <a:gd name="connsiteX3" fmla="*/ 527687 w 995373"/>
                  <a:gd name="connsiteY3" fmla="*/ 157847 h 991647"/>
                  <a:gd name="connsiteX4" fmla="*/ 396035 w 995373"/>
                  <a:gd name="connsiteY4" fmla="*/ 289500 h 991647"/>
                  <a:gd name="connsiteX5" fmla="*/ 204041 w 995373"/>
                  <a:gd name="connsiteY5" fmla="*/ 314185 h 991647"/>
                  <a:gd name="connsiteX6" fmla="*/ 193069 w 995373"/>
                  <a:gd name="connsiteY6" fmla="*/ 319670 h 991647"/>
                  <a:gd name="connsiteX7" fmla="*/ 6562 w 995373"/>
                  <a:gd name="connsiteY7" fmla="*/ 506178 h 991647"/>
                  <a:gd name="connsiteX8" fmla="*/ 1076 w 995373"/>
                  <a:gd name="connsiteY8" fmla="*/ 525377 h 991647"/>
                  <a:gd name="connsiteX9" fmla="*/ 17533 w 995373"/>
                  <a:gd name="connsiteY9" fmla="*/ 539091 h 991647"/>
                  <a:gd name="connsiteX10" fmla="*/ 157414 w 995373"/>
                  <a:gd name="connsiteY10" fmla="*/ 563776 h 991647"/>
                  <a:gd name="connsiteX11" fmla="*/ 184841 w 995373"/>
                  <a:gd name="connsiteY11" fmla="*/ 591204 h 991647"/>
                  <a:gd name="connsiteX12" fmla="*/ 127244 w 995373"/>
                  <a:gd name="connsiteY12" fmla="*/ 621374 h 991647"/>
                  <a:gd name="connsiteX13" fmla="*/ 116272 w 995373"/>
                  <a:gd name="connsiteY13" fmla="*/ 635088 h 991647"/>
                  <a:gd name="connsiteX14" fmla="*/ 121758 w 995373"/>
                  <a:gd name="connsiteY14" fmla="*/ 651545 h 991647"/>
                  <a:gd name="connsiteX15" fmla="*/ 341180 w 995373"/>
                  <a:gd name="connsiteY15" fmla="*/ 870966 h 991647"/>
                  <a:gd name="connsiteX16" fmla="*/ 354893 w 995373"/>
                  <a:gd name="connsiteY16" fmla="*/ 876451 h 991647"/>
                  <a:gd name="connsiteX17" fmla="*/ 357635 w 995373"/>
                  <a:gd name="connsiteY17" fmla="*/ 876451 h 991647"/>
                  <a:gd name="connsiteX18" fmla="*/ 371349 w 995373"/>
                  <a:gd name="connsiteY18" fmla="*/ 865480 h 991647"/>
                  <a:gd name="connsiteX19" fmla="*/ 401521 w 995373"/>
                  <a:gd name="connsiteY19" fmla="*/ 807882 h 991647"/>
                  <a:gd name="connsiteX20" fmla="*/ 428948 w 995373"/>
                  <a:gd name="connsiteY20" fmla="*/ 835310 h 991647"/>
                  <a:gd name="connsiteX21" fmla="*/ 453632 w 995373"/>
                  <a:gd name="connsiteY21" fmla="*/ 975191 h 991647"/>
                  <a:gd name="connsiteX22" fmla="*/ 467346 w 995373"/>
                  <a:gd name="connsiteY22" fmla="*/ 991647 h 991647"/>
                  <a:gd name="connsiteX23" fmla="*/ 472832 w 995373"/>
                  <a:gd name="connsiteY23" fmla="*/ 991647 h 991647"/>
                  <a:gd name="connsiteX24" fmla="*/ 486546 w 995373"/>
                  <a:gd name="connsiteY24" fmla="*/ 986162 h 991647"/>
                  <a:gd name="connsiteX25" fmla="*/ 670312 w 995373"/>
                  <a:gd name="connsiteY25" fmla="*/ 802397 h 991647"/>
                  <a:gd name="connsiteX26" fmla="*/ 675798 w 995373"/>
                  <a:gd name="connsiteY26" fmla="*/ 791425 h 991647"/>
                  <a:gd name="connsiteX27" fmla="*/ 700481 w 995373"/>
                  <a:gd name="connsiteY27" fmla="*/ 599432 h 991647"/>
                  <a:gd name="connsiteX28" fmla="*/ 832134 w 995373"/>
                  <a:gd name="connsiteY28" fmla="*/ 467780 h 991647"/>
                  <a:gd name="connsiteX29" fmla="*/ 961044 w 995373"/>
                  <a:gd name="connsiteY29" fmla="*/ 262073 h 991647"/>
                  <a:gd name="connsiteX30" fmla="*/ 991216 w 995373"/>
                  <a:gd name="connsiteY30" fmla="*/ 20709 h 991647"/>
                  <a:gd name="connsiteX31" fmla="*/ 160156 w 995373"/>
                  <a:gd name="connsiteY31" fmla="*/ 525377 h 991647"/>
                  <a:gd name="connsiteX32" fmla="*/ 61417 w 995373"/>
                  <a:gd name="connsiteY32" fmla="*/ 506178 h 991647"/>
                  <a:gd name="connsiteX33" fmla="*/ 215011 w 995373"/>
                  <a:gd name="connsiteY33" fmla="*/ 352583 h 991647"/>
                  <a:gd name="connsiteX34" fmla="*/ 346665 w 995373"/>
                  <a:gd name="connsiteY34" fmla="*/ 336127 h 991647"/>
                  <a:gd name="connsiteX35" fmla="*/ 160156 w 995373"/>
                  <a:gd name="connsiteY35" fmla="*/ 525377 h 991647"/>
                  <a:gd name="connsiteX36" fmla="*/ 349408 w 995373"/>
                  <a:gd name="connsiteY36" fmla="*/ 827081 h 991647"/>
                  <a:gd name="connsiteX37" fmla="*/ 165642 w 995373"/>
                  <a:gd name="connsiteY37" fmla="*/ 643316 h 991647"/>
                  <a:gd name="connsiteX38" fmla="*/ 209527 w 995373"/>
                  <a:gd name="connsiteY38" fmla="*/ 618632 h 991647"/>
                  <a:gd name="connsiteX39" fmla="*/ 371349 w 995373"/>
                  <a:gd name="connsiteY39" fmla="*/ 780454 h 991647"/>
                  <a:gd name="connsiteX40" fmla="*/ 349408 w 995373"/>
                  <a:gd name="connsiteY40" fmla="*/ 827081 h 991647"/>
                  <a:gd name="connsiteX41" fmla="*/ 642884 w 995373"/>
                  <a:gd name="connsiteY41" fmla="*/ 783197 h 991647"/>
                  <a:gd name="connsiteX42" fmla="*/ 489288 w 995373"/>
                  <a:gd name="connsiteY42" fmla="*/ 936792 h 991647"/>
                  <a:gd name="connsiteX43" fmla="*/ 470090 w 995373"/>
                  <a:gd name="connsiteY43" fmla="*/ 838053 h 991647"/>
                  <a:gd name="connsiteX44" fmla="*/ 656598 w 995373"/>
                  <a:gd name="connsiteY44" fmla="*/ 651545 h 991647"/>
                  <a:gd name="connsiteX45" fmla="*/ 642884 w 995373"/>
                  <a:gd name="connsiteY45" fmla="*/ 783197 h 991647"/>
                  <a:gd name="connsiteX46" fmla="*/ 807450 w 995373"/>
                  <a:gd name="connsiteY46" fmla="*/ 443095 h 991647"/>
                  <a:gd name="connsiteX47" fmla="*/ 448146 w 995373"/>
                  <a:gd name="connsiteY47" fmla="*/ 802397 h 991647"/>
                  <a:gd name="connsiteX48" fmla="*/ 193069 w 995373"/>
                  <a:gd name="connsiteY48" fmla="*/ 547320 h 991647"/>
                  <a:gd name="connsiteX49" fmla="*/ 552373 w 995373"/>
                  <a:gd name="connsiteY49" fmla="*/ 188018 h 991647"/>
                  <a:gd name="connsiteX50" fmla="*/ 738881 w 995373"/>
                  <a:gd name="connsiteY50" fmla="*/ 70079 h 991647"/>
                  <a:gd name="connsiteX51" fmla="*/ 804706 w 995373"/>
                  <a:gd name="connsiteY51" fmla="*/ 193503 h 991647"/>
                  <a:gd name="connsiteX52" fmla="*/ 928131 w 995373"/>
                  <a:gd name="connsiteY52" fmla="*/ 259330 h 991647"/>
                  <a:gd name="connsiteX53" fmla="*/ 807450 w 995373"/>
                  <a:gd name="connsiteY53" fmla="*/ 443095 h 991647"/>
                  <a:gd name="connsiteX54" fmla="*/ 939103 w 995373"/>
                  <a:gd name="connsiteY54" fmla="*/ 218188 h 991647"/>
                  <a:gd name="connsiteX55" fmla="*/ 832134 w 995373"/>
                  <a:gd name="connsiteY55" fmla="*/ 163333 h 991647"/>
                  <a:gd name="connsiteX56" fmla="*/ 777279 w 995373"/>
                  <a:gd name="connsiteY56" fmla="*/ 56365 h 991647"/>
                  <a:gd name="connsiteX57" fmla="*/ 955558 w 995373"/>
                  <a:gd name="connsiteY57" fmla="*/ 39909 h 991647"/>
                  <a:gd name="connsiteX58" fmla="*/ 939103 w 995373"/>
                  <a:gd name="connsiteY58" fmla="*/ 218188 h 991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995373" h="991647">
                    <a:moveTo>
                      <a:pt x="991216" y="20709"/>
                    </a:moveTo>
                    <a:cubicBezTo>
                      <a:pt x="991216" y="12481"/>
                      <a:pt x="982986" y="4253"/>
                      <a:pt x="974758" y="4253"/>
                    </a:cubicBezTo>
                    <a:cubicBezTo>
                      <a:pt x="892475" y="-6718"/>
                      <a:pt x="810192" y="4253"/>
                      <a:pt x="733395" y="28938"/>
                    </a:cubicBezTo>
                    <a:cubicBezTo>
                      <a:pt x="656598" y="56365"/>
                      <a:pt x="585285" y="100249"/>
                      <a:pt x="527687" y="157847"/>
                    </a:cubicBezTo>
                    <a:lnTo>
                      <a:pt x="396035" y="289500"/>
                    </a:lnTo>
                    <a:lnTo>
                      <a:pt x="204041" y="314185"/>
                    </a:lnTo>
                    <a:cubicBezTo>
                      <a:pt x="198555" y="314185"/>
                      <a:pt x="195813" y="316928"/>
                      <a:pt x="193069" y="319670"/>
                    </a:cubicBezTo>
                    <a:lnTo>
                      <a:pt x="6562" y="506178"/>
                    </a:lnTo>
                    <a:cubicBezTo>
                      <a:pt x="1076" y="511664"/>
                      <a:pt x="-1666" y="519892"/>
                      <a:pt x="1076" y="525377"/>
                    </a:cubicBezTo>
                    <a:cubicBezTo>
                      <a:pt x="3819" y="533606"/>
                      <a:pt x="9304" y="536349"/>
                      <a:pt x="17533" y="539091"/>
                    </a:cubicBezTo>
                    <a:lnTo>
                      <a:pt x="157414" y="563776"/>
                    </a:lnTo>
                    <a:lnTo>
                      <a:pt x="184841" y="591204"/>
                    </a:lnTo>
                    <a:lnTo>
                      <a:pt x="127244" y="621374"/>
                    </a:lnTo>
                    <a:cubicBezTo>
                      <a:pt x="121758" y="624117"/>
                      <a:pt x="119014" y="629603"/>
                      <a:pt x="116272" y="635088"/>
                    </a:cubicBezTo>
                    <a:cubicBezTo>
                      <a:pt x="116272" y="640573"/>
                      <a:pt x="116272" y="648802"/>
                      <a:pt x="121758" y="651545"/>
                    </a:cubicBezTo>
                    <a:lnTo>
                      <a:pt x="341180" y="870966"/>
                    </a:lnTo>
                    <a:cubicBezTo>
                      <a:pt x="343922" y="873708"/>
                      <a:pt x="349408" y="876451"/>
                      <a:pt x="354893" y="876451"/>
                    </a:cubicBezTo>
                    <a:cubicBezTo>
                      <a:pt x="354893" y="876451"/>
                      <a:pt x="357635" y="876451"/>
                      <a:pt x="357635" y="876451"/>
                    </a:cubicBezTo>
                    <a:cubicBezTo>
                      <a:pt x="363121" y="876451"/>
                      <a:pt x="368607" y="870966"/>
                      <a:pt x="371349" y="865480"/>
                    </a:cubicBezTo>
                    <a:lnTo>
                      <a:pt x="401521" y="807882"/>
                    </a:lnTo>
                    <a:lnTo>
                      <a:pt x="428948" y="835310"/>
                    </a:lnTo>
                    <a:lnTo>
                      <a:pt x="453632" y="975191"/>
                    </a:lnTo>
                    <a:cubicBezTo>
                      <a:pt x="453632" y="983419"/>
                      <a:pt x="459118" y="988905"/>
                      <a:pt x="467346" y="991647"/>
                    </a:cubicBezTo>
                    <a:cubicBezTo>
                      <a:pt x="470090" y="991647"/>
                      <a:pt x="470090" y="991647"/>
                      <a:pt x="472832" y="991647"/>
                    </a:cubicBezTo>
                    <a:cubicBezTo>
                      <a:pt x="478318" y="991647"/>
                      <a:pt x="483804" y="988905"/>
                      <a:pt x="486546" y="986162"/>
                    </a:cubicBezTo>
                    <a:lnTo>
                      <a:pt x="670312" y="802397"/>
                    </a:lnTo>
                    <a:cubicBezTo>
                      <a:pt x="673054" y="799654"/>
                      <a:pt x="675798" y="794168"/>
                      <a:pt x="675798" y="791425"/>
                    </a:cubicBezTo>
                    <a:lnTo>
                      <a:pt x="700481" y="599432"/>
                    </a:lnTo>
                    <a:lnTo>
                      <a:pt x="832134" y="467780"/>
                    </a:lnTo>
                    <a:cubicBezTo>
                      <a:pt x="889733" y="410182"/>
                      <a:pt x="933617" y="338870"/>
                      <a:pt x="961044" y="262073"/>
                    </a:cubicBezTo>
                    <a:cubicBezTo>
                      <a:pt x="991216" y="185275"/>
                      <a:pt x="1002186" y="102992"/>
                      <a:pt x="991216" y="20709"/>
                    </a:cubicBezTo>
                    <a:close/>
                    <a:moveTo>
                      <a:pt x="160156" y="525377"/>
                    </a:moveTo>
                    <a:lnTo>
                      <a:pt x="61417" y="506178"/>
                    </a:lnTo>
                    <a:lnTo>
                      <a:pt x="215011" y="352583"/>
                    </a:lnTo>
                    <a:lnTo>
                      <a:pt x="346665" y="336127"/>
                    </a:lnTo>
                    <a:lnTo>
                      <a:pt x="160156" y="525377"/>
                    </a:lnTo>
                    <a:close/>
                    <a:moveTo>
                      <a:pt x="349408" y="827081"/>
                    </a:moveTo>
                    <a:lnTo>
                      <a:pt x="165642" y="643316"/>
                    </a:lnTo>
                    <a:lnTo>
                      <a:pt x="209527" y="618632"/>
                    </a:lnTo>
                    <a:lnTo>
                      <a:pt x="371349" y="780454"/>
                    </a:lnTo>
                    <a:lnTo>
                      <a:pt x="349408" y="827081"/>
                    </a:lnTo>
                    <a:close/>
                    <a:moveTo>
                      <a:pt x="642884" y="783197"/>
                    </a:moveTo>
                    <a:lnTo>
                      <a:pt x="489288" y="936792"/>
                    </a:lnTo>
                    <a:lnTo>
                      <a:pt x="470090" y="838053"/>
                    </a:lnTo>
                    <a:lnTo>
                      <a:pt x="656598" y="651545"/>
                    </a:lnTo>
                    <a:lnTo>
                      <a:pt x="642884" y="783197"/>
                    </a:lnTo>
                    <a:close/>
                    <a:moveTo>
                      <a:pt x="807450" y="443095"/>
                    </a:moveTo>
                    <a:lnTo>
                      <a:pt x="448146" y="802397"/>
                    </a:lnTo>
                    <a:lnTo>
                      <a:pt x="193069" y="547320"/>
                    </a:lnTo>
                    <a:lnTo>
                      <a:pt x="552373" y="188018"/>
                    </a:lnTo>
                    <a:cubicBezTo>
                      <a:pt x="604485" y="135905"/>
                      <a:pt x="667568" y="94764"/>
                      <a:pt x="738881" y="70079"/>
                    </a:cubicBezTo>
                    <a:cubicBezTo>
                      <a:pt x="747109" y="116706"/>
                      <a:pt x="771794" y="157847"/>
                      <a:pt x="804706" y="193503"/>
                    </a:cubicBezTo>
                    <a:cubicBezTo>
                      <a:pt x="837620" y="226417"/>
                      <a:pt x="881505" y="248359"/>
                      <a:pt x="928131" y="259330"/>
                    </a:cubicBezTo>
                    <a:cubicBezTo>
                      <a:pt x="900703" y="327899"/>
                      <a:pt x="859562" y="390982"/>
                      <a:pt x="807450" y="443095"/>
                    </a:cubicBezTo>
                    <a:close/>
                    <a:moveTo>
                      <a:pt x="939103" y="218188"/>
                    </a:moveTo>
                    <a:cubicBezTo>
                      <a:pt x="897961" y="212703"/>
                      <a:pt x="862305" y="190761"/>
                      <a:pt x="832134" y="163333"/>
                    </a:cubicBezTo>
                    <a:cubicBezTo>
                      <a:pt x="801964" y="133162"/>
                      <a:pt x="782764" y="97507"/>
                      <a:pt x="777279" y="56365"/>
                    </a:cubicBezTo>
                    <a:cubicBezTo>
                      <a:pt x="834878" y="39909"/>
                      <a:pt x="895219" y="34423"/>
                      <a:pt x="955558" y="39909"/>
                    </a:cubicBezTo>
                    <a:cubicBezTo>
                      <a:pt x="958302" y="100249"/>
                      <a:pt x="952816" y="160590"/>
                      <a:pt x="939103" y="218188"/>
                    </a:cubicBezTo>
                    <a:close/>
                  </a:path>
                </a:pathLst>
              </a:custGeom>
              <a:grpFill/>
              <a:ln w="27426"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E02FC8D7-67F9-0AC3-C26A-AF48BA08135E}"/>
                  </a:ext>
                </a:extLst>
              </p:cNvPr>
              <p:cNvSpPr/>
              <p:nvPr/>
            </p:nvSpPr>
            <p:spPr>
              <a:xfrm>
                <a:off x="11188507" y="2334258"/>
                <a:ext cx="239991" cy="240677"/>
              </a:xfrm>
              <a:custGeom>
                <a:avLst/>
                <a:gdLst>
                  <a:gd name="connsiteX0" fmla="*/ 34971 w 239991"/>
                  <a:gd name="connsiteY0" fmla="*/ 34970 h 240677"/>
                  <a:gd name="connsiteX1" fmla="*/ 34971 w 239991"/>
                  <a:gd name="connsiteY1" fmla="*/ 205021 h 240677"/>
                  <a:gd name="connsiteX2" fmla="*/ 119996 w 239991"/>
                  <a:gd name="connsiteY2" fmla="*/ 240677 h 240677"/>
                  <a:gd name="connsiteX3" fmla="*/ 205022 w 239991"/>
                  <a:gd name="connsiteY3" fmla="*/ 205021 h 240677"/>
                  <a:gd name="connsiteX4" fmla="*/ 205022 w 239991"/>
                  <a:gd name="connsiteY4" fmla="*/ 205021 h 240677"/>
                  <a:gd name="connsiteX5" fmla="*/ 205022 w 239991"/>
                  <a:gd name="connsiteY5" fmla="*/ 34970 h 240677"/>
                  <a:gd name="connsiteX6" fmla="*/ 34971 w 239991"/>
                  <a:gd name="connsiteY6" fmla="*/ 34970 h 240677"/>
                  <a:gd name="connsiteX7" fmla="*/ 177595 w 239991"/>
                  <a:gd name="connsiteY7" fmla="*/ 177594 h 240677"/>
                  <a:gd name="connsiteX8" fmla="*/ 62398 w 239991"/>
                  <a:gd name="connsiteY8" fmla="*/ 177594 h 240677"/>
                  <a:gd name="connsiteX9" fmla="*/ 62398 w 239991"/>
                  <a:gd name="connsiteY9" fmla="*/ 62398 h 240677"/>
                  <a:gd name="connsiteX10" fmla="*/ 119996 w 239991"/>
                  <a:gd name="connsiteY10" fmla="*/ 37713 h 240677"/>
                  <a:gd name="connsiteX11" fmla="*/ 177595 w 239991"/>
                  <a:gd name="connsiteY11" fmla="*/ 62398 h 240677"/>
                  <a:gd name="connsiteX12" fmla="*/ 177595 w 239991"/>
                  <a:gd name="connsiteY12" fmla="*/ 177594 h 240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9991" h="240677">
                    <a:moveTo>
                      <a:pt x="34971" y="34970"/>
                    </a:moveTo>
                    <a:cubicBezTo>
                      <a:pt x="-11657" y="81597"/>
                      <a:pt x="-11657" y="158394"/>
                      <a:pt x="34971" y="205021"/>
                    </a:cubicBezTo>
                    <a:cubicBezTo>
                      <a:pt x="59654" y="229706"/>
                      <a:pt x="89826" y="240677"/>
                      <a:pt x="119996" y="240677"/>
                    </a:cubicBezTo>
                    <a:cubicBezTo>
                      <a:pt x="150167" y="240677"/>
                      <a:pt x="180337" y="229706"/>
                      <a:pt x="205022" y="205021"/>
                    </a:cubicBezTo>
                    <a:lnTo>
                      <a:pt x="205022" y="205021"/>
                    </a:lnTo>
                    <a:cubicBezTo>
                      <a:pt x="251648" y="158394"/>
                      <a:pt x="251648" y="81597"/>
                      <a:pt x="205022" y="34970"/>
                    </a:cubicBezTo>
                    <a:cubicBezTo>
                      <a:pt x="158395" y="-11657"/>
                      <a:pt x="81598" y="-11657"/>
                      <a:pt x="34971" y="34970"/>
                    </a:cubicBezTo>
                    <a:close/>
                    <a:moveTo>
                      <a:pt x="177595" y="177594"/>
                    </a:moveTo>
                    <a:cubicBezTo>
                      <a:pt x="147423" y="207764"/>
                      <a:pt x="95312" y="207764"/>
                      <a:pt x="62398" y="177594"/>
                    </a:cubicBezTo>
                    <a:cubicBezTo>
                      <a:pt x="32227" y="147424"/>
                      <a:pt x="32227" y="95311"/>
                      <a:pt x="62398" y="62398"/>
                    </a:cubicBezTo>
                    <a:cubicBezTo>
                      <a:pt x="78854" y="45941"/>
                      <a:pt x="98054" y="37713"/>
                      <a:pt x="119996" y="37713"/>
                    </a:cubicBezTo>
                    <a:cubicBezTo>
                      <a:pt x="141937" y="37713"/>
                      <a:pt x="161137" y="45941"/>
                      <a:pt x="177595" y="62398"/>
                    </a:cubicBezTo>
                    <a:cubicBezTo>
                      <a:pt x="207765" y="95311"/>
                      <a:pt x="207765" y="144681"/>
                      <a:pt x="177595" y="177594"/>
                    </a:cubicBezTo>
                    <a:close/>
                  </a:path>
                </a:pathLst>
              </a:custGeom>
              <a:grpFill/>
              <a:ln w="27426"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DA40E395-75B5-72D3-3BBC-ED9A2759F8B6}"/>
                  </a:ext>
                </a:extLst>
              </p:cNvPr>
              <p:cNvSpPr/>
              <p:nvPr/>
            </p:nvSpPr>
            <p:spPr>
              <a:xfrm>
                <a:off x="10696180" y="2862240"/>
                <a:ext cx="207763" cy="209135"/>
              </a:xfrm>
              <a:custGeom>
                <a:avLst/>
                <a:gdLst>
                  <a:gd name="connsiteX0" fmla="*/ 203651 w 207763"/>
                  <a:gd name="connsiteY0" fmla="*/ 6171 h 209135"/>
                  <a:gd name="connsiteX1" fmla="*/ 176223 w 207763"/>
                  <a:gd name="connsiteY1" fmla="*/ 6171 h 209135"/>
                  <a:gd name="connsiteX2" fmla="*/ 6171 w 207763"/>
                  <a:gd name="connsiteY2" fmla="*/ 176223 h 209135"/>
                  <a:gd name="connsiteX3" fmla="*/ 6171 w 207763"/>
                  <a:gd name="connsiteY3" fmla="*/ 203650 h 209135"/>
                  <a:gd name="connsiteX4" fmla="*/ 19885 w 207763"/>
                  <a:gd name="connsiteY4" fmla="*/ 209136 h 209135"/>
                  <a:gd name="connsiteX5" fmla="*/ 33599 w 207763"/>
                  <a:gd name="connsiteY5" fmla="*/ 203650 h 209135"/>
                  <a:gd name="connsiteX6" fmla="*/ 203651 w 207763"/>
                  <a:gd name="connsiteY6" fmla="*/ 33599 h 209135"/>
                  <a:gd name="connsiteX7" fmla="*/ 203651 w 207763"/>
                  <a:gd name="connsiteY7" fmla="*/ 6171 h 209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763" h="209135">
                    <a:moveTo>
                      <a:pt x="203651" y="6171"/>
                    </a:moveTo>
                    <a:cubicBezTo>
                      <a:pt x="195421" y="-2057"/>
                      <a:pt x="184451" y="-2057"/>
                      <a:pt x="176223" y="6171"/>
                    </a:cubicBezTo>
                    <a:lnTo>
                      <a:pt x="6171" y="176223"/>
                    </a:lnTo>
                    <a:cubicBezTo>
                      <a:pt x="-2057" y="184451"/>
                      <a:pt x="-2057" y="195422"/>
                      <a:pt x="6171" y="203650"/>
                    </a:cubicBezTo>
                    <a:cubicBezTo>
                      <a:pt x="8913" y="206393"/>
                      <a:pt x="14399" y="209136"/>
                      <a:pt x="19885" y="209136"/>
                    </a:cubicBezTo>
                    <a:cubicBezTo>
                      <a:pt x="25371" y="209136"/>
                      <a:pt x="30855" y="206393"/>
                      <a:pt x="33599" y="203650"/>
                    </a:cubicBezTo>
                    <a:lnTo>
                      <a:pt x="203651" y="33599"/>
                    </a:lnTo>
                    <a:cubicBezTo>
                      <a:pt x="209135" y="25371"/>
                      <a:pt x="209135" y="14399"/>
                      <a:pt x="203651" y="6171"/>
                    </a:cubicBezTo>
                    <a:close/>
                  </a:path>
                </a:pathLst>
              </a:custGeom>
              <a:grpFill/>
              <a:ln w="27426"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B0268190-5074-7409-13BD-0EB30407B800}"/>
                  </a:ext>
                </a:extLst>
              </p:cNvPr>
              <p:cNvSpPr/>
              <p:nvPr/>
            </p:nvSpPr>
            <p:spPr>
              <a:xfrm>
                <a:off x="10841547" y="2917095"/>
                <a:ext cx="116566" cy="115881"/>
              </a:xfrm>
              <a:custGeom>
                <a:avLst/>
                <a:gdLst>
                  <a:gd name="connsiteX0" fmla="*/ 82968 w 116566"/>
                  <a:gd name="connsiteY0" fmla="*/ 6171 h 115881"/>
                  <a:gd name="connsiteX1" fmla="*/ 6171 w 116566"/>
                  <a:gd name="connsiteY1" fmla="*/ 82968 h 115881"/>
                  <a:gd name="connsiteX2" fmla="*/ 6171 w 116566"/>
                  <a:gd name="connsiteY2" fmla="*/ 110396 h 115881"/>
                  <a:gd name="connsiteX3" fmla="*/ 19885 w 116566"/>
                  <a:gd name="connsiteY3" fmla="*/ 115881 h 115881"/>
                  <a:gd name="connsiteX4" fmla="*/ 33599 w 116566"/>
                  <a:gd name="connsiteY4" fmla="*/ 110396 h 115881"/>
                  <a:gd name="connsiteX5" fmla="*/ 110396 w 116566"/>
                  <a:gd name="connsiteY5" fmla="*/ 33599 h 115881"/>
                  <a:gd name="connsiteX6" fmla="*/ 110396 w 116566"/>
                  <a:gd name="connsiteY6" fmla="*/ 6171 h 115881"/>
                  <a:gd name="connsiteX7" fmla="*/ 82968 w 116566"/>
                  <a:gd name="connsiteY7" fmla="*/ 6171 h 115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566" h="115881">
                    <a:moveTo>
                      <a:pt x="82968" y="6171"/>
                    </a:moveTo>
                    <a:lnTo>
                      <a:pt x="6171" y="82968"/>
                    </a:lnTo>
                    <a:cubicBezTo>
                      <a:pt x="-2057" y="91197"/>
                      <a:pt x="-2057" y="102168"/>
                      <a:pt x="6171" y="110396"/>
                    </a:cubicBezTo>
                    <a:cubicBezTo>
                      <a:pt x="8913" y="113139"/>
                      <a:pt x="14399" y="115881"/>
                      <a:pt x="19885" y="115881"/>
                    </a:cubicBezTo>
                    <a:cubicBezTo>
                      <a:pt x="25371" y="115881"/>
                      <a:pt x="30857" y="113139"/>
                      <a:pt x="33599" y="110396"/>
                    </a:cubicBezTo>
                    <a:lnTo>
                      <a:pt x="110396" y="33599"/>
                    </a:lnTo>
                    <a:cubicBezTo>
                      <a:pt x="118624" y="25371"/>
                      <a:pt x="118624" y="14399"/>
                      <a:pt x="110396" y="6171"/>
                    </a:cubicBezTo>
                    <a:cubicBezTo>
                      <a:pt x="104910" y="-2057"/>
                      <a:pt x="91196" y="-2057"/>
                      <a:pt x="82968" y="6171"/>
                    </a:cubicBezTo>
                    <a:close/>
                  </a:path>
                </a:pathLst>
              </a:custGeom>
              <a:grpFill/>
              <a:ln w="27426"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3DBCF042-A90C-1EFD-F895-589D14A9D0DA}"/>
                  </a:ext>
                </a:extLst>
              </p:cNvPr>
              <p:cNvSpPr/>
              <p:nvPr/>
            </p:nvSpPr>
            <p:spPr>
              <a:xfrm>
                <a:off x="10800014" y="3032976"/>
                <a:ext cx="40503" cy="39770"/>
              </a:xfrm>
              <a:custGeom>
                <a:avLst/>
                <a:gdLst>
                  <a:gd name="connsiteX0" fmla="*/ 20275 w 40503"/>
                  <a:gd name="connsiteY0" fmla="*/ 0 h 39770"/>
                  <a:gd name="connsiteX1" fmla="*/ 1076 w 40503"/>
                  <a:gd name="connsiteY1" fmla="*/ 13714 h 39770"/>
                  <a:gd name="connsiteX2" fmla="*/ 6562 w 40503"/>
                  <a:gd name="connsiteY2" fmla="*/ 35656 h 39770"/>
                  <a:gd name="connsiteX3" fmla="*/ 31247 w 40503"/>
                  <a:gd name="connsiteY3" fmla="*/ 35656 h 39770"/>
                  <a:gd name="connsiteX4" fmla="*/ 39475 w 40503"/>
                  <a:gd name="connsiteY4" fmla="*/ 10971 h 39770"/>
                  <a:gd name="connsiteX5" fmla="*/ 20275 w 40503"/>
                  <a:gd name="connsiteY5" fmla="*/ 0 h 39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03" h="39770">
                    <a:moveTo>
                      <a:pt x="20275" y="0"/>
                    </a:moveTo>
                    <a:cubicBezTo>
                      <a:pt x="12047" y="0"/>
                      <a:pt x="3819" y="5486"/>
                      <a:pt x="1076" y="13714"/>
                    </a:cubicBezTo>
                    <a:cubicBezTo>
                      <a:pt x="-1666" y="21942"/>
                      <a:pt x="1076" y="30171"/>
                      <a:pt x="6562" y="35656"/>
                    </a:cubicBezTo>
                    <a:cubicBezTo>
                      <a:pt x="12047" y="41141"/>
                      <a:pt x="23018" y="41141"/>
                      <a:pt x="31247" y="35656"/>
                    </a:cubicBezTo>
                    <a:cubicBezTo>
                      <a:pt x="39475" y="30171"/>
                      <a:pt x="42217" y="19200"/>
                      <a:pt x="39475" y="10971"/>
                    </a:cubicBezTo>
                    <a:cubicBezTo>
                      <a:pt x="36731" y="5486"/>
                      <a:pt x="28503" y="0"/>
                      <a:pt x="20275" y="0"/>
                    </a:cubicBezTo>
                    <a:close/>
                  </a:path>
                </a:pathLst>
              </a:custGeom>
              <a:grpFill/>
              <a:ln w="27426"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3E37CBAC-0234-419C-C4B6-E75DA06BE970}"/>
                  </a:ext>
                </a:extLst>
              </p:cNvPr>
              <p:cNvSpPr/>
              <p:nvPr/>
            </p:nvSpPr>
            <p:spPr>
              <a:xfrm>
                <a:off x="10839490" y="3045471"/>
                <a:ext cx="27427" cy="1218"/>
              </a:xfrm>
              <a:custGeom>
                <a:avLst/>
                <a:gdLst>
                  <a:gd name="connsiteX0" fmla="*/ 0 w 27427"/>
                  <a:gd name="connsiteY0" fmla="*/ 1219 h 1218"/>
                  <a:gd name="connsiteX1" fmla="*/ 0 w 27427"/>
                  <a:gd name="connsiteY1" fmla="*/ 1219 h 1218"/>
                  <a:gd name="connsiteX2" fmla="*/ 0 w 27427"/>
                  <a:gd name="connsiteY2" fmla="*/ 1219 h 1218"/>
                </a:gdLst>
                <a:ahLst/>
                <a:cxnLst>
                  <a:cxn ang="0">
                    <a:pos x="connsiteX0" y="connsiteY0"/>
                  </a:cxn>
                  <a:cxn ang="0">
                    <a:pos x="connsiteX1" y="connsiteY1"/>
                  </a:cxn>
                  <a:cxn ang="0">
                    <a:pos x="connsiteX2" y="connsiteY2"/>
                  </a:cxn>
                </a:cxnLst>
                <a:rect l="l" t="t" r="r" b="b"/>
                <a:pathLst>
                  <a:path w="27427" h="1218">
                    <a:moveTo>
                      <a:pt x="0" y="1219"/>
                    </a:moveTo>
                    <a:cubicBezTo>
                      <a:pt x="0" y="1219"/>
                      <a:pt x="0" y="-1524"/>
                      <a:pt x="0" y="1219"/>
                    </a:cubicBezTo>
                    <a:lnTo>
                      <a:pt x="0" y="1219"/>
                    </a:lnTo>
                    <a:close/>
                  </a:path>
                </a:pathLst>
              </a:custGeom>
              <a:grpFill/>
              <a:ln w="27426"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BAF997FD-E964-9FF9-2FC8-E1D9A610EF99}"/>
                  </a:ext>
                </a:extLst>
              </p:cNvPr>
              <p:cNvSpPr/>
              <p:nvPr/>
            </p:nvSpPr>
            <p:spPr>
              <a:xfrm>
                <a:off x="10748292" y="3076175"/>
                <a:ext cx="50741" cy="50055"/>
              </a:xfrm>
              <a:custGeom>
                <a:avLst/>
                <a:gdLst>
                  <a:gd name="connsiteX0" fmla="*/ 17143 w 50741"/>
                  <a:gd name="connsiteY0" fmla="*/ 6171 h 50055"/>
                  <a:gd name="connsiteX1" fmla="*/ 6171 w 50741"/>
                  <a:gd name="connsiteY1" fmla="*/ 17143 h 50055"/>
                  <a:gd name="connsiteX2" fmla="*/ 6171 w 50741"/>
                  <a:gd name="connsiteY2" fmla="*/ 44570 h 50055"/>
                  <a:gd name="connsiteX3" fmla="*/ 19885 w 50741"/>
                  <a:gd name="connsiteY3" fmla="*/ 50056 h 50055"/>
                  <a:gd name="connsiteX4" fmla="*/ 33599 w 50741"/>
                  <a:gd name="connsiteY4" fmla="*/ 44570 h 50055"/>
                  <a:gd name="connsiteX5" fmla="*/ 44570 w 50741"/>
                  <a:gd name="connsiteY5" fmla="*/ 33599 h 50055"/>
                  <a:gd name="connsiteX6" fmla="*/ 44570 w 50741"/>
                  <a:gd name="connsiteY6" fmla="*/ 6171 h 50055"/>
                  <a:gd name="connsiteX7" fmla="*/ 17143 w 50741"/>
                  <a:gd name="connsiteY7" fmla="*/ 6171 h 5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41" h="50055">
                    <a:moveTo>
                      <a:pt x="17143" y="6171"/>
                    </a:moveTo>
                    <a:lnTo>
                      <a:pt x="6171" y="17143"/>
                    </a:lnTo>
                    <a:cubicBezTo>
                      <a:pt x="-2057" y="25371"/>
                      <a:pt x="-2057" y="36342"/>
                      <a:pt x="6171" y="44570"/>
                    </a:cubicBezTo>
                    <a:cubicBezTo>
                      <a:pt x="8915" y="47313"/>
                      <a:pt x="14401" y="50056"/>
                      <a:pt x="19885" y="50056"/>
                    </a:cubicBezTo>
                    <a:cubicBezTo>
                      <a:pt x="25371" y="50056"/>
                      <a:pt x="30857" y="47313"/>
                      <a:pt x="33599" y="44570"/>
                    </a:cubicBezTo>
                    <a:lnTo>
                      <a:pt x="44570" y="33599"/>
                    </a:lnTo>
                    <a:cubicBezTo>
                      <a:pt x="52798" y="25371"/>
                      <a:pt x="52798" y="14400"/>
                      <a:pt x="44570" y="6171"/>
                    </a:cubicBezTo>
                    <a:cubicBezTo>
                      <a:pt x="36342" y="-2057"/>
                      <a:pt x="25371" y="-2057"/>
                      <a:pt x="17143" y="6171"/>
                    </a:cubicBezTo>
                    <a:close/>
                  </a:path>
                </a:pathLst>
              </a:custGeom>
              <a:grpFill/>
              <a:ln w="27426"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C14B6B85-5422-D7C7-1F85-88BA7C8C471E}"/>
                  </a:ext>
                </a:extLst>
              </p:cNvPr>
              <p:cNvSpPr/>
              <p:nvPr/>
            </p:nvSpPr>
            <p:spPr>
              <a:xfrm>
                <a:off x="10641325" y="2900638"/>
                <a:ext cx="116566" cy="115881"/>
              </a:xfrm>
              <a:custGeom>
                <a:avLst/>
                <a:gdLst>
                  <a:gd name="connsiteX0" fmla="*/ 110396 w 116566"/>
                  <a:gd name="connsiteY0" fmla="*/ 6171 h 115881"/>
                  <a:gd name="connsiteX1" fmla="*/ 82968 w 116566"/>
                  <a:gd name="connsiteY1" fmla="*/ 6171 h 115881"/>
                  <a:gd name="connsiteX2" fmla="*/ 6171 w 116566"/>
                  <a:gd name="connsiteY2" fmla="*/ 82969 h 115881"/>
                  <a:gd name="connsiteX3" fmla="*/ 6171 w 116566"/>
                  <a:gd name="connsiteY3" fmla="*/ 110396 h 115881"/>
                  <a:gd name="connsiteX4" fmla="*/ 19885 w 116566"/>
                  <a:gd name="connsiteY4" fmla="*/ 115882 h 115881"/>
                  <a:gd name="connsiteX5" fmla="*/ 33599 w 116566"/>
                  <a:gd name="connsiteY5" fmla="*/ 110396 h 115881"/>
                  <a:gd name="connsiteX6" fmla="*/ 110396 w 116566"/>
                  <a:gd name="connsiteY6" fmla="*/ 33599 h 115881"/>
                  <a:gd name="connsiteX7" fmla="*/ 110396 w 116566"/>
                  <a:gd name="connsiteY7" fmla="*/ 6171 h 115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566" h="115881">
                    <a:moveTo>
                      <a:pt x="110396" y="6171"/>
                    </a:moveTo>
                    <a:cubicBezTo>
                      <a:pt x="102168" y="-2057"/>
                      <a:pt x="91196" y="-2057"/>
                      <a:pt x="82968" y="6171"/>
                    </a:cubicBezTo>
                    <a:lnTo>
                      <a:pt x="6171" y="82969"/>
                    </a:lnTo>
                    <a:cubicBezTo>
                      <a:pt x="-2057" y="91197"/>
                      <a:pt x="-2057" y="102168"/>
                      <a:pt x="6171" y="110396"/>
                    </a:cubicBezTo>
                    <a:cubicBezTo>
                      <a:pt x="8913" y="113139"/>
                      <a:pt x="14399" y="115882"/>
                      <a:pt x="19885" y="115882"/>
                    </a:cubicBezTo>
                    <a:cubicBezTo>
                      <a:pt x="25371" y="115882"/>
                      <a:pt x="30855" y="113139"/>
                      <a:pt x="33599" y="110396"/>
                    </a:cubicBezTo>
                    <a:lnTo>
                      <a:pt x="110396" y="33599"/>
                    </a:lnTo>
                    <a:cubicBezTo>
                      <a:pt x="118624" y="28113"/>
                      <a:pt x="118624" y="14400"/>
                      <a:pt x="110396" y="6171"/>
                    </a:cubicBezTo>
                    <a:close/>
                  </a:path>
                </a:pathLst>
              </a:custGeom>
              <a:grpFill/>
              <a:ln w="27426"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1068567C-BEA7-339A-D3D7-C06256F7A036}"/>
                  </a:ext>
                </a:extLst>
              </p:cNvPr>
              <p:cNvSpPr/>
              <p:nvPr/>
            </p:nvSpPr>
            <p:spPr>
              <a:xfrm>
                <a:off x="10756959" y="2861124"/>
                <a:ext cx="38645" cy="38485"/>
              </a:xfrm>
              <a:custGeom>
                <a:avLst/>
                <a:gdLst>
                  <a:gd name="connsiteX0" fmla="*/ 24932 w 38645"/>
                  <a:gd name="connsiteY0" fmla="*/ 37457 h 38485"/>
                  <a:gd name="connsiteX1" fmla="*/ 38646 w 38645"/>
                  <a:gd name="connsiteY1" fmla="*/ 21001 h 38485"/>
                  <a:gd name="connsiteX2" fmla="*/ 27676 w 38645"/>
                  <a:gd name="connsiteY2" fmla="*/ 1801 h 38485"/>
                  <a:gd name="connsiteX3" fmla="*/ 5734 w 38645"/>
                  <a:gd name="connsiteY3" fmla="*/ 4544 h 38485"/>
                  <a:gd name="connsiteX4" fmla="*/ 2990 w 38645"/>
                  <a:gd name="connsiteY4" fmla="*/ 29229 h 38485"/>
                  <a:gd name="connsiteX5" fmla="*/ 2990 w 38645"/>
                  <a:gd name="connsiteY5" fmla="*/ 29229 h 38485"/>
                  <a:gd name="connsiteX6" fmla="*/ 2990 w 38645"/>
                  <a:gd name="connsiteY6" fmla="*/ 29229 h 38485"/>
                  <a:gd name="connsiteX7" fmla="*/ 24932 w 38645"/>
                  <a:gd name="connsiteY7" fmla="*/ 37457 h 38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645" h="38485">
                    <a:moveTo>
                      <a:pt x="24932" y="37457"/>
                    </a:moveTo>
                    <a:cubicBezTo>
                      <a:pt x="33161" y="34714"/>
                      <a:pt x="38646" y="29229"/>
                      <a:pt x="38646" y="21001"/>
                    </a:cubicBezTo>
                    <a:cubicBezTo>
                      <a:pt x="38646" y="12773"/>
                      <a:pt x="35904" y="4544"/>
                      <a:pt x="27676" y="1801"/>
                    </a:cubicBezTo>
                    <a:cubicBezTo>
                      <a:pt x="19448" y="-941"/>
                      <a:pt x="11218" y="-941"/>
                      <a:pt x="5734" y="4544"/>
                    </a:cubicBezTo>
                    <a:cubicBezTo>
                      <a:pt x="248" y="10030"/>
                      <a:pt x="-2496" y="21001"/>
                      <a:pt x="2990" y="29229"/>
                    </a:cubicBezTo>
                    <a:cubicBezTo>
                      <a:pt x="2990" y="29229"/>
                      <a:pt x="2990" y="29229"/>
                      <a:pt x="2990" y="29229"/>
                    </a:cubicBezTo>
                    <a:cubicBezTo>
                      <a:pt x="2990" y="29229"/>
                      <a:pt x="2990" y="29229"/>
                      <a:pt x="2990" y="29229"/>
                    </a:cubicBezTo>
                    <a:cubicBezTo>
                      <a:pt x="8476" y="37457"/>
                      <a:pt x="16704" y="40200"/>
                      <a:pt x="24932" y="37457"/>
                    </a:cubicBezTo>
                    <a:close/>
                  </a:path>
                </a:pathLst>
              </a:custGeom>
              <a:grpFill/>
              <a:ln w="27426"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0DCD6C0A-AAEC-0681-EFCB-BD513A2A3725}"/>
                  </a:ext>
                </a:extLst>
              </p:cNvPr>
              <p:cNvSpPr/>
              <p:nvPr/>
            </p:nvSpPr>
            <p:spPr>
              <a:xfrm>
                <a:off x="10800405" y="2807384"/>
                <a:ext cx="50741" cy="50055"/>
              </a:xfrm>
              <a:custGeom>
                <a:avLst/>
                <a:gdLst>
                  <a:gd name="connsiteX0" fmla="*/ 33599 w 50741"/>
                  <a:gd name="connsiteY0" fmla="*/ 44570 h 50055"/>
                  <a:gd name="connsiteX1" fmla="*/ 44570 w 50741"/>
                  <a:gd name="connsiteY1" fmla="*/ 33599 h 50055"/>
                  <a:gd name="connsiteX2" fmla="*/ 44570 w 50741"/>
                  <a:gd name="connsiteY2" fmla="*/ 6171 h 50055"/>
                  <a:gd name="connsiteX3" fmla="*/ 17143 w 50741"/>
                  <a:gd name="connsiteY3" fmla="*/ 6171 h 50055"/>
                  <a:gd name="connsiteX4" fmla="*/ 6171 w 50741"/>
                  <a:gd name="connsiteY4" fmla="*/ 17142 h 50055"/>
                  <a:gd name="connsiteX5" fmla="*/ 6171 w 50741"/>
                  <a:gd name="connsiteY5" fmla="*/ 44570 h 50055"/>
                  <a:gd name="connsiteX6" fmla="*/ 19885 w 50741"/>
                  <a:gd name="connsiteY6" fmla="*/ 50055 h 50055"/>
                  <a:gd name="connsiteX7" fmla="*/ 33599 w 50741"/>
                  <a:gd name="connsiteY7" fmla="*/ 44570 h 5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41" h="50055">
                    <a:moveTo>
                      <a:pt x="33599" y="44570"/>
                    </a:moveTo>
                    <a:lnTo>
                      <a:pt x="44570" y="33599"/>
                    </a:lnTo>
                    <a:cubicBezTo>
                      <a:pt x="52798" y="25371"/>
                      <a:pt x="52798" y="14399"/>
                      <a:pt x="44570" y="6171"/>
                    </a:cubicBezTo>
                    <a:cubicBezTo>
                      <a:pt x="36341" y="-2057"/>
                      <a:pt x="25371" y="-2057"/>
                      <a:pt x="17143" y="6171"/>
                    </a:cubicBezTo>
                    <a:lnTo>
                      <a:pt x="6171" y="17142"/>
                    </a:lnTo>
                    <a:cubicBezTo>
                      <a:pt x="-2057" y="25371"/>
                      <a:pt x="-2057" y="36342"/>
                      <a:pt x="6171" y="44570"/>
                    </a:cubicBezTo>
                    <a:cubicBezTo>
                      <a:pt x="8913" y="47312"/>
                      <a:pt x="14399" y="50055"/>
                      <a:pt x="19885" y="50055"/>
                    </a:cubicBezTo>
                    <a:cubicBezTo>
                      <a:pt x="25371" y="50055"/>
                      <a:pt x="30857" y="50055"/>
                      <a:pt x="33599" y="44570"/>
                    </a:cubicBezTo>
                    <a:close/>
                  </a:path>
                </a:pathLst>
              </a:custGeom>
              <a:grpFill/>
              <a:ln w="27426" cap="flat">
                <a:noFill/>
                <a:prstDash val="solid"/>
                <a:miter/>
              </a:ln>
            </p:spPr>
            <p:txBody>
              <a:bodyPr rtlCol="0" anchor="ctr"/>
              <a:lstStyle/>
              <a:p>
                <a:endParaRPr lang="en-US"/>
              </a:p>
            </p:txBody>
          </p:sp>
        </p:grpSp>
      </p:grpSp>
      <p:cxnSp>
        <p:nvCxnSpPr>
          <p:cNvPr id="63" name="Connecteur droit 62">
            <a:extLst>
              <a:ext uri="{FF2B5EF4-FFF2-40B4-BE49-F238E27FC236}">
                <a16:creationId xmlns:a16="http://schemas.microsoft.com/office/drawing/2014/main" id="{DF2010A5-8B1D-9A50-49A7-0213DB1778CF}"/>
              </a:ext>
            </a:extLst>
          </p:cNvPr>
          <p:cNvCxnSpPr/>
          <p:nvPr/>
        </p:nvCxnSpPr>
        <p:spPr>
          <a:xfrm>
            <a:off x="0" y="1856499"/>
            <a:ext cx="27432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Connecteur droit 63">
            <a:extLst>
              <a:ext uri="{FF2B5EF4-FFF2-40B4-BE49-F238E27FC236}">
                <a16:creationId xmlns:a16="http://schemas.microsoft.com/office/drawing/2014/main" id="{28608C87-295D-C319-BCFD-02E2E92AD323}"/>
              </a:ext>
            </a:extLst>
          </p:cNvPr>
          <p:cNvCxnSpPr/>
          <p:nvPr/>
        </p:nvCxnSpPr>
        <p:spPr>
          <a:xfrm>
            <a:off x="-13126" y="3395535"/>
            <a:ext cx="27432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5" name="Text Placeholder 15">
            <a:extLst>
              <a:ext uri="{FF2B5EF4-FFF2-40B4-BE49-F238E27FC236}">
                <a16:creationId xmlns:a16="http://schemas.microsoft.com/office/drawing/2014/main" id="{AA527DA6-01F1-55AA-4428-135F8E78B768}"/>
              </a:ext>
            </a:extLst>
          </p:cNvPr>
          <p:cNvSpPr txBox="1">
            <a:spLocks/>
          </p:cNvSpPr>
          <p:nvPr/>
        </p:nvSpPr>
        <p:spPr>
          <a:xfrm>
            <a:off x="246820" y="3417906"/>
            <a:ext cx="3420457" cy="574615"/>
          </a:xfrm>
          <a:prstGeom prst="rect">
            <a:avLst/>
          </a:prstGeom>
        </p:spPr>
        <p:txBody>
          <a:bodyPr vert="horz" lIns="91440" tIns="45720" rIns="91440" bIns="45720" rtlCol="0">
            <a:noAutofit/>
          </a:bodyPr>
          <a:lstStyle>
            <a:lvl1pPr marL="0" indent="0" algn="l" defTabSz="2072941" rtl="0" eaLnBrk="1" latinLnBrk="0" hangingPunct="1">
              <a:lnSpc>
                <a:spcPct val="100000"/>
              </a:lnSpc>
              <a:spcBef>
                <a:spcPts val="0"/>
              </a:spcBef>
              <a:buFont typeface="Arial" panose="020B0604020202020204" pitchFamily="34" charset="0"/>
              <a:buNone/>
              <a:defRPr lang="en-US" sz="2800" b="1" i="0" kern="1200" dirty="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1400" b="0" dirty="0"/>
              <a:t>Rémy ROSEAU, entrepreneur</a:t>
            </a:r>
          </a:p>
        </p:txBody>
      </p:sp>
      <p:sp>
        <p:nvSpPr>
          <p:cNvPr id="66" name="Text Placeholder 15">
            <a:extLst>
              <a:ext uri="{FF2B5EF4-FFF2-40B4-BE49-F238E27FC236}">
                <a16:creationId xmlns:a16="http://schemas.microsoft.com/office/drawing/2014/main" id="{912AD519-8262-686D-54A2-7E98A7D49BD6}"/>
              </a:ext>
            </a:extLst>
          </p:cNvPr>
          <p:cNvSpPr txBox="1">
            <a:spLocks/>
          </p:cNvSpPr>
          <p:nvPr/>
        </p:nvSpPr>
        <p:spPr>
          <a:xfrm>
            <a:off x="259323" y="2840610"/>
            <a:ext cx="3420457" cy="574615"/>
          </a:xfrm>
          <a:prstGeom prst="rect">
            <a:avLst/>
          </a:prstGeom>
        </p:spPr>
        <p:txBody>
          <a:bodyPr vert="horz" lIns="91440" tIns="45720" rIns="91440" bIns="45720" rtlCol="0">
            <a:noAutofit/>
          </a:bodyPr>
          <a:lstStyle>
            <a:lvl1pPr marL="0" indent="0" algn="l" defTabSz="2072941" rtl="0" eaLnBrk="1" latinLnBrk="0" hangingPunct="1">
              <a:lnSpc>
                <a:spcPct val="100000"/>
              </a:lnSpc>
              <a:spcBef>
                <a:spcPts val="0"/>
              </a:spcBef>
              <a:buFont typeface="Arial" panose="020B0604020202020204" pitchFamily="34" charset="0"/>
              <a:buNone/>
              <a:defRPr lang="en-US" sz="2800" b="1" i="0" kern="1200" dirty="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1400" b="0" dirty="0"/>
              <a:t>Forest leisure park</a:t>
            </a:r>
          </a:p>
        </p:txBody>
      </p:sp>
      <p:sp>
        <p:nvSpPr>
          <p:cNvPr id="67" name="Text Placeholder 15">
            <a:extLst>
              <a:ext uri="{FF2B5EF4-FFF2-40B4-BE49-F238E27FC236}">
                <a16:creationId xmlns:a16="http://schemas.microsoft.com/office/drawing/2014/main" id="{E93A993D-B919-598D-13B0-0575B2544F84}"/>
              </a:ext>
            </a:extLst>
          </p:cNvPr>
          <p:cNvSpPr txBox="1">
            <a:spLocks/>
          </p:cNvSpPr>
          <p:nvPr/>
        </p:nvSpPr>
        <p:spPr>
          <a:xfrm>
            <a:off x="259323" y="3949208"/>
            <a:ext cx="2599343" cy="574615"/>
          </a:xfrm>
          <a:prstGeom prst="rect">
            <a:avLst/>
          </a:prstGeom>
        </p:spPr>
        <p:txBody>
          <a:bodyPr vert="horz" lIns="91440" tIns="45720" rIns="91440" bIns="45720" rtlCol="0">
            <a:noAutofit/>
          </a:bodyPr>
          <a:lstStyle>
            <a:lvl1pPr marL="0" indent="0" algn="l" defTabSz="2072941" rtl="0" eaLnBrk="1" latinLnBrk="0" hangingPunct="1">
              <a:lnSpc>
                <a:spcPct val="100000"/>
              </a:lnSpc>
              <a:spcBef>
                <a:spcPts val="0"/>
              </a:spcBef>
              <a:buFont typeface="Arial" panose="020B0604020202020204" pitchFamily="34" charset="0"/>
              <a:buNone/>
              <a:defRPr lang="en-US" sz="2800" b="1" i="0" kern="1200" dirty="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1200" b="0" dirty="0">
                <a:hlinkClick r:id="rId3"/>
              </a:rPr>
              <a:t>https://aoubre.fr</a:t>
            </a:r>
            <a:endParaRPr lang="en-GB" sz="1200" b="0" dirty="0"/>
          </a:p>
          <a:p>
            <a:r>
              <a:rPr lang="en-GB" sz="1200" b="0" dirty="0"/>
              <a:t>https://</a:t>
            </a:r>
            <a:r>
              <a:rPr lang="en-GB" sz="1200" b="0" dirty="0" err="1"/>
              <a:t>www.facebook.com</a:t>
            </a:r>
            <a:r>
              <a:rPr lang="en-GB" sz="1200" b="0" dirty="0"/>
              <a:t>/</a:t>
            </a:r>
            <a:r>
              <a:rPr lang="en-GB" sz="1200" b="0" dirty="0" err="1"/>
              <a:t>aoubreaventurenature</a:t>
            </a:r>
            <a:endParaRPr lang="en-GB" sz="1200" b="0" dirty="0"/>
          </a:p>
        </p:txBody>
      </p:sp>
      <p:grpSp>
        <p:nvGrpSpPr>
          <p:cNvPr id="69" name="Graphic 6">
            <a:extLst>
              <a:ext uri="{FF2B5EF4-FFF2-40B4-BE49-F238E27FC236}">
                <a16:creationId xmlns:a16="http://schemas.microsoft.com/office/drawing/2014/main" id="{01CA379E-8123-EC14-A8EB-31400B37BC31}"/>
              </a:ext>
            </a:extLst>
          </p:cNvPr>
          <p:cNvGrpSpPr/>
          <p:nvPr/>
        </p:nvGrpSpPr>
        <p:grpSpPr>
          <a:xfrm>
            <a:off x="2482424" y="5821954"/>
            <a:ext cx="590550" cy="590645"/>
            <a:chOff x="-4704697" y="6590223"/>
            <a:chExt cx="590550" cy="590645"/>
          </a:xfrm>
          <a:solidFill>
            <a:schemeClr val="bg1"/>
          </a:solidFill>
        </p:grpSpPr>
        <p:sp>
          <p:nvSpPr>
            <p:cNvPr id="70" name="Freeform 359">
              <a:extLst>
                <a:ext uri="{FF2B5EF4-FFF2-40B4-BE49-F238E27FC236}">
                  <a16:creationId xmlns:a16="http://schemas.microsoft.com/office/drawing/2014/main" id="{9729A740-BFD7-0397-FC06-C229EB6014D1}"/>
                </a:ext>
              </a:extLst>
            </p:cNvPr>
            <p:cNvSpPr/>
            <p:nvPr/>
          </p:nvSpPr>
          <p:spPr>
            <a:xfrm>
              <a:off x="-4628592" y="6590223"/>
              <a:ext cx="438245" cy="171545"/>
            </a:xfrm>
            <a:custGeom>
              <a:avLst/>
              <a:gdLst>
                <a:gd name="connsiteX0" fmla="*/ 365950 w 438245"/>
                <a:gd name="connsiteY0" fmla="*/ 171545 h 171545"/>
                <a:gd name="connsiteX1" fmla="*/ 72295 w 438245"/>
                <a:gd name="connsiteY1" fmla="*/ 171545 h 171545"/>
                <a:gd name="connsiteX2" fmla="*/ 0 w 438245"/>
                <a:gd name="connsiteY2" fmla="*/ 99251 h 171545"/>
                <a:gd name="connsiteX3" fmla="*/ 0 w 438245"/>
                <a:gd name="connsiteY3" fmla="*/ 72295 h 171545"/>
                <a:gd name="connsiteX4" fmla="*/ 72295 w 438245"/>
                <a:gd name="connsiteY4" fmla="*/ 0 h 171545"/>
                <a:gd name="connsiteX5" fmla="*/ 365950 w 438245"/>
                <a:gd name="connsiteY5" fmla="*/ 0 h 171545"/>
                <a:gd name="connsiteX6" fmla="*/ 438245 w 438245"/>
                <a:gd name="connsiteY6" fmla="*/ 72295 h 171545"/>
                <a:gd name="connsiteX7" fmla="*/ 438245 w 438245"/>
                <a:gd name="connsiteY7" fmla="*/ 99251 h 171545"/>
                <a:gd name="connsiteX8" fmla="*/ 365950 w 438245"/>
                <a:gd name="connsiteY8" fmla="*/ 171545 h 171545"/>
                <a:gd name="connsiteX9" fmla="*/ 80200 w 438245"/>
                <a:gd name="connsiteY9" fmla="*/ 152495 h 171545"/>
                <a:gd name="connsiteX10" fmla="*/ 358045 w 438245"/>
                <a:gd name="connsiteY10" fmla="*/ 152495 h 171545"/>
                <a:gd name="connsiteX11" fmla="*/ 419100 w 438245"/>
                <a:gd name="connsiteY11" fmla="*/ 91440 h 171545"/>
                <a:gd name="connsiteX12" fmla="*/ 419100 w 438245"/>
                <a:gd name="connsiteY12" fmla="*/ 80296 h 171545"/>
                <a:gd name="connsiteX13" fmla="*/ 358045 w 438245"/>
                <a:gd name="connsiteY13" fmla="*/ 19241 h 171545"/>
                <a:gd name="connsiteX14" fmla="*/ 80200 w 438245"/>
                <a:gd name="connsiteY14" fmla="*/ 19241 h 171545"/>
                <a:gd name="connsiteX15" fmla="*/ 19145 w 438245"/>
                <a:gd name="connsiteY15" fmla="*/ 80296 h 171545"/>
                <a:gd name="connsiteX16" fmla="*/ 19145 w 438245"/>
                <a:gd name="connsiteY16" fmla="*/ 91440 h 171545"/>
                <a:gd name="connsiteX17" fmla="*/ 80200 w 438245"/>
                <a:gd name="connsiteY17" fmla="*/ 152495 h 17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8245" h="171545">
                  <a:moveTo>
                    <a:pt x="365950" y="171545"/>
                  </a:moveTo>
                  <a:lnTo>
                    <a:pt x="72295" y="171545"/>
                  </a:lnTo>
                  <a:lnTo>
                    <a:pt x="0" y="99251"/>
                  </a:lnTo>
                  <a:lnTo>
                    <a:pt x="0" y="72295"/>
                  </a:lnTo>
                  <a:lnTo>
                    <a:pt x="72295" y="0"/>
                  </a:lnTo>
                  <a:lnTo>
                    <a:pt x="365950" y="0"/>
                  </a:lnTo>
                  <a:lnTo>
                    <a:pt x="438245" y="72295"/>
                  </a:lnTo>
                  <a:lnTo>
                    <a:pt x="438245" y="99251"/>
                  </a:lnTo>
                  <a:lnTo>
                    <a:pt x="365950" y="171545"/>
                  </a:lnTo>
                  <a:close/>
                  <a:moveTo>
                    <a:pt x="80200" y="152495"/>
                  </a:moveTo>
                  <a:lnTo>
                    <a:pt x="358045" y="152495"/>
                  </a:lnTo>
                  <a:lnTo>
                    <a:pt x="419100" y="91440"/>
                  </a:lnTo>
                  <a:lnTo>
                    <a:pt x="419100" y="80296"/>
                  </a:lnTo>
                  <a:lnTo>
                    <a:pt x="358045" y="19241"/>
                  </a:lnTo>
                  <a:lnTo>
                    <a:pt x="80200" y="19241"/>
                  </a:lnTo>
                  <a:lnTo>
                    <a:pt x="19145" y="80296"/>
                  </a:lnTo>
                  <a:lnTo>
                    <a:pt x="19145" y="91440"/>
                  </a:lnTo>
                  <a:lnTo>
                    <a:pt x="80200" y="152495"/>
                  </a:lnTo>
                  <a:close/>
                </a:path>
              </a:pathLst>
            </a:custGeom>
            <a:grpFill/>
            <a:ln w="9525" cap="flat">
              <a:noFill/>
              <a:prstDash val="solid"/>
              <a:miter/>
            </a:ln>
          </p:spPr>
          <p:txBody>
            <a:bodyPr rtlCol="0" anchor="ctr"/>
            <a:lstStyle/>
            <a:p>
              <a:endParaRPr lang="en-RU"/>
            </a:p>
          </p:txBody>
        </p:sp>
        <p:sp>
          <p:nvSpPr>
            <p:cNvPr id="71" name="Freeform 360">
              <a:extLst>
                <a:ext uri="{FF2B5EF4-FFF2-40B4-BE49-F238E27FC236}">
                  <a16:creationId xmlns:a16="http://schemas.microsoft.com/office/drawing/2014/main" id="{D188D8FF-8B47-66AD-16F9-A06998A6DCD5}"/>
                </a:ext>
              </a:extLst>
            </p:cNvPr>
            <p:cNvSpPr/>
            <p:nvPr/>
          </p:nvSpPr>
          <p:spPr>
            <a:xfrm>
              <a:off x="-4371322" y="6837969"/>
              <a:ext cx="257175" cy="171450"/>
            </a:xfrm>
            <a:custGeom>
              <a:avLst/>
              <a:gdLst>
                <a:gd name="connsiteX0" fmla="*/ 159829 w 257175"/>
                <a:gd name="connsiteY0" fmla="*/ 171450 h 171450"/>
                <a:gd name="connsiteX1" fmla="*/ 0 w 257175"/>
                <a:gd name="connsiteY1" fmla="*/ 171450 h 171450"/>
                <a:gd name="connsiteX2" fmla="*/ 0 w 257175"/>
                <a:gd name="connsiteY2" fmla="*/ 152400 h 171450"/>
                <a:gd name="connsiteX3" fmla="*/ 153638 w 257175"/>
                <a:gd name="connsiteY3" fmla="*/ 152400 h 171450"/>
                <a:gd name="connsiteX4" fmla="*/ 238125 w 257175"/>
                <a:gd name="connsiteY4" fmla="*/ 90392 h 171450"/>
                <a:gd name="connsiteX5" fmla="*/ 238125 w 257175"/>
                <a:gd name="connsiteY5" fmla="*/ 81058 h 171450"/>
                <a:gd name="connsiteX6" fmla="*/ 153638 w 257175"/>
                <a:gd name="connsiteY6" fmla="*/ 19050 h 171450"/>
                <a:gd name="connsiteX7" fmla="*/ 0 w 257175"/>
                <a:gd name="connsiteY7" fmla="*/ 19050 h 171450"/>
                <a:gd name="connsiteX8" fmla="*/ 0 w 257175"/>
                <a:gd name="connsiteY8" fmla="*/ 0 h 171450"/>
                <a:gd name="connsiteX9" fmla="*/ 159829 w 257175"/>
                <a:gd name="connsiteY9" fmla="*/ 0 h 171450"/>
                <a:gd name="connsiteX10" fmla="*/ 257175 w 257175"/>
                <a:gd name="connsiteY10" fmla="*/ 71342 h 171450"/>
                <a:gd name="connsiteX11" fmla="*/ 257175 w 257175"/>
                <a:gd name="connsiteY11" fmla="*/ 100108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7175" h="171450">
                  <a:moveTo>
                    <a:pt x="159829" y="171450"/>
                  </a:moveTo>
                  <a:lnTo>
                    <a:pt x="0" y="171450"/>
                  </a:lnTo>
                  <a:lnTo>
                    <a:pt x="0" y="152400"/>
                  </a:lnTo>
                  <a:lnTo>
                    <a:pt x="153638" y="152400"/>
                  </a:lnTo>
                  <a:lnTo>
                    <a:pt x="238125" y="90392"/>
                  </a:lnTo>
                  <a:lnTo>
                    <a:pt x="238125" y="81058"/>
                  </a:lnTo>
                  <a:lnTo>
                    <a:pt x="153638" y="19050"/>
                  </a:lnTo>
                  <a:lnTo>
                    <a:pt x="0" y="19050"/>
                  </a:lnTo>
                  <a:lnTo>
                    <a:pt x="0" y="0"/>
                  </a:lnTo>
                  <a:lnTo>
                    <a:pt x="159829" y="0"/>
                  </a:lnTo>
                  <a:lnTo>
                    <a:pt x="257175" y="71342"/>
                  </a:lnTo>
                  <a:lnTo>
                    <a:pt x="257175" y="100108"/>
                  </a:lnTo>
                  <a:close/>
                </a:path>
              </a:pathLst>
            </a:custGeom>
            <a:grpFill/>
            <a:ln w="9525" cap="flat">
              <a:noFill/>
              <a:prstDash val="solid"/>
              <a:miter/>
            </a:ln>
          </p:spPr>
          <p:txBody>
            <a:bodyPr rtlCol="0" anchor="ctr"/>
            <a:lstStyle/>
            <a:p>
              <a:endParaRPr lang="en-RU"/>
            </a:p>
          </p:txBody>
        </p:sp>
        <p:sp>
          <p:nvSpPr>
            <p:cNvPr id="72" name="Freeform 361">
              <a:extLst>
                <a:ext uri="{FF2B5EF4-FFF2-40B4-BE49-F238E27FC236}">
                  <a16:creationId xmlns:a16="http://schemas.microsoft.com/office/drawing/2014/main" id="{7A63BFC0-47DA-5F99-2AD5-B54324B6FFEE}"/>
                </a:ext>
              </a:extLst>
            </p:cNvPr>
            <p:cNvSpPr/>
            <p:nvPr/>
          </p:nvSpPr>
          <p:spPr>
            <a:xfrm>
              <a:off x="-4704697" y="6799869"/>
              <a:ext cx="257175" cy="171450"/>
            </a:xfrm>
            <a:custGeom>
              <a:avLst/>
              <a:gdLst>
                <a:gd name="connsiteX0" fmla="*/ 257175 w 257175"/>
                <a:gd name="connsiteY0" fmla="*/ 171450 h 171450"/>
                <a:gd name="connsiteX1" fmla="*/ 97346 w 257175"/>
                <a:gd name="connsiteY1" fmla="*/ 171450 h 171450"/>
                <a:gd name="connsiteX2" fmla="*/ 0 w 257175"/>
                <a:gd name="connsiteY2" fmla="*/ 100108 h 171450"/>
                <a:gd name="connsiteX3" fmla="*/ 0 w 257175"/>
                <a:gd name="connsiteY3" fmla="*/ 71342 h 171450"/>
                <a:gd name="connsiteX4" fmla="*/ 97346 w 257175"/>
                <a:gd name="connsiteY4" fmla="*/ 0 h 171450"/>
                <a:gd name="connsiteX5" fmla="*/ 257175 w 257175"/>
                <a:gd name="connsiteY5" fmla="*/ 0 h 171450"/>
                <a:gd name="connsiteX6" fmla="*/ 257175 w 257175"/>
                <a:gd name="connsiteY6" fmla="*/ 19050 h 171450"/>
                <a:gd name="connsiteX7" fmla="*/ 103537 w 257175"/>
                <a:gd name="connsiteY7" fmla="*/ 19050 h 171450"/>
                <a:gd name="connsiteX8" fmla="*/ 19050 w 257175"/>
                <a:gd name="connsiteY8" fmla="*/ 81058 h 171450"/>
                <a:gd name="connsiteX9" fmla="*/ 19050 w 257175"/>
                <a:gd name="connsiteY9" fmla="*/ 90392 h 171450"/>
                <a:gd name="connsiteX10" fmla="*/ 103537 w 257175"/>
                <a:gd name="connsiteY10" fmla="*/ 152400 h 171450"/>
                <a:gd name="connsiteX11" fmla="*/ 257175 w 257175"/>
                <a:gd name="connsiteY11" fmla="*/ 15240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7175" h="171450">
                  <a:moveTo>
                    <a:pt x="257175" y="171450"/>
                  </a:moveTo>
                  <a:lnTo>
                    <a:pt x="97346" y="171450"/>
                  </a:lnTo>
                  <a:lnTo>
                    <a:pt x="0" y="100108"/>
                  </a:lnTo>
                  <a:lnTo>
                    <a:pt x="0" y="71342"/>
                  </a:lnTo>
                  <a:lnTo>
                    <a:pt x="97346" y="0"/>
                  </a:lnTo>
                  <a:lnTo>
                    <a:pt x="257175" y="0"/>
                  </a:lnTo>
                  <a:lnTo>
                    <a:pt x="257175" y="19050"/>
                  </a:lnTo>
                  <a:lnTo>
                    <a:pt x="103537" y="19050"/>
                  </a:lnTo>
                  <a:lnTo>
                    <a:pt x="19050" y="81058"/>
                  </a:lnTo>
                  <a:lnTo>
                    <a:pt x="19050" y="90392"/>
                  </a:lnTo>
                  <a:lnTo>
                    <a:pt x="103537" y="152400"/>
                  </a:lnTo>
                  <a:lnTo>
                    <a:pt x="257175" y="152400"/>
                  </a:lnTo>
                  <a:close/>
                </a:path>
              </a:pathLst>
            </a:custGeom>
            <a:grpFill/>
            <a:ln w="9525" cap="flat">
              <a:noFill/>
              <a:prstDash val="solid"/>
              <a:miter/>
            </a:ln>
          </p:spPr>
          <p:txBody>
            <a:bodyPr rtlCol="0" anchor="ctr"/>
            <a:lstStyle/>
            <a:p>
              <a:endParaRPr lang="en-RU"/>
            </a:p>
          </p:txBody>
        </p:sp>
        <p:sp>
          <p:nvSpPr>
            <p:cNvPr id="73" name="Freeform 362">
              <a:extLst>
                <a:ext uri="{FF2B5EF4-FFF2-40B4-BE49-F238E27FC236}">
                  <a16:creationId xmlns:a16="http://schemas.microsoft.com/office/drawing/2014/main" id="{88CD52E7-DB0E-B6AA-7C0A-A0F3CD5B08BE}"/>
                </a:ext>
              </a:extLst>
            </p:cNvPr>
            <p:cNvSpPr/>
            <p:nvPr/>
          </p:nvSpPr>
          <p:spPr>
            <a:xfrm>
              <a:off x="-4361797" y="6628419"/>
              <a:ext cx="95250" cy="95250"/>
            </a:xfrm>
            <a:custGeom>
              <a:avLst/>
              <a:gdLst>
                <a:gd name="connsiteX0" fmla="*/ 95250 w 95250"/>
                <a:gd name="connsiteY0" fmla="*/ 95250 h 95250"/>
                <a:gd name="connsiteX1" fmla="*/ 0 w 95250"/>
                <a:gd name="connsiteY1" fmla="*/ 95250 h 95250"/>
                <a:gd name="connsiteX2" fmla="*/ 0 w 95250"/>
                <a:gd name="connsiteY2" fmla="*/ 0 h 95250"/>
                <a:gd name="connsiteX3" fmla="*/ 95250 w 95250"/>
                <a:gd name="connsiteY3" fmla="*/ 0 h 95250"/>
                <a:gd name="connsiteX4" fmla="*/ 95250 w 95250"/>
                <a:gd name="connsiteY4" fmla="*/ 95250 h 95250"/>
                <a:gd name="connsiteX5" fmla="*/ 19050 w 95250"/>
                <a:gd name="connsiteY5" fmla="*/ 76200 h 95250"/>
                <a:gd name="connsiteX6" fmla="*/ 76200 w 95250"/>
                <a:gd name="connsiteY6" fmla="*/ 76200 h 95250"/>
                <a:gd name="connsiteX7" fmla="*/ 76200 w 95250"/>
                <a:gd name="connsiteY7" fmla="*/ 19050 h 95250"/>
                <a:gd name="connsiteX8" fmla="*/ 19050 w 95250"/>
                <a:gd name="connsiteY8" fmla="*/ 19050 h 95250"/>
                <a:gd name="connsiteX9" fmla="*/ 19050 w 95250"/>
                <a:gd name="connsiteY9" fmla="*/ 7620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95250">
                  <a:moveTo>
                    <a:pt x="95250" y="95250"/>
                  </a:moveTo>
                  <a:lnTo>
                    <a:pt x="0" y="95250"/>
                  </a:lnTo>
                  <a:lnTo>
                    <a:pt x="0" y="0"/>
                  </a:lnTo>
                  <a:lnTo>
                    <a:pt x="95250" y="0"/>
                  </a:lnTo>
                  <a:lnTo>
                    <a:pt x="95250" y="95250"/>
                  </a:lnTo>
                  <a:close/>
                  <a:moveTo>
                    <a:pt x="19050" y="76200"/>
                  </a:moveTo>
                  <a:lnTo>
                    <a:pt x="76200" y="76200"/>
                  </a:lnTo>
                  <a:lnTo>
                    <a:pt x="76200" y="19050"/>
                  </a:lnTo>
                  <a:lnTo>
                    <a:pt x="19050" y="19050"/>
                  </a:lnTo>
                  <a:lnTo>
                    <a:pt x="19050" y="76200"/>
                  </a:lnTo>
                  <a:close/>
                </a:path>
              </a:pathLst>
            </a:custGeom>
            <a:grpFill/>
            <a:ln w="9525" cap="flat">
              <a:noFill/>
              <a:prstDash val="solid"/>
              <a:miter/>
            </a:ln>
          </p:spPr>
          <p:txBody>
            <a:bodyPr rtlCol="0" anchor="ctr"/>
            <a:lstStyle/>
            <a:p>
              <a:endParaRPr lang="en-RU"/>
            </a:p>
          </p:txBody>
        </p:sp>
        <p:sp>
          <p:nvSpPr>
            <p:cNvPr id="74" name="Freeform 363">
              <a:extLst>
                <a:ext uri="{FF2B5EF4-FFF2-40B4-BE49-F238E27FC236}">
                  <a16:creationId xmlns:a16="http://schemas.microsoft.com/office/drawing/2014/main" id="{EA74BFF4-0725-BD45-B1B8-CE527EF861B5}"/>
                </a:ext>
              </a:extLst>
            </p:cNvPr>
            <p:cNvSpPr/>
            <p:nvPr/>
          </p:nvSpPr>
          <p:spPr>
            <a:xfrm>
              <a:off x="-4504672" y="6628419"/>
              <a:ext cx="123825" cy="19050"/>
            </a:xfrm>
            <a:custGeom>
              <a:avLst/>
              <a:gdLst>
                <a:gd name="connsiteX0" fmla="*/ 0 w 123825"/>
                <a:gd name="connsiteY0" fmla="*/ 0 h 19050"/>
                <a:gd name="connsiteX1" fmla="*/ 123825 w 123825"/>
                <a:gd name="connsiteY1" fmla="*/ 0 h 19050"/>
                <a:gd name="connsiteX2" fmla="*/ 123825 w 123825"/>
                <a:gd name="connsiteY2" fmla="*/ 19050 h 19050"/>
                <a:gd name="connsiteX3" fmla="*/ 0 w 12382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23825" h="19050">
                  <a:moveTo>
                    <a:pt x="0" y="0"/>
                  </a:moveTo>
                  <a:lnTo>
                    <a:pt x="123825" y="0"/>
                  </a:lnTo>
                  <a:lnTo>
                    <a:pt x="123825" y="19050"/>
                  </a:lnTo>
                  <a:lnTo>
                    <a:pt x="0" y="19050"/>
                  </a:lnTo>
                  <a:close/>
                </a:path>
              </a:pathLst>
            </a:custGeom>
            <a:grpFill/>
            <a:ln w="9525" cap="flat">
              <a:noFill/>
              <a:prstDash val="solid"/>
              <a:miter/>
            </a:ln>
          </p:spPr>
          <p:txBody>
            <a:bodyPr rtlCol="0" anchor="ctr"/>
            <a:lstStyle/>
            <a:p>
              <a:endParaRPr lang="en-RU"/>
            </a:p>
          </p:txBody>
        </p:sp>
        <p:sp>
          <p:nvSpPr>
            <p:cNvPr id="75" name="Freeform 364">
              <a:extLst>
                <a:ext uri="{FF2B5EF4-FFF2-40B4-BE49-F238E27FC236}">
                  <a16:creationId xmlns:a16="http://schemas.microsoft.com/office/drawing/2014/main" id="{E24E6CF6-7202-88F2-86BE-DDB303CE8ABC}"/>
                </a:ext>
              </a:extLst>
            </p:cNvPr>
            <p:cNvSpPr/>
            <p:nvPr/>
          </p:nvSpPr>
          <p:spPr>
            <a:xfrm>
              <a:off x="-4542772" y="6628419"/>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RU"/>
            </a:p>
          </p:txBody>
        </p:sp>
        <p:sp>
          <p:nvSpPr>
            <p:cNvPr id="76" name="Freeform 365">
              <a:extLst>
                <a:ext uri="{FF2B5EF4-FFF2-40B4-BE49-F238E27FC236}">
                  <a16:creationId xmlns:a16="http://schemas.microsoft.com/office/drawing/2014/main" id="{F5074F91-C9FE-D841-B9F4-5C2313D1DF8A}"/>
                </a:ext>
              </a:extLst>
            </p:cNvPr>
            <p:cNvSpPr/>
            <p:nvPr/>
          </p:nvSpPr>
          <p:spPr>
            <a:xfrm>
              <a:off x="-4542772" y="6704619"/>
              <a:ext cx="123825" cy="19050"/>
            </a:xfrm>
            <a:custGeom>
              <a:avLst/>
              <a:gdLst>
                <a:gd name="connsiteX0" fmla="*/ 0 w 123825"/>
                <a:gd name="connsiteY0" fmla="*/ 0 h 19050"/>
                <a:gd name="connsiteX1" fmla="*/ 123825 w 123825"/>
                <a:gd name="connsiteY1" fmla="*/ 0 h 19050"/>
                <a:gd name="connsiteX2" fmla="*/ 123825 w 123825"/>
                <a:gd name="connsiteY2" fmla="*/ 19050 h 19050"/>
                <a:gd name="connsiteX3" fmla="*/ 0 w 12382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23825" h="19050">
                  <a:moveTo>
                    <a:pt x="0" y="0"/>
                  </a:moveTo>
                  <a:lnTo>
                    <a:pt x="123825" y="0"/>
                  </a:lnTo>
                  <a:lnTo>
                    <a:pt x="123825" y="19050"/>
                  </a:lnTo>
                  <a:lnTo>
                    <a:pt x="0" y="19050"/>
                  </a:lnTo>
                  <a:close/>
                </a:path>
              </a:pathLst>
            </a:custGeom>
            <a:grpFill/>
            <a:ln w="9525" cap="flat">
              <a:noFill/>
              <a:prstDash val="solid"/>
              <a:miter/>
            </a:ln>
          </p:spPr>
          <p:txBody>
            <a:bodyPr rtlCol="0" anchor="ctr"/>
            <a:lstStyle/>
            <a:p>
              <a:endParaRPr lang="en-RU"/>
            </a:p>
          </p:txBody>
        </p:sp>
        <p:sp>
          <p:nvSpPr>
            <p:cNvPr id="77" name="Freeform 366">
              <a:extLst>
                <a:ext uri="{FF2B5EF4-FFF2-40B4-BE49-F238E27FC236}">
                  <a16:creationId xmlns:a16="http://schemas.microsoft.com/office/drawing/2014/main" id="{4973CC07-37E5-AA86-3224-4FF50A5A4185}"/>
                </a:ext>
              </a:extLst>
            </p:cNvPr>
            <p:cNvSpPr/>
            <p:nvPr/>
          </p:nvSpPr>
          <p:spPr>
            <a:xfrm>
              <a:off x="-4399897" y="6704619"/>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RU"/>
            </a:p>
          </p:txBody>
        </p:sp>
        <p:sp>
          <p:nvSpPr>
            <p:cNvPr id="78" name="Freeform 367">
              <a:extLst>
                <a:ext uri="{FF2B5EF4-FFF2-40B4-BE49-F238E27FC236}">
                  <a16:creationId xmlns:a16="http://schemas.microsoft.com/office/drawing/2014/main" id="{0ABC4049-8366-DD8E-2BC6-C4C3B4FC1501}"/>
                </a:ext>
              </a:extLst>
            </p:cNvPr>
            <p:cNvSpPr/>
            <p:nvPr/>
          </p:nvSpPr>
          <p:spPr>
            <a:xfrm>
              <a:off x="-4571347" y="6666519"/>
              <a:ext cx="190500" cy="19050"/>
            </a:xfrm>
            <a:custGeom>
              <a:avLst/>
              <a:gdLst>
                <a:gd name="connsiteX0" fmla="*/ 0 w 190500"/>
                <a:gd name="connsiteY0" fmla="*/ 0 h 19050"/>
                <a:gd name="connsiteX1" fmla="*/ 190500 w 190500"/>
                <a:gd name="connsiteY1" fmla="*/ 0 h 19050"/>
                <a:gd name="connsiteX2" fmla="*/ 190500 w 190500"/>
                <a:gd name="connsiteY2" fmla="*/ 19050 h 19050"/>
                <a:gd name="connsiteX3" fmla="*/ 0 w 1905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0" h="19050">
                  <a:moveTo>
                    <a:pt x="0" y="0"/>
                  </a:moveTo>
                  <a:lnTo>
                    <a:pt x="190500" y="0"/>
                  </a:lnTo>
                  <a:lnTo>
                    <a:pt x="190500" y="19050"/>
                  </a:lnTo>
                  <a:lnTo>
                    <a:pt x="0" y="19050"/>
                  </a:lnTo>
                  <a:close/>
                </a:path>
              </a:pathLst>
            </a:custGeom>
            <a:grpFill/>
            <a:ln w="9525" cap="flat">
              <a:noFill/>
              <a:prstDash val="solid"/>
              <a:miter/>
            </a:ln>
          </p:spPr>
          <p:txBody>
            <a:bodyPr rtlCol="0" anchor="ctr"/>
            <a:lstStyle/>
            <a:p>
              <a:endParaRPr lang="en-RU"/>
            </a:p>
          </p:txBody>
        </p:sp>
        <p:sp>
          <p:nvSpPr>
            <p:cNvPr id="79" name="Freeform 368">
              <a:extLst>
                <a:ext uri="{FF2B5EF4-FFF2-40B4-BE49-F238E27FC236}">
                  <a16:creationId xmlns:a16="http://schemas.microsoft.com/office/drawing/2014/main" id="{66BC4F9E-8B20-27A4-D7CE-C7977D264A15}"/>
                </a:ext>
              </a:extLst>
            </p:cNvPr>
            <p:cNvSpPr/>
            <p:nvPr/>
          </p:nvSpPr>
          <p:spPr>
            <a:xfrm>
              <a:off x="-4457047" y="6780819"/>
              <a:ext cx="19050" cy="390525"/>
            </a:xfrm>
            <a:custGeom>
              <a:avLst/>
              <a:gdLst>
                <a:gd name="connsiteX0" fmla="*/ 0 w 19050"/>
                <a:gd name="connsiteY0" fmla="*/ 0 h 390525"/>
                <a:gd name="connsiteX1" fmla="*/ 19050 w 19050"/>
                <a:gd name="connsiteY1" fmla="*/ 0 h 390525"/>
                <a:gd name="connsiteX2" fmla="*/ 19050 w 19050"/>
                <a:gd name="connsiteY2" fmla="*/ 390525 h 390525"/>
                <a:gd name="connsiteX3" fmla="*/ 0 w 19050"/>
                <a:gd name="connsiteY3" fmla="*/ 390525 h 390525"/>
              </a:gdLst>
              <a:ahLst/>
              <a:cxnLst>
                <a:cxn ang="0">
                  <a:pos x="connsiteX0" y="connsiteY0"/>
                </a:cxn>
                <a:cxn ang="0">
                  <a:pos x="connsiteX1" y="connsiteY1"/>
                </a:cxn>
                <a:cxn ang="0">
                  <a:pos x="connsiteX2" y="connsiteY2"/>
                </a:cxn>
                <a:cxn ang="0">
                  <a:pos x="connsiteX3" y="connsiteY3"/>
                </a:cxn>
              </a:cxnLst>
              <a:rect l="l" t="t" r="r" b="b"/>
              <a:pathLst>
                <a:path w="19050" h="390525">
                  <a:moveTo>
                    <a:pt x="0" y="0"/>
                  </a:moveTo>
                  <a:lnTo>
                    <a:pt x="19050" y="0"/>
                  </a:lnTo>
                  <a:lnTo>
                    <a:pt x="19050" y="390525"/>
                  </a:lnTo>
                  <a:lnTo>
                    <a:pt x="0" y="390525"/>
                  </a:lnTo>
                  <a:close/>
                </a:path>
              </a:pathLst>
            </a:custGeom>
            <a:grpFill/>
            <a:ln w="9525" cap="flat">
              <a:noFill/>
              <a:prstDash val="solid"/>
              <a:miter/>
            </a:ln>
          </p:spPr>
          <p:txBody>
            <a:bodyPr rtlCol="0" anchor="ctr"/>
            <a:lstStyle/>
            <a:p>
              <a:endParaRPr lang="en-RU"/>
            </a:p>
          </p:txBody>
        </p:sp>
        <p:sp>
          <p:nvSpPr>
            <p:cNvPr id="80" name="Freeform 369">
              <a:extLst>
                <a:ext uri="{FF2B5EF4-FFF2-40B4-BE49-F238E27FC236}">
                  <a16:creationId xmlns:a16="http://schemas.microsoft.com/office/drawing/2014/main" id="{D716CE80-E2AA-2E83-C4CA-5E74B6A372E7}"/>
                </a:ext>
              </a:extLst>
            </p:cNvPr>
            <p:cNvSpPr/>
            <p:nvPr/>
          </p:nvSpPr>
          <p:spPr>
            <a:xfrm>
              <a:off x="-4380847" y="6780819"/>
              <a:ext cx="19050" cy="390525"/>
            </a:xfrm>
            <a:custGeom>
              <a:avLst/>
              <a:gdLst>
                <a:gd name="connsiteX0" fmla="*/ 0 w 19050"/>
                <a:gd name="connsiteY0" fmla="*/ 0 h 390525"/>
                <a:gd name="connsiteX1" fmla="*/ 19050 w 19050"/>
                <a:gd name="connsiteY1" fmla="*/ 0 h 390525"/>
                <a:gd name="connsiteX2" fmla="*/ 19050 w 19050"/>
                <a:gd name="connsiteY2" fmla="*/ 390525 h 390525"/>
                <a:gd name="connsiteX3" fmla="*/ 0 w 19050"/>
                <a:gd name="connsiteY3" fmla="*/ 390525 h 390525"/>
              </a:gdLst>
              <a:ahLst/>
              <a:cxnLst>
                <a:cxn ang="0">
                  <a:pos x="connsiteX0" y="connsiteY0"/>
                </a:cxn>
                <a:cxn ang="0">
                  <a:pos x="connsiteX1" y="connsiteY1"/>
                </a:cxn>
                <a:cxn ang="0">
                  <a:pos x="connsiteX2" y="connsiteY2"/>
                </a:cxn>
                <a:cxn ang="0">
                  <a:pos x="connsiteX3" y="connsiteY3"/>
                </a:cxn>
              </a:cxnLst>
              <a:rect l="l" t="t" r="r" b="b"/>
              <a:pathLst>
                <a:path w="19050" h="390525">
                  <a:moveTo>
                    <a:pt x="0" y="0"/>
                  </a:moveTo>
                  <a:lnTo>
                    <a:pt x="19050" y="0"/>
                  </a:lnTo>
                  <a:lnTo>
                    <a:pt x="19050" y="390525"/>
                  </a:lnTo>
                  <a:lnTo>
                    <a:pt x="0" y="390525"/>
                  </a:lnTo>
                  <a:close/>
                </a:path>
              </a:pathLst>
            </a:custGeom>
            <a:grpFill/>
            <a:ln w="9525" cap="flat">
              <a:noFill/>
              <a:prstDash val="solid"/>
              <a:miter/>
            </a:ln>
          </p:spPr>
          <p:txBody>
            <a:bodyPr rtlCol="0" anchor="ctr"/>
            <a:lstStyle/>
            <a:p>
              <a:endParaRPr lang="en-RU"/>
            </a:p>
          </p:txBody>
        </p:sp>
        <p:sp>
          <p:nvSpPr>
            <p:cNvPr id="81" name="Freeform 370">
              <a:extLst>
                <a:ext uri="{FF2B5EF4-FFF2-40B4-BE49-F238E27FC236}">
                  <a16:creationId xmlns:a16="http://schemas.microsoft.com/office/drawing/2014/main" id="{8E177E1B-9C46-891A-E35B-F5B44CDA08D2}"/>
                </a:ext>
              </a:extLst>
            </p:cNvPr>
            <p:cNvSpPr/>
            <p:nvPr/>
          </p:nvSpPr>
          <p:spPr>
            <a:xfrm>
              <a:off x="-4599922" y="6837969"/>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RU"/>
            </a:p>
          </p:txBody>
        </p:sp>
        <p:sp>
          <p:nvSpPr>
            <p:cNvPr id="82" name="Freeform 371">
              <a:extLst>
                <a:ext uri="{FF2B5EF4-FFF2-40B4-BE49-F238E27FC236}">
                  <a16:creationId xmlns:a16="http://schemas.microsoft.com/office/drawing/2014/main" id="{E30C3050-CAAB-289A-1257-70B5A5DFAB75}"/>
                </a:ext>
              </a:extLst>
            </p:cNvPr>
            <p:cNvSpPr/>
            <p:nvPr/>
          </p:nvSpPr>
          <p:spPr>
            <a:xfrm>
              <a:off x="-4561822" y="6837969"/>
              <a:ext cx="85725" cy="19050"/>
            </a:xfrm>
            <a:custGeom>
              <a:avLst/>
              <a:gdLst>
                <a:gd name="connsiteX0" fmla="*/ 0 w 85725"/>
                <a:gd name="connsiteY0" fmla="*/ 0 h 19050"/>
                <a:gd name="connsiteX1" fmla="*/ 85725 w 85725"/>
                <a:gd name="connsiteY1" fmla="*/ 0 h 19050"/>
                <a:gd name="connsiteX2" fmla="*/ 85725 w 85725"/>
                <a:gd name="connsiteY2" fmla="*/ 19050 h 19050"/>
                <a:gd name="connsiteX3" fmla="*/ 0 w 8572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85725" h="19050">
                  <a:moveTo>
                    <a:pt x="0" y="0"/>
                  </a:moveTo>
                  <a:lnTo>
                    <a:pt x="85725" y="0"/>
                  </a:lnTo>
                  <a:lnTo>
                    <a:pt x="85725" y="19050"/>
                  </a:lnTo>
                  <a:lnTo>
                    <a:pt x="0" y="19050"/>
                  </a:lnTo>
                  <a:close/>
                </a:path>
              </a:pathLst>
            </a:custGeom>
            <a:grpFill/>
            <a:ln w="9525" cap="flat">
              <a:noFill/>
              <a:prstDash val="solid"/>
              <a:miter/>
            </a:ln>
          </p:spPr>
          <p:txBody>
            <a:bodyPr rtlCol="0" anchor="ctr"/>
            <a:lstStyle/>
            <a:p>
              <a:endParaRPr lang="en-RU"/>
            </a:p>
          </p:txBody>
        </p:sp>
        <p:sp>
          <p:nvSpPr>
            <p:cNvPr id="83" name="Freeform 372">
              <a:extLst>
                <a:ext uri="{FF2B5EF4-FFF2-40B4-BE49-F238E27FC236}">
                  <a16:creationId xmlns:a16="http://schemas.microsoft.com/office/drawing/2014/main" id="{465E8B8C-C195-907C-C7B2-B462D9BF97F2}"/>
                </a:ext>
              </a:extLst>
            </p:cNvPr>
            <p:cNvSpPr/>
            <p:nvPr/>
          </p:nvSpPr>
          <p:spPr>
            <a:xfrm>
              <a:off x="-4647547" y="6876069"/>
              <a:ext cx="171450" cy="19050"/>
            </a:xfrm>
            <a:custGeom>
              <a:avLst/>
              <a:gdLst>
                <a:gd name="connsiteX0" fmla="*/ 0 w 171450"/>
                <a:gd name="connsiteY0" fmla="*/ 0 h 19050"/>
                <a:gd name="connsiteX1" fmla="*/ 171450 w 171450"/>
                <a:gd name="connsiteY1" fmla="*/ 0 h 19050"/>
                <a:gd name="connsiteX2" fmla="*/ 171450 w 171450"/>
                <a:gd name="connsiteY2" fmla="*/ 19050 h 19050"/>
                <a:gd name="connsiteX3" fmla="*/ 0 w 1714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71450" h="19050">
                  <a:moveTo>
                    <a:pt x="0" y="0"/>
                  </a:moveTo>
                  <a:lnTo>
                    <a:pt x="171450" y="0"/>
                  </a:lnTo>
                  <a:lnTo>
                    <a:pt x="171450" y="19050"/>
                  </a:lnTo>
                  <a:lnTo>
                    <a:pt x="0" y="19050"/>
                  </a:lnTo>
                  <a:close/>
                </a:path>
              </a:pathLst>
            </a:custGeom>
            <a:grpFill/>
            <a:ln w="9525" cap="flat">
              <a:noFill/>
              <a:prstDash val="solid"/>
              <a:miter/>
            </a:ln>
          </p:spPr>
          <p:txBody>
            <a:bodyPr rtlCol="0" anchor="ctr"/>
            <a:lstStyle/>
            <a:p>
              <a:endParaRPr lang="en-RU"/>
            </a:p>
          </p:txBody>
        </p:sp>
        <p:sp>
          <p:nvSpPr>
            <p:cNvPr id="84" name="Freeform 373">
              <a:extLst>
                <a:ext uri="{FF2B5EF4-FFF2-40B4-BE49-F238E27FC236}">
                  <a16:creationId xmlns:a16="http://schemas.microsoft.com/office/drawing/2014/main" id="{AA5E73EC-5517-713A-8084-5673E630E5FE}"/>
                </a:ext>
              </a:extLst>
            </p:cNvPr>
            <p:cNvSpPr/>
            <p:nvPr/>
          </p:nvSpPr>
          <p:spPr>
            <a:xfrm>
              <a:off x="-4495147" y="6914169"/>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RU"/>
            </a:p>
          </p:txBody>
        </p:sp>
        <p:sp>
          <p:nvSpPr>
            <p:cNvPr id="85" name="Freeform 374">
              <a:extLst>
                <a:ext uri="{FF2B5EF4-FFF2-40B4-BE49-F238E27FC236}">
                  <a16:creationId xmlns:a16="http://schemas.microsoft.com/office/drawing/2014/main" id="{867DEB7F-3BD1-AE77-CB54-9FEEEC5A1BFE}"/>
                </a:ext>
              </a:extLst>
            </p:cNvPr>
            <p:cNvSpPr/>
            <p:nvPr/>
          </p:nvSpPr>
          <p:spPr>
            <a:xfrm>
              <a:off x="-4599922" y="6914169"/>
              <a:ext cx="85725" cy="19050"/>
            </a:xfrm>
            <a:custGeom>
              <a:avLst/>
              <a:gdLst>
                <a:gd name="connsiteX0" fmla="*/ 0 w 85725"/>
                <a:gd name="connsiteY0" fmla="*/ 0 h 19050"/>
                <a:gd name="connsiteX1" fmla="*/ 85725 w 85725"/>
                <a:gd name="connsiteY1" fmla="*/ 0 h 19050"/>
                <a:gd name="connsiteX2" fmla="*/ 85725 w 85725"/>
                <a:gd name="connsiteY2" fmla="*/ 19050 h 19050"/>
                <a:gd name="connsiteX3" fmla="*/ 0 w 8572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85725" h="19050">
                  <a:moveTo>
                    <a:pt x="0" y="0"/>
                  </a:moveTo>
                  <a:lnTo>
                    <a:pt x="85725" y="0"/>
                  </a:lnTo>
                  <a:lnTo>
                    <a:pt x="85725" y="19050"/>
                  </a:lnTo>
                  <a:lnTo>
                    <a:pt x="0" y="19050"/>
                  </a:lnTo>
                  <a:close/>
                </a:path>
              </a:pathLst>
            </a:custGeom>
            <a:grpFill/>
            <a:ln w="9525" cap="flat">
              <a:noFill/>
              <a:prstDash val="solid"/>
              <a:miter/>
            </a:ln>
          </p:spPr>
          <p:txBody>
            <a:bodyPr rtlCol="0" anchor="ctr"/>
            <a:lstStyle/>
            <a:p>
              <a:endParaRPr lang="en-RU"/>
            </a:p>
          </p:txBody>
        </p:sp>
        <p:sp>
          <p:nvSpPr>
            <p:cNvPr id="86" name="Freeform 375">
              <a:extLst>
                <a:ext uri="{FF2B5EF4-FFF2-40B4-BE49-F238E27FC236}">
                  <a16:creationId xmlns:a16="http://schemas.microsoft.com/office/drawing/2014/main" id="{66962D3D-6099-FFEB-AC19-7ED23EA76396}"/>
                </a:ext>
              </a:extLst>
            </p:cNvPr>
            <p:cNvSpPr/>
            <p:nvPr/>
          </p:nvSpPr>
          <p:spPr>
            <a:xfrm>
              <a:off x="-4342747" y="6876069"/>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RU"/>
            </a:p>
          </p:txBody>
        </p:sp>
        <p:sp>
          <p:nvSpPr>
            <p:cNvPr id="87" name="Freeform 376">
              <a:extLst>
                <a:ext uri="{FF2B5EF4-FFF2-40B4-BE49-F238E27FC236}">
                  <a16:creationId xmlns:a16="http://schemas.microsoft.com/office/drawing/2014/main" id="{1E731AC2-E505-9B77-90F6-917D82541D65}"/>
                </a:ext>
              </a:extLst>
            </p:cNvPr>
            <p:cNvSpPr/>
            <p:nvPr/>
          </p:nvSpPr>
          <p:spPr>
            <a:xfrm>
              <a:off x="-4304647" y="6876069"/>
              <a:ext cx="85725" cy="19050"/>
            </a:xfrm>
            <a:custGeom>
              <a:avLst/>
              <a:gdLst>
                <a:gd name="connsiteX0" fmla="*/ 0 w 85725"/>
                <a:gd name="connsiteY0" fmla="*/ 0 h 19050"/>
                <a:gd name="connsiteX1" fmla="*/ 85725 w 85725"/>
                <a:gd name="connsiteY1" fmla="*/ 0 h 19050"/>
                <a:gd name="connsiteX2" fmla="*/ 85725 w 85725"/>
                <a:gd name="connsiteY2" fmla="*/ 19050 h 19050"/>
                <a:gd name="connsiteX3" fmla="*/ 0 w 8572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85725" h="19050">
                  <a:moveTo>
                    <a:pt x="0" y="0"/>
                  </a:moveTo>
                  <a:lnTo>
                    <a:pt x="85725" y="0"/>
                  </a:lnTo>
                  <a:lnTo>
                    <a:pt x="85725" y="19050"/>
                  </a:lnTo>
                  <a:lnTo>
                    <a:pt x="0" y="19050"/>
                  </a:lnTo>
                  <a:close/>
                </a:path>
              </a:pathLst>
            </a:custGeom>
            <a:grpFill/>
            <a:ln w="9525" cap="flat">
              <a:noFill/>
              <a:prstDash val="solid"/>
              <a:miter/>
            </a:ln>
          </p:spPr>
          <p:txBody>
            <a:bodyPr rtlCol="0" anchor="ctr"/>
            <a:lstStyle/>
            <a:p>
              <a:endParaRPr lang="en-RU"/>
            </a:p>
          </p:txBody>
        </p:sp>
        <p:sp>
          <p:nvSpPr>
            <p:cNvPr id="88" name="Freeform 377">
              <a:extLst>
                <a:ext uri="{FF2B5EF4-FFF2-40B4-BE49-F238E27FC236}">
                  <a16:creationId xmlns:a16="http://schemas.microsoft.com/office/drawing/2014/main" id="{A0760CC1-9966-7EE7-8233-37D75027E5E8}"/>
                </a:ext>
              </a:extLst>
            </p:cNvPr>
            <p:cNvSpPr/>
            <p:nvPr/>
          </p:nvSpPr>
          <p:spPr>
            <a:xfrm>
              <a:off x="-4352272" y="6914169"/>
              <a:ext cx="171450" cy="19050"/>
            </a:xfrm>
            <a:custGeom>
              <a:avLst/>
              <a:gdLst>
                <a:gd name="connsiteX0" fmla="*/ 0 w 171450"/>
                <a:gd name="connsiteY0" fmla="*/ 0 h 19050"/>
                <a:gd name="connsiteX1" fmla="*/ 171450 w 171450"/>
                <a:gd name="connsiteY1" fmla="*/ 0 h 19050"/>
                <a:gd name="connsiteX2" fmla="*/ 171450 w 171450"/>
                <a:gd name="connsiteY2" fmla="*/ 19050 h 19050"/>
                <a:gd name="connsiteX3" fmla="*/ 0 w 1714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71450" h="19050">
                  <a:moveTo>
                    <a:pt x="0" y="0"/>
                  </a:moveTo>
                  <a:lnTo>
                    <a:pt x="171450" y="0"/>
                  </a:lnTo>
                  <a:lnTo>
                    <a:pt x="171450" y="19050"/>
                  </a:lnTo>
                  <a:lnTo>
                    <a:pt x="0" y="19050"/>
                  </a:lnTo>
                  <a:close/>
                </a:path>
              </a:pathLst>
            </a:custGeom>
            <a:grpFill/>
            <a:ln w="9525" cap="flat">
              <a:noFill/>
              <a:prstDash val="solid"/>
              <a:miter/>
            </a:ln>
          </p:spPr>
          <p:txBody>
            <a:bodyPr rtlCol="0" anchor="ctr"/>
            <a:lstStyle/>
            <a:p>
              <a:endParaRPr lang="en-RU"/>
            </a:p>
          </p:txBody>
        </p:sp>
        <p:sp>
          <p:nvSpPr>
            <p:cNvPr id="89" name="Freeform 378">
              <a:extLst>
                <a:ext uri="{FF2B5EF4-FFF2-40B4-BE49-F238E27FC236}">
                  <a16:creationId xmlns:a16="http://schemas.microsoft.com/office/drawing/2014/main" id="{0A71E3A7-3280-B03F-6D86-443F4EF32478}"/>
                </a:ext>
              </a:extLst>
            </p:cNvPr>
            <p:cNvSpPr/>
            <p:nvPr/>
          </p:nvSpPr>
          <p:spPr>
            <a:xfrm>
              <a:off x="-4237972" y="6952269"/>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RU"/>
            </a:p>
          </p:txBody>
        </p:sp>
        <p:sp>
          <p:nvSpPr>
            <p:cNvPr id="90" name="Freeform 379">
              <a:extLst>
                <a:ext uri="{FF2B5EF4-FFF2-40B4-BE49-F238E27FC236}">
                  <a16:creationId xmlns:a16="http://schemas.microsoft.com/office/drawing/2014/main" id="{8E6C54A3-9145-03E9-BE78-54D311AFE500}"/>
                </a:ext>
              </a:extLst>
            </p:cNvPr>
            <p:cNvSpPr/>
            <p:nvPr/>
          </p:nvSpPr>
          <p:spPr>
            <a:xfrm>
              <a:off x="-4342747" y="6952269"/>
              <a:ext cx="85725" cy="19050"/>
            </a:xfrm>
            <a:custGeom>
              <a:avLst/>
              <a:gdLst>
                <a:gd name="connsiteX0" fmla="*/ 0 w 85725"/>
                <a:gd name="connsiteY0" fmla="*/ 0 h 19050"/>
                <a:gd name="connsiteX1" fmla="*/ 85725 w 85725"/>
                <a:gd name="connsiteY1" fmla="*/ 0 h 19050"/>
                <a:gd name="connsiteX2" fmla="*/ 85725 w 85725"/>
                <a:gd name="connsiteY2" fmla="*/ 19050 h 19050"/>
                <a:gd name="connsiteX3" fmla="*/ 0 w 8572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85725" h="19050">
                  <a:moveTo>
                    <a:pt x="0" y="0"/>
                  </a:moveTo>
                  <a:lnTo>
                    <a:pt x="85725" y="0"/>
                  </a:lnTo>
                  <a:lnTo>
                    <a:pt x="85725" y="19050"/>
                  </a:lnTo>
                  <a:lnTo>
                    <a:pt x="0" y="19050"/>
                  </a:lnTo>
                  <a:close/>
                </a:path>
              </a:pathLst>
            </a:custGeom>
            <a:grpFill/>
            <a:ln w="9525" cap="flat">
              <a:noFill/>
              <a:prstDash val="solid"/>
              <a:miter/>
            </a:ln>
          </p:spPr>
          <p:txBody>
            <a:bodyPr rtlCol="0" anchor="ctr"/>
            <a:lstStyle/>
            <a:p>
              <a:endParaRPr lang="en-RU"/>
            </a:p>
          </p:txBody>
        </p:sp>
        <p:sp>
          <p:nvSpPr>
            <p:cNvPr id="91" name="Freeform 380">
              <a:extLst>
                <a:ext uri="{FF2B5EF4-FFF2-40B4-BE49-F238E27FC236}">
                  <a16:creationId xmlns:a16="http://schemas.microsoft.com/office/drawing/2014/main" id="{F645E0A0-3A71-F655-1396-D10372E8B760}"/>
                </a:ext>
              </a:extLst>
            </p:cNvPr>
            <p:cNvSpPr/>
            <p:nvPr/>
          </p:nvSpPr>
          <p:spPr>
            <a:xfrm>
              <a:off x="-4590397" y="7161819"/>
              <a:ext cx="361950" cy="19050"/>
            </a:xfrm>
            <a:custGeom>
              <a:avLst/>
              <a:gdLst>
                <a:gd name="connsiteX0" fmla="*/ 0 w 361950"/>
                <a:gd name="connsiteY0" fmla="*/ 0 h 19050"/>
                <a:gd name="connsiteX1" fmla="*/ 361950 w 361950"/>
                <a:gd name="connsiteY1" fmla="*/ 0 h 19050"/>
                <a:gd name="connsiteX2" fmla="*/ 361950 w 361950"/>
                <a:gd name="connsiteY2" fmla="*/ 19050 h 19050"/>
                <a:gd name="connsiteX3" fmla="*/ 0 w 3619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361950" h="19050">
                  <a:moveTo>
                    <a:pt x="0" y="0"/>
                  </a:moveTo>
                  <a:lnTo>
                    <a:pt x="361950" y="0"/>
                  </a:lnTo>
                  <a:lnTo>
                    <a:pt x="361950" y="19050"/>
                  </a:lnTo>
                  <a:lnTo>
                    <a:pt x="0" y="19050"/>
                  </a:lnTo>
                  <a:close/>
                </a:path>
              </a:pathLst>
            </a:custGeom>
            <a:grpFill/>
            <a:ln w="9525" cap="flat">
              <a:noFill/>
              <a:prstDash val="solid"/>
              <a:miter/>
            </a:ln>
          </p:spPr>
          <p:txBody>
            <a:bodyPr rtlCol="0" anchor="ctr"/>
            <a:lstStyle/>
            <a:p>
              <a:endParaRPr lang="en-RU"/>
            </a:p>
          </p:txBody>
        </p:sp>
      </p:grpSp>
      <p:grpSp>
        <p:nvGrpSpPr>
          <p:cNvPr id="92" name="Graphic 6">
            <a:extLst>
              <a:ext uri="{FF2B5EF4-FFF2-40B4-BE49-F238E27FC236}">
                <a16:creationId xmlns:a16="http://schemas.microsoft.com/office/drawing/2014/main" id="{27F96C04-62CD-74DA-430D-DF0EECAEB6B6}"/>
              </a:ext>
            </a:extLst>
          </p:cNvPr>
          <p:cNvGrpSpPr/>
          <p:nvPr/>
        </p:nvGrpSpPr>
        <p:grpSpPr>
          <a:xfrm>
            <a:off x="6309905" y="5850625"/>
            <a:ext cx="590550" cy="590550"/>
            <a:chOff x="-1961497" y="4761519"/>
            <a:chExt cx="590550" cy="590550"/>
          </a:xfrm>
          <a:solidFill>
            <a:schemeClr val="bg1"/>
          </a:solidFill>
        </p:grpSpPr>
        <p:sp>
          <p:nvSpPr>
            <p:cNvPr id="93" name="Freeform 206">
              <a:extLst>
                <a:ext uri="{FF2B5EF4-FFF2-40B4-BE49-F238E27FC236}">
                  <a16:creationId xmlns:a16="http://schemas.microsoft.com/office/drawing/2014/main" id="{4BAAC51C-FECC-92D9-FF99-78F914B8FA7F}"/>
                </a:ext>
              </a:extLst>
            </p:cNvPr>
            <p:cNvSpPr/>
            <p:nvPr/>
          </p:nvSpPr>
          <p:spPr>
            <a:xfrm>
              <a:off x="-1694797" y="4847244"/>
              <a:ext cx="323850" cy="438150"/>
            </a:xfrm>
            <a:custGeom>
              <a:avLst/>
              <a:gdLst>
                <a:gd name="connsiteX0" fmla="*/ 161925 w 323850"/>
                <a:gd name="connsiteY0" fmla="*/ 438150 h 438150"/>
                <a:gd name="connsiteX1" fmla="*/ 139255 w 323850"/>
                <a:gd name="connsiteY1" fmla="*/ 425863 h 438150"/>
                <a:gd name="connsiteX2" fmla="*/ 26289 w 323850"/>
                <a:gd name="connsiteY2" fmla="*/ 252698 h 438150"/>
                <a:gd name="connsiteX3" fmla="*/ 0 w 323850"/>
                <a:gd name="connsiteY3" fmla="*/ 164211 h 438150"/>
                <a:gd name="connsiteX4" fmla="*/ 0 w 323850"/>
                <a:gd name="connsiteY4" fmla="*/ 161925 h 438150"/>
                <a:gd name="connsiteX5" fmla="*/ 161925 w 323850"/>
                <a:gd name="connsiteY5" fmla="*/ 0 h 438150"/>
                <a:gd name="connsiteX6" fmla="*/ 323850 w 323850"/>
                <a:gd name="connsiteY6" fmla="*/ 161925 h 438150"/>
                <a:gd name="connsiteX7" fmla="*/ 323850 w 323850"/>
                <a:gd name="connsiteY7" fmla="*/ 164211 h 438150"/>
                <a:gd name="connsiteX8" fmla="*/ 297561 w 323850"/>
                <a:gd name="connsiteY8" fmla="*/ 252698 h 438150"/>
                <a:gd name="connsiteX9" fmla="*/ 184595 w 323850"/>
                <a:gd name="connsiteY9" fmla="*/ 425863 h 438150"/>
                <a:gd name="connsiteX10" fmla="*/ 161925 w 323850"/>
                <a:gd name="connsiteY10" fmla="*/ 438150 h 438150"/>
                <a:gd name="connsiteX11" fmla="*/ 161925 w 323850"/>
                <a:gd name="connsiteY11" fmla="*/ 19050 h 438150"/>
                <a:gd name="connsiteX12" fmla="*/ 19050 w 323850"/>
                <a:gd name="connsiteY12" fmla="*/ 161925 h 438150"/>
                <a:gd name="connsiteX13" fmla="*/ 19050 w 323850"/>
                <a:gd name="connsiteY13" fmla="*/ 164211 h 438150"/>
                <a:gd name="connsiteX14" fmla="*/ 42291 w 323850"/>
                <a:gd name="connsiteY14" fmla="*/ 242221 h 438150"/>
                <a:gd name="connsiteX15" fmla="*/ 155257 w 323850"/>
                <a:gd name="connsiteY15" fmla="*/ 415385 h 438150"/>
                <a:gd name="connsiteX16" fmla="*/ 168783 w 323850"/>
                <a:gd name="connsiteY16" fmla="*/ 415385 h 438150"/>
                <a:gd name="connsiteX17" fmla="*/ 281749 w 323850"/>
                <a:gd name="connsiteY17" fmla="*/ 242221 h 438150"/>
                <a:gd name="connsiteX18" fmla="*/ 304990 w 323850"/>
                <a:gd name="connsiteY18" fmla="*/ 164211 h 438150"/>
                <a:gd name="connsiteX19" fmla="*/ 304990 w 323850"/>
                <a:gd name="connsiteY19" fmla="*/ 161925 h 438150"/>
                <a:gd name="connsiteX20" fmla="*/ 161925 w 323850"/>
                <a:gd name="connsiteY20" fmla="*/ 19050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3850" h="438150">
                  <a:moveTo>
                    <a:pt x="161925" y="438150"/>
                  </a:moveTo>
                  <a:cubicBezTo>
                    <a:pt x="152781" y="438150"/>
                    <a:pt x="144209" y="433578"/>
                    <a:pt x="139255" y="425863"/>
                  </a:cubicBezTo>
                  <a:lnTo>
                    <a:pt x="26289" y="252698"/>
                  </a:lnTo>
                  <a:cubicBezTo>
                    <a:pt x="9049" y="226314"/>
                    <a:pt x="0" y="195739"/>
                    <a:pt x="0" y="164211"/>
                  </a:cubicBezTo>
                  <a:lnTo>
                    <a:pt x="0" y="161925"/>
                  </a:lnTo>
                  <a:cubicBezTo>
                    <a:pt x="0" y="72676"/>
                    <a:pt x="72676" y="0"/>
                    <a:pt x="161925" y="0"/>
                  </a:cubicBezTo>
                  <a:cubicBezTo>
                    <a:pt x="251174" y="0"/>
                    <a:pt x="323850" y="72676"/>
                    <a:pt x="323850" y="161925"/>
                  </a:cubicBezTo>
                  <a:lnTo>
                    <a:pt x="323850" y="164211"/>
                  </a:lnTo>
                  <a:cubicBezTo>
                    <a:pt x="323850" y="195739"/>
                    <a:pt x="314706" y="226314"/>
                    <a:pt x="297561" y="252698"/>
                  </a:cubicBezTo>
                  <a:lnTo>
                    <a:pt x="184595" y="425863"/>
                  </a:lnTo>
                  <a:cubicBezTo>
                    <a:pt x="179641" y="433578"/>
                    <a:pt x="171069" y="438150"/>
                    <a:pt x="161925" y="438150"/>
                  </a:cubicBezTo>
                  <a:close/>
                  <a:moveTo>
                    <a:pt x="161925" y="19050"/>
                  </a:moveTo>
                  <a:cubicBezTo>
                    <a:pt x="83153" y="19050"/>
                    <a:pt x="19050" y="83153"/>
                    <a:pt x="19050" y="161925"/>
                  </a:cubicBezTo>
                  <a:lnTo>
                    <a:pt x="19050" y="164211"/>
                  </a:lnTo>
                  <a:cubicBezTo>
                    <a:pt x="19050" y="192024"/>
                    <a:pt x="27051" y="218980"/>
                    <a:pt x="42291" y="242221"/>
                  </a:cubicBezTo>
                  <a:lnTo>
                    <a:pt x="155257" y="415385"/>
                  </a:lnTo>
                  <a:cubicBezTo>
                    <a:pt x="158210" y="419957"/>
                    <a:pt x="165735" y="419957"/>
                    <a:pt x="168783" y="415385"/>
                  </a:cubicBezTo>
                  <a:lnTo>
                    <a:pt x="281749" y="242221"/>
                  </a:lnTo>
                  <a:cubicBezTo>
                    <a:pt x="296894" y="218980"/>
                    <a:pt x="304990" y="191929"/>
                    <a:pt x="304990" y="164211"/>
                  </a:cubicBezTo>
                  <a:lnTo>
                    <a:pt x="304990" y="161925"/>
                  </a:lnTo>
                  <a:cubicBezTo>
                    <a:pt x="304800" y="83153"/>
                    <a:pt x="240697" y="19050"/>
                    <a:pt x="161925" y="19050"/>
                  </a:cubicBezTo>
                  <a:close/>
                </a:path>
              </a:pathLst>
            </a:custGeom>
            <a:grpFill/>
            <a:ln w="9525" cap="flat">
              <a:noFill/>
              <a:prstDash val="solid"/>
              <a:miter/>
            </a:ln>
          </p:spPr>
          <p:txBody>
            <a:bodyPr rtlCol="0" anchor="ctr"/>
            <a:lstStyle/>
            <a:p>
              <a:endParaRPr lang="en-RU"/>
            </a:p>
          </p:txBody>
        </p:sp>
        <p:sp>
          <p:nvSpPr>
            <p:cNvPr id="94" name="Freeform 207">
              <a:extLst>
                <a:ext uri="{FF2B5EF4-FFF2-40B4-BE49-F238E27FC236}">
                  <a16:creationId xmlns:a16="http://schemas.microsoft.com/office/drawing/2014/main" id="{8C3F95F8-FD27-D609-A1B3-93E1CD5995D2}"/>
                </a:ext>
              </a:extLst>
            </p:cNvPr>
            <p:cNvSpPr/>
            <p:nvPr/>
          </p:nvSpPr>
          <p:spPr>
            <a:xfrm>
              <a:off x="-1656697" y="5171094"/>
              <a:ext cx="19050" cy="66675"/>
            </a:xfrm>
            <a:custGeom>
              <a:avLst/>
              <a:gdLst>
                <a:gd name="connsiteX0" fmla="*/ 0 w 19050"/>
                <a:gd name="connsiteY0" fmla="*/ 0 h 66675"/>
                <a:gd name="connsiteX1" fmla="*/ 19050 w 19050"/>
                <a:gd name="connsiteY1" fmla="*/ 0 h 66675"/>
                <a:gd name="connsiteX2" fmla="*/ 19050 w 19050"/>
                <a:gd name="connsiteY2" fmla="*/ 66675 h 66675"/>
                <a:gd name="connsiteX3" fmla="*/ 0 w 1905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19050" h="66675">
                  <a:moveTo>
                    <a:pt x="0" y="0"/>
                  </a:moveTo>
                  <a:lnTo>
                    <a:pt x="19050" y="0"/>
                  </a:lnTo>
                  <a:lnTo>
                    <a:pt x="19050" y="66675"/>
                  </a:lnTo>
                  <a:lnTo>
                    <a:pt x="0" y="66675"/>
                  </a:lnTo>
                  <a:close/>
                </a:path>
              </a:pathLst>
            </a:custGeom>
            <a:grpFill/>
            <a:ln w="9525" cap="flat">
              <a:noFill/>
              <a:prstDash val="solid"/>
              <a:miter/>
            </a:ln>
          </p:spPr>
          <p:txBody>
            <a:bodyPr rtlCol="0" anchor="ctr"/>
            <a:lstStyle/>
            <a:p>
              <a:endParaRPr lang="en-RU"/>
            </a:p>
          </p:txBody>
        </p:sp>
        <p:sp>
          <p:nvSpPr>
            <p:cNvPr id="95" name="Freeform 208">
              <a:extLst>
                <a:ext uri="{FF2B5EF4-FFF2-40B4-BE49-F238E27FC236}">
                  <a16:creationId xmlns:a16="http://schemas.microsoft.com/office/drawing/2014/main" id="{E6AC3B51-3686-8FCD-6B9F-05C821B6CC2C}"/>
                </a:ext>
              </a:extLst>
            </p:cNvPr>
            <p:cNvSpPr/>
            <p:nvPr/>
          </p:nvSpPr>
          <p:spPr>
            <a:xfrm>
              <a:off x="-1961497" y="4761519"/>
              <a:ext cx="323850" cy="476250"/>
            </a:xfrm>
            <a:custGeom>
              <a:avLst/>
              <a:gdLst>
                <a:gd name="connsiteX0" fmla="*/ 19050 w 323850"/>
                <a:gd name="connsiteY0" fmla="*/ 476250 h 476250"/>
                <a:gd name="connsiteX1" fmla="*/ 0 w 323850"/>
                <a:gd name="connsiteY1" fmla="*/ 476250 h 476250"/>
                <a:gd name="connsiteX2" fmla="*/ 0 w 323850"/>
                <a:gd name="connsiteY2" fmla="*/ 47625 h 476250"/>
                <a:gd name="connsiteX3" fmla="*/ 47625 w 323850"/>
                <a:gd name="connsiteY3" fmla="*/ 0 h 476250"/>
                <a:gd name="connsiteX4" fmla="*/ 276225 w 323850"/>
                <a:gd name="connsiteY4" fmla="*/ 0 h 476250"/>
                <a:gd name="connsiteX5" fmla="*/ 323850 w 323850"/>
                <a:gd name="connsiteY5" fmla="*/ 47625 h 476250"/>
                <a:gd name="connsiteX6" fmla="*/ 323850 w 323850"/>
                <a:gd name="connsiteY6" fmla="*/ 104775 h 476250"/>
                <a:gd name="connsiteX7" fmla="*/ 304800 w 323850"/>
                <a:gd name="connsiteY7" fmla="*/ 104775 h 476250"/>
                <a:gd name="connsiteX8" fmla="*/ 304800 w 323850"/>
                <a:gd name="connsiteY8" fmla="*/ 47625 h 476250"/>
                <a:gd name="connsiteX9" fmla="*/ 276225 w 323850"/>
                <a:gd name="connsiteY9" fmla="*/ 19050 h 476250"/>
                <a:gd name="connsiteX10" fmla="*/ 47625 w 323850"/>
                <a:gd name="connsiteY10" fmla="*/ 19050 h 476250"/>
                <a:gd name="connsiteX11" fmla="*/ 19050 w 323850"/>
                <a:gd name="connsiteY11" fmla="*/ 47625 h 476250"/>
                <a:gd name="connsiteX12" fmla="*/ 19050 w 323850"/>
                <a:gd name="connsiteY12" fmla="*/ 476250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3850" h="476250">
                  <a:moveTo>
                    <a:pt x="19050" y="476250"/>
                  </a:moveTo>
                  <a:lnTo>
                    <a:pt x="0" y="476250"/>
                  </a:lnTo>
                  <a:lnTo>
                    <a:pt x="0" y="47625"/>
                  </a:lnTo>
                  <a:cubicBezTo>
                    <a:pt x="0" y="21336"/>
                    <a:pt x="21336" y="0"/>
                    <a:pt x="47625" y="0"/>
                  </a:cubicBezTo>
                  <a:lnTo>
                    <a:pt x="276225" y="0"/>
                  </a:lnTo>
                  <a:cubicBezTo>
                    <a:pt x="302514" y="0"/>
                    <a:pt x="323850" y="21336"/>
                    <a:pt x="323850" y="47625"/>
                  </a:cubicBezTo>
                  <a:lnTo>
                    <a:pt x="323850" y="104775"/>
                  </a:lnTo>
                  <a:lnTo>
                    <a:pt x="304800" y="104775"/>
                  </a:lnTo>
                  <a:lnTo>
                    <a:pt x="304800" y="47625"/>
                  </a:lnTo>
                  <a:cubicBezTo>
                    <a:pt x="304800" y="31909"/>
                    <a:pt x="291941" y="19050"/>
                    <a:pt x="276225" y="19050"/>
                  </a:cubicBezTo>
                  <a:lnTo>
                    <a:pt x="47625" y="19050"/>
                  </a:lnTo>
                  <a:cubicBezTo>
                    <a:pt x="31909" y="19050"/>
                    <a:pt x="19050" y="31909"/>
                    <a:pt x="19050" y="47625"/>
                  </a:cubicBezTo>
                  <a:lnTo>
                    <a:pt x="19050" y="476250"/>
                  </a:lnTo>
                  <a:close/>
                </a:path>
              </a:pathLst>
            </a:custGeom>
            <a:grpFill/>
            <a:ln w="9525" cap="flat">
              <a:noFill/>
              <a:prstDash val="solid"/>
              <a:miter/>
            </a:ln>
          </p:spPr>
          <p:txBody>
            <a:bodyPr rtlCol="0" anchor="ctr"/>
            <a:lstStyle/>
            <a:p>
              <a:endParaRPr lang="en-RU"/>
            </a:p>
          </p:txBody>
        </p:sp>
        <p:sp>
          <p:nvSpPr>
            <p:cNvPr id="96" name="Freeform 209">
              <a:extLst>
                <a:ext uri="{FF2B5EF4-FFF2-40B4-BE49-F238E27FC236}">
                  <a16:creationId xmlns:a16="http://schemas.microsoft.com/office/drawing/2014/main" id="{EDE6C0EE-39F3-D803-F0A9-1D6749C74920}"/>
                </a:ext>
              </a:extLst>
            </p:cNvPr>
            <p:cNvSpPr/>
            <p:nvPr/>
          </p:nvSpPr>
          <p:spPr>
            <a:xfrm>
              <a:off x="-1961497" y="5256819"/>
              <a:ext cx="323850" cy="95250"/>
            </a:xfrm>
            <a:custGeom>
              <a:avLst/>
              <a:gdLst>
                <a:gd name="connsiteX0" fmla="*/ 276225 w 323850"/>
                <a:gd name="connsiteY0" fmla="*/ 95250 h 95250"/>
                <a:gd name="connsiteX1" fmla="*/ 47625 w 323850"/>
                <a:gd name="connsiteY1" fmla="*/ 95250 h 95250"/>
                <a:gd name="connsiteX2" fmla="*/ 0 w 323850"/>
                <a:gd name="connsiteY2" fmla="*/ 47625 h 95250"/>
                <a:gd name="connsiteX3" fmla="*/ 0 w 323850"/>
                <a:gd name="connsiteY3" fmla="*/ 0 h 95250"/>
                <a:gd name="connsiteX4" fmla="*/ 323850 w 323850"/>
                <a:gd name="connsiteY4" fmla="*/ 0 h 95250"/>
                <a:gd name="connsiteX5" fmla="*/ 323850 w 323850"/>
                <a:gd name="connsiteY5" fmla="*/ 47625 h 95250"/>
                <a:gd name="connsiteX6" fmla="*/ 276225 w 323850"/>
                <a:gd name="connsiteY6" fmla="*/ 95250 h 95250"/>
                <a:gd name="connsiteX7" fmla="*/ 19050 w 323850"/>
                <a:gd name="connsiteY7" fmla="*/ 19050 h 95250"/>
                <a:gd name="connsiteX8" fmla="*/ 19050 w 323850"/>
                <a:gd name="connsiteY8" fmla="*/ 47625 h 95250"/>
                <a:gd name="connsiteX9" fmla="*/ 47625 w 323850"/>
                <a:gd name="connsiteY9" fmla="*/ 76200 h 95250"/>
                <a:gd name="connsiteX10" fmla="*/ 276225 w 323850"/>
                <a:gd name="connsiteY10" fmla="*/ 76200 h 95250"/>
                <a:gd name="connsiteX11" fmla="*/ 304800 w 323850"/>
                <a:gd name="connsiteY11" fmla="*/ 47625 h 95250"/>
                <a:gd name="connsiteX12" fmla="*/ 304800 w 323850"/>
                <a:gd name="connsiteY12" fmla="*/ 19050 h 95250"/>
                <a:gd name="connsiteX13" fmla="*/ 19050 w 323850"/>
                <a:gd name="connsiteY13" fmla="*/ 1905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3850" h="95250">
                  <a:moveTo>
                    <a:pt x="276225" y="95250"/>
                  </a:moveTo>
                  <a:lnTo>
                    <a:pt x="47625" y="95250"/>
                  </a:lnTo>
                  <a:cubicBezTo>
                    <a:pt x="21336" y="95250"/>
                    <a:pt x="0" y="73914"/>
                    <a:pt x="0" y="47625"/>
                  </a:cubicBezTo>
                  <a:lnTo>
                    <a:pt x="0" y="0"/>
                  </a:lnTo>
                  <a:lnTo>
                    <a:pt x="323850" y="0"/>
                  </a:lnTo>
                  <a:lnTo>
                    <a:pt x="323850" y="47625"/>
                  </a:lnTo>
                  <a:cubicBezTo>
                    <a:pt x="323850" y="73914"/>
                    <a:pt x="302514" y="95250"/>
                    <a:pt x="276225" y="95250"/>
                  </a:cubicBezTo>
                  <a:close/>
                  <a:moveTo>
                    <a:pt x="19050" y="19050"/>
                  </a:moveTo>
                  <a:lnTo>
                    <a:pt x="19050" y="47625"/>
                  </a:lnTo>
                  <a:cubicBezTo>
                    <a:pt x="19050" y="63341"/>
                    <a:pt x="31909" y="76200"/>
                    <a:pt x="47625" y="76200"/>
                  </a:cubicBezTo>
                  <a:lnTo>
                    <a:pt x="276225" y="76200"/>
                  </a:lnTo>
                  <a:cubicBezTo>
                    <a:pt x="291941" y="76200"/>
                    <a:pt x="304800" y="63341"/>
                    <a:pt x="304800" y="47625"/>
                  </a:cubicBezTo>
                  <a:lnTo>
                    <a:pt x="304800" y="19050"/>
                  </a:lnTo>
                  <a:lnTo>
                    <a:pt x="19050" y="19050"/>
                  </a:lnTo>
                  <a:close/>
                </a:path>
              </a:pathLst>
            </a:custGeom>
            <a:grpFill/>
            <a:ln w="9525" cap="flat">
              <a:noFill/>
              <a:prstDash val="solid"/>
              <a:miter/>
            </a:ln>
          </p:spPr>
          <p:txBody>
            <a:bodyPr rtlCol="0" anchor="ctr"/>
            <a:lstStyle/>
            <a:p>
              <a:endParaRPr lang="en-RU"/>
            </a:p>
          </p:txBody>
        </p:sp>
        <p:sp>
          <p:nvSpPr>
            <p:cNvPr id="97" name="Freeform 210">
              <a:extLst>
                <a:ext uri="{FF2B5EF4-FFF2-40B4-BE49-F238E27FC236}">
                  <a16:creationId xmlns:a16="http://schemas.microsoft.com/office/drawing/2014/main" id="{BACCC159-C13A-0D99-1C65-AD2361165491}"/>
                </a:ext>
              </a:extLst>
            </p:cNvPr>
            <p:cNvSpPr/>
            <p:nvPr/>
          </p:nvSpPr>
          <p:spPr>
            <a:xfrm>
              <a:off x="-1837672" y="5294919"/>
              <a:ext cx="76200" cy="19050"/>
            </a:xfrm>
            <a:custGeom>
              <a:avLst/>
              <a:gdLst>
                <a:gd name="connsiteX0" fmla="*/ 0 w 76200"/>
                <a:gd name="connsiteY0" fmla="*/ 0 h 19050"/>
                <a:gd name="connsiteX1" fmla="*/ 76200 w 76200"/>
                <a:gd name="connsiteY1" fmla="*/ 0 h 19050"/>
                <a:gd name="connsiteX2" fmla="*/ 76200 w 76200"/>
                <a:gd name="connsiteY2" fmla="*/ 19050 h 19050"/>
                <a:gd name="connsiteX3" fmla="*/ 0 w 762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76200" h="19050">
                  <a:moveTo>
                    <a:pt x="0" y="0"/>
                  </a:moveTo>
                  <a:lnTo>
                    <a:pt x="76200" y="0"/>
                  </a:lnTo>
                  <a:lnTo>
                    <a:pt x="76200" y="19050"/>
                  </a:lnTo>
                  <a:lnTo>
                    <a:pt x="0" y="19050"/>
                  </a:lnTo>
                  <a:close/>
                </a:path>
              </a:pathLst>
            </a:custGeom>
            <a:grpFill/>
            <a:ln w="9525" cap="flat">
              <a:noFill/>
              <a:prstDash val="solid"/>
              <a:miter/>
            </a:ln>
          </p:spPr>
          <p:txBody>
            <a:bodyPr rtlCol="0" anchor="ctr"/>
            <a:lstStyle/>
            <a:p>
              <a:endParaRPr lang="en-RU"/>
            </a:p>
          </p:txBody>
        </p:sp>
        <p:sp>
          <p:nvSpPr>
            <p:cNvPr id="98" name="Freeform 211">
              <a:extLst>
                <a:ext uri="{FF2B5EF4-FFF2-40B4-BE49-F238E27FC236}">
                  <a16:creationId xmlns:a16="http://schemas.microsoft.com/office/drawing/2014/main" id="{2BDFEB01-49B0-524B-FD2A-6BC3E661CD93}"/>
                </a:ext>
              </a:extLst>
            </p:cNvPr>
            <p:cNvSpPr/>
            <p:nvPr/>
          </p:nvSpPr>
          <p:spPr>
            <a:xfrm>
              <a:off x="-1951972" y="4818669"/>
              <a:ext cx="304800" cy="19050"/>
            </a:xfrm>
            <a:custGeom>
              <a:avLst/>
              <a:gdLst>
                <a:gd name="connsiteX0" fmla="*/ 0 w 304800"/>
                <a:gd name="connsiteY0" fmla="*/ 0 h 19050"/>
                <a:gd name="connsiteX1" fmla="*/ 304800 w 304800"/>
                <a:gd name="connsiteY1" fmla="*/ 0 h 19050"/>
                <a:gd name="connsiteX2" fmla="*/ 304800 w 304800"/>
                <a:gd name="connsiteY2" fmla="*/ 19050 h 19050"/>
                <a:gd name="connsiteX3" fmla="*/ 0 w 3048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304800" h="19050">
                  <a:moveTo>
                    <a:pt x="0" y="0"/>
                  </a:moveTo>
                  <a:lnTo>
                    <a:pt x="304800" y="0"/>
                  </a:lnTo>
                  <a:lnTo>
                    <a:pt x="304800" y="19050"/>
                  </a:lnTo>
                  <a:lnTo>
                    <a:pt x="0" y="19050"/>
                  </a:lnTo>
                  <a:close/>
                </a:path>
              </a:pathLst>
            </a:custGeom>
            <a:grpFill/>
            <a:ln w="9525" cap="flat">
              <a:noFill/>
              <a:prstDash val="solid"/>
              <a:miter/>
            </a:ln>
          </p:spPr>
          <p:txBody>
            <a:bodyPr rtlCol="0" anchor="ctr"/>
            <a:lstStyle/>
            <a:p>
              <a:endParaRPr lang="en-RU"/>
            </a:p>
          </p:txBody>
        </p:sp>
        <p:sp>
          <p:nvSpPr>
            <p:cNvPr id="99" name="Freeform 212">
              <a:extLst>
                <a:ext uri="{FF2B5EF4-FFF2-40B4-BE49-F238E27FC236}">
                  <a16:creationId xmlns:a16="http://schemas.microsoft.com/office/drawing/2014/main" id="{4B1DB9C4-C7EB-8F00-9D57-1839CAC2FD39}"/>
                </a:ext>
              </a:extLst>
            </p:cNvPr>
            <p:cNvSpPr/>
            <p:nvPr/>
          </p:nvSpPr>
          <p:spPr>
            <a:xfrm>
              <a:off x="-1923397" y="4856769"/>
              <a:ext cx="247650" cy="381000"/>
            </a:xfrm>
            <a:custGeom>
              <a:avLst/>
              <a:gdLst>
                <a:gd name="connsiteX0" fmla="*/ 247650 w 247650"/>
                <a:gd name="connsiteY0" fmla="*/ 381000 h 381000"/>
                <a:gd name="connsiteX1" fmla="*/ 0 w 247650"/>
                <a:gd name="connsiteY1" fmla="*/ 381000 h 381000"/>
                <a:gd name="connsiteX2" fmla="*/ 0 w 247650"/>
                <a:gd name="connsiteY2" fmla="*/ 0 h 381000"/>
                <a:gd name="connsiteX3" fmla="*/ 247650 w 247650"/>
                <a:gd name="connsiteY3" fmla="*/ 0 h 381000"/>
                <a:gd name="connsiteX4" fmla="*/ 247650 w 247650"/>
                <a:gd name="connsiteY4" fmla="*/ 47625 h 381000"/>
                <a:gd name="connsiteX5" fmla="*/ 228600 w 247650"/>
                <a:gd name="connsiteY5" fmla="*/ 47625 h 381000"/>
                <a:gd name="connsiteX6" fmla="*/ 228600 w 247650"/>
                <a:gd name="connsiteY6" fmla="*/ 19050 h 381000"/>
                <a:gd name="connsiteX7" fmla="*/ 19050 w 247650"/>
                <a:gd name="connsiteY7" fmla="*/ 19050 h 381000"/>
                <a:gd name="connsiteX8" fmla="*/ 19050 w 247650"/>
                <a:gd name="connsiteY8" fmla="*/ 361950 h 381000"/>
                <a:gd name="connsiteX9" fmla="*/ 228600 w 247650"/>
                <a:gd name="connsiteY9" fmla="*/ 361950 h 381000"/>
                <a:gd name="connsiteX10" fmla="*/ 228600 w 247650"/>
                <a:gd name="connsiteY10" fmla="*/ 266700 h 381000"/>
                <a:gd name="connsiteX11" fmla="*/ 247650 w 247650"/>
                <a:gd name="connsiteY11" fmla="*/ 26670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650" h="381000">
                  <a:moveTo>
                    <a:pt x="247650" y="381000"/>
                  </a:moveTo>
                  <a:lnTo>
                    <a:pt x="0" y="381000"/>
                  </a:lnTo>
                  <a:lnTo>
                    <a:pt x="0" y="0"/>
                  </a:lnTo>
                  <a:lnTo>
                    <a:pt x="247650" y="0"/>
                  </a:lnTo>
                  <a:lnTo>
                    <a:pt x="247650" y="47625"/>
                  </a:lnTo>
                  <a:lnTo>
                    <a:pt x="228600" y="47625"/>
                  </a:lnTo>
                  <a:lnTo>
                    <a:pt x="228600" y="19050"/>
                  </a:lnTo>
                  <a:lnTo>
                    <a:pt x="19050" y="19050"/>
                  </a:lnTo>
                  <a:lnTo>
                    <a:pt x="19050" y="361950"/>
                  </a:lnTo>
                  <a:lnTo>
                    <a:pt x="228600" y="361950"/>
                  </a:lnTo>
                  <a:lnTo>
                    <a:pt x="228600" y="266700"/>
                  </a:lnTo>
                  <a:lnTo>
                    <a:pt x="247650" y="266700"/>
                  </a:lnTo>
                  <a:close/>
                </a:path>
              </a:pathLst>
            </a:custGeom>
            <a:grpFill/>
            <a:ln w="9525" cap="flat">
              <a:noFill/>
              <a:prstDash val="solid"/>
              <a:miter/>
            </a:ln>
          </p:spPr>
          <p:txBody>
            <a:bodyPr rtlCol="0" anchor="ctr"/>
            <a:lstStyle/>
            <a:p>
              <a:endParaRPr lang="en-RU"/>
            </a:p>
          </p:txBody>
        </p:sp>
        <p:sp>
          <p:nvSpPr>
            <p:cNvPr id="100" name="Freeform 213">
              <a:extLst>
                <a:ext uri="{FF2B5EF4-FFF2-40B4-BE49-F238E27FC236}">
                  <a16:creationId xmlns:a16="http://schemas.microsoft.com/office/drawing/2014/main" id="{E6A06321-9B0A-9C6F-BF89-AD3354C5FC98}"/>
                </a:ext>
              </a:extLst>
            </p:cNvPr>
            <p:cNvSpPr/>
            <p:nvPr/>
          </p:nvSpPr>
          <p:spPr>
            <a:xfrm>
              <a:off x="-1809097" y="4866294"/>
              <a:ext cx="95250" cy="104775"/>
            </a:xfrm>
            <a:custGeom>
              <a:avLst/>
              <a:gdLst>
                <a:gd name="connsiteX0" fmla="*/ 95250 w 95250"/>
                <a:gd name="connsiteY0" fmla="*/ 104775 h 104775"/>
                <a:gd name="connsiteX1" fmla="*/ 0 w 95250"/>
                <a:gd name="connsiteY1" fmla="*/ 104775 h 104775"/>
                <a:gd name="connsiteX2" fmla="*/ 0 w 95250"/>
                <a:gd name="connsiteY2" fmla="*/ 0 h 104775"/>
                <a:gd name="connsiteX3" fmla="*/ 19050 w 95250"/>
                <a:gd name="connsiteY3" fmla="*/ 0 h 104775"/>
                <a:gd name="connsiteX4" fmla="*/ 19050 w 95250"/>
                <a:gd name="connsiteY4" fmla="*/ 85725 h 104775"/>
                <a:gd name="connsiteX5" fmla="*/ 95250 w 95250"/>
                <a:gd name="connsiteY5" fmla="*/ 85725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50" h="104775">
                  <a:moveTo>
                    <a:pt x="95250" y="104775"/>
                  </a:moveTo>
                  <a:lnTo>
                    <a:pt x="0" y="104775"/>
                  </a:lnTo>
                  <a:lnTo>
                    <a:pt x="0" y="0"/>
                  </a:lnTo>
                  <a:lnTo>
                    <a:pt x="19050" y="0"/>
                  </a:lnTo>
                  <a:lnTo>
                    <a:pt x="19050" y="85725"/>
                  </a:lnTo>
                  <a:lnTo>
                    <a:pt x="95250" y="85725"/>
                  </a:lnTo>
                  <a:close/>
                </a:path>
              </a:pathLst>
            </a:custGeom>
            <a:grpFill/>
            <a:ln w="9525" cap="flat">
              <a:noFill/>
              <a:prstDash val="solid"/>
              <a:miter/>
            </a:ln>
          </p:spPr>
          <p:txBody>
            <a:bodyPr rtlCol="0" anchor="ctr"/>
            <a:lstStyle/>
            <a:p>
              <a:endParaRPr lang="en-RU"/>
            </a:p>
          </p:txBody>
        </p:sp>
        <p:sp>
          <p:nvSpPr>
            <p:cNvPr id="101" name="Freeform 214">
              <a:extLst>
                <a:ext uri="{FF2B5EF4-FFF2-40B4-BE49-F238E27FC236}">
                  <a16:creationId xmlns:a16="http://schemas.microsoft.com/office/drawing/2014/main" id="{A802AA58-F2C4-2F40-D1B5-63543737452C}"/>
                </a:ext>
              </a:extLst>
            </p:cNvPr>
            <p:cNvSpPr/>
            <p:nvPr/>
          </p:nvSpPr>
          <p:spPr>
            <a:xfrm>
              <a:off x="-1751947" y="5009169"/>
              <a:ext cx="38100" cy="219075"/>
            </a:xfrm>
            <a:custGeom>
              <a:avLst/>
              <a:gdLst>
                <a:gd name="connsiteX0" fmla="*/ 19050 w 38100"/>
                <a:gd name="connsiteY0" fmla="*/ 219075 h 219075"/>
                <a:gd name="connsiteX1" fmla="*/ 0 w 38100"/>
                <a:gd name="connsiteY1" fmla="*/ 219075 h 219075"/>
                <a:gd name="connsiteX2" fmla="*/ 0 w 38100"/>
                <a:gd name="connsiteY2" fmla="*/ 0 h 219075"/>
                <a:gd name="connsiteX3" fmla="*/ 38100 w 38100"/>
                <a:gd name="connsiteY3" fmla="*/ 0 h 219075"/>
                <a:gd name="connsiteX4" fmla="*/ 38100 w 38100"/>
                <a:gd name="connsiteY4" fmla="*/ 19050 h 219075"/>
                <a:gd name="connsiteX5" fmla="*/ 19050 w 38100"/>
                <a:gd name="connsiteY5" fmla="*/ 19050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 h="219075">
                  <a:moveTo>
                    <a:pt x="19050" y="219075"/>
                  </a:moveTo>
                  <a:lnTo>
                    <a:pt x="0" y="219075"/>
                  </a:lnTo>
                  <a:lnTo>
                    <a:pt x="0" y="0"/>
                  </a:lnTo>
                  <a:lnTo>
                    <a:pt x="38100" y="0"/>
                  </a:lnTo>
                  <a:lnTo>
                    <a:pt x="38100" y="19050"/>
                  </a:lnTo>
                  <a:lnTo>
                    <a:pt x="19050" y="19050"/>
                  </a:lnTo>
                  <a:close/>
                </a:path>
              </a:pathLst>
            </a:custGeom>
            <a:grpFill/>
            <a:ln w="9525" cap="flat">
              <a:noFill/>
              <a:prstDash val="solid"/>
              <a:miter/>
            </a:ln>
          </p:spPr>
          <p:txBody>
            <a:bodyPr rtlCol="0" anchor="ctr"/>
            <a:lstStyle/>
            <a:p>
              <a:endParaRPr lang="en-RU"/>
            </a:p>
          </p:txBody>
        </p:sp>
        <p:sp>
          <p:nvSpPr>
            <p:cNvPr id="102" name="Freeform 215">
              <a:extLst>
                <a:ext uri="{FF2B5EF4-FFF2-40B4-BE49-F238E27FC236}">
                  <a16:creationId xmlns:a16="http://schemas.microsoft.com/office/drawing/2014/main" id="{8D5A0EA4-57FD-2005-0929-94A8C3B756BD}"/>
                </a:ext>
              </a:extLst>
            </p:cNvPr>
            <p:cNvSpPr/>
            <p:nvPr/>
          </p:nvSpPr>
          <p:spPr>
            <a:xfrm>
              <a:off x="-1913872" y="5142519"/>
              <a:ext cx="123825" cy="85725"/>
            </a:xfrm>
            <a:custGeom>
              <a:avLst/>
              <a:gdLst>
                <a:gd name="connsiteX0" fmla="*/ 123825 w 123825"/>
                <a:gd name="connsiteY0" fmla="*/ 85725 h 85725"/>
                <a:gd name="connsiteX1" fmla="*/ 104775 w 123825"/>
                <a:gd name="connsiteY1" fmla="*/ 85725 h 85725"/>
                <a:gd name="connsiteX2" fmla="*/ 104775 w 123825"/>
                <a:gd name="connsiteY2" fmla="*/ 19050 h 85725"/>
                <a:gd name="connsiteX3" fmla="*/ 0 w 123825"/>
                <a:gd name="connsiteY3" fmla="*/ 19050 h 85725"/>
                <a:gd name="connsiteX4" fmla="*/ 0 w 123825"/>
                <a:gd name="connsiteY4" fmla="*/ 0 h 85725"/>
                <a:gd name="connsiteX5" fmla="*/ 123825 w 123825"/>
                <a:gd name="connsiteY5" fmla="*/ 0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825" h="85725">
                  <a:moveTo>
                    <a:pt x="123825" y="85725"/>
                  </a:moveTo>
                  <a:lnTo>
                    <a:pt x="104775" y="85725"/>
                  </a:lnTo>
                  <a:lnTo>
                    <a:pt x="104775" y="19050"/>
                  </a:lnTo>
                  <a:lnTo>
                    <a:pt x="0" y="19050"/>
                  </a:lnTo>
                  <a:lnTo>
                    <a:pt x="0" y="0"/>
                  </a:lnTo>
                  <a:lnTo>
                    <a:pt x="123825" y="0"/>
                  </a:lnTo>
                  <a:close/>
                </a:path>
              </a:pathLst>
            </a:custGeom>
            <a:grpFill/>
            <a:ln w="9525" cap="flat">
              <a:noFill/>
              <a:prstDash val="solid"/>
              <a:miter/>
            </a:ln>
          </p:spPr>
          <p:txBody>
            <a:bodyPr rtlCol="0" anchor="ctr"/>
            <a:lstStyle/>
            <a:p>
              <a:endParaRPr lang="en-RU"/>
            </a:p>
          </p:txBody>
        </p:sp>
        <p:sp>
          <p:nvSpPr>
            <p:cNvPr id="103" name="Freeform 216">
              <a:extLst>
                <a:ext uri="{FF2B5EF4-FFF2-40B4-BE49-F238E27FC236}">
                  <a16:creationId xmlns:a16="http://schemas.microsoft.com/office/drawing/2014/main" id="{9BDEAA17-58C7-0716-79A9-2F4FD55763F6}"/>
                </a:ext>
              </a:extLst>
            </p:cNvPr>
            <p:cNvSpPr/>
            <p:nvPr/>
          </p:nvSpPr>
          <p:spPr>
            <a:xfrm>
              <a:off x="-1913872" y="5009169"/>
              <a:ext cx="123825" cy="95250"/>
            </a:xfrm>
            <a:custGeom>
              <a:avLst/>
              <a:gdLst>
                <a:gd name="connsiteX0" fmla="*/ 123825 w 123825"/>
                <a:gd name="connsiteY0" fmla="*/ 95250 h 95250"/>
                <a:gd name="connsiteX1" fmla="*/ 0 w 123825"/>
                <a:gd name="connsiteY1" fmla="*/ 95250 h 95250"/>
                <a:gd name="connsiteX2" fmla="*/ 0 w 123825"/>
                <a:gd name="connsiteY2" fmla="*/ 76200 h 95250"/>
                <a:gd name="connsiteX3" fmla="*/ 104775 w 123825"/>
                <a:gd name="connsiteY3" fmla="*/ 76200 h 95250"/>
                <a:gd name="connsiteX4" fmla="*/ 104775 w 123825"/>
                <a:gd name="connsiteY4" fmla="*/ 19050 h 95250"/>
                <a:gd name="connsiteX5" fmla="*/ 0 w 123825"/>
                <a:gd name="connsiteY5" fmla="*/ 19050 h 95250"/>
                <a:gd name="connsiteX6" fmla="*/ 0 w 123825"/>
                <a:gd name="connsiteY6" fmla="*/ 0 h 95250"/>
                <a:gd name="connsiteX7" fmla="*/ 123825 w 123825"/>
                <a:gd name="connsiteY7"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825" h="95250">
                  <a:moveTo>
                    <a:pt x="123825" y="95250"/>
                  </a:moveTo>
                  <a:lnTo>
                    <a:pt x="0" y="95250"/>
                  </a:lnTo>
                  <a:lnTo>
                    <a:pt x="0" y="76200"/>
                  </a:lnTo>
                  <a:lnTo>
                    <a:pt x="104775" y="76200"/>
                  </a:lnTo>
                  <a:lnTo>
                    <a:pt x="104775" y="19050"/>
                  </a:lnTo>
                  <a:lnTo>
                    <a:pt x="0" y="19050"/>
                  </a:lnTo>
                  <a:lnTo>
                    <a:pt x="0" y="0"/>
                  </a:lnTo>
                  <a:lnTo>
                    <a:pt x="123825" y="0"/>
                  </a:lnTo>
                  <a:close/>
                </a:path>
              </a:pathLst>
            </a:custGeom>
            <a:grpFill/>
            <a:ln w="9525" cap="flat">
              <a:noFill/>
              <a:prstDash val="solid"/>
              <a:miter/>
            </a:ln>
          </p:spPr>
          <p:txBody>
            <a:bodyPr rtlCol="0" anchor="ctr"/>
            <a:lstStyle/>
            <a:p>
              <a:endParaRPr lang="en-RU"/>
            </a:p>
          </p:txBody>
        </p:sp>
        <p:sp>
          <p:nvSpPr>
            <p:cNvPr id="104" name="Freeform 217">
              <a:extLst>
                <a:ext uri="{FF2B5EF4-FFF2-40B4-BE49-F238E27FC236}">
                  <a16:creationId xmlns:a16="http://schemas.microsoft.com/office/drawing/2014/main" id="{BBDE8CFB-D736-761F-8567-0E1FC1C5236A}"/>
                </a:ext>
              </a:extLst>
            </p:cNvPr>
            <p:cNvSpPr/>
            <p:nvPr/>
          </p:nvSpPr>
          <p:spPr>
            <a:xfrm>
              <a:off x="-1913872" y="4866294"/>
              <a:ext cx="66675" cy="104775"/>
            </a:xfrm>
            <a:custGeom>
              <a:avLst/>
              <a:gdLst>
                <a:gd name="connsiteX0" fmla="*/ 66675 w 66675"/>
                <a:gd name="connsiteY0" fmla="*/ 104775 h 104775"/>
                <a:gd name="connsiteX1" fmla="*/ 0 w 66675"/>
                <a:gd name="connsiteY1" fmla="*/ 104775 h 104775"/>
                <a:gd name="connsiteX2" fmla="*/ 0 w 66675"/>
                <a:gd name="connsiteY2" fmla="*/ 85725 h 104775"/>
                <a:gd name="connsiteX3" fmla="*/ 47625 w 66675"/>
                <a:gd name="connsiteY3" fmla="*/ 85725 h 104775"/>
                <a:gd name="connsiteX4" fmla="*/ 47625 w 66675"/>
                <a:gd name="connsiteY4" fmla="*/ 0 h 104775"/>
                <a:gd name="connsiteX5" fmla="*/ 66675 w 66675"/>
                <a:gd name="connsiteY5" fmla="*/ 0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5" h="104775">
                  <a:moveTo>
                    <a:pt x="66675" y="104775"/>
                  </a:moveTo>
                  <a:lnTo>
                    <a:pt x="0" y="104775"/>
                  </a:lnTo>
                  <a:lnTo>
                    <a:pt x="0" y="85725"/>
                  </a:lnTo>
                  <a:lnTo>
                    <a:pt x="47625" y="85725"/>
                  </a:lnTo>
                  <a:lnTo>
                    <a:pt x="47625" y="0"/>
                  </a:lnTo>
                  <a:lnTo>
                    <a:pt x="66675" y="0"/>
                  </a:lnTo>
                  <a:close/>
                </a:path>
              </a:pathLst>
            </a:custGeom>
            <a:grpFill/>
            <a:ln w="9525" cap="flat">
              <a:noFill/>
              <a:prstDash val="solid"/>
              <a:miter/>
            </a:ln>
          </p:spPr>
          <p:txBody>
            <a:bodyPr rtlCol="0" anchor="ctr"/>
            <a:lstStyle/>
            <a:p>
              <a:endParaRPr lang="en-RU"/>
            </a:p>
          </p:txBody>
        </p:sp>
        <p:sp>
          <p:nvSpPr>
            <p:cNvPr id="105" name="Freeform 218">
              <a:extLst>
                <a:ext uri="{FF2B5EF4-FFF2-40B4-BE49-F238E27FC236}">
                  <a16:creationId xmlns:a16="http://schemas.microsoft.com/office/drawing/2014/main" id="{F4AB32C3-ED73-0D49-ED0B-4673A63D8395}"/>
                </a:ext>
              </a:extLst>
            </p:cNvPr>
            <p:cNvSpPr/>
            <p:nvPr/>
          </p:nvSpPr>
          <p:spPr>
            <a:xfrm>
              <a:off x="-1637647" y="4904394"/>
              <a:ext cx="209550" cy="209550"/>
            </a:xfrm>
            <a:custGeom>
              <a:avLst/>
              <a:gdLst>
                <a:gd name="connsiteX0" fmla="*/ 104775 w 209550"/>
                <a:gd name="connsiteY0" fmla="*/ 209550 h 209550"/>
                <a:gd name="connsiteX1" fmla="*/ 0 w 209550"/>
                <a:gd name="connsiteY1" fmla="*/ 104775 h 209550"/>
                <a:gd name="connsiteX2" fmla="*/ 104775 w 209550"/>
                <a:gd name="connsiteY2" fmla="*/ 0 h 209550"/>
                <a:gd name="connsiteX3" fmla="*/ 209550 w 209550"/>
                <a:gd name="connsiteY3" fmla="*/ 104775 h 209550"/>
                <a:gd name="connsiteX4" fmla="*/ 104775 w 209550"/>
                <a:gd name="connsiteY4" fmla="*/ 209550 h 209550"/>
                <a:gd name="connsiteX5" fmla="*/ 104775 w 209550"/>
                <a:gd name="connsiteY5" fmla="*/ 19050 h 209550"/>
                <a:gd name="connsiteX6" fmla="*/ 19050 w 209550"/>
                <a:gd name="connsiteY6" fmla="*/ 104775 h 209550"/>
                <a:gd name="connsiteX7" fmla="*/ 104775 w 209550"/>
                <a:gd name="connsiteY7" fmla="*/ 190500 h 209550"/>
                <a:gd name="connsiteX8" fmla="*/ 190500 w 209550"/>
                <a:gd name="connsiteY8" fmla="*/ 104775 h 209550"/>
                <a:gd name="connsiteX9" fmla="*/ 104775 w 209550"/>
                <a:gd name="connsiteY9" fmla="*/ 1905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550" h="209550">
                  <a:moveTo>
                    <a:pt x="104775" y="209550"/>
                  </a:moveTo>
                  <a:cubicBezTo>
                    <a:pt x="46958" y="209550"/>
                    <a:pt x="0" y="162592"/>
                    <a:pt x="0" y="104775"/>
                  </a:cubicBezTo>
                  <a:cubicBezTo>
                    <a:pt x="0" y="46958"/>
                    <a:pt x="46958" y="0"/>
                    <a:pt x="104775" y="0"/>
                  </a:cubicBezTo>
                  <a:cubicBezTo>
                    <a:pt x="162592" y="0"/>
                    <a:pt x="209550" y="46958"/>
                    <a:pt x="209550" y="104775"/>
                  </a:cubicBezTo>
                  <a:cubicBezTo>
                    <a:pt x="209550" y="162592"/>
                    <a:pt x="162592" y="209550"/>
                    <a:pt x="104775" y="209550"/>
                  </a:cubicBezTo>
                  <a:close/>
                  <a:moveTo>
                    <a:pt x="104775" y="19050"/>
                  </a:moveTo>
                  <a:cubicBezTo>
                    <a:pt x="57531" y="19050"/>
                    <a:pt x="19050" y="57531"/>
                    <a:pt x="19050" y="104775"/>
                  </a:cubicBezTo>
                  <a:cubicBezTo>
                    <a:pt x="19050" y="152019"/>
                    <a:pt x="57531" y="190500"/>
                    <a:pt x="104775" y="190500"/>
                  </a:cubicBezTo>
                  <a:cubicBezTo>
                    <a:pt x="152019" y="190500"/>
                    <a:pt x="190500" y="152019"/>
                    <a:pt x="190500" y="104775"/>
                  </a:cubicBezTo>
                  <a:cubicBezTo>
                    <a:pt x="190500" y="57531"/>
                    <a:pt x="152019" y="19050"/>
                    <a:pt x="104775" y="19050"/>
                  </a:cubicBezTo>
                  <a:close/>
                </a:path>
              </a:pathLst>
            </a:custGeom>
            <a:grpFill/>
            <a:ln w="9525" cap="flat">
              <a:noFill/>
              <a:prstDash val="solid"/>
              <a:miter/>
            </a:ln>
          </p:spPr>
          <p:txBody>
            <a:bodyPr rtlCol="0" anchor="ctr"/>
            <a:lstStyle/>
            <a:p>
              <a:endParaRPr lang="en-RU"/>
            </a:p>
          </p:txBody>
        </p:sp>
        <p:sp>
          <p:nvSpPr>
            <p:cNvPr id="106" name="Freeform 219">
              <a:extLst>
                <a:ext uri="{FF2B5EF4-FFF2-40B4-BE49-F238E27FC236}">
                  <a16:creationId xmlns:a16="http://schemas.microsoft.com/office/drawing/2014/main" id="{B0BAC967-B995-142E-82C6-ECC52B5D80DB}"/>
                </a:ext>
              </a:extLst>
            </p:cNvPr>
            <p:cNvSpPr/>
            <p:nvPr/>
          </p:nvSpPr>
          <p:spPr>
            <a:xfrm>
              <a:off x="-1580497" y="4999644"/>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RU"/>
            </a:p>
          </p:txBody>
        </p:sp>
        <p:sp>
          <p:nvSpPr>
            <p:cNvPr id="107" name="Freeform 220">
              <a:extLst>
                <a:ext uri="{FF2B5EF4-FFF2-40B4-BE49-F238E27FC236}">
                  <a16:creationId xmlns:a16="http://schemas.microsoft.com/office/drawing/2014/main" id="{F7CA7A76-40D5-4B60-A580-66C4F8410F51}"/>
                </a:ext>
              </a:extLst>
            </p:cNvPr>
            <p:cNvSpPr/>
            <p:nvPr/>
          </p:nvSpPr>
          <p:spPr>
            <a:xfrm>
              <a:off x="-1542397" y="4999644"/>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RU"/>
            </a:p>
          </p:txBody>
        </p:sp>
        <p:sp>
          <p:nvSpPr>
            <p:cNvPr id="108" name="Freeform 221">
              <a:extLst>
                <a:ext uri="{FF2B5EF4-FFF2-40B4-BE49-F238E27FC236}">
                  <a16:creationId xmlns:a16="http://schemas.microsoft.com/office/drawing/2014/main" id="{6305CB8C-33AD-D8F2-F9D8-111B21D6E4AD}"/>
                </a:ext>
              </a:extLst>
            </p:cNvPr>
            <p:cNvSpPr/>
            <p:nvPr/>
          </p:nvSpPr>
          <p:spPr>
            <a:xfrm>
              <a:off x="-1504297" y="4999644"/>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RU"/>
            </a:p>
          </p:txBody>
        </p:sp>
      </p:grpSp>
      <p:grpSp>
        <p:nvGrpSpPr>
          <p:cNvPr id="2" name="Groupe 1">
            <a:extLst>
              <a:ext uri="{FF2B5EF4-FFF2-40B4-BE49-F238E27FC236}">
                <a16:creationId xmlns:a16="http://schemas.microsoft.com/office/drawing/2014/main" id="{B3218827-E3CA-CCF2-33DA-E3E880CA5665}"/>
              </a:ext>
            </a:extLst>
          </p:cNvPr>
          <p:cNvGrpSpPr/>
          <p:nvPr/>
        </p:nvGrpSpPr>
        <p:grpSpPr>
          <a:xfrm>
            <a:off x="5208361" y="397681"/>
            <a:ext cx="2351314" cy="920863"/>
            <a:chOff x="2860742" y="1832249"/>
            <a:chExt cx="3822043" cy="1080000"/>
          </a:xfrm>
        </p:grpSpPr>
        <p:sp>
          <p:nvSpPr>
            <p:cNvPr id="12" name="Rectangle 11">
              <a:extLst>
                <a:ext uri="{FF2B5EF4-FFF2-40B4-BE49-F238E27FC236}">
                  <a16:creationId xmlns:a16="http://schemas.microsoft.com/office/drawing/2014/main" id="{508FEB8F-1B04-E653-E09A-AD2459452D3D}"/>
                </a:ext>
              </a:extLst>
            </p:cNvPr>
            <p:cNvSpPr/>
            <p:nvPr/>
          </p:nvSpPr>
          <p:spPr>
            <a:xfrm>
              <a:off x="3400742" y="1832249"/>
              <a:ext cx="3282043" cy="1080000"/>
            </a:xfrm>
            <a:prstGeom prst="rect">
              <a:avLst/>
            </a:prstGeom>
            <a:solidFill>
              <a:srgbClr val="759DA0"/>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latin typeface="Verdana" panose="020B0604030504040204" pitchFamily="34" charset="0"/>
                  <a:ea typeface="Verdana" panose="020B0604030504040204" pitchFamily="34" charset="0"/>
                  <a:cs typeface="Verdana" panose="020B0604030504040204" pitchFamily="34" charset="0"/>
                </a:rPr>
                <a:t>STAYING FIT</a:t>
              </a:r>
              <a:endParaRPr lang="fr-FR" b="1" dirty="0">
                <a:latin typeface="Verdana" panose="020B0604030504040204" pitchFamily="34" charset="0"/>
                <a:ea typeface="Verdana" panose="020B0604030504040204" pitchFamily="34" charset="0"/>
                <a:cs typeface="Verdana" panose="020B0604030504040204" pitchFamily="34" charset="0"/>
              </a:endParaRPr>
            </a:p>
          </p:txBody>
        </p:sp>
        <p:sp>
          <p:nvSpPr>
            <p:cNvPr id="14" name="Ellipse 13">
              <a:extLst>
                <a:ext uri="{FF2B5EF4-FFF2-40B4-BE49-F238E27FC236}">
                  <a16:creationId xmlns:a16="http://schemas.microsoft.com/office/drawing/2014/main" id="{C3ADFB23-2C01-2A64-57A3-83F3C43DB345}"/>
                </a:ext>
              </a:extLst>
            </p:cNvPr>
            <p:cNvSpPr/>
            <p:nvPr/>
          </p:nvSpPr>
          <p:spPr>
            <a:xfrm>
              <a:off x="2860742" y="1832249"/>
              <a:ext cx="1080000" cy="1080000"/>
            </a:xfrm>
            <a:prstGeom prst="ellipse">
              <a:avLst/>
            </a:prstGeom>
            <a:solidFill>
              <a:srgbClr val="759D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9" name="Groupe 28">
            <a:extLst>
              <a:ext uri="{FF2B5EF4-FFF2-40B4-BE49-F238E27FC236}">
                <a16:creationId xmlns:a16="http://schemas.microsoft.com/office/drawing/2014/main" id="{429C159D-2D5F-45FB-9ECF-B9CF965C42F2}"/>
              </a:ext>
            </a:extLst>
          </p:cNvPr>
          <p:cNvGrpSpPr/>
          <p:nvPr/>
        </p:nvGrpSpPr>
        <p:grpSpPr>
          <a:xfrm>
            <a:off x="5208361" y="1469902"/>
            <a:ext cx="2351314" cy="920863"/>
            <a:chOff x="2860742" y="1832249"/>
            <a:chExt cx="3822043" cy="1080000"/>
          </a:xfrm>
          <a:solidFill>
            <a:srgbClr val="94D040"/>
          </a:solidFill>
        </p:grpSpPr>
        <p:sp>
          <p:nvSpPr>
            <p:cNvPr id="30" name="Rectangle 29">
              <a:extLst>
                <a:ext uri="{FF2B5EF4-FFF2-40B4-BE49-F238E27FC236}">
                  <a16:creationId xmlns:a16="http://schemas.microsoft.com/office/drawing/2014/main" id="{3F7584D8-CDB1-F03A-DF0D-FED29B368D61}"/>
                </a:ext>
              </a:extLst>
            </p:cNvPr>
            <p:cNvSpPr/>
            <p:nvPr/>
          </p:nvSpPr>
          <p:spPr>
            <a:xfrm>
              <a:off x="3400742" y="1832249"/>
              <a:ext cx="3282043" cy="1080000"/>
            </a:xfrm>
            <a:prstGeom prst="rect">
              <a:avLst/>
            </a:prstGeom>
            <a:grpFill/>
            <a:ln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bg1"/>
                  </a:solidFill>
                  <a:latin typeface="Verdana" panose="020B0604030504040204" pitchFamily="34" charset="0"/>
                  <a:ea typeface="Verdana" panose="020B0604030504040204" pitchFamily="34" charset="0"/>
                  <a:cs typeface="Verdana" panose="020B0604030504040204" pitchFamily="34" charset="0"/>
                </a:rPr>
                <a:t>PRESERVING NATURE</a:t>
              </a:r>
            </a:p>
          </p:txBody>
        </p:sp>
        <p:sp>
          <p:nvSpPr>
            <p:cNvPr id="31" name="Ellipse 30">
              <a:extLst>
                <a:ext uri="{FF2B5EF4-FFF2-40B4-BE49-F238E27FC236}">
                  <a16:creationId xmlns:a16="http://schemas.microsoft.com/office/drawing/2014/main" id="{14FD5186-7ADE-9DFA-E188-A23380ED2D01}"/>
                </a:ext>
              </a:extLst>
            </p:cNvPr>
            <p:cNvSpPr/>
            <p:nvPr/>
          </p:nvSpPr>
          <p:spPr>
            <a:xfrm>
              <a:off x="2860742" y="1832249"/>
              <a:ext cx="1080000" cy="10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solidFill>
                  <a:schemeClr val="bg1"/>
                </a:solidFill>
              </a:endParaRPr>
            </a:p>
          </p:txBody>
        </p:sp>
      </p:grpSp>
    </p:spTree>
    <p:extLst>
      <p:ext uri="{BB962C8B-B14F-4D97-AF65-F5344CB8AC3E}">
        <p14:creationId xmlns:p14="http://schemas.microsoft.com/office/powerpoint/2010/main" val="29481296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31583D-10A3-FFB3-3E9C-C744E5160281}"/>
              </a:ext>
            </a:extLst>
          </p:cNvPr>
          <p:cNvSpPr>
            <a:spLocks noGrp="1"/>
          </p:cNvSpPr>
          <p:nvPr>
            <p:ph type="body" sz="quarter" idx="42"/>
          </p:nvPr>
        </p:nvSpPr>
        <p:spPr>
          <a:xfrm>
            <a:off x="615910" y="842379"/>
            <a:ext cx="3288612" cy="2066172"/>
          </a:xfrm>
        </p:spPr>
        <p:txBody>
          <a:bodyPr/>
          <a:lstStyle/>
          <a:p>
            <a:pPr algn="l"/>
            <a:r>
              <a:rPr lang="en-US" sz="1100" i="0" u="sng" dirty="0">
                <a:solidFill>
                  <a:srgbClr val="0000FF"/>
                </a:solidFill>
                <a:highlight>
                  <a:srgbClr val="FFFFFF"/>
                </a:highlight>
                <a:latin typeface="Arial"/>
                <a:ea typeface="Verdana"/>
                <a:cs typeface="Arial"/>
                <a:hlinkClick r:id="rId2"/>
              </a:rPr>
              <a:t>Lost in Nature Outdoor Festival | Instagram</a:t>
            </a:r>
            <a:endParaRPr lang="en-US" sz="1100" i="0" dirty="0">
              <a:highlight>
                <a:srgbClr val="FFFFFF"/>
              </a:highlight>
              <a:latin typeface="Arial"/>
              <a:ea typeface="Verdana"/>
              <a:cs typeface="Arial"/>
            </a:endParaRPr>
          </a:p>
          <a:p>
            <a:pPr algn="l"/>
            <a:r>
              <a:rPr lang="en-US" sz="1100" i="0" u="sng" dirty="0">
                <a:solidFill>
                  <a:srgbClr val="0000FF"/>
                </a:solidFill>
                <a:highlight>
                  <a:srgbClr val="FFFFFF"/>
                </a:highlight>
                <a:latin typeface="Arial"/>
                <a:ea typeface="Verdana"/>
                <a:cs typeface="Arial"/>
                <a:hlinkClick r:id="rId3"/>
              </a:rPr>
              <a:t>Lost in Nature Outdoor Festival | Facebook</a:t>
            </a:r>
            <a:endParaRPr lang="en-US" sz="1200" i="0" dirty="0">
              <a:solidFill>
                <a:srgbClr val="213643"/>
              </a:solidFill>
              <a:highlight>
                <a:srgbClr val="FFFFFF"/>
              </a:highlight>
              <a:latin typeface="Arial"/>
              <a:ea typeface="Verdana"/>
              <a:cs typeface="Arial"/>
            </a:endParaRPr>
          </a:p>
          <a:p>
            <a:endParaRPr lang="en-US" dirty="0">
              <a:latin typeface="Verdana"/>
              <a:ea typeface="Verdana"/>
            </a:endParaRPr>
          </a:p>
        </p:txBody>
      </p:sp>
      <p:sp>
        <p:nvSpPr>
          <p:cNvPr id="2" name="Text Placeholder 1">
            <a:extLst>
              <a:ext uri="{FF2B5EF4-FFF2-40B4-BE49-F238E27FC236}">
                <a16:creationId xmlns:a16="http://schemas.microsoft.com/office/drawing/2014/main" id="{5565ACF1-8470-1658-B7A1-3CA791A11306}"/>
              </a:ext>
            </a:extLst>
          </p:cNvPr>
          <p:cNvSpPr>
            <a:spLocks noGrp="1"/>
          </p:cNvSpPr>
          <p:nvPr>
            <p:ph type="body" sz="quarter" idx="55"/>
          </p:nvPr>
        </p:nvSpPr>
        <p:spPr>
          <a:xfrm>
            <a:off x="615910" y="262601"/>
            <a:ext cx="2003444" cy="936605"/>
          </a:xfrm>
        </p:spPr>
        <p:txBody>
          <a:bodyPr>
            <a:noAutofit/>
          </a:bodyPr>
          <a:lstStyle/>
          <a:p>
            <a:r>
              <a:rPr lang="en-GB"/>
              <a:t>“</a:t>
            </a:r>
          </a:p>
        </p:txBody>
      </p:sp>
      <p:sp>
        <p:nvSpPr>
          <p:cNvPr id="5" name="Text Placeholder 4">
            <a:extLst>
              <a:ext uri="{FF2B5EF4-FFF2-40B4-BE49-F238E27FC236}">
                <a16:creationId xmlns:a16="http://schemas.microsoft.com/office/drawing/2014/main" id="{F0DB218B-2946-A823-24F1-7E7B30706797}"/>
              </a:ext>
            </a:extLst>
          </p:cNvPr>
          <p:cNvSpPr>
            <a:spLocks noGrp="1"/>
          </p:cNvSpPr>
          <p:nvPr>
            <p:ph type="body" sz="quarter" idx="54"/>
          </p:nvPr>
        </p:nvSpPr>
        <p:spPr>
          <a:xfrm rot="10800000">
            <a:off x="3128102" y="2326890"/>
            <a:ext cx="785328" cy="1056986"/>
          </a:xfrm>
        </p:spPr>
        <p:txBody>
          <a:bodyPr>
            <a:noAutofit/>
          </a:bodyPr>
          <a:lstStyle/>
          <a:p>
            <a:pPr marL="0" indent="0" algn="l" defTabSz="2072941" rtl="0" eaLnBrk="1" latinLnBrk="0" hangingPunct="1">
              <a:lnSpc>
                <a:spcPct val="100000"/>
              </a:lnSpc>
              <a:spcBef>
                <a:spcPts val="2267"/>
              </a:spcBef>
              <a:buFont typeface="Arial" panose="020B0604020202020204" pitchFamily="34" charset="0"/>
              <a:buNone/>
            </a:pPr>
            <a:r>
              <a:rPr lang="en-GB" dirty="0"/>
              <a:t>“</a:t>
            </a:r>
          </a:p>
        </p:txBody>
      </p:sp>
      <p:sp>
        <p:nvSpPr>
          <p:cNvPr id="6" name="Text Placeholder 5">
            <a:extLst>
              <a:ext uri="{FF2B5EF4-FFF2-40B4-BE49-F238E27FC236}">
                <a16:creationId xmlns:a16="http://schemas.microsoft.com/office/drawing/2014/main" id="{B632354B-9E52-316B-7B13-744D07B652C4}"/>
              </a:ext>
            </a:extLst>
          </p:cNvPr>
          <p:cNvSpPr>
            <a:spLocks noGrp="1"/>
          </p:cNvSpPr>
          <p:nvPr>
            <p:ph type="body" sz="quarter" idx="65"/>
          </p:nvPr>
        </p:nvSpPr>
        <p:spPr>
          <a:xfrm>
            <a:off x="721993" y="6324755"/>
            <a:ext cx="5992060" cy="2088787"/>
          </a:xfrm>
        </p:spPr>
        <p:txBody>
          <a:bodyPr numCol="1"/>
          <a:lstStyle/>
          <a:p>
            <a:r>
              <a:rPr lang="en-US" dirty="0">
                <a:effectLst/>
              </a:rPr>
              <a:t>His goal was to help visitors understand how an ecosystem works and why it's so important to protect it. While he had always been environmentally conscious due to his upbringing in a rural area and his studies in agronomy with a focus on ecology, it wasn't until he turned 50 that he realized it was the right time to make this project a reality, one that he had already envisioned for a long time.</a:t>
            </a:r>
          </a:p>
          <a:p>
            <a:endParaRPr lang="en-US" dirty="0"/>
          </a:p>
          <a:p>
            <a:r>
              <a:rPr lang="en-US" dirty="0">
                <a:effectLst/>
              </a:rPr>
              <a:t>For Rémy Roseau, ecotourism is the concept of bringing people to an environment to engage in low-carbon impact activities that are not just mere distractions, but that also appeal to their intelligence and sensitivity. Through ecotourism, the aim is to introduce visitors to a social and environmental setting, encourage them to understand it, and ultimately inspire them to preserve it.</a:t>
            </a:r>
            <a:endParaRPr lang="fr-FR" dirty="0">
              <a:effectLst/>
            </a:endParaRPr>
          </a:p>
          <a:p>
            <a:endParaRPr lang="fr-FR" dirty="0">
              <a:effectLst/>
            </a:endParaRPr>
          </a:p>
        </p:txBody>
      </p:sp>
      <p:sp>
        <p:nvSpPr>
          <p:cNvPr id="7" name="Text Placeholder 6">
            <a:extLst>
              <a:ext uri="{FF2B5EF4-FFF2-40B4-BE49-F238E27FC236}">
                <a16:creationId xmlns:a16="http://schemas.microsoft.com/office/drawing/2014/main" id="{FA77AA11-091B-71C7-0C6B-9224568D4957}"/>
              </a:ext>
            </a:extLst>
          </p:cNvPr>
          <p:cNvSpPr>
            <a:spLocks noGrp="1"/>
          </p:cNvSpPr>
          <p:nvPr>
            <p:ph type="body" sz="quarter" idx="114"/>
          </p:nvPr>
        </p:nvSpPr>
        <p:spPr>
          <a:xfrm>
            <a:off x="576668" y="5625232"/>
            <a:ext cx="6406338" cy="451257"/>
          </a:xfrm>
        </p:spPr>
        <p:txBody>
          <a:bodyPr/>
          <a:lstStyle/>
          <a:p>
            <a:r>
              <a:rPr lang="en-GB" dirty="0"/>
              <a:t>What was the trigger to start this business?</a:t>
            </a:r>
          </a:p>
          <a:p>
            <a:endParaRPr lang="en-GB" dirty="0"/>
          </a:p>
        </p:txBody>
      </p:sp>
      <p:sp>
        <p:nvSpPr>
          <p:cNvPr id="10" name="Slide Number Placeholder 9">
            <a:extLst>
              <a:ext uri="{FF2B5EF4-FFF2-40B4-BE49-F238E27FC236}">
                <a16:creationId xmlns:a16="http://schemas.microsoft.com/office/drawing/2014/main" id="{DCA24365-72F6-E34C-EF62-5D0BC65C5AF5}"/>
              </a:ext>
            </a:extLst>
          </p:cNvPr>
          <p:cNvSpPr>
            <a:spLocks noGrp="1"/>
          </p:cNvSpPr>
          <p:nvPr>
            <p:ph type="sldNum" sz="quarter" idx="4"/>
          </p:nvPr>
        </p:nvSpPr>
        <p:spPr/>
        <p:txBody>
          <a:bodyPr/>
          <a:lstStyle/>
          <a:p>
            <a:fld id="{CB2079F2-58AF-ED44-82D7-E04B2F6FD686}" type="slidenum">
              <a:rPr lang="en-US" smtClean="0"/>
              <a:pPr/>
              <a:t>45</a:t>
            </a:fld>
            <a:endParaRPr lang="en-US" dirty="0"/>
          </a:p>
        </p:txBody>
      </p:sp>
      <p:pic>
        <p:nvPicPr>
          <p:cNvPr id="13" name="Picture Placeholder 12">
            <a:extLst>
              <a:ext uri="{FF2B5EF4-FFF2-40B4-BE49-F238E27FC236}">
                <a16:creationId xmlns:a16="http://schemas.microsoft.com/office/drawing/2014/main" id="{632D3283-07D1-0804-A552-C7FF4DD9F195}"/>
              </a:ext>
            </a:extLst>
          </p:cNvPr>
          <p:cNvPicPr>
            <a:picLocks noGrp="1" noChangeAspect="1"/>
          </p:cNvPicPr>
          <p:nvPr>
            <p:ph type="pic" sz="quarter" idx="44"/>
          </p:nvPr>
        </p:nvPicPr>
        <p:blipFill rotWithShape="1">
          <a:blip r:embed="rId4" cstate="screen">
            <a:extLst>
              <a:ext uri="{28A0092B-C50C-407E-A947-70E740481C1C}">
                <a14:useLocalDpi xmlns:a14="http://schemas.microsoft.com/office/drawing/2010/main"/>
              </a:ext>
            </a:extLst>
          </a:blip>
          <a:srcRect/>
          <a:stretch/>
        </p:blipFill>
        <p:spPr/>
      </p:pic>
      <p:pic>
        <p:nvPicPr>
          <p:cNvPr id="17" name="Picture 16">
            <a:extLst>
              <a:ext uri="{FF2B5EF4-FFF2-40B4-BE49-F238E27FC236}">
                <a16:creationId xmlns:a16="http://schemas.microsoft.com/office/drawing/2014/main" id="{C31F4283-3C6C-5DEB-BC9E-975B2FCEC06B}"/>
              </a:ext>
            </a:extLst>
          </p:cNvPr>
          <p:cNvPicPr>
            <a:picLocks noChangeAspect="1"/>
          </p:cNvPicPr>
          <p:nvPr/>
        </p:nvPicPr>
        <p:blipFill>
          <a:blip r:embed="rId5" cstate="screen">
            <a:alphaModFix amt="70000"/>
            <a:extLst>
              <a:ext uri="{28A0092B-C50C-407E-A947-70E740481C1C}">
                <a14:useLocalDpi xmlns:a14="http://schemas.microsoft.com/office/drawing/2010/main"/>
              </a:ext>
            </a:extLst>
          </a:blip>
          <a:srcRect/>
          <a:stretch>
            <a:fillRect/>
          </a:stretch>
        </p:blipFill>
        <p:spPr>
          <a:xfrm>
            <a:off x="5218129" y="-180464"/>
            <a:ext cx="2991849" cy="2991849"/>
          </a:xfrm>
          <a:custGeom>
            <a:avLst/>
            <a:gdLst>
              <a:gd name="connsiteX0" fmla="*/ 0 w 2991849"/>
              <a:gd name="connsiteY0" fmla="*/ 180464 h 2991849"/>
              <a:gd name="connsiteX1" fmla="*/ 2341607 w 2991849"/>
              <a:gd name="connsiteY1" fmla="*/ 180464 h 2991849"/>
              <a:gd name="connsiteX2" fmla="*/ 2341607 w 2991849"/>
              <a:gd name="connsiteY2" fmla="*/ 2991849 h 2991849"/>
              <a:gd name="connsiteX3" fmla="*/ 0 w 2991849"/>
              <a:gd name="connsiteY3" fmla="*/ 2991849 h 2991849"/>
              <a:gd name="connsiteX4" fmla="*/ 2748000 w 2991849"/>
              <a:gd name="connsiteY4" fmla="*/ 0 h 2991849"/>
              <a:gd name="connsiteX5" fmla="*/ 2991849 w 2991849"/>
              <a:gd name="connsiteY5" fmla="*/ 0 h 2991849"/>
              <a:gd name="connsiteX6" fmla="*/ 2991849 w 2991849"/>
              <a:gd name="connsiteY6" fmla="*/ 1 h 2991849"/>
              <a:gd name="connsiteX7" fmla="*/ 2748000 w 2991849"/>
              <a:gd name="connsiteY7" fmla="*/ 1 h 2991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1849" h="2991849">
                <a:moveTo>
                  <a:pt x="0" y="180464"/>
                </a:moveTo>
                <a:lnTo>
                  <a:pt x="2341607" y="180464"/>
                </a:lnTo>
                <a:lnTo>
                  <a:pt x="2341607" y="2991849"/>
                </a:lnTo>
                <a:lnTo>
                  <a:pt x="0" y="2991849"/>
                </a:lnTo>
                <a:close/>
                <a:moveTo>
                  <a:pt x="2748000" y="0"/>
                </a:moveTo>
                <a:lnTo>
                  <a:pt x="2991849" y="0"/>
                </a:lnTo>
                <a:lnTo>
                  <a:pt x="2991849" y="1"/>
                </a:lnTo>
                <a:lnTo>
                  <a:pt x="2748000" y="1"/>
                </a:lnTo>
                <a:close/>
              </a:path>
            </a:pathLst>
          </a:custGeom>
        </p:spPr>
      </p:pic>
      <p:pic>
        <p:nvPicPr>
          <p:cNvPr id="8" name="Image 7">
            <a:extLst>
              <a:ext uri="{FF2B5EF4-FFF2-40B4-BE49-F238E27FC236}">
                <a16:creationId xmlns:a16="http://schemas.microsoft.com/office/drawing/2014/main" id="{567F2D4C-0169-201C-BB83-EC0C97C3F30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9012" y="0"/>
            <a:ext cx="8024884" cy="3739487"/>
          </a:xfrm>
          <a:prstGeom prst="rect">
            <a:avLst/>
          </a:prstGeom>
        </p:spPr>
      </p:pic>
    </p:spTree>
    <p:extLst>
      <p:ext uri="{BB962C8B-B14F-4D97-AF65-F5344CB8AC3E}">
        <p14:creationId xmlns:p14="http://schemas.microsoft.com/office/powerpoint/2010/main" val="1449055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0D6BAD-ADF8-B0A3-BF9A-E757546CE8C2}"/>
              </a:ext>
            </a:extLst>
          </p:cNvPr>
          <p:cNvSpPr>
            <a:spLocks noGrp="1"/>
          </p:cNvSpPr>
          <p:nvPr>
            <p:ph type="body" sz="quarter" idx="61"/>
          </p:nvPr>
        </p:nvSpPr>
        <p:spPr>
          <a:xfrm>
            <a:off x="730153" y="6472039"/>
            <a:ext cx="5992060" cy="2088787"/>
          </a:xfrm>
        </p:spPr>
        <p:txBody>
          <a:bodyPr/>
          <a:lstStyle/>
          <a:p>
            <a:pPr algn="just">
              <a:lnSpc>
                <a:spcPct val="115000"/>
              </a:lnSpc>
            </a:pPr>
            <a:r>
              <a:rPr lang="en-US" dirty="0">
                <a:effectLst/>
              </a:rPr>
              <a:t>Entrepreneurship requires being well-equipped, both in terms of project planning and finances. Other paths to enter the ecotourism industry are also possible, such as working for existing structures to allow</a:t>
            </a:r>
          </a:p>
          <a:p>
            <a:pPr algn="just">
              <a:lnSpc>
                <a:spcPct val="115000"/>
              </a:lnSpc>
            </a:pPr>
            <a:endParaRPr lang="en-US" dirty="0"/>
          </a:p>
          <a:p>
            <a:pPr algn="just">
              <a:lnSpc>
                <a:spcPct val="115000"/>
              </a:lnSpc>
            </a:pPr>
            <a:endParaRPr lang="en-US" dirty="0"/>
          </a:p>
          <a:p>
            <a:pPr algn="just">
              <a:lnSpc>
                <a:spcPct val="115000"/>
              </a:lnSpc>
            </a:pPr>
            <a:endParaRPr lang="en-US" dirty="0">
              <a:effectLst/>
            </a:endParaRPr>
          </a:p>
          <a:p>
            <a:pPr algn="just">
              <a:lnSpc>
                <a:spcPct val="115000"/>
              </a:lnSpc>
            </a:pPr>
            <a:endParaRPr lang="en-US" dirty="0"/>
          </a:p>
          <a:p>
            <a:pPr algn="just">
              <a:lnSpc>
                <a:spcPct val="115000"/>
              </a:lnSpc>
            </a:pPr>
            <a:endParaRPr lang="en-US" dirty="0">
              <a:effectLst/>
            </a:endParaRPr>
          </a:p>
          <a:p>
            <a:pPr algn="just">
              <a:lnSpc>
                <a:spcPct val="115000"/>
              </a:lnSpc>
            </a:pPr>
            <a:endParaRPr lang="en-US" dirty="0"/>
          </a:p>
          <a:p>
            <a:pPr algn="just">
              <a:lnSpc>
                <a:spcPct val="115000"/>
              </a:lnSpc>
            </a:pPr>
            <a:r>
              <a:rPr lang="en-US" dirty="0">
                <a:effectLst/>
              </a:rPr>
              <a:t>time to mature your project and the message you want to convey. Whether as an entrepreneur or an employee in the ecotourism industry, it remains a great opportunity to participate in the ecological transition and to help people step out of their urban reality. For Rémy, the most important thing is to keep an open mind and eyes to move forward.</a:t>
            </a:r>
            <a:endParaRPr lang="fr-FR" dirty="0">
              <a:effectLst/>
            </a:endParaRPr>
          </a:p>
        </p:txBody>
      </p:sp>
      <p:sp>
        <p:nvSpPr>
          <p:cNvPr id="3" name="Text Placeholder 2">
            <a:extLst>
              <a:ext uri="{FF2B5EF4-FFF2-40B4-BE49-F238E27FC236}">
                <a16:creationId xmlns:a16="http://schemas.microsoft.com/office/drawing/2014/main" id="{7EA6E36C-B6D6-E20E-7D80-665F67C7D9FD}"/>
              </a:ext>
            </a:extLst>
          </p:cNvPr>
          <p:cNvSpPr>
            <a:spLocks noGrp="1"/>
          </p:cNvSpPr>
          <p:nvPr>
            <p:ph type="body" sz="quarter" idx="114"/>
          </p:nvPr>
        </p:nvSpPr>
        <p:spPr>
          <a:xfrm>
            <a:off x="783807" y="5734638"/>
            <a:ext cx="5992059" cy="451257"/>
          </a:xfrm>
        </p:spPr>
        <p:txBody>
          <a:bodyPr/>
          <a:lstStyle/>
          <a:p>
            <a:r>
              <a:rPr lang="en-GB" dirty="0"/>
              <a:t>Any advice based on your experience for those who want to start their own business?</a:t>
            </a:r>
          </a:p>
        </p:txBody>
      </p:sp>
      <p:sp>
        <p:nvSpPr>
          <p:cNvPr id="4" name="Slide Number Placeholder 3">
            <a:extLst>
              <a:ext uri="{FF2B5EF4-FFF2-40B4-BE49-F238E27FC236}">
                <a16:creationId xmlns:a16="http://schemas.microsoft.com/office/drawing/2014/main" id="{F7AF33E5-6C8E-82EF-A3D8-5DA81AE77383}"/>
              </a:ext>
            </a:extLst>
          </p:cNvPr>
          <p:cNvSpPr>
            <a:spLocks noGrp="1"/>
          </p:cNvSpPr>
          <p:nvPr>
            <p:ph type="sldNum" sz="quarter" idx="4"/>
          </p:nvPr>
        </p:nvSpPr>
        <p:spPr/>
        <p:txBody>
          <a:bodyPr/>
          <a:lstStyle/>
          <a:p>
            <a:fld id="{CB2079F2-58AF-ED44-82D7-E04B2F6FD686}" type="slidenum">
              <a:rPr lang="en-US" smtClean="0"/>
              <a:pPr/>
              <a:t>46</a:t>
            </a:fld>
            <a:endParaRPr lang="en-US" dirty="0"/>
          </a:p>
        </p:txBody>
      </p:sp>
      <p:sp>
        <p:nvSpPr>
          <p:cNvPr id="5" name="Text Placeholder 4">
            <a:extLst>
              <a:ext uri="{FF2B5EF4-FFF2-40B4-BE49-F238E27FC236}">
                <a16:creationId xmlns:a16="http://schemas.microsoft.com/office/drawing/2014/main" id="{ED8D9984-68D1-86C2-98BF-D3A6CF81FD9D}"/>
              </a:ext>
            </a:extLst>
          </p:cNvPr>
          <p:cNvSpPr>
            <a:spLocks noGrp="1"/>
          </p:cNvSpPr>
          <p:nvPr>
            <p:ph type="body" sz="quarter" idx="115"/>
          </p:nvPr>
        </p:nvSpPr>
        <p:spPr>
          <a:xfrm>
            <a:off x="730154" y="1269518"/>
            <a:ext cx="5992060" cy="3851430"/>
          </a:xfrm>
        </p:spPr>
        <p:txBody>
          <a:bodyPr/>
          <a:lstStyle/>
          <a:p>
            <a:r>
              <a:rPr lang="en-US" dirty="0">
                <a:effectLst/>
              </a:rPr>
              <a:t>Rémy is committed to ensuring that each experience is unique to every individual. He believes that a project is linked to a socioeconomic context, a piece of land, a person, and their history. Rémy's experience was shaped not only by his life journey but also by his travels and the successes he observed in others, which allowed him to stand out and continuously improve his project. While the economic aspect is often underestimated, it greatly influenced Rémy's project, especially when he created his Butterfly Farm. He had to be persistent and resilient in the face of administrative and technical difficulties. He also had to learn how to manage his activities and embrace the role of a business leader while collaborating with his employees. His naturally positive mindset helped him to overcome difficulties and keep moving forward, one obstacle at a time. Other qualities such are curiosity and agility are also necessary for his view for undertaking such a project.</a:t>
            </a:r>
            <a:endParaRPr lang="fr-FR" sz="1000" dirty="0">
              <a:effectLst/>
            </a:endParaRPr>
          </a:p>
        </p:txBody>
      </p:sp>
      <p:sp>
        <p:nvSpPr>
          <p:cNvPr id="6" name="Text Placeholder 5">
            <a:extLst>
              <a:ext uri="{FF2B5EF4-FFF2-40B4-BE49-F238E27FC236}">
                <a16:creationId xmlns:a16="http://schemas.microsoft.com/office/drawing/2014/main" id="{8810F661-7155-C6F9-7E1F-2D665FC61D97}"/>
              </a:ext>
            </a:extLst>
          </p:cNvPr>
          <p:cNvSpPr>
            <a:spLocks noGrp="1"/>
          </p:cNvSpPr>
          <p:nvPr>
            <p:ph type="body" sz="quarter" idx="116"/>
          </p:nvPr>
        </p:nvSpPr>
        <p:spPr>
          <a:xfrm>
            <a:off x="730154" y="818261"/>
            <a:ext cx="5992059" cy="451257"/>
          </a:xfrm>
        </p:spPr>
        <p:txBody>
          <a:bodyPr/>
          <a:lstStyle/>
          <a:p>
            <a:r>
              <a:rPr lang="en-GB" dirty="0"/>
              <a:t>Why is it a good practice?</a:t>
            </a:r>
          </a:p>
        </p:txBody>
      </p:sp>
    </p:spTree>
    <p:extLst>
      <p:ext uri="{BB962C8B-B14F-4D97-AF65-F5344CB8AC3E}">
        <p14:creationId xmlns:p14="http://schemas.microsoft.com/office/powerpoint/2010/main" val="32878656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71981E3A-88CC-EEC7-75CA-A2EF0B8A7BDC}"/>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p:blipFill>
        <p:spPr>
          <a:xfrm>
            <a:off x="659219" y="-4671"/>
            <a:ext cx="6900456" cy="5345113"/>
          </a:xfrm>
        </p:spPr>
      </p:pic>
      <p:sp>
        <p:nvSpPr>
          <p:cNvPr id="3" name="Text Placeholder 2">
            <a:extLst>
              <a:ext uri="{FF2B5EF4-FFF2-40B4-BE49-F238E27FC236}">
                <a16:creationId xmlns:a16="http://schemas.microsoft.com/office/drawing/2014/main" id="{977949B7-DD90-1208-84E2-0B51206622C8}"/>
              </a:ext>
            </a:extLst>
          </p:cNvPr>
          <p:cNvSpPr>
            <a:spLocks noGrp="1"/>
          </p:cNvSpPr>
          <p:nvPr>
            <p:ph type="body" sz="quarter" idx="116"/>
          </p:nvPr>
        </p:nvSpPr>
        <p:spPr>
          <a:xfrm>
            <a:off x="-16302" y="6568693"/>
            <a:ext cx="1891878" cy="295413"/>
          </a:xfrm>
          <a:solidFill>
            <a:schemeClr val="bg1"/>
          </a:solidFill>
        </p:spPr>
        <p:txBody>
          <a:bodyPr/>
          <a:lstStyle/>
          <a:p>
            <a:r>
              <a:rPr lang="en-GB" dirty="0">
                <a:solidFill>
                  <a:srgbClr val="8AC03B"/>
                </a:solidFill>
              </a:rPr>
              <a:t>What?</a:t>
            </a:r>
          </a:p>
        </p:txBody>
      </p:sp>
      <p:sp>
        <p:nvSpPr>
          <p:cNvPr id="4" name="Text Placeholder 3">
            <a:extLst>
              <a:ext uri="{FF2B5EF4-FFF2-40B4-BE49-F238E27FC236}">
                <a16:creationId xmlns:a16="http://schemas.microsoft.com/office/drawing/2014/main" id="{DC4011F0-1176-0F56-B169-D33AA44A030A}"/>
              </a:ext>
            </a:extLst>
          </p:cNvPr>
          <p:cNvSpPr>
            <a:spLocks noGrp="1"/>
          </p:cNvSpPr>
          <p:nvPr>
            <p:ph type="body" sz="quarter" idx="117"/>
          </p:nvPr>
        </p:nvSpPr>
        <p:spPr>
          <a:xfrm>
            <a:off x="1871015" y="6568694"/>
            <a:ext cx="1870306" cy="293414"/>
          </a:xfrm>
          <a:solidFill>
            <a:schemeClr val="bg1"/>
          </a:solidFill>
        </p:spPr>
        <p:txBody>
          <a:bodyPr/>
          <a:lstStyle/>
          <a:p>
            <a:r>
              <a:rPr lang="en-GB" dirty="0">
                <a:solidFill>
                  <a:srgbClr val="97C879"/>
                </a:solidFill>
              </a:rPr>
              <a:t>Where?</a:t>
            </a:r>
          </a:p>
        </p:txBody>
      </p:sp>
      <p:sp>
        <p:nvSpPr>
          <p:cNvPr id="5" name="Text Placeholder 4">
            <a:extLst>
              <a:ext uri="{FF2B5EF4-FFF2-40B4-BE49-F238E27FC236}">
                <a16:creationId xmlns:a16="http://schemas.microsoft.com/office/drawing/2014/main" id="{3B0EBCEA-D764-840A-AC83-FEBD886E2928}"/>
              </a:ext>
            </a:extLst>
          </p:cNvPr>
          <p:cNvSpPr>
            <a:spLocks noGrp="1"/>
          </p:cNvSpPr>
          <p:nvPr>
            <p:ph type="body" sz="quarter" idx="118"/>
          </p:nvPr>
        </p:nvSpPr>
        <p:spPr>
          <a:xfrm>
            <a:off x="3741321" y="6565829"/>
            <a:ext cx="1904898" cy="296280"/>
          </a:xfrm>
          <a:solidFill>
            <a:schemeClr val="bg1"/>
          </a:solidFill>
        </p:spPr>
        <p:txBody>
          <a:bodyPr/>
          <a:lstStyle/>
          <a:p>
            <a:r>
              <a:rPr lang="en-GB" dirty="0">
                <a:solidFill>
                  <a:srgbClr val="69ADAD"/>
                </a:solidFill>
              </a:rPr>
              <a:t>When?</a:t>
            </a:r>
          </a:p>
        </p:txBody>
      </p:sp>
      <p:sp>
        <p:nvSpPr>
          <p:cNvPr id="6" name="Text Placeholder 5">
            <a:extLst>
              <a:ext uri="{FF2B5EF4-FFF2-40B4-BE49-F238E27FC236}">
                <a16:creationId xmlns:a16="http://schemas.microsoft.com/office/drawing/2014/main" id="{686DBE38-BDB7-D051-63CF-52BBEC93E01D}"/>
              </a:ext>
            </a:extLst>
          </p:cNvPr>
          <p:cNvSpPr>
            <a:spLocks noGrp="1"/>
          </p:cNvSpPr>
          <p:nvPr>
            <p:ph type="body" sz="quarter" idx="119"/>
          </p:nvPr>
        </p:nvSpPr>
        <p:spPr>
          <a:xfrm>
            <a:off x="5646219" y="6565829"/>
            <a:ext cx="1916527" cy="296280"/>
          </a:xfrm>
          <a:solidFill>
            <a:schemeClr val="bg1"/>
          </a:solidFill>
        </p:spPr>
        <p:txBody>
          <a:bodyPr/>
          <a:lstStyle/>
          <a:p>
            <a:r>
              <a:rPr lang="en-GB" dirty="0">
                <a:solidFill>
                  <a:srgbClr val="82ADAD"/>
                </a:solidFill>
              </a:rPr>
              <a:t>How?</a:t>
            </a:r>
          </a:p>
        </p:txBody>
      </p:sp>
      <p:sp>
        <p:nvSpPr>
          <p:cNvPr id="7" name="Text Placeholder 6">
            <a:extLst>
              <a:ext uri="{FF2B5EF4-FFF2-40B4-BE49-F238E27FC236}">
                <a16:creationId xmlns:a16="http://schemas.microsoft.com/office/drawing/2014/main" id="{68E8D882-A5BC-F965-6832-8920BE67F0A0}"/>
              </a:ext>
            </a:extLst>
          </p:cNvPr>
          <p:cNvSpPr>
            <a:spLocks noGrp="1"/>
          </p:cNvSpPr>
          <p:nvPr>
            <p:ph type="body" sz="quarter" idx="61"/>
          </p:nvPr>
        </p:nvSpPr>
        <p:spPr>
          <a:xfrm>
            <a:off x="735" y="7134318"/>
            <a:ext cx="1870304" cy="879231"/>
          </a:xfrm>
        </p:spPr>
        <p:txBody>
          <a:bodyPr/>
          <a:lstStyle/>
          <a:p>
            <a:r>
              <a:rPr lang="en-GB" sz="1200" dirty="0"/>
              <a:t>Zero Waste Refill Shop</a:t>
            </a:r>
          </a:p>
        </p:txBody>
      </p:sp>
      <p:sp>
        <p:nvSpPr>
          <p:cNvPr id="8" name="Text Placeholder 7">
            <a:extLst>
              <a:ext uri="{FF2B5EF4-FFF2-40B4-BE49-F238E27FC236}">
                <a16:creationId xmlns:a16="http://schemas.microsoft.com/office/drawing/2014/main" id="{9573FCA6-A23B-AF28-42BA-50599F4FEBFC}"/>
              </a:ext>
            </a:extLst>
          </p:cNvPr>
          <p:cNvSpPr>
            <a:spLocks noGrp="1"/>
          </p:cNvSpPr>
          <p:nvPr>
            <p:ph type="body" sz="quarter" idx="120"/>
          </p:nvPr>
        </p:nvSpPr>
        <p:spPr>
          <a:xfrm>
            <a:off x="1876428" y="7134318"/>
            <a:ext cx="1870304" cy="879231"/>
          </a:xfrm>
        </p:spPr>
        <p:txBody>
          <a:bodyPr/>
          <a:lstStyle/>
          <a:p>
            <a:r>
              <a:rPr lang="en-GB" sz="1200" dirty="0"/>
              <a:t>Market Cross,</a:t>
            </a:r>
          </a:p>
          <a:p>
            <a:r>
              <a:rPr lang="en-GB" sz="1200" dirty="0"/>
              <a:t>Sligo Town</a:t>
            </a:r>
          </a:p>
          <a:p>
            <a:endParaRPr lang="en-GB" sz="1200" dirty="0"/>
          </a:p>
        </p:txBody>
      </p:sp>
      <p:sp>
        <p:nvSpPr>
          <p:cNvPr id="9" name="Text Placeholder 8">
            <a:extLst>
              <a:ext uri="{FF2B5EF4-FFF2-40B4-BE49-F238E27FC236}">
                <a16:creationId xmlns:a16="http://schemas.microsoft.com/office/drawing/2014/main" id="{161E346F-0A67-45EC-36F4-3B4BAF535B65}"/>
              </a:ext>
            </a:extLst>
          </p:cNvPr>
          <p:cNvSpPr>
            <a:spLocks noGrp="1"/>
          </p:cNvSpPr>
          <p:nvPr>
            <p:ph type="body" sz="quarter" idx="121"/>
          </p:nvPr>
        </p:nvSpPr>
        <p:spPr>
          <a:xfrm>
            <a:off x="3763843" y="7134318"/>
            <a:ext cx="1870304" cy="879231"/>
          </a:xfrm>
        </p:spPr>
        <p:txBody>
          <a:bodyPr/>
          <a:lstStyle/>
          <a:p>
            <a:r>
              <a:rPr lang="en-GB" sz="1200" dirty="0"/>
              <a:t>Launched in 2020</a:t>
            </a:r>
          </a:p>
          <a:p>
            <a:endParaRPr lang="en-GB" sz="1200" dirty="0"/>
          </a:p>
        </p:txBody>
      </p:sp>
      <p:sp>
        <p:nvSpPr>
          <p:cNvPr id="10" name="Text Placeholder 9">
            <a:extLst>
              <a:ext uri="{FF2B5EF4-FFF2-40B4-BE49-F238E27FC236}">
                <a16:creationId xmlns:a16="http://schemas.microsoft.com/office/drawing/2014/main" id="{4096812C-2D36-F476-E28E-214500DDEE04}"/>
              </a:ext>
            </a:extLst>
          </p:cNvPr>
          <p:cNvSpPr>
            <a:spLocks noGrp="1"/>
          </p:cNvSpPr>
          <p:nvPr>
            <p:ph type="body" sz="quarter" idx="122"/>
          </p:nvPr>
        </p:nvSpPr>
        <p:spPr>
          <a:xfrm>
            <a:off x="5627812" y="7134318"/>
            <a:ext cx="1948756" cy="879231"/>
          </a:xfrm>
        </p:spPr>
        <p:txBody>
          <a:bodyPr/>
          <a:lstStyle/>
          <a:p>
            <a:r>
              <a:rPr lang="en-GB" sz="1200" dirty="0"/>
              <a:t>Eco Store with non-packaged products</a:t>
            </a:r>
          </a:p>
          <a:p>
            <a:endParaRPr lang="en-GB" sz="1200" dirty="0"/>
          </a:p>
        </p:txBody>
      </p:sp>
      <p:sp>
        <p:nvSpPr>
          <p:cNvPr id="11" name="Text Placeholder 10">
            <a:extLst>
              <a:ext uri="{FF2B5EF4-FFF2-40B4-BE49-F238E27FC236}">
                <a16:creationId xmlns:a16="http://schemas.microsoft.com/office/drawing/2014/main" id="{B0AA6A97-DB5D-3893-60A9-77799C3F134D}"/>
              </a:ext>
            </a:extLst>
          </p:cNvPr>
          <p:cNvSpPr>
            <a:spLocks noGrp="1"/>
          </p:cNvSpPr>
          <p:nvPr>
            <p:ph type="body" sz="quarter" idx="32"/>
          </p:nvPr>
        </p:nvSpPr>
        <p:spPr>
          <a:xfrm>
            <a:off x="811705" y="8431456"/>
            <a:ext cx="5956470" cy="1074947"/>
          </a:xfrm>
        </p:spPr>
        <p:txBody>
          <a:bodyPr/>
          <a:lstStyle/>
          <a:p>
            <a:pPr>
              <a:lnSpc>
                <a:spcPct val="115000"/>
              </a:lnSpc>
            </a:pPr>
            <a:r>
              <a:rPr lang="en-US" dirty="0">
                <a:effectLst/>
              </a:rPr>
              <a:t>The Street Art Avenue project aims on the one hand to create an artistic stroll along the Saint-Denis canal and on the other hand to promote the artists of the territory of Seine-Saint-Denis, French and European through street art.  </a:t>
            </a:r>
            <a:endParaRPr lang="fr-FR" dirty="0">
              <a:effectLst/>
            </a:endParaRPr>
          </a:p>
        </p:txBody>
      </p:sp>
      <p:sp>
        <p:nvSpPr>
          <p:cNvPr id="13" name="Slide Number Placeholder 12">
            <a:extLst>
              <a:ext uri="{FF2B5EF4-FFF2-40B4-BE49-F238E27FC236}">
                <a16:creationId xmlns:a16="http://schemas.microsoft.com/office/drawing/2014/main" id="{1BE3B275-545D-8E5E-1BDB-0B78E0690021}"/>
              </a:ext>
            </a:extLst>
          </p:cNvPr>
          <p:cNvSpPr>
            <a:spLocks noGrp="1"/>
          </p:cNvSpPr>
          <p:nvPr>
            <p:ph type="sldNum" sz="quarter" idx="4"/>
          </p:nvPr>
        </p:nvSpPr>
        <p:spPr/>
        <p:txBody>
          <a:bodyPr/>
          <a:lstStyle/>
          <a:p>
            <a:fld id="{CB2079F2-58AF-ED44-82D7-E04B2F6FD686}" type="slidenum">
              <a:rPr lang="en-US" smtClean="0"/>
              <a:pPr/>
              <a:t>47</a:t>
            </a:fld>
            <a:endParaRPr lang="en-US" dirty="0"/>
          </a:p>
        </p:txBody>
      </p:sp>
      <p:sp>
        <p:nvSpPr>
          <p:cNvPr id="17" name="Text Placeholder 16">
            <a:extLst>
              <a:ext uri="{FF2B5EF4-FFF2-40B4-BE49-F238E27FC236}">
                <a16:creationId xmlns:a16="http://schemas.microsoft.com/office/drawing/2014/main" id="{1702141C-0F5B-6D74-4202-BE03B40E8872}"/>
              </a:ext>
            </a:extLst>
          </p:cNvPr>
          <p:cNvSpPr>
            <a:spLocks noGrp="1"/>
          </p:cNvSpPr>
          <p:nvPr>
            <p:ph type="body" sz="quarter" idx="123"/>
          </p:nvPr>
        </p:nvSpPr>
        <p:spPr>
          <a:xfrm>
            <a:off x="259323" y="790315"/>
            <a:ext cx="3407954" cy="920008"/>
          </a:xfrm>
        </p:spPr>
        <p:txBody>
          <a:bodyPr/>
          <a:lstStyle/>
          <a:p>
            <a:r>
              <a:rPr lang="en-GB" sz="2800" dirty="0"/>
              <a:t>All Things Natural</a:t>
            </a:r>
          </a:p>
        </p:txBody>
      </p:sp>
      <p:sp>
        <p:nvSpPr>
          <p:cNvPr id="16" name="Text Placeholder 15">
            <a:extLst>
              <a:ext uri="{FF2B5EF4-FFF2-40B4-BE49-F238E27FC236}">
                <a16:creationId xmlns:a16="http://schemas.microsoft.com/office/drawing/2014/main" id="{20175889-A9F3-3DB2-0F88-5DBC6EA1BAF2}"/>
              </a:ext>
            </a:extLst>
          </p:cNvPr>
          <p:cNvSpPr>
            <a:spLocks noGrp="1"/>
          </p:cNvSpPr>
          <p:nvPr>
            <p:ph type="body" sz="quarter" idx="113"/>
          </p:nvPr>
        </p:nvSpPr>
        <p:spPr>
          <a:xfrm>
            <a:off x="259323" y="1978001"/>
            <a:ext cx="2899792" cy="574615"/>
          </a:xfrm>
        </p:spPr>
        <p:txBody>
          <a:bodyPr/>
          <a:lstStyle/>
          <a:p>
            <a:r>
              <a:rPr lang="en-GB" sz="1800" dirty="0"/>
              <a:t>Sligo, Ireland</a:t>
            </a:r>
          </a:p>
        </p:txBody>
      </p:sp>
      <p:grpSp>
        <p:nvGrpSpPr>
          <p:cNvPr id="18" name="Group 17">
            <a:extLst>
              <a:ext uri="{FF2B5EF4-FFF2-40B4-BE49-F238E27FC236}">
                <a16:creationId xmlns:a16="http://schemas.microsoft.com/office/drawing/2014/main" id="{73D83664-1F45-C245-3E86-A4E016D5587F}"/>
              </a:ext>
            </a:extLst>
          </p:cNvPr>
          <p:cNvGrpSpPr/>
          <p:nvPr/>
        </p:nvGrpSpPr>
        <p:grpSpPr>
          <a:xfrm>
            <a:off x="659220" y="5870835"/>
            <a:ext cx="495697" cy="495706"/>
            <a:chOff x="8736336" y="773976"/>
            <a:chExt cx="925001" cy="925018"/>
          </a:xfrm>
          <a:solidFill>
            <a:schemeClr val="bg1"/>
          </a:solidFill>
        </p:grpSpPr>
        <p:grpSp>
          <p:nvGrpSpPr>
            <p:cNvPr id="19" name="Graphic 2">
              <a:extLst>
                <a:ext uri="{FF2B5EF4-FFF2-40B4-BE49-F238E27FC236}">
                  <a16:creationId xmlns:a16="http://schemas.microsoft.com/office/drawing/2014/main" id="{6D5CBB4A-B6B9-CAC3-C1E7-D7CB5E16AA0C}"/>
                </a:ext>
              </a:extLst>
            </p:cNvPr>
            <p:cNvGrpSpPr/>
            <p:nvPr/>
          </p:nvGrpSpPr>
          <p:grpSpPr>
            <a:xfrm>
              <a:off x="8736336" y="773976"/>
              <a:ext cx="925001" cy="925018"/>
              <a:chOff x="8736336" y="773976"/>
              <a:chExt cx="925001" cy="925018"/>
            </a:xfrm>
            <a:grpFill/>
          </p:grpSpPr>
          <p:sp>
            <p:nvSpPr>
              <p:cNvPr id="22" name="Freeform 21">
                <a:extLst>
                  <a:ext uri="{FF2B5EF4-FFF2-40B4-BE49-F238E27FC236}">
                    <a16:creationId xmlns:a16="http://schemas.microsoft.com/office/drawing/2014/main" id="{026FBAFA-BEFD-DDA8-1CDC-84DCA077D3DF}"/>
                  </a:ext>
                </a:extLst>
              </p:cNvPr>
              <p:cNvSpPr/>
              <p:nvPr/>
            </p:nvSpPr>
            <p:spPr>
              <a:xfrm>
                <a:off x="8880867" y="773976"/>
                <a:ext cx="636011" cy="925018"/>
              </a:xfrm>
              <a:custGeom>
                <a:avLst/>
                <a:gdLst>
                  <a:gd name="connsiteX0" fmla="*/ 547413 w 636011"/>
                  <a:gd name="connsiteY0" fmla="*/ 538397 h 925018"/>
                  <a:gd name="connsiteX1" fmla="*/ 635939 w 636011"/>
                  <a:gd name="connsiteY1" fmla="*/ 312566 h 925018"/>
                  <a:gd name="connsiteX2" fmla="*/ 314356 w 636011"/>
                  <a:gd name="connsiteY2" fmla="*/ 17 h 925018"/>
                  <a:gd name="connsiteX3" fmla="*/ 0 w 636011"/>
                  <a:gd name="connsiteY3" fmla="*/ 317987 h 925018"/>
                  <a:gd name="connsiteX4" fmla="*/ 88526 w 636011"/>
                  <a:gd name="connsiteY4" fmla="*/ 537494 h 925018"/>
                  <a:gd name="connsiteX5" fmla="*/ 143628 w 636011"/>
                  <a:gd name="connsiteY5" fmla="*/ 655828 h 925018"/>
                  <a:gd name="connsiteX6" fmla="*/ 130982 w 636011"/>
                  <a:gd name="connsiteY6" fmla="*/ 737127 h 925018"/>
                  <a:gd name="connsiteX7" fmla="*/ 161695 w 636011"/>
                  <a:gd name="connsiteY7" fmla="*/ 823847 h 925018"/>
                  <a:gd name="connsiteX8" fmla="*/ 289967 w 636011"/>
                  <a:gd name="connsiteY8" fmla="*/ 925018 h 925018"/>
                  <a:gd name="connsiteX9" fmla="*/ 345973 w 636011"/>
                  <a:gd name="connsiteY9" fmla="*/ 925018 h 925018"/>
                  <a:gd name="connsiteX10" fmla="*/ 474244 w 636011"/>
                  <a:gd name="connsiteY10" fmla="*/ 823847 h 925018"/>
                  <a:gd name="connsiteX11" fmla="*/ 504957 w 636011"/>
                  <a:gd name="connsiteY11" fmla="*/ 737127 h 925018"/>
                  <a:gd name="connsiteX12" fmla="*/ 492310 w 636011"/>
                  <a:gd name="connsiteY12" fmla="*/ 655828 h 925018"/>
                  <a:gd name="connsiteX13" fmla="*/ 547413 w 636011"/>
                  <a:gd name="connsiteY13" fmla="*/ 538397 h 925018"/>
                  <a:gd name="connsiteX14" fmla="*/ 547413 w 636011"/>
                  <a:gd name="connsiteY14" fmla="*/ 538397 h 925018"/>
                  <a:gd name="connsiteX15" fmla="*/ 109302 w 636011"/>
                  <a:gd name="connsiteY15" fmla="*/ 517620 h 925018"/>
                  <a:gd name="connsiteX16" fmla="*/ 28906 w 636011"/>
                  <a:gd name="connsiteY16" fmla="*/ 317987 h 925018"/>
                  <a:gd name="connsiteX17" fmla="*/ 314356 w 636011"/>
                  <a:gd name="connsiteY17" fmla="*/ 28923 h 925018"/>
                  <a:gd name="connsiteX18" fmla="*/ 607032 w 636011"/>
                  <a:gd name="connsiteY18" fmla="*/ 313470 h 925018"/>
                  <a:gd name="connsiteX19" fmla="*/ 526637 w 636011"/>
                  <a:gd name="connsiteY19" fmla="*/ 518523 h 925018"/>
                  <a:gd name="connsiteX20" fmla="*/ 464307 w 636011"/>
                  <a:gd name="connsiteY20" fmla="*/ 650409 h 925018"/>
                  <a:gd name="connsiteX21" fmla="*/ 332423 w 636011"/>
                  <a:gd name="connsiteY21" fmla="*/ 650409 h 925018"/>
                  <a:gd name="connsiteX22" fmla="*/ 332423 w 636011"/>
                  <a:gd name="connsiteY22" fmla="*/ 491424 h 925018"/>
                  <a:gd name="connsiteX23" fmla="*/ 375782 w 636011"/>
                  <a:gd name="connsiteY23" fmla="*/ 491424 h 925018"/>
                  <a:gd name="connsiteX24" fmla="*/ 534766 w 636011"/>
                  <a:gd name="connsiteY24" fmla="*/ 332439 h 925018"/>
                  <a:gd name="connsiteX25" fmla="*/ 534766 w 636011"/>
                  <a:gd name="connsiteY25" fmla="*/ 289080 h 925018"/>
                  <a:gd name="connsiteX26" fmla="*/ 520314 w 636011"/>
                  <a:gd name="connsiteY26" fmla="*/ 274627 h 925018"/>
                  <a:gd name="connsiteX27" fmla="*/ 462501 w 636011"/>
                  <a:gd name="connsiteY27" fmla="*/ 274627 h 925018"/>
                  <a:gd name="connsiteX28" fmla="*/ 317969 w 636011"/>
                  <a:gd name="connsiteY28" fmla="*/ 367669 h 925018"/>
                  <a:gd name="connsiteX29" fmla="*/ 173438 w 636011"/>
                  <a:gd name="connsiteY29" fmla="*/ 274627 h 925018"/>
                  <a:gd name="connsiteX30" fmla="*/ 115626 w 636011"/>
                  <a:gd name="connsiteY30" fmla="*/ 274627 h 925018"/>
                  <a:gd name="connsiteX31" fmla="*/ 101172 w 636011"/>
                  <a:gd name="connsiteY31" fmla="*/ 289080 h 925018"/>
                  <a:gd name="connsiteX32" fmla="*/ 101172 w 636011"/>
                  <a:gd name="connsiteY32" fmla="*/ 332439 h 925018"/>
                  <a:gd name="connsiteX33" fmla="*/ 260157 w 636011"/>
                  <a:gd name="connsiteY33" fmla="*/ 491424 h 925018"/>
                  <a:gd name="connsiteX34" fmla="*/ 303516 w 636011"/>
                  <a:gd name="connsiteY34" fmla="*/ 491424 h 925018"/>
                  <a:gd name="connsiteX35" fmla="*/ 303516 w 636011"/>
                  <a:gd name="connsiteY35" fmla="*/ 650409 h 925018"/>
                  <a:gd name="connsiteX36" fmla="*/ 171631 w 636011"/>
                  <a:gd name="connsiteY36" fmla="*/ 650409 h 925018"/>
                  <a:gd name="connsiteX37" fmla="*/ 109302 w 636011"/>
                  <a:gd name="connsiteY37" fmla="*/ 517620 h 925018"/>
                  <a:gd name="connsiteX38" fmla="*/ 444434 w 636011"/>
                  <a:gd name="connsiteY38" fmla="*/ 366766 h 925018"/>
                  <a:gd name="connsiteX39" fmla="*/ 423658 w 636011"/>
                  <a:gd name="connsiteY39" fmla="*/ 364959 h 925018"/>
                  <a:gd name="connsiteX40" fmla="*/ 332423 w 636011"/>
                  <a:gd name="connsiteY40" fmla="*/ 445355 h 925018"/>
                  <a:gd name="connsiteX41" fmla="*/ 332423 w 636011"/>
                  <a:gd name="connsiteY41" fmla="*/ 433612 h 925018"/>
                  <a:gd name="connsiteX42" fmla="*/ 462501 w 636011"/>
                  <a:gd name="connsiteY42" fmla="*/ 303533 h 925018"/>
                  <a:gd name="connsiteX43" fmla="*/ 505860 w 636011"/>
                  <a:gd name="connsiteY43" fmla="*/ 303533 h 925018"/>
                  <a:gd name="connsiteX44" fmla="*/ 505860 w 636011"/>
                  <a:gd name="connsiteY44" fmla="*/ 332439 h 925018"/>
                  <a:gd name="connsiteX45" fmla="*/ 375782 w 636011"/>
                  <a:gd name="connsiteY45" fmla="*/ 462518 h 925018"/>
                  <a:gd name="connsiteX46" fmla="*/ 356812 w 636011"/>
                  <a:gd name="connsiteY46" fmla="*/ 462518 h 925018"/>
                  <a:gd name="connsiteX47" fmla="*/ 443531 w 636011"/>
                  <a:gd name="connsiteY47" fmla="*/ 386639 h 925018"/>
                  <a:gd name="connsiteX48" fmla="*/ 444434 w 636011"/>
                  <a:gd name="connsiteY48" fmla="*/ 366766 h 925018"/>
                  <a:gd name="connsiteX49" fmla="*/ 303516 w 636011"/>
                  <a:gd name="connsiteY49" fmla="*/ 445355 h 925018"/>
                  <a:gd name="connsiteX50" fmla="*/ 212281 w 636011"/>
                  <a:gd name="connsiteY50" fmla="*/ 364959 h 925018"/>
                  <a:gd name="connsiteX51" fmla="*/ 191504 w 636011"/>
                  <a:gd name="connsiteY51" fmla="*/ 366766 h 925018"/>
                  <a:gd name="connsiteX52" fmla="*/ 193311 w 636011"/>
                  <a:gd name="connsiteY52" fmla="*/ 387542 h 925018"/>
                  <a:gd name="connsiteX53" fmla="*/ 280030 w 636011"/>
                  <a:gd name="connsiteY53" fmla="*/ 463421 h 925018"/>
                  <a:gd name="connsiteX54" fmla="*/ 261060 w 636011"/>
                  <a:gd name="connsiteY54" fmla="*/ 463421 h 925018"/>
                  <a:gd name="connsiteX55" fmla="*/ 130982 w 636011"/>
                  <a:gd name="connsiteY55" fmla="*/ 333343 h 925018"/>
                  <a:gd name="connsiteX56" fmla="*/ 130982 w 636011"/>
                  <a:gd name="connsiteY56" fmla="*/ 304437 h 925018"/>
                  <a:gd name="connsiteX57" fmla="*/ 174341 w 636011"/>
                  <a:gd name="connsiteY57" fmla="*/ 304437 h 925018"/>
                  <a:gd name="connsiteX58" fmla="*/ 304419 w 636011"/>
                  <a:gd name="connsiteY58" fmla="*/ 434515 h 925018"/>
                  <a:gd name="connsiteX59" fmla="*/ 304419 w 636011"/>
                  <a:gd name="connsiteY59" fmla="*/ 445355 h 925018"/>
                  <a:gd name="connsiteX60" fmla="*/ 345973 w 636011"/>
                  <a:gd name="connsiteY60" fmla="*/ 896112 h 925018"/>
                  <a:gd name="connsiteX61" fmla="*/ 289967 w 636011"/>
                  <a:gd name="connsiteY61" fmla="*/ 896112 h 925018"/>
                  <a:gd name="connsiteX62" fmla="*/ 191504 w 636011"/>
                  <a:gd name="connsiteY62" fmla="*/ 823847 h 925018"/>
                  <a:gd name="connsiteX63" fmla="*/ 444434 w 636011"/>
                  <a:gd name="connsiteY63" fmla="*/ 823847 h 925018"/>
                  <a:gd name="connsiteX64" fmla="*/ 345973 w 636011"/>
                  <a:gd name="connsiteY64" fmla="*/ 896112 h 925018"/>
                  <a:gd name="connsiteX65" fmla="*/ 345973 w 636011"/>
                  <a:gd name="connsiteY65" fmla="*/ 896112 h 925018"/>
                  <a:gd name="connsiteX66" fmla="*/ 491407 w 636011"/>
                  <a:gd name="connsiteY66" fmla="*/ 773260 h 925018"/>
                  <a:gd name="connsiteX67" fmla="*/ 469727 w 636011"/>
                  <a:gd name="connsiteY67" fmla="*/ 794940 h 925018"/>
                  <a:gd name="connsiteX68" fmla="*/ 166211 w 636011"/>
                  <a:gd name="connsiteY68" fmla="*/ 794940 h 925018"/>
                  <a:gd name="connsiteX69" fmla="*/ 144531 w 636011"/>
                  <a:gd name="connsiteY69" fmla="*/ 773260 h 925018"/>
                  <a:gd name="connsiteX70" fmla="*/ 166211 w 636011"/>
                  <a:gd name="connsiteY70" fmla="*/ 751581 h 925018"/>
                  <a:gd name="connsiteX71" fmla="*/ 469727 w 636011"/>
                  <a:gd name="connsiteY71" fmla="*/ 751581 h 925018"/>
                  <a:gd name="connsiteX72" fmla="*/ 491407 w 636011"/>
                  <a:gd name="connsiteY72" fmla="*/ 773260 h 925018"/>
                  <a:gd name="connsiteX73" fmla="*/ 166211 w 636011"/>
                  <a:gd name="connsiteY73" fmla="*/ 722674 h 925018"/>
                  <a:gd name="connsiteX74" fmla="*/ 144531 w 636011"/>
                  <a:gd name="connsiteY74" fmla="*/ 700995 h 925018"/>
                  <a:gd name="connsiteX75" fmla="*/ 166211 w 636011"/>
                  <a:gd name="connsiteY75" fmla="*/ 679315 h 925018"/>
                  <a:gd name="connsiteX76" fmla="*/ 469727 w 636011"/>
                  <a:gd name="connsiteY76" fmla="*/ 679315 h 925018"/>
                  <a:gd name="connsiteX77" fmla="*/ 491407 w 636011"/>
                  <a:gd name="connsiteY77" fmla="*/ 700995 h 925018"/>
                  <a:gd name="connsiteX78" fmla="*/ 469727 w 636011"/>
                  <a:gd name="connsiteY78" fmla="*/ 722674 h 925018"/>
                  <a:gd name="connsiteX79" fmla="*/ 166211 w 636011"/>
                  <a:gd name="connsiteY79" fmla="*/ 722674 h 92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36011" h="925018">
                    <a:moveTo>
                      <a:pt x="547413" y="538397"/>
                    </a:moveTo>
                    <a:cubicBezTo>
                      <a:pt x="606129" y="477874"/>
                      <a:pt x="637745" y="397479"/>
                      <a:pt x="635939" y="312566"/>
                    </a:cubicBezTo>
                    <a:cubicBezTo>
                      <a:pt x="633229" y="138225"/>
                      <a:pt x="488697" y="-1789"/>
                      <a:pt x="314356" y="17"/>
                    </a:cubicBezTo>
                    <a:cubicBezTo>
                      <a:pt x="140015" y="1824"/>
                      <a:pt x="0" y="143645"/>
                      <a:pt x="0" y="317987"/>
                    </a:cubicBezTo>
                    <a:cubicBezTo>
                      <a:pt x="0" y="400189"/>
                      <a:pt x="31616" y="478778"/>
                      <a:pt x="88526" y="537494"/>
                    </a:cubicBezTo>
                    <a:cubicBezTo>
                      <a:pt x="118335" y="568206"/>
                      <a:pt x="137305" y="607953"/>
                      <a:pt x="143628" y="655828"/>
                    </a:cubicBezTo>
                    <a:cubicBezTo>
                      <a:pt x="112915" y="671185"/>
                      <a:pt x="106592" y="712738"/>
                      <a:pt x="130982" y="737127"/>
                    </a:cubicBezTo>
                    <a:cubicBezTo>
                      <a:pt x="100269" y="766937"/>
                      <a:pt x="118335" y="819330"/>
                      <a:pt x="161695" y="823847"/>
                    </a:cubicBezTo>
                    <a:cubicBezTo>
                      <a:pt x="176148" y="883466"/>
                      <a:pt x="229444" y="925018"/>
                      <a:pt x="289967" y="925018"/>
                    </a:cubicBezTo>
                    <a:lnTo>
                      <a:pt x="345973" y="925018"/>
                    </a:lnTo>
                    <a:cubicBezTo>
                      <a:pt x="407398" y="925018"/>
                      <a:pt x="460694" y="883466"/>
                      <a:pt x="474244" y="823847"/>
                    </a:cubicBezTo>
                    <a:cubicBezTo>
                      <a:pt x="516700" y="820233"/>
                      <a:pt x="535670" y="766937"/>
                      <a:pt x="504957" y="737127"/>
                    </a:cubicBezTo>
                    <a:cubicBezTo>
                      <a:pt x="529347" y="712738"/>
                      <a:pt x="523023" y="671185"/>
                      <a:pt x="492310" y="655828"/>
                    </a:cubicBezTo>
                    <a:cubicBezTo>
                      <a:pt x="498634" y="608856"/>
                      <a:pt x="517604" y="569110"/>
                      <a:pt x="547413" y="538397"/>
                    </a:cubicBezTo>
                    <a:lnTo>
                      <a:pt x="547413" y="538397"/>
                    </a:lnTo>
                    <a:close/>
                    <a:moveTo>
                      <a:pt x="109302" y="517620"/>
                    </a:moveTo>
                    <a:cubicBezTo>
                      <a:pt x="57813" y="463421"/>
                      <a:pt x="28906" y="392962"/>
                      <a:pt x="28906" y="317987"/>
                    </a:cubicBezTo>
                    <a:cubicBezTo>
                      <a:pt x="28906" y="160808"/>
                      <a:pt x="157178" y="30730"/>
                      <a:pt x="314356" y="28923"/>
                    </a:cubicBezTo>
                    <a:cubicBezTo>
                      <a:pt x="473341" y="27117"/>
                      <a:pt x="604322" y="154485"/>
                      <a:pt x="607032" y="313470"/>
                    </a:cubicBezTo>
                    <a:cubicBezTo>
                      <a:pt x="607936" y="390252"/>
                      <a:pt x="579933" y="463421"/>
                      <a:pt x="526637" y="518523"/>
                    </a:cubicBezTo>
                    <a:cubicBezTo>
                      <a:pt x="493214" y="552850"/>
                      <a:pt x="470631" y="598919"/>
                      <a:pt x="464307" y="650409"/>
                    </a:cubicBezTo>
                    <a:lnTo>
                      <a:pt x="332423" y="650409"/>
                    </a:lnTo>
                    <a:lnTo>
                      <a:pt x="332423" y="491424"/>
                    </a:lnTo>
                    <a:lnTo>
                      <a:pt x="375782" y="491424"/>
                    </a:lnTo>
                    <a:cubicBezTo>
                      <a:pt x="463404" y="491424"/>
                      <a:pt x="534766" y="420062"/>
                      <a:pt x="534766" y="332439"/>
                    </a:cubicBezTo>
                    <a:lnTo>
                      <a:pt x="534766" y="289080"/>
                    </a:lnTo>
                    <a:cubicBezTo>
                      <a:pt x="534766" y="280950"/>
                      <a:pt x="528443" y="274627"/>
                      <a:pt x="520314" y="274627"/>
                    </a:cubicBezTo>
                    <a:lnTo>
                      <a:pt x="462501" y="274627"/>
                    </a:lnTo>
                    <a:cubicBezTo>
                      <a:pt x="398365" y="274627"/>
                      <a:pt x="343262" y="312566"/>
                      <a:pt x="317969" y="367669"/>
                    </a:cubicBezTo>
                    <a:cubicBezTo>
                      <a:pt x="292676" y="312566"/>
                      <a:pt x="237574" y="274627"/>
                      <a:pt x="173438" y="274627"/>
                    </a:cubicBezTo>
                    <a:lnTo>
                      <a:pt x="115626" y="274627"/>
                    </a:lnTo>
                    <a:cubicBezTo>
                      <a:pt x="107495" y="274627"/>
                      <a:pt x="101172" y="280950"/>
                      <a:pt x="101172" y="289080"/>
                    </a:cubicBezTo>
                    <a:lnTo>
                      <a:pt x="101172" y="332439"/>
                    </a:lnTo>
                    <a:cubicBezTo>
                      <a:pt x="101172" y="420062"/>
                      <a:pt x="172535" y="491424"/>
                      <a:pt x="260157" y="491424"/>
                    </a:cubicBezTo>
                    <a:lnTo>
                      <a:pt x="303516" y="491424"/>
                    </a:lnTo>
                    <a:lnTo>
                      <a:pt x="303516" y="650409"/>
                    </a:lnTo>
                    <a:lnTo>
                      <a:pt x="171631" y="650409"/>
                    </a:lnTo>
                    <a:cubicBezTo>
                      <a:pt x="165308" y="598016"/>
                      <a:pt x="142725" y="552850"/>
                      <a:pt x="109302" y="517620"/>
                    </a:cubicBezTo>
                    <a:close/>
                    <a:moveTo>
                      <a:pt x="444434" y="366766"/>
                    </a:moveTo>
                    <a:cubicBezTo>
                      <a:pt x="439015" y="360442"/>
                      <a:pt x="429981" y="360442"/>
                      <a:pt x="423658" y="364959"/>
                    </a:cubicBezTo>
                    <a:lnTo>
                      <a:pt x="332423" y="445355"/>
                    </a:lnTo>
                    <a:lnTo>
                      <a:pt x="332423" y="433612"/>
                    </a:lnTo>
                    <a:cubicBezTo>
                      <a:pt x="332423" y="362249"/>
                      <a:pt x="391139" y="303533"/>
                      <a:pt x="462501" y="303533"/>
                    </a:cubicBezTo>
                    <a:lnTo>
                      <a:pt x="505860" y="303533"/>
                    </a:lnTo>
                    <a:lnTo>
                      <a:pt x="505860" y="332439"/>
                    </a:lnTo>
                    <a:cubicBezTo>
                      <a:pt x="505860" y="403802"/>
                      <a:pt x="447144" y="462518"/>
                      <a:pt x="375782" y="462518"/>
                    </a:cubicBezTo>
                    <a:lnTo>
                      <a:pt x="356812" y="462518"/>
                    </a:lnTo>
                    <a:lnTo>
                      <a:pt x="443531" y="386639"/>
                    </a:lnTo>
                    <a:cubicBezTo>
                      <a:pt x="448951" y="381219"/>
                      <a:pt x="449855" y="372186"/>
                      <a:pt x="444434" y="366766"/>
                    </a:cubicBezTo>
                    <a:close/>
                    <a:moveTo>
                      <a:pt x="303516" y="445355"/>
                    </a:moveTo>
                    <a:lnTo>
                      <a:pt x="212281" y="364959"/>
                    </a:lnTo>
                    <a:cubicBezTo>
                      <a:pt x="205958" y="359539"/>
                      <a:pt x="196925" y="360442"/>
                      <a:pt x="191504" y="366766"/>
                    </a:cubicBezTo>
                    <a:cubicBezTo>
                      <a:pt x="186085" y="373089"/>
                      <a:pt x="186988" y="382122"/>
                      <a:pt x="193311" y="387542"/>
                    </a:cubicBezTo>
                    <a:lnTo>
                      <a:pt x="280030" y="463421"/>
                    </a:lnTo>
                    <a:lnTo>
                      <a:pt x="261060" y="463421"/>
                    </a:lnTo>
                    <a:cubicBezTo>
                      <a:pt x="189698" y="463421"/>
                      <a:pt x="130982" y="404705"/>
                      <a:pt x="130982" y="333343"/>
                    </a:cubicBezTo>
                    <a:lnTo>
                      <a:pt x="130982" y="304437"/>
                    </a:lnTo>
                    <a:lnTo>
                      <a:pt x="174341" y="304437"/>
                    </a:lnTo>
                    <a:cubicBezTo>
                      <a:pt x="245704" y="304437"/>
                      <a:pt x="304419" y="363153"/>
                      <a:pt x="304419" y="434515"/>
                    </a:cubicBezTo>
                    <a:lnTo>
                      <a:pt x="304419" y="445355"/>
                    </a:lnTo>
                    <a:close/>
                    <a:moveTo>
                      <a:pt x="345973" y="896112"/>
                    </a:moveTo>
                    <a:lnTo>
                      <a:pt x="289967" y="896112"/>
                    </a:lnTo>
                    <a:cubicBezTo>
                      <a:pt x="244800" y="896112"/>
                      <a:pt x="205054" y="866302"/>
                      <a:pt x="191504" y="823847"/>
                    </a:cubicBezTo>
                    <a:lnTo>
                      <a:pt x="444434" y="823847"/>
                    </a:lnTo>
                    <a:cubicBezTo>
                      <a:pt x="430884" y="866302"/>
                      <a:pt x="391139" y="896112"/>
                      <a:pt x="345973" y="896112"/>
                    </a:cubicBezTo>
                    <a:lnTo>
                      <a:pt x="345973" y="896112"/>
                    </a:lnTo>
                    <a:close/>
                    <a:moveTo>
                      <a:pt x="491407" y="773260"/>
                    </a:moveTo>
                    <a:cubicBezTo>
                      <a:pt x="491407" y="785003"/>
                      <a:pt x="481471" y="794940"/>
                      <a:pt x="469727" y="794940"/>
                    </a:cubicBezTo>
                    <a:cubicBezTo>
                      <a:pt x="451661" y="794940"/>
                      <a:pt x="177954" y="794940"/>
                      <a:pt x="166211" y="794940"/>
                    </a:cubicBezTo>
                    <a:cubicBezTo>
                      <a:pt x="154468" y="794940"/>
                      <a:pt x="144531" y="785003"/>
                      <a:pt x="144531" y="773260"/>
                    </a:cubicBezTo>
                    <a:cubicBezTo>
                      <a:pt x="144531" y="761517"/>
                      <a:pt x="154468" y="751581"/>
                      <a:pt x="166211" y="751581"/>
                    </a:cubicBezTo>
                    <a:lnTo>
                      <a:pt x="469727" y="751581"/>
                    </a:lnTo>
                    <a:cubicBezTo>
                      <a:pt x="482374" y="751581"/>
                      <a:pt x="491407" y="761517"/>
                      <a:pt x="491407" y="773260"/>
                    </a:cubicBezTo>
                    <a:close/>
                    <a:moveTo>
                      <a:pt x="166211" y="722674"/>
                    </a:moveTo>
                    <a:cubicBezTo>
                      <a:pt x="154468" y="722674"/>
                      <a:pt x="144531" y="712738"/>
                      <a:pt x="144531" y="700995"/>
                    </a:cubicBezTo>
                    <a:cubicBezTo>
                      <a:pt x="144531" y="689251"/>
                      <a:pt x="154468" y="679315"/>
                      <a:pt x="166211" y="679315"/>
                    </a:cubicBezTo>
                    <a:lnTo>
                      <a:pt x="469727" y="679315"/>
                    </a:lnTo>
                    <a:cubicBezTo>
                      <a:pt x="481471" y="679315"/>
                      <a:pt x="491407" y="689251"/>
                      <a:pt x="491407" y="700995"/>
                    </a:cubicBezTo>
                    <a:cubicBezTo>
                      <a:pt x="491407" y="712738"/>
                      <a:pt x="481471" y="722674"/>
                      <a:pt x="469727" y="722674"/>
                    </a:cubicBezTo>
                    <a:lnTo>
                      <a:pt x="166211" y="722674"/>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Freeform 22">
                <a:extLst>
                  <a:ext uri="{FF2B5EF4-FFF2-40B4-BE49-F238E27FC236}">
                    <a16:creationId xmlns:a16="http://schemas.microsoft.com/office/drawing/2014/main" id="{8D17A6C4-AE45-1FDA-4E20-50CC6FC6FBAF}"/>
                  </a:ext>
                </a:extLst>
              </p:cNvPr>
              <p:cNvSpPr/>
              <p:nvPr/>
            </p:nvSpPr>
            <p:spPr>
              <a:xfrm>
                <a:off x="8736336" y="1077510"/>
                <a:ext cx="101172" cy="28906"/>
              </a:xfrm>
              <a:custGeom>
                <a:avLst/>
                <a:gdLst>
                  <a:gd name="connsiteX0" fmla="*/ 101172 w 101172"/>
                  <a:gd name="connsiteY0" fmla="*/ 14453 h 28906"/>
                  <a:gd name="connsiteX1" fmla="*/ 86719 w 101172"/>
                  <a:gd name="connsiteY1" fmla="*/ 0 h 28906"/>
                  <a:gd name="connsiteX2" fmla="*/ 14453 w 101172"/>
                  <a:gd name="connsiteY2" fmla="*/ 0 h 28906"/>
                  <a:gd name="connsiteX3" fmla="*/ 0 w 101172"/>
                  <a:gd name="connsiteY3" fmla="*/ 14453 h 28906"/>
                  <a:gd name="connsiteX4" fmla="*/ 14453 w 101172"/>
                  <a:gd name="connsiteY4" fmla="*/ 28906 h 28906"/>
                  <a:gd name="connsiteX5" fmla="*/ 86719 w 101172"/>
                  <a:gd name="connsiteY5" fmla="*/ 28906 h 28906"/>
                  <a:gd name="connsiteX6" fmla="*/ 101172 w 101172"/>
                  <a:gd name="connsiteY6" fmla="*/ 14453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101172" y="14453"/>
                    </a:moveTo>
                    <a:cubicBezTo>
                      <a:pt x="101172" y="6323"/>
                      <a:pt x="94849" y="0"/>
                      <a:pt x="86719" y="0"/>
                    </a:cubicBezTo>
                    <a:lnTo>
                      <a:pt x="14453" y="0"/>
                    </a:lnTo>
                    <a:cubicBezTo>
                      <a:pt x="6323" y="0"/>
                      <a:pt x="0" y="6323"/>
                      <a:pt x="0" y="14453"/>
                    </a:cubicBezTo>
                    <a:cubicBezTo>
                      <a:pt x="0" y="22583"/>
                      <a:pt x="6323" y="28906"/>
                      <a:pt x="14453" y="28906"/>
                    </a:cubicBezTo>
                    <a:lnTo>
                      <a:pt x="86719" y="28906"/>
                    </a:lnTo>
                    <a:cubicBezTo>
                      <a:pt x="94849" y="28906"/>
                      <a:pt x="101172" y="22583"/>
                      <a:pt x="101172" y="1445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4" name="Freeform 23">
                <a:extLst>
                  <a:ext uri="{FF2B5EF4-FFF2-40B4-BE49-F238E27FC236}">
                    <a16:creationId xmlns:a16="http://schemas.microsoft.com/office/drawing/2014/main" id="{AE2C2028-B300-554D-3EDB-7E70CCC486C3}"/>
                  </a:ext>
                </a:extLst>
              </p:cNvPr>
              <p:cNvSpPr/>
              <p:nvPr/>
            </p:nvSpPr>
            <p:spPr>
              <a:xfrm>
                <a:off x="8796859" y="1265589"/>
                <a:ext cx="91235" cy="64850"/>
              </a:xfrm>
              <a:custGeom>
                <a:avLst/>
                <a:gdLst>
                  <a:gd name="connsiteX0" fmla="*/ 69556 w 91235"/>
                  <a:gd name="connsiteY0" fmla="*/ 1618 h 64850"/>
                  <a:gd name="connsiteX1" fmla="*/ 7226 w 91235"/>
                  <a:gd name="connsiteY1" fmla="*/ 37751 h 64850"/>
                  <a:gd name="connsiteX2" fmla="*/ 1807 w 91235"/>
                  <a:gd name="connsiteY2" fmla="*/ 57624 h 64850"/>
                  <a:gd name="connsiteX3" fmla="*/ 21680 w 91235"/>
                  <a:gd name="connsiteY3" fmla="*/ 63044 h 64850"/>
                  <a:gd name="connsiteX4" fmla="*/ 84009 w 91235"/>
                  <a:gd name="connsiteY4" fmla="*/ 26911 h 64850"/>
                  <a:gd name="connsiteX5" fmla="*/ 89429 w 91235"/>
                  <a:gd name="connsiteY5" fmla="*/ 7038 h 64850"/>
                  <a:gd name="connsiteX6" fmla="*/ 69556 w 91235"/>
                  <a:gd name="connsiteY6" fmla="*/ 1618 h 6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235" h="64850">
                    <a:moveTo>
                      <a:pt x="69556" y="1618"/>
                    </a:moveTo>
                    <a:lnTo>
                      <a:pt x="7226" y="37751"/>
                    </a:lnTo>
                    <a:cubicBezTo>
                      <a:pt x="0" y="41365"/>
                      <a:pt x="-1807" y="50398"/>
                      <a:pt x="1807" y="57624"/>
                    </a:cubicBezTo>
                    <a:cubicBezTo>
                      <a:pt x="5420" y="64851"/>
                      <a:pt x="14453" y="66657"/>
                      <a:pt x="21680" y="63044"/>
                    </a:cubicBezTo>
                    <a:lnTo>
                      <a:pt x="84009" y="26911"/>
                    </a:lnTo>
                    <a:cubicBezTo>
                      <a:pt x="91236" y="23298"/>
                      <a:pt x="93042" y="14265"/>
                      <a:pt x="89429" y="7038"/>
                    </a:cubicBezTo>
                    <a:cubicBezTo>
                      <a:pt x="84912" y="715"/>
                      <a:pt x="76782" y="-1995"/>
                      <a:pt x="69556" y="161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Freeform 24">
                <a:extLst>
                  <a:ext uri="{FF2B5EF4-FFF2-40B4-BE49-F238E27FC236}">
                    <a16:creationId xmlns:a16="http://schemas.microsoft.com/office/drawing/2014/main" id="{37DB2984-46F0-031C-717A-B2D8C6759C21}"/>
                  </a:ext>
                </a:extLst>
              </p:cNvPr>
              <p:cNvSpPr/>
              <p:nvPr/>
            </p:nvSpPr>
            <p:spPr>
              <a:xfrm>
                <a:off x="8796457" y="853486"/>
                <a:ext cx="91499" cy="65041"/>
              </a:xfrm>
              <a:custGeom>
                <a:avLst/>
                <a:gdLst>
                  <a:gd name="connsiteX0" fmla="*/ 7628 w 91499"/>
                  <a:gd name="connsiteY0" fmla="*/ 27100 h 65041"/>
                  <a:gd name="connsiteX1" fmla="*/ 77184 w 91499"/>
                  <a:gd name="connsiteY1" fmla="*/ 65039 h 65041"/>
                  <a:gd name="connsiteX2" fmla="*/ 84410 w 91499"/>
                  <a:gd name="connsiteY2" fmla="*/ 37940 h 65041"/>
                  <a:gd name="connsiteX3" fmla="*/ 22081 w 91499"/>
                  <a:gd name="connsiteY3" fmla="*/ 1807 h 65041"/>
                  <a:gd name="connsiteX4" fmla="*/ 2208 w 91499"/>
                  <a:gd name="connsiteY4" fmla="*/ 7226 h 65041"/>
                  <a:gd name="connsiteX5" fmla="*/ 7628 w 91499"/>
                  <a:gd name="connsiteY5" fmla="*/ 27100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99" h="65041">
                    <a:moveTo>
                      <a:pt x="7628" y="27100"/>
                    </a:moveTo>
                    <a:cubicBezTo>
                      <a:pt x="74474" y="65942"/>
                      <a:pt x="71764" y="65039"/>
                      <a:pt x="77184" y="65039"/>
                    </a:cubicBezTo>
                    <a:cubicBezTo>
                      <a:pt x="91637" y="65039"/>
                      <a:pt x="97057" y="45166"/>
                      <a:pt x="84410" y="37940"/>
                    </a:cubicBezTo>
                    <a:lnTo>
                      <a:pt x="22081" y="1807"/>
                    </a:lnTo>
                    <a:cubicBezTo>
                      <a:pt x="14855" y="-1807"/>
                      <a:pt x="6725" y="0"/>
                      <a:pt x="2208" y="7226"/>
                    </a:cubicBezTo>
                    <a:cubicBezTo>
                      <a:pt x="-2308" y="14453"/>
                      <a:pt x="401" y="23486"/>
                      <a:pt x="7628" y="2710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6" name="Freeform 25">
                <a:extLst>
                  <a:ext uri="{FF2B5EF4-FFF2-40B4-BE49-F238E27FC236}">
                    <a16:creationId xmlns:a16="http://schemas.microsoft.com/office/drawing/2014/main" id="{3969B5A6-3F89-7C12-E3E4-361C611C83BC}"/>
                  </a:ext>
                </a:extLst>
              </p:cNvPr>
              <p:cNvSpPr/>
              <p:nvPr/>
            </p:nvSpPr>
            <p:spPr>
              <a:xfrm>
                <a:off x="9560165" y="1077510"/>
                <a:ext cx="101172" cy="28906"/>
              </a:xfrm>
              <a:custGeom>
                <a:avLst/>
                <a:gdLst>
                  <a:gd name="connsiteX0" fmla="*/ 86719 w 101172"/>
                  <a:gd name="connsiteY0" fmla="*/ 0 h 28906"/>
                  <a:gd name="connsiteX1" fmla="*/ 14453 w 101172"/>
                  <a:gd name="connsiteY1" fmla="*/ 0 h 28906"/>
                  <a:gd name="connsiteX2" fmla="*/ 0 w 101172"/>
                  <a:gd name="connsiteY2" fmla="*/ 14453 h 28906"/>
                  <a:gd name="connsiteX3" fmla="*/ 14453 w 101172"/>
                  <a:gd name="connsiteY3" fmla="*/ 28906 h 28906"/>
                  <a:gd name="connsiteX4" fmla="*/ 86719 w 101172"/>
                  <a:gd name="connsiteY4" fmla="*/ 28906 h 28906"/>
                  <a:gd name="connsiteX5" fmla="*/ 101172 w 101172"/>
                  <a:gd name="connsiteY5" fmla="*/ 14453 h 28906"/>
                  <a:gd name="connsiteX6" fmla="*/ 86719 w 101172"/>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86719" y="0"/>
                    </a:moveTo>
                    <a:lnTo>
                      <a:pt x="14453" y="0"/>
                    </a:lnTo>
                    <a:cubicBezTo>
                      <a:pt x="6323" y="0"/>
                      <a:pt x="0" y="6323"/>
                      <a:pt x="0" y="14453"/>
                    </a:cubicBezTo>
                    <a:cubicBezTo>
                      <a:pt x="0" y="22583"/>
                      <a:pt x="6323" y="28906"/>
                      <a:pt x="14453" y="28906"/>
                    </a:cubicBezTo>
                    <a:lnTo>
                      <a:pt x="86719" y="28906"/>
                    </a:lnTo>
                    <a:cubicBezTo>
                      <a:pt x="94849" y="28906"/>
                      <a:pt x="101172" y="22583"/>
                      <a:pt x="101172" y="14453"/>
                    </a:cubicBezTo>
                    <a:cubicBezTo>
                      <a:pt x="101172" y="6323"/>
                      <a:pt x="94849" y="0"/>
                      <a:pt x="86719"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 name="Freeform 26">
                <a:extLst>
                  <a:ext uri="{FF2B5EF4-FFF2-40B4-BE49-F238E27FC236}">
                    <a16:creationId xmlns:a16="http://schemas.microsoft.com/office/drawing/2014/main" id="{001AFB08-DD48-85B0-1785-BB0390FB0B0A}"/>
                  </a:ext>
                </a:extLst>
              </p:cNvPr>
              <p:cNvSpPr/>
              <p:nvPr/>
            </p:nvSpPr>
            <p:spPr>
              <a:xfrm>
                <a:off x="9510483" y="1265401"/>
                <a:ext cx="91047" cy="65039"/>
              </a:xfrm>
              <a:custGeom>
                <a:avLst/>
                <a:gdLst>
                  <a:gd name="connsiteX0" fmla="*/ 84009 w 91047"/>
                  <a:gd name="connsiteY0" fmla="*/ 37939 h 65039"/>
                  <a:gd name="connsiteX1" fmla="*/ 21680 w 91047"/>
                  <a:gd name="connsiteY1" fmla="*/ 1807 h 65039"/>
                  <a:gd name="connsiteX2" fmla="*/ 1807 w 91047"/>
                  <a:gd name="connsiteY2" fmla="*/ 7227 h 65039"/>
                  <a:gd name="connsiteX3" fmla="*/ 7226 w 91047"/>
                  <a:gd name="connsiteY3" fmla="*/ 27099 h 65039"/>
                  <a:gd name="connsiteX4" fmla="*/ 69556 w 91047"/>
                  <a:gd name="connsiteY4" fmla="*/ 63232 h 65039"/>
                  <a:gd name="connsiteX5" fmla="*/ 89429 w 91047"/>
                  <a:gd name="connsiteY5" fmla="*/ 57813 h 65039"/>
                  <a:gd name="connsiteX6" fmla="*/ 84009 w 91047"/>
                  <a:gd name="connsiteY6" fmla="*/ 37939 h 6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47" h="65039">
                    <a:moveTo>
                      <a:pt x="84009" y="37939"/>
                    </a:moveTo>
                    <a:lnTo>
                      <a:pt x="21680" y="1807"/>
                    </a:lnTo>
                    <a:cubicBezTo>
                      <a:pt x="14453" y="-1806"/>
                      <a:pt x="6323" y="0"/>
                      <a:pt x="1807" y="7227"/>
                    </a:cubicBezTo>
                    <a:cubicBezTo>
                      <a:pt x="-1807" y="14453"/>
                      <a:pt x="0" y="22583"/>
                      <a:pt x="7226" y="27099"/>
                    </a:cubicBezTo>
                    <a:lnTo>
                      <a:pt x="69556" y="63232"/>
                    </a:lnTo>
                    <a:cubicBezTo>
                      <a:pt x="76782" y="66846"/>
                      <a:pt x="84912" y="65039"/>
                      <a:pt x="89429" y="57813"/>
                    </a:cubicBezTo>
                    <a:cubicBezTo>
                      <a:pt x="93042" y="51489"/>
                      <a:pt x="90332" y="42456"/>
                      <a:pt x="84009" y="379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 name="Freeform 27">
                <a:extLst>
                  <a:ext uri="{FF2B5EF4-FFF2-40B4-BE49-F238E27FC236}">
                    <a16:creationId xmlns:a16="http://schemas.microsoft.com/office/drawing/2014/main" id="{DFE0924E-D990-25C2-5C56-C45C47FB96AF}"/>
                  </a:ext>
                </a:extLst>
              </p:cNvPr>
              <p:cNvSpPr/>
              <p:nvPr/>
            </p:nvSpPr>
            <p:spPr>
              <a:xfrm>
                <a:off x="9509975" y="853486"/>
                <a:ext cx="91742" cy="65041"/>
              </a:xfrm>
              <a:custGeom>
                <a:avLst/>
                <a:gdLst>
                  <a:gd name="connsiteX0" fmla="*/ 14961 w 91742"/>
                  <a:gd name="connsiteY0" fmla="*/ 65039 h 65041"/>
                  <a:gd name="connsiteX1" fmla="*/ 84516 w 91742"/>
                  <a:gd name="connsiteY1" fmla="*/ 27100 h 65041"/>
                  <a:gd name="connsiteX2" fmla="*/ 89936 w 91742"/>
                  <a:gd name="connsiteY2" fmla="*/ 7226 h 65041"/>
                  <a:gd name="connsiteX3" fmla="*/ 70063 w 91742"/>
                  <a:gd name="connsiteY3" fmla="*/ 1807 h 65041"/>
                  <a:gd name="connsiteX4" fmla="*/ 7734 w 91742"/>
                  <a:gd name="connsiteY4" fmla="*/ 37940 h 65041"/>
                  <a:gd name="connsiteX5" fmla="*/ 14961 w 91742"/>
                  <a:gd name="connsiteY5" fmla="*/ 65039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42" h="65041">
                    <a:moveTo>
                      <a:pt x="14961" y="65039"/>
                    </a:moveTo>
                    <a:cubicBezTo>
                      <a:pt x="20381" y="65039"/>
                      <a:pt x="17671" y="65942"/>
                      <a:pt x="84516" y="27100"/>
                    </a:cubicBezTo>
                    <a:cubicBezTo>
                      <a:pt x="91743" y="23486"/>
                      <a:pt x="93549" y="14453"/>
                      <a:pt x="89936" y="7226"/>
                    </a:cubicBezTo>
                    <a:cubicBezTo>
                      <a:pt x="86323" y="0"/>
                      <a:pt x="77290" y="-1807"/>
                      <a:pt x="70063" y="1807"/>
                    </a:cubicBezTo>
                    <a:lnTo>
                      <a:pt x="7734" y="37940"/>
                    </a:lnTo>
                    <a:cubicBezTo>
                      <a:pt x="-5816" y="45166"/>
                      <a:pt x="-396" y="65039"/>
                      <a:pt x="14961" y="650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20" name="Freeform 19">
              <a:extLst>
                <a:ext uri="{FF2B5EF4-FFF2-40B4-BE49-F238E27FC236}">
                  <a16:creationId xmlns:a16="http://schemas.microsoft.com/office/drawing/2014/main" id="{421EBE95-105F-8BDC-C579-FB5F2F9D7229}"/>
                </a:ext>
              </a:extLst>
            </p:cNvPr>
            <p:cNvSpPr/>
            <p:nvPr/>
          </p:nvSpPr>
          <p:spPr>
            <a:xfrm>
              <a:off x="9222323" y="1077510"/>
              <a:ext cx="173437" cy="158984"/>
            </a:xfrm>
            <a:custGeom>
              <a:avLst/>
              <a:gdLst>
                <a:gd name="connsiteX0" fmla="*/ 112012 w 173437"/>
                <a:gd name="connsiteY0" fmla="*/ 63233 h 158984"/>
                <a:gd name="connsiteX1" fmla="*/ 91235 w 173437"/>
                <a:gd name="connsiteY1" fmla="*/ 61426 h 158984"/>
                <a:gd name="connsiteX2" fmla="*/ 0 w 173437"/>
                <a:gd name="connsiteY2" fmla="*/ 141822 h 158984"/>
                <a:gd name="connsiteX3" fmla="*/ 0 w 173437"/>
                <a:gd name="connsiteY3" fmla="*/ 130079 h 158984"/>
                <a:gd name="connsiteX4" fmla="*/ 130078 w 173437"/>
                <a:gd name="connsiteY4" fmla="*/ 0 h 158984"/>
                <a:gd name="connsiteX5" fmla="*/ 173437 w 173437"/>
                <a:gd name="connsiteY5" fmla="*/ 0 h 158984"/>
                <a:gd name="connsiteX6" fmla="*/ 173437 w 173437"/>
                <a:gd name="connsiteY6" fmla="*/ 28906 h 158984"/>
                <a:gd name="connsiteX7" fmla="*/ 43359 w 173437"/>
                <a:gd name="connsiteY7" fmla="*/ 158985 h 158984"/>
                <a:gd name="connsiteX8" fmla="*/ 24389 w 173437"/>
                <a:gd name="connsiteY8" fmla="*/ 158985 h 158984"/>
                <a:gd name="connsiteX9" fmla="*/ 111108 w 173437"/>
                <a:gd name="connsiteY9" fmla="*/ 83106 h 158984"/>
                <a:gd name="connsiteX10" fmla="*/ 112012 w 173437"/>
                <a:gd name="connsiteY10" fmla="*/ 63233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12012" y="63233"/>
                  </a:moveTo>
                  <a:cubicBezTo>
                    <a:pt x="106592" y="56909"/>
                    <a:pt x="97559" y="56909"/>
                    <a:pt x="91235" y="61426"/>
                  </a:cubicBezTo>
                  <a:lnTo>
                    <a:pt x="0" y="141822"/>
                  </a:lnTo>
                  <a:lnTo>
                    <a:pt x="0" y="130079"/>
                  </a:lnTo>
                  <a:cubicBezTo>
                    <a:pt x="0" y="58716"/>
                    <a:pt x="58716" y="0"/>
                    <a:pt x="130078" y="0"/>
                  </a:cubicBezTo>
                  <a:lnTo>
                    <a:pt x="173437" y="0"/>
                  </a:lnTo>
                  <a:lnTo>
                    <a:pt x="173437" y="28906"/>
                  </a:lnTo>
                  <a:cubicBezTo>
                    <a:pt x="173437" y="100269"/>
                    <a:pt x="114721" y="158985"/>
                    <a:pt x="43359" y="158985"/>
                  </a:cubicBezTo>
                  <a:lnTo>
                    <a:pt x="24389" y="158985"/>
                  </a:lnTo>
                  <a:lnTo>
                    <a:pt x="111108" y="83106"/>
                  </a:lnTo>
                  <a:cubicBezTo>
                    <a:pt x="116528" y="77686"/>
                    <a:pt x="117432" y="68653"/>
                    <a:pt x="112012" y="63233"/>
                  </a:cubicBezTo>
                  <a:close/>
                </a:path>
              </a:pathLst>
            </a:custGeom>
            <a:solidFill>
              <a:srgbClr val="8AC03B"/>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20">
              <a:extLst>
                <a:ext uri="{FF2B5EF4-FFF2-40B4-BE49-F238E27FC236}">
                  <a16:creationId xmlns:a16="http://schemas.microsoft.com/office/drawing/2014/main" id="{7396A955-A928-55CB-468C-86739A58E89F}"/>
                </a:ext>
              </a:extLst>
            </p:cNvPr>
            <p:cNvSpPr/>
            <p:nvPr/>
          </p:nvSpPr>
          <p:spPr>
            <a:xfrm>
              <a:off x="9020882" y="1078413"/>
              <a:ext cx="173437" cy="158984"/>
            </a:xfrm>
            <a:custGeom>
              <a:avLst/>
              <a:gdLst>
                <a:gd name="connsiteX0" fmla="*/ 172535 w 173437"/>
                <a:gd name="connsiteY0" fmla="*/ 140918 h 158984"/>
                <a:gd name="connsiteX1" fmla="*/ 81299 w 173437"/>
                <a:gd name="connsiteY1" fmla="*/ 60522 h 158984"/>
                <a:gd name="connsiteX2" fmla="*/ 60523 w 173437"/>
                <a:gd name="connsiteY2" fmla="*/ 62329 h 158984"/>
                <a:gd name="connsiteX3" fmla="*/ 62329 w 173437"/>
                <a:gd name="connsiteY3" fmla="*/ 83105 h 158984"/>
                <a:gd name="connsiteX4" fmla="*/ 149048 w 173437"/>
                <a:gd name="connsiteY4" fmla="*/ 158984 h 158984"/>
                <a:gd name="connsiteX5" fmla="*/ 130079 w 173437"/>
                <a:gd name="connsiteY5" fmla="*/ 158984 h 158984"/>
                <a:gd name="connsiteX6" fmla="*/ 0 w 173437"/>
                <a:gd name="connsiteY6" fmla="*/ 28906 h 158984"/>
                <a:gd name="connsiteX7" fmla="*/ 0 w 173437"/>
                <a:gd name="connsiteY7" fmla="*/ 0 h 158984"/>
                <a:gd name="connsiteX8" fmla="*/ 43360 w 173437"/>
                <a:gd name="connsiteY8" fmla="*/ 0 h 158984"/>
                <a:gd name="connsiteX9" fmla="*/ 173438 w 173437"/>
                <a:gd name="connsiteY9" fmla="*/ 130078 h 158984"/>
                <a:gd name="connsiteX10" fmla="*/ 173438 w 173437"/>
                <a:gd name="connsiteY10" fmla="*/ 140918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72535" y="140918"/>
                  </a:moveTo>
                  <a:lnTo>
                    <a:pt x="81299" y="60522"/>
                  </a:lnTo>
                  <a:cubicBezTo>
                    <a:pt x="74976" y="55102"/>
                    <a:pt x="65943" y="56005"/>
                    <a:pt x="60523" y="62329"/>
                  </a:cubicBezTo>
                  <a:cubicBezTo>
                    <a:pt x="55103" y="68652"/>
                    <a:pt x="56006" y="77685"/>
                    <a:pt x="62329" y="83105"/>
                  </a:cubicBezTo>
                  <a:lnTo>
                    <a:pt x="149048" y="158984"/>
                  </a:lnTo>
                  <a:lnTo>
                    <a:pt x="130079" y="158984"/>
                  </a:lnTo>
                  <a:cubicBezTo>
                    <a:pt x="58716" y="158984"/>
                    <a:pt x="0" y="100268"/>
                    <a:pt x="0" y="28906"/>
                  </a:cubicBezTo>
                  <a:lnTo>
                    <a:pt x="0" y="0"/>
                  </a:lnTo>
                  <a:lnTo>
                    <a:pt x="43360" y="0"/>
                  </a:lnTo>
                  <a:cubicBezTo>
                    <a:pt x="114722" y="0"/>
                    <a:pt x="173438" y="58716"/>
                    <a:pt x="173438" y="130078"/>
                  </a:cubicBezTo>
                  <a:lnTo>
                    <a:pt x="173438" y="140918"/>
                  </a:lnTo>
                  <a:close/>
                </a:path>
              </a:pathLst>
            </a:custGeom>
            <a:solidFill>
              <a:srgbClr val="8AC03B"/>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39" name="Graphic 3">
            <a:extLst>
              <a:ext uri="{FF2B5EF4-FFF2-40B4-BE49-F238E27FC236}">
                <a16:creationId xmlns:a16="http://schemas.microsoft.com/office/drawing/2014/main" id="{7A5BF4FC-6101-DB43-1FC0-69EDEE24BC35}"/>
              </a:ext>
            </a:extLst>
          </p:cNvPr>
          <p:cNvGrpSpPr/>
          <p:nvPr/>
        </p:nvGrpSpPr>
        <p:grpSpPr>
          <a:xfrm>
            <a:off x="4458157" y="5861643"/>
            <a:ext cx="470038" cy="472240"/>
            <a:chOff x="10641325" y="2076985"/>
            <a:chExt cx="1044352" cy="1049245"/>
          </a:xfrm>
          <a:solidFill>
            <a:schemeClr val="bg1"/>
          </a:solidFill>
        </p:grpSpPr>
        <p:sp>
          <p:nvSpPr>
            <p:cNvPr id="40" name="Freeform 39">
              <a:extLst>
                <a:ext uri="{FF2B5EF4-FFF2-40B4-BE49-F238E27FC236}">
                  <a16:creationId xmlns:a16="http://schemas.microsoft.com/office/drawing/2014/main" id="{E2C46D4A-E780-04EC-FF0A-A95D5AED26DC}"/>
                </a:ext>
              </a:extLst>
            </p:cNvPr>
            <p:cNvSpPr/>
            <p:nvPr/>
          </p:nvSpPr>
          <p:spPr>
            <a:xfrm>
              <a:off x="11467582" y="2112094"/>
              <a:ext cx="178965" cy="180336"/>
            </a:xfrm>
            <a:custGeom>
              <a:avLst/>
              <a:gdLst>
                <a:gd name="connsiteX0" fmla="*/ 161824 w 178965"/>
                <a:gd name="connsiteY0" fmla="*/ 180337 h 180336"/>
                <a:gd name="connsiteX1" fmla="*/ 54855 w 178965"/>
                <a:gd name="connsiteY1" fmla="*/ 125481 h 180336"/>
                <a:gd name="connsiteX2" fmla="*/ 0 w 178965"/>
                <a:gd name="connsiteY2" fmla="*/ 18514 h 180336"/>
                <a:gd name="connsiteX3" fmla="*/ 178280 w 178965"/>
                <a:gd name="connsiteY3" fmla="*/ 2057 h 180336"/>
                <a:gd name="connsiteX4" fmla="*/ 161824 w 178965"/>
                <a:gd name="connsiteY4" fmla="*/ 180337 h 180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965" h="180336">
                  <a:moveTo>
                    <a:pt x="161824" y="180337"/>
                  </a:moveTo>
                  <a:cubicBezTo>
                    <a:pt x="120682" y="174851"/>
                    <a:pt x="85027" y="152909"/>
                    <a:pt x="54855" y="125481"/>
                  </a:cubicBezTo>
                  <a:cubicBezTo>
                    <a:pt x="24686" y="95311"/>
                    <a:pt x="5486" y="59655"/>
                    <a:pt x="0" y="18514"/>
                  </a:cubicBezTo>
                  <a:cubicBezTo>
                    <a:pt x="57599" y="2057"/>
                    <a:pt x="117940" y="-3428"/>
                    <a:pt x="178280" y="2057"/>
                  </a:cubicBezTo>
                  <a:cubicBezTo>
                    <a:pt x="181024" y="62398"/>
                    <a:pt x="175538" y="122739"/>
                    <a:pt x="161824" y="180337"/>
                  </a:cubicBezTo>
                  <a:close/>
                </a:path>
              </a:pathLst>
            </a:custGeom>
            <a:solidFill>
              <a:srgbClr val="69ADAD"/>
            </a:solidFill>
            <a:ln w="27426" cap="flat">
              <a:noFill/>
              <a:prstDash val="solid"/>
              <a:miter/>
            </a:ln>
          </p:spPr>
          <p:txBody>
            <a:bodyPr rtlCol="0" anchor="ctr"/>
            <a:lstStyle/>
            <a:p>
              <a:endParaRPr lang="en-US"/>
            </a:p>
          </p:txBody>
        </p:sp>
        <p:grpSp>
          <p:nvGrpSpPr>
            <p:cNvPr id="41" name="Graphic 3">
              <a:extLst>
                <a:ext uri="{FF2B5EF4-FFF2-40B4-BE49-F238E27FC236}">
                  <a16:creationId xmlns:a16="http://schemas.microsoft.com/office/drawing/2014/main" id="{D6226CFD-9CD7-D816-414F-D9F2A7CED6E4}"/>
                </a:ext>
              </a:extLst>
            </p:cNvPr>
            <p:cNvGrpSpPr/>
            <p:nvPr/>
          </p:nvGrpSpPr>
          <p:grpSpPr>
            <a:xfrm>
              <a:off x="10641325" y="2076985"/>
              <a:ext cx="1044352" cy="1049245"/>
              <a:chOff x="10641325" y="2076985"/>
              <a:chExt cx="1044352" cy="1049245"/>
            </a:xfrm>
            <a:grpFill/>
          </p:grpSpPr>
          <p:sp>
            <p:nvSpPr>
              <p:cNvPr id="42" name="Freeform 41">
                <a:extLst>
                  <a:ext uri="{FF2B5EF4-FFF2-40B4-BE49-F238E27FC236}">
                    <a16:creationId xmlns:a16="http://schemas.microsoft.com/office/drawing/2014/main" id="{8B2D704C-E374-42F1-FE9B-9B13B91AE10D}"/>
                  </a:ext>
                </a:extLst>
              </p:cNvPr>
              <p:cNvSpPr/>
              <p:nvPr/>
            </p:nvSpPr>
            <p:spPr>
              <a:xfrm>
                <a:off x="10690304" y="2076985"/>
                <a:ext cx="995373" cy="991647"/>
              </a:xfrm>
              <a:custGeom>
                <a:avLst/>
                <a:gdLst>
                  <a:gd name="connsiteX0" fmla="*/ 991216 w 995373"/>
                  <a:gd name="connsiteY0" fmla="*/ 20709 h 991647"/>
                  <a:gd name="connsiteX1" fmla="*/ 974758 w 995373"/>
                  <a:gd name="connsiteY1" fmla="*/ 4253 h 991647"/>
                  <a:gd name="connsiteX2" fmla="*/ 733395 w 995373"/>
                  <a:gd name="connsiteY2" fmla="*/ 28938 h 991647"/>
                  <a:gd name="connsiteX3" fmla="*/ 527687 w 995373"/>
                  <a:gd name="connsiteY3" fmla="*/ 157847 h 991647"/>
                  <a:gd name="connsiteX4" fmla="*/ 396035 w 995373"/>
                  <a:gd name="connsiteY4" fmla="*/ 289500 h 991647"/>
                  <a:gd name="connsiteX5" fmla="*/ 204041 w 995373"/>
                  <a:gd name="connsiteY5" fmla="*/ 314185 h 991647"/>
                  <a:gd name="connsiteX6" fmla="*/ 193069 w 995373"/>
                  <a:gd name="connsiteY6" fmla="*/ 319670 h 991647"/>
                  <a:gd name="connsiteX7" fmla="*/ 6562 w 995373"/>
                  <a:gd name="connsiteY7" fmla="*/ 506178 h 991647"/>
                  <a:gd name="connsiteX8" fmla="*/ 1076 w 995373"/>
                  <a:gd name="connsiteY8" fmla="*/ 525377 h 991647"/>
                  <a:gd name="connsiteX9" fmla="*/ 17533 w 995373"/>
                  <a:gd name="connsiteY9" fmla="*/ 539091 h 991647"/>
                  <a:gd name="connsiteX10" fmla="*/ 157414 w 995373"/>
                  <a:gd name="connsiteY10" fmla="*/ 563776 h 991647"/>
                  <a:gd name="connsiteX11" fmla="*/ 184841 w 995373"/>
                  <a:gd name="connsiteY11" fmla="*/ 591204 h 991647"/>
                  <a:gd name="connsiteX12" fmla="*/ 127244 w 995373"/>
                  <a:gd name="connsiteY12" fmla="*/ 621374 h 991647"/>
                  <a:gd name="connsiteX13" fmla="*/ 116272 w 995373"/>
                  <a:gd name="connsiteY13" fmla="*/ 635088 h 991647"/>
                  <a:gd name="connsiteX14" fmla="*/ 121758 w 995373"/>
                  <a:gd name="connsiteY14" fmla="*/ 651545 h 991647"/>
                  <a:gd name="connsiteX15" fmla="*/ 341180 w 995373"/>
                  <a:gd name="connsiteY15" fmla="*/ 870966 h 991647"/>
                  <a:gd name="connsiteX16" fmla="*/ 354893 w 995373"/>
                  <a:gd name="connsiteY16" fmla="*/ 876451 h 991647"/>
                  <a:gd name="connsiteX17" fmla="*/ 357635 w 995373"/>
                  <a:gd name="connsiteY17" fmla="*/ 876451 h 991647"/>
                  <a:gd name="connsiteX18" fmla="*/ 371349 w 995373"/>
                  <a:gd name="connsiteY18" fmla="*/ 865480 h 991647"/>
                  <a:gd name="connsiteX19" fmla="*/ 401521 w 995373"/>
                  <a:gd name="connsiteY19" fmla="*/ 807882 h 991647"/>
                  <a:gd name="connsiteX20" fmla="*/ 428948 w 995373"/>
                  <a:gd name="connsiteY20" fmla="*/ 835310 h 991647"/>
                  <a:gd name="connsiteX21" fmla="*/ 453632 w 995373"/>
                  <a:gd name="connsiteY21" fmla="*/ 975191 h 991647"/>
                  <a:gd name="connsiteX22" fmla="*/ 467346 w 995373"/>
                  <a:gd name="connsiteY22" fmla="*/ 991647 h 991647"/>
                  <a:gd name="connsiteX23" fmla="*/ 472832 w 995373"/>
                  <a:gd name="connsiteY23" fmla="*/ 991647 h 991647"/>
                  <a:gd name="connsiteX24" fmla="*/ 486546 w 995373"/>
                  <a:gd name="connsiteY24" fmla="*/ 986162 h 991647"/>
                  <a:gd name="connsiteX25" fmla="*/ 670312 w 995373"/>
                  <a:gd name="connsiteY25" fmla="*/ 802397 h 991647"/>
                  <a:gd name="connsiteX26" fmla="*/ 675798 w 995373"/>
                  <a:gd name="connsiteY26" fmla="*/ 791425 h 991647"/>
                  <a:gd name="connsiteX27" fmla="*/ 700481 w 995373"/>
                  <a:gd name="connsiteY27" fmla="*/ 599432 h 991647"/>
                  <a:gd name="connsiteX28" fmla="*/ 832134 w 995373"/>
                  <a:gd name="connsiteY28" fmla="*/ 467780 h 991647"/>
                  <a:gd name="connsiteX29" fmla="*/ 961044 w 995373"/>
                  <a:gd name="connsiteY29" fmla="*/ 262073 h 991647"/>
                  <a:gd name="connsiteX30" fmla="*/ 991216 w 995373"/>
                  <a:gd name="connsiteY30" fmla="*/ 20709 h 991647"/>
                  <a:gd name="connsiteX31" fmla="*/ 160156 w 995373"/>
                  <a:gd name="connsiteY31" fmla="*/ 525377 h 991647"/>
                  <a:gd name="connsiteX32" fmla="*/ 61417 w 995373"/>
                  <a:gd name="connsiteY32" fmla="*/ 506178 h 991647"/>
                  <a:gd name="connsiteX33" fmla="*/ 215011 w 995373"/>
                  <a:gd name="connsiteY33" fmla="*/ 352583 h 991647"/>
                  <a:gd name="connsiteX34" fmla="*/ 346665 w 995373"/>
                  <a:gd name="connsiteY34" fmla="*/ 336127 h 991647"/>
                  <a:gd name="connsiteX35" fmla="*/ 160156 w 995373"/>
                  <a:gd name="connsiteY35" fmla="*/ 525377 h 991647"/>
                  <a:gd name="connsiteX36" fmla="*/ 349408 w 995373"/>
                  <a:gd name="connsiteY36" fmla="*/ 827081 h 991647"/>
                  <a:gd name="connsiteX37" fmla="*/ 165642 w 995373"/>
                  <a:gd name="connsiteY37" fmla="*/ 643316 h 991647"/>
                  <a:gd name="connsiteX38" fmla="*/ 209527 w 995373"/>
                  <a:gd name="connsiteY38" fmla="*/ 618632 h 991647"/>
                  <a:gd name="connsiteX39" fmla="*/ 371349 w 995373"/>
                  <a:gd name="connsiteY39" fmla="*/ 780454 h 991647"/>
                  <a:gd name="connsiteX40" fmla="*/ 349408 w 995373"/>
                  <a:gd name="connsiteY40" fmla="*/ 827081 h 991647"/>
                  <a:gd name="connsiteX41" fmla="*/ 642884 w 995373"/>
                  <a:gd name="connsiteY41" fmla="*/ 783197 h 991647"/>
                  <a:gd name="connsiteX42" fmla="*/ 489288 w 995373"/>
                  <a:gd name="connsiteY42" fmla="*/ 936792 h 991647"/>
                  <a:gd name="connsiteX43" fmla="*/ 470090 w 995373"/>
                  <a:gd name="connsiteY43" fmla="*/ 838053 h 991647"/>
                  <a:gd name="connsiteX44" fmla="*/ 656598 w 995373"/>
                  <a:gd name="connsiteY44" fmla="*/ 651545 h 991647"/>
                  <a:gd name="connsiteX45" fmla="*/ 642884 w 995373"/>
                  <a:gd name="connsiteY45" fmla="*/ 783197 h 991647"/>
                  <a:gd name="connsiteX46" fmla="*/ 807450 w 995373"/>
                  <a:gd name="connsiteY46" fmla="*/ 443095 h 991647"/>
                  <a:gd name="connsiteX47" fmla="*/ 448146 w 995373"/>
                  <a:gd name="connsiteY47" fmla="*/ 802397 h 991647"/>
                  <a:gd name="connsiteX48" fmla="*/ 193069 w 995373"/>
                  <a:gd name="connsiteY48" fmla="*/ 547320 h 991647"/>
                  <a:gd name="connsiteX49" fmla="*/ 552373 w 995373"/>
                  <a:gd name="connsiteY49" fmla="*/ 188018 h 991647"/>
                  <a:gd name="connsiteX50" fmla="*/ 738881 w 995373"/>
                  <a:gd name="connsiteY50" fmla="*/ 70079 h 991647"/>
                  <a:gd name="connsiteX51" fmla="*/ 804706 w 995373"/>
                  <a:gd name="connsiteY51" fmla="*/ 193503 h 991647"/>
                  <a:gd name="connsiteX52" fmla="*/ 928131 w 995373"/>
                  <a:gd name="connsiteY52" fmla="*/ 259330 h 991647"/>
                  <a:gd name="connsiteX53" fmla="*/ 807450 w 995373"/>
                  <a:gd name="connsiteY53" fmla="*/ 443095 h 991647"/>
                  <a:gd name="connsiteX54" fmla="*/ 939103 w 995373"/>
                  <a:gd name="connsiteY54" fmla="*/ 218188 h 991647"/>
                  <a:gd name="connsiteX55" fmla="*/ 832134 w 995373"/>
                  <a:gd name="connsiteY55" fmla="*/ 163333 h 991647"/>
                  <a:gd name="connsiteX56" fmla="*/ 777279 w 995373"/>
                  <a:gd name="connsiteY56" fmla="*/ 56365 h 991647"/>
                  <a:gd name="connsiteX57" fmla="*/ 955558 w 995373"/>
                  <a:gd name="connsiteY57" fmla="*/ 39909 h 991647"/>
                  <a:gd name="connsiteX58" fmla="*/ 939103 w 995373"/>
                  <a:gd name="connsiteY58" fmla="*/ 218188 h 991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995373" h="991647">
                    <a:moveTo>
                      <a:pt x="991216" y="20709"/>
                    </a:moveTo>
                    <a:cubicBezTo>
                      <a:pt x="991216" y="12481"/>
                      <a:pt x="982986" y="4253"/>
                      <a:pt x="974758" y="4253"/>
                    </a:cubicBezTo>
                    <a:cubicBezTo>
                      <a:pt x="892475" y="-6718"/>
                      <a:pt x="810192" y="4253"/>
                      <a:pt x="733395" y="28938"/>
                    </a:cubicBezTo>
                    <a:cubicBezTo>
                      <a:pt x="656598" y="56365"/>
                      <a:pt x="585285" y="100249"/>
                      <a:pt x="527687" y="157847"/>
                    </a:cubicBezTo>
                    <a:lnTo>
                      <a:pt x="396035" y="289500"/>
                    </a:lnTo>
                    <a:lnTo>
                      <a:pt x="204041" y="314185"/>
                    </a:lnTo>
                    <a:cubicBezTo>
                      <a:pt x="198555" y="314185"/>
                      <a:pt x="195813" y="316928"/>
                      <a:pt x="193069" y="319670"/>
                    </a:cubicBezTo>
                    <a:lnTo>
                      <a:pt x="6562" y="506178"/>
                    </a:lnTo>
                    <a:cubicBezTo>
                      <a:pt x="1076" y="511664"/>
                      <a:pt x="-1666" y="519892"/>
                      <a:pt x="1076" y="525377"/>
                    </a:cubicBezTo>
                    <a:cubicBezTo>
                      <a:pt x="3819" y="533606"/>
                      <a:pt x="9304" y="536349"/>
                      <a:pt x="17533" y="539091"/>
                    </a:cubicBezTo>
                    <a:lnTo>
                      <a:pt x="157414" y="563776"/>
                    </a:lnTo>
                    <a:lnTo>
                      <a:pt x="184841" y="591204"/>
                    </a:lnTo>
                    <a:lnTo>
                      <a:pt x="127244" y="621374"/>
                    </a:lnTo>
                    <a:cubicBezTo>
                      <a:pt x="121758" y="624117"/>
                      <a:pt x="119014" y="629603"/>
                      <a:pt x="116272" y="635088"/>
                    </a:cubicBezTo>
                    <a:cubicBezTo>
                      <a:pt x="116272" y="640573"/>
                      <a:pt x="116272" y="648802"/>
                      <a:pt x="121758" y="651545"/>
                    </a:cubicBezTo>
                    <a:lnTo>
                      <a:pt x="341180" y="870966"/>
                    </a:lnTo>
                    <a:cubicBezTo>
                      <a:pt x="343922" y="873708"/>
                      <a:pt x="349408" y="876451"/>
                      <a:pt x="354893" y="876451"/>
                    </a:cubicBezTo>
                    <a:cubicBezTo>
                      <a:pt x="354893" y="876451"/>
                      <a:pt x="357635" y="876451"/>
                      <a:pt x="357635" y="876451"/>
                    </a:cubicBezTo>
                    <a:cubicBezTo>
                      <a:pt x="363121" y="876451"/>
                      <a:pt x="368607" y="870966"/>
                      <a:pt x="371349" y="865480"/>
                    </a:cubicBezTo>
                    <a:lnTo>
                      <a:pt x="401521" y="807882"/>
                    </a:lnTo>
                    <a:lnTo>
                      <a:pt x="428948" y="835310"/>
                    </a:lnTo>
                    <a:lnTo>
                      <a:pt x="453632" y="975191"/>
                    </a:lnTo>
                    <a:cubicBezTo>
                      <a:pt x="453632" y="983419"/>
                      <a:pt x="459118" y="988905"/>
                      <a:pt x="467346" y="991647"/>
                    </a:cubicBezTo>
                    <a:cubicBezTo>
                      <a:pt x="470090" y="991647"/>
                      <a:pt x="470090" y="991647"/>
                      <a:pt x="472832" y="991647"/>
                    </a:cubicBezTo>
                    <a:cubicBezTo>
                      <a:pt x="478318" y="991647"/>
                      <a:pt x="483804" y="988905"/>
                      <a:pt x="486546" y="986162"/>
                    </a:cubicBezTo>
                    <a:lnTo>
                      <a:pt x="670312" y="802397"/>
                    </a:lnTo>
                    <a:cubicBezTo>
                      <a:pt x="673054" y="799654"/>
                      <a:pt x="675798" y="794168"/>
                      <a:pt x="675798" y="791425"/>
                    </a:cubicBezTo>
                    <a:lnTo>
                      <a:pt x="700481" y="599432"/>
                    </a:lnTo>
                    <a:lnTo>
                      <a:pt x="832134" y="467780"/>
                    </a:lnTo>
                    <a:cubicBezTo>
                      <a:pt x="889733" y="410182"/>
                      <a:pt x="933617" y="338870"/>
                      <a:pt x="961044" y="262073"/>
                    </a:cubicBezTo>
                    <a:cubicBezTo>
                      <a:pt x="991216" y="185275"/>
                      <a:pt x="1002186" y="102992"/>
                      <a:pt x="991216" y="20709"/>
                    </a:cubicBezTo>
                    <a:close/>
                    <a:moveTo>
                      <a:pt x="160156" y="525377"/>
                    </a:moveTo>
                    <a:lnTo>
                      <a:pt x="61417" y="506178"/>
                    </a:lnTo>
                    <a:lnTo>
                      <a:pt x="215011" y="352583"/>
                    </a:lnTo>
                    <a:lnTo>
                      <a:pt x="346665" y="336127"/>
                    </a:lnTo>
                    <a:lnTo>
                      <a:pt x="160156" y="525377"/>
                    </a:lnTo>
                    <a:close/>
                    <a:moveTo>
                      <a:pt x="349408" y="827081"/>
                    </a:moveTo>
                    <a:lnTo>
                      <a:pt x="165642" y="643316"/>
                    </a:lnTo>
                    <a:lnTo>
                      <a:pt x="209527" y="618632"/>
                    </a:lnTo>
                    <a:lnTo>
                      <a:pt x="371349" y="780454"/>
                    </a:lnTo>
                    <a:lnTo>
                      <a:pt x="349408" y="827081"/>
                    </a:lnTo>
                    <a:close/>
                    <a:moveTo>
                      <a:pt x="642884" y="783197"/>
                    </a:moveTo>
                    <a:lnTo>
                      <a:pt x="489288" y="936792"/>
                    </a:lnTo>
                    <a:lnTo>
                      <a:pt x="470090" y="838053"/>
                    </a:lnTo>
                    <a:lnTo>
                      <a:pt x="656598" y="651545"/>
                    </a:lnTo>
                    <a:lnTo>
                      <a:pt x="642884" y="783197"/>
                    </a:lnTo>
                    <a:close/>
                    <a:moveTo>
                      <a:pt x="807450" y="443095"/>
                    </a:moveTo>
                    <a:lnTo>
                      <a:pt x="448146" y="802397"/>
                    </a:lnTo>
                    <a:lnTo>
                      <a:pt x="193069" y="547320"/>
                    </a:lnTo>
                    <a:lnTo>
                      <a:pt x="552373" y="188018"/>
                    </a:lnTo>
                    <a:cubicBezTo>
                      <a:pt x="604485" y="135905"/>
                      <a:pt x="667568" y="94764"/>
                      <a:pt x="738881" y="70079"/>
                    </a:cubicBezTo>
                    <a:cubicBezTo>
                      <a:pt x="747109" y="116706"/>
                      <a:pt x="771794" y="157847"/>
                      <a:pt x="804706" y="193503"/>
                    </a:cubicBezTo>
                    <a:cubicBezTo>
                      <a:pt x="837620" y="226417"/>
                      <a:pt x="881505" y="248359"/>
                      <a:pt x="928131" y="259330"/>
                    </a:cubicBezTo>
                    <a:cubicBezTo>
                      <a:pt x="900703" y="327899"/>
                      <a:pt x="859562" y="390982"/>
                      <a:pt x="807450" y="443095"/>
                    </a:cubicBezTo>
                    <a:close/>
                    <a:moveTo>
                      <a:pt x="939103" y="218188"/>
                    </a:moveTo>
                    <a:cubicBezTo>
                      <a:pt x="897961" y="212703"/>
                      <a:pt x="862305" y="190761"/>
                      <a:pt x="832134" y="163333"/>
                    </a:cubicBezTo>
                    <a:cubicBezTo>
                      <a:pt x="801964" y="133162"/>
                      <a:pt x="782764" y="97507"/>
                      <a:pt x="777279" y="56365"/>
                    </a:cubicBezTo>
                    <a:cubicBezTo>
                      <a:pt x="834878" y="39909"/>
                      <a:pt x="895219" y="34423"/>
                      <a:pt x="955558" y="39909"/>
                    </a:cubicBezTo>
                    <a:cubicBezTo>
                      <a:pt x="958302" y="100249"/>
                      <a:pt x="952816" y="160590"/>
                      <a:pt x="939103" y="218188"/>
                    </a:cubicBezTo>
                    <a:close/>
                  </a:path>
                </a:pathLst>
              </a:custGeom>
              <a:grpFill/>
              <a:ln w="27426"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E02FC8D7-67F9-0AC3-C26A-AF48BA08135E}"/>
                  </a:ext>
                </a:extLst>
              </p:cNvPr>
              <p:cNvSpPr/>
              <p:nvPr/>
            </p:nvSpPr>
            <p:spPr>
              <a:xfrm>
                <a:off x="11188507" y="2334258"/>
                <a:ext cx="239991" cy="240677"/>
              </a:xfrm>
              <a:custGeom>
                <a:avLst/>
                <a:gdLst>
                  <a:gd name="connsiteX0" fmla="*/ 34971 w 239991"/>
                  <a:gd name="connsiteY0" fmla="*/ 34970 h 240677"/>
                  <a:gd name="connsiteX1" fmla="*/ 34971 w 239991"/>
                  <a:gd name="connsiteY1" fmla="*/ 205021 h 240677"/>
                  <a:gd name="connsiteX2" fmla="*/ 119996 w 239991"/>
                  <a:gd name="connsiteY2" fmla="*/ 240677 h 240677"/>
                  <a:gd name="connsiteX3" fmla="*/ 205022 w 239991"/>
                  <a:gd name="connsiteY3" fmla="*/ 205021 h 240677"/>
                  <a:gd name="connsiteX4" fmla="*/ 205022 w 239991"/>
                  <a:gd name="connsiteY4" fmla="*/ 205021 h 240677"/>
                  <a:gd name="connsiteX5" fmla="*/ 205022 w 239991"/>
                  <a:gd name="connsiteY5" fmla="*/ 34970 h 240677"/>
                  <a:gd name="connsiteX6" fmla="*/ 34971 w 239991"/>
                  <a:gd name="connsiteY6" fmla="*/ 34970 h 240677"/>
                  <a:gd name="connsiteX7" fmla="*/ 177595 w 239991"/>
                  <a:gd name="connsiteY7" fmla="*/ 177594 h 240677"/>
                  <a:gd name="connsiteX8" fmla="*/ 62398 w 239991"/>
                  <a:gd name="connsiteY8" fmla="*/ 177594 h 240677"/>
                  <a:gd name="connsiteX9" fmla="*/ 62398 w 239991"/>
                  <a:gd name="connsiteY9" fmla="*/ 62398 h 240677"/>
                  <a:gd name="connsiteX10" fmla="*/ 119996 w 239991"/>
                  <a:gd name="connsiteY10" fmla="*/ 37713 h 240677"/>
                  <a:gd name="connsiteX11" fmla="*/ 177595 w 239991"/>
                  <a:gd name="connsiteY11" fmla="*/ 62398 h 240677"/>
                  <a:gd name="connsiteX12" fmla="*/ 177595 w 239991"/>
                  <a:gd name="connsiteY12" fmla="*/ 177594 h 240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9991" h="240677">
                    <a:moveTo>
                      <a:pt x="34971" y="34970"/>
                    </a:moveTo>
                    <a:cubicBezTo>
                      <a:pt x="-11657" y="81597"/>
                      <a:pt x="-11657" y="158394"/>
                      <a:pt x="34971" y="205021"/>
                    </a:cubicBezTo>
                    <a:cubicBezTo>
                      <a:pt x="59654" y="229706"/>
                      <a:pt x="89826" y="240677"/>
                      <a:pt x="119996" y="240677"/>
                    </a:cubicBezTo>
                    <a:cubicBezTo>
                      <a:pt x="150167" y="240677"/>
                      <a:pt x="180337" y="229706"/>
                      <a:pt x="205022" y="205021"/>
                    </a:cubicBezTo>
                    <a:lnTo>
                      <a:pt x="205022" y="205021"/>
                    </a:lnTo>
                    <a:cubicBezTo>
                      <a:pt x="251648" y="158394"/>
                      <a:pt x="251648" y="81597"/>
                      <a:pt x="205022" y="34970"/>
                    </a:cubicBezTo>
                    <a:cubicBezTo>
                      <a:pt x="158395" y="-11657"/>
                      <a:pt x="81598" y="-11657"/>
                      <a:pt x="34971" y="34970"/>
                    </a:cubicBezTo>
                    <a:close/>
                    <a:moveTo>
                      <a:pt x="177595" y="177594"/>
                    </a:moveTo>
                    <a:cubicBezTo>
                      <a:pt x="147423" y="207764"/>
                      <a:pt x="95312" y="207764"/>
                      <a:pt x="62398" y="177594"/>
                    </a:cubicBezTo>
                    <a:cubicBezTo>
                      <a:pt x="32227" y="147424"/>
                      <a:pt x="32227" y="95311"/>
                      <a:pt x="62398" y="62398"/>
                    </a:cubicBezTo>
                    <a:cubicBezTo>
                      <a:pt x="78854" y="45941"/>
                      <a:pt x="98054" y="37713"/>
                      <a:pt x="119996" y="37713"/>
                    </a:cubicBezTo>
                    <a:cubicBezTo>
                      <a:pt x="141937" y="37713"/>
                      <a:pt x="161137" y="45941"/>
                      <a:pt x="177595" y="62398"/>
                    </a:cubicBezTo>
                    <a:cubicBezTo>
                      <a:pt x="207765" y="95311"/>
                      <a:pt x="207765" y="144681"/>
                      <a:pt x="177595" y="177594"/>
                    </a:cubicBezTo>
                    <a:close/>
                  </a:path>
                </a:pathLst>
              </a:custGeom>
              <a:grpFill/>
              <a:ln w="27426"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DA40E395-75B5-72D3-3BBC-ED9A2759F8B6}"/>
                  </a:ext>
                </a:extLst>
              </p:cNvPr>
              <p:cNvSpPr/>
              <p:nvPr/>
            </p:nvSpPr>
            <p:spPr>
              <a:xfrm>
                <a:off x="10696180" y="2862240"/>
                <a:ext cx="207763" cy="209135"/>
              </a:xfrm>
              <a:custGeom>
                <a:avLst/>
                <a:gdLst>
                  <a:gd name="connsiteX0" fmla="*/ 203651 w 207763"/>
                  <a:gd name="connsiteY0" fmla="*/ 6171 h 209135"/>
                  <a:gd name="connsiteX1" fmla="*/ 176223 w 207763"/>
                  <a:gd name="connsiteY1" fmla="*/ 6171 h 209135"/>
                  <a:gd name="connsiteX2" fmla="*/ 6171 w 207763"/>
                  <a:gd name="connsiteY2" fmla="*/ 176223 h 209135"/>
                  <a:gd name="connsiteX3" fmla="*/ 6171 w 207763"/>
                  <a:gd name="connsiteY3" fmla="*/ 203650 h 209135"/>
                  <a:gd name="connsiteX4" fmla="*/ 19885 w 207763"/>
                  <a:gd name="connsiteY4" fmla="*/ 209136 h 209135"/>
                  <a:gd name="connsiteX5" fmla="*/ 33599 w 207763"/>
                  <a:gd name="connsiteY5" fmla="*/ 203650 h 209135"/>
                  <a:gd name="connsiteX6" fmla="*/ 203651 w 207763"/>
                  <a:gd name="connsiteY6" fmla="*/ 33599 h 209135"/>
                  <a:gd name="connsiteX7" fmla="*/ 203651 w 207763"/>
                  <a:gd name="connsiteY7" fmla="*/ 6171 h 209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763" h="209135">
                    <a:moveTo>
                      <a:pt x="203651" y="6171"/>
                    </a:moveTo>
                    <a:cubicBezTo>
                      <a:pt x="195421" y="-2057"/>
                      <a:pt x="184451" y="-2057"/>
                      <a:pt x="176223" y="6171"/>
                    </a:cubicBezTo>
                    <a:lnTo>
                      <a:pt x="6171" y="176223"/>
                    </a:lnTo>
                    <a:cubicBezTo>
                      <a:pt x="-2057" y="184451"/>
                      <a:pt x="-2057" y="195422"/>
                      <a:pt x="6171" y="203650"/>
                    </a:cubicBezTo>
                    <a:cubicBezTo>
                      <a:pt x="8913" y="206393"/>
                      <a:pt x="14399" y="209136"/>
                      <a:pt x="19885" y="209136"/>
                    </a:cubicBezTo>
                    <a:cubicBezTo>
                      <a:pt x="25371" y="209136"/>
                      <a:pt x="30855" y="206393"/>
                      <a:pt x="33599" y="203650"/>
                    </a:cubicBezTo>
                    <a:lnTo>
                      <a:pt x="203651" y="33599"/>
                    </a:lnTo>
                    <a:cubicBezTo>
                      <a:pt x="209135" y="25371"/>
                      <a:pt x="209135" y="14399"/>
                      <a:pt x="203651" y="6171"/>
                    </a:cubicBezTo>
                    <a:close/>
                  </a:path>
                </a:pathLst>
              </a:custGeom>
              <a:grpFill/>
              <a:ln w="27426"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B0268190-5074-7409-13BD-0EB30407B800}"/>
                  </a:ext>
                </a:extLst>
              </p:cNvPr>
              <p:cNvSpPr/>
              <p:nvPr/>
            </p:nvSpPr>
            <p:spPr>
              <a:xfrm>
                <a:off x="10841547" y="2917095"/>
                <a:ext cx="116566" cy="115881"/>
              </a:xfrm>
              <a:custGeom>
                <a:avLst/>
                <a:gdLst>
                  <a:gd name="connsiteX0" fmla="*/ 82968 w 116566"/>
                  <a:gd name="connsiteY0" fmla="*/ 6171 h 115881"/>
                  <a:gd name="connsiteX1" fmla="*/ 6171 w 116566"/>
                  <a:gd name="connsiteY1" fmla="*/ 82968 h 115881"/>
                  <a:gd name="connsiteX2" fmla="*/ 6171 w 116566"/>
                  <a:gd name="connsiteY2" fmla="*/ 110396 h 115881"/>
                  <a:gd name="connsiteX3" fmla="*/ 19885 w 116566"/>
                  <a:gd name="connsiteY3" fmla="*/ 115881 h 115881"/>
                  <a:gd name="connsiteX4" fmla="*/ 33599 w 116566"/>
                  <a:gd name="connsiteY4" fmla="*/ 110396 h 115881"/>
                  <a:gd name="connsiteX5" fmla="*/ 110396 w 116566"/>
                  <a:gd name="connsiteY5" fmla="*/ 33599 h 115881"/>
                  <a:gd name="connsiteX6" fmla="*/ 110396 w 116566"/>
                  <a:gd name="connsiteY6" fmla="*/ 6171 h 115881"/>
                  <a:gd name="connsiteX7" fmla="*/ 82968 w 116566"/>
                  <a:gd name="connsiteY7" fmla="*/ 6171 h 115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566" h="115881">
                    <a:moveTo>
                      <a:pt x="82968" y="6171"/>
                    </a:moveTo>
                    <a:lnTo>
                      <a:pt x="6171" y="82968"/>
                    </a:lnTo>
                    <a:cubicBezTo>
                      <a:pt x="-2057" y="91197"/>
                      <a:pt x="-2057" y="102168"/>
                      <a:pt x="6171" y="110396"/>
                    </a:cubicBezTo>
                    <a:cubicBezTo>
                      <a:pt x="8913" y="113139"/>
                      <a:pt x="14399" y="115881"/>
                      <a:pt x="19885" y="115881"/>
                    </a:cubicBezTo>
                    <a:cubicBezTo>
                      <a:pt x="25371" y="115881"/>
                      <a:pt x="30857" y="113139"/>
                      <a:pt x="33599" y="110396"/>
                    </a:cubicBezTo>
                    <a:lnTo>
                      <a:pt x="110396" y="33599"/>
                    </a:lnTo>
                    <a:cubicBezTo>
                      <a:pt x="118624" y="25371"/>
                      <a:pt x="118624" y="14399"/>
                      <a:pt x="110396" y="6171"/>
                    </a:cubicBezTo>
                    <a:cubicBezTo>
                      <a:pt x="104910" y="-2057"/>
                      <a:pt x="91196" y="-2057"/>
                      <a:pt x="82968" y="6171"/>
                    </a:cubicBezTo>
                    <a:close/>
                  </a:path>
                </a:pathLst>
              </a:custGeom>
              <a:grpFill/>
              <a:ln w="27426"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3DBCF042-A90C-1EFD-F895-589D14A9D0DA}"/>
                  </a:ext>
                </a:extLst>
              </p:cNvPr>
              <p:cNvSpPr/>
              <p:nvPr/>
            </p:nvSpPr>
            <p:spPr>
              <a:xfrm>
                <a:off x="10800014" y="3032976"/>
                <a:ext cx="40503" cy="39770"/>
              </a:xfrm>
              <a:custGeom>
                <a:avLst/>
                <a:gdLst>
                  <a:gd name="connsiteX0" fmla="*/ 20275 w 40503"/>
                  <a:gd name="connsiteY0" fmla="*/ 0 h 39770"/>
                  <a:gd name="connsiteX1" fmla="*/ 1076 w 40503"/>
                  <a:gd name="connsiteY1" fmla="*/ 13714 h 39770"/>
                  <a:gd name="connsiteX2" fmla="*/ 6562 w 40503"/>
                  <a:gd name="connsiteY2" fmla="*/ 35656 h 39770"/>
                  <a:gd name="connsiteX3" fmla="*/ 31247 w 40503"/>
                  <a:gd name="connsiteY3" fmla="*/ 35656 h 39770"/>
                  <a:gd name="connsiteX4" fmla="*/ 39475 w 40503"/>
                  <a:gd name="connsiteY4" fmla="*/ 10971 h 39770"/>
                  <a:gd name="connsiteX5" fmla="*/ 20275 w 40503"/>
                  <a:gd name="connsiteY5" fmla="*/ 0 h 39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03" h="39770">
                    <a:moveTo>
                      <a:pt x="20275" y="0"/>
                    </a:moveTo>
                    <a:cubicBezTo>
                      <a:pt x="12047" y="0"/>
                      <a:pt x="3819" y="5486"/>
                      <a:pt x="1076" y="13714"/>
                    </a:cubicBezTo>
                    <a:cubicBezTo>
                      <a:pt x="-1666" y="21942"/>
                      <a:pt x="1076" y="30171"/>
                      <a:pt x="6562" y="35656"/>
                    </a:cubicBezTo>
                    <a:cubicBezTo>
                      <a:pt x="12047" y="41141"/>
                      <a:pt x="23018" y="41141"/>
                      <a:pt x="31247" y="35656"/>
                    </a:cubicBezTo>
                    <a:cubicBezTo>
                      <a:pt x="39475" y="30171"/>
                      <a:pt x="42217" y="19200"/>
                      <a:pt x="39475" y="10971"/>
                    </a:cubicBezTo>
                    <a:cubicBezTo>
                      <a:pt x="36731" y="5486"/>
                      <a:pt x="28503" y="0"/>
                      <a:pt x="20275" y="0"/>
                    </a:cubicBezTo>
                    <a:close/>
                  </a:path>
                </a:pathLst>
              </a:custGeom>
              <a:grpFill/>
              <a:ln w="27426"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3E37CBAC-0234-419C-C4B6-E75DA06BE970}"/>
                  </a:ext>
                </a:extLst>
              </p:cNvPr>
              <p:cNvSpPr/>
              <p:nvPr/>
            </p:nvSpPr>
            <p:spPr>
              <a:xfrm>
                <a:off x="10839490" y="3045471"/>
                <a:ext cx="27427" cy="1218"/>
              </a:xfrm>
              <a:custGeom>
                <a:avLst/>
                <a:gdLst>
                  <a:gd name="connsiteX0" fmla="*/ 0 w 27427"/>
                  <a:gd name="connsiteY0" fmla="*/ 1219 h 1218"/>
                  <a:gd name="connsiteX1" fmla="*/ 0 w 27427"/>
                  <a:gd name="connsiteY1" fmla="*/ 1219 h 1218"/>
                  <a:gd name="connsiteX2" fmla="*/ 0 w 27427"/>
                  <a:gd name="connsiteY2" fmla="*/ 1219 h 1218"/>
                </a:gdLst>
                <a:ahLst/>
                <a:cxnLst>
                  <a:cxn ang="0">
                    <a:pos x="connsiteX0" y="connsiteY0"/>
                  </a:cxn>
                  <a:cxn ang="0">
                    <a:pos x="connsiteX1" y="connsiteY1"/>
                  </a:cxn>
                  <a:cxn ang="0">
                    <a:pos x="connsiteX2" y="connsiteY2"/>
                  </a:cxn>
                </a:cxnLst>
                <a:rect l="l" t="t" r="r" b="b"/>
                <a:pathLst>
                  <a:path w="27427" h="1218">
                    <a:moveTo>
                      <a:pt x="0" y="1219"/>
                    </a:moveTo>
                    <a:cubicBezTo>
                      <a:pt x="0" y="1219"/>
                      <a:pt x="0" y="-1524"/>
                      <a:pt x="0" y="1219"/>
                    </a:cubicBezTo>
                    <a:lnTo>
                      <a:pt x="0" y="1219"/>
                    </a:lnTo>
                    <a:close/>
                  </a:path>
                </a:pathLst>
              </a:custGeom>
              <a:grpFill/>
              <a:ln w="27426"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BAF997FD-E964-9FF9-2FC8-E1D9A610EF99}"/>
                  </a:ext>
                </a:extLst>
              </p:cNvPr>
              <p:cNvSpPr/>
              <p:nvPr/>
            </p:nvSpPr>
            <p:spPr>
              <a:xfrm>
                <a:off x="10748292" y="3076175"/>
                <a:ext cx="50741" cy="50055"/>
              </a:xfrm>
              <a:custGeom>
                <a:avLst/>
                <a:gdLst>
                  <a:gd name="connsiteX0" fmla="*/ 17143 w 50741"/>
                  <a:gd name="connsiteY0" fmla="*/ 6171 h 50055"/>
                  <a:gd name="connsiteX1" fmla="*/ 6171 w 50741"/>
                  <a:gd name="connsiteY1" fmla="*/ 17143 h 50055"/>
                  <a:gd name="connsiteX2" fmla="*/ 6171 w 50741"/>
                  <a:gd name="connsiteY2" fmla="*/ 44570 h 50055"/>
                  <a:gd name="connsiteX3" fmla="*/ 19885 w 50741"/>
                  <a:gd name="connsiteY3" fmla="*/ 50056 h 50055"/>
                  <a:gd name="connsiteX4" fmla="*/ 33599 w 50741"/>
                  <a:gd name="connsiteY4" fmla="*/ 44570 h 50055"/>
                  <a:gd name="connsiteX5" fmla="*/ 44570 w 50741"/>
                  <a:gd name="connsiteY5" fmla="*/ 33599 h 50055"/>
                  <a:gd name="connsiteX6" fmla="*/ 44570 w 50741"/>
                  <a:gd name="connsiteY6" fmla="*/ 6171 h 50055"/>
                  <a:gd name="connsiteX7" fmla="*/ 17143 w 50741"/>
                  <a:gd name="connsiteY7" fmla="*/ 6171 h 5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41" h="50055">
                    <a:moveTo>
                      <a:pt x="17143" y="6171"/>
                    </a:moveTo>
                    <a:lnTo>
                      <a:pt x="6171" y="17143"/>
                    </a:lnTo>
                    <a:cubicBezTo>
                      <a:pt x="-2057" y="25371"/>
                      <a:pt x="-2057" y="36342"/>
                      <a:pt x="6171" y="44570"/>
                    </a:cubicBezTo>
                    <a:cubicBezTo>
                      <a:pt x="8915" y="47313"/>
                      <a:pt x="14401" y="50056"/>
                      <a:pt x="19885" y="50056"/>
                    </a:cubicBezTo>
                    <a:cubicBezTo>
                      <a:pt x="25371" y="50056"/>
                      <a:pt x="30857" y="47313"/>
                      <a:pt x="33599" y="44570"/>
                    </a:cubicBezTo>
                    <a:lnTo>
                      <a:pt x="44570" y="33599"/>
                    </a:lnTo>
                    <a:cubicBezTo>
                      <a:pt x="52798" y="25371"/>
                      <a:pt x="52798" y="14400"/>
                      <a:pt x="44570" y="6171"/>
                    </a:cubicBezTo>
                    <a:cubicBezTo>
                      <a:pt x="36342" y="-2057"/>
                      <a:pt x="25371" y="-2057"/>
                      <a:pt x="17143" y="6171"/>
                    </a:cubicBezTo>
                    <a:close/>
                  </a:path>
                </a:pathLst>
              </a:custGeom>
              <a:grpFill/>
              <a:ln w="27426"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C14B6B85-5422-D7C7-1F85-88BA7C8C471E}"/>
                  </a:ext>
                </a:extLst>
              </p:cNvPr>
              <p:cNvSpPr/>
              <p:nvPr/>
            </p:nvSpPr>
            <p:spPr>
              <a:xfrm>
                <a:off x="10641325" y="2900638"/>
                <a:ext cx="116566" cy="115881"/>
              </a:xfrm>
              <a:custGeom>
                <a:avLst/>
                <a:gdLst>
                  <a:gd name="connsiteX0" fmla="*/ 110396 w 116566"/>
                  <a:gd name="connsiteY0" fmla="*/ 6171 h 115881"/>
                  <a:gd name="connsiteX1" fmla="*/ 82968 w 116566"/>
                  <a:gd name="connsiteY1" fmla="*/ 6171 h 115881"/>
                  <a:gd name="connsiteX2" fmla="*/ 6171 w 116566"/>
                  <a:gd name="connsiteY2" fmla="*/ 82969 h 115881"/>
                  <a:gd name="connsiteX3" fmla="*/ 6171 w 116566"/>
                  <a:gd name="connsiteY3" fmla="*/ 110396 h 115881"/>
                  <a:gd name="connsiteX4" fmla="*/ 19885 w 116566"/>
                  <a:gd name="connsiteY4" fmla="*/ 115882 h 115881"/>
                  <a:gd name="connsiteX5" fmla="*/ 33599 w 116566"/>
                  <a:gd name="connsiteY5" fmla="*/ 110396 h 115881"/>
                  <a:gd name="connsiteX6" fmla="*/ 110396 w 116566"/>
                  <a:gd name="connsiteY6" fmla="*/ 33599 h 115881"/>
                  <a:gd name="connsiteX7" fmla="*/ 110396 w 116566"/>
                  <a:gd name="connsiteY7" fmla="*/ 6171 h 115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566" h="115881">
                    <a:moveTo>
                      <a:pt x="110396" y="6171"/>
                    </a:moveTo>
                    <a:cubicBezTo>
                      <a:pt x="102168" y="-2057"/>
                      <a:pt x="91196" y="-2057"/>
                      <a:pt x="82968" y="6171"/>
                    </a:cubicBezTo>
                    <a:lnTo>
                      <a:pt x="6171" y="82969"/>
                    </a:lnTo>
                    <a:cubicBezTo>
                      <a:pt x="-2057" y="91197"/>
                      <a:pt x="-2057" y="102168"/>
                      <a:pt x="6171" y="110396"/>
                    </a:cubicBezTo>
                    <a:cubicBezTo>
                      <a:pt x="8913" y="113139"/>
                      <a:pt x="14399" y="115882"/>
                      <a:pt x="19885" y="115882"/>
                    </a:cubicBezTo>
                    <a:cubicBezTo>
                      <a:pt x="25371" y="115882"/>
                      <a:pt x="30855" y="113139"/>
                      <a:pt x="33599" y="110396"/>
                    </a:cubicBezTo>
                    <a:lnTo>
                      <a:pt x="110396" y="33599"/>
                    </a:lnTo>
                    <a:cubicBezTo>
                      <a:pt x="118624" y="28113"/>
                      <a:pt x="118624" y="14400"/>
                      <a:pt x="110396" y="6171"/>
                    </a:cubicBezTo>
                    <a:close/>
                  </a:path>
                </a:pathLst>
              </a:custGeom>
              <a:grpFill/>
              <a:ln w="27426"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1068567C-BEA7-339A-D3D7-C06256F7A036}"/>
                  </a:ext>
                </a:extLst>
              </p:cNvPr>
              <p:cNvSpPr/>
              <p:nvPr/>
            </p:nvSpPr>
            <p:spPr>
              <a:xfrm>
                <a:off x="10756959" y="2861124"/>
                <a:ext cx="38645" cy="38485"/>
              </a:xfrm>
              <a:custGeom>
                <a:avLst/>
                <a:gdLst>
                  <a:gd name="connsiteX0" fmla="*/ 24932 w 38645"/>
                  <a:gd name="connsiteY0" fmla="*/ 37457 h 38485"/>
                  <a:gd name="connsiteX1" fmla="*/ 38646 w 38645"/>
                  <a:gd name="connsiteY1" fmla="*/ 21001 h 38485"/>
                  <a:gd name="connsiteX2" fmla="*/ 27676 w 38645"/>
                  <a:gd name="connsiteY2" fmla="*/ 1801 h 38485"/>
                  <a:gd name="connsiteX3" fmla="*/ 5734 w 38645"/>
                  <a:gd name="connsiteY3" fmla="*/ 4544 h 38485"/>
                  <a:gd name="connsiteX4" fmla="*/ 2990 w 38645"/>
                  <a:gd name="connsiteY4" fmla="*/ 29229 h 38485"/>
                  <a:gd name="connsiteX5" fmla="*/ 2990 w 38645"/>
                  <a:gd name="connsiteY5" fmla="*/ 29229 h 38485"/>
                  <a:gd name="connsiteX6" fmla="*/ 2990 w 38645"/>
                  <a:gd name="connsiteY6" fmla="*/ 29229 h 38485"/>
                  <a:gd name="connsiteX7" fmla="*/ 24932 w 38645"/>
                  <a:gd name="connsiteY7" fmla="*/ 37457 h 38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645" h="38485">
                    <a:moveTo>
                      <a:pt x="24932" y="37457"/>
                    </a:moveTo>
                    <a:cubicBezTo>
                      <a:pt x="33161" y="34714"/>
                      <a:pt x="38646" y="29229"/>
                      <a:pt x="38646" y="21001"/>
                    </a:cubicBezTo>
                    <a:cubicBezTo>
                      <a:pt x="38646" y="12773"/>
                      <a:pt x="35904" y="4544"/>
                      <a:pt x="27676" y="1801"/>
                    </a:cubicBezTo>
                    <a:cubicBezTo>
                      <a:pt x="19448" y="-941"/>
                      <a:pt x="11218" y="-941"/>
                      <a:pt x="5734" y="4544"/>
                    </a:cubicBezTo>
                    <a:cubicBezTo>
                      <a:pt x="248" y="10030"/>
                      <a:pt x="-2496" y="21001"/>
                      <a:pt x="2990" y="29229"/>
                    </a:cubicBezTo>
                    <a:cubicBezTo>
                      <a:pt x="2990" y="29229"/>
                      <a:pt x="2990" y="29229"/>
                      <a:pt x="2990" y="29229"/>
                    </a:cubicBezTo>
                    <a:cubicBezTo>
                      <a:pt x="2990" y="29229"/>
                      <a:pt x="2990" y="29229"/>
                      <a:pt x="2990" y="29229"/>
                    </a:cubicBezTo>
                    <a:cubicBezTo>
                      <a:pt x="8476" y="37457"/>
                      <a:pt x="16704" y="40200"/>
                      <a:pt x="24932" y="37457"/>
                    </a:cubicBezTo>
                    <a:close/>
                  </a:path>
                </a:pathLst>
              </a:custGeom>
              <a:grpFill/>
              <a:ln w="27426"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0DCD6C0A-AAEC-0681-EFCB-BD513A2A3725}"/>
                  </a:ext>
                </a:extLst>
              </p:cNvPr>
              <p:cNvSpPr/>
              <p:nvPr/>
            </p:nvSpPr>
            <p:spPr>
              <a:xfrm>
                <a:off x="10800405" y="2807384"/>
                <a:ext cx="50741" cy="50055"/>
              </a:xfrm>
              <a:custGeom>
                <a:avLst/>
                <a:gdLst>
                  <a:gd name="connsiteX0" fmla="*/ 33599 w 50741"/>
                  <a:gd name="connsiteY0" fmla="*/ 44570 h 50055"/>
                  <a:gd name="connsiteX1" fmla="*/ 44570 w 50741"/>
                  <a:gd name="connsiteY1" fmla="*/ 33599 h 50055"/>
                  <a:gd name="connsiteX2" fmla="*/ 44570 w 50741"/>
                  <a:gd name="connsiteY2" fmla="*/ 6171 h 50055"/>
                  <a:gd name="connsiteX3" fmla="*/ 17143 w 50741"/>
                  <a:gd name="connsiteY3" fmla="*/ 6171 h 50055"/>
                  <a:gd name="connsiteX4" fmla="*/ 6171 w 50741"/>
                  <a:gd name="connsiteY4" fmla="*/ 17142 h 50055"/>
                  <a:gd name="connsiteX5" fmla="*/ 6171 w 50741"/>
                  <a:gd name="connsiteY5" fmla="*/ 44570 h 50055"/>
                  <a:gd name="connsiteX6" fmla="*/ 19885 w 50741"/>
                  <a:gd name="connsiteY6" fmla="*/ 50055 h 50055"/>
                  <a:gd name="connsiteX7" fmla="*/ 33599 w 50741"/>
                  <a:gd name="connsiteY7" fmla="*/ 44570 h 5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41" h="50055">
                    <a:moveTo>
                      <a:pt x="33599" y="44570"/>
                    </a:moveTo>
                    <a:lnTo>
                      <a:pt x="44570" y="33599"/>
                    </a:lnTo>
                    <a:cubicBezTo>
                      <a:pt x="52798" y="25371"/>
                      <a:pt x="52798" y="14399"/>
                      <a:pt x="44570" y="6171"/>
                    </a:cubicBezTo>
                    <a:cubicBezTo>
                      <a:pt x="36341" y="-2057"/>
                      <a:pt x="25371" y="-2057"/>
                      <a:pt x="17143" y="6171"/>
                    </a:cubicBezTo>
                    <a:lnTo>
                      <a:pt x="6171" y="17142"/>
                    </a:lnTo>
                    <a:cubicBezTo>
                      <a:pt x="-2057" y="25371"/>
                      <a:pt x="-2057" y="36342"/>
                      <a:pt x="6171" y="44570"/>
                    </a:cubicBezTo>
                    <a:cubicBezTo>
                      <a:pt x="8913" y="47312"/>
                      <a:pt x="14399" y="50055"/>
                      <a:pt x="19885" y="50055"/>
                    </a:cubicBezTo>
                    <a:cubicBezTo>
                      <a:pt x="25371" y="50055"/>
                      <a:pt x="30857" y="50055"/>
                      <a:pt x="33599" y="44570"/>
                    </a:cubicBezTo>
                    <a:close/>
                  </a:path>
                </a:pathLst>
              </a:custGeom>
              <a:grpFill/>
              <a:ln w="27426" cap="flat">
                <a:noFill/>
                <a:prstDash val="solid"/>
                <a:miter/>
              </a:ln>
            </p:spPr>
            <p:txBody>
              <a:bodyPr rtlCol="0" anchor="ctr"/>
              <a:lstStyle/>
              <a:p>
                <a:endParaRPr lang="en-US"/>
              </a:p>
            </p:txBody>
          </p:sp>
        </p:grpSp>
      </p:grpSp>
      <p:cxnSp>
        <p:nvCxnSpPr>
          <p:cNvPr id="63" name="Connecteur droit 62">
            <a:extLst>
              <a:ext uri="{FF2B5EF4-FFF2-40B4-BE49-F238E27FC236}">
                <a16:creationId xmlns:a16="http://schemas.microsoft.com/office/drawing/2014/main" id="{DF2010A5-8B1D-9A50-49A7-0213DB1778CF}"/>
              </a:ext>
            </a:extLst>
          </p:cNvPr>
          <p:cNvCxnSpPr/>
          <p:nvPr/>
        </p:nvCxnSpPr>
        <p:spPr>
          <a:xfrm>
            <a:off x="0" y="1856499"/>
            <a:ext cx="27432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Connecteur droit 63">
            <a:extLst>
              <a:ext uri="{FF2B5EF4-FFF2-40B4-BE49-F238E27FC236}">
                <a16:creationId xmlns:a16="http://schemas.microsoft.com/office/drawing/2014/main" id="{28608C87-295D-C319-BCFD-02E2E92AD323}"/>
              </a:ext>
            </a:extLst>
          </p:cNvPr>
          <p:cNvCxnSpPr/>
          <p:nvPr/>
        </p:nvCxnSpPr>
        <p:spPr>
          <a:xfrm>
            <a:off x="-16302" y="3253092"/>
            <a:ext cx="27432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5" name="Text Placeholder 15">
            <a:extLst>
              <a:ext uri="{FF2B5EF4-FFF2-40B4-BE49-F238E27FC236}">
                <a16:creationId xmlns:a16="http://schemas.microsoft.com/office/drawing/2014/main" id="{AA527DA6-01F1-55AA-4428-135F8E78B768}"/>
              </a:ext>
            </a:extLst>
          </p:cNvPr>
          <p:cNvSpPr txBox="1">
            <a:spLocks/>
          </p:cNvSpPr>
          <p:nvPr/>
        </p:nvSpPr>
        <p:spPr>
          <a:xfrm>
            <a:off x="235627" y="3253092"/>
            <a:ext cx="3420457" cy="574615"/>
          </a:xfrm>
          <a:prstGeom prst="rect">
            <a:avLst/>
          </a:prstGeom>
        </p:spPr>
        <p:txBody>
          <a:bodyPr vert="horz" lIns="91440" tIns="45720" rIns="91440" bIns="45720" rtlCol="0">
            <a:noAutofit/>
          </a:bodyPr>
          <a:lstStyle>
            <a:lvl1pPr marL="0" indent="0" algn="l" defTabSz="2072941" rtl="0" eaLnBrk="1" latinLnBrk="0" hangingPunct="1">
              <a:lnSpc>
                <a:spcPct val="100000"/>
              </a:lnSpc>
              <a:spcBef>
                <a:spcPts val="0"/>
              </a:spcBef>
              <a:buFont typeface="Arial" panose="020B0604020202020204" pitchFamily="34" charset="0"/>
              <a:buNone/>
              <a:defRPr lang="en-US" sz="2800" b="1" i="0" kern="1200" dirty="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1400" b="0" dirty="0" err="1"/>
              <a:t>Edel</a:t>
            </a:r>
            <a:r>
              <a:rPr lang="en-GB" sz="1400" b="0" dirty="0"/>
              <a:t> BURKE, entrepreneur</a:t>
            </a:r>
          </a:p>
        </p:txBody>
      </p:sp>
      <p:sp>
        <p:nvSpPr>
          <p:cNvPr id="66" name="Text Placeholder 15">
            <a:extLst>
              <a:ext uri="{FF2B5EF4-FFF2-40B4-BE49-F238E27FC236}">
                <a16:creationId xmlns:a16="http://schemas.microsoft.com/office/drawing/2014/main" id="{912AD519-8262-686D-54A2-7E98A7D49BD6}"/>
              </a:ext>
            </a:extLst>
          </p:cNvPr>
          <p:cNvSpPr txBox="1">
            <a:spLocks/>
          </p:cNvSpPr>
          <p:nvPr/>
        </p:nvSpPr>
        <p:spPr>
          <a:xfrm>
            <a:off x="259323" y="2809690"/>
            <a:ext cx="3420457" cy="574615"/>
          </a:xfrm>
          <a:prstGeom prst="rect">
            <a:avLst/>
          </a:prstGeom>
        </p:spPr>
        <p:txBody>
          <a:bodyPr vert="horz" lIns="91440" tIns="45720" rIns="91440" bIns="45720" rtlCol="0">
            <a:noAutofit/>
          </a:bodyPr>
          <a:lstStyle>
            <a:lvl1pPr marL="0" indent="0" algn="l" defTabSz="2072941" rtl="0" eaLnBrk="1" latinLnBrk="0" hangingPunct="1">
              <a:lnSpc>
                <a:spcPct val="100000"/>
              </a:lnSpc>
              <a:spcBef>
                <a:spcPts val="0"/>
              </a:spcBef>
              <a:buFont typeface="Arial" panose="020B0604020202020204" pitchFamily="34" charset="0"/>
              <a:buNone/>
              <a:defRPr lang="en-US" sz="2800" b="1" i="0" kern="1200" dirty="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1400" b="0" dirty="0"/>
              <a:t>Zero Waste Refill Shop</a:t>
            </a:r>
          </a:p>
        </p:txBody>
      </p:sp>
      <p:sp>
        <p:nvSpPr>
          <p:cNvPr id="67" name="Text Placeholder 15">
            <a:extLst>
              <a:ext uri="{FF2B5EF4-FFF2-40B4-BE49-F238E27FC236}">
                <a16:creationId xmlns:a16="http://schemas.microsoft.com/office/drawing/2014/main" id="{E93A993D-B919-598D-13B0-0575B2544F84}"/>
              </a:ext>
            </a:extLst>
          </p:cNvPr>
          <p:cNvSpPr txBox="1">
            <a:spLocks/>
          </p:cNvSpPr>
          <p:nvPr/>
        </p:nvSpPr>
        <p:spPr>
          <a:xfrm>
            <a:off x="259323" y="3949208"/>
            <a:ext cx="2599343" cy="574615"/>
          </a:xfrm>
          <a:prstGeom prst="rect">
            <a:avLst/>
          </a:prstGeom>
        </p:spPr>
        <p:txBody>
          <a:bodyPr vert="horz" lIns="91440" tIns="45720" rIns="91440" bIns="45720" rtlCol="0">
            <a:noAutofit/>
          </a:bodyPr>
          <a:lstStyle>
            <a:lvl1pPr marL="0" indent="0" algn="l" defTabSz="2072941" rtl="0" eaLnBrk="1" latinLnBrk="0" hangingPunct="1">
              <a:lnSpc>
                <a:spcPct val="100000"/>
              </a:lnSpc>
              <a:spcBef>
                <a:spcPts val="0"/>
              </a:spcBef>
              <a:buFont typeface="Arial" panose="020B0604020202020204" pitchFamily="34" charset="0"/>
              <a:buNone/>
              <a:defRPr lang="en-US" sz="2800" b="1" i="0" kern="1200" dirty="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1200" b="0" dirty="0">
                <a:hlinkClick r:id="rId3"/>
              </a:rPr>
              <a:t>https://allthingsnatural.ie</a:t>
            </a:r>
            <a:endParaRPr lang="en-GB" sz="1200" b="0" dirty="0"/>
          </a:p>
          <a:p>
            <a:r>
              <a:rPr lang="en-GB" sz="1200" b="0" dirty="0"/>
              <a:t>https://</a:t>
            </a:r>
            <a:r>
              <a:rPr lang="en-GB" sz="1200" b="0" dirty="0" err="1"/>
              <a:t>www.facebook.com</a:t>
            </a:r>
            <a:r>
              <a:rPr lang="en-GB" sz="1200" b="0" dirty="0"/>
              <a:t>/</a:t>
            </a:r>
            <a:r>
              <a:rPr lang="en-GB" sz="1200" b="0" dirty="0" err="1"/>
              <a:t>allthingsnaturalnorthwest</a:t>
            </a:r>
            <a:endParaRPr lang="en-GB" sz="1200" b="0" dirty="0"/>
          </a:p>
        </p:txBody>
      </p:sp>
      <p:grpSp>
        <p:nvGrpSpPr>
          <p:cNvPr id="69" name="Graphic 6">
            <a:extLst>
              <a:ext uri="{FF2B5EF4-FFF2-40B4-BE49-F238E27FC236}">
                <a16:creationId xmlns:a16="http://schemas.microsoft.com/office/drawing/2014/main" id="{01CA379E-8123-EC14-A8EB-31400B37BC31}"/>
              </a:ext>
            </a:extLst>
          </p:cNvPr>
          <p:cNvGrpSpPr/>
          <p:nvPr/>
        </p:nvGrpSpPr>
        <p:grpSpPr>
          <a:xfrm>
            <a:off x="2482424" y="5821954"/>
            <a:ext cx="590550" cy="590645"/>
            <a:chOff x="-4704697" y="6590223"/>
            <a:chExt cx="590550" cy="590645"/>
          </a:xfrm>
          <a:solidFill>
            <a:schemeClr val="bg1"/>
          </a:solidFill>
        </p:grpSpPr>
        <p:sp>
          <p:nvSpPr>
            <p:cNvPr id="70" name="Freeform 359">
              <a:extLst>
                <a:ext uri="{FF2B5EF4-FFF2-40B4-BE49-F238E27FC236}">
                  <a16:creationId xmlns:a16="http://schemas.microsoft.com/office/drawing/2014/main" id="{9729A740-BFD7-0397-FC06-C229EB6014D1}"/>
                </a:ext>
              </a:extLst>
            </p:cNvPr>
            <p:cNvSpPr/>
            <p:nvPr/>
          </p:nvSpPr>
          <p:spPr>
            <a:xfrm>
              <a:off x="-4628592" y="6590223"/>
              <a:ext cx="438245" cy="171545"/>
            </a:xfrm>
            <a:custGeom>
              <a:avLst/>
              <a:gdLst>
                <a:gd name="connsiteX0" fmla="*/ 365950 w 438245"/>
                <a:gd name="connsiteY0" fmla="*/ 171545 h 171545"/>
                <a:gd name="connsiteX1" fmla="*/ 72295 w 438245"/>
                <a:gd name="connsiteY1" fmla="*/ 171545 h 171545"/>
                <a:gd name="connsiteX2" fmla="*/ 0 w 438245"/>
                <a:gd name="connsiteY2" fmla="*/ 99251 h 171545"/>
                <a:gd name="connsiteX3" fmla="*/ 0 w 438245"/>
                <a:gd name="connsiteY3" fmla="*/ 72295 h 171545"/>
                <a:gd name="connsiteX4" fmla="*/ 72295 w 438245"/>
                <a:gd name="connsiteY4" fmla="*/ 0 h 171545"/>
                <a:gd name="connsiteX5" fmla="*/ 365950 w 438245"/>
                <a:gd name="connsiteY5" fmla="*/ 0 h 171545"/>
                <a:gd name="connsiteX6" fmla="*/ 438245 w 438245"/>
                <a:gd name="connsiteY6" fmla="*/ 72295 h 171545"/>
                <a:gd name="connsiteX7" fmla="*/ 438245 w 438245"/>
                <a:gd name="connsiteY7" fmla="*/ 99251 h 171545"/>
                <a:gd name="connsiteX8" fmla="*/ 365950 w 438245"/>
                <a:gd name="connsiteY8" fmla="*/ 171545 h 171545"/>
                <a:gd name="connsiteX9" fmla="*/ 80200 w 438245"/>
                <a:gd name="connsiteY9" fmla="*/ 152495 h 171545"/>
                <a:gd name="connsiteX10" fmla="*/ 358045 w 438245"/>
                <a:gd name="connsiteY10" fmla="*/ 152495 h 171545"/>
                <a:gd name="connsiteX11" fmla="*/ 419100 w 438245"/>
                <a:gd name="connsiteY11" fmla="*/ 91440 h 171545"/>
                <a:gd name="connsiteX12" fmla="*/ 419100 w 438245"/>
                <a:gd name="connsiteY12" fmla="*/ 80296 h 171545"/>
                <a:gd name="connsiteX13" fmla="*/ 358045 w 438245"/>
                <a:gd name="connsiteY13" fmla="*/ 19241 h 171545"/>
                <a:gd name="connsiteX14" fmla="*/ 80200 w 438245"/>
                <a:gd name="connsiteY14" fmla="*/ 19241 h 171545"/>
                <a:gd name="connsiteX15" fmla="*/ 19145 w 438245"/>
                <a:gd name="connsiteY15" fmla="*/ 80296 h 171545"/>
                <a:gd name="connsiteX16" fmla="*/ 19145 w 438245"/>
                <a:gd name="connsiteY16" fmla="*/ 91440 h 171545"/>
                <a:gd name="connsiteX17" fmla="*/ 80200 w 438245"/>
                <a:gd name="connsiteY17" fmla="*/ 152495 h 17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8245" h="171545">
                  <a:moveTo>
                    <a:pt x="365950" y="171545"/>
                  </a:moveTo>
                  <a:lnTo>
                    <a:pt x="72295" y="171545"/>
                  </a:lnTo>
                  <a:lnTo>
                    <a:pt x="0" y="99251"/>
                  </a:lnTo>
                  <a:lnTo>
                    <a:pt x="0" y="72295"/>
                  </a:lnTo>
                  <a:lnTo>
                    <a:pt x="72295" y="0"/>
                  </a:lnTo>
                  <a:lnTo>
                    <a:pt x="365950" y="0"/>
                  </a:lnTo>
                  <a:lnTo>
                    <a:pt x="438245" y="72295"/>
                  </a:lnTo>
                  <a:lnTo>
                    <a:pt x="438245" y="99251"/>
                  </a:lnTo>
                  <a:lnTo>
                    <a:pt x="365950" y="171545"/>
                  </a:lnTo>
                  <a:close/>
                  <a:moveTo>
                    <a:pt x="80200" y="152495"/>
                  </a:moveTo>
                  <a:lnTo>
                    <a:pt x="358045" y="152495"/>
                  </a:lnTo>
                  <a:lnTo>
                    <a:pt x="419100" y="91440"/>
                  </a:lnTo>
                  <a:lnTo>
                    <a:pt x="419100" y="80296"/>
                  </a:lnTo>
                  <a:lnTo>
                    <a:pt x="358045" y="19241"/>
                  </a:lnTo>
                  <a:lnTo>
                    <a:pt x="80200" y="19241"/>
                  </a:lnTo>
                  <a:lnTo>
                    <a:pt x="19145" y="80296"/>
                  </a:lnTo>
                  <a:lnTo>
                    <a:pt x="19145" y="91440"/>
                  </a:lnTo>
                  <a:lnTo>
                    <a:pt x="80200" y="152495"/>
                  </a:lnTo>
                  <a:close/>
                </a:path>
              </a:pathLst>
            </a:custGeom>
            <a:grpFill/>
            <a:ln w="9525" cap="flat">
              <a:noFill/>
              <a:prstDash val="solid"/>
              <a:miter/>
            </a:ln>
          </p:spPr>
          <p:txBody>
            <a:bodyPr rtlCol="0" anchor="ctr"/>
            <a:lstStyle/>
            <a:p>
              <a:endParaRPr lang="en-RU"/>
            </a:p>
          </p:txBody>
        </p:sp>
        <p:sp>
          <p:nvSpPr>
            <p:cNvPr id="71" name="Freeform 360">
              <a:extLst>
                <a:ext uri="{FF2B5EF4-FFF2-40B4-BE49-F238E27FC236}">
                  <a16:creationId xmlns:a16="http://schemas.microsoft.com/office/drawing/2014/main" id="{D188D8FF-8B47-66AD-16F9-A06998A6DCD5}"/>
                </a:ext>
              </a:extLst>
            </p:cNvPr>
            <p:cNvSpPr/>
            <p:nvPr/>
          </p:nvSpPr>
          <p:spPr>
            <a:xfrm>
              <a:off x="-4371322" y="6837969"/>
              <a:ext cx="257175" cy="171450"/>
            </a:xfrm>
            <a:custGeom>
              <a:avLst/>
              <a:gdLst>
                <a:gd name="connsiteX0" fmla="*/ 159829 w 257175"/>
                <a:gd name="connsiteY0" fmla="*/ 171450 h 171450"/>
                <a:gd name="connsiteX1" fmla="*/ 0 w 257175"/>
                <a:gd name="connsiteY1" fmla="*/ 171450 h 171450"/>
                <a:gd name="connsiteX2" fmla="*/ 0 w 257175"/>
                <a:gd name="connsiteY2" fmla="*/ 152400 h 171450"/>
                <a:gd name="connsiteX3" fmla="*/ 153638 w 257175"/>
                <a:gd name="connsiteY3" fmla="*/ 152400 h 171450"/>
                <a:gd name="connsiteX4" fmla="*/ 238125 w 257175"/>
                <a:gd name="connsiteY4" fmla="*/ 90392 h 171450"/>
                <a:gd name="connsiteX5" fmla="*/ 238125 w 257175"/>
                <a:gd name="connsiteY5" fmla="*/ 81058 h 171450"/>
                <a:gd name="connsiteX6" fmla="*/ 153638 w 257175"/>
                <a:gd name="connsiteY6" fmla="*/ 19050 h 171450"/>
                <a:gd name="connsiteX7" fmla="*/ 0 w 257175"/>
                <a:gd name="connsiteY7" fmla="*/ 19050 h 171450"/>
                <a:gd name="connsiteX8" fmla="*/ 0 w 257175"/>
                <a:gd name="connsiteY8" fmla="*/ 0 h 171450"/>
                <a:gd name="connsiteX9" fmla="*/ 159829 w 257175"/>
                <a:gd name="connsiteY9" fmla="*/ 0 h 171450"/>
                <a:gd name="connsiteX10" fmla="*/ 257175 w 257175"/>
                <a:gd name="connsiteY10" fmla="*/ 71342 h 171450"/>
                <a:gd name="connsiteX11" fmla="*/ 257175 w 257175"/>
                <a:gd name="connsiteY11" fmla="*/ 100108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7175" h="171450">
                  <a:moveTo>
                    <a:pt x="159829" y="171450"/>
                  </a:moveTo>
                  <a:lnTo>
                    <a:pt x="0" y="171450"/>
                  </a:lnTo>
                  <a:lnTo>
                    <a:pt x="0" y="152400"/>
                  </a:lnTo>
                  <a:lnTo>
                    <a:pt x="153638" y="152400"/>
                  </a:lnTo>
                  <a:lnTo>
                    <a:pt x="238125" y="90392"/>
                  </a:lnTo>
                  <a:lnTo>
                    <a:pt x="238125" y="81058"/>
                  </a:lnTo>
                  <a:lnTo>
                    <a:pt x="153638" y="19050"/>
                  </a:lnTo>
                  <a:lnTo>
                    <a:pt x="0" y="19050"/>
                  </a:lnTo>
                  <a:lnTo>
                    <a:pt x="0" y="0"/>
                  </a:lnTo>
                  <a:lnTo>
                    <a:pt x="159829" y="0"/>
                  </a:lnTo>
                  <a:lnTo>
                    <a:pt x="257175" y="71342"/>
                  </a:lnTo>
                  <a:lnTo>
                    <a:pt x="257175" y="100108"/>
                  </a:lnTo>
                  <a:close/>
                </a:path>
              </a:pathLst>
            </a:custGeom>
            <a:grpFill/>
            <a:ln w="9525" cap="flat">
              <a:noFill/>
              <a:prstDash val="solid"/>
              <a:miter/>
            </a:ln>
          </p:spPr>
          <p:txBody>
            <a:bodyPr rtlCol="0" anchor="ctr"/>
            <a:lstStyle/>
            <a:p>
              <a:endParaRPr lang="en-RU"/>
            </a:p>
          </p:txBody>
        </p:sp>
        <p:sp>
          <p:nvSpPr>
            <p:cNvPr id="72" name="Freeform 361">
              <a:extLst>
                <a:ext uri="{FF2B5EF4-FFF2-40B4-BE49-F238E27FC236}">
                  <a16:creationId xmlns:a16="http://schemas.microsoft.com/office/drawing/2014/main" id="{7A63BFC0-47DA-5F99-2AD5-B54324B6FFEE}"/>
                </a:ext>
              </a:extLst>
            </p:cNvPr>
            <p:cNvSpPr/>
            <p:nvPr/>
          </p:nvSpPr>
          <p:spPr>
            <a:xfrm>
              <a:off x="-4704697" y="6799869"/>
              <a:ext cx="257175" cy="171450"/>
            </a:xfrm>
            <a:custGeom>
              <a:avLst/>
              <a:gdLst>
                <a:gd name="connsiteX0" fmla="*/ 257175 w 257175"/>
                <a:gd name="connsiteY0" fmla="*/ 171450 h 171450"/>
                <a:gd name="connsiteX1" fmla="*/ 97346 w 257175"/>
                <a:gd name="connsiteY1" fmla="*/ 171450 h 171450"/>
                <a:gd name="connsiteX2" fmla="*/ 0 w 257175"/>
                <a:gd name="connsiteY2" fmla="*/ 100108 h 171450"/>
                <a:gd name="connsiteX3" fmla="*/ 0 w 257175"/>
                <a:gd name="connsiteY3" fmla="*/ 71342 h 171450"/>
                <a:gd name="connsiteX4" fmla="*/ 97346 w 257175"/>
                <a:gd name="connsiteY4" fmla="*/ 0 h 171450"/>
                <a:gd name="connsiteX5" fmla="*/ 257175 w 257175"/>
                <a:gd name="connsiteY5" fmla="*/ 0 h 171450"/>
                <a:gd name="connsiteX6" fmla="*/ 257175 w 257175"/>
                <a:gd name="connsiteY6" fmla="*/ 19050 h 171450"/>
                <a:gd name="connsiteX7" fmla="*/ 103537 w 257175"/>
                <a:gd name="connsiteY7" fmla="*/ 19050 h 171450"/>
                <a:gd name="connsiteX8" fmla="*/ 19050 w 257175"/>
                <a:gd name="connsiteY8" fmla="*/ 81058 h 171450"/>
                <a:gd name="connsiteX9" fmla="*/ 19050 w 257175"/>
                <a:gd name="connsiteY9" fmla="*/ 90392 h 171450"/>
                <a:gd name="connsiteX10" fmla="*/ 103537 w 257175"/>
                <a:gd name="connsiteY10" fmla="*/ 152400 h 171450"/>
                <a:gd name="connsiteX11" fmla="*/ 257175 w 257175"/>
                <a:gd name="connsiteY11" fmla="*/ 15240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7175" h="171450">
                  <a:moveTo>
                    <a:pt x="257175" y="171450"/>
                  </a:moveTo>
                  <a:lnTo>
                    <a:pt x="97346" y="171450"/>
                  </a:lnTo>
                  <a:lnTo>
                    <a:pt x="0" y="100108"/>
                  </a:lnTo>
                  <a:lnTo>
                    <a:pt x="0" y="71342"/>
                  </a:lnTo>
                  <a:lnTo>
                    <a:pt x="97346" y="0"/>
                  </a:lnTo>
                  <a:lnTo>
                    <a:pt x="257175" y="0"/>
                  </a:lnTo>
                  <a:lnTo>
                    <a:pt x="257175" y="19050"/>
                  </a:lnTo>
                  <a:lnTo>
                    <a:pt x="103537" y="19050"/>
                  </a:lnTo>
                  <a:lnTo>
                    <a:pt x="19050" y="81058"/>
                  </a:lnTo>
                  <a:lnTo>
                    <a:pt x="19050" y="90392"/>
                  </a:lnTo>
                  <a:lnTo>
                    <a:pt x="103537" y="152400"/>
                  </a:lnTo>
                  <a:lnTo>
                    <a:pt x="257175" y="152400"/>
                  </a:lnTo>
                  <a:close/>
                </a:path>
              </a:pathLst>
            </a:custGeom>
            <a:grpFill/>
            <a:ln w="9525" cap="flat">
              <a:noFill/>
              <a:prstDash val="solid"/>
              <a:miter/>
            </a:ln>
          </p:spPr>
          <p:txBody>
            <a:bodyPr rtlCol="0" anchor="ctr"/>
            <a:lstStyle/>
            <a:p>
              <a:endParaRPr lang="en-RU"/>
            </a:p>
          </p:txBody>
        </p:sp>
        <p:sp>
          <p:nvSpPr>
            <p:cNvPr id="73" name="Freeform 362">
              <a:extLst>
                <a:ext uri="{FF2B5EF4-FFF2-40B4-BE49-F238E27FC236}">
                  <a16:creationId xmlns:a16="http://schemas.microsoft.com/office/drawing/2014/main" id="{88CD52E7-DB0E-B6AA-7C0A-A0F3CD5B08BE}"/>
                </a:ext>
              </a:extLst>
            </p:cNvPr>
            <p:cNvSpPr/>
            <p:nvPr/>
          </p:nvSpPr>
          <p:spPr>
            <a:xfrm>
              <a:off x="-4361797" y="6628419"/>
              <a:ext cx="95250" cy="95250"/>
            </a:xfrm>
            <a:custGeom>
              <a:avLst/>
              <a:gdLst>
                <a:gd name="connsiteX0" fmla="*/ 95250 w 95250"/>
                <a:gd name="connsiteY0" fmla="*/ 95250 h 95250"/>
                <a:gd name="connsiteX1" fmla="*/ 0 w 95250"/>
                <a:gd name="connsiteY1" fmla="*/ 95250 h 95250"/>
                <a:gd name="connsiteX2" fmla="*/ 0 w 95250"/>
                <a:gd name="connsiteY2" fmla="*/ 0 h 95250"/>
                <a:gd name="connsiteX3" fmla="*/ 95250 w 95250"/>
                <a:gd name="connsiteY3" fmla="*/ 0 h 95250"/>
                <a:gd name="connsiteX4" fmla="*/ 95250 w 95250"/>
                <a:gd name="connsiteY4" fmla="*/ 95250 h 95250"/>
                <a:gd name="connsiteX5" fmla="*/ 19050 w 95250"/>
                <a:gd name="connsiteY5" fmla="*/ 76200 h 95250"/>
                <a:gd name="connsiteX6" fmla="*/ 76200 w 95250"/>
                <a:gd name="connsiteY6" fmla="*/ 76200 h 95250"/>
                <a:gd name="connsiteX7" fmla="*/ 76200 w 95250"/>
                <a:gd name="connsiteY7" fmla="*/ 19050 h 95250"/>
                <a:gd name="connsiteX8" fmla="*/ 19050 w 95250"/>
                <a:gd name="connsiteY8" fmla="*/ 19050 h 95250"/>
                <a:gd name="connsiteX9" fmla="*/ 19050 w 95250"/>
                <a:gd name="connsiteY9" fmla="*/ 7620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95250">
                  <a:moveTo>
                    <a:pt x="95250" y="95250"/>
                  </a:moveTo>
                  <a:lnTo>
                    <a:pt x="0" y="95250"/>
                  </a:lnTo>
                  <a:lnTo>
                    <a:pt x="0" y="0"/>
                  </a:lnTo>
                  <a:lnTo>
                    <a:pt x="95250" y="0"/>
                  </a:lnTo>
                  <a:lnTo>
                    <a:pt x="95250" y="95250"/>
                  </a:lnTo>
                  <a:close/>
                  <a:moveTo>
                    <a:pt x="19050" y="76200"/>
                  </a:moveTo>
                  <a:lnTo>
                    <a:pt x="76200" y="76200"/>
                  </a:lnTo>
                  <a:lnTo>
                    <a:pt x="76200" y="19050"/>
                  </a:lnTo>
                  <a:lnTo>
                    <a:pt x="19050" y="19050"/>
                  </a:lnTo>
                  <a:lnTo>
                    <a:pt x="19050" y="76200"/>
                  </a:lnTo>
                  <a:close/>
                </a:path>
              </a:pathLst>
            </a:custGeom>
            <a:grpFill/>
            <a:ln w="9525" cap="flat">
              <a:noFill/>
              <a:prstDash val="solid"/>
              <a:miter/>
            </a:ln>
          </p:spPr>
          <p:txBody>
            <a:bodyPr rtlCol="0" anchor="ctr"/>
            <a:lstStyle/>
            <a:p>
              <a:endParaRPr lang="en-RU"/>
            </a:p>
          </p:txBody>
        </p:sp>
        <p:sp>
          <p:nvSpPr>
            <p:cNvPr id="74" name="Freeform 363">
              <a:extLst>
                <a:ext uri="{FF2B5EF4-FFF2-40B4-BE49-F238E27FC236}">
                  <a16:creationId xmlns:a16="http://schemas.microsoft.com/office/drawing/2014/main" id="{EA74BFF4-0725-BD45-B1B8-CE527EF861B5}"/>
                </a:ext>
              </a:extLst>
            </p:cNvPr>
            <p:cNvSpPr/>
            <p:nvPr/>
          </p:nvSpPr>
          <p:spPr>
            <a:xfrm>
              <a:off x="-4504672" y="6628419"/>
              <a:ext cx="123825" cy="19050"/>
            </a:xfrm>
            <a:custGeom>
              <a:avLst/>
              <a:gdLst>
                <a:gd name="connsiteX0" fmla="*/ 0 w 123825"/>
                <a:gd name="connsiteY0" fmla="*/ 0 h 19050"/>
                <a:gd name="connsiteX1" fmla="*/ 123825 w 123825"/>
                <a:gd name="connsiteY1" fmla="*/ 0 h 19050"/>
                <a:gd name="connsiteX2" fmla="*/ 123825 w 123825"/>
                <a:gd name="connsiteY2" fmla="*/ 19050 h 19050"/>
                <a:gd name="connsiteX3" fmla="*/ 0 w 12382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23825" h="19050">
                  <a:moveTo>
                    <a:pt x="0" y="0"/>
                  </a:moveTo>
                  <a:lnTo>
                    <a:pt x="123825" y="0"/>
                  </a:lnTo>
                  <a:lnTo>
                    <a:pt x="123825" y="19050"/>
                  </a:lnTo>
                  <a:lnTo>
                    <a:pt x="0" y="19050"/>
                  </a:lnTo>
                  <a:close/>
                </a:path>
              </a:pathLst>
            </a:custGeom>
            <a:grpFill/>
            <a:ln w="9525" cap="flat">
              <a:noFill/>
              <a:prstDash val="solid"/>
              <a:miter/>
            </a:ln>
          </p:spPr>
          <p:txBody>
            <a:bodyPr rtlCol="0" anchor="ctr"/>
            <a:lstStyle/>
            <a:p>
              <a:endParaRPr lang="en-RU"/>
            </a:p>
          </p:txBody>
        </p:sp>
        <p:sp>
          <p:nvSpPr>
            <p:cNvPr id="75" name="Freeform 364">
              <a:extLst>
                <a:ext uri="{FF2B5EF4-FFF2-40B4-BE49-F238E27FC236}">
                  <a16:creationId xmlns:a16="http://schemas.microsoft.com/office/drawing/2014/main" id="{E24E6CF6-7202-88F2-86BE-DDB303CE8ABC}"/>
                </a:ext>
              </a:extLst>
            </p:cNvPr>
            <p:cNvSpPr/>
            <p:nvPr/>
          </p:nvSpPr>
          <p:spPr>
            <a:xfrm>
              <a:off x="-4542772" y="6628419"/>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RU"/>
            </a:p>
          </p:txBody>
        </p:sp>
        <p:sp>
          <p:nvSpPr>
            <p:cNvPr id="76" name="Freeform 365">
              <a:extLst>
                <a:ext uri="{FF2B5EF4-FFF2-40B4-BE49-F238E27FC236}">
                  <a16:creationId xmlns:a16="http://schemas.microsoft.com/office/drawing/2014/main" id="{F5074F91-C9FE-D841-B9F4-5C2313D1DF8A}"/>
                </a:ext>
              </a:extLst>
            </p:cNvPr>
            <p:cNvSpPr/>
            <p:nvPr/>
          </p:nvSpPr>
          <p:spPr>
            <a:xfrm>
              <a:off x="-4542772" y="6704619"/>
              <a:ext cx="123825" cy="19050"/>
            </a:xfrm>
            <a:custGeom>
              <a:avLst/>
              <a:gdLst>
                <a:gd name="connsiteX0" fmla="*/ 0 w 123825"/>
                <a:gd name="connsiteY0" fmla="*/ 0 h 19050"/>
                <a:gd name="connsiteX1" fmla="*/ 123825 w 123825"/>
                <a:gd name="connsiteY1" fmla="*/ 0 h 19050"/>
                <a:gd name="connsiteX2" fmla="*/ 123825 w 123825"/>
                <a:gd name="connsiteY2" fmla="*/ 19050 h 19050"/>
                <a:gd name="connsiteX3" fmla="*/ 0 w 12382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23825" h="19050">
                  <a:moveTo>
                    <a:pt x="0" y="0"/>
                  </a:moveTo>
                  <a:lnTo>
                    <a:pt x="123825" y="0"/>
                  </a:lnTo>
                  <a:lnTo>
                    <a:pt x="123825" y="19050"/>
                  </a:lnTo>
                  <a:lnTo>
                    <a:pt x="0" y="19050"/>
                  </a:lnTo>
                  <a:close/>
                </a:path>
              </a:pathLst>
            </a:custGeom>
            <a:grpFill/>
            <a:ln w="9525" cap="flat">
              <a:noFill/>
              <a:prstDash val="solid"/>
              <a:miter/>
            </a:ln>
          </p:spPr>
          <p:txBody>
            <a:bodyPr rtlCol="0" anchor="ctr"/>
            <a:lstStyle/>
            <a:p>
              <a:endParaRPr lang="en-RU"/>
            </a:p>
          </p:txBody>
        </p:sp>
        <p:sp>
          <p:nvSpPr>
            <p:cNvPr id="77" name="Freeform 366">
              <a:extLst>
                <a:ext uri="{FF2B5EF4-FFF2-40B4-BE49-F238E27FC236}">
                  <a16:creationId xmlns:a16="http://schemas.microsoft.com/office/drawing/2014/main" id="{4973CC07-37E5-AA86-3224-4FF50A5A4185}"/>
                </a:ext>
              </a:extLst>
            </p:cNvPr>
            <p:cNvSpPr/>
            <p:nvPr/>
          </p:nvSpPr>
          <p:spPr>
            <a:xfrm>
              <a:off x="-4399897" y="6704619"/>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RU"/>
            </a:p>
          </p:txBody>
        </p:sp>
        <p:sp>
          <p:nvSpPr>
            <p:cNvPr id="78" name="Freeform 367">
              <a:extLst>
                <a:ext uri="{FF2B5EF4-FFF2-40B4-BE49-F238E27FC236}">
                  <a16:creationId xmlns:a16="http://schemas.microsoft.com/office/drawing/2014/main" id="{0ABC4049-8366-DD8E-2BC6-C4C3B4FC1501}"/>
                </a:ext>
              </a:extLst>
            </p:cNvPr>
            <p:cNvSpPr/>
            <p:nvPr/>
          </p:nvSpPr>
          <p:spPr>
            <a:xfrm>
              <a:off x="-4571347" y="6666519"/>
              <a:ext cx="190500" cy="19050"/>
            </a:xfrm>
            <a:custGeom>
              <a:avLst/>
              <a:gdLst>
                <a:gd name="connsiteX0" fmla="*/ 0 w 190500"/>
                <a:gd name="connsiteY0" fmla="*/ 0 h 19050"/>
                <a:gd name="connsiteX1" fmla="*/ 190500 w 190500"/>
                <a:gd name="connsiteY1" fmla="*/ 0 h 19050"/>
                <a:gd name="connsiteX2" fmla="*/ 190500 w 190500"/>
                <a:gd name="connsiteY2" fmla="*/ 19050 h 19050"/>
                <a:gd name="connsiteX3" fmla="*/ 0 w 1905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0" h="19050">
                  <a:moveTo>
                    <a:pt x="0" y="0"/>
                  </a:moveTo>
                  <a:lnTo>
                    <a:pt x="190500" y="0"/>
                  </a:lnTo>
                  <a:lnTo>
                    <a:pt x="190500" y="19050"/>
                  </a:lnTo>
                  <a:lnTo>
                    <a:pt x="0" y="19050"/>
                  </a:lnTo>
                  <a:close/>
                </a:path>
              </a:pathLst>
            </a:custGeom>
            <a:grpFill/>
            <a:ln w="9525" cap="flat">
              <a:noFill/>
              <a:prstDash val="solid"/>
              <a:miter/>
            </a:ln>
          </p:spPr>
          <p:txBody>
            <a:bodyPr rtlCol="0" anchor="ctr"/>
            <a:lstStyle/>
            <a:p>
              <a:endParaRPr lang="en-RU"/>
            </a:p>
          </p:txBody>
        </p:sp>
        <p:sp>
          <p:nvSpPr>
            <p:cNvPr id="79" name="Freeform 368">
              <a:extLst>
                <a:ext uri="{FF2B5EF4-FFF2-40B4-BE49-F238E27FC236}">
                  <a16:creationId xmlns:a16="http://schemas.microsoft.com/office/drawing/2014/main" id="{66BC4F9E-8B20-27A4-D7CE-C7977D264A15}"/>
                </a:ext>
              </a:extLst>
            </p:cNvPr>
            <p:cNvSpPr/>
            <p:nvPr/>
          </p:nvSpPr>
          <p:spPr>
            <a:xfrm>
              <a:off x="-4457047" y="6780819"/>
              <a:ext cx="19050" cy="390525"/>
            </a:xfrm>
            <a:custGeom>
              <a:avLst/>
              <a:gdLst>
                <a:gd name="connsiteX0" fmla="*/ 0 w 19050"/>
                <a:gd name="connsiteY0" fmla="*/ 0 h 390525"/>
                <a:gd name="connsiteX1" fmla="*/ 19050 w 19050"/>
                <a:gd name="connsiteY1" fmla="*/ 0 h 390525"/>
                <a:gd name="connsiteX2" fmla="*/ 19050 w 19050"/>
                <a:gd name="connsiteY2" fmla="*/ 390525 h 390525"/>
                <a:gd name="connsiteX3" fmla="*/ 0 w 19050"/>
                <a:gd name="connsiteY3" fmla="*/ 390525 h 390525"/>
              </a:gdLst>
              <a:ahLst/>
              <a:cxnLst>
                <a:cxn ang="0">
                  <a:pos x="connsiteX0" y="connsiteY0"/>
                </a:cxn>
                <a:cxn ang="0">
                  <a:pos x="connsiteX1" y="connsiteY1"/>
                </a:cxn>
                <a:cxn ang="0">
                  <a:pos x="connsiteX2" y="connsiteY2"/>
                </a:cxn>
                <a:cxn ang="0">
                  <a:pos x="connsiteX3" y="connsiteY3"/>
                </a:cxn>
              </a:cxnLst>
              <a:rect l="l" t="t" r="r" b="b"/>
              <a:pathLst>
                <a:path w="19050" h="390525">
                  <a:moveTo>
                    <a:pt x="0" y="0"/>
                  </a:moveTo>
                  <a:lnTo>
                    <a:pt x="19050" y="0"/>
                  </a:lnTo>
                  <a:lnTo>
                    <a:pt x="19050" y="390525"/>
                  </a:lnTo>
                  <a:lnTo>
                    <a:pt x="0" y="390525"/>
                  </a:lnTo>
                  <a:close/>
                </a:path>
              </a:pathLst>
            </a:custGeom>
            <a:grpFill/>
            <a:ln w="9525" cap="flat">
              <a:noFill/>
              <a:prstDash val="solid"/>
              <a:miter/>
            </a:ln>
          </p:spPr>
          <p:txBody>
            <a:bodyPr rtlCol="0" anchor="ctr"/>
            <a:lstStyle/>
            <a:p>
              <a:endParaRPr lang="en-RU"/>
            </a:p>
          </p:txBody>
        </p:sp>
        <p:sp>
          <p:nvSpPr>
            <p:cNvPr id="80" name="Freeform 369">
              <a:extLst>
                <a:ext uri="{FF2B5EF4-FFF2-40B4-BE49-F238E27FC236}">
                  <a16:creationId xmlns:a16="http://schemas.microsoft.com/office/drawing/2014/main" id="{D716CE80-E2AA-2E83-C4CA-5E74B6A372E7}"/>
                </a:ext>
              </a:extLst>
            </p:cNvPr>
            <p:cNvSpPr/>
            <p:nvPr/>
          </p:nvSpPr>
          <p:spPr>
            <a:xfrm>
              <a:off x="-4380847" y="6780819"/>
              <a:ext cx="19050" cy="390525"/>
            </a:xfrm>
            <a:custGeom>
              <a:avLst/>
              <a:gdLst>
                <a:gd name="connsiteX0" fmla="*/ 0 w 19050"/>
                <a:gd name="connsiteY0" fmla="*/ 0 h 390525"/>
                <a:gd name="connsiteX1" fmla="*/ 19050 w 19050"/>
                <a:gd name="connsiteY1" fmla="*/ 0 h 390525"/>
                <a:gd name="connsiteX2" fmla="*/ 19050 w 19050"/>
                <a:gd name="connsiteY2" fmla="*/ 390525 h 390525"/>
                <a:gd name="connsiteX3" fmla="*/ 0 w 19050"/>
                <a:gd name="connsiteY3" fmla="*/ 390525 h 390525"/>
              </a:gdLst>
              <a:ahLst/>
              <a:cxnLst>
                <a:cxn ang="0">
                  <a:pos x="connsiteX0" y="connsiteY0"/>
                </a:cxn>
                <a:cxn ang="0">
                  <a:pos x="connsiteX1" y="connsiteY1"/>
                </a:cxn>
                <a:cxn ang="0">
                  <a:pos x="connsiteX2" y="connsiteY2"/>
                </a:cxn>
                <a:cxn ang="0">
                  <a:pos x="connsiteX3" y="connsiteY3"/>
                </a:cxn>
              </a:cxnLst>
              <a:rect l="l" t="t" r="r" b="b"/>
              <a:pathLst>
                <a:path w="19050" h="390525">
                  <a:moveTo>
                    <a:pt x="0" y="0"/>
                  </a:moveTo>
                  <a:lnTo>
                    <a:pt x="19050" y="0"/>
                  </a:lnTo>
                  <a:lnTo>
                    <a:pt x="19050" y="390525"/>
                  </a:lnTo>
                  <a:lnTo>
                    <a:pt x="0" y="390525"/>
                  </a:lnTo>
                  <a:close/>
                </a:path>
              </a:pathLst>
            </a:custGeom>
            <a:grpFill/>
            <a:ln w="9525" cap="flat">
              <a:noFill/>
              <a:prstDash val="solid"/>
              <a:miter/>
            </a:ln>
          </p:spPr>
          <p:txBody>
            <a:bodyPr rtlCol="0" anchor="ctr"/>
            <a:lstStyle/>
            <a:p>
              <a:endParaRPr lang="en-RU"/>
            </a:p>
          </p:txBody>
        </p:sp>
        <p:sp>
          <p:nvSpPr>
            <p:cNvPr id="81" name="Freeform 370">
              <a:extLst>
                <a:ext uri="{FF2B5EF4-FFF2-40B4-BE49-F238E27FC236}">
                  <a16:creationId xmlns:a16="http://schemas.microsoft.com/office/drawing/2014/main" id="{8E177E1B-9C46-891A-E35B-F5B44CDA08D2}"/>
                </a:ext>
              </a:extLst>
            </p:cNvPr>
            <p:cNvSpPr/>
            <p:nvPr/>
          </p:nvSpPr>
          <p:spPr>
            <a:xfrm>
              <a:off x="-4599922" y="6837969"/>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RU"/>
            </a:p>
          </p:txBody>
        </p:sp>
        <p:sp>
          <p:nvSpPr>
            <p:cNvPr id="82" name="Freeform 371">
              <a:extLst>
                <a:ext uri="{FF2B5EF4-FFF2-40B4-BE49-F238E27FC236}">
                  <a16:creationId xmlns:a16="http://schemas.microsoft.com/office/drawing/2014/main" id="{E30C3050-CAAB-289A-1257-70B5A5DFAB75}"/>
                </a:ext>
              </a:extLst>
            </p:cNvPr>
            <p:cNvSpPr/>
            <p:nvPr/>
          </p:nvSpPr>
          <p:spPr>
            <a:xfrm>
              <a:off x="-4561822" y="6837969"/>
              <a:ext cx="85725" cy="19050"/>
            </a:xfrm>
            <a:custGeom>
              <a:avLst/>
              <a:gdLst>
                <a:gd name="connsiteX0" fmla="*/ 0 w 85725"/>
                <a:gd name="connsiteY0" fmla="*/ 0 h 19050"/>
                <a:gd name="connsiteX1" fmla="*/ 85725 w 85725"/>
                <a:gd name="connsiteY1" fmla="*/ 0 h 19050"/>
                <a:gd name="connsiteX2" fmla="*/ 85725 w 85725"/>
                <a:gd name="connsiteY2" fmla="*/ 19050 h 19050"/>
                <a:gd name="connsiteX3" fmla="*/ 0 w 8572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85725" h="19050">
                  <a:moveTo>
                    <a:pt x="0" y="0"/>
                  </a:moveTo>
                  <a:lnTo>
                    <a:pt x="85725" y="0"/>
                  </a:lnTo>
                  <a:lnTo>
                    <a:pt x="85725" y="19050"/>
                  </a:lnTo>
                  <a:lnTo>
                    <a:pt x="0" y="19050"/>
                  </a:lnTo>
                  <a:close/>
                </a:path>
              </a:pathLst>
            </a:custGeom>
            <a:grpFill/>
            <a:ln w="9525" cap="flat">
              <a:noFill/>
              <a:prstDash val="solid"/>
              <a:miter/>
            </a:ln>
          </p:spPr>
          <p:txBody>
            <a:bodyPr rtlCol="0" anchor="ctr"/>
            <a:lstStyle/>
            <a:p>
              <a:endParaRPr lang="en-RU"/>
            </a:p>
          </p:txBody>
        </p:sp>
        <p:sp>
          <p:nvSpPr>
            <p:cNvPr id="83" name="Freeform 372">
              <a:extLst>
                <a:ext uri="{FF2B5EF4-FFF2-40B4-BE49-F238E27FC236}">
                  <a16:creationId xmlns:a16="http://schemas.microsoft.com/office/drawing/2014/main" id="{465E8B8C-C195-907C-C7B2-B462D9BF97F2}"/>
                </a:ext>
              </a:extLst>
            </p:cNvPr>
            <p:cNvSpPr/>
            <p:nvPr/>
          </p:nvSpPr>
          <p:spPr>
            <a:xfrm>
              <a:off x="-4647547" y="6876069"/>
              <a:ext cx="171450" cy="19050"/>
            </a:xfrm>
            <a:custGeom>
              <a:avLst/>
              <a:gdLst>
                <a:gd name="connsiteX0" fmla="*/ 0 w 171450"/>
                <a:gd name="connsiteY0" fmla="*/ 0 h 19050"/>
                <a:gd name="connsiteX1" fmla="*/ 171450 w 171450"/>
                <a:gd name="connsiteY1" fmla="*/ 0 h 19050"/>
                <a:gd name="connsiteX2" fmla="*/ 171450 w 171450"/>
                <a:gd name="connsiteY2" fmla="*/ 19050 h 19050"/>
                <a:gd name="connsiteX3" fmla="*/ 0 w 1714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71450" h="19050">
                  <a:moveTo>
                    <a:pt x="0" y="0"/>
                  </a:moveTo>
                  <a:lnTo>
                    <a:pt x="171450" y="0"/>
                  </a:lnTo>
                  <a:lnTo>
                    <a:pt x="171450" y="19050"/>
                  </a:lnTo>
                  <a:lnTo>
                    <a:pt x="0" y="19050"/>
                  </a:lnTo>
                  <a:close/>
                </a:path>
              </a:pathLst>
            </a:custGeom>
            <a:grpFill/>
            <a:ln w="9525" cap="flat">
              <a:noFill/>
              <a:prstDash val="solid"/>
              <a:miter/>
            </a:ln>
          </p:spPr>
          <p:txBody>
            <a:bodyPr rtlCol="0" anchor="ctr"/>
            <a:lstStyle/>
            <a:p>
              <a:endParaRPr lang="en-RU"/>
            </a:p>
          </p:txBody>
        </p:sp>
        <p:sp>
          <p:nvSpPr>
            <p:cNvPr id="84" name="Freeform 373">
              <a:extLst>
                <a:ext uri="{FF2B5EF4-FFF2-40B4-BE49-F238E27FC236}">
                  <a16:creationId xmlns:a16="http://schemas.microsoft.com/office/drawing/2014/main" id="{AA5E73EC-5517-713A-8084-5673E630E5FE}"/>
                </a:ext>
              </a:extLst>
            </p:cNvPr>
            <p:cNvSpPr/>
            <p:nvPr/>
          </p:nvSpPr>
          <p:spPr>
            <a:xfrm>
              <a:off x="-4495147" y="6914169"/>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RU"/>
            </a:p>
          </p:txBody>
        </p:sp>
        <p:sp>
          <p:nvSpPr>
            <p:cNvPr id="85" name="Freeform 374">
              <a:extLst>
                <a:ext uri="{FF2B5EF4-FFF2-40B4-BE49-F238E27FC236}">
                  <a16:creationId xmlns:a16="http://schemas.microsoft.com/office/drawing/2014/main" id="{867DEB7F-3BD1-AE77-CB54-9FEEEC5A1BFE}"/>
                </a:ext>
              </a:extLst>
            </p:cNvPr>
            <p:cNvSpPr/>
            <p:nvPr/>
          </p:nvSpPr>
          <p:spPr>
            <a:xfrm>
              <a:off x="-4599922" y="6914169"/>
              <a:ext cx="85725" cy="19050"/>
            </a:xfrm>
            <a:custGeom>
              <a:avLst/>
              <a:gdLst>
                <a:gd name="connsiteX0" fmla="*/ 0 w 85725"/>
                <a:gd name="connsiteY0" fmla="*/ 0 h 19050"/>
                <a:gd name="connsiteX1" fmla="*/ 85725 w 85725"/>
                <a:gd name="connsiteY1" fmla="*/ 0 h 19050"/>
                <a:gd name="connsiteX2" fmla="*/ 85725 w 85725"/>
                <a:gd name="connsiteY2" fmla="*/ 19050 h 19050"/>
                <a:gd name="connsiteX3" fmla="*/ 0 w 8572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85725" h="19050">
                  <a:moveTo>
                    <a:pt x="0" y="0"/>
                  </a:moveTo>
                  <a:lnTo>
                    <a:pt x="85725" y="0"/>
                  </a:lnTo>
                  <a:lnTo>
                    <a:pt x="85725" y="19050"/>
                  </a:lnTo>
                  <a:lnTo>
                    <a:pt x="0" y="19050"/>
                  </a:lnTo>
                  <a:close/>
                </a:path>
              </a:pathLst>
            </a:custGeom>
            <a:grpFill/>
            <a:ln w="9525" cap="flat">
              <a:noFill/>
              <a:prstDash val="solid"/>
              <a:miter/>
            </a:ln>
          </p:spPr>
          <p:txBody>
            <a:bodyPr rtlCol="0" anchor="ctr"/>
            <a:lstStyle/>
            <a:p>
              <a:endParaRPr lang="en-RU"/>
            </a:p>
          </p:txBody>
        </p:sp>
        <p:sp>
          <p:nvSpPr>
            <p:cNvPr id="86" name="Freeform 375">
              <a:extLst>
                <a:ext uri="{FF2B5EF4-FFF2-40B4-BE49-F238E27FC236}">
                  <a16:creationId xmlns:a16="http://schemas.microsoft.com/office/drawing/2014/main" id="{66962D3D-6099-FFEB-AC19-7ED23EA76396}"/>
                </a:ext>
              </a:extLst>
            </p:cNvPr>
            <p:cNvSpPr/>
            <p:nvPr/>
          </p:nvSpPr>
          <p:spPr>
            <a:xfrm>
              <a:off x="-4342747" y="6876069"/>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RU"/>
            </a:p>
          </p:txBody>
        </p:sp>
        <p:sp>
          <p:nvSpPr>
            <p:cNvPr id="87" name="Freeform 376">
              <a:extLst>
                <a:ext uri="{FF2B5EF4-FFF2-40B4-BE49-F238E27FC236}">
                  <a16:creationId xmlns:a16="http://schemas.microsoft.com/office/drawing/2014/main" id="{1E731AC2-E505-9B77-90F6-917D82541D65}"/>
                </a:ext>
              </a:extLst>
            </p:cNvPr>
            <p:cNvSpPr/>
            <p:nvPr/>
          </p:nvSpPr>
          <p:spPr>
            <a:xfrm>
              <a:off x="-4304647" y="6876069"/>
              <a:ext cx="85725" cy="19050"/>
            </a:xfrm>
            <a:custGeom>
              <a:avLst/>
              <a:gdLst>
                <a:gd name="connsiteX0" fmla="*/ 0 w 85725"/>
                <a:gd name="connsiteY0" fmla="*/ 0 h 19050"/>
                <a:gd name="connsiteX1" fmla="*/ 85725 w 85725"/>
                <a:gd name="connsiteY1" fmla="*/ 0 h 19050"/>
                <a:gd name="connsiteX2" fmla="*/ 85725 w 85725"/>
                <a:gd name="connsiteY2" fmla="*/ 19050 h 19050"/>
                <a:gd name="connsiteX3" fmla="*/ 0 w 8572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85725" h="19050">
                  <a:moveTo>
                    <a:pt x="0" y="0"/>
                  </a:moveTo>
                  <a:lnTo>
                    <a:pt x="85725" y="0"/>
                  </a:lnTo>
                  <a:lnTo>
                    <a:pt x="85725" y="19050"/>
                  </a:lnTo>
                  <a:lnTo>
                    <a:pt x="0" y="19050"/>
                  </a:lnTo>
                  <a:close/>
                </a:path>
              </a:pathLst>
            </a:custGeom>
            <a:grpFill/>
            <a:ln w="9525" cap="flat">
              <a:noFill/>
              <a:prstDash val="solid"/>
              <a:miter/>
            </a:ln>
          </p:spPr>
          <p:txBody>
            <a:bodyPr rtlCol="0" anchor="ctr"/>
            <a:lstStyle/>
            <a:p>
              <a:endParaRPr lang="en-RU"/>
            </a:p>
          </p:txBody>
        </p:sp>
        <p:sp>
          <p:nvSpPr>
            <p:cNvPr id="88" name="Freeform 377">
              <a:extLst>
                <a:ext uri="{FF2B5EF4-FFF2-40B4-BE49-F238E27FC236}">
                  <a16:creationId xmlns:a16="http://schemas.microsoft.com/office/drawing/2014/main" id="{A0760CC1-9966-7EE7-8233-37D75027E5E8}"/>
                </a:ext>
              </a:extLst>
            </p:cNvPr>
            <p:cNvSpPr/>
            <p:nvPr/>
          </p:nvSpPr>
          <p:spPr>
            <a:xfrm>
              <a:off x="-4352272" y="6914169"/>
              <a:ext cx="171450" cy="19050"/>
            </a:xfrm>
            <a:custGeom>
              <a:avLst/>
              <a:gdLst>
                <a:gd name="connsiteX0" fmla="*/ 0 w 171450"/>
                <a:gd name="connsiteY0" fmla="*/ 0 h 19050"/>
                <a:gd name="connsiteX1" fmla="*/ 171450 w 171450"/>
                <a:gd name="connsiteY1" fmla="*/ 0 h 19050"/>
                <a:gd name="connsiteX2" fmla="*/ 171450 w 171450"/>
                <a:gd name="connsiteY2" fmla="*/ 19050 h 19050"/>
                <a:gd name="connsiteX3" fmla="*/ 0 w 1714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71450" h="19050">
                  <a:moveTo>
                    <a:pt x="0" y="0"/>
                  </a:moveTo>
                  <a:lnTo>
                    <a:pt x="171450" y="0"/>
                  </a:lnTo>
                  <a:lnTo>
                    <a:pt x="171450" y="19050"/>
                  </a:lnTo>
                  <a:lnTo>
                    <a:pt x="0" y="19050"/>
                  </a:lnTo>
                  <a:close/>
                </a:path>
              </a:pathLst>
            </a:custGeom>
            <a:grpFill/>
            <a:ln w="9525" cap="flat">
              <a:noFill/>
              <a:prstDash val="solid"/>
              <a:miter/>
            </a:ln>
          </p:spPr>
          <p:txBody>
            <a:bodyPr rtlCol="0" anchor="ctr"/>
            <a:lstStyle/>
            <a:p>
              <a:endParaRPr lang="en-RU"/>
            </a:p>
          </p:txBody>
        </p:sp>
        <p:sp>
          <p:nvSpPr>
            <p:cNvPr id="89" name="Freeform 378">
              <a:extLst>
                <a:ext uri="{FF2B5EF4-FFF2-40B4-BE49-F238E27FC236}">
                  <a16:creationId xmlns:a16="http://schemas.microsoft.com/office/drawing/2014/main" id="{0A71E3A7-3280-B03F-6D86-443F4EF32478}"/>
                </a:ext>
              </a:extLst>
            </p:cNvPr>
            <p:cNvSpPr/>
            <p:nvPr/>
          </p:nvSpPr>
          <p:spPr>
            <a:xfrm>
              <a:off x="-4237972" y="6952269"/>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RU"/>
            </a:p>
          </p:txBody>
        </p:sp>
        <p:sp>
          <p:nvSpPr>
            <p:cNvPr id="90" name="Freeform 379">
              <a:extLst>
                <a:ext uri="{FF2B5EF4-FFF2-40B4-BE49-F238E27FC236}">
                  <a16:creationId xmlns:a16="http://schemas.microsoft.com/office/drawing/2014/main" id="{8E6C54A3-9145-03E9-BE78-54D311AFE500}"/>
                </a:ext>
              </a:extLst>
            </p:cNvPr>
            <p:cNvSpPr/>
            <p:nvPr/>
          </p:nvSpPr>
          <p:spPr>
            <a:xfrm>
              <a:off x="-4342747" y="6952269"/>
              <a:ext cx="85725" cy="19050"/>
            </a:xfrm>
            <a:custGeom>
              <a:avLst/>
              <a:gdLst>
                <a:gd name="connsiteX0" fmla="*/ 0 w 85725"/>
                <a:gd name="connsiteY0" fmla="*/ 0 h 19050"/>
                <a:gd name="connsiteX1" fmla="*/ 85725 w 85725"/>
                <a:gd name="connsiteY1" fmla="*/ 0 h 19050"/>
                <a:gd name="connsiteX2" fmla="*/ 85725 w 85725"/>
                <a:gd name="connsiteY2" fmla="*/ 19050 h 19050"/>
                <a:gd name="connsiteX3" fmla="*/ 0 w 8572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85725" h="19050">
                  <a:moveTo>
                    <a:pt x="0" y="0"/>
                  </a:moveTo>
                  <a:lnTo>
                    <a:pt x="85725" y="0"/>
                  </a:lnTo>
                  <a:lnTo>
                    <a:pt x="85725" y="19050"/>
                  </a:lnTo>
                  <a:lnTo>
                    <a:pt x="0" y="19050"/>
                  </a:lnTo>
                  <a:close/>
                </a:path>
              </a:pathLst>
            </a:custGeom>
            <a:grpFill/>
            <a:ln w="9525" cap="flat">
              <a:noFill/>
              <a:prstDash val="solid"/>
              <a:miter/>
            </a:ln>
          </p:spPr>
          <p:txBody>
            <a:bodyPr rtlCol="0" anchor="ctr"/>
            <a:lstStyle/>
            <a:p>
              <a:endParaRPr lang="en-RU"/>
            </a:p>
          </p:txBody>
        </p:sp>
        <p:sp>
          <p:nvSpPr>
            <p:cNvPr id="91" name="Freeform 380">
              <a:extLst>
                <a:ext uri="{FF2B5EF4-FFF2-40B4-BE49-F238E27FC236}">
                  <a16:creationId xmlns:a16="http://schemas.microsoft.com/office/drawing/2014/main" id="{F645E0A0-3A71-F655-1396-D10372E8B760}"/>
                </a:ext>
              </a:extLst>
            </p:cNvPr>
            <p:cNvSpPr/>
            <p:nvPr/>
          </p:nvSpPr>
          <p:spPr>
            <a:xfrm>
              <a:off x="-4590397" y="7161819"/>
              <a:ext cx="361950" cy="19050"/>
            </a:xfrm>
            <a:custGeom>
              <a:avLst/>
              <a:gdLst>
                <a:gd name="connsiteX0" fmla="*/ 0 w 361950"/>
                <a:gd name="connsiteY0" fmla="*/ 0 h 19050"/>
                <a:gd name="connsiteX1" fmla="*/ 361950 w 361950"/>
                <a:gd name="connsiteY1" fmla="*/ 0 h 19050"/>
                <a:gd name="connsiteX2" fmla="*/ 361950 w 361950"/>
                <a:gd name="connsiteY2" fmla="*/ 19050 h 19050"/>
                <a:gd name="connsiteX3" fmla="*/ 0 w 3619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361950" h="19050">
                  <a:moveTo>
                    <a:pt x="0" y="0"/>
                  </a:moveTo>
                  <a:lnTo>
                    <a:pt x="361950" y="0"/>
                  </a:lnTo>
                  <a:lnTo>
                    <a:pt x="361950" y="19050"/>
                  </a:lnTo>
                  <a:lnTo>
                    <a:pt x="0" y="19050"/>
                  </a:lnTo>
                  <a:close/>
                </a:path>
              </a:pathLst>
            </a:custGeom>
            <a:grpFill/>
            <a:ln w="9525" cap="flat">
              <a:noFill/>
              <a:prstDash val="solid"/>
              <a:miter/>
            </a:ln>
          </p:spPr>
          <p:txBody>
            <a:bodyPr rtlCol="0" anchor="ctr"/>
            <a:lstStyle/>
            <a:p>
              <a:endParaRPr lang="en-RU"/>
            </a:p>
          </p:txBody>
        </p:sp>
      </p:grpSp>
      <p:grpSp>
        <p:nvGrpSpPr>
          <p:cNvPr id="92" name="Graphic 6">
            <a:extLst>
              <a:ext uri="{FF2B5EF4-FFF2-40B4-BE49-F238E27FC236}">
                <a16:creationId xmlns:a16="http://schemas.microsoft.com/office/drawing/2014/main" id="{27F96C04-62CD-74DA-430D-DF0EECAEB6B6}"/>
              </a:ext>
            </a:extLst>
          </p:cNvPr>
          <p:cNvGrpSpPr/>
          <p:nvPr/>
        </p:nvGrpSpPr>
        <p:grpSpPr>
          <a:xfrm>
            <a:off x="6309905" y="5850625"/>
            <a:ext cx="590550" cy="590550"/>
            <a:chOff x="-1961497" y="4761519"/>
            <a:chExt cx="590550" cy="590550"/>
          </a:xfrm>
          <a:solidFill>
            <a:schemeClr val="bg1"/>
          </a:solidFill>
        </p:grpSpPr>
        <p:sp>
          <p:nvSpPr>
            <p:cNvPr id="93" name="Freeform 206">
              <a:extLst>
                <a:ext uri="{FF2B5EF4-FFF2-40B4-BE49-F238E27FC236}">
                  <a16:creationId xmlns:a16="http://schemas.microsoft.com/office/drawing/2014/main" id="{4BAAC51C-FECC-92D9-FF99-78F914B8FA7F}"/>
                </a:ext>
              </a:extLst>
            </p:cNvPr>
            <p:cNvSpPr/>
            <p:nvPr/>
          </p:nvSpPr>
          <p:spPr>
            <a:xfrm>
              <a:off x="-1694797" y="4847244"/>
              <a:ext cx="323850" cy="438150"/>
            </a:xfrm>
            <a:custGeom>
              <a:avLst/>
              <a:gdLst>
                <a:gd name="connsiteX0" fmla="*/ 161925 w 323850"/>
                <a:gd name="connsiteY0" fmla="*/ 438150 h 438150"/>
                <a:gd name="connsiteX1" fmla="*/ 139255 w 323850"/>
                <a:gd name="connsiteY1" fmla="*/ 425863 h 438150"/>
                <a:gd name="connsiteX2" fmla="*/ 26289 w 323850"/>
                <a:gd name="connsiteY2" fmla="*/ 252698 h 438150"/>
                <a:gd name="connsiteX3" fmla="*/ 0 w 323850"/>
                <a:gd name="connsiteY3" fmla="*/ 164211 h 438150"/>
                <a:gd name="connsiteX4" fmla="*/ 0 w 323850"/>
                <a:gd name="connsiteY4" fmla="*/ 161925 h 438150"/>
                <a:gd name="connsiteX5" fmla="*/ 161925 w 323850"/>
                <a:gd name="connsiteY5" fmla="*/ 0 h 438150"/>
                <a:gd name="connsiteX6" fmla="*/ 323850 w 323850"/>
                <a:gd name="connsiteY6" fmla="*/ 161925 h 438150"/>
                <a:gd name="connsiteX7" fmla="*/ 323850 w 323850"/>
                <a:gd name="connsiteY7" fmla="*/ 164211 h 438150"/>
                <a:gd name="connsiteX8" fmla="*/ 297561 w 323850"/>
                <a:gd name="connsiteY8" fmla="*/ 252698 h 438150"/>
                <a:gd name="connsiteX9" fmla="*/ 184595 w 323850"/>
                <a:gd name="connsiteY9" fmla="*/ 425863 h 438150"/>
                <a:gd name="connsiteX10" fmla="*/ 161925 w 323850"/>
                <a:gd name="connsiteY10" fmla="*/ 438150 h 438150"/>
                <a:gd name="connsiteX11" fmla="*/ 161925 w 323850"/>
                <a:gd name="connsiteY11" fmla="*/ 19050 h 438150"/>
                <a:gd name="connsiteX12" fmla="*/ 19050 w 323850"/>
                <a:gd name="connsiteY12" fmla="*/ 161925 h 438150"/>
                <a:gd name="connsiteX13" fmla="*/ 19050 w 323850"/>
                <a:gd name="connsiteY13" fmla="*/ 164211 h 438150"/>
                <a:gd name="connsiteX14" fmla="*/ 42291 w 323850"/>
                <a:gd name="connsiteY14" fmla="*/ 242221 h 438150"/>
                <a:gd name="connsiteX15" fmla="*/ 155257 w 323850"/>
                <a:gd name="connsiteY15" fmla="*/ 415385 h 438150"/>
                <a:gd name="connsiteX16" fmla="*/ 168783 w 323850"/>
                <a:gd name="connsiteY16" fmla="*/ 415385 h 438150"/>
                <a:gd name="connsiteX17" fmla="*/ 281749 w 323850"/>
                <a:gd name="connsiteY17" fmla="*/ 242221 h 438150"/>
                <a:gd name="connsiteX18" fmla="*/ 304990 w 323850"/>
                <a:gd name="connsiteY18" fmla="*/ 164211 h 438150"/>
                <a:gd name="connsiteX19" fmla="*/ 304990 w 323850"/>
                <a:gd name="connsiteY19" fmla="*/ 161925 h 438150"/>
                <a:gd name="connsiteX20" fmla="*/ 161925 w 323850"/>
                <a:gd name="connsiteY20" fmla="*/ 19050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3850" h="438150">
                  <a:moveTo>
                    <a:pt x="161925" y="438150"/>
                  </a:moveTo>
                  <a:cubicBezTo>
                    <a:pt x="152781" y="438150"/>
                    <a:pt x="144209" y="433578"/>
                    <a:pt x="139255" y="425863"/>
                  </a:cubicBezTo>
                  <a:lnTo>
                    <a:pt x="26289" y="252698"/>
                  </a:lnTo>
                  <a:cubicBezTo>
                    <a:pt x="9049" y="226314"/>
                    <a:pt x="0" y="195739"/>
                    <a:pt x="0" y="164211"/>
                  </a:cubicBezTo>
                  <a:lnTo>
                    <a:pt x="0" y="161925"/>
                  </a:lnTo>
                  <a:cubicBezTo>
                    <a:pt x="0" y="72676"/>
                    <a:pt x="72676" y="0"/>
                    <a:pt x="161925" y="0"/>
                  </a:cubicBezTo>
                  <a:cubicBezTo>
                    <a:pt x="251174" y="0"/>
                    <a:pt x="323850" y="72676"/>
                    <a:pt x="323850" y="161925"/>
                  </a:cubicBezTo>
                  <a:lnTo>
                    <a:pt x="323850" y="164211"/>
                  </a:lnTo>
                  <a:cubicBezTo>
                    <a:pt x="323850" y="195739"/>
                    <a:pt x="314706" y="226314"/>
                    <a:pt x="297561" y="252698"/>
                  </a:cubicBezTo>
                  <a:lnTo>
                    <a:pt x="184595" y="425863"/>
                  </a:lnTo>
                  <a:cubicBezTo>
                    <a:pt x="179641" y="433578"/>
                    <a:pt x="171069" y="438150"/>
                    <a:pt x="161925" y="438150"/>
                  </a:cubicBezTo>
                  <a:close/>
                  <a:moveTo>
                    <a:pt x="161925" y="19050"/>
                  </a:moveTo>
                  <a:cubicBezTo>
                    <a:pt x="83153" y="19050"/>
                    <a:pt x="19050" y="83153"/>
                    <a:pt x="19050" y="161925"/>
                  </a:cubicBezTo>
                  <a:lnTo>
                    <a:pt x="19050" y="164211"/>
                  </a:lnTo>
                  <a:cubicBezTo>
                    <a:pt x="19050" y="192024"/>
                    <a:pt x="27051" y="218980"/>
                    <a:pt x="42291" y="242221"/>
                  </a:cubicBezTo>
                  <a:lnTo>
                    <a:pt x="155257" y="415385"/>
                  </a:lnTo>
                  <a:cubicBezTo>
                    <a:pt x="158210" y="419957"/>
                    <a:pt x="165735" y="419957"/>
                    <a:pt x="168783" y="415385"/>
                  </a:cubicBezTo>
                  <a:lnTo>
                    <a:pt x="281749" y="242221"/>
                  </a:lnTo>
                  <a:cubicBezTo>
                    <a:pt x="296894" y="218980"/>
                    <a:pt x="304990" y="191929"/>
                    <a:pt x="304990" y="164211"/>
                  </a:cubicBezTo>
                  <a:lnTo>
                    <a:pt x="304990" y="161925"/>
                  </a:lnTo>
                  <a:cubicBezTo>
                    <a:pt x="304800" y="83153"/>
                    <a:pt x="240697" y="19050"/>
                    <a:pt x="161925" y="19050"/>
                  </a:cubicBezTo>
                  <a:close/>
                </a:path>
              </a:pathLst>
            </a:custGeom>
            <a:grpFill/>
            <a:ln w="9525" cap="flat">
              <a:noFill/>
              <a:prstDash val="solid"/>
              <a:miter/>
            </a:ln>
          </p:spPr>
          <p:txBody>
            <a:bodyPr rtlCol="0" anchor="ctr"/>
            <a:lstStyle/>
            <a:p>
              <a:endParaRPr lang="en-RU"/>
            </a:p>
          </p:txBody>
        </p:sp>
        <p:sp>
          <p:nvSpPr>
            <p:cNvPr id="94" name="Freeform 207">
              <a:extLst>
                <a:ext uri="{FF2B5EF4-FFF2-40B4-BE49-F238E27FC236}">
                  <a16:creationId xmlns:a16="http://schemas.microsoft.com/office/drawing/2014/main" id="{8C3F95F8-FD27-D609-A1B3-93E1CD5995D2}"/>
                </a:ext>
              </a:extLst>
            </p:cNvPr>
            <p:cNvSpPr/>
            <p:nvPr/>
          </p:nvSpPr>
          <p:spPr>
            <a:xfrm>
              <a:off x="-1656697" y="5171094"/>
              <a:ext cx="19050" cy="66675"/>
            </a:xfrm>
            <a:custGeom>
              <a:avLst/>
              <a:gdLst>
                <a:gd name="connsiteX0" fmla="*/ 0 w 19050"/>
                <a:gd name="connsiteY0" fmla="*/ 0 h 66675"/>
                <a:gd name="connsiteX1" fmla="*/ 19050 w 19050"/>
                <a:gd name="connsiteY1" fmla="*/ 0 h 66675"/>
                <a:gd name="connsiteX2" fmla="*/ 19050 w 19050"/>
                <a:gd name="connsiteY2" fmla="*/ 66675 h 66675"/>
                <a:gd name="connsiteX3" fmla="*/ 0 w 1905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19050" h="66675">
                  <a:moveTo>
                    <a:pt x="0" y="0"/>
                  </a:moveTo>
                  <a:lnTo>
                    <a:pt x="19050" y="0"/>
                  </a:lnTo>
                  <a:lnTo>
                    <a:pt x="19050" y="66675"/>
                  </a:lnTo>
                  <a:lnTo>
                    <a:pt x="0" y="66675"/>
                  </a:lnTo>
                  <a:close/>
                </a:path>
              </a:pathLst>
            </a:custGeom>
            <a:grpFill/>
            <a:ln w="9525" cap="flat">
              <a:noFill/>
              <a:prstDash val="solid"/>
              <a:miter/>
            </a:ln>
          </p:spPr>
          <p:txBody>
            <a:bodyPr rtlCol="0" anchor="ctr"/>
            <a:lstStyle/>
            <a:p>
              <a:endParaRPr lang="en-RU"/>
            </a:p>
          </p:txBody>
        </p:sp>
        <p:sp>
          <p:nvSpPr>
            <p:cNvPr id="95" name="Freeform 208">
              <a:extLst>
                <a:ext uri="{FF2B5EF4-FFF2-40B4-BE49-F238E27FC236}">
                  <a16:creationId xmlns:a16="http://schemas.microsoft.com/office/drawing/2014/main" id="{E6AC3B51-3686-8FCD-6B9F-05C821B6CC2C}"/>
                </a:ext>
              </a:extLst>
            </p:cNvPr>
            <p:cNvSpPr/>
            <p:nvPr/>
          </p:nvSpPr>
          <p:spPr>
            <a:xfrm>
              <a:off x="-1961497" y="4761519"/>
              <a:ext cx="323850" cy="476250"/>
            </a:xfrm>
            <a:custGeom>
              <a:avLst/>
              <a:gdLst>
                <a:gd name="connsiteX0" fmla="*/ 19050 w 323850"/>
                <a:gd name="connsiteY0" fmla="*/ 476250 h 476250"/>
                <a:gd name="connsiteX1" fmla="*/ 0 w 323850"/>
                <a:gd name="connsiteY1" fmla="*/ 476250 h 476250"/>
                <a:gd name="connsiteX2" fmla="*/ 0 w 323850"/>
                <a:gd name="connsiteY2" fmla="*/ 47625 h 476250"/>
                <a:gd name="connsiteX3" fmla="*/ 47625 w 323850"/>
                <a:gd name="connsiteY3" fmla="*/ 0 h 476250"/>
                <a:gd name="connsiteX4" fmla="*/ 276225 w 323850"/>
                <a:gd name="connsiteY4" fmla="*/ 0 h 476250"/>
                <a:gd name="connsiteX5" fmla="*/ 323850 w 323850"/>
                <a:gd name="connsiteY5" fmla="*/ 47625 h 476250"/>
                <a:gd name="connsiteX6" fmla="*/ 323850 w 323850"/>
                <a:gd name="connsiteY6" fmla="*/ 104775 h 476250"/>
                <a:gd name="connsiteX7" fmla="*/ 304800 w 323850"/>
                <a:gd name="connsiteY7" fmla="*/ 104775 h 476250"/>
                <a:gd name="connsiteX8" fmla="*/ 304800 w 323850"/>
                <a:gd name="connsiteY8" fmla="*/ 47625 h 476250"/>
                <a:gd name="connsiteX9" fmla="*/ 276225 w 323850"/>
                <a:gd name="connsiteY9" fmla="*/ 19050 h 476250"/>
                <a:gd name="connsiteX10" fmla="*/ 47625 w 323850"/>
                <a:gd name="connsiteY10" fmla="*/ 19050 h 476250"/>
                <a:gd name="connsiteX11" fmla="*/ 19050 w 323850"/>
                <a:gd name="connsiteY11" fmla="*/ 47625 h 476250"/>
                <a:gd name="connsiteX12" fmla="*/ 19050 w 323850"/>
                <a:gd name="connsiteY12" fmla="*/ 476250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3850" h="476250">
                  <a:moveTo>
                    <a:pt x="19050" y="476250"/>
                  </a:moveTo>
                  <a:lnTo>
                    <a:pt x="0" y="476250"/>
                  </a:lnTo>
                  <a:lnTo>
                    <a:pt x="0" y="47625"/>
                  </a:lnTo>
                  <a:cubicBezTo>
                    <a:pt x="0" y="21336"/>
                    <a:pt x="21336" y="0"/>
                    <a:pt x="47625" y="0"/>
                  </a:cubicBezTo>
                  <a:lnTo>
                    <a:pt x="276225" y="0"/>
                  </a:lnTo>
                  <a:cubicBezTo>
                    <a:pt x="302514" y="0"/>
                    <a:pt x="323850" y="21336"/>
                    <a:pt x="323850" y="47625"/>
                  </a:cubicBezTo>
                  <a:lnTo>
                    <a:pt x="323850" y="104775"/>
                  </a:lnTo>
                  <a:lnTo>
                    <a:pt x="304800" y="104775"/>
                  </a:lnTo>
                  <a:lnTo>
                    <a:pt x="304800" y="47625"/>
                  </a:lnTo>
                  <a:cubicBezTo>
                    <a:pt x="304800" y="31909"/>
                    <a:pt x="291941" y="19050"/>
                    <a:pt x="276225" y="19050"/>
                  </a:cubicBezTo>
                  <a:lnTo>
                    <a:pt x="47625" y="19050"/>
                  </a:lnTo>
                  <a:cubicBezTo>
                    <a:pt x="31909" y="19050"/>
                    <a:pt x="19050" y="31909"/>
                    <a:pt x="19050" y="47625"/>
                  </a:cubicBezTo>
                  <a:lnTo>
                    <a:pt x="19050" y="476250"/>
                  </a:lnTo>
                  <a:close/>
                </a:path>
              </a:pathLst>
            </a:custGeom>
            <a:grpFill/>
            <a:ln w="9525" cap="flat">
              <a:noFill/>
              <a:prstDash val="solid"/>
              <a:miter/>
            </a:ln>
          </p:spPr>
          <p:txBody>
            <a:bodyPr rtlCol="0" anchor="ctr"/>
            <a:lstStyle/>
            <a:p>
              <a:endParaRPr lang="en-RU"/>
            </a:p>
          </p:txBody>
        </p:sp>
        <p:sp>
          <p:nvSpPr>
            <p:cNvPr id="96" name="Freeform 209">
              <a:extLst>
                <a:ext uri="{FF2B5EF4-FFF2-40B4-BE49-F238E27FC236}">
                  <a16:creationId xmlns:a16="http://schemas.microsoft.com/office/drawing/2014/main" id="{EDE6C0EE-39F3-D803-F0A9-1D6749C74920}"/>
                </a:ext>
              </a:extLst>
            </p:cNvPr>
            <p:cNvSpPr/>
            <p:nvPr/>
          </p:nvSpPr>
          <p:spPr>
            <a:xfrm>
              <a:off x="-1961497" y="5256819"/>
              <a:ext cx="323850" cy="95250"/>
            </a:xfrm>
            <a:custGeom>
              <a:avLst/>
              <a:gdLst>
                <a:gd name="connsiteX0" fmla="*/ 276225 w 323850"/>
                <a:gd name="connsiteY0" fmla="*/ 95250 h 95250"/>
                <a:gd name="connsiteX1" fmla="*/ 47625 w 323850"/>
                <a:gd name="connsiteY1" fmla="*/ 95250 h 95250"/>
                <a:gd name="connsiteX2" fmla="*/ 0 w 323850"/>
                <a:gd name="connsiteY2" fmla="*/ 47625 h 95250"/>
                <a:gd name="connsiteX3" fmla="*/ 0 w 323850"/>
                <a:gd name="connsiteY3" fmla="*/ 0 h 95250"/>
                <a:gd name="connsiteX4" fmla="*/ 323850 w 323850"/>
                <a:gd name="connsiteY4" fmla="*/ 0 h 95250"/>
                <a:gd name="connsiteX5" fmla="*/ 323850 w 323850"/>
                <a:gd name="connsiteY5" fmla="*/ 47625 h 95250"/>
                <a:gd name="connsiteX6" fmla="*/ 276225 w 323850"/>
                <a:gd name="connsiteY6" fmla="*/ 95250 h 95250"/>
                <a:gd name="connsiteX7" fmla="*/ 19050 w 323850"/>
                <a:gd name="connsiteY7" fmla="*/ 19050 h 95250"/>
                <a:gd name="connsiteX8" fmla="*/ 19050 w 323850"/>
                <a:gd name="connsiteY8" fmla="*/ 47625 h 95250"/>
                <a:gd name="connsiteX9" fmla="*/ 47625 w 323850"/>
                <a:gd name="connsiteY9" fmla="*/ 76200 h 95250"/>
                <a:gd name="connsiteX10" fmla="*/ 276225 w 323850"/>
                <a:gd name="connsiteY10" fmla="*/ 76200 h 95250"/>
                <a:gd name="connsiteX11" fmla="*/ 304800 w 323850"/>
                <a:gd name="connsiteY11" fmla="*/ 47625 h 95250"/>
                <a:gd name="connsiteX12" fmla="*/ 304800 w 323850"/>
                <a:gd name="connsiteY12" fmla="*/ 19050 h 95250"/>
                <a:gd name="connsiteX13" fmla="*/ 19050 w 323850"/>
                <a:gd name="connsiteY13" fmla="*/ 1905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3850" h="95250">
                  <a:moveTo>
                    <a:pt x="276225" y="95250"/>
                  </a:moveTo>
                  <a:lnTo>
                    <a:pt x="47625" y="95250"/>
                  </a:lnTo>
                  <a:cubicBezTo>
                    <a:pt x="21336" y="95250"/>
                    <a:pt x="0" y="73914"/>
                    <a:pt x="0" y="47625"/>
                  </a:cubicBezTo>
                  <a:lnTo>
                    <a:pt x="0" y="0"/>
                  </a:lnTo>
                  <a:lnTo>
                    <a:pt x="323850" y="0"/>
                  </a:lnTo>
                  <a:lnTo>
                    <a:pt x="323850" y="47625"/>
                  </a:lnTo>
                  <a:cubicBezTo>
                    <a:pt x="323850" y="73914"/>
                    <a:pt x="302514" y="95250"/>
                    <a:pt x="276225" y="95250"/>
                  </a:cubicBezTo>
                  <a:close/>
                  <a:moveTo>
                    <a:pt x="19050" y="19050"/>
                  </a:moveTo>
                  <a:lnTo>
                    <a:pt x="19050" y="47625"/>
                  </a:lnTo>
                  <a:cubicBezTo>
                    <a:pt x="19050" y="63341"/>
                    <a:pt x="31909" y="76200"/>
                    <a:pt x="47625" y="76200"/>
                  </a:cubicBezTo>
                  <a:lnTo>
                    <a:pt x="276225" y="76200"/>
                  </a:lnTo>
                  <a:cubicBezTo>
                    <a:pt x="291941" y="76200"/>
                    <a:pt x="304800" y="63341"/>
                    <a:pt x="304800" y="47625"/>
                  </a:cubicBezTo>
                  <a:lnTo>
                    <a:pt x="304800" y="19050"/>
                  </a:lnTo>
                  <a:lnTo>
                    <a:pt x="19050" y="19050"/>
                  </a:lnTo>
                  <a:close/>
                </a:path>
              </a:pathLst>
            </a:custGeom>
            <a:grpFill/>
            <a:ln w="9525" cap="flat">
              <a:noFill/>
              <a:prstDash val="solid"/>
              <a:miter/>
            </a:ln>
          </p:spPr>
          <p:txBody>
            <a:bodyPr rtlCol="0" anchor="ctr"/>
            <a:lstStyle/>
            <a:p>
              <a:endParaRPr lang="en-RU"/>
            </a:p>
          </p:txBody>
        </p:sp>
        <p:sp>
          <p:nvSpPr>
            <p:cNvPr id="97" name="Freeform 210">
              <a:extLst>
                <a:ext uri="{FF2B5EF4-FFF2-40B4-BE49-F238E27FC236}">
                  <a16:creationId xmlns:a16="http://schemas.microsoft.com/office/drawing/2014/main" id="{BACCC159-C13A-0D99-1C65-AD2361165491}"/>
                </a:ext>
              </a:extLst>
            </p:cNvPr>
            <p:cNvSpPr/>
            <p:nvPr/>
          </p:nvSpPr>
          <p:spPr>
            <a:xfrm>
              <a:off x="-1837672" y="5294919"/>
              <a:ext cx="76200" cy="19050"/>
            </a:xfrm>
            <a:custGeom>
              <a:avLst/>
              <a:gdLst>
                <a:gd name="connsiteX0" fmla="*/ 0 w 76200"/>
                <a:gd name="connsiteY0" fmla="*/ 0 h 19050"/>
                <a:gd name="connsiteX1" fmla="*/ 76200 w 76200"/>
                <a:gd name="connsiteY1" fmla="*/ 0 h 19050"/>
                <a:gd name="connsiteX2" fmla="*/ 76200 w 76200"/>
                <a:gd name="connsiteY2" fmla="*/ 19050 h 19050"/>
                <a:gd name="connsiteX3" fmla="*/ 0 w 762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76200" h="19050">
                  <a:moveTo>
                    <a:pt x="0" y="0"/>
                  </a:moveTo>
                  <a:lnTo>
                    <a:pt x="76200" y="0"/>
                  </a:lnTo>
                  <a:lnTo>
                    <a:pt x="76200" y="19050"/>
                  </a:lnTo>
                  <a:lnTo>
                    <a:pt x="0" y="19050"/>
                  </a:lnTo>
                  <a:close/>
                </a:path>
              </a:pathLst>
            </a:custGeom>
            <a:grpFill/>
            <a:ln w="9525" cap="flat">
              <a:noFill/>
              <a:prstDash val="solid"/>
              <a:miter/>
            </a:ln>
          </p:spPr>
          <p:txBody>
            <a:bodyPr rtlCol="0" anchor="ctr"/>
            <a:lstStyle/>
            <a:p>
              <a:endParaRPr lang="en-RU"/>
            </a:p>
          </p:txBody>
        </p:sp>
        <p:sp>
          <p:nvSpPr>
            <p:cNvPr id="98" name="Freeform 211">
              <a:extLst>
                <a:ext uri="{FF2B5EF4-FFF2-40B4-BE49-F238E27FC236}">
                  <a16:creationId xmlns:a16="http://schemas.microsoft.com/office/drawing/2014/main" id="{2BDFEB01-49B0-524B-FD2A-6BC3E661CD93}"/>
                </a:ext>
              </a:extLst>
            </p:cNvPr>
            <p:cNvSpPr/>
            <p:nvPr/>
          </p:nvSpPr>
          <p:spPr>
            <a:xfrm>
              <a:off x="-1951972" y="4818669"/>
              <a:ext cx="304800" cy="19050"/>
            </a:xfrm>
            <a:custGeom>
              <a:avLst/>
              <a:gdLst>
                <a:gd name="connsiteX0" fmla="*/ 0 w 304800"/>
                <a:gd name="connsiteY0" fmla="*/ 0 h 19050"/>
                <a:gd name="connsiteX1" fmla="*/ 304800 w 304800"/>
                <a:gd name="connsiteY1" fmla="*/ 0 h 19050"/>
                <a:gd name="connsiteX2" fmla="*/ 304800 w 304800"/>
                <a:gd name="connsiteY2" fmla="*/ 19050 h 19050"/>
                <a:gd name="connsiteX3" fmla="*/ 0 w 3048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304800" h="19050">
                  <a:moveTo>
                    <a:pt x="0" y="0"/>
                  </a:moveTo>
                  <a:lnTo>
                    <a:pt x="304800" y="0"/>
                  </a:lnTo>
                  <a:lnTo>
                    <a:pt x="304800" y="19050"/>
                  </a:lnTo>
                  <a:lnTo>
                    <a:pt x="0" y="19050"/>
                  </a:lnTo>
                  <a:close/>
                </a:path>
              </a:pathLst>
            </a:custGeom>
            <a:grpFill/>
            <a:ln w="9525" cap="flat">
              <a:noFill/>
              <a:prstDash val="solid"/>
              <a:miter/>
            </a:ln>
          </p:spPr>
          <p:txBody>
            <a:bodyPr rtlCol="0" anchor="ctr"/>
            <a:lstStyle/>
            <a:p>
              <a:endParaRPr lang="en-RU"/>
            </a:p>
          </p:txBody>
        </p:sp>
        <p:sp>
          <p:nvSpPr>
            <p:cNvPr id="99" name="Freeform 212">
              <a:extLst>
                <a:ext uri="{FF2B5EF4-FFF2-40B4-BE49-F238E27FC236}">
                  <a16:creationId xmlns:a16="http://schemas.microsoft.com/office/drawing/2014/main" id="{4B1DB9C4-C7EB-8F00-9D57-1839CAC2FD39}"/>
                </a:ext>
              </a:extLst>
            </p:cNvPr>
            <p:cNvSpPr/>
            <p:nvPr/>
          </p:nvSpPr>
          <p:spPr>
            <a:xfrm>
              <a:off x="-1923397" y="4856769"/>
              <a:ext cx="247650" cy="381000"/>
            </a:xfrm>
            <a:custGeom>
              <a:avLst/>
              <a:gdLst>
                <a:gd name="connsiteX0" fmla="*/ 247650 w 247650"/>
                <a:gd name="connsiteY0" fmla="*/ 381000 h 381000"/>
                <a:gd name="connsiteX1" fmla="*/ 0 w 247650"/>
                <a:gd name="connsiteY1" fmla="*/ 381000 h 381000"/>
                <a:gd name="connsiteX2" fmla="*/ 0 w 247650"/>
                <a:gd name="connsiteY2" fmla="*/ 0 h 381000"/>
                <a:gd name="connsiteX3" fmla="*/ 247650 w 247650"/>
                <a:gd name="connsiteY3" fmla="*/ 0 h 381000"/>
                <a:gd name="connsiteX4" fmla="*/ 247650 w 247650"/>
                <a:gd name="connsiteY4" fmla="*/ 47625 h 381000"/>
                <a:gd name="connsiteX5" fmla="*/ 228600 w 247650"/>
                <a:gd name="connsiteY5" fmla="*/ 47625 h 381000"/>
                <a:gd name="connsiteX6" fmla="*/ 228600 w 247650"/>
                <a:gd name="connsiteY6" fmla="*/ 19050 h 381000"/>
                <a:gd name="connsiteX7" fmla="*/ 19050 w 247650"/>
                <a:gd name="connsiteY7" fmla="*/ 19050 h 381000"/>
                <a:gd name="connsiteX8" fmla="*/ 19050 w 247650"/>
                <a:gd name="connsiteY8" fmla="*/ 361950 h 381000"/>
                <a:gd name="connsiteX9" fmla="*/ 228600 w 247650"/>
                <a:gd name="connsiteY9" fmla="*/ 361950 h 381000"/>
                <a:gd name="connsiteX10" fmla="*/ 228600 w 247650"/>
                <a:gd name="connsiteY10" fmla="*/ 266700 h 381000"/>
                <a:gd name="connsiteX11" fmla="*/ 247650 w 247650"/>
                <a:gd name="connsiteY11" fmla="*/ 26670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650" h="381000">
                  <a:moveTo>
                    <a:pt x="247650" y="381000"/>
                  </a:moveTo>
                  <a:lnTo>
                    <a:pt x="0" y="381000"/>
                  </a:lnTo>
                  <a:lnTo>
                    <a:pt x="0" y="0"/>
                  </a:lnTo>
                  <a:lnTo>
                    <a:pt x="247650" y="0"/>
                  </a:lnTo>
                  <a:lnTo>
                    <a:pt x="247650" y="47625"/>
                  </a:lnTo>
                  <a:lnTo>
                    <a:pt x="228600" y="47625"/>
                  </a:lnTo>
                  <a:lnTo>
                    <a:pt x="228600" y="19050"/>
                  </a:lnTo>
                  <a:lnTo>
                    <a:pt x="19050" y="19050"/>
                  </a:lnTo>
                  <a:lnTo>
                    <a:pt x="19050" y="361950"/>
                  </a:lnTo>
                  <a:lnTo>
                    <a:pt x="228600" y="361950"/>
                  </a:lnTo>
                  <a:lnTo>
                    <a:pt x="228600" y="266700"/>
                  </a:lnTo>
                  <a:lnTo>
                    <a:pt x="247650" y="266700"/>
                  </a:lnTo>
                  <a:close/>
                </a:path>
              </a:pathLst>
            </a:custGeom>
            <a:grpFill/>
            <a:ln w="9525" cap="flat">
              <a:noFill/>
              <a:prstDash val="solid"/>
              <a:miter/>
            </a:ln>
          </p:spPr>
          <p:txBody>
            <a:bodyPr rtlCol="0" anchor="ctr"/>
            <a:lstStyle/>
            <a:p>
              <a:endParaRPr lang="en-RU"/>
            </a:p>
          </p:txBody>
        </p:sp>
        <p:sp>
          <p:nvSpPr>
            <p:cNvPr id="100" name="Freeform 213">
              <a:extLst>
                <a:ext uri="{FF2B5EF4-FFF2-40B4-BE49-F238E27FC236}">
                  <a16:creationId xmlns:a16="http://schemas.microsoft.com/office/drawing/2014/main" id="{E6A06321-9B0A-9C6F-BF89-AD3354C5FC98}"/>
                </a:ext>
              </a:extLst>
            </p:cNvPr>
            <p:cNvSpPr/>
            <p:nvPr/>
          </p:nvSpPr>
          <p:spPr>
            <a:xfrm>
              <a:off x="-1809097" y="4866294"/>
              <a:ext cx="95250" cy="104775"/>
            </a:xfrm>
            <a:custGeom>
              <a:avLst/>
              <a:gdLst>
                <a:gd name="connsiteX0" fmla="*/ 95250 w 95250"/>
                <a:gd name="connsiteY0" fmla="*/ 104775 h 104775"/>
                <a:gd name="connsiteX1" fmla="*/ 0 w 95250"/>
                <a:gd name="connsiteY1" fmla="*/ 104775 h 104775"/>
                <a:gd name="connsiteX2" fmla="*/ 0 w 95250"/>
                <a:gd name="connsiteY2" fmla="*/ 0 h 104775"/>
                <a:gd name="connsiteX3" fmla="*/ 19050 w 95250"/>
                <a:gd name="connsiteY3" fmla="*/ 0 h 104775"/>
                <a:gd name="connsiteX4" fmla="*/ 19050 w 95250"/>
                <a:gd name="connsiteY4" fmla="*/ 85725 h 104775"/>
                <a:gd name="connsiteX5" fmla="*/ 95250 w 95250"/>
                <a:gd name="connsiteY5" fmla="*/ 85725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50" h="104775">
                  <a:moveTo>
                    <a:pt x="95250" y="104775"/>
                  </a:moveTo>
                  <a:lnTo>
                    <a:pt x="0" y="104775"/>
                  </a:lnTo>
                  <a:lnTo>
                    <a:pt x="0" y="0"/>
                  </a:lnTo>
                  <a:lnTo>
                    <a:pt x="19050" y="0"/>
                  </a:lnTo>
                  <a:lnTo>
                    <a:pt x="19050" y="85725"/>
                  </a:lnTo>
                  <a:lnTo>
                    <a:pt x="95250" y="85725"/>
                  </a:lnTo>
                  <a:close/>
                </a:path>
              </a:pathLst>
            </a:custGeom>
            <a:grpFill/>
            <a:ln w="9525" cap="flat">
              <a:noFill/>
              <a:prstDash val="solid"/>
              <a:miter/>
            </a:ln>
          </p:spPr>
          <p:txBody>
            <a:bodyPr rtlCol="0" anchor="ctr"/>
            <a:lstStyle/>
            <a:p>
              <a:endParaRPr lang="en-RU"/>
            </a:p>
          </p:txBody>
        </p:sp>
        <p:sp>
          <p:nvSpPr>
            <p:cNvPr id="101" name="Freeform 214">
              <a:extLst>
                <a:ext uri="{FF2B5EF4-FFF2-40B4-BE49-F238E27FC236}">
                  <a16:creationId xmlns:a16="http://schemas.microsoft.com/office/drawing/2014/main" id="{A802AA58-F2C4-2F40-D1B5-63543737452C}"/>
                </a:ext>
              </a:extLst>
            </p:cNvPr>
            <p:cNvSpPr/>
            <p:nvPr/>
          </p:nvSpPr>
          <p:spPr>
            <a:xfrm>
              <a:off x="-1751947" y="5009169"/>
              <a:ext cx="38100" cy="219075"/>
            </a:xfrm>
            <a:custGeom>
              <a:avLst/>
              <a:gdLst>
                <a:gd name="connsiteX0" fmla="*/ 19050 w 38100"/>
                <a:gd name="connsiteY0" fmla="*/ 219075 h 219075"/>
                <a:gd name="connsiteX1" fmla="*/ 0 w 38100"/>
                <a:gd name="connsiteY1" fmla="*/ 219075 h 219075"/>
                <a:gd name="connsiteX2" fmla="*/ 0 w 38100"/>
                <a:gd name="connsiteY2" fmla="*/ 0 h 219075"/>
                <a:gd name="connsiteX3" fmla="*/ 38100 w 38100"/>
                <a:gd name="connsiteY3" fmla="*/ 0 h 219075"/>
                <a:gd name="connsiteX4" fmla="*/ 38100 w 38100"/>
                <a:gd name="connsiteY4" fmla="*/ 19050 h 219075"/>
                <a:gd name="connsiteX5" fmla="*/ 19050 w 38100"/>
                <a:gd name="connsiteY5" fmla="*/ 19050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 h="219075">
                  <a:moveTo>
                    <a:pt x="19050" y="219075"/>
                  </a:moveTo>
                  <a:lnTo>
                    <a:pt x="0" y="219075"/>
                  </a:lnTo>
                  <a:lnTo>
                    <a:pt x="0" y="0"/>
                  </a:lnTo>
                  <a:lnTo>
                    <a:pt x="38100" y="0"/>
                  </a:lnTo>
                  <a:lnTo>
                    <a:pt x="38100" y="19050"/>
                  </a:lnTo>
                  <a:lnTo>
                    <a:pt x="19050" y="19050"/>
                  </a:lnTo>
                  <a:close/>
                </a:path>
              </a:pathLst>
            </a:custGeom>
            <a:grpFill/>
            <a:ln w="9525" cap="flat">
              <a:noFill/>
              <a:prstDash val="solid"/>
              <a:miter/>
            </a:ln>
          </p:spPr>
          <p:txBody>
            <a:bodyPr rtlCol="0" anchor="ctr"/>
            <a:lstStyle/>
            <a:p>
              <a:endParaRPr lang="en-RU"/>
            </a:p>
          </p:txBody>
        </p:sp>
        <p:sp>
          <p:nvSpPr>
            <p:cNvPr id="102" name="Freeform 215">
              <a:extLst>
                <a:ext uri="{FF2B5EF4-FFF2-40B4-BE49-F238E27FC236}">
                  <a16:creationId xmlns:a16="http://schemas.microsoft.com/office/drawing/2014/main" id="{8D5A0EA4-57FD-2005-0929-94A8C3B756BD}"/>
                </a:ext>
              </a:extLst>
            </p:cNvPr>
            <p:cNvSpPr/>
            <p:nvPr/>
          </p:nvSpPr>
          <p:spPr>
            <a:xfrm>
              <a:off x="-1913872" y="5142519"/>
              <a:ext cx="123825" cy="85725"/>
            </a:xfrm>
            <a:custGeom>
              <a:avLst/>
              <a:gdLst>
                <a:gd name="connsiteX0" fmla="*/ 123825 w 123825"/>
                <a:gd name="connsiteY0" fmla="*/ 85725 h 85725"/>
                <a:gd name="connsiteX1" fmla="*/ 104775 w 123825"/>
                <a:gd name="connsiteY1" fmla="*/ 85725 h 85725"/>
                <a:gd name="connsiteX2" fmla="*/ 104775 w 123825"/>
                <a:gd name="connsiteY2" fmla="*/ 19050 h 85725"/>
                <a:gd name="connsiteX3" fmla="*/ 0 w 123825"/>
                <a:gd name="connsiteY3" fmla="*/ 19050 h 85725"/>
                <a:gd name="connsiteX4" fmla="*/ 0 w 123825"/>
                <a:gd name="connsiteY4" fmla="*/ 0 h 85725"/>
                <a:gd name="connsiteX5" fmla="*/ 123825 w 123825"/>
                <a:gd name="connsiteY5" fmla="*/ 0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825" h="85725">
                  <a:moveTo>
                    <a:pt x="123825" y="85725"/>
                  </a:moveTo>
                  <a:lnTo>
                    <a:pt x="104775" y="85725"/>
                  </a:lnTo>
                  <a:lnTo>
                    <a:pt x="104775" y="19050"/>
                  </a:lnTo>
                  <a:lnTo>
                    <a:pt x="0" y="19050"/>
                  </a:lnTo>
                  <a:lnTo>
                    <a:pt x="0" y="0"/>
                  </a:lnTo>
                  <a:lnTo>
                    <a:pt x="123825" y="0"/>
                  </a:lnTo>
                  <a:close/>
                </a:path>
              </a:pathLst>
            </a:custGeom>
            <a:grpFill/>
            <a:ln w="9525" cap="flat">
              <a:noFill/>
              <a:prstDash val="solid"/>
              <a:miter/>
            </a:ln>
          </p:spPr>
          <p:txBody>
            <a:bodyPr rtlCol="0" anchor="ctr"/>
            <a:lstStyle/>
            <a:p>
              <a:endParaRPr lang="en-RU"/>
            </a:p>
          </p:txBody>
        </p:sp>
        <p:sp>
          <p:nvSpPr>
            <p:cNvPr id="103" name="Freeform 216">
              <a:extLst>
                <a:ext uri="{FF2B5EF4-FFF2-40B4-BE49-F238E27FC236}">
                  <a16:creationId xmlns:a16="http://schemas.microsoft.com/office/drawing/2014/main" id="{9BDEAA17-58C7-0716-79A9-2F4FD55763F6}"/>
                </a:ext>
              </a:extLst>
            </p:cNvPr>
            <p:cNvSpPr/>
            <p:nvPr/>
          </p:nvSpPr>
          <p:spPr>
            <a:xfrm>
              <a:off x="-1913872" y="5009169"/>
              <a:ext cx="123825" cy="95250"/>
            </a:xfrm>
            <a:custGeom>
              <a:avLst/>
              <a:gdLst>
                <a:gd name="connsiteX0" fmla="*/ 123825 w 123825"/>
                <a:gd name="connsiteY0" fmla="*/ 95250 h 95250"/>
                <a:gd name="connsiteX1" fmla="*/ 0 w 123825"/>
                <a:gd name="connsiteY1" fmla="*/ 95250 h 95250"/>
                <a:gd name="connsiteX2" fmla="*/ 0 w 123825"/>
                <a:gd name="connsiteY2" fmla="*/ 76200 h 95250"/>
                <a:gd name="connsiteX3" fmla="*/ 104775 w 123825"/>
                <a:gd name="connsiteY3" fmla="*/ 76200 h 95250"/>
                <a:gd name="connsiteX4" fmla="*/ 104775 w 123825"/>
                <a:gd name="connsiteY4" fmla="*/ 19050 h 95250"/>
                <a:gd name="connsiteX5" fmla="*/ 0 w 123825"/>
                <a:gd name="connsiteY5" fmla="*/ 19050 h 95250"/>
                <a:gd name="connsiteX6" fmla="*/ 0 w 123825"/>
                <a:gd name="connsiteY6" fmla="*/ 0 h 95250"/>
                <a:gd name="connsiteX7" fmla="*/ 123825 w 123825"/>
                <a:gd name="connsiteY7"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825" h="95250">
                  <a:moveTo>
                    <a:pt x="123825" y="95250"/>
                  </a:moveTo>
                  <a:lnTo>
                    <a:pt x="0" y="95250"/>
                  </a:lnTo>
                  <a:lnTo>
                    <a:pt x="0" y="76200"/>
                  </a:lnTo>
                  <a:lnTo>
                    <a:pt x="104775" y="76200"/>
                  </a:lnTo>
                  <a:lnTo>
                    <a:pt x="104775" y="19050"/>
                  </a:lnTo>
                  <a:lnTo>
                    <a:pt x="0" y="19050"/>
                  </a:lnTo>
                  <a:lnTo>
                    <a:pt x="0" y="0"/>
                  </a:lnTo>
                  <a:lnTo>
                    <a:pt x="123825" y="0"/>
                  </a:lnTo>
                  <a:close/>
                </a:path>
              </a:pathLst>
            </a:custGeom>
            <a:grpFill/>
            <a:ln w="9525" cap="flat">
              <a:noFill/>
              <a:prstDash val="solid"/>
              <a:miter/>
            </a:ln>
          </p:spPr>
          <p:txBody>
            <a:bodyPr rtlCol="0" anchor="ctr"/>
            <a:lstStyle/>
            <a:p>
              <a:endParaRPr lang="en-RU"/>
            </a:p>
          </p:txBody>
        </p:sp>
        <p:sp>
          <p:nvSpPr>
            <p:cNvPr id="104" name="Freeform 217">
              <a:extLst>
                <a:ext uri="{FF2B5EF4-FFF2-40B4-BE49-F238E27FC236}">
                  <a16:creationId xmlns:a16="http://schemas.microsoft.com/office/drawing/2014/main" id="{BBDE8CFB-D736-761F-8567-0E1FC1C5236A}"/>
                </a:ext>
              </a:extLst>
            </p:cNvPr>
            <p:cNvSpPr/>
            <p:nvPr/>
          </p:nvSpPr>
          <p:spPr>
            <a:xfrm>
              <a:off x="-1913872" y="4866294"/>
              <a:ext cx="66675" cy="104775"/>
            </a:xfrm>
            <a:custGeom>
              <a:avLst/>
              <a:gdLst>
                <a:gd name="connsiteX0" fmla="*/ 66675 w 66675"/>
                <a:gd name="connsiteY0" fmla="*/ 104775 h 104775"/>
                <a:gd name="connsiteX1" fmla="*/ 0 w 66675"/>
                <a:gd name="connsiteY1" fmla="*/ 104775 h 104775"/>
                <a:gd name="connsiteX2" fmla="*/ 0 w 66675"/>
                <a:gd name="connsiteY2" fmla="*/ 85725 h 104775"/>
                <a:gd name="connsiteX3" fmla="*/ 47625 w 66675"/>
                <a:gd name="connsiteY3" fmla="*/ 85725 h 104775"/>
                <a:gd name="connsiteX4" fmla="*/ 47625 w 66675"/>
                <a:gd name="connsiteY4" fmla="*/ 0 h 104775"/>
                <a:gd name="connsiteX5" fmla="*/ 66675 w 66675"/>
                <a:gd name="connsiteY5" fmla="*/ 0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5" h="104775">
                  <a:moveTo>
                    <a:pt x="66675" y="104775"/>
                  </a:moveTo>
                  <a:lnTo>
                    <a:pt x="0" y="104775"/>
                  </a:lnTo>
                  <a:lnTo>
                    <a:pt x="0" y="85725"/>
                  </a:lnTo>
                  <a:lnTo>
                    <a:pt x="47625" y="85725"/>
                  </a:lnTo>
                  <a:lnTo>
                    <a:pt x="47625" y="0"/>
                  </a:lnTo>
                  <a:lnTo>
                    <a:pt x="66675" y="0"/>
                  </a:lnTo>
                  <a:close/>
                </a:path>
              </a:pathLst>
            </a:custGeom>
            <a:grpFill/>
            <a:ln w="9525" cap="flat">
              <a:noFill/>
              <a:prstDash val="solid"/>
              <a:miter/>
            </a:ln>
          </p:spPr>
          <p:txBody>
            <a:bodyPr rtlCol="0" anchor="ctr"/>
            <a:lstStyle/>
            <a:p>
              <a:endParaRPr lang="en-RU"/>
            </a:p>
          </p:txBody>
        </p:sp>
        <p:sp>
          <p:nvSpPr>
            <p:cNvPr id="105" name="Freeform 218">
              <a:extLst>
                <a:ext uri="{FF2B5EF4-FFF2-40B4-BE49-F238E27FC236}">
                  <a16:creationId xmlns:a16="http://schemas.microsoft.com/office/drawing/2014/main" id="{F4AB32C3-ED73-0D49-ED0B-4673A63D8395}"/>
                </a:ext>
              </a:extLst>
            </p:cNvPr>
            <p:cNvSpPr/>
            <p:nvPr/>
          </p:nvSpPr>
          <p:spPr>
            <a:xfrm>
              <a:off x="-1637647" y="4904394"/>
              <a:ext cx="209550" cy="209550"/>
            </a:xfrm>
            <a:custGeom>
              <a:avLst/>
              <a:gdLst>
                <a:gd name="connsiteX0" fmla="*/ 104775 w 209550"/>
                <a:gd name="connsiteY0" fmla="*/ 209550 h 209550"/>
                <a:gd name="connsiteX1" fmla="*/ 0 w 209550"/>
                <a:gd name="connsiteY1" fmla="*/ 104775 h 209550"/>
                <a:gd name="connsiteX2" fmla="*/ 104775 w 209550"/>
                <a:gd name="connsiteY2" fmla="*/ 0 h 209550"/>
                <a:gd name="connsiteX3" fmla="*/ 209550 w 209550"/>
                <a:gd name="connsiteY3" fmla="*/ 104775 h 209550"/>
                <a:gd name="connsiteX4" fmla="*/ 104775 w 209550"/>
                <a:gd name="connsiteY4" fmla="*/ 209550 h 209550"/>
                <a:gd name="connsiteX5" fmla="*/ 104775 w 209550"/>
                <a:gd name="connsiteY5" fmla="*/ 19050 h 209550"/>
                <a:gd name="connsiteX6" fmla="*/ 19050 w 209550"/>
                <a:gd name="connsiteY6" fmla="*/ 104775 h 209550"/>
                <a:gd name="connsiteX7" fmla="*/ 104775 w 209550"/>
                <a:gd name="connsiteY7" fmla="*/ 190500 h 209550"/>
                <a:gd name="connsiteX8" fmla="*/ 190500 w 209550"/>
                <a:gd name="connsiteY8" fmla="*/ 104775 h 209550"/>
                <a:gd name="connsiteX9" fmla="*/ 104775 w 209550"/>
                <a:gd name="connsiteY9" fmla="*/ 1905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550" h="209550">
                  <a:moveTo>
                    <a:pt x="104775" y="209550"/>
                  </a:moveTo>
                  <a:cubicBezTo>
                    <a:pt x="46958" y="209550"/>
                    <a:pt x="0" y="162592"/>
                    <a:pt x="0" y="104775"/>
                  </a:cubicBezTo>
                  <a:cubicBezTo>
                    <a:pt x="0" y="46958"/>
                    <a:pt x="46958" y="0"/>
                    <a:pt x="104775" y="0"/>
                  </a:cubicBezTo>
                  <a:cubicBezTo>
                    <a:pt x="162592" y="0"/>
                    <a:pt x="209550" y="46958"/>
                    <a:pt x="209550" y="104775"/>
                  </a:cubicBezTo>
                  <a:cubicBezTo>
                    <a:pt x="209550" y="162592"/>
                    <a:pt x="162592" y="209550"/>
                    <a:pt x="104775" y="209550"/>
                  </a:cubicBezTo>
                  <a:close/>
                  <a:moveTo>
                    <a:pt x="104775" y="19050"/>
                  </a:moveTo>
                  <a:cubicBezTo>
                    <a:pt x="57531" y="19050"/>
                    <a:pt x="19050" y="57531"/>
                    <a:pt x="19050" y="104775"/>
                  </a:cubicBezTo>
                  <a:cubicBezTo>
                    <a:pt x="19050" y="152019"/>
                    <a:pt x="57531" y="190500"/>
                    <a:pt x="104775" y="190500"/>
                  </a:cubicBezTo>
                  <a:cubicBezTo>
                    <a:pt x="152019" y="190500"/>
                    <a:pt x="190500" y="152019"/>
                    <a:pt x="190500" y="104775"/>
                  </a:cubicBezTo>
                  <a:cubicBezTo>
                    <a:pt x="190500" y="57531"/>
                    <a:pt x="152019" y="19050"/>
                    <a:pt x="104775" y="19050"/>
                  </a:cubicBezTo>
                  <a:close/>
                </a:path>
              </a:pathLst>
            </a:custGeom>
            <a:grpFill/>
            <a:ln w="9525" cap="flat">
              <a:noFill/>
              <a:prstDash val="solid"/>
              <a:miter/>
            </a:ln>
          </p:spPr>
          <p:txBody>
            <a:bodyPr rtlCol="0" anchor="ctr"/>
            <a:lstStyle/>
            <a:p>
              <a:endParaRPr lang="en-RU"/>
            </a:p>
          </p:txBody>
        </p:sp>
        <p:sp>
          <p:nvSpPr>
            <p:cNvPr id="106" name="Freeform 219">
              <a:extLst>
                <a:ext uri="{FF2B5EF4-FFF2-40B4-BE49-F238E27FC236}">
                  <a16:creationId xmlns:a16="http://schemas.microsoft.com/office/drawing/2014/main" id="{B0BAC967-B995-142E-82C6-ECC52B5D80DB}"/>
                </a:ext>
              </a:extLst>
            </p:cNvPr>
            <p:cNvSpPr/>
            <p:nvPr/>
          </p:nvSpPr>
          <p:spPr>
            <a:xfrm>
              <a:off x="-1580497" y="4999644"/>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RU"/>
            </a:p>
          </p:txBody>
        </p:sp>
        <p:sp>
          <p:nvSpPr>
            <p:cNvPr id="107" name="Freeform 220">
              <a:extLst>
                <a:ext uri="{FF2B5EF4-FFF2-40B4-BE49-F238E27FC236}">
                  <a16:creationId xmlns:a16="http://schemas.microsoft.com/office/drawing/2014/main" id="{F7CA7A76-40D5-4B60-A580-66C4F8410F51}"/>
                </a:ext>
              </a:extLst>
            </p:cNvPr>
            <p:cNvSpPr/>
            <p:nvPr/>
          </p:nvSpPr>
          <p:spPr>
            <a:xfrm>
              <a:off x="-1542397" y="4999644"/>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RU"/>
            </a:p>
          </p:txBody>
        </p:sp>
        <p:sp>
          <p:nvSpPr>
            <p:cNvPr id="108" name="Freeform 221">
              <a:extLst>
                <a:ext uri="{FF2B5EF4-FFF2-40B4-BE49-F238E27FC236}">
                  <a16:creationId xmlns:a16="http://schemas.microsoft.com/office/drawing/2014/main" id="{6305CB8C-33AD-D8F2-F9D8-111B21D6E4AD}"/>
                </a:ext>
              </a:extLst>
            </p:cNvPr>
            <p:cNvSpPr/>
            <p:nvPr/>
          </p:nvSpPr>
          <p:spPr>
            <a:xfrm>
              <a:off x="-1504297" y="4999644"/>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RU"/>
            </a:p>
          </p:txBody>
        </p:sp>
      </p:grpSp>
      <p:grpSp>
        <p:nvGrpSpPr>
          <p:cNvPr id="35" name="Groupe 34">
            <a:extLst>
              <a:ext uri="{FF2B5EF4-FFF2-40B4-BE49-F238E27FC236}">
                <a16:creationId xmlns:a16="http://schemas.microsoft.com/office/drawing/2014/main" id="{A55A876C-38F7-7E8D-E53C-ACDFF88DD214}"/>
              </a:ext>
            </a:extLst>
          </p:cNvPr>
          <p:cNvGrpSpPr/>
          <p:nvPr/>
        </p:nvGrpSpPr>
        <p:grpSpPr>
          <a:xfrm>
            <a:off x="5208361" y="256555"/>
            <a:ext cx="2351314" cy="920863"/>
            <a:chOff x="2860742" y="1832249"/>
            <a:chExt cx="3822043" cy="1080000"/>
          </a:xfrm>
          <a:solidFill>
            <a:srgbClr val="94D040"/>
          </a:solidFill>
        </p:grpSpPr>
        <p:sp>
          <p:nvSpPr>
            <p:cNvPr id="36" name="Rectangle 35">
              <a:extLst>
                <a:ext uri="{FF2B5EF4-FFF2-40B4-BE49-F238E27FC236}">
                  <a16:creationId xmlns:a16="http://schemas.microsoft.com/office/drawing/2014/main" id="{9D42B5D5-1039-CE58-3C13-592DB45B3E37}"/>
                </a:ext>
              </a:extLst>
            </p:cNvPr>
            <p:cNvSpPr/>
            <p:nvPr/>
          </p:nvSpPr>
          <p:spPr>
            <a:xfrm>
              <a:off x="3400742" y="1832249"/>
              <a:ext cx="3282043" cy="1080000"/>
            </a:xfrm>
            <a:prstGeom prst="rect">
              <a:avLst/>
            </a:prstGeom>
            <a:grpFill/>
            <a:ln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bg1"/>
                  </a:solidFill>
                  <a:latin typeface="Verdana" panose="020B0604030504040204" pitchFamily="34" charset="0"/>
                  <a:ea typeface="Verdana" panose="020B0604030504040204" pitchFamily="34" charset="0"/>
                  <a:cs typeface="Verdana" panose="020B0604030504040204" pitchFamily="34" charset="0"/>
                </a:rPr>
                <a:t>PRESERVING NATURE</a:t>
              </a:r>
            </a:p>
          </p:txBody>
        </p:sp>
        <p:sp>
          <p:nvSpPr>
            <p:cNvPr id="37" name="Ellipse 36">
              <a:extLst>
                <a:ext uri="{FF2B5EF4-FFF2-40B4-BE49-F238E27FC236}">
                  <a16:creationId xmlns:a16="http://schemas.microsoft.com/office/drawing/2014/main" id="{4486E794-DADF-E22B-CE29-806D0316A274}"/>
                </a:ext>
              </a:extLst>
            </p:cNvPr>
            <p:cNvSpPr/>
            <p:nvPr/>
          </p:nvSpPr>
          <p:spPr>
            <a:xfrm>
              <a:off x="2860742" y="1832249"/>
              <a:ext cx="1080000" cy="10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solidFill>
                  <a:schemeClr val="bg1"/>
                </a:solidFill>
              </a:endParaRPr>
            </a:p>
          </p:txBody>
        </p:sp>
      </p:grpSp>
    </p:spTree>
    <p:extLst>
      <p:ext uri="{BB962C8B-B14F-4D97-AF65-F5344CB8AC3E}">
        <p14:creationId xmlns:p14="http://schemas.microsoft.com/office/powerpoint/2010/main" val="22257327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0D6BAD-ADF8-B0A3-BF9A-E757546CE8C2}"/>
              </a:ext>
            </a:extLst>
          </p:cNvPr>
          <p:cNvSpPr>
            <a:spLocks noGrp="1"/>
          </p:cNvSpPr>
          <p:nvPr>
            <p:ph type="body" sz="quarter" idx="61"/>
          </p:nvPr>
        </p:nvSpPr>
        <p:spPr>
          <a:xfrm>
            <a:off x="730153" y="6185895"/>
            <a:ext cx="5992060" cy="2088787"/>
          </a:xfrm>
        </p:spPr>
        <p:txBody>
          <a:bodyPr/>
          <a:lstStyle/>
          <a:p>
            <a:pPr>
              <a:lnSpc>
                <a:spcPct val="115000"/>
              </a:lnSpc>
            </a:pPr>
            <a:r>
              <a:rPr lang="en-IE" dirty="0">
                <a:effectLst/>
              </a:rPr>
              <a:t>All Things Natural is on a mission to be a leader in the development of circular economy products and to support local businesses</a:t>
            </a:r>
            <a:r>
              <a:rPr lang="en-IE" i="1" dirty="0">
                <a:effectLst/>
              </a:rPr>
              <a:t>. </a:t>
            </a:r>
            <a:r>
              <a:rPr lang="en-IE" dirty="0">
                <a:effectLst/>
              </a:rPr>
              <a:t>They want to work with people and communities to make green living more accessible and collaborative…we’re all in this together. One small change from each person can make a difference. </a:t>
            </a:r>
          </a:p>
          <a:p>
            <a:pPr>
              <a:lnSpc>
                <a:spcPct val="115000"/>
              </a:lnSpc>
            </a:pPr>
            <a:endParaRPr lang="fr-FR" dirty="0">
              <a:effectLst/>
            </a:endParaRPr>
          </a:p>
        </p:txBody>
      </p:sp>
      <p:sp>
        <p:nvSpPr>
          <p:cNvPr id="3" name="Text Placeholder 2">
            <a:extLst>
              <a:ext uri="{FF2B5EF4-FFF2-40B4-BE49-F238E27FC236}">
                <a16:creationId xmlns:a16="http://schemas.microsoft.com/office/drawing/2014/main" id="{7EA6E36C-B6D6-E20E-7D80-665F67C7D9FD}"/>
              </a:ext>
            </a:extLst>
          </p:cNvPr>
          <p:cNvSpPr>
            <a:spLocks noGrp="1"/>
          </p:cNvSpPr>
          <p:nvPr>
            <p:ph type="body" sz="quarter" idx="114"/>
          </p:nvPr>
        </p:nvSpPr>
        <p:spPr>
          <a:xfrm>
            <a:off x="783807" y="5734638"/>
            <a:ext cx="5992059" cy="451257"/>
          </a:xfrm>
        </p:spPr>
        <p:txBody>
          <a:bodyPr/>
          <a:lstStyle/>
          <a:p>
            <a:r>
              <a:rPr lang="en-GB" dirty="0"/>
              <a:t>Who are the stakeholders?</a:t>
            </a:r>
          </a:p>
        </p:txBody>
      </p:sp>
      <p:sp>
        <p:nvSpPr>
          <p:cNvPr id="4" name="Slide Number Placeholder 3">
            <a:extLst>
              <a:ext uri="{FF2B5EF4-FFF2-40B4-BE49-F238E27FC236}">
                <a16:creationId xmlns:a16="http://schemas.microsoft.com/office/drawing/2014/main" id="{F7AF33E5-6C8E-82EF-A3D8-5DA81AE77383}"/>
              </a:ext>
            </a:extLst>
          </p:cNvPr>
          <p:cNvSpPr>
            <a:spLocks noGrp="1"/>
          </p:cNvSpPr>
          <p:nvPr>
            <p:ph type="sldNum" sz="quarter" idx="4"/>
          </p:nvPr>
        </p:nvSpPr>
        <p:spPr/>
        <p:txBody>
          <a:bodyPr/>
          <a:lstStyle/>
          <a:p>
            <a:fld id="{CB2079F2-58AF-ED44-82D7-E04B2F6FD686}" type="slidenum">
              <a:rPr lang="en-US" smtClean="0"/>
              <a:pPr/>
              <a:t>48</a:t>
            </a:fld>
            <a:endParaRPr lang="en-US" dirty="0"/>
          </a:p>
        </p:txBody>
      </p:sp>
      <p:sp>
        <p:nvSpPr>
          <p:cNvPr id="5" name="Text Placeholder 4">
            <a:extLst>
              <a:ext uri="{FF2B5EF4-FFF2-40B4-BE49-F238E27FC236}">
                <a16:creationId xmlns:a16="http://schemas.microsoft.com/office/drawing/2014/main" id="{ED8D9984-68D1-86C2-98BF-D3A6CF81FD9D}"/>
              </a:ext>
            </a:extLst>
          </p:cNvPr>
          <p:cNvSpPr>
            <a:spLocks noGrp="1"/>
          </p:cNvSpPr>
          <p:nvPr>
            <p:ph type="body" sz="quarter" idx="115"/>
          </p:nvPr>
        </p:nvSpPr>
        <p:spPr>
          <a:xfrm>
            <a:off x="730153" y="1483444"/>
            <a:ext cx="5992060" cy="2852106"/>
          </a:xfrm>
        </p:spPr>
        <p:txBody>
          <a:bodyPr/>
          <a:lstStyle/>
          <a:p>
            <a:pPr fontAlgn="base">
              <a:lnSpc>
                <a:spcPts val="1800"/>
              </a:lnSpc>
            </a:pPr>
            <a:r>
              <a:rPr lang="en-IE" dirty="0" err="1">
                <a:effectLst/>
              </a:rPr>
              <a:t>Edel</a:t>
            </a:r>
            <a:r>
              <a:rPr lang="en-IE" dirty="0">
                <a:effectLst/>
              </a:rPr>
              <a:t> runs the business on her own. With no other shops in the town for people to refill their products, it can get very busy. So, capacity is a challenge. Another challenge is branding and marketing. The customer base is built on reputation and local knowledge.  </a:t>
            </a:r>
            <a:r>
              <a:rPr lang="en-IE" dirty="0" err="1">
                <a:effectLst/>
              </a:rPr>
              <a:t>Edel</a:t>
            </a:r>
            <a:r>
              <a:rPr lang="en-IE" dirty="0">
                <a:effectLst/>
              </a:rPr>
              <a:t> tries her best to keep her social media channels up-to-date, a like and a share is huge for her small business.</a:t>
            </a:r>
          </a:p>
          <a:p>
            <a:pPr fontAlgn="base">
              <a:lnSpc>
                <a:spcPts val="1800"/>
              </a:lnSpc>
            </a:pPr>
            <a:endParaRPr lang="en-IE" dirty="0"/>
          </a:p>
          <a:p>
            <a:pPr>
              <a:lnSpc>
                <a:spcPct val="115000"/>
              </a:lnSpc>
            </a:pPr>
            <a:endParaRPr lang="en-US" dirty="0">
              <a:effectLst/>
            </a:endParaRPr>
          </a:p>
          <a:p>
            <a:pPr>
              <a:lnSpc>
                <a:spcPct val="115000"/>
              </a:lnSpc>
            </a:pPr>
            <a:endParaRPr lang="en-US" dirty="0"/>
          </a:p>
          <a:p>
            <a:pPr>
              <a:lnSpc>
                <a:spcPct val="115000"/>
              </a:lnSpc>
            </a:pPr>
            <a:endParaRPr lang="en-US" dirty="0">
              <a:effectLst/>
            </a:endParaRPr>
          </a:p>
          <a:p>
            <a:pPr>
              <a:lnSpc>
                <a:spcPct val="115000"/>
              </a:lnSpc>
            </a:pPr>
            <a:r>
              <a:rPr lang="en-US" dirty="0">
                <a:effectLst/>
              </a:rPr>
              <a:t>The business model is based on the idea of recycling and reusing and supporting local businesses.</a:t>
            </a:r>
            <a:endParaRPr lang="fr-FR" dirty="0">
              <a:effectLst/>
            </a:endParaRPr>
          </a:p>
          <a:p>
            <a:pPr>
              <a:lnSpc>
                <a:spcPct val="115000"/>
              </a:lnSpc>
            </a:pPr>
            <a:r>
              <a:rPr lang="en-IE" dirty="0">
                <a:effectLst/>
              </a:rPr>
              <a:t> </a:t>
            </a:r>
            <a:endParaRPr lang="fr-FR" dirty="0">
              <a:effectLst/>
            </a:endParaRPr>
          </a:p>
          <a:p>
            <a:pPr marL="342900" lvl="0" indent="-342900">
              <a:lnSpc>
                <a:spcPct val="115000"/>
              </a:lnSpc>
              <a:buFont typeface="Symbol" pitchFamily="2" charset="2"/>
              <a:buChar char=""/>
            </a:pPr>
            <a:r>
              <a:rPr lang="en-IE" dirty="0">
                <a:effectLst/>
              </a:rPr>
              <a:t>Start small – come in with an old bottle/container, fill it up, (which is much cheaper) and see how you feel.</a:t>
            </a:r>
            <a:endParaRPr lang="fr-FR" dirty="0">
              <a:effectLst/>
            </a:endParaRPr>
          </a:p>
          <a:p>
            <a:pPr marL="342900" lvl="0" indent="-342900">
              <a:lnSpc>
                <a:spcPct val="115000"/>
              </a:lnSpc>
              <a:buFont typeface="Symbol" pitchFamily="2" charset="2"/>
              <a:buChar char=""/>
            </a:pPr>
            <a:r>
              <a:rPr lang="en-IE" dirty="0">
                <a:effectLst/>
              </a:rPr>
              <a:t>Seek out locally-made products.</a:t>
            </a:r>
            <a:endParaRPr lang="fr-FR" dirty="0">
              <a:effectLst/>
            </a:endParaRPr>
          </a:p>
          <a:p>
            <a:pPr marL="285750" indent="-285750">
              <a:buFont typeface="Arial" panose="020B0604020202020204" pitchFamily="34" charset="0"/>
              <a:buChar char="•"/>
            </a:pPr>
            <a:r>
              <a:rPr lang="en-IE" kern="0" dirty="0">
                <a:effectLst/>
              </a:rPr>
              <a:t>Give a like and share for small businesses in your community – without these little businesses, towns are gone!</a:t>
            </a:r>
            <a:r>
              <a:rPr lang="fr-FR" dirty="0">
                <a:effectLst/>
              </a:rPr>
              <a:t> </a:t>
            </a:r>
          </a:p>
          <a:p>
            <a:pPr fontAlgn="base">
              <a:lnSpc>
                <a:spcPts val="1800"/>
              </a:lnSpc>
            </a:pPr>
            <a:endParaRPr lang="fr-FR" dirty="0">
              <a:effectLst/>
            </a:endParaRPr>
          </a:p>
        </p:txBody>
      </p:sp>
      <p:sp>
        <p:nvSpPr>
          <p:cNvPr id="6" name="Text Placeholder 5">
            <a:extLst>
              <a:ext uri="{FF2B5EF4-FFF2-40B4-BE49-F238E27FC236}">
                <a16:creationId xmlns:a16="http://schemas.microsoft.com/office/drawing/2014/main" id="{8810F661-7155-C6F9-7E1F-2D665FC61D97}"/>
              </a:ext>
            </a:extLst>
          </p:cNvPr>
          <p:cNvSpPr>
            <a:spLocks noGrp="1"/>
          </p:cNvSpPr>
          <p:nvPr>
            <p:ph type="body" sz="quarter" idx="116"/>
          </p:nvPr>
        </p:nvSpPr>
        <p:spPr>
          <a:xfrm>
            <a:off x="730153" y="675189"/>
            <a:ext cx="5992059" cy="451257"/>
          </a:xfrm>
        </p:spPr>
        <p:txBody>
          <a:bodyPr/>
          <a:lstStyle/>
          <a:p>
            <a:r>
              <a:rPr lang="en-GB" dirty="0"/>
              <a:t>What is the business model?</a:t>
            </a:r>
          </a:p>
        </p:txBody>
      </p:sp>
    </p:spTree>
    <p:extLst>
      <p:ext uri="{BB962C8B-B14F-4D97-AF65-F5344CB8AC3E}">
        <p14:creationId xmlns:p14="http://schemas.microsoft.com/office/powerpoint/2010/main" val="28463604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31583D-10A3-FFB3-3E9C-C744E5160281}"/>
              </a:ext>
            </a:extLst>
          </p:cNvPr>
          <p:cNvSpPr>
            <a:spLocks noGrp="1"/>
          </p:cNvSpPr>
          <p:nvPr>
            <p:ph type="body" sz="quarter" idx="42"/>
          </p:nvPr>
        </p:nvSpPr>
        <p:spPr>
          <a:xfrm>
            <a:off x="615910" y="842379"/>
            <a:ext cx="3288612" cy="2066172"/>
          </a:xfrm>
        </p:spPr>
        <p:txBody>
          <a:bodyPr/>
          <a:lstStyle/>
          <a:p>
            <a:pPr algn="l"/>
            <a:r>
              <a:rPr lang="en-US" sz="1100" i="0" u="sng" dirty="0">
                <a:solidFill>
                  <a:srgbClr val="0000FF"/>
                </a:solidFill>
                <a:highlight>
                  <a:srgbClr val="FFFFFF"/>
                </a:highlight>
                <a:latin typeface="Arial"/>
                <a:ea typeface="Verdana"/>
                <a:cs typeface="Arial"/>
                <a:hlinkClick r:id="rId2"/>
              </a:rPr>
              <a:t>Lost in Nature Outdoor Festival | Instagram</a:t>
            </a:r>
            <a:endParaRPr lang="en-US" sz="1100" i="0" dirty="0">
              <a:highlight>
                <a:srgbClr val="FFFFFF"/>
              </a:highlight>
              <a:latin typeface="Arial"/>
              <a:ea typeface="Verdana"/>
              <a:cs typeface="Arial"/>
            </a:endParaRPr>
          </a:p>
          <a:p>
            <a:pPr algn="l"/>
            <a:r>
              <a:rPr lang="en-US" sz="1100" i="0" u="sng" dirty="0">
                <a:solidFill>
                  <a:srgbClr val="0000FF"/>
                </a:solidFill>
                <a:highlight>
                  <a:srgbClr val="FFFFFF"/>
                </a:highlight>
                <a:latin typeface="Arial"/>
                <a:ea typeface="Verdana"/>
                <a:cs typeface="Arial"/>
                <a:hlinkClick r:id="rId3"/>
              </a:rPr>
              <a:t>Lost in Nature Outdoor Festival | Facebook</a:t>
            </a:r>
            <a:endParaRPr lang="en-US" sz="1200" i="0" dirty="0">
              <a:solidFill>
                <a:srgbClr val="213643"/>
              </a:solidFill>
              <a:highlight>
                <a:srgbClr val="FFFFFF"/>
              </a:highlight>
              <a:latin typeface="Arial"/>
              <a:ea typeface="Verdana"/>
              <a:cs typeface="Arial"/>
            </a:endParaRPr>
          </a:p>
          <a:p>
            <a:endParaRPr lang="en-US" dirty="0">
              <a:latin typeface="Verdana"/>
              <a:ea typeface="Verdana"/>
            </a:endParaRPr>
          </a:p>
        </p:txBody>
      </p:sp>
      <p:sp>
        <p:nvSpPr>
          <p:cNvPr id="2" name="Text Placeholder 1">
            <a:extLst>
              <a:ext uri="{FF2B5EF4-FFF2-40B4-BE49-F238E27FC236}">
                <a16:creationId xmlns:a16="http://schemas.microsoft.com/office/drawing/2014/main" id="{5565ACF1-8470-1658-B7A1-3CA791A11306}"/>
              </a:ext>
            </a:extLst>
          </p:cNvPr>
          <p:cNvSpPr>
            <a:spLocks noGrp="1"/>
          </p:cNvSpPr>
          <p:nvPr>
            <p:ph type="body" sz="quarter" idx="55"/>
          </p:nvPr>
        </p:nvSpPr>
        <p:spPr>
          <a:xfrm>
            <a:off x="615910" y="262601"/>
            <a:ext cx="2003444" cy="936605"/>
          </a:xfrm>
        </p:spPr>
        <p:txBody>
          <a:bodyPr>
            <a:noAutofit/>
          </a:bodyPr>
          <a:lstStyle/>
          <a:p>
            <a:r>
              <a:rPr lang="en-GB"/>
              <a:t>“</a:t>
            </a:r>
          </a:p>
        </p:txBody>
      </p:sp>
      <p:sp>
        <p:nvSpPr>
          <p:cNvPr id="5" name="Text Placeholder 4">
            <a:extLst>
              <a:ext uri="{FF2B5EF4-FFF2-40B4-BE49-F238E27FC236}">
                <a16:creationId xmlns:a16="http://schemas.microsoft.com/office/drawing/2014/main" id="{F0DB218B-2946-A823-24F1-7E7B30706797}"/>
              </a:ext>
            </a:extLst>
          </p:cNvPr>
          <p:cNvSpPr>
            <a:spLocks noGrp="1"/>
          </p:cNvSpPr>
          <p:nvPr>
            <p:ph type="body" sz="quarter" idx="54"/>
          </p:nvPr>
        </p:nvSpPr>
        <p:spPr>
          <a:xfrm rot="10800000">
            <a:off x="3128102" y="2326890"/>
            <a:ext cx="785328" cy="1056986"/>
          </a:xfrm>
        </p:spPr>
        <p:txBody>
          <a:bodyPr>
            <a:noAutofit/>
          </a:bodyPr>
          <a:lstStyle/>
          <a:p>
            <a:pPr marL="0" indent="0" algn="l" defTabSz="2072941" rtl="0" eaLnBrk="1" latinLnBrk="0" hangingPunct="1">
              <a:lnSpc>
                <a:spcPct val="100000"/>
              </a:lnSpc>
              <a:spcBef>
                <a:spcPts val="2267"/>
              </a:spcBef>
              <a:buFont typeface="Arial" panose="020B0604020202020204" pitchFamily="34" charset="0"/>
              <a:buNone/>
            </a:pPr>
            <a:r>
              <a:rPr lang="en-GB" dirty="0"/>
              <a:t>“</a:t>
            </a:r>
          </a:p>
        </p:txBody>
      </p:sp>
      <p:sp>
        <p:nvSpPr>
          <p:cNvPr id="6" name="Text Placeholder 5">
            <a:extLst>
              <a:ext uri="{FF2B5EF4-FFF2-40B4-BE49-F238E27FC236}">
                <a16:creationId xmlns:a16="http://schemas.microsoft.com/office/drawing/2014/main" id="{B632354B-9E52-316B-7B13-744D07B652C4}"/>
              </a:ext>
            </a:extLst>
          </p:cNvPr>
          <p:cNvSpPr>
            <a:spLocks noGrp="1"/>
          </p:cNvSpPr>
          <p:nvPr>
            <p:ph type="body" sz="quarter" idx="65"/>
          </p:nvPr>
        </p:nvSpPr>
        <p:spPr>
          <a:xfrm>
            <a:off x="721993" y="4417131"/>
            <a:ext cx="5992060" cy="2088787"/>
          </a:xfrm>
        </p:spPr>
        <p:txBody>
          <a:bodyPr numCol="1"/>
          <a:lstStyle/>
          <a:p>
            <a:pPr>
              <a:lnSpc>
                <a:spcPct val="115000"/>
              </a:lnSpc>
            </a:pPr>
            <a:r>
              <a:rPr lang="en-IE" b="1" dirty="0">
                <a:effectLst/>
              </a:rPr>
              <a:t>Economic</a:t>
            </a:r>
            <a:endParaRPr lang="fr-FR" dirty="0">
              <a:effectLst/>
            </a:endParaRPr>
          </a:p>
          <a:p>
            <a:pPr algn="just">
              <a:lnSpc>
                <a:spcPct val="115000"/>
              </a:lnSpc>
            </a:pPr>
            <a:r>
              <a:rPr lang="en-IE" dirty="0" err="1">
                <a:effectLst/>
              </a:rPr>
              <a:t>Edel</a:t>
            </a:r>
            <a:r>
              <a:rPr lang="en-IE" dirty="0">
                <a:effectLst/>
              </a:rPr>
              <a:t> engages in a business model that challenges people to think and behave differently in their consumer choices.  The advantage is better consumer behaviour in drawing attention to throwaway culture and replacing it with a more thoughtful approach to shopping and an awareness of where your products are coming from. This circular economy approach is very beneficial to local businesses and also in circulating revenue within the economy. </a:t>
            </a:r>
            <a:endParaRPr lang="fr-FR" dirty="0">
              <a:effectLst/>
            </a:endParaRPr>
          </a:p>
          <a:p>
            <a:pPr algn="just">
              <a:lnSpc>
                <a:spcPct val="115000"/>
              </a:lnSpc>
            </a:pPr>
            <a:r>
              <a:rPr lang="en-IE" dirty="0">
                <a:effectLst/>
              </a:rPr>
              <a:t> </a:t>
            </a:r>
            <a:endParaRPr lang="fr-FR" dirty="0">
              <a:effectLst/>
            </a:endParaRPr>
          </a:p>
          <a:p>
            <a:pPr>
              <a:lnSpc>
                <a:spcPct val="115000"/>
              </a:lnSpc>
            </a:pPr>
            <a:r>
              <a:rPr lang="fr-FR" b="1" dirty="0">
                <a:effectLst/>
              </a:rPr>
              <a:t>Social</a:t>
            </a:r>
            <a:endParaRPr lang="fr-FR" dirty="0">
              <a:effectLst/>
            </a:endParaRPr>
          </a:p>
          <a:p>
            <a:r>
              <a:rPr lang="en-IE" kern="0" dirty="0">
                <a:effectLst/>
              </a:rPr>
              <a:t>The social impact of this business model cannot be underestimated.  Awareness building of new approaches to shopping and behaving in more earth-friendly ways within a local community positively impacts the community and to pay attention to the impact of their choices.  It builds communities and creates more connections on how one small change can make a big impact.</a:t>
            </a:r>
          </a:p>
          <a:p>
            <a:endParaRPr lang="en-IE" kern="0" dirty="0">
              <a:effectLst/>
            </a:endParaRPr>
          </a:p>
          <a:p>
            <a:pPr>
              <a:lnSpc>
                <a:spcPct val="115000"/>
              </a:lnSpc>
            </a:pPr>
            <a:r>
              <a:rPr lang="en-IE" b="1" dirty="0">
                <a:effectLst/>
              </a:rPr>
              <a:t>Environmental </a:t>
            </a:r>
            <a:endParaRPr lang="fr-FR" dirty="0">
              <a:effectLst/>
            </a:endParaRPr>
          </a:p>
          <a:p>
            <a:pPr>
              <a:lnSpc>
                <a:spcPct val="115000"/>
              </a:lnSpc>
            </a:pPr>
            <a:r>
              <a:rPr lang="en-IE" dirty="0">
                <a:effectLst/>
              </a:rPr>
              <a:t>The environmental impact positively affects the community by reducing the amount of waste and plastic in circulation.  It also allows people to consciously choose what they need without overbuying.  It reduces the amount of waste and packaging that consumers need to bin.</a:t>
            </a:r>
            <a:endParaRPr lang="fr-FR" dirty="0">
              <a:effectLst/>
            </a:endParaRPr>
          </a:p>
          <a:p>
            <a:endParaRPr lang="en-IE" dirty="0">
              <a:effectLst/>
            </a:endParaRPr>
          </a:p>
          <a:p>
            <a:pPr fontAlgn="base">
              <a:lnSpc>
                <a:spcPts val="1800"/>
              </a:lnSpc>
            </a:pPr>
            <a:endParaRPr lang="en-IE" dirty="0"/>
          </a:p>
          <a:p>
            <a:pPr fontAlgn="base">
              <a:lnSpc>
                <a:spcPts val="1800"/>
              </a:lnSpc>
            </a:pPr>
            <a:endParaRPr lang="en-IE" dirty="0">
              <a:effectLst/>
            </a:endParaRPr>
          </a:p>
          <a:p>
            <a:pPr fontAlgn="base">
              <a:lnSpc>
                <a:spcPts val="1800"/>
              </a:lnSpc>
            </a:pPr>
            <a:endParaRPr lang="en-IE" dirty="0"/>
          </a:p>
          <a:p>
            <a:pPr fontAlgn="base">
              <a:lnSpc>
                <a:spcPts val="1800"/>
              </a:lnSpc>
            </a:pPr>
            <a:endParaRPr lang="fr-FR" dirty="0">
              <a:effectLst/>
            </a:endParaRPr>
          </a:p>
        </p:txBody>
      </p:sp>
      <p:sp>
        <p:nvSpPr>
          <p:cNvPr id="7" name="Text Placeholder 6">
            <a:extLst>
              <a:ext uri="{FF2B5EF4-FFF2-40B4-BE49-F238E27FC236}">
                <a16:creationId xmlns:a16="http://schemas.microsoft.com/office/drawing/2014/main" id="{FA77AA11-091B-71C7-0C6B-9224568D4957}"/>
              </a:ext>
            </a:extLst>
          </p:cNvPr>
          <p:cNvSpPr>
            <a:spLocks noGrp="1"/>
          </p:cNvSpPr>
          <p:nvPr>
            <p:ph type="body" sz="quarter" idx="114"/>
          </p:nvPr>
        </p:nvSpPr>
        <p:spPr>
          <a:xfrm>
            <a:off x="576668" y="3941805"/>
            <a:ext cx="6406338" cy="451257"/>
          </a:xfrm>
        </p:spPr>
        <p:txBody>
          <a:bodyPr/>
          <a:lstStyle/>
          <a:p>
            <a:r>
              <a:rPr lang="en-GB" dirty="0"/>
              <a:t>Why is it a good practice?</a:t>
            </a:r>
          </a:p>
        </p:txBody>
      </p:sp>
      <p:sp>
        <p:nvSpPr>
          <p:cNvPr id="10" name="Slide Number Placeholder 9">
            <a:extLst>
              <a:ext uri="{FF2B5EF4-FFF2-40B4-BE49-F238E27FC236}">
                <a16:creationId xmlns:a16="http://schemas.microsoft.com/office/drawing/2014/main" id="{DCA24365-72F6-E34C-EF62-5D0BC65C5AF5}"/>
              </a:ext>
            </a:extLst>
          </p:cNvPr>
          <p:cNvSpPr>
            <a:spLocks noGrp="1"/>
          </p:cNvSpPr>
          <p:nvPr>
            <p:ph type="sldNum" sz="quarter" idx="4"/>
          </p:nvPr>
        </p:nvSpPr>
        <p:spPr/>
        <p:txBody>
          <a:bodyPr/>
          <a:lstStyle/>
          <a:p>
            <a:fld id="{CB2079F2-58AF-ED44-82D7-E04B2F6FD686}" type="slidenum">
              <a:rPr lang="en-US" smtClean="0"/>
              <a:pPr/>
              <a:t>49</a:t>
            </a:fld>
            <a:endParaRPr lang="en-US" dirty="0"/>
          </a:p>
        </p:txBody>
      </p:sp>
      <p:pic>
        <p:nvPicPr>
          <p:cNvPr id="13" name="Picture Placeholder 12">
            <a:extLst>
              <a:ext uri="{FF2B5EF4-FFF2-40B4-BE49-F238E27FC236}">
                <a16:creationId xmlns:a16="http://schemas.microsoft.com/office/drawing/2014/main" id="{632D3283-07D1-0804-A552-C7FF4DD9F195}"/>
              </a:ext>
            </a:extLst>
          </p:cNvPr>
          <p:cNvPicPr>
            <a:picLocks noGrp="1" noChangeAspect="1"/>
          </p:cNvPicPr>
          <p:nvPr>
            <p:ph type="pic" sz="quarter" idx="44"/>
          </p:nvPr>
        </p:nvPicPr>
        <p:blipFill rotWithShape="1">
          <a:blip r:embed="rId4" cstate="screen">
            <a:extLst>
              <a:ext uri="{28A0092B-C50C-407E-A947-70E740481C1C}">
                <a14:useLocalDpi xmlns:a14="http://schemas.microsoft.com/office/drawing/2010/main"/>
              </a:ext>
            </a:extLst>
          </a:blip>
          <a:srcRect/>
          <a:stretch/>
        </p:blipFill>
        <p:spPr/>
      </p:pic>
      <p:pic>
        <p:nvPicPr>
          <p:cNvPr id="17" name="Picture 16">
            <a:extLst>
              <a:ext uri="{FF2B5EF4-FFF2-40B4-BE49-F238E27FC236}">
                <a16:creationId xmlns:a16="http://schemas.microsoft.com/office/drawing/2014/main" id="{C31F4283-3C6C-5DEB-BC9E-975B2FCEC06B}"/>
              </a:ext>
            </a:extLst>
          </p:cNvPr>
          <p:cNvPicPr>
            <a:picLocks noChangeAspect="1"/>
          </p:cNvPicPr>
          <p:nvPr/>
        </p:nvPicPr>
        <p:blipFill>
          <a:blip r:embed="rId5" cstate="screen">
            <a:alphaModFix amt="70000"/>
            <a:extLst>
              <a:ext uri="{28A0092B-C50C-407E-A947-70E740481C1C}">
                <a14:useLocalDpi xmlns:a14="http://schemas.microsoft.com/office/drawing/2010/main"/>
              </a:ext>
            </a:extLst>
          </a:blip>
          <a:srcRect/>
          <a:stretch>
            <a:fillRect/>
          </a:stretch>
        </p:blipFill>
        <p:spPr>
          <a:xfrm>
            <a:off x="5218129" y="-180464"/>
            <a:ext cx="2991849" cy="2991849"/>
          </a:xfrm>
          <a:custGeom>
            <a:avLst/>
            <a:gdLst>
              <a:gd name="connsiteX0" fmla="*/ 0 w 2991849"/>
              <a:gd name="connsiteY0" fmla="*/ 180464 h 2991849"/>
              <a:gd name="connsiteX1" fmla="*/ 2341607 w 2991849"/>
              <a:gd name="connsiteY1" fmla="*/ 180464 h 2991849"/>
              <a:gd name="connsiteX2" fmla="*/ 2341607 w 2991849"/>
              <a:gd name="connsiteY2" fmla="*/ 2991849 h 2991849"/>
              <a:gd name="connsiteX3" fmla="*/ 0 w 2991849"/>
              <a:gd name="connsiteY3" fmla="*/ 2991849 h 2991849"/>
              <a:gd name="connsiteX4" fmla="*/ 2748000 w 2991849"/>
              <a:gd name="connsiteY4" fmla="*/ 0 h 2991849"/>
              <a:gd name="connsiteX5" fmla="*/ 2991849 w 2991849"/>
              <a:gd name="connsiteY5" fmla="*/ 0 h 2991849"/>
              <a:gd name="connsiteX6" fmla="*/ 2991849 w 2991849"/>
              <a:gd name="connsiteY6" fmla="*/ 1 h 2991849"/>
              <a:gd name="connsiteX7" fmla="*/ 2748000 w 2991849"/>
              <a:gd name="connsiteY7" fmla="*/ 1 h 2991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1849" h="2991849">
                <a:moveTo>
                  <a:pt x="0" y="180464"/>
                </a:moveTo>
                <a:lnTo>
                  <a:pt x="2341607" y="180464"/>
                </a:lnTo>
                <a:lnTo>
                  <a:pt x="2341607" y="2991849"/>
                </a:lnTo>
                <a:lnTo>
                  <a:pt x="0" y="2991849"/>
                </a:lnTo>
                <a:close/>
                <a:moveTo>
                  <a:pt x="2748000" y="0"/>
                </a:moveTo>
                <a:lnTo>
                  <a:pt x="2991849" y="0"/>
                </a:lnTo>
                <a:lnTo>
                  <a:pt x="2991849" y="1"/>
                </a:lnTo>
                <a:lnTo>
                  <a:pt x="2748000" y="1"/>
                </a:lnTo>
                <a:close/>
              </a:path>
            </a:pathLst>
          </a:custGeom>
        </p:spPr>
      </p:pic>
      <p:pic>
        <p:nvPicPr>
          <p:cNvPr id="9" name="Image 8" descr="Une image contenant scène, bâtiment, magasin, pot de fleurs&#10;&#10;Description générée automatiquement">
            <a:extLst>
              <a:ext uri="{FF2B5EF4-FFF2-40B4-BE49-F238E27FC236}">
                <a16:creationId xmlns:a16="http://schemas.microsoft.com/office/drawing/2014/main" id="{5B44BE3C-113F-2E25-A18A-846AC20415E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0"/>
            <a:ext cx="7559675" cy="3698543"/>
          </a:xfrm>
          <a:prstGeom prst="rect">
            <a:avLst/>
          </a:prstGeom>
        </p:spPr>
      </p:pic>
    </p:spTree>
    <p:extLst>
      <p:ext uri="{BB962C8B-B14F-4D97-AF65-F5344CB8AC3E}">
        <p14:creationId xmlns:p14="http://schemas.microsoft.com/office/powerpoint/2010/main" val="7084623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2905D412-A6AB-C220-7B39-06DDF91BF1D9}"/>
              </a:ext>
            </a:extLst>
          </p:cNvPr>
          <p:cNvSpPr>
            <a:spLocks noGrp="1"/>
          </p:cNvSpPr>
          <p:nvPr>
            <p:ph type="sldNum" sz="quarter" idx="4"/>
          </p:nvPr>
        </p:nvSpPr>
        <p:spPr/>
        <p:txBody>
          <a:bodyPr/>
          <a:lstStyle/>
          <a:p>
            <a:fld id="{CB2079F2-58AF-ED44-82D7-E04B2F6FD686}" type="slidenum">
              <a:rPr lang="en-US" smtClean="0"/>
              <a:pPr/>
              <a:t>5</a:t>
            </a:fld>
            <a:endParaRPr lang="en-US" dirty="0"/>
          </a:p>
        </p:txBody>
      </p:sp>
      <p:sp>
        <p:nvSpPr>
          <p:cNvPr id="4" name="Espace réservé du texte 3">
            <a:extLst>
              <a:ext uri="{FF2B5EF4-FFF2-40B4-BE49-F238E27FC236}">
                <a16:creationId xmlns:a16="http://schemas.microsoft.com/office/drawing/2014/main" id="{604A4DFE-B6C5-BCDA-5720-5137FFC1E5E8}"/>
              </a:ext>
            </a:extLst>
          </p:cNvPr>
          <p:cNvSpPr>
            <a:spLocks noGrp="1"/>
          </p:cNvSpPr>
          <p:nvPr>
            <p:ph type="body" sz="quarter" idx="46"/>
          </p:nvPr>
        </p:nvSpPr>
        <p:spPr>
          <a:xfrm>
            <a:off x="801601" y="1885387"/>
            <a:ext cx="5956470" cy="5638821"/>
          </a:xfrm>
        </p:spPr>
        <p:txBody>
          <a:bodyPr/>
          <a:lstStyle/>
          <a:p>
            <a:r>
              <a:rPr lang="fr-FR" sz="1400" dirty="0"/>
              <a:t>To </a:t>
            </a:r>
            <a:r>
              <a:rPr lang="fr-FR" sz="1400" dirty="0" err="1"/>
              <a:t>present</a:t>
            </a:r>
            <a:r>
              <a:rPr lang="fr-FR" sz="1400" dirty="0"/>
              <a:t> </a:t>
            </a:r>
            <a:r>
              <a:rPr lang="fr-FR" sz="1400" dirty="0" err="1"/>
              <a:t>these</a:t>
            </a:r>
            <a:r>
              <a:rPr lang="fr-FR" sz="1400" dirty="0"/>
              <a:t> organisations, guidelines </a:t>
            </a:r>
            <a:r>
              <a:rPr lang="fr-FR" sz="1400" dirty="0" err="1"/>
              <a:t>were</a:t>
            </a:r>
            <a:r>
              <a:rPr lang="fr-FR" sz="1400" dirty="0"/>
              <a:t> sent to </a:t>
            </a:r>
            <a:r>
              <a:rPr lang="fr-FR" sz="1400" dirty="0" err="1"/>
              <a:t>each</a:t>
            </a:r>
            <a:r>
              <a:rPr lang="fr-FR" sz="1400" dirty="0"/>
              <a:t> project leader to </a:t>
            </a:r>
            <a:r>
              <a:rPr lang="fr-FR" sz="1400" dirty="0" err="1"/>
              <a:t>collect</a:t>
            </a:r>
            <a:r>
              <a:rPr lang="fr-FR" sz="1400" dirty="0"/>
              <a:t> key information. The interview questionnaire </a:t>
            </a:r>
            <a:r>
              <a:rPr lang="fr-FR" sz="1400" dirty="0" err="1"/>
              <a:t>was</a:t>
            </a:r>
            <a:r>
              <a:rPr lang="fr-FR" sz="1400" dirty="0"/>
              <a:t> </a:t>
            </a:r>
            <a:r>
              <a:rPr lang="fr-FR" sz="1400" dirty="0" err="1"/>
              <a:t>prepared</a:t>
            </a:r>
            <a:r>
              <a:rPr lang="fr-FR" sz="1400" dirty="0"/>
              <a:t> in </a:t>
            </a:r>
            <a:r>
              <a:rPr lang="fr-FR" sz="1400" dirty="0" err="1"/>
              <a:t>advance</a:t>
            </a:r>
            <a:r>
              <a:rPr lang="fr-FR" sz="1400" dirty="0"/>
              <a:t> by the </a:t>
            </a:r>
            <a:r>
              <a:rPr lang="fr-FR" sz="1400" dirty="0" err="1"/>
              <a:t>project</a:t>
            </a:r>
            <a:r>
              <a:rPr lang="fr-FR" sz="1400" dirty="0"/>
              <a:t> </a:t>
            </a:r>
            <a:r>
              <a:rPr lang="fr-FR" sz="1400" dirty="0" err="1"/>
              <a:t>partners</a:t>
            </a:r>
            <a:r>
              <a:rPr lang="fr-FR" sz="1400" dirty="0"/>
              <a:t> and </a:t>
            </a:r>
            <a:r>
              <a:rPr lang="fr-FR" sz="1400" dirty="0" err="1"/>
              <a:t>validated</a:t>
            </a:r>
            <a:r>
              <a:rPr lang="fr-FR" sz="1400" dirty="0"/>
              <a:t> by the consortium. </a:t>
            </a:r>
            <a:r>
              <a:rPr lang="fr-FR" sz="1400" dirty="0" err="1"/>
              <a:t>Each</a:t>
            </a:r>
            <a:r>
              <a:rPr lang="fr-FR" sz="1400" dirty="0"/>
              <a:t> of the </a:t>
            </a:r>
            <a:r>
              <a:rPr lang="fr-FR" sz="1400" dirty="0" err="1"/>
              <a:t>partners</a:t>
            </a:r>
            <a:r>
              <a:rPr lang="fr-FR" sz="1400" dirty="0"/>
              <a:t> has </a:t>
            </a:r>
            <a:r>
              <a:rPr lang="fr-FR" sz="1400" dirty="0" err="1"/>
              <a:t>chosen</a:t>
            </a:r>
            <a:r>
              <a:rPr lang="fr-FR" sz="1400" dirty="0"/>
              <a:t> </a:t>
            </a:r>
            <a:r>
              <a:rPr lang="fr-FR" sz="1400" dirty="0" err="1"/>
              <a:t>inspiring</a:t>
            </a:r>
            <a:r>
              <a:rPr lang="fr-FR" sz="1400" dirty="0"/>
              <a:t> practices </a:t>
            </a:r>
            <a:r>
              <a:rPr lang="fr-FR" sz="1400" dirty="0" err="1"/>
              <a:t>involving</a:t>
            </a:r>
            <a:r>
              <a:rPr lang="fr-FR" sz="1400" dirty="0"/>
              <a:t> </a:t>
            </a:r>
            <a:r>
              <a:rPr lang="fr-FR" sz="1400" dirty="0" err="1"/>
              <a:t>young</a:t>
            </a:r>
            <a:r>
              <a:rPr lang="fr-FR" sz="1400" dirty="0"/>
              <a:t> people in the </a:t>
            </a:r>
            <a:r>
              <a:rPr lang="fr-FR" sz="1400" dirty="0" err="1"/>
              <a:t>field</a:t>
            </a:r>
            <a:r>
              <a:rPr lang="fr-FR" sz="1400" dirty="0"/>
              <a:t> of </a:t>
            </a:r>
            <a:r>
              <a:rPr lang="fr-FR" sz="1400" dirty="0" err="1"/>
              <a:t>eco-health</a:t>
            </a:r>
            <a:r>
              <a:rPr lang="fr-FR" sz="1400" dirty="0"/>
              <a:t> </a:t>
            </a:r>
            <a:r>
              <a:rPr lang="fr-FR" sz="1400" dirty="0" err="1"/>
              <a:t>tourism</a:t>
            </a:r>
            <a:r>
              <a:rPr lang="fr-FR" sz="1400" dirty="0"/>
              <a:t> to </a:t>
            </a:r>
            <a:r>
              <a:rPr lang="fr-FR" sz="1400" dirty="0" err="1"/>
              <a:t>conduct</a:t>
            </a:r>
            <a:r>
              <a:rPr lang="fr-FR" sz="1400" dirty="0"/>
              <a:t> the interview.</a:t>
            </a:r>
          </a:p>
          <a:p>
            <a:endParaRPr lang="fr-FR" sz="1400" b="1" dirty="0"/>
          </a:p>
          <a:p>
            <a:endParaRPr lang="fr-FR" sz="1400" b="1" dirty="0"/>
          </a:p>
          <a:p>
            <a:endParaRPr lang="fr-FR" sz="1400" b="1" dirty="0"/>
          </a:p>
          <a:p>
            <a:r>
              <a:rPr lang="fr-FR" sz="1400" b="1" dirty="0"/>
              <a:t>The questions </a:t>
            </a:r>
            <a:r>
              <a:rPr lang="fr-FR" sz="1400" b="1" dirty="0" err="1"/>
              <a:t>concerned</a:t>
            </a:r>
            <a:r>
              <a:rPr lang="fr-FR" sz="1400" b="1" dirty="0"/>
              <a:t> :</a:t>
            </a:r>
          </a:p>
          <a:p>
            <a:endParaRPr lang="fr-FR" sz="1400" b="1" dirty="0"/>
          </a:p>
          <a:p>
            <a:r>
              <a:rPr lang="fr-FR" sz="1400" dirty="0"/>
              <a:t>- the </a:t>
            </a:r>
            <a:r>
              <a:rPr lang="fr-FR" sz="1400" dirty="0" err="1"/>
              <a:t>birth</a:t>
            </a:r>
            <a:r>
              <a:rPr lang="fr-FR" sz="1400" dirty="0"/>
              <a:t> of the </a:t>
            </a:r>
            <a:r>
              <a:rPr lang="fr-FR" sz="1400" dirty="0" err="1"/>
              <a:t>project</a:t>
            </a:r>
            <a:r>
              <a:rPr lang="fr-FR" sz="1400" dirty="0"/>
              <a:t>, </a:t>
            </a:r>
            <a:r>
              <a:rPr lang="fr-FR" sz="1400" dirty="0" err="1"/>
              <a:t>its</a:t>
            </a:r>
            <a:r>
              <a:rPr lang="fr-FR" sz="1400" dirty="0"/>
              <a:t> objectives and challenges;</a:t>
            </a:r>
          </a:p>
          <a:p>
            <a:r>
              <a:rPr lang="fr-FR" sz="1400" dirty="0"/>
              <a:t>- the </a:t>
            </a:r>
            <a:r>
              <a:rPr lang="fr-FR" sz="1400" dirty="0" err="1"/>
              <a:t>beneficiaries</a:t>
            </a:r>
            <a:r>
              <a:rPr lang="fr-FR" sz="1400" dirty="0"/>
              <a:t> of the </a:t>
            </a:r>
            <a:r>
              <a:rPr lang="fr-FR" sz="1400" dirty="0" err="1"/>
              <a:t>project</a:t>
            </a:r>
            <a:r>
              <a:rPr lang="fr-FR" sz="1400" dirty="0"/>
              <a:t>: </a:t>
            </a:r>
            <a:r>
              <a:rPr lang="fr-FR" sz="1400" dirty="0" err="1"/>
              <a:t>their</a:t>
            </a:r>
            <a:r>
              <a:rPr lang="fr-FR" sz="1400" dirty="0"/>
              <a:t> profile, </a:t>
            </a:r>
            <a:r>
              <a:rPr lang="fr-FR" sz="1400" dirty="0" err="1"/>
              <a:t>problems</a:t>
            </a:r>
            <a:r>
              <a:rPr lang="fr-FR" sz="1400" dirty="0"/>
              <a:t>, </a:t>
            </a:r>
            <a:r>
              <a:rPr lang="fr-FR" sz="1400" dirty="0" err="1"/>
              <a:t>needs</a:t>
            </a:r>
            <a:r>
              <a:rPr lang="fr-FR" sz="1400" dirty="0"/>
              <a:t> and expectations;</a:t>
            </a:r>
          </a:p>
          <a:p>
            <a:r>
              <a:rPr lang="fr-FR" sz="1400" dirty="0"/>
              <a:t>- the </a:t>
            </a:r>
            <a:r>
              <a:rPr lang="fr-FR" sz="1400" dirty="0" err="1"/>
              <a:t>strategy</a:t>
            </a:r>
            <a:r>
              <a:rPr lang="fr-FR" sz="1400" dirty="0"/>
              <a:t> </a:t>
            </a:r>
            <a:r>
              <a:rPr lang="fr-FR" sz="1400" dirty="0" err="1"/>
              <a:t>adopted</a:t>
            </a:r>
            <a:r>
              <a:rPr lang="fr-FR" sz="1400" dirty="0"/>
              <a:t> by the organisation to solve the </a:t>
            </a:r>
            <a:r>
              <a:rPr lang="fr-FR" sz="1400" dirty="0" err="1"/>
              <a:t>identified</a:t>
            </a:r>
            <a:r>
              <a:rPr lang="fr-FR" sz="1400" dirty="0"/>
              <a:t> </a:t>
            </a:r>
            <a:r>
              <a:rPr lang="fr-FR" sz="1400" dirty="0" err="1"/>
              <a:t>problem</a:t>
            </a:r>
            <a:r>
              <a:rPr lang="fr-FR" sz="1400" dirty="0"/>
              <a:t> </a:t>
            </a:r>
            <a:r>
              <a:rPr lang="fr-FR" sz="1400" dirty="0" err="1"/>
              <a:t>addressed</a:t>
            </a:r>
            <a:r>
              <a:rPr lang="fr-FR" sz="1400" dirty="0"/>
              <a:t> by the </a:t>
            </a:r>
            <a:r>
              <a:rPr lang="fr-FR" sz="1400" dirty="0" err="1"/>
              <a:t>project</a:t>
            </a:r>
            <a:r>
              <a:rPr lang="fr-FR" sz="1400" dirty="0"/>
              <a:t>;</a:t>
            </a:r>
          </a:p>
          <a:p>
            <a:r>
              <a:rPr lang="fr-FR" sz="1400" dirty="0"/>
              <a:t>- the </a:t>
            </a:r>
            <a:r>
              <a:rPr lang="fr-FR" sz="1400" dirty="0" err="1"/>
              <a:t>organisation's</a:t>
            </a:r>
            <a:r>
              <a:rPr lang="fr-FR" sz="1400" dirty="0"/>
              <a:t> business model;</a:t>
            </a:r>
          </a:p>
          <a:p>
            <a:r>
              <a:rPr lang="fr-FR" sz="1400" dirty="0"/>
              <a:t>- </a:t>
            </a:r>
            <a:r>
              <a:rPr lang="fr-FR" sz="1400" dirty="0" err="1"/>
              <a:t>why</a:t>
            </a:r>
            <a:r>
              <a:rPr lang="fr-FR" sz="1400" dirty="0"/>
              <a:t> </a:t>
            </a:r>
            <a:r>
              <a:rPr lang="fr-FR" sz="1400" dirty="0" err="1"/>
              <a:t>this</a:t>
            </a:r>
            <a:r>
              <a:rPr lang="fr-FR" sz="1400" dirty="0"/>
              <a:t> </a:t>
            </a:r>
            <a:r>
              <a:rPr lang="fr-FR" sz="1400" dirty="0" err="1"/>
              <a:t>is</a:t>
            </a:r>
            <a:r>
              <a:rPr lang="fr-FR" sz="1400" dirty="0"/>
              <a:t> good practice in the </a:t>
            </a:r>
            <a:r>
              <a:rPr lang="fr-FR" sz="1400" dirty="0" err="1"/>
              <a:t>field</a:t>
            </a:r>
            <a:r>
              <a:rPr lang="fr-FR" sz="1400" dirty="0"/>
              <a:t> of inclusive </a:t>
            </a:r>
            <a:r>
              <a:rPr lang="fr-FR" sz="1400" dirty="0" err="1"/>
              <a:t>tourism</a:t>
            </a:r>
            <a:r>
              <a:rPr lang="fr-FR" sz="1400" dirty="0"/>
              <a:t>.</a:t>
            </a:r>
          </a:p>
          <a:p>
            <a:pPr marL="285750" indent="-285750">
              <a:buFontTx/>
              <a:buChar char="-"/>
            </a:pPr>
            <a:endParaRPr lang="fr-FR" sz="1400" dirty="0"/>
          </a:p>
          <a:p>
            <a:r>
              <a:rPr lang="fr-FR" sz="1400" dirty="0"/>
              <a:t>The </a:t>
            </a:r>
            <a:r>
              <a:rPr lang="fr-FR" sz="1400" dirty="0" err="1"/>
              <a:t>partners</a:t>
            </a:r>
            <a:r>
              <a:rPr lang="fr-FR" sz="1400" dirty="0"/>
              <a:t> </a:t>
            </a:r>
            <a:r>
              <a:rPr lang="fr-FR" sz="1400" dirty="0" err="1"/>
              <a:t>conducted</a:t>
            </a:r>
            <a:r>
              <a:rPr lang="fr-FR" sz="1400" dirty="0"/>
              <a:t> interviews </a:t>
            </a:r>
            <a:r>
              <a:rPr lang="fr-FR" sz="1400" dirty="0" err="1"/>
              <a:t>with</a:t>
            </a:r>
            <a:r>
              <a:rPr lang="fr-FR" sz="1400" dirty="0"/>
              <a:t> the </a:t>
            </a:r>
            <a:r>
              <a:rPr lang="fr-FR" sz="1400" dirty="0" err="1"/>
              <a:t>project’s</a:t>
            </a:r>
            <a:r>
              <a:rPr lang="fr-FR" sz="1400" dirty="0"/>
              <a:t> </a:t>
            </a:r>
            <a:r>
              <a:rPr lang="fr-FR" sz="1400" dirty="0" err="1"/>
              <a:t>initiator</a:t>
            </a:r>
            <a:r>
              <a:rPr lang="fr-FR" sz="1400" dirty="0"/>
              <a:t> to highlight </a:t>
            </a:r>
            <a:r>
              <a:rPr lang="fr-FR" sz="1400" dirty="0" err="1"/>
              <a:t>various</a:t>
            </a:r>
            <a:r>
              <a:rPr lang="fr-FR" sz="1400" dirty="0"/>
              <a:t> </a:t>
            </a:r>
            <a:r>
              <a:rPr lang="fr-FR" sz="1400" dirty="0" err="1"/>
              <a:t>eco-health</a:t>
            </a:r>
            <a:r>
              <a:rPr lang="fr-FR" sz="1400" dirty="0"/>
              <a:t> </a:t>
            </a:r>
            <a:r>
              <a:rPr lang="fr-FR" sz="1400" dirty="0" err="1"/>
              <a:t>tourism</a:t>
            </a:r>
            <a:r>
              <a:rPr lang="fr-FR" sz="1400" dirty="0"/>
              <a:t> initiatives </a:t>
            </a:r>
            <a:r>
              <a:rPr lang="fr-FR" sz="1400" dirty="0" err="1"/>
              <a:t>especially</a:t>
            </a:r>
            <a:r>
              <a:rPr lang="fr-FR" sz="1400" dirty="0"/>
              <a:t> to inspire and </a:t>
            </a:r>
            <a:r>
              <a:rPr lang="fr-FR" sz="1400" dirty="0" err="1"/>
              <a:t>advise</a:t>
            </a:r>
            <a:r>
              <a:rPr lang="fr-FR" sz="1400" dirty="0"/>
              <a:t> </a:t>
            </a:r>
            <a:r>
              <a:rPr lang="fr-FR" sz="1400" dirty="0" err="1"/>
              <a:t>those</a:t>
            </a:r>
            <a:r>
              <a:rPr lang="fr-FR" sz="1400" dirty="0"/>
              <a:t> </a:t>
            </a:r>
            <a:r>
              <a:rPr lang="fr-FR" sz="1400" dirty="0" err="1"/>
              <a:t>who</a:t>
            </a:r>
            <a:r>
              <a:rPr lang="fr-FR" sz="1400" dirty="0"/>
              <a:t> </a:t>
            </a:r>
            <a:r>
              <a:rPr lang="fr-FR" sz="1400" dirty="0" err="1"/>
              <a:t>would</a:t>
            </a:r>
            <a:r>
              <a:rPr lang="fr-FR" sz="1400" dirty="0"/>
              <a:t> like to start </a:t>
            </a:r>
            <a:r>
              <a:rPr lang="fr-FR" sz="1400" dirty="0" err="1"/>
              <a:t>their</a:t>
            </a:r>
            <a:r>
              <a:rPr lang="fr-FR" sz="1400" dirty="0"/>
              <a:t> </a:t>
            </a:r>
            <a:r>
              <a:rPr lang="fr-FR" sz="1400" dirty="0" err="1"/>
              <a:t>own</a:t>
            </a:r>
            <a:r>
              <a:rPr lang="fr-FR" sz="1400" dirty="0"/>
              <a:t> business in </a:t>
            </a:r>
            <a:r>
              <a:rPr lang="fr-FR" sz="1400" dirty="0" err="1"/>
              <a:t>this</a:t>
            </a:r>
            <a:r>
              <a:rPr lang="fr-FR" sz="1400" dirty="0"/>
              <a:t> </a:t>
            </a:r>
            <a:r>
              <a:rPr lang="fr-FR" sz="1400" dirty="0" err="1"/>
              <a:t>field</a:t>
            </a:r>
            <a:r>
              <a:rPr lang="fr-FR" sz="1400" dirty="0"/>
              <a:t>.</a:t>
            </a:r>
          </a:p>
          <a:p>
            <a:endParaRPr lang="fr-FR" sz="1400" dirty="0"/>
          </a:p>
          <a:p>
            <a:r>
              <a:rPr lang="fr-FR" sz="1400" dirty="0"/>
              <a:t>The goals of </a:t>
            </a:r>
            <a:r>
              <a:rPr lang="fr-FR" sz="1400" dirty="0" err="1"/>
              <a:t>these</a:t>
            </a:r>
            <a:r>
              <a:rPr lang="fr-FR" sz="1400" dirty="0"/>
              <a:t> interviews </a:t>
            </a:r>
            <a:r>
              <a:rPr lang="fr-FR" sz="1400" dirty="0" err="1"/>
              <a:t>were</a:t>
            </a:r>
            <a:r>
              <a:rPr lang="fr-FR" sz="1400" dirty="0"/>
              <a:t> to </a:t>
            </a:r>
            <a:r>
              <a:rPr lang="fr-FR" sz="1400" dirty="0" err="1"/>
              <a:t>understand</a:t>
            </a:r>
            <a:r>
              <a:rPr lang="fr-FR" sz="1400" dirty="0"/>
              <a:t> </a:t>
            </a:r>
            <a:r>
              <a:rPr lang="fr-FR" sz="1400" b="0" dirty="0" err="1">
                <a:effectLst/>
              </a:rPr>
              <a:t>why</a:t>
            </a:r>
            <a:r>
              <a:rPr lang="fr-FR" sz="1400" b="0" dirty="0">
                <a:effectLst/>
              </a:rPr>
              <a:t> and how </a:t>
            </a:r>
            <a:r>
              <a:rPr lang="fr-FR" sz="1400" b="0" dirty="0" err="1">
                <a:effectLst/>
              </a:rPr>
              <a:t>eco-health</a:t>
            </a:r>
            <a:r>
              <a:rPr lang="fr-FR" sz="1400" b="0" dirty="0">
                <a:effectLst/>
              </a:rPr>
              <a:t> </a:t>
            </a:r>
            <a:r>
              <a:rPr lang="fr-FR" sz="1400" b="0" dirty="0" err="1">
                <a:effectLst/>
              </a:rPr>
              <a:t>tourism</a:t>
            </a:r>
            <a:r>
              <a:rPr lang="fr-FR" sz="1400" b="0" dirty="0">
                <a:effectLst/>
              </a:rPr>
              <a:t> </a:t>
            </a:r>
            <a:r>
              <a:rPr lang="fr-FR" sz="1400" b="0" dirty="0" err="1">
                <a:effectLst/>
              </a:rPr>
              <a:t>is</a:t>
            </a:r>
            <a:r>
              <a:rPr lang="fr-FR" sz="1400" b="0" dirty="0">
                <a:effectLst/>
              </a:rPr>
              <a:t> </a:t>
            </a:r>
            <a:r>
              <a:rPr lang="fr-FR" sz="1400" b="0" dirty="0" err="1">
                <a:effectLst/>
              </a:rPr>
              <a:t>suitable</a:t>
            </a:r>
            <a:r>
              <a:rPr lang="fr-FR" sz="1400" b="0" dirty="0">
                <a:effectLst/>
              </a:rPr>
              <a:t> for </a:t>
            </a:r>
            <a:r>
              <a:rPr lang="fr-FR" sz="1400" b="0" dirty="0" err="1">
                <a:effectLst/>
              </a:rPr>
              <a:t>developing</a:t>
            </a:r>
            <a:r>
              <a:rPr lang="fr-FR" sz="1400" b="0" dirty="0">
                <a:effectLst/>
              </a:rPr>
              <a:t> the entrepreneurial </a:t>
            </a:r>
            <a:r>
              <a:rPr lang="fr-FR" sz="1400" b="0" dirty="0" err="1">
                <a:effectLst/>
              </a:rPr>
              <a:t>skills</a:t>
            </a:r>
            <a:r>
              <a:rPr lang="fr-FR" sz="1400" b="0" dirty="0">
                <a:effectLst/>
              </a:rPr>
              <a:t> of </a:t>
            </a:r>
            <a:r>
              <a:rPr lang="fr-FR" sz="1400" b="0" dirty="0" err="1">
                <a:effectLst/>
              </a:rPr>
              <a:t>young</a:t>
            </a:r>
            <a:r>
              <a:rPr lang="fr-FR" sz="1400" b="0" dirty="0">
                <a:effectLst/>
              </a:rPr>
              <a:t> </a:t>
            </a:r>
            <a:r>
              <a:rPr lang="fr-FR" sz="1400" b="0" dirty="0" err="1">
                <a:effectLst/>
              </a:rPr>
              <a:t>NEETs</a:t>
            </a:r>
            <a:r>
              <a:rPr lang="fr-FR" sz="1400" dirty="0"/>
              <a:t> and </a:t>
            </a:r>
            <a:r>
              <a:rPr lang="fr-FR" sz="1400" dirty="0" err="1"/>
              <a:t>also</a:t>
            </a:r>
            <a:r>
              <a:rPr lang="fr-FR" sz="1400" dirty="0"/>
              <a:t> to</a:t>
            </a:r>
            <a:r>
              <a:rPr lang="fr-FR" sz="1400" b="0" dirty="0">
                <a:effectLst/>
              </a:rPr>
              <a:t> </a:t>
            </a:r>
            <a:r>
              <a:rPr lang="fr-FR" sz="1400" dirty="0" err="1"/>
              <a:t>i</a:t>
            </a:r>
            <a:r>
              <a:rPr lang="fr-FR" sz="1400" b="0" dirty="0" err="1">
                <a:effectLst/>
              </a:rPr>
              <a:t>ntroduce</a:t>
            </a:r>
            <a:r>
              <a:rPr lang="fr-FR" sz="1400" b="0" dirty="0">
                <a:effectLst/>
              </a:rPr>
              <a:t> new </a:t>
            </a:r>
            <a:r>
              <a:rPr lang="fr-FR" sz="1400" b="0" dirty="0" err="1">
                <a:effectLst/>
              </a:rPr>
              <a:t>models</a:t>
            </a:r>
            <a:r>
              <a:rPr lang="fr-FR" sz="1400" b="0" dirty="0">
                <a:effectLst/>
              </a:rPr>
              <a:t> of entrepreneurial support </a:t>
            </a:r>
            <a:endParaRPr lang="fr-FR" sz="1400" dirty="0">
              <a:effectLst/>
            </a:endParaRPr>
          </a:p>
          <a:p>
            <a:endParaRPr lang="fr-FR" sz="1400" dirty="0"/>
          </a:p>
          <a:p>
            <a:endParaRPr lang="fr-FR" sz="1400" dirty="0"/>
          </a:p>
          <a:p>
            <a:endParaRPr lang="fr-FR" sz="1400" dirty="0"/>
          </a:p>
          <a:p>
            <a:endParaRPr lang="fr-FR" sz="1400" dirty="0"/>
          </a:p>
        </p:txBody>
      </p:sp>
      <p:sp>
        <p:nvSpPr>
          <p:cNvPr id="5" name="Espace réservé du texte 4">
            <a:extLst>
              <a:ext uri="{FF2B5EF4-FFF2-40B4-BE49-F238E27FC236}">
                <a16:creationId xmlns:a16="http://schemas.microsoft.com/office/drawing/2014/main" id="{5DAA67EE-0473-35A7-A2FC-103D01B38A96}"/>
              </a:ext>
            </a:extLst>
          </p:cNvPr>
          <p:cNvSpPr>
            <a:spLocks noGrp="1"/>
          </p:cNvSpPr>
          <p:nvPr>
            <p:ph type="body" sz="quarter" idx="47"/>
          </p:nvPr>
        </p:nvSpPr>
        <p:spPr/>
        <p:txBody>
          <a:bodyPr/>
          <a:lstStyle/>
          <a:p>
            <a:r>
              <a:rPr lang="fr-FR" dirty="0"/>
              <a:t>METHODOLOGY</a:t>
            </a:r>
          </a:p>
        </p:txBody>
      </p:sp>
    </p:spTree>
    <p:extLst>
      <p:ext uri="{BB962C8B-B14F-4D97-AF65-F5344CB8AC3E}">
        <p14:creationId xmlns:p14="http://schemas.microsoft.com/office/powerpoint/2010/main" val="1806083406"/>
      </p:ext>
    </p:extLst>
  </p:cSld>
  <p:clrMapOvr>
    <a:masterClrMapping/>
  </p:clrMapOvr>
  <p:extLst>
    <p:ext uri="{6950BFC3-D8DA-4A85-94F7-54DA5524770B}">
      <p188:commentRel xmlns:p188="http://schemas.microsoft.com/office/powerpoint/2018/8/main" r:id="rId2"/>
    </p:ext>
  </p:extLs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7AF33E5-6C8E-82EF-A3D8-5DA81AE77383}"/>
              </a:ext>
            </a:extLst>
          </p:cNvPr>
          <p:cNvSpPr>
            <a:spLocks noGrp="1"/>
          </p:cNvSpPr>
          <p:nvPr>
            <p:ph type="sldNum" sz="quarter" idx="4"/>
          </p:nvPr>
        </p:nvSpPr>
        <p:spPr/>
        <p:txBody>
          <a:bodyPr/>
          <a:lstStyle/>
          <a:p>
            <a:fld id="{CB2079F2-58AF-ED44-82D7-E04B2F6FD686}" type="slidenum">
              <a:rPr lang="en-US" smtClean="0"/>
              <a:pPr/>
              <a:t>50</a:t>
            </a:fld>
            <a:endParaRPr lang="en-US" dirty="0"/>
          </a:p>
        </p:txBody>
      </p:sp>
      <p:sp>
        <p:nvSpPr>
          <p:cNvPr id="5" name="Text Placeholder 4">
            <a:extLst>
              <a:ext uri="{FF2B5EF4-FFF2-40B4-BE49-F238E27FC236}">
                <a16:creationId xmlns:a16="http://schemas.microsoft.com/office/drawing/2014/main" id="{ED8D9984-68D1-86C2-98BF-D3A6CF81FD9D}"/>
              </a:ext>
            </a:extLst>
          </p:cNvPr>
          <p:cNvSpPr>
            <a:spLocks noGrp="1"/>
          </p:cNvSpPr>
          <p:nvPr>
            <p:ph type="body" sz="quarter" idx="115"/>
          </p:nvPr>
        </p:nvSpPr>
        <p:spPr/>
        <p:txBody>
          <a:bodyPr/>
          <a:lstStyle/>
          <a:p>
            <a:pPr algn="l">
              <a:lnSpc>
                <a:spcPct val="115000"/>
              </a:lnSpc>
            </a:pPr>
            <a:r>
              <a:rPr lang="en-US" b="1" dirty="0">
                <a:effectLst/>
              </a:rPr>
              <a:t>Barriers</a:t>
            </a:r>
            <a:endParaRPr lang="fr-FR" dirty="0">
              <a:effectLst/>
            </a:endParaRPr>
          </a:p>
          <a:p>
            <a:pPr marL="342900" lvl="0" indent="-342900" algn="l">
              <a:lnSpc>
                <a:spcPct val="115000"/>
              </a:lnSpc>
              <a:buFont typeface="Symbol" pitchFamily="2" charset="2"/>
              <a:buChar char=""/>
            </a:pPr>
            <a:r>
              <a:rPr lang="en-US" dirty="0">
                <a:effectLst/>
              </a:rPr>
              <a:t>Resources - Access to the right people. </a:t>
            </a:r>
            <a:endParaRPr lang="fr-FR" dirty="0">
              <a:effectLst/>
            </a:endParaRPr>
          </a:p>
          <a:p>
            <a:pPr marL="342900" lvl="0" indent="-342900" algn="l">
              <a:lnSpc>
                <a:spcPct val="115000"/>
              </a:lnSpc>
              <a:buFont typeface="Symbol" pitchFamily="2" charset="2"/>
              <a:buChar char=""/>
            </a:pPr>
            <a:r>
              <a:rPr lang="en-IE" dirty="0">
                <a:effectLst/>
              </a:rPr>
              <a:t>Time constraints.  Entrepreneurs are in the mode of doing. Time is limited. </a:t>
            </a:r>
            <a:endParaRPr lang="fr-FR" dirty="0">
              <a:effectLst/>
            </a:endParaRPr>
          </a:p>
          <a:p>
            <a:pPr marL="342900" lvl="0" indent="-342900" algn="l">
              <a:lnSpc>
                <a:spcPct val="115000"/>
              </a:lnSpc>
              <a:buFont typeface="Symbol" pitchFamily="2" charset="2"/>
              <a:buChar char=""/>
            </a:pPr>
            <a:r>
              <a:rPr lang="en-US" dirty="0">
                <a:effectLst/>
              </a:rPr>
              <a:t>Resistance from trainers- Formulaic approach to teaching. Might not involve relevant stakeholders to consult on program design. Outdated information.</a:t>
            </a:r>
            <a:endParaRPr lang="fr-FR" dirty="0">
              <a:effectLst/>
            </a:endParaRPr>
          </a:p>
          <a:p>
            <a:pPr marL="342900" lvl="0" indent="-342900" algn="l">
              <a:lnSpc>
                <a:spcPct val="115000"/>
              </a:lnSpc>
              <a:buFont typeface="Symbol" pitchFamily="2" charset="2"/>
              <a:buChar char=""/>
            </a:pPr>
            <a:r>
              <a:rPr lang="en-US" dirty="0">
                <a:effectLst/>
              </a:rPr>
              <a:t>Assessment challenges- How do you test knowledge on this?</a:t>
            </a:r>
            <a:endParaRPr lang="fr-FR" dirty="0">
              <a:effectLst/>
            </a:endParaRPr>
          </a:p>
          <a:p>
            <a:pPr marL="342900" lvl="0" indent="-342900" algn="l">
              <a:lnSpc>
                <a:spcPct val="115000"/>
              </a:lnSpc>
              <a:buFont typeface="Symbol" pitchFamily="2" charset="2"/>
              <a:buChar char=""/>
            </a:pPr>
            <a:r>
              <a:rPr lang="en-US" dirty="0">
                <a:effectLst/>
              </a:rPr>
              <a:t>Cost implications</a:t>
            </a:r>
            <a:endParaRPr lang="fr-FR" dirty="0">
              <a:effectLst/>
            </a:endParaRPr>
          </a:p>
          <a:p>
            <a:pPr marL="342900" lvl="0" indent="-342900" algn="l">
              <a:lnSpc>
                <a:spcPct val="115000"/>
              </a:lnSpc>
              <a:buFont typeface="Symbol" pitchFamily="2" charset="2"/>
              <a:buChar char=""/>
            </a:pPr>
            <a:r>
              <a:rPr lang="en-US" dirty="0">
                <a:effectLst/>
              </a:rPr>
              <a:t>Value creation</a:t>
            </a:r>
            <a:endParaRPr lang="fr-FR" dirty="0">
              <a:effectLst/>
            </a:endParaRPr>
          </a:p>
          <a:p>
            <a:pPr algn="l">
              <a:lnSpc>
                <a:spcPct val="115000"/>
              </a:lnSpc>
            </a:pPr>
            <a:endParaRPr lang="en-US" b="1" dirty="0">
              <a:effectLst/>
            </a:endParaRPr>
          </a:p>
          <a:p>
            <a:pPr algn="l">
              <a:lnSpc>
                <a:spcPct val="115000"/>
              </a:lnSpc>
            </a:pPr>
            <a:endParaRPr lang="en-US" b="1" dirty="0"/>
          </a:p>
          <a:p>
            <a:pPr algn="l">
              <a:lnSpc>
                <a:spcPct val="115000"/>
              </a:lnSpc>
            </a:pPr>
            <a:endParaRPr lang="en-US" b="1" dirty="0">
              <a:effectLst/>
            </a:endParaRPr>
          </a:p>
          <a:p>
            <a:pPr algn="l">
              <a:lnSpc>
                <a:spcPct val="115000"/>
              </a:lnSpc>
            </a:pPr>
            <a:r>
              <a:rPr lang="en-US" b="1" dirty="0">
                <a:effectLst/>
              </a:rPr>
              <a:t>Advice</a:t>
            </a:r>
            <a:endParaRPr lang="fr-FR" dirty="0">
              <a:effectLst/>
            </a:endParaRPr>
          </a:p>
          <a:p>
            <a:pPr marL="342900" lvl="0" indent="-342900" algn="l">
              <a:lnSpc>
                <a:spcPct val="115000"/>
              </a:lnSpc>
              <a:buFont typeface="Symbol" pitchFamily="2" charset="2"/>
              <a:buChar char=""/>
            </a:pPr>
            <a:r>
              <a:rPr lang="en-US" dirty="0">
                <a:effectLst/>
              </a:rPr>
              <a:t>Plan (Business plan, market research, SWOT, PESTLE)</a:t>
            </a:r>
            <a:endParaRPr lang="fr-FR" dirty="0">
              <a:effectLst/>
            </a:endParaRPr>
          </a:p>
          <a:p>
            <a:pPr marL="342900" lvl="0" indent="-342900" algn="l">
              <a:lnSpc>
                <a:spcPct val="115000"/>
              </a:lnSpc>
              <a:buFont typeface="Symbol" pitchFamily="2" charset="2"/>
              <a:buChar char=""/>
            </a:pPr>
            <a:r>
              <a:rPr lang="en-US" dirty="0">
                <a:effectLst/>
              </a:rPr>
              <a:t>Be prepared to fail.</a:t>
            </a:r>
            <a:endParaRPr lang="fr-FR" dirty="0">
              <a:effectLst/>
            </a:endParaRPr>
          </a:p>
          <a:p>
            <a:pPr marL="342900" lvl="0" indent="-342900" algn="l">
              <a:lnSpc>
                <a:spcPct val="115000"/>
              </a:lnSpc>
              <a:buFont typeface="Symbol" pitchFamily="2" charset="2"/>
              <a:buChar char=""/>
            </a:pPr>
            <a:r>
              <a:rPr lang="en-US" dirty="0">
                <a:effectLst/>
              </a:rPr>
              <a:t>Resilience</a:t>
            </a:r>
            <a:endParaRPr lang="fr-FR" dirty="0">
              <a:effectLst/>
            </a:endParaRPr>
          </a:p>
          <a:p>
            <a:pPr marL="342900" lvl="0" indent="-342900" algn="l">
              <a:lnSpc>
                <a:spcPct val="115000"/>
              </a:lnSpc>
              <a:buFont typeface="Symbol" pitchFamily="2" charset="2"/>
              <a:buChar char=""/>
            </a:pPr>
            <a:r>
              <a:rPr lang="en-US" dirty="0">
                <a:effectLst/>
              </a:rPr>
              <a:t>Do your research.</a:t>
            </a:r>
            <a:endParaRPr lang="fr-FR" dirty="0">
              <a:effectLst/>
            </a:endParaRPr>
          </a:p>
        </p:txBody>
      </p:sp>
      <p:sp>
        <p:nvSpPr>
          <p:cNvPr id="6" name="Text Placeholder 5">
            <a:extLst>
              <a:ext uri="{FF2B5EF4-FFF2-40B4-BE49-F238E27FC236}">
                <a16:creationId xmlns:a16="http://schemas.microsoft.com/office/drawing/2014/main" id="{8810F661-7155-C6F9-7E1F-2D665FC61D97}"/>
              </a:ext>
            </a:extLst>
          </p:cNvPr>
          <p:cNvSpPr>
            <a:spLocks noGrp="1"/>
          </p:cNvSpPr>
          <p:nvPr>
            <p:ph type="body" sz="quarter" idx="116"/>
          </p:nvPr>
        </p:nvSpPr>
        <p:spPr/>
        <p:txBody>
          <a:bodyPr/>
          <a:lstStyle/>
          <a:p>
            <a:r>
              <a:rPr lang="en-GB" dirty="0"/>
              <a:t>What were the barriers, and do you have any advice to teaching entrepreneurship?</a:t>
            </a:r>
          </a:p>
        </p:txBody>
      </p:sp>
      <p:pic>
        <p:nvPicPr>
          <p:cNvPr id="12" name="Image 11">
            <a:extLst>
              <a:ext uri="{FF2B5EF4-FFF2-40B4-BE49-F238E27FC236}">
                <a16:creationId xmlns:a16="http://schemas.microsoft.com/office/drawing/2014/main" id="{E4593583-486D-65F9-0C9F-6A0942A941E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5727032"/>
            <a:ext cx="7559674" cy="4964781"/>
          </a:xfrm>
          <a:prstGeom prst="rect">
            <a:avLst/>
          </a:prstGeom>
        </p:spPr>
      </p:pic>
    </p:spTree>
    <p:extLst>
      <p:ext uri="{BB962C8B-B14F-4D97-AF65-F5344CB8AC3E}">
        <p14:creationId xmlns:p14="http://schemas.microsoft.com/office/powerpoint/2010/main" val="17456537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71981E3A-88CC-EEC7-75CA-A2EF0B8A7BDC}"/>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p:blipFill>
        <p:spPr>
          <a:xfrm>
            <a:off x="659219" y="-4671"/>
            <a:ext cx="6900456" cy="5345113"/>
          </a:xfrm>
        </p:spPr>
      </p:pic>
      <p:sp>
        <p:nvSpPr>
          <p:cNvPr id="3" name="Text Placeholder 2">
            <a:extLst>
              <a:ext uri="{FF2B5EF4-FFF2-40B4-BE49-F238E27FC236}">
                <a16:creationId xmlns:a16="http://schemas.microsoft.com/office/drawing/2014/main" id="{977949B7-DD90-1208-84E2-0B51206622C8}"/>
              </a:ext>
            </a:extLst>
          </p:cNvPr>
          <p:cNvSpPr>
            <a:spLocks noGrp="1"/>
          </p:cNvSpPr>
          <p:nvPr>
            <p:ph type="body" sz="quarter" idx="116"/>
          </p:nvPr>
        </p:nvSpPr>
        <p:spPr>
          <a:xfrm>
            <a:off x="-16302" y="6568693"/>
            <a:ext cx="1891878" cy="295413"/>
          </a:xfrm>
          <a:solidFill>
            <a:schemeClr val="bg1"/>
          </a:solidFill>
        </p:spPr>
        <p:txBody>
          <a:bodyPr/>
          <a:lstStyle/>
          <a:p>
            <a:r>
              <a:rPr lang="en-GB" dirty="0">
                <a:solidFill>
                  <a:srgbClr val="8AC03B"/>
                </a:solidFill>
              </a:rPr>
              <a:t>What?</a:t>
            </a:r>
          </a:p>
        </p:txBody>
      </p:sp>
      <p:sp>
        <p:nvSpPr>
          <p:cNvPr id="4" name="Text Placeholder 3">
            <a:extLst>
              <a:ext uri="{FF2B5EF4-FFF2-40B4-BE49-F238E27FC236}">
                <a16:creationId xmlns:a16="http://schemas.microsoft.com/office/drawing/2014/main" id="{DC4011F0-1176-0F56-B169-D33AA44A030A}"/>
              </a:ext>
            </a:extLst>
          </p:cNvPr>
          <p:cNvSpPr>
            <a:spLocks noGrp="1"/>
          </p:cNvSpPr>
          <p:nvPr>
            <p:ph type="body" sz="quarter" idx="117"/>
          </p:nvPr>
        </p:nvSpPr>
        <p:spPr>
          <a:xfrm>
            <a:off x="1871015" y="6568694"/>
            <a:ext cx="1870306" cy="293414"/>
          </a:xfrm>
          <a:solidFill>
            <a:schemeClr val="bg1"/>
          </a:solidFill>
        </p:spPr>
        <p:txBody>
          <a:bodyPr/>
          <a:lstStyle/>
          <a:p>
            <a:r>
              <a:rPr lang="en-GB" dirty="0">
                <a:solidFill>
                  <a:srgbClr val="97C879"/>
                </a:solidFill>
              </a:rPr>
              <a:t>Where?</a:t>
            </a:r>
          </a:p>
        </p:txBody>
      </p:sp>
      <p:sp>
        <p:nvSpPr>
          <p:cNvPr id="5" name="Text Placeholder 4">
            <a:extLst>
              <a:ext uri="{FF2B5EF4-FFF2-40B4-BE49-F238E27FC236}">
                <a16:creationId xmlns:a16="http://schemas.microsoft.com/office/drawing/2014/main" id="{3B0EBCEA-D764-840A-AC83-FEBD886E2928}"/>
              </a:ext>
            </a:extLst>
          </p:cNvPr>
          <p:cNvSpPr>
            <a:spLocks noGrp="1"/>
          </p:cNvSpPr>
          <p:nvPr>
            <p:ph type="body" sz="quarter" idx="118"/>
          </p:nvPr>
        </p:nvSpPr>
        <p:spPr>
          <a:xfrm>
            <a:off x="3741321" y="6565829"/>
            <a:ext cx="1904898" cy="296280"/>
          </a:xfrm>
          <a:solidFill>
            <a:schemeClr val="bg1"/>
          </a:solidFill>
        </p:spPr>
        <p:txBody>
          <a:bodyPr/>
          <a:lstStyle/>
          <a:p>
            <a:r>
              <a:rPr lang="en-GB" dirty="0">
                <a:solidFill>
                  <a:srgbClr val="69ADAD"/>
                </a:solidFill>
              </a:rPr>
              <a:t>When?</a:t>
            </a:r>
          </a:p>
        </p:txBody>
      </p:sp>
      <p:sp>
        <p:nvSpPr>
          <p:cNvPr id="6" name="Text Placeholder 5">
            <a:extLst>
              <a:ext uri="{FF2B5EF4-FFF2-40B4-BE49-F238E27FC236}">
                <a16:creationId xmlns:a16="http://schemas.microsoft.com/office/drawing/2014/main" id="{686DBE38-BDB7-D051-63CF-52BBEC93E01D}"/>
              </a:ext>
            </a:extLst>
          </p:cNvPr>
          <p:cNvSpPr>
            <a:spLocks noGrp="1"/>
          </p:cNvSpPr>
          <p:nvPr>
            <p:ph type="body" sz="quarter" idx="119"/>
          </p:nvPr>
        </p:nvSpPr>
        <p:spPr>
          <a:xfrm>
            <a:off x="5646219" y="6565828"/>
            <a:ext cx="1916527" cy="301790"/>
          </a:xfrm>
          <a:solidFill>
            <a:schemeClr val="bg1"/>
          </a:solidFill>
        </p:spPr>
        <p:txBody>
          <a:bodyPr/>
          <a:lstStyle/>
          <a:p>
            <a:r>
              <a:rPr lang="en-GB" dirty="0">
                <a:solidFill>
                  <a:srgbClr val="82ADAD"/>
                </a:solidFill>
              </a:rPr>
              <a:t>How?</a:t>
            </a:r>
          </a:p>
        </p:txBody>
      </p:sp>
      <p:sp>
        <p:nvSpPr>
          <p:cNvPr id="7" name="Text Placeholder 6">
            <a:extLst>
              <a:ext uri="{FF2B5EF4-FFF2-40B4-BE49-F238E27FC236}">
                <a16:creationId xmlns:a16="http://schemas.microsoft.com/office/drawing/2014/main" id="{68E8D882-A5BC-F965-6832-8920BE67F0A0}"/>
              </a:ext>
            </a:extLst>
          </p:cNvPr>
          <p:cNvSpPr>
            <a:spLocks noGrp="1"/>
          </p:cNvSpPr>
          <p:nvPr>
            <p:ph type="body" sz="quarter" idx="61"/>
          </p:nvPr>
        </p:nvSpPr>
        <p:spPr>
          <a:xfrm>
            <a:off x="735" y="7134318"/>
            <a:ext cx="1870304" cy="879231"/>
          </a:xfrm>
        </p:spPr>
        <p:txBody>
          <a:bodyPr/>
          <a:lstStyle/>
          <a:p>
            <a:r>
              <a:rPr lang="en-GB" sz="1200" dirty="0"/>
              <a:t>A women community to explore the world</a:t>
            </a:r>
          </a:p>
        </p:txBody>
      </p:sp>
      <p:sp>
        <p:nvSpPr>
          <p:cNvPr id="8" name="Text Placeholder 7">
            <a:extLst>
              <a:ext uri="{FF2B5EF4-FFF2-40B4-BE49-F238E27FC236}">
                <a16:creationId xmlns:a16="http://schemas.microsoft.com/office/drawing/2014/main" id="{9573FCA6-A23B-AF28-42BA-50599F4FEBFC}"/>
              </a:ext>
            </a:extLst>
          </p:cNvPr>
          <p:cNvSpPr>
            <a:spLocks noGrp="1"/>
          </p:cNvSpPr>
          <p:nvPr>
            <p:ph type="body" sz="quarter" idx="120"/>
          </p:nvPr>
        </p:nvSpPr>
        <p:spPr>
          <a:xfrm>
            <a:off x="1876428" y="7134318"/>
            <a:ext cx="1870304" cy="879231"/>
          </a:xfrm>
        </p:spPr>
        <p:txBody>
          <a:bodyPr/>
          <a:lstStyle/>
          <a:p>
            <a:r>
              <a:rPr lang="en-GB" sz="1200" dirty="0"/>
              <a:t>Through the world</a:t>
            </a:r>
          </a:p>
        </p:txBody>
      </p:sp>
      <p:sp>
        <p:nvSpPr>
          <p:cNvPr id="9" name="Text Placeholder 8">
            <a:extLst>
              <a:ext uri="{FF2B5EF4-FFF2-40B4-BE49-F238E27FC236}">
                <a16:creationId xmlns:a16="http://schemas.microsoft.com/office/drawing/2014/main" id="{161E346F-0A67-45EC-36F4-3B4BAF535B65}"/>
              </a:ext>
            </a:extLst>
          </p:cNvPr>
          <p:cNvSpPr>
            <a:spLocks noGrp="1"/>
          </p:cNvSpPr>
          <p:nvPr>
            <p:ph type="body" sz="quarter" idx="121"/>
          </p:nvPr>
        </p:nvSpPr>
        <p:spPr>
          <a:xfrm>
            <a:off x="3763843" y="7134318"/>
            <a:ext cx="1870304" cy="879231"/>
          </a:xfrm>
        </p:spPr>
        <p:txBody>
          <a:bodyPr/>
          <a:lstStyle/>
          <a:p>
            <a:r>
              <a:rPr lang="en-GB" sz="1200" dirty="0"/>
              <a:t>Since 2017</a:t>
            </a:r>
          </a:p>
        </p:txBody>
      </p:sp>
      <p:sp>
        <p:nvSpPr>
          <p:cNvPr id="10" name="Text Placeholder 9">
            <a:extLst>
              <a:ext uri="{FF2B5EF4-FFF2-40B4-BE49-F238E27FC236}">
                <a16:creationId xmlns:a16="http://schemas.microsoft.com/office/drawing/2014/main" id="{4096812C-2D36-F476-E28E-214500DDEE04}"/>
              </a:ext>
            </a:extLst>
          </p:cNvPr>
          <p:cNvSpPr>
            <a:spLocks noGrp="1"/>
          </p:cNvSpPr>
          <p:nvPr>
            <p:ph type="body" sz="quarter" idx="122"/>
          </p:nvPr>
        </p:nvSpPr>
        <p:spPr>
          <a:xfrm>
            <a:off x="5627812" y="7134318"/>
            <a:ext cx="1948756" cy="879231"/>
          </a:xfrm>
        </p:spPr>
        <p:txBody>
          <a:bodyPr/>
          <a:lstStyle/>
          <a:p>
            <a:r>
              <a:rPr lang="en-GB" sz="1200" dirty="0"/>
              <a:t>Offering women-only tours</a:t>
            </a:r>
          </a:p>
        </p:txBody>
      </p:sp>
      <p:sp>
        <p:nvSpPr>
          <p:cNvPr id="11" name="Text Placeholder 10">
            <a:extLst>
              <a:ext uri="{FF2B5EF4-FFF2-40B4-BE49-F238E27FC236}">
                <a16:creationId xmlns:a16="http://schemas.microsoft.com/office/drawing/2014/main" id="{B0AA6A97-DB5D-3893-60A9-77799C3F134D}"/>
              </a:ext>
            </a:extLst>
          </p:cNvPr>
          <p:cNvSpPr>
            <a:spLocks noGrp="1"/>
          </p:cNvSpPr>
          <p:nvPr>
            <p:ph type="body" sz="quarter" idx="32"/>
          </p:nvPr>
        </p:nvSpPr>
        <p:spPr>
          <a:xfrm>
            <a:off x="811705" y="8336781"/>
            <a:ext cx="5956470" cy="1074947"/>
          </a:xfrm>
        </p:spPr>
        <p:txBody>
          <a:bodyPr/>
          <a:lstStyle/>
          <a:p>
            <a:r>
              <a:rPr lang="fr-FR" dirty="0">
                <a:effectLst/>
              </a:rPr>
              <a:t>Melissa </a:t>
            </a:r>
            <a:r>
              <a:rPr lang="fr-FR" dirty="0" err="1">
                <a:effectLst/>
              </a:rPr>
              <a:t>started</a:t>
            </a:r>
            <a:r>
              <a:rPr lang="fr-FR" dirty="0">
                <a:effectLst/>
              </a:rPr>
              <a:t> </a:t>
            </a:r>
            <a:r>
              <a:rPr lang="fr-FR" b="1" i="1" dirty="0" err="1">
                <a:effectLst/>
              </a:rPr>
              <a:t>Galz</a:t>
            </a:r>
            <a:r>
              <a:rPr lang="fr-FR" b="1" i="1" dirty="0">
                <a:effectLst/>
              </a:rPr>
              <a:t> Gone Wild </a:t>
            </a:r>
            <a:r>
              <a:rPr lang="fr-FR" dirty="0" err="1">
                <a:effectLst/>
              </a:rPr>
              <a:t>because</a:t>
            </a:r>
            <a:r>
              <a:rPr lang="fr-FR" dirty="0">
                <a:effectLst/>
              </a:rPr>
              <a:t> </a:t>
            </a:r>
            <a:r>
              <a:rPr lang="fr-FR" dirty="0" err="1">
                <a:effectLst/>
              </a:rPr>
              <a:t>she</a:t>
            </a:r>
            <a:r>
              <a:rPr lang="fr-FR" dirty="0">
                <a:effectLst/>
              </a:rPr>
              <a:t> </a:t>
            </a:r>
            <a:r>
              <a:rPr lang="fr-FR" dirty="0" err="1">
                <a:effectLst/>
              </a:rPr>
              <a:t>couldn’t</a:t>
            </a:r>
            <a:r>
              <a:rPr lang="fr-FR" dirty="0">
                <a:effectLst/>
              </a:rPr>
              <a:t> </a:t>
            </a:r>
            <a:r>
              <a:rPr lang="fr-FR" dirty="0" err="1">
                <a:effectLst/>
              </a:rPr>
              <a:t>find</a:t>
            </a:r>
            <a:r>
              <a:rPr lang="fr-FR" dirty="0">
                <a:effectLst/>
              </a:rPr>
              <a:t> </a:t>
            </a:r>
            <a:r>
              <a:rPr lang="fr-FR" dirty="0" err="1">
                <a:effectLst/>
              </a:rPr>
              <a:t>outdoor</a:t>
            </a:r>
            <a:r>
              <a:rPr lang="fr-FR" dirty="0">
                <a:effectLst/>
              </a:rPr>
              <a:t> </a:t>
            </a:r>
            <a:r>
              <a:rPr lang="fr-FR" dirty="0" err="1">
                <a:effectLst/>
              </a:rPr>
              <a:t>hiking</a:t>
            </a:r>
            <a:r>
              <a:rPr lang="fr-FR" dirty="0">
                <a:effectLst/>
              </a:rPr>
              <a:t> clubs </a:t>
            </a:r>
            <a:r>
              <a:rPr lang="fr-FR" dirty="0" err="1">
                <a:effectLst/>
              </a:rPr>
              <a:t>that</a:t>
            </a:r>
            <a:r>
              <a:rPr lang="fr-FR" dirty="0">
                <a:effectLst/>
              </a:rPr>
              <a:t> </a:t>
            </a:r>
            <a:r>
              <a:rPr lang="fr-FR" dirty="0" err="1">
                <a:effectLst/>
              </a:rPr>
              <a:t>were</a:t>
            </a:r>
            <a:r>
              <a:rPr lang="fr-FR" dirty="0">
                <a:effectLst/>
              </a:rPr>
              <a:t> not male-</a:t>
            </a:r>
            <a:r>
              <a:rPr lang="fr-FR" dirty="0" err="1">
                <a:effectLst/>
              </a:rPr>
              <a:t>dominated</a:t>
            </a:r>
            <a:r>
              <a:rPr lang="fr-FR" dirty="0">
                <a:effectLst/>
              </a:rPr>
              <a:t>. </a:t>
            </a:r>
            <a:r>
              <a:rPr lang="fr-FR" dirty="0" err="1">
                <a:effectLst/>
              </a:rPr>
              <a:t>She</a:t>
            </a:r>
            <a:r>
              <a:rPr lang="fr-FR" dirty="0">
                <a:effectLst/>
              </a:rPr>
              <a:t> </a:t>
            </a:r>
            <a:r>
              <a:rPr lang="fr-FR" dirty="0" err="1">
                <a:effectLst/>
              </a:rPr>
              <a:t>wanted</a:t>
            </a:r>
            <a:r>
              <a:rPr lang="fr-FR" dirty="0">
                <a:effectLst/>
              </a:rPr>
              <a:t> to explore </a:t>
            </a:r>
            <a:r>
              <a:rPr lang="fr-FR" dirty="0" err="1">
                <a:effectLst/>
              </a:rPr>
              <a:t>her</a:t>
            </a:r>
            <a:r>
              <a:rPr lang="fr-FR" dirty="0">
                <a:effectLst/>
              </a:rPr>
              <a:t> </a:t>
            </a:r>
            <a:r>
              <a:rPr lang="fr-FR" dirty="0" err="1">
                <a:effectLst/>
              </a:rPr>
              <a:t>connection</a:t>
            </a:r>
            <a:r>
              <a:rPr lang="fr-FR" dirty="0">
                <a:effectLst/>
              </a:rPr>
              <a:t> to nature, to </a:t>
            </a:r>
            <a:r>
              <a:rPr lang="fr-FR" dirty="0" err="1">
                <a:effectLst/>
              </a:rPr>
              <a:t>other</a:t>
            </a:r>
            <a:r>
              <a:rPr lang="fr-FR" dirty="0">
                <a:effectLst/>
              </a:rPr>
              <a:t> people and </a:t>
            </a:r>
            <a:r>
              <a:rPr lang="fr-FR" dirty="0" err="1">
                <a:effectLst/>
              </a:rPr>
              <a:t>with</a:t>
            </a:r>
            <a:r>
              <a:rPr lang="fr-FR" dirty="0">
                <a:effectLst/>
              </a:rPr>
              <a:t> </a:t>
            </a:r>
            <a:r>
              <a:rPr lang="fr-FR" dirty="0" err="1">
                <a:effectLst/>
              </a:rPr>
              <a:t>herself</a:t>
            </a:r>
            <a:r>
              <a:rPr lang="fr-FR" dirty="0">
                <a:effectLst/>
              </a:rPr>
              <a:t> and </a:t>
            </a:r>
            <a:r>
              <a:rPr lang="fr-FR" dirty="0" err="1">
                <a:effectLst/>
              </a:rPr>
              <a:t>was</a:t>
            </a:r>
            <a:r>
              <a:rPr lang="fr-FR" dirty="0">
                <a:effectLst/>
              </a:rPr>
              <a:t> not able to do </a:t>
            </a:r>
            <a:r>
              <a:rPr lang="fr-FR" dirty="0" err="1">
                <a:effectLst/>
              </a:rPr>
              <a:t>that</a:t>
            </a:r>
            <a:r>
              <a:rPr lang="fr-FR" dirty="0">
                <a:effectLst/>
              </a:rPr>
              <a:t> on </a:t>
            </a:r>
            <a:r>
              <a:rPr lang="fr-FR" dirty="0" err="1">
                <a:effectLst/>
              </a:rPr>
              <a:t>these</a:t>
            </a:r>
            <a:r>
              <a:rPr lang="fr-FR" dirty="0">
                <a:effectLst/>
              </a:rPr>
              <a:t> </a:t>
            </a:r>
            <a:r>
              <a:rPr lang="fr-FR" dirty="0" err="1">
                <a:effectLst/>
              </a:rPr>
              <a:t>hikes</a:t>
            </a:r>
            <a:r>
              <a:rPr lang="fr-FR" dirty="0">
                <a:effectLst/>
              </a:rPr>
              <a:t>. </a:t>
            </a:r>
            <a:r>
              <a:rPr lang="fr-FR" dirty="0" err="1">
                <a:effectLst/>
              </a:rPr>
              <a:t>She</a:t>
            </a:r>
            <a:r>
              <a:rPr lang="fr-FR" dirty="0">
                <a:effectLst/>
              </a:rPr>
              <a:t> </a:t>
            </a:r>
            <a:r>
              <a:rPr lang="fr-FR" dirty="0" err="1">
                <a:effectLst/>
              </a:rPr>
              <a:t>wanted</a:t>
            </a:r>
            <a:r>
              <a:rPr lang="fr-FR" dirty="0">
                <a:effectLst/>
              </a:rPr>
              <a:t> to </a:t>
            </a:r>
            <a:r>
              <a:rPr lang="fr-FR" dirty="0" err="1">
                <a:effectLst/>
              </a:rPr>
              <a:t>create</a:t>
            </a:r>
            <a:r>
              <a:rPr lang="fr-FR" dirty="0">
                <a:effectLst/>
              </a:rPr>
              <a:t> a </a:t>
            </a:r>
            <a:r>
              <a:rPr lang="fr-FR" dirty="0" err="1">
                <a:effectLst/>
              </a:rPr>
              <a:t>community</a:t>
            </a:r>
            <a:r>
              <a:rPr lang="fr-FR" dirty="0">
                <a:effectLst/>
              </a:rPr>
              <a:t> of </a:t>
            </a:r>
            <a:r>
              <a:rPr lang="fr-FR" dirty="0" err="1">
                <a:effectLst/>
              </a:rPr>
              <a:t>women</a:t>
            </a:r>
            <a:r>
              <a:rPr lang="fr-FR" dirty="0">
                <a:effectLst/>
              </a:rPr>
              <a:t> </a:t>
            </a:r>
            <a:r>
              <a:rPr lang="fr-FR" dirty="0" err="1">
                <a:effectLst/>
              </a:rPr>
              <a:t>who</a:t>
            </a:r>
            <a:r>
              <a:rPr lang="fr-FR" dirty="0">
                <a:effectLst/>
              </a:rPr>
              <a:t> </a:t>
            </a:r>
            <a:r>
              <a:rPr lang="fr-FR" dirty="0" err="1">
                <a:effectLst/>
              </a:rPr>
              <a:t>went</a:t>
            </a:r>
            <a:r>
              <a:rPr lang="fr-FR" dirty="0">
                <a:effectLst/>
              </a:rPr>
              <a:t> </a:t>
            </a:r>
            <a:r>
              <a:rPr lang="fr-FR" dirty="0" err="1">
                <a:effectLst/>
              </a:rPr>
              <a:t>hiking</a:t>
            </a:r>
            <a:r>
              <a:rPr lang="fr-FR" dirty="0">
                <a:effectLst/>
              </a:rPr>
              <a:t>. So, off Melissa set on a training </a:t>
            </a:r>
            <a:r>
              <a:rPr lang="fr-FR" dirty="0" err="1">
                <a:effectLst/>
              </a:rPr>
              <a:t>path</a:t>
            </a:r>
            <a:r>
              <a:rPr lang="fr-FR" dirty="0">
                <a:effectLst/>
              </a:rPr>
              <a:t> to </a:t>
            </a:r>
            <a:r>
              <a:rPr lang="fr-FR" dirty="0" err="1">
                <a:effectLst/>
              </a:rPr>
              <a:t>undertake</a:t>
            </a:r>
            <a:r>
              <a:rPr lang="fr-FR" dirty="0">
                <a:effectLst/>
              </a:rPr>
              <a:t> </a:t>
            </a:r>
            <a:r>
              <a:rPr lang="fr-FR" dirty="0" err="1">
                <a:effectLst/>
              </a:rPr>
              <a:t>mountain</a:t>
            </a:r>
            <a:r>
              <a:rPr lang="fr-FR" dirty="0">
                <a:effectLst/>
              </a:rPr>
              <a:t> </a:t>
            </a:r>
            <a:r>
              <a:rPr lang="fr-FR" dirty="0" err="1">
                <a:effectLst/>
              </a:rPr>
              <a:t>skills</a:t>
            </a:r>
            <a:r>
              <a:rPr lang="fr-FR" dirty="0">
                <a:effectLst/>
              </a:rPr>
              <a:t> training and first-</a:t>
            </a:r>
            <a:r>
              <a:rPr lang="fr-FR" dirty="0" err="1">
                <a:effectLst/>
              </a:rPr>
              <a:t>aid</a:t>
            </a:r>
            <a:r>
              <a:rPr lang="fr-FR" dirty="0">
                <a:effectLst/>
              </a:rPr>
              <a:t> training, </a:t>
            </a:r>
            <a:r>
              <a:rPr lang="fr-FR" dirty="0" err="1">
                <a:effectLst/>
              </a:rPr>
              <a:t>posted</a:t>
            </a:r>
            <a:r>
              <a:rPr lang="fr-FR" dirty="0">
                <a:effectLst/>
              </a:rPr>
              <a:t> a Facebook </a:t>
            </a:r>
            <a:r>
              <a:rPr lang="fr-FR" dirty="0" err="1">
                <a:effectLst/>
              </a:rPr>
              <a:t>event</a:t>
            </a:r>
            <a:r>
              <a:rPr lang="fr-FR" dirty="0">
                <a:effectLst/>
              </a:rPr>
              <a:t> and voila. </a:t>
            </a:r>
            <a:endParaRPr lang="fr-FR" sz="1100" dirty="0">
              <a:effectLst/>
            </a:endParaRPr>
          </a:p>
        </p:txBody>
      </p:sp>
      <p:sp>
        <p:nvSpPr>
          <p:cNvPr id="13" name="Slide Number Placeholder 12">
            <a:extLst>
              <a:ext uri="{FF2B5EF4-FFF2-40B4-BE49-F238E27FC236}">
                <a16:creationId xmlns:a16="http://schemas.microsoft.com/office/drawing/2014/main" id="{1BE3B275-545D-8E5E-1BDB-0B78E0690021}"/>
              </a:ext>
            </a:extLst>
          </p:cNvPr>
          <p:cNvSpPr>
            <a:spLocks noGrp="1"/>
          </p:cNvSpPr>
          <p:nvPr>
            <p:ph type="sldNum" sz="quarter" idx="4"/>
          </p:nvPr>
        </p:nvSpPr>
        <p:spPr/>
        <p:txBody>
          <a:bodyPr/>
          <a:lstStyle/>
          <a:p>
            <a:fld id="{CB2079F2-58AF-ED44-82D7-E04B2F6FD686}" type="slidenum">
              <a:rPr lang="en-US" smtClean="0"/>
              <a:pPr/>
              <a:t>51</a:t>
            </a:fld>
            <a:endParaRPr lang="en-US" dirty="0"/>
          </a:p>
        </p:txBody>
      </p:sp>
      <p:sp>
        <p:nvSpPr>
          <p:cNvPr id="17" name="Text Placeholder 16">
            <a:extLst>
              <a:ext uri="{FF2B5EF4-FFF2-40B4-BE49-F238E27FC236}">
                <a16:creationId xmlns:a16="http://schemas.microsoft.com/office/drawing/2014/main" id="{1702141C-0F5B-6D74-4202-BE03B40E8872}"/>
              </a:ext>
            </a:extLst>
          </p:cNvPr>
          <p:cNvSpPr>
            <a:spLocks noGrp="1"/>
          </p:cNvSpPr>
          <p:nvPr>
            <p:ph type="body" sz="quarter" idx="123"/>
          </p:nvPr>
        </p:nvSpPr>
        <p:spPr>
          <a:xfrm>
            <a:off x="235627" y="1161382"/>
            <a:ext cx="3407954" cy="920008"/>
          </a:xfrm>
        </p:spPr>
        <p:txBody>
          <a:bodyPr/>
          <a:lstStyle/>
          <a:p>
            <a:r>
              <a:rPr lang="en-GB" sz="2800" dirty="0" err="1"/>
              <a:t>Galz</a:t>
            </a:r>
            <a:r>
              <a:rPr lang="en-GB" sz="2800" dirty="0"/>
              <a:t> Gone Wild</a:t>
            </a:r>
          </a:p>
        </p:txBody>
      </p:sp>
      <p:sp>
        <p:nvSpPr>
          <p:cNvPr id="16" name="Text Placeholder 15">
            <a:extLst>
              <a:ext uri="{FF2B5EF4-FFF2-40B4-BE49-F238E27FC236}">
                <a16:creationId xmlns:a16="http://schemas.microsoft.com/office/drawing/2014/main" id="{20175889-A9F3-3DB2-0F88-5DBC6EA1BAF2}"/>
              </a:ext>
            </a:extLst>
          </p:cNvPr>
          <p:cNvSpPr>
            <a:spLocks noGrp="1"/>
          </p:cNvSpPr>
          <p:nvPr>
            <p:ph type="body" sz="quarter" idx="113"/>
          </p:nvPr>
        </p:nvSpPr>
        <p:spPr>
          <a:xfrm>
            <a:off x="259323" y="1978001"/>
            <a:ext cx="2899792" cy="574615"/>
          </a:xfrm>
        </p:spPr>
        <p:txBody>
          <a:bodyPr/>
          <a:lstStyle/>
          <a:p>
            <a:r>
              <a:rPr lang="en-GB" sz="1800" dirty="0"/>
              <a:t>Ireland</a:t>
            </a:r>
          </a:p>
        </p:txBody>
      </p:sp>
      <p:grpSp>
        <p:nvGrpSpPr>
          <p:cNvPr id="18" name="Group 17">
            <a:extLst>
              <a:ext uri="{FF2B5EF4-FFF2-40B4-BE49-F238E27FC236}">
                <a16:creationId xmlns:a16="http://schemas.microsoft.com/office/drawing/2014/main" id="{73D83664-1F45-C245-3E86-A4E016D5587F}"/>
              </a:ext>
            </a:extLst>
          </p:cNvPr>
          <p:cNvGrpSpPr/>
          <p:nvPr/>
        </p:nvGrpSpPr>
        <p:grpSpPr>
          <a:xfrm>
            <a:off x="659220" y="5870835"/>
            <a:ext cx="495697" cy="495706"/>
            <a:chOff x="8736336" y="773976"/>
            <a:chExt cx="925001" cy="925018"/>
          </a:xfrm>
          <a:solidFill>
            <a:schemeClr val="bg1"/>
          </a:solidFill>
        </p:grpSpPr>
        <p:grpSp>
          <p:nvGrpSpPr>
            <p:cNvPr id="19" name="Graphic 2">
              <a:extLst>
                <a:ext uri="{FF2B5EF4-FFF2-40B4-BE49-F238E27FC236}">
                  <a16:creationId xmlns:a16="http://schemas.microsoft.com/office/drawing/2014/main" id="{6D5CBB4A-B6B9-CAC3-C1E7-D7CB5E16AA0C}"/>
                </a:ext>
              </a:extLst>
            </p:cNvPr>
            <p:cNvGrpSpPr/>
            <p:nvPr/>
          </p:nvGrpSpPr>
          <p:grpSpPr>
            <a:xfrm>
              <a:off x="8736336" y="773976"/>
              <a:ext cx="925001" cy="925018"/>
              <a:chOff x="8736336" y="773976"/>
              <a:chExt cx="925001" cy="925018"/>
            </a:xfrm>
            <a:grpFill/>
          </p:grpSpPr>
          <p:sp>
            <p:nvSpPr>
              <p:cNvPr id="22" name="Freeform 21">
                <a:extLst>
                  <a:ext uri="{FF2B5EF4-FFF2-40B4-BE49-F238E27FC236}">
                    <a16:creationId xmlns:a16="http://schemas.microsoft.com/office/drawing/2014/main" id="{026FBAFA-BEFD-DDA8-1CDC-84DCA077D3DF}"/>
                  </a:ext>
                </a:extLst>
              </p:cNvPr>
              <p:cNvSpPr/>
              <p:nvPr/>
            </p:nvSpPr>
            <p:spPr>
              <a:xfrm>
                <a:off x="8880867" y="773976"/>
                <a:ext cx="636011" cy="925018"/>
              </a:xfrm>
              <a:custGeom>
                <a:avLst/>
                <a:gdLst>
                  <a:gd name="connsiteX0" fmla="*/ 547413 w 636011"/>
                  <a:gd name="connsiteY0" fmla="*/ 538397 h 925018"/>
                  <a:gd name="connsiteX1" fmla="*/ 635939 w 636011"/>
                  <a:gd name="connsiteY1" fmla="*/ 312566 h 925018"/>
                  <a:gd name="connsiteX2" fmla="*/ 314356 w 636011"/>
                  <a:gd name="connsiteY2" fmla="*/ 17 h 925018"/>
                  <a:gd name="connsiteX3" fmla="*/ 0 w 636011"/>
                  <a:gd name="connsiteY3" fmla="*/ 317987 h 925018"/>
                  <a:gd name="connsiteX4" fmla="*/ 88526 w 636011"/>
                  <a:gd name="connsiteY4" fmla="*/ 537494 h 925018"/>
                  <a:gd name="connsiteX5" fmla="*/ 143628 w 636011"/>
                  <a:gd name="connsiteY5" fmla="*/ 655828 h 925018"/>
                  <a:gd name="connsiteX6" fmla="*/ 130982 w 636011"/>
                  <a:gd name="connsiteY6" fmla="*/ 737127 h 925018"/>
                  <a:gd name="connsiteX7" fmla="*/ 161695 w 636011"/>
                  <a:gd name="connsiteY7" fmla="*/ 823847 h 925018"/>
                  <a:gd name="connsiteX8" fmla="*/ 289967 w 636011"/>
                  <a:gd name="connsiteY8" fmla="*/ 925018 h 925018"/>
                  <a:gd name="connsiteX9" fmla="*/ 345973 w 636011"/>
                  <a:gd name="connsiteY9" fmla="*/ 925018 h 925018"/>
                  <a:gd name="connsiteX10" fmla="*/ 474244 w 636011"/>
                  <a:gd name="connsiteY10" fmla="*/ 823847 h 925018"/>
                  <a:gd name="connsiteX11" fmla="*/ 504957 w 636011"/>
                  <a:gd name="connsiteY11" fmla="*/ 737127 h 925018"/>
                  <a:gd name="connsiteX12" fmla="*/ 492310 w 636011"/>
                  <a:gd name="connsiteY12" fmla="*/ 655828 h 925018"/>
                  <a:gd name="connsiteX13" fmla="*/ 547413 w 636011"/>
                  <a:gd name="connsiteY13" fmla="*/ 538397 h 925018"/>
                  <a:gd name="connsiteX14" fmla="*/ 547413 w 636011"/>
                  <a:gd name="connsiteY14" fmla="*/ 538397 h 925018"/>
                  <a:gd name="connsiteX15" fmla="*/ 109302 w 636011"/>
                  <a:gd name="connsiteY15" fmla="*/ 517620 h 925018"/>
                  <a:gd name="connsiteX16" fmla="*/ 28906 w 636011"/>
                  <a:gd name="connsiteY16" fmla="*/ 317987 h 925018"/>
                  <a:gd name="connsiteX17" fmla="*/ 314356 w 636011"/>
                  <a:gd name="connsiteY17" fmla="*/ 28923 h 925018"/>
                  <a:gd name="connsiteX18" fmla="*/ 607032 w 636011"/>
                  <a:gd name="connsiteY18" fmla="*/ 313470 h 925018"/>
                  <a:gd name="connsiteX19" fmla="*/ 526637 w 636011"/>
                  <a:gd name="connsiteY19" fmla="*/ 518523 h 925018"/>
                  <a:gd name="connsiteX20" fmla="*/ 464307 w 636011"/>
                  <a:gd name="connsiteY20" fmla="*/ 650409 h 925018"/>
                  <a:gd name="connsiteX21" fmla="*/ 332423 w 636011"/>
                  <a:gd name="connsiteY21" fmla="*/ 650409 h 925018"/>
                  <a:gd name="connsiteX22" fmla="*/ 332423 w 636011"/>
                  <a:gd name="connsiteY22" fmla="*/ 491424 h 925018"/>
                  <a:gd name="connsiteX23" fmla="*/ 375782 w 636011"/>
                  <a:gd name="connsiteY23" fmla="*/ 491424 h 925018"/>
                  <a:gd name="connsiteX24" fmla="*/ 534766 w 636011"/>
                  <a:gd name="connsiteY24" fmla="*/ 332439 h 925018"/>
                  <a:gd name="connsiteX25" fmla="*/ 534766 w 636011"/>
                  <a:gd name="connsiteY25" fmla="*/ 289080 h 925018"/>
                  <a:gd name="connsiteX26" fmla="*/ 520314 w 636011"/>
                  <a:gd name="connsiteY26" fmla="*/ 274627 h 925018"/>
                  <a:gd name="connsiteX27" fmla="*/ 462501 w 636011"/>
                  <a:gd name="connsiteY27" fmla="*/ 274627 h 925018"/>
                  <a:gd name="connsiteX28" fmla="*/ 317969 w 636011"/>
                  <a:gd name="connsiteY28" fmla="*/ 367669 h 925018"/>
                  <a:gd name="connsiteX29" fmla="*/ 173438 w 636011"/>
                  <a:gd name="connsiteY29" fmla="*/ 274627 h 925018"/>
                  <a:gd name="connsiteX30" fmla="*/ 115626 w 636011"/>
                  <a:gd name="connsiteY30" fmla="*/ 274627 h 925018"/>
                  <a:gd name="connsiteX31" fmla="*/ 101172 w 636011"/>
                  <a:gd name="connsiteY31" fmla="*/ 289080 h 925018"/>
                  <a:gd name="connsiteX32" fmla="*/ 101172 w 636011"/>
                  <a:gd name="connsiteY32" fmla="*/ 332439 h 925018"/>
                  <a:gd name="connsiteX33" fmla="*/ 260157 w 636011"/>
                  <a:gd name="connsiteY33" fmla="*/ 491424 h 925018"/>
                  <a:gd name="connsiteX34" fmla="*/ 303516 w 636011"/>
                  <a:gd name="connsiteY34" fmla="*/ 491424 h 925018"/>
                  <a:gd name="connsiteX35" fmla="*/ 303516 w 636011"/>
                  <a:gd name="connsiteY35" fmla="*/ 650409 h 925018"/>
                  <a:gd name="connsiteX36" fmla="*/ 171631 w 636011"/>
                  <a:gd name="connsiteY36" fmla="*/ 650409 h 925018"/>
                  <a:gd name="connsiteX37" fmla="*/ 109302 w 636011"/>
                  <a:gd name="connsiteY37" fmla="*/ 517620 h 925018"/>
                  <a:gd name="connsiteX38" fmla="*/ 444434 w 636011"/>
                  <a:gd name="connsiteY38" fmla="*/ 366766 h 925018"/>
                  <a:gd name="connsiteX39" fmla="*/ 423658 w 636011"/>
                  <a:gd name="connsiteY39" fmla="*/ 364959 h 925018"/>
                  <a:gd name="connsiteX40" fmla="*/ 332423 w 636011"/>
                  <a:gd name="connsiteY40" fmla="*/ 445355 h 925018"/>
                  <a:gd name="connsiteX41" fmla="*/ 332423 w 636011"/>
                  <a:gd name="connsiteY41" fmla="*/ 433612 h 925018"/>
                  <a:gd name="connsiteX42" fmla="*/ 462501 w 636011"/>
                  <a:gd name="connsiteY42" fmla="*/ 303533 h 925018"/>
                  <a:gd name="connsiteX43" fmla="*/ 505860 w 636011"/>
                  <a:gd name="connsiteY43" fmla="*/ 303533 h 925018"/>
                  <a:gd name="connsiteX44" fmla="*/ 505860 w 636011"/>
                  <a:gd name="connsiteY44" fmla="*/ 332439 h 925018"/>
                  <a:gd name="connsiteX45" fmla="*/ 375782 w 636011"/>
                  <a:gd name="connsiteY45" fmla="*/ 462518 h 925018"/>
                  <a:gd name="connsiteX46" fmla="*/ 356812 w 636011"/>
                  <a:gd name="connsiteY46" fmla="*/ 462518 h 925018"/>
                  <a:gd name="connsiteX47" fmla="*/ 443531 w 636011"/>
                  <a:gd name="connsiteY47" fmla="*/ 386639 h 925018"/>
                  <a:gd name="connsiteX48" fmla="*/ 444434 w 636011"/>
                  <a:gd name="connsiteY48" fmla="*/ 366766 h 925018"/>
                  <a:gd name="connsiteX49" fmla="*/ 303516 w 636011"/>
                  <a:gd name="connsiteY49" fmla="*/ 445355 h 925018"/>
                  <a:gd name="connsiteX50" fmla="*/ 212281 w 636011"/>
                  <a:gd name="connsiteY50" fmla="*/ 364959 h 925018"/>
                  <a:gd name="connsiteX51" fmla="*/ 191504 w 636011"/>
                  <a:gd name="connsiteY51" fmla="*/ 366766 h 925018"/>
                  <a:gd name="connsiteX52" fmla="*/ 193311 w 636011"/>
                  <a:gd name="connsiteY52" fmla="*/ 387542 h 925018"/>
                  <a:gd name="connsiteX53" fmla="*/ 280030 w 636011"/>
                  <a:gd name="connsiteY53" fmla="*/ 463421 h 925018"/>
                  <a:gd name="connsiteX54" fmla="*/ 261060 w 636011"/>
                  <a:gd name="connsiteY54" fmla="*/ 463421 h 925018"/>
                  <a:gd name="connsiteX55" fmla="*/ 130982 w 636011"/>
                  <a:gd name="connsiteY55" fmla="*/ 333343 h 925018"/>
                  <a:gd name="connsiteX56" fmla="*/ 130982 w 636011"/>
                  <a:gd name="connsiteY56" fmla="*/ 304437 h 925018"/>
                  <a:gd name="connsiteX57" fmla="*/ 174341 w 636011"/>
                  <a:gd name="connsiteY57" fmla="*/ 304437 h 925018"/>
                  <a:gd name="connsiteX58" fmla="*/ 304419 w 636011"/>
                  <a:gd name="connsiteY58" fmla="*/ 434515 h 925018"/>
                  <a:gd name="connsiteX59" fmla="*/ 304419 w 636011"/>
                  <a:gd name="connsiteY59" fmla="*/ 445355 h 925018"/>
                  <a:gd name="connsiteX60" fmla="*/ 345973 w 636011"/>
                  <a:gd name="connsiteY60" fmla="*/ 896112 h 925018"/>
                  <a:gd name="connsiteX61" fmla="*/ 289967 w 636011"/>
                  <a:gd name="connsiteY61" fmla="*/ 896112 h 925018"/>
                  <a:gd name="connsiteX62" fmla="*/ 191504 w 636011"/>
                  <a:gd name="connsiteY62" fmla="*/ 823847 h 925018"/>
                  <a:gd name="connsiteX63" fmla="*/ 444434 w 636011"/>
                  <a:gd name="connsiteY63" fmla="*/ 823847 h 925018"/>
                  <a:gd name="connsiteX64" fmla="*/ 345973 w 636011"/>
                  <a:gd name="connsiteY64" fmla="*/ 896112 h 925018"/>
                  <a:gd name="connsiteX65" fmla="*/ 345973 w 636011"/>
                  <a:gd name="connsiteY65" fmla="*/ 896112 h 925018"/>
                  <a:gd name="connsiteX66" fmla="*/ 491407 w 636011"/>
                  <a:gd name="connsiteY66" fmla="*/ 773260 h 925018"/>
                  <a:gd name="connsiteX67" fmla="*/ 469727 w 636011"/>
                  <a:gd name="connsiteY67" fmla="*/ 794940 h 925018"/>
                  <a:gd name="connsiteX68" fmla="*/ 166211 w 636011"/>
                  <a:gd name="connsiteY68" fmla="*/ 794940 h 925018"/>
                  <a:gd name="connsiteX69" fmla="*/ 144531 w 636011"/>
                  <a:gd name="connsiteY69" fmla="*/ 773260 h 925018"/>
                  <a:gd name="connsiteX70" fmla="*/ 166211 w 636011"/>
                  <a:gd name="connsiteY70" fmla="*/ 751581 h 925018"/>
                  <a:gd name="connsiteX71" fmla="*/ 469727 w 636011"/>
                  <a:gd name="connsiteY71" fmla="*/ 751581 h 925018"/>
                  <a:gd name="connsiteX72" fmla="*/ 491407 w 636011"/>
                  <a:gd name="connsiteY72" fmla="*/ 773260 h 925018"/>
                  <a:gd name="connsiteX73" fmla="*/ 166211 w 636011"/>
                  <a:gd name="connsiteY73" fmla="*/ 722674 h 925018"/>
                  <a:gd name="connsiteX74" fmla="*/ 144531 w 636011"/>
                  <a:gd name="connsiteY74" fmla="*/ 700995 h 925018"/>
                  <a:gd name="connsiteX75" fmla="*/ 166211 w 636011"/>
                  <a:gd name="connsiteY75" fmla="*/ 679315 h 925018"/>
                  <a:gd name="connsiteX76" fmla="*/ 469727 w 636011"/>
                  <a:gd name="connsiteY76" fmla="*/ 679315 h 925018"/>
                  <a:gd name="connsiteX77" fmla="*/ 491407 w 636011"/>
                  <a:gd name="connsiteY77" fmla="*/ 700995 h 925018"/>
                  <a:gd name="connsiteX78" fmla="*/ 469727 w 636011"/>
                  <a:gd name="connsiteY78" fmla="*/ 722674 h 925018"/>
                  <a:gd name="connsiteX79" fmla="*/ 166211 w 636011"/>
                  <a:gd name="connsiteY79" fmla="*/ 722674 h 92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36011" h="925018">
                    <a:moveTo>
                      <a:pt x="547413" y="538397"/>
                    </a:moveTo>
                    <a:cubicBezTo>
                      <a:pt x="606129" y="477874"/>
                      <a:pt x="637745" y="397479"/>
                      <a:pt x="635939" y="312566"/>
                    </a:cubicBezTo>
                    <a:cubicBezTo>
                      <a:pt x="633229" y="138225"/>
                      <a:pt x="488697" y="-1789"/>
                      <a:pt x="314356" y="17"/>
                    </a:cubicBezTo>
                    <a:cubicBezTo>
                      <a:pt x="140015" y="1824"/>
                      <a:pt x="0" y="143645"/>
                      <a:pt x="0" y="317987"/>
                    </a:cubicBezTo>
                    <a:cubicBezTo>
                      <a:pt x="0" y="400189"/>
                      <a:pt x="31616" y="478778"/>
                      <a:pt x="88526" y="537494"/>
                    </a:cubicBezTo>
                    <a:cubicBezTo>
                      <a:pt x="118335" y="568206"/>
                      <a:pt x="137305" y="607953"/>
                      <a:pt x="143628" y="655828"/>
                    </a:cubicBezTo>
                    <a:cubicBezTo>
                      <a:pt x="112915" y="671185"/>
                      <a:pt x="106592" y="712738"/>
                      <a:pt x="130982" y="737127"/>
                    </a:cubicBezTo>
                    <a:cubicBezTo>
                      <a:pt x="100269" y="766937"/>
                      <a:pt x="118335" y="819330"/>
                      <a:pt x="161695" y="823847"/>
                    </a:cubicBezTo>
                    <a:cubicBezTo>
                      <a:pt x="176148" y="883466"/>
                      <a:pt x="229444" y="925018"/>
                      <a:pt x="289967" y="925018"/>
                    </a:cubicBezTo>
                    <a:lnTo>
                      <a:pt x="345973" y="925018"/>
                    </a:lnTo>
                    <a:cubicBezTo>
                      <a:pt x="407398" y="925018"/>
                      <a:pt x="460694" y="883466"/>
                      <a:pt x="474244" y="823847"/>
                    </a:cubicBezTo>
                    <a:cubicBezTo>
                      <a:pt x="516700" y="820233"/>
                      <a:pt x="535670" y="766937"/>
                      <a:pt x="504957" y="737127"/>
                    </a:cubicBezTo>
                    <a:cubicBezTo>
                      <a:pt x="529347" y="712738"/>
                      <a:pt x="523023" y="671185"/>
                      <a:pt x="492310" y="655828"/>
                    </a:cubicBezTo>
                    <a:cubicBezTo>
                      <a:pt x="498634" y="608856"/>
                      <a:pt x="517604" y="569110"/>
                      <a:pt x="547413" y="538397"/>
                    </a:cubicBezTo>
                    <a:lnTo>
                      <a:pt x="547413" y="538397"/>
                    </a:lnTo>
                    <a:close/>
                    <a:moveTo>
                      <a:pt x="109302" y="517620"/>
                    </a:moveTo>
                    <a:cubicBezTo>
                      <a:pt x="57813" y="463421"/>
                      <a:pt x="28906" y="392962"/>
                      <a:pt x="28906" y="317987"/>
                    </a:cubicBezTo>
                    <a:cubicBezTo>
                      <a:pt x="28906" y="160808"/>
                      <a:pt x="157178" y="30730"/>
                      <a:pt x="314356" y="28923"/>
                    </a:cubicBezTo>
                    <a:cubicBezTo>
                      <a:pt x="473341" y="27117"/>
                      <a:pt x="604322" y="154485"/>
                      <a:pt x="607032" y="313470"/>
                    </a:cubicBezTo>
                    <a:cubicBezTo>
                      <a:pt x="607936" y="390252"/>
                      <a:pt x="579933" y="463421"/>
                      <a:pt x="526637" y="518523"/>
                    </a:cubicBezTo>
                    <a:cubicBezTo>
                      <a:pt x="493214" y="552850"/>
                      <a:pt x="470631" y="598919"/>
                      <a:pt x="464307" y="650409"/>
                    </a:cubicBezTo>
                    <a:lnTo>
                      <a:pt x="332423" y="650409"/>
                    </a:lnTo>
                    <a:lnTo>
                      <a:pt x="332423" y="491424"/>
                    </a:lnTo>
                    <a:lnTo>
                      <a:pt x="375782" y="491424"/>
                    </a:lnTo>
                    <a:cubicBezTo>
                      <a:pt x="463404" y="491424"/>
                      <a:pt x="534766" y="420062"/>
                      <a:pt x="534766" y="332439"/>
                    </a:cubicBezTo>
                    <a:lnTo>
                      <a:pt x="534766" y="289080"/>
                    </a:lnTo>
                    <a:cubicBezTo>
                      <a:pt x="534766" y="280950"/>
                      <a:pt x="528443" y="274627"/>
                      <a:pt x="520314" y="274627"/>
                    </a:cubicBezTo>
                    <a:lnTo>
                      <a:pt x="462501" y="274627"/>
                    </a:lnTo>
                    <a:cubicBezTo>
                      <a:pt x="398365" y="274627"/>
                      <a:pt x="343262" y="312566"/>
                      <a:pt x="317969" y="367669"/>
                    </a:cubicBezTo>
                    <a:cubicBezTo>
                      <a:pt x="292676" y="312566"/>
                      <a:pt x="237574" y="274627"/>
                      <a:pt x="173438" y="274627"/>
                    </a:cubicBezTo>
                    <a:lnTo>
                      <a:pt x="115626" y="274627"/>
                    </a:lnTo>
                    <a:cubicBezTo>
                      <a:pt x="107495" y="274627"/>
                      <a:pt x="101172" y="280950"/>
                      <a:pt x="101172" y="289080"/>
                    </a:cubicBezTo>
                    <a:lnTo>
                      <a:pt x="101172" y="332439"/>
                    </a:lnTo>
                    <a:cubicBezTo>
                      <a:pt x="101172" y="420062"/>
                      <a:pt x="172535" y="491424"/>
                      <a:pt x="260157" y="491424"/>
                    </a:cubicBezTo>
                    <a:lnTo>
                      <a:pt x="303516" y="491424"/>
                    </a:lnTo>
                    <a:lnTo>
                      <a:pt x="303516" y="650409"/>
                    </a:lnTo>
                    <a:lnTo>
                      <a:pt x="171631" y="650409"/>
                    </a:lnTo>
                    <a:cubicBezTo>
                      <a:pt x="165308" y="598016"/>
                      <a:pt x="142725" y="552850"/>
                      <a:pt x="109302" y="517620"/>
                    </a:cubicBezTo>
                    <a:close/>
                    <a:moveTo>
                      <a:pt x="444434" y="366766"/>
                    </a:moveTo>
                    <a:cubicBezTo>
                      <a:pt x="439015" y="360442"/>
                      <a:pt x="429981" y="360442"/>
                      <a:pt x="423658" y="364959"/>
                    </a:cubicBezTo>
                    <a:lnTo>
                      <a:pt x="332423" y="445355"/>
                    </a:lnTo>
                    <a:lnTo>
                      <a:pt x="332423" y="433612"/>
                    </a:lnTo>
                    <a:cubicBezTo>
                      <a:pt x="332423" y="362249"/>
                      <a:pt x="391139" y="303533"/>
                      <a:pt x="462501" y="303533"/>
                    </a:cubicBezTo>
                    <a:lnTo>
                      <a:pt x="505860" y="303533"/>
                    </a:lnTo>
                    <a:lnTo>
                      <a:pt x="505860" y="332439"/>
                    </a:lnTo>
                    <a:cubicBezTo>
                      <a:pt x="505860" y="403802"/>
                      <a:pt x="447144" y="462518"/>
                      <a:pt x="375782" y="462518"/>
                    </a:cubicBezTo>
                    <a:lnTo>
                      <a:pt x="356812" y="462518"/>
                    </a:lnTo>
                    <a:lnTo>
                      <a:pt x="443531" y="386639"/>
                    </a:lnTo>
                    <a:cubicBezTo>
                      <a:pt x="448951" y="381219"/>
                      <a:pt x="449855" y="372186"/>
                      <a:pt x="444434" y="366766"/>
                    </a:cubicBezTo>
                    <a:close/>
                    <a:moveTo>
                      <a:pt x="303516" y="445355"/>
                    </a:moveTo>
                    <a:lnTo>
                      <a:pt x="212281" y="364959"/>
                    </a:lnTo>
                    <a:cubicBezTo>
                      <a:pt x="205958" y="359539"/>
                      <a:pt x="196925" y="360442"/>
                      <a:pt x="191504" y="366766"/>
                    </a:cubicBezTo>
                    <a:cubicBezTo>
                      <a:pt x="186085" y="373089"/>
                      <a:pt x="186988" y="382122"/>
                      <a:pt x="193311" y="387542"/>
                    </a:cubicBezTo>
                    <a:lnTo>
                      <a:pt x="280030" y="463421"/>
                    </a:lnTo>
                    <a:lnTo>
                      <a:pt x="261060" y="463421"/>
                    </a:lnTo>
                    <a:cubicBezTo>
                      <a:pt x="189698" y="463421"/>
                      <a:pt x="130982" y="404705"/>
                      <a:pt x="130982" y="333343"/>
                    </a:cubicBezTo>
                    <a:lnTo>
                      <a:pt x="130982" y="304437"/>
                    </a:lnTo>
                    <a:lnTo>
                      <a:pt x="174341" y="304437"/>
                    </a:lnTo>
                    <a:cubicBezTo>
                      <a:pt x="245704" y="304437"/>
                      <a:pt x="304419" y="363153"/>
                      <a:pt x="304419" y="434515"/>
                    </a:cubicBezTo>
                    <a:lnTo>
                      <a:pt x="304419" y="445355"/>
                    </a:lnTo>
                    <a:close/>
                    <a:moveTo>
                      <a:pt x="345973" y="896112"/>
                    </a:moveTo>
                    <a:lnTo>
                      <a:pt x="289967" y="896112"/>
                    </a:lnTo>
                    <a:cubicBezTo>
                      <a:pt x="244800" y="896112"/>
                      <a:pt x="205054" y="866302"/>
                      <a:pt x="191504" y="823847"/>
                    </a:cubicBezTo>
                    <a:lnTo>
                      <a:pt x="444434" y="823847"/>
                    </a:lnTo>
                    <a:cubicBezTo>
                      <a:pt x="430884" y="866302"/>
                      <a:pt x="391139" y="896112"/>
                      <a:pt x="345973" y="896112"/>
                    </a:cubicBezTo>
                    <a:lnTo>
                      <a:pt x="345973" y="896112"/>
                    </a:lnTo>
                    <a:close/>
                    <a:moveTo>
                      <a:pt x="491407" y="773260"/>
                    </a:moveTo>
                    <a:cubicBezTo>
                      <a:pt x="491407" y="785003"/>
                      <a:pt x="481471" y="794940"/>
                      <a:pt x="469727" y="794940"/>
                    </a:cubicBezTo>
                    <a:cubicBezTo>
                      <a:pt x="451661" y="794940"/>
                      <a:pt x="177954" y="794940"/>
                      <a:pt x="166211" y="794940"/>
                    </a:cubicBezTo>
                    <a:cubicBezTo>
                      <a:pt x="154468" y="794940"/>
                      <a:pt x="144531" y="785003"/>
                      <a:pt x="144531" y="773260"/>
                    </a:cubicBezTo>
                    <a:cubicBezTo>
                      <a:pt x="144531" y="761517"/>
                      <a:pt x="154468" y="751581"/>
                      <a:pt x="166211" y="751581"/>
                    </a:cubicBezTo>
                    <a:lnTo>
                      <a:pt x="469727" y="751581"/>
                    </a:lnTo>
                    <a:cubicBezTo>
                      <a:pt x="482374" y="751581"/>
                      <a:pt x="491407" y="761517"/>
                      <a:pt x="491407" y="773260"/>
                    </a:cubicBezTo>
                    <a:close/>
                    <a:moveTo>
                      <a:pt x="166211" y="722674"/>
                    </a:moveTo>
                    <a:cubicBezTo>
                      <a:pt x="154468" y="722674"/>
                      <a:pt x="144531" y="712738"/>
                      <a:pt x="144531" y="700995"/>
                    </a:cubicBezTo>
                    <a:cubicBezTo>
                      <a:pt x="144531" y="689251"/>
                      <a:pt x="154468" y="679315"/>
                      <a:pt x="166211" y="679315"/>
                    </a:cubicBezTo>
                    <a:lnTo>
                      <a:pt x="469727" y="679315"/>
                    </a:lnTo>
                    <a:cubicBezTo>
                      <a:pt x="481471" y="679315"/>
                      <a:pt x="491407" y="689251"/>
                      <a:pt x="491407" y="700995"/>
                    </a:cubicBezTo>
                    <a:cubicBezTo>
                      <a:pt x="491407" y="712738"/>
                      <a:pt x="481471" y="722674"/>
                      <a:pt x="469727" y="722674"/>
                    </a:cubicBezTo>
                    <a:lnTo>
                      <a:pt x="166211" y="722674"/>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Freeform 22">
                <a:extLst>
                  <a:ext uri="{FF2B5EF4-FFF2-40B4-BE49-F238E27FC236}">
                    <a16:creationId xmlns:a16="http://schemas.microsoft.com/office/drawing/2014/main" id="{8D17A6C4-AE45-1FDA-4E20-50CC6FC6FBAF}"/>
                  </a:ext>
                </a:extLst>
              </p:cNvPr>
              <p:cNvSpPr/>
              <p:nvPr/>
            </p:nvSpPr>
            <p:spPr>
              <a:xfrm>
                <a:off x="8736336" y="1077510"/>
                <a:ext cx="101172" cy="28906"/>
              </a:xfrm>
              <a:custGeom>
                <a:avLst/>
                <a:gdLst>
                  <a:gd name="connsiteX0" fmla="*/ 101172 w 101172"/>
                  <a:gd name="connsiteY0" fmla="*/ 14453 h 28906"/>
                  <a:gd name="connsiteX1" fmla="*/ 86719 w 101172"/>
                  <a:gd name="connsiteY1" fmla="*/ 0 h 28906"/>
                  <a:gd name="connsiteX2" fmla="*/ 14453 w 101172"/>
                  <a:gd name="connsiteY2" fmla="*/ 0 h 28906"/>
                  <a:gd name="connsiteX3" fmla="*/ 0 w 101172"/>
                  <a:gd name="connsiteY3" fmla="*/ 14453 h 28906"/>
                  <a:gd name="connsiteX4" fmla="*/ 14453 w 101172"/>
                  <a:gd name="connsiteY4" fmla="*/ 28906 h 28906"/>
                  <a:gd name="connsiteX5" fmla="*/ 86719 w 101172"/>
                  <a:gd name="connsiteY5" fmla="*/ 28906 h 28906"/>
                  <a:gd name="connsiteX6" fmla="*/ 101172 w 101172"/>
                  <a:gd name="connsiteY6" fmla="*/ 14453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101172" y="14453"/>
                    </a:moveTo>
                    <a:cubicBezTo>
                      <a:pt x="101172" y="6323"/>
                      <a:pt x="94849" y="0"/>
                      <a:pt x="86719" y="0"/>
                    </a:cubicBezTo>
                    <a:lnTo>
                      <a:pt x="14453" y="0"/>
                    </a:lnTo>
                    <a:cubicBezTo>
                      <a:pt x="6323" y="0"/>
                      <a:pt x="0" y="6323"/>
                      <a:pt x="0" y="14453"/>
                    </a:cubicBezTo>
                    <a:cubicBezTo>
                      <a:pt x="0" y="22583"/>
                      <a:pt x="6323" y="28906"/>
                      <a:pt x="14453" y="28906"/>
                    </a:cubicBezTo>
                    <a:lnTo>
                      <a:pt x="86719" y="28906"/>
                    </a:lnTo>
                    <a:cubicBezTo>
                      <a:pt x="94849" y="28906"/>
                      <a:pt x="101172" y="22583"/>
                      <a:pt x="101172" y="1445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4" name="Freeform 23">
                <a:extLst>
                  <a:ext uri="{FF2B5EF4-FFF2-40B4-BE49-F238E27FC236}">
                    <a16:creationId xmlns:a16="http://schemas.microsoft.com/office/drawing/2014/main" id="{AE2C2028-B300-554D-3EDB-7E70CCC486C3}"/>
                  </a:ext>
                </a:extLst>
              </p:cNvPr>
              <p:cNvSpPr/>
              <p:nvPr/>
            </p:nvSpPr>
            <p:spPr>
              <a:xfrm>
                <a:off x="8796859" y="1265589"/>
                <a:ext cx="91235" cy="64850"/>
              </a:xfrm>
              <a:custGeom>
                <a:avLst/>
                <a:gdLst>
                  <a:gd name="connsiteX0" fmla="*/ 69556 w 91235"/>
                  <a:gd name="connsiteY0" fmla="*/ 1618 h 64850"/>
                  <a:gd name="connsiteX1" fmla="*/ 7226 w 91235"/>
                  <a:gd name="connsiteY1" fmla="*/ 37751 h 64850"/>
                  <a:gd name="connsiteX2" fmla="*/ 1807 w 91235"/>
                  <a:gd name="connsiteY2" fmla="*/ 57624 h 64850"/>
                  <a:gd name="connsiteX3" fmla="*/ 21680 w 91235"/>
                  <a:gd name="connsiteY3" fmla="*/ 63044 h 64850"/>
                  <a:gd name="connsiteX4" fmla="*/ 84009 w 91235"/>
                  <a:gd name="connsiteY4" fmla="*/ 26911 h 64850"/>
                  <a:gd name="connsiteX5" fmla="*/ 89429 w 91235"/>
                  <a:gd name="connsiteY5" fmla="*/ 7038 h 64850"/>
                  <a:gd name="connsiteX6" fmla="*/ 69556 w 91235"/>
                  <a:gd name="connsiteY6" fmla="*/ 1618 h 6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235" h="64850">
                    <a:moveTo>
                      <a:pt x="69556" y="1618"/>
                    </a:moveTo>
                    <a:lnTo>
                      <a:pt x="7226" y="37751"/>
                    </a:lnTo>
                    <a:cubicBezTo>
                      <a:pt x="0" y="41365"/>
                      <a:pt x="-1807" y="50398"/>
                      <a:pt x="1807" y="57624"/>
                    </a:cubicBezTo>
                    <a:cubicBezTo>
                      <a:pt x="5420" y="64851"/>
                      <a:pt x="14453" y="66657"/>
                      <a:pt x="21680" y="63044"/>
                    </a:cubicBezTo>
                    <a:lnTo>
                      <a:pt x="84009" y="26911"/>
                    </a:lnTo>
                    <a:cubicBezTo>
                      <a:pt x="91236" y="23298"/>
                      <a:pt x="93042" y="14265"/>
                      <a:pt x="89429" y="7038"/>
                    </a:cubicBezTo>
                    <a:cubicBezTo>
                      <a:pt x="84912" y="715"/>
                      <a:pt x="76782" y="-1995"/>
                      <a:pt x="69556" y="161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Freeform 24">
                <a:extLst>
                  <a:ext uri="{FF2B5EF4-FFF2-40B4-BE49-F238E27FC236}">
                    <a16:creationId xmlns:a16="http://schemas.microsoft.com/office/drawing/2014/main" id="{37DB2984-46F0-031C-717A-B2D8C6759C21}"/>
                  </a:ext>
                </a:extLst>
              </p:cNvPr>
              <p:cNvSpPr/>
              <p:nvPr/>
            </p:nvSpPr>
            <p:spPr>
              <a:xfrm>
                <a:off x="8796457" y="853486"/>
                <a:ext cx="91499" cy="65041"/>
              </a:xfrm>
              <a:custGeom>
                <a:avLst/>
                <a:gdLst>
                  <a:gd name="connsiteX0" fmla="*/ 7628 w 91499"/>
                  <a:gd name="connsiteY0" fmla="*/ 27100 h 65041"/>
                  <a:gd name="connsiteX1" fmla="*/ 77184 w 91499"/>
                  <a:gd name="connsiteY1" fmla="*/ 65039 h 65041"/>
                  <a:gd name="connsiteX2" fmla="*/ 84410 w 91499"/>
                  <a:gd name="connsiteY2" fmla="*/ 37940 h 65041"/>
                  <a:gd name="connsiteX3" fmla="*/ 22081 w 91499"/>
                  <a:gd name="connsiteY3" fmla="*/ 1807 h 65041"/>
                  <a:gd name="connsiteX4" fmla="*/ 2208 w 91499"/>
                  <a:gd name="connsiteY4" fmla="*/ 7226 h 65041"/>
                  <a:gd name="connsiteX5" fmla="*/ 7628 w 91499"/>
                  <a:gd name="connsiteY5" fmla="*/ 27100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99" h="65041">
                    <a:moveTo>
                      <a:pt x="7628" y="27100"/>
                    </a:moveTo>
                    <a:cubicBezTo>
                      <a:pt x="74474" y="65942"/>
                      <a:pt x="71764" y="65039"/>
                      <a:pt x="77184" y="65039"/>
                    </a:cubicBezTo>
                    <a:cubicBezTo>
                      <a:pt x="91637" y="65039"/>
                      <a:pt x="97057" y="45166"/>
                      <a:pt x="84410" y="37940"/>
                    </a:cubicBezTo>
                    <a:lnTo>
                      <a:pt x="22081" y="1807"/>
                    </a:lnTo>
                    <a:cubicBezTo>
                      <a:pt x="14855" y="-1807"/>
                      <a:pt x="6725" y="0"/>
                      <a:pt x="2208" y="7226"/>
                    </a:cubicBezTo>
                    <a:cubicBezTo>
                      <a:pt x="-2308" y="14453"/>
                      <a:pt x="401" y="23486"/>
                      <a:pt x="7628" y="2710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6" name="Freeform 25">
                <a:extLst>
                  <a:ext uri="{FF2B5EF4-FFF2-40B4-BE49-F238E27FC236}">
                    <a16:creationId xmlns:a16="http://schemas.microsoft.com/office/drawing/2014/main" id="{3969B5A6-3F89-7C12-E3E4-361C611C83BC}"/>
                  </a:ext>
                </a:extLst>
              </p:cNvPr>
              <p:cNvSpPr/>
              <p:nvPr/>
            </p:nvSpPr>
            <p:spPr>
              <a:xfrm>
                <a:off x="9560165" y="1077510"/>
                <a:ext cx="101172" cy="28906"/>
              </a:xfrm>
              <a:custGeom>
                <a:avLst/>
                <a:gdLst>
                  <a:gd name="connsiteX0" fmla="*/ 86719 w 101172"/>
                  <a:gd name="connsiteY0" fmla="*/ 0 h 28906"/>
                  <a:gd name="connsiteX1" fmla="*/ 14453 w 101172"/>
                  <a:gd name="connsiteY1" fmla="*/ 0 h 28906"/>
                  <a:gd name="connsiteX2" fmla="*/ 0 w 101172"/>
                  <a:gd name="connsiteY2" fmla="*/ 14453 h 28906"/>
                  <a:gd name="connsiteX3" fmla="*/ 14453 w 101172"/>
                  <a:gd name="connsiteY3" fmla="*/ 28906 h 28906"/>
                  <a:gd name="connsiteX4" fmla="*/ 86719 w 101172"/>
                  <a:gd name="connsiteY4" fmla="*/ 28906 h 28906"/>
                  <a:gd name="connsiteX5" fmla="*/ 101172 w 101172"/>
                  <a:gd name="connsiteY5" fmla="*/ 14453 h 28906"/>
                  <a:gd name="connsiteX6" fmla="*/ 86719 w 101172"/>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86719" y="0"/>
                    </a:moveTo>
                    <a:lnTo>
                      <a:pt x="14453" y="0"/>
                    </a:lnTo>
                    <a:cubicBezTo>
                      <a:pt x="6323" y="0"/>
                      <a:pt x="0" y="6323"/>
                      <a:pt x="0" y="14453"/>
                    </a:cubicBezTo>
                    <a:cubicBezTo>
                      <a:pt x="0" y="22583"/>
                      <a:pt x="6323" y="28906"/>
                      <a:pt x="14453" y="28906"/>
                    </a:cubicBezTo>
                    <a:lnTo>
                      <a:pt x="86719" y="28906"/>
                    </a:lnTo>
                    <a:cubicBezTo>
                      <a:pt x="94849" y="28906"/>
                      <a:pt x="101172" y="22583"/>
                      <a:pt x="101172" y="14453"/>
                    </a:cubicBezTo>
                    <a:cubicBezTo>
                      <a:pt x="101172" y="6323"/>
                      <a:pt x="94849" y="0"/>
                      <a:pt x="86719"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 name="Freeform 26">
                <a:extLst>
                  <a:ext uri="{FF2B5EF4-FFF2-40B4-BE49-F238E27FC236}">
                    <a16:creationId xmlns:a16="http://schemas.microsoft.com/office/drawing/2014/main" id="{001AFB08-DD48-85B0-1785-BB0390FB0B0A}"/>
                  </a:ext>
                </a:extLst>
              </p:cNvPr>
              <p:cNvSpPr/>
              <p:nvPr/>
            </p:nvSpPr>
            <p:spPr>
              <a:xfrm>
                <a:off x="9510483" y="1265401"/>
                <a:ext cx="91047" cy="65039"/>
              </a:xfrm>
              <a:custGeom>
                <a:avLst/>
                <a:gdLst>
                  <a:gd name="connsiteX0" fmla="*/ 84009 w 91047"/>
                  <a:gd name="connsiteY0" fmla="*/ 37939 h 65039"/>
                  <a:gd name="connsiteX1" fmla="*/ 21680 w 91047"/>
                  <a:gd name="connsiteY1" fmla="*/ 1807 h 65039"/>
                  <a:gd name="connsiteX2" fmla="*/ 1807 w 91047"/>
                  <a:gd name="connsiteY2" fmla="*/ 7227 h 65039"/>
                  <a:gd name="connsiteX3" fmla="*/ 7226 w 91047"/>
                  <a:gd name="connsiteY3" fmla="*/ 27099 h 65039"/>
                  <a:gd name="connsiteX4" fmla="*/ 69556 w 91047"/>
                  <a:gd name="connsiteY4" fmla="*/ 63232 h 65039"/>
                  <a:gd name="connsiteX5" fmla="*/ 89429 w 91047"/>
                  <a:gd name="connsiteY5" fmla="*/ 57813 h 65039"/>
                  <a:gd name="connsiteX6" fmla="*/ 84009 w 91047"/>
                  <a:gd name="connsiteY6" fmla="*/ 37939 h 6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47" h="65039">
                    <a:moveTo>
                      <a:pt x="84009" y="37939"/>
                    </a:moveTo>
                    <a:lnTo>
                      <a:pt x="21680" y="1807"/>
                    </a:lnTo>
                    <a:cubicBezTo>
                      <a:pt x="14453" y="-1806"/>
                      <a:pt x="6323" y="0"/>
                      <a:pt x="1807" y="7227"/>
                    </a:cubicBezTo>
                    <a:cubicBezTo>
                      <a:pt x="-1807" y="14453"/>
                      <a:pt x="0" y="22583"/>
                      <a:pt x="7226" y="27099"/>
                    </a:cubicBezTo>
                    <a:lnTo>
                      <a:pt x="69556" y="63232"/>
                    </a:lnTo>
                    <a:cubicBezTo>
                      <a:pt x="76782" y="66846"/>
                      <a:pt x="84912" y="65039"/>
                      <a:pt x="89429" y="57813"/>
                    </a:cubicBezTo>
                    <a:cubicBezTo>
                      <a:pt x="93042" y="51489"/>
                      <a:pt x="90332" y="42456"/>
                      <a:pt x="84009" y="379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 name="Freeform 27">
                <a:extLst>
                  <a:ext uri="{FF2B5EF4-FFF2-40B4-BE49-F238E27FC236}">
                    <a16:creationId xmlns:a16="http://schemas.microsoft.com/office/drawing/2014/main" id="{DFE0924E-D990-25C2-5C56-C45C47FB96AF}"/>
                  </a:ext>
                </a:extLst>
              </p:cNvPr>
              <p:cNvSpPr/>
              <p:nvPr/>
            </p:nvSpPr>
            <p:spPr>
              <a:xfrm>
                <a:off x="9509975" y="853486"/>
                <a:ext cx="91742" cy="65041"/>
              </a:xfrm>
              <a:custGeom>
                <a:avLst/>
                <a:gdLst>
                  <a:gd name="connsiteX0" fmla="*/ 14961 w 91742"/>
                  <a:gd name="connsiteY0" fmla="*/ 65039 h 65041"/>
                  <a:gd name="connsiteX1" fmla="*/ 84516 w 91742"/>
                  <a:gd name="connsiteY1" fmla="*/ 27100 h 65041"/>
                  <a:gd name="connsiteX2" fmla="*/ 89936 w 91742"/>
                  <a:gd name="connsiteY2" fmla="*/ 7226 h 65041"/>
                  <a:gd name="connsiteX3" fmla="*/ 70063 w 91742"/>
                  <a:gd name="connsiteY3" fmla="*/ 1807 h 65041"/>
                  <a:gd name="connsiteX4" fmla="*/ 7734 w 91742"/>
                  <a:gd name="connsiteY4" fmla="*/ 37940 h 65041"/>
                  <a:gd name="connsiteX5" fmla="*/ 14961 w 91742"/>
                  <a:gd name="connsiteY5" fmla="*/ 65039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42" h="65041">
                    <a:moveTo>
                      <a:pt x="14961" y="65039"/>
                    </a:moveTo>
                    <a:cubicBezTo>
                      <a:pt x="20381" y="65039"/>
                      <a:pt x="17671" y="65942"/>
                      <a:pt x="84516" y="27100"/>
                    </a:cubicBezTo>
                    <a:cubicBezTo>
                      <a:pt x="91743" y="23486"/>
                      <a:pt x="93549" y="14453"/>
                      <a:pt x="89936" y="7226"/>
                    </a:cubicBezTo>
                    <a:cubicBezTo>
                      <a:pt x="86323" y="0"/>
                      <a:pt x="77290" y="-1807"/>
                      <a:pt x="70063" y="1807"/>
                    </a:cubicBezTo>
                    <a:lnTo>
                      <a:pt x="7734" y="37940"/>
                    </a:lnTo>
                    <a:cubicBezTo>
                      <a:pt x="-5816" y="45166"/>
                      <a:pt x="-396" y="65039"/>
                      <a:pt x="14961" y="650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20" name="Freeform 19">
              <a:extLst>
                <a:ext uri="{FF2B5EF4-FFF2-40B4-BE49-F238E27FC236}">
                  <a16:creationId xmlns:a16="http://schemas.microsoft.com/office/drawing/2014/main" id="{421EBE95-105F-8BDC-C579-FB5F2F9D7229}"/>
                </a:ext>
              </a:extLst>
            </p:cNvPr>
            <p:cNvSpPr/>
            <p:nvPr/>
          </p:nvSpPr>
          <p:spPr>
            <a:xfrm>
              <a:off x="9222323" y="1077510"/>
              <a:ext cx="173437" cy="158984"/>
            </a:xfrm>
            <a:custGeom>
              <a:avLst/>
              <a:gdLst>
                <a:gd name="connsiteX0" fmla="*/ 112012 w 173437"/>
                <a:gd name="connsiteY0" fmla="*/ 63233 h 158984"/>
                <a:gd name="connsiteX1" fmla="*/ 91235 w 173437"/>
                <a:gd name="connsiteY1" fmla="*/ 61426 h 158984"/>
                <a:gd name="connsiteX2" fmla="*/ 0 w 173437"/>
                <a:gd name="connsiteY2" fmla="*/ 141822 h 158984"/>
                <a:gd name="connsiteX3" fmla="*/ 0 w 173437"/>
                <a:gd name="connsiteY3" fmla="*/ 130079 h 158984"/>
                <a:gd name="connsiteX4" fmla="*/ 130078 w 173437"/>
                <a:gd name="connsiteY4" fmla="*/ 0 h 158984"/>
                <a:gd name="connsiteX5" fmla="*/ 173437 w 173437"/>
                <a:gd name="connsiteY5" fmla="*/ 0 h 158984"/>
                <a:gd name="connsiteX6" fmla="*/ 173437 w 173437"/>
                <a:gd name="connsiteY6" fmla="*/ 28906 h 158984"/>
                <a:gd name="connsiteX7" fmla="*/ 43359 w 173437"/>
                <a:gd name="connsiteY7" fmla="*/ 158985 h 158984"/>
                <a:gd name="connsiteX8" fmla="*/ 24389 w 173437"/>
                <a:gd name="connsiteY8" fmla="*/ 158985 h 158984"/>
                <a:gd name="connsiteX9" fmla="*/ 111108 w 173437"/>
                <a:gd name="connsiteY9" fmla="*/ 83106 h 158984"/>
                <a:gd name="connsiteX10" fmla="*/ 112012 w 173437"/>
                <a:gd name="connsiteY10" fmla="*/ 63233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12012" y="63233"/>
                  </a:moveTo>
                  <a:cubicBezTo>
                    <a:pt x="106592" y="56909"/>
                    <a:pt x="97559" y="56909"/>
                    <a:pt x="91235" y="61426"/>
                  </a:cubicBezTo>
                  <a:lnTo>
                    <a:pt x="0" y="141822"/>
                  </a:lnTo>
                  <a:lnTo>
                    <a:pt x="0" y="130079"/>
                  </a:lnTo>
                  <a:cubicBezTo>
                    <a:pt x="0" y="58716"/>
                    <a:pt x="58716" y="0"/>
                    <a:pt x="130078" y="0"/>
                  </a:cubicBezTo>
                  <a:lnTo>
                    <a:pt x="173437" y="0"/>
                  </a:lnTo>
                  <a:lnTo>
                    <a:pt x="173437" y="28906"/>
                  </a:lnTo>
                  <a:cubicBezTo>
                    <a:pt x="173437" y="100269"/>
                    <a:pt x="114721" y="158985"/>
                    <a:pt x="43359" y="158985"/>
                  </a:cubicBezTo>
                  <a:lnTo>
                    <a:pt x="24389" y="158985"/>
                  </a:lnTo>
                  <a:lnTo>
                    <a:pt x="111108" y="83106"/>
                  </a:lnTo>
                  <a:cubicBezTo>
                    <a:pt x="116528" y="77686"/>
                    <a:pt x="117432" y="68653"/>
                    <a:pt x="112012" y="63233"/>
                  </a:cubicBezTo>
                  <a:close/>
                </a:path>
              </a:pathLst>
            </a:custGeom>
            <a:solidFill>
              <a:srgbClr val="8AC03B"/>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20">
              <a:extLst>
                <a:ext uri="{FF2B5EF4-FFF2-40B4-BE49-F238E27FC236}">
                  <a16:creationId xmlns:a16="http://schemas.microsoft.com/office/drawing/2014/main" id="{7396A955-A928-55CB-468C-86739A58E89F}"/>
                </a:ext>
              </a:extLst>
            </p:cNvPr>
            <p:cNvSpPr/>
            <p:nvPr/>
          </p:nvSpPr>
          <p:spPr>
            <a:xfrm>
              <a:off x="9020882" y="1078413"/>
              <a:ext cx="173437" cy="158984"/>
            </a:xfrm>
            <a:custGeom>
              <a:avLst/>
              <a:gdLst>
                <a:gd name="connsiteX0" fmla="*/ 172535 w 173437"/>
                <a:gd name="connsiteY0" fmla="*/ 140918 h 158984"/>
                <a:gd name="connsiteX1" fmla="*/ 81299 w 173437"/>
                <a:gd name="connsiteY1" fmla="*/ 60522 h 158984"/>
                <a:gd name="connsiteX2" fmla="*/ 60523 w 173437"/>
                <a:gd name="connsiteY2" fmla="*/ 62329 h 158984"/>
                <a:gd name="connsiteX3" fmla="*/ 62329 w 173437"/>
                <a:gd name="connsiteY3" fmla="*/ 83105 h 158984"/>
                <a:gd name="connsiteX4" fmla="*/ 149048 w 173437"/>
                <a:gd name="connsiteY4" fmla="*/ 158984 h 158984"/>
                <a:gd name="connsiteX5" fmla="*/ 130079 w 173437"/>
                <a:gd name="connsiteY5" fmla="*/ 158984 h 158984"/>
                <a:gd name="connsiteX6" fmla="*/ 0 w 173437"/>
                <a:gd name="connsiteY6" fmla="*/ 28906 h 158984"/>
                <a:gd name="connsiteX7" fmla="*/ 0 w 173437"/>
                <a:gd name="connsiteY7" fmla="*/ 0 h 158984"/>
                <a:gd name="connsiteX8" fmla="*/ 43360 w 173437"/>
                <a:gd name="connsiteY8" fmla="*/ 0 h 158984"/>
                <a:gd name="connsiteX9" fmla="*/ 173438 w 173437"/>
                <a:gd name="connsiteY9" fmla="*/ 130078 h 158984"/>
                <a:gd name="connsiteX10" fmla="*/ 173438 w 173437"/>
                <a:gd name="connsiteY10" fmla="*/ 140918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72535" y="140918"/>
                  </a:moveTo>
                  <a:lnTo>
                    <a:pt x="81299" y="60522"/>
                  </a:lnTo>
                  <a:cubicBezTo>
                    <a:pt x="74976" y="55102"/>
                    <a:pt x="65943" y="56005"/>
                    <a:pt x="60523" y="62329"/>
                  </a:cubicBezTo>
                  <a:cubicBezTo>
                    <a:pt x="55103" y="68652"/>
                    <a:pt x="56006" y="77685"/>
                    <a:pt x="62329" y="83105"/>
                  </a:cubicBezTo>
                  <a:lnTo>
                    <a:pt x="149048" y="158984"/>
                  </a:lnTo>
                  <a:lnTo>
                    <a:pt x="130079" y="158984"/>
                  </a:lnTo>
                  <a:cubicBezTo>
                    <a:pt x="58716" y="158984"/>
                    <a:pt x="0" y="100268"/>
                    <a:pt x="0" y="28906"/>
                  </a:cubicBezTo>
                  <a:lnTo>
                    <a:pt x="0" y="0"/>
                  </a:lnTo>
                  <a:lnTo>
                    <a:pt x="43360" y="0"/>
                  </a:lnTo>
                  <a:cubicBezTo>
                    <a:pt x="114722" y="0"/>
                    <a:pt x="173438" y="58716"/>
                    <a:pt x="173438" y="130078"/>
                  </a:cubicBezTo>
                  <a:lnTo>
                    <a:pt x="173438" y="140918"/>
                  </a:lnTo>
                  <a:close/>
                </a:path>
              </a:pathLst>
            </a:custGeom>
            <a:solidFill>
              <a:srgbClr val="8AC03B"/>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39" name="Graphic 3">
            <a:extLst>
              <a:ext uri="{FF2B5EF4-FFF2-40B4-BE49-F238E27FC236}">
                <a16:creationId xmlns:a16="http://schemas.microsoft.com/office/drawing/2014/main" id="{7A5BF4FC-6101-DB43-1FC0-69EDEE24BC35}"/>
              </a:ext>
            </a:extLst>
          </p:cNvPr>
          <p:cNvGrpSpPr/>
          <p:nvPr/>
        </p:nvGrpSpPr>
        <p:grpSpPr>
          <a:xfrm>
            <a:off x="4458157" y="5861643"/>
            <a:ext cx="470038" cy="472240"/>
            <a:chOff x="10641325" y="2076985"/>
            <a:chExt cx="1044352" cy="1049245"/>
          </a:xfrm>
          <a:solidFill>
            <a:schemeClr val="bg1"/>
          </a:solidFill>
        </p:grpSpPr>
        <p:sp>
          <p:nvSpPr>
            <p:cNvPr id="40" name="Freeform 39">
              <a:extLst>
                <a:ext uri="{FF2B5EF4-FFF2-40B4-BE49-F238E27FC236}">
                  <a16:creationId xmlns:a16="http://schemas.microsoft.com/office/drawing/2014/main" id="{E2C46D4A-E780-04EC-FF0A-A95D5AED26DC}"/>
                </a:ext>
              </a:extLst>
            </p:cNvPr>
            <p:cNvSpPr/>
            <p:nvPr/>
          </p:nvSpPr>
          <p:spPr>
            <a:xfrm>
              <a:off x="11467582" y="2112094"/>
              <a:ext cx="178965" cy="180336"/>
            </a:xfrm>
            <a:custGeom>
              <a:avLst/>
              <a:gdLst>
                <a:gd name="connsiteX0" fmla="*/ 161824 w 178965"/>
                <a:gd name="connsiteY0" fmla="*/ 180337 h 180336"/>
                <a:gd name="connsiteX1" fmla="*/ 54855 w 178965"/>
                <a:gd name="connsiteY1" fmla="*/ 125481 h 180336"/>
                <a:gd name="connsiteX2" fmla="*/ 0 w 178965"/>
                <a:gd name="connsiteY2" fmla="*/ 18514 h 180336"/>
                <a:gd name="connsiteX3" fmla="*/ 178280 w 178965"/>
                <a:gd name="connsiteY3" fmla="*/ 2057 h 180336"/>
                <a:gd name="connsiteX4" fmla="*/ 161824 w 178965"/>
                <a:gd name="connsiteY4" fmla="*/ 180337 h 180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965" h="180336">
                  <a:moveTo>
                    <a:pt x="161824" y="180337"/>
                  </a:moveTo>
                  <a:cubicBezTo>
                    <a:pt x="120682" y="174851"/>
                    <a:pt x="85027" y="152909"/>
                    <a:pt x="54855" y="125481"/>
                  </a:cubicBezTo>
                  <a:cubicBezTo>
                    <a:pt x="24686" y="95311"/>
                    <a:pt x="5486" y="59655"/>
                    <a:pt x="0" y="18514"/>
                  </a:cubicBezTo>
                  <a:cubicBezTo>
                    <a:pt x="57599" y="2057"/>
                    <a:pt x="117940" y="-3428"/>
                    <a:pt x="178280" y="2057"/>
                  </a:cubicBezTo>
                  <a:cubicBezTo>
                    <a:pt x="181024" y="62398"/>
                    <a:pt x="175538" y="122739"/>
                    <a:pt x="161824" y="180337"/>
                  </a:cubicBezTo>
                  <a:close/>
                </a:path>
              </a:pathLst>
            </a:custGeom>
            <a:solidFill>
              <a:srgbClr val="69ADAD"/>
            </a:solidFill>
            <a:ln w="27426" cap="flat">
              <a:noFill/>
              <a:prstDash val="solid"/>
              <a:miter/>
            </a:ln>
          </p:spPr>
          <p:txBody>
            <a:bodyPr rtlCol="0" anchor="ctr"/>
            <a:lstStyle/>
            <a:p>
              <a:endParaRPr lang="en-US"/>
            </a:p>
          </p:txBody>
        </p:sp>
        <p:grpSp>
          <p:nvGrpSpPr>
            <p:cNvPr id="41" name="Graphic 3">
              <a:extLst>
                <a:ext uri="{FF2B5EF4-FFF2-40B4-BE49-F238E27FC236}">
                  <a16:creationId xmlns:a16="http://schemas.microsoft.com/office/drawing/2014/main" id="{D6226CFD-9CD7-D816-414F-D9F2A7CED6E4}"/>
                </a:ext>
              </a:extLst>
            </p:cNvPr>
            <p:cNvGrpSpPr/>
            <p:nvPr/>
          </p:nvGrpSpPr>
          <p:grpSpPr>
            <a:xfrm>
              <a:off x="10641325" y="2076985"/>
              <a:ext cx="1044352" cy="1049245"/>
              <a:chOff x="10641325" y="2076985"/>
              <a:chExt cx="1044352" cy="1049245"/>
            </a:xfrm>
            <a:grpFill/>
          </p:grpSpPr>
          <p:sp>
            <p:nvSpPr>
              <p:cNvPr id="42" name="Freeform 41">
                <a:extLst>
                  <a:ext uri="{FF2B5EF4-FFF2-40B4-BE49-F238E27FC236}">
                    <a16:creationId xmlns:a16="http://schemas.microsoft.com/office/drawing/2014/main" id="{8B2D704C-E374-42F1-FE9B-9B13B91AE10D}"/>
                  </a:ext>
                </a:extLst>
              </p:cNvPr>
              <p:cNvSpPr/>
              <p:nvPr/>
            </p:nvSpPr>
            <p:spPr>
              <a:xfrm>
                <a:off x="10690304" y="2076985"/>
                <a:ext cx="995373" cy="991647"/>
              </a:xfrm>
              <a:custGeom>
                <a:avLst/>
                <a:gdLst>
                  <a:gd name="connsiteX0" fmla="*/ 991216 w 995373"/>
                  <a:gd name="connsiteY0" fmla="*/ 20709 h 991647"/>
                  <a:gd name="connsiteX1" fmla="*/ 974758 w 995373"/>
                  <a:gd name="connsiteY1" fmla="*/ 4253 h 991647"/>
                  <a:gd name="connsiteX2" fmla="*/ 733395 w 995373"/>
                  <a:gd name="connsiteY2" fmla="*/ 28938 h 991647"/>
                  <a:gd name="connsiteX3" fmla="*/ 527687 w 995373"/>
                  <a:gd name="connsiteY3" fmla="*/ 157847 h 991647"/>
                  <a:gd name="connsiteX4" fmla="*/ 396035 w 995373"/>
                  <a:gd name="connsiteY4" fmla="*/ 289500 h 991647"/>
                  <a:gd name="connsiteX5" fmla="*/ 204041 w 995373"/>
                  <a:gd name="connsiteY5" fmla="*/ 314185 h 991647"/>
                  <a:gd name="connsiteX6" fmla="*/ 193069 w 995373"/>
                  <a:gd name="connsiteY6" fmla="*/ 319670 h 991647"/>
                  <a:gd name="connsiteX7" fmla="*/ 6562 w 995373"/>
                  <a:gd name="connsiteY7" fmla="*/ 506178 h 991647"/>
                  <a:gd name="connsiteX8" fmla="*/ 1076 w 995373"/>
                  <a:gd name="connsiteY8" fmla="*/ 525377 h 991647"/>
                  <a:gd name="connsiteX9" fmla="*/ 17533 w 995373"/>
                  <a:gd name="connsiteY9" fmla="*/ 539091 h 991647"/>
                  <a:gd name="connsiteX10" fmla="*/ 157414 w 995373"/>
                  <a:gd name="connsiteY10" fmla="*/ 563776 h 991647"/>
                  <a:gd name="connsiteX11" fmla="*/ 184841 w 995373"/>
                  <a:gd name="connsiteY11" fmla="*/ 591204 h 991647"/>
                  <a:gd name="connsiteX12" fmla="*/ 127244 w 995373"/>
                  <a:gd name="connsiteY12" fmla="*/ 621374 h 991647"/>
                  <a:gd name="connsiteX13" fmla="*/ 116272 w 995373"/>
                  <a:gd name="connsiteY13" fmla="*/ 635088 h 991647"/>
                  <a:gd name="connsiteX14" fmla="*/ 121758 w 995373"/>
                  <a:gd name="connsiteY14" fmla="*/ 651545 h 991647"/>
                  <a:gd name="connsiteX15" fmla="*/ 341180 w 995373"/>
                  <a:gd name="connsiteY15" fmla="*/ 870966 h 991647"/>
                  <a:gd name="connsiteX16" fmla="*/ 354893 w 995373"/>
                  <a:gd name="connsiteY16" fmla="*/ 876451 h 991647"/>
                  <a:gd name="connsiteX17" fmla="*/ 357635 w 995373"/>
                  <a:gd name="connsiteY17" fmla="*/ 876451 h 991647"/>
                  <a:gd name="connsiteX18" fmla="*/ 371349 w 995373"/>
                  <a:gd name="connsiteY18" fmla="*/ 865480 h 991647"/>
                  <a:gd name="connsiteX19" fmla="*/ 401521 w 995373"/>
                  <a:gd name="connsiteY19" fmla="*/ 807882 h 991647"/>
                  <a:gd name="connsiteX20" fmla="*/ 428948 w 995373"/>
                  <a:gd name="connsiteY20" fmla="*/ 835310 h 991647"/>
                  <a:gd name="connsiteX21" fmla="*/ 453632 w 995373"/>
                  <a:gd name="connsiteY21" fmla="*/ 975191 h 991647"/>
                  <a:gd name="connsiteX22" fmla="*/ 467346 w 995373"/>
                  <a:gd name="connsiteY22" fmla="*/ 991647 h 991647"/>
                  <a:gd name="connsiteX23" fmla="*/ 472832 w 995373"/>
                  <a:gd name="connsiteY23" fmla="*/ 991647 h 991647"/>
                  <a:gd name="connsiteX24" fmla="*/ 486546 w 995373"/>
                  <a:gd name="connsiteY24" fmla="*/ 986162 h 991647"/>
                  <a:gd name="connsiteX25" fmla="*/ 670312 w 995373"/>
                  <a:gd name="connsiteY25" fmla="*/ 802397 h 991647"/>
                  <a:gd name="connsiteX26" fmla="*/ 675798 w 995373"/>
                  <a:gd name="connsiteY26" fmla="*/ 791425 h 991647"/>
                  <a:gd name="connsiteX27" fmla="*/ 700481 w 995373"/>
                  <a:gd name="connsiteY27" fmla="*/ 599432 h 991647"/>
                  <a:gd name="connsiteX28" fmla="*/ 832134 w 995373"/>
                  <a:gd name="connsiteY28" fmla="*/ 467780 h 991647"/>
                  <a:gd name="connsiteX29" fmla="*/ 961044 w 995373"/>
                  <a:gd name="connsiteY29" fmla="*/ 262073 h 991647"/>
                  <a:gd name="connsiteX30" fmla="*/ 991216 w 995373"/>
                  <a:gd name="connsiteY30" fmla="*/ 20709 h 991647"/>
                  <a:gd name="connsiteX31" fmla="*/ 160156 w 995373"/>
                  <a:gd name="connsiteY31" fmla="*/ 525377 h 991647"/>
                  <a:gd name="connsiteX32" fmla="*/ 61417 w 995373"/>
                  <a:gd name="connsiteY32" fmla="*/ 506178 h 991647"/>
                  <a:gd name="connsiteX33" fmla="*/ 215011 w 995373"/>
                  <a:gd name="connsiteY33" fmla="*/ 352583 h 991647"/>
                  <a:gd name="connsiteX34" fmla="*/ 346665 w 995373"/>
                  <a:gd name="connsiteY34" fmla="*/ 336127 h 991647"/>
                  <a:gd name="connsiteX35" fmla="*/ 160156 w 995373"/>
                  <a:gd name="connsiteY35" fmla="*/ 525377 h 991647"/>
                  <a:gd name="connsiteX36" fmla="*/ 349408 w 995373"/>
                  <a:gd name="connsiteY36" fmla="*/ 827081 h 991647"/>
                  <a:gd name="connsiteX37" fmla="*/ 165642 w 995373"/>
                  <a:gd name="connsiteY37" fmla="*/ 643316 h 991647"/>
                  <a:gd name="connsiteX38" fmla="*/ 209527 w 995373"/>
                  <a:gd name="connsiteY38" fmla="*/ 618632 h 991647"/>
                  <a:gd name="connsiteX39" fmla="*/ 371349 w 995373"/>
                  <a:gd name="connsiteY39" fmla="*/ 780454 h 991647"/>
                  <a:gd name="connsiteX40" fmla="*/ 349408 w 995373"/>
                  <a:gd name="connsiteY40" fmla="*/ 827081 h 991647"/>
                  <a:gd name="connsiteX41" fmla="*/ 642884 w 995373"/>
                  <a:gd name="connsiteY41" fmla="*/ 783197 h 991647"/>
                  <a:gd name="connsiteX42" fmla="*/ 489288 w 995373"/>
                  <a:gd name="connsiteY42" fmla="*/ 936792 h 991647"/>
                  <a:gd name="connsiteX43" fmla="*/ 470090 w 995373"/>
                  <a:gd name="connsiteY43" fmla="*/ 838053 h 991647"/>
                  <a:gd name="connsiteX44" fmla="*/ 656598 w 995373"/>
                  <a:gd name="connsiteY44" fmla="*/ 651545 h 991647"/>
                  <a:gd name="connsiteX45" fmla="*/ 642884 w 995373"/>
                  <a:gd name="connsiteY45" fmla="*/ 783197 h 991647"/>
                  <a:gd name="connsiteX46" fmla="*/ 807450 w 995373"/>
                  <a:gd name="connsiteY46" fmla="*/ 443095 h 991647"/>
                  <a:gd name="connsiteX47" fmla="*/ 448146 w 995373"/>
                  <a:gd name="connsiteY47" fmla="*/ 802397 h 991647"/>
                  <a:gd name="connsiteX48" fmla="*/ 193069 w 995373"/>
                  <a:gd name="connsiteY48" fmla="*/ 547320 h 991647"/>
                  <a:gd name="connsiteX49" fmla="*/ 552373 w 995373"/>
                  <a:gd name="connsiteY49" fmla="*/ 188018 h 991647"/>
                  <a:gd name="connsiteX50" fmla="*/ 738881 w 995373"/>
                  <a:gd name="connsiteY50" fmla="*/ 70079 h 991647"/>
                  <a:gd name="connsiteX51" fmla="*/ 804706 w 995373"/>
                  <a:gd name="connsiteY51" fmla="*/ 193503 h 991647"/>
                  <a:gd name="connsiteX52" fmla="*/ 928131 w 995373"/>
                  <a:gd name="connsiteY52" fmla="*/ 259330 h 991647"/>
                  <a:gd name="connsiteX53" fmla="*/ 807450 w 995373"/>
                  <a:gd name="connsiteY53" fmla="*/ 443095 h 991647"/>
                  <a:gd name="connsiteX54" fmla="*/ 939103 w 995373"/>
                  <a:gd name="connsiteY54" fmla="*/ 218188 h 991647"/>
                  <a:gd name="connsiteX55" fmla="*/ 832134 w 995373"/>
                  <a:gd name="connsiteY55" fmla="*/ 163333 h 991647"/>
                  <a:gd name="connsiteX56" fmla="*/ 777279 w 995373"/>
                  <a:gd name="connsiteY56" fmla="*/ 56365 h 991647"/>
                  <a:gd name="connsiteX57" fmla="*/ 955558 w 995373"/>
                  <a:gd name="connsiteY57" fmla="*/ 39909 h 991647"/>
                  <a:gd name="connsiteX58" fmla="*/ 939103 w 995373"/>
                  <a:gd name="connsiteY58" fmla="*/ 218188 h 991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995373" h="991647">
                    <a:moveTo>
                      <a:pt x="991216" y="20709"/>
                    </a:moveTo>
                    <a:cubicBezTo>
                      <a:pt x="991216" y="12481"/>
                      <a:pt x="982986" y="4253"/>
                      <a:pt x="974758" y="4253"/>
                    </a:cubicBezTo>
                    <a:cubicBezTo>
                      <a:pt x="892475" y="-6718"/>
                      <a:pt x="810192" y="4253"/>
                      <a:pt x="733395" y="28938"/>
                    </a:cubicBezTo>
                    <a:cubicBezTo>
                      <a:pt x="656598" y="56365"/>
                      <a:pt x="585285" y="100249"/>
                      <a:pt x="527687" y="157847"/>
                    </a:cubicBezTo>
                    <a:lnTo>
                      <a:pt x="396035" y="289500"/>
                    </a:lnTo>
                    <a:lnTo>
                      <a:pt x="204041" y="314185"/>
                    </a:lnTo>
                    <a:cubicBezTo>
                      <a:pt x="198555" y="314185"/>
                      <a:pt x="195813" y="316928"/>
                      <a:pt x="193069" y="319670"/>
                    </a:cubicBezTo>
                    <a:lnTo>
                      <a:pt x="6562" y="506178"/>
                    </a:lnTo>
                    <a:cubicBezTo>
                      <a:pt x="1076" y="511664"/>
                      <a:pt x="-1666" y="519892"/>
                      <a:pt x="1076" y="525377"/>
                    </a:cubicBezTo>
                    <a:cubicBezTo>
                      <a:pt x="3819" y="533606"/>
                      <a:pt x="9304" y="536349"/>
                      <a:pt x="17533" y="539091"/>
                    </a:cubicBezTo>
                    <a:lnTo>
                      <a:pt x="157414" y="563776"/>
                    </a:lnTo>
                    <a:lnTo>
                      <a:pt x="184841" y="591204"/>
                    </a:lnTo>
                    <a:lnTo>
                      <a:pt x="127244" y="621374"/>
                    </a:lnTo>
                    <a:cubicBezTo>
                      <a:pt x="121758" y="624117"/>
                      <a:pt x="119014" y="629603"/>
                      <a:pt x="116272" y="635088"/>
                    </a:cubicBezTo>
                    <a:cubicBezTo>
                      <a:pt x="116272" y="640573"/>
                      <a:pt x="116272" y="648802"/>
                      <a:pt x="121758" y="651545"/>
                    </a:cubicBezTo>
                    <a:lnTo>
                      <a:pt x="341180" y="870966"/>
                    </a:lnTo>
                    <a:cubicBezTo>
                      <a:pt x="343922" y="873708"/>
                      <a:pt x="349408" y="876451"/>
                      <a:pt x="354893" y="876451"/>
                    </a:cubicBezTo>
                    <a:cubicBezTo>
                      <a:pt x="354893" y="876451"/>
                      <a:pt x="357635" y="876451"/>
                      <a:pt x="357635" y="876451"/>
                    </a:cubicBezTo>
                    <a:cubicBezTo>
                      <a:pt x="363121" y="876451"/>
                      <a:pt x="368607" y="870966"/>
                      <a:pt x="371349" y="865480"/>
                    </a:cubicBezTo>
                    <a:lnTo>
                      <a:pt x="401521" y="807882"/>
                    </a:lnTo>
                    <a:lnTo>
                      <a:pt x="428948" y="835310"/>
                    </a:lnTo>
                    <a:lnTo>
                      <a:pt x="453632" y="975191"/>
                    </a:lnTo>
                    <a:cubicBezTo>
                      <a:pt x="453632" y="983419"/>
                      <a:pt x="459118" y="988905"/>
                      <a:pt x="467346" y="991647"/>
                    </a:cubicBezTo>
                    <a:cubicBezTo>
                      <a:pt x="470090" y="991647"/>
                      <a:pt x="470090" y="991647"/>
                      <a:pt x="472832" y="991647"/>
                    </a:cubicBezTo>
                    <a:cubicBezTo>
                      <a:pt x="478318" y="991647"/>
                      <a:pt x="483804" y="988905"/>
                      <a:pt x="486546" y="986162"/>
                    </a:cubicBezTo>
                    <a:lnTo>
                      <a:pt x="670312" y="802397"/>
                    </a:lnTo>
                    <a:cubicBezTo>
                      <a:pt x="673054" y="799654"/>
                      <a:pt x="675798" y="794168"/>
                      <a:pt x="675798" y="791425"/>
                    </a:cubicBezTo>
                    <a:lnTo>
                      <a:pt x="700481" y="599432"/>
                    </a:lnTo>
                    <a:lnTo>
                      <a:pt x="832134" y="467780"/>
                    </a:lnTo>
                    <a:cubicBezTo>
                      <a:pt x="889733" y="410182"/>
                      <a:pt x="933617" y="338870"/>
                      <a:pt x="961044" y="262073"/>
                    </a:cubicBezTo>
                    <a:cubicBezTo>
                      <a:pt x="991216" y="185275"/>
                      <a:pt x="1002186" y="102992"/>
                      <a:pt x="991216" y="20709"/>
                    </a:cubicBezTo>
                    <a:close/>
                    <a:moveTo>
                      <a:pt x="160156" y="525377"/>
                    </a:moveTo>
                    <a:lnTo>
                      <a:pt x="61417" y="506178"/>
                    </a:lnTo>
                    <a:lnTo>
                      <a:pt x="215011" y="352583"/>
                    </a:lnTo>
                    <a:lnTo>
                      <a:pt x="346665" y="336127"/>
                    </a:lnTo>
                    <a:lnTo>
                      <a:pt x="160156" y="525377"/>
                    </a:lnTo>
                    <a:close/>
                    <a:moveTo>
                      <a:pt x="349408" y="827081"/>
                    </a:moveTo>
                    <a:lnTo>
                      <a:pt x="165642" y="643316"/>
                    </a:lnTo>
                    <a:lnTo>
                      <a:pt x="209527" y="618632"/>
                    </a:lnTo>
                    <a:lnTo>
                      <a:pt x="371349" y="780454"/>
                    </a:lnTo>
                    <a:lnTo>
                      <a:pt x="349408" y="827081"/>
                    </a:lnTo>
                    <a:close/>
                    <a:moveTo>
                      <a:pt x="642884" y="783197"/>
                    </a:moveTo>
                    <a:lnTo>
                      <a:pt x="489288" y="936792"/>
                    </a:lnTo>
                    <a:lnTo>
                      <a:pt x="470090" y="838053"/>
                    </a:lnTo>
                    <a:lnTo>
                      <a:pt x="656598" y="651545"/>
                    </a:lnTo>
                    <a:lnTo>
                      <a:pt x="642884" y="783197"/>
                    </a:lnTo>
                    <a:close/>
                    <a:moveTo>
                      <a:pt x="807450" y="443095"/>
                    </a:moveTo>
                    <a:lnTo>
                      <a:pt x="448146" y="802397"/>
                    </a:lnTo>
                    <a:lnTo>
                      <a:pt x="193069" y="547320"/>
                    </a:lnTo>
                    <a:lnTo>
                      <a:pt x="552373" y="188018"/>
                    </a:lnTo>
                    <a:cubicBezTo>
                      <a:pt x="604485" y="135905"/>
                      <a:pt x="667568" y="94764"/>
                      <a:pt x="738881" y="70079"/>
                    </a:cubicBezTo>
                    <a:cubicBezTo>
                      <a:pt x="747109" y="116706"/>
                      <a:pt x="771794" y="157847"/>
                      <a:pt x="804706" y="193503"/>
                    </a:cubicBezTo>
                    <a:cubicBezTo>
                      <a:pt x="837620" y="226417"/>
                      <a:pt x="881505" y="248359"/>
                      <a:pt x="928131" y="259330"/>
                    </a:cubicBezTo>
                    <a:cubicBezTo>
                      <a:pt x="900703" y="327899"/>
                      <a:pt x="859562" y="390982"/>
                      <a:pt x="807450" y="443095"/>
                    </a:cubicBezTo>
                    <a:close/>
                    <a:moveTo>
                      <a:pt x="939103" y="218188"/>
                    </a:moveTo>
                    <a:cubicBezTo>
                      <a:pt x="897961" y="212703"/>
                      <a:pt x="862305" y="190761"/>
                      <a:pt x="832134" y="163333"/>
                    </a:cubicBezTo>
                    <a:cubicBezTo>
                      <a:pt x="801964" y="133162"/>
                      <a:pt x="782764" y="97507"/>
                      <a:pt x="777279" y="56365"/>
                    </a:cubicBezTo>
                    <a:cubicBezTo>
                      <a:pt x="834878" y="39909"/>
                      <a:pt x="895219" y="34423"/>
                      <a:pt x="955558" y="39909"/>
                    </a:cubicBezTo>
                    <a:cubicBezTo>
                      <a:pt x="958302" y="100249"/>
                      <a:pt x="952816" y="160590"/>
                      <a:pt x="939103" y="218188"/>
                    </a:cubicBezTo>
                    <a:close/>
                  </a:path>
                </a:pathLst>
              </a:custGeom>
              <a:grpFill/>
              <a:ln w="27426"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E02FC8D7-67F9-0AC3-C26A-AF48BA08135E}"/>
                  </a:ext>
                </a:extLst>
              </p:cNvPr>
              <p:cNvSpPr/>
              <p:nvPr/>
            </p:nvSpPr>
            <p:spPr>
              <a:xfrm>
                <a:off x="11188507" y="2334258"/>
                <a:ext cx="239991" cy="240677"/>
              </a:xfrm>
              <a:custGeom>
                <a:avLst/>
                <a:gdLst>
                  <a:gd name="connsiteX0" fmla="*/ 34971 w 239991"/>
                  <a:gd name="connsiteY0" fmla="*/ 34970 h 240677"/>
                  <a:gd name="connsiteX1" fmla="*/ 34971 w 239991"/>
                  <a:gd name="connsiteY1" fmla="*/ 205021 h 240677"/>
                  <a:gd name="connsiteX2" fmla="*/ 119996 w 239991"/>
                  <a:gd name="connsiteY2" fmla="*/ 240677 h 240677"/>
                  <a:gd name="connsiteX3" fmla="*/ 205022 w 239991"/>
                  <a:gd name="connsiteY3" fmla="*/ 205021 h 240677"/>
                  <a:gd name="connsiteX4" fmla="*/ 205022 w 239991"/>
                  <a:gd name="connsiteY4" fmla="*/ 205021 h 240677"/>
                  <a:gd name="connsiteX5" fmla="*/ 205022 w 239991"/>
                  <a:gd name="connsiteY5" fmla="*/ 34970 h 240677"/>
                  <a:gd name="connsiteX6" fmla="*/ 34971 w 239991"/>
                  <a:gd name="connsiteY6" fmla="*/ 34970 h 240677"/>
                  <a:gd name="connsiteX7" fmla="*/ 177595 w 239991"/>
                  <a:gd name="connsiteY7" fmla="*/ 177594 h 240677"/>
                  <a:gd name="connsiteX8" fmla="*/ 62398 w 239991"/>
                  <a:gd name="connsiteY8" fmla="*/ 177594 h 240677"/>
                  <a:gd name="connsiteX9" fmla="*/ 62398 w 239991"/>
                  <a:gd name="connsiteY9" fmla="*/ 62398 h 240677"/>
                  <a:gd name="connsiteX10" fmla="*/ 119996 w 239991"/>
                  <a:gd name="connsiteY10" fmla="*/ 37713 h 240677"/>
                  <a:gd name="connsiteX11" fmla="*/ 177595 w 239991"/>
                  <a:gd name="connsiteY11" fmla="*/ 62398 h 240677"/>
                  <a:gd name="connsiteX12" fmla="*/ 177595 w 239991"/>
                  <a:gd name="connsiteY12" fmla="*/ 177594 h 240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9991" h="240677">
                    <a:moveTo>
                      <a:pt x="34971" y="34970"/>
                    </a:moveTo>
                    <a:cubicBezTo>
                      <a:pt x="-11657" y="81597"/>
                      <a:pt x="-11657" y="158394"/>
                      <a:pt x="34971" y="205021"/>
                    </a:cubicBezTo>
                    <a:cubicBezTo>
                      <a:pt x="59654" y="229706"/>
                      <a:pt x="89826" y="240677"/>
                      <a:pt x="119996" y="240677"/>
                    </a:cubicBezTo>
                    <a:cubicBezTo>
                      <a:pt x="150167" y="240677"/>
                      <a:pt x="180337" y="229706"/>
                      <a:pt x="205022" y="205021"/>
                    </a:cubicBezTo>
                    <a:lnTo>
                      <a:pt x="205022" y="205021"/>
                    </a:lnTo>
                    <a:cubicBezTo>
                      <a:pt x="251648" y="158394"/>
                      <a:pt x="251648" y="81597"/>
                      <a:pt x="205022" y="34970"/>
                    </a:cubicBezTo>
                    <a:cubicBezTo>
                      <a:pt x="158395" y="-11657"/>
                      <a:pt x="81598" y="-11657"/>
                      <a:pt x="34971" y="34970"/>
                    </a:cubicBezTo>
                    <a:close/>
                    <a:moveTo>
                      <a:pt x="177595" y="177594"/>
                    </a:moveTo>
                    <a:cubicBezTo>
                      <a:pt x="147423" y="207764"/>
                      <a:pt x="95312" y="207764"/>
                      <a:pt x="62398" y="177594"/>
                    </a:cubicBezTo>
                    <a:cubicBezTo>
                      <a:pt x="32227" y="147424"/>
                      <a:pt x="32227" y="95311"/>
                      <a:pt x="62398" y="62398"/>
                    </a:cubicBezTo>
                    <a:cubicBezTo>
                      <a:pt x="78854" y="45941"/>
                      <a:pt x="98054" y="37713"/>
                      <a:pt x="119996" y="37713"/>
                    </a:cubicBezTo>
                    <a:cubicBezTo>
                      <a:pt x="141937" y="37713"/>
                      <a:pt x="161137" y="45941"/>
                      <a:pt x="177595" y="62398"/>
                    </a:cubicBezTo>
                    <a:cubicBezTo>
                      <a:pt x="207765" y="95311"/>
                      <a:pt x="207765" y="144681"/>
                      <a:pt x="177595" y="177594"/>
                    </a:cubicBezTo>
                    <a:close/>
                  </a:path>
                </a:pathLst>
              </a:custGeom>
              <a:grpFill/>
              <a:ln w="27426"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DA40E395-75B5-72D3-3BBC-ED9A2759F8B6}"/>
                  </a:ext>
                </a:extLst>
              </p:cNvPr>
              <p:cNvSpPr/>
              <p:nvPr/>
            </p:nvSpPr>
            <p:spPr>
              <a:xfrm>
                <a:off x="10696180" y="2862240"/>
                <a:ext cx="207763" cy="209135"/>
              </a:xfrm>
              <a:custGeom>
                <a:avLst/>
                <a:gdLst>
                  <a:gd name="connsiteX0" fmla="*/ 203651 w 207763"/>
                  <a:gd name="connsiteY0" fmla="*/ 6171 h 209135"/>
                  <a:gd name="connsiteX1" fmla="*/ 176223 w 207763"/>
                  <a:gd name="connsiteY1" fmla="*/ 6171 h 209135"/>
                  <a:gd name="connsiteX2" fmla="*/ 6171 w 207763"/>
                  <a:gd name="connsiteY2" fmla="*/ 176223 h 209135"/>
                  <a:gd name="connsiteX3" fmla="*/ 6171 w 207763"/>
                  <a:gd name="connsiteY3" fmla="*/ 203650 h 209135"/>
                  <a:gd name="connsiteX4" fmla="*/ 19885 w 207763"/>
                  <a:gd name="connsiteY4" fmla="*/ 209136 h 209135"/>
                  <a:gd name="connsiteX5" fmla="*/ 33599 w 207763"/>
                  <a:gd name="connsiteY5" fmla="*/ 203650 h 209135"/>
                  <a:gd name="connsiteX6" fmla="*/ 203651 w 207763"/>
                  <a:gd name="connsiteY6" fmla="*/ 33599 h 209135"/>
                  <a:gd name="connsiteX7" fmla="*/ 203651 w 207763"/>
                  <a:gd name="connsiteY7" fmla="*/ 6171 h 209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763" h="209135">
                    <a:moveTo>
                      <a:pt x="203651" y="6171"/>
                    </a:moveTo>
                    <a:cubicBezTo>
                      <a:pt x="195421" y="-2057"/>
                      <a:pt x="184451" y="-2057"/>
                      <a:pt x="176223" y="6171"/>
                    </a:cubicBezTo>
                    <a:lnTo>
                      <a:pt x="6171" y="176223"/>
                    </a:lnTo>
                    <a:cubicBezTo>
                      <a:pt x="-2057" y="184451"/>
                      <a:pt x="-2057" y="195422"/>
                      <a:pt x="6171" y="203650"/>
                    </a:cubicBezTo>
                    <a:cubicBezTo>
                      <a:pt x="8913" y="206393"/>
                      <a:pt x="14399" y="209136"/>
                      <a:pt x="19885" y="209136"/>
                    </a:cubicBezTo>
                    <a:cubicBezTo>
                      <a:pt x="25371" y="209136"/>
                      <a:pt x="30855" y="206393"/>
                      <a:pt x="33599" y="203650"/>
                    </a:cubicBezTo>
                    <a:lnTo>
                      <a:pt x="203651" y="33599"/>
                    </a:lnTo>
                    <a:cubicBezTo>
                      <a:pt x="209135" y="25371"/>
                      <a:pt x="209135" y="14399"/>
                      <a:pt x="203651" y="6171"/>
                    </a:cubicBezTo>
                    <a:close/>
                  </a:path>
                </a:pathLst>
              </a:custGeom>
              <a:grpFill/>
              <a:ln w="27426"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B0268190-5074-7409-13BD-0EB30407B800}"/>
                  </a:ext>
                </a:extLst>
              </p:cNvPr>
              <p:cNvSpPr/>
              <p:nvPr/>
            </p:nvSpPr>
            <p:spPr>
              <a:xfrm>
                <a:off x="10841547" y="2917095"/>
                <a:ext cx="116566" cy="115881"/>
              </a:xfrm>
              <a:custGeom>
                <a:avLst/>
                <a:gdLst>
                  <a:gd name="connsiteX0" fmla="*/ 82968 w 116566"/>
                  <a:gd name="connsiteY0" fmla="*/ 6171 h 115881"/>
                  <a:gd name="connsiteX1" fmla="*/ 6171 w 116566"/>
                  <a:gd name="connsiteY1" fmla="*/ 82968 h 115881"/>
                  <a:gd name="connsiteX2" fmla="*/ 6171 w 116566"/>
                  <a:gd name="connsiteY2" fmla="*/ 110396 h 115881"/>
                  <a:gd name="connsiteX3" fmla="*/ 19885 w 116566"/>
                  <a:gd name="connsiteY3" fmla="*/ 115881 h 115881"/>
                  <a:gd name="connsiteX4" fmla="*/ 33599 w 116566"/>
                  <a:gd name="connsiteY4" fmla="*/ 110396 h 115881"/>
                  <a:gd name="connsiteX5" fmla="*/ 110396 w 116566"/>
                  <a:gd name="connsiteY5" fmla="*/ 33599 h 115881"/>
                  <a:gd name="connsiteX6" fmla="*/ 110396 w 116566"/>
                  <a:gd name="connsiteY6" fmla="*/ 6171 h 115881"/>
                  <a:gd name="connsiteX7" fmla="*/ 82968 w 116566"/>
                  <a:gd name="connsiteY7" fmla="*/ 6171 h 115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566" h="115881">
                    <a:moveTo>
                      <a:pt x="82968" y="6171"/>
                    </a:moveTo>
                    <a:lnTo>
                      <a:pt x="6171" y="82968"/>
                    </a:lnTo>
                    <a:cubicBezTo>
                      <a:pt x="-2057" y="91197"/>
                      <a:pt x="-2057" y="102168"/>
                      <a:pt x="6171" y="110396"/>
                    </a:cubicBezTo>
                    <a:cubicBezTo>
                      <a:pt x="8913" y="113139"/>
                      <a:pt x="14399" y="115881"/>
                      <a:pt x="19885" y="115881"/>
                    </a:cubicBezTo>
                    <a:cubicBezTo>
                      <a:pt x="25371" y="115881"/>
                      <a:pt x="30857" y="113139"/>
                      <a:pt x="33599" y="110396"/>
                    </a:cubicBezTo>
                    <a:lnTo>
                      <a:pt x="110396" y="33599"/>
                    </a:lnTo>
                    <a:cubicBezTo>
                      <a:pt x="118624" y="25371"/>
                      <a:pt x="118624" y="14399"/>
                      <a:pt x="110396" y="6171"/>
                    </a:cubicBezTo>
                    <a:cubicBezTo>
                      <a:pt x="104910" y="-2057"/>
                      <a:pt x="91196" y="-2057"/>
                      <a:pt x="82968" y="6171"/>
                    </a:cubicBezTo>
                    <a:close/>
                  </a:path>
                </a:pathLst>
              </a:custGeom>
              <a:grpFill/>
              <a:ln w="27426"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3DBCF042-A90C-1EFD-F895-589D14A9D0DA}"/>
                  </a:ext>
                </a:extLst>
              </p:cNvPr>
              <p:cNvSpPr/>
              <p:nvPr/>
            </p:nvSpPr>
            <p:spPr>
              <a:xfrm>
                <a:off x="10800014" y="3032976"/>
                <a:ext cx="40503" cy="39770"/>
              </a:xfrm>
              <a:custGeom>
                <a:avLst/>
                <a:gdLst>
                  <a:gd name="connsiteX0" fmla="*/ 20275 w 40503"/>
                  <a:gd name="connsiteY0" fmla="*/ 0 h 39770"/>
                  <a:gd name="connsiteX1" fmla="*/ 1076 w 40503"/>
                  <a:gd name="connsiteY1" fmla="*/ 13714 h 39770"/>
                  <a:gd name="connsiteX2" fmla="*/ 6562 w 40503"/>
                  <a:gd name="connsiteY2" fmla="*/ 35656 h 39770"/>
                  <a:gd name="connsiteX3" fmla="*/ 31247 w 40503"/>
                  <a:gd name="connsiteY3" fmla="*/ 35656 h 39770"/>
                  <a:gd name="connsiteX4" fmla="*/ 39475 w 40503"/>
                  <a:gd name="connsiteY4" fmla="*/ 10971 h 39770"/>
                  <a:gd name="connsiteX5" fmla="*/ 20275 w 40503"/>
                  <a:gd name="connsiteY5" fmla="*/ 0 h 39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03" h="39770">
                    <a:moveTo>
                      <a:pt x="20275" y="0"/>
                    </a:moveTo>
                    <a:cubicBezTo>
                      <a:pt x="12047" y="0"/>
                      <a:pt x="3819" y="5486"/>
                      <a:pt x="1076" y="13714"/>
                    </a:cubicBezTo>
                    <a:cubicBezTo>
                      <a:pt x="-1666" y="21942"/>
                      <a:pt x="1076" y="30171"/>
                      <a:pt x="6562" y="35656"/>
                    </a:cubicBezTo>
                    <a:cubicBezTo>
                      <a:pt x="12047" y="41141"/>
                      <a:pt x="23018" y="41141"/>
                      <a:pt x="31247" y="35656"/>
                    </a:cubicBezTo>
                    <a:cubicBezTo>
                      <a:pt x="39475" y="30171"/>
                      <a:pt x="42217" y="19200"/>
                      <a:pt x="39475" y="10971"/>
                    </a:cubicBezTo>
                    <a:cubicBezTo>
                      <a:pt x="36731" y="5486"/>
                      <a:pt x="28503" y="0"/>
                      <a:pt x="20275" y="0"/>
                    </a:cubicBezTo>
                    <a:close/>
                  </a:path>
                </a:pathLst>
              </a:custGeom>
              <a:grpFill/>
              <a:ln w="27426"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3E37CBAC-0234-419C-C4B6-E75DA06BE970}"/>
                  </a:ext>
                </a:extLst>
              </p:cNvPr>
              <p:cNvSpPr/>
              <p:nvPr/>
            </p:nvSpPr>
            <p:spPr>
              <a:xfrm>
                <a:off x="10839490" y="3045471"/>
                <a:ext cx="27427" cy="1218"/>
              </a:xfrm>
              <a:custGeom>
                <a:avLst/>
                <a:gdLst>
                  <a:gd name="connsiteX0" fmla="*/ 0 w 27427"/>
                  <a:gd name="connsiteY0" fmla="*/ 1219 h 1218"/>
                  <a:gd name="connsiteX1" fmla="*/ 0 w 27427"/>
                  <a:gd name="connsiteY1" fmla="*/ 1219 h 1218"/>
                  <a:gd name="connsiteX2" fmla="*/ 0 w 27427"/>
                  <a:gd name="connsiteY2" fmla="*/ 1219 h 1218"/>
                </a:gdLst>
                <a:ahLst/>
                <a:cxnLst>
                  <a:cxn ang="0">
                    <a:pos x="connsiteX0" y="connsiteY0"/>
                  </a:cxn>
                  <a:cxn ang="0">
                    <a:pos x="connsiteX1" y="connsiteY1"/>
                  </a:cxn>
                  <a:cxn ang="0">
                    <a:pos x="connsiteX2" y="connsiteY2"/>
                  </a:cxn>
                </a:cxnLst>
                <a:rect l="l" t="t" r="r" b="b"/>
                <a:pathLst>
                  <a:path w="27427" h="1218">
                    <a:moveTo>
                      <a:pt x="0" y="1219"/>
                    </a:moveTo>
                    <a:cubicBezTo>
                      <a:pt x="0" y="1219"/>
                      <a:pt x="0" y="-1524"/>
                      <a:pt x="0" y="1219"/>
                    </a:cubicBezTo>
                    <a:lnTo>
                      <a:pt x="0" y="1219"/>
                    </a:lnTo>
                    <a:close/>
                  </a:path>
                </a:pathLst>
              </a:custGeom>
              <a:grpFill/>
              <a:ln w="27426"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BAF997FD-E964-9FF9-2FC8-E1D9A610EF99}"/>
                  </a:ext>
                </a:extLst>
              </p:cNvPr>
              <p:cNvSpPr/>
              <p:nvPr/>
            </p:nvSpPr>
            <p:spPr>
              <a:xfrm>
                <a:off x="10748292" y="3076175"/>
                <a:ext cx="50741" cy="50055"/>
              </a:xfrm>
              <a:custGeom>
                <a:avLst/>
                <a:gdLst>
                  <a:gd name="connsiteX0" fmla="*/ 17143 w 50741"/>
                  <a:gd name="connsiteY0" fmla="*/ 6171 h 50055"/>
                  <a:gd name="connsiteX1" fmla="*/ 6171 w 50741"/>
                  <a:gd name="connsiteY1" fmla="*/ 17143 h 50055"/>
                  <a:gd name="connsiteX2" fmla="*/ 6171 w 50741"/>
                  <a:gd name="connsiteY2" fmla="*/ 44570 h 50055"/>
                  <a:gd name="connsiteX3" fmla="*/ 19885 w 50741"/>
                  <a:gd name="connsiteY3" fmla="*/ 50056 h 50055"/>
                  <a:gd name="connsiteX4" fmla="*/ 33599 w 50741"/>
                  <a:gd name="connsiteY4" fmla="*/ 44570 h 50055"/>
                  <a:gd name="connsiteX5" fmla="*/ 44570 w 50741"/>
                  <a:gd name="connsiteY5" fmla="*/ 33599 h 50055"/>
                  <a:gd name="connsiteX6" fmla="*/ 44570 w 50741"/>
                  <a:gd name="connsiteY6" fmla="*/ 6171 h 50055"/>
                  <a:gd name="connsiteX7" fmla="*/ 17143 w 50741"/>
                  <a:gd name="connsiteY7" fmla="*/ 6171 h 5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41" h="50055">
                    <a:moveTo>
                      <a:pt x="17143" y="6171"/>
                    </a:moveTo>
                    <a:lnTo>
                      <a:pt x="6171" y="17143"/>
                    </a:lnTo>
                    <a:cubicBezTo>
                      <a:pt x="-2057" y="25371"/>
                      <a:pt x="-2057" y="36342"/>
                      <a:pt x="6171" y="44570"/>
                    </a:cubicBezTo>
                    <a:cubicBezTo>
                      <a:pt x="8915" y="47313"/>
                      <a:pt x="14401" y="50056"/>
                      <a:pt x="19885" y="50056"/>
                    </a:cubicBezTo>
                    <a:cubicBezTo>
                      <a:pt x="25371" y="50056"/>
                      <a:pt x="30857" y="47313"/>
                      <a:pt x="33599" y="44570"/>
                    </a:cubicBezTo>
                    <a:lnTo>
                      <a:pt x="44570" y="33599"/>
                    </a:lnTo>
                    <a:cubicBezTo>
                      <a:pt x="52798" y="25371"/>
                      <a:pt x="52798" y="14400"/>
                      <a:pt x="44570" y="6171"/>
                    </a:cubicBezTo>
                    <a:cubicBezTo>
                      <a:pt x="36342" y="-2057"/>
                      <a:pt x="25371" y="-2057"/>
                      <a:pt x="17143" y="6171"/>
                    </a:cubicBezTo>
                    <a:close/>
                  </a:path>
                </a:pathLst>
              </a:custGeom>
              <a:grpFill/>
              <a:ln w="27426"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C14B6B85-5422-D7C7-1F85-88BA7C8C471E}"/>
                  </a:ext>
                </a:extLst>
              </p:cNvPr>
              <p:cNvSpPr/>
              <p:nvPr/>
            </p:nvSpPr>
            <p:spPr>
              <a:xfrm>
                <a:off x="10641325" y="2900638"/>
                <a:ext cx="116566" cy="115881"/>
              </a:xfrm>
              <a:custGeom>
                <a:avLst/>
                <a:gdLst>
                  <a:gd name="connsiteX0" fmla="*/ 110396 w 116566"/>
                  <a:gd name="connsiteY0" fmla="*/ 6171 h 115881"/>
                  <a:gd name="connsiteX1" fmla="*/ 82968 w 116566"/>
                  <a:gd name="connsiteY1" fmla="*/ 6171 h 115881"/>
                  <a:gd name="connsiteX2" fmla="*/ 6171 w 116566"/>
                  <a:gd name="connsiteY2" fmla="*/ 82969 h 115881"/>
                  <a:gd name="connsiteX3" fmla="*/ 6171 w 116566"/>
                  <a:gd name="connsiteY3" fmla="*/ 110396 h 115881"/>
                  <a:gd name="connsiteX4" fmla="*/ 19885 w 116566"/>
                  <a:gd name="connsiteY4" fmla="*/ 115882 h 115881"/>
                  <a:gd name="connsiteX5" fmla="*/ 33599 w 116566"/>
                  <a:gd name="connsiteY5" fmla="*/ 110396 h 115881"/>
                  <a:gd name="connsiteX6" fmla="*/ 110396 w 116566"/>
                  <a:gd name="connsiteY6" fmla="*/ 33599 h 115881"/>
                  <a:gd name="connsiteX7" fmla="*/ 110396 w 116566"/>
                  <a:gd name="connsiteY7" fmla="*/ 6171 h 115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566" h="115881">
                    <a:moveTo>
                      <a:pt x="110396" y="6171"/>
                    </a:moveTo>
                    <a:cubicBezTo>
                      <a:pt x="102168" y="-2057"/>
                      <a:pt x="91196" y="-2057"/>
                      <a:pt x="82968" y="6171"/>
                    </a:cubicBezTo>
                    <a:lnTo>
                      <a:pt x="6171" y="82969"/>
                    </a:lnTo>
                    <a:cubicBezTo>
                      <a:pt x="-2057" y="91197"/>
                      <a:pt x="-2057" y="102168"/>
                      <a:pt x="6171" y="110396"/>
                    </a:cubicBezTo>
                    <a:cubicBezTo>
                      <a:pt x="8913" y="113139"/>
                      <a:pt x="14399" y="115882"/>
                      <a:pt x="19885" y="115882"/>
                    </a:cubicBezTo>
                    <a:cubicBezTo>
                      <a:pt x="25371" y="115882"/>
                      <a:pt x="30855" y="113139"/>
                      <a:pt x="33599" y="110396"/>
                    </a:cubicBezTo>
                    <a:lnTo>
                      <a:pt x="110396" y="33599"/>
                    </a:lnTo>
                    <a:cubicBezTo>
                      <a:pt x="118624" y="28113"/>
                      <a:pt x="118624" y="14400"/>
                      <a:pt x="110396" y="6171"/>
                    </a:cubicBezTo>
                    <a:close/>
                  </a:path>
                </a:pathLst>
              </a:custGeom>
              <a:grpFill/>
              <a:ln w="27426"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1068567C-BEA7-339A-D3D7-C06256F7A036}"/>
                  </a:ext>
                </a:extLst>
              </p:cNvPr>
              <p:cNvSpPr/>
              <p:nvPr/>
            </p:nvSpPr>
            <p:spPr>
              <a:xfrm>
                <a:off x="10756959" y="2861124"/>
                <a:ext cx="38645" cy="38485"/>
              </a:xfrm>
              <a:custGeom>
                <a:avLst/>
                <a:gdLst>
                  <a:gd name="connsiteX0" fmla="*/ 24932 w 38645"/>
                  <a:gd name="connsiteY0" fmla="*/ 37457 h 38485"/>
                  <a:gd name="connsiteX1" fmla="*/ 38646 w 38645"/>
                  <a:gd name="connsiteY1" fmla="*/ 21001 h 38485"/>
                  <a:gd name="connsiteX2" fmla="*/ 27676 w 38645"/>
                  <a:gd name="connsiteY2" fmla="*/ 1801 h 38485"/>
                  <a:gd name="connsiteX3" fmla="*/ 5734 w 38645"/>
                  <a:gd name="connsiteY3" fmla="*/ 4544 h 38485"/>
                  <a:gd name="connsiteX4" fmla="*/ 2990 w 38645"/>
                  <a:gd name="connsiteY4" fmla="*/ 29229 h 38485"/>
                  <a:gd name="connsiteX5" fmla="*/ 2990 w 38645"/>
                  <a:gd name="connsiteY5" fmla="*/ 29229 h 38485"/>
                  <a:gd name="connsiteX6" fmla="*/ 2990 w 38645"/>
                  <a:gd name="connsiteY6" fmla="*/ 29229 h 38485"/>
                  <a:gd name="connsiteX7" fmla="*/ 24932 w 38645"/>
                  <a:gd name="connsiteY7" fmla="*/ 37457 h 38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645" h="38485">
                    <a:moveTo>
                      <a:pt x="24932" y="37457"/>
                    </a:moveTo>
                    <a:cubicBezTo>
                      <a:pt x="33161" y="34714"/>
                      <a:pt x="38646" y="29229"/>
                      <a:pt x="38646" y="21001"/>
                    </a:cubicBezTo>
                    <a:cubicBezTo>
                      <a:pt x="38646" y="12773"/>
                      <a:pt x="35904" y="4544"/>
                      <a:pt x="27676" y="1801"/>
                    </a:cubicBezTo>
                    <a:cubicBezTo>
                      <a:pt x="19448" y="-941"/>
                      <a:pt x="11218" y="-941"/>
                      <a:pt x="5734" y="4544"/>
                    </a:cubicBezTo>
                    <a:cubicBezTo>
                      <a:pt x="248" y="10030"/>
                      <a:pt x="-2496" y="21001"/>
                      <a:pt x="2990" y="29229"/>
                    </a:cubicBezTo>
                    <a:cubicBezTo>
                      <a:pt x="2990" y="29229"/>
                      <a:pt x="2990" y="29229"/>
                      <a:pt x="2990" y="29229"/>
                    </a:cubicBezTo>
                    <a:cubicBezTo>
                      <a:pt x="2990" y="29229"/>
                      <a:pt x="2990" y="29229"/>
                      <a:pt x="2990" y="29229"/>
                    </a:cubicBezTo>
                    <a:cubicBezTo>
                      <a:pt x="8476" y="37457"/>
                      <a:pt x="16704" y="40200"/>
                      <a:pt x="24932" y="37457"/>
                    </a:cubicBezTo>
                    <a:close/>
                  </a:path>
                </a:pathLst>
              </a:custGeom>
              <a:grpFill/>
              <a:ln w="27426"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0DCD6C0A-AAEC-0681-EFCB-BD513A2A3725}"/>
                  </a:ext>
                </a:extLst>
              </p:cNvPr>
              <p:cNvSpPr/>
              <p:nvPr/>
            </p:nvSpPr>
            <p:spPr>
              <a:xfrm>
                <a:off x="10800405" y="2807384"/>
                <a:ext cx="50741" cy="50055"/>
              </a:xfrm>
              <a:custGeom>
                <a:avLst/>
                <a:gdLst>
                  <a:gd name="connsiteX0" fmla="*/ 33599 w 50741"/>
                  <a:gd name="connsiteY0" fmla="*/ 44570 h 50055"/>
                  <a:gd name="connsiteX1" fmla="*/ 44570 w 50741"/>
                  <a:gd name="connsiteY1" fmla="*/ 33599 h 50055"/>
                  <a:gd name="connsiteX2" fmla="*/ 44570 w 50741"/>
                  <a:gd name="connsiteY2" fmla="*/ 6171 h 50055"/>
                  <a:gd name="connsiteX3" fmla="*/ 17143 w 50741"/>
                  <a:gd name="connsiteY3" fmla="*/ 6171 h 50055"/>
                  <a:gd name="connsiteX4" fmla="*/ 6171 w 50741"/>
                  <a:gd name="connsiteY4" fmla="*/ 17142 h 50055"/>
                  <a:gd name="connsiteX5" fmla="*/ 6171 w 50741"/>
                  <a:gd name="connsiteY5" fmla="*/ 44570 h 50055"/>
                  <a:gd name="connsiteX6" fmla="*/ 19885 w 50741"/>
                  <a:gd name="connsiteY6" fmla="*/ 50055 h 50055"/>
                  <a:gd name="connsiteX7" fmla="*/ 33599 w 50741"/>
                  <a:gd name="connsiteY7" fmla="*/ 44570 h 5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41" h="50055">
                    <a:moveTo>
                      <a:pt x="33599" y="44570"/>
                    </a:moveTo>
                    <a:lnTo>
                      <a:pt x="44570" y="33599"/>
                    </a:lnTo>
                    <a:cubicBezTo>
                      <a:pt x="52798" y="25371"/>
                      <a:pt x="52798" y="14399"/>
                      <a:pt x="44570" y="6171"/>
                    </a:cubicBezTo>
                    <a:cubicBezTo>
                      <a:pt x="36341" y="-2057"/>
                      <a:pt x="25371" y="-2057"/>
                      <a:pt x="17143" y="6171"/>
                    </a:cubicBezTo>
                    <a:lnTo>
                      <a:pt x="6171" y="17142"/>
                    </a:lnTo>
                    <a:cubicBezTo>
                      <a:pt x="-2057" y="25371"/>
                      <a:pt x="-2057" y="36342"/>
                      <a:pt x="6171" y="44570"/>
                    </a:cubicBezTo>
                    <a:cubicBezTo>
                      <a:pt x="8913" y="47312"/>
                      <a:pt x="14399" y="50055"/>
                      <a:pt x="19885" y="50055"/>
                    </a:cubicBezTo>
                    <a:cubicBezTo>
                      <a:pt x="25371" y="50055"/>
                      <a:pt x="30857" y="50055"/>
                      <a:pt x="33599" y="44570"/>
                    </a:cubicBezTo>
                    <a:close/>
                  </a:path>
                </a:pathLst>
              </a:custGeom>
              <a:grpFill/>
              <a:ln w="27426" cap="flat">
                <a:noFill/>
                <a:prstDash val="solid"/>
                <a:miter/>
              </a:ln>
            </p:spPr>
            <p:txBody>
              <a:bodyPr rtlCol="0" anchor="ctr"/>
              <a:lstStyle/>
              <a:p>
                <a:endParaRPr lang="en-US"/>
              </a:p>
            </p:txBody>
          </p:sp>
        </p:grpSp>
      </p:grpSp>
      <p:cxnSp>
        <p:nvCxnSpPr>
          <p:cNvPr id="63" name="Connecteur droit 62">
            <a:extLst>
              <a:ext uri="{FF2B5EF4-FFF2-40B4-BE49-F238E27FC236}">
                <a16:creationId xmlns:a16="http://schemas.microsoft.com/office/drawing/2014/main" id="{DF2010A5-8B1D-9A50-49A7-0213DB1778CF}"/>
              </a:ext>
            </a:extLst>
          </p:cNvPr>
          <p:cNvCxnSpPr/>
          <p:nvPr/>
        </p:nvCxnSpPr>
        <p:spPr>
          <a:xfrm>
            <a:off x="0" y="1856499"/>
            <a:ext cx="27432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Connecteur droit 63">
            <a:extLst>
              <a:ext uri="{FF2B5EF4-FFF2-40B4-BE49-F238E27FC236}">
                <a16:creationId xmlns:a16="http://schemas.microsoft.com/office/drawing/2014/main" id="{28608C87-295D-C319-BCFD-02E2E92AD323}"/>
              </a:ext>
            </a:extLst>
          </p:cNvPr>
          <p:cNvCxnSpPr/>
          <p:nvPr/>
        </p:nvCxnSpPr>
        <p:spPr>
          <a:xfrm>
            <a:off x="-16302" y="3253092"/>
            <a:ext cx="27432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5" name="Text Placeholder 15">
            <a:extLst>
              <a:ext uri="{FF2B5EF4-FFF2-40B4-BE49-F238E27FC236}">
                <a16:creationId xmlns:a16="http://schemas.microsoft.com/office/drawing/2014/main" id="{AA527DA6-01F1-55AA-4428-135F8E78B768}"/>
              </a:ext>
            </a:extLst>
          </p:cNvPr>
          <p:cNvSpPr txBox="1">
            <a:spLocks/>
          </p:cNvSpPr>
          <p:nvPr/>
        </p:nvSpPr>
        <p:spPr>
          <a:xfrm>
            <a:off x="235627" y="3253092"/>
            <a:ext cx="3420457" cy="574615"/>
          </a:xfrm>
          <a:prstGeom prst="rect">
            <a:avLst/>
          </a:prstGeom>
        </p:spPr>
        <p:txBody>
          <a:bodyPr vert="horz" lIns="91440" tIns="45720" rIns="91440" bIns="45720" rtlCol="0">
            <a:noAutofit/>
          </a:bodyPr>
          <a:lstStyle>
            <a:lvl1pPr marL="0" indent="0" algn="l" defTabSz="2072941" rtl="0" eaLnBrk="1" latinLnBrk="0" hangingPunct="1">
              <a:lnSpc>
                <a:spcPct val="100000"/>
              </a:lnSpc>
              <a:spcBef>
                <a:spcPts val="0"/>
              </a:spcBef>
              <a:buFont typeface="Arial" panose="020B0604020202020204" pitchFamily="34" charset="0"/>
              <a:buNone/>
              <a:defRPr lang="en-US" sz="2800" b="1" i="0" kern="1200" dirty="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1400" b="0" dirty="0"/>
              <a:t>Melissa </a:t>
            </a:r>
            <a:r>
              <a:rPr lang="en-GB" sz="1400" b="0" dirty="0" err="1"/>
              <a:t>McDERMOTT</a:t>
            </a:r>
            <a:r>
              <a:rPr lang="en-GB" sz="1400" b="0" dirty="0"/>
              <a:t>, Entrepreneur</a:t>
            </a:r>
          </a:p>
        </p:txBody>
      </p:sp>
      <p:sp>
        <p:nvSpPr>
          <p:cNvPr id="66" name="Text Placeholder 15">
            <a:extLst>
              <a:ext uri="{FF2B5EF4-FFF2-40B4-BE49-F238E27FC236}">
                <a16:creationId xmlns:a16="http://schemas.microsoft.com/office/drawing/2014/main" id="{912AD519-8262-686D-54A2-7E98A7D49BD6}"/>
              </a:ext>
            </a:extLst>
          </p:cNvPr>
          <p:cNvSpPr txBox="1">
            <a:spLocks/>
          </p:cNvSpPr>
          <p:nvPr/>
        </p:nvSpPr>
        <p:spPr>
          <a:xfrm>
            <a:off x="259323" y="2809690"/>
            <a:ext cx="3420457" cy="574615"/>
          </a:xfrm>
          <a:prstGeom prst="rect">
            <a:avLst/>
          </a:prstGeom>
        </p:spPr>
        <p:txBody>
          <a:bodyPr vert="horz" lIns="91440" tIns="45720" rIns="91440" bIns="45720" rtlCol="0">
            <a:noAutofit/>
          </a:bodyPr>
          <a:lstStyle>
            <a:lvl1pPr marL="0" indent="0" algn="l" defTabSz="2072941" rtl="0" eaLnBrk="1" latinLnBrk="0" hangingPunct="1">
              <a:lnSpc>
                <a:spcPct val="100000"/>
              </a:lnSpc>
              <a:spcBef>
                <a:spcPts val="0"/>
              </a:spcBef>
              <a:buFont typeface="Arial" panose="020B0604020202020204" pitchFamily="34" charset="0"/>
              <a:buNone/>
              <a:defRPr lang="en-US" sz="2800" b="1" i="0" kern="1200" dirty="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1400" b="0" dirty="0"/>
              <a:t>Hiking community for women</a:t>
            </a:r>
          </a:p>
        </p:txBody>
      </p:sp>
      <p:sp>
        <p:nvSpPr>
          <p:cNvPr id="67" name="Text Placeholder 15">
            <a:extLst>
              <a:ext uri="{FF2B5EF4-FFF2-40B4-BE49-F238E27FC236}">
                <a16:creationId xmlns:a16="http://schemas.microsoft.com/office/drawing/2014/main" id="{E93A993D-B919-598D-13B0-0575B2544F84}"/>
              </a:ext>
            </a:extLst>
          </p:cNvPr>
          <p:cNvSpPr txBox="1">
            <a:spLocks/>
          </p:cNvSpPr>
          <p:nvPr/>
        </p:nvSpPr>
        <p:spPr>
          <a:xfrm>
            <a:off x="259323" y="3949208"/>
            <a:ext cx="2599343" cy="574615"/>
          </a:xfrm>
          <a:prstGeom prst="rect">
            <a:avLst/>
          </a:prstGeom>
        </p:spPr>
        <p:txBody>
          <a:bodyPr vert="horz" lIns="91440" tIns="45720" rIns="91440" bIns="45720" rtlCol="0">
            <a:noAutofit/>
          </a:bodyPr>
          <a:lstStyle>
            <a:lvl1pPr marL="0" indent="0" algn="l" defTabSz="2072941" rtl="0" eaLnBrk="1" latinLnBrk="0" hangingPunct="1">
              <a:lnSpc>
                <a:spcPct val="100000"/>
              </a:lnSpc>
              <a:spcBef>
                <a:spcPts val="0"/>
              </a:spcBef>
              <a:buFont typeface="Arial" panose="020B0604020202020204" pitchFamily="34" charset="0"/>
              <a:buNone/>
              <a:defRPr lang="en-US" sz="2800" b="1" i="0" kern="1200" dirty="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fr-FR" sz="1400" b="0" dirty="0">
                <a:effectLst/>
              </a:rPr>
              <a:t>https://</a:t>
            </a:r>
            <a:r>
              <a:rPr lang="fr-FR" sz="1400" b="0" dirty="0" err="1">
                <a:effectLst/>
              </a:rPr>
              <a:t>galzgonewild.com</a:t>
            </a:r>
            <a:r>
              <a:rPr lang="fr-FR" sz="1400" b="0" dirty="0">
                <a:effectLst/>
              </a:rPr>
              <a:t>/ https://</a:t>
            </a:r>
            <a:r>
              <a:rPr lang="fr-FR" sz="1400" b="0" dirty="0" err="1">
                <a:effectLst/>
              </a:rPr>
              <a:t>www.instagram.com</a:t>
            </a:r>
            <a:r>
              <a:rPr lang="fr-FR" sz="1400" b="0" dirty="0">
                <a:effectLst/>
              </a:rPr>
              <a:t>/</a:t>
            </a:r>
            <a:r>
              <a:rPr lang="fr-FR" sz="1400" b="0" dirty="0" err="1">
                <a:effectLst/>
              </a:rPr>
              <a:t>galzgonewild</a:t>
            </a:r>
            <a:r>
              <a:rPr lang="fr-FR" sz="1400" b="0" dirty="0">
                <a:effectLst/>
              </a:rPr>
              <a:t>_ https://</a:t>
            </a:r>
            <a:r>
              <a:rPr lang="fr-FR" sz="1400" b="0" dirty="0" err="1">
                <a:effectLst/>
              </a:rPr>
              <a:t>www.facebook.com</a:t>
            </a:r>
            <a:r>
              <a:rPr lang="fr-FR" sz="1400" b="0" dirty="0">
                <a:effectLst/>
              </a:rPr>
              <a:t>/</a:t>
            </a:r>
            <a:r>
              <a:rPr lang="fr-FR" sz="1400" b="0" dirty="0" err="1">
                <a:effectLst/>
              </a:rPr>
              <a:t>galzgonewild</a:t>
            </a:r>
            <a:r>
              <a:rPr lang="fr-FR" sz="1400" b="0" dirty="0">
                <a:effectLst/>
              </a:rPr>
              <a:t>/ </a:t>
            </a:r>
            <a:endParaRPr lang="fr-FR" sz="800" b="0" dirty="0">
              <a:effectLst/>
            </a:endParaRPr>
          </a:p>
        </p:txBody>
      </p:sp>
      <p:grpSp>
        <p:nvGrpSpPr>
          <p:cNvPr id="69" name="Graphic 6">
            <a:extLst>
              <a:ext uri="{FF2B5EF4-FFF2-40B4-BE49-F238E27FC236}">
                <a16:creationId xmlns:a16="http://schemas.microsoft.com/office/drawing/2014/main" id="{01CA379E-8123-EC14-A8EB-31400B37BC31}"/>
              </a:ext>
            </a:extLst>
          </p:cNvPr>
          <p:cNvGrpSpPr/>
          <p:nvPr/>
        </p:nvGrpSpPr>
        <p:grpSpPr>
          <a:xfrm>
            <a:off x="2482424" y="5821954"/>
            <a:ext cx="590550" cy="590645"/>
            <a:chOff x="-4704697" y="6590223"/>
            <a:chExt cx="590550" cy="590645"/>
          </a:xfrm>
          <a:solidFill>
            <a:schemeClr val="bg1"/>
          </a:solidFill>
        </p:grpSpPr>
        <p:sp>
          <p:nvSpPr>
            <p:cNvPr id="70" name="Freeform 359">
              <a:extLst>
                <a:ext uri="{FF2B5EF4-FFF2-40B4-BE49-F238E27FC236}">
                  <a16:creationId xmlns:a16="http://schemas.microsoft.com/office/drawing/2014/main" id="{9729A740-BFD7-0397-FC06-C229EB6014D1}"/>
                </a:ext>
              </a:extLst>
            </p:cNvPr>
            <p:cNvSpPr/>
            <p:nvPr/>
          </p:nvSpPr>
          <p:spPr>
            <a:xfrm>
              <a:off x="-4628592" y="6590223"/>
              <a:ext cx="438245" cy="171545"/>
            </a:xfrm>
            <a:custGeom>
              <a:avLst/>
              <a:gdLst>
                <a:gd name="connsiteX0" fmla="*/ 365950 w 438245"/>
                <a:gd name="connsiteY0" fmla="*/ 171545 h 171545"/>
                <a:gd name="connsiteX1" fmla="*/ 72295 w 438245"/>
                <a:gd name="connsiteY1" fmla="*/ 171545 h 171545"/>
                <a:gd name="connsiteX2" fmla="*/ 0 w 438245"/>
                <a:gd name="connsiteY2" fmla="*/ 99251 h 171545"/>
                <a:gd name="connsiteX3" fmla="*/ 0 w 438245"/>
                <a:gd name="connsiteY3" fmla="*/ 72295 h 171545"/>
                <a:gd name="connsiteX4" fmla="*/ 72295 w 438245"/>
                <a:gd name="connsiteY4" fmla="*/ 0 h 171545"/>
                <a:gd name="connsiteX5" fmla="*/ 365950 w 438245"/>
                <a:gd name="connsiteY5" fmla="*/ 0 h 171545"/>
                <a:gd name="connsiteX6" fmla="*/ 438245 w 438245"/>
                <a:gd name="connsiteY6" fmla="*/ 72295 h 171545"/>
                <a:gd name="connsiteX7" fmla="*/ 438245 w 438245"/>
                <a:gd name="connsiteY7" fmla="*/ 99251 h 171545"/>
                <a:gd name="connsiteX8" fmla="*/ 365950 w 438245"/>
                <a:gd name="connsiteY8" fmla="*/ 171545 h 171545"/>
                <a:gd name="connsiteX9" fmla="*/ 80200 w 438245"/>
                <a:gd name="connsiteY9" fmla="*/ 152495 h 171545"/>
                <a:gd name="connsiteX10" fmla="*/ 358045 w 438245"/>
                <a:gd name="connsiteY10" fmla="*/ 152495 h 171545"/>
                <a:gd name="connsiteX11" fmla="*/ 419100 w 438245"/>
                <a:gd name="connsiteY11" fmla="*/ 91440 h 171545"/>
                <a:gd name="connsiteX12" fmla="*/ 419100 w 438245"/>
                <a:gd name="connsiteY12" fmla="*/ 80296 h 171545"/>
                <a:gd name="connsiteX13" fmla="*/ 358045 w 438245"/>
                <a:gd name="connsiteY13" fmla="*/ 19241 h 171545"/>
                <a:gd name="connsiteX14" fmla="*/ 80200 w 438245"/>
                <a:gd name="connsiteY14" fmla="*/ 19241 h 171545"/>
                <a:gd name="connsiteX15" fmla="*/ 19145 w 438245"/>
                <a:gd name="connsiteY15" fmla="*/ 80296 h 171545"/>
                <a:gd name="connsiteX16" fmla="*/ 19145 w 438245"/>
                <a:gd name="connsiteY16" fmla="*/ 91440 h 171545"/>
                <a:gd name="connsiteX17" fmla="*/ 80200 w 438245"/>
                <a:gd name="connsiteY17" fmla="*/ 152495 h 17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8245" h="171545">
                  <a:moveTo>
                    <a:pt x="365950" y="171545"/>
                  </a:moveTo>
                  <a:lnTo>
                    <a:pt x="72295" y="171545"/>
                  </a:lnTo>
                  <a:lnTo>
                    <a:pt x="0" y="99251"/>
                  </a:lnTo>
                  <a:lnTo>
                    <a:pt x="0" y="72295"/>
                  </a:lnTo>
                  <a:lnTo>
                    <a:pt x="72295" y="0"/>
                  </a:lnTo>
                  <a:lnTo>
                    <a:pt x="365950" y="0"/>
                  </a:lnTo>
                  <a:lnTo>
                    <a:pt x="438245" y="72295"/>
                  </a:lnTo>
                  <a:lnTo>
                    <a:pt x="438245" y="99251"/>
                  </a:lnTo>
                  <a:lnTo>
                    <a:pt x="365950" y="171545"/>
                  </a:lnTo>
                  <a:close/>
                  <a:moveTo>
                    <a:pt x="80200" y="152495"/>
                  </a:moveTo>
                  <a:lnTo>
                    <a:pt x="358045" y="152495"/>
                  </a:lnTo>
                  <a:lnTo>
                    <a:pt x="419100" y="91440"/>
                  </a:lnTo>
                  <a:lnTo>
                    <a:pt x="419100" y="80296"/>
                  </a:lnTo>
                  <a:lnTo>
                    <a:pt x="358045" y="19241"/>
                  </a:lnTo>
                  <a:lnTo>
                    <a:pt x="80200" y="19241"/>
                  </a:lnTo>
                  <a:lnTo>
                    <a:pt x="19145" y="80296"/>
                  </a:lnTo>
                  <a:lnTo>
                    <a:pt x="19145" y="91440"/>
                  </a:lnTo>
                  <a:lnTo>
                    <a:pt x="80200" y="152495"/>
                  </a:lnTo>
                  <a:close/>
                </a:path>
              </a:pathLst>
            </a:custGeom>
            <a:grpFill/>
            <a:ln w="9525" cap="flat">
              <a:noFill/>
              <a:prstDash val="solid"/>
              <a:miter/>
            </a:ln>
          </p:spPr>
          <p:txBody>
            <a:bodyPr rtlCol="0" anchor="ctr"/>
            <a:lstStyle/>
            <a:p>
              <a:endParaRPr lang="en-RU"/>
            </a:p>
          </p:txBody>
        </p:sp>
        <p:sp>
          <p:nvSpPr>
            <p:cNvPr id="71" name="Freeform 360">
              <a:extLst>
                <a:ext uri="{FF2B5EF4-FFF2-40B4-BE49-F238E27FC236}">
                  <a16:creationId xmlns:a16="http://schemas.microsoft.com/office/drawing/2014/main" id="{D188D8FF-8B47-66AD-16F9-A06998A6DCD5}"/>
                </a:ext>
              </a:extLst>
            </p:cNvPr>
            <p:cNvSpPr/>
            <p:nvPr/>
          </p:nvSpPr>
          <p:spPr>
            <a:xfrm>
              <a:off x="-4371322" y="6837969"/>
              <a:ext cx="257175" cy="171450"/>
            </a:xfrm>
            <a:custGeom>
              <a:avLst/>
              <a:gdLst>
                <a:gd name="connsiteX0" fmla="*/ 159829 w 257175"/>
                <a:gd name="connsiteY0" fmla="*/ 171450 h 171450"/>
                <a:gd name="connsiteX1" fmla="*/ 0 w 257175"/>
                <a:gd name="connsiteY1" fmla="*/ 171450 h 171450"/>
                <a:gd name="connsiteX2" fmla="*/ 0 w 257175"/>
                <a:gd name="connsiteY2" fmla="*/ 152400 h 171450"/>
                <a:gd name="connsiteX3" fmla="*/ 153638 w 257175"/>
                <a:gd name="connsiteY3" fmla="*/ 152400 h 171450"/>
                <a:gd name="connsiteX4" fmla="*/ 238125 w 257175"/>
                <a:gd name="connsiteY4" fmla="*/ 90392 h 171450"/>
                <a:gd name="connsiteX5" fmla="*/ 238125 w 257175"/>
                <a:gd name="connsiteY5" fmla="*/ 81058 h 171450"/>
                <a:gd name="connsiteX6" fmla="*/ 153638 w 257175"/>
                <a:gd name="connsiteY6" fmla="*/ 19050 h 171450"/>
                <a:gd name="connsiteX7" fmla="*/ 0 w 257175"/>
                <a:gd name="connsiteY7" fmla="*/ 19050 h 171450"/>
                <a:gd name="connsiteX8" fmla="*/ 0 w 257175"/>
                <a:gd name="connsiteY8" fmla="*/ 0 h 171450"/>
                <a:gd name="connsiteX9" fmla="*/ 159829 w 257175"/>
                <a:gd name="connsiteY9" fmla="*/ 0 h 171450"/>
                <a:gd name="connsiteX10" fmla="*/ 257175 w 257175"/>
                <a:gd name="connsiteY10" fmla="*/ 71342 h 171450"/>
                <a:gd name="connsiteX11" fmla="*/ 257175 w 257175"/>
                <a:gd name="connsiteY11" fmla="*/ 100108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7175" h="171450">
                  <a:moveTo>
                    <a:pt x="159829" y="171450"/>
                  </a:moveTo>
                  <a:lnTo>
                    <a:pt x="0" y="171450"/>
                  </a:lnTo>
                  <a:lnTo>
                    <a:pt x="0" y="152400"/>
                  </a:lnTo>
                  <a:lnTo>
                    <a:pt x="153638" y="152400"/>
                  </a:lnTo>
                  <a:lnTo>
                    <a:pt x="238125" y="90392"/>
                  </a:lnTo>
                  <a:lnTo>
                    <a:pt x="238125" y="81058"/>
                  </a:lnTo>
                  <a:lnTo>
                    <a:pt x="153638" y="19050"/>
                  </a:lnTo>
                  <a:lnTo>
                    <a:pt x="0" y="19050"/>
                  </a:lnTo>
                  <a:lnTo>
                    <a:pt x="0" y="0"/>
                  </a:lnTo>
                  <a:lnTo>
                    <a:pt x="159829" y="0"/>
                  </a:lnTo>
                  <a:lnTo>
                    <a:pt x="257175" y="71342"/>
                  </a:lnTo>
                  <a:lnTo>
                    <a:pt x="257175" y="100108"/>
                  </a:lnTo>
                  <a:close/>
                </a:path>
              </a:pathLst>
            </a:custGeom>
            <a:grpFill/>
            <a:ln w="9525" cap="flat">
              <a:noFill/>
              <a:prstDash val="solid"/>
              <a:miter/>
            </a:ln>
          </p:spPr>
          <p:txBody>
            <a:bodyPr rtlCol="0" anchor="ctr"/>
            <a:lstStyle/>
            <a:p>
              <a:endParaRPr lang="en-RU"/>
            </a:p>
          </p:txBody>
        </p:sp>
        <p:sp>
          <p:nvSpPr>
            <p:cNvPr id="72" name="Freeform 361">
              <a:extLst>
                <a:ext uri="{FF2B5EF4-FFF2-40B4-BE49-F238E27FC236}">
                  <a16:creationId xmlns:a16="http://schemas.microsoft.com/office/drawing/2014/main" id="{7A63BFC0-47DA-5F99-2AD5-B54324B6FFEE}"/>
                </a:ext>
              </a:extLst>
            </p:cNvPr>
            <p:cNvSpPr/>
            <p:nvPr/>
          </p:nvSpPr>
          <p:spPr>
            <a:xfrm>
              <a:off x="-4704697" y="6799869"/>
              <a:ext cx="257175" cy="171450"/>
            </a:xfrm>
            <a:custGeom>
              <a:avLst/>
              <a:gdLst>
                <a:gd name="connsiteX0" fmla="*/ 257175 w 257175"/>
                <a:gd name="connsiteY0" fmla="*/ 171450 h 171450"/>
                <a:gd name="connsiteX1" fmla="*/ 97346 w 257175"/>
                <a:gd name="connsiteY1" fmla="*/ 171450 h 171450"/>
                <a:gd name="connsiteX2" fmla="*/ 0 w 257175"/>
                <a:gd name="connsiteY2" fmla="*/ 100108 h 171450"/>
                <a:gd name="connsiteX3" fmla="*/ 0 w 257175"/>
                <a:gd name="connsiteY3" fmla="*/ 71342 h 171450"/>
                <a:gd name="connsiteX4" fmla="*/ 97346 w 257175"/>
                <a:gd name="connsiteY4" fmla="*/ 0 h 171450"/>
                <a:gd name="connsiteX5" fmla="*/ 257175 w 257175"/>
                <a:gd name="connsiteY5" fmla="*/ 0 h 171450"/>
                <a:gd name="connsiteX6" fmla="*/ 257175 w 257175"/>
                <a:gd name="connsiteY6" fmla="*/ 19050 h 171450"/>
                <a:gd name="connsiteX7" fmla="*/ 103537 w 257175"/>
                <a:gd name="connsiteY7" fmla="*/ 19050 h 171450"/>
                <a:gd name="connsiteX8" fmla="*/ 19050 w 257175"/>
                <a:gd name="connsiteY8" fmla="*/ 81058 h 171450"/>
                <a:gd name="connsiteX9" fmla="*/ 19050 w 257175"/>
                <a:gd name="connsiteY9" fmla="*/ 90392 h 171450"/>
                <a:gd name="connsiteX10" fmla="*/ 103537 w 257175"/>
                <a:gd name="connsiteY10" fmla="*/ 152400 h 171450"/>
                <a:gd name="connsiteX11" fmla="*/ 257175 w 257175"/>
                <a:gd name="connsiteY11" fmla="*/ 15240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7175" h="171450">
                  <a:moveTo>
                    <a:pt x="257175" y="171450"/>
                  </a:moveTo>
                  <a:lnTo>
                    <a:pt x="97346" y="171450"/>
                  </a:lnTo>
                  <a:lnTo>
                    <a:pt x="0" y="100108"/>
                  </a:lnTo>
                  <a:lnTo>
                    <a:pt x="0" y="71342"/>
                  </a:lnTo>
                  <a:lnTo>
                    <a:pt x="97346" y="0"/>
                  </a:lnTo>
                  <a:lnTo>
                    <a:pt x="257175" y="0"/>
                  </a:lnTo>
                  <a:lnTo>
                    <a:pt x="257175" y="19050"/>
                  </a:lnTo>
                  <a:lnTo>
                    <a:pt x="103537" y="19050"/>
                  </a:lnTo>
                  <a:lnTo>
                    <a:pt x="19050" y="81058"/>
                  </a:lnTo>
                  <a:lnTo>
                    <a:pt x="19050" y="90392"/>
                  </a:lnTo>
                  <a:lnTo>
                    <a:pt x="103537" y="152400"/>
                  </a:lnTo>
                  <a:lnTo>
                    <a:pt x="257175" y="152400"/>
                  </a:lnTo>
                  <a:close/>
                </a:path>
              </a:pathLst>
            </a:custGeom>
            <a:grpFill/>
            <a:ln w="9525" cap="flat">
              <a:noFill/>
              <a:prstDash val="solid"/>
              <a:miter/>
            </a:ln>
          </p:spPr>
          <p:txBody>
            <a:bodyPr rtlCol="0" anchor="ctr"/>
            <a:lstStyle/>
            <a:p>
              <a:endParaRPr lang="en-RU"/>
            </a:p>
          </p:txBody>
        </p:sp>
        <p:sp>
          <p:nvSpPr>
            <p:cNvPr id="73" name="Freeform 362">
              <a:extLst>
                <a:ext uri="{FF2B5EF4-FFF2-40B4-BE49-F238E27FC236}">
                  <a16:creationId xmlns:a16="http://schemas.microsoft.com/office/drawing/2014/main" id="{88CD52E7-DB0E-B6AA-7C0A-A0F3CD5B08BE}"/>
                </a:ext>
              </a:extLst>
            </p:cNvPr>
            <p:cNvSpPr/>
            <p:nvPr/>
          </p:nvSpPr>
          <p:spPr>
            <a:xfrm>
              <a:off x="-4361797" y="6628419"/>
              <a:ext cx="95250" cy="95250"/>
            </a:xfrm>
            <a:custGeom>
              <a:avLst/>
              <a:gdLst>
                <a:gd name="connsiteX0" fmla="*/ 95250 w 95250"/>
                <a:gd name="connsiteY0" fmla="*/ 95250 h 95250"/>
                <a:gd name="connsiteX1" fmla="*/ 0 w 95250"/>
                <a:gd name="connsiteY1" fmla="*/ 95250 h 95250"/>
                <a:gd name="connsiteX2" fmla="*/ 0 w 95250"/>
                <a:gd name="connsiteY2" fmla="*/ 0 h 95250"/>
                <a:gd name="connsiteX3" fmla="*/ 95250 w 95250"/>
                <a:gd name="connsiteY3" fmla="*/ 0 h 95250"/>
                <a:gd name="connsiteX4" fmla="*/ 95250 w 95250"/>
                <a:gd name="connsiteY4" fmla="*/ 95250 h 95250"/>
                <a:gd name="connsiteX5" fmla="*/ 19050 w 95250"/>
                <a:gd name="connsiteY5" fmla="*/ 76200 h 95250"/>
                <a:gd name="connsiteX6" fmla="*/ 76200 w 95250"/>
                <a:gd name="connsiteY6" fmla="*/ 76200 h 95250"/>
                <a:gd name="connsiteX7" fmla="*/ 76200 w 95250"/>
                <a:gd name="connsiteY7" fmla="*/ 19050 h 95250"/>
                <a:gd name="connsiteX8" fmla="*/ 19050 w 95250"/>
                <a:gd name="connsiteY8" fmla="*/ 19050 h 95250"/>
                <a:gd name="connsiteX9" fmla="*/ 19050 w 95250"/>
                <a:gd name="connsiteY9" fmla="*/ 7620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95250">
                  <a:moveTo>
                    <a:pt x="95250" y="95250"/>
                  </a:moveTo>
                  <a:lnTo>
                    <a:pt x="0" y="95250"/>
                  </a:lnTo>
                  <a:lnTo>
                    <a:pt x="0" y="0"/>
                  </a:lnTo>
                  <a:lnTo>
                    <a:pt x="95250" y="0"/>
                  </a:lnTo>
                  <a:lnTo>
                    <a:pt x="95250" y="95250"/>
                  </a:lnTo>
                  <a:close/>
                  <a:moveTo>
                    <a:pt x="19050" y="76200"/>
                  </a:moveTo>
                  <a:lnTo>
                    <a:pt x="76200" y="76200"/>
                  </a:lnTo>
                  <a:lnTo>
                    <a:pt x="76200" y="19050"/>
                  </a:lnTo>
                  <a:lnTo>
                    <a:pt x="19050" y="19050"/>
                  </a:lnTo>
                  <a:lnTo>
                    <a:pt x="19050" y="76200"/>
                  </a:lnTo>
                  <a:close/>
                </a:path>
              </a:pathLst>
            </a:custGeom>
            <a:grpFill/>
            <a:ln w="9525" cap="flat">
              <a:noFill/>
              <a:prstDash val="solid"/>
              <a:miter/>
            </a:ln>
          </p:spPr>
          <p:txBody>
            <a:bodyPr rtlCol="0" anchor="ctr"/>
            <a:lstStyle/>
            <a:p>
              <a:endParaRPr lang="en-RU"/>
            </a:p>
          </p:txBody>
        </p:sp>
        <p:sp>
          <p:nvSpPr>
            <p:cNvPr id="74" name="Freeform 363">
              <a:extLst>
                <a:ext uri="{FF2B5EF4-FFF2-40B4-BE49-F238E27FC236}">
                  <a16:creationId xmlns:a16="http://schemas.microsoft.com/office/drawing/2014/main" id="{EA74BFF4-0725-BD45-B1B8-CE527EF861B5}"/>
                </a:ext>
              </a:extLst>
            </p:cNvPr>
            <p:cNvSpPr/>
            <p:nvPr/>
          </p:nvSpPr>
          <p:spPr>
            <a:xfrm>
              <a:off x="-4504672" y="6628419"/>
              <a:ext cx="123825" cy="19050"/>
            </a:xfrm>
            <a:custGeom>
              <a:avLst/>
              <a:gdLst>
                <a:gd name="connsiteX0" fmla="*/ 0 w 123825"/>
                <a:gd name="connsiteY0" fmla="*/ 0 h 19050"/>
                <a:gd name="connsiteX1" fmla="*/ 123825 w 123825"/>
                <a:gd name="connsiteY1" fmla="*/ 0 h 19050"/>
                <a:gd name="connsiteX2" fmla="*/ 123825 w 123825"/>
                <a:gd name="connsiteY2" fmla="*/ 19050 h 19050"/>
                <a:gd name="connsiteX3" fmla="*/ 0 w 12382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23825" h="19050">
                  <a:moveTo>
                    <a:pt x="0" y="0"/>
                  </a:moveTo>
                  <a:lnTo>
                    <a:pt x="123825" y="0"/>
                  </a:lnTo>
                  <a:lnTo>
                    <a:pt x="123825" y="19050"/>
                  </a:lnTo>
                  <a:lnTo>
                    <a:pt x="0" y="19050"/>
                  </a:lnTo>
                  <a:close/>
                </a:path>
              </a:pathLst>
            </a:custGeom>
            <a:grpFill/>
            <a:ln w="9525" cap="flat">
              <a:noFill/>
              <a:prstDash val="solid"/>
              <a:miter/>
            </a:ln>
          </p:spPr>
          <p:txBody>
            <a:bodyPr rtlCol="0" anchor="ctr"/>
            <a:lstStyle/>
            <a:p>
              <a:endParaRPr lang="en-RU"/>
            </a:p>
          </p:txBody>
        </p:sp>
        <p:sp>
          <p:nvSpPr>
            <p:cNvPr id="75" name="Freeform 364">
              <a:extLst>
                <a:ext uri="{FF2B5EF4-FFF2-40B4-BE49-F238E27FC236}">
                  <a16:creationId xmlns:a16="http://schemas.microsoft.com/office/drawing/2014/main" id="{E24E6CF6-7202-88F2-86BE-DDB303CE8ABC}"/>
                </a:ext>
              </a:extLst>
            </p:cNvPr>
            <p:cNvSpPr/>
            <p:nvPr/>
          </p:nvSpPr>
          <p:spPr>
            <a:xfrm>
              <a:off x="-4542772" y="6628419"/>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RU"/>
            </a:p>
          </p:txBody>
        </p:sp>
        <p:sp>
          <p:nvSpPr>
            <p:cNvPr id="76" name="Freeform 365">
              <a:extLst>
                <a:ext uri="{FF2B5EF4-FFF2-40B4-BE49-F238E27FC236}">
                  <a16:creationId xmlns:a16="http://schemas.microsoft.com/office/drawing/2014/main" id="{F5074F91-C9FE-D841-B9F4-5C2313D1DF8A}"/>
                </a:ext>
              </a:extLst>
            </p:cNvPr>
            <p:cNvSpPr/>
            <p:nvPr/>
          </p:nvSpPr>
          <p:spPr>
            <a:xfrm>
              <a:off x="-4542772" y="6704619"/>
              <a:ext cx="123825" cy="19050"/>
            </a:xfrm>
            <a:custGeom>
              <a:avLst/>
              <a:gdLst>
                <a:gd name="connsiteX0" fmla="*/ 0 w 123825"/>
                <a:gd name="connsiteY0" fmla="*/ 0 h 19050"/>
                <a:gd name="connsiteX1" fmla="*/ 123825 w 123825"/>
                <a:gd name="connsiteY1" fmla="*/ 0 h 19050"/>
                <a:gd name="connsiteX2" fmla="*/ 123825 w 123825"/>
                <a:gd name="connsiteY2" fmla="*/ 19050 h 19050"/>
                <a:gd name="connsiteX3" fmla="*/ 0 w 12382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23825" h="19050">
                  <a:moveTo>
                    <a:pt x="0" y="0"/>
                  </a:moveTo>
                  <a:lnTo>
                    <a:pt x="123825" y="0"/>
                  </a:lnTo>
                  <a:lnTo>
                    <a:pt x="123825" y="19050"/>
                  </a:lnTo>
                  <a:lnTo>
                    <a:pt x="0" y="19050"/>
                  </a:lnTo>
                  <a:close/>
                </a:path>
              </a:pathLst>
            </a:custGeom>
            <a:grpFill/>
            <a:ln w="9525" cap="flat">
              <a:noFill/>
              <a:prstDash val="solid"/>
              <a:miter/>
            </a:ln>
          </p:spPr>
          <p:txBody>
            <a:bodyPr rtlCol="0" anchor="ctr"/>
            <a:lstStyle/>
            <a:p>
              <a:endParaRPr lang="en-RU"/>
            </a:p>
          </p:txBody>
        </p:sp>
        <p:sp>
          <p:nvSpPr>
            <p:cNvPr id="77" name="Freeform 366">
              <a:extLst>
                <a:ext uri="{FF2B5EF4-FFF2-40B4-BE49-F238E27FC236}">
                  <a16:creationId xmlns:a16="http://schemas.microsoft.com/office/drawing/2014/main" id="{4973CC07-37E5-AA86-3224-4FF50A5A4185}"/>
                </a:ext>
              </a:extLst>
            </p:cNvPr>
            <p:cNvSpPr/>
            <p:nvPr/>
          </p:nvSpPr>
          <p:spPr>
            <a:xfrm>
              <a:off x="-4399897" y="6704619"/>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RU"/>
            </a:p>
          </p:txBody>
        </p:sp>
        <p:sp>
          <p:nvSpPr>
            <p:cNvPr id="78" name="Freeform 367">
              <a:extLst>
                <a:ext uri="{FF2B5EF4-FFF2-40B4-BE49-F238E27FC236}">
                  <a16:creationId xmlns:a16="http://schemas.microsoft.com/office/drawing/2014/main" id="{0ABC4049-8366-DD8E-2BC6-C4C3B4FC1501}"/>
                </a:ext>
              </a:extLst>
            </p:cNvPr>
            <p:cNvSpPr/>
            <p:nvPr/>
          </p:nvSpPr>
          <p:spPr>
            <a:xfrm>
              <a:off x="-4571347" y="6666519"/>
              <a:ext cx="190500" cy="19050"/>
            </a:xfrm>
            <a:custGeom>
              <a:avLst/>
              <a:gdLst>
                <a:gd name="connsiteX0" fmla="*/ 0 w 190500"/>
                <a:gd name="connsiteY0" fmla="*/ 0 h 19050"/>
                <a:gd name="connsiteX1" fmla="*/ 190500 w 190500"/>
                <a:gd name="connsiteY1" fmla="*/ 0 h 19050"/>
                <a:gd name="connsiteX2" fmla="*/ 190500 w 190500"/>
                <a:gd name="connsiteY2" fmla="*/ 19050 h 19050"/>
                <a:gd name="connsiteX3" fmla="*/ 0 w 1905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0" h="19050">
                  <a:moveTo>
                    <a:pt x="0" y="0"/>
                  </a:moveTo>
                  <a:lnTo>
                    <a:pt x="190500" y="0"/>
                  </a:lnTo>
                  <a:lnTo>
                    <a:pt x="190500" y="19050"/>
                  </a:lnTo>
                  <a:lnTo>
                    <a:pt x="0" y="19050"/>
                  </a:lnTo>
                  <a:close/>
                </a:path>
              </a:pathLst>
            </a:custGeom>
            <a:grpFill/>
            <a:ln w="9525" cap="flat">
              <a:noFill/>
              <a:prstDash val="solid"/>
              <a:miter/>
            </a:ln>
          </p:spPr>
          <p:txBody>
            <a:bodyPr rtlCol="0" anchor="ctr"/>
            <a:lstStyle/>
            <a:p>
              <a:endParaRPr lang="en-RU"/>
            </a:p>
          </p:txBody>
        </p:sp>
        <p:sp>
          <p:nvSpPr>
            <p:cNvPr id="79" name="Freeform 368">
              <a:extLst>
                <a:ext uri="{FF2B5EF4-FFF2-40B4-BE49-F238E27FC236}">
                  <a16:creationId xmlns:a16="http://schemas.microsoft.com/office/drawing/2014/main" id="{66BC4F9E-8B20-27A4-D7CE-C7977D264A15}"/>
                </a:ext>
              </a:extLst>
            </p:cNvPr>
            <p:cNvSpPr/>
            <p:nvPr/>
          </p:nvSpPr>
          <p:spPr>
            <a:xfrm>
              <a:off x="-4457047" y="6780819"/>
              <a:ext cx="19050" cy="390525"/>
            </a:xfrm>
            <a:custGeom>
              <a:avLst/>
              <a:gdLst>
                <a:gd name="connsiteX0" fmla="*/ 0 w 19050"/>
                <a:gd name="connsiteY0" fmla="*/ 0 h 390525"/>
                <a:gd name="connsiteX1" fmla="*/ 19050 w 19050"/>
                <a:gd name="connsiteY1" fmla="*/ 0 h 390525"/>
                <a:gd name="connsiteX2" fmla="*/ 19050 w 19050"/>
                <a:gd name="connsiteY2" fmla="*/ 390525 h 390525"/>
                <a:gd name="connsiteX3" fmla="*/ 0 w 19050"/>
                <a:gd name="connsiteY3" fmla="*/ 390525 h 390525"/>
              </a:gdLst>
              <a:ahLst/>
              <a:cxnLst>
                <a:cxn ang="0">
                  <a:pos x="connsiteX0" y="connsiteY0"/>
                </a:cxn>
                <a:cxn ang="0">
                  <a:pos x="connsiteX1" y="connsiteY1"/>
                </a:cxn>
                <a:cxn ang="0">
                  <a:pos x="connsiteX2" y="connsiteY2"/>
                </a:cxn>
                <a:cxn ang="0">
                  <a:pos x="connsiteX3" y="connsiteY3"/>
                </a:cxn>
              </a:cxnLst>
              <a:rect l="l" t="t" r="r" b="b"/>
              <a:pathLst>
                <a:path w="19050" h="390525">
                  <a:moveTo>
                    <a:pt x="0" y="0"/>
                  </a:moveTo>
                  <a:lnTo>
                    <a:pt x="19050" y="0"/>
                  </a:lnTo>
                  <a:lnTo>
                    <a:pt x="19050" y="390525"/>
                  </a:lnTo>
                  <a:lnTo>
                    <a:pt x="0" y="390525"/>
                  </a:lnTo>
                  <a:close/>
                </a:path>
              </a:pathLst>
            </a:custGeom>
            <a:grpFill/>
            <a:ln w="9525" cap="flat">
              <a:noFill/>
              <a:prstDash val="solid"/>
              <a:miter/>
            </a:ln>
          </p:spPr>
          <p:txBody>
            <a:bodyPr rtlCol="0" anchor="ctr"/>
            <a:lstStyle/>
            <a:p>
              <a:endParaRPr lang="en-RU"/>
            </a:p>
          </p:txBody>
        </p:sp>
        <p:sp>
          <p:nvSpPr>
            <p:cNvPr id="80" name="Freeform 369">
              <a:extLst>
                <a:ext uri="{FF2B5EF4-FFF2-40B4-BE49-F238E27FC236}">
                  <a16:creationId xmlns:a16="http://schemas.microsoft.com/office/drawing/2014/main" id="{D716CE80-E2AA-2E83-C4CA-5E74B6A372E7}"/>
                </a:ext>
              </a:extLst>
            </p:cNvPr>
            <p:cNvSpPr/>
            <p:nvPr/>
          </p:nvSpPr>
          <p:spPr>
            <a:xfrm>
              <a:off x="-4380847" y="6780819"/>
              <a:ext cx="19050" cy="390525"/>
            </a:xfrm>
            <a:custGeom>
              <a:avLst/>
              <a:gdLst>
                <a:gd name="connsiteX0" fmla="*/ 0 w 19050"/>
                <a:gd name="connsiteY0" fmla="*/ 0 h 390525"/>
                <a:gd name="connsiteX1" fmla="*/ 19050 w 19050"/>
                <a:gd name="connsiteY1" fmla="*/ 0 h 390525"/>
                <a:gd name="connsiteX2" fmla="*/ 19050 w 19050"/>
                <a:gd name="connsiteY2" fmla="*/ 390525 h 390525"/>
                <a:gd name="connsiteX3" fmla="*/ 0 w 19050"/>
                <a:gd name="connsiteY3" fmla="*/ 390525 h 390525"/>
              </a:gdLst>
              <a:ahLst/>
              <a:cxnLst>
                <a:cxn ang="0">
                  <a:pos x="connsiteX0" y="connsiteY0"/>
                </a:cxn>
                <a:cxn ang="0">
                  <a:pos x="connsiteX1" y="connsiteY1"/>
                </a:cxn>
                <a:cxn ang="0">
                  <a:pos x="connsiteX2" y="connsiteY2"/>
                </a:cxn>
                <a:cxn ang="0">
                  <a:pos x="connsiteX3" y="connsiteY3"/>
                </a:cxn>
              </a:cxnLst>
              <a:rect l="l" t="t" r="r" b="b"/>
              <a:pathLst>
                <a:path w="19050" h="390525">
                  <a:moveTo>
                    <a:pt x="0" y="0"/>
                  </a:moveTo>
                  <a:lnTo>
                    <a:pt x="19050" y="0"/>
                  </a:lnTo>
                  <a:lnTo>
                    <a:pt x="19050" y="390525"/>
                  </a:lnTo>
                  <a:lnTo>
                    <a:pt x="0" y="390525"/>
                  </a:lnTo>
                  <a:close/>
                </a:path>
              </a:pathLst>
            </a:custGeom>
            <a:grpFill/>
            <a:ln w="9525" cap="flat">
              <a:noFill/>
              <a:prstDash val="solid"/>
              <a:miter/>
            </a:ln>
          </p:spPr>
          <p:txBody>
            <a:bodyPr rtlCol="0" anchor="ctr"/>
            <a:lstStyle/>
            <a:p>
              <a:endParaRPr lang="en-RU"/>
            </a:p>
          </p:txBody>
        </p:sp>
        <p:sp>
          <p:nvSpPr>
            <p:cNvPr id="81" name="Freeform 370">
              <a:extLst>
                <a:ext uri="{FF2B5EF4-FFF2-40B4-BE49-F238E27FC236}">
                  <a16:creationId xmlns:a16="http://schemas.microsoft.com/office/drawing/2014/main" id="{8E177E1B-9C46-891A-E35B-F5B44CDA08D2}"/>
                </a:ext>
              </a:extLst>
            </p:cNvPr>
            <p:cNvSpPr/>
            <p:nvPr/>
          </p:nvSpPr>
          <p:spPr>
            <a:xfrm>
              <a:off x="-4599922" y="6837969"/>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RU"/>
            </a:p>
          </p:txBody>
        </p:sp>
        <p:sp>
          <p:nvSpPr>
            <p:cNvPr id="82" name="Freeform 371">
              <a:extLst>
                <a:ext uri="{FF2B5EF4-FFF2-40B4-BE49-F238E27FC236}">
                  <a16:creationId xmlns:a16="http://schemas.microsoft.com/office/drawing/2014/main" id="{E30C3050-CAAB-289A-1257-70B5A5DFAB75}"/>
                </a:ext>
              </a:extLst>
            </p:cNvPr>
            <p:cNvSpPr/>
            <p:nvPr/>
          </p:nvSpPr>
          <p:spPr>
            <a:xfrm>
              <a:off x="-4561822" y="6837969"/>
              <a:ext cx="85725" cy="19050"/>
            </a:xfrm>
            <a:custGeom>
              <a:avLst/>
              <a:gdLst>
                <a:gd name="connsiteX0" fmla="*/ 0 w 85725"/>
                <a:gd name="connsiteY0" fmla="*/ 0 h 19050"/>
                <a:gd name="connsiteX1" fmla="*/ 85725 w 85725"/>
                <a:gd name="connsiteY1" fmla="*/ 0 h 19050"/>
                <a:gd name="connsiteX2" fmla="*/ 85725 w 85725"/>
                <a:gd name="connsiteY2" fmla="*/ 19050 h 19050"/>
                <a:gd name="connsiteX3" fmla="*/ 0 w 8572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85725" h="19050">
                  <a:moveTo>
                    <a:pt x="0" y="0"/>
                  </a:moveTo>
                  <a:lnTo>
                    <a:pt x="85725" y="0"/>
                  </a:lnTo>
                  <a:lnTo>
                    <a:pt x="85725" y="19050"/>
                  </a:lnTo>
                  <a:lnTo>
                    <a:pt x="0" y="19050"/>
                  </a:lnTo>
                  <a:close/>
                </a:path>
              </a:pathLst>
            </a:custGeom>
            <a:grpFill/>
            <a:ln w="9525" cap="flat">
              <a:noFill/>
              <a:prstDash val="solid"/>
              <a:miter/>
            </a:ln>
          </p:spPr>
          <p:txBody>
            <a:bodyPr rtlCol="0" anchor="ctr"/>
            <a:lstStyle/>
            <a:p>
              <a:endParaRPr lang="en-RU"/>
            </a:p>
          </p:txBody>
        </p:sp>
        <p:sp>
          <p:nvSpPr>
            <p:cNvPr id="83" name="Freeform 372">
              <a:extLst>
                <a:ext uri="{FF2B5EF4-FFF2-40B4-BE49-F238E27FC236}">
                  <a16:creationId xmlns:a16="http://schemas.microsoft.com/office/drawing/2014/main" id="{465E8B8C-C195-907C-C7B2-B462D9BF97F2}"/>
                </a:ext>
              </a:extLst>
            </p:cNvPr>
            <p:cNvSpPr/>
            <p:nvPr/>
          </p:nvSpPr>
          <p:spPr>
            <a:xfrm>
              <a:off x="-4647547" y="6876069"/>
              <a:ext cx="171450" cy="19050"/>
            </a:xfrm>
            <a:custGeom>
              <a:avLst/>
              <a:gdLst>
                <a:gd name="connsiteX0" fmla="*/ 0 w 171450"/>
                <a:gd name="connsiteY0" fmla="*/ 0 h 19050"/>
                <a:gd name="connsiteX1" fmla="*/ 171450 w 171450"/>
                <a:gd name="connsiteY1" fmla="*/ 0 h 19050"/>
                <a:gd name="connsiteX2" fmla="*/ 171450 w 171450"/>
                <a:gd name="connsiteY2" fmla="*/ 19050 h 19050"/>
                <a:gd name="connsiteX3" fmla="*/ 0 w 1714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71450" h="19050">
                  <a:moveTo>
                    <a:pt x="0" y="0"/>
                  </a:moveTo>
                  <a:lnTo>
                    <a:pt x="171450" y="0"/>
                  </a:lnTo>
                  <a:lnTo>
                    <a:pt x="171450" y="19050"/>
                  </a:lnTo>
                  <a:lnTo>
                    <a:pt x="0" y="19050"/>
                  </a:lnTo>
                  <a:close/>
                </a:path>
              </a:pathLst>
            </a:custGeom>
            <a:grpFill/>
            <a:ln w="9525" cap="flat">
              <a:noFill/>
              <a:prstDash val="solid"/>
              <a:miter/>
            </a:ln>
          </p:spPr>
          <p:txBody>
            <a:bodyPr rtlCol="0" anchor="ctr"/>
            <a:lstStyle/>
            <a:p>
              <a:endParaRPr lang="en-RU"/>
            </a:p>
          </p:txBody>
        </p:sp>
        <p:sp>
          <p:nvSpPr>
            <p:cNvPr id="84" name="Freeform 373">
              <a:extLst>
                <a:ext uri="{FF2B5EF4-FFF2-40B4-BE49-F238E27FC236}">
                  <a16:creationId xmlns:a16="http://schemas.microsoft.com/office/drawing/2014/main" id="{AA5E73EC-5517-713A-8084-5673E630E5FE}"/>
                </a:ext>
              </a:extLst>
            </p:cNvPr>
            <p:cNvSpPr/>
            <p:nvPr/>
          </p:nvSpPr>
          <p:spPr>
            <a:xfrm>
              <a:off x="-4495147" y="6914169"/>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RU"/>
            </a:p>
          </p:txBody>
        </p:sp>
        <p:sp>
          <p:nvSpPr>
            <p:cNvPr id="85" name="Freeform 374">
              <a:extLst>
                <a:ext uri="{FF2B5EF4-FFF2-40B4-BE49-F238E27FC236}">
                  <a16:creationId xmlns:a16="http://schemas.microsoft.com/office/drawing/2014/main" id="{867DEB7F-3BD1-AE77-CB54-9FEEEC5A1BFE}"/>
                </a:ext>
              </a:extLst>
            </p:cNvPr>
            <p:cNvSpPr/>
            <p:nvPr/>
          </p:nvSpPr>
          <p:spPr>
            <a:xfrm>
              <a:off x="-4599922" y="6914169"/>
              <a:ext cx="85725" cy="19050"/>
            </a:xfrm>
            <a:custGeom>
              <a:avLst/>
              <a:gdLst>
                <a:gd name="connsiteX0" fmla="*/ 0 w 85725"/>
                <a:gd name="connsiteY0" fmla="*/ 0 h 19050"/>
                <a:gd name="connsiteX1" fmla="*/ 85725 w 85725"/>
                <a:gd name="connsiteY1" fmla="*/ 0 h 19050"/>
                <a:gd name="connsiteX2" fmla="*/ 85725 w 85725"/>
                <a:gd name="connsiteY2" fmla="*/ 19050 h 19050"/>
                <a:gd name="connsiteX3" fmla="*/ 0 w 8572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85725" h="19050">
                  <a:moveTo>
                    <a:pt x="0" y="0"/>
                  </a:moveTo>
                  <a:lnTo>
                    <a:pt x="85725" y="0"/>
                  </a:lnTo>
                  <a:lnTo>
                    <a:pt x="85725" y="19050"/>
                  </a:lnTo>
                  <a:lnTo>
                    <a:pt x="0" y="19050"/>
                  </a:lnTo>
                  <a:close/>
                </a:path>
              </a:pathLst>
            </a:custGeom>
            <a:grpFill/>
            <a:ln w="9525" cap="flat">
              <a:noFill/>
              <a:prstDash val="solid"/>
              <a:miter/>
            </a:ln>
          </p:spPr>
          <p:txBody>
            <a:bodyPr rtlCol="0" anchor="ctr"/>
            <a:lstStyle/>
            <a:p>
              <a:endParaRPr lang="en-RU"/>
            </a:p>
          </p:txBody>
        </p:sp>
        <p:sp>
          <p:nvSpPr>
            <p:cNvPr id="86" name="Freeform 375">
              <a:extLst>
                <a:ext uri="{FF2B5EF4-FFF2-40B4-BE49-F238E27FC236}">
                  <a16:creationId xmlns:a16="http://schemas.microsoft.com/office/drawing/2014/main" id="{66962D3D-6099-FFEB-AC19-7ED23EA76396}"/>
                </a:ext>
              </a:extLst>
            </p:cNvPr>
            <p:cNvSpPr/>
            <p:nvPr/>
          </p:nvSpPr>
          <p:spPr>
            <a:xfrm>
              <a:off x="-4342747" y="6876069"/>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RU"/>
            </a:p>
          </p:txBody>
        </p:sp>
        <p:sp>
          <p:nvSpPr>
            <p:cNvPr id="87" name="Freeform 376">
              <a:extLst>
                <a:ext uri="{FF2B5EF4-FFF2-40B4-BE49-F238E27FC236}">
                  <a16:creationId xmlns:a16="http://schemas.microsoft.com/office/drawing/2014/main" id="{1E731AC2-E505-9B77-90F6-917D82541D65}"/>
                </a:ext>
              </a:extLst>
            </p:cNvPr>
            <p:cNvSpPr/>
            <p:nvPr/>
          </p:nvSpPr>
          <p:spPr>
            <a:xfrm>
              <a:off x="-4304647" y="6876069"/>
              <a:ext cx="85725" cy="19050"/>
            </a:xfrm>
            <a:custGeom>
              <a:avLst/>
              <a:gdLst>
                <a:gd name="connsiteX0" fmla="*/ 0 w 85725"/>
                <a:gd name="connsiteY0" fmla="*/ 0 h 19050"/>
                <a:gd name="connsiteX1" fmla="*/ 85725 w 85725"/>
                <a:gd name="connsiteY1" fmla="*/ 0 h 19050"/>
                <a:gd name="connsiteX2" fmla="*/ 85725 w 85725"/>
                <a:gd name="connsiteY2" fmla="*/ 19050 h 19050"/>
                <a:gd name="connsiteX3" fmla="*/ 0 w 8572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85725" h="19050">
                  <a:moveTo>
                    <a:pt x="0" y="0"/>
                  </a:moveTo>
                  <a:lnTo>
                    <a:pt x="85725" y="0"/>
                  </a:lnTo>
                  <a:lnTo>
                    <a:pt x="85725" y="19050"/>
                  </a:lnTo>
                  <a:lnTo>
                    <a:pt x="0" y="19050"/>
                  </a:lnTo>
                  <a:close/>
                </a:path>
              </a:pathLst>
            </a:custGeom>
            <a:grpFill/>
            <a:ln w="9525" cap="flat">
              <a:noFill/>
              <a:prstDash val="solid"/>
              <a:miter/>
            </a:ln>
          </p:spPr>
          <p:txBody>
            <a:bodyPr rtlCol="0" anchor="ctr"/>
            <a:lstStyle/>
            <a:p>
              <a:endParaRPr lang="en-RU"/>
            </a:p>
          </p:txBody>
        </p:sp>
        <p:sp>
          <p:nvSpPr>
            <p:cNvPr id="88" name="Freeform 377">
              <a:extLst>
                <a:ext uri="{FF2B5EF4-FFF2-40B4-BE49-F238E27FC236}">
                  <a16:creationId xmlns:a16="http://schemas.microsoft.com/office/drawing/2014/main" id="{A0760CC1-9966-7EE7-8233-37D75027E5E8}"/>
                </a:ext>
              </a:extLst>
            </p:cNvPr>
            <p:cNvSpPr/>
            <p:nvPr/>
          </p:nvSpPr>
          <p:spPr>
            <a:xfrm>
              <a:off x="-4352272" y="6914169"/>
              <a:ext cx="171450" cy="19050"/>
            </a:xfrm>
            <a:custGeom>
              <a:avLst/>
              <a:gdLst>
                <a:gd name="connsiteX0" fmla="*/ 0 w 171450"/>
                <a:gd name="connsiteY0" fmla="*/ 0 h 19050"/>
                <a:gd name="connsiteX1" fmla="*/ 171450 w 171450"/>
                <a:gd name="connsiteY1" fmla="*/ 0 h 19050"/>
                <a:gd name="connsiteX2" fmla="*/ 171450 w 171450"/>
                <a:gd name="connsiteY2" fmla="*/ 19050 h 19050"/>
                <a:gd name="connsiteX3" fmla="*/ 0 w 1714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71450" h="19050">
                  <a:moveTo>
                    <a:pt x="0" y="0"/>
                  </a:moveTo>
                  <a:lnTo>
                    <a:pt x="171450" y="0"/>
                  </a:lnTo>
                  <a:lnTo>
                    <a:pt x="171450" y="19050"/>
                  </a:lnTo>
                  <a:lnTo>
                    <a:pt x="0" y="19050"/>
                  </a:lnTo>
                  <a:close/>
                </a:path>
              </a:pathLst>
            </a:custGeom>
            <a:grpFill/>
            <a:ln w="9525" cap="flat">
              <a:noFill/>
              <a:prstDash val="solid"/>
              <a:miter/>
            </a:ln>
          </p:spPr>
          <p:txBody>
            <a:bodyPr rtlCol="0" anchor="ctr"/>
            <a:lstStyle/>
            <a:p>
              <a:endParaRPr lang="en-RU"/>
            </a:p>
          </p:txBody>
        </p:sp>
        <p:sp>
          <p:nvSpPr>
            <p:cNvPr id="89" name="Freeform 378">
              <a:extLst>
                <a:ext uri="{FF2B5EF4-FFF2-40B4-BE49-F238E27FC236}">
                  <a16:creationId xmlns:a16="http://schemas.microsoft.com/office/drawing/2014/main" id="{0A71E3A7-3280-B03F-6D86-443F4EF32478}"/>
                </a:ext>
              </a:extLst>
            </p:cNvPr>
            <p:cNvSpPr/>
            <p:nvPr/>
          </p:nvSpPr>
          <p:spPr>
            <a:xfrm>
              <a:off x="-4237972" y="6952269"/>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RU"/>
            </a:p>
          </p:txBody>
        </p:sp>
        <p:sp>
          <p:nvSpPr>
            <p:cNvPr id="90" name="Freeform 379">
              <a:extLst>
                <a:ext uri="{FF2B5EF4-FFF2-40B4-BE49-F238E27FC236}">
                  <a16:creationId xmlns:a16="http://schemas.microsoft.com/office/drawing/2014/main" id="{8E6C54A3-9145-03E9-BE78-54D311AFE500}"/>
                </a:ext>
              </a:extLst>
            </p:cNvPr>
            <p:cNvSpPr/>
            <p:nvPr/>
          </p:nvSpPr>
          <p:spPr>
            <a:xfrm>
              <a:off x="-4342747" y="6952269"/>
              <a:ext cx="85725" cy="19050"/>
            </a:xfrm>
            <a:custGeom>
              <a:avLst/>
              <a:gdLst>
                <a:gd name="connsiteX0" fmla="*/ 0 w 85725"/>
                <a:gd name="connsiteY0" fmla="*/ 0 h 19050"/>
                <a:gd name="connsiteX1" fmla="*/ 85725 w 85725"/>
                <a:gd name="connsiteY1" fmla="*/ 0 h 19050"/>
                <a:gd name="connsiteX2" fmla="*/ 85725 w 85725"/>
                <a:gd name="connsiteY2" fmla="*/ 19050 h 19050"/>
                <a:gd name="connsiteX3" fmla="*/ 0 w 8572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85725" h="19050">
                  <a:moveTo>
                    <a:pt x="0" y="0"/>
                  </a:moveTo>
                  <a:lnTo>
                    <a:pt x="85725" y="0"/>
                  </a:lnTo>
                  <a:lnTo>
                    <a:pt x="85725" y="19050"/>
                  </a:lnTo>
                  <a:lnTo>
                    <a:pt x="0" y="19050"/>
                  </a:lnTo>
                  <a:close/>
                </a:path>
              </a:pathLst>
            </a:custGeom>
            <a:grpFill/>
            <a:ln w="9525" cap="flat">
              <a:noFill/>
              <a:prstDash val="solid"/>
              <a:miter/>
            </a:ln>
          </p:spPr>
          <p:txBody>
            <a:bodyPr rtlCol="0" anchor="ctr"/>
            <a:lstStyle/>
            <a:p>
              <a:endParaRPr lang="en-RU"/>
            </a:p>
          </p:txBody>
        </p:sp>
        <p:sp>
          <p:nvSpPr>
            <p:cNvPr id="91" name="Freeform 380">
              <a:extLst>
                <a:ext uri="{FF2B5EF4-FFF2-40B4-BE49-F238E27FC236}">
                  <a16:creationId xmlns:a16="http://schemas.microsoft.com/office/drawing/2014/main" id="{F645E0A0-3A71-F655-1396-D10372E8B760}"/>
                </a:ext>
              </a:extLst>
            </p:cNvPr>
            <p:cNvSpPr/>
            <p:nvPr/>
          </p:nvSpPr>
          <p:spPr>
            <a:xfrm>
              <a:off x="-4590397" y="7161819"/>
              <a:ext cx="361950" cy="19050"/>
            </a:xfrm>
            <a:custGeom>
              <a:avLst/>
              <a:gdLst>
                <a:gd name="connsiteX0" fmla="*/ 0 w 361950"/>
                <a:gd name="connsiteY0" fmla="*/ 0 h 19050"/>
                <a:gd name="connsiteX1" fmla="*/ 361950 w 361950"/>
                <a:gd name="connsiteY1" fmla="*/ 0 h 19050"/>
                <a:gd name="connsiteX2" fmla="*/ 361950 w 361950"/>
                <a:gd name="connsiteY2" fmla="*/ 19050 h 19050"/>
                <a:gd name="connsiteX3" fmla="*/ 0 w 3619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361950" h="19050">
                  <a:moveTo>
                    <a:pt x="0" y="0"/>
                  </a:moveTo>
                  <a:lnTo>
                    <a:pt x="361950" y="0"/>
                  </a:lnTo>
                  <a:lnTo>
                    <a:pt x="361950" y="19050"/>
                  </a:lnTo>
                  <a:lnTo>
                    <a:pt x="0" y="19050"/>
                  </a:lnTo>
                  <a:close/>
                </a:path>
              </a:pathLst>
            </a:custGeom>
            <a:grpFill/>
            <a:ln w="9525" cap="flat">
              <a:noFill/>
              <a:prstDash val="solid"/>
              <a:miter/>
            </a:ln>
          </p:spPr>
          <p:txBody>
            <a:bodyPr rtlCol="0" anchor="ctr"/>
            <a:lstStyle/>
            <a:p>
              <a:endParaRPr lang="en-RU"/>
            </a:p>
          </p:txBody>
        </p:sp>
      </p:grpSp>
      <p:grpSp>
        <p:nvGrpSpPr>
          <p:cNvPr id="92" name="Graphic 6">
            <a:extLst>
              <a:ext uri="{FF2B5EF4-FFF2-40B4-BE49-F238E27FC236}">
                <a16:creationId xmlns:a16="http://schemas.microsoft.com/office/drawing/2014/main" id="{27F96C04-62CD-74DA-430D-DF0EECAEB6B6}"/>
              </a:ext>
            </a:extLst>
          </p:cNvPr>
          <p:cNvGrpSpPr/>
          <p:nvPr/>
        </p:nvGrpSpPr>
        <p:grpSpPr>
          <a:xfrm>
            <a:off x="6309905" y="5850625"/>
            <a:ext cx="590550" cy="590550"/>
            <a:chOff x="-1961497" y="4761519"/>
            <a:chExt cx="590550" cy="590550"/>
          </a:xfrm>
          <a:solidFill>
            <a:schemeClr val="bg1"/>
          </a:solidFill>
        </p:grpSpPr>
        <p:sp>
          <p:nvSpPr>
            <p:cNvPr id="93" name="Freeform 206">
              <a:extLst>
                <a:ext uri="{FF2B5EF4-FFF2-40B4-BE49-F238E27FC236}">
                  <a16:creationId xmlns:a16="http://schemas.microsoft.com/office/drawing/2014/main" id="{4BAAC51C-FECC-92D9-FF99-78F914B8FA7F}"/>
                </a:ext>
              </a:extLst>
            </p:cNvPr>
            <p:cNvSpPr/>
            <p:nvPr/>
          </p:nvSpPr>
          <p:spPr>
            <a:xfrm>
              <a:off x="-1694797" y="4847244"/>
              <a:ext cx="323850" cy="438150"/>
            </a:xfrm>
            <a:custGeom>
              <a:avLst/>
              <a:gdLst>
                <a:gd name="connsiteX0" fmla="*/ 161925 w 323850"/>
                <a:gd name="connsiteY0" fmla="*/ 438150 h 438150"/>
                <a:gd name="connsiteX1" fmla="*/ 139255 w 323850"/>
                <a:gd name="connsiteY1" fmla="*/ 425863 h 438150"/>
                <a:gd name="connsiteX2" fmla="*/ 26289 w 323850"/>
                <a:gd name="connsiteY2" fmla="*/ 252698 h 438150"/>
                <a:gd name="connsiteX3" fmla="*/ 0 w 323850"/>
                <a:gd name="connsiteY3" fmla="*/ 164211 h 438150"/>
                <a:gd name="connsiteX4" fmla="*/ 0 w 323850"/>
                <a:gd name="connsiteY4" fmla="*/ 161925 h 438150"/>
                <a:gd name="connsiteX5" fmla="*/ 161925 w 323850"/>
                <a:gd name="connsiteY5" fmla="*/ 0 h 438150"/>
                <a:gd name="connsiteX6" fmla="*/ 323850 w 323850"/>
                <a:gd name="connsiteY6" fmla="*/ 161925 h 438150"/>
                <a:gd name="connsiteX7" fmla="*/ 323850 w 323850"/>
                <a:gd name="connsiteY7" fmla="*/ 164211 h 438150"/>
                <a:gd name="connsiteX8" fmla="*/ 297561 w 323850"/>
                <a:gd name="connsiteY8" fmla="*/ 252698 h 438150"/>
                <a:gd name="connsiteX9" fmla="*/ 184595 w 323850"/>
                <a:gd name="connsiteY9" fmla="*/ 425863 h 438150"/>
                <a:gd name="connsiteX10" fmla="*/ 161925 w 323850"/>
                <a:gd name="connsiteY10" fmla="*/ 438150 h 438150"/>
                <a:gd name="connsiteX11" fmla="*/ 161925 w 323850"/>
                <a:gd name="connsiteY11" fmla="*/ 19050 h 438150"/>
                <a:gd name="connsiteX12" fmla="*/ 19050 w 323850"/>
                <a:gd name="connsiteY12" fmla="*/ 161925 h 438150"/>
                <a:gd name="connsiteX13" fmla="*/ 19050 w 323850"/>
                <a:gd name="connsiteY13" fmla="*/ 164211 h 438150"/>
                <a:gd name="connsiteX14" fmla="*/ 42291 w 323850"/>
                <a:gd name="connsiteY14" fmla="*/ 242221 h 438150"/>
                <a:gd name="connsiteX15" fmla="*/ 155257 w 323850"/>
                <a:gd name="connsiteY15" fmla="*/ 415385 h 438150"/>
                <a:gd name="connsiteX16" fmla="*/ 168783 w 323850"/>
                <a:gd name="connsiteY16" fmla="*/ 415385 h 438150"/>
                <a:gd name="connsiteX17" fmla="*/ 281749 w 323850"/>
                <a:gd name="connsiteY17" fmla="*/ 242221 h 438150"/>
                <a:gd name="connsiteX18" fmla="*/ 304990 w 323850"/>
                <a:gd name="connsiteY18" fmla="*/ 164211 h 438150"/>
                <a:gd name="connsiteX19" fmla="*/ 304990 w 323850"/>
                <a:gd name="connsiteY19" fmla="*/ 161925 h 438150"/>
                <a:gd name="connsiteX20" fmla="*/ 161925 w 323850"/>
                <a:gd name="connsiteY20" fmla="*/ 19050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3850" h="438150">
                  <a:moveTo>
                    <a:pt x="161925" y="438150"/>
                  </a:moveTo>
                  <a:cubicBezTo>
                    <a:pt x="152781" y="438150"/>
                    <a:pt x="144209" y="433578"/>
                    <a:pt x="139255" y="425863"/>
                  </a:cubicBezTo>
                  <a:lnTo>
                    <a:pt x="26289" y="252698"/>
                  </a:lnTo>
                  <a:cubicBezTo>
                    <a:pt x="9049" y="226314"/>
                    <a:pt x="0" y="195739"/>
                    <a:pt x="0" y="164211"/>
                  </a:cubicBezTo>
                  <a:lnTo>
                    <a:pt x="0" y="161925"/>
                  </a:lnTo>
                  <a:cubicBezTo>
                    <a:pt x="0" y="72676"/>
                    <a:pt x="72676" y="0"/>
                    <a:pt x="161925" y="0"/>
                  </a:cubicBezTo>
                  <a:cubicBezTo>
                    <a:pt x="251174" y="0"/>
                    <a:pt x="323850" y="72676"/>
                    <a:pt x="323850" y="161925"/>
                  </a:cubicBezTo>
                  <a:lnTo>
                    <a:pt x="323850" y="164211"/>
                  </a:lnTo>
                  <a:cubicBezTo>
                    <a:pt x="323850" y="195739"/>
                    <a:pt x="314706" y="226314"/>
                    <a:pt x="297561" y="252698"/>
                  </a:cubicBezTo>
                  <a:lnTo>
                    <a:pt x="184595" y="425863"/>
                  </a:lnTo>
                  <a:cubicBezTo>
                    <a:pt x="179641" y="433578"/>
                    <a:pt x="171069" y="438150"/>
                    <a:pt x="161925" y="438150"/>
                  </a:cubicBezTo>
                  <a:close/>
                  <a:moveTo>
                    <a:pt x="161925" y="19050"/>
                  </a:moveTo>
                  <a:cubicBezTo>
                    <a:pt x="83153" y="19050"/>
                    <a:pt x="19050" y="83153"/>
                    <a:pt x="19050" y="161925"/>
                  </a:cubicBezTo>
                  <a:lnTo>
                    <a:pt x="19050" y="164211"/>
                  </a:lnTo>
                  <a:cubicBezTo>
                    <a:pt x="19050" y="192024"/>
                    <a:pt x="27051" y="218980"/>
                    <a:pt x="42291" y="242221"/>
                  </a:cubicBezTo>
                  <a:lnTo>
                    <a:pt x="155257" y="415385"/>
                  </a:lnTo>
                  <a:cubicBezTo>
                    <a:pt x="158210" y="419957"/>
                    <a:pt x="165735" y="419957"/>
                    <a:pt x="168783" y="415385"/>
                  </a:cubicBezTo>
                  <a:lnTo>
                    <a:pt x="281749" y="242221"/>
                  </a:lnTo>
                  <a:cubicBezTo>
                    <a:pt x="296894" y="218980"/>
                    <a:pt x="304990" y="191929"/>
                    <a:pt x="304990" y="164211"/>
                  </a:cubicBezTo>
                  <a:lnTo>
                    <a:pt x="304990" y="161925"/>
                  </a:lnTo>
                  <a:cubicBezTo>
                    <a:pt x="304800" y="83153"/>
                    <a:pt x="240697" y="19050"/>
                    <a:pt x="161925" y="19050"/>
                  </a:cubicBezTo>
                  <a:close/>
                </a:path>
              </a:pathLst>
            </a:custGeom>
            <a:grpFill/>
            <a:ln w="9525" cap="flat">
              <a:noFill/>
              <a:prstDash val="solid"/>
              <a:miter/>
            </a:ln>
          </p:spPr>
          <p:txBody>
            <a:bodyPr rtlCol="0" anchor="ctr"/>
            <a:lstStyle/>
            <a:p>
              <a:endParaRPr lang="en-RU"/>
            </a:p>
          </p:txBody>
        </p:sp>
        <p:sp>
          <p:nvSpPr>
            <p:cNvPr id="94" name="Freeform 207">
              <a:extLst>
                <a:ext uri="{FF2B5EF4-FFF2-40B4-BE49-F238E27FC236}">
                  <a16:creationId xmlns:a16="http://schemas.microsoft.com/office/drawing/2014/main" id="{8C3F95F8-FD27-D609-A1B3-93E1CD5995D2}"/>
                </a:ext>
              </a:extLst>
            </p:cNvPr>
            <p:cNvSpPr/>
            <p:nvPr/>
          </p:nvSpPr>
          <p:spPr>
            <a:xfrm>
              <a:off x="-1656697" y="5171094"/>
              <a:ext cx="19050" cy="66675"/>
            </a:xfrm>
            <a:custGeom>
              <a:avLst/>
              <a:gdLst>
                <a:gd name="connsiteX0" fmla="*/ 0 w 19050"/>
                <a:gd name="connsiteY0" fmla="*/ 0 h 66675"/>
                <a:gd name="connsiteX1" fmla="*/ 19050 w 19050"/>
                <a:gd name="connsiteY1" fmla="*/ 0 h 66675"/>
                <a:gd name="connsiteX2" fmla="*/ 19050 w 19050"/>
                <a:gd name="connsiteY2" fmla="*/ 66675 h 66675"/>
                <a:gd name="connsiteX3" fmla="*/ 0 w 1905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19050" h="66675">
                  <a:moveTo>
                    <a:pt x="0" y="0"/>
                  </a:moveTo>
                  <a:lnTo>
                    <a:pt x="19050" y="0"/>
                  </a:lnTo>
                  <a:lnTo>
                    <a:pt x="19050" y="66675"/>
                  </a:lnTo>
                  <a:lnTo>
                    <a:pt x="0" y="66675"/>
                  </a:lnTo>
                  <a:close/>
                </a:path>
              </a:pathLst>
            </a:custGeom>
            <a:grpFill/>
            <a:ln w="9525" cap="flat">
              <a:noFill/>
              <a:prstDash val="solid"/>
              <a:miter/>
            </a:ln>
          </p:spPr>
          <p:txBody>
            <a:bodyPr rtlCol="0" anchor="ctr"/>
            <a:lstStyle/>
            <a:p>
              <a:endParaRPr lang="en-RU"/>
            </a:p>
          </p:txBody>
        </p:sp>
        <p:sp>
          <p:nvSpPr>
            <p:cNvPr id="95" name="Freeform 208">
              <a:extLst>
                <a:ext uri="{FF2B5EF4-FFF2-40B4-BE49-F238E27FC236}">
                  <a16:creationId xmlns:a16="http://schemas.microsoft.com/office/drawing/2014/main" id="{E6AC3B51-3686-8FCD-6B9F-05C821B6CC2C}"/>
                </a:ext>
              </a:extLst>
            </p:cNvPr>
            <p:cNvSpPr/>
            <p:nvPr/>
          </p:nvSpPr>
          <p:spPr>
            <a:xfrm>
              <a:off x="-1961497" y="4761519"/>
              <a:ext cx="323850" cy="476250"/>
            </a:xfrm>
            <a:custGeom>
              <a:avLst/>
              <a:gdLst>
                <a:gd name="connsiteX0" fmla="*/ 19050 w 323850"/>
                <a:gd name="connsiteY0" fmla="*/ 476250 h 476250"/>
                <a:gd name="connsiteX1" fmla="*/ 0 w 323850"/>
                <a:gd name="connsiteY1" fmla="*/ 476250 h 476250"/>
                <a:gd name="connsiteX2" fmla="*/ 0 w 323850"/>
                <a:gd name="connsiteY2" fmla="*/ 47625 h 476250"/>
                <a:gd name="connsiteX3" fmla="*/ 47625 w 323850"/>
                <a:gd name="connsiteY3" fmla="*/ 0 h 476250"/>
                <a:gd name="connsiteX4" fmla="*/ 276225 w 323850"/>
                <a:gd name="connsiteY4" fmla="*/ 0 h 476250"/>
                <a:gd name="connsiteX5" fmla="*/ 323850 w 323850"/>
                <a:gd name="connsiteY5" fmla="*/ 47625 h 476250"/>
                <a:gd name="connsiteX6" fmla="*/ 323850 w 323850"/>
                <a:gd name="connsiteY6" fmla="*/ 104775 h 476250"/>
                <a:gd name="connsiteX7" fmla="*/ 304800 w 323850"/>
                <a:gd name="connsiteY7" fmla="*/ 104775 h 476250"/>
                <a:gd name="connsiteX8" fmla="*/ 304800 w 323850"/>
                <a:gd name="connsiteY8" fmla="*/ 47625 h 476250"/>
                <a:gd name="connsiteX9" fmla="*/ 276225 w 323850"/>
                <a:gd name="connsiteY9" fmla="*/ 19050 h 476250"/>
                <a:gd name="connsiteX10" fmla="*/ 47625 w 323850"/>
                <a:gd name="connsiteY10" fmla="*/ 19050 h 476250"/>
                <a:gd name="connsiteX11" fmla="*/ 19050 w 323850"/>
                <a:gd name="connsiteY11" fmla="*/ 47625 h 476250"/>
                <a:gd name="connsiteX12" fmla="*/ 19050 w 323850"/>
                <a:gd name="connsiteY12" fmla="*/ 476250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3850" h="476250">
                  <a:moveTo>
                    <a:pt x="19050" y="476250"/>
                  </a:moveTo>
                  <a:lnTo>
                    <a:pt x="0" y="476250"/>
                  </a:lnTo>
                  <a:lnTo>
                    <a:pt x="0" y="47625"/>
                  </a:lnTo>
                  <a:cubicBezTo>
                    <a:pt x="0" y="21336"/>
                    <a:pt x="21336" y="0"/>
                    <a:pt x="47625" y="0"/>
                  </a:cubicBezTo>
                  <a:lnTo>
                    <a:pt x="276225" y="0"/>
                  </a:lnTo>
                  <a:cubicBezTo>
                    <a:pt x="302514" y="0"/>
                    <a:pt x="323850" y="21336"/>
                    <a:pt x="323850" y="47625"/>
                  </a:cubicBezTo>
                  <a:lnTo>
                    <a:pt x="323850" y="104775"/>
                  </a:lnTo>
                  <a:lnTo>
                    <a:pt x="304800" y="104775"/>
                  </a:lnTo>
                  <a:lnTo>
                    <a:pt x="304800" y="47625"/>
                  </a:lnTo>
                  <a:cubicBezTo>
                    <a:pt x="304800" y="31909"/>
                    <a:pt x="291941" y="19050"/>
                    <a:pt x="276225" y="19050"/>
                  </a:cubicBezTo>
                  <a:lnTo>
                    <a:pt x="47625" y="19050"/>
                  </a:lnTo>
                  <a:cubicBezTo>
                    <a:pt x="31909" y="19050"/>
                    <a:pt x="19050" y="31909"/>
                    <a:pt x="19050" y="47625"/>
                  </a:cubicBezTo>
                  <a:lnTo>
                    <a:pt x="19050" y="476250"/>
                  </a:lnTo>
                  <a:close/>
                </a:path>
              </a:pathLst>
            </a:custGeom>
            <a:grpFill/>
            <a:ln w="9525" cap="flat">
              <a:noFill/>
              <a:prstDash val="solid"/>
              <a:miter/>
            </a:ln>
          </p:spPr>
          <p:txBody>
            <a:bodyPr rtlCol="0" anchor="ctr"/>
            <a:lstStyle/>
            <a:p>
              <a:endParaRPr lang="en-RU"/>
            </a:p>
          </p:txBody>
        </p:sp>
        <p:sp>
          <p:nvSpPr>
            <p:cNvPr id="96" name="Freeform 209">
              <a:extLst>
                <a:ext uri="{FF2B5EF4-FFF2-40B4-BE49-F238E27FC236}">
                  <a16:creationId xmlns:a16="http://schemas.microsoft.com/office/drawing/2014/main" id="{EDE6C0EE-39F3-D803-F0A9-1D6749C74920}"/>
                </a:ext>
              </a:extLst>
            </p:cNvPr>
            <p:cNvSpPr/>
            <p:nvPr/>
          </p:nvSpPr>
          <p:spPr>
            <a:xfrm>
              <a:off x="-1961497" y="5256819"/>
              <a:ext cx="323850" cy="95250"/>
            </a:xfrm>
            <a:custGeom>
              <a:avLst/>
              <a:gdLst>
                <a:gd name="connsiteX0" fmla="*/ 276225 w 323850"/>
                <a:gd name="connsiteY0" fmla="*/ 95250 h 95250"/>
                <a:gd name="connsiteX1" fmla="*/ 47625 w 323850"/>
                <a:gd name="connsiteY1" fmla="*/ 95250 h 95250"/>
                <a:gd name="connsiteX2" fmla="*/ 0 w 323850"/>
                <a:gd name="connsiteY2" fmla="*/ 47625 h 95250"/>
                <a:gd name="connsiteX3" fmla="*/ 0 w 323850"/>
                <a:gd name="connsiteY3" fmla="*/ 0 h 95250"/>
                <a:gd name="connsiteX4" fmla="*/ 323850 w 323850"/>
                <a:gd name="connsiteY4" fmla="*/ 0 h 95250"/>
                <a:gd name="connsiteX5" fmla="*/ 323850 w 323850"/>
                <a:gd name="connsiteY5" fmla="*/ 47625 h 95250"/>
                <a:gd name="connsiteX6" fmla="*/ 276225 w 323850"/>
                <a:gd name="connsiteY6" fmla="*/ 95250 h 95250"/>
                <a:gd name="connsiteX7" fmla="*/ 19050 w 323850"/>
                <a:gd name="connsiteY7" fmla="*/ 19050 h 95250"/>
                <a:gd name="connsiteX8" fmla="*/ 19050 w 323850"/>
                <a:gd name="connsiteY8" fmla="*/ 47625 h 95250"/>
                <a:gd name="connsiteX9" fmla="*/ 47625 w 323850"/>
                <a:gd name="connsiteY9" fmla="*/ 76200 h 95250"/>
                <a:gd name="connsiteX10" fmla="*/ 276225 w 323850"/>
                <a:gd name="connsiteY10" fmla="*/ 76200 h 95250"/>
                <a:gd name="connsiteX11" fmla="*/ 304800 w 323850"/>
                <a:gd name="connsiteY11" fmla="*/ 47625 h 95250"/>
                <a:gd name="connsiteX12" fmla="*/ 304800 w 323850"/>
                <a:gd name="connsiteY12" fmla="*/ 19050 h 95250"/>
                <a:gd name="connsiteX13" fmla="*/ 19050 w 323850"/>
                <a:gd name="connsiteY13" fmla="*/ 1905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3850" h="95250">
                  <a:moveTo>
                    <a:pt x="276225" y="95250"/>
                  </a:moveTo>
                  <a:lnTo>
                    <a:pt x="47625" y="95250"/>
                  </a:lnTo>
                  <a:cubicBezTo>
                    <a:pt x="21336" y="95250"/>
                    <a:pt x="0" y="73914"/>
                    <a:pt x="0" y="47625"/>
                  </a:cubicBezTo>
                  <a:lnTo>
                    <a:pt x="0" y="0"/>
                  </a:lnTo>
                  <a:lnTo>
                    <a:pt x="323850" y="0"/>
                  </a:lnTo>
                  <a:lnTo>
                    <a:pt x="323850" y="47625"/>
                  </a:lnTo>
                  <a:cubicBezTo>
                    <a:pt x="323850" y="73914"/>
                    <a:pt x="302514" y="95250"/>
                    <a:pt x="276225" y="95250"/>
                  </a:cubicBezTo>
                  <a:close/>
                  <a:moveTo>
                    <a:pt x="19050" y="19050"/>
                  </a:moveTo>
                  <a:lnTo>
                    <a:pt x="19050" y="47625"/>
                  </a:lnTo>
                  <a:cubicBezTo>
                    <a:pt x="19050" y="63341"/>
                    <a:pt x="31909" y="76200"/>
                    <a:pt x="47625" y="76200"/>
                  </a:cubicBezTo>
                  <a:lnTo>
                    <a:pt x="276225" y="76200"/>
                  </a:lnTo>
                  <a:cubicBezTo>
                    <a:pt x="291941" y="76200"/>
                    <a:pt x="304800" y="63341"/>
                    <a:pt x="304800" y="47625"/>
                  </a:cubicBezTo>
                  <a:lnTo>
                    <a:pt x="304800" y="19050"/>
                  </a:lnTo>
                  <a:lnTo>
                    <a:pt x="19050" y="19050"/>
                  </a:lnTo>
                  <a:close/>
                </a:path>
              </a:pathLst>
            </a:custGeom>
            <a:grpFill/>
            <a:ln w="9525" cap="flat">
              <a:noFill/>
              <a:prstDash val="solid"/>
              <a:miter/>
            </a:ln>
          </p:spPr>
          <p:txBody>
            <a:bodyPr rtlCol="0" anchor="ctr"/>
            <a:lstStyle/>
            <a:p>
              <a:endParaRPr lang="en-RU"/>
            </a:p>
          </p:txBody>
        </p:sp>
        <p:sp>
          <p:nvSpPr>
            <p:cNvPr id="97" name="Freeform 210">
              <a:extLst>
                <a:ext uri="{FF2B5EF4-FFF2-40B4-BE49-F238E27FC236}">
                  <a16:creationId xmlns:a16="http://schemas.microsoft.com/office/drawing/2014/main" id="{BACCC159-C13A-0D99-1C65-AD2361165491}"/>
                </a:ext>
              </a:extLst>
            </p:cNvPr>
            <p:cNvSpPr/>
            <p:nvPr/>
          </p:nvSpPr>
          <p:spPr>
            <a:xfrm>
              <a:off x="-1837672" y="5294919"/>
              <a:ext cx="76200" cy="19050"/>
            </a:xfrm>
            <a:custGeom>
              <a:avLst/>
              <a:gdLst>
                <a:gd name="connsiteX0" fmla="*/ 0 w 76200"/>
                <a:gd name="connsiteY0" fmla="*/ 0 h 19050"/>
                <a:gd name="connsiteX1" fmla="*/ 76200 w 76200"/>
                <a:gd name="connsiteY1" fmla="*/ 0 h 19050"/>
                <a:gd name="connsiteX2" fmla="*/ 76200 w 76200"/>
                <a:gd name="connsiteY2" fmla="*/ 19050 h 19050"/>
                <a:gd name="connsiteX3" fmla="*/ 0 w 762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76200" h="19050">
                  <a:moveTo>
                    <a:pt x="0" y="0"/>
                  </a:moveTo>
                  <a:lnTo>
                    <a:pt x="76200" y="0"/>
                  </a:lnTo>
                  <a:lnTo>
                    <a:pt x="76200" y="19050"/>
                  </a:lnTo>
                  <a:lnTo>
                    <a:pt x="0" y="19050"/>
                  </a:lnTo>
                  <a:close/>
                </a:path>
              </a:pathLst>
            </a:custGeom>
            <a:grpFill/>
            <a:ln w="9525" cap="flat">
              <a:noFill/>
              <a:prstDash val="solid"/>
              <a:miter/>
            </a:ln>
          </p:spPr>
          <p:txBody>
            <a:bodyPr rtlCol="0" anchor="ctr"/>
            <a:lstStyle/>
            <a:p>
              <a:endParaRPr lang="en-RU"/>
            </a:p>
          </p:txBody>
        </p:sp>
        <p:sp>
          <p:nvSpPr>
            <p:cNvPr id="98" name="Freeform 211">
              <a:extLst>
                <a:ext uri="{FF2B5EF4-FFF2-40B4-BE49-F238E27FC236}">
                  <a16:creationId xmlns:a16="http://schemas.microsoft.com/office/drawing/2014/main" id="{2BDFEB01-49B0-524B-FD2A-6BC3E661CD93}"/>
                </a:ext>
              </a:extLst>
            </p:cNvPr>
            <p:cNvSpPr/>
            <p:nvPr/>
          </p:nvSpPr>
          <p:spPr>
            <a:xfrm>
              <a:off x="-1951972" y="4818669"/>
              <a:ext cx="304800" cy="19050"/>
            </a:xfrm>
            <a:custGeom>
              <a:avLst/>
              <a:gdLst>
                <a:gd name="connsiteX0" fmla="*/ 0 w 304800"/>
                <a:gd name="connsiteY0" fmla="*/ 0 h 19050"/>
                <a:gd name="connsiteX1" fmla="*/ 304800 w 304800"/>
                <a:gd name="connsiteY1" fmla="*/ 0 h 19050"/>
                <a:gd name="connsiteX2" fmla="*/ 304800 w 304800"/>
                <a:gd name="connsiteY2" fmla="*/ 19050 h 19050"/>
                <a:gd name="connsiteX3" fmla="*/ 0 w 3048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304800" h="19050">
                  <a:moveTo>
                    <a:pt x="0" y="0"/>
                  </a:moveTo>
                  <a:lnTo>
                    <a:pt x="304800" y="0"/>
                  </a:lnTo>
                  <a:lnTo>
                    <a:pt x="304800" y="19050"/>
                  </a:lnTo>
                  <a:lnTo>
                    <a:pt x="0" y="19050"/>
                  </a:lnTo>
                  <a:close/>
                </a:path>
              </a:pathLst>
            </a:custGeom>
            <a:grpFill/>
            <a:ln w="9525" cap="flat">
              <a:noFill/>
              <a:prstDash val="solid"/>
              <a:miter/>
            </a:ln>
          </p:spPr>
          <p:txBody>
            <a:bodyPr rtlCol="0" anchor="ctr"/>
            <a:lstStyle/>
            <a:p>
              <a:endParaRPr lang="en-RU"/>
            </a:p>
          </p:txBody>
        </p:sp>
        <p:sp>
          <p:nvSpPr>
            <p:cNvPr id="99" name="Freeform 212">
              <a:extLst>
                <a:ext uri="{FF2B5EF4-FFF2-40B4-BE49-F238E27FC236}">
                  <a16:creationId xmlns:a16="http://schemas.microsoft.com/office/drawing/2014/main" id="{4B1DB9C4-C7EB-8F00-9D57-1839CAC2FD39}"/>
                </a:ext>
              </a:extLst>
            </p:cNvPr>
            <p:cNvSpPr/>
            <p:nvPr/>
          </p:nvSpPr>
          <p:spPr>
            <a:xfrm>
              <a:off x="-1923397" y="4856769"/>
              <a:ext cx="247650" cy="381000"/>
            </a:xfrm>
            <a:custGeom>
              <a:avLst/>
              <a:gdLst>
                <a:gd name="connsiteX0" fmla="*/ 247650 w 247650"/>
                <a:gd name="connsiteY0" fmla="*/ 381000 h 381000"/>
                <a:gd name="connsiteX1" fmla="*/ 0 w 247650"/>
                <a:gd name="connsiteY1" fmla="*/ 381000 h 381000"/>
                <a:gd name="connsiteX2" fmla="*/ 0 w 247650"/>
                <a:gd name="connsiteY2" fmla="*/ 0 h 381000"/>
                <a:gd name="connsiteX3" fmla="*/ 247650 w 247650"/>
                <a:gd name="connsiteY3" fmla="*/ 0 h 381000"/>
                <a:gd name="connsiteX4" fmla="*/ 247650 w 247650"/>
                <a:gd name="connsiteY4" fmla="*/ 47625 h 381000"/>
                <a:gd name="connsiteX5" fmla="*/ 228600 w 247650"/>
                <a:gd name="connsiteY5" fmla="*/ 47625 h 381000"/>
                <a:gd name="connsiteX6" fmla="*/ 228600 w 247650"/>
                <a:gd name="connsiteY6" fmla="*/ 19050 h 381000"/>
                <a:gd name="connsiteX7" fmla="*/ 19050 w 247650"/>
                <a:gd name="connsiteY7" fmla="*/ 19050 h 381000"/>
                <a:gd name="connsiteX8" fmla="*/ 19050 w 247650"/>
                <a:gd name="connsiteY8" fmla="*/ 361950 h 381000"/>
                <a:gd name="connsiteX9" fmla="*/ 228600 w 247650"/>
                <a:gd name="connsiteY9" fmla="*/ 361950 h 381000"/>
                <a:gd name="connsiteX10" fmla="*/ 228600 w 247650"/>
                <a:gd name="connsiteY10" fmla="*/ 266700 h 381000"/>
                <a:gd name="connsiteX11" fmla="*/ 247650 w 247650"/>
                <a:gd name="connsiteY11" fmla="*/ 26670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650" h="381000">
                  <a:moveTo>
                    <a:pt x="247650" y="381000"/>
                  </a:moveTo>
                  <a:lnTo>
                    <a:pt x="0" y="381000"/>
                  </a:lnTo>
                  <a:lnTo>
                    <a:pt x="0" y="0"/>
                  </a:lnTo>
                  <a:lnTo>
                    <a:pt x="247650" y="0"/>
                  </a:lnTo>
                  <a:lnTo>
                    <a:pt x="247650" y="47625"/>
                  </a:lnTo>
                  <a:lnTo>
                    <a:pt x="228600" y="47625"/>
                  </a:lnTo>
                  <a:lnTo>
                    <a:pt x="228600" y="19050"/>
                  </a:lnTo>
                  <a:lnTo>
                    <a:pt x="19050" y="19050"/>
                  </a:lnTo>
                  <a:lnTo>
                    <a:pt x="19050" y="361950"/>
                  </a:lnTo>
                  <a:lnTo>
                    <a:pt x="228600" y="361950"/>
                  </a:lnTo>
                  <a:lnTo>
                    <a:pt x="228600" y="266700"/>
                  </a:lnTo>
                  <a:lnTo>
                    <a:pt x="247650" y="266700"/>
                  </a:lnTo>
                  <a:close/>
                </a:path>
              </a:pathLst>
            </a:custGeom>
            <a:grpFill/>
            <a:ln w="9525" cap="flat">
              <a:noFill/>
              <a:prstDash val="solid"/>
              <a:miter/>
            </a:ln>
          </p:spPr>
          <p:txBody>
            <a:bodyPr rtlCol="0" anchor="ctr"/>
            <a:lstStyle/>
            <a:p>
              <a:endParaRPr lang="en-RU"/>
            </a:p>
          </p:txBody>
        </p:sp>
        <p:sp>
          <p:nvSpPr>
            <p:cNvPr id="100" name="Freeform 213">
              <a:extLst>
                <a:ext uri="{FF2B5EF4-FFF2-40B4-BE49-F238E27FC236}">
                  <a16:creationId xmlns:a16="http://schemas.microsoft.com/office/drawing/2014/main" id="{E6A06321-9B0A-9C6F-BF89-AD3354C5FC98}"/>
                </a:ext>
              </a:extLst>
            </p:cNvPr>
            <p:cNvSpPr/>
            <p:nvPr/>
          </p:nvSpPr>
          <p:spPr>
            <a:xfrm>
              <a:off x="-1809097" y="4866294"/>
              <a:ext cx="95250" cy="104775"/>
            </a:xfrm>
            <a:custGeom>
              <a:avLst/>
              <a:gdLst>
                <a:gd name="connsiteX0" fmla="*/ 95250 w 95250"/>
                <a:gd name="connsiteY0" fmla="*/ 104775 h 104775"/>
                <a:gd name="connsiteX1" fmla="*/ 0 w 95250"/>
                <a:gd name="connsiteY1" fmla="*/ 104775 h 104775"/>
                <a:gd name="connsiteX2" fmla="*/ 0 w 95250"/>
                <a:gd name="connsiteY2" fmla="*/ 0 h 104775"/>
                <a:gd name="connsiteX3" fmla="*/ 19050 w 95250"/>
                <a:gd name="connsiteY3" fmla="*/ 0 h 104775"/>
                <a:gd name="connsiteX4" fmla="*/ 19050 w 95250"/>
                <a:gd name="connsiteY4" fmla="*/ 85725 h 104775"/>
                <a:gd name="connsiteX5" fmla="*/ 95250 w 95250"/>
                <a:gd name="connsiteY5" fmla="*/ 85725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50" h="104775">
                  <a:moveTo>
                    <a:pt x="95250" y="104775"/>
                  </a:moveTo>
                  <a:lnTo>
                    <a:pt x="0" y="104775"/>
                  </a:lnTo>
                  <a:lnTo>
                    <a:pt x="0" y="0"/>
                  </a:lnTo>
                  <a:lnTo>
                    <a:pt x="19050" y="0"/>
                  </a:lnTo>
                  <a:lnTo>
                    <a:pt x="19050" y="85725"/>
                  </a:lnTo>
                  <a:lnTo>
                    <a:pt x="95250" y="85725"/>
                  </a:lnTo>
                  <a:close/>
                </a:path>
              </a:pathLst>
            </a:custGeom>
            <a:grpFill/>
            <a:ln w="9525" cap="flat">
              <a:noFill/>
              <a:prstDash val="solid"/>
              <a:miter/>
            </a:ln>
          </p:spPr>
          <p:txBody>
            <a:bodyPr rtlCol="0" anchor="ctr"/>
            <a:lstStyle/>
            <a:p>
              <a:endParaRPr lang="en-RU"/>
            </a:p>
          </p:txBody>
        </p:sp>
        <p:sp>
          <p:nvSpPr>
            <p:cNvPr id="101" name="Freeform 214">
              <a:extLst>
                <a:ext uri="{FF2B5EF4-FFF2-40B4-BE49-F238E27FC236}">
                  <a16:creationId xmlns:a16="http://schemas.microsoft.com/office/drawing/2014/main" id="{A802AA58-F2C4-2F40-D1B5-63543737452C}"/>
                </a:ext>
              </a:extLst>
            </p:cNvPr>
            <p:cNvSpPr/>
            <p:nvPr/>
          </p:nvSpPr>
          <p:spPr>
            <a:xfrm>
              <a:off x="-1751947" y="5009169"/>
              <a:ext cx="38100" cy="219075"/>
            </a:xfrm>
            <a:custGeom>
              <a:avLst/>
              <a:gdLst>
                <a:gd name="connsiteX0" fmla="*/ 19050 w 38100"/>
                <a:gd name="connsiteY0" fmla="*/ 219075 h 219075"/>
                <a:gd name="connsiteX1" fmla="*/ 0 w 38100"/>
                <a:gd name="connsiteY1" fmla="*/ 219075 h 219075"/>
                <a:gd name="connsiteX2" fmla="*/ 0 w 38100"/>
                <a:gd name="connsiteY2" fmla="*/ 0 h 219075"/>
                <a:gd name="connsiteX3" fmla="*/ 38100 w 38100"/>
                <a:gd name="connsiteY3" fmla="*/ 0 h 219075"/>
                <a:gd name="connsiteX4" fmla="*/ 38100 w 38100"/>
                <a:gd name="connsiteY4" fmla="*/ 19050 h 219075"/>
                <a:gd name="connsiteX5" fmla="*/ 19050 w 38100"/>
                <a:gd name="connsiteY5" fmla="*/ 19050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 h="219075">
                  <a:moveTo>
                    <a:pt x="19050" y="219075"/>
                  </a:moveTo>
                  <a:lnTo>
                    <a:pt x="0" y="219075"/>
                  </a:lnTo>
                  <a:lnTo>
                    <a:pt x="0" y="0"/>
                  </a:lnTo>
                  <a:lnTo>
                    <a:pt x="38100" y="0"/>
                  </a:lnTo>
                  <a:lnTo>
                    <a:pt x="38100" y="19050"/>
                  </a:lnTo>
                  <a:lnTo>
                    <a:pt x="19050" y="19050"/>
                  </a:lnTo>
                  <a:close/>
                </a:path>
              </a:pathLst>
            </a:custGeom>
            <a:grpFill/>
            <a:ln w="9525" cap="flat">
              <a:noFill/>
              <a:prstDash val="solid"/>
              <a:miter/>
            </a:ln>
          </p:spPr>
          <p:txBody>
            <a:bodyPr rtlCol="0" anchor="ctr"/>
            <a:lstStyle/>
            <a:p>
              <a:endParaRPr lang="en-RU"/>
            </a:p>
          </p:txBody>
        </p:sp>
        <p:sp>
          <p:nvSpPr>
            <p:cNvPr id="102" name="Freeform 215">
              <a:extLst>
                <a:ext uri="{FF2B5EF4-FFF2-40B4-BE49-F238E27FC236}">
                  <a16:creationId xmlns:a16="http://schemas.microsoft.com/office/drawing/2014/main" id="{8D5A0EA4-57FD-2005-0929-94A8C3B756BD}"/>
                </a:ext>
              </a:extLst>
            </p:cNvPr>
            <p:cNvSpPr/>
            <p:nvPr/>
          </p:nvSpPr>
          <p:spPr>
            <a:xfrm>
              <a:off x="-1913872" y="5142519"/>
              <a:ext cx="123825" cy="85725"/>
            </a:xfrm>
            <a:custGeom>
              <a:avLst/>
              <a:gdLst>
                <a:gd name="connsiteX0" fmla="*/ 123825 w 123825"/>
                <a:gd name="connsiteY0" fmla="*/ 85725 h 85725"/>
                <a:gd name="connsiteX1" fmla="*/ 104775 w 123825"/>
                <a:gd name="connsiteY1" fmla="*/ 85725 h 85725"/>
                <a:gd name="connsiteX2" fmla="*/ 104775 w 123825"/>
                <a:gd name="connsiteY2" fmla="*/ 19050 h 85725"/>
                <a:gd name="connsiteX3" fmla="*/ 0 w 123825"/>
                <a:gd name="connsiteY3" fmla="*/ 19050 h 85725"/>
                <a:gd name="connsiteX4" fmla="*/ 0 w 123825"/>
                <a:gd name="connsiteY4" fmla="*/ 0 h 85725"/>
                <a:gd name="connsiteX5" fmla="*/ 123825 w 123825"/>
                <a:gd name="connsiteY5" fmla="*/ 0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825" h="85725">
                  <a:moveTo>
                    <a:pt x="123825" y="85725"/>
                  </a:moveTo>
                  <a:lnTo>
                    <a:pt x="104775" y="85725"/>
                  </a:lnTo>
                  <a:lnTo>
                    <a:pt x="104775" y="19050"/>
                  </a:lnTo>
                  <a:lnTo>
                    <a:pt x="0" y="19050"/>
                  </a:lnTo>
                  <a:lnTo>
                    <a:pt x="0" y="0"/>
                  </a:lnTo>
                  <a:lnTo>
                    <a:pt x="123825" y="0"/>
                  </a:lnTo>
                  <a:close/>
                </a:path>
              </a:pathLst>
            </a:custGeom>
            <a:grpFill/>
            <a:ln w="9525" cap="flat">
              <a:noFill/>
              <a:prstDash val="solid"/>
              <a:miter/>
            </a:ln>
          </p:spPr>
          <p:txBody>
            <a:bodyPr rtlCol="0" anchor="ctr"/>
            <a:lstStyle/>
            <a:p>
              <a:endParaRPr lang="en-RU"/>
            </a:p>
          </p:txBody>
        </p:sp>
        <p:sp>
          <p:nvSpPr>
            <p:cNvPr id="103" name="Freeform 216">
              <a:extLst>
                <a:ext uri="{FF2B5EF4-FFF2-40B4-BE49-F238E27FC236}">
                  <a16:creationId xmlns:a16="http://schemas.microsoft.com/office/drawing/2014/main" id="{9BDEAA17-58C7-0716-79A9-2F4FD55763F6}"/>
                </a:ext>
              </a:extLst>
            </p:cNvPr>
            <p:cNvSpPr/>
            <p:nvPr/>
          </p:nvSpPr>
          <p:spPr>
            <a:xfrm>
              <a:off x="-1913872" y="5009169"/>
              <a:ext cx="123825" cy="95250"/>
            </a:xfrm>
            <a:custGeom>
              <a:avLst/>
              <a:gdLst>
                <a:gd name="connsiteX0" fmla="*/ 123825 w 123825"/>
                <a:gd name="connsiteY0" fmla="*/ 95250 h 95250"/>
                <a:gd name="connsiteX1" fmla="*/ 0 w 123825"/>
                <a:gd name="connsiteY1" fmla="*/ 95250 h 95250"/>
                <a:gd name="connsiteX2" fmla="*/ 0 w 123825"/>
                <a:gd name="connsiteY2" fmla="*/ 76200 h 95250"/>
                <a:gd name="connsiteX3" fmla="*/ 104775 w 123825"/>
                <a:gd name="connsiteY3" fmla="*/ 76200 h 95250"/>
                <a:gd name="connsiteX4" fmla="*/ 104775 w 123825"/>
                <a:gd name="connsiteY4" fmla="*/ 19050 h 95250"/>
                <a:gd name="connsiteX5" fmla="*/ 0 w 123825"/>
                <a:gd name="connsiteY5" fmla="*/ 19050 h 95250"/>
                <a:gd name="connsiteX6" fmla="*/ 0 w 123825"/>
                <a:gd name="connsiteY6" fmla="*/ 0 h 95250"/>
                <a:gd name="connsiteX7" fmla="*/ 123825 w 123825"/>
                <a:gd name="connsiteY7"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825" h="95250">
                  <a:moveTo>
                    <a:pt x="123825" y="95250"/>
                  </a:moveTo>
                  <a:lnTo>
                    <a:pt x="0" y="95250"/>
                  </a:lnTo>
                  <a:lnTo>
                    <a:pt x="0" y="76200"/>
                  </a:lnTo>
                  <a:lnTo>
                    <a:pt x="104775" y="76200"/>
                  </a:lnTo>
                  <a:lnTo>
                    <a:pt x="104775" y="19050"/>
                  </a:lnTo>
                  <a:lnTo>
                    <a:pt x="0" y="19050"/>
                  </a:lnTo>
                  <a:lnTo>
                    <a:pt x="0" y="0"/>
                  </a:lnTo>
                  <a:lnTo>
                    <a:pt x="123825" y="0"/>
                  </a:lnTo>
                  <a:close/>
                </a:path>
              </a:pathLst>
            </a:custGeom>
            <a:grpFill/>
            <a:ln w="9525" cap="flat">
              <a:noFill/>
              <a:prstDash val="solid"/>
              <a:miter/>
            </a:ln>
          </p:spPr>
          <p:txBody>
            <a:bodyPr rtlCol="0" anchor="ctr"/>
            <a:lstStyle/>
            <a:p>
              <a:endParaRPr lang="en-RU"/>
            </a:p>
          </p:txBody>
        </p:sp>
        <p:sp>
          <p:nvSpPr>
            <p:cNvPr id="104" name="Freeform 217">
              <a:extLst>
                <a:ext uri="{FF2B5EF4-FFF2-40B4-BE49-F238E27FC236}">
                  <a16:creationId xmlns:a16="http://schemas.microsoft.com/office/drawing/2014/main" id="{BBDE8CFB-D736-761F-8567-0E1FC1C5236A}"/>
                </a:ext>
              </a:extLst>
            </p:cNvPr>
            <p:cNvSpPr/>
            <p:nvPr/>
          </p:nvSpPr>
          <p:spPr>
            <a:xfrm>
              <a:off x="-1913872" y="4866294"/>
              <a:ext cx="66675" cy="104775"/>
            </a:xfrm>
            <a:custGeom>
              <a:avLst/>
              <a:gdLst>
                <a:gd name="connsiteX0" fmla="*/ 66675 w 66675"/>
                <a:gd name="connsiteY0" fmla="*/ 104775 h 104775"/>
                <a:gd name="connsiteX1" fmla="*/ 0 w 66675"/>
                <a:gd name="connsiteY1" fmla="*/ 104775 h 104775"/>
                <a:gd name="connsiteX2" fmla="*/ 0 w 66675"/>
                <a:gd name="connsiteY2" fmla="*/ 85725 h 104775"/>
                <a:gd name="connsiteX3" fmla="*/ 47625 w 66675"/>
                <a:gd name="connsiteY3" fmla="*/ 85725 h 104775"/>
                <a:gd name="connsiteX4" fmla="*/ 47625 w 66675"/>
                <a:gd name="connsiteY4" fmla="*/ 0 h 104775"/>
                <a:gd name="connsiteX5" fmla="*/ 66675 w 66675"/>
                <a:gd name="connsiteY5" fmla="*/ 0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5" h="104775">
                  <a:moveTo>
                    <a:pt x="66675" y="104775"/>
                  </a:moveTo>
                  <a:lnTo>
                    <a:pt x="0" y="104775"/>
                  </a:lnTo>
                  <a:lnTo>
                    <a:pt x="0" y="85725"/>
                  </a:lnTo>
                  <a:lnTo>
                    <a:pt x="47625" y="85725"/>
                  </a:lnTo>
                  <a:lnTo>
                    <a:pt x="47625" y="0"/>
                  </a:lnTo>
                  <a:lnTo>
                    <a:pt x="66675" y="0"/>
                  </a:lnTo>
                  <a:close/>
                </a:path>
              </a:pathLst>
            </a:custGeom>
            <a:grpFill/>
            <a:ln w="9525" cap="flat">
              <a:noFill/>
              <a:prstDash val="solid"/>
              <a:miter/>
            </a:ln>
          </p:spPr>
          <p:txBody>
            <a:bodyPr rtlCol="0" anchor="ctr"/>
            <a:lstStyle/>
            <a:p>
              <a:endParaRPr lang="en-RU"/>
            </a:p>
          </p:txBody>
        </p:sp>
        <p:sp>
          <p:nvSpPr>
            <p:cNvPr id="105" name="Freeform 218">
              <a:extLst>
                <a:ext uri="{FF2B5EF4-FFF2-40B4-BE49-F238E27FC236}">
                  <a16:creationId xmlns:a16="http://schemas.microsoft.com/office/drawing/2014/main" id="{F4AB32C3-ED73-0D49-ED0B-4673A63D8395}"/>
                </a:ext>
              </a:extLst>
            </p:cNvPr>
            <p:cNvSpPr/>
            <p:nvPr/>
          </p:nvSpPr>
          <p:spPr>
            <a:xfrm>
              <a:off x="-1637647" y="4904394"/>
              <a:ext cx="209550" cy="209550"/>
            </a:xfrm>
            <a:custGeom>
              <a:avLst/>
              <a:gdLst>
                <a:gd name="connsiteX0" fmla="*/ 104775 w 209550"/>
                <a:gd name="connsiteY0" fmla="*/ 209550 h 209550"/>
                <a:gd name="connsiteX1" fmla="*/ 0 w 209550"/>
                <a:gd name="connsiteY1" fmla="*/ 104775 h 209550"/>
                <a:gd name="connsiteX2" fmla="*/ 104775 w 209550"/>
                <a:gd name="connsiteY2" fmla="*/ 0 h 209550"/>
                <a:gd name="connsiteX3" fmla="*/ 209550 w 209550"/>
                <a:gd name="connsiteY3" fmla="*/ 104775 h 209550"/>
                <a:gd name="connsiteX4" fmla="*/ 104775 w 209550"/>
                <a:gd name="connsiteY4" fmla="*/ 209550 h 209550"/>
                <a:gd name="connsiteX5" fmla="*/ 104775 w 209550"/>
                <a:gd name="connsiteY5" fmla="*/ 19050 h 209550"/>
                <a:gd name="connsiteX6" fmla="*/ 19050 w 209550"/>
                <a:gd name="connsiteY6" fmla="*/ 104775 h 209550"/>
                <a:gd name="connsiteX7" fmla="*/ 104775 w 209550"/>
                <a:gd name="connsiteY7" fmla="*/ 190500 h 209550"/>
                <a:gd name="connsiteX8" fmla="*/ 190500 w 209550"/>
                <a:gd name="connsiteY8" fmla="*/ 104775 h 209550"/>
                <a:gd name="connsiteX9" fmla="*/ 104775 w 209550"/>
                <a:gd name="connsiteY9" fmla="*/ 1905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550" h="209550">
                  <a:moveTo>
                    <a:pt x="104775" y="209550"/>
                  </a:moveTo>
                  <a:cubicBezTo>
                    <a:pt x="46958" y="209550"/>
                    <a:pt x="0" y="162592"/>
                    <a:pt x="0" y="104775"/>
                  </a:cubicBezTo>
                  <a:cubicBezTo>
                    <a:pt x="0" y="46958"/>
                    <a:pt x="46958" y="0"/>
                    <a:pt x="104775" y="0"/>
                  </a:cubicBezTo>
                  <a:cubicBezTo>
                    <a:pt x="162592" y="0"/>
                    <a:pt x="209550" y="46958"/>
                    <a:pt x="209550" y="104775"/>
                  </a:cubicBezTo>
                  <a:cubicBezTo>
                    <a:pt x="209550" y="162592"/>
                    <a:pt x="162592" y="209550"/>
                    <a:pt x="104775" y="209550"/>
                  </a:cubicBezTo>
                  <a:close/>
                  <a:moveTo>
                    <a:pt x="104775" y="19050"/>
                  </a:moveTo>
                  <a:cubicBezTo>
                    <a:pt x="57531" y="19050"/>
                    <a:pt x="19050" y="57531"/>
                    <a:pt x="19050" y="104775"/>
                  </a:cubicBezTo>
                  <a:cubicBezTo>
                    <a:pt x="19050" y="152019"/>
                    <a:pt x="57531" y="190500"/>
                    <a:pt x="104775" y="190500"/>
                  </a:cubicBezTo>
                  <a:cubicBezTo>
                    <a:pt x="152019" y="190500"/>
                    <a:pt x="190500" y="152019"/>
                    <a:pt x="190500" y="104775"/>
                  </a:cubicBezTo>
                  <a:cubicBezTo>
                    <a:pt x="190500" y="57531"/>
                    <a:pt x="152019" y="19050"/>
                    <a:pt x="104775" y="19050"/>
                  </a:cubicBezTo>
                  <a:close/>
                </a:path>
              </a:pathLst>
            </a:custGeom>
            <a:grpFill/>
            <a:ln w="9525" cap="flat">
              <a:noFill/>
              <a:prstDash val="solid"/>
              <a:miter/>
            </a:ln>
          </p:spPr>
          <p:txBody>
            <a:bodyPr rtlCol="0" anchor="ctr"/>
            <a:lstStyle/>
            <a:p>
              <a:endParaRPr lang="en-RU"/>
            </a:p>
          </p:txBody>
        </p:sp>
        <p:sp>
          <p:nvSpPr>
            <p:cNvPr id="106" name="Freeform 219">
              <a:extLst>
                <a:ext uri="{FF2B5EF4-FFF2-40B4-BE49-F238E27FC236}">
                  <a16:creationId xmlns:a16="http://schemas.microsoft.com/office/drawing/2014/main" id="{B0BAC967-B995-142E-82C6-ECC52B5D80DB}"/>
                </a:ext>
              </a:extLst>
            </p:cNvPr>
            <p:cNvSpPr/>
            <p:nvPr/>
          </p:nvSpPr>
          <p:spPr>
            <a:xfrm>
              <a:off x="-1580497" y="4999644"/>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RU"/>
            </a:p>
          </p:txBody>
        </p:sp>
        <p:sp>
          <p:nvSpPr>
            <p:cNvPr id="107" name="Freeform 220">
              <a:extLst>
                <a:ext uri="{FF2B5EF4-FFF2-40B4-BE49-F238E27FC236}">
                  <a16:creationId xmlns:a16="http://schemas.microsoft.com/office/drawing/2014/main" id="{F7CA7A76-40D5-4B60-A580-66C4F8410F51}"/>
                </a:ext>
              </a:extLst>
            </p:cNvPr>
            <p:cNvSpPr/>
            <p:nvPr/>
          </p:nvSpPr>
          <p:spPr>
            <a:xfrm>
              <a:off x="-1542397" y="4999644"/>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RU"/>
            </a:p>
          </p:txBody>
        </p:sp>
        <p:sp>
          <p:nvSpPr>
            <p:cNvPr id="108" name="Freeform 221">
              <a:extLst>
                <a:ext uri="{FF2B5EF4-FFF2-40B4-BE49-F238E27FC236}">
                  <a16:creationId xmlns:a16="http://schemas.microsoft.com/office/drawing/2014/main" id="{6305CB8C-33AD-D8F2-F9D8-111B21D6E4AD}"/>
                </a:ext>
              </a:extLst>
            </p:cNvPr>
            <p:cNvSpPr/>
            <p:nvPr/>
          </p:nvSpPr>
          <p:spPr>
            <a:xfrm>
              <a:off x="-1504297" y="4999644"/>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RU"/>
            </a:p>
          </p:txBody>
        </p:sp>
      </p:grpSp>
      <p:grpSp>
        <p:nvGrpSpPr>
          <p:cNvPr id="2" name="Groupe 1">
            <a:extLst>
              <a:ext uri="{FF2B5EF4-FFF2-40B4-BE49-F238E27FC236}">
                <a16:creationId xmlns:a16="http://schemas.microsoft.com/office/drawing/2014/main" id="{69DC1A41-C90B-BD4E-F9AD-83064A0F7B33}"/>
              </a:ext>
            </a:extLst>
          </p:cNvPr>
          <p:cNvGrpSpPr/>
          <p:nvPr/>
        </p:nvGrpSpPr>
        <p:grpSpPr>
          <a:xfrm>
            <a:off x="5215210" y="3789144"/>
            <a:ext cx="2351314" cy="920863"/>
            <a:chOff x="2860742" y="1832249"/>
            <a:chExt cx="3822043" cy="1080000"/>
          </a:xfrm>
        </p:grpSpPr>
        <p:sp>
          <p:nvSpPr>
            <p:cNvPr id="12" name="Rectangle 11">
              <a:extLst>
                <a:ext uri="{FF2B5EF4-FFF2-40B4-BE49-F238E27FC236}">
                  <a16:creationId xmlns:a16="http://schemas.microsoft.com/office/drawing/2014/main" id="{CE7FFE64-DDC3-24B4-B9B8-C90D52B29449}"/>
                </a:ext>
              </a:extLst>
            </p:cNvPr>
            <p:cNvSpPr/>
            <p:nvPr/>
          </p:nvSpPr>
          <p:spPr>
            <a:xfrm>
              <a:off x="3400742" y="1832249"/>
              <a:ext cx="3282043" cy="1080000"/>
            </a:xfrm>
            <a:prstGeom prst="rect">
              <a:avLst/>
            </a:prstGeom>
            <a:solidFill>
              <a:srgbClr val="44BAA9"/>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latin typeface="Verdana" panose="020B0604030504040204" pitchFamily="34" charset="0"/>
                  <a:ea typeface="Verdana" panose="020B0604030504040204" pitchFamily="34" charset="0"/>
                  <a:cs typeface="Verdana" panose="020B0604030504040204" pitchFamily="34" charset="0"/>
                </a:rPr>
                <a:t>EXPLORING</a:t>
              </a:r>
            </a:p>
          </p:txBody>
        </p:sp>
        <p:sp>
          <p:nvSpPr>
            <p:cNvPr id="14" name="Ellipse 13">
              <a:extLst>
                <a:ext uri="{FF2B5EF4-FFF2-40B4-BE49-F238E27FC236}">
                  <a16:creationId xmlns:a16="http://schemas.microsoft.com/office/drawing/2014/main" id="{ED2A0474-2E86-17BF-2E95-D15A49D58EE3}"/>
                </a:ext>
              </a:extLst>
            </p:cNvPr>
            <p:cNvSpPr/>
            <p:nvPr/>
          </p:nvSpPr>
          <p:spPr>
            <a:xfrm>
              <a:off x="2860742" y="1832249"/>
              <a:ext cx="1080000" cy="1080000"/>
            </a:xfrm>
            <a:prstGeom prst="ellipse">
              <a:avLst/>
            </a:prstGeom>
            <a:solidFill>
              <a:srgbClr val="44BA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9" name="Groupe 28">
            <a:extLst>
              <a:ext uri="{FF2B5EF4-FFF2-40B4-BE49-F238E27FC236}">
                <a16:creationId xmlns:a16="http://schemas.microsoft.com/office/drawing/2014/main" id="{13AED700-5AD3-C96B-927D-B0F4E63A20B3}"/>
              </a:ext>
            </a:extLst>
          </p:cNvPr>
          <p:cNvGrpSpPr/>
          <p:nvPr/>
        </p:nvGrpSpPr>
        <p:grpSpPr>
          <a:xfrm>
            <a:off x="5208361" y="2676953"/>
            <a:ext cx="2351314" cy="920863"/>
            <a:chOff x="2860742" y="1832249"/>
            <a:chExt cx="3822043" cy="1080000"/>
          </a:xfrm>
        </p:grpSpPr>
        <p:sp>
          <p:nvSpPr>
            <p:cNvPr id="30" name="Rectangle 29">
              <a:extLst>
                <a:ext uri="{FF2B5EF4-FFF2-40B4-BE49-F238E27FC236}">
                  <a16:creationId xmlns:a16="http://schemas.microsoft.com/office/drawing/2014/main" id="{C4D73092-131D-90A8-218E-1FD5339974BE}"/>
                </a:ext>
              </a:extLst>
            </p:cNvPr>
            <p:cNvSpPr/>
            <p:nvPr/>
          </p:nvSpPr>
          <p:spPr>
            <a:xfrm>
              <a:off x="3400742" y="1832249"/>
              <a:ext cx="3282043" cy="1080000"/>
            </a:xfrm>
            <a:prstGeom prst="rect">
              <a:avLst/>
            </a:prstGeom>
            <a:solidFill>
              <a:srgbClr val="759DA0"/>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latin typeface="Verdana" panose="020B0604030504040204" pitchFamily="34" charset="0"/>
                  <a:ea typeface="Verdana" panose="020B0604030504040204" pitchFamily="34" charset="0"/>
                  <a:cs typeface="Verdana" panose="020B0604030504040204" pitchFamily="34" charset="0"/>
                </a:rPr>
                <a:t>STAYING FIT</a:t>
              </a:r>
              <a:endParaRPr lang="fr-FR" b="1" dirty="0">
                <a:latin typeface="Verdana" panose="020B0604030504040204" pitchFamily="34" charset="0"/>
                <a:ea typeface="Verdana" panose="020B0604030504040204" pitchFamily="34" charset="0"/>
                <a:cs typeface="Verdana" panose="020B0604030504040204" pitchFamily="34" charset="0"/>
              </a:endParaRPr>
            </a:p>
          </p:txBody>
        </p:sp>
        <p:sp>
          <p:nvSpPr>
            <p:cNvPr id="31" name="Ellipse 30">
              <a:extLst>
                <a:ext uri="{FF2B5EF4-FFF2-40B4-BE49-F238E27FC236}">
                  <a16:creationId xmlns:a16="http://schemas.microsoft.com/office/drawing/2014/main" id="{09F2BDA6-4EAD-4D4A-39DB-8BC739692DDD}"/>
                </a:ext>
              </a:extLst>
            </p:cNvPr>
            <p:cNvSpPr/>
            <p:nvPr/>
          </p:nvSpPr>
          <p:spPr>
            <a:xfrm>
              <a:off x="2860742" y="1832249"/>
              <a:ext cx="1080000" cy="1080000"/>
            </a:xfrm>
            <a:prstGeom prst="ellipse">
              <a:avLst/>
            </a:prstGeom>
            <a:solidFill>
              <a:srgbClr val="759D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33646545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A76544E-C9F9-4EF5-6496-C79A2FCE60D2}"/>
              </a:ext>
            </a:extLst>
          </p:cNvPr>
          <p:cNvSpPr>
            <a:spLocks noGrp="1"/>
          </p:cNvSpPr>
          <p:nvPr>
            <p:ph type="body" sz="quarter" idx="42"/>
          </p:nvPr>
        </p:nvSpPr>
        <p:spPr>
          <a:xfrm>
            <a:off x="205208" y="833805"/>
            <a:ext cx="4104635" cy="2623117"/>
          </a:xfrm>
        </p:spPr>
        <p:txBody>
          <a:bodyPr>
            <a:normAutofit/>
          </a:bodyPr>
          <a:lstStyle/>
          <a:p>
            <a:r>
              <a:rPr lang="fr-FR" sz="1800" dirty="0">
                <a:effectLst/>
              </a:rPr>
              <a:t>It </a:t>
            </a:r>
            <a:r>
              <a:rPr lang="fr-FR" sz="1800" dirty="0" err="1">
                <a:effectLst/>
              </a:rPr>
              <a:t>was</a:t>
            </a:r>
            <a:r>
              <a:rPr lang="fr-FR" sz="1800" dirty="0">
                <a:effectLst/>
              </a:rPr>
              <a:t> </a:t>
            </a:r>
            <a:r>
              <a:rPr lang="fr-FR" sz="1800" dirty="0" err="1">
                <a:effectLst/>
              </a:rPr>
              <a:t>pretty</a:t>
            </a:r>
            <a:r>
              <a:rPr lang="fr-FR" sz="1800" dirty="0">
                <a:effectLst/>
              </a:rPr>
              <a:t> </a:t>
            </a:r>
            <a:r>
              <a:rPr lang="fr-FR" sz="1800" dirty="0" err="1">
                <a:effectLst/>
              </a:rPr>
              <a:t>clear</a:t>
            </a:r>
            <a:r>
              <a:rPr lang="fr-FR" sz="1800" dirty="0">
                <a:effectLst/>
              </a:rPr>
              <a:t> to me </a:t>
            </a:r>
            <a:r>
              <a:rPr lang="fr-FR" sz="1800" dirty="0" err="1">
                <a:effectLst/>
              </a:rPr>
              <a:t>that</a:t>
            </a:r>
            <a:r>
              <a:rPr lang="fr-FR" sz="1800" dirty="0">
                <a:effectLst/>
              </a:rPr>
              <a:t> </a:t>
            </a:r>
            <a:r>
              <a:rPr lang="fr-FR" sz="1800" dirty="0" err="1">
                <a:effectLst/>
              </a:rPr>
              <a:t>day</a:t>
            </a:r>
            <a:r>
              <a:rPr lang="fr-FR" sz="1800" dirty="0">
                <a:effectLst/>
              </a:rPr>
              <a:t> </a:t>
            </a:r>
            <a:r>
              <a:rPr lang="fr-FR" sz="1800" dirty="0" err="1">
                <a:effectLst/>
              </a:rPr>
              <a:t>that</a:t>
            </a:r>
            <a:r>
              <a:rPr lang="fr-FR" sz="1800" dirty="0">
                <a:effectLst/>
              </a:rPr>
              <a:t> </a:t>
            </a:r>
            <a:r>
              <a:rPr lang="fr-FR" sz="1800" dirty="0" err="1">
                <a:effectLst/>
              </a:rPr>
              <a:t>there</a:t>
            </a:r>
            <a:r>
              <a:rPr lang="fr-FR" sz="1800" dirty="0">
                <a:effectLst/>
              </a:rPr>
              <a:t> </a:t>
            </a:r>
            <a:r>
              <a:rPr lang="fr-FR" sz="1800" dirty="0" err="1">
                <a:effectLst/>
              </a:rPr>
              <a:t>was</a:t>
            </a:r>
            <a:r>
              <a:rPr lang="fr-FR" sz="1800" dirty="0">
                <a:effectLst/>
              </a:rPr>
              <a:t> a </a:t>
            </a:r>
            <a:r>
              <a:rPr lang="fr-FR" sz="1800" dirty="0" err="1">
                <a:effectLst/>
              </a:rPr>
              <a:t>need</a:t>
            </a:r>
            <a:r>
              <a:rPr lang="fr-FR" sz="1800" dirty="0">
                <a:effectLst/>
              </a:rPr>
              <a:t> for </a:t>
            </a:r>
            <a:r>
              <a:rPr lang="fr-FR" sz="1800" dirty="0" err="1">
                <a:effectLst/>
              </a:rPr>
              <a:t>women</a:t>
            </a:r>
            <a:r>
              <a:rPr lang="fr-FR" sz="1800" dirty="0">
                <a:effectLst/>
              </a:rPr>
              <a:t> to come </a:t>
            </a:r>
            <a:r>
              <a:rPr lang="fr-FR" sz="1800" dirty="0" err="1">
                <a:effectLst/>
              </a:rPr>
              <a:t>together</a:t>
            </a:r>
            <a:r>
              <a:rPr lang="fr-FR" sz="1800" dirty="0">
                <a:effectLst/>
              </a:rPr>
              <a:t> and </a:t>
            </a:r>
            <a:r>
              <a:rPr lang="fr-FR" sz="1800" dirty="0" err="1">
                <a:effectLst/>
              </a:rPr>
              <a:t>connect</a:t>
            </a:r>
            <a:r>
              <a:rPr lang="fr-FR" sz="1800" dirty="0">
                <a:effectLst/>
              </a:rPr>
              <a:t> </a:t>
            </a:r>
            <a:r>
              <a:rPr lang="fr-FR" sz="1800" dirty="0" err="1">
                <a:effectLst/>
              </a:rPr>
              <a:t>with</a:t>
            </a:r>
            <a:r>
              <a:rPr lang="fr-FR" sz="1800" dirty="0">
                <a:effectLst/>
              </a:rPr>
              <a:t> </a:t>
            </a:r>
            <a:r>
              <a:rPr lang="fr-FR" sz="1800" dirty="0" err="1">
                <a:effectLst/>
              </a:rPr>
              <a:t>each</a:t>
            </a:r>
            <a:r>
              <a:rPr lang="fr-FR" sz="1800" dirty="0">
                <a:effectLst/>
              </a:rPr>
              <a:t> </a:t>
            </a:r>
            <a:r>
              <a:rPr lang="fr-FR" sz="1800" dirty="0" err="1">
                <a:effectLst/>
              </a:rPr>
              <a:t>other</a:t>
            </a:r>
            <a:r>
              <a:rPr lang="fr-FR" sz="1800" dirty="0">
                <a:effectLst/>
              </a:rPr>
              <a:t> and the </a:t>
            </a:r>
            <a:r>
              <a:rPr lang="fr-FR" sz="1800" dirty="0" err="1">
                <a:effectLst/>
              </a:rPr>
              <a:t>outdoors</a:t>
            </a:r>
            <a:r>
              <a:rPr lang="fr-FR" sz="1800" dirty="0">
                <a:effectLst/>
              </a:rPr>
              <a:t> </a:t>
            </a:r>
            <a:endParaRPr lang="fr-FR" sz="2400" dirty="0">
              <a:effectLst/>
            </a:endParaRPr>
          </a:p>
        </p:txBody>
      </p:sp>
      <p:sp>
        <p:nvSpPr>
          <p:cNvPr id="2" name="Text Placeholder 1">
            <a:extLst>
              <a:ext uri="{FF2B5EF4-FFF2-40B4-BE49-F238E27FC236}">
                <a16:creationId xmlns:a16="http://schemas.microsoft.com/office/drawing/2014/main" id="{DD24068F-9112-49A7-BCA8-3381D20F593A}"/>
              </a:ext>
            </a:extLst>
          </p:cNvPr>
          <p:cNvSpPr>
            <a:spLocks noGrp="1"/>
          </p:cNvSpPr>
          <p:nvPr>
            <p:ph type="body" sz="quarter" idx="14"/>
          </p:nvPr>
        </p:nvSpPr>
        <p:spPr>
          <a:xfrm rot="10800000">
            <a:off x="3056940" y="2594634"/>
            <a:ext cx="785328" cy="1056986"/>
          </a:xfrm>
        </p:spPr>
        <p:txBody>
          <a:bodyPr>
            <a:noAutofit/>
          </a:bodyPr>
          <a:lstStyle/>
          <a:p>
            <a:pPr marL="0" indent="0" algn="l" defTabSz="2072941" rtl="0" eaLnBrk="1" latinLnBrk="0" hangingPunct="1">
              <a:lnSpc>
                <a:spcPct val="100000"/>
              </a:lnSpc>
              <a:spcBef>
                <a:spcPts val="2267"/>
              </a:spcBef>
              <a:buFont typeface="Arial" panose="020B0604020202020204" pitchFamily="34" charset="0"/>
              <a:buNone/>
            </a:pPr>
            <a:r>
              <a:rPr lang="en-GB" dirty="0"/>
              <a:t>“</a:t>
            </a:r>
          </a:p>
        </p:txBody>
      </p:sp>
      <p:sp>
        <p:nvSpPr>
          <p:cNvPr id="3" name="Text Placeholder 2">
            <a:extLst>
              <a:ext uri="{FF2B5EF4-FFF2-40B4-BE49-F238E27FC236}">
                <a16:creationId xmlns:a16="http://schemas.microsoft.com/office/drawing/2014/main" id="{8BCAD088-3DEE-73EA-D81E-7CDB70C7450F}"/>
              </a:ext>
            </a:extLst>
          </p:cNvPr>
          <p:cNvSpPr>
            <a:spLocks noGrp="1"/>
          </p:cNvSpPr>
          <p:nvPr>
            <p:ph type="body" sz="quarter" idx="15"/>
          </p:nvPr>
        </p:nvSpPr>
        <p:spPr>
          <a:xfrm>
            <a:off x="615910" y="663582"/>
            <a:ext cx="2003444" cy="936605"/>
          </a:xfrm>
        </p:spPr>
        <p:txBody>
          <a:bodyPr>
            <a:noAutofit/>
          </a:bodyPr>
          <a:lstStyle/>
          <a:p>
            <a:r>
              <a:rPr lang="en-GB" dirty="0"/>
              <a:t>“</a:t>
            </a:r>
          </a:p>
        </p:txBody>
      </p:sp>
      <p:sp>
        <p:nvSpPr>
          <p:cNvPr id="10" name="Slide Number Placeholder 9">
            <a:extLst>
              <a:ext uri="{FF2B5EF4-FFF2-40B4-BE49-F238E27FC236}">
                <a16:creationId xmlns:a16="http://schemas.microsoft.com/office/drawing/2014/main" id="{77745362-2312-E6AA-0603-6416D21F10EC}"/>
              </a:ext>
            </a:extLst>
          </p:cNvPr>
          <p:cNvSpPr>
            <a:spLocks noGrp="1"/>
          </p:cNvSpPr>
          <p:nvPr>
            <p:ph type="sldNum" sz="quarter" idx="4"/>
          </p:nvPr>
        </p:nvSpPr>
        <p:spPr/>
        <p:txBody>
          <a:bodyPr/>
          <a:lstStyle/>
          <a:p>
            <a:fld id="{CB2079F2-58AF-ED44-82D7-E04B2F6FD686}" type="slidenum">
              <a:rPr lang="en-US" smtClean="0"/>
              <a:pPr/>
              <a:t>52</a:t>
            </a:fld>
            <a:endParaRPr lang="en-US" dirty="0"/>
          </a:p>
        </p:txBody>
      </p:sp>
      <p:sp>
        <p:nvSpPr>
          <p:cNvPr id="12" name="ZoneTexte 11">
            <a:extLst>
              <a:ext uri="{FF2B5EF4-FFF2-40B4-BE49-F238E27FC236}">
                <a16:creationId xmlns:a16="http://schemas.microsoft.com/office/drawing/2014/main" id="{B961E956-4A86-A8E1-1D86-44CCD32D4558}"/>
              </a:ext>
            </a:extLst>
          </p:cNvPr>
          <p:cNvSpPr txBox="1"/>
          <p:nvPr/>
        </p:nvSpPr>
        <p:spPr>
          <a:xfrm>
            <a:off x="813862" y="4903305"/>
            <a:ext cx="2887329" cy="307777"/>
          </a:xfrm>
          <a:prstGeom prst="rect">
            <a:avLst/>
          </a:prstGeom>
          <a:noFill/>
        </p:spPr>
        <p:txBody>
          <a:bodyPr wrap="none" rtlCol="0">
            <a:spAutoFit/>
          </a:bodyPr>
          <a:lstStyle/>
          <a:p>
            <a:r>
              <a:rPr lang="fr-FR" sz="1400" b="1" dirty="0" err="1">
                <a:solidFill>
                  <a:srgbClr val="69ADAD"/>
                </a:solidFill>
                <a:latin typeface="Verdana" panose="020B0604030504040204" pitchFamily="34" charset="0"/>
                <a:ea typeface="Verdana" panose="020B0604030504040204" pitchFamily="34" charset="0"/>
                <a:cs typeface="Verdana" panose="020B0604030504040204" pitchFamily="34" charset="0"/>
              </a:rPr>
              <a:t>Who</a:t>
            </a:r>
            <a:r>
              <a:rPr lang="fr-FR" sz="1400" b="1" dirty="0">
                <a:solidFill>
                  <a:srgbClr val="69ADAD"/>
                </a:solidFill>
                <a:latin typeface="Verdana" panose="020B0604030504040204" pitchFamily="34" charset="0"/>
                <a:ea typeface="Verdana" panose="020B0604030504040204" pitchFamily="34" charset="0"/>
                <a:cs typeface="Verdana" panose="020B0604030504040204" pitchFamily="34" charset="0"/>
              </a:rPr>
              <a:t> are the stakeholders?</a:t>
            </a:r>
          </a:p>
        </p:txBody>
      </p:sp>
      <p:sp>
        <p:nvSpPr>
          <p:cNvPr id="13" name="ZoneTexte 12">
            <a:extLst>
              <a:ext uri="{FF2B5EF4-FFF2-40B4-BE49-F238E27FC236}">
                <a16:creationId xmlns:a16="http://schemas.microsoft.com/office/drawing/2014/main" id="{3C7F1907-F308-677D-98CF-5929A7620842}"/>
              </a:ext>
            </a:extLst>
          </p:cNvPr>
          <p:cNvSpPr txBox="1"/>
          <p:nvPr/>
        </p:nvSpPr>
        <p:spPr>
          <a:xfrm>
            <a:off x="577797" y="5480731"/>
            <a:ext cx="5885935" cy="1384995"/>
          </a:xfrm>
          <a:prstGeom prst="rect">
            <a:avLst/>
          </a:prstGeom>
          <a:noFill/>
        </p:spPr>
        <p:txBody>
          <a:bodyPr wrap="square" rtlCol="0">
            <a:spAutoFit/>
          </a:bodyPr>
          <a:lstStyle/>
          <a:p>
            <a:pPr algn="just"/>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Women</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from</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all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walks</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of life. GGW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welcome</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Our Black,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Indigenous</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BIPOC,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Lesbian</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Bi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Sexual</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Trans,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Women</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with</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Disabilities</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Women</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in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Recovery</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and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Women</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of size.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We</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strive</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to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nurture</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self-love,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increase</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confidence, explore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creativity</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practice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mindfulness</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but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most</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importantly</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to have fun and forge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lifelong</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friendships</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both</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on and off the trail. </a:t>
            </a:r>
            <a:endParaRPr lang="fr-FR" sz="1100" dirty="0">
              <a:solidFill>
                <a:srgbClr val="6D6E71"/>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14" name="ZoneTexte 13">
            <a:extLst>
              <a:ext uri="{FF2B5EF4-FFF2-40B4-BE49-F238E27FC236}">
                <a16:creationId xmlns:a16="http://schemas.microsoft.com/office/drawing/2014/main" id="{53AF73C1-1278-E36B-4137-64CA92EFA5DA}"/>
              </a:ext>
            </a:extLst>
          </p:cNvPr>
          <p:cNvSpPr txBox="1"/>
          <p:nvPr/>
        </p:nvSpPr>
        <p:spPr>
          <a:xfrm>
            <a:off x="813862" y="7441097"/>
            <a:ext cx="3849131" cy="307777"/>
          </a:xfrm>
          <a:prstGeom prst="rect">
            <a:avLst/>
          </a:prstGeom>
          <a:noFill/>
        </p:spPr>
        <p:txBody>
          <a:bodyPr wrap="none" rtlCol="0">
            <a:spAutoFit/>
          </a:bodyPr>
          <a:lstStyle/>
          <a:p>
            <a:r>
              <a:rPr lang="fr-FR" sz="1400" b="1" dirty="0" err="1">
                <a:solidFill>
                  <a:srgbClr val="69ADAD"/>
                </a:solidFill>
                <a:latin typeface="Verdana" panose="020B0604030504040204" pitchFamily="34" charset="0"/>
                <a:ea typeface="Verdana" panose="020B0604030504040204" pitchFamily="34" charset="0"/>
                <a:cs typeface="Verdana" panose="020B0604030504040204" pitchFamily="34" charset="0"/>
              </a:rPr>
              <a:t>What</a:t>
            </a:r>
            <a:r>
              <a:rPr lang="fr-FR" sz="1400" b="1" dirty="0">
                <a:solidFill>
                  <a:srgbClr val="69ADAD"/>
                </a:solidFill>
                <a:latin typeface="Verdana" panose="020B0604030504040204" pitchFamily="34" charset="0"/>
                <a:ea typeface="Verdana" panose="020B0604030504040204" pitchFamily="34" charset="0"/>
                <a:cs typeface="Verdana" panose="020B0604030504040204" pitchFamily="34" charset="0"/>
              </a:rPr>
              <a:t> are </a:t>
            </a:r>
            <a:r>
              <a:rPr lang="fr-FR" sz="1400" b="1" dirty="0" err="1">
                <a:solidFill>
                  <a:srgbClr val="69ADAD"/>
                </a:solidFill>
                <a:latin typeface="Verdana" panose="020B0604030504040204" pitchFamily="34" charset="0"/>
                <a:ea typeface="Verdana" panose="020B0604030504040204" pitchFamily="34" charset="0"/>
                <a:cs typeface="Verdana" panose="020B0604030504040204" pitchFamily="34" charset="0"/>
              </a:rPr>
              <a:t>their</a:t>
            </a:r>
            <a:r>
              <a:rPr lang="fr-FR" sz="1400" b="1" dirty="0">
                <a:solidFill>
                  <a:srgbClr val="69ADAD"/>
                </a:solidFill>
                <a:latin typeface="Verdana" panose="020B0604030504040204" pitchFamily="34" charset="0"/>
                <a:ea typeface="Verdana" panose="020B0604030504040204" pitchFamily="34" charset="0"/>
                <a:cs typeface="Verdana" panose="020B0604030504040204" pitchFamily="34" charset="0"/>
              </a:rPr>
              <a:t> </a:t>
            </a:r>
            <a:r>
              <a:rPr lang="fr-FR" sz="1400" b="1" dirty="0" err="1">
                <a:solidFill>
                  <a:srgbClr val="69ADAD"/>
                </a:solidFill>
                <a:latin typeface="Verdana" panose="020B0604030504040204" pitchFamily="34" charset="0"/>
                <a:ea typeface="Verdana" panose="020B0604030504040204" pitchFamily="34" charset="0"/>
                <a:cs typeface="Verdana" panose="020B0604030504040204" pitchFamily="34" charset="0"/>
              </a:rPr>
              <a:t>problems</a:t>
            </a:r>
            <a:r>
              <a:rPr lang="fr-FR" sz="1400" b="1" dirty="0">
                <a:solidFill>
                  <a:srgbClr val="69ADAD"/>
                </a:solidFill>
                <a:latin typeface="Verdana" panose="020B0604030504040204" pitchFamily="34" charset="0"/>
                <a:ea typeface="Verdana" panose="020B0604030504040204" pitchFamily="34" charset="0"/>
                <a:cs typeface="Verdana" panose="020B0604030504040204" pitchFamily="34" charset="0"/>
              </a:rPr>
              <a:t> and </a:t>
            </a:r>
            <a:r>
              <a:rPr lang="fr-FR" sz="1400" b="1" dirty="0" err="1">
                <a:solidFill>
                  <a:srgbClr val="69ADAD"/>
                </a:solidFill>
                <a:latin typeface="Verdana" panose="020B0604030504040204" pitchFamily="34" charset="0"/>
                <a:ea typeface="Verdana" panose="020B0604030504040204" pitchFamily="34" charset="0"/>
                <a:cs typeface="Verdana" panose="020B0604030504040204" pitchFamily="34" charset="0"/>
              </a:rPr>
              <a:t>needs</a:t>
            </a:r>
            <a:r>
              <a:rPr lang="fr-FR" sz="1400" b="1" dirty="0">
                <a:solidFill>
                  <a:srgbClr val="69ADAD"/>
                </a:solidFill>
                <a:latin typeface="Verdana" panose="020B0604030504040204" pitchFamily="34" charset="0"/>
                <a:ea typeface="Verdana" panose="020B0604030504040204" pitchFamily="34" charset="0"/>
                <a:cs typeface="Verdana" panose="020B0604030504040204" pitchFamily="34" charset="0"/>
              </a:rPr>
              <a:t>?</a:t>
            </a:r>
          </a:p>
        </p:txBody>
      </p:sp>
      <p:sp>
        <p:nvSpPr>
          <p:cNvPr id="15" name="ZoneTexte 14">
            <a:extLst>
              <a:ext uri="{FF2B5EF4-FFF2-40B4-BE49-F238E27FC236}">
                <a16:creationId xmlns:a16="http://schemas.microsoft.com/office/drawing/2014/main" id="{409AC49A-13AD-4A03-4B1D-7A0C5004A8FE}"/>
              </a:ext>
            </a:extLst>
          </p:cNvPr>
          <p:cNvSpPr txBox="1"/>
          <p:nvPr/>
        </p:nvSpPr>
        <p:spPr>
          <a:xfrm>
            <a:off x="577798" y="7929345"/>
            <a:ext cx="3202040" cy="2677656"/>
          </a:xfrm>
          <a:prstGeom prst="rect">
            <a:avLst/>
          </a:prstGeom>
          <a:noFill/>
        </p:spPr>
        <p:txBody>
          <a:bodyPr wrap="square" numCol="1" rtlCol="0">
            <a:spAutoFit/>
          </a:bodyPr>
          <a:lstStyle/>
          <a:p>
            <a:r>
              <a:rPr lang="fr-FR" sz="1400" b="1"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Problems</a:t>
            </a:r>
            <a:r>
              <a:rPr lang="fr-FR" sz="1400" b="1"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t>
            </a:r>
          </a:p>
          <a:p>
            <a:endPar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Loneliness</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t>
            </a:r>
          </a:p>
          <a:p>
            <a:pPr marL="285750" indent="-285750">
              <a:buFont typeface="Arial" panose="020B0604020202020204" pitchFamily="34" charset="0"/>
              <a:buChar char="•"/>
            </a:pP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Low self-confidence and self-</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worth</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t>
            </a:r>
          </a:p>
          <a:p>
            <a:pPr marL="285750" indent="-285750">
              <a:buFont typeface="Arial" panose="020B0604020202020204" pitchFamily="34" charset="0"/>
              <a:buChar char="•"/>
            </a:pP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Find</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 new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skill</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t>
            </a:r>
          </a:p>
          <a:p>
            <a:pPr marL="285750" indent="-285750">
              <a:buFont typeface="Arial" panose="020B0604020202020204" pitchFamily="34" charset="0"/>
              <a:buChar char="•"/>
            </a:pP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Stress </a:t>
            </a:r>
          </a:p>
          <a:p>
            <a:pPr marL="285750" indent="-285750">
              <a:buFont typeface="Arial" panose="020B0604020202020204" pitchFamily="34" charset="0"/>
              <a:buChar char="•"/>
            </a:pP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Anxiety</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t>
            </a:r>
          </a:p>
          <a:p>
            <a:pPr marL="285750" indent="-285750">
              <a:buFont typeface="Arial" panose="020B0604020202020204" pitchFamily="34" charset="0"/>
              <a:buChar char="•"/>
            </a:pP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Depression</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t>
            </a:r>
          </a:p>
          <a:p>
            <a:pPr marL="285750" indent="-285750">
              <a:buFont typeface="Arial" panose="020B0604020202020204" pitchFamily="34" charset="0"/>
              <a:buChar char="•"/>
            </a:pP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Exercise</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t>
            </a:r>
          </a:p>
          <a:p>
            <a:pPr marL="285750" indent="-285750">
              <a:buFont typeface="Arial" panose="020B0604020202020204" pitchFamily="34" charset="0"/>
              <a:buChar char="•"/>
            </a:pP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Weight</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t>
            </a:r>
          </a:p>
          <a:p>
            <a:pPr>
              <a:buFont typeface="Arial" panose="020B0604020202020204" pitchFamily="34" charset="0"/>
              <a:buChar char="•"/>
            </a:pPr>
            <a:endPar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5" name="ZoneTexte 4">
            <a:extLst>
              <a:ext uri="{FF2B5EF4-FFF2-40B4-BE49-F238E27FC236}">
                <a16:creationId xmlns:a16="http://schemas.microsoft.com/office/drawing/2014/main" id="{A144BAE8-B5E3-D8E4-7FE9-BE3A94E4EE06}"/>
              </a:ext>
            </a:extLst>
          </p:cNvPr>
          <p:cNvSpPr txBox="1"/>
          <p:nvPr/>
        </p:nvSpPr>
        <p:spPr>
          <a:xfrm>
            <a:off x="3845957" y="7929345"/>
            <a:ext cx="3202040" cy="2462213"/>
          </a:xfrm>
          <a:prstGeom prst="rect">
            <a:avLst/>
          </a:prstGeom>
          <a:noFill/>
        </p:spPr>
        <p:txBody>
          <a:bodyPr wrap="square" numCol="1" rtlCol="0">
            <a:spAutoFit/>
          </a:bodyPr>
          <a:lstStyle/>
          <a:p>
            <a:r>
              <a:rPr lang="fr-FR" sz="1400" b="1"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Needs</a:t>
            </a:r>
            <a:r>
              <a:rPr lang="fr-FR" sz="1400" b="1"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t>
            </a:r>
          </a:p>
          <a:p>
            <a:endParaRPr lang="fr-FR" sz="1400" b="1" dirty="0">
              <a:solidFill>
                <a:srgbClr val="6D6E71"/>
              </a:solidFill>
              <a:effectLst/>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To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connect</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t>
            </a:r>
          </a:p>
          <a:p>
            <a:pPr marL="285750" indent="-285750">
              <a:buFont typeface="Arial" panose="020B0604020202020204" pitchFamily="34" charset="0"/>
              <a:buChar char="•"/>
            </a:pP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To explore </a:t>
            </a:r>
          </a:p>
          <a:p>
            <a:pPr marL="285750" indent="-285750">
              <a:buFont typeface="Arial" panose="020B0604020202020204" pitchFamily="34" charset="0"/>
              <a:buChar char="•"/>
            </a:pP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To practice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mindfulness</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t>
            </a:r>
          </a:p>
          <a:p>
            <a:pPr marL="285750" indent="-285750">
              <a:buFont typeface="Arial" panose="020B0604020202020204" pitchFamily="34" charset="0"/>
              <a:buChar char="•"/>
            </a:pP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To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meet</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new people </a:t>
            </a:r>
          </a:p>
          <a:p>
            <a:pPr marL="285750" indent="-285750">
              <a:buFont typeface="Arial" panose="020B0604020202020204" pitchFamily="34" charset="0"/>
              <a:buChar char="•"/>
            </a:pP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To have fun </a:t>
            </a:r>
          </a:p>
          <a:p>
            <a:pPr marL="285750" indent="-285750">
              <a:buFont typeface="Arial" panose="020B0604020202020204" pitchFamily="34" charset="0"/>
              <a:buChar char="•"/>
            </a:pP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Get</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creative</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t>
            </a:r>
          </a:p>
          <a:p>
            <a:pPr marL="285750" indent="-285750">
              <a:buFont typeface="Arial" panose="020B0604020202020204" pitchFamily="34" charset="0"/>
              <a:buChar char="•"/>
            </a:pP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To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exercise</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t>
            </a:r>
          </a:p>
          <a:p>
            <a:endPar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endParaRPr>
          </a:p>
          <a:p>
            <a:pPr>
              <a:buFont typeface="Arial" panose="020B0604020202020204" pitchFamily="34" charset="0"/>
              <a:buChar char="•"/>
            </a:pPr>
            <a:endPar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0790366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0D6BAD-ADF8-B0A3-BF9A-E757546CE8C2}"/>
              </a:ext>
            </a:extLst>
          </p:cNvPr>
          <p:cNvSpPr>
            <a:spLocks noGrp="1"/>
          </p:cNvSpPr>
          <p:nvPr>
            <p:ph type="body" sz="quarter" idx="61"/>
          </p:nvPr>
        </p:nvSpPr>
        <p:spPr>
          <a:xfrm>
            <a:off x="730152" y="6344092"/>
            <a:ext cx="5992060" cy="2088787"/>
          </a:xfrm>
        </p:spPr>
        <p:txBody>
          <a:bodyPr/>
          <a:lstStyle/>
          <a:p>
            <a:r>
              <a:rPr lang="fr-FR" dirty="0">
                <a:effectLst/>
              </a:rPr>
              <a:t>Melissa </a:t>
            </a:r>
            <a:r>
              <a:rPr lang="fr-FR" dirty="0" err="1">
                <a:effectLst/>
              </a:rPr>
              <a:t>employs</a:t>
            </a:r>
            <a:r>
              <a:rPr lang="fr-FR" dirty="0">
                <a:effectLst/>
              </a:rPr>
              <a:t> a </a:t>
            </a:r>
            <a:r>
              <a:rPr lang="fr-FR" dirty="0" err="1">
                <a:effectLst/>
              </a:rPr>
              <a:t>sustainable</a:t>
            </a:r>
            <a:r>
              <a:rPr lang="fr-FR" dirty="0">
                <a:effectLst/>
              </a:rPr>
              <a:t> business model </a:t>
            </a:r>
            <a:r>
              <a:rPr lang="fr-FR" dirty="0" err="1">
                <a:effectLst/>
              </a:rPr>
              <a:t>allowing</a:t>
            </a:r>
            <a:r>
              <a:rPr lang="fr-FR" dirty="0">
                <a:effectLst/>
              </a:rPr>
              <a:t> </a:t>
            </a:r>
            <a:r>
              <a:rPr lang="fr-FR" dirty="0" err="1">
                <a:effectLst/>
              </a:rPr>
              <a:t>access</a:t>
            </a:r>
            <a:r>
              <a:rPr lang="fr-FR" dirty="0">
                <a:effectLst/>
              </a:rPr>
              <a:t> for all </a:t>
            </a:r>
            <a:r>
              <a:rPr lang="fr-FR" dirty="0" err="1">
                <a:effectLst/>
              </a:rPr>
              <a:t>women</a:t>
            </a:r>
            <a:r>
              <a:rPr lang="fr-FR" dirty="0">
                <a:effectLst/>
              </a:rPr>
              <a:t> to </a:t>
            </a:r>
            <a:r>
              <a:rPr lang="fr-FR" dirty="0" err="1">
                <a:effectLst/>
              </a:rPr>
              <a:t>join</a:t>
            </a:r>
            <a:r>
              <a:rPr lang="fr-FR" dirty="0">
                <a:effectLst/>
              </a:rPr>
              <a:t> in. Pricing </a:t>
            </a:r>
            <a:r>
              <a:rPr lang="fr-FR" dirty="0" err="1">
                <a:effectLst/>
              </a:rPr>
              <a:t>includes</a:t>
            </a:r>
            <a:r>
              <a:rPr lang="fr-FR" dirty="0">
                <a:effectLst/>
              </a:rPr>
              <a:t> initiatives like </a:t>
            </a:r>
            <a:r>
              <a:rPr lang="fr-FR" dirty="0" err="1">
                <a:effectLst/>
              </a:rPr>
              <a:t>pay</a:t>
            </a:r>
            <a:r>
              <a:rPr lang="fr-FR" dirty="0">
                <a:effectLst/>
              </a:rPr>
              <a:t> </a:t>
            </a:r>
            <a:r>
              <a:rPr lang="fr-FR" dirty="0" err="1">
                <a:effectLst/>
              </a:rPr>
              <a:t>it</a:t>
            </a:r>
            <a:r>
              <a:rPr lang="fr-FR" dirty="0">
                <a:effectLst/>
              </a:rPr>
              <a:t> </a:t>
            </a:r>
            <a:r>
              <a:rPr lang="fr-FR" dirty="0" err="1">
                <a:effectLst/>
              </a:rPr>
              <a:t>Forward</a:t>
            </a:r>
            <a:r>
              <a:rPr lang="fr-FR" dirty="0">
                <a:effectLst/>
              </a:rPr>
              <a:t>, </a:t>
            </a:r>
            <a:r>
              <a:rPr lang="fr-FR" dirty="0" err="1">
                <a:effectLst/>
              </a:rPr>
              <a:t>subsidized</a:t>
            </a:r>
            <a:r>
              <a:rPr lang="fr-FR" dirty="0">
                <a:effectLst/>
              </a:rPr>
              <a:t> rates for </a:t>
            </a:r>
            <a:r>
              <a:rPr lang="fr-FR" dirty="0" err="1">
                <a:effectLst/>
              </a:rPr>
              <a:t>students</a:t>
            </a:r>
            <a:r>
              <a:rPr lang="fr-FR" dirty="0">
                <a:effectLst/>
              </a:rPr>
              <a:t>, the </a:t>
            </a:r>
            <a:r>
              <a:rPr lang="fr-FR" dirty="0" err="1">
                <a:effectLst/>
              </a:rPr>
              <a:t>unemployed</a:t>
            </a:r>
            <a:r>
              <a:rPr lang="fr-FR" dirty="0">
                <a:effectLst/>
              </a:rPr>
              <a:t> and </a:t>
            </a:r>
            <a:r>
              <a:rPr lang="fr-FR" dirty="0" err="1">
                <a:effectLst/>
              </a:rPr>
              <a:t>those</a:t>
            </a:r>
            <a:r>
              <a:rPr lang="fr-FR" dirty="0">
                <a:effectLst/>
              </a:rPr>
              <a:t> on </a:t>
            </a:r>
            <a:r>
              <a:rPr lang="fr-FR" dirty="0" err="1">
                <a:effectLst/>
              </a:rPr>
              <a:t>low</a:t>
            </a:r>
            <a:r>
              <a:rPr lang="fr-FR" dirty="0">
                <a:effectLst/>
              </a:rPr>
              <a:t> </a:t>
            </a:r>
            <a:r>
              <a:rPr lang="fr-FR" dirty="0" err="1">
                <a:effectLst/>
              </a:rPr>
              <a:t>wages</a:t>
            </a:r>
            <a:r>
              <a:rPr lang="fr-FR" dirty="0">
                <a:effectLst/>
              </a:rPr>
              <a:t>. </a:t>
            </a:r>
          </a:p>
          <a:p>
            <a:endParaRPr lang="fr-FR" dirty="0"/>
          </a:p>
          <a:p>
            <a:endParaRPr lang="fr-FR" dirty="0">
              <a:effectLst/>
            </a:endParaRPr>
          </a:p>
          <a:p>
            <a:endParaRPr lang="fr-FR" dirty="0"/>
          </a:p>
          <a:p>
            <a:endParaRPr lang="fr-FR" dirty="0">
              <a:effectLst/>
            </a:endParaRPr>
          </a:p>
          <a:p>
            <a:endParaRPr lang="fr-FR" dirty="0"/>
          </a:p>
          <a:p>
            <a:endParaRPr lang="fr-FR" dirty="0">
              <a:effectLst/>
            </a:endParaRPr>
          </a:p>
          <a:p>
            <a:endParaRPr lang="fr-FR" dirty="0"/>
          </a:p>
          <a:p>
            <a:endParaRPr lang="fr-FR" dirty="0">
              <a:effectLst/>
            </a:endParaRPr>
          </a:p>
          <a:p>
            <a:r>
              <a:rPr lang="fr-FR" dirty="0">
                <a:effectLst/>
              </a:rPr>
              <a:t>Melissa </a:t>
            </a:r>
            <a:r>
              <a:rPr lang="fr-FR" dirty="0" err="1">
                <a:effectLst/>
              </a:rPr>
              <a:t>also</a:t>
            </a:r>
            <a:r>
              <a:rPr lang="fr-FR" dirty="0">
                <a:effectLst/>
              </a:rPr>
              <a:t> has a Peak </a:t>
            </a:r>
            <a:r>
              <a:rPr lang="fr-FR" dirty="0" err="1">
                <a:effectLst/>
              </a:rPr>
              <a:t>membership</a:t>
            </a:r>
            <a:r>
              <a:rPr lang="fr-FR" dirty="0">
                <a:effectLst/>
              </a:rPr>
              <a:t> model in place </a:t>
            </a:r>
            <a:r>
              <a:rPr lang="fr-FR" dirty="0" err="1">
                <a:effectLst/>
              </a:rPr>
              <a:t>that</a:t>
            </a:r>
            <a:r>
              <a:rPr lang="fr-FR" dirty="0">
                <a:effectLst/>
              </a:rPr>
              <a:t> </a:t>
            </a:r>
            <a:r>
              <a:rPr lang="fr-FR" dirty="0" err="1">
                <a:effectLst/>
              </a:rPr>
              <a:t>allows</a:t>
            </a:r>
            <a:r>
              <a:rPr lang="fr-FR" dirty="0">
                <a:effectLst/>
              </a:rPr>
              <a:t> </a:t>
            </a:r>
            <a:r>
              <a:rPr lang="fr-FR" dirty="0" err="1">
                <a:effectLst/>
              </a:rPr>
              <a:t>access</a:t>
            </a:r>
            <a:r>
              <a:rPr lang="fr-FR" dirty="0">
                <a:effectLst/>
              </a:rPr>
              <a:t> to </a:t>
            </a:r>
            <a:r>
              <a:rPr lang="fr-FR" dirty="0" err="1">
                <a:effectLst/>
              </a:rPr>
              <a:t>our</a:t>
            </a:r>
            <a:r>
              <a:rPr lang="fr-FR" dirty="0">
                <a:effectLst/>
              </a:rPr>
              <a:t> ‘Peak </a:t>
            </a:r>
            <a:r>
              <a:rPr lang="fr-FR" dirty="0" err="1">
                <a:effectLst/>
              </a:rPr>
              <a:t>Member</a:t>
            </a:r>
            <a:r>
              <a:rPr lang="fr-FR" dirty="0">
                <a:effectLst/>
              </a:rPr>
              <a:t> </a:t>
            </a:r>
            <a:r>
              <a:rPr lang="fr-FR" dirty="0" err="1">
                <a:effectLst/>
              </a:rPr>
              <a:t>Only</a:t>
            </a:r>
            <a:r>
              <a:rPr lang="fr-FR" dirty="0">
                <a:effectLst/>
              </a:rPr>
              <a:t>’ </a:t>
            </a:r>
            <a:r>
              <a:rPr lang="fr-FR" dirty="0" err="1">
                <a:effectLst/>
              </a:rPr>
              <a:t>events</a:t>
            </a:r>
            <a:r>
              <a:rPr lang="fr-FR" dirty="0">
                <a:effectLst/>
              </a:rPr>
              <a:t> e.g. </a:t>
            </a:r>
            <a:r>
              <a:rPr lang="fr-FR" dirty="0" err="1">
                <a:effectLst/>
              </a:rPr>
              <a:t>Talks</a:t>
            </a:r>
            <a:r>
              <a:rPr lang="fr-FR" dirty="0">
                <a:effectLst/>
              </a:rPr>
              <a:t>, Swap Shop Parties, </a:t>
            </a:r>
            <a:r>
              <a:rPr lang="fr-FR" dirty="0" err="1">
                <a:effectLst/>
              </a:rPr>
              <a:t>Movie</a:t>
            </a:r>
            <a:r>
              <a:rPr lang="fr-FR" dirty="0">
                <a:effectLst/>
              </a:rPr>
              <a:t> </a:t>
            </a:r>
            <a:r>
              <a:rPr lang="fr-FR" dirty="0" err="1">
                <a:effectLst/>
              </a:rPr>
              <a:t>nights</a:t>
            </a:r>
            <a:r>
              <a:rPr lang="fr-FR" dirty="0">
                <a:effectLst/>
              </a:rPr>
              <a:t>, Rise and Salt </a:t>
            </a:r>
            <a:r>
              <a:rPr lang="fr-FR" dirty="0" err="1">
                <a:effectLst/>
              </a:rPr>
              <a:t>sea</a:t>
            </a:r>
            <a:r>
              <a:rPr lang="fr-FR" dirty="0">
                <a:effectLst/>
              </a:rPr>
              <a:t> </a:t>
            </a:r>
            <a:r>
              <a:rPr lang="fr-FR" dirty="0" err="1">
                <a:effectLst/>
              </a:rPr>
              <a:t>swims</a:t>
            </a:r>
            <a:r>
              <a:rPr lang="fr-FR" dirty="0">
                <a:effectLst/>
              </a:rPr>
              <a:t> and more, first to </a:t>
            </a:r>
            <a:r>
              <a:rPr lang="fr-FR" dirty="0" err="1">
                <a:effectLst/>
              </a:rPr>
              <a:t>sign</a:t>
            </a:r>
            <a:r>
              <a:rPr lang="fr-FR" dirty="0">
                <a:effectLst/>
              </a:rPr>
              <a:t> up for </a:t>
            </a:r>
            <a:r>
              <a:rPr lang="fr-FR" dirty="0" err="1">
                <a:effectLst/>
              </a:rPr>
              <a:t>our</a:t>
            </a:r>
            <a:r>
              <a:rPr lang="fr-FR" dirty="0">
                <a:effectLst/>
              </a:rPr>
              <a:t> </a:t>
            </a:r>
            <a:r>
              <a:rPr lang="fr-FR" dirty="0" err="1">
                <a:effectLst/>
              </a:rPr>
              <a:t>Hikes</a:t>
            </a:r>
            <a:r>
              <a:rPr lang="fr-FR" dirty="0">
                <a:effectLst/>
              </a:rPr>
              <a:t>, </a:t>
            </a:r>
            <a:r>
              <a:rPr lang="fr-FR" dirty="0" err="1">
                <a:effectLst/>
              </a:rPr>
              <a:t>Getaways</a:t>
            </a:r>
            <a:r>
              <a:rPr lang="fr-FR" dirty="0">
                <a:effectLst/>
              </a:rPr>
              <a:t>, Workshops and Challenges as </a:t>
            </a:r>
            <a:r>
              <a:rPr lang="fr-FR" dirty="0" err="1">
                <a:effectLst/>
              </a:rPr>
              <a:t>they</a:t>
            </a:r>
            <a:r>
              <a:rPr lang="fr-FR" dirty="0">
                <a:effectLst/>
              </a:rPr>
              <a:t> hit the </a:t>
            </a:r>
            <a:r>
              <a:rPr lang="fr-FR" dirty="0" err="1">
                <a:effectLst/>
              </a:rPr>
              <a:t>website</a:t>
            </a:r>
            <a:r>
              <a:rPr lang="fr-FR" dirty="0">
                <a:effectLst/>
              </a:rPr>
              <a:t>, discounts off GGW Webinars </a:t>
            </a:r>
          </a:p>
          <a:p>
            <a:r>
              <a:rPr lang="fr-FR" dirty="0">
                <a:effectLst/>
              </a:rPr>
              <a:t>There </a:t>
            </a:r>
            <a:r>
              <a:rPr lang="fr-FR" dirty="0" err="1">
                <a:effectLst/>
              </a:rPr>
              <a:t>is</a:t>
            </a:r>
            <a:r>
              <a:rPr lang="fr-FR" dirty="0">
                <a:effectLst/>
              </a:rPr>
              <a:t> a </a:t>
            </a:r>
            <a:r>
              <a:rPr lang="fr-FR" dirty="0" err="1">
                <a:effectLst/>
              </a:rPr>
              <a:t>price</a:t>
            </a:r>
            <a:r>
              <a:rPr lang="fr-FR" dirty="0">
                <a:effectLst/>
              </a:rPr>
              <a:t> point </a:t>
            </a:r>
            <a:r>
              <a:rPr lang="fr-FR" dirty="0" err="1">
                <a:effectLst/>
              </a:rPr>
              <a:t>attached</a:t>
            </a:r>
            <a:r>
              <a:rPr lang="fr-FR" dirty="0">
                <a:effectLst/>
              </a:rPr>
              <a:t> to </a:t>
            </a:r>
            <a:r>
              <a:rPr lang="fr-FR" dirty="0" err="1">
                <a:effectLst/>
              </a:rPr>
              <a:t>each</a:t>
            </a:r>
            <a:r>
              <a:rPr lang="fr-FR" dirty="0">
                <a:effectLst/>
              </a:rPr>
              <a:t> </a:t>
            </a:r>
            <a:r>
              <a:rPr lang="fr-FR" dirty="0" err="1">
                <a:effectLst/>
              </a:rPr>
              <a:t>event</a:t>
            </a:r>
            <a:r>
              <a:rPr lang="fr-FR" dirty="0">
                <a:effectLst/>
              </a:rPr>
              <a:t>. </a:t>
            </a:r>
          </a:p>
          <a:p>
            <a:pPr>
              <a:lnSpc>
                <a:spcPct val="115000"/>
              </a:lnSpc>
            </a:pPr>
            <a:endParaRPr lang="fr-FR" dirty="0">
              <a:effectLst/>
            </a:endParaRPr>
          </a:p>
        </p:txBody>
      </p:sp>
      <p:sp>
        <p:nvSpPr>
          <p:cNvPr id="3" name="Text Placeholder 2">
            <a:extLst>
              <a:ext uri="{FF2B5EF4-FFF2-40B4-BE49-F238E27FC236}">
                <a16:creationId xmlns:a16="http://schemas.microsoft.com/office/drawing/2014/main" id="{7EA6E36C-B6D6-E20E-7D80-665F67C7D9FD}"/>
              </a:ext>
            </a:extLst>
          </p:cNvPr>
          <p:cNvSpPr>
            <a:spLocks noGrp="1"/>
          </p:cNvSpPr>
          <p:nvPr>
            <p:ph type="body" sz="quarter" idx="114"/>
          </p:nvPr>
        </p:nvSpPr>
        <p:spPr>
          <a:xfrm>
            <a:off x="783807" y="5734638"/>
            <a:ext cx="5992059" cy="451257"/>
          </a:xfrm>
        </p:spPr>
        <p:txBody>
          <a:bodyPr/>
          <a:lstStyle/>
          <a:p>
            <a:r>
              <a:rPr lang="en-GB" dirty="0"/>
              <a:t>What is the business model of GGW?</a:t>
            </a:r>
          </a:p>
        </p:txBody>
      </p:sp>
      <p:sp>
        <p:nvSpPr>
          <p:cNvPr id="4" name="Slide Number Placeholder 3">
            <a:extLst>
              <a:ext uri="{FF2B5EF4-FFF2-40B4-BE49-F238E27FC236}">
                <a16:creationId xmlns:a16="http://schemas.microsoft.com/office/drawing/2014/main" id="{F7AF33E5-6C8E-82EF-A3D8-5DA81AE77383}"/>
              </a:ext>
            </a:extLst>
          </p:cNvPr>
          <p:cNvSpPr>
            <a:spLocks noGrp="1"/>
          </p:cNvSpPr>
          <p:nvPr>
            <p:ph type="sldNum" sz="quarter" idx="4"/>
          </p:nvPr>
        </p:nvSpPr>
        <p:spPr/>
        <p:txBody>
          <a:bodyPr/>
          <a:lstStyle/>
          <a:p>
            <a:fld id="{CB2079F2-58AF-ED44-82D7-E04B2F6FD686}" type="slidenum">
              <a:rPr lang="en-US" smtClean="0"/>
              <a:pPr/>
              <a:t>53</a:t>
            </a:fld>
            <a:endParaRPr lang="en-US" dirty="0"/>
          </a:p>
        </p:txBody>
      </p:sp>
      <p:sp>
        <p:nvSpPr>
          <p:cNvPr id="5" name="Text Placeholder 4">
            <a:extLst>
              <a:ext uri="{FF2B5EF4-FFF2-40B4-BE49-F238E27FC236}">
                <a16:creationId xmlns:a16="http://schemas.microsoft.com/office/drawing/2014/main" id="{ED8D9984-68D1-86C2-98BF-D3A6CF81FD9D}"/>
              </a:ext>
            </a:extLst>
          </p:cNvPr>
          <p:cNvSpPr>
            <a:spLocks noGrp="1"/>
          </p:cNvSpPr>
          <p:nvPr>
            <p:ph type="body" sz="quarter" idx="115"/>
          </p:nvPr>
        </p:nvSpPr>
        <p:spPr>
          <a:xfrm>
            <a:off x="730152" y="1390678"/>
            <a:ext cx="5992060" cy="3022473"/>
          </a:xfrm>
        </p:spPr>
        <p:txBody>
          <a:bodyPr/>
          <a:lstStyle/>
          <a:p>
            <a:r>
              <a:rPr lang="fr-FR" dirty="0" err="1">
                <a:effectLst/>
              </a:rPr>
              <a:t>Women</a:t>
            </a:r>
            <a:r>
              <a:rPr lang="fr-FR" dirty="0">
                <a:effectLst/>
              </a:rPr>
              <a:t> </a:t>
            </a:r>
            <a:r>
              <a:rPr lang="fr-FR" dirty="0" err="1">
                <a:effectLst/>
              </a:rPr>
              <a:t>will</a:t>
            </a:r>
            <a:r>
              <a:rPr lang="fr-FR" dirty="0">
                <a:effectLst/>
              </a:rPr>
              <a:t> have </a:t>
            </a:r>
            <a:r>
              <a:rPr lang="fr-FR" dirty="0" err="1">
                <a:effectLst/>
              </a:rPr>
              <a:t>their</a:t>
            </a:r>
            <a:r>
              <a:rPr lang="fr-FR" dirty="0">
                <a:effectLst/>
              </a:rPr>
              <a:t> </a:t>
            </a:r>
            <a:r>
              <a:rPr lang="fr-FR" dirty="0" err="1">
                <a:effectLst/>
              </a:rPr>
              <a:t>reasons</a:t>
            </a:r>
            <a:r>
              <a:rPr lang="fr-FR" dirty="0">
                <a:effectLst/>
              </a:rPr>
              <a:t> for </a:t>
            </a:r>
            <a:r>
              <a:rPr lang="fr-FR" dirty="0" err="1">
                <a:effectLst/>
              </a:rPr>
              <a:t>joining</a:t>
            </a:r>
            <a:r>
              <a:rPr lang="fr-FR" dirty="0">
                <a:effectLst/>
              </a:rPr>
              <a:t> the GGW </a:t>
            </a:r>
            <a:r>
              <a:rPr lang="fr-FR" dirty="0" err="1">
                <a:effectLst/>
              </a:rPr>
              <a:t>community</a:t>
            </a:r>
            <a:r>
              <a:rPr lang="fr-FR" dirty="0">
                <a:effectLst/>
              </a:rPr>
              <a:t>. There </a:t>
            </a:r>
            <a:r>
              <a:rPr lang="fr-FR" dirty="0" err="1">
                <a:effectLst/>
              </a:rPr>
              <a:t>may</a:t>
            </a:r>
            <a:r>
              <a:rPr lang="fr-FR" dirty="0">
                <a:effectLst/>
              </a:rPr>
              <a:t> </a:t>
            </a:r>
            <a:r>
              <a:rPr lang="fr-FR" dirty="0" err="1">
                <a:effectLst/>
              </a:rPr>
              <a:t>be</a:t>
            </a:r>
            <a:r>
              <a:rPr lang="fr-FR" dirty="0">
                <a:effectLst/>
              </a:rPr>
              <a:t> an expectation of </a:t>
            </a:r>
            <a:r>
              <a:rPr lang="fr-FR" dirty="0" err="1">
                <a:effectLst/>
              </a:rPr>
              <a:t>fulfilment</a:t>
            </a:r>
            <a:r>
              <a:rPr lang="fr-FR" dirty="0">
                <a:effectLst/>
              </a:rPr>
              <a:t>, </a:t>
            </a:r>
            <a:r>
              <a:rPr lang="fr-FR" dirty="0" err="1">
                <a:effectLst/>
              </a:rPr>
              <a:t>contentment</a:t>
            </a:r>
            <a:r>
              <a:rPr lang="fr-FR" dirty="0">
                <a:effectLst/>
              </a:rPr>
              <a:t> and </a:t>
            </a:r>
            <a:r>
              <a:rPr lang="fr-FR" dirty="0" err="1">
                <a:effectLst/>
              </a:rPr>
              <a:t>joy</a:t>
            </a:r>
            <a:r>
              <a:rPr lang="fr-FR" dirty="0">
                <a:effectLst/>
              </a:rPr>
              <a:t> in meeting new people, </a:t>
            </a:r>
            <a:r>
              <a:rPr lang="fr-FR" dirty="0" err="1">
                <a:effectLst/>
              </a:rPr>
              <a:t>exploring</a:t>
            </a:r>
            <a:r>
              <a:rPr lang="fr-FR" dirty="0">
                <a:effectLst/>
              </a:rPr>
              <a:t> new </a:t>
            </a:r>
            <a:r>
              <a:rPr lang="fr-FR" dirty="0" err="1">
                <a:effectLst/>
              </a:rPr>
              <a:t>landscapes</a:t>
            </a:r>
            <a:r>
              <a:rPr lang="fr-FR" dirty="0">
                <a:effectLst/>
              </a:rPr>
              <a:t>, </a:t>
            </a:r>
            <a:r>
              <a:rPr lang="fr-FR" dirty="0" err="1">
                <a:effectLst/>
              </a:rPr>
              <a:t>connecting</a:t>
            </a:r>
            <a:r>
              <a:rPr lang="fr-FR" dirty="0">
                <a:effectLst/>
              </a:rPr>
              <a:t> </a:t>
            </a:r>
            <a:r>
              <a:rPr lang="fr-FR" dirty="0" err="1">
                <a:effectLst/>
              </a:rPr>
              <a:t>with</a:t>
            </a:r>
            <a:r>
              <a:rPr lang="fr-FR" dirty="0">
                <a:effectLst/>
              </a:rPr>
              <a:t> nature and seeing the </a:t>
            </a:r>
            <a:r>
              <a:rPr lang="fr-FR" dirty="0" err="1">
                <a:effectLst/>
              </a:rPr>
              <a:t>interconnectedness</a:t>
            </a:r>
            <a:r>
              <a:rPr lang="fr-FR" dirty="0">
                <a:effectLst/>
              </a:rPr>
              <a:t> of body, </a:t>
            </a:r>
            <a:r>
              <a:rPr lang="fr-FR" dirty="0" err="1">
                <a:effectLst/>
              </a:rPr>
              <a:t>mind</a:t>
            </a:r>
            <a:r>
              <a:rPr lang="fr-FR" dirty="0">
                <a:effectLst/>
              </a:rPr>
              <a:t> and soul. </a:t>
            </a:r>
          </a:p>
          <a:p>
            <a:endParaRPr lang="fr-FR" dirty="0"/>
          </a:p>
          <a:p>
            <a:r>
              <a:rPr lang="fr-FR" dirty="0">
                <a:effectLst/>
              </a:rPr>
              <a:t>The main </a:t>
            </a:r>
            <a:r>
              <a:rPr lang="fr-FR" dirty="0" err="1">
                <a:effectLst/>
              </a:rPr>
              <a:t>problem</a:t>
            </a:r>
            <a:r>
              <a:rPr lang="fr-FR" dirty="0">
                <a:effectLst/>
              </a:rPr>
              <a:t> </a:t>
            </a:r>
            <a:r>
              <a:rPr lang="fr-FR" dirty="0" err="1">
                <a:effectLst/>
              </a:rPr>
              <a:t>identified</a:t>
            </a:r>
            <a:r>
              <a:rPr lang="fr-FR" dirty="0">
                <a:effectLst/>
              </a:rPr>
              <a:t> </a:t>
            </a:r>
            <a:r>
              <a:rPr lang="fr-FR" dirty="0" err="1">
                <a:effectLst/>
              </a:rPr>
              <a:t>is</a:t>
            </a:r>
            <a:r>
              <a:rPr lang="fr-FR" dirty="0">
                <a:effectLst/>
              </a:rPr>
              <a:t> </a:t>
            </a:r>
            <a:r>
              <a:rPr lang="fr-FR" dirty="0" err="1">
                <a:effectLst/>
              </a:rPr>
              <a:t>that</a:t>
            </a:r>
            <a:r>
              <a:rPr lang="fr-FR" dirty="0">
                <a:effectLst/>
              </a:rPr>
              <a:t> </a:t>
            </a:r>
            <a:r>
              <a:rPr lang="fr-FR" dirty="0" err="1">
                <a:effectLst/>
              </a:rPr>
              <a:t>there</a:t>
            </a:r>
            <a:r>
              <a:rPr lang="fr-FR" dirty="0">
                <a:effectLst/>
              </a:rPr>
              <a:t> </a:t>
            </a:r>
            <a:r>
              <a:rPr lang="fr-FR" dirty="0" err="1">
                <a:effectLst/>
              </a:rPr>
              <a:t>were</a:t>
            </a:r>
            <a:r>
              <a:rPr lang="fr-FR" dirty="0">
                <a:effectLst/>
              </a:rPr>
              <a:t> </a:t>
            </a:r>
            <a:r>
              <a:rPr lang="fr-FR" dirty="0" err="1">
                <a:effectLst/>
              </a:rPr>
              <a:t>plenty</a:t>
            </a:r>
            <a:r>
              <a:rPr lang="fr-FR" dirty="0">
                <a:effectLst/>
              </a:rPr>
              <a:t> of </a:t>
            </a:r>
            <a:r>
              <a:rPr lang="fr-FR" dirty="0" err="1">
                <a:effectLst/>
              </a:rPr>
              <a:t>hiking</a:t>
            </a:r>
            <a:r>
              <a:rPr lang="fr-FR" dirty="0">
                <a:effectLst/>
              </a:rPr>
              <a:t> groups in Ireland </a:t>
            </a:r>
            <a:r>
              <a:rPr lang="fr-FR" dirty="0" err="1">
                <a:effectLst/>
              </a:rPr>
              <a:t>however</a:t>
            </a:r>
            <a:r>
              <a:rPr lang="fr-FR" dirty="0">
                <a:effectLst/>
              </a:rPr>
              <a:t>, </a:t>
            </a:r>
            <a:r>
              <a:rPr lang="fr-FR" dirty="0" err="1">
                <a:effectLst/>
              </a:rPr>
              <a:t>there</a:t>
            </a:r>
            <a:r>
              <a:rPr lang="fr-FR" dirty="0">
                <a:effectLst/>
              </a:rPr>
              <a:t> </a:t>
            </a:r>
            <a:r>
              <a:rPr lang="fr-FR" dirty="0" err="1">
                <a:effectLst/>
              </a:rPr>
              <a:t>were</a:t>
            </a:r>
            <a:r>
              <a:rPr lang="fr-FR" dirty="0">
                <a:effectLst/>
              </a:rPr>
              <a:t> none </a:t>
            </a:r>
            <a:r>
              <a:rPr lang="fr-FR" dirty="0" err="1">
                <a:effectLst/>
              </a:rPr>
              <a:t>that</a:t>
            </a:r>
            <a:r>
              <a:rPr lang="fr-FR" dirty="0">
                <a:effectLst/>
              </a:rPr>
              <a:t> </a:t>
            </a:r>
            <a:r>
              <a:rPr lang="fr-FR" dirty="0" err="1">
                <a:effectLst/>
              </a:rPr>
              <a:t>were</a:t>
            </a:r>
            <a:r>
              <a:rPr lang="fr-FR" dirty="0">
                <a:effectLst/>
              </a:rPr>
              <a:t> </a:t>
            </a:r>
            <a:r>
              <a:rPr lang="fr-FR" dirty="0" err="1">
                <a:effectLst/>
              </a:rPr>
              <a:t>cognizant</a:t>
            </a:r>
            <a:r>
              <a:rPr lang="fr-FR" dirty="0">
                <a:effectLst/>
              </a:rPr>
              <a:t> of the </a:t>
            </a:r>
            <a:r>
              <a:rPr lang="fr-FR" dirty="0" err="1">
                <a:effectLst/>
              </a:rPr>
              <a:t>specific</a:t>
            </a:r>
            <a:r>
              <a:rPr lang="fr-FR" dirty="0">
                <a:effectLst/>
              </a:rPr>
              <a:t> </a:t>
            </a:r>
            <a:r>
              <a:rPr lang="fr-FR" dirty="0" err="1">
                <a:effectLst/>
              </a:rPr>
              <a:t>needs</a:t>
            </a:r>
            <a:r>
              <a:rPr lang="fr-FR" dirty="0">
                <a:effectLst/>
              </a:rPr>
              <a:t> of </a:t>
            </a:r>
            <a:r>
              <a:rPr lang="fr-FR" dirty="0" err="1">
                <a:effectLst/>
              </a:rPr>
              <a:t>women</a:t>
            </a:r>
            <a:r>
              <a:rPr lang="fr-FR" dirty="0">
                <a:effectLst/>
              </a:rPr>
              <a:t>.</a:t>
            </a:r>
          </a:p>
          <a:p>
            <a:endParaRPr lang="fr-FR" dirty="0"/>
          </a:p>
          <a:p>
            <a:endParaRPr lang="fr-FR" dirty="0">
              <a:effectLst/>
            </a:endParaRPr>
          </a:p>
          <a:p>
            <a:endParaRPr lang="fr-FR" dirty="0"/>
          </a:p>
          <a:p>
            <a:r>
              <a:rPr lang="fr-FR" dirty="0">
                <a:effectLst/>
              </a:rPr>
              <a:t>Melissa </a:t>
            </a:r>
            <a:r>
              <a:rPr lang="fr-FR" dirty="0" err="1">
                <a:effectLst/>
              </a:rPr>
              <a:t>identified</a:t>
            </a:r>
            <a:r>
              <a:rPr lang="fr-FR" dirty="0">
                <a:effectLst/>
              </a:rPr>
              <a:t> a gap in building a business </a:t>
            </a:r>
            <a:r>
              <a:rPr lang="fr-FR" dirty="0" err="1">
                <a:effectLst/>
              </a:rPr>
              <a:t>around</a:t>
            </a:r>
            <a:r>
              <a:rPr lang="fr-FR" dirty="0">
                <a:effectLst/>
              </a:rPr>
              <a:t> </a:t>
            </a:r>
            <a:r>
              <a:rPr lang="fr-FR" dirty="0" err="1">
                <a:effectLst/>
              </a:rPr>
              <a:t>hosting</a:t>
            </a:r>
            <a:r>
              <a:rPr lang="fr-FR" dirty="0">
                <a:effectLst/>
              </a:rPr>
              <a:t> </a:t>
            </a:r>
            <a:r>
              <a:rPr lang="fr-FR" dirty="0" err="1">
                <a:effectLst/>
              </a:rPr>
              <a:t>weekly</a:t>
            </a:r>
            <a:r>
              <a:rPr lang="fr-FR" dirty="0">
                <a:effectLst/>
              </a:rPr>
              <a:t> </a:t>
            </a:r>
            <a:r>
              <a:rPr lang="fr-FR" dirty="0" err="1">
                <a:effectLst/>
              </a:rPr>
              <a:t>hikes</a:t>
            </a:r>
            <a:r>
              <a:rPr lang="fr-FR" dirty="0">
                <a:effectLst/>
              </a:rPr>
              <a:t> for </a:t>
            </a:r>
            <a:r>
              <a:rPr lang="fr-FR" dirty="0" err="1">
                <a:effectLst/>
              </a:rPr>
              <a:t>women</a:t>
            </a:r>
            <a:r>
              <a:rPr lang="fr-FR" dirty="0">
                <a:effectLst/>
              </a:rPr>
              <a:t> </a:t>
            </a:r>
            <a:r>
              <a:rPr lang="fr-FR" dirty="0" err="1">
                <a:effectLst/>
              </a:rPr>
              <a:t>which</a:t>
            </a:r>
            <a:r>
              <a:rPr lang="fr-FR" dirty="0">
                <a:effectLst/>
              </a:rPr>
              <a:t> </a:t>
            </a:r>
            <a:r>
              <a:rPr lang="fr-FR" dirty="0" err="1">
                <a:effectLst/>
              </a:rPr>
              <a:t>includes</a:t>
            </a:r>
            <a:r>
              <a:rPr lang="fr-FR" dirty="0">
                <a:effectLst/>
              </a:rPr>
              <a:t> building a </a:t>
            </a:r>
            <a:r>
              <a:rPr lang="fr-FR" dirty="0" err="1">
                <a:effectLst/>
              </a:rPr>
              <a:t>community</a:t>
            </a:r>
            <a:r>
              <a:rPr lang="fr-FR" dirty="0">
                <a:effectLst/>
              </a:rPr>
              <a:t> of </a:t>
            </a:r>
            <a:r>
              <a:rPr lang="fr-FR" dirty="0" err="1">
                <a:effectLst/>
              </a:rPr>
              <a:t>women</a:t>
            </a:r>
            <a:r>
              <a:rPr lang="fr-FR" dirty="0">
                <a:effectLst/>
              </a:rPr>
              <a:t> </a:t>
            </a:r>
            <a:r>
              <a:rPr lang="fr-FR" dirty="0" err="1">
                <a:effectLst/>
              </a:rPr>
              <a:t>who</a:t>
            </a:r>
            <a:r>
              <a:rPr lang="fr-FR" dirty="0">
                <a:effectLst/>
              </a:rPr>
              <a:t> </a:t>
            </a:r>
            <a:r>
              <a:rPr lang="fr-FR" dirty="0" err="1">
                <a:effectLst/>
              </a:rPr>
              <a:t>feel</a:t>
            </a:r>
            <a:r>
              <a:rPr lang="fr-FR" dirty="0">
                <a:effectLst/>
              </a:rPr>
              <a:t> </a:t>
            </a:r>
            <a:r>
              <a:rPr lang="fr-FR" dirty="0" err="1">
                <a:effectLst/>
              </a:rPr>
              <a:t>empowered</a:t>
            </a:r>
            <a:r>
              <a:rPr lang="fr-FR" dirty="0">
                <a:effectLst/>
              </a:rPr>
              <a:t> and </a:t>
            </a:r>
            <a:r>
              <a:rPr lang="fr-FR" dirty="0" err="1">
                <a:effectLst/>
              </a:rPr>
              <a:t>listened</a:t>
            </a:r>
            <a:r>
              <a:rPr lang="fr-FR" dirty="0">
                <a:effectLst/>
              </a:rPr>
              <a:t> to and </a:t>
            </a:r>
            <a:r>
              <a:rPr lang="fr-FR" dirty="0" err="1">
                <a:effectLst/>
              </a:rPr>
              <a:t>where</a:t>
            </a:r>
            <a:r>
              <a:rPr lang="fr-FR" dirty="0">
                <a:effectLst/>
              </a:rPr>
              <a:t> </a:t>
            </a:r>
            <a:r>
              <a:rPr lang="fr-FR" dirty="0" err="1">
                <a:effectLst/>
              </a:rPr>
              <a:t>they</a:t>
            </a:r>
            <a:r>
              <a:rPr lang="fr-FR" dirty="0">
                <a:effectLst/>
              </a:rPr>
              <a:t> have </a:t>
            </a:r>
            <a:r>
              <a:rPr lang="fr-FR" dirty="0" err="1">
                <a:effectLst/>
              </a:rPr>
              <a:t>created</a:t>
            </a:r>
            <a:r>
              <a:rPr lang="fr-FR" dirty="0">
                <a:effectLst/>
              </a:rPr>
              <a:t> an </a:t>
            </a:r>
            <a:r>
              <a:rPr lang="fr-FR" dirty="0" err="1">
                <a:effectLst/>
              </a:rPr>
              <a:t>experience</a:t>
            </a:r>
            <a:r>
              <a:rPr lang="fr-FR" dirty="0">
                <a:effectLst/>
              </a:rPr>
              <a:t> of a </a:t>
            </a:r>
            <a:r>
              <a:rPr lang="fr-FR" dirty="0" err="1">
                <a:effectLst/>
              </a:rPr>
              <a:t>lifetime</a:t>
            </a:r>
            <a:r>
              <a:rPr lang="fr-FR" dirty="0">
                <a:effectLst/>
              </a:rPr>
              <a:t> in the </a:t>
            </a:r>
            <a:r>
              <a:rPr lang="fr-FR" dirty="0" err="1">
                <a:effectLst/>
              </a:rPr>
              <a:t>outdoors</a:t>
            </a:r>
            <a:r>
              <a:rPr lang="fr-FR" dirty="0">
                <a:effectLst/>
              </a:rPr>
              <a:t>, </a:t>
            </a:r>
            <a:r>
              <a:rPr lang="fr-FR" dirty="0" err="1">
                <a:effectLst/>
              </a:rPr>
              <a:t>nurturing</a:t>
            </a:r>
            <a:r>
              <a:rPr lang="fr-FR" dirty="0">
                <a:effectLst/>
              </a:rPr>
              <a:t> </a:t>
            </a:r>
            <a:r>
              <a:rPr lang="fr-FR" dirty="0" err="1">
                <a:effectLst/>
              </a:rPr>
              <a:t>relationships</a:t>
            </a:r>
            <a:r>
              <a:rPr lang="fr-FR" dirty="0">
                <a:effectLst/>
              </a:rPr>
              <a:t> </a:t>
            </a:r>
            <a:r>
              <a:rPr lang="fr-FR" dirty="0" err="1">
                <a:effectLst/>
              </a:rPr>
              <a:t>with</a:t>
            </a:r>
            <a:r>
              <a:rPr lang="fr-FR" dirty="0">
                <a:effectLst/>
              </a:rPr>
              <a:t> </a:t>
            </a:r>
            <a:r>
              <a:rPr lang="fr-FR" dirty="0" err="1">
                <a:effectLst/>
              </a:rPr>
              <a:t>themselves</a:t>
            </a:r>
            <a:r>
              <a:rPr lang="fr-FR" dirty="0">
                <a:effectLst/>
              </a:rPr>
              <a:t>, </a:t>
            </a:r>
            <a:r>
              <a:rPr lang="fr-FR" dirty="0" err="1">
                <a:effectLst/>
              </a:rPr>
              <a:t>fostering</a:t>
            </a:r>
            <a:r>
              <a:rPr lang="fr-FR" dirty="0">
                <a:effectLst/>
              </a:rPr>
              <a:t> new </a:t>
            </a:r>
            <a:r>
              <a:rPr lang="fr-FR" dirty="0" err="1">
                <a:effectLst/>
              </a:rPr>
              <a:t>relationships</a:t>
            </a:r>
            <a:r>
              <a:rPr lang="fr-FR" dirty="0">
                <a:effectLst/>
              </a:rPr>
              <a:t> and </a:t>
            </a:r>
            <a:r>
              <a:rPr lang="fr-FR" dirty="0" err="1">
                <a:effectLst/>
              </a:rPr>
              <a:t>connecting</a:t>
            </a:r>
            <a:r>
              <a:rPr lang="fr-FR" dirty="0">
                <a:effectLst/>
              </a:rPr>
              <a:t> </a:t>
            </a:r>
            <a:r>
              <a:rPr lang="fr-FR" dirty="0" err="1">
                <a:effectLst/>
              </a:rPr>
              <a:t>with</a:t>
            </a:r>
            <a:r>
              <a:rPr lang="fr-FR" dirty="0">
                <a:effectLst/>
              </a:rPr>
              <a:t> nature. The </a:t>
            </a:r>
            <a:r>
              <a:rPr lang="fr-FR" dirty="0" err="1">
                <a:effectLst/>
              </a:rPr>
              <a:t>benefits</a:t>
            </a:r>
            <a:r>
              <a:rPr lang="fr-FR" dirty="0">
                <a:effectLst/>
              </a:rPr>
              <a:t> of nature are </a:t>
            </a:r>
            <a:r>
              <a:rPr lang="fr-FR" dirty="0" err="1">
                <a:effectLst/>
              </a:rPr>
              <a:t>well</a:t>
            </a:r>
            <a:r>
              <a:rPr lang="fr-FR" dirty="0">
                <a:effectLst/>
              </a:rPr>
              <a:t> </a:t>
            </a:r>
            <a:r>
              <a:rPr lang="fr-FR" dirty="0" err="1">
                <a:effectLst/>
              </a:rPr>
              <a:t>documented</a:t>
            </a:r>
            <a:r>
              <a:rPr lang="fr-FR" dirty="0">
                <a:effectLst/>
              </a:rPr>
              <a:t> in </a:t>
            </a:r>
            <a:r>
              <a:rPr lang="fr-FR" dirty="0" err="1">
                <a:effectLst/>
              </a:rPr>
              <a:t>lowering</a:t>
            </a:r>
            <a:r>
              <a:rPr lang="fr-FR" dirty="0">
                <a:effectLst/>
              </a:rPr>
              <a:t> </a:t>
            </a:r>
            <a:r>
              <a:rPr lang="fr-FR" dirty="0" err="1">
                <a:effectLst/>
              </a:rPr>
              <a:t>blood</a:t>
            </a:r>
            <a:r>
              <a:rPr lang="fr-FR" dirty="0">
                <a:effectLst/>
              </a:rPr>
              <a:t> pressure, and </a:t>
            </a:r>
            <a:r>
              <a:rPr lang="fr-FR" dirty="0" err="1">
                <a:effectLst/>
              </a:rPr>
              <a:t>providing</a:t>
            </a:r>
            <a:r>
              <a:rPr lang="fr-FR" dirty="0">
                <a:effectLst/>
              </a:rPr>
              <a:t> a </a:t>
            </a:r>
            <a:r>
              <a:rPr lang="fr-FR" dirty="0" err="1">
                <a:effectLst/>
              </a:rPr>
              <a:t>sense</a:t>
            </a:r>
            <a:r>
              <a:rPr lang="fr-FR" dirty="0">
                <a:effectLst/>
              </a:rPr>
              <a:t> of </a:t>
            </a:r>
            <a:r>
              <a:rPr lang="fr-FR" dirty="0" err="1">
                <a:effectLst/>
              </a:rPr>
              <a:t>calm</a:t>
            </a:r>
            <a:r>
              <a:rPr lang="fr-FR" dirty="0">
                <a:effectLst/>
              </a:rPr>
              <a:t>, </a:t>
            </a:r>
            <a:r>
              <a:rPr lang="fr-FR" dirty="0" err="1">
                <a:effectLst/>
              </a:rPr>
              <a:t>slowing</a:t>
            </a:r>
            <a:r>
              <a:rPr lang="fr-FR" dirty="0">
                <a:effectLst/>
              </a:rPr>
              <a:t> down the </a:t>
            </a:r>
            <a:r>
              <a:rPr lang="fr-FR" dirty="0" err="1">
                <a:effectLst/>
              </a:rPr>
              <a:t>mind</a:t>
            </a:r>
            <a:r>
              <a:rPr lang="fr-FR" dirty="0">
                <a:effectLst/>
              </a:rPr>
              <a:t> to the </a:t>
            </a:r>
            <a:r>
              <a:rPr lang="fr-FR" dirty="0" err="1">
                <a:effectLst/>
              </a:rPr>
              <a:t>stillness</a:t>
            </a:r>
            <a:r>
              <a:rPr lang="fr-FR" dirty="0">
                <a:effectLst/>
              </a:rPr>
              <a:t> and </a:t>
            </a:r>
            <a:r>
              <a:rPr lang="fr-FR" dirty="0" err="1">
                <a:effectLst/>
              </a:rPr>
              <a:t>wildness</a:t>
            </a:r>
            <a:r>
              <a:rPr lang="fr-FR" dirty="0">
                <a:effectLst/>
              </a:rPr>
              <a:t> of nature. </a:t>
            </a:r>
          </a:p>
          <a:p>
            <a:pPr>
              <a:buFont typeface="+mj-lt"/>
              <a:buAutoNum type="arabicPeriod"/>
            </a:pPr>
            <a:endParaRPr lang="fr-FR" dirty="0">
              <a:effectLst/>
            </a:endParaRPr>
          </a:p>
        </p:txBody>
      </p:sp>
      <p:sp>
        <p:nvSpPr>
          <p:cNvPr id="6" name="Text Placeholder 5">
            <a:extLst>
              <a:ext uri="{FF2B5EF4-FFF2-40B4-BE49-F238E27FC236}">
                <a16:creationId xmlns:a16="http://schemas.microsoft.com/office/drawing/2014/main" id="{8810F661-7155-C6F9-7E1F-2D665FC61D97}"/>
              </a:ext>
            </a:extLst>
          </p:cNvPr>
          <p:cNvSpPr>
            <a:spLocks noGrp="1"/>
          </p:cNvSpPr>
          <p:nvPr>
            <p:ph type="body" sz="quarter" idx="116"/>
          </p:nvPr>
        </p:nvSpPr>
        <p:spPr>
          <a:xfrm>
            <a:off x="730153" y="675189"/>
            <a:ext cx="5992059" cy="451257"/>
          </a:xfrm>
        </p:spPr>
        <p:txBody>
          <a:bodyPr/>
          <a:lstStyle/>
          <a:p>
            <a:r>
              <a:rPr lang="en-GB" dirty="0"/>
              <a:t>What kind of solutions were implemented to solve these problems?</a:t>
            </a:r>
          </a:p>
        </p:txBody>
      </p:sp>
      <p:pic>
        <p:nvPicPr>
          <p:cNvPr id="7" name="Image 6" descr="Une image contenant dessin humoristique, Graphique, Emblème, art&#10;&#10;Description générée automatiquement">
            <a:extLst>
              <a:ext uri="{FF2B5EF4-FFF2-40B4-BE49-F238E27FC236}">
                <a16:creationId xmlns:a16="http://schemas.microsoft.com/office/drawing/2014/main" id="{7CFDE4F6-9D9E-CBA1-11CB-822D79F4C61D}"/>
              </a:ext>
            </a:extLst>
          </p:cNvPr>
          <p:cNvPicPr>
            <a:picLocks noChangeAspect="1"/>
          </p:cNvPicPr>
          <p:nvPr/>
        </p:nvPicPr>
        <p:blipFill>
          <a:blip r:embed="rId2"/>
          <a:stretch>
            <a:fillRect/>
          </a:stretch>
        </p:blipFill>
        <p:spPr>
          <a:xfrm>
            <a:off x="-570885" y="8116836"/>
            <a:ext cx="3449604" cy="3449604"/>
          </a:xfrm>
          <a:prstGeom prst="rect">
            <a:avLst/>
          </a:prstGeom>
        </p:spPr>
      </p:pic>
    </p:spTree>
    <p:extLst>
      <p:ext uri="{BB962C8B-B14F-4D97-AF65-F5344CB8AC3E}">
        <p14:creationId xmlns:p14="http://schemas.microsoft.com/office/powerpoint/2010/main" val="5641279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77F18A2-9D71-1799-81D1-C426CB308C18}"/>
              </a:ext>
            </a:extLst>
          </p:cNvPr>
          <p:cNvSpPr>
            <a:spLocks noGrp="1"/>
          </p:cNvSpPr>
          <p:nvPr>
            <p:ph type="sldNum" sz="quarter" idx="4"/>
          </p:nvPr>
        </p:nvSpPr>
        <p:spPr/>
        <p:txBody>
          <a:bodyPr/>
          <a:lstStyle/>
          <a:p>
            <a:fld id="{CB2079F2-58AF-ED44-82D7-E04B2F6FD686}" type="slidenum">
              <a:rPr lang="en-US" smtClean="0"/>
              <a:pPr/>
              <a:t>54</a:t>
            </a:fld>
            <a:endParaRPr lang="en-US" dirty="0"/>
          </a:p>
        </p:txBody>
      </p:sp>
      <p:sp>
        <p:nvSpPr>
          <p:cNvPr id="16" name="Text Placeholder 5">
            <a:extLst>
              <a:ext uri="{FF2B5EF4-FFF2-40B4-BE49-F238E27FC236}">
                <a16:creationId xmlns:a16="http://schemas.microsoft.com/office/drawing/2014/main" id="{9DB7C7AF-CE27-CF62-670D-24248E6C807C}"/>
              </a:ext>
            </a:extLst>
          </p:cNvPr>
          <p:cNvSpPr txBox="1">
            <a:spLocks/>
          </p:cNvSpPr>
          <p:nvPr/>
        </p:nvSpPr>
        <p:spPr>
          <a:xfrm>
            <a:off x="766011" y="5235167"/>
            <a:ext cx="6469177" cy="2088787"/>
          </a:xfrm>
          <a:prstGeom prst="rect">
            <a:avLst/>
          </a:prstGeom>
        </p:spPr>
        <p:txBody>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buNone/>
            </a:pPr>
            <a:endParaRPr lang="en-GB" dirty="0">
              <a:solidFill>
                <a:schemeClr val="bg1"/>
              </a:solidFill>
              <a:latin typeface="Verdana" panose="020B0604030504040204" pitchFamily="34" charset="0"/>
              <a:ea typeface="Verdana" panose="020B0604030504040204" pitchFamily="34" charset="0"/>
            </a:endParaRPr>
          </a:p>
        </p:txBody>
      </p:sp>
      <p:sp>
        <p:nvSpPr>
          <p:cNvPr id="17" name="Text Placeholder 6">
            <a:extLst>
              <a:ext uri="{FF2B5EF4-FFF2-40B4-BE49-F238E27FC236}">
                <a16:creationId xmlns:a16="http://schemas.microsoft.com/office/drawing/2014/main" id="{49F1544D-2A6D-00CD-E141-0BB3BAF56336}"/>
              </a:ext>
            </a:extLst>
          </p:cNvPr>
          <p:cNvSpPr txBox="1">
            <a:spLocks/>
          </p:cNvSpPr>
          <p:nvPr/>
        </p:nvSpPr>
        <p:spPr>
          <a:xfrm>
            <a:off x="764117" y="4441059"/>
            <a:ext cx="5992059" cy="451257"/>
          </a:xfrm>
          <a:prstGeom prst="rect">
            <a:avLst/>
          </a:prstGeom>
        </p:spPr>
        <p:txBody>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buNone/>
            </a:pPr>
            <a:r>
              <a:rPr lang="en-GB" sz="1400" b="1" dirty="0">
                <a:solidFill>
                  <a:schemeClr val="bg1"/>
                </a:solidFill>
                <a:latin typeface="Verdana" panose="020B0604030504040204" pitchFamily="34" charset="0"/>
                <a:ea typeface="Verdana" panose="020B0604030504040204" pitchFamily="34" charset="0"/>
                <a:cs typeface="Verdana" panose="020B0604030504040204" pitchFamily="34" charset="0"/>
              </a:rPr>
              <a:t>Why is it a good practice?</a:t>
            </a:r>
          </a:p>
        </p:txBody>
      </p:sp>
      <p:sp>
        <p:nvSpPr>
          <p:cNvPr id="3" name="ZoneTexte 2">
            <a:extLst>
              <a:ext uri="{FF2B5EF4-FFF2-40B4-BE49-F238E27FC236}">
                <a16:creationId xmlns:a16="http://schemas.microsoft.com/office/drawing/2014/main" id="{17305696-753F-AA20-9F79-0FBCB29928AB}"/>
              </a:ext>
            </a:extLst>
          </p:cNvPr>
          <p:cNvSpPr txBox="1"/>
          <p:nvPr/>
        </p:nvSpPr>
        <p:spPr>
          <a:xfrm>
            <a:off x="304797" y="4883894"/>
            <a:ext cx="6910701" cy="5047536"/>
          </a:xfrm>
          <a:prstGeom prst="rect">
            <a:avLst/>
          </a:prstGeom>
          <a:noFill/>
        </p:spPr>
        <p:txBody>
          <a:bodyPr wrap="square">
            <a:spAutoFit/>
          </a:bodyPr>
          <a:lstStyle/>
          <a:p>
            <a:r>
              <a:rPr lang="fr-FR" sz="1400" b="1" i="1"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Galz</a:t>
            </a:r>
            <a:r>
              <a:rPr lang="fr-FR" sz="1400" b="1" i="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Gone Wild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is</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an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example</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of good practice as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it</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addresses</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some</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of the key points in Eco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Health</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Tourism</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Melissa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addresses</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sustainability</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in the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following</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ways</a:t>
            </a:r>
            <a:r>
              <a:rPr lang="fr-FR" sz="1400" dirty="0">
                <a:solidFill>
                  <a:schemeClr val="bg1"/>
                </a:solidFill>
                <a:latin typeface="Verdana" panose="020B0604030504040204" pitchFamily="34" charset="0"/>
                <a:ea typeface="Verdana" panose="020B0604030504040204" pitchFamily="34" charset="0"/>
                <a:cs typeface="Verdana" panose="020B0604030504040204" pitchFamily="34" charset="0"/>
              </a:rPr>
              <a:t>:</a:t>
            </a:r>
            <a:endPar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p>
            <a:endPar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p>
            <a:r>
              <a:rPr lang="fr-FR" sz="1400" b="1"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Economic</a:t>
            </a:r>
            <a:r>
              <a:rPr lang="fr-FR" sz="14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endPar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p>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The GGW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community</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embraces</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all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women</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and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allows</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access</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to hard-to-</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reach</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groups by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using</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pay-it-forward</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initiatives. The spin-off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effect</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of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women</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travelling to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hike</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meetups</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overnight</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stays</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food</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coffees</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and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supporting</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local businesses has a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ripple</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effect</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Mel’s</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business model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is</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not about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amassing</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huge</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profits but by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maximizing</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the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potential</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of the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outdoors</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and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cultivating</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friendships</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and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peer</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networks for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women</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No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doubt</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some</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of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these</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hikes</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spur</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other</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businesses’ innovative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ideas</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p>
          <a:p>
            <a:endPar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p>
            <a:r>
              <a:rPr lang="fr-FR" sz="14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Social </a:t>
            </a:r>
            <a:endPar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p>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The social impact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provides</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the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greatest</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measure</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of good practice.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Increased</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self-confidence, meeting new people, forming new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friendships</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learning</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new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skills</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and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empowering</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women</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with</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tools</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to deal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with</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adversity</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stress and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anxiety</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p>
          <a:p>
            <a:endPar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p>
            <a:r>
              <a:rPr lang="fr-FR" sz="1400" b="1"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Environmental</a:t>
            </a:r>
            <a:r>
              <a:rPr lang="fr-FR" sz="14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endPar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p>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Melissa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is</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strong</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advocate</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of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leaving</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no trace. Melissa caps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her</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hikes</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10 to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ensure</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that</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the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landscape</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is</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minded</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and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respected</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while</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traversing</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the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peaks</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and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valleys</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of the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mountains</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p>
        </p:txBody>
      </p:sp>
      <p:pic>
        <p:nvPicPr>
          <p:cNvPr id="2" name="Média en ligne 1" descr="GALZGONEWILD- Our Community">
            <a:hlinkClick r:id="" action="ppaction://media"/>
            <a:extLst>
              <a:ext uri="{FF2B5EF4-FFF2-40B4-BE49-F238E27FC236}">
                <a16:creationId xmlns:a16="http://schemas.microsoft.com/office/drawing/2014/main" id="{BDB58CE0-FCEF-1095-D000-CABF588DA753}"/>
              </a:ext>
            </a:extLst>
          </p:cNvPr>
          <p:cNvPicPr>
            <a:picLocks noRot="1" noChangeAspect="1"/>
          </p:cNvPicPr>
          <p:nvPr>
            <a:videoFile r:link="rId1"/>
          </p:nvPr>
        </p:nvPicPr>
        <p:blipFill>
          <a:blip r:embed="rId3"/>
          <a:stretch>
            <a:fillRect/>
          </a:stretch>
        </p:blipFill>
        <p:spPr>
          <a:xfrm>
            <a:off x="1692067" y="1016950"/>
            <a:ext cx="4136165" cy="2615013"/>
          </a:xfrm>
          <a:prstGeom prst="rect">
            <a:avLst/>
          </a:prstGeom>
        </p:spPr>
      </p:pic>
    </p:spTree>
    <p:extLst>
      <p:ext uri="{BB962C8B-B14F-4D97-AF65-F5344CB8AC3E}">
        <p14:creationId xmlns:p14="http://schemas.microsoft.com/office/powerpoint/2010/main" val="2857542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71981E3A-88CC-EEC7-75CA-A2EF0B8A7BDC}"/>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p:blipFill>
        <p:spPr>
          <a:xfrm>
            <a:off x="659219" y="-4671"/>
            <a:ext cx="6900456" cy="5345113"/>
          </a:xfrm>
        </p:spPr>
      </p:pic>
      <p:sp>
        <p:nvSpPr>
          <p:cNvPr id="3" name="Text Placeholder 2">
            <a:extLst>
              <a:ext uri="{FF2B5EF4-FFF2-40B4-BE49-F238E27FC236}">
                <a16:creationId xmlns:a16="http://schemas.microsoft.com/office/drawing/2014/main" id="{977949B7-DD90-1208-84E2-0B51206622C8}"/>
              </a:ext>
            </a:extLst>
          </p:cNvPr>
          <p:cNvSpPr>
            <a:spLocks noGrp="1"/>
          </p:cNvSpPr>
          <p:nvPr>
            <p:ph type="body" sz="quarter" idx="116"/>
          </p:nvPr>
        </p:nvSpPr>
        <p:spPr>
          <a:xfrm>
            <a:off x="-16302" y="6568693"/>
            <a:ext cx="1891878" cy="295413"/>
          </a:xfrm>
          <a:solidFill>
            <a:schemeClr val="bg1"/>
          </a:solidFill>
        </p:spPr>
        <p:txBody>
          <a:bodyPr/>
          <a:lstStyle/>
          <a:p>
            <a:r>
              <a:rPr lang="en-GB" dirty="0">
                <a:solidFill>
                  <a:srgbClr val="8AC03B"/>
                </a:solidFill>
              </a:rPr>
              <a:t>What?</a:t>
            </a:r>
          </a:p>
        </p:txBody>
      </p:sp>
      <p:sp>
        <p:nvSpPr>
          <p:cNvPr id="4" name="Text Placeholder 3">
            <a:extLst>
              <a:ext uri="{FF2B5EF4-FFF2-40B4-BE49-F238E27FC236}">
                <a16:creationId xmlns:a16="http://schemas.microsoft.com/office/drawing/2014/main" id="{DC4011F0-1176-0F56-B169-D33AA44A030A}"/>
              </a:ext>
            </a:extLst>
          </p:cNvPr>
          <p:cNvSpPr>
            <a:spLocks noGrp="1"/>
          </p:cNvSpPr>
          <p:nvPr>
            <p:ph type="body" sz="quarter" idx="117"/>
          </p:nvPr>
        </p:nvSpPr>
        <p:spPr>
          <a:xfrm>
            <a:off x="1871015" y="6568694"/>
            <a:ext cx="1870306" cy="293414"/>
          </a:xfrm>
          <a:solidFill>
            <a:schemeClr val="bg1"/>
          </a:solidFill>
        </p:spPr>
        <p:txBody>
          <a:bodyPr/>
          <a:lstStyle/>
          <a:p>
            <a:r>
              <a:rPr lang="en-GB" dirty="0">
                <a:solidFill>
                  <a:srgbClr val="97C879"/>
                </a:solidFill>
              </a:rPr>
              <a:t>Goal?</a:t>
            </a:r>
          </a:p>
        </p:txBody>
      </p:sp>
      <p:sp>
        <p:nvSpPr>
          <p:cNvPr id="5" name="Text Placeholder 4">
            <a:extLst>
              <a:ext uri="{FF2B5EF4-FFF2-40B4-BE49-F238E27FC236}">
                <a16:creationId xmlns:a16="http://schemas.microsoft.com/office/drawing/2014/main" id="{3B0EBCEA-D764-840A-AC83-FEBD886E2928}"/>
              </a:ext>
            </a:extLst>
          </p:cNvPr>
          <p:cNvSpPr>
            <a:spLocks noGrp="1"/>
          </p:cNvSpPr>
          <p:nvPr>
            <p:ph type="body" sz="quarter" idx="118"/>
          </p:nvPr>
        </p:nvSpPr>
        <p:spPr>
          <a:xfrm>
            <a:off x="3741321" y="6565829"/>
            <a:ext cx="1904898" cy="296280"/>
          </a:xfrm>
          <a:solidFill>
            <a:schemeClr val="bg1"/>
          </a:solidFill>
        </p:spPr>
        <p:txBody>
          <a:bodyPr/>
          <a:lstStyle/>
          <a:p>
            <a:r>
              <a:rPr lang="en-GB" dirty="0">
                <a:solidFill>
                  <a:srgbClr val="69ADAD"/>
                </a:solidFill>
              </a:rPr>
              <a:t>How?</a:t>
            </a:r>
          </a:p>
        </p:txBody>
      </p:sp>
      <p:sp>
        <p:nvSpPr>
          <p:cNvPr id="6" name="Text Placeholder 5">
            <a:extLst>
              <a:ext uri="{FF2B5EF4-FFF2-40B4-BE49-F238E27FC236}">
                <a16:creationId xmlns:a16="http://schemas.microsoft.com/office/drawing/2014/main" id="{686DBE38-BDB7-D051-63CF-52BBEC93E01D}"/>
              </a:ext>
            </a:extLst>
          </p:cNvPr>
          <p:cNvSpPr>
            <a:spLocks noGrp="1"/>
          </p:cNvSpPr>
          <p:nvPr>
            <p:ph type="body" sz="quarter" idx="119"/>
          </p:nvPr>
        </p:nvSpPr>
        <p:spPr>
          <a:xfrm>
            <a:off x="5607067" y="6568692"/>
            <a:ext cx="1965902" cy="295413"/>
          </a:xfrm>
          <a:solidFill>
            <a:schemeClr val="bg1"/>
          </a:solidFill>
        </p:spPr>
        <p:txBody>
          <a:bodyPr/>
          <a:lstStyle/>
          <a:p>
            <a:r>
              <a:rPr lang="en-GB" dirty="0">
                <a:solidFill>
                  <a:srgbClr val="82ADAD"/>
                </a:solidFill>
              </a:rPr>
              <a:t>For who?</a:t>
            </a:r>
          </a:p>
        </p:txBody>
      </p:sp>
      <p:sp>
        <p:nvSpPr>
          <p:cNvPr id="7" name="Text Placeholder 6">
            <a:extLst>
              <a:ext uri="{FF2B5EF4-FFF2-40B4-BE49-F238E27FC236}">
                <a16:creationId xmlns:a16="http://schemas.microsoft.com/office/drawing/2014/main" id="{68E8D882-A5BC-F965-6832-8920BE67F0A0}"/>
              </a:ext>
            </a:extLst>
          </p:cNvPr>
          <p:cNvSpPr>
            <a:spLocks noGrp="1"/>
          </p:cNvSpPr>
          <p:nvPr>
            <p:ph type="body" sz="quarter" idx="61"/>
          </p:nvPr>
        </p:nvSpPr>
        <p:spPr>
          <a:xfrm>
            <a:off x="711" y="6983249"/>
            <a:ext cx="1870304" cy="879231"/>
          </a:xfrm>
        </p:spPr>
        <p:txBody>
          <a:bodyPr/>
          <a:lstStyle/>
          <a:p>
            <a:r>
              <a:rPr lang="en-GB" sz="1200" dirty="0"/>
              <a:t>A preventing and combating system against school failure and dropout</a:t>
            </a:r>
          </a:p>
        </p:txBody>
      </p:sp>
      <p:sp>
        <p:nvSpPr>
          <p:cNvPr id="8" name="Text Placeholder 7">
            <a:extLst>
              <a:ext uri="{FF2B5EF4-FFF2-40B4-BE49-F238E27FC236}">
                <a16:creationId xmlns:a16="http://schemas.microsoft.com/office/drawing/2014/main" id="{9573FCA6-A23B-AF28-42BA-50599F4FEBFC}"/>
              </a:ext>
            </a:extLst>
          </p:cNvPr>
          <p:cNvSpPr>
            <a:spLocks noGrp="1"/>
          </p:cNvSpPr>
          <p:nvPr>
            <p:ph type="body" sz="quarter" idx="120"/>
          </p:nvPr>
        </p:nvSpPr>
        <p:spPr>
          <a:xfrm>
            <a:off x="1849917" y="6984496"/>
            <a:ext cx="1948756" cy="1635690"/>
          </a:xfrm>
        </p:spPr>
        <p:txBody>
          <a:bodyPr/>
          <a:lstStyle/>
          <a:p>
            <a:r>
              <a:rPr lang="en-GB" sz="1200" dirty="0"/>
              <a:t>to enable disadvantaged youth to embark on an international mission</a:t>
            </a:r>
          </a:p>
        </p:txBody>
      </p:sp>
      <p:sp>
        <p:nvSpPr>
          <p:cNvPr id="9" name="Text Placeholder 8">
            <a:extLst>
              <a:ext uri="{FF2B5EF4-FFF2-40B4-BE49-F238E27FC236}">
                <a16:creationId xmlns:a16="http://schemas.microsoft.com/office/drawing/2014/main" id="{161E346F-0A67-45EC-36F4-3B4BAF535B65}"/>
              </a:ext>
            </a:extLst>
          </p:cNvPr>
          <p:cNvSpPr>
            <a:spLocks noGrp="1"/>
          </p:cNvSpPr>
          <p:nvPr>
            <p:ph type="body" sz="quarter" idx="121"/>
          </p:nvPr>
        </p:nvSpPr>
        <p:spPr>
          <a:xfrm>
            <a:off x="3656084" y="7003693"/>
            <a:ext cx="2053674" cy="879231"/>
          </a:xfrm>
        </p:spPr>
        <p:txBody>
          <a:bodyPr/>
          <a:lstStyle/>
          <a:p>
            <a:r>
              <a:rPr lang="en-GB" sz="1200" dirty="0"/>
              <a:t>by creating spaces for inclusion, strengthening social cohesion and building together</a:t>
            </a:r>
          </a:p>
        </p:txBody>
      </p:sp>
      <p:sp>
        <p:nvSpPr>
          <p:cNvPr id="10" name="Text Placeholder 9">
            <a:extLst>
              <a:ext uri="{FF2B5EF4-FFF2-40B4-BE49-F238E27FC236}">
                <a16:creationId xmlns:a16="http://schemas.microsoft.com/office/drawing/2014/main" id="{4096812C-2D36-F476-E28E-214500DDEE04}"/>
              </a:ext>
            </a:extLst>
          </p:cNvPr>
          <p:cNvSpPr>
            <a:spLocks noGrp="1"/>
          </p:cNvSpPr>
          <p:nvPr>
            <p:ph type="body" sz="quarter" idx="122"/>
          </p:nvPr>
        </p:nvSpPr>
        <p:spPr>
          <a:xfrm>
            <a:off x="5656613" y="7188846"/>
            <a:ext cx="1866810" cy="879231"/>
          </a:xfrm>
        </p:spPr>
        <p:txBody>
          <a:bodyPr/>
          <a:lstStyle/>
          <a:p>
            <a:r>
              <a:rPr lang="en-GB" sz="1200" dirty="0"/>
              <a:t>Boys and girls aged 16 to 24</a:t>
            </a:r>
          </a:p>
        </p:txBody>
      </p:sp>
      <p:sp>
        <p:nvSpPr>
          <p:cNvPr id="11" name="Text Placeholder 10">
            <a:extLst>
              <a:ext uri="{FF2B5EF4-FFF2-40B4-BE49-F238E27FC236}">
                <a16:creationId xmlns:a16="http://schemas.microsoft.com/office/drawing/2014/main" id="{B0AA6A97-DB5D-3893-60A9-77799C3F134D}"/>
              </a:ext>
            </a:extLst>
          </p:cNvPr>
          <p:cNvSpPr>
            <a:spLocks noGrp="1"/>
          </p:cNvSpPr>
          <p:nvPr>
            <p:ph type="body" sz="quarter" idx="32"/>
          </p:nvPr>
        </p:nvSpPr>
        <p:spPr>
          <a:xfrm>
            <a:off x="374514" y="8038369"/>
            <a:ext cx="6810646" cy="1074947"/>
          </a:xfrm>
        </p:spPr>
        <p:txBody>
          <a:bodyPr/>
          <a:lstStyle/>
          <a:p>
            <a:pPr>
              <a:lnSpc>
                <a:spcPct val="115000"/>
              </a:lnSpc>
            </a:pPr>
            <a:r>
              <a:rPr lang="en-US" dirty="0">
                <a:effectLst/>
              </a:rPr>
              <a:t>Since its initiation, the MOVE for THE WORLD project aims to mobilize young people in a situation of the school and social dropouts as well as invisible youth to prepare and activate them in an especially inspiring mission of discovery, inclusion, empowerment and cooperation around the protection of the environment, eco-tourism, the fight against climate change and the promotion of local cultures and crafts in an inspiring destination all over the world, </a:t>
            </a:r>
            <a:r>
              <a:rPr lang="fr-FR" dirty="0">
                <a:effectLst/>
              </a:rPr>
              <a:t>in USA, </a:t>
            </a:r>
            <a:r>
              <a:rPr lang="fr-FR" dirty="0" err="1">
                <a:effectLst/>
              </a:rPr>
              <a:t>Tanzania</a:t>
            </a:r>
            <a:r>
              <a:rPr lang="fr-FR" dirty="0">
                <a:effectLst/>
              </a:rPr>
              <a:t>, Zanzibar, China, Palestine, </a:t>
            </a:r>
            <a:r>
              <a:rPr lang="fr-FR" dirty="0" err="1">
                <a:effectLst/>
              </a:rPr>
              <a:t>Tunisia</a:t>
            </a:r>
            <a:r>
              <a:rPr lang="fr-FR" dirty="0">
                <a:effectLst/>
              </a:rPr>
              <a:t>. Missions to France and </a:t>
            </a:r>
            <a:r>
              <a:rPr lang="fr-FR" dirty="0" err="1">
                <a:effectLst/>
              </a:rPr>
              <a:t>India</a:t>
            </a:r>
            <a:r>
              <a:rPr lang="fr-FR" dirty="0">
                <a:effectLst/>
              </a:rPr>
              <a:t> are </a:t>
            </a:r>
            <a:r>
              <a:rPr lang="fr-FR" dirty="0" err="1">
                <a:effectLst/>
              </a:rPr>
              <a:t>under</a:t>
            </a:r>
            <a:r>
              <a:rPr lang="fr-FR" dirty="0">
                <a:effectLst/>
              </a:rPr>
              <a:t> </a:t>
            </a:r>
            <a:r>
              <a:rPr lang="fr-FR" dirty="0" err="1">
                <a:effectLst/>
              </a:rPr>
              <a:t>preparation</a:t>
            </a:r>
            <a:r>
              <a:rPr lang="fr-FR" dirty="0">
                <a:effectLst/>
              </a:rPr>
              <a:t>.</a:t>
            </a:r>
          </a:p>
        </p:txBody>
      </p:sp>
      <p:sp>
        <p:nvSpPr>
          <p:cNvPr id="13" name="Slide Number Placeholder 12">
            <a:extLst>
              <a:ext uri="{FF2B5EF4-FFF2-40B4-BE49-F238E27FC236}">
                <a16:creationId xmlns:a16="http://schemas.microsoft.com/office/drawing/2014/main" id="{1BE3B275-545D-8E5E-1BDB-0B78E0690021}"/>
              </a:ext>
            </a:extLst>
          </p:cNvPr>
          <p:cNvSpPr>
            <a:spLocks noGrp="1"/>
          </p:cNvSpPr>
          <p:nvPr>
            <p:ph type="sldNum" sz="quarter" idx="4"/>
          </p:nvPr>
        </p:nvSpPr>
        <p:spPr/>
        <p:txBody>
          <a:bodyPr/>
          <a:lstStyle/>
          <a:p>
            <a:fld id="{CB2079F2-58AF-ED44-82D7-E04B2F6FD686}" type="slidenum">
              <a:rPr lang="en-US" smtClean="0"/>
              <a:pPr/>
              <a:t>55</a:t>
            </a:fld>
            <a:endParaRPr lang="en-US" dirty="0"/>
          </a:p>
        </p:txBody>
      </p:sp>
      <p:sp>
        <p:nvSpPr>
          <p:cNvPr id="17" name="Text Placeholder 16">
            <a:extLst>
              <a:ext uri="{FF2B5EF4-FFF2-40B4-BE49-F238E27FC236}">
                <a16:creationId xmlns:a16="http://schemas.microsoft.com/office/drawing/2014/main" id="{1702141C-0F5B-6D74-4202-BE03B40E8872}"/>
              </a:ext>
            </a:extLst>
          </p:cNvPr>
          <p:cNvSpPr>
            <a:spLocks noGrp="1"/>
          </p:cNvSpPr>
          <p:nvPr>
            <p:ph type="body" sz="quarter" idx="123"/>
          </p:nvPr>
        </p:nvSpPr>
        <p:spPr>
          <a:xfrm>
            <a:off x="252550" y="794621"/>
            <a:ext cx="3407954" cy="920008"/>
          </a:xfrm>
        </p:spPr>
        <p:txBody>
          <a:bodyPr/>
          <a:lstStyle/>
          <a:p>
            <a:r>
              <a:rPr lang="en-GB" sz="2800" dirty="0"/>
              <a:t>Move for The World</a:t>
            </a:r>
          </a:p>
        </p:txBody>
      </p:sp>
      <p:sp>
        <p:nvSpPr>
          <p:cNvPr id="16" name="Text Placeholder 15">
            <a:extLst>
              <a:ext uri="{FF2B5EF4-FFF2-40B4-BE49-F238E27FC236}">
                <a16:creationId xmlns:a16="http://schemas.microsoft.com/office/drawing/2014/main" id="{20175889-A9F3-3DB2-0F88-5DBC6EA1BAF2}"/>
              </a:ext>
            </a:extLst>
          </p:cNvPr>
          <p:cNvSpPr>
            <a:spLocks noGrp="1"/>
          </p:cNvSpPr>
          <p:nvPr>
            <p:ph type="body" sz="quarter" idx="113"/>
          </p:nvPr>
        </p:nvSpPr>
        <p:spPr>
          <a:xfrm>
            <a:off x="259323" y="1978001"/>
            <a:ext cx="2899792" cy="574615"/>
          </a:xfrm>
        </p:spPr>
        <p:txBody>
          <a:bodyPr/>
          <a:lstStyle/>
          <a:p>
            <a:r>
              <a:rPr lang="en-GB" sz="1800" dirty="0"/>
              <a:t>Brussels, Belgium</a:t>
            </a:r>
          </a:p>
        </p:txBody>
      </p:sp>
      <p:grpSp>
        <p:nvGrpSpPr>
          <p:cNvPr id="18" name="Group 17">
            <a:extLst>
              <a:ext uri="{FF2B5EF4-FFF2-40B4-BE49-F238E27FC236}">
                <a16:creationId xmlns:a16="http://schemas.microsoft.com/office/drawing/2014/main" id="{73D83664-1F45-C245-3E86-A4E016D5587F}"/>
              </a:ext>
            </a:extLst>
          </p:cNvPr>
          <p:cNvGrpSpPr/>
          <p:nvPr/>
        </p:nvGrpSpPr>
        <p:grpSpPr>
          <a:xfrm>
            <a:off x="659220" y="5870835"/>
            <a:ext cx="495697" cy="495706"/>
            <a:chOff x="8736336" y="773976"/>
            <a:chExt cx="925001" cy="925018"/>
          </a:xfrm>
          <a:solidFill>
            <a:schemeClr val="bg1"/>
          </a:solidFill>
        </p:grpSpPr>
        <p:grpSp>
          <p:nvGrpSpPr>
            <p:cNvPr id="19" name="Graphic 2">
              <a:extLst>
                <a:ext uri="{FF2B5EF4-FFF2-40B4-BE49-F238E27FC236}">
                  <a16:creationId xmlns:a16="http://schemas.microsoft.com/office/drawing/2014/main" id="{6D5CBB4A-B6B9-CAC3-C1E7-D7CB5E16AA0C}"/>
                </a:ext>
              </a:extLst>
            </p:cNvPr>
            <p:cNvGrpSpPr/>
            <p:nvPr/>
          </p:nvGrpSpPr>
          <p:grpSpPr>
            <a:xfrm>
              <a:off x="8736336" y="773976"/>
              <a:ext cx="925001" cy="925018"/>
              <a:chOff x="8736336" y="773976"/>
              <a:chExt cx="925001" cy="925018"/>
            </a:xfrm>
            <a:grpFill/>
          </p:grpSpPr>
          <p:sp>
            <p:nvSpPr>
              <p:cNvPr id="22" name="Freeform 21">
                <a:extLst>
                  <a:ext uri="{FF2B5EF4-FFF2-40B4-BE49-F238E27FC236}">
                    <a16:creationId xmlns:a16="http://schemas.microsoft.com/office/drawing/2014/main" id="{026FBAFA-BEFD-DDA8-1CDC-84DCA077D3DF}"/>
                  </a:ext>
                </a:extLst>
              </p:cNvPr>
              <p:cNvSpPr/>
              <p:nvPr/>
            </p:nvSpPr>
            <p:spPr>
              <a:xfrm>
                <a:off x="8880867" y="773976"/>
                <a:ext cx="636011" cy="925018"/>
              </a:xfrm>
              <a:custGeom>
                <a:avLst/>
                <a:gdLst>
                  <a:gd name="connsiteX0" fmla="*/ 547413 w 636011"/>
                  <a:gd name="connsiteY0" fmla="*/ 538397 h 925018"/>
                  <a:gd name="connsiteX1" fmla="*/ 635939 w 636011"/>
                  <a:gd name="connsiteY1" fmla="*/ 312566 h 925018"/>
                  <a:gd name="connsiteX2" fmla="*/ 314356 w 636011"/>
                  <a:gd name="connsiteY2" fmla="*/ 17 h 925018"/>
                  <a:gd name="connsiteX3" fmla="*/ 0 w 636011"/>
                  <a:gd name="connsiteY3" fmla="*/ 317987 h 925018"/>
                  <a:gd name="connsiteX4" fmla="*/ 88526 w 636011"/>
                  <a:gd name="connsiteY4" fmla="*/ 537494 h 925018"/>
                  <a:gd name="connsiteX5" fmla="*/ 143628 w 636011"/>
                  <a:gd name="connsiteY5" fmla="*/ 655828 h 925018"/>
                  <a:gd name="connsiteX6" fmla="*/ 130982 w 636011"/>
                  <a:gd name="connsiteY6" fmla="*/ 737127 h 925018"/>
                  <a:gd name="connsiteX7" fmla="*/ 161695 w 636011"/>
                  <a:gd name="connsiteY7" fmla="*/ 823847 h 925018"/>
                  <a:gd name="connsiteX8" fmla="*/ 289967 w 636011"/>
                  <a:gd name="connsiteY8" fmla="*/ 925018 h 925018"/>
                  <a:gd name="connsiteX9" fmla="*/ 345973 w 636011"/>
                  <a:gd name="connsiteY9" fmla="*/ 925018 h 925018"/>
                  <a:gd name="connsiteX10" fmla="*/ 474244 w 636011"/>
                  <a:gd name="connsiteY10" fmla="*/ 823847 h 925018"/>
                  <a:gd name="connsiteX11" fmla="*/ 504957 w 636011"/>
                  <a:gd name="connsiteY11" fmla="*/ 737127 h 925018"/>
                  <a:gd name="connsiteX12" fmla="*/ 492310 w 636011"/>
                  <a:gd name="connsiteY12" fmla="*/ 655828 h 925018"/>
                  <a:gd name="connsiteX13" fmla="*/ 547413 w 636011"/>
                  <a:gd name="connsiteY13" fmla="*/ 538397 h 925018"/>
                  <a:gd name="connsiteX14" fmla="*/ 547413 w 636011"/>
                  <a:gd name="connsiteY14" fmla="*/ 538397 h 925018"/>
                  <a:gd name="connsiteX15" fmla="*/ 109302 w 636011"/>
                  <a:gd name="connsiteY15" fmla="*/ 517620 h 925018"/>
                  <a:gd name="connsiteX16" fmla="*/ 28906 w 636011"/>
                  <a:gd name="connsiteY16" fmla="*/ 317987 h 925018"/>
                  <a:gd name="connsiteX17" fmla="*/ 314356 w 636011"/>
                  <a:gd name="connsiteY17" fmla="*/ 28923 h 925018"/>
                  <a:gd name="connsiteX18" fmla="*/ 607032 w 636011"/>
                  <a:gd name="connsiteY18" fmla="*/ 313470 h 925018"/>
                  <a:gd name="connsiteX19" fmla="*/ 526637 w 636011"/>
                  <a:gd name="connsiteY19" fmla="*/ 518523 h 925018"/>
                  <a:gd name="connsiteX20" fmla="*/ 464307 w 636011"/>
                  <a:gd name="connsiteY20" fmla="*/ 650409 h 925018"/>
                  <a:gd name="connsiteX21" fmla="*/ 332423 w 636011"/>
                  <a:gd name="connsiteY21" fmla="*/ 650409 h 925018"/>
                  <a:gd name="connsiteX22" fmla="*/ 332423 w 636011"/>
                  <a:gd name="connsiteY22" fmla="*/ 491424 h 925018"/>
                  <a:gd name="connsiteX23" fmla="*/ 375782 w 636011"/>
                  <a:gd name="connsiteY23" fmla="*/ 491424 h 925018"/>
                  <a:gd name="connsiteX24" fmla="*/ 534766 w 636011"/>
                  <a:gd name="connsiteY24" fmla="*/ 332439 h 925018"/>
                  <a:gd name="connsiteX25" fmla="*/ 534766 w 636011"/>
                  <a:gd name="connsiteY25" fmla="*/ 289080 h 925018"/>
                  <a:gd name="connsiteX26" fmla="*/ 520314 w 636011"/>
                  <a:gd name="connsiteY26" fmla="*/ 274627 h 925018"/>
                  <a:gd name="connsiteX27" fmla="*/ 462501 w 636011"/>
                  <a:gd name="connsiteY27" fmla="*/ 274627 h 925018"/>
                  <a:gd name="connsiteX28" fmla="*/ 317969 w 636011"/>
                  <a:gd name="connsiteY28" fmla="*/ 367669 h 925018"/>
                  <a:gd name="connsiteX29" fmla="*/ 173438 w 636011"/>
                  <a:gd name="connsiteY29" fmla="*/ 274627 h 925018"/>
                  <a:gd name="connsiteX30" fmla="*/ 115626 w 636011"/>
                  <a:gd name="connsiteY30" fmla="*/ 274627 h 925018"/>
                  <a:gd name="connsiteX31" fmla="*/ 101172 w 636011"/>
                  <a:gd name="connsiteY31" fmla="*/ 289080 h 925018"/>
                  <a:gd name="connsiteX32" fmla="*/ 101172 w 636011"/>
                  <a:gd name="connsiteY32" fmla="*/ 332439 h 925018"/>
                  <a:gd name="connsiteX33" fmla="*/ 260157 w 636011"/>
                  <a:gd name="connsiteY33" fmla="*/ 491424 h 925018"/>
                  <a:gd name="connsiteX34" fmla="*/ 303516 w 636011"/>
                  <a:gd name="connsiteY34" fmla="*/ 491424 h 925018"/>
                  <a:gd name="connsiteX35" fmla="*/ 303516 w 636011"/>
                  <a:gd name="connsiteY35" fmla="*/ 650409 h 925018"/>
                  <a:gd name="connsiteX36" fmla="*/ 171631 w 636011"/>
                  <a:gd name="connsiteY36" fmla="*/ 650409 h 925018"/>
                  <a:gd name="connsiteX37" fmla="*/ 109302 w 636011"/>
                  <a:gd name="connsiteY37" fmla="*/ 517620 h 925018"/>
                  <a:gd name="connsiteX38" fmla="*/ 444434 w 636011"/>
                  <a:gd name="connsiteY38" fmla="*/ 366766 h 925018"/>
                  <a:gd name="connsiteX39" fmla="*/ 423658 w 636011"/>
                  <a:gd name="connsiteY39" fmla="*/ 364959 h 925018"/>
                  <a:gd name="connsiteX40" fmla="*/ 332423 w 636011"/>
                  <a:gd name="connsiteY40" fmla="*/ 445355 h 925018"/>
                  <a:gd name="connsiteX41" fmla="*/ 332423 w 636011"/>
                  <a:gd name="connsiteY41" fmla="*/ 433612 h 925018"/>
                  <a:gd name="connsiteX42" fmla="*/ 462501 w 636011"/>
                  <a:gd name="connsiteY42" fmla="*/ 303533 h 925018"/>
                  <a:gd name="connsiteX43" fmla="*/ 505860 w 636011"/>
                  <a:gd name="connsiteY43" fmla="*/ 303533 h 925018"/>
                  <a:gd name="connsiteX44" fmla="*/ 505860 w 636011"/>
                  <a:gd name="connsiteY44" fmla="*/ 332439 h 925018"/>
                  <a:gd name="connsiteX45" fmla="*/ 375782 w 636011"/>
                  <a:gd name="connsiteY45" fmla="*/ 462518 h 925018"/>
                  <a:gd name="connsiteX46" fmla="*/ 356812 w 636011"/>
                  <a:gd name="connsiteY46" fmla="*/ 462518 h 925018"/>
                  <a:gd name="connsiteX47" fmla="*/ 443531 w 636011"/>
                  <a:gd name="connsiteY47" fmla="*/ 386639 h 925018"/>
                  <a:gd name="connsiteX48" fmla="*/ 444434 w 636011"/>
                  <a:gd name="connsiteY48" fmla="*/ 366766 h 925018"/>
                  <a:gd name="connsiteX49" fmla="*/ 303516 w 636011"/>
                  <a:gd name="connsiteY49" fmla="*/ 445355 h 925018"/>
                  <a:gd name="connsiteX50" fmla="*/ 212281 w 636011"/>
                  <a:gd name="connsiteY50" fmla="*/ 364959 h 925018"/>
                  <a:gd name="connsiteX51" fmla="*/ 191504 w 636011"/>
                  <a:gd name="connsiteY51" fmla="*/ 366766 h 925018"/>
                  <a:gd name="connsiteX52" fmla="*/ 193311 w 636011"/>
                  <a:gd name="connsiteY52" fmla="*/ 387542 h 925018"/>
                  <a:gd name="connsiteX53" fmla="*/ 280030 w 636011"/>
                  <a:gd name="connsiteY53" fmla="*/ 463421 h 925018"/>
                  <a:gd name="connsiteX54" fmla="*/ 261060 w 636011"/>
                  <a:gd name="connsiteY54" fmla="*/ 463421 h 925018"/>
                  <a:gd name="connsiteX55" fmla="*/ 130982 w 636011"/>
                  <a:gd name="connsiteY55" fmla="*/ 333343 h 925018"/>
                  <a:gd name="connsiteX56" fmla="*/ 130982 w 636011"/>
                  <a:gd name="connsiteY56" fmla="*/ 304437 h 925018"/>
                  <a:gd name="connsiteX57" fmla="*/ 174341 w 636011"/>
                  <a:gd name="connsiteY57" fmla="*/ 304437 h 925018"/>
                  <a:gd name="connsiteX58" fmla="*/ 304419 w 636011"/>
                  <a:gd name="connsiteY58" fmla="*/ 434515 h 925018"/>
                  <a:gd name="connsiteX59" fmla="*/ 304419 w 636011"/>
                  <a:gd name="connsiteY59" fmla="*/ 445355 h 925018"/>
                  <a:gd name="connsiteX60" fmla="*/ 345973 w 636011"/>
                  <a:gd name="connsiteY60" fmla="*/ 896112 h 925018"/>
                  <a:gd name="connsiteX61" fmla="*/ 289967 w 636011"/>
                  <a:gd name="connsiteY61" fmla="*/ 896112 h 925018"/>
                  <a:gd name="connsiteX62" fmla="*/ 191504 w 636011"/>
                  <a:gd name="connsiteY62" fmla="*/ 823847 h 925018"/>
                  <a:gd name="connsiteX63" fmla="*/ 444434 w 636011"/>
                  <a:gd name="connsiteY63" fmla="*/ 823847 h 925018"/>
                  <a:gd name="connsiteX64" fmla="*/ 345973 w 636011"/>
                  <a:gd name="connsiteY64" fmla="*/ 896112 h 925018"/>
                  <a:gd name="connsiteX65" fmla="*/ 345973 w 636011"/>
                  <a:gd name="connsiteY65" fmla="*/ 896112 h 925018"/>
                  <a:gd name="connsiteX66" fmla="*/ 491407 w 636011"/>
                  <a:gd name="connsiteY66" fmla="*/ 773260 h 925018"/>
                  <a:gd name="connsiteX67" fmla="*/ 469727 w 636011"/>
                  <a:gd name="connsiteY67" fmla="*/ 794940 h 925018"/>
                  <a:gd name="connsiteX68" fmla="*/ 166211 w 636011"/>
                  <a:gd name="connsiteY68" fmla="*/ 794940 h 925018"/>
                  <a:gd name="connsiteX69" fmla="*/ 144531 w 636011"/>
                  <a:gd name="connsiteY69" fmla="*/ 773260 h 925018"/>
                  <a:gd name="connsiteX70" fmla="*/ 166211 w 636011"/>
                  <a:gd name="connsiteY70" fmla="*/ 751581 h 925018"/>
                  <a:gd name="connsiteX71" fmla="*/ 469727 w 636011"/>
                  <a:gd name="connsiteY71" fmla="*/ 751581 h 925018"/>
                  <a:gd name="connsiteX72" fmla="*/ 491407 w 636011"/>
                  <a:gd name="connsiteY72" fmla="*/ 773260 h 925018"/>
                  <a:gd name="connsiteX73" fmla="*/ 166211 w 636011"/>
                  <a:gd name="connsiteY73" fmla="*/ 722674 h 925018"/>
                  <a:gd name="connsiteX74" fmla="*/ 144531 w 636011"/>
                  <a:gd name="connsiteY74" fmla="*/ 700995 h 925018"/>
                  <a:gd name="connsiteX75" fmla="*/ 166211 w 636011"/>
                  <a:gd name="connsiteY75" fmla="*/ 679315 h 925018"/>
                  <a:gd name="connsiteX76" fmla="*/ 469727 w 636011"/>
                  <a:gd name="connsiteY76" fmla="*/ 679315 h 925018"/>
                  <a:gd name="connsiteX77" fmla="*/ 491407 w 636011"/>
                  <a:gd name="connsiteY77" fmla="*/ 700995 h 925018"/>
                  <a:gd name="connsiteX78" fmla="*/ 469727 w 636011"/>
                  <a:gd name="connsiteY78" fmla="*/ 722674 h 925018"/>
                  <a:gd name="connsiteX79" fmla="*/ 166211 w 636011"/>
                  <a:gd name="connsiteY79" fmla="*/ 722674 h 92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36011" h="925018">
                    <a:moveTo>
                      <a:pt x="547413" y="538397"/>
                    </a:moveTo>
                    <a:cubicBezTo>
                      <a:pt x="606129" y="477874"/>
                      <a:pt x="637745" y="397479"/>
                      <a:pt x="635939" y="312566"/>
                    </a:cubicBezTo>
                    <a:cubicBezTo>
                      <a:pt x="633229" y="138225"/>
                      <a:pt x="488697" y="-1789"/>
                      <a:pt x="314356" y="17"/>
                    </a:cubicBezTo>
                    <a:cubicBezTo>
                      <a:pt x="140015" y="1824"/>
                      <a:pt x="0" y="143645"/>
                      <a:pt x="0" y="317987"/>
                    </a:cubicBezTo>
                    <a:cubicBezTo>
                      <a:pt x="0" y="400189"/>
                      <a:pt x="31616" y="478778"/>
                      <a:pt x="88526" y="537494"/>
                    </a:cubicBezTo>
                    <a:cubicBezTo>
                      <a:pt x="118335" y="568206"/>
                      <a:pt x="137305" y="607953"/>
                      <a:pt x="143628" y="655828"/>
                    </a:cubicBezTo>
                    <a:cubicBezTo>
                      <a:pt x="112915" y="671185"/>
                      <a:pt x="106592" y="712738"/>
                      <a:pt x="130982" y="737127"/>
                    </a:cubicBezTo>
                    <a:cubicBezTo>
                      <a:pt x="100269" y="766937"/>
                      <a:pt x="118335" y="819330"/>
                      <a:pt x="161695" y="823847"/>
                    </a:cubicBezTo>
                    <a:cubicBezTo>
                      <a:pt x="176148" y="883466"/>
                      <a:pt x="229444" y="925018"/>
                      <a:pt x="289967" y="925018"/>
                    </a:cubicBezTo>
                    <a:lnTo>
                      <a:pt x="345973" y="925018"/>
                    </a:lnTo>
                    <a:cubicBezTo>
                      <a:pt x="407398" y="925018"/>
                      <a:pt x="460694" y="883466"/>
                      <a:pt x="474244" y="823847"/>
                    </a:cubicBezTo>
                    <a:cubicBezTo>
                      <a:pt x="516700" y="820233"/>
                      <a:pt x="535670" y="766937"/>
                      <a:pt x="504957" y="737127"/>
                    </a:cubicBezTo>
                    <a:cubicBezTo>
                      <a:pt x="529347" y="712738"/>
                      <a:pt x="523023" y="671185"/>
                      <a:pt x="492310" y="655828"/>
                    </a:cubicBezTo>
                    <a:cubicBezTo>
                      <a:pt x="498634" y="608856"/>
                      <a:pt x="517604" y="569110"/>
                      <a:pt x="547413" y="538397"/>
                    </a:cubicBezTo>
                    <a:lnTo>
                      <a:pt x="547413" y="538397"/>
                    </a:lnTo>
                    <a:close/>
                    <a:moveTo>
                      <a:pt x="109302" y="517620"/>
                    </a:moveTo>
                    <a:cubicBezTo>
                      <a:pt x="57813" y="463421"/>
                      <a:pt x="28906" y="392962"/>
                      <a:pt x="28906" y="317987"/>
                    </a:cubicBezTo>
                    <a:cubicBezTo>
                      <a:pt x="28906" y="160808"/>
                      <a:pt x="157178" y="30730"/>
                      <a:pt x="314356" y="28923"/>
                    </a:cubicBezTo>
                    <a:cubicBezTo>
                      <a:pt x="473341" y="27117"/>
                      <a:pt x="604322" y="154485"/>
                      <a:pt x="607032" y="313470"/>
                    </a:cubicBezTo>
                    <a:cubicBezTo>
                      <a:pt x="607936" y="390252"/>
                      <a:pt x="579933" y="463421"/>
                      <a:pt x="526637" y="518523"/>
                    </a:cubicBezTo>
                    <a:cubicBezTo>
                      <a:pt x="493214" y="552850"/>
                      <a:pt x="470631" y="598919"/>
                      <a:pt x="464307" y="650409"/>
                    </a:cubicBezTo>
                    <a:lnTo>
                      <a:pt x="332423" y="650409"/>
                    </a:lnTo>
                    <a:lnTo>
                      <a:pt x="332423" y="491424"/>
                    </a:lnTo>
                    <a:lnTo>
                      <a:pt x="375782" y="491424"/>
                    </a:lnTo>
                    <a:cubicBezTo>
                      <a:pt x="463404" y="491424"/>
                      <a:pt x="534766" y="420062"/>
                      <a:pt x="534766" y="332439"/>
                    </a:cubicBezTo>
                    <a:lnTo>
                      <a:pt x="534766" y="289080"/>
                    </a:lnTo>
                    <a:cubicBezTo>
                      <a:pt x="534766" y="280950"/>
                      <a:pt x="528443" y="274627"/>
                      <a:pt x="520314" y="274627"/>
                    </a:cubicBezTo>
                    <a:lnTo>
                      <a:pt x="462501" y="274627"/>
                    </a:lnTo>
                    <a:cubicBezTo>
                      <a:pt x="398365" y="274627"/>
                      <a:pt x="343262" y="312566"/>
                      <a:pt x="317969" y="367669"/>
                    </a:cubicBezTo>
                    <a:cubicBezTo>
                      <a:pt x="292676" y="312566"/>
                      <a:pt x="237574" y="274627"/>
                      <a:pt x="173438" y="274627"/>
                    </a:cubicBezTo>
                    <a:lnTo>
                      <a:pt x="115626" y="274627"/>
                    </a:lnTo>
                    <a:cubicBezTo>
                      <a:pt x="107495" y="274627"/>
                      <a:pt x="101172" y="280950"/>
                      <a:pt x="101172" y="289080"/>
                    </a:cubicBezTo>
                    <a:lnTo>
                      <a:pt x="101172" y="332439"/>
                    </a:lnTo>
                    <a:cubicBezTo>
                      <a:pt x="101172" y="420062"/>
                      <a:pt x="172535" y="491424"/>
                      <a:pt x="260157" y="491424"/>
                    </a:cubicBezTo>
                    <a:lnTo>
                      <a:pt x="303516" y="491424"/>
                    </a:lnTo>
                    <a:lnTo>
                      <a:pt x="303516" y="650409"/>
                    </a:lnTo>
                    <a:lnTo>
                      <a:pt x="171631" y="650409"/>
                    </a:lnTo>
                    <a:cubicBezTo>
                      <a:pt x="165308" y="598016"/>
                      <a:pt x="142725" y="552850"/>
                      <a:pt x="109302" y="517620"/>
                    </a:cubicBezTo>
                    <a:close/>
                    <a:moveTo>
                      <a:pt x="444434" y="366766"/>
                    </a:moveTo>
                    <a:cubicBezTo>
                      <a:pt x="439015" y="360442"/>
                      <a:pt x="429981" y="360442"/>
                      <a:pt x="423658" y="364959"/>
                    </a:cubicBezTo>
                    <a:lnTo>
                      <a:pt x="332423" y="445355"/>
                    </a:lnTo>
                    <a:lnTo>
                      <a:pt x="332423" y="433612"/>
                    </a:lnTo>
                    <a:cubicBezTo>
                      <a:pt x="332423" y="362249"/>
                      <a:pt x="391139" y="303533"/>
                      <a:pt x="462501" y="303533"/>
                    </a:cubicBezTo>
                    <a:lnTo>
                      <a:pt x="505860" y="303533"/>
                    </a:lnTo>
                    <a:lnTo>
                      <a:pt x="505860" y="332439"/>
                    </a:lnTo>
                    <a:cubicBezTo>
                      <a:pt x="505860" y="403802"/>
                      <a:pt x="447144" y="462518"/>
                      <a:pt x="375782" y="462518"/>
                    </a:cubicBezTo>
                    <a:lnTo>
                      <a:pt x="356812" y="462518"/>
                    </a:lnTo>
                    <a:lnTo>
                      <a:pt x="443531" y="386639"/>
                    </a:lnTo>
                    <a:cubicBezTo>
                      <a:pt x="448951" y="381219"/>
                      <a:pt x="449855" y="372186"/>
                      <a:pt x="444434" y="366766"/>
                    </a:cubicBezTo>
                    <a:close/>
                    <a:moveTo>
                      <a:pt x="303516" y="445355"/>
                    </a:moveTo>
                    <a:lnTo>
                      <a:pt x="212281" y="364959"/>
                    </a:lnTo>
                    <a:cubicBezTo>
                      <a:pt x="205958" y="359539"/>
                      <a:pt x="196925" y="360442"/>
                      <a:pt x="191504" y="366766"/>
                    </a:cubicBezTo>
                    <a:cubicBezTo>
                      <a:pt x="186085" y="373089"/>
                      <a:pt x="186988" y="382122"/>
                      <a:pt x="193311" y="387542"/>
                    </a:cubicBezTo>
                    <a:lnTo>
                      <a:pt x="280030" y="463421"/>
                    </a:lnTo>
                    <a:lnTo>
                      <a:pt x="261060" y="463421"/>
                    </a:lnTo>
                    <a:cubicBezTo>
                      <a:pt x="189698" y="463421"/>
                      <a:pt x="130982" y="404705"/>
                      <a:pt x="130982" y="333343"/>
                    </a:cubicBezTo>
                    <a:lnTo>
                      <a:pt x="130982" y="304437"/>
                    </a:lnTo>
                    <a:lnTo>
                      <a:pt x="174341" y="304437"/>
                    </a:lnTo>
                    <a:cubicBezTo>
                      <a:pt x="245704" y="304437"/>
                      <a:pt x="304419" y="363153"/>
                      <a:pt x="304419" y="434515"/>
                    </a:cubicBezTo>
                    <a:lnTo>
                      <a:pt x="304419" y="445355"/>
                    </a:lnTo>
                    <a:close/>
                    <a:moveTo>
                      <a:pt x="345973" y="896112"/>
                    </a:moveTo>
                    <a:lnTo>
                      <a:pt x="289967" y="896112"/>
                    </a:lnTo>
                    <a:cubicBezTo>
                      <a:pt x="244800" y="896112"/>
                      <a:pt x="205054" y="866302"/>
                      <a:pt x="191504" y="823847"/>
                    </a:cubicBezTo>
                    <a:lnTo>
                      <a:pt x="444434" y="823847"/>
                    </a:lnTo>
                    <a:cubicBezTo>
                      <a:pt x="430884" y="866302"/>
                      <a:pt x="391139" y="896112"/>
                      <a:pt x="345973" y="896112"/>
                    </a:cubicBezTo>
                    <a:lnTo>
                      <a:pt x="345973" y="896112"/>
                    </a:lnTo>
                    <a:close/>
                    <a:moveTo>
                      <a:pt x="491407" y="773260"/>
                    </a:moveTo>
                    <a:cubicBezTo>
                      <a:pt x="491407" y="785003"/>
                      <a:pt x="481471" y="794940"/>
                      <a:pt x="469727" y="794940"/>
                    </a:cubicBezTo>
                    <a:cubicBezTo>
                      <a:pt x="451661" y="794940"/>
                      <a:pt x="177954" y="794940"/>
                      <a:pt x="166211" y="794940"/>
                    </a:cubicBezTo>
                    <a:cubicBezTo>
                      <a:pt x="154468" y="794940"/>
                      <a:pt x="144531" y="785003"/>
                      <a:pt x="144531" y="773260"/>
                    </a:cubicBezTo>
                    <a:cubicBezTo>
                      <a:pt x="144531" y="761517"/>
                      <a:pt x="154468" y="751581"/>
                      <a:pt x="166211" y="751581"/>
                    </a:cubicBezTo>
                    <a:lnTo>
                      <a:pt x="469727" y="751581"/>
                    </a:lnTo>
                    <a:cubicBezTo>
                      <a:pt x="482374" y="751581"/>
                      <a:pt x="491407" y="761517"/>
                      <a:pt x="491407" y="773260"/>
                    </a:cubicBezTo>
                    <a:close/>
                    <a:moveTo>
                      <a:pt x="166211" y="722674"/>
                    </a:moveTo>
                    <a:cubicBezTo>
                      <a:pt x="154468" y="722674"/>
                      <a:pt x="144531" y="712738"/>
                      <a:pt x="144531" y="700995"/>
                    </a:cubicBezTo>
                    <a:cubicBezTo>
                      <a:pt x="144531" y="689251"/>
                      <a:pt x="154468" y="679315"/>
                      <a:pt x="166211" y="679315"/>
                    </a:cubicBezTo>
                    <a:lnTo>
                      <a:pt x="469727" y="679315"/>
                    </a:lnTo>
                    <a:cubicBezTo>
                      <a:pt x="481471" y="679315"/>
                      <a:pt x="491407" y="689251"/>
                      <a:pt x="491407" y="700995"/>
                    </a:cubicBezTo>
                    <a:cubicBezTo>
                      <a:pt x="491407" y="712738"/>
                      <a:pt x="481471" y="722674"/>
                      <a:pt x="469727" y="722674"/>
                    </a:cubicBezTo>
                    <a:lnTo>
                      <a:pt x="166211" y="722674"/>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Freeform 22">
                <a:extLst>
                  <a:ext uri="{FF2B5EF4-FFF2-40B4-BE49-F238E27FC236}">
                    <a16:creationId xmlns:a16="http://schemas.microsoft.com/office/drawing/2014/main" id="{8D17A6C4-AE45-1FDA-4E20-50CC6FC6FBAF}"/>
                  </a:ext>
                </a:extLst>
              </p:cNvPr>
              <p:cNvSpPr/>
              <p:nvPr/>
            </p:nvSpPr>
            <p:spPr>
              <a:xfrm>
                <a:off x="8736336" y="1077510"/>
                <a:ext cx="101172" cy="28906"/>
              </a:xfrm>
              <a:custGeom>
                <a:avLst/>
                <a:gdLst>
                  <a:gd name="connsiteX0" fmla="*/ 101172 w 101172"/>
                  <a:gd name="connsiteY0" fmla="*/ 14453 h 28906"/>
                  <a:gd name="connsiteX1" fmla="*/ 86719 w 101172"/>
                  <a:gd name="connsiteY1" fmla="*/ 0 h 28906"/>
                  <a:gd name="connsiteX2" fmla="*/ 14453 w 101172"/>
                  <a:gd name="connsiteY2" fmla="*/ 0 h 28906"/>
                  <a:gd name="connsiteX3" fmla="*/ 0 w 101172"/>
                  <a:gd name="connsiteY3" fmla="*/ 14453 h 28906"/>
                  <a:gd name="connsiteX4" fmla="*/ 14453 w 101172"/>
                  <a:gd name="connsiteY4" fmla="*/ 28906 h 28906"/>
                  <a:gd name="connsiteX5" fmla="*/ 86719 w 101172"/>
                  <a:gd name="connsiteY5" fmla="*/ 28906 h 28906"/>
                  <a:gd name="connsiteX6" fmla="*/ 101172 w 101172"/>
                  <a:gd name="connsiteY6" fmla="*/ 14453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101172" y="14453"/>
                    </a:moveTo>
                    <a:cubicBezTo>
                      <a:pt x="101172" y="6323"/>
                      <a:pt x="94849" y="0"/>
                      <a:pt x="86719" y="0"/>
                    </a:cubicBezTo>
                    <a:lnTo>
                      <a:pt x="14453" y="0"/>
                    </a:lnTo>
                    <a:cubicBezTo>
                      <a:pt x="6323" y="0"/>
                      <a:pt x="0" y="6323"/>
                      <a:pt x="0" y="14453"/>
                    </a:cubicBezTo>
                    <a:cubicBezTo>
                      <a:pt x="0" y="22583"/>
                      <a:pt x="6323" y="28906"/>
                      <a:pt x="14453" y="28906"/>
                    </a:cubicBezTo>
                    <a:lnTo>
                      <a:pt x="86719" y="28906"/>
                    </a:lnTo>
                    <a:cubicBezTo>
                      <a:pt x="94849" y="28906"/>
                      <a:pt x="101172" y="22583"/>
                      <a:pt x="101172" y="1445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4" name="Freeform 23">
                <a:extLst>
                  <a:ext uri="{FF2B5EF4-FFF2-40B4-BE49-F238E27FC236}">
                    <a16:creationId xmlns:a16="http://schemas.microsoft.com/office/drawing/2014/main" id="{AE2C2028-B300-554D-3EDB-7E70CCC486C3}"/>
                  </a:ext>
                </a:extLst>
              </p:cNvPr>
              <p:cNvSpPr/>
              <p:nvPr/>
            </p:nvSpPr>
            <p:spPr>
              <a:xfrm>
                <a:off x="8796859" y="1265589"/>
                <a:ext cx="91235" cy="64850"/>
              </a:xfrm>
              <a:custGeom>
                <a:avLst/>
                <a:gdLst>
                  <a:gd name="connsiteX0" fmla="*/ 69556 w 91235"/>
                  <a:gd name="connsiteY0" fmla="*/ 1618 h 64850"/>
                  <a:gd name="connsiteX1" fmla="*/ 7226 w 91235"/>
                  <a:gd name="connsiteY1" fmla="*/ 37751 h 64850"/>
                  <a:gd name="connsiteX2" fmla="*/ 1807 w 91235"/>
                  <a:gd name="connsiteY2" fmla="*/ 57624 h 64850"/>
                  <a:gd name="connsiteX3" fmla="*/ 21680 w 91235"/>
                  <a:gd name="connsiteY3" fmla="*/ 63044 h 64850"/>
                  <a:gd name="connsiteX4" fmla="*/ 84009 w 91235"/>
                  <a:gd name="connsiteY4" fmla="*/ 26911 h 64850"/>
                  <a:gd name="connsiteX5" fmla="*/ 89429 w 91235"/>
                  <a:gd name="connsiteY5" fmla="*/ 7038 h 64850"/>
                  <a:gd name="connsiteX6" fmla="*/ 69556 w 91235"/>
                  <a:gd name="connsiteY6" fmla="*/ 1618 h 6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235" h="64850">
                    <a:moveTo>
                      <a:pt x="69556" y="1618"/>
                    </a:moveTo>
                    <a:lnTo>
                      <a:pt x="7226" y="37751"/>
                    </a:lnTo>
                    <a:cubicBezTo>
                      <a:pt x="0" y="41365"/>
                      <a:pt x="-1807" y="50398"/>
                      <a:pt x="1807" y="57624"/>
                    </a:cubicBezTo>
                    <a:cubicBezTo>
                      <a:pt x="5420" y="64851"/>
                      <a:pt x="14453" y="66657"/>
                      <a:pt x="21680" y="63044"/>
                    </a:cubicBezTo>
                    <a:lnTo>
                      <a:pt x="84009" y="26911"/>
                    </a:lnTo>
                    <a:cubicBezTo>
                      <a:pt x="91236" y="23298"/>
                      <a:pt x="93042" y="14265"/>
                      <a:pt x="89429" y="7038"/>
                    </a:cubicBezTo>
                    <a:cubicBezTo>
                      <a:pt x="84912" y="715"/>
                      <a:pt x="76782" y="-1995"/>
                      <a:pt x="69556" y="161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Freeform 24">
                <a:extLst>
                  <a:ext uri="{FF2B5EF4-FFF2-40B4-BE49-F238E27FC236}">
                    <a16:creationId xmlns:a16="http://schemas.microsoft.com/office/drawing/2014/main" id="{37DB2984-46F0-031C-717A-B2D8C6759C21}"/>
                  </a:ext>
                </a:extLst>
              </p:cNvPr>
              <p:cNvSpPr/>
              <p:nvPr/>
            </p:nvSpPr>
            <p:spPr>
              <a:xfrm>
                <a:off x="8796457" y="853486"/>
                <a:ext cx="91499" cy="65041"/>
              </a:xfrm>
              <a:custGeom>
                <a:avLst/>
                <a:gdLst>
                  <a:gd name="connsiteX0" fmla="*/ 7628 w 91499"/>
                  <a:gd name="connsiteY0" fmla="*/ 27100 h 65041"/>
                  <a:gd name="connsiteX1" fmla="*/ 77184 w 91499"/>
                  <a:gd name="connsiteY1" fmla="*/ 65039 h 65041"/>
                  <a:gd name="connsiteX2" fmla="*/ 84410 w 91499"/>
                  <a:gd name="connsiteY2" fmla="*/ 37940 h 65041"/>
                  <a:gd name="connsiteX3" fmla="*/ 22081 w 91499"/>
                  <a:gd name="connsiteY3" fmla="*/ 1807 h 65041"/>
                  <a:gd name="connsiteX4" fmla="*/ 2208 w 91499"/>
                  <a:gd name="connsiteY4" fmla="*/ 7226 h 65041"/>
                  <a:gd name="connsiteX5" fmla="*/ 7628 w 91499"/>
                  <a:gd name="connsiteY5" fmla="*/ 27100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99" h="65041">
                    <a:moveTo>
                      <a:pt x="7628" y="27100"/>
                    </a:moveTo>
                    <a:cubicBezTo>
                      <a:pt x="74474" y="65942"/>
                      <a:pt x="71764" y="65039"/>
                      <a:pt x="77184" y="65039"/>
                    </a:cubicBezTo>
                    <a:cubicBezTo>
                      <a:pt x="91637" y="65039"/>
                      <a:pt x="97057" y="45166"/>
                      <a:pt x="84410" y="37940"/>
                    </a:cubicBezTo>
                    <a:lnTo>
                      <a:pt x="22081" y="1807"/>
                    </a:lnTo>
                    <a:cubicBezTo>
                      <a:pt x="14855" y="-1807"/>
                      <a:pt x="6725" y="0"/>
                      <a:pt x="2208" y="7226"/>
                    </a:cubicBezTo>
                    <a:cubicBezTo>
                      <a:pt x="-2308" y="14453"/>
                      <a:pt x="401" y="23486"/>
                      <a:pt x="7628" y="2710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6" name="Freeform 25">
                <a:extLst>
                  <a:ext uri="{FF2B5EF4-FFF2-40B4-BE49-F238E27FC236}">
                    <a16:creationId xmlns:a16="http://schemas.microsoft.com/office/drawing/2014/main" id="{3969B5A6-3F89-7C12-E3E4-361C611C83BC}"/>
                  </a:ext>
                </a:extLst>
              </p:cNvPr>
              <p:cNvSpPr/>
              <p:nvPr/>
            </p:nvSpPr>
            <p:spPr>
              <a:xfrm>
                <a:off x="9560165" y="1077510"/>
                <a:ext cx="101172" cy="28906"/>
              </a:xfrm>
              <a:custGeom>
                <a:avLst/>
                <a:gdLst>
                  <a:gd name="connsiteX0" fmla="*/ 86719 w 101172"/>
                  <a:gd name="connsiteY0" fmla="*/ 0 h 28906"/>
                  <a:gd name="connsiteX1" fmla="*/ 14453 w 101172"/>
                  <a:gd name="connsiteY1" fmla="*/ 0 h 28906"/>
                  <a:gd name="connsiteX2" fmla="*/ 0 w 101172"/>
                  <a:gd name="connsiteY2" fmla="*/ 14453 h 28906"/>
                  <a:gd name="connsiteX3" fmla="*/ 14453 w 101172"/>
                  <a:gd name="connsiteY3" fmla="*/ 28906 h 28906"/>
                  <a:gd name="connsiteX4" fmla="*/ 86719 w 101172"/>
                  <a:gd name="connsiteY4" fmla="*/ 28906 h 28906"/>
                  <a:gd name="connsiteX5" fmla="*/ 101172 w 101172"/>
                  <a:gd name="connsiteY5" fmla="*/ 14453 h 28906"/>
                  <a:gd name="connsiteX6" fmla="*/ 86719 w 101172"/>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86719" y="0"/>
                    </a:moveTo>
                    <a:lnTo>
                      <a:pt x="14453" y="0"/>
                    </a:lnTo>
                    <a:cubicBezTo>
                      <a:pt x="6323" y="0"/>
                      <a:pt x="0" y="6323"/>
                      <a:pt x="0" y="14453"/>
                    </a:cubicBezTo>
                    <a:cubicBezTo>
                      <a:pt x="0" y="22583"/>
                      <a:pt x="6323" y="28906"/>
                      <a:pt x="14453" y="28906"/>
                    </a:cubicBezTo>
                    <a:lnTo>
                      <a:pt x="86719" y="28906"/>
                    </a:lnTo>
                    <a:cubicBezTo>
                      <a:pt x="94849" y="28906"/>
                      <a:pt x="101172" y="22583"/>
                      <a:pt x="101172" y="14453"/>
                    </a:cubicBezTo>
                    <a:cubicBezTo>
                      <a:pt x="101172" y="6323"/>
                      <a:pt x="94849" y="0"/>
                      <a:pt x="86719"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 name="Freeform 26">
                <a:extLst>
                  <a:ext uri="{FF2B5EF4-FFF2-40B4-BE49-F238E27FC236}">
                    <a16:creationId xmlns:a16="http://schemas.microsoft.com/office/drawing/2014/main" id="{001AFB08-DD48-85B0-1785-BB0390FB0B0A}"/>
                  </a:ext>
                </a:extLst>
              </p:cNvPr>
              <p:cNvSpPr/>
              <p:nvPr/>
            </p:nvSpPr>
            <p:spPr>
              <a:xfrm>
                <a:off x="9510483" y="1265401"/>
                <a:ext cx="91047" cy="65039"/>
              </a:xfrm>
              <a:custGeom>
                <a:avLst/>
                <a:gdLst>
                  <a:gd name="connsiteX0" fmla="*/ 84009 w 91047"/>
                  <a:gd name="connsiteY0" fmla="*/ 37939 h 65039"/>
                  <a:gd name="connsiteX1" fmla="*/ 21680 w 91047"/>
                  <a:gd name="connsiteY1" fmla="*/ 1807 h 65039"/>
                  <a:gd name="connsiteX2" fmla="*/ 1807 w 91047"/>
                  <a:gd name="connsiteY2" fmla="*/ 7227 h 65039"/>
                  <a:gd name="connsiteX3" fmla="*/ 7226 w 91047"/>
                  <a:gd name="connsiteY3" fmla="*/ 27099 h 65039"/>
                  <a:gd name="connsiteX4" fmla="*/ 69556 w 91047"/>
                  <a:gd name="connsiteY4" fmla="*/ 63232 h 65039"/>
                  <a:gd name="connsiteX5" fmla="*/ 89429 w 91047"/>
                  <a:gd name="connsiteY5" fmla="*/ 57813 h 65039"/>
                  <a:gd name="connsiteX6" fmla="*/ 84009 w 91047"/>
                  <a:gd name="connsiteY6" fmla="*/ 37939 h 6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47" h="65039">
                    <a:moveTo>
                      <a:pt x="84009" y="37939"/>
                    </a:moveTo>
                    <a:lnTo>
                      <a:pt x="21680" y="1807"/>
                    </a:lnTo>
                    <a:cubicBezTo>
                      <a:pt x="14453" y="-1806"/>
                      <a:pt x="6323" y="0"/>
                      <a:pt x="1807" y="7227"/>
                    </a:cubicBezTo>
                    <a:cubicBezTo>
                      <a:pt x="-1807" y="14453"/>
                      <a:pt x="0" y="22583"/>
                      <a:pt x="7226" y="27099"/>
                    </a:cubicBezTo>
                    <a:lnTo>
                      <a:pt x="69556" y="63232"/>
                    </a:lnTo>
                    <a:cubicBezTo>
                      <a:pt x="76782" y="66846"/>
                      <a:pt x="84912" y="65039"/>
                      <a:pt x="89429" y="57813"/>
                    </a:cubicBezTo>
                    <a:cubicBezTo>
                      <a:pt x="93042" y="51489"/>
                      <a:pt x="90332" y="42456"/>
                      <a:pt x="84009" y="379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 name="Freeform 27">
                <a:extLst>
                  <a:ext uri="{FF2B5EF4-FFF2-40B4-BE49-F238E27FC236}">
                    <a16:creationId xmlns:a16="http://schemas.microsoft.com/office/drawing/2014/main" id="{DFE0924E-D990-25C2-5C56-C45C47FB96AF}"/>
                  </a:ext>
                </a:extLst>
              </p:cNvPr>
              <p:cNvSpPr/>
              <p:nvPr/>
            </p:nvSpPr>
            <p:spPr>
              <a:xfrm>
                <a:off x="9509975" y="853486"/>
                <a:ext cx="91742" cy="65041"/>
              </a:xfrm>
              <a:custGeom>
                <a:avLst/>
                <a:gdLst>
                  <a:gd name="connsiteX0" fmla="*/ 14961 w 91742"/>
                  <a:gd name="connsiteY0" fmla="*/ 65039 h 65041"/>
                  <a:gd name="connsiteX1" fmla="*/ 84516 w 91742"/>
                  <a:gd name="connsiteY1" fmla="*/ 27100 h 65041"/>
                  <a:gd name="connsiteX2" fmla="*/ 89936 w 91742"/>
                  <a:gd name="connsiteY2" fmla="*/ 7226 h 65041"/>
                  <a:gd name="connsiteX3" fmla="*/ 70063 w 91742"/>
                  <a:gd name="connsiteY3" fmla="*/ 1807 h 65041"/>
                  <a:gd name="connsiteX4" fmla="*/ 7734 w 91742"/>
                  <a:gd name="connsiteY4" fmla="*/ 37940 h 65041"/>
                  <a:gd name="connsiteX5" fmla="*/ 14961 w 91742"/>
                  <a:gd name="connsiteY5" fmla="*/ 65039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42" h="65041">
                    <a:moveTo>
                      <a:pt x="14961" y="65039"/>
                    </a:moveTo>
                    <a:cubicBezTo>
                      <a:pt x="20381" y="65039"/>
                      <a:pt x="17671" y="65942"/>
                      <a:pt x="84516" y="27100"/>
                    </a:cubicBezTo>
                    <a:cubicBezTo>
                      <a:pt x="91743" y="23486"/>
                      <a:pt x="93549" y="14453"/>
                      <a:pt x="89936" y="7226"/>
                    </a:cubicBezTo>
                    <a:cubicBezTo>
                      <a:pt x="86323" y="0"/>
                      <a:pt x="77290" y="-1807"/>
                      <a:pt x="70063" y="1807"/>
                    </a:cubicBezTo>
                    <a:lnTo>
                      <a:pt x="7734" y="37940"/>
                    </a:lnTo>
                    <a:cubicBezTo>
                      <a:pt x="-5816" y="45166"/>
                      <a:pt x="-396" y="65039"/>
                      <a:pt x="14961" y="650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20" name="Freeform 19">
              <a:extLst>
                <a:ext uri="{FF2B5EF4-FFF2-40B4-BE49-F238E27FC236}">
                  <a16:creationId xmlns:a16="http://schemas.microsoft.com/office/drawing/2014/main" id="{421EBE95-105F-8BDC-C579-FB5F2F9D7229}"/>
                </a:ext>
              </a:extLst>
            </p:cNvPr>
            <p:cNvSpPr/>
            <p:nvPr/>
          </p:nvSpPr>
          <p:spPr>
            <a:xfrm>
              <a:off x="9222323" y="1077510"/>
              <a:ext cx="173437" cy="158984"/>
            </a:xfrm>
            <a:custGeom>
              <a:avLst/>
              <a:gdLst>
                <a:gd name="connsiteX0" fmla="*/ 112012 w 173437"/>
                <a:gd name="connsiteY0" fmla="*/ 63233 h 158984"/>
                <a:gd name="connsiteX1" fmla="*/ 91235 w 173437"/>
                <a:gd name="connsiteY1" fmla="*/ 61426 h 158984"/>
                <a:gd name="connsiteX2" fmla="*/ 0 w 173437"/>
                <a:gd name="connsiteY2" fmla="*/ 141822 h 158984"/>
                <a:gd name="connsiteX3" fmla="*/ 0 w 173437"/>
                <a:gd name="connsiteY3" fmla="*/ 130079 h 158984"/>
                <a:gd name="connsiteX4" fmla="*/ 130078 w 173437"/>
                <a:gd name="connsiteY4" fmla="*/ 0 h 158984"/>
                <a:gd name="connsiteX5" fmla="*/ 173437 w 173437"/>
                <a:gd name="connsiteY5" fmla="*/ 0 h 158984"/>
                <a:gd name="connsiteX6" fmla="*/ 173437 w 173437"/>
                <a:gd name="connsiteY6" fmla="*/ 28906 h 158984"/>
                <a:gd name="connsiteX7" fmla="*/ 43359 w 173437"/>
                <a:gd name="connsiteY7" fmla="*/ 158985 h 158984"/>
                <a:gd name="connsiteX8" fmla="*/ 24389 w 173437"/>
                <a:gd name="connsiteY8" fmla="*/ 158985 h 158984"/>
                <a:gd name="connsiteX9" fmla="*/ 111108 w 173437"/>
                <a:gd name="connsiteY9" fmla="*/ 83106 h 158984"/>
                <a:gd name="connsiteX10" fmla="*/ 112012 w 173437"/>
                <a:gd name="connsiteY10" fmla="*/ 63233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12012" y="63233"/>
                  </a:moveTo>
                  <a:cubicBezTo>
                    <a:pt x="106592" y="56909"/>
                    <a:pt x="97559" y="56909"/>
                    <a:pt x="91235" y="61426"/>
                  </a:cubicBezTo>
                  <a:lnTo>
                    <a:pt x="0" y="141822"/>
                  </a:lnTo>
                  <a:lnTo>
                    <a:pt x="0" y="130079"/>
                  </a:lnTo>
                  <a:cubicBezTo>
                    <a:pt x="0" y="58716"/>
                    <a:pt x="58716" y="0"/>
                    <a:pt x="130078" y="0"/>
                  </a:cubicBezTo>
                  <a:lnTo>
                    <a:pt x="173437" y="0"/>
                  </a:lnTo>
                  <a:lnTo>
                    <a:pt x="173437" y="28906"/>
                  </a:lnTo>
                  <a:cubicBezTo>
                    <a:pt x="173437" y="100269"/>
                    <a:pt x="114721" y="158985"/>
                    <a:pt x="43359" y="158985"/>
                  </a:cubicBezTo>
                  <a:lnTo>
                    <a:pt x="24389" y="158985"/>
                  </a:lnTo>
                  <a:lnTo>
                    <a:pt x="111108" y="83106"/>
                  </a:lnTo>
                  <a:cubicBezTo>
                    <a:pt x="116528" y="77686"/>
                    <a:pt x="117432" y="68653"/>
                    <a:pt x="112012" y="63233"/>
                  </a:cubicBezTo>
                  <a:close/>
                </a:path>
              </a:pathLst>
            </a:custGeom>
            <a:solidFill>
              <a:srgbClr val="8AC03B"/>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20">
              <a:extLst>
                <a:ext uri="{FF2B5EF4-FFF2-40B4-BE49-F238E27FC236}">
                  <a16:creationId xmlns:a16="http://schemas.microsoft.com/office/drawing/2014/main" id="{7396A955-A928-55CB-468C-86739A58E89F}"/>
                </a:ext>
              </a:extLst>
            </p:cNvPr>
            <p:cNvSpPr/>
            <p:nvPr/>
          </p:nvSpPr>
          <p:spPr>
            <a:xfrm>
              <a:off x="9020882" y="1078413"/>
              <a:ext cx="173437" cy="158984"/>
            </a:xfrm>
            <a:custGeom>
              <a:avLst/>
              <a:gdLst>
                <a:gd name="connsiteX0" fmla="*/ 172535 w 173437"/>
                <a:gd name="connsiteY0" fmla="*/ 140918 h 158984"/>
                <a:gd name="connsiteX1" fmla="*/ 81299 w 173437"/>
                <a:gd name="connsiteY1" fmla="*/ 60522 h 158984"/>
                <a:gd name="connsiteX2" fmla="*/ 60523 w 173437"/>
                <a:gd name="connsiteY2" fmla="*/ 62329 h 158984"/>
                <a:gd name="connsiteX3" fmla="*/ 62329 w 173437"/>
                <a:gd name="connsiteY3" fmla="*/ 83105 h 158984"/>
                <a:gd name="connsiteX4" fmla="*/ 149048 w 173437"/>
                <a:gd name="connsiteY4" fmla="*/ 158984 h 158984"/>
                <a:gd name="connsiteX5" fmla="*/ 130079 w 173437"/>
                <a:gd name="connsiteY5" fmla="*/ 158984 h 158984"/>
                <a:gd name="connsiteX6" fmla="*/ 0 w 173437"/>
                <a:gd name="connsiteY6" fmla="*/ 28906 h 158984"/>
                <a:gd name="connsiteX7" fmla="*/ 0 w 173437"/>
                <a:gd name="connsiteY7" fmla="*/ 0 h 158984"/>
                <a:gd name="connsiteX8" fmla="*/ 43360 w 173437"/>
                <a:gd name="connsiteY8" fmla="*/ 0 h 158984"/>
                <a:gd name="connsiteX9" fmla="*/ 173438 w 173437"/>
                <a:gd name="connsiteY9" fmla="*/ 130078 h 158984"/>
                <a:gd name="connsiteX10" fmla="*/ 173438 w 173437"/>
                <a:gd name="connsiteY10" fmla="*/ 140918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72535" y="140918"/>
                  </a:moveTo>
                  <a:lnTo>
                    <a:pt x="81299" y="60522"/>
                  </a:lnTo>
                  <a:cubicBezTo>
                    <a:pt x="74976" y="55102"/>
                    <a:pt x="65943" y="56005"/>
                    <a:pt x="60523" y="62329"/>
                  </a:cubicBezTo>
                  <a:cubicBezTo>
                    <a:pt x="55103" y="68652"/>
                    <a:pt x="56006" y="77685"/>
                    <a:pt x="62329" y="83105"/>
                  </a:cubicBezTo>
                  <a:lnTo>
                    <a:pt x="149048" y="158984"/>
                  </a:lnTo>
                  <a:lnTo>
                    <a:pt x="130079" y="158984"/>
                  </a:lnTo>
                  <a:cubicBezTo>
                    <a:pt x="58716" y="158984"/>
                    <a:pt x="0" y="100268"/>
                    <a:pt x="0" y="28906"/>
                  </a:cubicBezTo>
                  <a:lnTo>
                    <a:pt x="0" y="0"/>
                  </a:lnTo>
                  <a:lnTo>
                    <a:pt x="43360" y="0"/>
                  </a:lnTo>
                  <a:cubicBezTo>
                    <a:pt x="114722" y="0"/>
                    <a:pt x="173438" y="58716"/>
                    <a:pt x="173438" y="130078"/>
                  </a:cubicBezTo>
                  <a:lnTo>
                    <a:pt x="173438" y="140918"/>
                  </a:lnTo>
                  <a:close/>
                </a:path>
              </a:pathLst>
            </a:custGeom>
            <a:solidFill>
              <a:srgbClr val="8AC03B"/>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39" name="Graphic 3">
            <a:extLst>
              <a:ext uri="{FF2B5EF4-FFF2-40B4-BE49-F238E27FC236}">
                <a16:creationId xmlns:a16="http://schemas.microsoft.com/office/drawing/2014/main" id="{7A5BF4FC-6101-DB43-1FC0-69EDEE24BC35}"/>
              </a:ext>
            </a:extLst>
          </p:cNvPr>
          <p:cNvGrpSpPr/>
          <p:nvPr/>
        </p:nvGrpSpPr>
        <p:grpSpPr>
          <a:xfrm>
            <a:off x="4458157" y="5861643"/>
            <a:ext cx="470038" cy="472240"/>
            <a:chOff x="10641325" y="2076985"/>
            <a:chExt cx="1044352" cy="1049245"/>
          </a:xfrm>
          <a:solidFill>
            <a:schemeClr val="bg1"/>
          </a:solidFill>
        </p:grpSpPr>
        <p:sp>
          <p:nvSpPr>
            <p:cNvPr id="40" name="Freeform 39">
              <a:extLst>
                <a:ext uri="{FF2B5EF4-FFF2-40B4-BE49-F238E27FC236}">
                  <a16:creationId xmlns:a16="http://schemas.microsoft.com/office/drawing/2014/main" id="{E2C46D4A-E780-04EC-FF0A-A95D5AED26DC}"/>
                </a:ext>
              </a:extLst>
            </p:cNvPr>
            <p:cNvSpPr/>
            <p:nvPr/>
          </p:nvSpPr>
          <p:spPr>
            <a:xfrm>
              <a:off x="11467582" y="2112094"/>
              <a:ext cx="178965" cy="180336"/>
            </a:xfrm>
            <a:custGeom>
              <a:avLst/>
              <a:gdLst>
                <a:gd name="connsiteX0" fmla="*/ 161824 w 178965"/>
                <a:gd name="connsiteY0" fmla="*/ 180337 h 180336"/>
                <a:gd name="connsiteX1" fmla="*/ 54855 w 178965"/>
                <a:gd name="connsiteY1" fmla="*/ 125481 h 180336"/>
                <a:gd name="connsiteX2" fmla="*/ 0 w 178965"/>
                <a:gd name="connsiteY2" fmla="*/ 18514 h 180336"/>
                <a:gd name="connsiteX3" fmla="*/ 178280 w 178965"/>
                <a:gd name="connsiteY3" fmla="*/ 2057 h 180336"/>
                <a:gd name="connsiteX4" fmla="*/ 161824 w 178965"/>
                <a:gd name="connsiteY4" fmla="*/ 180337 h 180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965" h="180336">
                  <a:moveTo>
                    <a:pt x="161824" y="180337"/>
                  </a:moveTo>
                  <a:cubicBezTo>
                    <a:pt x="120682" y="174851"/>
                    <a:pt x="85027" y="152909"/>
                    <a:pt x="54855" y="125481"/>
                  </a:cubicBezTo>
                  <a:cubicBezTo>
                    <a:pt x="24686" y="95311"/>
                    <a:pt x="5486" y="59655"/>
                    <a:pt x="0" y="18514"/>
                  </a:cubicBezTo>
                  <a:cubicBezTo>
                    <a:pt x="57599" y="2057"/>
                    <a:pt x="117940" y="-3428"/>
                    <a:pt x="178280" y="2057"/>
                  </a:cubicBezTo>
                  <a:cubicBezTo>
                    <a:pt x="181024" y="62398"/>
                    <a:pt x="175538" y="122739"/>
                    <a:pt x="161824" y="180337"/>
                  </a:cubicBezTo>
                  <a:close/>
                </a:path>
              </a:pathLst>
            </a:custGeom>
            <a:solidFill>
              <a:srgbClr val="69ADAD"/>
            </a:solidFill>
            <a:ln w="27426" cap="flat">
              <a:noFill/>
              <a:prstDash val="solid"/>
              <a:miter/>
            </a:ln>
          </p:spPr>
          <p:txBody>
            <a:bodyPr rtlCol="0" anchor="ctr"/>
            <a:lstStyle/>
            <a:p>
              <a:endParaRPr lang="en-US"/>
            </a:p>
          </p:txBody>
        </p:sp>
        <p:grpSp>
          <p:nvGrpSpPr>
            <p:cNvPr id="41" name="Graphic 3">
              <a:extLst>
                <a:ext uri="{FF2B5EF4-FFF2-40B4-BE49-F238E27FC236}">
                  <a16:creationId xmlns:a16="http://schemas.microsoft.com/office/drawing/2014/main" id="{D6226CFD-9CD7-D816-414F-D9F2A7CED6E4}"/>
                </a:ext>
              </a:extLst>
            </p:cNvPr>
            <p:cNvGrpSpPr/>
            <p:nvPr/>
          </p:nvGrpSpPr>
          <p:grpSpPr>
            <a:xfrm>
              <a:off x="10641325" y="2076985"/>
              <a:ext cx="1044352" cy="1049245"/>
              <a:chOff x="10641325" y="2076985"/>
              <a:chExt cx="1044352" cy="1049245"/>
            </a:xfrm>
            <a:grpFill/>
          </p:grpSpPr>
          <p:sp>
            <p:nvSpPr>
              <p:cNvPr id="42" name="Freeform 41">
                <a:extLst>
                  <a:ext uri="{FF2B5EF4-FFF2-40B4-BE49-F238E27FC236}">
                    <a16:creationId xmlns:a16="http://schemas.microsoft.com/office/drawing/2014/main" id="{8B2D704C-E374-42F1-FE9B-9B13B91AE10D}"/>
                  </a:ext>
                </a:extLst>
              </p:cNvPr>
              <p:cNvSpPr/>
              <p:nvPr/>
            </p:nvSpPr>
            <p:spPr>
              <a:xfrm>
                <a:off x="10690304" y="2076985"/>
                <a:ext cx="995373" cy="991647"/>
              </a:xfrm>
              <a:custGeom>
                <a:avLst/>
                <a:gdLst>
                  <a:gd name="connsiteX0" fmla="*/ 991216 w 995373"/>
                  <a:gd name="connsiteY0" fmla="*/ 20709 h 991647"/>
                  <a:gd name="connsiteX1" fmla="*/ 974758 w 995373"/>
                  <a:gd name="connsiteY1" fmla="*/ 4253 h 991647"/>
                  <a:gd name="connsiteX2" fmla="*/ 733395 w 995373"/>
                  <a:gd name="connsiteY2" fmla="*/ 28938 h 991647"/>
                  <a:gd name="connsiteX3" fmla="*/ 527687 w 995373"/>
                  <a:gd name="connsiteY3" fmla="*/ 157847 h 991647"/>
                  <a:gd name="connsiteX4" fmla="*/ 396035 w 995373"/>
                  <a:gd name="connsiteY4" fmla="*/ 289500 h 991647"/>
                  <a:gd name="connsiteX5" fmla="*/ 204041 w 995373"/>
                  <a:gd name="connsiteY5" fmla="*/ 314185 h 991647"/>
                  <a:gd name="connsiteX6" fmla="*/ 193069 w 995373"/>
                  <a:gd name="connsiteY6" fmla="*/ 319670 h 991647"/>
                  <a:gd name="connsiteX7" fmla="*/ 6562 w 995373"/>
                  <a:gd name="connsiteY7" fmla="*/ 506178 h 991647"/>
                  <a:gd name="connsiteX8" fmla="*/ 1076 w 995373"/>
                  <a:gd name="connsiteY8" fmla="*/ 525377 h 991647"/>
                  <a:gd name="connsiteX9" fmla="*/ 17533 w 995373"/>
                  <a:gd name="connsiteY9" fmla="*/ 539091 h 991647"/>
                  <a:gd name="connsiteX10" fmla="*/ 157414 w 995373"/>
                  <a:gd name="connsiteY10" fmla="*/ 563776 h 991647"/>
                  <a:gd name="connsiteX11" fmla="*/ 184841 w 995373"/>
                  <a:gd name="connsiteY11" fmla="*/ 591204 h 991647"/>
                  <a:gd name="connsiteX12" fmla="*/ 127244 w 995373"/>
                  <a:gd name="connsiteY12" fmla="*/ 621374 h 991647"/>
                  <a:gd name="connsiteX13" fmla="*/ 116272 w 995373"/>
                  <a:gd name="connsiteY13" fmla="*/ 635088 h 991647"/>
                  <a:gd name="connsiteX14" fmla="*/ 121758 w 995373"/>
                  <a:gd name="connsiteY14" fmla="*/ 651545 h 991647"/>
                  <a:gd name="connsiteX15" fmla="*/ 341180 w 995373"/>
                  <a:gd name="connsiteY15" fmla="*/ 870966 h 991647"/>
                  <a:gd name="connsiteX16" fmla="*/ 354893 w 995373"/>
                  <a:gd name="connsiteY16" fmla="*/ 876451 h 991647"/>
                  <a:gd name="connsiteX17" fmla="*/ 357635 w 995373"/>
                  <a:gd name="connsiteY17" fmla="*/ 876451 h 991647"/>
                  <a:gd name="connsiteX18" fmla="*/ 371349 w 995373"/>
                  <a:gd name="connsiteY18" fmla="*/ 865480 h 991647"/>
                  <a:gd name="connsiteX19" fmla="*/ 401521 w 995373"/>
                  <a:gd name="connsiteY19" fmla="*/ 807882 h 991647"/>
                  <a:gd name="connsiteX20" fmla="*/ 428948 w 995373"/>
                  <a:gd name="connsiteY20" fmla="*/ 835310 h 991647"/>
                  <a:gd name="connsiteX21" fmla="*/ 453632 w 995373"/>
                  <a:gd name="connsiteY21" fmla="*/ 975191 h 991647"/>
                  <a:gd name="connsiteX22" fmla="*/ 467346 w 995373"/>
                  <a:gd name="connsiteY22" fmla="*/ 991647 h 991647"/>
                  <a:gd name="connsiteX23" fmla="*/ 472832 w 995373"/>
                  <a:gd name="connsiteY23" fmla="*/ 991647 h 991647"/>
                  <a:gd name="connsiteX24" fmla="*/ 486546 w 995373"/>
                  <a:gd name="connsiteY24" fmla="*/ 986162 h 991647"/>
                  <a:gd name="connsiteX25" fmla="*/ 670312 w 995373"/>
                  <a:gd name="connsiteY25" fmla="*/ 802397 h 991647"/>
                  <a:gd name="connsiteX26" fmla="*/ 675798 w 995373"/>
                  <a:gd name="connsiteY26" fmla="*/ 791425 h 991647"/>
                  <a:gd name="connsiteX27" fmla="*/ 700481 w 995373"/>
                  <a:gd name="connsiteY27" fmla="*/ 599432 h 991647"/>
                  <a:gd name="connsiteX28" fmla="*/ 832134 w 995373"/>
                  <a:gd name="connsiteY28" fmla="*/ 467780 h 991647"/>
                  <a:gd name="connsiteX29" fmla="*/ 961044 w 995373"/>
                  <a:gd name="connsiteY29" fmla="*/ 262073 h 991647"/>
                  <a:gd name="connsiteX30" fmla="*/ 991216 w 995373"/>
                  <a:gd name="connsiteY30" fmla="*/ 20709 h 991647"/>
                  <a:gd name="connsiteX31" fmla="*/ 160156 w 995373"/>
                  <a:gd name="connsiteY31" fmla="*/ 525377 h 991647"/>
                  <a:gd name="connsiteX32" fmla="*/ 61417 w 995373"/>
                  <a:gd name="connsiteY32" fmla="*/ 506178 h 991647"/>
                  <a:gd name="connsiteX33" fmla="*/ 215011 w 995373"/>
                  <a:gd name="connsiteY33" fmla="*/ 352583 h 991647"/>
                  <a:gd name="connsiteX34" fmla="*/ 346665 w 995373"/>
                  <a:gd name="connsiteY34" fmla="*/ 336127 h 991647"/>
                  <a:gd name="connsiteX35" fmla="*/ 160156 w 995373"/>
                  <a:gd name="connsiteY35" fmla="*/ 525377 h 991647"/>
                  <a:gd name="connsiteX36" fmla="*/ 349408 w 995373"/>
                  <a:gd name="connsiteY36" fmla="*/ 827081 h 991647"/>
                  <a:gd name="connsiteX37" fmla="*/ 165642 w 995373"/>
                  <a:gd name="connsiteY37" fmla="*/ 643316 h 991647"/>
                  <a:gd name="connsiteX38" fmla="*/ 209527 w 995373"/>
                  <a:gd name="connsiteY38" fmla="*/ 618632 h 991647"/>
                  <a:gd name="connsiteX39" fmla="*/ 371349 w 995373"/>
                  <a:gd name="connsiteY39" fmla="*/ 780454 h 991647"/>
                  <a:gd name="connsiteX40" fmla="*/ 349408 w 995373"/>
                  <a:gd name="connsiteY40" fmla="*/ 827081 h 991647"/>
                  <a:gd name="connsiteX41" fmla="*/ 642884 w 995373"/>
                  <a:gd name="connsiteY41" fmla="*/ 783197 h 991647"/>
                  <a:gd name="connsiteX42" fmla="*/ 489288 w 995373"/>
                  <a:gd name="connsiteY42" fmla="*/ 936792 h 991647"/>
                  <a:gd name="connsiteX43" fmla="*/ 470090 w 995373"/>
                  <a:gd name="connsiteY43" fmla="*/ 838053 h 991647"/>
                  <a:gd name="connsiteX44" fmla="*/ 656598 w 995373"/>
                  <a:gd name="connsiteY44" fmla="*/ 651545 h 991647"/>
                  <a:gd name="connsiteX45" fmla="*/ 642884 w 995373"/>
                  <a:gd name="connsiteY45" fmla="*/ 783197 h 991647"/>
                  <a:gd name="connsiteX46" fmla="*/ 807450 w 995373"/>
                  <a:gd name="connsiteY46" fmla="*/ 443095 h 991647"/>
                  <a:gd name="connsiteX47" fmla="*/ 448146 w 995373"/>
                  <a:gd name="connsiteY47" fmla="*/ 802397 h 991647"/>
                  <a:gd name="connsiteX48" fmla="*/ 193069 w 995373"/>
                  <a:gd name="connsiteY48" fmla="*/ 547320 h 991647"/>
                  <a:gd name="connsiteX49" fmla="*/ 552373 w 995373"/>
                  <a:gd name="connsiteY49" fmla="*/ 188018 h 991647"/>
                  <a:gd name="connsiteX50" fmla="*/ 738881 w 995373"/>
                  <a:gd name="connsiteY50" fmla="*/ 70079 h 991647"/>
                  <a:gd name="connsiteX51" fmla="*/ 804706 w 995373"/>
                  <a:gd name="connsiteY51" fmla="*/ 193503 h 991647"/>
                  <a:gd name="connsiteX52" fmla="*/ 928131 w 995373"/>
                  <a:gd name="connsiteY52" fmla="*/ 259330 h 991647"/>
                  <a:gd name="connsiteX53" fmla="*/ 807450 w 995373"/>
                  <a:gd name="connsiteY53" fmla="*/ 443095 h 991647"/>
                  <a:gd name="connsiteX54" fmla="*/ 939103 w 995373"/>
                  <a:gd name="connsiteY54" fmla="*/ 218188 h 991647"/>
                  <a:gd name="connsiteX55" fmla="*/ 832134 w 995373"/>
                  <a:gd name="connsiteY55" fmla="*/ 163333 h 991647"/>
                  <a:gd name="connsiteX56" fmla="*/ 777279 w 995373"/>
                  <a:gd name="connsiteY56" fmla="*/ 56365 h 991647"/>
                  <a:gd name="connsiteX57" fmla="*/ 955558 w 995373"/>
                  <a:gd name="connsiteY57" fmla="*/ 39909 h 991647"/>
                  <a:gd name="connsiteX58" fmla="*/ 939103 w 995373"/>
                  <a:gd name="connsiteY58" fmla="*/ 218188 h 991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995373" h="991647">
                    <a:moveTo>
                      <a:pt x="991216" y="20709"/>
                    </a:moveTo>
                    <a:cubicBezTo>
                      <a:pt x="991216" y="12481"/>
                      <a:pt x="982986" y="4253"/>
                      <a:pt x="974758" y="4253"/>
                    </a:cubicBezTo>
                    <a:cubicBezTo>
                      <a:pt x="892475" y="-6718"/>
                      <a:pt x="810192" y="4253"/>
                      <a:pt x="733395" y="28938"/>
                    </a:cubicBezTo>
                    <a:cubicBezTo>
                      <a:pt x="656598" y="56365"/>
                      <a:pt x="585285" y="100249"/>
                      <a:pt x="527687" y="157847"/>
                    </a:cubicBezTo>
                    <a:lnTo>
                      <a:pt x="396035" y="289500"/>
                    </a:lnTo>
                    <a:lnTo>
                      <a:pt x="204041" y="314185"/>
                    </a:lnTo>
                    <a:cubicBezTo>
                      <a:pt x="198555" y="314185"/>
                      <a:pt x="195813" y="316928"/>
                      <a:pt x="193069" y="319670"/>
                    </a:cubicBezTo>
                    <a:lnTo>
                      <a:pt x="6562" y="506178"/>
                    </a:lnTo>
                    <a:cubicBezTo>
                      <a:pt x="1076" y="511664"/>
                      <a:pt x="-1666" y="519892"/>
                      <a:pt x="1076" y="525377"/>
                    </a:cubicBezTo>
                    <a:cubicBezTo>
                      <a:pt x="3819" y="533606"/>
                      <a:pt x="9304" y="536349"/>
                      <a:pt x="17533" y="539091"/>
                    </a:cubicBezTo>
                    <a:lnTo>
                      <a:pt x="157414" y="563776"/>
                    </a:lnTo>
                    <a:lnTo>
                      <a:pt x="184841" y="591204"/>
                    </a:lnTo>
                    <a:lnTo>
                      <a:pt x="127244" y="621374"/>
                    </a:lnTo>
                    <a:cubicBezTo>
                      <a:pt x="121758" y="624117"/>
                      <a:pt x="119014" y="629603"/>
                      <a:pt x="116272" y="635088"/>
                    </a:cubicBezTo>
                    <a:cubicBezTo>
                      <a:pt x="116272" y="640573"/>
                      <a:pt x="116272" y="648802"/>
                      <a:pt x="121758" y="651545"/>
                    </a:cubicBezTo>
                    <a:lnTo>
                      <a:pt x="341180" y="870966"/>
                    </a:lnTo>
                    <a:cubicBezTo>
                      <a:pt x="343922" y="873708"/>
                      <a:pt x="349408" y="876451"/>
                      <a:pt x="354893" y="876451"/>
                    </a:cubicBezTo>
                    <a:cubicBezTo>
                      <a:pt x="354893" y="876451"/>
                      <a:pt x="357635" y="876451"/>
                      <a:pt x="357635" y="876451"/>
                    </a:cubicBezTo>
                    <a:cubicBezTo>
                      <a:pt x="363121" y="876451"/>
                      <a:pt x="368607" y="870966"/>
                      <a:pt x="371349" y="865480"/>
                    </a:cubicBezTo>
                    <a:lnTo>
                      <a:pt x="401521" y="807882"/>
                    </a:lnTo>
                    <a:lnTo>
                      <a:pt x="428948" y="835310"/>
                    </a:lnTo>
                    <a:lnTo>
                      <a:pt x="453632" y="975191"/>
                    </a:lnTo>
                    <a:cubicBezTo>
                      <a:pt x="453632" y="983419"/>
                      <a:pt x="459118" y="988905"/>
                      <a:pt x="467346" y="991647"/>
                    </a:cubicBezTo>
                    <a:cubicBezTo>
                      <a:pt x="470090" y="991647"/>
                      <a:pt x="470090" y="991647"/>
                      <a:pt x="472832" y="991647"/>
                    </a:cubicBezTo>
                    <a:cubicBezTo>
                      <a:pt x="478318" y="991647"/>
                      <a:pt x="483804" y="988905"/>
                      <a:pt x="486546" y="986162"/>
                    </a:cubicBezTo>
                    <a:lnTo>
                      <a:pt x="670312" y="802397"/>
                    </a:lnTo>
                    <a:cubicBezTo>
                      <a:pt x="673054" y="799654"/>
                      <a:pt x="675798" y="794168"/>
                      <a:pt x="675798" y="791425"/>
                    </a:cubicBezTo>
                    <a:lnTo>
                      <a:pt x="700481" y="599432"/>
                    </a:lnTo>
                    <a:lnTo>
                      <a:pt x="832134" y="467780"/>
                    </a:lnTo>
                    <a:cubicBezTo>
                      <a:pt x="889733" y="410182"/>
                      <a:pt x="933617" y="338870"/>
                      <a:pt x="961044" y="262073"/>
                    </a:cubicBezTo>
                    <a:cubicBezTo>
                      <a:pt x="991216" y="185275"/>
                      <a:pt x="1002186" y="102992"/>
                      <a:pt x="991216" y="20709"/>
                    </a:cubicBezTo>
                    <a:close/>
                    <a:moveTo>
                      <a:pt x="160156" y="525377"/>
                    </a:moveTo>
                    <a:lnTo>
                      <a:pt x="61417" y="506178"/>
                    </a:lnTo>
                    <a:lnTo>
                      <a:pt x="215011" y="352583"/>
                    </a:lnTo>
                    <a:lnTo>
                      <a:pt x="346665" y="336127"/>
                    </a:lnTo>
                    <a:lnTo>
                      <a:pt x="160156" y="525377"/>
                    </a:lnTo>
                    <a:close/>
                    <a:moveTo>
                      <a:pt x="349408" y="827081"/>
                    </a:moveTo>
                    <a:lnTo>
                      <a:pt x="165642" y="643316"/>
                    </a:lnTo>
                    <a:lnTo>
                      <a:pt x="209527" y="618632"/>
                    </a:lnTo>
                    <a:lnTo>
                      <a:pt x="371349" y="780454"/>
                    </a:lnTo>
                    <a:lnTo>
                      <a:pt x="349408" y="827081"/>
                    </a:lnTo>
                    <a:close/>
                    <a:moveTo>
                      <a:pt x="642884" y="783197"/>
                    </a:moveTo>
                    <a:lnTo>
                      <a:pt x="489288" y="936792"/>
                    </a:lnTo>
                    <a:lnTo>
                      <a:pt x="470090" y="838053"/>
                    </a:lnTo>
                    <a:lnTo>
                      <a:pt x="656598" y="651545"/>
                    </a:lnTo>
                    <a:lnTo>
                      <a:pt x="642884" y="783197"/>
                    </a:lnTo>
                    <a:close/>
                    <a:moveTo>
                      <a:pt x="807450" y="443095"/>
                    </a:moveTo>
                    <a:lnTo>
                      <a:pt x="448146" y="802397"/>
                    </a:lnTo>
                    <a:lnTo>
                      <a:pt x="193069" y="547320"/>
                    </a:lnTo>
                    <a:lnTo>
                      <a:pt x="552373" y="188018"/>
                    </a:lnTo>
                    <a:cubicBezTo>
                      <a:pt x="604485" y="135905"/>
                      <a:pt x="667568" y="94764"/>
                      <a:pt x="738881" y="70079"/>
                    </a:cubicBezTo>
                    <a:cubicBezTo>
                      <a:pt x="747109" y="116706"/>
                      <a:pt x="771794" y="157847"/>
                      <a:pt x="804706" y="193503"/>
                    </a:cubicBezTo>
                    <a:cubicBezTo>
                      <a:pt x="837620" y="226417"/>
                      <a:pt x="881505" y="248359"/>
                      <a:pt x="928131" y="259330"/>
                    </a:cubicBezTo>
                    <a:cubicBezTo>
                      <a:pt x="900703" y="327899"/>
                      <a:pt x="859562" y="390982"/>
                      <a:pt x="807450" y="443095"/>
                    </a:cubicBezTo>
                    <a:close/>
                    <a:moveTo>
                      <a:pt x="939103" y="218188"/>
                    </a:moveTo>
                    <a:cubicBezTo>
                      <a:pt x="897961" y="212703"/>
                      <a:pt x="862305" y="190761"/>
                      <a:pt x="832134" y="163333"/>
                    </a:cubicBezTo>
                    <a:cubicBezTo>
                      <a:pt x="801964" y="133162"/>
                      <a:pt x="782764" y="97507"/>
                      <a:pt x="777279" y="56365"/>
                    </a:cubicBezTo>
                    <a:cubicBezTo>
                      <a:pt x="834878" y="39909"/>
                      <a:pt x="895219" y="34423"/>
                      <a:pt x="955558" y="39909"/>
                    </a:cubicBezTo>
                    <a:cubicBezTo>
                      <a:pt x="958302" y="100249"/>
                      <a:pt x="952816" y="160590"/>
                      <a:pt x="939103" y="218188"/>
                    </a:cubicBezTo>
                    <a:close/>
                  </a:path>
                </a:pathLst>
              </a:custGeom>
              <a:grpFill/>
              <a:ln w="27426"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E02FC8D7-67F9-0AC3-C26A-AF48BA08135E}"/>
                  </a:ext>
                </a:extLst>
              </p:cNvPr>
              <p:cNvSpPr/>
              <p:nvPr/>
            </p:nvSpPr>
            <p:spPr>
              <a:xfrm>
                <a:off x="11188507" y="2334258"/>
                <a:ext cx="239991" cy="240677"/>
              </a:xfrm>
              <a:custGeom>
                <a:avLst/>
                <a:gdLst>
                  <a:gd name="connsiteX0" fmla="*/ 34971 w 239991"/>
                  <a:gd name="connsiteY0" fmla="*/ 34970 h 240677"/>
                  <a:gd name="connsiteX1" fmla="*/ 34971 w 239991"/>
                  <a:gd name="connsiteY1" fmla="*/ 205021 h 240677"/>
                  <a:gd name="connsiteX2" fmla="*/ 119996 w 239991"/>
                  <a:gd name="connsiteY2" fmla="*/ 240677 h 240677"/>
                  <a:gd name="connsiteX3" fmla="*/ 205022 w 239991"/>
                  <a:gd name="connsiteY3" fmla="*/ 205021 h 240677"/>
                  <a:gd name="connsiteX4" fmla="*/ 205022 w 239991"/>
                  <a:gd name="connsiteY4" fmla="*/ 205021 h 240677"/>
                  <a:gd name="connsiteX5" fmla="*/ 205022 w 239991"/>
                  <a:gd name="connsiteY5" fmla="*/ 34970 h 240677"/>
                  <a:gd name="connsiteX6" fmla="*/ 34971 w 239991"/>
                  <a:gd name="connsiteY6" fmla="*/ 34970 h 240677"/>
                  <a:gd name="connsiteX7" fmla="*/ 177595 w 239991"/>
                  <a:gd name="connsiteY7" fmla="*/ 177594 h 240677"/>
                  <a:gd name="connsiteX8" fmla="*/ 62398 w 239991"/>
                  <a:gd name="connsiteY8" fmla="*/ 177594 h 240677"/>
                  <a:gd name="connsiteX9" fmla="*/ 62398 w 239991"/>
                  <a:gd name="connsiteY9" fmla="*/ 62398 h 240677"/>
                  <a:gd name="connsiteX10" fmla="*/ 119996 w 239991"/>
                  <a:gd name="connsiteY10" fmla="*/ 37713 h 240677"/>
                  <a:gd name="connsiteX11" fmla="*/ 177595 w 239991"/>
                  <a:gd name="connsiteY11" fmla="*/ 62398 h 240677"/>
                  <a:gd name="connsiteX12" fmla="*/ 177595 w 239991"/>
                  <a:gd name="connsiteY12" fmla="*/ 177594 h 240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9991" h="240677">
                    <a:moveTo>
                      <a:pt x="34971" y="34970"/>
                    </a:moveTo>
                    <a:cubicBezTo>
                      <a:pt x="-11657" y="81597"/>
                      <a:pt x="-11657" y="158394"/>
                      <a:pt x="34971" y="205021"/>
                    </a:cubicBezTo>
                    <a:cubicBezTo>
                      <a:pt x="59654" y="229706"/>
                      <a:pt x="89826" y="240677"/>
                      <a:pt x="119996" y="240677"/>
                    </a:cubicBezTo>
                    <a:cubicBezTo>
                      <a:pt x="150167" y="240677"/>
                      <a:pt x="180337" y="229706"/>
                      <a:pt x="205022" y="205021"/>
                    </a:cubicBezTo>
                    <a:lnTo>
                      <a:pt x="205022" y="205021"/>
                    </a:lnTo>
                    <a:cubicBezTo>
                      <a:pt x="251648" y="158394"/>
                      <a:pt x="251648" y="81597"/>
                      <a:pt x="205022" y="34970"/>
                    </a:cubicBezTo>
                    <a:cubicBezTo>
                      <a:pt x="158395" y="-11657"/>
                      <a:pt x="81598" y="-11657"/>
                      <a:pt x="34971" y="34970"/>
                    </a:cubicBezTo>
                    <a:close/>
                    <a:moveTo>
                      <a:pt x="177595" y="177594"/>
                    </a:moveTo>
                    <a:cubicBezTo>
                      <a:pt x="147423" y="207764"/>
                      <a:pt x="95312" y="207764"/>
                      <a:pt x="62398" y="177594"/>
                    </a:cubicBezTo>
                    <a:cubicBezTo>
                      <a:pt x="32227" y="147424"/>
                      <a:pt x="32227" y="95311"/>
                      <a:pt x="62398" y="62398"/>
                    </a:cubicBezTo>
                    <a:cubicBezTo>
                      <a:pt x="78854" y="45941"/>
                      <a:pt x="98054" y="37713"/>
                      <a:pt x="119996" y="37713"/>
                    </a:cubicBezTo>
                    <a:cubicBezTo>
                      <a:pt x="141937" y="37713"/>
                      <a:pt x="161137" y="45941"/>
                      <a:pt x="177595" y="62398"/>
                    </a:cubicBezTo>
                    <a:cubicBezTo>
                      <a:pt x="207765" y="95311"/>
                      <a:pt x="207765" y="144681"/>
                      <a:pt x="177595" y="177594"/>
                    </a:cubicBezTo>
                    <a:close/>
                  </a:path>
                </a:pathLst>
              </a:custGeom>
              <a:grpFill/>
              <a:ln w="27426"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DA40E395-75B5-72D3-3BBC-ED9A2759F8B6}"/>
                  </a:ext>
                </a:extLst>
              </p:cNvPr>
              <p:cNvSpPr/>
              <p:nvPr/>
            </p:nvSpPr>
            <p:spPr>
              <a:xfrm>
                <a:off x="10696180" y="2862240"/>
                <a:ext cx="207763" cy="209135"/>
              </a:xfrm>
              <a:custGeom>
                <a:avLst/>
                <a:gdLst>
                  <a:gd name="connsiteX0" fmla="*/ 203651 w 207763"/>
                  <a:gd name="connsiteY0" fmla="*/ 6171 h 209135"/>
                  <a:gd name="connsiteX1" fmla="*/ 176223 w 207763"/>
                  <a:gd name="connsiteY1" fmla="*/ 6171 h 209135"/>
                  <a:gd name="connsiteX2" fmla="*/ 6171 w 207763"/>
                  <a:gd name="connsiteY2" fmla="*/ 176223 h 209135"/>
                  <a:gd name="connsiteX3" fmla="*/ 6171 w 207763"/>
                  <a:gd name="connsiteY3" fmla="*/ 203650 h 209135"/>
                  <a:gd name="connsiteX4" fmla="*/ 19885 w 207763"/>
                  <a:gd name="connsiteY4" fmla="*/ 209136 h 209135"/>
                  <a:gd name="connsiteX5" fmla="*/ 33599 w 207763"/>
                  <a:gd name="connsiteY5" fmla="*/ 203650 h 209135"/>
                  <a:gd name="connsiteX6" fmla="*/ 203651 w 207763"/>
                  <a:gd name="connsiteY6" fmla="*/ 33599 h 209135"/>
                  <a:gd name="connsiteX7" fmla="*/ 203651 w 207763"/>
                  <a:gd name="connsiteY7" fmla="*/ 6171 h 209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763" h="209135">
                    <a:moveTo>
                      <a:pt x="203651" y="6171"/>
                    </a:moveTo>
                    <a:cubicBezTo>
                      <a:pt x="195421" y="-2057"/>
                      <a:pt x="184451" y="-2057"/>
                      <a:pt x="176223" y="6171"/>
                    </a:cubicBezTo>
                    <a:lnTo>
                      <a:pt x="6171" y="176223"/>
                    </a:lnTo>
                    <a:cubicBezTo>
                      <a:pt x="-2057" y="184451"/>
                      <a:pt x="-2057" y="195422"/>
                      <a:pt x="6171" y="203650"/>
                    </a:cubicBezTo>
                    <a:cubicBezTo>
                      <a:pt x="8913" y="206393"/>
                      <a:pt x="14399" y="209136"/>
                      <a:pt x="19885" y="209136"/>
                    </a:cubicBezTo>
                    <a:cubicBezTo>
                      <a:pt x="25371" y="209136"/>
                      <a:pt x="30855" y="206393"/>
                      <a:pt x="33599" y="203650"/>
                    </a:cubicBezTo>
                    <a:lnTo>
                      <a:pt x="203651" y="33599"/>
                    </a:lnTo>
                    <a:cubicBezTo>
                      <a:pt x="209135" y="25371"/>
                      <a:pt x="209135" y="14399"/>
                      <a:pt x="203651" y="6171"/>
                    </a:cubicBezTo>
                    <a:close/>
                  </a:path>
                </a:pathLst>
              </a:custGeom>
              <a:grpFill/>
              <a:ln w="27426"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B0268190-5074-7409-13BD-0EB30407B800}"/>
                  </a:ext>
                </a:extLst>
              </p:cNvPr>
              <p:cNvSpPr/>
              <p:nvPr/>
            </p:nvSpPr>
            <p:spPr>
              <a:xfrm>
                <a:off x="10841547" y="2917095"/>
                <a:ext cx="116566" cy="115881"/>
              </a:xfrm>
              <a:custGeom>
                <a:avLst/>
                <a:gdLst>
                  <a:gd name="connsiteX0" fmla="*/ 82968 w 116566"/>
                  <a:gd name="connsiteY0" fmla="*/ 6171 h 115881"/>
                  <a:gd name="connsiteX1" fmla="*/ 6171 w 116566"/>
                  <a:gd name="connsiteY1" fmla="*/ 82968 h 115881"/>
                  <a:gd name="connsiteX2" fmla="*/ 6171 w 116566"/>
                  <a:gd name="connsiteY2" fmla="*/ 110396 h 115881"/>
                  <a:gd name="connsiteX3" fmla="*/ 19885 w 116566"/>
                  <a:gd name="connsiteY3" fmla="*/ 115881 h 115881"/>
                  <a:gd name="connsiteX4" fmla="*/ 33599 w 116566"/>
                  <a:gd name="connsiteY4" fmla="*/ 110396 h 115881"/>
                  <a:gd name="connsiteX5" fmla="*/ 110396 w 116566"/>
                  <a:gd name="connsiteY5" fmla="*/ 33599 h 115881"/>
                  <a:gd name="connsiteX6" fmla="*/ 110396 w 116566"/>
                  <a:gd name="connsiteY6" fmla="*/ 6171 h 115881"/>
                  <a:gd name="connsiteX7" fmla="*/ 82968 w 116566"/>
                  <a:gd name="connsiteY7" fmla="*/ 6171 h 115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566" h="115881">
                    <a:moveTo>
                      <a:pt x="82968" y="6171"/>
                    </a:moveTo>
                    <a:lnTo>
                      <a:pt x="6171" y="82968"/>
                    </a:lnTo>
                    <a:cubicBezTo>
                      <a:pt x="-2057" y="91197"/>
                      <a:pt x="-2057" y="102168"/>
                      <a:pt x="6171" y="110396"/>
                    </a:cubicBezTo>
                    <a:cubicBezTo>
                      <a:pt x="8913" y="113139"/>
                      <a:pt x="14399" y="115881"/>
                      <a:pt x="19885" y="115881"/>
                    </a:cubicBezTo>
                    <a:cubicBezTo>
                      <a:pt x="25371" y="115881"/>
                      <a:pt x="30857" y="113139"/>
                      <a:pt x="33599" y="110396"/>
                    </a:cubicBezTo>
                    <a:lnTo>
                      <a:pt x="110396" y="33599"/>
                    </a:lnTo>
                    <a:cubicBezTo>
                      <a:pt x="118624" y="25371"/>
                      <a:pt x="118624" y="14399"/>
                      <a:pt x="110396" y="6171"/>
                    </a:cubicBezTo>
                    <a:cubicBezTo>
                      <a:pt x="104910" y="-2057"/>
                      <a:pt x="91196" y="-2057"/>
                      <a:pt x="82968" y="6171"/>
                    </a:cubicBezTo>
                    <a:close/>
                  </a:path>
                </a:pathLst>
              </a:custGeom>
              <a:grpFill/>
              <a:ln w="27426"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3DBCF042-A90C-1EFD-F895-589D14A9D0DA}"/>
                  </a:ext>
                </a:extLst>
              </p:cNvPr>
              <p:cNvSpPr/>
              <p:nvPr/>
            </p:nvSpPr>
            <p:spPr>
              <a:xfrm>
                <a:off x="10800014" y="3032976"/>
                <a:ext cx="40503" cy="39770"/>
              </a:xfrm>
              <a:custGeom>
                <a:avLst/>
                <a:gdLst>
                  <a:gd name="connsiteX0" fmla="*/ 20275 w 40503"/>
                  <a:gd name="connsiteY0" fmla="*/ 0 h 39770"/>
                  <a:gd name="connsiteX1" fmla="*/ 1076 w 40503"/>
                  <a:gd name="connsiteY1" fmla="*/ 13714 h 39770"/>
                  <a:gd name="connsiteX2" fmla="*/ 6562 w 40503"/>
                  <a:gd name="connsiteY2" fmla="*/ 35656 h 39770"/>
                  <a:gd name="connsiteX3" fmla="*/ 31247 w 40503"/>
                  <a:gd name="connsiteY3" fmla="*/ 35656 h 39770"/>
                  <a:gd name="connsiteX4" fmla="*/ 39475 w 40503"/>
                  <a:gd name="connsiteY4" fmla="*/ 10971 h 39770"/>
                  <a:gd name="connsiteX5" fmla="*/ 20275 w 40503"/>
                  <a:gd name="connsiteY5" fmla="*/ 0 h 39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03" h="39770">
                    <a:moveTo>
                      <a:pt x="20275" y="0"/>
                    </a:moveTo>
                    <a:cubicBezTo>
                      <a:pt x="12047" y="0"/>
                      <a:pt x="3819" y="5486"/>
                      <a:pt x="1076" y="13714"/>
                    </a:cubicBezTo>
                    <a:cubicBezTo>
                      <a:pt x="-1666" y="21942"/>
                      <a:pt x="1076" y="30171"/>
                      <a:pt x="6562" y="35656"/>
                    </a:cubicBezTo>
                    <a:cubicBezTo>
                      <a:pt x="12047" y="41141"/>
                      <a:pt x="23018" y="41141"/>
                      <a:pt x="31247" y="35656"/>
                    </a:cubicBezTo>
                    <a:cubicBezTo>
                      <a:pt x="39475" y="30171"/>
                      <a:pt x="42217" y="19200"/>
                      <a:pt x="39475" y="10971"/>
                    </a:cubicBezTo>
                    <a:cubicBezTo>
                      <a:pt x="36731" y="5486"/>
                      <a:pt x="28503" y="0"/>
                      <a:pt x="20275" y="0"/>
                    </a:cubicBezTo>
                    <a:close/>
                  </a:path>
                </a:pathLst>
              </a:custGeom>
              <a:grpFill/>
              <a:ln w="27426"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3E37CBAC-0234-419C-C4B6-E75DA06BE970}"/>
                  </a:ext>
                </a:extLst>
              </p:cNvPr>
              <p:cNvSpPr/>
              <p:nvPr/>
            </p:nvSpPr>
            <p:spPr>
              <a:xfrm>
                <a:off x="10839490" y="3045471"/>
                <a:ext cx="27427" cy="1218"/>
              </a:xfrm>
              <a:custGeom>
                <a:avLst/>
                <a:gdLst>
                  <a:gd name="connsiteX0" fmla="*/ 0 w 27427"/>
                  <a:gd name="connsiteY0" fmla="*/ 1219 h 1218"/>
                  <a:gd name="connsiteX1" fmla="*/ 0 w 27427"/>
                  <a:gd name="connsiteY1" fmla="*/ 1219 h 1218"/>
                  <a:gd name="connsiteX2" fmla="*/ 0 w 27427"/>
                  <a:gd name="connsiteY2" fmla="*/ 1219 h 1218"/>
                </a:gdLst>
                <a:ahLst/>
                <a:cxnLst>
                  <a:cxn ang="0">
                    <a:pos x="connsiteX0" y="connsiteY0"/>
                  </a:cxn>
                  <a:cxn ang="0">
                    <a:pos x="connsiteX1" y="connsiteY1"/>
                  </a:cxn>
                  <a:cxn ang="0">
                    <a:pos x="connsiteX2" y="connsiteY2"/>
                  </a:cxn>
                </a:cxnLst>
                <a:rect l="l" t="t" r="r" b="b"/>
                <a:pathLst>
                  <a:path w="27427" h="1218">
                    <a:moveTo>
                      <a:pt x="0" y="1219"/>
                    </a:moveTo>
                    <a:cubicBezTo>
                      <a:pt x="0" y="1219"/>
                      <a:pt x="0" y="-1524"/>
                      <a:pt x="0" y="1219"/>
                    </a:cubicBezTo>
                    <a:lnTo>
                      <a:pt x="0" y="1219"/>
                    </a:lnTo>
                    <a:close/>
                  </a:path>
                </a:pathLst>
              </a:custGeom>
              <a:grpFill/>
              <a:ln w="27426"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BAF997FD-E964-9FF9-2FC8-E1D9A610EF99}"/>
                  </a:ext>
                </a:extLst>
              </p:cNvPr>
              <p:cNvSpPr/>
              <p:nvPr/>
            </p:nvSpPr>
            <p:spPr>
              <a:xfrm>
                <a:off x="10748292" y="3076175"/>
                <a:ext cx="50741" cy="50055"/>
              </a:xfrm>
              <a:custGeom>
                <a:avLst/>
                <a:gdLst>
                  <a:gd name="connsiteX0" fmla="*/ 17143 w 50741"/>
                  <a:gd name="connsiteY0" fmla="*/ 6171 h 50055"/>
                  <a:gd name="connsiteX1" fmla="*/ 6171 w 50741"/>
                  <a:gd name="connsiteY1" fmla="*/ 17143 h 50055"/>
                  <a:gd name="connsiteX2" fmla="*/ 6171 w 50741"/>
                  <a:gd name="connsiteY2" fmla="*/ 44570 h 50055"/>
                  <a:gd name="connsiteX3" fmla="*/ 19885 w 50741"/>
                  <a:gd name="connsiteY3" fmla="*/ 50056 h 50055"/>
                  <a:gd name="connsiteX4" fmla="*/ 33599 w 50741"/>
                  <a:gd name="connsiteY4" fmla="*/ 44570 h 50055"/>
                  <a:gd name="connsiteX5" fmla="*/ 44570 w 50741"/>
                  <a:gd name="connsiteY5" fmla="*/ 33599 h 50055"/>
                  <a:gd name="connsiteX6" fmla="*/ 44570 w 50741"/>
                  <a:gd name="connsiteY6" fmla="*/ 6171 h 50055"/>
                  <a:gd name="connsiteX7" fmla="*/ 17143 w 50741"/>
                  <a:gd name="connsiteY7" fmla="*/ 6171 h 5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41" h="50055">
                    <a:moveTo>
                      <a:pt x="17143" y="6171"/>
                    </a:moveTo>
                    <a:lnTo>
                      <a:pt x="6171" y="17143"/>
                    </a:lnTo>
                    <a:cubicBezTo>
                      <a:pt x="-2057" y="25371"/>
                      <a:pt x="-2057" y="36342"/>
                      <a:pt x="6171" y="44570"/>
                    </a:cubicBezTo>
                    <a:cubicBezTo>
                      <a:pt x="8915" y="47313"/>
                      <a:pt x="14401" y="50056"/>
                      <a:pt x="19885" y="50056"/>
                    </a:cubicBezTo>
                    <a:cubicBezTo>
                      <a:pt x="25371" y="50056"/>
                      <a:pt x="30857" y="47313"/>
                      <a:pt x="33599" y="44570"/>
                    </a:cubicBezTo>
                    <a:lnTo>
                      <a:pt x="44570" y="33599"/>
                    </a:lnTo>
                    <a:cubicBezTo>
                      <a:pt x="52798" y="25371"/>
                      <a:pt x="52798" y="14400"/>
                      <a:pt x="44570" y="6171"/>
                    </a:cubicBezTo>
                    <a:cubicBezTo>
                      <a:pt x="36342" y="-2057"/>
                      <a:pt x="25371" y="-2057"/>
                      <a:pt x="17143" y="6171"/>
                    </a:cubicBezTo>
                    <a:close/>
                  </a:path>
                </a:pathLst>
              </a:custGeom>
              <a:grpFill/>
              <a:ln w="27426"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C14B6B85-5422-D7C7-1F85-88BA7C8C471E}"/>
                  </a:ext>
                </a:extLst>
              </p:cNvPr>
              <p:cNvSpPr/>
              <p:nvPr/>
            </p:nvSpPr>
            <p:spPr>
              <a:xfrm>
                <a:off x="10641325" y="2900638"/>
                <a:ext cx="116566" cy="115881"/>
              </a:xfrm>
              <a:custGeom>
                <a:avLst/>
                <a:gdLst>
                  <a:gd name="connsiteX0" fmla="*/ 110396 w 116566"/>
                  <a:gd name="connsiteY0" fmla="*/ 6171 h 115881"/>
                  <a:gd name="connsiteX1" fmla="*/ 82968 w 116566"/>
                  <a:gd name="connsiteY1" fmla="*/ 6171 h 115881"/>
                  <a:gd name="connsiteX2" fmla="*/ 6171 w 116566"/>
                  <a:gd name="connsiteY2" fmla="*/ 82969 h 115881"/>
                  <a:gd name="connsiteX3" fmla="*/ 6171 w 116566"/>
                  <a:gd name="connsiteY3" fmla="*/ 110396 h 115881"/>
                  <a:gd name="connsiteX4" fmla="*/ 19885 w 116566"/>
                  <a:gd name="connsiteY4" fmla="*/ 115882 h 115881"/>
                  <a:gd name="connsiteX5" fmla="*/ 33599 w 116566"/>
                  <a:gd name="connsiteY5" fmla="*/ 110396 h 115881"/>
                  <a:gd name="connsiteX6" fmla="*/ 110396 w 116566"/>
                  <a:gd name="connsiteY6" fmla="*/ 33599 h 115881"/>
                  <a:gd name="connsiteX7" fmla="*/ 110396 w 116566"/>
                  <a:gd name="connsiteY7" fmla="*/ 6171 h 115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566" h="115881">
                    <a:moveTo>
                      <a:pt x="110396" y="6171"/>
                    </a:moveTo>
                    <a:cubicBezTo>
                      <a:pt x="102168" y="-2057"/>
                      <a:pt x="91196" y="-2057"/>
                      <a:pt x="82968" y="6171"/>
                    </a:cubicBezTo>
                    <a:lnTo>
                      <a:pt x="6171" y="82969"/>
                    </a:lnTo>
                    <a:cubicBezTo>
                      <a:pt x="-2057" y="91197"/>
                      <a:pt x="-2057" y="102168"/>
                      <a:pt x="6171" y="110396"/>
                    </a:cubicBezTo>
                    <a:cubicBezTo>
                      <a:pt x="8913" y="113139"/>
                      <a:pt x="14399" y="115882"/>
                      <a:pt x="19885" y="115882"/>
                    </a:cubicBezTo>
                    <a:cubicBezTo>
                      <a:pt x="25371" y="115882"/>
                      <a:pt x="30855" y="113139"/>
                      <a:pt x="33599" y="110396"/>
                    </a:cubicBezTo>
                    <a:lnTo>
                      <a:pt x="110396" y="33599"/>
                    </a:lnTo>
                    <a:cubicBezTo>
                      <a:pt x="118624" y="28113"/>
                      <a:pt x="118624" y="14400"/>
                      <a:pt x="110396" y="6171"/>
                    </a:cubicBezTo>
                    <a:close/>
                  </a:path>
                </a:pathLst>
              </a:custGeom>
              <a:grpFill/>
              <a:ln w="27426"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1068567C-BEA7-339A-D3D7-C06256F7A036}"/>
                  </a:ext>
                </a:extLst>
              </p:cNvPr>
              <p:cNvSpPr/>
              <p:nvPr/>
            </p:nvSpPr>
            <p:spPr>
              <a:xfrm>
                <a:off x="10756959" y="2861124"/>
                <a:ext cx="38645" cy="38485"/>
              </a:xfrm>
              <a:custGeom>
                <a:avLst/>
                <a:gdLst>
                  <a:gd name="connsiteX0" fmla="*/ 24932 w 38645"/>
                  <a:gd name="connsiteY0" fmla="*/ 37457 h 38485"/>
                  <a:gd name="connsiteX1" fmla="*/ 38646 w 38645"/>
                  <a:gd name="connsiteY1" fmla="*/ 21001 h 38485"/>
                  <a:gd name="connsiteX2" fmla="*/ 27676 w 38645"/>
                  <a:gd name="connsiteY2" fmla="*/ 1801 h 38485"/>
                  <a:gd name="connsiteX3" fmla="*/ 5734 w 38645"/>
                  <a:gd name="connsiteY3" fmla="*/ 4544 h 38485"/>
                  <a:gd name="connsiteX4" fmla="*/ 2990 w 38645"/>
                  <a:gd name="connsiteY4" fmla="*/ 29229 h 38485"/>
                  <a:gd name="connsiteX5" fmla="*/ 2990 w 38645"/>
                  <a:gd name="connsiteY5" fmla="*/ 29229 h 38485"/>
                  <a:gd name="connsiteX6" fmla="*/ 2990 w 38645"/>
                  <a:gd name="connsiteY6" fmla="*/ 29229 h 38485"/>
                  <a:gd name="connsiteX7" fmla="*/ 24932 w 38645"/>
                  <a:gd name="connsiteY7" fmla="*/ 37457 h 38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645" h="38485">
                    <a:moveTo>
                      <a:pt x="24932" y="37457"/>
                    </a:moveTo>
                    <a:cubicBezTo>
                      <a:pt x="33161" y="34714"/>
                      <a:pt x="38646" y="29229"/>
                      <a:pt x="38646" y="21001"/>
                    </a:cubicBezTo>
                    <a:cubicBezTo>
                      <a:pt x="38646" y="12773"/>
                      <a:pt x="35904" y="4544"/>
                      <a:pt x="27676" y="1801"/>
                    </a:cubicBezTo>
                    <a:cubicBezTo>
                      <a:pt x="19448" y="-941"/>
                      <a:pt x="11218" y="-941"/>
                      <a:pt x="5734" y="4544"/>
                    </a:cubicBezTo>
                    <a:cubicBezTo>
                      <a:pt x="248" y="10030"/>
                      <a:pt x="-2496" y="21001"/>
                      <a:pt x="2990" y="29229"/>
                    </a:cubicBezTo>
                    <a:cubicBezTo>
                      <a:pt x="2990" y="29229"/>
                      <a:pt x="2990" y="29229"/>
                      <a:pt x="2990" y="29229"/>
                    </a:cubicBezTo>
                    <a:cubicBezTo>
                      <a:pt x="2990" y="29229"/>
                      <a:pt x="2990" y="29229"/>
                      <a:pt x="2990" y="29229"/>
                    </a:cubicBezTo>
                    <a:cubicBezTo>
                      <a:pt x="8476" y="37457"/>
                      <a:pt x="16704" y="40200"/>
                      <a:pt x="24932" y="37457"/>
                    </a:cubicBezTo>
                    <a:close/>
                  </a:path>
                </a:pathLst>
              </a:custGeom>
              <a:grpFill/>
              <a:ln w="27426"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0DCD6C0A-AAEC-0681-EFCB-BD513A2A3725}"/>
                  </a:ext>
                </a:extLst>
              </p:cNvPr>
              <p:cNvSpPr/>
              <p:nvPr/>
            </p:nvSpPr>
            <p:spPr>
              <a:xfrm>
                <a:off x="10800405" y="2807384"/>
                <a:ext cx="50741" cy="50055"/>
              </a:xfrm>
              <a:custGeom>
                <a:avLst/>
                <a:gdLst>
                  <a:gd name="connsiteX0" fmla="*/ 33599 w 50741"/>
                  <a:gd name="connsiteY0" fmla="*/ 44570 h 50055"/>
                  <a:gd name="connsiteX1" fmla="*/ 44570 w 50741"/>
                  <a:gd name="connsiteY1" fmla="*/ 33599 h 50055"/>
                  <a:gd name="connsiteX2" fmla="*/ 44570 w 50741"/>
                  <a:gd name="connsiteY2" fmla="*/ 6171 h 50055"/>
                  <a:gd name="connsiteX3" fmla="*/ 17143 w 50741"/>
                  <a:gd name="connsiteY3" fmla="*/ 6171 h 50055"/>
                  <a:gd name="connsiteX4" fmla="*/ 6171 w 50741"/>
                  <a:gd name="connsiteY4" fmla="*/ 17142 h 50055"/>
                  <a:gd name="connsiteX5" fmla="*/ 6171 w 50741"/>
                  <a:gd name="connsiteY5" fmla="*/ 44570 h 50055"/>
                  <a:gd name="connsiteX6" fmla="*/ 19885 w 50741"/>
                  <a:gd name="connsiteY6" fmla="*/ 50055 h 50055"/>
                  <a:gd name="connsiteX7" fmla="*/ 33599 w 50741"/>
                  <a:gd name="connsiteY7" fmla="*/ 44570 h 5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41" h="50055">
                    <a:moveTo>
                      <a:pt x="33599" y="44570"/>
                    </a:moveTo>
                    <a:lnTo>
                      <a:pt x="44570" y="33599"/>
                    </a:lnTo>
                    <a:cubicBezTo>
                      <a:pt x="52798" y="25371"/>
                      <a:pt x="52798" y="14399"/>
                      <a:pt x="44570" y="6171"/>
                    </a:cubicBezTo>
                    <a:cubicBezTo>
                      <a:pt x="36341" y="-2057"/>
                      <a:pt x="25371" y="-2057"/>
                      <a:pt x="17143" y="6171"/>
                    </a:cubicBezTo>
                    <a:lnTo>
                      <a:pt x="6171" y="17142"/>
                    </a:lnTo>
                    <a:cubicBezTo>
                      <a:pt x="-2057" y="25371"/>
                      <a:pt x="-2057" y="36342"/>
                      <a:pt x="6171" y="44570"/>
                    </a:cubicBezTo>
                    <a:cubicBezTo>
                      <a:pt x="8913" y="47312"/>
                      <a:pt x="14399" y="50055"/>
                      <a:pt x="19885" y="50055"/>
                    </a:cubicBezTo>
                    <a:cubicBezTo>
                      <a:pt x="25371" y="50055"/>
                      <a:pt x="30857" y="50055"/>
                      <a:pt x="33599" y="44570"/>
                    </a:cubicBezTo>
                    <a:close/>
                  </a:path>
                </a:pathLst>
              </a:custGeom>
              <a:grpFill/>
              <a:ln w="27426" cap="flat">
                <a:noFill/>
                <a:prstDash val="solid"/>
                <a:miter/>
              </a:ln>
            </p:spPr>
            <p:txBody>
              <a:bodyPr rtlCol="0" anchor="ctr"/>
              <a:lstStyle/>
              <a:p>
                <a:endParaRPr lang="en-US"/>
              </a:p>
            </p:txBody>
          </p:sp>
        </p:grpSp>
      </p:grpSp>
      <p:cxnSp>
        <p:nvCxnSpPr>
          <p:cNvPr id="63" name="Connecteur droit 62">
            <a:extLst>
              <a:ext uri="{FF2B5EF4-FFF2-40B4-BE49-F238E27FC236}">
                <a16:creationId xmlns:a16="http://schemas.microsoft.com/office/drawing/2014/main" id="{DF2010A5-8B1D-9A50-49A7-0213DB1778CF}"/>
              </a:ext>
            </a:extLst>
          </p:cNvPr>
          <p:cNvCxnSpPr/>
          <p:nvPr/>
        </p:nvCxnSpPr>
        <p:spPr>
          <a:xfrm>
            <a:off x="0" y="1856499"/>
            <a:ext cx="27432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Connecteur droit 63">
            <a:extLst>
              <a:ext uri="{FF2B5EF4-FFF2-40B4-BE49-F238E27FC236}">
                <a16:creationId xmlns:a16="http://schemas.microsoft.com/office/drawing/2014/main" id="{28608C87-295D-C319-BCFD-02E2E92AD323}"/>
              </a:ext>
            </a:extLst>
          </p:cNvPr>
          <p:cNvCxnSpPr/>
          <p:nvPr/>
        </p:nvCxnSpPr>
        <p:spPr>
          <a:xfrm>
            <a:off x="-16302" y="3253092"/>
            <a:ext cx="27432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5" name="Text Placeholder 15">
            <a:extLst>
              <a:ext uri="{FF2B5EF4-FFF2-40B4-BE49-F238E27FC236}">
                <a16:creationId xmlns:a16="http://schemas.microsoft.com/office/drawing/2014/main" id="{AA527DA6-01F1-55AA-4428-135F8E78B768}"/>
              </a:ext>
            </a:extLst>
          </p:cNvPr>
          <p:cNvSpPr txBox="1">
            <a:spLocks/>
          </p:cNvSpPr>
          <p:nvPr/>
        </p:nvSpPr>
        <p:spPr>
          <a:xfrm>
            <a:off x="235627" y="3253092"/>
            <a:ext cx="3420457" cy="574615"/>
          </a:xfrm>
          <a:prstGeom prst="rect">
            <a:avLst/>
          </a:prstGeom>
        </p:spPr>
        <p:txBody>
          <a:bodyPr vert="horz" lIns="91440" tIns="45720" rIns="91440" bIns="45720" rtlCol="0">
            <a:noAutofit/>
          </a:bodyPr>
          <a:lstStyle>
            <a:lvl1pPr marL="0" indent="0" algn="l" defTabSz="2072941" rtl="0" eaLnBrk="1" latinLnBrk="0" hangingPunct="1">
              <a:lnSpc>
                <a:spcPct val="100000"/>
              </a:lnSpc>
              <a:spcBef>
                <a:spcPts val="0"/>
              </a:spcBef>
              <a:buFont typeface="Arial" panose="020B0604020202020204" pitchFamily="34" charset="0"/>
              <a:buNone/>
              <a:defRPr lang="en-US" sz="2800" b="1" i="0" kern="1200" dirty="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1400" b="0" dirty="0"/>
              <a:t>Melissa </a:t>
            </a:r>
            <a:r>
              <a:rPr lang="en-GB" sz="1400" b="0" dirty="0" err="1"/>
              <a:t>McDERMOTT</a:t>
            </a:r>
            <a:r>
              <a:rPr lang="en-GB" sz="1400" b="0" dirty="0"/>
              <a:t>, Entrepreneur</a:t>
            </a:r>
          </a:p>
        </p:txBody>
      </p:sp>
      <p:sp>
        <p:nvSpPr>
          <p:cNvPr id="66" name="Text Placeholder 15">
            <a:extLst>
              <a:ext uri="{FF2B5EF4-FFF2-40B4-BE49-F238E27FC236}">
                <a16:creationId xmlns:a16="http://schemas.microsoft.com/office/drawing/2014/main" id="{912AD519-8262-686D-54A2-7E98A7D49BD6}"/>
              </a:ext>
            </a:extLst>
          </p:cNvPr>
          <p:cNvSpPr txBox="1">
            <a:spLocks/>
          </p:cNvSpPr>
          <p:nvPr/>
        </p:nvSpPr>
        <p:spPr>
          <a:xfrm>
            <a:off x="275365" y="2809690"/>
            <a:ext cx="3420457" cy="574615"/>
          </a:xfrm>
          <a:prstGeom prst="rect">
            <a:avLst/>
          </a:prstGeom>
        </p:spPr>
        <p:txBody>
          <a:bodyPr vert="horz" lIns="91440" tIns="45720" rIns="91440" bIns="45720" rtlCol="0">
            <a:noAutofit/>
          </a:bodyPr>
          <a:lstStyle>
            <a:lvl1pPr marL="0" indent="0" algn="l" defTabSz="2072941" rtl="0" eaLnBrk="1" latinLnBrk="0" hangingPunct="1">
              <a:lnSpc>
                <a:spcPct val="100000"/>
              </a:lnSpc>
              <a:spcBef>
                <a:spcPts val="0"/>
              </a:spcBef>
              <a:buFont typeface="Arial" panose="020B0604020202020204" pitchFamily="34" charset="0"/>
              <a:buNone/>
              <a:defRPr lang="en-US" sz="2800" b="1" i="0" kern="1200" dirty="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1400" b="0" dirty="0"/>
              <a:t>Youth program</a:t>
            </a:r>
          </a:p>
        </p:txBody>
      </p:sp>
      <p:sp>
        <p:nvSpPr>
          <p:cNvPr id="67" name="Text Placeholder 15">
            <a:extLst>
              <a:ext uri="{FF2B5EF4-FFF2-40B4-BE49-F238E27FC236}">
                <a16:creationId xmlns:a16="http://schemas.microsoft.com/office/drawing/2014/main" id="{E93A993D-B919-598D-13B0-0575B2544F84}"/>
              </a:ext>
            </a:extLst>
          </p:cNvPr>
          <p:cNvSpPr txBox="1">
            <a:spLocks/>
          </p:cNvSpPr>
          <p:nvPr/>
        </p:nvSpPr>
        <p:spPr>
          <a:xfrm>
            <a:off x="259323" y="3949208"/>
            <a:ext cx="2599343" cy="574615"/>
          </a:xfrm>
          <a:prstGeom prst="rect">
            <a:avLst/>
          </a:prstGeom>
        </p:spPr>
        <p:txBody>
          <a:bodyPr vert="horz" lIns="91440" tIns="45720" rIns="91440" bIns="45720" rtlCol="0">
            <a:noAutofit/>
          </a:bodyPr>
          <a:lstStyle>
            <a:lvl1pPr marL="0" indent="0" algn="l" defTabSz="2072941" rtl="0" eaLnBrk="1" latinLnBrk="0" hangingPunct="1">
              <a:lnSpc>
                <a:spcPct val="100000"/>
              </a:lnSpc>
              <a:spcBef>
                <a:spcPts val="0"/>
              </a:spcBef>
              <a:buFont typeface="Arial" panose="020B0604020202020204" pitchFamily="34" charset="0"/>
              <a:buNone/>
              <a:defRPr lang="en-US" sz="2800" b="1" i="0" kern="1200" dirty="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fr-FR" sz="1400" b="0" dirty="0">
                <a:effectLst/>
              </a:rPr>
              <a:t>https://</a:t>
            </a:r>
            <a:r>
              <a:rPr lang="fr-FR" sz="1400" b="0" dirty="0" err="1">
                <a:effectLst/>
              </a:rPr>
              <a:t>www.facebook.com</a:t>
            </a:r>
            <a:r>
              <a:rPr lang="fr-FR" sz="1400" b="0" dirty="0">
                <a:effectLst/>
              </a:rPr>
              <a:t>/MOVEFORTHEWORLD/?locale=</a:t>
            </a:r>
            <a:r>
              <a:rPr lang="fr-FR" sz="1400" b="0" dirty="0" err="1">
                <a:effectLst/>
              </a:rPr>
              <a:t>fr_FR</a:t>
            </a:r>
            <a:endParaRPr lang="fr-FR" sz="800" b="0" dirty="0">
              <a:effectLst/>
            </a:endParaRPr>
          </a:p>
        </p:txBody>
      </p:sp>
      <p:grpSp>
        <p:nvGrpSpPr>
          <p:cNvPr id="69" name="Graphic 6">
            <a:extLst>
              <a:ext uri="{FF2B5EF4-FFF2-40B4-BE49-F238E27FC236}">
                <a16:creationId xmlns:a16="http://schemas.microsoft.com/office/drawing/2014/main" id="{01CA379E-8123-EC14-A8EB-31400B37BC31}"/>
              </a:ext>
            </a:extLst>
          </p:cNvPr>
          <p:cNvGrpSpPr/>
          <p:nvPr/>
        </p:nvGrpSpPr>
        <p:grpSpPr>
          <a:xfrm>
            <a:off x="2482424" y="5821954"/>
            <a:ext cx="590550" cy="590645"/>
            <a:chOff x="-4704697" y="6590223"/>
            <a:chExt cx="590550" cy="590645"/>
          </a:xfrm>
          <a:solidFill>
            <a:schemeClr val="bg1"/>
          </a:solidFill>
        </p:grpSpPr>
        <p:sp>
          <p:nvSpPr>
            <p:cNvPr id="70" name="Freeform 359">
              <a:extLst>
                <a:ext uri="{FF2B5EF4-FFF2-40B4-BE49-F238E27FC236}">
                  <a16:creationId xmlns:a16="http://schemas.microsoft.com/office/drawing/2014/main" id="{9729A740-BFD7-0397-FC06-C229EB6014D1}"/>
                </a:ext>
              </a:extLst>
            </p:cNvPr>
            <p:cNvSpPr/>
            <p:nvPr/>
          </p:nvSpPr>
          <p:spPr>
            <a:xfrm>
              <a:off x="-4628592" y="6590223"/>
              <a:ext cx="438245" cy="171545"/>
            </a:xfrm>
            <a:custGeom>
              <a:avLst/>
              <a:gdLst>
                <a:gd name="connsiteX0" fmla="*/ 365950 w 438245"/>
                <a:gd name="connsiteY0" fmla="*/ 171545 h 171545"/>
                <a:gd name="connsiteX1" fmla="*/ 72295 w 438245"/>
                <a:gd name="connsiteY1" fmla="*/ 171545 h 171545"/>
                <a:gd name="connsiteX2" fmla="*/ 0 w 438245"/>
                <a:gd name="connsiteY2" fmla="*/ 99251 h 171545"/>
                <a:gd name="connsiteX3" fmla="*/ 0 w 438245"/>
                <a:gd name="connsiteY3" fmla="*/ 72295 h 171545"/>
                <a:gd name="connsiteX4" fmla="*/ 72295 w 438245"/>
                <a:gd name="connsiteY4" fmla="*/ 0 h 171545"/>
                <a:gd name="connsiteX5" fmla="*/ 365950 w 438245"/>
                <a:gd name="connsiteY5" fmla="*/ 0 h 171545"/>
                <a:gd name="connsiteX6" fmla="*/ 438245 w 438245"/>
                <a:gd name="connsiteY6" fmla="*/ 72295 h 171545"/>
                <a:gd name="connsiteX7" fmla="*/ 438245 w 438245"/>
                <a:gd name="connsiteY7" fmla="*/ 99251 h 171545"/>
                <a:gd name="connsiteX8" fmla="*/ 365950 w 438245"/>
                <a:gd name="connsiteY8" fmla="*/ 171545 h 171545"/>
                <a:gd name="connsiteX9" fmla="*/ 80200 w 438245"/>
                <a:gd name="connsiteY9" fmla="*/ 152495 h 171545"/>
                <a:gd name="connsiteX10" fmla="*/ 358045 w 438245"/>
                <a:gd name="connsiteY10" fmla="*/ 152495 h 171545"/>
                <a:gd name="connsiteX11" fmla="*/ 419100 w 438245"/>
                <a:gd name="connsiteY11" fmla="*/ 91440 h 171545"/>
                <a:gd name="connsiteX12" fmla="*/ 419100 w 438245"/>
                <a:gd name="connsiteY12" fmla="*/ 80296 h 171545"/>
                <a:gd name="connsiteX13" fmla="*/ 358045 w 438245"/>
                <a:gd name="connsiteY13" fmla="*/ 19241 h 171545"/>
                <a:gd name="connsiteX14" fmla="*/ 80200 w 438245"/>
                <a:gd name="connsiteY14" fmla="*/ 19241 h 171545"/>
                <a:gd name="connsiteX15" fmla="*/ 19145 w 438245"/>
                <a:gd name="connsiteY15" fmla="*/ 80296 h 171545"/>
                <a:gd name="connsiteX16" fmla="*/ 19145 w 438245"/>
                <a:gd name="connsiteY16" fmla="*/ 91440 h 171545"/>
                <a:gd name="connsiteX17" fmla="*/ 80200 w 438245"/>
                <a:gd name="connsiteY17" fmla="*/ 152495 h 17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8245" h="171545">
                  <a:moveTo>
                    <a:pt x="365950" y="171545"/>
                  </a:moveTo>
                  <a:lnTo>
                    <a:pt x="72295" y="171545"/>
                  </a:lnTo>
                  <a:lnTo>
                    <a:pt x="0" y="99251"/>
                  </a:lnTo>
                  <a:lnTo>
                    <a:pt x="0" y="72295"/>
                  </a:lnTo>
                  <a:lnTo>
                    <a:pt x="72295" y="0"/>
                  </a:lnTo>
                  <a:lnTo>
                    <a:pt x="365950" y="0"/>
                  </a:lnTo>
                  <a:lnTo>
                    <a:pt x="438245" y="72295"/>
                  </a:lnTo>
                  <a:lnTo>
                    <a:pt x="438245" y="99251"/>
                  </a:lnTo>
                  <a:lnTo>
                    <a:pt x="365950" y="171545"/>
                  </a:lnTo>
                  <a:close/>
                  <a:moveTo>
                    <a:pt x="80200" y="152495"/>
                  </a:moveTo>
                  <a:lnTo>
                    <a:pt x="358045" y="152495"/>
                  </a:lnTo>
                  <a:lnTo>
                    <a:pt x="419100" y="91440"/>
                  </a:lnTo>
                  <a:lnTo>
                    <a:pt x="419100" y="80296"/>
                  </a:lnTo>
                  <a:lnTo>
                    <a:pt x="358045" y="19241"/>
                  </a:lnTo>
                  <a:lnTo>
                    <a:pt x="80200" y="19241"/>
                  </a:lnTo>
                  <a:lnTo>
                    <a:pt x="19145" y="80296"/>
                  </a:lnTo>
                  <a:lnTo>
                    <a:pt x="19145" y="91440"/>
                  </a:lnTo>
                  <a:lnTo>
                    <a:pt x="80200" y="152495"/>
                  </a:lnTo>
                  <a:close/>
                </a:path>
              </a:pathLst>
            </a:custGeom>
            <a:grpFill/>
            <a:ln w="9525" cap="flat">
              <a:noFill/>
              <a:prstDash val="solid"/>
              <a:miter/>
            </a:ln>
          </p:spPr>
          <p:txBody>
            <a:bodyPr rtlCol="0" anchor="ctr"/>
            <a:lstStyle/>
            <a:p>
              <a:endParaRPr lang="en-RU"/>
            </a:p>
          </p:txBody>
        </p:sp>
        <p:sp>
          <p:nvSpPr>
            <p:cNvPr id="71" name="Freeform 360">
              <a:extLst>
                <a:ext uri="{FF2B5EF4-FFF2-40B4-BE49-F238E27FC236}">
                  <a16:creationId xmlns:a16="http://schemas.microsoft.com/office/drawing/2014/main" id="{D188D8FF-8B47-66AD-16F9-A06998A6DCD5}"/>
                </a:ext>
              </a:extLst>
            </p:cNvPr>
            <p:cNvSpPr/>
            <p:nvPr/>
          </p:nvSpPr>
          <p:spPr>
            <a:xfrm>
              <a:off x="-4371322" y="6837969"/>
              <a:ext cx="257175" cy="171450"/>
            </a:xfrm>
            <a:custGeom>
              <a:avLst/>
              <a:gdLst>
                <a:gd name="connsiteX0" fmla="*/ 159829 w 257175"/>
                <a:gd name="connsiteY0" fmla="*/ 171450 h 171450"/>
                <a:gd name="connsiteX1" fmla="*/ 0 w 257175"/>
                <a:gd name="connsiteY1" fmla="*/ 171450 h 171450"/>
                <a:gd name="connsiteX2" fmla="*/ 0 w 257175"/>
                <a:gd name="connsiteY2" fmla="*/ 152400 h 171450"/>
                <a:gd name="connsiteX3" fmla="*/ 153638 w 257175"/>
                <a:gd name="connsiteY3" fmla="*/ 152400 h 171450"/>
                <a:gd name="connsiteX4" fmla="*/ 238125 w 257175"/>
                <a:gd name="connsiteY4" fmla="*/ 90392 h 171450"/>
                <a:gd name="connsiteX5" fmla="*/ 238125 w 257175"/>
                <a:gd name="connsiteY5" fmla="*/ 81058 h 171450"/>
                <a:gd name="connsiteX6" fmla="*/ 153638 w 257175"/>
                <a:gd name="connsiteY6" fmla="*/ 19050 h 171450"/>
                <a:gd name="connsiteX7" fmla="*/ 0 w 257175"/>
                <a:gd name="connsiteY7" fmla="*/ 19050 h 171450"/>
                <a:gd name="connsiteX8" fmla="*/ 0 w 257175"/>
                <a:gd name="connsiteY8" fmla="*/ 0 h 171450"/>
                <a:gd name="connsiteX9" fmla="*/ 159829 w 257175"/>
                <a:gd name="connsiteY9" fmla="*/ 0 h 171450"/>
                <a:gd name="connsiteX10" fmla="*/ 257175 w 257175"/>
                <a:gd name="connsiteY10" fmla="*/ 71342 h 171450"/>
                <a:gd name="connsiteX11" fmla="*/ 257175 w 257175"/>
                <a:gd name="connsiteY11" fmla="*/ 100108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7175" h="171450">
                  <a:moveTo>
                    <a:pt x="159829" y="171450"/>
                  </a:moveTo>
                  <a:lnTo>
                    <a:pt x="0" y="171450"/>
                  </a:lnTo>
                  <a:lnTo>
                    <a:pt x="0" y="152400"/>
                  </a:lnTo>
                  <a:lnTo>
                    <a:pt x="153638" y="152400"/>
                  </a:lnTo>
                  <a:lnTo>
                    <a:pt x="238125" y="90392"/>
                  </a:lnTo>
                  <a:lnTo>
                    <a:pt x="238125" y="81058"/>
                  </a:lnTo>
                  <a:lnTo>
                    <a:pt x="153638" y="19050"/>
                  </a:lnTo>
                  <a:lnTo>
                    <a:pt x="0" y="19050"/>
                  </a:lnTo>
                  <a:lnTo>
                    <a:pt x="0" y="0"/>
                  </a:lnTo>
                  <a:lnTo>
                    <a:pt x="159829" y="0"/>
                  </a:lnTo>
                  <a:lnTo>
                    <a:pt x="257175" y="71342"/>
                  </a:lnTo>
                  <a:lnTo>
                    <a:pt x="257175" y="100108"/>
                  </a:lnTo>
                  <a:close/>
                </a:path>
              </a:pathLst>
            </a:custGeom>
            <a:grpFill/>
            <a:ln w="9525" cap="flat">
              <a:noFill/>
              <a:prstDash val="solid"/>
              <a:miter/>
            </a:ln>
          </p:spPr>
          <p:txBody>
            <a:bodyPr rtlCol="0" anchor="ctr"/>
            <a:lstStyle/>
            <a:p>
              <a:endParaRPr lang="en-RU"/>
            </a:p>
          </p:txBody>
        </p:sp>
        <p:sp>
          <p:nvSpPr>
            <p:cNvPr id="72" name="Freeform 361">
              <a:extLst>
                <a:ext uri="{FF2B5EF4-FFF2-40B4-BE49-F238E27FC236}">
                  <a16:creationId xmlns:a16="http://schemas.microsoft.com/office/drawing/2014/main" id="{7A63BFC0-47DA-5F99-2AD5-B54324B6FFEE}"/>
                </a:ext>
              </a:extLst>
            </p:cNvPr>
            <p:cNvSpPr/>
            <p:nvPr/>
          </p:nvSpPr>
          <p:spPr>
            <a:xfrm>
              <a:off x="-4704697" y="6799869"/>
              <a:ext cx="257175" cy="171450"/>
            </a:xfrm>
            <a:custGeom>
              <a:avLst/>
              <a:gdLst>
                <a:gd name="connsiteX0" fmla="*/ 257175 w 257175"/>
                <a:gd name="connsiteY0" fmla="*/ 171450 h 171450"/>
                <a:gd name="connsiteX1" fmla="*/ 97346 w 257175"/>
                <a:gd name="connsiteY1" fmla="*/ 171450 h 171450"/>
                <a:gd name="connsiteX2" fmla="*/ 0 w 257175"/>
                <a:gd name="connsiteY2" fmla="*/ 100108 h 171450"/>
                <a:gd name="connsiteX3" fmla="*/ 0 w 257175"/>
                <a:gd name="connsiteY3" fmla="*/ 71342 h 171450"/>
                <a:gd name="connsiteX4" fmla="*/ 97346 w 257175"/>
                <a:gd name="connsiteY4" fmla="*/ 0 h 171450"/>
                <a:gd name="connsiteX5" fmla="*/ 257175 w 257175"/>
                <a:gd name="connsiteY5" fmla="*/ 0 h 171450"/>
                <a:gd name="connsiteX6" fmla="*/ 257175 w 257175"/>
                <a:gd name="connsiteY6" fmla="*/ 19050 h 171450"/>
                <a:gd name="connsiteX7" fmla="*/ 103537 w 257175"/>
                <a:gd name="connsiteY7" fmla="*/ 19050 h 171450"/>
                <a:gd name="connsiteX8" fmla="*/ 19050 w 257175"/>
                <a:gd name="connsiteY8" fmla="*/ 81058 h 171450"/>
                <a:gd name="connsiteX9" fmla="*/ 19050 w 257175"/>
                <a:gd name="connsiteY9" fmla="*/ 90392 h 171450"/>
                <a:gd name="connsiteX10" fmla="*/ 103537 w 257175"/>
                <a:gd name="connsiteY10" fmla="*/ 152400 h 171450"/>
                <a:gd name="connsiteX11" fmla="*/ 257175 w 257175"/>
                <a:gd name="connsiteY11" fmla="*/ 15240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7175" h="171450">
                  <a:moveTo>
                    <a:pt x="257175" y="171450"/>
                  </a:moveTo>
                  <a:lnTo>
                    <a:pt x="97346" y="171450"/>
                  </a:lnTo>
                  <a:lnTo>
                    <a:pt x="0" y="100108"/>
                  </a:lnTo>
                  <a:lnTo>
                    <a:pt x="0" y="71342"/>
                  </a:lnTo>
                  <a:lnTo>
                    <a:pt x="97346" y="0"/>
                  </a:lnTo>
                  <a:lnTo>
                    <a:pt x="257175" y="0"/>
                  </a:lnTo>
                  <a:lnTo>
                    <a:pt x="257175" y="19050"/>
                  </a:lnTo>
                  <a:lnTo>
                    <a:pt x="103537" y="19050"/>
                  </a:lnTo>
                  <a:lnTo>
                    <a:pt x="19050" y="81058"/>
                  </a:lnTo>
                  <a:lnTo>
                    <a:pt x="19050" y="90392"/>
                  </a:lnTo>
                  <a:lnTo>
                    <a:pt x="103537" y="152400"/>
                  </a:lnTo>
                  <a:lnTo>
                    <a:pt x="257175" y="152400"/>
                  </a:lnTo>
                  <a:close/>
                </a:path>
              </a:pathLst>
            </a:custGeom>
            <a:grpFill/>
            <a:ln w="9525" cap="flat">
              <a:noFill/>
              <a:prstDash val="solid"/>
              <a:miter/>
            </a:ln>
          </p:spPr>
          <p:txBody>
            <a:bodyPr rtlCol="0" anchor="ctr"/>
            <a:lstStyle/>
            <a:p>
              <a:endParaRPr lang="en-RU"/>
            </a:p>
          </p:txBody>
        </p:sp>
        <p:sp>
          <p:nvSpPr>
            <p:cNvPr id="73" name="Freeform 362">
              <a:extLst>
                <a:ext uri="{FF2B5EF4-FFF2-40B4-BE49-F238E27FC236}">
                  <a16:creationId xmlns:a16="http://schemas.microsoft.com/office/drawing/2014/main" id="{88CD52E7-DB0E-B6AA-7C0A-A0F3CD5B08BE}"/>
                </a:ext>
              </a:extLst>
            </p:cNvPr>
            <p:cNvSpPr/>
            <p:nvPr/>
          </p:nvSpPr>
          <p:spPr>
            <a:xfrm>
              <a:off x="-4361797" y="6628419"/>
              <a:ext cx="95250" cy="95250"/>
            </a:xfrm>
            <a:custGeom>
              <a:avLst/>
              <a:gdLst>
                <a:gd name="connsiteX0" fmla="*/ 95250 w 95250"/>
                <a:gd name="connsiteY0" fmla="*/ 95250 h 95250"/>
                <a:gd name="connsiteX1" fmla="*/ 0 w 95250"/>
                <a:gd name="connsiteY1" fmla="*/ 95250 h 95250"/>
                <a:gd name="connsiteX2" fmla="*/ 0 w 95250"/>
                <a:gd name="connsiteY2" fmla="*/ 0 h 95250"/>
                <a:gd name="connsiteX3" fmla="*/ 95250 w 95250"/>
                <a:gd name="connsiteY3" fmla="*/ 0 h 95250"/>
                <a:gd name="connsiteX4" fmla="*/ 95250 w 95250"/>
                <a:gd name="connsiteY4" fmla="*/ 95250 h 95250"/>
                <a:gd name="connsiteX5" fmla="*/ 19050 w 95250"/>
                <a:gd name="connsiteY5" fmla="*/ 76200 h 95250"/>
                <a:gd name="connsiteX6" fmla="*/ 76200 w 95250"/>
                <a:gd name="connsiteY6" fmla="*/ 76200 h 95250"/>
                <a:gd name="connsiteX7" fmla="*/ 76200 w 95250"/>
                <a:gd name="connsiteY7" fmla="*/ 19050 h 95250"/>
                <a:gd name="connsiteX8" fmla="*/ 19050 w 95250"/>
                <a:gd name="connsiteY8" fmla="*/ 19050 h 95250"/>
                <a:gd name="connsiteX9" fmla="*/ 19050 w 95250"/>
                <a:gd name="connsiteY9" fmla="*/ 7620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95250">
                  <a:moveTo>
                    <a:pt x="95250" y="95250"/>
                  </a:moveTo>
                  <a:lnTo>
                    <a:pt x="0" y="95250"/>
                  </a:lnTo>
                  <a:lnTo>
                    <a:pt x="0" y="0"/>
                  </a:lnTo>
                  <a:lnTo>
                    <a:pt x="95250" y="0"/>
                  </a:lnTo>
                  <a:lnTo>
                    <a:pt x="95250" y="95250"/>
                  </a:lnTo>
                  <a:close/>
                  <a:moveTo>
                    <a:pt x="19050" y="76200"/>
                  </a:moveTo>
                  <a:lnTo>
                    <a:pt x="76200" y="76200"/>
                  </a:lnTo>
                  <a:lnTo>
                    <a:pt x="76200" y="19050"/>
                  </a:lnTo>
                  <a:lnTo>
                    <a:pt x="19050" y="19050"/>
                  </a:lnTo>
                  <a:lnTo>
                    <a:pt x="19050" y="76200"/>
                  </a:lnTo>
                  <a:close/>
                </a:path>
              </a:pathLst>
            </a:custGeom>
            <a:grpFill/>
            <a:ln w="9525" cap="flat">
              <a:noFill/>
              <a:prstDash val="solid"/>
              <a:miter/>
            </a:ln>
          </p:spPr>
          <p:txBody>
            <a:bodyPr rtlCol="0" anchor="ctr"/>
            <a:lstStyle/>
            <a:p>
              <a:endParaRPr lang="en-RU"/>
            </a:p>
          </p:txBody>
        </p:sp>
        <p:sp>
          <p:nvSpPr>
            <p:cNvPr id="74" name="Freeform 363">
              <a:extLst>
                <a:ext uri="{FF2B5EF4-FFF2-40B4-BE49-F238E27FC236}">
                  <a16:creationId xmlns:a16="http://schemas.microsoft.com/office/drawing/2014/main" id="{EA74BFF4-0725-BD45-B1B8-CE527EF861B5}"/>
                </a:ext>
              </a:extLst>
            </p:cNvPr>
            <p:cNvSpPr/>
            <p:nvPr/>
          </p:nvSpPr>
          <p:spPr>
            <a:xfrm>
              <a:off x="-4504672" y="6628419"/>
              <a:ext cx="123825" cy="19050"/>
            </a:xfrm>
            <a:custGeom>
              <a:avLst/>
              <a:gdLst>
                <a:gd name="connsiteX0" fmla="*/ 0 w 123825"/>
                <a:gd name="connsiteY0" fmla="*/ 0 h 19050"/>
                <a:gd name="connsiteX1" fmla="*/ 123825 w 123825"/>
                <a:gd name="connsiteY1" fmla="*/ 0 h 19050"/>
                <a:gd name="connsiteX2" fmla="*/ 123825 w 123825"/>
                <a:gd name="connsiteY2" fmla="*/ 19050 h 19050"/>
                <a:gd name="connsiteX3" fmla="*/ 0 w 12382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23825" h="19050">
                  <a:moveTo>
                    <a:pt x="0" y="0"/>
                  </a:moveTo>
                  <a:lnTo>
                    <a:pt x="123825" y="0"/>
                  </a:lnTo>
                  <a:lnTo>
                    <a:pt x="123825" y="19050"/>
                  </a:lnTo>
                  <a:lnTo>
                    <a:pt x="0" y="19050"/>
                  </a:lnTo>
                  <a:close/>
                </a:path>
              </a:pathLst>
            </a:custGeom>
            <a:grpFill/>
            <a:ln w="9525" cap="flat">
              <a:noFill/>
              <a:prstDash val="solid"/>
              <a:miter/>
            </a:ln>
          </p:spPr>
          <p:txBody>
            <a:bodyPr rtlCol="0" anchor="ctr"/>
            <a:lstStyle/>
            <a:p>
              <a:endParaRPr lang="en-RU"/>
            </a:p>
          </p:txBody>
        </p:sp>
        <p:sp>
          <p:nvSpPr>
            <p:cNvPr id="75" name="Freeform 364">
              <a:extLst>
                <a:ext uri="{FF2B5EF4-FFF2-40B4-BE49-F238E27FC236}">
                  <a16:creationId xmlns:a16="http://schemas.microsoft.com/office/drawing/2014/main" id="{E24E6CF6-7202-88F2-86BE-DDB303CE8ABC}"/>
                </a:ext>
              </a:extLst>
            </p:cNvPr>
            <p:cNvSpPr/>
            <p:nvPr/>
          </p:nvSpPr>
          <p:spPr>
            <a:xfrm>
              <a:off x="-4542772" y="6628419"/>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RU"/>
            </a:p>
          </p:txBody>
        </p:sp>
        <p:sp>
          <p:nvSpPr>
            <p:cNvPr id="76" name="Freeform 365">
              <a:extLst>
                <a:ext uri="{FF2B5EF4-FFF2-40B4-BE49-F238E27FC236}">
                  <a16:creationId xmlns:a16="http://schemas.microsoft.com/office/drawing/2014/main" id="{F5074F91-C9FE-D841-B9F4-5C2313D1DF8A}"/>
                </a:ext>
              </a:extLst>
            </p:cNvPr>
            <p:cNvSpPr/>
            <p:nvPr/>
          </p:nvSpPr>
          <p:spPr>
            <a:xfrm>
              <a:off x="-4542772" y="6704619"/>
              <a:ext cx="123825" cy="19050"/>
            </a:xfrm>
            <a:custGeom>
              <a:avLst/>
              <a:gdLst>
                <a:gd name="connsiteX0" fmla="*/ 0 w 123825"/>
                <a:gd name="connsiteY0" fmla="*/ 0 h 19050"/>
                <a:gd name="connsiteX1" fmla="*/ 123825 w 123825"/>
                <a:gd name="connsiteY1" fmla="*/ 0 h 19050"/>
                <a:gd name="connsiteX2" fmla="*/ 123825 w 123825"/>
                <a:gd name="connsiteY2" fmla="*/ 19050 h 19050"/>
                <a:gd name="connsiteX3" fmla="*/ 0 w 12382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23825" h="19050">
                  <a:moveTo>
                    <a:pt x="0" y="0"/>
                  </a:moveTo>
                  <a:lnTo>
                    <a:pt x="123825" y="0"/>
                  </a:lnTo>
                  <a:lnTo>
                    <a:pt x="123825" y="19050"/>
                  </a:lnTo>
                  <a:lnTo>
                    <a:pt x="0" y="19050"/>
                  </a:lnTo>
                  <a:close/>
                </a:path>
              </a:pathLst>
            </a:custGeom>
            <a:grpFill/>
            <a:ln w="9525" cap="flat">
              <a:noFill/>
              <a:prstDash val="solid"/>
              <a:miter/>
            </a:ln>
          </p:spPr>
          <p:txBody>
            <a:bodyPr rtlCol="0" anchor="ctr"/>
            <a:lstStyle/>
            <a:p>
              <a:endParaRPr lang="en-RU"/>
            </a:p>
          </p:txBody>
        </p:sp>
        <p:sp>
          <p:nvSpPr>
            <p:cNvPr id="77" name="Freeform 366">
              <a:extLst>
                <a:ext uri="{FF2B5EF4-FFF2-40B4-BE49-F238E27FC236}">
                  <a16:creationId xmlns:a16="http://schemas.microsoft.com/office/drawing/2014/main" id="{4973CC07-37E5-AA86-3224-4FF50A5A4185}"/>
                </a:ext>
              </a:extLst>
            </p:cNvPr>
            <p:cNvSpPr/>
            <p:nvPr/>
          </p:nvSpPr>
          <p:spPr>
            <a:xfrm>
              <a:off x="-4399897" y="6704619"/>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RU"/>
            </a:p>
          </p:txBody>
        </p:sp>
        <p:sp>
          <p:nvSpPr>
            <p:cNvPr id="78" name="Freeform 367">
              <a:extLst>
                <a:ext uri="{FF2B5EF4-FFF2-40B4-BE49-F238E27FC236}">
                  <a16:creationId xmlns:a16="http://schemas.microsoft.com/office/drawing/2014/main" id="{0ABC4049-8366-DD8E-2BC6-C4C3B4FC1501}"/>
                </a:ext>
              </a:extLst>
            </p:cNvPr>
            <p:cNvSpPr/>
            <p:nvPr/>
          </p:nvSpPr>
          <p:spPr>
            <a:xfrm>
              <a:off x="-4571347" y="6666519"/>
              <a:ext cx="190500" cy="19050"/>
            </a:xfrm>
            <a:custGeom>
              <a:avLst/>
              <a:gdLst>
                <a:gd name="connsiteX0" fmla="*/ 0 w 190500"/>
                <a:gd name="connsiteY0" fmla="*/ 0 h 19050"/>
                <a:gd name="connsiteX1" fmla="*/ 190500 w 190500"/>
                <a:gd name="connsiteY1" fmla="*/ 0 h 19050"/>
                <a:gd name="connsiteX2" fmla="*/ 190500 w 190500"/>
                <a:gd name="connsiteY2" fmla="*/ 19050 h 19050"/>
                <a:gd name="connsiteX3" fmla="*/ 0 w 1905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0" h="19050">
                  <a:moveTo>
                    <a:pt x="0" y="0"/>
                  </a:moveTo>
                  <a:lnTo>
                    <a:pt x="190500" y="0"/>
                  </a:lnTo>
                  <a:lnTo>
                    <a:pt x="190500" y="19050"/>
                  </a:lnTo>
                  <a:lnTo>
                    <a:pt x="0" y="19050"/>
                  </a:lnTo>
                  <a:close/>
                </a:path>
              </a:pathLst>
            </a:custGeom>
            <a:grpFill/>
            <a:ln w="9525" cap="flat">
              <a:noFill/>
              <a:prstDash val="solid"/>
              <a:miter/>
            </a:ln>
          </p:spPr>
          <p:txBody>
            <a:bodyPr rtlCol="0" anchor="ctr"/>
            <a:lstStyle/>
            <a:p>
              <a:endParaRPr lang="en-RU"/>
            </a:p>
          </p:txBody>
        </p:sp>
        <p:sp>
          <p:nvSpPr>
            <p:cNvPr id="79" name="Freeform 368">
              <a:extLst>
                <a:ext uri="{FF2B5EF4-FFF2-40B4-BE49-F238E27FC236}">
                  <a16:creationId xmlns:a16="http://schemas.microsoft.com/office/drawing/2014/main" id="{66BC4F9E-8B20-27A4-D7CE-C7977D264A15}"/>
                </a:ext>
              </a:extLst>
            </p:cNvPr>
            <p:cNvSpPr/>
            <p:nvPr/>
          </p:nvSpPr>
          <p:spPr>
            <a:xfrm>
              <a:off x="-4457047" y="6780819"/>
              <a:ext cx="19050" cy="390525"/>
            </a:xfrm>
            <a:custGeom>
              <a:avLst/>
              <a:gdLst>
                <a:gd name="connsiteX0" fmla="*/ 0 w 19050"/>
                <a:gd name="connsiteY0" fmla="*/ 0 h 390525"/>
                <a:gd name="connsiteX1" fmla="*/ 19050 w 19050"/>
                <a:gd name="connsiteY1" fmla="*/ 0 h 390525"/>
                <a:gd name="connsiteX2" fmla="*/ 19050 w 19050"/>
                <a:gd name="connsiteY2" fmla="*/ 390525 h 390525"/>
                <a:gd name="connsiteX3" fmla="*/ 0 w 19050"/>
                <a:gd name="connsiteY3" fmla="*/ 390525 h 390525"/>
              </a:gdLst>
              <a:ahLst/>
              <a:cxnLst>
                <a:cxn ang="0">
                  <a:pos x="connsiteX0" y="connsiteY0"/>
                </a:cxn>
                <a:cxn ang="0">
                  <a:pos x="connsiteX1" y="connsiteY1"/>
                </a:cxn>
                <a:cxn ang="0">
                  <a:pos x="connsiteX2" y="connsiteY2"/>
                </a:cxn>
                <a:cxn ang="0">
                  <a:pos x="connsiteX3" y="connsiteY3"/>
                </a:cxn>
              </a:cxnLst>
              <a:rect l="l" t="t" r="r" b="b"/>
              <a:pathLst>
                <a:path w="19050" h="390525">
                  <a:moveTo>
                    <a:pt x="0" y="0"/>
                  </a:moveTo>
                  <a:lnTo>
                    <a:pt x="19050" y="0"/>
                  </a:lnTo>
                  <a:lnTo>
                    <a:pt x="19050" y="390525"/>
                  </a:lnTo>
                  <a:lnTo>
                    <a:pt x="0" y="390525"/>
                  </a:lnTo>
                  <a:close/>
                </a:path>
              </a:pathLst>
            </a:custGeom>
            <a:grpFill/>
            <a:ln w="9525" cap="flat">
              <a:noFill/>
              <a:prstDash val="solid"/>
              <a:miter/>
            </a:ln>
          </p:spPr>
          <p:txBody>
            <a:bodyPr rtlCol="0" anchor="ctr"/>
            <a:lstStyle/>
            <a:p>
              <a:endParaRPr lang="en-RU"/>
            </a:p>
          </p:txBody>
        </p:sp>
        <p:sp>
          <p:nvSpPr>
            <p:cNvPr id="80" name="Freeform 369">
              <a:extLst>
                <a:ext uri="{FF2B5EF4-FFF2-40B4-BE49-F238E27FC236}">
                  <a16:creationId xmlns:a16="http://schemas.microsoft.com/office/drawing/2014/main" id="{D716CE80-E2AA-2E83-C4CA-5E74B6A372E7}"/>
                </a:ext>
              </a:extLst>
            </p:cNvPr>
            <p:cNvSpPr/>
            <p:nvPr/>
          </p:nvSpPr>
          <p:spPr>
            <a:xfrm>
              <a:off x="-4380847" y="6780819"/>
              <a:ext cx="19050" cy="390525"/>
            </a:xfrm>
            <a:custGeom>
              <a:avLst/>
              <a:gdLst>
                <a:gd name="connsiteX0" fmla="*/ 0 w 19050"/>
                <a:gd name="connsiteY0" fmla="*/ 0 h 390525"/>
                <a:gd name="connsiteX1" fmla="*/ 19050 w 19050"/>
                <a:gd name="connsiteY1" fmla="*/ 0 h 390525"/>
                <a:gd name="connsiteX2" fmla="*/ 19050 w 19050"/>
                <a:gd name="connsiteY2" fmla="*/ 390525 h 390525"/>
                <a:gd name="connsiteX3" fmla="*/ 0 w 19050"/>
                <a:gd name="connsiteY3" fmla="*/ 390525 h 390525"/>
              </a:gdLst>
              <a:ahLst/>
              <a:cxnLst>
                <a:cxn ang="0">
                  <a:pos x="connsiteX0" y="connsiteY0"/>
                </a:cxn>
                <a:cxn ang="0">
                  <a:pos x="connsiteX1" y="connsiteY1"/>
                </a:cxn>
                <a:cxn ang="0">
                  <a:pos x="connsiteX2" y="connsiteY2"/>
                </a:cxn>
                <a:cxn ang="0">
                  <a:pos x="connsiteX3" y="connsiteY3"/>
                </a:cxn>
              </a:cxnLst>
              <a:rect l="l" t="t" r="r" b="b"/>
              <a:pathLst>
                <a:path w="19050" h="390525">
                  <a:moveTo>
                    <a:pt x="0" y="0"/>
                  </a:moveTo>
                  <a:lnTo>
                    <a:pt x="19050" y="0"/>
                  </a:lnTo>
                  <a:lnTo>
                    <a:pt x="19050" y="390525"/>
                  </a:lnTo>
                  <a:lnTo>
                    <a:pt x="0" y="390525"/>
                  </a:lnTo>
                  <a:close/>
                </a:path>
              </a:pathLst>
            </a:custGeom>
            <a:grpFill/>
            <a:ln w="9525" cap="flat">
              <a:noFill/>
              <a:prstDash val="solid"/>
              <a:miter/>
            </a:ln>
          </p:spPr>
          <p:txBody>
            <a:bodyPr rtlCol="0" anchor="ctr"/>
            <a:lstStyle/>
            <a:p>
              <a:endParaRPr lang="en-RU"/>
            </a:p>
          </p:txBody>
        </p:sp>
        <p:sp>
          <p:nvSpPr>
            <p:cNvPr id="81" name="Freeform 370">
              <a:extLst>
                <a:ext uri="{FF2B5EF4-FFF2-40B4-BE49-F238E27FC236}">
                  <a16:creationId xmlns:a16="http://schemas.microsoft.com/office/drawing/2014/main" id="{8E177E1B-9C46-891A-E35B-F5B44CDA08D2}"/>
                </a:ext>
              </a:extLst>
            </p:cNvPr>
            <p:cNvSpPr/>
            <p:nvPr/>
          </p:nvSpPr>
          <p:spPr>
            <a:xfrm>
              <a:off x="-4599922" y="6837969"/>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RU"/>
            </a:p>
          </p:txBody>
        </p:sp>
        <p:sp>
          <p:nvSpPr>
            <p:cNvPr id="82" name="Freeform 371">
              <a:extLst>
                <a:ext uri="{FF2B5EF4-FFF2-40B4-BE49-F238E27FC236}">
                  <a16:creationId xmlns:a16="http://schemas.microsoft.com/office/drawing/2014/main" id="{E30C3050-CAAB-289A-1257-70B5A5DFAB75}"/>
                </a:ext>
              </a:extLst>
            </p:cNvPr>
            <p:cNvSpPr/>
            <p:nvPr/>
          </p:nvSpPr>
          <p:spPr>
            <a:xfrm>
              <a:off x="-4561822" y="6837969"/>
              <a:ext cx="85725" cy="19050"/>
            </a:xfrm>
            <a:custGeom>
              <a:avLst/>
              <a:gdLst>
                <a:gd name="connsiteX0" fmla="*/ 0 w 85725"/>
                <a:gd name="connsiteY0" fmla="*/ 0 h 19050"/>
                <a:gd name="connsiteX1" fmla="*/ 85725 w 85725"/>
                <a:gd name="connsiteY1" fmla="*/ 0 h 19050"/>
                <a:gd name="connsiteX2" fmla="*/ 85725 w 85725"/>
                <a:gd name="connsiteY2" fmla="*/ 19050 h 19050"/>
                <a:gd name="connsiteX3" fmla="*/ 0 w 8572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85725" h="19050">
                  <a:moveTo>
                    <a:pt x="0" y="0"/>
                  </a:moveTo>
                  <a:lnTo>
                    <a:pt x="85725" y="0"/>
                  </a:lnTo>
                  <a:lnTo>
                    <a:pt x="85725" y="19050"/>
                  </a:lnTo>
                  <a:lnTo>
                    <a:pt x="0" y="19050"/>
                  </a:lnTo>
                  <a:close/>
                </a:path>
              </a:pathLst>
            </a:custGeom>
            <a:grpFill/>
            <a:ln w="9525" cap="flat">
              <a:noFill/>
              <a:prstDash val="solid"/>
              <a:miter/>
            </a:ln>
          </p:spPr>
          <p:txBody>
            <a:bodyPr rtlCol="0" anchor="ctr"/>
            <a:lstStyle/>
            <a:p>
              <a:endParaRPr lang="en-RU"/>
            </a:p>
          </p:txBody>
        </p:sp>
        <p:sp>
          <p:nvSpPr>
            <p:cNvPr id="83" name="Freeform 372">
              <a:extLst>
                <a:ext uri="{FF2B5EF4-FFF2-40B4-BE49-F238E27FC236}">
                  <a16:creationId xmlns:a16="http://schemas.microsoft.com/office/drawing/2014/main" id="{465E8B8C-C195-907C-C7B2-B462D9BF97F2}"/>
                </a:ext>
              </a:extLst>
            </p:cNvPr>
            <p:cNvSpPr/>
            <p:nvPr/>
          </p:nvSpPr>
          <p:spPr>
            <a:xfrm>
              <a:off x="-4647547" y="6876069"/>
              <a:ext cx="171450" cy="19050"/>
            </a:xfrm>
            <a:custGeom>
              <a:avLst/>
              <a:gdLst>
                <a:gd name="connsiteX0" fmla="*/ 0 w 171450"/>
                <a:gd name="connsiteY0" fmla="*/ 0 h 19050"/>
                <a:gd name="connsiteX1" fmla="*/ 171450 w 171450"/>
                <a:gd name="connsiteY1" fmla="*/ 0 h 19050"/>
                <a:gd name="connsiteX2" fmla="*/ 171450 w 171450"/>
                <a:gd name="connsiteY2" fmla="*/ 19050 h 19050"/>
                <a:gd name="connsiteX3" fmla="*/ 0 w 1714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71450" h="19050">
                  <a:moveTo>
                    <a:pt x="0" y="0"/>
                  </a:moveTo>
                  <a:lnTo>
                    <a:pt x="171450" y="0"/>
                  </a:lnTo>
                  <a:lnTo>
                    <a:pt x="171450" y="19050"/>
                  </a:lnTo>
                  <a:lnTo>
                    <a:pt x="0" y="19050"/>
                  </a:lnTo>
                  <a:close/>
                </a:path>
              </a:pathLst>
            </a:custGeom>
            <a:grpFill/>
            <a:ln w="9525" cap="flat">
              <a:noFill/>
              <a:prstDash val="solid"/>
              <a:miter/>
            </a:ln>
          </p:spPr>
          <p:txBody>
            <a:bodyPr rtlCol="0" anchor="ctr"/>
            <a:lstStyle/>
            <a:p>
              <a:endParaRPr lang="en-RU"/>
            </a:p>
          </p:txBody>
        </p:sp>
        <p:sp>
          <p:nvSpPr>
            <p:cNvPr id="84" name="Freeform 373">
              <a:extLst>
                <a:ext uri="{FF2B5EF4-FFF2-40B4-BE49-F238E27FC236}">
                  <a16:creationId xmlns:a16="http://schemas.microsoft.com/office/drawing/2014/main" id="{AA5E73EC-5517-713A-8084-5673E630E5FE}"/>
                </a:ext>
              </a:extLst>
            </p:cNvPr>
            <p:cNvSpPr/>
            <p:nvPr/>
          </p:nvSpPr>
          <p:spPr>
            <a:xfrm>
              <a:off x="-4495147" y="6914169"/>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RU"/>
            </a:p>
          </p:txBody>
        </p:sp>
        <p:sp>
          <p:nvSpPr>
            <p:cNvPr id="85" name="Freeform 374">
              <a:extLst>
                <a:ext uri="{FF2B5EF4-FFF2-40B4-BE49-F238E27FC236}">
                  <a16:creationId xmlns:a16="http://schemas.microsoft.com/office/drawing/2014/main" id="{867DEB7F-3BD1-AE77-CB54-9FEEEC5A1BFE}"/>
                </a:ext>
              </a:extLst>
            </p:cNvPr>
            <p:cNvSpPr/>
            <p:nvPr/>
          </p:nvSpPr>
          <p:spPr>
            <a:xfrm>
              <a:off x="-4599922" y="6914169"/>
              <a:ext cx="85725" cy="19050"/>
            </a:xfrm>
            <a:custGeom>
              <a:avLst/>
              <a:gdLst>
                <a:gd name="connsiteX0" fmla="*/ 0 w 85725"/>
                <a:gd name="connsiteY0" fmla="*/ 0 h 19050"/>
                <a:gd name="connsiteX1" fmla="*/ 85725 w 85725"/>
                <a:gd name="connsiteY1" fmla="*/ 0 h 19050"/>
                <a:gd name="connsiteX2" fmla="*/ 85725 w 85725"/>
                <a:gd name="connsiteY2" fmla="*/ 19050 h 19050"/>
                <a:gd name="connsiteX3" fmla="*/ 0 w 8572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85725" h="19050">
                  <a:moveTo>
                    <a:pt x="0" y="0"/>
                  </a:moveTo>
                  <a:lnTo>
                    <a:pt x="85725" y="0"/>
                  </a:lnTo>
                  <a:lnTo>
                    <a:pt x="85725" y="19050"/>
                  </a:lnTo>
                  <a:lnTo>
                    <a:pt x="0" y="19050"/>
                  </a:lnTo>
                  <a:close/>
                </a:path>
              </a:pathLst>
            </a:custGeom>
            <a:grpFill/>
            <a:ln w="9525" cap="flat">
              <a:noFill/>
              <a:prstDash val="solid"/>
              <a:miter/>
            </a:ln>
          </p:spPr>
          <p:txBody>
            <a:bodyPr rtlCol="0" anchor="ctr"/>
            <a:lstStyle/>
            <a:p>
              <a:endParaRPr lang="en-RU"/>
            </a:p>
          </p:txBody>
        </p:sp>
        <p:sp>
          <p:nvSpPr>
            <p:cNvPr id="86" name="Freeform 375">
              <a:extLst>
                <a:ext uri="{FF2B5EF4-FFF2-40B4-BE49-F238E27FC236}">
                  <a16:creationId xmlns:a16="http://schemas.microsoft.com/office/drawing/2014/main" id="{66962D3D-6099-FFEB-AC19-7ED23EA76396}"/>
                </a:ext>
              </a:extLst>
            </p:cNvPr>
            <p:cNvSpPr/>
            <p:nvPr/>
          </p:nvSpPr>
          <p:spPr>
            <a:xfrm>
              <a:off x="-4342747" y="6876069"/>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RU"/>
            </a:p>
          </p:txBody>
        </p:sp>
        <p:sp>
          <p:nvSpPr>
            <p:cNvPr id="87" name="Freeform 376">
              <a:extLst>
                <a:ext uri="{FF2B5EF4-FFF2-40B4-BE49-F238E27FC236}">
                  <a16:creationId xmlns:a16="http://schemas.microsoft.com/office/drawing/2014/main" id="{1E731AC2-E505-9B77-90F6-917D82541D65}"/>
                </a:ext>
              </a:extLst>
            </p:cNvPr>
            <p:cNvSpPr/>
            <p:nvPr/>
          </p:nvSpPr>
          <p:spPr>
            <a:xfrm>
              <a:off x="-4304647" y="6876069"/>
              <a:ext cx="85725" cy="19050"/>
            </a:xfrm>
            <a:custGeom>
              <a:avLst/>
              <a:gdLst>
                <a:gd name="connsiteX0" fmla="*/ 0 w 85725"/>
                <a:gd name="connsiteY0" fmla="*/ 0 h 19050"/>
                <a:gd name="connsiteX1" fmla="*/ 85725 w 85725"/>
                <a:gd name="connsiteY1" fmla="*/ 0 h 19050"/>
                <a:gd name="connsiteX2" fmla="*/ 85725 w 85725"/>
                <a:gd name="connsiteY2" fmla="*/ 19050 h 19050"/>
                <a:gd name="connsiteX3" fmla="*/ 0 w 8572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85725" h="19050">
                  <a:moveTo>
                    <a:pt x="0" y="0"/>
                  </a:moveTo>
                  <a:lnTo>
                    <a:pt x="85725" y="0"/>
                  </a:lnTo>
                  <a:lnTo>
                    <a:pt x="85725" y="19050"/>
                  </a:lnTo>
                  <a:lnTo>
                    <a:pt x="0" y="19050"/>
                  </a:lnTo>
                  <a:close/>
                </a:path>
              </a:pathLst>
            </a:custGeom>
            <a:grpFill/>
            <a:ln w="9525" cap="flat">
              <a:noFill/>
              <a:prstDash val="solid"/>
              <a:miter/>
            </a:ln>
          </p:spPr>
          <p:txBody>
            <a:bodyPr rtlCol="0" anchor="ctr"/>
            <a:lstStyle/>
            <a:p>
              <a:endParaRPr lang="en-RU"/>
            </a:p>
          </p:txBody>
        </p:sp>
        <p:sp>
          <p:nvSpPr>
            <p:cNvPr id="88" name="Freeform 377">
              <a:extLst>
                <a:ext uri="{FF2B5EF4-FFF2-40B4-BE49-F238E27FC236}">
                  <a16:creationId xmlns:a16="http://schemas.microsoft.com/office/drawing/2014/main" id="{A0760CC1-9966-7EE7-8233-37D75027E5E8}"/>
                </a:ext>
              </a:extLst>
            </p:cNvPr>
            <p:cNvSpPr/>
            <p:nvPr/>
          </p:nvSpPr>
          <p:spPr>
            <a:xfrm>
              <a:off x="-4352272" y="6914169"/>
              <a:ext cx="171450" cy="19050"/>
            </a:xfrm>
            <a:custGeom>
              <a:avLst/>
              <a:gdLst>
                <a:gd name="connsiteX0" fmla="*/ 0 w 171450"/>
                <a:gd name="connsiteY0" fmla="*/ 0 h 19050"/>
                <a:gd name="connsiteX1" fmla="*/ 171450 w 171450"/>
                <a:gd name="connsiteY1" fmla="*/ 0 h 19050"/>
                <a:gd name="connsiteX2" fmla="*/ 171450 w 171450"/>
                <a:gd name="connsiteY2" fmla="*/ 19050 h 19050"/>
                <a:gd name="connsiteX3" fmla="*/ 0 w 1714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71450" h="19050">
                  <a:moveTo>
                    <a:pt x="0" y="0"/>
                  </a:moveTo>
                  <a:lnTo>
                    <a:pt x="171450" y="0"/>
                  </a:lnTo>
                  <a:lnTo>
                    <a:pt x="171450" y="19050"/>
                  </a:lnTo>
                  <a:lnTo>
                    <a:pt x="0" y="19050"/>
                  </a:lnTo>
                  <a:close/>
                </a:path>
              </a:pathLst>
            </a:custGeom>
            <a:grpFill/>
            <a:ln w="9525" cap="flat">
              <a:noFill/>
              <a:prstDash val="solid"/>
              <a:miter/>
            </a:ln>
          </p:spPr>
          <p:txBody>
            <a:bodyPr rtlCol="0" anchor="ctr"/>
            <a:lstStyle/>
            <a:p>
              <a:endParaRPr lang="en-RU"/>
            </a:p>
          </p:txBody>
        </p:sp>
        <p:sp>
          <p:nvSpPr>
            <p:cNvPr id="89" name="Freeform 378">
              <a:extLst>
                <a:ext uri="{FF2B5EF4-FFF2-40B4-BE49-F238E27FC236}">
                  <a16:creationId xmlns:a16="http://schemas.microsoft.com/office/drawing/2014/main" id="{0A71E3A7-3280-B03F-6D86-443F4EF32478}"/>
                </a:ext>
              </a:extLst>
            </p:cNvPr>
            <p:cNvSpPr/>
            <p:nvPr/>
          </p:nvSpPr>
          <p:spPr>
            <a:xfrm>
              <a:off x="-4237972" y="6952269"/>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RU"/>
            </a:p>
          </p:txBody>
        </p:sp>
        <p:sp>
          <p:nvSpPr>
            <p:cNvPr id="90" name="Freeform 379">
              <a:extLst>
                <a:ext uri="{FF2B5EF4-FFF2-40B4-BE49-F238E27FC236}">
                  <a16:creationId xmlns:a16="http://schemas.microsoft.com/office/drawing/2014/main" id="{8E6C54A3-9145-03E9-BE78-54D311AFE500}"/>
                </a:ext>
              </a:extLst>
            </p:cNvPr>
            <p:cNvSpPr/>
            <p:nvPr/>
          </p:nvSpPr>
          <p:spPr>
            <a:xfrm>
              <a:off x="-4342747" y="6952269"/>
              <a:ext cx="85725" cy="19050"/>
            </a:xfrm>
            <a:custGeom>
              <a:avLst/>
              <a:gdLst>
                <a:gd name="connsiteX0" fmla="*/ 0 w 85725"/>
                <a:gd name="connsiteY0" fmla="*/ 0 h 19050"/>
                <a:gd name="connsiteX1" fmla="*/ 85725 w 85725"/>
                <a:gd name="connsiteY1" fmla="*/ 0 h 19050"/>
                <a:gd name="connsiteX2" fmla="*/ 85725 w 85725"/>
                <a:gd name="connsiteY2" fmla="*/ 19050 h 19050"/>
                <a:gd name="connsiteX3" fmla="*/ 0 w 8572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85725" h="19050">
                  <a:moveTo>
                    <a:pt x="0" y="0"/>
                  </a:moveTo>
                  <a:lnTo>
                    <a:pt x="85725" y="0"/>
                  </a:lnTo>
                  <a:lnTo>
                    <a:pt x="85725" y="19050"/>
                  </a:lnTo>
                  <a:lnTo>
                    <a:pt x="0" y="19050"/>
                  </a:lnTo>
                  <a:close/>
                </a:path>
              </a:pathLst>
            </a:custGeom>
            <a:grpFill/>
            <a:ln w="9525" cap="flat">
              <a:noFill/>
              <a:prstDash val="solid"/>
              <a:miter/>
            </a:ln>
          </p:spPr>
          <p:txBody>
            <a:bodyPr rtlCol="0" anchor="ctr"/>
            <a:lstStyle/>
            <a:p>
              <a:endParaRPr lang="en-RU"/>
            </a:p>
          </p:txBody>
        </p:sp>
        <p:sp>
          <p:nvSpPr>
            <p:cNvPr id="91" name="Freeform 380">
              <a:extLst>
                <a:ext uri="{FF2B5EF4-FFF2-40B4-BE49-F238E27FC236}">
                  <a16:creationId xmlns:a16="http://schemas.microsoft.com/office/drawing/2014/main" id="{F645E0A0-3A71-F655-1396-D10372E8B760}"/>
                </a:ext>
              </a:extLst>
            </p:cNvPr>
            <p:cNvSpPr/>
            <p:nvPr/>
          </p:nvSpPr>
          <p:spPr>
            <a:xfrm>
              <a:off x="-4590397" y="7161819"/>
              <a:ext cx="361950" cy="19050"/>
            </a:xfrm>
            <a:custGeom>
              <a:avLst/>
              <a:gdLst>
                <a:gd name="connsiteX0" fmla="*/ 0 w 361950"/>
                <a:gd name="connsiteY0" fmla="*/ 0 h 19050"/>
                <a:gd name="connsiteX1" fmla="*/ 361950 w 361950"/>
                <a:gd name="connsiteY1" fmla="*/ 0 h 19050"/>
                <a:gd name="connsiteX2" fmla="*/ 361950 w 361950"/>
                <a:gd name="connsiteY2" fmla="*/ 19050 h 19050"/>
                <a:gd name="connsiteX3" fmla="*/ 0 w 3619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361950" h="19050">
                  <a:moveTo>
                    <a:pt x="0" y="0"/>
                  </a:moveTo>
                  <a:lnTo>
                    <a:pt x="361950" y="0"/>
                  </a:lnTo>
                  <a:lnTo>
                    <a:pt x="361950" y="19050"/>
                  </a:lnTo>
                  <a:lnTo>
                    <a:pt x="0" y="19050"/>
                  </a:lnTo>
                  <a:close/>
                </a:path>
              </a:pathLst>
            </a:custGeom>
            <a:grpFill/>
            <a:ln w="9525" cap="flat">
              <a:noFill/>
              <a:prstDash val="solid"/>
              <a:miter/>
            </a:ln>
          </p:spPr>
          <p:txBody>
            <a:bodyPr rtlCol="0" anchor="ctr"/>
            <a:lstStyle/>
            <a:p>
              <a:endParaRPr lang="en-RU"/>
            </a:p>
          </p:txBody>
        </p:sp>
      </p:grpSp>
      <p:grpSp>
        <p:nvGrpSpPr>
          <p:cNvPr id="92" name="Graphic 6">
            <a:extLst>
              <a:ext uri="{FF2B5EF4-FFF2-40B4-BE49-F238E27FC236}">
                <a16:creationId xmlns:a16="http://schemas.microsoft.com/office/drawing/2014/main" id="{27F96C04-62CD-74DA-430D-DF0EECAEB6B6}"/>
              </a:ext>
            </a:extLst>
          </p:cNvPr>
          <p:cNvGrpSpPr/>
          <p:nvPr/>
        </p:nvGrpSpPr>
        <p:grpSpPr>
          <a:xfrm>
            <a:off x="6309905" y="5850625"/>
            <a:ext cx="590550" cy="590550"/>
            <a:chOff x="-1961497" y="4761519"/>
            <a:chExt cx="590550" cy="590550"/>
          </a:xfrm>
          <a:solidFill>
            <a:schemeClr val="bg1"/>
          </a:solidFill>
        </p:grpSpPr>
        <p:sp>
          <p:nvSpPr>
            <p:cNvPr id="93" name="Freeform 206">
              <a:extLst>
                <a:ext uri="{FF2B5EF4-FFF2-40B4-BE49-F238E27FC236}">
                  <a16:creationId xmlns:a16="http://schemas.microsoft.com/office/drawing/2014/main" id="{4BAAC51C-FECC-92D9-FF99-78F914B8FA7F}"/>
                </a:ext>
              </a:extLst>
            </p:cNvPr>
            <p:cNvSpPr/>
            <p:nvPr/>
          </p:nvSpPr>
          <p:spPr>
            <a:xfrm>
              <a:off x="-1694797" y="4847244"/>
              <a:ext cx="323850" cy="438150"/>
            </a:xfrm>
            <a:custGeom>
              <a:avLst/>
              <a:gdLst>
                <a:gd name="connsiteX0" fmla="*/ 161925 w 323850"/>
                <a:gd name="connsiteY0" fmla="*/ 438150 h 438150"/>
                <a:gd name="connsiteX1" fmla="*/ 139255 w 323850"/>
                <a:gd name="connsiteY1" fmla="*/ 425863 h 438150"/>
                <a:gd name="connsiteX2" fmla="*/ 26289 w 323850"/>
                <a:gd name="connsiteY2" fmla="*/ 252698 h 438150"/>
                <a:gd name="connsiteX3" fmla="*/ 0 w 323850"/>
                <a:gd name="connsiteY3" fmla="*/ 164211 h 438150"/>
                <a:gd name="connsiteX4" fmla="*/ 0 w 323850"/>
                <a:gd name="connsiteY4" fmla="*/ 161925 h 438150"/>
                <a:gd name="connsiteX5" fmla="*/ 161925 w 323850"/>
                <a:gd name="connsiteY5" fmla="*/ 0 h 438150"/>
                <a:gd name="connsiteX6" fmla="*/ 323850 w 323850"/>
                <a:gd name="connsiteY6" fmla="*/ 161925 h 438150"/>
                <a:gd name="connsiteX7" fmla="*/ 323850 w 323850"/>
                <a:gd name="connsiteY7" fmla="*/ 164211 h 438150"/>
                <a:gd name="connsiteX8" fmla="*/ 297561 w 323850"/>
                <a:gd name="connsiteY8" fmla="*/ 252698 h 438150"/>
                <a:gd name="connsiteX9" fmla="*/ 184595 w 323850"/>
                <a:gd name="connsiteY9" fmla="*/ 425863 h 438150"/>
                <a:gd name="connsiteX10" fmla="*/ 161925 w 323850"/>
                <a:gd name="connsiteY10" fmla="*/ 438150 h 438150"/>
                <a:gd name="connsiteX11" fmla="*/ 161925 w 323850"/>
                <a:gd name="connsiteY11" fmla="*/ 19050 h 438150"/>
                <a:gd name="connsiteX12" fmla="*/ 19050 w 323850"/>
                <a:gd name="connsiteY12" fmla="*/ 161925 h 438150"/>
                <a:gd name="connsiteX13" fmla="*/ 19050 w 323850"/>
                <a:gd name="connsiteY13" fmla="*/ 164211 h 438150"/>
                <a:gd name="connsiteX14" fmla="*/ 42291 w 323850"/>
                <a:gd name="connsiteY14" fmla="*/ 242221 h 438150"/>
                <a:gd name="connsiteX15" fmla="*/ 155257 w 323850"/>
                <a:gd name="connsiteY15" fmla="*/ 415385 h 438150"/>
                <a:gd name="connsiteX16" fmla="*/ 168783 w 323850"/>
                <a:gd name="connsiteY16" fmla="*/ 415385 h 438150"/>
                <a:gd name="connsiteX17" fmla="*/ 281749 w 323850"/>
                <a:gd name="connsiteY17" fmla="*/ 242221 h 438150"/>
                <a:gd name="connsiteX18" fmla="*/ 304990 w 323850"/>
                <a:gd name="connsiteY18" fmla="*/ 164211 h 438150"/>
                <a:gd name="connsiteX19" fmla="*/ 304990 w 323850"/>
                <a:gd name="connsiteY19" fmla="*/ 161925 h 438150"/>
                <a:gd name="connsiteX20" fmla="*/ 161925 w 323850"/>
                <a:gd name="connsiteY20" fmla="*/ 19050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3850" h="438150">
                  <a:moveTo>
                    <a:pt x="161925" y="438150"/>
                  </a:moveTo>
                  <a:cubicBezTo>
                    <a:pt x="152781" y="438150"/>
                    <a:pt x="144209" y="433578"/>
                    <a:pt x="139255" y="425863"/>
                  </a:cubicBezTo>
                  <a:lnTo>
                    <a:pt x="26289" y="252698"/>
                  </a:lnTo>
                  <a:cubicBezTo>
                    <a:pt x="9049" y="226314"/>
                    <a:pt x="0" y="195739"/>
                    <a:pt x="0" y="164211"/>
                  </a:cubicBezTo>
                  <a:lnTo>
                    <a:pt x="0" y="161925"/>
                  </a:lnTo>
                  <a:cubicBezTo>
                    <a:pt x="0" y="72676"/>
                    <a:pt x="72676" y="0"/>
                    <a:pt x="161925" y="0"/>
                  </a:cubicBezTo>
                  <a:cubicBezTo>
                    <a:pt x="251174" y="0"/>
                    <a:pt x="323850" y="72676"/>
                    <a:pt x="323850" y="161925"/>
                  </a:cubicBezTo>
                  <a:lnTo>
                    <a:pt x="323850" y="164211"/>
                  </a:lnTo>
                  <a:cubicBezTo>
                    <a:pt x="323850" y="195739"/>
                    <a:pt x="314706" y="226314"/>
                    <a:pt x="297561" y="252698"/>
                  </a:cubicBezTo>
                  <a:lnTo>
                    <a:pt x="184595" y="425863"/>
                  </a:lnTo>
                  <a:cubicBezTo>
                    <a:pt x="179641" y="433578"/>
                    <a:pt x="171069" y="438150"/>
                    <a:pt x="161925" y="438150"/>
                  </a:cubicBezTo>
                  <a:close/>
                  <a:moveTo>
                    <a:pt x="161925" y="19050"/>
                  </a:moveTo>
                  <a:cubicBezTo>
                    <a:pt x="83153" y="19050"/>
                    <a:pt x="19050" y="83153"/>
                    <a:pt x="19050" y="161925"/>
                  </a:cubicBezTo>
                  <a:lnTo>
                    <a:pt x="19050" y="164211"/>
                  </a:lnTo>
                  <a:cubicBezTo>
                    <a:pt x="19050" y="192024"/>
                    <a:pt x="27051" y="218980"/>
                    <a:pt x="42291" y="242221"/>
                  </a:cubicBezTo>
                  <a:lnTo>
                    <a:pt x="155257" y="415385"/>
                  </a:lnTo>
                  <a:cubicBezTo>
                    <a:pt x="158210" y="419957"/>
                    <a:pt x="165735" y="419957"/>
                    <a:pt x="168783" y="415385"/>
                  </a:cubicBezTo>
                  <a:lnTo>
                    <a:pt x="281749" y="242221"/>
                  </a:lnTo>
                  <a:cubicBezTo>
                    <a:pt x="296894" y="218980"/>
                    <a:pt x="304990" y="191929"/>
                    <a:pt x="304990" y="164211"/>
                  </a:cubicBezTo>
                  <a:lnTo>
                    <a:pt x="304990" y="161925"/>
                  </a:lnTo>
                  <a:cubicBezTo>
                    <a:pt x="304800" y="83153"/>
                    <a:pt x="240697" y="19050"/>
                    <a:pt x="161925" y="19050"/>
                  </a:cubicBezTo>
                  <a:close/>
                </a:path>
              </a:pathLst>
            </a:custGeom>
            <a:grpFill/>
            <a:ln w="9525" cap="flat">
              <a:noFill/>
              <a:prstDash val="solid"/>
              <a:miter/>
            </a:ln>
          </p:spPr>
          <p:txBody>
            <a:bodyPr rtlCol="0" anchor="ctr"/>
            <a:lstStyle/>
            <a:p>
              <a:endParaRPr lang="en-RU"/>
            </a:p>
          </p:txBody>
        </p:sp>
        <p:sp>
          <p:nvSpPr>
            <p:cNvPr id="94" name="Freeform 207">
              <a:extLst>
                <a:ext uri="{FF2B5EF4-FFF2-40B4-BE49-F238E27FC236}">
                  <a16:creationId xmlns:a16="http://schemas.microsoft.com/office/drawing/2014/main" id="{8C3F95F8-FD27-D609-A1B3-93E1CD5995D2}"/>
                </a:ext>
              </a:extLst>
            </p:cNvPr>
            <p:cNvSpPr/>
            <p:nvPr/>
          </p:nvSpPr>
          <p:spPr>
            <a:xfrm>
              <a:off x="-1656697" y="5171094"/>
              <a:ext cx="19050" cy="66675"/>
            </a:xfrm>
            <a:custGeom>
              <a:avLst/>
              <a:gdLst>
                <a:gd name="connsiteX0" fmla="*/ 0 w 19050"/>
                <a:gd name="connsiteY0" fmla="*/ 0 h 66675"/>
                <a:gd name="connsiteX1" fmla="*/ 19050 w 19050"/>
                <a:gd name="connsiteY1" fmla="*/ 0 h 66675"/>
                <a:gd name="connsiteX2" fmla="*/ 19050 w 19050"/>
                <a:gd name="connsiteY2" fmla="*/ 66675 h 66675"/>
                <a:gd name="connsiteX3" fmla="*/ 0 w 1905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19050" h="66675">
                  <a:moveTo>
                    <a:pt x="0" y="0"/>
                  </a:moveTo>
                  <a:lnTo>
                    <a:pt x="19050" y="0"/>
                  </a:lnTo>
                  <a:lnTo>
                    <a:pt x="19050" y="66675"/>
                  </a:lnTo>
                  <a:lnTo>
                    <a:pt x="0" y="66675"/>
                  </a:lnTo>
                  <a:close/>
                </a:path>
              </a:pathLst>
            </a:custGeom>
            <a:grpFill/>
            <a:ln w="9525" cap="flat">
              <a:noFill/>
              <a:prstDash val="solid"/>
              <a:miter/>
            </a:ln>
          </p:spPr>
          <p:txBody>
            <a:bodyPr rtlCol="0" anchor="ctr"/>
            <a:lstStyle/>
            <a:p>
              <a:endParaRPr lang="en-RU"/>
            </a:p>
          </p:txBody>
        </p:sp>
        <p:sp>
          <p:nvSpPr>
            <p:cNvPr id="95" name="Freeform 208">
              <a:extLst>
                <a:ext uri="{FF2B5EF4-FFF2-40B4-BE49-F238E27FC236}">
                  <a16:creationId xmlns:a16="http://schemas.microsoft.com/office/drawing/2014/main" id="{E6AC3B51-3686-8FCD-6B9F-05C821B6CC2C}"/>
                </a:ext>
              </a:extLst>
            </p:cNvPr>
            <p:cNvSpPr/>
            <p:nvPr/>
          </p:nvSpPr>
          <p:spPr>
            <a:xfrm>
              <a:off x="-1961497" y="4761519"/>
              <a:ext cx="323850" cy="476250"/>
            </a:xfrm>
            <a:custGeom>
              <a:avLst/>
              <a:gdLst>
                <a:gd name="connsiteX0" fmla="*/ 19050 w 323850"/>
                <a:gd name="connsiteY0" fmla="*/ 476250 h 476250"/>
                <a:gd name="connsiteX1" fmla="*/ 0 w 323850"/>
                <a:gd name="connsiteY1" fmla="*/ 476250 h 476250"/>
                <a:gd name="connsiteX2" fmla="*/ 0 w 323850"/>
                <a:gd name="connsiteY2" fmla="*/ 47625 h 476250"/>
                <a:gd name="connsiteX3" fmla="*/ 47625 w 323850"/>
                <a:gd name="connsiteY3" fmla="*/ 0 h 476250"/>
                <a:gd name="connsiteX4" fmla="*/ 276225 w 323850"/>
                <a:gd name="connsiteY4" fmla="*/ 0 h 476250"/>
                <a:gd name="connsiteX5" fmla="*/ 323850 w 323850"/>
                <a:gd name="connsiteY5" fmla="*/ 47625 h 476250"/>
                <a:gd name="connsiteX6" fmla="*/ 323850 w 323850"/>
                <a:gd name="connsiteY6" fmla="*/ 104775 h 476250"/>
                <a:gd name="connsiteX7" fmla="*/ 304800 w 323850"/>
                <a:gd name="connsiteY7" fmla="*/ 104775 h 476250"/>
                <a:gd name="connsiteX8" fmla="*/ 304800 w 323850"/>
                <a:gd name="connsiteY8" fmla="*/ 47625 h 476250"/>
                <a:gd name="connsiteX9" fmla="*/ 276225 w 323850"/>
                <a:gd name="connsiteY9" fmla="*/ 19050 h 476250"/>
                <a:gd name="connsiteX10" fmla="*/ 47625 w 323850"/>
                <a:gd name="connsiteY10" fmla="*/ 19050 h 476250"/>
                <a:gd name="connsiteX11" fmla="*/ 19050 w 323850"/>
                <a:gd name="connsiteY11" fmla="*/ 47625 h 476250"/>
                <a:gd name="connsiteX12" fmla="*/ 19050 w 323850"/>
                <a:gd name="connsiteY12" fmla="*/ 476250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3850" h="476250">
                  <a:moveTo>
                    <a:pt x="19050" y="476250"/>
                  </a:moveTo>
                  <a:lnTo>
                    <a:pt x="0" y="476250"/>
                  </a:lnTo>
                  <a:lnTo>
                    <a:pt x="0" y="47625"/>
                  </a:lnTo>
                  <a:cubicBezTo>
                    <a:pt x="0" y="21336"/>
                    <a:pt x="21336" y="0"/>
                    <a:pt x="47625" y="0"/>
                  </a:cubicBezTo>
                  <a:lnTo>
                    <a:pt x="276225" y="0"/>
                  </a:lnTo>
                  <a:cubicBezTo>
                    <a:pt x="302514" y="0"/>
                    <a:pt x="323850" y="21336"/>
                    <a:pt x="323850" y="47625"/>
                  </a:cubicBezTo>
                  <a:lnTo>
                    <a:pt x="323850" y="104775"/>
                  </a:lnTo>
                  <a:lnTo>
                    <a:pt x="304800" y="104775"/>
                  </a:lnTo>
                  <a:lnTo>
                    <a:pt x="304800" y="47625"/>
                  </a:lnTo>
                  <a:cubicBezTo>
                    <a:pt x="304800" y="31909"/>
                    <a:pt x="291941" y="19050"/>
                    <a:pt x="276225" y="19050"/>
                  </a:cubicBezTo>
                  <a:lnTo>
                    <a:pt x="47625" y="19050"/>
                  </a:lnTo>
                  <a:cubicBezTo>
                    <a:pt x="31909" y="19050"/>
                    <a:pt x="19050" y="31909"/>
                    <a:pt x="19050" y="47625"/>
                  </a:cubicBezTo>
                  <a:lnTo>
                    <a:pt x="19050" y="476250"/>
                  </a:lnTo>
                  <a:close/>
                </a:path>
              </a:pathLst>
            </a:custGeom>
            <a:grpFill/>
            <a:ln w="9525" cap="flat">
              <a:noFill/>
              <a:prstDash val="solid"/>
              <a:miter/>
            </a:ln>
          </p:spPr>
          <p:txBody>
            <a:bodyPr rtlCol="0" anchor="ctr"/>
            <a:lstStyle/>
            <a:p>
              <a:endParaRPr lang="en-RU"/>
            </a:p>
          </p:txBody>
        </p:sp>
        <p:sp>
          <p:nvSpPr>
            <p:cNvPr id="96" name="Freeform 209">
              <a:extLst>
                <a:ext uri="{FF2B5EF4-FFF2-40B4-BE49-F238E27FC236}">
                  <a16:creationId xmlns:a16="http://schemas.microsoft.com/office/drawing/2014/main" id="{EDE6C0EE-39F3-D803-F0A9-1D6749C74920}"/>
                </a:ext>
              </a:extLst>
            </p:cNvPr>
            <p:cNvSpPr/>
            <p:nvPr/>
          </p:nvSpPr>
          <p:spPr>
            <a:xfrm>
              <a:off x="-1961497" y="5256819"/>
              <a:ext cx="323850" cy="95250"/>
            </a:xfrm>
            <a:custGeom>
              <a:avLst/>
              <a:gdLst>
                <a:gd name="connsiteX0" fmla="*/ 276225 w 323850"/>
                <a:gd name="connsiteY0" fmla="*/ 95250 h 95250"/>
                <a:gd name="connsiteX1" fmla="*/ 47625 w 323850"/>
                <a:gd name="connsiteY1" fmla="*/ 95250 h 95250"/>
                <a:gd name="connsiteX2" fmla="*/ 0 w 323850"/>
                <a:gd name="connsiteY2" fmla="*/ 47625 h 95250"/>
                <a:gd name="connsiteX3" fmla="*/ 0 w 323850"/>
                <a:gd name="connsiteY3" fmla="*/ 0 h 95250"/>
                <a:gd name="connsiteX4" fmla="*/ 323850 w 323850"/>
                <a:gd name="connsiteY4" fmla="*/ 0 h 95250"/>
                <a:gd name="connsiteX5" fmla="*/ 323850 w 323850"/>
                <a:gd name="connsiteY5" fmla="*/ 47625 h 95250"/>
                <a:gd name="connsiteX6" fmla="*/ 276225 w 323850"/>
                <a:gd name="connsiteY6" fmla="*/ 95250 h 95250"/>
                <a:gd name="connsiteX7" fmla="*/ 19050 w 323850"/>
                <a:gd name="connsiteY7" fmla="*/ 19050 h 95250"/>
                <a:gd name="connsiteX8" fmla="*/ 19050 w 323850"/>
                <a:gd name="connsiteY8" fmla="*/ 47625 h 95250"/>
                <a:gd name="connsiteX9" fmla="*/ 47625 w 323850"/>
                <a:gd name="connsiteY9" fmla="*/ 76200 h 95250"/>
                <a:gd name="connsiteX10" fmla="*/ 276225 w 323850"/>
                <a:gd name="connsiteY10" fmla="*/ 76200 h 95250"/>
                <a:gd name="connsiteX11" fmla="*/ 304800 w 323850"/>
                <a:gd name="connsiteY11" fmla="*/ 47625 h 95250"/>
                <a:gd name="connsiteX12" fmla="*/ 304800 w 323850"/>
                <a:gd name="connsiteY12" fmla="*/ 19050 h 95250"/>
                <a:gd name="connsiteX13" fmla="*/ 19050 w 323850"/>
                <a:gd name="connsiteY13" fmla="*/ 1905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3850" h="95250">
                  <a:moveTo>
                    <a:pt x="276225" y="95250"/>
                  </a:moveTo>
                  <a:lnTo>
                    <a:pt x="47625" y="95250"/>
                  </a:lnTo>
                  <a:cubicBezTo>
                    <a:pt x="21336" y="95250"/>
                    <a:pt x="0" y="73914"/>
                    <a:pt x="0" y="47625"/>
                  </a:cubicBezTo>
                  <a:lnTo>
                    <a:pt x="0" y="0"/>
                  </a:lnTo>
                  <a:lnTo>
                    <a:pt x="323850" y="0"/>
                  </a:lnTo>
                  <a:lnTo>
                    <a:pt x="323850" y="47625"/>
                  </a:lnTo>
                  <a:cubicBezTo>
                    <a:pt x="323850" y="73914"/>
                    <a:pt x="302514" y="95250"/>
                    <a:pt x="276225" y="95250"/>
                  </a:cubicBezTo>
                  <a:close/>
                  <a:moveTo>
                    <a:pt x="19050" y="19050"/>
                  </a:moveTo>
                  <a:lnTo>
                    <a:pt x="19050" y="47625"/>
                  </a:lnTo>
                  <a:cubicBezTo>
                    <a:pt x="19050" y="63341"/>
                    <a:pt x="31909" y="76200"/>
                    <a:pt x="47625" y="76200"/>
                  </a:cubicBezTo>
                  <a:lnTo>
                    <a:pt x="276225" y="76200"/>
                  </a:lnTo>
                  <a:cubicBezTo>
                    <a:pt x="291941" y="76200"/>
                    <a:pt x="304800" y="63341"/>
                    <a:pt x="304800" y="47625"/>
                  </a:cubicBezTo>
                  <a:lnTo>
                    <a:pt x="304800" y="19050"/>
                  </a:lnTo>
                  <a:lnTo>
                    <a:pt x="19050" y="19050"/>
                  </a:lnTo>
                  <a:close/>
                </a:path>
              </a:pathLst>
            </a:custGeom>
            <a:grpFill/>
            <a:ln w="9525" cap="flat">
              <a:noFill/>
              <a:prstDash val="solid"/>
              <a:miter/>
            </a:ln>
          </p:spPr>
          <p:txBody>
            <a:bodyPr rtlCol="0" anchor="ctr"/>
            <a:lstStyle/>
            <a:p>
              <a:endParaRPr lang="en-RU"/>
            </a:p>
          </p:txBody>
        </p:sp>
        <p:sp>
          <p:nvSpPr>
            <p:cNvPr id="97" name="Freeform 210">
              <a:extLst>
                <a:ext uri="{FF2B5EF4-FFF2-40B4-BE49-F238E27FC236}">
                  <a16:creationId xmlns:a16="http://schemas.microsoft.com/office/drawing/2014/main" id="{BACCC159-C13A-0D99-1C65-AD2361165491}"/>
                </a:ext>
              </a:extLst>
            </p:cNvPr>
            <p:cNvSpPr/>
            <p:nvPr/>
          </p:nvSpPr>
          <p:spPr>
            <a:xfrm>
              <a:off x="-1837672" y="5294919"/>
              <a:ext cx="76200" cy="19050"/>
            </a:xfrm>
            <a:custGeom>
              <a:avLst/>
              <a:gdLst>
                <a:gd name="connsiteX0" fmla="*/ 0 w 76200"/>
                <a:gd name="connsiteY0" fmla="*/ 0 h 19050"/>
                <a:gd name="connsiteX1" fmla="*/ 76200 w 76200"/>
                <a:gd name="connsiteY1" fmla="*/ 0 h 19050"/>
                <a:gd name="connsiteX2" fmla="*/ 76200 w 76200"/>
                <a:gd name="connsiteY2" fmla="*/ 19050 h 19050"/>
                <a:gd name="connsiteX3" fmla="*/ 0 w 762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76200" h="19050">
                  <a:moveTo>
                    <a:pt x="0" y="0"/>
                  </a:moveTo>
                  <a:lnTo>
                    <a:pt x="76200" y="0"/>
                  </a:lnTo>
                  <a:lnTo>
                    <a:pt x="76200" y="19050"/>
                  </a:lnTo>
                  <a:lnTo>
                    <a:pt x="0" y="19050"/>
                  </a:lnTo>
                  <a:close/>
                </a:path>
              </a:pathLst>
            </a:custGeom>
            <a:grpFill/>
            <a:ln w="9525" cap="flat">
              <a:noFill/>
              <a:prstDash val="solid"/>
              <a:miter/>
            </a:ln>
          </p:spPr>
          <p:txBody>
            <a:bodyPr rtlCol="0" anchor="ctr"/>
            <a:lstStyle/>
            <a:p>
              <a:endParaRPr lang="en-RU"/>
            </a:p>
          </p:txBody>
        </p:sp>
        <p:sp>
          <p:nvSpPr>
            <p:cNvPr id="98" name="Freeform 211">
              <a:extLst>
                <a:ext uri="{FF2B5EF4-FFF2-40B4-BE49-F238E27FC236}">
                  <a16:creationId xmlns:a16="http://schemas.microsoft.com/office/drawing/2014/main" id="{2BDFEB01-49B0-524B-FD2A-6BC3E661CD93}"/>
                </a:ext>
              </a:extLst>
            </p:cNvPr>
            <p:cNvSpPr/>
            <p:nvPr/>
          </p:nvSpPr>
          <p:spPr>
            <a:xfrm>
              <a:off x="-1951972" y="4818669"/>
              <a:ext cx="304800" cy="19050"/>
            </a:xfrm>
            <a:custGeom>
              <a:avLst/>
              <a:gdLst>
                <a:gd name="connsiteX0" fmla="*/ 0 w 304800"/>
                <a:gd name="connsiteY0" fmla="*/ 0 h 19050"/>
                <a:gd name="connsiteX1" fmla="*/ 304800 w 304800"/>
                <a:gd name="connsiteY1" fmla="*/ 0 h 19050"/>
                <a:gd name="connsiteX2" fmla="*/ 304800 w 304800"/>
                <a:gd name="connsiteY2" fmla="*/ 19050 h 19050"/>
                <a:gd name="connsiteX3" fmla="*/ 0 w 3048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304800" h="19050">
                  <a:moveTo>
                    <a:pt x="0" y="0"/>
                  </a:moveTo>
                  <a:lnTo>
                    <a:pt x="304800" y="0"/>
                  </a:lnTo>
                  <a:lnTo>
                    <a:pt x="304800" y="19050"/>
                  </a:lnTo>
                  <a:lnTo>
                    <a:pt x="0" y="19050"/>
                  </a:lnTo>
                  <a:close/>
                </a:path>
              </a:pathLst>
            </a:custGeom>
            <a:grpFill/>
            <a:ln w="9525" cap="flat">
              <a:noFill/>
              <a:prstDash val="solid"/>
              <a:miter/>
            </a:ln>
          </p:spPr>
          <p:txBody>
            <a:bodyPr rtlCol="0" anchor="ctr"/>
            <a:lstStyle/>
            <a:p>
              <a:endParaRPr lang="en-RU"/>
            </a:p>
          </p:txBody>
        </p:sp>
        <p:sp>
          <p:nvSpPr>
            <p:cNvPr id="99" name="Freeform 212">
              <a:extLst>
                <a:ext uri="{FF2B5EF4-FFF2-40B4-BE49-F238E27FC236}">
                  <a16:creationId xmlns:a16="http://schemas.microsoft.com/office/drawing/2014/main" id="{4B1DB9C4-C7EB-8F00-9D57-1839CAC2FD39}"/>
                </a:ext>
              </a:extLst>
            </p:cNvPr>
            <p:cNvSpPr/>
            <p:nvPr/>
          </p:nvSpPr>
          <p:spPr>
            <a:xfrm>
              <a:off x="-1923397" y="4856769"/>
              <a:ext cx="247650" cy="381000"/>
            </a:xfrm>
            <a:custGeom>
              <a:avLst/>
              <a:gdLst>
                <a:gd name="connsiteX0" fmla="*/ 247650 w 247650"/>
                <a:gd name="connsiteY0" fmla="*/ 381000 h 381000"/>
                <a:gd name="connsiteX1" fmla="*/ 0 w 247650"/>
                <a:gd name="connsiteY1" fmla="*/ 381000 h 381000"/>
                <a:gd name="connsiteX2" fmla="*/ 0 w 247650"/>
                <a:gd name="connsiteY2" fmla="*/ 0 h 381000"/>
                <a:gd name="connsiteX3" fmla="*/ 247650 w 247650"/>
                <a:gd name="connsiteY3" fmla="*/ 0 h 381000"/>
                <a:gd name="connsiteX4" fmla="*/ 247650 w 247650"/>
                <a:gd name="connsiteY4" fmla="*/ 47625 h 381000"/>
                <a:gd name="connsiteX5" fmla="*/ 228600 w 247650"/>
                <a:gd name="connsiteY5" fmla="*/ 47625 h 381000"/>
                <a:gd name="connsiteX6" fmla="*/ 228600 w 247650"/>
                <a:gd name="connsiteY6" fmla="*/ 19050 h 381000"/>
                <a:gd name="connsiteX7" fmla="*/ 19050 w 247650"/>
                <a:gd name="connsiteY7" fmla="*/ 19050 h 381000"/>
                <a:gd name="connsiteX8" fmla="*/ 19050 w 247650"/>
                <a:gd name="connsiteY8" fmla="*/ 361950 h 381000"/>
                <a:gd name="connsiteX9" fmla="*/ 228600 w 247650"/>
                <a:gd name="connsiteY9" fmla="*/ 361950 h 381000"/>
                <a:gd name="connsiteX10" fmla="*/ 228600 w 247650"/>
                <a:gd name="connsiteY10" fmla="*/ 266700 h 381000"/>
                <a:gd name="connsiteX11" fmla="*/ 247650 w 247650"/>
                <a:gd name="connsiteY11" fmla="*/ 26670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650" h="381000">
                  <a:moveTo>
                    <a:pt x="247650" y="381000"/>
                  </a:moveTo>
                  <a:lnTo>
                    <a:pt x="0" y="381000"/>
                  </a:lnTo>
                  <a:lnTo>
                    <a:pt x="0" y="0"/>
                  </a:lnTo>
                  <a:lnTo>
                    <a:pt x="247650" y="0"/>
                  </a:lnTo>
                  <a:lnTo>
                    <a:pt x="247650" y="47625"/>
                  </a:lnTo>
                  <a:lnTo>
                    <a:pt x="228600" y="47625"/>
                  </a:lnTo>
                  <a:lnTo>
                    <a:pt x="228600" y="19050"/>
                  </a:lnTo>
                  <a:lnTo>
                    <a:pt x="19050" y="19050"/>
                  </a:lnTo>
                  <a:lnTo>
                    <a:pt x="19050" y="361950"/>
                  </a:lnTo>
                  <a:lnTo>
                    <a:pt x="228600" y="361950"/>
                  </a:lnTo>
                  <a:lnTo>
                    <a:pt x="228600" y="266700"/>
                  </a:lnTo>
                  <a:lnTo>
                    <a:pt x="247650" y="266700"/>
                  </a:lnTo>
                  <a:close/>
                </a:path>
              </a:pathLst>
            </a:custGeom>
            <a:grpFill/>
            <a:ln w="9525" cap="flat">
              <a:noFill/>
              <a:prstDash val="solid"/>
              <a:miter/>
            </a:ln>
          </p:spPr>
          <p:txBody>
            <a:bodyPr rtlCol="0" anchor="ctr"/>
            <a:lstStyle/>
            <a:p>
              <a:endParaRPr lang="en-RU"/>
            </a:p>
          </p:txBody>
        </p:sp>
        <p:sp>
          <p:nvSpPr>
            <p:cNvPr id="100" name="Freeform 213">
              <a:extLst>
                <a:ext uri="{FF2B5EF4-FFF2-40B4-BE49-F238E27FC236}">
                  <a16:creationId xmlns:a16="http://schemas.microsoft.com/office/drawing/2014/main" id="{E6A06321-9B0A-9C6F-BF89-AD3354C5FC98}"/>
                </a:ext>
              </a:extLst>
            </p:cNvPr>
            <p:cNvSpPr/>
            <p:nvPr/>
          </p:nvSpPr>
          <p:spPr>
            <a:xfrm>
              <a:off x="-1809097" y="4866294"/>
              <a:ext cx="95250" cy="104775"/>
            </a:xfrm>
            <a:custGeom>
              <a:avLst/>
              <a:gdLst>
                <a:gd name="connsiteX0" fmla="*/ 95250 w 95250"/>
                <a:gd name="connsiteY0" fmla="*/ 104775 h 104775"/>
                <a:gd name="connsiteX1" fmla="*/ 0 w 95250"/>
                <a:gd name="connsiteY1" fmla="*/ 104775 h 104775"/>
                <a:gd name="connsiteX2" fmla="*/ 0 w 95250"/>
                <a:gd name="connsiteY2" fmla="*/ 0 h 104775"/>
                <a:gd name="connsiteX3" fmla="*/ 19050 w 95250"/>
                <a:gd name="connsiteY3" fmla="*/ 0 h 104775"/>
                <a:gd name="connsiteX4" fmla="*/ 19050 w 95250"/>
                <a:gd name="connsiteY4" fmla="*/ 85725 h 104775"/>
                <a:gd name="connsiteX5" fmla="*/ 95250 w 95250"/>
                <a:gd name="connsiteY5" fmla="*/ 85725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50" h="104775">
                  <a:moveTo>
                    <a:pt x="95250" y="104775"/>
                  </a:moveTo>
                  <a:lnTo>
                    <a:pt x="0" y="104775"/>
                  </a:lnTo>
                  <a:lnTo>
                    <a:pt x="0" y="0"/>
                  </a:lnTo>
                  <a:lnTo>
                    <a:pt x="19050" y="0"/>
                  </a:lnTo>
                  <a:lnTo>
                    <a:pt x="19050" y="85725"/>
                  </a:lnTo>
                  <a:lnTo>
                    <a:pt x="95250" y="85725"/>
                  </a:lnTo>
                  <a:close/>
                </a:path>
              </a:pathLst>
            </a:custGeom>
            <a:grpFill/>
            <a:ln w="9525" cap="flat">
              <a:noFill/>
              <a:prstDash val="solid"/>
              <a:miter/>
            </a:ln>
          </p:spPr>
          <p:txBody>
            <a:bodyPr rtlCol="0" anchor="ctr"/>
            <a:lstStyle/>
            <a:p>
              <a:endParaRPr lang="en-RU"/>
            </a:p>
          </p:txBody>
        </p:sp>
        <p:sp>
          <p:nvSpPr>
            <p:cNvPr id="101" name="Freeform 214">
              <a:extLst>
                <a:ext uri="{FF2B5EF4-FFF2-40B4-BE49-F238E27FC236}">
                  <a16:creationId xmlns:a16="http://schemas.microsoft.com/office/drawing/2014/main" id="{A802AA58-F2C4-2F40-D1B5-63543737452C}"/>
                </a:ext>
              </a:extLst>
            </p:cNvPr>
            <p:cNvSpPr/>
            <p:nvPr/>
          </p:nvSpPr>
          <p:spPr>
            <a:xfrm>
              <a:off x="-1751947" y="5009169"/>
              <a:ext cx="38100" cy="219075"/>
            </a:xfrm>
            <a:custGeom>
              <a:avLst/>
              <a:gdLst>
                <a:gd name="connsiteX0" fmla="*/ 19050 w 38100"/>
                <a:gd name="connsiteY0" fmla="*/ 219075 h 219075"/>
                <a:gd name="connsiteX1" fmla="*/ 0 w 38100"/>
                <a:gd name="connsiteY1" fmla="*/ 219075 h 219075"/>
                <a:gd name="connsiteX2" fmla="*/ 0 w 38100"/>
                <a:gd name="connsiteY2" fmla="*/ 0 h 219075"/>
                <a:gd name="connsiteX3" fmla="*/ 38100 w 38100"/>
                <a:gd name="connsiteY3" fmla="*/ 0 h 219075"/>
                <a:gd name="connsiteX4" fmla="*/ 38100 w 38100"/>
                <a:gd name="connsiteY4" fmla="*/ 19050 h 219075"/>
                <a:gd name="connsiteX5" fmla="*/ 19050 w 38100"/>
                <a:gd name="connsiteY5" fmla="*/ 19050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 h="219075">
                  <a:moveTo>
                    <a:pt x="19050" y="219075"/>
                  </a:moveTo>
                  <a:lnTo>
                    <a:pt x="0" y="219075"/>
                  </a:lnTo>
                  <a:lnTo>
                    <a:pt x="0" y="0"/>
                  </a:lnTo>
                  <a:lnTo>
                    <a:pt x="38100" y="0"/>
                  </a:lnTo>
                  <a:lnTo>
                    <a:pt x="38100" y="19050"/>
                  </a:lnTo>
                  <a:lnTo>
                    <a:pt x="19050" y="19050"/>
                  </a:lnTo>
                  <a:close/>
                </a:path>
              </a:pathLst>
            </a:custGeom>
            <a:grpFill/>
            <a:ln w="9525" cap="flat">
              <a:noFill/>
              <a:prstDash val="solid"/>
              <a:miter/>
            </a:ln>
          </p:spPr>
          <p:txBody>
            <a:bodyPr rtlCol="0" anchor="ctr"/>
            <a:lstStyle/>
            <a:p>
              <a:endParaRPr lang="en-RU"/>
            </a:p>
          </p:txBody>
        </p:sp>
        <p:sp>
          <p:nvSpPr>
            <p:cNvPr id="102" name="Freeform 215">
              <a:extLst>
                <a:ext uri="{FF2B5EF4-FFF2-40B4-BE49-F238E27FC236}">
                  <a16:creationId xmlns:a16="http://schemas.microsoft.com/office/drawing/2014/main" id="{8D5A0EA4-57FD-2005-0929-94A8C3B756BD}"/>
                </a:ext>
              </a:extLst>
            </p:cNvPr>
            <p:cNvSpPr/>
            <p:nvPr/>
          </p:nvSpPr>
          <p:spPr>
            <a:xfrm>
              <a:off x="-1913872" y="5142519"/>
              <a:ext cx="123825" cy="85725"/>
            </a:xfrm>
            <a:custGeom>
              <a:avLst/>
              <a:gdLst>
                <a:gd name="connsiteX0" fmla="*/ 123825 w 123825"/>
                <a:gd name="connsiteY0" fmla="*/ 85725 h 85725"/>
                <a:gd name="connsiteX1" fmla="*/ 104775 w 123825"/>
                <a:gd name="connsiteY1" fmla="*/ 85725 h 85725"/>
                <a:gd name="connsiteX2" fmla="*/ 104775 w 123825"/>
                <a:gd name="connsiteY2" fmla="*/ 19050 h 85725"/>
                <a:gd name="connsiteX3" fmla="*/ 0 w 123825"/>
                <a:gd name="connsiteY3" fmla="*/ 19050 h 85725"/>
                <a:gd name="connsiteX4" fmla="*/ 0 w 123825"/>
                <a:gd name="connsiteY4" fmla="*/ 0 h 85725"/>
                <a:gd name="connsiteX5" fmla="*/ 123825 w 123825"/>
                <a:gd name="connsiteY5" fmla="*/ 0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825" h="85725">
                  <a:moveTo>
                    <a:pt x="123825" y="85725"/>
                  </a:moveTo>
                  <a:lnTo>
                    <a:pt x="104775" y="85725"/>
                  </a:lnTo>
                  <a:lnTo>
                    <a:pt x="104775" y="19050"/>
                  </a:lnTo>
                  <a:lnTo>
                    <a:pt x="0" y="19050"/>
                  </a:lnTo>
                  <a:lnTo>
                    <a:pt x="0" y="0"/>
                  </a:lnTo>
                  <a:lnTo>
                    <a:pt x="123825" y="0"/>
                  </a:lnTo>
                  <a:close/>
                </a:path>
              </a:pathLst>
            </a:custGeom>
            <a:grpFill/>
            <a:ln w="9525" cap="flat">
              <a:noFill/>
              <a:prstDash val="solid"/>
              <a:miter/>
            </a:ln>
          </p:spPr>
          <p:txBody>
            <a:bodyPr rtlCol="0" anchor="ctr"/>
            <a:lstStyle/>
            <a:p>
              <a:endParaRPr lang="en-RU"/>
            </a:p>
          </p:txBody>
        </p:sp>
        <p:sp>
          <p:nvSpPr>
            <p:cNvPr id="103" name="Freeform 216">
              <a:extLst>
                <a:ext uri="{FF2B5EF4-FFF2-40B4-BE49-F238E27FC236}">
                  <a16:creationId xmlns:a16="http://schemas.microsoft.com/office/drawing/2014/main" id="{9BDEAA17-58C7-0716-79A9-2F4FD55763F6}"/>
                </a:ext>
              </a:extLst>
            </p:cNvPr>
            <p:cNvSpPr/>
            <p:nvPr/>
          </p:nvSpPr>
          <p:spPr>
            <a:xfrm>
              <a:off x="-1913872" y="5009169"/>
              <a:ext cx="123825" cy="95250"/>
            </a:xfrm>
            <a:custGeom>
              <a:avLst/>
              <a:gdLst>
                <a:gd name="connsiteX0" fmla="*/ 123825 w 123825"/>
                <a:gd name="connsiteY0" fmla="*/ 95250 h 95250"/>
                <a:gd name="connsiteX1" fmla="*/ 0 w 123825"/>
                <a:gd name="connsiteY1" fmla="*/ 95250 h 95250"/>
                <a:gd name="connsiteX2" fmla="*/ 0 w 123825"/>
                <a:gd name="connsiteY2" fmla="*/ 76200 h 95250"/>
                <a:gd name="connsiteX3" fmla="*/ 104775 w 123825"/>
                <a:gd name="connsiteY3" fmla="*/ 76200 h 95250"/>
                <a:gd name="connsiteX4" fmla="*/ 104775 w 123825"/>
                <a:gd name="connsiteY4" fmla="*/ 19050 h 95250"/>
                <a:gd name="connsiteX5" fmla="*/ 0 w 123825"/>
                <a:gd name="connsiteY5" fmla="*/ 19050 h 95250"/>
                <a:gd name="connsiteX6" fmla="*/ 0 w 123825"/>
                <a:gd name="connsiteY6" fmla="*/ 0 h 95250"/>
                <a:gd name="connsiteX7" fmla="*/ 123825 w 123825"/>
                <a:gd name="connsiteY7"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825" h="95250">
                  <a:moveTo>
                    <a:pt x="123825" y="95250"/>
                  </a:moveTo>
                  <a:lnTo>
                    <a:pt x="0" y="95250"/>
                  </a:lnTo>
                  <a:lnTo>
                    <a:pt x="0" y="76200"/>
                  </a:lnTo>
                  <a:lnTo>
                    <a:pt x="104775" y="76200"/>
                  </a:lnTo>
                  <a:lnTo>
                    <a:pt x="104775" y="19050"/>
                  </a:lnTo>
                  <a:lnTo>
                    <a:pt x="0" y="19050"/>
                  </a:lnTo>
                  <a:lnTo>
                    <a:pt x="0" y="0"/>
                  </a:lnTo>
                  <a:lnTo>
                    <a:pt x="123825" y="0"/>
                  </a:lnTo>
                  <a:close/>
                </a:path>
              </a:pathLst>
            </a:custGeom>
            <a:grpFill/>
            <a:ln w="9525" cap="flat">
              <a:noFill/>
              <a:prstDash val="solid"/>
              <a:miter/>
            </a:ln>
          </p:spPr>
          <p:txBody>
            <a:bodyPr rtlCol="0" anchor="ctr"/>
            <a:lstStyle/>
            <a:p>
              <a:endParaRPr lang="en-RU"/>
            </a:p>
          </p:txBody>
        </p:sp>
        <p:sp>
          <p:nvSpPr>
            <p:cNvPr id="104" name="Freeform 217">
              <a:extLst>
                <a:ext uri="{FF2B5EF4-FFF2-40B4-BE49-F238E27FC236}">
                  <a16:creationId xmlns:a16="http://schemas.microsoft.com/office/drawing/2014/main" id="{BBDE8CFB-D736-761F-8567-0E1FC1C5236A}"/>
                </a:ext>
              </a:extLst>
            </p:cNvPr>
            <p:cNvSpPr/>
            <p:nvPr/>
          </p:nvSpPr>
          <p:spPr>
            <a:xfrm>
              <a:off x="-1913872" y="4866294"/>
              <a:ext cx="66675" cy="104775"/>
            </a:xfrm>
            <a:custGeom>
              <a:avLst/>
              <a:gdLst>
                <a:gd name="connsiteX0" fmla="*/ 66675 w 66675"/>
                <a:gd name="connsiteY0" fmla="*/ 104775 h 104775"/>
                <a:gd name="connsiteX1" fmla="*/ 0 w 66675"/>
                <a:gd name="connsiteY1" fmla="*/ 104775 h 104775"/>
                <a:gd name="connsiteX2" fmla="*/ 0 w 66675"/>
                <a:gd name="connsiteY2" fmla="*/ 85725 h 104775"/>
                <a:gd name="connsiteX3" fmla="*/ 47625 w 66675"/>
                <a:gd name="connsiteY3" fmla="*/ 85725 h 104775"/>
                <a:gd name="connsiteX4" fmla="*/ 47625 w 66675"/>
                <a:gd name="connsiteY4" fmla="*/ 0 h 104775"/>
                <a:gd name="connsiteX5" fmla="*/ 66675 w 66675"/>
                <a:gd name="connsiteY5" fmla="*/ 0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5" h="104775">
                  <a:moveTo>
                    <a:pt x="66675" y="104775"/>
                  </a:moveTo>
                  <a:lnTo>
                    <a:pt x="0" y="104775"/>
                  </a:lnTo>
                  <a:lnTo>
                    <a:pt x="0" y="85725"/>
                  </a:lnTo>
                  <a:lnTo>
                    <a:pt x="47625" y="85725"/>
                  </a:lnTo>
                  <a:lnTo>
                    <a:pt x="47625" y="0"/>
                  </a:lnTo>
                  <a:lnTo>
                    <a:pt x="66675" y="0"/>
                  </a:lnTo>
                  <a:close/>
                </a:path>
              </a:pathLst>
            </a:custGeom>
            <a:grpFill/>
            <a:ln w="9525" cap="flat">
              <a:noFill/>
              <a:prstDash val="solid"/>
              <a:miter/>
            </a:ln>
          </p:spPr>
          <p:txBody>
            <a:bodyPr rtlCol="0" anchor="ctr"/>
            <a:lstStyle/>
            <a:p>
              <a:endParaRPr lang="en-RU"/>
            </a:p>
          </p:txBody>
        </p:sp>
        <p:sp>
          <p:nvSpPr>
            <p:cNvPr id="105" name="Freeform 218">
              <a:extLst>
                <a:ext uri="{FF2B5EF4-FFF2-40B4-BE49-F238E27FC236}">
                  <a16:creationId xmlns:a16="http://schemas.microsoft.com/office/drawing/2014/main" id="{F4AB32C3-ED73-0D49-ED0B-4673A63D8395}"/>
                </a:ext>
              </a:extLst>
            </p:cNvPr>
            <p:cNvSpPr/>
            <p:nvPr/>
          </p:nvSpPr>
          <p:spPr>
            <a:xfrm>
              <a:off x="-1637647" y="4904394"/>
              <a:ext cx="209550" cy="209550"/>
            </a:xfrm>
            <a:custGeom>
              <a:avLst/>
              <a:gdLst>
                <a:gd name="connsiteX0" fmla="*/ 104775 w 209550"/>
                <a:gd name="connsiteY0" fmla="*/ 209550 h 209550"/>
                <a:gd name="connsiteX1" fmla="*/ 0 w 209550"/>
                <a:gd name="connsiteY1" fmla="*/ 104775 h 209550"/>
                <a:gd name="connsiteX2" fmla="*/ 104775 w 209550"/>
                <a:gd name="connsiteY2" fmla="*/ 0 h 209550"/>
                <a:gd name="connsiteX3" fmla="*/ 209550 w 209550"/>
                <a:gd name="connsiteY3" fmla="*/ 104775 h 209550"/>
                <a:gd name="connsiteX4" fmla="*/ 104775 w 209550"/>
                <a:gd name="connsiteY4" fmla="*/ 209550 h 209550"/>
                <a:gd name="connsiteX5" fmla="*/ 104775 w 209550"/>
                <a:gd name="connsiteY5" fmla="*/ 19050 h 209550"/>
                <a:gd name="connsiteX6" fmla="*/ 19050 w 209550"/>
                <a:gd name="connsiteY6" fmla="*/ 104775 h 209550"/>
                <a:gd name="connsiteX7" fmla="*/ 104775 w 209550"/>
                <a:gd name="connsiteY7" fmla="*/ 190500 h 209550"/>
                <a:gd name="connsiteX8" fmla="*/ 190500 w 209550"/>
                <a:gd name="connsiteY8" fmla="*/ 104775 h 209550"/>
                <a:gd name="connsiteX9" fmla="*/ 104775 w 209550"/>
                <a:gd name="connsiteY9" fmla="*/ 1905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550" h="209550">
                  <a:moveTo>
                    <a:pt x="104775" y="209550"/>
                  </a:moveTo>
                  <a:cubicBezTo>
                    <a:pt x="46958" y="209550"/>
                    <a:pt x="0" y="162592"/>
                    <a:pt x="0" y="104775"/>
                  </a:cubicBezTo>
                  <a:cubicBezTo>
                    <a:pt x="0" y="46958"/>
                    <a:pt x="46958" y="0"/>
                    <a:pt x="104775" y="0"/>
                  </a:cubicBezTo>
                  <a:cubicBezTo>
                    <a:pt x="162592" y="0"/>
                    <a:pt x="209550" y="46958"/>
                    <a:pt x="209550" y="104775"/>
                  </a:cubicBezTo>
                  <a:cubicBezTo>
                    <a:pt x="209550" y="162592"/>
                    <a:pt x="162592" y="209550"/>
                    <a:pt x="104775" y="209550"/>
                  </a:cubicBezTo>
                  <a:close/>
                  <a:moveTo>
                    <a:pt x="104775" y="19050"/>
                  </a:moveTo>
                  <a:cubicBezTo>
                    <a:pt x="57531" y="19050"/>
                    <a:pt x="19050" y="57531"/>
                    <a:pt x="19050" y="104775"/>
                  </a:cubicBezTo>
                  <a:cubicBezTo>
                    <a:pt x="19050" y="152019"/>
                    <a:pt x="57531" y="190500"/>
                    <a:pt x="104775" y="190500"/>
                  </a:cubicBezTo>
                  <a:cubicBezTo>
                    <a:pt x="152019" y="190500"/>
                    <a:pt x="190500" y="152019"/>
                    <a:pt x="190500" y="104775"/>
                  </a:cubicBezTo>
                  <a:cubicBezTo>
                    <a:pt x="190500" y="57531"/>
                    <a:pt x="152019" y="19050"/>
                    <a:pt x="104775" y="19050"/>
                  </a:cubicBezTo>
                  <a:close/>
                </a:path>
              </a:pathLst>
            </a:custGeom>
            <a:grpFill/>
            <a:ln w="9525" cap="flat">
              <a:noFill/>
              <a:prstDash val="solid"/>
              <a:miter/>
            </a:ln>
          </p:spPr>
          <p:txBody>
            <a:bodyPr rtlCol="0" anchor="ctr"/>
            <a:lstStyle/>
            <a:p>
              <a:endParaRPr lang="en-RU"/>
            </a:p>
          </p:txBody>
        </p:sp>
        <p:sp>
          <p:nvSpPr>
            <p:cNvPr id="106" name="Freeform 219">
              <a:extLst>
                <a:ext uri="{FF2B5EF4-FFF2-40B4-BE49-F238E27FC236}">
                  <a16:creationId xmlns:a16="http://schemas.microsoft.com/office/drawing/2014/main" id="{B0BAC967-B995-142E-82C6-ECC52B5D80DB}"/>
                </a:ext>
              </a:extLst>
            </p:cNvPr>
            <p:cNvSpPr/>
            <p:nvPr/>
          </p:nvSpPr>
          <p:spPr>
            <a:xfrm>
              <a:off x="-1580497" y="4999644"/>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RU"/>
            </a:p>
          </p:txBody>
        </p:sp>
        <p:sp>
          <p:nvSpPr>
            <p:cNvPr id="107" name="Freeform 220">
              <a:extLst>
                <a:ext uri="{FF2B5EF4-FFF2-40B4-BE49-F238E27FC236}">
                  <a16:creationId xmlns:a16="http://schemas.microsoft.com/office/drawing/2014/main" id="{F7CA7A76-40D5-4B60-A580-66C4F8410F51}"/>
                </a:ext>
              </a:extLst>
            </p:cNvPr>
            <p:cNvSpPr/>
            <p:nvPr/>
          </p:nvSpPr>
          <p:spPr>
            <a:xfrm>
              <a:off x="-1542397" y="4999644"/>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RU"/>
            </a:p>
          </p:txBody>
        </p:sp>
        <p:sp>
          <p:nvSpPr>
            <p:cNvPr id="108" name="Freeform 221">
              <a:extLst>
                <a:ext uri="{FF2B5EF4-FFF2-40B4-BE49-F238E27FC236}">
                  <a16:creationId xmlns:a16="http://schemas.microsoft.com/office/drawing/2014/main" id="{6305CB8C-33AD-D8F2-F9D8-111B21D6E4AD}"/>
                </a:ext>
              </a:extLst>
            </p:cNvPr>
            <p:cNvSpPr/>
            <p:nvPr/>
          </p:nvSpPr>
          <p:spPr>
            <a:xfrm>
              <a:off x="-1504297" y="4999644"/>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RU"/>
            </a:p>
          </p:txBody>
        </p:sp>
      </p:grpSp>
      <p:grpSp>
        <p:nvGrpSpPr>
          <p:cNvPr id="2" name="Groupe 1">
            <a:extLst>
              <a:ext uri="{FF2B5EF4-FFF2-40B4-BE49-F238E27FC236}">
                <a16:creationId xmlns:a16="http://schemas.microsoft.com/office/drawing/2014/main" id="{F4B8D36B-E05E-7B0E-B1AB-5617E8576DC6}"/>
              </a:ext>
            </a:extLst>
          </p:cNvPr>
          <p:cNvGrpSpPr/>
          <p:nvPr/>
        </p:nvGrpSpPr>
        <p:grpSpPr>
          <a:xfrm>
            <a:off x="5215210" y="657634"/>
            <a:ext cx="2351314" cy="920863"/>
            <a:chOff x="2860742" y="1832249"/>
            <a:chExt cx="3822043" cy="1080000"/>
          </a:xfrm>
        </p:grpSpPr>
        <p:sp>
          <p:nvSpPr>
            <p:cNvPr id="12" name="Rectangle 11">
              <a:extLst>
                <a:ext uri="{FF2B5EF4-FFF2-40B4-BE49-F238E27FC236}">
                  <a16:creationId xmlns:a16="http://schemas.microsoft.com/office/drawing/2014/main" id="{383FDEFA-2B5B-B761-05F9-40990334C6DC}"/>
                </a:ext>
              </a:extLst>
            </p:cNvPr>
            <p:cNvSpPr/>
            <p:nvPr/>
          </p:nvSpPr>
          <p:spPr>
            <a:xfrm>
              <a:off x="3400742" y="1832249"/>
              <a:ext cx="3282043" cy="1080000"/>
            </a:xfrm>
            <a:prstGeom prst="rect">
              <a:avLst/>
            </a:prstGeom>
            <a:solidFill>
              <a:srgbClr val="81D8DA"/>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bg1"/>
                  </a:solidFill>
                  <a:latin typeface="Verdana" panose="020B0604030504040204" pitchFamily="34" charset="0"/>
                  <a:ea typeface="Verdana" panose="020B0604030504040204" pitchFamily="34" charset="0"/>
                  <a:cs typeface="Verdana" panose="020B0604030504040204" pitchFamily="34" charset="0"/>
                </a:rPr>
                <a:t>CONNECTING</a:t>
              </a:r>
            </a:p>
          </p:txBody>
        </p:sp>
        <p:sp>
          <p:nvSpPr>
            <p:cNvPr id="14" name="Ellipse 13">
              <a:extLst>
                <a:ext uri="{FF2B5EF4-FFF2-40B4-BE49-F238E27FC236}">
                  <a16:creationId xmlns:a16="http://schemas.microsoft.com/office/drawing/2014/main" id="{F6929CC8-4521-BC71-5492-C9F9364199CA}"/>
                </a:ext>
              </a:extLst>
            </p:cNvPr>
            <p:cNvSpPr/>
            <p:nvPr/>
          </p:nvSpPr>
          <p:spPr>
            <a:xfrm>
              <a:off x="2860742" y="1832249"/>
              <a:ext cx="1080000" cy="1080000"/>
            </a:xfrm>
            <a:prstGeom prst="ellipse">
              <a:avLst/>
            </a:prstGeom>
            <a:solidFill>
              <a:srgbClr val="81D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solidFill>
                  <a:schemeClr val="bg1"/>
                </a:solidFill>
              </a:endParaRPr>
            </a:p>
          </p:txBody>
        </p:sp>
      </p:grpSp>
    </p:spTree>
    <p:extLst>
      <p:ext uri="{BB962C8B-B14F-4D97-AF65-F5344CB8AC3E}">
        <p14:creationId xmlns:p14="http://schemas.microsoft.com/office/powerpoint/2010/main" val="36625276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0D6BAD-ADF8-B0A3-BF9A-E757546CE8C2}"/>
              </a:ext>
            </a:extLst>
          </p:cNvPr>
          <p:cNvSpPr>
            <a:spLocks noGrp="1"/>
          </p:cNvSpPr>
          <p:nvPr>
            <p:ph type="body" sz="quarter" idx="61"/>
          </p:nvPr>
        </p:nvSpPr>
        <p:spPr>
          <a:xfrm>
            <a:off x="730152" y="6185895"/>
            <a:ext cx="6130654" cy="2088787"/>
          </a:xfrm>
        </p:spPr>
        <p:txBody>
          <a:bodyPr numCol="1"/>
          <a:lstStyle/>
          <a:p>
            <a:r>
              <a:rPr lang="en-US" dirty="0">
                <a:effectLst/>
              </a:rPr>
              <a:t>Initiated in 2013, MOVE for THE WORLD aims to develop a dynamic between young people from underprivileged backgrounds in Brussels Capital (essentially from municipalities around Molenbeek) who are failing at school or dropping out including invisible youth, 60% of whom are girls and 40% of boys between the ages of 14 and 24, of all ethnic origins and all religions (80% of them come from immigrant backgrounds).</a:t>
            </a:r>
          </a:p>
          <a:p>
            <a:pPr lvl="4" algn="just"/>
            <a:r>
              <a:rPr lang="en-US"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These young people are in a difficult socio-economic situation, and they come from families living for most of them below the poverty line. They were often confronted with situations of social violence.</a:t>
            </a:r>
            <a:endPar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endParaRPr>
          </a:p>
          <a:p>
            <a:pPr lvl="4" algn="just"/>
            <a:r>
              <a:rPr lang="en-US"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The groups generally mobilized for missions are from more than 10 nationalities (Maroc, </a:t>
            </a:r>
            <a:r>
              <a:rPr lang="en-US"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Irak</a:t>
            </a:r>
            <a:r>
              <a:rPr lang="en-US"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Tanzania, Portugal, Brazil, Italy, Poland, Spain, DRC, Senegal, Algeria, Romania, Belgium, …).</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t>
            </a:r>
          </a:p>
          <a:p>
            <a:pPr>
              <a:lnSpc>
                <a:spcPct val="115000"/>
              </a:lnSpc>
            </a:pPr>
            <a:endParaRPr lang="en-US" dirty="0">
              <a:effectLst/>
            </a:endParaRPr>
          </a:p>
          <a:p>
            <a:pPr>
              <a:lnSpc>
                <a:spcPct val="115000"/>
              </a:lnSpc>
            </a:pPr>
            <a:endParaRPr lang="en-US" dirty="0"/>
          </a:p>
          <a:p>
            <a:pPr>
              <a:lnSpc>
                <a:spcPct val="115000"/>
              </a:lnSpc>
            </a:pPr>
            <a:endParaRPr lang="fr-FR" dirty="0">
              <a:effectLst/>
            </a:endParaRPr>
          </a:p>
        </p:txBody>
      </p:sp>
      <p:sp>
        <p:nvSpPr>
          <p:cNvPr id="3" name="Text Placeholder 2">
            <a:extLst>
              <a:ext uri="{FF2B5EF4-FFF2-40B4-BE49-F238E27FC236}">
                <a16:creationId xmlns:a16="http://schemas.microsoft.com/office/drawing/2014/main" id="{7EA6E36C-B6D6-E20E-7D80-665F67C7D9FD}"/>
              </a:ext>
            </a:extLst>
          </p:cNvPr>
          <p:cNvSpPr>
            <a:spLocks noGrp="1"/>
          </p:cNvSpPr>
          <p:nvPr>
            <p:ph type="body" sz="quarter" idx="114"/>
          </p:nvPr>
        </p:nvSpPr>
        <p:spPr>
          <a:xfrm>
            <a:off x="783807" y="5734638"/>
            <a:ext cx="5992059" cy="451257"/>
          </a:xfrm>
        </p:spPr>
        <p:txBody>
          <a:bodyPr/>
          <a:lstStyle/>
          <a:p>
            <a:r>
              <a:rPr lang="en-GB" dirty="0"/>
              <a:t>Who are the stakeholders?</a:t>
            </a:r>
          </a:p>
        </p:txBody>
      </p:sp>
      <p:sp>
        <p:nvSpPr>
          <p:cNvPr id="4" name="Slide Number Placeholder 3">
            <a:extLst>
              <a:ext uri="{FF2B5EF4-FFF2-40B4-BE49-F238E27FC236}">
                <a16:creationId xmlns:a16="http://schemas.microsoft.com/office/drawing/2014/main" id="{F7AF33E5-6C8E-82EF-A3D8-5DA81AE77383}"/>
              </a:ext>
            </a:extLst>
          </p:cNvPr>
          <p:cNvSpPr>
            <a:spLocks noGrp="1"/>
          </p:cNvSpPr>
          <p:nvPr>
            <p:ph type="sldNum" sz="quarter" idx="4"/>
          </p:nvPr>
        </p:nvSpPr>
        <p:spPr/>
        <p:txBody>
          <a:bodyPr/>
          <a:lstStyle/>
          <a:p>
            <a:fld id="{CB2079F2-58AF-ED44-82D7-E04B2F6FD686}" type="slidenum">
              <a:rPr lang="en-US" smtClean="0"/>
              <a:pPr/>
              <a:t>56</a:t>
            </a:fld>
            <a:endParaRPr lang="en-US" dirty="0"/>
          </a:p>
        </p:txBody>
      </p:sp>
      <p:sp>
        <p:nvSpPr>
          <p:cNvPr id="5" name="Text Placeholder 4">
            <a:extLst>
              <a:ext uri="{FF2B5EF4-FFF2-40B4-BE49-F238E27FC236}">
                <a16:creationId xmlns:a16="http://schemas.microsoft.com/office/drawing/2014/main" id="{ED8D9984-68D1-86C2-98BF-D3A6CF81FD9D}"/>
              </a:ext>
            </a:extLst>
          </p:cNvPr>
          <p:cNvSpPr>
            <a:spLocks noGrp="1"/>
          </p:cNvSpPr>
          <p:nvPr>
            <p:ph type="body" sz="quarter" idx="115"/>
          </p:nvPr>
        </p:nvSpPr>
        <p:spPr>
          <a:xfrm>
            <a:off x="730152" y="1293798"/>
            <a:ext cx="5992060" cy="3483762"/>
          </a:xfrm>
        </p:spPr>
        <p:txBody>
          <a:bodyPr numCol="1"/>
          <a:lstStyle/>
          <a:p>
            <a:pPr>
              <a:lnSpc>
                <a:spcPct val="115000"/>
              </a:lnSpc>
            </a:pPr>
            <a:r>
              <a:rPr lang="en-US" dirty="0">
                <a:effectLst/>
              </a:rPr>
              <a:t>Each mission of around 30 youths is following 3 phases over a period of 12 to 18 months:</a:t>
            </a:r>
          </a:p>
          <a:p>
            <a:pPr marL="285750" indent="-285750">
              <a:lnSpc>
                <a:spcPct val="115000"/>
              </a:lnSpc>
              <a:buFontTx/>
              <a:buChar char="-"/>
            </a:pPr>
            <a:r>
              <a:rPr lang="en-US" dirty="0"/>
              <a:t>The mobilization and preparation of the mission, </a:t>
            </a:r>
            <a:r>
              <a:rPr lang="en-US" dirty="0">
                <a:effectLst/>
              </a:rPr>
              <a:t>made with the direct involvement of youths reconciling</a:t>
            </a:r>
            <a:r>
              <a:rPr lang="en-US" dirty="0"/>
              <a:t> the different objectives of </a:t>
            </a:r>
            <a:r>
              <a:rPr lang="en-US" dirty="0">
                <a:effectLst/>
              </a:rPr>
              <a:t>the discovery of inspiring and unique spaces with all the related logistics, the identification of local stakeholders and inspiring personalities as well as young people, and the discovery of the problems relating to the protection of the environment</a:t>
            </a:r>
            <a:r>
              <a:rPr lang="fr-FR" dirty="0">
                <a:effectLst/>
              </a:rPr>
              <a:t> </a:t>
            </a:r>
            <a:endParaRPr lang="en-US" dirty="0"/>
          </a:p>
          <a:p>
            <a:pPr marL="285750" indent="-285750">
              <a:lnSpc>
                <a:spcPct val="115000"/>
              </a:lnSpc>
              <a:buFontTx/>
              <a:buChar char="-"/>
            </a:pPr>
            <a:r>
              <a:rPr lang="en-US" dirty="0"/>
              <a:t>The mission: </a:t>
            </a:r>
            <a:r>
              <a:rPr lang="en-US" dirty="0">
                <a:effectLst/>
              </a:rPr>
              <a:t>an exceptional trip to a deeply inspiring destination to meet other young people with a development cooperation activities to undertake </a:t>
            </a:r>
            <a:endParaRPr lang="en-US" dirty="0"/>
          </a:p>
          <a:p>
            <a:pPr marL="285750" indent="-285750">
              <a:lnSpc>
                <a:spcPct val="115000"/>
              </a:lnSpc>
              <a:buFontTx/>
              <a:buChar char="-"/>
            </a:pPr>
            <a:r>
              <a:rPr lang="en-US" dirty="0"/>
              <a:t>The orientation: </a:t>
            </a:r>
            <a:r>
              <a:rPr lang="en-US" dirty="0">
                <a:effectLst/>
              </a:rPr>
              <a:t>At the end of their course, young people are expected to return to school, or else go into vocational training, seek employment, or even set up an entrepreneurial project. </a:t>
            </a:r>
            <a:endParaRPr lang="fr-FR" dirty="0">
              <a:effectLst/>
            </a:endParaRPr>
          </a:p>
          <a:p>
            <a:endParaRPr lang="fr-FR" dirty="0"/>
          </a:p>
          <a:p>
            <a:endParaRPr lang="fr-FR" dirty="0">
              <a:effectLst/>
            </a:endParaRPr>
          </a:p>
        </p:txBody>
      </p:sp>
      <p:sp>
        <p:nvSpPr>
          <p:cNvPr id="6" name="Text Placeholder 5">
            <a:extLst>
              <a:ext uri="{FF2B5EF4-FFF2-40B4-BE49-F238E27FC236}">
                <a16:creationId xmlns:a16="http://schemas.microsoft.com/office/drawing/2014/main" id="{8810F661-7155-C6F9-7E1F-2D665FC61D97}"/>
              </a:ext>
            </a:extLst>
          </p:cNvPr>
          <p:cNvSpPr>
            <a:spLocks noGrp="1"/>
          </p:cNvSpPr>
          <p:nvPr>
            <p:ph type="body" sz="quarter" idx="116"/>
          </p:nvPr>
        </p:nvSpPr>
        <p:spPr>
          <a:xfrm>
            <a:off x="730153" y="675189"/>
            <a:ext cx="5992059" cy="451257"/>
          </a:xfrm>
        </p:spPr>
        <p:txBody>
          <a:bodyPr/>
          <a:lstStyle/>
          <a:p>
            <a:r>
              <a:rPr lang="en-GB" dirty="0"/>
              <a:t>How does it work?</a:t>
            </a:r>
          </a:p>
        </p:txBody>
      </p:sp>
    </p:spTree>
    <p:extLst>
      <p:ext uri="{BB962C8B-B14F-4D97-AF65-F5344CB8AC3E}">
        <p14:creationId xmlns:p14="http://schemas.microsoft.com/office/powerpoint/2010/main" val="20532972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4B978D8-8268-B8B3-DD59-9FDB9DA440A7}"/>
              </a:ext>
            </a:extLst>
          </p:cNvPr>
          <p:cNvSpPr/>
          <p:nvPr/>
        </p:nvSpPr>
        <p:spPr>
          <a:xfrm>
            <a:off x="457200" y="1003353"/>
            <a:ext cx="6650182" cy="77991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Text Placeholder 3">
            <a:extLst>
              <a:ext uri="{FF2B5EF4-FFF2-40B4-BE49-F238E27FC236}">
                <a16:creationId xmlns:a16="http://schemas.microsoft.com/office/drawing/2014/main" id="{2206E153-3237-F781-2FF3-56CD76F535CE}"/>
              </a:ext>
            </a:extLst>
          </p:cNvPr>
          <p:cNvSpPr>
            <a:spLocks noGrp="1"/>
          </p:cNvSpPr>
          <p:nvPr>
            <p:ph type="body" sz="quarter" idx="115"/>
          </p:nvPr>
        </p:nvSpPr>
        <p:spPr>
          <a:xfrm>
            <a:off x="452293" y="1038528"/>
            <a:ext cx="6650181" cy="8657242"/>
          </a:xfrm>
        </p:spPr>
        <p:txBody>
          <a:bodyPr numCol="1"/>
          <a:lstStyle/>
          <a:p>
            <a:pPr>
              <a:lnSpc>
                <a:spcPct val="110000"/>
              </a:lnSpc>
              <a:spcBef>
                <a:spcPts val="500"/>
              </a:spcBef>
              <a:spcAft>
                <a:spcPts val="1000"/>
              </a:spcAft>
            </a:pPr>
            <a:r>
              <a:rPr lang="en-US" sz="1200" dirty="0">
                <a:solidFill>
                  <a:srgbClr val="6D6E71"/>
                </a:solidFill>
                <a:effectLst/>
              </a:rPr>
              <a:t>The strategy that is adopted and which directly participates in the DNA of the Organization for more than 10 years with results of more than 90% success meets the following general principles:</a:t>
            </a:r>
            <a:endParaRPr lang="fr-FR" sz="1200" dirty="0">
              <a:solidFill>
                <a:srgbClr val="6D6E71"/>
              </a:solidFill>
              <a:effectLst/>
            </a:endParaRPr>
          </a:p>
          <a:p>
            <a:pPr marL="342900" lvl="0" indent="-342900">
              <a:lnSpc>
                <a:spcPct val="110000"/>
              </a:lnSpc>
              <a:buClr>
                <a:srgbClr val="000000"/>
              </a:buClr>
              <a:buFont typeface="+mj-lt"/>
              <a:buAutoNum type="arabicPeriod"/>
            </a:pPr>
            <a:r>
              <a:rPr lang="en-US" sz="1200" dirty="0">
                <a:solidFill>
                  <a:srgbClr val="6D6E71"/>
                </a:solidFill>
                <a:effectLst/>
              </a:rPr>
              <a:t>The young person is selected within the framework of a screening relating to his motivations, aspirations, potential capacities, family and social situation;</a:t>
            </a:r>
            <a:endParaRPr lang="fr-FR" sz="1200" dirty="0">
              <a:solidFill>
                <a:srgbClr val="6D6E71"/>
              </a:solidFill>
              <a:effectLst/>
            </a:endParaRPr>
          </a:p>
          <a:p>
            <a:pPr marL="342900" lvl="0" indent="-342900">
              <a:lnSpc>
                <a:spcPct val="110000"/>
              </a:lnSpc>
              <a:buClr>
                <a:srgbClr val="000000"/>
              </a:buClr>
              <a:buFont typeface="+mj-lt"/>
              <a:buAutoNum type="arabicPeriod"/>
            </a:pPr>
            <a:r>
              <a:rPr lang="en-US" sz="1200" dirty="0">
                <a:solidFill>
                  <a:srgbClr val="6D6E71"/>
                </a:solidFill>
                <a:effectLst/>
              </a:rPr>
              <a:t>The young person is accompanied over time (from 12 to 18 months if not more) throughout an evolutionary course;</a:t>
            </a:r>
            <a:endParaRPr lang="fr-FR" sz="1200" dirty="0">
              <a:solidFill>
                <a:srgbClr val="6D6E71"/>
              </a:solidFill>
              <a:effectLst/>
            </a:endParaRPr>
          </a:p>
          <a:p>
            <a:pPr marL="342900" lvl="0" indent="-342900">
              <a:lnSpc>
                <a:spcPct val="110000"/>
              </a:lnSpc>
              <a:buClr>
                <a:srgbClr val="000000"/>
              </a:buClr>
              <a:buFont typeface="+mj-lt"/>
              <a:buAutoNum type="arabicPeriod"/>
            </a:pPr>
            <a:r>
              <a:rPr lang="en-US" sz="1200" dirty="0">
                <a:solidFill>
                  <a:srgbClr val="6D6E71"/>
                </a:solidFill>
                <a:effectLst/>
              </a:rPr>
              <a:t>The organization establishes a contractual relationship with each beneficiary in which the young person commits to exemplary </a:t>
            </a:r>
            <a:r>
              <a:rPr lang="en-US" sz="1200" dirty="0" err="1">
                <a:solidFill>
                  <a:srgbClr val="6D6E71"/>
                </a:solidFill>
                <a:effectLst/>
              </a:rPr>
              <a:t>behaviour</a:t>
            </a:r>
            <a:r>
              <a:rPr lang="en-US" sz="1200" dirty="0">
                <a:solidFill>
                  <a:srgbClr val="6D6E71"/>
                </a:solidFill>
                <a:effectLst/>
              </a:rPr>
              <a:t> (0 incivilities, 0 absenteeism) otherwise at the risk of being excluded from the program;</a:t>
            </a:r>
            <a:endParaRPr lang="fr-FR" sz="1200" dirty="0">
              <a:solidFill>
                <a:srgbClr val="6D6E71"/>
              </a:solidFill>
              <a:effectLst/>
            </a:endParaRPr>
          </a:p>
          <a:p>
            <a:pPr marL="342900" lvl="0" indent="-342900">
              <a:lnSpc>
                <a:spcPct val="110000"/>
              </a:lnSpc>
              <a:buClr>
                <a:srgbClr val="000000"/>
              </a:buClr>
              <a:buFont typeface="+mj-lt"/>
              <a:buAutoNum type="arabicPeriod"/>
            </a:pPr>
            <a:r>
              <a:rPr lang="en-US" sz="1200" dirty="0">
                <a:solidFill>
                  <a:srgbClr val="6D6E71"/>
                </a:solidFill>
                <a:effectLst/>
              </a:rPr>
              <a:t>The system set up around the young person and for his benefit combines a collective and multicultural dynamic with a specific course of individualized support and tailor-made accompaniment;</a:t>
            </a:r>
            <a:endParaRPr lang="fr-FR" sz="1200" dirty="0">
              <a:solidFill>
                <a:srgbClr val="6D6E71"/>
              </a:solidFill>
              <a:effectLst/>
            </a:endParaRPr>
          </a:p>
          <a:p>
            <a:pPr marL="342900" lvl="0" indent="-342900">
              <a:lnSpc>
                <a:spcPct val="110000"/>
              </a:lnSpc>
              <a:buClr>
                <a:srgbClr val="000000"/>
              </a:buClr>
              <a:buFont typeface="+mj-lt"/>
              <a:buAutoNum type="arabicPeriod"/>
            </a:pPr>
            <a:r>
              <a:rPr lang="en-US" sz="1200" dirty="0">
                <a:solidFill>
                  <a:srgbClr val="6D6E71"/>
                </a:solidFill>
                <a:effectLst/>
              </a:rPr>
              <a:t>The system put in place articulates and combines capacity building and learning actions (upgrading, languages, environment issues, ecotourism, etc.);</a:t>
            </a:r>
            <a:endParaRPr lang="fr-FR" sz="1200" dirty="0">
              <a:solidFill>
                <a:srgbClr val="6D6E71"/>
              </a:solidFill>
              <a:effectLst/>
            </a:endParaRPr>
          </a:p>
          <a:p>
            <a:pPr marL="342900" lvl="0" indent="-342900">
              <a:lnSpc>
                <a:spcPct val="110000"/>
              </a:lnSpc>
              <a:buClr>
                <a:srgbClr val="000000"/>
              </a:buClr>
              <a:buFont typeface="+mj-lt"/>
              <a:buAutoNum type="arabicPeriod"/>
            </a:pPr>
            <a:r>
              <a:rPr lang="en-US" sz="1200" dirty="0">
                <a:solidFill>
                  <a:srgbClr val="6D6E71"/>
                </a:solidFill>
                <a:effectLst/>
              </a:rPr>
              <a:t>The young person's journey includes production and/or participation in a creative project (audiovisual or scenic production, construction or participation in a cultural or civic event, etc.);</a:t>
            </a:r>
            <a:endParaRPr lang="fr-FR" sz="1200" dirty="0">
              <a:solidFill>
                <a:srgbClr val="6D6E71"/>
              </a:solidFill>
              <a:effectLst/>
            </a:endParaRPr>
          </a:p>
          <a:p>
            <a:pPr marL="342900" lvl="0" indent="-342900">
              <a:lnSpc>
                <a:spcPct val="110000"/>
              </a:lnSpc>
              <a:buClr>
                <a:srgbClr val="000000"/>
              </a:buClr>
              <a:buFont typeface="+mj-lt"/>
              <a:buAutoNum type="arabicPeriod"/>
            </a:pPr>
            <a:r>
              <a:rPr lang="en-US" sz="1200" dirty="0">
                <a:solidFill>
                  <a:srgbClr val="6D6E71"/>
                </a:solidFill>
                <a:effectLst/>
              </a:rPr>
              <a:t>The course aims to develop a project for the future and life around a formative project of learning and/or activity, personal development or entrepreneurship;</a:t>
            </a:r>
            <a:endParaRPr lang="en-US" sz="1200" dirty="0">
              <a:solidFill>
                <a:srgbClr val="6D6E71"/>
              </a:solidFill>
            </a:endParaRPr>
          </a:p>
          <a:p>
            <a:pPr marL="342900" lvl="0" indent="-342900">
              <a:lnSpc>
                <a:spcPct val="110000"/>
              </a:lnSpc>
              <a:buClr>
                <a:srgbClr val="000000"/>
              </a:buClr>
              <a:buFont typeface="+mj-lt"/>
              <a:buAutoNum type="arabicPeriod"/>
            </a:pPr>
            <a:r>
              <a:rPr lang="en-US" sz="1200" dirty="0">
                <a:solidFill>
                  <a:srgbClr val="6D6E71"/>
                </a:solidFill>
                <a:effectLst/>
              </a:rPr>
              <a:t>The organization includes in the course of the young people the adapted intervention of many Belgian partners (such as ACTIRIS, </a:t>
            </a:r>
            <a:r>
              <a:rPr lang="en-US" sz="1200" dirty="0" err="1">
                <a:solidFill>
                  <a:srgbClr val="6D6E71"/>
                </a:solidFill>
                <a:effectLst/>
              </a:rPr>
              <a:t>Bruxelles</a:t>
            </a:r>
            <a:r>
              <a:rPr lang="en-US" sz="1200" dirty="0">
                <a:solidFill>
                  <a:srgbClr val="6D6E71"/>
                </a:solidFill>
                <a:effectLst/>
              </a:rPr>
              <a:t> Formation, the </a:t>
            </a:r>
            <a:r>
              <a:rPr lang="en-US" sz="1200" dirty="0" err="1">
                <a:solidFill>
                  <a:srgbClr val="6D6E71"/>
                </a:solidFill>
                <a:effectLst/>
              </a:rPr>
              <a:t>Cité</a:t>
            </a:r>
            <a:r>
              <a:rPr lang="en-US" sz="1200" dirty="0">
                <a:solidFill>
                  <a:srgbClr val="6D6E71"/>
                </a:solidFill>
                <a:effectLst/>
              </a:rPr>
              <a:t> des Métiers, …) or European associations, private companies</a:t>
            </a:r>
            <a:endParaRPr lang="fr-FR" sz="1200" dirty="0">
              <a:solidFill>
                <a:srgbClr val="6D6E71"/>
              </a:solidFill>
              <a:effectLst/>
            </a:endParaRPr>
          </a:p>
          <a:p>
            <a:pPr marL="342900" lvl="0" indent="-342900">
              <a:lnSpc>
                <a:spcPct val="110000"/>
              </a:lnSpc>
              <a:buClr>
                <a:srgbClr val="000000"/>
              </a:buClr>
              <a:buFont typeface="+mj-lt"/>
              <a:buAutoNum type="arabicPeriod"/>
            </a:pPr>
            <a:r>
              <a:rPr lang="en-US" sz="1200" dirty="0">
                <a:solidFill>
                  <a:srgbClr val="6D6E71"/>
                </a:solidFill>
                <a:effectLst/>
              </a:rPr>
              <a:t>The promise of a rewarding international exceptional mission and/or an internship on the other side of the world to exciting destinations;</a:t>
            </a:r>
            <a:endParaRPr lang="fr-FR" sz="1200" dirty="0">
              <a:solidFill>
                <a:srgbClr val="6D6E71"/>
              </a:solidFill>
              <a:effectLst/>
            </a:endParaRPr>
          </a:p>
          <a:p>
            <a:pPr marL="342900" lvl="0" indent="-342900">
              <a:lnSpc>
                <a:spcPct val="110000"/>
              </a:lnSpc>
              <a:buClr>
                <a:srgbClr val="000000"/>
              </a:buClr>
              <a:buFont typeface="+mj-lt"/>
              <a:buAutoNum type="arabicPeriod"/>
            </a:pPr>
            <a:r>
              <a:rPr lang="en-US" sz="1200" dirty="0">
                <a:solidFill>
                  <a:srgbClr val="6D6E71"/>
                </a:solidFill>
                <a:effectLst/>
              </a:rPr>
              <a:t>The young person is accompanied by qualified and experienced workers;</a:t>
            </a:r>
            <a:endParaRPr lang="fr-FR" sz="1200" dirty="0">
              <a:solidFill>
                <a:srgbClr val="6D6E71"/>
              </a:solidFill>
              <a:effectLst/>
            </a:endParaRPr>
          </a:p>
          <a:p>
            <a:pPr marL="342900" lvl="0" indent="-342900">
              <a:lnSpc>
                <a:spcPct val="110000"/>
              </a:lnSpc>
              <a:buClr>
                <a:srgbClr val="000000"/>
              </a:buClr>
              <a:buFont typeface="+mj-lt"/>
              <a:buAutoNum type="arabicPeriod"/>
            </a:pPr>
            <a:r>
              <a:rPr lang="en-US" sz="1200" dirty="0">
                <a:solidFill>
                  <a:srgbClr val="6D6E71"/>
                </a:solidFill>
                <a:effectLst/>
              </a:rPr>
              <a:t>The system put in place benefits from a synergy effect with the other activities of the organization such as the University of Families which works to upgrade and strengthen teaching (mastery of languages, basic skills) coupled with a personal development program;</a:t>
            </a:r>
            <a:endParaRPr lang="fr-FR" sz="1200" dirty="0">
              <a:solidFill>
                <a:srgbClr val="6D6E71"/>
              </a:solidFill>
              <a:effectLst/>
            </a:endParaRPr>
          </a:p>
          <a:p>
            <a:pPr marL="342900" lvl="0" indent="-342900">
              <a:lnSpc>
                <a:spcPct val="110000"/>
              </a:lnSpc>
              <a:buClr>
                <a:srgbClr val="000000"/>
              </a:buClr>
              <a:buFont typeface="+mj-lt"/>
              <a:buAutoNum type="arabicPeriod"/>
            </a:pPr>
            <a:r>
              <a:rPr lang="en-US" sz="1200" dirty="0">
                <a:solidFill>
                  <a:srgbClr val="6D6E71"/>
                </a:solidFill>
                <a:effectLst/>
              </a:rPr>
              <a:t>Young participants are valued to have a direct impact on their young entourage as inspiring role models. A communication strategy by young people for young people is developed throughout the course.</a:t>
            </a:r>
            <a:endParaRPr lang="fr-FR" sz="1200" dirty="0">
              <a:solidFill>
                <a:srgbClr val="6D6E71"/>
              </a:solidFill>
              <a:effectLst/>
            </a:endParaRPr>
          </a:p>
          <a:p>
            <a:pPr>
              <a:lnSpc>
                <a:spcPct val="110000"/>
              </a:lnSpc>
            </a:pPr>
            <a:r>
              <a:rPr lang="en-US" sz="1200" dirty="0">
                <a:solidFill>
                  <a:srgbClr val="6D6E71"/>
                </a:solidFill>
                <a:effectLst/>
              </a:rPr>
              <a:t> </a:t>
            </a:r>
            <a:endParaRPr lang="fr-FR" sz="1200" dirty="0">
              <a:solidFill>
                <a:srgbClr val="6D6E71"/>
              </a:solidFill>
              <a:effectLst/>
            </a:endParaRPr>
          </a:p>
          <a:p>
            <a:pPr>
              <a:lnSpc>
                <a:spcPct val="110000"/>
              </a:lnSpc>
            </a:pPr>
            <a:r>
              <a:rPr lang="en-US" sz="1200" dirty="0">
                <a:solidFill>
                  <a:srgbClr val="6D6E71"/>
                </a:solidFill>
                <a:effectLst/>
              </a:rPr>
              <a:t>These principles of project intervention directly impact the beneficiaries since they directly inspire the capacity-building activities of young people and are implemented throughout the course offered and the system of his support.</a:t>
            </a:r>
            <a:r>
              <a:rPr lang="fr-FR" sz="1200" dirty="0">
                <a:solidFill>
                  <a:srgbClr val="6D6E71"/>
                </a:solidFill>
                <a:effectLst/>
              </a:rPr>
              <a:t> </a:t>
            </a:r>
          </a:p>
        </p:txBody>
      </p:sp>
      <p:sp>
        <p:nvSpPr>
          <p:cNvPr id="5" name="Text Placeholder 4">
            <a:extLst>
              <a:ext uri="{FF2B5EF4-FFF2-40B4-BE49-F238E27FC236}">
                <a16:creationId xmlns:a16="http://schemas.microsoft.com/office/drawing/2014/main" id="{75A6E088-1EFB-F570-4AE1-C02D369F8A58}"/>
              </a:ext>
            </a:extLst>
          </p:cNvPr>
          <p:cNvSpPr>
            <a:spLocks noGrp="1"/>
          </p:cNvSpPr>
          <p:nvPr>
            <p:ph type="body" sz="quarter" idx="116"/>
          </p:nvPr>
        </p:nvSpPr>
        <p:spPr>
          <a:xfrm>
            <a:off x="457201" y="334740"/>
            <a:ext cx="4000500" cy="451257"/>
          </a:xfrm>
          <a:solidFill>
            <a:schemeClr val="bg1"/>
          </a:solidFill>
        </p:spPr>
        <p:txBody>
          <a:bodyPr/>
          <a:lstStyle/>
          <a:p>
            <a:pPr>
              <a:lnSpc>
                <a:spcPct val="150000"/>
              </a:lnSpc>
            </a:pPr>
            <a:r>
              <a:rPr lang="en-GB" sz="1600" dirty="0">
                <a:solidFill>
                  <a:srgbClr val="6D6E71"/>
                </a:solidFill>
              </a:rPr>
              <a:t>What is the strategy adopted?</a:t>
            </a:r>
          </a:p>
        </p:txBody>
      </p:sp>
    </p:spTree>
    <p:extLst>
      <p:ext uri="{BB962C8B-B14F-4D97-AF65-F5344CB8AC3E}">
        <p14:creationId xmlns:p14="http://schemas.microsoft.com/office/powerpoint/2010/main" val="4467837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7AF33E5-6C8E-82EF-A3D8-5DA81AE77383}"/>
              </a:ext>
            </a:extLst>
          </p:cNvPr>
          <p:cNvSpPr>
            <a:spLocks noGrp="1"/>
          </p:cNvSpPr>
          <p:nvPr>
            <p:ph type="sldNum" sz="quarter" idx="4"/>
          </p:nvPr>
        </p:nvSpPr>
        <p:spPr/>
        <p:txBody>
          <a:bodyPr/>
          <a:lstStyle/>
          <a:p>
            <a:fld id="{CB2079F2-58AF-ED44-82D7-E04B2F6FD686}" type="slidenum">
              <a:rPr lang="en-US" smtClean="0"/>
              <a:pPr/>
              <a:t>58</a:t>
            </a:fld>
            <a:endParaRPr lang="en-US" dirty="0"/>
          </a:p>
        </p:txBody>
      </p:sp>
      <p:sp>
        <p:nvSpPr>
          <p:cNvPr id="5" name="Text Placeholder 4">
            <a:extLst>
              <a:ext uri="{FF2B5EF4-FFF2-40B4-BE49-F238E27FC236}">
                <a16:creationId xmlns:a16="http://schemas.microsoft.com/office/drawing/2014/main" id="{ED8D9984-68D1-86C2-98BF-D3A6CF81FD9D}"/>
              </a:ext>
            </a:extLst>
          </p:cNvPr>
          <p:cNvSpPr>
            <a:spLocks noGrp="1"/>
          </p:cNvSpPr>
          <p:nvPr>
            <p:ph type="body" sz="quarter" idx="115"/>
          </p:nvPr>
        </p:nvSpPr>
        <p:spPr>
          <a:xfrm>
            <a:off x="457200" y="1500764"/>
            <a:ext cx="6777989" cy="3878172"/>
          </a:xfrm>
        </p:spPr>
        <p:txBody>
          <a:bodyPr numCol="1"/>
          <a:lstStyle/>
          <a:p>
            <a:pPr>
              <a:lnSpc>
                <a:spcPct val="115000"/>
              </a:lnSpc>
            </a:pPr>
            <a:endParaRPr lang="fr-FR" dirty="0">
              <a:effectLst/>
            </a:endParaRPr>
          </a:p>
          <a:p>
            <a:pPr>
              <a:lnSpc>
                <a:spcPct val="115000"/>
              </a:lnSpc>
            </a:pPr>
            <a:endParaRPr lang="fr-FR" dirty="0"/>
          </a:p>
          <a:p>
            <a:pPr>
              <a:lnSpc>
                <a:spcPct val="115000"/>
              </a:lnSpc>
            </a:pPr>
            <a:r>
              <a:rPr lang="en-US" dirty="0">
                <a:effectLst/>
              </a:rPr>
              <a:t>The project's strategy is to promote the inclusion and activation of young people in new professions likely to interest them greatly and to motivate and to mobilize them at the same time for a very rewarding action to safeguard and strengthen the sustainability of their environment and of the territory. Such an approach is strong because, on the one hand, it activates the young persons about a territory from which they have often thought that they are excluded or from which they wanted to exclude themselves and, on the other hand, it makes the young persons responsible for a question and on issues that are important if not crucial for the « humanity ». </a:t>
            </a:r>
            <a:endParaRPr lang="fr-FR" dirty="0">
              <a:effectLst/>
            </a:endParaRPr>
          </a:p>
          <a:p>
            <a:pPr>
              <a:lnSpc>
                <a:spcPct val="115000"/>
              </a:lnSpc>
            </a:pPr>
            <a:endParaRPr lang="fr-FR" dirty="0">
              <a:effectLst/>
            </a:endParaRPr>
          </a:p>
        </p:txBody>
      </p:sp>
      <p:sp>
        <p:nvSpPr>
          <p:cNvPr id="6" name="Text Placeholder 5">
            <a:extLst>
              <a:ext uri="{FF2B5EF4-FFF2-40B4-BE49-F238E27FC236}">
                <a16:creationId xmlns:a16="http://schemas.microsoft.com/office/drawing/2014/main" id="{8810F661-7155-C6F9-7E1F-2D665FC61D97}"/>
              </a:ext>
            </a:extLst>
          </p:cNvPr>
          <p:cNvSpPr>
            <a:spLocks noGrp="1"/>
          </p:cNvSpPr>
          <p:nvPr>
            <p:ph type="body" sz="quarter" idx="116"/>
          </p:nvPr>
        </p:nvSpPr>
        <p:spPr>
          <a:xfrm>
            <a:off x="783807" y="823928"/>
            <a:ext cx="5992059" cy="451257"/>
          </a:xfrm>
        </p:spPr>
        <p:txBody>
          <a:bodyPr/>
          <a:lstStyle/>
          <a:p>
            <a:r>
              <a:rPr lang="en-GB" dirty="0"/>
              <a:t>Why is it a good practice?</a:t>
            </a:r>
          </a:p>
        </p:txBody>
      </p:sp>
      <p:pic>
        <p:nvPicPr>
          <p:cNvPr id="12" name="Image 11">
            <a:extLst>
              <a:ext uri="{FF2B5EF4-FFF2-40B4-BE49-F238E27FC236}">
                <a16:creationId xmlns:a16="http://schemas.microsoft.com/office/drawing/2014/main" id="{E4593583-486D-65F9-0C9F-6A0942A941EA}"/>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68313" y="5444316"/>
            <a:ext cx="7200578" cy="4728946"/>
          </a:xfrm>
          <a:prstGeom prst="rect">
            <a:avLst/>
          </a:prstGeom>
        </p:spPr>
      </p:pic>
    </p:spTree>
    <p:extLst>
      <p:ext uri="{BB962C8B-B14F-4D97-AF65-F5344CB8AC3E}">
        <p14:creationId xmlns:p14="http://schemas.microsoft.com/office/powerpoint/2010/main" val="36427218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3259C45-575A-2B82-612E-16781614C097}"/>
              </a:ext>
            </a:extLst>
          </p:cNvPr>
          <p:cNvSpPr>
            <a:spLocks noGrp="1"/>
          </p:cNvSpPr>
          <p:nvPr>
            <p:ph type="sldNum" sz="quarter" idx="4"/>
          </p:nvPr>
        </p:nvSpPr>
        <p:spPr/>
        <p:txBody>
          <a:bodyPr/>
          <a:lstStyle/>
          <a:p>
            <a:fld id="{CB2079F2-58AF-ED44-82D7-E04B2F6FD686}" type="slidenum">
              <a:rPr lang="en-US" smtClean="0"/>
              <a:pPr/>
              <a:t>59</a:t>
            </a:fld>
            <a:endParaRPr lang="en-US" dirty="0"/>
          </a:p>
        </p:txBody>
      </p:sp>
      <p:sp>
        <p:nvSpPr>
          <p:cNvPr id="6" name="Text Placeholder 4">
            <a:extLst>
              <a:ext uri="{FF2B5EF4-FFF2-40B4-BE49-F238E27FC236}">
                <a16:creationId xmlns:a16="http://schemas.microsoft.com/office/drawing/2014/main" id="{A0BD6170-7FD4-FD0F-1A14-86D9118F23F2}"/>
              </a:ext>
            </a:extLst>
          </p:cNvPr>
          <p:cNvSpPr txBox="1">
            <a:spLocks/>
          </p:cNvSpPr>
          <p:nvPr/>
        </p:nvSpPr>
        <p:spPr>
          <a:xfrm>
            <a:off x="212271" y="424543"/>
            <a:ext cx="6648535" cy="9240903"/>
          </a:xfrm>
          <a:prstGeom prst="rect">
            <a:avLst/>
          </a:prstGeom>
        </p:spPr>
        <p:txBody>
          <a:bodyPr vert="horz" lIns="91440" tIns="45720" rIns="91440" bIns="45720" numCol="1" spcCol="288000" rtlCol="0" anchor="t">
            <a:noAutofit/>
          </a:bodyPr>
          <a:lstStyle>
            <a:lvl1pPr marL="0" indent="0" algn="just" defTabSz="2072941" rtl="0" eaLnBrk="1" latinLnBrk="0" hangingPunct="1">
              <a:lnSpc>
                <a:spcPct val="100000"/>
              </a:lnSpc>
              <a:spcBef>
                <a:spcPts val="0"/>
              </a:spcBef>
              <a:buFont typeface="Arial" panose="020B0604020202020204" pitchFamily="34" charset="0"/>
              <a:buNone/>
              <a:defRPr sz="1400" b="0" i="0" kern="120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ct val="115000"/>
              </a:lnSpc>
            </a:pPr>
            <a:endParaRPr lang="fr-FR" sz="1300" dirty="0"/>
          </a:p>
          <a:p>
            <a:pPr>
              <a:lnSpc>
                <a:spcPct val="115000"/>
              </a:lnSpc>
            </a:pPr>
            <a:endParaRPr lang="fr-FR" sz="1300" dirty="0"/>
          </a:p>
          <a:p>
            <a:pPr>
              <a:lnSpc>
                <a:spcPct val="115000"/>
              </a:lnSpc>
            </a:pPr>
            <a:r>
              <a:rPr lang="fr-FR" sz="1300" b="1" dirty="0"/>
              <a:t>The </a:t>
            </a:r>
            <a:r>
              <a:rPr lang="fr-FR" sz="1300" b="1" dirty="0" err="1"/>
              <a:t>general</a:t>
            </a:r>
            <a:r>
              <a:rPr lang="fr-FR" sz="1300" b="1" dirty="0"/>
              <a:t> </a:t>
            </a:r>
            <a:r>
              <a:rPr lang="fr-FR" sz="1300" b="1" dirty="0" err="1"/>
              <a:t>principles</a:t>
            </a:r>
            <a:r>
              <a:rPr lang="fr-FR" sz="1300" b="1" dirty="0"/>
              <a:t> are as </a:t>
            </a:r>
            <a:r>
              <a:rPr lang="fr-FR" sz="1300" b="1" dirty="0" err="1"/>
              <a:t>follows</a:t>
            </a:r>
            <a:r>
              <a:rPr lang="fr-FR" sz="1300" b="1" dirty="0"/>
              <a:t>:</a:t>
            </a:r>
          </a:p>
          <a:p>
            <a:pPr>
              <a:lnSpc>
                <a:spcPct val="115000"/>
              </a:lnSpc>
            </a:pPr>
            <a:endParaRPr lang="fr-FR" sz="1300" dirty="0"/>
          </a:p>
          <a:p>
            <a:pPr>
              <a:lnSpc>
                <a:spcPct val="115000"/>
              </a:lnSpc>
            </a:pPr>
            <a:endParaRPr lang="fr-FR" sz="1300" dirty="0"/>
          </a:p>
          <a:p>
            <a:pPr marL="342900" indent="-342900">
              <a:lnSpc>
                <a:spcPct val="115000"/>
              </a:lnSpc>
              <a:buAutoNum type="arabicPeriod"/>
            </a:pPr>
            <a:r>
              <a:rPr lang="en-US" sz="1300" dirty="0">
                <a:effectLst/>
              </a:rPr>
              <a:t>The support method places the young person at the heart of a circle of synergies carried by all the actors concerned: the organization, the educational and social actors and the partner institutions which will be mobilized according to the needs which will have been identified. It is a question of federating and communicating on an ongoing basis with all the actors concerned by the young people;</a:t>
            </a:r>
            <a:endParaRPr lang="fr-FR" sz="1300" dirty="0"/>
          </a:p>
          <a:p>
            <a:pPr marL="342900" indent="-342900">
              <a:lnSpc>
                <a:spcPct val="115000"/>
              </a:lnSpc>
              <a:buAutoNum type="arabicPeriod"/>
            </a:pPr>
            <a:r>
              <a:rPr lang="en-US" sz="1300" dirty="0">
                <a:effectLst/>
              </a:rPr>
              <a:t>The integration of the project within a supportive and complementary dynamic that enriches the path of the young person with the activities already undertaken by the organization and the possible involvement of the young person in these activities: "a star, a Destiny”, the University of Families, the Academy of Parents, Canal Oxygen, University Jury Central…</a:t>
            </a:r>
          </a:p>
          <a:p>
            <a:pPr marL="342900" indent="-342900">
              <a:lnSpc>
                <a:spcPct val="115000"/>
              </a:lnSpc>
              <a:buAutoNum type="arabicPeriod"/>
            </a:pPr>
            <a:r>
              <a:rPr lang="en-US" sz="1300" dirty="0">
                <a:effectLst/>
              </a:rPr>
              <a:t>By including parents, when possible, in the system, considering the principle of parental responsibility. The function of a parent is universal, and it seems important that women and men work together to acquire tools aimed at the development and success of their child(ren), whatever their( s) age(s). </a:t>
            </a:r>
            <a:endParaRPr lang="fr-FR" sz="1300" dirty="0">
              <a:effectLst/>
            </a:endParaRPr>
          </a:p>
          <a:p>
            <a:pPr marL="342900" lvl="0" indent="-342900">
              <a:lnSpc>
                <a:spcPct val="115000"/>
              </a:lnSpc>
              <a:buFont typeface="+mj-lt"/>
              <a:buAutoNum type="arabicPeriod"/>
            </a:pPr>
            <a:r>
              <a:rPr lang="en-US" sz="1300" dirty="0">
                <a:effectLst/>
              </a:rPr>
              <a:t>Through the combination of complementary and synergistic activities of training, animation, personal development, orientation and creation which are generally not combined. The project works with a constructive and unifying transversal approach;</a:t>
            </a:r>
            <a:endParaRPr lang="fr-FR" sz="1300" dirty="0">
              <a:effectLst/>
            </a:endParaRPr>
          </a:p>
          <a:p>
            <a:pPr marL="342900" lvl="0" indent="-342900">
              <a:lnSpc>
                <a:spcPct val="115000"/>
              </a:lnSpc>
              <a:buFont typeface="+mj-lt"/>
              <a:buAutoNum type="arabicPeriod"/>
            </a:pPr>
            <a:r>
              <a:rPr lang="en-US" sz="1300" dirty="0">
                <a:effectLst/>
              </a:rPr>
              <a:t>Through the identification and implementation of a specific individualized course adapted to the young person and his aspirations and his abilities as well as his social and family realities;</a:t>
            </a:r>
            <a:endParaRPr lang="fr-FR" sz="1300" dirty="0">
              <a:effectLst/>
            </a:endParaRPr>
          </a:p>
          <a:p>
            <a:pPr marL="342900" lvl="0" indent="-342900">
              <a:lnSpc>
                <a:spcPct val="115000"/>
              </a:lnSpc>
              <a:buFont typeface="+mj-lt"/>
              <a:buAutoNum type="arabicPeriod"/>
            </a:pPr>
            <a:r>
              <a:rPr lang="en-US" sz="1300" dirty="0">
                <a:effectLst/>
              </a:rPr>
              <a:t>In addition to collaborations with social, educational and psycho-medical actors, the organization develops collaborations with actors from the economic and cultural worlds who are mobilized and involved as needed;</a:t>
            </a:r>
            <a:endParaRPr lang="fr-FR" sz="1300" dirty="0">
              <a:effectLst/>
            </a:endParaRPr>
          </a:p>
          <a:p>
            <a:pPr marL="342900" lvl="0" indent="-342900">
              <a:lnSpc>
                <a:spcPct val="115000"/>
              </a:lnSpc>
              <a:buFont typeface="+mj-lt"/>
              <a:buAutoNum type="arabicPeriod"/>
            </a:pPr>
            <a:r>
              <a:rPr lang="en-US" sz="1300" dirty="0">
                <a:effectLst/>
              </a:rPr>
              <a:t>Through openness to the world with the preparation and organization of an exceptional journey of discovery that places the young person in a new perspective likely to open their eyes beyond their microcosm and problems.</a:t>
            </a:r>
          </a:p>
          <a:p>
            <a:pPr marL="342900" indent="-342900">
              <a:lnSpc>
                <a:spcPct val="115000"/>
              </a:lnSpc>
              <a:buFont typeface="+mj-lt"/>
              <a:buAutoNum type="arabicPeriod"/>
            </a:pPr>
            <a:r>
              <a:rPr lang="en-US" sz="13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Through the continuous integration of communication actions with the actions undertaken on the social networks of young people on their activities, or simply on clip and film projects that they produce as part of their activities via the social media of youth. This approach, in addition to “valuing” young people at certain times in their careers or certain of their activities, also constitutes a formidable lever for multiplying the impact of social media generally generating several hundred thousand views. The young person becomes an actor and/or author of his destiny.</a:t>
            </a:r>
            <a:r>
              <a:rPr lang="fr-FR" sz="13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t>
            </a:r>
            <a:endParaRPr lang="fr-FR" sz="1300" dirty="0">
              <a:solidFill>
                <a:srgbClr val="6D6E71"/>
              </a:solidFill>
              <a:latin typeface="Verdana" panose="020B0604030504040204" pitchFamily="34" charset="0"/>
              <a:ea typeface="Verdana" panose="020B0604030504040204" pitchFamily="34" charset="0"/>
              <a:cs typeface="Verdana" panose="020B0604030504040204" pitchFamily="34" charset="0"/>
            </a:endParaRPr>
          </a:p>
          <a:p>
            <a:pPr lvl="0">
              <a:lnSpc>
                <a:spcPct val="115000"/>
              </a:lnSpc>
            </a:pPr>
            <a:endParaRPr lang="fr-FR" sz="1300" dirty="0">
              <a:effectLst/>
            </a:endParaRPr>
          </a:p>
          <a:p>
            <a:pPr marL="457200">
              <a:lnSpc>
                <a:spcPct val="115000"/>
              </a:lnSpc>
            </a:pPr>
            <a:r>
              <a:rPr lang="en-US" sz="1300" dirty="0">
                <a:effectLst/>
              </a:rPr>
              <a:t> </a:t>
            </a:r>
            <a:endParaRPr lang="fr-FR" sz="1300" dirty="0">
              <a:effectLst/>
            </a:endParaRPr>
          </a:p>
          <a:p>
            <a:pPr>
              <a:lnSpc>
                <a:spcPct val="115000"/>
              </a:lnSpc>
            </a:pPr>
            <a:endParaRPr lang="fr-FR" sz="1300" dirty="0"/>
          </a:p>
        </p:txBody>
      </p:sp>
    </p:spTree>
    <p:extLst>
      <p:ext uri="{BB962C8B-B14F-4D97-AF65-F5344CB8AC3E}">
        <p14:creationId xmlns:p14="http://schemas.microsoft.com/office/powerpoint/2010/main" val="31381362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DF181B3-4C87-3B59-C461-2541BBE4FAD6}"/>
              </a:ext>
            </a:extLst>
          </p:cNvPr>
          <p:cNvSpPr>
            <a:spLocks noGrp="1"/>
          </p:cNvSpPr>
          <p:nvPr>
            <p:ph type="sldNum" sz="quarter" idx="4"/>
          </p:nvPr>
        </p:nvSpPr>
        <p:spPr/>
        <p:txBody>
          <a:bodyPr/>
          <a:lstStyle/>
          <a:p>
            <a:fld id="{CB2079F2-58AF-ED44-82D7-E04B2F6FD686}" type="slidenum">
              <a:rPr lang="en-US" smtClean="0"/>
              <a:pPr/>
              <a:t>6</a:t>
            </a:fld>
            <a:endParaRPr lang="en-US" dirty="0"/>
          </a:p>
        </p:txBody>
      </p:sp>
      <p:sp>
        <p:nvSpPr>
          <p:cNvPr id="5" name="Espace réservé du texte 4">
            <a:extLst>
              <a:ext uri="{FF2B5EF4-FFF2-40B4-BE49-F238E27FC236}">
                <a16:creationId xmlns:a16="http://schemas.microsoft.com/office/drawing/2014/main" id="{EB4348EB-76CC-85AF-CD27-C67905F9490F}"/>
              </a:ext>
            </a:extLst>
          </p:cNvPr>
          <p:cNvSpPr>
            <a:spLocks noGrp="1"/>
          </p:cNvSpPr>
          <p:nvPr>
            <p:ph type="body" sz="quarter" idx="47"/>
          </p:nvPr>
        </p:nvSpPr>
        <p:spPr>
          <a:xfrm>
            <a:off x="801602" y="404746"/>
            <a:ext cx="5956470" cy="665144"/>
          </a:xfrm>
        </p:spPr>
        <p:txBody>
          <a:bodyPr/>
          <a:lstStyle/>
          <a:p>
            <a:r>
              <a:rPr lang="en-GB" sz="2800" dirty="0"/>
              <a:t>CLASSIFICATION OF THE CASE STUDIES</a:t>
            </a:r>
          </a:p>
          <a:p>
            <a:endParaRPr lang="fr-FR" dirty="0"/>
          </a:p>
        </p:txBody>
      </p:sp>
      <p:grpSp>
        <p:nvGrpSpPr>
          <p:cNvPr id="15" name="Groupe 14">
            <a:extLst>
              <a:ext uri="{FF2B5EF4-FFF2-40B4-BE49-F238E27FC236}">
                <a16:creationId xmlns:a16="http://schemas.microsoft.com/office/drawing/2014/main" id="{C8169F27-2AEE-7CE9-76F4-43A65D6A0462}"/>
              </a:ext>
            </a:extLst>
          </p:cNvPr>
          <p:cNvGrpSpPr/>
          <p:nvPr/>
        </p:nvGrpSpPr>
        <p:grpSpPr>
          <a:xfrm rot="10800000">
            <a:off x="-27572" y="2735520"/>
            <a:ext cx="2351314" cy="920863"/>
            <a:chOff x="2860742" y="1832249"/>
            <a:chExt cx="3822043" cy="1080000"/>
          </a:xfrm>
        </p:grpSpPr>
        <p:sp>
          <p:nvSpPr>
            <p:cNvPr id="16" name="Rectangle 15">
              <a:extLst>
                <a:ext uri="{FF2B5EF4-FFF2-40B4-BE49-F238E27FC236}">
                  <a16:creationId xmlns:a16="http://schemas.microsoft.com/office/drawing/2014/main" id="{CA4AE978-AE07-F99A-2180-281F8CA7022B}"/>
                </a:ext>
              </a:extLst>
            </p:cNvPr>
            <p:cNvSpPr/>
            <p:nvPr/>
          </p:nvSpPr>
          <p:spPr>
            <a:xfrm rot="10800000">
              <a:off x="3400742" y="1832249"/>
              <a:ext cx="3282043" cy="1080000"/>
            </a:xfrm>
            <a:prstGeom prst="rect">
              <a:avLst/>
            </a:prstGeom>
            <a:solidFill>
              <a:srgbClr val="44BAA9"/>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latin typeface="Verdana" panose="020B0604030504040204" pitchFamily="34" charset="0"/>
                  <a:ea typeface="Verdana" panose="020B0604030504040204" pitchFamily="34" charset="0"/>
                  <a:cs typeface="Verdana" panose="020B0604030504040204" pitchFamily="34" charset="0"/>
                </a:rPr>
                <a:t>EXPLORING</a:t>
              </a:r>
            </a:p>
          </p:txBody>
        </p:sp>
        <p:sp>
          <p:nvSpPr>
            <p:cNvPr id="17" name="Ellipse 16">
              <a:extLst>
                <a:ext uri="{FF2B5EF4-FFF2-40B4-BE49-F238E27FC236}">
                  <a16:creationId xmlns:a16="http://schemas.microsoft.com/office/drawing/2014/main" id="{CAFEDEC5-734F-0301-348D-CDBF750D83E2}"/>
                </a:ext>
              </a:extLst>
            </p:cNvPr>
            <p:cNvSpPr/>
            <p:nvPr/>
          </p:nvSpPr>
          <p:spPr>
            <a:xfrm>
              <a:off x="2860742" y="1832249"/>
              <a:ext cx="1080000" cy="1080000"/>
            </a:xfrm>
            <a:prstGeom prst="ellipse">
              <a:avLst/>
            </a:prstGeom>
            <a:solidFill>
              <a:srgbClr val="44BA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8" name="Groupe 17">
            <a:extLst>
              <a:ext uri="{FF2B5EF4-FFF2-40B4-BE49-F238E27FC236}">
                <a16:creationId xmlns:a16="http://schemas.microsoft.com/office/drawing/2014/main" id="{2DB91D66-7DE1-2791-E438-AEA4E5CDBE1B}"/>
              </a:ext>
            </a:extLst>
          </p:cNvPr>
          <p:cNvGrpSpPr/>
          <p:nvPr/>
        </p:nvGrpSpPr>
        <p:grpSpPr>
          <a:xfrm rot="10800000">
            <a:off x="-27579" y="6895969"/>
            <a:ext cx="2351314" cy="920863"/>
            <a:chOff x="2860742" y="1832249"/>
            <a:chExt cx="3822043" cy="1080000"/>
          </a:xfrm>
        </p:grpSpPr>
        <p:sp>
          <p:nvSpPr>
            <p:cNvPr id="19" name="Rectangle 18">
              <a:extLst>
                <a:ext uri="{FF2B5EF4-FFF2-40B4-BE49-F238E27FC236}">
                  <a16:creationId xmlns:a16="http://schemas.microsoft.com/office/drawing/2014/main" id="{126EA8D1-B937-39BE-F186-62F9D7412FB6}"/>
                </a:ext>
              </a:extLst>
            </p:cNvPr>
            <p:cNvSpPr/>
            <p:nvPr/>
          </p:nvSpPr>
          <p:spPr>
            <a:xfrm rot="10800000">
              <a:off x="3400742" y="1832249"/>
              <a:ext cx="3282043" cy="1080000"/>
            </a:xfrm>
            <a:prstGeom prst="rect">
              <a:avLst/>
            </a:prstGeom>
            <a:solidFill>
              <a:srgbClr val="81D8DA"/>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bg1"/>
                  </a:solidFill>
                  <a:latin typeface="Verdana" panose="020B0604030504040204" pitchFamily="34" charset="0"/>
                  <a:ea typeface="Verdana" panose="020B0604030504040204" pitchFamily="34" charset="0"/>
                  <a:cs typeface="Verdana" panose="020B0604030504040204" pitchFamily="34" charset="0"/>
                </a:rPr>
                <a:t>CONNECTING</a:t>
              </a:r>
            </a:p>
          </p:txBody>
        </p:sp>
        <p:sp>
          <p:nvSpPr>
            <p:cNvPr id="20" name="Ellipse 19">
              <a:extLst>
                <a:ext uri="{FF2B5EF4-FFF2-40B4-BE49-F238E27FC236}">
                  <a16:creationId xmlns:a16="http://schemas.microsoft.com/office/drawing/2014/main" id="{CFE6792A-B11F-586B-49D8-785F4BF68F14}"/>
                </a:ext>
              </a:extLst>
            </p:cNvPr>
            <p:cNvSpPr/>
            <p:nvPr/>
          </p:nvSpPr>
          <p:spPr>
            <a:xfrm>
              <a:off x="2860742" y="1832249"/>
              <a:ext cx="1080000" cy="1080000"/>
            </a:xfrm>
            <a:prstGeom prst="ellipse">
              <a:avLst/>
            </a:prstGeom>
            <a:solidFill>
              <a:srgbClr val="81D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solidFill>
                  <a:schemeClr val="bg1"/>
                </a:solidFill>
              </a:endParaRPr>
            </a:p>
          </p:txBody>
        </p:sp>
      </p:grpSp>
      <p:grpSp>
        <p:nvGrpSpPr>
          <p:cNvPr id="21" name="Groupe 20">
            <a:extLst>
              <a:ext uri="{FF2B5EF4-FFF2-40B4-BE49-F238E27FC236}">
                <a16:creationId xmlns:a16="http://schemas.microsoft.com/office/drawing/2014/main" id="{4214C9D7-28CB-9426-1CBA-AE230133BE68}"/>
              </a:ext>
            </a:extLst>
          </p:cNvPr>
          <p:cNvGrpSpPr/>
          <p:nvPr/>
        </p:nvGrpSpPr>
        <p:grpSpPr>
          <a:xfrm rot="10800000">
            <a:off x="-27579" y="4815745"/>
            <a:ext cx="2351314" cy="920863"/>
            <a:chOff x="2860742" y="1832249"/>
            <a:chExt cx="3822043" cy="1080000"/>
          </a:xfrm>
        </p:grpSpPr>
        <p:sp>
          <p:nvSpPr>
            <p:cNvPr id="22" name="Rectangle 21">
              <a:extLst>
                <a:ext uri="{FF2B5EF4-FFF2-40B4-BE49-F238E27FC236}">
                  <a16:creationId xmlns:a16="http://schemas.microsoft.com/office/drawing/2014/main" id="{DEC1182E-19DF-AE1D-4555-E21C0DA94AFE}"/>
                </a:ext>
              </a:extLst>
            </p:cNvPr>
            <p:cNvSpPr/>
            <p:nvPr/>
          </p:nvSpPr>
          <p:spPr>
            <a:xfrm rot="10800000">
              <a:off x="3400742" y="1832249"/>
              <a:ext cx="3282043" cy="1080000"/>
            </a:xfrm>
            <a:prstGeom prst="rect">
              <a:avLst/>
            </a:prstGeom>
            <a:solidFill>
              <a:srgbClr val="759DA0"/>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latin typeface="Verdana" panose="020B0604030504040204" pitchFamily="34" charset="0"/>
                  <a:ea typeface="Verdana" panose="020B0604030504040204" pitchFamily="34" charset="0"/>
                  <a:cs typeface="Verdana" panose="020B0604030504040204" pitchFamily="34" charset="0"/>
                </a:rPr>
                <a:t>STAYING FIT</a:t>
              </a:r>
              <a:endParaRPr lang="fr-FR" b="1" dirty="0">
                <a:latin typeface="Verdana" panose="020B0604030504040204" pitchFamily="34" charset="0"/>
                <a:ea typeface="Verdana" panose="020B0604030504040204" pitchFamily="34" charset="0"/>
                <a:cs typeface="Verdana" panose="020B0604030504040204" pitchFamily="34" charset="0"/>
              </a:endParaRPr>
            </a:p>
          </p:txBody>
        </p:sp>
        <p:sp>
          <p:nvSpPr>
            <p:cNvPr id="23" name="Ellipse 22">
              <a:extLst>
                <a:ext uri="{FF2B5EF4-FFF2-40B4-BE49-F238E27FC236}">
                  <a16:creationId xmlns:a16="http://schemas.microsoft.com/office/drawing/2014/main" id="{42236F9B-2E18-316A-AD8D-4891DBDCFDCB}"/>
                </a:ext>
              </a:extLst>
            </p:cNvPr>
            <p:cNvSpPr/>
            <p:nvPr/>
          </p:nvSpPr>
          <p:spPr>
            <a:xfrm>
              <a:off x="2860742" y="1832249"/>
              <a:ext cx="1080000" cy="1080000"/>
            </a:xfrm>
            <a:prstGeom prst="ellipse">
              <a:avLst/>
            </a:prstGeom>
            <a:solidFill>
              <a:srgbClr val="759D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5" name="ZoneTexte 24">
            <a:extLst>
              <a:ext uri="{FF2B5EF4-FFF2-40B4-BE49-F238E27FC236}">
                <a16:creationId xmlns:a16="http://schemas.microsoft.com/office/drawing/2014/main" id="{98D7C55B-2673-18E3-118E-2393F9E185F4}"/>
              </a:ext>
            </a:extLst>
          </p:cNvPr>
          <p:cNvSpPr txBox="1"/>
          <p:nvPr/>
        </p:nvSpPr>
        <p:spPr>
          <a:xfrm>
            <a:off x="2536006" y="4749640"/>
            <a:ext cx="4166921" cy="1969770"/>
          </a:xfrm>
          <a:prstGeom prst="rect">
            <a:avLst/>
          </a:prstGeom>
          <a:noFill/>
        </p:spPr>
        <p:txBody>
          <a:bodyPr wrap="square" rtlCol="0">
            <a:spAutoFit/>
          </a:bodyPr>
          <a:lstStyle/>
          <a:p>
            <a:pPr algn="just"/>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We</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 have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gathered</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 in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this</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category</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 the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inspiring</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 case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studies</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that</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 highlight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tourism</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activities</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based</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 on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discovering</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 nature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through</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physical</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activity</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These</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activities</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take</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 place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outdoors</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 and are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both</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ways</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 of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getting</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 active,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through</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 sports, and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also</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 of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getting</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 to know the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environment</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 </a:t>
            </a:r>
          </a:p>
          <a:p>
            <a:pPr algn="just"/>
            <a:endPar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endParaRPr>
          </a:p>
          <a:p>
            <a:pPr marL="285750" indent="-285750" algn="just">
              <a:buFont typeface="Wingdings" pitchFamily="2" charset="2"/>
              <a:buChar char="Ø"/>
            </a:pPr>
            <a:r>
              <a:rPr lang="fr-FR" sz="1100" i="1" dirty="0" err="1">
                <a:solidFill>
                  <a:srgbClr val="6D6E71"/>
                </a:solidFill>
                <a:latin typeface="Verdana" panose="020B0604030504040204" pitchFamily="34" charset="0"/>
                <a:ea typeface="Verdana" panose="020B0604030504040204" pitchFamily="34" charset="0"/>
                <a:cs typeface="Verdana" panose="020B0604030504040204" pitchFamily="34" charset="0"/>
              </a:rPr>
              <a:t>Projects</a:t>
            </a:r>
            <a:r>
              <a:rPr lang="fr-FR" sz="1100" i="1" dirty="0">
                <a:solidFill>
                  <a:srgbClr val="6D6E71"/>
                </a:solidFill>
                <a:latin typeface="Verdana" panose="020B0604030504040204" pitchFamily="34" charset="0"/>
                <a:ea typeface="Verdana" panose="020B0604030504040204" pitchFamily="34" charset="0"/>
                <a:cs typeface="Verdana" panose="020B0604030504040204" pitchFamily="34" charset="0"/>
              </a:rPr>
              <a:t> in </a:t>
            </a:r>
            <a:r>
              <a:rPr lang="fr-FR" sz="1100" i="1" dirty="0" err="1">
                <a:solidFill>
                  <a:srgbClr val="6D6E71"/>
                </a:solidFill>
                <a:latin typeface="Verdana" panose="020B0604030504040204" pitchFamily="34" charset="0"/>
                <a:ea typeface="Verdana" panose="020B0604030504040204" pitchFamily="34" charset="0"/>
                <a:cs typeface="Verdana" panose="020B0604030504040204" pitchFamily="34" charset="0"/>
              </a:rPr>
              <a:t>this</a:t>
            </a:r>
            <a:r>
              <a:rPr lang="fr-FR" sz="1100" i="1"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100" i="1" dirty="0" err="1">
                <a:solidFill>
                  <a:srgbClr val="6D6E71"/>
                </a:solidFill>
                <a:latin typeface="Verdana" panose="020B0604030504040204" pitchFamily="34" charset="0"/>
                <a:ea typeface="Verdana" panose="020B0604030504040204" pitchFamily="34" charset="0"/>
                <a:cs typeface="Verdana" panose="020B0604030504040204" pitchFamily="34" charset="0"/>
              </a:rPr>
              <a:t>category</a:t>
            </a:r>
            <a:r>
              <a:rPr lang="fr-FR" sz="1100" i="1" dirty="0">
                <a:solidFill>
                  <a:srgbClr val="6D6E71"/>
                </a:solidFill>
                <a:latin typeface="Verdana" panose="020B0604030504040204" pitchFamily="34" charset="0"/>
                <a:ea typeface="Verdana" panose="020B0604030504040204" pitchFamily="34" charset="0"/>
                <a:cs typeface="Verdana" panose="020B0604030504040204" pitchFamily="34" charset="0"/>
              </a:rPr>
              <a:t> focus on </a:t>
            </a:r>
            <a:r>
              <a:rPr lang="fr-FR" sz="1100" b="1" i="1" dirty="0" err="1">
                <a:solidFill>
                  <a:srgbClr val="6D6E71"/>
                </a:solidFill>
                <a:latin typeface="Verdana" panose="020B0604030504040204" pitchFamily="34" charset="0"/>
                <a:ea typeface="Verdana" panose="020B0604030504040204" pitchFamily="34" charset="0"/>
                <a:cs typeface="Verdana" panose="020B0604030504040204" pitchFamily="34" charset="0"/>
              </a:rPr>
              <a:t>physical</a:t>
            </a:r>
            <a:r>
              <a:rPr lang="fr-FR" sz="1100" b="1" i="1"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100" b="1" i="1" dirty="0" err="1">
                <a:solidFill>
                  <a:srgbClr val="6D6E71"/>
                </a:solidFill>
                <a:latin typeface="Verdana" panose="020B0604030504040204" pitchFamily="34" charset="0"/>
                <a:ea typeface="Verdana" panose="020B0604030504040204" pitchFamily="34" charset="0"/>
                <a:cs typeface="Verdana" panose="020B0604030504040204" pitchFamily="34" charset="0"/>
              </a:rPr>
              <a:t>well-being</a:t>
            </a:r>
            <a:r>
              <a:rPr lang="fr-FR" sz="1100" b="1" i="1"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100" b="1" i="1" dirty="0" err="1">
                <a:solidFill>
                  <a:srgbClr val="6D6E71"/>
                </a:solidFill>
                <a:latin typeface="Verdana" panose="020B0604030504040204" pitchFamily="34" charset="0"/>
                <a:ea typeface="Verdana" panose="020B0604030504040204" pitchFamily="34" charset="0"/>
                <a:cs typeface="Verdana" panose="020B0604030504040204" pitchFamily="34" charset="0"/>
              </a:rPr>
              <a:t>tourism</a:t>
            </a:r>
            <a:endParaRPr lang="fr-FR" sz="1100" b="1" i="1" dirty="0">
              <a:solidFill>
                <a:srgbClr val="6D6E71"/>
              </a:solidFill>
              <a:latin typeface="Verdana" panose="020B0604030504040204" pitchFamily="34" charset="0"/>
              <a:ea typeface="Verdana" panose="020B0604030504040204" pitchFamily="34" charset="0"/>
              <a:cs typeface="Verdana" panose="020B0604030504040204" pitchFamily="34" charset="0"/>
            </a:endParaRPr>
          </a:p>
          <a:p>
            <a:pPr algn="just"/>
            <a:endPar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endParaRPr>
          </a:p>
        </p:txBody>
      </p:sp>
      <p:sp>
        <p:nvSpPr>
          <p:cNvPr id="26" name="ZoneTexte 25">
            <a:extLst>
              <a:ext uri="{FF2B5EF4-FFF2-40B4-BE49-F238E27FC236}">
                <a16:creationId xmlns:a16="http://schemas.microsoft.com/office/drawing/2014/main" id="{3620D17B-B51A-7D42-1242-DCDE39954081}"/>
              </a:ext>
            </a:extLst>
          </p:cNvPr>
          <p:cNvSpPr txBox="1"/>
          <p:nvPr/>
        </p:nvSpPr>
        <p:spPr>
          <a:xfrm>
            <a:off x="2536013" y="2735520"/>
            <a:ext cx="4166918" cy="1569660"/>
          </a:xfrm>
          <a:prstGeom prst="rect">
            <a:avLst/>
          </a:prstGeom>
          <a:noFill/>
        </p:spPr>
        <p:txBody>
          <a:bodyPr wrap="square" rtlCol="0">
            <a:spAutoFit/>
          </a:bodyPr>
          <a:lstStyle/>
          <a:p>
            <a:pPr algn="just"/>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 To explore »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means</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 to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travel</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 by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examining</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 or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seeking</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 to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discover</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We</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 have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grouped</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 in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this</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category</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 the initiatives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which</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 in a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therapeutic</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 dimension,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aim</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 to enable participants to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find</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well-being</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 for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themselves</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while</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exploring</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 nature.</a:t>
            </a:r>
          </a:p>
          <a:p>
            <a:pPr algn="just"/>
            <a:endPar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endParaRPr>
          </a:p>
          <a:p>
            <a:pPr marL="171450" indent="-171450" algn="just">
              <a:buFont typeface="Wingdings" pitchFamily="2" charset="2"/>
              <a:buChar char="Ø"/>
            </a:pPr>
            <a:r>
              <a:rPr lang="fr-FR" sz="1100" i="1" dirty="0" err="1">
                <a:solidFill>
                  <a:srgbClr val="6D6E71"/>
                </a:solidFill>
                <a:latin typeface="Verdana" panose="020B0604030504040204" pitchFamily="34" charset="0"/>
                <a:ea typeface="Verdana" panose="020B0604030504040204" pitchFamily="34" charset="0"/>
                <a:cs typeface="Verdana" panose="020B0604030504040204" pitchFamily="34" charset="0"/>
              </a:rPr>
              <a:t>Projects</a:t>
            </a:r>
            <a:r>
              <a:rPr lang="fr-FR" sz="1100" i="1" dirty="0">
                <a:solidFill>
                  <a:srgbClr val="6D6E71"/>
                </a:solidFill>
                <a:latin typeface="Verdana" panose="020B0604030504040204" pitchFamily="34" charset="0"/>
                <a:ea typeface="Verdana" panose="020B0604030504040204" pitchFamily="34" charset="0"/>
                <a:cs typeface="Verdana" panose="020B0604030504040204" pitchFamily="34" charset="0"/>
              </a:rPr>
              <a:t> in </a:t>
            </a:r>
            <a:r>
              <a:rPr lang="fr-FR" sz="1100" i="1" dirty="0" err="1">
                <a:solidFill>
                  <a:srgbClr val="6D6E71"/>
                </a:solidFill>
                <a:latin typeface="Verdana" panose="020B0604030504040204" pitchFamily="34" charset="0"/>
                <a:ea typeface="Verdana" panose="020B0604030504040204" pitchFamily="34" charset="0"/>
                <a:cs typeface="Verdana" panose="020B0604030504040204" pitchFamily="34" charset="0"/>
              </a:rPr>
              <a:t>this</a:t>
            </a:r>
            <a:r>
              <a:rPr lang="fr-FR" sz="1100" i="1"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100" i="1" dirty="0" err="1">
                <a:solidFill>
                  <a:srgbClr val="6D6E71"/>
                </a:solidFill>
                <a:latin typeface="Verdana" panose="020B0604030504040204" pitchFamily="34" charset="0"/>
                <a:ea typeface="Verdana" panose="020B0604030504040204" pitchFamily="34" charset="0"/>
                <a:cs typeface="Verdana" panose="020B0604030504040204" pitchFamily="34" charset="0"/>
              </a:rPr>
              <a:t>category</a:t>
            </a:r>
            <a:r>
              <a:rPr lang="fr-FR" sz="1100" i="1" dirty="0">
                <a:solidFill>
                  <a:srgbClr val="6D6E71"/>
                </a:solidFill>
                <a:latin typeface="Verdana" panose="020B0604030504040204" pitchFamily="34" charset="0"/>
                <a:ea typeface="Verdana" panose="020B0604030504040204" pitchFamily="34" charset="0"/>
                <a:cs typeface="Verdana" panose="020B0604030504040204" pitchFamily="34" charset="0"/>
              </a:rPr>
              <a:t> focus on </a:t>
            </a:r>
            <a:r>
              <a:rPr lang="fr-FR" sz="1100" b="1" i="1" dirty="0">
                <a:solidFill>
                  <a:srgbClr val="6D6E71"/>
                </a:solidFill>
                <a:latin typeface="Verdana" panose="020B0604030504040204" pitchFamily="34" charset="0"/>
                <a:ea typeface="Verdana" panose="020B0604030504040204" pitchFamily="34" charset="0"/>
                <a:cs typeface="Verdana" panose="020B0604030504040204" pitchFamily="34" charset="0"/>
              </a:rPr>
              <a:t>mental </a:t>
            </a:r>
            <a:r>
              <a:rPr lang="fr-FR" sz="1100" b="1" i="1" dirty="0" err="1">
                <a:solidFill>
                  <a:srgbClr val="6D6E71"/>
                </a:solidFill>
                <a:latin typeface="Verdana" panose="020B0604030504040204" pitchFamily="34" charset="0"/>
                <a:ea typeface="Verdana" panose="020B0604030504040204" pitchFamily="34" charset="0"/>
                <a:cs typeface="Verdana" panose="020B0604030504040204" pitchFamily="34" charset="0"/>
              </a:rPr>
              <a:t>well-being</a:t>
            </a:r>
            <a:r>
              <a:rPr lang="fr-FR" sz="1100" b="1" i="1"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100" b="1" i="1" dirty="0" err="1">
                <a:solidFill>
                  <a:srgbClr val="6D6E71"/>
                </a:solidFill>
                <a:latin typeface="Verdana" panose="020B0604030504040204" pitchFamily="34" charset="0"/>
                <a:ea typeface="Verdana" panose="020B0604030504040204" pitchFamily="34" charset="0"/>
                <a:cs typeface="Verdana" panose="020B0604030504040204" pitchFamily="34" charset="0"/>
              </a:rPr>
              <a:t>tourism</a:t>
            </a:r>
            <a:endParaRPr lang="fr-FR" sz="1100" b="1" i="1" dirty="0">
              <a:solidFill>
                <a:srgbClr val="6D6E71"/>
              </a:solidFill>
              <a:latin typeface="Verdana" panose="020B0604030504040204" pitchFamily="34" charset="0"/>
              <a:ea typeface="Verdana" panose="020B0604030504040204" pitchFamily="34" charset="0"/>
              <a:cs typeface="Verdana" panose="020B0604030504040204" pitchFamily="34" charset="0"/>
            </a:endParaRPr>
          </a:p>
        </p:txBody>
      </p:sp>
      <p:sp>
        <p:nvSpPr>
          <p:cNvPr id="28" name="ZoneTexte 27">
            <a:extLst>
              <a:ext uri="{FF2B5EF4-FFF2-40B4-BE49-F238E27FC236}">
                <a16:creationId xmlns:a16="http://schemas.microsoft.com/office/drawing/2014/main" id="{79670109-5BBD-FAAF-BC7B-956A045ED6B9}"/>
              </a:ext>
            </a:extLst>
          </p:cNvPr>
          <p:cNvSpPr txBox="1"/>
          <p:nvPr/>
        </p:nvSpPr>
        <p:spPr>
          <a:xfrm>
            <a:off x="2536006" y="6895969"/>
            <a:ext cx="4166919" cy="2154436"/>
          </a:xfrm>
          <a:prstGeom prst="rect">
            <a:avLst/>
          </a:prstGeom>
          <a:noFill/>
        </p:spPr>
        <p:txBody>
          <a:bodyPr wrap="square" rtlCol="0">
            <a:spAutoFit/>
          </a:bodyPr>
          <a:lstStyle/>
          <a:p>
            <a:pPr algn="just"/>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This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category</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aims</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 to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bring</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together</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projects</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connecting</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 people. The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connection</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between</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tourists</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 and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locals</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is</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 an essential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element</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 of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eco-tourism</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 It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is</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 a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way</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 of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showcasing</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 the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heritage</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 and know-how of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tourist</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 destinations. The notion of sharing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is</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 essential in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this</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category</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dedicated</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 to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connection</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a:t>
            </a:r>
          </a:p>
          <a:p>
            <a:pPr algn="just"/>
            <a:endPar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endParaRPr>
          </a:p>
          <a:p>
            <a:pPr marL="285750" indent="-285750" algn="just">
              <a:buFont typeface="Wingdings" pitchFamily="2" charset="2"/>
              <a:buChar char="Ø"/>
            </a:pPr>
            <a:r>
              <a:rPr lang="fr-FR" sz="1100" i="1" dirty="0">
                <a:solidFill>
                  <a:srgbClr val="6D6E71"/>
                </a:solidFill>
                <a:latin typeface="Verdana" panose="020B0604030504040204" pitchFamily="34" charset="0"/>
                <a:ea typeface="Verdana" panose="020B0604030504040204" pitchFamily="34" charset="0"/>
                <a:cs typeface="Verdana" panose="020B0604030504040204" pitchFamily="34" charset="0"/>
              </a:rPr>
              <a:t>Projects in </a:t>
            </a:r>
            <a:r>
              <a:rPr lang="fr-FR" sz="1100" i="1" dirty="0" err="1">
                <a:solidFill>
                  <a:srgbClr val="6D6E71"/>
                </a:solidFill>
                <a:latin typeface="Verdana" panose="020B0604030504040204" pitchFamily="34" charset="0"/>
                <a:ea typeface="Verdana" panose="020B0604030504040204" pitchFamily="34" charset="0"/>
                <a:cs typeface="Verdana" panose="020B0604030504040204" pitchFamily="34" charset="0"/>
              </a:rPr>
              <a:t>this</a:t>
            </a:r>
            <a:r>
              <a:rPr lang="fr-FR" sz="1100" i="1"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100" i="1" dirty="0" err="1">
                <a:solidFill>
                  <a:srgbClr val="6D6E71"/>
                </a:solidFill>
                <a:latin typeface="Verdana" panose="020B0604030504040204" pitchFamily="34" charset="0"/>
                <a:ea typeface="Verdana" panose="020B0604030504040204" pitchFamily="34" charset="0"/>
                <a:cs typeface="Verdana" panose="020B0604030504040204" pitchFamily="34" charset="0"/>
              </a:rPr>
              <a:t>category</a:t>
            </a:r>
            <a:r>
              <a:rPr lang="fr-FR" sz="1100" i="1" dirty="0">
                <a:solidFill>
                  <a:srgbClr val="6D6E71"/>
                </a:solidFill>
                <a:latin typeface="Verdana" panose="020B0604030504040204" pitchFamily="34" charset="0"/>
                <a:ea typeface="Verdana" panose="020B0604030504040204" pitchFamily="34" charset="0"/>
                <a:cs typeface="Verdana" panose="020B0604030504040204" pitchFamily="34" charset="0"/>
              </a:rPr>
              <a:t> focus on </a:t>
            </a:r>
            <a:r>
              <a:rPr lang="fr-FR" sz="1100" b="1" i="1" dirty="0">
                <a:solidFill>
                  <a:srgbClr val="6D6E71"/>
                </a:solidFill>
                <a:latin typeface="Verdana" panose="020B0604030504040204" pitchFamily="34" charset="0"/>
                <a:ea typeface="Verdana" panose="020B0604030504040204" pitchFamily="34" charset="0"/>
                <a:cs typeface="Verdana" panose="020B0604030504040204" pitchFamily="34" charset="0"/>
              </a:rPr>
              <a:t>social </a:t>
            </a:r>
            <a:r>
              <a:rPr lang="fr-FR" sz="1100" b="1" i="1" dirty="0" err="1">
                <a:solidFill>
                  <a:srgbClr val="6D6E71"/>
                </a:solidFill>
                <a:latin typeface="Verdana" panose="020B0604030504040204" pitchFamily="34" charset="0"/>
                <a:ea typeface="Verdana" panose="020B0604030504040204" pitchFamily="34" charset="0"/>
                <a:cs typeface="Verdana" panose="020B0604030504040204" pitchFamily="34" charset="0"/>
              </a:rPr>
              <a:t>well-being</a:t>
            </a:r>
            <a:r>
              <a:rPr lang="fr-FR" sz="1100" b="1" i="1" dirty="0">
                <a:solidFill>
                  <a:srgbClr val="6D6E71"/>
                </a:solidFill>
                <a:latin typeface="Verdana" panose="020B0604030504040204" pitchFamily="34" charset="0"/>
                <a:ea typeface="Verdana" panose="020B0604030504040204" pitchFamily="34" charset="0"/>
                <a:cs typeface="Verdana" panose="020B0604030504040204" pitchFamily="34" charset="0"/>
              </a:rPr>
              <a:t> and </a:t>
            </a:r>
            <a:r>
              <a:rPr lang="fr-FR" sz="1100" b="1" i="1" dirty="0" err="1">
                <a:solidFill>
                  <a:srgbClr val="6D6E71"/>
                </a:solidFill>
                <a:latin typeface="Verdana" panose="020B0604030504040204" pitchFamily="34" charset="0"/>
                <a:ea typeface="Verdana" panose="020B0604030504040204" pitchFamily="34" charset="0"/>
                <a:cs typeface="Verdana" panose="020B0604030504040204" pitchFamily="34" charset="0"/>
              </a:rPr>
              <a:t>tourism</a:t>
            </a:r>
            <a:endParaRPr lang="fr-FR" sz="1100" b="1" i="1" dirty="0">
              <a:solidFill>
                <a:srgbClr val="6D6E71"/>
              </a:solidFill>
              <a:latin typeface="Verdana" panose="020B0604030504040204" pitchFamily="34" charset="0"/>
              <a:ea typeface="Verdana" panose="020B0604030504040204" pitchFamily="34" charset="0"/>
              <a:cs typeface="Verdana" panose="020B0604030504040204" pitchFamily="34" charset="0"/>
            </a:endParaRPr>
          </a:p>
          <a:p>
            <a:pPr algn="just"/>
            <a:endPar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endParaRPr>
          </a:p>
        </p:txBody>
      </p:sp>
      <p:sp>
        <p:nvSpPr>
          <p:cNvPr id="30" name="ZoneTexte 29">
            <a:extLst>
              <a:ext uri="{FF2B5EF4-FFF2-40B4-BE49-F238E27FC236}">
                <a16:creationId xmlns:a16="http://schemas.microsoft.com/office/drawing/2014/main" id="{52404AE0-B08B-2672-7271-B82C754679C9}"/>
              </a:ext>
            </a:extLst>
          </p:cNvPr>
          <p:cNvSpPr txBox="1"/>
          <p:nvPr/>
        </p:nvSpPr>
        <p:spPr>
          <a:xfrm>
            <a:off x="801602" y="1648957"/>
            <a:ext cx="5901330" cy="738664"/>
          </a:xfrm>
          <a:prstGeom prst="rect">
            <a:avLst/>
          </a:prstGeom>
          <a:noFill/>
        </p:spPr>
        <p:txBody>
          <a:bodyPr wrap="square">
            <a:spAutoFit/>
          </a:bodyPr>
          <a:lstStyle/>
          <a:p>
            <a:r>
              <a:rPr lang="fr-FR" sz="1400" b="1"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All the </a:t>
            </a:r>
            <a:r>
              <a:rPr lang="fr-FR" sz="1400" b="1"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projects</a:t>
            </a:r>
            <a:r>
              <a:rPr lang="fr-FR" sz="1400" b="1"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t>
            </a:r>
            <a:r>
              <a:rPr lang="fr-FR" sz="1400" b="1"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identified</a:t>
            </a:r>
            <a:r>
              <a:rPr lang="fr-FR" sz="1400" b="1"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are </a:t>
            </a:r>
            <a:r>
              <a:rPr lang="fr-FR" sz="1400" b="1"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very</a:t>
            </a:r>
            <a:r>
              <a:rPr lang="fr-FR" sz="1400" b="1"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t>
            </a:r>
            <a:r>
              <a:rPr lang="fr-FR" sz="1400" b="1"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different</a:t>
            </a:r>
            <a:r>
              <a:rPr lang="fr-FR" sz="1400" b="1"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by nature. To </a:t>
            </a:r>
            <a:r>
              <a:rPr lang="fr-FR" sz="1400" b="1"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classify</a:t>
            </a:r>
            <a:r>
              <a:rPr lang="fr-FR" sz="1400" b="1"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t>
            </a:r>
            <a:r>
              <a:rPr lang="fr-FR" sz="1400" b="1"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them</a:t>
            </a:r>
            <a:r>
              <a:rPr lang="fr-FR" sz="1400" b="1"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t>
            </a:r>
            <a:r>
              <a:rPr lang="fr-FR" sz="1400" b="1"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they</a:t>
            </a:r>
            <a:r>
              <a:rPr lang="fr-FR" sz="1400" b="1"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have been </a:t>
            </a:r>
            <a:r>
              <a:rPr lang="fr-FR" sz="1400" b="1"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divided</a:t>
            </a:r>
            <a:r>
              <a:rPr lang="fr-FR" sz="1400" b="1"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t>
            </a:r>
            <a:r>
              <a:rPr lang="fr-FR" sz="1400" b="1"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into</a:t>
            </a:r>
            <a:r>
              <a:rPr lang="fr-FR" sz="1400" b="1"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t>
            </a:r>
            <a:r>
              <a:rPr lang="fr-FR" sz="1400" b="1"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three</a:t>
            </a:r>
            <a:r>
              <a:rPr lang="fr-FR" sz="1400" b="1"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t>
            </a:r>
            <a:r>
              <a:rPr lang="fr-FR" sz="1400" b="1"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different</a:t>
            </a:r>
            <a:r>
              <a:rPr lang="fr-FR" sz="1400" b="1"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t>
            </a:r>
            <a:r>
              <a:rPr lang="fr-FR" sz="1400" b="1"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categories</a:t>
            </a:r>
            <a:r>
              <a:rPr lang="fr-FR" sz="1400" b="1"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t>
            </a:r>
          </a:p>
        </p:txBody>
      </p:sp>
      <p:grpSp>
        <p:nvGrpSpPr>
          <p:cNvPr id="31" name="Groupe 30">
            <a:extLst>
              <a:ext uri="{FF2B5EF4-FFF2-40B4-BE49-F238E27FC236}">
                <a16:creationId xmlns:a16="http://schemas.microsoft.com/office/drawing/2014/main" id="{E585A6DC-D191-F7D0-DC47-E84A61D6B6DA}"/>
              </a:ext>
            </a:extLst>
          </p:cNvPr>
          <p:cNvGrpSpPr/>
          <p:nvPr/>
        </p:nvGrpSpPr>
        <p:grpSpPr>
          <a:xfrm rot="10800000">
            <a:off x="-27579" y="9081429"/>
            <a:ext cx="2351314" cy="920863"/>
            <a:chOff x="2860742" y="1832249"/>
            <a:chExt cx="3822043" cy="1080000"/>
          </a:xfrm>
          <a:solidFill>
            <a:srgbClr val="94D040"/>
          </a:solidFill>
        </p:grpSpPr>
        <p:sp>
          <p:nvSpPr>
            <p:cNvPr id="32" name="Rectangle 31">
              <a:extLst>
                <a:ext uri="{FF2B5EF4-FFF2-40B4-BE49-F238E27FC236}">
                  <a16:creationId xmlns:a16="http://schemas.microsoft.com/office/drawing/2014/main" id="{DD6736BF-A201-695F-778D-0B84FF5C7185}"/>
                </a:ext>
              </a:extLst>
            </p:cNvPr>
            <p:cNvSpPr/>
            <p:nvPr/>
          </p:nvSpPr>
          <p:spPr>
            <a:xfrm rot="10800000">
              <a:off x="3400742" y="1832249"/>
              <a:ext cx="3282043" cy="1080000"/>
            </a:xfrm>
            <a:prstGeom prst="rect">
              <a:avLst/>
            </a:prstGeom>
            <a:grpFill/>
            <a:ln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bg1"/>
                  </a:solidFill>
                  <a:latin typeface="Verdana" panose="020B0604030504040204" pitchFamily="34" charset="0"/>
                  <a:ea typeface="Verdana" panose="020B0604030504040204" pitchFamily="34" charset="0"/>
                  <a:cs typeface="Verdana" panose="020B0604030504040204" pitchFamily="34" charset="0"/>
                </a:rPr>
                <a:t>PRESERVING NATURE</a:t>
              </a:r>
            </a:p>
          </p:txBody>
        </p:sp>
        <p:sp>
          <p:nvSpPr>
            <p:cNvPr id="33" name="Ellipse 32">
              <a:extLst>
                <a:ext uri="{FF2B5EF4-FFF2-40B4-BE49-F238E27FC236}">
                  <a16:creationId xmlns:a16="http://schemas.microsoft.com/office/drawing/2014/main" id="{E5C829A1-26A4-9ADE-1ABB-B5A94EDDCF7A}"/>
                </a:ext>
              </a:extLst>
            </p:cNvPr>
            <p:cNvSpPr/>
            <p:nvPr/>
          </p:nvSpPr>
          <p:spPr>
            <a:xfrm>
              <a:off x="2860742" y="1832249"/>
              <a:ext cx="1080000" cy="10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solidFill>
                  <a:schemeClr val="bg1"/>
                </a:solidFill>
              </a:endParaRPr>
            </a:p>
          </p:txBody>
        </p:sp>
      </p:grpSp>
      <p:sp>
        <p:nvSpPr>
          <p:cNvPr id="34" name="ZoneTexte 33">
            <a:extLst>
              <a:ext uri="{FF2B5EF4-FFF2-40B4-BE49-F238E27FC236}">
                <a16:creationId xmlns:a16="http://schemas.microsoft.com/office/drawing/2014/main" id="{C26DFE61-F1CB-D045-EC7E-685B165B89A3}"/>
              </a:ext>
            </a:extLst>
          </p:cNvPr>
          <p:cNvSpPr txBox="1"/>
          <p:nvPr/>
        </p:nvSpPr>
        <p:spPr>
          <a:xfrm>
            <a:off x="2536006" y="9081429"/>
            <a:ext cx="4166919" cy="1354217"/>
          </a:xfrm>
          <a:prstGeom prst="rect">
            <a:avLst/>
          </a:prstGeom>
          <a:noFill/>
        </p:spPr>
        <p:txBody>
          <a:bodyPr wrap="square" rtlCol="0">
            <a:spAutoFit/>
          </a:bodyPr>
          <a:lstStyle/>
          <a:p>
            <a:pPr algn="just"/>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These</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projects</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 are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particularly</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committed</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 to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ecology</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 and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environmental</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 protection,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which</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is</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 a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driving</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 force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behind</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eco-health</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tourism</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a:t>
            </a:r>
          </a:p>
          <a:p>
            <a:pPr algn="just"/>
            <a:endPar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endParaRPr>
          </a:p>
          <a:p>
            <a:pPr marL="285750" indent="-285750" algn="just">
              <a:buFont typeface="Wingdings" pitchFamily="2" charset="2"/>
              <a:buChar char="Ø"/>
            </a:pPr>
            <a:r>
              <a:rPr lang="fr-FR" sz="1100" i="1" dirty="0" err="1">
                <a:solidFill>
                  <a:srgbClr val="6D6E71"/>
                </a:solidFill>
                <a:latin typeface="Verdana" panose="020B0604030504040204" pitchFamily="34" charset="0"/>
                <a:ea typeface="Verdana" panose="020B0604030504040204" pitchFamily="34" charset="0"/>
                <a:cs typeface="Verdana" panose="020B0604030504040204" pitchFamily="34" charset="0"/>
              </a:rPr>
              <a:t>Projects</a:t>
            </a:r>
            <a:r>
              <a:rPr lang="fr-FR" sz="1100" i="1" dirty="0">
                <a:solidFill>
                  <a:srgbClr val="6D6E71"/>
                </a:solidFill>
                <a:latin typeface="Verdana" panose="020B0604030504040204" pitchFamily="34" charset="0"/>
                <a:ea typeface="Verdana" panose="020B0604030504040204" pitchFamily="34" charset="0"/>
                <a:cs typeface="Verdana" panose="020B0604030504040204" pitchFamily="34" charset="0"/>
              </a:rPr>
              <a:t> in </a:t>
            </a:r>
            <a:r>
              <a:rPr lang="fr-FR" sz="1100" i="1" dirty="0" err="1">
                <a:solidFill>
                  <a:srgbClr val="6D6E71"/>
                </a:solidFill>
                <a:latin typeface="Verdana" panose="020B0604030504040204" pitchFamily="34" charset="0"/>
                <a:ea typeface="Verdana" panose="020B0604030504040204" pitchFamily="34" charset="0"/>
                <a:cs typeface="Verdana" panose="020B0604030504040204" pitchFamily="34" charset="0"/>
              </a:rPr>
              <a:t>this</a:t>
            </a:r>
            <a:r>
              <a:rPr lang="fr-FR" sz="1100" i="1"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100" i="1" dirty="0" err="1">
                <a:solidFill>
                  <a:srgbClr val="6D6E71"/>
                </a:solidFill>
                <a:latin typeface="Verdana" panose="020B0604030504040204" pitchFamily="34" charset="0"/>
                <a:ea typeface="Verdana" panose="020B0604030504040204" pitchFamily="34" charset="0"/>
                <a:cs typeface="Verdana" panose="020B0604030504040204" pitchFamily="34" charset="0"/>
              </a:rPr>
              <a:t>category</a:t>
            </a:r>
            <a:r>
              <a:rPr lang="fr-FR" sz="1100" i="1" dirty="0">
                <a:solidFill>
                  <a:srgbClr val="6D6E71"/>
                </a:solidFill>
                <a:latin typeface="Verdana" panose="020B0604030504040204" pitchFamily="34" charset="0"/>
                <a:ea typeface="Verdana" panose="020B0604030504040204" pitchFamily="34" charset="0"/>
                <a:cs typeface="Verdana" panose="020B0604030504040204" pitchFamily="34" charset="0"/>
              </a:rPr>
              <a:t> focus on </a:t>
            </a:r>
            <a:r>
              <a:rPr lang="fr-FR" sz="1100" b="1" i="1" dirty="0" err="1">
                <a:solidFill>
                  <a:srgbClr val="6D6E71"/>
                </a:solidFill>
                <a:latin typeface="Verdana" panose="020B0604030504040204" pitchFamily="34" charset="0"/>
                <a:ea typeface="Verdana" panose="020B0604030504040204" pitchFamily="34" charset="0"/>
                <a:cs typeface="Verdana" panose="020B0604030504040204" pitchFamily="34" charset="0"/>
              </a:rPr>
              <a:t>ecological</a:t>
            </a:r>
            <a:r>
              <a:rPr lang="fr-FR" sz="1100" b="1" i="1"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100" b="1" i="1" dirty="0" err="1">
                <a:solidFill>
                  <a:srgbClr val="6D6E71"/>
                </a:solidFill>
                <a:latin typeface="Verdana" panose="020B0604030504040204" pitchFamily="34" charset="0"/>
                <a:ea typeface="Verdana" panose="020B0604030504040204" pitchFamily="34" charset="0"/>
                <a:cs typeface="Verdana" panose="020B0604030504040204" pitchFamily="34" charset="0"/>
              </a:rPr>
              <a:t>tourism</a:t>
            </a:r>
            <a:endParaRPr lang="fr-FR" sz="1100" b="1" i="1" dirty="0">
              <a:solidFill>
                <a:srgbClr val="6D6E71"/>
              </a:solidFill>
              <a:latin typeface="Verdana" panose="020B0604030504040204" pitchFamily="34" charset="0"/>
              <a:ea typeface="Verdana" panose="020B0604030504040204" pitchFamily="34" charset="0"/>
              <a:cs typeface="Verdana" panose="020B0604030504040204" pitchFamily="34" charset="0"/>
            </a:endParaRPr>
          </a:p>
          <a:p>
            <a:pPr algn="just"/>
            <a:endPar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3058467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A71CC408-4699-6C6D-A690-9A071A7A60C9}"/>
              </a:ext>
            </a:extLst>
          </p:cNvPr>
          <p:cNvSpPr>
            <a:spLocks noGrp="1"/>
          </p:cNvSpPr>
          <p:nvPr>
            <p:ph type="body" sz="quarter" idx="19"/>
          </p:nvPr>
        </p:nvSpPr>
        <p:spPr/>
        <p:txBody>
          <a:bodyPr/>
          <a:lstStyle/>
          <a:p>
            <a:r>
              <a:rPr lang="fr-FR" dirty="0">
                <a:hlinkClick r:id="rId3">
                  <a:extLst>
                    <a:ext uri="{A12FA001-AC4F-418D-AE19-62706E023703}">
                      <ahyp:hlinkClr xmlns:ahyp="http://schemas.microsoft.com/office/drawing/2018/hyperlinkcolor" val="tx"/>
                    </a:ext>
                  </a:extLst>
                </a:hlinkClick>
              </a:rPr>
              <a:t>SEE MORE</a:t>
            </a:r>
            <a:endParaRPr lang="fr-FR" dirty="0"/>
          </a:p>
        </p:txBody>
      </p:sp>
      <p:sp>
        <p:nvSpPr>
          <p:cNvPr id="4" name="Espace réservé du numéro de diapositive 3">
            <a:extLst>
              <a:ext uri="{FF2B5EF4-FFF2-40B4-BE49-F238E27FC236}">
                <a16:creationId xmlns:a16="http://schemas.microsoft.com/office/drawing/2014/main" id="{8E154195-9BB7-6BBD-5526-4A0214A83EF7}"/>
              </a:ext>
            </a:extLst>
          </p:cNvPr>
          <p:cNvSpPr>
            <a:spLocks noGrp="1"/>
          </p:cNvSpPr>
          <p:nvPr>
            <p:ph type="sldNum" sz="quarter" idx="4"/>
          </p:nvPr>
        </p:nvSpPr>
        <p:spPr/>
        <p:txBody>
          <a:bodyPr/>
          <a:lstStyle/>
          <a:p>
            <a:fld id="{CB2079F2-58AF-ED44-82D7-E04B2F6FD686}" type="slidenum">
              <a:rPr lang="en-US" smtClean="0"/>
              <a:pPr/>
              <a:t>60</a:t>
            </a:fld>
            <a:endParaRPr lang="en-US" dirty="0"/>
          </a:p>
        </p:txBody>
      </p:sp>
      <p:sp>
        <p:nvSpPr>
          <p:cNvPr id="10" name="Text Placeholder 5">
            <a:extLst>
              <a:ext uri="{FF2B5EF4-FFF2-40B4-BE49-F238E27FC236}">
                <a16:creationId xmlns:a16="http://schemas.microsoft.com/office/drawing/2014/main" id="{56A52EAC-75F3-71FB-4DC2-13C36D8D636B}"/>
              </a:ext>
            </a:extLst>
          </p:cNvPr>
          <p:cNvSpPr txBox="1">
            <a:spLocks/>
          </p:cNvSpPr>
          <p:nvPr/>
        </p:nvSpPr>
        <p:spPr>
          <a:xfrm>
            <a:off x="714510" y="844827"/>
            <a:ext cx="5992059" cy="451257"/>
          </a:xfrm>
          <a:prstGeom prst="rect">
            <a:avLst/>
          </a:prstGeom>
        </p:spPr>
        <p:txBody>
          <a:bodyPr vert="horz" lIns="91440" tIns="45720" rIns="91440" bIns="45720" rtlCol="0">
            <a:noAutofit/>
          </a:bodyPr>
          <a:lstStyle>
            <a:lvl1pPr marL="0" indent="0" algn="l" defTabSz="2072941" rtl="0" eaLnBrk="1" latinLnBrk="0" hangingPunct="1">
              <a:lnSpc>
                <a:spcPct val="100000"/>
              </a:lnSpc>
              <a:spcBef>
                <a:spcPts val="0"/>
              </a:spcBef>
              <a:buFont typeface="Arial" panose="020B0604020202020204" pitchFamily="34" charset="0"/>
              <a:buNone/>
              <a:defRPr sz="1400" b="1" i="0" kern="1200">
                <a:solidFill>
                  <a:srgbClr val="69ADAD"/>
                </a:solidFill>
                <a:latin typeface="Verdana" panose="020B0604030504040204" pitchFamily="34" charset="0"/>
                <a:ea typeface="Verdana" panose="020B0604030504040204" pitchFamily="34" charset="0"/>
                <a:cs typeface="Verdana" panose="020B060403050404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dirty="0">
                <a:solidFill>
                  <a:schemeClr val="bg1"/>
                </a:solidFill>
              </a:rPr>
              <a:t>What are the common barriers to teaching entrepreneurship in inclusive tourism?</a:t>
            </a:r>
          </a:p>
        </p:txBody>
      </p:sp>
      <p:sp>
        <p:nvSpPr>
          <p:cNvPr id="11" name="ZoneTexte 10">
            <a:extLst>
              <a:ext uri="{FF2B5EF4-FFF2-40B4-BE49-F238E27FC236}">
                <a16:creationId xmlns:a16="http://schemas.microsoft.com/office/drawing/2014/main" id="{F2B95375-BC5F-B3D2-81AC-51FB5B0FEFE6}"/>
              </a:ext>
            </a:extLst>
          </p:cNvPr>
          <p:cNvSpPr txBox="1"/>
          <p:nvPr/>
        </p:nvSpPr>
        <p:spPr>
          <a:xfrm>
            <a:off x="714510" y="1802687"/>
            <a:ext cx="6130653" cy="3614836"/>
          </a:xfrm>
          <a:prstGeom prst="rect">
            <a:avLst/>
          </a:prstGeom>
          <a:noFill/>
        </p:spPr>
        <p:txBody>
          <a:bodyPr wrap="square" rtlCol="0">
            <a:spAutoFit/>
          </a:bodyPr>
          <a:lstStyle/>
          <a:p>
            <a:pPr algn="just">
              <a:lnSpc>
                <a:spcPct val="115000"/>
              </a:lnSpc>
            </a:pPr>
            <a:r>
              <a:rPr lang="en-US"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The main barrier is the lack of knowledge of the actual environmental issues in general and of ecotourism in particular. If everyone has a vague perception of environmental issues and the climate challenge, ecotourism as an obvious and logical response to these issues is not yet perceived as a new essential approach to discovering and acting for the planet. Young people do not perceive yet clearly the immense diversity of professions and activities that this new approach to tourism introduces.</a:t>
            </a:r>
            <a:endPar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p>
            <a:pPr algn="just">
              <a:lnSpc>
                <a:spcPct val="115000"/>
              </a:lnSpc>
            </a:pPr>
            <a:r>
              <a:rPr lang="en-US"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endPar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p>
            <a:pPr algn="just"/>
            <a:r>
              <a:rPr lang="en-US"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The education system in general, as well as professional education in tourism, has not yet integrated the paradigm shifts that environmental issues require to be considered. It is not a question of giving an additional course on environmental issues, but of reviewing the whole approach to tourism, travel and the discovery of the world. </a:t>
            </a:r>
            <a:endParaRPr lang="fr-FR" sz="11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2" name="Média en ligne 11" descr="ZANZIBAR • EP1 • MOVE for THE WORLD">
            <a:hlinkClick r:id="" action="ppaction://media"/>
            <a:extLst>
              <a:ext uri="{FF2B5EF4-FFF2-40B4-BE49-F238E27FC236}">
                <a16:creationId xmlns:a16="http://schemas.microsoft.com/office/drawing/2014/main" id="{1ECC4C1A-03FE-C7D0-165F-B0B5EE567187}"/>
              </a:ext>
            </a:extLst>
          </p:cNvPr>
          <p:cNvPicPr>
            <a:picLocks noRot="1" noChangeAspect="1"/>
          </p:cNvPicPr>
          <p:nvPr>
            <a:videoFile r:link="rId1"/>
          </p:nvPr>
        </p:nvPicPr>
        <p:blipFill>
          <a:blip r:embed="rId4"/>
          <a:stretch>
            <a:fillRect/>
          </a:stretch>
        </p:blipFill>
        <p:spPr>
          <a:xfrm>
            <a:off x="1781865" y="6644245"/>
            <a:ext cx="3984664" cy="2244881"/>
          </a:xfrm>
          <a:prstGeom prst="rect">
            <a:avLst/>
          </a:prstGeom>
        </p:spPr>
      </p:pic>
    </p:spTree>
    <p:extLst>
      <p:ext uri="{BB962C8B-B14F-4D97-AF65-F5344CB8AC3E}">
        <p14:creationId xmlns:p14="http://schemas.microsoft.com/office/powerpoint/2010/main" val="32341372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1C9F77-3234-2FC7-0C80-C5F7A67C6494}"/>
              </a:ext>
            </a:extLst>
          </p:cNvPr>
          <p:cNvSpPr/>
          <p:nvPr/>
        </p:nvSpPr>
        <p:spPr>
          <a:xfrm>
            <a:off x="0" y="6965576"/>
            <a:ext cx="3845957" cy="8068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ext Placeholder 3">
            <a:extLst>
              <a:ext uri="{FF2B5EF4-FFF2-40B4-BE49-F238E27FC236}">
                <a16:creationId xmlns:a16="http://schemas.microsoft.com/office/drawing/2014/main" id="{FA76544E-C9F9-4EF5-6496-C79A2FCE60D2}"/>
              </a:ext>
            </a:extLst>
          </p:cNvPr>
          <p:cNvSpPr>
            <a:spLocks noGrp="1"/>
          </p:cNvSpPr>
          <p:nvPr>
            <p:ph type="body" sz="quarter" idx="42"/>
          </p:nvPr>
        </p:nvSpPr>
        <p:spPr>
          <a:xfrm>
            <a:off x="205208" y="833805"/>
            <a:ext cx="4104635" cy="2623117"/>
          </a:xfrm>
        </p:spPr>
        <p:txBody>
          <a:bodyPr>
            <a:normAutofit fontScale="85000" lnSpcReduction="10000"/>
          </a:bodyPr>
          <a:lstStyle/>
          <a:p>
            <a:pPr algn="ctr"/>
            <a:r>
              <a:rPr lang="en-US" sz="1800" i="1" dirty="0">
                <a:latin typeface="Verdana" panose="020B0604030504040204" pitchFamily="34" charset="0"/>
                <a:ea typeface="Verdana" panose="020B0604030504040204" pitchFamily="34" charset="0"/>
                <a:cs typeface="Verdana" panose="020B0604030504040204" pitchFamily="34" charset="0"/>
              </a:rPr>
              <a:t>The original idea was to offer young people from disadvantaged backgrounds and school drop-outs an exceptional and inspiring trip that would enable them to discover the world and other people, as well as themselves. Participation in the trip was soon made conditional on the young people respecting a code of good conduct and success. This is how exceptional discovery missions were </a:t>
            </a:r>
            <a:r>
              <a:rPr lang="en-US" sz="1800" i="1" dirty="0" err="1">
                <a:latin typeface="Verdana" panose="020B0604030504040204" pitchFamily="34" charset="0"/>
                <a:ea typeface="Verdana" panose="020B0604030504040204" pitchFamily="34" charset="0"/>
                <a:cs typeface="Verdana" panose="020B0604030504040204" pitchFamily="34" charset="0"/>
              </a:rPr>
              <a:t>organised</a:t>
            </a:r>
            <a:r>
              <a:rPr lang="en-US" sz="1800" i="1" dirty="0">
                <a:latin typeface="Verdana" panose="020B0604030504040204" pitchFamily="34" charset="0"/>
                <a:ea typeface="Verdana" panose="020B0604030504040204" pitchFamily="34" charset="0"/>
                <a:cs typeface="Verdana" panose="020B0604030504040204" pitchFamily="34" charset="0"/>
              </a:rPr>
              <a:t> in the USA, China, Tanzania, Zanzibar, etc.</a:t>
            </a:r>
            <a:endParaRPr lang="fr-FR" sz="1800" i="1" dirty="0">
              <a:latin typeface="Verdana" panose="020B0604030504040204" pitchFamily="34" charset="0"/>
              <a:ea typeface="Verdana" panose="020B0604030504040204" pitchFamily="34" charset="0"/>
              <a:cs typeface="Verdana" panose="020B0604030504040204" pitchFamily="34" charset="0"/>
            </a:endParaRPr>
          </a:p>
        </p:txBody>
      </p:sp>
      <p:sp>
        <p:nvSpPr>
          <p:cNvPr id="2" name="Text Placeholder 1">
            <a:extLst>
              <a:ext uri="{FF2B5EF4-FFF2-40B4-BE49-F238E27FC236}">
                <a16:creationId xmlns:a16="http://schemas.microsoft.com/office/drawing/2014/main" id="{DD24068F-9112-49A7-BCA8-3381D20F593A}"/>
              </a:ext>
            </a:extLst>
          </p:cNvPr>
          <p:cNvSpPr>
            <a:spLocks noGrp="1"/>
          </p:cNvSpPr>
          <p:nvPr>
            <p:ph type="body" sz="quarter" idx="14"/>
          </p:nvPr>
        </p:nvSpPr>
        <p:spPr>
          <a:xfrm rot="10800000">
            <a:off x="3060629" y="3063254"/>
            <a:ext cx="785328" cy="1056986"/>
          </a:xfrm>
        </p:spPr>
        <p:txBody>
          <a:bodyPr>
            <a:noAutofit/>
          </a:bodyPr>
          <a:lstStyle/>
          <a:p>
            <a:pPr marL="0" indent="0" algn="l" defTabSz="2072941" rtl="0" eaLnBrk="1" latinLnBrk="0" hangingPunct="1">
              <a:lnSpc>
                <a:spcPct val="100000"/>
              </a:lnSpc>
              <a:spcBef>
                <a:spcPts val="2267"/>
              </a:spcBef>
              <a:buFont typeface="Arial" panose="020B0604020202020204" pitchFamily="34" charset="0"/>
              <a:buNone/>
            </a:pPr>
            <a:r>
              <a:rPr lang="en-GB" dirty="0"/>
              <a:t>“</a:t>
            </a:r>
          </a:p>
        </p:txBody>
      </p:sp>
      <p:sp>
        <p:nvSpPr>
          <p:cNvPr id="3" name="Text Placeholder 2">
            <a:extLst>
              <a:ext uri="{FF2B5EF4-FFF2-40B4-BE49-F238E27FC236}">
                <a16:creationId xmlns:a16="http://schemas.microsoft.com/office/drawing/2014/main" id="{8BCAD088-3DEE-73EA-D81E-7CDB70C7450F}"/>
              </a:ext>
            </a:extLst>
          </p:cNvPr>
          <p:cNvSpPr>
            <a:spLocks noGrp="1"/>
          </p:cNvSpPr>
          <p:nvPr>
            <p:ph type="body" sz="quarter" idx="15"/>
          </p:nvPr>
        </p:nvSpPr>
        <p:spPr>
          <a:xfrm>
            <a:off x="577797" y="-102800"/>
            <a:ext cx="2003444" cy="936605"/>
          </a:xfrm>
        </p:spPr>
        <p:txBody>
          <a:bodyPr>
            <a:noAutofit/>
          </a:bodyPr>
          <a:lstStyle/>
          <a:p>
            <a:r>
              <a:rPr lang="en-GB" dirty="0"/>
              <a:t>“</a:t>
            </a:r>
          </a:p>
        </p:txBody>
      </p:sp>
      <p:sp>
        <p:nvSpPr>
          <p:cNvPr id="10" name="Slide Number Placeholder 9">
            <a:extLst>
              <a:ext uri="{FF2B5EF4-FFF2-40B4-BE49-F238E27FC236}">
                <a16:creationId xmlns:a16="http://schemas.microsoft.com/office/drawing/2014/main" id="{77745362-2312-E6AA-0603-6416D21F10EC}"/>
              </a:ext>
            </a:extLst>
          </p:cNvPr>
          <p:cNvSpPr>
            <a:spLocks noGrp="1"/>
          </p:cNvSpPr>
          <p:nvPr>
            <p:ph type="sldNum" sz="quarter" idx="4"/>
          </p:nvPr>
        </p:nvSpPr>
        <p:spPr/>
        <p:txBody>
          <a:bodyPr/>
          <a:lstStyle/>
          <a:p>
            <a:fld id="{CB2079F2-58AF-ED44-82D7-E04B2F6FD686}" type="slidenum">
              <a:rPr lang="en-US" smtClean="0"/>
              <a:pPr/>
              <a:t>61</a:t>
            </a:fld>
            <a:endParaRPr lang="en-US" dirty="0"/>
          </a:p>
        </p:txBody>
      </p:sp>
      <p:sp>
        <p:nvSpPr>
          <p:cNvPr id="12" name="ZoneTexte 11">
            <a:extLst>
              <a:ext uri="{FF2B5EF4-FFF2-40B4-BE49-F238E27FC236}">
                <a16:creationId xmlns:a16="http://schemas.microsoft.com/office/drawing/2014/main" id="{B961E956-4A86-A8E1-1D86-44CCD32D4558}"/>
              </a:ext>
            </a:extLst>
          </p:cNvPr>
          <p:cNvSpPr txBox="1"/>
          <p:nvPr/>
        </p:nvSpPr>
        <p:spPr>
          <a:xfrm>
            <a:off x="577797" y="4701851"/>
            <a:ext cx="6682002" cy="830997"/>
          </a:xfrm>
          <a:prstGeom prst="rect">
            <a:avLst/>
          </a:prstGeom>
          <a:noFill/>
        </p:spPr>
        <p:txBody>
          <a:bodyPr wrap="square" rtlCol="0">
            <a:spAutoFit/>
          </a:bodyPr>
          <a:lstStyle/>
          <a:p>
            <a:r>
              <a:rPr lang="fr-FR" sz="2400" b="1" dirty="0">
                <a:solidFill>
                  <a:srgbClr val="69ADAD"/>
                </a:solidFill>
                <a:latin typeface="Verdana" panose="020B0604030504040204" pitchFamily="34" charset="0"/>
                <a:ea typeface="Verdana" panose="020B0604030504040204" pitchFamily="34" charset="0"/>
                <a:cs typeface="Verdana" panose="020B0604030504040204" pitchFamily="34" charset="0"/>
              </a:rPr>
              <a:t>To </a:t>
            </a:r>
            <a:r>
              <a:rPr lang="fr-FR" sz="2400" b="1" dirty="0" err="1">
                <a:solidFill>
                  <a:srgbClr val="69ADAD"/>
                </a:solidFill>
                <a:latin typeface="Verdana" panose="020B0604030504040204" pitchFamily="34" charset="0"/>
                <a:ea typeface="Verdana" panose="020B0604030504040204" pitchFamily="34" charset="0"/>
                <a:cs typeface="Verdana" panose="020B0604030504040204" pitchFamily="34" charset="0"/>
              </a:rPr>
              <a:t>find</a:t>
            </a:r>
            <a:r>
              <a:rPr lang="fr-FR" sz="2400" b="1" dirty="0">
                <a:solidFill>
                  <a:srgbClr val="69ADAD"/>
                </a:solidFill>
                <a:latin typeface="Verdana" panose="020B0604030504040204" pitchFamily="34" charset="0"/>
                <a:ea typeface="Verdana" panose="020B0604030504040204" pitchFamily="34" charset="0"/>
                <a:cs typeface="Verdana" panose="020B0604030504040204" pitchFamily="34" charset="0"/>
              </a:rPr>
              <a:t> out more, </a:t>
            </a:r>
            <a:r>
              <a:rPr lang="fr-FR" sz="2400" b="1" dirty="0" err="1">
                <a:solidFill>
                  <a:srgbClr val="69ADAD"/>
                </a:solidFill>
                <a:latin typeface="Verdana" panose="020B0604030504040204" pitchFamily="34" charset="0"/>
                <a:ea typeface="Verdana" panose="020B0604030504040204" pitchFamily="34" charset="0"/>
                <a:cs typeface="Verdana" panose="020B0604030504040204" pitchFamily="34" charset="0"/>
              </a:rPr>
              <a:t>read</a:t>
            </a:r>
            <a:r>
              <a:rPr lang="fr-FR" sz="2400" b="1" dirty="0">
                <a:solidFill>
                  <a:srgbClr val="69ADAD"/>
                </a:solidFill>
                <a:latin typeface="Verdana" panose="020B0604030504040204" pitchFamily="34" charset="0"/>
                <a:ea typeface="Verdana" panose="020B0604030504040204" pitchFamily="34" charset="0"/>
                <a:cs typeface="Verdana" panose="020B0604030504040204" pitchFamily="34" charset="0"/>
              </a:rPr>
              <a:t> the interview </a:t>
            </a:r>
            <a:r>
              <a:rPr lang="fr-FR" sz="2400" b="1" dirty="0" err="1">
                <a:solidFill>
                  <a:srgbClr val="69ADAD"/>
                </a:solidFill>
                <a:latin typeface="Verdana" panose="020B0604030504040204" pitchFamily="34" charset="0"/>
                <a:ea typeface="Verdana" panose="020B0604030504040204" pitchFamily="34" charset="0"/>
                <a:cs typeface="Verdana" panose="020B0604030504040204" pitchFamily="34" charset="0"/>
              </a:rPr>
              <a:t>with</a:t>
            </a:r>
            <a:r>
              <a:rPr lang="fr-FR" sz="2400" b="1" dirty="0">
                <a:solidFill>
                  <a:srgbClr val="69ADAD"/>
                </a:solidFill>
                <a:latin typeface="Verdana" panose="020B0604030504040204" pitchFamily="34" charset="0"/>
                <a:ea typeface="Verdana" panose="020B0604030504040204" pitchFamily="34" charset="0"/>
                <a:cs typeface="Verdana" panose="020B0604030504040204" pitchFamily="34" charset="0"/>
              </a:rPr>
              <a:t> Olivier </a:t>
            </a:r>
            <a:r>
              <a:rPr lang="fr-FR" sz="2400" b="1" dirty="0" err="1">
                <a:solidFill>
                  <a:srgbClr val="69ADAD"/>
                </a:solidFill>
                <a:latin typeface="Verdana" panose="020B0604030504040204" pitchFamily="34" charset="0"/>
                <a:ea typeface="Verdana" panose="020B0604030504040204" pitchFamily="34" charset="0"/>
                <a:cs typeface="Verdana" panose="020B0604030504040204" pitchFamily="34" charset="0"/>
              </a:rPr>
              <a:t>Donnet</a:t>
            </a:r>
            <a:r>
              <a:rPr lang="fr-FR" sz="2400" b="1" dirty="0">
                <a:solidFill>
                  <a:srgbClr val="69ADAD"/>
                </a:solidFill>
                <a:latin typeface="Verdana" panose="020B0604030504040204" pitchFamily="34" charset="0"/>
                <a:ea typeface="Verdana" panose="020B0604030504040204" pitchFamily="34" charset="0"/>
                <a:cs typeface="Verdana" panose="020B0604030504040204" pitchFamily="34" charset="0"/>
              </a:rPr>
              <a:t>, Project Manager:</a:t>
            </a:r>
          </a:p>
        </p:txBody>
      </p:sp>
      <p:sp>
        <p:nvSpPr>
          <p:cNvPr id="14" name="ZoneTexte 13">
            <a:extLst>
              <a:ext uri="{FF2B5EF4-FFF2-40B4-BE49-F238E27FC236}">
                <a16:creationId xmlns:a16="http://schemas.microsoft.com/office/drawing/2014/main" id="{53AF73C1-1278-E36B-4137-64CA92EFA5DA}"/>
              </a:ext>
            </a:extLst>
          </p:cNvPr>
          <p:cNvSpPr txBox="1"/>
          <p:nvPr/>
        </p:nvSpPr>
        <p:spPr>
          <a:xfrm>
            <a:off x="520301" y="5852848"/>
            <a:ext cx="6046944" cy="523220"/>
          </a:xfrm>
          <a:prstGeom prst="rect">
            <a:avLst/>
          </a:prstGeom>
          <a:noFill/>
        </p:spPr>
        <p:txBody>
          <a:bodyPr wrap="square" rtlCol="0">
            <a:spAutoFit/>
          </a:bodyPr>
          <a:lstStyle/>
          <a:p>
            <a:r>
              <a:rPr lang="fr-FR" sz="1400" b="1" dirty="0" err="1">
                <a:solidFill>
                  <a:srgbClr val="69ADAD"/>
                </a:solidFill>
                <a:latin typeface="Verdana" panose="020B0604030504040204" pitchFamily="34" charset="0"/>
                <a:ea typeface="Verdana" panose="020B0604030504040204" pitchFamily="34" charset="0"/>
                <a:cs typeface="Verdana" panose="020B0604030504040204" pitchFamily="34" charset="0"/>
              </a:rPr>
              <a:t>Could</a:t>
            </a:r>
            <a:r>
              <a:rPr lang="fr-FR" sz="1400" b="1" dirty="0">
                <a:solidFill>
                  <a:srgbClr val="69ADAD"/>
                </a:solidFill>
                <a:latin typeface="Verdana" panose="020B0604030504040204" pitchFamily="34" charset="0"/>
                <a:ea typeface="Verdana" panose="020B0604030504040204" pitchFamily="34" charset="0"/>
                <a:cs typeface="Verdana" panose="020B0604030504040204" pitchFamily="34" charset="0"/>
              </a:rPr>
              <a:t> </a:t>
            </a:r>
            <a:r>
              <a:rPr lang="fr-FR" sz="1400" b="1" dirty="0" err="1">
                <a:solidFill>
                  <a:srgbClr val="69ADAD"/>
                </a:solidFill>
                <a:latin typeface="Verdana" panose="020B0604030504040204" pitchFamily="34" charset="0"/>
                <a:ea typeface="Verdana" panose="020B0604030504040204" pitchFamily="34" charset="0"/>
                <a:cs typeface="Verdana" panose="020B0604030504040204" pitchFamily="34" charset="0"/>
              </a:rPr>
              <a:t>you</a:t>
            </a:r>
            <a:r>
              <a:rPr lang="fr-FR" sz="1400" b="1" dirty="0">
                <a:solidFill>
                  <a:srgbClr val="69ADAD"/>
                </a:solidFill>
                <a:latin typeface="Verdana" panose="020B0604030504040204" pitchFamily="34" charset="0"/>
                <a:ea typeface="Verdana" panose="020B0604030504040204" pitchFamily="34" charset="0"/>
                <a:cs typeface="Verdana" panose="020B0604030504040204" pitchFamily="34" charset="0"/>
              </a:rPr>
              <a:t> </a:t>
            </a:r>
            <a:r>
              <a:rPr lang="fr-FR" sz="1400" b="1" dirty="0" err="1">
                <a:solidFill>
                  <a:srgbClr val="69ADAD"/>
                </a:solidFill>
                <a:latin typeface="Verdana" panose="020B0604030504040204" pitchFamily="34" charset="0"/>
                <a:ea typeface="Verdana" panose="020B0604030504040204" pitchFamily="34" charset="0"/>
                <a:cs typeface="Verdana" panose="020B0604030504040204" pitchFamily="34" charset="0"/>
              </a:rPr>
              <a:t>give</a:t>
            </a:r>
            <a:r>
              <a:rPr lang="fr-FR" sz="1400" b="1" dirty="0">
                <a:solidFill>
                  <a:srgbClr val="69ADAD"/>
                </a:solidFill>
                <a:latin typeface="Verdana" panose="020B0604030504040204" pitchFamily="34" charset="0"/>
                <a:ea typeface="Verdana" panose="020B0604030504040204" pitchFamily="34" charset="0"/>
                <a:cs typeface="Verdana" panose="020B0604030504040204" pitchFamily="34" charset="0"/>
              </a:rPr>
              <a:t> us a brief </a:t>
            </a:r>
            <a:r>
              <a:rPr lang="fr-FR" sz="1400" b="1" dirty="0" err="1">
                <a:solidFill>
                  <a:srgbClr val="69ADAD"/>
                </a:solidFill>
                <a:latin typeface="Verdana" panose="020B0604030504040204" pitchFamily="34" charset="0"/>
                <a:ea typeface="Verdana" panose="020B0604030504040204" pitchFamily="34" charset="0"/>
                <a:cs typeface="Verdana" panose="020B0604030504040204" pitchFamily="34" charset="0"/>
              </a:rPr>
              <a:t>overview</a:t>
            </a:r>
            <a:r>
              <a:rPr lang="fr-FR" sz="1400" b="1" dirty="0">
                <a:solidFill>
                  <a:srgbClr val="69ADAD"/>
                </a:solidFill>
                <a:latin typeface="Verdana" panose="020B0604030504040204" pitchFamily="34" charset="0"/>
                <a:ea typeface="Verdana" panose="020B0604030504040204" pitchFamily="34" charset="0"/>
                <a:cs typeface="Verdana" panose="020B0604030504040204" pitchFamily="34" charset="0"/>
              </a:rPr>
              <a:t> of the </a:t>
            </a:r>
            <a:r>
              <a:rPr lang="fr-FR" sz="1400" b="1" dirty="0" err="1">
                <a:solidFill>
                  <a:srgbClr val="69ADAD"/>
                </a:solidFill>
                <a:latin typeface="Verdana" panose="020B0604030504040204" pitchFamily="34" charset="0"/>
                <a:ea typeface="Verdana" panose="020B0604030504040204" pitchFamily="34" charset="0"/>
                <a:cs typeface="Verdana" panose="020B0604030504040204" pitchFamily="34" charset="0"/>
              </a:rPr>
              <a:t>development</a:t>
            </a:r>
            <a:r>
              <a:rPr lang="fr-FR" sz="1400" b="1" dirty="0">
                <a:solidFill>
                  <a:srgbClr val="69ADAD"/>
                </a:solidFill>
                <a:latin typeface="Verdana" panose="020B0604030504040204" pitchFamily="34" charset="0"/>
                <a:ea typeface="Verdana" panose="020B0604030504040204" pitchFamily="34" charset="0"/>
                <a:cs typeface="Verdana" panose="020B0604030504040204" pitchFamily="34" charset="0"/>
              </a:rPr>
              <a:t> of MOVE for THE WORLD programme?</a:t>
            </a:r>
          </a:p>
        </p:txBody>
      </p:sp>
      <p:sp>
        <p:nvSpPr>
          <p:cNvPr id="15" name="ZoneTexte 14">
            <a:extLst>
              <a:ext uri="{FF2B5EF4-FFF2-40B4-BE49-F238E27FC236}">
                <a16:creationId xmlns:a16="http://schemas.microsoft.com/office/drawing/2014/main" id="{409AC49A-13AD-4A03-4B1D-7A0C5004A8FE}"/>
              </a:ext>
            </a:extLst>
          </p:cNvPr>
          <p:cNvSpPr txBox="1"/>
          <p:nvPr/>
        </p:nvSpPr>
        <p:spPr>
          <a:xfrm>
            <a:off x="520301" y="6376068"/>
            <a:ext cx="6470199" cy="3970318"/>
          </a:xfrm>
          <a:prstGeom prst="rect">
            <a:avLst/>
          </a:prstGeom>
          <a:noFill/>
        </p:spPr>
        <p:txBody>
          <a:bodyPr wrap="square" numCol="1" rtlCol="0">
            <a:spAutoFit/>
          </a:bodyPr>
          <a:lstStyle/>
          <a:p>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Gradually</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this</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"trip" has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also</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been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enriched</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by a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cooperation</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or assistance mission,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such</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as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restoring</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or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fitting</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out a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classroom</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in a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school</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in the bush in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Tanzania</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or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leading</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 group of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children</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in an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orphanage</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in Zanzibar. Over the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years</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the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scheme</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has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become</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increasingly</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structured</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and the trip has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become</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the visible face of a programme to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activate</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and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strengthen</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the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capacities</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of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young</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people over a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period</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of 6 to 18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months</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The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young</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people are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involved</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in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its</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preparation</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through</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regular</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meetings and training sessions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that</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provide</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individual</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support for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each</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young</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person</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on the programme and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generate</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 constructive group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dynamic</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t>
            </a:r>
          </a:p>
          <a:p>
            <a:endPar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endParaRPr>
          </a:p>
          <a:p>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Finally</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in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recent</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years</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and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especially</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since</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the end of the COVID restrictions, the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scheme</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has been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further</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enriched</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by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focusing</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even</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more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decisively</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on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environmental</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protection, the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fight</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against</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climate</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change and the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discovery</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of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ecotourism</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themes</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that</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are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particularly</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inspiring</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and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interesting</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for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young</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people - and by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also</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involving</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young</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people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from</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the countries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visited</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as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was</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recently</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the case in the pilot missions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organised</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in April and May in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Tunisia</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a:t>
            </a:r>
          </a:p>
        </p:txBody>
      </p:sp>
      <p:sp>
        <p:nvSpPr>
          <p:cNvPr id="5" name="ZoneTexte 4">
            <a:extLst>
              <a:ext uri="{FF2B5EF4-FFF2-40B4-BE49-F238E27FC236}">
                <a16:creationId xmlns:a16="http://schemas.microsoft.com/office/drawing/2014/main" id="{A144BAE8-B5E3-D8E4-7FE9-BE3A94E4EE06}"/>
              </a:ext>
            </a:extLst>
          </p:cNvPr>
          <p:cNvSpPr txBox="1"/>
          <p:nvPr/>
        </p:nvSpPr>
        <p:spPr>
          <a:xfrm>
            <a:off x="3837334" y="7919556"/>
            <a:ext cx="3202040" cy="523220"/>
          </a:xfrm>
          <a:prstGeom prst="rect">
            <a:avLst/>
          </a:prstGeom>
          <a:noFill/>
        </p:spPr>
        <p:txBody>
          <a:bodyPr wrap="square" numCol="1" rtlCol="0">
            <a:spAutoFit/>
          </a:bodyPr>
          <a:lstStyle/>
          <a:p>
            <a:endPar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endParaRPr>
          </a:p>
          <a:p>
            <a:pPr>
              <a:buFont typeface="Arial" panose="020B0604020202020204" pitchFamily="34" charset="0"/>
              <a:buChar char="•"/>
            </a:pPr>
            <a:endPar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7" name="ZoneTexte 6">
            <a:extLst>
              <a:ext uri="{FF2B5EF4-FFF2-40B4-BE49-F238E27FC236}">
                <a16:creationId xmlns:a16="http://schemas.microsoft.com/office/drawing/2014/main" id="{5663A306-332F-26FD-F431-0B5A362FE11E}"/>
              </a:ext>
            </a:extLst>
          </p:cNvPr>
          <p:cNvSpPr txBox="1"/>
          <p:nvPr/>
        </p:nvSpPr>
        <p:spPr>
          <a:xfrm>
            <a:off x="1547172" y="3775838"/>
            <a:ext cx="3812240" cy="289759"/>
          </a:xfrm>
          <a:prstGeom prst="rect">
            <a:avLst/>
          </a:prstGeom>
          <a:noFill/>
        </p:spPr>
        <p:txBody>
          <a:bodyPr wrap="square">
            <a:spAutoFit/>
          </a:bodyPr>
          <a:lstStyle/>
          <a:p>
            <a:r>
              <a:rPr lang="en-GB" dirty="0">
                <a:solidFill>
                  <a:schemeClr val="bg1"/>
                </a:solidFill>
                <a:latin typeface="Verdana" panose="020B0604030504040204" pitchFamily="34" charset="0"/>
                <a:ea typeface="Verdana" panose="020B0604030504040204" pitchFamily="34" charset="0"/>
                <a:cs typeface="Verdana" panose="020B0604030504040204" pitchFamily="34" charset="0"/>
              </a:rPr>
              <a:t>Olivier </a:t>
            </a:r>
            <a:r>
              <a:rPr lang="en-GB" dirty="0" err="1">
                <a:solidFill>
                  <a:schemeClr val="bg1"/>
                </a:solidFill>
                <a:latin typeface="Verdana" panose="020B0604030504040204" pitchFamily="34" charset="0"/>
                <a:ea typeface="Verdana" panose="020B0604030504040204" pitchFamily="34" charset="0"/>
                <a:cs typeface="Verdana" panose="020B0604030504040204" pitchFamily="34" charset="0"/>
              </a:rPr>
              <a:t>Donnet</a:t>
            </a:r>
            <a:endParaRPr lang="en-GB"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4939946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FD958CE-9C32-43E5-E69E-0F2BB381FEA6}"/>
              </a:ext>
            </a:extLst>
          </p:cNvPr>
          <p:cNvSpPr/>
          <p:nvPr/>
        </p:nvSpPr>
        <p:spPr>
          <a:xfrm>
            <a:off x="-255494" y="1321569"/>
            <a:ext cx="4410635" cy="7223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numéro de diapositive 1">
            <a:extLst>
              <a:ext uri="{FF2B5EF4-FFF2-40B4-BE49-F238E27FC236}">
                <a16:creationId xmlns:a16="http://schemas.microsoft.com/office/drawing/2014/main" id="{33259C45-575A-2B82-612E-16781614C097}"/>
              </a:ext>
            </a:extLst>
          </p:cNvPr>
          <p:cNvSpPr>
            <a:spLocks noGrp="1"/>
          </p:cNvSpPr>
          <p:nvPr>
            <p:ph type="sldNum" sz="quarter" idx="4"/>
          </p:nvPr>
        </p:nvSpPr>
        <p:spPr/>
        <p:txBody>
          <a:bodyPr/>
          <a:lstStyle/>
          <a:p>
            <a:fld id="{CB2079F2-58AF-ED44-82D7-E04B2F6FD686}" type="slidenum">
              <a:rPr lang="en-US" smtClean="0"/>
              <a:pPr/>
              <a:t>62</a:t>
            </a:fld>
            <a:endParaRPr lang="en-US" dirty="0"/>
          </a:p>
        </p:txBody>
      </p:sp>
      <p:sp>
        <p:nvSpPr>
          <p:cNvPr id="6" name="Text Placeholder 4">
            <a:extLst>
              <a:ext uri="{FF2B5EF4-FFF2-40B4-BE49-F238E27FC236}">
                <a16:creationId xmlns:a16="http://schemas.microsoft.com/office/drawing/2014/main" id="{A0BD6170-7FD4-FD0F-1A14-86D9118F23F2}"/>
              </a:ext>
            </a:extLst>
          </p:cNvPr>
          <p:cNvSpPr txBox="1">
            <a:spLocks/>
          </p:cNvSpPr>
          <p:nvPr/>
        </p:nvSpPr>
        <p:spPr>
          <a:xfrm>
            <a:off x="212271" y="3759413"/>
            <a:ext cx="6648535" cy="9240903"/>
          </a:xfrm>
          <a:prstGeom prst="rect">
            <a:avLst/>
          </a:prstGeom>
        </p:spPr>
        <p:txBody>
          <a:bodyPr vert="horz" lIns="91440" tIns="45720" rIns="91440" bIns="45720" numCol="1" spcCol="288000" rtlCol="0" anchor="t">
            <a:noAutofit/>
          </a:bodyPr>
          <a:lstStyle>
            <a:lvl1pPr marL="0" indent="0" algn="just" defTabSz="2072941" rtl="0" eaLnBrk="1" latinLnBrk="0" hangingPunct="1">
              <a:lnSpc>
                <a:spcPct val="100000"/>
              </a:lnSpc>
              <a:spcBef>
                <a:spcPts val="0"/>
              </a:spcBef>
              <a:buFont typeface="Arial" panose="020B0604020202020204" pitchFamily="34" charset="0"/>
              <a:buNone/>
              <a:defRPr sz="1400" b="0" i="0" kern="120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ct val="115000"/>
              </a:lnSpc>
            </a:pPr>
            <a:endParaRPr lang="fr-FR" sz="1300" dirty="0"/>
          </a:p>
        </p:txBody>
      </p:sp>
      <p:sp>
        <p:nvSpPr>
          <p:cNvPr id="3" name="ZoneTexte 2">
            <a:extLst>
              <a:ext uri="{FF2B5EF4-FFF2-40B4-BE49-F238E27FC236}">
                <a16:creationId xmlns:a16="http://schemas.microsoft.com/office/drawing/2014/main" id="{3C07B352-FEDE-EE19-D5B3-4F4F939CB993}"/>
              </a:ext>
            </a:extLst>
          </p:cNvPr>
          <p:cNvSpPr txBox="1"/>
          <p:nvPr/>
        </p:nvSpPr>
        <p:spPr>
          <a:xfrm>
            <a:off x="513066" y="367462"/>
            <a:ext cx="6046944" cy="954107"/>
          </a:xfrm>
          <a:prstGeom prst="rect">
            <a:avLst/>
          </a:prstGeom>
          <a:noFill/>
        </p:spPr>
        <p:txBody>
          <a:bodyPr wrap="square" rtlCol="0">
            <a:spAutoFit/>
          </a:bodyPr>
          <a:lstStyle/>
          <a:p>
            <a:r>
              <a:rPr lang="fr-FR" sz="1400" b="1" dirty="0" err="1">
                <a:solidFill>
                  <a:srgbClr val="69ADAD"/>
                </a:solidFill>
                <a:latin typeface="Verdana" panose="020B0604030504040204" pitchFamily="34" charset="0"/>
                <a:ea typeface="Verdana" panose="020B0604030504040204" pitchFamily="34" charset="0"/>
                <a:cs typeface="Verdana" panose="020B0604030504040204" pitchFamily="34" charset="0"/>
              </a:rPr>
              <a:t>What</a:t>
            </a:r>
            <a:r>
              <a:rPr lang="fr-FR" sz="1400" b="1" dirty="0">
                <a:solidFill>
                  <a:srgbClr val="69ADAD"/>
                </a:solidFill>
                <a:latin typeface="Verdana" panose="020B0604030504040204" pitchFamily="34" charset="0"/>
                <a:ea typeface="Verdana" panose="020B0604030504040204" pitchFamily="34" charset="0"/>
                <a:cs typeface="Verdana" panose="020B0604030504040204" pitchFamily="34" charset="0"/>
              </a:rPr>
              <a:t> </a:t>
            </a:r>
            <a:r>
              <a:rPr lang="fr-FR" sz="1400" b="1" dirty="0" err="1">
                <a:solidFill>
                  <a:srgbClr val="69ADAD"/>
                </a:solidFill>
                <a:latin typeface="Verdana" panose="020B0604030504040204" pitchFamily="34" charset="0"/>
                <a:ea typeface="Verdana" panose="020B0604030504040204" pitchFamily="34" charset="0"/>
                <a:cs typeface="Verdana" panose="020B0604030504040204" pitchFamily="34" charset="0"/>
              </a:rPr>
              <a:t>makes</a:t>
            </a:r>
            <a:r>
              <a:rPr lang="fr-FR" sz="1400" b="1" dirty="0">
                <a:solidFill>
                  <a:srgbClr val="69ADAD"/>
                </a:solidFill>
                <a:latin typeface="Verdana" panose="020B0604030504040204" pitchFamily="34" charset="0"/>
                <a:ea typeface="Verdana" panose="020B0604030504040204" pitchFamily="34" charset="0"/>
                <a:cs typeface="Verdana" panose="020B0604030504040204" pitchFamily="34" charset="0"/>
              </a:rPr>
              <a:t> MOVE for THE WORLD </a:t>
            </a:r>
            <a:r>
              <a:rPr lang="fr-FR" sz="1400" b="1" dirty="0" err="1">
                <a:solidFill>
                  <a:srgbClr val="69ADAD"/>
                </a:solidFill>
                <a:latin typeface="Verdana" panose="020B0604030504040204" pitchFamily="34" charset="0"/>
                <a:ea typeface="Verdana" panose="020B0604030504040204" pitchFamily="34" charset="0"/>
                <a:cs typeface="Verdana" panose="020B0604030504040204" pitchFamily="34" charset="0"/>
              </a:rPr>
              <a:t>different</a:t>
            </a:r>
            <a:r>
              <a:rPr lang="fr-FR" sz="1400" b="1" dirty="0">
                <a:solidFill>
                  <a:srgbClr val="69ADAD"/>
                </a:solidFill>
                <a:latin typeface="Verdana" panose="020B0604030504040204" pitchFamily="34" charset="0"/>
                <a:ea typeface="Verdana" panose="020B0604030504040204" pitchFamily="34" charset="0"/>
                <a:cs typeface="Verdana" panose="020B0604030504040204" pitchFamily="34" charset="0"/>
              </a:rPr>
              <a:t> </a:t>
            </a:r>
            <a:r>
              <a:rPr lang="fr-FR" sz="1400" b="1" dirty="0" err="1">
                <a:solidFill>
                  <a:srgbClr val="69ADAD"/>
                </a:solidFill>
                <a:latin typeface="Verdana" panose="020B0604030504040204" pitchFamily="34" charset="0"/>
                <a:ea typeface="Verdana" panose="020B0604030504040204" pitchFamily="34" charset="0"/>
                <a:cs typeface="Verdana" panose="020B0604030504040204" pitchFamily="34" charset="0"/>
              </a:rPr>
              <a:t>from</a:t>
            </a:r>
            <a:r>
              <a:rPr lang="fr-FR" sz="1400" b="1" dirty="0">
                <a:solidFill>
                  <a:srgbClr val="69ADAD"/>
                </a:solidFill>
                <a:latin typeface="Verdana" panose="020B0604030504040204" pitchFamily="34" charset="0"/>
                <a:ea typeface="Verdana" panose="020B0604030504040204" pitchFamily="34" charset="0"/>
                <a:cs typeface="Verdana" panose="020B0604030504040204" pitchFamily="34" charset="0"/>
              </a:rPr>
              <a:t> </a:t>
            </a:r>
            <a:r>
              <a:rPr lang="fr-FR" sz="1400" b="1" dirty="0" err="1">
                <a:solidFill>
                  <a:srgbClr val="69ADAD"/>
                </a:solidFill>
                <a:latin typeface="Verdana" panose="020B0604030504040204" pitchFamily="34" charset="0"/>
                <a:ea typeface="Verdana" panose="020B0604030504040204" pitchFamily="34" charset="0"/>
                <a:cs typeface="Verdana" panose="020B0604030504040204" pitchFamily="34" charset="0"/>
              </a:rPr>
              <a:t>organising</a:t>
            </a:r>
            <a:r>
              <a:rPr lang="fr-FR" sz="1400" b="1" dirty="0">
                <a:solidFill>
                  <a:srgbClr val="69ADAD"/>
                </a:solidFill>
                <a:latin typeface="Verdana" panose="020B0604030504040204" pitchFamily="34" charset="0"/>
                <a:ea typeface="Verdana" panose="020B0604030504040204" pitchFamily="34" charset="0"/>
                <a:cs typeface="Verdana" panose="020B0604030504040204" pitchFamily="34" charset="0"/>
              </a:rPr>
              <a:t> a </a:t>
            </a:r>
            <a:r>
              <a:rPr lang="fr-FR" sz="1400" b="1" dirty="0" err="1">
                <a:solidFill>
                  <a:srgbClr val="69ADAD"/>
                </a:solidFill>
                <a:latin typeface="Verdana" panose="020B0604030504040204" pitchFamily="34" charset="0"/>
                <a:ea typeface="Verdana" panose="020B0604030504040204" pitchFamily="34" charset="0"/>
                <a:cs typeface="Verdana" panose="020B0604030504040204" pitchFamily="34" charset="0"/>
              </a:rPr>
              <a:t>nice</a:t>
            </a:r>
            <a:r>
              <a:rPr lang="fr-FR" sz="1400" b="1" dirty="0">
                <a:solidFill>
                  <a:srgbClr val="69ADAD"/>
                </a:solidFill>
                <a:latin typeface="Verdana" panose="020B0604030504040204" pitchFamily="34" charset="0"/>
                <a:ea typeface="Verdana" panose="020B0604030504040204" pitchFamily="34" charset="0"/>
                <a:cs typeface="Verdana" panose="020B0604030504040204" pitchFamily="34" charset="0"/>
              </a:rPr>
              <a:t> "trip" for </a:t>
            </a:r>
            <a:r>
              <a:rPr lang="fr-FR" sz="1400" b="1" dirty="0" err="1">
                <a:solidFill>
                  <a:srgbClr val="69ADAD"/>
                </a:solidFill>
                <a:latin typeface="Verdana" panose="020B0604030504040204" pitchFamily="34" charset="0"/>
                <a:ea typeface="Verdana" panose="020B0604030504040204" pitchFamily="34" charset="0"/>
                <a:cs typeface="Verdana" panose="020B0604030504040204" pitchFamily="34" charset="0"/>
              </a:rPr>
              <a:t>young</a:t>
            </a:r>
            <a:r>
              <a:rPr lang="fr-FR" sz="1400" b="1" dirty="0">
                <a:solidFill>
                  <a:srgbClr val="69ADAD"/>
                </a:solidFill>
                <a:latin typeface="Verdana" panose="020B0604030504040204" pitchFamily="34" charset="0"/>
                <a:ea typeface="Verdana" panose="020B0604030504040204" pitchFamily="34" charset="0"/>
                <a:cs typeface="Verdana" panose="020B0604030504040204" pitchFamily="34" charset="0"/>
              </a:rPr>
              <a:t> people </a:t>
            </a:r>
            <a:r>
              <a:rPr lang="fr-FR" sz="1400" b="1" dirty="0" err="1">
                <a:solidFill>
                  <a:srgbClr val="69ADAD"/>
                </a:solidFill>
                <a:latin typeface="Verdana" panose="020B0604030504040204" pitchFamily="34" charset="0"/>
                <a:ea typeface="Verdana" panose="020B0604030504040204" pitchFamily="34" charset="0"/>
                <a:cs typeface="Verdana" panose="020B0604030504040204" pitchFamily="34" charset="0"/>
              </a:rPr>
              <a:t>from</a:t>
            </a:r>
            <a:r>
              <a:rPr lang="fr-FR" sz="1400" b="1" dirty="0">
                <a:solidFill>
                  <a:srgbClr val="69ADAD"/>
                </a:solidFill>
                <a:latin typeface="Verdana" panose="020B0604030504040204" pitchFamily="34" charset="0"/>
                <a:ea typeface="Verdana" panose="020B0604030504040204" pitchFamily="34" charset="0"/>
                <a:cs typeface="Verdana" panose="020B0604030504040204" pitchFamily="34" charset="0"/>
              </a:rPr>
              <a:t> </a:t>
            </a:r>
            <a:r>
              <a:rPr lang="fr-FR" sz="1400" b="1" dirty="0" err="1">
                <a:solidFill>
                  <a:srgbClr val="69ADAD"/>
                </a:solidFill>
                <a:latin typeface="Verdana" panose="020B0604030504040204" pitchFamily="34" charset="0"/>
                <a:ea typeface="Verdana" panose="020B0604030504040204" pitchFamily="34" charset="0"/>
                <a:cs typeface="Verdana" panose="020B0604030504040204" pitchFamily="34" charset="0"/>
              </a:rPr>
              <a:t>disadvantaged</a:t>
            </a:r>
            <a:r>
              <a:rPr lang="fr-FR" sz="1400" b="1" dirty="0">
                <a:solidFill>
                  <a:srgbClr val="69ADAD"/>
                </a:solidFill>
                <a:latin typeface="Verdana" panose="020B0604030504040204" pitchFamily="34" charset="0"/>
                <a:ea typeface="Verdana" panose="020B0604030504040204" pitchFamily="34" charset="0"/>
                <a:cs typeface="Verdana" panose="020B0604030504040204" pitchFamily="34" charset="0"/>
              </a:rPr>
              <a:t> </a:t>
            </a:r>
            <a:r>
              <a:rPr lang="fr-FR" sz="1400" b="1" dirty="0" err="1">
                <a:solidFill>
                  <a:srgbClr val="69ADAD"/>
                </a:solidFill>
                <a:latin typeface="Verdana" panose="020B0604030504040204" pitchFamily="34" charset="0"/>
                <a:ea typeface="Verdana" panose="020B0604030504040204" pitchFamily="34" charset="0"/>
                <a:cs typeface="Verdana" panose="020B0604030504040204" pitchFamily="34" charset="0"/>
              </a:rPr>
              <a:t>neighbourhoods</a:t>
            </a:r>
            <a:r>
              <a:rPr lang="fr-FR" sz="1400" b="1" dirty="0">
                <a:solidFill>
                  <a:srgbClr val="69ADAD"/>
                </a:solidFill>
                <a:latin typeface="Verdana" panose="020B0604030504040204" pitchFamily="34" charset="0"/>
                <a:ea typeface="Verdana" panose="020B0604030504040204" pitchFamily="34" charset="0"/>
                <a:cs typeface="Verdana" panose="020B0604030504040204" pitchFamily="34" charset="0"/>
              </a:rPr>
              <a:t>, as </a:t>
            </a:r>
            <a:r>
              <a:rPr lang="fr-FR" sz="1400" b="1" dirty="0" err="1">
                <a:solidFill>
                  <a:srgbClr val="69ADAD"/>
                </a:solidFill>
                <a:latin typeface="Verdana" panose="020B0604030504040204" pitchFamily="34" charset="0"/>
                <a:ea typeface="Verdana" panose="020B0604030504040204" pitchFamily="34" charset="0"/>
                <a:cs typeface="Verdana" panose="020B0604030504040204" pitchFamily="34" charset="0"/>
              </a:rPr>
              <a:t>many</a:t>
            </a:r>
            <a:r>
              <a:rPr lang="fr-FR" sz="1400" b="1" dirty="0">
                <a:solidFill>
                  <a:srgbClr val="69ADAD"/>
                </a:solidFill>
                <a:latin typeface="Verdana" panose="020B0604030504040204" pitchFamily="34" charset="0"/>
                <a:ea typeface="Verdana" panose="020B0604030504040204" pitchFamily="34" charset="0"/>
                <a:cs typeface="Verdana" panose="020B0604030504040204" pitchFamily="34" charset="0"/>
              </a:rPr>
              <a:t> associations and </a:t>
            </a:r>
            <a:r>
              <a:rPr lang="fr-FR" sz="1400" b="1" dirty="0" err="1">
                <a:solidFill>
                  <a:srgbClr val="69ADAD"/>
                </a:solidFill>
                <a:latin typeface="Verdana" panose="020B0604030504040204" pitchFamily="34" charset="0"/>
                <a:ea typeface="Verdana" panose="020B0604030504040204" pitchFamily="34" charset="0"/>
                <a:cs typeface="Verdana" panose="020B0604030504040204" pitchFamily="34" charset="0"/>
              </a:rPr>
              <a:t>even</a:t>
            </a:r>
            <a:r>
              <a:rPr lang="fr-FR" sz="1400" b="1" dirty="0">
                <a:solidFill>
                  <a:srgbClr val="69ADAD"/>
                </a:solidFill>
                <a:latin typeface="Verdana" panose="020B0604030504040204" pitchFamily="34" charset="0"/>
                <a:ea typeface="Verdana" panose="020B0604030504040204" pitchFamily="34" charset="0"/>
                <a:cs typeface="Verdana" panose="020B0604030504040204" pitchFamily="34" charset="0"/>
              </a:rPr>
              <a:t> </a:t>
            </a:r>
            <a:r>
              <a:rPr lang="fr-FR" sz="1400" b="1" dirty="0" err="1">
                <a:solidFill>
                  <a:srgbClr val="69ADAD"/>
                </a:solidFill>
                <a:latin typeface="Verdana" panose="020B0604030504040204" pitchFamily="34" charset="0"/>
                <a:ea typeface="Verdana" panose="020B0604030504040204" pitchFamily="34" charset="0"/>
                <a:cs typeface="Verdana" panose="020B0604030504040204" pitchFamily="34" charset="0"/>
              </a:rPr>
              <a:t>some</a:t>
            </a:r>
            <a:r>
              <a:rPr lang="fr-FR" sz="1400" b="1" dirty="0">
                <a:solidFill>
                  <a:srgbClr val="69ADAD"/>
                </a:solidFill>
                <a:latin typeface="Verdana" panose="020B0604030504040204" pitchFamily="34" charset="0"/>
                <a:ea typeface="Verdana" panose="020B0604030504040204" pitchFamily="34" charset="0"/>
                <a:cs typeface="Verdana" panose="020B0604030504040204" pitchFamily="34" charset="0"/>
              </a:rPr>
              <a:t> local </a:t>
            </a:r>
            <a:r>
              <a:rPr lang="fr-FR" sz="1400" b="1" dirty="0" err="1">
                <a:solidFill>
                  <a:srgbClr val="69ADAD"/>
                </a:solidFill>
                <a:latin typeface="Verdana" panose="020B0604030504040204" pitchFamily="34" charset="0"/>
                <a:ea typeface="Verdana" panose="020B0604030504040204" pitchFamily="34" charset="0"/>
                <a:cs typeface="Verdana" panose="020B0604030504040204" pitchFamily="34" charset="0"/>
              </a:rPr>
              <a:t>authorities</a:t>
            </a:r>
            <a:r>
              <a:rPr lang="fr-FR" sz="1400" b="1" dirty="0">
                <a:solidFill>
                  <a:srgbClr val="69ADAD"/>
                </a:solidFill>
                <a:latin typeface="Verdana" panose="020B0604030504040204" pitchFamily="34" charset="0"/>
                <a:ea typeface="Verdana" panose="020B0604030504040204" pitchFamily="34" charset="0"/>
                <a:cs typeface="Verdana" panose="020B0604030504040204" pitchFamily="34" charset="0"/>
              </a:rPr>
              <a:t> do?</a:t>
            </a:r>
          </a:p>
        </p:txBody>
      </p:sp>
      <p:sp>
        <p:nvSpPr>
          <p:cNvPr id="8" name="ZoneTexte 7">
            <a:extLst>
              <a:ext uri="{FF2B5EF4-FFF2-40B4-BE49-F238E27FC236}">
                <a16:creationId xmlns:a16="http://schemas.microsoft.com/office/drawing/2014/main" id="{D1A33A27-C3A9-AF1E-CCF0-4C29254A9D81}"/>
              </a:ext>
            </a:extLst>
          </p:cNvPr>
          <p:cNvSpPr txBox="1"/>
          <p:nvPr/>
        </p:nvSpPr>
        <p:spPr>
          <a:xfrm>
            <a:off x="513066" y="1452281"/>
            <a:ext cx="6648535" cy="9140964"/>
          </a:xfrm>
          <a:prstGeom prst="rect">
            <a:avLst/>
          </a:prstGeom>
          <a:noFill/>
        </p:spPr>
        <p:txBody>
          <a:bodyPr wrap="square" rtlCol="0">
            <a:spAutoFit/>
          </a:bodyPr>
          <a:lstStyle/>
          <a:p>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Travelling for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young</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people,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particularly</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those</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from</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disadvantaged</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backgrounds, and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discovering</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the world are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always</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enriching</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and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exciting</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and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there</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can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never</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be</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enough</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initiatives to enable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young</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people to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discover</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and open up to the world. </a:t>
            </a:r>
          </a:p>
          <a:p>
            <a:endPar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endParaRPr>
          </a:p>
          <a:p>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What</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sets MOVE for THE WORLD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apart</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is</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multiple. On the one hand,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it's</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the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pathway</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offered</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to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young</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people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before</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and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after</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the trip. The trip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is</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just</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the visible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facet</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of a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journey</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that</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takes</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place over time.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It's</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journey</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of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preparation</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for the mission and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capacity</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-building for the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young</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people,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particularly</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in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terms</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of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their</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ability</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to express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themselves</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languages</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etc.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It's</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also</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journey</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of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preparation</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for the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cooperative</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action component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during</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the mission.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Then</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on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their</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return, the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young</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people continue to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be</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monitored</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and in contact, and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we</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do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everything</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we</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can to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ensure</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that</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the mission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is</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the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springboard</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for a new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dynamic</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for the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young</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person</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whether</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it's</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study</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dynamic</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reorientation</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search</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for a job, or the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creation</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of a business. And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we</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achieve</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high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success</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rates of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around</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90%. The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inspiring</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mission must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be</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springboard</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for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each</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young</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person</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p>
          <a:p>
            <a:endPar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endParaRPr>
          </a:p>
          <a:p>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What</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also</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sets us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apart</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is</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the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quality</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of the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inspiring</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encounters</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that</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young</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people have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with</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key figures.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Whether</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it's</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an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artist</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who</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spends</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time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with</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the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young</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people, a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storyteller</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camel</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driver in the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desert</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or the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chief</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of a Masai village in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Tanzania</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We</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try</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to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ensure</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that</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the trip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associates</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incredible</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places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with</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equally</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incredible</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personalities</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who</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inspire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young</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people.</a:t>
            </a:r>
          </a:p>
          <a:p>
            <a:endPar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endParaRPr>
          </a:p>
          <a:p>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Secondly</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the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specificity</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also</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comes</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from</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the composition of the group. This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is</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 key issue,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because</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it's</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also</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the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human</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chemistry</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of the group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that</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will</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nurture</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and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enrich</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each</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young</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person</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The groups are not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created</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by chance.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They</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are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formed</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with</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view</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to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having</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60% girls and 40% boys.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They</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must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also</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reflect</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very</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wide</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ethnic</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cultural and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religious</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diversity</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Finally</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the groups are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formed</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according</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to the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characteristics</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of the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young</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people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selected</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within</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our</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organisation.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Each</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group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will</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have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its</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own</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personality</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born</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of the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alchemy</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of the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personalities</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brought</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together</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The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selection</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of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young</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people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is</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an essential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element</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And over the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years</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 real MOVE for THE WORLD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dynamic</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has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developed</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within</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our</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organisation, in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which</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young</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people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who</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have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taken</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part in one mission go on to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take</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part in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another</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or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become</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 group leader one or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two</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years</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later</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even</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when</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they</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have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finished</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their</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studies</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and have a job. The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result</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is</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 real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dynamic</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that</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is</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highly</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inspiring</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for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young</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people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who</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have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dropped</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out of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school</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36403854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578AA9-C94A-E1C5-4A6D-133E006E3FBB}"/>
              </a:ext>
            </a:extLst>
          </p:cNvPr>
          <p:cNvSpPr/>
          <p:nvPr/>
        </p:nvSpPr>
        <p:spPr>
          <a:xfrm>
            <a:off x="-255494" y="1321569"/>
            <a:ext cx="4410635" cy="7223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numéro de diapositive 1">
            <a:extLst>
              <a:ext uri="{FF2B5EF4-FFF2-40B4-BE49-F238E27FC236}">
                <a16:creationId xmlns:a16="http://schemas.microsoft.com/office/drawing/2014/main" id="{33259C45-575A-2B82-612E-16781614C097}"/>
              </a:ext>
            </a:extLst>
          </p:cNvPr>
          <p:cNvSpPr>
            <a:spLocks noGrp="1"/>
          </p:cNvSpPr>
          <p:nvPr>
            <p:ph type="sldNum" sz="quarter" idx="4"/>
          </p:nvPr>
        </p:nvSpPr>
        <p:spPr/>
        <p:txBody>
          <a:bodyPr/>
          <a:lstStyle/>
          <a:p>
            <a:fld id="{CB2079F2-58AF-ED44-82D7-E04B2F6FD686}" type="slidenum">
              <a:rPr lang="en-US" smtClean="0"/>
              <a:pPr/>
              <a:t>63</a:t>
            </a:fld>
            <a:endParaRPr lang="en-US" dirty="0"/>
          </a:p>
        </p:txBody>
      </p:sp>
      <p:sp>
        <p:nvSpPr>
          <p:cNvPr id="6" name="Text Placeholder 4">
            <a:extLst>
              <a:ext uri="{FF2B5EF4-FFF2-40B4-BE49-F238E27FC236}">
                <a16:creationId xmlns:a16="http://schemas.microsoft.com/office/drawing/2014/main" id="{A0BD6170-7FD4-FD0F-1A14-86D9118F23F2}"/>
              </a:ext>
            </a:extLst>
          </p:cNvPr>
          <p:cNvSpPr txBox="1">
            <a:spLocks/>
          </p:cNvSpPr>
          <p:nvPr/>
        </p:nvSpPr>
        <p:spPr>
          <a:xfrm>
            <a:off x="212271" y="3759413"/>
            <a:ext cx="6648535" cy="9240903"/>
          </a:xfrm>
          <a:prstGeom prst="rect">
            <a:avLst/>
          </a:prstGeom>
        </p:spPr>
        <p:txBody>
          <a:bodyPr vert="horz" lIns="91440" tIns="45720" rIns="91440" bIns="45720" numCol="1" spcCol="288000" rtlCol="0" anchor="t">
            <a:noAutofit/>
          </a:bodyPr>
          <a:lstStyle>
            <a:lvl1pPr marL="0" indent="0" algn="just" defTabSz="2072941" rtl="0" eaLnBrk="1" latinLnBrk="0" hangingPunct="1">
              <a:lnSpc>
                <a:spcPct val="100000"/>
              </a:lnSpc>
              <a:spcBef>
                <a:spcPts val="0"/>
              </a:spcBef>
              <a:buFont typeface="Arial" panose="020B0604020202020204" pitchFamily="34" charset="0"/>
              <a:buNone/>
              <a:defRPr sz="1400" b="0" i="0" kern="120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ct val="115000"/>
              </a:lnSpc>
            </a:pPr>
            <a:endParaRPr lang="fr-FR" sz="1300" dirty="0"/>
          </a:p>
        </p:txBody>
      </p:sp>
      <p:sp>
        <p:nvSpPr>
          <p:cNvPr id="3" name="ZoneTexte 2">
            <a:extLst>
              <a:ext uri="{FF2B5EF4-FFF2-40B4-BE49-F238E27FC236}">
                <a16:creationId xmlns:a16="http://schemas.microsoft.com/office/drawing/2014/main" id="{3C07B352-FEDE-EE19-D5B3-4F4F939CB993}"/>
              </a:ext>
            </a:extLst>
          </p:cNvPr>
          <p:cNvSpPr txBox="1"/>
          <p:nvPr/>
        </p:nvSpPr>
        <p:spPr>
          <a:xfrm>
            <a:off x="513066" y="644092"/>
            <a:ext cx="6046944" cy="523220"/>
          </a:xfrm>
          <a:prstGeom prst="rect">
            <a:avLst/>
          </a:prstGeom>
          <a:noFill/>
        </p:spPr>
        <p:txBody>
          <a:bodyPr wrap="square" rtlCol="0">
            <a:spAutoFit/>
          </a:bodyPr>
          <a:lstStyle/>
          <a:p>
            <a:r>
              <a:rPr lang="fr-FR" sz="1400" b="1" dirty="0">
                <a:solidFill>
                  <a:srgbClr val="69ADAD"/>
                </a:solidFill>
                <a:latin typeface="Verdana" panose="020B0604030504040204" pitchFamily="34" charset="0"/>
                <a:ea typeface="Verdana" panose="020B0604030504040204" pitchFamily="34" charset="0"/>
                <a:cs typeface="Verdana" panose="020B0604030504040204" pitchFamily="34" charset="0"/>
              </a:rPr>
              <a:t>In the end, </a:t>
            </a:r>
            <a:r>
              <a:rPr lang="fr-FR" sz="1400" b="1" dirty="0" err="1">
                <a:solidFill>
                  <a:srgbClr val="69ADAD"/>
                </a:solidFill>
                <a:latin typeface="Verdana" panose="020B0604030504040204" pitchFamily="34" charset="0"/>
                <a:ea typeface="Verdana" panose="020B0604030504040204" pitchFamily="34" charset="0"/>
                <a:cs typeface="Verdana" panose="020B0604030504040204" pitchFamily="34" charset="0"/>
              </a:rPr>
              <a:t>such</a:t>
            </a:r>
            <a:r>
              <a:rPr lang="fr-FR" sz="1400" b="1" dirty="0">
                <a:solidFill>
                  <a:srgbClr val="69ADAD"/>
                </a:solidFill>
                <a:latin typeface="Verdana" panose="020B0604030504040204" pitchFamily="34" charset="0"/>
                <a:ea typeface="Verdana" panose="020B0604030504040204" pitchFamily="34" charset="0"/>
                <a:cs typeface="Verdana" panose="020B0604030504040204" pitchFamily="34" charset="0"/>
              </a:rPr>
              <a:t> a </a:t>
            </a:r>
            <a:r>
              <a:rPr lang="fr-FR" sz="1400" b="1" dirty="0" err="1">
                <a:solidFill>
                  <a:srgbClr val="69ADAD"/>
                </a:solidFill>
                <a:latin typeface="Verdana" panose="020B0604030504040204" pitchFamily="34" charset="0"/>
                <a:ea typeface="Verdana" panose="020B0604030504040204" pitchFamily="34" charset="0"/>
                <a:cs typeface="Verdana" panose="020B0604030504040204" pitchFamily="34" charset="0"/>
              </a:rPr>
              <a:t>scheme</a:t>
            </a:r>
            <a:r>
              <a:rPr lang="fr-FR" sz="1400" b="1" dirty="0">
                <a:solidFill>
                  <a:srgbClr val="69ADAD"/>
                </a:solidFill>
                <a:latin typeface="Verdana" panose="020B0604030504040204" pitchFamily="34" charset="0"/>
                <a:ea typeface="Verdana" panose="020B0604030504040204" pitchFamily="34" charset="0"/>
                <a:cs typeface="Verdana" panose="020B0604030504040204" pitchFamily="34" charset="0"/>
              </a:rPr>
              <a:t> </a:t>
            </a:r>
            <a:r>
              <a:rPr lang="fr-FR" sz="1400" b="1" dirty="0" err="1">
                <a:solidFill>
                  <a:srgbClr val="69ADAD"/>
                </a:solidFill>
                <a:latin typeface="Verdana" panose="020B0604030504040204" pitchFamily="34" charset="0"/>
                <a:ea typeface="Verdana" panose="020B0604030504040204" pitchFamily="34" charset="0"/>
                <a:cs typeface="Verdana" panose="020B0604030504040204" pitchFamily="34" charset="0"/>
              </a:rPr>
              <a:t>will</a:t>
            </a:r>
            <a:r>
              <a:rPr lang="fr-FR" sz="1400" b="1" dirty="0">
                <a:solidFill>
                  <a:srgbClr val="69ADAD"/>
                </a:solidFill>
                <a:latin typeface="Verdana" panose="020B0604030504040204" pitchFamily="34" charset="0"/>
                <a:ea typeface="Verdana" panose="020B0604030504040204" pitchFamily="34" charset="0"/>
                <a:cs typeface="Verdana" panose="020B0604030504040204" pitchFamily="34" charset="0"/>
              </a:rPr>
              <a:t> </a:t>
            </a:r>
            <a:r>
              <a:rPr lang="fr-FR" sz="1400" b="1" dirty="0" err="1">
                <a:solidFill>
                  <a:srgbClr val="69ADAD"/>
                </a:solidFill>
                <a:latin typeface="Verdana" panose="020B0604030504040204" pitchFamily="34" charset="0"/>
                <a:ea typeface="Verdana" panose="020B0604030504040204" pitchFamily="34" charset="0"/>
                <a:cs typeface="Verdana" panose="020B0604030504040204" pitchFamily="34" charset="0"/>
              </a:rPr>
              <a:t>only</a:t>
            </a:r>
            <a:r>
              <a:rPr lang="fr-FR" sz="1400" b="1" dirty="0">
                <a:solidFill>
                  <a:srgbClr val="69ADAD"/>
                </a:solidFill>
                <a:latin typeface="Verdana" panose="020B0604030504040204" pitchFamily="34" charset="0"/>
                <a:ea typeface="Verdana" panose="020B0604030504040204" pitchFamily="34" charset="0"/>
                <a:cs typeface="Verdana" panose="020B0604030504040204" pitchFamily="34" charset="0"/>
              </a:rPr>
              <a:t> </a:t>
            </a:r>
            <a:r>
              <a:rPr lang="fr-FR" sz="1400" b="1" dirty="0" err="1">
                <a:solidFill>
                  <a:srgbClr val="69ADAD"/>
                </a:solidFill>
                <a:latin typeface="Verdana" panose="020B0604030504040204" pitchFamily="34" charset="0"/>
                <a:ea typeface="Verdana" panose="020B0604030504040204" pitchFamily="34" charset="0"/>
                <a:cs typeface="Verdana" panose="020B0604030504040204" pitchFamily="34" charset="0"/>
              </a:rPr>
              <a:t>benefit</a:t>
            </a:r>
            <a:r>
              <a:rPr lang="fr-FR" sz="1400" b="1" dirty="0">
                <a:solidFill>
                  <a:srgbClr val="69ADAD"/>
                </a:solidFill>
                <a:latin typeface="Verdana" panose="020B0604030504040204" pitchFamily="34" charset="0"/>
                <a:ea typeface="Verdana" panose="020B0604030504040204" pitchFamily="34" charset="0"/>
                <a:cs typeface="Verdana" panose="020B0604030504040204" pitchFamily="34" charset="0"/>
              </a:rPr>
              <a:t> a </a:t>
            </a:r>
            <a:r>
              <a:rPr lang="fr-FR" sz="1400" b="1" dirty="0" err="1">
                <a:solidFill>
                  <a:srgbClr val="69ADAD"/>
                </a:solidFill>
                <a:latin typeface="Verdana" panose="020B0604030504040204" pitchFamily="34" charset="0"/>
                <a:ea typeface="Verdana" panose="020B0604030504040204" pitchFamily="34" charset="0"/>
                <a:cs typeface="Verdana" panose="020B0604030504040204" pitchFamily="34" charset="0"/>
              </a:rPr>
              <a:t>limited</a:t>
            </a:r>
            <a:r>
              <a:rPr lang="fr-FR" sz="1400" b="1" dirty="0">
                <a:solidFill>
                  <a:srgbClr val="69ADAD"/>
                </a:solidFill>
                <a:latin typeface="Verdana" panose="020B0604030504040204" pitchFamily="34" charset="0"/>
                <a:ea typeface="Verdana" panose="020B0604030504040204" pitchFamily="34" charset="0"/>
                <a:cs typeface="Verdana" panose="020B0604030504040204" pitchFamily="34" charset="0"/>
              </a:rPr>
              <a:t> </a:t>
            </a:r>
            <a:r>
              <a:rPr lang="fr-FR" sz="1400" b="1" dirty="0" err="1">
                <a:solidFill>
                  <a:srgbClr val="69ADAD"/>
                </a:solidFill>
                <a:latin typeface="Verdana" panose="020B0604030504040204" pitchFamily="34" charset="0"/>
                <a:ea typeface="Verdana" panose="020B0604030504040204" pitchFamily="34" charset="0"/>
                <a:cs typeface="Verdana" panose="020B0604030504040204" pitchFamily="34" charset="0"/>
              </a:rPr>
              <a:t>number</a:t>
            </a:r>
            <a:r>
              <a:rPr lang="fr-FR" sz="1400" b="1" dirty="0">
                <a:solidFill>
                  <a:srgbClr val="69ADAD"/>
                </a:solidFill>
                <a:latin typeface="Verdana" panose="020B0604030504040204" pitchFamily="34" charset="0"/>
                <a:ea typeface="Verdana" panose="020B0604030504040204" pitchFamily="34" charset="0"/>
                <a:cs typeface="Verdana" panose="020B0604030504040204" pitchFamily="34" charset="0"/>
              </a:rPr>
              <a:t> of </a:t>
            </a:r>
            <a:r>
              <a:rPr lang="fr-FR" sz="1400" b="1" dirty="0" err="1">
                <a:solidFill>
                  <a:srgbClr val="69ADAD"/>
                </a:solidFill>
                <a:latin typeface="Verdana" panose="020B0604030504040204" pitchFamily="34" charset="0"/>
                <a:ea typeface="Verdana" panose="020B0604030504040204" pitchFamily="34" charset="0"/>
                <a:cs typeface="Verdana" panose="020B0604030504040204" pitchFamily="34" charset="0"/>
              </a:rPr>
              <a:t>young</a:t>
            </a:r>
            <a:r>
              <a:rPr lang="fr-FR" sz="1400" b="1" dirty="0">
                <a:solidFill>
                  <a:srgbClr val="69ADAD"/>
                </a:solidFill>
                <a:latin typeface="Verdana" panose="020B0604030504040204" pitchFamily="34" charset="0"/>
                <a:ea typeface="Verdana" panose="020B0604030504040204" pitchFamily="34" charset="0"/>
                <a:cs typeface="Verdana" panose="020B0604030504040204" pitchFamily="34" charset="0"/>
              </a:rPr>
              <a:t> people?</a:t>
            </a:r>
          </a:p>
        </p:txBody>
      </p:sp>
      <p:sp>
        <p:nvSpPr>
          <p:cNvPr id="8" name="ZoneTexte 7">
            <a:extLst>
              <a:ext uri="{FF2B5EF4-FFF2-40B4-BE49-F238E27FC236}">
                <a16:creationId xmlns:a16="http://schemas.microsoft.com/office/drawing/2014/main" id="{D1A33A27-C3A9-AF1E-CCF0-4C29254A9D81}"/>
              </a:ext>
            </a:extLst>
          </p:cNvPr>
          <p:cNvSpPr txBox="1"/>
          <p:nvPr/>
        </p:nvSpPr>
        <p:spPr>
          <a:xfrm>
            <a:off x="513066" y="1167312"/>
            <a:ext cx="6648535" cy="4832092"/>
          </a:xfrm>
          <a:prstGeom prst="rect">
            <a:avLst/>
          </a:prstGeom>
          <a:noFill/>
        </p:spPr>
        <p:txBody>
          <a:bodyPr wrap="square" rtlCol="0">
            <a:spAutoFit/>
          </a:bodyPr>
          <a:lstStyle/>
          <a:p>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Yes and no. Yes,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because</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it's</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true</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that</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we</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can't</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organise an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infinite</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number</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of missions for an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infinite</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number</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of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young</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people. The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number</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of missions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is</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inevitably</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limited</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by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financial</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resources</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but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also</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by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human</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and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material</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organisational</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constraints</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The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same</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is</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true</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for the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number</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of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young</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people,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bearing</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in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mind</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that</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each</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group can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only</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comprise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between</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30 and 50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young</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people if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we</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are to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generate</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the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results</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we</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are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aiming</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for. This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is</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where</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audiovisual</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communication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plays</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an important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role</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On the one hand, communication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from</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the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young</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people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themselves</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via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their</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social networks. Young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people's</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ability</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to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communicate</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via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their</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networks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is</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one of the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many</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factors</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we</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take</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into</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account</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when</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putting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together</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the groups.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Secondly</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we</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film images of the missions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so</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that</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they</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can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also</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be</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distributed</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via the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young</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people's</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social networks. In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this</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way</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the mission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will</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be</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followed</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and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then</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shared</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by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thousands</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if not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tens</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of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thousands</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of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young</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people in the networks of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those</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who</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go on the missions.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Some</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films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from</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certain missions have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reached</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several</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hundred</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thousand</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views</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We</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take</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particular</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care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with</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these</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images,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both</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in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their</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style and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form</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and in the places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where</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they</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are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shown</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p>
          <a:p>
            <a:endPar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endParaRPr>
          </a:p>
          <a:p>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But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it's</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true</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that</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there</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are few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chosen</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ones</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compared</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to the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number</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of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applicants</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That's</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why</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the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young</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people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who</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leave</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then</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have a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role</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to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play</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in setting an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example</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It's</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responsibility</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they</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are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aware</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of.</a:t>
            </a:r>
          </a:p>
        </p:txBody>
      </p:sp>
      <p:sp>
        <p:nvSpPr>
          <p:cNvPr id="5" name="ZoneTexte 4">
            <a:extLst>
              <a:ext uri="{FF2B5EF4-FFF2-40B4-BE49-F238E27FC236}">
                <a16:creationId xmlns:a16="http://schemas.microsoft.com/office/drawing/2014/main" id="{6B23469D-CC07-D99A-B5E7-C848566F641B}"/>
              </a:ext>
            </a:extLst>
          </p:cNvPr>
          <p:cNvSpPr txBox="1"/>
          <p:nvPr/>
        </p:nvSpPr>
        <p:spPr>
          <a:xfrm>
            <a:off x="513067" y="6245994"/>
            <a:ext cx="6046944" cy="738664"/>
          </a:xfrm>
          <a:prstGeom prst="rect">
            <a:avLst/>
          </a:prstGeom>
          <a:noFill/>
        </p:spPr>
        <p:txBody>
          <a:bodyPr wrap="square" rtlCol="0">
            <a:spAutoFit/>
          </a:bodyPr>
          <a:lstStyle/>
          <a:p>
            <a:r>
              <a:rPr lang="fr-FR" sz="1400" b="1" dirty="0" err="1">
                <a:solidFill>
                  <a:srgbClr val="69ADAD"/>
                </a:solidFill>
                <a:latin typeface="Verdana" panose="020B0604030504040204" pitchFamily="34" charset="0"/>
                <a:ea typeface="Verdana" panose="020B0604030504040204" pitchFamily="34" charset="0"/>
                <a:cs typeface="Verdana" panose="020B0604030504040204" pitchFamily="34" charset="0"/>
              </a:rPr>
              <a:t>Earlier</a:t>
            </a:r>
            <a:r>
              <a:rPr lang="fr-FR" sz="1400" b="1" dirty="0">
                <a:solidFill>
                  <a:srgbClr val="69ADAD"/>
                </a:solidFill>
                <a:latin typeface="Verdana" panose="020B0604030504040204" pitchFamily="34" charset="0"/>
                <a:ea typeface="Verdana" panose="020B0604030504040204" pitchFamily="34" charset="0"/>
                <a:cs typeface="Verdana" panose="020B0604030504040204" pitchFamily="34" charset="0"/>
              </a:rPr>
              <a:t> </a:t>
            </a:r>
            <a:r>
              <a:rPr lang="fr-FR" sz="1400" b="1" dirty="0" err="1">
                <a:solidFill>
                  <a:srgbClr val="69ADAD"/>
                </a:solidFill>
                <a:latin typeface="Verdana" panose="020B0604030504040204" pitchFamily="34" charset="0"/>
                <a:ea typeface="Verdana" panose="020B0604030504040204" pitchFamily="34" charset="0"/>
                <a:cs typeface="Verdana" panose="020B0604030504040204" pitchFamily="34" charset="0"/>
              </a:rPr>
              <a:t>you</a:t>
            </a:r>
            <a:r>
              <a:rPr lang="fr-FR" sz="1400" b="1" dirty="0">
                <a:solidFill>
                  <a:srgbClr val="69ADAD"/>
                </a:solidFill>
                <a:latin typeface="Verdana" panose="020B0604030504040204" pitchFamily="34" charset="0"/>
                <a:ea typeface="Verdana" panose="020B0604030504040204" pitchFamily="34" charset="0"/>
                <a:cs typeface="Verdana" panose="020B0604030504040204" pitchFamily="34" charset="0"/>
              </a:rPr>
              <a:t> </a:t>
            </a:r>
            <a:r>
              <a:rPr lang="fr-FR" sz="1400" b="1" dirty="0" err="1">
                <a:solidFill>
                  <a:srgbClr val="69ADAD"/>
                </a:solidFill>
                <a:latin typeface="Verdana" panose="020B0604030504040204" pitchFamily="34" charset="0"/>
                <a:ea typeface="Verdana" panose="020B0604030504040204" pitchFamily="34" charset="0"/>
                <a:cs typeface="Verdana" panose="020B0604030504040204" pitchFamily="34" charset="0"/>
              </a:rPr>
              <a:t>mentioned</a:t>
            </a:r>
            <a:r>
              <a:rPr lang="fr-FR" sz="1400" b="1" dirty="0">
                <a:solidFill>
                  <a:srgbClr val="69ADAD"/>
                </a:solidFill>
                <a:latin typeface="Verdana" panose="020B0604030504040204" pitchFamily="34" charset="0"/>
                <a:ea typeface="Verdana" panose="020B0604030504040204" pitchFamily="34" charset="0"/>
                <a:cs typeface="Verdana" panose="020B0604030504040204" pitchFamily="34" charset="0"/>
              </a:rPr>
              <a:t> </a:t>
            </a:r>
            <a:r>
              <a:rPr lang="fr-FR" sz="1400" b="1" dirty="0" err="1">
                <a:solidFill>
                  <a:srgbClr val="69ADAD"/>
                </a:solidFill>
                <a:latin typeface="Verdana" panose="020B0604030504040204" pitchFamily="34" charset="0"/>
                <a:ea typeface="Verdana" panose="020B0604030504040204" pitchFamily="34" charset="0"/>
                <a:cs typeface="Verdana" panose="020B0604030504040204" pitchFamily="34" charset="0"/>
              </a:rPr>
              <a:t>environmental</a:t>
            </a:r>
            <a:r>
              <a:rPr lang="fr-FR" sz="1400" b="1" dirty="0">
                <a:solidFill>
                  <a:srgbClr val="69ADAD"/>
                </a:solidFill>
                <a:latin typeface="Verdana" panose="020B0604030504040204" pitchFamily="34" charset="0"/>
                <a:ea typeface="Verdana" panose="020B0604030504040204" pitchFamily="34" charset="0"/>
                <a:cs typeface="Verdana" panose="020B0604030504040204" pitchFamily="34" charset="0"/>
              </a:rPr>
              <a:t> and </a:t>
            </a:r>
            <a:r>
              <a:rPr lang="fr-FR" sz="1400" b="1" dirty="0" err="1">
                <a:solidFill>
                  <a:srgbClr val="69ADAD"/>
                </a:solidFill>
                <a:latin typeface="Verdana" panose="020B0604030504040204" pitchFamily="34" charset="0"/>
                <a:ea typeface="Verdana" panose="020B0604030504040204" pitchFamily="34" charset="0"/>
                <a:cs typeface="Verdana" panose="020B0604030504040204" pitchFamily="34" charset="0"/>
              </a:rPr>
              <a:t>ecotourism</a:t>
            </a:r>
            <a:r>
              <a:rPr lang="fr-FR" sz="1400" b="1" dirty="0">
                <a:solidFill>
                  <a:srgbClr val="69ADAD"/>
                </a:solidFill>
                <a:latin typeface="Verdana" panose="020B0604030504040204" pitchFamily="34" charset="0"/>
                <a:ea typeface="Verdana" panose="020B0604030504040204" pitchFamily="34" charset="0"/>
                <a:cs typeface="Verdana" panose="020B0604030504040204" pitchFamily="34" charset="0"/>
              </a:rPr>
              <a:t> issues as </a:t>
            </a:r>
            <a:r>
              <a:rPr lang="fr-FR" sz="1400" b="1" dirty="0" err="1">
                <a:solidFill>
                  <a:srgbClr val="69ADAD"/>
                </a:solidFill>
                <a:latin typeface="Verdana" panose="020B0604030504040204" pitchFamily="34" charset="0"/>
                <a:ea typeface="Verdana" panose="020B0604030504040204" pitchFamily="34" charset="0"/>
                <a:cs typeface="Verdana" panose="020B0604030504040204" pitchFamily="34" charset="0"/>
              </a:rPr>
              <a:t>themes</a:t>
            </a:r>
            <a:r>
              <a:rPr lang="fr-FR" sz="1400" b="1" dirty="0">
                <a:solidFill>
                  <a:srgbClr val="69ADAD"/>
                </a:solidFill>
                <a:latin typeface="Verdana" panose="020B0604030504040204" pitchFamily="34" charset="0"/>
                <a:ea typeface="Verdana" panose="020B0604030504040204" pitchFamily="34" charset="0"/>
                <a:cs typeface="Verdana" panose="020B0604030504040204" pitchFamily="34" charset="0"/>
              </a:rPr>
              <a:t>. Can </a:t>
            </a:r>
            <a:r>
              <a:rPr lang="fr-FR" sz="1400" b="1" dirty="0" err="1">
                <a:solidFill>
                  <a:srgbClr val="69ADAD"/>
                </a:solidFill>
                <a:latin typeface="Verdana" panose="020B0604030504040204" pitchFamily="34" charset="0"/>
                <a:ea typeface="Verdana" panose="020B0604030504040204" pitchFamily="34" charset="0"/>
                <a:cs typeface="Verdana" panose="020B0604030504040204" pitchFamily="34" charset="0"/>
              </a:rPr>
              <a:t>you</a:t>
            </a:r>
            <a:r>
              <a:rPr lang="fr-FR" sz="1400" b="1" dirty="0">
                <a:solidFill>
                  <a:srgbClr val="69ADAD"/>
                </a:solidFill>
                <a:latin typeface="Verdana" panose="020B0604030504040204" pitchFamily="34" charset="0"/>
                <a:ea typeface="Verdana" panose="020B0604030504040204" pitchFamily="34" charset="0"/>
                <a:cs typeface="Verdana" panose="020B0604030504040204" pitchFamily="34" charset="0"/>
              </a:rPr>
              <a:t> tell us more about </a:t>
            </a:r>
            <a:r>
              <a:rPr lang="fr-FR" sz="1400" b="1" dirty="0" err="1">
                <a:solidFill>
                  <a:srgbClr val="69ADAD"/>
                </a:solidFill>
                <a:latin typeface="Verdana" panose="020B0604030504040204" pitchFamily="34" charset="0"/>
                <a:ea typeface="Verdana" panose="020B0604030504040204" pitchFamily="34" charset="0"/>
                <a:cs typeface="Verdana" panose="020B0604030504040204" pitchFamily="34" charset="0"/>
              </a:rPr>
              <a:t>them</a:t>
            </a:r>
            <a:r>
              <a:rPr lang="fr-FR" sz="1400" b="1" dirty="0">
                <a:solidFill>
                  <a:srgbClr val="69ADAD"/>
                </a:solidFill>
                <a:latin typeface="Verdana" panose="020B0604030504040204" pitchFamily="34" charset="0"/>
                <a:ea typeface="Verdana" panose="020B0604030504040204" pitchFamily="34" charset="0"/>
                <a:cs typeface="Verdana" panose="020B0604030504040204" pitchFamily="34" charset="0"/>
              </a:rPr>
              <a:t>? </a:t>
            </a:r>
            <a:r>
              <a:rPr lang="fr-FR" sz="1400" b="1" dirty="0" err="1">
                <a:solidFill>
                  <a:srgbClr val="69ADAD"/>
                </a:solidFill>
                <a:latin typeface="Verdana" panose="020B0604030504040204" pitchFamily="34" charset="0"/>
                <a:ea typeface="Verdana" panose="020B0604030504040204" pitchFamily="34" charset="0"/>
                <a:cs typeface="Verdana" panose="020B0604030504040204" pitchFamily="34" charset="0"/>
              </a:rPr>
              <a:t>What</a:t>
            </a:r>
            <a:r>
              <a:rPr lang="fr-FR" sz="1400" b="1" dirty="0">
                <a:solidFill>
                  <a:srgbClr val="69ADAD"/>
                </a:solidFill>
                <a:latin typeface="Verdana" panose="020B0604030504040204" pitchFamily="34" charset="0"/>
                <a:ea typeface="Verdana" panose="020B0604030504040204" pitchFamily="34" charset="0"/>
                <a:cs typeface="Verdana" panose="020B0604030504040204" pitchFamily="34" charset="0"/>
              </a:rPr>
              <a:t> are </a:t>
            </a:r>
            <a:r>
              <a:rPr lang="fr-FR" sz="1400" b="1" dirty="0" err="1">
                <a:solidFill>
                  <a:srgbClr val="69ADAD"/>
                </a:solidFill>
                <a:latin typeface="Verdana" panose="020B0604030504040204" pitchFamily="34" charset="0"/>
                <a:ea typeface="Verdana" panose="020B0604030504040204" pitchFamily="34" charset="0"/>
                <a:cs typeface="Verdana" panose="020B0604030504040204" pitchFamily="34" charset="0"/>
              </a:rPr>
              <a:t>these</a:t>
            </a:r>
            <a:r>
              <a:rPr lang="fr-FR" sz="1400" b="1" dirty="0">
                <a:solidFill>
                  <a:srgbClr val="69ADAD"/>
                </a:solidFill>
                <a:latin typeface="Verdana" panose="020B0604030504040204" pitchFamily="34" charset="0"/>
                <a:ea typeface="Verdana" panose="020B0604030504040204" pitchFamily="34" charset="0"/>
                <a:cs typeface="Verdana" panose="020B0604030504040204" pitchFamily="34" charset="0"/>
              </a:rPr>
              <a:t> issues?</a:t>
            </a:r>
          </a:p>
        </p:txBody>
      </p:sp>
      <p:sp>
        <p:nvSpPr>
          <p:cNvPr id="7" name="ZoneTexte 6">
            <a:extLst>
              <a:ext uri="{FF2B5EF4-FFF2-40B4-BE49-F238E27FC236}">
                <a16:creationId xmlns:a16="http://schemas.microsoft.com/office/drawing/2014/main" id="{A5B6D34F-942C-EA30-60E9-99921F40185C}"/>
              </a:ext>
            </a:extLst>
          </p:cNvPr>
          <p:cNvSpPr txBox="1"/>
          <p:nvPr/>
        </p:nvSpPr>
        <p:spPr>
          <a:xfrm>
            <a:off x="513066" y="6939178"/>
            <a:ext cx="6648535" cy="3108543"/>
          </a:xfrm>
          <a:prstGeom prst="rect">
            <a:avLst/>
          </a:prstGeom>
          <a:noFill/>
        </p:spPr>
        <p:txBody>
          <a:bodyPr wrap="square" rtlCol="0">
            <a:spAutoFit/>
          </a:bodyPr>
          <a:lstStyle/>
          <a:p>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Yes,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we're</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gradually</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building the missions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around</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the issues of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preserving</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the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environment</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combating</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climate</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change and, in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this</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context</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discovering</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ecotourism</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It's</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fact</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that</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young</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people are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both</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concerned</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about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environmental</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challenges and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interested</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in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these</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issues.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Making</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their</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mission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revolve</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around</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these</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issues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is</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both</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interesting</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and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rewarding</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for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them</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Also</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in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symbolic</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terms</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mobilising</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young</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person</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who</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feels</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excluded</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around</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an action in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favour</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of the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planet</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and the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region</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is</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particularly</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powerful</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and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gives</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meaning</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to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their</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integration</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Finally</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the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necessary</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future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evolution</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of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tourism</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into</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ecotourism</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opens the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door</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to a large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number</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of professions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that</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are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particularly</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inspiring</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for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young</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people and for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which</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they</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often</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have assets. This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is</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why</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we</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are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increasingly</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orienting</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our</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social and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economic</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inclusion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schemes</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around</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these</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environmental</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and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ecotourism</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issues.</a:t>
            </a:r>
          </a:p>
        </p:txBody>
      </p:sp>
    </p:spTree>
    <p:extLst>
      <p:ext uri="{BB962C8B-B14F-4D97-AF65-F5344CB8AC3E}">
        <p14:creationId xmlns:p14="http://schemas.microsoft.com/office/powerpoint/2010/main" val="5541274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6BEB73-34AC-4FC9-C6FB-E17A5BDC0C86}"/>
              </a:ext>
            </a:extLst>
          </p:cNvPr>
          <p:cNvSpPr/>
          <p:nvPr/>
        </p:nvSpPr>
        <p:spPr>
          <a:xfrm>
            <a:off x="3158256" y="823928"/>
            <a:ext cx="4410635" cy="8031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Slide Number Placeholder 3">
            <a:extLst>
              <a:ext uri="{FF2B5EF4-FFF2-40B4-BE49-F238E27FC236}">
                <a16:creationId xmlns:a16="http://schemas.microsoft.com/office/drawing/2014/main" id="{F7AF33E5-6C8E-82EF-A3D8-5DA81AE77383}"/>
              </a:ext>
            </a:extLst>
          </p:cNvPr>
          <p:cNvSpPr>
            <a:spLocks noGrp="1"/>
          </p:cNvSpPr>
          <p:nvPr>
            <p:ph type="sldNum" sz="quarter" idx="4"/>
          </p:nvPr>
        </p:nvSpPr>
        <p:spPr/>
        <p:txBody>
          <a:bodyPr/>
          <a:lstStyle/>
          <a:p>
            <a:fld id="{CB2079F2-58AF-ED44-82D7-E04B2F6FD686}" type="slidenum">
              <a:rPr lang="en-US" smtClean="0"/>
              <a:pPr/>
              <a:t>64</a:t>
            </a:fld>
            <a:endParaRPr lang="en-US" dirty="0"/>
          </a:p>
        </p:txBody>
      </p:sp>
      <p:sp>
        <p:nvSpPr>
          <p:cNvPr id="5" name="Text Placeholder 4">
            <a:extLst>
              <a:ext uri="{FF2B5EF4-FFF2-40B4-BE49-F238E27FC236}">
                <a16:creationId xmlns:a16="http://schemas.microsoft.com/office/drawing/2014/main" id="{ED8D9984-68D1-86C2-98BF-D3A6CF81FD9D}"/>
              </a:ext>
            </a:extLst>
          </p:cNvPr>
          <p:cNvSpPr>
            <a:spLocks noGrp="1"/>
          </p:cNvSpPr>
          <p:nvPr>
            <p:ph type="body" sz="quarter" idx="115"/>
          </p:nvPr>
        </p:nvSpPr>
        <p:spPr>
          <a:xfrm>
            <a:off x="457200" y="1500764"/>
            <a:ext cx="6777989" cy="3878172"/>
          </a:xfrm>
        </p:spPr>
        <p:txBody>
          <a:bodyPr numCol="1"/>
          <a:lstStyle/>
          <a:p>
            <a:pPr>
              <a:lnSpc>
                <a:spcPct val="115000"/>
              </a:lnSpc>
            </a:pPr>
            <a:r>
              <a:rPr lang="en-US" dirty="0">
                <a:effectLst/>
              </a:rPr>
              <a:t>Yes, absolutely. And we gradually </a:t>
            </a:r>
            <a:r>
              <a:rPr lang="en-US" dirty="0" err="1">
                <a:effectLst/>
              </a:rPr>
              <a:t>realised</a:t>
            </a:r>
            <a:r>
              <a:rPr lang="en-US" dirty="0">
                <a:effectLst/>
              </a:rPr>
              <a:t>, as we broadened the scope and density of the young people's missions and also involved young people from the destinations visited, that the destination was no longer in itself the only guarantee of emotional 'shock'. But that the inspiring beauty of a place, the nobility and human warmth and the strength of the discoveries were not exclusively linked to the distance of the trip, nor to its intrinsic exoticism, nor to the landscapes alone, but that there could also be equally inspiring discoveries that were less distant and therefore less expensive. Like Tunisia, for example. But also in France and around the Mediterranean. Even in Belgium. Focusing the mission on environmental issues and ecotourism-related professions opens up new horizons for MOVE for THE WORLD. Young people are ready to "get moving" on real issues as soon as they can discover, in addition to an aesthetic emotion beyond their usual horizons, a reason for being.</a:t>
            </a:r>
            <a:endParaRPr lang="fr-FR" dirty="0">
              <a:effectLst/>
            </a:endParaRPr>
          </a:p>
        </p:txBody>
      </p:sp>
      <p:sp>
        <p:nvSpPr>
          <p:cNvPr id="6" name="Text Placeholder 5">
            <a:extLst>
              <a:ext uri="{FF2B5EF4-FFF2-40B4-BE49-F238E27FC236}">
                <a16:creationId xmlns:a16="http://schemas.microsoft.com/office/drawing/2014/main" id="{8810F661-7155-C6F9-7E1F-2D665FC61D97}"/>
              </a:ext>
            </a:extLst>
          </p:cNvPr>
          <p:cNvSpPr>
            <a:spLocks noGrp="1"/>
          </p:cNvSpPr>
          <p:nvPr>
            <p:ph type="body" sz="quarter" idx="116"/>
          </p:nvPr>
        </p:nvSpPr>
        <p:spPr>
          <a:xfrm>
            <a:off x="468844" y="823928"/>
            <a:ext cx="5992059" cy="451257"/>
          </a:xfrm>
        </p:spPr>
        <p:txBody>
          <a:bodyPr/>
          <a:lstStyle/>
          <a:p>
            <a:r>
              <a:rPr lang="en-GB" dirty="0"/>
              <a:t>All in all, the system is developing gradually and becoming richer as time goes by?</a:t>
            </a:r>
          </a:p>
        </p:txBody>
      </p:sp>
      <p:pic>
        <p:nvPicPr>
          <p:cNvPr id="7" name="Image 6" descr="Une image contenant personne, habits, plein air, homme&#10;&#10;Description générée automatiquement">
            <a:extLst>
              <a:ext uri="{FF2B5EF4-FFF2-40B4-BE49-F238E27FC236}">
                <a16:creationId xmlns:a16="http://schemas.microsoft.com/office/drawing/2014/main" id="{50CA56D8-8AD9-9518-32C2-2593E8977BD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68" y="5120286"/>
            <a:ext cx="7559675" cy="5038361"/>
          </a:xfrm>
          <a:prstGeom prst="rect">
            <a:avLst/>
          </a:prstGeom>
        </p:spPr>
      </p:pic>
    </p:spTree>
    <p:extLst>
      <p:ext uri="{BB962C8B-B14F-4D97-AF65-F5344CB8AC3E}">
        <p14:creationId xmlns:p14="http://schemas.microsoft.com/office/powerpoint/2010/main" val="17529750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12C7C16-645E-41CE-8939-3DA56CCAB361}"/>
              </a:ext>
            </a:extLst>
          </p:cNvPr>
          <p:cNvSpPr>
            <a:spLocks noGrp="1"/>
          </p:cNvSpPr>
          <p:nvPr>
            <p:ph type="body" sz="quarter" idx="47"/>
          </p:nvPr>
        </p:nvSpPr>
        <p:spPr/>
        <p:txBody>
          <a:bodyPr/>
          <a:lstStyle/>
          <a:p>
            <a:r>
              <a:rPr lang="fr-FR" dirty="0"/>
              <a:t>Our team</a:t>
            </a:r>
          </a:p>
        </p:txBody>
      </p:sp>
      <p:sp>
        <p:nvSpPr>
          <p:cNvPr id="3" name="Espace réservé du texte 2">
            <a:extLst>
              <a:ext uri="{FF2B5EF4-FFF2-40B4-BE49-F238E27FC236}">
                <a16:creationId xmlns:a16="http://schemas.microsoft.com/office/drawing/2014/main" id="{F262875C-5CF4-C606-AC81-DF411F80AD97}"/>
              </a:ext>
            </a:extLst>
          </p:cNvPr>
          <p:cNvSpPr>
            <a:spLocks noGrp="1"/>
          </p:cNvSpPr>
          <p:nvPr>
            <p:ph type="body" sz="quarter" idx="43"/>
          </p:nvPr>
        </p:nvSpPr>
        <p:spPr/>
        <p:txBody>
          <a:bodyPr/>
          <a:lstStyle/>
          <a:p>
            <a:r>
              <a:rPr lang="fr-FR" dirty="0"/>
              <a:t>LE LABA</a:t>
            </a:r>
          </a:p>
        </p:txBody>
      </p:sp>
      <p:sp>
        <p:nvSpPr>
          <p:cNvPr id="4" name="Espace réservé du texte 3">
            <a:extLst>
              <a:ext uri="{FF2B5EF4-FFF2-40B4-BE49-F238E27FC236}">
                <a16:creationId xmlns:a16="http://schemas.microsoft.com/office/drawing/2014/main" id="{17C3B985-066D-4021-2E20-5F57A638B43D}"/>
              </a:ext>
            </a:extLst>
          </p:cNvPr>
          <p:cNvSpPr>
            <a:spLocks noGrp="1"/>
          </p:cNvSpPr>
          <p:nvPr>
            <p:ph type="body" sz="quarter" idx="50"/>
          </p:nvPr>
        </p:nvSpPr>
        <p:spPr>
          <a:xfrm>
            <a:off x="612807" y="6819008"/>
            <a:ext cx="2530803" cy="278871"/>
          </a:xfrm>
        </p:spPr>
        <p:txBody>
          <a:bodyPr/>
          <a:lstStyle/>
          <a:p>
            <a:r>
              <a:rPr lang="fr-FR" dirty="0"/>
              <a:t>MOMENTUM MARKETING SERVICES</a:t>
            </a:r>
          </a:p>
        </p:txBody>
      </p:sp>
      <p:sp>
        <p:nvSpPr>
          <p:cNvPr id="5" name="Espace réservé du numéro de diapositive 4">
            <a:extLst>
              <a:ext uri="{FF2B5EF4-FFF2-40B4-BE49-F238E27FC236}">
                <a16:creationId xmlns:a16="http://schemas.microsoft.com/office/drawing/2014/main" id="{2A213985-905E-791F-5663-924EFD77220C}"/>
              </a:ext>
            </a:extLst>
          </p:cNvPr>
          <p:cNvSpPr>
            <a:spLocks noGrp="1"/>
          </p:cNvSpPr>
          <p:nvPr>
            <p:ph type="sldNum" sz="quarter" idx="4"/>
          </p:nvPr>
        </p:nvSpPr>
        <p:spPr/>
        <p:txBody>
          <a:bodyPr/>
          <a:lstStyle/>
          <a:p>
            <a:fld id="{CB2079F2-58AF-ED44-82D7-E04B2F6FD686}" type="slidenum">
              <a:rPr lang="en-US" smtClean="0"/>
              <a:pPr/>
              <a:t>65</a:t>
            </a:fld>
            <a:endParaRPr lang="en-US" dirty="0"/>
          </a:p>
        </p:txBody>
      </p:sp>
      <p:sp>
        <p:nvSpPr>
          <p:cNvPr id="6" name="Espace réservé du texte 5">
            <a:extLst>
              <a:ext uri="{FF2B5EF4-FFF2-40B4-BE49-F238E27FC236}">
                <a16:creationId xmlns:a16="http://schemas.microsoft.com/office/drawing/2014/main" id="{BD0A78FA-B5B5-F68D-2B23-9ADAA1A44F81}"/>
              </a:ext>
            </a:extLst>
          </p:cNvPr>
          <p:cNvSpPr>
            <a:spLocks noGrp="1"/>
          </p:cNvSpPr>
          <p:nvPr>
            <p:ph type="body" sz="quarter" idx="54"/>
          </p:nvPr>
        </p:nvSpPr>
        <p:spPr/>
        <p:txBody>
          <a:bodyPr/>
          <a:lstStyle/>
          <a:p>
            <a:endParaRPr lang="fr-FR"/>
          </a:p>
        </p:txBody>
      </p:sp>
      <p:sp>
        <p:nvSpPr>
          <p:cNvPr id="7" name="Espace réservé du texte 6">
            <a:extLst>
              <a:ext uri="{FF2B5EF4-FFF2-40B4-BE49-F238E27FC236}">
                <a16:creationId xmlns:a16="http://schemas.microsoft.com/office/drawing/2014/main" id="{D1061B3A-9246-8DBA-BC72-A202B15EF0AA}"/>
              </a:ext>
            </a:extLst>
          </p:cNvPr>
          <p:cNvSpPr>
            <a:spLocks noGrp="1"/>
          </p:cNvSpPr>
          <p:nvPr>
            <p:ph type="body" sz="quarter" idx="55"/>
          </p:nvPr>
        </p:nvSpPr>
        <p:spPr/>
        <p:txBody>
          <a:bodyPr/>
          <a:lstStyle/>
          <a:p>
            <a:r>
              <a:rPr lang="fr-FR" dirty="0"/>
              <a:t>MATERAHUB</a:t>
            </a:r>
          </a:p>
        </p:txBody>
      </p:sp>
      <p:sp>
        <p:nvSpPr>
          <p:cNvPr id="8" name="Espace réservé du texte 7">
            <a:extLst>
              <a:ext uri="{FF2B5EF4-FFF2-40B4-BE49-F238E27FC236}">
                <a16:creationId xmlns:a16="http://schemas.microsoft.com/office/drawing/2014/main" id="{F2D03E37-BC39-739D-AF04-CB80FAFB85F9}"/>
              </a:ext>
            </a:extLst>
          </p:cNvPr>
          <p:cNvSpPr>
            <a:spLocks noGrp="1"/>
          </p:cNvSpPr>
          <p:nvPr>
            <p:ph type="body" sz="quarter" idx="56"/>
          </p:nvPr>
        </p:nvSpPr>
        <p:spPr/>
        <p:txBody>
          <a:bodyPr/>
          <a:lstStyle/>
          <a:p>
            <a:r>
              <a:rPr lang="fr-FR" dirty="0"/>
              <a:t>W8</a:t>
            </a:r>
          </a:p>
        </p:txBody>
      </p:sp>
      <p:sp>
        <p:nvSpPr>
          <p:cNvPr id="9" name="Espace réservé du texte 8">
            <a:extLst>
              <a:ext uri="{FF2B5EF4-FFF2-40B4-BE49-F238E27FC236}">
                <a16:creationId xmlns:a16="http://schemas.microsoft.com/office/drawing/2014/main" id="{FCDC8BFE-2199-7216-4B63-23B00555DDC6}"/>
              </a:ext>
            </a:extLst>
          </p:cNvPr>
          <p:cNvSpPr>
            <a:spLocks noGrp="1"/>
          </p:cNvSpPr>
          <p:nvPr>
            <p:ph type="body" sz="quarter" idx="57"/>
          </p:nvPr>
        </p:nvSpPr>
        <p:spPr/>
        <p:txBody>
          <a:bodyPr/>
          <a:lstStyle/>
          <a:p>
            <a:r>
              <a:rPr lang="fr-FR" dirty="0"/>
              <a:t>COOMPANION</a:t>
            </a:r>
          </a:p>
        </p:txBody>
      </p:sp>
      <p:sp>
        <p:nvSpPr>
          <p:cNvPr id="10" name="Espace réservé du texte 9">
            <a:extLst>
              <a:ext uri="{FF2B5EF4-FFF2-40B4-BE49-F238E27FC236}">
                <a16:creationId xmlns:a16="http://schemas.microsoft.com/office/drawing/2014/main" id="{DE5CBD62-9031-07CB-11F6-DA6C12FFBC66}"/>
              </a:ext>
            </a:extLst>
          </p:cNvPr>
          <p:cNvSpPr>
            <a:spLocks noGrp="1"/>
          </p:cNvSpPr>
          <p:nvPr>
            <p:ph type="body" sz="quarter" idx="58"/>
          </p:nvPr>
        </p:nvSpPr>
        <p:spPr/>
        <p:txBody>
          <a:bodyPr/>
          <a:lstStyle/>
          <a:p>
            <a:r>
              <a:rPr lang="fr-FR" dirty="0"/>
              <a:t>DEFISMED</a:t>
            </a:r>
          </a:p>
        </p:txBody>
      </p:sp>
      <p:sp>
        <p:nvSpPr>
          <p:cNvPr id="11" name="Espace réservé du texte 10">
            <a:extLst>
              <a:ext uri="{FF2B5EF4-FFF2-40B4-BE49-F238E27FC236}">
                <a16:creationId xmlns:a16="http://schemas.microsoft.com/office/drawing/2014/main" id="{23C060C3-07ED-E2B1-2837-FBD978C078B4}"/>
              </a:ext>
            </a:extLst>
          </p:cNvPr>
          <p:cNvSpPr>
            <a:spLocks noGrp="1"/>
          </p:cNvSpPr>
          <p:nvPr>
            <p:ph type="body" sz="quarter" idx="17"/>
          </p:nvPr>
        </p:nvSpPr>
        <p:spPr>
          <a:xfrm>
            <a:off x="4037263" y="9086536"/>
            <a:ext cx="3672138" cy="446489"/>
          </a:xfrm>
        </p:spPr>
        <p:txBody>
          <a:bodyPr/>
          <a:lstStyle/>
          <a:p>
            <a:r>
              <a:rPr lang="en-GB" sz="1500" b="0" dirty="0"/>
              <a:t>https://</a:t>
            </a:r>
            <a:r>
              <a:rPr lang="en-GB" sz="1500" dirty="0" err="1"/>
              <a:t>ecohealthforyouth</a:t>
            </a:r>
            <a:r>
              <a:rPr lang="en-GB" sz="1500" b="0" dirty="0" err="1"/>
              <a:t>.com</a:t>
            </a:r>
            <a:endParaRPr lang="en-US" sz="1500" b="0" dirty="0"/>
          </a:p>
          <a:p>
            <a:endParaRPr lang="fr-FR" sz="1800" dirty="0"/>
          </a:p>
        </p:txBody>
      </p:sp>
      <p:sp>
        <p:nvSpPr>
          <p:cNvPr id="13" name="Rectangle 12">
            <a:extLst>
              <a:ext uri="{FF2B5EF4-FFF2-40B4-BE49-F238E27FC236}">
                <a16:creationId xmlns:a16="http://schemas.microsoft.com/office/drawing/2014/main" id="{D71FCF67-B726-3AA3-9811-43BC9B6CA472}"/>
              </a:ext>
            </a:extLst>
          </p:cNvPr>
          <p:cNvSpPr/>
          <p:nvPr/>
        </p:nvSpPr>
        <p:spPr>
          <a:xfrm>
            <a:off x="2028149" y="8568009"/>
            <a:ext cx="2133447" cy="1095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9" name="Image 18" descr="Une image contenant texte, carte de visite, capture d’écran, Police&#10;&#10;Description générée automatiquement">
            <a:extLst>
              <a:ext uri="{FF2B5EF4-FFF2-40B4-BE49-F238E27FC236}">
                <a16:creationId xmlns:a16="http://schemas.microsoft.com/office/drawing/2014/main" id="{0CCBED5D-5C3D-F560-E8E0-9A793333252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53981" y="8339872"/>
            <a:ext cx="2281781" cy="1283502"/>
          </a:xfrm>
          <a:prstGeom prst="rect">
            <a:avLst/>
          </a:prstGeom>
        </p:spPr>
      </p:pic>
      <p:pic>
        <p:nvPicPr>
          <p:cNvPr id="21" name="Image 20" descr="Une image contenant Police, cercle, Graphique, conception&#10;&#10;Description générée automatiquement">
            <a:extLst>
              <a:ext uri="{FF2B5EF4-FFF2-40B4-BE49-F238E27FC236}">
                <a16:creationId xmlns:a16="http://schemas.microsoft.com/office/drawing/2014/main" id="{BDDFEB9D-6AB7-8192-50D7-D9B764D7E9E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08073" y="4175357"/>
            <a:ext cx="1382817" cy="1058719"/>
          </a:xfrm>
          <a:prstGeom prst="rect">
            <a:avLst/>
          </a:prstGeom>
        </p:spPr>
      </p:pic>
      <p:pic>
        <p:nvPicPr>
          <p:cNvPr id="23" name="Image 22" descr="Une image contenant Police, logo, Graphique, texte&#10;&#10;Description générée automatiquement">
            <a:extLst>
              <a:ext uri="{FF2B5EF4-FFF2-40B4-BE49-F238E27FC236}">
                <a16:creationId xmlns:a16="http://schemas.microsoft.com/office/drawing/2014/main" id="{C30653AA-65A4-1790-CEB1-388E83E5905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27162" y="3778644"/>
            <a:ext cx="2467710" cy="1409312"/>
          </a:xfrm>
          <a:prstGeom prst="rect">
            <a:avLst/>
          </a:prstGeom>
        </p:spPr>
      </p:pic>
      <p:pic>
        <p:nvPicPr>
          <p:cNvPr id="27" name="Image 26" descr="Une image contenant Police, Graphique, texte, graphisme&#10;&#10;Description générée automatiquement">
            <a:extLst>
              <a:ext uri="{FF2B5EF4-FFF2-40B4-BE49-F238E27FC236}">
                <a16:creationId xmlns:a16="http://schemas.microsoft.com/office/drawing/2014/main" id="{91A150A5-76FB-B0ED-10C2-D83FA033C4D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1602" y="5933655"/>
            <a:ext cx="1999706" cy="640790"/>
          </a:xfrm>
          <a:prstGeom prst="rect">
            <a:avLst/>
          </a:prstGeom>
        </p:spPr>
      </p:pic>
      <p:pic>
        <p:nvPicPr>
          <p:cNvPr id="31" name="Image 30" descr="Une image contenant texte, Police, Graphique, logo&#10;&#10;Description générée automatiquement">
            <a:extLst>
              <a:ext uri="{FF2B5EF4-FFF2-40B4-BE49-F238E27FC236}">
                <a16:creationId xmlns:a16="http://schemas.microsoft.com/office/drawing/2014/main" id="{F4DDCFBD-85B0-C3CE-53EC-B503157B303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43610" y="5942259"/>
            <a:ext cx="2133447" cy="509896"/>
          </a:xfrm>
          <a:prstGeom prst="rect">
            <a:avLst/>
          </a:prstGeom>
        </p:spPr>
      </p:pic>
      <p:pic>
        <p:nvPicPr>
          <p:cNvPr id="34" name="Image 33" descr="Une image contenant texte, Police, Graphique, capture d’écran&#10;&#10;Description générée automatiquement">
            <a:extLst>
              <a:ext uri="{FF2B5EF4-FFF2-40B4-BE49-F238E27FC236}">
                <a16:creationId xmlns:a16="http://schemas.microsoft.com/office/drawing/2014/main" id="{0B8BFC28-2033-9263-4AC8-B15443B306B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17769" y="6919640"/>
            <a:ext cx="1531653" cy="1531653"/>
          </a:xfrm>
          <a:prstGeom prst="rect">
            <a:avLst/>
          </a:prstGeom>
        </p:spPr>
      </p:pic>
      <p:pic>
        <p:nvPicPr>
          <p:cNvPr id="36" name="Image 35" descr="Une image contenant Police, écriture manuscrite, Graphique, calligraphie&#10;&#10;Description générée automatiquement">
            <a:extLst>
              <a:ext uri="{FF2B5EF4-FFF2-40B4-BE49-F238E27FC236}">
                <a16:creationId xmlns:a16="http://schemas.microsoft.com/office/drawing/2014/main" id="{3FA10987-197A-35DE-BA25-1AF763CA5B0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194163" y="6876554"/>
            <a:ext cx="1914413" cy="1531531"/>
          </a:xfrm>
          <a:prstGeom prst="rect">
            <a:avLst/>
          </a:prstGeom>
        </p:spPr>
      </p:pic>
      <p:sp>
        <p:nvSpPr>
          <p:cNvPr id="12" name="Espace réservé du texte 9">
            <a:extLst>
              <a:ext uri="{FF2B5EF4-FFF2-40B4-BE49-F238E27FC236}">
                <a16:creationId xmlns:a16="http://schemas.microsoft.com/office/drawing/2014/main" id="{F84714D3-5653-D162-6489-241C38526305}"/>
              </a:ext>
            </a:extLst>
          </p:cNvPr>
          <p:cNvSpPr txBox="1">
            <a:spLocks/>
          </p:cNvSpPr>
          <p:nvPr/>
        </p:nvSpPr>
        <p:spPr>
          <a:xfrm>
            <a:off x="1861016" y="10117264"/>
            <a:ext cx="2133447" cy="278871"/>
          </a:xfrm>
          <a:prstGeom prst="rect">
            <a:avLst/>
          </a:prstGeom>
        </p:spPr>
        <p:txBody>
          <a:bodyPr vert="horz" lIns="91440" tIns="45720" rIns="91440" bIns="45720" numCol="1" spcCol="288000" rtlCol="0" anchor="t">
            <a:noAutofit/>
          </a:bodyPr>
          <a:lstStyle>
            <a:lvl1pPr marL="0" indent="0" algn="ctr" defTabSz="2072941" rtl="0" eaLnBrk="1" latinLnBrk="0" hangingPunct="1">
              <a:lnSpc>
                <a:spcPct val="100000"/>
              </a:lnSpc>
              <a:spcBef>
                <a:spcPts val="0"/>
              </a:spcBef>
              <a:buFont typeface="Arial" panose="020B0604020202020204" pitchFamily="34" charset="0"/>
              <a:buNone/>
              <a:defRPr sz="10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fr-FR" dirty="0"/>
              <a:t>OIRD</a:t>
            </a:r>
          </a:p>
        </p:txBody>
      </p:sp>
      <p:sp>
        <p:nvSpPr>
          <p:cNvPr id="14" name="Espace réservé du texte 9">
            <a:extLst>
              <a:ext uri="{FF2B5EF4-FFF2-40B4-BE49-F238E27FC236}">
                <a16:creationId xmlns:a16="http://schemas.microsoft.com/office/drawing/2014/main" id="{1F3F03F9-551F-EC26-8A6B-B21F1F3DFB19}"/>
              </a:ext>
            </a:extLst>
          </p:cNvPr>
          <p:cNvSpPr txBox="1">
            <a:spLocks/>
          </p:cNvSpPr>
          <p:nvPr/>
        </p:nvSpPr>
        <p:spPr>
          <a:xfrm>
            <a:off x="1979782" y="9753482"/>
            <a:ext cx="2133447" cy="278871"/>
          </a:xfrm>
          <a:prstGeom prst="rect">
            <a:avLst/>
          </a:prstGeom>
        </p:spPr>
        <p:txBody>
          <a:bodyPr vert="horz" lIns="91440" tIns="45720" rIns="91440" bIns="45720" numCol="1" spcCol="288000" rtlCol="0" anchor="t">
            <a:noAutofit/>
          </a:bodyPr>
          <a:lstStyle>
            <a:lvl1pPr marL="0" indent="0" algn="ctr" defTabSz="2072941" rtl="0" eaLnBrk="1" latinLnBrk="0" hangingPunct="1">
              <a:lnSpc>
                <a:spcPct val="100000"/>
              </a:lnSpc>
              <a:spcBef>
                <a:spcPts val="0"/>
              </a:spcBef>
              <a:buFont typeface="Arial" panose="020B0604020202020204" pitchFamily="34" charset="0"/>
              <a:buNone/>
              <a:defRPr sz="10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fr-FR" dirty="0"/>
              <a:t>OIRD</a:t>
            </a:r>
          </a:p>
        </p:txBody>
      </p:sp>
      <p:sp>
        <p:nvSpPr>
          <p:cNvPr id="15" name="Text Placeholder 5">
            <a:extLst>
              <a:ext uri="{FF2B5EF4-FFF2-40B4-BE49-F238E27FC236}">
                <a16:creationId xmlns:a16="http://schemas.microsoft.com/office/drawing/2014/main" id="{799DB985-D18B-6EC1-EA18-A462D1D49273}"/>
              </a:ext>
            </a:extLst>
          </p:cNvPr>
          <p:cNvSpPr txBox="1">
            <a:spLocks/>
          </p:cNvSpPr>
          <p:nvPr/>
        </p:nvSpPr>
        <p:spPr>
          <a:xfrm>
            <a:off x="783807" y="1692679"/>
            <a:ext cx="5992059" cy="451257"/>
          </a:xfrm>
          <a:prstGeom prst="rect">
            <a:avLst/>
          </a:prstGeom>
        </p:spPr>
        <p:txBody>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buNone/>
            </a:pPr>
            <a:r>
              <a:rPr lang="en-GB" sz="1400" dirty="0">
                <a:solidFill>
                  <a:srgbClr val="6D6E71"/>
                </a:solidFill>
                <a:latin typeface="Verdana" panose="020B0604030504040204" pitchFamily="34" charset="0"/>
                <a:ea typeface="Verdana" panose="020B0604030504040204" pitchFamily="34" charset="0"/>
                <a:cs typeface="Verdana" panose="020B0604030504040204" pitchFamily="34" charset="0"/>
              </a:rPr>
              <a:t>This project is the fruit of the brainstorming of 7 partners from France, Ireland, Italy, Belgium and Sweden.</a:t>
            </a:r>
          </a:p>
        </p:txBody>
      </p:sp>
    </p:spTree>
    <p:extLst>
      <p:ext uri="{BB962C8B-B14F-4D97-AF65-F5344CB8AC3E}">
        <p14:creationId xmlns:p14="http://schemas.microsoft.com/office/powerpoint/2010/main" val="164465524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9E3653B-608B-674C-803E-E8C44758D3FF}"/>
              </a:ext>
            </a:extLst>
          </p:cNvPr>
          <p:cNvSpPr>
            <a:spLocks noGrp="1"/>
          </p:cNvSpPr>
          <p:nvPr>
            <p:ph type="body" sz="quarter" idx="17"/>
          </p:nvPr>
        </p:nvSpPr>
        <p:spPr>
          <a:xfrm>
            <a:off x="-71308" y="1582789"/>
            <a:ext cx="4626429" cy="446489"/>
          </a:xfrm>
        </p:spPr>
        <p:txBody>
          <a:bodyPr/>
          <a:lstStyle/>
          <a:p>
            <a:pPr algn="l"/>
            <a:r>
              <a:rPr lang="en-GB" sz="1600" b="0" dirty="0"/>
              <a:t>https://</a:t>
            </a:r>
            <a:r>
              <a:rPr lang="en-GB" sz="1600" dirty="0" err="1"/>
              <a:t>ecohealthforyouth</a:t>
            </a:r>
            <a:r>
              <a:rPr lang="en-GB" sz="1600" b="0" dirty="0" err="1"/>
              <a:t>.com</a:t>
            </a:r>
            <a:endParaRPr lang="en-US" sz="1600" b="0" dirty="0"/>
          </a:p>
          <a:p>
            <a:endParaRPr lang="en-US" sz="1200" dirty="0"/>
          </a:p>
        </p:txBody>
      </p:sp>
      <p:sp>
        <p:nvSpPr>
          <p:cNvPr id="5" name="Text Placeholder 4">
            <a:extLst>
              <a:ext uri="{FF2B5EF4-FFF2-40B4-BE49-F238E27FC236}">
                <a16:creationId xmlns:a16="http://schemas.microsoft.com/office/drawing/2014/main" id="{A9B266F0-EBD4-4E45-A465-8126D8777837}"/>
              </a:ext>
            </a:extLst>
          </p:cNvPr>
          <p:cNvSpPr>
            <a:spLocks noGrp="1"/>
          </p:cNvSpPr>
          <p:nvPr>
            <p:ph type="body" sz="quarter" idx="49"/>
          </p:nvPr>
        </p:nvSpPr>
        <p:spPr>
          <a:xfrm>
            <a:off x="2259944" y="6208420"/>
            <a:ext cx="5299731" cy="665144"/>
          </a:xfrm>
        </p:spPr>
        <p:txBody>
          <a:bodyPr/>
          <a:lstStyle/>
          <a:p>
            <a:r>
              <a:rPr lang="en-US" dirty="0"/>
              <a:t>GOOD PRACTICES GUIDE</a:t>
            </a:r>
          </a:p>
        </p:txBody>
      </p:sp>
      <p:pic>
        <p:nvPicPr>
          <p:cNvPr id="15" name="Picture Placeholder 14">
            <a:extLst>
              <a:ext uri="{FF2B5EF4-FFF2-40B4-BE49-F238E27FC236}">
                <a16:creationId xmlns:a16="http://schemas.microsoft.com/office/drawing/2014/main" id="{6347A2FA-1932-D24E-B6B4-9F244B06EE0B}"/>
              </a:ext>
            </a:extLst>
          </p:cNvPr>
          <p:cNvPicPr>
            <a:picLocks noGrp="1" noChangeAspect="1"/>
          </p:cNvPicPr>
          <p:nvPr>
            <p:ph type="pic" sz="quarter" idx="44"/>
          </p:nvPr>
        </p:nvPicPr>
        <p:blipFill rotWithShape="1">
          <a:blip r:embed="rId2" cstate="screen">
            <a:extLst>
              <a:ext uri="{28A0092B-C50C-407E-A947-70E740481C1C}">
                <a14:useLocalDpi xmlns:a14="http://schemas.microsoft.com/office/drawing/2010/main"/>
              </a:ext>
            </a:extLst>
          </a:blip>
          <a:srcRect/>
          <a:stretch/>
        </p:blipFill>
        <p:spPr/>
      </p:pic>
      <p:sp>
        <p:nvSpPr>
          <p:cNvPr id="6" name="Text Placeholder 32">
            <a:extLst>
              <a:ext uri="{FF2B5EF4-FFF2-40B4-BE49-F238E27FC236}">
                <a16:creationId xmlns:a16="http://schemas.microsoft.com/office/drawing/2014/main" id="{74E22C3A-9360-BF44-9CCC-1437D4E41044}"/>
              </a:ext>
            </a:extLst>
          </p:cNvPr>
          <p:cNvSpPr txBox="1">
            <a:spLocks/>
          </p:cNvSpPr>
          <p:nvPr/>
        </p:nvSpPr>
        <p:spPr>
          <a:xfrm>
            <a:off x="836560" y="8110815"/>
            <a:ext cx="3089252" cy="465137"/>
          </a:xfrm>
          <a:prstGeom prst="rect">
            <a:avLst/>
          </a:prstGeom>
          <a:noFill/>
        </p:spPr>
        <p:txBody>
          <a:bodyPr>
            <a:noAutofit/>
          </a:bodyPr>
          <a:lstStyle>
            <a:lvl1pPr marL="0" indent="0" algn="l" defTabSz="2072941" rtl="0" eaLnBrk="1" latinLnBrk="0" hangingPunct="1">
              <a:lnSpc>
                <a:spcPct val="100000"/>
              </a:lnSpc>
              <a:spcBef>
                <a:spcPts val="2267"/>
              </a:spcBef>
              <a:buFont typeface="Arial" panose="020B0604020202020204" pitchFamily="34" charset="0"/>
              <a:buNone/>
              <a:defRPr sz="2300" b="1" i="0" kern="1200">
                <a:solidFill>
                  <a:srgbClr val="011E3B"/>
                </a:solidFill>
                <a:latin typeface="Poppins SemiBold" pitchFamily="2" charset="77"/>
                <a:ea typeface="+mn-ea"/>
                <a:cs typeface="Poppins SemiBold" pitchFamily="2" charset="77"/>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2800" dirty="0">
                <a:solidFill>
                  <a:srgbClr val="69ADAD"/>
                </a:solidFill>
                <a:latin typeface="Calibri" panose="020F0502020204030204" pitchFamily="34" charset="0"/>
                <a:cs typeface="Calibri" panose="020F0502020204030204" pitchFamily="34" charset="0"/>
              </a:rPr>
              <a:t>Follow our journey</a:t>
            </a:r>
            <a:endParaRPr lang="en-US" sz="2800" dirty="0">
              <a:solidFill>
                <a:srgbClr val="69ADAD"/>
              </a:solidFill>
              <a:latin typeface="Calibri" panose="020F0502020204030204" pitchFamily="34" charset="0"/>
              <a:cs typeface="Calibri" panose="020F0502020204030204" pitchFamily="34" charset="0"/>
            </a:endParaRPr>
          </a:p>
        </p:txBody>
      </p:sp>
      <p:grpSp>
        <p:nvGrpSpPr>
          <p:cNvPr id="11" name="Group 10">
            <a:extLst>
              <a:ext uri="{FF2B5EF4-FFF2-40B4-BE49-F238E27FC236}">
                <a16:creationId xmlns:a16="http://schemas.microsoft.com/office/drawing/2014/main" id="{47862EBF-C712-9B4E-A11B-6E7430D1E036}"/>
              </a:ext>
            </a:extLst>
          </p:cNvPr>
          <p:cNvGrpSpPr/>
          <p:nvPr/>
        </p:nvGrpSpPr>
        <p:grpSpPr>
          <a:xfrm>
            <a:off x="211349" y="3004895"/>
            <a:ext cx="4061117" cy="2475119"/>
            <a:chOff x="-4633037" y="5041382"/>
            <a:chExt cx="5608871" cy="3418425"/>
          </a:xfrm>
        </p:grpSpPr>
        <p:pic>
          <p:nvPicPr>
            <p:cNvPr id="12" name="Picture 11">
              <a:extLst>
                <a:ext uri="{FF2B5EF4-FFF2-40B4-BE49-F238E27FC236}">
                  <a16:creationId xmlns:a16="http://schemas.microsoft.com/office/drawing/2014/main" id="{E0D2D0B0-1426-0642-8695-6D72B357076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33037" y="5041382"/>
              <a:ext cx="5608871" cy="3418425"/>
            </a:xfrm>
            <a:prstGeom prst="rect">
              <a:avLst/>
            </a:prstGeom>
          </p:spPr>
        </p:pic>
        <p:sp>
          <p:nvSpPr>
            <p:cNvPr id="13" name="Rectangle 12">
              <a:extLst>
                <a:ext uri="{FF2B5EF4-FFF2-40B4-BE49-F238E27FC236}">
                  <a16:creationId xmlns:a16="http://schemas.microsoft.com/office/drawing/2014/main" id="{128A24C5-6454-5C48-9EA6-3F39976A1B67}"/>
                </a:ext>
              </a:extLst>
            </p:cNvPr>
            <p:cNvSpPr/>
            <p:nvPr/>
          </p:nvSpPr>
          <p:spPr>
            <a:xfrm>
              <a:off x="-3782767" y="5338786"/>
              <a:ext cx="3981692" cy="2523281"/>
            </a:xfrm>
            <a:prstGeom prst="rect">
              <a:avLst/>
            </a:prstGeom>
            <a:blipFill>
              <a:blip r:embed="rId4"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8E09731B-4C40-72AF-043F-BAE4E558940F}"/>
              </a:ext>
            </a:extLst>
          </p:cNvPr>
          <p:cNvSpPr/>
          <p:nvPr/>
        </p:nvSpPr>
        <p:spPr>
          <a:xfrm>
            <a:off x="822543" y="3220231"/>
            <a:ext cx="2882955" cy="3499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a:extLst>
              <a:ext uri="{FF2B5EF4-FFF2-40B4-BE49-F238E27FC236}">
                <a16:creationId xmlns:a16="http://schemas.microsoft.com/office/drawing/2014/main" id="{4A6D700E-7C72-529B-EEB3-515D44A4786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4391" y="3245100"/>
            <a:ext cx="940402" cy="271945"/>
          </a:xfrm>
          <a:prstGeom prst="rect">
            <a:avLst/>
          </a:prstGeom>
        </p:spPr>
      </p:pic>
      <p:pic>
        <p:nvPicPr>
          <p:cNvPr id="4" name="Image 3" descr="Une image contenant cercle, Graphique, vert, conception&#10;&#10;Description générée automatiquement">
            <a:hlinkClick r:id="rId6"/>
            <a:extLst>
              <a:ext uri="{FF2B5EF4-FFF2-40B4-BE49-F238E27FC236}">
                <a16:creationId xmlns:a16="http://schemas.microsoft.com/office/drawing/2014/main" id="{F4B00D6E-4D9A-BED0-CC7C-395EF0487B08}"/>
              </a:ext>
            </a:extLst>
          </p:cNvPr>
          <p:cNvPicPr>
            <a:picLocks noChangeAspect="1"/>
          </p:cNvPicPr>
          <p:nvPr/>
        </p:nvPicPr>
        <p:blipFill>
          <a:blip r:embed="rId7"/>
          <a:stretch>
            <a:fillRect/>
          </a:stretch>
        </p:blipFill>
        <p:spPr>
          <a:xfrm>
            <a:off x="571792" y="8759774"/>
            <a:ext cx="812800" cy="698500"/>
          </a:xfrm>
          <a:prstGeom prst="rect">
            <a:avLst/>
          </a:prstGeom>
        </p:spPr>
      </p:pic>
      <p:pic>
        <p:nvPicPr>
          <p:cNvPr id="18" name="Image 17" descr="Une image contenant vert, Graphique, logo, symbole&#10;&#10;Description générée automatiquement">
            <a:hlinkClick r:id="rId8"/>
            <a:extLst>
              <a:ext uri="{FF2B5EF4-FFF2-40B4-BE49-F238E27FC236}">
                <a16:creationId xmlns:a16="http://schemas.microsoft.com/office/drawing/2014/main" id="{6F7F4912-D32B-5828-23C8-E16115CA3D1E}"/>
              </a:ext>
            </a:extLst>
          </p:cNvPr>
          <p:cNvPicPr>
            <a:picLocks noChangeAspect="1"/>
          </p:cNvPicPr>
          <p:nvPr/>
        </p:nvPicPr>
        <p:blipFill>
          <a:blip r:embed="rId9"/>
          <a:stretch>
            <a:fillRect/>
          </a:stretch>
        </p:blipFill>
        <p:spPr>
          <a:xfrm>
            <a:off x="1836937" y="8759774"/>
            <a:ext cx="774700" cy="711200"/>
          </a:xfrm>
          <a:prstGeom prst="rect">
            <a:avLst/>
          </a:prstGeom>
        </p:spPr>
      </p:pic>
      <p:pic>
        <p:nvPicPr>
          <p:cNvPr id="20" name="Image 19" descr="Une image contenant Graphique, logo, vert, symbole&#10;&#10;Description générée automatiquement">
            <a:hlinkClick r:id="rId10"/>
            <a:extLst>
              <a:ext uri="{FF2B5EF4-FFF2-40B4-BE49-F238E27FC236}">
                <a16:creationId xmlns:a16="http://schemas.microsoft.com/office/drawing/2014/main" id="{854FEC2C-D82D-2411-AC9F-518C44AA9069}"/>
              </a:ext>
            </a:extLst>
          </p:cNvPr>
          <p:cNvPicPr>
            <a:picLocks noChangeAspect="1"/>
          </p:cNvPicPr>
          <p:nvPr/>
        </p:nvPicPr>
        <p:blipFill>
          <a:blip r:embed="rId11"/>
          <a:stretch>
            <a:fillRect/>
          </a:stretch>
        </p:blipFill>
        <p:spPr>
          <a:xfrm>
            <a:off x="3050842" y="8708974"/>
            <a:ext cx="825500" cy="812800"/>
          </a:xfrm>
          <a:prstGeom prst="rect">
            <a:avLst/>
          </a:prstGeom>
        </p:spPr>
      </p:pic>
    </p:spTree>
    <p:extLst>
      <p:ext uri="{BB962C8B-B14F-4D97-AF65-F5344CB8AC3E}">
        <p14:creationId xmlns:p14="http://schemas.microsoft.com/office/powerpoint/2010/main" val="15912168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CB0A5F6-C391-4079-2D6C-83E071630E67}"/>
              </a:ext>
            </a:extLst>
          </p:cNvPr>
          <p:cNvSpPr>
            <a:spLocks noGrp="1"/>
          </p:cNvSpPr>
          <p:nvPr>
            <p:ph type="sldNum" sz="quarter" idx="4"/>
          </p:nvPr>
        </p:nvSpPr>
        <p:spPr/>
        <p:txBody>
          <a:bodyPr/>
          <a:lstStyle/>
          <a:p>
            <a:fld id="{CB2079F2-58AF-ED44-82D7-E04B2F6FD686}" type="slidenum">
              <a:rPr lang="en-US" smtClean="0"/>
              <a:pPr/>
              <a:t>7</a:t>
            </a:fld>
            <a:endParaRPr lang="en-US" dirty="0"/>
          </a:p>
        </p:txBody>
      </p:sp>
      <p:sp>
        <p:nvSpPr>
          <p:cNvPr id="6" name="Text Placeholder 5">
            <a:extLst>
              <a:ext uri="{FF2B5EF4-FFF2-40B4-BE49-F238E27FC236}">
                <a16:creationId xmlns:a16="http://schemas.microsoft.com/office/drawing/2014/main" id="{BD9B8880-06B9-3D77-95E0-93707411EAFB}"/>
              </a:ext>
            </a:extLst>
          </p:cNvPr>
          <p:cNvSpPr>
            <a:spLocks noGrp="1"/>
          </p:cNvSpPr>
          <p:nvPr>
            <p:ph type="body" sz="quarter" idx="47"/>
          </p:nvPr>
        </p:nvSpPr>
        <p:spPr/>
        <p:txBody>
          <a:bodyPr/>
          <a:lstStyle/>
          <a:p>
            <a:r>
              <a:rPr lang="en-GB" dirty="0"/>
              <a:t>Ireland</a:t>
            </a:r>
          </a:p>
        </p:txBody>
      </p:sp>
      <p:sp>
        <p:nvSpPr>
          <p:cNvPr id="7" name="Text Placeholder 6">
            <a:extLst>
              <a:ext uri="{FF2B5EF4-FFF2-40B4-BE49-F238E27FC236}">
                <a16:creationId xmlns:a16="http://schemas.microsoft.com/office/drawing/2014/main" id="{2D694935-F022-3859-C448-5171018499DD}"/>
              </a:ext>
            </a:extLst>
          </p:cNvPr>
          <p:cNvSpPr>
            <a:spLocks noGrp="1"/>
          </p:cNvSpPr>
          <p:nvPr>
            <p:ph type="body" sz="quarter" idx="113"/>
          </p:nvPr>
        </p:nvSpPr>
        <p:spPr>
          <a:xfrm>
            <a:off x="4459209" y="653677"/>
            <a:ext cx="2899792" cy="574615"/>
          </a:xfrm>
        </p:spPr>
        <p:txBody>
          <a:bodyPr/>
          <a:lstStyle/>
          <a:p>
            <a:r>
              <a:rPr lang="en-GB" dirty="0"/>
              <a:t>Muddy Souls</a:t>
            </a:r>
          </a:p>
        </p:txBody>
      </p:sp>
      <p:sp>
        <p:nvSpPr>
          <p:cNvPr id="2" name="Text Placeholder 1">
            <a:extLst>
              <a:ext uri="{FF2B5EF4-FFF2-40B4-BE49-F238E27FC236}">
                <a16:creationId xmlns:a16="http://schemas.microsoft.com/office/drawing/2014/main" id="{5F7DBE33-B6CF-711E-3CA1-41D115B802FA}"/>
              </a:ext>
            </a:extLst>
          </p:cNvPr>
          <p:cNvSpPr>
            <a:spLocks noGrp="1"/>
          </p:cNvSpPr>
          <p:nvPr>
            <p:ph type="body" sz="quarter" idx="45"/>
          </p:nvPr>
        </p:nvSpPr>
        <p:spPr>
          <a:xfrm>
            <a:off x="4441429" y="2876121"/>
            <a:ext cx="2899792" cy="313114"/>
          </a:xfrm>
        </p:spPr>
        <p:txBody>
          <a:bodyPr>
            <a:noAutofit/>
          </a:bodyPr>
          <a:lstStyle/>
          <a:p>
            <a:pPr algn="l"/>
            <a:r>
              <a:rPr lang="en-GB" dirty="0"/>
              <a:t>Paul Rooney, Entrepreneur</a:t>
            </a:r>
          </a:p>
        </p:txBody>
      </p:sp>
      <p:sp>
        <p:nvSpPr>
          <p:cNvPr id="3" name="Text Placeholder 2">
            <a:extLst>
              <a:ext uri="{FF2B5EF4-FFF2-40B4-BE49-F238E27FC236}">
                <a16:creationId xmlns:a16="http://schemas.microsoft.com/office/drawing/2014/main" id="{DD36B97B-ECDB-5363-324D-50B4CA47E610}"/>
              </a:ext>
            </a:extLst>
          </p:cNvPr>
          <p:cNvSpPr>
            <a:spLocks noGrp="1"/>
          </p:cNvSpPr>
          <p:nvPr>
            <p:ph type="body" sz="quarter" idx="119"/>
          </p:nvPr>
        </p:nvSpPr>
        <p:spPr>
          <a:xfrm>
            <a:off x="4441429" y="2229775"/>
            <a:ext cx="2899792" cy="280520"/>
          </a:xfrm>
        </p:spPr>
        <p:txBody>
          <a:bodyPr>
            <a:noAutofit/>
          </a:bodyPr>
          <a:lstStyle/>
          <a:p>
            <a:r>
              <a:rPr lang="en-GB" dirty="0"/>
              <a:t>Outdoor Adventure Wellbeing Escapes in Nature</a:t>
            </a:r>
          </a:p>
        </p:txBody>
      </p:sp>
      <p:sp>
        <p:nvSpPr>
          <p:cNvPr id="12" name="Text Placeholder 11">
            <a:extLst>
              <a:ext uri="{FF2B5EF4-FFF2-40B4-BE49-F238E27FC236}">
                <a16:creationId xmlns:a16="http://schemas.microsoft.com/office/drawing/2014/main" id="{30730D2F-F7B5-FED9-53E1-BDD23A626183}"/>
              </a:ext>
            </a:extLst>
          </p:cNvPr>
          <p:cNvSpPr>
            <a:spLocks noGrp="1"/>
          </p:cNvSpPr>
          <p:nvPr>
            <p:ph type="body" sz="quarter" idx="121"/>
          </p:nvPr>
        </p:nvSpPr>
        <p:spPr>
          <a:xfrm>
            <a:off x="563428" y="4891686"/>
            <a:ext cx="6259256" cy="1704039"/>
          </a:xfrm>
        </p:spPr>
        <p:txBody>
          <a:bodyPr>
            <a:noAutofit/>
          </a:bodyPr>
          <a:lstStyle/>
          <a:p>
            <a:pPr algn="l"/>
            <a:r>
              <a:rPr lang="en-US" b="1" dirty="0">
                <a:solidFill>
                  <a:srgbClr val="8AC03B"/>
                </a:solidFill>
              </a:rPr>
              <a:t>Muddy Souls is about well-being and Escapes in nature. </a:t>
            </a:r>
            <a:r>
              <a:rPr lang="en-US" dirty="0">
                <a:solidFill>
                  <a:schemeClr val="tx1"/>
                </a:solidFill>
              </a:rPr>
              <a:t>Paul is an expert nature and mountain guide bringing people on amazing hikes up some of the most amazing Irish mountains while at the same time helping them improve their mental health.</a:t>
            </a:r>
          </a:p>
          <a:p>
            <a:pPr algn="l"/>
            <a:endParaRPr lang="en-US" dirty="0">
              <a:solidFill>
                <a:schemeClr val="tx1"/>
              </a:solidFill>
            </a:endParaRPr>
          </a:p>
          <a:p>
            <a:pPr algn="l"/>
            <a:r>
              <a:rPr lang="en-US" b="1" dirty="0">
                <a:solidFill>
                  <a:srgbClr val="8AC03B"/>
                </a:solidFill>
              </a:rPr>
              <a:t>Mental health and well-being are key to Muddy Souls’ experiences</a:t>
            </a:r>
            <a:r>
              <a:rPr lang="en-US" b="1" dirty="0">
                <a:solidFill>
                  <a:srgbClr val="7F58A0"/>
                </a:solidFill>
              </a:rPr>
              <a:t>, </a:t>
            </a:r>
            <a:r>
              <a:rPr lang="en-US" dirty="0">
                <a:solidFill>
                  <a:schemeClr val="tx1"/>
                </a:solidFill>
              </a:rPr>
              <a:t>Paul believes true healing occurs in the natural environment. He brings people where they can feel free, feel the benefits of nature and learn and appreciate all its beauty and complexity. Paul ensures his customers feel like they have accomplished something they never thought they would. He makes sure they feel a real sense of pride getting them out of their comfort zones and helping them overcome a challenging adventure battling all the elements, and terrain and pushing their physical capabilities to the max.</a:t>
            </a:r>
          </a:p>
          <a:p>
            <a:pPr algn="l"/>
            <a:endParaRPr lang="en-US" dirty="0">
              <a:solidFill>
                <a:schemeClr val="tx1"/>
              </a:solidFill>
            </a:endParaRPr>
          </a:p>
          <a:p>
            <a:pPr algn="l"/>
            <a:r>
              <a:rPr lang="en-US" b="1" dirty="0">
                <a:solidFill>
                  <a:srgbClr val="8AC03B"/>
                </a:solidFill>
                <a:hlinkClick r:id="rId4">
                  <a:extLst>
                    <a:ext uri="{A12FA001-AC4F-418D-AE19-62706E023703}">
                      <ahyp:hlinkClr xmlns:ahyp="http://schemas.microsoft.com/office/drawing/2018/hyperlinkcolor" val="tx"/>
                    </a:ext>
                  </a:extLst>
                </a:hlinkClick>
              </a:rPr>
              <a:t>Paul’s Tours</a:t>
            </a:r>
            <a:r>
              <a:rPr lang="en-US" b="1" dirty="0">
                <a:solidFill>
                  <a:srgbClr val="8AC03B"/>
                </a:solidFill>
              </a:rPr>
              <a:t> </a:t>
            </a:r>
            <a:r>
              <a:rPr lang="en-US" dirty="0">
                <a:solidFill>
                  <a:schemeClr val="tx1"/>
                </a:solidFill>
              </a:rPr>
              <a:t>covers any mountain within the 32 Irish counties. He tells amazing stories and educates his customers about nature, wildlife, history and the area. He makes sure to bring guests to amazing panoramic views where their breath is taken away and they truly feel alive and invigorated. </a:t>
            </a:r>
          </a:p>
          <a:p>
            <a:pPr algn="l"/>
            <a:endParaRPr lang="en-US" dirty="0"/>
          </a:p>
          <a:p>
            <a:pPr algn="l"/>
            <a:r>
              <a:rPr lang="en-US" dirty="0">
                <a:solidFill>
                  <a:srgbClr val="000000"/>
                </a:solidFill>
              </a:rPr>
              <a:t>Click to Read his Blog and his Story </a:t>
            </a:r>
            <a:r>
              <a:rPr lang="en-IE" dirty="0">
                <a:solidFill>
                  <a:srgbClr val="8AC03B"/>
                </a:solidFill>
                <a:hlinkClick r:id="rId5">
                  <a:extLst>
                    <a:ext uri="{A12FA001-AC4F-418D-AE19-62706E023703}">
                      <ahyp:hlinkClr xmlns:ahyp="http://schemas.microsoft.com/office/drawing/2018/hyperlinkcolor" val="tx"/>
                    </a:ext>
                  </a:extLst>
                </a:hlinkClick>
              </a:rPr>
              <a:t>Irish Born, Leitrim Bred but Reared in Nature</a:t>
            </a:r>
            <a:endParaRPr lang="en-US" dirty="0">
              <a:solidFill>
                <a:srgbClr val="8AC03B"/>
              </a:solidFill>
            </a:endParaRPr>
          </a:p>
          <a:p>
            <a:pPr algn="l"/>
            <a:endParaRPr lang="en-GB" dirty="0">
              <a:solidFill>
                <a:schemeClr val="tx1"/>
              </a:solidFill>
              <a:sym typeface="FontAwesome"/>
            </a:endParaRPr>
          </a:p>
          <a:p>
            <a:pPr algn="l"/>
            <a:endParaRPr lang="en-GB" dirty="0">
              <a:solidFill>
                <a:schemeClr val="tx1"/>
              </a:solidFill>
              <a:sym typeface="FontAwesome"/>
            </a:endParaRPr>
          </a:p>
        </p:txBody>
      </p:sp>
      <p:sp>
        <p:nvSpPr>
          <p:cNvPr id="50" name="Text Placeholder 8">
            <a:extLst>
              <a:ext uri="{FF2B5EF4-FFF2-40B4-BE49-F238E27FC236}">
                <a16:creationId xmlns:a16="http://schemas.microsoft.com/office/drawing/2014/main" id="{6AC303F1-8D34-DFF1-463E-052618FC23B1}"/>
              </a:ext>
            </a:extLst>
          </p:cNvPr>
          <p:cNvSpPr txBox="1">
            <a:spLocks/>
          </p:cNvSpPr>
          <p:nvPr/>
        </p:nvSpPr>
        <p:spPr>
          <a:xfrm>
            <a:off x="563425" y="4347586"/>
            <a:ext cx="5992059" cy="451257"/>
          </a:xfrm>
          <a:prstGeom prst="rect">
            <a:avLst/>
          </a:prstGeom>
        </p:spPr>
        <p:txBody>
          <a:bodyPr vert="horz" lIns="91440" tIns="45720" rIns="91440" bIns="45720" rtlCol="0">
            <a:noAutofit/>
          </a:bodyPr>
          <a:lstStyle>
            <a:lvl1pPr marL="0" indent="0" algn="l" defTabSz="2072941" rtl="0" eaLnBrk="1" latinLnBrk="0" hangingPunct="1">
              <a:lnSpc>
                <a:spcPct val="100000"/>
              </a:lnSpc>
              <a:spcBef>
                <a:spcPts val="0"/>
              </a:spcBef>
              <a:buFont typeface="Arial" panose="020B0604020202020204" pitchFamily="34" charset="0"/>
              <a:buNone/>
              <a:defRPr sz="2800" b="1" i="0" kern="1200">
                <a:solidFill>
                  <a:srgbClr val="8AC03B"/>
                </a:solidFill>
                <a:latin typeface="Verdana" panose="020B0604030504040204" pitchFamily="34" charset="0"/>
                <a:ea typeface="Verdana" panose="020B0604030504040204" pitchFamily="34" charset="0"/>
                <a:cs typeface="Verdana" panose="020B060403050404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2400" dirty="0"/>
              <a:t>Introduction</a:t>
            </a:r>
          </a:p>
        </p:txBody>
      </p:sp>
      <p:pic>
        <p:nvPicPr>
          <p:cNvPr id="11" name="Picture Placeholder 10" descr="A picture containing text, ground, outdoor, person&#10;&#10;Description automatically generated">
            <a:extLst>
              <a:ext uri="{FF2B5EF4-FFF2-40B4-BE49-F238E27FC236}">
                <a16:creationId xmlns:a16="http://schemas.microsoft.com/office/drawing/2014/main" id="{36014F8E-BC9B-337D-6B2C-7ED437A83A38}"/>
              </a:ext>
            </a:extLst>
          </p:cNvPr>
          <p:cNvPicPr>
            <a:picLocks noGrp="1" noChangeAspect="1"/>
          </p:cNvPicPr>
          <p:nvPr>
            <p:ph type="pic" sz="quarter" idx="44"/>
          </p:nvPr>
        </p:nvPicPr>
        <p:blipFill>
          <a:blip r:embed="rId6" cstate="screen">
            <a:extLst>
              <a:ext uri="{28A0092B-C50C-407E-A947-70E740481C1C}">
                <a14:useLocalDpi xmlns:a14="http://schemas.microsoft.com/office/drawing/2010/main"/>
              </a:ext>
            </a:extLst>
          </a:blip>
          <a:srcRect/>
          <a:stretch>
            <a:fillRect/>
          </a:stretch>
        </p:blipFill>
        <p:spPr/>
      </p:pic>
      <p:grpSp>
        <p:nvGrpSpPr>
          <p:cNvPr id="5" name="Groupe 4">
            <a:extLst>
              <a:ext uri="{FF2B5EF4-FFF2-40B4-BE49-F238E27FC236}">
                <a16:creationId xmlns:a16="http://schemas.microsoft.com/office/drawing/2014/main" id="{BC7FABA2-92B6-58AB-C934-76A0D3B5552C}"/>
              </a:ext>
            </a:extLst>
          </p:cNvPr>
          <p:cNvGrpSpPr/>
          <p:nvPr/>
        </p:nvGrpSpPr>
        <p:grpSpPr>
          <a:xfrm rot="10800000">
            <a:off x="0" y="3025374"/>
            <a:ext cx="2351314" cy="920863"/>
            <a:chOff x="2860742" y="1832249"/>
            <a:chExt cx="3822043" cy="1080000"/>
          </a:xfrm>
        </p:grpSpPr>
        <p:sp>
          <p:nvSpPr>
            <p:cNvPr id="9" name="Rectangle 8">
              <a:extLst>
                <a:ext uri="{FF2B5EF4-FFF2-40B4-BE49-F238E27FC236}">
                  <a16:creationId xmlns:a16="http://schemas.microsoft.com/office/drawing/2014/main" id="{96980CD4-0EF2-E788-5AE0-551E8ED93E62}"/>
                </a:ext>
              </a:extLst>
            </p:cNvPr>
            <p:cNvSpPr/>
            <p:nvPr/>
          </p:nvSpPr>
          <p:spPr>
            <a:xfrm rot="10800000">
              <a:off x="3400742" y="1832249"/>
              <a:ext cx="3282043" cy="1080000"/>
            </a:xfrm>
            <a:prstGeom prst="rect">
              <a:avLst/>
            </a:prstGeom>
            <a:solidFill>
              <a:srgbClr val="44BAA9"/>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latin typeface="Verdana" panose="020B0604030504040204" pitchFamily="34" charset="0"/>
                  <a:ea typeface="Verdana" panose="020B0604030504040204" pitchFamily="34" charset="0"/>
                  <a:cs typeface="Verdana" panose="020B0604030504040204" pitchFamily="34" charset="0"/>
                </a:rPr>
                <a:t>EXPLORING</a:t>
              </a:r>
            </a:p>
          </p:txBody>
        </p:sp>
        <p:sp>
          <p:nvSpPr>
            <p:cNvPr id="15" name="Ellipse 14">
              <a:extLst>
                <a:ext uri="{FF2B5EF4-FFF2-40B4-BE49-F238E27FC236}">
                  <a16:creationId xmlns:a16="http://schemas.microsoft.com/office/drawing/2014/main" id="{CB6C9316-F1D5-FADA-0116-342FC04DEEB5}"/>
                </a:ext>
              </a:extLst>
            </p:cNvPr>
            <p:cNvSpPr/>
            <p:nvPr/>
          </p:nvSpPr>
          <p:spPr>
            <a:xfrm>
              <a:off x="2860742" y="1832249"/>
              <a:ext cx="1080000" cy="1080000"/>
            </a:xfrm>
            <a:prstGeom prst="ellipse">
              <a:avLst/>
            </a:prstGeom>
            <a:solidFill>
              <a:srgbClr val="44BA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14" name="Graphique 13">
            <a:hlinkClick r:id="rId7"/>
            <a:extLst>
              <a:ext uri="{FF2B5EF4-FFF2-40B4-BE49-F238E27FC236}">
                <a16:creationId xmlns:a16="http://schemas.microsoft.com/office/drawing/2014/main" id="{6C92E3C6-3E11-AF43-9981-8513E2F10A51}"/>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806464" y="3741537"/>
            <a:ext cx="749020" cy="749020"/>
          </a:xfrm>
          <a:prstGeom prst="rect">
            <a:avLst/>
          </a:prstGeom>
        </p:spPr>
      </p:pic>
      <p:pic>
        <p:nvPicPr>
          <p:cNvPr id="17" name="Graphique 16">
            <a:hlinkClick r:id="rId10"/>
            <a:extLst>
              <a:ext uri="{FF2B5EF4-FFF2-40B4-BE49-F238E27FC236}">
                <a16:creationId xmlns:a16="http://schemas.microsoft.com/office/drawing/2014/main" id="{41DCC982-D2DC-90DA-A91C-257F4DF7E434}"/>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5057444" y="3741537"/>
            <a:ext cx="749020" cy="749020"/>
          </a:xfrm>
          <a:prstGeom prst="rect">
            <a:avLst/>
          </a:prstGeom>
        </p:spPr>
      </p:pic>
      <p:pic>
        <p:nvPicPr>
          <p:cNvPr id="35" name="Graphique 34">
            <a:hlinkClick r:id="rId13"/>
            <a:extLst>
              <a:ext uri="{FF2B5EF4-FFF2-40B4-BE49-F238E27FC236}">
                <a16:creationId xmlns:a16="http://schemas.microsoft.com/office/drawing/2014/main" id="{C9B1E2A7-C1FB-ABC4-3BC7-EC4C05E9CE32}"/>
              </a:ext>
            </a:extLst>
          </p:cNvPr>
          <p:cNvPicPr>
            <a:picLocks noChangeAspect="1"/>
          </p:cNvPicPr>
          <p:nvPr/>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6555484" y="3783149"/>
            <a:ext cx="749020" cy="665796"/>
          </a:xfrm>
          <a:prstGeom prst="rect">
            <a:avLst/>
          </a:prstGeom>
        </p:spPr>
      </p:pic>
    </p:spTree>
    <p:extLst>
      <p:ext uri="{BB962C8B-B14F-4D97-AF65-F5344CB8AC3E}">
        <p14:creationId xmlns:p14="http://schemas.microsoft.com/office/powerpoint/2010/main" val="1928730858"/>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descr="Une image contenant personne, sourire, habits, Visage humain&#10;&#10;Description générée automatiquement">
            <a:extLst>
              <a:ext uri="{FF2B5EF4-FFF2-40B4-BE49-F238E27FC236}">
                <a16:creationId xmlns:a16="http://schemas.microsoft.com/office/drawing/2014/main" id="{2A7DF4C4-DC1D-445A-E48C-D12B0580AF3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45083"/>
            <a:ext cx="7559675" cy="3508147"/>
          </a:xfrm>
          <a:prstGeom prst="rect">
            <a:avLst/>
          </a:prstGeom>
        </p:spPr>
      </p:pic>
      <p:sp>
        <p:nvSpPr>
          <p:cNvPr id="6" name="Text Placeholder 5">
            <a:extLst>
              <a:ext uri="{FF2B5EF4-FFF2-40B4-BE49-F238E27FC236}">
                <a16:creationId xmlns:a16="http://schemas.microsoft.com/office/drawing/2014/main" id="{F0A82F90-D982-DBD2-7B60-30C5E4CCB787}"/>
              </a:ext>
            </a:extLst>
          </p:cNvPr>
          <p:cNvSpPr>
            <a:spLocks noGrp="1"/>
          </p:cNvSpPr>
          <p:nvPr>
            <p:ph type="body" sz="quarter" idx="65"/>
          </p:nvPr>
        </p:nvSpPr>
        <p:spPr>
          <a:xfrm>
            <a:off x="627418" y="4610802"/>
            <a:ext cx="6233387" cy="1755156"/>
          </a:xfrm>
        </p:spPr>
        <p:txBody>
          <a:bodyPr/>
          <a:lstStyle/>
          <a:p>
            <a:pPr algn="l" defTabSz="825500"/>
            <a:r>
              <a:rPr lang="en-US" sz="1300" dirty="0">
                <a:solidFill>
                  <a:schemeClr val="tx1"/>
                </a:solidFill>
              </a:rPr>
              <a:t>I had gone through some mental health and depression periods in my life. The health benefits were so important for my mental health too. It improved my physical well-being, boosted my mood, reduced my stress, calmed my anxiety and I was able to stop overthinking.</a:t>
            </a:r>
          </a:p>
          <a:p>
            <a:pPr algn="l" defTabSz="825500"/>
            <a:endParaRPr lang="en-US" sz="1300" dirty="0">
              <a:solidFill>
                <a:schemeClr val="tx1"/>
              </a:solidFill>
            </a:endParaRPr>
          </a:p>
          <a:p>
            <a:pPr algn="l" defTabSz="825500"/>
            <a:r>
              <a:rPr lang="en-US" sz="1300" dirty="0">
                <a:solidFill>
                  <a:schemeClr val="tx1"/>
                </a:solidFill>
              </a:rPr>
              <a:t>When I talked to other people, especially men I realized they were going through the same thing and felt helpless like I did. I wanted to show them and other people the power of nature, being in the outdoors, discovering waterfalls, animals and forests, seeing amazing panoramic views how the benefits of these beautiful places and the expedition would profoundly help them even regardless if they were going through a bad time or not. </a:t>
            </a:r>
            <a:endParaRPr kumimoji="0" lang="en-IE" sz="1300" b="0" i="0" u="none" strike="noStrike" cap="none" spc="0" normalizeH="0" baseline="0" dirty="0">
              <a:ln>
                <a:noFill/>
              </a:ln>
              <a:solidFill>
                <a:schemeClr val="tx1"/>
              </a:solidFill>
              <a:effectLst/>
              <a:uFillTx/>
              <a:sym typeface="FontAwesome"/>
            </a:endParaRPr>
          </a:p>
        </p:txBody>
      </p:sp>
      <p:sp>
        <p:nvSpPr>
          <p:cNvPr id="7" name="Text Placeholder 6">
            <a:extLst>
              <a:ext uri="{FF2B5EF4-FFF2-40B4-BE49-F238E27FC236}">
                <a16:creationId xmlns:a16="http://schemas.microsoft.com/office/drawing/2014/main" id="{81711E8B-C86C-DBBC-A243-0976A41626E0}"/>
              </a:ext>
            </a:extLst>
          </p:cNvPr>
          <p:cNvSpPr>
            <a:spLocks noGrp="1"/>
          </p:cNvSpPr>
          <p:nvPr>
            <p:ph type="body" sz="quarter" idx="114"/>
          </p:nvPr>
        </p:nvSpPr>
        <p:spPr>
          <a:xfrm>
            <a:off x="766011" y="4091383"/>
            <a:ext cx="6094794" cy="519419"/>
          </a:xfrm>
          <a:solidFill>
            <a:schemeClr val="bg1"/>
          </a:solidFill>
        </p:spPr>
        <p:txBody>
          <a:bodyPr/>
          <a:lstStyle/>
          <a:p>
            <a:r>
              <a:rPr lang="en-US" sz="1400" b="1" dirty="0">
                <a:solidFill>
                  <a:srgbClr val="8AC03B"/>
                </a:solidFill>
              </a:rPr>
              <a:t>What Was the Trigger </a:t>
            </a:r>
            <a:r>
              <a:rPr lang="en-US" sz="1400" dirty="0">
                <a:solidFill>
                  <a:srgbClr val="8AC03B"/>
                </a:solidFill>
              </a:rPr>
              <a:t>f</a:t>
            </a:r>
            <a:r>
              <a:rPr lang="en-US" sz="1400" b="1" dirty="0">
                <a:solidFill>
                  <a:srgbClr val="8AC03B"/>
                </a:solidFill>
              </a:rPr>
              <a:t>or Your Business or Entrepreneurial Idea?</a:t>
            </a:r>
          </a:p>
        </p:txBody>
      </p:sp>
      <p:sp>
        <p:nvSpPr>
          <p:cNvPr id="8" name="Text Placeholder 7">
            <a:extLst>
              <a:ext uri="{FF2B5EF4-FFF2-40B4-BE49-F238E27FC236}">
                <a16:creationId xmlns:a16="http://schemas.microsoft.com/office/drawing/2014/main" id="{4CD3AD0B-D461-2C74-F060-A25C08467BC6}"/>
              </a:ext>
            </a:extLst>
          </p:cNvPr>
          <p:cNvSpPr>
            <a:spLocks noGrp="1"/>
          </p:cNvSpPr>
          <p:nvPr>
            <p:ph type="body" sz="quarter" idx="116"/>
          </p:nvPr>
        </p:nvSpPr>
        <p:spPr>
          <a:xfrm>
            <a:off x="819085" y="7195517"/>
            <a:ext cx="5992059" cy="451257"/>
          </a:xfrm>
          <a:solidFill>
            <a:schemeClr val="bg1"/>
          </a:solidFill>
        </p:spPr>
        <p:txBody>
          <a:bodyPr/>
          <a:lstStyle/>
          <a:p>
            <a:r>
              <a:rPr lang="en-GB" sz="1400" dirty="0">
                <a:solidFill>
                  <a:srgbClr val="8AC03B"/>
                </a:solidFill>
              </a:rPr>
              <a:t>How Does The Business Help To Address Eco, Climate Change Or Sustainability Issues?</a:t>
            </a:r>
          </a:p>
        </p:txBody>
      </p:sp>
      <p:sp>
        <p:nvSpPr>
          <p:cNvPr id="9" name="Text Placeholder 8">
            <a:extLst>
              <a:ext uri="{FF2B5EF4-FFF2-40B4-BE49-F238E27FC236}">
                <a16:creationId xmlns:a16="http://schemas.microsoft.com/office/drawing/2014/main" id="{71DCFA4B-FD9C-1E27-1DAB-7863849CC1DA}"/>
              </a:ext>
            </a:extLst>
          </p:cNvPr>
          <p:cNvSpPr>
            <a:spLocks noGrp="1"/>
          </p:cNvSpPr>
          <p:nvPr>
            <p:ph type="body" sz="quarter" idx="117"/>
          </p:nvPr>
        </p:nvSpPr>
        <p:spPr>
          <a:xfrm>
            <a:off x="627418" y="7799504"/>
            <a:ext cx="6311263" cy="1755156"/>
          </a:xfrm>
        </p:spPr>
        <p:txBody>
          <a:bodyPr/>
          <a:lstStyle/>
          <a:p>
            <a:pPr algn="l" defTabSz="825500"/>
            <a:r>
              <a:rPr lang="en-US" sz="1300" b="1" dirty="0">
                <a:solidFill>
                  <a:srgbClr val="8AC03B"/>
                </a:solidFill>
              </a:rPr>
              <a:t>I live by the </a:t>
            </a:r>
            <a:r>
              <a:rPr lang="en-US" sz="1300" b="1" dirty="0">
                <a:solidFill>
                  <a:srgbClr val="8AC03B"/>
                </a:solidFill>
                <a:hlinkClick r:id="rId3">
                  <a:extLst>
                    <a:ext uri="{A12FA001-AC4F-418D-AE19-62706E023703}">
                      <ahyp:hlinkClr xmlns:ahyp="http://schemas.microsoft.com/office/drawing/2018/hyperlinkcolor" val="tx"/>
                    </a:ext>
                  </a:extLst>
                </a:hlinkClick>
              </a:rPr>
              <a:t>Leave No Trace</a:t>
            </a:r>
            <a:r>
              <a:rPr lang="en-US" sz="1300" b="1" dirty="0">
                <a:solidFill>
                  <a:srgbClr val="8AC03B"/>
                </a:solidFill>
              </a:rPr>
              <a:t> 7 Principles and Guidelines to protect and enjoy the outdoors for generations to come. </a:t>
            </a:r>
            <a:endParaRPr lang="en-US" sz="1300" b="1" dirty="0">
              <a:solidFill>
                <a:srgbClr val="7F58A0"/>
              </a:solidFill>
            </a:endParaRPr>
          </a:p>
          <a:p>
            <a:pPr algn="l" defTabSz="825500"/>
            <a:r>
              <a:rPr lang="en-US" sz="1300" dirty="0">
                <a:solidFill>
                  <a:schemeClr val="tx1"/>
                </a:solidFill>
              </a:rPr>
              <a:t>These simple measures mean everyone can still enjoy the outdoors but so can others, and of course future generations to come. Making a difference even very small and with the simplest of actions can make such an impact on our environments. When I am organizing a trip, tour or expedition I always inform my customers about how they can minimize the impact on the environment e.g., coming by carpool, don’t leave any rubbish behind, don’t go where you're not supposed to go and respect other peoples land, don’t be noisy, let others pass, don’t disturb or take away from heritage and cultural sites. Here is one of the </a:t>
            </a:r>
            <a:r>
              <a:rPr lang="en-US" sz="1300" dirty="0">
                <a:solidFill>
                  <a:schemeClr val="tx1"/>
                </a:solidFill>
                <a:hlinkClick r:id="rId4">
                  <a:extLst>
                    <a:ext uri="{A12FA001-AC4F-418D-AE19-62706E023703}">
                      <ahyp:hlinkClr xmlns:ahyp="http://schemas.microsoft.com/office/drawing/2018/hyperlinkcolor" val="tx"/>
                    </a:ext>
                  </a:extLst>
                </a:hlinkClick>
              </a:rPr>
              <a:t>Leave No Trace guides </a:t>
            </a:r>
            <a:r>
              <a:rPr lang="en-US" sz="1300" dirty="0">
                <a:solidFill>
                  <a:schemeClr val="tx1"/>
                </a:solidFill>
              </a:rPr>
              <a:t>I follow so I am up to speed, have the skills I need and know what I can sustain the environment. </a:t>
            </a:r>
          </a:p>
          <a:p>
            <a:pPr marL="0" marR="0" indent="0" algn="l" defTabSz="825500" rtl="0" fontAlgn="auto" latinLnBrk="0" hangingPunct="0">
              <a:lnSpc>
                <a:spcPct val="100000"/>
              </a:lnSpc>
              <a:spcBef>
                <a:spcPts val="0"/>
              </a:spcBef>
              <a:spcAft>
                <a:spcPts val="0"/>
              </a:spcAft>
              <a:buClrTx/>
              <a:buSzTx/>
              <a:buFontTx/>
              <a:buNone/>
              <a:tabLst/>
            </a:pPr>
            <a:endParaRPr kumimoji="0" lang="en-IE" sz="1300" b="0" i="0" u="none" strike="noStrike" cap="none" spc="0" normalizeH="0" baseline="0" dirty="0">
              <a:ln>
                <a:noFill/>
              </a:ln>
              <a:solidFill>
                <a:srgbClr val="595959"/>
              </a:solidFill>
              <a:effectLst/>
              <a:uFillTx/>
              <a:sym typeface="FontAwesome"/>
            </a:endParaRPr>
          </a:p>
        </p:txBody>
      </p:sp>
      <p:sp>
        <p:nvSpPr>
          <p:cNvPr id="10" name="Slide Number Placeholder 9">
            <a:extLst>
              <a:ext uri="{FF2B5EF4-FFF2-40B4-BE49-F238E27FC236}">
                <a16:creationId xmlns:a16="http://schemas.microsoft.com/office/drawing/2014/main" id="{77745362-2312-E6AA-0603-6416D21F10EC}"/>
              </a:ext>
            </a:extLst>
          </p:cNvPr>
          <p:cNvSpPr>
            <a:spLocks noGrp="1"/>
          </p:cNvSpPr>
          <p:nvPr>
            <p:ph type="sldNum" sz="quarter" idx="4"/>
          </p:nvPr>
        </p:nvSpPr>
        <p:spPr/>
        <p:txBody>
          <a:bodyPr/>
          <a:lstStyle/>
          <a:p>
            <a:fld id="{CB2079F2-58AF-ED44-82D7-E04B2F6FD686}" type="slidenum">
              <a:rPr lang="en-US" smtClean="0"/>
              <a:pPr/>
              <a:t>8</a:t>
            </a:fld>
            <a:endParaRPr lang="en-US" dirty="0"/>
          </a:p>
        </p:txBody>
      </p:sp>
      <p:sp>
        <p:nvSpPr>
          <p:cNvPr id="13" name="Ellipse 12">
            <a:extLst>
              <a:ext uri="{FF2B5EF4-FFF2-40B4-BE49-F238E27FC236}">
                <a16:creationId xmlns:a16="http://schemas.microsoft.com/office/drawing/2014/main" id="{A275DB42-A469-71B0-2570-2AAFEC4577B5}"/>
              </a:ext>
            </a:extLst>
          </p:cNvPr>
          <p:cNvSpPr/>
          <p:nvPr/>
        </p:nvSpPr>
        <p:spPr>
          <a:xfrm>
            <a:off x="730153" y="325938"/>
            <a:ext cx="3240000" cy="324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i="1" dirty="0">
                <a:solidFill>
                  <a:srgbClr val="8AC03B"/>
                </a:solidFill>
                <a:latin typeface="Verdana" panose="020B0604030504040204" pitchFamily="34" charset="0"/>
                <a:ea typeface="Verdana" panose="020B0604030504040204" pitchFamily="34" charset="0"/>
                <a:cs typeface="Verdana" panose="020B0604030504040204" pitchFamily="34" charset="0"/>
              </a:rPr>
              <a:t>I had gone through some mental health and depression periods in my life. I soon realized how powerful nature was, after a few adventures it allowed me to heal by escaping and immersing myself in nature and letting go of everything. </a:t>
            </a:r>
          </a:p>
          <a:p>
            <a:pPr algn="ctr"/>
            <a:endParaRPr lang="fr-FR" sz="1300" i="1" dirty="0">
              <a:latin typeface="Verdana" panose="020B0604030504040204" pitchFamily="34" charset="0"/>
              <a:ea typeface="Verdana" panose="020B0604030504040204" pitchFamily="34" charset="0"/>
              <a:cs typeface="Verdana" panose="020B0604030504040204" pitchFamily="34" charset="0"/>
            </a:endParaRPr>
          </a:p>
        </p:txBody>
      </p:sp>
      <p:sp>
        <p:nvSpPr>
          <p:cNvPr id="5" name="Text Placeholder 4">
            <a:extLst>
              <a:ext uri="{FF2B5EF4-FFF2-40B4-BE49-F238E27FC236}">
                <a16:creationId xmlns:a16="http://schemas.microsoft.com/office/drawing/2014/main" id="{16F7CD23-E8AE-899A-3665-E1E42CF3F7EF}"/>
              </a:ext>
            </a:extLst>
          </p:cNvPr>
          <p:cNvSpPr>
            <a:spLocks noGrp="1"/>
          </p:cNvSpPr>
          <p:nvPr>
            <p:ph type="body" sz="quarter" idx="52"/>
          </p:nvPr>
        </p:nvSpPr>
        <p:spPr>
          <a:xfrm>
            <a:off x="701393" y="2936130"/>
            <a:ext cx="3297520" cy="215410"/>
          </a:xfrm>
        </p:spPr>
        <p:txBody>
          <a:bodyPr/>
          <a:lstStyle/>
          <a:p>
            <a:r>
              <a:rPr lang="en-GB" dirty="0">
                <a:solidFill>
                  <a:srgbClr val="8AC03B"/>
                </a:solidFill>
              </a:rPr>
              <a:t>Paul Rooney,</a:t>
            </a:r>
          </a:p>
          <a:p>
            <a:r>
              <a:rPr lang="en-GB" dirty="0">
                <a:solidFill>
                  <a:srgbClr val="8AC03B"/>
                </a:solidFill>
              </a:rPr>
              <a:t>Muddy Souls</a:t>
            </a:r>
          </a:p>
        </p:txBody>
      </p:sp>
      <p:sp>
        <p:nvSpPr>
          <p:cNvPr id="3" name="Text Placeholder 2">
            <a:extLst>
              <a:ext uri="{FF2B5EF4-FFF2-40B4-BE49-F238E27FC236}">
                <a16:creationId xmlns:a16="http://schemas.microsoft.com/office/drawing/2014/main" id="{8BCAD088-3DEE-73EA-D81E-7CDB70C7450F}"/>
              </a:ext>
            </a:extLst>
          </p:cNvPr>
          <p:cNvSpPr>
            <a:spLocks noGrp="1"/>
          </p:cNvSpPr>
          <p:nvPr>
            <p:ph type="body" sz="quarter" idx="15"/>
          </p:nvPr>
        </p:nvSpPr>
        <p:spPr>
          <a:xfrm>
            <a:off x="701393" y="259354"/>
            <a:ext cx="2003444" cy="936605"/>
          </a:xfrm>
        </p:spPr>
        <p:txBody>
          <a:bodyPr>
            <a:noAutofit/>
          </a:bodyPr>
          <a:lstStyle/>
          <a:p>
            <a:r>
              <a:rPr lang="en-GB" dirty="0">
                <a:solidFill>
                  <a:srgbClr val="8AC03B"/>
                </a:solidFill>
              </a:rPr>
              <a:t>“</a:t>
            </a:r>
          </a:p>
        </p:txBody>
      </p:sp>
      <p:sp>
        <p:nvSpPr>
          <p:cNvPr id="2" name="Text Placeholder 1">
            <a:extLst>
              <a:ext uri="{FF2B5EF4-FFF2-40B4-BE49-F238E27FC236}">
                <a16:creationId xmlns:a16="http://schemas.microsoft.com/office/drawing/2014/main" id="{DD24068F-9112-49A7-BCA8-3381D20F593A}"/>
              </a:ext>
            </a:extLst>
          </p:cNvPr>
          <p:cNvSpPr>
            <a:spLocks noGrp="1"/>
          </p:cNvSpPr>
          <p:nvPr>
            <p:ph type="body" sz="quarter" idx="14"/>
          </p:nvPr>
        </p:nvSpPr>
        <p:spPr>
          <a:xfrm rot="10800000">
            <a:off x="3128102" y="2738011"/>
            <a:ext cx="785328" cy="1056986"/>
          </a:xfrm>
        </p:spPr>
        <p:txBody>
          <a:bodyPr>
            <a:noAutofit/>
          </a:bodyPr>
          <a:lstStyle/>
          <a:p>
            <a:pPr marL="0" indent="0" algn="l" defTabSz="2072941" rtl="0" eaLnBrk="1" latinLnBrk="0" hangingPunct="1">
              <a:lnSpc>
                <a:spcPct val="100000"/>
              </a:lnSpc>
              <a:spcBef>
                <a:spcPts val="2267"/>
              </a:spcBef>
              <a:buFont typeface="Arial" panose="020B0604020202020204" pitchFamily="34" charset="0"/>
              <a:buNone/>
            </a:pPr>
            <a:r>
              <a:rPr lang="en-GB" dirty="0">
                <a:solidFill>
                  <a:srgbClr val="8AC03B"/>
                </a:solidFill>
              </a:rPr>
              <a:t>“</a:t>
            </a:r>
          </a:p>
        </p:txBody>
      </p:sp>
    </p:spTree>
    <p:extLst>
      <p:ext uri="{BB962C8B-B14F-4D97-AF65-F5344CB8AC3E}">
        <p14:creationId xmlns:p14="http://schemas.microsoft.com/office/powerpoint/2010/main" val="4204243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77F18A2-9D71-1799-81D1-C426CB308C18}"/>
              </a:ext>
            </a:extLst>
          </p:cNvPr>
          <p:cNvSpPr>
            <a:spLocks noGrp="1"/>
          </p:cNvSpPr>
          <p:nvPr>
            <p:ph type="sldNum" sz="quarter" idx="4"/>
          </p:nvPr>
        </p:nvSpPr>
        <p:spPr/>
        <p:txBody>
          <a:bodyPr/>
          <a:lstStyle/>
          <a:p>
            <a:fld id="{CB2079F2-58AF-ED44-82D7-E04B2F6FD686}" type="slidenum">
              <a:rPr lang="en-US" smtClean="0"/>
              <a:pPr/>
              <a:t>9</a:t>
            </a:fld>
            <a:endParaRPr lang="en-US" dirty="0"/>
          </a:p>
        </p:txBody>
      </p:sp>
      <p:sp>
        <p:nvSpPr>
          <p:cNvPr id="7" name="Picture Placeholder 6">
            <a:extLst>
              <a:ext uri="{FF2B5EF4-FFF2-40B4-BE49-F238E27FC236}">
                <a16:creationId xmlns:a16="http://schemas.microsoft.com/office/drawing/2014/main" id="{CF49FA5B-EA5A-3753-DE39-6F41B936F674}"/>
              </a:ext>
            </a:extLst>
          </p:cNvPr>
          <p:cNvSpPr>
            <a:spLocks noGrp="1"/>
          </p:cNvSpPr>
          <p:nvPr>
            <p:ph type="pic" sz="quarter" idx="13"/>
          </p:nvPr>
        </p:nvSpPr>
        <p:spPr/>
      </p:sp>
      <p:sp>
        <p:nvSpPr>
          <p:cNvPr id="16" name="Text Placeholder 5">
            <a:extLst>
              <a:ext uri="{FF2B5EF4-FFF2-40B4-BE49-F238E27FC236}">
                <a16:creationId xmlns:a16="http://schemas.microsoft.com/office/drawing/2014/main" id="{9DB7C7AF-CE27-CF62-670D-24248E6C807C}"/>
              </a:ext>
            </a:extLst>
          </p:cNvPr>
          <p:cNvSpPr txBox="1">
            <a:spLocks/>
          </p:cNvSpPr>
          <p:nvPr/>
        </p:nvSpPr>
        <p:spPr>
          <a:xfrm>
            <a:off x="766011" y="5235167"/>
            <a:ext cx="6469177" cy="2088787"/>
          </a:xfrm>
          <a:prstGeom prst="rect">
            <a:avLst/>
          </a:prstGeom>
        </p:spPr>
        <p:txBody>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defTabSz="825500">
              <a:buNone/>
            </a:pPr>
            <a:r>
              <a:rPr lang="en-US" sz="1400" b="1" dirty="0">
                <a:solidFill>
                  <a:schemeClr val="bg1"/>
                </a:solidFill>
                <a:latin typeface="Verdana" panose="020B0604030504040204" pitchFamily="34" charset="0"/>
                <a:ea typeface="Verdana" panose="020B0604030504040204" pitchFamily="34" charset="0"/>
              </a:rPr>
              <a:t>I believe my hikes provide the best medicine going – to nature and the outdoors. </a:t>
            </a:r>
            <a:r>
              <a:rPr lang="en-US" sz="1400" dirty="0">
                <a:solidFill>
                  <a:schemeClr val="bg1"/>
                </a:solidFill>
                <a:latin typeface="Verdana" panose="020B0604030504040204" pitchFamily="34" charset="0"/>
                <a:ea typeface="Verdana" panose="020B0604030504040204" pitchFamily="34" charset="0"/>
              </a:rPr>
              <a:t>I believe nature is an untapped source to improve particularly mental and physical health. People have said to me after one of my trips ‘I feel like I have taken my first ever proper breath’. I work with other tour companies and adventure guides. Creating this network is so important to all of our businesses. We work together to develop packages and most of our bookings are done online. We offer packages that include foraging, glamping and well-being therapies. We educate our guests and make sure they feel the magic of nature and are hungry to come back for more or tell others.</a:t>
            </a:r>
          </a:p>
          <a:p>
            <a:pPr marL="0" indent="0" defTabSz="825500">
              <a:buNone/>
            </a:pPr>
            <a:r>
              <a:rPr lang="en-US" sz="1400" dirty="0">
                <a:solidFill>
                  <a:schemeClr val="bg1"/>
                </a:solidFill>
                <a:latin typeface="Verdana" panose="020B0604030504040204" pitchFamily="34" charset="0"/>
                <a:ea typeface="Verdana" panose="020B0604030504040204" pitchFamily="34" charset="0"/>
              </a:rPr>
              <a:t>Digital wise </a:t>
            </a:r>
            <a:r>
              <a:rPr lang="en-US" sz="1400" dirty="0" err="1">
                <a:solidFill>
                  <a:schemeClr val="bg1"/>
                </a:solidFill>
                <a:latin typeface="Verdana" panose="020B0604030504040204" pitchFamily="34" charset="0"/>
                <a:ea typeface="Verdana" panose="020B0604030504040204" pitchFamily="34" charset="0"/>
                <a:hlinkClick r:id="rId2">
                  <a:extLst>
                    <a:ext uri="{A12FA001-AC4F-418D-AE19-62706E023703}">
                      <ahyp:hlinkClr xmlns:ahyp="http://schemas.microsoft.com/office/drawing/2018/hyperlinkcolor" val="tx"/>
                    </a:ext>
                  </a:extLst>
                </a:hlinkClick>
              </a:rPr>
              <a:t>Wix</a:t>
            </a:r>
            <a:r>
              <a:rPr lang="en-US" sz="1400" dirty="0">
                <a:solidFill>
                  <a:schemeClr val="bg1"/>
                </a:solidFill>
                <a:latin typeface="Verdana" panose="020B0604030504040204" pitchFamily="34" charset="0"/>
                <a:ea typeface="Verdana" panose="020B0604030504040204" pitchFamily="34" charset="0"/>
              </a:rPr>
              <a:t> website builder was a game changer for me. Its API capability meant developing my website has been so easy, especially when I had no idea how to build a website. I have even added a book tours section, events and merchandise store etc. I also use </a:t>
            </a:r>
            <a:r>
              <a:rPr lang="en-US" sz="1400" dirty="0">
                <a:solidFill>
                  <a:schemeClr val="bg1"/>
                </a:solidFill>
                <a:latin typeface="Verdana" panose="020B0604030504040204" pitchFamily="34" charset="0"/>
                <a:ea typeface="Verdana" panose="020B0604030504040204" pitchFamily="34" charset="0"/>
                <a:hlinkClick r:id="rId3">
                  <a:extLst>
                    <a:ext uri="{A12FA001-AC4F-418D-AE19-62706E023703}">
                      <ahyp:hlinkClr xmlns:ahyp="http://schemas.microsoft.com/office/drawing/2018/hyperlinkcolor" val="tx"/>
                    </a:ext>
                  </a:extLst>
                </a:hlinkClick>
              </a:rPr>
              <a:t>Canva</a:t>
            </a:r>
            <a:r>
              <a:rPr lang="en-US" sz="1400" dirty="0">
                <a:solidFill>
                  <a:schemeClr val="bg1"/>
                </a:solidFill>
                <a:latin typeface="Verdana" panose="020B0604030504040204" pitchFamily="34" charset="0"/>
                <a:ea typeface="Verdana" panose="020B0604030504040204" pitchFamily="34" charset="0"/>
              </a:rPr>
              <a:t> for video production and designing my marketing collateral. My drone is my go-to tool for the ultimate videos and images, making my experiences visually come to life. </a:t>
            </a:r>
          </a:p>
          <a:p>
            <a:pPr marL="0" indent="0">
              <a:buNone/>
            </a:pPr>
            <a:endParaRPr lang="en-GB" dirty="0">
              <a:solidFill>
                <a:schemeClr val="bg1"/>
              </a:solidFill>
              <a:latin typeface="Verdana" panose="020B0604030504040204" pitchFamily="34" charset="0"/>
              <a:ea typeface="Verdana" panose="020B0604030504040204" pitchFamily="34" charset="0"/>
            </a:endParaRPr>
          </a:p>
        </p:txBody>
      </p:sp>
      <p:sp>
        <p:nvSpPr>
          <p:cNvPr id="17" name="Text Placeholder 6">
            <a:extLst>
              <a:ext uri="{FF2B5EF4-FFF2-40B4-BE49-F238E27FC236}">
                <a16:creationId xmlns:a16="http://schemas.microsoft.com/office/drawing/2014/main" id="{49F1544D-2A6D-00CD-E141-0BB3BAF56336}"/>
              </a:ext>
            </a:extLst>
          </p:cNvPr>
          <p:cNvSpPr txBox="1">
            <a:spLocks/>
          </p:cNvSpPr>
          <p:nvPr/>
        </p:nvSpPr>
        <p:spPr>
          <a:xfrm>
            <a:off x="783807" y="4600766"/>
            <a:ext cx="5992059" cy="451257"/>
          </a:xfrm>
          <a:prstGeom prst="rect">
            <a:avLst/>
          </a:prstGeom>
        </p:spPr>
        <p:txBody>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buNone/>
            </a:pPr>
            <a:r>
              <a:rPr lang="en-GB" sz="1600" b="1" dirty="0">
                <a:solidFill>
                  <a:schemeClr val="bg1"/>
                </a:solidFill>
                <a:latin typeface="Verdana" panose="020B0604030504040204" pitchFamily="34" charset="0"/>
                <a:ea typeface="Verdana" panose="020B0604030504040204" pitchFamily="34" charset="0"/>
              </a:rPr>
              <a:t>How are You Innovative in Eco-Health and Adventure? How Did You Start Your Business?</a:t>
            </a:r>
          </a:p>
          <a:p>
            <a:endParaRPr lang="en-GB" sz="1600" dirty="0">
              <a:solidFill>
                <a:schemeClr val="tx1"/>
              </a:solidFill>
              <a:latin typeface="Gotham Medium"/>
              <a:ea typeface="Verdana" panose="020B0604030504040204" pitchFamily="34" charset="0"/>
            </a:endParaRPr>
          </a:p>
        </p:txBody>
      </p:sp>
      <p:pic>
        <p:nvPicPr>
          <p:cNvPr id="2" name="Picture Placeholder 13" descr="A person sitting in a forest&#10;&#10;Description automatically generated with low confidence">
            <a:hlinkClick r:id="rId4"/>
            <a:extLst>
              <a:ext uri="{FF2B5EF4-FFF2-40B4-BE49-F238E27FC236}">
                <a16:creationId xmlns:a16="http://schemas.microsoft.com/office/drawing/2014/main" id="{9CFD7423-F3E3-7246-3CEA-45BF6021CC66}"/>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716514" y="1017240"/>
            <a:ext cx="4126643" cy="2592503"/>
          </a:xfrm>
          <a:prstGeom prst="rect">
            <a:avLst/>
          </a:prstGeom>
        </p:spPr>
      </p:pic>
    </p:spTree>
    <p:extLst>
      <p:ext uri="{BB962C8B-B14F-4D97-AF65-F5344CB8AC3E}">
        <p14:creationId xmlns:p14="http://schemas.microsoft.com/office/powerpoint/2010/main" val="1758812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gazine Layout 01 - AE_CA_v4" id="{F9D5F4D5-9454-45C5-AFC0-38A7887A0E87}" vid="{A7535069-094F-4B33-8094-ED35EDC7CF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ef88797d-310b-4d46-ad9c-0c23fa0c8d4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F02E0EF7D44C04B9FA644DBFF45FF6A" ma:contentTypeVersion="13" ma:contentTypeDescription="Create a new document." ma:contentTypeScope="" ma:versionID="206b9469efed5238e3299da57cdc015e">
  <xsd:schema xmlns:xsd="http://www.w3.org/2001/XMLSchema" xmlns:xs="http://www.w3.org/2001/XMLSchema" xmlns:p="http://schemas.microsoft.com/office/2006/metadata/properties" xmlns:ns2="876de33e-aaa5-4507-9b92-b84e676ded0d" xmlns:ns3="ef88797d-310b-4d46-ad9c-0c23fa0c8d45" targetNamespace="http://schemas.microsoft.com/office/2006/metadata/properties" ma:root="true" ma:fieldsID="281ed500249cd3fe925a7af84a8b56c4" ns2:_="" ns3:_="">
    <xsd:import namespace="876de33e-aaa5-4507-9b92-b84e676ded0d"/>
    <xsd:import namespace="ef88797d-310b-4d46-ad9c-0c23fa0c8d4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EventHashCode" minOccurs="0"/>
                <xsd:element ref="ns3:MediaServiceGenerationTime" minOccurs="0"/>
                <xsd:element ref="ns3:MediaServiceAutoKeyPoints" minOccurs="0"/>
                <xsd:element ref="ns3:MediaServiceKeyPoints" minOccurs="0"/>
                <xsd:element ref="ns3:MediaServiceAutoTag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6de33e-aaa5-4507-9b92-b84e676ded0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hidden="true" ma:internalName="LastSharedByUser" ma:readOnly="true">
      <xsd:simpleType>
        <xsd:restriction base="dms:Note"/>
      </xsd:simpleType>
    </xsd:element>
    <xsd:element name="LastSharedByTime" ma:index="11" nillable="true" ma:displayName="Last Shared By Time" ma:description="" ma:hidden="true"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ef88797d-310b-4d46-ad9c-0c23fa0c8d4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false">
      <xsd:simpleType>
        <xsd:restriction base="dms:Note">
          <xsd:maxLength value="255"/>
        </xsd:restriction>
      </xsd:simpleType>
    </xsd:element>
    <xsd:element name="MediaServiceAutoTags" ma:index="19" nillable="true" ma:displayName="Tags" ma:internalName="MediaServiceAutoTag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39800E7-4362-4A70-9B48-B5AE1C9F476B}">
  <ds:schemaRefs>
    <ds:schemaRef ds:uri="http://schemas.microsoft.com/sharepoint/v3/contenttype/forms"/>
  </ds:schemaRefs>
</ds:datastoreItem>
</file>

<file path=customXml/itemProps2.xml><?xml version="1.0" encoding="utf-8"?>
<ds:datastoreItem xmlns:ds="http://schemas.openxmlformats.org/officeDocument/2006/customXml" ds:itemID="{969AD2B3-D789-4FC7-A14D-89ADA76B73A8}">
  <ds:schemaRefs>
    <ds:schemaRef ds:uri="http://schemas.microsoft.com/office/2006/metadata/properties"/>
    <ds:schemaRef ds:uri="http://schemas.microsoft.com/office/infopath/2007/PartnerControls"/>
    <ds:schemaRef ds:uri="ef88797d-310b-4d46-ad9c-0c23fa0c8d45"/>
  </ds:schemaRefs>
</ds:datastoreItem>
</file>

<file path=customXml/itemProps3.xml><?xml version="1.0" encoding="utf-8"?>
<ds:datastoreItem xmlns:ds="http://schemas.openxmlformats.org/officeDocument/2006/customXml" ds:itemID="{7F83B94A-925B-4414-927F-DFD616E23C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76de33e-aaa5-4507-9b92-b84e676ded0d"/>
    <ds:schemaRef ds:uri="ef88797d-310b-4d46-ad9c-0c23fa0c8d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Magazine layout</Template>
  <TotalTime>19387</TotalTime>
  <Words>13707</Words>
  <Application>Microsoft Macintosh PowerPoint</Application>
  <PresentationFormat>Personnalisé</PresentationFormat>
  <Paragraphs>875</Paragraphs>
  <Slides>66</Slides>
  <Notes>2</Notes>
  <HiddenSlides>0</HiddenSlides>
  <MMClips>2</MMClips>
  <ScaleCrop>false</ScaleCrop>
  <HeadingPairs>
    <vt:vector size="6" baseType="variant">
      <vt:variant>
        <vt:lpstr>Polices utilisées</vt:lpstr>
      </vt:variant>
      <vt:variant>
        <vt:i4>16</vt:i4>
      </vt:variant>
      <vt:variant>
        <vt:lpstr>Thème</vt:lpstr>
      </vt:variant>
      <vt:variant>
        <vt:i4>1</vt:i4>
      </vt:variant>
      <vt:variant>
        <vt:lpstr>Titres des diapositives</vt:lpstr>
      </vt:variant>
      <vt:variant>
        <vt:i4>66</vt:i4>
      </vt:variant>
    </vt:vector>
  </HeadingPairs>
  <TitlesOfParts>
    <vt:vector size="83" baseType="lpstr">
      <vt:lpstr>Arial</vt:lpstr>
      <vt:lpstr>Avenir</vt:lpstr>
      <vt:lpstr>Avenir Black</vt:lpstr>
      <vt:lpstr>Avenir Book</vt:lpstr>
      <vt:lpstr>Calibri</vt:lpstr>
      <vt:lpstr>Century Schoolbook</vt:lpstr>
      <vt:lpstr>Gotham Medium</vt:lpstr>
      <vt:lpstr>Montserrat</vt:lpstr>
      <vt:lpstr>omnes-pro</vt:lpstr>
      <vt:lpstr>Poppins</vt:lpstr>
      <vt:lpstr>Quattrocento Sans</vt:lpstr>
      <vt:lpstr>Roboto</vt:lpstr>
      <vt:lpstr>Symbol</vt:lpstr>
      <vt:lpstr>Times</vt:lpstr>
      <vt:lpstr>Verdana</vt:lpstr>
      <vt:lpstr>Wingdings</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Front cover</dc:title>
  <dc:creator>Samantha Carty</dc:creator>
  <cp:lastModifiedBy>Jessica FAVAREL</cp:lastModifiedBy>
  <cp:revision>409</cp:revision>
  <cp:lastPrinted>2023-05-17T13:34:19Z</cp:lastPrinted>
  <dcterms:created xsi:type="dcterms:W3CDTF">2021-06-15T11:45:52Z</dcterms:created>
  <dcterms:modified xsi:type="dcterms:W3CDTF">2023-09-20T13:17:22Z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0x0101005F02E0EF7D44C04B9FA644DBFF45FF6A</vt:lpwstr>
  </property>
</Properties>
</file>