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Lst>
  <p:sldSz cx="7559675" cy="10691813"/>
  <p:notesSz cx="6858000" cy="9144000"/>
  <p:embeddedFontLst>
    <p:embeddedFont>
      <p:font typeface="Avenir" panose="02000503020000020003" pitchFamily="2" charset="0"/>
      <p:regular r:id="rId75"/>
      <p:italic r:id="rId76"/>
    </p:embeddedFont>
    <p:embeddedFont>
      <p:font typeface="Century Schoolbook" panose="02040604050505020304" pitchFamily="18" charset="0"/>
      <p:regular r:id="rId77"/>
      <p:bold r:id="rId78"/>
      <p:italic r:id="rId79"/>
      <p:boldItalic r:id="rId80"/>
    </p:embeddedFont>
    <p:embeddedFont>
      <p:font typeface="Montserrat" pitchFamily="2" charset="77"/>
      <p:regular r:id="rId81"/>
      <p:bold r:id="rId82"/>
      <p:italic r:id="rId83"/>
      <p:boldItalic r:id="rId84"/>
    </p:embeddedFont>
    <p:embeddedFont>
      <p:font typeface="Poppins" pitchFamily="2" charset="77"/>
      <p:regular r:id="rId85"/>
      <p:bold r:id="rId86"/>
      <p:italic r:id="rId87"/>
      <p:boldItalic r:id="rId88"/>
    </p:embeddedFont>
    <p:embeddedFont>
      <p:font typeface="Quattrocento Sans" panose="020B0502050000020003" pitchFamily="34" charset="0"/>
      <p:regular r:id="rId89"/>
      <p:bold r:id="rId90"/>
      <p:italic r:id="rId91"/>
      <p:boldItalic r:id="rId92"/>
    </p:embeddedFont>
    <p:embeddedFont>
      <p:font typeface="Roboto" panose="02000000000000000000" pitchFamily="2" charset="0"/>
      <p:regular r:id="rId93"/>
      <p:bold r:id="rId94"/>
      <p:italic r:id="rId95"/>
      <p:boldItalic r:id="rId96"/>
    </p:embeddedFont>
    <p:embeddedFont>
      <p:font typeface="Times" panose="020F0502020204030204" pitchFamily="34" charset="0"/>
      <p:regular r:id="rId97"/>
      <p:bold r:id="rId98"/>
      <p:italic r:id="rId99"/>
      <p:boldItalic r:id="rId100"/>
    </p:embeddedFont>
    <p:embeddedFont>
      <p:font typeface="Verdana" panose="020B0604030504040204" pitchFamily="34" charset="0"/>
      <p:regular r:id="rId101"/>
      <p:bold r:id="rId102"/>
      <p:italic r:id="rId103"/>
      <p:boldItalic r:id="rId10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453">
          <p15:clr>
            <a:srgbClr val="A4A3A4"/>
          </p15:clr>
        </p15:guide>
        <p15:guide id="2" orient="horz" pos="3345">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05" roundtripDataSignature="AMtx7mjowZ/m/fM+sQTv0s33JvdP59VWJ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70"/>
    <p:restoredTop sz="94758"/>
  </p:normalViewPr>
  <p:slideViewPr>
    <p:cSldViewPr snapToGrid="0">
      <p:cViewPr varScale="1">
        <p:scale>
          <a:sx n="81" d="100"/>
          <a:sy n="81" d="100"/>
        </p:scale>
        <p:origin x="2336" y="176"/>
      </p:cViewPr>
      <p:guideLst>
        <p:guide pos="453"/>
        <p:guide orient="horz" pos="334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0.fntdata"/><Relationship Id="rId89" Type="http://schemas.openxmlformats.org/officeDocument/2006/relationships/font" Target="fonts/font15.fntdata"/><Relationship Id="rId16" Type="http://schemas.openxmlformats.org/officeDocument/2006/relationships/slide" Target="slides/slide15.xml"/><Relationship Id="rId107" Type="http://schemas.openxmlformats.org/officeDocument/2006/relationships/viewProps" Target="view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notesMaster" Target="notesMasters/notesMaster1.xml"/><Relationship Id="rId79" Type="http://schemas.openxmlformats.org/officeDocument/2006/relationships/font" Target="fonts/font5.fntdata"/><Relationship Id="rId102" Type="http://schemas.openxmlformats.org/officeDocument/2006/relationships/font" Target="fonts/font28.fntdata"/><Relationship Id="rId5" Type="http://schemas.openxmlformats.org/officeDocument/2006/relationships/slide" Target="slides/slide4.xml"/><Relationship Id="rId90" Type="http://schemas.openxmlformats.org/officeDocument/2006/relationships/font" Target="fonts/font16.fntdata"/><Relationship Id="rId95" Type="http://schemas.openxmlformats.org/officeDocument/2006/relationships/font" Target="fonts/font21.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font" Target="fonts/font6.fntdata"/><Relationship Id="rId85" Type="http://schemas.openxmlformats.org/officeDocument/2006/relationships/font" Target="fonts/font11.fntdata"/><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29.fntdata"/><Relationship Id="rId108"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font" Target="fonts/font1.fntdata"/><Relationship Id="rId91" Type="http://schemas.openxmlformats.org/officeDocument/2006/relationships/font" Target="fonts/font17.fntdata"/><Relationship Id="rId96" Type="http://schemas.openxmlformats.org/officeDocument/2006/relationships/font" Target="fonts/font22.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font" Target="fonts/font4.fntdata"/><Relationship Id="rId81" Type="http://schemas.openxmlformats.org/officeDocument/2006/relationships/font" Target="fonts/font7.fntdata"/><Relationship Id="rId86" Type="http://schemas.openxmlformats.org/officeDocument/2006/relationships/font" Target="fonts/font12.fntdata"/><Relationship Id="rId94" Type="http://schemas.openxmlformats.org/officeDocument/2006/relationships/font" Target="fonts/font20.fntdata"/><Relationship Id="rId99" Type="http://schemas.openxmlformats.org/officeDocument/2006/relationships/font" Target="fonts/font25.fntdata"/><Relationship Id="rId101" Type="http://schemas.openxmlformats.org/officeDocument/2006/relationships/font" Target="fonts/font27.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2.fntdata"/><Relationship Id="rId97" Type="http://schemas.openxmlformats.org/officeDocument/2006/relationships/font" Target="fonts/font23.fntdata"/><Relationship Id="rId104" Type="http://schemas.openxmlformats.org/officeDocument/2006/relationships/font" Target="fonts/font30.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8.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3.fntdata"/><Relationship Id="rId61" Type="http://schemas.openxmlformats.org/officeDocument/2006/relationships/slide" Target="slides/slide60.xml"/><Relationship Id="rId82" Type="http://schemas.openxmlformats.org/officeDocument/2006/relationships/font" Target="fonts/font8.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3.fntdata"/><Relationship Id="rId100" Type="http://schemas.openxmlformats.org/officeDocument/2006/relationships/font" Target="fonts/font26.fntdata"/><Relationship Id="rId105" Type="http://customschemas.google.com/relationships/presentationmetadata" Target="meta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19.fntdata"/><Relationship Id="rId98" Type="http://schemas.openxmlformats.org/officeDocument/2006/relationships/font" Target="fonts/font24.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font" Target="fonts/font9.fntdata"/><Relationship Id="rId88"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sv-SE"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3" name="Google Shape;533;p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18" name="Google Shape;618;p10: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Google Shape;62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7" name="Google Shape;627;p1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6" name="Google Shape;636;p1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5" name="Google Shape;645;p1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2"/>
        <p:cNvGrpSpPr/>
        <p:nvPr/>
      </p:nvGrpSpPr>
      <p:grpSpPr>
        <a:xfrm>
          <a:off x="0" y="0"/>
          <a:ext cx="0" cy="0"/>
          <a:chOff x="0" y="0"/>
          <a:chExt cx="0" cy="0"/>
        </a:xfrm>
      </p:grpSpPr>
      <p:sp>
        <p:nvSpPr>
          <p:cNvPr id="653" name="Google Shape;653;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54" name="Google Shape;654;p14: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3" name="Google Shape;663;p15: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2" name="Google Shape;672;p1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81" name="Google Shape;681;p1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Google Shape;68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90" name="Google Shape;690;p18: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99" name="Google Shape;699;p19: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1" name="Google Shape;541;p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8" name="Google Shape;708;p20: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17" name="Google Shape;717;p2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4"/>
        <p:cNvGrpSpPr/>
        <p:nvPr/>
      </p:nvGrpSpPr>
      <p:grpSpPr>
        <a:xfrm>
          <a:off x="0" y="0"/>
          <a:ext cx="0" cy="0"/>
          <a:chOff x="0" y="0"/>
          <a:chExt cx="0" cy="0"/>
        </a:xfrm>
      </p:grpSpPr>
      <p:sp>
        <p:nvSpPr>
          <p:cNvPr id="725" name="Google Shape;725;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26" name="Google Shape;726;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3"/>
        <p:cNvGrpSpPr/>
        <p:nvPr/>
      </p:nvGrpSpPr>
      <p:grpSpPr>
        <a:xfrm>
          <a:off x="0" y="0"/>
          <a:ext cx="0" cy="0"/>
          <a:chOff x="0" y="0"/>
          <a:chExt cx="0" cy="0"/>
        </a:xfrm>
      </p:grpSpPr>
      <p:sp>
        <p:nvSpPr>
          <p:cNvPr id="734" name="Google Shape;734;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5" name="Google Shape;73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0"/>
        <p:cNvGrpSpPr/>
        <p:nvPr/>
      </p:nvGrpSpPr>
      <p:grpSpPr>
        <a:xfrm>
          <a:off x="0" y="0"/>
          <a:ext cx="0" cy="0"/>
          <a:chOff x="0" y="0"/>
          <a:chExt cx="0" cy="0"/>
        </a:xfrm>
      </p:grpSpPr>
      <p:sp>
        <p:nvSpPr>
          <p:cNvPr id="741" name="Google Shape;741;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42" name="Google Shape;742;p24: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9"/>
        <p:cNvGrpSpPr/>
        <p:nvPr/>
      </p:nvGrpSpPr>
      <p:grpSpPr>
        <a:xfrm>
          <a:off x="0" y="0"/>
          <a:ext cx="0" cy="0"/>
          <a:chOff x="0" y="0"/>
          <a:chExt cx="0" cy="0"/>
        </a:xfrm>
      </p:grpSpPr>
      <p:sp>
        <p:nvSpPr>
          <p:cNvPr id="750" name="Google Shape;750;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51" name="Google Shape;751;p25: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60" name="Google Shape;760;p2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7"/>
        <p:cNvGrpSpPr/>
        <p:nvPr/>
      </p:nvGrpSpPr>
      <p:grpSpPr>
        <a:xfrm>
          <a:off x="0" y="0"/>
          <a:ext cx="0" cy="0"/>
          <a:chOff x="0" y="0"/>
          <a:chExt cx="0" cy="0"/>
        </a:xfrm>
      </p:grpSpPr>
      <p:sp>
        <p:nvSpPr>
          <p:cNvPr id="768" name="Google Shape;768;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69" name="Google Shape;769;p2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Google Shape;777;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78" name="Google Shape;778;p28: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3"/>
        <p:cNvGrpSpPr/>
        <p:nvPr/>
      </p:nvGrpSpPr>
      <p:grpSpPr>
        <a:xfrm>
          <a:off x="0" y="0"/>
          <a:ext cx="0" cy="0"/>
          <a:chOff x="0" y="0"/>
          <a:chExt cx="0" cy="0"/>
        </a:xfrm>
      </p:grpSpPr>
      <p:sp>
        <p:nvSpPr>
          <p:cNvPr id="784" name="Google Shape;784;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85" name="Google Shape;785;p29: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8" name="Google Shape;558;p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2"/>
        <p:cNvGrpSpPr/>
        <p:nvPr/>
      </p:nvGrpSpPr>
      <p:grpSpPr>
        <a:xfrm>
          <a:off x="0" y="0"/>
          <a:ext cx="0" cy="0"/>
          <a:chOff x="0" y="0"/>
          <a:chExt cx="0" cy="0"/>
        </a:xfrm>
      </p:grpSpPr>
      <p:sp>
        <p:nvSpPr>
          <p:cNvPr id="793" name="Google Shape;793;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94" name="Google Shape;794;p30: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03" name="Google Shape;803;p3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0"/>
        <p:cNvGrpSpPr/>
        <p:nvPr/>
      </p:nvGrpSpPr>
      <p:grpSpPr>
        <a:xfrm>
          <a:off x="0" y="0"/>
          <a:ext cx="0" cy="0"/>
          <a:chOff x="0" y="0"/>
          <a:chExt cx="0" cy="0"/>
        </a:xfrm>
      </p:grpSpPr>
      <p:sp>
        <p:nvSpPr>
          <p:cNvPr id="811" name="Google Shape;811;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12" name="Google Shape;812;p3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7"/>
        <p:cNvGrpSpPr/>
        <p:nvPr/>
      </p:nvGrpSpPr>
      <p:grpSpPr>
        <a:xfrm>
          <a:off x="0" y="0"/>
          <a:ext cx="0" cy="0"/>
          <a:chOff x="0" y="0"/>
          <a:chExt cx="0" cy="0"/>
        </a:xfrm>
      </p:grpSpPr>
      <p:sp>
        <p:nvSpPr>
          <p:cNvPr id="818" name="Google Shape;818;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19" name="Google Shape;819;p3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6"/>
        <p:cNvGrpSpPr/>
        <p:nvPr/>
      </p:nvGrpSpPr>
      <p:grpSpPr>
        <a:xfrm>
          <a:off x="0" y="0"/>
          <a:ext cx="0" cy="0"/>
          <a:chOff x="0" y="0"/>
          <a:chExt cx="0" cy="0"/>
        </a:xfrm>
      </p:grpSpPr>
      <p:sp>
        <p:nvSpPr>
          <p:cNvPr id="827" name="Google Shape;827;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8" name="Google Shape;828;p34: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5"/>
        <p:cNvGrpSpPr/>
        <p:nvPr/>
      </p:nvGrpSpPr>
      <p:grpSpPr>
        <a:xfrm>
          <a:off x="0" y="0"/>
          <a:ext cx="0" cy="0"/>
          <a:chOff x="0" y="0"/>
          <a:chExt cx="0" cy="0"/>
        </a:xfrm>
      </p:grpSpPr>
      <p:sp>
        <p:nvSpPr>
          <p:cNvPr id="836" name="Google Shape;836;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37" name="Google Shape;837;p35: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4"/>
        <p:cNvGrpSpPr/>
        <p:nvPr/>
      </p:nvGrpSpPr>
      <p:grpSpPr>
        <a:xfrm>
          <a:off x="0" y="0"/>
          <a:ext cx="0" cy="0"/>
          <a:chOff x="0" y="0"/>
          <a:chExt cx="0" cy="0"/>
        </a:xfrm>
      </p:grpSpPr>
      <p:sp>
        <p:nvSpPr>
          <p:cNvPr id="845" name="Google Shape;845;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46" name="Google Shape;846;p3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3"/>
        <p:cNvGrpSpPr/>
        <p:nvPr/>
      </p:nvGrpSpPr>
      <p:grpSpPr>
        <a:xfrm>
          <a:off x="0" y="0"/>
          <a:ext cx="0" cy="0"/>
          <a:chOff x="0" y="0"/>
          <a:chExt cx="0" cy="0"/>
        </a:xfrm>
      </p:grpSpPr>
      <p:sp>
        <p:nvSpPr>
          <p:cNvPr id="854" name="Google Shape;854;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55" name="Google Shape;855;p3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2"/>
        <p:cNvGrpSpPr/>
        <p:nvPr/>
      </p:nvGrpSpPr>
      <p:grpSpPr>
        <a:xfrm>
          <a:off x="0" y="0"/>
          <a:ext cx="0" cy="0"/>
          <a:chOff x="0" y="0"/>
          <a:chExt cx="0" cy="0"/>
        </a:xfrm>
      </p:grpSpPr>
      <p:sp>
        <p:nvSpPr>
          <p:cNvPr id="863" name="Google Shape;863;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64" name="Google Shape;864;p38: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1"/>
        <p:cNvGrpSpPr/>
        <p:nvPr/>
      </p:nvGrpSpPr>
      <p:grpSpPr>
        <a:xfrm>
          <a:off x="0" y="0"/>
          <a:ext cx="0" cy="0"/>
          <a:chOff x="0" y="0"/>
          <a:chExt cx="0" cy="0"/>
        </a:xfrm>
      </p:grpSpPr>
      <p:sp>
        <p:nvSpPr>
          <p:cNvPr id="872" name="Google Shape;872;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3" name="Google Shape;873;p39: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Google Shape;564;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5" name="Google Shape;565;p4: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0"/>
        <p:cNvGrpSpPr/>
        <p:nvPr/>
      </p:nvGrpSpPr>
      <p:grpSpPr>
        <a:xfrm>
          <a:off x="0" y="0"/>
          <a:ext cx="0" cy="0"/>
          <a:chOff x="0" y="0"/>
          <a:chExt cx="0" cy="0"/>
        </a:xfrm>
      </p:grpSpPr>
      <p:sp>
        <p:nvSpPr>
          <p:cNvPr id="881" name="Google Shape;881;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82" name="Google Shape;882;p40: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9"/>
        <p:cNvGrpSpPr/>
        <p:nvPr/>
      </p:nvGrpSpPr>
      <p:grpSpPr>
        <a:xfrm>
          <a:off x="0" y="0"/>
          <a:ext cx="0" cy="0"/>
          <a:chOff x="0" y="0"/>
          <a:chExt cx="0" cy="0"/>
        </a:xfrm>
      </p:grpSpPr>
      <p:sp>
        <p:nvSpPr>
          <p:cNvPr id="890" name="Google Shape;890;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91" name="Google Shape;891;p4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8"/>
        <p:cNvGrpSpPr/>
        <p:nvPr/>
      </p:nvGrpSpPr>
      <p:grpSpPr>
        <a:xfrm>
          <a:off x="0" y="0"/>
          <a:ext cx="0" cy="0"/>
          <a:chOff x="0" y="0"/>
          <a:chExt cx="0" cy="0"/>
        </a:xfrm>
      </p:grpSpPr>
      <p:sp>
        <p:nvSpPr>
          <p:cNvPr id="899" name="Google Shape;899;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00" name="Google Shape;900;p4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5"/>
        <p:cNvGrpSpPr/>
        <p:nvPr/>
      </p:nvGrpSpPr>
      <p:grpSpPr>
        <a:xfrm>
          <a:off x="0" y="0"/>
          <a:ext cx="0" cy="0"/>
          <a:chOff x="0" y="0"/>
          <a:chExt cx="0" cy="0"/>
        </a:xfrm>
      </p:grpSpPr>
      <p:sp>
        <p:nvSpPr>
          <p:cNvPr id="906" name="Google Shape;906;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07" name="Google Shape;907;p4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4"/>
        <p:cNvGrpSpPr/>
        <p:nvPr/>
      </p:nvGrpSpPr>
      <p:grpSpPr>
        <a:xfrm>
          <a:off x="0" y="0"/>
          <a:ext cx="0" cy="0"/>
          <a:chOff x="0" y="0"/>
          <a:chExt cx="0" cy="0"/>
        </a:xfrm>
      </p:grpSpPr>
      <p:sp>
        <p:nvSpPr>
          <p:cNvPr id="915" name="Google Shape;915;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16" name="Google Shape;916;p44: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3"/>
        <p:cNvGrpSpPr/>
        <p:nvPr/>
      </p:nvGrpSpPr>
      <p:grpSpPr>
        <a:xfrm>
          <a:off x="0" y="0"/>
          <a:ext cx="0" cy="0"/>
          <a:chOff x="0" y="0"/>
          <a:chExt cx="0" cy="0"/>
        </a:xfrm>
      </p:grpSpPr>
      <p:sp>
        <p:nvSpPr>
          <p:cNvPr id="924" name="Google Shape;924;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25" name="Google Shape;925;p45: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2"/>
        <p:cNvGrpSpPr/>
        <p:nvPr/>
      </p:nvGrpSpPr>
      <p:grpSpPr>
        <a:xfrm>
          <a:off x="0" y="0"/>
          <a:ext cx="0" cy="0"/>
          <a:chOff x="0" y="0"/>
          <a:chExt cx="0" cy="0"/>
        </a:xfrm>
      </p:grpSpPr>
      <p:sp>
        <p:nvSpPr>
          <p:cNvPr id="933" name="Google Shape;933;p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34" name="Google Shape;934;p4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1"/>
        <p:cNvGrpSpPr/>
        <p:nvPr/>
      </p:nvGrpSpPr>
      <p:grpSpPr>
        <a:xfrm>
          <a:off x="0" y="0"/>
          <a:ext cx="0" cy="0"/>
          <a:chOff x="0" y="0"/>
          <a:chExt cx="0" cy="0"/>
        </a:xfrm>
      </p:grpSpPr>
      <p:sp>
        <p:nvSpPr>
          <p:cNvPr id="942" name="Google Shape;942;p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43" name="Google Shape;943;p4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0"/>
        <p:cNvGrpSpPr/>
        <p:nvPr/>
      </p:nvGrpSpPr>
      <p:grpSpPr>
        <a:xfrm>
          <a:off x="0" y="0"/>
          <a:ext cx="0" cy="0"/>
          <a:chOff x="0" y="0"/>
          <a:chExt cx="0" cy="0"/>
        </a:xfrm>
      </p:grpSpPr>
      <p:sp>
        <p:nvSpPr>
          <p:cNvPr id="951" name="Google Shape;951;p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52" name="Google Shape;952;p48: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9"/>
        <p:cNvGrpSpPr/>
        <p:nvPr/>
      </p:nvGrpSpPr>
      <p:grpSpPr>
        <a:xfrm>
          <a:off x="0" y="0"/>
          <a:ext cx="0" cy="0"/>
          <a:chOff x="0" y="0"/>
          <a:chExt cx="0" cy="0"/>
        </a:xfrm>
      </p:grpSpPr>
      <p:sp>
        <p:nvSpPr>
          <p:cNvPr id="960" name="Google Shape;960;p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61" name="Google Shape;961;p49: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5" name="Google Shape;575;p5: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8"/>
        <p:cNvGrpSpPr/>
        <p:nvPr/>
      </p:nvGrpSpPr>
      <p:grpSpPr>
        <a:xfrm>
          <a:off x="0" y="0"/>
          <a:ext cx="0" cy="0"/>
          <a:chOff x="0" y="0"/>
          <a:chExt cx="0" cy="0"/>
        </a:xfrm>
      </p:grpSpPr>
      <p:sp>
        <p:nvSpPr>
          <p:cNvPr id="969" name="Google Shape;969;p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70" name="Google Shape;970;p50: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7"/>
        <p:cNvGrpSpPr/>
        <p:nvPr/>
      </p:nvGrpSpPr>
      <p:grpSpPr>
        <a:xfrm>
          <a:off x="0" y="0"/>
          <a:ext cx="0" cy="0"/>
          <a:chOff x="0" y="0"/>
          <a:chExt cx="0" cy="0"/>
        </a:xfrm>
      </p:grpSpPr>
      <p:sp>
        <p:nvSpPr>
          <p:cNvPr id="978" name="Google Shape;978;p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79" name="Google Shape;979;p5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6"/>
        <p:cNvGrpSpPr/>
        <p:nvPr/>
      </p:nvGrpSpPr>
      <p:grpSpPr>
        <a:xfrm>
          <a:off x="0" y="0"/>
          <a:ext cx="0" cy="0"/>
          <a:chOff x="0" y="0"/>
          <a:chExt cx="0" cy="0"/>
        </a:xfrm>
      </p:grpSpPr>
      <p:sp>
        <p:nvSpPr>
          <p:cNvPr id="987" name="Google Shape;987;p5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88" name="Google Shape;988;p5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5"/>
        <p:cNvGrpSpPr/>
        <p:nvPr/>
      </p:nvGrpSpPr>
      <p:grpSpPr>
        <a:xfrm>
          <a:off x="0" y="0"/>
          <a:ext cx="0" cy="0"/>
          <a:chOff x="0" y="0"/>
          <a:chExt cx="0" cy="0"/>
        </a:xfrm>
      </p:grpSpPr>
      <p:sp>
        <p:nvSpPr>
          <p:cNvPr id="996" name="Google Shape;996;p5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97" name="Google Shape;997;p5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4"/>
        <p:cNvGrpSpPr/>
        <p:nvPr/>
      </p:nvGrpSpPr>
      <p:grpSpPr>
        <a:xfrm>
          <a:off x="0" y="0"/>
          <a:ext cx="0" cy="0"/>
          <a:chOff x="0" y="0"/>
          <a:chExt cx="0" cy="0"/>
        </a:xfrm>
      </p:grpSpPr>
      <p:sp>
        <p:nvSpPr>
          <p:cNvPr id="1005" name="Google Shape;1005;p5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06" name="Google Shape;1006;p54: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3"/>
        <p:cNvGrpSpPr/>
        <p:nvPr/>
      </p:nvGrpSpPr>
      <p:grpSpPr>
        <a:xfrm>
          <a:off x="0" y="0"/>
          <a:ext cx="0" cy="0"/>
          <a:chOff x="0" y="0"/>
          <a:chExt cx="0" cy="0"/>
        </a:xfrm>
      </p:grpSpPr>
      <p:sp>
        <p:nvSpPr>
          <p:cNvPr id="1014" name="Google Shape;1014;p5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15" name="Google Shape;1015;p55: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2"/>
        <p:cNvGrpSpPr/>
        <p:nvPr/>
      </p:nvGrpSpPr>
      <p:grpSpPr>
        <a:xfrm>
          <a:off x="0" y="0"/>
          <a:ext cx="0" cy="0"/>
          <a:chOff x="0" y="0"/>
          <a:chExt cx="0" cy="0"/>
        </a:xfrm>
      </p:grpSpPr>
      <p:sp>
        <p:nvSpPr>
          <p:cNvPr id="1023" name="Google Shape;1023;p5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24" name="Google Shape;1024;p5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1"/>
        <p:cNvGrpSpPr/>
        <p:nvPr/>
      </p:nvGrpSpPr>
      <p:grpSpPr>
        <a:xfrm>
          <a:off x="0" y="0"/>
          <a:ext cx="0" cy="0"/>
          <a:chOff x="0" y="0"/>
          <a:chExt cx="0" cy="0"/>
        </a:xfrm>
      </p:grpSpPr>
      <p:sp>
        <p:nvSpPr>
          <p:cNvPr id="1032" name="Google Shape;1032;p5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3" name="Google Shape;1033;p5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0"/>
        <p:cNvGrpSpPr/>
        <p:nvPr/>
      </p:nvGrpSpPr>
      <p:grpSpPr>
        <a:xfrm>
          <a:off x="0" y="0"/>
          <a:ext cx="0" cy="0"/>
          <a:chOff x="0" y="0"/>
          <a:chExt cx="0" cy="0"/>
        </a:xfrm>
      </p:grpSpPr>
      <p:sp>
        <p:nvSpPr>
          <p:cNvPr id="1041" name="Google Shape;1041;p5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42" name="Google Shape;1042;p58: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9"/>
        <p:cNvGrpSpPr/>
        <p:nvPr/>
      </p:nvGrpSpPr>
      <p:grpSpPr>
        <a:xfrm>
          <a:off x="0" y="0"/>
          <a:ext cx="0" cy="0"/>
          <a:chOff x="0" y="0"/>
          <a:chExt cx="0" cy="0"/>
        </a:xfrm>
      </p:grpSpPr>
      <p:sp>
        <p:nvSpPr>
          <p:cNvPr id="1050" name="Google Shape;1050;p5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51" name="Google Shape;1051;p59: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3" name="Google Shape;583;p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8"/>
        <p:cNvGrpSpPr/>
        <p:nvPr/>
      </p:nvGrpSpPr>
      <p:grpSpPr>
        <a:xfrm>
          <a:off x="0" y="0"/>
          <a:ext cx="0" cy="0"/>
          <a:chOff x="0" y="0"/>
          <a:chExt cx="0" cy="0"/>
        </a:xfrm>
      </p:grpSpPr>
      <p:sp>
        <p:nvSpPr>
          <p:cNvPr id="1059" name="Google Shape;1059;p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60" name="Google Shape;1060;p60: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7"/>
        <p:cNvGrpSpPr/>
        <p:nvPr/>
      </p:nvGrpSpPr>
      <p:grpSpPr>
        <a:xfrm>
          <a:off x="0" y="0"/>
          <a:ext cx="0" cy="0"/>
          <a:chOff x="0" y="0"/>
          <a:chExt cx="0" cy="0"/>
        </a:xfrm>
      </p:grpSpPr>
      <p:sp>
        <p:nvSpPr>
          <p:cNvPr id="1068" name="Google Shape;1068;p6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69" name="Google Shape;1069;p6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p6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78" name="Google Shape;1078;p6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5"/>
        <p:cNvGrpSpPr/>
        <p:nvPr/>
      </p:nvGrpSpPr>
      <p:grpSpPr>
        <a:xfrm>
          <a:off x="0" y="0"/>
          <a:ext cx="0" cy="0"/>
          <a:chOff x="0" y="0"/>
          <a:chExt cx="0" cy="0"/>
        </a:xfrm>
      </p:grpSpPr>
      <p:sp>
        <p:nvSpPr>
          <p:cNvPr id="1086" name="Google Shape;1086;p6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87" name="Google Shape;1087;p6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4"/>
        <p:cNvGrpSpPr/>
        <p:nvPr/>
      </p:nvGrpSpPr>
      <p:grpSpPr>
        <a:xfrm>
          <a:off x="0" y="0"/>
          <a:ext cx="0" cy="0"/>
          <a:chOff x="0" y="0"/>
          <a:chExt cx="0" cy="0"/>
        </a:xfrm>
      </p:grpSpPr>
      <p:sp>
        <p:nvSpPr>
          <p:cNvPr id="1095" name="Google Shape;1095;p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6" name="Google Shape;1096;p64: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3"/>
        <p:cNvGrpSpPr/>
        <p:nvPr/>
      </p:nvGrpSpPr>
      <p:grpSpPr>
        <a:xfrm>
          <a:off x="0" y="0"/>
          <a:ext cx="0" cy="0"/>
          <a:chOff x="0" y="0"/>
          <a:chExt cx="0" cy="0"/>
        </a:xfrm>
      </p:grpSpPr>
      <p:sp>
        <p:nvSpPr>
          <p:cNvPr id="1104" name="Google Shape;1104;p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05" name="Google Shape;1105;p65: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2"/>
        <p:cNvGrpSpPr/>
        <p:nvPr/>
      </p:nvGrpSpPr>
      <p:grpSpPr>
        <a:xfrm>
          <a:off x="0" y="0"/>
          <a:ext cx="0" cy="0"/>
          <a:chOff x="0" y="0"/>
          <a:chExt cx="0" cy="0"/>
        </a:xfrm>
      </p:grpSpPr>
      <p:sp>
        <p:nvSpPr>
          <p:cNvPr id="1113" name="Google Shape;1113;p6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4" name="Google Shape;1114;p6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1"/>
        <p:cNvGrpSpPr/>
        <p:nvPr/>
      </p:nvGrpSpPr>
      <p:grpSpPr>
        <a:xfrm>
          <a:off x="0" y="0"/>
          <a:ext cx="0" cy="0"/>
          <a:chOff x="0" y="0"/>
          <a:chExt cx="0" cy="0"/>
        </a:xfrm>
      </p:grpSpPr>
      <p:sp>
        <p:nvSpPr>
          <p:cNvPr id="1122" name="Google Shape;1122;p6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23" name="Google Shape;1123;p6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0"/>
        <p:cNvGrpSpPr/>
        <p:nvPr/>
      </p:nvGrpSpPr>
      <p:grpSpPr>
        <a:xfrm>
          <a:off x="0" y="0"/>
          <a:ext cx="0" cy="0"/>
          <a:chOff x="0" y="0"/>
          <a:chExt cx="0" cy="0"/>
        </a:xfrm>
      </p:grpSpPr>
      <p:sp>
        <p:nvSpPr>
          <p:cNvPr id="1131" name="Google Shape;1131;p6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32" name="Google Shape;1132;p68: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9"/>
        <p:cNvGrpSpPr/>
        <p:nvPr/>
      </p:nvGrpSpPr>
      <p:grpSpPr>
        <a:xfrm>
          <a:off x="0" y="0"/>
          <a:ext cx="0" cy="0"/>
          <a:chOff x="0" y="0"/>
          <a:chExt cx="0" cy="0"/>
        </a:xfrm>
      </p:grpSpPr>
      <p:sp>
        <p:nvSpPr>
          <p:cNvPr id="1140" name="Google Shape;1140;p6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41" name="Google Shape;1141;p69: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1" name="Google Shape;591;p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8"/>
        <p:cNvGrpSpPr/>
        <p:nvPr/>
      </p:nvGrpSpPr>
      <p:grpSpPr>
        <a:xfrm>
          <a:off x="0" y="0"/>
          <a:ext cx="0" cy="0"/>
          <a:chOff x="0" y="0"/>
          <a:chExt cx="0" cy="0"/>
        </a:xfrm>
      </p:grpSpPr>
      <p:sp>
        <p:nvSpPr>
          <p:cNvPr id="1149" name="Google Shape;1149;p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0" name="Google Shape;1150;p70: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7"/>
        <p:cNvGrpSpPr/>
        <p:nvPr/>
      </p:nvGrpSpPr>
      <p:grpSpPr>
        <a:xfrm>
          <a:off x="0" y="0"/>
          <a:ext cx="0" cy="0"/>
          <a:chOff x="0" y="0"/>
          <a:chExt cx="0" cy="0"/>
        </a:xfrm>
      </p:grpSpPr>
      <p:sp>
        <p:nvSpPr>
          <p:cNvPr id="1158" name="Google Shape;1158;p7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9" name="Google Shape;1159;p7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6"/>
        <p:cNvGrpSpPr/>
        <p:nvPr/>
      </p:nvGrpSpPr>
      <p:grpSpPr>
        <a:xfrm>
          <a:off x="0" y="0"/>
          <a:ext cx="0" cy="0"/>
          <a:chOff x="0" y="0"/>
          <a:chExt cx="0" cy="0"/>
        </a:xfrm>
      </p:grpSpPr>
      <p:sp>
        <p:nvSpPr>
          <p:cNvPr id="1167" name="Google Shape;1167;p7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68" name="Google Shape;1168;p7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Google Shape;59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0" name="Google Shape;600;p8: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9" name="Google Shape;609;p9: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Slide">
  <p:cSld name="Cover Slide">
    <p:spTree>
      <p:nvGrpSpPr>
        <p:cNvPr id="1" name="Shape 13"/>
        <p:cNvGrpSpPr/>
        <p:nvPr/>
      </p:nvGrpSpPr>
      <p:grpSpPr>
        <a:xfrm>
          <a:off x="0" y="0"/>
          <a:ext cx="0" cy="0"/>
          <a:chOff x="0" y="0"/>
          <a:chExt cx="0" cy="0"/>
        </a:xfrm>
      </p:grpSpPr>
      <p:pic>
        <p:nvPicPr>
          <p:cNvPr id="14" name="Google Shape;14;p74"/>
          <p:cNvPicPr preferRelativeResize="0"/>
          <p:nvPr/>
        </p:nvPicPr>
        <p:blipFill rotWithShape="1">
          <a:blip r:embed="rId2">
            <a:alphaModFix/>
          </a:blip>
          <a:srcRect/>
          <a:stretch/>
        </p:blipFill>
        <p:spPr>
          <a:xfrm>
            <a:off x="-2520299" y="1636164"/>
            <a:ext cx="9110257" cy="9504955"/>
          </a:xfrm>
          <a:custGeom>
            <a:avLst/>
            <a:gdLst/>
            <a:ahLst/>
            <a:cxnLst/>
            <a:rect l="l" t="t" r="r" b="b"/>
            <a:pathLst>
              <a:path w="9110257" h="9504955" extrusionOk="0">
                <a:moveTo>
                  <a:pt x="258362" y="892575"/>
                </a:moveTo>
                <a:lnTo>
                  <a:pt x="258362" y="7758596"/>
                </a:lnTo>
                <a:lnTo>
                  <a:pt x="2520299" y="7758596"/>
                </a:lnTo>
                <a:lnTo>
                  <a:pt x="2520299" y="892575"/>
                </a:lnTo>
                <a:close/>
                <a:moveTo>
                  <a:pt x="0" y="0"/>
                </a:moveTo>
                <a:lnTo>
                  <a:pt x="9110257" y="0"/>
                </a:lnTo>
                <a:lnTo>
                  <a:pt x="9110257" y="9504955"/>
                </a:lnTo>
                <a:lnTo>
                  <a:pt x="0" y="9504955"/>
                </a:lnTo>
                <a:close/>
              </a:path>
            </a:pathLst>
          </a:custGeom>
          <a:noFill/>
          <a:ln>
            <a:noFill/>
          </a:ln>
        </p:spPr>
      </p:pic>
      <p:sp>
        <p:nvSpPr>
          <p:cNvPr id="15" name="Google Shape;15;p74"/>
          <p:cNvSpPr>
            <a:spLocks noGrp="1"/>
          </p:cNvSpPr>
          <p:nvPr>
            <p:ph type="pic" idx="2"/>
          </p:nvPr>
        </p:nvSpPr>
        <p:spPr>
          <a:xfrm>
            <a:off x="0" y="3629826"/>
            <a:ext cx="4786172" cy="5479825"/>
          </a:xfrm>
          <a:prstGeom prst="rect">
            <a:avLst/>
          </a:prstGeom>
          <a:noFill/>
          <a:ln>
            <a:noFill/>
          </a:ln>
        </p:spPr>
      </p:sp>
      <p:sp>
        <p:nvSpPr>
          <p:cNvPr id="16" name="Google Shape;16;p74"/>
          <p:cNvSpPr/>
          <p:nvPr/>
        </p:nvSpPr>
        <p:spPr>
          <a:xfrm>
            <a:off x="3137338" y="6985206"/>
            <a:ext cx="4438381" cy="446488"/>
          </a:xfrm>
          <a:prstGeom prst="rect">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7" name="Google Shape;17;p74"/>
          <p:cNvSpPr txBox="1">
            <a:spLocks noGrp="1"/>
          </p:cNvSpPr>
          <p:nvPr>
            <p:ph type="body" idx="1"/>
          </p:nvPr>
        </p:nvSpPr>
        <p:spPr>
          <a:xfrm>
            <a:off x="4072852" y="2087466"/>
            <a:ext cx="2951698" cy="574616"/>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 name="Google Shape;18;p74"/>
          <p:cNvSpPr txBox="1">
            <a:spLocks noGrp="1"/>
          </p:cNvSpPr>
          <p:nvPr>
            <p:ph type="body" idx="3"/>
          </p:nvPr>
        </p:nvSpPr>
        <p:spPr>
          <a:xfrm>
            <a:off x="4072851" y="2785829"/>
            <a:ext cx="2980605" cy="75169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19" name="Google Shape;19;p74"/>
          <p:cNvCxnSpPr/>
          <p:nvPr/>
        </p:nvCxnSpPr>
        <p:spPr>
          <a:xfrm>
            <a:off x="4072851" y="2665192"/>
            <a:ext cx="3486824" cy="0"/>
          </a:xfrm>
          <a:prstGeom prst="straightConnector1">
            <a:avLst/>
          </a:prstGeom>
          <a:noFill/>
          <a:ln w="28575" cap="flat" cmpd="sng">
            <a:solidFill>
              <a:srgbClr val="69ADAD"/>
            </a:solidFill>
            <a:prstDash val="solid"/>
            <a:miter lim="800000"/>
            <a:headEnd type="none" w="sm" len="sm"/>
            <a:tailEnd type="none" w="sm" len="sm"/>
          </a:ln>
        </p:spPr>
      </p:cxnSp>
      <p:pic>
        <p:nvPicPr>
          <p:cNvPr id="20" name="Google Shape;20;p74"/>
          <p:cNvPicPr preferRelativeResize="0"/>
          <p:nvPr/>
        </p:nvPicPr>
        <p:blipFill rotWithShape="1">
          <a:blip r:embed="rId3">
            <a:alphaModFix/>
          </a:blip>
          <a:srcRect/>
          <a:stretch/>
        </p:blipFill>
        <p:spPr>
          <a:xfrm>
            <a:off x="232111" y="436666"/>
            <a:ext cx="5045742" cy="1459123"/>
          </a:xfrm>
          <a:prstGeom prst="rect">
            <a:avLst/>
          </a:prstGeom>
          <a:noFill/>
          <a:ln>
            <a:noFill/>
          </a:ln>
        </p:spPr>
      </p:pic>
      <p:sp>
        <p:nvSpPr>
          <p:cNvPr id="21" name="Google Shape;21;p74"/>
          <p:cNvSpPr txBox="1">
            <a:spLocks noGrp="1"/>
          </p:cNvSpPr>
          <p:nvPr>
            <p:ph type="body" idx="4"/>
          </p:nvPr>
        </p:nvSpPr>
        <p:spPr>
          <a:xfrm>
            <a:off x="3137338" y="6982095"/>
            <a:ext cx="4422335" cy="44648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2000"/>
              <a:buNone/>
              <a:defRPr sz="20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2" name="Google Shape;22;p74"/>
          <p:cNvSpPr txBox="1"/>
          <p:nvPr/>
        </p:nvSpPr>
        <p:spPr>
          <a:xfrm>
            <a:off x="2098261" y="10046574"/>
            <a:ext cx="5181300" cy="63090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6D6E71"/>
              </a:buClr>
              <a:buSzPts val="700"/>
              <a:buFont typeface="Roboto"/>
              <a:buNone/>
            </a:pPr>
            <a:r>
              <a:rPr lang="sv-SE" sz="700" b="0" i="0" u="none" strike="noStrike" cap="none">
                <a:solidFill>
                  <a:srgbClr val="6D6E7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sv-SE" sz="700" b="1" i="0" u="none" strike="noStrike" cap="none">
                <a:solidFill>
                  <a:srgbClr val="6D6E71"/>
                </a:solidFill>
                <a:latin typeface="Roboto"/>
                <a:ea typeface="Roboto"/>
                <a:cs typeface="Roboto"/>
                <a:sym typeface="Roboto"/>
              </a:rPr>
              <a:t>2021-2-BE04-KA220-YOU-000050778</a:t>
            </a:r>
            <a:br>
              <a:rPr lang="sv-SE" sz="700" b="0" i="0" u="none" strike="noStrike" cap="none">
                <a:solidFill>
                  <a:srgbClr val="6D6E71"/>
                </a:solidFill>
                <a:latin typeface="Roboto"/>
                <a:ea typeface="Roboto"/>
                <a:cs typeface="Roboto"/>
                <a:sym typeface="Roboto"/>
              </a:rPr>
            </a:br>
            <a:endParaRPr sz="700" b="0" i="0" u="none" strike="noStrike" cap="none">
              <a:solidFill>
                <a:srgbClr val="6D6E71"/>
              </a:solidFill>
              <a:latin typeface="Roboto"/>
              <a:ea typeface="Roboto"/>
              <a:cs typeface="Roboto"/>
              <a:sym typeface="Roboto"/>
            </a:endParaRPr>
          </a:p>
        </p:txBody>
      </p:sp>
      <p:sp>
        <p:nvSpPr>
          <p:cNvPr id="23" name="Google Shape;23;p74"/>
          <p:cNvSpPr/>
          <p:nvPr/>
        </p:nvSpPr>
        <p:spPr>
          <a:xfrm>
            <a:off x="5962359" y="9743061"/>
            <a:ext cx="12552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sv-SE" sz="800" b="1" i="0" u="none" strike="noStrike" cap="none">
                <a:solidFill>
                  <a:schemeClr val="dk1"/>
                </a:solidFill>
                <a:latin typeface="Calibri"/>
                <a:ea typeface="Calibri"/>
                <a:cs typeface="Calibri"/>
                <a:sym typeface="Calibri"/>
              </a:rPr>
              <a:t>This resource is licensed under CC BY 4.0</a:t>
            </a:r>
            <a:endParaRPr sz="1283" b="0" i="0" u="none" strike="noStrike" cap="none">
              <a:solidFill>
                <a:schemeClr val="dk1"/>
              </a:solidFill>
              <a:latin typeface="Century Schoolbook"/>
              <a:ea typeface="Century Schoolbook"/>
              <a:cs typeface="Century Schoolbook"/>
              <a:sym typeface="Century Schoolbook"/>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a:solidFill>
                <a:schemeClr val="dk1"/>
              </a:solidFill>
              <a:latin typeface="Calibri"/>
              <a:ea typeface="Calibri"/>
              <a:cs typeface="Calibri"/>
              <a:sym typeface="Calibri"/>
            </a:endParaRPr>
          </a:p>
        </p:txBody>
      </p:sp>
      <p:pic>
        <p:nvPicPr>
          <p:cNvPr id="24" name="Google Shape;24;p74"/>
          <p:cNvPicPr preferRelativeResize="0"/>
          <p:nvPr/>
        </p:nvPicPr>
        <p:blipFill rotWithShape="1">
          <a:blip r:embed="rId4">
            <a:alphaModFix/>
          </a:blip>
          <a:srcRect/>
          <a:stretch/>
        </p:blipFill>
        <p:spPr>
          <a:xfrm>
            <a:off x="4726480" y="9616036"/>
            <a:ext cx="1244049" cy="433251"/>
          </a:xfrm>
          <a:prstGeom prst="rect">
            <a:avLst/>
          </a:prstGeom>
          <a:noFill/>
          <a:ln>
            <a:noFill/>
          </a:ln>
        </p:spPr>
      </p:pic>
      <p:pic>
        <p:nvPicPr>
          <p:cNvPr id="25" name="Google Shape;25;p74" descr="Co-funded by the European Union logo in png for web usage"/>
          <p:cNvPicPr preferRelativeResize="0"/>
          <p:nvPr/>
        </p:nvPicPr>
        <p:blipFill rotWithShape="1">
          <a:blip r:embed="rId5">
            <a:alphaModFix/>
          </a:blip>
          <a:srcRect/>
          <a:stretch/>
        </p:blipFill>
        <p:spPr>
          <a:xfrm>
            <a:off x="314577" y="10122987"/>
            <a:ext cx="1783683" cy="43325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3">
  <p:cSld name="DIVIDER 3">
    <p:spTree>
      <p:nvGrpSpPr>
        <p:cNvPr id="1" name="Shape 168"/>
        <p:cNvGrpSpPr/>
        <p:nvPr/>
      </p:nvGrpSpPr>
      <p:grpSpPr>
        <a:xfrm>
          <a:off x="0" y="0"/>
          <a:ext cx="0" cy="0"/>
          <a:chOff x="0" y="0"/>
          <a:chExt cx="0" cy="0"/>
        </a:xfrm>
      </p:grpSpPr>
      <p:sp>
        <p:nvSpPr>
          <p:cNvPr id="169" name="Google Shape;169;p83"/>
          <p:cNvSpPr/>
          <p:nvPr/>
        </p:nvSpPr>
        <p:spPr>
          <a:xfrm>
            <a:off x="0" y="657726"/>
            <a:ext cx="7559675" cy="9366807"/>
          </a:xfrm>
          <a:prstGeom prst="rect">
            <a:avLst/>
          </a:prstGeom>
          <a:solidFill>
            <a:srgbClr val="97C87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grpSp>
        <p:nvGrpSpPr>
          <p:cNvPr id="170" name="Google Shape;170;p83"/>
          <p:cNvGrpSpPr/>
          <p:nvPr/>
        </p:nvGrpSpPr>
        <p:grpSpPr>
          <a:xfrm>
            <a:off x="-1092535" y="5135055"/>
            <a:ext cx="6117329" cy="6119130"/>
            <a:chOff x="110688" y="1674538"/>
            <a:chExt cx="7339635" cy="7341798"/>
          </a:xfrm>
        </p:grpSpPr>
        <p:sp>
          <p:nvSpPr>
            <p:cNvPr id="171" name="Google Shape;171;p83"/>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172" name="Google Shape;172;p83"/>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sp>
        <p:nvSpPr>
          <p:cNvPr id="173" name="Google Shape;173;p8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174" name="Google Shape;174;p83"/>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cxnSp>
        <p:nvCxnSpPr>
          <p:cNvPr id="175" name="Google Shape;175;p83"/>
          <p:cNvCxnSpPr/>
          <p:nvPr/>
        </p:nvCxnSpPr>
        <p:spPr>
          <a:xfrm>
            <a:off x="3779837" y="2296621"/>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176" name="Google Shape;176;p83"/>
          <p:cNvSpPr/>
          <p:nvPr/>
        </p:nvSpPr>
        <p:spPr>
          <a:xfrm>
            <a:off x="-1642533" y="0"/>
            <a:ext cx="1642533" cy="1069181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77" name="Google Shape;177;p83"/>
          <p:cNvSpPr/>
          <p:nvPr/>
        </p:nvSpPr>
        <p:spPr>
          <a:xfrm rot="-5400000">
            <a:off x="2958571" y="7749116"/>
            <a:ext cx="1642533" cy="7559675"/>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78" name="Google Shape;178;p83"/>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267"/>
              </a:spcBef>
              <a:spcAft>
                <a:spcPts val="0"/>
              </a:spcAft>
              <a:buClr>
                <a:schemeClr val="lt1"/>
              </a:buClr>
              <a:buSzPts val="8000"/>
              <a:buNone/>
              <a:defRPr sz="8000" b="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79" name="Google Shape;179;p83"/>
          <p:cNvSpPr txBox="1">
            <a:spLocks noGrp="1"/>
          </p:cNvSpPr>
          <p:nvPr>
            <p:ph type="body" idx="2"/>
          </p:nvPr>
        </p:nvSpPr>
        <p:spPr>
          <a:xfrm>
            <a:off x="3779837" y="2592720"/>
            <a:ext cx="2830273" cy="20029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267"/>
              </a:spcBef>
              <a:spcAft>
                <a:spcPts val="0"/>
              </a:spcAft>
              <a:buClr>
                <a:schemeClr val="lt1"/>
              </a:buClr>
              <a:buSzPts val="2800"/>
              <a:buNone/>
              <a:defRPr sz="2800" b="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Welcome Slide">
  <p:cSld name="Welcome Slide">
    <p:spTree>
      <p:nvGrpSpPr>
        <p:cNvPr id="1" name="Shape 180"/>
        <p:cNvGrpSpPr/>
        <p:nvPr/>
      </p:nvGrpSpPr>
      <p:grpSpPr>
        <a:xfrm>
          <a:off x="0" y="0"/>
          <a:ext cx="0" cy="0"/>
          <a:chOff x="0" y="0"/>
          <a:chExt cx="0" cy="0"/>
        </a:xfrm>
      </p:grpSpPr>
      <p:sp>
        <p:nvSpPr>
          <p:cNvPr id="181" name="Google Shape;181;p84"/>
          <p:cNvSpPr/>
          <p:nvPr/>
        </p:nvSpPr>
        <p:spPr>
          <a:xfrm>
            <a:off x="3779838" y="570538"/>
            <a:ext cx="3779837" cy="4947558"/>
          </a:xfrm>
          <a:custGeom>
            <a:avLst/>
            <a:gdLst/>
            <a:ahLst/>
            <a:cxnLst/>
            <a:rect l="l" t="t" r="r" b="b"/>
            <a:pathLst>
              <a:path w="3779837" h="4947558" extrusionOk="0">
                <a:moveTo>
                  <a:pt x="2473779" y="0"/>
                </a:moveTo>
                <a:cubicBezTo>
                  <a:pt x="2900726" y="0"/>
                  <a:pt x="3302411" y="108159"/>
                  <a:pt x="3652929" y="298572"/>
                </a:cubicBezTo>
                <a:lnTo>
                  <a:pt x="3779837" y="375671"/>
                </a:lnTo>
                <a:lnTo>
                  <a:pt x="3779837" y="4571888"/>
                </a:lnTo>
                <a:lnTo>
                  <a:pt x="3652929" y="4648986"/>
                </a:lnTo>
                <a:cubicBezTo>
                  <a:pt x="3302411" y="4839399"/>
                  <a:pt x="2900726" y="4947558"/>
                  <a:pt x="2473779" y="4947558"/>
                </a:cubicBezTo>
                <a:cubicBezTo>
                  <a:pt x="1107549" y="4947558"/>
                  <a:pt x="0" y="3840009"/>
                  <a:pt x="0" y="2473779"/>
                </a:cubicBezTo>
                <a:cubicBezTo>
                  <a:pt x="0" y="1107549"/>
                  <a:pt x="1107549" y="0"/>
                  <a:pt x="2473779" y="0"/>
                </a:cubicBez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82" name="Google Shape;182;p84"/>
          <p:cNvSpPr txBox="1">
            <a:spLocks noGrp="1"/>
          </p:cNvSpPr>
          <p:nvPr>
            <p:ph type="body" idx="1"/>
          </p:nvPr>
        </p:nvSpPr>
        <p:spPr>
          <a:xfrm>
            <a:off x="6747565" y="4061020"/>
            <a:ext cx="785328" cy="1056986"/>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3" name="Google Shape;183;p84"/>
          <p:cNvSpPr txBox="1">
            <a:spLocks noGrp="1"/>
          </p:cNvSpPr>
          <p:nvPr>
            <p:ph type="body" idx="2"/>
          </p:nvPr>
        </p:nvSpPr>
        <p:spPr>
          <a:xfrm>
            <a:off x="4256944" y="1538407"/>
            <a:ext cx="3264178" cy="3438394"/>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0"/>
              </a:spcBef>
              <a:spcAft>
                <a:spcPts val="0"/>
              </a:spcAft>
              <a:buClr>
                <a:schemeClr val="lt1"/>
              </a:buClr>
              <a:buSzPts val="1400"/>
              <a:buNone/>
              <a:defRPr sz="1400" b="0" i="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4" name="Google Shape;184;p84"/>
          <p:cNvSpPr txBox="1">
            <a:spLocks noGrp="1"/>
          </p:cNvSpPr>
          <p:nvPr>
            <p:ph type="body" idx="3"/>
          </p:nvPr>
        </p:nvSpPr>
        <p:spPr>
          <a:xfrm>
            <a:off x="4571311" y="1081146"/>
            <a:ext cx="2003444" cy="93660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5" name="Google Shape;185;p84"/>
          <p:cNvSpPr txBox="1">
            <a:spLocks noGrp="1"/>
          </p:cNvSpPr>
          <p:nvPr>
            <p:ph type="body" idx="4"/>
          </p:nvPr>
        </p:nvSpPr>
        <p:spPr>
          <a:xfrm>
            <a:off x="578969" y="9701768"/>
            <a:ext cx="2966985" cy="24389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9ADAD"/>
              </a:buClr>
              <a:buSzPts val="1200"/>
              <a:buNone/>
              <a:defRPr sz="12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6" name="Google Shape;186;p84"/>
          <p:cNvSpPr txBox="1">
            <a:spLocks noGrp="1"/>
          </p:cNvSpPr>
          <p:nvPr>
            <p:ph type="body" idx="5"/>
          </p:nvPr>
        </p:nvSpPr>
        <p:spPr>
          <a:xfrm>
            <a:off x="578969" y="9920274"/>
            <a:ext cx="2966985" cy="24389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000"/>
              <a:buNone/>
              <a:defRPr sz="10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7" name="Google Shape;187;p84"/>
          <p:cNvSpPr txBox="1">
            <a:spLocks noGrp="1"/>
          </p:cNvSpPr>
          <p:nvPr>
            <p:ph type="body" idx="6"/>
          </p:nvPr>
        </p:nvSpPr>
        <p:spPr>
          <a:xfrm>
            <a:off x="578969" y="1542975"/>
            <a:ext cx="2662335" cy="3802931"/>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8" name="Google Shape;188;p84"/>
          <p:cNvSpPr txBox="1">
            <a:spLocks noGrp="1"/>
          </p:cNvSpPr>
          <p:nvPr>
            <p:ph type="body" idx="7"/>
          </p:nvPr>
        </p:nvSpPr>
        <p:spPr>
          <a:xfrm>
            <a:off x="560933" y="549846"/>
            <a:ext cx="3657458"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9" name="Google Shape;189;p84"/>
          <p:cNvSpPr txBox="1">
            <a:spLocks noGrp="1"/>
          </p:cNvSpPr>
          <p:nvPr>
            <p:ph type="body" idx="8"/>
          </p:nvPr>
        </p:nvSpPr>
        <p:spPr>
          <a:xfrm>
            <a:off x="578969" y="6096000"/>
            <a:ext cx="6656220" cy="3442610"/>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190" name="Google Shape;190;p84"/>
          <p:cNvCxnSpPr/>
          <p:nvPr/>
        </p:nvCxnSpPr>
        <p:spPr>
          <a:xfrm>
            <a:off x="0" y="1531321"/>
            <a:ext cx="3779838" cy="11654"/>
          </a:xfrm>
          <a:prstGeom prst="straightConnector1">
            <a:avLst/>
          </a:prstGeom>
          <a:noFill/>
          <a:ln w="28575" cap="flat" cmpd="sng">
            <a:solidFill>
              <a:srgbClr val="69ADAD"/>
            </a:solidFill>
            <a:prstDash val="solid"/>
            <a:miter lim="800000"/>
            <a:headEnd type="none" w="sm" len="sm"/>
            <a:tailEnd type="none" w="sm" len="sm"/>
          </a:ln>
        </p:spPr>
      </p:cxnSp>
      <p:sp>
        <p:nvSpPr>
          <p:cNvPr id="191" name="Google Shape;191;p8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192" name="Google Shape;192;p84"/>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estimonial/Quote Page">
  <p:cSld name="Testimonial/Quote Page">
    <p:spTree>
      <p:nvGrpSpPr>
        <p:cNvPr id="1" name="Shape 193"/>
        <p:cNvGrpSpPr/>
        <p:nvPr/>
      </p:nvGrpSpPr>
      <p:grpSpPr>
        <a:xfrm>
          <a:off x="0" y="0"/>
          <a:ext cx="0" cy="0"/>
          <a:chOff x="0" y="0"/>
          <a:chExt cx="0" cy="0"/>
        </a:xfrm>
      </p:grpSpPr>
      <p:sp>
        <p:nvSpPr>
          <p:cNvPr id="194" name="Google Shape;194;p85"/>
          <p:cNvSpPr/>
          <p:nvPr/>
        </p:nvSpPr>
        <p:spPr>
          <a:xfrm>
            <a:off x="0" y="2690806"/>
            <a:ext cx="7559675" cy="2752450"/>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95" name="Google Shape;195;p85"/>
          <p:cNvSpPr txBox="1">
            <a:spLocks noGrp="1"/>
          </p:cNvSpPr>
          <p:nvPr>
            <p:ph type="body" idx="1"/>
          </p:nvPr>
        </p:nvSpPr>
        <p:spPr>
          <a:xfrm>
            <a:off x="769518" y="80760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196" name="Google Shape;196;p85"/>
          <p:cNvCxnSpPr/>
          <p:nvPr/>
        </p:nvCxnSpPr>
        <p:spPr>
          <a:xfrm>
            <a:off x="0" y="1462432"/>
            <a:ext cx="3779838" cy="0"/>
          </a:xfrm>
          <a:prstGeom prst="straightConnector1">
            <a:avLst/>
          </a:prstGeom>
          <a:noFill/>
          <a:ln w="28575" cap="flat" cmpd="sng">
            <a:solidFill>
              <a:srgbClr val="69ADAD"/>
            </a:solidFill>
            <a:prstDash val="solid"/>
            <a:miter lim="800000"/>
            <a:headEnd type="none" w="sm" len="sm"/>
            <a:tailEnd type="none" w="sm" len="sm"/>
          </a:ln>
        </p:spPr>
      </p:cxnSp>
      <p:sp>
        <p:nvSpPr>
          <p:cNvPr id="197" name="Google Shape;197;p8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198" name="Google Shape;198;p85"/>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199" name="Google Shape;199;p85"/>
          <p:cNvSpPr txBox="1">
            <a:spLocks noGrp="1"/>
          </p:cNvSpPr>
          <p:nvPr>
            <p:ph type="body" idx="2"/>
          </p:nvPr>
        </p:nvSpPr>
        <p:spPr>
          <a:xfrm>
            <a:off x="3128102" y="4078366"/>
            <a:ext cx="785328" cy="1056986"/>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00" name="Google Shape;200;p85"/>
          <p:cNvSpPr txBox="1">
            <a:spLocks noGrp="1"/>
          </p:cNvSpPr>
          <p:nvPr>
            <p:ph type="body" idx="3"/>
          </p:nvPr>
        </p:nvSpPr>
        <p:spPr>
          <a:xfrm>
            <a:off x="615910" y="2948645"/>
            <a:ext cx="2003444" cy="93660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01" name="Google Shape;201;p85"/>
          <p:cNvSpPr txBox="1">
            <a:spLocks noGrp="1"/>
          </p:cNvSpPr>
          <p:nvPr>
            <p:ph type="body" idx="4"/>
          </p:nvPr>
        </p:nvSpPr>
        <p:spPr>
          <a:xfrm>
            <a:off x="615910" y="2956923"/>
            <a:ext cx="3288612" cy="2066172"/>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0"/>
              </a:spcBef>
              <a:spcAft>
                <a:spcPts val="0"/>
              </a:spcAft>
              <a:buClr>
                <a:schemeClr val="lt1"/>
              </a:buClr>
              <a:buSzPts val="1400"/>
              <a:buNone/>
              <a:defRPr sz="1400" b="0" i="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grpSp>
        <p:nvGrpSpPr>
          <p:cNvPr id="202" name="Google Shape;202;p85"/>
          <p:cNvGrpSpPr/>
          <p:nvPr/>
        </p:nvGrpSpPr>
        <p:grpSpPr>
          <a:xfrm>
            <a:off x="5203685" y="1933342"/>
            <a:ext cx="3314240" cy="3315216"/>
            <a:chOff x="110688" y="1674538"/>
            <a:chExt cx="7339635" cy="7341798"/>
          </a:xfrm>
        </p:grpSpPr>
        <p:sp>
          <p:nvSpPr>
            <p:cNvPr id="203" name="Google Shape;203;p85"/>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204" name="Google Shape;204;p85"/>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sp>
        <p:nvSpPr>
          <p:cNvPr id="205" name="Google Shape;205;p85"/>
          <p:cNvSpPr txBox="1">
            <a:spLocks noGrp="1"/>
          </p:cNvSpPr>
          <p:nvPr>
            <p:ph type="body" idx="5"/>
          </p:nvPr>
        </p:nvSpPr>
        <p:spPr>
          <a:xfrm>
            <a:off x="615910" y="5006693"/>
            <a:ext cx="3297520" cy="21541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200"/>
              <a:buNone/>
              <a:defRPr sz="12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06" name="Google Shape;206;p85"/>
          <p:cNvSpPr/>
          <p:nvPr/>
        </p:nvSpPr>
        <p:spPr>
          <a:xfrm>
            <a:off x="7559675" y="-1014153"/>
            <a:ext cx="1351569" cy="117059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07" name="Google Shape;207;p85"/>
          <p:cNvSpPr txBox="1">
            <a:spLocks noGrp="1"/>
          </p:cNvSpPr>
          <p:nvPr>
            <p:ph type="body" idx="6"/>
          </p:nvPr>
        </p:nvSpPr>
        <p:spPr>
          <a:xfrm>
            <a:off x="3913430" y="5729275"/>
            <a:ext cx="3290511" cy="447681"/>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9ADAD"/>
              </a:buClr>
              <a:buSzPts val="1800"/>
              <a:buFont typeface="Arial"/>
              <a:buNone/>
              <a:defRPr sz="1800" b="0"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08" name="Google Shape;208;p85"/>
          <p:cNvSpPr txBox="1">
            <a:spLocks noGrp="1"/>
          </p:cNvSpPr>
          <p:nvPr>
            <p:ph type="body" idx="7"/>
          </p:nvPr>
        </p:nvSpPr>
        <p:spPr>
          <a:xfrm>
            <a:off x="3913430" y="6307299"/>
            <a:ext cx="3290512" cy="104451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1">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09" name="Google Shape;209;p85"/>
          <p:cNvCxnSpPr/>
          <p:nvPr/>
        </p:nvCxnSpPr>
        <p:spPr>
          <a:xfrm>
            <a:off x="3951983" y="7966228"/>
            <a:ext cx="3607692" cy="0"/>
          </a:xfrm>
          <a:prstGeom prst="straightConnector1">
            <a:avLst/>
          </a:prstGeom>
          <a:noFill/>
          <a:ln w="28575" cap="flat" cmpd="sng">
            <a:solidFill>
              <a:srgbClr val="69ADAD"/>
            </a:solidFill>
            <a:prstDash val="solid"/>
            <a:miter lim="800000"/>
            <a:headEnd type="none" w="sm" len="sm"/>
            <a:tailEnd type="none" w="sm" len="sm"/>
          </a:ln>
        </p:spPr>
      </p:cxnSp>
      <p:sp>
        <p:nvSpPr>
          <p:cNvPr id="210" name="Google Shape;210;p85"/>
          <p:cNvSpPr txBox="1">
            <a:spLocks noGrp="1"/>
          </p:cNvSpPr>
          <p:nvPr>
            <p:ph type="body" idx="8"/>
          </p:nvPr>
        </p:nvSpPr>
        <p:spPr>
          <a:xfrm>
            <a:off x="3898756" y="7420110"/>
            <a:ext cx="3297520" cy="2154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D6E71"/>
              </a:buClr>
              <a:buSzPts val="1200"/>
              <a:buNone/>
              <a:defRPr sz="1200" b="1"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11" name="Google Shape;211;p85"/>
          <p:cNvSpPr txBox="1">
            <a:spLocks noGrp="1"/>
          </p:cNvSpPr>
          <p:nvPr>
            <p:ph type="body" idx="9"/>
          </p:nvPr>
        </p:nvSpPr>
        <p:spPr>
          <a:xfrm>
            <a:off x="3898440" y="8241026"/>
            <a:ext cx="3290512" cy="104451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1">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12" name="Google Shape;212;p85"/>
          <p:cNvSpPr txBox="1">
            <a:spLocks noGrp="1"/>
          </p:cNvSpPr>
          <p:nvPr>
            <p:ph type="body" idx="13"/>
          </p:nvPr>
        </p:nvSpPr>
        <p:spPr>
          <a:xfrm>
            <a:off x="3883766" y="9353837"/>
            <a:ext cx="3297520" cy="2154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D6E71"/>
              </a:buClr>
              <a:buSzPts val="1200"/>
              <a:buNone/>
              <a:defRPr sz="1200" b="1"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pic>
        <p:nvPicPr>
          <p:cNvPr id="213" name="Google Shape;213;p85"/>
          <p:cNvPicPr preferRelativeResize="0"/>
          <p:nvPr/>
        </p:nvPicPr>
        <p:blipFill rotWithShape="1">
          <a:blip r:embed="rId2">
            <a:alphaModFix/>
          </a:blip>
          <a:srcRect/>
          <a:stretch/>
        </p:blipFill>
        <p:spPr>
          <a:xfrm>
            <a:off x="-2014157" y="6010436"/>
            <a:ext cx="6156989" cy="6335401"/>
          </a:xfrm>
          <a:custGeom>
            <a:avLst/>
            <a:gdLst/>
            <a:ahLst/>
            <a:cxnLst/>
            <a:rect l="l" t="t" r="r" b="b"/>
            <a:pathLst>
              <a:path w="6156989" h="6335401" extrusionOk="0">
                <a:moveTo>
                  <a:pt x="129446" y="319158"/>
                </a:moveTo>
                <a:lnTo>
                  <a:pt x="129446" y="5617282"/>
                </a:lnTo>
                <a:lnTo>
                  <a:pt x="1000542" y="5617282"/>
                </a:lnTo>
                <a:lnTo>
                  <a:pt x="1000542" y="5911395"/>
                </a:lnTo>
                <a:lnTo>
                  <a:pt x="1229734" y="5911395"/>
                </a:lnTo>
                <a:lnTo>
                  <a:pt x="1229734" y="5936446"/>
                </a:lnTo>
                <a:lnTo>
                  <a:pt x="5048379" y="5936446"/>
                </a:lnTo>
                <a:lnTo>
                  <a:pt x="5048379" y="5911395"/>
                </a:lnTo>
                <a:lnTo>
                  <a:pt x="5855347" y="5911395"/>
                </a:lnTo>
                <a:lnTo>
                  <a:pt x="5855347" y="4685910"/>
                </a:lnTo>
                <a:lnTo>
                  <a:pt x="2014157" y="4685910"/>
                </a:lnTo>
                <a:lnTo>
                  <a:pt x="2014157" y="560046"/>
                </a:lnTo>
                <a:lnTo>
                  <a:pt x="1997859" y="560046"/>
                </a:lnTo>
                <a:lnTo>
                  <a:pt x="1997859" y="509095"/>
                </a:lnTo>
                <a:lnTo>
                  <a:pt x="1866175" y="509095"/>
                </a:lnTo>
                <a:lnTo>
                  <a:pt x="1866175" y="319158"/>
                </a:lnTo>
                <a:close/>
                <a:moveTo>
                  <a:pt x="0" y="0"/>
                </a:moveTo>
                <a:lnTo>
                  <a:pt x="6156989" y="0"/>
                </a:lnTo>
                <a:lnTo>
                  <a:pt x="6156989" y="6335401"/>
                </a:lnTo>
                <a:lnTo>
                  <a:pt x="0" y="6335401"/>
                </a:lnTo>
                <a:close/>
              </a:path>
            </a:pathLst>
          </a:custGeom>
          <a:noFill/>
          <a:ln>
            <a:noFill/>
          </a:ln>
        </p:spPr>
      </p:pic>
      <p:sp>
        <p:nvSpPr>
          <p:cNvPr id="214" name="Google Shape;214;p85"/>
          <p:cNvSpPr>
            <a:spLocks noGrp="1"/>
          </p:cNvSpPr>
          <p:nvPr>
            <p:ph type="pic" idx="14"/>
          </p:nvPr>
        </p:nvSpPr>
        <p:spPr>
          <a:xfrm>
            <a:off x="1" y="7328454"/>
            <a:ext cx="2938763" cy="3367892"/>
          </a:xfrm>
          <a:prstGeom prst="rect">
            <a:avLst/>
          </a:prstGeom>
          <a:noFill/>
          <a:ln>
            <a:noFill/>
          </a:ln>
        </p:spPr>
      </p:sp>
      <p:sp>
        <p:nvSpPr>
          <p:cNvPr id="215" name="Google Shape;215;p85"/>
          <p:cNvSpPr txBox="1">
            <a:spLocks noGrp="1"/>
          </p:cNvSpPr>
          <p:nvPr>
            <p:ph type="body" idx="15"/>
          </p:nvPr>
        </p:nvSpPr>
        <p:spPr>
          <a:xfrm>
            <a:off x="753476"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ext Slide 1">
  <p:cSld name="Text Slide 1">
    <p:spTree>
      <p:nvGrpSpPr>
        <p:cNvPr id="1" name="Shape 216"/>
        <p:cNvGrpSpPr/>
        <p:nvPr/>
      </p:nvGrpSpPr>
      <p:grpSpPr>
        <a:xfrm>
          <a:off x="0" y="0"/>
          <a:ext cx="0" cy="0"/>
          <a:chOff x="0" y="0"/>
          <a:chExt cx="0" cy="0"/>
        </a:xfrm>
      </p:grpSpPr>
      <p:sp>
        <p:nvSpPr>
          <p:cNvPr id="217" name="Google Shape;217;p8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18" name="Google Shape;218;p86"/>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219" name="Google Shape;219;p86"/>
          <p:cNvSpPr txBox="1">
            <a:spLocks noGrp="1"/>
          </p:cNvSpPr>
          <p:nvPr>
            <p:ph type="body" idx="1"/>
          </p:nvPr>
        </p:nvSpPr>
        <p:spPr>
          <a:xfrm>
            <a:off x="801602"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20" name="Google Shape;220;p86"/>
          <p:cNvSpPr txBox="1">
            <a:spLocks noGrp="1"/>
          </p:cNvSpPr>
          <p:nvPr>
            <p:ph type="body" idx="2"/>
          </p:nvPr>
        </p:nvSpPr>
        <p:spPr>
          <a:xfrm>
            <a:off x="801602" y="80760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21" name="Google Shape;221;p86"/>
          <p:cNvSpPr txBox="1">
            <a:spLocks noGrp="1"/>
          </p:cNvSpPr>
          <p:nvPr>
            <p:ph type="body" idx="3"/>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22" name="Google Shape;222;p86"/>
          <p:cNvCxnSpPr/>
          <p:nvPr/>
        </p:nvCxnSpPr>
        <p:spPr>
          <a:xfrm>
            <a:off x="0" y="1462432"/>
            <a:ext cx="3779838" cy="0"/>
          </a:xfrm>
          <a:prstGeom prst="straightConnector1">
            <a:avLst/>
          </a:prstGeom>
          <a:noFill/>
          <a:ln w="28575" cap="flat" cmpd="sng">
            <a:solidFill>
              <a:srgbClr val="69ADAD"/>
            </a:solidFill>
            <a:prstDash val="solid"/>
            <a:miter lim="800000"/>
            <a:headEnd type="none" w="sm" len="sm"/>
            <a:tailEnd type="none" w="sm" len="sm"/>
          </a:ln>
        </p:spPr>
      </p:cxnSp>
      <p:sp>
        <p:nvSpPr>
          <p:cNvPr id="223" name="Google Shape;223;p86"/>
          <p:cNvSpPr txBox="1"/>
          <p:nvPr/>
        </p:nvSpPr>
        <p:spPr>
          <a:xfrm>
            <a:off x="2098261" y="10046574"/>
            <a:ext cx="5181300" cy="63090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6D6E71"/>
              </a:buClr>
              <a:buSzPts val="700"/>
              <a:buFont typeface="Roboto"/>
              <a:buNone/>
            </a:pPr>
            <a:r>
              <a:rPr lang="sv-SE" sz="700" b="0" i="0" u="none" strike="noStrike" cap="none">
                <a:solidFill>
                  <a:srgbClr val="6D6E7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sv-SE" sz="700" b="1" i="0" u="none" strike="noStrike" cap="none">
                <a:solidFill>
                  <a:srgbClr val="6D6E71"/>
                </a:solidFill>
                <a:latin typeface="Roboto"/>
                <a:ea typeface="Roboto"/>
                <a:cs typeface="Roboto"/>
                <a:sym typeface="Roboto"/>
              </a:rPr>
              <a:t>2021-2-BE04-KA220-YOU-000050778</a:t>
            </a:r>
            <a:br>
              <a:rPr lang="sv-SE" sz="700" b="0" i="0" u="none" strike="noStrike" cap="none">
                <a:solidFill>
                  <a:srgbClr val="6D6E71"/>
                </a:solidFill>
                <a:latin typeface="Roboto"/>
                <a:ea typeface="Roboto"/>
                <a:cs typeface="Roboto"/>
                <a:sym typeface="Roboto"/>
              </a:rPr>
            </a:br>
            <a:endParaRPr sz="700" b="0" i="0" u="none" strike="noStrike" cap="none">
              <a:solidFill>
                <a:srgbClr val="6D6E71"/>
              </a:solidFill>
              <a:latin typeface="Roboto"/>
              <a:ea typeface="Roboto"/>
              <a:cs typeface="Roboto"/>
              <a:sym typeface="Roboto"/>
            </a:endParaRPr>
          </a:p>
        </p:txBody>
      </p:sp>
      <p:sp>
        <p:nvSpPr>
          <p:cNvPr id="224" name="Google Shape;224;p86"/>
          <p:cNvSpPr/>
          <p:nvPr/>
        </p:nvSpPr>
        <p:spPr>
          <a:xfrm>
            <a:off x="1589709" y="9743061"/>
            <a:ext cx="12552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sv-SE" sz="800" b="1" i="0" u="none" strike="noStrike" cap="none">
                <a:solidFill>
                  <a:schemeClr val="dk1"/>
                </a:solidFill>
                <a:latin typeface="Calibri"/>
                <a:ea typeface="Calibri"/>
                <a:cs typeface="Calibri"/>
                <a:sym typeface="Calibri"/>
              </a:rPr>
              <a:t>This resource is licensed under CC BY 4.0</a:t>
            </a:r>
            <a:endParaRPr sz="1283" b="0" i="0" u="none" strike="noStrike" cap="none">
              <a:solidFill>
                <a:schemeClr val="dk1"/>
              </a:solidFill>
              <a:latin typeface="Century Schoolbook"/>
              <a:ea typeface="Century Schoolbook"/>
              <a:cs typeface="Century Schoolbook"/>
              <a:sym typeface="Century Schoolbook"/>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a:solidFill>
                <a:schemeClr val="dk1"/>
              </a:solidFill>
              <a:latin typeface="Calibri"/>
              <a:ea typeface="Calibri"/>
              <a:cs typeface="Calibri"/>
              <a:sym typeface="Calibri"/>
            </a:endParaRPr>
          </a:p>
        </p:txBody>
      </p:sp>
      <p:pic>
        <p:nvPicPr>
          <p:cNvPr id="225" name="Google Shape;225;p86"/>
          <p:cNvPicPr preferRelativeResize="0"/>
          <p:nvPr/>
        </p:nvPicPr>
        <p:blipFill rotWithShape="1">
          <a:blip r:embed="rId2">
            <a:alphaModFix/>
          </a:blip>
          <a:srcRect/>
          <a:stretch/>
        </p:blipFill>
        <p:spPr>
          <a:xfrm>
            <a:off x="324486" y="9660852"/>
            <a:ext cx="1244049" cy="433251"/>
          </a:xfrm>
          <a:prstGeom prst="rect">
            <a:avLst/>
          </a:prstGeom>
          <a:noFill/>
          <a:ln>
            <a:noFill/>
          </a:ln>
        </p:spPr>
      </p:pic>
      <p:pic>
        <p:nvPicPr>
          <p:cNvPr id="226" name="Google Shape;226;p86" descr="Co-funded by the European Union logo in png for web usage"/>
          <p:cNvPicPr preferRelativeResize="0"/>
          <p:nvPr/>
        </p:nvPicPr>
        <p:blipFill rotWithShape="1">
          <a:blip r:embed="rId3">
            <a:alphaModFix/>
          </a:blip>
          <a:srcRect/>
          <a:stretch/>
        </p:blipFill>
        <p:spPr>
          <a:xfrm>
            <a:off x="314577" y="10122987"/>
            <a:ext cx="1783683" cy="43325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ext Slide 3">
  <p:cSld name="Text Slide 3">
    <p:spTree>
      <p:nvGrpSpPr>
        <p:cNvPr id="1" name="Shape 227"/>
        <p:cNvGrpSpPr/>
        <p:nvPr/>
      </p:nvGrpSpPr>
      <p:grpSpPr>
        <a:xfrm>
          <a:off x="0" y="0"/>
          <a:ext cx="0" cy="0"/>
          <a:chOff x="0" y="0"/>
          <a:chExt cx="0" cy="0"/>
        </a:xfrm>
      </p:grpSpPr>
      <p:sp>
        <p:nvSpPr>
          <p:cNvPr id="228" name="Google Shape;228;p87"/>
          <p:cNvSpPr/>
          <p:nvPr/>
        </p:nvSpPr>
        <p:spPr>
          <a:xfrm>
            <a:off x="0" y="0"/>
            <a:ext cx="7559675" cy="2870895"/>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grpSp>
        <p:nvGrpSpPr>
          <p:cNvPr id="229" name="Google Shape;229;p87"/>
          <p:cNvGrpSpPr/>
          <p:nvPr/>
        </p:nvGrpSpPr>
        <p:grpSpPr>
          <a:xfrm>
            <a:off x="5203685" y="-757463"/>
            <a:ext cx="3314240" cy="3315216"/>
            <a:chOff x="110688" y="1674538"/>
            <a:chExt cx="7339635" cy="7341798"/>
          </a:xfrm>
        </p:grpSpPr>
        <p:sp>
          <p:nvSpPr>
            <p:cNvPr id="230" name="Google Shape;230;p87"/>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231" name="Google Shape;231;p87"/>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sp>
        <p:nvSpPr>
          <p:cNvPr id="232" name="Google Shape;232;p87"/>
          <p:cNvSpPr/>
          <p:nvPr/>
        </p:nvSpPr>
        <p:spPr>
          <a:xfrm>
            <a:off x="7559675" y="-1014153"/>
            <a:ext cx="1351569" cy="117059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33" name="Google Shape;233;p8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34" name="Google Shape;234;p87"/>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235" name="Google Shape;235;p87"/>
          <p:cNvSpPr txBox="1">
            <a:spLocks noGrp="1"/>
          </p:cNvSpPr>
          <p:nvPr>
            <p:ph type="body" idx="1"/>
          </p:nvPr>
        </p:nvSpPr>
        <p:spPr>
          <a:xfrm>
            <a:off x="801602" y="3132368"/>
            <a:ext cx="5956470" cy="6671628"/>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36" name="Google Shape;236;p87"/>
          <p:cNvCxnSpPr/>
          <p:nvPr/>
        </p:nvCxnSpPr>
        <p:spPr>
          <a:xfrm>
            <a:off x="0" y="1462432"/>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237" name="Google Shape;237;p87"/>
          <p:cNvSpPr/>
          <p:nvPr/>
        </p:nvSpPr>
        <p:spPr>
          <a:xfrm>
            <a:off x="0" y="-1014153"/>
            <a:ext cx="7559675" cy="10141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38" name="Google Shape;238;p8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39" name="Google Shape;239;p87"/>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ext Slide 4">
  <p:cSld name="Text Slide 4">
    <p:spTree>
      <p:nvGrpSpPr>
        <p:cNvPr id="1" name="Shape 240"/>
        <p:cNvGrpSpPr/>
        <p:nvPr/>
      </p:nvGrpSpPr>
      <p:grpSpPr>
        <a:xfrm>
          <a:off x="0" y="0"/>
          <a:ext cx="0" cy="0"/>
          <a:chOff x="0" y="0"/>
          <a:chExt cx="0" cy="0"/>
        </a:xfrm>
      </p:grpSpPr>
      <p:sp>
        <p:nvSpPr>
          <p:cNvPr id="241" name="Google Shape;241;p8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42" name="Google Shape;242;p88"/>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243" name="Google Shape;243;p88"/>
          <p:cNvSpPr/>
          <p:nvPr/>
        </p:nvSpPr>
        <p:spPr>
          <a:xfrm>
            <a:off x="0" y="0"/>
            <a:ext cx="7559675" cy="10024533"/>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44" name="Google Shape;244;p88"/>
          <p:cNvSpPr txBox="1">
            <a:spLocks noGrp="1"/>
          </p:cNvSpPr>
          <p:nvPr>
            <p:ph type="body" idx="1"/>
          </p:nvPr>
        </p:nvSpPr>
        <p:spPr>
          <a:xfrm>
            <a:off x="801602" y="3132368"/>
            <a:ext cx="5956470" cy="6671628"/>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45" name="Google Shape;245;p88"/>
          <p:cNvCxnSpPr/>
          <p:nvPr/>
        </p:nvCxnSpPr>
        <p:spPr>
          <a:xfrm>
            <a:off x="0" y="1462432"/>
            <a:ext cx="3779838" cy="0"/>
          </a:xfrm>
          <a:prstGeom prst="straightConnector1">
            <a:avLst/>
          </a:prstGeom>
          <a:noFill/>
          <a:ln w="28575" cap="flat" cmpd="sng">
            <a:solidFill>
              <a:schemeClr val="lt1"/>
            </a:solidFill>
            <a:prstDash val="solid"/>
            <a:miter lim="800000"/>
            <a:headEnd type="none" w="sm" len="sm"/>
            <a:tailEnd type="none" w="sm" len="sm"/>
          </a:ln>
        </p:spPr>
      </p:cxnSp>
      <p:grpSp>
        <p:nvGrpSpPr>
          <p:cNvPr id="246" name="Google Shape;246;p88"/>
          <p:cNvGrpSpPr/>
          <p:nvPr/>
        </p:nvGrpSpPr>
        <p:grpSpPr>
          <a:xfrm>
            <a:off x="-855518" y="7571773"/>
            <a:ext cx="3314240" cy="3315216"/>
            <a:chOff x="110688" y="1674538"/>
            <a:chExt cx="7339635" cy="7341798"/>
          </a:xfrm>
        </p:grpSpPr>
        <p:sp>
          <p:nvSpPr>
            <p:cNvPr id="247" name="Google Shape;247;p88"/>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248" name="Google Shape;248;p88"/>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sp>
        <p:nvSpPr>
          <p:cNvPr id="249" name="Google Shape;249;p88"/>
          <p:cNvSpPr/>
          <p:nvPr/>
        </p:nvSpPr>
        <p:spPr>
          <a:xfrm>
            <a:off x="-1642533" y="0"/>
            <a:ext cx="1642533" cy="1069181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50" name="Google Shape;250;p88"/>
          <p:cNvSpPr/>
          <p:nvPr/>
        </p:nvSpPr>
        <p:spPr>
          <a:xfrm rot="-5400000">
            <a:off x="2958571" y="7749116"/>
            <a:ext cx="1642533" cy="7559675"/>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51" name="Google Shape;251;p88"/>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52" name="Google Shape;252;p88"/>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Quote with Photo ">
  <p:cSld name="Quote with Photo ">
    <p:spTree>
      <p:nvGrpSpPr>
        <p:cNvPr id="1" name="Shape 253"/>
        <p:cNvGrpSpPr/>
        <p:nvPr/>
      </p:nvGrpSpPr>
      <p:grpSpPr>
        <a:xfrm>
          <a:off x="0" y="0"/>
          <a:ext cx="0" cy="0"/>
          <a:chOff x="0" y="0"/>
          <a:chExt cx="0" cy="0"/>
        </a:xfrm>
      </p:grpSpPr>
      <p:pic>
        <p:nvPicPr>
          <p:cNvPr id="254" name="Google Shape;254;p89"/>
          <p:cNvPicPr preferRelativeResize="0"/>
          <p:nvPr/>
        </p:nvPicPr>
        <p:blipFill rotWithShape="1">
          <a:blip r:embed="rId2">
            <a:alphaModFix/>
          </a:blip>
          <a:srcRect/>
          <a:stretch/>
        </p:blipFill>
        <p:spPr>
          <a:xfrm rot="10800000">
            <a:off x="980346" y="2378135"/>
            <a:ext cx="9110257" cy="9504955"/>
          </a:xfrm>
          <a:custGeom>
            <a:avLst/>
            <a:gdLst/>
            <a:ahLst/>
            <a:cxnLst/>
            <a:rect l="l" t="t" r="r" b="b"/>
            <a:pathLst>
              <a:path w="9110257" h="9504955" extrusionOk="0">
                <a:moveTo>
                  <a:pt x="258362" y="892575"/>
                </a:moveTo>
                <a:lnTo>
                  <a:pt x="258362" y="7758596"/>
                </a:lnTo>
                <a:lnTo>
                  <a:pt x="2520299" y="7758596"/>
                </a:lnTo>
                <a:lnTo>
                  <a:pt x="2520299" y="892575"/>
                </a:lnTo>
                <a:close/>
                <a:moveTo>
                  <a:pt x="0" y="0"/>
                </a:moveTo>
                <a:lnTo>
                  <a:pt x="9110257" y="0"/>
                </a:lnTo>
                <a:lnTo>
                  <a:pt x="9110257" y="9504955"/>
                </a:lnTo>
                <a:lnTo>
                  <a:pt x="0" y="9504955"/>
                </a:lnTo>
                <a:close/>
              </a:path>
            </a:pathLst>
          </a:custGeom>
          <a:noFill/>
          <a:ln>
            <a:noFill/>
          </a:ln>
        </p:spPr>
      </p:pic>
      <p:sp>
        <p:nvSpPr>
          <p:cNvPr id="255" name="Google Shape;255;p89"/>
          <p:cNvSpPr/>
          <p:nvPr/>
        </p:nvSpPr>
        <p:spPr>
          <a:xfrm>
            <a:off x="0" y="0"/>
            <a:ext cx="4833258" cy="4526277"/>
          </a:xfrm>
          <a:custGeom>
            <a:avLst/>
            <a:gdLst/>
            <a:ahLst/>
            <a:cxnLst/>
            <a:rect l="l" t="t" r="r" b="b"/>
            <a:pathLst>
              <a:path w="4833258" h="4526277" extrusionOk="0">
                <a:moveTo>
                  <a:pt x="0" y="0"/>
                </a:moveTo>
                <a:lnTo>
                  <a:pt x="4218941" y="0"/>
                </a:lnTo>
                <a:lnTo>
                  <a:pt x="4357791" y="185682"/>
                </a:lnTo>
                <a:cubicBezTo>
                  <a:pt x="4657976" y="630015"/>
                  <a:pt x="4833258" y="1165665"/>
                  <a:pt x="4833258" y="1742255"/>
                </a:cubicBezTo>
                <a:cubicBezTo>
                  <a:pt x="4833258" y="3279828"/>
                  <a:pt x="3586809" y="4526277"/>
                  <a:pt x="2049236" y="4526277"/>
                </a:cubicBezTo>
                <a:cubicBezTo>
                  <a:pt x="1280450" y="4526277"/>
                  <a:pt x="584444" y="4214665"/>
                  <a:pt x="80635" y="3710856"/>
                </a:cubicBezTo>
                <a:lnTo>
                  <a:pt x="0" y="3622135"/>
                </a:lnTo>
                <a:close/>
              </a:path>
            </a:pathLst>
          </a:custGeom>
          <a:solidFill>
            <a:srgbClr val="8AC03B"/>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56" name="Google Shape;256;p89"/>
          <p:cNvSpPr txBox="1">
            <a:spLocks noGrp="1"/>
          </p:cNvSpPr>
          <p:nvPr>
            <p:ph type="body" idx="1"/>
          </p:nvPr>
        </p:nvSpPr>
        <p:spPr>
          <a:xfrm>
            <a:off x="3128102" y="2738011"/>
            <a:ext cx="785328" cy="1056986"/>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57" name="Google Shape;257;p89"/>
          <p:cNvSpPr txBox="1">
            <a:spLocks noGrp="1"/>
          </p:cNvSpPr>
          <p:nvPr>
            <p:ph type="body" idx="2"/>
          </p:nvPr>
        </p:nvSpPr>
        <p:spPr>
          <a:xfrm>
            <a:off x="615910" y="805650"/>
            <a:ext cx="2003444" cy="93660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58" name="Google Shape;258;p89"/>
          <p:cNvSpPr txBox="1">
            <a:spLocks noGrp="1"/>
          </p:cNvSpPr>
          <p:nvPr>
            <p:ph type="body" idx="3"/>
          </p:nvPr>
        </p:nvSpPr>
        <p:spPr>
          <a:xfrm>
            <a:off x="615910" y="803767"/>
            <a:ext cx="3288612" cy="2623117"/>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0"/>
              </a:spcBef>
              <a:spcAft>
                <a:spcPts val="0"/>
              </a:spcAft>
              <a:buClr>
                <a:schemeClr val="lt1"/>
              </a:buClr>
              <a:buSzPts val="1400"/>
              <a:buNone/>
              <a:defRPr sz="1400" b="0" i="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59" name="Google Shape;259;p89"/>
          <p:cNvSpPr txBox="1">
            <a:spLocks noGrp="1"/>
          </p:cNvSpPr>
          <p:nvPr>
            <p:ph type="sldNum" idx="12"/>
          </p:nvPr>
        </p:nvSpPr>
        <p:spPr>
          <a:xfrm>
            <a:off x="329367"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60" name="Google Shape;260;p89"/>
          <p:cNvSpPr txBox="1"/>
          <p:nvPr/>
        </p:nvSpPr>
        <p:spPr>
          <a:xfrm rot="-5400000">
            <a:off x="-1431531"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261" name="Google Shape;261;p89"/>
          <p:cNvSpPr>
            <a:spLocks noGrp="1"/>
          </p:cNvSpPr>
          <p:nvPr>
            <p:ph type="pic" idx="4"/>
          </p:nvPr>
        </p:nvSpPr>
        <p:spPr>
          <a:xfrm>
            <a:off x="2777346" y="4368139"/>
            <a:ext cx="4782329" cy="5519907"/>
          </a:xfrm>
          <a:prstGeom prst="rect">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ext Slide with Photo">
  <p:cSld name="Text Slide with Photo">
    <p:spTree>
      <p:nvGrpSpPr>
        <p:cNvPr id="1" name="Shape 262"/>
        <p:cNvGrpSpPr/>
        <p:nvPr/>
      </p:nvGrpSpPr>
      <p:grpSpPr>
        <a:xfrm>
          <a:off x="0" y="0"/>
          <a:ext cx="0" cy="0"/>
          <a:chOff x="0" y="0"/>
          <a:chExt cx="0" cy="0"/>
        </a:xfrm>
      </p:grpSpPr>
      <p:sp>
        <p:nvSpPr>
          <p:cNvPr id="263" name="Google Shape;263;p90"/>
          <p:cNvSpPr/>
          <p:nvPr/>
        </p:nvSpPr>
        <p:spPr>
          <a:xfrm>
            <a:off x="0" y="0"/>
            <a:ext cx="7559675" cy="5345906"/>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grpSp>
        <p:nvGrpSpPr>
          <p:cNvPr id="264" name="Google Shape;264;p90"/>
          <p:cNvGrpSpPr/>
          <p:nvPr/>
        </p:nvGrpSpPr>
        <p:grpSpPr>
          <a:xfrm>
            <a:off x="5757333" y="-757463"/>
            <a:ext cx="2760592" cy="2761405"/>
            <a:chOff x="110688" y="1674538"/>
            <a:chExt cx="7339635" cy="7341798"/>
          </a:xfrm>
        </p:grpSpPr>
        <p:sp>
          <p:nvSpPr>
            <p:cNvPr id="265" name="Google Shape;265;p90"/>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266" name="Google Shape;266;p90"/>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sp>
        <p:nvSpPr>
          <p:cNvPr id="267" name="Google Shape;267;p90"/>
          <p:cNvSpPr/>
          <p:nvPr/>
        </p:nvSpPr>
        <p:spPr>
          <a:xfrm>
            <a:off x="0" y="-1014153"/>
            <a:ext cx="7559675" cy="10141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68" name="Google Shape;268;p90"/>
          <p:cNvSpPr/>
          <p:nvPr/>
        </p:nvSpPr>
        <p:spPr>
          <a:xfrm>
            <a:off x="7559675" y="-1014153"/>
            <a:ext cx="1351569" cy="117059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69" name="Google Shape;269;p90"/>
          <p:cNvSpPr txBox="1">
            <a:spLocks noGrp="1"/>
          </p:cNvSpPr>
          <p:nvPr>
            <p:ph type="body" idx="1"/>
          </p:nvPr>
        </p:nvSpPr>
        <p:spPr>
          <a:xfrm>
            <a:off x="801602" y="155552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70" name="Google Shape;270;p90"/>
          <p:cNvSpPr txBox="1">
            <a:spLocks noGrp="1"/>
          </p:cNvSpPr>
          <p:nvPr>
            <p:ph type="body" idx="2"/>
          </p:nvPr>
        </p:nvSpPr>
        <p:spPr>
          <a:xfrm>
            <a:off x="801602" y="88781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71" name="Google Shape;271;p90"/>
          <p:cNvSpPr txBox="1">
            <a:spLocks noGrp="1"/>
          </p:cNvSpPr>
          <p:nvPr>
            <p:ph type="body" idx="3"/>
          </p:nvPr>
        </p:nvSpPr>
        <p:spPr>
          <a:xfrm>
            <a:off x="801602" y="2403364"/>
            <a:ext cx="5956470" cy="2621956"/>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72" name="Google Shape;272;p90"/>
          <p:cNvCxnSpPr/>
          <p:nvPr/>
        </p:nvCxnSpPr>
        <p:spPr>
          <a:xfrm>
            <a:off x="0" y="1462432"/>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273" name="Google Shape;273;p9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74" name="Google Shape;274;p90"/>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pic>
        <p:nvPicPr>
          <p:cNvPr id="275" name="Google Shape;275;p90"/>
          <p:cNvPicPr preferRelativeResize="0"/>
          <p:nvPr/>
        </p:nvPicPr>
        <p:blipFill rotWithShape="1">
          <a:blip r:embed="rId2">
            <a:alphaModFix/>
          </a:blip>
          <a:srcRect/>
          <a:stretch/>
        </p:blipFill>
        <p:spPr>
          <a:xfrm>
            <a:off x="-3100039" y="4333668"/>
            <a:ext cx="8519936" cy="8889058"/>
          </a:xfrm>
          <a:custGeom>
            <a:avLst/>
            <a:gdLst/>
            <a:ahLst/>
            <a:cxnLst/>
            <a:rect l="l" t="t" r="r" b="b"/>
            <a:pathLst>
              <a:path w="8519936" h="8889058" extrusionOk="0">
                <a:moveTo>
                  <a:pt x="0" y="0"/>
                </a:moveTo>
                <a:lnTo>
                  <a:pt x="8519936" y="0"/>
                </a:lnTo>
                <a:lnTo>
                  <a:pt x="8519936" y="6358146"/>
                </a:lnTo>
                <a:lnTo>
                  <a:pt x="3100039" y="6358146"/>
                </a:lnTo>
                <a:lnTo>
                  <a:pt x="3100039" y="103861"/>
                </a:lnTo>
                <a:lnTo>
                  <a:pt x="1351921" y="103861"/>
                </a:lnTo>
                <a:lnTo>
                  <a:pt x="1351921" y="447803"/>
                </a:lnTo>
                <a:lnTo>
                  <a:pt x="179125" y="447803"/>
                </a:lnTo>
                <a:lnTo>
                  <a:pt x="179125" y="7881482"/>
                </a:lnTo>
                <a:lnTo>
                  <a:pt x="1351921" y="7881482"/>
                </a:lnTo>
                <a:lnTo>
                  <a:pt x="1351921" y="7930050"/>
                </a:lnTo>
                <a:lnTo>
                  <a:pt x="1701684" y="7930050"/>
                </a:lnTo>
                <a:lnTo>
                  <a:pt x="1701684" y="8329294"/>
                </a:lnTo>
                <a:lnTo>
                  <a:pt x="6985860" y="8329294"/>
                </a:lnTo>
                <a:lnTo>
                  <a:pt x="6985860" y="8106264"/>
                </a:lnTo>
                <a:lnTo>
                  <a:pt x="8519936" y="8106264"/>
                </a:lnTo>
                <a:lnTo>
                  <a:pt x="8519936" y="8889058"/>
                </a:lnTo>
                <a:lnTo>
                  <a:pt x="0" y="8889058"/>
                </a:lnTo>
                <a:close/>
              </a:path>
            </a:pathLst>
          </a:custGeom>
          <a:noFill/>
          <a:ln>
            <a:noFill/>
          </a:ln>
        </p:spPr>
      </p:pic>
      <p:sp>
        <p:nvSpPr>
          <p:cNvPr id="276" name="Google Shape;276;p90"/>
          <p:cNvSpPr>
            <a:spLocks noGrp="1"/>
          </p:cNvSpPr>
          <p:nvPr>
            <p:ph type="pic" idx="4"/>
          </p:nvPr>
        </p:nvSpPr>
        <p:spPr>
          <a:xfrm>
            <a:off x="1" y="6188950"/>
            <a:ext cx="3739789" cy="4502865"/>
          </a:xfrm>
          <a:prstGeom prst="rect">
            <a:avLst/>
          </a:prstGeom>
          <a:no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hone Preview">
  <p:cSld name="Phone Preview">
    <p:spTree>
      <p:nvGrpSpPr>
        <p:cNvPr id="1" name="Shape 277"/>
        <p:cNvGrpSpPr/>
        <p:nvPr/>
      </p:nvGrpSpPr>
      <p:grpSpPr>
        <a:xfrm>
          <a:off x="0" y="0"/>
          <a:ext cx="0" cy="0"/>
          <a:chOff x="0" y="0"/>
          <a:chExt cx="0" cy="0"/>
        </a:xfrm>
      </p:grpSpPr>
      <p:sp>
        <p:nvSpPr>
          <p:cNvPr id="278" name="Google Shape;278;p91"/>
          <p:cNvSpPr/>
          <p:nvPr/>
        </p:nvSpPr>
        <p:spPr>
          <a:xfrm>
            <a:off x="2728780" y="570537"/>
            <a:ext cx="4830895" cy="6323323"/>
          </a:xfrm>
          <a:custGeom>
            <a:avLst/>
            <a:gdLst/>
            <a:ahLst/>
            <a:cxnLst/>
            <a:rect l="l" t="t" r="r" b="b"/>
            <a:pathLst>
              <a:path w="3779837" h="4947558" extrusionOk="0">
                <a:moveTo>
                  <a:pt x="2473779" y="0"/>
                </a:moveTo>
                <a:cubicBezTo>
                  <a:pt x="2900726" y="0"/>
                  <a:pt x="3302411" y="108159"/>
                  <a:pt x="3652929" y="298572"/>
                </a:cubicBezTo>
                <a:lnTo>
                  <a:pt x="3779837" y="375671"/>
                </a:lnTo>
                <a:lnTo>
                  <a:pt x="3779837" y="4571888"/>
                </a:lnTo>
                <a:lnTo>
                  <a:pt x="3652929" y="4648986"/>
                </a:lnTo>
                <a:cubicBezTo>
                  <a:pt x="3302411" y="4839399"/>
                  <a:pt x="2900726" y="4947558"/>
                  <a:pt x="2473779" y="4947558"/>
                </a:cubicBezTo>
                <a:cubicBezTo>
                  <a:pt x="1107549" y="4947558"/>
                  <a:pt x="0" y="3840009"/>
                  <a:pt x="0" y="2473779"/>
                </a:cubicBezTo>
                <a:cubicBezTo>
                  <a:pt x="0" y="1107549"/>
                  <a:pt x="1107549" y="0"/>
                  <a:pt x="2473779" y="0"/>
                </a:cubicBez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pic>
        <p:nvPicPr>
          <p:cNvPr id="279" name="Google Shape;279;p91"/>
          <p:cNvPicPr preferRelativeResize="0"/>
          <p:nvPr/>
        </p:nvPicPr>
        <p:blipFill rotWithShape="1">
          <a:blip r:embed="rId2">
            <a:alphaModFix/>
          </a:blip>
          <a:srcRect/>
          <a:stretch/>
        </p:blipFill>
        <p:spPr>
          <a:xfrm>
            <a:off x="178235" y="5196167"/>
            <a:ext cx="4812798" cy="5495646"/>
          </a:xfrm>
          <a:custGeom>
            <a:avLst/>
            <a:gdLst/>
            <a:ahLst/>
            <a:cxnLst/>
            <a:rect l="l" t="t" r="r" b="b"/>
            <a:pathLst>
              <a:path w="4991918" h="5653816" extrusionOk="0">
                <a:moveTo>
                  <a:pt x="0" y="0"/>
                </a:moveTo>
                <a:lnTo>
                  <a:pt x="4991918" y="0"/>
                </a:lnTo>
                <a:lnTo>
                  <a:pt x="4991918" y="5653816"/>
                </a:lnTo>
                <a:lnTo>
                  <a:pt x="0" y="5653816"/>
                </a:lnTo>
                <a:close/>
              </a:path>
            </a:pathLst>
          </a:custGeom>
          <a:noFill/>
          <a:ln>
            <a:noFill/>
          </a:ln>
        </p:spPr>
      </p:pic>
      <p:sp>
        <p:nvSpPr>
          <p:cNvPr id="280" name="Google Shape;280;p91"/>
          <p:cNvSpPr>
            <a:spLocks noGrp="1"/>
          </p:cNvSpPr>
          <p:nvPr>
            <p:ph type="pic" idx="2"/>
          </p:nvPr>
        </p:nvSpPr>
        <p:spPr>
          <a:xfrm>
            <a:off x="686565" y="6737513"/>
            <a:ext cx="3796138" cy="3954301"/>
          </a:xfrm>
          <a:prstGeom prst="rect">
            <a:avLst/>
          </a:prstGeom>
          <a:solidFill>
            <a:srgbClr val="BFBFBF"/>
          </a:solidFill>
          <a:ln>
            <a:noFill/>
          </a:ln>
        </p:spPr>
      </p:sp>
      <p:sp>
        <p:nvSpPr>
          <p:cNvPr id="281" name="Google Shape;281;p9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82" name="Google Shape;282;p91"/>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283" name="Google Shape;283;p91"/>
          <p:cNvSpPr txBox="1">
            <a:spLocks noGrp="1"/>
          </p:cNvSpPr>
          <p:nvPr>
            <p:ph type="body" idx="1"/>
          </p:nvPr>
        </p:nvSpPr>
        <p:spPr>
          <a:xfrm>
            <a:off x="3798030" y="2354654"/>
            <a:ext cx="3639422" cy="2074689"/>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4" name="Google Shape;284;p91"/>
          <p:cNvSpPr txBox="1">
            <a:spLocks noGrp="1"/>
          </p:cNvSpPr>
          <p:nvPr>
            <p:ph type="body" idx="3"/>
          </p:nvPr>
        </p:nvSpPr>
        <p:spPr>
          <a:xfrm>
            <a:off x="3796036" y="1666323"/>
            <a:ext cx="3657458"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85" name="Google Shape;285;p91"/>
          <p:cNvCxnSpPr/>
          <p:nvPr/>
        </p:nvCxnSpPr>
        <p:spPr>
          <a:xfrm>
            <a:off x="3780532" y="2343000"/>
            <a:ext cx="3779838" cy="11654"/>
          </a:xfrm>
          <a:prstGeom prst="straightConnector1">
            <a:avLst/>
          </a:prstGeom>
          <a:noFill/>
          <a:ln w="28575" cap="flat" cmpd="sng">
            <a:solidFill>
              <a:schemeClr val="lt1"/>
            </a:solidFill>
            <a:prstDash val="solid"/>
            <a:miter lim="800000"/>
            <a:headEnd type="none" w="sm" len="sm"/>
            <a:tailEnd type="none" w="sm" len="sm"/>
          </a:ln>
        </p:spPr>
      </p:cxn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9"/>
                                        </p:tgtEl>
                                        <p:attrNameLst>
                                          <p:attrName>style.visibility</p:attrName>
                                        </p:attrNameLst>
                                      </p:cBhvr>
                                      <p:to>
                                        <p:strVal val="visible"/>
                                      </p:to>
                                    </p:set>
                                    <p:animEffect transition="in" filter="fade">
                                      <p:cBhvr>
                                        <p:cTn id="7" dur="5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creen Preview">
  <p:cSld name="Screen Preview">
    <p:spTree>
      <p:nvGrpSpPr>
        <p:cNvPr id="1" name="Shape 286"/>
        <p:cNvGrpSpPr/>
        <p:nvPr/>
      </p:nvGrpSpPr>
      <p:grpSpPr>
        <a:xfrm>
          <a:off x="0" y="0"/>
          <a:ext cx="0" cy="0"/>
          <a:chOff x="0" y="0"/>
          <a:chExt cx="0" cy="0"/>
        </a:xfrm>
      </p:grpSpPr>
      <p:sp>
        <p:nvSpPr>
          <p:cNvPr id="287" name="Google Shape;287;p92"/>
          <p:cNvSpPr/>
          <p:nvPr/>
        </p:nvSpPr>
        <p:spPr>
          <a:xfrm>
            <a:off x="0" y="2057399"/>
            <a:ext cx="7559675" cy="7967133"/>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88" name="Google Shape;288;p92"/>
          <p:cNvSpPr txBox="1">
            <a:spLocks noGrp="1"/>
          </p:cNvSpPr>
          <p:nvPr>
            <p:ph type="body" idx="1"/>
          </p:nvPr>
        </p:nvSpPr>
        <p:spPr>
          <a:xfrm>
            <a:off x="801602" y="7495821"/>
            <a:ext cx="5956470" cy="232771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89" name="Google Shape;289;p92"/>
          <p:cNvCxnSpPr/>
          <p:nvPr/>
        </p:nvCxnSpPr>
        <p:spPr>
          <a:xfrm>
            <a:off x="0" y="6403398"/>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290" name="Google Shape;290;p92"/>
          <p:cNvSpPr txBox="1">
            <a:spLocks noGrp="1"/>
          </p:cNvSpPr>
          <p:nvPr>
            <p:ph type="body" idx="2"/>
          </p:nvPr>
        </p:nvSpPr>
        <p:spPr>
          <a:xfrm>
            <a:off x="801602" y="6416277"/>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1" name="Google Shape;291;p92"/>
          <p:cNvSpPr txBox="1">
            <a:spLocks noGrp="1"/>
          </p:cNvSpPr>
          <p:nvPr>
            <p:ph type="body" idx="3"/>
          </p:nvPr>
        </p:nvSpPr>
        <p:spPr>
          <a:xfrm>
            <a:off x="801602" y="5748573"/>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2" name="Google Shape;292;p9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93" name="Google Shape;293;p92"/>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pic>
        <p:nvPicPr>
          <p:cNvPr id="294" name="Google Shape;294;p92"/>
          <p:cNvPicPr preferRelativeResize="0"/>
          <p:nvPr/>
        </p:nvPicPr>
        <p:blipFill rotWithShape="1">
          <a:blip r:embed="rId2">
            <a:alphaModFix/>
          </a:blip>
          <a:srcRect/>
          <a:stretch/>
        </p:blipFill>
        <p:spPr>
          <a:xfrm>
            <a:off x="842411" y="562944"/>
            <a:ext cx="5831542" cy="4239955"/>
          </a:xfrm>
          <a:prstGeom prst="rect">
            <a:avLst/>
          </a:prstGeom>
          <a:noFill/>
          <a:ln>
            <a:noFill/>
          </a:ln>
        </p:spPr>
      </p:pic>
      <p:sp>
        <p:nvSpPr>
          <p:cNvPr id="295" name="Google Shape;295;p92"/>
          <p:cNvSpPr>
            <a:spLocks noGrp="1"/>
          </p:cNvSpPr>
          <p:nvPr>
            <p:ph type="pic" idx="4"/>
          </p:nvPr>
        </p:nvSpPr>
        <p:spPr>
          <a:xfrm>
            <a:off x="1716516" y="1017241"/>
            <a:ext cx="4126644" cy="2610075"/>
          </a:xfrm>
          <a:prstGeom prst="rect">
            <a:avLst/>
          </a:prstGeom>
          <a:solidFill>
            <a:srgbClr val="BFBFBF"/>
          </a:solidFill>
          <a:ln>
            <a:noFill/>
          </a:ln>
        </p:spPr>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ntent Page">
  <p:cSld name="Content Page">
    <p:spTree>
      <p:nvGrpSpPr>
        <p:cNvPr id="1" name="Shape 26"/>
        <p:cNvGrpSpPr/>
        <p:nvPr/>
      </p:nvGrpSpPr>
      <p:grpSpPr>
        <a:xfrm>
          <a:off x="0" y="0"/>
          <a:ext cx="0" cy="0"/>
          <a:chOff x="0" y="0"/>
          <a:chExt cx="0" cy="0"/>
        </a:xfrm>
      </p:grpSpPr>
      <p:sp>
        <p:nvSpPr>
          <p:cNvPr id="27" name="Google Shape;27;p75"/>
          <p:cNvSpPr/>
          <p:nvPr/>
        </p:nvSpPr>
        <p:spPr>
          <a:xfrm>
            <a:off x="-1" y="-22715"/>
            <a:ext cx="7559675" cy="2175225"/>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8" name="Google Shape;28;p75"/>
          <p:cNvSpPr txBox="1">
            <a:spLocks noGrp="1"/>
          </p:cNvSpPr>
          <p:nvPr>
            <p:ph type="body" idx="1"/>
          </p:nvPr>
        </p:nvSpPr>
        <p:spPr>
          <a:xfrm>
            <a:off x="561474" y="2950024"/>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 name="Google Shape;29;p75"/>
          <p:cNvSpPr txBox="1">
            <a:spLocks noGrp="1"/>
          </p:cNvSpPr>
          <p:nvPr>
            <p:ph type="body" idx="2"/>
          </p:nvPr>
        </p:nvSpPr>
        <p:spPr>
          <a:xfrm>
            <a:off x="1486931" y="2950025"/>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0" name="Google Shape;30;p75"/>
          <p:cNvSpPr txBox="1">
            <a:spLocks noGrp="1"/>
          </p:cNvSpPr>
          <p:nvPr>
            <p:ph type="body" idx="3"/>
          </p:nvPr>
        </p:nvSpPr>
        <p:spPr>
          <a:xfrm>
            <a:off x="561474" y="3444006"/>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1" name="Google Shape;31;p75"/>
          <p:cNvSpPr txBox="1">
            <a:spLocks noGrp="1"/>
          </p:cNvSpPr>
          <p:nvPr>
            <p:ph type="body" idx="4"/>
          </p:nvPr>
        </p:nvSpPr>
        <p:spPr>
          <a:xfrm>
            <a:off x="1486931" y="3425267"/>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2" name="Google Shape;32;p75"/>
          <p:cNvSpPr txBox="1">
            <a:spLocks noGrp="1"/>
          </p:cNvSpPr>
          <p:nvPr>
            <p:ph type="body" idx="5"/>
          </p:nvPr>
        </p:nvSpPr>
        <p:spPr>
          <a:xfrm>
            <a:off x="561474" y="3937988"/>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 name="Google Shape;33;p75"/>
          <p:cNvSpPr txBox="1">
            <a:spLocks noGrp="1"/>
          </p:cNvSpPr>
          <p:nvPr>
            <p:ph type="body" idx="6"/>
          </p:nvPr>
        </p:nvSpPr>
        <p:spPr>
          <a:xfrm>
            <a:off x="1486931" y="3941391"/>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4" name="Google Shape;34;p75"/>
          <p:cNvSpPr txBox="1">
            <a:spLocks noGrp="1"/>
          </p:cNvSpPr>
          <p:nvPr>
            <p:ph type="body" idx="7"/>
          </p:nvPr>
        </p:nvSpPr>
        <p:spPr>
          <a:xfrm>
            <a:off x="561474" y="4431970"/>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5" name="Google Shape;35;p75"/>
          <p:cNvSpPr txBox="1">
            <a:spLocks noGrp="1"/>
          </p:cNvSpPr>
          <p:nvPr>
            <p:ph type="body" idx="8"/>
          </p:nvPr>
        </p:nvSpPr>
        <p:spPr>
          <a:xfrm>
            <a:off x="1486931" y="4427356"/>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6" name="Google Shape;36;p75"/>
          <p:cNvSpPr txBox="1">
            <a:spLocks noGrp="1"/>
          </p:cNvSpPr>
          <p:nvPr>
            <p:ph type="body" idx="9"/>
          </p:nvPr>
        </p:nvSpPr>
        <p:spPr>
          <a:xfrm>
            <a:off x="561474" y="4925952"/>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7" name="Google Shape;37;p75"/>
          <p:cNvSpPr txBox="1">
            <a:spLocks noGrp="1"/>
          </p:cNvSpPr>
          <p:nvPr>
            <p:ph type="body" idx="13"/>
          </p:nvPr>
        </p:nvSpPr>
        <p:spPr>
          <a:xfrm>
            <a:off x="1486931" y="4966621"/>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8" name="Google Shape;38;p75"/>
          <p:cNvSpPr txBox="1">
            <a:spLocks noGrp="1"/>
          </p:cNvSpPr>
          <p:nvPr>
            <p:ph type="body" idx="14"/>
          </p:nvPr>
        </p:nvSpPr>
        <p:spPr>
          <a:xfrm>
            <a:off x="561474" y="5419934"/>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9" name="Google Shape;39;p75"/>
          <p:cNvSpPr txBox="1">
            <a:spLocks noGrp="1"/>
          </p:cNvSpPr>
          <p:nvPr>
            <p:ph type="body" idx="15"/>
          </p:nvPr>
        </p:nvSpPr>
        <p:spPr>
          <a:xfrm>
            <a:off x="1486931" y="5463308"/>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0" name="Google Shape;40;p75"/>
          <p:cNvSpPr txBox="1">
            <a:spLocks noGrp="1"/>
          </p:cNvSpPr>
          <p:nvPr>
            <p:ph type="body" idx="16"/>
          </p:nvPr>
        </p:nvSpPr>
        <p:spPr>
          <a:xfrm>
            <a:off x="561474" y="5913916"/>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1" name="Google Shape;41;p75"/>
          <p:cNvSpPr txBox="1">
            <a:spLocks noGrp="1"/>
          </p:cNvSpPr>
          <p:nvPr>
            <p:ph type="body" idx="17"/>
          </p:nvPr>
        </p:nvSpPr>
        <p:spPr>
          <a:xfrm>
            <a:off x="1486931" y="5959339"/>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2" name="Google Shape;42;p75"/>
          <p:cNvSpPr txBox="1">
            <a:spLocks noGrp="1"/>
          </p:cNvSpPr>
          <p:nvPr>
            <p:ph type="body" idx="18"/>
          </p:nvPr>
        </p:nvSpPr>
        <p:spPr>
          <a:xfrm>
            <a:off x="561474" y="6407899"/>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3" name="Google Shape;43;p75"/>
          <p:cNvSpPr txBox="1">
            <a:spLocks noGrp="1"/>
          </p:cNvSpPr>
          <p:nvPr>
            <p:ph type="body" idx="19"/>
          </p:nvPr>
        </p:nvSpPr>
        <p:spPr>
          <a:xfrm>
            <a:off x="1486931" y="6456026"/>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 name="Google Shape;44;p75"/>
          <p:cNvSpPr/>
          <p:nvPr/>
        </p:nvSpPr>
        <p:spPr>
          <a:xfrm rot="-5400000">
            <a:off x="-305598" y="9670325"/>
            <a:ext cx="1392572" cy="67184"/>
          </a:xfrm>
          <a:custGeom>
            <a:avLst/>
            <a:gdLst/>
            <a:ahLst/>
            <a:cxnLst/>
            <a:rect l="l" t="t" r="r" b="b"/>
            <a:pathLst>
              <a:path w="472886" h="22814" extrusionOk="0">
                <a:moveTo>
                  <a:pt x="226252" y="2794"/>
                </a:moveTo>
                <a:lnTo>
                  <a:pt x="226252" y="11226"/>
                </a:lnTo>
                <a:lnTo>
                  <a:pt x="233597" y="11226"/>
                </a:lnTo>
                <a:cubicBezTo>
                  <a:pt x="234218" y="11174"/>
                  <a:pt x="234787" y="10967"/>
                  <a:pt x="235305" y="10605"/>
                </a:cubicBezTo>
                <a:cubicBezTo>
                  <a:pt x="235873" y="10243"/>
                  <a:pt x="236287" y="9674"/>
                  <a:pt x="236649" y="9002"/>
                </a:cubicBezTo>
                <a:cubicBezTo>
                  <a:pt x="237012" y="8329"/>
                  <a:pt x="237167" y="7553"/>
                  <a:pt x="237167" y="6674"/>
                </a:cubicBezTo>
                <a:cubicBezTo>
                  <a:pt x="237167" y="5536"/>
                  <a:pt x="236856" y="4604"/>
                  <a:pt x="236132" y="3880"/>
                </a:cubicBezTo>
                <a:cubicBezTo>
                  <a:pt x="235408" y="3156"/>
                  <a:pt x="234528" y="2794"/>
                  <a:pt x="233442" y="2794"/>
                </a:cubicBezTo>
                <a:close/>
                <a:moveTo>
                  <a:pt x="41588" y="2794"/>
                </a:moveTo>
                <a:lnTo>
                  <a:pt x="41588" y="11226"/>
                </a:lnTo>
                <a:lnTo>
                  <a:pt x="48933" y="11226"/>
                </a:lnTo>
                <a:cubicBezTo>
                  <a:pt x="49554" y="11174"/>
                  <a:pt x="50123" y="10967"/>
                  <a:pt x="50640" y="10605"/>
                </a:cubicBezTo>
                <a:cubicBezTo>
                  <a:pt x="51209" y="10243"/>
                  <a:pt x="51623" y="9674"/>
                  <a:pt x="51985" y="9002"/>
                </a:cubicBezTo>
                <a:cubicBezTo>
                  <a:pt x="52347" y="8329"/>
                  <a:pt x="52502" y="7553"/>
                  <a:pt x="52502" y="6674"/>
                </a:cubicBezTo>
                <a:cubicBezTo>
                  <a:pt x="52502" y="5536"/>
                  <a:pt x="52191" y="4604"/>
                  <a:pt x="51468" y="3880"/>
                </a:cubicBezTo>
                <a:cubicBezTo>
                  <a:pt x="50743" y="3156"/>
                  <a:pt x="49864" y="2794"/>
                  <a:pt x="48778" y="2794"/>
                </a:cubicBezTo>
                <a:close/>
                <a:moveTo>
                  <a:pt x="345483" y="2225"/>
                </a:moveTo>
                <a:lnTo>
                  <a:pt x="345483" y="11278"/>
                </a:lnTo>
                <a:lnTo>
                  <a:pt x="353087" y="11278"/>
                </a:lnTo>
                <a:cubicBezTo>
                  <a:pt x="353811" y="11226"/>
                  <a:pt x="354483" y="11019"/>
                  <a:pt x="355052" y="10605"/>
                </a:cubicBezTo>
                <a:cubicBezTo>
                  <a:pt x="355725" y="10191"/>
                  <a:pt x="356190" y="9622"/>
                  <a:pt x="356604" y="8898"/>
                </a:cubicBezTo>
                <a:cubicBezTo>
                  <a:pt x="356966" y="8174"/>
                  <a:pt x="357173" y="7346"/>
                  <a:pt x="357173" y="6415"/>
                </a:cubicBezTo>
                <a:cubicBezTo>
                  <a:pt x="357173" y="5173"/>
                  <a:pt x="356811" y="4190"/>
                  <a:pt x="355983" y="3414"/>
                </a:cubicBezTo>
                <a:cubicBezTo>
                  <a:pt x="355207" y="2638"/>
                  <a:pt x="354121" y="2225"/>
                  <a:pt x="352828" y="2225"/>
                </a:cubicBezTo>
                <a:close/>
                <a:moveTo>
                  <a:pt x="315688" y="2225"/>
                </a:moveTo>
                <a:lnTo>
                  <a:pt x="315688" y="11278"/>
                </a:lnTo>
                <a:lnTo>
                  <a:pt x="323292" y="11278"/>
                </a:lnTo>
                <a:cubicBezTo>
                  <a:pt x="324016" y="11226"/>
                  <a:pt x="324689" y="11019"/>
                  <a:pt x="325258" y="10605"/>
                </a:cubicBezTo>
                <a:cubicBezTo>
                  <a:pt x="325930" y="10191"/>
                  <a:pt x="326396" y="9622"/>
                  <a:pt x="326809" y="8898"/>
                </a:cubicBezTo>
                <a:cubicBezTo>
                  <a:pt x="327172" y="8174"/>
                  <a:pt x="327378" y="7346"/>
                  <a:pt x="327378" y="6415"/>
                </a:cubicBezTo>
                <a:cubicBezTo>
                  <a:pt x="327378" y="5173"/>
                  <a:pt x="327016" y="4190"/>
                  <a:pt x="326189" y="3414"/>
                </a:cubicBezTo>
                <a:cubicBezTo>
                  <a:pt x="325413" y="2638"/>
                  <a:pt x="324327" y="2225"/>
                  <a:pt x="323034" y="2225"/>
                </a:cubicBezTo>
                <a:close/>
                <a:moveTo>
                  <a:pt x="421573" y="1914"/>
                </a:moveTo>
                <a:cubicBezTo>
                  <a:pt x="419918" y="1914"/>
                  <a:pt x="418418" y="2328"/>
                  <a:pt x="417125" y="3104"/>
                </a:cubicBezTo>
                <a:cubicBezTo>
                  <a:pt x="415832" y="3880"/>
                  <a:pt x="414797" y="5018"/>
                  <a:pt x="414073" y="6415"/>
                </a:cubicBezTo>
                <a:cubicBezTo>
                  <a:pt x="413348" y="7863"/>
                  <a:pt x="412986" y="9519"/>
                  <a:pt x="412986" y="11381"/>
                </a:cubicBezTo>
                <a:cubicBezTo>
                  <a:pt x="412986" y="13295"/>
                  <a:pt x="413348" y="14951"/>
                  <a:pt x="414073" y="16347"/>
                </a:cubicBezTo>
                <a:cubicBezTo>
                  <a:pt x="414797" y="17744"/>
                  <a:pt x="415832" y="18882"/>
                  <a:pt x="417125" y="19658"/>
                </a:cubicBezTo>
                <a:cubicBezTo>
                  <a:pt x="418418" y="20434"/>
                  <a:pt x="419918" y="20848"/>
                  <a:pt x="421573" y="20848"/>
                </a:cubicBezTo>
                <a:cubicBezTo>
                  <a:pt x="423228" y="20848"/>
                  <a:pt x="424728" y="20434"/>
                  <a:pt x="426022" y="19658"/>
                </a:cubicBezTo>
                <a:cubicBezTo>
                  <a:pt x="427315" y="18882"/>
                  <a:pt x="428298" y="17744"/>
                  <a:pt x="429022" y="16347"/>
                </a:cubicBezTo>
                <a:cubicBezTo>
                  <a:pt x="429746" y="14951"/>
                  <a:pt x="430108" y="13295"/>
                  <a:pt x="430108" y="11381"/>
                </a:cubicBezTo>
                <a:cubicBezTo>
                  <a:pt x="430108" y="9467"/>
                  <a:pt x="429746" y="7812"/>
                  <a:pt x="429022" y="6415"/>
                </a:cubicBezTo>
                <a:cubicBezTo>
                  <a:pt x="428298" y="5018"/>
                  <a:pt x="427315" y="3880"/>
                  <a:pt x="426022" y="3104"/>
                </a:cubicBezTo>
                <a:cubicBezTo>
                  <a:pt x="424728" y="2328"/>
                  <a:pt x="423280" y="1914"/>
                  <a:pt x="421573" y="1914"/>
                </a:cubicBezTo>
                <a:close/>
                <a:moveTo>
                  <a:pt x="298670" y="1914"/>
                </a:moveTo>
                <a:cubicBezTo>
                  <a:pt x="297015" y="1914"/>
                  <a:pt x="295515" y="2328"/>
                  <a:pt x="294222" y="3104"/>
                </a:cubicBezTo>
                <a:cubicBezTo>
                  <a:pt x="292929" y="3880"/>
                  <a:pt x="291894" y="5018"/>
                  <a:pt x="291170" y="6415"/>
                </a:cubicBezTo>
                <a:cubicBezTo>
                  <a:pt x="290445" y="7863"/>
                  <a:pt x="290084" y="9519"/>
                  <a:pt x="290084" y="11381"/>
                </a:cubicBezTo>
                <a:cubicBezTo>
                  <a:pt x="290084" y="13295"/>
                  <a:pt x="290445" y="14951"/>
                  <a:pt x="291170" y="16347"/>
                </a:cubicBezTo>
                <a:cubicBezTo>
                  <a:pt x="291894" y="17744"/>
                  <a:pt x="292929" y="18882"/>
                  <a:pt x="294222" y="19658"/>
                </a:cubicBezTo>
                <a:cubicBezTo>
                  <a:pt x="295515" y="20434"/>
                  <a:pt x="297015" y="20848"/>
                  <a:pt x="298670" y="20848"/>
                </a:cubicBezTo>
                <a:cubicBezTo>
                  <a:pt x="300377" y="20848"/>
                  <a:pt x="301825" y="20434"/>
                  <a:pt x="303119" y="19658"/>
                </a:cubicBezTo>
                <a:cubicBezTo>
                  <a:pt x="304412" y="18882"/>
                  <a:pt x="305395" y="17744"/>
                  <a:pt x="306119" y="16347"/>
                </a:cubicBezTo>
                <a:cubicBezTo>
                  <a:pt x="306843" y="14951"/>
                  <a:pt x="307205" y="13295"/>
                  <a:pt x="307205" y="11381"/>
                </a:cubicBezTo>
                <a:cubicBezTo>
                  <a:pt x="307205" y="9467"/>
                  <a:pt x="306843" y="7812"/>
                  <a:pt x="306119" y="6415"/>
                </a:cubicBezTo>
                <a:cubicBezTo>
                  <a:pt x="305395" y="5018"/>
                  <a:pt x="304412" y="3880"/>
                  <a:pt x="303119" y="3104"/>
                </a:cubicBezTo>
                <a:cubicBezTo>
                  <a:pt x="301825" y="2328"/>
                  <a:pt x="300377" y="1914"/>
                  <a:pt x="298670" y="1914"/>
                </a:cubicBezTo>
                <a:close/>
                <a:moveTo>
                  <a:pt x="344448" y="414"/>
                </a:moveTo>
                <a:lnTo>
                  <a:pt x="352983" y="414"/>
                </a:lnTo>
                <a:cubicBezTo>
                  <a:pt x="354173" y="414"/>
                  <a:pt x="355259" y="673"/>
                  <a:pt x="356190" y="1190"/>
                </a:cubicBezTo>
                <a:cubicBezTo>
                  <a:pt x="357121" y="1707"/>
                  <a:pt x="357897" y="2432"/>
                  <a:pt x="358414" y="3311"/>
                </a:cubicBezTo>
                <a:cubicBezTo>
                  <a:pt x="358983" y="4190"/>
                  <a:pt x="359242" y="5225"/>
                  <a:pt x="359242" y="6363"/>
                </a:cubicBezTo>
                <a:cubicBezTo>
                  <a:pt x="359242" y="7242"/>
                  <a:pt x="359087" y="8122"/>
                  <a:pt x="358725" y="8898"/>
                </a:cubicBezTo>
                <a:cubicBezTo>
                  <a:pt x="358414" y="9674"/>
                  <a:pt x="357949" y="10346"/>
                  <a:pt x="357328" y="10864"/>
                </a:cubicBezTo>
                <a:cubicBezTo>
                  <a:pt x="356759" y="11381"/>
                  <a:pt x="356138" y="11743"/>
                  <a:pt x="355414" y="12002"/>
                </a:cubicBezTo>
                <a:cubicBezTo>
                  <a:pt x="355725" y="12105"/>
                  <a:pt x="356035" y="12260"/>
                  <a:pt x="356345" y="12467"/>
                </a:cubicBezTo>
                <a:cubicBezTo>
                  <a:pt x="357018" y="12881"/>
                  <a:pt x="357535" y="13502"/>
                  <a:pt x="357949" y="14226"/>
                </a:cubicBezTo>
                <a:cubicBezTo>
                  <a:pt x="358363" y="14950"/>
                  <a:pt x="358621" y="15882"/>
                  <a:pt x="358621" y="16916"/>
                </a:cubicBezTo>
                <a:cubicBezTo>
                  <a:pt x="358673" y="17847"/>
                  <a:pt x="358725" y="18520"/>
                  <a:pt x="358776" y="19037"/>
                </a:cubicBezTo>
                <a:cubicBezTo>
                  <a:pt x="358828" y="19555"/>
                  <a:pt x="358932" y="19917"/>
                  <a:pt x="359087" y="20175"/>
                </a:cubicBezTo>
                <a:cubicBezTo>
                  <a:pt x="359242" y="20434"/>
                  <a:pt x="359449" y="20641"/>
                  <a:pt x="359656" y="20796"/>
                </a:cubicBezTo>
                <a:cubicBezTo>
                  <a:pt x="359863" y="20900"/>
                  <a:pt x="360018" y="21055"/>
                  <a:pt x="360121" y="21365"/>
                </a:cubicBezTo>
                <a:cubicBezTo>
                  <a:pt x="360173" y="21624"/>
                  <a:pt x="360121" y="21831"/>
                  <a:pt x="360018" y="22038"/>
                </a:cubicBezTo>
                <a:cubicBezTo>
                  <a:pt x="359915" y="22193"/>
                  <a:pt x="359811" y="22348"/>
                  <a:pt x="359656" y="22400"/>
                </a:cubicBezTo>
                <a:cubicBezTo>
                  <a:pt x="359501" y="22451"/>
                  <a:pt x="359345" y="22503"/>
                  <a:pt x="359190" y="22503"/>
                </a:cubicBezTo>
                <a:cubicBezTo>
                  <a:pt x="359035" y="22503"/>
                  <a:pt x="358828" y="22503"/>
                  <a:pt x="358673" y="22400"/>
                </a:cubicBezTo>
                <a:cubicBezTo>
                  <a:pt x="358414" y="22245"/>
                  <a:pt x="358104" y="21986"/>
                  <a:pt x="357794" y="21624"/>
                </a:cubicBezTo>
                <a:cubicBezTo>
                  <a:pt x="357483" y="21262"/>
                  <a:pt x="357225" y="20693"/>
                  <a:pt x="357018" y="20020"/>
                </a:cubicBezTo>
                <a:cubicBezTo>
                  <a:pt x="356811" y="19348"/>
                  <a:pt x="356708" y="18365"/>
                  <a:pt x="356708" y="17123"/>
                </a:cubicBezTo>
                <a:cubicBezTo>
                  <a:pt x="356708" y="16295"/>
                  <a:pt x="356552" y="15623"/>
                  <a:pt x="356294" y="15106"/>
                </a:cubicBezTo>
                <a:cubicBezTo>
                  <a:pt x="355983" y="14537"/>
                  <a:pt x="355673" y="14123"/>
                  <a:pt x="355259" y="13864"/>
                </a:cubicBezTo>
                <a:cubicBezTo>
                  <a:pt x="354845" y="13554"/>
                  <a:pt x="354432" y="13347"/>
                  <a:pt x="353914" y="13243"/>
                </a:cubicBezTo>
                <a:cubicBezTo>
                  <a:pt x="353449" y="13140"/>
                  <a:pt x="352983" y="13088"/>
                  <a:pt x="352517" y="13088"/>
                </a:cubicBezTo>
                <a:lnTo>
                  <a:pt x="345534" y="13088"/>
                </a:lnTo>
                <a:lnTo>
                  <a:pt x="345534" y="21572"/>
                </a:lnTo>
                <a:cubicBezTo>
                  <a:pt x="345534" y="21831"/>
                  <a:pt x="345431" y="22038"/>
                  <a:pt x="345276" y="22245"/>
                </a:cubicBezTo>
                <a:cubicBezTo>
                  <a:pt x="345121" y="22451"/>
                  <a:pt x="344862" y="22555"/>
                  <a:pt x="344603" y="22555"/>
                </a:cubicBezTo>
                <a:cubicBezTo>
                  <a:pt x="344293" y="22555"/>
                  <a:pt x="344034" y="22451"/>
                  <a:pt x="343827" y="22245"/>
                </a:cubicBezTo>
                <a:cubicBezTo>
                  <a:pt x="343621" y="22038"/>
                  <a:pt x="343517" y="21831"/>
                  <a:pt x="343517" y="21572"/>
                </a:cubicBezTo>
                <a:lnTo>
                  <a:pt x="343517" y="1345"/>
                </a:lnTo>
                <a:cubicBezTo>
                  <a:pt x="343517" y="1087"/>
                  <a:pt x="343569" y="880"/>
                  <a:pt x="343776" y="673"/>
                </a:cubicBezTo>
                <a:cubicBezTo>
                  <a:pt x="343983" y="517"/>
                  <a:pt x="344189" y="414"/>
                  <a:pt x="344448" y="414"/>
                </a:cubicBezTo>
                <a:close/>
                <a:moveTo>
                  <a:pt x="314654" y="414"/>
                </a:moveTo>
                <a:lnTo>
                  <a:pt x="323189" y="414"/>
                </a:lnTo>
                <a:cubicBezTo>
                  <a:pt x="324378" y="414"/>
                  <a:pt x="325465" y="673"/>
                  <a:pt x="326396" y="1190"/>
                </a:cubicBezTo>
                <a:cubicBezTo>
                  <a:pt x="327327" y="1707"/>
                  <a:pt x="328103" y="2432"/>
                  <a:pt x="328620" y="3311"/>
                </a:cubicBezTo>
                <a:cubicBezTo>
                  <a:pt x="329189" y="4190"/>
                  <a:pt x="329448" y="5225"/>
                  <a:pt x="329448" y="6363"/>
                </a:cubicBezTo>
                <a:cubicBezTo>
                  <a:pt x="329448" y="7242"/>
                  <a:pt x="329240" y="8122"/>
                  <a:pt x="328930" y="8898"/>
                </a:cubicBezTo>
                <a:cubicBezTo>
                  <a:pt x="328620" y="9674"/>
                  <a:pt x="328154" y="10346"/>
                  <a:pt x="327534" y="10864"/>
                </a:cubicBezTo>
                <a:cubicBezTo>
                  <a:pt x="326965" y="11381"/>
                  <a:pt x="326344" y="11743"/>
                  <a:pt x="325620" y="12002"/>
                </a:cubicBezTo>
                <a:cubicBezTo>
                  <a:pt x="325930" y="12105"/>
                  <a:pt x="326241" y="12260"/>
                  <a:pt x="326551" y="12467"/>
                </a:cubicBezTo>
                <a:cubicBezTo>
                  <a:pt x="327223" y="12881"/>
                  <a:pt x="327741" y="13502"/>
                  <a:pt x="328154" y="14226"/>
                </a:cubicBezTo>
                <a:cubicBezTo>
                  <a:pt x="328568" y="14950"/>
                  <a:pt x="328827" y="15882"/>
                  <a:pt x="328827" y="16916"/>
                </a:cubicBezTo>
                <a:cubicBezTo>
                  <a:pt x="328879" y="17847"/>
                  <a:pt x="328930" y="18520"/>
                  <a:pt x="328982" y="19037"/>
                </a:cubicBezTo>
                <a:cubicBezTo>
                  <a:pt x="329034" y="19555"/>
                  <a:pt x="329137" y="19917"/>
                  <a:pt x="329292" y="20175"/>
                </a:cubicBezTo>
                <a:cubicBezTo>
                  <a:pt x="329448" y="20434"/>
                  <a:pt x="329654" y="20641"/>
                  <a:pt x="329862" y="20796"/>
                </a:cubicBezTo>
                <a:cubicBezTo>
                  <a:pt x="330068" y="20900"/>
                  <a:pt x="330223" y="21055"/>
                  <a:pt x="330327" y="21365"/>
                </a:cubicBezTo>
                <a:cubicBezTo>
                  <a:pt x="330379" y="21624"/>
                  <a:pt x="330327" y="21831"/>
                  <a:pt x="330223" y="22038"/>
                </a:cubicBezTo>
                <a:cubicBezTo>
                  <a:pt x="330120" y="22193"/>
                  <a:pt x="330017" y="22348"/>
                  <a:pt x="329862" y="22400"/>
                </a:cubicBezTo>
                <a:cubicBezTo>
                  <a:pt x="329706" y="22451"/>
                  <a:pt x="329551" y="22503"/>
                  <a:pt x="329396" y="22503"/>
                </a:cubicBezTo>
                <a:cubicBezTo>
                  <a:pt x="329189" y="22503"/>
                  <a:pt x="329034" y="22503"/>
                  <a:pt x="328879" y="22400"/>
                </a:cubicBezTo>
                <a:cubicBezTo>
                  <a:pt x="328620" y="22245"/>
                  <a:pt x="328309" y="21986"/>
                  <a:pt x="327999" y="21624"/>
                </a:cubicBezTo>
                <a:cubicBezTo>
                  <a:pt x="327689" y="21262"/>
                  <a:pt x="327430" y="20693"/>
                  <a:pt x="327223" y="20020"/>
                </a:cubicBezTo>
                <a:cubicBezTo>
                  <a:pt x="327016" y="19348"/>
                  <a:pt x="326913" y="18365"/>
                  <a:pt x="326913" y="17123"/>
                </a:cubicBezTo>
                <a:cubicBezTo>
                  <a:pt x="326913" y="16295"/>
                  <a:pt x="326758" y="15623"/>
                  <a:pt x="326499" y="15106"/>
                </a:cubicBezTo>
                <a:cubicBezTo>
                  <a:pt x="326189" y="14537"/>
                  <a:pt x="325878" y="14123"/>
                  <a:pt x="325465" y="13864"/>
                </a:cubicBezTo>
                <a:cubicBezTo>
                  <a:pt x="325051" y="13554"/>
                  <a:pt x="324637" y="13347"/>
                  <a:pt x="324120" y="13243"/>
                </a:cubicBezTo>
                <a:cubicBezTo>
                  <a:pt x="323654" y="13140"/>
                  <a:pt x="323189" y="13088"/>
                  <a:pt x="322723" y="13088"/>
                </a:cubicBezTo>
                <a:lnTo>
                  <a:pt x="315688" y="13088"/>
                </a:lnTo>
                <a:lnTo>
                  <a:pt x="315688" y="21572"/>
                </a:lnTo>
                <a:cubicBezTo>
                  <a:pt x="315688" y="21831"/>
                  <a:pt x="315585" y="22038"/>
                  <a:pt x="315430" y="22245"/>
                </a:cubicBezTo>
                <a:cubicBezTo>
                  <a:pt x="315275" y="22451"/>
                  <a:pt x="315016" y="22555"/>
                  <a:pt x="314757" y="22555"/>
                </a:cubicBezTo>
                <a:cubicBezTo>
                  <a:pt x="314447" y="22555"/>
                  <a:pt x="314188" y="22451"/>
                  <a:pt x="313981" y="22245"/>
                </a:cubicBezTo>
                <a:cubicBezTo>
                  <a:pt x="313774" y="22038"/>
                  <a:pt x="313671" y="21831"/>
                  <a:pt x="313671" y="21572"/>
                </a:cubicBezTo>
                <a:lnTo>
                  <a:pt x="313671" y="1345"/>
                </a:lnTo>
                <a:cubicBezTo>
                  <a:pt x="313671" y="1087"/>
                  <a:pt x="313774" y="880"/>
                  <a:pt x="313981" y="673"/>
                </a:cubicBezTo>
                <a:cubicBezTo>
                  <a:pt x="314188" y="517"/>
                  <a:pt x="314395" y="414"/>
                  <a:pt x="314654" y="414"/>
                </a:cubicBezTo>
                <a:close/>
                <a:moveTo>
                  <a:pt x="437556" y="362"/>
                </a:moveTo>
                <a:cubicBezTo>
                  <a:pt x="437712" y="362"/>
                  <a:pt x="437815" y="414"/>
                  <a:pt x="437970" y="465"/>
                </a:cubicBezTo>
                <a:cubicBezTo>
                  <a:pt x="438126" y="517"/>
                  <a:pt x="438229" y="621"/>
                  <a:pt x="438332" y="724"/>
                </a:cubicBezTo>
                <a:lnTo>
                  <a:pt x="451936" y="19037"/>
                </a:lnTo>
                <a:lnTo>
                  <a:pt x="451936" y="1241"/>
                </a:lnTo>
                <a:cubicBezTo>
                  <a:pt x="451936" y="983"/>
                  <a:pt x="452040" y="776"/>
                  <a:pt x="452195" y="621"/>
                </a:cubicBezTo>
                <a:cubicBezTo>
                  <a:pt x="452402" y="465"/>
                  <a:pt x="452609" y="362"/>
                  <a:pt x="452816" y="362"/>
                </a:cubicBezTo>
                <a:cubicBezTo>
                  <a:pt x="453074" y="362"/>
                  <a:pt x="453281" y="465"/>
                  <a:pt x="453540" y="724"/>
                </a:cubicBezTo>
                <a:cubicBezTo>
                  <a:pt x="453695" y="879"/>
                  <a:pt x="453799" y="1086"/>
                  <a:pt x="453799" y="1345"/>
                </a:cubicBezTo>
                <a:lnTo>
                  <a:pt x="453799" y="21572"/>
                </a:lnTo>
                <a:cubicBezTo>
                  <a:pt x="453799" y="21882"/>
                  <a:pt x="453695" y="22141"/>
                  <a:pt x="453488" y="22296"/>
                </a:cubicBezTo>
                <a:cubicBezTo>
                  <a:pt x="453281" y="22451"/>
                  <a:pt x="453074" y="22555"/>
                  <a:pt x="452816" y="22555"/>
                </a:cubicBezTo>
                <a:cubicBezTo>
                  <a:pt x="452661" y="22555"/>
                  <a:pt x="452557" y="22503"/>
                  <a:pt x="452402" y="22451"/>
                </a:cubicBezTo>
                <a:cubicBezTo>
                  <a:pt x="452247" y="22399"/>
                  <a:pt x="452143" y="22296"/>
                  <a:pt x="452040" y="22193"/>
                </a:cubicBezTo>
                <a:lnTo>
                  <a:pt x="438488" y="3931"/>
                </a:lnTo>
                <a:lnTo>
                  <a:pt x="438488" y="21675"/>
                </a:lnTo>
                <a:cubicBezTo>
                  <a:pt x="438488" y="21934"/>
                  <a:pt x="438384" y="22141"/>
                  <a:pt x="438229" y="22296"/>
                </a:cubicBezTo>
                <a:cubicBezTo>
                  <a:pt x="438074" y="22451"/>
                  <a:pt x="437867" y="22555"/>
                  <a:pt x="437608" y="22555"/>
                </a:cubicBezTo>
                <a:cubicBezTo>
                  <a:pt x="437298" y="22555"/>
                  <a:pt x="437091" y="22451"/>
                  <a:pt x="436936" y="22296"/>
                </a:cubicBezTo>
                <a:cubicBezTo>
                  <a:pt x="436781" y="22089"/>
                  <a:pt x="436677" y="21934"/>
                  <a:pt x="436677" y="21675"/>
                </a:cubicBezTo>
                <a:lnTo>
                  <a:pt x="436677" y="1345"/>
                </a:lnTo>
                <a:cubicBezTo>
                  <a:pt x="436677" y="1034"/>
                  <a:pt x="436729" y="776"/>
                  <a:pt x="436936" y="621"/>
                </a:cubicBezTo>
                <a:cubicBezTo>
                  <a:pt x="437091" y="465"/>
                  <a:pt x="437349" y="362"/>
                  <a:pt x="437556" y="362"/>
                </a:cubicBezTo>
                <a:close/>
                <a:moveTo>
                  <a:pt x="405538" y="362"/>
                </a:moveTo>
                <a:cubicBezTo>
                  <a:pt x="405796" y="362"/>
                  <a:pt x="406055" y="465"/>
                  <a:pt x="406210" y="672"/>
                </a:cubicBezTo>
                <a:cubicBezTo>
                  <a:pt x="406417" y="828"/>
                  <a:pt x="406520" y="1086"/>
                  <a:pt x="406520" y="1345"/>
                </a:cubicBezTo>
                <a:lnTo>
                  <a:pt x="406520" y="21468"/>
                </a:lnTo>
                <a:cubicBezTo>
                  <a:pt x="406520" y="21727"/>
                  <a:pt x="406417" y="21934"/>
                  <a:pt x="406210" y="22141"/>
                </a:cubicBezTo>
                <a:cubicBezTo>
                  <a:pt x="406003" y="22296"/>
                  <a:pt x="405796" y="22399"/>
                  <a:pt x="405538" y="22399"/>
                </a:cubicBezTo>
                <a:cubicBezTo>
                  <a:pt x="405227" y="22399"/>
                  <a:pt x="404969" y="22348"/>
                  <a:pt x="404814" y="22141"/>
                </a:cubicBezTo>
                <a:cubicBezTo>
                  <a:pt x="404658" y="21986"/>
                  <a:pt x="404555" y="21727"/>
                  <a:pt x="404555" y="21468"/>
                </a:cubicBezTo>
                <a:lnTo>
                  <a:pt x="404555" y="1345"/>
                </a:lnTo>
                <a:cubicBezTo>
                  <a:pt x="404555" y="1086"/>
                  <a:pt x="404606" y="879"/>
                  <a:pt x="404814" y="672"/>
                </a:cubicBezTo>
                <a:cubicBezTo>
                  <a:pt x="405020" y="465"/>
                  <a:pt x="405227" y="362"/>
                  <a:pt x="405538" y="362"/>
                </a:cubicBezTo>
                <a:close/>
                <a:moveTo>
                  <a:pt x="365605" y="362"/>
                </a:moveTo>
                <a:lnTo>
                  <a:pt x="377192" y="362"/>
                </a:lnTo>
                <a:cubicBezTo>
                  <a:pt x="377450" y="362"/>
                  <a:pt x="377657" y="465"/>
                  <a:pt x="377864" y="621"/>
                </a:cubicBezTo>
                <a:cubicBezTo>
                  <a:pt x="378020" y="776"/>
                  <a:pt x="378123" y="1034"/>
                  <a:pt x="378123" y="1293"/>
                </a:cubicBezTo>
                <a:cubicBezTo>
                  <a:pt x="378123" y="1552"/>
                  <a:pt x="378071" y="1810"/>
                  <a:pt x="377864" y="1966"/>
                </a:cubicBezTo>
                <a:cubicBezTo>
                  <a:pt x="377657" y="2121"/>
                  <a:pt x="377450" y="2224"/>
                  <a:pt x="377192" y="2224"/>
                </a:cubicBezTo>
                <a:lnTo>
                  <a:pt x="366640" y="2224"/>
                </a:lnTo>
                <a:lnTo>
                  <a:pt x="366640" y="10139"/>
                </a:lnTo>
                <a:lnTo>
                  <a:pt x="375744" y="10139"/>
                </a:lnTo>
                <a:cubicBezTo>
                  <a:pt x="376002" y="10139"/>
                  <a:pt x="376209" y="10191"/>
                  <a:pt x="376416" y="10398"/>
                </a:cubicBezTo>
                <a:cubicBezTo>
                  <a:pt x="376571" y="10605"/>
                  <a:pt x="376675" y="10812"/>
                  <a:pt x="376675" y="11070"/>
                </a:cubicBezTo>
                <a:cubicBezTo>
                  <a:pt x="376675" y="11329"/>
                  <a:pt x="376623" y="11588"/>
                  <a:pt x="376416" y="11743"/>
                </a:cubicBezTo>
                <a:cubicBezTo>
                  <a:pt x="376209" y="11898"/>
                  <a:pt x="376002" y="12001"/>
                  <a:pt x="375744" y="12001"/>
                </a:cubicBezTo>
                <a:lnTo>
                  <a:pt x="366640" y="12001"/>
                </a:lnTo>
                <a:lnTo>
                  <a:pt x="366640" y="20589"/>
                </a:lnTo>
                <a:lnTo>
                  <a:pt x="377192" y="20589"/>
                </a:lnTo>
                <a:cubicBezTo>
                  <a:pt x="377450" y="20589"/>
                  <a:pt x="377657" y="20641"/>
                  <a:pt x="377864" y="20847"/>
                </a:cubicBezTo>
                <a:cubicBezTo>
                  <a:pt x="378020" y="21054"/>
                  <a:pt x="378123" y="21261"/>
                  <a:pt x="378123" y="21520"/>
                </a:cubicBezTo>
                <a:cubicBezTo>
                  <a:pt x="378123" y="21779"/>
                  <a:pt x="378071" y="22037"/>
                  <a:pt x="377864" y="22193"/>
                </a:cubicBezTo>
                <a:cubicBezTo>
                  <a:pt x="377657" y="22348"/>
                  <a:pt x="377450" y="22451"/>
                  <a:pt x="377192" y="22451"/>
                </a:cubicBezTo>
                <a:lnTo>
                  <a:pt x="365605" y="22451"/>
                </a:lnTo>
                <a:cubicBezTo>
                  <a:pt x="365346" y="22451"/>
                  <a:pt x="365139" y="22399"/>
                  <a:pt x="364933" y="22193"/>
                </a:cubicBezTo>
                <a:cubicBezTo>
                  <a:pt x="364778" y="21986"/>
                  <a:pt x="364674" y="21779"/>
                  <a:pt x="364674" y="21520"/>
                </a:cubicBezTo>
                <a:lnTo>
                  <a:pt x="364674" y="1293"/>
                </a:lnTo>
                <a:cubicBezTo>
                  <a:pt x="364674" y="1034"/>
                  <a:pt x="364726" y="828"/>
                  <a:pt x="364933" y="621"/>
                </a:cubicBezTo>
                <a:cubicBezTo>
                  <a:pt x="365139" y="465"/>
                  <a:pt x="365346" y="362"/>
                  <a:pt x="365605" y="362"/>
                </a:cubicBezTo>
                <a:close/>
                <a:moveTo>
                  <a:pt x="272910" y="362"/>
                </a:moveTo>
                <a:lnTo>
                  <a:pt x="284393" y="362"/>
                </a:lnTo>
                <a:cubicBezTo>
                  <a:pt x="284652" y="362"/>
                  <a:pt x="284910" y="465"/>
                  <a:pt x="285014" y="621"/>
                </a:cubicBezTo>
                <a:cubicBezTo>
                  <a:pt x="285169" y="776"/>
                  <a:pt x="285272" y="1034"/>
                  <a:pt x="285272" y="1293"/>
                </a:cubicBezTo>
                <a:cubicBezTo>
                  <a:pt x="285272" y="1552"/>
                  <a:pt x="285169" y="1810"/>
                  <a:pt x="285014" y="1966"/>
                </a:cubicBezTo>
                <a:cubicBezTo>
                  <a:pt x="284859" y="2121"/>
                  <a:pt x="284600" y="2224"/>
                  <a:pt x="284341" y="2224"/>
                </a:cubicBezTo>
                <a:lnTo>
                  <a:pt x="273841" y="2224"/>
                </a:lnTo>
                <a:lnTo>
                  <a:pt x="273841" y="10139"/>
                </a:lnTo>
                <a:lnTo>
                  <a:pt x="282945" y="10139"/>
                </a:lnTo>
                <a:cubicBezTo>
                  <a:pt x="283203" y="10139"/>
                  <a:pt x="283462" y="10243"/>
                  <a:pt x="283617" y="10398"/>
                </a:cubicBezTo>
                <a:cubicBezTo>
                  <a:pt x="283772" y="10605"/>
                  <a:pt x="283876" y="10812"/>
                  <a:pt x="283876" y="11070"/>
                </a:cubicBezTo>
                <a:cubicBezTo>
                  <a:pt x="283876" y="11329"/>
                  <a:pt x="283772" y="11588"/>
                  <a:pt x="283617" y="11743"/>
                </a:cubicBezTo>
                <a:cubicBezTo>
                  <a:pt x="283462" y="11898"/>
                  <a:pt x="283203" y="12001"/>
                  <a:pt x="282945" y="12001"/>
                </a:cubicBezTo>
                <a:lnTo>
                  <a:pt x="273841" y="12001"/>
                </a:lnTo>
                <a:lnTo>
                  <a:pt x="273841" y="21520"/>
                </a:lnTo>
                <a:cubicBezTo>
                  <a:pt x="273841" y="21779"/>
                  <a:pt x="273737" y="21986"/>
                  <a:pt x="273582" y="22193"/>
                </a:cubicBezTo>
                <a:cubicBezTo>
                  <a:pt x="273427" y="22348"/>
                  <a:pt x="273168" y="22451"/>
                  <a:pt x="272910" y="22451"/>
                </a:cubicBezTo>
                <a:cubicBezTo>
                  <a:pt x="272599" y="22451"/>
                  <a:pt x="272341" y="22399"/>
                  <a:pt x="272186" y="22193"/>
                </a:cubicBezTo>
                <a:cubicBezTo>
                  <a:pt x="272030" y="21986"/>
                  <a:pt x="271927" y="21779"/>
                  <a:pt x="271927" y="21520"/>
                </a:cubicBezTo>
                <a:lnTo>
                  <a:pt x="271927" y="1293"/>
                </a:lnTo>
                <a:cubicBezTo>
                  <a:pt x="271927" y="1034"/>
                  <a:pt x="272030" y="828"/>
                  <a:pt x="272237" y="621"/>
                </a:cubicBezTo>
                <a:cubicBezTo>
                  <a:pt x="272444" y="465"/>
                  <a:pt x="272651" y="362"/>
                  <a:pt x="272910" y="362"/>
                </a:cubicBezTo>
                <a:close/>
                <a:moveTo>
                  <a:pt x="246270" y="362"/>
                </a:moveTo>
                <a:lnTo>
                  <a:pt x="257495" y="362"/>
                </a:lnTo>
                <a:cubicBezTo>
                  <a:pt x="257857" y="362"/>
                  <a:pt x="258167" y="517"/>
                  <a:pt x="258426" y="724"/>
                </a:cubicBezTo>
                <a:cubicBezTo>
                  <a:pt x="258685" y="931"/>
                  <a:pt x="258788" y="1241"/>
                  <a:pt x="258788" y="1604"/>
                </a:cubicBezTo>
                <a:cubicBezTo>
                  <a:pt x="258788" y="1966"/>
                  <a:pt x="258685" y="2276"/>
                  <a:pt x="258426" y="2483"/>
                </a:cubicBezTo>
                <a:cubicBezTo>
                  <a:pt x="258167" y="2690"/>
                  <a:pt x="257857" y="2793"/>
                  <a:pt x="257495" y="2793"/>
                </a:cubicBezTo>
                <a:lnTo>
                  <a:pt x="257495" y="2845"/>
                </a:lnTo>
                <a:lnTo>
                  <a:pt x="247615" y="2845"/>
                </a:lnTo>
                <a:lnTo>
                  <a:pt x="247615" y="9932"/>
                </a:lnTo>
                <a:lnTo>
                  <a:pt x="256099" y="9932"/>
                </a:lnTo>
                <a:cubicBezTo>
                  <a:pt x="256461" y="9932"/>
                  <a:pt x="256771" y="10087"/>
                  <a:pt x="257030" y="10294"/>
                </a:cubicBezTo>
                <a:cubicBezTo>
                  <a:pt x="257288" y="10501"/>
                  <a:pt x="257392" y="10812"/>
                  <a:pt x="257392" y="11174"/>
                </a:cubicBezTo>
                <a:cubicBezTo>
                  <a:pt x="257392" y="11536"/>
                  <a:pt x="257288" y="11846"/>
                  <a:pt x="257030" y="12053"/>
                </a:cubicBezTo>
                <a:cubicBezTo>
                  <a:pt x="256771" y="12260"/>
                  <a:pt x="256461" y="12364"/>
                  <a:pt x="256099" y="12364"/>
                </a:cubicBezTo>
                <a:lnTo>
                  <a:pt x="247615" y="12364"/>
                </a:lnTo>
                <a:lnTo>
                  <a:pt x="247615" y="20020"/>
                </a:lnTo>
                <a:lnTo>
                  <a:pt x="257495" y="20020"/>
                </a:lnTo>
                <a:cubicBezTo>
                  <a:pt x="257857" y="20020"/>
                  <a:pt x="258167" y="20123"/>
                  <a:pt x="258426" y="20382"/>
                </a:cubicBezTo>
                <a:cubicBezTo>
                  <a:pt x="258685" y="20589"/>
                  <a:pt x="258788" y="20899"/>
                  <a:pt x="258788" y="21210"/>
                </a:cubicBezTo>
                <a:cubicBezTo>
                  <a:pt x="258788" y="21572"/>
                  <a:pt x="258685" y="21882"/>
                  <a:pt x="258426" y="22089"/>
                </a:cubicBezTo>
                <a:cubicBezTo>
                  <a:pt x="258167" y="22348"/>
                  <a:pt x="257857" y="22451"/>
                  <a:pt x="257495" y="22451"/>
                </a:cubicBezTo>
                <a:lnTo>
                  <a:pt x="246270" y="22451"/>
                </a:lnTo>
                <a:cubicBezTo>
                  <a:pt x="245908" y="22451"/>
                  <a:pt x="245650" y="22348"/>
                  <a:pt x="245391" y="22089"/>
                </a:cubicBezTo>
                <a:cubicBezTo>
                  <a:pt x="245133" y="21830"/>
                  <a:pt x="245029" y="21520"/>
                  <a:pt x="245029" y="21158"/>
                </a:cubicBezTo>
                <a:lnTo>
                  <a:pt x="245029" y="1604"/>
                </a:lnTo>
                <a:cubicBezTo>
                  <a:pt x="245029" y="1241"/>
                  <a:pt x="245133" y="983"/>
                  <a:pt x="245391" y="724"/>
                </a:cubicBezTo>
                <a:cubicBezTo>
                  <a:pt x="245598" y="465"/>
                  <a:pt x="245908" y="362"/>
                  <a:pt x="246270" y="362"/>
                </a:cubicBezTo>
                <a:close/>
                <a:moveTo>
                  <a:pt x="202665" y="362"/>
                </a:moveTo>
                <a:cubicBezTo>
                  <a:pt x="202975" y="362"/>
                  <a:pt x="203286" y="465"/>
                  <a:pt x="203544" y="724"/>
                </a:cubicBezTo>
                <a:cubicBezTo>
                  <a:pt x="203803" y="983"/>
                  <a:pt x="203958" y="1293"/>
                  <a:pt x="203958" y="1655"/>
                </a:cubicBezTo>
                <a:lnTo>
                  <a:pt x="203958" y="14174"/>
                </a:lnTo>
                <a:cubicBezTo>
                  <a:pt x="203958" y="15364"/>
                  <a:pt x="204217" y="16399"/>
                  <a:pt x="204734" y="17278"/>
                </a:cubicBezTo>
                <a:cubicBezTo>
                  <a:pt x="205251" y="18157"/>
                  <a:pt x="205976" y="18882"/>
                  <a:pt x="206855" y="19399"/>
                </a:cubicBezTo>
                <a:cubicBezTo>
                  <a:pt x="207734" y="19916"/>
                  <a:pt x="208717" y="20175"/>
                  <a:pt x="209751" y="20175"/>
                </a:cubicBezTo>
                <a:cubicBezTo>
                  <a:pt x="210786" y="20175"/>
                  <a:pt x="211769" y="19916"/>
                  <a:pt x="212700" y="19399"/>
                </a:cubicBezTo>
                <a:cubicBezTo>
                  <a:pt x="213579" y="18882"/>
                  <a:pt x="214303" y="18209"/>
                  <a:pt x="214872" y="17278"/>
                </a:cubicBezTo>
                <a:cubicBezTo>
                  <a:pt x="215441" y="16347"/>
                  <a:pt x="215700" y="15312"/>
                  <a:pt x="215700" y="14174"/>
                </a:cubicBezTo>
                <a:lnTo>
                  <a:pt x="215700" y="1655"/>
                </a:lnTo>
                <a:cubicBezTo>
                  <a:pt x="215700" y="1293"/>
                  <a:pt x="215803" y="983"/>
                  <a:pt x="216011" y="724"/>
                </a:cubicBezTo>
                <a:cubicBezTo>
                  <a:pt x="216217" y="465"/>
                  <a:pt x="216528" y="362"/>
                  <a:pt x="216890" y="362"/>
                </a:cubicBezTo>
                <a:cubicBezTo>
                  <a:pt x="217252" y="362"/>
                  <a:pt x="217511" y="465"/>
                  <a:pt x="217821" y="724"/>
                </a:cubicBezTo>
                <a:cubicBezTo>
                  <a:pt x="218079" y="983"/>
                  <a:pt x="218183" y="1293"/>
                  <a:pt x="218183" y="1655"/>
                </a:cubicBezTo>
                <a:lnTo>
                  <a:pt x="218183" y="14174"/>
                </a:lnTo>
                <a:cubicBezTo>
                  <a:pt x="218183" y="15778"/>
                  <a:pt x="217769" y="17226"/>
                  <a:pt x="217045" y="18520"/>
                </a:cubicBezTo>
                <a:cubicBezTo>
                  <a:pt x="216321" y="19813"/>
                  <a:pt x="215286" y="20847"/>
                  <a:pt x="214045" y="21572"/>
                </a:cubicBezTo>
                <a:cubicBezTo>
                  <a:pt x="212804" y="22348"/>
                  <a:pt x="211355" y="22710"/>
                  <a:pt x="209751" y="22710"/>
                </a:cubicBezTo>
                <a:cubicBezTo>
                  <a:pt x="208148" y="22710"/>
                  <a:pt x="206700" y="22296"/>
                  <a:pt x="205407" y="21572"/>
                </a:cubicBezTo>
                <a:cubicBezTo>
                  <a:pt x="204165" y="20796"/>
                  <a:pt x="203131" y="19813"/>
                  <a:pt x="202406" y="18520"/>
                </a:cubicBezTo>
                <a:cubicBezTo>
                  <a:pt x="201682" y="17226"/>
                  <a:pt x="201320" y="15778"/>
                  <a:pt x="201320" y="14174"/>
                </a:cubicBezTo>
                <a:lnTo>
                  <a:pt x="201320" y="1655"/>
                </a:lnTo>
                <a:cubicBezTo>
                  <a:pt x="201320" y="1293"/>
                  <a:pt x="201424" y="983"/>
                  <a:pt x="201682" y="724"/>
                </a:cubicBezTo>
                <a:cubicBezTo>
                  <a:pt x="201941" y="465"/>
                  <a:pt x="202251" y="362"/>
                  <a:pt x="202665" y="362"/>
                </a:cubicBezTo>
                <a:close/>
                <a:moveTo>
                  <a:pt x="181458" y="362"/>
                </a:moveTo>
                <a:lnTo>
                  <a:pt x="196148" y="362"/>
                </a:lnTo>
                <a:cubicBezTo>
                  <a:pt x="196510" y="362"/>
                  <a:pt x="196820" y="465"/>
                  <a:pt x="197027" y="672"/>
                </a:cubicBezTo>
                <a:cubicBezTo>
                  <a:pt x="197286" y="879"/>
                  <a:pt x="197389" y="1190"/>
                  <a:pt x="197389" y="1552"/>
                </a:cubicBezTo>
                <a:cubicBezTo>
                  <a:pt x="197389" y="1914"/>
                  <a:pt x="197286" y="2224"/>
                  <a:pt x="197027" y="2431"/>
                </a:cubicBezTo>
                <a:cubicBezTo>
                  <a:pt x="196769" y="2638"/>
                  <a:pt x="196458" y="2742"/>
                  <a:pt x="196096" y="2742"/>
                </a:cubicBezTo>
                <a:lnTo>
                  <a:pt x="190096" y="2742"/>
                </a:lnTo>
                <a:lnTo>
                  <a:pt x="190096" y="21158"/>
                </a:lnTo>
                <a:cubicBezTo>
                  <a:pt x="190096" y="21520"/>
                  <a:pt x="189992" y="21830"/>
                  <a:pt x="189734" y="22089"/>
                </a:cubicBezTo>
                <a:cubicBezTo>
                  <a:pt x="189475" y="22348"/>
                  <a:pt x="189165" y="22451"/>
                  <a:pt x="188751" y="22451"/>
                </a:cubicBezTo>
                <a:cubicBezTo>
                  <a:pt x="188389" y="22451"/>
                  <a:pt x="188079" y="22348"/>
                  <a:pt x="187820" y="22089"/>
                </a:cubicBezTo>
                <a:cubicBezTo>
                  <a:pt x="187561" y="21830"/>
                  <a:pt x="187458" y="21520"/>
                  <a:pt x="187458" y="21158"/>
                </a:cubicBezTo>
                <a:lnTo>
                  <a:pt x="187458" y="2742"/>
                </a:lnTo>
                <a:lnTo>
                  <a:pt x="181458" y="2742"/>
                </a:lnTo>
                <a:cubicBezTo>
                  <a:pt x="181096" y="2742"/>
                  <a:pt x="180837" y="2638"/>
                  <a:pt x="180578" y="2431"/>
                </a:cubicBezTo>
                <a:cubicBezTo>
                  <a:pt x="180320" y="2173"/>
                  <a:pt x="180216" y="1914"/>
                  <a:pt x="180216" y="1552"/>
                </a:cubicBezTo>
                <a:cubicBezTo>
                  <a:pt x="180216" y="1190"/>
                  <a:pt x="180320" y="879"/>
                  <a:pt x="180578" y="672"/>
                </a:cubicBezTo>
                <a:cubicBezTo>
                  <a:pt x="180785" y="465"/>
                  <a:pt x="181096" y="362"/>
                  <a:pt x="181458" y="362"/>
                </a:cubicBezTo>
                <a:close/>
                <a:moveTo>
                  <a:pt x="168422" y="362"/>
                </a:moveTo>
                <a:cubicBezTo>
                  <a:pt x="168784" y="362"/>
                  <a:pt x="169095" y="465"/>
                  <a:pt x="169353" y="724"/>
                </a:cubicBezTo>
                <a:cubicBezTo>
                  <a:pt x="169612" y="931"/>
                  <a:pt x="169715" y="1241"/>
                  <a:pt x="169715" y="1604"/>
                </a:cubicBezTo>
                <a:lnTo>
                  <a:pt x="169715" y="19968"/>
                </a:lnTo>
                <a:lnTo>
                  <a:pt x="179285" y="19968"/>
                </a:lnTo>
                <a:cubicBezTo>
                  <a:pt x="179647" y="19968"/>
                  <a:pt x="179905" y="20123"/>
                  <a:pt x="180216" y="20330"/>
                </a:cubicBezTo>
                <a:cubicBezTo>
                  <a:pt x="180475" y="20537"/>
                  <a:pt x="180578" y="20847"/>
                  <a:pt x="180578" y="21210"/>
                </a:cubicBezTo>
                <a:cubicBezTo>
                  <a:pt x="180578" y="21572"/>
                  <a:pt x="180475" y="21882"/>
                  <a:pt x="180216" y="22089"/>
                </a:cubicBezTo>
                <a:cubicBezTo>
                  <a:pt x="179957" y="22348"/>
                  <a:pt x="179647" y="22451"/>
                  <a:pt x="179285" y="22451"/>
                </a:cubicBezTo>
                <a:lnTo>
                  <a:pt x="168370" y="22451"/>
                </a:lnTo>
                <a:cubicBezTo>
                  <a:pt x="168008" y="22451"/>
                  <a:pt x="167750" y="22348"/>
                  <a:pt x="167491" y="22089"/>
                </a:cubicBezTo>
                <a:cubicBezTo>
                  <a:pt x="167233" y="21830"/>
                  <a:pt x="167129" y="21520"/>
                  <a:pt x="167129" y="21158"/>
                </a:cubicBezTo>
                <a:lnTo>
                  <a:pt x="167129" y="1604"/>
                </a:lnTo>
                <a:cubicBezTo>
                  <a:pt x="167129" y="1241"/>
                  <a:pt x="167233" y="983"/>
                  <a:pt x="167491" y="724"/>
                </a:cubicBezTo>
                <a:cubicBezTo>
                  <a:pt x="167750" y="465"/>
                  <a:pt x="168060" y="362"/>
                  <a:pt x="168422" y="362"/>
                </a:cubicBezTo>
                <a:close/>
                <a:moveTo>
                  <a:pt x="146024" y="362"/>
                </a:moveTo>
                <a:cubicBezTo>
                  <a:pt x="146334" y="362"/>
                  <a:pt x="146645" y="465"/>
                  <a:pt x="146903" y="724"/>
                </a:cubicBezTo>
                <a:cubicBezTo>
                  <a:pt x="147162" y="983"/>
                  <a:pt x="147317" y="1293"/>
                  <a:pt x="147317" y="1655"/>
                </a:cubicBezTo>
                <a:lnTo>
                  <a:pt x="147317" y="14174"/>
                </a:lnTo>
                <a:cubicBezTo>
                  <a:pt x="147317" y="15364"/>
                  <a:pt x="147576" y="16399"/>
                  <a:pt x="148093" y="17278"/>
                </a:cubicBezTo>
                <a:cubicBezTo>
                  <a:pt x="148610" y="18157"/>
                  <a:pt x="149335" y="18882"/>
                  <a:pt x="150214" y="19399"/>
                </a:cubicBezTo>
                <a:cubicBezTo>
                  <a:pt x="151145" y="19916"/>
                  <a:pt x="152128" y="20175"/>
                  <a:pt x="153162" y="20175"/>
                </a:cubicBezTo>
                <a:cubicBezTo>
                  <a:pt x="154197" y="20175"/>
                  <a:pt x="155180" y="19916"/>
                  <a:pt x="156111" y="19399"/>
                </a:cubicBezTo>
                <a:cubicBezTo>
                  <a:pt x="156990" y="18882"/>
                  <a:pt x="157714" y="18209"/>
                  <a:pt x="158283" y="17278"/>
                </a:cubicBezTo>
                <a:cubicBezTo>
                  <a:pt x="158852" y="16347"/>
                  <a:pt x="159111" y="15312"/>
                  <a:pt x="159111" y="14174"/>
                </a:cubicBezTo>
                <a:lnTo>
                  <a:pt x="159111" y="1655"/>
                </a:lnTo>
                <a:cubicBezTo>
                  <a:pt x="159111" y="1293"/>
                  <a:pt x="159214" y="983"/>
                  <a:pt x="159421" y="724"/>
                </a:cubicBezTo>
                <a:cubicBezTo>
                  <a:pt x="159628" y="465"/>
                  <a:pt x="159938" y="362"/>
                  <a:pt x="160301" y="362"/>
                </a:cubicBezTo>
                <a:cubicBezTo>
                  <a:pt x="160663" y="362"/>
                  <a:pt x="160973" y="465"/>
                  <a:pt x="161180" y="724"/>
                </a:cubicBezTo>
                <a:cubicBezTo>
                  <a:pt x="161439" y="983"/>
                  <a:pt x="161542" y="1293"/>
                  <a:pt x="161542" y="1655"/>
                </a:cubicBezTo>
                <a:lnTo>
                  <a:pt x="161542" y="14174"/>
                </a:lnTo>
                <a:cubicBezTo>
                  <a:pt x="161542" y="15778"/>
                  <a:pt x="161128" y="17226"/>
                  <a:pt x="160404" y="18520"/>
                </a:cubicBezTo>
                <a:cubicBezTo>
                  <a:pt x="159680" y="19813"/>
                  <a:pt x="158645" y="20847"/>
                  <a:pt x="157404" y="21572"/>
                </a:cubicBezTo>
                <a:cubicBezTo>
                  <a:pt x="156163" y="22348"/>
                  <a:pt x="154714" y="22710"/>
                  <a:pt x="153110" y="22710"/>
                </a:cubicBezTo>
                <a:cubicBezTo>
                  <a:pt x="151507" y="22710"/>
                  <a:pt x="150059" y="22296"/>
                  <a:pt x="148766" y="21572"/>
                </a:cubicBezTo>
                <a:cubicBezTo>
                  <a:pt x="147524" y="20796"/>
                  <a:pt x="146490" y="19813"/>
                  <a:pt x="145765" y="18520"/>
                </a:cubicBezTo>
                <a:cubicBezTo>
                  <a:pt x="145041" y="17226"/>
                  <a:pt x="144679" y="15778"/>
                  <a:pt x="144679" y="14174"/>
                </a:cubicBezTo>
                <a:lnTo>
                  <a:pt x="144679" y="1655"/>
                </a:lnTo>
                <a:cubicBezTo>
                  <a:pt x="144679" y="1293"/>
                  <a:pt x="144783" y="983"/>
                  <a:pt x="145041" y="724"/>
                </a:cubicBezTo>
                <a:cubicBezTo>
                  <a:pt x="145300" y="465"/>
                  <a:pt x="145610" y="362"/>
                  <a:pt x="146024" y="362"/>
                </a:cubicBezTo>
                <a:close/>
                <a:moveTo>
                  <a:pt x="95849" y="362"/>
                </a:moveTo>
                <a:lnTo>
                  <a:pt x="110540" y="362"/>
                </a:lnTo>
                <a:cubicBezTo>
                  <a:pt x="110902" y="362"/>
                  <a:pt x="111212" y="465"/>
                  <a:pt x="111419" y="672"/>
                </a:cubicBezTo>
                <a:cubicBezTo>
                  <a:pt x="111678" y="879"/>
                  <a:pt x="111781" y="1190"/>
                  <a:pt x="111781" y="1552"/>
                </a:cubicBezTo>
                <a:cubicBezTo>
                  <a:pt x="111781" y="1914"/>
                  <a:pt x="111678" y="2224"/>
                  <a:pt x="111419" y="2431"/>
                </a:cubicBezTo>
                <a:cubicBezTo>
                  <a:pt x="111161" y="2638"/>
                  <a:pt x="110850" y="2742"/>
                  <a:pt x="110488" y="2742"/>
                </a:cubicBezTo>
                <a:lnTo>
                  <a:pt x="104488" y="2742"/>
                </a:lnTo>
                <a:lnTo>
                  <a:pt x="104488" y="21158"/>
                </a:lnTo>
                <a:cubicBezTo>
                  <a:pt x="104488" y="21520"/>
                  <a:pt x="104384" y="21830"/>
                  <a:pt x="104126" y="22089"/>
                </a:cubicBezTo>
                <a:cubicBezTo>
                  <a:pt x="103867" y="22348"/>
                  <a:pt x="103557" y="22451"/>
                  <a:pt x="103143" y="22451"/>
                </a:cubicBezTo>
                <a:cubicBezTo>
                  <a:pt x="102781" y="22451"/>
                  <a:pt x="102471" y="22348"/>
                  <a:pt x="102212" y="22089"/>
                </a:cubicBezTo>
                <a:cubicBezTo>
                  <a:pt x="101953" y="21830"/>
                  <a:pt x="101850" y="21520"/>
                  <a:pt x="101850" y="21158"/>
                </a:cubicBezTo>
                <a:lnTo>
                  <a:pt x="101850" y="2742"/>
                </a:lnTo>
                <a:lnTo>
                  <a:pt x="95849" y="2742"/>
                </a:lnTo>
                <a:cubicBezTo>
                  <a:pt x="95488" y="2742"/>
                  <a:pt x="95229" y="2638"/>
                  <a:pt x="94970" y="2431"/>
                </a:cubicBezTo>
                <a:cubicBezTo>
                  <a:pt x="94712" y="2173"/>
                  <a:pt x="94608" y="1914"/>
                  <a:pt x="94608" y="1552"/>
                </a:cubicBezTo>
                <a:cubicBezTo>
                  <a:pt x="94608" y="1190"/>
                  <a:pt x="94712" y="879"/>
                  <a:pt x="94970" y="672"/>
                </a:cubicBezTo>
                <a:cubicBezTo>
                  <a:pt x="95177" y="465"/>
                  <a:pt x="95488" y="362"/>
                  <a:pt x="95849" y="362"/>
                </a:cubicBezTo>
                <a:close/>
                <a:moveTo>
                  <a:pt x="79608" y="362"/>
                </a:moveTo>
                <a:lnTo>
                  <a:pt x="90832" y="362"/>
                </a:lnTo>
                <a:cubicBezTo>
                  <a:pt x="91194" y="362"/>
                  <a:pt x="91505" y="517"/>
                  <a:pt x="91763" y="724"/>
                </a:cubicBezTo>
                <a:cubicBezTo>
                  <a:pt x="92022" y="931"/>
                  <a:pt x="92125" y="1241"/>
                  <a:pt x="92125" y="1604"/>
                </a:cubicBezTo>
                <a:cubicBezTo>
                  <a:pt x="92125" y="1966"/>
                  <a:pt x="92022" y="2276"/>
                  <a:pt x="91763" y="2483"/>
                </a:cubicBezTo>
                <a:cubicBezTo>
                  <a:pt x="91505" y="2690"/>
                  <a:pt x="91194" y="2793"/>
                  <a:pt x="90832" y="2793"/>
                </a:cubicBezTo>
                <a:lnTo>
                  <a:pt x="90832" y="2845"/>
                </a:lnTo>
                <a:lnTo>
                  <a:pt x="80952" y="2845"/>
                </a:lnTo>
                <a:lnTo>
                  <a:pt x="80952" y="9932"/>
                </a:lnTo>
                <a:lnTo>
                  <a:pt x="89436" y="9932"/>
                </a:lnTo>
                <a:cubicBezTo>
                  <a:pt x="89798" y="9932"/>
                  <a:pt x="90108" y="10087"/>
                  <a:pt x="90367" y="10294"/>
                </a:cubicBezTo>
                <a:cubicBezTo>
                  <a:pt x="90626" y="10501"/>
                  <a:pt x="90729" y="10812"/>
                  <a:pt x="90729" y="11174"/>
                </a:cubicBezTo>
                <a:cubicBezTo>
                  <a:pt x="90729" y="11536"/>
                  <a:pt x="90626" y="11846"/>
                  <a:pt x="90367" y="12053"/>
                </a:cubicBezTo>
                <a:cubicBezTo>
                  <a:pt x="90108" y="12260"/>
                  <a:pt x="89798" y="12364"/>
                  <a:pt x="89436" y="12364"/>
                </a:cubicBezTo>
                <a:lnTo>
                  <a:pt x="80952" y="12364"/>
                </a:lnTo>
                <a:lnTo>
                  <a:pt x="80952" y="20020"/>
                </a:lnTo>
                <a:lnTo>
                  <a:pt x="90832" y="20020"/>
                </a:lnTo>
                <a:cubicBezTo>
                  <a:pt x="91194" y="20020"/>
                  <a:pt x="91505" y="20123"/>
                  <a:pt x="91763" y="20382"/>
                </a:cubicBezTo>
                <a:cubicBezTo>
                  <a:pt x="92022" y="20589"/>
                  <a:pt x="92125" y="20899"/>
                  <a:pt x="92125" y="21210"/>
                </a:cubicBezTo>
                <a:cubicBezTo>
                  <a:pt x="92125" y="21572"/>
                  <a:pt x="92022" y="21882"/>
                  <a:pt x="91763" y="22089"/>
                </a:cubicBezTo>
                <a:cubicBezTo>
                  <a:pt x="91505" y="22348"/>
                  <a:pt x="91194" y="22451"/>
                  <a:pt x="90832" y="22451"/>
                </a:cubicBezTo>
                <a:lnTo>
                  <a:pt x="79608" y="22451"/>
                </a:lnTo>
                <a:cubicBezTo>
                  <a:pt x="79246" y="22451"/>
                  <a:pt x="78987" y="22348"/>
                  <a:pt x="78728" y="22089"/>
                </a:cubicBezTo>
                <a:cubicBezTo>
                  <a:pt x="78470" y="21830"/>
                  <a:pt x="78366" y="21520"/>
                  <a:pt x="78366" y="21158"/>
                </a:cubicBezTo>
                <a:lnTo>
                  <a:pt x="78366" y="1604"/>
                </a:lnTo>
                <a:cubicBezTo>
                  <a:pt x="78366" y="1241"/>
                  <a:pt x="78470" y="983"/>
                  <a:pt x="78728" y="724"/>
                </a:cubicBezTo>
                <a:cubicBezTo>
                  <a:pt x="78935" y="465"/>
                  <a:pt x="79246" y="362"/>
                  <a:pt x="79608" y="362"/>
                </a:cubicBezTo>
                <a:close/>
                <a:moveTo>
                  <a:pt x="61606" y="362"/>
                </a:moveTo>
                <a:lnTo>
                  <a:pt x="72831" y="362"/>
                </a:lnTo>
                <a:cubicBezTo>
                  <a:pt x="73193" y="362"/>
                  <a:pt x="73504" y="517"/>
                  <a:pt x="73762" y="724"/>
                </a:cubicBezTo>
                <a:cubicBezTo>
                  <a:pt x="74021" y="931"/>
                  <a:pt x="74124" y="1241"/>
                  <a:pt x="74124" y="1604"/>
                </a:cubicBezTo>
                <a:cubicBezTo>
                  <a:pt x="74124" y="1966"/>
                  <a:pt x="74021" y="2276"/>
                  <a:pt x="73762" y="2483"/>
                </a:cubicBezTo>
                <a:cubicBezTo>
                  <a:pt x="73504" y="2690"/>
                  <a:pt x="73193" y="2793"/>
                  <a:pt x="72831" y="2793"/>
                </a:cubicBezTo>
                <a:lnTo>
                  <a:pt x="72831" y="2845"/>
                </a:lnTo>
                <a:lnTo>
                  <a:pt x="62951" y="2845"/>
                </a:lnTo>
                <a:lnTo>
                  <a:pt x="62951" y="9932"/>
                </a:lnTo>
                <a:lnTo>
                  <a:pt x="71435" y="9932"/>
                </a:lnTo>
                <a:cubicBezTo>
                  <a:pt x="71797" y="9932"/>
                  <a:pt x="72107" y="10087"/>
                  <a:pt x="72366" y="10294"/>
                </a:cubicBezTo>
                <a:cubicBezTo>
                  <a:pt x="72624" y="10501"/>
                  <a:pt x="72728" y="10812"/>
                  <a:pt x="72728" y="11174"/>
                </a:cubicBezTo>
                <a:cubicBezTo>
                  <a:pt x="72728" y="11536"/>
                  <a:pt x="72624" y="11846"/>
                  <a:pt x="72366" y="12053"/>
                </a:cubicBezTo>
                <a:cubicBezTo>
                  <a:pt x="72107" y="12260"/>
                  <a:pt x="71797" y="12364"/>
                  <a:pt x="71435" y="12364"/>
                </a:cubicBezTo>
                <a:lnTo>
                  <a:pt x="62951" y="12364"/>
                </a:lnTo>
                <a:lnTo>
                  <a:pt x="62951" y="20020"/>
                </a:lnTo>
                <a:lnTo>
                  <a:pt x="72831" y="20020"/>
                </a:lnTo>
                <a:cubicBezTo>
                  <a:pt x="73193" y="20020"/>
                  <a:pt x="73504" y="20123"/>
                  <a:pt x="73762" y="20382"/>
                </a:cubicBezTo>
                <a:cubicBezTo>
                  <a:pt x="74021" y="20589"/>
                  <a:pt x="74124" y="20899"/>
                  <a:pt x="74124" y="21210"/>
                </a:cubicBezTo>
                <a:cubicBezTo>
                  <a:pt x="74124" y="21572"/>
                  <a:pt x="74021" y="21882"/>
                  <a:pt x="73762" y="22089"/>
                </a:cubicBezTo>
                <a:cubicBezTo>
                  <a:pt x="73504" y="22348"/>
                  <a:pt x="73193" y="22451"/>
                  <a:pt x="72831" y="22451"/>
                </a:cubicBezTo>
                <a:lnTo>
                  <a:pt x="61606" y="22451"/>
                </a:lnTo>
                <a:cubicBezTo>
                  <a:pt x="61244" y="22451"/>
                  <a:pt x="60986" y="22348"/>
                  <a:pt x="60727" y="22089"/>
                </a:cubicBezTo>
                <a:cubicBezTo>
                  <a:pt x="60469" y="21830"/>
                  <a:pt x="60365" y="21520"/>
                  <a:pt x="60365" y="21158"/>
                </a:cubicBezTo>
                <a:lnTo>
                  <a:pt x="60365" y="1604"/>
                </a:lnTo>
                <a:cubicBezTo>
                  <a:pt x="60365" y="1241"/>
                  <a:pt x="60469" y="983"/>
                  <a:pt x="60727" y="724"/>
                </a:cubicBezTo>
                <a:cubicBezTo>
                  <a:pt x="60934" y="465"/>
                  <a:pt x="61244" y="362"/>
                  <a:pt x="61606" y="362"/>
                </a:cubicBezTo>
                <a:close/>
                <a:moveTo>
                  <a:pt x="19191" y="362"/>
                </a:moveTo>
                <a:lnTo>
                  <a:pt x="33881" y="362"/>
                </a:lnTo>
                <a:cubicBezTo>
                  <a:pt x="34243" y="362"/>
                  <a:pt x="34553" y="465"/>
                  <a:pt x="34760" y="672"/>
                </a:cubicBezTo>
                <a:cubicBezTo>
                  <a:pt x="35019" y="879"/>
                  <a:pt x="35122" y="1190"/>
                  <a:pt x="35122" y="1552"/>
                </a:cubicBezTo>
                <a:cubicBezTo>
                  <a:pt x="35122" y="1914"/>
                  <a:pt x="35019" y="2224"/>
                  <a:pt x="34760" y="2431"/>
                </a:cubicBezTo>
                <a:cubicBezTo>
                  <a:pt x="34502" y="2638"/>
                  <a:pt x="34191" y="2742"/>
                  <a:pt x="33829" y="2742"/>
                </a:cubicBezTo>
                <a:lnTo>
                  <a:pt x="27829" y="2742"/>
                </a:lnTo>
                <a:lnTo>
                  <a:pt x="27829" y="21158"/>
                </a:lnTo>
                <a:cubicBezTo>
                  <a:pt x="27829" y="21520"/>
                  <a:pt x="27725" y="21830"/>
                  <a:pt x="27467" y="22089"/>
                </a:cubicBezTo>
                <a:cubicBezTo>
                  <a:pt x="27208" y="22348"/>
                  <a:pt x="26898" y="22451"/>
                  <a:pt x="26484" y="22451"/>
                </a:cubicBezTo>
                <a:cubicBezTo>
                  <a:pt x="26122" y="22451"/>
                  <a:pt x="25812" y="22348"/>
                  <a:pt x="25553" y="22089"/>
                </a:cubicBezTo>
                <a:cubicBezTo>
                  <a:pt x="25294" y="21830"/>
                  <a:pt x="25191" y="21520"/>
                  <a:pt x="25191" y="21158"/>
                </a:cubicBezTo>
                <a:lnTo>
                  <a:pt x="25191" y="2742"/>
                </a:lnTo>
                <a:lnTo>
                  <a:pt x="19191" y="2742"/>
                </a:lnTo>
                <a:cubicBezTo>
                  <a:pt x="18829" y="2742"/>
                  <a:pt x="18570" y="2638"/>
                  <a:pt x="18311" y="2431"/>
                </a:cubicBezTo>
                <a:cubicBezTo>
                  <a:pt x="18053" y="2173"/>
                  <a:pt x="17949" y="1914"/>
                  <a:pt x="17949" y="1552"/>
                </a:cubicBezTo>
                <a:cubicBezTo>
                  <a:pt x="17949" y="1190"/>
                  <a:pt x="18053" y="879"/>
                  <a:pt x="18311" y="672"/>
                </a:cubicBezTo>
                <a:cubicBezTo>
                  <a:pt x="18518" y="465"/>
                  <a:pt x="18829" y="362"/>
                  <a:pt x="19191" y="362"/>
                </a:cubicBezTo>
                <a:close/>
                <a:moveTo>
                  <a:pt x="224907" y="259"/>
                </a:moveTo>
                <a:lnTo>
                  <a:pt x="233649" y="259"/>
                </a:lnTo>
                <a:cubicBezTo>
                  <a:pt x="234839" y="259"/>
                  <a:pt x="235925" y="569"/>
                  <a:pt x="236856" y="1087"/>
                </a:cubicBezTo>
                <a:cubicBezTo>
                  <a:pt x="237839" y="1656"/>
                  <a:pt x="238563" y="2380"/>
                  <a:pt x="239132" y="3311"/>
                </a:cubicBezTo>
                <a:cubicBezTo>
                  <a:pt x="239701" y="4294"/>
                  <a:pt x="239960" y="5329"/>
                  <a:pt x="239960" y="6570"/>
                </a:cubicBezTo>
                <a:cubicBezTo>
                  <a:pt x="239960" y="7450"/>
                  <a:pt x="239805" y="8277"/>
                  <a:pt x="239443" y="9053"/>
                </a:cubicBezTo>
                <a:cubicBezTo>
                  <a:pt x="239080" y="9778"/>
                  <a:pt x="238615" y="10450"/>
                  <a:pt x="238046" y="11019"/>
                </a:cubicBezTo>
                <a:cubicBezTo>
                  <a:pt x="237529" y="11536"/>
                  <a:pt x="236960" y="11898"/>
                  <a:pt x="236339" y="12157"/>
                </a:cubicBezTo>
                <a:cubicBezTo>
                  <a:pt x="236649" y="12312"/>
                  <a:pt x="236960" y="12519"/>
                  <a:pt x="237270" y="12726"/>
                </a:cubicBezTo>
                <a:cubicBezTo>
                  <a:pt x="237839" y="13192"/>
                  <a:pt x="238305" y="13709"/>
                  <a:pt x="238667" y="14382"/>
                </a:cubicBezTo>
                <a:cubicBezTo>
                  <a:pt x="239029" y="15054"/>
                  <a:pt x="239236" y="15830"/>
                  <a:pt x="239236" y="16709"/>
                </a:cubicBezTo>
                <a:cubicBezTo>
                  <a:pt x="239288" y="17485"/>
                  <a:pt x="239339" y="18106"/>
                  <a:pt x="239391" y="18572"/>
                </a:cubicBezTo>
                <a:cubicBezTo>
                  <a:pt x="239443" y="19037"/>
                  <a:pt x="239546" y="19400"/>
                  <a:pt x="239650" y="19658"/>
                </a:cubicBezTo>
                <a:cubicBezTo>
                  <a:pt x="239753" y="19917"/>
                  <a:pt x="239960" y="20124"/>
                  <a:pt x="240167" y="20279"/>
                </a:cubicBezTo>
                <a:cubicBezTo>
                  <a:pt x="240425" y="20486"/>
                  <a:pt x="240633" y="20744"/>
                  <a:pt x="240736" y="21003"/>
                </a:cubicBezTo>
                <a:cubicBezTo>
                  <a:pt x="240839" y="21314"/>
                  <a:pt x="240788" y="21624"/>
                  <a:pt x="240581" y="21934"/>
                </a:cubicBezTo>
                <a:cubicBezTo>
                  <a:pt x="240477" y="22141"/>
                  <a:pt x="240270" y="22296"/>
                  <a:pt x="240063" y="22348"/>
                </a:cubicBezTo>
                <a:cubicBezTo>
                  <a:pt x="239857" y="22452"/>
                  <a:pt x="239598" y="22452"/>
                  <a:pt x="239391" y="22452"/>
                </a:cubicBezTo>
                <a:cubicBezTo>
                  <a:pt x="239132" y="22400"/>
                  <a:pt x="238925" y="22348"/>
                  <a:pt x="238770" y="22245"/>
                </a:cubicBezTo>
                <a:cubicBezTo>
                  <a:pt x="238408" y="22090"/>
                  <a:pt x="238098" y="21779"/>
                  <a:pt x="237787" y="21417"/>
                </a:cubicBezTo>
                <a:cubicBezTo>
                  <a:pt x="237477" y="21055"/>
                  <a:pt x="237218" y="20486"/>
                  <a:pt x="237012" y="19813"/>
                </a:cubicBezTo>
                <a:cubicBezTo>
                  <a:pt x="236804" y="19141"/>
                  <a:pt x="236701" y="18158"/>
                  <a:pt x="236701" y="16968"/>
                </a:cubicBezTo>
                <a:cubicBezTo>
                  <a:pt x="236701" y="16296"/>
                  <a:pt x="236598" y="15778"/>
                  <a:pt x="236391" y="15313"/>
                </a:cubicBezTo>
                <a:cubicBezTo>
                  <a:pt x="236132" y="14847"/>
                  <a:pt x="235873" y="14485"/>
                  <a:pt x="235511" y="14226"/>
                </a:cubicBezTo>
                <a:cubicBezTo>
                  <a:pt x="235150" y="13968"/>
                  <a:pt x="234787" y="13761"/>
                  <a:pt x="234322" y="13657"/>
                </a:cubicBezTo>
                <a:cubicBezTo>
                  <a:pt x="233908" y="13554"/>
                  <a:pt x="233442" y="13502"/>
                  <a:pt x="232977" y="13502"/>
                </a:cubicBezTo>
                <a:lnTo>
                  <a:pt x="226304" y="13502"/>
                </a:lnTo>
                <a:lnTo>
                  <a:pt x="226304" y="21055"/>
                </a:lnTo>
                <a:cubicBezTo>
                  <a:pt x="226304" y="21417"/>
                  <a:pt x="226201" y="21727"/>
                  <a:pt x="225994" y="21986"/>
                </a:cubicBezTo>
                <a:cubicBezTo>
                  <a:pt x="225735" y="22245"/>
                  <a:pt x="225476" y="22348"/>
                  <a:pt x="225115" y="22348"/>
                </a:cubicBezTo>
                <a:cubicBezTo>
                  <a:pt x="224701" y="22348"/>
                  <a:pt x="224338" y="22245"/>
                  <a:pt x="224080" y="21986"/>
                </a:cubicBezTo>
                <a:cubicBezTo>
                  <a:pt x="223821" y="21727"/>
                  <a:pt x="223666" y="21417"/>
                  <a:pt x="223666" y="21055"/>
                </a:cubicBezTo>
                <a:lnTo>
                  <a:pt x="223666" y="1501"/>
                </a:lnTo>
                <a:cubicBezTo>
                  <a:pt x="223666" y="1138"/>
                  <a:pt x="223770" y="880"/>
                  <a:pt x="224028" y="621"/>
                </a:cubicBezTo>
                <a:cubicBezTo>
                  <a:pt x="224235" y="362"/>
                  <a:pt x="224545" y="259"/>
                  <a:pt x="224907" y="259"/>
                </a:cubicBezTo>
                <a:close/>
                <a:moveTo>
                  <a:pt x="40294" y="259"/>
                </a:moveTo>
                <a:lnTo>
                  <a:pt x="48984" y="259"/>
                </a:lnTo>
                <a:cubicBezTo>
                  <a:pt x="50174" y="259"/>
                  <a:pt x="51260" y="569"/>
                  <a:pt x="52191" y="1087"/>
                </a:cubicBezTo>
                <a:cubicBezTo>
                  <a:pt x="53174" y="1656"/>
                  <a:pt x="53899" y="2380"/>
                  <a:pt x="54467" y="3311"/>
                </a:cubicBezTo>
                <a:cubicBezTo>
                  <a:pt x="55037" y="4294"/>
                  <a:pt x="55295" y="5329"/>
                  <a:pt x="55295" y="6570"/>
                </a:cubicBezTo>
                <a:cubicBezTo>
                  <a:pt x="55295" y="7450"/>
                  <a:pt x="55140" y="8277"/>
                  <a:pt x="54778" y="9053"/>
                </a:cubicBezTo>
                <a:cubicBezTo>
                  <a:pt x="54416" y="9778"/>
                  <a:pt x="53950" y="10450"/>
                  <a:pt x="53381" y="11019"/>
                </a:cubicBezTo>
                <a:cubicBezTo>
                  <a:pt x="52864" y="11536"/>
                  <a:pt x="52295" y="11898"/>
                  <a:pt x="51674" y="12157"/>
                </a:cubicBezTo>
                <a:cubicBezTo>
                  <a:pt x="52036" y="12312"/>
                  <a:pt x="52295" y="12519"/>
                  <a:pt x="52605" y="12726"/>
                </a:cubicBezTo>
                <a:cubicBezTo>
                  <a:pt x="53174" y="13192"/>
                  <a:pt x="53640" y="13709"/>
                  <a:pt x="54002" y="14382"/>
                </a:cubicBezTo>
                <a:cubicBezTo>
                  <a:pt x="54364" y="15054"/>
                  <a:pt x="54571" y="15830"/>
                  <a:pt x="54571" y="16709"/>
                </a:cubicBezTo>
                <a:cubicBezTo>
                  <a:pt x="54623" y="17485"/>
                  <a:pt x="54675" y="18106"/>
                  <a:pt x="54726" y="18572"/>
                </a:cubicBezTo>
                <a:cubicBezTo>
                  <a:pt x="54778" y="19037"/>
                  <a:pt x="54881" y="19400"/>
                  <a:pt x="54985" y="19658"/>
                </a:cubicBezTo>
                <a:cubicBezTo>
                  <a:pt x="55088" y="19917"/>
                  <a:pt x="55295" y="20124"/>
                  <a:pt x="55502" y="20279"/>
                </a:cubicBezTo>
                <a:cubicBezTo>
                  <a:pt x="55761" y="20486"/>
                  <a:pt x="55968" y="20744"/>
                  <a:pt x="56123" y="21003"/>
                </a:cubicBezTo>
                <a:cubicBezTo>
                  <a:pt x="56226" y="21314"/>
                  <a:pt x="56175" y="21624"/>
                  <a:pt x="55968" y="21934"/>
                </a:cubicBezTo>
                <a:cubicBezTo>
                  <a:pt x="55864" y="22141"/>
                  <a:pt x="55657" y="22296"/>
                  <a:pt x="55450" y="22348"/>
                </a:cubicBezTo>
                <a:cubicBezTo>
                  <a:pt x="55244" y="22452"/>
                  <a:pt x="54985" y="22452"/>
                  <a:pt x="54778" y="22452"/>
                </a:cubicBezTo>
                <a:cubicBezTo>
                  <a:pt x="54519" y="22400"/>
                  <a:pt x="54312" y="22348"/>
                  <a:pt x="54157" y="22245"/>
                </a:cubicBezTo>
                <a:cubicBezTo>
                  <a:pt x="53795" y="22090"/>
                  <a:pt x="53485" y="21779"/>
                  <a:pt x="53174" y="21417"/>
                </a:cubicBezTo>
                <a:cubicBezTo>
                  <a:pt x="52864" y="21055"/>
                  <a:pt x="52605" y="20486"/>
                  <a:pt x="52399" y="19813"/>
                </a:cubicBezTo>
                <a:cubicBezTo>
                  <a:pt x="52191" y="19141"/>
                  <a:pt x="52088" y="18158"/>
                  <a:pt x="52088" y="16968"/>
                </a:cubicBezTo>
                <a:cubicBezTo>
                  <a:pt x="52088" y="16296"/>
                  <a:pt x="51985" y="15778"/>
                  <a:pt x="51778" y="15313"/>
                </a:cubicBezTo>
                <a:cubicBezTo>
                  <a:pt x="51519" y="14847"/>
                  <a:pt x="51260" y="14485"/>
                  <a:pt x="50898" y="14226"/>
                </a:cubicBezTo>
                <a:cubicBezTo>
                  <a:pt x="50537" y="13968"/>
                  <a:pt x="50174" y="13761"/>
                  <a:pt x="49709" y="13657"/>
                </a:cubicBezTo>
                <a:cubicBezTo>
                  <a:pt x="49295" y="13554"/>
                  <a:pt x="48829" y="13502"/>
                  <a:pt x="48364" y="13502"/>
                </a:cubicBezTo>
                <a:lnTo>
                  <a:pt x="41691" y="13502"/>
                </a:lnTo>
                <a:lnTo>
                  <a:pt x="41691" y="21055"/>
                </a:lnTo>
                <a:cubicBezTo>
                  <a:pt x="41691" y="21417"/>
                  <a:pt x="41588" y="21727"/>
                  <a:pt x="41381" y="21986"/>
                </a:cubicBezTo>
                <a:cubicBezTo>
                  <a:pt x="41122" y="22245"/>
                  <a:pt x="40863" y="22348"/>
                  <a:pt x="40502" y="22348"/>
                </a:cubicBezTo>
                <a:cubicBezTo>
                  <a:pt x="40088" y="22348"/>
                  <a:pt x="39777" y="22245"/>
                  <a:pt x="39467" y="21986"/>
                </a:cubicBezTo>
                <a:cubicBezTo>
                  <a:pt x="39208" y="21727"/>
                  <a:pt x="39053" y="21417"/>
                  <a:pt x="39053" y="21055"/>
                </a:cubicBezTo>
                <a:lnTo>
                  <a:pt x="39053" y="1501"/>
                </a:lnTo>
                <a:cubicBezTo>
                  <a:pt x="39053" y="1138"/>
                  <a:pt x="39157" y="880"/>
                  <a:pt x="39415" y="621"/>
                </a:cubicBezTo>
                <a:cubicBezTo>
                  <a:pt x="39622" y="362"/>
                  <a:pt x="39932" y="259"/>
                  <a:pt x="40294" y="259"/>
                </a:cubicBezTo>
                <a:close/>
                <a:moveTo>
                  <a:pt x="465800" y="104"/>
                </a:moveTo>
                <a:cubicBezTo>
                  <a:pt x="467041" y="104"/>
                  <a:pt x="468231" y="311"/>
                  <a:pt x="469369" y="725"/>
                </a:cubicBezTo>
                <a:cubicBezTo>
                  <a:pt x="470507" y="1139"/>
                  <a:pt x="471438" y="1759"/>
                  <a:pt x="472110" y="2587"/>
                </a:cubicBezTo>
                <a:cubicBezTo>
                  <a:pt x="472421" y="2949"/>
                  <a:pt x="472576" y="3260"/>
                  <a:pt x="472576" y="3518"/>
                </a:cubicBezTo>
                <a:cubicBezTo>
                  <a:pt x="472576" y="3725"/>
                  <a:pt x="472472" y="3932"/>
                  <a:pt x="472265" y="4139"/>
                </a:cubicBezTo>
                <a:cubicBezTo>
                  <a:pt x="472059" y="4346"/>
                  <a:pt x="471852" y="4449"/>
                  <a:pt x="471593" y="4449"/>
                </a:cubicBezTo>
                <a:cubicBezTo>
                  <a:pt x="471386" y="4449"/>
                  <a:pt x="471231" y="4398"/>
                  <a:pt x="471076" y="4242"/>
                </a:cubicBezTo>
                <a:cubicBezTo>
                  <a:pt x="470714" y="3777"/>
                  <a:pt x="470300" y="3415"/>
                  <a:pt x="469731" y="3053"/>
                </a:cubicBezTo>
                <a:cubicBezTo>
                  <a:pt x="469162" y="2691"/>
                  <a:pt x="468593" y="2432"/>
                  <a:pt x="467921" y="2225"/>
                </a:cubicBezTo>
                <a:cubicBezTo>
                  <a:pt x="467248" y="2070"/>
                  <a:pt x="466576" y="1966"/>
                  <a:pt x="465851" y="1966"/>
                </a:cubicBezTo>
                <a:cubicBezTo>
                  <a:pt x="464817" y="1966"/>
                  <a:pt x="463937" y="2122"/>
                  <a:pt x="463161" y="2432"/>
                </a:cubicBezTo>
                <a:cubicBezTo>
                  <a:pt x="462386" y="2742"/>
                  <a:pt x="461765" y="3156"/>
                  <a:pt x="461299" y="3725"/>
                </a:cubicBezTo>
                <a:cubicBezTo>
                  <a:pt x="460834" y="4294"/>
                  <a:pt x="460627" y="5018"/>
                  <a:pt x="460627" y="5794"/>
                </a:cubicBezTo>
                <a:cubicBezTo>
                  <a:pt x="460627" y="6674"/>
                  <a:pt x="460885" y="7398"/>
                  <a:pt x="461403" y="7967"/>
                </a:cubicBezTo>
                <a:cubicBezTo>
                  <a:pt x="461868" y="8536"/>
                  <a:pt x="462541" y="9002"/>
                  <a:pt x="463369" y="9364"/>
                </a:cubicBezTo>
                <a:cubicBezTo>
                  <a:pt x="464196" y="9726"/>
                  <a:pt x="465075" y="10088"/>
                  <a:pt x="466006" y="10398"/>
                </a:cubicBezTo>
                <a:cubicBezTo>
                  <a:pt x="466886" y="10657"/>
                  <a:pt x="467765" y="10968"/>
                  <a:pt x="468593" y="11278"/>
                </a:cubicBezTo>
                <a:cubicBezTo>
                  <a:pt x="469421" y="11588"/>
                  <a:pt x="470196" y="12002"/>
                  <a:pt x="470817" y="12468"/>
                </a:cubicBezTo>
                <a:cubicBezTo>
                  <a:pt x="471438" y="12933"/>
                  <a:pt x="471955" y="13554"/>
                  <a:pt x="472317" y="14278"/>
                </a:cubicBezTo>
                <a:cubicBezTo>
                  <a:pt x="472679" y="15003"/>
                  <a:pt x="472886" y="15934"/>
                  <a:pt x="472886" y="17072"/>
                </a:cubicBezTo>
                <a:cubicBezTo>
                  <a:pt x="472886" y="18158"/>
                  <a:pt x="472576" y="19089"/>
                  <a:pt x="471955" y="19969"/>
                </a:cubicBezTo>
                <a:cubicBezTo>
                  <a:pt x="471334" y="20848"/>
                  <a:pt x="470507" y="21521"/>
                  <a:pt x="469421" y="22038"/>
                </a:cubicBezTo>
                <a:cubicBezTo>
                  <a:pt x="468386" y="22555"/>
                  <a:pt x="467145" y="22814"/>
                  <a:pt x="465696" y="22814"/>
                </a:cubicBezTo>
                <a:cubicBezTo>
                  <a:pt x="464093" y="22814"/>
                  <a:pt x="462696" y="22555"/>
                  <a:pt x="461506" y="22038"/>
                </a:cubicBezTo>
                <a:cubicBezTo>
                  <a:pt x="460317" y="21521"/>
                  <a:pt x="459230" y="20693"/>
                  <a:pt x="458144" y="19658"/>
                </a:cubicBezTo>
                <a:cubicBezTo>
                  <a:pt x="458041" y="19555"/>
                  <a:pt x="457937" y="19451"/>
                  <a:pt x="457886" y="19348"/>
                </a:cubicBezTo>
                <a:cubicBezTo>
                  <a:pt x="457834" y="19193"/>
                  <a:pt x="457782" y="19038"/>
                  <a:pt x="457782" y="18882"/>
                </a:cubicBezTo>
                <a:cubicBezTo>
                  <a:pt x="457782" y="18675"/>
                  <a:pt x="457886" y="18417"/>
                  <a:pt x="458092" y="18210"/>
                </a:cubicBezTo>
                <a:cubicBezTo>
                  <a:pt x="458299" y="18003"/>
                  <a:pt x="458506" y="17899"/>
                  <a:pt x="458765" y="17899"/>
                </a:cubicBezTo>
                <a:cubicBezTo>
                  <a:pt x="458972" y="17899"/>
                  <a:pt x="459230" y="18003"/>
                  <a:pt x="459437" y="18210"/>
                </a:cubicBezTo>
                <a:cubicBezTo>
                  <a:pt x="460265" y="19089"/>
                  <a:pt x="461196" y="19762"/>
                  <a:pt x="462230" y="20227"/>
                </a:cubicBezTo>
                <a:cubicBezTo>
                  <a:pt x="463265" y="20693"/>
                  <a:pt x="464403" y="20900"/>
                  <a:pt x="465593" y="20900"/>
                </a:cubicBezTo>
                <a:cubicBezTo>
                  <a:pt x="466576" y="20900"/>
                  <a:pt x="467507" y="20745"/>
                  <a:pt x="468282" y="20434"/>
                </a:cubicBezTo>
                <a:cubicBezTo>
                  <a:pt x="469058" y="20124"/>
                  <a:pt x="469679" y="19658"/>
                  <a:pt x="470145" y="19089"/>
                </a:cubicBezTo>
                <a:cubicBezTo>
                  <a:pt x="470558" y="18469"/>
                  <a:pt x="470817" y="17796"/>
                  <a:pt x="470817" y="17020"/>
                </a:cubicBezTo>
                <a:cubicBezTo>
                  <a:pt x="470817" y="16089"/>
                  <a:pt x="470558" y="15313"/>
                  <a:pt x="470041" y="14692"/>
                </a:cubicBezTo>
                <a:cubicBezTo>
                  <a:pt x="469524" y="14071"/>
                  <a:pt x="468852" y="13606"/>
                  <a:pt x="467972" y="13192"/>
                </a:cubicBezTo>
                <a:cubicBezTo>
                  <a:pt x="467093" y="12830"/>
                  <a:pt x="466110" y="12468"/>
                  <a:pt x="465075" y="12157"/>
                </a:cubicBezTo>
                <a:cubicBezTo>
                  <a:pt x="464196" y="11899"/>
                  <a:pt x="463369" y="11588"/>
                  <a:pt x="462593" y="11278"/>
                </a:cubicBezTo>
                <a:cubicBezTo>
                  <a:pt x="461817" y="10968"/>
                  <a:pt x="461144" y="10554"/>
                  <a:pt x="460523" y="10088"/>
                </a:cubicBezTo>
                <a:cubicBezTo>
                  <a:pt x="459954" y="9623"/>
                  <a:pt x="459489" y="9002"/>
                  <a:pt x="459127" y="8329"/>
                </a:cubicBezTo>
                <a:cubicBezTo>
                  <a:pt x="458765" y="7605"/>
                  <a:pt x="458609" y="6777"/>
                  <a:pt x="458609" y="5794"/>
                </a:cubicBezTo>
                <a:cubicBezTo>
                  <a:pt x="458609" y="4708"/>
                  <a:pt x="458920" y="3725"/>
                  <a:pt x="459489" y="2846"/>
                </a:cubicBezTo>
                <a:cubicBezTo>
                  <a:pt x="460110" y="2018"/>
                  <a:pt x="460937" y="1346"/>
                  <a:pt x="462024" y="828"/>
                </a:cubicBezTo>
                <a:cubicBezTo>
                  <a:pt x="463110" y="363"/>
                  <a:pt x="464351" y="104"/>
                  <a:pt x="465800" y="104"/>
                </a:cubicBezTo>
                <a:close/>
                <a:moveTo>
                  <a:pt x="392502" y="104"/>
                </a:moveTo>
                <a:cubicBezTo>
                  <a:pt x="393640" y="104"/>
                  <a:pt x="394726" y="259"/>
                  <a:pt x="395761" y="518"/>
                </a:cubicBezTo>
                <a:cubicBezTo>
                  <a:pt x="396796" y="776"/>
                  <a:pt x="397727" y="1190"/>
                  <a:pt x="398554" y="1708"/>
                </a:cubicBezTo>
                <a:cubicBezTo>
                  <a:pt x="398658" y="1811"/>
                  <a:pt x="398813" y="1915"/>
                  <a:pt x="398864" y="2070"/>
                </a:cubicBezTo>
                <a:cubicBezTo>
                  <a:pt x="398916" y="2173"/>
                  <a:pt x="398968" y="2328"/>
                  <a:pt x="398968" y="2484"/>
                </a:cubicBezTo>
                <a:cubicBezTo>
                  <a:pt x="398968" y="2794"/>
                  <a:pt x="398916" y="3053"/>
                  <a:pt x="398709" y="3208"/>
                </a:cubicBezTo>
                <a:cubicBezTo>
                  <a:pt x="398502" y="3363"/>
                  <a:pt x="398296" y="3467"/>
                  <a:pt x="398089" y="3467"/>
                </a:cubicBezTo>
                <a:cubicBezTo>
                  <a:pt x="397985" y="3467"/>
                  <a:pt x="397882" y="3415"/>
                  <a:pt x="397778" y="3415"/>
                </a:cubicBezTo>
                <a:cubicBezTo>
                  <a:pt x="397675" y="3415"/>
                  <a:pt x="397623" y="3363"/>
                  <a:pt x="397520" y="3311"/>
                </a:cubicBezTo>
                <a:cubicBezTo>
                  <a:pt x="396796" y="2949"/>
                  <a:pt x="396020" y="2587"/>
                  <a:pt x="395192" y="2380"/>
                </a:cubicBezTo>
                <a:cubicBezTo>
                  <a:pt x="394364" y="2122"/>
                  <a:pt x="393433" y="2018"/>
                  <a:pt x="392502" y="2018"/>
                </a:cubicBezTo>
                <a:cubicBezTo>
                  <a:pt x="390692" y="2018"/>
                  <a:pt x="389088" y="2432"/>
                  <a:pt x="387692" y="3260"/>
                </a:cubicBezTo>
                <a:cubicBezTo>
                  <a:pt x="386295" y="4087"/>
                  <a:pt x="385157" y="5174"/>
                  <a:pt x="384381" y="6622"/>
                </a:cubicBezTo>
                <a:cubicBezTo>
                  <a:pt x="383605" y="8071"/>
                  <a:pt x="383191" y="9674"/>
                  <a:pt x="383191" y="11485"/>
                </a:cubicBezTo>
                <a:cubicBezTo>
                  <a:pt x="383191" y="13295"/>
                  <a:pt x="383605" y="14899"/>
                  <a:pt x="384381" y="16348"/>
                </a:cubicBezTo>
                <a:cubicBezTo>
                  <a:pt x="385157" y="17744"/>
                  <a:pt x="386295" y="18882"/>
                  <a:pt x="387692" y="19710"/>
                </a:cubicBezTo>
                <a:cubicBezTo>
                  <a:pt x="389088" y="20538"/>
                  <a:pt x="390692" y="20952"/>
                  <a:pt x="392502" y="20952"/>
                </a:cubicBezTo>
                <a:cubicBezTo>
                  <a:pt x="393433" y="20952"/>
                  <a:pt x="394364" y="20796"/>
                  <a:pt x="395347" y="20538"/>
                </a:cubicBezTo>
                <a:cubicBezTo>
                  <a:pt x="396226" y="20279"/>
                  <a:pt x="397002" y="19917"/>
                  <a:pt x="397675" y="19503"/>
                </a:cubicBezTo>
                <a:lnTo>
                  <a:pt x="397675" y="13244"/>
                </a:lnTo>
                <a:lnTo>
                  <a:pt x="392709" y="13244"/>
                </a:lnTo>
                <a:cubicBezTo>
                  <a:pt x="392450" y="13244"/>
                  <a:pt x="392244" y="13140"/>
                  <a:pt x="392036" y="12933"/>
                </a:cubicBezTo>
                <a:cubicBezTo>
                  <a:pt x="391830" y="12726"/>
                  <a:pt x="391726" y="12519"/>
                  <a:pt x="391726" y="12261"/>
                </a:cubicBezTo>
                <a:cubicBezTo>
                  <a:pt x="391726" y="12002"/>
                  <a:pt x="391830" y="11743"/>
                  <a:pt x="392036" y="11588"/>
                </a:cubicBezTo>
                <a:cubicBezTo>
                  <a:pt x="392192" y="11433"/>
                  <a:pt x="392450" y="11330"/>
                  <a:pt x="392709" y="11330"/>
                </a:cubicBezTo>
                <a:lnTo>
                  <a:pt x="398761" y="11330"/>
                </a:lnTo>
                <a:cubicBezTo>
                  <a:pt x="399020" y="11330"/>
                  <a:pt x="399227" y="11433"/>
                  <a:pt x="399382" y="11640"/>
                </a:cubicBezTo>
                <a:cubicBezTo>
                  <a:pt x="399537" y="11795"/>
                  <a:pt x="399640" y="12054"/>
                  <a:pt x="399640" y="12313"/>
                </a:cubicBezTo>
                <a:lnTo>
                  <a:pt x="399640" y="19917"/>
                </a:lnTo>
                <a:cubicBezTo>
                  <a:pt x="399640" y="20072"/>
                  <a:pt x="399640" y="20227"/>
                  <a:pt x="399537" y="20383"/>
                </a:cubicBezTo>
                <a:cubicBezTo>
                  <a:pt x="399433" y="20538"/>
                  <a:pt x="399330" y="20641"/>
                  <a:pt x="399175" y="20745"/>
                </a:cubicBezTo>
                <a:cubicBezTo>
                  <a:pt x="398244" y="21365"/>
                  <a:pt x="397209" y="21883"/>
                  <a:pt x="396071" y="22245"/>
                </a:cubicBezTo>
                <a:cubicBezTo>
                  <a:pt x="394933" y="22607"/>
                  <a:pt x="393744" y="22814"/>
                  <a:pt x="392502" y="22814"/>
                </a:cubicBezTo>
                <a:cubicBezTo>
                  <a:pt x="390899" y="22814"/>
                  <a:pt x="389398" y="22555"/>
                  <a:pt x="388002" y="21986"/>
                </a:cubicBezTo>
                <a:cubicBezTo>
                  <a:pt x="386605" y="21417"/>
                  <a:pt x="385416" y="20641"/>
                  <a:pt x="384381" y="19607"/>
                </a:cubicBezTo>
                <a:cubicBezTo>
                  <a:pt x="383346" y="18572"/>
                  <a:pt x="382571" y="17382"/>
                  <a:pt x="382001" y="15985"/>
                </a:cubicBezTo>
                <a:cubicBezTo>
                  <a:pt x="381433" y="14589"/>
                  <a:pt x="381174" y="13089"/>
                  <a:pt x="381174" y="11485"/>
                </a:cubicBezTo>
                <a:cubicBezTo>
                  <a:pt x="381174" y="9881"/>
                  <a:pt x="381433" y="8381"/>
                  <a:pt x="382001" y="6984"/>
                </a:cubicBezTo>
                <a:cubicBezTo>
                  <a:pt x="382571" y="5587"/>
                  <a:pt x="383346" y="4398"/>
                  <a:pt x="384381" y="3363"/>
                </a:cubicBezTo>
                <a:cubicBezTo>
                  <a:pt x="385416" y="2328"/>
                  <a:pt x="386605" y="1552"/>
                  <a:pt x="388002" y="983"/>
                </a:cubicBezTo>
                <a:cubicBezTo>
                  <a:pt x="389398" y="414"/>
                  <a:pt x="390899" y="104"/>
                  <a:pt x="392502" y="104"/>
                </a:cubicBezTo>
                <a:close/>
                <a:moveTo>
                  <a:pt x="134179" y="104"/>
                </a:moveTo>
                <a:cubicBezTo>
                  <a:pt x="135265" y="104"/>
                  <a:pt x="136352" y="259"/>
                  <a:pt x="137386" y="570"/>
                </a:cubicBezTo>
                <a:cubicBezTo>
                  <a:pt x="138421" y="828"/>
                  <a:pt x="139352" y="1242"/>
                  <a:pt x="140231" y="1811"/>
                </a:cubicBezTo>
                <a:cubicBezTo>
                  <a:pt x="140593" y="1966"/>
                  <a:pt x="140800" y="2277"/>
                  <a:pt x="140852" y="2639"/>
                </a:cubicBezTo>
                <a:cubicBezTo>
                  <a:pt x="140904" y="3001"/>
                  <a:pt x="140800" y="3363"/>
                  <a:pt x="140541" y="3673"/>
                </a:cubicBezTo>
                <a:cubicBezTo>
                  <a:pt x="140335" y="3984"/>
                  <a:pt x="140128" y="4139"/>
                  <a:pt x="139817" y="4139"/>
                </a:cubicBezTo>
                <a:cubicBezTo>
                  <a:pt x="139507" y="4139"/>
                  <a:pt x="139248" y="4087"/>
                  <a:pt x="138938" y="3932"/>
                </a:cubicBezTo>
                <a:cubicBezTo>
                  <a:pt x="138265" y="3518"/>
                  <a:pt x="137490" y="3208"/>
                  <a:pt x="136714" y="2949"/>
                </a:cubicBezTo>
                <a:cubicBezTo>
                  <a:pt x="135886" y="2691"/>
                  <a:pt x="135058" y="2587"/>
                  <a:pt x="134179" y="2587"/>
                </a:cubicBezTo>
                <a:cubicBezTo>
                  <a:pt x="132938" y="2587"/>
                  <a:pt x="131800" y="2846"/>
                  <a:pt x="130765" y="3260"/>
                </a:cubicBezTo>
                <a:cubicBezTo>
                  <a:pt x="129731" y="3673"/>
                  <a:pt x="128851" y="4294"/>
                  <a:pt x="128075" y="5070"/>
                </a:cubicBezTo>
                <a:cubicBezTo>
                  <a:pt x="127351" y="5846"/>
                  <a:pt x="126730" y="6777"/>
                  <a:pt x="126317" y="7864"/>
                </a:cubicBezTo>
                <a:cubicBezTo>
                  <a:pt x="125903" y="8950"/>
                  <a:pt x="125696" y="10140"/>
                  <a:pt x="125696" y="11433"/>
                </a:cubicBezTo>
                <a:cubicBezTo>
                  <a:pt x="125696" y="12830"/>
                  <a:pt x="125903" y="14071"/>
                  <a:pt x="126368" y="15158"/>
                </a:cubicBezTo>
                <a:cubicBezTo>
                  <a:pt x="126782" y="16244"/>
                  <a:pt x="127403" y="17175"/>
                  <a:pt x="128179" y="17951"/>
                </a:cubicBezTo>
                <a:cubicBezTo>
                  <a:pt x="128955" y="18727"/>
                  <a:pt x="129834" y="19296"/>
                  <a:pt x="130869" y="19710"/>
                </a:cubicBezTo>
                <a:cubicBezTo>
                  <a:pt x="131851" y="20124"/>
                  <a:pt x="132990" y="20331"/>
                  <a:pt x="134179" y="20331"/>
                </a:cubicBezTo>
                <a:cubicBezTo>
                  <a:pt x="135007" y="20331"/>
                  <a:pt x="135886" y="20227"/>
                  <a:pt x="136662" y="19969"/>
                </a:cubicBezTo>
                <a:cubicBezTo>
                  <a:pt x="137438" y="19710"/>
                  <a:pt x="138214" y="19400"/>
                  <a:pt x="138938" y="18934"/>
                </a:cubicBezTo>
                <a:cubicBezTo>
                  <a:pt x="139248" y="18779"/>
                  <a:pt x="139507" y="18727"/>
                  <a:pt x="139817" y="18779"/>
                </a:cubicBezTo>
                <a:cubicBezTo>
                  <a:pt x="140076" y="18831"/>
                  <a:pt x="140335" y="18986"/>
                  <a:pt x="140645" y="19141"/>
                </a:cubicBezTo>
                <a:cubicBezTo>
                  <a:pt x="140852" y="19451"/>
                  <a:pt x="140955" y="19814"/>
                  <a:pt x="140904" y="20176"/>
                </a:cubicBezTo>
                <a:cubicBezTo>
                  <a:pt x="140800" y="20589"/>
                  <a:pt x="140645" y="20848"/>
                  <a:pt x="140283" y="21003"/>
                </a:cubicBezTo>
                <a:cubicBezTo>
                  <a:pt x="139766" y="21314"/>
                  <a:pt x="139145" y="21624"/>
                  <a:pt x="138473" y="21883"/>
                </a:cubicBezTo>
                <a:cubicBezTo>
                  <a:pt x="137800" y="22141"/>
                  <a:pt x="137076" y="22348"/>
                  <a:pt x="136352" y="22504"/>
                </a:cubicBezTo>
                <a:cubicBezTo>
                  <a:pt x="135627" y="22659"/>
                  <a:pt x="134903" y="22710"/>
                  <a:pt x="134179" y="22710"/>
                </a:cubicBezTo>
                <a:cubicBezTo>
                  <a:pt x="132679" y="22710"/>
                  <a:pt x="131231" y="22452"/>
                  <a:pt x="129886" y="21935"/>
                </a:cubicBezTo>
                <a:cubicBezTo>
                  <a:pt x="128541" y="21417"/>
                  <a:pt x="127351" y="20641"/>
                  <a:pt x="126317" y="19658"/>
                </a:cubicBezTo>
                <a:cubicBezTo>
                  <a:pt x="125282" y="18675"/>
                  <a:pt x="124506" y="17486"/>
                  <a:pt x="123886" y="16089"/>
                </a:cubicBezTo>
                <a:cubicBezTo>
                  <a:pt x="123316" y="14692"/>
                  <a:pt x="123006" y="13140"/>
                  <a:pt x="123006" y="11381"/>
                </a:cubicBezTo>
                <a:cubicBezTo>
                  <a:pt x="123006" y="9778"/>
                  <a:pt x="123265" y="8226"/>
                  <a:pt x="123834" y="6881"/>
                </a:cubicBezTo>
                <a:cubicBezTo>
                  <a:pt x="124403" y="5536"/>
                  <a:pt x="125179" y="4346"/>
                  <a:pt x="126213" y="3311"/>
                </a:cubicBezTo>
                <a:cubicBezTo>
                  <a:pt x="127248" y="2277"/>
                  <a:pt x="128438" y="1501"/>
                  <a:pt x="129782" y="932"/>
                </a:cubicBezTo>
                <a:cubicBezTo>
                  <a:pt x="131127" y="363"/>
                  <a:pt x="132576" y="104"/>
                  <a:pt x="134179" y="104"/>
                </a:cubicBezTo>
                <a:close/>
                <a:moveTo>
                  <a:pt x="421573" y="52"/>
                </a:moveTo>
                <a:cubicBezTo>
                  <a:pt x="423125" y="52"/>
                  <a:pt x="424522" y="311"/>
                  <a:pt x="425815" y="880"/>
                </a:cubicBezTo>
                <a:cubicBezTo>
                  <a:pt x="427108" y="1449"/>
                  <a:pt x="428246" y="2225"/>
                  <a:pt x="429177" y="3259"/>
                </a:cubicBezTo>
                <a:cubicBezTo>
                  <a:pt x="430108" y="4294"/>
                  <a:pt x="430884" y="5484"/>
                  <a:pt x="431350" y="6880"/>
                </a:cubicBezTo>
                <a:cubicBezTo>
                  <a:pt x="431867" y="8226"/>
                  <a:pt x="432125" y="9777"/>
                  <a:pt x="432125" y="11433"/>
                </a:cubicBezTo>
                <a:cubicBezTo>
                  <a:pt x="432125" y="13088"/>
                  <a:pt x="431867" y="14588"/>
                  <a:pt x="431350" y="15985"/>
                </a:cubicBezTo>
                <a:cubicBezTo>
                  <a:pt x="430832" y="17382"/>
                  <a:pt x="430108" y="18572"/>
                  <a:pt x="429177" y="19606"/>
                </a:cubicBezTo>
                <a:cubicBezTo>
                  <a:pt x="428246" y="20641"/>
                  <a:pt x="427108" y="21417"/>
                  <a:pt x="425815" y="21986"/>
                </a:cubicBezTo>
                <a:cubicBezTo>
                  <a:pt x="424522" y="22555"/>
                  <a:pt x="423125" y="22814"/>
                  <a:pt x="421573" y="22814"/>
                </a:cubicBezTo>
                <a:cubicBezTo>
                  <a:pt x="420021" y="22814"/>
                  <a:pt x="418625" y="22555"/>
                  <a:pt x="417332" y="21986"/>
                </a:cubicBezTo>
                <a:cubicBezTo>
                  <a:pt x="416038" y="21417"/>
                  <a:pt x="414901" y="20641"/>
                  <a:pt x="413969" y="19606"/>
                </a:cubicBezTo>
                <a:cubicBezTo>
                  <a:pt x="413038" y="18572"/>
                  <a:pt x="412314" y="17330"/>
                  <a:pt x="411797" y="15985"/>
                </a:cubicBezTo>
                <a:cubicBezTo>
                  <a:pt x="411280" y="14640"/>
                  <a:pt x="411021" y="13088"/>
                  <a:pt x="411021" y="11433"/>
                </a:cubicBezTo>
                <a:cubicBezTo>
                  <a:pt x="411021" y="9777"/>
                  <a:pt x="411280" y="8277"/>
                  <a:pt x="411797" y="6880"/>
                </a:cubicBezTo>
                <a:cubicBezTo>
                  <a:pt x="412262" y="5484"/>
                  <a:pt x="413038" y="4294"/>
                  <a:pt x="413969" y="3259"/>
                </a:cubicBezTo>
                <a:cubicBezTo>
                  <a:pt x="414901" y="2225"/>
                  <a:pt x="416038" y="1449"/>
                  <a:pt x="417332" y="880"/>
                </a:cubicBezTo>
                <a:cubicBezTo>
                  <a:pt x="418625" y="311"/>
                  <a:pt x="420021" y="52"/>
                  <a:pt x="421573" y="52"/>
                </a:cubicBezTo>
                <a:close/>
                <a:moveTo>
                  <a:pt x="298670" y="52"/>
                </a:moveTo>
                <a:cubicBezTo>
                  <a:pt x="300222" y="52"/>
                  <a:pt x="301619" y="311"/>
                  <a:pt x="302912" y="880"/>
                </a:cubicBezTo>
                <a:cubicBezTo>
                  <a:pt x="304205" y="1449"/>
                  <a:pt x="305343" y="2225"/>
                  <a:pt x="306274" y="3259"/>
                </a:cubicBezTo>
                <a:cubicBezTo>
                  <a:pt x="307205" y="4294"/>
                  <a:pt x="307981" y="5484"/>
                  <a:pt x="308447" y="6880"/>
                </a:cubicBezTo>
                <a:cubicBezTo>
                  <a:pt x="308964" y="8226"/>
                  <a:pt x="309222" y="9777"/>
                  <a:pt x="309222" y="11433"/>
                </a:cubicBezTo>
                <a:cubicBezTo>
                  <a:pt x="309222" y="13088"/>
                  <a:pt x="308964" y="14588"/>
                  <a:pt x="308447" y="15985"/>
                </a:cubicBezTo>
                <a:cubicBezTo>
                  <a:pt x="307929" y="17382"/>
                  <a:pt x="307205" y="18572"/>
                  <a:pt x="306274" y="19606"/>
                </a:cubicBezTo>
                <a:cubicBezTo>
                  <a:pt x="305343" y="20641"/>
                  <a:pt x="304205" y="21417"/>
                  <a:pt x="302912" y="21986"/>
                </a:cubicBezTo>
                <a:cubicBezTo>
                  <a:pt x="301619" y="22555"/>
                  <a:pt x="300222" y="22814"/>
                  <a:pt x="298670" y="22814"/>
                </a:cubicBezTo>
                <a:cubicBezTo>
                  <a:pt x="297118" y="22814"/>
                  <a:pt x="295722" y="22555"/>
                  <a:pt x="294429" y="21986"/>
                </a:cubicBezTo>
                <a:cubicBezTo>
                  <a:pt x="293135" y="21417"/>
                  <a:pt x="291998" y="20641"/>
                  <a:pt x="291066" y="19606"/>
                </a:cubicBezTo>
                <a:cubicBezTo>
                  <a:pt x="290135" y="18572"/>
                  <a:pt x="289411" y="17382"/>
                  <a:pt x="288894" y="15985"/>
                </a:cubicBezTo>
                <a:cubicBezTo>
                  <a:pt x="288377" y="14640"/>
                  <a:pt x="288118" y="13088"/>
                  <a:pt x="288118" y="11433"/>
                </a:cubicBezTo>
                <a:cubicBezTo>
                  <a:pt x="288118" y="9777"/>
                  <a:pt x="288377" y="8277"/>
                  <a:pt x="288894" y="6880"/>
                </a:cubicBezTo>
                <a:cubicBezTo>
                  <a:pt x="289411" y="5484"/>
                  <a:pt x="290135" y="4294"/>
                  <a:pt x="291066" y="3259"/>
                </a:cubicBezTo>
                <a:cubicBezTo>
                  <a:pt x="291998" y="2225"/>
                  <a:pt x="293135" y="1449"/>
                  <a:pt x="294429" y="880"/>
                </a:cubicBezTo>
                <a:cubicBezTo>
                  <a:pt x="295722" y="311"/>
                  <a:pt x="297118" y="52"/>
                  <a:pt x="298670" y="52"/>
                </a:cubicBezTo>
                <a:close/>
                <a:moveTo>
                  <a:pt x="8069" y="0"/>
                </a:moveTo>
                <a:cubicBezTo>
                  <a:pt x="9363" y="0"/>
                  <a:pt x="10604" y="207"/>
                  <a:pt x="11742" y="621"/>
                </a:cubicBezTo>
                <a:cubicBezTo>
                  <a:pt x="12880" y="1086"/>
                  <a:pt x="13811" y="1655"/>
                  <a:pt x="14483" y="2380"/>
                </a:cubicBezTo>
                <a:cubicBezTo>
                  <a:pt x="14897" y="2793"/>
                  <a:pt x="15104" y="3207"/>
                  <a:pt x="15104" y="3569"/>
                </a:cubicBezTo>
                <a:cubicBezTo>
                  <a:pt x="15104" y="3880"/>
                  <a:pt x="14949" y="4190"/>
                  <a:pt x="14690" y="4449"/>
                </a:cubicBezTo>
                <a:cubicBezTo>
                  <a:pt x="14432" y="4708"/>
                  <a:pt x="14121" y="4863"/>
                  <a:pt x="13811" y="4863"/>
                </a:cubicBezTo>
                <a:cubicBezTo>
                  <a:pt x="13604" y="4863"/>
                  <a:pt x="13397" y="4759"/>
                  <a:pt x="13190" y="4604"/>
                </a:cubicBezTo>
                <a:cubicBezTo>
                  <a:pt x="12828" y="4190"/>
                  <a:pt x="12414" y="3828"/>
                  <a:pt x="11845" y="3518"/>
                </a:cubicBezTo>
                <a:cubicBezTo>
                  <a:pt x="11276" y="3207"/>
                  <a:pt x="10707" y="2949"/>
                  <a:pt x="10035" y="2742"/>
                </a:cubicBezTo>
                <a:cubicBezTo>
                  <a:pt x="9363" y="2587"/>
                  <a:pt x="8742" y="2483"/>
                  <a:pt x="8069" y="2483"/>
                </a:cubicBezTo>
                <a:cubicBezTo>
                  <a:pt x="7138" y="2483"/>
                  <a:pt x="6259" y="2638"/>
                  <a:pt x="5535" y="2897"/>
                </a:cubicBezTo>
                <a:cubicBezTo>
                  <a:pt x="4811" y="3156"/>
                  <a:pt x="4242" y="3569"/>
                  <a:pt x="3828" y="4087"/>
                </a:cubicBezTo>
                <a:cubicBezTo>
                  <a:pt x="3414" y="4604"/>
                  <a:pt x="3207" y="5225"/>
                  <a:pt x="3207" y="5949"/>
                </a:cubicBezTo>
                <a:cubicBezTo>
                  <a:pt x="3207" y="6725"/>
                  <a:pt x="3414" y="7398"/>
                  <a:pt x="3880" y="7915"/>
                </a:cubicBezTo>
                <a:cubicBezTo>
                  <a:pt x="4345" y="8432"/>
                  <a:pt x="4966" y="8846"/>
                  <a:pt x="5742" y="9156"/>
                </a:cubicBezTo>
                <a:cubicBezTo>
                  <a:pt x="6518" y="9518"/>
                  <a:pt x="7397" y="9777"/>
                  <a:pt x="8328" y="10036"/>
                </a:cubicBezTo>
                <a:cubicBezTo>
                  <a:pt x="9363" y="10294"/>
                  <a:pt x="10294" y="10605"/>
                  <a:pt x="11173" y="10915"/>
                </a:cubicBezTo>
                <a:cubicBezTo>
                  <a:pt x="12052" y="11277"/>
                  <a:pt x="12828" y="11691"/>
                  <a:pt x="13449" y="12157"/>
                </a:cubicBezTo>
                <a:cubicBezTo>
                  <a:pt x="14070" y="12622"/>
                  <a:pt x="14587" y="13243"/>
                  <a:pt x="15001" y="13916"/>
                </a:cubicBezTo>
                <a:cubicBezTo>
                  <a:pt x="15363" y="14640"/>
                  <a:pt x="15518" y="15571"/>
                  <a:pt x="15518" y="16657"/>
                </a:cubicBezTo>
                <a:cubicBezTo>
                  <a:pt x="15518" y="17847"/>
                  <a:pt x="15208" y="18882"/>
                  <a:pt x="14535" y="19761"/>
                </a:cubicBezTo>
                <a:cubicBezTo>
                  <a:pt x="13863" y="20641"/>
                  <a:pt x="12983" y="21365"/>
                  <a:pt x="11845" y="21882"/>
                </a:cubicBezTo>
                <a:cubicBezTo>
                  <a:pt x="10707" y="22400"/>
                  <a:pt x="9414" y="22710"/>
                  <a:pt x="8018" y="22710"/>
                </a:cubicBezTo>
                <a:cubicBezTo>
                  <a:pt x="6466" y="22710"/>
                  <a:pt x="5121" y="22503"/>
                  <a:pt x="3931" y="22037"/>
                </a:cubicBezTo>
                <a:cubicBezTo>
                  <a:pt x="2741" y="21572"/>
                  <a:pt x="1604" y="20848"/>
                  <a:pt x="517" y="19813"/>
                </a:cubicBezTo>
                <a:cubicBezTo>
                  <a:pt x="362" y="19710"/>
                  <a:pt x="259" y="19503"/>
                  <a:pt x="155" y="19347"/>
                </a:cubicBezTo>
                <a:cubicBezTo>
                  <a:pt x="52" y="19192"/>
                  <a:pt x="0" y="18985"/>
                  <a:pt x="0" y="18778"/>
                </a:cubicBezTo>
                <a:cubicBezTo>
                  <a:pt x="0" y="18468"/>
                  <a:pt x="104" y="18158"/>
                  <a:pt x="362" y="17899"/>
                </a:cubicBezTo>
                <a:cubicBezTo>
                  <a:pt x="569" y="17640"/>
                  <a:pt x="879" y="17485"/>
                  <a:pt x="1241" y="17485"/>
                </a:cubicBezTo>
                <a:cubicBezTo>
                  <a:pt x="1500" y="17485"/>
                  <a:pt x="1810" y="17640"/>
                  <a:pt x="2017" y="17847"/>
                </a:cubicBezTo>
                <a:cubicBezTo>
                  <a:pt x="2845" y="18623"/>
                  <a:pt x="3724" y="19244"/>
                  <a:pt x="4707" y="19658"/>
                </a:cubicBezTo>
                <a:cubicBezTo>
                  <a:pt x="5690" y="20072"/>
                  <a:pt x="6776" y="20279"/>
                  <a:pt x="7966" y="20279"/>
                </a:cubicBezTo>
                <a:cubicBezTo>
                  <a:pt x="8897" y="20279"/>
                  <a:pt x="9776" y="20123"/>
                  <a:pt x="10500" y="19813"/>
                </a:cubicBezTo>
                <a:cubicBezTo>
                  <a:pt x="11225" y="19503"/>
                  <a:pt x="11794" y="19089"/>
                  <a:pt x="12259" y="18571"/>
                </a:cubicBezTo>
                <a:cubicBezTo>
                  <a:pt x="12725" y="18054"/>
                  <a:pt x="12932" y="17433"/>
                  <a:pt x="12932" y="16761"/>
                </a:cubicBezTo>
                <a:cubicBezTo>
                  <a:pt x="12932" y="15933"/>
                  <a:pt x="12673" y="15261"/>
                  <a:pt x="12207" y="14692"/>
                </a:cubicBezTo>
                <a:cubicBezTo>
                  <a:pt x="11742" y="14123"/>
                  <a:pt x="11070" y="13657"/>
                  <a:pt x="10242" y="13295"/>
                </a:cubicBezTo>
                <a:cubicBezTo>
                  <a:pt x="9414" y="12933"/>
                  <a:pt x="8431" y="12622"/>
                  <a:pt x="7345" y="12364"/>
                </a:cubicBezTo>
                <a:cubicBezTo>
                  <a:pt x="6362" y="12157"/>
                  <a:pt x="5483" y="11898"/>
                  <a:pt x="4655" y="11536"/>
                </a:cubicBezTo>
                <a:cubicBezTo>
                  <a:pt x="3828" y="11226"/>
                  <a:pt x="3103" y="10812"/>
                  <a:pt x="2535" y="10294"/>
                </a:cubicBezTo>
                <a:cubicBezTo>
                  <a:pt x="1914" y="9777"/>
                  <a:pt x="1448" y="9208"/>
                  <a:pt x="1138" y="8484"/>
                </a:cubicBezTo>
                <a:cubicBezTo>
                  <a:pt x="827" y="7760"/>
                  <a:pt x="672" y="6932"/>
                  <a:pt x="672" y="6001"/>
                </a:cubicBezTo>
                <a:cubicBezTo>
                  <a:pt x="672" y="4811"/>
                  <a:pt x="983" y="3776"/>
                  <a:pt x="1604" y="2845"/>
                </a:cubicBezTo>
                <a:cubicBezTo>
                  <a:pt x="2276" y="1914"/>
                  <a:pt x="3103" y="1242"/>
                  <a:pt x="4242" y="724"/>
                </a:cubicBezTo>
                <a:cubicBezTo>
                  <a:pt x="5328" y="259"/>
                  <a:pt x="6621" y="0"/>
                  <a:pt x="8069"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Schoolbook"/>
              <a:ea typeface="Century Schoolbook"/>
              <a:cs typeface="Century Schoolbook"/>
              <a:sym typeface="Century Schoolbook"/>
            </a:endParaRPr>
          </a:p>
        </p:txBody>
      </p:sp>
      <p:grpSp>
        <p:nvGrpSpPr>
          <p:cNvPr id="45" name="Google Shape;45;p75"/>
          <p:cNvGrpSpPr/>
          <p:nvPr/>
        </p:nvGrpSpPr>
        <p:grpSpPr>
          <a:xfrm>
            <a:off x="0" y="3364307"/>
            <a:ext cx="4715405" cy="3004079"/>
            <a:chOff x="195319" y="2097486"/>
            <a:chExt cx="4278713" cy="3004079"/>
          </a:xfrm>
        </p:grpSpPr>
        <p:cxnSp>
          <p:nvCxnSpPr>
            <p:cNvPr id="46" name="Google Shape;46;p75"/>
            <p:cNvCxnSpPr/>
            <p:nvPr/>
          </p:nvCxnSpPr>
          <p:spPr>
            <a:xfrm rot="10800000">
              <a:off x="195319" y="2097486"/>
              <a:ext cx="4278713" cy="0"/>
            </a:xfrm>
            <a:prstGeom prst="straightConnector1">
              <a:avLst/>
            </a:prstGeom>
            <a:noFill/>
            <a:ln w="28575" cap="flat" cmpd="sng">
              <a:solidFill>
                <a:srgbClr val="69ADAD"/>
              </a:solidFill>
              <a:prstDash val="solid"/>
              <a:miter lim="800000"/>
              <a:headEnd type="none" w="sm" len="sm"/>
              <a:tailEnd type="none" w="sm" len="sm"/>
            </a:ln>
          </p:spPr>
        </p:cxnSp>
        <p:cxnSp>
          <p:nvCxnSpPr>
            <p:cNvPr id="47" name="Google Shape;47;p75"/>
            <p:cNvCxnSpPr/>
            <p:nvPr/>
          </p:nvCxnSpPr>
          <p:spPr>
            <a:xfrm rot="10800000">
              <a:off x="195319" y="2592736"/>
              <a:ext cx="4278713" cy="0"/>
            </a:xfrm>
            <a:prstGeom prst="straightConnector1">
              <a:avLst/>
            </a:prstGeom>
            <a:noFill/>
            <a:ln w="28575" cap="flat" cmpd="sng">
              <a:solidFill>
                <a:srgbClr val="69ADAD"/>
              </a:solidFill>
              <a:prstDash val="solid"/>
              <a:miter lim="800000"/>
              <a:headEnd type="none" w="sm" len="sm"/>
              <a:tailEnd type="none" w="sm" len="sm"/>
            </a:ln>
          </p:spPr>
        </p:cxnSp>
        <p:cxnSp>
          <p:nvCxnSpPr>
            <p:cNvPr id="48" name="Google Shape;48;p75"/>
            <p:cNvCxnSpPr/>
            <p:nvPr/>
          </p:nvCxnSpPr>
          <p:spPr>
            <a:xfrm rot="10800000">
              <a:off x="195319" y="3089885"/>
              <a:ext cx="4278713" cy="0"/>
            </a:xfrm>
            <a:prstGeom prst="straightConnector1">
              <a:avLst/>
            </a:prstGeom>
            <a:noFill/>
            <a:ln w="28575" cap="flat" cmpd="sng">
              <a:solidFill>
                <a:srgbClr val="69ADAD"/>
              </a:solidFill>
              <a:prstDash val="solid"/>
              <a:miter lim="800000"/>
              <a:headEnd type="none" w="sm" len="sm"/>
              <a:tailEnd type="none" w="sm" len="sm"/>
            </a:ln>
          </p:spPr>
        </p:cxnSp>
        <p:cxnSp>
          <p:nvCxnSpPr>
            <p:cNvPr id="49" name="Google Shape;49;p75"/>
            <p:cNvCxnSpPr/>
            <p:nvPr/>
          </p:nvCxnSpPr>
          <p:spPr>
            <a:xfrm rot="10800000">
              <a:off x="195319" y="3585135"/>
              <a:ext cx="4278713" cy="0"/>
            </a:xfrm>
            <a:prstGeom prst="straightConnector1">
              <a:avLst/>
            </a:prstGeom>
            <a:noFill/>
            <a:ln w="28575" cap="flat" cmpd="sng">
              <a:solidFill>
                <a:srgbClr val="69ADAD"/>
              </a:solidFill>
              <a:prstDash val="solid"/>
              <a:miter lim="800000"/>
              <a:headEnd type="none" w="sm" len="sm"/>
              <a:tailEnd type="none" w="sm" len="sm"/>
            </a:ln>
          </p:spPr>
        </p:cxnSp>
        <p:cxnSp>
          <p:nvCxnSpPr>
            <p:cNvPr id="50" name="Google Shape;50;p75"/>
            <p:cNvCxnSpPr/>
            <p:nvPr/>
          </p:nvCxnSpPr>
          <p:spPr>
            <a:xfrm rot="10800000">
              <a:off x="195319" y="4109166"/>
              <a:ext cx="4278713" cy="0"/>
            </a:xfrm>
            <a:prstGeom prst="straightConnector1">
              <a:avLst/>
            </a:prstGeom>
            <a:noFill/>
            <a:ln w="28575" cap="flat" cmpd="sng">
              <a:solidFill>
                <a:srgbClr val="69ADAD"/>
              </a:solidFill>
              <a:prstDash val="solid"/>
              <a:miter lim="800000"/>
              <a:headEnd type="none" w="sm" len="sm"/>
              <a:tailEnd type="none" w="sm" len="sm"/>
            </a:ln>
          </p:spPr>
        </p:cxnSp>
        <p:cxnSp>
          <p:nvCxnSpPr>
            <p:cNvPr id="51" name="Google Shape;51;p75"/>
            <p:cNvCxnSpPr/>
            <p:nvPr/>
          </p:nvCxnSpPr>
          <p:spPr>
            <a:xfrm rot="10800000">
              <a:off x="195319" y="4604416"/>
              <a:ext cx="4278713" cy="0"/>
            </a:xfrm>
            <a:prstGeom prst="straightConnector1">
              <a:avLst/>
            </a:prstGeom>
            <a:noFill/>
            <a:ln w="28575" cap="flat" cmpd="sng">
              <a:solidFill>
                <a:srgbClr val="69ADAD"/>
              </a:solidFill>
              <a:prstDash val="solid"/>
              <a:miter lim="800000"/>
              <a:headEnd type="none" w="sm" len="sm"/>
              <a:tailEnd type="none" w="sm" len="sm"/>
            </a:ln>
          </p:spPr>
        </p:cxnSp>
        <p:cxnSp>
          <p:nvCxnSpPr>
            <p:cNvPr id="52" name="Google Shape;52;p75"/>
            <p:cNvCxnSpPr/>
            <p:nvPr/>
          </p:nvCxnSpPr>
          <p:spPr>
            <a:xfrm rot="10800000">
              <a:off x="195319" y="5101565"/>
              <a:ext cx="4278713" cy="0"/>
            </a:xfrm>
            <a:prstGeom prst="straightConnector1">
              <a:avLst/>
            </a:prstGeom>
            <a:noFill/>
            <a:ln w="28575" cap="flat" cmpd="sng">
              <a:solidFill>
                <a:srgbClr val="69ADAD"/>
              </a:solidFill>
              <a:prstDash val="solid"/>
              <a:miter lim="800000"/>
              <a:headEnd type="none" w="sm" len="sm"/>
              <a:tailEnd type="none" w="sm" len="sm"/>
            </a:ln>
          </p:spPr>
        </p:cxnSp>
      </p:grpSp>
      <p:sp>
        <p:nvSpPr>
          <p:cNvPr id="53" name="Google Shape;53;p75"/>
          <p:cNvSpPr txBox="1">
            <a:spLocks noGrp="1"/>
          </p:cNvSpPr>
          <p:nvPr>
            <p:ph type="body" idx="20"/>
          </p:nvPr>
        </p:nvSpPr>
        <p:spPr>
          <a:xfrm>
            <a:off x="791228" y="729337"/>
            <a:ext cx="4746695" cy="1301871"/>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6000"/>
              <a:buNone/>
              <a:defRPr sz="6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4" name="Google Shape;54;p7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55" name="Google Shape;55;p75"/>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pic>
        <p:nvPicPr>
          <p:cNvPr id="56" name="Google Shape;56;p75"/>
          <p:cNvPicPr preferRelativeResize="0"/>
          <p:nvPr/>
        </p:nvPicPr>
        <p:blipFill rotWithShape="1">
          <a:blip r:embed="rId2">
            <a:alphaModFix/>
          </a:blip>
          <a:srcRect l="22302" b="22948"/>
          <a:stretch/>
        </p:blipFill>
        <p:spPr>
          <a:xfrm>
            <a:off x="0" y="7291388"/>
            <a:ext cx="3429000" cy="3400425"/>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ablet Preview">
  <p:cSld name="Tablet Preview">
    <p:spTree>
      <p:nvGrpSpPr>
        <p:cNvPr id="1" name="Shape 296"/>
        <p:cNvGrpSpPr/>
        <p:nvPr/>
      </p:nvGrpSpPr>
      <p:grpSpPr>
        <a:xfrm>
          <a:off x="0" y="0"/>
          <a:ext cx="0" cy="0"/>
          <a:chOff x="0" y="0"/>
          <a:chExt cx="0" cy="0"/>
        </a:xfrm>
      </p:grpSpPr>
      <p:pic>
        <p:nvPicPr>
          <p:cNvPr id="297" name="Google Shape;297;p93"/>
          <p:cNvPicPr preferRelativeResize="0"/>
          <p:nvPr/>
        </p:nvPicPr>
        <p:blipFill rotWithShape="1">
          <a:blip r:embed="rId2">
            <a:alphaModFix/>
          </a:blip>
          <a:srcRect l="22302" b="22948"/>
          <a:stretch/>
        </p:blipFill>
        <p:spPr>
          <a:xfrm>
            <a:off x="0" y="8408898"/>
            <a:ext cx="2302099" cy="2282915"/>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sp>
        <p:nvSpPr>
          <p:cNvPr id="298" name="Google Shape;298;p93"/>
          <p:cNvSpPr/>
          <p:nvPr/>
        </p:nvSpPr>
        <p:spPr>
          <a:xfrm>
            <a:off x="0" y="657727"/>
            <a:ext cx="7559675" cy="5604742"/>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pic>
        <p:nvPicPr>
          <p:cNvPr id="299" name="Google Shape;299;p93"/>
          <p:cNvPicPr preferRelativeResize="0"/>
          <p:nvPr/>
        </p:nvPicPr>
        <p:blipFill rotWithShape="1">
          <a:blip r:embed="rId3">
            <a:alphaModFix/>
          </a:blip>
          <a:srcRect b="15813"/>
          <a:stretch/>
        </p:blipFill>
        <p:spPr>
          <a:xfrm>
            <a:off x="1476145" y="5479784"/>
            <a:ext cx="4607383" cy="5212029"/>
          </a:xfrm>
          <a:custGeom>
            <a:avLst/>
            <a:gdLst/>
            <a:ahLst/>
            <a:cxnLst/>
            <a:rect l="l" t="t" r="r" b="b"/>
            <a:pathLst>
              <a:path w="4607383" h="5212029" extrusionOk="0">
                <a:moveTo>
                  <a:pt x="0" y="0"/>
                </a:moveTo>
                <a:lnTo>
                  <a:pt x="4607383" y="0"/>
                </a:lnTo>
                <a:lnTo>
                  <a:pt x="4607383" y="5212029"/>
                </a:lnTo>
                <a:lnTo>
                  <a:pt x="0" y="5212029"/>
                </a:lnTo>
                <a:close/>
              </a:path>
            </a:pathLst>
          </a:custGeom>
          <a:noFill/>
          <a:ln>
            <a:noFill/>
          </a:ln>
        </p:spPr>
      </p:pic>
      <p:sp>
        <p:nvSpPr>
          <p:cNvPr id="300" name="Google Shape;300;p93"/>
          <p:cNvSpPr>
            <a:spLocks noGrp="1"/>
          </p:cNvSpPr>
          <p:nvPr>
            <p:ph type="pic" idx="2"/>
          </p:nvPr>
        </p:nvSpPr>
        <p:spPr>
          <a:xfrm>
            <a:off x="1793144" y="5952556"/>
            <a:ext cx="3973385" cy="4739257"/>
          </a:xfrm>
          <a:prstGeom prst="rect">
            <a:avLst/>
          </a:prstGeom>
          <a:solidFill>
            <a:srgbClr val="BFBFBF"/>
          </a:solidFill>
          <a:ln>
            <a:noFill/>
          </a:ln>
        </p:spPr>
      </p:sp>
      <p:sp>
        <p:nvSpPr>
          <p:cNvPr id="301" name="Google Shape;301;p93"/>
          <p:cNvSpPr/>
          <p:nvPr/>
        </p:nvSpPr>
        <p:spPr>
          <a:xfrm>
            <a:off x="2542885" y="9876090"/>
            <a:ext cx="2473903" cy="527935"/>
          </a:xfrm>
          <a:prstGeom prst="rect">
            <a:avLst/>
          </a:prstGeom>
          <a:solidFill>
            <a:srgbClr val="69ADAD"/>
          </a:solidFill>
          <a:ln>
            <a:noFill/>
          </a:ln>
        </p:spPr>
        <p:txBody>
          <a:bodyPr spcFirstLastPara="1" wrap="square" lIns="141375" tIns="70675" rIns="141375" bIns="70675" anchor="t" anchorCtr="0">
            <a:noAutofit/>
          </a:bodyPr>
          <a:lstStyle/>
          <a:p>
            <a:pPr marL="0" marR="0" lvl="0" indent="0" algn="ctr" rtl="0">
              <a:lnSpc>
                <a:spcPct val="100000"/>
              </a:lnSpc>
              <a:spcBef>
                <a:spcPts val="0"/>
              </a:spcBef>
              <a:spcAft>
                <a:spcPts val="0"/>
              </a:spcAft>
              <a:buClr>
                <a:srgbClr val="000000"/>
              </a:buClr>
              <a:buSzPts val="4175"/>
              <a:buFont typeface="Arial"/>
              <a:buNone/>
            </a:pPr>
            <a:endParaRPr sz="4175" b="0" i="0" u="none" strike="noStrike" cap="none">
              <a:solidFill>
                <a:schemeClr val="dk1"/>
              </a:solidFill>
              <a:latin typeface="Century Schoolbook"/>
              <a:ea typeface="Century Schoolbook"/>
              <a:cs typeface="Century Schoolbook"/>
              <a:sym typeface="Century Schoolbook"/>
            </a:endParaRPr>
          </a:p>
        </p:txBody>
      </p:sp>
      <p:sp>
        <p:nvSpPr>
          <p:cNvPr id="302" name="Google Shape;302;p93"/>
          <p:cNvSpPr txBox="1">
            <a:spLocks noGrp="1"/>
          </p:cNvSpPr>
          <p:nvPr>
            <p:ph type="body" idx="1"/>
          </p:nvPr>
        </p:nvSpPr>
        <p:spPr>
          <a:xfrm>
            <a:off x="1793144" y="9969560"/>
            <a:ext cx="3973385" cy="43446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111"/>
              <a:buNone/>
              <a:defRPr sz="3111">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111"/>
              <a:buNone/>
              <a:defRPr sz="3111">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111"/>
              <a:buNone/>
              <a:defRPr sz="3111">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111"/>
              <a:buNone/>
              <a:defRPr sz="3111">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03" name="Google Shape;303;p9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304" name="Google Shape;304;p93"/>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305" name="Google Shape;305;p93"/>
          <p:cNvSpPr txBox="1">
            <a:spLocks noGrp="1"/>
          </p:cNvSpPr>
          <p:nvPr>
            <p:ph type="body" idx="3"/>
          </p:nvPr>
        </p:nvSpPr>
        <p:spPr>
          <a:xfrm>
            <a:off x="801602" y="2619024"/>
            <a:ext cx="5956470" cy="2593004"/>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306" name="Google Shape;306;p93"/>
          <p:cNvCxnSpPr/>
          <p:nvPr/>
        </p:nvCxnSpPr>
        <p:spPr>
          <a:xfrm>
            <a:off x="0" y="1462432"/>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307" name="Google Shape;307;p93"/>
          <p:cNvSpPr txBox="1">
            <a:spLocks noGrp="1"/>
          </p:cNvSpPr>
          <p:nvPr>
            <p:ph type="body" idx="4"/>
          </p:nvPr>
        </p:nvSpPr>
        <p:spPr>
          <a:xfrm>
            <a:off x="801602"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08" name="Google Shape;308;p93"/>
          <p:cNvSpPr txBox="1">
            <a:spLocks noGrp="1"/>
          </p:cNvSpPr>
          <p:nvPr>
            <p:ph type="body" idx="5"/>
          </p:nvPr>
        </p:nvSpPr>
        <p:spPr>
          <a:xfrm>
            <a:off x="801602" y="80760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se Study Title">
  <p:cSld name="Case Study Title">
    <p:spTree>
      <p:nvGrpSpPr>
        <p:cNvPr id="1" name="Shape 309"/>
        <p:cNvGrpSpPr/>
        <p:nvPr/>
      </p:nvGrpSpPr>
      <p:grpSpPr>
        <a:xfrm>
          <a:off x="0" y="0"/>
          <a:ext cx="0" cy="0"/>
          <a:chOff x="0" y="0"/>
          <a:chExt cx="0" cy="0"/>
        </a:xfrm>
      </p:grpSpPr>
      <p:pic>
        <p:nvPicPr>
          <p:cNvPr id="310" name="Google Shape;310;p94"/>
          <p:cNvPicPr preferRelativeResize="0"/>
          <p:nvPr/>
        </p:nvPicPr>
        <p:blipFill rotWithShape="1">
          <a:blip r:embed="rId2">
            <a:alphaModFix/>
          </a:blip>
          <a:srcRect/>
          <a:stretch/>
        </p:blipFill>
        <p:spPr>
          <a:xfrm>
            <a:off x="5137" y="0"/>
            <a:ext cx="3301373" cy="4021666"/>
          </a:xfrm>
          <a:custGeom>
            <a:avLst/>
            <a:gdLst/>
            <a:ahLst/>
            <a:cxnLst/>
            <a:rect l="l" t="t" r="r" b="b"/>
            <a:pathLst>
              <a:path w="3301373" h="4021666" extrusionOk="0">
                <a:moveTo>
                  <a:pt x="0" y="0"/>
                </a:moveTo>
                <a:lnTo>
                  <a:pt x="3301373" y="0"/>
                </a:lnTo>
                <a:lnTo>
                  <a:pt x="3301373" y="4021666"/>
                </a:lnTo>
                <a:lnTo>
                  <a:pt x="0" y="4021666"/>
                </a:lnTo>
                <a:close/>
              </a:path>
            </a:pathLst>
          </a:custGeom>
          <a:noFill/>
          <a:ln>
            <a:noFill/>
          </a:ln>
        </p:spPr>
      </p:pic>
      <p:sp>
        <p:nvSpPr>
          <p:cNvPr id="311" name="Google Shape;311;p94"/>
          <p:cNvSpPr>
            <a:spLocks noGrp="1"/>
          </p:cNvSpPr>
          <p:nvPr>
            <p:ph type="pic" idx="2"/>
          </p:nvPr>
        </p:nvSpPr>
        <p:spPr>
          <a:xfrm>
            <a:off x="5136" y="1"/>
            <a:ext cx="2850694" cy="3459591"/>
          </a:xfrm>
          <a:prstGeom prst="rect">
            <a:avLst/>
          </a:prstGeom>
          <a:noFill/>
          <a:ln>
            <a:noFill/>
          </a:ln>
        </p:spPr>
      </p:sp>
      <p:sp>
        <p:nvSpPr>
          <p:cNvPr id="312" name="Google Shape;312;p94"/>
          <p:cNvSpPr/>
          <p:nvPr/>
        </p:nvSpPr>
        <p:spPr>
          <a:xfrm>
            <a:off x="3779839" y="1"/>
            <a:ext cx="3779837" cy="4738961"/>
          </a:xfrm>
          <a:custGeom>
            <a:avLst/>
            <a:gdLst/>
            <a:ahLst/>
            <a:cxnLst/>
            <a:rect l="l" t="t" r="r" b="b"/>
            <a:pathLst>
              <a:path w="3779837" h="4738961" extrusionOk="0">
                <a:moveTo>
                  <a:pt x="1298119" y="0"/>
                </a:moveTo>
                <a:lnTo>
                  <a:pt x="3761976" y="0"/>
                </a:lnTo>
                <a:lnTo>
                  <a:pt x="3779837" y="10851"/>
                </a:lnTo>
                <a:lnTo>
                  <a:pt x="3779837" y="4406977"/>
                </a:lnTo>
                <a:lnTo>
                  <a:pt x="3736018" y="4433598"/>
                </a:lnTo>
                <a:cubicBezTo>
                  <a:pt x="3377527" y="4628342"/>
                  <a:pt x="2966705" y="4738961"/>
                  <a:pt x="2530047" y="4738961"/>
                </a:cubicBezTo>
                <a:cubicBezTo>
                  <a:pt x="1132741" y="4738961"/>
                  <a:pt x="0" y="3606220"/>
                  <a:pt x="0" y="2208914"/>
                </a:cubicBezTo>
                <a:cubicBezTo>
                  <a:pt x="0" y="1335598"/>
                  <a:pt x="442477" y="565627"/>
                  <a:pt x="1115474" y="110960"/>
                </a:cubicBez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313" name="Google Shape;313;p9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314" name="Google Shape;314;p94"/>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315" name="Google Shape;315;p94"/>
          <p:cNvSpPr txBox="1">
            <a:spLocks noGrp="1"/>
          </p:cNvSpPr>
          <p:nvPr>
            <p:ph type="body" idx="1"/>
          </p:nvPr>
        </p:nvSpPr>
        <p:spPr>
          <a:xfrm>
            <a:off x="4459209" y="1736495"/>
            <a:ext cx="2864232"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1800"/>
              <a:buNone/>
              <a:defRPr sz="1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16" name="Google Shape;316;p94"/>
          <p:cNvSpPr txBox="1">
            <a:spLocks noGrp="1"/>
          </p:cNvSpPr>
          <p:nvPr>
            <p:ph type="body" idx="3"/>
          </p:nvPr>
        </p:nvSpPr>
        <p:spPr>
          <a:xfrm>
            <a:off x="4459209" y="887817"/>
            <a:ext cx="2899792" cy="57461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17" name="Google Shape;317;p94"/>
          <p:cNvSpPr txBox="1">
            <a:spLocks noGrp="1"/>
          </p:cNvSpPr>
          <p:nvPr>
            <p:ph type="body" idx="4"/>
          </p:nvPr>
        </p:nvSpPr>
        <p:spPr>
          <a:xfrm>
            <a:off x="766012" y="7547751"/>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18" name="Google Shape;318;p94"/>
          <p:cNvSpPr txBox="1">
            <a:spLocks noGrp="1"/>
          </p:cNvSpPr>
          <p:nvPr>
            <p:ph type="body" idx="5"/>
          </p:nvPr>
        </p:nvSpPr>
        <p:spPr>
          <a:xfrm>
            <a:off x="750772" y="5639757"/>
            <a:ext cx="5992060" cy="1704039"/>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19" name="Google Shape;319;p94"/>
          <p:cNvSpPr txBox="1">
            <a:spLocks noGrp="1"/>
          </p:cNvSpPr>
          <p:nvPr>
            <p:ph type="body" idx="6"/>
          </p:nvPr>
        </p:nvSpPr>
        <p:spPr>
          <a:xfrm>
            <a:off x="750772" y="5195174"/>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320" name="Google Shape;320;p94"/>
          <p:cNvCxnSpPr/>
          <p:nvPr/>
        </p:nvCxnSpPr>
        <p:spPr>
          <a:xfrm>
            <a:off x="0" y="7452884"/>
            <a:ext cx="3607692" cy="0"/>
          </a:xfrm>
          <a:prstGeom prst="straightConnector1">
            <a:avLst/>
          </a:prstGeom>
          <a:noFill/>
          <a:ln w="28575" cap="flat" cmpd="sng">
            <a:solidFill>
              <a:srgbClr val="69ADAD"/>
            </a:solidFill>
            <a:prstDash val="solid"/>
            <a:miter lim="800000"/>
            <a:headEnd type="none" w="sm" len="sm"/>
            <a:tailEnd type="none" w="sm" len="sm"/>
          </a:ln>
        </p:spPr>
      </p:cxnSp>
      <p:sp>
        <p:nvSpPr>
          <p:cNvPr id="321" name="Google Shape;321;p94"/>
          <p:cNvSpPr txBox="1">
            <a:spLocks noGrp="1"/>
          </p:cNvSpPr>
          <p:nvPr>
            <p:ph type="body" idx="7"/>
          </p:nvPr>
        </p:nvSpPr>
        <p:spPr>
          <a:xfrm>
            <a:off x="4459209" y="2460724"/>
            <a:ext cx="2899792" cy="280520"/>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22" name="Google Shape;322;p94"/>
          <p:cNvSpPr txBox="1">
            <a:spLocks noGrp="1"/>
          </p:cNvSpPr>
          <p:nvPr>
            <p:ph type="body" idx="8"/>
          </p:nvPr>
        </p:nvSpPr>
        <p:spPr>
          <a:xfrm>
            <a:off x="4459209" y="2917924"/>
            <a:ext cx="2899792" cy="280520"/>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23" name="Google Shape;323;p94"/>
          <p:cNvSpPr txBox="1">
            <a:spLocks noGrp="1"/>
          </p:cNvSpPr>
          <p:nvPr>
            <p:ph type="body" idx="9"/>
          </p:nvPr>
        </p:nvSpPr>
        <p:spPr>
          <a:xfrm>
            <a:off x="4459209" y="3375124"/>
            <a:ext cx="2899792" cy="280520"/>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324" name="Google Shape;324;p94"/>
          <p:cNvCxnSpPr/>
          <p:nvPr/>
        </p:nvCxnSpPr>
        <p:spPr>
          <a:xfrm rot="10800000">
            <a:off x="4451408" y="3267600"/>
            <a:ext cx="3108267" cy="0"/>
          </a:xfrm>
          <a:prstGeom prst="straightConnector1">
            <a:avLst/>
          </a:prstGeom>
          <a:noFill/>
          <a:ln w="28575" cap="flat" cmpd="sng">
            <a:solidFill>
              <a:schemeClr val="lt1"/>
            </a:solidFill>
            <a:prstDash val="solid"/>
            <a:miter lim="800000"/>
            <a:headEnd type="none" w="sm" len="sm"/>
            <a:tailEnd type="none" w="sm" len="sm"/>
          </a:ln>
        </p:spPr>
      </p:cxnSp>
      <p:cxnSp>
        <p:nvCxnSpPr>
          <p:cNvPr id="325" name="Google Shape;325;p94"/>
          <p:cNvCxnSpPr/>
          <p:nvPr/>
        </p:nvCxnSpPr>
        <p:spPr>
          <a:xfrm rot="10800000">
            <a:off x="4451408" y="2818422"/>
            <a:ext cx="3108267" cy="0"/>
          </a:xfrm>
          <a:prstGeom prst="straightConnector1">
            <a:avLst/>
          </a:prstGeom>
          <a:noFill/>
          <a:ln w="28575" cap="flat" cmpd="sng">
            <a:solidFill>
              <a:schemeClr val="lt1"/>
            </a:solidFill>
            <a:prstDash val="solid"/>
            <a:miter lim="800000"/>
            <a:headEnd type="none" w="sm" len="sm"/>
            <a:tailEnd type="none" w="sm" len="sm"/>
          </a:ln>
        </p:spPr>
      </p:cxnSp>
      <p:cxnSp>
        <p:nvCxnSpPr>
          <p:cNvPr id="326" name="Google Shape;326;p94"/>
          <p:cNvCxnSpPr/>
          <p:nvPr/>
        </p:nvCxnSpPr>
        <p:spPr>
          <a:xfrm rot="10800000">
            <a:off x="4451408" y="1599222"/>
            <a:ext cx="3108267" cy="0"/>
          </a:xfrm>
          <a:prstGeom prst="straightConnector1">
            <a:avLst/>
          </a:prstGeom>
          <a:noFill/>
          <a:ln w="28575" cap="flat" cmpd="sng">
            <a:solidFill>
              <a:schemeClr val="lt1"/>
            </a:solidFill>
            <a:prstDash val="solid"/>
            <a:miter lim="800000"/>
            <a:headEnd type="none" w="sm" len="sm"/>
            <a:tailEnd type="none" w="sm" len="sm"/>
          </a:ln>
        </p:spPr>
      </p:cxnSp>
      <p:sp>
        <p:nvSpPr>
          <p:cNvPr id="327" name="Google Shape;327;p94"/>
          <p:cNvSpPr txBox="1">
            <a:spLocks noGrp="1"/>
          </p:cNvSpPr>
          <p:nvPr>
            <p:ph type="body" idx="13"/>
          </p:nvPr>
        </p:nvSpPr>
        <p:spPr>
          <a:xfrm>
            <a:off x="734729" y="8046073"/>
            <a:ext cx="5992060" cy="1704039"/>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se Study 1">
  <p:cSld name="Case Study 1">
    <p:spTree>
      <p:nvGrpSpPr>
        <p:cNvPr id="1" name="Shape 328"/>
        <p:cNvGrpSpPr/>
        <p:nvPr/>
      </p:nvGrpSpPr>
      <p:grpSpPr>
        <a:xfrm>
          <a:off x="0" y="0"/>
          <a:ext cx="0" cy="0"/>
          <a:chOff x="0" y="0"/>
          <a:chExt cx="0" cy="0"/>
        </a:xfrm>
      </p:grpSpPr>
      <p:sp>
        <p:nvSpPr>
          <p:cNvPr id="329" name="Google Shape;329;p95"/>
          <p:cNvSpPr txBox="1">
            <a:spLocks noGrp="1"/>
          </p:cNvSpPr>
          <p:nvPr>
            <p:ph type="body" idx="1"/>
          </p:nvPr>
        </p:nvSpPr>
        <p:spPr>
          <a:xfrm>
            <a:off x="766012" y="6149784"/>
            <a:ext cx="5992060" cy="2088787"/>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0" name="Google Shape;330;p95"/>
          <p:cNvSpPr txBox="1">
            <a:spLocks noGrp="1"/>
          </p:cNvSpPr>
          <p:nvPr>
            <p:ph type="body" idx="2"/>
          </p:nvPr>
        </p:nvSpPr>
        <p:spPr>
          <a:xfrm>
            <a:off x="766012" y="5515124"/>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9ADAD"/>
              </a:buClr>
              <a:buSzPts val="1400"/>
              <a:buNone/>
              <a:defRPr sz="14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1" name="Google Shape;331;p9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332" name="Google Shape;332;p95"/>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333" name="Google Shape;333;p95"/>
          <p:cNvSpPr txBox="1">
            <a:spLocks noGrp="1"/>
          </p:cNvSpPr>
          <p:nvPr>
            <p:ph type="body" idx="3"/>
          </p:nvPr>
        </p:nvSpPr>
        <p:spPr>
          <a:xfrm>
            <a:off x="730154" y="1326776"/>
            <a:ext cx="5992060" cy="3851430"/>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4" name="Google Shape;334;p95"/>
          <p:cNvSpPr txBox="1">
            <a:spLocks noGrp="1"/>
          </p:cNvSpPr>
          <p:nvPr>
            <p:ph type="body" idx="4"/>
          </p:nvPr>
        </p:nvSpPr>
        <p:spPr>
          <a:xfrm>
            <a:off x="730154" y="692116"/>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9ADAD"/>
              </a:buClr>
              <a:buSzPts val="1400"/>
              <a:buNone/>
              <a:defRPr sz="14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335" name="Google Shape;335;p95"/>
          <p:cNvCxnSpPr/>
          <p:nvPr/>
        </p:nvCxnSpPr>
        <p:spPr>
          <a:xfrm>
            <a:off x="0" y="5348532"/>
            <a:ext cx="3607692" cy="0"/>
          </a:xfrm>
          <a:prstGeom prst="straightConnector1">
            <a:avLst/>
          </a:prstGeom>
          <a:noFill/>
          <a:ln w="28575" cap="flat" cmpd="sng">
            <a:solidFill>
              <a:srgbClr val="69ADAD"/>
            </a:solidFill>
            <a:prstDash val="solid"/>
            <a:miter lim="800000"/>
            <a:headEnd type="none" w="sm" len="sm"/>
            <a:tailEnd type="none" w="sm" len="sm"/>
          </a:ln>
        </p:spPr>
      </p:cxnSp>
      <p:pic>
        <p:nvPicPr>
          <p:cNvPr id="336" name="Google Shape;336;p95"/>
          <p:cNvPicPr preferRelativeResize="0"/>
          <p:nvPr/>
        </p:nvPicPr>
        <p:blipFill rotWithShape="1">
          <a:blip r:embed="rId2">
            <a:alphaModFix/>
          </a:blip>
          <a:srcRect l="22302" b="22948"/>
          <a:stretch/>
        </p:blipFill>
        <p:spPr>
          <a:xfrm>
            <a:off x="0" y="8408898"/>
            <a:ext cx="2302099" cy="2282915"/>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cxnSp>
        <p:nvCxnSpPr>
          <p:cNvPr id="337" name="Google Shape;337;p95"/>
          <p:cNvCxnSpPr/>
          <p:nvPr/>
        </p:nvCxnSpPr>
        <p:spPr>
          <a:xfrm>
            <a:off x="3801978" y="1225711"/>
            <a:ext cx="3288633" cy="0"/>
          </a:xfrm>
          <a:prstGeom prst="straightConnector1">
            <a:avLst/>
          </a:prstGeom>
          <a:noFill/>
          <a:ln w="28575" cap="flat" cmpd="sng">
            <a:solidFill>
              <a:srgbClr val="69ADAD"/>
            </a:solidFill>
            <a:prstDash val="solid"/>
            <a:miter lim="800000"/>
            <a:headEnd type="none" w="sm" len="sm"/>
            <a:tailEnd type="none" w="sm" len="sm"/>
          </a:ln>
        </p:spPr>
      </p:cxnSp>
      <p:cxnSp>
        <p:nvCxnSpPr>
          <p:cNvPr id="338" name="Google Shape;338;p95"/>
          <p:cNvCxnSpPr/>
          <p:nvPr/>
        </p:nvCxnSpPr>
        <p:spPr>
          <a:xfrm>
            <a:off x="3801978" y="6054385"/>
            <a:ext cx="3288633" cy="0"/>
          </a:xfrm>
          <a:prstGeom prst="straightConnector1">
            <a:avLst/>
          </a:prstGeom>
          <a:noFill/>
          <a:ln w="28575" cap="flat" cmpd="sng">
            <a:solidFill>
              <a:srgbClr val="69ADAD"/>
            </a:solidFill>
            <a:prstDash val="solid"/>
            <a:miter lim="800000"/>
            <a:headEnd type="none" w="sm" len="sm"/>
            <a:tailEnd type="none" w="sm" len="sm"/>
          </a:ln>
        </p:spPr>
      </p:cxnSp>
      <p:grpSp>
        <p:nvGrpSpPr>
          <p:cNvPr id="339" name="Google Shape;339;p95"/>
          <p:cNvGrpSpPr/>
          <p:nvPr/>
        </p:nvGrpSpPr>
        <p:grpSpPr>
          <a:xfrm>
            <a:off x="6770986" y="850643"/>
            <a:ext cx="750136" cy="750136"/>
            <a:chOff x="7559675" y="1928896"/>
            <a:chExt cx="750136" cy="750136"/>
          </a:xfrm>
        </p:grpSpPr>
        <p:sp>
          <p:nvSpPr>
            <p:cNvPr id="340" name="Google Shape;340;p95"/>
            <p:cNvSpPr/>
            <p:nvPr/>
          </p:nvSpPr>
          <p:spPr>
            <a:xfrm>
              <a:off x="7559675" y="1928896"/>
              <a:ext cx="750136" cy="750136"/>
            </a:xfrm>
            <a:prstGeom prst="ellipse">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grpSp>
          <p:nvGrpSpPr>
            <p:cNvPr id="341" name="Google Shape;341;p95"/>
            <p:cNvGrpSpPr/>
            <p:nvPr/>
          </p:nvGrpSpPr>
          <p:grpSpPr>
            <a:xfrm>
              <a:off x="7683372" y="2028561"/>
              <a:ext cx="526805" cy="526741"/>
              <a:chOff x="1042830" y="5367345"/>
              <a:chExt cx="907476" cy="907364"/>
            </a:xfrm>
          </p:grpSpPr>
          <p:grpSp>
            <p:nvGrpSpPr>
              <p:cNvPr id="342" name="Google Shape;342;p95"/>
              <p:cNvGrpSpPr/>
              <p:nvPr/>
            </p:nvGrpSpPr>
            <p:grpSpPr>
              <a:xfrm>
                <a:off x="1042830" y="5367345"/>
                <a:ext cx="907476" cy="907364"/>
                <a:chOff x="5318121" y="3727141"/>
                <a:chExt cx="907476" cy="907364"/>
              </a:xfrm>
            </p:grpSpPr>
            <p:sp>
              <p:nvSpPr>
                <p:cNvPr id="343" name="Google Shape;343;p95"/>
                <p:cNvSpPr/>
                <p:nvPr/>
              </p:nvSpPr>
              <p:spPr>
                <a:xfrm>
                  <a:off x="5318121" y="3727141"/>
                  <a:ext cx="907476" cy="907364"/>
                </a:xfrm>
                <a:custGeom>
                  <a:avLst/>
                  <a:gdLst/>
                  <a:ahLst/>
                  <a:cxnLst/>
                  <a:rect l="l" t="t" r="r" b="b"/>
                  <a:pathLst>
                    <a:path w="907476" h="907364" extrusionOk="0">
                      <a:moveTo>
                        <a:pt x="99246" y="906980"/>
                      </a:moveTo>
                      <a:cubicBezTo>
                        <a:pt x="95025" y="905060"/>
                        <a:pt x="90420" y="903908"/>
                        <a:pt x="86582" y="901604"/>
                      </a:cubicBezTo>
                      <a:cubicBezTo>
                        <a:pt x="67777" y="891621"/>
                        <a:pt x="57415" y="876261"/>
                        <a:pt x="57031" y="854758"/>
                      </a:cubicBezTo>
                      <a:cubicBezTo>
                        <a:pt x="56647" y="840550"/>
                        <a:pt x="57031" y="826343"/>
                        <a:pt x="57031" y="811751"/>
                      </a:cubicBezTo>
                      <a:cubicBezTo>
                        <a:pt x="38610" y="811751"/>
                        <a:pt x="23259" y="805607"/>
                        <a:pt x="11746" y="791400"/>
                      </a:cubicBezTo>
                      <a:cubicBezTo>
                        <a:pt x="3303" y="780648"/>
                        <a:pt x="-535" y="767977"/>
                        <a:pt x="233" y="754153"/>
                      </a:cubicBezTo>
                      <a:cubicBezTo>
                        <a:pt x="1767" y="726890"/>
                        <a:pt x="22491" y="708074"/>
                        <a:pt x="56264" y="704619"/>
                      </a:cubicBezTo>
                      <a:cubicBezTo>
                        <a:pt x="56264" y="673131"/>
                        <a:pt x="56264" y="641260"/>
                        <a:pt x="56264" y="609773"/>
                      </a:cubicBezTo>
                      <a:cubicBezTo>
                        <a:pt x="14816" y="600174"/>
                        <a:pt x="-2070" y="582126"/>
                        <a:pt x="233" y="549871"/>
                      </a:cubicBezTo>
                      <a:cubicBezTo>
                        <a:pt x="2152" y="522992"/>
                        <a:pt x="23643" y="504561"/>
                        <a:pt x="56264" y="501489"/>
                      </a:cubicBezTo>
                      <a:cubicBezTo>
                        <a:pt x="56264" y="470002"/>
                        <a:pt x="56264" y="438131"/>
                        <a:pt x="56264" y="406644"/>
                      </a:cubicBezTo>
                      <a:cubicBezTo>
                        <a:pt x="20573" y="400500"/>
                        <a:pt x="1384" y="383220"/>
                        <a:pt x="233" y="355957"/>
                      </a:cubicBezTo>
                      <a:cubicBezTo>
                        <a:pt x="-919" y="324086"/>
                        <a:pt x="14816" y="307575"/>
                        <a:pt x="56264" y="297975"/>
                      </a:cubicBezTo>
                      <a:cubicBezTo>
                        <a:pt x="56264" y="266488"/>
                        <a:pt x="56264" y="235001"/>
                        <a:pt x="56264" y="202746"/>
                      </a:cubicBezTo>
                      <a:cubicBezTo>
                        <a:pt x="37842" y="202746"/>
                        <a:pt x="21724" y="196218"/>
                        <a:pt x="10594" y="180858"/>
                      </a:cubicBezTo>
                      <a:cubicBezTo>
                        <a:pt x="2152" y="169723"/>
                        <a:pt x="-919" y="157051"/>
                        <a:pt x="233" y="143228"/>
                      </a:cubicBezTo>
                      <a:cubicBezTo>
                        <a:pt x="2535" y="116732"/>
                        <a:pt x="23643" y="97917"/>
                        <a:pt x="56647" y="95229"/>
                      </a:cubicBezTo>
                      <a:cubicBezTo>
                        <a:pt x="56647" y="82174"/>
                        <a:pt x="56647" y="69118"/>
                        <a:pt x="56647" y="55678"/>
                      </a:cubicBezTo>
                      <a:cubicBezTo>
                        <a:pt x="56647" y="22655"/>
                        <a:pt x="78907" y="0"/>
                        <a:pt x="111911" y="0"/>
                      </a:cubicBezTo>
                      <a:cubicBezTo>
                        <a:pt x="187898" y="0"/>
                        <a:pt x="263502" y="0"/>
                        <a:pt x="339489" y="0"/>
                      </a:cubicBezTo>
                      <a:cubicBezTo>
                        <a:pt x="353306" y="0"/>
                        <a:pt x="361365" y="6912"/>
                        <a:pt x="360981" y="17663"/>
                      </a:cubicBezTo>
                      <a:cubicBezTo>
                        <a:pt x="360597" y="28799"/>
                        <a:pt x="352538" y="35327"/>
                        <a:pt x="339106" y="35327"/>
                      </a:cubicBezTo>
                      <a:cubicBezTo>
                        <a:pt x="264653" y="35327"/>
                        <a:pt x="189817" y="35327"/>
                        <a:pt x="115365" y="35327"/>
                      </a:cubicBezTo>
                      <a:cubicBezTo>
                        <a:pt x="98479" y="35327"/>
                        <a:pt x="92339" y="41471"/>
                        <a:pt x="92339" y="57982"/>
                      </a:cubicBezTo>
                      <a:cubicBezTo>
                        <a:pt x="92339" y="70270"/>
                        <a:pt x="92339" y="82557"/>
                        <a:pt x="92339" y="95229"/>
                      </a:cubicBezTo>
                      <a:cubicBezTo>
                        <a:pt x="112679" y="95613"/>
                        <a:pt x="129565" y="102141"/>
                        <a:pt x="139543" y="119420"/>
                      </a:cubicBezTo>
                      <a:cubicBezTo>
                        <a:pt x="144532" y="127868"/>
                        <a:pt x="147218" y="137852"/>
                        <a:pt x="148753" y="147452"/>
                      </a:cubicBezTo>
                      <a:cubicBezTo>
                        <a:pt x="150289" y="157819"/>
                        <a:pt x="141845" y="165883"/>
                        <a:pt x="132251" y="166267"/>
                      </a:cubicBezTo>
                      <a:cubicBezTo>
                        <a:pt x="123041" y="166651"/>
                        <a:pt x="115365" y="159739"/>
                        <a:pt x="113830" y="149755"/>
                      </a:cubicBezTo>
                      <a:cubicBezTo>
                        <a:pt x="111911" y="136316"/>
                        <a:pt x="105771" y="130556"/>
                        <a:pt x="93106" y="131708"/>
                      </a:cubicBezTo>
                      <a:cubicBezTo>
                        <a:pt x="93106" y="187002"/>
                        <a:pt x="93106" y="242297"/>
                        <a:pt x="93106" y="298743"/>
                      </a:cubicBezTo>
                      <a:cubicBezTo>
                        <a:pt x="109609" y="298743"/>
                        <a:pt x="123808" y="303735"/>
                        <a:pt x="135321" y="316022"/>
                      </a:cubicBezTo>
                      <a:cubicBezTo>
                        <a:pt x="144148" y="325622"/>
                        <a:pt x="148753" y="336758"/>
                        <a:pt x="149521" y="349429"/>
                      </a:cubicBezTo>
                      <a:cubicBezTo>
                        <a:pt x="149905" y="360565"/>
                        <a:pt x="142997" y="369013"/>
                        <a:pt x="132635" y="369397"/>
                      </a:cubicBezTo>
                      <a:cubicBezTo>
                        <a:pt x="123041" y="370165"/>
                        <a:pt x="115365" y="362869"/>
                        <a:pt x="114214" y="351733"/>
                      </a:cubicBezTo>
                      <a:cubicBezTo>
                        <a:pt x="112679" y="339062"/>
                        <a:pt x="106155" y="333686"/>
                        <a:pt x="93106" y="334838"/>
                      </a:cubicBezTo>
                      <a:cubicBezTo>
                        <a:pt x="93106" y="389748"/>
                        <a:pt x="93106" y="445042"/>
                        <a:pt x="93106" y="500721"/>
                      </a:cubicBezTo>
                      <a:cubicBezTo>
                        <a:pt x="98863" y="501873"/>
                        <a:pt x="105003" y="501873"/>
                        <a:pt x="110376" y="503793"/>
                      </a:cubicBezTo>
                      <a:cubicBezTo>
                        <a:pt x="132635" y="510704"/>
                        <a:pt x="145299" y="526064"/>
                        <a:pt x="149137" y="548719"/>
                      </a:cubicBezTo>
                      <a:cubicBezTo>
                        <a:pt x="151056" y="561007"/>
                        <a:pt x="144916" y="570607"/>
                        <a:pt x="134938" y="572143"/>
                      </a:cubicBezTo>
                      <a:cubicBezTo>
                        <a:pt x="123424" y="573679"/>
                        <a:pt x="116133" y="567535"/>
                        <a:pt x="114214" y="553711"/>
                      </a:cubicBezTo>
                      <a:cubicBezTo>
                        <a:pt x="112679" y="542959"/>
                        <a:pt x="106155" y="537584"/>
                        <a:pt x="93490" y="537584"/>
                      </a:cubicBezTo>
                      <a:cubicBezTo>
                        <a:pt x="93490" y="592878"/>
                        <a:pt x="93490" y="648556"/>
                        <a:pt x="93490" y="704235"/>
                      </a:cubicBezTo>
                      <a:cubicBezTo>
                        <a:pt x="98863" y="705002"/>
                        <a:pt x="104236" y="705770"/>
                        <a:pt x="109609" y="706922"/>
                      </a:cubicBezTo>
                      <a:cubicBezTo>
                        <a:pt x="131100" y="711914"/>
                        <a:pt x="147602" y="731498"/>
                        <a:pt x="149521" y="753385"/>
                      </a:cubicBezTo>
                      <a:cubicBezTo>
                        <a:pt x="150672" y="765673"/>
                        <a:pt x="144148" y="774888"/>
                        <a:pt x="133402" y="775656"/>
                      </a:cubicBezTo>
                      <a:cubicBezTo>
                        <a:pt x="123424" y="776424"/>
                        <a:pt x="115749" y="769513"/>
                        <a:pt x="114214" y="757225"/>
                      </a:cubicBezTo>
                      <a:cubicBezTo>
                        <a:pt x="112679" y="746473"/>
                        <a:pt x="106155" y="740713"/>
                        <a:pt x="93490" y="740713"/>
                      </a:cubicBezTo>
                      <a:cubicBezTo>
                        <a:pt x="93490" y="743017"/>
                        <a:pt x="93106" y="745705"/>
                        <a:pt x="93106" y="748393"/>
                      </a:cubicBezTo>
                      <a:cubicBezTo>
                        <a:pt x="93106" y="782184"/>
                        <a:pt x="93106" y="816359"/>
                        <a:pt x="93106" y="850150"/>
                      </a:cubicBezTo>
                      <a:cubicBezTo>
                        <a:pt x="93106" y="865126"/>
                        <a:pt x="99630" y="871653"/>
                        <a:pt x="114597" y="871653"/>
                      </a:cubicBezTo>
                      <a:cubicBezTo>
                        <a:pt x="314928" y="871653"/>
                        <a:pt x="515259" y="871653"/>
                        <a:pt x="715589" y="871653"/>
                      </a:cubicBezTo>
                      <a:cubicBezTo>
                        <a:pt x="730940" y="871653"/>
                        <a:pt x="736697" y="865126"/>
                        <a:pt x="737848" y="849382"/>
                      </a:cubicBezTo>
                      <a:cubicBezTo>
                        <a:pt x="738615" y="836710"/>
                        <a:pt x="734394" y="828263"/>
                        <a:pt x="725568" y="819431"/>
                      </a:cubicBezTo>
                      <a:cubicBezTo>
                        <a:pt x="677596" y="772584"/>
                        <a:pt x="630775" y="724970"/>
                        <a:pt x="583571" y="677355"/>
                      </a:cubicBezTo>
                      <a:cubicBezTo>
                        <a:pt x="578965" y="672747"/>
                        <a:pt x="574744" y="666988"/>
                        <a:pt x="571673" y="661228"/>
                      </a:cubicBezTo>
                      <a:cubicBezTo>
                        <a:pt x="561312" y="641644"/>
                        <a:pt x="551717" y="621677"/>
                        <a:pt x="540971" y="600174"/>
                      </a:cubicBezTo>
                      <a:cubicBezTo>
                        <a:pt x="529842" y="609773"/>
                        <a:pt x="518329" y="617453"/>
                        <a:pt x="509502" y="627821"/>
                      </a:cubicBezTo>
                      <a:cubicBezTo>
                        <a:pt x="504513" y="633581"/>
                        <a:pt x="502210" y="643180"/>
                        <a:pt x="501826" y="651244"/>
                      </a:cubicBezTo>
                      <a:cubicBezTo>
                        <a:pt x="500675" y="673515"/>
                        <a:pt x="501443" y="696171"/>
                        <a:pt x="501443" y="718442"/>
                      </a:cubicBezTo>
                      <a:cubicBezTo>
                        <a:pt x="501443" y="733034"/>
                        <a:pt x="496454" y="738409"/>
                        <a:pt x="481870" y="740329"/>
                      </a:cubicBezTo>
                      <a:cubicBezTo>
                        <a:pt x="472276" y="741865"/>
                        <a:pt x="466135" y="747625"/>
                        <a:pt x="464600" y="757609"/>
                      </a:cubicBezTo>
                      <a:cubicBezTo>
                        <a:pt x="461914" y="773352"/>
                        <a:pt x="456925" y="777576"/>
                        <a:pt x="440806" y="777576"/>
                      </a:cubicBezTo>
                      <a:cubicBezTo>
                        <a:pt x="422769" y="777576"/>
                        <a:pt x="404731" y="777576"/>
                        <a:pt x="386694" y="777576"/>
                      </a:cubicBezTo>
                      <a:cubicBezTo>
                        <a:pt x="373262" y="777576"/>
                        <a:pt x="367505" y="772200"/>
                        <a:pt x="365586" y="758761"/>
                      </a:cubicBezTo>
                      <a:cubicBezTo>
                        <a:pt x="364051" y="748009"/>
                        <a:pt x="357911" y="741865"/>
                        <a:pt x="347549" y="740329"/>
                      </a:cubicBezTo>
                      <a:cubicBezTo>
                        <a:pt x="334501" y="738793"/>
                        <a:pt x="328744" y="732650"/>
                        <a:pt x="328744" y="719594"/>
                      </a:cubicBezTo>
                      <a:cubicBezTo>
                        <a:pt x="328744" y="697707"/>
                        <a:pt x="328360" y="675819"/>
                        <a:pt x="328744" y="653932"/>
                      </a:cubicBezTo>
                      <a:cubicBezTo>
                        <a:pt x="329128" y="636653"/>
                        <a:pt x="321836" y="624365"/>
                        <a:pt x="308404" y="615149"/>
                      </a:cubicBezTo>
                      <a:cubicBezTo>
                        <a:pt x="282691" y="597486"/>
                        <a:pt x="261583" y="575598"/>
                        <a:pt x="246232" y="548335"/>
                      </a:cubicBezTo>
                      <a:cubicBezTo>
                        <a:pt x="180607" y="432371"/>
                        <a:pt x="251221" y="283767"/>
                        <a:pt x="382473" y="262264"/>
                      </a:cubicBezTo>
                      <a:cubicBezTo>
                        <a:pt x="488011" y="244601"/>
                        <a:pt x="588176" y="315638"/>
                        <a:pt x="605829" y="420851"/>
                      </a:cubicBezTo>
                      <a:cubicBezTo>
                        <a:pt x="612354" y="460018"/>
                        <a:pt x="607365" y="497649"/>
                        <a:pt x="590862" y="534896"/>
                      </a:cubicBezTo>
                      <a:cubicBezTo>
                        <a:pt x="593933" y="536816"/>
                        <a:pt x="597003" y="538736"/>
                        <a:pt x="600073" y="539887"/>
                      </a:cubicBezTo>
                      <a:cubicBezTo>
                        <a:pt x="650347" y="559855"/>
                        <a:pt x="692562" y="590574"/>
                        <a:pt x="727486" y="632045"/>
                      </a:cubicBezTo>
                      <a:cubicBezTo>
                        <a:pt x="729789" y="635117"/>
                        <a:pt x="732475" y="637804"/>
                        <a:pt x="736313" y="642412"/>
                      </a:cubicBezTo>
                      <a:cubicBezTo>
                        <a:pt x="736697" y="637804"/>
                        <a:pt x="737464" y="635885"/>
                        <a:pt x="737464" y="633581"/>
                      </a:cubicBezTo>
                      <a:cubicBezTo>
                        <a:pt x="737464" y="441203"/>
                        <a:pt x="737464" y="248824"/>
                        <a:pt x="737464" y="56062"/>
                      </a:cubicBezTo>
                      <a:cubicBezTo>
                        <a:pt x="737464" y="41855"/>
                        <a:pt x="730556" y="35327"/>
                        <a:pt x="715973" y="35327"/>
                      </a:cubicBezTo>
                      <a:cubicBezTo>
                        <a:pt x="640369" y="35327"/>
                        <a:pt x="564766" y="35327"/>
                        <a:pt x="489546" y="35327"/>
                      </a:cubicBezTo>
                      <a:cubicBezTo>
                        <a:pt x="476497" y="35327"/>
                        <a:pt x="468822" y="28799"/>
                        <a:pt x="468438" y="18047"/>
                      </a:cubicBezTo>
                      <a:cubicBezTo>
                        <a:pt x="468054" y="8448"/>
                        <a:pt x="474962" y="1152"/>
                        <a:pt x="484173" y="0"/>
                      </a:cubicBezTo>
                      <a:cubicBezTo>
                        <a:pt x="486092" y="0"/>
                        <a:pt x="488394" y="0"/>
                        <a:pt x="490313" y="0"/>
                      </a:cubicBezTo>
                      <a:cubicBezTo>
                        <a:pt x="565917" y="0"/>
                        <a:pt x="641521" y="0"/>
                        <a:pt x="716741" y="0"/>
                      </a:cubicBezTo>
                      <a:cubicBezTo>
                        <a:pt x="750129" y="0"/>
                        <a:pt x="772388" y="22271"/>
                        <a:pt x="772388" y="56062"/>
                      </a:cubicBezTo>
                      <a:cubicBezTo>
                        <a:pt x="772388" y="68734"/>
                        <a:pt x="772388" y="81406"/>
                        <a:pt x="772388" y="95613"/>
                      </a:cubicBezTo>
                      <a:cubicBezTo>
                        <a:pt x="782750" y="95613"/>
                        <a:pt x="793112" y="96381"/>
                        <a:pt x="803090" y="95613"/>
                      </a:cubicBezTo>
                      <a:cubicBezTo>
                        <a:pt x="833408" y="93309"/>
                        <a:pt x="858737" y="118652"/>
                        <a:pt x="857586" y="150523"/>
                      </a:cubicBezTo>
                      <a:cubicBezTo>
                        <a:pt x="856435" y="183162"/>
                        <a:pt x="857970" y="216185"/>
                        <a:pt x="856818" y="248824"/>
                      </a:cubicBezTo>
                      <a:cubicBezTo>
                        <a:pt x="856435" y="258808"/>
                        <a:pt x="851445" y="268792"/>
                        <a:pt x="849143" y="279159"/>
                      </a:cubicBezTo>
                      <a:cubicBezTo>
                        <a:pt x="848376" y="282231"/>
                        <a:pt x="848376" y="285303"/>
                        <a:pt x="849143" y="288375"/>
                      </a:cubicBezTo>
                      <a:cubicBezTo>
                        <a:pt x="851445" y="298359"/>
                        <a:pt x="856818" y="308343"/>
                        <a:pt x="856818" y="318710"/>
                      </a:cubicBezTo>
                      <a:cubicBezTo>
                        <a:pt x="857970" y="352501"/>
                        <a:pt x="857970" y="385908"/>
                        <a:pt x="856818" y="419699"/>
                      </a:cubicBezTo>
                      <a:cubicBezTo>
                        <a:pt x="856435" y="429683"/>
                        <a:pt x="851445" y="439283"/>
                        <a:pt x="849143" y="448882"/>
                      </a:cubicBezTo>
                      <a:cubicBezTo>
                        <a:pt x="848376" y="451954"/>
                        <a:pt x="848376" y="455794"/>
                        <a:pt x="849143" y="458866"/>
                      </a:cubicBezTo>
                      <a:cubicBezTo>
                        <a:pt x="851445" y="468850"/>
                        <a:pt x="856435" y="478449"/>
                        <a:pt x="856818" y="488049"/>
                      </a:cubicBezTo>
                      <a:cubicBezTo>
                        <a:pt x="857970" y="521840"/>
                        <a:pt x="857202" y="556015"/>
                        <a:pt x="857202" y="589806"/>
                      </a:cubicBezTo>
                      <a:cubicBezTo>
                        <a:pt x="857202" y="619757"/>
                        <a:pt x="835711" y="641260"/>
                        <a:pt x="806160" y="641260"/>
                      </a:cubicBezTo>
                      <a:cubicBezTo>
                        <a:pt x="795414" y="641260"/>
                        <a:pt x="784285" y="641260"/>
                        <a:pt x="772388" y="641260"/>
                      </a:cubicBezTo>
                      <a:cubicBezTo>
                        <a:pt x="772388" y="652780"/>
                        <a:pt x="772004" y="663916"/>
                        <a:pt x="772772" y="675051"/>
                      </a:cubicBezTo>
                      <a:cubicBezTo>
                        <a:pt x="772772" y="677355"/>
                        <a:pt x="775458" y="680043"/>
                        <a:pt x="777761" y="681963"/>
                      </a:cubicBezTo>
                      <a:cubicBezTo>
                        <a:pt x="808847" y="713450"/>
                        <a:pt x="839932" y="744937"/>
                        <a:pt x="871786" y="776040"/>
                      </a:cubicBezTo>
                      <a:cubicBezTo>
                        <a:pt x="887137" y="791016"/>
                        <a:pt x="901720" y="805991"/>
                        <a:pt x="907477" y="827495"/>
                      </a:cubicBezTo>
                      <a:cubicBezTo>
                        <a:pt x="907477" y="835942"/>
                        <a:pt x="907477" y="844006"/>
                        <a:pt x="907477" y="852454"/>
                      </a:cubicBezTo>
                      <a:cubicBezTo>
                        <a:pt x="906709" y="854374"/>
                        <a:pt x="905942" y="855910"/>
                        <a:pt x="905174" y="857830"/>
                      </a:cubicBezTo>
                      <a:cubicBezTo>
                        <a:pt x="898650" y="878181"/>
                        <a:pt x="885985" y="893541"/>
                        <a:pt x="866413" y="901988"/>
                      </a:cubicBezTo>
                      <a:cubicBezTo>
                        <a:pt x="861808" y="903908"/>
                        <a:pt x="857202" y="905444"/>
                        <a:pt x="852597" y="907364"/>
                      </a:cubicBezTo>
                      <a:cubicBezTo>
                        <a:pt x="844154" y="907364"/>
                        <a:pt x="836094" y="907364"/>
                        <a:pt x="827652" y="907364"/>
                      </a:cubicBezTo>
                      <a:cubicBezTo>
                        <a:pt x="804241" y="901604"/>
                        <a:pt x="788123" y="884325"/>
                        <a:pt x="771621" y="866662"/>
                      </a:cubicBezTo>
                      <a:cubicBezTo>
                        <a:pt x="765480" y="889317"/>
                        <a:pt x="750129" y="900836"/>
                        <a:pt x="730556" y="907364"/>
                      </a:cubicBezTo>
                      <a:cubicBezTo>
                        <a:pt x="519480" y="906980"/>
                        <a:pt x="309172" y="906980"/>
                        <a:pt x="99246" y="906980"/>
                      </a:cubicBezTo>
                      <a:close/>
                      <a:moveTo>
                        <a:pt x="557858" y="518768"/>
                      </a:moveTo>
                      <a:cubicBezTo>
                        <a:pt x="572825" y="484593"/>
                        <a:pt x="575511" y="450418"/>
                        <a:pt x="567068" y="415091"/>
                      </a:cubicBezTo>
                      <a:cubicBezTo>
                        <a:pt x="549031" y="341366"/>
                        <a:pt x="476114" y="285687"/>
                        <a:pt x="391683" y="297591"/>
                      </a:cubicBezTo>
                      <a:cubicBezTo>
                        <a:pt x="321069" y="307575"/>
                        <a:pt x="263119" y="366709"/>
                        <a:pt x="257362" y="436979"/>
                      </a:cubicBezTo>
                      <a:cubicBezTo>
                        <a:pt x="252373" y="498417"/>
                        <a:pt x="275016" y="548335"/>
                        <a:pt x="326057" y="584046"/>
                      </a:cubicBezTo>
                      <a:cubicBezTo>
                        <a:pt x="339489" y="593262"/>
                        <a:pt x="349852" y="604782"/>
                        <a:pt x="357527" y="619373"/>
                      </a:cubicBezTo>
                      <a:cubicBezTo>
                        <a:pt x="358678" y="622061"/>
                        <a:pt x="362900" y="624365"/>
                        <a:pt x="365970" y="624749"/>
                      </a:cubicBezTo>
                      <a:cubicBezTo>
                        <a:pt x="398207" y="625133"/>
                        <a:pt x="430061" y="624749"/>
                        <a:pt x="462297" y="625133"/>
                      </a:cubicBezTo>
                      <a:cubicBezTo>
                        <a:pt x="467287" y="625133"/>
                        <a:pt x="469589" y="623597"/>
                        <a:pt x="471508" y="619373"/>
                      </a:cubicBezTo>
                      <a:cubicBezTo>
                        <a:pt x="477648" y="605549"/>
                        <a:pt x="487627" y="594798"/>
                        <a:pt x="499908" y="586350"/>
                      </a:cubicBezTo>
                      <a:cubicBezTo>
                        <a:pt x="504897" y="582894"/>
                        <a:pt x="509502" y="578670"/>
                        <a:pt x="514875" y="575214"/>
                      </a:cubicBezTo>
                      <a:cubicBezTo>
                        <a:pt x="521783" y="570607"/>
                        <a:pt x="523318" y="565999"/>
                        <a:pt x="518713" y="558703"/>
                      </a:cubicBezTo>
                      <a:cubicBezTo>
                        <a:pt x="512956" y="549487"/>
                        <a:pt x="509118" y="539120"/>
                        <a:pt x="504129" y="529520"/>
                      </a:cubicBezTo>
                      <a:cubicBezTo>
                        <a:pt x="499908" y="521456"/>
                        <a:pt x="500675" y="514160"/>
                        <a:pt x="506816" y="507632"/>
                      </a:cubicBezTo>
                      <a:cubicBezTo>
                        <a:pt x="512572" y="501489"/>
                        <a:pt x="520248" y="500337"/>
                        <a:pt x="529458" y="504561"/>
                      </a:cubicBezTo>
                      <a:cubicBezTo>
                        <a:pt x="538285" y="508785"/>
                        <a:pt x="547496" y="513392"/>
                        <a:pt x="557858" y="518768"/>
                      </a:cubicBezTo>
                      <a:close/>
                      <a:moveTo>
                        <a:pt x="617343" y="660076"/>
                      </a:moveTo>
                      <a:cubicBezTo>
                        <a:pt x="671455" y="714218"/>
                        <a:pt x="726335" y="769129"/>
                        <a:pt x="780447" y="822887"/>
                      </a:cubicBezTo>
                      <a:cubicBezTo>
                        <a:pt x="794263" y="809063"/>
                        <a:pt x="809230" y="794088"/>
                        <a:pt x="822662" y="780264"/>
                      </a:cubicBezTo>
                      <a:cubicBezTo>
                        <a:pt x="768550" y="726122"/>
                        <a:pt x="714054" y="671596"/>
                        <a:pt x="659942" y="617453"/>
                      </a:cubicBezTo>
                      <a:cubicBezTo>
                        <a:pt x="645742" y="631661"/>
                        <a:pt x="631158" y="646252"/>
                        <a:pt x="617343" y="660076"/>
                      </a:cubicBezTo>
                      <a:close/>
                      <a:moveTo>
                        <a:pt x="363667" y="661228"/>
                      </a:moveTo>
                      <a:cubicBezTo>
                        <a:pt x="363667" y="674667"/>
                        <a:pt x="364051" y="687339"/>
                        <a:pt x="363667" y="700011"/>
                      </a:cubicBezTo>
                      <a:cubicBezTo>
                        <a:pt x="363667" y="705386"/>
                        <a:pt x="365586" y="708074"/>
                        <a:pt x="370191" y="710762"/>
                      </a:cubicBezTo>
                      <a:cubicBezTo>
                        <a:pt x="377867" y="715370"/>
                        <a:pt x="387078" y="720746"/>
                        <a:pt x="390532" y="728426"/>
                      </a:cubicBezTo>
                      <a:cubicBezTo>
                        <a:pt x="396672" y="741865"/>
                        <a:pt x="406266" y="743401"/>
                        <a:pt x="418547" y="742249"/>
                      </a:cubicBezTo>
                      <a:cubicBezTo>
                        <a:pt x="420466" y="741865"/>
                        <a:pt x="422769" y="743017"/>
                        <a:pt x="424688" y="742249"/>
                      </a:cubicBezTo>
                      <a:cubicBezTo>
                        <a:pt x="427758" y="741097"/>
                        <a:pt x="431595" y="739561"/>
                        <a:pt x="433131" y="736874"/>
                      </a:cubicBezTo>
                      <a:cubicBezTo>
                        <a:pt x="439271" y="725354"/>
                        <a:pt x="447714" y="716522"/>
                        <a:pt x="459611" y="710378"/>
                      </a:cubicBezTo>
                      <a:cubicBezTo>
                        <a:pt x="461914" y="709226"/>
                        <a:pt x="464600" y="707306"/>
                        <a:pt x="464984" y="705386"/>
                      </a:cubicBezTo>
                      <a:cubicBezTo>
                        <a:pt x="465368" y="690795"/>
                        <a:pt x="465368" y="676203"/>
                        <a:pt x="465368" y="661612"/>
                      </a:cubicBezTo>
                      <a:cubicBezTo>
                        <a:pt x="430061" y="661228"/>
                        <a:pt x="397440" y="661228"/>
                        <a:pt x="363667" y="661228"/>
                      </a:cubicBezTo>
                      <a:close/>
                      <a:moveTo>
                        <a:pt x="772772" y="265720"/>
                      </a:moveTo>
                      <a:cubicBezTo>
                        <a:pt x="784285" y="265720"/>
                        <a:pt x="795031" y="266104"/>
                        <a:pt x="805776" y="265720"/>
                      </a:cubicBezTo>
                      <a:cubicBezTo>
                        <a:pt x="814987" y="265336"/>
                        <a:pt x="821127" y="259960"/>
                        <a:pt x="821127" y="251128"/>
                      </a:cubicBezTo>
                      <a:cubicBezTo>
                        <a:pt x="821511" y="216185"/>
                        <a:pt x="821511" y="181626"/>
                        <a:pt x="821127" y="146684"/>
                      </a:cubicBezTo>
                      <a:cubicBezTo>
                        <a:pt x="821127" y="138236"/>
                        <a:pt x="815371" y="132476"/>
                        <a:pt x="807311" y="132092"/>
                      </a:cubicBezTo>
                      <a:cubicBezTo>
                        <a:pt x="795798" y="131708"/>
                        <a:pt x="784668" y="132092"/>
                        <a:pt x="772772" y="132092"/>
                      </a:cubicBezTo>
                      <a:cubicBezTo>
                        <a:pt x="772772" y="176635"/>
                        <a:pt x="772772" y="220793"/>
                        <a:pt x="772772" y="265720"/>
                      </a:cubicBezTo>
                      <a:close/>
                      <a:moveTo>
                        <a:pt x="772772" y="301431"/>
                      </a:moveTo>
                      <a:cubicBezTo>
                        <a:pt x="772772" y="346741"/>
                        <a:pt x="772772" y="391284"/>
                        <a:pt x="772772" y="435827"/>
                      </a:cubicBezTo>
                      <a:cubicBezTo>
                        <a:pt x="784285" y="435827"/>
                        <a:pt x="795031" y="436211"/>
                        <a:pt x="806160" y="435827"/>
                      </a:cubicBezTo>
                      <a:cubicBezTo>
                        <a:pt x="815371" y="435443"/>
                        <a:pt x="821511" y="429683"/>
                        <a:pt x="821511" y="420851"/>
                      </a:cubicBezTo>
                      <a:cubicBezTo>
                        <a:pt x="821895" y="385908"/>
                        <a:pt x="821895" y="351349"/>
                        <a:pt x="821511" y="316406"/>
                      </a:cubicBezTo>
                      <a:cubicBezTo>
                        <a:pt x="821511" y="307575"/>
                        <a:pt x="815371" y="301815"/>
                        <a:pt x="806160" y="301431"/>
                      </a:cubicBezTo>
                      <a:cubicBezTo>
                        <a:pt x="795031" y="301431"/>
                        <a:pt x="784285" y="301431"/>
                        <a:pt x="772772" y="301431"/>
                      </a:cubicBezTo>
                      <a:close/>
                      <a:moveTo>
                        <a:pt x="772772" y="605549"/>
                      </a:moveTo>
                      <a:cubicBezTo>
                        <a:pt x="784668" y="605549"/>
                        <a:pt x="795798" y="605934"/>
                        <a:pt x="806928" y="605549"/>
                      </a:cubicBezTo>
                      <a:cubicBezTo>
                        <a:pt x="815755" y="605165"/>
                        <a:pt x="820743" y="598638"/>
                        <a:pt x="821127" y="589422"/>
                      </a:cubicBezTo>
                      <a:cubicBezTo>
                        <a:pt x="821127" y="556015"/>
                        <a:pt x="821127" y="522224"/>
                        <a:pt x="821127" y="488817"/>
                      </a:cubicBezTo>
                      <a:cubicBezTo>
                        <a:pt x="821127" y="481137"/>
                        <a:pt x="817674" y="474226"/>
                        <a:pt x="809614" y="473458"/>
                      </a:cubicBezTo>
                      <a:cubicBezTo>
                        <a:pt x="797717" y="472306"/>
                        <a:pt x="785436" y="473074"/>
                        <a:pt x="772772" y="473074"/>
                      </a:cubicBezTo>
                      <a:cubicBezTo>
                        <a:pt x="772772" y="516848"/>
                        <a:pt x="772772" y="560623"/>
                        <a:pt x="772772" y="605549"/>
                      </a:cubicBezTo>
                      <a:close/>
                      <a:moveTo>
                        <a:pt x="807311" y="851686"/>
                      </a:moveTo>
                      <a:cubicBezTo>
                        <a:pt x="818057" y="863974"/>
                        <a:pt x="829570" y="875109"/>
                        <a:pt x="847991" y="869733"/>
                      </a:cubicBezTo>
                      <a:cubicBezTo>
                        <a:pt x="861424" y="865510"/>
                        <a:pt x="868715" y="855910"/>
                        <a:pt x="870251" y="842854"/>
                      </a:cubicBezTo>
                      <a:cubicBezTo>
                        <a:pt x="871786" y="827111"/>
                        <a:pt x="861424" y="817127"/>
                        <a:pt x="851062" y="808295"/>
                      </a:cubicBezTo>
                      <a:cubicBezTo>
                        <a:pt x="836094" y="822887"/>
                        <a:pt x="821895" y="836710"/>
                        <a:pt x="807311" y="851686"/>
                      </a:cubicBezTo>
                      <a:close/>
                      <a:moveTo>
                        <a:pt x="593549" y="628589"/>
                      </a:moveTo>
                      <a:cubicBezTo>
                        <a:pt x="605446" y="616685"/>
                        <a:pt x="616575" y="605549"/>
                        <a:pt x="627705" y="594030"/>
                      </a:cubicBezTo>
                      <a:cubicBezTo>
                        <a:pt x="606213" y="583278"/>
                        <a:pt x="584338" y="572143"/>
                        <a:pt x="562079" y="561391"/>
                      </a:cubicBezTo>
                      <a:cubicBezTo>
                        <a:pt x="561695" y="561775"/>
                        <a:pt x="560928" y="562543"/>
                        <a:pt x="560544" y="562927"/>
                      </a:cubicBezTo>
                      <a:cubicBezTo>
                        <a:pt x="571673" y="584814"/>
                        <a:pt x="582803" y="607085"/>
                        <a:pt x="593549" y="628589"/>
                      </a:cubicBezTo>
                      <a:close/>
                      <a:moveTo>
                        <a:pt x="56647" y="166267"/>
                      </a:moveTo>
                      <a:cubicBezTo>
                        <a:pt x="56647" y="154747"/>
                        <a:pt x="56647" y="143612"/>
                        <a:pt x="56647" y="132092"/>
                      </a:cubicBezTo>
                      <a:cubicBezTo>
                        <a:pt x="44367" y="131708"/>
                        <a:pt x="35540" y="139388"/>
                        <a:pt x="35924" y="149755"/>
                      </a:cubicBezTo>
                      <a:cubicBezTo>
                        <a:pt x="35924" y="159739"/>
                        <a:pt x="44367" y="166651"/>
                        <a:pt x="56647" y="166267"/>
                      </a:cubicBezTo>
                      <a:close/>
                      <a:moveTo>
                        <a:pt x="56264" y="776040"/>
                      </a:moveTo>
                      <a:cubicBezTo>
                        <a:pt x="56264" y="764137"/>
                        <a:pt x="56264" y="752617"/>
                        <a:pt x="56264" y="741097"/>
                      </a:cubicBezTo>
                      <a:cubicBezTo>
                        <a:pt x="43983" y="741481"/>
                        <a:pt x="36307" y="748009"/>
                        <a:pt x="35540" y="757993"/>
                      </a:cubicBezTo>
                      <a:cubicBezTo>
                        <a:pt x="35156" y="767593"/>
                        <a:pt x="42832" y="774888"/>
                        <a:pt x="56264" y="776040"/>
                      </a:cubicBezTo>
                      <a:close/>
                      <a:moveTo>
                        <a:pt x="56264" y="369013"/>
                      </a:moveTo>
                      <a:cubicBezTo>
                        <a:pt x="56264" y="357877"/>
                        <a:pt x="56264" y="346357"/>
                        <a:pt x="56264" y="335222"/>
                      </a:cubicBezTo>
                      <a:cubicBezTo>
                        <a:pt x="43599" y="334838"/>
                        <a:pt x="35540" y="342134"/>
                        <a:pt x="35924" y="352501"/>
                      </a:cubicBezTo>
                      <a:cubicBezTo>
                        <a:pt x="35924" y="362485"/>
                        <a:pt x="45518" y="371701"/>
                        <a:pt x="56264" y="369013"/>
                      </a:cubicBezTo>
                      <a:close/>
                      <a:moveTo>
                        <a:pt x="56647" y="538736"/>
                      </a:moveTo>
                      <a:cubicBezTo>
                        <a:pt x="43983" y="537968"/>
                        <a:pt x="35540" y="545263"/>
                        <a:pt x="35924" y="556015"/>
                      </a:cubicBezTo>
                      <a:cubicBezTo>
                        <a:pt x="36307" y="566767"/>
                        <a:pt x="44751" y="573295"/>
                        <a:pt x="56647" y="572143"/>
                      </a:cubicBezTo>
                      <a:cubicBezTo>
                        <a:pt x="56647" y="560623"/>
                        <a:pt x="56647" y="549487"/>
                        <a:pt x="56647" y="53873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44" name="Google Shape;344;p95"/>
                <p:cNvSpPr/>
                <p:nvPr/>
              </p:nvSpPr>
              <p:spPr>
                <a:xfrm>
                  <a:off x="5953501" y="4163181"/>
                  <a:ext cx="65641" cy="35401"/>
                </a:xfrm>
                <a:custGeom>
                  <a:avLst/>
                  <a:gdLst/>
                  <a:ahLst/>
                  <a:cxnLst/>
                  <a:rect l="l" t="t" r="r" b="b"/>
                  <a:pathLst>
                    <a:path w="65641" h="35401" extrusionOk="0">
                      <a:moveTo>
                        <a:pt x="33005" y="171"/>
                      </a:moveTo>
                      <a:cubicBezTo>
                        <a:pt x="38378" y="171"/>
                        <a:pt x="43750" y="-213"/>
                        <a:pt x="48739" y="171"/>
                      </a:cubicBezTo>
                      <a:cubicBezTo>
                        <a:pt x="58717" y="555"/>
                        <a:pt x="65242" y="7466"/>
                        <a:pt x="65625" y="16682"/>
                      </a:cubicBezTo>
                      <a:cubicBezTo>
                        <a:pt x="66009" y="26666"/>
                        <a:pt x="59485" y="34730"/>
                        <a:pt x="49507" y="35114"/>
                      </a:cubicBezTo>
                      <a:cubicBezTo>
                        <a:pt x="38378" y="35498"/>
                        <a:pt x="27248" y="35498"/>
                        <a:pt x="16118" y="35114"/>
                      </a:cubicBezTo>
                      <a:cubicBezTo>
                        <a:pt x="6908" y="34730"/>
                        <a:pt x="0" y="26282"/>
                        <a:pt x="0" y="17450"/>
                      </a:cubicBezTo>
                      <a:cubicBezTo>
                        <a:pt x="384" y="8618"/>
                        <a:pt x="7291" y="939"/>
                        <a:pt x="16886" y="171"/>
                      </a:cubicBezTo>
                      <a:cubicBezTo>
                        <a:pt x="22259" y="-213"/>
                        <a:pt x="27632" y="171"/>
                        <a:pt x="33005" y="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45" name="Google Shape;345;p95"/>
                <p:cNvSpPr/>
                <p:nvPr/>
              </p:nvSpPr>
              <p:spPr>
                <a:xfrm>
                  <a:off x="5523843" y="4332476"/>
                  <a:ext cx="58547" cy="56694"/>
                </a:xfrm>
                <a:custGeom>
                  <a:avLst/>
                  <a:gdLst/>
                  <a:ahLst/>
                  <a:cxnLst/>
                  <a:rect l="l" t="t" r="r" b="b"/>
                  <a:pathLst>
                    <a:path w="58547" h="56694" extrusionOk="0">
                      <a:moveTo>
                        <a:pt x="58548" y="17109"/>
                      </a:moveTo>
                      <a:cubicBezTo>
                        <a:pt x="56245" y="29397"/>
                        <a:pt x="29381" y="57812"/>
                        <a:pt x="18635" y="56660"/>
                      </a:cubicBezTo>
                      <a:cubicBezTo>
                        <a:pt x="12878" y="55892"/>
                        <a:pt x="6738" y="51668"/>
                        <a:pt x="2900" y="47060"/>
                      </a:cubicBezTo>
                      <a:cubicBezTo>
                        <a:pt x="-1705" y="41301"/>
                        <a:pt x="-554" y="34005"/>
                        <a:pt x="4435" y="28245"/>
                      </a:cubicBezTo>
                      <a:cubicBezTo>
                        <a:pt x="12111" y="19797"/>
                        <a:pt x="19786" y="12118"/>
                        <a:pt x="28229" y="4438"/>
                      </a:cubicBezTo>
                      <a:cubicBezTo>
                        <a:pt x="33602" y="-554"/>
                        <a:pt x="40894" y="-1706"/>
                        <a:pt x="47034" y="2902"/>
                      </a:cubicBezTo>
                      <a:cubicBezTo>
                        <a:pt x="51640" y="6742"/>
                        <a:pt x="54710" y="12502"/>
                        <a:pt x="58548" y="1710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46" name="Google Shape;346;p95"/>
                <p:cNvSpPr/>
                <p:nvPr/>
              </p:nvSpPr>
              <p:spPr>
                <a:xfrm>
                  <a:off x="5445750" y="4163159"/>
                  <a:ext cx="62204" cy="35518"/>
                </a:xfrm>
                <a:custGeom>
                  <a:avLst/>
                  <a:gdLst/>
                  <a:ahLst/>
                  <a:cxnLst/>
                  <a:rect l="l" t="t" r="r" b="b"/>
                  <a:pathLst>
                    <a:path w="62204" h="35518" extrusionOk="0">
                      <a:moveTo>
                        <a:pt x="30335" y="35519"/>
                      </a:moveTo>
                      <a:cubicBezTo>
                        <a:pt x="26114" y="35519"/>
                        <a:pt x="22276" y="35519"/>
                        <a:pt x="18054" y="35519"/>
                      </a:cubicBezTo>
                      <a:cubicBezTo>
                        <a:pt x="7309" y="35135"/>
                        <a:pt x="401" y="28607"/>
                        <a:pt x="17" y="19007"/>
                      </a:cubicBezTo>
                      <a:cubicBezTo>
                        <a:pt x="-367" y="9024"/>
                        <a:pt x="5774" y="1344"/>
                        <a:pt x="16135" y="576"/>
                      </a:cubicBezTo>
                      <a:cubicBezTo>
                        <a:pt x="26114" y="-192"/>
                        <a:pt x="36092" y="-192"/>
                        <a:pt x="46070" y="576"/>
                      </a:cubicBezTo>
                      <a:cubicBezTo>
                        <a:pt x="56048" y="1344"/>
                        <a:pt x="62572" y="9792"/>
                        <a:pt x="62188" y="19391"/>
                      </a:cubicBezTo>
                      <a:cubicBezTo>
                        <a:pt x="61421" y="28607"/>
                        <a:pt x="54513" y="35135"/>
                        <a:pt x="44535" y="35519"/>
                      </a:cubicBezTo>
                      <a:cubicBezTo>
                        <a:pt x="39546" y="35519"/>
                        <a:pt x="34940" y="35519"/>
                        <a:pt x="30335" y="355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47" name="Google Shape;347;p95"/>
                <p:cNvSpPr/>
                <p:nvPr/>
              </p:nvSpPr>
              <p:spPr>
                <a:xfrm>
                  <a:off x="5888622" y="3972297"/>
                  <a:ext cx="52247" cy="54354"/>
                </a:xfrm>
                <a:custGeom>
                  <a:avLst/>
                  <a:gdLst/>
                  <a:ahLst/>
                  <a:cxnLst/>
                  <a:rect l="l" t="t" r="r" b="b"/>
                  <a:pathLst>
                    <a:path w="52247" h="54354" extrusionOk="0">
                      <a:moveTo>
                        <a:pt x="13838" y="54355"/>
                      </a:moveTo>
                      <a:cubicBezTo>
                        <a:pt x="10000" y="51283"/>
                        <a:pt x="3092" y="48211"/>
                        <a:pt x="1173" y="43219"/>
                      </a:cubicBezTo>
                      <a:cubicBezTo>
                        <a:pt x="-746" y="38227"/>
                        <a:pt x="-362" y="29780"/>
                        <a:pt x="2708" y="25556"/>
                      </a:cubicBezTo>
                      <a:cubicBezTo>
                        <a:pt x="8465" y="17108"/>
                        <a:pt x="16524" y="10196"/>
                        <a:pt x="24199" y="3668"/>
                      </a:cubicBezTo>
                      <a:cubicBezTo>
                        <a:pt x="30724" y="-1707"/>
                        <a:pt x="39934" y="-940"/>
                        <a:pt x="46075" y="4436"/>
                      </a:cubicBezTo>
                      <a:cubicBezTo>
                        <a:pt x="52215" y="9812"/>
                        <a:pt x="54518" y="19796"/>
                        <a:pt x="49529" y="25940"/>
                      </a:cubicBezTo>
                      <a:cubicBezTo>
                        <a:pt x="42237" y="34771"/>
                        <a:pt x="33410" y="42835"/>
                        <a:pt x="24583" y="50899"/>
                      </a:cubicBezTo>
                      <a:cubicBezTo>
                        <a:pt x="22665" y="52819"/>
                        <a:pt x="19210" y="52819"/>
                        <a:pt x="13838" y="5435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48" name="Google Shape;348;p95"/>
                <p:cNvSpPr/>
                <p:nvPr/>
              </p:nvSpPr>
              <p:spPr>
                <a:xfrm>
                  <a:off x="5523894" y="3973420"/>
                  <a:ext cx="55042" cy="51523"/>
                </a:xfrm>
                <a:custGeom>
                  <a:avLst/>
                  <a:gdLst/>
                  <a:ahLst/>
                  <a:cxnLst/>
                  <a:rect l="l" t="t" r="r" b="b"/>
                  <a:pathLst>
                    <a:path w="55042" h="51523" extrusionOk="0">
                      <a:moveTo>
                        <a:pt x="55043" y="36336"/>
                      </a:moveTo>
                      <a:cubicBezTo>
                        <a:pt x="51205" y="40944"/>
                        <a:pt x="48519" y="47856"/>
                        <a:pt x="43530" y="50160"/>
                      </a:cubicBezTo>
                      <a:cubicBezTo>
                        <a:pt x="38541" y="52464"/>
                        <a:pt x="30098" y="51696"/>
                        <a:pt x="25492" y="49008"/>
                      </a:cubicBezTo>
                      <a:cubicBezTo>
                        <a:pt x="17433" y="43632"/>
                        <a:pt x="10525" y="35568"/>
                        <a:pt x="4001" y="28272"/>
                      </a:cubicBezTo>
                      <a:cubicBezTo>
                        <a:pt x="-2139" y="20976"/>
                        <a:pt x="-988" y="10609"/>
                        <a:pt x="5920" y="4465"/>
                      </a:cubicBezTo>
                      <a:cubicBezTo>
                        <a:pt x="12444" y="-1295"/>
                        <a:pt x="22422" y="-1679"/>
                        <a:pt x="29330" y="4465"/>
                      </a:cubicBezTo>
                      <a:cubicBezTo>
                        <a:pt x="36238" y="10609"/>
                        <a:pt x="42762" y="17137"/>
                        <a:pt x="48519" y="24048"/>
                      </a:cubicBezTo>
                      <a:cubicBezTo>
                        <a:pt x="51205" y="26352"/>
                        <a:pt x="52357" y="30576"/>
                        <a:pt x="55043" y="3633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49" name="Google Shape;349;p95"/>
                <p:cNvSpPr/>
                <p:nvPr/>
              </p:nvSpPr>
              <p:spPr>
                <a:xfrm>
                  <a:off x="5714409" y="3893791"/>
                  <a:ext cx="35595" cy="58763"/>
                </a:xfrm>
                <a:custGeom>
                  <a:avLst/>
                  <a:gdLst/>
                  <a:ahLst/>
                  <a:cxnLst/>
                  <a:rect l="l" t="t" r="r" b="b"/>
                  <a:pathLst>
                    <a:path w="35595" h="58763" extrusionOk="0">
                      <a:moveTo>
                        <a:pt x="384" y="28799"/>
                      </a:moveTo>
                      <a:cubicBezTo>
                        <a:pt x="384" y="25343"/>
                        <a:pt x="384" y="21887"/>
                        <a:pt x="384" y="18047"/>
                      </a:cubicBezTo>
                      <a:cubicBezTo>
                        <a:pt x="767" y="6912"/>
                        <a:pt x="7676" y="0"/>
                        <a:pt x="17654" y="0"/>
                      </a:cubicBezTo>
                      <a:cubicBezTo>
                        <a:pt x="27632" y="0"/>
                        <a:pt x="34923" y="6912"/>
                        <a:pt x="35307" y="18047"/>
                      </a:cubicBezTo>
                      <a:cubicBezTo>
                        <a:pt x="35691" y="25727"/>
                        <a:pt x="35691" y="33407"/>
                        <a:pt x="35307" y="41087"/>
                      </a:cubicBezTo>
                      <a:cubicBezTo>
                        <a:pt x="34923" y="51454"/>
                        <a:pt x="26481" y="59134"/>
                        <a:pt x="16886" y="58750"/>
                      </a:cubicBezTo>
                      <a:cubicBezTo>
                        <a:pt x="7292" y="58366"/>
                        <a:pt x="384" y="51070"/>
                        <a:pt x="0" y="40703"/>
                      </a:cubicBezTo>
                      <a:cubicBezTo>
                        <a:pt x="384" y="36479"/>
                        <a:pt x="384" y="32639"/>
                        <a:pt x="384" y="2879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50" name="Google Shape;350;p95"/>
                <p:cNvSpPr/>
                <p:nvPr/>
              </p:nvSpPr>
              <p:spPr>
                <a:xfrm>
                  <a:off x="5714793" y="3727525"/>
                  <a:ext cx="35307" cy="35326"/>
                </a:xfrm>
                <a:custGeom>
                  <a:avLst/>
                  <a:gdLst/>
                  <a:ahLst/>
                  <a:cxnLst/>
                  <a:rect l="l" t="t" r="r" b="b"/>
                  <a:pathLst>
                    <a:path w="35307" h="35326" extrusionOk="0">
                      <a:moveTo>
                        <a:pt x="0" y="17279"/>
                      </a:moveTo>
                      <a:cubicBezTo>
                        <a:pt x="0" y="7680"/>
                        <a:pt x="7676" y="0"/>
                        <a:pt x="17270" y="0"/>
                      </a:cubicBezTo>
                      <a:cubicBezTo>
                        <a:pt x="27248" y="0"/>
                        <a:pt x="35308" y="8064"/>
                        <a:pt x="35308" y="17663"/>
                      </a:cubicBezTo>
                      <a:cubicBezTo>
                        <a:pt x="34923" y="27263"/>
                        <a:pt x="27248" y="34943"/>
                        <a:pt x="18038" y="35327"/>
                      </a:cubicBezTo>
                      <a:cubicBezTo>
                        <a:pt x="8059" y="35327"/>
                        <a:pt x="0" y="27263"/>
                        <a:pt x="0" y="1727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51" name="Google Shape;351;p95"/>
                <p:cNvSpPr/>
                <p:nvPr/>
              </p:nvSpPr>
              <p:spPr>
                <a:xfrm>
                  <a:off x="5649294" y="4059440"/>
                  <a:ext cx="169845" cy="243571"/>
                </a:xfrm>
                <a:custGeom>
                  <a:avLst/>
                  <a:gdLst/>
                  <a:ahLst/>
                  <a:cxnLst/>
                  <a:rect l="l" t="t" r="r" b="b"/>
                  <a:pathLst>
                    <a:path w="169845" h="243571" extrusionOk="0">
                      <a:moveTo>
                        <a:pt x="48229" y="164197"/>
                      </a:moveTo>
                      <a:cubicBezTo>
                        <a:pt x="37867" y="164197"/>
                        <a:pt x="28656" y="164197"/>
                        <a:pt x="19446" y="164197"/>
                      </a:cubicBezTo>
                      <a:cubicBezTo>
                        <a:pt x="3327" y="163813"/>
                        <a:pt x="-5116" y="149606"/>
                        <a:pt x="3327" y="136166"/>
                      </a:cubicBezTo>
                      <a:cubicBezTo>
                        <a:pt x="29424" y="93927"/>
                        <a:pt x="55904" y="51689"/>
                        <a:pt x="82385" y="9450"/>
                      </a:cubicBezTo>
                      <a:cubicBezTo>
                        <a:pt x="87758" y="1002"/>
                        <a:pt x="95433" y="-1686"/>
                        <a:pt x="103876" y="1002"/>
                      </a:cubicBezTo>
                      <a:cubicBezTo>
                        <a:pt x="111552" y="3306"/>
                        <a:pt x="116541" y="10602"/>
                        <a:pt x="116925" y="20201"/>
                      </a:cubicBezTo>
                      <a:cubicBezTo>
                        <a:pt x="117308" y="37097"/>
                        <a:pt x="116925" y="53992"/>
                        <a:pt x="116925" y="70504"/>
                      </a:cubicBezTo>
                      <a:cubicBezTo>
                        <a:pt x="116925" y="73960"/>
                        <a:pt x="116925" y="77416"/>
                        <a:pt x="116925" y="82408"/>
                      </a:cubicBezTo>
                      <a:cubicBezTo>
                        <a:pt x="127286" y="82408"/>
                        <a:pt x="136881" y="82408"/>
                        <a:pt x="146475" y="82408"/>
                      </a:cubicBezTo>
                      <a:cubicBezTo>
                        <a:pt x="155302" y="82408"/>
                        <a:pt x="162978" y="83944"/>
                        <a:pt x="167583" y="92391"/>
                      </a:cubicBezTo>
                      <a:cubicBezTo>
                        <a:pt x="172188" y="100839"/>
                        <a:pt x="169118" y="108135"/>
                        <a:pt x="164129" y="115431"/>
                      </a:cubicBezTo>
                      <a:cubicBezTo>
                        <a:pt x="137265" y="154597"/>
                        <a:pt x="110401" y="193764"/>
                        <a:pt x="83536" y="232931"/>
                      </a:cubicBezTo>
                      <a:cubicBezTo>
                        <a:pt x="76245" y="243683"/>
                        <a:pt x="66266" y="246371"/>
                        <a:pt x="57056" y="240611"/>
                      </a:cubicBezTo>
                      <a:cubicBezTo>
                        <a:pt x="49764" y="236003"/>
                        <a:pt x="48229" y="228707"/>
                        <a:pt x="48229" y="220643"/>
                      </a:cubicBezTo>
                      <a:cubicBezTo>
                        <a:pt x="48229" y="202212"/>
                        <a:pt x="48229" y="183781"/>
                        <a:pt x="48229" y="164197"/>
                      </a:cubicBezTo>
                      <a:close/>
                      <a:moveTo>
                        <a:pt x="85071" y="166501"/>
                      </a:moveTo>
                      <a:cubicBezTo>
                        <a:pt x="96584" y="149989"/>
                        <a:pt x="106563" y="135014"/>
                        <a:pt x="116157" y="121574"/>
                      </a:cubicBezTo>
                      <a:cubicBezTo>
                        <a:pt x="105795" y="118887"/>
                        <a:pt x="92747" y="118887"/>
                        <a:pt x="86606" y="112359"/>
                      </a:cubicBezTo>
                      <a:cubicBezTo>
                        <a:pt x="80466" y="106215"/>
                        <a:pt x="80850" y="93543"/>
                        <a:pt x="78547" y="83560"/>
                      </a:cubicBezTo>
                      <a:cubicBezTo>
                        <a:pt x="69720" y="97767"/>
                        <a:pt x="60510" y="112743"/>
                        <a:pt x="50915" y="128102"/>
                      </a:cubicBezTo>
                      <a:cubicBezTo>
                        <a:pt x="75477" y="128870"/>
                        <a:pt x="84687" y="124646"/>
                        <a:pt x="85071" y="16650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grpSp>
            <p:nvGrpSpPr>
              <p:cNvPr id="352" name="Google Shape;352;p95"/>
              <p:cNvGrpSpPr/>
              <p:nvPr/>
            </p:nvGrpSpPr>
            <p:grpSpPr>
              <a:xfrm>
                <a:off x="1304333" y="5488666"/>
                <a:ext cx="566267" cy="691349"/>
                <a:chOff x="5574516" y="3858678"/>
                <a:chExt cx="566267" cy="691349"/>
              </a:xfrm>
            </p:grpSpPr>
            <p:sp>
              <p:nvSpPr>
                <p:cNvPr id="353" name="Google Shape;353;p95"/>
                <p:cNvSpPr/>
                <p:nvPr/>
              </p:nvSpPr>
              <p:spPr>
                <a:xfrm>
                  <a:off x="5574516" y="4023123"/>
                  <a:ext cx="315322" cy="329150"/>
                </a:xfrm>
                <a:custGeom>
                  <a:avLst/>
                  <a:gdLst/>
                  <a:ahLst/>
                  <a:cxnLst/>
                  <a:rect l="l" t="t" r="r" b="b"/>
                  <a:pathLst>
                    <a:path w="315322" h="329150" extrusionOk="0">
                      <a:moveTo>
                        <a:pt x="301463" y="222785"/>
                      </a:moveTo>
                      <a:cubicBezTo>
                        <a:pt x="291101" y="217793"/>
                        <a:pt x="281891" y="213186"/>
                        <a:pt x="272680" y="208578"/>
                      </a:cubicBezTo>
                      <a:cubicBezTo>
                        <a:pt x="263469" y="204354"/>
                        <a:pt x="255794" y="205506"/>
                        <a:pt x="250037" y="211650"/>
                      </a:cubicBezTo>
                      <a:cubicBezTo>
                        <a:pt x="243897" y="218177"/>
                        <a:pt x="243513" y="225473"/>
                        <a:pt x="247351" y="233537"/>
                      </a:cubicBezTo>
                      <a:cubicBezTo>
                        <a:pt x="252340" y="243137"/>
                        <a:pt x="256561" y="253504"/>
                        <a:pt x="261934" y="262720"/>
                      </a:cubicBezTo>
                      <a:cubicBezTo>
                        <a:pt x="266540" y="270400"/>
                        <a:pt x="265004" y="275008"/>
                        <a:pt x="258097" y="279232"/>
                      </a:cubicBezTo>
                      <a:cubicBezTo>
                        <a:pt x="253107" y="282687"/>
                        <a:pt x="248118" y="286911"/>
                        <a:pt x="243129" y="290367"/>
                      </a:cubicBezTo>
                      <a:cubicBezTo>
                        <a:pt x="230848" y="298815"/>
                        <a:pt x="220870" y="309567"/>
                        <a:pt x="214730" y="323390"/>
                      </a:cubicBezTo>
                      <a:cubicBezTo>
                        <a:pt x="212811" y="327998"/>
                        <a:pt x="210125" y="329150"/>
                        <a:pt x="205519" y="329150"/>
                      </a:cubicBezTo>
                      <a:cubicBezTo>
                        <a:pt x="173282" y="328766"/>
                        <a:pt x="141429" y="329150"/>
                        <a:pt x="109192" y="328766"/>
                      </a:cubicBezTo>
                      <a:cubicBezTo>
                        <a:pt x="106121" y="328766"/>
                        <a:pt x="102284" y="326078"/>
                        <a:pt x="100749" y="323390"/>
                      </a:cubicBezTo>
                      <a:cubicBezTo>
                        <a:pt x="93073" y="308799"/>
                        <a:pt x="82711" y="297663"/>
                        <a:pt x="69279" y="288063"/>
                      </a:cubicBezTo>
                      <a:cubicBezTo>
                        <a:pt x="18621" y="251968"/>
                        <a:pt x="-4022" y="202434"/>
                        <a:pt x="583" y="140996"/>
                      </a:cubicBezTo>
                      <a:cubicBezTo>
                        <a:pt x="6340" y="70726"/>
                        <a:pt x="64290" y="11592"/>
                        <a:pt x="134905" y="1608"/>
                      </a:cubicBezTo>
                      <a:cubicBezTo>
                        <a:pt x="219335" y="-10296"/>
                        <a:pt x="292252" y="45383"/>
                        <a:pt x="310290" y="119108"/>
                      </a:cubicBezTo>
                      <a:cubicBezTo>
                        <a:pt x="319117" y="154435"/>
                        <a:pt x="316430" y="188610"/>
                        <a:pt x="301463" y="222785"/>
                      </a:cubicBezTo>
                      <a:close/>
                      <a:moveTo>
                        <a:pt x="123008" y="200514"/>
                      </a:moveTo>
                      <a:cubicBezTo>
                        <a:pt x="123008" y="220097"/>
                        <a:pt x="123008" y="238529"/>
                        <a:pt x="123008" y="256576"/>
                      </a:cubicBezTo>
                      <a:cubicBezTo>
                        <a:pt x="123008" y="264640"/>
                        <a:pt x="124543" y="271936"/>
                        <a:pt x="131835" y="276544"/>
                      </a:cubicBezTo>
                      <a:cubicBezTo>
                        <a:pt x="141045" y="282303"/>
                        <a:pt x="151023" y="279616"/>
                        <a:pt x="158315" y="268864"/>
                      </a:cubicBezTo>
                      <a:cubicBezTo>
                        <a:pt x="185179" y="229697"/>
                        <a:pt x="212044" y="190530"/>
                        <a:pt x="238908" y="151364"/>
                      </a:cubicBezTo>
                      <a:cubicBezTo>
                        <a:pt x="243897" y="144068"/>
                        <a:pt x="246967" y="137156"/>
                        <a:pt x="242362" y="128324"/>
                      </a:cubicBezTo>
                      <a:cubicBezTo>
                        <a:pt x="237756" y="119876"/>
                        <a:pt x="229697" y="118340"/>
                        <a:pt x="221254" y="118340"/>
                      </a:cubicBezTo>
                      <a:cubicBezTo>
                        <a:pt x="211660" y="118340"/>
                        <a:pt x="202065" y="118340"/>
                        <a:pt x="191703" y="118340"/>
                      </a:cubicBezTo>
                      <a:cubicBezTo>
                        <a:pt x="191703" y="113349"/>
                        <a:pt x="191703" y="109893"/>
                        <a:pt x="191703" y="106437"/>
                      </a:cubicBezTo>
                      <a:cubicBezTo>
                        <a:pt x="191703" y="89541"/>
                        <a:pt x="191703" y="72646"/>
                        <a:pt x="191703" y="56134"/>
                      </a:cubicBezTo>
                      <a:cubicBezTo>
                        <a:pt x="191703" y="46535"/>
                        <a:pt x="186330" y="39239"/>
                        <a:pt x="178655" y="36935"/>
                      </a:cubicBezTo>
                      <a:cubicBezTo>
                        <a:pt x="170212" y="34631"/>
                        <a:pt x="162537" y="36935"/>
                        <a:pt x="157164" y="45383"/>
                      </a:cubicBezTo>
                      <a:cubicBezTo>
                        <a:pt x="130683" y="87621"/>
                        <a:pt x="104203" y="129476"/>
                        <a:pt x="78106" y="172099"/>
                      </a:cubicBezTo>
                      <a:cubicBezTo>
                        <a:pt x="69663" y="185922"/>
                        <a:pt x="78106" y="200130"/>
                        <a:pt x="94224" y="200130"/>
                      </a:cubicBezTo>
                      <a:cubicBezTo>
                        <a:pt x="103435" y="200514"/>
                        <a:pt x="112262" y="200514"/>
                        <a:pt x="123008" y="200514"/>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54" name="Google Shape;354;p95"/>
                <p:cNvSpPr/>
                <p:nvPr/>
              </p:nvSpPr>
              <p:spPr>
                <a:xfrm>
                  <a:off x="5935464" y="4344594"/>
                  <a:ext cx="205319" cy="205433"/>
                </a:xfrm>
                <a:custGeom>
                  <a:avLst/>
                  <a:gdLst/>
                  <a:ahLst/>
                  <a:cxnLst/>
                  <a:rect l="l" t="t" r="r" b="b"/>
                  <a:pathLst>
                    <a:path w="205319" h="205433" extrusionOk="0">
                      <a:moveTo>
                        <a:pt x="0" y="42623"/>
                      </a:moveTo>
                      <a:cubicBezTo>
                        <a:pt x="14200" y="28799"/>
                        <a:pt x="28783" y="14208"/>
                        <a:pt x="42599" y="0"/>
                      </a:cubicBezTo>
                      <a:cubicBezTo>
                        <a:pt x="96712" y="54142"/>
                        <a:pt x="151207" y="108669"/>
                        <a:pt x="205320" y="162811"/>
                      </a:cubicBezTo>
                      <a:cubicBezTo>
                        <a:pt x="191504" y="176635"/>
                        <a:pt x="176920" y="191226"/>
                        <a:pt x="163104" y="205434"/>
                      </a:cubicBezTo>
                      <a:cubicBezTo>
                        <a:pt x="108992" y="151675"/>
                        <a:pt x="54112" y="97149"/>
                        <a:pt x="0" y="42623"/>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55" name="Google Shape;355;p95"/>
                <p:cNvSpPr/>
                <p:nvPr/>
              </p:nvSpPr>
              <p:spPr>
                <a:xfrm>
                  <a:off x="6090893" y="3858678"/>
                  <a:ext cx="48643" cy="134182"/>
                </a:xfrm>
                <a:custGeom>
                  <a:avLst/>
                  <a:gdLst/>
                  <a:ahLst/>
                  <a:cxnLst/>
                  <a:rect l="l" t="t" r="r" b="b"/>
                  <a:pathLst>
                    <a:path w="48643" h="134182" extrusionOk="0">
                      <a:moveTo>
                        <a:pt x="0" y="134183"/>
                      </a:moveTo>
                      <a:cubicBezTo>
                        <a:pt x="0" y="89256"/>
                        <a:pt x="0" y="45097"/>
                        <a:pt x="0" y="171"/>
                      </a:cubicBezTo>
                      <a:cubicBezTo>
                        <a:pt x="11897" y="171"/>
                        <a:pt x="23410" y="-213"/>
                        <a:pt x="34540" y="171"/>
                      </a:cubicBezTo>
                      <a:cubicBezTo>
                        <a:pt x="42599" y="555"/>
                        <a:pt x="47972" y="6698"/>
                        <a:pt x="48356" y="14762"/>
                      </a:cubicBezTo>
                      <a:cubicBezTo>
                        <a:pt x="48740" y="49705"/>
                        <a:pt x="48740" y="84264"/>
                        <a:pt x="48356" y="119207"/>
                      </a:cubicBezTo>
                      <a:cubicBezTo>
                        <a:pt x="48356" y="128039"/>
                        <a:pt x="42215" y="133799"/>
                        <a:pt x="33005" y="133799"/>
                      </a:cubicBezTo>
                      <a:cubicBezTo>
                        <a:pt x="22259" y="134183"/>
                        <a:pt x="11513" y="134183"/>
                        <a:pt x="0" y="134183"/>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56" name="Google Shape;356;p95"/>
                <p:cNvSpPr/>
                <p:nvPr/>
              </p:nvSpPr>
              <p:spPr>
                <a:xfrm>
                  <a:off x="6090893" y="4028401"/>
                  <a:ext cx="49027" cy="134737"/>
                </a:xfrm>
                <a:custGeom>
                  <a:avLst/>
                  <a:gdLst/>
                  <a:ahLst/>
                  <a:cxnLst/>
                  <a:rect l="l" t="t" r="r" b="b"/>
                  <a:pathLst>
                    <a:path w="49027" h="134737" extrusionOk="0">
                      <a:moveTo>
                        <a:pt x="0" y="171"/>
                      </a:moveTo>
                      <a:cubicBezTo>
                        <a:pt x="11513" y="171"/>
                        <a:pt x="22259" y="-213"/>
                        <a:pt x="33389" y="171"/>
                      </a:cubicBezTo>
                      <a:cubicBezTo>
                        <a:pt x="42599" y="555"/>
                        <a:pt x="48740" y="6314"/>
                        <a:pt x="48740" y="15146"/>
                      </a:cubicBezTo>
                      <a:cubicBezTo>
                        <a:pt x="49123" y="50089"/>
                        <a:pt x="49123" y="84648"/>
                        <a:pt x="48740" y="119591"/>
                      </a:cubicBezTo>
                      <a:cubicBezTo>
                        <a:pt x="48740" y="128423"/>
                        <a:pt x="42599" y="134183"/>
                        <a:pt x="33389" y="134567"/>
                      </a:cubicBezTo>
                      <a:cubicBezTo>
                        <a:pt x="22643" y="134950"/>
                        <a:pt x="11513" y="134567"/>
                        <a:pt x="0" y="134567"/>
                      </a:cubicBezTo>
                      <a:cubicBezTo>
                        <a:pt x="0" y="90024"/>
                        <a:pt x="0" y="45481"/>
                        <a:pt x="0" y="171"/>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57" name="Google Shape;357;p95"/>
                <p:cNvSpPr/>
                <p:nvPr/>
              </p:nvSpPr>
              <p:spPr>
                <a:xfrm>
                  <a:off x="6090893" y="4199579"/>
                  <a:ext cx="48355" cy="133206"/>
                </a:xfrm>
                <a:custGeom>
                  <a:avLst/>
                  <a:gdLst/>
                  <a:ahLst/>
                  <a:cxnLst/>
                  <a:rect l="l" t="t" r="r" b="b"/>
                  <a:pathLst>
                    <a:path w="48355" h="133206" extrusionOk="0">
                      <a:moveTo>
                        <a:pt x="0" y="133111"/>
                      </a:moveTo>
                      <a:cubicBezTo>
                        <a:pt x="0" y="88184"/>
                        <a:pt x="0" y="44793"/>
                        <a:pt x="0" y="251"/>
                      </a:cubicBezTo>
                      <a:cubicBezTo>
                        <a:pt x="12281" y="251"/>
                        <a:pt x="24562" y="-517"/>
                        <a:pt x="36842" y="635"/>
                      </a:cubicBezTo>
                      <a:cubicBezTo>
                        <a:pt x="44902" y="1403"/>
                        <a:pt x="48356" y="8315"/>
                        <a:pt x="48356" y="15994"/>
                      </a:cubicBezTo>
                      <a:cubicBezTo>
                        <a:pt x="48356" y="49401"/>
                        <a:pt x="48356" y="83192"/>
                        <a:pt x="48356" y="116599"/>
                      </a:cubicBezTo>
                      <a:cubicBezTo>
                        <a:pt x="48356" y="126199"/>
                        <a:pt x="42983" y="132343"/>
                        <a:pt x="34156" y="132727"/>
                      </a:cubicBezTo>
                      <a:cubicBezTo>
                        <a:pt x="23027" y="133495"/>
                        <a:pt x="11897" y="133111"/>
                        <a:pt x="0" y="133111"/>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58" name="Google Shape;358;p95"/>
                <p:cNvSpPr/>
                <p:nvPr/>
              </p:nvSpPr>
              <p:spPr>
                <a:xfrm>
                  <a:off x="5699826" y="4143000"/>
                  <a:ext cx="65241" cy="82941"/>
                </a:xfrm>
                <a:custGeom>
                  <a:avLst/>
                  <a:gdLst/>
                  <a:ahLst/>
                  <a:cxnLst/>
                  <a:rect l="l" t="t" r="r" b="b"/>
                  <a:pathLst>
                    <a:path w="65241" h="82941" extrusionOk="0">
                      <a:moveTo>
                        <a:pt x="34540" y="82941"/>
                      </a:moveTo>
                      <a:cubicBezTo>
                        <a:pt x="34156" y="41087"/>
                        <a:pt x="24945" y="45311"/>
                        <a:pt x="0" y="44543"/>
                      </a:cubicBezTo>
                      <a:cubicBezTo>
                        <a:pt x="9594" y="29183"/>
                        <a:pt x="18805" y="14592"/>
                        <a:pt x="27632" y="0"/>
                      </a:cubicBezTo>
                      <a:cubicBezTo>
                        <a:pt x="29935" y="9984"/>
                        <a:pt x="29551" y="22655"/>
                        <a:pt x="35691" y="28799"/>
                      </a:cubicBezTo>
                      <a:cubicBezTo>
                        <a:pt x="41832" y="34943"/>
                        <a:pt x="54880" y="34943"/>
                        <a:pt x="65242" y="38015"/>
                      </a:cubicBezTo>
                      <a:cubicBezTo>
                        <a:pt x="56032" y="51454"/>
                        <a:pt x="46053" y="66430"/>
                        <a:pt x="34540" y="82941"/>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grpSp>
      </p:grpSp>
      <p:grpSp>
        <p:nvGrpSpPr>
          <p:cNvPr id="359" name="Google Shape;359;p95"/>
          <p:cNvGrpSpPr/>
          <p:nvPr/>
        </p:nvGrpSpPr>
        <p:grpSpPr>
          <a:xfrm>
            <a:off x="6770986" y="5699369"/>
            <a:ext cx="750136" cy="750136"/>
            <a:chOff x="6770986" y="5699369"/>
            <a:chExt cx="750136" cy="750136"/>
          </a:xfrm>
        </p:grpSpPr>
        <p:sp>
          <p:nvSpPr>
            <p:cNvPr id="360" name="Google Shape;360;p95"/>
            <p:cNvSpPr/>
            <p:nvPr/>
          </p:nvSpPr>
          <p:spPr>
            <a:xfrm>
              <a:off x="6770986" y="5699369"/>
              <a:ext cx="750136" cy="750136"/>
            </a:xfrm>
            <a:prstGeom prst="ellipse">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grpSp>
          <p:nvGrpSpPr>
            <p:cNvPr id="361" name="Google Shape;361;p95"/>
            <p:cNvGrpSpPr/>
            <p:nvPr/>
          </p:nvGrpSpPr>
          <p:grpSpPr>
            <a:xfrm>
              <a:off x="6927017" y="5844011"/>
              <a:ext cx="460179" cy="460852"/>
              <a:chOff x="5846399" y="5075944"/>
              <a:chExt cx="910778" cy="912109"/>
            </a:xfrm>
          </p:grpSpPr>
          <p:grpSp>
            <p:nvGrpSpPr>
              <p:cNvPr id="362" name="Google Shape;362;p95"/>
              <p:cNvGrpSpPr/>
              <p:nvPr/>
            </p:nvGrpSpPr>
            <p:grpSpPr>
              <a:xfrm>
                <a:off x="6118625" y="5123402"/>
                <a:ext cx="376897" cy="533617"/>
                <a:chOff x="2711364" y="4936062"/>
                <a:chExt cx="376897" cy="533617"/>
              </a:xfrm>
            </p:grpSpPr>
            <p:sp>
              <p:nvSpPr>
                <p:cNvPr id="363" name="Google Shape;363;p95"/>
                <p:cNvSpPr/>
                <p:nvPr/>
              </p:nvSpPr>
              <p:spPr>
                <a:xfrm>
                  <a:off x="2711364" y="4936062"/>
                  <a:ext cx="376897" cy="408053"/>
                </a:xfrm>
                <a:custGeom>
                  <a:avLst/>
                  <a:gdLst/>
                  <a:ahLst/>
                  <a:cxnLst/>
                  <a:rect l="l" t="t" r="r" b="b"/>
                  <a:pathLst>
                    <a:path w="376897" h="408053" extrusionOk="0">
                      <a:moveTo>
                        <a:pt x="125501" y="282489"/>
                      </a:moveTo>
                      <a:cubicBezTo>
                        <a:pt x="125501" y="325112"/>
                        <a:pt x="125501" y="365815"/>
                        <a:pt x="125501" y="407669"/>
                      </a:cubicBezTo>
                      <a:cubicBezTo>
                        <a:pt x="115522" y="407669"/>
                        <a:pt x="105544" y="407669"/>
                        <a:pt x="94415" y="407669"/>
                      </a:cubicBezTo>
                      <a:cubicBezTo>
                        <a:pt x="94799" y="367735"/>
                        <a:pt x="71005" y="338552"/>
                        <a:pt x="46827" y="310136"/>
                      </a:cubicBezTo>
                      <a:cubicBezTo>
                        <a:pt x="18044" y="275962"/>
                        <a:pt x="774" y="237947"/>
                        <a:pt x="6" y="192252"/>
                      </a:cubicBezTo>
                      <a:cubicBezTo>
                        <a:pt x="-761" y="94335"/>
                        <a:pt x="69086" y="13314"/>
                        <a:pt x="166181" y="1410"/>
                      </a:cubicBezTo>
                      <a:cubicBezTo>
                        <a:pt x="302805" y="-15102"/>
                        <a:pt x="411029" y="116222"/>
                        <a:pt x="366895" y="248314"/>
                      </a:cubicBezTo>
                      <a:cubicBezTo>
                        <a:pt x="360371" y="267898"/>
                        <a:pt x="346555" y="285177"/>
                        <a:pt x="335426" y="303225"/>
                      </a:cubicBezTo>
                      <a:cubicBezTo>
                        <a:pt x="331204" y="310136"/>
                        <a:pt x="325447" y="316280"/>
                        <a:pt x="320075" y="322424"/>
                      </a:cubicBezTo>
                      <a:cubicBezTo>
                        <a:pt x="299734" y="347383"/>
                        <a:pt x="282849" y="373879"/>
                        <a:pt x="282465" y="408053"/>
                      </a:cubicBezTo>
                      <a:cubicBezTo>
                        <a:pt x="272103" y="408053"/>
                        <a:pt x="262125" y="408053"/>
                        <a:pt x="251763" y="408053"/>
                      </a:cubicBezTo>
                      <a:cubicBezTo>
                        <a:pt x="251763" y="366583"/>
                        <a:pt x="251763" y="325496"/>
                        <a:pt x="251763" y="282873"/>
                      </a:cubicBezTo>
                      <a:cubicBezTo>
                        <a:pt x="256752" y="282873"/>
                        <a:pt x="261741" y="282873"/>
                        <a:pt x="267114" y="282873"/>
                      </a:cubicBezTo>
                      <a:cubicBezTo>
                        <a:pt x="293978" y="282105"/>
                        <a:pt x="314318" y="260986"/>
                        <a:pt x="313934" y="234875"/>
                      </a:cubicBezTo>
                      <a:cubicBezTo>
                        <a:pt x="313551" y="209531"/>
                        <a:pt x="292443" y="188796"/>
                        <a:pt x="267114" y="188796"/>
                      </a:cubicBezTo>
                      <a:cubicBezTo>
                        <a:pt x="241401" y="188796"/>
                        <a:pt x="220677" y="209148"/>
                        <a:pt x="219909" y="235259"/>
                      </a:cubicBezTo>
                      <a:cubicBezTo>
                        <a:pt x="219909" y="240250"/>
                        <a:pt x="219909" y="245243"/>
                        <a:pt x="219909" y="250618"/>
                      </a:cubicBezTo>
                      <a:cubicBezTo>
                        <a:pt x="199186" y="250618"/>
                        <a:pt x="178845" y="250618"/>
                        <a:pt x="156970" y="250618"/>
                      </a:cubicBezTo>
                      <a:cubicBezTo>
                        <a:pt x="156970" y="245626"/>
                        <a:pt x="156970" y="240250"/>
                        <a:pt x="156970" y="234491"/>
                      </a:cubicBezTo>
                      <a:cubicBezTo>
                        <a:pt x="155819" y="208379"/>
                        <a:pt x="135095" y="188028"/>
                        <a:pt x="109382" y="188412"/>
                      </a:cubicBezTo>
                      <a:cubicBezTo>
                        <a:pt x="84053" y="188796"/>
                        <a:pt x="63329" y="209531"/>
                        <a:pt x="62945" y="234875"/>
                      </a:cubicBezTo>
                      <a:cubicBezTo>
                        <a:pt x="62562" y="260602"/>
                        <a:pt x="82902" y="281721"/>
                        <a:pt x="108998" y="282489"/>
                      </a:cubicBezTo>
                      <a:cubicBezTo>
                        <a:pt x="114371" y="282873"/>
                        <a:pt x="119360" y="282489"/>
                        <a:pt x="125501" y="282489"/>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64" name="Google Shape;364;p95"/>
                <p:cNvSpPr/>
                <p:nvPr/>
              </p:nvSpPr>
              <p:spPr>
                <a:xfrm>
                  <a:off x="2869101" y="5218935"/>
                  <a:ext cx="61404" cy="124796"/>
                </a:xfrm>
                <a:custGeom>
                  <a:avLst/>
                  <a:gdLst/>
                  <a:ahLst/>
                  <a:cxnLst/>
                  <a:rect l="l" t="t" r="r" b="b"/>
                  <a:pathLst>
                    <a:path w="61404" h="124796" extrusionOk="0">
                      <a:moveTo>
                        <a:pt x="0" y="0"/>
                      </a:moveTo>
                      <a:cubicBezTo>
                        <a:pt x="20724" y="0"/>
                        <a:pt x="40680" y="0"/>
                        <a:pt x="61404" y="0"/>
                      </a:cubicBezTo>
                      <a:cubicBezTo>
                        <a:pt x="61404" y="41471"/>
                        <a:pt x="61404" y="82941"/>
                        <a:pt x="61404" y="124796"/>
                      </a:cubicBezTo>
                      <a:cubicBezTo>
                        <a:pt x="41448" y="124796"/>
                        <a:pt x="21108" y="124796"/>
                        <a:pt x="0" y="124796"/>
                      </a:cubicBezTo>
                      <a:cubicBezTo>
                        <a:pt x="0" y="83326"/>
                        <a:pt x="0" y="42239"/>
                        <a:pt x="0" y="0"/>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65" name="Google Shape;365;p95"/>
                <p:cNvSpPr/>
                <p:nvPr/>
              </p:nvSpPr>
              <p:spPr>
                <a:xfrm>
                  <a:off x="2837632" y="5376370"/>
                  <a:ext cx="124342" cy="30334"/>
                </a:xfrm>
                <a:custGeom>
                  <a:avLst/>
                  <a:gdLst/>
                  <a:ahLst/>
                  <a:cxnLst/>
                  <a:rect l="l" t="t" r="r" b="b"/>
                  <a:pathLst>
                    <a:path w="124342" h="30334" extrusionOk="0">
                      <a:moveTo>
                        <a:pt x="0" y="0"/>
                      </a:moveTo>
                      <a:cubicBezTo>
                        <a:pt x="41448" y="0"/>
                        <a:pt x="82512" y="0"/>
                        <a:pt x="124343" y="0"/>
                      </a:cubicBezTo>
                      <a:cubicBezTo>
                        <a:pt x="124343" y="9984"/>
                        <a:pt x="124343" y="19967"/>
                        <a:pt x="124343" y="30335"/>
                      </a:cubicBezTo>
                      <a:cubicBezTo>
                        <a:pt x="83279" y="30335"/>
                        <a:pt x="41831" y="30335"/>
                        <a:pt x="0" y="30335"/>
                      </a:cubicBezTo>
                      <a:cubicBezTo>
                        <a:pt x="0" y="20351"/>
                        <a:pt x="0" y="10752"/>
                        <a:pt x="0"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66" name="Google Shape;366;p95"/>
                <p:cNvSpPr/>
                <p:nvPr/>
              </p:nvSpPr>
              <p:spPr>
                <a:xfrm>
                  <a:off x="2857588" y="5439344"/>
                  <a:ext cx="84814" cy="30335"/>
                </a:xfrm>
                <a:custGeom>
                  <a:avLst/>
                  <a:gdLst/>
                  <a:ahLst/>
                  <a:cxnLst/>
                  <a:rect l="l" t="t" r="r" b="b"/>
                  <a:pathLst>
                    <a:path w="84814" h="30335" extrusionOk="0">
                      <a:moveTo>
                        <a:pt x="84814" y="0"/>
                      </a:moveTo>
                      <a:cubicBezTo>
                        <a:pt x="82128" y="10368"/>
                        <a:pt x="79825" y="19967"/>
                        <a:pt x="77523" y="30335"/>
                      </a:cubicBezTo>
                      <a:cubicBezTo>
                        <a:pt x="54496" y="30335"/>
                        <a:pt x="31854" y="30335"/>
                        <a:pt x="7676" y="30335"/>
                      </a:cubicBezTo>
                      <a:cubicBezTo>
                        <a:pt x="5373" y="20735"/>
                        <a:pt x="2686" y="10752"/>
                        <a:pt x="0" y="0"/>
                      </a:cubicBezTo>
                      <a:cubicBezTo>
                        <a:pt x="28016" y="0"/>
                        <a:pt x="55647" y="0"/>
                        <a:pt x="84814"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67" name="Google Shape;367;p95"/>
                <p:cNvSpPr/>
                <p:nvPr/>
              </p:nvSpPr>
              <p:spPr>
                <a:xfrm>
                  <a:off x="2805762" y="5155943"/>
                  <a:ext cx="31444" cy="31291"/>
                </a:xfrm>
                <a:custGeom>
                  <a:avLst/>
                  <a:gdLst/>
                  <a:ahLst/>
                  <a:cxnLst/>
                  <a:rect l="l" t="t" r="r" b="b"/>
                  <a:pathLst>
                    <a:path w="31444" h="31291" extrusionOk="0">
                      <a:moveTo>
                        <a:pt x="31103" y="31121"/>
                      </a:moveTo>
                      <a:cubicBezTo>
                        <a:pt x="24579" y="31121"/>
                        <a:pt x="19206" y="31505"/>
                        <a:pt x="14217" y="31121"/>
                      </a:cubicBezTo>
                      <a:cubicBezTo>
                        <a:pt x="5774" y="30353"/>
                        <a:pt x="-367" y="23442"/>
                        <a:pt x="17" y="15378"/>
                      </a:cubicBezTo>
                      <a:cubicBezTo>
                        <a:pt x="17" y="7314"/>
                        <a:pt x="6925" y="402"/>
                        <a:pt x="14984" y="18"/>
                      </a:cubicBezTo>
                      <a:cubicBezTo>
                        <a:pt x="23044" y="-366"/>
                        <a:pt x="30335" y="5394"/>
                        <a:pt x="31103" y="13842"/>
                      </a:cubicBezTo>
                      <a:cubicBezTo>
                        <a:pt x="31871" y="19218"/>
                        <a:pt x="31103" y="24977"/>
                        <a:pt x="31103" y="31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68" name="Google Shape;368;p95"/>
                <p:cNvSpPr/>
                <p:nvPr/>
              </p:nvSpPr>
              <p:spPr>
                <a:xfrm>
                  <a:off x="2962572" y="5155944"/>
                  <a:ext cx="31274" cy="31504"/>
                </a:xfrm>
                <a:custGeom>
                  <a:avLst/>
                  <a:gdLst/>
                  <a:ahLst/>
                  <a:cxnLst/>
                  <a:rect l="l" t="t" r="r" b="b"/>
                  <a:pathLst>
                    <a:path w="31274" h="31504" extrusionOk="0">
                      <a:moveTo>
                        <a:pt x="171" y="31504"/>
                      </a:moveTo>
                      <a:cubicBezTo>
                        <a:pt x="171" y="24976"/>
                        <a:pt x="-213" y="19601"/>
                        <a:pt x="171" y="14225"/>
                      </a:cubicBezTo>
                      <a:cubicBezTo>
                        <a:pt x="938" y="5777"/>
                        <a:pt x="7846" y="-367"/>
                        <a:pt x="15905" y="17"/>
                      </a:cubicBezTo>
                      <a:cubicBezTo>
                        <a:pt x="23965" y="17"/>
                        <a:pt x="30873" y="6929"/>
                        <a:pt x="31256" y="14993"/>
                      </a:cubicBezTo>
                      <a:cubicBezTo>
                        <a:pt x="31640" y="23056"/>
                        <a:pt x="25883" y="29968"/>
                        <a:pt x="17440" y="31120"/>
                      </a:cubicBezTo>
                      <a:cubicBezTo>
                        <a:pt x="15905" y="31504"/>
                        <a:pt x="14370" y="31120"/>
                        <a:pt x="12451" y="31120"/>
                      </a:cubicBezTo>
                      <a:cubicBezTo>
                        <a:pt x="8997" y="31504"/>
                        <a:pt x="5160" y="31504"/>
                        <a:pt x="171" y="3150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grpSp>
            <p:nvGrpSpPr>
              <p:cNvPr id="369" name="Google Shape;369;p95"/>
              <p:cNvGrpSpPr/>
              <p:nvPr/>
            </p:nvGrpSpPr>
            <p:grpSpPr>
              <a:xfrm>
                <a:off x="5846399" y="5075944"/>
                <a:ext cx="910778" cy="912109"/>
                <a:chOff x="2444246" y="4903928"/>
                <a:chExt cx="910778" cy="912109"/>
              </a:xfrm>
            </p:grpSpPr>
            <p:sp>
              <p:nvSpPr>
                <p:cNvPr id="370" name="Google Shape;370;p95"/>
                <p:cNvSpPr/>
                <p:nvPr/>
              </p:nvSpPr>
              <p:spPr>
                <a:xfrm>
                  <a:off x="2679955" y="4903928"/>
                  <a:ext cx="440062" cy="597910"/>
                </a:xfrm>
                <a:custGeom>
                  <a:avLst/>
                  <a:gdLst/>
                  <a:ahLst/>
                  <a:cxnLst/>
                  <a:rect l="l" t="t" r="r" b="b"/>
                  <a:pathLst>
                    <a:path w="440062" h="597910" extrusionOk="0">
                      <a:moveTo>
                        <a:pt x="314257" y="472826"/>
                      </a:moveTo>
                      <a:cubicBezTo>
                        <a:pt x="314257" y="483194"/>
                        <a:pt x="314257" y="493177"/>
                        <a:pt x="314257" y="502777"/>
                      </a:cubicBezTo>
                      <a:cubicBezTo>
                        <a:pt x="314257" y="513145"/>
                        <a:pt x="309652" y="521592"/>
                        <a:pt x="301592" y="528504"/>
                      </a:cubicBezTo>
                      <a:cubicBezTo>
                        <a:pt x="298138" y="531576"/>
                        <a:pt x="295452" y="535800"/>
                        <a:pt x="293917" y="540024"/>
                      </a:cubicBezTo>
                      <a:cubicBezTo>
                        <a:pt x="290463" y="550775"/>
                        <a:pt x="288160" y="562295"/>
                        <a:pt x="285090" y="573047"/>
                      </a:cubicBezTo>
                      <a:cubicBezTo>
                        <a:pt x="280485" y="588790"/>
                        <a:pt x="269739" y="597238"/>
                        <a:pt x="253621" y="597622"/>
                      </a:cubicBezTo>
                      <a:cubicBezTo>
                        <a:pt x="230978" y="598006"/>
                        <a:pt x="208335" y="598006"/>
                        <a:pt x="186076" y="597622"/>
                      </a:cubicBezTo>
                      <a:cubicBezTo>
                        <a:pt x="169957" y="597622"/>
                        <a:pt x="159212" y="588790"/>
                        <a:pt x="154606" y="573431"/>
                      </a:cubicBezTo>
                      <a:cubicBezTo>
                        <a:pt x="152688" y="566903"/>
                        <a:pt x="151153" y="560375"/>
                        <a:pt x="149617" y="553463"/>
                      </a:cubicBezTo>
                      <a:cubicBezTo>
                        <a:pt x="146931" y="542328"/>
                        <a:pt x="144628" y="531960"/>
                        <a:pt x="134650" y="523896"/>
                      </a:cubicBezTo>
                      <a:cubicBezTo>
                        <a:pt x="129277" y="519673"/>
                        <a:pt x="127358" y="509689"/>
                        <a:pt x="126207" y="502009"/>
                      </a:cubicBezTo>
                      <a:cubicBezTo>
                        <a:pt x="124672" y="492409"/>
                        <a:pt x="125823" y="482426"/>
                        <a:pt x="125823" y="472826"/>
                      </a:cubicBezTo>
                      <a:cubicBezTo>
                        <a:pt x="102413" y="467066"/>
                        <a:pt x="95889" y="459002"/>
                        <a:pt x="94354" y="435195"/>
                      </a:cubicBezTo>
                      <a:cubicBezTo>
                        <a:pt x="93202" y="414460"/>
                        <a:pt x="82841" y="397948"/>
                        <a:pt x="70560" y="382205"/>
                      </a:cubicBezTo>
                      <a:cubicBezTo>
                        <a:pt x="62500" y="371837"/>
                        <a:pt x="54441" y="361469"/>
                        <a:pt x="45998" y="351486"/>
                      </a:cubicBezTo>
                      <a:cubicBezTo>
                        <a:pt x="-33059" y="256257"/>
                        <a:pt x="-8114" y="102661"/>
                        <a:pt x="104716" y="32775"/>
                      </a:cubicBezTo>
                      <a:cubicBezTo>
                        <a:pt x="238653" y="-49782"/>
                        <a:pt x="414806" y="31623"/>
                        <a:pt x="437449" y="187523"/>
                      </a:cubicBezTo>
                      <a:cubicBezTo>
                        <a:pt x="447043" y="252033"/>
                        <a:pt x="430157" y="309247"/>
                        <a:pt x="387942" y="359165"/>
                      </a:cubicBezTo>
                      <a:cubicBezTo>
                        <a:pt x="377580" y="371453"/>
                        <a:pt x="366834" y="384125"/>
                        <a:pt x="358391" y="398332"/>
                      </a:cubicBezTo>
                      <a:cubicBezTo>
                        <a:pt x="351867" y="409468"/>
                        <a:pt x="347645" y="422139"/>
                        <a:pt x="345727" y="434811"/>
                      </a:cubicBezTo>
                      <a:cubicBezTo>
                        <a:pt x="343040" y="459002"/>
                        <a:pt x="337667" y="467066"/>
                        <a:pt x="314257" y="472826"/>
                      </a:cubicBezTo>
                      <a:close/>
                      <a:moveTo>
                        <a:pt x="156909" y="314623"/>
                      </a:moveTo>
                      <a:cubicBezTo>
                        <a:pt x="150769" y="314623"/>
                        <a:pt x="145780" y="314623"/>
                        <a:pt x="140407" y="314623"/>
                      </a:cubicBezTo>
                      <a:cubicBezTo>
                        <a:pt x="114310" y="313855"/>
                        <a:pt x="93970" y="292736"/>
                        <a:pt x="94354" y="267008"/>
                      </a:cubicBezTo>
                      <a:cubicBezTo>
                        <a:pt x="94738" y="241665"/>
                        <a:pt x="115462" y="220930"/>
                        <a:pt x="140791" y="220546"/>
                      </a:cubicBezTo>
                      <a:cubicBezTo>
                        <a:pt x="166504" y="220162"/>
                        <a:pt x="187611" y="240513"/>
                        <a:pt x="188379" y="266624"/>
                      </a:cubicBezTo>
                      <a:cubicBezTo>
                        <a:pt x="188762" y="272000"/>
                        <a:pt x="188379" y="277376"/>
                        <a:pt x="188379" y="282752"/>
                      </a:cubicBezTo>
                      <a:cubicBezTo>
                        <a:pt x="210254" y="282752"/>
                        <a:pt x="230594" y="282752"/>
                        <a:pt x="251318" y="282752"/>
                      </a:cubicBezTo>
                      <a:cubicBezTo>
                        <a:pt x="251318" y="276992"/>
                        <a:pt x="251318" y="272000"/>
                        <a:pt x="251318" y="267392"/>
                      </a:cubicBezTo>
                      <a:cubicBezTo>
                        <a:pt x="252085" y="241281"/>
                        <a:pt x="272809" y="220930"/>
                        <a:pt x="298522" y="220930"/>
                      </a:cubicBezTo>
                      <a:cubicBezTo>
                        <a:pt x="323851" y="220930"/>
                        <a:pt x="344959" y="241665"/>
                        <a:pt x="345343" y="267008"/>
                      </a:cubicBezTo>
                      <a:cubicBezTo>
                        <a:pt x="345727" y="293119"/>
                        <a:pt x="325386" y="314239"/>
                        <a:pt x="298522" y="315007"/>
                      </a:cubicBezTo>
                      <a:cubicBezTo>
                        <a:pt x="293533" y="315007"/>
                        <a:pt x="288160" y="315007"/>
                        <a:pt x="283171" y="315007"/>
                      </a:cubicBezTo>
                      <a:cubicBezTo>
                        <a:pt x="283171" y="357629"/>
                        <a:pt x="283171" y="399100"/>
                        <a:pt x="283171" y="440187"/>
                      </a:cubicBezTo>
                      <a:cubicBezTo>
                        <a:pt x="293533" y="440187"/>
                        <a:pt x="303127" y="440187"/>
                        <a:pt x="313873" y="440187"/>
                      </a:cubicBezTo>
                      <a:cubicBezTo>
                        <a:pt x="313873" y="406012"/>
                        <a:pt x="330759" y="379517"/>
                        <a:pt x="351483" y="354558"/>
                      </a:cubicBezTo>
                      <a:cubicBezTo>
                        <a:pt x="356856" y="348414"/>
                        <a:pt x="362612" y="342270"/>
                        <a:pt x="366834" y="335358"/>
                      </a:cubicBezTo>
                      <a:cubicBezTo>
                        <a:pt x="377963" y="317311"/>
                        <a:pt x="391780" y="300031"/>
                        <a:pt x="398304" y="280448"/>
                      </a:cubicBezTo>
                      <a:cubicBezTo>
                        <a:pt x="442822" y="148356"/>
                        <a:pt x="334213" y="17032"/>
                        <a:pt x="197589" y="33543"/>
                      </a:cubicBezTo>
                      <a:cubicBezTo>
                        <a:pt x="100494" y="45447"/>
                        <a:pt x="30647" y="126468"/>
                        <a:pt x="31415" y="224385"/>
                      </a:cubicBezTo>
                      <a:cubicBezTo>
                        <a:pt x="31798" y="269696"/>
                        <a:pt x="49068" y="308095"/>
                        <a:pt x="78235" y="342270"/>
                      </a:cubicBezTo>
                      <a:cubicBezTo>
                        <a:pt x="102413" y="370685"/>
                        <a:pt x="126207" y="399868"/>
                        <a:pt x="125823" y="439803"/>
                      </a:cubicBezTo>
                      <a:cubicBezTo>
                        <a:pt x="136953" y="439803"/>
                        <a:pt x="146931" y="439803"/>
                        <a:pt x="156909" y="439803"/>
                      </a:cubicBezTo>
                      <a:cubicBezTo>
                        <a:pt x="156909" y="397948"/>
                        <a:pt x="156909" y="357246"/>
                        <a:pt x="156909" y="314623"/>
                      </a:cubicBezTo>
                      <a:close/>
                      <a:moveTo>
                        <a:pt x="189146" y="315007"/>
                      </a:moveTo>
                      <a:cubicBezTo>
                        <a:pt x="189146" y="357246"/>
                        <a:pt x="189146" y="398332"/>
                        <a:pt x="189146" y="439803"/>
                      </a:cubicBezTo>
                      <a:cubicBezTo>
                        <a:pt x="210254" y="439803"/>
                        <a:pt x="230594" y="439803"/>
                        <a:pt x="250550" y="439803"/>
                      </a:cubicBezTo>
                      <a:cubicBezTo>
                        <a:pt x="250550" y="397948"/>
                        <a:pt x="250550" y="356478"/>
                        <a:pt x="250550" y="315007"/>
                      </a:cubicBezTo>
                      <a:cubicBezTo>
                        <a:pt x="229826" y="315007"/>
                        <a:pt x="209870" y="315007"/>
                        <a:pt x="189146" y="315007"/>
                      </a:cubicBezTo>
                      <a:close/>
                      <a:moveTo>
                        <a:pt x="157677" y="472442"/>
                      </a:moveTo>
                      <a:cubicBezTo>
                        <a:pt x="157677" y="483194"/>
                        <a:pt x="157677" y="492793"/>
                        <a:pt x="157677" y="502777"/>
                      </a:cubicBezTo>
                      <a:cubicBezTo>
                        <a:pt x="199508" y="502777"/>
                        <a:pt x="240956" y="502777"/>
                        <a:pt x="282020" y="502777"/>
                      </a:cubicBezTo>
                      <a:cubicBezTo>
                        <a:pt x="282020" y="492409"/>
                        <a:pt x="282020" y="482426"/>
                        <a:pt x="282020" y="472442"/>
                      </a:cubicBezTo>
                      <a:cubicBezTo>
                        <a:pt x="240188" y="472442"/>
                        <a:pt x="199124" y="472442"/>
                        <a:pt x="157677" y="472442"/>
                      </a:cubicBezTo>
                      <a:close/>
                      <a:moveTo>
                        <a:pt x="262447" y="535416"/>
                      </a:moveTo>
                      <a:cubicBezTo>
                        <a:pt x="233280" y="535416"/>
                        <a:pt x="206032" y="535416"/>
                        <a:pt x="177633" y="535416"/>
                      </a:cubicBezTo>
                      <a:cubicBezTo>
                        <a:pt x="180319" y="546168"/>
                        <a:pt x="183006" y="556151"/>
                        <a:pt x="185308" y="565751"/>
                      </a:cubicBezTo>
                      <a:cubicBezTo>
                        <a:pt x="209486" y="565751"/>
                        <a:pt x="232129" y="565751"/>
                        <a:pt x="255155" y="565751"/>
                      </a:cubicBezTo>
                      <a:cubicBezTo>
                        <a:pt x="257458" y="555383"/>
                        <a:pt x="259761" y="545784"/>
                        <a:pt x="262447" y="535416"/>
                      </a:cubicBezTo>
                      <a:close/>
                      <a:moveTo>
                        <a:pt x="156909" y="283136"/>
                      </a:moveTo>
                      <a:cubicBezTo>
                        <a:pt x="156909" y="276608"/>
                        <a:pt x="157293" y="271232"/>
                        <a:pt x="156909" y="265856"/>
                      </a:cubicBezTo>
                      <a:cubicBezTo>
                        <a:pt x="156142" y="257409"/>
                        <a:pt x="148850" y="251649"/>
                        <a:pt x="140791" y="252033"/>
                      </a:cubicBezTo>
                      <a:cubicBezTo>
                        <a:pt x="132731" y="252417"/>
                        <a:pt x="126207" y="259329"/>
                        <a:pt x="125823" y="267392"/>
                      </a:cubicBezTo>
                      <a:cubicBezTo>
                        <a:pt x="125823" y="275456"/>
                        <a:pt x="131580" y="282368"/>
                        <a:pt x="140023" y="283136"/>
                      </a:cubicBezTo>
                      <a:cubicBezTo>
                        <a:pt x="145396" y="283520"/>
                        <a:pt x="150385" y="283136"/>
                        <a:pt x="156909" y="283136"/>
                      </a:cubicBezTo>
                      <a:close/>
                      <a:moveTo>
                        <a:pt x="282787" y="283520"/>
                      </a:moveTo>
                      <a:cubicBezTo>
                        <a:pt x="287393" y="283520"/>
                        <a:pt x="291230" y="283520"/>
                        <a:pt x="295068" y="283520"/>
                      </a:cubicBezTo>
                      <a:cubicBezTo>
                        <a:pt x="296603" y="283520"/>
                        <a:pt x="298522" y="283520"/>
                        <a:pt x="300057" y="283520"/>
                      </a:cubicBezTo>
                      <a:cubicBezTo>
                        <a:pt x="308500" y="282368"/>
                        <a:pt x="314257" y="275456"/>
                        <a:pt x="313873" y="267392"/>
                      </a:cubicBezTo>
                      <a:cubicBezTo>
                        <a:pt x="313489" y="259329"/>
                        <a:pt x="306581" y="252801"/>
                        <a:pt x="298522" y="252417"/>
                      </a:cubicBezTo>
                      <a:cubicBezTo>
                        <a:pt x="290463" y="252417"/>
                        <a:pt x="283555" y="258177"/>
                        <a:pt x="282787" y="266624"/>
                      </a:cubicBezTo>
                      <a:cubicBezTo>
                        <a:pt x="282404" y="271232"/>
                        <a:pt x="282787" y="276608"/>
                        <a:pt x="282787" y="2835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71" name="Google Shape;371;p95"/>
                <p:cNvSpPr/>
                <p:nvPr/>
              </p:nvSpPr>
              <p:spPr>
                <a:xfrm>
                  <a:off x="2962679" y="5486092"/>
                  <a:ext cx="314009" cy="329945"/>
                </a:xfrm>
                <a:custGeom>
                  <a:avLst/>
                  <a:gdLst/>
                  <a:ahLst/>
                  <a:cxnLst/>
                  <a:rect l="l" t="t" r="r" b="b"/>
                  <a:pathLst>
                    <a:path w="314009" h="329945" extrusionOk="0">
                      <a:moveTo>
                        <a:pt x="98310" y="168286"/>
                      </a:moveTo>
                      <a:cubicBezTo>
                        <a:pt x="47268" y="122207"/>
                        <a:pt x="57630" y="59617"/>
                        <a:pt x="90635" y="27362"/>
                      </a:cubicBezTo>
                      <a:cubicBezTo>
                        <a:pt x="127093" y="-8733"/>
                        <a:pt x="185427" y="-9117"/>
                        <a:pt x="222653" y="26210"/>
                      </a:cubicBezTo>
                      <a:cubicBezTo>
                        <a:pt x="257193" y="59233"/>
                        <a:pt x="266787" y="122975"/>
                        <a:pt x="218048" y="167134"/>
                      </a:cubicBezTo>
                      <a:cubicBezTo>
                        <a:pt x="232631" y="177118"/>
                        <a:pt x="248750" y="186333"/>
                        <a:pt x="262182" y="198237"/>
                      </a:cubicBezTo>
                      <a:cubicBezTo>
                        <a:pt x="295954" y="227804"/>
                        <a:pt x="312457" y="265819"/>
                        <a:pt x="313992" y="310746"/>
                      </a:cubicBezTo>
                      <a:cubicBezTo>
                        <a:pt x="314376" y="324185"/>
                        <a:pt x="308619" y="329945"/>
                        <a:pt x="295187" y="329945"/>
                      </a:cubicBezTo>
                      <a:cubicBezTo>
                        <a:pt x="203081" y="329945"/>
                        <a:pt x="111359" y="329945"/>
                        <a:pt x="19253" y="329945"/>
                      </a:cubicBezTo>
                      <a:cubicBezTo>
                        <a:pt x="5437" y="329945"/>
                        <a:pt x="-704" y="324185"/>
                        <a:pt x="64" y="309978"/>
                      </a:cubicBezTo>
                      <a:cubicBezTo>
                        <a:pt x="3518" y="247003"/>
                        <a:pt x="33452" y="201309"/>
                        <a:pt x="89483" y="172510"/>
                      </a:cubicBezTo>
                      <a:cubicBezTo>
                        <a:pt x="92170" y="170974"/>
                        <a:pt x="94856" y="169822"/>
                        <a:pt x="98310" y="168286"/>
                      </a:cubicBezTo>
                      <a:close/>
                      <a:moveTo>
                        <a:pt x="280220" y="297690"/>
                      </a:moveTo>
                      <a:cubicBezTo>
                        <a:pt x="279068" y="253147"/>
                        <a:pt x="233399" y="185565"/>
                        <a:pt x="151655" y="188253"/>
                      </a:cubicBezTo>
                      <a:cubicBezTo>
                        <a:pt x="91402" y="190173"/>
                        <a:pt x="29231" y="247388"/>
                        <a:pt x="33836" y="297306"/>
                      </a:cubicBezTo>
                      <a:cubicBezTo>
                        <a:pt x="94856" y="297306"/>
                        <a:pt x="155493" y="297306"/>
                        <a:pt x="219583" y="297306"/>
                      </a:cubicBezTo>
                      <a:cubicBezTo>
                        <a:pt x="213059" y="286938"/>
                        <a:pt x="208070" y="278491"/>
                        <a:pt x="202313" y="270427"/>
                      </a:cubicBezTo>
                      <a:cubicBezTo>
                        <a:pt x="195405" y="260827"/>
                        <a:pt x="194638" y="252379"/>
                        <a:pt x="201929" y="246236"/>
                      </a:cubicBezTo>
                      <a:cubicBezTo>
                        <a:pt x="208838" y="240092"/>
                        <a:pt x="218048" y="241628"/>
                        <a:pt x="226107" y="250076"/>
                      </a:cubicBezTo>
                      <a:cubicBezTo>
                        <a:pt x="238772" y="263515"/>
                        <a:pt x="246064" y="279642"/>
                        <a:pt x="249901" y="297690"/>
                      </a:cubicBezTo>
                      <a:cubicBezTo>
                        <a:pt x="260263" y="297690"/>
                        <a:pt x="270242" y="297690"/>
                        <a:pt x="280220" y="297690"/>
                      </a:cubicBezTo>
                      <a:close/>
                      <a:moveTo>
                        <a:pt x="219967" y="93792"/>
                      </a:moveTo>
                      <a:cubicBezTo>
                        <a:pt x="219967" y="59233"/>
                        <a:pt x="191568" y="30818"/>
                        <a:pt x="156644" y="31202"/>
                      </a:cubicBezTo>
                      <a:cubicBezTo>
                        <a:pt x="122488" y="31202"/>
                        <a:pt x="94472" y="59617"/>
                        <a:pt x="94089" y="93792"/>
                      </a:cubicBezTo>
                      <a:cubicBezTo>
                        <a:pt x="94089" y="128735"/>
                        <a:pt x="122104" y="156766"/>
                        <a:pt x="156644" y="157150"/>
                      </a:cubicBezTo>
                      <a:cubicBezTo>
                        <a:pt x="191568" y="157150"/>
                        <a:pt x="219967" y="128735"/>
                        <a:pt x="219967" y="9379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72" name="Google Shape;372;p95"/>
                <p:cNvSpPr/>
                <p:nvPr/>
              </p:nvSpPr>
              <p:spPr>
                <a:xfrm>
                  <a:off x="2522873" y="5485743"/>
                  <a:ext cx="314009" cy="329909"/>
                </a:xfrm>
                <a:custGeom>
                  <a:avLst/>
                  <a:gdLst/>
                  <a:ahLst/>
                  <a:cxnLst/>
                  <a:rect l="l" t="t" r="r" b="b"/>
                  <a:pathLst>
                    <a:path w="314009" h="329909" extrusionOk="0">
                      <a:moveTo>
                        <a:pt x="98310" y="168634"/>
                      </a:moveTo>
                      <a:cubicBezTo>
                        <a:pt x="48036" y="123708"/>
                        <a:pt x="57246" y="61118"/>
                        <a:pt x="89867" y="28095"/>
                      </a:cubicBezTo>
                      <a:cubicBezTo>
                        <a:pt x="126326" y="-8384"/>
                        <a:pt x="184276" y="-9536"/>
                        <a:pt x="221886" y="25791"/>
                      </a:cubicBezTo>
                      <a:cubicBezTo>
                        <a:pt x="256426" y="58046"/>
                        <a:pt x="267171" y="122940"/>
                        <a:pt x="216129" y="168634"/>
                      </a:cubicBezTo>
                      <a:cubicBezTo>
                        <a:pt x="239923" y="179002"/>
                        <a:pt x="260647" y="193594"/>
                        <a:pt x="277149" y="213561"/>
                      </a:cubicBezTo>
                      <a:cubicBezTo>
                        <a:pt x="300560" y="241592"/>
                        <a:pt x="312840" y="274231"/>
                        <a:pt x="313992" y="310710"/>
                      </a:cubicBezTo>
                      <a:cubicBezTo>
                        <a:pt x="314375" y="323766"/>
                        <a:pt x="308619" y="329909"/>
                        <a:pt x="295187" y="329909"/>
                      </a:cubicBezTo>
                      <a:cubicBezTo>
                        <a:pt x="203081" y="329909"/>
                        <a:pt x="111359" y="329909"/>
                        <a:pt x="19253" y="329909"/>
                      </a:cubicBezTo>
                      <a:cubicBezTo>
                        <a:pt x="5437" y="329909"/>
                        <a:pt x="-704" y="324150"/>
                        <a:pt x="64" y="309942"/>
                      </a:cubicBezTo>
                      <a:cubicBezTo>
                        <a:pt x="3902" y="246968"/>
                        <a:pt x="33836" y="201273"/>
                        <a:pt x="89867" y="172474"/>
                      </a:cubicBezTo>
                      <a:cubicBezTo>
                        <a:pt x="92554" y="171322"/>
                        <a:pt x="95240" y="170170"/>
                        <a:pt x="98310" y="168634"/>
                      </a:cubicBezTo>
                      <a:close/>
                      <a:moveTo>
                        <a:pt x="94472" y="298038"/>
                      </a:moveTo>
                      <a:cubicBezTo>
                        <a:pt x="159330" y="298038"/>
                        <a:pt x="219967" y="298038"/>
                        <a:pt x="280987" y="298038"/>
                      </a:cubicBezTo>
                      <a:cubicBezTo>
                        <a:pt x="279068" y="251960"/>
                        <a:pt x="233783" y="187834"/>
                        <a:pt x="155876" y="188602"/>
                      </a:cubicBezTo>
                      <a:cubicBezTo>
                        <a:pt x="78738" y="189370"/>
                        <a:pt x="35371" y="254264"/>
                        <a:pt x="34220" y="298038"/>
                      </a:cubicBezTo>
                      <a:cubicBezTo>
                        <a:pt x="44198" y="298038"/>
                        <a:pt x="54176" y="298038"/>
                        <a:pt x="64154" y="298038"/>
                      </a:cubicBezTo>
                      <a:cubicBezTo>
                        <a:pt x="71446" y="273079"/>
                        <a:pt x="77203" y="261944"/>
                        <a:pt x="88716" y="250424"/>
                      </a:cubicBezTo>
                      <a:cubicBezTo>
                        <a:pt x="91402" y="247736"/>
                        <a:pt x="94472" y="245048"/>
                        <a:pt x="98310" y="243896"/>
                      </a:cubicBezTo>
                      <a:cubicBezTo>
                        <a:pt x="105218" y="241976"/>
                        <a:pt x="111359" y="243896"/>
                        <a:pt x="115580" y="250040"/>
                      </a:cubicBezTo>
                      <a:cubicBezTo>
                        <a:pt x="119801" y="256568"/>
                        <a:pt x="119034" y="262711"/>
                        <a:pt x="114429" y="269239"/>
                      </a:cubicBezTo>
                      <a:cubicBezTo>
                        <a:pt x="107137" y="278071"/>
                        <a:pt x="101764" y="287287"/>
                        <a:pt x="94472" y="298038"/>
                      </a:cubicBezTo>
                      <a:close/>
                      <a:moveTo>
                        <a:pt x="157412" y="31551"/>
                      </a:moveTo>
                      <a:cubicBezTo>
                        <a:pt x="122488" y="31551"/>
                        <a:pt x="94089" y="59582"/>
                        <a:pt x="94472" y="94141"/>
                      </a:cubicBezTo>
                      <a:cubicBezTo>
                        <a:pt x="94472" y="129084"/>
                        <a:pt x="122872" y="157115"/>
                        <a:pt x="157412" y="157115"/>
                      </a:cubicBezTo>
                      <a:cubicBezTo>
                        <a:pt x="191567" y="157115"/>
                        <a:pt x="219967" y="129084"/>
                        <a:pt x="219967" y="94909"/>
                      </a:cubicBezTo>
                      <a:cubicBezTo>
                        <a:pt x="220351" y="59966"/>
                        <a:pt x="192335" y="31551"/>
                        <a:pt x="157412" y="3155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73" name="Google Shape;373;p95"/>
                <p:cNvSpPr/>
                <p:nvPr/>
              </p:nvSpPr>
              <p:spPr>
                <a:xfrm>
                  <a:off x="2444246" y="5234238"/>
                  <a:ext cx="219597" cy="220082"/>
                </a:xfrm>
                <a:custGeom>
                  <a:avLst/>
                  <a:gdLst/>
                  <a:ahLst/>
                  <a:cxnLst/>
                  <a:rect l="l" t="t" r="r" b="b"/>
                  <a:pathLst>
                    <a:path w="219597" h="220082" extrusionOk="0">
                      <a:moveTo>
                        <a:pt x="157748" y="105269"/>
                      </a:moveTo>
                      <a:cubicBezTo>
                        <a:pt x="185764" y="119861"/>
                        <a:pt x="205720" y="141364"/>
                        <a:pt x="214547" y="171700"/>
                      </a:cubicBezTo>
                      <a:cubicBezTo>
                        <a:pt x="217617" y="181683"/>
                        <a:pt x="218769" y="192051"/>
                        <a:pt x="219536" y="202419"/>
                      </a:cubicBezTo>
                      <a:cubicBezTo>
                        <a:pt x="220304" y="213170"/>
                        <a:pt x="213779" y="219698"/>
                        <a:pt x="203034" y="220082"/>
                      </a:cubicBezTo>
                      <a:cubicBezTo>
                        <a:pt x="140862" y="220082"/>
                        <a:pt x="78691" y="220082"/>
                        <a:pt x="16519" y="220082"/>
                      </a:cubicBezTo>
                      <a:cubicBezTo>
                        <a:pt x="5774" y="220082"/>
                        <a:pt x="-367" y="213554"/>
                        <a:pt x="17" y="202419"/>
                      </a:cubicBezTo>
                      <a:cubicBezTo>
                        <a:pt x="1552" y="163636"/>
                        <a:pt x="18438" y="133685"/>
                        <a:pt x="50675" y="112181"/>
                      </a:cubicBezTo>
                      <a:cubicBezTo>
                        <a:pt x="52594" y="111029"/>
                        <a:pt x="54513" y="109877"/>
                        <a:pt x="56432" y="108725"/>
                      </a:cubicBezTo>
                      <a:cubicBezTo>
                        <a:pt x="58351" y="107573"/>
                        <a:pt x="60269" y="106422"/>
                        <a:pt x="62188" y="105269"/>
                      </a:cubicBezTo>
                      <a:cubicBezTo>
                        <a:pt x="40697" y="68791"/>
                        <a:pt x="43000" y="37688"/>
                        <a:pt x="68329" y="15416"/>
                      </a:cubicBezTo>
                      <a:cubicBezTo>
                        <a:pt x="91355" y="-4551"/>
                        <a:pt x="125895" y="-5319"/>
                        <a:pt x="149689" y="14264"/>
                      </a:cubicBezTo>
                      <a:cubicBezTo>
                        <a:pt x="176554" y="35768"/>
                        <a:pt x="179240" y="66871"/>
                        <a:pt x="157748" y="105269"/>
                      </a:cubicBezTo>
                      <a:close/>
                      <a:moveTo>
                        <a:pt x="186148" y="188211"/>
                      </a:moveTo>
                      <a:cubicBezTo>
                        <a:pt x="180391" y="151732"/>
                        <a:pt x="145084" y="124085"/>
                        <a:pt x="105939" y="126005"/>
                      </a:cubicBezTo>
                      <a:cubicBezTo>
                        <a:pt x="70631" y="127541"/>
                        <a:pt x="36092" y="157492"/>
                        <a:pt x="34557" y="188211"/>
                      </a:cubicBezTo>
                      <a:cubicBezTo>
                        <a:pt x="85215" y="188211"/>
                        <a:pt x="135490" y="188211"/>
                        <a:pt x="186148" y="188211"/>
                      </a:cubicBezTo>
                      <a:close/>
                      <a:moveTo>
                        <a:pt x="141630" y="63415"/>
                      </a:moveTo>
                      <a:cubicBezTo>
                        <a:pt x="141630" y="46135"/>
                        <a:pt x="127814" y="31928"/>
                        <a:pt x="110928" y="31928"/>
                      </a:cubicBezTo>
                      <a:cubicBezTo>
                        <a:pt x="93274" y="31544"/>
                        <a:pt x="79075" y="46135"/>
                        <a:pt x="79075" y="63415"/>
                      </a:cubicBezTo>
                      <a:cubicBezTo>
                        <a:pt x="79075" y="80310"/>
                        <a:pt x="93274" y="94518"/>
                        <a:pt x="110544" y="94518"/>
                      </a:cubicBezTo>
                      <a:cubicBezTo>
                        <a:pt x="127430" y="94518"/>
                        <a:pt x="141246" y="80310"/>
                        <a:pt x="141630" y="634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74" name="Google Shape;374;p95"/>
                <p:cNvSpPr/>
                <p:nvPr/>
              </p:nvSpPr>
              <p:spPr>
                <a:xfrm>
                  <a:off x="3135377" y="5234295"/>
                  <a:ext cx="219647" cy="220409"/>
                </a:xfrm>
                <a:custGeom>
                  <a:avLst/>
                  <a:gdLst/>
                  <a:ahLst/>
                  <a:cxnLst/>
                  <a:rect l="l" t="t" r="r" b="b"/>
                  <a:pathLst>
                    <a:path w="219647" h="220409" extrusionOk="0">
                      <a:moveTo>
                        <a:pt x="62236" y="105213"/>
                      </a:moveTo>
                      <a:cubicBezTo>
                        <a:pt x="40744" y="67966"/>
                        <a:pt x="43431" y="36479"/>
                        <a:pt x="69143" y="14975"/>
                      </a:cubicBezTo>
                      <a:cubicBezTo>
                        <a:pt x="92554" y="-4992"/>
                        <a:pt x="126710" y="-4992"/>
                        <a:pt x="150504" y="14975"/>
                      </a:cubicBezTo>
                      <a:cubicBezTo>
                        <a:pt x="176600" y="36863"/>
                        <a:pt x="178903" y="68350"/>
                        <a:pt x="157795" y="104829"/>
                      </a:cubicBezTo>
                      <a:cubicBezTo>
                        <a:pt x="165855" y="110589"/>
                        <a:pt x="174298" y="115580"/>
                        <a:pt x="181590" y="121724"/>
                      </a:cubicBezTo>
                      <a:cubicBezTo>
                        <a:pt x="205767" y="142460"/>
                        <a:pt x="218048" y="168955"/>
                        <a:pt x="219583" y="200826"/>
                      </a:cubicBezTo>
                      <a:cubicBezTo>
                        <a:pt x="220351" y="214265"/>
                        <a:pt x="214210" y="220409"/>
                        <a:pt x="201162" y="220409"/>
                      </a:cubicBezTo>
                      <a:cubicBezTo>
                        <a:pt x="140142" y="220409"/>
                        <a:pt x="79505" y="220409"/>
                        <a:pt x="18485" y="220409"/>
                      </a:cubicBezTo>
                      <a:cubicBezTo>
                        <a:pt x="5437" y="220409"/>
                        <a:pt x="-704" y="214265"/>
                        <a:pt x="64" y="200826"/>
                      </a:cubicBezTo>
                      <a:cubicBezTo>
                        <a:pt x="1983" y="162811"/>
                        <a:pt x="18869" y="133628"/>
                        <a:pt x="50722" y="112509"/>
                      </a:cubicBezTo>
                      <a:cubicBezTo>
                        <a:pt x="54560" y="109437"/>
                        <a:pt x="58398" y="107517"/>
                        <a:pt x="62236" y="105213"/>
                      </a:cubicBezTo>
                      <a:close/>
                      <a:moveTo>
                        <a:pt x="186195" y="188154"/>
                      </a:moveTo>
                      <a:cubicBezTo>
                        <a:pt x="180822" y="151675"/>
                        <a:pt x="145515" y="124412"/>
                        <a:pt x="105986" y="125948"/>
                      </a:cubicBezTo>
                      <a:cubicBezTo>
                        <a:pt x="71062" y="127484"/>
                        <a:pt x="36523" y="157051"/>
                        <a:pt x="34604" y="188154"/>
                      </a:cubicBezTo>
                      <a:cubicBezTo>
                        <a:pt x="84878" y="188154"/>
                        <a:pt x="135537" y="188154"/>
                        <a:pt x="186195" y="188154"/>
                      </a:cubicBezTo>
                      <a:close/>
                      <a:moveTo>
                        <a:pt x="141293" y="62590"/>
                      </a:moveTo>
                      <a:cubicBezTo>
                        <a:pt x="140909" y="45311"/>
                        <a:pt x="126710" y="31487"/>
                        <a:pt x="109824" y="31487"/>
                      </a:cubicBezTo>
                      <a:cubicBezTo>
                        <a:pt x="92170" y="31487"/>
                        <a:pt x="78354" y="46079"/>
                        <a:pt x="78738" y="63742"/>
                      </a:cubicBezTo>
                      <a:cubicBezTo>
                        <a:pt x="79122" y="80638"/>
                        <a:pt x="93705" y="94461"/>
                        <a:pt x="110591" y="94077"/>
                      </a:cubicBezTo>
                      <a:cubicBezTo>
                        <a:pt x="127861" y="94077"/>
                        <a:pt x="141677" y="79870"/>
                        <a:pt x="141293" y="6259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75" name="Google Shape;375;p95"/>
                <p:cNvSpPr/>
                <p:nvPr/>
              </p:nvSpPr>
              <p:spPr>
                <a:xfrm>
                  <a:off x="2837244" y="5533037"/>
                  <a:ext cx="125498" cy="125948"/>
                </a:xfrm>
                <a:custGeom>
                  <a:avLst/>
                  <a:gdLst/>
                  <a:ahLst/>
                  <a:cxnLst/>
                  <a:rect l="l" t="t" r="r" b="b"/>
                  <a:pathLst>
                    <a:path w="125498" h="125948" extrusionOk="0">
                      <a:moveTo>
                        <a:pt x="62559" y="0"/>
                      </a:moveTo>
                      <a:cubicBezTo>
                        <a:pt x="97483" y="0"/>
                        <a:pt x="125498" y="28031"/>
                        <a:pt x="125498" y="62974"/>
                      </a:cubicBezTo>
                      <a:cubicBezTo>
                        <a:pt x="125498" y="97533"/>
                        <a:pt x="97099" y="125948"/>
                        <a:pt x="62559" y="125948"/>
                      </a:cubicBezTo>
                      <a:cubicBezTo>
                        <a:pt x="28403" y="125948"/>
                        <a:pt x="388" y="97917"/>
                        <a:pt x="4" y="63742"/>
                      </a:cubicBezTo>
                      <a:cubicBezTo>
                        <a:pt x="-380" y="28415"/>
                        <a:pt x="27636" y="0"/>
                        <a:pt x="62559" y="0"/>
                      </a:cubicBezTo>
                      <a:close/>
                      <a:moveTo>
                        <a:pt x="62559" y="31487"/>
                      </a:moveTo>
                      <a:cubicBezTo>
                        <a:pt x="45289" y="31487"/>
                        <a:pt x="31473" y="45695"/>
                        <a:pt x="31473" y="62974"/>
                      </a:cubicBezTo>
                      <a:cubicBezTo>
                        <a:pt x="31473" y="80638"/>
                        <a:pt x="46057" y="94845"/>
                        <a:pt x="63327" y="94461"/>
                      </a:cubicBezTo>
                      <a:cubicBezTo>
                        <a:pt x="80213" y="94077"/>
                        <a:pt x="94413" y="79870"/>
                        <a:pt x="94029" y="62590"/>
                      </a:cubicBezTo>
                      <a:cubicBezTo>
                        <a:pt x="93645" y="45311"/>
                        <a:pt x="79829" y="31487"/>
                        <a:pt x="62559" y="314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76" name="Google Shape;376;p95"/>
                <p:cNvSpPr/>
                <p:nvPr/>
              </p:nvSpPr>
              <p:spPr>
                <a:xfrm>
                  <a:off x="2459992" y="5485801"/>
                  <a:ext cx="94419" cy="94102"/>
                </a:xfrm>
                <a:custGeom>
                  <a:avLst/>
                  <a:gdLst/>
                  <a:ahLst/>
                  <a:cxnLst/>
                  <a:rect l="l" t="t" r="r" b="b"/>
                  <a:pathLst>
                    <a:path w="94419" h="94102" extrusionOk="0">
                      <a:moveTo>
                        <a:pt x="94414" y="48388"/>
                      </a:moveTo>
                      <a:cubicBezTo>
                        <a:pt x="94030" y="73731"/>
                        <a:pt x="72155" y="94850"/>
                        <a:pt x="46442" y="94082"/>
                      </a:cubicBezTo>
                      <a:cubicBezTo>
                        <a:pt x="20345" y="93698"/>
                        <a:pt x="-378" y="71811"/>
                        <a:pt x="5" y="45700"/>
                      </a:cubicBezTo>
                      <a:cubicBezTo>
                        <a:pt x="773" y="19973"/>
                        <a:pt x="22264" y="-379"/>
                        <a:pt x="47977" y="5"/>
                      </a:cubicBezTo>
                      <a:cubicBezTo>
                        <a:pt x="74074" y="389"/>
                        <a:pt x="94798" y="22277"/>
                        <a:pt x="94414" y="48388"/>
                      </a:cubicBezTo>
                      <a:close/>
                      <a:moveTo>
                        <a:pt x="62944" y="47236"/>
                      </a:moveTo>
                      <a:cubicBezTo>
                        <a:pt x="62944" y="38788"/>
                        <a:pt x="56036" y="31492"/>
                        <a:pt x="47593" y="31492"/>
                      </a:cubicBezTo>
                      <a:cubicBezTo>
                        <a:pt x="39150" y="31108"/>
                        <a:pt x="31859" y="38020"/>
                        <a:pt x="31475" y="46468"/>
                      </a:cubicBezTo>
                      <a:cubicBezTo>
                        <a:pt x="31091" y="55300"/>
                        <a:pt x="38383" y="62979"/>
                        <a:pt x="47210" y="62979"/>
                      </a:cubicBezTo>
                      <a:cubicBezTo>
                        <a:pt x="55653" y="62595"/>
                        <a:pt x="62944" y="55684"/>
                        <a:pt x="62944" y="4723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77" name="Google Shape;377;p95"/>
                <p:cNvSpPr/>
                <p:nvPr/>
              </p:nvSpPr>
              <p:spPr>
                <a:xfrm>
                  <a:off x="3245585" y="5485802"/>
                  <a:ext cx="94408" cy="94087"/>
                </a:xfrm>
                <a:custGeom>
                  <a:avLst/>
                  <a:gdLst/>
                  <a:ahLst/>
                  <a:cxnLst/>
                  <a:rect l="l" t="t" r="r" b="b"/>
                  <a:pathLst>
                    <a:path w="94408" h="94087" extrusionOk="0">
                      <a:moveTo>
                        <a:pt x="0" y="46852"/>
                      </a:moveTo>
                      <a:cubicBezTo>
                        <a:pt x="0" y="20740"/>
                        <a:pt x="21491" y="-379"/>
                        <a:pt x="47972" y="5"/>
                      </a:cubicBezTo>
                      <a:cubicBezTo>
                        <a:pt x="73301" y="389"/>
                        <a:pt x="94409" y="21893"/>
                        <a:pt x="94409" y="47236"/>
                      </a:cubicBezTo>
                      <a:cubicBezTo>
                        <a:pt x="94025" y="73347"/>
                        <a:pt x="72533" y="94466"/>
                        <a:pt x="46437" y="94082"/>
                      </a:cubicBezTo>
                      <a:cubicBezTo>
                        <a:pt x="20724" y="93698"/>
                        <a:pt x="0" y="72579"/>
                        <a:pt x="0" y="46852"/>
                      </a:cubicBezTo>
                      <a:close/>
                      <a:moveTo>
                        <a:pt x="46821" y="31492"/>
                      </a:moveTo>
                      <a:cubicBezTo>
                        <a:pt x="38378" y="31492"/>
                        <a:pt x="31470" y="38404"/>
                        <a:pt x="31086" y="46852"/>
                      </a:cubicBezTo>
                      <a:cubicBezTo>
                        <a:pt x="31086" y="55299"/>
                        <a:pt x="37994" y="62595"/>
                        <a:pt x="46437" y="62595"/>
                      </a:cubicBezTo>
                      <a:cubicBezTo>
                        <a:pt x="55263" y="62979"/>
                        <a:pt x="62555" y="55299"/>
                        <a:pt x="62555" y="46468"/>
                      </a:cubicBezTo>
                      <a:cubicBezTo>
                        <a:pt x="62555" y="38404"/>
                        <a:pt x="55263" y="31492"/>
                        <a:pt x="46821" y="3149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78" name="Google Shape;378;p95"/>
                <p:cNvSpPr/>
                <p:nvPr/>
              </p:nvSpPr>
              <p:spPr>
                <a:xfrm>
                  <a:off x="2523320" y="5014653"/>
                  <a:ext cx="94030" cy="94077"/>
                </a:xfrm>
                <a:custGeom>
                  <a:avLst/>
                  <a:gdLst/>
                  <a:ahLst/>
                  <a:cxnLst/>
                  <a:rect l="l" t="t" r="r" b="b"/>
                  <a:pathLst>
                    <a:path w="94030" h="94077" extrusionOk="0">
                      <a:moveTo>
                        <a:pt x="94025" y="46462"/>
                      </a:moveTo>
                      <a:cubicBezTo>
                        <a:pt x="94409" y="72574"/>
                        <a:pt x="73301" y="94077"/>
                        <a:pt x="47204" y="94077"/>
                      </a:cubicBezTo>
                      <a:cubicBezTo>
                        <a:pt x="21491" y="94077"/>
                        <a:pt x="384" y="72958"/>
                        <a:pt x="0" y="47615"/>
                      </a:cubicBezTo>
                      <a:cubicBezTo>
                        <a:pt x="0" y="21503"/>
                        <a:pt x="21108" y="0"/>
                        <a:pt x="46821" y="0"/>
                      </a:cubicBezTo>
                      <a:cubicBezTo>
                        <a:pt x="72534" y="0"/>
                        <a:pt x="93641" y="20735"/>
                        <a:pt x="94025" y="46462"/>
                      </a:cubicBezTo>
                      <a:close/>
                      <a:moveTo>
                        <a:pt x="62555" y="47231"/>
                      </a:moveTo>
                      <a:cubicBezTo>
                        <a:pt x="62555" y="38783"/>
                        <a:pt x="56031" y="31487"/>
                        <a:pt x="47588" y="31487"/>
                      </a:cubicBezTo>
                      <a:cubicBezTo>
                        <a:pt x="38761" y="31103"/>
                        <a:pt x="31470" y="38399"/>
                        <a:pt x="31470" y="47231"/>
                      </a:cubicBezTo>
                      <a:cubicBezTo>
                        <a:pt x="31470" y="55678"/>
                        <a:pt x="38761" y="62590"/>
                        <a:pt x="47204" y="62590"/>
                      </a:cubicBezTo>
                      <a:cubicBezTo>
                        <a:pt x="55264" y="62590"/>
                        <a:pt x="62172" y="55678"/>
                        <a:pt x="62555" y="4723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379" name="Google Shape;379;p95"/>
                <p:cNvSpPr/>
                <p:nvPr/>
              </p:nvSpPr>
              <p:spPr>
                <a:xfrm>
                  <a:off x="3182646" y="5014648"/>
                  <a:ext cx="94030" cy="94466"/>
                </a:xfrm>
                <a:custGeom>
                  <a:avLst/>
                  <a:gdLst/>
                  <a:ahLst/>
                  <a:cxnLst/>
                  <a:rect l="l" t="t" r="r" b="b"/>
                  <a:pathLst>
                    <a:path w="94030" h="94466" extrusionOk="0">
                      <a:moveTo>
                        <a:pt x="47204" y="5"/>
                      </a:moveTo>
                      <a:cubicBezTo>
                        <a:pt x="73301" y="5"/>
                        <a:pt x="94409" y="21892"/>
                        <a:pt x="94025" y="48004"/>
                      </a:cubicBezTo>
                      <a:cubicBezTo>
                        <a:pt x="93641" y="73731"/>
                        <a:pt x="72534" y="94466"/>
                        <a:pt x="46821" y="94466"/>
                      </a:cubicBezTo>
                      <a:cubicBezTo>
                        <a:pt x="21108" y="94466"/>
                        <a:pt x="0" y="73347"/>
                        <a:pt x="0" y="47620"/>
                      </a:cubicBezTo>
                      <a:cubicBezTo>
                        <a:pt x="0" y="21124"/>
                        <a:pt x="21108" y="-379"/>
                        <a:pt x="47204" y="5"/>
                      </a:cubicBezTo>
                      <a:close/>
                      <a:moveTo>
                        <a:pt x="62555" y="46852"/>
                      </a:moveTo>
                      <a:cubicBezTo>
                        <a:pt x="62555" y="38404"/>
                        <a:pt x="55647" y="31492"/>
                        <a:pt x="47204" y="31492"/>
                      </a:cubicBezTo>
                      <a:cubicBezTo>
                        <a:pt x="38378" y="31492"/>
                        <a:pt x="31086" y="38788"/>
                        <a:pt x="31470" y="47620"/>
                      </a:cubicBezTo>
                      <a:cubicBezTo>
                        <a:pt x="31853" y="56067"/>
                        <a:pt x="39145" y="62979"/>
                        <a:pt x="47588" y="62595"/>
                      </a:cubicBezTo>
                      <a:cubicBezTo>
                        <a:pt x="56031" y="62211"/>
                        <a:pt x="62939" y="55299"/>
                        <a:pt x="62555" y="4685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gr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se Study 2">
  <p:cSld name="Case Study 2">
    <p:spTree>
      <p:nvGrpSpPr>
        <p:cNvPr id="1" name="Shape 380"/>
        <p:cNvGrpSpPr/>
        <p:nvPr/>
      </p:nvGrpSpPr>
      <p:grpSpPr>
        <a:xfrm>
          <a:off x="0" y="0"/>
          <a:ext cx="0" cy="0"/>
          <a:chOff x="0" y="0"/>
          <a:chExt cx="0" cy="0"/>
        </a:xfrm>
      </p:grpSpPr>
      <p:sp>
        <p:nvSpPr>
          <p:cNvPr id="381" name="Google Shape;381;p96"/>
          <p:cNvSpPr/>
          <p:nvPr/>
        </p:nvSpPr>
        <p:spPr>
          <a:xfrm>
            <a:off x="0" y="1"/>
            <a:ext cx="5954589" cy="3385086"/>
          </a:xfrm>
          <a:custGeom>
            <a:avLst/>
            <a:gdLst/>
            <a:ahLst/>
            <a:cxnLst/>
            <a:rect l="l" t="t" r="r" b="b"/>
            <a:pathLst>
              <a:path w="5954589" h="3385086" extrusionOk="0">
                <a:moveTo>
                  <a:pt x="0" y="0"/>
                </a:moveTo>
                <a:lnTo>
                  <a:pt x="5036093" y="0"/>
                </a:lnTo>
                <a:lnTo>
                  <a:pt x="4943736" y="123507"/>
                </a:lnTo>
                <a:cubicBezTo>
                  <a:pt x="4707445" y="473265"/>
                  <a:pt x="4569471" y="894903"/>
                  <a:pt x="4569471" y="1348767"/>
                </a:cubicBezTo>
                <a:cubicBezTo>
                  <a:pt x="4569471" y="2256495"/>
                  <a:pt x="5121365" y="3035321"/>
                  <a:pt x="5907909" y="3368001"/>
                </a:cubicBezTo>
                <a:lnTo>
                  <a:pt x="5954589" y="3385086"/>
                </a:lnTo>
                <a:lnTo>
                  <a:pt x="0" y="3385086"/>
                </a:ln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382" name="Google Shape;382;p96"/>
          <p:cNvSpPr txBox="1">
            <a:spLocks noGrp="1"/>
          </p:cNvSpPr>
          <p:nvPr>
            <p:ph type="body" idx="1"/>
          </p:nvPr>
        </p:nvSpPr>
        <p:spPr>
          <a:xfrm>
            <a:off x="615910" y="510251"/>
            <a:ext cx="2003444" cy="93660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83" name="Google Shape;383;p96"/>
          <p:cNvSpPr txBox="1">
            <a:spLocks noGrp="1"/>
          </p:cNvSpPr>
          <p:nvPr>
            <p:ph type="body" idx="2"/>
          </p:nvPr>
        </p:nvSpPr>
        <p:spPr>
          <a:xfrm>
            <a:off x="615910" y="518529"/>
            <a:ext cx="3288612" cy="2066172"/>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0"/>
              </a:spcBef>
              <a:spcAft>
                <a:spcPts val="0"/>
              </a:spcAft>
              <a:buClr>
                <a:schemeClr val="lt1"/>
              </a:buClr>
              <a:buSzPts val="1400"/>
              <a:buNone/>
              <a:defRPr sz="1400" b="0" i="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84" name="Google Shape;384;p96"/>
          <p:cNvSpPr txBox="1">
            <a:spLocks noGrp="1"/>
          </p:cNvSpPr>
          <p:nvPr>
            <p:ph type="body" idx="3"/>
          </p:nvPr>
        </p:nvSpPr>
        <p:spPr>
          <a:xfrm>
            <a:off x="615910" y="2568299"/>
            <a:ext cx="3297520" cy="21541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200"/>
              <a:buNone/>
              <a:defRPr sz="12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85" name="Google Shape;385;p96"/>
          <p:cNvSpPr txBox="1">
            <a:spLocks noGrp="1"/>
          </p:cNvSpPr>
          <p:nvPr>
            <p:ph type="body" idx="4"/>
          </p:nvPr>
        </p:nvSpPr>
        <p:spPr>
          <a:xfrm>
            <a:off x="3128102" y="1926840"/>
            <a:ext cx="785328" cy="1056986"/>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86" name="Google Shape;386;p96"/>
          <p:cNvSpPr txBox="1">
            <a:spLocks noGrp="1"/>
          </p:cNvSpPr>
          <p:nvPr>
            <p:ph type="body" idx="5"/>
          </p:nvPr>
        </p:nvSpPr>
        <p:spPr>
          <a:xfrm>
            <a:off x="766012" y="4733361"/>
            <a:ext cx="5992060" cy="2088787"/>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87" name="Google Shape;387;p96"/>
          <p:cNvSpPr txBox="1">
            <a:spLocks noGrp="1"/>
          </p:cNvSpPr>
          <p:nvPr>
            <p:ph type="body" idx="6"/>
          </p:nvPr>
        </p:nvSpPr>
        <p:spPr>
          <a:xfrm>
            <a:off x="766012" y="4098701"/>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9ADAD"/>
              </a:buClr>
              <a:buSzPts val="1400"/>
              <a:buNone/>
              <a:defRPr sz="14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388" name="Google Shape;388;p96"/>
          <p:cNvCxnSpPr/>
          <p:nvPr/>
        </p:nvCxnSpPr>
        <p:spPr>
          <a:xfrm>
            <a:off x="0" y="6980109"/>
            <a:ext cx="3607692" cy="0"/>
          </a:xfrm>
          <a:prstGeom prst="straightConnector1">
            <a:avLst/>
          </a:prstGeom>
          <a:noFill/>
          <a:ln w="28575" cap="flat" cmpd="sng">
            <a:solidFill>
              <a:srgbClr val="69ADAD"/>
            </a:solidFill>
            <a:prstDash val="solid"/>
            <a:miter lim="800000"/>
            <a:headEnd type="none" w="sm" len="sm"/>
            <a:tailEnd type="none" w="sm" len="sm"/>
          </a:ln>
        </p:spPr>
      </p:cxnSp>
      <p:sp>
        <p:nvSpPr>
          <p:cNvPr id="389" name="Google Shape;389;p96"/>
          <p:cNvSpPr txBox="1">
            <a:spLocks noGrp="1"/>
          </p:cNvSpPr>
          <p:nvPr>
            <p:ph type="body" idx="7"/>
          </p:nvPr>
        </p:nvSpPr>
        <p:spPr>
          <a:xfrm>
            <a:off x="730153" y="7799289"/>
            <a:ext cx="5992060" cy="2088787"/>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90" name="Google Shape;390;p96"/>
          <p:cNvSpPr txBox="1">
            <a:spLocks noGrp="1"/>
          </p:cNvSpPr>
          <p:nvPr>
            <p:ph type="body" idx="8"/>
          </p:nvPr>
        </p:nvSpPr>
        <p:spPr>
          <a:xfrm>
            <a:off x="730153" y="7164629"/>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9ADAD"/>
              </a:buClr>
              <a:buSzPts val="1400"/>
              <a:buNone/>
              <a:defRPr sz="14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91" name="Google Shape;391;p9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392" name="Google Shape;392;p96"/>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pic>
        <p:nvPicPr>
          <p:cNvPr id="393" name="Google Shape;393;p96"/>
          <p:cNvPicPr preferRelativeResize="0"/>
          <p:nvPr/>
        </p:nvPicPr>
        <p:blipFill rotWithShape="1">
          <a:blip r:embed="rId2">
            <a:alphaModFix/>
          </a:blip>
          <a:srcRect/>
          <a:stretch/>
        </p:blipFill>
        <p:spPr>
          <a:xfrm rot="9000000">
            <a:off x="4156903" y="-1408070"/>
            <a:ext cx="5202335" cy="5427724"/>
          </a:xfrm>
          <a:custGeom>
            <a:avLst/>
            <a:gdLst/>
            <a:ahLst/>
            <a:cxnLst/>
            <a:rect l="l" t="t" r="r" b="b"/>
            <a:pathLst>
              <a:path w="6275419" h="6547299" extrusionOk="0">
                <a:moveTo>
                  <a:pt x="0" y="2338122"/>
                </a:moveTo>
                <a:lnTo>
                  <a:pt x="0" y="0"/>
                </a:lnTo>
                <a:lnTo>
                  <a:pt x="1349916" y="0"/>
                </a:lnTo>
                <a:lnTo>
                  <a:pt x="994942" y="614832"/>
                </a:lnTo>
                <a:lnTo>
                  <a:pt x="177967" y="614832"/>
                </a:lnTo>
                <a:lnTo>
                  <a:pt x="177967" y="2029874"/>
                </a:lnTo>
                <a:close/>
                <a:moveTo>
                  <a:pt x="3561392" y="6547299"/>
                </a:moveTo>
                <a:lnTo>
                  <a:pt x="4084033" y="5642058"/>
                </a:lnTo>
                <a:lnTo>
                  <a:pt x="1736058" y="4286454"/>
                </a:lnTo>
                <a:lnTo>
                  <a:pt x="1736058" y="3785708"/>
                </a:lnTo>
                <a:lnTo>
                  <a:pt x="3877337" y="76905"/>
                </a:lnTo>
                <a:lnTo>
                  <a:pt x="3744133" y="0"/>
                </a:lnTo>
                <a:lnTo>
                  <a:pt x="6275419" y="0"/>
                </a:lnTo>
                <a:lnTo>
                  <a:pt x="6275419" y="6547299"/>
                </a:lnTo>
                <a:close/>
                <a:moveTo>
                  <a:pt x="0" y="6547299"/>
                </a:moveTo>
                <a:lnTo>
                  <a:pt x="0" y="3284141"/>
                </a:lnTo>
                <a:lnTo>
                  <a:pt x="177967" y="3386890"/>
                </a:lnTo>
                <a:lnTo>
                  <a:pt x="177968" y="4620240"/>
                </a:lnTo>
                <a:lnTo>
                  <a:pt x="119092" y="4722215"/>
                </a:lnTo>
                <a:lnTo>
                  <a:pt x="177968" y="4756207"/>
                </a:lnTo>
                <a:lnTo>
                  <a:pt x="177968" y="5344355"/>
                </a:lnTo>
                <a:lnTo>
                  <a:pt x="1196669" y="5344354"/>
                </a:lnTo>
                <a:lnTo>
                  <a:pt x="3280230" y="6547299"/>
                </a:lnTo>
                <a:close/>
              </a:path>
            </a:pathLst>
          </a:custGeom>
          <a:noFill/>
          <a:ln>
            <a:noFill/>
          </a:ln>
        </p:spPr>
      </p:pic>
      <p:sp>
        <p:nvSpPr>
          <p:cNvPr id="394" name="Google Shape;394;p96"/>
          <p:cNvSpPr>
            <a:spLocks noGrp="1"/>
          </p:cNvSpPr>
          <p:nvPr>
            <p:ph type="pic" idx="9"/>
          </p:nvPr>
        </p:nvSpPr>
        <p:spPr>
          <a:xfrm>
            <a:off x="5205348" y="0"/>
            <a:ext cx="2354327" cy="2862503"/>
          </a:xfrm>
          <a:prstGeom prst="rect">
            <a:avLst/>
          </a:prstGeom>
          <a:noFill/>
          <a:ln>
            <a:noFill/>
          </a:ln>
        </p:spPr>
      </p:sp>
      <p:cxnSp>
        <p:nvCxnSpPr>
          <p:cNvPr id="395" name="Google Shape;395;p96"/>
          <p:cNvCxnSpPr/>
          <p:nvPr/>
        </p:nvCxnSpPr>
        <p:spPr>
          <a:xfrm>
            <a:off x="3801978" y="4640714"/>
            <a:ext cx="3288633" cy="0"/>
          </a:xfrm>
          <a:prstGeom prst="straightConnector1">
            <a:avLst/>
          </a:prstGeom>
          <a:noFill/>
          <a:ln w="28575" cap="flat" cmpd="sng">
            <a:solidFill>
              <a:srgbClr val="69ADAD"/>
            </a:solidFill>
            <a:prstDash val="solid"/>
            <a:miter lim="800000"/>
            <a:headEnd type="none" w="sm" len="sm"/>
            <a:tailEnd type="none" w="sm" len="sm"/>
          </a:ln>
        </p:spPr>
      </p:cxnSp>
      <p:grpSp>
        <p:nvGrpSpPr>
          <p:cNvPr id="396" name="Google Shape;396;p96"/>
          <p:cNvGrpSpPr/>
          <p:nvPr/>
        </p:nvGrpSpPr>
        <p:grpSpPr>
          <a:xfrm>
            <a:off x="6770986" y="4265646"/>
            <a:ext cx="750136" cy="750136"/>
            <a:chOff x="7559675" y="1928896"/>
            <a:chExt cx="750136" cy="750136"/>
          </a:xfrm>
        </p:grpSpPr>
        <p:sp>
          <p:nvSpPr>
            <p:cNvPr id="397" name="Google Shape;397;p96"/>
            <p:cNvSpPr/>
            <p:nvPr/>
          </p:nvSpPr>
          <p:spPr>
            <a:xfrm>
              <a:off x="7559675" y="1928896"/>
              <a:ext cx="750136" cy="750136"/>
            </a:xfrm>
            <a:prstGeom prst="ellipse">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grpSp>
          <p:nvGrpSpPr>
            <p:cNvPr id="398" name="Google Shape;398;p96"/>
            <p:cNvGrpSpPr/>
            <p:nvPr/>
          </p:nvGrpSpPr>
          <p:grpSpPr>
            <a:xfrm>
              <a:off x="7683372" y="2028561"/>
              <a:ext cx="526805" cy="526741"/>
              <a:chOff x="1042830" y="5367345"/>
              <a:chExt cx="907476" cy="907364"/>
            </a:xfrm>
          </p:grpSpPr>
          <p:grpSp>
            <p:nvGrpSpPr>
              <p:cNvPr id="399" name="Google Shape;399;p96"/>
              <p:cNvGrpSpPr/>
              <p:nvPr/>
            </p:nvGrpSpPr>
            <p:grpSpPr>
              <a:xfrm>
                <a:off x="1042830" y="5367345"/>
                <a:ext cx="907476" cy="907364"/>
                <a:chOff x="5318121" y="3727141"/>
                <a:chExt cx="907476" cy="907364"/>
              </a:xfrm>
            </p:grpSpPr>
            <p:sp>
              <p:nvSpPr>
                <p:cNvPr id="400" name="Google Shape;400;p96"/>
                <p:cNvSpPr/>
                <p:nvPr/>
              </p:nvSpPr>
              <p:spPr>
                <a:xfrm>
                  <a:off x="5318121" y="3727141"/>
                  <a:ext cx="907476" cy="907364"/>
                </a:xfrm>
                <a:custGeom>
                  <a:avLst/>
                  <a:gdLst/>
                  <a:ahLst/>
                  <a:cxnLst/>
                  <a:rect l="l" t="t" r="r" b="b"/>
                  <a:pathLst>
                    <a:path w="907476" h="907364" extrusionOk="0">
                      <a:moveTo>
                        <a:pt x="99246" y="906980"/>
                      </a:moveTo>
                      <a:cubicBezTo>
                        <a:pt x="95025" y="905060"/>
                        <a:pt x="90420" y="903908"/>
                        <a:pt x="86582" y="901604"/>
                      </a:cubicBezTo>
                      <a:cubicBezTo>
                        <a:pt x="67777" y="891621"/>
                        <a:pt x="57415" y="876261"/>
                        <a:pt x="57031" y="854758"/>
                      </a:cubicBezTo>
                      <a:cubicBezTo>
                        <a:pt x="56647" y="840550"/>
                        <a:pt x="57031" y="826343"/>
                        <a:pt x="57031" y="811751"/>
                      </a:cubicBezTo>
                      <a:cubicBezTo>
                        <a:pt x="38610" y="811751"/>
                        <a:pt x="23259" y="805607"/>
                        <a:pt x="11746" y="791400"/>
                      </a:cubicBezTo>
                      <a:cubicBezTo>
                        <a:pt x="3303" y="780648"/>
                        <a:pt x="-535" y="767977"/>
                        <a:pt x="233" y="754153"/>
                      </a:cubicBezTo>
                      <a:cubicBezTo>
                        <a:pt x="1767" y="726890"/>
                        <a:pt x="22491" y="708074"/>
                        <a:pt x="56264" y="704619"/>
                      </a:cubicBezTo>
                      <a:cubicBezTo>
                        <a:pt x="56264" y="673131"/>
                        <a:pt x="56264" y="641260"/>
                        <a:pt x="56264" y="609773"/>
                      </a:cubicBezTo>
                      <a:cubicBezTo>
                        <a:pt x="14816" y="600174"/>
                        <a:pt x="-2070" y="582126"/>
                        <a:pt x="233" y="549871"/>
                      </a:cubicBezTo>
                      <a:cubicBezTo>
                        <a:pt x="2152" y="522992"/>
                        <a:pt x="23643" y="504561"/>
                        <a:pt x="56264" y="501489"/>
                      </a:cubicBezTo>
                      <a:cubicBezTo>
                        <a:pt x="56264" y="470002"/>
                        <a:pt x="56264" y="438131"/>
                        <a:pt x="56264" y="406644"/>
                      </a:cubicBezTo>
                      <a:cubicBezTo>
                        <a:pt x="20573" y="400500"/>
                        <a:pt x="1384" y="383220"/>
                        <a:pt x="233" y="355957"/>
                      </a:cubicBezTo>
                      <a:cubicBezTo>
                        <a:pt x="-919" y="324086"/>
                        <a:pt x="14816" y="307575"/>
                        <a:pt x="56264" y="297975"/>
                      </a:cubicBezTo>
                      <a:cubicBezTo>
                        <a:pt x="56264" y="266488"/>
                        <a:pt x="56264" y="235001"/>
                        <a:pt x="56264" y="202746"/>
                      </a:cubicBezTo>
                      <a:cubicBezTo>
                        <a:pt x="37842" y="202746"/>
                        <a:pt x="21724" y="196218"/>
                        <a:pt x="10594" y="180858"/>
                      </a:cubicBezTo>
                      <a:cubicBezTo>
                        <a:pt x="2152" y="169723"/>
                        <a:pt x="-919" y="157051"/>
                        <a:pt x="233" y="143228"/>
                      </a:cubicBezTo>
                      <a:cubicBezTo>
                        <a:pt x="2535" y="116732"/>
                        <a:pt x="23643" y="97917"/>
                        <a:pt x="56647" y="95229"/>
                      </a:cubicBezTo>
                      <a:cubicBezTo>
                        <a:pt x="56647" y="82174"/>
                        <a:pt x="56647" y="69118"/>
                        <a:pt x="56647" y="55678"/>
                      </a:cubicBezTo>
                      <a:cubicBezTo>
                        <a:pt x="56647" y="22655"/>
                        <a:pt x="78907" y="0"/>
                        <a:pt x="111911" y="0"/>
                      </a:cubicBezTo>
                      <a:cubicBezTo>
                        <a:pt x="187898" y="0"/>
                        <a:pt x="263502" y="0"/>
                        <a:pt x="339489" y="0"/>
                      </a:cubicBezTo>
                      <a:cubicBezTo>
                        <a:pt x="353306" y="0"/>
                        <a:pt x="361365" y="6912"/>
                        <a:pt x="360981" y="17663"/>
                      </a:cubicBezTo>
                      <a:cubicBezTo>
                        <a:pt x="360597" y="28799"/>
                        <a:pt x="352538" y="35327"/>
                        <a:pt x="339106" y="35327"/>
                      </a:cubicBezTo>
                      <a:cubicBezTo>
                        <a:pt x="264653" y="35327"/>
                        <a:pt x="189817" y="35327"/>
                        <a:pt x="115365" y="35327"/>
                      </a:cubicBezTo>
                      <a:cubicBezTo>
                        <a:pt x="98479" y="35327"/>
                        <a:pt x="92339" y="41471"/>
                        <a:pt x="92339" y="57982"/>
                      </a:cubicBezTo>
                      <a:cubicBezTo>
                        <a:pt x="92339" y="70270"/>
                        <a:pt x="92339" y="82557"/>
                        <a:pt x="92339" y="95229"/>
                      </a:cubicBezTo>
                      <a:cubicBezTo>
                        <a:pt x="112679" y="95613"/>
                        <a:pt x="129565" y="102141"/>
                        <a:pt x="139543" y="119420"/>
                      </a:cubicBezTo>
                      <a:cubicBezTo>
                        <a:pt x="144532" y="127868"/>
                        <a:pt x="147218" y="137852"/>
                        <a:pt x="148753" y="147452"/>
                      </a:cubicBezTo>
                      <a:cubicBezTo>
                        <a:pt x="150289" y="157819"/>
                        <a:pt x="141845" y="165883"/>
                        <a:pt x="132251" y="166267"/>
                      </a:cubicBezTo>
                      <a:cubicBezTo>
                        <a:pt x="123041" y="166651"/>
                        <a:pt x="115365" y="159739"/>
                        <a:pt x="113830" y="149755"/>
                      </a:cubicBezTo>
                      <a:cubicBezTo>
                        <a:pt x="111911" y="136316"/>
                        <a:pt x="105771" y="130556"/>
                        <a:pt x="93106" y="131708"/>
                      </a:cubicBezTo>
                      <a:cubicBezTo>
                        <a:pt x="93106" y="187002"/>
                        <a:pt x="93106" y="242297"/>
                        <a:pt x="93106" y="298743"/>
                      </a:cubicBezTo>
                      <a:cubicBezTo>
                        <a:pt x="109609" y="298743"/>
                        <a:pt x="123808" y="303735"/>
                        <a:pt x="135321" y="316022"/>
                      </a:cubicBezTo>
                      <a:cubicBezTo>
                        <a:pt x="144148" y="325622"/>
                        <a:pt x="148753" y="336758"/>
                        <a:pt x="149521" y="349429"/>
                      </a:cubicBezTo>
                      <a:cubicBezTo>
                        <a:pt x="149905" y="360565"/>
                        <a:pt x="142997" y="369013"/>
                        <a:pt x="132635" y="369397"/>
                      </a:cubicBezTo>
                      <a:cubicBezTo>
                        <a:pt x="123041" y="370165"/>
                        <a:pt x="115365" y="362869"/>
                        <a:pt x="114214" y="351733"/>
                      </a:cubicBezTo>
                      <a:cubicBezTo>
                        <a:pt x="112679" y="339062"/>
                        <a:pt x="106155" y="333686"/>
                        <a:pt x="93106" y="334838"/>
                      </a:cubicBezTo>
                      <a:cubicBezTo>
                        <a:pt x="93106" y="389748"/>
                        <a:pt x="93106" y="445042"/>
                        <a:pt x="93106" y="500721"/>
                      </a:cubicBezTo>
                      <a:cubicBezTo>
                        <a:pt x="98863" y="501873"/>
                        <a:pt x="105003" y="501873"/>
                        <a:pt x="110376" y="503793"/>
                      </a:cubicBezTo>
                      <a:cubicBezTo>
                        <a:pt x="132635" y="510704"/>
                        <a:pt x="145299" y="526064"/>
                        <a:pt x="149137" y="548719"/>
                      </a:cubicBezTo>
                      <a:cubicBezTo>
                        <a:pt x="151056" y="561007"/>
                        <a:pt x="144916" y="570607"/>
                        <a:pt x="134938" y="572143"/>
                      </a:cubicBezTo>
                      <a:cubicBezTo>
                        <a:pt x="123424" y="573679"/>
                        <a:pt x="116133" y="567535"/>
                        <a:pt x="114214" y="553711"/>
                      </a:cubicBezTo>
                      <a:cubicBezTo>
                        <a:pt x="112679" y="542959"/>
                        <a:pt x="106155" y="537584"/>
                        <a:pt x="93490" y="537584"/>
                      </a:cubicBezTo>
                      <a:cubicBezTo>
                        <a:pt x="93490" y="592878"/>
                        <a:pt x="93490" y="648556"/>
                        <a:pt x="93490" y="704235"/>
                      </a:cubicBezTo>
                      <a:cubicBezTo>
                        <a:pt x="98863" y="705002"/>
                        <a:pt x="104236" y="705770"/>
                        <a:pt x="109609" y="706922"/>
                      </a:cubicBezTo>
                      <a:cubicBezTo>
                        <a:pt x="131100" y="711914"/>
                        <a:pt x="147602" y="731498"/>
                        <a:pt x="149521" y="753385"/>
                      </a:cubicBezTo>
                      <a:cubicBezTo>
                        <a:pt x="150672" y="765673"/>
                        <a:pt x="144148" y="774888"/>
                        <a:pt x="133402" y="775656"/>
                      </a:cubicBezTo>
                      <a:cubicBezTo>
                        <a:pt x="123424" y="776424"/>
                        <a:pt x="115749" y="769513"/>
                        <a:pt x="114214" y="757225"/>
                      </a:cubicBezTo>
                      <a:cubicBezTo>
                        <a:pt x="112679" y="746473"/>
                        <a:pt x="106155" y="740713"/>
                        <a:pt x="93490" y="740713"/>
                      </a:cubicBezTo>
                      <a:cubicBezTo>
                        <a:pt x="93490" y="743017"/>
                        <a:pt x="93106" y="745705"/>
                        <a:pt x="93106" y="748393"/>
                      </a:cubicBezTo>
                      <a:cubicBezTo>
                        <a:pt x="93106" y="782184"/>
                        <a:pt x="93106" y="816359"/>
                        <a:pt x="93106" y="850150"/>
                      </a:cubicBezTo>
                      <a:cubicBezTo>
                        <a:pt x="93106" y="865126"/>
                        <a:pt x="99630" y="871653"/>
                        <a:pt x="114597" y="871653"/>
                      </a:cubicBezTo>
                      <a:cubicBezTo>
                        <a:pt x="314928" y="871653"/>
                        <a:pt x="515259" y="871653"/>
                        <a:pt x="715589" y="871653"/>
                      </a:cubicBezTo>
                      <a:cubicBezTo>
                        <a:pt x="730940" y="871653"/>
                        <a:pt x="736697" y="865126"/>
                        <a:pt x="737848" y="849382"/>
                      </a:cubicBezTo>
                      <a:cubicBezTo>
                        <a:pt x="738615" y="836710"/>
                        <a:pt x="734394" y="828263"/>
                        <a:pt x="725568" y="819431"/>
                      </a:cubicBezTo>
                      <a:cubicBezTo>
                        <a:pt x="677596" y="772584"/>
                        <a:pt x="630775" y="724970"/>
                        <a:pt x="583571" y="677355"/>
                      </a:cubicBezTo>
                      <a:cubicBezTo>
                        <a:pt x="578965" y="672747"/>
                        <a:pt x="574744" y="666988"/>
                        <a:pt x="571673" y="661228"/>
                      </a:cubicBezTo>
                      <a:cubicBezTo>
                        <a:pt x="561312" y="641644"/>
                        <a:pt x="551717" y="621677"/>
                        <a:pt x="540971" y="600174"/>
                      </a:cubicBezTo>
                      <a:cubicBezTo>
                        <a:pt x="529842" y="609773"/>
                        <a:pt x="518329" y="617453"/>
                        <a:pt x="509502" y="627821"/>
                      </a:cubicBezTo>
                      <a:cubicBezTo>
                        <a:pt x="504513" y="633581"/>
                        <a:pt x="502210" y="643180"/>
                        <a:pt x="501826" y="651244"/>
                      </a:cubicBezTo>
                      <a:cubicBezTo>
                        <a:pt x="500675" y="673515"/>
                        <a:pt x="501443" y="696171"/>
                        <a:pt x="501443" y="718442"/>
                      </a:cubicBezTo>
                      <a:cubicBezTo>
                        <a:pt x="501443" y="733034"/>
                        <a:pt x="496454" y="738409"/>
                        <a:pt x="481870" y="740329"/>
                      </a:cubicBezTo>
                      <a:cubicBezTo>
                        <a:pt x="472276" y="741865"/>
                        <a:pt x="466135" y="747625"/>
                        <a:pt x="464600" y="757609"/>
                      </a:cubicBezTo>
                      <a:cubicBezTo>
                        <a:pt x="461914" y="773352"/>
                        <a:pt x="456925" y="777576"/>
                        <a:pt x="440806" y="777576"/>
                      </a:cubicBezTo>
                      <a:cubicBezTo>
                        <a:pt x="422769" y="777576"/>
                        <a:pt x="404731" y="777576"/>
                        <a:pt x="386694" y="777576"/>
                      </a:cubicBezTo>
                      <a:cubicBezTo>
                        <a:pt x="373262" y="777576"/>
                        <a:pt x="367505" y="772200"/>
                        <a:pt x="365586" y="758761"/>
                      </a:cubicBezTo>
                      <a:cubicBezTo>
                        <a:pt x="364051" y="748009"/>
                        <a:pt x="357911" y="741865"/>
                        <a:pt x="347549" y="740329"/>
                      </a:cubicBezTo>
                      <a:cubicBezTo>
                        <a:pt x="334501" y="738793"/>
                        <a:pt x="328744" y="732650"/>
                        <a:pt x="328744" y="719594"/>
                      </a:cubicBezTo>
                      <a:cubicBezTo>
                        <a:pt x="328744" y="697707"/>
                        <a:pt x="328360" y="675819"/>
                        <a:pt x="328744" y="653932"/>
                      </a:cubicBezTo>
                      <a:cubicBezTo>
                        <a:pt x="329128" y="636653"/>
                        <a:pt x="321836" y="624365"/>
                        <a:pt x="308404" y="615149"/>
                      </a:cubicBezTo>
                      <a:cubicBezTo>
                        <a:pt x="282691" y="597486"/>
                        <a:pt x="261583" y="575598"/>
                        <a:pt x="246232" y="548335"/>
                      </a:cubicBezTo>
                      <a:cubicBezTo>
                        <a:pt x="180607" y="432371"/>
                        <a:pt x="251221" y="283767"/>
                        <a:pt x="382473" y="262264"/>
                      </a:cubicBezTo>
                      <a:cubicBezTo>
                        <a:pt x="488011" y="244601"/>
                        <a:pt x="588176" y="315638"/>
                        <a:pt x="605829" y="420851"/>
                      </a:cubicBezTo>
                      <a:cubicBezTo>
                        <a:pt x="612354" y="460018"/>
                        <a:pt x="607365" y="497649"/>
                        <a:pt x="590862" y="534896"/>
                      </a:cubicBezTo>
                      <a:cubicBezTo>
                        <a:pt x="593933" y="536816"/>
                        <a:pt x="597003" y="538736"/>
                        <a:pt x="600073" y="539887"/>
                      </a:cubicBezTo>
                      <a:cubicBezTo>
                        <a:pt x="650347" y="559855"/>
                        <a:pt x="692562" y="590574"/>
                        <a:pt x="727486" y="632045"/>
                      </a:cubicBezTo>
                      <a:cubicBezTo>
                        <a:pt x="729789" y="635117"/>
                        <a:pt x="732475" y="637804"/>
                        <a:pt x="736313" y="642412"/>
                      </a:cubicBezTo>
                      <a:cubicBezTo>
                        <a:pt x="736697" y="637804"/>
                        <a:pt x="737464" y="635885"/>
                        <a:pt x="737464" y="633581"/>
                      </a:cubicBezTo>
                      <a:cubicBezTo>
                        <a:pt x="737464" y="441203"/>
                        <a:pt x="737464" y="248824"/>
                        <a:pt x="737464" y="56062"/>
                      </a:cubicBezTo>
                      <a:cubicBezTo>
                        <a:pt x="737464" y="41855"/>
                        <a:pt x="730556" y="35327"/>
                        <a:pt x="715973" y="35327"/>
                      </a:cubicBezTo>
                      <a:cubicBezTo>
                        <a:pt x="640369" y="35327"/>
                        <a:pt x="564766" y="35327"/>
                        <a:pt x="489546" y="35327"/>
                      </a:cubicBezTo>
                      <a:cubicBezTo>
                        <a:pt x="476497" y="35327"/>
                        <a:pt x="468822" y="28799"/>
                        <a:pt x="468438" y="18047"/>
                      </a:cubicBezTo>
                      <a:cubicBezTo>
                        <a:pt x="468054" y="8448"/>
                        <a:pt x="474962" y="1152"/>
                        <a:pt x="484173" y="0"/>
                      </a:cubicBezTo>
                      <a:cubicBezTo>
                        <a:pt x="486092" y="0"/>
                        <a:pt x="488394" y="0"/>
                        <a:pt x="490313" y="0"/>
                      </a:cubicBezTo>
                      <a:cubicBezTo>
                        <a:pt x="565917" y="0"/>
                        <a:pt x="641521" y="0"/>
                        <a:pt x="716741" y="0"/>
                      </a:cubicBezTo>
                      <a:cubicBezTo>
                        <a:pt x="750129" y="0"/>
                        <a:pt x="772388" y="22271"/>
                        <a:pt x="772388" y="56062"/>
                      </a:cubicBezTo>
                      <a:cubicBezTo>
                        <a:pt x="772388" y="68734"/>
                        <a:pt x="772388" y="81406"/>
                        <a:pt x="772388" y="95613"/>
                      </a:cubicBezTo>
                      <a:cubicBezTo>
                        <a:pt x="782750" y="95613"/>
                        <a:pt x="793112" y="96381"/>
                        <a:pt x="803090" y="95613"/>
                      </a:cubicBezTo>
                      <a:cubicBezTo>
                        <a:pt x="833408" y="93309"/>
                        <a:pt x="858737" y="118652"/>
                        <a:pt x="857586" y="150523"/>
                      </a:cubicBezTo>
                      <a:cubicBezTo>
                        <a:pt x="856435" y="183162"/>
                        <a:pt x="857970" y="216185"/>
                        <a:pt x="856818" y="248824"/>
                      </a:cubicBezTo>
                      <a:cubicBezTo>
                        <a:pt x="856435" y="258808"/>
                        <a:pt x="851445" y="268792"/>
                        <a:pt x="849143" y="279159"/>
                      </a:cubicBezTo>
                      <a:cubicBezTo>
                        <a:pt x="848376" y="282231"/>
                        <a:pt x="848376" y="285303"/>
                        <a:pt x="849143" y="288375"/>
                      </a:cubicBezTo>
                      <a:cubicBezTo>
                        <a:pt x="851445" y="298359"/>
                        <a:pt x="856818" y="308343"/>
                        <a:pt x="856818" y="318710"/>
                      </a:cubicBezTo>
                      <a:cubicBezTo>
                        <a:pt x="857970" y="352501"/>
                        <a:pt x="857970" y="385908"/>
                        <a:pt x="856818" y="419699"/>
                      </a:cubicBezTo>
                      <a:cubicBezTo>
                        <a:pt x="856435" y="429683"/>
                        <a:pt x="851445" y="439283"/>
                        <a:pt x="849143" y="448882"/>
                      </a:cubicBezTo>
                      <a:cubicBezTo>
                        <a:pt x="848376" y="451954"/>
                        <a:pt x="848376" y="455794"/>
                        <a:pt x="849143" y="458866"/>
                      </a:cubicBezTo>
                      <a:cubicBezTo>
                        <a:pt x="851445" y="468850"/>
                        <a:pt x="856435" y="478449"/>
                        <a:pt x="856818" y="488049"/>
                      </a:cubicBezTo>
                      <a:cubicBezTo>
                        <a:pt x="857970" y="521840"/>
                        <a:pt x="857202" y="556015"/>
                        <a:pt x="857202" y="589806"/>
                      </a:cubicBezTo>
                      <a:cubicBezTo>
                        <a:pt x="857202" y="619757"/>
                        <a:pt x="835711" y="641260"/>
                        <a:pt x="806160" y="641260"/>
                      </a:cubicBezTo>
                      <a:cubicBezTo>
                        <a:pt x="795414" y="641260"/>
                        <a:pt x="784285" y="641260"/>
                        <a:pt x="772388" y="641260"/>
                      </a:cubicBezTo>
                      <a:cubicBezTo>
                        <a:pt x="772388" y="652780"/>
                        <a:pt x="772004" y="663916"/>
                        <a:pt x="772772" y="675051"/>
                      </a:cubicBezTo>
                      <a:cubicBezTo>
                        <a:pt x="772772" y="677355"/>
                        <a:pt x="775458" y="680043"/>
                        <a:pt x="777761" y="681963"/>
                      </a:cubicBezTo>
                      <a:cubicBezTo>
                        <a:pt x="808847" y="713450"/>
                        <a:pt x="839932" y="744937"/>
                        <a:pt x="871786" y="776040"/>
                      </a:cubicBezTo>
                      <a:cubicBezTo>
                        <a:pt x="887137" y="791016"/>
                        <a:pt x="901720" y="805991"/>
                        <a:pt x="907477" y="827495"/>
                      </a:cubicBezTo>
                      <a:cubicBezTo>
                        <a:pt x="907477" y="835942"/>
                        <a:pt x="907477" y="844006"/>
                        <a:pt x="907477" y="852454"/>
                      </a:cubicBezTo>
                      <a:cubicBezTo>
                        <a:pt x="906709" y="854374"/>
                        <a:pt x="905942" y="855910"/>
                        <a:pt x="905174" y="857830"/>
                      </a:cubicBezTo>
                      <a:cubicBezTo>
                        <a:pt x="898650" y="878181"/>
                        <a:pt x="885985" y="893541"/>
                        <a:pt x="866413" y="901988"/>
                      </a:cubicBezTo>
                      <a:cubicBezTo>
                        <a:pt x="861808" y="903908"/>
                        <a:pt x="857202" y="905444"/>
                        <a:pt x="852597" y="907364"/>
                      </a:cubicBezTo>
                      <a:cubicBezTo>
                        <a:pt x="844154" y="907364"/>
                        <a:pt x="836094" y="907364"/>
                        <a:pt x="827652" y="907364"/>
                      </a:cubicBezTo>
                      <a:cubicBezTo>
                        <a:pt x="804241" y="901604"/>
                        <a:pt x="788123" y="884325"/>
                        <a:pt x="771621" y="866662"/>
                      </a:cubicBezTo>
                      <a:cubicBezTo>
                        <a:pt x="765480" y="889317"/>
                        <a:pt x="750129" y="900836"/>
                        <a:pt x="730556" y="907364"/>
                      </a:cubicBezTo>
                      <a:cubicBezTo>
                        <a:pt x="519480" y="906980"/>
                        <a:pt x="309172" y="906980"/>
                        <a:pt x="99246" y="906980"/>
                      </a:cubicBezTo>
                      <a:close/>
                      <a:moveTo>
                        <a:pt x="557858" y="518768"/>
                      </a:moveTo>
                      <a:cubicBezTo>
                        <a:pt x="572825" y="484593"/>
                        <a:pt x="575511" y="450418"/>
                        <a:pt x="567068" y="415091"/>
                      </a:cubicBezTo>
                      <a:cubicBezTo>
                        <a:pt x="549031" y="341366"/>
                        <a:pt x="476114" y="285687"/>
                        <a:pt x="391683" y="297591"/>
                      </a:cubicBezTo>
                      <a:cubicBezTo>
                        <a:pt x="321069" y="307575"/>
                        <a:pt x="263119" y="366709"/>
                        <a:pt x="257362" y="436979"/>
                      </a:cubicBezTo>
                      <a:cubicBezTo>
                        <a:pt x="252373" y="498417"/>
                        <a:pt x="275016" y="548335"/>
                        <a:pt x="326057" y="584046"/>
                      </a:cubicBezTo>
                      <a:cubicBezTo>
                        <a:pt x="339489" y="593262"/>
                        <a:pt x="349852" y="604782"/>
                        <a:pt x="357527" y="619373"/>
                      </a:cubicBezTo>
                      <a:cubicBezTo>
                        <a:pt x="358678" y="622061"/>
                        <a:pt x="362900" y="624365"/>
                        <a:pt x="365970" y="624749"/>
                      </a:cubicBezTo>
                      <a:cubicBezTo>
                        <a:pt x="398207" y="625133"/>
                        <a:pt x="430061" y="624749"/>
                        <a:pt x="462297" y="625133"/>
                      </a:cubicBezTo>
                      <a:cubicBezTo>
                        <a:pt x="467287" y="625133"/>
                        <a:pt x="469589" y="623597"/>
                        <a:pt x="471508" y="619373"/>
                      </a:cubicBezTo>
                      <a:cubicBezTo>
                        <a:pt x="477648" y="605549"/>
                        <a:pt x="487627" y="594798"/>
                        <a:pt x="499908" y="586350"/>
                      </a:cubicBezTo>
                      <a:cubicBezTo>
                        <a:pt x="504897" y="582894"/>
                        <a:pt x="509502" y="578670"/>
                        <a:pt x="514875" y="575214"/>
                      </a:cubicBezTo>
                      <a:cubicBezTo>
                        <a:pt x="521783" y="570607"/>
                        <a:pt x="523318" y="565999"/>
                        <a:pt x="518713" y="558703"/>
                      </a:cubicBezTo>
                      <a:cubicBezTo>
                        <a:pt x="512956" y="549487"/>
                        <a:pt x="509118" y="539120"/>
                        <a:pt x="504129" y="529520"/>
                      </a:cubicBezTo>
                      <a:cubicBezTo>
                        <a:pt x="499908" y="521456"/>
                        <a:pt x="500675" y="514160"/>
                        <a:pt x="506816" y="507632"/>
                      </a:cubicBezTo>
                      <a:cubicBezTo>
                        <a:pt x="512572" y="501489"/>
                        <a:pt x="520248" y="500337"/>
                        <a:pt x="529458" y="504561"/>
                      </a:cubicBezTo>
                      <a:cubicBezTo>
                        <a:pt x="538285" y="508785"/>
                        <a:pt x="547496" y="513392"/>
                        <a:pt x="557858" y="518768"/>
                      </a:cubicBezTo>
                      <a:close/>
                      <a:moveTo>
                        <a:pt x="617343" y="660076"/>
                      </a:moveTo>
                      <a:cubicBezTo>
                        <a:pt x="671455" y="714218"/>
                        <a:pt x="726335" y="769129"/>
                        <a:pt x="780447" y="822887"/>
                      </a:cubicBezTo>
                      <a:cubicBezTo>
                        <a:pt x="794263" y="809063"/>
                        <a:pt x="809230" y="794088"/>
                        <a:pt x="822662" y="780264"/>
                      </a:cubicBezTo>
                      <a:cubicBezTo>
                        <a:pt x="768550" y="726122"/>
                        <a:pt x="714054" y="671596"/>
                        <a:pt x="659942" y="617453"/>
                      </a:cubicBezTo>
                      <a:cubicBezTo>
                        <a:pt x="645742" y="631661"/>
                        <a:pt x="631158" y="646252"/>
                        <a:pt x="617343" y="660076"/>
                      </a:cubicBezTo>
                      <a:close/>
                      <a:moveTo>
                        <a:pt x="363667" y="661228"/>
                      </a:moveTo>
                      <a:cubicBezTo>
                        <a:pt x="363667" y="674667"/>
                        <a:pt x="364051" y="687339"/>
                        <a:pt x="363667" y="700011"/>
                      </a:cubicBezTo>
                      <a:cubicBezTo>
                        <a:pt x="363667" y="705386"/>
                        <a:pt x="365586" y="708074"/>
                        <a:pt x="370191" y="710762"/>
                      </a:cubicBezTo>
                      <a:cubicBezTo>
                        <a:pt x="377867" y="715370"/>
                        <a:pt x="387078" y="720746"/>
                        <a:pt x="390532" y="728426"/>
                      </a:cubicBezTo>
                      <a:cubicBezTo>
                        <a:pt x="396672" y="741865"/>
                        <a:pt x="406266" y="743401"/>
                        <a:pt x="418547" y="742249"/>
                      </a:cubicBezTo>
                      <a:cubicBezTo>
                        <a:pt x="420466" y="741865"/>
                        <a:pt x="422769" y="743017"/>
                        <a:pt x="424688" y="742249"/>
                      </a:cubicBezTo>
                      <a:cubicBezTo>
                        <a:pt x="427758" y="741097"/>
                        <a:pt x="431595" y="739561"/>
                        <a:pt x="433131" y="736874"/>
                      </a:cubicBezTo>
                      <a:cubicBezTo>
                        <a:pt x="439271" y="725354"/>
                        <a:pt x="447714" y="716522"/>
                        <a:pt x="459611" y="710378"/>
                      </a:cubicBezTo>
                      <a:cubicBezTo>
                        <a:pt x="461914" y="709226"/>
                        <a:pt x="464600" y="707306"/>
                        <a:pt x="464984" y="705386"/>
                      </a:cubicBezTo>
                      <a:cubicBezTo>
                        <a:pt x="465368" y="690795"/>
                        <a:pt x="465368" y="676203"/>
                        <a:pt x="465368" y="661612"/>
                      </a:cubicBezTo>
                      <a:cubicBezTo>
                        <a:pt x="430061" y="661228"/>
                        <a:pt x="397440" y="661228"/>
                        <a:pt x="363667" y="661228"/>
                      </a:cubicBezTo>
                      <a:close/>
                      <a:moveTo>
                        <a:pt x="772772" y="265720"/>
                      </a:moveTo>
                      <a:cubicBezTo>
                        <a:pt x="784285" y="265720"/>
                        <a:pt x="795031" y="266104"/>
                        <a:pt x="805776" y="265720"/>
                      </a:cubicBezTo>
                      <a:cubicBezTo>
                        <a:pt x="814987" y="265336"/>
                        <a:pt x="821127" y="259960"/>
                        <a:pt x="821127" y="251128"/>
                      </a:cubicBezTo>
                      <a:cubicBezTo>
                        <a:pt x="821511" y="216185"/>
                        <a:pt x="821511" y="181626"/>
                        <a:pt x="821127" y="146684"/>
                      </a:cubicBezTo>
                      <a:cubicBezTo>
                        <a:pt x="821127" y="138236"/>
                        <a:pt x="815371" y="132476"/>
                        <a:pt x="807311" y="132092"/>
                      </a:cubicBezTo>
                      <a:cubicBezTo>
                        <a:pt x="795798" y="131708"/>
                        <a:pt x="784668" y="132092"/>
                        <a:pt x="772772" y="132092"/>
                      </a:cubicBezTo>
                      <a:cubicBezTo>
                        <a:pt x="772772" y="176635"/>
                        <a:pt x="772772" y="220793"/>
                        <a:pt x="772772" y="265720"/>
                      </a:cubicBezTo>
                      <a:close/>
                      <a:moveTo>
                        <a:pt x="772772" y="301431"/>
                      </a:moveTo>
                      <a:cubicBezTo>
                        <a:pt x="772772" y="346741"/>
                        <a:pt x="772772" y="391284"/>
                        <a:pt x="772772" y="435827"/>
                      </a:cubicBezTo>
                      <a:cubicBezTo>
                        <a:pt x="784285" y="435827"/>
                        <a:pt x="795031" y="436211"/>
                        <a:pt x="806160" y="435827"/>
                      </a:cubicBezTo>
                      <a:cubicBezTo>
                        <a:pt x="815371" y="435443"/>
                        <a:pt x="821511" y="429683"/>
                        <a:pt x="821511" y="420851"/>
                      </a:cubicBezTo>
                      <a:cubicBezTo>
                        <a:pt x="821895" y="385908"/>
                        <a:pt x="821895" y="351349"/>
                        <a:pt x="821511" y="316406"/>
                      </a:cubicBezTo>
                      <a:cubicBezTo>
                        <a:pt x="821511" y="307575"/>
                        <a:pt x="815371" y="301815"/>
                        <a:pt x="806160" y="301431"/>
                      </a:cubicBezTo>
                      <a:cubicBezTo>
                        <a:pt x="795031" y="301431"/>
                        <a:pt x="784285" y="301431"/>
                        <a:pt x="772772" y="301431"/>
                      </a:cubicBezTo>
                      <a:close/>
                      <a:moveTo>
                        <a:pt x="772772" y="605549"/>
                      </a:moveTo>
                      <a:cubicBezTo>
                        <a:pt x="784668" y="605549"/>
                        <a:pt x="795798" y="605934"/>
                        <a:pt x="806928" y="605549"/>
                      </a:cubicBezTo>
                      <a:cubicBezTo>
                        <a:pt x="815755" y="605165"/>
                        <a:pt x="820743" y="598638"/>
                        <a:pt x="821127" y="589422"/>
                      </a:cubicBezTo>
                      <a:cubicBezTo>
                        <a:pt x="821127" y="556015"/>
                        <a:pt x="821127" y="522224"/>
                        <a:pt x="821127" y="488817"/>
                      </a:cubicBezTo>
                      <a:cubicBezTo>
                        <a:pt x="821127" y="481137"/>
                        <a:pt x="817674" y="474226"/>
                        <a:pt x="809614" y="473458"/>
                      </a:cubicBezTo>
                      <a:cubicBezTo>
                        <a:pt x="797717" y="472306"/>
                        <a:pt x="785436" y="473074"/>
                        <a:pt x="772772" y="473074"/>
                      </a:cubicBezTo>
                      <a:cubicBezTo>
                        <a:pt x="772772" y="516848"/>
                        <a:pt x="772772" y="560623"/>
                        <a:pt x="772772" y="605549"/>
                      </a:cubicBezTo>
                      <a:close/>
                      <a:moveTo>
                        <a:pt x="807311" y="851686"/>
                      </a:moveTo>
                      <a:cubicBezTo>
                        <a:pt x="818057" y="863974"/>
                        <a:pt x="829570" y="875109"/>
                        <a:pt x="847991" y="869733"/>
                      </a:cubicBezTo>
                      <a:cubicBezTo>
                        <a:pt x="861424" y="865510"/>
                        <a:pt x="868715" y="855910"/>
                        <a:pt x="870251" y="842854"/>
                      </a:cubicBezTo>
                      <a:cubicBezTo>
                        <a:pt x="871786" y="827111"/>
                        <a:pt x="861424" y="817127"/>
                        <a:pt x="851062" y="808295"/>
                      </a:cubicBezTo>
                      <a:cubicBezTo>
                        <a:pt x="836094" y="822887"/>
                        <a:pt x="821895" y="836710"/>
                        <a:pt x="807311" y="851686"/>
                      </a:cubicBezTo>
                      <a:close/>
                      <a:moveTo>
                        <a:pt x="593549" y="628589"/>
                      </a:moveTo>
                      <a:cubicBezTo>
                        <a:pt x="605446" y="616685"/>
                        <a:pt x="616575" y="605549"/>
                        <a:pt x="627705" y="594030"/>
                      </a:cubicBezTo>
                      <a:cubicBezTo>
                        <a:pt x="606213" y="583278"/>
                        <a:pt x="584338" y="572143"/>
                        <a:pt x="562079" y="561391"/>
                      </a:cubicBezTo>
                      <a:cubicBezTo>
                        <a:pt x="561695" y="561775"/>
                        <a:pt x="560928" y="562543"/>
                        <a:pt x="560544" y="562927"/>
                      </a:cubicBezTo>
                      <a:cubicBezTo>
                        <a:pt x="571673" y="584814"/>
                        <a:pt x="582803" y="607085"/>
                        <a:pt x="593549" y="628589"/>
                      </a:cubicBezTo>
                      <a:close/>
                      <a:moveTo>
                        <a:pt x="56647" y="166267"/>
                      </a:moveTo>
                      <a:cubicBezTo>
                        <a:pt x="56647" y="154747"/>
                        <a:pt x="56647" y="143612"/>
                        <a:pt x="56647" y="132092"/>
                      </a:cubicBezTo>
                      <a:cubicBezTo>
                        <a:pt x="44367" y="131708"/>
                        <a:pt x="35540" y="139388"/>
                        <a:pt x="35924" y="149755"/>
                      </a:cubicBezTo>
                      <a:cubicBezTo>
                        <a:pt x="35924" y="159739"/>
                        <a:pt x="44367" y="166651"/>
                        <a:pt x="56647" y="166267"/>
                      </a:cubicBezTo>
                      <a:close/>
                      <a:moveTo>
                        <a:pt x="56264" y="776040"/>
                      </a:moveTo>
                      <a:cubicBezTo>
                        <a:pt x="56264" y="764137"/>
                        <a:pt x="56264" y="752617"/>
                        <a:pt x="56264" y="741097"/>
                      </a:cubicBezTo>
                      <a:cubicBezTo>
                        <a:pt x="43983" y="741481"/>
                        <a:pt x="36307" y="748009"/>
                        <a:pt x="35540" y="757993"/>
                      </a:cubicBezTo>
                      <a:cubicBezTo>
                        <a:pt x="35156" y="767593"/>
                        <a:pt x="42832" y="774888"/>
                        <a:pt x="56264" y="776040"/>
                      </a:cubicBezTo>
                      <a:close/>
                      <a:moveTo>
                        <a:pt x="56264" y="369013"/>
                      </a:moveTo>
                      <a:cubicBezTo>
                        <a:pt x="56264" y="357877"/>
                        <a:pt x="56264" y="346357"/>
                        <a:pt x="56264" y="335222"/>
                      </a:cubicBezTo>
                      <a:cubicBezTo>
                        <a:pt x="43599" y="334838"/>
                        <a:pt x="35540" y="342134"/>
                        <a:pt x="35924" y="352501"/>
                      </a:cubicBezTo>
                      <a:cubicBezTo>
                        <a:pt x="35924" y="362485"/>
                        <a:pt x="45518" y="371701"/>
                        <a:pt x="56264" y="369013"/>
                      </a:cubicBezTo>
                      <a:close/>
                      <a:moveTo>
                        <a:pt x="56647" y="538736"/>
                      </a:moveTo>
                      <a:cubicBezTo>
                        <a:pt x="43983" y="537968"/>
                        <a:pt x="35540" y="545263"/>
                        <a:pt x="35924" y="556015"/>
                      </a:cubicBezTo>
                      <a:cubicBezTo>
                        <a:pt x="36307" y="566767"/>
                        <a:pt x="44751" y="573295"/>
                        <a:pt x="56647" y="572143"/>
                      </a:cubicBezTo>
                      <a:cubicBezTo>
                        <a:pt x="56647" y="560623"/>
                        <a:pt x="56647" y="549487"/>
                        <a:pt x="56647" y="53873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01" name="Google Shape;401;p96"/>
                <p:cNvSpPr/>
                <p:nvPr/>
              </p:nvSpPr>
              <p:spPr>
                <a:xfrm>
                  <a:off x="5953501" y="4163181"/>
                  <a:ext cx="65641" cy="35401"/>
                </a:xfrm>
                <a:custGeom>
                  <a:avLst/>
                  <a:gdLst/>
                  <a:ahLst/>
                  <a:cxnLst/>
                  <a:rect l="l" t="t" r="r" b="b"/>
                  <a:pathLst>
                    <a:path w="65641" h="35401" extrusionOk="0">
                      <a:moveTo>
                        <a:pt x="33005" y="171"/>
                      </a:moveTo>
                      <a:cubicBezTo>
                        <a:pt x="38378" y="171"/>
                        <a:pt x="43750" y="-213"/>
                        <a:pt x="48739" y="171"/>
                      </a:cubicBezTo>
                      <a:cubicBezTo>
                        <a:pt x="58717" y="555"/>
                        <a:pt x="65242" y="7466"/>
                        <a:pt x="65625" y="16682"/>
                      </a:cubicBezTo>
                      <a:cubicBezTo>
                        <a:pt x="66009" y="26666"/>
                        <a:pt x="59485" y="34730"/>
                        <a:pt x="49507" y="35114"/>
                      </a:cubicBezTo>
                      <a:cubicBezTo>
                        <a:pt x="38378" y="35498"/>
                        <a:pt x="27248" y="35498"/>
                        <a:pt x="16118" y="35114"/>
                      </a:cubicBezTo>
                      <a:cubicBezTo>
                        <a:pt x="6908" y="34730"/>
                        <a:pt x="0" y="26282"/>
                        <a:pt x="0" y="17450"/>
                      </a:cubicBezTo>
                      <a:cubicBezTo>
                        <a:pt x="384" y="8618"/>
                        <a:pt x="7291" y="939"/>
                        <a:pt x="16886" y="171"/>
                      </a:cubicBezTo>
                      <a:cubicBezTo>
                        <a:pt x="22259" y="-213"/>
                        <a:pt x="27632" y="171"/>
                        <a:pt x="33005" y="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02" name="Google Shape;402;p96"/>
                <p:cNvSpPr/>
                <p:nvPr/>
              </p:nvSpPr>
              <p:spPr>
                <a:xfrm>
                  <a:off x="5523843" y="4332476"/>
                  <a:ext cx="58547" cy="56694"/>
                </a:xfrm>
                <a:custGeom>
                  <a:avLst/>
                  <a:gdLst/>
                  <a:ahLst/>
                  <a:cxnLst/>
                  <a:rect l="l" t="t" r="r" b="b"/>
                  <a:pathLst>
                    <a:path w="58547" h="56694" extrusionOk="0">
                      <a:moveTo>
                        <a:pt x="58548" y="17109"/>
                      </a:moveTo>
                      <a:cubicBezTo>
                        <a:pt x="56245" y="29397"/>
                        <a:pt x="29381" y="57812"/>
                        <a:pt x="18635" y="56660"/>
                      </a:cubicBezTo>
                      <a:cubicBezTo>
                        <a:pt x="12878" y="55892"/>
                        <a:pt x="6738" y="51668"/>
                        <a:pt x="2900" y="47060"/>
                      </a:cubicBezTo>
                      <a:cubicBezTo>
                        <a:pt x="-1705" y="41301"/>
                        <a:pt x="-554" y="34005"/>
                        <a:pt x="4435" y="28245"/>
                      </a:cubicBezTo>
                      <a:cubicBezTo>
                        <a:pt x="12111" y="19797"/>
                        <a:pt x="19786" y="12118"/>
                        <a:pt x="28229" y="4438"/>
                      </a:cubicBezTo>
                      <a:cubicBezTo>
                        <a:pt x="33602" y="-554"/>
                        <a:pt x="40894" y="-1706"/>
                        <a:pt x="47034" y="2902"/>
                      </a:cubicBezTo>
                      <a:cubicBezTo>
                        <a:pt x="51640" y="6742"/>
                        <a:pt x="54710" y="12502"/>
                        <a:pt x="58548" y="1710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03" name="Google Shape;403;p96"/>
                <p:cNvSpPr/>
                <p:nvPr/>
              </p:nvSpPr>
              <p:spPr>
                <a:xfrm>
                  <a:off x="5445750" y="4163159"/>
                  <a:ext cx="62204" cy="35518"/>
                </a:xfrm>
                <a:custGeom>
                  <a:avLst/>
                  <a:gdLst/>
                  <a:ahLst/>
                  <a:cxnLst/>
                  <a:rect l="l" t="t" r="r" b="b"/>
                  <a:pathLst>
                    <a:path w="62204" h="35518" extrusionOk="0">
                      <a:moveTo>
                        <a:pt x="30335" y="35519"/>
                      </a:moveTo>
                      <a:cubicBezTo>
                        <a:pt x="26114" y="35519"/>
                        <a:pt x="22276" y="35519"/>
                        <a:pt x="18054" y="35519"/>
                      </a:cubicBezTo>
                      <a:cubicBezTo>
                        <a:pt x="7309" y="35135"/>
                        <a:pt x="401" y="28607"/>
                        <a:pt x="17" y="19007"/>
                      </a:cubicBezTo>
                      <a:cubicBezTo>
                        <a:pt x="-367" y="9024"/>
                        <a:pt x="5774" y="1344"/>
                        <a:pt x="16135" y="576"/>
                      </a:cubicBezTo>
                      <a:cubicBezTo>
                        <a:pt x="26114" y="-192"/>
                        <a:pt x="36092" y="-192"/>
                        <a:pt x="46070" y="576"/>
                      </a:cubicBezTo>
                      <a:cubicBezTo>
                        <a:pt x="56048" y="1344"/>
                        <a:pt x="62572" y="9792"/>
                        <a:pt x="62188" y="19391"/>
                      </a:cubicBezTo>
                      <a:cubicBezTo>
                        <a:pt x="61421" y="28607"/>
                        <a:pt x="54513" y="35135"/>
                        <a:pt x="44535" y="35519"/>
                      </a:cubicBezTo>
                      <a:cubicBezTo>
                        <a:pt x="39546" y="35519"/>
                        <a:pt x="34940" y="35519"/>
                        <a:pt x="30335" y="355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04" name="Google Shape;404;p96"/>
                <p:cNvSpPr/>
                <p:nvPr/>
              </p:nvSpPr>
              <p:spPr>
                <a:xfrm>
                  <a:off x="5888622" y="3972297"/>
                  <a:ext cx="52247" cy="54354"/>
                </a:xfrm>
                <a:custGeom>
                  <a:avLst/>
                  <a:gdLst/>
                  <a:ahLst/>
                  <a:cxnLst/>
                  <a:rect l="l" t="t" r="r" b="b"/>
                  <a:pathLst>
                    <a:path w="52247" h="54354" extrusionOk="0">
                      <a:moveTo>
                        <a:pt x="13838" y="54355"/>
                      </a:moveTo>
                      <a:cubicBezTo>
                        <a:pt x="10000" y="51283"/>
                        <a:pt x="3092" y="48211"/>
                        <a:pt x="1173" y="43219"/>
                      </a:cubicBezTo>
                      <a:cubicBezTo>
                        <a:pt x="-746" y="38227"/>
                        <a:pt x="-362" y="29780"/>
                        <a:pt x="2708" y="25556"/>
                      </a:cubicBezTo>
                      <a:cubicBezTo>
                        <a:pt x="8465" y="17108"/>
                        <a:pt x="16524" y="10196"/>
                        <a:pt x="24199" y="3668"/>
                      </a:cubicBezTo>
                      <a:cubicBezTo>
                        <a:pt x="30724" y="-1707"/>
                        <a:pt x="39934" y="-940"/>
                        <a:pt x="46075" y="4436"/>
                      </a:cubicBezTo>
                      <a:cubicBezTo>
                        <a:pt x="52215" y="9812"/>
                        <a:pt x="54518" y="19796"/>
                        <a:pt x="49529" y="25940"/>
                      </a:cubicBezTo>
                      <a:cubicBezTo>
                        <a:pt x="42237" y="34771"/>
                        <a:pt x="33410" y="42835"/>
                        <a:pt x="24583" y="50899"/>
                      </a:cubicBezTo>
                      <a:cubicBezTo>
                        <a:pt x="22665" y="52819"/>
                        <a:pt x="19210" y="52819"/>
                        <a:pt x="13838" y="5435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05" name="Google Shape;405;p96"/>
                <p:cNvSpPr/>
                <p:nvPr/>
              </p:nvSpPr>
              <p:spPr>
                <a:xfrm>
                  <a:off x="5523894" y="3973420"/>
                  <a:ext cx="55042" cy="51523"/>
                </a:xfrm>
                <a:custGeom>
                  <a:avLst/>
                  <a:gdLst/>
                  <a:ahLst/>
                  <a:cxnLst/>
                  <a:rect l="l" t="t" r="r" b="b"/>
                  <a:pathLst>
                    <a:path w="55042" h="51523" extrusionOk="0">
                      <a:moveTo>
                        <a:pt x="55043" y="36336"/>
                      </a:moveTo>
                      <a:cubicBezTo>
                        <a:pt x="51205" y="40944"/>
                        <a:pt x="48519" y="47856"/>
                        <a:pt x="43530" y="50160"/>
                      </a:cubicBezTo>
                      <a:cubicBezTo>
                        <a:pt x="38541" y="52464"/>
                        <a:pt x="30098" y="51696"/>
                        <a:pt x="25492" y="49008"/>
                      </a:cubicBezTo>
                      <a:cubicBezTo>
                        <a:pt x="17433" y="43632"/>
                        <a:pt x="10525" y="35568"/>
                        <a:pt x="4001" y="28272"/>
                      </a:cubicBezTo>
                      <a:cubicBezTo>
                        <a:pt x="-2139" y="20976"/>
                        <a:pt x="-988" y="10609"/>
                        <a:pt x="5920" y="4465"/>
                      </a:cubicBezTo>
                      <a:cubicBezTo>
                        <a:pt x="12444" y="-1295"/>
                        <a:pt x="22422" y="-1679"/>
                        <a:pt x="29330" y="4465"/>
                      </a:cubicBezTo>
                      <a:cubicBezTo>
                        <a:pt x="36238" y="10609"/>
                        <a:pt x="42762" y="17137"/>
                        <a:pt x="48519" y="24048"/>
                      </a:cubicBezTo>
                      <a:cubicBezTo>
                        <a:pt x="51205" y="26352"/>
                        <a:pt x="52357" y="30576"/>
                        <a:pt x="55043" y="3633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06" name="Google Shape;406;p96"/>
                <p:cNvSpPr/>
                <p:nvPr/>
              </p:nvSpPr>
              <p:spPr>
                <a:xfrm>
                  <a:off x="5714409" y="3893791"/>
                  <a:ext cx="35595" cy="58763"/>
                </a:xfrm>
                <a:custGeom>
                  <a:avLst/>
                  <a:gdLst/>
                  <a:ahLst/>
                  <a:cxnLst/>
                  <a:rect l="l" t="t" r="r" b="b"/>
                  <a:pathLst>
                    <a:path w="35595" h="58763" extrusionOk="0">
                      <a:moveTo>
                        <a:pt x="384" y="28799"/>
                      </a:moveTo>
                      <a:cubicBezTo>
                        <a:pt x="384" y="25343"/>
                        <a:pt x="384" y="21887"/>
                        <a:pt x="384" y="18047"/>
                      </a:cubicBezTo>
                      <a:cubicBezTo>
                        <a:pt x="767" y="6912"/>
                        <a:pt x="7676" y="0"/>
                        <a:pt x="17654" y="0"/>
                      </a:cubicBezTo>
                      <a:cubicBezTo>
                        <a:pt x="27632" y="0"/>
                        <a:pt x="34923" y="6912"/>
                        <a:pt x="35307" y="18047"/>
                      </a:cubicBezTo>
                      <a:cubicBezTo>
                        <a:pt x="35691" y="25727"/>
                        <a:pt x="35691" y="33407"/>
                        <a:pt x="35307" y="41087"/>
                      </a:cubicBezTo>
                      <a:cubicBezTo>
                        <a:pt x="34923" y="51454"/>
                        <a:pt x="26481" y="59134"/>
                        <a:pt x="16886" y="58750"/>
                      </a:cubicBezTo>
                      <a:cubicBezTo>
                        <a:pt x="7292" y="58366"/>
                        <a:pt x="384" y="51070"/>
                        <a:pt x="0" y="40703"/>
                      </a:cubicBezTo>
                      <a:cubicBezTo>
                        <a:pt x="384" y="36479"/>
                        <a:pt x="384" y="32639"/>
                        <a:pt x="384" y="2879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07" name="Google Shape;407;p96"/>
                <p:cNvSpPr/>
                <p:nvPr/>
              </p:nvSpPr>
              <p:spPr>
                <a:xfrm>
                  <a:off x="5714793" y="3727525"/>
                  <a:ext cx="35307" cy="35326"/>
                </a:xfrm>
                <a:custGeom>
                  <a:avLst/>
                  <a:gdLst/>
                  <a:ahLst/>
                  <a:cxnLst/>
                  <a:rect l="l" t="t" r="r" b="b"/>
                  <a:pathLst>
                    <a:path w="35307" h="35326" extrusionOk="0">
                      <a:moveTo>
                        <a:pt x="0" y="17279"/>
                      </a:moveTo>
                      <a:cubicBezTo>
                        <a:pt x="0" y="7680"/>
                        <a:pt x="7676" y="0"/>
                        <a:pt x="17270" y="0"/>
                      </a:cubicBezTo>
                      <a:cubicBezTo>
                        <a:pt x="27248" y="0"/>
                        <a:pt x="35308" y="8064"/>
                        <a:pt x="35308" y="17663"/>
                      </a:cubicBezTo>
                      <a:cubicBezTo>
                        <a:pt x="34923" y="27263"/>
                        <a:pt x="27248" y="34943"/>
                        <a:pt x="18038" y="35327"/>
                      </a:cubicBezTo>
                      <a:cubicBezTo>
                        <a:pt x="8059" y="35327"/>
                        <a:pt x="0" y="27263"/>
                        <a:pt x="0" y="1727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08" name="Google Shape;408;p96"/>
                <p:cNvSpPr/>
                <p:nvPr/>
              </p:nvSpPr>
              <p:spPr>
                <a:xfrm>
                  <a:off x="5649294" y="4059440"/>
                  <a:ext cx="169845" cy="243571"/>
                </a:xfrm>
                <a:custGeom>
                  <a:avLst/>
                  <a:gdLst/>
                  <a:ahLst/>
                  <a:cxnLst/>
                  <a:rect l="l" t="t" r="r" b="b"/>
                  <a:pathLst>
                    <a:path w="169845" h="243571" extrusionOk="0">
                      <a:moveTo>
                        <a:pt x="48229" y="164197"/>
                      </a:moveTo>
                      <a:cubicBezTo>
                        <a:pt x="37867" y="164197"/>
                        <a:pt x="28656" y="164197"/>
                        <a:pt x="19446" y="164197"/>
                      </a:cubicBezTo>
                      <a:cubicBezTo>
                        <a:pt x="3327" y="163813"/>
                        <a:pt x="-5116" y="149606"/>
                        <a:pt x="3327" y="136166"/>
                      </a:cubicBezTo>
                      <a:cubicBezTo>
                        <a:pt x="29424" y="93927"/>
                        <a:pt x="55904" y="51689"/>
                        <a:pt x="82385" y="9450"/>
                      </a:cubicBezTo>
                      <a:cubicBezTo>
                        <a:pt x="87758" y="1002"/>
                        <a:pt x="95433" y="-1686"/>
                        <a:pt x="103876" y="1002"/>
                      </a:cubicBezTo>
                      <a:cubicBezTo>
                        <a:pt x="111552" y="3306"/>
                        <a:pt x="116541" y="10602"/>
                        <a:pt x="116925" y="20201"/>
                      </a:cubicBezTo>
                      <a:cubicBezTo>
                        <a:pt x="117308" y="37097"/>
                        <a:pt x="116925" y="53992"/>
                        <a:pt x="116925" y="70504"/>
                      </a:cubicBezTo>
                      <a:cubicBezTo>
                        <a:pt x="116925" y="73960"/>
                        <a:pt x="116925" y="77416"/>
                        <a:pt x="116925" y="82408"/>
                      </a:cubicBezTo>
                      <a:cubicBezTo>
                        <a:pt x="127286" y="82408"/>
                        <a:pt x="136881" y="82408"/>
                        <a:pt x="146475" y="82408"/>
                      </a:cubicBezTo>
                      <a:cubicBezTo>
                        <a:pt x="155302" y="82408"/>
                        <a:pt x="162978" y="83944"/>
                        <a:pt x="167583" y="92391"/>
                      </a:cubicBezTo>
                      <a:cubicBezTo>
                        <a:pt x="172188" y="100839"/>
                        <a:pt x="169118" y="108135"/>
                        <a:pt x="164129" y="115431"/>
                      </a:cubicBezTo>
                      <a:cubicBezTo>
                        <a:pt x="137265" y="154597"/>
                        <a:pt x="110401" y="193764"/>
                        <a:pt x="83536" y="232931"/>
                      </a:cubicBezTo>
                      <a:cubicBezTo>
                        <a:pt x="76245" y="243683"/>
                        <a:pt x="66266" y="246371"/>
                        <a:pt x="57056" y="240611"/>
                      </a:cubicBezTo>
                      <a:cubicBezTo>
                        <a:pt x="49764" y="236003"/>
                        <a:pt x="48229" y="228707"/>
                        <a:pt x="48229" y="220643"/>
                      </a:cubicBezTo>
                      <a:cubicBezTo>
                        <a:pt x="48229" y="202212"/>
                        <a:pt x="48229" y="183781"/>
                        <a:pt x="48229" y="164197"/>
                      </a:cubicBezTo>
                      <a:close/>
                      <a:moveTo>
                        <a:pt x="85071" y="166501"/>
                      </a:moveTo>
                      <a:cubicBezTo>
                        <a:pt x="96584" y="149989"/>
                        <a:pt x="106563" y="135014"/>
                        <a:pt x="116157" y="121574"/>
                      </a:cubicBezTo>
                      <a:cubicBezTo>
                        <a:pt x="105795" y="118887"/>
                        <a:pt x="92747" y="118887"/>
                        <a:pt x="86606" y="112359"/>
                      </a:cubicBezTo>
                      <a:cubicBezTo>
                        <a:pt x="80466" y="106215"/>
                        <a:pt x="80850" y="93543"/>
                        <a:pt x="78547" y="83560"/>
                      </a:cubicBezTo>
                      <a:cubicBezTo>
                        <a:pt x="69720" y="97767"/>
                        <a:pt x="60510" y="112743"/>
                        <a:pt x="50915" y="128102"/>
                      </a:cubicBezTo>
                      <a:cubicBezTo>
                        <a:pt x="75477" y="128870"/>
                        <a:pt x="84687" y="124646"/>
                        <a:pt x="85071" y="16650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grpSp>
            <p:nvGrpSpPr>
              <p:cNvPr id="409" name="Google Shape;409;p96"/>
              <p:cNvGrpSpPr/>
              <p:nvPr/>
            </p:nvGrpSpPr>
            <p:grpSpPr>
              <a:xfrm>
                <a:off x="1304333" y="5488666"/>
                <a:ext cx="566267" cy="691349"/>
                <a:chOff x="5574516" y="3858678"/>
                <a:chExt cx="566267" cy="691349"/>
              </a:xfrm>
            </p:grpSpPr>
            <p:sp>
              <p:nvSpPr>
                <p:cNvPr id="410" name="Google Shape;410;p96"/>
                <p:cNvSpPr/>
                <p:nvPr/>
              </p:nvSpPr>
              <p:spPr>
                <a:xfrm>
                  <a:off x="5574516" y="4023123"/>
                  <a:ext cx="315322" cy="329150"/>
                </a:xfrm>
                <a:custGeom>
                  <a:avLst/>
                  <a:gdLst/>
                  <a:ahLst/>
                  <a:cxnLst/>
                  <a:rect l="l" t="t" r="r" b="b"/>
                  <a:pathLst>
                    <a:path w="315322" h="329150" extrusionOk="0">
                      <a:moveTo>
                        <a:pt x="301463" y="222785"/>
                      </a:moveTo>
                      <a:cubicBezTo>
                        <a:pt x="291101" y="217793"/>
                        <a:pt x="281891" y="213186"/>
                        <a:pt x="272680" y="208578"/>
                      </a:cubicBezTo>
                      <a:cubicBezTo>
                        <a:pt x="263469" y="204354"/>
                        <a:pt x="255794" y="205506"/>
                        <a:pt x="250037" y="211650"/>
                      </a:cubicBezTo>
                      <a:cubicBezTo>
                        <a:pt x="243897" y="218177"/>
                        <a:pt x="243513" y="225473"/>
                        <a:pt x="247351" y="233537"/>
                      </a:cubicBezTo>
                      <a:cubicBezTo>
                        <a:pt x="252340" y="243137"/>
                        <a:pt x="256561" y="253504"/>
                        <a:pt x="261934" y="262720"/>
                      </a:cubicBezTo>
                      <a:cubicBezTo>
                        <a:pt x="266540" y="270400"/>
                        <a:pt x="265004" y="275008"/>
                        <a:pt x="258097" y="279232"/>
                      </a:cubicBezTo>
                      <a:cubicBezTo>
                        <a:pt x="253107" y="282687"/>
                        <a:pt x="248118" y="286911"/>
                        <a:pt x="243129" y="290367"/>
                      </a:cubicBezTo>
                      <a:cubicBezTo>
                        <a:pt x="230848" y="298815"/>
                        <a:pt x="220870" y="309567"/>
                        <a:pt x="214730" y="323390"/>
                      </a:cubicBezTo>
                      <a:cubicBezTo>
                        <a:pt x="212811" y="327998"/>
                        <a:pt x="210125" y="329150"/>
                        <a:pt x="205519" y="329150"/>
                      </a:cubicBezTo>
                      <a:cubicBezTo>
                        <a:pt x="173282" y="328766"/>
                        <a:pt x="141429" y="329150"/>
                        <a:pt x="109192" y="328766"/>
                      </a:cubicBezTo>
                      <a:cubicBezTo>
                        <a:pt x="106121" y="328766"/>
                        <a:pt x="102284" y="326078"/>
                        <a:pt x="100749" y="323390"/>
                      </a:cubicBezTo>
                      <a:cubicBezTo>
                        <a:pt x="93073" y="308799"/>
                        <a:pt x="82711" y="297663"/>
                        <a:pt x="69279" y="288063"/>
                      </a:cubicBezTo>
                      <a:cubicBezTo>
                        <a:pt x="18621" y="251968"/>
                        <a:pt x="-4022" y="202434"/>
                        <a:pt x="583" y="140996"/>
                      </a:cubicBezTo>
                      <a:cubicBezTo>
                        <a:pt x="6340" y="70726"/>
                        <a:pt x="64290" y="11592"/>
                        <a:pt x="134905" y="1608"/>
                      </a:cubicBezTo>
                      <a:cubicBezTo>
                        <a:pt x="219335" y="-10296"/>
                        <a:pt x="292252" y="45383"/>
                        <a:pt x="310290" y="119108"/>
                      </a:cubicBezTo>
                      <a:cubicBezTo>
                        <a:pt x="319117" y="154435"/>
                        <a:pt x="316430" y="188610"/>
                        <a:pt x="301463" y="222785"/>
                      </a:cubicBezTo>
                      <a:close/>
                      <a:moveTo>
                        <a:pt x="123008" y="200514"/>
                      </a:moveTo>
                      <a:cubicBezTo>
                        <a:pt x="123008" y="220097"/>
                        <a:pt x="123008" y="238529"/>
                        <a:pt x="123008" y="256576"/>
                      </a:cubicBezTo>
                      <a:cubicBezTo>
                        <a:pt x="123008" y="264640"/>
                        <a:pt x="124543" y="271936"/>
                        <a:pt x="131835" y="276544"/>
                      </a:cubicBezTo>
                      <a:cubicBezTo>
                        <a:pt x="141045" y="282303"/>
                        <a:pt x="151023" y="279616"/>
                        <a:pt x="158315" y="268864"/>
                      </a:cubicBezTo>
                      <a:cubicBezTo>
                        <a:pt x="185179" y="229697"/>
                        <a:pt x="212044" y="190530"/>
                        <a:pt x="238908" y="151364"/>
                      </a:cubicBezTo>
                      <a:cubicBezTo>
                        <a:pt x="243897" y="144068"/>
                        <a:pt x="246967" y="137156"/>
                        <a:pt x="242362" y="128324"/>
                      </a:cubicBezTo>
                      <a:cubicBezTo>
                        <a:pt x="237756" y="119876"/>
                        <a:pt x="229697" y="118340"/>
                        <a:pt x="221254" y="118340"/>
                      </a:cubicBezTo>
                      <a:cubicBezTo>
                        <a:pt x="211660" y="118340"/>
                        <a:pt x="202065" y="118340"/>
                        <a:pt x="191703" y="118340"/>
                      </a:cubicBezTo>
                      <a:cubicBezTo>
                        <a:pt x="191703" y="113349"/>
                        <a:pt x="191703" y="109893"/>
                        <a:pt x="191703" y="106437"/>
                      </a:cubicBezTo>
                      <a:cubicBezTo>
                        <a:pt x="191703" y="89541"/>
                        <a:pt x="191703" y="72646"/>
                        <a:pt x="191703" y="56134"/>
                      </a:cubicBezTo>
                      <a:cubicBezTo>
                        <a:pt x="191703" y="46535"/>
                        <a:pt x="186330" y="39239"/>
                        <a:pt x="178655" y="36935"/>
                      </a:cubicBezTo>
                      <a:cubicBezTo>
                        <a:pt x="170212" y="34631"/>
                        <a:pt x="162537" y="36935"/>
                        <a:pt x="157164" y="45383"/>
                      </a:cubicBezTo>
                      <a:cubicBezTo>
                        <a:pt x="130683" y="87621"/>
                        <a:pt x="104203" y="129476"/>
                        <a:pt x="78106" y="172099"/>
                      </a:cubicBezTo>
                      <a:cubicBezTo>
                        <a:pt x="69663" y="185922"/>
                        <a:pt x="78106" y="200130"/>
                        <a:pt x="94224" y="200130"/>
                      </a:cubicBezTo>
                      <a:cubicBezTo>
                        <a:pt x="103435" y="200514"/>
                        <a:pt x="112262" y="200514"/>
                        <a:pt x="123008" y="200514"/>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11" name="Google Shape;411;p96"/>
                <p:cNvSpPr/>
                <p:nvPr/>
              </p:nvSpPr>
              <p:spPr>
                <a:xfrm>
                  <a:off x="5935464" y="4344594"/>
                  <a:ext cx="205319" cy="205433"/>
                </a:xfrm>
                <a:custGeom>
                  <a:avLst/>
                  <a:gdLst/>
                  <a:ahLst/>
                  <a:cxnLst/>
                  <a:rect l="l" t="t" r="r" b="b"/>
                  <a:pathLst>
                    <a:path w="205319" h="205433" extrusionOk="0">
                      <a:moveTo>
                        <a:pt x="0" y="42623"/>
                      </a:moveTo>
                      <a:cubicBezTo>
                        <a:pt x="14200" y="28799"/>
                        <a:pt x="28783" y="14208"/>
                        <a:pt x="42599" y="0"/>
                      </a:cubicBezTo>
                      <a:cubicBezTo>
                        <a:pt x="96712" y="54142"/>
                        <a:pt x="151207" y="108669"/>
                        <a:pt x="205320" y="162811"/>
                      </a:cubicBezTo>
                      <a:cubicBezTo>
                        <a:pt x="191504" y="176635"/>
                        <a:pt x="176920" y="191226"/>
                        <a:pt x="163104" y="205434"/>
                      </a:cubicBezTo>
                      <a:cubicBezTo>
                        <a:pt x="108992" y="151675"/>
                        <a:pt x="54112" y="97149"/>
                        <a:pt x="0" y="42623"/>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12" name="Google Shape;412;p96"/>
                <p:cNvSpPr/>
                <p:nvPr/>
              </p:nvSpPr>
              <p:spPr>
                <a:xfrm>
                  <a:off x="6090893" y="3858678"/>
                  <a:ext cx="48643" cy="134182"/>
                </a:xfrm>
                <a:custGeom>
                  <a:avLst/>
                  <a:gdLst/>
                  <a:ahLst/>
                  <a:cxnLst/>
                  <a:rect l="l" t="t" r="r" b="b"/>
                  <a:pathLst>
                    <a:path w="48643" h="134182" extrusionOk="0">
                      <a:moveTo>
                        <a:pt x="0" y="134183"/>
                      </a:moveTo>
                      <a:cubicBezTo>
                        <a:pt x="0" y="89256"/>
                        <a:pt x="0" y="45097"/>
                        <a:pt x="0" y="171"/>
                      </a:cubicBezTo>
                      <a:cubicBezTo>
                        <a:pt x="11897" y="171"/>
                        <a:pt x="23410" y="-213"/>
                        <a:pt x="34540" y="171"/>
                      </a:cubicBezTo>
                      <a:cubicBezTo>
                        <a:pt x="42599" y="555"/>
                        <a:pt x="47972" y="6698"/>
                        <a:pt x="48356" y="14762"/>
                      </a:cubicBezTo>
                      <a:cubicBezTo>
                        <a:pt x="48740" y="49705"/>
                        <a:pt x="48740" y="84264"/>
                        <a:pt x="48356" y="119207"/>
                      </a:cubicBezTo>
                      <a:cubicBezTo>
                        <a:pt x="48356" y="128039"/>
                        <a:pt x="42215" y="133799"/>
                        <a:pt x="33005" y="133799"/>
                      </a:cubicBezTo>
                      <a:cubicBezTo>
                        <a:pt x="22259" y="134183"/>
                        <a:pt x="11513" y="134183"/>
                        <a:pt x="0" y="134183"/>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13" name="Google Shape;413;p96"/>
                <p:cNvSpPr/>
                <p:nvPr/>
              </p:nvSpPr>
              <p:spPr>
                <a:xfrm>
                  <a:off x="6090893" y="4028401"/>
                  <a:ext cx="49027" cy="134737"/>
                </a:xfrm>
                <a:custGeom>
                  <a:avLst/>
                  <a:gdLst/>
                  <a:ahLst/>
                  <a:cxnLst/>
                  <a:rect l="l" t="t" r="r" b="b"/>
                  <a:pathLst>
                    <a:path w="49027" h="134737" extrusionOk="0">
                      <a:moveTo>
                        <a:pt x="0" y="171"/>
                      </a:moveTo>
                      <a:cubicBezTo>
                        <a:pt x="11513" y="171"/>
                        <a:pt x="22259" y="-213"/>
                        <a:pt x="33389" y="171"/>
                      </a:cubicBezTo>
                      <a:cubicBezTo>
                        <a:pt x="42599" y="555"/>
                        <a:pt x="48740" y="6314"/>
                        <a:pt x="48740" y="15146"/>
                      </a:cubicBezTo>
                      <a:cubicBezTo>
                        <a:pt x="49123" y="50089"/>
                        <a:pt x="49123" y="84648"/>
                        <a:pt x="48740" y="119591"/>
                      </a:cubicBezTo>
                      <a:cubicBezTo>
                        <a:pt x="48740" y="128423"/>
                        <a:pt x="42599" y="134183"/>
                        <a:pt x="33389" y="134567"/>
                      </a:cubicBezTo>
                      <a:cubicBezTo>
                        <a:pt x="22643" y="134950"/>
                        <a:pt x="11513" y="134567"/>
                        <a:pt x="0" y="134567"/>
                      </a:cubicBezTo>
                      <a:cubicBezTo>
                        <a:pt x="0" y="90024"/>
                        <a:pt x="0" y="45481"/>
                        <a:pt x="0" y="171"/>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14" name="Google Shape;414;p96"/>
                <p:cNvSpPr/>
                <p:nvPr/>
              </p:nvSpPr>
              <p:spPr>
                <a:xfrm>
                  <a:off x="6090893" y="4199579"/>
                  <a:ext cx="48355" cy="133206"/>
                </a:xfrm>
                <a:custGeom>
                  <a:avLst/>
                  <a:gdLst/>
                  <a:ahLst/>
                  <a:cxnLst/>
                  <a:rect l="l" t="t" r="r" b="b"/>
                  <a:pathLst>
                    <a:path w="48355" h="133206" extrusionOk="0">
                      <a:moveTo>
                        <a:pt x="0" y="133111"/>
                      </a:moveTo>
                      <a:cubicBezTo>
                        <a:pt x="0" y="88184"/>
                        <a:pt x="0" y="44793"/>
                        <a:pt x="0" y="251"/>
                      </a:cubicBezTo>
                      <a:cubicBezTo>
                        <a:pt x="12281" y="251"/>
                        <a:pt x="24562" y="-517"/>
                        <a:pt x="36842" y="635"/>
                      </a:cubicBezTo>
                      <a:cubicBezTo>
                        <a:pt x="44902" y="1403"/>
                        <a:pt x="48356" y="8315"/>
                        <a:pt x="48356" y="15994"/>
                      </a:cubicBezTo>
                      <a:cubicBezTo>
                        <a:pt x="48356" y="49401"/>
                        <a:pt x="48356" y="83192"/>
                        <a:pt x="48356" y="116599"/>
                      </a:cubicBezTo>
                      <a:cubicBezTo>
                        <a:pt x="48356" y="126199"/>
                        <a:pt x="42983" y="132343"/>
                        <a:pt x="34156" y="132727"/>
                      </a:cubicBezTo>
                      <a:cubicBezTo>
                        <a:pt x="23027" y="133495"/>
                        <a:pt x="11897" y="133111"/>
                        <a:pt x="0" y="133111"/>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15" name="Google Shape;415;p96"/>
                <p:cNvSpPr/>
                <p:nvPr/>
              </p:nvSpPr>
              <p:spPr>
                <a:xfrm>
                  <a:off x="5699826" y="4143000"/>
                  <a:ext cx="65241" cy="82941"/>
                </a:xfrm>
                <a:custGeom>
                  <a:avLst/>
                  <a:gdLst/>
                  <a:ahLst/>
                  <a:cxnLst/>
                  <a:rect l="l" t="t" r="r" b="b"/>
                  <a:pathLst>
                    <a:path w="65241" h="82941" extrusionOk="0">
                      <a:moveTo>
                        <a:pt x="34540" y="82941"/>
                      </a:moveTo>
                      <a:cubicBezTo>
                        <a:pt x="34156" y="41087"/>
                        <a:pt x="24945" y="45311"/>
                        <a:pt x="0" y="44543"/>
                      </a:cubicBezTo>
                      <a:cubicBezTo>
                        <a:pt x="9594" y="29183"/>
                        <a:pt x="18805" y="14592"/>
                        <a:pt x="27632" y="0"/>
                      </a:cubicBezTo>
                      <a:cubicBezTo>
                        <a:pt x="29935" y="9984"/>
                        <a:pt x="29551" y="22655"/>
                        <a:pt x="35691" y="28799"/>
                      </a:cubicBezTo>
                      <a:cubicBezTo>
                        <a:pt x="41832" y="34943"/>
                        <a:pt x="54880" y="34943"/>
                        <a:pt x="65242" y="38015"/>
                      </a:cubicBezTo>
                      <a:cubicBezTo>
                        <a:pt x="56032" y="51454"/>
                        <a:pt x="46053" y="66430"/>
                        <a:pt x="34540" y="82941"/>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grpSp>
      </p:grpSp>
      <p:cxnSp>
        <p:nvCxnSpPr>
          <p:cNvPr id="416" name="Google Shape;416;p96"/>
          <p:cNvCxnSpPr/>
          <p:nvPr/>
        </p:nvCxnSpPr>
        <p:spPr>
          <a:xfrm>
            <a:off x="3801978" y="7696571"/>
            <a:ext cx="3288633" cy="0"/>
          </a:xfrm>
          <a:prstGeom prst="straightConnector1">
            <a:avLst/>
          </a:prstGeom>
          <a:noFill/>
          <a:ln w="28575" cap="flat" cmpd="sng">
            <a:solidFill>
              <a:srgbClr val="69ADAD"/>
            </a:solidFill>
            <a:prstDash val="solid"/>
            <a:miter lim="800000"/>
            <a:headEnd type="none" w="sm" len="sm"/>
            <a:tailEnd type="none" w="sm" len="sm"/>
          </a:ln>
        </p:spPr>
      </p:cxnSp>
      <p:grpSp>
        <p:nvGrpSpPr>
          <p:cNvPr id="417" name="Google Shape;417;p96"/>
          <p:cNvGrpSpPr/>
          <p:nvPr/>
        </p:nvGrpSpPr>
        <p:grpSpPr>
          <a:xfrm>
            <a:off x="6770986" y="7341555"/>
            <a:ext cx="750136" cy="750136"/>
            <a:chOff x="6770986" y="5699369"/>
            <a:chExt cx="750136" cy="750136"/>
          </a:xfrm>
        </p:grpSpPr>
        <p:sp>
          <p:nvSpPr>
            <p:cNvPr id="418" name="Google Shape;418;p96"/>
            <p:cNvSpPr/>
            <p:nvPr/>
          </p:nvSpPr>
          <p:spPr>
            <a:xfrm>
              <a:off x="6770986" y="5699369"/>
              <a:ext cx="750136" cy="750136"/>
            </a:xfrm>
            <a:prstGeom prst="ellipse">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grpSp>
          <p:nvGrpSpPr>
            <p:cNvPr id="419" name="Google Shape;419;p96"/>
            <p:cNvGrpSpPr/>
            <p:nvPr/>
          </p:nvGrpSpPr>
          <p:grpSpPr>
            <a:xfrm>
              <a:off x="6927017" y="5844011"/>
              <a:ext cx="460179" cy="460852"/>
              <a:chOff x="5846399" y="5075944"/>
              <a:chExt cx="910778" cy="912109"/>
            </a:xfrm>
          </p:grpSpPr>
          <p:grpSp>
            <p:nvGrpSpPr>
              <p:cNvPr id="420" name="Google Shape;420;p96"/>
              <p:cNvGrpSpPr/>
              <p:nvPr/>
            </p:nvGrpSpPr>
            <p:grpSpPr>
              <a:xfrm>
                <a:off x="6118625" y="5123402"/>
                <a:ext cx="376897" cy="533617"/>
                <a:chOff x="2711364" y="4936062"/>
                <a:chExt cx="376897" cy="533617"/>
              </a:xfrm>
            </p:grpSpPr>
            <p:sp>
              <p:nvSpPr>
                <p:cNvPr id="421" name="Google Shape;421;p96"/>
                <p:cNvSpPr/>
                <p:nvPr/>
              </p:nvSpPr>
              <p:spPr>
                <a:xfrm>
                  <a:off x="2711364" y="4936062"/>
                  <a:ext cx="376897" cy="408053"/>
                </a:xfrm>
                <a:custGeom>
                  <a:avLst/>
                  <a:gdLst/>
                  <a:ahLst/>
                  <a:cxnLst/>
                  <a:rect l="l" t="t" r="r" b="b"/>
                  <a:pathLst>
                    <a:path w="376897" h="408053" extrusionOk="0">
                      <a:moveTo>
                        <a:pt x="125501" y="282489"/>
                      </a:moveTo>
                      <a:cubicBezTo>
                        <a:pt x="125501" y="325112"/>
                        <a:pt x="125501" y="365815"/>
                        <a:pt x="125501" y="407669"/>
                      </a:cubicBezTo>
                      <a:cubicBezTo>
                        <a:pt x="115522" y="407669"/>
                        <a:pt x="105544" y="407669"/>
                        <a:pt x="94415" y="407669"/>
                      </a:cubicBezTo>
                      <a:cubicBezTo>
                        <a:pt x="94799" y="367735"/>
                        <a:pt x="71005" y="338552"/>
                        <a:pt x="46827" y="310136"/>
                      </a:cubicBezTo>
                      <a:cubicBezTo>
                        <a:pt x="18044" y="275962"/>
                        <a:pt x="774" y="237947"/>
                        <a:pt x="6" y="192252"/>
                      </a:cubicBezTo>
                      <a:cubicBezTo>
                        <a:pt x="-761" y="94335"/>
                        <a:pt x="69086" y="13314"/>
                        <a:pt x="166181" y="1410"/>
                      </a:cubicBezTo>
                      <a:cubicBezTo>
                        <a:pt x="302805" y="-15102"/>
                        <a:pt x="411029" y="116222"/>
                        <a:pt x="366895" y="248314"/>
                      </a:cubicBezTo>
                      <a:cubicBezTo>
                        <a:pt x="360371" y="267898"/>
                        <a:pt x="346555" y="285177"/>
                        <a:pt x="335426" y="303225"/>
                      </a:cubicBezTo>
                      <a:cubicBezTo>
                        <a:pt x="331204" y="310136"/>
                        <a:pt x="325447" y="316280"/>
                        <a:pt x="320075" y="322424"/>
                      </a:cubicBezTo>
                      <a:cubicBezTo>
                        <a:pt x="299734" y="347383"/>
                        <a:pt x="282849" y="373879"/>
                        <a:pt x="282465" y="408053"/>
                      </a:cubicBezTo>
                      <a:cubicBezTo>
                        <a:pt x="272103" y="408053"/>
                        <a:pt x="262125" y="408053"/>
                        <a:pt x="251763" y="408053"/>
                      </a:cubicBezTo>
                      <a:cubicBezTo>
                        <a:pt x="251763" y="366583"/>
                        <a:pt x="251763" y="325496"/>
                        <a:pt x="251763" y="282873"/>
                      </a:cubicBezTo>
                      <a:cubicBezTo>
                        <a:pt x="256752" y="282873"/>
                        <a:pt x="261741" y="282873"/>
                        <a:pt x="267114" y="282873"/>
                      </a:cubicBezTo>
                      <a:cubicBezTo>
                        <a:pt x="293978" y="282105"/>
                        <a:pt x="314318" y="260986"/>
                        <a:pt x="313934" y="234875"/>
                      </a:cubicBezTo>
                      <a:cubicBezTo>
                        <a:pt x="313551" y="209531"/>
                        <a:pt x="292443" y="188796"/>
                        <a:pt x="267114" y="188796"/>
                      </a:cubicBezTo>
                      <a:cubicBezTo>
                        <a:pt x="241401" y="188796"/>
                        <a:pt x="220677" y="209148"/>
                        <a:pt x="219909" y="235259"/>
                      </a:cubicBezTo>
                      <a:cubicBezTo>
                        <a:pt x="219909" y="240250"/>
                        <a:pt x="219909" y="245243"/>
                        <a:pt x="219909" y="250618"/>
                      </a:cubicBezTo>
                      <a:cubicBezTo>
                        <a:pt x="199186" y="250618"/>
                        <a:pt x="178845" y="250618"/>
                        <a:pt x="156970" y="250618"/>
                      </a:cubicBezTo>
                      <a:cubicBezTo>
                        <a:pt x="156970" y="245626"/>
                        <a:pt x="156970" y="240250"/>
                        <a:pt x="156970" y="234491"/>
                      </a:cubicBezTo>
                      <a:cubicBezTo>
                        <a:pt x="155819" y="208379"/>
                        <a:pt x="135095" y="188028"/>
                        <a:pt x="109382" y="188412"/>
                      </a:cubicBezTo>
                      <a:cubicBezTo>
                        <a:pt x="84053" y="188796"/>
                        <a:pt x="63329" y="209531"/>
                        <a:pt x="62945" y="234875"/>
                      </a:cubicBezTo>
                      <a:cubicBezTo>
                        <a:pt x="62562" y="260602"/>
                        <a:pt x="82902" y="281721"/>
                        <a:pt x="108998" y="282489"/>
                      </a:cubicBezTo>
                      <a:cubicBezTo>
                        <a:pt x="114371" y="282873"/>
                        <a:pt x="119360" y="282489"/>
                        <a:pt x="125501" y="282489"/>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22" name="Google Shape;422;p96"/>
                <p:cNvSpPr/>
                <p:nvPr/>
              </p:nvSpPr>
              <p:spPr>
                <a:xfrm>
                  <a:off x="2869101" y="5218935"/>
                  <a:ext cx="61404" cy="124796"/>
                </a:xfrm>
                <a:custGeom>
                  <a:avLst/>
                  <a:gdLst/>
                  <a:ahLst/>
                  <a:cxnLst/>
                  <a:rect l="l" t="t" r="r" b="b"/>
                  <a:pathLst>
                    <a:path w="61404" h="124796" extrusionOk="0">
                      <a:moveTo>
                        <a:pt x="0" y="0"/>
                      </a:moveTo>
                      <a:cubicBezTo>
                        <a:pt x="20724" y="0"/>
                        <a:pt x="40680" y="0"/>
                        <a:pt x="61404" y="0"/>
                      </a:cubicBezTo>
                      <a:cubicBezTo>
                        <a:pt x="61404" y="41471"/>
                        <a:pt x="61404" y="82941"/>
                        <a:pt x="61404" y="124796"/>
                      </a:cubicBezTo>
                      <a:cubicBezTo>
                        <a:pt x="41448" y="124796"/>
                        <a:pt x="21108" y="124796"/>
                        <a:pt x="0" y="124796"/>
                      </a:cubicBezTo>
                      <a:cubicBezTo>
                        <a:pt x="0" y="83326"/>
                        <a:pt x="0" y="42239"/>
                        <a:pt x="0" y="0"/>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23" name="Google Shape;423;p96"/>
                <p:cNvSpPr/>
                <p:nvPr/>
              </p:nvSpPr>
              <p:spPr>
                <a:xfrm>
                  <a:off x="2837632" y="5376370"/>
                  <a:ext cx="124342" cy="30334"/>
                </a:xfrm>
                <a:custGeom>
                  <a:avLst/>
                  <a:gdLst/>
                  <a:ahLst/>
                  <a:cxnLst/>
                  <a:rect l="l" t="t" r="r" b="b"/>
                  <a:pathLst>
                    <a:path w="124342" h="30334" extrusionOk="0">
                      <a:moveTo>
                        <a:pt x="0" y="0"/>
                      </a:moveTo>
                      <a:cubicBezTo>
                        <a:pt x="41448" y="0"/>
                        <a:pt x="82512" y="0"/>
                        <a:pt x="124343" y="0"/>
                      </a:cubicBezTo>
                      <a:cubicBezTo>
                        <a:pt x="124343" y="9984"/>
                        <a:pt x="124343" y="19967"/>
                        <a:pt x="124343" y="30335"/>
                      </a:cubicBezTo>
                      <a:cubicBezTo>
                        <a:pt x="83279" y="30335"/>
                        <a:pt x="41831" y="30335"/>
                        <a:pt x="0" y="30335"/>
                      </a:cubicBezTo>
                      <a:cubicBezTo>
                        <a:pt x="0" y="20351"/>
                        <a:pt x="0" y="10752"/>
                        <a:pt x="0"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24" name="Google Shape;424;p96"/>
                <p:cNvSpPr/>
                <p:nvPr/>
              </p:nvSpPr>
              <p:spPr>
                <a:xfrm>
                  <a:off x="2857588" y="5439344"/>
                  <a:ext cx="84814" cy="30335"/>
                </a:xfrm>
                <a:custGeom>
                  <a:avLst/>
                  <a:gdLst/>
                  <a:ahLst/>
                  <a:cxnLst/>
                  <a:rect l="l" t="t" r="r" b="b"/>
                  <a:pathLst>
                    <a:path w="84814" h="30335" extrusionOk="0">
                      <a:moveTo>
                        <a:pt x="84814" y="0"/>
                      </a:moveTo>
                      <a:cubicBezTo>
                        <a:pt x="82128" y="10368"/>
                        <a:pt x="79825" y="19967"/>
                        <a:pt x="77523" y="30335"/>
                      </a:cubicBezTo>
                      <a:cubicBezTo>
                        <a:pt x="54496" y="30335"/>
                        <a:pt x="31854" y="30335"/>
                        <a:pt x="7676" y="30335"/>
                      </a:cubicBezTo>
                      <a:cubicBezTo>
                        <a:pt x="5373" y="20735"/>
                        <a:pt x="2686" y="10752"/>
                        <a:pt x="0" y="0"/>
                      </a:cubicBezTo>
                      <a:cubicBezTo>
                        <a:pt x="28016" y="0"/>
                        <a:pt x="55647" y="0"/>
                        <a:pt x="84814"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25" name="Google Shape;425;p96"/>
                <p:cNvSpPr/>
                <p:nvPr/>
              </p:nvSpPr>
              <p:spPr>
                <a:xfrm>
                  <a:off x="2805762" y="5155943"/>
                  <a:ext cx="31444" cy="31291"/>
                </a:xfrm>
                <a:custGeom>
                  <a:avLst/>
                  <a:gdLst/>
                  <a:ahLst/>
                  <a:cxnLst/>
                  <a:rect l="l" t="t" r="r" b="b"/>
                  <a:pathLst>
                    <a:path w="31444" h="31291" extrusionOk="0">
                      <a:moveTo>
                        <a:pt x="31103" y="31121"/>
                      </a:moveTo>
                      <a:cubicBezTo>
                        <a:pt x="24579" y="31121"/>
                        <a:pt x="19206" y="31505"/>
                        <a:pt x="14217" y="31121"/>
                      </a:cubicBezTo>
                      <a:cubicBezTo>
                        <a:pt x="5774" y="30353"/>
                        <a:pt x="-367" y="23442"/>
                        <a:pt x="17" y="15378"/>
                      </a:cubicBezTo>
                      <a:cubicBezTo>
                        <a:pt x="17" y="7314"/>
                        <a:pt x="6925" y="402"/>
                        <a:pt x="14984" y="18"/>
                      </a:cubicBezTo>
                      <a:cubicBezTo>
                        <a:pt x="23044" y="-366"/>
                        <a:pt x="30335" y="5394"/>
                        <a:pt x="31103" y="13842"/>
                      </a:cubicBezTo>
                      <a:cubicBezTo>
                        <a:pt x="31871" y="19218"/>
                        <a:pt x="31103" y="24977"/>
                        <a:pt x="31103" y="31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26" name="Google Shape;426;p96"/>
                <p:cNvSpPr/>
                <p:nvPr/>
              </p:nvSpPr>
              <p:spPr>
                <a:xfrm>
                  <a:off x="2962572" y="5155944"/>
                  <a:ext cx="31274" cy="31504"/>
                </a:xfrm>
                <a:custGeom>
                  <a:avLst/>
                  <a:gdLst/>
                  <a:ahLst/>
                  <a:cxnLst/>
                  <a:rect l="l" t="t" r="r" b="b"/>
                  <a:pathLst>
                    <a:path w="31274" h="31504" extrusionOk="0">
                      <a:moveTo>
                        <a:pt x="171" y="31504"/>
                      </a:moveTo>
                      <a:cubicBezTo>
                        <a:pt x="171" y="24976"/>
                        <a:pt x="-213" y="19601"/>
                        <a:pt x="171" y="14225"/>
                      </a:cubicBezTo>
                      <a:cubicBezTo>
                        <a:pt x="938" y="5777"/>
                        <a:pt x="7846" y="-367"/>
                        <a:pt x="15905" y="17"/>
                      </a:cubicBezTo>
                      <a:cubicBezTo>
                        <a:pt x="23965" y="17"/>
                        <a:pt x="30873" y="6929"/>
                        <a:pt x="31256" y="14993"/>
                      </a:cubicBezTo>
                      <a:cubicBezTo>
                        <a:pt x="31640" y="23056"/>
                        <a:pt x="25883" y="29968"/>
                        <a:pt x="17440" y="31120"/>
                      </a:cubicBezTo>
                      <a:cubicBezTo>
                        <a:pt x="15905" y="31504"/>
                        <a:pt x="14370" y="31120"/>
                        <a:pt x="12451" y="31120"/>
                      </a:cubicBezTo>
                      <a:cubicBezTo>
                        <a:pt x="8997" y="31504"/>
                        <a:pt x="5160" y="31504"/>
                        <a:pt x="171" y="3150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grpSp>
            <p:nvGrpSpPr>
              <p:cNvPr id="427" name="Google Shape;427;p96"/>
              <p:cNvGrpSpPr/>
              <p:nvPr/>
            </p:nvGrpSpPr>
            <p:grpSpPr>
              <a:xfrm>
                <a:off x="5846399" y="5075944"/>
                <a:ext cx="910778" cy="912109"/>
                <a:chOff x="2444246" y="4903928"/>
                <a:chExt cx="910778" cy="912109"/>
              </a:xfrm>
            </p:grpSpPr>
            <p:sp>
              <p:nvSpPr>
                <p:cNvPr id="428" name="Google Shape;428;p96"/>
                <p:cNvSpPr/>
                <p:nvPr/>
              </p:nvSpPr>
              <p:spPr>
                <a:xfrm>
                  <a:off x="2679955" y="4903928"/>
                  <a:ext cx="440062" cy="597910"/>
                </a:xfrm>
                <a:custGeom>
                  <a:avLst/>
                  <a:gdLst/>
                  <a:ahLst/>
                  <a:cxnLst/>
                  <a:rect l="l" t="t" r="r" b="b"/>
                  <a:pathLst>
                    <a:path w="440062" h="597910" extrusionOk="0">
                      <a:moveTo>
                        <a:pt x="314257" y="472826"/>
                      </a:moveTo>
                      <a:cubicBezTo>
                        <a:pt x="314257" y="483194"/>
                        <a:pt x="314257" y="493177"/>
                        <a:pt x="314257" y="502777"/>
                      </a:cubicBezTo>
                      <a:cubicBezTo>
                        <a:pt x="314257" y="513145"/>
                        <a:pt x="309652" y="521592"/>
                        <a:pt x="301592" y="528504"/>
                      </a:cubicBezTo>
                      <a:cubicBezTo>
                        <a:pt x="298138" y="531576"/>
                        <a:pt x="295452" y="535800"/>
                        <a:pt x="293917" y="540024"/>
                      </a:cubicBezTo>
                      <a:cubicBezTo>
                        <a:pt x="290463" y="550775"/>
                        <a:pt x="288160" y="562295"/>
                        <a:pt x="285090" y="573047"/>
                      </a:cubicBezTo>
                      <a:cubicBezTo>
                        <a:pt x="280485" y="588790"/>
                        <a:pt x="269739" y="597238"/>
                        <a:pt x="253621" y="597622"/>
                      </a:cubicBezTo>
                      <a:cubicBezTo>
                        <a:pt x="230978" y="598006"/>
                        <a:pt x="208335" y="598006"/>
                        <a:pt x="186076" y="597622"/>
                      </a:cubicBezTo>
                      <a:cubicBezTo>
                        <a:pt x="169957" y="597622"/>
                        <a:pt x="159212" y="588790"/>
                        <a:pt x="154606" y="573431"/>
                      </a:cubicBezTo>
                      <a:cubicBezTo>
                        <a:pt x="152688" y="566903"/>
                        <a:pt x="151153" y="560375"/>
                        <a:pt x="149617" y="553463"/>
                      </a:cubicBezTo>
                      <a:cubicBezTo>
                        <a:pt x="146931" y="542328"/>
                        <a:pt x="144628" y="531960"/>
                        <a:pt x="134650" y="523896"/>
                      </a:cubicBezTo>
                      <a:cubicBezTo>
                        <a:pt x="129277" y="519673"/>
                        <a:pt x="127358" y="509689"/>
                        <a:pt x="126207" y="502009"/>
                      </a:cubicBezTo>
                      <a:cubicBezTo>
                        <a:pt x="124672" y="492409"/>
                        <a:pt x="125823" y="482426"/>
                        <a:pt x="125823" y="472826"/>
                      </a:cubicBezTo>
                      <a:cubicBezTo>
                        <a:pt x="102413" y="467066"/>
                        <a:pt x="95889" y="459002"/>
                        <a:pt x="94354" y="435195"/>
                      </a:cubicBezTo>
                      <a:cubicBezTo>
                        <a:pt x="93202" y="414460"/>
                        <a:pt x="82841" y="397948"/>
                        <a:pt x="70560" y="382205"/>
                      </a:cubicBezTo>
                      <a:cubicBezTo>
                        <a:pt x="62500" y="371837"/>
                        <a:pt x="54441" y="361469"/>
                        <a:pt x="45998" y="351486"/>
                      </a:cubicBezTo>
                      <a:cubicBezTo>
                        <a:pt x="-33059" y="256257"/>
                        <a:pt x="-8114" y="102661"/>
                        <a:pt x="104716" y="32775"/>
                      </a:cubicBezTo>
                      <a:cubicBezTo>
                        <a:pt x="238653" y="-49782"/>
                        <a:pt x="414806" y="31623"/>
                        <a:pt x="437449" y="187523"/>
                      </a:cubicBezTo>
                      <a:cubicBezTo>
                        <a:pt x="447043" y="252033"/>
                        <a:pt x="430157" y="309247"/>
                        <a:pt x="387942" y="359165"/>
                      </a:cubicBezTo>
                      <a:cubicBezTo>
                        <a:pt x="377580" y="371453"/>
                        <a:pt x="366834" y="384125"/>
                        <a:pt x="358391" y="398332"/>
                      </a:cubicBezTo>
                      <a:cubicBezTo>
                        <a:pt x="351867" y="409468"/>
                        <a:pt x="347645" y="422139"/>
                        <a:pt x="345727" y="434811"/>
                      </a:cubicBezTo>
                      <a:cubicBezTo>
                        <a:pt x="343040" y="459002"/>
                        <a:pt x="337667" y="467066"/>
                        <a:pt x="314257" y="472826"/>
                      </a:cubicBezTo>
                      <a:close/>
                      <a:moveTo>
                        <a:pt x="156909" y="314623"/>
                      </a:moveTo>
                      <a:cubicBezTo>
                        <a:pt x="150769" y="314623"/>
                        <a:pt x="145780" y="314623"/>
                        <a:pt x="140407" y="314623"/>
                      </a:cubicBezTo>
                      <a:cubicBezTo>
                        <a:pt x="114310" y="313855"/>
                        <a:pt x="93970" y="292736"/>
                        <a:pt x="94354" y="267008"/>
                      </a:cubicBezTo>
                      <a:cubicBezTo>
                        <a:pt x="94738" y="241665"/>
                        <a:pt x="115462" y="220930"/>
                        <a:pt x="140791" y="220546"/>
                      </a:cubicBezTo>
                      <a:cubicBezTo>
                        <a:pt x="166504" y="220162"/>
                        <a:pt x="187611" y="240513"/>
                        <a:pt x="188379" y="266624"/>
                      </a:cubicBezTo>
                      <a:cubicBezTo>
                        <a:pt x="188762" y="272000"/>
                        <a:pt x="188379" y="277376"/>
                        <a:pt x="188379" y="282752"/>
                      </a:cubicBezTo>
                      <a:cubicBezTo>
                        <a:pt x="210254" y="282752"/>
                        <a:pt x="230594" y="282752"/>
                        <a:pt x="251318" y="282752"/>
                      </a:cubicBezTo>
                      <a:cubicBezTo>
                        <a:pt x="251318" y="276992"/>
                        <a:pt x="251318" y="272000"/>
                        <a:pt x="251318" y="267392"/>
                      </a:cubicBezTo>
                      <a:cubicBezTo>
                        <a:pt x="252085" y="241281"/>
                        <a:pt x="272809" y="220930"/>
                        <a:pt x="298522" y="220930"/>
                      </a:cubicBezTo>
                      <a:cubicBezTo>
                        <a:pt x="323851" y="220930"/>
                        <a:pt x="344959" y="241665"/>
                        <a:pt x="345343" y="267008"/>
                      </a:cubicBezTo>
                      <a:cubicBezTo>
                        <a:pt x="345727" y="293119"/>
                        <a:pt x="325386" y="314239"/>
                        <a:pt x="298522" y="315007"/>
                      </a:cubicBezTo>
                      <a:cubicBezTo>
                        <a:pt x="293533" y="315007"/>
                        <a:pt x="288160" y="315007"/>
                        <a:pt x="283171" y="315007"/>
                      </a:cubicBezTo>
                      <a:cubicBezTo>
                        <a:pt x="283171" y="357629"/>
                        <a:pt x="283171" y="399100"/>
                        <a:pt x="283171" y="440187"/>
                      </a:cubicBezTo>
                      <a:cubicBezTo>
                        <a:pt x="293533" y="440187"/>
                        <a:pt x="303127" y="440187"/>
                        <a:pt x="313873" y="440187"/>
                      </a:cubicBezTo>
                      <a:cubicBezTo>
                        <a:pt x="313873" y="406012"/>
                        <a:pt x="330759" y="379517"/>
                        <a:pt x="351483" y="354558"/>
                      </a:cubicBezTo>
                      <a:cubicBezTo>
                        <a:pt x="356856" y="348414"/>
                        <a:pt x="362612" y="342270"/>
                        <a:pt x="366834" y="335358"/>
                      </a:cubicBezTo>
                      <a:cubicBezTo>
                        <a:pt x="377963" y="317311"/>
                        <a:pt x="391780" y="300031"/>
                        <a:pt x="398304" y="280448"/>
                      </a:cubicBezTo>
                      <a:cubicBezTo>
                        <a:pt x="442822" y="148356"/>
                        <a:pt x="334213" y="17032"/>
                        <a:pt x="197589" y="33543"/>
                      </a:cubicBezTo>
                      <a:cubicBezTo>
                        <a:pt x="100494" y="45447"/>
                        <a:pt x="30647" y="126468"/>
                        <a:pt x="31415" y="224385"/>
                      </a:cubicBezTo>
                      <a:cubicBezTo>
                        <a:pt x="31798" y="269696"/>
                        <a:pt x="49068" y="308095"/>
                        <a:pt x="78235" y="342270"/>
                      </a:cubicBezTo>
                      <a:cubicBezTo>
                        <a:pt x="102413" y="370685"/>
                        <a:pt x="126207" y="399868"/>
                        <a:pt x="125823" y="439803"/>
                      </a:cubicBezTo>
                      <a:cubicBezTo>
                        <a:pt x="136953" y="439803"/>
                        <a:pt x="146931" y="439803"/>
                        <a:pt x="156909" y="439803"/>
                      </a:cubicBezTo>
                      <a:cubicBezTo>
                        <a:pt x="156909" y="397948"/>
                        <a:pt x="156909" y="357246"/>
                        <a:pt x="156909" y="314623"/>
                      </a:cubicBezTo>
                      <a:close/>
                      <a:moveTo>
                        <a:pt x="189146" y="315007"/>
                      </a:moveTo>
                      <a:cubicBezTo>
                        <a:pt x="189146" y="357246"/>
                        <a:pt x="189146" y="398332"/>
                        <a:pt x="189146" y="439803"/>
                      </a:cubicBezTo>
                      <a:cubicBezTo>
                        <a:pt x="210254" y="439803"/>
                        <a:pt x="230594" y="439803"/>
                        <a:pt x="250550" y="439803"/>
                      </a:cubicBezTo>
                      <a:cubicBezTo>
                        <a:pt x="250550" y="397948"/>
                        <a:pt x="250550" y="356478"/>
                        <a:pt x="250550" y="315007"/>
                      </a:cubicBezTo>
                      <a:cubicBezTo>
                        <a:pt x="229826" y="315007"/>
                        <a:pt x="209870" y="315007"/>
                        <a:pt x="189146" y="315007"/>
                      </a:cubicBezTo>
                      <a:close/>
                      <a:moveTo>
                        <a:pt x="157677" y="472442"/>
                      </a:moveTo>
                      <a:cubicBezTo>
                        <a:pt x="157677" y="483194"/>
                        <a:pt x="157677" y="492793"/>
                        <a:pt x="157677" y="502777"/>
                      </a:cubicBezTo>
                      <a:cubicBezTo>
                        <a:pt x="199508" y="502777"/>
                        <a:pt x="240956" y="502777"/>
                        <a:pt x="282020" y="502777"/>
                      </a:cubicBezTo>
                      <a:cubicBezTo>
                        <a:pt x="282020" y="492409"/>
                        <a:pt x="282020" y="482426"/>
                        <a:pt x="282020" y="472442"/>
                      </a:cubicBezTo>
                      <a:cubicBezTo>
                        <a:pt x="240188" y="472442"/>
                        <a:pt x="199124" y="472442"/>
                        <a:pt x="157677" y="472442"/>
                      </a:cubicBezTo>
                      <a:close/>
                      <a:moveTo>
                        <a:pt x="262447" y="535416"/>
                      </a:moveTo>
                      <a:cubicBezTo>
                        <a:pt x="233280" y="535416"/>
                        <a:pt x="206032" y="535416"/>
                        <a:pt x="177633" y="535416"/>
                      </a:cubicBezTo>
                      <a:cubicBezTo>
                        <a:pt x="180319" y="546168"/>
                        <a:pt x="183006" y="556151"/>
                        <a:pt x="185308" y="565751"/>
                      </a:cubicBezTo>
                      <a:cubicBezTo>
                        <a:pt x="209486" y="565751"/>
                        <a:pt x="232129" y="565751"/>
                        <a:pt x="255155" y="565751"/>
                      </a:cubicBezTo>
                      <a:cubicBezTo>
                        <a:pt x="257458" y="555383"/>
                        <a:pt x="259761" y="545784"/>
                        <a:pt x="262447" y="535416"/>
                      </a:cubicBezTo>
                      <a:close/>
                      <a:moveTo>
                        <a:pt x="156909" y="283136"/>
                      </a:moveTo>
                      <a:cubicBezTo>
                        <a:pt x="156909" y="276608"/>
                        <a:pt x="157293" y="271232"/>
                        <a:pt x="156909" y="265856"/>
                      </a:cubicBezTo>
                      <a:cubicBezTo>
                        <a:pt x="156142" y="257409"/>
                        <a:pt x="148850" y="251649"/>
                        <a:pt x="140791" y="252033"/>
                      </a:cubicBezTo>
                      <a:cubicBezTo>
                        <a:pt x="132731" y="252417"/>
                        <a:pt x="126207" y="259329"/>
                        <a:pt x="125823" y="267392"/>
                      </a:cubicBezTo>
                      <a:cubicBezTo>
                        <a:pt x="125823" y="275456"/>
                        <a:pt x="131580" y="282368"/>
                        <a:pt x="140023" y="283136"/>
                      </a:cubicBezTo>
                      <a:cubicBezTo>
                        <a:pt x="145396" y="283520"/>
                        <a:pt x="150385" y="283136"/>
                        <a:pt x="156909" y="283136"/>
                      </a:cubicBezTo>
                      <a:close/>
                      <a:moveTo>
                        <a:pt x="282787" y="283520"/>
                      </a:moveTo>
                      <a:cubicBezTo>
                        <a:pt x="287393" y="283520"/>
                        <a:pt x="291230" y="283520"/>
                        <a:pt x="295068" y="283520"/>
                      </a:cubicBezTo>
                      <a:cubicBezTo>
                        <a:pt x="296603" y="283520"/>
                        <a:pt x="298522" y="283520"/>
                        <a:pt x="300057" y="283520"/>
                      </a:cubicBezTo>
                      <a:cubicBezTo>
                        <a:pt x="308500" y="282368"/>
                        <a:pt x="314257" y="275456"/>
                        <a:pt x="313873" y="267392"/>
                      </a:cubicBezTo>
                      <a:cubicBezTo>
                        <a:pt x="313489" y="259329"/>
                        <a:pt x="306581" y="252801"/>
                        <a:pt x="298522" y="252417"/>
                      </a:cubicBezTo>
                      <a:cubicBezTo>
                        <a:pt x="290463" y="252417"/>
                        <a:pt x="283555" y="258177"/>
                        <a:pt x="282787" y="266624"/>
                      </a:cubicBezTo>
                      <a:cubicBezTo>
                        <a:pt x="282404" y="271232"/>
                        <a:pt x="282787" y="276608"/>
                        <a:pt x="282787" y="2835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29" name="Google Shape;429;p96"/>
                <p:cNvSpPr/>
                <p:nvPr/>
              </p:nvSpPr>
              <p:spPr>
                <a:xfrm>
                  <a:off x="2962679" y="5486092"/>
                  <a:ext cx="314009" cy="329945"/>
                </a:xfrm>
                <a:custGeom>
                  <a:avLst/>
                  <a:gdLst/>
                  <a:ahLst/>
                  <a:cxnLst/>
                  <a:rect l="l" t="t" r="r" b="b"/>
                  <a:pathLst>
                    <a:path w="314009" h="329945" extrusionOk="0">
                      <a:moveTo>
                        <a:pt x="98310" y="168286"/>
                      </a:moveTo>
                      <a:cubicBezTo>
                        <a:pt x="47268" y="122207"/>
                        <a:pt x="57630" y="59617"/>
                        <a:pt x="90635" y="27362"/>
                      </a:cubicBezTo>
                      <a:cubicBezTo>
                        <a:pt x="127093" y="-8733"/>
                        <a:pt x="185427" y="-9117"/>
                        <a:pt x="222653" y="26210"/>
                      </a:cubicBezTo>
                      <a:cubicBezTo>
                        <a:pt x="257193" y="59233"/>
                        <a:pt x="266787" y="122975"/>
                        <a:pt x="218048" y="167134"/>
                      </a:cubicBezTo>
                      <a:cubicBezTo>
                        <a:pt x="232631" y="177118"/>
                        <a:pt x="248750" y="186333"/>
                        <a:pt x="262182" y="198237"/>
                      </a:cubicBezTo>
                      <a:cubicBezTo>
                        <a:pt x="295954" y="227804"/>
                        <a:pt x="312457" y="265819"/>
                        <a:pt x="313992" y="310746"/>
                      </a:cubicBezTo>
                      <a:cubicBezTo>
                        <a:pt x="314376" y="324185"/>
                        <a:pt x="308619" y="329945"/>
                        <a:pt x="295187" y="329945"/>
                      </a:cubicBezTo>
                      <a:cubicBezTo>
                        <a:pt x="203081" y="329945"/>
                        <a:pt x="111359" y="329945"/>
                        <a:pt x="19253" y="329945"/>
                      </a:cubicBezTo>
                      <a:cubicBezTo>
                        <a:pt x="5437" y="329945"/>
                        <a:pt x="-704" y="324185"/>
                        <a:pt x="64" y="309978"/>
                      </a:cubicBezTo>
                      <a:cubicBezTo>
                        <a:pt x="3518" y="247003"/>
                        <a:pt x="33452" y="201309"/>
                        <a:pt x="89483" y="172510"/>
                      </a:cubicBezTo>
                      <a:cubicBezTo>
                        <a:pt x="92170" y="170974"/>
                        <a:pt x="94856" y="169822"/>
                        <a:pt x="98310" y="168286"/>
                      </a:cubicBezTo>
                      <a:close/>
                      <a:moveTo>
                        <a:pt x="280220" y="297690"/>
                      </a:moveTo>
                      <a:cubicBezTo>
                        <a:pt x="279068" y="253147"/>
                        <a:pt x="233399" y="185565"/>
                        <a:pt x="151655" y="188253"/>
                      </a:cubicBezTo>
                      <a:cubicBezTo>
                        <a:pt x="91402" y="190173"/>
                        <a:pt x="29231" y="247388"/>
                        <a:pt x="33836" y="297306"/>
                      </a:cubicBezTo>
                      <a:cubicBezTo>
                        <a:pt x="94856" y="297306"/>
                        <a:pt x="155493" y="297306"/>
                        <a:pt x="219583" y="297306"/>
                      </a:cubicBezTo>
                      <a:cubicBezTo>
                        <a:pt x="213059" y="286938"/>
                        <a:pt x="208070" y="278491"/>
                        <a:pt x="202313" y="270427"/>
                      </a:cubicBezTo>
                      <a:cubicBezTo>
                        <a:pt x="195405" y="260827"/>
                        <a:pt x="194638" y="252379"/>
                        <a:pt x="201929" y="246236"/>
                      </a:cubicBezTo>
                      <a:cubicBezTo>
                        <a:pt x="208838" y="240092"/>
                        <a:pt x="218048" y="241628"/>
                        <a:pt x="226107" y="250076"/>
                      </a:cubicBezTo>
                      <a:cubicBezTo>
                        <a:pt x="238772" y="263515"/>
                        <a:pt x="246064" y="279642"/>
                        <a:pt x="249901" y="297690"/>
                      </a:cubicBezTo>
                      <a:cubicBezTo>
                        <a:pt x="260263" y="297690"/>
                        <a:pt x="270242" y="297690"/>
                        <a:pt x="280220" y="297690"/>
                      </a:cubicBezTo>
                      <a:close/>
                      <a:moveTo>
                        <a:pt x="219967" y="93792"/>
                      </a:moveTo>
                      <a:cubicBezTo>
                        <a:pt x="219967" y="59233"/>
                        <a:pt x="191568" y="30818"/>
                        <a:pt x="156644" y="31202"/>
                      </a:cubicBezTo>
                      <a:cubicBezTo>
                        <a:pt x="122488" y="31202"/>
                        <a:pt x="94472" y="59617"/>
                        <a:pt x="94089" y="93792"/>
                      </a:cubicBezTo>
                      <a:cubicBezTo>
                        <a:pt x="94089" y="128735"/>
                        <a:pt x="122104" y="156766"/>
                        <a:pt x="156644" y="157150"/>
                      </a:cubicBezTo>
                      <a:cubicBezTo>
                        <a:pt x="191568" y="157150"/>
                        <a:pt x="219967" y="128735"/>
                        <a:pt x="219967" y="9379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30" name="Google Shape;430;p96"/>
                <p:cNvSpPr/>
                <p:nvPr/>
              </p:nvSpPr>
              <p:spPr>
                <a:xfrm>
                  <a:off x="2522873" y="5485743"/>
                  <a:ext cx="314009" cy="329909"/>
                </a:xfrm>
                <a:custGeom>
                  <a:avLst/>
                  <a:gdLst/>
                  <a:ahLst/>
                  <a:cxnLst/>
                  <a:rect l="l" t="t" r="r" b="b"/>
                  <a:pathLst>
                    <a:path w="314009" h="329909" extrusionOk="0">
                      <a:moveTo>
                        <a:pt x="98310" y="168634"/>
                      </a:moveTo>
                      <a:cubicBezTo>
                        <a:pt x="48036" y="123708"/>
                        <a:pt x="57246" y="61118"/>
                        <a:pt x="89867" y="28095"/>
                      </a:cubicBezTo>
                      <a:cubicBezTo>
                        <a:pt x="126326" y="-8384"/>
                        <a:pt x="184276" y="-9536"/>
                        <a:pt x="221886" y="25791"/>
                      </a:cubicBezTo>
                      <a:cubicBezTo>
                        <a:pt x="256426" y="58046"/>
                        <a:pt x="267171" y="122940"/>
                        <a:pt x="216129" y="168634"/>
                      </a:cubicBezTo>
                      <a:cubicBezTo>
                        <a:pt x="239923" y="179002"/>
                        <a:pt x="260647" y="193594"/>
                        <a:pt x="277149" y="213561"/>
                      </a:cubicBezTo>
                      <a:cubicBezTo>
                        <a:pt x="300560" y="241592"/>
                        <a:pt x="312840" y="274231"/>
                        <a:pt x="313992" y="310710"/>
                      </a:cubicBezTo>
                      <a:cubicBezTo>
                        <a:pt x="314375" y="323766"/>
                        <a:pt x="308619" y="329909"/>
                        <a:pt x="295187" y="329909"/>
                      </a:cubicBezTo>
                      <a:cubicBezTo>
                        <a:pt x="203081" y="329909"/>
                        <a:pt x="111359" y="329909"/>
                        <a:pt x="19253" y="329909"/>
                      </a:cubicBezTo>
                      <a:cubicBezTo>
                        <a:pt x="5437" y="329909"/>
                        <a:pt x="-704" y="324150"/>
                        <a:pt x="64" y="309942"/>
                      </a:cubicBezTo>
                      <a:cubicBezTo>
                        <a:pt x="3902" y="246968"/>
                        <a:pt x="33836" y="201273"/>
                        <a:pt x="89867" y="172474"/>
                      </a:cubicBezTo>
                      <a:cubicBezTo>
                        <a:pt x="92554" y="171322"/>
                        <a:pt x="95240" y="170170"/>
                        <a:pt x="98310" y="168634"/>
                      </a:cubicBezTo>
                      <a:close/>
                      <a:moveTo>
                        <a:pt x="94472" y="298038"/>
                      </a:moveTo>
                      <a:cubicBezTo>
                        <a:pt x="159330" y="298038"/>
                        <a:pt x="219967" y="298038"/>
                        <a:pt x="280987" y="298038"/>
                      </a:cubicBezTo>
                      <a:cubicBezTo>
                        <a:pt x="279068" y="251960"/>
                        <a:pt x="233783" y="187834"/>
                        <a:pt x="155876" y="188602"/>
                      </a:cubicBezTo>
                      <a:cubicBezTo>
                        <a:pt x="78738" y="189370"/>
                        <a:pt x="35371" y="254264"/>
                        <a:pt x="34220" y="298038"/>
                      </a:cubicBezTo>
                      <a:cubicBezTo>
                        <a:pt x="44198" y="298038"/>
                        <a:pt x="54176" y="298038"/>
                        <a:pt x="64154" y="298038"/>
                      </a:cubicBezTo>
                      <a:cubicBezTo>
                        <a:pt x="71446" y="273079"/>
                        <a:pt x="77203" y="261944"/>
                        <a:pt x="88716" y="250424"/>
                      </a:cubicBezTo>
                      <a:cubicBezTo>
                        <a:pt x="91402" y="247736"/>
                        <a:pt x="94472" y="245048"/>
                        <a:pt x="98310" y="243896"/>
                      </a:cubicBezTo>
                      <a:cubicBezTo>
                        <a:pt x="105218" y="241976"/>
                        <a:pt x="111359" y="243896"/>
                        <a:pt x="115580" y="250040"/>
                      </a:cubicBezTo>
                      <a:cubicBezTo>
                        <a:pt x="119801" y="256568"/>
                        <a:pt x="119034" y="262711"/>
                        <a:pt x="114429" y="269239"/>
                      </a:cubicBezTo>
                      <a:cubicBezTo>
                        <a:pt x="107137" y="278071"/>
                        <a:pt x="101764" y="287287"/>
                        <a:pt x="94472" y="298038"/>
                      </a:cubicBezTo>
                      <a:close/>
                      <a:moveTo>
                        <a:pt x="157412" y="31551"/>
                      </a:moveTo>
                      <a:cubicBezTo>
                        <a:pt x="122488" y="31551"/>
                        <a:pt x="94089" y="59582"/>
                        <a:pt x="94472" y="94141"/>
                      </a:cubicBezTo>
                      <a:cubicBezTo>
                        <a:pt x="94472" y="129084"/>
                        <a:pt x="122872" y="157115"/>
                        <a:pt x="157412" y="157115"/>
                      </a:cubicBezTo>
                      <a:cubicBezTo>
                        <a:pt x="191567" y="157115"/>
                        <a:pt x="219967" y="129084"/>
                        <a:pt x="219967" y="94909"/>
                      </a:cubicBezTo>
                      <a:cubicBezTo>
                        <a:pt x="220351" y="59966"/>
                        <a:pt x="192335" y="31551"/>
                        <a:pt x="157412" y="3155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31" name="Google Shape;431;p96"/>
                <p:cNvSpPr/>
                <p:nvPr/>
              </p:nvSpPr>
              <p:spPr>
                <a:xfrm>
                  <a:off x="2444246" y="5234238"/>
                  <a:ext cx="219597" cy="220082"/>
                </a:xfrm>
                <a:custGeom>
                  <a:avLst/>
                  <a:gdLst/>
                  <a:ahLst/>
                  <a:cxnLst/>
                  <a:rect l="l" t="t" r="r" b="b"/>
                  <a:pathLst>
                    <a:path w="219597" h="220082" extrusionOk="0">
                      <a:moveTo>
                        <a:pt x="157748" y="105269"/>
                      </a:moveTo>
                      <a:cubicBezTo>
                        <a:pt x="185764" y="119861"/>
                        <a:pt x="205720" y="141364"/>
                        <a:pt x="214547" y="171700"/>
                      </a:cubicBezTo>
                      <a:cubicBezTo>
                        <a:pt x="217617" y="181683"/>
                        <a:pt x="218769" y="192051"/>
                        <a:pt x="219536" y="202419"/>
                      </a:cubicBezTo>
                      <a:cubicBezTo>
                        <a:pt x="220304" y="213170"/>
                        <a:pt x="213779" y="219698"/>
                        <a:pt x="203034" y="220082"/>
                      </a:cubicBezTo>
                      <a:cubicBezTo>
                        <a:pt x="140862" y="220082"/>
                        <a:pt x="78691" y="220082"/>
                        <a:pt x="16519" y="220082"/>
                      </a:cubicBezTo>
                      <a:cubicBezTo>
                        <a:pt x="5774" y="220082"/>
                        <a:pt x="-367" y="213554"/>
                        <a:pt x="17" y="202419"/>
                      </a:cubicBezTo>
                      <a:cubicBezTo>
                        <a:pt x="1552" y="163636"/>
                        <a:pt x="18438" y="133685"/>
                        <a:pt x="50675" y="112181"/>
                      </a:cubicBezTo>
                      <a:cubicBezTo>
                        <a:pt x="52594" y="111029"/>
                        <a:pt x="54513" y="109877"/>
                        <a:pt x="56432" y="108725"/>
                      </a:cubicBezTo>
                      <a:cubicBezTo>
                        <a:pt x="58351" y="107573"/>
                        <a:pt x="60269" y="106422"/>
                        <a:pt x="62188" y="105269"/>
                      </a:cubicBezTo>
                      <a:cubicBezTo>
                        <a:pt x="40697" y="68791"/>
                        <a:pt x="43000" y="37688"/>
                        <a:pt x="68329" y="15416"/>
                      </a:cubicBezTo>
                      <a:cubicBezTo>
                        <a:pt x="91355" y="-4551"/>
                        <a:pt x="125895" y="-5319"/>
                        <a:pt x="149689" y="14264"/>
                      </a:cubicBezTo>
                      <a:cubicBezTo>
                        <a:pt x="176554" y="35768"/>
                        <a:pt x="179240" y="66871"/>
                        <a:pt x="157748" y="105269"/>
                      </a:cubicBezTo>
                      <a:close/>
                      <a:moveTo>
                        <a:pt x="186148" y="188211"/>
                      </a:moveTo>
                      <a:cubicBezTo>
                        <a:pt x="180391" y="151732"/>
                        <a:pt x="145084" y="124085"/>
                        <a:pt x="105939" y="126005"/>
                      </a:cubicBezTo>
                      <a:cubicBezTo>
                        <a:pt x="70631" y="127541"/>
                        <a:pt x="36092" y="157492"/>
                        <a:pt x="34557" y="188211"/>
                      </a:cubicBezTo>
                      <a:cubicBezTo>
                        <a:pt x="85215" y="188211"/>
                        <a:pt x="135490" y="188211"/>
                        <a:pt x="186148" y="188211"/>
                      </a:cubicBezTo>
                      <a:close/>
                      <a:moveTo>
                        <a:pt x="141630" y="63415"/>
                      </a:moveTo>
                      <a:cubicBezTo>
                        <a:pt x="141630" y="46135"/>
                        <a:pt x="127814" y="31928"/>
                        <a:pt x="110928" y="31928"/>
                      </a:cubicBezTo>
                      <a:cubicBezTo>
                        <a:pt x="93274" y="31544"/>
                        <a:pt x="79075" y="46135"/>
                        <a:pt x="79075" y="63415"/>
                      </a:cubicBezTo>
                      <a:cubicBezTo>
                        <a:pt x="79075" y="80310"/>
                        <a:pt x="93274" y="94518"/>
                        <a:pt x="110544" y="94518"/>
                      </a:cubicBezTo>
                      <a:cubicBezTo>
                        <a:pt x="127430" y="94518"/>
                        <a:pt x="141246" y="80310"/>
                        <a:pt x="141630" y="634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32" name="Google Shape;432;p96"/>
                <p:cNvSpPr/>
                <p:nvPr/>
              </p:nvSpPr>
              <p:spPr>
                <a:xfrm>
                  <a:off x="3135377" y="5234295"/>
                  <a:ext cx="219647" cy="220409"/>
                </a:xfrm>
                <a:custGeom>
                  <a:avLst/>
                  <a:gdLst/>
                  <a:ahLst/>
                  <a:cxnLst/>
                  <a:rect l="l" t="t" r="r" b="b"/>
                  <a:pathLst>
                    <a:path w="219647" h="220409" extrusionOk="0">
                      <a:moveTo>
                        <a:pt x="62236" y="105213"/>
                      </a:moveTo>
                      <a:cubicBezTo>
                        <a:pt x="40744" y="67966"/>
                        <a:pt x="43431" y="36479"/>
                        <a:pt x="69143" y="14975"/>
                      </a:cubicBezTo>
                      <a:cubicBezTo>
                        <a:pt x="92554" y="-4992"/>
                        <a:pt x="126710" y="-4992"/>
                        <a:pt x="150504" y="14975"/>
                      </a:cubicBezTo>
                      <a:cubicBezTo>
                        <a:pt x="176600" y="36863"/>
                        <a:pt x="178903" y="68350"/>
                        <a:pt x="157795" y="104829"/>
                      </a:cubicBezTo>
                      <a:cubicBezTo>
                        <a:pt x="165855" y="110589"/>
                        <a:pt x="174298" y="115580"/>
                        <a:pt x="181590" y="121724"/>
                      </a:cubicBezTo>
                      <a:cubicBezTo>
                        <a:pt x="205767" y="142460"/>
                        <a:pt x="218048" y="168955"/>
                        <a:pt x="219583" y="200826"/>
                      </a:cubicBezTo>
                      <a:cubicBezTo>
                        <a:pt x="220351" y="214265"/>
                        <a:pt x="214210" y="220409"/>
                        <a:pt x="201162" y="220409"/>
                      </a:cubicBezTo>
                      <a:cubicBezTo>
                        <a:pt x="140142" y="220409"/>
                        <a:pt x="79505" y="220409"/>
                        <a:pt x="18485" y="220409"/>
                      </a:cubicBezTo>
                      <a:cubicBezTo>
                        <a:pt x="5437" y="220409"/>
                        <a:pt x="-704" y="214265"/>
                        <a:pt x="64" y="200826"/>
                      </a:cubicBezTo>
                      <a:cubicBezTo>
                        <a:pt x="1983" y="162811"/>
                        <a:pt x="18869" y="133628"/>
                        <a:pt x="50722" y="112509"/>
                      </a:cubicBezTo>
                      <a:cubicBezTo>
                        <a:pt x="54560" y="109437"/>
                        <a:pt x="58398" y="107517"/>
                        <a:pt x="62236" y="105213"/>
                      </a:cubicBezTo>
                      <a:close/>
                      <a:moveTo>
                        <a:pt x="186195" y="188154"/>
                      </a:moveTo>
                      <a:cubicBezTo>
                        <a:pt x="180822" y="151675"/>
                        <a:pt x="145515" y="124412"/>
                        <a:pt x="105986" y="125948"/>
                      </a:cubicBezTo>
                      <a:cubicBezTo>
                        <a:pt x="71062" y="127484"/>
                        <a:pt x="36523" y="157051"/>
                        <a:pt x="34604" y="188154"/>
                      </a:cubicBezTo>
                      <a:cubicBezTo>
                        <a:pt x="84878" y="188154"/>
                        <a:pt x="135537" y="188154"/>
                        <a:pt x="186195" y="188154"/>
                      </a:cubicBezTo>
                      <a:close/>
                      <a:moveTo>
                        <a:pt x="141293" y="62590"/>
                      </a:moveTo>
                      <a:cubicBezTo>
                        <a:pt x="140909" y="45311"/>
                        <a:pt x="126710" y="31487"/>
                        <a:pt x="109824" y="31487"/>
                      </a:cubicBezTo>
                      <a:cubicBezTo>
                        <a:pt x="92170" y="31487"/>
                        <a:pt x="78354" y="46079"/>
                        <a:pt x="78738" y="63742"/>
                      </a:cubicBezTo>
                      <a:cubicBezTo>
                        <a:pt x="79122" y="80638"/>
                        <a:pt x="93705" y="94461"/>
                        <a:pt x="110591" y="94077"/>
                      </a:cubicBezTo>
                      <a:cubicBezTo>
                        <a:pt x="127861" y="94077"/>
                        <a:pt x="141677" y="79870"/>
                        <a:pt x="141293" y="6259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33" name="Google Shape;433;p96"/>
                <p:cNvSpPr/>
                <p:nvPr/>
              </p:nvSpPr>
              <p:spPr>
                <a:xfrm>
                  <a:off x="2837244" y="5533037"/>
                  <a:ext cx="125498" cy="125948"/>
                </a:xfrm>
                <a:custGeom>
                  <a:avLst/>
                  <a:gdLst/>
                  <a:ahLst/>
                  <a:cxnLst/>
                  <a:rect l="l" t="t" r="r" b="b"/>
                  <a:pathLst>
                    <a:path w="125498" h="125948" extrusionOk="0">
                      <a:moveTo>
                        <a:pt x="62559" y="0"/>
                      </a:moveTo>
                      <a:cubicBezTo>
                        <a:pt x="97483" y="0"/>
                        <a:pt x="125498" y="28031"/>
                        <a:pt x="125498" y="62974"/>
                      </a:cubicBezTo>
                      <a:cubicBezTo>
                        <a:pt x="125498" y="97533"/>
                        <a:pt x="97099" y="125948"/>
                        <a:pt x="62559" y="125948"/>
                      </a:cubicBezTo>
                      <a:cubicBezTo>
                        <a:pt x="28403" y="125948"/>
                        <a:pt x="388" y="97917"/>
                        <a:pt x="4" y="63742"/>
                      </a:cubicBezTo>
                      <a:cubicBezTo>
                        <a:pt x="-380" y="28415"/>
                        <a:pt x="27636" y="0"/>
                        <a:pt x="62559" y="0"/>
                      </a:cubicBezTo>
                      <a:close/>
                      <a:moveTo>
                        <a:pt x="62559" y="31487"/>
                      </a:moveTo>
                      <a:cubicBezTo>
                        <a:pt x="45289" y="31487"/>
                        <a:pt x="31473" y="45695"/>
                        <a:pt x="31473" y="62974"/>
                      </a:cubicBezTo>
                      <a:cubicBezTo>
                        <a:pt x="31473" y="80638"/>
                        <a:pt x="46057" y="94845"/>
                        <a:pt x="63327" y="94461"/>
                      </a:cubicBezTo>
                      <a:cubicBezTo>
                        <a:pt x="80213" y="94077"/>
                        <a:pt x="94413" y="79870"/>
                        <a:pt x="94029" y="62590"/>
                      </a:cubicBezTo>
                      <a:cubicBezTo>
                        <a:pt x="93645" y="45311"/>
                        <a:pt x="79829" y="31487"/>
                        <a:pt x="62559" y="314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34" name="Google Shape;434;p96"/>
                <p:cNvSpPr/>
                <p:nvPr/>
              </p:nvSpPr>
              <p:spPr>
                <a:xfrm>
                  <a:off x="2459992" y="5485801"/>
                  <a:ext cx="94419" cy="94102"/>
                </a:xfrm>
                <a:custGeom>
                  <a:avLst/>
                  <a:gdLst/>
                  <a:ahLst/>
                  <a:cxnLst/>
                  <a:rect l="l" t="t" r="r" b="b"/>
                  <a:pathLst>
                    <a:path w="94419" h="94102" extrusionOk="0">
                      <a:moveTo>
                        <a:pt x="94414" y="48388"/>
                      </a:moveTo>
                      <a:cubicBezTo>
                        <a:pt x="94030" y="73731"/>
                        <a:pt x="72155" y="94850"/>
                        <a:pt x="46442" y="94082"/>
                      </a:cubicBezTo>
                      <a:cubicBezTo>
                        <a:pt x="20345" y="93698"/>
                        <a:pt x="-378" y="71811"/>
                        <a:pt x="5" y="45700"/>
                      </a:cubicBezTo>
                      <a:cubicBezTo>
                        <a:pt x="773" y="19973"/>
                        <a:pt x="22264" y="-379"/>
                        <a:pt x="47977" y="5"/>
                      </a:cubicBezTo>
                      <a:cubicBezTo>
                        <a:pt x="74074" y="389"/>
                        <a:pt x="94798" y="22277"/>
                        <a:pt x="94414" y="48388"/>
                      </a:cubicBezTo>
                      <a:close/>
                      <a:moveTo>
                        <a:pt x="62944" y="47236"/>
                      </a:moveTo>
                      <a:cubicBezTo>
                        <a:pt x="62944" y="38788"/>
                        <a:pt x="56036" y="31492"/>
                        <a:pt x="47593" y="31492"/>
                      </a:cubicBezTo>
                      <a:cubicBezTo>
                        <a:pt x="39150" y="31108"/>
                        <a:pt x="31859" y="38020"/>
                        <a:pt x="31475" y="46468"/>
                      </a:cubicBezTo>
                      <a:cubicBezTo>
                        <a:pt x="31091" y="55300"/>
                        <a:pt x="38383" y="62979"/>
                        <a:pt x="47210" y="62979"/>
                      </a:cubicBezTo>
                      <a:cubicBezTo>
                        <a:pt x="55653" y="62595"/>
                        <a:pt x="62944" y="55684"/>
                        <a:pt x="62944" y="4723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35" name="Google Shape;435;p96"/>
                <p:cNvSpPr/>
                <p:nvPr/>
              </p:nvSpPr>
              <p:spPr>
                <a:xfrm>
                  <a:off x="3245585" y="5485802"/>
                  <a:ext cx="94408" cy="94087"/>
                </a:xfrm>
                <a:custGeom>
                  <a:avLst/>
                  <a:gdLst/>
                  <a:ahLst/>
                  <a:cxnLst/>
                  <a:rect l="l" t="t" r="r" b="b"/>
                  <a:pathLst>
                    <a:path w="94408" h="94087" extrusionOk="0">
                      <a:moveTo>
                        <a:pt x="0" y="46852"/>
                      </a:moveTo>
                      <a:cubicBezTo>
                        <a:pt x="0" y="20740"/>
                        <a:pt x="21491" y="-379"/>
                        <a:pt x="47972" y="5"/>
                      </a:cubicBezTo>
                      <a:cubicBezTo>
                        <a:pt x="73301" y="389"/>
                        <a:pt x="94409" y="21893"/>
                        <a:pt x="94409" y="47236"/>
                      </a:cubicBezTo>
                      <a:cubicBezTo>
                        <a:pt x="94025" y="73347"/>
                        <a:pt x="72533" y="94466"/>
                        <a:pt x="46437" y="94082"/>
                      </a:cubicBezTo>
                      <a:cubicBezTo>
                        <a:pt x="20724" y="93698"/>
                        <a:pt x="0" y="72579"/>
                        <a:pt x="0" y="46852"/>
                      </a:cubicBezTo>
                      <a:close/>
                      <a:moveTo>
                        <a:pt x="46821" y="31492"/>
                      </a:moveTo>
                      <a:cubicBezTo>
                        <a:pt x="38378" y="31492"/>
                        <a:pt x="31470" y="38404"/>
                        <a:pt x="31086" y="46852"/>
                      </a:cubicBezTo>
                      <a:cubicBezTo>
                        <a:pt x="31086" y="55299"/>
                        <a:pt x="37994" y="62595"/>
                        <a:pt x="46437" y="62595"/>
                      </a:cubicBezTo>
                      <a:cubicBezTo>
                        <a:pt x="55263" y="62979"/>
                        <a:pt x="62555" y="55299"/>
                        <a:pt x="62555" y="46468"/>
                      </a:cubicBezTo>
                      <a:cubicBezTo>
                        <a:pt x="62555" y="38404"/>
                        <a:pt x="55263" y="31492"/>
                        <a:pt x="46821" y="3149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36" name="Google Shape;436;p96"/>
                <p:cNvSpPr/>
                <p:nvPr/>
              </p:nvSpPr>
              <p:spPr>
                <a:xfrm>
                  <a:off x="2523320" y="5014653"/>
                  <a:ext cx="94030" cy="94077"/>
                </a:xfrm>
                <a:custGeom>
                  <a:avLst/>
                  <a:gdLst/>
                  <a:ahLst/>
                  <a:cxnLst/>
                  <a:rect l="l" t="t" r="r" b="b"/>
                  <a:pathLst>
                    <a:path w="94030" h="94077" extrusionOk="0">
                      <a:moveTo>
                        <a:pt x="94025" y="46462"/>
                      </a:moveTo>
                      <a:cubicBezTo>
                        <a:pt x="94409" y="72574"/>
                        <a:pt x="73301" y="94077"/>
                        <a:pt x="47204" y="94077"/>
                      </a:cubicBezTo>
                      <a:cubicBezTo>
                        <a:pt x="21491" y="94077"/>
                        <a:pt x="384" y="72958"/>
                        <a:pt x="0" y="47615"/>
                      </a:cubicBezTo>
                      <a:cubicBezTo>
                        <a:pt x="0" y="21503"/>
                        <a:pt x="21108" y="0"/>
                        <a:pt x="46821" y="0"/>
                      </a:cubicBezTo>
                      <a:cubicBezTo>
                        <a:pt x="72534" y="0"/>
                        <a:pt x="93641" y="20735"/>
                        <a:pt x="94025" y="46462"/>
                      </a:cubicBezTo>
                      <a:close/>
                      <a:moveTo>
                        <a:pt x="62555" y="47231"/>
                      </a:moveTo>
                      <a:cubicBezTo>
                        <a:pt x="62555" y="38783"/>
                        <a:pt x="56031" y="31487"/>
                        <a:pt x="47588" y="31487"/>
                      </a:cubicBezTo>
                      <a:cubicBezTo>
                        <a:pt x="38761" y="31103"/>
                        <a:pt x="31470" y="38399"/>
                        <a:pt x="31470" y="47231"/>
                      </a:cubicBezTo>
                      <a:cubicBezTo>
                        <a:pt x="31470" y="55678"/>
                        <a:pt x="38761" y="62590"/>
                        <a:pt x="47204" y="62590"/>
                      </a:cubicBezTo>
                      <a:cubicBezTo>
                        <a:pt x="55264" y="62590"/>
                        <a:pt x="62172" y="55678"/>
                        <a:pt x="62555" y="4723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37" name="Google Shape;437;p96"/>
                <p:cNvSpPr/>
                <p:nvPr/>
              </p:nvSpPr>
              <p:spPr>
                <a:xfrm>
                  <a:off x="3182646" y="5014648"/>
                  <a:ext cx="94030" cy="94466"/>
                </a:xfrm>
                <a:custGeom>
                  <a:avLst/>
                  <a:gdLst/>
                  <a:ahLst/>
                  <a:cxnLst/>
                  <a:rect l="l" t="t" r="r" b="b"/>
                  <a:pathLst>
                    <a:path w="94030" h="94466" extrusionOk="0">
                      <a:moveTo>
                        <a:pt x="47204" y="5"/>
                      </a:moveTo>
                      <a:cubicBezTo>
                        <a:pt x="73301" y="5"/>
                        <a:pt x="94409" y="21892"/>
                        <a:pt x="94025" y="48004"/>
                      </a:cubicBezTo>
                      <a:cubicBezTo>
                        <a:pt x="93641" y="73731"/>
                        <a:pt x="72534" y="94466"/>
                        <a:pt x="46821" y="94466"/>
                      </a:cubicBezTo>
                      <a:cubicBezTo>
                        <a:pt x="21108" y="94466"/>
                        <a:pt x="0" y="73347"/>
                        <a:pt x="0" y="47620"/>
                      </a:cubicBezTo>
                      <a:cubicBezTo>
                        <a:pt x="0" y="21124"/>
                        <a:pt x="21108" y="-379"/>
                        <a:pt x="47204" y="5"/>
                      </a:cubicBezTo>
                      <a:close/>
                      <a:moveTo>
                        <a:pt x="62555" y="46852"/>
                      </a:moveTo>
                      <a:cubicBezTo>
                        <a:pt x="62555" y="38404"/>
                        <a:pt x="55647" y="31492"/>
                        <a:pt x="47204" y="31492"/>
                      </a:cubicBezTo>
                      <a:cubicBezTo>
                        <a:pt x="38378" y="31492"/>
                        <a:pt x="31086" y="38788"/>
                        <a:pt x="31470" y="47620"/>
                      </a:cubicBezTo>
                      <a:cubicBezTo>
                        <a:pt x="31853" y="56067"/>
                        <a:pt x="39145" y="62979"/>
                        <a:pt x="47588" y="62595"/>
                      </a:cubicBezTo>
                      <a:cubicBezTo>
                        <a:pt x="56031" y="62211"/>
                        <a:pt x="62939" y="55299"/>
                        <a:pt x="62555" y="4685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gr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ase Study 3">
  <p:cSld name="Case Study 3">
    <p:spTree>
      <p:nvGrpSpPr>
        <p:cNvPr id="1" name="Shape 438"/>
        <p:cNvGrpSpPr/>
        <p:nvPr/>
      </p:nvGrpSpPr>
      <p:grpSpPr>
        <a:xfrm>
          <a:off x="0" y="0"/>
          <a:ext cx="0" cy="0"/>
          <a:chOff x="0" y="0"/>
          <a:chExt cx="0" cy="0"/>
        </a:xfrm>
      </p:grpSpPr>
      <p:sp>
        <p:nvSpPr>
          <p:cNvPr id="439" name="Google Shape;439;p97"/>
          <p:cNvSpPr/>
          <p:nvPr/>
        </p:nvSpPr>
        <p:spPr>
          <a:xfrm>
            <a:off x="0" y="0"/>
            <a:ext cx="4833258" cy="4526277"/>
          </a:xfrm>
          <a:custGeom>
            <a:avLst/>
            <a:gdLst/>
            <a:ahLst/>
            <a:cxnLst/>
            <a:rect l="l" t="t" r="r" b="b"/>
            <a:pathLst>
              <a:path w="4833258" h="4526277" extrusionOk="0">
                <a:moveTo>
                  <a:pt x="0" y="0"/>
                </a:moveTo>
                <a:lnTo>
                  <a:pt x="4218941" y="0"/>
                </a:lnTo>
                <a:lnTo>
                  <a:pt x="4357791" y="185682"/>
                </a:lnTo>
                <a:cubicBezTo>
                  <a:pt x="4657976" y="630015"/>
                  <a:pt x="4833258" y="1165665"/>
                  <a:pt x="4833258" y="1742255"/>
                </a:cubicBezTo>
                <a:cubicBezTo>
                  <a:pt x="4833258" y="3279828"/>
                  <a:pt x="3586809" y="4526277"/>
                  <a:pt x="2049236" y="4526277"/>
                </a:cubicBezTo>
                <a:cubicBezTo>
                  <a:pt x="1280450" y="4526277"/>
                  <a:pt x="584444" y="4214665"/>
                  <a:pt x="80635" y="3710856"/>
                </a:cubicBezTo>
                <a:lnTo>
                  <a:pt x="0" y="3622135"/>
                </a:lnTo>
                <a:close/>
              </a:path>
            </a:pathLst>
          </a:custGeom>
          <a:solidFill>
            <a:srgbClr val="8AC03B"/>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40" name="Google Shape;440;p97"/>
          <p:cNvSpPr txBox="1">
            <a:spLocks noGrp="1"/>
          </p:cNvSpPr>
          <p:nvPr>
            <p:ph type="body" idx="1"/>
          </p:nvPr>
        </p:nvSpPr>
        <p:spPr>
          <a:xfrm>
            <a:off x="3128102" y="2738011"/>
            <a:ext cx="785328" cy="1056986"/>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1" name="Google Shape;441;p97"/>
          <p:cNvSpPr txBox="1">
            <a:spLocks noGrp="1"/>
          </p:cNvSpPr>
          <p:nvPr>
            <p:ph type="body" idx="2"/>
          </p:nvPr>
        </p:nvSpPr>
        <p:spPr>
          <a:xfrm>
            <a:off x="615910" y="805650"/>
            <a:ext cx="2003444" cy="93660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2" name="Google Shape;442;p97"/>
          <p:cNvSpPr txBox="1">
            <a:spLocks noGrp="1"/>
          </p:cNvSpPr>
          <p:nvPr>
            <p:ph type="body" idx="3"/>
          </p:nvPr>
        </p:nvSpPr>
        <p:spPr>
          <a:xfrm>
            <a:off x="615910" y="803767"/>
            <a:ext cx="3288612" cy="2623117"/>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0"/>
              </a:spcBef>
              <a:spcAft>
                <a:spcPts val="0"/>
              </a:spcAft>
              <a:buClr>
                <a:schemeClr val="lt1"/>
              </a:buClr>
              <a:buSzPts val="1400"/>
              <a:buNone/>
              <a:defRPr sz="1400" b="0" i="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3" name="Google Shape;443;p97"/>
          <p:cNvSpPr txBox="1">
            <a:spLocks noGrp="1"/>
          </p:cNvSpPr>
          <p:nvPr>
            <p:ph type="body" idx="4"/>
          </p:nvPr>
        </p:nvSpPr>
        <p:spPr>
          <a:xfrm>
            <a:off x="615910" y="3393051"/>
            <a:ext cx="3297520" cy="21541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200"/>
              <a:buNone/>
              <a:defRPr sz="12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4" name="Google Shape;444;p97"/>
          <p:cNvSpPr txBox="1">
            <a:spLocks noGrp="1"/>
          </p:cNvSpPr>
          <p:nvPr>
            <p:ph type="body" idx="5"/>
          </p:nvPr>
        </p:nvSpPr>
        <p:spPr>
          <a:xfrm>
            <a:off x="766012" y="5289173"/>
            <a:ext cx="5992060" cy="1755156"/>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5" name="Google Shape;445;p97"/>
          <p:cNvSpPr txBox="1">
            <a:spLocks noGrp="1"/>
          </p:cNvSpPr>
          <p:nvPr>
            <p:ph type="body" idx="6"/>
          </p:nvPr>
        </p:nvSpPr>
        <p:spPr>
          <a:xfrm>
            <a:off x="766012" y="4654512"/>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9ADAD"/>
              </a:buClr>
              <a:buSzPts val="1400"/>
              <a:buNone/>
              <a:defRPr sz="14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446" name="Google Shape;446;p97"/>
          <p:cNvCxnSpPr/>
          <p:nvPr/>
        </p:nvCxnSpPr>
        <p:spPr>
          <a:xfrm>
            <a:off x="0" y="7249051"/>
            <a:ext cx="3607692" cy="0"/>
          </a:xfrm>
          <a:prstGeom prst="straightConnector1">
            <a:avLst/>
          </a:prstGeom>
          <a:noFill/>
          <a:ln w="28575" cap="flat" cmpd="sng">
            <a:solidFill>
              <a:srgbClr val="69ADAD"/>
            </a:solidFill>
            <a:prstDash val="solid"/>
            <a:miter lim="800000"/>
            <a:headEnd type="none" w="sm" len="sm"/>
            <a:tailEnd type="none" w="sm" len="sm"/>
          </a:ln>
        </p:spPr>
      </p:cxnSp>
      <p:sp>
        <p:nvSpPr>
          <p:cNvPr id="447" name="Google Shape;447;p97"/>
          <p:cNvSpPr txBox="1">
            <a:spLocks noGrp="1"/>
          </p:cNvSpPr>
          <p:nvPr>
            <p:ph type="body" idx="7"/>
          </p:nvPr>
        </p:nvSpPr>
        <p:spPr>
          <a:xfrm>
            <a:off x="730153" y="7433571"/>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9ADAD"/>
              </a:buClr>
              <a:buSzPts val="1400"/>
              <a:buNone/>
              <a:defRPr sz="14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8" name="Google Shape;448;p97"/>
          <p:cNvSpPr txBox="1">
            <a:spLocks noGrp="1"/>
          </p:cNvSpPr>
          <p:nvPr>
            <p:ph type="body" idx="8"/>
          </p:nvPr>
        </p:nvSpPr>
        <p:spPr>
          <a:xfrm>
            <a:off x="730153" y="8032373"/>
            <a:ext cx="5992060" cy="1755156"/>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9" name="Google Shape;449;p9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450" name="Google Shape;450;p97"/>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ase Study 4">
  <p:cSld name="Case Study 4">
    <p:spTree>
      <p:nvGrpSpPr>
        <p:cNvPr id="1" name="Shape 451"/>
        <p:cNvGrpSpPr/>
        <p:nvPr/>
      </p:nvGrpSpPr>
      <p:grpSpPr>
        <a:xfrm>
          <a:off x="0" y="0"/>
          <a:ext cx="0" cy="0"/>
          <a:chOff x="0" y="0"/>
          <a:chExt cx="0" cy="0"/>
        </a:xfrm>
      </p:grpSpPr>
      <p:sp>
        <p:nvSpPr>
          <p:cNvPr id="452" name="Google Shape;452;p98"/>
          <p:cNvSpPr/>
          <p:nvPr/>
        </p:nvSpPr>
        <p:spPr>
          <a:xfrm>
            <a:off x="0" y="0"/>
            <a:ext cx="7559675" cy="9430871"/>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53" name="Google Shape;453;p98"/>
          <p:cNvSpPr txBox="1">
            <a:spLocks noGrp="1"/>
          </p:cNvSpPr>
          <p:nvPr>
            <p:ph type="body" idx="1"/>
          </p:nvPr>
        </p:nvSpPr>
        <p:spPr>
          <a:xfrm>
            <a:off x="766012" y="6149784"/>
            <a:ext cx="5992060" cy="285473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54" name="Google Shape;454;p98"/>
          <p:cNvSpPr txBox="1">
            <a:spLocks noGrp="1"/>
          </p:cNvSpPr>
          <p:nvPr>
            <p:ph type="body" idx="2"/>
          </p:nvPr>
        </p:nvSpPr>
        <p:spPr>
          <a:xfrm>
            <a:off x="766012" y="5515124"/>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1400"/>
              <a:buNone/>
              <a:defRPr sz="14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55" name="Google Shape;455;p98"/>
          <p:cNvSpPr txBox="1">
            <a:spLocks noGrp="1"/>
          </p:cNvSpPr>
          <p:nvPr>
            <p:ph type="body" idx="3"/>
          </p:nvPr>
        </p:nvSpPr>
        <p:spPr>
          <a:xfrm>
            <a:off x="730154" y="1326776"/>
            <a:ext cx="5992060" cy="3851430"/>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56" name="Google Shape;456;p98"/>
          <p:cNvSpPr txBox="1">
            <a:spLocks noGrp="1"/>
          </p:cNvSpPr>
          <p:nvPr>
            <p:ph type="body" idx="4"/>
          </p:nvPr>
        </p:nvSpPr>
        <p:spPr>
          <a:xfrm>
            <a:off x="730154" y="692116"/>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1400"/>
              <a:buNone/>
              <a:defRPr sz="14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457" name="Google Shape;457;p98"/>
          <p:cNvCxnSpPr/>
          <p:nvPr/>
        </p:nvCxnSpPr>
        <p:spPr>
          <a:xfrm>
            <a:off x="0" y="5348532"/>
            <a:ext cx="3607692" cy="0"/>
          </a:xfrm>
          <a:prstGeom prst="straightConnector1">
            <a:avLst/>
          </a:prstGeom>
          <a:noFill/>
          <a:ln w="28575" cap="flat" cmpd="sng">
            <a:solidFill>
              <a:schemeClr val="lt1"/>
            </a:solidFill>
            <a:prstDash val="solid"/>
            <a:miter lim="800000"/>
            <a:headEnd type="none" w="sm" len="sm"/>
            <a:tailEnd type="none" w="sm" len="sm"/>
          </a:ln>
        </p:spPr>
      </p:cxnSp>
      <p:grpSp>
        <p:nvGrpSpPr>
          <p:cNvPr id="458" name="Google Shape;458;p98"/>
          <p:cNvGrpSpPr/>
          <p:nvPr/>
        </p:nvGrpSpPr>
        <p:grpSpPr>
          <a:xfrm>
            <a:off x="5757333" y="-757463"/>
            <a:ext cx="2760592" cy="2761405"/>
            <a:chOff x="110688" y="1674538"/>
            <a:chExt cx="7339635" cy="7341798"/>
          </a:xfrm>
        </p:grpSpPr>
        <p:sp>
          <p:nvSpPr>
            <p:cNvPr id="459" name="Google Shape;459;p98"/>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460" name="Google Shape;460;p98"/>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sp>
        <p:nvSpPr>
          <p:cNvPr id="461" name="Google Shape;461;p98"/>
          <p:cNvSpPr/>
          <p:nvPr/>
        </p:nvSpPr>
        <p:spPr>
          <a:xfrm>
            <a:off x="0" y="-1014153"/>
            <a:ext cx="7559675" cy="10141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62" name="Google Shape;462;p98"/>
          <p:cNvSpPr/>
          <p:nvPr/>
        </p:nvSpPr>
        <p:spPr>
          <a:xfrm>
            <a:off x="7559675" y="-1014153"/>
            <a:ext cx="1351569" cy="117059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63" name="Google Shape;463;p98"/>
          <p:cNvSpPr txBox="1"/>
          <p:nvPr/>
        </p:nvSpPr>
        <p:spPr>
          <a:xfrm>
            <a:off x="2098261" y="10046574"/>
            <a:ext cx="5181300" cy="63090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6D6E71"/>
              </a:buClr>
              <a:buSzPts val="700"/>
              <a:buFont typeface="Roboto"/>
              <a:buNone/>
            </a:pPr>
            <a:r>
              <a:rPr lang="sv-SE" sz="700" b="0" i="0" u="none" strike="noStrike" cap="none">
                <a:solidFill>
                  <a:srgbClr val="6D6E7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sv-SE" sz="700" b="1" i="0" u="none" strike="noStrike" cap="none">
                <a:solidFill>
                  <a:srgbClr val="6D6E71"/>
                </a:solidFill>
                <a:latin typeface="Roboto"/>
                <a:ea typeface="Roboto"/>
                <a:cs typeface="Roboto"/>
                <a:sym typeface="Roboto"/>
              </a:rPr>
              <a:t>2021-2-BE04-KA220-YOU-000050778</a:t>
            </a:r>
            <a:br>
              <a:rPr lang="sv-SE" sz="700" b="0" i="0" u="none" strike="noStrike" cap="none">
                <a:solidFill>
                  <a:srgbClr val="6D6E71"/>
                </a:solidFill>
                <a:latin typeface="Roboto"/>
                <a:ea typeface="Roboto"/>
                <a:cs typeface="Roboto"/>
                <a:sym typeface="Roboto"/>
              </a:rPr>
            </a:br>
            <a:endParaRPr sz="700" b="0" i="0" u="none" strike="noStrike" cap="none">
              <a:solidFill>
                <a:srgbClr val="6D6E71"/>
              </a:solidFill>
              <a:latin typeface="Roboto"/>
              <a:ea typeface="Roboto"/>
              <a:cs typeface="Roboto"/>
              <a:sym typeface="Roboto"/>
            </a:endParaRPr>
          </a:p>
        </p:txBody>
      </p:sp>
      <p:sp>
        <p:nvSpPr>
          <p:cNvPr id="464" name="Google Shape;464;p98"/>
          <p:cNvSpPr/>
          <p:nvPr/>
        </p:nvSpPr>
        <p:spPr>
          <a:xfrm>
            <a:off x="1589709" y="9743061"/>
            <a:ext cx="12552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sv-SE" sz="800" b="1" i="0" u="none" strike="noStrike" cap="none">
                <a:solidFill>
                  <a:schemeClr val="dk1"/>
                </a:solidFill>
                <a:latin typeface="Calibri"/>
                <a:ea typeface="Calibri"/>
                <a:cs typeface="Calibri"/>
                <a:sym typeface="Calibri"/>
              </a:rPr>
              <a:t>This resource is licensed under CC BY 4.0</a:t>
            </a:r>
            <a:endParaRPr sz="1283" b="0" i="0" u="none" strike="noStrike" cap="none">
              <a:solidFill>
                <a:schemeClr val="dk1"/>
              </a:solidFill>
              <a:latin typeface="Century Schoolbook"/>
              <a:ea typeface="Century Schoolbook"/>
              <a:cs typeface="Century Schoolbook"/>
              <a:sym typeface="Century Schoolbook"/>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a:solidFill>
                <a:schemeClr val="dk1"/>
              </a:solidFill>
              <a:latin typeface="Calibri"/>
              <a:ea typeface="Calibri"/>
              <a:cs typeface="Calibri"/>
              <a:sym typeface="Calibri"/>
            </a:endParaRPr>
          </a:p>
        </p:txBody>
      </p:sp>
      <p:pic>
        <p:nvPicPr>
          <p:cNvPr id="465" name="Google Shape;465;p98"/>
          <p:cNvPicPr preferRelativeResize="0"/>
          <p:nvPr/>
        </p:nvPicPr>
        <p:blipFill rotWithShape="1">
          <a:blip r:embed="rId2">
            <a:alphaModFix/>
          </a:blip>
          <a:srcRect/>
          <a:stretch/>
        </p:blipFill>
        <p:spPr>
          <a:xfrm>
            <a:off x="324486" y="9660852"/>
            <a:ext cx="1244049" cy="433251"/>
          </a:xfrm>
          <a:prstGeom prst="rect">
            <a:avLst/>
          </a:prstGeom>
          <a:noFill/>
          <a:ln>
            <a:noFill/>
          </a:ln>
        </p:spPr>
      </p:pic>
      <p:pic>
        <p:nvPicPr>
          <p:cNvPr id="466" name="Google Shape;466;p98" descr="Co-funded by the European Union logo in png for web usage"/>
          <p:cNvPicPr preferRelativeResize="0"/>
          <p:nvPr/>
        </p:nvPicPr>
        <p:blipFill rotWithShape="1">
          <a:blip r:embed="rId3">
            <a:alphaModFix/>
          </a:blip>
          <a:srcRect/>
          <a:stretch/>
        </p:blipFill>
        <p:spPr>
          <a:xfrm>
            <a:off x="314577" y="10122987"/>
            <a:ext cx="1783683" cy="433251"/>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ase Study 5">
  <p:cSld name="Case Study 5">
    <p:spTree>
      <p:nvGrpSpPr>
        <p:cNvPr id="1" name="Shape 467"/>
        <p:cNvGrpSpPr/>
        <p:nvPr/>
      </p:nvGrpSpPr>
      <p:grpSpPr>
        <a:xfrm>
          <a:off x="0" y="0"/>
          <a:ext cx="0" cy="0"/>
          <a:chOff x="0" y="0"/>
          <a:chExt cx="0" cy="0"/>
        </a:xfrm>
      </p:grpSpPr>
      <p:sp>
        <p:nvSpPr>
          <p:cNvPr id="468" name="Google Shape;468;p99"/>
          <p:cNvSpPr>
            <a:spLocks noGrp="1"/>
          </p:cNvSpPr>
          <p:nvPr>
            <p:ph type="pic" idx="2"/>
          </p:nvPr>
        </p:nvSpPr>
        <p:spPr>
          <a:xfrm>
            <a:off x="659220" y="0"/>
            <a:ext cx="6900456" cy="5345113"/>
          </a:xfrm>
          <a:prstGeom prst="rect">
            <a:avLst/>
          </a:prstGeom>
          <a:noFill/>
          <a:ln>
            <a:noFill/>
          </a:ln>
        </p:spPr>
      </p:sp>
      <p:sp>
        <p:nvSpPr>
          <p:cNvPr id="469" name="Google Shape;469;p99"/>
          <p:cNvSpPr/>
          <p:nvPr/>
        </p:nvSpPr>
        <p:spPr>
          <a:xfrm>
            <a:off x="0" y="0"/>
            <a:ext cx="3701526" cy="5345113"/>
          </a:xfrm>
          <a:custGeom>
            <a:avLst/>
            <a:gdLst/>
            <a:ahLst/>
            <a:cxnLst/>
            <a:rect l="l" t="t" r="r" b="b"/>
            <a:pathLst>
              <a:path w="4376058" h="6319158" extrusionOk="0">
                <a:moveTo>
                  <a:pt x="0" y="0"/>
                </a:moveTo>
                <a:lnTo>
                  <a:pt x="2850196" y="0"/>
                </a:lnTo>
                <a:lnTo>
                  <a:pt x="2853446" y="1975"/>
                </a:lnTo>
                <a:cubicBezTo>
                  <a:pt x="3772081" y="622592"/>
                  <a:pt x="4376058" y="1673595"/>
                  <a:pt x="4376058" y="2865665"/>
                </a:cubicBezTo>
                <a:cubicBezTo>
                  <a:pt x="4376058" y="4772977"/>
                  <a:pt x="2829877" y="6319158"/>
                  <a:pt x="922565" y="6319158"/>
                </a:cubicBezTo>
                <a:cubicBezTo>
                  <a:pt x="684151" y="6319158"/>
                  <a:pt x="451380" y="6294999"/>
                  <a:pt x="226566" y="6248996"/>
                </a:cubicBezTo>
                <a:lnTo>
                  <a:pt x="0" y="6190740"/>
                </a:ln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70" name="Google Shape;470;p99"/>
          <p:cNvSpPr/>
          <p:nvPr/>
        </p:nvSpPr>
        <p:spPr>
          <a:xfrm>
            <a:off x="-1" y="5638037"/>
            <a:ext cx="1948757" cy="2169532"/>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71" name="Google Shape;471;p99"/>
          <p:cNvSpPr/>
          <p:nvPr/>
        </p:nvSpPr>
        <p:spPr>
          <a:xfrm>
            <a:off x="1870305" y="5638037"/>
            <a:ext cx="1948757" cy="2169532"/>
          </a:xfrm>
          <a:prstGeom prst="rect">
            <a:avLst/>
          </a:prstGeom>
          <a:solidFill>
            <a:srgbClr val="97C87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72" name="Google Shape;472;p99"/>
          <p:cNvSpPr/>
          <p:nvPr/>
        </p:nvSpPr>
        <p:spPr>
          <a:xfrm>
            <a:off x="3740612" y="5638037"/>
            <a:ext cx="1905014" cy="2169532"/>
          </a:xfrm>
          <a:prstGeom prst="rect">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73" name="Google Shape;473;p99"/>
          <p:cNvSpPr/>
          <p:nvPr/>
        </p:nvSpPr>
        <p:spPr>
          <a:xfrm>
            <a:off x="5645625" y="5638037"/>
            <a:ext cx="1914049" cy="2169532"/>
          </a:xfrm>
          <a:prstGeom prst="rect">
            <a:avLst/>
          </a:prstGeom>
          <a:solidFill>
            <a:srgbClr val="82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74" name="Google Shape;474;p99"/>
          <p:cNvSpPr txBox="1">
            <a:spLocks noGrp="1"/>
          </p:cNvSpPr>
          <p:nvPr>
            <p:ph type="body" idx="1"/>
          </p:nvPr>
        </p:nvSpPr>
        <p:spPr>
          <a:xfrm>
            <a:off x="0" y="6421070"/>
            <a:ext cx="1870306" cy="36303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75" name="Google Shape;475;p99"/>
          <p:cNvSpPr txBox="1">
            <a:spLocks noGrp="1"/>
          </p:cNvSpPr>
          <p:nvPr>
            <p:ph type="body" idx="3"/>
          </p:nvPr>
        </p:nvSpPr>
        <p:spPr>
          <a:xfrm>
            <a:off x="1865745" y="6421070"/>
            <a:ext cx="1870306" cy="36303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76" name="Google Shape;476;p99"/>
          <p:cNvSpPr txBox="1">
            <a:spLocks noGrp="1"/>
          </p:cNvSpPr>
          <p:nvPr>
            <p:ph type="body" idx="4"/>
          </p:nvPr>
        </p:nvSpPr>
        <p:spPr>
          <a:xfrm>
            <a:off x="3740727" y="6421070"/>
            <a:ext cx="1904898" cy="36303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77" name="Google Shape;477;p99"/>
          <p:cNvSpPr txBox="1">
            <a:spLocks noGrp="1"/>
          </p:cNvSpPr>
          <p:nvPr>
            <p:ph type="body" idx="5"/>
          </p:nvPr>
        </p:nvSpPr>
        <p:spPr>
          <a:xfrm>
            <a:off x="5664126" y="6421070"/>
            <a:ext cx="1905014" cy="36303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78" name="Google Shape;478;p99"/>
          <p:cNvSpPr txBox="1">
            <a:spLocks noGrp="1"/>
          </p:cNvSpPr>
          <p:nvPr>
            <p:ph type="body" idx="6"/>
          </p:nvPr>
        </p:nvSpPr>
        <p:spPr>
          <a:xfrm>
            <a:off x="0" y="6893168"/>
            <a:ext cx="1870304" cy="87923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79" name="Google Shape;479;p99"/>
          <p:cNvSpPr txBox="1">
            <a:spLocks noGrp="1"/>
          </p:cNvSpPr>
          <p:nvPr>
            <p:ph type="body" idx="7"/>
          </p:nvPr>
        </p:nvSpPr>
        <p:spPr>
          <a:xfrm>
            <a:off x="1875693" y="6893168"/>
            <a:ext cx="1870304" cy="87923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0" name="Google Shape;480;p99"/>
          <p:cNvSpPr txBox="1">
            <a:spLocks noGrp="1"/>
          </p:cNvSpPr>
          <p:nvPr>
            <p:ph type="body" idx="8"/>
          </p:nvPr>
        </p:nvSpPr>
        <p:spPr>
          <a:xfrm>
            <a:off x="3763108" y="6893168"/>
            <a:ext cx="1870304" cy="87923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1" name="Google Shape;481;p99"/>
          <p:cNvSpPr txBox="1">
            <a:spLocks noGrp="1"/>
          </p:cNvSpPr>
          <p:nvPr>
            <p:ph type="body" idx="9"/>
          </p:nvPr>
        </p:nvSpPr>
        <p:spPr>
          <a:xfrm>
            <a:off x="5627077" y="6893168"/>
            <a:ext cx="1948756" cy="87923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2" name="Google Shape;482;p99"/>
          <p:cNvSpPr txBox="1">
            <a:spLocks noGrp="1"/>
          </p:cNvSpPr>
          <p:nvPr>
            <p:ph type="body" idx="13"/>
          </p:nvPr>
        </p:nvSpPr>
        <p:spPr>
          <a:xfrm>
            <a:off x="801602" y="8836496"/>
            <a:ext cx="5956470" cy="1074947"/>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3" name="Google Shape;483;p99"/>
          <p:cNvSpPr txBox="1">
            <a:spLocks noGrp="1"/>
          </p:cNvSpPr>
          <p:nvPr>
            <p:ph type="body" idx="14"/>
          </p:nvPr>
        </p:nvSpPr>
        <p:spPr>
          <a:xfrm>
            <a:off x="801602" y="7946774"/>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4" name="Google Shape;484;p9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485" name="Google Shape;485;p99"/>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486" name="Google Shape;486;p99"/>
          <p:cNvSpPr txBox="1">
            <a:spLocks noGrp="1"/>
          </p:cNvSpPr>
          <p:nvPr>
            <p:ph type="body" idx="15"/>
          </p:nvPr>
        </p:nvSpPr>
        <p:spPr>
          <a:xfrm>
            <a:off x="348033" y="834938"/>
            <a:ext cx="3407954" cy="225549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6000"/>
              <a:buNone/>
              <a:defRPr sz="60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7" name="Google Shape;487;p99"/>
          <p:cNvSpPr txBox="1">
            <a:spLocks noGrp="1"/>
          </p:cNvSpPr>
          <p:nvPr>
            <p:ph type="body" idx="16"/>
          </p:nvPr>
        </p:nvSpPr>
        <p:spPr>
          <a:xfrm>
            <a:off x="348033" y="3090431"/>
            <a:ext cx="2899792" cy="57461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488" name="Google Shape;488;p99"/>
          <p:cNvCxnSpPr/>
          <p:nvPr/>
        </p:nvCxnSpPr>
        <p:spPr>
          <a:xfrm rot="10800000">
            <a:off x="18498" y="3801836"/>
            <a:ext cx="2775502" cy="0"/>
          </a:xfrm>
          <a:prstGeom prst="straightConnector1">
            <a:avLst/>
          </a:prstGeom>
          <a:noFill/>
          <a:ln w="28575" cap="flat" cmpd="sng">
            <a:solidFill>
              <a:schemeClr val="lt1"/>
            </a:solidFill>
            <a:prstDash val="solid"/>
            <a:miter lim="800000"/>
            <a:headEnd type="none" w="sm" len="sm"/>
            <a:tailEnd type="none" w="sm" len="sm"/>
          </a:ln>
        </p:spPr>
      </p:cxn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ase Study 6">
  <p:cSld name="Case Study 6">
    <p:spTree>
      <p:nvGrpSpPr>
        <p:cNvPr id="1" name="Shape 489"/>
        <p:cNvGrpSpPr/>
        <p:nvPr/>
      </p:nvGrpSpPr>
      <p:grpSpPr>
        <a:xfrm>
          <a:off x="0" y="0"/>
          <a:ext cx="0" cy="0"/>
          <a:chOff x="0" y="0"/>
          <a:chExt cx="0" cy="0"/>
        </a:xfrm>
      </p:grpSpPr>
      <p:cxnSp>
        <p:nvCxnSpPr>
          <p:cNvPr id="490" name="Google Shape;490;p100"/>
          <p:cNvCxnSpPr/>
          <p:nvPr/>
        </p:nvCxnSpPr>
        <p:spPr>
          <a:xfrm rot="10800000">
            <a:off x="4207447" y="6438814"/>
            <a:ext cx="3352228" cy="0"/>
          </a:xfrm>
          <a:prstGeom prst="straightConnector1">
            <a:avLst/>
          </a:prstGeom>
          <a:noFill/>
          <a:ln w="28575" cap="flat" cmpd="sng">
            <a:solidFill>
              <a:srgbClr val="69ADAD"/>
            </a:solidFill>
            <a:prstDash val="solid"/>
            <a:miter lim="800000"/>
            <a:headEnd type="none" w="sm" len="sm"/>
            <a:tailEnd type="none" w="sm" len="sm"/>
          </a:ln>
        </p:spPr>
      </p:cxnSp>
      <p:sp>
        <p:nvSpPr>
          <p:cNvPr id="491" name="Google Shape;491;p100"/>
          <p:cNvSpPr/>
          <p:nvPr/>
        </p:nvSpPr>
        <p:spPr>
          <a:xfrm>
            <a:off x="3934731" y="5688740"/>
            <a:ext cx="834190" cy="834190"/>
          </a:xfrm>
          <a:prstGeom prst="ellipse">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92" name="Google Shape;492;p10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493" name="Google Shape;493;p100"/>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494" name="Google Shape;494;p100"/>
          <p:cNvSpPr/>
          <p:nvPr/>
        </p:nvSpPr>
        <p:spPr>
          <a:xfrm>
            <a:off x="0" y="0"/>
            <a:ext cx="3779837" cy="5345906"/>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495" name="Google Shape;495;p100"/>
          <p:cNvSpPr txBox="1">
            <a:spLocks noGrp="1"/>
          </p:cNvSpPr>
          <p:nvPr>
            <p:ph type="body" idx="1"/>
          </p:nvPr>
        </p:nvSpPr>
        <p:spPr>
          <a:xfrm>
            <a:off x="801602" y="2619024"/>
            <a:ext cx="2823342" cy="2593004"/>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496" name="Google Shape;496;p100"/>
          <p:cNvCxnSpPr/>
          <p:nvPr/>
        </p:nvCxnSpPr>
        <p:spPr>
          <a:xfrm>
            <a:off x="0" y="1462432"/>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497" name="Google Shape;497;p100"/>
          <p:cNvSpPr txBox="1">
            <a:spLocks noGrp="1"/>
          </p:cNvSpPr>
          <p:nvPr>
            <p:ph type="body" idx="2"/>
          </p:nvPr>
        </p:nvSpPr>
        <p:spPr>
          <a:xfrm>
            <a:off x="801602" y="1475311"/>
            <a:ext cx="2823342"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98" name="Google Shape;498;p100"/>
          <p:cNvSpPr txBox="1">
            <a:spLocks noGrp="1"/>
          </p:cNvSpPr>
          <p:nvPr>
            <p:ph type="body" idx="3"/>
          </p:nvPr>
        </p:nvSpPr>
        <p:spPr>
          <a:xfrm>
            <a:off x="801603" y="470725"/>
            <a:ext cx="2823342"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pic>
        <p:nvPicPr>
          <p:cNvPr id="499" name="Google Shape;499;p100"/>
          <p:cNvPicPr preferRelativeResize="0"/>
          <p:nvPr/>
        </p:nvPicPr>
        <p:blipFill rotWithShape="1">
          <a:blip r:embed="rId2">
            <a:alphaModFix/>
          </a:blip>
          <a:srcRect/>
          <a:stretch/>
        </p:blipFill>
        <p:spPr>
          <a:xfrm rot="9000000">
            <a:off x="4156903" y="-1408070"/>
            <a:ext cx="5202335" cy="5427724"/>
          </a:xfrm>
          <a:custGeom>
            <a:avLst/>
            <a:gdLst/>
            <a:ahLst/>
            <a:cxnLst/>
            <a:rect l="l" t="t" r="r" b="b"/>
            <a:pathLst>
              <a:path w="6275419" h="6547299" extrusionOk="0">
                <a:moveTo>
                  <a:pt x="0" y="2338122"/>
                </a:moveTo>
                <a:lnTo>
                  <a:pt x="0" y="0"/>
                </a:lnTo>
                <a:lnTo>
                  <a:pt x="1349916" y="0"/>
                </a:lnTo>
                <a:lnTo>
                  <a:pt x="994942" y="614832"/>
                </a:lnTo>
                <a:lnTo>
                  <a:pt x="177967" y="614832"/>
                </a:lnTo>
                <a:lnTo>
                  <a:pt x="177967" y="2029874"/>
                </a:lnTo>
                <a:close/>
                <a:moveTo>
                  <a:pt x="3561392" y="6547299"/>
                </a:moveTo>
                <a:lnTo>
                  <a:pt x="4084033" y="5642058"/>
                </a:lnTo>
                <a:lnTo>
                  <a:pt x="1736058" y="4286454"/>
                </a:lnTo>
                <a:lnTo>
                  <a:pt x="1736058" y="3785708"/>
                </a:lnTo>
                <a:lnTo>
                  <a:pt x="3877337" y="76905"/>
                </a:lnTo>
                <a:lnTo>
                  <a:pt x="3744133" y="0"/>
                </a:lnTo>
                <a:lnTo>
                  <a:pt x="6275419" y="0"/>
                </a:lnTo>
                <a:lnTo>
                  <a:pt x="6275419" y="6547299"/>
                </a:lnTo>
                <a:close/>
                <a:moveTo>
                  <a:pt x="0" y="6547299"/>
                </a:moveTo>
                <a:lnTo>
                  <a:pt x="0" y="3284141"/>
                </a:lnTo>
                <a:lnTo>
                  <a:pt x="177967" y="3386890"/>
                </a:lnTo>
                <a:lnTo>
                  <a:pt x="177968" y="4620240"/>
                </a:lnTo>
                <a:lnTo>
                  <a:pt x="119092" y="4722215"/>
                </a:lnTo>
                <a:lnTo>
                  <a:pt x="177968" y="4756207"/>
                </a:lnTo>
                <a:lnTo>
                  <a:pt x="177968" y="5344355"/>
                </a:lnTo>
                <a:lnTo>
                  <a:pt x="1196669" y="5344354"/>
                </a:lnTo>
                <a:lnTo>
                  <a:pt x="3280230" y="6547299"/>
                </a:lnTo>
                <a:close/>
              </a:path>
            </a:pathLst>
          </a:custGeom>
          <a:noFill/>
          <a:ln>
            <a:noFill/>
          </a:ln>
        </p:spPr>
      </p:pic>
      <p:sp>
        <p:nvSpPr>
          <p:cNvPr id="500" name="Google Shape;500;p100"/>
          <p:cNvSpPr>
            <a:spLocks noGrp="1"/>
          </p:cNvSpPr>
          <p:nvPr>
            <p:ph type="pic" idx="4"/>
          </p:nvPr>
        </p:nvSpPr>
        <p:spPr>
          <a:xfrm>
            <a:off x="5205348" y="0"/>
            <a:ext cx="2354327" cy="2862503"/>
          </a:xfrm>
          <a:prstGeom prst="rect">
            <a:avLst/>
          </a:prstGeom>
          <a:noFill/>
          <a:ln>
            <a:noFill/>
          </a:ln>
        </p:spPr>
      </p:sp>
      <p:sp>
        <p:nvSpPr>
          <p:cNvPr id="501" name="Google Shape;501;p100"/>
          <p:cNvSpPr txBox="1">
            <a:spLocks noGrp="1"/>
          </p:cNvSpPr>
          <p:nvPr>
            <p:ph type="body" idx="5"/>
          </p:nvPr>
        </p:nvSpPr>
        <p:spPr>
          <a:xfrm>
            <a:off x="737433" y="6918308"/>
            <a:ext cx="2823342" cy="2831803"/>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02" name="Google Shape;502;p100"/>
          <p:cNvSpPr txBox="1">
            <a:spLocks noGrp="1"/>
          </p:cNvSpPr>
          <p:nvPr>
            <p:ph type="body" idx="6"/>
          </p:nvPr>
        </p:nvSpPr>
        <p:spPr>
          <a:xfrm>
            <a:off x="737433" y="5774596"/>
            <a:ext cx="2823342"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03" name="Google Shape;503;p100"/>
          <p:cNvSpPr txBox="1">
            <a:spLocks noGrp="1"/>
          </p:cNvSpPr>
          <p:nvPr>
            <p:ph type="body" idx="7"/>
          </p:nvPr>
        </p:nvSpPr>
        <p:spPr>
          <a:xfrm>
            <a:off x="3934732" y="5688740"/>
            <a:ext cx="834190" cy="815893"/>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04" name="Google Shape;504;p100"/>
          <p:cNvSpPr txBox="1">
            <a:spLocks noGrp="1"/>
          </p:cNvSpPr>
          <p:nvPr>
            <p:ph type="body" idx="8"/>
          </p:nvPr>
        </p:nvSpPr>
        <p:spPr>
          <a:xfrm>
            <a:off x="5011838" y="5735164"/>
            <a:ext cx="2338086" cy="65793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505" name="Google Shape;505;p100"/>
          <p:cNvCxnSpPr/>
          <p:nvPr/>
        </p:nvCxnSpPr>
        <p:spPr>
          <a:xfrm rot="10800000">
            <a:off x="4207447" y="7434237"/>
            <a:ext cx="3352228" cy="0"/>
          </a:xfrm>
          <a:prstGeom prst="straightConnector1">
            <a:avLst/>
          </a:prstGeom>
          <a:noFill/>
          <a:ln w="28575" cap="flat" cmpd="sng">
            <a:solidFill>
              <a:srgbClr val="69ADAD"/>
            </a:solidFill>
            <a:prstDash val="solid"/>
            <a:miter lim="800000"/>
            <a:headEnd type="none" w="sm" len="sm"/>
            <a:tailEnd type="none" w="sm" len="sm"/>
          </a:ln>
        </p:spPr>
      </p:cxnSp>
      <p:sp>
        <p:nvSpPr>
          <p:cNvPr id="506" name="Google Shape;506;p100"/>
          <p:cNvSpPr/>
          <p:nvPr/>
        </p:nvSpPr>
        <p:spPr>
          <a:xfrm>
            <a:off x="3934731" y="6684163"/>
            <a:ext cx="834190" cy="834190"/>
          </a:xfrm>
          <a:prstGeom prst="ellipse">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507" name="Google Shape;507;p100"/>
          <p:cNvSpPr txBox="1">
            <a:spLocks noGrp="1"/>
          </p:cNvSpPr>
          <p:nvPr>
            <p:ph type="body" idx="9"/>
          </p:nvPr>
        </p:nvSpPr>
        <p:spPr>
          <a:xfrm>
            <a:off x="3934732" y="6684163"/>
            <a:ext cx="834190" cy="815893"/>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08" name="Google Shape;508;p100"/>
          <p:cNvSpPr txBox="1">
            <a:spLocks noGrp="1"/>
          </p:cNvSpPr>
          <p:nvPr>
            <p:ph type="body" idx="13"/>
          </p:nvPr>
        </p:nvSpPr>
        <p:spPr>
          <a:xfrm>
            <a:off x="5011838" y="6730587"/>
            <a:ext cx="2338086" cy="65793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509" name="Google Shape;509;p100"/>
          <p:cNvCxnSpPr/>
          <p:nvPr/>
        </p:nvCxnSpPr>
        <p:spPr>
          <a:xfrm rot="10800000">
            <a:off x="4219022" y="8418085"/>
            <a:ext cx="3352228" cy="0"/>
          </a:xfrm>
          <a:prstGeom prst="straightConnector1">
            <a:avLst/>
          </a:prstGeom>
          <a:noFill/>
          <a:ln w="28575" cap="flat" cmpd="sng">
            <a:solidFill>
              <a:srgbClr val="69ADAD"/>
            </a:solidFill>
            <a:prstDash val="solid"/>
            <a:miter lim="800000"/>
            <a:headEnd type="none" w="sm" len="sm"/>
            <a:tailEnd type="none" w="sm" len="sm"/>
          </a:ln>
        </p:spPr>
      </p:cxnSp>
      <p:sp>
        <p:nvSpPr>
          <p:cNvPr id="510" name="Google Shape;510;p100"/>
          <p:cNvSpPr/>
          <p:nvPr/>
        </p:nvSpPr>
        <p:spPr>
          <a:xfrm>
            <a:off x="3946306" y="7668011"/>
            <a:ext cx="834190" cy="834190"/>
          </a:xfrm>
          <a:prstGeom prst="ellipse">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511" name="Google Shape;511;p100"/>
          <p:cNvSpPr txBox="1">
            <a:spLocks noGrp="1"/>
          </p:cNvSpPr>
          <p:nvPr>
            <p:ph type="body" idx="14"/>
          </p:nvPr>
        </p:nvSpPr>
        <p:spPr>
          <a:xfrm>
            <a:off x="3946307" y="7668011"/>
            <a:ext cx="834190" cy="815893"/>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12" name="Google Shape;512;p100"/>
          <p:cNvSpPr txBox="1">
            <a:spLocks noGrp="1"/>
          </p:cNvSpPr>
          <p:nvPr>
            <p:ph type="body" idx="15"/>
          </p:nvPr>
        </p:nvSpPr>
        <p:spPr>
          <a:xfrm>
            <a:off x="5023413" y="7714435"/>
            <a:ext cx="2338086" cy="65793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513" name="Google Shape;513;p100"/>
          <p:cNvCxnSpPr/>
          <p:nvPr/>
        </p:nvCxnSpPr>
        <p:spPr>
          <a:xfrm rot="10800000">
            <a:off x="4207447" y="9390358"/>
            <a:ext cx="3352228" cy="0"/>
          </a:xfrm>
          <a:prstGeom prst="straightConnector1">
            <a:avLst/>
          </a:prstGeom>
          <a:noFill/>
          <a:ln w="28575" cap="flat" cmpd="sng">
            <a:solidFill>
              <a:srgbClr val="69ADAD"/>
            </a:solidFill>
            <a:prstDash val="solid"/>
            <a:miter lim="800000"/>
            <a:headEnd type="none" w="sm" len="sm"/>
            <a:tailEnd type="none" w="sm" len="sm"/>
          </a:ln>
        </p:spPr>
      </p:cxnSp>
      <p:sp>
        <p:nvSpPr>
          <p:cNvPr id="514" name="Google Shape;514;p100"/>
          <p:cNvSpPr/>
          <p:nvPr/>
        </p:nvSpPr>
        <p:spPr>
          <a:xfrm>
            <a:off x="3934731" y="8640284"/>
            <a:ext cx="834190" cy="834190"/>
          </a:xfrm>
          <a:prstGeom prst="ellipse">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515" name="Google Shape;515;p100"/>
          <p:cNvSpPr txBox="1">
            <a:spLocks noGrp="1"/>
          </p:cNvSpPr>
          <p:nvPr>
            <p:ph type="body" idx="16"/>
          </p:nvPr>
        </p:nvSpPr>
        <p:spPr>
          <a:xfrm>
            <a:off x="3934732" y="8640284"/>
            <a:ext cx="834190" cy="815893"/>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16" name="Google Shape;516;p100"/>
          <p:cNvSpPr txBox="1">
            <a:spLocks noGrp="1"/>
          </p:cNvSpPr>
          <p:nvPr>
            <p:ph type="body" idx="17"/>
          </p:nvPr>
        </p:nvSpPr>
        <p:spPr>
          <a:xfrm>
            <a:off x="5011838" y="8686708"/>
            <a:ext cx="2338086" cy="65793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End Slide">
  <p:cSld name="End Slide">
    <p:spTree>
      <p:nvGrpSpPr>
        <p:cNvPr id="1" name="Shape 517"/>
        <p:cNvGrpSpPr/>
        <p:nvPr/>
      </p:nvGrpSpPr>
      <p:grpSpPr>
        <a:xfrm>
          <a:off x="0" y="0"/>
          <a:ext cx="0" cy="0"/>
          <a:chOff x="0" y="0"/>
          <a:chExt cx="0" cy="0"/>
        </a:xfrm>
      </p:grpSpPr>
      <p:pic>
        <p:nvPicPr>
          <p:cNvPr id="518" name="Google Shape;518;p101"/>
          <p:cNvPicPr preferRelativeResize="0"/>
          <p:nvPr/>
        </p:nvPicPr>
        <p:blipFill rotWithShape="1">
          <a:blip r:embed="rId2">
            <a:alphaModFix/>
          </a:blip>
          <a:srcRect/>
          <a:stretch/>
        </p:blipFill>
        <p:spPr>
          <a:xfrm>
            <a:off x="2089928" y="-1753300"/>
            <a:ext cx="6835648" cy="7131799"/>
          </a:xfrm>
          <a:custGeom>
            <a:avLst/>
            <a:gdLst/>
            <a:ahLst/>
            <a:cxnLst/>
            <a:rect l="l" t="t" r="r" b="b"/>
            <a:pathLst>
              <a:path w="6835648" h="7131799" extrusionOk="0">
                <a:moveTo>
                  <a:pt x="6691001" y="0"/>
                </a:moveTo>
                <a:lnTo>
                  <a:pt x="6835648" y="0"/>
                </a:lnTo>
                <a:lnTo>
                  <a:pt x="6835648" y="1378753"/>
                </a:lnTo>
                <a:lnTo>
                  <a:pt x="6691001" y="1378753"/>
                </a:lnTo>
                <a:close/>
                <a:moveTo>
                  <a:pt x="0" y="0"/>
                </a:moveTo>
                <a:lnTo>
                  <a:pt x="170016" y="0"/>
                </a:lnTo>
                <a:lnTo>
                  <a:pt x="170016" y="1753300"/>
                </a:lnTo>
                <a:lnTo>
                  <a:pt x="5469748" y="1753300"/>
                </a:lnTo>
                <a:lnTo>
                  <a:pt x="5469748" y="7131799"/>
                </a:lnTo>
                <a:lnTo>
                  <a:pt x="0" y="7131799"/>
                </a:lnTo>
                <a:close/>
              </a:path>
            </a:pathLst>
          </a:custGeom>
          <a:noFill/>
          <a:ln>
            <a:noFill/>
          </a:ln>
        </p:spPr>
      </p:pic>
      <p:sp>
        <p:nvSpPr>
          <p:cNvPr id="519" name="Google Shape;519;p101"/>
          <p:cNvSpPr/>
          <p:nvPr/>
        </p:nvSpPr>
        <p:spPr>
          <a:xfrm>
            <a:off x="-25603" y="1530175"/>
            <a:ext cx="4326669" cy="446488"/>
          </a:xfrm>
          <a:prstGeom prst="rect">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520" name="Google Shape;520;p101"/>
          <p:cNvSpPr>
            <a:spLocks noGrp="1"/>
          </p:cNvSpPr>
          <p:nvPr>
            <p:ph type="pic" idx="2"/>
          </p:nvPr>
        </p:nvSpPr>
        <p:spPr>
          <a:xfrm>
            <a:off x="2783121" y="0"/>
            <a:ext cx="4789072" cy="4566547"/>
          </a:xfrm>
          <a:prstGeom prst="rect">
            <a:avLst/>
          </a:prstGeom>
          <a:noFill/>
          <a:ln>
            <a:noFill/>
          </a:ln>
        </p:spPr>
      </p:sp>
      <p:sp>
        <p:nvSpPr>
          <p:cNvPr id="521" name="Google Shape;521;p101"/>
          <p:cNvSpPr txBox="1">
            <a:spLocks noGrp="1"/>
          </p:cNvSpPr>
          <p:nvPr>
            <p:ph type="body" idx="1"/>
          </p:nvPr>
        </p:nvSpPr>
        <p:spPr>
          <a:xfrm>
            <a:off x="0" y="1538257"/>
            <a:ext cx="4301066" cy="44648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2000"/>
              <a:buNone/>
              <a:defRPr sz="20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22" name="Google Shape;522;p101"/>
          <p:cNvSpPr txBox="1">
            <a:spLocks noGrp="1"/>
          </p:cNvSpPr>
          <p:nvPr>
            <p:ph type="body" idx="3"/>
          </p:nvPr>
        </p:nvSpPr>
        <p:spPr>
          <a:xfrm>
            <a:off x="2277980" y="6148998"/>
            <a:ext cx="4925962"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23" name="Google Shape;523;p101"/>
          <p:cNvSpPr txBox="1">
            <a:spLocks noGrp="1"/>
          </p:cNvSpPr>
          <p:nvPr>
            <p:ph type="body" idx="4"/>
          </p:nvPr>
        </p:nvSpPr>
        <p:spPr>
          <a:xfrm>
            <a:off x="2259944" y="5481294"/>
            <a:ext cx="4925962"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24" name="Google Shape;524;p101"/>
          <p:cNvSpPr txBox="1">
            <a:spLocks noGrp="1"/>
          </p:cNvSpPr>
          <p:nvPr>
            <p:ph type="body" idx="5"/>
          </p:nvPr>
        </p:nvSpPr>
        <p:spPr>
          <a:xfrm>
            <a:off x="2277980" y="6996841"/>
            <a:ext cx="4925962" cy="2349433"/>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525" name="Google Shape;525;p101"/>
          <p:cNvCxnSpPr/>
          <p:nvPr/>
        </p:nvCxnSpPr>
        <p:spPr>
          <a:xfrm rot="10800000" flipH="1">
            <a:off x="2277980" y="6057133"/>
            <a:ext cx="5294213" cy="26376"/>
          </a:xfrm>
          <a:prstGeom prst="straightConnector1">
            <a:avLst/>
          </a:prstGeom>
          <a:noFill/>
          <a:ln w="28575" cap="flat" cmpd="sng">
            <a:solidFill>
              <a:srgbClr val="69ADAD"/>
            </a:solidFill>
            <a:prstDash val="solid"/>
            <a:miter lim="800000"/>
            <a:headEnd type="none" w="sm" len="sm"/>
            <a:tailEnd type="none" w="sm" len="sm"/>
          </a:ln>
        </p:spPr>
      </p:cxnSp>
      <p:sp>
        <p:nvSpPr>
          <p:cNvPr id="526" name="Google Shape;526;p101"/>
          <p:cNvSpPr txBox="1"/>
          <p:nvPr/>
        </p:nvSpPr>
        <p:spPr>
          <a:xfrm>
            <a:off x="6713756" y="10028654"/>
            <a:ext cx="374400" cy="4659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8AC03B"/>
              </a:buClr>
              <a:buSzPts val="700"/>
              <a:buFont typeface="Calibri"/>
              <a:buNone/>
            </a:pPr>
            <a:fld id="{00000000-1234-1234-1234-123412341234}" type="slidenum">
              <a:rPr lang="sv-SE" sz="700" b="0" i="0" u="none" strike="noStrike" cap="none">
                <a:solidFill>
                  <a:srgbClr val="8AC03B"/>
                </a:solidFill>
                <a:latin typeface="Calibri"/>
                <a:ea typeface="Calibri"/>
                <a:cs typeface="Calibri"/>
                <a:sym typeface="Calibri"/>
              </a:rPr>
              <a:t>‹#›</a:t>
            </a:fld>
            <a:endParaRPr sz="700" b="0" i="0" u="none" strike="noStrike" cap="none">
              <a:solidFill>
                <a:srgbClr val="8AC03B"/>
              </a:solidFill>
              <a:latin typeface="Calibri"/>
              <a:ea typeface="Calibri"/>
              <a:cs typeface="Calibri"/>
              <a:sym typeface="Calibri"/>
            </a:endParaRPr>
          </a:p>
        </p:txBody>
      </p:sp>
      <p:sp>
        <p:nvSpPr>
          <p:cNvPr id="527" name="Google Shape;527;p101"/>
          <p:cNvSpPr txBox="1"/>
          <p:nvPr/>
        </p:nvSpPr>
        <p:spPr>
          <a:xfrm>
            <a:off x="1948383" y="9779577"/>
            <a:ext cx="5181300" cy="63090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6D6E71"/>
              </a:buClr>
              <a:buSzPts val="700"/>
              <a:buFont typeface="Roboto"/>
              <a:buNone/>
            </a:pPr>
            <a:r>
              <a:rPr lang="sv-SE" sz="700" b="0" i="0" u="none" strike="noStrike" cap="none">
                <a:solidFill>
                  <a:srgbClr val="6D6E7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sv-SE" sz="700" b="1" i="0" u="none" strike="noStrike" cap="none">
                <a:solidFill>
                  <a:srgbClr val="6D6E71"/>
                </a:solidFill>
                <a:latin typeface="Roboto"/>
                <a:ea typeface="Roboto"/>
                <a:cs typeface="Roboto"/>
                <a:sym typeface="Roboto"/>
              </a:rPr>
              <a:t>2021-2-BE04-KA220-YOU-000050778</a:t>
            </a:r>
            <a:br>
              <a:rPr lang="sv-SE" sz="700" b="0" i="0" u="none" strike="noStrike" cap="none">
                <a:solidFill>
                  <a:srgbClr val="6D6E71"/>
                </a:solidFill>
                <a:latin typeface="Roboto"/>
                <a:ea typeface="Roboto"/>
                <a:cs typeface="Roboto"/>
                <a:sym typeface="Roboto"/>
              </a:rPr>
            </a:br>
            <a:endParaRPr sz="700" b="0" i="0" u="none" strike="noStrike" cap="none">
              <a:solidFill>
                <a:srgbClr val="6D6E71"/>
              </a:solidFill>
              <a:latin typeface="Roboto"/>
              <a:ea typeface="Roboto"/>
              <a:cs typeface="Roboto"/>
              <a:sym typeface="Roboto"/>
            </a:endParaRPr>
          </a:p>
        </p:txBody>
      </p:sp>
      <p:sp>
        <p:nvSpPr>
          <p:cNvPr id="528" name="Google Shape;528;p101"/>
          <p:cNvSpPr/>
          <p:nvPr/>
        </p:nvSpPr>
        <p:spPr>
          <a:xfrm>
            <a:off x="1589709" y="9427611"/>
            <a:ext cx="12552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sv-SE" sz="800" b="1" i="0" u="none" strike="noStrike" cap="none">
                <a:solidFill>
                  <a:schemeClr val="dk1"/>
                </a:solidFill>
                <a:latin typeface="Calibri"/>
                <a:ea typeface="Calibri"/>
                <a:cs typeface="Calibri"/>
                <a:sym typeface="Calibri"/>
              </a:rPr>
              <a:t>This resource is licensed under CC BY 4.0</a:t>
            </a:r>
            <a:endParaRPr sz="1283" b="0" i="0" u="none" strike="noStrike" cap="none">
              <a:solidFill>
                <a:schemeClr val="dk1"/>
              </a:solidFill>
              <a:latin typeface="Century Schoolbook"/>
              <a:ea typeface="Century Schoolbook"/>
              <a:cs typeface="Century Schoolbook"/>
              <a:sym typeface="Century Schoolbook"/>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a:solidFill>
                <a:schemeClr val="dk1"/>
              </a:solidFill>
              <a:latin typeface="Calibri"/>
              <a:ea typeface="Calibri"/>
              <a:cs typeface="Calibri"/>
              <a:sym typeface="Calibri"/>
            </a:endParaRPr>
          </a:p>
        </p:txBody>
      </p:sp>
      <p:pic>
        <p:nvPicPr>
          <p:cNvPr id="529" name="Google Shape;529;p101"/>
          <p:cNvPicPr preferRelativeResize="0"/>
          <p:nvPr/>
        </p:nvPicPr>
        <p:blipFill rotWithShape="1">
          <a:blip r:embed="rId3">
            <a:alphaModFix/>
          </a:blip>
          <a:srcRect/>
          <a:stretch/>
        </p:blipFill>
        <p:spPr>
          <a:xfrm>
            <a:off x="324486" y="9345402"/>
            <a:ext cx="1244049" cy="433251"/>
          </a:xfrm>
          <a:prstGeom prst="rect">
            <a:avLst/>
          </a:prstGeom>
          <a:noFill/>
          <a:ln>
            <a:noFill/>
          </a:ln>
        </p:spPr>
      </p:pic>
      <p:pic>
        <p:nvPicPr>
          <p:cNvPr id="530" name="Google Shape;530;p101" descr="Co-funded by the European Union logo in png for web usage"/>
          <p:cNvPicPr preferRelativeResize="0"/>
          <p:nvPr/>
        </p:nvPicPr>
        <p:blipFill rotWithShape="1">
          <a:blip r:embed="rId4">
            <a:alphaModFix/>
          </a:blip>
          <a:srcRect/>
          <a:stretch/>
        </p:blipFill>
        <p:spPr>
          <a:xfrm>
            <a:off x="314578" y="9857496"/>
            <a:ext cx="1724688" cy="43325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IVIDER 1">
  <p:cSld name="DIVIDER 1">
    <p:spTree>
      <p:nvGrpSpPr>
        <p:cNvPr id="1" name="Shape 57"/>
        <p:cNvGrpSpPr/>
        <p:nvPr/>
      </p:nvGrpSpPr>
      <p:grpSpPr>
        <a:xfrm>
          <a:off x="0" y="0"/>
          <a:ext cx="0" cy="0"/>
          <a:chOff x="0" y="0"/>
          <a:chExt cx="0" cy="0"/>
        </a:xfrm>
      </p:grpSpPr>
      <p:sp>
        <p:nvSpPr>
          <p:cNvPr id="58" name="Google Shape;58;p76"/>
          <p:cNvSpPr/>
          <p:nvPr/>
        </p:nvSpPr>
        <p:spPr>
          <a:xfrm>
            <a:off x="0" y="657726"/>
            <a:ext cx="7559675" cy="9366807"/>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grpSp>
        <p:nvGrpSpPr>
          <p:cNvPr id="59" name="Google Shape;59;p76"/>
          <p:cNvGrpSpPr/>
          <p:nvPr/>
        </p:nvGrpSpPr>
        <p:grpSpPr>
          <a:xfrm>
            <a:off x="-1092535" y="5135055"/>
            <a:ext cx="6117329" cy="6119130"/>
            <a:chOff x="110688" y="1674538"/>
            <a:chExt cx="7339635" cy="7341798"/>
          </a:xfrm>
        </p:grpSpPr>
        <p:sp>
          <p:nvSpPr>
            <p:cNvPr id="60" name="Google Shape;60;p76"/>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61" name="Google Shape;61;p76"/>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sp>
        <p:nvSpPr>
          <p:cNvPr id="62" name="Google Shape;62;p7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63" name="Google Shape;63;p76"/>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cxnSp>
        <p:nvCxnSpPr>
          <p:cNvPr id="64" name="Google Shape;64;p76"/>
          <p:cNvCxnSpPr/>
          <p:nvPr/>
        </p:nvCxnSpPr>
        <p:spPr>
          <a:xfrm>
            <a:off x="3779837" y="2296621"/>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65" name="Google Shape;65;p76"/>
          <p:cNvSpPr/>
          <p:nvPr/>
        </p:nvSpPr>
        <p:spPr>
          <a:xfrm>
            <a:off x="-1642533" y="0"/>
            <a:ext cx="1642533" cy="1069181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66" name="Google Shape;66;p76"/>
          <p:cNvSpPr/>
          <p:nvPr/>
        </p:nvSpPr>
        <p:spPr>
          <a:xfrm rot="-5400000">
            <a:off x="2958571" y="7749116"/>
            <a:ext cx="1642533" cy="7559675"/>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67" name="Google Shape;67;p76"/>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267"/>
              </a:spcBef>
              <a:spcAft>
                <a:spcPts val="0"/>
              </a:spcAft>
              <a:buClr>
                <a:schemeClr val="lt1"/>
              </a:buClr>
              <a:buSzPts val="8000"/>
              <a:buNone/>
              <a:defRPr sz="8000" b="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68" name="Google Shape;68;p76"/>
          <p:cNvSpPr txBox="1">
            <a:spLocks noGrp="1"/>
          </p:cNvSpPr>
          <p:nvPr>
            <p:ph type="body" idx="2"/>
          </p:nvPr>
        </p:nvSpPr>
        <p:spPr>
          <a:xfrm>
            <a:off x="3779837" y="2592720"/>
            <a:ext cx="2830273" cy="20029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267"/>
              </a:spcBef>
              <a:spcAft>
                <a:spcPts val="0"/>
              </a:spcAft>
              <a:buClr>
                <a:schemeClr val="lt1"/>
              </a:buClr>
              <a:buSzPts val="2800"/>
              <a:buNone/>
              <a:defRPr sz="2800" b="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Quote Slide with photo">
  <p:cSld name="Quote Slide with photo">
    <p:spTree>
      <p:nvGrpSpPr>
        <p:cNvPr id="1" name="Shape 69"/>
        <p:cNvGrpSpPr/>
        <p:nvPr/>
      </p:nvGrpSpPr>
      <p:grpSpPr>
        <a:xfrm>
          <a:off x="0" y="0"/>
          <a:ext cx="0" cy="0"/>
          <a:chOff x="0" y="0"/>
          <a:chExt cx="0" cy="0"/>
        </a:xfrm>
      </p:grpSpPr>
      <p:pic>
        <p:nvPicPr>
          <p:cNvPr id="70" name="Google Shape;70;p77"/>
          <p:cNvPicPr preferRelativeResize="0"/>
          <p:nvPr/>
        </p:nvPicPr>
        <p:blipFill rotWithShape="1">
          <a:blip r:embed="rId2">
            <a:alphaModFix/>
          </a:blip>
          <a:srcRect/>
          <a:stretch/>
        </p:blipFill>
        <p:spPr>
          <a:xfrm>
            <a:off x="-3100039" y="4333668"/>
            <a:ext cx="8519936" cy="8889058"/>
          </a:xfrm>
          <a:custGeom>
            <a:avLst/>
            <a:gdLst/>
            <a:ahLst/>
            <a:cxnLst/>
            <a:rect l="l" t="t" r="r" b="b"/>
            <a:pathLst>
              <a:path w="8519936" h="8889058" extrusionOk="0">
                <a:moveTo>
                  <a:pt x="0" y="0"/>
                </a:moveTo>
                <a:lnTo>
                  <a:pt x="8519936" y="0"/>
                </a:lnTo>
                <a:lnTo>
                  <a:pt x="8519936" y="6358146"/>
                </a:lnTo>
                <a:lnTo>
                  <a:pt x="3100039" y="6358146"/>
                </a:lnTo>
                <a:lnTo>
                  <a:pt x="3100039" y="103861"/>
                </a:lnTo>
                <a:lnTo>
                  <a:pt x="1351921" y="103861"/>
                </a:lnTo>
                <a:lnTo>
                  <a:pt x="1351921" y="447803"/>
                </a:lnTo>
                <a:lnTo>
                  <a:pt x="179125" y="447803"/>
                </a:lnTo>
                <a:lnTo>
                  <a:pt x="179125" y="7881482"/>
                </a:lnTo>
                <a:lnTo>
                  <a:pt x="1351921" y="7881482"/>
                </a:lnTo>
                <a:lnTo>
                  <a:pt x="1351921" y="7930050"/>
                </a:lnTo>
                <a:lnTo>
                  <a:pt x="1701684" y="7930050"/>
                </a:lnTo>
                <a:lnTo>
                  <a:pt x="1701684" y="8329294"/>
                </a:lnTo>
                <a:lnTo>
                  <a:pt x="6985860" y="8329294"/>
                </a:lnTo>
                <a:lnTo>
                  <a:pt x="6985860" y="8106264"/>
                </a:lnTo>
                <a:lnTo>
                  <a:pt x="8519936" y="8106264"/>
                </a:lnTo>
                <a:lnTo>
                  <a:pt x="8519936" y="8889058"/>
                </a:lnTo>
                <a:lnTo>
                  <a:pt x="0" y="8889058"/>
                </a:lnTo>
                <a:close/>
              </a:path>
            </a:pathLst>
          </a:custGeom>
          <a:noFill/>
          <a:ln>
            <a:noFill/>
          </a:ln>
        </p:spPr>
      </p:pic>
      <p:sp>
        <p:nvSpPr>
          <p:cNvPr id="71" name="Google Shape;71;p77"/>
          <p:cNvSpPr/>
          <p:nvPr/>
        </p:nvSpPr>
        <p:spPr>
          <a:xfrm>
            <a:off x="0" y="0"/>
            <a:ext cx="7559675" cy="4097053"/>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72" name="Google Shape;72;p77"/>
          <p:cNvSpPr txBox="1">
            <a:spLocks noGrp="1"/>
          </p:cNvSpPr>
          <p:nvPr>
            <p:ph type="body" idx="1"/>
          </p:nvPr>
        </p:nvSpPr>
        <p:spPr>
          <a:xfrm>
            <a:off x="3128102" y="2738011"/>
            <a:ext cx="785328" cy="1056986"/>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73" name="Google Shape;73;p77"/>
          <p:cNvSpPr txBox="1">
            <a:spLocks noGrp="1"/>
          </p:cNvSpPr>
          <p:nvPr>
            <p:ph type="body" idx="2"/>
          </p:nvPr>
        </p:nvSpPr>
        <p:spPr>
          <a:xfrm>
            <a:off x="615910" y="805650"/>
            <a:ext cx="2003444" cy="93660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74" name="Google Shape;74;p77"/>
          <p:cNvSpPr txBox="1">
            <a:spLocks noGrp="1"/>
          </p:cNvSpPr>
          <p:nvPr>
            <p:ph type="body" idx="3"/>
          </p:nvPr>
        </p:nvSpPr>
        <p:spPr>
          <a:xfrm>
            <a:off x="615910" y="803767"/>
            <a:ext cx="3288612" cy="2623117"/>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0"/>
              </a:spcBef>
              <a:spcAft>
                <a:spcPts val="0"/>
              </a:spcAft>
              <a:buClr>
                <a:schemeClr val="lt1"/>
              </a:buClr>
              <a:buSzPts val="1400"/>
              <a:buNone/>
              <a:defRPr sz="1400" b="0" i="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75" name="Google Shape;75;p7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76" name="Google Shape;76;p77"/>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grpSp>
        <p:nvGrpSpPr>
          <p:cNvPr id="77" name="Google Shape;77;p77"/>
          <p:cNvGrpSpPr/>
          <p:nvPr/>
        </p:nvGrpSpPr>
        <p:grpSpPr>
          <a:xfrm>
            <a:off x="5203685" y="-757463"/>
            <a:ext cx="3314240" cy="3315216"/>
            <a:chOff x="110688" y="1674538"/>
            <a:chExt cx="7339635" cy="7341798"/>
          </a:xfrm>
        </p:grpSpPr>
        <p:sp>
          <p:nvSpPr>
            <p:cNvPr id="78" name="Google Shape;78;p77"/>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79" name="Google Shape;79;p77"/>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sp>
        <p:nvSpPr>
          <p:cNvPr id="80" name="Google Shape;80;p77"/>
          <p:cNvSpPr/>
          <p:nvPr/>
        </p:nvSpPr>
        <p:spPr>
          <a:xfrm>
            <a:off x="0" y="-1014153"/>
            <a:ext cx="7559675" cy="10141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81" name="Google Shape;81;p77"/>
          <p:cNvSpPr/>
          <p:nvPr/>
        </p:nvSpPr>
        <p:spPr>
          <a:xfrm>
            <a:off x="7559675" y="-1014153"/>
            <a:ext cx="1351569" cy="117059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82" name="Google Shape;82;p77"/>
          <p:cNvSpPr>
            <a:spLocks noGrp="1"/>
          </p:cNvSpPr>
          <p:nvPr>
            <p:ph type="pic" idx="4"/>
          </p:nvPr>
        </p:nvSpPr>
        <p:spPr>
          <a:xfrm>
            <a:off x="1" y="6188950"/>
            <a:ext cx="3739789" cy="4502865"/>
          </a:xfrm>
          <a:prstGeom prst="rect">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ext Slide 2">
  <p:cSld name="Text Slide 2">
    <p:spTree>
      <p:nvGrpSpPr>
        <p:cNvPr id="1" name="Shape 83"/>
        <p:cNvGrpSpPr/>
        <p:nvPr/>
      </p:nvGrpSpPr>
      <p:grpSpPr>
        <a:xfrm>
          <a:off x="0" y="0"/>
          <a:ext cx="0" cy="0"/>
          <a:chOff x="0" y="0"/>
          <a:chExt cx="0" cy="0"/>
        </a:xfrm>
      </p:grpSpPr>
      <p:sp>
        <p:nvSpPr>
          <p:cNvPr id="84" name="Google Shape;84;p7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85" name="Google Shape;85;p78"/>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86" name="Google Shape;86;p78"/>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87" name="Google Shape;87;p78"/>
          <p:cNvCxnSpPr/>
          <p:nvPr/>
        </p:nvCxnSpPr>
        <p:spPr>
          <a:xfrm>
            <a:off x="0" y="1462432"/>
            <a:ext cx="3779838" cy="0"/>
          </a:xfrm>
          <a:prstGeom prst="straightConnector1">
            <a:avLst/>
          </a:prstGeom>
          <a:noFill/>
          <a:ln w="28575" cap="flat" cmpd="sng">
            <a:solidFill>
              <a:srgbClr val="69ADAD"/>
            </a:solidFill>
            <a:prstDash val="solid"/>
            <a:miter lim="800000"/>
            <a:headEnd type="none" w="sm" len="sm"/>
            <a:tailEnd type="none" w="sm" len="sm"/>
          </a:ln>
        </p:spPr>
      </p:cxnSp>
      <p:pic>
        <p:nvPicPr>
          <p:cNvPr id="88" name="Google Shape;88;p78"/>
          <p:cNvPicPr preferRelativeResize="0"/>
          <p:nvPr/>
        </p:nvPicPr>
        <p:blipFill rotWithShape="1">
          <a:blip r:embed="rId2">
            <a:alphaModFix/>
          </a:blip>
          <a:srcRect l="22302" b="22948"/>
          <a:stretch/>
        </p:blipFill>
        <p:spPr>
          <a:xfrm>
            <a:off x="0" y="8408071"/>
            <a:ext cx="2302933" cy="2283742"/>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sp>
        <p:nvSpPr>
          <p:cNvPr id="89" name="Google Shape;89;p78"/>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90" name="Google Shape;90;p78"/>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2">
  <p:cSld name="DIVIDER 2">
    <p:spTree>
      <p:nvGrpSpPr>
        <p:cNvPr id="1" name="Shape 91"/>
        <p:cNvGrpSpPr/>
        <p:nvPr/>
      </p:nvGrpSpPr>
      <p:grpSpPr>
        <a:xfrm>
          <a:off x="0" y="0"/>
          <a:ext cx="0" cy="0"/>
          <a:chOff x="0" y="0"/>
          <a:chExt cx="0" cy="0"/>
        </a:xfrm>
      </p:grpSpPr>
      <p:sp>
        <p:nvSpPr>
          <p:cNvPr id="92" name="Google Shape;92;p79"/>
          <p:cNvSpPr/>
          <p:nvPr/>
        </p:nvSpPr>
        <p:spPr>
          <a:xfrm>
            <a:off x="0" y="657726"/>
            <a:ext cx="7559675" cy="9366807"/>
          </a:xfrm>
          <a:prstGeom prst="rect">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grpSp>
        <p:nvGrpSpPr>
          <p:cNvPr id="93" name="Google Shape;93;p79"/>
          <p:cNvGrpSpPr/>
          <p:nvPr/>
        </p:nvGrpSpPr>
        <p:grpSpPr>
          <a:xfrm>
            <a:off x="-1092535" y="5135055"/>
            <a:ext cx="6117329" cy="6119130"/>
            <a:chOff x="110688" y="1674538"/>
            <a:chExt cx="7339635" cy="7341798"/>
          </a:xfrm>
        </p:grpSpPr>
        <p:sp>
          <p:nvSpPr>
            <p:cNvPr id="94" name="Google Shape;94;p79"/>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
          <p:nvSpPr>
            <p:cNvPr id="95" name="Google Shape;95;p79"/>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grpSp>
      <p:sp>
        <p:nvSpPr>
          <p:cNvPr id="96" name="Google Shape;96;p7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97" name="Google Shape;97;p79"/>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cxnSp>
        <p:nvCxnSpPr>
          <p:cNvPr id="98" name="Google Shape;98;p79"/>
          <p:cNvCxnSpPr/>
          <p:nvPr/>
        </p:nvCxnSpPr>
        <p:spPr>
          <a:xfrm>
            <a:off x="3779837" y="2296621"/>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99" name="Google Shape;99;p79"/>
          <p:cNvSpPr/>
          <p:nvPr/>
        </p:nvSpPr>
        <p:spPr>
          <a:xfrm>
            <a:off x="-1642533" y="0"/>
            <a:ext cx="1642533" cy="1069181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00" name="Google Shape;100;p79"/>
          <p:cNvSpPr/>
          <p:nvPr/>
        </p:nvSpPr>
        <p:spPr>
          <a:xfrm rot="-5400000">
            <a:off x="2958571" y="7749116"/>
            <a:ext cx="1642533" cy="7559675"/>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01" name="Google Shape;101;p79"/>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267"/>
              </a:spcBef>
              <a:spcAft>
                <a:spcPts val="0"/>
              </a:spcAft>
              <a:buClr>
                <a:schemeClr val="lt1"/>
              </a:buClr>
              <a:buSzPts val="8000"/>
              <a:buNone/>
              <a:defRPr sz="8000" b="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02" name="Google Shape;102;p79"/>
          <p:cNvSpPr txBox="1">
            <a:spLocks noGrp="1"/>
          </p:cNvSpPr>
          <p:nvPr>
            <p:ph type="body" idx="2"/>
          </p:nvPr>
        </p:nvSpPr>
        <p:spPr>
          <a:xfrm>
            <a:off x="3779837" y="2592720"/>
            <a:ext cx="2830273" cy="20029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267"/>
              </a:spcBef>
              <a:spcAft>
                <a:spcPts val="0"/>
              </a:spcAft>
              <a:buClr>
                <a:schemeClr val="lt1"/>
              </a:buClr>
              <a:buSzPts val="2800"/>
              <a:buNone/>
              <a:defRPr sz="2800" b="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artners">
  <p:cSld name="Partners">
    <p:spTree>
      <p:nvGrpSpPr>
        <p:cNvPr id="1" name="Shape 103"/>
        <p:cNvGrpSpPr/>
        <p:nvPr/>
      </p:nvGrpSpPr>
      <p:grpSpPr>
        <a:xfrm>
          <a:off x="0" y="0"/>
          <a:ext cx="0" cy="0"/>
          <a:chOff x="0" y="0"/>
          <a:chExt cx="0" cy="0"/>
        </a:xfrm>
      </p:grpSpPr>
      <p:sp>
        <p:nvSpPr>
          <p:cNvPr id="104" name="Google Shape;104;p80"/>
          <p:cNvSpPr/>
          <p:nvPr/>
        </p:nvSpPr>
        <p:spPr>
          <a:xfrm>
            <a:off x="0" y="2431361"/>
            <a:ext cx="6758072" cy="7720613"/>
          </a:xfrm>
          <a:custGeom>
            <a:avLst/>
            <a:gdLst/>
            <a:ahLst/>
            <a:cxnLst/>
            <a:rect l="l" t="t" r="r" b="b"/>
            <a:pathLst>
              <a:path w="5317284" h="6074616" extrusionOk="0">
                <a:moveTo>
                  <a:pt x="2260494" y="0"/>
                </a:moveTo>
                <a:cubicBezTo>
                  <a:pt x="3948713" y="0"/>
                  <a:pt x="5317284" y="1359849"/>
                  <a:pt x="5317284" y="3037308"/>
                </a:cubicBezTo>
                <a:cubicBezTo>
                  <a:pt x="5317284" y="4714767"/>
                  <a:pt x="3948713" y="6074616"/>
                  <a:pt x="2260494" y="6074616"/>
                </a:cubicBezTo>
                <a:cubicBezTo>
                  <a:pt x="1416385" y="6074616"/>
                  <a:pt x="652187" y="5734654"/>
                  <a:pt x="99017" y="5185009"/>
                </a:cubicBezTo>
                <a:lnTo>
                  <a:pt x="0" y="5076758"/>
                </a:lnTo>
                <a:lnTo>
                  <a:pt x="0" y="997859"/>
                </a:lnTo>
                <a:lnTo>
                  <a:pt x="99017" y="889607"/>
                </a:lnTo>
                <a:cubicBezTo>
                  <a:pt x="652187" y="339962"/>
                  <a:pt x="1416385" y="0"/>
                  <a:pt x="2260494" y="0"/>
                </a:cubicBez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05" name="Google Shape;105;p80"/>
          <p:cNvSpPr txBox="1">
            <a:spLocks noGrp="1"/>
          </p:cNvSpPr>
          <p:nvPr>
            <p:ph type="body" idx="1"/>
          </p:nvPr>
        </p:nvSpPr>
        <p:spPr>
          <a:xfrm>
            <a:off x="801602" y="3461943"/>
            <a:ext cx="2864232"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1800"/>
              <a:buNone/>
              <a:defRPr sz="1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06" name="Google Shape;106;p80"/>
          <p:cNvSpPr/>
          <p:nvPr/>
        </p:nvSpPr>
        <p:spPr>
          <a:xfrm>
            <a:off x="794294" y="4163970"/>
            <a:ext cx="2133447" cy="11069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07" name="Google Shape;107;p80"/>
          <p:cNvSpPr txBox="1">
            <a:spLocks noGrp="1"/>
          </p:cNvSpPr>
          <p:nvPr>
            <p:ph type="body" idx="2"/>
          </p:nvPr>
        </p:nvSpPr>
        <p:spPr>
          <a:xfrm>
            <a:off x="794294" y="5326517"/>
            <a:ext cx="2133447" cy="27887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000"/>
              <a:buNone/>
              <a:defRPr sz="1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08" name="Google Shape;108;p80"/>
          <p:cNvSpPr/>
          <p:nvPr/>
        </p:nvSpPr>
        <p:spPr>
          <a:xfrm>
            <a:off x="794294" y="5656461"/>
            <a:ext cx="2133447" cy="11069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09" name="Google Shape;109;p80"/>
          <p:cNvSpPr txBox="1">
            <a:spLocks noGrp="1"/>
          </p:cNvSpPr>
          <p:nvPr>
            <p:ph type="body" idx="3"/>
          </p:nvPr>
        </p:nvSpPr>
        <p:spPr>
          <a:xfrm>
            <a:off x="794294" y="6819008"/>
            <a:ext cx="2133447" cy="27887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000"/>
              <a:buNone/>
              <a:defRPr sz="1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10" name="Google Shape;110;p8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700"/>
              <a:buFont typeface="Arial"/>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111" name="Google Shape;111;p80"/>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500"/>
              <a:buFont typeface="Arial"/>
              <a:buNone/>
            </a:pPr>
            <a:r>
              <a:rPr lang="sv-SE" sz="500" b="1" i="0" u="none" strike="noStrike" cap="none">
                <a:solidFill>
                  <a:srgbClr val="6D6E71"/>
                </a:solidFill>
                <a:latin typeface="Avenir"/>
                <a:ea typeface="Avenir"/>
                <a:cs typeface="Avenir"/>
                <a:sym typeface="Avenir"/>
              </a:rPr>
              <a:t>GRASSROOTS</a:t>
            </a:r>
            <a:r>
              <a:rPr lang="sv-SE" sz="500" b="0" i="0" u="none" strike="noStrike" cap="none">
                <a:solidFill>
                  <a:srgbClr val="6D6E71"/>
                </a:solidFill>
                <a:latin typeface="Avenir"/>
                <a:ea typeface="Avenir"/>
                <a:cs typeface="Avenir"/>
                <a:sym typeface="Avenir"/>
              </a:rPr>
              <a:t> YOUNG ENTREPRENEURS IN ECO-HEALTH TOURISM</a:t>
            </a:r>
            <a:endParaRPr sz="500" b="0" i="0" u="none" strike="noStrike" cap="none">
              <a:solidFill>
                <a:srgbClr val="6D6E71"/>
              </a:solidFill>
              <a:latin typeface="Avenir"/>
              <a:ea typeface="Avenir"/>
              <a:cs typeface="Avenir"/>
              <a:sym typeface="Avenir"/>
            </a:endParaRPr>
          </a:p>
        </p:txBody>
      </p:sp>
      <p:sp>
        <p:nvSpPr>
          <p:cNvPr id="112" name="Google Shape;112;p80"/>
          <p:cNvSpPr txBox="1">
            <a:spLocks noGrp="1"/>
          </p:cNvSpPr>
          <p:nvPr>
            <p:ph type="body" idx="4"/>
          </p:nvPr>
        </p:nvSpPr>
        <p:spPr>
          <a:xfrm>
            <a:off x="801602" y="88781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113" name="Google Shape;113;p80"/>
          <p:cNvCxnSpPr/>
          <p:nvPr/>
        </p:nvCxnSpPr>
        <p:spPr>
          <a:xfrm>
            <a:off x="0" y="1462432"/>
            <a:ext cx="3779838" cy="0"/>
          </a:xfrm>
          <a:prstGeom prst="straightConnector1">
            <a:avLst/>
          </a:prstGeom>
          <a:noFill/>
          <a:ln w="28575" cap="flat" cmpd="sng">
            <a:solidFill>
              <a:srgbClr val="69ADAD"/>
            </a:solidFill>
            <a:prstDash val="solid"/>
            <a:miter lim="800000"/>
            <a:headEnd type="none" w="sm" len="sm"/>
            <a:tailEnd type="none" w="sm" len="sm"/>
          </a:ln>
        </p:spPr>
      </p:cxnSp>
      <p:sp>
        <p:nvSpPr>
          <p:cNvPr id="114" name="Google Shape;114;p80"/>
          <p:cNvSpPr/>
          <p:nvPr/>
        </p:nvSpPr>
        <p:spPr>
          <a:xfrm>
            <a:off x="794294" y="7125497"/>
            <a:ext cx="2133447" cy="11069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15" name="Google Shape;115;p80"/>
          <p:cNvSpPr txBox="1">
            <a:spLocks noGrp="1"/>
          </p:cNvSpPr>
          <p:nvPr>
            <p:ph type="body" idx="5"/>
          </p:nvPr>
        </p:nvSpPr>
        <p:spPr>
          <a:xfrm>
            <a:off x="794294" y="8288044"/>
            <a:ext cx="2133447" cy="27887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000"/>
              <a:buNone/>
              <a:defRPr sz="1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16" name="Google Shape;116;p80"/>
          <p:cNvSpPr/>
          <p:nvPr/>
        </p:nvSpPr>
        <p:spPr>
          <a:xfrm>
            <a:off x="3132759" y="4148979"/>
            <a:ext cx="2133447" cy="11069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17" name="Google Shape;117;p80"/>
          <p:cNvSpPr txBox="1">
            <a:spLocks noGrp="1"/>
          </p:cNvSpPr>
          <p:nvPr>
            <p:ph type="body" idx="6"/>
          </p:nvPr>
        </p:nvSpPr>
        <p:spPr>
          <a:xfrm>
            <a:off x="3132759" y="5311526"/>
            <a:ext cx="2133447" cy="27887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000"/>
              <a:buNone/>
              <a:defRPr sz="1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18" name="Google Shape;118;p80"/>
          <p:cNvSpPr/>
          <p:nvPr/>
        </p:nvSpPr>
        <p:spPr>
          <a:xfrm>
            <a:off x="3132759" y="5641470"/>
            <a:ext cx="2133447" cy="11069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19" name="Google Shape;119;p80"/>
          <p:cNvSpPr txBox="1">
            <a:spLocks noGrp="1"/>
          </p:cNvSpPr>
          <p:nvPr>
            <p:ph type="body" idx="7"/>
          </p:nvPr>
        </p:nvSpPr>
        <p:spPr>
          <a:xfrm>
            <a:off x="3132759" y="6804017"/>
            <a:ext cx="2133447" cy="27887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000"/>
              <a:buNone/>
              <a:defRPr sz="1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20" name="Google Shape;120;p80"/>
          <p:cNvSpPr/>
          <p:nvPr/>
        </p:nvSpPr>
        <p:spPr>
          <a:xfrm>
            <a:off x="3132759" y="7110506"/>
            <a:ext cx="2133447" cy="11069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21" name="Google Shape;121;p80"/>
          <p:cNvSpPr txBox="1">
            <a:spLocks noGrp="1"/>
          </p:cNvSpPr>
          <p:nvPr>
            <p:ph type="body" idx="8"/>
          </p:nvPr>
        </p:nvSpPr>
        <p:spPr>
          <a:xfrm>
            <a:off x="3132759" y="8273053"/>
            <a:ext cx="2133447" cy="27887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000"/>
              <a:buNone/>
              <a:defRPr sz="1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22" name="Google Shape;122;p80"/>
          <p:cNvSpPr/>
          <p:nvPr/>
        </p:nvSpPr>
        <p:spPr>
          <a:xfrm>
            <a:off x="3268133" y="9004089"/>
            <a:ext cx="4291542" cy="446488"/>
          </a:xfrm>
          <a:prstGeom prst="rect">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23" name="Google Shape;123;p80"/>
          <p:cNvSpPr txBox="1">
            <a:spLocks noGrp="1"/>
          </p:cNvSpPr>
          <p:nvPr>
            <p:ph type="body" idx="9"/>
          </p:nvPr>
        </p:nvSpPr>
        <p:spPr>
          <a:xfrm>
            <a:off x="3268133" y="9000978"/>
            <a:ext cx="4291542" cy="44648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2000"/>
              <a:buNone/>
              <a:defRPr sz="20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24" name="Google Shape;124;p80"/>
          <p:cNvSpPr txBox="1">
            <a:spLocks noGrp="1"/>
          </p:cNvSpPr>
          <p:nvPr>
            <p:ph type="body" idx="13"/>
          </p:nvPr>
        </p:nvSpPr>
        <p:spPr>
          <a:xfrm>
            <a:off x="801602"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nstruction">
  <p:cSld name="Instruction">
    <p:spTree>
      <p:nvGrpSpPr>
        <p:cNvPr id="1" name="Shape 125"/>
        <p:cNvGrpSpPr/>
        <p:nvPr/>
      </p:nvGrpSpPr>
      <p:grpSpPr>
        <a:xfrm>
          <a:off x="0" y="0"/>
          <a:ext cx="0" cy="0"/>
          <a:chOff x="0" y="0"/>
          <a:chExt cx="0" cy="0"/>
        </a:xfrm>
      </p:grpSpPr>
      <p:sp>
        <p:nvSpPr>
          <p:cNvPr id="126" name="Google Shape;126;p81"/>
          <p:cNvSpPr/>
          <p:nvPr/>
        </p:nvSpPr>
        <p:spPr>
          <a:xfrm>
            <a:off x="0" y="0"/>
            <a:ext cx="7559675" cy="10691813"/>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27" name="Google Shape;127;p81"/>
          <p:cNvSpPr/>
          <p:nvPr/>
        </p:nvSpPr>
        <p:spPr>
          <a:xfrm>
            <a:off x="-15240" y="9662696"/>
            <a:ext cx="7559675"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sv-SE" sz="1800" b="0" i="0" u="none" strike="noStrike" cap="none">
                <a:solidFill>
                  <a:schemeClr val="lt1"/>
                </a:solidFill>
                <a:latin typeface="Verdana"/>
                <a:ea typeface="Verdana"/>
                <a:cs typeface="Verdana"/>
                <a:sym typeface="Verdana"/>
              </a:rPr>
              <a:t>*** </a:t>
            </a:r>
            <a:r>
              <a:rPr lang="sv-SE" sz="1800" b="1" i="0" u="none" strike="noStrike" cap="none">
                <a:solidFill>
                  <a:schemeClr val="lt1"/>
                </a:solidFill>
                <a:latin typeface="Verdana"/>
                <a:ea typeface="Verdana"/>
                <a:cs typeface="Verdana"/>
                <a:sym typeface="Verdana"/>
              </a:rPr>
              <a:t>PLEASE DELETE THIS INSTRUCTION SLIDE BEFORE PRESENTING FINAL PRESENTATION </a:t>
            </a:r>
            <a:r>
              <a:rPr lang="sv-SE" sz="1800" b="0" i="0" u="none" strike="noStrike" cap="none">
                <a:solidFill>
                  <a:schemeClr val="lt1"/>
                </a:solidFill>
                <a:latin typeface="Verdana"/>
                <a:ea typeface="Verdana"/>
                <a:cs typeface="Verdana"/>
                <a:sym typeface="Verdana"/>
              </a:rPr>
              <a:t>*** </a:t>
            </a:r>
            <a:endParaRPr sz="1800" b="0" i="0" u="none" strike="noStrike" cap="none">
              <a:solidFill>
                <a:schemeClr val="lt1"/>
              </a:solidFill>
              <a:latin typeface="Verdana"/>
              <a:ea typeface="Verdana"/>
              <a:cs typeface="Verdana"/>
              <a:sym typeface="Verdana"/>
            </a:endParaRPr>
          </a:p>
        </p:txBody>
      </p:sp>
      <p:sp>
        <p:nvSpPr>
          <p:cNvPr id="128" name="Google Shape;128;p81"/>
          <p:cNvSpPr/>
          <p:nvPr/>
        </p:nvSpPr>
        <p:spPr>
          <a:xfrm>
            <a:off x="586900" y="491138"/>
            <a:ext cx="6408259"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sv-SE" sz="1800" b="0" i="1" u="none" strike="noStrike" cap="none">
                <a:solidFill>
                  <a:schemeClr val="lt1"/>
                </a:solidFill>
                <a:latin typeface="Verdana"/>
                <a:ea typeface="Verdana"/>
                <a:cs typeface="Verdana"/>
                <a:sym typeface="Verdana"/>
              </a:rPr>
              <a:t>Icons which can be used within this template without losing quality.  Change line colour, width and style.  </a:t>
            </a:r>
            <a:endParaRPr sz="1400" b="0" i="0" u="none" strike="noStrike" cap="none">
              <a:solidFill>
                <a:srgbClr val="000000"/>
              </a:solidFill>
              <a:latin typeface="Arial"/>
              <a:ea typeface="Arial"/>
              <a:cs typeface="Arial"/>
              <a:sym typeface="Arial"/>
            </a:endParaRPr>
          </a:p>
          <a:p>
            <a:pPr marL="52388" marR="0" lvl="0" indent="0" algn="l" rtl="0">
              <a:lnSpc>
                <a:spcPct val="100000"/>
              </a:lnSpc>
              <a:spcBef>
                <a:spcPts val="0"/>
              </a:spcBef>
              <a:spcAft>
                <a:spcPts val="0"/>
              </a:spcAft>
              <a:buClr>
                <a:schemeClr val="dk1"/>
              </a:buClr>
              <a:buSzPts val="900"/>
              <a:buFont typeface="Quattrocento Sans"/>
              <a:buNone/>
            </a:pPr>
            <a:endParaRPr sz="1800" b="0" i="1" u="none" strike="noStrike" cap="none">
              <a:solidFill>
                <a:schemeClr val="lt1"/>
              </a:solidFill>
              <a:latin typeface="Calibri"/>
              <a:ea typeface="Calibri"/>
              <a:cs typeface="Calibri"/>
              <a:sym typeface="Calibri"/>
            </a:endParaRPr>
          </a:p>
        </p:txBody>
      </p:sp>
      <p:cxnSp>
        <p:nvCxnSpPr>
          <p:cNvPr id="129" name="Google Shape;129;p81"/>
          <p:cNvCxnSpPr/>
          <p:nvPr/>
        </p:nvCxnSpPr>
        <p:spPr>
          <a:xfrm>
            <a:off x="0" y="1584960"/>
            <a:ext cx="7559675" cy="0"/>
          </a:xfrm>
          <a:prstGeom prst="straightConnector1">
            <a:avLst/>
          </a:prstGeom>
          <a:noFill/>
          <a:ln w="28575" cap="flat" cmpd="sng">
            <a:solidFill>
              <a:schemeClr val="lt1"/>
            </a:solidFill>
            <a:prstDash val="solid"/>
            <a:miter lim="800000"/>
            <a:headEnd type="none" w="sm" len="sm"/>
            <a:tailEnd type="none" w="sm" len="sm"/>
          </a:ln>
        </p:spPr>
      </p:cxnSp>
      <p:cxnSp>
        <p:nvCxnSpPr>
          <p:cNvPr id="130" name="Google Shape;130;p81"/>
          <p:cNvCxnSpPr/>
          <p:nvPr/>
        </p:nvCxnSpPr>
        <p:spPr>
          <a:xfrm>
            <a:off x="-15240" y="9113520"/>
            <a:ext cx="7559675" cy="0"/>
          </a:xfrm>
          <a:prstGeom prst="straightConnector1">
            <a:avLst/>
          </a:prstGeom>
          <a:noFill/>
          <a:ln w="28575" cap="flat" cmpd="sng">
            <a:solidFill>
              <a:schemeClr val="lt1"/>
            </a:solidFill>
            <a:prstDash val="solid"/>
            <a:miter lim="800000"/>
            <a:headEnd type="none" w="sm" len="sm"/>
            <a:tailEnd type="none" w="sm" len="sm"/>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gazine/Newsletter Cover">
  <p:cSld name="Magazine/Newsletter Cover">
    <p:spTree>
      <p:nvGrpSpPr>
        <p:cNvPr id="1" name="Shape 131"/>
        <p:cNvGrpSpPr/>
        <p:nvPr/>
      </p:nvGrpSpPr>
      <p:grpSpPr>
        <a:xfrm>
          <a:off x="0" y="0"/>
          <a:ext cx="0" cy="0"/>
          <a:chOff x="0" y="0"/>
          <a:chExt cx="0" cy="0"/>
        </a:xfrm>
      </p:grpSpPr>
      <p:pic>
        <p:nvPicPr>
          <p:cNvPr id="132" name="Google Shape;132;p82"/>
          <p:cNvPicPr preferRelativeResize="0"/>
          <p:nvPr/>
        </p:nvPicPr>
        <p:blipFill rotWithShape="1">
          <a:blip r:embed="rId2">
            <a:alphaModFix/>
          </a:blip>
          <a:srcRect/>
          <a:stretch/>
        </p:blipFill>
        <p:spPr>
          <a:xfrm rot="9000000">
            <a:off x="4156903" y="-1408070"/>
            <a:ext cx="5202335" cy="5427724"/>
          </a:xfrm>
          <a:custGeom>
            <a:avLst/>
            <a:gdLst/>
            <a:ahLst/>
            <a:cxnLst/>
            <a:rect l="l" t="t" r="r" b="b"/>
            <a:pathLst>
              <a:path w="6275419" h="6547299" extrusionOk="0">
                <a:moveTo>
                  <a:pt x="0" y="2338122"/>
                </a:moveTo>
                <a:lnTo>
                  <a:pt x="0" y="0"/>
                </a:lnTo>
                <a:lnTo>
                  <a:pt x="1349916" y="0"/>
                </a:lnTo>
                <a:lnTo>
                  <a:pt x="994942" y="614832"/>
                </a:lnTo>
                <a:lnTo>
                  <a:pt x="177967" y="614832"/>
                </a:lnTo>
                <a:lnTo>
                  <a:pt x="177967" y="2029874"/>
                </a:lnTo>
                <a:close/>
                <a:moveTo>
                  <a:pt x="3561392" y="6547299"/>
                </a:moveTo>
                <a:lnTo>
                  <a:pt x="4084033" y="5642058"/>
                </a:lnTo>
                <a:lnTo>
                  <a:pt x="1736058" y="4286454"/>
                </a:lnTo>
                <a:lnTo>
                  <a:pt x="1736058" y="3785708"/>
                </a:lnTo>
                <a:lnTo>
                  <a:pt x="3877337" y="76905"/>
                </a:lnTo>
                <a:lnTo>
                  <a:pt x="3744133" y="0"/>
                </a:lnTo>
                <a:lnTo>
                  <a:pt x="6275419" y="0"/>
                </a:lnTo>
                <a:lnTo>
                  <a:pt x="6275419" y="6547299"/>
                </a:lnTo>
                <a:close/>
                <a:moveTo>
                  <a:pt x="0" y="6547299"/>
                </a:moveTo>
                <a:lnTo>
                  <a:pt x="0" y="3284141"/>
                </a:lnTo>
                <a:lnTo>
                  <a:pt x="177967" y="3386890"/>
                </a:lnTo>
                <a:lnTo>
                  <a:pt x="177968" y="4620240"/>
                </a:lnTo>
                <a:lnTo>
                  <a:pt x="119092" y="4722215"/>
                </a:lnTo>
                <a:lnTo>
                  <a:pt x="177968" y="4756207"/>
                </a:lnTo>
                <a:lnTo>
                  <a:pt x="177968" y="5344355"/>
                </a:lnTo>
                <a:lnTo>
                  <a:pt x="1196669" y="5344354"/>
                </a:lnTo>
                <a:lnTo>
                  <a:pt x="3280230" y="6547299"/>
                </a:lnTo>
                <a:close/>
              </a:path>
            </a:pathLst>
          </a:custGeom>
          <a:noFill/>
          <a:ln>
            <a:noFill/>
          </a:ln>
        </p:spPr>
      </p:pic>
      <p:sp>
        <p:nvSpPr>
          <p:cNvPr id="133" name="Google Shape;133;p82"/>
          <p:cNvSpPr txBox="1">
            <a:spLocks noGrp="1"/>
          </p:cNvSpPr>
          <p:nvPr>
            <p:ph type="body" idx="1"/>
          </p:nvPr>
        </p:nvSpPr>
        <p:spPr>
          <a:xfrm>
            <a:off x="6507413" y="3867270"/>
            <a:ext cx="1081492" cy="41162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rgbClr val="6D6E71"/>
              </a:buClr>
              <a:buSzPts val="1000"/>
              <a:buNone/>
              <a:defRPr sz="10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34" name="Google Shape;134;p82"/>
          <p:cNvSpPr txBox="1">
            <a:spLocks noGrp="1"/>
          </p:cNvSpPr>
          <p:nvPr>
            <p:ph type="body" idx="2"/>
          </p:nvPr>
        </p:nvSpPr>
        <p:spPr>
          <a:xfrm>
            <a:off x="336028" y="2871681"/>
            <a:ext cx="3383477"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35" name="Google Shape;135;p82"/>
          <p:cNvSpPr txBox="1">
            <a:spLocks noGrp="1"/>
          </p:cNvSpPr>
          <p:nvPr>
            <p:ph type="body" idx="3"/>
          </p:nvPr>
        </p:nvSpPr>
        <p:spPr>
          <a:xfrm>
            <a:off x="317992" y="2203977"/>
            <a:ext cx="3383477"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36" name="Google Shape;136;p82"/>
          <p:cNvSpPr txBox="1">
            <a:spLocks noGrp="1"/>
          </p:cNvSpPr>
          <p:nvPr>
            <p:ph type="body" idx="4"/>
          </p:nvPr>
        </p:nvSpPr>
        <p:spPr>
          <a:xfrm>
            <a:off x="5784170" y="3868154"/>
            <a:ext cx="1066605" cy="41162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rgbClr val="69ADAD"/>
              </a:buClr>
              <a:buSzPts val="1000"/>
              <a:buNone/>
              <a:defRPr sz="10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37" name="Google Shape;137;p82"/>
          <p:cNvSpPr/>
          <p:nvPr/>
        </p:nvSpPr>
        <p:spPr>
          <a:xfrm>
            <a:off x="-3025" y="3830750"/>
            <a:ext cx="5181224" cy="5919178"/>
          </a:xfrm>
          <a:custGeom>
            <a:avLst/>
            <a:gdLst/>
            <a:ahLst/>
            <a:cxnLst/>
            <a:rect l="l" t="t" r="r" b="b"/>
            <a:pathLst>
              <a:path w="5317284" h="6074616" extrusionOk="0">
                <a:moveTo>
                  <a:pt x="2260494" y="0"/>
                </a:moveTo>
                <a:cubicBezTo>
                  <a:pt x="3948713" y="0"/>
                  <a:pt x="5317284" y="1359849"/>
                  <a:pt x="5317284" y="3037308"/>
                </a:cubicBezTo>
                <a:cubicBezTo>
                  <a:pt x="5317284" y="4714767"/>
                  <a:pt x="3948713" y="6074616"/>
                  <a:pt x="2260494" y="6074616"/>
                </a:cubicBezTo>
                <a:cubicBezTo>
                  <a:pt x="1416385" y="6074616"/>
                  <a:pt x="652187" y="5734654"/>
                  <a:pt x="99017" y="5185009"/>
                </a:cubicBezTo>
                <a:lnTo>
                  <a:pt x="0" y="5076758"/>
                </a:lnTo>
                <a:lnTo>
                  <a:pt x="0" y="997859"/>
                </a:lnTo>
                <a:lnTo>
                  <a:pt x="99017" y="889607"/>
                </a:lnTo>
                <a:cubicBezTo>
                  <a:pt x="652187" y="339962"/>
                  <a:pt x="1416385" y="0"/>
                  <a:pt x="2260494" y="0"/>
                </a:cubicBez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38" name="Google Shape;138;p82"/>
          <p:cNvSpPr txBox="1">
            <a:spLocks noGrp="1"/>
          </p:cNvSpPr>
          <p:nvPr>
            <p:ph type="body" idx="5"/>
          </p:nvPr>
        </p:nvSpPr>
        <p:spPr>
          <a:xfrm>
            <a:off x="644309" y="5574550"/>
            <a:ext cx="412383" cy="406880"/>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39" name="Google Shape;139;p82"/>
          <p:cNvSpPr txBox="1">
            <a:spLocks noGrp="1"/>
          </p:cNvSpPr>
          <p:nvPr>
            <p:ph type="body" idx="6"/>
          </p:nvPr>
        </p:nvSpPr>
        <p:spPr>
          <a:xfrm>
            <a:off x="1258920" y="5564733"/>
            <a:ext cx="3075170" cy="40688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0" name="Google Shape;140;p82"/>
          <p:cNvSpPr txBox="1">
            <a:spLocks noGrp="1"/>
          </p:cNvSpPr>
          <p:nvPr>
            <p:ph type="body" idx="7"/>
          </p:nvPr>
        </p:nvSpPr>
        <p:spPr>
          <a:xfrm>
            <a:off x="644309" y="6162860"/>
            <a:ext cx="412383" cy="406880"/>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1" name="Google Shape;141;p82"/>
          <p:cNvSpPr txBox="1">
            <a:spLocks noGrp="1"/>
          </p:cNvSpPr>
          <p:nvPr>
            <p:ph type="body" idx="8"/>
          </p:nvPr>
        </p:nvSpPr>
        <p:spPr>
          <a:xfrm>
            <a:off x="1258920" y="6162668"/>
            <a:ext cx="3075170" cy="40688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2" name="Google Shape;142;p82"/>
          <p:cNvSpPr txBox="1">
            <a:spLocks noGrp="1"/>
          </p:cNvSpPr>
          <p:nvPr>
            <p:ph type="body" idx="9"/>
          </p:nvPr>
        </p:nvSpPr>
        <p:spPr>
          <a:xfrm>
            <a:off x="644309" y="6751170"/>
            <a:ext cx="412383" cy="406880"/>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3" name="Google Shape;143;p82"/>
          <p:cNvSpPr txBox="1">
            <a:spLocks noGrp="1"/>
          </p:cNvSpPr>
          <p:nvPr>
            <p:ph type="body" idx="13"/>
          </p:nvPr>
        </p:nvSpPr>
        <p:spPr>
          <a:xfrm>
            <a:off x="1258920" y="6760603"/>
            <a:ext cx="3075170" cy="40688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4" name="Google Shape;144;p82"/>
          <p:cNvSpPr txBox="1">
            <a:spLocks noGrp="1"/>
          </p:cNvSpPr>
          <p:nvPr>
            <p:ph type="body" idx="14"/>
          </p:nvPr>
        </p:nvSpPr>
        <p:spPr>
          <a:xfrm>
            <a:off x="644309" y="7339480"/>
            <a:ext cx="412383" cy="406880"/>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5" name="Google Shape;145;p82"/>
          <p:cNvSpPr txBox="1">
            <a:spLocks noGrp="1"/>
          </p:cNvSpPr>
          <p:nvPr>
            <p:ph type="body" idx="15"/>
          </p:nvPr>
        </p:nvSpPr>
        <p:spPr>
          <a:xfrm>
            <a:off x="1258920" y="7358538"/>
            <a:ext cx="3075170" cy="40688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6" name="Google Shape;146;p82"/>
          <p:cNvSpPr txBox="1">
            <a:spLocks noGrp="1"/>
          </p:cNvSpPr>
          <p:nvPr>
            <p:ph type="body" idx="16"/>
          </p:nvPr>
        </p:nvSpPr>
        <p:spPr>
          <a:xfrm>
            <a:off x="644309" y="7927790"/>
            <a:ext cx="412383" cy="406880"/>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7" name="Google Shape;147;p82"/>
          <p:cNvSpPr txBox="1">
            <a:spLocks noGrp="1"/>
          </p:cNvSpPr>
          <p:nvPr>
            <p:ph type="body" idx="17"/>
          </p:nvPr>
        </p:nvSpPr>
        <p:spPr>
          <a:xfrm>
            <a:off x="1258920" y="7956473"/>
            <a:ext cx="3075170" cy="40688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8" name="Google Shape;148;p82"/>
          <p:cNvSpPr txBox="1">
            <a:spLocks noGrp="1"/>
          </p:cNvSpPr>
          <p:nvPr>
            <p:ph type="body" idx="18"/>
          </p:nvPr>
        </p:nvSpPr>
        <p:spPr>
          <a:xfrm>
            <a:off x="644309" y="8516101"/>
            <a:ext cx="412383" cy="406880"/>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9" name="Google Shape;149;p82"/>
          <p:cNvSpPr txBox="1">
            <a:spLocks noGrp="1"/>
          </p:cNvSpPr>
          <p:nvPr>
            <p:ph type="body" idx="19"/>
          </p:nvPr>
        </p:nvSpPr>
        <p:spPr>
          <a:xfrm>
            <a:off x="1258920" y="8554410"/>
            <a:ext cx="3075170" cy="40688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50" name="Google Shape;150;p82"/>
          <p:cNvSpPr txBox="1">
            <a:spLocks noGrp="1"/>
          </p:cNvSpPr>
          <p:nvPr>
            <p:ph type="body" idx="20"/>
          </p:nvPr>
        </p:nvSpPr>
        <p:spPr>
          <a:xfrm>
            <a:off x="539608" y="4732051"/>
            <a:ext cx="3794482" cy="72232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grpSp>
        <p:nvGrpSpPr>
          <p:cNvPr id="151" name="Google Shape;151;p82"/>
          <p:cNvGrpSpPr/>
          <p:nvPr/>
        </p:nvGrpSpPr>
        <p:grpSpPr>
          <a:xfrm>
            <a:off x="628267" y="6075645"/>
            <a:ext cx="3705823" cy="2967449"/>
            <a:chOff x="-3025" y="5942032"/>
            <a:chExt cx="3207651" cy="2490651"/>
          </a:xfrm>
        </p:grpSpPr>
        <p:cxnSp>
          <p:nvCxnSpPr>
            <p:cNvPr id="152" name="Google Shape;152;p82"/>
            <p:cNvCxnSpPr/>
            <p:nvPr/>
          </p:nvCxnSpPr>
          <p:spPr>
            <a:xfrm>
              <a:off x="0" y="5942032"/>
              <a:ext cx="3204626" cy="0"/>
            </a:xfrm>
            <a:prstGeom prst="straightConnector1">
              <a:avLst/>
            </a:prstGeom>
            <a:noFill/>
            <a:ln w="28575" cap="flat" cmpd="sng">
              <a:solidFill>
                <a:schemeClr val="lt1"/>
              </a:solidFill>
              <a:prstDash val="solid"/>
              <a:miter lim="800000"/>
              <a:headEnd type="none" w="sm" len="sm"/>
              <a:tailEnd type="none" w="sm" len="sm"/>
            </a:ln>
          </p:spPr>
        </p:cxnSp>
        <p:cxnSp>
          <p:nvCxnSpPr>
            <p:cNvPr id="153" name="Google Shape;153;p82"/>
            <p:cNvCxnSpPr/>
            <p:nvPr/>
          </p:nvCxnSpPr>
          <p:spPr>
            <a:xfrm>
              <a:off x="-3025" y="6440162"/>
              <a:ext cx="3207651" cy="0"/>
            </a:xfrm>
            <a:prstGeom prst="straightConnector1">
              <a:avLst/>
            </a:prstGeom>
            <a:noFill/>
            <a:ln w="28575" cap="flat" cmpd="sng">
              <a:solidFill>
                <a:schemeClr val="lt1"/>
              </a:solidFill>
              <a:prstDash val="solid"/>
              <a:miter lim="800000"/>
              <a:headEnd type="none" w="sm" len="sm"/>
              <a:tailEnd type="none" w="sm" len="sm"/>
            </a:ln>
          </p:spPr>
        </p:cxnSp>
        <p:cxnSp>
          <p:nvCxnSpPr>
            <p:cNvPr id="154" name="Google Shape;154;p82"/>
            <p:cNvCxnSpPr/>
            <p:nvPr/>
          </p:nvCxnSpPr>
          <p:spPr>
            <a:xfrm>
              <a:off x="0" y="6938292"/>
              <a:ext cx="3204626" cy="0"/>
            </a:xfrm>
            <a:prstGeom prst="straightConnector1">
              <a:avLst/>
            </a:prstGeom>
            <a:noFill/>
            <a:ln w="28575" cap="flat" cmpd="sng">
              <a:solidFill>
                <a:schemeClr val="lt1"/>
              </a:solidFill>
              <a:prstDash val="solid"/>
              <a:miter lim="800000"/>
              <a:headEnd type="none" w="sm" len="sm"/>
              <a:tailEnd type="none" w="sm" len="sm"/>
            </a:ln>
          </p:spPr>
        </p:cxnSp>
        <p:cxnSp>
          <p:nvCxnSpPr>
            <p:cNvPr id="155" name="Google Shape;155;p82"/>
            <p:cNvCxnSpPr/>
            <p:nvPr/>
          </p:nvCxnSpPr>
          <p:spPr>
            <a:xfrm>
              <a:off x="0" y="7436422"/>
              <a:ext cx="3204626" cy="0"/>
            </a:xfrm>
            <a:prstGeom prst="straightConnector1">
              <a:avLst/>
            </a:prstGeom>
            <a:noFill/>
            <a:ln w="28575" cap="flat" cmpd="sng">
              <a:solidFill>
                <a:schemeClr val="lt1"/>
              </a:solidFill>
              <a:prstDash val="solid"/>
              <a:miter lim="800000"/>
              <a:headEnd type="none" w="sm" len="sm"/>
              <a:tailEnd type="none" w="sm" len="sm"/>
            </a:ln>
          </p:spPr>
        </p:cxnSp>
        <p:cxnSp>
          <p:nvCxnSpPr>
            <p:cNvPr id="156" name="Google Shape;156;p82"/>
            <p:cNvCxnSpPr/>
            <p:nvPr/>
          </p:nvCxnSpPr>
          <p:spPr>
            <a:xfrm>
              <a:off x="0" y="7934552"/>
              <a:ext cx="3204626" cy="0"/>
            </a:xfrm>
            <a:prstGeom prst="straightConnector1">
              <a:avLst/>
            </a:prstGeom>
            <a:noFill/>
            <a:ln w="28575" cap="flat" cmpd="sng">
              <a:solidFill>
                <a:schemeClr val="lt1"/>
              </a:solidFill>
              <a:prstDash val="solid"/>
              <a:miter lim="800000"/>
              <a:headEnd type="none" w="sm" len="sm"/>
              <a:tailEnd type="none" w="sm" len="sm"/>
            </a:ln>
          </p:spPr>
        </p:cxnSp>
        <p:cxnSp>
          <p:nvCxnSpPr>
            <p:cNvPr id="157" name="Google Shape;157;p82"/>
            <p:cNvCxnSpPr/>
            <p:nvPr/>
          </p:nvCxnSpPr>
          <p:spPr>
            <a:xfrm>
              <a:off x="0" y="8417115"/>
              <a:ext cx="3204626" cy="15568"/>
            </a:xfrm>
            <a:prstGeom prst="straightConnector1">
              <a:avLst/>
            </a:prstGeom>
            <a:noFill/>
            <a:ln w="28575" cap="flat" cmpd="sng">
              <a:solidFill>
                <a:schemeClr val="lt1"/>
              </a:solidFill>
              <a:prstDash val="solid"/>
              <a:miter lim="800000"/>
              <a:headEnd type="none" w="sm" len="sm"/>
              <a:tailEnd type="none" w="sm" len="sm"/>
            </a:ln>
          </p:spPr>
        </p:cxnSp>
      </p:grpSp>
      <p:sp>
        <p:nvSpPr>
          <p:cNvPr id="158" name="Google Shape;158;p82"/>
          <p:cNvSpPr/>
          <p:nvPr/>
        </p:nvSpPr>
        <p:spPr>
          <a:xfrm>
            <a:off x="-3025" y="9279437"/>
            <a:ext cx="3836256" cy="531962"/>
          </a:xfrm>
          <a:prstGeom prst="rect">
            <a:avLst/>
          </a:pr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59" name="Google Shape;159;p82"/>
          <p:cNvSpPr txBox="1">
            <a:spLocks noGrp="1"/>
          </p:cNvSpPr>
          <p:nvPr>
            <p:ph type="body" idx="21"/>
          </p:nvPr>
        </p:nvSpPr>
        <p:spPr>
          <a:xfrm>
            <a:off x="19827" y="9343352"/>
            <a:ext cx="3794482" cy="49702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800"/>
              <a:buNone/>
              <a:defRPr sz="1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160" name="Google Shape;160;p82"/>
          <p:cNvCxnSpPr/>
          <p:nvPr/>
        </p:nvCxnSpPr>
        <p:spPr>
          <a:xfrm>
            <a:off x="-3025" y="2857609"/>
            <a:ext cx="3769765" cy="0"/>
          </a:xfrm>
          <a:prstGeom prst="straightConnector1">
            <a:avLst/>
          </a:prstGeom>
          <a:noFill/>
          <a:ln w="28575" cap="flat" cmpd="sng">
            <a:solidFill>
              <a:srgbClr val="69ADAD"/>
            </a:solidFill>
            <a:prstDash val="solid"/>
            <a:miter lim="800000"/>
            <a:headEnd type="none" w="sm" len="sm"/>
            <a:tailEnd type="none" w="sm" len="sm"/>
          </a:ln>
        </p:spPr>
      </p:cxnSp>
      <p:sp>
        <p:nvSpPr>
          <p:cNvPr id="161" name="Google Shape;161;p82"/>
          <p:cNvSpPr txBox="1"/>
          <p:nvPr/>
        </p:nvSpPr>
        <p:spPr>
          <a:xfrm>
            <a:off x="317992" y="10005335"/>
            <a:ext cx="5181224" cy="630942"/>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700"/>
              <a:buFont typeface="Arial"/>
              <a:buNone/>
            </a:pPr>
            <a:r>
              <a:rPr lang="sv-SE" sz="700" b="0" i="0" u="none" strike="noStrike" cap="none">
                <a:solidFill>
                  <a:srgbClr val="6D6E7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sv-SE" sz="700" b="1" i="0" u="none" strike="noStrike" cap="none">
                <a:solidFill>
                  <a:srgbClr val="6D6E71"/>
                </a:solidFill>
                <a:latin typeface="Roboto"/>
                <a:ea typeface="Roboto"/>
                <a:cs typeface="Roboto"/>
                <a:sym typeface="Roboto"/>
              </a:rPr>
              <a:t>2021-2-BE04-KA220-YOU-000050778</a:t>
            </a:r>
            <a:br>
              <a:rPr lang="sv-SE" sz="700" b="0" i="0" u="none" strike="noStrike" cap="none">
                <a:solidFill>
                  <a:srgbClr val="6D6E71"/>
                </a:solidFill>
                <a:latin typeface="Roboto"/>
                <a:ea typeface="Roboto"/>
                <a:cs typeface="Roboto"/>
                <a:sym typeface="Roboto"/>
              </a:rPr>
            </a:br>
            <a:endParaRPr sz="700" b="0" i="0" u="none" strike="noStrike" cap="none">
              <a:solidFill>
                <a:srgbClr val="6D6E71"/>
              </a:solidFill>
              <a:latin typeface="Roboto"/>
              <a:ea typeface="Roboto"/>
              <a:cs typeface="Roboto"/>
              <a:sym typeface="Roboto"/>
            </a:endParaRPr>
          </a:p>
        </p:txBody>
      </p:sp>
      <p:pic>
        <p:nvPicPr>
          <p:cNvPr id="162" name="Google Shape;162;p82"/>
          <p:cNvPicPr preferRelativeResize="0"/>
          <p:nvPr/>
        </p:nvPicPr>
        <p:blipFill rotWithShape="1">
          <a:blip r:embed="rId3">
            <a:alphaModFix/>
          </a:blip>
          <a:srcRect/>
          <a:stretch/>
        </p:blipFill>
        <p:spPr>
          <a:xfrm>
            <a:off x="232111" y="387001"/>
            <a:ext cx="4296822" cy="1242551"/>
          </a:xfrm>
          <a:prstGeom prst="rect">
            <a:avLst/>
          </a:prstGeom>
          <a:noFill/>
          <a:ln>
            <a:noFill/>
          </a:ln>
        </p:spPr>
      </p:pic>
      <p:sp>
        <p:nvSpPr>
          <p:cNvPr id="163" name="Google Shape;163;p82"/>
          <p:cNvSpPr>
            <a:spLocks noGrp="1"/>
          </p:cNvSpPr>
          <p:nvPr>
            <p:ph type="pic" idx="22"/>
          </p:nvPr>
        </p:nvSpPr>
        <p:spPr>
          <a:xfrm>
            <a:off x="5205348" y="0"/>
            <a:ext cx="2354327" cy="2862503"/>
          </a:xfrm>
          <a:prstGeom prst="rect">
            <a:avLst/>
          </a:prstGeom>
          <a:noFill/>
          <a:ln>
            <a:noFill/>
          </a:ln>
        </p:spPr>
      </p:sp>
      <p:cxnSp>
        <p:nvCxnSpPr>
          <p:cNvPr id="164" name="Google Shape;164;p82"/>
          <p:cNvCxnSpPr/>
          <p:nvPr/>
        </p:nvCxnSpPr>
        <p:spPr>
          <a:xfrm>
            <a:off x="5756091" y="4269311"/>
            <a:ext cx="1803584" cy="9579"/>
          </a:xfrm>
          <a:prstGeom prst="straightConnector1">
            <a:avLst/>
          </a:prstGeom>
          <a:noFill/>
          <a:ln w="28575" cap="flat" cmpd="sng">
            <a:solidFill>
              <a:srgbClr val="69ADAD"/>
            </a:solidFill>
            <a:prstDash val="solid"/>
            <a:miter lim="800000"/>
            <a:headEnd type="none" w="sm" len="sm"/>
            <a:tailEnd type="none" w="sm" len="sm"/>
          </a:ln>
        </p:spPr>
      </p:cxnSp>
      <p:pic>
        <p:nvPicPr>
          <p:cNvPr id="165" name="Google Shape;165;p82" descr="Co-funded by the European Union logo in png for web usage"/>
          <p:cNvPicPr preferRelativeResize="0"/>
          <p:nvPr/>
        </p:nvPicPr>
        <p:blipFill rotWithShape="1">
          <a:blip r:embed="rId4">
            <a:alphaModFix/>
          </a:blip>
          <a:srcRect/>
          <a:stretch/>
        </p:blipFill>
        <p:spPr>
          <a:xfrm>
            <a:off x="5499215" y="10058294"/>
            <a:ext cx="1895498" cy="461700"/>
          </a:xfrm>
          <a:prstGeom prst="rect">
            <a:avLst/>
          </a:prstGeom>
          <a:noFill/>
          <a:ln>
            <a:noFill/>
          </a:ln>
        </p:spPr>
      </p:pic>
      <p:sp>
        <p:nvSpPr>
          <p:cNvPr id="166" name="Google Shape;166;p82"/>
          <p:cNvSpPr/>
          <p:nvPr/>
        </p:nvSpPr>
        <p:spPr>
          <a:xfrm>
            <a:off x="5252213" y="9489331"/>
            <a:ext cx="12552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sv-SE" sz="800" b="1" i="0" u="none" strike="noStrike" cap="none">
                <a:solidFill>
                  <a:schemeClr val="dk1"/>
                </a:solidFill>
                <a:latin typeface="Calibri"/>
                <a:ea typeface="Calibri"/>
                <a:cs typeface="Calibri"/>
                <a:sym typeface="Calibri"/>
              </a:rPr>
              <a:t>This resource is licensed under CC BY 4.0</a:t>
            </a:r>
            <a:endParaRPr sz="1283" b="0" i="0" u="none" strike="noStrike" cap="none">
              <a:solidFill>
                <a:schemeClr val="dk1"/>
              </a:solidFill>
              <a:latin typeface="Century Schoolbook"/>
              <a:ea typeface="Century Schoolbook"/>
              <a:cs typeface="Century Schoolbook"/>
              <a:sym typeface="Century Schoolbook"/>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a:solidFill>
                <a:schemeClr val="dk1"/>
              </a:solidFill>
              <a:latin typeface="Calibri"/>
              <a:ea typeface="Calibri"/>
              <a:cs typeface="Calibri"/>
              <a:sym typeface="Calibri"/>
            </a:endParaRPr>
          </a:p>
        </p:txBody>
      </p:sp>
      <p:pic>
        <p:nvPicPr>
          <p:cNvPr id="167" name="Google Shape;167;p82"/>
          <p:cNvPicPr preferRelativeResize="0"/>
          <p:nvPr/>
        </p:nvPicPr>
        <p:blipFill rotWithShape="1">
          <a:blip r:embed="rId5">
            <a:alphaModFix/>
          </a:blip>
          <a:srcRect/>
          <a:stretch/>
        </p:blipFill>
        <p:spPr>
          <a:xfrm>
            <a:off x="3986990" y="9407122"/>
            <a:ext cx="1244049" cy="433251"/>
          </a:xfrm>
          <a:prstGeom prst="rect">
            <a:avLst/>
          </a:prstGeom>
          <a:noFill/>
          <a:ln>
            <a:noFill/>
          </a:ln>
        </p:spPr>
      </p:pic>
    </p:spTree>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73"/>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73"/>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73"/>
          <p:cNvSpPr txBox="1">
            <a:spLocks noGrp="1"/>
          </p:cNvSpPr>
          <p:nvPr>
            <p:ph type="sldNum" idx="12"/>
          </p:nvPr>
        </p:nvSpPr>
        <p:spPr>
          <a:xfrm>
            <a:off x="6231620" y="10122572"/>
            <a:ext cx="1047264" cy="46582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011E3B"/>
                </a:solidFill>
                <a:latin typeface="Avenir"/>
                <a:ea typeface="Avenir"/>
                <a:cs typeface="Avenir"/>
                <a:sym typeface="Avenir"/>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011E3B"/>
                </a:solidFill>
                <a:latin typeface="Avenir"/>
                <a:ea typeface="Avenir"/>
                <a:cs typeface="Avenir"/>
                <a:sym typeface="Avenir"/>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011E3B"/>
                </a:solidFill>
                <a:latin typeface="Avenir"/>
                <a:ea typeface="Avenir"/>
                <a:cs typeface="Avenir"/>
                <a:sym typeface="Avenir"/>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011E3B"/>
                </a:solidFill>
                <a:latin typeface="Avenir"/>
                <a:ea typeface="Avenir"/>
                <a:cs typeface="Avenir"/>
                <a:sym typeface="Avenir"/>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011E3B"/>
                </a:solidFill>
                <a:latin typeface="Avenir"/>
                <a:ea typeface="Avenir"/>
                <a:cs typeface="Avenir"/>
                <a:sym typeface="Avenir"/>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011E3B"/>
                </a:solidFill>
                <a:latin typeface="Avenir"/>
                <a:ea typeface="Avenir"/>
                <a:cs typeface="Avenir"/>
                <a:sym typeface="Avenir"/>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011E3B"/>
                </a:solidFill>
                <a:latin typeface="Avenir"/>
                <a:ea typeface="Avenir"/>
                <a:cs typeface="Avenir"/>
                <a:sym typeface="Avenir"/>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011E3B"/>
                </a:solidFill>
                <a:latin typeface="Avenir"/>
                <a:ea typeface="Avenir"/>
                <a:cs typeface="Avenir"/>
                <a:sym typeface="Avenir"/>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011E3B"/>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sv-SE"/>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367">
          <p15:clr>
            <a:srgbClr val="F26B43"/>
          </p15:clr>
        </p15:guide>
        <p15:guide id="2" pos="238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hyperlink" Target="https://wid.world/wp-content/uploads/2023/01/CBV2023-ClimateInequalityReport-2.pdf" TargetMode="External"/><Relationship Id="rId2" Type="http://schemas.openxmlformats.org/officeDocument/2006/relationships/notesSlide" Target="../notesSlides/notesSlide47.xml"/><Relationship Id="rId1" Type="http://schemas.openxmlformats.org/officeDocument/2006/relationships/slideLayout" Target="../slideLayouts/slideLayout5.xml"/><Relationship Id="rId5" Type="http://schemas.openxmlformats.org/officeDocument/2006/relationships/hyperlink" Target="https://planetaryhealthalliance.org/" TargetMode="External"/><Relationship Id="rId4" Type="http://schemas.openxmlformats.org/officeDocument/2006/relationships/hyperlink" Target="https://www.hsph.harvard.edu/samuel-myers/"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s://www.cnn.com/specials/weather/hurricane-maria" TargetMode="External"/><Relationship Id="rId2" Type="http://schemas.openxmlformats.org/officeDocument/2006/relationships/notesSlide" Target="../notesSlides/notesSlide48.xml"/><Relationship Id="rId1" Type="http://schemas.openxmlformats.org/officeDocument/2006/relationships/slideLayout" Target="../slideLayouts/slideLayout5.xml"/><Relationship Id="rId5" Type="http://schemas.openxmlformats.org/officeDocument/2006/relationships/hyperlink" Target="https://www.un.org/sg/en/content/sg/speeches/2022-12-06/secretary-generals-remarks-the-un-biodiversity-conference-%E2%80%94-cop15" TargetMode="External"/><Relationship Id="rId4" Type="http://schemas.openxmlformats.org/officeDocument/2006/relationships/hyperlink" Target="https://www.weforum.org/agenda/2022/06/deadly-heat-wave-in-india-and-pakistan-was-30x-more-likely-due-to-climate-change-scientists-say/" TargetMode="Externa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g"/><Relationship Id="rId7" Type="http://schemas.openxmlformats.org/officeDocument/2006/relationships/image" Target="../media/image23.jpg"/><Relationship Id="rId2" Type="http://schemas.openxmlformats.org/officeDocument/2006/relationships/notesSlide" Target="../notesSlides/notesSlide72.xml"/><Relationship Id="rId1" Type="http://schemas.openxmlformats.org/officeDocument/2006/relationships/slideLayout" Target="../slideLayouts/slideLayout7.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png"/><Relationship Id="rId9" Type="http://schemas.openxmlformats.org/officeDocument/2006/relationships/image" Target="../media/image2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pic>
        <p:nvPicPr>
          <p:cNvPr id="4" name="Bildobjekt 3" descr="En bild som visar person, Människoansikte, leende, klädsel&#10;&#10;AI-genererat innehåll kan vara felaktigt.">
            <a:extLst>
              <a:ext uri="{FF2B5EF4-FFF2-40B4-BE49-F238E27FC236}">
                <a16:creationId xmlns:a16="http://schemas.microsoft.com/office/drawing/2014/main" id="{485D848F-8FAC-51D6-054F-30976D7B2F85}"/>
              </a:ext>
            </a:extLst>
          </p:cNvPr>
          <p:cNvPicPr>
            <a:picLocks noChangeAspect="1"/>
          </p:cNvPicPr>
          <p:nvPr/>
        </p:nvPicPr>
        <p:blipFill>
          <a:blip r:embed="rId3"/>
          <a:stretch>
            <a:fillRect/>
          </a:stretch>
        </p:blipFill>
        <p:spPr>
          <a:xfrm>
            <a:off x="-928689" y="3464454"/>
            <a:ext cx="5879307" cy="5879307"/>
          </a:xfrm>
          <a:prstGeom prst="rect">
            <a:avLst/>
          </a:prstGeom>
        </p:spPr>
      </p:pic>
      <p:sp>
        <p:nvSpPr>
          <p:cNvPr id="536" name="Google Shape;536;p1"/>
          <p:cNvSpPr txBox="1">
            <a:spLocks noGrp="1"/>
          </p:cNvSpPr>
          <p:nvPr>
            <p:ph type="body" idx="1"/>
          </p:nvPr>
        </p:nvSpPr>
        <p:spPr>
          <a:xfrm>
            <a:off x="3623733" y="2087466"/>
            <a:ext cx="4968474" cy="1248401"/>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8AC03B"/>
              </a:buClr>
              <a:buSzPts val="2400"/>
              <a:buNone/>
            </a:pPr>
            <a:r>
              <a:rPr lang="sv-SE" sz="2400"/>
              <a:t>Il mio progetto di ecoturismo</a:t>
            </a:r>
            <a:endParaRPr/>
          </a:p>
          <a:p>
            <a:pPr marL="0" lvl="0" indent="0" algn="l" rtl="0">
              <a:lnSpc>
                <a:spcPct val="100000"/>
              </a:lnSpc>
              <a:spcBef>
                <a:spcPts val="0"/>
              </a:spcBef>
              <a:spcAft>
                <a:spcPts val="0"/>
              </a:spcAft>
              <a:buClr>
                <a:srgbClr val="8AC03B"/>
              </a:buClr>
              <a:buSzPts val="2400"/>
              <a:buNone/>
            </a:pPr>
            <a:endParaRPr sz="2400"/>
          </a:p>
          <a:p>
            <a:pPr marL="0" lvl="0" indent="0" algn="l" rtl="0">
              <a:lnSpc>
                <a:spcPct val="100000"/>
              </a:lnSpc>
              <a:spcBef>
                <a:spcPts val="0"/>
              </a:spcBef>
              <a:spcAft>
                <a:spcPts val="0"/>
              </a:spcAft>
              <a:buClr>
                <a:srgbClr val="89899B"/>
              </a:buClr>
              <a:buSzPts val="2400"/>
              <a:buNone/>
            </a:pPr>
            <a:r>
              <a:rPr lang="sv-SE" sz="2400">
                <a:solidFill>
                  <a:srgbClr val="89899B"/>
                </a:solidFill>
              </a:rPr>
              <a:t>Contesto teorico</a:t>
            </a:r>
            <a:endParaRPr/>
          </a:p>
        </p:txBody>
      </p:sp>
      <p:sp>
        <p:nvSpPr>
          <p:cNvPr id="537" name="Google Shape;537;p1"/>
          <p:cNvSpPr txBox="1">
            <a:spLocks noGrp="1"/>
          </p:cNvSpPr>
          <p:nvPr>
            <p:ph type="body" idx="4"/>
          </p:nvPr>
        </p:nvSpPr>
        <p:spPr>
          <a:xfrm>
            <a:off x="3977012" y="7030220"/>
            <a:ext cx="4422335" cy="44648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lt1"/>
              </a:buClr>
              <a:buSzPts val="2000"/>
              <a:buNone/>
            </a:pPr>
            <a:r>
              <a:rPr lang="sv-SE" sz="1200" b="1" dirty="0" err="1">
                <a:solidFill>
                  <a:srgbClr val="FFFFFF"/>
                </a:solidFill>
                <a:latin typeface="Verdana"/>
                <a:ea typeface="Verdana"/>
                <a:cs typeface="Verdana"/>
                <a:sym typeface="Verdana"/>
              </a:rPr>
              <a:t>www.ecohealthforyouth.com</a:t>
            </a:r>
            <a:endParaRPr sz="1400" dirty="0"/>
          </a:p>
        </p:txBody>
      </p:sp>
      <p:pic>
        <p:nvPicPr>
          <p:cNvPr id="538" name="Google Shape;538;p1"/>
          <p:cNvPicPr preferRelativeResize="0"/>
          <p:nvPr/>
        </p:nvPicPr>
        <p:blipFill rotWithShape="1">
          <a:blip r:embed="rId4">
            <a:alphaModFix amt="70000"/>
          </a:blip>
          <a:srcRect/>
          <a:stretch/>
        </p:blipFill>
        <p:spPr>
          <a:xfrm>
            <a:off x="-701259" y="4317997"/>
            <a:ext cx="5424446" cy="542444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1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10</a:t>
            </a:fld>
            <a:endParaRPr/>
          </a:p>
        </p:txBody>
      </p:sp>
      <p:sp>
        <p:nvSpPr>
          <p:cNvPr id="621" name="Google Shape;621;p10"/>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Integrare i principi della permacultura e i principi operativi chiave della natura quando si immagina un progetto di ecoturismo è fondamentale per diversi motivi:</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1. </a:t>
            </a:r>
            <a:r>
              <a:rPr lang="sv-SE" sz="1600" b="1" i="0" u="none" strike="noStrike">
                <a:latin typeface="Calibri"/>
                <a:ea typeface="Calibri"/>
                <a:cs typeface="Calibri"/>
                <a:sym typeface="Calibri"/>
              </a:rPr>
              <a:t>Solide basi ecologiche</a:t>
            </a:r>
            <a:r>
              <a:rPr lang="sv-SE" sz="1600" b="0" i="0" u="none" strike="noStrike">
                <a:latin typeface="Calibri"/>
                <a:ea typeface="Calibri"/>
                <a:cs typeface="Calibri"/>
                <a:sym typeface="Calibri"/>
              </a:rPr>
              <a:t>: Allineando il progetto a principi che enfatizzano l'equilibrio ecologico, la sostenibilità e il rispetto dei sistemi naturali, si garantisce che il progetto sia costruito su solide basi ambientali. Ciò contribuisce a minimizzare gli impatti negativi sull'ambiente e a promuovere la conservazione degli ecosistemi e della biodiversità.</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2. </a:t>
            </a:r>
            <a:r>
              <a:rPr lang="sv-SE" sz="1600" b="1" i="0" u="none" strike="noStrike">
                <a:latin typeface="Calibri"/>
                <a:ea typeface="Calibri"/>
                <a:cs typeface="Calibri"/>
                <a:sym typeface="Calibri"/>
              </a:rPr>
              <a:t>Cambiamento di prospettiva</a:t>
            </a:r>
            <a:r>
              <a:rPr lang="sv-SE" sz="1600" b="0" i="0" u="none" strike="noStrike">
                <a:latin typeface="Calibri"/>
                <a:ea typeface="Calibri"/>
                <a:cs typeface="Calibri"/>
                <a:sym typeface="Calibri"/>
              </a:rPr>
              <a:t>: Lo sviluppo aziendale tradizionale spesso si concentra principalmente sul profitto e sulla crescita, a volte a scapito di considerazioni ambientali e sociali. L'integrazione dei principi della permacultura sfida questa mentalità enfatizzando il pensiero olistico, la sostenibilità a lungo termine e l'armonia con la natura. Questo cambiamento di prospettiva incoraggia un approccio più equilibrato che considera il benessere degli ecosistemi, delle comunità e delle generazioni future.</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p:txBody>
      </p:sp>
      <p:sp>
        <p:nvSpPr>
          <p:cNvPr id="622" name="Google Shape;622;p10"/>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Utilizzare l'etica della permacultura nello sviluppo dei progetti</a:t>
            </a:r>
            <a:endParaRPr/>
          </a:p>
        </p:txBody>
      </p:sp>
      <p:sp>
        <p:nvSpPr>
          <p:cNvPr id="623" name="Google Shape;623;p10"/>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Permacultura</a:t>
            </a:r>
            <a:endParaRPr/>
          </a:p>
        </p:txBody>
      </p:sp>
      <p:sp>
        <p:nvSpPr>
          <p:cNvPr id="624" name="Google Shape;624;p10"/>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28"/>
        <p:cNvGrpSpPr/>
        <p:nvPr/>
      </p:nvGrpSpPr>
      <p:grpSpPr>
        <a:xfrm>
          <a:off x="0" y="0"/>
          <a:ext cx="0" cy="0"/>
          <a:chOff x="0" y="0"/>
          <a:chExt cx="0" cy="0"/>
        </a:xfrm>
      </p:grpSpPr>
      <p:sp>
        <p:nvSpPr>
          <p:cNvPr id="629" name="Google Shape;629;p1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11</a:t>
            </a:fld>
            <a:endParaRPr/>
          </a:p>
        </p:txBody>
      </p:sp>
      <p:sp>
        <p:nvSpPr>
          <p:cNvPr id="630" name="Google Shape;630;p11"/>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3. </a:t>
            </a:r>
            <a:r>
              <a:rPr lang="sv-SE" sz="1600" b="1" i="0" u="none" strike="noStrike">
                <a:latin typeface="Calibri"/>
                <a:ea typeface="Calibri"/>
                <a:cs typeface="Calibri"/>
                <a:sym typeface="Calibri"/>
              </a:rPr>
              <a:t>Prospettiva ecosistemica</a:t>
            </a:r>
            <a:r>
              <a:rPr lang="sv-SE" sz="1600" b="0" i="0" u="none" strike="noStrike">
                <a:latin typeface="Calibri"/>
                <a:ea typeface="Calibri"/>
                <a:cs typeface="Calibri"/>
                <a:sym typeface="Calibri"/>
              </a:rPr>
              <a:t>: Adottando una prospettiva ecosistemica, i progetti di ecoturismo possono comprendere e apprezzare meglio l'interconnessione tra sistemi naturali, patrimonio culturale e comunità locali. Questa visione olistica consente di sviluppare iniziative che sostengono la salute dell'ecosistema, l'autenticità culturale e la resilienza delle comunità.</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4. </a:t>
            </a:r>
            <a:r>
              <a:rPr lang="sv-SE" sz="1600" b="1" i="0" u="none" strike="noStrike">
                <a:latin typeface="Calibri"/>
                <a:ea typeface="Calibri"/>
                <a:cs typeface="Calibri"/>
                <a:sym typeface="Calibri"/>
              </a:rPr>
              <a:t>Approccio orientato allo scopo</a:t>
            </a:r>
            <a:r>
              <a:rPr lang="sv-SE" sz="1600" b="0" i="0" u="none" strike="noStrike">
                <a:latin typeface="Calibri"/>
                <a:ea typeface="Calibri"/>
                <a:cs typeface="Calibri"/>
                <a:sym typeface="Calibri"/>
              </a:rPr>
              <a:t>: Abbracciare i principi della permacultura incoraggia i progetti di ecoturismo a definire il loro scopo al di là del guadagno finanziario. I progetti guidati da principi quali l'interdipendenza, la diversità e la creazione continua hanno maggiori probabilità di dare priorità alla conservazione dell'ambiente, all'emancipazione delle comunità e allo sviluppo sostenibile come componenti integrali della loro missione.</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L'integrazione di questi principi nei progetti di ecoturismo pone una solida base ecologica, sfida i paradigmi commerciali tradizionali, favorisce una prospettiva olistica e promuove iniziative orientate allo scopo, a beneficio sia delle persone che del pianeta.</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1" i="0" u="none" strike="noStrike">
                <a:latin typeface="Calibri"/>
                <a:ea typeface="Calibri"/>
                <a:cs typeface="Calibri"/>
                <a:sym typeface="Calibri"/>
              </a:rPr>
              <a:t>Per cambiare prospettiva, comprendendo il nostro ecosistema</a:t>
            </a:r>
            <a:r>
              <a:rPr lang="sv-SE" sz="1600" b="0" i="0" u="none" strike="noStrike">
                <a:latin typeface="Calibri"/>
                <a:ea typeface="Calibri"/>
                <a:cs typeface="Calibri"/>
                <a:sym typeface="Calibri"/>
              </a:rPr>
              <a:t>, dovremmo adottare un approccio olistico che comprenda le fasi descritte nel prossimo segmento. </a:t>
            </a:r>
            <a:endParaRPr sz="1600">
              <a:latin typeface="Calibri"/>
              <a:ea typeface="Calibri"/>
              <a:cs typeface="Calibri"/>
              <a:sym typeface="Calibri"/>
            </a:endParaRPr>
          </a:p>
        </p:txBody>
      </p:sp>
      <p:sp>
        <p:nvSpPr>
          <p:cNvPr id="631" name="Google Shape;631;p11"/>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Utilizzare l'etica della permacultura nello sviluppo dei progetti</a:t>
            </a:r>
            <a:endParaRPr/>
          </a:p>
        </p:txBody>
      </p:sp>
      <p:sp>
        <p:nvSpPr>
          <p:cNvPr id="632" name="Google Shape;632;p11"/>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Permacultura</a:t>
            </a:r>
            <a:endParaRPr/>
          </a:p>
        </p:txBody>
      </p:sp>
      <p:sp>
        <p:nvSpPr>
          <p:cNvPr id="633" name="Google Shape;633;p11"/>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
        <p:nvSpPr>
          <p:cNvPr id="638" name="Google Shape;638;p1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12</a:t>
            </a:fld>
            <a:endParaRPr/>
          </a:p>
        </p:txBody>
      </p:sp>
      <p:sp>
        <p:nvSpPr>
          <p:cNvPr id="639" name="Google Shape;639;p12"/>
          <p:cNvSpPr txBox="1">
            <a:spLocks noGrp="1"/>
          </p:cNvSpPr>
          <p:nvPr>
            <p:ph type="body" idx="1"/>
          </p:nvPr>
        </p:nvSpPr>
        <p:spPr>
          <a:xfrm>
            <a:off x="801602" y="2403364"/>
            <a:ext cx="5956470" cy="6471695"/>
          </a:xfrm>
          <a:prstGeom prst="rect">
            <a:avLst/>
          </a:prstGeom>
          <a:solidFill>
            <a:schemeClr val="lt1"/>
          </a:solid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Sia che si tratti di aiutarmi a identificare un progetto o un'attività, sia che si tratti di analizzare la fattibilità di un progetto che ho in mente, è importante effettuare anche solo una semplice diagnosi del territorio in cui si inserisce il mio progetto. Questo mi permetterà di affinare l'analisi della sua fattibilità in tutte le sue dimensioni "ecologiche", sociali ed economiche e mi aiuterà a definire una strategia per la sua realizzazione.</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Un progetto ecoturistico, più di ogni altro, è fondamentalmente legato a un territorio. Per sua natura, sarà un attore attivo nell'area prescelta, che deve essere compresa appieno per esaminarne il potenziale, stabilire legami con tutti gli altri attori su cui influirà direttamente e indirettamente, analizzare la sua fattibilità e definire la strategia di attuazione più pertinente ed efficace.</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Tutto ciò che riguarda l'ecoturismo ha a che fare con le diverse componenti di un territorio, lo spazio e il luogo in cui vogliamo agire. </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Si tratta di conoscere meglio il territorio, redigendo una sorta di inventario che identifichi i punti di forza e le opportunità, nonché le debolezze e le minacce, in relazione alle sfide ambientali, sociali ed economiche del vostro progetto.</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Come abbiamo visto, l'ecoturismo deve andare oltre la nozione di patrimonio storico (monumenti) per estendere la sua portata al patrimonio naturale, al know-how, ai prodotti e alle culture locali. </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p:txBody>
      </p:sp>
      <p:sp>
        <p:nvSpPr>
          <p:cNvPr id="640" name="Google Shape;640;p12"/>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Conoscere il "territorio": la diagnostica territoriale nella località prescelta</a:t>
            </a:r>
            <a:endParaRPr/>
          </a:p>
        </p:txBody>
      </p:sp>
      <p:sp>
        <p:nvSpPr>
          <p:cNvPr id="641" name="Google Shape;641;p12"/>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Diagnosi territoriale</a:t>
            </a:r>
            <a:endParaRPr/>
          </a:p>
        </p:txBody>
      </p:sp>
      <p:sp>
        <p:nvSpPr>
          <p:cNvPr id="642" name="Google Shape;642;p12"/>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1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13</a:t>
            </a:fld>
            <a:endParaRPr/>
          </a:p>
        </p:txBody>
      </p:sp>
      <p:sp>
        <p:nvSpPr>
          <p:cNvPr id="648" name="Google Shape;648;p13"/>
          <p:cNvSpPr txBox="1">
            <a:spLocks noGrp="1"/>
          </p:cNvSpPr>
          <p:nvPr>
            <p:ph type="body" idx="1"/>
          </p:nvPr>
        </p:nvSpPr>
        <p:spPr>
          <a:xfrm>
            <a:off x="801602" y="2403364"/>
            <a:ext cx="5956470" cy="6444801"/>
          </a:xfrm>
          <a:prstGeom prst="rect">
            <a:avLst/>
          </a:prstGeom>
          <a:solidFill>
            <a:schemeClr val="lt1"/>
          </a:solid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L'obiettivo è quello di effettuare questa diagnosi territoriale, ponendo particolare enfasi su tutto ciò che caratterizza un progetto ecoturistico e in particolare:</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a:latin typeface="Calibri"/>
                <a:ea typeface="Calibri"/>
                <a:cs typeface="Calibri"/>
                <a:sym typeface="Calibri"/>
              </a:rPr>
              <a:t>Pratiche sostenibili nell'area prescelta;</a:t>
            </a:r>
            <a:endParaRPr/>
          </a:p>
          <a:p>
            <a:pPr marL="285750" lvl="0" indent="-285750" algn="just" rtl="0">
              <a:lnSpc>
                <a:spcPct val="100000"/>
              </a:lnSpc>
              <a:spcBef>
                <a:spcPts val="600"/>
              </a:spcBef>
              <a:spcAft>
                <a:spcPts val="0"/>
              </a:spcAft>
              <a:buClr>
                <a:srgbClr val="6D6E71"/>
              </a:buClr>
              <a:buSzPts val="1600"/>
              <a:buFont typeface="Noto Sans Symbols"/>
              <a:buChar char="❖"/>
            </a:pPr>
            <a:r>
              <a:rPr lang="sv-SE" sz="1600">
                <a:latin typeface="Calibri"/>
                <a:ea typeface="Calibri"/>
                <a:cs typeface="Calibri"/>
                <a:sym typeface="Calibri"/>
              </a:rPr>
              <a:t>Risorse naturali e ambientali e loro conservazione;</a:t>
            </a:r>
            <a:endParaRPr/>
          </a:p>
          <a:p>
            <a:pPr marL="285750" lvl="0" indent="-285750" algn="just" rtl="0">
              <a:lnSpc>
                <a:spcPct val="100000"/>
              </a:lnSpc>
              <a:spcBef>
                <a:spcPts val="600"/>
              </a:spcBef>
              <a:spcAft>
                <a:spcPts val="0"/>
              </a:spcAft>
              <a:buClr>
                <a:srgbClr val="6D6E71"/>
              </a:buClr>
              <a:buSzPts val="1600"/>
              <a:buFont typeface="Noto Sans Symbols"/>
              <a:buChar char="❖"/>
            </a:pPr>
            <a:r>
              <a:rPr lang="sv-SE" sz="1600">
                <a:latin typeface="Calibri"/>
                <a:ea typeface="Calibri"/>
                <a:cs typeface="Calibri"/>
                <a:sym typeface="Calibri"/>
              </a:rPr>
              <a:t>Scambi culturali e dinamiche socioculturali;</a:t>
            </a:r>
            <a:endParaRPr/>
          </a:p>
          <a:p>
            <a:pPr marL="285750" lvl="0" indent="-285750" algn="just" rtl="0">
              <a:lnSpc>
                <a:spcPct val="100000"/>
              </a:lnSpc>
              <a:spcBef>
                <a:spcPts val="600"/>
              </a:spcBef>
              <a:spcAft>
                <a:spcPts val="0"/>
              </a:spcAft>
              <a:buClr>
                <a:srgbClr val="6D6E71"/>
              </a:buClr>
              <a:buSzPts val="1600"/>
              <a:buFont typeface="Noto Sans Symbols"/>
              <a:buChar char="❖"/>
            </a:pPr>
            <a:r>
              <a:rPr lang="sv-SE" sz="1600">
                <a:latin typeface="Calibri"/>
                <a:ea typeface="Calibri"/>
                <a:cs typeface="Calibri"/>
                <a:sym typeface="Calibri"/>
              </a:rPr>
              <a:t>Sostenibilità dell'infrastruttura;</a:t>
            </a:r>
            <a:endParaRPr/>
          </a:p>
          <a:p>
            <a:pPr marL="285750" lvl="0" indent="-285750" algn="just" rtl="0">
              <a:lnSpc>
                <a:spcPct val="100000"/>
              </a:lnSpc>
              <a:spcBef>
                <a:spcPts val="600"/>
              </a:spcBef>
              <a:spcAft>
                <a:spcPts val="0"/>
              </a:spcAft>
              <a:buClr>
                <a:srgbClr val="6D6E71"/>
              </a:buClr>
              <a:buSzPts val="1600"/>
              <a:buFont typeface="Noto Sans Symbols"/>
              <a:buChar char="❖"/>
            </a:pPr>
            <a:r>
              <a:rPr lang="sv-SE" sz="1600">
                <a:latin typeface="Calibri"/>
                <a:ea typeface="Calibri"/>
                <a:cs typeface="Calibri"/>
                <a:sym typeface="Calibri"/>
              </a:rPr>
              <a:t>La situazione turistica della zona;</a:t>
            </a:r>
            <a:endParaRPr/>
          </a:p>
          <a:p>
            <a:pPr marL="285750" lvl="0" indent="-285750" algn="just" rtl="0">
              <a:lnSpc>
                <a:spcPct val="100000"/>
              </a:lnSpc>
              <a:spcBef>
                <a:spcPts val="600"/>
              </a:spcBef>
              <a:spcAft>
                <a:spcPts val="0"/>
              </a:spcAft>
              <a:buClr>
                <a:srgbClr val="6D6E71"/>
              </a:buClr>
              <a:buSzPts val="1600"/>
              <a:buFont typeface="Noto Sans Symbols"/>
              <a:buChar char="❖"/>
            </a:pPr>
            <a:r>
              <a:rPr lang="sv-SE" sz="1600">
                <a:latin typeface="Calibri"/>
                <a:ea typeface="Calibri"/>
                <a:cs typeface="Calibri"/>
                <a:sym typeface="Calibri"/>
              </a:rPr>
              <a:t>Dinamiche economiche e distribuzione della ricchezza.</a:t>
            </a:r>
            <a:endParaRPr/>
          </a:p>
          <a:p>
            <a:pPr marL="0" lvl="0" indent="0" algn="just" rtl="0">
              <a:lnSpc>
                <a:spcPct val="100000"/>
              </a:lnSpc>
              <a:spcBef>
                <a:spcPts val="60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Una diagnosi del territorio vi permetterà anche di stabilire contatti e di avviare un dialogo con i principali stakeholder della zona in relazione all'attività che volete intraprendere. Un progetto di ecoturismo è intrinsecamente un'attività che interagisce con gli attori locali e con l'ambiente.</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Effettuare una diagnosi territoriale è il primo passo per stabilire un legame con gli stakeholder più rilevanti per l'attività che si vuole avviare (fornitori, clienti, concorrenti, partner, influencer, ecc.).</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Infine, quando si parla di diagnosi territoriale nel contesto di un progetto ecoturistico, ci si riferisce necessariamente alla raccolta di dati direttamente legati alla dimensione ecologica ed ecoturistica. </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p:txBody>
      </p:sp>
      <p:sp>
        <p:nvSpPr>
          <p:cNvPr id="649" name="Google Shape;649;p13"/>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Conoscere il "territorio": la diagnostica territoriale nella località prescelta</a:t>
            </a:r>
            <a:endParaRPr/>
          </a:p>
        </p:txBody>
      </p:sp>
      <p:sp>
        <p:nvSpPr>
          <p:cNvPr id="650" name="Google Shape;650;p13"/>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Diagnosi territoriale</a:t>
            </a:r>
            <a:endParaRPr/>
          </a:p>
        </p:txBody>
      </p:sp>
      <p:sp>
        <p:nvSpPr>
          <p:cNvPr id="651" name="Google Shape;651;p13"/>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sp>
        <p:nvSpPr>
          <p:cNvPr id="656" name="Google Shape;656;p1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14</a:t>
            </a:fld>
            <a:endParaRPr/>
          </a:p>
        </p:txBody>
      </p:sp>
      <p:sp>
        <p:nvSpPr>
          <p:cNvPr id="657" name="Google Shape;657;p14"/>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Esistono molte definizioni di ciò che chiamiamo territorio, che non è necessario approfondire in questa sede, ma tutte ruotano attorno ad alcuni denominatori comuni:</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285750" lvl="0" indent="-285750" algn="l" rtl="0">
              <a:lnSpc>
                <a:spcPct val="100000"/>
              </a:lnSpc>
              <a:spcBef>
                <a:spcPts val="0"/>
              </a:spcBef>
              <a:spcAft>
                <a:spcPts val="0"/>
              </a:spcAft>
              <a:buClr>
                <a:srgbClr val="6D6E71"/>
              </a:buClr>
              <a:buSzPts val="1600"/>
              <a:buFont typeface="Noto Sans Symbols"/>
              <a:buChar char="❖"/>
            </a:pPr>
            <a:r>
              <a:rPr lang="sv-SE" sz="1600">
                <a:latin typeface="Calibri"/>
                <a:ea typeface="Calibri"/>
                <a:cs typeface="Calibri"/>
                <a:sym typeface="Calibri"/>
              </a:rPr>
              <a:t>È uno spazio geografico delimitato (un'area geografica), nel nostro caso il territorio che avete scelto per il vostro progetto.</a:t>
            </a:r>
            <a:endParaRPr/>
          </a:p>
          <a:p>
            <a:pPr marL="285750" lvl="0" indent="-184150" algn="l"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l" rtl="0">
              <a:lnSpc>
                <a:spcPct val="100000"/>
              </a:lnSpc>
              <a:spcBef>
                <a:spcPts val="0"/>
              </a:spcBef>
              <a:spcAft>
                <a:spcPts val="0"/>
              </a:spcAft>
              <a:buClr>
                <a:srgbClr val="6D6E71"/>
              </a:buClr>
              <a:buSzPts val="1600"/>
              <a:buFont typeface="Noto Sans Symbols"/>
              <a:buChar char="❖"/>
            </a:pPr>
            <a:r>
              <a:rPr lang="sv-SE" sz="1600">
                <a:latin typeface="Calibri"/>
                <a:ea typeface="Calibri"/>
                <a:cs typeface="Calibri"/>
                <a:sym typeface="Calibri"/>
              </a:rPr>
              <a:t>In cui confluiscono risorse materiali e immateriali</a:t>
            </a:r>
            <a:endParaRPr/>
          </a:p>
          <a:p>
            <a:pPr marL="285750" lvl="0" indent="-184150" algn="l"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l" rtl="0">
              <a:lnSpc>
                <a:spcPct val="100000"/>
              </a:lnSpc>
              <a:spcBef>
                <a:spcPts val="0"/>
              </a:spcBef>
              <a:spcAft>
                <a:spcPts val="0"/>
              </a:spcAft>
              <a:buClr>
                <a:srgbClr val="6D6E71"/>
              </a:buClr>
              <a:buSzPts val="1600"/>
              <a:buFont typeface="Noto Sans Symbols"/>
              <a:buChar char="❖"/>
            </a:pPr>
            <a:r>
              <a:rPr lang="sv-SE" sz="1600">
                <a:latin typeface="Calibri"/>
                <a:ea typeface="Calibri"/>
                <a:cs typeface="Calibri"/>
                <a:sym typeface="Calibri"/>
              </a:rPr>
              <a:t>All'interno del quale le persone agiscono e interagiscono (uno spazio sociale) attraverso scambi sociali, culturali ed economici. È quindi un luogo in cui le persone vivono, pensano e agiscono.</a:t>
            </a:r>
            <a:endParaRPr/>
          </a:p>
          <a:p>
            <a:pPr marL="285750" lvl="0" indent="-184150" algn="l"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l" rtl="0">
              <a:lnSpc>
                <a:spcPct val="100000"/>
              </a:lnSpc>
              <a:spcBef>
                <a:spcPts val="0"/>
              </a:spcBef>
              <a:spcAft>
                <a:spcPts val="0"/>
              </a:spcAft>
              <a:buClr>
                <a:srgbClr val="6D6E71"/>
              </a:buClr>
              <a:buSzPts val="1600"/>
              <a:buFont typeface="Noto Sans Symbols"/>
              <a:buChar char="❖"/>
            </a:pPr>
            <a:r>
              <a:rPr lang="sv-SE" sz="1600">
                <a:latin typeface="Calibri"/>
                <a:ea typeface="Calibri"/>
                <a:cs typeface="Calibri"/>
                <a:sym typeface="Calibri"/>
              </a:rPr>
              <a:t>E che condividono una storia e una cultura.</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p:txBody>
      </p:sp>
      <p:sp>
        <p:nvSpPr>
          <p:cNvPr id="658" name="Google Shape;658;p14"/>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Che cos'è un territorio</a:t>
            </a:r>
            <a:endParaRPr/>
          </a:p>
        </p:txBody>
      </p:sp>
      <p:sp>
        <p:nvSpPr>
          <p:cNvPr id="659" name="Google Shape;659;p14"/>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Diagnosi territoriale</a:t>
            </a:r>
            <a:endParaRPr/>
          </a:p>
        </p:txBody>
      </p:sp>
      <p:sp>
        <p:nvSpPr>
          <p:cNvPr id="660" name="Google Shape;660;p14"/>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64"/>
        <p:cNvGrpSpPr/>
        <p:nvPr/>
      </p:nvGrpSpPr>
      <p:grpSpPr>
        <a:xfrm>
          <a:off x="0" y="0"/>
          <a:ext cx="0" cy="0"/>
          <a:chOff x="0" y="0"/>
          <a:chExt cx="0" cy="0"/>
        </a:xfrm>
      </p:grpSpPr>
      <p:sp>
        <p:nvSpPr>
          <p:cNvPr id="665" name="Google Shape;665;p1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15</a:t>
            </a:fld>
            <a:endParaRPr/>
          </a:p>
        </p:txBody>
      </p:sp>
      <p:sp>
        <p:nvSpPr>
          <p:cNvPr id="666" name="Google Shape;666;p15"/>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In generale, una diagnosi territoriale consiste nell'analisi di un'area, delle sue caratteristiche, delle sue sfide, del suo potenziale e dei suoi bisogni, al fine di identificare gli elementi di una strategia di sviluppo per quest'area, sia essa un distretto, un comune, un villaggio, una regione o una qualsiasi area geografica specifica. </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Più specificamente, nel caso di un progetto di ecoturismo, questa diagnosi consisterà in un'analisi dell'area in relazione alla dimensione ambientale ed ecologica in generale, e alla dimensione ecoturistica in particolare, del vostro progetto o dell'attività che volete avviare.  </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Un'analisi territoriale può essere semplice, concentrandosi sulle informazioni più importanti e prontamente disponibili.</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Quando si tratta di iniziative imprenditoriali, la diagnosi può essere molto soggettiva, in quanto dipende dalla vostra particolare visione e personalità, ognuna delle quali è una forza motrice essenziale per la vostra iniziativa e il vostro progetto. </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Si tratta di uno strumento essenziale, sia che vogliate identificare il potenziale di iniziative ecoturistiche in una determinata area, sia che vogliate valutare il potenziale di una particolare "nicchia" ecoturistica di vostro interesse, sia che vogliate analizzare la fattibilità di un'attività che avete in mente. </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p:txBody>
      </p:sp>
      <p:sp>
        <p:nvSpPr>
          <p:cNvPr id="667" name="Google Shape;667;p15"/>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Diagnosi territoriale nell'ambito di un progetto di ecoturismo</a:t>
            </a:r>
            <a:endParaRPr/>
          </a:p>
        </p:txBody>
      </p:sp>
      <p:sp>
        <p:nvSpPr>
          <p:cNvPr id="668" name="Google Shape;668;p15"/>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Diagnosi territoriale</a:t>
            </a:r>
            <a:endParaRPr/>
          </a:p>
        </p:txBody>
      </p:sp>
      <p:sp>
        <p:nvSpPr>
          <p:cNvPr id="669" name="Google Shape;669;p15"/>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sp>
        <p:nvSpPr>
          <p:cNvPr id="674" name="Google Shape;674;p1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16</a:t>
            </a:fld>
            <a:endParaRPr/>
          </a:p>
        </p:txBody>
      </p:sp>
      <p:sp>
        <p:nvSpPr>
          <p:cNvPr id="675" name="Google Shape;675;p16"/>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Gli obiettivi di questa diagnosi sono molteplici:</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a:latin typeface="Calibri"/>
                <a:ea typeface="Calibri"/>
                <a:cs typeface="Calibri"/>
                <a:sym typeface="Calibri"/>
              </a:rPr>
              <a:t>Conoscere e comprendere un'area/regione che vi interessa: le sue caratteristiche specifiche, i suoi beni, i punti di forza e le opportunità, le risorse, i problemi e le sfide;</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a:latin typeface="Calibri"/>
                <a:ea typeface="Calibri"/>
                <a:cs typeface="Calibri"/>
                <a:sym typeface="Calibri"/>
              </a:rPr>
              <a:t>Individuare e conoscere gli attori locali direttamente e indirettamente coinvolti nelle questioni ambientali e turistiche in modo generale o più specificamente legato all'area che vi interessa e/o al progetto che volete realizzare;</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a:latin typeface="Calibri"/>
                <a:ea typeface="Calibri"/>
                <a:cs typeface="Calibri"/>
                <a:sym typeface="Calibri"/>
              </a:rPr>
              <a:t>Avviare e facilitare la mobilitazione dei principali stakeholder locali, sia in relazione al tema dell'ecoturismo in generale, sia in relazione all'area del vostro progetto, o anche al suo scopo specifico;</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a:latin typeface="Calibri"/>
                <a:ea typeface="Calibri"/>
                <a:cs typeface="Calibri"/>
                <a:sym typeface="Calibri"/>
              </a:rPr>
              <a:t>Fornire uno strumento per la pianificazione strategica della vostra iniziativa, identificando obiettivi, azioni, metodi di attuazione e allocazione delle risorse.</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L'analisi territoriale non è fine a se stessa, ma piuttosto una fase del vostro processo imprenditoriale.</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p:txBody>
      </p:sp>
      <p:sp>
        <p:nvSpPr>
          <p:cNvPr id="676" name="Google Shape;676;p1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Diagnosi territoriale nell'ambito di un progetto di ecoturismo</a:t>
            </a:r>
            <a:endParaRPr/>
          </a:p>
        </p:txBody>
      </p:sp>
      <p:sp>
        <p:nvSpPr>
          <p:cNvPr id="677" name="Google Shape;677;p16"/>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Diagnosi territoriale</a:t>
            </a:r>
            <a:endParaRPr/>
          </a:p>
        </p:txBody>
      </p:sp>
      <p:sp>
        <p:nvSpPr>
          <p:cNvPr id="678" name="Google Shape;678;p16"/>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82"/>
        <p:cNvGrpSpPr/>
        <p:nvPr/>
      </p:nvGrpSpPr>
      <p:grpSpPr>
        <a:xfrm>
          <a:off x="0" y="0"/>
          <a:ext cx="0" cy="0"/>
          <a:chOff x="0" y="0"/>
          <a:chExt cx="0" cy="0"/>
        </a:xfrm>
      </p:grpSpPr>
      <p:sp>
        <p:nvSpPr>
          <p:cNvPr id="683" name="Google Shape;683;p1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17</a:t>
            </a:fld>
            <a:endParaRPr/>
          </a:p>
        </p:txBody>
      </p:sp>
      <p:sp>
        <p:nvSpPr>
          <p:cNvPr id="684" name="Google Shape;684;p17"/>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La diagnosi territoriale di un progetto di iniziativa ecoturistica si baserà su due pilastri principali: il quadro ambientale, ecologico, sociale, culturale ed economico da un lato e, dall'altro, l'identificazione e l'incontro dei soggetti interessati e delle loro iniziative.</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Un tale processo di analisi può essere progettato e intrapreso in modo semplice. Non si tratta di un esercizio scientifico o enciclopedico, ma piuttosto di conoscere l'area in cui si vuole avviare il progetto o l'attività, per meglio identificarla e/o definirla e/o renderla fattibile.</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Oltre a uno studio documentale dell'ambiente ecologico, culturale, sociale ed economico, la diagnosi si basa essenzialmente sull'identificazione e sull'incontro con gli stakeholder locali rilevanti (residenti, operatori economici, potenziali partner di progetto, potenziali clienti, amministrazione locale, rappresentanti eletti, ecc. L'analisi territoriale sarà essa stessa uno strumento per mettervi in contatto con i principali stakeholder direttamente o indirettamente coinvolti nel vostro progetto imprenditoriale.</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La diagnosi seguirà una serie di fasi essenziali:</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p:txBody>
      </p:sp>
      <p:sp>
        <p:nvSpPr>
          <p:cNvPr id="685" name="Google Shape;685;p1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Come effettuare una diagnosi territoriale</a:t>
            </a:r>
            <a:endParaRPr/>
          </a:p>
        </p:txBody>
      </p:sp>
      <p:sp>
        <p:nvSpPr>
          <p:cNvPr id="686" name="Google Shape;686;p17"/>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Diagnosi territoriale</a:t>
            </a:r>
            <a:endParaRPr/>
          </a:p>
        </p:txBody>
      </p:sp>
      <p:sp>
        <p:nvSpPr>
          <p:cNvPr id="687" name="Google Shape;687;p17"/>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91"/>
        <p:cNvGrpSpPr/>
        <p:nvPr/>
      </p:nvGrpSpPr>
      <p:grpSpPr>
        <a:xfrm>
          <a:off x="0" y="0"/>
          <a:ext cx="0" cy="0"/>
          <a:chOff x="0" y="0"/>
          <a:chExt cx="0" cy="0"/>
        </a:xfrm>
      </p:grpSpPr>
      <p:sp>
        <p:nvSpPr>
          <p:cNvPr id="692" name="Google Shape;692;p1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18</a:t>
            </a:fld>
            <a:endParaRPr/>
          </a:p>
        </p:txBody>
      </p:sp>
      <p:sp>
        <p:nvSpPr>
          <p:cNvPr id="693" name="Google Shape;693;p18"/>
          <p:cNvSpPr txBox="1">
            <a:spLocks noGrp="1"/>
          </p:cNvSpPr>
          <p:nvPr>
            <p:ph type="body" idx="1"/>
          </p:nvPr>
        </p:nvSpPr>
        <p:spPr>
          <a:xfrm>
            <a:off x="801602" y="2403364"/>
            <a:ext cx="5956470" cy="7130601"/>
          </a:xfrm>
          <a:prstGeom prst="rect">
            <a:avLst/>
          </a:prstGeom>
          <a:solidFill>
            <a:schemeClr val="lt1"/>
          </a:solid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La diagnosi seguirà una serie di fasi essenziali:</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a:latin typeface="Calibri"/>
                <a:ea typeface="Calibri"/>
                <a:cs typeface="Calibri"/>
                <a:sym typeface="Calibri"/>
              </a:rPr>
              <a:t>(1) Definizione del quadro di riferimento</a:t>
            </a:r>
            <a:r>
              <a:rPr lang="sv-SE" sz="1600">
                <a:latin typeface="Calibri"/>
                <a:ea typeface="Calibri"/>
                <a:cs typeface="Calibri"/>
                <a:sym typeface="Calibri"/>
              </a:rPr>
              <a:t>: è necessario definire chiaramente lo scopo della diagnosi, in modo da delimitare con precisione il suo "perimetro" in relazione al progetto.</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663717" lvl="1" indent="-285750" algn="just" rtl="0">
              <a:lnSpc>
                <a:spcPct val="100000"/>
              </a:lnSpc>
              <a:spcBef>
                <a:spcPts val="1133"/>
              </a:spcBef>
              <a:spcAft>
                <a:spcPts val="0"/>
              </a:spcAft>
              <a:buClr>
                <a:srgbClr val="89899B"/>
              </a:buClr>
              <a:buSzPts val="1600"/>
              <a:buFont typeface="Noto Sans Symbols"/>
              <a:buChar char="❖"/>
            </a:pPr>
            <a:r>
              <a:rPr lang="sv-SE" sz="1600">
                <a:solidFill>
                  <a:srgbClr val="6D6E71"/>
                </a:solidFill>
                <a:latin typeface="Calibri"/>
                <a:ea typeface="Calibri"/>
                <a:cs typeface="Calibri"/>
                <a:sym typeface="Calibri"/>
              </a:rPr>
              <a:t>Il suo ambito geografico: in quale zona intendete lanciare il vostro progetto o la vostra attività? (vedi sopra la domanda sulla scelta della sede per il vostro progetto)</a:t>
            </a:r>
            <a:endParaRPr/>
          </a:p>
          <a:p>
            <a:pPr marL="663717" lvl="1" indent="-285750" algn="just" rtl="0">
              <a:lnSpc>
                <a:spcPct val="100000"/>
              </a:lnSpc>
              <a:spcBef>
                <a:spcPts val="1133"/>
              </a:spcBef>
              <a:spcAft>
                <a:spcPts val="0"/>
              </a:spcAft>
              <a:buClr>
                <a:srgbClr val="89899B"/>
              </a:buClr>
              <a:buSzPts val="1600"/>
              <a:buFont typeface="Noto Sans Symbols"/>
              <a:buChar char="❖"/>
            </a:pPr>
            <a:r>
              <a:rPr lang="sv-SE" sz="1600">
                <a:solidFill>
                  <a:srgbClr val="6D6E71"/>
                </a:solidFill>
                <a:latin typeface="Calibri"/>
                <a:ea typeface="Calibri"/>
                <a:cs typeface="Calibri"/>
                <a:sym typeface="Calibri"/>
              </a:rPr>
              <a:t>Il suo scopo: in quale area o settore dell'ecoturismo volete operare? Quale attività volete lanciare? </a:t>
            </a:r>
            <a:endParaRPr/>
          </a:p>
          <a:p>
            <a:pPr marL="663717" lvl="1" indent="-285750" algn="just" rtl="0">
              <a:lnSpc>
                <a:spcPct val="100000"/>
              </a:lnSpc>
              <a:spcBef>
                <a:spcPts val="1133"/>
              </a:spcBef>
              <a:spcAft>
                <a:spcPts val="0"/>
              </a:spcAft>
              <a:buClr>
                <a:srgbClr val="89899B"/>
              </a:buClr>
              <a:buSzPts val="1600"/>
              <a:buFont typeface="Noto Sans Symbols"/>
              <a:buChar char="❖"/>
            </a:pPr>
            <a:r>
              <a:rPr lang="sv-SE" sz="1600">
                <a:solidFill>
                  <a:srgbClr val="6D6E71"/>
                </a:solidFill>
                <a:latin typeface="Calibri"/>
                <a:ea typeface="Calibri"/>
                <a:cs typeface="Calibri"/>
                <a:sym typeface="Calibri"/>
              </a:rPr>
              <a:t>Mappatura dell'area: la mappa sarà uno strumento essenziale per analizzare le problematiche, le opportunità e la vita dell'area (aree commerciali, aree di scambio, aree naturali, aree ricreative, ecc.) Tutti i dati e le informazioni raccolti durante la diagnosi devono essere mappati.</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a:latin typeface="Calibri"/>
                <a:ea typeface="Calibri"/>
                <a:cs typeface="Calibri"/>
                <a:sym typeface="Calibri"/>
              </a:rPr>
              <a:t>(2) La raccolta dei dati</a:t>
            </a:r>
            <a:r>
              <a:rPr lang="sv-SE" sz="1600">
                <a:latin typeface="Calibri"/>
                <a:ea typeface="Calibri"/>
                <a:cs typeface="Calibri"/>
                <a:sym typeface="Calibri"/>
              </a:rPr>
              <a:t>, conoscere il territorio e farlo proprio: si tratta di raccogliere il maggior numero possibile di dati utili sulle risorse materiali, immateriali e umane del territorio, sia in termini generali che in relazione all'oggetto del progetto, e di registrarli possibilmente sulla mappa.</a:t>
            </a:r>
            <a:endParaRPr/>
          </a:p>
          <a:p>
            <a:pPr marL="342900" lvl="0" indent="-241300" algn="just" rtl="0">
              <a:lnSpc>
                <a:spcPct val="100000"/>
              </a:lnSpc>
              <a:spcBef>
                <a:spcPts val="0"/>
              </a:spcBef>
              <a:spcAft>
                <a:spcPts val="0"/>
              </a:spcAft>
              <a:buClr>
                <a:srgbClr val="6D6E71"/>
              </a:buClr>
              <a:buSzPts val="1600"/>
              <a:buFont typeface="Century Schoolbook"/>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I dati saranno raccolti sia attraverso l'analisi documentale (dati statistici, documenti amministrativi e tecnici, media, articoli, ecc.) sia attraverso interviste e discussioni con gli stakeholder locali. Si tratterà di dati quantitativi e qualitativi. </a:t>
            </a:r>
            <a:endParaRPr/>
          </a:p>
          <a:p>
            <a:pPr marL="342900" lvl="0" indent="-241300" algn="just" rtl="0">
              <a:lnSpc>
                <a:spcPct val="100000"/>
              </a:lnSpc>
              <a:spcBef>
                <a:spcPts val="0"/>
              </a:spcBef>
              <a:spcAft>
                <a:spcPts val="0"/>
              </a:spcAft>
              <a:buClr>
                <a:srgbClr val="6D6E71"/>
              </a:buClr>
              <a:buSzPts val="1600"/>
              <a:buFont typeface="Century Schoolbook"/>
              <a:buNone/>
            </a:pPr>
            <a:endParaRPr sz="1600">
              <a:latin typeface="Calibri"/>
              <a:ea typeface="Calibri"/>
              <a:cs typeface="Calibri"/>
              <a:sym typeface="Calibri"/>
            </a:endParaRPr>
          </a:p>
          <a:p>
            <a:pPr marL="342900" lvl="0" indent="-241300" algn="just" rtl="0">
              <a:lnSpc>
                <a:spcPct val="100000"/>
              </a:lnSpc>
              <a:spcBef>
                <a:spcPts val="0"/>
              </a:spcBef>
              <a:spcAft>
                <a:spcPts val="0"/>
              </a:spcAft>
              <a:buClr>
                <a:srgbClr val="6D6E71"/>
              </a:buClr>
              <a:buSzPts val="1600"/>
              <a:buFont typeface="Century Schoolbook"/>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p:txBody>
      </p:sp>
      <p:sp>
        <p:nvSpPr>
          <p:cNvPr id="694" name="Google Shape;694;p18"/>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Come effettuare una diagnosi territoriale</a:t>
            </a:r>
            <a:endParaRPr/>
          </a:p>
        </p:txBody>
      </p:sp>
      <p:sp>
        <p:nvSpPr>
          <p:cNvPr id="695" name="Google Shape;695;p18"/>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Diagnosi territoriale</a:t>
            </a:r>
            <a:endParaRPr/>
          </a:p>
        </p:txBody>
      </p:sp>
      <p:sp>
        <p:nvSpPr>
          <p:cNvPr id="696" name="Google Shape;696;p18"/>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sp>
        <p:nvSpPr>
          <p:cNvPr id="701" name="Google Shape;701;p1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19</a:t>
            </a:fld>
            <a:endParaRPr/>
          </a:p>
        </p:txBody>
      </p:sp>
      <p:sp>
        <p:nvSpPr>
          <p:cNvPr id="702" name="Google Shape;702;p19"/>
          <p:cNvSpPr txBox="1">
            <a:spLocks noGrp="1"/>
          </p:cNvSpPr>
          <p:nvPr>
            <p:ph type="body" idx="1"/>
          </p:nvPr>
        </p:nvSpPr>
        <p:spPr>
          <a:xfrm>
            <a:off x="801602" y="2257665"/>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I dati saranno raccolti sia attraverso l'analisi documentale (dati statistici, documenti amministrativi e tecnici, media, articoli, ecc.) sia attraverso interviste e discussioni con gli stakeholder locali. Si tratterà di dati quantitativi e qualitativi. </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a:latin typeface="Calibri"/>
                <a:ea typeface="Calibri"/>
                <a:cs typeface="Calibri"/>
                <a:sym typeface="Calibri"/>
              </a:rPr>
              <a:t>Componenti sociali</a:t>
            </a:r>
            <a:r>
              <a:rPr lang="sv-SE" sz="1600">
                <a:latin typeface="Calibri"/>
                <a:ea typeface="Calibri"/>
                <a:cs typeface="Calibri"/>
                <a:sym typeface="Calibri"/>
              </a:rPr>
              <a:t>: chi vive nell'area, da dove proviene? Chi sono le "forze motrici" sociali locali? Come vivono insieme? Quali dinamiche e organizzazioni sociali esistono? L'obiettivo è ottenere un'istantanea della popolazione che vive nell'area e delle dinamiche sociali che operano.</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a:latin typeface="Calibri"/>
                <a:ea typeface="Calibri"/>
                <a:cs typeface="Calibri"/>
                <a:sym typeface="Calibri"/>
              </a:rPr>
              <a:t>Componenti naturali: </a:t>
            </a:r>
            <a:r>
              <a:rPr lang="sv-SE" sz="1600">
                <a:latin typeface="Calibri"/>
                <a:ea typeface="Calibri"/>
                <a:cs typeface="Calibri"/>
                <a:sym typeface="Calibri"/>
              </a:rPr>
              <a:t>quali risorse naturali? Quale ecosistema? Qual è la situazione ambientale?  Quale patrimonio naturale? Occorre identificare tutti gli elementi in cui vivono gli abitanti e che esistono indipendentemente da loro: il clima, il sottosuolo, la fauna, la flora, ecc.</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a:latin typeface="Calibri"/>
                <a:ea typeface="Calibri"/>
                <a:cs typeface="Calibri"/>
                <a:sym typeface="Calibri"/>
              </a:rPr>
              <a:t>Componenti economiche: </a:t>
            </a:r>
            <a:r>
              <a:rPr lang="sv-SE" sz="1600">
                <a:latin typeface="Calibri"/>
                <a:ea typeface="Calibri"/>
                <a:cs typeface="Calibri"/>
                <a:sym typeface="Calibri"/>
              </a:rPr>
              <a:t>quali attività (tipo, natura, settori, ecc.)? Quali prodotti e servizi? Quali infrastrutture? Quali processi produttivi?</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a:latin typeface="Calibri"/>
                <a:ea typeface="Calibri"/>
                <a:cs typeface="Calibri"/>
                <a:sym typeface="Calibri"/>
              </a:rPr>
              <a:t>Componenti culturali: </a:t>
            </a:r>
            <a:r>
              <a:rPr lang="sv-SE" sz="1600">
                <a:latin typeface="Calibri"/>
                <a:ea typeface="Calibri"/>
                <a:cs typeface="Calibri"/>
                <a:sym typeface="Calibri"/>
              </a:rPr>
              <a:t>quali attività culturali? Quali tradizioni? Quale know-how? Quali prodotti locali? Quali credenze? Quale storia (eventi del passato che hanno lasciato un segno nel presente)? Quali espressioni artistiche? Quali sport?</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p:txBody>
      </p:sp>
      <p:sp>
        <p:nvSpPr>
          <p:cNvPr id="703" name="Google Shape;703;p19"/>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Come effettuare una diagnosi territoriale</a:t>
            </a:r>
            <a:endParaRPr/>
          </a:p>
        </p:txBody>
      </p:sp>
      <p:sp>
        <p:nvSpPr>
          <p:cNvPr id="704" name="Google Shape;704;p19"/>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Diagnosi territoriale</a:t>
            </a:r>
            <a:endParaRPr/>
          </a:p>
        </p:txBody>
      </p:sp>
      <p:sp>
        <p:nvSpPr>
          <p:cNvPr id="705" name="Google Shape;705;p19"/>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2"/>
          <p:cNvSpPr txBox="1">
            <a:spLocks noGrp="1"/>
          </p:cNvSpPr>
          <p:nvPr>
            <p:ph type="body" idx="1"/>
          </p:nvPr>
        </p:nvSpPr>
        <p:spPr>
          <a:xfrm>
            <a:off x="349201" y="2950024"/>
            <a:ext cx="857618" cy="393211"/>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8AC03B"/>
              </a:buClr>
              <a:buSzPts val="2800"/>
              <a:buNone/>
            </a:pPr>
            <a:r>
              <a:rPr lang="sv-SE"/>
              <a:t>3A</a:t>
            </a:r>
            <a:endParaRPr/>
          </a:p>
        </p:txBody>
      </p:sp>
      <p:sp>
        <p:nvSpPr>
          <p:cNvPr id="544" name="Google Shape;544;p2"/>
          <p:cNvSpPr txBox="1">
            <a:spLocks noGrp="1"/>
          </p:cNvSpPr>
          <p:nvPr>
            <p:ph type="body" idx="2"/>
          </p:nvPr>
        </p:nvSpPr>
        <p:spPr>
          <a:xfrm>
            <a:off x="1274658" y="2950024"/>
            <a:ext cx="3508402" cy="348401"/>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6D6E71"/>
              </a:buClr>
              <a:buSzPts val="1800"/>
              <a:buNone/>
            </a:pPr>
            <a:r>
              <a:rPr lang="sv-SE">
                <a:latin typeface="Calibri"/>
                <a:ea typeface="Calibri"/>
                <a:cs typeface="Calibri"/>
                <a:sym typeface="Calibri"/>
              </a:rPr>
              <a:t>Il mio progetto di ecoturismo</a:t>
            </a:r>
            <a:endParaRPr/>
          </a:p>
        </p:txBody>
      </p:sp>
      <p:sp>
        <p:nvSpPr>
          <p:cNvPr id="545" name="Google Shape;545;p2"/>
          <p:cNvSpPr txBox="1">
            <a:spLocks noGrp="1"/>
          </p:cNvSpPr>
          <p:nvPr>
            <p:ph type="body" idx="3"/>
          </p:nvPr>
        </p:nvSpPr>
        <p:spPr>
          <a:xfrm>
            <a:off x="349201" y="3444006"/>
            <a:ext cx="857618" cy="393211"/>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8AC03B"/>
              </a:buClr>
              <a:buSzPts val="2800"/>
              <a:buNone/>
            </a:pPr>
            <a:r>
              <a:rPr lang="sv-SE"/>
              <a:t>3B</a:t>
            </a:r>
            <a:endParaRPr/>
          </a:p>
        </p:txBody>
      </p:sp>
      <p:sp>
        <p:nvSpPr>
          <p:cNvPr id="546" name="Google Shape;546;p2"/>
          <p:cNvSpPr txBox="1">
            <a:spLocks noGrp="1"/>
          </p:cNvSpPr>
          <p:nvPr>
            <p:ph type="body" idx="4"/>
          </p:nvPr>
        </p:nvSpPr>
        <p:spPr>
          <a:xfrm>
            <a:off x="1274658" y="3425267"/>
            <a:ext cx="3228474" cy="348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6D6E71"/>
              </a:buClr>
              <a:buSzPts val="1800"/>
              <a:buNone/>
            </a:pPr>
            <a:r>
              <a:rPr lang="sv-SE">
                <a:latin typeface="Calibri"/>
                <a:ea typeface="Calibri"/>
                <a:cs typeface="Calibri"/>
                <a:sym typeface="Calibri"/>
              </a:rPr>
              <a:t>L'ecosistema</a:t>
            </a:r>
            <a:endParaRPr/>
          </a:p>
        </p:txBody>
      </p:sp>
      <p:sp>
        <p:nvSpPr>
          <p:cNvPr id="547" name="Google Shape;547;p2"/>
          <p:cNvSpPr txBox="1">
            <a:spLocks noGrp="1"/>
          </p:cNvSpPr>
          <p:nvPr>
            <p:ph type="body" idx="5"/>
          </p:nvPr>
        </p:nvSpPr>
        <p:spPr>
          <a:xfrm>
            <a:off x="349201" y="3937988"/>
            <a:ext cx="857618" cy="393211"/>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8AC03B"/>
              </a:buClr>
              <a:buSzPts val="2800"/>
              <a:buNone/>
            </a:pPr>
            <a:r>
              <a:rPr lang="sv-SE"/>
              <a:t>3C</a:t>
            </a:r>
            <a:endParaRPr/>
          </a:p>
        </p:txBody>
      </p:sp>
      <p:sp>
        <p:nvSpPr>
          <p:cNvPr id="548" name="Google Shape;548;p2"/>
          <p:cNvSpPr txBox="1">
            <a:spLocks noGrp="1"/>
          </p:cNvSpPr>
          <p:nvPr>
            <p:ph type="body" idx="6"/>
          </p:nvPr>
        </p:nvSpPr>
        <p:spPr>
          <a:xfrm>
            <a:off x="1274658" y="3941391"/>
            <a:ext cx="3228474" cy="348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6D6E71"/>
              </a:buClr>
              <a:buSzPts val="1800"/>
              <a:buNone/>
            </a:pPr>
            <a:r>
              <a:rPr lang="sv-SE">
                <a:latin typeface="Calibri"/>
                <a:ea typeface="Calibri"/>
                <a:cs typeface="Calibri"/>
                <a:sym typeface="Calibri"/>
              </a:rPr>
              <a:t>Lo scopo</a:t>
            </a:r>
            <a:endParaRPr/>
          </a:p>
        </p:txBody>
      </p:sp>
      <p:sp>
        <p:nvSpPr>
          <p:cNvPr id="549" name="Google Shape;549;p2"/>
          <p:cNvSpPr txBox="1">
            <a:spLocks noGrp="1"/>
          </p:cNvSpPr>
          <p:nvPr>
            <p:ph type="body" idx="7"/>
          </p:nvPr>
        </p:nvSpPr>
        <p:spPr>
          <a:xfrm>
            <a:off x="349201" y="4431970"/>
            <a:ext cx="857618" cy="393211"/>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8AC03B"/>
              </a:buClr>
              <a:buSzPts val="2800"/>
              <a:buNone/>
            </a:pPr>
            <a:r>
              <a:rPr lang="sv-SE"/>
              <a:t>3D</a:t>
            </a:r>
            <a:endParaRPr/>
          </a:p>
        </p:txBody>
      </p:sp>
      <p:sp>
        <p:nvSpPr>
          <p:cNvPr id="550" name="Google Shape;550;p2"/>
          <p:cNvSpPr txBox="1">
            <a:spLocks noGrp="1"/>
          </p:cNvSpPr>
          <p:nvPr>
            <p:ph type="body" idx="8"/>
          </p:nvPr>
        </p:nvSpPr>
        <p:spPr>
          <a:xfrm>
            <a:off x="1274658" y="4427356"/>
            <a:ext cx="3228474" cy="348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6D6E71"/>
              </a:buClr>
              <a:buSzPts val="1800"/>
              <a:buNone/>
            </a:pPr>
            <a:r>
              <a:rPr lang="sv-SE">
                <a:latin typeface="Calibri"/>
                <a:ea typeface="Calibri"/>
                <a:cs typeface="Calibri"/>
                <a:sym typeface="Calibri"/>
              </a:rPr>
              <a:t>Il viaggio del cliente</a:t>
            </a:r>
            <a:endParaRPr/>
          </a:p>
        </p:txBody>
      </p:sp>
      <p:sp>
        <p:nvSpPr>
          <p:cNvPr id="551" name="Google Shape;551;p2"/>
          <p:cNvSpPr txBox="1">
            <a:spLocks noGrp="1"/>
          </p:cNvSpPr>
          <p:nvPr>
            <p:ph type="body" idx="9"/>
          </p:nvPr>
        </p:nvSpPr>
        <p:spPr>
          <a:xfrm>
            <a:off x="349201" y="4925952"/>
            <a:ext cx="857618" cy="393211"/>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8AC03B"/>
              </a:buClr>
              <a:buSzPts val="2800"/>
              <a:buNone/>
            </a:pPr>
            <a:r>
              <a:rPr lang="sv-SE"/>
              <a:t>3E</a:t>
            </a:r>
            <a:endParaRPr/>
          </a:p>
        </p:txBody>
      </p:sp>
      <p:sp>
        <p:nvSpPr>
          <p:cNvPr id="552" name="Google Shape;552;p2"/>
          <p:cNvSpPr txBox="1">
            <a:spLocks noGrp="1"/>
          </p:cNvSpPr>
          <p:nvPr>
            <p:ph type="body" idx="13"/>
          </p:nvPr>
        </p:nvSpPr>
        <p:spPr>
          <a:xfrm>
            <a:off x="1274657" y="4966621"/>
            <a:ext cx="3738214" cy="347744"/>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6D6E71"/>
              </a:buClr>
              <a:buSzPts val="1800"/>
              <a:buNone/>
            </a:pPr>
            <a:r>
              <a:rPr lang="sv-SE">
                <a:latin typeface="Calibri"/>
                <a:ea typeface="Calibri"/>
                <a:cs typeface="Calibri"/>
                <a:sym typeface="Calibri"/>
              </a:rPr>
              <a:t>Modelli di business sostenibili</a:t>
            </a:r>
            <a:endParaRPr/>
          </a:p>
        </p:txBody>
      </p:sp>
      <p:sp>
        <p:nvSpPr>
          <p:cNvPr id="553" name="Google Shape;553;p2"/>
          <p:cNvSpPr txBox="1">
            <a:spLocks noGrp="1"/>
          </p:cNvSpPr>
          <p:nvPr>
            <p:ph type="body" idx="20"/>
          </p:nvPr>
        </p:nvSpPr>
        <p:spPr>
          <a:xfrm>
            <a:off x="791224" y="729325"/>
            <a:ext cx="6069600" cy="1302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6000"/>
              <a:buNone/>
            </a:pPr>
            <a:r>
              <a:rPr lang="sv-SE"/>
              <a:t>CONTENUTI</a:t>
            </a:r>
            <a:endParaRPr/>
          </a:p>
        </p:txBody>
      </p:sp>
      <p:sp>
        <p:nvSpPr>
          <p:cNvPr id="554" name="Google Shape;554;p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a:t>
            </a:fld>
            <a:endParaRPr/>
          </a:p>
        </p:txBody>
      </p:sp>
      <p:sp>
        <p:nvSpPr>
          <p:cNvPr id="555" name="Google Shape;555;p2"/>
          <p:cNvSpPr/>
          <p:nvPr/>
        </p:nvSpPr>
        <p:spPr>
          <a:xfrm>
            <a:off x="17538" y="5525093"/>
            <a:ext cx="4995333" cy="17356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sp>
        <p:nvSpPr>
          <p:cNvPr id="710" name="Google Shape;710;p2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20</a:t>
            </a:fld>
            <a:endParaRPr/>
          </a:p>
        </p:txBody>
      </p:sp>
      <p:sp>
        <p:nvSpPr>
          <p:cNvPr id="711" name="Google Shape;711;p20"/>
          <p:cNvSpPr txBox="1">
            <a:spLocks noGrp="1"/>
          </p:cNvSpPr>
          <p:nvPr>
            <p:ph type="body" idx="1"/>
          </p:nvPr>
        </p:nvSpPr>
        <p:spPr>
          <a:xfrm>
            <a:off x="801602" y="2082522"/>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1" dirty="0">
                <a:latin typeface="Calibri"/>
                <a:ea typeface="Calibri"/>
                <a:cs typeface="Calibri"/>
                <a:sym typeface="Calibri"/>
              </a:rPr>
              <a:t>(3) </a:t>
            </a:r>
            <a:r>
              <a:rPr lang="sv-SE" sz="1600" b="1" dirty="0" err="1">
                <a:latin typeface="Calibri"/>
                <a:ea typeface="Calibri"/>
                <a:cs typeface="Calibri"/>
                <a:sym typeface="Calibri"/>
              </a:rPr>
              <a:t>Incontrare</a:t>
            </a:r>
            <a:r>
              <a:rPr lang="sv-SE" sz="1600" b="1" dirty="0">
                <a:latin typeface="Calibri"/>
                <a:ea typeface="Calibri"/>
                <a:cs typeface="Calibri"/>
                <a:sym typeface="Calibri"/>
              </a:rPr>
              <a:t> i "</a:t>
            </a:r>
            <a:r>
              <a:rPr lang="sv-SE" sz="1600" b="1" dirty="0" err="1">
                <a:latin typeface="Calibri"/>
                <a:ea typeface="Calibri"/>
                <a:cs typeface="Calibri"/>
                <a:sym typeface="Calibri"/>
              </a:rPr>
              <a:t>portatori</a:t>
            </a:r>
            <a:r>
              <a:rPr lang="sv-SE" sz="1600" b="1" dirty="0">
                <a:latin typeface="Calibri"/>
                <a:ea typeface="Calibri"/>
                <a:cs typeface="Calibri"/>
                <a:sym typeface="Calibri"/>
              </a:rPr>
              <a:t> di </a:t>
            </a:r>
            <a:r>
              <a:rPr lang="sv-SE" sz="1600" b="1" dirty="0" err="1">
                <a:latin typeface="Calibri"/>
                <a:ea typeface="Calibri"/>
                <a:cs typeface="Calibri"/>
                <a:sym typeface="Calibri"/>
              </a:rPr>
              <a:t>interesse</a:t>
            </a:r>
            <a:r>
              <a:rPr lang="sv-SE" sz="1600" b="1" dirty="0">
                <a:latin typeface="Calibri"/>
                <a:ea typeface="Calibri"/>
                <a:cs typeface="Calibri"/>
                <a:sym typeface="Calibri"/>
              </a:rPr>
              <a:t>" </a:t>
            </a:r>
            <a:r>
              <a:rPr lang="sv-SE" sz="1600" b="1" dirty="0" err="1">
                <a:latin typeface="Calibri"/>
                <a:ea typeface="Calibri"/>
                <a:cs typeface="Calibri"/>
                <a:sym typeface="Calibri"/>
              </a:rPr>
              <a:t>dell'area</a:t>
            </a:r>
            <a:r>
              <a:rPr lang="sv-SE" sz="1600" b="1" dirty="0">
                <a:latin typeface="Calibri"/>
                <a:ea typeface="Calibri"/>
                <a:cs typeface="Calibri"/>
                <a:sym typeface="Calibri"/>
              </a:rPr>
              <a:t> </a:t>
            </a:r>
            <a:r>
              <a:rPr lang="sv-SE" sz="1600" b="1" dirty="0" err="1">
                <a:latin typeface="Calibri"/>
                <a:ea typeface="Calibri"/>
                <a:cs typeface="Calibri"/>
                <a:sym typeface="Calibri"/>
              </a:rPr>
              <a:t>che</a:t>
            </a:r>
            <a:r>
              <a:rPr lang="sv-SE" sz="1600" b="1" dirty="0">
                <a:latin typeface="Calibri"/>
                <a:ea typeface="Calibri"/>
                <a:cs typeface="Calibri"/>
                <a:sym typeface="Calibri"/>
              </a:rPr>
              <a:t> </a:t>
            </a:r>
            <a:r>
              <a:rPr lang="sv-SE" sz="1600" dirty="0" err="1">
                <a:latin typeface="Calibri"/>
                <a:ea typeface="Calibri"/>
                <a:cs typeface="Calibri"/>
                <a:sym typeface="Calibri"/>
              </a:rPr>
              <a:t>sono</a:t>
            </a:r>
            <a:r>
              <a:rPr lang="sv-SE" sz="1600" dirty="0">
                <a:latin typeface="Calibri"/>
                <a:ea typeface="Calibri"/>
                <a:cs typeface="Calibri"/>
                <a:sym typeface="Calibri"/>
              </a:rPr>
              <a:t> </a:t>
            </a:r>
            <a:r>
              <a:rPr lang="sv-SE" sz="1600" dirty="0" err="1">
                <a:latin typeface="Calibri"/>
                <a:ea typeface="Calibri"/>
                <a:cs typeface="Calibri"/>
                <a:sym typeface="Calibri"/>
              </a:rPr>
              <a:t>rilevanti</a:t>
            </a:r>
            <a:r>
              <a:rPr lang="sv-SE" sz="1600" dirty="0">
                <a:latin typeface="Calibri"/>
                <a:ea typeface="Calibri"/>
                <a:cs typeface="Calibri"/>
                <a:sym typeface="Calibri"/>
              </a:rPr>
              <a:t> per il </a:t>
            </a:r>
            <a:r>
              <a:rPr lang="sv-SE" sz="1600" dirty="0" err="1">
                <a:latin typeface="Calibri"/>
                <a:ea typeface="Calibri"/>
                <a:cs typeface="Calibri"/>
                <a:sym typeface="Calibri"/>
              </a:rPr>
              <a:t>vostro</a:t>
            </a:r>
            <a:r>
              <a:rPr lang="sv-SE" sz="1600" dirty="0">
                <a:latin typeface="Calibri"/>
                <a:ea typeface="Calibri"/>
                <a:cs typeface="Calibri"/>
                <a:sym typeface="Calibri"/>
              </a:rPr>
              <a:t> progetto, </a:t>
            </a:r>
            <a:r>
              <a:rPr lang="sv-SE" sz="1600" dirty="0" err="1">
                <a:latin typeface="Calibri"/>
                <a:ea typeface="Calibri"/>
                <a:cs typeface="Calibri"/>
                <a:sym typeface="Calibri"/>
              </a:rPr>
              <a:t>avviare</a:t>
            </a:r>
            <a:r>
              <a:rPr lang="sv-SE" sz="1600" dirty="0">
                <a:latin typeface="Calibri"/>
                <a:ea typeface="Calibri"/>
                <a:cs typeface="Calibri"/>
                <a:sym typeface="Calibri"/>
              </a:rPr>
              <a:t> </a:t>
            </a:r>
            <a:r>
              <a:rPr lang="sv-SE" sz="1600" dirty="0" err="1">
                <a:latin typeface="Calibri"/>
                <a:ea typeface="Calibri"/>
                <a:cs typeface="Calibri"/>
                <a:sym typeface="Calibri"/>
              </a:rPr>
              <a:t>discussioni</a:t>
            </a:r>
            <a:r>
              <a:rPr lang="sv-SE" sz="1600" dirty="0">
                <a:latin typeface="Calibri"/>
                <a:ea typeface="Calibri"/>
                <a:cs typeface="Calibri"/>
                <a:sym typeface="Calibri"/>
              </a:rPr>
              <a:t> e </a:t>
            </a:r>
            <a:r>
              <a:rPr lang="sv-SE" sz="1600" dirty="0" err="1">
                <a:latin typeface="Calibri"/>
                <a:ea typeface="Calibri"/>
                <a:cs typeface="Calibri"/>
                <a:sym typeface="Calibri"/>
              </a:rPr>
              <a:t>creare</a:t>
            </a:r>
            <a:r>
              <a:rPr lang="sv-SE" sz="1600" dirty="0">
                <a:latin typeface="Calibri"/>
                <a:ea typeface="Calibri"/>
                <a:cs typeface="Calibri"/>
                <a:sym typeface="Calibri"/>
              </a:rPr>
              <a:t> </a:t>
            </a:r>
            <a:r>
              <a:rPr lang="sv-SE" sz="1600" dirty="0" err="1">
                <a:latin typeface="Calibri"/>
                <a:ea typeface="Calibri"/>
                <a:cs typeface="Calibri"/>
                <a:sym typeface="Calibri"/>
              </a:rPr>
              <a:t>legami</a:t>
            </a:r>
            <a:r>
              <a:rPr lang="sv-SE" sz="1600" dirty="0">
                <a:latin typeface="Calibri"/>
                <a:ea typeface="Calibri"/>
                <a:cs typeface="Calibri"/>
                <a:sym typeface="Calibri"/>
              </a:rPr>
              <a:t>: </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dirty="0">
                <a:latin typeface="Calibri"/>
                <a:ea typeface="Calibri"/>
                <a:cs typeface="Calibri"/>
                <a:sym typeface="Calibri"/>
              </a:rPr>
              <a:t>Chi </a:t>
            </a:r>
            <a:r>
              <a:rPr lang="sv-SE" sz="1600" dirty="0" err="1">
                <a:latin typeface="Calibri"/>
                <a:ea typeface="Calibri"/>
                <a:cs typeface="Calibri"/>
                <a:sym typeface="Calibri"/>
              </a:rPr>
              <a:t>è</a:t>
            </a:r>
            <a:r>
              <a:rPr lang="sv-SE" sz="1600" dirty="0">
                <a:latin typeface="Calibri"/>
                <a:ea typeface="Calibri"/>
                <a:cs typeface="Calibri"/>
                <a:sym typeface="Calibri"/>
              </a:rPr>
              <a:t> </a:t>
            </a:r>
            <a:r>
              <a:rPr lang="sv-SE" sz="1600" dirty="0" err="1">
                <a:latin typeface="Calibri"/>
                <a:ea typeface="Calibri"/>
                <a:cs typeface="Calibri"/>
                <a:sym typeface="Calibri"/>
              </a:rPr>
              <a:t>coinvolto</a:t>
            </a:r>
            <a:r>
              <a:rPr lang="sv-SE" sz="1600" dirty="0">
                <a:latin typeface="Calibri"/>
                <a:ea typeface="Calibri"/>
                <a:cs typeface="Calibri"/>
                <a:sym typeface="Calibri"/>
              </a:rPr>
              <a:t> in </a:t>
            </a:r>
            <a:r>
              <a:rPr lang="sv-SE" sz="1600" dirty="0" err="1">
                <a:latin typeface="Calibri"/>
                <a:ea typeface="Calibri"/>
                <a:cs typeface="Calibri"/>
                <a:sym typeface="Calibri"/>
              </a:rPr>
              <a:t>attività</a:t>
            </a:r>
            <a:r>
              <a:rPr lang="sv-SE" sz="1600" dirty="0">
                <a:latin typeface="Calibri"/>
                <a:ea typeface="Calibri"/>
                <a:cs typeface="Calibri"/>
                <a:sym typeface="Calibri"/>
              </a:rPr>
              <a:t> di </a:t>
            </a:r>
            <a:r>
              <a:rPr lang="sv-SE" sz="1600" dirty="0" err="1">
                <a:latin typeface="Calibri"/>
                <a:ea typeface="Calibri"/>
                <a:cs typeface="Calibri"/>
                <a:sym typeface="Calibri"/>
              </a:rPr>
              <a:t>ecoturismo</a:t>
            </a:r>
            <a:r>
              <a:rPr lang="sv-SE" sz="1600" dirty="0">
                <a:latin typeface="Calibri"/>
                <a:ea typeface="Calibri"/>
                <a:cs typeface="Calibri"/>
                <a:sym typeface="Calibri"/>
              </a:rPr>
              <a:t> in </a:t>
            </a:r>
            <a:r>
              <a:rPr lang="sv-SE" sz="1600" dirty="0" err="1">
                <a:latin typeface="Calibri"/>
                <a:ea typeface="Calibri"/>
                <a:cs typeface="Calibri"/>
                <a:sym typeface="Calibri"/>
              </a:rPr>
              <a:t>generale</a:t>
            </a:r>
            <a:r>
              <a:rPr lang="sv-SE" sz="1600" dirty="0">
                <a:latin typeface="Calibri"/>
                <a:ea typeface="Calibri"/>
                <a:cs typeface="Calibri"/>
                <a:sym typeface="Calibri"/>
              </a:rPr>
              <a:t>;</a:t>
            </a:r>
            <a:endParaRPr dirty="0"/>
          </a:p>
          <a:p>
            <a:pPr marL="285750" lvl="0" indent="-285750" algn="just" rtl="0">
              <a:lnSpc>
                <a:spcPct val="100000"/>
              </a:lnSpc>
              <a:spcBef>
                <a:spcPts val="0"/>
              </a:spcBef>
              <a:spcAft>
                <a:spcPts val="0"/>
              </a:spcAft>
              <a:buClr>
                <a:srgbClr val="6D6E71"/>
              </a:buClr>
              <a:buSzPts val="1600"/>
              <a:buFont typeface="Noto Sans Symbols"/>
              <a:buChar char="❖"/>
            </a:pPr>
            <a:r>
              <a:rPr lang="sv-SE" sz="1600" dirty="0" err="1">
                <a:latin typeface="Calibri"/>
                <a:ea typeface="Calibri"/>
                <a:cs typeface="Calibri"/>
                <a:sym typeface="Calibri"/>
              </a:rPr>
              <a:t>Quelli</a:t>
            </a:r>
            <a:r>
              <a:rPr lang="sv-SE" sz="1600" dirty="0">
                <a:latin typeface="Calibri"/>
                <a:ea typeface="Calibri"/>
                <a:cs typeface="Calibri"/>
                <a:sym typeface="Calibri"/>
              </a:rPr>
              <a:t> </a:t>
            </a:r>
            <a:r>
              <a:rPr lang="sv-SE" sz="1600" dirty="0" err="1">
                <a:latin typeface="Calibri"/>
                <a:ea typeface="Calibri"/>
                <a:cs typeface="Calibri"/>
                <a:sym typeface="Calibri"/>
              </a:rPr>
              <a:t>coinvolti</a:t>
            </a:r>
            <a:r>
              <a:rPr lang="sv-SE" sz="1600" dirty="0">
                <a:latin typeface="Calibri"/>
                <a:ea typeface="Calibri"/>
                <a:cs typeface="Calibri"/>
                <a:sym typeface="Calibri"/>
              </a:rPr>
              <a:t> </a:t>
            </a:r>
            <a:r>
              <a:rPr lang="sv-SE" sz="1600" dirty="0" err="1">
                <a:latin typeface="Calibri"/>
                <a:ea typeface="Calibri"/>
                <a:cs typeface="Calibri"/>
                <a:sym typeface="Calibri"/>
              </a:rPr>
              <a:t>nel</a:t>
            </a:r>
            <a:r>
              <a:rPr lang="sv-SE" sz="1600" dirty="0">
                <a:latin typeface="Calibri"/>
                <a:ea typeface="Calibri"/>
                <a:cs typeface="Calibri"/>
                <a:sym typeface="Calibri"/>
              </a:rPr>
              <a:t> </a:t>
            </a:r>
            <a:r>
              <a:rPr lang="sv-SE" sz="1600" dirty="0" err="1">
                <a:latin typeface="Calibri"/>
                <a:ea typeface="Calibri"/>
                <a:cs typeface="Calibri"/>
                <a:sym typeface="Calibri"/>
              </a:rPr>
              <a:t>settore</a:t>
            </a:r>
            <a:r>
              <a:rPr lang="sv-SE" sz="1600" dirty="0">
                <a:latin typeface="Calibri"/>
                <a:ea typeface="Calibri"/>
                <a:cs typeface="Calibri"/>
                <a:sym typeface="Calibri"/>
              </a:rPr>
              <a:t> di </a:t>
            </a:r>
            <a:r>
              <a:rPr lang="sv-SE" sz="1600" dirty="0" err="1">
                <a:latin typeface="Calibri"/>
                <a:ea typeface="Calibri"/>
                <a:cs typeface="Calibri"/>
                <a:sym typeface="Calibri"/>
              </a:rPr>
              <a:t>attività</a:t>
            </a:r>
            <a:r>
              <a:rPr lang="sv-SE" sz="1600" dirty="0">
                <a:latin typeface="Calibri"/>
                <a:ea typeface="Calibri"/>
                <a:cs typeface="Calibri"/>
                <a:sym typeface="Calibri"/>
              </a:rPr>
              <a:t> </a:t>
            </a:r>
            <a:r>
              <a:rPr lang="sv-SE" sz="1600" dirty="0" err="1">
                <a:latin typeface="Calibri"/>
                <a:ea typeface="Calibri"/>
                <a:cs typeface="Calibri"/>
                <a:sym typeface="Calibri"/>
              </a:rPr>
              <a:t>che</a:t>
            </a:r>
            <a:r>
              <a:rPr lang="sv-SE" sz="1600" dirty="0">
                <a:latin typeface="Calibri"/>
                <a:ea typeface="Calibri"/>
                <a:cs typeface="Calibri"/>
                <a:sym typeface="Calibri"/>
              </a:rPr>
              <a:t> vi </a:t>
            </a:r>
            <a:r>
              <a:rPr lang="sv-SE" sz="1600" dirty="0" err="1">
                <a:latin typeface="Calibri"/>
                <a:ea typeface="Calibri"/>
                <a:cs typeface="Calibri"/>
                <a:sym typeface="Calibri"/>
              </a:rPr>
              <a:t>interessa</a:t>
            </a:r>
            <a:r>
              <a:rPr lang="sv-SE" sz="1600" dirty="0">
                <a:latin typeface="Calibri"/>
                <a:ea typeface="Calibri"/>
                <a:cs typeface="Calibri"/>
                <a:sym typeface="Calibri"/>
              </a:rPr>
              <a:t>;</a:t>
            </a:r>
            <a:endParaRPr dirty="0"/>
          </a:p>
          <a:p>
            <a:pPr marL="285750" lvl="0" indent="-285750" algn="just" rtl="0">
              <a:lnSpc>
                <a:spcPct val="100000"/>
              </a:lnSpc>
              <a:spcBef>
                <a:spcPts val="0"/>
              </a:spcBef>
              <a:spcAft>
                <a:spcPts val="0"/>
              </a:spcAft>
              <a:buClr>
                <a:srgbClr val="6D6E71"/>
              </a:buClr>
              <a:buSzPts val="1600"/>
              <a:buFont typeface="Noto Sans Symbols"/>
              <a:buChar char="❖"/>
            </a:pPr>
            <a:r>
              <a:rPr lang="sv-SE" sz="1600" dirty="0">
                <a:latin typeface="Calibri"/>
                <a:ea typeface="Calibri"/>
                <a:cs typeface="Calibri"/>
                <a:sym typeface="Calibri"/>
              </a:rPr>
              <a:t>Le </a:t>
            </a:r>
            <a:r>
              <a:rPr lang="sv-SE" sz="1600" dirty="0" err="1">
                <a:latin typeface="Calibri"/>
                <a:ea typeface="Calibri"/>
                <a:cs typeface="Calibri"/>
                <a:sym typeface="Calibri"/>
              </a:rPr>
              <a:t>persone</a:t>
            </a:r>
            <a:r>
              <a:rPr lang="sv-SE" sz="1600" dirty="0">
                <a:latin typeface="Calibri"/>
                <a:ea typeface="Calibri"/>
                <a:cs typeface="Calibri"/>
                <a:sym typeface="Calibri"/>
              </a:rPr>
              <a:t> </a:t>
            </a:r>
            <a:r>
              <a:rPr lang="sv-SE" sz="1600" dirty="0" err="1">
                <a:latin typeface="Calibri"/>
                <a:ea typeface="Calibri"/>
                <a:cs typeface="Calibri"/>
                <a:sym typeface="Calibri"/>
              </a:rPr>
              <a:t>coinvolte</a:t>
            </a:r>
            <a:r>
              <a:rPr lang="sv-SE" sz="1600" dirty="0">
                <a:latin typeface="Calibri"/>
                <a:ea typeface="Calibri"/>
                <a:cs typeface="Calibri"/>
                <a:sym typeface="Calibri"/>
              </a:rPr>
              <a:t> </a:t>
            </a:r>
            <a:r>
              <a:rPr lang="sv-SE" sz="1600" dirty="0" err="1">
                <a:latin typeface="Calibri"/>
                <a:ea typeface="Calibri"/>
                <a:cs typeface="Calibri"/>
                <a:sym typeface="Calibri"/>
              </a:rPr>
              <a:t>nell'attività</a:t>
            </a:r>
            <a:r>
              <a:rPr lang="sv-SE" sz="1600" dirty="0">
                <a:latin typeface="Calibri"/>
                <a:ea typeface="Calibri"/>
                <a:cs typeface="Calibri"/>
                <a:sym typeface="Calibri"/>
              </a:rPr>
              <a:t> proposta.</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dirty="0" err="1">
                <a:latin typeface="Calibri"/>
                <a:ea typeface="Calibri"/>
                <a:cs typeface="Calibri"/>
                <a:sym typeface="Calibri"/>
              </a:rPr>
              <a:t>È</a:t>
            </a:r>
            <a:r>
              <a:rPr lang="sv-SE" sz="1600" dirty="0">
                <a:latin typeface="Calibri"/>
                <a:ea typeface="Calibri"/>
                <a:cs typeface="Calibri"/>
                <a:sym typeface="Calibri"/>
              </a:rPr>
              <a:t> </a:t>
            </a:r>
            <a:r>
              <a:rPr lang="sv-SE" sz="1600" dirty="0" err="1">
                <a:latin typeface="Calibri"/>
                <a:ea typeface="Calibri"/>
                <a:cs typeface="Calibri"/>
                <a:sym typeface="Calibri"/>
              </a:rPr>
              <a:t>fondamentale</a:t>
            </a:r>
            <a:r>
              <a:rPr lang="sv-SE" sz="1600" dirty="0">
                <a:latin typeface="Calibri"/>
                <a:ea typeface="Calibri"/>
                <a:cs typeface="Calibri"/>
                <a:sym typeface="Calibri"/>
              </a:rPr>
              <a:t> "</a:t>
            </a:r>
            <a:r>
              <a:rPr lang="sv-SE" sz="1600" dirty="0" err="1">
                <a:latin typeface="Calibri"/>
                <a:ea typeface="Calibri"/>
                <a:cs typeface="Calibri"/>
                <a:sym typeface="Calibri"/>
              </a:rPr>
              <a:t>raccogliere</a:t>
            </a:r>
            <a:r>
              <a:rPr lang="sv-SE" sz="1600" dirty="0">
                <a:latin typeface="Calibri"/>
                <a:ea typeface="Calibri"/>
                <a:cs typeface="Calibri"/>
                <a:sym typeface="Calibri"/>
              </a:rPr>
              <a:t>" </a:t>
            </a:r>
            <a:r>
              <a:rPr lang="sv-SE" sz="1600" dirty="0" err="1">
                <a:latin typeface="Calibri"/>
                <a:ea typeface="Calibri"/>
                <a:cs typeface="Calibri"/>
                <a:sym typeface="Calibri"/>
              </a:rPr>
              <a:t>dagli</a:t>
            </a:r>
            <a:r>
              <a:rPr lang="sv-SE" sz="1600" dirty="0">
                <a:latin typeface="Calibri"/>
                <a:ea typeface="Calibri"/>
                <a:cs typeface="Calibri"/>
                <a:sym typeface="Calibri"/>
              </a:rPr>
              <a:t> </a:t>
            </a:r>
            <a:r>
              <a:rPr lang="sv-SE" sz="1600" dirty="0" err="1">
                <a:latin typeface="Calibri"/>
                <a:ea typeface="Calibri"/>
                <a:cs typeface="Calibri"/>
                <a:sym typeface="Calibri"/>
              </a:rPr>
              <a:t>abitanti</a:t>
            </a:r>
            <a:r>
              <a:rPr lang="sv-SE" sz="1600" dirty="0">
                <a:latin typeface="Calibri"/>
                <a:ea typeface="Calibri"/>
                <a:cs typeface="Calibri"/>
                <a:sym typeface="Calibri"/>
              </a:rPr>
              <a:t> di </a:t>
            </a:r>
            <a:r>
              <a:rPr lang="sv-SE" sz="1600" dirty="0" err="1">
                <a:latin typeface="Calibri"/>
                <a:ea typeface="Calibri"/>
                <a:cs typeface="Calibri"/>
                <a:sym typeface="Calibri"/>
              </a:rPr>
              <a:t>un</a:t>
            </a:r>
            <a:r>
              <a:rPr lang="sv-SE" sz="1600" dirty="0">
                <a:latin typeface="Calibri"/>
                <a:ea typeface="Calibri"/>
                <a:cs typeface="Calibri"/>
                <a:sym typeface="Calibri"/>
              </a:rPr>
              <a:t> </a:t>
            </a:r>
            <a:r>
              <a:rPr lang="sv-SE" sz="1600" dirty="0" err="1">
                <a:latin typeface="Calibri"/>
                <a:ea typeface="Calibri"/>
                <a:cs typeface="Calibri"/>
                <a:sym typeface="Calibri"/>
              </a:rPr>
              <a:t>territorio</a:t>
            </a:r>
            <a:r>
              <a:rPr lang="sv-SE" sz="1600" dirty="0">
                <a:latin typeface="Calibri"/>
                <a:ea typeface="Calibri"/>
                <a:cs typeface="Calibri"/>
                <a:sym typeface="Calibri"/>
              </a:rPr>
              <a:t> la </a:t>
            </a:r>
            <a:r>
              <a:rPr lang="sv-SE" sz="1600" dirty="0" err="1">
                <a:latin typeface="Calibri"/>
                <a:ea typeface="Calibri"/>
                <a:cs typeface="Calibri"/>
                <a:sym typeface="Calibri"/>
              </a:rPr>
              <a:t>loro</a:t>
            </a:r>
            <a:r>
              <a:rPr lang="sv-SE" sz="1600" dirty="0">
                <a:latin typeface="Calibri"/>
                <a:ea typeface="Calibri"/>
                <a:cs typeface="Calibri"/>
                <a:sym typeface="Calibri"/>
              </a:rPr>
              <a:t> </a:t>
            </a:r>
            <a:r>
              <a:rPr lang="sv-SE" sz="1600" dirty="0" err="1">
                <a:latin typeface="Calibri"/>
                <a:ea typeface="Calibri"/>
                <a:cs typeface="Calibri"/>
                <a:sym typeface="Calibri"/>
              </a:rPr>
              <a:t>visione</a:t>
            </a:r>
            <a:r>
              <a:rPr lang="sv-SE" sz="1600" dirty="0">
                <a:latin typeface="Calibri"/>
                <a:ea typeface="Calibri"/>
                <a:cs typeface="Calibri"/>
                <a:sym typeface="Calibri"/>
              </a:rPr>
              <a:t> di </a:t>
            </a:r>
            <a:r>
              <a:rPr lang="sv-SE" sz="1600" dirty="0" err="1">
                <a:latin typeface="Calibri"/>
                <a:ea typeface="Calibri"/>
                <a:cs typeface="Calibri"/>
                <a:sym typeface="Calibri"/>
              </a:rPr>
              <a:t>quell'area</a:t>
            </a:r>
            <a:r>
              <a:rPr lang="sv-SE" sz="1600" dirty="0">
                <a:latin typeface="Calibri"/>
                <a:ea typeface="Calibri"/>
                <a:cs typeface="Calibri"/>
                <a:sym typeface="Calibri"/>
              </a:rPr>
              <a:t>, i </a:t>
            </a:r>
            <a:r>
              <a:rPr lang="sv-SE" sz="1600" dirty="0" err="1">
                <a:latin typeface="Calibri"/>
                <a:ea typeface="Calibri"/>
                <a:cs typeface="Calibri"/>
                <a:sym typeface="Calibri"/>
              </a:rPr>
              <a:t>suoi</a:t>
            </a:r>
            <a:r>
              <a:rPr lang="sv-SE" sz="1600" dirty="0">
                <a:latin typeface="Calibri"/>
                <a:ea typeface="Calibri"/>
                <a:cs typeface="Calibri"/>
                <a:sym typeface="Calibri"/>
              </a:rPr>
              <a:t> </a:t>
            </a:r>
            <a:r>
              <a:rPr lang="sv-SE" sz="1600" dirty="0" err="1">
                <a:latin typeface="Calibri"/>
                <a:ea typeface="Calibri"/>
                <a:cs typeface="Calibri"/>
                <a:sym typeface="Calibri"/>
              </a:rPr>
              <a:t>punti</a:t>
            </a:r>
            <a:r>
              <a:rPr lang="sv-SE" sz="1600" dirty="0">
                <a:latin typeface="Calibri"/>
                <a:ea typeface="Calibri"/>
                <a:cs typeface="Calibri"/>
                <a:sym typeface="Calibri"/>
              </a:rPr>
              <a:t> di </a:t>
            </a:r>
            <a:r>
              <a:rPr lang="sv-SE" sz="1600" dirty="0" err="1">
                <a:latin typeface="Calibri"/>
                <a:ea typeface="Calibri"/>
                <a:cs typeface="Calibri"/>
                <a:sym typeface="Calibri"/>
              </a:rPr>
              <a:t>forza</a:t>
            </a:r>
            <a:r>
              <a:rPr lang="sv-SE" sz="1600" dirty="0">
                <a:latin typeface="Calibri"/>
                <a:ea typeface="Calibri"/>
                <a:cs typeface="Calibri"/>
                <a:sym typeface="Calibri"/>
              </a:rPr>
              <a:t>, le </a:t>
            </a:r>
            <a:r>
              <a:rPr lang="sv-SE" sz="1600" dirty="0" err="1">
                <a:latin typeface="Calibri"/>
                <a:ea typeface="Calibri"/>
                <a:cs typeface="Calibri"/>
                <a:sym typeface="Calibri"/>
              </a:rPr>
              <a:t>sue</a:t>
            </a:r>
            <a:r>
              <a:rPr lang="sv-SE" sz="1600" dirty="0">
                <a:latin typeface="Calibri"/>
                <a:ea typeface="Calibri"/>
                <a:cs typeface="Calibri"/>
                <a:sym typeface="Calibri"/>
              </a:rPr>
              <a:t> </a:t>
            </a:r>
            <a:r>
              <a:rPr lang="sv-SE" sz="1600" dirty="0" err="1">
                <a:latin typeface="Calibri"/>
                <a:ea typeface="Calibri"/>
                <a:cs typeface="Calibri"/>
                <a:sym typeface="Calibri"/>
              </a:rPr>
              <a:t>debolezze</a:t>
            </a:r>
            <a:r>
              <a:rPr lang="sv-SE" sz="1600" dirty="0">
                <a:latin typeface="Calibri"/>
                <a:ea typeface="Calibri"/>
                <a:cs typeface="Calibri"/>
                <a:sym typeface="Calibri"/>
              </a:rPr>
              <a:t>, le </a:t>
            </a:r>
            <a:r>
              <a:rPr lang="sv-SE" sz="1600" dirty="0" err="1">
                <a:latin typeface="Calibri"/>
                <a:ea typeface="Calibri"/>
                <a:cs typeface="Calibri"/>
                <a:sym typeface="Calibri"/>
              </a:rPr>
              <a:t>sue</a:t>
            </a:r>
            <a:r>
              <a:rPr lang="sv-SE" sz="1600" dirty="0">
                <a:latin typeface="Calibri"/>
                <a:ea typeface="Calibri"/>
                <a:cs typeface="Calibri"/>
                <a:sym typeface="Calibri"/>
              </a:rPr>
              <a:t> </a:t>
            </a:r>
            <a:r>
              <a:rPr lang="sv-SE" sz="1600" dirty="0" err="1">
                <a:latin typeface="Calibri"/>
                <a:ea typeface="Calibri"/>
                <a:cs typeface="Calibri"/>
                <a:sym typeface="Calibri"/>
              </a:rPr>
              <a:t>minacce</a:t>
            </a:r>
            <a:r>
              <a:rPr lang="sv-SE" sz="1600" dirty="0">
                <a:latin typeface="Calibri"/>
                <a:ea typeface="Calibri"/>
                <a:cs typeface="Calibri"/>
                <a:sym typeface="Calibri"/>
              </a:rPr>
              <a:t> e le </a:t>
            </a:r>
            <a:r>
              <a:rPr lang="sv-SE" sz="1600" dirty="0" err="1">
                <a:latin typeface="Calibri"/>
                <a:ea typeface="Calibri"/>
                <a:cs typeface="Calibri"/>
                <a:sym typeface="Calibri"/>
              </a:rPr>
              <a:t>sue</a:t>
            </a:r>
            <a:r>
              <a:rPr lang="sv-SE" sz="1600" dirty="0">
                <a:latin typeface="Calibri"/>
                <a:ea typeface="Calibri"/>
                <a:cs typeface="Calibri"/>
                <a:sym typeface="Calibri"/>
              </a:rPr>
              <a:t> </a:t>
            </a:r>
            <a:r>
              <a:rPr lang="sv-SE" sz="1600" dirty="0" err="1">
                <a:latin typeface="Calibri"/>
                <a:ea typeface="Calibri"/>
                <a:cs typeface="Calibri"/>
                <a:sym typeface="Calibri"/>
              </a:rPr>
              <a:t>opportunità</a:t>
            </a:r>
            <a:r>
              <a:rPr lang="sv-SE" sz="1600" dirty="0">
                <a:latin typeface="Calibri"/>
                <a:ea typeface="Calibri"/>
                <a:cs typeface="Calibri"/>
                <a:sym typeface="Calibri"/>
              </a:rPr>
              <a:t>, e </a:t>
            </a:r>
            <a:r>
              <a:rPr lang="sv-SE" sz="1600" dirty="0" err="1">
                <a:latin typeface="Calibri"/>
                <a:ea typeface="Calibri"/>
                <a:cs typeface="Calibri"/>
                <a:sym typeface="Calibri"/>
              </a:rPr>
              <a:t>discutere</a:t>
            </a:r>
            <a:r>
              <a:rPr lang="sv-SE" sz="1600" dirty="0">
                <a:latin typeface="Calibri"/>
                <a:ea typeface="Calibri"/>
                <a:cs typeface="Calibri"/>
                <a:sym typeface="Calibri"/>
              </a:rPr>
              <a:t> </a:t>
            </a:r>
            <a:r>
              <a:rPr lang="sv-SE" sz="1600" dirty="0" err="1">
                <a:latin typeface="Calibri"/>
                <a:ea typeface="Calibri"/>
                <a:cs typeface="Calibri"/>
                <a:sym typeface="Calibri"/>
              </a:rPr>
              <a:t>con</a:t>
            </a:r>
            <a:r>
              <a:rPr lang="sv-SE" sz="1600" dirty="0">
                <a:latin typeface="Calibri"/>
                <a:ea typeface="Calibri"/>
                <a:cs typeface="Calibri"/>
                <a:sym typeface="Calibri"/>
              </a:rPr>
              <a:t> </a:t>
            </a:r>
            <a:r>
              <a:rPr lang="sv-SE" sz="1600" dirty="0" err="1">
                <a:latin typeface="Calibri"/>
                <a:ea typeface="Calibri"/>
                <a:cs typeface="Calibri"/>
                <a:sym typeface="Calibri"/>
              </a:rPr>
              <a:t>loro</a:t>
            </a:r>
            <a:r>
              <a:rPr lang="sv-SE" sz="1600" dirty="0">
                <a:latin typeface="Calibri"/>
                <a:ea typeface="Calibri"/>
                <a:cs typeface="Calibri"/>
                <a:sym typeface="Calibri"/>
              </a:rPr>
              <a:t> la </a:t>
            </a:r>
            <a:r>
              <a:rPr lang="sv-SE" sz="1600" dirty="0" err="1">
                <a:latin typeface="Calibri"/>
                <a:ea typeface="Calibri"/>
                <a:cs typeface="Calibri"/>
                <a:sym typeface="Calibri"/>
              </a:rPr>
              <a:t>vostra</a:t>
            </a:r>
            <a:r>
              <a:rPr lang="sv-SE" sz="1600" dirty="0">
                <a:latin typeface="Calibri"/>
                <a:ea typeface="Calibri"/>
                <a:cs typeface="Calibri"/>
                <a:sym typeface="Calibri"/>
              </a:rPr>
              <a:t> </a:t>
            </a:r>
            <a:r>
              <a:rPr lang="sv-SE" sz="1600" dirty="0" err="1">
                <a:latin typeface="Calibri"/>
                <a:ea typeface="Calibri"/>
                <a:cs typeface="Calibri"/>
                <a:sym typeface="Calibri"/>
              </a:rPr>
              <a:t>idea</a:t>
            </a:r>
            <a:r>
              <a:rPr lang="sv-SE" sz="1600" dirty="0">
                <a:latin typeface="Calibri"/>
                <a:ea typeface="Calibri"/>
                <a:cs typeface="Calibri"/>
                <a:sym typeface="Calibri"/>
              </a:rPr>
              <a:t> di </a:t>
            </a:r>
            <a:r>
              <a:rPr lang="sv-SE" sz="1600" dirty="0" err="1">
                <a:latin typeface="Calibri"/>
                <a:ea typeface="Calibri"/>
                <a:cs typeface="Calibri"/>
                <a:sym typeface="Calibri"/>
              </a:rPr>
              <a:t>attività</a:t>
            </a:r>
            <a:r>
              <a:rPr lang="sv-SE" sz="1600" dirty="0">
                <a:latin typeface="Calibri"/>
                <a:ea typeface="Calibri"/>
                <a:cs typeface="Calibri"/>
                <a:sym typeface="Calibri"/>
              </a:rPr>
              <a:t> o il </a:t>
            </a:r>
            <a:r>
              <a:rPr lang="sv-SE" sz="1600" dirty="0" err="1">
                <a:latin typeface="Calibri"/>
                <a:ea typeface="Calibri"/>
                <a:cs typeface="Calibri"/>
                <a:sym typeface="Calibri"/>
              </a:rPr>
              <a:t>vostro</a:t>
            </a:r>
            <a:r>
              <a:rPr lang="sv-SE" sz="1600" dirty="0">
                <a:latin typeface="Calibri"/>
                <a:ea typeface="Calibri"/>
                <a:cs typeface="Calibri"/>
                <a:sym typeface="Calibri"/>
              </a:rPr>
              <a:t> progetto.</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dirty="0">
                <a:latin typeface="Calibri"/>
                <a:ea typeface="Calibri"/>
                <a:cs typeface="Calibri"/>
                <a:sym typeface="Calibri"/>
              </a:rPr>
              <a:t>(4) </a:t>
            </a:r>
            <a:r>
              <a:rPr lang="sv-SE" sz="1600" b="1" dirty="0" err="1">
                <a:latin typeface="Calibri"/>
                <a:ea typeface="Calibri"/>
                <a:cs typeface="Calibri"/>
                <a:sym typeface="Calibri"/>
              </a:rPr>
              <a:t>Organizzare</a:t>
            </a:r>
            <a:r>
              <a:rPr lang="sv-SE" sz="1600" b="1" dirty="0">
                <a:latin typeface="Calibri"/>
                <a:ea typeface="Calibri"/>
                <a:cs typeface="Calibri"/>
                <a:sym typeface="Calibri"/>
              </a:rPr>
              <a:t> e </a:t>
            </a:r>
            <a:r>
              <a:rPr lang="sv-SE" sz="1600" b="1" dirty="0" err="1">
                <a:latin typeface="Calibri"/>
                <a:ea typeface="Calibri"/>
                <a:cs typeface="Calibri"/>
                <a:sym typeface="Calibri"/>
              </a:rPr>
              <a:t>analizzare</a:t>
            </a:r>
            <a:r>
              <a:rPr lang="sv-SE" sz="1600" b="1" dirty="0">
                <a:latin typeface="Calibri"/>
                <a:ea typeface="Calibri"/>
                <a:cs typeface="Calibri"/>
                <a:sym typeface="Calibri"/>
              </a:rPr>
              <a:t> i </a:t>
            </a:r>
            <a:r>
              <a:rPr lang="sv-SE" sz="1600" b="1" dirty="0" err="1">
                <a:latin typeface="Calibri"/>
                <a:ea typeface="Calibri"/>
                <a:cs typeface="Calibri"/>
                <a:sym typeface="Calibri"/>
              </a:rPr>
              <a:t>dati</a:t>
            </a:r>
            <a:r>
              <a:rPr lang="sv-SE" sz="1600" b="1" dirty="0">
                <a:latin typeface="Calibri"/>
                <a:ea typeface="Calibri"/>
                <a:cs typeface="Calibri"/>
                <a:sym typeface="Calibri"/>
              </a:rPr>
              <a:t>: </a:t>
            </a:r>
            <a:r>
              <a:rPr lang="sv-SE" sz="1600" dirty="0" err="1">
                <a:latin typeface="Calibri"/>
                <a:ea typeface="Calibri"/>
                <a:cs typeface="Calibri"/>
                <a:sym typeface="Calibri"/>
              </a:rPr>
              <a:t>Analisi</a:t>
            </a:r>
            <a:r>
              <a:rPr lang="sv-SE" sz="1600" dirty="0">
                <a:latin typeface="Calibri"/>
                <a:ea typeface="Calibri"/>
                <a:cs typeface="Calibri"/>
                <a:sym typeface="Calibri"/>
              </a:rPr>
              <a:t> SWOT</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dirty="0">
                <a:latin typeface="Calibri"/>
                <a:ea typeface="Calibri"/>
                <a:cs typeface="Calibri"/>
                <a:sym typeface="Calibri"/>
              </a:rPr>
              <a:t>I </a:t>
            </a:r>
            <a:r>
              <a:rPr lang="sv-SE" sz="1600" dirty="0" err="1">
                <a:latin typeface="Calibri"/>
                <a:ea typeface="Calibri"/>
                <a:cs typeface="Calibri"/>
                <a:sym typeface="Calibri"/>
              </a:rPr>
              <a:t>dati</a:t>
            </a:r>
            <a:r>
              <a:rPr lang="sv-SE" sz="1600" dirty="0">
                <a:latin typeface="Calibri"/>
                <a:ea typeface="Calibri"/>
                <a:cs typeface="Calibri"/>
                <a:sym typeface="Calibri"/>
              </a:rPr>
              <a:t> </a:t>
            </a:r>
            <a:r>
              <a:rPr lang="sv-SE" sz="1600" dirty="0" err="1">
                <a:latin typeface="Calibri"/>
                <a:ea typeface="Calibri"/>
                <a:cs typeface="Calibri"/>
                <a:sym typeface="Calibri"/>
              </a:rPr>
              <a:t>raccolti</a:t>
            </a:r>
            <a:r>
              <a:rPr lang="sv-SE" sz="1600" dirty="0">
                <a:latin typeface="Calibri"/>
                <a:ea typeface="Calibri"/>
                <a:cs typeface="Calibri"/>
                <a:sym typeface="Calibri"/>
              </a:rPr>
              <a:t> vi permetteranno di </a:t>
            </a:r>
            <a:r>
              <a:rPr lang="sv-SE" sz="1600" dirty="0" err="1">
                <a:latin typeface="Calibri"/>
                <a:ea typeface="Calibri"/>
                <a:cs typeface="Calibri"/>
                <a:sym typeface="Calibri"/>
              </a:rPr>
              <a:t>individuare</a:t>
            </a:r>
            <a:r>
              <a:rPr lang="sv-SE" sz="1600" dirty="0">
                <a:latin typeface="Calibri"/>
                <a:ea typeface="Calibri"/>
                <a:cs typeface="Calibri"/>
                <a:sym typeface="Calibri"/>
              </a:rPr>
              <a:t> i </a:t>
            </a:r>
            <a:r>
              <a:rPr lang="sv-SE" sz="1600" dirty="0" err="1">
                <a:latin typeface="Calibri"/>
                <a:ea typeface="Calibri"/>
                <a:cs typeface="Calibri"/>
                <a:sym typeface="Calibri"/>
              </a:rPr>
              <a:t>punti</a:t>
            </a:r>
            <a:r>
              <a:rPr lang="sv-SE" sz="1600" dirty="0">
                <a:latin typeface="Calibri"/>
                <a:ea typeface="Calibri"/>
                <a:cs typeface="Calibri"/>
                <a:sym typeface="Calibri"/>
              </a:rPr>
              <a:t> di </a:t>
            </a:r>
            <a:r>
              <a:rPr lang="sv-SE" sz="1600" dirty="0" err="1">
                <a:latin typeface="Calibri"/>
                <a:ea typeface="Calibri"/>
                <a:cs typeface="Calibri"/>
                <a:sym typeface="Calibri"/>
              </a:rPr>
              <a:t>forza</a:t>
            </a:r>
            <a:r>
              <a:rPr lang="sv-SE" sz="1600" dirty="0">
                <a:latin typeface="Calibri"/>
                <a:ea typeface="Calibri"/>
                <a:cs typeface="Calibri"/>
                <a:sym typeface="Calibri"/>
              </a:rPr>
              <a:t> e di </a:t>
            </a:r>
            <a:r>
              <a:rPr lang="sv-SE" sz="1600" dirty="0" err="1">
                <a:latin typeface="Calibri"/>
                <a:ea typeface="Calibri"/>
                <a:cs typeface="Calibri"/>
                <a:sym typeface="Calibri"/>
              </a:rPr>
              <a:t>debolezza</a:t>
            </a:r>
            <a:r>
              <a:rPr lang="sv-SE" sz="1600" dirty="0">
                <a:latin typeface="Calibri"/>
                <a:ea typeface="Calibri"/>
                <a:cs typeface="Calibri"/>
                <a:sym typeface="Calibri"/>
              </a:rPr>
              <a:t> del </a:t>
            </a:r>
            <a:r>
              <a:rPr lang="sv-SE" sz="1600" dirty="0" err="1">
                <a:latin typeface="Calibri"/>
                <a:ea typeface="Calibri"/>
                <a:cs typeface="Calibri"/>
                <a:sym typeface="Calibri"/>
              </a:rPr>
              <a:t>vostro</a:t>
            </a:r>
            <a:r>
              <a:rPr lang="sv-SE" sz="1600" dirty="0">
                <a:latin typeface="Calibri"/>
                <a:ea typeface="Calibri"/>
                <a:cs typeface="Calibri"/>
                <a:sym typeface="Calibri"/>
              </a:rPr>
              <a:t> progetto, o </a:t>
            </a:r>
            <a:r>
              <a:rPr lang="sv-SE" sz="1600" dirty="0" err="1">
                <a:latin typeface="Calibri"/>
                <a:ea typeface="Calibri"/>
                <a:cs typeface="Calibri"/>
                <a:sym typeface="Calibri"/>
              </a:rPr>
              <a:t>semplicemente</a:t>
            </a:r>
            <a:r>
              <a:rPr lang="sv-SE" sz="1600" dirty="0">
                <a:latin typeface="Calibri"/>
                <a:ea typeface="Calibri"/>
                <a:cs typeface="Calibri"/>
                <a:sym typeface="Calibri"/>
              </a:rPr>
              <a:t> del </a:t>
            </a:r>
            <a:r>
              <a:rPr lang="sv-SE" sz="1600" dirty="0" err="1">
                <a:latin typeface="Calibri"/>
                <a:ea typeface="Calibri"/>
                <a:cs typeface="Calibri"/>
                <a:sym typeface="Calibri"/>
              </a:rPr>
              <a:t>settore</a:t>
            </a:r>
            <a:r>
              <a:rPr lang="sv-SE" sz="1600" dirty="0">
                <a:latin typeface="Calibri"/>
                <a:ea typeface="Calibri"/>
                <a:cs typeface="Calibri"/>
                <a:sym typeface="Calibri"/>
              </a:rPr>
              <a:t> in </a:t>
            </a:r>
            <a:r>
              <a:rPr lang="sv-SE" sz="1600" dirty="0" err="1">
                <a:latin typeface="Calibri"/>
                <a:ea typeface="Calibri"/>
                <a:cs typeface="Calibri"/>
                <a:sym typeface="Calibri"/>
              </a:rPr>
              <a:t>cui</a:t>
            </a:r>
            <a:r>
              <a:rPr lang="sv-SE" sz="1600" dirty="0">
                <a:latin typeface="Calibri"/>
                <a:ea typeface="Calibri"/>
                <a:cs typeface="Calibri"/>
                <a:sym typeface="Calibri"/>
              </a:rPr>
              <a:t> </a:t>
            </a:r>
            <a:r>
              <a:rPr lang="sv-SE" sz="1600" dirty="0" err="1">
                <a:latin typeface="Calibri"/>
                <a:ea typeface="Calibri"/>
                <a:cs typeface="Calibri"/>
                <a:sym typeface="Calibri"/>
              </a:rPr>
              <a:t>volete</a:t>
            </a:r>
            <a:r>
              <a:rPr lang="sv-SE" sz="1600" dirty="0">
                <a:latin typeface="Calibri"/>
                <a:ea typeface="Calibri"/>
                <a:cs typeface="Calibri"/>
                <a:sym typeface="Calibri"/>
              </a:rPr>
              <a:t> </a:t>
            </a:r>
            <a:r>
              <a:rPr lang="sv-SE" sz="1600" dirty="0" err="1">
                <a:latin typeface="Calibri"/>
                <a:ea typeface="Calibri"/>
                <a:cs typeface="Calibri"/>
                <a:sym typeface="Calibri"/>
              </a:rPr>
              <a:t>avviare</a:t>
            </a:r>
            <a:r>
              <a:rPr lang="sv-SE" sz="1600" dirty="0">
                <a:latin typeface="Calibri"/>
                <a:ea typeface="Calibri"/>
                <a:cs typeface="Calibri"/>
                <a:sym typeface="Calibri"/>
              </a:rPr>
              <a:t> la </a:t>
            </a:r>
            <a:r>
              <a:rPr lang="sv-SE" sz="1600" dirty="0" err="1">
                <a:latin typeface="Calibri"/>
                <a:ea typeface="Calibri"/>
                <a:cs typeface="Calibri"/>
                <a:sym typeface="Calibri"/>
              </a:rPr>
              <a:t>vostra</a:t>
            </a:r>
            <a:r>
              <a:rPr lang="sv-SE" sz="1600" dirty="0">
                <a:latin typeface="Calibri"/>
                <a:ea typeface="Calibri"/>
                <a:cs typeface="Calibri"/>
                <a:sym typeface="Calibri"/>
              </a:rPr>
              <a:t> </a:t>
            </a:r>
            <a:r>
              <a:rPr lang="sv-SE" sz="1600" dirty="0" err="1">
                <a:latin typeface="Calibri"/>
                <a:ea typeface="Calibri"/>
                <a:cs typeface="Calibri"/>
                <a:sym typeface="Calibri"/>
              </a:rPr>
              <a:t>attività</a:t>
            </a:r>
            <a:r>
              <a:rPr lang="sv-SE" sz="1600" dirty="0">
                <a:latin typeface="Calibri"/>
                <a:ea typeface="Calibri"/>
                <a:cs typeface="Calibri"/>
                <a:sym typeface="Calibri"/>
              </a:rPr>
              <a:t> se non </a:t>
            </a:r>
            <a:r>
              <a:rPr lang="sv-SE" sz="1600" dirty="0" err="1">
                <a:latin typeface="Calibri"/>
                <a:ea typeface="Calibri"/>
                <a:cs typeface="Calibri"/>
                <a:sym typeface="Calibri"/>
              </a:rPr>
              <a:t>avete</a:t>
            </a:r>
            <a:r>
              <a:rPr lang="sv-SE" sz="1600" dirty="0">
                <a:latin typeface="Calibri"/>
                <a:ea typeface="Calibri"/>
                <a:cs typeface="Calibri"/>
                <a:sym typeface="Calibri"/>
              </a:rPr>
              <a:t> </a:t>
            </a:r>
            <a:r>
              <a:rPr lang="sv-SE" sz="1600" dirty="0" err="1">
                <a:latin typeface="Calibri"/>
                <a:ea typeface="Calibri"/>
                <a:cs typeface="Calibri"/>
                <a:sym typeface="Calibri"/>
              </a:rPr>
              <a:t>ancora</a:t>
            </a:r>
            <a:r>
              <a:rPr lang="sv-SE" sz="1600" dirty="0">
                <a:latin typeface="Calibri"/>
                <a:ea typeface="Calibri"/>
                <a:cs typeface="Calibri"/>
                <a:sym typeface="Calibri"/>
              </a:rPr>
              <a:t> </a:t>
            </a:r>
            <a:r>
              <a:rPr lang="sv-SE" sz="1600" dirty="0" err="1">
                <a:latin typeface="Calibri"/>
                <a:ea typeface="Calibri"/>
                <a:cs typeface="Calibri"/>
                <a:sym typeface="Calibri"/>
              </a:rPr>
              <a:t>un</a:t>
            </a:r>
            <a:r>
              <a:rPr lang="sv-SE" sz="1600" dirty="0">
                <a:latin typeface="Calibri"/>
                <a:ea typeface="Calibri"/>
                <a:cs typeface="Calibri"/>
                <a:sym typeface="Calibri"/>
              </a:rPr>
              <a:t> progetto, </a:t>
            </a:r>
            <a:r>
              <a:rPr lang="sv-SE" sz="1600" dirty="0" err="1">
                <a:latin typeface="Calibri"/>
                <a:ea typeface="Calibri"/>
                <a:cs typeface="Calibri"/>
                <a:sym typeface="Calibri"/>
              </a:rPr>
              <a:t>nonché</a:t>
            </a:r>
            <a:r>
              <a:rPr lang="sv-SE" sz="1600" dirty="0">
                <a:latin typeface="Calibri"/>
                <a:ea typeface="Calibri"/>
                <a:cs typeface="Calibri"/>
                <a:sym typeface="Calibri"/>
              </a:rPr>
              <a:t> le </a:t>
            </a:r>
            <a:r>
              <a:rPr lang="sv-SE" sz="1600" dirty="0" err="1">
                <a:latin typeface="Calibri"/>
                <a:ea typeface="Calibri"/>
                <a:cs typeface="Calibri"/>
                <a:sym typeface="Calibri"/>
              </a:rPr>
              <a:t>opportunità</a:t>
            </a:r>
            <a:r>
              <a:rPr lang="sv-SE" sz="1600" dirty="0">
                <a:latin typeface="Calibri"/>
                <a:ea typeface="Calibri"/>
                <a:cs typeface="Calibri"/>
                <a:sym typeface="Calibri"/>
              </a:rPr>
              <a:t> e le </a:t>
            </a:r>
            <a:r>
              <a:rPr lang="sv-SE" sz="1600" dirty="0" err="1">
                <a:latin typeface="Calibri"/>
                <a:ea typeface="Calibri"/>
                <a:cs typeface="Calibri"/>
                <a:sym typeface="Calibri"/>
              </a:rPr>
              <a:t>minacce</a:t>
            </a:r>
            <a:r>
              <a:rPr lang="sv-SE" sz="1600" dirty="0">
                <a:latin typeface="Calibri"/>
                <a:ea typeface="Calibri"/>
                <a:cs typeface="Calibri"/>
                <a:sym typeface="Calibri"/>
              </a:rPr>
              <a:t> da </a:t>
            </a:r>
            <a:r>
              <a:rPr lang="sv-SE" sz="1600" dirty="0" err="1">
                <a:latin typeface="Calibri"/>
                <a:ea typeface="Calibri"/>
                <a:cs typeface="Calibri"/>
                <a:sym typeface="Calibri"/>
              </a:rPr>
              <a:t>considerare</a:t>
            </a:r>
            <a:r>
              <a:rPr lang="sv-SE" sz="1600"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dirty="0" err="1">
                <a:latin typeface="Calibri"/>
                <a:ea typeface="Calibri"/>
                <a:cs typeface="Calibri"/>
                <a:sym typeface="Calibri"/>
              </a:rPr>
              <a:t>Questi</a:t>
            </a:r>
            <a:r>
              <a:rPr lang="sv-SE" sz="1600" dirty="0">
                <a:latin typeface="Calibri"/>
                <a:ea typeface="Calibri"/>
                <a:cs typeface="Calibri"/>
                <a:sym typeface="Calibri"/>
              </a:rPr>
              <a:t> </a:t>
            </a:r>
            <a:r>
              <a:rPr lang="sv-SE" sz="1600" dirty="0" err="1">
                <a:latin typeface="Calibri"/>
                <a:ea typeface="Calibri"/>
                <a:cs typeface="Calibri"/>
                <a:sym typeface="Calibri"/>
              </a:rPr>
              <a:t>elementi</a:t>
            </a:r>
            <a:r>
              <a:rPr lang="sv-SE" sz="1600" dirty="0">
                <a:latin typeface="Calibri"/>
                <a:ea typeface="Calibri"/>
                <a:cs typeface="Calibri"/>
                <a:sym typeface="Calibri"/>
              </a:rPr>
              <a:t> </a:t>
            </a:r>
            <a:r>
              <a:rPr lang="sv-SE" sz="1600" dirty="0" err="1">
                <a:latin typeface="Calibri"/>
                <a:ea typeface="Calibri"/>
                <a:cs typeface="Calibri"/>
                <a:sym typeface="Calibri"/>
              </a:rPr>
              <a:t>possono</a:t>
            </a:r>
            <a:r>
              <a:rPr lang="sv-SE" sz="1600" dirty="0">
                <a:latin typeface="Calibri"/>
                <a:ea typeface="Calibri"/>
                <a:cs typeface="Calibri"/>
                <a:sym typeface="Calibri"/>
              </a:rPr>
              <a:t> </a:t>
            </a:r>
            <a:r>
              <a:rPr lang="sv-SE" sz="1600" dirty="0" err="1">
                <a:latin typeface="Calibri"/>
                <a:ea typeface="Calibri"/>
                <a:cs typeface="Calibri"/>
                <a:sym typeface="Calibri"/>
              </a:rPr>
              <a:t>essere</a:t>
            </a:r>
            <a:r>
              <a:rPr lang="sv-SE" sz="1600" dirty="0">
                <a:latin typeface="Calibri"/>
                <a:ea typeface="Calibri"/>
                <a:cs typeface="Calibri"/>
                <a:sym typeface="Calibri"/>
              </a:rPr>
              <a:t> </a:t>
            </a:r>
            <a:r>
              <a:rPr lang="sv-SE" sz="1600" dirty="0" err="1">
                <a:latin typeface="Calibri"/>
                <a:ea typeface="Calibri"/>
                <a:cs typeface="Calibri"/>
                <a:sym typeface="Calibri"/>
              </a:rPr>
              <a:t>presentati</a:t>
            </a:r>
            <a:r>
              <a:rPr lang="sv-SE" sz="1600" dirty="0">
                <a:latin typeface="Calibri"/>
                <a:ea typeface="Calibri"/>
                <a:cs typeface="Calibri"/>
                <a:sym typeface="Calibri"/>
              </a:rPr>
              <a:t> in </a:t>
            </a:r>
            <a:r>
              <a:rPr lang="sv-SE" sz="1600" dirty="0" err="1">
                <a:latin typeface="Calibri"/>
                <a:ea typeface="Calibri"/>
                <a:cs typeface="Calibri"/>
                <a:sym typeface="Calibri"/>
              </a:rPr>
              <a:t>una</a:t>
            </a:r>
            <a:r>
              <a:rPr lang="sv-SE" sz="1600" dirty="0">
                <a:latin typeface="Calibri"/>
                <a:ea typeface="Calibri"/>
                <a:cs typeface="Calibri"/>
                <a:sym typeface="Calibri"/>
              </a:rPr>
              <a:t> </a:t>
            </a:r>
            <a:r>
              <a:rPr lang="sv-SE" sz="1600" dirty="0" err="1">
                <a:latin typeface="Calibri"/>
                <a:ea typeface="Calibri"/>
                <a:cs typeface="Calibri"/>
                <a:sym typeface="Calibri"/>
              </a:rPr>
              <a:t>tabella</a:t>
            </a:r>
            <a:r>
              <a:rPr lang="sv-SE" sz="1600" dirty="0">
                <a:latin typeface="Calibri"/>
                <a:ea typeface="Calibri"/>
                <a:cs typeface="Calibri"/>
                <a:sym typeface="Calibri"/>
              </a:rPr>
              <a:t>, </a:t>
            </a:r>
            <a:r>
              <a:rPr lang="sv-SE" sz="1600" dirty="0" err="1">
                <a:latin typeface="Calibri"/>
                <a:ea typeface="Calibri"/>
                <a:cs typeface="Calibri"/>
                <a:sym typeface="Calibri"/>
              </a:rPr>
              <a:t>che</a:t>
            </a:r>
            <a:r>
              <a:rPr lang="sv-SE" sz="1600" dirty="0">
                <a:latin typeface="Calibri"/>
                <a:ea typeface="Calibri"/>
                <a:cs typeface="Calibri"/>
                <a:sym typeface="Calibri"/>
              </a:rPr>
              <a:t> </a:t>
            </a:r>
            <a:r>
              <a:rPr lang="sv-SE" sz="1600" dirty="0" err="1">
                <a:latin typeface="Calibri"/>
                <a:ea typeface="Calibri"/>
                <a:cs typeface="Calibri"/>
                <a:sym typeface="Calibri"/>
              </a:rPr>
              <a:t>può</a:t>
            </a:r>
            <a:r>
              <a:rPr lang="sv-SE" sz="1600" dirty="0">
                <a:latin typeface="Calibri"/>
                <a:ea typeface="Calibri"/>
                <a:cs typeface="Calibri"/>
                <a:sym typeface="Calibri"/>
              </a:rPr>
              <a:t> </a:t>
            </a:r>
            <a:r>
              <a:rPr lang="sv-SE" sz="1600" dirty="0" err="1">
                <a:latin typeface="Calibri"/>
                <a:ea typeface="Calibri"/>
                <a:cs typeface="Calibri"/>
                <a:sym typeface="Calibri"/>
              </a:rPr>
              <a:t>essere</a:t>
            </a:r>
            <a:r>
              <a:rPr lang="sv-SE" sz="1600" dirty="0">
                <a:latin typeface="Calibri"/>
                <a:ea typeface="Calibri"/>
                <a:cs typeface="Calibri"/>
                <a:sym typeface="Calibri"/>
              </a:rPr>
              <a:t> </a:t>
            </a:r>
            <a:r>
              <a:rPr lang="sv-SE" sz="1600" dirty="0" err="1">
                <a:latin typeface="Calibri"/>
                <a:ea typeface="Calibri"/>
                <a:cs typeface="Calibri"/>
                <a:sym typeface="Calibri"/>
              </a:rPr>
              <a:t>utilizzata</a:t>
            </a:r>
            <a:r>
              <a:rPr lang="sv-SE" sz="1600" dirty="0">
                <a:latin typeface="Calibri"/>
                <a:ea typeface="Calibri"/>
                <a:cs typeface="Calibri"/>
                <a:sym typeface="Calibri"/>
              </a:rPr>
              <a:t> per </a:t>
            </a:r>
            <a:r>
              <a:rPr lang="sv-SE" sz="1600" dirty="0" err="1">
                <a:latin typeface="Calibri"/>
                <a:ea typeface="Calibri"/>
                <a:cs typeface="Calibri"/>
                <a:sym typeface="Calibri"/>
              </a:rPr>
              <a:t>identificare</a:t>
            </a:r>
            <a:r>
              <a:rPr lang="sv-SE" sz="1600" dirty="0">
                <a:latin typeface="Calibri"/>
                <a:ea typeface="Calibri"/>
                <a:cs typeface="Calibri"/>
                <a:sym typeface="Calibri"/>
              </a:rPr>
              <a:t> le </a:t>
            </a:r>
            <a:r>
              <a:rPr lang="sv-SE" sz="1600" dirty="0" err="1">
                <a:latin typeface="Calibri"/>
                <a:ea typeface="Calibri"/>
                <a:cs typeface="Calibri"/>
                <a:sym typeface="Calibri"/>
              </a:rPr>
              <a:t>opzioni</a:t>
            </a:r>
            <a:r>
              <a:rPr lang="sv-SE" sz="1600" dirty="0">
                <a:latin typeface="Calibri"/>
                <a:ea typeface="Calibri"/>
                <a:cs typeface="Calibri"/>
                <a:sym typeface="Calibri"/>
              </a:rPr>
              <a:t> </a:t>
            </a:r>
            <a:r>
              <a:rPr lang="sv-SE" sz="1600" dirty="0" err="1">
                <a:latin typeface="Calibri"/>
                <a:ea typeface="Calibri"/>
                <a:cs typeface="Calibri"/>
                <a:sym typeface="Calibri"/>
              </a:rPr>
              <a:t>strategiche</a:t>
            </a:r>
            <a:r>
              <a:rPr lang="sv-SE" sz="1600" dirty="0">
                <a:latin typeface="Calibri"/>
                <a:ea typeface="Calibri"/>
                <a:cs typeface="Calibri"/>
                <a:sym typeface="Calibri"/>
              </a:rPr>
              <a:t> per il progetto.</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dirty="0" err="1">
                <a:latin typeface="Calibri"/>
                <a:ea typeface="Calibri"/>
                <a:cs typeface="Calibri"/>
                <a:sym typeface="Calibri"/>
              </a:rPr>
              <a:t>Questo</a:t>
            </a:r>
            <a:r>
              <a:rPr lang="sv-SE" sz="1600" dirty="0">
                <a:latin typeface="Calibri"/>
                <a:ea typeface="Calibri"/>
                <a:cs typeface="Calibri"/>
                <a:sym typeface="Calibri"/>
              </a:rPr>
              <a:t> </a:t>
            </a:r>
            <a:r>
              <a:rPr lang="sv-SE" sz="1600" dirty="0" err="1">
                <a:latin typeface="Calibri"/>
                <a:ea typeface="Calibri"/>
                <a:cs typeface="Calibri"/>
                <a:sym typeface="Calibri"/>
              </a:rPr>
              <a:t>tipo</a:t>
            </a:r>
            <a:r>
              <a:rPr lang="sv-SE" sz="1600" dirty="0">
                <a:latin typeface="Calibri"/>
                <a:ea typeface="Calibri"/>
                <a:cs typeface="Calibri"/>
                <a:sym typeface="Calibri"/>
              </a:rPr>
              <a:t> di </a:t>
            </a:r>
            <a:r>
              <a:rPr lang="sv-SE" sz="1600" dirty="0" err="1">
                <a:latin typeface="Calibri"/>
                <a:ea typeface="Calibri"/>
                <a:cs typeface="Calibri"/>
                <a:sym typeface="Calibri"/>
              </a:rPr>
              <a:t>analisi</a:t>
            </a:r>
            <a:r>
              <a:rPr lang="sv-SE" sz="1600" dirty="0">
                <a:latin typeface="Calibri"/>
                <a:ea typeface="Calibri"/>
                <a:cs typeface="Calibri"/>
                <a:sym typeface="Calibri"/>
              </a:rPr>
              <a:t> </a:t>
            </a:r>
            <a:r>
              <a:rPr lang="sv-SE" sz="1600" dirty="0" err="1">
                <a:latin typeface="Calibri"/>
                <a:ea typeface="Calibri"/>
                <a:cs typeface="Calibri"/>
                <a:sym typeface="Calibri"/>
              </a:rPr>
              <a:t>può</a:t>
            </a:r>
            <a:r>
              <a:rPr lang="sv-SE" sz="1600" dirty="0">
                <a:latin typeface="Calibri"/>
                <a:ea typeface="Calibri"/>
                <a:cs typeface="Calibri"/>
                <a:sym typeface="Calibri"/>
              </a:rPr>
              <a:t> </a:t>
            </a:r>
            <a:r>
              <a:rPr lang="sv-SE" sz="1600" dirty="0" err="1">
                <a:latin typeface="Calibri"/>
                <a:ea typeface="Calibri"/>
                <a:cs typeface="Calibri"/>
                <a:sym typeface="Calibri"/>
              </a:rPr>
              <a:t>riguardare</a:t>
            </a:r>
            <a:r>
              <a:rPr lang="sv-SE" sz="1600" dirty="0">
                <a:latin typeface="Calibri"/>
                <a:ea typeface="Calibri"/>
                <a:cs typeface="Calibri"/>
                <a:sym typeface="Calibri"/>
              </a:rPr>
              <a:t> </a:t>
            </a:r>
            <a:r>
              <a:rPr lang="sv-SE" sz="1600" dirty="0" err="1">
                <a:latin typeface="Calibri"/>
                <a:ea typeface="Calibri"/>
                <a:cs typeface="Calibri"/>
                <a:sym typeface="Calibri"/>
              </a:rPr>
              <a:t>l'analisi</a:t>
            </a:r>
            <a:r>
              <a:rPr lang="sv-SE" sz="1600" dirty="0">
                <a:latin typeface="Calibri"/>
                <a:ea typeface="Calibri"/>
                <a:cs typeface="Calibri"/>
                <a:sym typeface="Calibri"/>
              </a:rPr>
              <a:t> di </a:t>
            </a:r>
            <a:r>
              <a:rPr lang="sv-SE" sz="1600" dirty="0" err="1">
                <a:latin typeface="Calibri"/>
                <a:ea typeface="Calibri"/>
                <a:cs typeface="Calibri"/>
                <a:sym typeface="Calibri"/>
              </a:rPr>
              <a:t>un</a:t>
            </a:r>
            <a:r>
              <a:rPr lang="sv-SE" sz="1600" dirty="0">
                <a:latin typeface="Calibri"/>
                <a:ea typeface="Calibri"/>
                <a:cs typeface="Calibri"/>
                <a:sym typeface="Calibri"/>
              </a:rPr>
              <a:t> </a:t>
            </a:r>
            <a:r>
              <a:rPr lang="sv-SE" sz="1600" dirty="0" err="1">
                <a:latin typeface="Calibri"/>
                <a:ea typeface="Calibri"/>
                <a:cs typeface="Calibri"/>
                <a:sym typeface="Calibri"/>
              </a:rPr>
              <a:t>settore</a:t>
            </a:r>
            <a:r>
              <a:rPr lang="sv-SE" sz="1600" dirty="0">
                <a:latin typeface="Calibri"/>
                <a:ea typeface="Calibri"/>
                <a:cs typeface="Calibri"/>
                <a:sym typeface="Calibri"/>
              </a:rPr>
              <a:t> in </a:t>
            </a:r>
            <a:r>
              <a:rPr lang="sv-SE" sz="1600" dirty="0" err="1">
                <a:latin typeface="Calibri"/>
                <a:ea typeface="Calibri"/>
                <a:cs typeface="Calibri"/>
                <a:sym typeface="Calibri"/>
              </a:rPr>
              <a:t>cui</a:t>
            </a:r>
            <a:r>
              <a:rPr lang="sv-SE" sz="1600" dirty="0">
                <a:latin typeface="Calibri"/>
                <a:ea typeface="Calibri"/>
                <a:cs typeface="Calibri"/>
                <a:sym typeface="Calibri"/>
              </a:rPr>
              <a:t> si </a:t>
            </a:r>
            <a:r>
              <a:rPr lang="sv-SE" sz="1600" dirty="0" err="1">
                <a:latin typeface="Calibri"/>
                <a:ea typeface="Calibri"/>
                <a:cs typeface="Calibri"/>
                <a:sym typeface="Calibri"/>
              </a:rPr>
              <a:t>vuole</a:t>
            </a:r>
            <a:r>
              <a:rPr lang="sv-SE" sz="1600" dirty="0">
                <a:latin typeface="Calibri"/>
                <a:ea typeface="Calibri"/>
                <a:cs typeface="Calibri"/>
                <a:sym typeface="Calibri"/>
              </a:rPr>
              <a:t> </a:t>
            </a:r>
            <a:r>
              <a:rPr lang="sv-SE" sz="1600" dirty="0" err="1">
                <a:latin typeface="Calibri"/>
                <a:ea typeface="Calibri"/>
                <a:cs typeface="Calibri"/>
                <a:sym typeface="Calibri"/>
              </a:rPr>
              <a:t>operare</a:t>
            </a:r>
            <a:r>
              <a:rPr lang="sv-SE" sz="1600" dirty="0">
                <a:latin typeface="Calibri"/>
                <a:ea typeface="Calibri"/>
                <a:cs typeface="Calibri"/>
                <a:sym typeface="Calibri"/>
              </a:rPr>
              <a:t> in </a:t>
            </a:r>
            <a:r>
              <a:rPr lang="sv-SE" sz="1600" dirty="0" err="1">
                <a:latin typeface="Calibri"/>
                <a:ea typeface="Calibri"/>
                <a:cs typeface="Calibri"/>
                <a:sym typeface="Calibri"/>
              </a:rPr>
              <a:t>una</a:t>
            </a:r>
            <a:r>
              <a:rPr lang="sv-SE" sz="1600" dirty="0">
                <a:latin typeface="Calibri"/>
                <a:ea typeface="Calibri"/>
                <a:cs typeface="Calibri"/>
                <a:sym typeface="Calibri"/>
              </a:rPr>
              <a:t> </a:t>
            </a:r>
            <a:r>
              <a:rPr lang="sv-SE" sz="1600" dirty="0" err="1">
                <a:latin typeface="Calibri"/>
                <a:ea typeface="Calibri"/>
                <a:cs typeface="Calibri"/>
                <a:sym typeface="Calibri"/>
              </a:rPr>
              <a:t>determinata</a:t>
            </a:r>
            <a:r>
              <a:rPr lang="sv-SE" sz="1600" dirty="0">
                <a:latin typeface="Calibri"/>
                <a:ea typeface="Calibri"/>
                <a:cs typeface="Calibri"/>
                <a:sym typeface="Calibri"/>
              </a:rPr>
              <a:t> area, </a:t>
            </a:r>
            <a:r>
              <a:rPr lang="sv-SE" sz="1600" dirty="0" err="1">
                <a:latin typeface="Calibri"/>
                <a:ea typeface="Calibri"/>
                <a:cs typeface="Calibri"/>
                <a:sym typeface="Calibri"/>
              </a:rPr>
              <a:t>oppure</a:t>
            </a:r>
            <a:r>
              <a:rPr lang="sv-SE" sz="1600" dirty="0">
                <a:latin typeface="Calibri"/>
                <a:ea typeface="Calibri"/>
                <a:cs typeface="Calibri"/>
                <a:sym typeface="Calibri"/>
              </a:rPr>
              <a:t> </a:t>
            </a:r>
            <a:r>
              <a:rPr lang="sv-SE" sz="1600" dirty="0" err="1">
                <a:latin typeface="Calibri"/>
                <a:ea typeface="Calibri"/>
                <a:cs typeface="Calibri"/>
                <a:sym typeface="Calibri"/>
              </a:rPr>
              <a:t>l'analisi</a:t>
            </a:r>
            <a:r>
              <a:rPr lang="sv-SE" sz="1600" dirty="0">
                <a:latin typeface="Calibri"/>
                <a:ea typeface="Calibri"/>
                <a:cs typeface="Calibri"/>
                <a:sym typeface="Calibri"/>
              </a:rPr>
              <a:t> di </a:t>
            </a:r>
            <a:r>
              <a:rPr lang="sv-SE" sz="1600" dirty="0" err="1">
                <a:latin typeface="Calibri"/>
                <a:ea typeface="Calibri"/>
                <a:cs typeface="Calibri"/>
                <a:sym typeface="Calibri"/>
              </a:rPr>
              <a:t>un'idea</a:t>
            </a:r>
            <a:r>
              <a:rPr lang="sv-SE" sz="1600" dirty="0">
                <a:latin typeface="Calibri"/>
                <a:ea typeface="Calibri"/>
                <a:cs typeface="Calibri"/>
                <a:sym typeface="Calibri"/>
              </a:rPr>
              <a:t> </a:t>
            </a:r>
            <a:r>
              <a:rPr lang="sv-SE" sz="1600" dirty="0" err="1">
                <a:latin typeface="Calibri"/>
                <a:ea typeface="Calibri"/>
                <a:cs typeface="Calibri"/>
                <a:sym typeface="Calibri"/>
              </a:rPr>
              <a:t>progettuale</a:t>
            </a:r>
            <a:r>
              <a:rPr lang="sv-SE" sz="1600" dirty="0">
                <a:latin typeface="Calibri"/>
                <a:ea typeface="Calibri"/>
                <a:cs typeface="Calibri"/>
                <a:sym typeface="Calibri"/>
              </a:rPr>
              <a:t> </a:t>
            </a:r>
            <a:r>
              <a:rPr lang="sv-SE" sz="1600" dirty="0" err="1">
                <a:latin typeface="Calibri"/>
                <a:ea typeface="Calibri"/>
                <a:cs typeface="Calibri"/>
                <a:sym typeface="Calibri"/>
              </a:rPr>
              <a:t>specifica</a:t>
            </a:r>
            <a:r>
              <a:rPr lang="sv-SE" sz="1600"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712" name="Google Shape;712;p20"/>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Come effettuare una diagnosi territoriale</a:t>
            </a:r>
            <a:endParaRPr/>
          </a:p>
        </p:txBody>
      </p:sp>
      <p:sp>
        <p:nvSpPr>
          <p:cNvPr id="713" name="Google Shape;713;p20"/>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Diagnosi territoriale</a:t>
            </a:r>
            <a:endParaRPr/>
          </a:p>
        </p:txBody>
      </p:sp>
      <p:sp>
        <p:nvSpPr>
          <p:cNvPr id="714" name="Google Shape;714;p20"/>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sp>
        <p:nvSpPr>
          <p:cNvPr id="719" name="Google Shape;719;p2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21</a:t>
            </a:fld>
            <a:endParaRPr/>
          </a:p>
        </p:txBody>
      </p:sp>
      <p:sp>
        <p:nvSpPr>
          <p:cNvPr id="720" name="Google Shape;720;p21"/>
          <p:cNvSpPr txBox="1">
            <a:spLocks noGrp="1"/>
          </p:cNvSpPr>
          <p:nvPr>
            <p:ph type="body" idx="1"/>
          </p:nvPr>
        </p:nvSpPr>
        <p:spPr>
          <a:xfrm>
            <a:off x="801602" y="2157141"/>
            <a:ext cx="5956470" cy="7480842"/>
          </a:xfrm>
          <a:prstGeom prst="rect">
            <a:avLst/>
          </a:prstGeom>
          <a:solidFill>
            <a:schemeClr val="lt1"/>
          </a:solid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1" i="1" dirty="0">
                <a:latin typeface="Calibri"/>
                <a:ea typeface="Calibri"/>
                <a:cs typeface="Calibri"/>
                <a:sym typeface="Calibri"/>
              </a:rPr>
              <a:t>I PUNTI DI FORZA o asset del </a:t>
            </a:r>
            <a:r>
              <a:rPr lang="sv-SE" sz="1600" b="1" i="1" dirty="0" err="1">
                <a:latin typeface="Calibri"/>
                <a:ea typeface="Calibri"/>
                <a:cs typeface="Calibri"/>
                <a:sym typeface="Calibri"/>
              </a:rPr>
              <a:t>vostro</a:t>
            </a:r>
            <a:r>
              <a:rPr lang="sv-SE" sz="1600" b="1" i="1" dirty="0">
                <a:latin typeface="Calibri"/>
                <a:ea typeface="Calibri"/>
                <a:cs typeface="Calibri"/>
                <a:sym typeface="Calibri"/>
              </a:rPr>
              <a:t> progetto. </a:t>
            </a:r>
            <a:r>
              <a:rPr lang="sv-SE" sz="1600" dirty="0">
                <a:latin typeface="Calibri"/>
                <a:ea typeface="Calibri"/>
                <a:cs typeface="Calibri"/>
                <a:sym typeface="Calibri"/>
              </a:rPr>
              <a:t>I </a:t>
            </a:r>
            <a:r>
              <a:rPr lang="sv-SE" sz="1600" dirty="0" err="1">
                <a:latin typeface="Calibri"/>
                <a:ea typeface="Calibri"/>
                <a:cs typeface="Calibri"/>
                <a:sym typeface="Calibri"/>
              </a:rPr>
              <a:t>punti</a:t>
            </a:r>
            <a:r>
              <a:rPr lang="sv-SE" sz="1600" dirty="0">
                <a:latin typeface="Calibri"/>
                <a:ea typeface="Calibri"/>
                <a:cs typeface="Calibri"/>
                <a:sym typeface="Calibri"/>
              </a:rPr>
              <a:t> di </a:t>
            </a:r>
            <a:r>
              <a:rPr lang="sv-SE" sz="1600" dirty="0" err="1">
                <a:latin typeface="Calibri"/>
                <a:ea typeface="Calibri"/>
                <a:cs typeface="Calibri"/>
                <a:sym typeface="Calibri"/>
              </a:rPr>
              <a:t>forza</a:t>
            </a:r>
            <a:r>
              <a:rPr lang="sv-SE" sz="1600" dirty="0">
                <a:latin typeface="Calibri"/>
                <a:ea typeface="Calibri"/>
                <a:cs typeface="Calibri"/>
                <a:sym typeface="Calibri"/>
              </a:rPr>
              <a:t> si </a:t>
            </a:r>
            <a:r>
              <a:rPr lang="sv-SE" sz="1600" dirty="0" err="1">
                <a:latin typeface="Calibri"/>
                <a:ea typeface="Calibri"/>
                <a:cs typeface="Calibri"/>
                <a:sym typeface="Calibri"/>
              </a:rPr>
              <a:t>riferiscono</a:t>
            </a:r>
            <a:r>
              <a:rPr lang="sv-SE" sz="1600" dirty="0">
                <a:latin typeface="Calibri"/>
                <a:ea typeface="Calibri"/>
                <a:cs typeface="Calibri"/>
                <a:sym typeface="Calibri"/>
              </a:rPr>
              <a:t> a tutti i </a:t>
            </a:r>
            <a:r>
              <a:rPr lang="sv-SE" sz="1600" dirty="0" err="1">
                <a:latin typeface="Calibri"/>
                <a:ea typeface="Calibri"/>
                <a:cs typeface="Calibri"/>
                <a:sym typeface="Calibri"/>
              </a:rPr>
              <a:t>diversi</a:t>
            </a:r>
            <a:r>
              <a:rPr lang="sv-SE" sz="1600" dirty="0">
                <a:latin typeface="Calibri"/>
                <a:ea typeface="Calibri"/>
                <a:cs typeface="Calibri"/>
                <a:sym typeface="Calibri"/>
              </a:rPr>
              <a:t> </a:t>
            </a:r>
            <a:r>
              <a:rPr lang="sv-SE" sz="1600" dirty="0" err="1">
                <a:latin typeface="Calibri"/>
                <a:ea typeface="Calibri"/>
                <a:cs typeface="Calibri"/>
                <a:sym typeface="Calibri"/>
              </a:rPr>
              <a:t>elementi</a:t>
            </a:r>
            <a:r>
              <a:rPr lang="sv-SE" sz="1600" dirty="0">
                <a:latin typeface="Calibri"/>
                <a:ea typeface="Calibri"/>
                <a:cs typeface="Calibri"/>
                <a:sym typeface="Calibri"/>
              </a:rPr>
              <a:t> </a:t>
            </a:r>
            <a:r>
              <a:rPr lang="sv-SE" sz="1600" dirty="0" err="1">
                <a:latin typeface="Calibri"/>
                <a:ea typeface="Calibri"/>
                <a:cs typeface="Calibri"/>
                <a:sym typeface="Calibri"/>
              </a:rPr>
              <a:t>positivi</a:t>
            </a:r>
            <a:r>
              <a:rPr lang="sv-SE" sz="1600" dirty="0">
                <a:latin typeface="Calibri"/>
                <a:ea typeface="Calibri"/>
                <a:cs typeface="Calibri"/>
                <a:sym typeface="Calibri"/>
              </a:rPr>
              <a:t> di </a:t>
            </a:r>
            <a:r>
              <a:rPr lang="sv-SE" sz="1600" dirty="0" err="1">
                <a:latin typeface="Calibri"/>
                <a:ea typeface="Calibri"/>
                <a:cs typeface="Calibri"/>
                <a:sym typeface="Calibri"/>
              </a:rPr>
              <a:t>cui</a:t>
            </a:r>
            <a:r>
              <a:rPr lang="sv-SE" sz="1600" dirty="0">
                <a:latin typeface="Calibri"/>
                <a:ea typeface="Calibri"/>
                <a:cs typeface="Calibri"/>
                <a:sym typeface="Calibri"/>
              </a:rPr>
              <a:t> </a:t>
            </a:r>
            <a:r>
              <a:rPr lang="sv-SE" sz="1600" dirty="0" err="1">
                <a:latin typeface="Calibri"/>
                <a:ea typeface="Calibri"/>
                <a:cs typeface="Calibri"/>
                <a:sym typeface="Calibri"/>
              </a:rPr>
              <a:t>disponete</a:t>
            </a:r>
            <a:r>
              <a:rPr lang="sv-SE" sz="1600" dirty="0">
                <a:latin typeface="Calibri"/>
                <a:ea typeface="Calibri"/>
                <a:cs typeface="Calibri"/>
                <a:sym typeface="Calibri"/>
              </a:rPr>
              <a:t> per </a:t>
            </a:r>
            <a:r>
              <a:rPr lang="sv-SE" sz="1600" dirty="0" err="1">
                <a:latin typeface="Calibri"/>
                <a:ea typeface="Calibri"/>
                <a:cs typeface="Calibri"/>
                <a:sym typeface="Calibri"/>
              </a:rPr>
              <a:t>avviare</a:t>
            </a:r>
            <a:r>
              <a:rPr lang="sv-SE" sz="1600" dirty="0">
                <a:latin typeface="Calibri"/>
                <a:ea typeface="Calibri"/>
                <a:cs typeface="Calibri"/>
                <a:sym typeface="Calibri"/>
              </a:rPr>
              <a:t> il </a:t>
            </a:r>
            <a:r>
              <a:rPr lang="sv-SE" sz="1600" dirty="0" err="1">
                <a:latin typeface="Calibri"/>
                <a:ea typeface="Calibri"/>
                <a:cs typeface="Calibri"/>
                <a:sym typeface="Calibri"/>
              </a:rPr>
              <a:t>vostro</a:t>
            </a:r>
            <a:r>
              <a:rPr lang="sv-SE" sz="1600" dirty="0">
                <a:latin typeface="Calibri"/>
                <a:ea typeface="Calibri"/>
                <a:cs typeface="Calibri"/>
                <a:sym typeface="Calibri"/>
              </a:rPr>
              <a:t> progetto. </a:t>
            </a:r>
            <a:r>
              <a:rPr lang="sv-SE" sz="1600" dirty="0" err="1">
                <a:latin typeface="Calibri"/>
                <a:ea typeface="Calibri"/>
                <a:cs typeface="Calibri"/>
                <a:sym typeface="Calibri"/>
              </a:rPr>
              <a:t>Analizzando</a:t>
            </a:r>
            <a:r>
              <a:rPr lang="sv-SE" sz="1600" dirty="0">
                <a:latin typeface="Calibri"/>
                <a:ea typeface="Calibri"/>
                <a:cs typeface="Calibri"/>
                <a:sym typeface="Calibri"/>
              </a:rPr>
              <a:t> i </a:t>
            </a:r>
            <a:r>
              <a:rPr lang="sv-SE" sz="1600" dirty="0" err="1">
                <a:latin typeface="Calibri"/>
                <a:ea typeface="Calibri"/>
                <a:cs typeface="Calibri"/>
                <a:sym typeface="Calibri"/>
              </a:rPr>
              <a:t>vostri</a:t>
            </a:r>
            <a:r>
              <a:rPr lang="sv-SE" sz="1600" dirty="0">
                <a:latin typeface="Calibri"/>
                <a:ea typeface="Calibri"/>
                <a:cs typeface="Calibri"/>
                <a:sym typeface="Calibri"/>
              </a:rPr>
              <a:t> </a:t>
            </a:r>
            <a:r>
              <a:rPr lang="sv-SE" sz="1600" dirty="0" err="1">
                <a:latin typeface="Calibri"/>
                <a:ea typeface="Calibri"/>
                <a:cs typeface="Calibri"/>
                <a:sym typeface="Calibri"/>
              </a:rPr>
              <a:t>punti</a:t>
            </a:r>
            <a:r>
              <a:rPr lang="sv-SE" sz="1600" dirty="0">
                <a:latin typeface="Calibri"/>
                <a:ea typeface="Calibri"/>
                <a:cs typeface="Calibri"/>
                <a:sym typeface="Calibri"/>
              </a:rPr>
              <a:t> di </a:t>
            </a:r>
            <a:r>
              <a:rPr lang="sv-SE" sz="1600" dirty="0" err="1">
                <a:latin typeface="Calibri"/>
                <a:ea typeface="Calibri"/>
                <a:cs typeface="Calibri"/>
                <a:sym typeface="Calibri"/>
              </a:rPr>
              <a:t>forza</a:t>
            </a:r>
            <a:r>
              <a:rPr lang="sv-SE" sz="1600" dirty="0">
                <a:latin typeface="Calibri"/>
                <a:ea typeface="Calibri"/>
                <a:cs typeface="Calibri"/>
                <a:sym typeface="Calibri"/>
              </a:rPr>
              <a:t>, </a:t>
            </a:r>
            <a:r>
              <a:rPr lang="sv-SE" sz="1600" dirty="0" err="1">
                <a:latin typeface="Calibri"/>
                <a:ea typeface="Calibri"/>
                <a:cs typeface="Calibri"/>
                <a:sym typeface="Calibri"/>
              </a:rPr>
              <a:t>potete</a:t>
            </a:r>
            <a:r>
              <a:rPr lang="sv-SE" sz="1600" dirty="0">
                <a:latin typeface="Calibri"/>
                <a:ea typeface="Calibri"/>
                <a:cs typeface="Calibri"/>
                <a:sym typeface="Calibri"/>
              </a:rPr>
              <a:t> </a:t>
            </a:r>
            <a:r>
              <a:rPr lang="sv-SE" sz="1600" dirty="0" err="1">
                <a:latin typeface="Calibri"/>
                <a:ea typeface="Calibri"/>
                <a:cs typeface="Calibri"/>
                <a:sym typeface="Calibri"/>
              </a:rPr>
              <a:t>identificare</a:t>
            </a:r>
            <a:r>
              <a:rPr lang="sv-SE" sz="1600" dirty="0">
                <a:latin typeface="Calibri"/>
                <a:ea typeface="Calibri"/>
                <a:cs typeface="Calibri"/>
                <a:sym typeface="Calibri"/>
              </a:rPr>
              <a:t> </a:t>
            </a:r>
            <a:r>
              <a:rPr lang="sv-SE" sz="1600" dirty="0" err="1">
                <a:latin typeface="Calibri"/>
                <a:ea typeface="Calibri"/>
                <a:cs typeface="Calibri"/>
                <a:sym typeface="Calibri"/>
              </a:rPr>
              <a:t>ciò</a:t>
            </a:r>
            <a:r>
              <a:rPr lang="sv-SE" sz="1600" dirty="0">
                <a:latin typeface="Calibri"/>
                <a:ea typeface="Calibri"/>
                <a:cs typeface="Calibri"/>
                <a:sym typeface="Calibri"/>
              </a:rPr>
              <a:t> </a:t>
            </a:r>
            <a:r>
              <a:rPr lang="sv-SE" sz="1600" dirty="0" err="1">
                <a:latin typeface="Calibri"/>
                <a:ea typeface="Calibri"/>
                <a:cs typeface="Calibri"/>
                <a:sym typeface="Calibri"/>
              </a:rPr>
              <a:t>che</a:t>
            </a:r>
            <a:r>
              <a:rPr lang="sv-SE" sz="1600" dirty="0">
                <a:latin typeface="Calibri"/>
                <a:ea typeface="Calibri"/>
                <a:cs typeface="Calibri"/>
                <a:sym typeface="Calibri"/>
              </a:rPr>
              <a:t> vi </a:t>
            </a:r>
            <a:r>
              <a:rPr lang="sv-SE" sz="1600" dirty="0" err="1">
                <a:latin typeface="Calibri"/>
                <a:ea typeface="Calibri"/>
                <a:cs typeface="Calibri"/>
                <a:sym typeface="Calibri"/>
              </a:rPr>
              <a:t>distingue</a:t>
            </a:r>
            <a:r>
              <a:rPr lang="sv-SE" sz="1600" dirty="0">
                <a:latin typeface="Calibri"/>
                <a:ea typeface="Calibri"/>
                <a:cs typeface="Calibri"/>
                <a:sym typeface="Calibri"/>
              </a:rPr>
              <a:t> </a:t>
            </a:r>
            <a:r>
              <a:rPr lang="sv-SE" sz="1600" dirty="0" err="1">
                <a:latin typeface="Calibri"/>
                <a:ea typeface="Calibri"/>
                <a:cs typeface="Calibri"/>
                <a:sym typeface="Calibri"/>
              </a:rPr>
              <a:t>dalla</a:t>
            </a:r>
            <a:r>
              <a:rPr lang="sv-SE" sz="1600" dirty="0">
                <a:latin typeface="Calibri"/>
                <a:ea typeface="Calibri"/>
                <a:cs typeface="Calibri"/>
                <a:sym typeface="Calibri"/>
              </a:rPr>
              <a:t> </a:t>
            </a:r>
            <a:r>
              <a:rPr lang="sv-SE" sz="1600" dirty="0" err="1">
                <a:latin typeface="Calibri"/>
                <a:ea typeface="Calibri"/>
                <a:cs typeface="Calibri"/>
                <a:sym typeface="Calibri"/>
              </a:rPr>
              <a:t>concorrenza</a:t>
            </a:r>
            <a:r>
              <a:rPr lang="sv-SE" sz="1600" dirty="0">
                <a:latin typeface="Calibri"/>
                <a:ea typeface="Calibri"/>
                <a:cs typeface="Calibri"/>
                <a:sym typeface="Calibri"/>
              </a:rPr>
              <a:t> o </a:t>
            </a:r>
            <a:r>
              <a:rPr lang="sv-SE" sz="1600" dirty="0" err="1">
                <a:latin typeface="Calibri"/>
                <a:ea typeface="Calibri"/>
                <a:cs typeface="Calibri"/>
                <a:sym typeface="Calibri"/>
              </a:rPr>
              <a:t>ciò</a:t>
            </a:r>
            <a:r>
              <a:rPr lang="sv-SE" sz="1600" dirty="0">
                <a:latin typeface="Calibri"/>
                <a:ea typeface="Calibri"/>
                <a:cs typeface="Calibri"/>
                <a:sym typeface="Calibri"/>
              </a:rPr>
              <a:t> </a:t>
            </a:r>
            <a:r>
              <a:rPr lang="sv-SE" sz="1600" dirty="0" err="1">
                <a:latin typeface="Calibri"/>
                <a:ea typeface="Calibri"/>
                <a:cs typeface="Calibri"/>
                <a:sym typeface="Calibri"/>
              </a:rPr>
              <a:t>che</a:t>
            </a:r>
            <a:r>
              <a:rPr lang="sv-SE" sz="1600" dirty="0">
                <a:latin typeface="Calibri"/>
                <a:ea typeface="Calibri"/>
                <a:cs typeface="Calibri"/>
                <a:sym typeface="Calibri"/>
              </a:rPr>
              <a:t> vi fa </a:t>
            </a:r>
            <a:r>
              <a:rPr lang="sv-SE" sz="1600" dirty="0" err="1">
                <a:latin typeface="Calibri"/>
                <a:ea typeface="Calibri"/>
                <a:cs typeface="Calibri"/>
                <a:sym typeface="Calibri"/>
              </a:rPr>
              <a:t>distinguere</a:t>
            </a:r>
            <a:r>
              <a:rPr lang="sv-SE" sz="1600" dirty="0">
                <a:latin typeface="Calibri"/>
                <a:ea typeface="Calibri"/>
                <a:cs typeface="Calibri"/>
                <a:sym typeface="Calibri"/>
              </a:rPr>
              <a:t> </a:t>
            </a:r>
            <a:r>
              <a:rPr lang="sv-SE" sz="1600" dirty="0" err="1">
                <a:latin typeface="Calibri"/>
                <a:ea typeface="Calibri"/>
                <a:cs typeface="Calibri"/>
                <a:sym typeface="Calibri"/>
              </a:rPr>
              <a:t>dalle</a:t>
            </a:r>
            <a:r>
              <a:rPr lang="sv-SE" sz="1600" dirty="0">
                <a:latin typeface="Calibri"/>
                <a:ea typeface="Calibri"/>
                <a:cs typeface="Calibri"/>
                <a:sym typeface="Calibri"/>
              </a:rPr>
              <a:t> </a:t>
            </a:r>
            <a:r>
              <a:rPr lang="sv-SE" sz="1600" dirty="0" err="1">
                <a:latin typeface="Calibri"/>
                <a:ea typeface="Calibri"/>
                <a:cs typeface="Calibri"/>
                <a:sym typeface="Calibri"/>
              </a:rPr>
              <a:t>offerte</a:t>
            </a:r>
            <a:r>
              <a:rPr lang="sv-SE" sz="1600" dirty="0">
                <a:latin typeface="Calibri"/>
                <a:ea typeface="Calibri"/>
                <a:cs typeface="Calibri"/>
                <a:sym typeface="Calibri"/>
              </a:rPr>
              <a:t> </a:t>
            </a:r>
            <a:r>
              <a:rPr lang="sv-SE" sz="1600" dirty="0" err="1">
                <a:latin typeface="Calibri"/>
                <a:ea typeface="Calibri"/>
                <a:cs typeface="Calibri"/>
                <a:sym typeface="Calibri"/>
              </a:rPr>
              <a:t>esistenti</a:t>
            </a:r>
            <a:r>
              <a:rPr lang="sv-SE" sz="1600"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dirty="0" err="1">
                <a:latin typeface="Calibri"/>
                <a:ea typeface="Calibri"/>
                <a:cs typeface="Calibri"/>
                <a:sym typeface="Calibri"/>
              </a:rPr>
              <a:t>Potrebbe</a:t>
            </a:r>
            <a:r>
              <a:rPr lang="sv-SE" sz="1600" dirty="0">
                <a:latin typeface="Calibri"/>
                <a:ea typeface="Calibri"/>
                <a:cs typeface="Calibri"/>
                <a:sym typeface="Calibri"/>
              </a:rPr>
              <a:t> </a:t>
            </a:r>
            <a:r>
              <a:rPr lang="sv-SE" sz="1600" dirty="0" err="1">
                <a:latin typeface="Calibri"/>
                <a:ea typeface="Calibri"/>
                <a:cs typeface="Calibri"/>
                <a:sym typeface="Calibri"/>
              </a:rPr>
              <a:t>trattarsi</a:t>
            </a:r>
            <a:r>
              <a:rPr lang="sv-SE" sz="1600" dirty="0">
                <a:latin typeface="Calibri"/>
                <a:ea typeface="Calibri"/>
                <a:cs typeface="Calibri"/>
                <a:sym typeface="Calibri"/>
              </a:rPr>
              <a:t> </a:t>
            </a:r>
            <a:r>
              <a:rPr lang="sv-SE" sz="1600" dirty="0" err="1">
                <a:latin typeface="Calibri"/>
                <a:ea typeface="Calibri"/>
                <a:cs typeface="Calibri"/>
                <a:sym typeface="Calibri"/>
              </a:rPr>
              <a:t>delle</a:t>
            </a:r>
            <a:r>
              <a:rPr lang="sv-SE" sz="1600" dirty="0">
                <a:latin typeface="Calibri"/>
                <a:ea typeface="Calibri"/>
                <a:cs typeface="Calibri"/>
                <a:sym typeface="Calibri"/>
              </a:rPr>
              <a:t> </a:t>
            </a:r>
            <a:r>
              <a:rPr lang="sv-SE" sz="1600" dirty="0" err="1">
                <a:latin typeface="Calibri"/>
                <a:ea typeface="Calibri"/>
                <a:cs typeface="Calibri"/>
                <a:sym typeface="Calibri"/>
              </a:rPr>
              <a:t>vostre</a:t>
            </a:r>
            <a:r>
              <a:rPr lang="sv-SE" sz="1600" dirty="0">
                <a:latin typeface="Calibri"/>
                <a:ea typeface="Calibri"/>
                <a:cs typeface="Calibri"/>
                <a:sym typeface="Calibri"/>
              </a:rPr>
              <a:t> </a:t>
            </a:r>
            <a:r>
              <a:rPr lang="sv-SE" sz="1600" dirty="0" err="1">
                <a:latin typeface="Calibri"/>
                <a:ea typeface="Calibri"/>
                <a:cs typeface="Calibri"/>
                <a:sym typeface="Calibri"/>
              </a:rPr>
              <a:t>qualità</a:t>
            </a:r>
            <a:r>
              <a:rPr lang="sv-SE" sz="1600" dirty="0">
                <a:latin typeface="Calibri"/>
                <a:ea typeface="Calibri"/>
                <a:cs typeface="Calibri"/>
                <a:sym typeface="Calibri"/>
              </a:rPr>
              <a:t> </a:t>
            </a:r>
            <a:r>
              <a:rPr lang="sv-SE" sz="1600" dirty="0" err="1">
                <a:latin typeface="Calibri"/>
                <a:ea typeface="Calibri"/>
                <a:cs typeface="Calibri"/>
                <a:sym typeface="Calibri"/>
              </a:rPr>
              <a:t>personali</a:t>
            </a:r>
            <a:r>
              <a:rPr lang="sv-SE" sz="1600" dirty="0">
                <a:latin typeface="Calibri"/>
                <a:ea typeface="Calibri"/>
                <a:cs typeface="Calibri"/>
                <a:sym typeface="Calibri"/>
              </a:rPr>
              <a:t> e del </a:t>
            </a:r>
            <a:r>
              <a:rPr lang="sv-SE" sz="1600" dirty="0" err="1">
                <a:latin typeface="Calibri"/>
                <a:ea typeface="Calibri"/>
                <a:cs typeface="Calibri"/>
                <a:sym typeface="Calibri"/>
              </a:rPr>
              <a:t>fatto</a:t>
            </a:r>
            <a:r>
              <a:rPr lang="sv-SE" sz="1600" dirty="0">
                <a:latin typeface="Calibri"/>
                <a:ea typeface="Calibri"/>
                <a:cs typeface="Calibri"/>
                <a:sym typeface="Calibri"/>
              </a:rPr>
              <a:t> </a:t>
            </a:r>
            <a:r>
              <a:rPr lang="sv-SE" sz="1600" dirty="0" err="1">
                <a:latin typeface="Calibri"/>
                <a:ea typeface="Calibri"/>
                <a:cs typeface="Calibri"/>
                <a:sym typeface="Calibri"/>
              </a:rPr>
              <a:t>che</a:t>
            </a:r>
            <a:r>
              <a:rPr lang="sv-SE" sz="1600" dirty="0">
                <a:latin typeface="Calibri"/>
                <a:ea typeface="Calibri"/>
                <a:cs typeface="Calibri"/>
                <a:sym typeface="Calibri"/>
              </a:rPr>
              <a:t> </a:t>
            </a:r>
            <a:r>
              <a:rPr lang="sv-SE" sz="1600" dirty="0" err="1">
                <a:latin typeface="Calibri"/>
                <a:ea typeface="Calibri"/>
                <a:cs typeface="Calibri"/>
                <a:sym typeface="Calibri"/>
              </a:rPr>
              <a:t>avete</a:t>
            </a:r>
            <a:r>
              <a:rPr lang="sv-SE" sz="1600" dirty="0">
                <a:latin typeface="Calibri"/>
                <a:ea typeface="Calibri"/>
                <a:cs typeface="Calibri"/>
                <a:sym typeface="Calibri"/>
              </a:rPr>
              <a:t> le </a:t>
            </a:r>
            <a:r>
              <a:rPr lang="sv-SE" sz="1600" dirty="0" err="1">
                <a:latin typeface="Calibri"/>
                <a:ea typeface="Calibri"/>
                <a:cs typeface="Calibri"/>
                <a:sym typeface="Calibri"/>
              </a:rPr>
              <a:t>competenze</a:t>
            </a:r>
            <a:r>
              <a:rPr lang="sv-SE" sz="1600" dirty="0">
                <a:latin typeface="Calibri"/>
                <a:ea typeface="Calibri"/>
                <a:cs typeface="Calibri"/>
                <a:sym typeface="Calibri"/>
              </a:rPr>
              <a:t> </a:t>
            </a:r>
            <a:r>
              <a:rPr lang="sv-SE" sz="1600" dirty="0" err="1">
                <a:latin typeface="Calibri"/>
                <a:ea typeface="Calibri"/>
                <a:cs typeface="Calibri"/>
                <a:sym typeface="Calibri"/>
              </a:rPr>
              <a:t>richieste</a:t>
            </a:r>
            <a:r>
              <a:rPr lang="sv-SE" sz="1600" dirty="0">
                <a:latin typeface="Calibri"/>
                <a:ea typeface="Calibri"/>
                <a:cs typeface="Calibri"/>
                <a:sym typeface="Calibri"/>
              </a:rPr>
              <a:t> o le </a:t>
            </a:r>
            <a:r>
              <a:rPr lang="sv-SE" sz="1600" dirty="0" err="1">
                <a:latin typeface="Calibri"/>
                <a:ea typeface="Calibri"/>
                <a:cs typeface="Calibri"/>
                <a:sym typeface="Calibri"/>
              </a:rPr>
              <a:t>risorse</a:t>
            </a:r>
            <a:r>
              <a:rPr lang="sv-SE" sz="1600" dirty="0">
                <a:latin typeface="Calibri"/>
                <a:ea typeface="Calibri"/>
                <a:cs typeface="Calibri"/>
                <a:sym typeface="Calibri"/>
              </a:rPr>
              <a:t> </a:t>
            </a:r>
            <a:r>
              <a:rPr lang="sv-SE" sz="1600" dirty="0" err="1">
                <a:latin typeface="Calibri"/>
                <a:ea typeface="Calibri"/>
                <a:cs typeface="Calibri"/>
                <a:sym typeface="Calibri"/>
              </a:rPr>
              <a:t>necessarie</a:t>
            </a:r>
            <a:r>
              <a:rPr lang="sv-SE" sz="1600" dirty="0">
                <a:latin typeface="Calibri"/>
                <a:ea typeface="Calibri"/>
                <a:cs typeface="Calibri"/>
                <a:sym typeface="Calibri"/>
              </a:rPr>
              <a:t>, o </a:t>
            </a:r>
            <a:r>
              <a:rPr lang="sv-SE" sz="1600" dirty="0" err="1">
                <a:latin typeface="Calibri"/>
                <a:ea typeface="Calibri"/>
                <a:cs typeface="Calibri"/>
                <a:sym typeface="Calibri"/>
              </a:rPr>
              <a:t>anche</a:t>
            </a:r>
            <a:r>
              <a:rPr lang="sv-SE" sz="1600" dirty="0">
                <a:latin typeface="Calibri"/>
                <a:ea typeface="Calibri"/>
                <a:cs typeface="Calibri"/>
                <a:sym typeface="Calibri"/>
              </a:rPr>
              <a:t> </a:t>
            </a:r>
            <a:r>
              <a:rPr lang="sv-SE" sz="1600" dirty="0" err="1">
                <a:latin typeface="Calibri"/>
                <a:ea typeface="Calibri"/>
                <a:cs typeface="Calibri"/>
                <a:sym typeface="Calibri"/>
              </a:rPr>
              <a:t>risorse</a:t>
            </a:r>
            <a:r>
              <a:rPr lang="sv-SE" sz="1600" dirty="0">
                <a:latin typeface="Calibri"/>
                <a:ea typeface="Calibri"/>
                <a:cs typeface="Calibri"/>
                <a:sym typeface="Calibri"/>
              </a:rPr>
              <a:t> </a:t>
            </a:r>
            <a:r>
              <a:rPr lang="sv-SE" sz="1600" dirty="0" err="1">
                <a:latin typeface="Calibri"/>
                <a:ea typeface="Calibri"/>
                <a:cs typeface="Calibri"/>
                <a:sym typeface="Calibri"/>
              </a:rPr>
              <a:t>che</a:t>
            </a:r>
            <a:r>
              <a:rPr lang="sv-SE" sz="1600" dirty="0">
                <a:latin typeface="Calibri"/>
                <a:ea typeface="Calibri"/>
                <a:cs typeface="Calibri"/>
                <a:sym typeface="Calibri"/>
              </a:rPr>
              <a:t> </a:t>
            </a:r>
            <a:r>
              <a:rPr lang="sv-SE" sz="1600" dirty="0" err="1">
                <a:latin typeface="Calibri"/>
                <a:ea typeface="Calibri"/>
                <a:cs typeface="Calibri"/>
                <a:sym typeface="Calibri"/>
              </a:rPr>
              <a:t>altri</a:t>
            </a:r>
            <a:r>
              <a:rPr lang="sv-SE" sz="1600" dirty="0">
                <a:latin typeface="Calibri"/>
                <a:ea typeface="Calibri"/>
                <a:cs typeface="Calibri"/>
                <a:sym typeface="Calibri"/>
              </a:rPr>
              <a:t> non </a:t>
            </a:r>
            <a:r>
              <a:rPr lang="sv-SE" sz="1600" dirty="0" err="1">
                <a:latin typeface="Calibri"/>
                <a:ea typeface="Calibri"/>
                <a:cs typeface="Calibri"/>
                <a:sym typeface="Calibri"/>
              </a:rPr>
              <a:t>hanno</a:t>
            </a:r>
            <a:r>
              <a:rPr lang="sv-SE" sz="1600" dirty="0">
                <a:latin typeface="Calibri"/>
                <a:ea typeface="Calibri"/>
                <a:cs typeface="Calibri"/>
                <a:sym typeface="Calibri"/>
              </a:rPr>
              <a:t>. </a:t>
            </a:r>
            <a:r>
              <a:rPr lang="sv-SE" sz="1600" dirty="0" err="1">
                <a:latin typeface="Calibri"/>
                <a:ea typeface="Calibri"/>
                <a:cs typeface="Calibri"/>
                <a:sym typeface="Calibri"/>
              </a:rPr>
              <a:t>Oppure</a:t>
            </a:r>
            <a:r>
              <a:rPr lang="sv-SE" sz="1600" dirty="0">
                <a:latin typeface="Calibri"/>
                <a:ea typeface="Calibri"/>
                <a:cs typeface="Calibri"/>
                <a:sym typeface="Calibri"/>
              </a:rPr>
              <a:t> il </a:t>
            </a:r>
            <a:r>
              <a:rPr lang="sv-SE" sz="1600" dirty="0" err="1">
                <a:latin typeface="Calibri"/>
                <a:ea typeface="Calibri"/>
                <a:cs typeface="Calibri"/>
                <a:sym typeface="Calibri"/>
              </a:rPr>
              <a:t>fatto</a:t>
            </a:r>
            <a:r>
              <a:rPr lang="sv-SE" sz="1600" dirty="0">
                <a:latin typeface="Calibri"/>
                <a:ea typeface="Calibri"/>
                <a:cs typeface="Calibri"/>
                <a:sym typeface="Calibri"/>
              </a:rPr>
              <a:t> </a:t>
            </a:r>
            <a:r>
              <a:rPr lang="sv-SE" sz="1600" dirty="0" err="1">
                <a:latin typeface="Calibri"/>
                <a:ea typeface="Calibri"/>
                <a:cs typeface="Calibri"/>
                <a:sym typeface="Calibri"/>
              </a:rPr>
              <a:t>che</a:t>
            </a:r>
            <a:r>
              <a:rPr lang="sv-SE" sz="1600" dirty="0">
                <a:latin typeface="Calibri"/>
                <a:ea typeface="Calibri"/>
                <a:cs typeface="Calibri"/>
                <a:sym typeface="Calibri"/>
              </a:rPr>
              <a:t> </a:t>
            </a:r>
            <a:r>
              <a:rPr lang="sv-SE" sz="1600" dirty="0" err="1">
                <a:latin typeface="Calibri"/>
                <a:ea typeface="Calibri"/>
                <a:cs typeface="Calibri"/>
                <a:sym typeface="Calibri"/>
              </a:rPr>
              <a:t>abbiate</a:t>
            </a:r>
            <a:r>
              <a:rPr lang="sv-SE" sz="1600" dirty="0">
                <a:latin typeface="Calibri"/>
                <a:ea typeface="Calibri"/>
                <a:cs typeface="Calibri"/>
                <a:sym typeface="Calibri"/>
              </a:rPr>
              <a:t> </a:t>
            </a:r>
            <a:r>
              <a:rPr lang="sv-SE" sz="1600" dirty="0" err="1">
                <a:latin typeface="Calibri"/>
                <a:ea typeface="Calibri"/>
                <a:cs typeface="Calibri"/>
                <a:sym typeface="Calibri"/>
              </a:rPr>
              <a:t>già</a:t>
            </a:r>
            <a:r>
              <a:rPr lang="sv-SE" sz="1600" dirty="0">
                <a:latin typeface="Calibri"/>
                <a:ea typeface="Calibri"/>
                <a:cs typeface="Calibri"/>
                <a:sym typeface="Calibri"/>
              </a:rPr>
              <a:t> </a:t>
            </a:r>
            <a:r>
              <a:rPr lang="sv-SE" sz="1600" dirty="0" err="1">
                <a:latin typeface="Calibri"/>
                <a:ea typeface="Calibri"/>
                <a:cs typeface="Calibri"/>
                <a:sym typeface="Calibri"/>
              </a:rPr>
              <a:t>individuato</a:t>
            </a:r>
            <a:r>
              <a:rPr lang="sv-SE" sz="1600" dirty="0">
                <a:latin typeface="Calibri"/>
                <a:ea typeface="Calibri"/>
                <a:cs typeface="Calibri"/>
                <a:sym typeface="Calibri"/>
              </a:rPr>
              <a:t> e </a:t>
            </a:r>
            <a:r>
              <a:rPr lang="sv-SE" sz="1600" dirty="0" err="1">
                <a:latin typeface="Calibri"/>
                <a:ea typeface="Calibri"/>
                <a:cs typeface="Calibri"/>
                <a:sym typeface="Calibri"/>
              </a:rPr>
              <a:t>mobilitato</a:t>
            </a:r>
            <a:r>
              <a:rPr lang="sv-SE" sz="1600" dirty="0">
                <a:latin typeface="Calibri"/>
                <a:ea typeface="Calibri"/>
                <a:cs typeface="Calibri"/>
                <a:sym typeface="Calibri"/>
              </a:rPr>
              <a:t> </a:t>
            </a:r>
            <a:r>
              <a:rPr lang="sv-SE" sz="1600" dirty="0" err="1">
                <a:latin typeface="Calibri"/>
                <a:ea typeface="Calibri"/>
                <a:cs typeface="Calibri"/>
                <a:sym typeface="Calibri"/>
              </a:rPr>
              <a:t>un</a:t>
            </a:r>
            <a:r>
              <a:rPr lang="sv-SE" sz="1600" dirty="0">
                <a:latin typeface="Calibri"/>
                <a:ea typeface="Calibri"/>
                <a:cs typeface="Calibri"/>
                <a:sym typeface="Calibri"/>
              </a:rPr>
              <a:t> </a:t>
            </a:r>
            <a:r>
              <a:rPr lang="sv-SE" sz="1600" dirty="0" err="1">
                <a:latin typeface="Calibri"/>
                <a:ea typeface="Calibri"/>
                <a:cs typeface="Calibri"/>
                <a:sym typeface="Calibri"/>
              </a:rPr>
              <a:t>mercato</a:t>
            </a:r>
            <a:r>
              <a:rPr lang="sv-SE" sz="1600" dirty="0">
                <a:latin typeface="Calibri"/>
                <a:ea typeface="Calibri"/>
                <a:cs typeface="Calibri"/>
                <a:sym typeface="Calibri"/>
              </a:rPr>
              <a:t>, ad </a:t>
            </a:r>
            <a:r>
              <a:rPr lang="sv-SE" sz="1600" dirty="0" err="1">
                <a:latin typeface="Calibri"/>
                <a:ea typeface="Calibri"/>
                <a:cs typeface="Calibri"/>
                <a:sym typeface="Calibri"/>
              </a:rPr>
              <a:t>esempio</a:t>
            </a:r>
            <a:r>
              <a:rPr lang="sv-SE" sz="1600" dirty="0">
                <a:latin typeface="Calibri"/>
                <a:ea typeface="Calibri"/>
                <a:cs typeface="Calibri"/>
                <a:sym typeface="Calibri"/>
              </a:rPr>
              <a:t>. </a:t>
            </a:r>
            <a:r>
              <a:rPr lang="sv-SE" sz="1600" dirty="0" err="1">
                <a:latin typeface="Calibri"/>
                <a:ea typeface="Calibri"/>
                <a:cs typeface="Calibri"/>
                <a:sym typeface="Calibri"/>
              </a:rPr>
              <a:t>Può</a:t>
            </a:r>
            <a:r>
              <a:rPr lang="sv-SE" sz="1600" dirty="0">
                <a:latin typeface="Calibri"/>
                <a:ea typeface="Calibri"/>
                <a:cs typeface="Calibri"/>
                <a:sym typeface="Calibri"/>
              </a:rPr>
              <a:t> </a:t>
            </a:r>
            <a:r>
              <a:rPr lang="sv-SE" sz="1600" dirty="0" err="1">
                <a:latin typeface="Calibri"/>
                <a:ea typeface="Calibri"/>
                <a:cs typeface="Calibri"/>
                <a:sym typeface="Calibri"/>
              </a:rPr>
              <a:t>anche</a:t>
            </a:r>
            <a:r>
              <a:rPr lang="sv-SE" sz="1600" dirty="0">
                <a:latin typeface="Calibri"/>
                <a:ea typeface="Calibri"/>
                <a:cs typeface="Calibri"/>
                <a:sym typeface="Calibri"/>
              </a:rPr>
              <a:t> </a:t>
            </a:r>
            <a:r>
              <a:rPr lang="sv-SE" sz="1600" dirty="0" err="1">
                <a:latin typeface="Calibri"/>
                <a:ea typeface="Calibri"/>
                <a:cs typeface="Calibri"/>
                <a:sym typeface="Calibri"/>
              </a:rPr>
              <a:t>essere</a:t>
            </a:r>
            <a:r>
              <a:rPr lang="sv-SE" sz="1600" dirty="0">
                <a:latin typeface="Calibri"/>
                <a:ea typeface="Calibri"/>
                <a:cs typeface="Calibri"/>
                <a:sym typeface="Calibri"/>
              </a:rPr>
              <a:t> </a:t>
            </a:r>
            <a:r>
              <a:rPr lang="sv-SE" sz="1600" dirty="0" err="1">
                <a:latin typeface="Calibri"/>
                <a:ea typeface="Calibri"/>
                <a:cs typeface="Calibri"/>
                <a:sym typeface="Calibri"/>
              </a:rPr>
              <a:t>qualcosa</a:t>
            </a:r>
            <a:r>
              <a:rPr lang="sv-SE" sz="1600" dirty="0">
                <a:latin typeface="Calibri"/>
                <a:ea typeface="Calibri"/>
                <a:cs typeface="Calibri"/>
                <a:sym typeface="Calibri"/>
              </a:rPr>
              <a:t> di </a:t>
            </a:r>
            <a:r>
              <a:rPr lang="sv-SE" sz="1600" dirty="0" err="1">
                <a:latin typeface="Calibri"/>
                <a:ea typeface="Calibri"/>
                <a:cs typeface="Calibri"/>
                <a:sym typeface="Calibri"/>
              </a:rPr>
              <a:t>tangibile</a:t>
            </a:r>
            <a:r>
              <a:rPr lang="sv-SE" sz="1600" dirty="0">
                <a:latin typeface="Calibri"/>
                <a:ea typeface="Calibri"/>
                <a:cs typeface="Calibri"/>
                <a:sym typeface="Calibri"/>
              </a:rPr>
              <a:t>, come il </a:t>
            </a:r>
            <a:r>
              <a:rPr lang="sv-SE" sz="1600" dirty="0" err="1">
                <a:latin typeface="Calibri"/>
                <a:ea typeface="Calibri"/>
                <a:cs typeface="Calibri"/>
                <a:sym typeface="Calibri"/>
              </a:rPr>
              <a:t>luogo</a:t>
            </a:r>
            <a:r>
              <a:rPr lang="sv-SE" sz="1600" dirty="0">
                <a:latin typeface="Calibri"/>
                <a:ea typeface="Calibri"/>
                <a:cs typeface="Calibri"/>
                <a:sym typeface="Calibri"/>
              </a:rPr>
              <a:t> in </a:t>
            </a:r>
            <a:r>
              <a:rPr lang="sv-SE" sz="1600" dirty="0" err="1">
                <a:latin typeface="Calibri"/>
                <a:ea typeface="Calibri"/>
                <a:cs typeface="Calibri"/>
                <a:sym typeface="Calibri"/>
              </a:rPr>
              <a:t>cui</a:t>
            </a:r>
            <a:r>
              <a:rPr lang="sv-SE" sz="1600" dirty="0">
                <a:latin typeface="Calibri"/>
                <a:ea typeface="Calibri"/>
                <a:cs typeface="Calibri"/>
                <a:sym typeface="Calibri"/>
              </a:rPr>
              <a:t> </a:t>
            </a:r>
            <a:r>
              <a:rPr lang="sv-SE" sz="1600" dirty="0" err="1">
                <a:latin typeface="Calibri"/>
                <a:ea typeface="Calibri"/>
                <a:cs typeface="Calibri"/>
                <a:sym typeface="Calibri"/>
              </a:rPr>
              <a:t>volete</a:t>
            </a:r>
            <a:r>
              <a:rPr lang="sv-SE" sz="1600" dirty="0">
                <a:latin typeface="Calibri"/>
                <a:ea typeface="Calibri"/>
                <a:cs typeface="Calibri"/>
                <a:sym typeface="Calibri"/>
              </a:rPr>
              <a:t> </a:t>
            </a:r>
            <a:r>
              <a:rPr lang="sv-SE" sz="1600" dirty="0" err="1">
                <a:latin typeface="Calibri"/>
                <a:ea typeface="Calibri"/>
                <a:cs typeface="Calibri"/>
                <a:sym typeface="Calibri"/>
              </a:rPr>
              <a:t>lanciare</a:t>
            </a:r>
            <a:r>
              <a:rPr lang="sv-SE" sz="1600" dirty="0">
                <a:latin typeface="Calibri"/>
                <a:ea typeface="Calibri"/>
                <a:cs typeface="Calibri"/>
                <a:sym typeface="Calibri"/>
              </a:rPr>
              <a:t> il </a:t>
            </a:r>
            <a:r>
              <a:rPr lang="sv-SE" sz="1600" dirty="0" err="1">
                <a:latin typeface="Calibri"/>
                <a:ea typeface="Calibri"/>
                <a:cs typeface="Calibri"/>
                <a:sym typeface="Calibri"/>
              </a:rPr>
              <a:t>vostro</a:t>
            </a:r>
            <a:r>
              <a:rPr lang="sv-SE" sz="1600" dirty="0">
                <a:latin typeface="Calibri"/>
                <a:ea typeface="Calibri"/>
                <a:cs typeface="Calibri"/>
                <a:sym typeface="Calibri"/>
              </a:rPr>
              <a:t> progetto.</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1" dirty="0">
                <a:latin typeface="Calibri"/>
                <a:ea typeface="Calibri"/>
                <a:cs typeface="Calibri"/>
                <a:sym typeface="Calibri"/>
              </a:rPr>
              <a:t>I PUNTI DI DEBOLEZZA del progetto</a:t>
            </a:r>
            <a:r>
              <a:rPr lang="sv-SE" sz="1600" dirty="0">
                <a:latin typeface="Calibri"/>
                <a:ea typeface="Calibri"/>
                <a:cs typeface="Calibri"/>
                <a:sym typeface="Calibri"/>
              </a:rPr>
              <a:t>, </a:t>
            </a:r>
            <a:r>
              <a:rPr lang="sv-SE" sz="1600" dirty="0" err="1">
                <a:latin typeface="Calibri"/>
                <a:ea typeface="Calibri"/>
                <a:cs typeface="Calibri"/>
                <a:sym typeface="Calibri"/>
              </a:rPr>
              <a:t>ossia</a:t>
            </a:r>
            <a:r>
              <a:rPr lang="sv-SE" sz="1600" dirty="0">
                <a:latin typeface="Calibri"/>
                <a:ea typeface="Calibri"/>
                <a:cs typeface="Calibri"/>
                <a:sym typeface="Calibri"/>
              </a:rPr>
              <a:t> i </a:t>
            </a:r>
            <a:r>
              <a:rPr lang="sv-SE" sz="1600" dirty="0" err="1">
                <a:latin typeface="Calibri"/>
                <a:ea typeface="Calibri"/>
                <a:cs typeface="Calibri"/>
                <a:sym typeface="Calibri"/>
              </a:rPr>
              <a:t>fattori</a:t>
            </a:r>
            <a:r>
              <a:rPr lang="sv-SE" sz="1600" dirty="0">
                <a:latin typeface="Calibri"/>
                <a:ea typeface="Calibri"/>
                <a:cs typeface="Calibri"/>
                <a:sym typeface="Calibri"/>
              </a:rPr>
              <a:t> </a:t>
            </a:r>
            <a:r>
              <a:rPr lang="sv-SE" sz="1600" dirty="0" err="1">
                <a:latin typeface="Calibri"/>
                <a:ea typeface="Calibri"/>
                <a:cs typeface="Calibri"/>
                <a:sym typeface="Calibri"/>
              </a:rPr>
              <a:t>che</a:t>
            </a:r>
            <a:r>
              <a:rPr lang="sv-SE" sz="1600" dirty="0">
                <a:latin typeface="Calibri"/>
                <a:ea typeface="Calibri"/>
                <a:cs typeface="Calibri"/>
                <a:sym typeface="Calibri"/>
              </a:rPr>
              <a:t> </a:t>
            </a:r>
            <a:r>
              <a:rPr lang="sv-SE" sz="1600" dirty="0" err="1">
                <a:latin typeface="Calibri"/>
                <a:ea typeface="Calibri"/>
                <a:cs typeface="Calibri"/>
                <a:sym typeface="Calibri"/>
              </a:rPr>
              <a:t>potrebbero</a:t>
            </a:r>
            <a:r>
              <a:rPr lang="sv-SE" sz="1600" dirty="0">
                <a:latin typeface="Calibri"/>
                <a:ea typeface="Calibri"/>
                <a:cs typeface="Calibri"/>
                <a:sym typeface="Calibri"/>
              </a:rPr>
              <a:t> </a:t>
            </a:r>
            <a:r>
              <a:rPr lang="sv-SE" sz="1600" dirty="0" err="1">
                <a:latin typeface="Calibri"/>
                <a:ea typeface="Calibri"/>
                <a:cs typeface="Calibri"/>
                <a:sym typeface="Calibri"/>
              </a:rPr>
              <a:t>limitarlo</a:t>
            </a:r>
            <a:r>
              <a:rPr lang="sv-SE" sz="1600" dirty="0">
                <a:latin typeface="Calibri"/>
                <a:ea typeface="Calibri"/>
                <a:cs typeface="Calibri"/>
                <a:sym typeface="Calibri"/>
              </a:rPr>
              <a:t> o </a:t>
            </a:r>
            <a:r>
              <a:rPr lang="sv-SE" sz="1600" dirty="0" err="1">
                <a:latin typeface="Calibri"/>
                <a:ea typeface="Calibri"/>
                <a:cs typeface="Calibri"/>
                <a:sym typeface="Calibri"/>
              </a:rPr>
              <a:t>indebolirlo</a:t>
            </a:r>
            <a:r>
              <a:rPr lang="sv-SE" sz="1600" dirty="0">
                <a:latin typeface="Calibri"/>
                <a:ea typeface="Calibri"/>
                <a:cs typeface="Calibri"/>
                <a:sym typeface="Calibri"/>
              </a:rPr>
              <a:t>, </a:t>
            </a:r>
            <a:r>
              <a:rPr lang="sv-SE" sz="1600" dirty="0" err="1">
                <a:latin typeface="Calibri"/>
                <a:ea typeface="Calibri"/>
                <a:cs typeface="Calibri"/>
                <a:sym typeface="Calibri"/>
              </a:rPr>
              <a:t>siano</a:t>
            </a:r>
            <a:r>
              <a:rPr lang="sv-SE" sz="1600" dirty="0">
                <a:latin typeface="Calibri"/>
                <a:ea typeface="Calibri"/>
                <a:cs typeface="Calibri"/>
                <a:sym typeface="Calibri"/>
              </a:rPr>
              <a:t> </a:t>
            </a:r>
            <a:r>
              <a:rPr lang="sv-SE" sz="1600" dirty="0" err="1">
                <a:latin typeface="Calibri"/>
                <a:ea typeface="Calibri"/>
                <a:cs typeface="Calibri"/>
                <a:sym typeface="Calibri"/>
              </a:rPr>
              <a:t>essi</a:t>
            </a:r>
            <a:r>
              <a:rPr lang="sv-SE" sz="1600" dirty="0">
                <a:latin typeface="Calibri"/>
                <a:ea typeface="Calibri"/>
                <a:cs typeface="Calibri"/>
                <a:sym typeface="Calibri"/>
              </a:rPr>
              <a:t> </a:t>
            </a:r>
            <a:r>
              <a:rPr lang="sv-SE" sz="1600" dirty="0" err="1">
                <a:latin typeface="Calibri"/>
                <a:ea typeface="Calibri"/>
                <a:cs typeface="Calibri"/>
                <a:sym typeface="Calibri"/>
              </a:rPr>
              <a:t>finanziari</a:t>
            </a:r>
            <a:r>
              <a:rPr lang="sv-SE" sz="1600" dirty="0">
                <a:latin typeface="Calibri"/>
                <a:ea typeface="Calibri"/>
                <a:cs typeface="Calibri"/>
                <a:sym typeface="Calibri"/>
              </a:rPr>
              <a:t>, </a:t>
            </a:r>
            <a:r>
              <a:rPr lang="sv-SE" sz="1600" dirty="0" err="1">
                <a:latin typeface="Calibri"/>
                <a:ea typeface="Calibri"/>
                <a:cs typeface="Calibri"/>
                <a:sym typeface="Calibri"/>
              </a:rPr>
              <a:t>umani</a:t>
            </a:r>
            <a:r>
              <a:rPr lang="sv-SE" sz="1600" dirty="0">
                <a:latin typeface="Calibri"/>
                <a:ea typeface="Calibri"/>
                <a:cs typeface="Calibri"/>
                <a:sym typeface="Calibri"/>
              </a:rPr>
              <a:t>, </a:t>
            </a:r>
            <a:r>
              <a:rPr lang="sv-SE" sz="1600" dirty="0" err="1">
                <a:latin typeface="Calibri"/>
                <a:ea typeface="Calibri"/>
                <a:cs typeface="Calibri"/>
                <a:sym typeface="Calibri"/>
              </a:rPr>
              <a:t>culturali</a:t>
            </a:r>
            <a:r>
              <a:rPr lang="sv-SE" sz="1600" dirty="0">
                <a:latin typeface="Calibri"/>
                <a:ea typeface="Calibri"/>
                <a:cs typeface="Calibri"/>
                <a:sym typeface="Calibri"/>
              </a:rPr>
              <a:t>, </a:t>
            </a:r>
            <a:r>
              <a:rPr lang="sv-SE" sz="1600" dirty="0" err="1">
                <a:latin typeface="Calibri"/>
                <a:ea typeface="Calibri"/>
                <a:cs typeface="Calibri"/>
                <a:sym typeface="Calibri"/>
              </a:rPr>
              <a:t>commerciali</a:t>
            </a:r>
            <a:r>
              <a:rPr lang="sv-SE" sz="1600" dirty="0">
                <a:latin typeface="Calibri"/>
                <a:ea typeface="Calibri"/>
                <a:cs typeface="Calibri"/>
                <a:sym typeface="Calibri"/>
              </a:rPr>
              <a:t>, </a:t>
            </a:r>
            <a:r>
              <a:rPr lang="sv-SE" sz="1600" dirty="0" err="1">
                <a:latin typeface="Calibri"/>
                <a:ea typeface="Calibri"/>
                <a:cs typeface="Calibri"/>
                <a:sym typeface="Calibri"/>
              </a:rPr>
              <a:t>tecnici</a:t>
            </a:r>
            <a:r>
              <a:rPr lang="sv-SE" sz="1600" dirty="0">
                <a:latin typeface="Calibri"/>
                <a:ea typeface="Calibri"/>
                <a:cs typeface="Calibri"/>
                <a:sym typeface="Calibri"/>
              </a:rPr>
              <a:t>, </a:t>
            </a:r>
            <a:r>
              <a:rPr lang="sv-SE" sz="1600" dirty="0" err="1">
                <a:latin typeface="Calibri"/>
                <a:ea typeface="Calibri"/>
                <a:cs typeface="Calibri"/>
                <a:sym typeface="Calibri"/>
              </a:rPr>
              <a:t>geografici</a:t>
            </a:r>
            <a:r>
              <a:rPr lang="sv-SE" sz="1600" dirty="0">
                <a:latin typeface="Calibri"/>
                <a:ea typeface="Calibri"/>
                <a:cs typeface="Calibri"/>
                <a:sym typeface="Calibri"/>
              </a:rPr>
              <a:t>, </a:t>
            </a:r>
            <a:r>
              <a:rPr lang="sv-SE" sz="1600" dirty="0" err="1">
                <a:latin typeface="Calibri"/>
                <a:ea typeface="Calibri"/>
                <a:cs typeface="Calibri"/>
                <a:sym typeface="Calibri"/>
              </a:rPr>
              <a:t>normativi</a:t>
            </a:r>
            <a:r>
              <a:rPr lang="sv-SE" sz="1600" dirty="0">
                <a:latin typeface="Calibri"/>
                <a:ea typeface="Calibri"/>
                <a:cs typeface="Calibri"/>
                <a:sym typeface="Calibri"/>
              </a:rPr>
              <a:t>, </a:t>
            </a:r>
            <a:r>
              <a:rPr lang="sv-SE" sz="1600" dirty="0" err="1">
                <a:latin typeface="Calibri"/>
                <a:ea typeface="Calibri"/>
                <a:cs typeface="Calibri"/>
                <a:sym typeface="Calibri"/>
              </a:rPr>
              <a:t>ecc</a:t>
            </a:r>
            <a:r>
              <a:rPr lang="sv-SE" sz="1600" dirty="0">
                <a:latin typeface="Calibri"/>
                <a:ea typeface="Calibri"/>
                <a:cs typeface="Calibri"/>
                <a:sym typeface="Calibri"/>
              </a:rPr>
              <a:t>.  </a:t>
            </a:r>
            <a:r>
              <a:rPr lang="sv-SE" sz="1600" dirty="0" err="1">
                <a:latin typeface="Calibri"/>
                <a:ea typeface="Calibri"/>
                <a:cs typeface="Calibri"/>
                <a:sym typeface="Calibri"/>
              </a:rPr>
              <a:t>Dobbiamo</a:t>
            </a:r>
            <a:r>
              <a:rPr lang="sv-SE" sz="1600" dirty="0">
                <a:latin typeface="Calibri"/>
                <a:ea typeface="Calibri"/>
                <a:cs typeface="Calibri"/>
                <a:sym typeface="Calibri"/>
              </a:rPr>
              <a:t> </a:t>
            </a:r>
            <a:r>
              <a:rPr lang="sv-SE" sz="1600" dirty="0" err="1">
                <a:latin typeface="Calibri"/>
                <a:ea typeface="Calibri"/>
                <a:cs typeface="Calibri"/>
                <a:sym typeface="Calibri"/>
              </a:rPr>
              <a:t>anche</a:t>
            </a:r>
            <a:r>
              <a:rPr lang="sv-SE" sz="1600" dirty="0">
                <a:latin typeface="Calibri"/>
                <a:ea typeface="Calibri"/>
                <a:cs typeface="Calibri"/>
                <a:sym typeface="Calibri"/>
              </a:rPr>
              <a:t> </a:t>
            </a:r>
            <a:r>
              <a:rPr lang="sv-SE" sz="1600" dirty="0" err="1">
                <a:latin typeface="Calibri"/>
                <a:ea typeface="Calibri"/>
                <a:cs typeface="Calibri"/>
                <a:sym typeface="Calibri"/>
              </a:rPr>
              <a:t>considerare</a:t>
            </a:r>
            <a:r>
              <a:rPr lang="sv-SE" sz="1600" dirty="0">
                <a:latin typeface="Calibri"/>
                <a:ea typeface="Calibri"/>
                <a:cs typeface="Calibri"/>
                <a:sym typeface="Calibri"/>
              </a:rPr>
              <a:t> </a:t>
            </a:r>
            <a:r>
              <a:rPr lang="sv-SE" sz="1600" dirty="0" err="1">
                <a:latin typeface="Calibri"/>
                <a:ea typeface="Calibri"/>
                <a:cs typeface="Calibri"/>
                <a:sym typeface="Calibri"/>
              </a:rPr>
              <a:t>eventuali</a:t>
            </a:r>
            <a:r>
              <a:rPr lang="sv-SE" sz="1600" dirty="0">
                <a:latin typeface="Calibri"/>
                <a:ea typeface="Calibri"/>
                <a:cs typeface="Calibri"/>
                <a:sym typeface="Calibri"/>
              </a:rPr>
              <a:t> </a:t>
            </a:r>
            <a:r>
              <a:rPr lang="sv-SE" sz="1600" dirty="0" err="1">
                <a:latin typeface="Calibri"/>
                <a:ea typeface="Calibri"/>
                <a:cs typeface="Calibri"/>
                <a:sym typeface="Calibri"/>
              </a:rPr>
              <a:t>punti</a:t>
            </a:r>
            <a:r>
              <a:rPr lang="sv-SE" sz="1600" dirty="0">
                <a:latin typeface="Calibri"/>
                <a:ea typeface="Calibri"/>
                <a:cs typeface="Calibri"/>
                <a:sym typeface="Calibri"/>
              </a:rPr>
              <a:t> </a:t>
            </a:r>
            <a:r>
              <a:rPr lang="sv-SE" sz="1600" dirty="0" err="1">
                <a:latin typeface="Calibri"/>
                <a:ea typeface="Calibri"/>
                <a:cs typeface="Calibri"/>
                <a:sym typeface="Calibri"/>
              </a:rPr>
              <a:t>deboli</a:t>
            </a:r>
            <a:r>
              <a:rPr lang="sv-SE" sz="1600" dirty="0">
                <a:latin typeface="Calibri"/>
                <a:ea typeface="Calibri"/>
                <a:cs typeface="Calibri"/>
                <a:sym typeface="Calibri"/>
              </a:rPr>
              <a:t> in </a:t>
            </a:r>
            <a:r>
              <a:rPr lang="sv-SE" sz="1600" dirty="0" err="1">
                <a:latin typeface="Calibri"/>
                <a:ea typeface="Calibri"/>
                <a:cs typeface="Calibri"/>
                <a:sym typeface="Calibri"/>
              </a:rPr>
              <a:t>relazione</a:t>
            </a:r>
            <a:r>
              <a:rPr lang="sv-SE" sz="1600" dirty="0">
                <a:latin typeface="Calibri"/>
                <a:ea typeface="Calibri"/>
                <a:cs typeface="Calibri"/>
                <a:sym typeface="Calibri"/>
              </a:rPr>
              <a:t> alla </a:t>
            </a:r>
            <a:r>
              <a:rPr lang="sv-SE" sz="1600" dirty="0" err="1">
                <a:latin typeface="Calibri"/>
                <a:ea typeface="Calibri"/>
                <a:cs typeface="Calibri"/>
                <a:sym typeface="Calibri"/>
              </a:rPr>
              <a:t>concorrenza</a:t>
            </a:r>
            <a:r>
              <a:rPr lang="sv-SE" sz="1600" dirty="0">
                <a:latin typeface="Calibri"/>
                <a:ea typeface="Calibri"/>
                <a:cs typeface="Calibri"/>
                <a:sym typeface="Calibri"/>
              </a:rPr>
              <a:t> </a:t>
            </a:r>
            <a:r>
              <a:rPr lang="sv-SE" sz="1600" dirty="0" err="1">
                <a:latin typeface="Calibri"/>
                <a:ea typeface="Calibri"/>
                <a:cs typeface="Calibri"/>
                <a:sym typeface="Calibri"/>
              </a:rPr>
              <a:t>identificati</a:t>
            </a:r>
            <a:r>
              <a:rPr lang="sv-SE" sz="1600" dirty="0">
                <a:latin typeface="Calibri"/>
                <a:ea typeface="Calibri"/>
                <a:cs typeface="Calibri"/>
                <a:sym typeface="Calibri"/>
              </a:rPr>
              <a:t> </a:t>
            </a:r>
            <a:r>
              <a:rPr lang="sv-SE" sz="1600" dirty="0" err="1">
                <a:latin typeface="Calibri"/>
                <a:ea typeface="Calibri"/>
                <a:cs typeface="Calibri"/>
                <a:sym typeface="Calibri"/>
              </a:rPr>
              <a:t>durante</a:t>
            </a:r>
            <a:r>
              <a:rPr lang="sv-SE" sz="1600" dirty="0">
                <a:latin typeface="Calibri"/>
                <a:ea typeface="Calibri"/>
                <a:cs typeface="Calibri"/>
                <a:sym typeface="Calibri"/>
              </a:rPr>
              <a:t> la </a:t>
            </a:r>
            <a:r>
              <a:rPr lang="sv-SE" sz="1600" dirty="0" err="1">
                <a:latin typeface="Calibri"/>
                <a:ea typeface="Calibri"/>
                <a:cs typeface="Calibri"/>
                <a:sym typeface="Calibri"/>
              </a:rPr>
              <a:t>fase</a:t>
            </a:r>
            <a:r>
              <a:rPr lang="sv-SE" sz="1600" dirty="0">
                <a:latin typeface="Calibri"/>
                <a:ea typeface="Calibri"/>
                <a:cs typeface="Calibri"/>
                <a:sym typeface="Calibri"/>
              </a:rPr>
              <a:t> di </a:t>
            </a:r>
            <a:r>
              <a:rPr lang="sv-SE" sz="1600" dirty="0" err="1">
                <a:latin typeface="Calibri"/>
                <a:ea typeface="Calibri"/>
                <a:cs typeface="Calibri"/>
                <a:sym typeface="Calibri"/>
              </a:rPr>
              <a:t>raccolta</a:t>
            </a:r>
            <a:r>
              <a:rPr lang="sv-SE" sz="1600" dirty="0">
                <a:latin typeface="Calibri"/>
                <a:ea typeface="Calibri"/>
                <a:cs typeface="Calibri"/>
                <a:sym typeface="Calibri"/>
              </a:rPr>
              <a:t> </a:t>
            </a:r>
            <a:r>
              <a:rPr lang="sv-SE" sz="1600" dirty="0" err="1">
                <a:latin typeface="Calibri"/>
                <a:ea typeface="Calibri"/>
                <a:cs typeface="Calibri"/>
                <a:sym typeface="Calibri"/>
              </a:rPr>
              <a:t>dei</a:t>
            </a:r>
            <a:r>
              <a:rPr lang="sv-SE" sz="1600" dirty="0">
                <a:latin typeface="Calibri"/>
                <a:ea typeface="Calibri"/>
                <a:cs typeface="Calibri"/>
                <a:sym typeface="Calibri"/>
              </a:rPr>
              <a:t> </a:t>
            </a:r>
            <a:r>
              <a:rPr lang="sv-SE" sz="1600" dirty="0" err="1">
                <a:latin typeface="Calibri"/>
                <a:ea typeface="Calibri"/>
                <a:cs typeface="Calibri"/>
                <a:sym typeface="Calibri"/>
              </a:rPr>
              <a:t>dati</a:t>
            </a:r>
            <a:r>
              <a:rPr lang="sv-SE" sz="1600"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dirty="0">
                <a:latin typeface="Calibri"/>
                <a:ea typeface="Calibri"/>
                <a:cs typeface="Calibri"/>
                <a:sym typeface="Calibri"/>
              </a:rPr>
              <a:t>Ad </a:t>
            </a:r>
            <a:r>
              <a:rPr lang="sv-SE" sz="1600" dirty="0" err="1">
                <a:latin typeface="Calibri"/>
                <a:ea typeface="Calibri"/>
                <a:cs typeface="Calibri"/>
                <a:sym typeface="Calibri"/>
              </a:rPr>
              <a:t>esempio</a:t>
            </a:r>
            <a:r>
              <a:rPr lang="sv-SE" sz="1600" dirty="0">
                <a:latin typeface="Calibri"/>
                <a:ea typeface="Calibri"/>
                <a:cs typeface="Calibri"/>
                <a:sym typeface="Calibri"/>
              </a:rPr>
              <a:t>, le </a:t>
            </a:r>
            <a:r>
              <a:rPr lang="sv-SE" sz="1600" dirty="0" err="1">
                <a:latin typeface="Calibri"/>
                <a:ea typeface="Calibri"/>
                <a:cs typeface="Calibri"/>
                <a:sym typeface="Calibri"/>
              </a:rPr>
              <a:t>vostre</a:t>
            </a:r>
            <a:r>
              <a:rPr lang="sv-SE" sz="1600" dirty="0">
                <a:latin typeface="Calibri"/>
                <a:ea typeface="Calibri"/>
                <a:cs typeface="Calibri"/>
                <a:sym typeface="Calibri"/>
              </a:rPr>
              <a:t> </a:t>
            </a:r>
            <a:r>
              <a:rPr lang="sv-SE" sz="1600" dirty="0" err="1">
                <a:latin typeface="Calibri"/>
                <a:ea typeface="Calibri"/>
                <a:cs typeface="Calibri"/>
                <a:sym typeface="Calibri"/>
              </a:rPr>
              <a:t>risorse</a:t>
            </a:r>
            <a:r>
              <a:rPr lang="sv-SE" sz="1600" dirty="0">
                <a:latin typeface="Calibri"/>
                <a:ea typeface="Calibri"/>
                <a:cs typeface="Calibri"/>
                <a:sym typeface="Calibri"/>
              </a:rPr>
              <a:t> </a:t>
            </a:r>
            <a:r>
              <a:rPr lang="sv-SE" sz="1600" dirty="0" err="1">
                <a:latin typeface="Calibri"/>
                <a:ea typeface="Calibri"/>
                <a:cs typeface="Calibri"/>
                <a:sym typeface="Calibri"/>
              </a:rPr>
              <a:t>finanziarie</a:t>
            </a:r>
            <a:r>
              <a:rPr lang="sv-SE" sz="1600" dirty="0">
                <a:latin typeface="Calibri"/>
                <a:ea typeface="Calibri"/>
                <a:cs typeface="Calibri"/>
                <a:sym typeface="Calibri"/>
              </a:rPr>
              <a:t> </a:t>
            </a:r>
            <a:r>
              <a:rPr lang="sv-SE" sz="1600" dirty="0" err="1">
                <a:latin typeface="Calibri"/>
                <a:ea typeface="Calibri"/>
                <a:cs typeface="Calibri"/>
                <a:sym typeface="Calibri"/>
              </a:rPr>
              <a:t>potrebbero</a:t>
            </a:r>
            <a:r>
              <a:rPr lang="sv-SE" sz="1600" dirty="0">
                <a:latin typeface="Calibri"/>
                <a:ea typeface="Calibri"/>
                <a:cs typeface="Calibri"/>
                <a:sym typeface="Calibri"/>
              </a:rPr>
              <a:t> </a:t>
            </a:r>
            <a:r>
              <a:rPr lang="sv-SE" sz="1600" dirty="0" err="1">
                <a:latin typeface="Calibri"/>
                <a:ea typeface="Calibri"/>
                <a:cs typeface="Calibri"/>
                <a:sym typeface="Calibri"/>
              </a:rPr>
              <a:t>essere</a:t>
            </a:r>
            <a:r>
              <a:rPr lang="sv-SE" sz="1600" dirty="0">
                <a:latin typeface="Calibri"/>
                <a:ea typeface="Calibri"/>
                <a:cs typeface="Calibri"/>
                <a:sym typeface="Calibri"/>
              </a:rPr>
              <a:t> </a:t>
            </a:r>
            <a:r>
              <a:rPr lang="sv-SE" sz="1600" dirty="0" err="1">
                <a:latin typeface="Calibri"/>
                <a:ea typeface="Calibri"/>
                <a:cs typeface="Calibri"/>
                <a:sym typeface="Calibri"/>
              </a:rPr>
              <a:t>inadeguate</a:t>
            </a:r>
            <a:r>
              <a:rPr lang="sv-SE" sz="1600" dirty="0">
                <a:latin typeface="Calibri"/>
                <a:ea typeface="Calibri"/>
                <a:cs typeface="Calibri"/>
                <a:sym typeface="Calibri"/>
              </a:rPr>
              <a:t> </a:t>
            </a:r>
            <a:r>
              <a:rPr lang="sv-SE" sz="1600" dirty="0" err="1">
                <a:latin typeface="Calibri"/>
                <a:ea typeface="Calibri"/>
                <a:cs typeface="Calibri"/>
                <a:sym typeface="Calibri"/>
              </a:rPr>
              <a:t>rispetto</a:t>
            </a:r>
            <a:r>
              <a:rPr lang="sv-SE" sz="1600" dirty="0">
                <a:latin typeface="Calibri"/>
                <a:ea typeface="Calibri"/>
                <a:cs typeface="Calibri"/>
                <a:sym typeface="Calibri"/>
              </a:rPr>
              <a:t> </a:t>
            </a:r>
            <a:r>
              <a:rPr lang="sv-SE" sz="1600" dirty="0" err="1">
                <a:latin typeface="Calibri"/>
                <a:ea typeface="Calibri"/>
                <a:cs typeface="Calibri"/>
                <a:sym typeface="Calibri"/>
              </a:rPr>
              <a:t>all'investimento</a:t>
            </a:r>
            <a:r>
              <a:rPr lang="sv-SE" sz="1600" dirty="0">
                <a:latin typeface="Calibri"/>
                <a:ea typeface="Calibri"/>
                <a:cs typeface="Calibri"/>
                <a:sym typeface="Calibri"/>
              </a:rPr>
              <a:t> </a:t>
            </a:r>
            <a:r>
              <a:rPr lang="sv-SE" sz="1600" dirty="0" err="1">
                <a:latin typeface="Calibri"/>
                <a:ea typeface="Calibri"/>
                <a:cs typeface="Calibri"/>
                <a:sym typeface="Calibri"/>
              </a:rPr>
              <a:t>richiesto</a:t>
            </a:r>
            <a:r>
              <a:rPr lang="sv-SE" sz="1600" dirty="0">
                <a:latin typeface="Calibri"/>
                <a:ea typeface="Calibri"/>
                <a:cs typeface="Calibri"/>
                <a:sym typeface="Calibri"/>
              </a:rPr>
              <a:t>, </a:t>
            </a:r>
            <a:r>
              <a:rPr lang="sv-SE" sz="1600" dirty="0" err="1">
                <a:latin typeface="Calibri"/>
                <a:ea typeface="Calibri"/>
                <a:cs typeface="Calibri"/>
                <a:sym typeface="Calibri"/>
              </a:rPr>
              <a:t>oppure</a:t>
            </a:r>
            <a:r>
              <a:rPr lang="sv-SE" sz="1600" dirty="0">
                <a:latin typeface="Calibri"/>
                <a:ea typeface="Calibri"/>
                <a:cs typeface="Calibri"/>
                <a:sym typeface="Calibri"/>
              </a:rPr>
              <a:t> il </a:t>
            </a:r>
            <a:r>
              <a:rPr lang="sv-SE" sz="1600" dirty="0" err="1">
                <a:latin typeface="Calibri"/>
                <a:ea typeface="Calibri"/>
                <a:cs typeface="Calibri"/>
                <a:sym typeface="Calibri"/>
              </a:rPr>
              <a:t>mercato</a:t>
            </a:r>
            <a:r>
              <a:rPr lang="sv-SE" sz="1600" dirty="0">
                <a:latin typeface="Calibri"/>
                <a:ea typeface="Calibri"/>
                <a:cs typeface="Calibri"/>
                <a:sym typeface="Calibri"/>
              </a:rPr>
              <a:t> </a:t>
            </a:r>
            <a:r>
              <a:rPr lang="sv-SE" sz="1600" dirty="0" err="1">
                <a:latin typeface="Calibri"/>
                <a:ea typeface="Calibri"/>
                <a:cs typeface="Calibri"/>
                <a:sym typeface="Calibri"/>
              </a:rPr>
              <a:t>potrebbe</a:t>
            </a:r>
            <a:r>
              <a:rPr lang="sv-SE" sz="1600" dirty="0">
                <a:latin typeface="Calibri"/>
                <a:ea typeface="Calibri"/>
                <a:cs typeface="Calibri"/>
                <a:sym typeface="Calibri"/>
              </a:rPr>
              <a:t> </a:t>
            </a:r>
            <a:r>
              <a:rPr lang="sv-SE" sz="1600" dirty="0" err="1">
                <a:latin typeface="Calibri"/>
                <a:ea typeface="Calibri"/>
                <a:cs typeface="Calibri"/>
                <a:sym typeface="Calibri"/>
              </a:rPr>
              <a:t>apparire</a:t>
            </a:r>
            <a:r>
              <a:rPr lang="sv-SE" sz="1600" dirty="0">
                <a:latin typeface="Calibri"/>
                <a:ea typeface="Calibri"/>
                <a:cs typeface="Calibri"/>
                <a:sym typeface="Calibri"/>
              </a:rPr>
              <a:t> </a:t>
            </a:r>
            <a:r>
              <a:rPr lang="sv-SE" sz="1600" dirty="0" err="1">
                <a:latin typeface="Calibri"/>
                <a:ea typeface="Calibri"/>
                <a:cs typeface="Calibri"/>
                <a:sym typeface="Calibri"/>
              </a:rPr>
              <a:t>saturo</a:t>
            </a:r>
            <a:r>
              <a:rPr lang="sv-SE" sz="1600" dirty="0">
                <a:latin typeface="Calibri"/>
                <a:ea typeface="Calibri"/>
                <a:cs typeface="Calibri"/>
                <a:sym typeface="Calibri"/>
              </a:rPr>
              <a:t> di </a:t>
            </a:r>
            <a:r>
              <a:rPr lang="sv-SE" sz="1600" dirty="0" err="1">
                <a:latin typeface="Calibri"/>
                <a:ea typeface="Calibri"/>
                <a:cs typeface="Calibri"/>
                <a:sym typeface="Calibri"/>
              </a:rPr>
              <a:t>concorrenza</a:t>
            </a:r>
            <a:r>
              <a:rPr lang="sv-SE" sz="1600" dirty="0">
                <a:latin typeface="Calibri"/>
                <a:ea typeface="Calibri"/>
                <a:cs typeface="Calibri"/>
                <a:sym typeface="Calibri"/>
              </a:rPr>
              <a:t>, o </a:t>
            </a:r>
            <a:r>
              <a:rPr lang="sv-SE" sz="1600" dirty="0" err="1">
                <a:latin typeface="Calibri"/>
                <a:ea typeface="Calibri"/>
                <a:cs typeface="Calibri"/>
                <a:sym typeface="Calibri"/>
              </a:rPr>
              <a:t>ancora</a:t>
            </a:r>
            <a:r>
              <a:rPr lang="sv-SE" sz="1600" dirty="0">
                <a:latin typeface="Calibri"/>
                <a:ea typeface="Calibri"/>
                <a:cs typeface="Calibri"/>
                <a:sym typeface="Calibri"/>
              </a:rPr>
              <a:t> </a:t>
            </a:r>
            <a:r>
              <a:rPr lang="sv-SE" sz="1600" dirty="0" err="1">
                <a:latin typeface="Calibri"/>
                <a:ea typeface="Calibri"/>
                <a:cs typeface="Calibri"/>
                <a:sym typeface="Calibri"/>
              </a:rPr>
              <a:t>l'ambiente</a:t>
            </a:r>
            <a:r>
              <a:rPr lang="sv-SE" sz="1600" dirty="0">
                <a:latin typeface="Calibri"/>
                <a:ea typeface="Calibri"/>
                <a:cs typeface="Calibri"/>
                <a:sym typeface="Calibri"/>
              </a:rPr>
              <a:t> naturale </a:t>
            </a:r>
            <a:r>
              <a:rPr lang="sv-SE" sz="1600" dirty="0" err="1">
                <a:latin typeface="Calibri"/>
                <a:ea typeface="Calibri"/>
                <a:cs typeface="Calibri"/>
                <a:sym typeface="Calibri"/>
              </a:rPr>
              <a:t>potrebbe</a:t>
            </a:r>
            <a:r>
              <a:rPr lang="sv-SE" sz="1600" dirty="0">
                <a:latin typeface="Calibri"/>
                <a:ea typeface="Calibri"/>
                <a:cs typeface="Calibri"/>
                <a:sym typeface="Calibri"/>
              </a:rPr>
              <a:t> </a:t>
            </a:r>
            <a:r>
              <a:rPr lang="sv-SE" sz="1600" dirty="0" err="1">
                <a:latin typeface="Calibri"/>
                <a:ea typeface="Calibri"/>
                <a:cs typeface="Calibri"/>
                <a:sym typeface="Calibri"/>
              </a:rPr>
              <a:t>essere</a:t>
            </a:r>
            <a:r>
              <a:rPr lang="sv-SE" sz="1600" dirty="0">
                <a:latin typeface="Calibri"/>
                <a:ea typeface="Calibri"/>
                <a:cs typeface="Calibri"/>
                <a:sym typeface="Calibri"/>
              </a:rPr>
              <a:t> </a:t>
            </a:r>
            <a:r>
              <a:rPr lang="sv-SE" sz="1600" dirty="0" err="1">
                <a:latin typeface="Calibri"/>
                <a:ea typeface="Calibri"/>
                <a:cs typeface="Calibri"/>
                <a:sym typeface="Calibri"/>
              </a:rPr>
              <a:t>troppo</a:t>
            </a:r>
            <a:r>
              <a:rPr lang="sv-SE" sz="1600" dirty="0">
                <a:latin typeface="Calibri"/>
                <a:ea typeface="Calibri"/>
                <a:cs typeface="Calibri"/>
                <a:sym typeface="Calibri"/>
              </a:rPr>
              <a:t> </a:t>
            </a:r>
            <a:r>
              <a:rPr lang="sv-SE" sz="1600" dirty="0" err="1">
                <a:latin typeface="Calibri"/>
                <a:ea typeface="Calibri"/>
                <a:cs typeface="Calibri"/>
                <a:sym typeface="Calibri"/>
              </a:rPr>
              <a:t>sfavorevole</a:t>
            </a:r>
            <a:r>
              <a:rPr lang="sv-SE" sz="1600" dirty="0">
                <a:latin typeface="Calibri"/>
                <a:ea typeface="Calibri"/>
                <a:cs typeface="Calibri"/>
                <a:sym typeface="Calibri"/>
              </a:rPr>
              <a:t> o </a:t>
            </a:r>
            <a:r>
              <a:rPr lang="sv-SE" sz="1600" dirty="0" err="1">
                <a:latin typeface="Calibri"/>
                <a:ea typeface="Calibri"/>
                <a:cs typeface="Calibri"/>
                <a:sym typeface="Calibri"/>
              </a:rPr>
              <a:t>inadatto</a:t>
            </a:r>
            <a:r>
              <a:rPr lang="sv-SE" sz="1600"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1" dirty="0">
                <a:latin typeface="Calibri"/>
                <a:ea typeface="Calibri"/>
                <a:cs typeface="Calibri"/>
                <a:sym typeface="Calibri"/>
              </a:rPr>
              <a:t>Le OPPORTUNITÀ </a:t>
            </a:r>
            <a:r>
              <a:rPr lang="sv-SE" sz="1600" dirty="0" err="1">
                <a:latin typeface="Calibri"/>
                <a:ea typeface="Calibri"/>
                <a:cs typeface="Calibri"/>
                <a:sym typeface="Calibri"/>
              </a:rPr>
              <a:t>sono</a:t>
            </a:r>
            <a:r>
              <a:rPr lang="sv-SE" sz="1600" dirty="0">
                <a:latin typeface="Calibri"/>
                <a:ea typeface="Calibri"/>
                <a:cs typeface="Calibri"/>
                <a:sym typeface="Calibri"/>
              </a:rPr>
              <a:t> tutti i </a:t>
            </a:r>
            <a:r>
              <a:rPr lang="sv-SE" sz="1600" dirty="0" err="1">
                <a:latin typeface="Calibri"/>
                <a:ea typeface="Calibri"/>
                <a:cs typeface="Calibri"/>
                <a:sym typeface="Calibri"/>
              </a:rPr>
              <a:t>fattori</a:t>
            </a:r>
            <a:r>
              <a:rPr lang="sv-SE" sz="1600" dirty="0">
                <a:latin typeface="Calibri"/>
                <a:ea typeface="Calibri"/>
                <a:cs typeface="Calibri"/>
                <a:sym typeface="Calibri"/>
              </a:rPr>
              <a:t> </a:t>
            </a:r>
            <a:r>
              <a:rPr lang="sv-SE" sz="1600" dirty="0" err="1">
                <a:latin typeface="Calibri"/>
                <a:ea typeface="Calibri"/>
                <a:cs typeface="Calibri"/>
                <a:sym typeface="Calibri"/>
              </a:rPr>
              <a:t>esterni</a:t>
            </a:r>
            <a:r>
              <a:rPr lang="sv-SE" sz="1600" dirty="0">
                <a:latin typeface="Calibri"/>
                <a:ea typeface="Calibri"/>
                <a:cs typeface="Calibri"/>
                <a:sym typeface="Calibri"/>
              </a:rPr>
              <a:t> (</a:t>
            </a:r>
            <a:r>
              <a:rPr lang="sv-SE" sz="1600" dirty="0" err="1">
                <a:latin typeface="Calibri"/>
                <a:ea typeface="Calibri"/>
                <a:cs typeface="Calibri"/>
                <a:sym typeface="Calibri"/>
              </a:rPr>
              <a:t>sui</a:t>
            </a:r>
            <a:r>
              <a:rPr lang="sv-SE" sz="1600" dirty="0">
                <a:latin typeface="Calibri"/>
                <a:ea typeface="Calibri"/>
                <a:cs typeface="Calibri"/>
                <a:sym typeface="Calibri"/>
              </a:rPr>
              <a:t> </a:t>
            </a:r>
            <a:r>
              <a:rPr lang="sv-SE" sz="1600" dirty="0" err="1">
                <a:latin typeface="Calibri"/>
                <a:ea typeface="Calibri"/>
                <a:cs typeface="Calibri"/>
                <a:sym typeface="Calibri"/>
              </a:rPr>
              <a:t>quali</a:t>
            </a:r>
            <a:r>
              <a:rPr lang="sv-SE" sz="1600" dirty="0">
                <a:latin typeface="Calibri"/>
                <a:ea typeface="Calibri"/>
                <a:cs typeface="Calibri"/>
                <a:sym typeface="Calibri"/>
              </a:rPr>
              <a:t> non </a:t>
            </a:r>
            <a:r>
              <a:rPr lang="sv-SE" sz="1600" dirty="0" err="1">
                <a:latin typeface="Calibri"/>
                <a:ea typeface="Calibri"/>
                <a:cs typeface="Calibri"/>
                <a:sym typeface="Calibri"/>
              </a:rPr>
              <a:t>avete</a:t>
            </a:r>
            <a:r>
              <a:rPr lang="sv-SE" sz="1600" dirty="0">
                <a:latin typeface="Calibri"/>
                <a:ea typeface="Calibri"/>
                <a:cs typeface="Calibri"/>
                <a:sym typeface="Calibri"/>
              </a:rPr>
              <a:t> </a:t>
            </a:r>
            <a:r>
              <a:rPr lang="sv-SE" sz="1600" dirty="0" err="1">
                <a:latin typeface="Calibri"/>
                <a:ea typeface="Calibri"/>
                <a:cs typeface="Calibri"/>
                <a:sym typeface="Calibri"/>
              </a:rPr>
              <a:t>un</a:t>
            </a:r>
            <a:r>
              <a:rPr lang="sv-SE" sz="1600" dirty="0">
                <a:latin typeface="Calibri"/>
                <a:ea typeface="Calibri"/>
                <a:cs typeface="Calibri"/>
                <a:sym typeface="Calibri"/>
              </a:rPr>
              <a:t> </a:t>
            </a:r>
            <a:r>
              <a:rPr lang="sv-SE" sz="1600" dirty="0" err="1">
                <a:latin typeface="Calibri"/>
                <a:ea typeface="Calibri"/>
                <a:cs typeface="Calibri"/>
                <a:sym typeface="Calibri"/>
              </a:rPr>
              <a:t>controllo</a:t>
            </a:r>
            <a:r>
              <a:rPr lang="sv-SE" sz="1600" dirty="0">
                <a:latin typeface="Calibri"/>
                <a:ea typeface="Calibri"/>
                <a:cs typeface="Calibri"/>
                <a:sym typeface="Calibri"/>
              </a:rPr>
              <a:t> </a:t>
            </a:r>
            <a:r>
              <a:rPr lang="sv-SE" sz="1600" dirty="0" err="1">
                <a:latin typeface="Calibri"/>
                <a:ea typeface="Calibri"/>
                <a:cs typeface="Calibri"/>
                <a:sym typeface="Calibri"/>
              </a:rPr>
              <a:t>diretto</a:t>
            </a:r>
            <a:r>
              <a:rPr lang="sv-SE" sz="1600" dirty="0">
                <a:latin typeface="Calibri"/>
                <a:ea typeface="Calibri"/>
                <a:cs typeface="Calibri"/>
                <a:sym typeface="Calibri"/>
              </a:rPr>
              <a:t>) </a:t>
            </a:r>
            <a:r>
              <a:rPr lang="sv-SE" sz="1600" dirty="0" err="1">
                <a:latin typeface="Calibri"/>
                <a:ea typeface="Calibri"/>
                <a:cs typeface="Calibri"/>
                <a:sym typeface="Calibri"/>
              </a:rPr>
              <a:t>che</a:t>
            </a:r>
            <a:r>
              <a:rPr lang="sv-SE" sz="1600" dirty="0">
                <a:latin typeface="Calibri"/>
                <a:ea typeface="Calibri"/>
                <a:cs typeface="Calibri"/>
                <a:sym typeface="Calibri"/>
              </a:rPr>
              <a:t> </a:t>
            </a:r>
            <a:r>
              <a:rPr lang="sv-SE" sz="1600" dirty="0" err="1">
                <a:latin typeface="Calibri"/>
                <a:ea typeface="Calibri"/>
                <a:cs typeface="Calibri"/>
                <a:sym typeface="Calibri"/>
              </a:rPr>
              <a:t>possono</a:t>
            </a:r>
            <a:r>
              <a:rPr lang="sv-SE" sz="1600" dirty="0">
                <a:latin typeface="Calibri"/>
                <a:ea typeface="Calibri"/>
                <a:cs typeface="Calibri"/>
                <a:sym typeface="Calibri"/>
              </a:rPr>
              <a:t> </a:t>
            </a:r>
            <a:r>
              <a:rPr lang="sv-SE" sz="1600" dirty="0" err="1">
                <a:latin typeface="Calibri"/>
                <a:ea typeface="Calibri"/>
                <a:cs typeface="Calibri"/>
                <a:sym typeface="Calibri"/>
              </a:rPr>
              <a:t>contribuire</a:t>
            </a:r>
            <a:r>
              <a:rPr lang="sv-SE" sz="1600" dirty="0">
                <a:latin typeface="Calibri"/>
                <a:ea typeface="Calibri"/>
                <a:cs typeface="Calibri"/>
                <a:sym typeface="Calibri"/>
              </a:rPr>
              <a:t> a </a:t>
            </a:r>
            <a:r>
              <a:rPr lang="sv-SE" sz="1600" dirty="0" err="1">
                <a:latin typeface="Calibri"/>
                <a:ea typeface="Calibri"/>
                <a:cs typeface="Calibri"/>
                <a:sym typeface="Calibri"/>
              </a:rPr>
              <a:t>promuovere</a:t>
            </a:r>
            <a:r>
              <a:rPr lang="sv-SE" sz="1600" dirty="0">
                <a:latin typeface="Calibri"/>
                <a:ea typeface="Calibri"/>
                <a:cs typeface="Calibri"/>
                <a:sym typeface="Calibri"/>
              </a:rPr>
              <a:t> e </a:t>
            </a:r>
            <a:r>
              <a:rPr lang="sv-SE" sz="1600" dirty="0" err="1">
                <a:latin typeface="Calibri"/>
                <a:ea typeface="Calibri"/>
                <a:cs typeface="Calibri"/>
                <a:sym typeface="Calibri"/>
              </a:rPr>
              <a:t>facilitare</a:t>
            </a:r>
            <a:r>
              <a:rPr lang="sv-SE" sz="1600" dirty="0">
                <a:latin typeface="Calibri"/>
                <a:ea typeface="Calibri"/>
                <a:cs typeface="Calibri"/>
                <a:sym typeface="Calibri"/>
              </a:rPr>
              <a:t> lo </a:t>
            </a:r>
            <a:r>
              <a:rPr lang="sv-SE" sz="1600" dirty="0" err="1">
                <a:latin typeface="Calibri"/>
                <a:ea typeface="Calibri"/>
                <a:cs typeface="Calibri"/>
                <a:sym typeface="Calibri"/>
              </a:rPr>
              <a:t>sviluppo</a:t>
            </a:r>
            <a:r>
              <a:rPr lang="sv-SE" sz="1600" dirty="0">
                <a:latin typeface="Calibri"/>
                <a:ea typeface="Calibri"/>
                <a:cs typeface="Calibri"/>
                <a:sym typeface="Calibri"/>
              </a:rPr>
              <a:t> della </a:t>
            </a:r>
            <a:r>
              <a:rPr lang="sv-SE" sz="1600" dirty="0" err="1">
                <a:latin typeface="Calibri"/>
                <a:ea typeface="Calibri"/>
                <a:cs typeface="Calibri"/>
                <a:sym typeface="Calibri"/>
              </a:rPr>
              <a:t>vostra</a:t>
            </a:r>
            <a:r>
              <a:rPr lang="sv-SE" sz="1600" dirty="0">
                <a:latin typeface="Calibri"/>
                <a:ea typeface="Calibri"/>
                <a:cs typeface="Calibri"/>
                <a:sym typeface="Calibri"/>
              </a:rPr>
              <a:t> </a:t>
            </a:r>
            <a:r>
              <a:rPr lang="sv-SE" sz="1600" dirty="0" err="1">
                <a:latin typeface="Calibri"/>
                <a:ea typeface="Calibri"/>
                <a:cs typeface="Calibri"/>
                <a:sym typeface="Calibri"/>
              </a:rPr>
              <a:t>attività</a:t>
            </a:r>
            <a:r>
              <a:rPr lang="sv-SE" sz="1600" dirty="0">
                <a:latin typeface="Calibri"/>
                <a:ea typeface="Calibri"/>
                <a:cs typeface="Calibri"/>
                <a:sym typeface="Calibri"/>
              </a:rPr>
              <a:t>. </a:t>
            </a:r>
            <a:r>
              <a:rPr lang="sv-SE" sz="1600" dirty="0" err="1">
                <a:latin typeface="Calibri"/>
                <a:ea typeface="Calibri"/>
                <a:cs typeface="Calibri"/>
                <a:sym typeface="Calibri"/>
              </a:rPr>
              <a:t>Sono</a:t>
            </a:r>
            <a:r>
              <a:rPr lang="sv-SE" sz="1600" dirty="0">
                <a:latin typeface="Calibri"/>
                <a:ea typeface="Calibri"/>
                <a:cs typeface="Calibri"/>
                <a:sym typeface="Calibri"/>
              </a:rPr>
              <a:t> le </a:t>
            </a:r>
            <a:r>
              <a:rPr lang="sv-SE" sz="1600" dirty="0" err="1">
                <a:latin typeface="Calibri"/>
                <a:ea typeface="Calibri"/>
                <a:cs typeface="Calibri"/>
                <a:sym typeface="Calibri"/>
              </a:rPr>
              <a:t>caratteristiche</a:t>
            </a:r>
            <a:r>
              <a:rPr lang="sv-SE" sz="1600" dirty="0">
                <a:latin typeface="Calibri"/>
                <a:ea typeface="Calibri"/>
                <a:cs typeface="Calibri"/>
                <a:sym typeface="Calibri"/>
              </a:rPr>
              <a:t> positive </a:t>
            </a:r>
            <a:r>
              <a:rPr lang="sv-SE" sz="1600" dirty="0" err="1">
                <a:latin typeface="Calibri"/>
                <a:ea typeface="Calibri"/>
                <a:cs typeface="Calibri"/>
                <a:sym typeface="Calibri"/>
              </a:rPr>
              <a:t>che</a:t>
            </a:r>
            <a:r>
              <a:rPr lang="sv-SE" sz="1600" dirty="0">
                <a:latin typeface="Calibri"/>
                <a:ea typeface="Calibri"/>
                <a:cs typeface="Calibri"/>
                <a:sym typeface="Calibri"/>
              </a:rPr>
              <a:t> </a:t>
            </a:r>
            <a:r>
              <a:rPr lang="sv-SE" sz="1600" dirty="0" err="1">
                <a:latin typeface="Calibri"/>
                <a:ea typeface="Calibri"/>
                <a:cs typeface="Calibri"/>
                <a:sym typeface="Calibri"/>
              </a:rPr>
              <a:t>siete</a:t>
            </a:r>
            <a:r>
              <a:rPr lang="sv-SE" sz="1600" dirty="0">
                <a:latin typeface="Calibri"/>
                <a:ea typeface="Calibri"/>
                <a:cs typeface="Calibri"/>
                <a:sym typeface="Calibri"/>
              </a:rPr>
              <a:t> </a:t>
            </a:r>
            <a:r>
              <a:rPr lang="sv-SE" sz="1600" dirty="0" err="1">
                <a:latin typeface="Calibri"/>
                <a:ea typeface="Calibri"/>
                <a:cs typeface="Calibri"/>
                <a:sym typeface="Calibri"/>
              </a:rPr>
              <a:t>riusciti</a:t>
            </a:r>
            <a:r>
              <a:rPr lang="sv-SE" sz="1600" dirty="0">
                <a:latin typeface="Calibri"/>
                <a:ea typeface="Calibri"/>
                <a:cs typeface="Calibri"/>
                <a:sym typeface="Calibri"/>
              </a:rPr>
              <a:t> a </a:t>
            </a:r>
            <a:r>
              <a:rPr lang="sv-SE" sz="1600" dirty="0" err="1">
                <a:latin typeface="Calibri"/>
                <a:ea typeface="Calibri"/>
                <a:cs typeface="Calibri"/>
                <a:sym typeface="Calibri"/>
              </a:rPr>
              <a:t>individuare</a:t>
            </a:r>
            <a:r>
              <a:rPr lang="sv-SE" sz="1600" dirty="0">
                <a:latin typeface="Calibri"/>
                <a:ea typeface="Calibri"/>
                <a:cs typeface="Calibri"/>
                <a:sym typeface="Calibri"/>
              </a:rPr>
              <a:t> </a:t>
            </a:r>
            <a:r>
              <a:rPr lang="sv-SE" sz="1600" dirty="0" err="1">
                <a:latin typeface="Calibri"/>
                <a:ea typeface="Calibri"/>
                <a:cs typeface="Calibri"/>
                <a:sym typeface="Calibri"/>
              </a:rPr>
              <a:t>durante</a:t>
            </a:r>
            <a:r>
              <a:rPr lang="sv-SE" sz="1600" dirty="0">
                <a:latin typeface="Calibri"/>
                <a:ea typeface="Calibri"/>
                <a:cs typeface="Calibri"/>
                <a:sym typeface="Calibri"/>
              </a:rPr>
              <a:t> la </a:t>
            </a:r>
            <a:r>
              <a:rPr lang="sv-SE" sz="1600" dirty="0" err="1">
                <a:latin typeface="Calibri"/>
                <a:ea typeface="Calibri"/>
                <a:cs typeface="Calibri"/>
                <a:sym typeface="Calibri"/>
              </a:rPr>
              <a:t>raccolta</a:t>
            </a:r>
            <a:r>
              <a:rPr lang="sv-SE" sz="1600" dirty="0">
                <a:latin typeface="Calibri"/>
                <a:ea typeface="Calibri"/>
                <a:cs typeface="Calibri"/>
                <a:sym typeface="Calibri"/>
              </a:rPr>
              <a:t> </a:t>
            </a:r>
            <a:r>
              <a:rPr lang="sv-SE" sz="1600" dirty="0" err="1">
                <a:latin typeface="Calibri"/>
                <a:ea typeface="Calibri"/>
                <a:cs typeface="Calibri"/>
                <a:sym typeface="Calibri"/>
              </a:rPr>
              <a:t>dei</a:t>
            </a:r>
            <a:r>
              <a:rPr lang="sv-SE" sz="1600" dirty="0">
                <a:latin typeface="Calibri"/>
                <a:ea typeface="Calibri"/>
                <a:cs typeface="Calibri"/>
                <a:sym typeface="Calibri"/>
              </a:rPr>
              <a:t> </a:t>
            </a:r>
            <a:r>
              <a:rPr lang="sv-SE" sz="1600" dirty="0" err="1">
                <a:latin typeface="Calibri"/>
                <a:ea typeface="Calibri"/>
                <a:cs typeface="Calibri"/>
                <a:sym typeface="Calibri"/>
              </a:rPr>
              <a:t>dati</a:t>
            </a:r>
            <a:r>
              <a:rPr lang="sv-SE" sz="1600" dirty="0">
                <a:latin typeface="Calibri"/>
                <a:ea typeface="Calibri"/>
                <a:cs typeface="Calibri"/>
                <a:sym typeface="Calibri"/>
              </a:rPr>
              <a:t> in </a:t>
            </a:r>
            <a:r>
              <a:rPr lang="sv-SE" sz="1600" dirty="0" err="1">
                <a:latin typeface="Calibri"/>
                <a:ea typeface="Calibri"/>
                <a:cs typeface="Calibri"/>
                <a:sym typeface="Calibri"/>
              </a:rPr>
              <a:t>relazione</a:t>
            </a:r>
            <a:r>
              <a:rPr lang="sv-SE" sz="1600" dirty="0">
                <a:latin typeface="Calibri"/>
                <a:ea typeface="Calibri"/>
                <a:cs typeface="Calibri"/>
                <a:sym typeface="Calibri"/>
              </a:rPr>
              <a:t> al </a:t>
            </a:r>
            <a:r>
              <a:rPr lang="sv-SE" sz="1600" dirty="0" err="1">
                <a:latin typeface="Calibri"/>
                <a:ea typeface="Calibri"/>
                <a:cs typeface="Calibri"/>
                <a:sym typeface="Calibri"/>
              </a:rPr>
              <a:t>vostro</a:t>
            </a:r>
            <a:r>
              <a:rPr lang="sv-SE" sz="1600" dirty="0">
                <a:latin typeface="Calibri"/>
                <a:ea typeface="Calibri"/>
                <a:cs typeface="Calibri"/>
                <a:sym typeface="Calibri"/>
              </a:rPr>
              <a:t> </a:t>
            </a:r>
            <a:r>
              <a:rPr lang="sv-SE" sz="1600" dirty="0" err="1">
                <a:latin typeface="Calibri"/>
                <a:ea typeface="Calibri"/>
                <a:cs typeface="Calibri"/>
                <a:sym typeface="Calibri"/>
              </a:rPr>
              <a:t>campo</a:t>
            </a:r>
            <a:r>
              <a:rPr lang="sv-SE" sz="1600" dirty="0">
                <a:latin typeface="Calibri"/>
                <a:ea typeface="Calibri"/>
                <a:cs typeface="Calibri"/>
                <a:sym typeface="Calibri"/>
              </a:rPr>
              <a:t> di </a:t>
            </a:r>
            <a:r>
              <a:rPr lang="sv-SE" sz="1600" dirty="0" err="1">
                <a:latin typeface="Calibri"/>
                <a:ea typeface="Calibri"/>
                <a:cs typeface="Calibri"/>
                <a:sym typeface="Calibri"/>
              </a:rPr>
              <a:t>interesse</a:t>
            </a:r>
            <a:r>
              <a:rPr lang="sv-SE" sz="1600" dirty="0">
                <a:latin typeface="Calibri"/>
                <a:ea typeface="Calibri"/>
                <a:cs typeface="Calibri"/>
                <a:sym typeface="Calibri"/>
              </a:rPr>
              <a:t> e/o allo </a:t>
            </a:r>
            <a:r>
              <a:rPr lang="sv-SE" sz="1600" dirty="0" err="1">
                <a:latin typeface="Calibri"/>
                <a:ea typeface="Calibri"/>
                <a:cs typeface="Calibri"/>
                <a:sym typeface="Calibri"/>
              </a:rPr>
              <a:t>scopo</a:t>
            </a:r>
            <a:r>
              <a:rPr lang="sv-SE" sz="1600" dirty="0">
                <a:latin typeface="Calibri"/>
                <a:ea typeface="Calibri"/>
                <a:cs typeface="Calibri"/>
                <a:sym typeface="Calibri"/>
              </a:rPr>
              <a:t> </a:t>
            </a:r>
            <a:r>
              <a:rPr lang="sv-SE" sz="1600" dirty="0" err="1">
                <a:latin typeface="Calibri"/>
                <a:ea typeface="Calibri"/>
                <a:cs typeface="Calibri"/>
                <a:sym typeface="Calibri"/>
              </a:rPr>
              <a:t>stesso</a:t>
            </a:r>
            <a:r>
              <a:rPr lang="sv-SE" sz="1600" dirty="0">
                <a:latin typeface="Calibri"/>
                <a:ea typeface="Calibri"/>
                <a:cs typeface="Calibri"/>
                <a:sym typeface="Calibri"/>
              </a:rPr>
              <a:t> del </a:t>
            </a:r>
            <a:r>
              <a:rPr lang="sv-SE" sz="1600" dirty="0" err="1">
                <a:latin typeface="Calibri"/>
                <a:ea typeface="Calibri"/>
                <a:cs typeface="Calibri"/>
                <a:sym typeface="Calibri"/>
              </a:rPr>
              <a:t>vostro</a:t>
            </a:r>
            <a:r>
              <a:rPr lang="sv-SE" sz="1600" dirty="0">
                <a:latin typeface="Calibri"/>
                <a:ea typeface="Calibri"/>
                <a:cs typeface="Calibri"/>
                <a:sym typeface="Calibri"/>
              </a:rPr>
              <a:t> progetto. In </a:t>
            </a:r>
            <a:r>
              <a:rPr lang="sv-SE" sz="1600" dirty="0" err="1">
                <a:latin typeface="Calibri"/>
                <a:ea typeface="Calibri"/>
                <a:cs typeface="Calibri"/>
                <a:sym typeface="Calibri"/>
              </a:rPr>
              <a:t>altre</a:t>
            </a:r>
            <a:r>
              <a:rPr lang="sv-SE" sz="1600" dirty="0">
                <a:latin typeface="Calibri"/>
                <a:ea typeface="Calibri"/>
                <a:cs typeface="Calibri"/>
                <a:sym typeface="Calibri"/>
              </a:rPr>
              <a:t> parole, tutti gli </a:t>
            </a:r>
            <a:r>
              <a:rPr lang="sv-SE" sz="1600" dirty="0" err="1">
                <a:latin typeface="Calibri"/>
                <a:ea typeface="Calibri"/>
                <a:cs typeface="Calibri"/>
                <a:sym typeface="Calibri"/>
              </a:rPr>
              <a:t>elementi</a:t>
            </a:r>
            <a:r>
              <a:rPr lang="sv-SE" sz="1600" dirty="0">
                <a:latin typeface="Calibri"/>
                <a:ea typeface="Calibri"/>
                <a:cs typeface="Calibri"/>
                <a:sym typeface="Calibri"/>
              </a:rPr>
              <a:t> </a:t>
            </a:r>
            <a:r>
              <a:rPr lang="sv-SE" sz="1600" dirty="0" err="1">
                <a:latin typeface="Calibri"/>
                <a:ea typeface="Calibri"/>
                <a:cs typeface="Calibri"/>
                <a:sym typeface="Calibri"/>
              </a:rPr>
              <a:t>che</a:t>
            </a:r>
            <a:r>
              <a:rPr lang="sv-SE" sz="1600" dirty="0">
                <a:latin typeface="Calibri"/>
                <a:ea typeface="Calibri"/>
                <a:cs typeface="Calibri"/>
                <a:sym typeface="Calibri"/>
              </a:rPr>
              <a:t> </a:t>
            </a:r>
            <a:r>
              <a:rPr lang="sv-SE" sz="1600" dirty="0" err="1">
                <a:latin typeface="Calibri"/>
                <a:ea typeface="Calibri"/>
                <a:cs typeface="Calibri"/>
                <a:sym typeface="Calibri"/>
              </a:rPr>
              <a:t>danno</a:t>
            </a:r>
            <a:r>
              <a:rPr lang="sv-SE" sz="1600" dirty="0">
                <a:latin typeface="Calibri"/>
                <a:ea typeface="Calibri"/>
                <a:cs typeface="Calibri"/>
                <a:sym typeface="Calibri"/>
              </a:rPr>
              <a:t> </a:t>
            </a:r>
            <a:r>
              <a:rPr lang="sv-SE" sz="1600" dirty="0" err="1">
                <a:latin typeface="Calibri"/>
                <a:ea typeface="Calibri"/>
                <a:cs typeface="Calibri"/>
                <a:sym typeface="Calibri"/>
              </a:rPr>
              <a:t>un</a:t>
            </a:r>
            <a:r>
              <a:rPr lang="sv-SE" sz="1600" dirty="0">
                <a:latin typeface="Calibri"/>
                <a:ea typeface="Calibri"/>
                <a:cs typeface="Calibri"/>
                <a:sym typeface="Calibri"/>
              </a:rPr>
              <a:t> </a:t>
            </a:r>
            <a:r>
              <a:rPr lang="sv-SE" sz="1600" dirty="0" err="1">
                <a:latin typeface="Calibri"/>
                <a:ea typeface="Calibri"/>
                <a:cs typeface="Calibri"/>
                <a:sym typeface="Calibri"/>
              </a:rPr>
              <a:t>significato</a:t>
            </a:r>
            <a:r>
              <a:rPr lang="sv-SE" sz="1600" dirty="0">
                <a:latin typeface="Calibri"/>
                <a:ea typeface="Calibri"/>
                <a:cs typeface="Calibri"/>
                <a:sym typeface="Calibri"/>
              </a:rPr>
              <a:t> </a:t>
            </a:r>
            <a:r>
              <a:rPr lang="sv-SE" sz="1600" dirty="0" err="1">
                <a:latin typeface="Calibri"/>
                <a:ea typeface="Calibri"/>
                <a:cs typeface="Calibri"/>
                <a:sym typeface="Calibri"/>
              </a:rPr>
              <a:t>positivo</a:t>
            </a:r>
            <a:r>
              <a:rPr lang="sv-SE" sz="1600" dirty="0">
                <a:latin typeface="Calibri"/>
                <a:ea typeface="Calibri"/>
                <a:cs typeface="Calibri"/>
                <a:sym typeface="Calibri"/>
              </a:rPr>
              <a:t> e </a:t>
            </a:r>
            <a:r>
              <a:rPr lang="sv-SE" sz="1600" dirty="0" err="1">
                <a:latin typeface="Calibri"/>
                <a:ea typeface="Calibri"/>
                <a:cs typeface="Calibri"/>
                <a:sym typeface="Calibri"/>
              </a:rPr>
              <a:t>che</a:t>
            </a:r>
            <a:r>
              <a:rPr lang="sv-SE" sz="1600" dirty="0">
                <a:latin typeface="Calibri"/>
                <a:ea typeface="Calibri"/>
                <a:cs typeface="Calibri"/>
                <a:sym typeface="Calibri"/>
              </a:rPr>
              <a:t> </a:t>
            </a:r>
            <a:r>
              <a:rPr lang="sv-SE" sz="1600" dirty="0" err="1">
                <a:latin typeface="Calibri"/>
                <a:ea typeface="Calibri"/>
                <a:cs typeface="Calibri"/>
                <a:sym typeface="Calibri"/>
              </a:rPr>
              <a:t>possono</a:t>
            </a:r>
            <a:r>
              <a:rPr lang="sv-SE" sz="1600" dirty="0">
                <a:latin typeface="Calibri"/>
                <a:ea typeface="Calibri"/>
                <a:cs typeface="Calibri"/>
                <a:sym typeface="Calibri"/>
              </a:rPr>
              <a:t> </a:t>
            </a:r>
            <a:r>
              <a:rPr lang="sv-SE" sz="1600" dirty="0" err="1">
                <a:latin typeface="Calibri"/>
                <a:ea typeface="Calibri"/>
                <a:cs typeface="Calibri"/>
                <a:sym typeface="Calibri"/>
              </a:rPr>
              <a:t>essere</a:t>
            </a:r>
            <a:r>
              <a:rPr lang="sv-SE" sz="1600" dirty="0">
                <a:latin typeface="Calibri"/>
                <a:ea typeface="Calibri"/>
                <a:cs typeface="Calibri"/>
                <a:sym typeface="Calibri"/>
              </a:rPr>
              <a:t> </a:t>
            </a:r>
            <a:r>
              <a:rPr lang="sv-SE" sz="1600" dirty="0" err="1">
                <a:latin typeface="Calibri"/>
                <a:ea typeface="Calibri"/>
                <a:cs typeface="Calibri"/>
                <a:sym typeface="Calibri"/>
              </a:rPr>
              <a:t>fattori</a:t>
            </a:r>
            <a:r>
              <a:rPr lang="sv-SE" sz="1600" dirty="0">
                <a:latin typeface="Calibri"/>
                <a:ea typeface="Calibri"/>
                <a:cs typeface="Calibri"/>
                <a:sym typeface="Calibri"/>
              </a:rPr>
              <a:t> di </a:t>
            </a:r>
            <a:r>
              <a:rPr lang="sv-SE" sz="1600" dirty="0" err="1">
                <a:latin typeface="Calibri"/>
                <a:ea typeface="Calibri"/>
                <a:cs typeface="Calibri"/>
                <a:sym typeface="Calibri"/>
              </a:rPr>
              <a:t>successo</a:t>
            </a:r>
            <a:r>
              <a:rPr lang="sv-SE" sz="1600" dirty="0">
                <a:latin typeface="Calibri"/>
                <a:ea typeface="Calibri"/>
                <a:cs typeface="Calibri"/>
                <a:sym typeface="Calibri"/>
              </a:rPr>
              <a:t> della </a:t>
            </a:r>
            <a:r>
              <a:rPr lang="sv-SE" sz="1600" dirty="0" err="1">
                <a:latin typeface="Calibri"/>
                <a:ea typeface="Calibri"/>
                <a:cs typeface="Calibri"/>
                <a:sym typeface="Calibri"/>
              </a:rPr>
              <a:t>vostra</a:t>
            </a:r>
            <a:r>
              <a:rPr lang="sv-SE" sz="1600" dirty="0">
                <a:latin typeface="Calibri"/>
                <a:ea typeface="Calibri"/>
                <a:cs typeface="Calibri"/>
                <a:sym typeface="Calibri"/>
              </a:rPr>
              <a:t> </a:t>
            </a:r>
            <a:r>
              <a:rPr lang="sv-SE" sz="1600" dirty="0" err="1">
                <a:latin typeface="Calibri"/>
                <a:ea typeface="Calibri"/>
                <a:cs typeface="Calibri"/>
                <a:sym typeface="Calibri"/>
              </a:rPr>
              <a:t>attività</a:t>
            </a:r>
            <a:r>
              <a:rPr lang="sv-SE" sz="1600"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721" name="Google Shape;721;p21"/>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Come effettuare una diagnosi territoriale</a:t>
            </a:r>
            <a:endParaRPr/>
          </a:p>
        </p:txBody>
      </p:sp>
      <p:sp>
        <p:nvSpPr>
          <p:cNvPr id="722" name="Google Shape;722;p21"/>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Diagnosi territoriale</a:t>
            </a:r>
            <a:endParaRPr/>
          </a:p>
        </p:txBody>
      </p:sp>
      <p:sp>
        <p:nvSpPr>
          <p:cNvPr id="723" name="Google Shape;723;p21"/>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27"/>
        <p:cNvGrpSpPr/>
        <p:nvPr/>
      </p:nvGrpSpPr>
      <p:grpSpPr>
        <a:xfrm>
          <a:off x="0" y="0"/>
          <a:ext cx="0" cy="0"/>
          <a:chOff x="0" y="0"/>
          <a:chExt cx="0" cy="0"/>
        </a:xfrm>
      </p:grpSpPr>
      <p:sp>
        <p:nvSpPr>
          <p:cNvPr id="728" name="Google Shape;728;p2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22</a:t>
            </a:fld>
            <a:endParaRPr/>
          </a:p>
        </p:txBody>
      </p:sp>
      <p:sp>
        <p:nvSpPr>
          <p:cNvPr id="729" name="Google Shape;729;p22"/>
          <p:cNvSpPr txBox="1">
            <a:spLocks noGrp="1"/>
          </p:cNvSpPr>
          <p:nvPr>
            <p:ph type="body" idx="1"/>
          </p:nvPr>
        </p:nvSpPr>
        <p:spPr>
          <a:xfrm>
            <a:off x="801602" y="2128923"/>
            <a:ext cx="5956470" cy="7755283"/>
          </a:xfrm>
          <a:prstGeom prst="rect">
            <a:avLst/>
          </a:prstGeom>
          <a:solidFill>
            <a:schemeClr val="lt1"/>
          </a:solid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dirty="0">
                <a:latin typeface="Calibri"/>
                <a:ea typeface="Calibri"/>
                <a:cs typeface="Calibri"/>
                <a:sym typeface="Calibri"/>
              </a:rPr>
              <a:t>Ad </a:t>
            </a:r>
            <a:r>
              <a:rPr lang="sv-SE" sz="1600" dirty="0" err="1">
                <a:latin typeface="Calibri"/>
                <a:ea typeface="Calibri"/>
                <a:cs typeface="Calibri"/>
                <a:sym typeface="Calibri"/>
              </a:rPr>
              <a:t>esempio</a:t>
            </a:r>
            <a:r>
              <a:rPr lang="sv-SE" sz="1600" dirty="0">
                <a:latin typeface="Calibri"/>
                <a:ea typeface="Calibri"/>
                <a:cs typeface="Calibri"/>
                <a:sym typeface="Calibri"/>
              </a:rPr>
              <a:t>, se </a:t>
            </a:r>
            <a:r>
              <a:rPr lang="sv-SE" sz="1600" dirty="0" err="1">
                <a:latin typeface="Calibri"/>
                <a:ea typeface="Calibri"/>
                <a:cs typeface="Calibri"/>
                <a:sym typeface="Calibri"/>
              </a:rPr>
              <a:t>volete</a:t>
            </a:r>
            <a:r>
              <a:rPr lang="sv-SE" sz="1600" dirty="0">
                <a:latin typeface="Calibri"/>
                <a:ea typeface="Calibri"/>
                <a:cs typeface="Calibri"/>
                <a:sym typeface="Calibri"/>
              </a:rPr>
              <a:t> </a:t>
            </a:r>
            <a:r>
              <a:rPr lang="sv-SE" sz="1600" dirty="0" err="1">
                <a:latin typeface="Calibri"/>
                <a:ea typeface="Calibri"/>
                <a:cs typeface="Calibri"/>
                <a:sym typeface="Calibri"/>
              </a:rPr>
              <a:t>avviare</a:t>
            </a:r>
            <a:r>
              <a:rPr lang="sv-SE" sz="1600" dirty="0">
                <a:latin typeface="Calibri"/>
                <a:ea typeface="Calibri"/>
                <a:cs typeface="Calibri"/>
                <a:sym typeface="Calibri"/>
              </a:rPr>
              <a:t> </a:t>
            </a:r>
            <a:r>
              <a:rPr lang="sv-SE" sz="1600" dirty="0" err="1">
                <a:latin typeface="Calibri"/>
                <a:ea typeface="Calibri"/>
                <a:cs typeface="Calibri"/>
                <a:sym typeface="Calibri"/>
              </a:rPr>
              <a:t>un'attività</a:t>
            </a:r>
            <a:r>
              <a:rPr lang="sv-SE" sz="1600" dirty="0">
                <a:latin typeface="Calibri"/>
                <a:ea typeface="Calibri"/>
                <a:cs typeface="Calibri"/>
                <a:sym typeface="Calibri"/>
              </a:rPr>
              <a:t> di </a:t>
            </a:r>
            <a:r>
              <a:rPr lang="sv-SE" sz="1600" dirty="0" err="1">
                <a:latin typeface="Calibri"/>
                <a:ea typeface="Calibri"/>
                <a:cs typeface="Calibri"/>
                <a:sym typeface="Calibri"/>
              </a:rPr>
              <a:t>promozione</a:t>
            </a:r>
            <a:r>
              <a:rPr lang="sv-SE" sz="1600" dirty="0">
                <a:latin typeface="Calibri"/>
                <a:ea typeface="Calibri"/>
                <a:cs typeface="Calibri"/>
                <a:sym typeface="Calibri"/>
              </a:rPr>
              <a:t> della </a:t>
            </a:r>
            <a:r>
              <a:rPr lang="sv-SE" sz="1600" dirty="0" err="1">
                <a:latin typeface="Calibri"/>
                <a:ea typeface="Calibri"/>
                <a:cs typeface="Calibri"/>
                <a:sym typeface="Calibri"/>
              </a:rPr>
              <a:t>salute</a:t>
            </a:r>
            <a:r>
              <a:rPr lang="sv-SE" sz="1600" dirty="0">
                <a:latin typeface="Calibri"/>
                <a:ea typeface="Calibri"/>
                <a:cs typeface="Calibri"/>
                <a:sym typeface="Calibri"/>
              </a:rPr>
              <a:t> e </a:t>
            </a:r>
            <a:r>
              <a:rPr lang="sv-SE" sz="1600" dirty="0" err="1">
                <a:latin typeface="Calibri"/>
                <a:ea typeface="Calibri"/>
                <a:cs typeface="Calibri"/>
                <a:sym typeface="Calibri"/>
              </a:rPr>
              <a:t>dello</a:t>
            </a:r>
            <a:r>
              <a:rPr lang="sv-SE" sz="1600" dirty="0">
                <a:latin typeface="Calibri"/>
                <a:ea typeface="Calibri"/>
                <a:cs typeface="Calibri"/>
                <a:sym typeface="Calibri"/>
              </a:rPr>
              <a:t> sport </a:t>
            </a:r>
            <a:r>
              <a:rPr lang="sv-SE" sz="1600" dirty="0" err="1">
                <a:latin typeface="Calibri"/>
                <a:ea typeface="Calibri"/>
                <a:cs typeface="Calibri"/>
                <a:sym typeface="Calibri"/>
              </a:rPr>
              <a:t>ecologico</a:t>
            </a:r>
            <a:r>
              <a:rPr lang="sv-SE" sz="1600" dirty="0">
                <a:latin typeface="Calibri"/>
                <a:ea typeface="Calibri"/>
                <a:cs typeface="Calibri"/>
                <a:sym typeface="Calibri"/>
              </a:rPr>
              <a:t>, </a:t>
            </a:r>
            <a:r>
              <a:rPr lang="sv-SE" sz="1600" dirty="0" err="1">
                <a:latin typeface="Calibri"/>
                <a:ea typeface="Calibri"/>
                <a:cs typeface="Calibri"/>
                <a:sym typeface="Calibri"/>
              </a:rPr>
              <a:t>potreste</a:t>
            </a:r>
            <a:r>
              <a:rPr lang="sv-SE" sz="1600" dirty="0">
                <a:latin typeface="Calibri"/>
                <a:ea typeface="Calibri"/>
                <a:cs typeface="Calibri"/>
                <a:sym typeface="Calibri"/>
              </a:rPr>
              <a:t> </a:t>
            </a:r>
            <a:r>
              <a:rPr lang="sv-SE" sz="1600" dirty="0" err="1">
                <a:latin typeface="Calibri"/>
                <a:ea typeface="Calibri"/>
                <a:cs typeface="Calibri"/>
                <a:sym typeface="Calibri"/>
              </a:rPr>
              <a:t>considerare</a:t>
            </a:r>
            <a:r>
              <a:rPr lang="sv-SE" sz="1600" dirty="0">
                <a:latin typeface="Calibri"/>
                <a:ea typeface="Calibri"/>
                <a:cs typeface="Calibri"/>
                <a:sym typeface="Calibri"/>
              </a:rPr>
              <a:t> la </a:t>
            </a:r>
            <a:r>
              <a:rPr lang="sv-SE" sz="1600" dirty="0" err="1">
                <a:latin typeface="Calibri"/>
                <a:ea typeface="Calibri"/>
                <a:cs typeface="Calibri"/>
                <a:sym typeface="Calibri"/>
              </a:rPr>
              <a:t>presenza</a:t>
            </a:r>
            <a:r>
              <a:rPr lang="sv-SE" sz="1600" dirty="0">
                <a:latin typeface="Calibri"/>
                <a:ea typeface="Calibri"/>
                <a:cs typeface="Calibri"/>
                <a:sym typeface="Calibri"/>
              </a:rPr>
              <a:t> di </a:t>
            </a:r>
            <a:r>
              <a:rPr lang="sv-SE" sz="1600" dirty="0" err="1">
                <a:latin typeface="Calibri"/>
                <a:ea typeface="Calibri"/>
                <a:cs typeface="Calibri"/>
                <a:sym typeface="Calibri"/>
              </a:rPr>
              <a:t>un</a:t>
            </a:r>
            <a:r>
              <a:rPr lang="sv-SE" sz="1600" dirty="0">
                <a:latin typeface="Calibri"/>
                <a:ea typeface="Calibri"/>
                <a:cs typeface="Calibri"/>
                <a:sym typeface="Calibri"/>
              </a:rPr>
              <a:t> gran </a:t>
            </a:r>
            <a:r>
              <a:rPr lang="sv-SE" sz="1600" dirty="0" err="1">
                <a:latin typeface="Calibri"/>
                <a:ea typeface="Calibri"/>
                <a:cs typeface="Calibri"/>
                <a:sym typeface="Calibri"/>
              </a:rPr>
              <a:t>numero</a:t>
            </a:r>
            <a:r>
              <a:rPr lang="sv-SE" sz="1600" dirty="0">
                <a:latin typeface="Calibri"/>
                <a:ea typeface="Calibri"/>
                <a:cs typeface="Calibri"/>
                <a:sym typeface="Calibri"/>
              </a:rPr>
              <a:t> di </a:t>
            </a:r>
            <a:r>
              <a:rPr lang="sv-SE" sz="1600" dirty="0" err="1">
                <a:latin typeface="Calibri"/>
                <a:ea typeface="Calibri"/>
                <a:cs typeface="Calibri"/>
                <a:sym typeface="Calibri"/>
              </a:rPr>
              <a:t>spazi</a:t>
            </a:r>
            <a:r>
              <a:rPr lang="sv-SE" sz="1600" dirty="0">
                <a:latin typeface="Calibri"/>
                <a:ea typeface="Calibri"/>
                <a:cs typeface="Calibri"/>
                <a:sym typeface="Calibri"/>
              </a:rPr>
              <a:t> </a:t>
            </a:r>
            <a:r>
              <a:rPr lang="sv-SE" sz="1600" dirty="0" err="1">
                <a:latin typeface="Calibri"/>
                <a:ea typeface="Calibri"/>
                <a:cs typeface="Calibri"/>
                <a:sym typeface="Calibri"/>
              </a:rPr>
              <a:t>verdi</a:t>
            </a:r>
            <a:r>
              <a:rPr lang="sv-SE" sz="1600" dirty="0">
                <a:latin typeface="Calibri"/>
                <a:ea typeface="Calibri"/>
                <a:cs typeface="Calibri"/>
                <a:sym typeface="Calibri"/>
              </a:rPr>
              <a:t> </a:t>
            </a:r>
            <a:r>
              <a:rPr lang="sv-SE" sz="1600" dirty="0" err="1">
                <a:latin typeface="Calibri"/>
                <a:ea typeface="Calibri"/>
                <a:cs typeface="Calibri"/>
                <a:sym typeface="Calibri"/>
              </a:rPr>
              <a:t>inutilizzati</a:t>
            </a:r>
            <a:r>
              <a:rPr lang="sv-SE" sz="1600" dirty="0">
                <a:latin typeface="Calibri"/>
                <a:ea typeface="Calibri"/>
                <a:cs typeface="Calibri"/>
                <a:sym typeface="Calibri"/>
              </a:rPr>
              <a:t> o </a:t>
            </a:r>
            <a:r>
              <a:rPr lang="sv-SE" sz="1600" dirty="0" err="1">
                <a:latin typeface="Calibri"/>
                <a:ea typeface="Calibri"/>
                <a:cs typeface="Calibri"/>
                <a:sym typeface="Calibri"/>
              </a:rPr>
              <a:t>l'assenza</a:t>
            </a:r>
            <a:r>
              <a:rPr lang="sv-SE" sz="1600" dirty="0">
                <a:latin typeface="Calibri"/>
                <a:ea typeface="Calibri"/>
                <a:cs typeface="Calibri"/>
                <a:sym typeface="Calibri"/>
              </a:rPr>
              <a:t> di </a:t>
            </a:r>
            <a:r>
              <a:rPr lang="sv-SE" sz="1600" dirty="0" err="1">
                <a:latin typeface="Calibri"/>
                <a:ea typeface="Calibri"/>
                <a:cs typeface="Calibri"/>
                <a:sym typeface="Calibri"/>
              </a:rPr>
              <a:t>concorrenza</a:t>
            </a:r>
            <a:r>
              <a:rPr lang="sv-SE" sz="1600" dirty="0">
                <a:latin typeface="Calibri"/>
                <a:ea typeface="Calibri"/>
                <a:cs typeface="Calibri"/>
                <a:sym typeface="Calibri"/>
              </a:rPr>
              <a:t> </a:t>
            </a:r>
            <a:r>
              <a:rPr lang="sv-SE" sz="1600" dirty="0" err="1">
                <a:latin typeface="Calibri"/>
                <a:ea typeface="Calibri"/>
                <a:cs typeface="Calibri"/>
                <a:sym typeface="Calibri"/>
              </a:rPr>
              <a:t>nella</a:t>
            </a:r>
            <a:r>
              <a:rPr lang="sv-SE" sz="1600" dirty="0">
                <a:latin typeface="Calibri"/>
                <a:ea typeface="Calibri"/>
                <a:cs typeface="Calibri"/>
                <a:sym typeface="Calibri"/>
              </a:rPr>
              <a:t> </a:t>
            </a:r>
            <a:r>
              <a:rPr lang="sv-SE" sz="1600" dirty="0" err="1">
                <a:latin typeface="Calibri"/>
                <a:ea typeface="Calibri"/>
                <a:cs typeface="Calibri"/>
                <a:sym typeface="Calibri"/>
              </a:rPr>
              <a:t>vostra</a:t>
            </a:r>
            <a:r>
              <a:rPr lang="sv-SE" sz="1600" dirty="0">
                <a:latin typeface="Calibri"/>
                <a:ea typeface="Calibri"/>
                <a:cs typeface="Calibri"/>
                <a:sym typeface="Calibri"/>
              </a:rPr>
              <a:t> </a:t>
            </a:r>
            <a:r>
              <a:rPr lang="sv-SE" sz="1600" dirty="0" err="1">
                <a:latin typeface="Calibri"/>
                <a:ea typeface="Calibri"/>
                <a:cs typeface="Calibri"/>
                <a:sym typeface="Calibri"/>
              </a:rPr>
              <a:t>attività</a:t>
            </a:r>
            <a:r>
              <a:rPr lang="sv-SE" sz="1600" dirty="0">
                <a:latin typeface="Calibri"/>
                <a:ea typeface="Calibri"/>
                <a:cs typeface="Calibri"/>
                <a:sym typeface="Calibri"/>
              </a:rPr>
              <a:t> </a:t>
            </a:r>
            <a:r>
              <a:rPr lang="sv-SE" sz="1600" dirty="0" err="1">
                <a:latin typeface="Calibri"/>
                <a:ea typeface="Calibri"/>
                <a:cs typeface="Calibri"/>
                <a:sym typeface="Calibri"/>
              </a:rPr>
              <a:t>target</a:t>
            </a:r>
            <a:r>
              <a:rPr lang="sv-SE" sz="1600" dirty="0">
                <a:latin typeface="Calibri"/>
                <a:ea typeface="Calibri"/>
                <a:cs typeface="Calibri"/>
                <a:sym typeface="Calibri"/>
              </a:rPr>
              <a:t>. Se si </a:t>
            </a:r>
            <a:r>
              <a:rPr lang="sv-SE" sz="1600" dirty="0" err="1">
                <a:latin typeface="Calibri"/>
                <a:ea typeface="Calibri"/>
                <a:cs typeface="Calibri"/>
                <a:sym typeface="Calibri"/>
              </a:rPr>
              <a:t>vuole</a:t>
            </a:r>
            <a:r>
              <a:rPr lang="sv-SE" sz="1600" dirty="0">
                <a:latin typeface="Calibri"/>
                <a:ea typeface="Calibri"/>
                <a:cs typeface="Calibri"/>
                <a:sym typeface="Calibri"/>
              </a:rPr>
              <a:t> </a:t>
            </a:r>
            <a:r>
              <a:rPr lang="sv-SE" sz="1600" dirty="0" err="1">
                <a:latin typeface="Calibri"/>
                <a:ea typeface="Calibri"/>
                <a:cs typeface="Calibri"/>
                <a:sym typeface="Calibri"/>
              </a:rPr>
              <a:t>avviare</a:t>
            </a:r>
            <a:r>
              <a:rPr lang="sv-SE" sz="1600" dirty="0">
                <a:latin typeface="Calibri"/>
                <a:ea typeface="Calibri"/>
                <a:cs typeface="Calibri"/>
                <a:sym typeface="Calibri"/>
              </a:rPr>
              <a:t> </a:t>
            </a:r>
            <a:r>
              <a:rPr lang="sv-SE" sz="1600" dirty="0" err="1">
                <a:latin typeface="Calibri"/>
                <a:ea typeface="Calibri"/>
                <a:cs typeface="Calibri"/>
                <a:sym typeface="Calibri"/>
              </a:rPr>
              <a:t>un</a:t>
            </a:r>
            <a:r>
              <a:rPr lang="sv-SE" sz="1600" dirty="0">
                <a:latin typeface="Calibri"/>
                <a:ea typeface="Calibri"/>
                <a:cs typeface="Calibri"/>
                <a:sym typeface="Calibri"/>
              </a:rPr>
              <a:t> </a:t>
            </a:r>
            <a:r>
              <a:rPr lang="sv-SE" sz="1600" dirty="0" err="1">
                <a:latin typeface="Calibri"/>
                <a:ea typeface="Calibri"/>
                <a:cs typeface="Calibri"/>
                <a:sym typeface="Calibri"/>
              </a:rPr>
              <a:t>ristorante</a:t>
            </a:r>
            <a:r>
              <a:rPr lang="sv-SE" sz="1600" dirty="0">
                <a:latin typeface="Calibri"/>
                <a:ea typeface="Calibri"/>
                <a:cs typeface="Calibri"/>
                <a:sym typeface="Calibri"/>
              </a:rPr>
              <a:t> </a:t>
            </a:r>
            <a:r>
              <a:rPr lang="sv-SE" sz="1600" dirty="0" err="1">
                <a:latin typeface="Calibri"/>
                <a:ea typeface="Calibri"/>
                <a:cs typeface="Calibri"/>
                <a:sym typeface="Calibri"/>
              </a:rPr>
              <a:t>nell'ambito</a:t>
            </a:r>
            <a:r>
              <a:rPr lang="sv-SE" sz="1600" dirty="0">
                <a:latin typeface="Calibri"/>
                <a:ea typeface="Calibri"/>
                <a:cs typeface="Calibri"/>
                <a:sym typeface="Calibri"/>
              </a:rPr>
              <a:t> di </a:t>
            </a:r>
            <a:r>
              <a:rPr lang="sv-SE" sz="1600" dirty="0" err="1">
                <a:latin typeface="Calibri"/>
                <a:ea typeface="Calibri"/>
                <a:cs typeface="Calibri"/>
                <a:sym typeface="Calibri"/>
              </a:rPr>
              <a:t>un'economia</a:t>
            </a:r>
            <a:r>
              <a:rPr lang="sv-SE" sz="1600" dirty="0">
                <a:latin typeface="Calibri"/>
                <a:ea typeface="Calibri"/>
                <a:cs typeface="Calibri"/>
                <a:sym typeface="Calibri"/>
              </a:rPr>
              <a:t> </a:t>
            </a:r>
            <a:r>
              <a:rPr lang="sv-SE" sz="1600" dirty="0" err="1">
                <a:latin typeface="Calibri"/>
                <a:ea typeface="Calibri"/>
                <a:cs typeface="Calibri"/>
                <a:sym typeface="Calibri"/>
              </a:rPr>
              <a:t>circolare</a:t>
            </a:r>
            <a:r>
              <a:rPr lang="sv-SE" sz="1600" dirty="0">
                <a:latin typeface="Calibri"/>
                <a:ea typeface="Calibri"/>
                <a:cs typeface="Calibri"/>
                <a:sym typeface="Calibri"/>
              </a:rPr>
              <a:t> e </a:t>
            </a:r>
            <a:r>
              <a:rPr lang="sv-SE" sz="1600" dirty="0" err="1">
                <a:latin typeface="Calibri"/>
                <a:ea typeface="Calibri"/>
                <a:cs typeface="Calibri"/>
                <a:sym typeface="Calibri"/>
              </a:rPr>
              <a:t>verde</a:t>
            </a:r>
            <a:r>
              <a:rPr lang="sv-SE" sz="1600" dirty="0">
                <a:latin typeface="Calibri"/>
                <a:ea typeface="Calibri"/>
                <a:cs typeface="Calibri"/>
                <a:sym typeface="Calibri"/>
              </a:rPr>
              <a:t>, ad </a:t>
            </a:r>
            <a:r>
              <a:rPr lang="sv-SE" sz="1600" dirty="0" err="1">
                <a:latin typeface="Calibri"/>
                <a:ea typeface="Calibri"/>
                <a:cs typeface="Calibri"/>
                <a:sym typeface="Calibri"/>
              </a:rPr>
              <a:t>esempio</a:t>
            </a:r>
            <a:r>
              <a:rPr lang="sv-SE" sz="1600" dirty="0">
                <a:latin typeface="Calibri"/>
                <a:ea typeface="Calibri"/>
                <a:cs typeface="Calibri"/>
                <a:sym typeface="Calibri"/>
              </a:rPr>
              <a:t>, si </a:t>
            </a:r>
            <a:r>
              <a:rPr lang="sv-SE" sz="1600" dirty="0" err="1">
                <a:latin typeface="Calibri"/>
                <a:ea typeface="Calibri"/>
                <a:cs typeface="Calibri"/>
                <a:sym typeface="Calibri"/>
              </a:rPr>
              <a:t>potrebbe</a:t>
            </a:r>
            <a:r>
              <a:rPr lang="sv-SE" sz="1600" dirty="0">
                <a:latin typeface="Calibri"/>
                <a:ea typeface="Calibri"/>
                <a:cs typeface="Calibri"/>
                <a:sym typeface="Calibri"/>
              </a:rPr>
              <a:t> </a:t>
            </a:r>
            <a:r>
              <a:rPr lang="sv-SE" sz="1600" dirty="0" err="1">
                <a:latin typeface="Calibri"/>
                <a:ea typeface="Calibri"/>
                <a:cs typeface="Calibri"/>
                <a:sym typeface="Calibri"/>
              </a:rPr>
              <a:t>considerare</a:t>
            </a:r>
            <a:r>
              <a:rPr lang="sv-SE" sz="1600" dirty="0">
                <a:latin typeface="Calibri"/>
                <a:ea typeface="Calibri"/>
                <a:cs typeface="Calibri"/>
                <a:sym typeface="Calibri"/>
              </a:rPr>
              <a:t> la </a:t>
            </a:r>
            <a:r>
              <a:rPr lang="sv-SE" sz="1600" dirty="0" err="1">
                <a:latin typeface="Calibri"/>
                <a:ea typeface="Calibri"/>
                <a:cs typeface="Calibri"/>
                <a:sym typeface="Calibri"/>
              </a:rPr>
              <a:t>vicinanza</a:t>
            </a:r>
            <a:r>
              <a:rPr lang="sv-SE" sz="1600" dirty="0">
                <a:latin typeface="Calibri"/>
                <a:ea typeface="Calibri"/>
                <a:cs typeface="Calibri"/>
                <a:sym typeface="Calibri"/>
              </a:rPr>
              <a:t> di </a:t>
            </a:r>
            <a:r>
              <a:rPr lang="sv-SE" sz="1600" dirty="0" err="1">
                <a:latin typeface="Calibri"/>
                <a:ea typeface="Calibri"/>
                <a:cs typeface="Calibri"/>
                <a:sym typeface="Calibri"/>
              </a:rPr>
              <a:t>coltivatori</a:t>
            </a:r>
            <a:r>
              <a:rPr lang="sv-SE" sz="1600" dirty="0">
                <a:latin typeface="Calibri"/>
                <a:ea typeface="Calibri"/>
                <a:cs typeface="Calibri"/>
                <a:sym typeface="Calibri"/>
              </a:rPr>
              <a:t> e </a:t>
            </a:r>
            <a:r>
              <a:rPr lang="sv-SE" sz="1600" dirty="0" err="1">
                <a:latin typeface="Calibri"/>
                <a:ea typeface="Calibri"/>
                <a:cs typeface="Calibri"/>
                <a:sym typeface="Calibri"/>
              </a:rPr>
              <a:t>produttori</a:t>
            </a:r>
            <a:r>
              <a:rPr lang="sv-SE" sz="1600" dirty="0">
                <a:latin typeface="Calibri"/>
                <a:ea typeface="Calibri"/>
                <a:cs typeface="Calibri"/>
                <a:sym typeface="Calibri"/>
              </a:rPr>
              <a:t> di </a:t>
            </a:r>
            <a:r>
              <a:rPr lang="sv-SE" sz="1600" dirty="0" err="1">
                <a:latin typeface="Calibri"/>
                <a:ea typeface="Calibri"/>
                <a:cs typeface="Calibri"/>
                <a:sym typeface="Calibri"/>
              </a:rPr>
              <a:t>prodotti</a:t>
            </a:r>
            <a:r>
              <a:rPr lang="sv-SE" sz="1600" dirty="0">
                <a:latin typeface="Calibri"/>
                <a:ea typeface="Calibri"/>
                <a:cs typeface="Calibri"/>
                <a:sym typeface="Calibri"/>
              </a:rPr>
              <a:t> di </a:t>
            </a:r>
            <a:r>
              <a:rPr lang="sv-SE" sz="1600" dirty="0" err="1">
                <a:latin typeface="Calibri"/>
                <a:ea typeface="Calibri"/>
                <a:cs typeface="Calibri"/>
                <a:sym typeface="Calibri"/>
              </a:rPr>
              <a:t>cui</a:t>
            </a:r>
            <a:r>
              <a:rPr lang="sv-SE" sz="1600" dirty="0">
                <a:latin typeface="Calibri"/>
                <a:ea typeface="Calibri"/>
                <a:cs typeface="Calibri"/>
                <a:sym typeface="Calibri"/>
              </a:rPr>
              <a:t> si ha </a:t>
            </a:r>
            <a:r>
              <a:rPr lang="sv-SE" sz="1600" dirty="0" err="1">
                <a:latin typeface="Calibri"/>
                <a:ea typeface="Calibri"/>
                <a:cs typeface="Calibri"/>
                <a:sym typeface="Calibri"/>
              </a:rPr>
              <a:t>bisogno</a:t>
            </a:r>
            <a:r>
              <a:rPr lang="sv-SE" sz="1600"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i="1" dirty="0">
                <a:latin typeface="Calibri"/>
                <a:ea typeface="Calibri"/>
                <a:cs typeface="Calibri"/>
                <a:sym typeface="Calibri"/>
              </a:rPr>
              <a:t>I TERRENI </a:t>
            </a:r>
            <a:r>
              <a:rPr lang="sv-SE" sz="1600" dirty="0" err="1">
                <a:latin typeface="Calibri"/>
                <a:ea typeface="Calibri"/>
                <a:cs typeface="Calibri"/>
                <a:sym typeface="Calibri"/>
              </a:rPr>
              <a:t>rappresentano</a:t>
            </a:r>
            <a:r>
              <a:rPr lang="sv-SE" sz="1600" dirty="0">
                <a:latin typeface="Calibri"/>
                <a:ea typeface="Calibri"/>
                <a:cs typeface="Calibri"/>
                <a:sym typeface="Calibri"/>
              </a:rPr>
              <a:t> tutti gli </a:t>
            </a:r>
            <a:r>
              <a:rPr lang="sv-SE" sz="1600" dirty="0" err="1">
                <a:latin typeface="Calibri"/>
                <a:ea typeface="Calibri"/>
                <a:cs typeface="Calibri"/>
                <a:sym typeface="Calibri"/>
              </a:rPr>
              <a:t>elementi</a:t>
            </a:r>
            <a:r>
              <a:rPr lang="sv-SE" sz="1600" dirty="0">
                <a:latin typeface="Calibri"/>
                <a:ea typeface="Calibri"/>
                <a:cs typeface="Calibri"/>
                <a:sym typeface="Calibri"/>
              </a:rPr>
              <a:t> </a:t>
            </a:r>
            <a:r>
              <a:rPr lang="sv-SE" sz="1600" dirty="0" err="1">
                <a:latin typeface="Calibri"/>
                <a:ea typeface="Calibri"/>
                <a:cs typeface="Calibri"/>
                <a:sym typeface="Calibri"/>
              </a:rPr>
              <a:t>che</a:t>
            </a:r>
            <a:r>
              <a:rPr lang="sv-SE" sz="1600" dirty="0">
                <a:latin typeface="Calibri"/>
                <a:ea typeface="Calibri"/>
                <a:cs typeface="Calibri"/>
                <a:sym typeface="Calibri"/>
              </a:rPr>
              <a:t> </a:t>
            </a:r>
            <a:r>
              <a:rPr lang="sv-SE" sz="1600" dirty="0" err="1">
                <a:latin typeface="Calibri"/>
                <a:ea typeface="Calibri"/>
                <a:cs typeface="Calibri"/>
                <a:sym typeface="Calibri"/>
              </a:rPr>
              <a:t>avete</a:t>
            </a:r>
            <a:r>
              <a:rPr lang="sv-SE" sz="1600" dirty="0">
                <a:latin typeface="Calibri"/>
                <a:ea typeface="Calibri"/>
                <a:cs typeface="Calibri"/>
                <a:sym typeface="Calibri"/>
              </a:rPr>
              <a:t> </a:t>
            </a:r>
            <a:r>
              <a:rPr lang="sv-SE" sz="1600" dirty="0" err="1">
                <a:latin typeface="Calibri"/>
                <a:ea typeface="Calibri"/>
                <a:cs typeface="Calibri"/>
                <a:sym typeface="Calibri"/>
              </a:rPr>
              <a:t>identificato</a:t>
            </a:r>
            <a:r>
              <a:rPr lang="sv-SE" sz="1600" dirty="0">
                <a:latin typeface="Calibri"/>
                <a:ea typeface="Calibri"/>
                <a:cs typeface="Calibri"/>
                <a:sym typeface="Calibri"/>
              </a:rPr>
              <a:t> </a:t>
            </a:r>
            <a:r>
              <a:rPr lang="sv-SE" sz="1600" dirty="0" err="1">
                <a:latin typeface="Calibri"/>
                <a:ea typeface="Calibri"/>
                <a:cs typeface="Calibri"/>
                <a:sym typeface="Calibri"/>
              </a:rPr>
              <a:t>durante</a:t>
            </a:r>
            <a:r>
              <a:rPr lang="sv-SE" sz="1600" dirty="0">
                <a:latin typeface="Calibri"/>
                <a:ea typeface="Calibri"/>
                <a:cs typeface="Calibri"/>
                <a:sym typeface="Calibri"/>
              </a:rPr>
              <a:t> la </a:t>
            </a:r>
            <a:r>
              <a:rPr lang="sv-SE" sz="1600" dirty="0" err="1">
                <a:latin typeface="Calibri"/>
                <a:ea typeface="Calibri"/>
                <a:cs typeface="Calibri"/>
                <a:sym typeface="Calibri"/>
              </a:rPr>
              <a:t>raccolta</a:t>
            </a:r>
            <a:r>
              <a:rPr lang="sv-SE" sz="1600" dirty="0">
                <a:latin typeface="Calibri"/>
                <a:ea typeface="Calibri"/>
                <a:cs typeface="Calibri"/>
                <a:sym typeface="Calibri"/>
              </a:rPr>
              <a:t> </a:t>
            </a:r>
            <a:r>
              <a:rPr lang="sv-SE" sz="1600" dirty="0" err="1">
                <a:latin typeface="Calibri"/>
                <a:ea typeface="Calibri"/>
                <a:cs typeface="Calibri"/>
                <a:sym typeface="Calibri"/>
              </a:rPr>
              <a:t>dei</a:t>
            </a:r>
            <a:r>
              <a:rPr lang="sv-SE" sz="1600" dirty="0">
                <a:latin typeface="Calibri"/>
                <a:ea typeface="Calibri"/>
                <a:cs typeface="Calibri"/>
                <a:sym typeface="Calibri"/>
              </a:rPr>
              <a:t> </a:t>
            </a:r>
            <a:r>
              <a:rPr lang="sv-SE" sz="1600" dirty="0" err="1">
                <a:latin typeface="Calibri"/>
                <a:ea typeface="Calibri"/>
                <a:cs typeface="Calibri"/>
                <a:sym typeface="Calibri"/>
              </a:rPr>
              <a:t>dati</a:t>
            </a:r>
            <a:r>
              <a:rPr lang="sv-SE" sz="1600" dirty="0">
                <a:latin typeface="Calibri"/>
                <a:ea typeface="Calibri"/>
                <a:cs typeface="Calibri"/>
                <a:sym typeface="Calibri"/>
              </a:rPr>
              <a:t> e </a:t>
            </a:r>
            <a:r>
              <a:rPr lang="sv-SE" sz="1600" dirty="0" err="1">
                <a:latin typeface="Calibri"/>
                <a:ea typeface="Calibri"/>
                <a:cs typeface="Calibri"/>
                <a:sym typeface="Calibri"/>
              </a:rPr>
              <a:t>che</a:t>
            </a:r>
            <a:r>
              <a:rPr lang="sv-SE" sz="1600" dirty="0">
                <a:latin typeface="Calibri"/>
                <a:ea typeface="Calibri"/>
                <a:cs typeface="Calibri"/>
                <a:sym typeface="Calibri"/>
              </a:rPr>
              <a:t> </a:t>
            </a:r>
            <a:r>
              <a:rPr lang="sv-SE" sz="1600" dirty="0" err="1">
                <a:latin typeface="Calibri"/>
                <a:ea typeface="Calibri"/>
                <a:cs typeface="Calibri"/>
                <a:sym typeface="Calibri"/>
              </a:rPr>
              <a:t>rappresentano</a:t>
            </a:r>
            <a:r>
              <a:rPr lang="sv-SE" sz="1600" dirty="0">
                <a:latin typeface="Calibri"/>
                <a:ea typeface="Calibri"/>
                <a:cs typeface="Calibri"/>
                <a:sym typeface="Calibri"/>
              </a:rPr>
              <a:t> </a:t>
            </a:r>
            <a:r>
              <a:rPr lang="sv-SE" sz="1600" dirty="0" err="1">
                <a:latin typeface="Calibri"/>
                <a:ea typeface="Calibri"/>
                <a:cs typeface="Calibri"/>
                <a:sym typeface="Calibri"/>
              </a:rPr>
              <a:t>un</a:t>
            </a:r>
            <a:r>
              <a:rPr lang="sv-SE" sz="1600" dirty="0">
                <a:latin typeface="Calibri"/>
                <a:ea typeface="Calibri"/>
                <a:cs typeface="Calibri"/>
                <a:sym typeface="Calibri"/>
              </a:rPr>
              <a:t> </a:t>
            </a:r>
            <a:r>
              <a:rPr lang="sv-SE" sz="1600" dirty="0" err="1">
                <a:latin typeface="Calibri"/>
                <a:ea typeface="Calibri"/>
                <a:cs typeface="Calibri"/>
                <a:sym typeface="Calibri"/>
              </a:rPr>
              <a:t>rischio</a:t>
            </a:r>
            <a:r>
              <a:rPr lang="sv-SE" sz="1600" dirty="0">
                <a:latin typeface="Calibri"/>
                <a:ea typeface="Calibri"/>
                <a:cs typeface="Calibri"/>
                <a:sym typeface="Calibri"/>
              </a:rPr>
              <a:t> per lo </a:t>
            </a:r>
            <a:r>
              <a:rPr lang="sv-SE" sz="1600" dirty="0" err="1">
                <a:latin typeface="Calibri"/>
                <a:ea typeface="Calibri"/>
                <a:cs typeface="Calibri"/>
                <a:sym typeface="Calibri"/>
              </a:rPr>
              <a:t>sviluppo</a:t>
            </a:r>
            <a:r>
              <a:rPr lang="sv-SE" sz="1600" dirty="0">
                <a:latin typeface="Calibri"/>
                <a:ea typeface="Calibri"/>
                <a:cs typeface="Calibri"/>
                <a:sym typeface="Calibri"/>
              </a:rPr>
              <a:t> o il </a:t>
            </a:r>
            <a:r>
              <a:rPr lang="sv-SE" sz="1600" dirty="0" err="1">
                <a:latin typeface="Calibri"/>
                <a:ea typeface="Calibri"/>
                <a:cs typeface="Calibri"/>
                <a:sym typeface="Calibri"/>
              </a:rPr>
              <a:t>successo</a:t>
            </a:r>
            <a:r>
              <a:rPr lang="sv-SE" sz="1600" dirty="0">
                <a:latin typeface="Calibri"/>
                <a:ea typeface="Calibri"/>
                <a:cs typeface="Calibri"/>
                <a:sym typeface="Calibri"/>
              </a:rPr>
              <a:t> del </a:t>
            </a:r>
            <a:r>
              <a:rPr lang="sv-SE" sz="1600" dirty="0" err="1">
                <a:latin typeface="Calibri"/>
                <a:ea typeface="Calibri"/>
                <a:cs typeface="Calibri"/>
                <a:sym typeface="Calibri"/>
              </a:rPr>
              <a:t>vostro</a:t>
            </a:r>
            <a:r>
              <a:rPr lang="sv-SE" sz="1600" dirty="0">
                <a:latin typeface="Calibri"/>
                <a:ea typeface="Calibri"/>
                <a:cs typeface="Calibri"/>
                <a:sym typeface="Calibri"/>
              </a:rPr>
              <a:t> progetto.</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dirty="0" err="1">
                <a:latin typeface="Calibri"/>
                <a:ea typeface="Calibri"/>
                <a:cs typeface="Calibri"/>
                <a:sym typeface="Calibri"/>
              </a:rPr>
              <a:t>Ciò</a:t>
            </a:r>
            <a:r>
              <a:rPr lang="sv-SE" sz="1600" dirty="0">
                <a:latin typeface="Calibri"/>
                <a:ea typeface="Calibri"/>
                <a:cs typeface="Calibri"/>
                <a:sym typeface="Calibri"/>
              </a:rPr>
              <a:t> </a:t>
            </a:r>
            <a:r>
              <a:rPr lang="sv-SE" sz="1600" dirty="0" err="1">
                <a:latin typeface="Calibri"/>
                <a:ea typeface="Calibri"/>
                <a:cs typeface="Calibri"/>
                <a:sym typeface="Calibri"/>
              </a:rPr>
              <a:t>può</a:t>
            </a:r>
            <a:r>
              <a:rPr lang="sv-SE" sz="1600" dirty="0">
                <a:latin typeface="Calibri"/>
                <a:ea typeface="Calibri"/>
                <a:cs typeface="Calibri"/>
                <a:sym typeface="Calibri"/>
              </a:rPr>
              <a:t> </a:t>
            </a:r>
            <a:r>
              <a:rPr lang="sv-SE" sz="1600" dirty="0" err="1">
                <a:latin typeface="Calibri"/>
                <a:ea typeface="Calibri"/>
                <a:cs typeface="Calibri"/>
                <a:sym typeface="Calibri"/>
              </a:rPr>
              <a:t>riguardare</a:t>
            </a:r>
            <a:r>
              <a:rPr lang="sv-SE" sz="1600" dirty="0">
                <a:latin typeface="Calibri"/>
                <a:ea typeface="Calibri"/>
                <a:cs typeface="Calibri"/>
                <a:sym typeface="Calibri"/>
              </a:rPr>
              <a:t> </a:t>
            </a:r>
            <a:r>
              <a:rPr lang="sv-SE" sz="1600" dirty="0" err="1">
                <a:latin typeface="Calibri"/>
                <a:ea typeface="Calibri"/>
                <a:cs typeface="Calibri"/>
                <a:sym typeface="Calibri"/>
              </a:rPr>
              <a:t>un'ampia</a:t>
            </a:r>
            <a:r>
              <a:rPr lang="sv-SE" sz="1600" dirty="0">
                <a:latin typeface="Calibri"/>
                <a:ea typeface="Calibri"/>
                <a:cs typeface="Calibri"/>
                <a:sym typeface="Calibri"/>
              </a:rPr>
              <a:t> gamma di </a:t>
            </a:r>
            <a:r>
              <a:rPr lang="sv-SE" sz="1600" dirty="0" err="1">
                <a:latin typeface="Calibri"/>
                <a:ea typeface="Calibri"/>
                <a:cs typeface="Calibri"/>
                <a:sym typeface="Calibri"/>
              </a:rPr>
              <a:t>fattori</a:t>
            </a:r>
            <a:r>
              <a:rPr lang="sv-SE" sz="1600" dirty="0">
                <a:latin typeface="Calibri"/>
                <a:ea typeface="Calibri"/>
                <a:cs typeface="Calibri"/>
                <a:sym typeface="Calibri"/>
              </a:rPr>
              <a:t>, come la </a:t>
            </a:r>
            <a:r>
              <a:rPr lang="sv-SE" sz="1600" dirty="0" err="1">
                <a:latin typeface="Calibri"/>
                <a:ea typeface="Calibri"/>
                <a:cs typeface="Calibri"/>
                <a:sym typeface="Calibri"/>
              </a:rPr>
              <a:t>concorrenza</a:t>
            </a:r>
            <a:r>
              <a:rPr lang="sv-SE" sz="1600" dirty="0">
                <a:latin typeface="Calibri"/>
                <a:ea typeface="Calibri"/>
                <a:cs typeface="Calibri"/>
                <a:sym typeface="Calibri"/>
              </a:rPr>
              <a:t>, la </a:t>
            </a:r>
            <a:r>
              <a:rPr lang="sv-SE" sz="1600" dirty="0" err="1">
                <a:latin typeface="Calibri"/>
                <a:ea typeface="Calibri"/>
                <a:cs typeface="Calibri"/>
                <a:sym typeface="Calibri"/>
              </a:rPr>
              <a:t>regolamentazione</a:t>
            </a:r>
            <a:r>
              <a:rPr lang="sv-SE" sz="1600" dirty="0">
                <a:latin typeface="Calibri"/>
                <a:ea typeface="Calibri"/>
                <a:cs typeface="Calibri"/>
                <a:sym typeface="Calibri"/>
              </a:rPr>
              <a:t>, le </a:t>
            </a:r>
            <a:r>
              <a:rPr lang="sv-SE" sz="1600" dirty="0" err="1">
                <a:latin typeface="Calibri"/>
                <a:ea typeface="Calibri"/>
                <a:cs typeface="Calibri"/>
                <a:sym typeface="Calibri"/>
              </a:rPr>
              <a:t>convinzioni</a:t>
            </a:r>
            <a:r>
              <a:rPr lang="sv-SE" sz="1600" dirty="0">
                <a:latin typeface="Calibri"/>
                <a:ea typeface="Calibri"/>
                <a:cs typeface="Calibri"/>
                <a:sym typeface="Calibri"/>
              </a:rPr>
              <a:t> o le </a:t>
            </a:r>
            <a:r>
              <a:rPr lang="sv-SE" sz="1600" dirty="0" err="1">
                <a:latin typeface="Calibri"/>
                <a:ea typeface="Calibri"/>
                <a:cs typeface="Calibri"/>
                <a:sym typeface="Calibri"/>
              </a:rPr>
              <a:t>rigidità</a:t>
            </a:r>
            <a:r>
              <a:rPr lang="sv-SE" sz="1600" dirty="0">
                <a:latin typeface="Calibri"/>
                <a:ea typeface="Calibri"/>
                <a:cs typeface="Calibri"/>
                <a:sym typeface="Calibri"/>
              </a:rPr>
              <a:t> </a:t>
            </a:r>
            <a:r>
              <a:rPr lang="sv-SE" sz="1600" dirty="0" err="1">
                <a:latin typeface="Calibri"/>
                <a:ea typeface="Calibri"/>
                <a:cs typeface="Calibri"/>
                <a:sym typeface="Calibri"/>
              </a:rPr>
              <a:t>sociali</a:t>
            </a:r>
            <a:r>
              <a:rPr lang="sv-SE" sz="1600" dirty="0">
                <a:latin typeface="Calibri"/>
                <a:ea typeface="Calibri"/>
                <a:cs typeface="Calibri"/>
                <a:sym typeface="Calibri"/>
              </a:rPr>
              <a:t>, </a:t>
            </a:r>
            <a:r>
              <a:rPr lang="sv-SE" sz="1600" dirty="0" err="1">
                <a:latin typeface="Calibri"/>
                <a:ea typeface="Calibri"/>
                <a:cs typeface="Calibri"/>
                <a:sym typeface="Calibri"/>
              </a:rPr>
              <a:t>ecc</a:t>
            </a:r>
            <a:r>
              <a:rPr lang="sv-SE" sz="1600"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dirty="0">
                <a:latin typeface="Calibri"/>
                <a:ea typeface="Calibri"/>
                <a:cs typeface="Calibri"/>
                <a:sym typeface="Calibri"/>
              </a:rPr>
              <a:t>(5) </a:t>
            </a:r>
            <a:r>
              <a:rPr lang="sv-SE" sz="1600" b="1" dirty="0" err="1">
                <a:latin typeface="Calibri"/>
                <a:ea typeface="Calibri"/>
                <a:cs typeface="Calibri"/>
                <a:sym typeface="Calibri"/>
              </a:rPr>
              <a:t>Analisi</a:t>
            </a:r>
            <a:r>
              <a:rPr lang="sv-SE" sz="1600" b="1" dirty="0">
                <a:latin typeface="Calibri"/>
                <a:ea typeface="Calibri"/>
                <a:cs typeface="Calibri"/>
                <a:sym typeface="Calibri"/>
              </a:rPr>
              <a:t> </a:t>
            </a:r>
            <a:r>
              <a:rPr lang="sv-SE" sz="1600" b="1" dirty="0" err="1">
                <a:latin typeface="Calibri"/>
                <a:ea typeface="Calibri"/>
                <a:cs typeface="Calibri"/>
                <a:sym typeface="Calibri"/>
              </a:rPr>
              <a:t>dei</a:t>
            </a:r>
            <a:r>
              <a:rPr lang="sv-SE" sz="1600" b="1" dirty="0">
                <a:latin typeface="Calibri"/>
                <a:ea typeface="Calibri"/>
                <a:cs typeface="Calibri"/>
                <a:sym typeface="Calibri"/>
              </a:rPr>
              <a:t> </a:t>
            </a:r>
            <a:r>
              <a:rPr lang="sv-SE" sz="1600" b="1" dirty="0" err="1">
                <a:latin typeface="Calibri"/>
                <a:ea typeface="Calibri"/>
                <a:cs typeface="Calibri"/>
                <a:sym typeface="Calibri"/>
              </a:rPr>
              <a:t>dati</a:t>
            </a:r>
            <a:r>
              <a:rPr lang="sv-SE" sz="1600" b="1" dirty="0">
                <a:latin typeface="Calibri"/>
                <a:ea typeface="Calibri"/>
                <a:cs typeface="Calibri"/>
                <a:sym typeface="Calibri"/>
              </a:rPr>
              <a:t> e </a:t>
            </a:r>
            <a:r>
              <a:rPr lang="sv-SE" sz="1600" b="1" dirty="0" err="1">
                <a:latin typeface="Calibri"/>
                <a:ea typeface="Calibri"/>
                <a:cs typeface="Calibri"/>
                <a:sym typeface="Calibri"/>
              </a:rPr>
              <a:t>identificazione</a:t>
            </a:r>
            <a:r>
              <a:rPr lang="sv-SE" sz="1600" b="1" dirty="0">
                <a:latin typeface="Calibri"/>
                <a:ea typeface="Calibri"/>
                <a:cs typeface="Calibri"/>
                <a:sym typeface="Calibri"/>
              </a:rPr>
              <a:t> </a:t>
            </a:r>
            <a:r>
              <a:rPr lang="sv-SE" sz="1600" b="1" dirty="0" err="1">
                <a:latin typeface="Calibri"/>
                <a:ea typeface="Calibri"/>
                <a:cs typeface="Calibri"/>
                <a:sym typeface="Calibri"/>
              </a:rPr>
              <a:t>delle</a:t>
            </a:r>
            <a:r>
              <a:rPr lang="sv-SE" sz="1600" b="1" dirty="0">
                <a:latin typeface="Calibri"/>
                <a:ea typeface="Calibri"/>
                <a:cs typeface="Calibri"/>
                <a:sym typeface="Calibri"/>
              </a:rPr>
              <a:t> </a:t>
            </a:r>
            <a:r>
              <a:rPr lang="sv-SE" sz="1600" b="1" dirty="0" err="1">
                <a:latin typeface="Calibri"/>
                <a:ea typeface="Calibri"/>
                <a:cs typeface="Calibri"/>
                <a:sym typeface="Calibri"/>
              </a:rPr>
              <a:t>linee</a:t>
            </a:r>
            <a:r>
              <a:rPr lang="sv-SE" sz="1600" b="1" dirty="0">
                <a:latin typeface="Calibri"/>
                <a:ea typeface="Calibri"/>
                <a:cs typeface="Calibri"/>
                <a:sym typeface="Calibri"/>
              </a:rPr>
              <a:t> guida </a:t>
            </a:r>
            <a:r>
              <a:rPr lang="sv-SE" sz="1600" b="1" dirty="0" err="1">
                <a:latin typeface="Calibri"/>
                <a:ea typeface="Calibri"/>
                <a:cs typeface="Calibri"/>
                <a:sym typeface="Calibri"/>
              </a:rPr>
              <a:t>strategiche</a:t>
            </a:r>
            <a:r>
              <a:rPr lang="sv-SE" sz="1600" b="1" dirty="0">
                <a:latin typeface="Calibri"/>
                <a:ea typeface="Calibri"/>
                <a:cs typeface="Calibri"/>
                <a:sym typeface="Calibri"/>
              </a:rPr>
              <a:t>: </a:t>
            </a:r>
            <a:r>
              <a:rPr lang="sv-SE" sz="1600" dirty="0" err="1">
                <a:latin typeface="Calibri"/>
                <a:ea typeface="Calibri"/>
                <a:cs typeface="Calibri"/>
                <a:sym typeface="Calibri"/>
              </a:rPr>
              <a:t>una</a:t>
            </a:r>
            <a:r>
              <a:rPr lang="sv-SE" sz="1600" dirty="0">
                <a:latin typeface="Calibri"/>
                <a:ea typeface="Calibri"/>
                <a:cs typeface="Calibri"/>
                <a:sym typeface="Calibri"/>
              </a:rPr>
              <a:t> volta </a:t>
            </a:r>
            <a:r>
              <a:rPr lang="sv-SE" sz="1600" dirty="0" err="1">
                <a:latin typeface="Calibri"/>
                <a:ea typeface="Calibri"/>
                <a:cs typeface="Calibri"/>
                <a:sym typeface="Calibri"/>
              </a:rPr>
              <a:t>identificati</a:t>
            </a:r>
            <a:r>
              <a:rPr lang="sv-SE" sz="1600" dirty="0">
                <a:latin typeface="Calibri"/>
                <a:ea typeface="Calibri"/>
                <a:cs typeface="Calibri"/>
                <a:sym typeface="Calibri"/>
              </a:rPr>
              <a:t> </a:t>
            </a:r>
            <a:r>
              <a:rPr lang="sv-SE" sz="1600" dirty="0" err="1">
                <a:latin typeface="Calibri"/>
                <a:ea typeface="Calibri"/>
                <a:cs typeface="Calibri"/>
                <a:sym typeface="Calibri"/>
              </a:rPr>
              <a:t>chiaramente</a:t>
            </a:r>
            <a:r>
              <a:rPr lang="sv-SE" sz="1600" dirty="0">
                <a:latin typeface="Calibri"/>
                <a:ea typeface="Calibri"/>
                <a:cs typeface="Calibri"/>
                <a:sym typeface="Calibri"/>
              </a:rPr>
              <a:t> gli </a:t>
            </a:r>
            <a:r>
              <a:rPr lang="sv-SE" sz="1600" dirty="0" err="1">
                <a:latin typeface="Calibri"/>
                <a:ea typeface="Calibri"/>
                <a:cs typeface="Calibri"/>
                <a:sym typeface="Calibri"/>
              </a:rPr>
              <a:t>elementi</a:t>
            </a:r>
            <a:r>
              <a:rPr lang="sv-SE" sz="1600" dirty="0">
                <a:latin typeface="Calibri"/>
                <a:ea typeface="Calibri"/>
                <a:cs typeface="Calibri"/>
                <a:sym typeface="Calibri"/>
              </a:rPr>
              <a:t> della SWOT, </a:t>
            </a:r>
            <a:r>
              <a:rPr lang="sv-SE" sz="1600" dirty="0" err="1">
                <a:latin typeface="Calibri"/>
                <a:ea typeface="Calibri"/>
                <a:cs typeface="Calibri"/>
                <a:sym typeface="Calibri"/>
              </a:rPr>
              <a:t>l'analisi</a:t>
            </a:r>
            <a:r>
              <a:rPr lang="sv-SE" sz="1600" dirty="0">
                <a:latin typeface="Calibri"/>
                <a:ea typeface="Calibri"/>
                <a:cs typeface="Calibri"/>
                <a:sym typeface="Calibri"/>
              </a:rPr>
              <a:t> </a:t>
            </a:r>
            <a:r>
              <a:rPr lang="sv-SE" sz="1600" dirty="0" err="1">
                <a:latin typeface="Calibri"/>
                <a:ea typeface="Calibri"/>
                <a:cs typeface="Calibri"/>
                <a:sym typeface="Calibri"/>
              </a:rPr>
              <a:t>consiste</a:t>
            </a:r>
            <a:r>
              <a:rPr lang="sv-SE" sz="1600" dirty="0">
                <a:latin typeface="Calibri"/>
                <a:ea typeface="Calibri"/>
                <a:cs typeface="Calibri"/>
                <a:sym typeface="Calibri"/>
              </a:rPr>
              <a:t> </a:t>
            </a:r>
            <a:r>
              <a:rPr lang="sv-SE" sz="1600" dirty="0" err="1">
                <a:latin typeface="Calibri"/>
                <a:ea typeface="Calibri"/>
                <a:cs typeface="Calibri"/>
                <a:sym typeface="Calibri"/>
              </a:rPr>
              <a:t>nel</a:t>
            </a:r>
            <a:r>
              <a:rPr lang="sv-SE" sz="1600" dirty="0">
                <a:latin typeface="Calibri"/>
                <a:ea typeface="Calibri"/>
                <a:cs typeface="Calibri"/>
                <a:sym typeface="Calibri"/>
              </a:rPr>
              <a:t> </a:t>
            </a:r>
            <a:r>
              <a:rPr lang="sv-SE" sz="1600" dirty="0" err="1">
                <a:latin typeface="Calibri"/>
                <a:ea typeface="Calibri"/>
                <a:cs typeface="Calibri"/>
                <a:sym typeface="Calibri"/>
              </a:rPr>
              <a:t>pensare</a:t>
            </a:r>
            <a:r>
              <a:rPr lang="sv-SE" sz="1600" dirty="0">
                <a:latin typeface="Calibri"/>
                <a:ea typeface="Calibri"/>
                <a:cs typeface="Calibri"/>
                <a:sym typeface="Calibri"/>
              </a:rPr>
              <a:t> a come </a:t>
            </a:r>
            <a:r>
              <a:rPr lang="sv-SE" sz="1600" dirty="0" err="1">
                <a:latin typeface="Calibri"/>
                <a:ea typeface="Calibri"/>
                <a:cs typeface="Calibri"/>
                <a:sym typeface="Calibri"/>
              </a:rPr>
              <a:t>sfruttare</a:t>
            </a:r>
            <a:r>
              <a:rPr lang="sv-SE" sz="1600" dirty="0">
                <a:latin typeface="Calibri"/>
                <a:ea typeface="Calibri"/>
                <a:cs typeface="Calibri"/>
                <a:sym typeface="Calibri"/>
              </a:rPr>
              <a:t> i </a:t>
            </a:r>
            <a:r>
              <a:rPr lang="sv-SE" sz="1600" dirty="0" err="1">
                <a:latin typeface="Calibri"/>
                <a:ea typeface="Calibri"/>
                <a:cs typeface="Calibri"/>
                <a:sym typeface="Calibri"/>
              </a:rPr>
              <a:t>punti</a:t>
            </a:r>
            <a:r>
              <a:rPr lang="sv-SE" sz="1600" dirty="0">
                <a:latin typeface="Calibri"/>
                <a:ea typeface="Calibri"/>
                <a:cs typeface="Calibri"/>
                <a:sym typeface="Calibri"/>
              </a:rPr>
              <a:t> di </a:t>
            </a:r>
            <a:r>
              <a:rPr lang="sv-SE" sz="1600" dirty="0" err="1">
                <a:latin typeface="Calibri"/>
                <a:ea typeface="Calibri"/>
                <a:cs typeface="Calibri"/>
                <a:sym typeface="Calibri"/>
              </a:rPr>
              <a:t>forza</a:t>
            </a:r>
            <a:r>
              <a:rPr lang="sv-SE" sz="1600" dirty="0">
                <a:latin typeface="Calibri"/>
                <a:ea typeface="Calibri"/>
                <a:cs typeface="Calibri"/>
                <a:sym typeface="Calibri"/>
              </a:rPr>
              <a:t>, come trasformare le </a:t>
            </a:r>
            <a:r>
              <a:rPr lang="sv-SE" sz="1600" dirty="0" err="1">
                <a:latin typeface="Calibri"/>
                <a:ea typeface="Calibri"/>
                <a:cs typeface="Calibri"/>
                <a:sym typeface="Calibri"/>
              </a:rPr>
              <a:t>opportunità</a:t>
            </a:r>
            <a:r>
              <a:rPr lang="sv-SE" sz="1600" dirty="0">
                <a:latin typeface="Calibri"/>
                <a:ea typeface="Calibri"/>
                <a:cs typeface="Calibri"/>
                <a:sym typeface="Calibri"/>
              </a:rPr>
              <a:t>, come </a:t>
            </a:r>
            <a:r>
              <a:rPr lang="sv-SE" sz="1600" dirty="0" err="1">
                <a:latin typeface="Calibri"/>
                <a:ea typeface="Calibri"/>
                <a:cs typeface="Calibri"/>
                <a:sym typeface="Calibri"/>
              </a:rPr>
              <a:t>gestire</a:t>
            </a:r>
            <a:r>
              <a:rPr lang="sv-SE" sz="1600" dirty="0">
                <a:latin typeface="Calibri"/>
                <a:ea typeface="Calibri"/>
                <a:cs typeface="Calibri"/>
                <a:sym typeface="Calibri"/>
              </a:rPr>
              <a:t> le </a:t>
            </a:r>
            <a:r>
              <a:rPr lang="sv-SE" sz="1600" dirty="0" err="1">
                <a:latin typeface="Calibri"/>
                <a:ea typeface="Calibri"/>
                <a:cs typeface="Calibri"/>
                <a:sym typeface="Calibri"/>
              </a:rPr>
              <a:t>debolezze</a:t>
            </a:r>
            <a:r>
              <a:rPr lang="sv-SE" sz="1600" dirty="0">
                <a:latin typeface="Calibri"/>
                <a:ea typeface="Calibri"/>
                <a:cs typeface="Calibri"/>
                <a:sym typeface="Calibri"/>
              </a:rPr>
              <a:t> e come </a:t>
            </a:r>
            <a:r>
              <a:rPr lang="sv-SE" sz="1600" dirty="0" err="1">
                <a:latin typeface="Calibri"/>
                <a:ea typeface="Calibri"/>
                <a:cs typeface="Calibri"/>
                <a:sym typeface="Calibri"/>
              </a:rPr>
              <a:t>ridurre</a:t>
            </a:r>
            <a:r>
              <a:rPr lang="sv-SE" sz="1600" dirty="0">
                <a:latin typeface="Calibri"/>
                <a:ea typeface="Calibri"/>
                <a:cs typeface="Calibri"/>
                <a:sym typeface="Calibri"/>
              </a:rPr>
              <a:t> le </a:t>
            </a:r>
            <a:r>
              <a:rPr lang="sv-SE" sz="1600" dirty="0" err="1">
                <a:latin typeface="Calibri"/>
                <a:ea typeface="Calibri"/>
                <a:cs typeface="Calibri"/>
                <a:sym typeface="Calibri"/>
              </a:rPr>
              <a:t>minacce</a:t>
            </a:r>
            <a:r>
              <a:rPr lang="sv-SE" sz="1600" dirty="0">
                <a:latin typeface="Calibri"/>
                <a:ea typeface="Calibri"/>
                <a:cs typeface="Calibri"/>
                <a:sym typeface="Calibri"/>
              </a:rPr>
              <a:t>. </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dirty="0">
                <a:latin typeface="Calibri"/>
                <a:ea typeface="Calibri"/>
                <a:cs typeface="Calibri"/>
                <a:sym typeface="Calibri"/>
              </a:rPr>
              <a:t>In </a:t>
            </a:r>
            <a:r>
              <a:rPr lang="sv-SE" sz="1600" dirty="0" err="1">
                <a:latin typeface="Calibri"/>
                <a:ea typeface="Calibri"/>
                <a:cs typeface="Calibri"/>
                <a:sym typeface="Calibri"/>
              </a:rPr>
              <a:t>relazione</a:t>
            </a:r>
            <a:r>
              <a:rPr lang="sv-SE" sz="1600" dirty="0">
                <a:latin typeface="Calibri"/>
                <a:ea typeface="Calibri"/>
                <a:cs typeface="Calibri"/>
                <a:sym typeface="Calibri"/>
              </a:rPr>
              <a:t> </a:t>
            </a:r>
            <a:r>
              <a:rPr lang="sv-SE" sz="1600" dirty="0" err="1">
                <a:latin typeface="Calibri"/>
                <a:ea typeface="Calibri"/>
                <a:cs typeface="Calibri"/>
                <a:sym typeface="Calibri"/>
              </a:rPr>
              <a:t>ai</a:t>
            </a:r>
            <a:r>
              <a:rPr lang="sv-SE" sz="1600" dirty="0">
                <a:latin typeface="Calibri"/>
                <a:ea typeface="Calibri"/>
                <a:cs typeface="Calibri"/>
                <a:sym typeface="Calibri"/>
              </a:rPr>
              <a:t> </a:t>
            </a:r>
            <a:r>
              <a:rPr lang="sv-SE" sz="1600" dirty="0" err="1">
                <a:latin typeface="Calibri"/>
                <a:ea typeface="Calibri"/>
                <a:cs typeface="Calibri"/>
                <a:sym typeface="Calibri"/>
              </a:rPr>
              <a:t>punti</a:t>
            </a:r>
            <a:r>
              <a:rPr lang="sv-SE" sz="1600" dirty="0">
                <a:latin typeface="Calibri"/>
                <a:ea typeface="Calibri"/>
                <a:cs typeface="Calibri"/>
                <a:sym typeface="Calibri"/>
              </a:rPr>
              <a:t> di </a:t>
            </a:r>
            <a:r>
              <a:rPr lang="sv-SE" sz="1600" dirty="0" err="1">
                <a:latin typeface="Calibri"/>
                <a:ea typeface="Calibri"/>
                <a:cs typeface="Calibri"/>
                <a:sym typeface="Calibri"/>
              </a:rPr>
              <a:t>forza</a:t>
            </a:r>
            <a:r>
              <a:rPr lang="sv-SE" sz="1600" dirty="0">
                <a:latin typeface="Calibri"/>
                <a:ea typeface="Calibri"/>
                <a:cs typeface="Calibri"/>
                <a:sym typeface="Calibri"/>
              </a:rPr>
              <a:t>: </a:t>
            </a:r>
            <a:r>
              <a:rPr lang="sv-SE" sz="1600" dirty="0" err="1">
                <a:latin typeface="Calibri"/>
                <a:ea typeface="Calibri"/>
                <a:cs typeface="Calibri"/>
                <a:sym typeface="Calibri"/>
              </a:rPr>
              <a:t>quali</a:t>
            </a:r>
            <a:r>
              <a:rPr lang="sv-SE" sz="1600" dirty="0">
                <a:latin typeface="Calibri"/>
                <a:ea typeface="Calibri"/>
                <a:cs typeface="Calibri"/>
                <a:sym typeface="Calibri"/>
              </a:rPr>
              <a:t> </a:t>
            </a:r>
            <a:r>
              <a:rPr lang="sv-SE" sz="1600" dirty="0" err="1">
                <a:latin typeface="Calibri"/>
                <a:ea typeface="Calibri"/>
                <a:cs typeface="Calibri"/>
                <a:sym typeface="Calibri"/>
              </a:rPr>
              <a:t>punti</a:t>
            </a:r>
            <a:r>
              <a:rPr lang="sv-SE" sz="1600" dirty="0">
                <a:latin typeface="Calibri"/>
                <a:ea typeface="Calibri"/>
                <a:cs typeface="Calibri"/>
                <a:sym typeface="Calibri"/>
              </a:rPr>
              <a:t> di </a:t>
            </a:r>
            <a:r>
              <a:rPr lang="sv-SE" sz="1600" dirty="0" err="1">
                <a:latin typeface="Calibri"/>
                <a:ea typeface="Calibri"/>
                <a:cs typeface="Calibri"/>
                <a:sym typeface="Calibri"/>
              </a:rPr>
              <a:t>forza</a:t>
            </a:r>
            <a:r>
              <a:rPr lang="sv-SE" sz="1600" dirty="0">
                <a:latin typeface="Calibri"/>
                <a:ea typeface="Calibri"/>
                <a:cs typeface="Calibri"/>
                <a:sym typeface="Calibri"/>
              </a:rPr>
              <a:t> </a:t>
            </a:r>
            <a:r>
              <a:rPr lang="sv-SE" sz="1600" dirty="0" err="1">
                <a:latin typeface="Calibri"/>
                <a:ea typeface="Calibri"/>
                <a:cs typeface="Calibri"/>
                <a:sym typeface="Calibri"/>
              </a:rPr>
              <a:t>possono</a:t>
            </a:r>
            <a:r>
              <a:rPr lang="sv-SE" sz="1600" dirty="0">
                <a:latin typeface="Calibri"/>
                <a:ea typeface="Calibri"/>
                <a:cs typeface="Calibri"/>
                <a:sym typeface="Calibri"/>
              </a:rPr>
              <a:t> </a:t>
            </a:r>
            <a:r>
              <a:rPr lang="sv-SE" sz="1600" dirty="0" err="1">
                <a:latin typeface="Calibri"/>
                <a:ea typeface="Calibri"/>
                <a:cs typeface="Calibri"/>
                <a:sym typeface="Calibri"/>
              </a:rPr>
              <a:t>essere</a:t>
            </a:r>
            <a:r>
              <a:rPr lang="sv-SE" sz="1600" dirty="0">
                <a:latin typeface="Calibri"/>
                <a:ea typeface="Calibri"/>
                <a:cs typeface="Calibri"/>
                <a:sym typeface="Calibri"/>
              </a:rPr>
              <a:t> </a:t>
            </a:r>
            <a:r>
              <a:rPr lang="sv-SE" sz="1600" dirty="0" err="1">
                <a:latin typeface="Calibri"/>
                <a:ea typeface="Calibri"/>
                <a:cs typeface="Calibri"/>
                <a:sym typeface="Calibri"/>
              </a:rPr>
              <a:t>utilizzati</a:t>
            </a:r>
            <a:r>
              <a:rPr lang="sv-SE" sz="1600" dirty="0">
                <a:latin typeface="Calibri"/>
                <a:ea typeface="Calibri"/>
                <a:cs typeface="Calibri"/>
                <a:sym typeface="Calibri"/>
              </a:rPr>
              <a:t> per </a:t>
            </a:r>
            <a:r>
              <a:rPr lang="sv-SE" sz="1600" dirty="0" err="1">
                <a:latin typeface="Calibri"/>
                <a:ea typeface="Calibri"/>
                <a:cs typeface="Calibri"/>
                <a:sym typeface="Calibri"/>
              </a:rPr>
              <a:t>massimizzare</a:t>
            </a:r>
            <a:r>
              <a:rPr lang="sv-SE" sz="1600" dirty="0">
                <a:latin typeface="Calibri"/>
                <a:ea typeface="Calibri"/>
                <a:cs typeface="Calibri"/>
                <a:sym typeface="Calibri"/>
              </a:rPr>
              <a:t> le </a:t>
            </a:r>
            <a:r>
              <a:rPr lang="sv-SE" sz="1600" dirty="0" err="1">
                <a:latin typeface="Calibri"/>
                <a:ea typeface="Calibri"/>
                <a:cs typeface="Calibri"/>
                <a:sym typeface="Calibri"/>
              </a:rPr>
              <a:t>opportunità</a:t>
            </a:r>
            <a:r>
              <a:rPr lang="sv-SE" sz="1600" dirty="0">
                <a:latin typeface="Calibri"/>
                <a:ea typeface="Calibri"/>
                <a:cs typeface="Calibri"/>
                <a:sym typeface="Calibri"/>
              </a:rPr>
              <a:t>? Come si </a:t>
            </a:r>
            <a:r>
              <a:rPr lang="sv-SE" sz="1600" dirty="0" err="1">
                <a:latin typeface="Calibri"/>
                <a:ea typeface="Calibri"/>
                <a:cs typeface="Calibri"/>
                <a:sym typeface="Calibri"/>
              </a:rPr>
              <a:t>possono</a:t>
            </a:r>
            <a:r>
              <a:rPr lang="sv-SE" sz="1600" dirty="0">
                <a:latin typeface="Calibri"/>
                <a:ea typeface="Calibri"/>
                <a:cs typeface="Calibri"/>
                <a:sym typeface="Calibri"/>
              </a:rPr>
              <a:t> </a:t>
            </a:r>
            <a:r>
              <a:rPr lang="sv-SE" sz="1600" dirty="0" err="1">
                <a:latin typeface="Calibri"/>
                <a:ea typeface="Calibri"/>
                <a:cs typeface="Calibri"/>
                <a:sym typeface="Calibri"/>
              </a:rPr>
              <a:t>usare</a:t>
            </a:r>
            <a:r>
              <a:rPr lang="sv-SE" sz="1600" dirty="0">
                <a:latin typeface="Calibri"/>
                <a:ea typeface="Calibri"/>
                <a:cs typeface="Calibri"/>
                <a:sym typeface="Calibri"/>
              </a:rPr>
              <a:t> i </a:t>
            </a:r>
            <a:r>
              <a:rPr lang="sv-SE" sz="1600" dirty="0" err="1">
                <a:latin typeface="Calibri"/>
                <a:ea typeface="Calibri"/>
                <a:cs typeface="Calibri"/>
                <a:sym typeface="Calibri"/>
              </a:rPr>
              <a:t>punti</a:t>
            </a:r>
            <a:r>
              <a:rPr lang="sv-SE" sz="1600" dirty="0">
                <a:latin typeface="Calibri"/>
                <a:ea typeface="Calibri"/>
                <a:cs typeface="Calibri"/>
                <a:sym typeface="Calibri"/>
              </a:rPr>
              <a:t> di </a:t>
            </a:r>
            <a:r>
              <a:rPr lang="sv-SE" sz="1600" dirty="0" err="1">
                <a:latin typeface="Calibri"/>
                <a:ea typeface="Calibri"/>
                <a:cs typeface="Calibri"/>
                <a:sym typeface="Calibri"/>
              </a:rPr>
              <a:t>forza</a:t>
            </a:r>
            <a:r>
              <a:rPr lang="sv-SE" sz="1600" dirty="0">
                <a:latin typeface="Calibri"/>
                <a:ea typeface="Calibri"/>
                <a:cs typeface="Calibri"/>
                <a:sym typeface="Calibri"/>
              </a:rPr>
              <a:t> per </a:t>
            </a:r>
            <a:r>
              <a:rPr lang="sv-SE" sz="1600" dirty="0" err="1">
                <a:latin typeface="Calibri"/>
                <a:ea typeface="Calibri"/>
                <a:cs typeface="Calibri"/>
                <a:sym typeface="Calibri"/>
              </a:rPr>
              <a:t>mitigare</a:t>
            </a:r>
            <a:r>
              <a:rPr lang="sv-SE" sz="1600" dirty="0">
                <a:latin typeface="Calibri"/>
                <a:ea typeface="Calibri"/>
                <a:cs typeface="Calibri"/>
                <a:sym typeface="Calibri"/>
              </a:rPr>
              <a:t> le </a:t>
            </a:r>
            <a:r>
              <a:rPr lang="sv-SE" sz="1600" dirty="0" err="1">
                <a:latin typeface="Calibri"/>
                <a:ea typeface="Calibri"/>
                <a:cs typeface="Calibri"/>
                <a:sym typeface="Calibri"/>
              </a:rPr>
              <a:t>minacce</a:t>
            </a:r>
            <a:r>
              <a:rPr lang="sv-SE" sz="1600" dirty="0">
                <a:latin typeface="Calibri"/>
                <a:ea typeface="Calibri"/>
                <a:cs typeface="Calibri"/>
                <a:sym typeface="Calibri"/>
              </a:rPr>
              <a:t>? Come trasformare le </a:t>
            </a:r>
            <a:r>
              <a:rPr lang="sv-SE" sz="1600" dirty="0" err="1">
                <a:latin typeface="Calibri"/>
                <a:ea typeface="Calibri"/>
                <a:cs typeface="Calibri"/>
                <a:sym typeface="Calibri"/>
              </a:rPr>
              <a:t>opportunità</a:t>
            </a:r>
            <a:r>
              <a:rPr lang="sv-SE" sz="1600" dirty="0">
                <a:latin typeface="Calibri"/>
                <a:ea typeface="Calibri"/>
                <a:cs typeface="Calibri"/>
                <a:sym typeface="Calibri"/>
              </a:rPr>
              <a:t> in </a:t>
            </a:r>
            <a:r>
              <a:rPr lang="sv-SE" sz="1600" dirty="0" err="1">
                <a:latin typeface="Calibri"/>
                <a:ea typeface="Calibri"/>
                <a:cs typeface="Calibri"/>
                <a:sym typeface="Calibri"/>
              </a:rPr>
              <a:t>punti</a:t>
            </a:r>
            <a:r>
              <a:rPr lang="sv-SE" sz="1600" dirty="0">
                <a:latin typeface="Calibri"/>
                <a:ea typeface="Calibri"/>
                <a:cs typeface="Calibri"/>
                <a:sym typeface="Calibri"/>
              </a:rPr>
              <a:t> di </a:t>
            </a:r>
            <a:r>
              <a:rPr lang="sv-SE" sz="1600" dirty="0" err="1">
                <a:latin typeface="Calibri"/>
                <a:ea typeface="Calibri"/>
                <a:cs typeface="Calibri"/>
                <a:sym typeface="Calibri"/>
              </a:rPr>
              <a:t>forza</a:t>
            </a:r>
            <a:r>
              <a:rPr lang="sv-SE" sz="1600"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dirty="0">
                <a:latin typeface="Calibri"/>
                <a:ea typeface="Calibri"/>
                <a:cs typeface="Calibri"/>
                <a:sym typeface="Calibri"/>
              </a:rPr>
              <a:t>In </a:t>
            </a:r>
            <a:r>
              <a:rPr lang="sv-SE" sz="1600" dirty="0" err="1">
                <a:latin typeface="Calibri"/>
                <a:ea typeface="Calibri"/>
                <a:cs typeface="Calibri"/>
                <a:sym typeface="Calibri"/>
              </a:rPr>
              <a:t>relazione</a:t>
            </a:r>
            <a:r>
              <a:rPr lang="sv-SE" sz="1600" dirty="0">
                <a:latin typeface="Calibri"/>
                <a:ea typeface="Calibri"/>
                <a:cs typeface="Calibri"/>
                <a:sym typeface="Calibri"/>
              </a:rPr>
              <a:t> </a:t>
            </a:r>
            <a:r>
              <a:rPr lang="sv-SE" sz="1600" dirty="0" err="1">
                <a:latin typeface="Calibri"/>
                <a:ea typeface="Calibri"/>
                <a:cs typeface="Calibri"/>
                <a:sym typeface="Calibri"/>
              </a:rPr>
              <a:t>ai</a:t>
            </a:r>
            <a:r>
              <a:rPr lang="sv-SE" sz="1600" dirty="0">
                <a:latin typeface="Calibri"/>
                <a:ea typeface="Calibri"/>
                <a:cs typeface="Calibri"/>
                <a:sym typeface="Calibri"/>
              </a:rPr>
              <a:t> </a:t>
            </a:r>
            <a:r>
              <a:rPr lang="sv-SE" sz="1600" dirty="0" err="1">
                <a:latin typeface="Calibri"/>
                <a:ea typeface="Calibri"/>
                <a:cs typeface="Calibri"/>
                <a:sym typeface="Calibri"/>
              </a:rPr>
              <a:t>punti</a:t>
            </a:r>
            <a:r>
              <a:rPr lang="sv-SE" sz="1600" dirty="0">
                <a:latin typeface="Calibri"/>
                <a:ea typeface="Calibri"/>
                <a:cs typeface="Calibri"/>
                <a:sym typeface="Calibri"/>
              </a:rPr>
              <a:t> di </a:t>
            </a:r>
            <a:r>
              <a:rPr lang="sv-SE" sz="1600" dirty="0" err="1">
                <a:latin typeface="Calibri"/>
                <a:ea typeface="Calibri"/>
                <a:cs typeface="Calibri"/>
                <a:sym typeface="Calibri"/>
              </a:rPr>
              <a:t>debolezza</a:t>
            </a:r>
            <a:r>
              <a:rPr lang="sv-SE" sz="1600" dirty="0">
                <a:latin typeface="Calibri"/>
                <a:ea typeface="Calibri"/>
                <a:cs typeface="Calibri"/>
                <a:sym typeface="Calibri"/>
              </a:rPr>
              <a:t>: come si </a:t>
            </a:r>
            <a:r>
              <a:rPr lang="sv-SE" sz="1600" dirty="0" err="1">
                <a:latin typeface="Calibri"/>
                <a:ea typeface="Calibri"/>
                <a:cs typeface="Calibri"/>
                <a:sym typeface="Calibri"/>
              </a:rPr>
              <a:t>possono</a:t>
            </a:r>
            <a:r>
              <a:rPr lang="sv-SE" sz="1600" dirty="0">
                <a:latin typeface="Calibri"/>
                <a:ea typeface="Calibri"/>
                <a:cs typeface="Calibri"/>
                <a:sym typeface="Calibri"/>
              </a:rPr>
              <a:t> </a:t>
            </a:r>
            <a:r>
              <a:rPr lang="sv-SE" sz="1600" dirty="0" err="1">
                <a:latin typeface="Calibri"/>
                <a:ea typeface="Calibri"/>
                <a:cs typeface="Calibri"/>
                <a:sym typeface="Calibri"/>
              </a:rPr>
              <a:t>ridurre</a:t>
            </a:r>
            <a:r>
              <a:rPr lang="sv-SE" sz="1600" dirty="0">
                <a:latin typeface="Calibri"/>
                <a:ea typeface="Calibri"/>
                <a:cs typeface="Calibri"/>
                <a:sym typeface="Calibri"/>
              </a:rPr>
              <a:t> le </a:t>
            </a:r>
            <a:r>
              <a:rPr lang="sv-SE" sz="1600" dirty="0" err="1">
                <a:latin typeface="Calibri"/>
                <a:ea typeface="Calibri"/>
                <a:cs typeface="Calibri"/>
                <a:sym typeface="Calibri"/>
              </a:rPr>
              <a:t>minacce</a:t>
            </a:r>
            <a:r>
              <a:rPr lang="sv-SE" sz="1600" dirty="0">
                <a:latin typeface="Calibri"/>
                <a:ea typeface="Calibri"/>
                <a:cs typeface="Calibri"/>
                <a:sym typeface="Calibri"/>
              </a:rPr>
              <a:t> </a:t>
            </a:r>
            <a:r>
              <a:rPr lang="sv-SE" sz="1600" dirty="0" err="1">
                <a:latin typeface="Calibri"/>
                <a:ea typeface="Calibri"/>
                <a:cs typeface="Calibri"/>
                <a:sym typeface="Calibri"/>
              </a:rPr>
              <a:t>identificate</a:t>
            </a:r>
            <a:r>
              <a:rPr lang="sv-SE" sz="1600" dirty="0">
                <a:latin typeface="Calibri"/>
                <a:ea typeface="Calibri"/>
                <a:cs typeface="Calibri"/>
                <a:sym typeface="Calibri"/>
              </a:rPr>
              <a:t> </a:t>
            </a:r>
            <a:r>
              <a:rPr lang="sv-SE" sz="1600" dirty="0" err="1">
                <a:latin typeface="Calibri"/>
                <a:ea typeface="Calibri"/>
                <a:cs typeface="Calibri"/>
                <a:sym typeface="Calibri"/>
              </a:rPr>
              <a:t>utilizzando</a:t>
            </a:r>
            <a:r>
              <a:rPr lang="sv-SE" sz="1600" dirty="0">
                <a:latin typeface="Calibri"/>
                <a:ea typeface="Calibri"/>
                <a:cs typeface="Calibri"/>
                <a:sym typeface="Calibri"/>
              </a:rPr>
              <a:t> le </a:t>
            </a:r>
            <a:r>
              <a:rPr lang="sv-SE" sz="1600" dirty="0" err="1">
                <a:latin typeface="Calibri"/>
                <a:ea typeface="Calibri"/>
                <a:cs typeface="Calibri"/>
                <a:sym typeface="Calibri"/>
              </a:rPr>
              <a:t>opportunità</a:t>
            </a:r>
            <a:r>
              <a:rPr lang="sv-SE" sz="1600" dirty="0">
                <a:latin typeface="Calibri"/>
                <a:ea typeface="Calibri"/>
                <a:cs typeface="Calibri"/>
                <a:sym typeface="Calibri"/>
              </a:rPr>
              <a:t> </a:t>
            </a:r>
            <a:r>
              <a:rPr lang="sv-SE" sz="1600" dirty="0" err="1">
                <a:latin typeface="Calibri"/>
                <a:ea typeface="Calibri"/>
                <a:cs typeface="Calibri"/>
                <a:sym typeface="Calibri"/>
              </a:rPr>
              <a:t>identificate</a:t>
            </a:r>
            <a:r>
              <a:rPr lang="sv-SE" sz="1600" dirty="0">
                <a:latin typeface="Calibri"/>
                <a:ea typeface="Calibri"/>
                <a:cs typeface="Calibri"/>
                <a:sym typeface="Calibri"/>
              </a:rPr>
              <a:t>? Come si </a:t>
            </a:r>
            <a:r>
              <a:rPr lang="sv-SE" sz="1600" dirty="0" err="1">
                <a:latin typeface="Calibri"/>
                <a:ea typeface="Calibri"/>
                <a:cs typeface="Calibri"/>
                <a:sym typeface="Calibri"/>
              </a:rPr>
              <a:t>possono</a:t>
            </a:r>
            <a:r>
              <a:rPr lang="sv-SE" sz="1600" dirty="0">
                <a:latin typeface="Calibri"/>
                <a:ea typeface="Calibri"/>
                <a:cs typeface="Calibri"/>
                <a:sym typeface="Calibri"/>
              </a:rPr>
              <a:t> </a:t>
            </a:r>
            <a:r>
              <a:rPr lang="sv-SE" sz="1600" dirty="0" err="1">
                <a:latin typeface="Calibri"/>
                <a:ea typeface="Calibri"/>
                <a:cs typeface="Calibri"/>
                <a:sym typeface="Calibri"/>
              </a:rPr>
              <a:t>minimizzare</a:t>
            </a:r>
            <a:r>
              <a:rPr lang="sv-SE" sz="1600" dirty="0">
                <a:latin typeface="Calibri"/>
                <a:ea typeface="Calibri"/>
                <a:cs typeface="Calibri"/>
                <a:sym typeface="Calibri"/>
              </a:rPr>
              <a:t> i </a:t>
            </a:r>
            <a:r>
              <a:rPr lang="sv-SE" sz="1600" dirty="0" err="1">
                <a:latin typeface="Calibri"/>
                <a:ea typeface="Calibri"/>
                <a:cs typeface="Calibri"/>
                <a:sym typeface="Calibri"/>
              </a:rPr>
              <a:t>punti</a:t>
            </a:r>
            <a:r>
              <a:rPr lang="sv-SE" sz="1600" dirty="0">
                <a:latin typeface="Calibri"/>
                <a:ea typeface="Calibri"/>
                <a:cs typeface="Calibri"/>
                <a:sym typeface="Calibri"/>
              </a:rPr>
              <a:t> </a:t>
            </a:r>
            <a:r>
              <a:rPr lang="sv-SE" sz="1600" dirty="0" err="1">
                <a:latin typeface="Calibri"/>
                <a:ea typeface="Calibri"/>
                <a:cs typeface="Calibri"/>
                <a:sym typeface="Calibri"/>
              </a:rPr>
              <a:t>deboli</a:t>
            </a:r>
            <a:r>
              <a:rPr lang="sv-SE" sz="1600" dirty="0">
                <a:latin typeface="Calibri"/>
                <a:ea typeface="Calibri"/>
                <a:cs typeface="Calibri"/>
                <a:sym typeface="Calibri"/>
              </a:rPr>
              <a:t> per </a:t>
            </a:r>
            <a:r>
              <a:rPr lang="sv-SE" sz="1600" dirty="0" err="1">
                <a:latin typeface="Calibri"/>
                <a:ea typeface="Calibri"/>
                <a:cs typeface="Calibri"/>
                <a:sym typeface="Calibri"/>
              </a:rPr>
              <a:t>evitare</a:t>
            </a:r>
            <a:r>
              <a:rPr lang="sv-SE" sz="1600" dirty="0">
                <a:latin typeface="Calibri"/>
                <a:ea typeface="Calibri"/>
                <a:cs typeface="Calibri"/>
                <a:sym typeface="Calibri"/>
              </a:rPr>
              <a:t> o </a:t>
            </a:r>
            <a:r>
              <a:rPr lang="sv-SE" sz="1600" dirty="0" err="1">
                <a:latin typeface="Calibri"/>
                <a:ea typeface="Calibri"/>
                <a:cs typeface="Calibri"/>
                <a:sym typeface="Calibri"/>
              </a:rPr>
              <a:t>ridurre</a:t>
            </a:r>
            <a:r>
              <a:rPr lang="sv-SE" sz="1600" dirty="0">
                <a:latin typeface="Calibri"/>
                <a:ea typeface="Calibri"/>
                <a:cs typeface="Calibri"/>
                <a:sym typeface="Calibri"/>
              </a:rPr>
              <a:t> le </a:t>
            </a:r>
            <a:r>
              <a:rPr lang="sv-SE" sz="1600" dirty="0" err="1">
                <a:latin typeface="Calibri"/>
                <a:ea typeface="Calibri"/>
                <a:cs typeface="Calibri"/>
                <a:sym typeface="Calibri"/>
              </a:rPr>
              <a:t>minacce</a:t>
            </a:r>
            <a:r>
              <a:rPr lang="sv-SE" sz="1600" dirty="0">
                <a:latin typeface="Calibri"/>
                <a:ea typeface="Calibri"/>
                <a:cs typeface="Calibri"/>
                <a:sym typeface="Calibri"/>
              </a:rPr>
              <a:t>? </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dirty="0">
                <a:latin typeface="Calibri"/>
                <a:ea typeface="Calibri"/>
                <a:cs typeface="Calibri"/>
                <a:sym typeface="Calibri"/>
              </a:rPr>
              <a:t>Le </a:t>
            </a:r>
            <a:r>
              <a:rPr lang="sv-SE" sz="1600" dirty="0" err="1">
                <a:latin typeface="Calibri"/>
                <a:ea typeface="Calibri"/>
                <a:cs typeface="Calibri"/>
                <a:sym typeface="Calibri"/>
              </a:rPr>
              <a:t>risposte</a:t>
            </a:r>
            <a:r>
              <a:rPr lang="sv-SE" sz="1600" dirty="0">
                <a:latin typeface="Calibri"/>
                <a:ea typeface="Calibri"/>
                <a:cs typeface="Calibri"/>
                <a:sym typeface="Calibri"/>
              </a:rPr>
              <a:t> a tutte </a:t>
            </a:r>
            <a:r>
              <a:rPr lang="sv-SE" sz="1600" dirty="0" err="1">
                <a:latin typeface="Calibri"/>
                <a:ea typeface="Calibri"/>
                <a:cs typeface="Calibri"/>
                <a:sym typeface="Calibri"/>
              </a:rPr>
              <a:t>queste</a:t>
            </a:r>
            <a:r>
              <a:rPr lang="sv-SE" sz="1600" dirty="0">
                <a:latin typeface="Calibri"/>
                <a:ea typeface="Calibri"/>
                <a:cs typeface="Calibri"/>
                <a:sym typeface="Calibri"/>
              </a:rPr>
              <a:t> </a:t>
            </a:r>
            <a:r>
              <a:rPr lang="sv-SE" sz="1600" dirty="0" err="1">
                <a:latin typeface="Calibri"/>
                <a:ea typeface="Calibri"/>
                <a:cs typeface="Calibri"/>
                <a:sym typeface="Calibri"/>
              </a:rPr>
              <a:t>domande</a:t>
            </a:r>
            <a:r>
              <a:rPr lang="sv-SE" sz="1600" dirty="0">
                <a:latin typeface="Calibri"/>
                <a:ea typeface="Calibri"/>
                <a:cs typeface="Calibri"/>
                <a:sym typeface="Calibri"/>
              </a:rPr>
              <a:t> </a:t>
            </a:r>
            <a:r>
              <a:rPr lang="sv-SE" sz="1600" dirty="0" err="1">
                <a:latin typeface="Calibri"/>
                <a:ea typeface="Calibri"/>
                <a:cs typeface="Calibri"/>
                <a:sym typeface="Calibri"/>
              </a:rPr>
              <a:t>contribuiranno</a:t>
            </a:r>
            <a:r>
              <a:rPr lang="sv-SE" sz="1600" dirty="0">
                <a:latin typeface="Calibri"/>
                <a:ea typeface="Calibri"/>
                <a:cs typeface="Calibri"/>
                <a:sym typeface="Calibri"/>
              </a:rPr>
              <a:t> a </a:t>
            </a:r>
            <a:r>
              <a:rPr lang="sv-SE" sz="1600" dirty="0" err="1">
                <a:latin typeface="Calibri"/>
                <a:ea typeface="Calibri"/>
                <a:cs typeface="Calibri"/>
                <a:sym typeface="Calibri"/>
              </a:rPr>
              <a:t>definire</a:t>
            </a:r>
            <a:r>
              <a:rPr lang="sv-SE" sz="1600" dirty="0">
                <a:latin typeface="Calibri"/>
                <a:ea typeface="Calibri"/>
                <a:cs typeface="Calibri"/>
                <a:sym typeface="Calibri"/>
              </a:rPr>
              <a:t> il progetto o </a:t>
            </a:r>
            <a:r>
              <a:rPr lang="sv-SE" sz="1600" dirty="0" err="1">
                <a:latin typeface="Calibri"/>
                <a:ea typeface="Calibri"/>
                <a:cs typeface="Calibri"/>
                <a:sym typeface="Calibri"/>
              </a:rPr>
              <a:t>l'attività</a:t>
            </a:r>
            <a:r>
              <a:rPr lang="sv-SE" sz="1600" dirty="0">
                <a:latin typeface="Calibri"/>
                <a:ea typeface="Calibri"/>
                <a:cs typeface="Calibri"/>
                <a:sym typeface="Calibri"/>
              </a:rPr>
              <a:t> e le </a:t>
            </a:r>
            <a:r>
              <a:rPr lang="sv-SE" sz="1600" dirty="0" err="1">
                <a:latin typeface="Calibri"/>
                <a:ea typeface="Calibri"/>
                <a:cs typeface="Calibri"/>
                <a:sym typeface="Calibri"/>
              </a:rPr>
              <a:t>modalità</a:t>
            </a:r>
            <a:r>
              <a:rPr lang="sv-SE" sz="1600" dirty="0">
                <a:latin typeface="Calibri"/>
                <a:ea typeface="Calibri"/>
                <a:cs typeface="Calibri"/>
                <a:sym typeface="Calibri"/>
              </a:rPr>
              <a:t> di </a:t>
            </a:r>
            <a:r>
              <a:rPr lang="sv-SE" sz="1600" dirty="0" err="1">
                <a:latin typeface="Calibri"/>
                <a:ea typeface="Calibri"/>
                <a:cs typeface="Calibri"/>
                <a:sym typeface="Calibri"/>
              </a:rPr>
              <a:t>attuazione</a:t>
            </a:r>
            <a:r>
              <a:rPr lang="sv-SE" sz="1600"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730" name="Google Shape;730;p22"/>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Come effettuare una diagnosi territoriale</a:t>
            </a:r>
            <a:endParaRPr/>
          </a:p>
        </p:txBody>
      </p:sp>
      <p:sp>
        <p:nvSpPr>
          <p:cNvPr id="731" name="Google Shape;731;p22"/>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Diagnosi territoriale</a:t>
            </a:r>
            <a:endParaRPr/>
          </a:p>
        </p:txBody>
      </p:sp>
      <p:sp>
        <p:nvSpPr>
          <p:cNvPr id="732" name="Google Shape;732;p22"/>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7" name="Google Shape;737;p2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23</a:t>
            </a:fld>
            <a:endParaRPr/>
          </a:p>
        </p:txBody>
      </p:sp>
      <p:sp>
        <p:nvSpPr>
          <p:cNvPr id="738" name="Google Shape;738;p23"/>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8000"/>
              <a:buNone/>
            </a:pPr>
            <a:r>
              <a:rPr lang="sv-SE"/>
              <a:t>3B</a:t>
            </a:r>
            <a:endParaRPr/>
          </a:p>
        </p:txBody>
      </p:sp>
      <p:sp>
        <p:nvSpPr>
          <p:cNvPr id="739" name="Google Shape;739;p23"/>
          <p:cNvSpPr txBox="1">
            <a:spLocks noGrp="1"/>
          </p:cNvSpPr>
          <p:nvPr>
            <p:ph type="body" idx="2"/>
          </p:nvPr>
        </p:nvSpPr>
        <p:spPr>
          <a:xfrm>
            <a:off x="3779837" y="2592720"/>
            <a:ext cx="3247496"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2800"/>
              <a:buNone/>
            </a:pPr>
            <a:r>
              <a:rPr lang="sv-SE"/>
              <a:t>L'ecosistema</a:t>
            </a:r>
            <a:endParaRPr/>
          </a:p>
          <a:p>
            <a:pPr marL="0" lvl="0" indent="0" algn="l" rtl="0">
              <a:lnSpc>
                <a:spcPct val="100000"/>
              </a:lnSpc>
              <a:spcBef>
                <a:spcPts val="2267"/>
              </a:spcBef>
              <a:spcAft>
                <a:spcPts val="0"/>
              </a:spcAft>
              <a:buClr>
                <a:schemeClr val="lt1"/>
              </a:buClr>
              <a:buSzPts val="2800"/>
              <a:buNone/>
            </a:pP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43"/>
        <p:cNvGrpSpPr/>
        <p:nvPr/>
      </p:nvGrpSpPr>
      <p:grpSpPr>
        <a:xfrm>
          <a:off x="0" y="0"/>
          <a:ext cx="0" cy="0"/>
          <a:chOff x="0" y="0"/>
          <a:chExt cx="0" cy="0"/>
        </a:xfrm>
      </p:grpSpPr>
      <p:sp>
        <p:nvSpPr>
          <p:cNvPr id="744" name="Google Shape;744;p2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24</a:t>
            </a:fld>
            <a:endParaRPr/>
          </a:p>
        </p:txBody>
      </p:sp>
      <p:sp>
        <p:nvSpPr>
          <p:cNvPr id="745" name="Google Shape;745;p24"/>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L'avvio di un progetto di ecoturismo non richiede solo la scelta di una destinazione, ma anche la comprensione e l'apprezzamento dell'ecosistema unico che la circonda. In questa introduzione approfondiremo l'importanza di identificare l'ecosistema e di come questo influisca sullo sviluppo del progetto ecoturistico.</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Il vostro ecosistema comprende l'ambiente naturale, inclusi la flora, la fauna, i paesaggi e le caratteristiche geologiche, nonché il patrimonio culturale e le comunità intrecciate al suo interno. Identificando e comprendendo il vostro ecosistema, potrete comprendere la sua biodiversità, i suoi processi ecologici e il suo significato culturale, gettando le basi per iniziative turistiche responsabili e sostenibili.</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Attraverso un'attenta osservazione e ricerca, scoprirete le intricate connessioni tra gli elementi del vostro ecosistema, dal delicato equilibrio dei suoi ecosistemi al ricco arazzo delle sue tradizioni culturali. Questa comprensione consente di sviluppare esperienze di ecoturismo che non solo mostrano la bellezza e la diversità del vostro ecosistema, ma promuovono anche la conservazione, lo scambio culturale e l'emancipazione della comunità.</a:t>
            </a:r>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746" name="Google Shape;746;p24"/>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Introduzione</a:t>
            </a:r>
            <a:endParaRPr/>
          </a:p>
        </p:txBody>
      </p:sp>
      <p:sp>
        <p:nvSpPr>
          <p:cNvPr id="747" name="Google Shape;747;p24"/>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3B </a:t>
            </a:r>
            <a:r>
              <a:rPr lang="sv-SE" sz="2800"/>
              <a:t>L'ecosistema</a:t>
            </a:r>
            <a:endParaRPr/>
          </a:p>
        </p:txBody>
      </p:sp>
      <p:sp>
        <p:nvSpPr>
          <p:cNvPr id="748" name="Google Shape;748;p24"/>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52"/>
        <p:cNvGrpSpPr/>
        <p:nvPr/>
      </p:nvGrpSpPr>
      <p:grpSpPr>
        <a:xfrm>
          <a:off x="0" y="0"/>
          <a:ext cx="0" cy="0"/>
          <a:chOff x="0" y="0"/>
          <a:chExt cx="0" cy="0"/>
        </a:xfrm>
      </p:grpSpPr>
      <p:sp>
        <p:nvSpPr>
          <p:cNvPr id="753" name="Google Shape;753;p2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25</a:t>
            </a:fld>
            <a:endParaRPr/>
          </a:p>
        </p:txBody>
      </p:sp>
      <p:sp>
        <p:nvSpPr>
          <p:cNvPr id="754" name="Google Shape;754;p25"/>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In questo viaggio di esplorazione, vi guideremo attraverso il processo di identificazione del vostro ecosistema, evidenziando considerazioni e strategie chiave per aiutarvi a creare esperienze ecoturistiche significative e di impatto. Insieme, scopriremo le meraviglie del vostro ecosistema e sfrutteremo il suo potenziale per ispirare, educare e conservare per le generazioni a venire.</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1" i="0" u="none" strike="noStrike">
                <a:latin typeface="Calibri"/>
                <a:ea typeface="Calibri"/>
                <a:cs typeface="Calibri"/>
                <a:sym typeface="Calibri"/>
              </a:rPr>
              <a:t>Fase 1 - Scegliere una località: </a:t>
            </a: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Font typeface="Century Schoolbook"/>
              <a:buAutoNum type="arabicPeriod"/>
            </a:pPr>
            <a:r>
              <a:rPr lang="sv-SE" sz="1600" b="1" i="0" u="none" strike="noStrike">
                <a:latin typeface="Calibri"/>
                <a:ea typeface="Calibri"/>
                <a:cs typeface="Calibri"/>
                <a:sym typeface="Calibri"/>
              </a:rPr>
              <a:t> Scegliete un luogo ideale:</a:t>
            </a:r>
            <a:r>
              <a:rPr lang="sv-SE" sz="1600" b="0" i="0" u="none" strike="noStrike">
                <a:latin typeface="Calibri"/>
                <a:ea typeface="Calibri"/>
                <a:cs typeface="Calibri"/>
                <a:sym typeface="Calibri"/>
              </a:rPr>
              <a:t> Scegliete un luogo ricco di natura e di cose da fare, a cui vi sentite legati. Trovate aree con piante e animali diversi, paesaggi bellissimi e tradizioni locali autentiche. </a:t>
            </a:r>
            <a:endParaRPr/>
          </a:p>
          <a:p>
            <a:pPr marL="0" lvl="0" indent="0" algn="just" rtl="0">
              <a:lnSpc>
                <a:spcPct val="100000"/>
              </a:lnSpc>
              <a:spcBef>
                <a:spcPts val="0"/>
              </a:spcBef>
              <a:spcAft>
                <a:spcPts val="0"/>
              </a:spcAft>
              <a:buClr>
                <a:srgbClr val="6D6E71"/>
              </a:buClr>
              <a:buSzPts val="1600"/>
              <a:buFont typeface="Century Schoolbook"/>
              <a:buNone/>
            </a:pPr>
            <a:endParaRPr sz="1600" b="1"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Font typeface="Century Schoolbook"/>
              <a:buAutoNum type="arabicPeriod"/>
            </a:pPr>
            <a:r>
              <a:rPr lang="sv-SE" sz="1600" b="1" i="0" u="none" strike="noStrike">
                <a:latin typeface="Calibri"/>
                <a:ea typeface="Calibri"/>
                <a:cs typeface="Calibri"/>
                <a:sym typeface="Calibri"/>
              </a:rPr>
              <a:t> Conoscere l'ambiente</a:t>
            </a:r>
            <a:r>
              <a:rPr lang="sv-SE" sz="1600" b="0" i="0" u="none" strike="noStrike">
                <a:latin typeface="Calibri"/>
                <a:ea typeface="Calibri"/>
                <a:cs typeface="Calibri"/>
                <a:sym typeface="Calibri"/>
              </a:rPr>
              <a:t>: Un ecosistema è come una comunità di esseri viventi in una certa area. Tutti interagiscono tra loro e con l'ambiente circostante.</a:t>
            </a:r>
            <a:endParaRPr/>
          </a:p>
          <a:p>
            <a:pPr marL="0" lvl="0" indent="0" algn="just" rtl="0">
              <a:lnSpc>
                <a:spcPct val="100000"/>
              </a:lnSpc>
              <a:spcBef>
                <a:spcPts val="0"/>
              </a:spcBef>
              <a:spcAft>
                <a:spcPts val="0"/>
              </a:spcAft>
              <a:buClr>
                <a:srgbClr val="6D6E71"/>
              </a:buClr>
              <a:buSzPts val="2000"/>
              <a:buNone/>
            </a:pPr>
            <a:br>
              <a:rPr lang="sv-SE" sz="2000" b="0" i="0" u="none" strike="noStrike"/>
            </a:br>
            <a:br>
              <a:rPr lang="sv-SE" sz="2000"/>
            </a:br>
            <a:br>
              <a:rPr lang="sv-SE" sz="2000"/>
            </a:br>
            <a:br>
              <a:rPr lang="sv-SE" sz="1600">
                <a:latin typeface="Calibri"/>
                <a:ea typeface="Calibri"/>
                <a:cs typeface="Calibri"/>
                <a:sym typeface="Calibri"/>
              </a:rPr>
            </a:br>
            <a:endParaRPr sz="1600">
              <a:latin typeface="Calibri"/>
              <a:ea typeface="Calibri"/>
              <a:cs typeface="Calibri"/>
              <a:sym typeface="Calibri"/>
            </a:endParaRPr>
          </a:p>
        </p:txBody>
      </p:sp>
      <p:sp>
        <p:nvSpPr>
          <p:cNvPr id="755" name="Google Shape;755;p25"/>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Identificazione dell'ecosistema</a:t>
            </a:r>
            <a:endParaRPr/>
          </a:p>
        </p:txBody>
      </p:sp>
      <p:sp>
        <p:nvSpPr>
          <p:cNvPr id="756" name="Google Shape;756;p25"/>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3B L'ecosistema</a:t>
            </a:r>
            <a:endParaRPr/>
          </a:p>
        </p:txBody>
      </p:sp>
      <p:sp>
        <p:nvSpPr>
          <p:cNvPr id="757" name="Google Shape;757;p25"/>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61"/>
        <p:cNvGrpSpPr/>
        <p:nvPr/>
      </p:nvGrpSpPr>
      <p:grpSpPr>
        <a:xfrm>
          <a:off x="0" y="0"/>
          <a:ext cx="0" cy="0"/>
          <a:chOff x="0" y="0"/>
          <a:chExt cx="0" cy="0"/>
        </a:xfrm>
      </p:grpSpPr>
      <p:sp>
        <p:nvSpPr>
          <p:cNvPr id="762" name="Google Shape;762;p2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26</a:t>
            </a:fld>
            <a:endParaRPr/>
          </a:p>
        </p:txBody>
      </p:sp>
      <p:sp>
        <p:nvSpPr>
          <p:cNvPr id="763" name="Google Shape;763;p26"/>
          <p:cNvSpPr txBox="1">
            <a:spLocks noGrp="1"/>
          </p:cNvSpPr>
          <p:nvPr>
            <p:ph type="body" idx="1"/>
          </p:nvPr>
        </p:nvSpPr>
        <p:spPr>
          <a:xfrm>
            <a:off x="801602" y="2002311"/>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1" i="0" u="none" strike="noStrike" dirty="0" err="1">
                <a:latin typeface="Calibri"/>
                <a:ea typeface="Calibri"/>
                <a:cs typeface="Calibri"/>
                <a:sym typeface="Calibri"/>
              </a:rPr>
              <a:t>Fase</a:t>
            </a:r>
            <a:r>
              <a:rPr lang="sv-SE" sz="1600" b="1" i="0" u="none" strike="noStrike" dirty="0">
                <a:latin typeface="Calibri"/>
                <a:ea typeface="Calibri"/>
                <a:cs typeface="Calibri"/>
                <a:sym typeface="Calibri"/>
              </a:rPr>
              <a:t> 2 - </a:t>
            </a:r>
            <a:r>
              <a:rPr lang="sv-SE" sz="1600" b="1" i="0" u="none" strike="noStrike" dirty="0" err="1">
                <a:latin typeface="Calibri"/>
                <a:ea typeface="Calibri"/>
                <a:cs typeface="Calibri"/>
                <a:sym typeface="Calibri"/>
              </a:rPr>
              <a:t>Osservare</a:t>
            </a:r>
            <a:r>
              <a:rPr lang="sv-SE" sz="1600" b="1" i="0" u="none" strike="noStrike" dirty="0">
                <a:latin typeface="Calibri"/>
                <a:ea typeface="Calibri"/>
                <a:cs typeface="Calibri"/>
                <a:sym typeface="Calibri"/>
              </a:rPr>
              <a:t> e </a:t>
            </a:r>
            <a:r>
              <a:rPr lang="sv-SE" sz="1600" b="1" i="0" u="none" strike="noStrike" dirty="0" err="1">
                <a:latin typeface="Calibri"/>
                <a:ea typeface="Calibri"/>
                <a:cs typeface="Calibri"/>
                <a:sym typeface="Calibri"/>
              </a:rPr>
              <a:t>interagire</a:t>
            </a:r>
            <a:r>
              <a:rPr lang="sv-SE" sz="1600" b="1" i="0" u="none" strike="noStrike" dirty="0">
                <a:latin typeface="Calibri"/>
                <a:ea typeface="Calibri"/>
                <a:cs typeface="Calibri"/>
                <a:sym typeface="Calibri"/>
              </a:rPr>
              <a:t>:</a:t>
            </a: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dirty="0" err="1">
                <a:latin typeface="Calibri"/>
                <a:ea typeface="Calibri"/>
                <a:cs typeface="Calibri"/>
                <a:sym typeface="Calibri"/>
              </a:rPr>
              <a:t>Cominciate</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trascorrere</a:t>
            </a:r>
            <a:r>
              <a:rPr lang="sv-SE" sz="1600" b="0" i="0" u="none" strike="noStrike" dirty="0">
                <a:latin typeface="Calibri"/>
                <a:ea typeface="Calibri"/>
                <a:cs typeface="Calibri"/>
                <a:sym typeface="Calibri"/>
              </a:rPr>
              <a:t> del tempo in natura, </a:t>
            </a:r>
            <a:r>
              <a:rPr lang="sv-SE" sz="1600" b="0" i="0" u="none" strike="noStrike" dirty="0" err="1">
                <a:latin typeface="Calibri"/>
                <a:ea typeface="Calibri"/>
                <a:cs typeface="Calibri"/>
                <a:sym typeface="Calibri"/>
              </a:rPr>
              <a:t>osservando</a:t>
            </a:r>
            <a:r>
              <a:rPr lang="sv-SE" sz="1600" b="0" i="0" u="none" strike="noStrike" dirty="0">
                <a:latin typeface="Calibri"/>
                <a:ea typeface="Calibri"/>
                <a:cs typeface="Calibri"/>
                <a:sym typeface="Calibri"/>
              </a:rPr>
              <a:t> come </a:t>
            </a:r>
            <a:r>
              <a:rPr lang="sv-SE" sz="1600" b="0" i="0" u="none" strike="noStrike" dirty="0" err="1">
                <a:latin typeface="Calibri"/>
                <a:ea typeface="Calibri"/>
                <a:cs typeface="Calibri"/>
                <a:sym typeface="Calibri"/>
              </a:rPr>
              <a:t>interagiscono</a:t>
            </a:r>
            <a:r>
              <a:rPr lang="sv-SE" sz="1600" b="0" i="0" u="none" strike="noStrike" dirty="0">
                <a:latin typeface="Calibri"/>
                <a:ea typeface="Calibri"/>
                <a:cs typeface="Calibri"/>
                <a:sym typeface="Calibri"/>
              </a:rPr>
              <a:t> le diverse specie e come </a:t>
            </a:r>
            <a:r>
              <a:rPr lang="sv-SE" sz="1600" b="0" i="0" u="none" strike="noStrike" dirty="0" err="1">
                <a:latin typeface="Calibri"/>
                <a:ea typeface="Calibri"/>
                <a:cs typeface="Calibri"/>
                <a:sym typeface="Calibri"/>
              </a:rPr>
              <a:t>l'energia</a:t>
            </a:r>
            <a:r>
              <a:rPr lang="sv-SE" sz="1600" b="0" i="0" u="none" strike="noStrike" dirty="0">
                <a:latin typeface="Calibri"/>
                <a:ea typeface="Calibri"/>
                <a:cs typeface="Calibri"/>
                <a:sym typeface="Calibri"/>
              </a:rPr>
              <a:t> e i </a:t>
            </a:r>
            <a:r>
              <a:rPr lang="sv-SE" sz="1600" b="0" i="0" u="none" strike="noStrike" dirty="0" err="1">
                <a:latin typeface="Calibri"/>
                <a:ea typeface="Calibri"/>
                <a:cs typeface="Calibri"/>
                <a:sym typeface="Calibri"/>
              </a:rPr>
              <a:t>nutrienti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fluiscono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attraverso</a:t>
            </a:r>
            <a:r>
              <a:rPr lang="sv-SE" sz="1600" b="0" i="0" u="none" strike="noStrike" dirty="0">
                <a:latin typeface="Calibri"/>
                <a:ea typeface="Calibri"/>
                <a:cs typeface="Calibri"/>
                <a:sym typeface="Calibri"/>
              </a:rPr>
              <a:t> gli </a:t>
            </a:r>
            <a:r>
              <a:rPr lang="sv-SE" sz="1600" b="0" i="0" u="none" strike="noStrike" dirty="0" err="1">
                <a:latin typeface="Calibri"/>
                <a:ea typeface="Calibri"/>
                <a:cs typeface="Calibri"/>
                <a:sym typeface="Calibri"/>
              </a:rPr>
              <a:t>ecosistemi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Cercate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connessioni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a:t>
            </a:r>
            <a:r>
              <a:rPr lang="sv-SE" sz="1600" b="0" i="0" u="none" strike="noStrike" dirty="0">
                <a:latin typeface="Calibri"/>
                <a:ea typeface="Calibri"/>
                <a:cs typeface="Calibri"/>
                <a:sym typeface="Calibri"/>
              </a:rPr>
              <a:t> le specie, la </a:t>
            </a:r>
            <a:r>
              <a:rPr lang="sv-SE" sz="1600" b="0" i="0" u="none" strike="noStrike" dirty="0" err="1">
                <a:latin typeface="Calibri"/>
                <a:ea typeface="Calibri"/>
                <a:cs typeface="Calibri"/>
                <a:sym typeface="Calibri"/>
              </a:rPr>
              <a:t>diversità</a:t>
            </a:r>
            <a:r>
              <a:rPr lang="sv-SE" sz="1600" b="0" i="0" u="none" strike="noStrike" dirty="0">
                <a:latin typeface="Calibri"/>
                <a:ea typeface="Calibri"/>
                <a:cs typeface="Calibri"/>
                <a:sym typeface="Calibri"/>
              </a:rPr>
              <a:t> della vita (</a:t>
            </a:r>
            <a:r>
              <a:rPr lang="sv-SE" sz="1600" b="0" i="0" u="none" strike="noStrike" dirty="0" err="1">
                <a:latin typeface="Calibri"/>
                <a:ea typeface="Calibri"/>
                <a:cs typeface="Calibri"/>
                <a:sym typeface="Calibri"/>
              </a:rPr>
              <a:t>biodiversità</a:t>
            </a:r>
            <a:r>
              <a:rPr lang="sv-SE" sz="1600" b="0" i="0" u="none" strike="noStrike" dirty="0">
                <a:latin typeface="Calibri"/>
                <a:ea typeface="Calibri"/>
                <a:cs typeface="Calibri"/>
                <a:sym typeface="Calibri"/>
              </a:rPr>
              <a:t>) e il </a:t>
            </a:r>
            <a:r>
              <a:rPr lang="sv-SE" sz="1600" b="0" i="0" u="none" strike="noStrike" dirty="0" err="1">
                <a:latin typeface="Calibri"/>
                <a:ea typeface="Calibri"/>
                <a:cs typeface="Calibri"/>
                <a:sym typeface="Calibri"/>
              </a:rPr>
              <a:t>modo</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cui</a:t>
            </a:r>
            <a:r>
              <a:rPr lang="sv-SE" sz="1600" b="0" i="0" u="none" strike="noStrike" dirty="0">
                <a:latin typeface="Calibri"/>
                <a:ea typeface="Calibri"/>
                <a:cs typeface="Calibri"/>
                <a:sym typeface="Calibri"/>
              </a:rPr>
              <a:t> gli </a:t>
            </a:r>
            <a:r>
              <a:rPr lang="sv-SE" sz="1600" b="0" i="0" u="none" strike="noStrike" dirty="0" err="1">
                <a:latin typeface="Calibri"/>
                <a:ea typeface="Calibri"/>
                <a:cs typeface="Calibri"/>
                <a:sym typeface="Calibri"/>
              </a:rPr>
              <a:t>ecosistemi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cambiano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tempo. </a:t>
            </a:r>
            <a:r>
              <a:rPr lang="sv-SE" sz="1600" b="0" i="0" u="none" strike="noStrike" dirty="0" err="1">
                <a:latin typeface="Calibri"/>
                <a:ea typeface="Calibri"/>
                <a:cs typeface="Calibri"/>
                <a:sym typeface="Calibri"/>
              </a:rPr>
              <a:t>Questo</a:t>
            </a:r>
            <a:r>
              <a:rPr lang="sv-SE" sz="1600" b="0" i="0" u="none" strike="noStrike" dirty="0">
                <a:latin typeface="Calibri"/>
                <a:ea typeface="Calibri"/>
                <a:cs typeface="Calibri"/>
                <a:sym typeface="Calibri"/>
              </a:rPr>
              <a:t> ci </a:t>
            </a:r>
            <a:r>
              <a:rPr lang="sv-SE" sz="1600" b="0" i="0" u="none" strike="noStrike" dirty="0" err="1">
                <a:latin typeface="Calibri"/>
                <a:ea typeface="Calibri"/>
                <a:cs typeface="Calibri"/>
                <a:sym typeface="Calibri"/>
              </a:rPr>
              <a:t>aiuta</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capire</a:t>
            </a:r>
            <a:r>
              <a:rPr lang="sv-SE" sz="1600" b="0" i="0" u="none" strike="noStrike" dirty="0">
                <a:latin typeface="Calibri"/>
                <a:ea typeface="Calibri"/>
                <a:cs typeface="Calibri"/>
                <a:sym typeface="Calibri"/>
              </a:rPr>
              <a:t> come </a:t>
            </a:r>
            <a:r>
              <a:rPr lang="sv-SE" sz="1600" b="0" i="0" u="none" strike="noStrike" dirty="0" err="1">
                <a:latin typeface="Calibri"/>
                <a:ea typeface="Calibri"/>
                <a:cs typeface="Calibri"/>
                <a:sym typeface="Calibri"/>
              </a:rPr>
              <a:t>tutto</a:t>
            </a:r>
            <a:r>
              <a:rPr lang="sv-SE" sz="1600" b="0" i="0" u="none" strike="noStrike" dirty="0">
                <a:latin typeface="Calibri"/>
                <a:ea typeface="Calibri"/>
                <a:cs typeface="Calibri"/>
                <a:sym typeface="Calibri"/>
              </a:rPr>
              <a:t> in natura sia </a:t>
            </a:r>
            <a:r>
              <a:rPr lang="sv-SE" sz="1600" b="0" i="0" u="none" strike="noStrike" dirty="0" err="1">
                <a:latin typeface="Calibri"/>
                <a:ea typeface="Calibri"/>
                <a:cs typeface="Calibri"/>
                <a:sym typeface="Calibri"/>
              </a:rPr>
              <a:t>collegato</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0" i="0" u="none" strike="noStrike" dirty="0" err="1">
                <a:latin typeface="Calibri"/>
                <a:ea typeface="Calibri"/>
                <a:cs typeface="Calibri"/>
                <a:sym typeface="Calibri"/>
              </a:rPr>
              <a:t>Partecipate</a:t>
            </a:r>
            <a:r>
              <a:rPr lang="sv-SE" sz="1600" b="0" i="0" u="none" strike="noStrike" dirty="0">
                <a:latin typeface="Calibri"/>
                <a:ea typeface="Calibri"/>
                <a:cs typeface="Calibri"/>
                <a:sym typeface="Calibri"/>
              </a:rPr>
              <a:t> a workshop, </a:t>
            </a:r>
            <a:r>
              <a:rPr lang="sv-SE" sz="1600" b="0" i="0" u="none" strike="noStrike" dirty="0" err="1">
                <a:latin typeface="Calibri"/>
                <a:ea typeface="Calibri"/>
                <a:cs typeface="Calibri"/>
                <a:sym typeface="Calibri"/>
              </a:rPr>
              <a:t>conferenze</a:t>
            </a:r>
            <a:r>
              <a:rPr lang="sv-SE" sz="1600" b="0" i="0" u="none" strike="noStrike" dirty="0">
                <a:latin typeface="Calibri"/>
                <a:ea typeface="Calibri"/>
                <a:cs typeface="Calibri"/>
                <a:sym typeface="Calibri"/>
              </a:rPr>
              <a:t> o </a:t>
            </a:r>
            <a:r>
              <a:rPr lang="sv-SE" sz="1600" b="0" i="0" u="none" strike="noStrike" dirty="0" err="1">
                <a:latin typeface="Calibri"/>
                <a:ea typeface="Calibri"/>
                <a:cs typeface="Calibri"/>
                <a:sym typeface="Calibri"/>
              </a:rPr>
              <a:t>escursioni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campo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condotte</a:t>
            </a:r>
            <a:r>
              <a:rPr lang="sv-SE" sz="1600" b="0" i="0" u="none" strike="noStrike" dirty="0">
                <a:latin typeface="Calibri"/>
                <a:ea typeface="Calibri"/>
                <a:cs typeface="Calibri"/>
                <a:sym typeface="Calibri"/>
              </a:rPr>
              <a:t> da </a:t>
            </a:r>
            <a:r>
              <a:rPr lang="sv-SE" sz="1600" b="0" i="0" u="none" strike="noStrike" dirty="0" err="1">
                <a:latin typeface="Calibri"/>
                <a:ea typeface="Calibri"/>
                <a:cs typeface="Calibri"/>
                <a:sym typeface="Calibri"/>
              </a:rPr>
              <a:t>esperti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ecologia</a:t>
            </a:r>
            <a:r>
              <a:rPr lang="sv-SE" sz="1600" b="0" i="0" u="none" strike="noStrike" dirty="0">
                <a:latin typeface="Calibri"/>
                <a:ea typeface="Calibri"/>
                <a:cs typeface="Calibri"/>
                <a:sym typeface="Calibri"/>
              </a:rPr>
              <a:t> o </a:t>
            </a:r>
            <a:r>
              <a:rPr lang="sv-SE" sz="1600" b="0" i="0" u="none" strike="noStrike" dirty="0" err="1">
                <a:latin typeface="Calibri"/>
                <a:ea typeface="Calibri"/>
                <a:cs typeface="Calibri"/>
                <a:sym typeface="Calibri"/>
              </a:rPr>
              <a:t>scienze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ambientali</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approfondire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vostre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conoscenze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Inoltre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partecipate</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progetti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conservazione</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comunità</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contribuire</a:t>
            </a:r>
            <a:r>
              <a:rPr lang="sv-SE" sz="1600" b="0" i="0" u="none" strike="noStrike" dirty="0">
                <a:latin typeface="Calibri"/>
                <a:ea typeface="Calibri"/>
                <a:cs typeface="Calibri"/>
                <a:sym typeface="Calibri"/>
              </a:rPr>
              <a:t> alla </a:t>
            </a:r>
            <a:r>
              <a:rPr lang="sv-SE" sz="1600" b="0" i="0" u="none" strike="noStrike" dirty="0" err="1">
                <a:latin typeface="Calibri"/>
                <a:ea typeface="Calibri"/>
                <a:cs typeface="Calibri"/>
                <a:sym typeface="Calibri"/>
              </a:rPr>
              <a:t>protezione</a:t>
            </a:r>
            <a:r>
              <a:rPr lang="sv-SE" sz="1600" b="0" i="0" u="none" strike="noStrike" dirty="0">
                <a:latin typeface="Calibri"/>
                <a:ea typeface="Calibri"/>
                <a:cs typeface="Calibri"/>
                <a:sym typeface="Calibri"/>
              </a:rPr>
              <a:t> della natura e per </a:t>
            </a:r>
            <a:r>
              <a:rPr lang="sv-SE" sz="1600" b="0" i="0" u="none" strike="noStrike" dirty="0" err="1">
                <a:latin typeface="Calibri"/>
                <a:ea typeface="Calibri"/>
                <a:cs typeface="Calibri"/>
                <a:sym typeface="Calibri"/>
              </a:rPr>
              <a:t>entrare</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contatto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altre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persone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condividono</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vostri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interessi</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0" i="0" u="none" strike="noStrike" dirty="0" err="1">
                <a:latin typeface="Calibri"/>
                <a:ea typeface="Calibri"/>
                <a:cs typeface="Calibri"/>
                <a:sym typeface="Calibri"/>
              </a:rPr>
              <a:t>Quando</a:t>
            </a:r>
            <a:r>
              <a:rPr lang="sv-SE" sz="1600" b="0" i="0" u="none" strike="noStrike" dirty="0">
                <a:latin typeface="Calibri"/>
                <a:ea typeface="Calibri"/>
                <a:cs typeface="Calibri"/>
                <a:sym typeface="Calibri"/>
              </a:rPr>
              <a:t> si </a:t>
            </a:r>
            <a:r>
              <a:rPr lang="sv-SE" sz="1600" b="0" i="0" u="none" strike="noStrike" dirty="0" err="1">
                <a:latin typeface="Calibri"/>
                <a:ea typeface="Calibri"/>
                <a:cs typeface="Calibri"/>
                <a:sym typeface="Calibri"/>
              </a:rPr>
              <a:t>vuole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sviluppare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un'attività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ecoturismo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bisogna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utilizzare</a:t>
            </a:r>
            <a:r>
              <a:rPr lang="sv-SE" sz="1600" b="0" i="0" u="none" strike="noStrike" dirty="0">
                <a:latin typeface="Calibri"/>
                <a:ea typeface="Calibri"/>
                <a:cs typeface="Calibri"/>
                <a:sym typeface="Calibri"/>
              </a:rPr>
              <a:t> lo </a:t>
            </a:r>
            <a:r>
              <a:rPr lang="sv-SE" sz="1600" b="0" i="0" u="none" strike="noStrike" dirty="0" err="1">
                <a:latin typeface="Calibri"/>
                <a:ea typeface="Calibri"/>
                <a:cs typeface="Calibri"/>
                <a:sym typeface="Calibri"/>
              </a:rPr>
              <a:t>stesso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approccio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scoprire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l'ambiente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osservarlo</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interagire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esso</a:t>
            </a:r>
            <a:r>
              <a:rPr lang="sv-SE" sz="1600" b="0" i="0" u="none" strike="noStrike" dirty="0">
                <a:latin typeface="Calibri"/>
                <a:ea typeface="Calibri"/>
                <a:cs typeface="Calibri"/>
                <a:sym typeface="Calibri"/>
              </a:rPr>
              <a:t>. </a:t>
            </a:r>
            <a:endParaRPr dirty="0"/>
          </a:p>
          <a:p>
            <a:pPr marL="0" lvl="0" indent="0" algn="just" rtl="0">
              <a:lnSpc>
                <a:spcPct val="100000"/>
              </a:lnSpc>
              <a:spcBef>
                <a:spcPts val="0"/>
              </a:spcBef>
              <a:spcAft>
                <a:spcPts val="0"/>
              </a:spcAft>
              <a:buClr>
                <a:srgbClr val="6D6E71"/>
              </a:buClr>
              <a:buSzPts val="2000"/>
              <a:buNone/>
            </a:pPr>
            <a:br>
              <a:rPr lang="sv-SE" sz="2000" dirty="0"/>
            </a:br>
            <a:r>
              <a:rPr lang="sv-SE" sz="1600" b="1" i="0" u="none" strike="noStrike" dirty="0" err="1">
                <a:latin typeface="Calibri"/>
                <a:ea typeface="Calibri"/>
                <a:cs typeface="Calibri"/>
                <a:sym typeface="Calibri"/>
              </a:rPr>
              <a:t>Permacultura</a:t>
            </a:r>
            <a:r>
              <a:rPr lang="sv-SE" sz="1600" b="1" i="0" u="none" strike="noStrike" dirty="0">
                <a:latin typeface="Calibri"/>
                <a:ea typeface="Calibri"/>
                <a:cs typeface="Calibri"/>
                <a:sym typeface="Calibri"/>
              </a:rPr>
              <a:t> e </a:t>
            </a:r>
            <a:r>
              <a:rPr lang="sv-SE" sz="1600" b="1" i="0" u="none" strike="noStrike" dirty="0" err="1">
                <a:latin typeface="Calibri"/>
                <a:ea typeface="Calibri"/>
                <a:cs typeface="Calibri"/>
                <a:sym typeface="Calibri"/>
              </a:rPr>
              <a:t>impresa</a:t>
            </a:r>
            <a:r>
              <a:rPr lang="sv-SE" sz="1600" b="1" i="0" u="none" strike="noStrike" dirty="0">
                <a:latin typeface="Calibri"/>
                <a:ea typeface="Calibri"/>
                <a:cs typeface="Calibri"/>
                <a:sym typeface="Calibri"/>
              </a:rPr>
              <a:t>:</a:t>
            </a: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dirty="0">
                <a:latin typeface="Calibri"/>
                <a:ea typeface="Calibri"/>
                <a:cs typeface="Calibri"/>
                <a:sym typeface="Calibri"/>
              </a:rPr>
              <a:t>La </a:t>
            </a:r>
            <a:r>
              <a:rPr lang="sv-SE" sz="1600" b="0" i="0" u="none" strike="noStrike" dirty="0" err="1">
                <a:latin typeface="Calibri"/>
                <a:ea typeface="Calibri"/>
                <a:cs typeface="Calibri"/>
                <a:sym typeface="Calibri"/>
              </a:rPr>
              <a:t>permacultura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incoraggia</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considerare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sistemi</a:t>
            </a:r>
            <a:r>
              <a:rPr lang="sv-SE" sz="1600" b="0" i="0" u="none" strike="noStrike" dirty="0">
                <a:latin typeface="Calibri"/>
                <a:ea typeface="Calibri"/>
                <a:cs typeface="Calibri"/>
                <a:sym typeface="Calibri"/>
              </a:rPr>
              <a:t> come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insieme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piuttosto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come parti </a:t>
            </a:r>
            <a:r>
              <a:rPr lang="sv-SE" sz="1600" b="0" i="0" u="none" strike="noStrike" dirty="0" err="1">
                <a:latin typeface="Calibri"/>
                <a:ea typeface="Calibri"/>
                <a:cs typeface="Calibri"/>
                <a:sym typeface="Calibri"/>
              </a:rPr>
              <a:t>separate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degli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affari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questo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significa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capire</a:t>
            </a:r>
            <a:r>
              <a:rPr lang="sv-SE" sz="1600" b="0" i="0" u="none" strike="noStrike" dirty="0">
                <a:latin typeface="Calibri"/>
                <a:ea typeface="Calibri"/>
                <a:cs typeface="Calibri"/>
                <a:sym typeface="Calibri"/>
              </a:rPr>
              <a:t> come tutti gli </a:t>
            </a:r>
            <a:r>
              <a:rPr lang="sv-SE" sz="1600" b="0" i="0" u="none" strike="noStrike" dirty="0" err="1">
                <a:latin typeface="Calibri"/>
                <a:ea typeface="Calibri"/>
                <a:cs typeface="Calibri"/>
                <a:sym typeface="Calibri"/>
              </a:rPr>
              <a:t>elementi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lavorano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insieme</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porta a </a:t>
            </a:r>
            <a:r>
              <a:rPr lang="sv-SE" sz="1600" b="0" i="0" u="none" strike="noStrike" dirty="0" err="1">
                <a:latin typeface="Calibri"/>
                <a:ea typeface="Calibri"/>
                <a:cs typeface="Calibri"/>
                <a:sym typeface="Calibri"/>
              </a:rPr>
              <a:t>una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migliore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progettazione</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produzione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L'interazione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continua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l'ambiente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aumenta</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capacità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adattamento</a:t>
            </a:r>
            <a:r>
              <a:rPr lang="sv-SE" sz="1600" b="0" i="0" u="none" strike="noStrike" dirty="0">
                <a:latin typeface="Calibri"/>
                <a:ea typeface="Calibri"/>
                <a:cs typeface="Calibri"/>
                <a:sym typeface="Calibri"/>
              </a:rPr>
              <a:t> e la </a:t>
            </a:r>
            <a:r>
              <a:rPr lang="sv-SE" sz="1600" b="0" i="0" u="none" strike="noStrike" dirty="0" err="1">
                <a:latin typeface="Calibri"/>
                <a:ea typeface="Calibri"/>
                <a:cs typeface="Calibri"/>
                <a:sym typeface="Calibri"/>
              </a:rPr>
              <a:t>creatività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migliorando</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prestazioni</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2000"/>
              <a:buNone/>
            </a:pPr>
            <a:br>
              <a:rPr lang="sv-SE" sz="2000" dirty="0"/>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764" name="Google Shape;764;p2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Identificazione dell'ecosistema</a:t>
            </a:r>
            <a:endParaRPr/>
          </a:p>
        </p:txBody>
      </p:sp>
      <p:sp>
        <p:nvSpPr>
          <p:cNvPr id="765" name="Google Shape;765;p26"/>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3B L'ecosistema</a:t>
            </a:r>
            <a:endParaRPr/>
          </a:p>
        </p:txBody>
      </p:sp>
      <p:sp>
        <p:nvSpPr>
          <p:cNvPr id="766" name="Google Shape;766;p26"/>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70"/>
        <p:cNvGrpSpPr/>
        <p:nvPr/>
      </p:nvGrpSpPr>
      <p:grpSpPr>
        <a:xfrm>
          <a:off x="0" y="0"/>
          <a:ext cx="0" cy="0"/>
          <a:chOff x="0" y="0"/>
          <a:chExt cx="0" cy="0"/>
        </a:xfrm>
      </p:grpSpPr>
      <p:sp>
        <p:nvSpPr>
          <p:cNvPr id="771" name="Google Shape;771;p2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27</a:t>
            </a:fld>
            <a:endParaRPr/>
          </a:p>
        </p:txBody>
      </p:sp>
      <p:sp>
        <p:nvSpPr>
          <p:cNvPr id="772" name="Google Shape;772;p27"/>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Il pensiero sistemico:</a:t>
            </a: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Riconoscere che i cambiamenti in una parte di un ecosistema influenzano l'intero sistema. Comprendere l'impatto delle azioni umane sulla natura e imparare dalle comunità locali le loro pratiche sostenibili.</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1" i="0" u="none" strike="noStrike">
                <a:latin typeface="Calibri"/>
                <a:ea typeface="Calibri"/>
                <a:cs typeface="Calibri"/>
                <a:sym typeface="Calibri"/>
              </a:rPr>
              <a:t>Applicare la comprensione alle azioni:</a:t>
            </a: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Fare scelte rispettose dell'ambiente, sostenere pratiche sostenibili nella propria comunità e promuovere politiche che proteggano le risorse naturali. Combinando educazione, osservazione, impegno e azioni pratiche, possiamo apprezzare e proteggere meglio il nostro ecosistema.</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1" i="0" u="none" strike="noStrike">
                <a:latin typeface="Calibri"/>
                <a:ea typeface="Calibri"/>
                <a:cs typeface="Calibri"/>
                <a:sym typeface="Calibri"/>
              </a:rPr>
              <a:t>Ecosistemi in azienda:</a:t>
            </a: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Per le aziende, adottare un approccio ecosistemico significa considerare tutti gli aspetti della loro attività e il modo in cui si collegano. Gli ecosistemi di successo si basano sull'impegno personale ed emotivo dei partner, non solo su contratti formali. Creano valore condividendo conoscenze e risorse, con vantaggi e crescita reciproci.</a:t>
            </a:r>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773" name="Google Shape;773;p2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Identificazione dell'ecosistema</a:t>
            </a:r>
            <a:endParaRPr/>
          </a:p>
        </p:txBody>
      </p:sp>
      <p:sp>
        <p:nvSpPr>
          <p:cNvPr id="774" name="Google Shape;774;p27"/>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3B L'ecosistema</a:t>
            </a:r>
            <a:endParaRPr/>
          </a:p>
        </p:txBody>
      </p:sp>
      <p:sp>
        <p:nvSpPr>
          <p:cNvPr id="775" name="Google Shape;775;p27"/>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79"/>
        <p:cNvGrpSpPr/>
        <p:nvPr/>
      </p:nvGrpSpPr>
      <p:grpSpPr>
        <a:xfrm>
          <a:off x="0" y="0"/>
          <a:ext cx="0" cy="0"/>
          <a:chOff x="0" y="0"/>
          <a:chExt cx="0" cy="0"/>
        </a:xfrm>
      </p:grpSpPr>
      <p:sp>
        <p:nvSpPr>
          <p:cNvPr id="780" name="Google Shape;780;p2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28</a:t>
            </a:fld>
            <a:endParaRPr/>
          </a:p>
        </p:txBody>
      </p:sp>
      <p:sp>
        <p:nvSpPr>
          <p:cNvPr id="781" name="Google Shape;781;p28"/>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8000"/>
              <a:buNone/>
            </a:pPr>
            <a:r>
              <a:rPr lang="sv-SE"/>
              <a:t>3C</a:t>
            </a:r>
            <a:endParaRPr/>
          </a:p>
        </p:txBody>
      </p:sp>
      <p:sp>
        <p:nvSpPr>
          <p:cNvPr id="782" name="Google Shape;782;p28"/>
          <p:cNvSpPr txBox="1">
            <a:spLocks noGrp="1"/>
          </p:cNvSpPr>
          <p:nvPr>
            <p:ph type="body" idx="2"/>
          </p:nvPr>
        </p:nvSpPr>
        <p:spPr>
          <a:xfrm>
            <a:off x="3779837" y="2592720"/>
            <a:ext cx="2830273"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2800"/>
              <a:buNone/>
            </a:pPr>
            <a:r>
              <a:rPr lang="sv-SE"/>
              <a:t>Lo scopo</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86"/>
        <p:cNvGrpSpPr/>
        <p:nvPr/>
      </p:nvGrpSpPr>
      <p:grpSpPr>
        <a:xfrm>
          <a:off x="0" y="0"/>
          <a:ext cx="0" cy="0"/>
          <a:chOff x="0" y="0"/>
          <a:chExt cx="0" cy="0"/>
        </a:xfrm>
      </p:grpSpPr>
      <p:sp>
        <p:nvSpPr>
          <p:cNvPr id="787" name="Google Shape;787;p2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29</a:t>
            </a:fld>
            <a:endParaRPr/>
          </a:p>
        </p:txBody>
      </p:sp>
      <p:sp>
        <p:nvSpPr>
          <p:cNvPr id="788" name="Google Shape;788;p29"/>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Lo scopo aziendale si riferisce alla ragione fondamentale dell'esistenza di un'azienda, al di là del semplice profitto. Esso articola la missione, la visione e i valori più ampi che guidano le attività e i processi decisionali dell'organizzazione. Lo scopo aziendale riflette le convinzioni, le aspirazioni e le intenzioni fondamentali dell'azienda in merito al suo impatto sulla società, sull'ambiente e sui suoi stakeholder.</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1" i="0" u="none" strike="noStrike">
                <a:latin typeface="Calibri"/>
                <a:ea typeface="Calibri"/>
                <a:cs typeface="Calibri"/>
                <a:sym typeface="Calibri"/>
              </a:rPr>
              <a:t>Il vostro progetto ha uno scopo? </a:t>
            </a: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Secondo Simon Sinek, le persone non comprano ciò che fate (cosa), ma perché lo fate (perché). Il metodo del Cerchio d'Oro di Simon Sinek si basa su un semplice diagramma, disposto a forma di cerchio con 3 strati. Ogni strato corrisponde a una semplice domanda:</a:t>
            </a:r>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Cosa?</a:t>
            </a:r>
            <a:r>
              <a:rPr lang="sv-SE" sz="1600" b="0" i="0" u="none" strike="noStrike">
                <a:latin typeface="Calibri"/>
                <a:ea typeface="Calibri"/>
                <a:cs typeface="Calibri"/>
                <a:sym typeface="Calibri"/>
              </a:rPr>
              <a:t> Il "Cosa" corrisponde al "cosa" della vostra attività. Quali servizi o prodotti vendete?</a:t>
            </a:r>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Come? </a:t>
            </a:r>
            <a:r>
              <a:rPr lang="sv-SE" sz="1600" b="0" i="0" u="none" strike="noStrike">
                <a:latin typeface="Calibri"/>
                <a:ea typeface="Calibri"/>
                <a:cs typeface="Calibri"/>
                <a:sym typeface="Calibri"/>
              </a:rPr>
              <a:t>Il "Come" corrisponde naturalmente al "come". È il modo di fare le cose che vi distingue dai vostri concorrenti.</a:t>
            </a:r>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Perché?</a:t>
            </a:r>
            <a:r>
              <a:rPr lang="sv-SE" sz="1600" b="0" i="0" u="none" strike="noStrike">
                <a:latin typeface="Calibri"/>
                <a:ea typeface="Calibri"/>
                <a:cs typeface="Calibri"/>
                <a:sym typeface="Calibri"/>
              </a:rPr>
              <a:t> Il "Perché" corrisponde al "perché" ed è la parte più cruciale del metodo.</a:t>
            </a:r>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p:txBody>
      </p:sp>
      <p:sp>
        <p:nvSpPr>
          <p:cNvPr id="789" name="Google Shape;789;p29"/>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Trovare il proprio perché</a:t>
            </a:r>
            <a:endParaRPr/>
          </a:p>
        </p:txBody>
      </p:sp>
      <p:sp>
        <p:nvSpPr>
          <p:cNvPr id="790" name="Google Shape;790;p29"/>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3C Lo scopo</a:t>
            </a:r>
            <a:endParaRPr sz="2800"/>
          </a:p>
        </p:txBody>
      </p:sp>
      <p:sp>
        <p:nvSpPr>
          <p:cNvPr id="791" name="Google Shape;791;p29"/>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a:t>
            </a:fld>
            <a:endParaRPr/>
          </a:p>
        </p:txBody>
      </p:sp>
      <p:sp>
        <p:nvSpPr>
          <p:cNvPr id="561" name="Google Shape;561;p3"/>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8000"/>
              <a:buNone/>
            </a:pPr>
            <a:r>
              <a:rPr lang="sv-SE"/>
              <a:t>3A</a:t>
            </a:r>
            <a:endParaRPr/>
          </a:p>
        </p:txBody>
      </p:sp>
      <p:sp>
        <p:nvSpPr>
          <p:cNvPr id="562" name="Google Shape;562;p3"/>
          <p:cNvSpPr txBox="1">
            <a:spLocks noGrp="1"/>
          </p:cNvSpPr>
          <p:nvPr>
            <p:ph type="body" idx="2"/>
          </p:nvPr>
        </p:nvSpPr>
        <p:spPr>
          <a:xfrm>
            <a:off x="3779837" y="2592720"/>
            <a:ext cx="3247496"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2800"/>
              <a:buNone/>
            </a:pPr>
            <a:r>
              <a:rPr lang="sv-SE"/>
              <a:t>Il mio progetto di ecoturismo</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95"/>
        <p:cNvGrpSpPr/>
        <p:nvPr/>
      </p:nvGrpSpPr>
      <p:grpSpPr>
        <a:xfrm>
          <a:off x="0" y="0"/>
          <a:ext cx="0" cy="0"/>
          <a:chOff x="0" y="0"/>
          <a:chExt cx="0" cy="0"/>
        </a:xfrm>
      </p:grpSpPr>
      <p:sp>
        <p:nvSpPr>
          <p:cNvPr id="796" name="Google Shape;796;p3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30</a:t>
            </a:fld>
            <a:endParaRPr/>
          </a:p>
        </p:txBody>
      </p:sp>
      <p:sp>
        <p:nvSpPr>
          <p:cNvPr id="797" name="Google Shape;797;p30"/>
          <p:cNvSpPr txBox="1">
            <a:spLocks noGrp="1"/>
          </p:cNvSpPr>
          <p:nvPr>
            <p:ph type="body" idx="1"/>
          </p:nvPr>
        </p:nvSpPr>
        <p:spPr>
          <a:xfrm>
            <a:off x="801602" y="2034395"/>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1" dirty="0">
                <a:latin typeface="Calibri"/>
                <a:ea typeface="Calibri"/>
                <a:cs typeface="Calibri"/>
                <a:sym typeface="Calibri"/>
              </a:rPr>
              <a:t>Il </a:t>
            </a:r>
            <a:r>
              <a:rPr lang="sv-SE" sz="1600" b="1" dirty="0" err="1">
                <a:latin typeface="Calibri"/>
                <a:ea typeface="Calibri"/>
                <a:cs typeface="Calibri"/>
                <a:sym typeface="Calibri"/>
              </a:rPr>
              <a:t>perché</a:t>
            </a:r>
            <a:r>
              <a:rPr lang="sv-SE" sz="1600" b="1" dirty="0">
                <a:latin typeface="Calibri"/>
                <a:ea typeface="Calibri"/>
                <a:cs typeface="Calibri"/>
                <a:sym typeface="Calibri"/>
              </a:rPr>
              <a:t> </a:t>
            </a:r>
            <a:r>
              <a:rPr lang="sv-SE" sz="1600" b="0" i="0" u="none" strike="noStrike" dirty="0" err="1">
                <a:latin typeface="Calibri"/>
                <a:ea typeface="Calibri"/>
                <a:cs typeface="Calibri"/>
                <a:sym typeface="Calibri"/>
              </a:rPr>
              <a:t>consiste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nell'evidenziare</a:t>
            </a:r>
            <a:r>
              <a:rPr lang="sv-SE" sz="1600" b="0" i="0" u="none" strike="noStrike" dirty="0">
                <a:latin typeface="Calibri"/>
                <a:ea typeface="Calibri"/>
                <a:cs typeface="Calibri"/>
                <a:sym typeface="Calibri"/>
              </a:rPr>
              <a:t> lo </a:t>
            </a:r>
            <a:r>
              <a:rPr lang="sv-SE" sz="1600" b="0" i="0" u="none" strike="noStrike" dirty="0" err="1">
                <a:latin typeface="Calibri"/>
                <a:ea typeface="Calibri"/>
                <a:cs typeface="Calibri"/>
                <a:sym typeface="Calibri"/>
              </a:rPr>
              <a:t>scopo</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vostra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attività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Secondo</a:t>
            </a:r>
            <a:r>
              <a:rPr lang="sv-SE" sz="1600" b="0" i="0" u="none" strike="noStrike" dirty="0">
                <a:latin typeface="Calibri"/>
                <a:ea typeface="Calibri"/>
                <a:cs typeface="Calibri"/>
                <a:sym typeface="Calibri"/>
              </a:rPr>
              <a:t> Simon </a:t>
            </a:r>
            <a:r>
              <a:rPr lang="sv-SE" sz="1600" b="0" i="0" u="none" strike="noStrike" dirty="0" err="1">
                <a:latin typeface="Calibri"/>
                <a:ea typeface="Calibri"/>
                <a:cs typeface="Calibri"/>
                <a:sym typeface="Calibri"/>
              </a:rPr>
              <a:t>Sinek</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troppo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poche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aziende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mercato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conoscono</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proprio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Perché</a:t>
            </a:r>
            <a:r>
              <a:rPr lang="sv-SE" sz="1600" b="0" i="0" u="none" strike="noStrike" dirty="0">
                <a:latin typeface="Calibri"/>
                <a:ea typeface="Calibri"/>
                <a:cs typeface="Calibri"/>
                <a:sym typeface="Calibri"/>
              </a:rPr>
              <a:t>. Una volta </a:t>
            </a:r>
            <a:r>
              <a:rPr lang="sv-SE" sz="1600" b="0" i="0" u="none" strike="noStrike" dirty="0" err="1">
                <a:latin typeface="Calibri"/>
                <a:ea typeface="Calibri"/>
                <a:cs typeface="Calibri"/>
                <a:sym typeface="Calibri"/>
              </a:rPr>
              <a:t>svelato</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Perché</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vostra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azienda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riuscirete</a:t>
            </a:r>
            <a:r>
              <a:rPr lang="sv-SE" sz="1600" b="0" i="0" u="none" strike="noStrike" dirty="0">
                <a:latin typeface="Calibri"/>
                <a:ea typeface="Calibri"/>
                <a:cs typeface="Calibri"/>
                <a:sym typeface="Calibri"/>
              </a:rPr>
              <a:t> ad </a:t>
            </a:r>
            <a:r>
              <a:rPr lang="sv-SE" sz="1600" b="0" i="0" u="none" strike="noStrike" dirty="0" err="1">
                <a:latin typeface="Calibri"/>
                <a:ea typeface="Calibri"/>
                <a:cs typeface="Calibri"/>
                <a:sym typeface="Calibri"/>
              </a:rPr>
              <a:t>attrarre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vostri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target</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comunicazione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efficace</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pertinente</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1" i="0" u="none" strike="noStrike" dirty="0" err="1">
                <a:latin typeface="Calibri"/>
                <a:ea typeface="Calibri"/>
                <a:cs typeface="Calibri"/>
                <a:sym typeface="Calibri"/>
              </a:rPr>
              <a:t>Un</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esempio</a:t>
            </a:r>
            <a:r>
              <a:rPr lang="sv-SE" sz="1600" b="1" i="0" u="none" strike="noStrike" dirty="0">
                <a:latin typeface="Calibri"/>
                <a:ea typeface="Calibri"/>
                <a:cs typeface="Calibri"/>
                <a:sym typeface="Calibri"/>
              </a:rPr>
              <a:t> di </a:t>
            </a:r>
            <a:r>
              <a:rPr lang="sv-SE" sz="1600" b="1" i="0" u="none" strike="noStrike" dirty="0" err="1">
                <a:latin typeface="Calibri"/>
                <a:ea typeface="Calibri"/>
                <a:cs typeface="Calibri"/>
                <a:sym typeface="Calibri"/>
              </a:rPr>
              <a:t>finalità</a:t>
            </a:r>
            <a:r>
              <a:rPr lang="sv-SE" sz="1600" b="1" i="0" u="none" strike="noStrike" dirty="0">
                <a:latin typeface="Calibri"/>
                <a:ea typeface="Calibri"/>
                <a:cs typeface="Calibri"/>
                <a:sym typeface="Calibri"/>
              </a:rPr>
              <a:t>: </a:t>
            </a:r>
            <a:r>
              <a:rPr lang="sv-SE" sz="1600" i="0" u="none" strike="noStrike" dirty="0">
                <a:latin typeface="Calibri"/>
                <a:ea typeface="Calibri"/>
                <a:cs typeface="Calibri"/>
                <a:sym typeface="Calibri"/>
              </a:rPr>
              <a:t>(Apple)</a:t>
            </a:r>
            <a:endParaRPr dirty="0"/>
          </a:p>
          <a:p>
            <a:pPr marL="0" lvl="0" indent="0" algn="just"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1" i="0" u="none" strike="noStrike" dirty="0" err="1">
                <a:latin typeface="Calibri"/>
                <a:ea typeface="Calibri"/>
                <a:cs typeface="Calibri"/>
                <a:sym typeface="Calibri"/>
              </a:rPr>
              <a:t>Scopo</a:t>
            </a:r>
            <a:r>
              <a:rPr lang="sv-SE" sz="1600" b="1" dirty="0">
                <a:latin typeface="Calibri"/>
                <a:ea typeface="Calibri"/>
                <a:cs typeface="Calibri"/>
                <a:sym typeface="Calibri"/>
              </a:rPr>
              <a:t>: </a:t>
            </a:r>
            <a:r>
              <a:rPr lang="sv-SE" sz="1600" i="0" u="none" strike="noStrike" dirty="0" err="1">
                <a:latin typeface="Calibri"/>
                <a:ea typeface="Calibri"/>
                <a:cs typeface="Calibri"/>
                <a:sym typeface="Calibri"/>
              </a:rPr>
              <a:t>realizzare</a:t>
            </a:r>
            <a:r>
              <a:rPr lang="sv-SE" sz="1600" i="0" u="none" strike="noStrike" dirty="0">
                <a:latin typeface="Calibri"/>
                <a:ea typeface="Calibri"/>
                <a:cs typeface="Calibri"/>
                <a:sym typeface="Calibri"/>
              </a:rPr>
              <a:t> i </a:t>
            </a:r>
            <a:r>
              <a:rPr lang="sv-SE" sz="1600" i="0" u="none" strike="noStrike" dirty="0" err="1">
                <a:latin typeface="Calibri"/>
                <a:ea typeface="Calibri"/>
                <a:cs typeface="Calibri"/>
                <a:sym typeface="Calibri"/>
              </a:rPr>
              <a:t>migliori</a:t>
            </a:r>
            <a:r>
              <a:rPr lang="sv-SE" sz="1600" i="0" u="none" strike="noStrike" dirty="0">
                <a:latin typeface="Calibri"/>
                <a:ea typeface="Calibri"/>
                <a:cs typeface="Calibri"/>
                <a:sym typeface="Calibri"/>
              </a:rPr>
              <a:t> </a:t>
            </a:r>
            <a:r>
              <a:rPr lang="sv-SE" sz="1600" i="0" u="none" strike="noStrike" dirty="0" err="1">
                <a:latin typeface="Calibri"/>
                <a:ea typeface="Calibri"/>
                <a:cs typeface="Calibri"/>
                <a:sym typeface="Calibri"/>
              </a:rPr>
              <a:t>prodotti</a:t>
            </a:r>
            <a:r>
              <a:rPr lang="sv-SE" sz="1600" i="0" u="none" strike="noStrike" dirty="0">
                <a:latin typeface="Calibri"/>
                <a:ea typeface="Calibri"/>
                <a:cs typeface="Calibri"/>
                <a:sym typeface="Calibri"/>
              </a:rPr>
              <a:t> </a:t>
            </a:r>
            <a:r>
              <a:rPr lang="sv-SE" sz="1600" i="0" u="none" strike="noStrike" dirty="0" err="1">
                <a:latin typeface="Calibri"/>
                <a:ea typeface="Calibri"/>
                <a:cs typeface="Calibri"/>
                <a:sym typeface="Calibri"/>
              </a:rPr>
              <a:t>che</a:t>
            </a:r>
            <a:r>
              <a:rPr lang="sv-SE" sz="1600" i="0" u="none" strike="noStrike" dirty="0">
                <a:latin typeface="Calibri"/>
                <a:ea typeface="Calibri"/>
                <a:cs typeface="Calibri"/>
                <a:sym typeface="Calibri"/>
              </a:rPr>
              <a:t> </a:t>
            </a:r>
            <a:r>
              <a:rPr lang="sv-SE" sz="1600" i="0" u="none" strike="noStrike" dirty="0" err="1">
                <a:latin typeface="Calibri"/>
                <a:ea typeface="Calibri"/>
                <a:cs typeface="Calibri"/>
                <a:sym typeface="Calibri"/>
              </a:rPr>
              <a:t>arricchiscono</a:t>
            </a:r>
            <a:r>
              <a:rPr lang="sv-SE" sz="1600" i="0" u="none" strike="noStrike" dirty="0">
                <a:latin typeface="Calibri"/>
                <a:ea typeface="Calibri"/>
                <a:cs typeface="Calibri"/>
                <a:sym typeface="Calibri"/>
              </a:rPr>
              <a:t> la vita </a:t>
            </a:r>
            <a:r>
              <a:rPr lang="sv-SE" sz="1600" i="0" u="none" strike="noStrike" dirty="0" err="1">
                <a:latin typeface="Calibri"/>
                <a:ea typeface="Calibri"/>
                <a:cs typeface="Calibri"/>
                <a:sym typeface="Calibri"/>
              </a:rPr>
              <a:t>delle</a:t>
            </a:r>
            <a:r>
              <a:rPr lang="sv-SE" sz="1600" i="0" u="none" strike="noStrike" dirty="0">
                <a:latin typeface="Calibri"/>
                <a:ea typeface="Calibri"/>
                <a:cs typeface="Calibri"/>
                <a:sym typeface="Calibri"/>
              </a:rPr>
              <a:t> </a:t>
            </a:r>
            <a:r>
              <a:rPr lang="sv-SE" sz="1600" i="0" u="none" strike="noStrike" dirty="0" err="1">
                <a:latin typeface="Calibri"/>
                <a:ea typeface="Calibri"/>
                <a:cs typeface="Calibri"/>
                <a:sym typeface="Calibri"/>
              </a:rPr>
              <a:t>persone</a:t>
            </a:r>
            <a:r>
              <a:rPr lang="sv-SE" sz="1600" i="0" u="none" strike="noStrike" dirty="0">
                <a:latin typeface="Calibri"/>
                <a:ea typeface="Calibri"/>
                <a:cs typeface="Calibri"/>
                <a:sym typeface="Calibri"/>
              </a:rPr>
              <a:t>.</a:t>
            </a:r>
            <a:endParaRPr dirty="0"/>
          </a:p>
          <a:p>
            <a:pPr marL="0" lvl="0" indent="0" algn="l" rtl="0">
              <a:lnSpc>
                <a:spcPct val="100000"/>
              </a:lnSpc>
              <a:spcBef>
                <a:spcPts val="0"/>
              </a:spcBef>
              <a:spcAft>
                <a:spcPts val="0"/>
              </a:spcAft>
              <a:buClr>
                <a:srgbClr val="6D6E71"/>
              </a:buClr>
              <a:buSzPts val="1600"/>
              <a:buNone/>
            </a:pPr>
            <a:endParaRPr sz="1600" b="1" i="0" u="none" strike="noStrike"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1" i="0" u="none" strike="noStrike" dirty="0" err="1">
                <a:latin typeface="Calibri"/>
                <a:ea typeface="Calibri"/>
                <a:cs typeface="Calibri"/>
                <a:sym typeface="Calibri"/>
              </a:rPr>
              <a:t>Quali</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sono</a:t>
            </a:r>
            <a:r>
              <a:rPr lang="sv-SE" sz="1600" b="1" i="0" u="none" strike="noStrike" dirty="0">
                <a:latin typeface="Calibri"/>
                <a:ea typeface="Calibri"/>
                <a:cs typeface="Calibri"/>
                <a:sym typeface="Calibri"/>
              </a:rPr>
              <a:t> i </a:t>
            </a:r>
            <a:r>
              <a:rPr lang="sv-SE" sz="1600" b="1" i="0" u="none" strike="noStrike" dirty="0" err="1">
                <a:latin typeface="Calibri"/>
                <a:ea typeface="Calibri"/>
                <a:cs typeface="Calibri"/>
                <a:sym typeface="Calibri"/>
              </a:rPr>
              <a:t>valori</a:t>
            </a:r>
            <a:r>
              <a:rPr lang="sv-SE" sz="1600" b="1" i="0" u="none" strike="noStrike" dirty="0">
                <a:latin typeface="Calibri"/>
                <a:ea typeface="Calibri"/>
                <a:cs typeface="Calibri"/>
                <a:sym typeface="Calibri"/>
              </a:rPr>
              <a:t> del </a:t>
            </a:r>
            <a:r>
              <a:rPr lang="sv-SE" sz="1600" b="1" i="0" u="none" strike="noStrike" dirty="0" err="1">
                <a:latin typeface="Calibri"/>
                <a:ea typeface="Calibri"/>
                <a:cs typeface="Calibri"/>
                <a:sym typeface="Calibri"/>
              </a:rPr>
              <a:t>marchio</a:t>
            </a:r>
            <a:r>
              <a:rPr lang="sv-SE" sz="1600" b="1" i="0" u="none" strike="noStrike" dirty="0">
                <a:latin typeface="Calibri"/>
                <a:ea typeface="Calibri"/>
                <a:cs typeface="Calibri"/>
                <a:sym typeface="Calibri"/>
              </a:rPr>
              <a:t>?</a:t>
            </a:r>
            <a:endParaRPr dirty="0"/>
          </a:p>
          <a:p>
            <a:pPr marL="0" lvl="0" indent="0" algn="l" rtl="0">
              <a:lnSpc>
                <a:spcPct val="100000"/>
              </a:lnSpc>
              <a:spcBef>
                <a:spcPts val="0"/>
              </a:spcBef>
              <a:spcAft>
                <a:spcPts val="0"/>
              </a:spcAft>
              <a:buClr>
                <a:srgbClr val="6D6E71"/>
              </a:buClr>
              <a:buSzPts val="1600"/>
              <a:buNone/>
            </a:pPr>
            <a:r>
              <a:rPr lang="sv-SE" sz="1600" b="0" i="0" u="none" strike="noStrike" dirty="0" err="1">
                <a:latin typeface="Calibri"/>
                <a:ea typeface="Calibri"/>
                <a:cs typeface="Calibri"/>
                <a:sym typeface="Calibri"/>
              </a:rPr>
              <a:t>Persone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si </a:t>
            </a:r>
            <a:r>
              <a:rPr lang="sv-SE" sz="1600" b="0" i="0" u="none" strike="noStrike" dirty="0" err="1">
                <a:latin typeface="Calibri"/>
                <a:ea typeface="Calibri"/>
                <a:cs typeface="Calibri"/>
                <a:sym typeface="Calibri"/>
              </a:rPr>
              <a:t>impegnano</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realizzare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migliori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prodotti</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pianeta</a:t>
            </a:r>
            <a:r>
              <a:rPr lang="sv-SE" sz="1600" b="0" i="0" u="none" strike="noStrike" dirty="0">
                <a:latin typeface="Calibri"/>
                <a:ea typeface="Calibri"/>
                <a:cs typeface="Calibri"/>
                <a:sym typeface="Calibri"/>
              </a:rPr>
              <a:t> e a </a:t>
            </a:r>
            <a:r>
              <a:rPr lang="sv-SE" sz="1600" b="0" i="0" u="none" strike="noStrike" dirty="0" err="1">
                <a:latin typeface="Calibri"/>
                <a:ea typeface="Calibri"/>
                <a:cs typeface="Calibri"/>
                <a:sym typeface="Calibri"/>
              </a:rPr>
              <a:t>lasciare</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mondo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migliore</a:t>
            </a:r>
            <a:r>
              <a:rPr lang="sv-SE" sz="1600" b="0" i="0" u="none" strike="noStrike" dirty="0">
                <a:latin typeface="Calibri"/>
                <a:ea typeface="Calibri"/>
                <a:cs typeface="Calibri"/>
                <a:sym typeface="Calibri"/>
              </a:rPr>
              <a:t> di come lo </a:t>
            </a:r>
            <a:r>
              <a:rPr lang="sv-SE" sz="1600" b="0" i="0" u="none" strike="noStrike" dirty="0" err="1">
                <a:latin typeface="Calibri"/>
                <a:ea typeface="Calibri"/>
                <a:cs typeface="Calibri"/>
                <a:sym typeface="Calibri"/>
              </a:rPr>
              <a:t>abbiamo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trovato</a:t>
            </a:r>
            <a:r>
              <a:rPr lang="sv-SE" sz="1600" b="0" i="0" u="none" strike="noStrike" dirty="0">
                <a:latin typeface="Calibri"/>
                <a:ea typeface="Calibri"/>
                <a:cs typeface="Calibri"/>
                <a:sym typeface="Calibri"/>
              </a:rPr>
              <a:t>.</a:t>
            </a:r>
            <a:endParaRPr dirty="0"/>
          </a:p>
          <a:p>
            <a:pPr marL="0" lvl="0" indent="0" algn="l"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1" i="0" u="none" strike="noStrike" dirty="0" err="1">
                <a:latin typeface="Calibri"/>
                <a:ea typeface="Calibri"/>
                <a:cs typeface="Calibri"/>
                <a:sym typeface="Calibri"/>
              </a:rPr>
              <a:t>Accessibilità</a:t>
            </a:r>
            <a:r>
              <a:rPr lang="sv-SE" sz="1600" b="1" dirty="0">
                <a:latin typeface="Calibri"/>
                <a:ea typeface="Calibri"/>
                <a:cs typeface="Calibri"/>
                <a:sym typeface="Calibri"/>
              </a:rPr>
              <a:t>: </a:t>
            </a:r>
            <a:r>
              <a:rPr lang="sv-SE" sz="1600" b="0" i="0" u="none" strike="noStrike" dirty="0" err="1">
                <a:latin typeface="Calibri"/>
                <a:ea typeface="Calibri"/>
                <a:cs typeface="Calibri"/>
                <a:sym typeface="Calibri"/>
              </a:rPr>
              <a:t>Educazione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Ambiente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Inclusione</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diversità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Privacy</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Equità</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giustizia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razziale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Responsabilità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fornitori</a:t>
            </a:r>
            <a:r>
              <a:rPr lang="sv-SE" sz="1600" b="0" i="0" u="none" strike="noStrike" dirty="0">
                <a:latin typeface="Calibri"/>
                <a:ea typeface="Calibri"/>
                <a:cs typeface="Calibri"/>
                <a:sym typeface="Calibri"/>
              </a:rPr>
              <a:t>.</a:t>
            </a:r>
            <a:endParaRPr dirty="0"/>
          </a:p>
          <a:p>
            <a:pPr marL="742950" lvl="1" indent="-184150" algn="just" rtl="0">
              <a:lnSpc>
                <a:spcPct val="100000"/>
              </a:lnSpc>
              <a:spcBef>
                <a:spcPts val="1133"/>
              </a:spcBef>
              <a:spcAft>
                <a:spcPts val="0"/>
              </a:spcAft>
              <a:buClr>
                <a:srgbClr val="011E3B"/>
              </a:buClr>
              <a:buSzPts val="1600"/>
              <a:buFont typeface="Arial"/>
              <a:buNone/>
            </a:pPr>
            <a:endParaRPr sz="1600" dirty="0">
              <a:solidFill>
                <a:srgbClr val="6D6E71"/>
              </a:solidFill>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dirty="0" err="1">
                <a:latin typeface="Calibri"/>
                <a:ea typeface="Calibri"/>
                <a:cs typeface="Calibri"/>
                <a:sym typeface="Calibri"/>
              </a:rPr>
              <a:t>Ora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avete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identificato</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vostro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ecosistema</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avete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acquisito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informazioni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preoccupazioni</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sfide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esigenze</a:t>
            </a:r>
            <a:r>
              <a:rPr lang="sv-SE" sz="1600" b="0" i="0" u="none" strike="noStrike" dirty="0">
                <a:latin typeface="Calibri"/>
                <a:ea typeface="Calibri"/>
                <a:cs typeface="Calibri"/>
                <a:sym typeface="Calibri"/>
              </a:rPr>
              <a:t> e i </a:t>
            </a:r>
            <a:r>
              <a:rPr lang="sv-SE" sz="1600" b="0" i="0" u="none" strike="noStrike" dirty="0" err="1">
                <a:latin typeface="Calibri"/>
                <a:ea typeface="Calibri"/>
                <a:cs typeface="Calibri"/>
                <a:sym typeface="Calibri"/>
              </a:rPr>
              <a:t>desideri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persone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coinvolte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momento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riunire</a:t>
            </a:r>
            <a:r>
              <a:rPr lang="sv-SE" sz="1600" b="0" i="0" u="none" strike="noStrike" dirty="0">
                <a:latin typeface="Calibri"/>
                <a:ea typeface="Calibri"/>
                <a:cs typeface="Calibri"/>
                <a:sym typeface="Calibri"/>
              </a:rPr>
              <a:t> gli </a:t>
            </a:r>
            <a:r>
              <a:rPr lang="sv-SE" sz="1600" b="0" i="0" u="none" strike="noStrike" dirty="0" err="1">
                <a:latin typeface="Calibri"/>
                <a:ea typeface="Calibri"/>
                <a:cs typeface="Calibri"/>
                <a:sym typeface="Calibri"/>
              </a:rPr>
              <a:t>stakeholder</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più</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importanti</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definire</a:t>
            </a:r>
            <a:r>
              <a:rPr lang="sv-SE" sz="1600" b="0" i="0" u="none" strike="noStrike" dirty="0">
                <a:latin typeface="Calibri"/>
                <a:ea typeface="Calibri"/>
                <a:cs typeface="Calibri"/>
                <a:sym typeface="Calibri"/>
              </a:rPr>
              <a:t> lo </a:t>
            </a:r>
            <a:r>
              <a:rPr lang="sv-SE" sz="1600" b="0" i="0" u="none" strike="noStrike" dirty="0" err="1">
                <a:latin typeface="Calibri"/>
                <a:ea typeface="Calibri"/>
                <a:cs typeface="Calibri"/>
                <a:sym typeface="Calibri"/>
              </a:rPr>
              <a:t>scopo</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vostro</a:t>
            </a:r>
            <a:r>
              <a:rPr lang="sv-SE" sz="1600" b="0" i="0" u="none" strike="noStrike" dirty="0">
                <a:latin typeface="Calibri"/>
                <a:ea typeface="Calibri"/>
                <a:cs typeface="Calibri"/>
                <a:sym typeface="Calibri"/>
              </a:rPr>
              <a:t> progetto.</a:t>
            </a:r>
            <a:endParaRPr dirty="0"/>
          </a:p>
          <a:p>
            <a:pPr marL="0" lvl="0" indent="0" algn="just"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dirty="0" err="1">
                <a:latin typeface="Calibri"/>
                <a:ea typeface="Calibri"/>
                <a:cs typeface="Calibri"/>
                <a:sym typeface="Calibri"/>
              </a:rPr>
              <a:t>Questo</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è</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un</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perché</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Qual</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è</a:t>
            </a:r>
            <a:r>
              <a:rPr lang="sv-SE" sz="1600" b="1" i="0" u="none" strike="noStrike" dirty="0">
                <a:latin typeface="Calibri"/>
                <a:ea typeface="Calibri"/>
                <a:cs typeface="Calibri"/>
                <a:sym typeface="Calibri"/>
              </a:rPr>
              <a:t> il </a:t>
            </a:r>
            <a:r>
              <a:rPr lang="sv-SE" sz="1600" b="1" i="0" u="none" strike="noStrike" dirty="0" err="1">
                <a:latin typeface="Calibri"/>
                <a:ea typeface="Calibri"/>
                <a:cs typeface="Calibri"/>
                <a:sym typeface="Calibri"/>
              </a:rPr>
              <a:t>vostro</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Facciamo</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un</a:t>
            </a:r>
            <a:r>
              <a:rPr lang="sv-SE" sz="1600" b="1" i="0" u="none" strike="noStrike" dirty="0">
                <a:latin typeface="Calibri"/>
                <a:ea typeface="Calibri"/>
                <a:cs typeface="Calibri"/>
                <a:sym typeface="Calibri"/>
              </a:rPr>
              <a:t> workshop!</a:t>
            </a: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798" name="Google Shape;798;p30"/>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Trovare il proprio perché</a:t>
            </a:r>
            <a:endParaRPr/>
          </a:p>
        </p:txBody>
      </p:sp>
      <p:sp>
        <p:nvSpPr>
          <p:cNvPr id="799" name="Google Shape;799;p30"/>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3C Lo scopo</a:t>
            </a:r>
            <a:endParaRPr/>
          </a:p>
        </p:txBody>
      </p:sp>
      <p:sp>
        <p:nvSpPr>
          <p:cNvPr id="800" name="Google Shape;800;p30"/>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sp>
        <p:nvSpPr>
          <p:cNvPr id="805" name="Google Shape;805;p3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31</a:t>
            </a:fld>
            <a:endParaRPr/>
          </a:p>
        </p:txBody>
      </p:sp>
      <p:sp>
        <p:nvSpPr>
          <p:cNvPr id="806" name="Google Shape;806;p31"/>
          <p:cNvSpPr txBox="1">
            <a:spLocks noGrp="1"/>
          </p:cNvSpPr>
          <p:nvPr>
            <p:ph type="body" idx="1"/>
          </p:nvPr>
        </p:nvSpPr>
        <p:spPr>
          <a:xfrm>
            <a:off x="801602" y="2066479"/>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prossimo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passo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intraprenderemo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viaggio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collaborativo</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rispondere</a:t>
            </a:r>
            <a:r>
              <a:rPr lang="sv-SE" sz="1600" b="0" i="0" u="none" strike="noStrike" dirty="0">
                <a:latin typeface="Calibri"/>
                <a:ea typeface="Calibri"/>
                <a:cs typeface="Calibri"/>
                <a:sym typeface="Calibri"/>
              </a:rPr>
              <a:t> alla </a:t>
            </a:r>
            <a:r>
              <a:rPr lang="sv-SE" sz="1600" b="0" i="0" u="none" strike="noStrike" dirty="0" err="1">
                <a:latin typeface="Calibri"/>
                <a:ea typeface="Calibri"/>
                <a:cs typeface="Calibri"/>
                <a:sym typeface="Calibri"/>
              </a:rPr>
              <a:t>domanda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fondamentale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Perché</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facciamo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quello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facciamo</a:t>
            </a:r>
            <a:r>
              <a:rPr lang="sv-SE" sz="1600" b="0" i="0" u="none" strike="noStrike" dirty="0">
                <a:latin typeface="Calibri"/>
                <a:ea typeface="Calibri"/>
                <a:cs typeface="Calibri"/>
                <a:sym typeface="Calibri"/>
              </a:rPr>
              <a:t>?" dal </a:t>
            </a:r>
            <a:r>
              <a:rPr lang="sv-SE" sz="1600" b="0" i="0" u="none" strike="noStrike" dirty="0" err="1">
                <a:latin typeface="Calibri"/>
                <a:ea typeface="Calibri"/>
                <a:cs typeface="Calibri"/>
                <a:sym typeface="Calibri"/>
              </a:rPr>
              <a:t>punto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vista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beneficiari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Maggiori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informazioni</a:t>
            </a:r>
            <a:r>
              <a:rPr lang="sv-SE" sz="1600" b="0" i="0" u="none" strike="noStrike" dirty="0">
                <a:latin typeface="Calibri"/>
                <a:ea typeface="Calibri"/>
                <a:cs typeface="Calibri"/>
                <a:sym typeface="Calibri"/>
              </a:rPr>
              <a:t> al </a:t>
            </a:r>
            <a:r>
              <a:rPr lang="sv-SE" sz="1600" b="0" i="0" u="none" strike="noStrike" dirty="0" err="1">
                <a:latin typeface="Calibri"/>
                <a:ea typeface="Calibri"/>
                <a:cs typeface="Calibri"/>
                <a:sym typeface="Calibri"/>
              </a:rPr>
              <a:t>riguardo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saranno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rivelate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materiale</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corso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ma</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breve</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dirty="0" err="1">
                <a:latin typeface="Calibri"/>
                <a:ea typeface="Calibri"/>
                <a:cs typeface="Calibri"/>
                <a:sym typeface="Calibri"/>
              </a:rPr>
              <a:t>Ogni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partecipante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avrà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l'opportunità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condividere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proprie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intuizioni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prospettive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contribuendo</a:t>
            </a:r>
            <a:r>
              <a:rPr lang="sv-SE" sz="1600" b="0" i="0" u="none" strike="noStrike" dirty="0">
                <a:latin typeface="Calibri"/>
                <a:ea typeface="Calibri"/>
                <a:cs typeface="Calibri"/>
                <a:sym typeface="Calibri"/>
              </a:rPr>
              <a:t> alla </a:t>
            </a:r>
            <a:r>
              <a:rPr lang="sv-SE" sz="1600" b="0" i="0" u="none" strike="noStrike" dirty="0" err="1">
                <a:latin typeface="Calibri"/>
                <a:ea typeface="Calibri"/>
                <a:cs typeface="Calibri"/>
                <a:sym typeface="Calibri"/>
              </a:rPr>
              <a:t>comprensione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collettiva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scopo</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nostro</a:t>
            </a:r>
            <a:r>
              <a:rPr lang="sv-SE" sz="1600" b="0" i="0" u="none" strike="noStrike" dirty="0">
                <a:latin typeface="Calibri"/>
                <a:ea typeface="Calibri"/>
                <a:cs typeface="Calibri"/>
                <a:sym typeface="Calibri"/>
              </a:rPr>
              <a:t> progetto.</a:t>
            </a:r>
            <a:endParaRPr dirty="0"/>
          </a:p>
          <a:p>
            <a:pPr marL="0" lvl="0" indent="0" algn="just"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0" i="0" u="none" strike="noStrike" dirty="0" err="1">
                <a:latin typeface="Calibri"/>
                <a:ea typeface="Calibri"/>
                <a:cs typeface="Calibri"/>
                <a:sym typeface="Calibri"/>
              </a:rPr>
              <a:t>Durante</a:t>
            </a:r>
            <a:r>
              <a:rPr lang="sv-SE" sz="1600" b="0" i="0" u="none" strike="noStrike" dirty="0">
                <a:latin typeface="Calibri"/>
                <a:ea typeface="Calibri"/>
                <a:cs typeface="Calibri"/>
                <a:sym typeface="Calibri"/>
              </a:rPr>
              <a:t> il workshop, </a:t>
            </a:r>
            <a:r>
              <a:rPr lang="sv-SE" sz="1600" b="0" i="0" u="none" strike="noStrike" dirty="0" err="1">
                <a:latin typeface="Calibri"/>
                <a:ea typeface="Calibri"/>
                <a:cs typeface="Calibri"/>
                <a:sym typeface="Calibri"/>
              </a:rPr>
              <a:t>manterremo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spirito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inclusione</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trasparenza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assicurandoci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tutti si </a:t>
            </a:r>
            <a:r>
              <a:rPr lang="sv-SE" sz="1600" b="0" i="0" u="none" strike="noStrike" dirty="0" err="1">
                <a:latin typeface="Calibri"/>
                <a:ea typeface="Calibri"/>
                <a:cs typeface="Calibri"/>
                <a:sym typeface="Calibri"/>
              </a:rPr>
              <a:t>sentano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ascoltati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coinvolti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processo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decisionale</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vostro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ruolo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quello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facilitare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discussione</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incoraggiare</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dialogo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aperto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permettendo</a:t>
            </a:r>
            <a:r>
              <a:rPr lang="sv-SE" sz="1600" b="0" i="0" u="none" strike="noStrike" dirty="0">
                <a:latin typeface="Calibri"/>
                <a:ea typeface="Calibri"/>
                <a:cs typeface="Calibri"/>
                <a:sym typeface="Calibri"/>
              </a:rPr>
              <a:t> allo </a:t>
            </a:r>
            <a:r>
              <a:rPr lang="sv-SE" sz="1600" b="0" i="0" u="none" strike="noStrike" dirty="0" err="1">
                <a:latin typeface="Calibri"/>
                <a:ea typeface="Calibri"/>
                <a:cs typeface="Calibri"/>
                <a:sym typeface="Calibri"/>
              </a:rPr>
              <a:t>scopo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evolversi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organicamente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sulla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base</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saggezza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collettiva</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gruppo</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0" i="0" u="none" strike="noStrike" dirty="0" err="1">
                <a:latin typeface="Calibri"/>
                <a:ea typeface="Calibri"/>
                <a:cs typeface="Calibri"/>
                <a:sym typeface="Calibri"/>
              </a:rPr>
              <a:t>Ricordate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lo </a:t>
            </a:r>
            <a:r>
              <a:rPr lang="sv-SE" sz="1600" b="0" i="0" u="none" strike="noStrike" dirty="0" err="1">
                <a:latin typeface="Calibri"/>
                <a:ea typeface="Calibri"/>
                <a:cs typeface="Calibri"/>
                <a:sym typeface="Calibri"/>
              </a:rPr>
              <a:t>scopo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definiamo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oggi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solo </a:t>
            </a:r>
            <a:r>
              <a:rPr lang="sv-SE" sz="1600" b="0" i="0" u="none" strike="noStrike" dirty="0" err="1">
                <a:latin typeface="Calibri"/>
                <a:ea typeface="Calibri"/>
                <a:cs typeface="Calibri"/>
                <a:sym typeface="Calibri"/>
              </a:rPr>
              <a:t>l'inizio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continuerà</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evolversi</a:t>
            </a:r>
            <a:r>
              <a:rPr lang="sv-SE" sz="1600" b="0" i="0" u="none" strike="noStrike" dirty="0">
                <a:latin typeface="Calibri"/>
                <a:ea typeface="Calibri"/>
                <a:cs typeface="Calibri"/>
                <a:sym typeface="Calibri"/>
              </a:rPr>
              <a:t> e a </a:t>
            </a:r>
            <a:r>
              <a:rPr lang="sv-SE" sz="1600" b="0" i="0" u="none" strike="noStrike" dirty="0" err="1">
                <a:latin typeface="Calibri"/>
                <a:ea typeface="Calibri"/>
                <a:cs typeface="Calibri"/>
                <a:sym typeface="Calibri"/>
              </a:rPr>
              <a:t>perfezionarsi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coinvolgimento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altre</a:t>
            </a:r>
            <a:r>
              <a:rPr lang="sv-SE" sz="1600" b="0" i="0" u="none" strike="noStrike" dirty="0">
                <a:latin typeface="Calibri"/>
                <a:ea typeface="Calibri"/>
                <a:cs typeface="Calibri"/>
                <a:sym typeface="Calibri"/>
              </a:rPr>
              <a:t> parti </a:t>
            </a:r>
            <a:r>
              <a:rPr lang="sv-SE" sz="1600" b="0" i="0" u="none" strike="noStrike" dirty="0" err="1">
                <a:latin typeface="Calibri"/>
                <a:ea typeface="Calibri"/>
                <a:cs typeface="Calibri"/>
                <a:sym typeface="Calibri"/>
              </a:rPr>
              <a:t>interessate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compreso</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vostro</a:t>
            </a:r>
            <a:r>
              <a:rPr lang="sv-SE" sz="1600" b="0" i="0" u="none" strike="noStrike" dirty="0">
                <a:latin typeface="Calibri"/>
                <a:ea typeface="Calibri"/>
                <a:cs typeface="Calibri"/>
                <a:sym typeface="Calibri"/>
              </a:rPr>
              <a:t> team. </a:t>
            </a:r>
            <a:r>
              <a:rPr lang="sv-SE" sz="1600" b="0" i="0" u="none" strike="noStrike" dirty="0" err="1">
                <a:latin typeface="Calibri"/>
                <a:ea typeface="Calibri"/>
                <a:cs typeface="Calibri"/>
                <a:sym typeface="Calibri"/>
              </a:rPr>
              <a:t>Accogliamo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quindi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questa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opportunità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collaborazione</a:t>
            </a:r>
            <a:r>
              <a:rPr lang="sv-SE" sz="1600" b="0" i="0" u="none" strike="noStrike" dirty="0">
                <a:latin typeface="Calibri"/>
                <a:ea typeface="Calibri"/>
                <a:cs typeface="Calibri"/>
                <a:sym typeface="Calibri"/>
              </a:rPr>
              <a:t> e di </a:t>
            </a:r>
            <a:r>
              <a:rPr lang="sv-SE" sz="1600" b="0" i="0" u="none" strike="noStrike" dirty="0" err="1">
                <a:latin typeface="Calibri"/>
                <a:ea typeface="Calibri"/>
                <a:cs typeface="Calibri"/>
                <a:sym typeface="Calibri"/>
              </a:rPr>
              <a:t>visione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collettiva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mentre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lavoriamo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insieme</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creare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progetto di </a:t>
            </a:r>
            <a:r>
              <a:rPr lang="sv-SE" sz="1600" b="0" i="0" u="none" strike="noStrike" dirty="0" err="1">
                <a:latin typeface="Calibri"/>
                <a:ea typeface="Calibri"/>
                <a:cs typeface="Calibri"/>
                <a:sym typeface="Calibri"/>
              </a:rPr>
              <a:t>ecoturismo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orientato</a:t>
            </a:r>
            <a:r>
              <a:rPr lang="sv-SE" sz="1600" b="0" i="0" u="none" strike="noStrike" dirty="0">
                <a:latin typeface="Calibri"/>
                <a:ea typeface="Calibri"/>
                <a:cs typeface="Calibri"/>
                <a:sym typeface="Calibri"/>
              </a:rPr>
              <a:t> allo </a:t>
            </a:r>
            <a:r>
              <a:rPr lang="sv-SE" sz="1600" b="0" i="0" u="none" strike="noStrike" dirty="0" err="1">
                <a:latin typeface="Calibri"/>
                <a:ea typeface="Calibri"/>
                <a:cs typeface="Calibri"/>
                <a:sym typeface="Calibri"/>
              </a:rPr>
              <a:t>scopo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abbia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impatto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positivo</a:t>
            </a:r>
            <a:r>
              <a:rPr lang="sv-SE" sz="1600" b="0" i="0" u="none" strike="noStrike" dirty="0">
                <a:latin typeface="Calibri"/>
                <a:ea typeface="Calibri"/>
                <a:cs typeface="Calibri"/>
                <a:sym typeface="Calibri"/>
              </a:rPr>
              <a:t> sia </a:t>
            </a:r>
            <a:r>
              <a:rPr lang="sv-SE" sz="1600" b="0" i="0" u="none" strike="noStrike" dirty="0" err="1">
                <a:latin typeface="Calibri"/>
                <a:ea typeface="Calibri"/>
                <a:cs typeface="Calibri"/>
                <a:sym typeface="Calibri"/>
              </a:rPr>
              <a:t>sulle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persone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pianeta</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dirty="0" err="1">
                <a:latin typeface="Calibri"/>
                <a:ea typeface="Calibri"/>
                <a:cs typeface="Calibri"/>
                <a:sym typeface="Calibri"/>
              </a:rPr>
              <a:t>Buona</a:t>
            </a:r>
            <a:r>
              <a:rPr lang="sv-SE" sz="1600" b="1" i="0" u="none" strike="noStrike" dirty="0">
                <a:latin typeface="Calibri"/>
                <a:ea typeface="Calibri"/>
                <a:cs typeface="Calibri"/>
                <a:sym typeface="Calibri"/>
              </a:rPr>
              <a:t> fortuna!</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2000" dirty="0"/>
            </a:br>
            <a:endParaRPr sz="1600" dirty="0">
              <a:latin typeface="Calibri"/>
              <a:ea typeface="Calibri"/>
              <a:cs typeface="Calibri"/>
              <a:sym typeface="Calibri"/>
            </a:endParaRPr>
          </a:p>
        </p:txBody>
      </p:sp>
      <p:sp>
        <p:nvSpPr>
          <p:cNvPr id="807" name="Google Shape;807;p31"/>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Breve introduzione al Workshop Why</a:t>
            </a:r>
            <a:endParaRPr/>
          </a:p>
        </p:txBody>
      </p:sp>
      <p:sp>
        <p:nvSpPr>
          <p:cNvPr id="808" name="Google Shape;808;p31"/>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3C Lo scopo</a:t>
            </a:r>
            <a:endParaRPr/>
          </a:p>
        </p:txBody>
      </p:sp>
      <p:sp>
        <p:nvSpPr>
          <p:cNvPr id="809" name="Google Shape;809;p31"/>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13"/>
        <p:cNvGrpSpPr/>
        <p:nvPr/>
      </p:nvGrpSpPr>
      <p:grpSpPr>
        <a:xfrm>
          <a:off x="0" y="0"/>
          <a:ext cx="0" cy="0"/>
          <a:chOff x="0" y="0"/>
          <a:chExt cx="0" cy="0"/>
        </a:xfrm>
      </p:grpSpPr>
      <p:sp>
        <p:nvSpPr>
          <p:cNvPr id="814" name="Google Shape;814;p3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32</a:t>
            </a:fld>
            <a:endParaRPr/>
          </a:p>
        </p:txBody>
      </p:sp>
      <p:sp>
        <p:nvSpPr>
          <p:cNvPr id="815" name="Google Shape;815;p32"/>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8000"/>
              <a:buNone/>
            </a:pPr>
            <a:r>
              <a:rPr lang="sv-SE"/>
              <a:t>3D</a:t>
            </a:r>
            <a:endParaRPr/>
          </a:p>
        </p:txBody>
      </p:sp>
      <p:sp>
        <p:nvSpPr>
          <p:cNvPr id="816" name="Google Shape;816;p32"/>
          <p:cNvSpPr txBox="1">
            <a:spLocks noGrp="1"/>
          </p:cNvSpPr>
          <p:nvPr>
            <p:ph type="body" idx="2"/>
          </p:nvPr>
        </p:nvSpPr>
        <p:spPr>
          <a:xfrm>
            <a:off x="3779837" y="2592720"/>
            <a:ext cx="3247496"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2800"/>
              <a:buNone/>
            </a:pPr>
            <a:r>
              <a:rPr lang="sv-SE"/>
              <a:t>Il viaggio del cliente</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20"/>
        <p:cNvGrpSpPr/>
        <p:nvPr/>
      </p:nvGrpSpPr>
      <p:grpSpPr>
        <a:xfrm>
          <a:off x="0" y="0"/>
          <a:ext cx="0" cy="0"/>
          <a:chOff x="0" y="0"/>
          <a:chExt cx="0" cy="0"/>
        </a:xfrm>
      </p:grpSpPr>
      <p:sp>
        <p:nvSpPr>
          <p:cNvPr id="821" name="Google Shape;821;p3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33</a:t>
            </a:fld>
            <a:endParaRPr/>
          </a:p>
        </p:txBody>
      </p:sp>
      <p:sp>
        <p:nvSpPr>
          <p:cNvPr id="822" name="Google Shape;822;p33"/>
          <p:cNvSpPr txBox="1">
            <a:spLocks noGrp="1"/>
          </p:cNvSpPr>
          <p:nvPr>
            <p:ph type="body" idx="1"/>
          </p:nvPr>
        </p:nvSpPr>
        <p:spPr>
          <a:xfrm>
            <a:off x="801602" y="201835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dirty="0" err="1">
                <a:latin typeface="Calibri"/>
                <a:ea typeface="Calibri"/>
                <a:cs typeface="Calibri"/>
                <a:sym typeface="Calibri"/>
              </a:rPr>
              <a:t>Intraprendere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progettazione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piano di </a:t>
            </a:r>
            <a:r>
              <a:rPr lang="sv-SE" sz="1600" b="0" i="0" u="none" strike="noStrike" dirty="0" err="1">
                <a:latin typeface="Calibri"/>
                <a:ea typeface="Calibri"/>
                <a:cs typeface="Calibri"/>
                <a:sym typeface="Calibri"/>
              </a:rPr>
              <a:t>customer</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journey</a:t>
            </a:r>
            <a:r>
              <a:rPr lang="sv-SE" sz="1600" b="0" i="0" u="none" strike="noStrike" dirty="0">
                <a:latin typeface="Calibri"/>
                <a:ea typeface="Calibri"/>
                <a:cs typeface="Calibri"/>
                <a:sym typeface="Calibri"/>
              </a:rPr>
              <a:t> per il </a:t>
            </a:r>
            <a:r>
              <a:rPr lang="sv-SE" sz="1600" b="0" i="0" u="none" strike="noStrike" dirty="0" err="1">
                <a:latin typeface="Calibri"/>
                <a:ea typeface="Calibri"/>
                <a:cs typeface="Calibri"/>
                <a:sym typeface="Calibri"/>
              </a:rPr>
              <a:t>vostro</a:t>
            </a:r>
            <a:r>
              <a:rPr lang="sv-SE" sz="1600" b="0" i="0" u="none" strike="noStrike" dirty="0">
                <a:latin typeface="Calibri"/>
                <a:ea typeface="Calibri"/>
                <a:cs typeface="Calibri"/>
                <a:sym typeface="Calibri"/>
              </a:rPr>
              <a:t> progetto di </a:t>
            </a:r>
            <a:r>
              <a:rPr lang="sv-SE" sz="1600" b="0" i="0" u="none" strike="noStrike" dirty="0" err="1">
                <a:latin typeface="Calibri"/>
                <a:ea typeface="Calibri"/>
                <a:cs typeface="Calibri"/>
                <a:sym typeface="Calibri"/>
              </a:rPr>
              <a:t>ecoturismo</a:t>
            </a:r>
            <a:r>
              <a:rPr lang="sv-SE" sz="1600" b="0" i="0" u="none" strike="noStrike" dirty="0">
                <a:latin typeface="Calibri"/>
                <a:ea typeface="Calibri"/>
                <a:cs typeface="Calibri"/>
                <a:sym typeface="Calibri"/>
              </a:rPr>
              <a:t> non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solo </a:t>
            </a:r>
            <a:r>
              <a:rPr lang="sv-SE" sz="1600" b="0" i="0" u="none" strike="noStrike" dirty="0" err="1">
                <a:latin typeface="Calibri"/>
                <a:ea typeface="Calibri"/>
                <a:cs typeface="Calibri"/>
                <a:sym typeface="Calibri"/>
              </a:rPr>
              <a:t>una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questione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logistica</a:t>
            </a:r>
            <a:r>
              <a:rPr lang="sv-SE" sz="1600" b="0" i="0" u="none" strike="noStrike" dirty="0">
                <a:latin typeface="Calibri"/>
                <a:ea typeface="Calibri"/>
                <a:cs typeface="Calibri"/>
                <a:sym typeface="Calibri"/>
              </a:rPr>
              <a:t>: si tratta di </a:t>
            </a:r>
            <a:r>
              <a:rPr lang="sv-SE" sz="1600" b="0" i="0" u="none" strike="noStrike" dirty="0" err="1">
                <a:latin typeface="Calibri"/>
                <a:ea typeface="Calibri"/>
                <a:cs typeface="Calibri"/>
                <a:sym typeface="Calibri"/>
              </a:rPr>
              <a:t>creare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esperienze</a:t>
            </a:r>
            <a:r>
              <a:rPr lang="sv-SE" sz="1600" b="0" i="0" u="none" strike="noStrike" dirty="0">
                <a:latin typeface="Calibri"/>
                <a:ea typeface="Calibri"/>
                <a:cs typeface="Calibri"/>
                <a:sym typeface="Calibri"/>
              </a:rPr>
              <a:t> trasformative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lascino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impatto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duraturo</a:t>
            </a:r>
            <a:r>
              <a:rPr lang="sv-SE" sz="1600" b="0" i="0" u="none" strike="noStrike" dirty="0">
                <a:latin typeface="Calibri"/>
                <a:ea typeface="Calibri"/>
                <a:cs typeface="Calibri"/>
                <a:sym typeface="Calibri"/>
              </a:rPr>
              <a:t>. </a:t>
            </a:r>
            <a:endParaRPr dirty="0"/>
          </a:p>
          <a:p>
            <a:pPr marL="0" lvl="0" indent="0" algn="just"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regno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dell'ecoturismo</a:t>
            </a:r>
            <a:r>
              <a:rPr lang="sv-SE" sz="1600" b="0" i="0" u="none" strike="noStrike" dirty="0">
                <a:latin typeface="Calibri"/>
                <a:ea typeface="Calibri"/>
                <a:cs typeface="Calibri"/>
                <a:sym typeface="Calibri"/>
              </a:rPr>
              <a:t>, dove la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incontra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l'avventura</a:t>
            </a:r>
            <a:r>
              <a:rPr lang="sv-SE" sz="1600" b="0" i="0" u="none" strike="noStrike" dirty="0">
                <a:latin typeface="Calibri"/>
                <a:ea typeface="Calibri"/>
                <a:cs typeface="Calibri"/>
                <a:sym typeface="Calibri"/>
              </a:rPr>
              <a:t> e la </a:t>
            </a:r>
            <a:r>
              <a:rPr lang="sv-SE" sz="1600" b="0" i="0" u="none" strike="noStrike" dirty="0" err="1">
                <a:latin typeface="Calibri"/>
                <a:ea typeface="Calibri"/>
                <a:cs typeface="Calibri"/>
                <a:sym typeface="Calibri"/>
              </a:rPr>
              <a:t>conservazione</a:t>
            </a:r>
            <a:r>
              <a:rPr lang="sv-SE" sz="1600" b="0" i="0" u="none" strike="noStrike" dirty="0">
                <a:latin typeface="Calibri"/>
                <a:ea typeface="Calibri"/>
                <a:cs typeface="Calibri"/>
                <a:sym typeface="Calibri"/>
              </a:rPr>
              <a:t> ambientale si </a:t>
            </a:r>
            <a:r>
              <a:rPr lang="sv-SE" sz="1600" b="0" i="0" u="none" strike="noStrike" dirty="0" err="1">
                <a:latin typeface="Calibri"/>
                <a:ea typeface="Calibri"/>
                <a:cs typeface="Calibri"/>
                <a:sym typeface="Calibri"/>
              </a:rPr>
              <a:t>intreccia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l'esplorazione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culturale</a:t>
            </a:r>
            <a:r>
              <a:rPr lang="sv-SE" sz="1600" b="0" i="0" u="none" strike="noStrike" dirty="0">
                <a:latin typeface="Calibri"/>
                <a:ea typeface="Calibri"/>
                <a:cs typeface="Calibri"/>
                <a:sym typeface="Calibri"/>
              </a:rPr>
              <a:t>, la posta in </a:t>
            </a:r>
            <a:r>
              <a:rPr lang="sv-SE" sz="1600" b="0" i="0" u="none" strike="noStrike" dirty="0" err="1">
                <a:latin typeface="Calibri"/>
                <a:ea typeface="Calibri"/>
                <a:cs typeface="Calibri"/>
                <a:sym typeface="Calibri"/>
              </a:rPr>
              <a:t>gioco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alta</a:t>
            </a:r>
            <a:r>
              <a:rPr lang="sv-SE" sz="1600" b="0" i="0" u="none" strike="noStrike" dirty="0">
                <a:latin typeface="Calibri"/>
                <a:ea typeface="Calibri"/>
                <a:cs typeface="Calibri"/>
                <a:sym typeface="Calibri"/>
              </a:rPr>
              <a:t> e le </a:t>
            </a:r>
            <a:r>
              <a:rPr lang="sv-SE" sz="1600" b="0" i="0" u="none" strike="noStrike" dirty="0" err="1">
                <a:latin typeface="Calibri"/>
                <a:ea typeface="Calibri"/>
                <a:cs typeface="Calibri"/>
                <a:sym typeface="Calibri"/>
              </a:rPr>
              <a:t>opportunità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infinite</a:t>
            </a:r>
            <a:r>
              <a:rPr lang="sv-SE" sz="1600" b="0" i="0" u="none" strike="noStrike" dirty="0">
                <a:latin typeface="Calibri"/>
                <a:ea typeface="Calibri"/>
                <a:cs typeface="Calibri"/>
                <a:sym typeface="Calibri"/>
              </a:rPr>
              <a:t>. </a:t>
            </a:r>
            <a:endParaRPr dirty="0"/>
          </a:p>
          <a:p>
            <a:pPr marL="0" lvl="0" indent="0" algn="just"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0" i="0" u="none" strike="noStrike" dirty="0" err="1">
                <a:latin typeface="Calibri"/>
                <a:ea typeface="Calibri"/>
                <a:cs typeface="Calibri"/>
                <a:sym typeface="Calibri"/>
              </a:rPr>
              <a:t>Questo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viaggio</a:t>
            </a:r>
            <a:r>
              <a:rPr lang="sv-SE" sz="1600" b="0" i="0" u="none" strike="noStrike" dirty="0">
                <a:latin typeface="Calibri"/>
                <a:ea typeface="Calibri"/>
                <a:cs typeface="Calibri"/>
                <a:sym typeface="Calibri"/>
              </a:rPr>
              <a:t> non </a:t>
            </a:r>
            <a:r>
              <a:rPr lang="sv-SE" sz="1600" b="0" i="0" u="none" strike="noStrike" dirty="0" err="1">
                <a:latin typeface="Calibri"/>
                <a:ea typeface="Calibri"/>
                <a:cs typeface="Calibri"/>
                <a:sym typeface="Calibri"/>
              </a:rPr>
              <a:t>consiste</a:t>
            </a:r>
            <a:r>
              <a:rPr lang="sv-SE" sz="1600" b="0" i="0" u="none" strike="noStrike" dirty="0">
                <a:latin typeface="Calibri"/>
                <a:ea typeface="Calibri"/>
                <a:cs typeface="Calibri"/>
                <a:sym typeface="Calibri"/>
              </a:rPr>
              <a:t> solo </a:t>
            </a: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tracciare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punti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contatto</a:t>
            </a:r>
            <a:r>
              <a:rPr lang="sv-SE" sz="1600" b="0" i="0" u="none" strike="noStrike" dirty="0">
                <a:latin typeface="Calibri"/>
                <a:ea typeface="Calibri"/>
                <a:cs typeface="Calibri"/>
                <a:sym typeface="Calibri"/>
              </a:rPr>
              <a:t> o </a:t>
            </a:r>
            <a:r>
              <a:rPr lang="sv-SE" sz="1600" b="0" i="0" u="none" strike="noStrike" dirty="0" err="1">
                <a:latin typeface="Calibri"/>
                <a:ea typeface="Calibri"/>
                <a:cs typeface="Calibri"/>
                <a:sym typeface="Calibri"/>
              </a:rPr>
              <a:t>nell'ottimizzare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attività</a:t>
            </a:r>
            <a:r>
              <a:rPr lang="sv-SE" sz="1600" b="0" i="0" u="none" strike="noStrike" dirty="0">
                <a:latin typeface="Calibri"/>
                <a:ea typeface="Calibri"/>
                <a:cs typeface="Calibri"/>
                <a:sym typeface="Calibri"/>
              </a:rPr>
              <a:t> di marketing. Si tratta di </a:t>
            </a:r>
            <a:r>
              <a:rPr lang="sv-SE" sz="1600" b="0" i="0" u="none" strike="noStrike" dirty="0" err="1">
                <a:latin typeface="Calibri"/>
                <a:ea typeface="Calibri"/>
                <a:cs typeface="Calibri"/>
                <a:sym typeface="Calibri"/>
              </a:rPr>
              <a:t>creare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miscela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perfetta</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scopo</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passione</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cui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ogni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passo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viaggiatori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lascia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un'impronta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cuori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nelle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menti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pianeta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stesso</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0" i="0" u="none" strike="noStrike" dirty="0">
                <a:latin typeface="Calibri"/>
                <a:ea typeface="Calibri"/>
                <a:cs typeface="Calibri"/>
                <a:sym typeface="Calibri"/>
              </a:rPr>
              <a:t>Al </a:t>
            </a:r>
            <a:r>
              <a:rPr lang="sv-SE" sz="1600" b="0" i="0" u="none" strike="noStrike" dirty="0" err="1">
                <a:latin typeface="Calibri"/>
                <a:ea typeface="Calibri"/>
                <a:cs typeface="Calibri"/>
                <a:sym typeface="Calibri"/>
              </a:rPr>
              <a:t>centro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questo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impegno</a:t>
            </a:r>
            <a:r>
              <a:rPr lang="sv-SE" sz="1600" b="0" i="0" u="none" strike="noStrike" dirty="0">
                <a:latin typeface="Calibri"/>
                <a:ea typeface="Calibri"/>
                <a:cs typeface="Calibri"/>
                <a:sym typeface="Calibri"/>
              </a:rPr>
              <a:t> ci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tre </a:t>
            </a:r>
            <a:r>
              <a:rPr lang="sv-SE" sz="1600" b="0" i="0" u="none" strike="noStrike" dirty="0" err="1">
                <a:latin typeface="Calibri"/>
                <a:ea typeface="Calibri"/>
                <a:cs typeface="Calibri"/>
                <a:sym typeface="Calibri"/>
              </a:rPr>
              <a:t>principi</a:t>
            </a:r>
            <a:r>
              <a:rPr lang="sv-SE" sz="1600" b="0" i="0" u="none" strike="noStrike" dirty="0">
                <a:latin typeface="Calibri"/>
                <a:ea typeface="Calibri"/>
                <a:cs typeface="Calibri"/>
                <a:sym typeface="Calibri"/>
              </a:rPr>
              <a:t> guida: </a:t>
            </a:r>
            <a:r>
              <a:rPr lang="sv-SE" sz="1600" b="0" i="0" u="none" strike="noStrike" dirty="0" err="1">
                <a:latin typeface="Calibri"/>
                <a:ea typeface="Calibri"/>
                <a:cs typeface="Calibri"/>
                <a:sym typeface="Calibri"/>
              </a:rPr>
              <a:t>prendersi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cura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degli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esseri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umani</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nostro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pianeta</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garantire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condivisione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equa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Questi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pilastri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etici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illuminano</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percorso</a:t>
            </a:r>
            <a:r>
              <a:rPr lang="sv-SE" sz="1600" b="0" i="0" u="none" strike="noStrike" dirty="0">
                <a:latin typeface="Calibri"/>
                <a:ea typeface="Calibri"/>
                <a:cs typeface="Calibri"/>
                <a:sym typeface="Calibri"/>
              </a:rPr>
              <a:t> da </a:t>
            </a:r>
            <a:r>
              <a:rPr lang="sv-SE" sz="1600" b="0" i="0" u="none" strike="noStrike" dirty="0" err="1">
                <a:latin typeface="Calibri"/>
                <a:ea typeface="Calibri"/>
                <a:cs typeface="Calibri"/>
                <a:sym typeface="Calibri"/>
              </a:rPr>
              <a:t>seguire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guidandoci</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progettare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esperienze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non solo </a:t>
            </a:r>
            <a:r>
              <a:rPr lang="sv-SE" sz="1600" b="0" i="0" u="none" strike="noStrike" dirty="0" err="1">
                <a:latin typeface="Calibri"/>
                <a:ea typeface="Calibri"/>
                <a:cs typeface="Calibri"/>
                <a:sym typeface="Calibri"/>
              </a:rPr>
              <a:t>deliziano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anche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arricchiscono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potenziano</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ispirano</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0" i="0" u="none" strike="noStrike" dirty="0" err="1">
                <a:latin typeface="Calibri"/>
                <a:ea typeface="Calibri"/>
                <a:cs typeface="Calibri"/>
                <a:sym typeface="Calibri"/>
              </a:rPr>
              <a:t>Mentre</a:t>
            </a:r>
            <a:r>
              <a:rPr lang="sv-SE" sz="1600" b="0" i="0" u="none" strike="noStrike" dirty="0">
                <a:latin typeface="Calibri"/>
                <a:ea typeface="Calibri"/>
                <a:cs typeface="Calibri"/>
                <a:sym typeface="Calibri"/>
              </a:rPr>
              <a:t> ci </a:t>
            </a:r>
            <a:r>
              <a:rPr lang="sv-SE" sz="1600" b="0" i="0" u="none" strike="noStrike" dirty="0" err="1">
                <a:latin typeface="Calibri"/>
                <a:ea typeface="Calibri"/>
                <a:cs typeface="Calibri"/>
                <a:sym typeface="Calibri"/>
              </a:rPr>
              <a:t>addentriamo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complessità</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creazione</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viaggio</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cliente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ecoturistico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esploreremo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l'essenza</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singolarità</a:t>
            </a:r>
            <a:r>
              <a:rPr lang="sv-SE" sz="1600" b="0" i="0" u="none" strike="noStrike" dirty="0">
                <a:latin typeface="Calibri"/>
                <a:ea typeface="Calibri"/>
                <a:cs typeface="Calibri"/>
                <a:sym typeface="Calibri"/>
              </a:rPr>
              <a:t> e della </a:t>
            </a:r>
            <a:r>
              <a:rPr lang="sv-SE" sz="1600" b="0" i="0" u="none" strike="noStrike" dirty="0" err="1">
                <a:latin typeface="Calibri"/>
                <a:ea typeface="Calibri"/>
                <a:cs typeface="Calibri"/>
                <a:sym typeface="Calibri"/>
              </a:rPr>
              <a:t>diversità</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viaggio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ogni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viaggiatore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unico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arazzo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intessuto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fili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degli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interessi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personali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legami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culturali</a:t>
            </a:r>
            <a:r>
              <a:rPr lang="sv-SE" sz="1600" b="0" i="0" u="none" strike="noStrike" dirty="0">
                <a:latin typeface="Calibri"/>
                <a:ea typeface="Calibri"/>
                <a:cs typeface="Calibri"/>
                <a:sym typeface="Calibri"/>
              </a:rPr>
              <a:t> e della </a:t>
            </a:r>
            <a:r>
              <a:rPr lang="sv-SE" sz="1600" b="0" i="0" u="none" strike="noStrike" dirty="0" err="1">
                <a:latin typeface="Calibri"/>
                <a:ea typeface="Calibri"/>
                <a:cs typeface="Calibri"/>
                <a:sym typeface="Calibri"/>
              </a:rPr>
              <a:t>salvaguardia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dell'ambiente</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823" name="Google Shape;823;p33"/>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Introduzione</a:t>
            </a:r>
            <a:endParaRPr/>
          </a:p>
        </p:txBody>
      </p:sp>
      <p:sp>
        <p:nvSpPr>
          <p:cNvPr id="824" name="Google Shape;824;p33"/>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3D Il viaggio del cliente</a:t>
            </a:r>
            <a:endParaRPr/>
          </a:p>
        </p:txBody>
      </p:sp>
      <p:sp>
        <p:nvSpPr>
          <p:cNvPr id="825" name="Google Shape;825;p33"/>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29"/>
        <p:cNvGrpSpPr/>
        <p:nvPr/>
      </p:nvGrpSpPr>
      <p:grpSpPr>
        <a:xfrm>
          <a:off x="0" y="0"/>
          <a:ext cx="0" cy="0"/>
          <a:chOff x="0" y="0"/>
          <a:chExt cx="0" cy="0"/>
        </a:xfrm>
      </p:grpSpPr>
      <p:sp>
        <p:nvSpPr>
          <p:cNvPr id="830" name="Google Shape;830;p3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34</a:t>
            </a:fld>
            <a:endParaRPr/>
          </a:p>
        </p:txBody>
      </p:sp>
      <p:sp>
        <p:nvSpPr>
          <p:cNvPr id="831" name="Google Shape;831;p34"/>
          <p:cNvSpPr txBox="1">
            <a:spLocks noGrp="1"/>
          </p:cNvSpPr>
          <p:nvPr>
            <p:ph type="body" idx="1"/>
          </p:nvPr>
        </p:nvSpPr>
        <p:spPr>
          <a:xfrm>
            <a:off x="801602" y="2002311"/>
            <a:ext cx="6059204"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dirty="0" err="1">
                <a:latin typeface="Calibri"/>
                <a:ea typeface="Calibri"/>
                <a:cs typeface="Calibri"/>
                <a:sym typeface="Calibri"/>
              </a:rPr>
              <a:t>Scopriremo</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gemme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nascoste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avventure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fuori</a:t>
            </a:r>
            <a:r>
              <a:rPr lang="sv-SE" sz="1600" b="0" i="0" u="none" strike="noStrike" dirty="0">
                <a:latin typeface="Calibri"/>
                <a:ea typeface="Calibri"/>
                <a:cs typeface="Calibri"/>
                <a:sym typeface="Calibri"/>
              </a:rPr>
              <a:t> dai </a:t>
            </a:r>
            <a:r>
              <a:rPr lang="sv-SE" sz="1600" b="0" i="0" u="none" strike="noStrike" dirty="0" err="1">
                <a:latin typeface="Calibri"/>
                <a:ea typeface="Calibri"/>
                <a:cs typeface="Calibri"/>
                <a:sym typeface="Calibri"/>
              </a:rPr>
              <a:t>sentieri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battuti</a:t>
            </a:r>
            <a:r>
              <a:rPr lang="sv-SE" sz="1600" b="0" i="0" u="none" strike="noStrike" dirty="0">
                <a:latin typeface="Calibri"/>
                <a:ea typeface="Calibri"/>
                <a:cs typeface="Calibri"/>
                <a:sym typeface="Calibri"/>
              </a:rPr>
              <a:t> e gli </a:t>
            </a:r>
            <a:r>
              <a:rPr lang="sv-SE" sz="1600" b="0" i="0" u="none" strike="noStrike" dirty="0" err="1">
                <a:latin typeface="Calibri"/>
                <a:ea typeface="Calibri"/>
                <a:cs typeface="Calibri"/>
                <a:sym typeface="Calibri"/>
              </a:rPr>
              <a:t>incontri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autentici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definiscono</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vostro</a:t>
            </a:r>
            <a:r>
              <a:rPr lang="sv-SE" sz="1600" b="0" i="0" u="none" strike="noStrike" dirty="0">
                <a:latin typeface="Calibri"/>
                <a:ea typeface="Calibri"/>
                <a:cs typeface="Calibri"/>
                <a:sym typeface="Calibri"/>
              </a:rPr>
              <a:t> progetto </a:t>
            </a:r>
            <a:r>
              <a:rPr lang="sv-SE" sz="1600" b="0" i="0" u="none" strike="noStrike" dirty="0" err="1">
                <a:latin typeface="Calibri"/>
                <a:ea typeface="Calibri"/>
                <a:cs typeface="Calibri"/>
                <a:sym typeface="Calibri"/>
              </a:rPr>
              <a:t>ecoturistico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occhio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riguardo</a:t>
            </a:r>
            <a:r>
              <a:rPr lang="sv-SE" sz="1600" b="0" i="0" u="none" strike="noStrike" dirty="0">
                <a:latin typeface="Calibri"/>
                <a:ea typeface="Calibri"/>
                <a:cs typeface="Calibri"/>
                <a:sym typeface="Calibri"/>
              </a:rPr>
              <a:t> per la </a:t>
            </a:r>
            <a:r>
              <a:rPr lang="sv-SE" sz="1600" b="0" i="0" u="none" strike="noStrike" dirty="0" err="1">
                <a:latin typeface="Calibri"/>
                <a:ea typeface="Calibri"/>
                <a:cs typeface="Calibri"/>
                <a:sym typeface="Calibri"/>
              </a:rPr>
              <a:t>singolarità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personalizzeremo</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esperienze</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base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all'individualità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ogni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viaggiatore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offrendo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opzioni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personalizzate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accendono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curiosità</a:t>
            </a:r>
            <a:r>
              <a:rPr lang="sv-SE" sz="1600" b="0" i="0" u="none" strike="noStrike" dirty="0">
                <a:latin typeface="Calibri"/>
                <a:ea typeface="Calibri"/>
                <a:cs typeface="Calibri"/>
                <a:sym typeface="Calibri"/>
              </a:rPr>
              <a:t> e la </a:t>
            </a:r>
            <a:r>
              <a:rPr lang="sv-SE" sz="1600" b="0" i="0" u="none" strike="noStrike" dirty="0" err="1">
                <a:latin typeface="Calibri"/>
                <a:ea typeface="Calibri"/>
                <a:cs typeface="Calibri"/>
                <a:sym typeface="Calibri"/>
              </a:rPr>
              <a:t>meraviglia</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dirty="0">
                <a:latin typeface="Calibri"/>
                <a:ea typeface="Calibri"/>
                <a:cs typeface="Calibri"/>
                <a:sym typeface="Calibri"/>
              </a:rPr>
              <a:t>Ma il </a:t>
            </a:r>
            <a:r>
              <a:rPr lang="sv-SE" sz="1600" b="0" i="0" u="none" strike="noStrike" dirty="0" err="1">
                <a:latin typeface="Calibri"/>
                <a:ea typeface="Calibri"/>
                <a:cs typeface="Calibri"/>
                <a:sym typeface="Calibri"/>
              </a:rPr>
              <a:t>nostro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viaggio</a:t>
            </a:r>
            <a:r>
              <a:rPr lang="sv-SE" sz="1600" b="0" i="0" u="none" strike="noStrike" dirty="0">
                <a:latin typeface="Calibri"/>
                <a:ea typeface="Calibri"/>
                <a:cs typeface="Calibri"/>
                <a:sym typeface="Calibri"/>
              </a:rPr>
              <a:t> non </a:t>
            </a:r>
            <a:r>
              <a:rPr lang="sv-SE" sz="1600" b="0" i="0" u="none" strike="noStrike" dirty="0" err="1">
                <a:latin typeface="Calibri"/>
                <a:ea typeface="Calibri"/>
                <a:cs typeface="Calibri"/>
                <a:sym typeface="Calibri"/>
              </a:rPr>
              <a:t>finisce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qui</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diversità</a:t>
            </a:r>
            <a:r>
              <a:rPr lang="sv-SE" sz="1600" b="0" i="0" u="none" strike="noStrike" dirty="0">
                <a:latin typeface="Calibri"/>
                <a:ea typeface="Calibri"/>
                <a:cs typeface="Calibri"/>
                <a:sym typeface="Calibri"/>
              </a:rPr>
              <a:t> ci </a:t>
            </a:r>
            <a:r>
              <a:rPr lang="sv-SE" sz="1600" b="0" i="0" u="none" strike="noStrike" dirty="0" err="1">
                <a:latin typeface="Calibri"/>
                <a:ea typeface="Calibri"/>
                <a:cs typeface="Calibri"/>
                <a:sym typeface="Calibri"/>
              </a:rPr>
              <a:t>chiama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invitandoci</a:t>
            </a:r>
            <a:r>
              <a:rPr lang="sv-SE" sz="1600" b="0" i="0" u="none" strike="noStrike" dirty="0">
                <a:latin typeface="Calibri"/>
                <a:ea typeface="Calibri"/>
                <a:cs typeface="Calibri"/>
                <a:sym typeface="Calibri"/>
              </a:rPr>
              <a:t> ad </a:t>
            </a:r>
            <a:r>
              <a:rPr lang="sv-SE" sz="1600" b="0" i="0" u="none" strike="noStrike" dirty="0" err="1">
                <a:latin typeface="Calibri"/>
                <a:ea typeface="Calibri"/>
                <a:cs typeface="Calibri"/>
                <a:sym typeface="Calibri"/>
              </a:rPr>
              <a:t>abbracciare</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caleidoscopio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esperienze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ci </a:t>
            </a:r>
            <a:r>
              <a:rPr lang="sv-SE" sz="1600" b="0" i="0" u="none" strike="noStrike" dirty="0" err="1">
                <a:latin typeface="Calibri"/>
                <a:ea typeface="Calibri"/>
                <a:cs typeface="Calibri"/>
                <a:sym typeface="Calibri"/>
              </a:rPr>
              <a:t>attendono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Dagli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incontri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la fauna </a:t>
            </a:r>
            <a:r>
              <a:rPr lang="sv-SE" sz="1600" b="0" i="0" u="none" strike="noStrike" dirty="0" err="1">
                <a:latin typeface="Calibri"/>
                <a:ea typeface="Calibri"/>
                <a:cs typeface="Calibri"/>
                <a:sym typeface="Calibri"/>
              </a:rPr>
              <a:t>selvatica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immersioni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culturali</a:t>
            </a:r>
            <a:r>
              <a:rPr lang="sv-SE" sz="1600" b="0" i="0" u="none" strike="noStrike" dirty="0">
                <a:latin typeface="Calibri"/>
                <a:ea typeface="Calibri"/>
                <a:cs typeface="Calibri"/>
                <a:sym typeface="Calibri"/>
              </a:rPr>
              <a:t>, dai </a:t>
            </a:r>
            <a:r>
              <a:rPr lang="sv-SE" sz="1600" b="0" i="0" u="none" strike="noStrike" dirty="0" err="1">
                <a:latin typeface="Calibri"/>
                <a:ea typeface="Calibri"/>
                <a:cs typeface="Calibri"/>
                <a:sym typeface="Calibri"/>
              </a:rPr>
              <a:t>paesaggi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incontaminati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comunità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vibranti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l'esperienza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dell'ecoturismo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tanto</a:t>
            </a:r>
            <a:r>
              <a:rPr lang="sv-SE" sz="1600" b="0" i="0" u="none" strike="noStrike" dirty="0">
                <a:latin typeface="Calibri"/>
                <a:ea typeface="Calibri"/>
                <a:cs typeface="Calibri"/>
                <a:sym typeface="Calibri"/>
              </a:rPr>
              <a:t> varia </a:t>
            </a:r>
            <a:r>
              <a:rPr lang="sv-SE" sz="1600" b="0" i="0" u="none" strike="noStrike" dirty="0" err="1">
                <a:latin typeface="Calibri"/>
                <a:ea typeface="Calibri"/>
                <a:cs typeface="Calibri"/>
                <a:sym typeface="Calibri"/>
              </a:rPr>
              <a:t>quanto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vasta</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vostro</a:t>
            </a:r>
            <a:r>
              <a:rPr lang="sv-SE" sz="1600" b="0" i="0" u="none" strike="noStrike" dirty="0">
                <a:latin typeface="Calibri"/>
                <a:ea typeface="Calibri"/>
                <a:cs typeface="Calibri"/>
                <a:sym typeface="Calibri"/>
              </a:rPr>
              <a:t> team, gli </a:t>
            </a:r>
            <a:r>
              <a:rPr lang="sv-SE" sz="1600" b="0" i="0" u="none" strike="noStrike" dirty="0" err="1">
                <a:latin typeface="Calibri"/>
                <a:ea typeface="Calibri"/>
                <a:cs typeface="Calibri"/>
                <a:sym typeface="Calibri"/>
              </a:rPr>
              <a:t>stakeholder</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celebrerete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questa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diversità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intrecciando</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fili</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conservazione</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cultura</a:t>
            </a:r>
            <a:r>
              <a:rPr lang="sv-SE" sz="1600" b="0" i="0" u="none" strike="noStrike" dirty="0">
                <a:latin typeface="Calibri"/>
                <a:ea typeface="Calibri"/>
                <a:cs typeface="Calibri"/>
                <a:sym typeface="Calibri"/>
              </a:rPr>
              <a:t> e della </a:t>
            </a:r>
            <a:r>
              <a:rPr lang="sv-SE" sz="1600" b="0" i="0" u="none" strike="noStrike" dirty="0" err="1">
                <a:latin typeface="Calibri"/>
                <a:ea typeface="Calibri"/>
                <a:cs typeface="Calibri"/>
                <a:sym typeface="Calibri"/>
              </a:rPr>
              <a:t>comunità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Collaborerete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i partner </a:t>
            </a:r>
            <a:r>
              <a:rPr lang="sv-SE" sz="1600" b="0" i="0" u="none" strike="noStrike" dirty="0" err="1">
                <a:latin typeface="Calibri"/>
                <a:ea typeface="Calibri"/>
                <a:cs typeface="Calibri"/>
                <a:sym typeface="Calibri"/>
              </a:rPr>
              <a:t>locali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onorerete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tradizioni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locali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sosterrete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l'inclusività</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garantire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ogni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viaggiatore</a:t>
            </a:r>
            <a:r>
              <a:rPr lang="sv-SE" sz="1600" b="0" i="0" u="none" strike="noStrike" dirty="0">
                <a:latin typeface="Calibri"/>
                <a:ea typeface="Calibri"/>
                <a:cs typeface="Calibri"/>
                <a:sym typeface="Calibri"/>
              </a:rPr>
              <a:t> si </a:t>
            </a:r>
            <a:r>
              <a:rPr lang="sv-SE" sz="1600" b="0" i="0" u="none" strike="noStrike" dirty="0" err="1">
                <a:latin typeface="Calibri"/>
                <a:ea typeface="Calibri"/>
                <a:cs typeface="Calibri"/>
                <a:sym typeface="Calibri"/>
              </a:rPr>
              <a:t>senta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accolto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valorizzato</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ispirato</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0" i="0" u="none" strike="noStrike" dirty="0" err="1">
                <a:latin typeface="Calibri"/>
                <a:ea typeface="Calibri"/>
                <a:cs typeface="Calibri"/>
                <a:sym typeface="Calibri"/>
              </a:rPr>
              <a:t>Mentre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affrontiamo</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complessità</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progettazione</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viaggio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clienti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dell'ecoturismo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abbracciamo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singolarità</a:t>
            </a:r>
            <a:r>
              <a:rPr lang="sv-SE" sz="1600" b="0" i="0" u="none" strike="noStrike" dirty="0">
                <a:latin typeface="Calibri"/>
                <a:ea typeface="Calibri"/>
                <a:cs typeface="Calibri"/>
                <a:sym typeface="Calibri"/>
              </a:rPr>
              <a:t> e la </a:t>
            </a:r>
            <a:r>
              <a:rPr lang="sv-SE" sz="1600" b="0" i="0" u="none" strike="noStrike" dirty="0" err="1">
                <a:latin typeface="Calibri"/>
                <a:ea typeface="Calibri"/>
                <a:cs typeface="Calibri"/>
                <a:sym typeface="Calibri"/>
              </a:rPr>
              <a:t>diversità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definiscono</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vostro</a:t>
            </a:r>
            <a:r>
              <a:rPr lang="sv-SE" sz="1600" b="0" i="0" u="none" strike="noStrike" dirty="0">
                <a:latin typeface="Calibri"/>
                <a:ea typeface="Calibri"/>
                <a:cs typeface="Calibri"/>
                <a:sym typeface="Calibri"/>
              </a:rPr>
              <a:t> progetto. </a:t>
            </a:r>
            <a:r>
              <a:rPr lang="sv-SE" sz="1600" b="0" i="0" u="none" strike="noStrike" dirty="0" err="1">
                <a:latin typeface="Calibri"/>
                <a:ea typeface="Calibri"/>
                <a:cs typeface="Calibri"/>
                <a:sym typeface="Calibri"/>
              </a:rPr>
              <a:t>Create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esperienze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non solo </a:t>
            </a:r>
            <a:r>
              <a:rPr lang="sv-SE" sz="1600" b="0" i="0" u="none" strike="noStrike" dirty="0" err="1">
                <a:latin typeface="Calibri"/>
                <a:ea typeface="Calibri"/>
                <a:cs typeface="Calibri"/>
                <a:sym typeface="Calibri"/>
              </a:rPr>
              <a:t>affascinino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coltivino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anche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legame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più</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profondo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la natura, la </a:t>
            </a:r>
            <a:r>
              <a:rPr lang="sv-SE" sz="1600" b="0" i="0" u="none" strike="noStrike" dirty="0" err="1">
                <a:latin typeface="Calibri"/>
                <a:ea typeface="Calibri"/>
                <a:cs typeface="Calibri"/>
                <a:sym typeface="Calibri"/>
              </a:rPr>
              <a:t>cultura</a:t>
            </a:r>
            <a:r>
              <a:rPr lang="sv-SE" sz="1600" b="0" i="0" u="none" strike="noStrike" dirty="0">
                <a:latin typeface="Calibri"/>
                <a:ea typeface="Calibri"/>
                <a:cs typeface="Calibri"/>
                <a:sym typeface="Calibri"/>
              </a:rPr>
              <a:t> e gli </a:t>
            </a:r>
            <a:r>
              <a:rPr lang="sv-SE" sz="1600" b="0" i="0" u="none" strike="noStrike" dirty="0" err="1">
                <a:latin typeface="Calibri"/>
                <a:ea typeface="Calibri"/>
                <a:cs typeface="Calibri"/>
                <a:sym typeface="Calibri"/>
              </a:rPr>
              <a:t>altri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ogni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passo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facciamo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lasciamo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dietro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noi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impronte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ispirazione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lasciando</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mondo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più</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luminoso</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più</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bello</a:t>
            </a:r>
            <a:r>
              <a:rPr lang="sv-SE" sz="1600" b="0" i="0" u="none" strike="noStrike" dirty="0">
                <a:latin typeface="Calibri"/>
                <a:ea typeface="Calibri"/>
                <a:cs typeface="Calibri"/>
                <a:sym typeface="Calibri"/>
              </a:rPr>
              <a:t> di come lo </a:t>
            </a:r>
            <a:r>
              <a:rPr lang="sv-SE" sz="1600" b="0" i="0" u="none" strike="noStrike" dirty="0" err="1">
                <a:latin typeface="Calibri"/>
                <a:ea typeface="Calibri"/>
                <a:cs typeface="Calibri"/>
                <a:sym typeface="Calibri"/>
              </a:rPr>
              <a:t>abbiamo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trovato</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2000"/>
              <a:buNone/>
            </a:pPr>
            <a:br>
              <a:rPr lang="sv-SE" sz="2000" dirty="0"/>
            </a:br>
            <a:br>
              <a:rPr lang="sv-SE" sz="2000" dirty="0"/>
            </a:b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832" name="Google Shape;832;p34"/>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Le avventure vi aspettano!</a:t>
            </a:r>
            <a:endParaRPr/>
          </a:p>
        </p:txBody>
      </p:sp>
      <p:sp>
        <p:nvSpPr>
          <p:cNvPr id="833" name="Google Shape;833;p34"/>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3D Il viaggio del cliente</a:t>
            </a:r>
            <a:endParaRPr/>
          </a:p>
        </p:txBody>
      </p:sp>
      <p:sp>
        <p:nvSpPr>
          <p:cNvPr id="834" name="Google Shape;834;p34"/>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838"/>
        <p:cNvGrpSpPr/>
        <p:nvPr/>
      </p:nvGrpSpPr>
      <p:grpSpPr>
        <a:xfrm>
          <a:off x="0" y="0"/>
          <a:ext cx="0" cy="0"/>
          <a:chOff x="0" y="0"/>
          <a:chExt cx="0" cy="0"/>
        </a:xfrm>
      </p:grpSpPr>
      <p:sp>
        <p:nvSpPr>
          <p:cNvPr id="839" name="Google Shape;839;p3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35</a:t>
            </a:fld>
            <a:endParaRPr/>
          </a:p>
        </p:txBody>
      </p:sp>
      <p:sp>
        <p:nvSpPr>
          <p:cNvPr id="840" name="Google Shape;840;p35"/>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La progettazione di un piano di customer journey per il vostro progetto è importante perché vi aiuta a comprendere le esigenze dei clienti, a migliorare la loro esperienza, a identificare i punti di contatto, a ottimizzare gli sforzi di marketing, a guidare le conversioni, a costruire la fedeltà al marchio e ad adattarvi al feedback in modo efficiente.</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La progettazione del viaggio del cliente per un progetto di ecoturismo implica la creazione di un'esperienza senza soluzione di continuità e memorabile per i viaggiatori, promuovendo al contempo pratiche sostenibili e la conservazione dell'ambiente, integrando i 3 principi etici: </a:t>
            </a:r>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i="0" u="none" strike="noStrike">
                <a:latin typeface="Calibri"/>
                <a:ea typeface="Calibri"/>
                <a:cs typeface="Calibri"/>
                <a:sym typeface="Calibri"/>
              </a:rPr>
              <a:t>Prendersi cura degli esseri umani.</a:t>
            </a:r>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i="0" u="none" strike="noStrike">
                <a:latin typeface="Calibri"/>
                <a:ea typeface="Calibri"/>
                <a:cs typeface="Calibri"/>
                <a:sym typeface="Calibri"/>
              </a:rPr>
              <a:t>Prendersi cura del nostro pianeta.</a:t>
            </a:r>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i="0" u="none" strike="noStrike">
                <a:latin typeface="Calibri"/>
                <a:ea typeface="Calibri"/>
                <a:cs typeface="Calibri"/>
                <a:sym typeface="Calibri"/>
              </a:rPr>
              <a:t>Quota equa.</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L'identificazione della singolarità e della diversità dell'esperienza del cliente ecoturistico implica il riconoscimento degli aspetti unici e dei vari elementi che rendono il viaggio di ogni viaggiatore speciale e inclusivo. </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br>
              <a:rPr lang="sv-SE" sz="1600">
                <a:latin typeface="Calibri"/>
                <a:ea typeface="Calibri"/>
                <a:cs typeface="Calibri"/>
                <a:sym typeface="Calibri"/>
              </a:rPr>
            </a:br>
            <a:br>
              <a:rPr lang="sv-SE" sz="2000"/>
            </a:br>
            <a:br>
              <a:rPr lang="sv-SE" sz="2000"/>
            </a:b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2000"/>
              <a:buNone/>
            </a:pPr>
            <a:br>
              <a:rPr lang="sv-SE" sz="2000"/>
            </a:br>
            <a:br>
              <a:rPr lang="sv-SE" sz="2000"/>
            </a:br>
            <a:endParaRPr sz="1600">
              <a:latin typeface="Calibri"/>
              <a:ea typeface="Calibri"/>
              <a:cs typeface="Calibri"/>
              <a:sym typeface="Calibri"/>
            </a:endParaRPr>
          </a:p>
        </p:txBody>
      </p:sp>
      <p:sp>
        <p:nvSpPr>
          <p:cNvPr id="841" name="Google Shape;841;p35"/>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Il viaggio del cliente</a:t>
            </a:r>
            <a:endParaRPr/>
          </a:p>
        </p:txBody>
      </p:sp>
      <p:sp>
        <p:nvSpPr>
          <p:cNvPr id="842" name="Google Shape;842;p35"/>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3D Il viaggio del cliente</a:t>
            </a:r>
            <a:endParaRPr/>
          </a:p>
        </p:txBody>
      </p:sp>
      <p:sp>
        <p:nvSpPr>
          <p:cNvPr id="843" name="Google Shape;843;p35"/>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47"/>
        <p:cNvGrpSpPr/>
        <p:nvPr/>
      </p:nvGrpSpPr>
      <p:grpSpPr>
        <a:xfrm>
          <a:off x="0" y="0"/>
          <a:ext cx="0" cy="0"/>
          <a:chOff x="0" y="0"/>
          <a:chExt cx="0" cy="0"/>
        </a:xfrm>
      </p:grpSpPr>
      <p:sp>
        <p:nvSpPr>
          <p:cNvPr id="848" name="Google Shape;848;p3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36</a:t>
            </a:fld>
            <a:endParaRPr/>
          </a:p>
        </p:txBody>
      </p:sp>
      <p:sp>
        <p:nvSpPr>
          <p:cNvPr id="849" name="Google Shape;849;p36"/>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Progettazione dell'esperienza del cliente utilizzando il Customer Journey Canvas</a:t>
            </a:r>
            <a:endParaRPr sz="1600" b="0" i="0" u="none" strike="noStrike">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1" i="0" u="none" strike="noStrike">
                <a:latin typeface="Calibri"/>
                <a:ea typeface="Calibri"/>
                <a:cs typeface="Calibri"/>
                <a:sym typeface="Calibri"/>
              </a:rPr>
              <a:t>1. Singolarità</a:t>
            </a:r>
            <a:endParaRPr sz="1600" b="1">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285750" lvl="0" indent="-285750" algn="l"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Identificare le attrazioni speciali, le gemme nascoste e le esperienze fuori dai sentieri battuti che distinguono il vostro progetto ecoturistico dalle destinazioni turistiche tradizionali.</a:t>
            </a:r>
            <a:endParaRPr/>
          </a:p>
          <a:p>
            <a:pPr marL="285750" lvl="0" indent="-184150" algn="l"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l"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Personalizzare le esperienze di ecoturismo per soddisfare gli interessi, le esigenze e i desideri specifici dei diversi viaggiatori.</a:t>
            </a:r>
            <a:endParaRPr/>
          </a:p>
          <a:p>
            <a:pPr marL="285750" lvl="0" indent="-184150" algn="l"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l"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Offrono opzioni personalizzate e pacchetti personalizzabili che consentono ai viaggiatori di creare la propria avventura unica in base alle loro preferenze.</a:t>
            </a:r>
            <a:endParaRPr/>
          </a:p>
          <a:p>
            <a:pPr marL="0" lvl="0" indent="0" algn="l"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br>
              <a:rPr lang="sv-SE" sz="2000"/>
            </a:br>
            <a:br>
              <a:rPr lang="sv-SE" sz="2000"/>
            </a:br>
            <a:br>
              <a:rPr lang="sv-SE" sz="2000"/>
            </a:br>
            <a:endParaRPr sz="1600">
              <a:latin typeface="Calibri"/>
              <a:ea typeface="Calibri"/>
              <a:cs typeface="Calibri"/>
              <a:sym typeface="Calibri"/>
            </a:endParaRPr>
          </a:p>
        </p:txBody>
      </p:sp>
      <p:sp>
        <p:nvSpPr>
          <p:cNvPr id="850" name="Google Shape;850;p3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Progettazione dell'esperienza del cliente</a:t>
            </a:r>
            <a:endParaRPr/>
          </a:p>
        </p:txBody>
      </p:sp>
      <p:sp>
        <p:nvSpPr>
          <p:cNvPr id="851" name="Google Shape;851;p36"/>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3D Il viaggio del cliente</a:t>
            </a:r>
            <a:endParaRPr/>
          </a:p>
        </p:txBody>
      </p:sp>
      <p:sp>
        <p:nvSpPr>
          <p:cNvPr id="852" name="Google Shape;852;p36"/>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56"/>
        <p:cNvGrpSpPr/>
        <p:nvPr/>
      </p:nvGrpSpPr>
      <p:grpSpPr>
        <a:xfrm>
          <a:off x="0" y="0"/>
          <a:ext cx="0" cy="0"/>
          <a:chOff x="0" y="0"/>
          <a:chExt cx="0" cy="0"/>
        </a:xfrm>
      </p:grpSpPr>
      <p:sp>
        <p:nvSpPr>
          <p:cNvPr id="857" name="Google Shape;857;p3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37</a:t>
            </a:fld>
            <a:endParaRPr/>
          </a:p>
        </p:txBody>
      </p:sp>
      <p:sp>
        <p:nvSpPr>
          <p:cNvPr id="858" name="Google Shape;858;p37"/>
          <p:cNvSpPr txBox="1">
            <a:spLocks noGrp="1"/>
          </p:cNvSpPr>
          <p:nvPr>
            <p:ph type="body" idx="1"/>
          </p:nvPr>
        </p:nvSpPr>
        <p:spPr>
          <a:xfrm>
            <a:off x="801602" y="2077366"/>
            <a:ext cx="5956470" cy="6826003"/>
          </a:xfrm>
          <a:prstGeom prst="rect">
            <a:avLst/>
          </a:prstGeom>
          <a:solidFill>
            <a:schemeClr val="bg1"/>
          </a:solid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1" i="0" u="none" strike="noStrike" dirty="0">
                <a:latin typeface="Calibri"/>
                <a:ea typeface="Calibri"/>
                <a:cs typeface="Calibri"/>
                <a:sym typeface="Calibri"/>
              </a:rPr>
              <a:t>2. </a:t>
            </a:r>
            <a:r>
              <a:rPr lang="sv-SE" sz="1600" b="1" i="0" u="none" strike="noStrike" dirty="0" err="1">
                <a:latin typeface="Calibri"/>
                <a:ea typeface="Calibri"/>
                <a:cs typeface="Calibri"/>
                <a:sym typeface="Calibri"/>
              </a:rPr>
              <a:t>Diversità</a:t>
            </a:r>
            <a:endParaRPr sz="1600" b="1"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285750" lvl="0" indent="-285750" algn="l" rtl="0">
              <a:lnSpc>
                <a:spcPct val="100000"/>
              </a:lnSpc>
              <a:spcBef>
                <a:spcPts val="0"/>
              </a:spcBef>
              <a:spcAft>
                <a:spcPts val="0"/>
              </a:spcAft>
              <a:buClr>
                <a:srgbClr val="6D6E71"/>
              </a:buClr>
              <a:buSzPts val="1600"/>
              <a:buFont typeface="Noto Sans Symbols"/>
              <a:buChar char="❖"/>
            </a:pPr>
            <a:r>
              <a:rPr lang="sv-SE" sz="1600" b="0" i="0" u="none" strike="noStrike" dirty="0" err="1">
                <a:latin typeface="Calibri"/>
                <a:ea typeface="Calibri"/>
                <a:cs typeface="Calibri"/>
                <a:sym typeface="Calibri"/>
              </a:rPr>
              <a:t>Abbracciate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ricchezza</a:t>
            </a:r>
            <a:r>
              <a:rPr lang="sv-SE" sz="1600" b="0" i="0" u="none" strike="noStrike" dirty="0">
                <a:latin typeface="Calibri"/>
                <a:ea typeface="Calibri"/>
                <a:cs typeface="Calibri"/>
                <a:sym typeface="Calibri"/>
              </a:rPr>
              <a:t> e la </a:t>
            </a:r>
            <a:r>
              <a:rPr lang="sv-SE" sz="1600" b="0" i="0" u="none" strike="noStrike" dirty="0" err="1">
                <a:latin typeface="Calibri"/>
                <a:ea typeface="Calibri"/>
                <a:cs typeface="Calibri"/>
                <a:sym typeface="Calibri"/>
              </a:rPr>
              <a:t>varietà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esperienze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ecoturistiche</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vostra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destinazione</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disposizione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viaggiatori</a:t>
            </a:r>
            <a:r>
              <a:rPr lang="sv-SE" sz="1600" b="0" i="0" u="none" strike="noStrike" dirty="0">
                <a:latin typeface="Calibri"/>
                <a:ea typeface="Calibri"/>
                <a:cs typeface="Calibri"/>
                <a:sym typeface="Calibri"/>
              </a:rPr>
              <a:t>.</a:t>
            </a:r>
            <a:endParaRPr dirty="0"/>
          </a:p>
          <a:p>
            <a:pPr marL="285750" lvl="0" indent="-184150" algn="l" rtl="0">
              <a:lnSpc>
                <a:spcPct val="100000"/>
              </a:lnSpc>
              <a:spcBef>
                <a:spcPts val="0"/>
              </a:spcBef>
              <a:spcAft>
                <a:spcPts val="0"/>
              </a:spcAft>
              <a:buClr>
                <a:srgbClr val="6D6E71"/>
              </a:buClr>
              <a:buSzPts val="1600"/>
              <a:buFont typeface="Noto Sans Symbols"/>
              <a:buNone/>
            </a:pPr>
            <a:endParaRPr sz="1600" b="0" i="0" u="none" strike="noStrike" dirty="0">
              <a:latin typeface="Calibri"/>
              <a:ea typeface="Calibri"/>
              <a:cs typeface="Calibri"/>
              <a:sym typeface="Calibri"/>
            </a:endParaRPr>
          </a:p>
          <a:p>
            <a:pPr marL="285750" lvl="0" indent="-285750" algn="l" rtl="0">
              <a:lnSpc>
                <a:spcPct val="100000"/>
              </a:lnSpc>
              <a:spcBef>
                <a:spcPts val="0"/>
              </a:spcBef>
              <a:spcAft>
                <a:spcPts val="0"/>
              </a:spcAft>
              <a:buClr>
                <a:srgbClr val="6D6E71"/>
              </a:buClr>
              <a:buSzPts val="1600"/>
              <a:buFont typeface="Noto Sans Symbols"/>
              <a:buChar char="❖"/>
            </a:pPr>
            <a:r>
              <a:rPr lang="sv-SE" sz="1600" b="0" i="0" u="none" strike="noStrike" dirty="0" err="1">
                <a:latin typeface="Calibri"/>
                <a:ea typeface="Calibri"/>
                <a:cs typeface="Calibri"/>
                <a:sym typeface="Calibri"/>
              </a:rPr>
              <a:t>Presentate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a:t>
            </a:r>
            <a:r>
              <a:rPr lang="sv-SE" sz="1600" b="0" i="0" u="none" strike="noStrike" dirty="0">
                <a:latin typeface="Calibri"/>
                <a:ea typeface="Calibri"/>
                <a:cs typeface="Calibri"/>
                <a:sym typeface="Calibri"/>
              </a:rPr>
              <a:t> gamma </a:t>
            </a:r>
            <a:r>
              <a:rPr lang="sv-SE" sz="1600" b="0" i="0" u="none" strike="noStrike" dirty="0" err="1">
                <a:latin typeface="Calibri"/>
                <a:ea typeface="Calibri"/>
                <a:cs typeface="Calibri"/>
                <a:sym typeface="Calibri"/>
              </a:rPr>
              <a:t>diversificata</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attività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paesaggi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ecosistemi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incontri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culturali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all'interno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vostre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destinazioni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ecoturistiche</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dirty="0" err="1">
                <a:latin typeface="Calibri"/>
                <a:ea typeface="Calibri"/>
                <a:cs typeface="Calibri"/>
                <a:sym typeface="Calibri"/>
              </a:rPr>
              <a:t>Rispondere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alle</a:t>
            </a:r>
            <a:r>
              <a:rPr lang="sv-SE" sz="1600" b="0" i="0" u="none" strike="noStrike" dirty="0">
                <a:latin typeface="Calibri"/>
                <a:ea typeface="Calibri"/>
                <a:cs typeface="Calibri"/>
                <a:sym typeface="Calibri"/>
              </a:rPr>
              <a:t> diverse </a:t>
            </a:r>
            <a:r>
              <a:rPr lang="sv-SE" sz="1600" b="0" i="0" u="none" strike="noStrike" dirty="0" err="1">
                <a:latin typeface="Calibri"/>
                <a:ea typeface="Calibri"/>
                <a:cs typeface="Calibri"/>
                <a:sym typeface="Calibri"/>
              </a:rPr>
              <a:t>fasce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demografiche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agli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interessi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ai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livelli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avventura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viaggiatori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offrendo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mix di </a:t>
            </a:r>
            <a:r>
              <a:rPr lang="sv-SE" sz="1600" b="0" i="0" u="none" strike="noStrike" dirty="0" err="1">
                <a:latin typeface="Calibri"/>
                <a:ea typeface="Calibri"/>
                <a:cs typeface="Calibri"/>
                <a:sym typeface="Calibri"/>
              </a:rPr>
              <a:t>incontri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la fauna </a:t>
            </a:r>
            <a:r>
              <a:rPr lang="sv-SE" sz="1600" b="0" i="0" u="none" strike="noStrike" dirty="0" err="1">
                <a:latin typeface="Calibri"/>
                <a:ea typeface="Calibri"/>
                <a:cs typeface="Calibri"/>
                <a:sym typeface="Calibri"/>
              </a:rPr>
              <a:t>selvatica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escursioni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nella</a:t>
            </a:r>
            <a:r>
              <a:rPr lang="sv-SE" sz="1600" b="0" i="0" u="none" strike="noStrike" dirty="0">
                <a:latin typeface="Calibri"/>
                <a:ea typeface="Calibri"/>
                <a:cs typeface="Calibri"/>
                <a:sym typeface="Calibri"/>
              </a:rPr>
              <a:t> natura, </a:t>
            </a:r>
            <a:r>
              <a:rPr lang="sv-SE" sz="1600" b="0" i="0" u="none" strike="noStrike" dirty="0" err="1">
                <a:latin typeface="Calibri"/>
                <a:ea typeface="Calibri"/>
                <a:cs typeface="Calibri"/>
                <a:sym typeface="Calibri"/>
              </a:rPr>
              <a:t>immersioni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culturali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iniziative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turismo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sostenibile</a:t>
            </a:r>
            <a:r>
              <a:rPr lang="sv-SE" sz="1600" b="0" i="0" u="none" strike="noStrike" dirty="0">
                <a:latin typeface="Calibri"/>
                <a:ea typeface="Calibri"/>
                <a:cs typeface="Calibri"/>
                <a:sym typeface="Calibri"/>
              </a:rPr>
              <a:t>.</a:t>
            </a:r>
            <a:endParaRPr dirty="0"/>
          </a:p>
          <a:p>
            <a:pPr marL="285750" lvl="0" indent="-184150" algn="just" rtl="0">
              <a:lnSpc>
                <a:spcPct val="100000"/>
              </a:lnSpc>
              <a:spcBef>
                <a:spcPts val="0"/>
              </a:spcBef>
              <a:spcAft>
                <a:spcPts val="0"/>
              </a:spcAft>
              <a:buClr>
                <a:srgbClr val="6D6E71"/>
              </a:buClr>
              <a:buSzPts val="1600"/>
              <a:buFont typeface="Noto Sans Symbols"/>
              <a:buNone/>
            </a:pPr>
            <a:endParaRPr sz="1600" b="0" i="0" u="none" strike="noStrike" dirty="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dirty="0" err="1">
                <a:latin typeface="Calibri"/>
                <a:ea typeface="Calibri"/>
                <a:cs typeface="Calibri"/>
                <a:sym typeface="Calibri"/>
              </a:rPr>
              <a:t>Collaborare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comunità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locali</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gruppi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indigeni</a:t>
            </a:r>
            <a:r>
              <a:rPr lang="sv-SE" sz="1600" b="0" i="0" u="none" strike="noStrike" dirty="0">
                <a:latin typeface="Calibri"/>
                <a:ea typeface="Calibri"/>
                <a:cs typeface="Calibri"/>
                <a:sym typeface="Calibri"/>
              </a:rPr>
              <a:t> e le </a:t>
            </a:r>
            <a:r>
              <a:rPr lang="sv-SE" sz="1600" b="0" i="0" u="none" strike="noStrike" dirty="0" err="1">
                <a:latin typeface="Calibri"/>
                <a:ea typeface="Calibri"/>
                <a:cs typeface="Calibri"/>
                <a:sym typeface="Calibri"/>
              </a:rPr>
              <a:t>organizzazioni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conservazione</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incorporare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prospettive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tradizioni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racconti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diversi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nell'esperienza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ecoturistica</a:t>
            </a:r>
            <a:r>
              <a:rPr lang="sv-SE" sz="1600" b="0" i="0" u="none" strike="noStrike" dirty="0">
                <a:latin typeface="Calibri"/>
                <a:ea typeface="Calibri"/>
                <a:cs typeface="Calibri"/>
                <a:sym typeface="Calibri"/>
              </a:rPr>
              <a:t>.</a:t>
            </a:r>
            <a:endParaRPr dirty="0"/>
          </a:p>
          <a:p>
            <a:pPr marL="285750" lvl="0" indent="-184150" algn="just" rtl="0">
              <a:lnSpc>
                <a:spcPct val="100000"/>
              </a:lnSpc>
              <a:spcBef>
                <a:spcPts val="0"/>
              </a:spcBef>
              <a:spcAft>
                <a:spcPts val="0"/>
              </a:spcAft>
              <a:buClr>
                <a:srgbClr val="6D6E71"/>
              </a:buClr>
              <a:buSzPts val="1600"/>
              <a:buFont typeface="Noto Sans Symbols"/>
              <a:buNone/>
            </a:pPr>
            <a:endParaRPr sz="1600" dirty="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dirty="0" err="1">
                <a:latin typeface="Calibri"/>
                <a:ea typeface="Calibri"/>
                <a:cs typeface="Calibri"/>
                <a:sym typeface="Calibri"/>
              </a:rPr>
              <a:t>Promuovere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l'inclusività</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l'accessibilità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assicurando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attività</a:t>
            </a:r>
            <a:r>
              <a:rPr lang="sv-SE" sz="1600" b="0" i="0" u="none" strike="noStrike" dirty="0">
                <a:latin typeface="Calibri"/>
                <a:ea typeface="Calibri"/>
                <a:cs typeface="Calibri"/>
                <a:sym typeface="Calibri"/>
              </a:rPr>
              <a:t> e le </a:t>
            </a:r>
            <a:r>
              <a:rPr lang="sv-SE" sz="1600" b="0" i="0" u="none" strike="noStrike" dirty="0" err="1">
                <a:latin typeface="Calibri"/>
                <a:ea typeface="Calibri"/>
                <a:cs typeface="Calibri"/>
                <a:sym typeface="Calibri"/>
              </a:rPr>
              <a:t>strutture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ricettive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dell'ecoturismo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accolgano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viaggiatori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ogni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abilità</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provenienza</a:t>
            </a:r>
            <a:r>
              <a:rPr lang="sv-SE" sz="1600" b="0" i="0" u="none" strike="noStrike" dirty="0">
                <a:latin typeface="Calibri"/>
                <a:ea typeface="Calibri"/>
                <a:cs typeface="Calibri"/>
                <a:sym typeface="Calibri"/>
              </a:rPr>
              <a:t>.</a:t>
            </a:r>
            <a:endParaRPr dirty="0"/>
          </a:p>
          <a:p>
            <a:pPr marL="285750" lvl="0" indent="-184150" algn="just" rtl="0">
              <a:lnSpc>
                <a:spcPct val="100000"/>
              </a:lnSpc>
              <a:spcBef>
                <a:spcPts val="0"/>
              </a:spcBef>
              <a:spcAft>
                <a:spcPts val="0"/>
              </a:spcAft>
              <a:buClr>
                <a:srgbClr val="6D6E71"/>
              </a:buClr>
              <a:buSzPts val="1600"/>
              <a:buFont typeface="Arial"/>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dirty="0" err="1">
                <a:latin typeface="Calibri"/>
                <a:ea typeface="Calibri"/>
                <a:cs typeface="Calibri"/>
                <a:sym typeface="Calibri"/>
              </a:rPr>
              <a:t>Riconoscendo</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sviluppando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singolarità</a:t>
            </a:r>
            <a:r>
              <a:rPr lang="sv-SE" sz="1600" b="0" i="0" u="none" strike="noStrike" dirty="0">
                <a:latin typeface="Calibri"/>
                <a:ea typeface="Calibri"/>
                <a:cs typeface="Calibri"/>
                <a:sym typeface="Calibri"/>
              </a:rPr>
              <a:t> e la </a:t>
            </a:r>
            <a:r>
              <a:rPr lang="sv-SE" sz="1600" b="0" i="0" u="none" strike="noStrike" dirty="0" err="1">
                <a:latin typeface="Calibri"/>
                <a:ea typeface="Calibri"/>
                <a:cs typeface="Calibri"/>
                <a:sym typeface="Calibri"/>
              </a:rPr>
              <a:t>diversità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dell'esperienza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clienti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dell'ecoturismo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possibile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creare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viaggi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memorabili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arricchenti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risuonano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un'ampia</a:t>
            </a:r>
            <a:r>
              <a:rPr lang="sv-SE" sz="1600" b="0" i="0" u="none" strike="noStrike" dirty="0">
                <a:latin typeface="Calibri"/>
                <a:ea typeface="Calibri"/>
                <a:cs typeface="Calibri"/>
                <a:sym typeface="Calibri"/>
              </a:rPr>
              <a:t> gamma di </a:t>
            </a:r>
            <a:r>
              <a:rPr lang="sv-SE" sz="1600" b="0" i="0" u="none" strike="noStrike" dirty="0" err="1">
                <a:latin typeface="Calibri"/>
                <a:ea typeface="Calibri"/>
                <a:cs typeface="Calibri"/>
                <a:sym typeface="Calibri"/>
              </a:rPr>
              <a:t>viaggiatori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promuovendo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più</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profondo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apprezzamento</a:t>
            </a:r>
            <a:r>
              <a:rPr lang="sv-SE" sz="1600" b="0" i="0" u="none" strike="noStrike" dirty="0">
                <a:latin typeface="Calibri"/>
                <a:ea typeface="Calibri"/>
                <a:cs typeface="Calibri"/>
                <a:sym typeface="Calibri"/>
              </a:rPr>
              <a:t> per la natura, la </a:t>
            </a:r>
            <a:r>
              <a:rPr lang="sv-SE" sz="1600" b="0" i="0" u="none" strike="noStrike" dirty="0" err="1">
                <a:latin typeface="Calibri"/>
                <a:ea typeface="Calibri"/>
                <a:cs typeface="Calibri"/>
                <a:sym typeface="Calibri"/>
              </a:rPr>
              <a:t>cultura</a:t>
            </a:r>
            <a:r>
              <a:rPr lang="sv-SE" sz="1600" b="0" i="0" u="none" strike="noStrike" dirty="0">
                <a:latin typeface="Calibri"/>
                <a:ea typeface="Calibri"/>
                <a:cs typeface="Calibri"/>
                <a:sym typeface="Calibri"/>
              </a:rPr>
              <a:t> e la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br>
              <a:rPr lang="sv-SE" sz="2000" dirty="0"/>
            </a:br>
            <a:br>
              <a:rPr lang="sv-SE" sz="2000" dirty="0"/>
            </a:br>
            <a:br>
              <a:rPr lang="sv-SE" sz="2000" dirty="0"/>
            </a:br>
            <a:endParaRPr sz="1600" dirty="0">
              <a:latin typeface="Calibri"/>
              <a:ea typeface="Calibri"/>
              <a:cs typeface="Calibri"/>
              <a:sym typeface="Calibri"/>
            </a:endParaRPr>
          </a:p>
        </p:txBody>
      </p:sp>
      <p:sp>
        <p:nvSpPr>
          <p:cNvPr id="859" name="Google Shape;859;p3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Progettazione dell'esperienza del cliente</a:t>
            </a:r>
            <a:endParaRPr/>
          </a:p>
        </p:txBody>
      </p:sp>
      <p:sp>
        <p:nvSpPr>
          <p:cNvPr id="860" name="Google Shape;860;p37"/>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3D Il viaggio del cliente</a:t>
            </a:r>
            <a:endParaRPr/>
          </a:p>
        </p:txBody>
      </p:sp>
      <p:sp>
        <p:nvSpPr>
          <p:cNvPr id="861" name="Google Shape;861;p37"/>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65"/>
        <p:cNvGrpSpPr/>
        <p:nvPr/>
      </p:nvGrpSpPr>
      <p:grpSpPr>
        <a:xfrm>
          <a:off x="0" y="0"/>
          <a:ext cx="0" cy="0"/>
          <a:chOff x="0" y="0"/>
          <a:chExt cx="0" cy="0"/>
        </a:xfrm>
      </p:grpSpPr>
      <p:sp>
        <p:nvSpPr>
          <p:cNvPr id="866" name="Google Shape;866;p3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38</a:t>
            </a:fld>
            <a:endParaRPr/>
          </a:p>
        </p:txBody>
      </p:sp>
      <p:sp>
        <p:nvSpPr>
          <p:cNvPr id="867" name="Google Shape;867;p38"/>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1">
                <a:latin typeface="Calibri"/>
                <a:ea typeface="Calibri"/>
                <a:cs typeface="Calibri"/>
                <a:sym typeface="Calibri"/>
              </a:rPr>
              <a:t>Come creare esperienze memorabili: </a:t>
            </a:r>
            <a:endParaRPr/>
          </a:p>
          <a:p>
            <a:pPr marL="0" lvl="0" indent="0" algn="just" rtl="0">
              <a:lnSpc>
                <a:spcPct val="100000"/>
              </a:lnSpc>
              <a:spcBef>
                <a:spcPts val="0"/>
              </a:spcBef>
              <a:spcAft>
                <a:spcPts val="0"/>
              </a:spcAft>
              <a:buClr>
                <a:srgbClr val="6D6E71"/>
              </a:buClr>
              <a:buSzPts val="1600"/>
              <a:buNone/>
            </a:pPr>
            <a:endParaRPr sz="1600" b="1"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1. Ricerca e scoperta:</a:t>
            </a:r>
            <a:endParaRPr sz="1600" b="0" i="0" u="none" strike="noStrike">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 I viaggiatori vengono a conoscenza delle opportunità di ecoturismo attraverso vari canali, come le ricerche online, i social media, i blog di ecoturismo o le raccomandazioni di amici e familiari.</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Scoprono le offerte uniche del vostro progetto ecoturistico, le iniziative eco-compatibili, le opzioni di destinazione e le pratiche di turismo responsabile.</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1" i="0" u="none" strike="noStrike">
                <a:latin typeface="Calibri"/>
                <a:ea typeface="Calibri"/>
                <a:cs typeface="Calibri"/>
                <a:sym typeface="Calibri"/>
              </a:rPr>
              <a:t>2. Coinvolgimento e formazione:</a:t>
            </a:r>
            <a:endParaRPr sz="1600" b="0" i="0" u="none" strike="noStrike">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Fornite contenuti coinvolgenti sul vostro sito web e sulle piattaforme dei social media per educare i viaggiatori sull'importanza dei viaggi sostenibili e sul significato ambientale e culturale delle destinazioni ecoturistiche.</a:t>
            </a:r>
            <a:endParaRPr/>
          </a:p>
          <a:p>
            <a:pPr marL="285750" lvl="0" indent="-184150" algn="just" rtl="0">
              <a:lnSpc>
                <a:spcPct val="100000"/>
              </a:lnSpc>
              <a:spcBef>
                <a:spcPts val="0"/>
              </a:spcBef>
              <a:spcAft>
                <a:spcPts val="0"/>
              </a:spcAft>
              <a:buClr>
                <a:srgbClr val="6D6E71"/>
              </a:buClr>
              <a:buSzPts val="1600"/>
              <a:buFont typeface="Noto Sans Symbols"/>
              <a:buNone/>
            </a:pPr>
            <a:endParaRPr sz="1600" b="0" i="0" u="none" strike="noStrike">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Offrite tour virtuali, video informativi, blog post ed esperienze interattive per mostrare le bellezze naturali, la biodiversità e il patrimonio culturale delle vostre località ecoturistiche.</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br>
              <a:rPr lang="sv-SE" sz="1600">
                <a:latin typeface="Calibri"/>
                <a:ea typeface="Calibri"/>
                <a:cs typeface="Calibri"/>
                <a:sym typeface="Calibri"/>
              </a:rPr>
            </a:br>
            <a:br>
              <a:rPr lang="sv-SE" sz="1600">
                <a:latin typeface="Calibri"/>
                <a:ea typeface="Calibri"/>
                <a:cs typeface="Calibri"/>
                <a:sym typeface="Calibri"/>
              </a:rPr>
            </a:br>
            <a:br>
              <a:rPr lang="sv-SE" sz="2000"/>
            </a:br>
            <a:br>
              <a:rPr lang="sv-SE" sz="2000"/>
            </a:b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2000"/>
              <a:buNone/>
            </a:pPr>
            <a:br>
              <a:rPr lang="sv-SE" sz="2000"/>
            </a:br>
            <a:br>
              <a:rPr lang="sv-SE" sz="2000"/>
            </a:br>
            <a:endParaRPr sz="1600">
              <a:latin typeface="Calibri"/>
              <a:ea typeface="Calibri"/>
              <a:cs typeface="Calibri"/>
              <a:sym typeface="Calibri"/>
            </a:endParaRPr>
          </a:p>
        </p:txBody>
      </p:sp>
      <p:sp>
        <p:nvSpPr>
          <p:cNvPr id="868" name="Google Shape;868;p38"/>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Progettazione dell'esperienza del cliente</a:t>
            </a:r>
            <a:endParaRPr/>
          </a:p>
        </p:txBody>
      </p:sp>
      <p:sp>
        <p:nvSpPr>
          <p:cNvPr id="869" name="Google Shape;869;p38"/>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3D Il viaggio del cliente</a:t>
            </a:r>
            <a:endParaRPr/>
          </a:p>
        </p:txBody>
      </p:sp>
      <p:sp>
        <p:nvSpPr>
          <p:cNvPr id="870" name="Google Shape;870;p38"/>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74"/>
        <p:cNvGrpSpPr/>
        <p:nvPr/>
      </p:nvGrpSpPr>
      <p:grpSpPr>
        <a:xfrm>
          <a:off x="0" y="0"/>
          <a:ext cx="0" cy="0"/>
          <a:chOff x="0" y="0"/>
          <a:chExt cx="0" cy="0"/>
        </a:xfrm>
      </p:grpSpPr>
      <p:sp>
        <p:nvSpPr>
          <p:cNvPr id="875" name="Google Shape;875;p3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39</a:t>
            </a:fld>
            <a:endParaRPr/>
          </a:p>
        </p:txBody>
      </p:sp>
      <p:sp>
        <p:nvSpPr>
          <p:cNvPr id="876" name="Google Shape;876;p39"/>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1">
                <a:latin typeface="Calibri"/>
                <a:ea typeface="Calibri"/>
                <a:cs typeface="Calibri"/>
                <a:sym typeface="Calibri"/>
              </a:rPr>
              <a:t>3. </a:t>
            </a:r>
            <a:r>
              <a:rPr lang="sv-SE" sz="1600" b="1" i="0" u="none" strike="noStrike">
                <a:latin typeface="Calibri"/>
                <a:ea typeface="Calibri"/>
                <a:cs typeface="Calibri"/>
                <a:sym typeface="Calibri"/>
              </a:rPr>
              <a:t>Processo di prenotazione:</a:t>
            </a:r>
            <a:endParaRPr sz="1600" b="0" i="0" u="none" strike="noStrike">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 Semplificate il processo di prenotazione offrendo un sito web o un'applicazione mobile di facile utilizzo, dove i viaggiatori possono esplorare i pacchetti turistici, verificare la disponibilità ed effettuare facilmente le prenotazioni.</a:t>
            </a:r>
            <a:endParaRPr/>
          </a:p>
          <a:p>
            <a:pPr marL="285750" lvl="0" indent="-184150" algn="just" rtl="0">
              <a:lnSpc>
                <a:spcPct val="100000"/>
              </a:lnSpc>
              <a:spcBef>
                <a:spcPts val="0"/>
              </a:spcBef>
              <a:spcAft>
                <a:spcPts val="0"/>
              </a:spcAft>
              <a:buClr>
                <a:srgbClr val="6D6E71"/>
              </a:buClr>
              <a:buSzPts val="1600"/>
              <a:buFont typeface="Noto Sans Symbols"/>
              <a:buNone/>
            </a:pPr>
            <a:endParaRPr sz="1600" b="0" i="0" u="none" strike="noStrike">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Comunicate chiaramente l'impegno del vostro progetto per la sostenibilità, le strutture ricettive eco-compatibili, i programmi di compensazione delle emissioni di anidride carbonica e le iniziative di coinvolgimento della comunità per attirare i viaggiatori attenti all'ambiente.</a:t>
            </a:r>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r>
              <a:rPr lang="sv-SE" sz="1600" b="1" i="0" u="none" strike="noStrike">
                <a:latin typeface="Calibri"/>
                <a:ea typeface="Calibri"/>
                <a:cs typeface="Calibri"/>
                <a:sym typeface="Calibri"/>
              </a:rPr>
              <a:t>4. Preparazione pre-viaggio: </a:t>
            </a:r>
            <a:endParaRPr sz="1600" b="0" i="0" u="none" strike="noStrike">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Fornire informazioni complete prima del viaggio per aiutare i viaggiatori a prepararsi all'avventura ecoturistica. Queste includono dettagli sulla destinazione, liste di imballaggio raccomandate, consigli di viaggio ecologici, linee guida sul galateo culturale e informazioni sulla salute e la sicurezza.</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Offrire assistenza e supporto personalizzati attraverso comunicazioni via e-mail, chat dal vivo o rappresentanti del servizio clienti dedicati, per rispondere a qualsiasi domanda o dubbio precedente al viaggio.</a:t>
            </a:r>
            <a:endParaRPr/>
          </a:p>
          <a:p>
            <a:pPr marL="0" lvl="0" indent="0" algn="just" rtl="0">
              <a:lnSpc>
                <a:spcPct val="100000"/>
              </a:lnSpc>
              <a:spcBef>
                <a:spcPts val="0"/>
              </a:spcBef>
              <a:spcAft>
                <a:spcPts val="0"/>
              </a:spcAft>
              <a:buClr>
                <a:srgbClr val="6D6E71"/>
              </a:buClr>
              <a:buSzPts val="2000"/>
              <a:buNone/>
            </a:pPr>
            <a:br>
              <a:rPr lang="sv-SE" sz="2000"/>
            </a:br>
            <a:br>
              <a:rPr lang="sv-SE" sz="2000"/>
            </a:br>
            <a:br>
              <a:rPr lang="sv-SE" sz="1600">
                <a:latin typeface="Calibri"/>
                <a:ea typeface="Calibri"/>
                <a:cs typeface="Calibri"/>
                <a:sym typeface="Calibri"/>
              </a:rPr>
            </a:br>
            <a:br>
              <a:rPr lang="sv-SE" sz="2000"/>
            </a:br>
            <a:br>
              <a:rPr lang="sv-SE" sz="2000"/>
            </a:b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2000"/>
              <a:buNone/>
            </a:pPr>
            <a:br>
              <a:rPr lang="sv-SE" sz="2000"/>
            </a:br>
            <a:br>
              <a:rPr lang="sv-SE" sz="2000"/>
            </a:br>
            <a:endParaRPr sz="1600">
              <a:latin typeface="Calibri"/>
              <a:ea typeface="Calibri"/>
              <a:cs typeface="Calibri"/>
              <a:sym typeface="Calibri"/>
            </a:endParaRPr>
          </a:p>
        </p:txBody>
      </p:sp>
      <p:sp>
        <p:nvSpPr>
          <p:cNvPr id="877" name="Google Shape;877;p39"/>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Progettazione dell'esperienza del cliente</a:t>
            </a:r>
            <a:endParaRPr/>
          </a:p>
        </p:txBody>
      </p:sp>
      <p:sp>
        <p:nvSpPr>
          <p:cNvPr id="878" name="Google Shape;878;p39"/>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3D Il viaggio del cliente</a:t>
            </a:r>
            <a:endParaRPr/>
          </a:p>
        </p:txBody>
      </p:sp>
      <p:sp>
        <p:nvSpPr>
          <p:cNvPr id="879" name="Google Shape;879;p39"/>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pic>
        <p:nvPicPr>
          <p:cNvPr id="4" name="Bildobjekt 3" descr="En bild som visar träd, solljus, grön, växt&#10;&#10;AI-genererat innehåll kan vara felaktigt.">
            <a:extLst>
              <a:ext uri="{FF2B5EF4-FFF2-40B4-BE49-F238E27FC236}">
                <a16:creationId xmlns:a16="http://schemas.microsoft.com/office/drawing/2014/main" id="{7D76B1DF-9E6E-9791-7B80-0821A31C37CE}"/>
              </a:ext>
            </a:extLst>
          </p:cNvPr>
          <p:cNvPicPr>
            <a:picLocks noChangeAspect="1"/>
          </p:cNvPicPr>
          <p:nvPr/>
        </p:nvPicPr>
        <p:blipFill>
          <a:blip r:embed="rId3"/>
          <a:stretch>
            <a:fillRect/>
          </a:stretch>
        </p:blipFill>
        <p:spPr>
          <a:xfrm>
            <a:off x="-1524002" y="6137070"/>
            <a:ext cx="5303839" cy="5303839"/>
          </a:xfrm>
          <a:prstGeom prst="rect">
            <a:avLst/>
          </a:prstGeom>
        </p:spPr>
      </p:pic>
      <p:sp>
        <p:nvSpPr>
          <p:cNvPr id="567" name="Google Shape;567;p4"/>
          <p:cNvSpPr txBox="1">
            <a:spLocks noGrp="1"/>
          </p:cNvSpPr>
          <p:nvPr>
            <p:ph type="body" idx="3"/>
          </p:nvPr>
        </p:nvSpPr>
        <p:spPr>
          <a:xfrm>
            <a:off x="615909" y="803767"/>
            <a:ext cx="3739789" cy="2623117"/>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lt1"/>
              </a:buClr>
              <a:buSzPts val="1600"/>
              <a:buNone/>
            </a:pPr>
            <a:r>
              <a:rPr lang="sv-SE" sz="1600"/>
              <a:t>Educazione all'imprenditorialità in </a:t>
            </a:r>
            <a:endParaRPr/>
          </a:p>
          <a:p>
            <a:pPr marL="0" lvl="0" indent="0" algn="ctr" rtl="0">
              <a:lnSpc>
                <a:spcPct val="100000"/>
              </a:lnSpc>
              <a:spcBef>
                <a:spcPts val="0"/>
              </a:spcBef>
              <a:spcAft>
                <a:spcPts val="0"/>
              </a:spcAft>
              <a:buClr>
                <a:schemeClr val="lt1"/>
              </a:buClr>
              <a:buSzPts val="1600"/>
              <a:buNone/>
            </a:pPr>
            <a:r>
              <a:rPr lang="sv-SE" sz="1600"/>
              <a:t>turismo eco-sanitario, GRASSROOTS consente ai giovani di avere un impatto positivo sull'ambiente e sulle loro comunità.</a:t>
            </a:r>
            <a:endParaRPr/>
          </a:p>
        </p:txBody>
      </p:sp>
      <p:sp>
        <p:nvSpPr>
          <p:cNvPr id="568" name="Google Shape;568;p4"/>
          <p:cNvSpPr txBox="1">
            <a:spLocks noGrp="1"/>
          </p:cNvSpPr>
          <p:nvPr>
            <p:ph type="body" idx="1"/>
          </p:nvPr>
        </p:nvSpPr>
        <p:spPr>
          <a:xfrm>
            <a:off x="3128102" y="2738011"/>
            <a:ext cx="785328" cy="1056986"/>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Clr>
                <a:schemeClr val="lt1"/>
              </a:buClr>
              <a:buSzPts val="9600"/>
              <a:buNone/>
            </a:pPr>
            <a:r>
              <a:rPr lang="sv-SE"/>
              <a:t>"</a:t>
            </a:r>
            <a:endParaRPr/>
          </a:p>
        </p:txBody>
      </p:sp>
      <p:sp>
        <p:nvSpPr>
          <p:cNvPr id="569" name="Google Shape;569;p4"/>
          <p:cNvSpPr txBox="1">
            <a:spLocks noGrp="1"/>
          </p:cNvSpPr>
          <p:nvPr>
            <p:ph type="body" idx="2"/>
          </p:nvPr>
        </p:nvSpPr>
        <p:spPr>
          <a:xfrm>
            <a:off x="615910" y="393275"/>
            <a:ext cx="2003444" cy="93660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9600"/>
              <a:buNone/>
            </a:pPr>
            <a:r>
              <a:rPr lang="sv-SE"/>
              <a:t>"</a:t>
            </a:r>
            <a:endParaRPr/>
          </a:p>
        </p:txBody>
      </p:sp>
      <p:sp>
        <p:nvSpPr>
          <p:cNvPr id="570" name="Google Shape;570;p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a:t>
            </a:fld>
            <a:endParaRPr/>
          </a:p>
        </p:txBody>
      </p:sp>
      <p:pic>
        <p:nvPicPr>
          <p:cNvPr id="572" name="Google Shape;572;p4"/>
          <p:cNvPicPr preferRelativeResize="0"/>
          <p:nvPr/>
        </p:nvPicPr>
        <p:blipFill rotWithShape="1">
          <a:blip r:embed="rId4">
            <a:alphaModFix amt="70000"/>
          </a:blip>
          <a:srcRect/>
          <a:stretch/>
        </p:blipFill>
        <p:spPr>
          <a:xfrm>
            <a:off x="34254" y="6800436"/>
            <a:ext cx="3671282" cy="4502865"/>
          </a:xfrm>
          <a:custGeom>
            <a:avLst/>
            <a:gdLst/>
            <a:ahLst/>
            <a:cxnLst/>
            <a:rect l="l" t="t" r="r" b="b"/>
            <a:pathLst>
              <a:path w="3786264" h="4643891" extrusionOk="0">
                <a:moveTo>
                  <a:pt x="0" y="0"/>
                </a:moveTo>
                <a:lnTo>
                  <a:pt x="3786264" y="0"/>
                </a:lnTo>
                <a:lnTo>
                  <a:pt x="3786264" y="4643891"/>
                </a:lnTo>
                <a:lnTo>
                  <a:pt x="0" y="4643891"/>
                </a:lnTo>
                <a:close/>
              </a:path>
            </a:pathLst>
          </a:cu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83"/>
        <p:cNvGrpSpPr/>
        <p:nvPr/>
      </p:nvGrpSpPr>
      <p:grpSpPr>
        <a:xfrm>
          <a:off x="0" y="0"/>
          <a:ext cx="0" cy="0"/>
          <a:chOff x="0" y="0"/>
          <a:chExt cx="0" cy="0"/>
        </a:xfrm>
      </p:grpSpPr>
      <p:sp>
        <p:nvSpPr>
          <p:cNvPr id="884" name="Google Shape;884;p4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40</a:t>
            </a:fld>
            <a:endParaRPr/>
          </a:p>
        </p:txBody>
      </p:sp>
      <p:sp>
        <p:nvSpPr>
          <p:cNvPr id="885" name="Google Shape;885;p40"/>
          <p:cNvSpPr txBox="1">
            <a:spLocks noGrp="1"/>
          </p:cNvSpPr>
          <p:nvPr>
            <p:ph type="body" idx="1"/>
          </p:nvPr>
        </p:nvSpPr>
        <p:spPr>
          <a:xfrm>
            <a:off x="801602" y="2257665"/>
            <a:ext cx="5956470" cy="6822167"/>
          </a:xfrm>
          <a:prstGeom prst="rect">
            <a:avLst/>
          </a:prstGeom>
          <a:solidFill>
            <a:schemeClr val="bg1"/>
          </a:solid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1" i="0" u="none" strike="noStrike" dirty="0">
                <a:latin typeface="Calibri"/>
                <a:ea typeface="Calibri"/>
                <a:cs typeface="Calibri"/>
                <a:sym typeface="Calibri"/>
              </a:rPr>
              <a:t>5. </a:t>
            </a:r>
            <a:r>
              <a:rPr lang="sv-SE" sz="1600" b="1" i="0" u="none" strike="noStrike" dirty="0" err="1">
                <a:latin typeface="Calibri"/>
                <a:ea typeface="Calibri"/>
                <a:cs typeface="Calibri"/>
                <a:sym typeface="Calibri"/>
              </a:rPr>
              <a:t>Esperienza</a:t>
            </a:r>
            <a:r>
              <a:rPr lang="sv-SE" sz="1600" b="1" i="0" u="none" strike="noStrike" dirty="0">
                <a:latin typeface="Calibri"/>
                <a:ea typeface="Calibri"/>
                <a:cs typeface="Calibri"/>
                <a:sym typeface="Calibri"/>
              </a:rPr>
              <a:t> in </a:t>
            </a:r>
            <a:r>
              <a:rPr lang="sv-SE" sz="1600" b="1" i="0" u="none" strike="noStrike" dirty="0" err="1">
                <a:latin typeface="Calibri"/>
                <a:ea typeface="Calibri"/>
                <a:cs typeface="Calibri"/>
                <a:sym typeface="Calibri"/>
              </a:rPr>
              <a:t>viaggio</a:t>
            </a:r>
            <a:r>
              <a:rPr lang="sv-SE" sz="1600" b="1" i="0" u="none" strike="noStrike" dirty="0">
                <a:latin typeface="Calibri"/>
                <a:ea typeface="Calibri"/>
                <a:cs typeface="Calibri"/>
                <a:sym typeface="Calibri"/>
              </a:rPr>
              <a:t>:</a:t>
            </a:r>
            <a:endParaRPr sz="1600" b="0" i="0" u="none" strike="noStrike" dirty="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dirty="0" err="1">
                <a:latin typeface="Calibri"/>
                <a:ea typeface="Calibri"/>
                <a:cs typeface="Calibri"/>
                <a:sym typeface="Calibri"/>
              </a:rPr>
              <a:t>Garantire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viaggiatori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un'esperienza</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viaggio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soluzione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continuità</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arricchente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grazie</a:t>
            </a:r>
            <a:r>
              <a:rPr lang="sv-SE" sz="1600" b="0" i="0" u="none" strike="noStrike" dirty="0">
                <a:latin typeface="Calibri"/>
                <a:ea typeface="Calibri"/>
                <a:cs typeface="Calibri"/>
                <a:sym typeface="Calibri"/>
              </a:rPr>
              <a:t> alla </a:t>
            </a:r>
            <a:r>
              <a:rPr lang="sv-SE" sz="1600" b="0" i="0" u="none" strike="noStrike" dirty="0" err="1">
                <a:latin typeface="Calibri"/>
                <a:ea typeface="Calibri"/>
                <a:cs typeface="Calibri"/>
                <a:sym typeface="Calibri"/>
              </a:rPr>
              <a:t>collaborazione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strutture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ricettive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eco-compatibili</a:t>
            </a:r>
            <a:r>
              <a:rPr lang="sv-SE" sz="1600" b="0" i="0" u="none" strike="noStrike" dirty="0">
                <a:latin typeface="Calibri"/>
                <a:ea typeface="Calibri"/>
                <a:cs typeface="Calibri"/>
                <a:sym typeface="Calibri"/>
              </a:rPr>
              <a:t>, guide </a:t>
            </a:r>
            <a:r>
              <a:rPr lang="sv-SE" sz="1600" b="0" i="0" u="none" strike="noStrike" dirty="0" err="1">
                <a:latin typeface="Calibri"/>
                <a:ea typeface="Calibri"/>
                <a:cs typeface="Calibri"/>
                <a:sym typeface="Calibri"/>
              </a:rPr>
              <a:t>certificate</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comunità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locali</a:t>
            </a:r>
            <a:r>
              <a:rPr lang="sv-SE" sz="1600" b="0" i="0" u="none" strike="noStrike" dirty="0">
                <a:latin typeface="Calibri"/>
                <a:ea typeface="Calibri"/>
                <a:cs typeface="Calibri"/>
                <a:sym typeface="Calibri"/>
              </a:rPr>
              <a:t>.</a:t>
            </a:r>
            <a:endParaRPr dirty="0"/>
          </a:p>
          <a:p>
            <a:pPr marL="285750" lvl="0" indent="-184150" algn="just" rtl="0">
              <a:lnSpc>
                <a:spcPct val="100000"/>
              </a:lnSpc>
              <a:spcBef>
                <a:spcPts val="0"/>
              </a:spcBef>
              <a:spcAft>
                <a:spcPts val="0"/>
              </a:spcAft>
              <a:buClr>
                <a:srgbClr val="6D6E71"/>
              </a:buClr>
              <a:buSzPts val="1600"/>
              <a:buFont typeface="Noto Sans Symbols"/>
              <a:buNone/>
            </a:pPr>
            <a:endParaRPr sz="1600" dirty="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dirty="0" err="1">
                <a:latin typeface="Calibri"/>
                <a:ea typeface="Calibri"/>
                <a:cs typeface="Calibri"/>
                <a:sym typeface="Calibri"/>
              </a:rPr>
              <a:t>Offrono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vasta</a:t>
            </a:r>
            <a:r>
              <a:rPr lang="sv-SE" sz="1600" b="0" i="0" u="none" strike="noStrike" dirty="0">
                <a:latin typeface="Calibri"/>
                <a:ea typeface="Calibri"/>
                <a:cs typeface="Calibri"/>
                <a:sym typeface="Calibri"/>
              </a:rPr>
              <a:t> gamma di </a:t>
            </a:r>
            <a:r>
              <a:rPr lang="sv-SE" sz="1600" b="0" i="0" u="none" strike="noStrike" dirty="0" err="1">
                <a:latin typeface="Calibri"/>
                <a:ea typeface="Calibri"/>
                <a:cs typeface="Calibri"/>
                <a:sym typeface="Calibri"/>
              </a:rPr>
              <a:t>attività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ecologiche</a:t>
            </a:r>
            <a:r>
              <a:rPr lang="sv-SE" sz="1600" b="0" i="0" u="none" strike="noStrike" dirty="0">
                <a:latin typeface="Calibri"/>
                <a:ea typeface="Calibri"/>
                <a:cs typeface="Calibri"/>
                <a:sym typeface="Calibri"/>
              </a:rPr>
              <a:t>, come safari della fauna </a:t>
            </a:r>
            <a:r>
              <a:rPr lang="sv-SE" sz="1600" b="0" i="0" u="none" strike="noStrike" dirty="0" err="1">
                <a:latin typeface="Calibri"/>
                <a:ea typeface="Calibri"/>
                <a:cs typeface="Calibri"/>
                <a:sym typeface="Calibri"/>
              </a:rPr>
              <a:t>selvatica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escursioni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nella</a:t>
            </a:r>
            <a:r>
              <a:rPr lang="sv-SE" sz="1600" b="0" i="0" u="none" strike="noStrike" dirty="0">
                <a:latin typeface="Calibri"/>
                <a:ea typeface="Calibri"/>
                <a:cs typeface="Calibri"/>
                <a:sym typeface="Calibri"/>
              </a:rPr>
              <a:t> natura, </a:t>
            </a:r>
            <a:r>
              <a:rPr lang="sv-SE" sz="1600" b="0" i="0" u="none" strike="noStrike" dirty="0" err="1">
                <a:latin typeface="Calibri"/>
                <a:ea typeface="Calibri"/>
                <a:cs typeface="Calibri"/>
                <a:sym typeface="Calibri"/>
              </a:rPr>
              <a:t>birdwatching</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immersioni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culturali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progetti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conservazione</a:t>
            </a:r>
            <a:r>
              <a:rPr lang="sv-SE" sz="1600" b="0" i="0" u="none" strike="noStrike" dirty="0">
                <a:latin typeface="Calibri"/>
                <a:ea typeface="Calibri"/>
                <a:cs typeface="Calibri"/>
                <a:sym typeface="Calibri"/>
              </a:rPr>
              <a:t>.</a:t>
            </a:r>
            <a:endParaRPr dirty="0"/>
          </a:p>
          <a:p>
            <a:pPr marL="285750" lvl="0" indent="-184150" algn="just" rtl="0">
              <a:lnSpc>
                <a:spcPct val="100000"/>
              </a:lnSpc>
              <a:spcBef>
                <a:spcPts val="0"/>
              </a:spcBef>
              <a:spcAft>
                <a:spcPts val="0"/>
              </a:spcAft>
              <a:buClr>
                <a:srgbClr val="6D6E71"/>
              </a:buClr>
              <a:buSzPts val="1600"/>
              <a:buFont typeface="Noto Sans Symbols"/>
              <a:buNone/>
            </a:pPr>
            <a:endParaRPr sz="1600" dirty="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dirty="0" err="1">
                <a:latin typeface="Calibri"/>
                <a:ea typeface="Calibri"/>
                <a:cs typeface="Calibri"/>
                <a:sym typeface="Calibri"/>
              </a:rPr>
              <a:t>Enfatizzare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pratiche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turismo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responsabile</a:t>
            </a:r>
            <a:r>
              <a:rPr lang="sv-SE" sz="1600" b="0" i="0" u="none" strike="noStrike" dirty="0">
                <a:latin typeface="Calibri"/>
                <a:ea typeface="Calibri"/>
                <a:cs typeface="Calibri"/>
                <a:sym typeface="Calibri"/>
              </a:rPr>
              <a:t> come la </a:t>
            </a:r>
            <a:r>
              <a:rPr lang="sv-SE" sz="1600" b="0" i="0" u="none" strike="noStrike" dirty="0" err="1">
                <a:latin typeface="Calibri"/>
                <a:ea typeface="Calibri"/>
                <a:cs typeface="Calibri"/>
                <a:sym typeface="Calibri"/>
              </a:rPr>
              <a:t>minimizzazione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rifiuti</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riduzione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dell'uso</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plastica</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sostegno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economie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locali</a:t>
            </a:r>
            <a:r>
              <a:rPr lang="sv-SE" sz="1600" b="0" i="0" u="none" strike="noStrike" dirty="0">
                <a:latin typeface="Calibri"/>
                <a:ea typeface="Calibri"/>
                <a:cs typeface="Calibri"/>
                <a:sym typeface="Calibri"/>
              </a:rPr>
              <a:t> e il </a:t>
            </a:r>
            <a:r>
              <a:rPr lang="sv-SE" sz="1600" b="0" i="0" u="none" strike="noStrike" dirty="0" err="1">
                <a:latin typeface="Calibri"/>
                <a:ea typeface="Calibri"/>
                <a:cs typeface="Calibri"/>
                <a:sym typeface="Calibri"/>
              </a:rPr>
              <a:t>rispetto</a:t>
            </a:r>
            <a:r>
              <a:rPr lang="sv-SE" sz="1600" b="0" i="0" u="none" strike="noStrike" dirty="0">
                <a:latin typeface="Calibri"/>
                <a:ea typeface="Calibri"/>
                <a:cs typeface="Calibri"/>
                <a:sym typeface="Calibri"/>
              </a:rPr>
              <a:t> della fauna </a:t>
            </a:r>
            <a:r>
              <a:rPr lang="sv-SE" sz="1600" b="0" i="0" u="none" strike="noStrike" dirty="0" err="1">
                <a:latin typeface="Calibri"/>
                <a:ea typeface="Calibri"/>
                <a:cs typeface="Calibri"/>
                <a:sym typeface="Calibri"/>
              </a:rPr>
              <a:t>selvatica</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culture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indigene</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1" i="0" u="none" strike="noStrike" dirty="0">
                <a:latin typeface="Calibri"/>
                <a:ea typeface="Calibri"/>
                <a:cs typeface="Calibri"/>
                <a:sym typeface="Calibri"/>
              </a:rPr>
              <a:t>6. </a:t>
            </a:r>
            <a:r>
              <a:rPr lang="sv-SE" sz="1600" b="1" i="0" u="none" strike="noStrike" dirty="0" err="1">
                <a:latin typeface="Calibri"/>
                <a:ea typeface="Calibri"/>
                <a:cs typeface="Calibri"/>
                <a:sym typeface="Calibri"/>
              </a:rPr>
              <a:t>Assistenza</a:t>
            </a:r>
            <a:r>
              <a:rPr lang="sv-SE" sz="1600" b="1" i="0" u="none" strike="noStrike" dirty="0">
                <a:latin typeface="Calibri"/>
                <a:ea typeface="Calibri"/>
                <a:cs typeface="Calibri"/>
                <a:sym typeface="Calibri"/>
              </a:rPr>
              <a:t> e </a:t>
            </a:r>
            <a:r>
              <a:rPr lang="sv-SE" sz="1600" b="1" i="0" u="none" strike="noStrike" dirty="0" err="1">
                <a:latin typeface="Calibri"/>
                <a:ea typeface="Calibri"/>
                <a:cs typeface="Calibri"/>
                <a:sym typeface="Calibri"/>
              </a:rPr>
              <a:t>coinvolgimento</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dei</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clienti</a:t>
            </a:r>
            <a:r>
              <a:rPr lang="sv-SE" sz="1600" b="1" i="0" u="none" strike="noStrike" dirty="0">
                <a:latin typeface="Calibri"/>
                <a:ea typeface="Calibri"/>
                <a:cs typeface="Calibri"/>
                <a:sym typeface="Calibri"/>
              </a:rPr>
              <a:t>:</a:t>
            </a:r>
            <a:endParaRPr sz="1600" b="0" i="0" u="none" strike="noStrike" dirty="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dirty="0" err="1">
                <a:latin typeface="Calibri"/>
                <a:ea typeface="Calibri"/>
                <a:cs typeface="Calibri"/>
                <a:sym typeface="Calibri"/>
              </a:rPr>
              <a:t>Fornire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un'assistenza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clienti</a:t>
            </a:r>
            <a:r>
              <a:rPr lang="sv-SE" sz="1600" b="0" i="0" u="none" strike="noStrike" dirty="0">
                <a:latin typeface="Calibri"/>
                <a:ea typeface="Calibri"/>
                <a:cs typeface="Calibri"/>
                <a:sym typeface="Calibri"/>
              </a:rPr>
              <a:t> 24 </a:t>
            </a:r>
            <a:r>
              <a:rPr lang="sv-SE" sz="1600" b="0" i="0" u="none" strike="noStrike" dirty="0" err="1">
                <a:latin typeface="Calibri"/>
                <a:ea typeface="Calibri"/>
                <a:cs typeface="Calibri"/>
                <a:sym typeface="Calibri"/>
              </a:rPr>
              <a:t>ore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a:t>
            </a:r>
            <a:r>
              <a:rPr lang="sv-SE" sz="1600" b="0" i="0" u="none" strike="noStrike" dirty="0">
                <a:latin typeface="Calibri"/>
                <a:ea typeface="Calibri"/>
                <a:cs typeface="Calibri"/>
                <a:sym typeface="Calibri"/>
              </a:rPr>
              <a:t> 24, 7 </a:t>
            </a:r>
            <a:r>
              <a:rPr lang="sv-SE" sz="1600" b="0" i="0" u="none" strike="noStrike" dirty="0" err="1">
                <a:latin typeface="Calibri"/>
                <a:ea typeface="Calibri"/>
                <a:cs typeface="Calibri"/>
                <a:sym typeface="Calibri"/>
              </a:rPr>
              <a:t>giorni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a:t>
            </a:r>
            <a:r>
              <a:rPr lang="sv-SE" sz="1600" b="0" i="0" u="none" strike="noStrike" dirty="0">
                <a:latin typeface="Calibri"/>
                <a:ea typeface="Calibri"/>
                <a:cs typeface="Calibri"/>
                <a:sym typeface="Calibri"/>
              </a:rPr>
              <a:t> 7, </a:t>
            </a:r>
            <a:r>
              <a:rPr lang="sv-SE" sz="1600" b="0" i="0" u="none" strike="noStrike" dirty="0" err="1">
                <a:latin typeface="Calibri"/>
                <a:ea typeface="Calibri"/>
                <a:cs typeface="Calibri"/>
                <a:sym typeface="Calibri"/>
              </a:rPr>
              <a:t>durante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viaggi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viaggiatori</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risolvere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tempestivamente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eventuali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problemi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emergenze</a:t>
            </a:r>
            <a:r>
              <a:rPr lang="sv-SE" sz="1600" b="0" i="0" u="none" strike="noStrike" dirty="0">
                <a:latin typeface="Calibri"/>
                <a:ea typeface="Calibri"/>
                <a:cs typeface="Calibri"/>
                <a:sym typeface="Calibri"/>
              </a:rPr>
              <a:t> o </a:t>
            </a:r>
            <a:r>
              <a:rPr lang="sv-SE" sz="1600" b="0" i="0" u="none" strike="noStrike" dirty="0" err="1">
                <a:latin typeface="Calibri"/>
                <a:ea typeface="Calibri"/>
                <a:cs typeface="Calibri"/>
                <a:sym typeface="Calibri"/>
              </a:rPr>
              <a:t>richieste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informazioni</a:t>
            </a:r>
            <a:r>
              <a:rPr lang="sv-SE" sz="1600" b="0" i="0" u="none" strike="noStrike" dirty="0">
                <a:latin typeface="Calibri"/>
                <a:ea typeface="Calibri"/>
                <a:cs typeface="Calibri"/>
                <a:sym typeface="Calibri"/>
              </a:rPr>
              <a:t>.</a:t>
            </a:r>
            <a:endParaRPr dirty="0"/>
          </a:p>
          <a:p>
            <a:pPr marL="285750" lvl="0" indent="-184150" algn="just" rtl="0">
              <a:lnSpc>
                <a:spcPct val="100000"/>
              </a:lnSpc>
              <a:spcBef>
                <a:spcPts val="0"/>
              </a:spcBef>
              <a:spcAft>
                <a:spcPts val="0"/>
              </a:spcAft>
              <a:buClr>
                <a:srgbClr val="6D6E71"/>
              </a:buClr>
              <a:buSzPts val="1600"/>
              <a:buFont typeface="Noto Sans Symbols"/>
              <a:buNone/>
            </a:pPr>
            <a:endParaRPr sz="1600" dirty="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dirty="0" err="1">
                <a:latin typeface="Calibri"/>
                <a:ea typeface="Calibri"/>
                <a:cs typeface="Calibri"/>
                <a:sym typeface="Calibri"/>
              </a:rPr>
              <a:t>Incoraggiate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viaggiatori</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condividere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loro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esperienze</a:t>
            </a:r>
            <a:r>
              <a:rPr lang="sv-SE" sz="1600" b="0" i="0" u="none" strike="noStrike" dirty="0">
                <a:latin typeface="Calibri"/>
                <a:ea typeface="Calibri"/>
                <a:cs typeface="Calibri"/>
                <a:sym typeface="Calibri"/>
              </a:rPr>
              <a:t> e i </a:t>
            </a:r>
            <a:r>
              <a:rPr lang="sv-SE" sz="1600" b="0" i="0" u="none" strike="noStrike" dirty="0" err="1">
                <a:latin typeface="Calibri"/>
                <a:ea typeface="Calibri"/>
                <a:cs typeface="Calibri"/>
                <a:sym typeface="Calibri"/>
              </a:rPr>
              <a:t>loro</a:t>
            </a:r>
            <a:r>
              <a:rPr lang="sv-SE" sz="1600" b="0" i="0" u="none" strike="noStrike" dirty="0">
                <a:latin typeface="Calibri"/>
                <a:ea typeface="Calibri"/>
                <a:cs typeface="Calibri"/>
                <a:sym typeface="Calibri"/>
              </a:rPr>
              <a:t> feedback </a:t>
            </a:r>
            <a:r>
              <a:rPr lang="sv-SE" sz="1600" b="0" i="0" u="none" strike="noStrike" dirty="0" err="1">
                <a:latin typeface="Calibri"/>
                <a:ea typeface="Calibri"/>
                <a:cs typeface="Calibri"/>
                <a:sym typeface="Calibri"/>
              </a:rPr>
              <a:t>attraverso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sondaggi</a:t>
            </a:r>
            <a:r>
              <a:rPr lang="sv-SE" sz="1600" b="0" i="0" u="none" strike="noStrike" dirty="0">
                <a:latin typeface="Calibri"/>
                <a:ea typeface="Calibri"/>
                <a:cs typeface="Calibri"/>
                <a:sym typeface="Calibri"/>
              </a:rPr>
              <a:t> post-</a:t>
            </a:r>
            <a:r>
              <a:rPr lang="sv-SE" sz="1600" b="0" i="0" u="none" strike="noStrike" dirty="0" err="1">
                <a:latin typeface="Calibri"/>
                <a:ea typeface="Calibri"/>
                <a:cs typeface="Calibri"/>
                <a:sym typeface="Calibri"/>
              </a:rPr>
              <a:t>viaggio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recensioni</a:t>
            </a:r>
            <a:r>
              <a:rPr lang="sv-SE" sz="1600" b="0" i="0" u="none" strike="noStrike" dirty="0">
                <a:latin typeface="Calibri"/>
                <a:ea typeface="Calibri"/>
                <a:cs typeface="Calibri"/>
                <a:sym typeface="Calibri"/>
              </a:rPr>
              <a:t> online e </a:t>
            </a:r>
            <a:r>
              <a:rPr lang="sv-SE" sz="1600" b="0" i="0" u="none" strike="noStrike" dirty="0" err="1">
                <a:latin typeface="Calibri"/>
                <a:ea typeface="Calibri"/>
                <a:cs typeface="Calibri"/>
                <a:sym typeface="Calibri"/>
              </a:rPr>
              <a:t>piattaforme</a:t>
            </a:r>
            <a:r>
              <a:rPr lang="sv-SE" sz="1600" b="0" i="0" u="none" strike="noStrike" dirty="0">
                <a:latin typeface="Calibri"/>
                <a:ea typeface="Calibri"/>
                <a:cs typeface="Calibri"/>
                <a:sym typeface="Calibri"/>
              </a:rPr>
              <a:t> di social media.</a:t>
            </a:r>
            <a:endParaRPr dirty="0"/>
          </a:p>
          <a:p>
            <a:pPr marL="285750" lvl="0" indent="-184150" algn="just" rtl="0">
              <a:lnSpc>
                <a:spcPct val="100000"/>
              </a:lnSpc>
              <a:spcBef>
                <a:spcPts val="0"/>
              </a:spcBef>
              <a:spcAft>
                <a:spcPts val="0"/>
              </a:spcAft>
              <a:buClr>
                <a:srgbClr val="6D6E71"/>
              </a:buClr>
              <a:buSzPts val="1600"/>
              <a:buFont typeface="Noto Sans Symbols"/>
              <a:buNone/>
            </a:pPr>
            <a:endParaRPr sz="1600" dirty="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dirty="0" err="1">
                <a:latin typeface="Calibri"/>
                <a:ea typeface="Calibri"/>
                <a:cs typeface="Calibri"/>
                <a:sym typeface="Calibri"/>
              </a:rPr>
              <a:t>Mantenere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comunicazione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continua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viaggiatori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precedenti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attraverso</a:t>
            </a:r>
            <a:r>
              <a:rPr lang="sv-SE" sz="1600" b="0" i="0" u="none" strike="noStrike" dirty="0">
                <a:latin typeface="Calibri"/>
                <a:ea typeface="Calibri"/>
                <a:cs typeface="Calibri"/>
                <a:sym typeface="Calibri"/>
              </a:rPr>
              <a:t> newsletter, </a:t>
            </a:r>
            <a:r>
              <a:rPr lang="sv-SE" sz="1600" b="0" i="0" u="none" strike="noStrike" dirty="0" err="1">
                <a:latin typeface="Calibri"/>
                <a:ea typeface="Calibri"/>
                <a:cs typeface="Calibri"/>
                <a:sym typeface="Calibri"/>
              </a:rPr>
              <a:t>aggiornamenti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iniziative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promozioni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speciali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inviti</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partecipare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iniziative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conservazione</a:t>
            </a:r>
            <a:r>
              <a:rPr lang="sv-SE" sz="1600" b="0" i="0" u="none" strike="noStrike" dirty="0">
                <a:latin typeface="Calibri"/>
                <a:ea typeface="Calibri"/>
                <a:cs typeface="Calibri"/>
                <a:sym typeface="Calibri"/>
              </a:rPr>
              <a:t> o </a:t>
            </a:r>
            <a:r>
              <a:rPr lang="sv-SE" sz="1600" b="0" i="0" u="none" strike="noStrike" dirty="0" err="1">
                <a:latin typeface="Calibri"/>
                <a:ea typeface="Calibri"/>
                <a:cs typeface="Calibri"/>
                <a:sym typeface="Calibri"/>
              </a:rPr>
              <a:t>ai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progetti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comunitari</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2800"/>
              <a:buNone/>
            </a:pPr>
            <a:br>
              <a:rPr lang="sv-SE" sz="2800" dirty="0"/>
            </a:br>
            <a:br>
              <a:rPr lang="sv-SE" sz="2800" dirty="0"/>
            </a:br>
            <a:br>
              <a:rPr lang="sv-SE" sz="2000" dirty="0"/>
            </a:br>
            <a:br>
              <a:rPr lang="sv-SE" sz="1600" dirty="0">
                <a:latin typeface="Calibri"/>
                <a:ea typeface="Calibri"/>
                <a:cs typeface="Calibri"/>
                <a:sym typeface="Calibri"/>
              </a:rPr>
            </a:br>
            <a:br>
              <a:rPr lang="sv-SE" sz="2000" dirty="0"/>
            </a:br>
            <a:br>
              <a:rPr lang="sv-SE" sz="2000" dirty="0"/>
            </a:b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886" name="Google Shape;886;p40"/>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Progettazione dell'esperienza del cliente</a:t>
            </a:r>
            <a:endParaRPr/>
          </a:p>
        </p:txBody>
      </p:sp>
      <p:sp>
        <p:nvSpPr>
          <p:cNvPr id="887" name="Google Shape;887;p40"/>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3D Il viaggio del cliente</a:t>
            </a:r>
            <a:endParaRPr/>
          </a:p>
        </p:txBody>
      </p:sp>
      <p:sp>
        <p:nvSpPr>
          <p:cNvPr id="888" name="Google Shape;888;p40"/>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92"/>
        <p:cNvGrpSpPr/>
        <p:nvPr/>
      </p:nvGrpSpPr>
      <p:grpSpPr>
        <a:xfrm>
          <a:off x="0" y="0"/>
          <a:ext cx="0" cy="0"/>
          <a:chOff x="0" y="0"/>
          <a:chExt cx="0" cy="0"/>
        </a:xfrm>
      </p:grpSpPr>
      <p:sp>
        <p:nvSpPr>
          <p:cNvPr id="893" name="Google Shape;893;p4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41</a:t>
            </a:fld>
            <a:endParaRPr/>
          </a:p>
        </p:txBody>
      </p:sp>
      <p:sp>
        <p:nvSpPr>
          <p:cNvPr id="894" name="Google Shape;894;p41"/>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7. Riflessione e azione dopo il viaggio:</a:t>
            </a:r>
            <a:endParaRPr sz="1600" b="0" i="0" u="none" strike="noStrike">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Ispirare i viaggiatori a riflettere sulle loro esperienze di ecoturismo e a incorporare pratiche sostenibili nella loro vita quotidiana.</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Fornire risorse e materiali educativi sulla conservazione dell'ambiente, sui viaggi responsabili e sui modi per sostenere le iniziative di ecoturismo a livello globale.</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Incoraggiare i viaggiatori a condividere le loro storie e foto di ecoturismo sui social media, diffondendo la consapevolezza e ispirando altri a intraprendere viaggi sostenibili.</a:t>
            </a:r>
            <a:endParaRPr/>
          </a:p>
          <a:p>
            <a:pPr marL="285750" lvl="0" indent="-285750" algn="just" rtl="0">
              <a:lnSpc>
                <a:spcPct val="100000"/>
              </a:lnSpc>
              <a:spcBef>
                <a:spcPts val="0"/>
              </a:spcBef>
              <a:spcAft>
                <a:spcPts val="0"/>
              </a:spcAft>
              <a:buClr>
                <a:srgbClr val="6D6E71"/>
              </a:buClr>
              <a:buSzPts val="1600"/>
              <a:buFont typeface="Arial"/>
              <a:buChar char="•"/>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Progettando meticolosamente ogni fase del viaggio del cliente dell'ecoturismo, è possibile creare esperienze significative e trasformative per i viaggiatori, promuovendo al contempo la gestione dell'ambiente e le pratiche di turismo sostenibile.</a:t>
            </a:r>
            <a:endParaRPr/>
          </a:p>
          <a:p>
            <a:pPr marL="0" lvl="0" indent="0" algn="just" rtl="0">
              <a:lnSpc>
                <a:spcPct val="100000"/>
              </a:lnSpc>
              <a:spcBef>
                <a:spcPts val="0"/>
              </a:spcBef>
              <a:spcAft>
                <a:spcPts val="0"/>
              </a:spcAft>
              <a:buClr>
                <a:srgbClr val="6D6E71"/>
              </a:buClr>
              <a:buSzPts val="3600"/>
              <a:buNone/>
            </a:pPr>
            <a:br>
              <a:rPr lang="sv-SE" sz="3600"/>
            </a:br>
            <a:br>
              <a:rPr lang="sv-SE" sz="3600"/>
            </a:br>
            <a:br>
              <a:rPr lang="sv-SE" sz="2800"/>
            </a:br>
            <a:br>
              <a:rPr lang="sv-SE" sz="2800"/>
            </a:br>
            <a:br>
              <a:rPr lang="sv-SE" sz="2000"/>
            </a:br>
            <a:br>
              <a:rPr lang="sv-SE" sz="1600">
                <a:latin typeface="Calibri"/>
                <a:ea typeface="Calibri"/>
                <a:cs typeface="Calibri"/>
                <a:sym typeface="Calibri"/>
              </a:rPr>
            </a:br>
            <a:br>
              <a:rPr lang="sv-SE" sz="2000"/>
            </a:br>
            <a:br>
              <a:rPr lang="sv-SE" sz="2000"/>
            </a:b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2000"/>
              <a:buNone/>
            </a:pPr>
            <a:br>
              <a:rPr lang="sv-SE" sz="2000"/>
            </a:br>
            <a:br>
              <a:rPr lang="sv-SE" sz="2000"/>
            </a:br>
            <a:endParaRPr sz="1600">
              <a:latin typeface="Calibri"/>
              <a:ea typeface="Calibri"/>
              <a:cs typeface="Calibri"/>
              <a:sym typeface="Calibri"/>
            </a:endParaRPr>
          </a:p>
        </p:txBody>
      </p:sp>
      <p:sp>
        <p:nvSpPr>
          <p:cNvPr id="895" name="Google Shape;895;p41"/>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Progettazione dell'esperienza del cliente</a:t>
            </a:r>
            <a:endParaRPr/>
          </a:p>
        </p:txBody>
      </p:sp>
      <p:sp>
        <p:nvSpPr>
          <p:cNvPr id="896" name="Google Shape;896;p41"/>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3D Il viaggio del cliente</a:t>
            </a:r>
            <a:endParaRPr/>
          </a:p>
        </p:txBody>
      </p:sp>
      <p:sp>
        <p:nvSpPr>
          <p:cNvPr id="897" name="Google Shape;897;p41"/>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01"/>
        <p:cNvGrpSpPr/>
        <p:nvPr/>
      </p:nvGrpSpPr>
      <p:grpSpPr>
        <a:xfrm>
          <a:off x="0" y="0"/>
          <a:ext cx="0" cy="0"/>
          <a:chOff x="0" y="0"/>
          <a:chExt cx="0" cy="0"/>
        </a:xfrm>
      </p:grpSpPr>
      <p:sp>
        <p:nvSpPr>
          <p:cNvPr id="902" name="Google Shape;902;p4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42</a:t>
            </a:fld>
            <a:endParaRPr/>
          </a:p>
        </p:txBody>
      </p:sp>
      <p:sp>
        <p:nvSpPr>
          <p:cNvPr id="903" name="Google Shape;903;p42"/>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8000"/>
              <a:buNone/>
            </a:pPr>
            <a:r>
              <a:rPr lang="sv-SE"/>
              <a:t>3E</a:t>
            </a:r>
            <a:endParaRPr/>
          </a:p>
        </p:txBody>
      </p:sp>
      <p:sp>
        <p:nvSpPr>
          <p:cNvPr id="904" name="Google Shape;904;p42"/>
          <p:cNvSpPr txBox="1">
            <a:spLocks noGrp="1"/>
          </p:cNvSpPr>
          <p:nvPr>
            <p:ph type="body" idx="2"/>
          </p:nvPr>
        </p:nvSpPr>
        <p:spPr>
          <a:xfrm>
            <a:off x="3779837" y="2592720"/>
            <a:ext cx="2830273"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2800"/>
              <a:buNone/>
            </a:pPr>
            <a:r>
              <a:rPr lang="sv-SE"/>
              <a:t>Modelli di business sostenibili</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08"/>
        <p:cNvGrpSpPr/>
        <p:nvPr/>
      </p:nvGrpSpPr>
      <p:grpSpPr>
        <a:xfrm>
          <a:off x="0" y="0"/>
          <a:ext cx="0" cy="0"/>
          <a:chOff x="0" y="0"/>
          <a:chExt cx="0" cy="0"/>
        </a:xfrm>
      </p:grpSpPr>
      <p:sp>
        <p:nvSpPr>
          <p:cNvPr id="909" name="Google Shape;909;p4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43</a:t>
            </a:fld>
            <a:endParaRPr/>
          </a:p>
        </p:txBody>
      </p:sp>
      <p:sp>
        <p:nvSpPr>
          <p:cNvPr id="910" name="Google Shape;910;p43"/>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Un modello di business è la base del funzionamento di qualsiasi organizzazione - che sia stato progettato consapevolmente o meno, ogni azienda ne ha uno. Descrive il modo in cui il valore viene creato, fornito e catturato, comprendendo i flussi di entrate, le strutture dei costi, le attività chiave e le relazioni con i clienti. Oltre a descrivere semplicemente le operazioni esistenti, un modello di business è anche uno strumento di innovazione. Quadri come il Business Model Canvas (BMC) aiutano gli imprenditori e le organizzazioni a perfezionare, adattare o reimmaginare completamente i loro modelli di business per renderli più efficaci e sostenibili. Mentre i modelli di business tradizionali spesso privilegiano i profitti a breve termine, gli approcci emergenti integrano considerazioni economiche, sociali e ambientali, assicurando una resilienza a lungo termine e un impatto positivo</a:t>
            </a:r>
            <a:r>
              <a:rPr lang="sv-SE" sz="1600">
                <a:latin typeface="Calibri"/>
                <a:ea typeface="Calibri"/>
                <a:cs typeface="Calibri"/>
                <a:sym typeface="Calibri"/>
              </a:rPr>
              <a:t>, come l'esempio su cui ci concentreremo ora: il Modello di business sostenibile!</a:t>
            </a:r>
            <a:br>
              <a:rPr lang="sv-SE" sz="1600">
                <a:latin typeface="Calibri"/>
                <a:ea typeface="Calibri"/>
                <a:cs typeface="Calibri"/>
                <a:sym typeface="Calibri"/>
              </a:rPr>
            </a:br>
            <a:br>
              <a:rPr lang="sv-SE" sz="1600">
                <a:latin typeface="Calibri"/>
                <a:ea typeface="Calibri"/>
                <a:cs typeface="Calibri"/>
                <a:sym typeface="Calibri"/>
              </a:rPr>
            </a:br>
            <a:r>
              <a:rPr lang="sv-SE" sz="1600" b="0" i="0" u="none" strike="noStrike">
                <a:latin typeface="Calibri"/>
                <a:ea typeface="Calibri"/>
                <a:cs typeface="Calibri"/>
                <a:sym typeface="Calibri"/>
              </a:rPr>
              <a:t>Un modello di business sostenibile è un quadro o un approccio che integra considerazioni economiche, ambientali e sociali nel cuore delle operazioni e dei processi decisionali. L'obiettivo è creare valore a lungo termine non solo per l'azienda stessa, ma anche per i suoi stakeholder, tra cui dipendenti, clienti, fornitori, comunità locali e ambiente.</a:t>
            </a: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3600"/>
              <a:buNone/>
            </a:pPr>
            <a:br>
              <a:rPr lang="sv-SE" sz="3600"/>
            </a:br>
            <a:br>
              <a:rPr lang="sv-SE" sz="3600"/>
            </a:br>
            <a:br>
              <a:rPr lang="sv-SE" sz="2800"/>
            </a:br>
            <a:br>
              <a:rPr lang="sv-SE" sz="2800"/>
            </a:br>
            <a:br>
              <a:rPr lang="sv-SE" sz="2000"/>
            </a:br>
            <a:br>
              <a:rPr lang="sv-SE" sz="1600">
                <a:latin typeface="Calibri"/>
                <a:ea typeface="Calibri"/>
                <a:cs typeface="Calibri"/>
                <a:sym typeface="Calibri"/>
              </a:rPr>
            </a:br>
            <a:br>
              <a:rPr lang="sv-SE" sz="2000"/>
            </a:br>
            <a:br>
              <a:rPr lang="sv-SE" sz="2000"/>
            </a:b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2000"/>
              <a:buNone/>
            </a:pPr>
            <a:br>
              <a:rPr lang="sv-SE" sz="2000"/>
            </a:br>
            <a:br>
              <a:rPr lang="sv-SE" sz="2000"/>
            </a:br>
            <a:endParaRPr sz="1600">
              <a:latin typeface="Calibri"/>
              <a:ea typeface="Calibri"/>
              <a:cs typeface="Calibri"/>
              <a:sym typeface="Calibri"/>
            </a:endParaRPr>
          </a:p>
        </p:txBody>
      </p:sp>
      <p:sp>
        <p:nvSpPr>
          <p:cNvPr id="911" name="Google Shape;911;p43"/>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Che cos'è un modello di business?</a:t>
            </a:r>
            <a:endParaRPr/>
          </a:p>
        </p:txBody>
      </p:sp>
      <p:sp>
        <p:nvSpPr>
          <p:cNvPr id="912" name="Google Shape;912;p43"/>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913" name="Google Shape;913;p43"/>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917"/>
        <p:cNvGrpSpPr/>
        <p:nvPr/>
      </p:nvGrpSpPr>
      <p:grpSpPr>
        <a:xfrm>
          <a:off x="0" y="0"/>
          <a:ext cx="0" cy="0"/>
          <a:chOff x="0" y="0"/>
          <a:chExt cx="0" cy="0"/>
        </a:xfrm>
      </p:grpSpPr>
      <p:sp>
        <p:nvSpPr>
          <p:cNvPr id="918" name="Google Shape;918;p4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44</a:t>
            </a:fld>
            <a:endParaRPr/>
          </a:p>
        </p:txBody>
      </p:sp>
      <p:sp>
        <p:nvSpPr>
          <p:cNvPr id="919" name="Google Shape;919;p44"/>
          <p:cNvSpPr txBox="1">
            <a:spLocks noGrp="1"/>
          </p:cNvSpPr>
          <p:nvPr>
            <p:ph type="body" idx="1"/>
          </p:nvPr>
        </p:nvSpPr>
        <p:spPr>
          <a:xfrm>
            <a:off x="801602" y="2403364"/>
            <a:ext cx="6059204" cy="6516047"/>
          </a:xfrm>
          <a:prstGeom prst="rect">
            <a:avLst/>
          </a:prstGeom>
          <a:solidFill>
            <a:schemeClr val="bg1"/>
          </a:solid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1" i="0" u="none" strike="noStrike" dirty="0">
                <a:latin typeface="Calibri"/>
                <a:ea typeface="Calibri"/>
                <a:cs typeface="Calibri"/>
                <a:sym typeface="Calibri"/>
              </a:rPr>
              <a:t>I </a:t>
            </a:r>
            <a:r>
              <a:rPr lang="sv-SE" sz="1600" b="1" i="0" u="none" strike="noStrike" dirty="0" err="1">
                <a:latin typeface="Calibri"/>
                <a:ea typeface="Calibri"/>
                <a:cs typeface="Calibri"/>
                <a:sym typeface="Calibri"/>
              </a:rPr>
              <a:t>componenti</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chiave</a:t>
            </a:r>
            <a:r>
              <a:rPr lang="sv-SE" sz="1600" b="1" i="0" u="none" strike="noStrike" dirty="0">
                <a:latin typeface="Calibri"/>
                <a:ea typeface="Calibri"/>
                <a:cs typeface="Calibri"/>
                <a:sym typeface="Calibri"/>
              </a:rPr>
              <a:t> di </a:t>
            </a:r>
            <a:r>
              <a:rPr lang="sv-SE" sz="1600" b="1" i="0" u="none" strike="noStrike" dirty="0" err="1">
                <a:latin typeface="Calibri"/>
                <a:ea typeface="Calibri"/>
                <a:cs typeface="Calibri"/>
                <a:sym typeface="Calibri"/>
              </a:rPr>
              <a:t>un</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modello</a:t>
            </a:r>
            <a:r>
              <a:rPr lang="sv-SE" sz="1600" b="1" i="0" u="none" strike="noStrike" dirty="0">
                <a:latin typeface="Calibri"/>
                <a:ea typeface="Calibri"/>
                <a:cs typeface="Calibri"/>
                <a:sym typeface="Calibri"/>
              </a:rPr>
              <a:t> di business </a:t>
            </a:r>
            <a:r>
              <a:rPr lang="sv-SE" sz="1600" b="1" i="0" u="none" strike="noStrike" dirty="0" err="1">
                <a:latin typeface="Calibri"/>
                <a:ea typeface="Calibri"/>
                <a:cs typeface="Calibri"/>
                <a:sym typeface="Calibri"/>
              </a:rPr>
              <a:t>sostenibile</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includono</a:t>
            </a:r>
            <a:r>
              <a:rPr lang="sv-SE" sz="1600" b="1" i="0" u="none" strike="noStrike" dirty="0">
                <a:latin typeface="Calibri"/>
                <a:ea typeface="Calibri"/>
                <a:cs typeface="Calibri"/>
                <a:sym typeface="Calibri"/>
              </a:rPr>
              <a:t> in </a:t>
            </a:r>
            <a:r>
              <a:rPr lang="sv-SE" sz="1600" b="1" i="0" u="none" strike="noStrike" dirty="0" err="1">
                <a:latin typeface="Calibri"/>
                <a:ea typeface="Calibri"/>
                <a:cs typeface="Calibri"/>
                <a:sym typeface="Calibri"/>
              </a:rPr>
              <a:t>genere</a:t>
            </a:r>
            <a:r>
              <a:rPr lang="sv-SE" sz="1600" b="1"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Arial"/>
              <a:buChar char="•"/>
            </a:pP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ambientale: Si tratta di </a:t>
            </a:r>
            <a:r>
              <a:rPr lang="sv-SE" sz="1600" b="0" i="0" u="none" strike="noStrike" dirty="0" err="1">
                <a:latin typeface="Calibri"/>
                <a:ea typeface="Calibri"/>
                <a:cs typeface="Calibri"/>
                <a:sym typeface="Calibri"/>
              </a:rPr>
              <a:t>ridurre</a:t>
            </a:r>
            <a:r>
              <a:rPr lang="sv-SE" sz="1600" b="0" i="0" u="none" strike="noStrike" dirty="0">
                <a:latin typeface="Calibri"/>
                <a:ea typeface="Calibri"/>
                <a:cs typeface="Calibri"/>
                <a:sym typeface="Calibri"/>
              </a:rPr>
              <a:t> al </a:t>
            </a:r>
            <a:r>
              <a:rPr lang="sv-SE" sz="1600" b="0" i="0" u="none" strike="noStrike" dirty="0" err="1">
                <a:latin typeface="Calibri"/>
                <a:ea typeface="Calibri"/>
                <a:cs typeface="Calibri"/>
                <a:sym typeface="Calibri"/>
              </a:rPr>
              <a:t>minimo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l'impatto</a:t>
            </a:r>
            <a:r>
              <a:rPr lang="sv-SE" sz="1600" b="0" i="0" u="none" strike="noStrike" dirty="0">
                <a:latin typeface="Calibri"/>
                <a:ea typeface="Calibri"/>
                <a:cs typeface="Calibri"/>
                <a:sym typeface="Calibri"/>
              </a:rPr>
              <a:t> ambientale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attività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aziendali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adottando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pratiche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eco-compatibili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riducendo</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consumo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risorse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gestendo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efficacemente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rifiuti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attenuando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l'inquinamento</a:t>
            </a:r>
            <a:r>
              <a:rPr lang="sv-SE" sz="1600" b="0" i="0" u="none" strike="noStrike" dirty="0">
                <a:latin typeface="Calibri"/>
                <a:ea typeface="Calibri"/>
                <a:cs typeface="Calibri"/>
                <a:sym typeface="Calibri"/>
              </a:rPr>
              <a:t>.</a:t>
            </a:r>
            <a:endParaRPr dirty="0"/>
          </a:p>
          <a:p>
            <a:pPr marL="285750" lvl="0" indent="-285750" algn="just" rtl="0">
              <a:lnSpc>
                <a:spcPct val="100000"/>
              </a:lnSpc>
              <a:spcBef>
                <a:spcPts val="0"/>
              </a:spcBef>
              <a:spcAft>
                <a:spcPts val="0"/>
              </a:spcAft>
              <a:buClr>
                <a:srgbClr val="6D6E71"/>
              </a:buClr>
              <a:buSzPts val="1600"/>
              <a:buFont typeface="Arial"/>
              <a:buChar char="•"/>
            </a:pPr>
            <a:r>
              <a:rPr lang="sv-SE" sz="1600" b="0" i="0" u="none" strike="noStrike" dirty="0" err="1">
                <a:latin typeface="Calibri"/>
                <a:ea typeface="Calibri"/>
                <a:cs typeface="Calibri"/>
                <a:sym typeface="Calibri"/>
              </a:rPr>
              <a:t>Responsabilità</a:t>
            </a:r>
            <a:r>
              <a:rPr lang="sv-SE" sz="1600" b="0" i="0" u="none" strike="noStrike" dirty="0">
                <a:latin typeface="Calibri"/>
                <a:ea typeface="Calibri"/>
                <a:cs typeface="Calibri"/>
                <a:sym typeface="Calibri"/>
              </a:rPr>
              <a:t> sociale: I </a:t>
            </a:r>
            <a:r>
              <a:rPr lang="sv-SE" sz="1600" b="0" i="0" u="none" strike="noStrike" dirty="0" err="1">
                <a:latin typeface="Calibri"/>
                <a:ea typeface="Calibri"/>
                <a:cs typeface="Calibri"/>
                <a:sym typeface="Calibri"/>
              </a:rPr>
              <a:t>modelli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aziendali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danno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priorità</a:t>
            </a:r>
            <a:r>
              <a:rPr lang="sv-SE" sz="1600" b="0" i="0" u="none" strike="noStrike" dirty="0">
                <a:latin typeface="Calibri"/>
                <a:ea typeface="Calibri"/>
                <a:cs typeface="Calibri"/>
                <a:sym typeface="Calibri"/>
              </a:rPr>
              <a:t> al </a:t>
            </a:r>
            <a:r>
              <a:rPr lang="sv-SE" sz="1600" b="0" i="0" u="none" strike="noStrike" dirty="0" err="1">
                <a:latin typeface="Calibri"/>
                <a:ea typeface="Calibri"/>
                <a:cs typeface="Calibri"/>
                <a:sym typeface="Calibri"/>
              </a:rPr>
              <a:t>benessere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persone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compresi</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dipendenti</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clienti</a:t>
            </a:r>
            <a:r>
              <a:rPr lang="sv-SE" sz="1600" b="0" i="0" u="none" strike="noStrike" dirty="0">
                <a:latin typeface="Calibri"/>
                <a:ea typeface="Calibri"/>
                <a:cs typeface="Calibri"/>
                <a:sym typeface="Calibri"/>
              </a:rPr>
              <a:t> e le </a:t>
            </a:r>
            <a:r>
              <a:rPr lang="sv-SE" sz="1600" b="0" i="0" u="none" strike="noStrike" dirty="0" err="1">
                <a:latin typeface="Calibri"/>
                <a:ea typeface="Calibri"/>
                <a:cs typeface="Calibri"/>
                <a:sym typeface="Calibri"/>
              </a:rPr>
              <a:t>comunità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Ciò</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può</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includere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pratiche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lavoro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eque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approvvigionamento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etico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impegno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nella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comunità</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sostegno</a:t>
            </a:r>
            <a:r>
              <a:rPr lang="sv-SE" sz="1600" b="0" i="0" u="none" strike="noStrike" dirty="0">
                <a:latin typeface="Calibri"/>
                <a:ea typeface="Calibri"/>
                <a:cs typeface="Calibri"/>
                <a:sym typeface="Calibri"/>
              </a:rPr>
              <a:t> a cause </a:t>
            </a:r>
            <a:r>
              <a:rPr lang="sv-SE" sz="1600" b="0" i="0" u="none" strike="noStrike" dirty="0" err="1">
                <a:latin typeface="Calibri"/>
                <a:ea typeface="Calibri"/>
                <a:cs typeface="Calibri"/>
                <a:sym typeface="Calibri"/>
              </a:rPr>
              <a:t>sociali</a:t>
            </a:r>
            <a:r>
              <a:rPr lang="sv-SE" sz="1600" b="0" i="0" u="none" strike="noStrike" dirty="0">
                <a:latin typeface="Calibri"/>
                <a:ea typeface="Calibri"/>
                <a:cs typeface="Calibri"/>
                <a:sym typeface="Calibri"/>
              </a:rPr>
              <a:t>.</a:t>
            </a:r>
            <a:endParaRPr dirty="0"/>
          </a:p>
          <a:p>
            <a:pPr marL="285750" lvl="0" indent="-285750" algn="just" rtl="0">
              <a:lnSpc>
                <a:spcPct val="100000"/>
              </a:lnSpc>
              <a:spcBef>
                <a:spcPts val="0"/>
              </a:spcBef>
              <a:spcAft>
                <a:spcPts val="0"/>
              </a:spcAft>
              <a:buClr>
                <a:srgbClr val="6D6E71"/>
              </a:buClr>
              <a:buSzPts val="1600"/>
              <a:buFont typeface="Arial"/>
              <a:buChar char="•"/>
            </a:pPr>
            <a:r>
              <a:rPr lang="sv-SE" sz="1600" b="0" i="0" u="none" strike="noStrike" dirty="0" err="1">
                <a:latin typeface="Calibri"/>
                <a:ea typeface="Calibri"/>
                <a:cs typeface="Calibri"/>
                <a:sym typeface="Calibri"/>
              </a:rPr>
              <a:t>Vitalità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economica</a:t>
            </a:r>
            <a:r>
              <a:rPr lang="sv-SE" sz="1600" b="0" i="0" u="none" strike="noStrike" dirty="0">
                <a:latin typeface="Calibri"/>
                <a:ea typeface="Calibri"/>
                <a:cs typeface="Calibri"/>
                <a:sym typeface="Calibri"/>
              </a:rPr>
              <a:t>: Se da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lato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comprende</a:t>
            </a:r>
            <a:r>
              <a:rPr lang="sv-SE" sz="1600" b="0" i="0" u="none" strike="noStrike" dirty="0">
                <a:latin typeface="Calibri"/>
                <a:ea typeface="Calibri"/>
                <a:cs typeface="Calibri"/>
                <a:sym typeface="Calibri"/>
              </a:rPr>
              <a:t> gli </a:t>
            </a:r>
            <a:r>
              <a:rPr lang="sv-SE" sz="1600" b="0" i="0" u="none" strike="noStrike" dirty="0" err="1">
                <a:latin typeface="Calibri"/>
                <a:ea typeface="Calibri"/>
                <a:cs typeface="Calibri"/>
                <a:sym typeface="Calibri"/>
              </a:rPr>
              <a:t>aspetti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ambientali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sociali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dall'altro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modello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aziendale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deve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essere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economicamente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Ciò</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implica</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generazione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profitti</a:t>
            </a:r>
            <a:r>
              <a:rPr lang="sv-SE" sz="1600" b="0" i="0" u="none" strike="noStrike" dirty="0">
                <a:latin typeface="Calibri"/>
                <a:ea typeface="Calibri"/>
                <a:cs typeface="Calibri"/>
                <a:sym typeface="Calibri"/>
              </a:rPr>
              <a:t> e il </a:t>
            </a:r>
            <a:r>
              <a:rPr lang="sv-SE" sz="1600" b="0" i="0" u="none" strike="noStrike" dirty="0" err="1">
                <a:latin typeface="Calibri"/>
                <a:ea typeface="Calibri"/>
                <a:cs typeface="Calibri"/>
                <a:sym typeface="Calibri"/>
              </a:rPr>
              <a:t>mantenimento</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stabilità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finanziaria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rispetto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principi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a:t>
            </a:r>
            <a:endParaRPr dirty="0"/>
          </a:p>
          <a:p>
            <a:pPr marL="285750" lvl="0" indent="-285750" algn="just" rtl="0">
              <a:lnSpc>
                <a:spcPct val="100000"/>
              </a:lnSpc>
              <a:spcBef>
                <a:spcPts val="0"/>
              </a:spcBef>
              <a:spcAft>
                <a:spcPts val="0"/>
              </a:spcAft>
              <a:buClr>
                <a:srgbClr val="6D6E71"/>
              </a:buClr>
              <a:buSzPts val="1600"/>
              <a:buFont typeface="Arial"/>
              <a:buChar char="•"/>
            </a:pPr>
            <a:r>
              <a:rPr lang="sv-SE" sz="1600" b="0" i="0" u="none" strike="noStrike" dirty="0" err="1">
                <a:latin typeface="Calibri"/>
                <a:ea typeface="Calibri"/>
                <a:cs typeface="Calibri"/>
                <a:sym typeface="Calibri"/>
              </a:rPr>
              <a:t>Prospettiva</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lungo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termine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enfatizza</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pensiero</a:t>
            </a:r>
            <a:r>
              <a:rPr lang="sv-SE" sz="1600" b="0" i="0" u="none" strike="noStrike" dirty="0">
                <a:latin typeface="Calibri"/>
                <a:ea typeface="Calibri"/>
                <a:cs typeface="Calibri"/>
                <a:sym typeface="Calibri"/>
              </a:rPr>
              <a:t> e la </a:t>
            </a:r>
            <a:r>
              <a:rPr lang="sv-SE" sz="1600" b="0" i="0" u="none" strike="noStrike" dirty="0" err="1">
                <a:latin typeface="Calibri"/>
                <a:ea typeface="Calibri"/>
                <a:cs typeface="Calibri"/>
                <a:sym typeface="Calibri"/>
              </a:rPr>
              <a:t>pianificazione</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lungo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termine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concentrandosi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sulla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creazione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valore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duraturo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piuttosto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perseguimento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guadagni</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breve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termine</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spese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generazioni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future</a:t>
            </a:r>
            <a:r>
              <a:rPr lang="sv-SE" sz="1600" b="0" i="0" u="none" strike="noStrike" dirty="0">
                <a:latin typeface="Calibri"/>
                <a:ea typeface="Calibri"/>
                <a:cs typeface="Calibri"/>
                <a:sym typeface="Calibri"/>
              </a:rPr>
              <a:t>.</a:t>
            </a:r>
            <a:endParaRPr dirty="0"/>
          </a:p>
          <a:p>
            <a:pPr marL="285750" lvl="0" indent="-184150" algn="just" rtl="0">
              <a:lnSpc>
                <a:spcPct val="100000"/>
              </a:lnSpc>
              <a:spcBef>
                <a:spcPts val="0"/>
              </a:spcBef>
              <a:spcAft>
                <a:spcPts val="0"/>
              </a:spcAft>
              <a:buClr>
                <a:srgbClr val="6D6E71"/>
              </a:buClr>
              <a:buSzPts val="1600"/>
              <a:buFont typeface="Arial"/>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dirty="0">
                <a:latin typeface="Calibri"/>
                <a:ea typeface="Calibri"/>
                <a:cs typeface="Calibri"/>
                <a:sym typeface="Calibri"/>
              </a:rPr>
              <a:t>In </a:t>
            </a:r>
            <a:r>
              <a:rPr lang="sv-SE" sz="1600" b="0" i="0" u="none" strike="noStrike" dirty="0" err="1">
                <a:latin typeface="Calibri"/>
                <a:ea typeface="Calibri"/>
                <a:cs typeface="Calibri"/>
                <a:sym typeface="Calibri"/>
              </a:rPr>
              <a:t>generale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modello</a:t>
            </a:r>
            <a:r>
              <a:rPr lang="sv-SE" sz="1600" b="0" i="0" u="none" strike="noStrike" dirty="0">
                <a:latin typeface="Calibri"/>
                <a:ea typeface="Calibri"/>
                <a:cs typeface="Calibri"/>
                <a:sym typeface="Calibri"/>
              </a:rPr>
              <a:t> di business </a:t>
            </a:r>
            <a:r>
              <a:rPr lang="sv-SE" sz="1600" b="0" i="0" u="none" strike="noStrike" dirty="0" err="1">
                <a:latin typeface="Calibri"/>
                <a:ea typeface="Calibri"/>
                <a:cs typeface="Calibri"/>
                <a:sym typeface="Calibri"/>
              </a:rPr>
              <a:t>sostenibile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cerca</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bilanciare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prosperità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economica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l'equità</a:t>
            </a:r>
            <a:r>
              <a:rPr lang="sv-SE" sz="1600" b="0" i="0" u="none" strike="noStrike" dirty="0">
                <a:latin typeface="Calibri"/>
                <a:ea typeface="Calibri"/>
                <a:cs typeface="Calibri"/>
                <a:sym typeface="Calibri"/>
              </a:rPr>
              <a:t> sociale e la </a:t>
            </a:r>
            <a:r>
              <a:rPr lang="sv-SE" sz="1600" b="0" i="0" u="none" strike="noStrike" dirty="0" err="1">
                <a:latin typeface="Calibri"/>
                <a:ea typeface="Calibri"/>
                <a:cs typeface="Calibri"/>
                <a:sym typeface="Calibri"/>
              </a:rPr>
              <a:t>tutela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dell'ambiente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sforzandosi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creare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risultati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positivi</a:t>
            </a:r>
            <a:r>
              <a:rPr lang="sv-SE" sz="1600" b="0" i="0" u="none" strike="noStrike" dirty="0">
                <a:latin typeface="Calibri"/>
                <a:ea typeface="Calibri"/>
                <a:cs typeface="Calibri"/>
                <a:sym typeface="Calibri"/>
              </a:rPr>
              <a:t> sia per </a:t>
            </a:r>
            <a:r>
              <a:rPr lang="sv-SE" sz="1600" b="0" i="0" u="none" strike="noStrike" dirty="0" err="1">
                <a:latin typeface="Calibri"/>
                <a:ea typeface="Calibri"/>
                <a:cs typeface="Calibri"/>
                <a:sym typeface="Calibri"/>
              </a:rPr>
              <a:t>l'azienda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per la </a:t>
            </a:r>
            <a:r>
              <a:rPr lang="sv-SE" sz="1600" b="0" i="0" u="none" strike="noStrike" dirty="0" err="1">
                <a:latin typeface="Calibri"/>
                <a:ea typeface="Calibri"/>
                <a:cs typeface="Calibri"/>
                <a:sym typeface="Calibri"/>
              </a:rPr>
              <a:t>società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complesso</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3600"/>
              <a:buNone/>
            </a:pPr>
            <a:br>
              <a:rPr lang="sv-SE" sz="3600" dirty="0"/>
            </a:br>
            <a:br>
              <a:rPr lang="sv-SE" sz="3600" dirty="0"/>
            </a:br>
            <a:br>
              <a:rPr lang="sv-SE" sz="2800" dirty="0"/>
            </a:br>
            <a:br>
              <a:rPr lang="sv-SE" sz="2800" dirty="0"/>
            </a:br>
            <a:br>
              <a:rPr lang="sv-SE" sz="2000" dirty="0"/>
            </a:br>
            <a:br>
              <a:rPr lang="sv-SE" sz="1600" dirty="0">
                <a:latin typeface="Calibri"/>
                <a:ea typeface="Calibri"/>
                <a:cs typeface="Calibri"/>
                <a:sym typeface="Calibri"/>
              </a:rPr>
            </a:br>
            <a:br>
              <a:rPr lang="sv-SE" sz="2000" dirty="0"/>
            </a:br>
            <a:br>
              <a:rPr lang="sv-SE" sz="2000" dirty="0"/>
            </a:b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920" name="Google Shape;920;p44"/>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Sostenibilità + modelli di business?</a:t>
            </a:r>
            <a:endParaRPr/>
          </a:p>
        </p:txBody>
      </p:sp>
      <p:sp>
        <p:nvSpPr>
          <p:cNvPr id="921" name="Google Shape;921;p44"/>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922" name="Google Shape;922;p44"/>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926"/>
        <p:cNvGrpSpPr/>
        <p:nvPr/>
      </p:nvGrpSpPr>
      <p:grpSpPr>
        <a:xfrm>
          <a:off x="0" y="0"/>
          <a:ext cx="0" cy="0"/>
          <a:chOff x="0" y="0"/>
          <a:chExt cx="0" cy="0"/>
        </a:xfrm>
      </p:grpSpPr>
      <p:sp>
        <p:nvSpPr>
          <p:cNvPr id="927" name="Google Shape;927;p4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45</a:t>
            </a:fld>
            <a:endParaRPr/>
          </a:p>
        </p:txBody>
      </p:sp>
      <p:sp>
        <p:nvSpPr>
          <p:cNvPr id="928" name="Google Shape;928;p45"/>
          <p:cNvSpPr txBox="1">
            <a:spLocks noGrp="1"/>
          </p:cNvSpPr>
          <p:nvPr>
            <p:ph type="body" idx="1"/>
          </p:nvPr>
        </p:nvSpPr>
        <p:spPr>
          <a:xfrm>
            <a:off x="801602" y="2018353"/>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dirty="0">
                <a:latin typeface="Calibri"/>
                <a:ea typeface="Calibri"/>
                <a:cs typeface="Calibri"/>
                <a:sym typeface="Calibri"/>
              </a:rPr>
              <a:t>Il </a:t>
            </a:r>
            <a:r>
              <a:rPr lang="sv-SE" sz="1600" b="0" i="0" u="none" strike="noStrike" dirty="0" err="1">
                <a:latin typeface="Calibri"/>
                <a:ea typeface="Calibri"/>
                <a:cs typeface="Calibri"/>
                <a:sym typeface="Calibri"/>
              </a:rPr>
              <a:t>modello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aziendale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tradizionale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oggi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ruota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tipicamente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intorno</a:t>
            </a:r>
            <a:r>
              <a:rPr lang="sv-SE" sz="1600" b="0" i="0" u="none" strike="noStrike" dirty="0">
                <a:latin typeface="Calibri"/>
                <a:ea typeface="Calibri"/>
                <a:cs typeface="Calibri"/>
                <a:sym typeface="Calibri"/>
              </a:rPr>
              <a:t> alla </a:t>
            </a:r>
            <a:r>
              <a:rPr lang="sv-SE" sz="1600" b="0" i="0" u="none" strike="noStrike" dirty="0" err="1">
                <a:latin typeface="Calibri"/>
                <a:ea typeface="Calibri"/>
                <a:cs typeface="Calibri"/>
                <a:sym typeface="Calibri"/>
              </a:rPr>
              <a:t>massimizzazione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profitti</a:t>
            </a:r>
            <a:r>
              <a:rPr lang="sv-SE" sz="1600" b="0" i="0" u="none" strike="noStrike" dirty="0">
                <a:latin typeface="Calibri"/>
                <a:ea typeface="Calibri"/>
                <a:cs typeface="Calibri"/>
                <a:sym typeface="Calibri"/>
              </a:rPr>
              <a:t> e del </a:t>
            </a:r>
            <a:r>
              <a:rPr lang="sv-SE" sz="1600" b="0" i="0" u="none" strike="noStrike" dirty="0" err="1">
                <a:latin typeface="Calibri"/>
                <a:ea typeface="Calibri"/>
                <a:cs typeface="Calibri"/>
                <a:sym typeface="Calibri"/>
              </a:rPr>
              <a:t>valore</a:t>
            </a:r>
            <a:r>
              <a:rPr lang="sv-SE" sz="1600" b="0" i="0" u="none" strike="noStrike" dirty="0">
                <a:latin typeface="Calibri"/>
                <a:ea typeface="Calibri"/>
                <a:cs typeface="Calibri"/>
                <a:sym typeface="Calibri"/>
              </a:rPr>
              <a:t> per gli </a:t>
            </a:r>
            <a:r>
              <a:rPr lang="sv-SE" sz="1600" b="0" i="0" u="none" strike="noStrike" dirty="0" err="1">
                <a:latin typeface="Calibri"/>
                <a:ea typeface="Calibri"/>
                <a:cs typeface="Calibri"/>
                <a:sym typeface="Calibri"/>
              </a:rPr>
              <a:t>azionisti</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arco</a:t>
            </a:r>
            <a:r>
              <a:rPr lang="sv-SE" sz="1600" b="0" i="0" u="none" strike="noStrike" dirty="0">
                <a:latin typeface="Calibri"/>
                <a:ea typeface="Calibri"/>
                <a:cs typeface="Calibri"/>
                <a:sym typeface="Calibri"/>
              </a:rPr>
              <a:t> di tempo </a:t>
            </a:r>
            <a:r>
              <a:rPr lang="sv-SE" sz="1600" b="0" i="0" u="none" strike="noStrike" dirty="0" err="1">
                <a:latin typeface="Calibri"/>
                <a:ea typeface="Calibri"/>
                <a:cs typeface="Calibri"/>
                <a:sym typeface="Calibri"/>
              </a:rPr>
              <a:t>relativamente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breve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caratteristiche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principali</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modello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aziendale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tradizionale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includono</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a:pPr>
            <a:r>
              <a:rPr lang="sv-SE" sz="1600" b="0" i="0" u="none" strike="noStrike" dirty="0" err="1">
                <a:latin typeface="Calibri"/>
                <a:ea typeface="Calibri"/>
                <a:cs typeface="Calibri"/>
                <a:sym typeface="Calibri"/>
              </a:rPr>
              <a:t>Massimizzazione</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profitto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L'obiettivo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principale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aziende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tradizionali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quello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generare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profitti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massimizzare</a:t>
            </a:r>
            <a:r>
              <a:rPr lang="sv-SE" sz="1600" b="0" i="0" u="none" strike="noStrike" dirty="0">
                <a:latin typeface="Calibri"/>
                <a:ea typeface="Calibri"/>
                <a:cs typeface="Calibri"/>
                <a:sym typeface="Calibri"/>
              </a:rPr>
              <a:t> gli </a:t>
            </a:r>
            <a:r>
              <a:rPr lang="sv-SE" sz="1600" b="0" i="0" u="none" strike="noStrike" dirty="0" err="1">
                <a:latin typeface="Calibri"/>
                <a:ea typeface="Calibri"/>
                <a:cs typeface="Calibri"/>
                <a:sym typeface="Calibri"/>
              </a:rPr>
              <a:t>utili</a:t>
            </a:r>
            <a:r>
              <a:rPr lang="sv-SE" sz="1600" b="0" i="0" u="none" strike="noStrike" dirty="0">
                <a:latin typeface="Calibri"/>
                <a:ea typeface="Calibri"/>
                <a:cs typeface="Calibri"/>
                <a:sym typeface="Calibri"/>
              </a:rPr>
              <a:t> per gli </a:t>
            </a:r>
            <a:r>
              <a:rPr lang="sv-SE" sz="1600" b="0" i="0" u="none" strike="noStrike" dirty="0" err="1">
                <a:latin typeface="Calibri"/>
                <a:ea typeface="Calibri"/>
                <a:cs typeface="Calibri"/>
                <a:sym typeface="Calibri"/>
              </a:rPr>
              <a:t>azionisti</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decisioni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vengono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spesso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prese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concentrandosi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guadagni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finanziari</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breve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termine</a:t>
            </a:r>
            <a:r>
              <a:rPr lang="sv-SE" sz="1600" b="0" i="0" u="none" strike="noStrike" dirty="0">
                <a:latin typeface="Calibri"/>
                <a:ea typeface="Calibri"/>
                <a:cs typeface="Calibri"/>
                <a:sym typeface="Calibri"/>
              </a:rPr>
              <a:t>.</a:t>
            </a:r>
            <a:endParaRPr dirty="0"/>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dirty="0">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a:pPr>
            <a:r>
              <a:rPr lang="sv-SE" sz="1600" b="0" i="0" u="none" strike="noStrike" dirty="0" err="1">
                <a:latin typeface="Calibri"/>
                <a:ea typeface="Calibri"/>
                <a:cs typeface="Calibri"/>
                <a:sym typeface="Calibri"/>
              </a:rPr>
              <a:t>Efficienza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costi</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aziende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tradizionali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danno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priorità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all'efficienza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costi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all'efficacia</a:t>
            </a:r>
            <a:r>
              <a:rPr lang="sv-SE" sz="1600" b="0" i="0" u="none" strike="noStrike" dirty="0">
                <a:latin typeface="Calibri"/>
                <a:ea typeface="Calibri"/>
                <a:cs typeface="Calibri"/>
                <a:sym typeface="Calibri"/>
              </a:rPr>
              <a:t> operativa per </a:t>
            </a:r>
            <a:r>
              <a:rPr lang="sv-SE" sz="1600" b="0" i="0" u="none" strike="noStrike" dirty="0" err="1">
                <a:latin typeface="Calibri"/>
                <a:ea typeface="Calibri"/>
                <a:cs typeface="Calibri"/>
                <a:sym typeface="Calibri"/>
              </a:rPr>
              <a:t>migliorare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redditività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Ciò</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può</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comportare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razionalizzazione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processi</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riduzione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spese</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l'ottimizzazione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dell'utilizzo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risorse</a:t>
            </a:r>
            <a:r>
              <a:rPr lang="sv-SE" sz="1600" b="0" i="0" u="none" strike="noStrike" dirty="0">
                <a:latin typeface="Calibri"/>
                <a:ea typeface="Calibri"/>
                <a:cs typeface="Calibri"/>
                <a:sym typeface="Calibri"/>
              </a:rPr>
              <a:t>.</a:t>
            </a:r>
            <a:endParaRPr dirty="0"/>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dirty="0">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a:pPr>
            <a:r>
              <a:rPr lang="sv-SE" sz="1600" b="0" i="0" u="none" strike="noStrike" dirty="0" err="1">
                <a:latin typeface="Calibri"/>
                <a:ea typeface="Calibri"/>
                <a:cs typeface="Calibri"/>
                <a:sym typeface="Calibri"/>
              </a:rPr>
              <a:t>Vantaggio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competitivo</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imprese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tradizionali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cercano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ottenere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vantaggio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competitivo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mercato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attraverso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fattori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quali</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differenziazione</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prodotto</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branding</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strategie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prezzo</a:t>
            </a:r>
            <a:r>
              <a:rPr lang="sv-SE" sz="1600" b="0" i="0" u="none" strike="noStrike" dirty="0">
                <a:latin typeface="Calibri"/>
                <a:ea typeface="Calibri"/>
                <a:cs typeface="Calibri"/>
                <a:sym typeface="Calibri"/>
              </a:rPr>
              <a:t> e il </a:t>
            </a:r>
            <a:r>
              <a:rPr lang="sv-SE" sz="1600" b="0" i="0" u="none" strike="noStrike" dirty="0" err="1">
                <a:latin typeface="Calibri"/>
                <a:ea typeface="Calibri"/>
                <a:cs typeface="Calibri"/>
                <a:sym typeface="Calibri"/>
              </a:rPr>
              <a:t>posizionamento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mercato</a:t>
            </a:r>
            <a:r>
              <a:rPr lang="sv-SE" sz="1600" b="0" i="0" u="none" strike="noStrike" dirty="0">
                <a:latin typeface="Calibri"/>
                <a:ea typeface="Calibri"/>
                <a:cs typeface="Calibri"/>
                <a:sym typeface="Calibri"/>
              </a:rPr>
              <a:t>.</a:t>
            </a:r>
            <a:endParaRPr dirty="0"/>
          </a:p>
          <a:p>
            <a:pPr marL="342900" lvl="0" indent="-241300" algn="just" rtl="0">
              <a:lnSpc>
                <a:spcPct val="100000"/>
              </a:lnSpc>
              <a:spcBef>
                <a:spcPts val="0"/>
              </a:spcBef>
              <a:spcAft>
                <a:spcPts val="0"/>
              </a:spcAft>
              <a:buClr>
                <a:srgbClr val="6D6E71"/>
              </a:buClr>
              <a:buSzPts val="1600"/>
              <a:buFont typeface="Century Schoolbook"/>
              <a:buNone/>
            </a:pPr>
            <a:endParaRPr sz="1600" dirty="0">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a:pPr>
            <a:r>
              <a:rPr lang="sv-SE" sz="1600" b="0" i="0" u="none" strike="noStrike" dirty="0" err="1">
                <a:latin typeface="Calibri"/>
                <a:ea typeface="Calibri"/>
                <a:cs typeface="Calibri"/>
                <a:sym typeface="Calibri"/>
              </a:rPr>
              <a:t>Orientamento</a:t>
            </a:r>
            <a:r>
              <a:rPr lang="sv-SE" sz="1600" b="0" i="0" u="none" strike="noStrike" dirty="0">
                <a:latin typeface="Calibri"/>
                <a:ea typeface="Calibri"/>
                <a:cs typeface="Calibri"/>
                <a:sym typeface="Calibri"/>
              </a:rPr>
              <a:t> alla </a:t>
            </a:r>
            <a:r>
              <a:rPr lang="sv-SE" sz="1600" b="0" i="0" u="none" strike="noStrike" dirty="0" err="1">
                <a:latin typeface="Calibri"/>
                <a:ea typeface="Calibri"/>
                <a:cs typeface="Calibri"/>
                <a:sym typeface="Calibri"/>
              </a:rPr>
              <a:t>crescita</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crescita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spesso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considerata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misura</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successo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modelli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aziendali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tradizionali</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aziende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puntano</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espandere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propria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quota</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mercato</a:t>
            </a:r>
            <a:r>
              <a:rPr lang="sv-SE" sz="1600" b="0" i="0" u="none" strike="noStrike" dirty="0">
                <a:latin typeface="Calibri"/>
                <a:ea typeface="Calibri"/>
                <a:cs typeface="Calibri"/>
                <a:sym typeface="Calibri"/>
              </a:rPr>
              <a:t>, ad </a:t>
            </a:r>
            <a:r>
              <a:rPr lang="sv-SE" sz="1600" b="0" i="0" u="none" strike="noStrike" dirty="0" err="1">
                <a:latin typeface="Calibri"/>
                <a:ea typeface="Calibri"/>
                <a:cs typeface="Calibri"/>
                <a:sym typeface="Calibri"/>
              </a:rPr>
              <a:t>aumentare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ricavi</a:t>
            </a:r>
            <a:r>
              <a:rPr lang="sv-SE" sz="1600" b="0" i="0" u="none" strike="noStrike" dirty="0">
                <a:latin typeface="Calibri"/>
                <a:ea typeface="Calibri"/>
                <a:cs typeface="Calibri"/>
                <a:sym typeface="Calibri"/>
              </a:rPr>
              <a:t> e ad </a:t>
            </a:r>
            <a:r>
              <a:rPr lang="sv-SE" sz="1600" b="0" i="0" u="none" strike="noStrike" dirty="0" err="1">
                <a:latin typeface="Calibri"/>
                <a:ea typeface="Calibri"/>
                <a:cs typeface="Calibri"/>
                <a:sym typeface="Calibri"/>
              </a:rPr>
              <a:t>entrare</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nuovi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mercati</a:t>
            </a:r>
            <a:r>
              <a:rPr lang="sv-SE" sz="1600" b="0" i="0" u="none" strike="noStrike" dirty="0">
                <a:latin typeface="Calibri"/>
                <a:ea typeface="Calibri"/>
                <a:cs typeface="Calibri"/>
                <a:sym typeface="Calibri"/>
              </a:rPr>
              <a:t> o </a:t>
            </a:r>
            <a:r>
              <a:rPr lang="sv-SE" sz="1600" b="0" i="0" u="none" strike="noStrike" dirty="0" err="1">
                <a:latin typeface="Calibri"/>
                <a:ea typeface="Calibri"/>
                <a:cs typeface="Calibri"/>
                <a:sym typeface="Calibri"/>
              </a:rPr>
              <a:t>linee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prodotti</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guidare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crescita</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3600"/>
              <a:buNone/>
            </a:pPr>
            <a:br>
              <a:rPr lang="sv-SE" sz="3600" dirty="0"/>
            </a:br>
            <a:br>
              <a:rPr lang="sv-SE" sz="3600" dirty="0"/>
            </a:br>
            <a:br>
              <a:rPr lang="sv-SE" sz="2800" dirty="0"/>
            </a:br>
            <a:br>
              <a:rPr lang="sv-SE" sz="2800" dirty="0"/>
            </a:br>
            <a:br>
              <a:rPr lang="sv-SE" sz="2000" dirty="0"/>
            </a:br>
            <a:br>
              <a:rPr lang="sv-SE" sz="1600" dirty="0">
                <a:latin typeface="Calibri"/>
                <a:ea typeface="Calibri"/>
                <a:cs typeface="Calibri"/>
                <a:sym typeface="Calibri"/>
              </a:rPr>
            </a:br>
            <a:br>
              <a:rPr lang="sv-SE" sz="2000" dirty="0"/>
            </a:br>
            <a:br>
              <a:rPr lang="sv-SE" sz="2000" dirty="0"/>
            </a:b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929" name="Google Shape;929;p45"/>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Il problema dei modelli di business odierni</a:t>
            </a:r>
            <a:endParaRPr/>
          </a:p>
        </p:txBody>
      </p:sp>
      <p:sp>
        <p:nvSpPr>
          <p:cNvPr id="930" name="Google Shape;930;p45"/>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931" name="Google Shape;931;p45"/>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35"/>
        <p:cNvGrpSpPr/>
        <p:nvPr/>
      </p:nvGrpSpPr>
      <p:grpSpPr>
        <a:xfrm>
          <a:off x="0" y="0"/>
          <a:ext cx="0" cy="0"/>
          <a:chOff x="0" y="0"/>
          <a:chExt cx="0" cy="0"/>
        </a:xfrm>
      </p:grpSpPr>
      <p:sp>
        <p:nvSpPr>
          <p:cNvPr id="936" name="Google Shape;936;p4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46</a:t>
            </a:fld>
            <a:endParaRPr/>
          </a:p>
        </p:txBody>
      </p:sp>
      <p:sp>
        <p:nvSpPr>
          <p:cNvPr id="937" name="Google Shape;937;p46"/>
          <p:cNvSpPr txBox="1">
            <a:spLocks noGrp="1"/>
          </p:cNvSpPr>
          <p:nvPr>
            <p:ph type="body" idx="1"/>
          </p:nvPr>
        </p:nvSpPr>
        <p:spPr>
          <a:xfrm>
            <a:off x="801602" y="2034395"/>
            <a:ext cx="5956470" cy="7400632"/>
          </a:xfrm>
          <a:prstGeom prst="rect">
            <a:avLst/>
          </a:prstGeom>
          <a:noFill/>
          <a:ln>
            <a:noFill/>
          </a:ln>
        </p:spPr>
        <p:txBody>
          <a:bodyPr spcFirstLastPara="1" wrap="square" lIns="91425" tIns="45700" rIns="91425" bIns="45700" anchor="t" anchorCtr="0">
            <a:noAutofit/>
          </a:bodyPr>
          <a:lstStyle/>
          <a:p>
            <a:pPr marL="342900" lvl="0" indent="-342900" algn="just" rtl="0">
              <a:lnSpc>
                <a:spcPct val="100000"/>
              </a:lnSpc>
              <a:spcBef>
                <a:spcPts val="0"/>
              </a:spcBef>
              <a:spcAft>
                <a:spcPts val="0"/>
              </a:spcAft>
              <a:buClr>
                <a:srgbClr val="6D6E71"/>
              </a:buClr>
              <a:buSzPts val="1600"/>
              <a:buFont typeface="Century Schoolbook"/>
              <a:buAutoNum type="arabicPeriod" startAt="4"/>
            </a:pPr>
            <a:r>
              <a:rPr lang="sv-SE" sz="1600" b="0" i="0" u="none" strike="noStrike" dirty="0" err="1">
                <a:latin typeface="Calibri"/>
                <a:ea typeface="Calibri"/>
                <a:cs typeface="Calibri"/>
                <a:sym typeface="Calibri"/>
              </a:rPr>
              <a:t>Primato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degli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stakeholder</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Mentre</a:t>
            </a:r>
            <a:r>
              <a:rPr lang="sv-SE" sz="1600" b="0" i="0" u="none" strike="noStrike" dirty="0">
                <a:latin typeface="Calibri"/>
                <a:ea typeface="Calibri"/>
                <a:cs typeface="Calibri"/>
                <a:sym typeface="Calibri"/>
              </a:rPr>
              <a:t> gli </a:t>
            </a:r>
            <a:r>
              <a:rPr lang="sv-SE" sz="1600" b="0" i="0" u="none" strike="noStrike" dirty="0" err="1">
                <a:latin typeface="Calibri"/>
                <a:ea typeface="Calibri"/>
                <a:cs typeface="Calibri"/>
                <a:sym typeface="Calibri"/>
              </a:rPr>
              <a:t>azionisti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rivestono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tipicamente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un'importanza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primaria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modelli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aziendali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tradizionali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anche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altri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stakeholder</a:t>
            </a:r>
            <a:r>
              <a:rPr lang="sv-SE" sz="1600" b="0" i="0" u="none" strike="noStrike" dirty="0">
                <a:latin typeface="Calibri"/>
                <a:ea typeface="Calibri"/>
                <a:cs typeface="Calibri"/>
                <a:sym typeface="Calibri"/>
              </a:rPr>
              <a:t> come i </a:t>
            </a:r>
            <a:r>
              <a:rPr lang="sv-SE" sz="1600" b="0" i="0" u="none" strike="noStrike" dirty="0" err="1">
                <a:latin typeface="Calibri"/>
                <a:ea typeface="Calibri"/>
                <a:cs typeface="Calibri"/>
                <a:sym typeface="Calibri"/>
              </a:rPr>
              <a:t>dipendenti</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clienti</a:t>
            </a:r>
            <a:r>
              <a:rPr lang="sv-SE" sz="1600" b="0" i="0" u="none" strike="noStrike" dirty="0">
                <a:latin typeface="Calibri"/>
                <a:ea typeface="Calibri"/>
                <a:cs typeface="Calibri"/>
                <a:sym typeface="Calibri"/>
              </a:rPr>
              <a:t> e le </a:t>
            </a:r>
            <a:r>
              <a:rPr lang="sv-SE" sz="1600" b="0" i="0" u="none" strike="noStrike" dirty="0" err="1">
                <a:latin typeface="Calibri"/>
                <a:ea typeface="Calibri"/>
                <a:cs typeface="Calibri"/>
                <a:sym typeface="Calibri"/>
              </a:rPr>
              <a:t>comunità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possono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essere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presi</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considerazione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anche</a:t>
            </a:r>
            <a:r>
              <a:rPr lang="sv-SE" sz="1600" b="0" i="0" u="none" strike="noStrike" dirty="0">
                <a:latin typeface="Calibri"/>
                <a:ea typeface="Calibri"/>
                <a:cs typeface="Calibri"/>
                <a:sym typeface="Calibri"/>
              </a:rPr>
              <a:t> se in </a:t>
            </a:r>
            <a:r>
              <a:rPr lang="sv-SE" sz="1600" b="0" i="0" u="none" strike="noStrike" dirty="0" err="1">
                <a:latin typeface="Calibri"/>
                <a:ea typeface="Calibri"/>
                <a:cs typeface="Calibri"/>
                <a:sym typeface="Calibri"/>
              </a:rPr>
              <a:t>misura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minore</a:t>
            </a:r>
            <a:r>
              <a:rPr lang="sv-SE" sz="1600" b="0" i="0" u="none" strike="noStrike" dirty="0">
                <a:latin typeface="Calibri"/>
                <a:ea typeface="Calibri"/>
                <a:cs typeface="Calibri"/>
                <a:sym typeface="Calibri"/>
              </a:rPr>
              <a:t>.</a:t>
            </a:r>
            <a:endParaRPr dirty="0"/>
          </a:p>
          <a:p>
            <a:pPr marL="342900" lvl="0" indent="-241300" algn="just" rtl="0">
              <a:lnSpc>
                <a:spcPct val="100000"/>
              </a:lnSpc>
              <a:spcBef>
                <a:spcPts val="0"/>
              </a:spcBef>
              <a:spcAft>
                <a:spcPts val="0"/>
              </a:spcAft>
              <a:buClr>
                <a:srgbClr val="6D6E71"/>
              </a:buClr>
              <a:buSzPts val="1600"/>
              <a:buFont typeface="Century Schoolbook"/>
              <a:buNone/>
            </a:pPr>
            <a:endParaRPr sz="1600" dirty="0">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startAt="4"/>
            </a:pPr>
            <a:r>
              <a:rPr lang="sv-SE" sz="1600" b="0" i="0" u="none" strike="noStrike" dirty="0" err="1">
                <a:latin typeface="Calibri"/>
                <a:ea typeface="Calibri"/>
                <a:cs typeface="Calibri"/>
                <a:sym typeface="Calibri"/>
              </a:rPr>
              <a:t>Limitata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attenzione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all'impatto</a:t>
            </a:r>
            <a:r>
              <a:rPr lang="sv-SE" sz="1600" b="0" i="0" u="none" strike="noStrike" dirty="0">
                <a:latin typeface="Calibri"/>
                <a:ea typeface="Calibri"/>
                <a:cs typeface="Calibri"/>
                <a:sym typeface="Calibri"/>
              </a:rPr>
              <a:t> ambientale e sociale: Le </a:t>
            </a:r>
            <a:r>
              <a:rPr lang="sv-SE" sz="1600" b="0" i="0" u="none" strike="noStrike" dirty="0" err="1">
                <a:latin typeface="Calibri"/>
                <a:ea typeface="Calibri"/>
                <a:cs typeface="Calibri"/>
                <a:sym typeface="Calibri"/>
              </a:rPr>
              <a:t>aziende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tradizionali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possono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affrontare</a:t>
            </a:r>
            <a:r>
              <a:rPr lang="sv-SE" sz="1600" b="0" i="0" u="none" strike="noStrike" dirty="0">
                <a:latin typeface="Calibri"/>
                <a:ea typeface="Calibri"/>
                <a:cs typeface="Calibri"/>
                <a:sym typeface="Calibri"/>
              </a:rPr>
              <a:t> in varia </a:t>
            </a:r>
            <a:r>
              <a:rPr lang="sv-SE" sz="1600" b="0" i="0" u="none" strike="noStrike" dirty="0" err="1">
                <a:latin typeface="Calibri"/>
                <a:ea typeface="Calibri"/>
                <a:cs typeface="Calibri"/>
                <a:sym typeface="Calibri"/>
              </a:rPr>
              <a:t>misura</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questioni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ambientali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sociali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queste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considerazioni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spesso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secondarie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rispetto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agli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obiettivi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finanziari</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iniziative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tipicamente</a:t>
            </a:r>
            <a:r>
              <a:rPr lang="sv-SE" sz="1600" b="0" i="0" u="none" strike="noStrike" dirty="0">
                <a:latin typeface="Calibri"/>
                <a:ea typeface="Calibri"/>
                <a:cs typeface="Calibri"/>
                <a:sym typeface="Calibri"/>
              </a:rPr>
              <a:t> viste come </a:t>
            </a:r>
            <a:r>
              <a:rPr lang="sv-SE" sz="1600" b="0" i="0" u="none" strike="noStrike" dirty="0" err="1">
                <a:latin typeface="Calibri"/>
                <a:ea typeface="Calibri"/>
                <a:cs typeface="Calibri"/>
                <a:sym typeface="Calibri"/>
              </a:rPr>
              <a:t>centri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costo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piuttosto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come </a:t>
            </a:r>
            <a:r>
              <a:rPr lang="sv-SE" sz="1600" b="0" i="0" u="none" strike="noStrike" dirty="0" err="1">
                <a:latin typeface="Calibri"/>
                <a:ea typeface="Calibri"/>
                <a:cs typeface="Calibri"/>
                <a:sym typeface="Calibri"/>
              </a:rPr>
              <a:t>componenti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integrali</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strategia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aziendale</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0" lvl="0" indent="0" rtl="0">
              <a:lnSpc>
                <a:spcPct val="100000"/>
              </a:lnSpc>
              <a:spcBef>
                <a:spcPts val="0"/>
              </a:spcBef>
              <a:spcAft>
                <a:spcPts val="0"/>
              </a:spcAft>
              <a:buClr>
                <a:srgbClr val="6D6E71"/>
              </a:buClr>
              <a:buSzPts val="1600"/>
              <a:buNone/>
            </a:pPr>
            <a:r>
              <a:rPr lang="sv-SE" sz="1600" b="0" i="0" u="none" strike="noStrike" dirty="0" err="1">
                <a:latin typeface="Calibri"/>
                <a:ea typeface="Calibri"/>
                <a:cs typeface="Calibri"/>
                <a:sym typeface="Calibri"/>
              </a:rPr>
              <a:t>Questo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modello</a:t>
            </a:r>
            <a:r>
              <a:rPr lang="sv-SE" sz="1600" b="0" i="0" u="none" strike="noStrike" dirty="0">
                <a:latin typeface="Calibri"/>
                <a:ea typeface="Calibri"/>
                <a:cs typeface="Calibri"/>
                <a:sym typeface="Calibri"/>
              </a:rPr>
              <a:t> non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perché</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consuma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troppo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rapidamente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risorse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naturali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danneggia</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pianeta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Quando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preleviamo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risorse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dalla</a:t>
            </a:r>
            <a:r>
              <a:rPr lang="sv-SE" sz="1600" b="0" i="0" u="none" strike="noStrike" dirty="0">
                <a:latin typeface="Calibri"/>
                <a:ea typeface="Calibri"/>
                <a:cs typeface="Calibri"/>
                <a:sym typeface="Calibri"/>
              </a:rPr>
              <a:t> terra, </a:t>
            </a:r>
            <a:r>
              <a:rPr lang="sv-SE" sz="1600" b="0" i="0" u="none" strike="noStrike" dirty="0" err="1">
                <a:latin typeface="Calibri"/>
                <a:ea typeface="Calibri"/>
                <a:cs typeface="Calibri"/>
                <a:sym typeface="Calibri"/>
              </a:rPr>
              <a:t>realizziamo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prodotti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poi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gettiamo</a:t>
            </a:r>
            <a:r>
              <a:rPr lang="sv-SE" sz="1600" b="0" i="0" u="none" strike="noStrike" dirty="0">
                <a:latin typeface="Calibri"/>
                <a:ea typeface="Calibri"/>
                <a:cs typeface="Calibri"/>
                <a:sym typeface="Calibri"/>
              </a:rPr>
              <a:t> via i </a:t>
            </a:r>
            <a:r>
              <a:rPr lang="sv-SE" sz="1600" b="0" i="0" u="none" strike="noStrike" dirty="0" err="1">
                <a:latin typeface="Calibri"/>
                <a:ea typeface="Calibri"/>
                <a:cs typeface="Calibri"/>
                <a:sym typeface="Calibri"/>
              </a:rPr>
              <a:t>rifiuti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causiamo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inquinamento</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rilasciamo</a:t>
            </a:r>
            <a:r>
              <a:rPr lang="sv-SE" sz="1600" b="0" i="0" u="none" strike="noStrike" dirty="0">
                <a:latin typeface="Calibri"/>
                <a:ea typeface="Calibri"/>
                <a:cs typeface="Calibri"/>
                <a:sym typeface="Calibri"/>
              </a:rPr>
              <a:t> gas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danneggiano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l'ambiente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altro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problema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l'aumento</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costo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risorse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spesso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qualità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prodotti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diminuisce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Questo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può</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portare</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problemi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salute</a:t>
            </a:r>
            <a:r>
              <a:rPr lang="sv-SE" sz="1600" b="0" i="0" u="none" strike="noStrike" dirty="0">
                <a:latin typeface="Calibri"/>
                <a:ea typeface="Calibri"/>
                <a:cs typeface="Calibri"/>
                <a:sym typeface="Calibri"/>
              </a:rPr>
              <a:t> per le </a:t>
            </a:r>
            <a:r>
              <a:rPr lang="sv-SE" sz="1600" b="0" i="0" u="none" strike="noStrike" dirty="0" err="1">
                <a:latin typeface="Calibri"/>
                <a:ea typeface="Calibri"/>
                <a:cs typeface="Calibri"/>
                <a:sym typeface="Calibri"/>
              </a:rPr>
              <a:t>persone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producono</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utilizzano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questi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prodotti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Inoltre</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denaro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ricavato</a:t>
            </a:r>
            <a:r>
              <a:rPr lang="sv-SE" sz="1600" b="0" i="0" u="none" strike="noStrike" dirty="0">
                <a:latin typeface="Calibri"/>
                <a:ea typeface="Calibri"/>
                <a:cs typeface="Calibri"/>
                <a:sym typeface="Calibri"/>
              </a:rPr>
              <a:t> da </a:t>
            </a:r>
            <a:r>
              <a:rPr lang="sv-SE" sz="1600" b="0" i="0" u="none" strike="noStrike" dirty="0" err="1">
                <a:latin typeface="Calibri"/>
                <a:ea typeface="Calibri"/>
                <a:cs typeface="Calibri"/>
                <a:sym typeface="Calibri"/>
              </a:rPr>
              <a:t>questo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modello</a:t>
            </a:r>
            <a:r>
              <a:rPr lang="sv-SE" sz="1600" b="0" i="0" u="none" strike="noStrike" dirty="0">
                <a:latin typeface="Calibri"/>
                <a:ea typeface="Calibri"/>
                <a:cs typeface="Calibri"/>
                <a:sym typeface="Calibri"/>
              </a:rPr>
              <a:t> non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condiviso</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modo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equo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Alcune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persone</a:t>
            </a:r>
            <a:r>
              <a:rPr lang="sv-SE" sz="1600" b="0" i="0" u="none" strike="noStrike" dirty="0">
                <a:latin typeface="Calibri"/>
                <a:ea typeface="Calibri"/>
                <a:cs typeface="Calibri"/>
                <a:sym typeface="Calibri"/>
              </a:rPr>
              <a:t> si </a:t>
            </a:r>
            <a:r>
              <a:rPr lang="sv-SE" sz="1600" b="0" i="0" u="none" strike="noStrike" dirty="0" err="1">
                <a:latin typeface="Calibri"/>
                <a:ea typeface="Calibri"/>
                <a:cs typeface="Calibri"/>
                <a:sym typeface="Calibri"/>
              </a:rPr>
              <a:t>arricchiscono</a:t>
            </a:r>
            <a:r>
              <a:rPr lang="sv-SE" sz="1600" b="0" i="0" u="none" strike="noStrike" dirty="0">
                <a:latin typeface="Calibri"/>
                <a:ea typeface="Calibri"/>
                <a:cs typeface="Calibri"/>
                <a:sym typeface="Calibri"/>
              </a:rPr>
              <a:t> molto, </a:t>
            </a:r>
            <a:r>
              <a:rPr lang="sv-SE" sz="1600" b="0" i="0" u="none" strike="noStrike" dirty="0" err="1">
                <a:latin typeface="Calibri"/>
                <a:ea typeface="Calibri"/>
                <a:cs typeface="Calibri"/>
                <a:sym typeface="Calibri"/>
              </a:rPr>
              <a:t>mentre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altre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fanno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fatica</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questo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crea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grossi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problemi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sociali</a:t>
            </a:r>
            <a:r>
              <a:rPr lang="sv-SE" sz="1600" b="0" i="0" u="none" strike="noStrike" dirty="0">
                <a:latin typeface="Calibri"/>
                <a:ea typeface="Calibri"/>
                <a:cs typeface="Calibri"/>
                <a:sym typeface="Calibri"/>
              </a:rPr>
              <a:t>.					</a:t>
            </a:r>
            <a:br>
              <a:rPr lang="sv-SE" sz="1600" dirty="0">
                <a:latin typeface="Calibri"/>
                <a:ea typeface="Calibri"/>
                <a:cs typeface="Calibri"/>
                <a:sym typeface="Calibri"/>
              </a:rPr>
            </a:b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3600"/>
              <a:buNone/>
            </a:pPr>
            <a:br>
              <a:rPr lang="sv-SE" sz="3600" dirty="0"/>
            </a:br>
            <a:br>
              <a:rPr lang="sv-SE" sz="3600" dirty="0"/>
            </a:br>
            <a:br>
              <a:rPr lang="sv-SE" sz="2800" dirty="0"/>
            </a:br>
            <a:br>
              <a:rPr lang="sv-SE" sz="2800" dirty="0"/>
            </a:br>
            <a:br>
              <a:rPr lang="sv-SE" sz="2000" dirty="0"/>
            </a:br>
            <a:br>
              <a:rPr lang="sv-SE" sz="1600" dirty="0">
                <a:latin typeface="Calibri"/>
                <a:ea typeface="Calibri"/>
                <a:cs typeface="Calibri"/>
                <a:sym typeface="Calibri"/>
              </a:rPr>
            </a:br>
            <a:br>
              <a:rPr lang="sv-SE" sz="2000" dirty="0"/>
            </a:br>
            <a:br>
              <a:rPr lang="sv-SE" sz="2000" dirty="0"/>
            </a:b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938" name="Google Shape;938;p4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Il problema dei modelli di business odierni</a:t>
            </a:r>
            <a:endParaRPr/>
          </a:p>
        </p:txBody>
      </p:sp>
      <p:sp>
        <p:nvSpPr>
          <p:cNvPr id="939" name="Google Shape;939;p46"/>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940" name="Google Shape;940;p46"/>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44"/>
        <p:cNvGrpSpPr/>
        <p:nvPr/>
      </p:nvGrpSpPr>
      <p:grpSpPr>
        <a:xfrm>
          <a:off x="0" y="0"/>
          <a:ext cx="0" cy="0"/>
          <a:chOff x="0" y="0"/>
          <a:chExt cx="0" cy="0"/>
        </a:xfrm>
      </p:grpSpPr>
      <p:sp>
        <p:nvSpPr>
          <p:cNvPr id="945" name="Google Shape;945;p4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47</a:t>
            </a:fld>
            <a:endParaRPr/>
          </a:p>
        </p:txBody>
      </p:sp>
      <p:sp>
        <p:nvSpPr>
          <p:cNvPr id="946" name="Google Shape;946;p47"/>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Altri esempi...</a:t>
            </a:r>
            <a:endParaRPr/>
          </a:p>
          <a:p>
            <a:pPr marL="0" lvl="0" indent="0" algn="just" rtl="0">
              <a:lnSpc>
                <a:spcPct val="100000"/>
              </a:lnSpc>
              <a:spcBef>
                <a:spcPts val="0"/>
              </a:spcBef>
              <a:spcAft>
                <a:spcPts val="0"/>
              </a:spcAft>
              <a:buClr>
                <a:srgbClr val="6D6E71"/>
              </a:buClr>
              <a:buSzPts val="1600"/>
              <a:buNone/>
            </a:pPr>
            <a:endParaRPr sz="1600" b="1">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Finanze:</a:t>
            </a:r>
            <a:endParaRPr sz="1600" b="0" i="0" u="none" strike="noStrike">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Arial"/>
              <a:buChar char="•"/>
            </a:pPr>
            <a:r>
              <a:rPr lang="sv-SE" sz="1600" b="0" i="0" u="none" strike="noStrike">
                <a:latin typeface="Calibri"/>
                <a:ea typeface="Calibri"/>
                <a:cs typeface="Calibri"/>
                <a:sym typeface="Calibri"/>
              </a:rPr>
              <a:t>Il top 1% della popolazione mondiale detiene circa il 44% del patrimonio netto globale.</a:t>
            </a:r>
            <a:endParaRPr/>
          </a:p>
          <a:p>
            <a:pPr marL="285750" lvl="0" indent="-285750" algn="just" rtl="0">
              <a:lnSpc>
                <a:spcPct val="100000"/>
              </a:lnSpc>
              <a:spcBef>
                <a:spcPts val="0"/>
              </a:spcBef>
              <a:spcAft>
                <a:spcPts val="0"/>
              </a:spcAft>
              <a:buClr>
                <a:srgbClr val="6D6E71"/>
              </a:buClr>
              <a:buSzPts val="1600"/>
              <a:buFont typeface="Arial"/>
              <a:buChar char="•"/>
            </a:pPr>
            <a:r>
              <a:rPr lang="sv-SE" sz="1600" b="0" i="0" u="none" strike="noStrike">
                <a:latin typeface="Calibri"/>
                <a:ea typeface="Calibri"/>
                <a:cs typeface="Calibri"/>
                <a:sym typeface="Calibri"/>
              </a:rPr>
              <a:t>Il 50% più povero della popolazione mondiale è responsabile di appena il 12% delle emissioni globali di carbonio, ma è esposto al 75% delle perdite di reddito (rispetto a quello che sarebbe il reddito in un mondo senza cambiamenti climatici). Al contrario, il 10% più ricco del mondo è responsabile di quasi la metà di tutte le emissioni, ma affronta solo il 3% delle perdite di reddito relative, secondo l'analisi del </a:t>
            </a:r>
            <a:r>
              <a:rPr lang="sv-SE" sz="1600" b="0" i="0" u="sng" strike="noStrike">
                <a:solidFill>
                  <a:schemeClr val="hlink"/>
                </a:solidFill>
                <a:latin typeface="Calibri"/>
                <a:ea typeface="Calibri"/>
                <a:cs typeface="Calibri"/>
                <a:sym typeface="Calibri"/>
                <a:hlinkClick r:id="rId3"/>
              </a:rPr>
              <a:t>World Inequality Lab</a:t>
            </a:r>
            <a:r>
              <a:rPr lang="sv-SE" sz="1600" b="0" i="0" u="none" strike="noStrike">
                <a:latin typeface="Calibri"/>
                <a:ea typeface="Calibri"/>
                <a:cs typeface="Calibri"/>
                <a:sym typeface="Calibri"/>
              </a:rPr>
              <a:t>.</a:t>
            </a:r>
            <a:endParaRPr/>
          </a:p>
          <a:p>
            <a:pPr marL="0" lvl="0" indent="0" algn="just" rtl="0">
              <a:lnSpc>
                <a:spcPct val="100000"/>
              </a:lnSpc>
              <a:spcBef>
                <a:spcPts val="0"/>
              </a:spcBef>
              <a:spcAft>
                <a:spcPts val="0"/>
              </a:spcAft>
              <a:buClr>
                <a:srgbClr val="6D6E71"/>
              </a:buClr>
              <a:buSzPts val="1600"/>
              <a:buNone/>
            </a:pPr>
            <a:endParaRPr sz="1600" b="1"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Salute: </a:t>
            </a: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Negli ultimi 50 anni, le attività umane - combustione di combustibili fossili, sfruttamento estensivo del suolo e dell'acqua, pesca eccessiva, deforestazione - hanno alterato in misura crescente l'atmosfera, gli oceani e la superficie terrestre della Terra, con gravi minacce per la salute e il benessere dell'uomo, secondo </a:t>
            </a:r>
            <a:r>
              <a:rPr lang="sv-SE" sz="1600" b="0" i="0" u="sng" strike="noStrike">
                <a:solidFill>
                  <a:schemeClr val="hlink"/>
                </a:solidFill>
                <a:latin typeface="Calibri"/>
                <a:ea typeface="Calibri"/>
                <a:cs typeface="Calibri"/>
                <a:sym typeface="Calibri"/>
                <a:hlinkClick r:id="rId4"/>
              </a:rPr>
              <a:t>Samuel Myers</a:t>
            </a:r>
            <a:r>
              <a:rPr lang="sv-SE" sz="1600" b="0" i="0" u="none" strike="noStrike">
                <a:latin typeface="Calibri"/>
                <a:ea typeface="Calibri"/>
                <a:cs typeface="Calibri"/>
                <a:sym typeface="Calibri"/>
              </a:rPr>
              <a:t>, ricercatore principale presso la Harvard T.H. Chan School of Public Health e direttore della </a:t>
            </a:r>
            <a:r>
              <a:rPr lang="sv-SE" sz="1600" b="0" i="0" u="sng" strike="noStrike">
                <a:solidFill>
                  <a:schemeClr val="hlink"/>
                </a:solidFill>
                <a:latin typeface="Calibri"/>
                <a:ea typeface="Calibri"/>
                <a:cs typeface="Calibri"/>
                <a:sym typeface="Calibri"/>
                <a:hlinkClick r:id="rId5"/>
              </a:rPr>
              <a:t>Planetary Health Alliance</a:t>
            </a:r>
            <a:r>
              <a:rPr lang="sv-SE" sz="1600" b="0" i="0" u="none" strike="noStrike">
                <a:latin typeface="Calibri"/>
                <a:ea typeface="Calibri"/>
                <a:cs typeface="Calibri"/>
                <a:sym typeface="Calibri"/>
              </a:rPr>
              <a:t>.</a:t>
            </a:r>
            <a:br>
              <a:rPr lang="sv-SE" sz="1600">
                <a:latin typeface="Calibri"/>
                <a:ea typeface="Calibri"/>
                <a:cs typeface="Calibri"/>
                <a:sym typeface="Calibri"/>
              </a:rPr>
            </a:b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3600"/>
              <a:buNone/>
            </a:pPr>
            <a:br>
              <a:rPr lang="sv-SE" sz="3600"/>
            </a:br>
            <a:br>
              <a:rPr lang="sv-SE" sz="3600"/>
            </a:br>
            <a:br>
              <a:rPr lang="sv-SE" sz="2800"/>
            </a:br>
            <a:br>
              <a:rPr lang="sv-SE" sz="2800"/>
            </a:br>
            <a:br>
              <a:rPr lang="sv-SE" sz="2000"/>
            </a:br>
            <a:br>
              <a:rPr lang="sv-SE" sz="1600">
                <a:latin typeface="Calibri"/>
                <a:ea typeface="Calibri"/>
                <a:cs typeface="Calibri"/>
                <a:sym typeface="Calibri"/>
              </a:rPr>
            </a:br>
            <a:br>
              <a:rPr lang="sv-SE" sz="2000"/>
            </a:br>
            <a:br>
              <a:rPr lang="sv-SE" sz="2000"/>
            </a:b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2000"/>
              <a:buNone/>
            </a:pPr>
            <a:br>
              <a:rPr lang="sv-SE" sz="2000"/>
            </a:br>
            <a:br>
              <a:rPr lang="sv-SE" sz="2000"/>
            </a:br>
            <a:endParaRPr sz="1600">
              <a:latin typeface="Calibri"/>
              <a:ea typeface="Calibri"/>
              <a:cs typeface="Calibri"/>
              <a:sym typeface="Calibri"/>
            </a:endParaRPr>
          </a:p>
        </p:txBody>
      </p:sp>
      <p:sp>
        <p:nvSpPr>
          <p:cNvPr id="947" name="Google Shape;947;p4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Il problema dei modelli di business odierni</a:t>
            </a:r>
            <a:endParaRPr/>
          </a:p>
        </p:txBody>
      </p:sp>
      <p:sp>
        <p:nvSpPr>
          <p:cNvPr id="948" name="Google Shape;948;p47"/>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949" name="Google Shape;949;p47"/>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953"/>
        <p:cNvGrpSpPr/>
        <p:nvPr/>
      </p:nvGrpSpPr>
      <p:grpSpPr>
        <a:xfrm>
          <a:off x="0" y="0"/>
          <a:ext cx="0" cy="0"/>
          <a:chOff x="0" y="0"/>
          <a:chExt cx="0" cy="0"/>
        </a:xfrm>
      </p:grpSpPr>
      <p:sp>
        <p:nvSpPr>
          <p:cNvPr id="954" name="Google Shape;954;p4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48</a:t>
            </a:fld>
            <a:endParaRPr/>
          </a:p>
        </p:txBody>
      </p:sp>
      <p:sp>
        <p:nvSpPr>
          <p:cNvPr id="955" name="Google Shape;955;p48"/>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Natura: </a:t>
            </a:r>
            <a:endParaRPr sz="1600" b="0" i="0" u="none" strike="noStrike">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Arial"/>
              <a:buChar char="•"/>
            </a:pPr>
            <a:r>
              <a:rPr lang="sv-SE" sz="1600" b="0" i="0" u="none" strike="noStrike">
                <a:latin typeface="Calibri"/>
                <a:ea typeface="Calibri"/>
                <a:cs typeface="Calibri"/>
                <a:sym typeface="Calibri"/>
              </a:rPr>
              <a:t>Senza la natura, non siamo nulla. Eppure gli esseri umani stanno distruggendo l'ambiente e le creature viventi che chiamano il nostro pianeta casa a ritmi senza precedenti - a nostro rischio e pericolo. Dall'aumento della minaccia di malattie all'interruzione della catena alimentare globale, la perdita di biodiversità in tutto il mondo minaccia le fondamenta stesse del nostro futuro e il benessere di tutti, ovunque.</a:t>
            </a:r>
            <a:endParaRPr/>
          </a:p>
          <a:p>
            <a:pPr marL="285750" lvl="0" indent="-285750" algn="just" rtl="0">
              <a:lnSpc>
                <a:spcPct val="100000"/>
              </a:lnSpc>
              <a:spcBef>
                <a:spcPts val="0"/>
              </a:spcBef>
              <a:spcAft>
                <a:spcPts val="0"/>
              </a:spcAft>
              <a:buClr>
                <a:srgbClr val="6D6E71"/>
              </a:buClr>
              <a:buSzPts val="1600"/>
              <a:buFont typeface="Arial"/>
              <a:buChar char="•"/>
            </a:pPr>
            <a:r>
              <a:rPr lang="sv-SE" sz="1600" b="0" i="0" u="none" strike="noStrike">
                <a:latin typeface="Calibri"/>
                <a:ea typeface="Calibri"/>
                <a:cs typeface="Calibri"/>
                <a:sym typeface="Calibri"/>
              </a:rPr>
              <a:t>Gli effetti devastanti del cambiamento climatico sulla salute umana sono già sotto gli occhi di tutti: carestie scatenate da siccità o inondazioni che si verificano una volta al secolo; morte e sofferenza causate da alcuni degli</a:t>
            </a:r>
            <a:r>
              <a:rPr lang="sv-SE" sz="1600" b="0" i="0" u="sng" strike="noStrike">
                <a:solidFill>
                  <a:schemeClr val="hlink"/>
                </a:solidFill>
                <a:latin typeface="Calibri"/>
                <a:ea typeface="Calibri"/>
                <a:cs typeface="Calibri"/>
                <a:sym typeface="Calibri"/>
                <a:hlinkClick r:id="rId3"/>
              </a:rPr>
              <a:t> uragani </a:t>
            </a:r>
            <a:r>
              <a:rPr lang="sv-SE" sz="1600" b="0" i="0" u="none" strike="noStrike">
                <a:latin typeface="Calibri"/>
                <a:ea typeface="Calibri"/>
                <a:cs typeface="Calibri"/>
                <a:sym typeface="Calibri"/>
              </a:rPr>
              <a:t>e delle </a:t>
            </a:r>
            <a:r>
              <a:rPr lang="sv-SE" sz="1600" b="0" i="0" u="sng" strike="noStrike">
                <a:solidFill>
                  <a:schemeClr val="hlink"/>
                </a:solidFill>
                <a:latin typeface="Calibri"/>
                <a:ea typeface="Calibri"/>
                <a:cs typeface="Calibri"/>
                <a:sym typeface="Calibri"/>
                <a:hlinkClick r:id="rId4"/>
              </a:rPr>
              <a:t>ondate di calore </a:t>
            </a:r>
            <a:r>
              <a:rPr lang="sv-SE" sz="1600" b="0" i="0" u="sng" strike="noStrike">
                <a:solidFill>
                  <a:schemeClr val="hlink"/>
                </a:solidFill>
                <a:latin typeface="Calibri"/>
                <a:ea typeface="Calibri"/>
                <a:cs typeface="Calibri"/>
                <a:sym typeface="Calibri"/>
                <a:hlinkClick r:id="rId3"/>
              </a:rPr>
              <a:t>più forti </a:t>
            </a:r>
            <a:r>
              <a:rPr lang="sv-SE" sz="1600" b="0" i="0" u="none" strike="noStrike">
                <a:latin typeface="Calibri"/>
                <a:ea typeface="Calibri"/>
                <a:cs typeface="Calibri"/>
                <a:sym typeface="Calibri"/>
              </a:rPr>
              <a:t>della storia moderna.</a:t>
            </a:r>
            <a:endParaRPr/>
          </a:p>
          <a:p>
            <a:pPr marL="285750" lvl="0" indent="-285750" algn="just" rtl="0">
              <a:lnSpc>
                <a:spcPct val="100000"/>
              </a:lnSpc>
              <a:spcBef>
                <a:spcPts val="0"/>
              </a:spcBef>
              <a:spcAft>
                <a:spcPts val="0"/>
              </a:spcAft>
              <a:buClr>
                <a:srgbClr val="6D6E71"/>
              </a:buClr>
              <a:buSzPts val="1600"/>
              <a:buFont typeface="Arial"/>
              <a:buChar char="•"/>
            </a:pPr>
            <a:r>
              <a:rPr lang="sv-SE" sz="1600" b="0" i="0" u="none" strike="noStrike">
                <a:latin typeface="Calibri"/>
                <a:ea typeface="Calibri"/>
                <a:cs typeface="Calibri"/>
                <a:sym typeface="Calibri"/>
              </a:rPr>
              <a:t>Ma ciò che è meno noto è come la perdita di biodiversità stia danneggiando la nostra salute e minacciando i cicli ecologici fondamentali che ci tengono in vita. "Siamo fuori dall'armonia con la natura", ha </a:t>
            </a:r>
            <a:r>
              <a:rPr lang="sv-SE" sz="1600" b="0" i="0" u="sng" strike="noStrike">
                <a:solidFill>
                  <a:schemeClr val="hlink"/>
                </a:solidFill>
                <a:latin typeface="Calibri"/>
                <a:ea typeface="Calibri"/>
                <a:cs typeface="Calibri"/>
                <a:sym typeface="Calibri"/>
                <a:hlinkClick r:id="rId5"/>
              </a:rPr>
              <a:t>detto il </a:t>
            </a:r>
            <a:r>
              <a:rPr lang="sv-SE" sz="1600" b="0" i="0" u="none" strike="noStrike">
                <a:latin typeface="Calibri"/>
                <a:ea typeface="Calibri"/>
                <a:cs typeface="Calibri"/>
                <a:sym typeface="Calibri"/>
              </a:rPr>
              <a:t>Segretario generale delle Nazioni Unite António Guterres </a:t>
            </a:r>
            <a:r>
              <a:rPr lang="sv-SE" sz="1600" b="0" i="0" u="sng" strike="noStrike">
                <a:solidFill>
                  <a:schemeClr val="hlink"/>
                </a:solidFill>
                <a:latin typeface="Calibri"/>
                <a:ea typeface="Calibri"/>
                <a:cs typeface="Calibri"/>
                <a:sym typeface="Calibri"/>
                <a:hlinkClick r:id="rId5"/>
              </a:rPr>
              <a:t>ai leader mondiali </a:t>
            </a:r>
            <a:r>
              <a:rPr lang="sv-SE" sz="1600" b="0" i="0" u="none" strike="noStrike">
                <a:latin typeface="Calibri"/>
                <a:ea typeface="Calibri"/>
                <a:cs typeface="Calibri"/>
                <a:sym typeface="Calibri"/>
              </a:rPr>
              <a:t>in occasione della COP sulla biodiversità dello scorso anno. "L'umanità è diventata un'arma di estinzione di massa. ... E in definitiva, stiamo commettendo un suicidio per procura".</a:t>
            </a:r>
            <a:endParaRPr/>
          </a:p>
          <a:p>
            <a:pPr marL="285750" lvl="0" indent="-184150" algn="l" rtl="0">
              <a:lnSpc>
                <a:spcPct val="100000"/>
              </a:lnSpc>
              <a:spcBef>
                <a:spcPts val="0"/>
              </a:spcBef>
              <a:spcAft>
                <a:spcPts val="0"/>
              </a:spcAft>
              <a:buClr>
                <a:srgbClr val="6D6E71"/>
              </a:buClr>
              <a:buSzPts val="1600"/>
              <a:buFont typeface="Arial"/>
              <a:buNone/>
            </a:pPr>
            <a:endParaRPr sz="160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1">
                <a:latin typeface="Calibri"/>
                <a:ea typeface="Calibri"/>
                <a:cs typeface="Calibri"/>
                <a:sym typeface="Calibri"/>
              </a:rPr>
              <a:t>Quali sono quindi le nostre opzioni?</a:t>
            </a:r>
            <a:br>
              <a:rPr lang="sv-SE" sz="1600">
                <a:latin typeface="Calibri"/>
                <a:ea typeface="Calibri"/>
                <a:cs typeface="Calibri"/>
                <a:sym typeface="Calibri"/>
              </a:rPr>
            </a:br>
            <a:br>
              <a:rPr lang="sv-SE" sz="2800"/>
            </a:br>
            <a:br>
              <a:rPr lang="sv-SE" sz="2000"/>
            </a:br>
            <a:br>
              <a:rPr lang="sv-SE" sz="1600">
                <a:latin typeface="Calibri"/>
                <a:ea typeface="Calibri"/>
                <a:cs typeface="Calibri"/>
                <a:sym typeface="Calibri"/>
              </a:rPr>
            </a:br>
            <a:br>
              <a:rPr lang="sv-SE" sz="2000"/>
            </a:br>
            <a:br>
              <a:rPr lang="sv-SE" sz="2000"/>
            </a:b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2000"/>
              <a:buNone/>
            </a:pPr>
            <a:br>
              <a:rPr lang="sv-SE" sz="2000"/>
            </a:br>
            <a:br>
              <a:rPr lang="sv-SE" sz="2000"/>
            </a:br>
            <a:endParaRPr sz="1600">
              <a:latin typeface="Calibri"/>
              <a:ea typeface="Calibri"/>
              <a:cs typeface="Calibri"/>
              <a:sym typeface="Calibri"/>
            </a:endParaRPr>
          </a:p>
        </p:txBody>
      </p:sp>
      <p:sp>
        <p:nvSpPr>
          <p:cNvPr id="956" name="Google Shape;956;p48"/>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Il problema dei modelli di business odierni</a:t>
            </a:r>
            <a:endParaRPr/>
          </a:p>
        </p:txBody>
      </p:sp>
      <p:sp>
        <p:nvSpPr>
          <p:cNvPr id="957" name="Google Shape;957;p48"/>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958" name="Google Shape;958;p48"/>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962"/>
        <p:cNvGrpSpPr/>
        <p:nvPr/>
      </p:nvGrpSpPr>
      <p:grpSpPr>
        <a:xfrm>
          <a:off x="0" y="0"/>
          <a:ext cx="0" cy="0"/>
          <a:chOff x="0" y="0"/>
          <a:chExt cx="0" cy="0"/>
        </a:xfrm>
      </p:grpSpPr>
      <p:sp>
        <p:nvSpPr>
          <p:cNvPr id="963" name="Google Shape;963;p4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49</a:t>
            </a:fld>
            <a:endParaRPr/>
          </a:p>
        </p:txBody>
      </p:sp>
      <p:sp>
        <p:nvSpPr>
          <p:cNvPr id="964" name="Google Shape;964;p49"/>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L'economia circolare è un modello di produzione e consumo che mira a ridurre al minimo gli sprechi e a sfruttare al meglio le risorse. Invece della tradizionale economia lineare, in cui i prodotti vengono fabbricati, utilizzati e poi gettati via, l'economia circolare si concentra sul mantenimento delle risorse in uso il più a lungo possibile, estraendo il massimo valore da esse durante la loro vita e recuperando e rigenerando i prodotti e i materiali alla fine della loro vita utile.</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In un'economia circolare, i prodotti sono progettati per essere durevoli, riparabili e riciclabili. I materiali vengono riutilizzati, rigenerati o riciclati per creare nuovi prodotti, chiudendo il cerchio e riducendo la necessità di nuove materie prime. Questo approccio non solo riduce i rifiuti, ma conserva anche le risorse, risparmia energia e minimizza l'impatto ambientale.</a:t>
            </a:r>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br>
              <a:rPr lang="sv-SE" sz="1600">
                <a:latin typeface="Calibri"/>
                <a:ea typeface="Calibri"/>
                <a:cs typeface="Calibri"/>
                <a:sym typeface="Calibri"/>
              </a:rPr>
            </a:br>
            <a:br>
              <a:rPr lang="sv-SE" sz="2000"/>
            </a:br>
            <a:br>
              <a:rPr lang="sv-SE" sz="2000"/>
            </a:b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2000"/>
              <a:buNone/>
            </a:pPr>
            <a:br>
              <a:rPr lang="sv-SE" sz="2000"/>
            </a:br>
            <a:br>
              <a:rPr lang="sv-SE" sz="2000"/>
            </a:br>
            <a:endParaRPr sz="1600">
              <a:latin typeface="Calibri"/>
              <a:ea typeface="Calibri"/>
              <a:cs typeface="Calibri"/>
              <a:sym typeface="Calibri"/>
            </a:endParaRPr>
          </a:p>
        </p:txBody>
      </p:sp>
      <p:sp>
        <p:nvSpPr>
          <p:cNvPr id="965" name="Google Shape;965;p49"/>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Abbracciare l'economia circolare?</a:t>
            </a:r>
            <a:endParaRPr/>
          </a:p>
        </p:txBody>
      </p:sp>
      <p:sp>
        <p:nvSpPr>
          <p:cNvPr id="966" name="Google Shape;966;p49"/>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967" name="Google Shape;967;p49"/>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p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a:t>
            </a:fld>
            <a:endParaRPr/>
          </a:p>
        </p:txBody>
      </p:sp>
      <p:sp>
        <p:nvSpPr>
          <p:cNvPr id="578" name="Google Shape;578;p5"/>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Intraprendere il viaggio per sviluppare un'idea o un'attività di ecoturismo è più di una semplice impresa: è un impegno per la sostenibilità, la conservazione e l'impatto positivo. Si tratta di creare esperienze che non solo immergono i viaggiatori nella bellezza della natura, ma contribuiscono anche alla conservazione del nostro pianeta e al benessere delle comunità locali.</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Mentre vi addentrate in questa entusiasmante impresa, immaginate le possibilità che vi si prospettano. Immaginatevi di creare esperienze che favoriscano un legame profondo tra le persone e il mondo naturale, risvegliando un senso di meraviglia e apprezzamento per le meraviglie del nostro pianeta.</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Considerate le caratteristiche uniche della destinazione che desiderate mostrare. Che si tratti delle foreste pluviali incontaminate della Costa Rica, delle maestose savane dell'Africa o delle incantevoli barriere coralline dell'Australia, ogni luogo custodisce i propri tesori che aspettano di essere scoperti.</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Pensate a qualcosa che vada oltre le semplici visite turistiche e l'avventura: immaginate opportunità di impegno significativo con le culture e le tradizioni locali. Come potete creare esperienze che diano potere alle comunità indigene, celebrino il loro patrimonio e sostengano i loro mezzi di sussistenza?</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579" name="Google Shape;579;p5"/>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Introduzione</a:t>
            </a:r>
            <a:endParaRPr/>
          </a:p>
        </p:txBody>
      </p:sp>
      <p:sp>
        <p:nvSpPr>
          <p:cNvPr id="580" name="Google Shape;580;p5"/>
          <p:cNvSpPr txBox="1">
            <a:spLocks noGrp="1"/>
          </p:cNvSpPr>
          <p:nvPr>
            <p:ph type="body" idx="3"/>
          </p:nvPr>
        </p:nvSpPr>
        <p:spPr>
          <a:xfrm>
            <a:off x="801600" y="807600"/>
            <a:ext cx="6369900" cy="665100"/>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3A </a:t>
            </a:r>
            <a:r>
              <a:rPr lang="sv-SE" sz="2800"/>
              <a:t>Il mio progetto di ecoturismo</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971"/>
        <p:cNvGrpSpPr/>
        <p:nvPr/>
      </p:nvGrpSpPr>
      <p:grpSpPr>
        <a:xfrm>
          <a:off x="0" y="0"/>
          <a:ext cx="0" cy="0"/>
          <a:chOff x="0" y="0"/>
          <a:chExt cx="0" cy="0"/>
        </a:xfrm>
      </p:grpSpPr>
      <p:sp>
        <p:nvSpPr>
          <p:cNvPr id="972" name="Google Shape;972;p5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50</a:t>
            </a:fld>
            <a:endParaRPr/>
          </a:p>
        </p:txBody>
      </p:sp>
      <p:sp>
        <p:nvSpPr>
          <p:cNvPr id="973" name="Google Shape;973;p50"/>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I principi chiave dell'economia circolare includono:</a:t>
            </a:r>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563880" lvl="0" indent="-342900" algn="just" rtl="0">
              <a:lnSpc>
                <a:spcPct val="100000"/>
              </a:lnSpc>
              <a:spcBef>
                <a:spcPts val="0"/>
              </a:spcBef>
              <a:spcAft>
                <a:spcPts val="0"/>
              </a:spcAft>
              <a:buClr>
                <a:srgbClr val="6D6E71"/>
              </a:buClr>
              <a:buSzPts val="1600"/>
              <a:buFont typeface="Century Schoolbook"/>
              <a:buAutoNum type="arabicPeriod"/>
            </a:pPr>
            <a:r>
              <a:rPr lang="sv-SE" sz="1600" b="1" i="0" u="none" strike="noStrike">
                <a:latin typeface="Calibri"/>
                <a:ea typeface="Calibri"/>
                <a:cs typeface="Calibri"/>
                <a:sym typeface="Calibri"/>
              </a:rPr>
              <a:t>Progettare per eliminare i rifiuti e l'inquinamento</a:t>
            </a:r>
            <a:r>
              <a:rPr lang="sv-SE" sz="1600" b="0" i="0" u="none" strike="noStrike">
                <a:latin typeface="Calibri"/>
                <a:ea typeface="Calibri"/>
                <a:cs typeface="Calibri"/>
                <a:sym typeface="Calibri"/>
              </a:rPr>
              <a:t>: I prodotti sono progettati pensando alla fine, assicurando che possano essere facilmente smontati e riciclati alla fine del loro ciclo di vita.</a:t>
            </a:r>
            <a:br>
              <a:rPr lang="sv-SE" sz="1600" b="0" i="0" u="none" strike="noStrike">
                <a:latin typeface="Calibri"/>
                <a:ea typeface="Calibri"/>
                <a:cs typeface="Calibri"/>
                <a:sym typeface="Calibri"/>
              </a:rPr>
            </a:br>
            <a:endParaRPr sz="1600" b="0" i="0" u="none" strike="noStrike">
              <a:latin typeface="Calibri"/>
              <a:ea typeface="Calibri"/>
              <a:cs typeface="Calibri"/>
              <a:sym typeface="Calibri"/>
            </a:endParaRPr>
          </a:p>
          <a:p>
            <a:pPr marL="563880" lvl="0" indent="-342900" algn="just" rtl="0">
              <a:lnSpc>
                <a:spcPct val="100000"/>
              </a:lnSpc>
              <a:spcBef>
                <a:spcPts val="0"/>
              </a:spcBef>
              <a:spcAft>
                <a:spcPts val="0"/>
              </a:spcAft>
              <a:buClr>
                <a:srgbClr val="6D6E71"/>
              </a:buClr>
              <a:buSzPts val="1600"/>
              <a:buFont typeface="Century Schoolbook"/>
              <a:buAutoNum type="arabicPeriod"/>
            </a:pPr>
            <a:r>
              <a:rPr lang="sv-SE" sz="1600" b="1" i="0" u="none" strike="noStrike">
                <a:latin typeface="Calibri"/>
                <a:ea typeface="Calibri"/>
                <a:cs typeface="Calibri"/>
                <a:sym typeface="Calibri"/>
              </a:rPr>
              <a:t>Mantenere in uso prodotti e materiali</a:t>
            </a:r>
            <a:r>
              <a:rPr lang="sv-SE" sz="1600" b="0" i="0" u="none" strike="noStrike">
                <a:latin typeface="Calibri"/>
                <a:ea typeface="Calibri"/>
                <a:cs typeface="Calibri"/>
                <a:sym typeface="Calibri"/>
              </a:rPr>
              <a:t>: Estendere la durata di vita dei prodotti attraverso la riparazione, la ristrutturazione e il riutilizzo aiuta a massimizzare il loro valore e a ridurre al minimo i rifiuti.</a:t>
            </a:r>
            <a:endParaRPr/>
          </a:p>
          <a:p>
            <a:pPr marL="563880" lvl="0" indent="-342900" algn="just" rtl="0">
              <a:lnSpc>
                <a:spcPct val="100000"/>
              </a:lnSpc>
              <a:spcBef>
                <a:spcPts val="0"/>
              </a:spcBef>
              <a:spcAft>
                <a:spcPts val="0"/>
              </a:spcAft>
              <a:buClr>
                <a:srgbClr val="6D6E71"/>
              </a:buClr>
              <a:buSzPts val="1600"/>
              <a:buFont typeface="Century Schoolbook"/>
              <a:buAutoNum type="arabicPeriod"/>
            </a:pPr>
            <a:r>
              <a:rPr lang="sv-SE" sz="1600" b="1" i="0" u="none" strike="noStrike">
                <a:latin typeface="Calibri"/>
                <a:ea typeface="Calibri"/>
                <a:cs typeface="Calibri"/>
                <a:sym typeface="Calibri"/>
              </a:rPr>
              <a:t>Rigenerazione dei sistemi naturali</a:t>
            </a:r>
            <a:r>
              <a:rPr lang="sv-SE" sz="1600" b="0" i="0" u="none" strike="noStrike">
                <a:latin typeface="Calibri"/>
                <a:ea typeface="Calibri"/>
                <a:cs typeface="Calibri"/>
                <a:sym typeface="Calibri"/>
              </a:rPr>
              <a:t>: Enfatizzare l'uso di risorse rinnovabili e progettare sistemi che funzionino in armonia con la natura aiuta a rigenerare gli ecosistemi e a ridurre il degrado ambientale.</a:t>
            </a:r>
            <a:endParaRPr/>
          </a:p>
          <a:p>
            <a:pPr marL="563880" lvl="0" indent="-342900" algn="just" rtl="0">
              <a:lnSpc>
                <a:spcPct val="100000"/>
              </a:lnSpc>
              <a:spcBef>
                <a:spcPts val="0"/>
              </a:spcBef>
              <a:spcAft>
                <a:spcPts val="0"/>
              </a:spcAft>
              <a:buClr>
                <a:srgbClr val="6D6E71"/>
              </a:buClr>
              <a:buSzPts val="1600"/>
              <a:buFont typeface="Century Schoolbook"/>
              <a:buAutoNum type="arabicPeriod"/>
            </a:pPr>
            <a:r>
              <a:rPr lang="sv-SE" sz="1600" b="1" i="0" u="none" strike="noStrike">
                <a:latin typeface="Calibri"/>
                <a:ea typeface="Calibri"/>
                <a:cs typeface="Calibri"/>
                <a:sym typeface="Calibri"/>
              </a:rPr>
              <a:t>Passare alle energie rinnovabili</a:t>
            </a:r>
            <a:r>
              <a:rPr lang="sv-SE" sz="1600" b="0" i="0" u="none" strike="noStrike">
                <a:latin typeface="Calibri"/>
                <a:ea typeface="Calibri"/>
                <a:cs typeface="Calibri"/>
                <a:sym typeface="Calibri"/>
              </a:rPr>
              <a:t>: La transizione dai combustibili fossili alle fonti di energia rinnovabili, come l'energia solare ed eolica, riduce la dipendenza da risorse limitate e attenua il cambiamento climatico.</a:t>
            </a:r>
            <a:endParaRPr/>
          </a:p>
          <a:p>
            <a:pPr marL="0" lvl="0" indent="0" algn="just" rtl="0">
              <a:lnSpc>
                <a:spcPct val="100000"/>
              </a:lnSpc>
              <a:spcBef>
                <a:spcPts val="0"/>
              </a:spcBef>
              <a:spcAft>
                <a:spcPts val="0"/>
              </a:spcAft>
              <a:buClr>
                <a:srgbClr val="6D6E71"/>
              </a:buClr>
              <a:buSzPts val="2000"/>
              <a:buNone/>
            </a:pPr>
            <a:br>
              <a:rPr lang="sv-SE" sz="2000" b="0" i="0" u="none" strike="noStrike"/>
            </a:br>
            <a:br>
              <a:rPr lang="sv-SE" sz="2000"/>
            </a:br>
            <a:br>
              <a:rPr lang="sv-SE" sz="1600">
                <a:latin typeface="Calibri"/>
                <a:ea typeface="Calibri"/>
                <a:cs typeface="Calibri"/>
                <a:sym typeface="Calibri"/>
              </a:rPr>
            </a:br>
            <a:br>
              <a:rPr lang="sv-SE" sz="1600">
                <a:latin typeface="Calibri"/>
                <a:ea typeface="Calibri"/>
                <a:cs typeface="Calibri"/>
                <a:sym typeface="Calibri"/>
              </a:rPr>
            </a:br>
            <a:br>
              <a:rPr lang="sv-SE" sz="1600">
                <a:latin typeface="Calibri"/>
                <a:ea typeface="Calibri"/>
                <a:cs typeface="Calibri"/>
                <a:sym typeface="Calibri"/>
              </a:rPr>
            </a:br>
            <a:br>
              <a:rPr lang="sv-SE" sz="2000"/>
            </a:br>
            <a:br>
              <a:rPr lang="sv-SE" sz="2000"/>
            </a:b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2000"/>
              <a:buNone/>
            </a:pPr>
            <a:br>
              <a:rPr lang="sv-SE" sz="2000"/>
            </a:br>
            <a:br>
              <a:rPr lang="sv-SE" sz="2000"/>
            </a:br>
            <a:endParaRPr sz="1600">
              <a:latin typeface="Calibri"/>
              <a:ea typeface="Calibri"/>
              <a:cs typeface="Calibri"/>
              <a:sym typeface="Calibri"/>
            </a:endParaRPr>
          </a:p>
        </p:txBody>
      </p:sp>
      <p:sp>
        <p:nvSpPr>
          <p:cNvPr id="974" name="Google Shape;974;p50"/>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Abbracciare l'economia circolare?</a:t>
            </a:r>
            <a:endParaRPr/>
          </a:p>
        </p:txBody>
      </p:sp>
      <p:sp>
        <p:nvSpPr>
          <p:cNvPr id="975" name="Google Shape;975;p50"/>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976" name="Google Shape;976;p50"/>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980"/>
        <p:cNvGrpSpPr/>
        <p:nvPr/>
      </p:nvGrpSpPr>
      <p:grpSpPr>
        <a:xfrm>
          <a:off x="0" y="0"/>
          <a:ext cx="0" cy="0"/>
          <a:chOff x="0" y="0"/>
          <a:chExt cx="0" cy="0"/>
        </a:xfrm>
      </p:grpSpPr>
      <p:sp>
        <p:nvSpPr>
          <p:cNvPr id="981" name="Google Shape;981;p5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51</a:t>
            </a:fld>
            <a:endParaRPr/>
          </a:p>
        </p:txBody>
      </p:sp>
      <p:sp>
        <p:nvSpPr>
          <p:cNvPr id="982" name="Google Shape;982;p51"/>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L'economia funzionale e l'economia cooperativa sono due modelli che privilegiano la collaborazione, la sostenibilità e il benessere sociale rispetto ai tradizionali approcci orientati al profitto. Ecco una panoramica di ciascuno di essi:</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1" i="0" u="none" strike="noStrike">
                <a:latin typeface="Calibri"/>
                <a:ea typeface="Calibri"/>
                <a:cs typeface="Calibri"/>
                <a:sym typeface="Calibri"/>
              </a:rPr>
              <a:t>1. Economia funzionale:</a:t>
            </a:r>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Nell'economia funzionale, l'attenzione si concentra sulle prestazioni e sull'utilità dei prodotti o dei servizi piuttosto che sulla loro proprietà.</a:t>
            </a:r>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 Invece di possedere direttamente i prodotti, i consumatori vi accedono attraverso servizi come il noleggio, il leasing o le piattaforme di condivisione.</a:t>
            </a:r>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L'obiettivo è massimizzare l'uso delle risorse e ridurre al minimo gli sprechi, assicurando che i prodotti siano utilizzati in modo efficiente durante il loro ciclo di vita.</a:t>
            </a:r>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I prodotti sono progettati per durare, essere riparabili e aggiornabili, prolungando la loro durata e riducendo la necessità di nuove produzioni.</a:t>
            </a:r>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Questo modello incoraggia le imprese ad assumersi la responsabilità dell'intero ciclo di vita dei loro prodotti, compresi lo smaltimento e il riciclaggio.</a:t>
            </a:r>
            <a:endParaRPr/>
          </a:p>
          <a:p>
            <a:pPr marL="0" lvl="0" indent="0" algn="just" rtl="0">
              <a:lnSpc>
                <a:spcPct val="100000"/>
              </a:lnSpc>
              <a:spcBef>
                <a:spcPts val="0"/>
              </a:spcBef>
              <a:spcAft>
                <a:spcPts val="0"/>
              </a:spcAft>
              <a:buClr>
                <a:srgbClr val="6D6E71"/>
              </a:buClr>
              <a:buSzPts val="2800"/>
              <a:buNone/>
            </a:pPr>
            <a:br>
              <a:rPr lang="sv-SE" sz="2800"/>
            </a:br>
            <a:br>
              <a:rPr lang="sv-SE" sz="2800"/>
            </a:br>
            <a:br>
              <a:rPr lang="sv-SE" sz="2000"/>
            </a:br>
            <a:br>
              <a:rPr lang="sv-SE" sz="2000"/>
            </a:br>
            <a:endParaRPr sz="1600">
              <a:latin typeface="Calibri"/>
              <a:ea typeface="Calibri"/>
              <a:cs typeface="Calibri"/>
              <a:sym typeface="Calibri"/>
            </a:endParaRPr>
          </a:p>
        </p:txBody>
      </p:sp>
      <p:sp>
        <p:nvSpPr>
          <p:cNvPr id="983" name="Google Shape;983;p51"/>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Economie funzionali e cooperative</a:t>
            </a:r>
            <a:endParaRPr/>
          </a:p>
        </p:txBody>
      </p:sp>
      <p:sp>
        <p:nvSpPr>
          <p:cNvPr id="984" name="Google Shape;984;p51"/>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985" name="Google Shape;985;p51"/>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989"/>
        <p:cNvGrpSpPr/>
        <p:nvPr/>
      </p:nvGrpSpPr>
      <p:grpSpPr>
        <a:xfrm>
          <a:off x="0" y="0"/>
          <a:ext cx="0" cy="0"/>
          <a:chOff x="0" y="0"/>
          <a:chExt cx="0" cy="0"/>
        </a:xfrm>
      </p:grpSpPr>
      <p:sp>
        <p:nvSpPr>
          <p:cNvPr id="990" name="Google Shape;990;p5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52</a:t>
            </a:fld>
            <a:endParaRPr/>
          </a:p>
        </p:txBody>
      </p:sp>
      <p:sp>
        <p:nvSpPr>
          <p:cNvPr id="991" name="Google Shape;991;p52"/>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2. Economia cooperativa:</a:t>
            </a:r>
            <a:endParaRPr sz="1600" b="1">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L'economia cooperativa enfatizza la proprietà democratica, il controllo e la condivisione dei benefici tra le parti interessate.</a:t>
            </a:r>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Le cooperative sono di proprietà e gestite dai loro soci, che possono essere dipendenti, clienti o comunità locali.</a:t>
            </a:r>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Il processo decisionale è tipicamente decentralizzato, con i soci che hanno voce in capitolo nella direzione e nella governance della cooperativa.</a:t>
            </a:r>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I profitti vengono spesso reinvestiti nella cooperativa o distribuiti equamente tra i soci, anziché essere massimizzati per gli azionisti.</a:t>
            </a:r>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0" i="0" u="none" strike="noStrike">
                <a:latin typeface="Calibri"/>
                <a:ea typeface="Calibri"/>
                <a:cs typeface="Calibri"/>
                <a:sym typeface="Calibri"/>
              </a:rPr>
              <a:t>Le cooperative possono operare in diversi settori, tra cui l'agricoltura, la finanza, l'edilizia abitativa e i beni di consumo, promuovendo la democrazia economica e la coesione sociale.</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Sia l'economia funzionale che l'economia cooperativa sfidano il modello capitalistico tradizionale dando priorità alla sostenibilità, alla responsabilità sociale e al benessere collettivo. Offrono quadri alternativi per l'organizzazione dell'attività economica che sono più inclusivi, resilienti e allineati con obiettivi sociali più ampi.</a:t>
            </a:r>
            <a:endParaRPr/>
          </a:p>
          <a:p>
            <a:pPr marL="0" lvl="0" indent="0" algn="just" rtl="0">
              <a:lnSpc>
                <a:spcPct val="100000"/>
              </a:lnSpc>
              <a:spcBef>
                <a:spcPts val="0"/>
              </a:spcBef>
              <a:spcAft>
                <a:spcPts val="0"/>
              </a:spcAft>
              <a:buClr>
                <a:srgbClr val="6D6E71"/>
              </a:buClr>
              <a:buSzPts val="2000"/>
              <a:buNone/>
            </a:pPr>
            <a:br>
              <a:rPr lang="sv-SE" sz="2000"/>
            </a:br>
            <a:br>
              <a:rPr lang="sv-SE" sz="2000"/>
            </a:br>
            <a:endParaRPr sz="1600">
              <a:latin typeface="Calibri"/>
              <a:ea typeface="Calibri"/>
              <a:cs typeface="Calibri"/>
              <a:sym typeface="Calibri"/>
            </a:endParaRPr>
          </a:p>
        </p:txBody>
      </p:sp>
      <p:sp>
        <p:nvSpPr>
          <p:cNvPr id="992" name="Google Shape;992;p52"/>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Economie funzionali e cooperative</a:t>
            </a:r>
            <a:endParaRPr/>
          </a:p>
        </p:txBody>
      </p:sp>
      <p:sp>
        <p:nvSpPr>
          <p:cNvPr id="993" name="Google Shape;993;p52"/>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994" name="Google Shape;994;p52"/>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998"/>
        <p:cNvGrpSpPr/>
        <p:nvPr/>
      </p:nvGrpSpPr>
      <p:grpSpPr>
        <a:xfrm>
          <a:off x="0" y="0"/>
          <a:ext cx="0" cy="0"/>
          <a:chOff x="0" y="0"/>
          <a:chExt cx="0" cy="0"/>
        </a:xfrm>
      </p:grpSpPr>
      <p:sp>
        <p:nvSpPr>
          <p:cNvPr id="999" name="Google Shape;999;p5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53</a:t>
            </a:fld>
            <a:endParaRPr/>
          </a:p>
        </p:txBody>
      </p:sp>
      <p:sp>
        <p:nvSpPr>
          <p:cNvPr id="1000" name="Google Shape;1000;p53"/>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dirty="0" err="1">
                <a:latin typeface="Calibri"/>
                <a:ea typeface="Calibri"/>
                <a:cs typeface="Calibri"/>
                <a:sym typeface="Calibri"/>
              </a:rPr>
              <a:t>L'economia</a:t>
            </a:r>
            <a:r>
              <a:rPr lang="sv-SE" sz="1600" b="0" i="0" u="none" strike="noStrike" dirty="0">
                <a:latin typeface="Calibri"/>
                <a:ea typeface="Calibri"/>
                <a:cs typeface="Calibri"/>
                <a:sym typeface="Calibri"/>
              </a:rPr>
              <a:t> sociale e </a:t>
            </a:r>
            <a:r>
              <a:rPr lang="sv-SE" sz="1600" b="0" i="0" u="none" strike="noStrike" dirty="0" err="1">
                <a:latin typeface="Calibri"/>
                <a:ea typeface="Calibri"/>
                <a:cs typeface="Calibri"/>
                <a:sym typeface="Calibri"/>
              </a:rPr>
              <a:t>solidale</a:t>
            </a:r>
            <a:r>
              <a:rPr lang="sv-SE" sz="1600" b="0" i="0" u="none" strike="noStrike" dirty="0">
                <a:latin typeface="Calibri"/>
                <a:ea typeface="Calibri"/>
                <a:cs typeface="Calibri"/>
                <a:sym typeface="Calibri"/>
              </a:rPr>
              <a:t> (ESS) si </a:t>
            </a:r>
            <a:r>
              <a:rPr lang="sv-SE" sz="1600" b="0" i="0" u="none" strike="noStrike" dirty="0" err="1">
                <a:latin typeface="Calibri"/>
                <a:ea typeface="Calibri"/>
                <a:cs typeface="Calibri"/>
                <a:sym typeface="Calibri"/>
              </a:rPr>
              <a:t>riferisce</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sistema</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attività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economiche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privilegia</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benessere</a:t>
            </a:r>
            <a:r>
              <a:rPr lang="sv-SE" sz="1600" b="0" i="0" u="none" strike="noStrike" dirty="0">
                <a:latin typeface="Calibri"/>
                <a:ea typeface="Calibri"/>
                <a:cs typeface="Calibri"/>
                <a:sym typeface="Calibri"/>
              </a:rPr>
              <a:t> sociale e la </a:t>
            </a:r>
            <a:r>
              <a:rPr lang="sv-SE" sz="1600" b="0" i="0" u="none" strike="noStrike" dirty="0" err="1">
                <a:latin typeface="Calibri"/>
                <a:ea typeface="Calibri"/>
                <a:cs typeface="Calibri"/>
                <a:sym typeface="Calibri"/>
              </a:rPr>
              <a:t>solidarietà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rispetto</a:t>
            </a:r>
            <a:r>
              <a:rPr lang="sv-SE" sz="1600" b="0" i="0" u="none" strike="noStrike" dirty="0">
                <a:latin typeface="Calibri"/>
                <a:ea typeface="Calibri"/>
                <a:cs typeface="Calibri"/>
                <a:sym typeface="Calibri"/>
              </a:rPr>
              <a:t> al </a:t>
            </a:r>
            <a:r>
              <a:rPr lang="sv-SE" sz="1600" b="0" i="0" u="none" strike="noStrike" dirty="0" err="1">
                <a:latin typeface="Calibri"/>
                <a:ea typeface="Calibri"/>
                <a:cs typeface="Calibri"/>
                <a:sym typeface="Calibri"/>
              </a:rPr>
              <a:t>profitto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puramente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finanziario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Nell'ESS</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imprese</a:t>
            </a:r>
            <a:r>
              <a:rPr lang="sv-SE" sz="1600" b="0" i="0" u="none" strike="noStrike" dirty="0">
                <a:latin typeface="Calibri"/>
                <a:ea typeface="Calibri"/>
                <a:cs typeface="Calibri"/>
                <a:sym typeface="Calibri"/>
              </a:rPr>
              <a:t> e le </a:t>
            </a:r>
            <a:r>
              <a:rPr lang="sv-SE" sz="1600" b="0" i="0" u="none" strike="noStrike" dirty="0" err="1">
                <a:latin typeface="Calibri"/>
                <a:ea typeface="Calibri"/>
                <a:cs typeface="Calibri"/>
                <a:sym typeface="Calibri"/>
              </a:rPr>
              <a:t>organizzazioni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mirano</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rispondere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bisogni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sociali</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promuovere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l'inclusione</a:t>
            </a:r>
            <a:r>
              <a:rPr lang="sv-SE" sz="1600" b="0" i="0" u="none" strike="noStrike" dirty="0">
                <a:latin typeface="Calibri"/>
                <a:ea typeface="Calibri"/>
                <a:cs typeface="Calibri"/>
                <a:sym typeface="Calibri"/>
              </a:rPr>
              <a:t> e a </a:t>
            </a:r>
            <a:r>
              <a:rPr lang="sv-SE" sz="1600" b="0" i="0" u="none" strike="noStrike" dirty="0" err="1">
                <a:latin typeface="Calibri"/>
                <a:ea typeface="Calibri"/>
                <a:cs typeface="Calibri"/>
                <a:sym typeface="Calibri"/>
              </a:rPr>
              <a:t>favorire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cooperazione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all'interno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comunità</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caratteristiche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principali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dell'ESS</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a:pPr>
            <a:r>
              <a:rPr lang="sv-SE" sz="1600" b="1" i="0" u="none" strike="noStrike" dirty="0" err="1">
                <a:latin typeface="Calibri"/>
                <a:ea typeface="Calibri"/>
                <a:cs typeface="Calibri"/>
                <a:sym typeface="Calibri"/>
              </a:rPr>
              <a:t>Obiettivi</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sociali</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entità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dell'ESS</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danno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priorità</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obiettivi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sociali</a:t>
            </a:r>
            <a:r>
              <a:rPr lang="sv-SE" sz="1600" b="0" i="0" u="none" strike="noStrike" dirty="0">
                <a:latin typeface="Calibri"/>
                <a:ea typeface="Calibri"/>
                <a:cs typeface="Calibri"/>
                <a:sym typeface="Calibri"/>
              </a:rPr>
              <a:t> come la </a:t>
            </a:r>
            <a:r>
              <a:rPr lang="sv-SE" sz="1600" b="0" i="0" u="none" strike="noStrike" dirty="0" err="1">
                <a:latin typeface="Calibri"/>
                <a:ea typeface="Calibri"/>
                <a:cs typeface="Calibri"/>
                <a:sym typeface="Calibri"/>
              </a:rPr>
              <a:t>riduzione</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povertà</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creazione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posti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lavoro</a:t>
            </a:r>
            <a:r>
              <a:rPr lang="sv-SE" sz="1600" b="0" i="0" u="none" strike="noStrike" dirty="0">
                <a:latin typeface="Calibri"/>
                <a:ea typeface="Calibri"/>
                <a:cs typeface="Calibri"/>
                <a:sym typeface="Calibri"/>
              </a:rPr>
              <a:t>, lo </a:t>
            </a:r>
            <a:r>
              <a:rPr lang="sv-SE" sz="1600" b="0" i="0" u="none" strike="noStrike" dirty="0" err="1">
                <a:latin typeface="Calibri"/>
                <a:ea typeface="Calibri"/>
                <a:cs typeface="Calibri"/>
                <a:sym typeface="Calibri"/>
              </a:rPr>
              <a:t>sviluppo</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comunità</a:t>
            </a:r>
            <a:r>
              <a:rPr lang="sv-SE" sz="1600" b="0" i="0" u="none" strike="noStrike" dirty="0">
                <a:latin typeface="Calibri"/>
                <a:ea typeface="Calibri"/>
                <a:cs typeface="Calibri"/>
                <a:sym typeface="Calibri"/>
              </a:rPr>
              <a:t> e la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ambientale.</a:t>
            </a:r>
            <a:endParaRPr dirty="0"/>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dirty="0">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a:pPr>
            <a:r>
              <a:rPr lang="sv-SE" sz="1600" b="1" i="0" u="none" strike="noStrike" dirty="0" err="1">
                <a:latin typeface="Calibri"/>
                <a:ea typeface="Calibri"/>
                <a:cs typeface="Calibri"/>
                <a:sym typeface="Calibri"/>
              </a:rPr>
              <a:t>Solidarietà</a:t>
            </a:r>
            <a:r>
              <a:rPr lang="sv-SE" sz="1600" b="1" i="0" u="none" strike="noStrike" dirty="0">
                <a:latin typeface="Calibri"/>
                <a:ea typeface="Calibri"/>
                <a:cs typeface="Calibri"/>
                <a:sym typeface="Calibri"/>
              </a:rPr>
              <a:t> e </a:t>
            </a:r>
            <a:r>
              <a:rPr lang="sv-SE" sz="1600" b="1" i="0" u="none" strike="noStrike" dirty="0" err="1">
                <a:latin typeface="Calibri"/>
                <a:ea typeface="Calibri"/>
                <a:cs typeface="Calibri"/>
                <a:sym typeface="Calibri"/>
              </a:rPr>
              <a:t>cooperazione</a:t>
            </a:r>
            <a:r>
              <a:rPr lang="sv-SE" sz="1600" b="0" i="0" u="none" strike="noStrike" dirty="0">
                <a:latin typeface="Calibri"/>
                <a:ea typeface="Calibri"/>
                <a:cs typeface="Calibri"/>
                <a:sym typeface="Calibri"/>
              </a:rPr>
              <a:t>: L'ESS </a:t>
            </a:r>
            <a:r>
              <a:rPr lang="sv-SE" sz="1600" b="0" i="0" u="none" strike="noStrike" dirty="0" err="1">
                <a:latin typeface="Calibri"/>
                <a:ea typeface="Calibri"/>
                <a:cs typeface="Calibri"/>
                <a:sym typeface="Calibri"/>
              </a:rPr>
              <a:t>enfatizza</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solidarietà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membri</a:t>
            </a:r>
            <a:r>
              <a:rPr lang="sv-SE" sz="1600" b="0" i="0" u="none" strike="noStrike" dirty="0">
                <a:latin typeface="Calibri"/>
                <a:ea typeface="Calibri"/>
                <a:cs typeface="Calibri"/>
                <a:sym typeface="Calibri"/>
              </a:rPr>
              <a:t> e le parti </a:t>
            </a:r>
            <a:r>
              <a:rPr lang="sv-SE" sz="1600" b="0" i="0" u="none" strike="noStrike" dirty="0" err="1">
                <a:latin typeface="Calibri"/>
                <a:ea typeface="Calibri"/>
                <a:cs typeface="Calibri"/>
                <a:sym typeface="Calibri"/>
              </a:rPr>
              <a:t>interessate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promuovendo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collaborazione</a:t>
            </a:r>
            <a:r>
              <a:rPr lang="sv-SE" sz="1600" b="0" i="0" u="none" strike="noStrike" dirty="0">
                <a:latin typeface="Calibri"/>
                <a:ea typeface="Calibri"/>
                <a:cs typeface="Calibri"/>
                <a:sym typeface="Calibri"/>
              </a:rPr>
              <a:t> e il </a:t>
            </a:r>
            <a:r>
              <a:rPr lang="sv-SE" sz="1600" b="0" i="0" u="none" strike="noStrike" dirty="0" err="1">
                <a:latin typeface="Calibri"/>
                <a:ea typeface="Calibri"/>
                <a:cs typeface="Calibri"/>
                <a:sym typeface="Calibri"/>
              </a:rPr>
              <a:t>sostegno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reciproco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piuttosto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competizione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Ciò</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comporta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spesso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proprietà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collettiva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processi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decisionali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democratici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benefici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condivisi</a:t>
            </a:r>
            <a:r>
              <a:rPr lang="sv-SE" sz="1600" b="0" i="0" u="none" strike="noStrike" dirty="0">
                <a:latin typeface="Calibri"/>
                <a:ea typeface="Calibri"/>
                <a:cs typeface="Calibri"/>
                <a:sym typeface="Calibri"/>
              </a:rPr>
              <a:t>.</a:t>
            </a:r>
            <a:endParaRPr dirty="0"/>
          </a:p>
          <a:p>
            <a:pPr marL="342900" lvl="0" indent="-241300" rtl="0">
              <a:lnSpc>
                <a:spcPct val="100000"/>
              </a:lnSpc>
              <a:spcBef>
                <a:spcPts val="0"/>
              </a:spcBef>
              <a:spcAft>
                <a:spcPts val="0"/>
              </a:spcAft>
              <a:buClr>
                <a:srgbClr val="6D6E71"/>
              </a:buClr>
              <a:buSzPts val="1600"/>
              <a:buFont typeface="Century Schoolbook"/>
              <a:buNone/>
            </a:pPr>
            <a:endParaRPr sz="1600" b="0" i="0" u="none" strike="noStrike" dirty="0">
              <a:latin typeface="Calibri"/>
              <a:ea typeface="Calibri"/>
              <a:cs typeface="Calibri"/>
              <a:sym typeface="Calibri"/>
            </a:endParaRPr>
          </a:p>
          <a:p>
            <a:pPr marL="342900" lvl="0" indent="-342900" rtl="0">
              <a:lnSpc>
                <a:spcPct val="100000"/>
              </a:lnSpc>
              <a:spcBef>
                <a:spcPts val="0"/>
              </a:spcBef>
              <a:spcAft>
                <a:spcPts val="0"/>
              </a:spcAft>
              <a:buClr>
                <a:srgbClr val="6D6E71"/>
              </a:buClr>
              <a:buSzPts val="1600"/>
              <a:buFont typeface="Century Schoolbook"/>
              <a:buAutoNum type="arabicPeriod"/>
            </a:pPr>
            <a:r>
              <a:rPr lang="sv-SE" sz="1600" b="1" i="0" u="none" strike="noStrike" dirty="0" err="1">
                <a:latin typeface="Calibri"/>
                <a:ea typeface="Calibri"/>
                <a:cs typeface="Calibri"/>
                <a:sym typeface="Calibri"/>
              </a:rPr>
              <a:t>Inclusività</a:t>
            </a:r>
            <a:r>
              <a:rPr lang="sv-SE" sz="1600" b="1" i="0" u="none" strike="noStrike" dirty="0">
                <a:latin typeface="Calibri"/>
                <a:ea typeface="Calibri"/>
                <a:cs typeface="Calibri"/>
                <a:sym typeface="Calibri"/>
              </a:rPr>
              <a:t> ed </a:t>
            </a:r>
            <a:r>
              <a:rPr lang="sv-SE" sz="1600" b="1" i="0" u="none" strike="noStrike" dirty="0" err="1">
                <a:latin typeface="Calibri"/>
                <a:ea typeface="Calibri"/>
                <a:cs typeface="Calibri"/>
                <a:sym typeface="Calibri"/>
              </a:rPr>
              <a:t>empowerment</a:t>
            </a:r>
            <a:r>
              <a:rPr lang="sv-SE" sz="1600" b="0" i="0" u="none" strike="noStrike" dirty="0">
                <a:latin typeface="Calibri"/>
                <a:ea typeface="Calibri"/>
                <a:cs typeface="Calibri"/>
                <a:sym typeface="Calibri"/>
              </a:rPr>
              <a:t>: L'ESS si </a:t>
            </a:r>
            <a:r>
              <a:rPr lang="sv-SE" sz="1600" b="0" i="0" u="none" strike="noStrike" dirty="0" err="1">
                <a:latin typeface="Calibri"/>
                <a:ea typeface="Calibri"/>
                <a:cs typeface="Calibri"/>
                <a:sym typeface="Calibri"/>
              </a:rPr>
              <a:t>sforza</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includere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gruppi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emarginati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dare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potere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comunità</a:t>
            </a:r>
            <a:r>
              <a:rPr lang="sv-SE" sz="1600" b="0" i="0" u="none" strike="noStrike" dirty="0">
                <a:latin typeface="Calibri"/>
                <a:ea typeface="Calibri"/>
                <a:cs typeface="Calibri"/>
                <a:sym typeface="Calibri"/>
              </a:rPr>
              <a:t> e di </a:t>
            </a:r>
            <a:r>
              <a:rPr lang="sv-SE" sz="1600" b="0" i="0" u="none" strike="noStrike" dirty="0" err="1">
                <a:latin typeface="Calibri"/>
                <a:ea typeface="Calibri"/>
                <a:cs typeface="Calibri"/>
                <a:sym typeface="Calibri"/>
              </a:rPr>
              <a:t>promuovere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l'uguaglianza</a:t>
            </a:r>
            <a:r>
              <a:rPr lang="sv-SE" sz="1600" b="0" i="0" u="none" strike="noStrike" dirty="0">
                <a:latin typeface="Calibri"/>
                <a:ea typeface="Calibri"/>
                <a:cs typeface="Calibri"/>
                <a:sym typeface="Calibri"/>
              </a:rPr>
              <a:t> e la </a:t>
            </a:r>
            <a:r>
              <a:rPr lang="sv-SE" sz="1600" b="0" i="0" u="none" strike="noStrike" dirty="0" err="1">
                <a:latin typeface="Calibri"/>
                <a:ea typeface="Calibri"/>
                <a:cs typeface="Calibri"/>
                <a:sym typeface="Calibri"/>
              </a:rPr>
              <a:t>giustizia</a:t>
            </a:r>
            <a:r>
              <a:rPr lang="sv-SE" sz="1600" b="0" i="0" u="none" strike="noStrike" dirty="0">
                <a:latin typeface="Calibri"/>
                <a:ea typeface="Calibri"/>
                <a:cs typeface="Calibri"/>
                <a:sym typeface="Calibri"/>
              </a:rPr>
              <a:t> sociale. </a:t>
            </a:r>
            <a:r>
              <a:rPr lang="sv-SE" sz="1600" b="0" i="0" u="none" strike="noStrike" dirty="0" err="1">
                <a:latin typeface="Calibri"/>
                <a:ea typeface="Calibri"/>
                <a:cs typeface="Calibri"/>
                <a:sym typeface="Calibri"/>
              </a:rPr>
              <a:t>Spesso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offre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agli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individui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emarginati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l'opportunità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partecipare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attività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economiche</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ai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processi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decisionali</a:t>
            </a:r>
            <a:r>
              <a:rPr lang="sv-SE" sz="1600" b="0" i="0" u="none" strike="noStrike" dirty="0">
                <a:latin typeface="Calibri"/>
                <a:ea typeface="Calibri"/>
                <a:cs typeface="Calibri"/>
                <a:sym typeface="Calibri"/>
              </a:rPr>
              <a:t>.					</a:t>
            </a:r>
            <a:br>
              <a:rPr lang="sv-SE" sz="2000" dirty="0"/>
            </a:br>
            <a:br>
              <a:rPr lang="sv-SE" sz="2000" dirty="0"/>
            </a:br>
            <a:endParaRPr sz="1600" dirty="0">
              <a:latin typeface="Calibri"/>
              <a:ea typeface="Calibri"/>
              <a:cs typeface="Calibri"/>
              <a:sym typeface="Calibri"/>
            </a:endParaRPr>
          </a:p>
        </p:txBody>
      </p:sp>
      <p:sp>
        <p:nvSpPr>
          <p:cNvPr id="1001" name="Google Shape;1001;p53"/>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L'economia sociale e solidale (ESS)</a:t>
            </a:r>
            <a:endParaRPr/>
          </a:p>
        </p:txBody>
      </p:sp>
      <p:sp>
        <p:nvSpPr>
          <p:cNvPr id="1002" name="Google Shape;1002;p53"/>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1003" name="Google Shape;1003;p53"/>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007"/>
        <p:cNvGrpSpPr/>
        <p:nvPr/>
      </p:nvGrpSpPr>
      <p:grpSpPr>
        <a:xfrm>
          <a:off x="0" y="0"/>
          <a:ext cx="0" cy="0"/>
          <a:chOff x="0" y="0"/>
          <a:chExt cx="0" cy="0"/>
        </a:xfrm>
      </p:grpSpPr>
      <p:sp>
        <p:nvSpPr>
          <p:cNvPr id="1008" name="Google Shape;1008;p5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54</a:t>
            </a:fld>
            <a:endParaRPr/>
          </a:p>
        </p:txBody>
      </p:sp>
      <p:sp>
        <p:nvSpPr>
          <p:cNvPr id="1009" name="Google Shape;1009;p54"/>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342900" lvl="0" indent="-342900" algn="just" rtl="0">
              <a:lnSpc>
                <a:spcPct val="100000"/>
              </a:lnSpc>
              <a:spcBef>
                <a:spcPts val="0"/>
              </a:spcBef>
              <a:spcAft>
                <a:spcPts val="0"/>
              </a:spcAft>
              <a:buClr>
                <a:srgbClr val="6D6E71"/>
              </a:buClr>
              <a:buSzPts val="1600"/>
              <a:buFont typeface="Century Schoolbook"/>
              <a:buAutoNum type="arabicPeriod" startAt="4"/>
            </a:pPr>
            <a:r>
              <a:rPr lang="sv-SE" sz="1600" b="1" i="0" u="none" strike="noStrike">
                <a:latin typeface="Calibri"/>
                <a:ea typeface="Calibri"/>
                <a:cs typeface="Calibri"/>
                <a:sym typeface="Calibri"/>
              </a:rPr>
              <a:t>Pratiche sostenibili</a:t>
            </a:r>
            <a:r>
              <a:rPr lang="sv-SE" sz="1600" b="0" i="0" u="none" strike="noStrike">
                <a:latin typeface="Calibri"/>
                <a:ea typeface="Calibri"/>
                <a:cs typeface="Calibri"/>
                <a:sym typeface="Calibri"/>
              </a:rPr>
              <a:t>: Le aziende e le organizzazioni dell'ESS adottano pratiche sostenibili per ridurre al minimo l'impatto ambientale e promuovere la resilienza ecologica a lungo termine.</a:t>
            </a:r>
            <a:endParaRPr/>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startAt="4"/>
            </a:pPr>
            <a:r>
              <a:rPr lang="sv-SE" sz="1600" b="1" i="0" u="none" strike="noStrike">
                <a:latin typeface="Calibri"/>
                <a:ea typeface="Calibri"/>
                <a:cs typeface="Calibri"/>
                <a:sym typeface="Calibri"/>
              </a:rPr>
              <a:t>Sviluppo locale</a:t>
            </a:r>
            <a:r>
              <a:rPr lang="sv-SE" sz="1600" b="0" i="0" u="none" strike="noStrike">
                <a:latin typeface="Calibri"/>
                <a:ea typeface="Calibri"/>
                <a:cs typeface="Calibri"/>
                <a:sym typeface="Calibri"/>
              </a:rPr>
              <a:t>: L'ESS si concentra spesso sullo sviluppo economico locale, sostenendo i produttori, le imprese e le comunità locali per migliorare l'autosufficienza e la resilienza contro gli shock economici esterni.</a:t>
            </a:r>
            <a:endParaRPr/>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startAt="4"/>
            </a:pPr>
            <a:r>
              <a:rPr lang="sv-SE" sz="1600" b="1" i="0" u="none" strike="noStrike">
                <a:latin typeface="Calibri"/>
                <a:ea typeface="Calibri"/>
                <a:cs typeface="Calibri"/>
                <a:sym typeface="Calibri"/>
              </a:rPr>
              <a:t>Forme organizzative diverse</a:t>
            </a:r>
            <a:r>
              <a:rPr lang="sv-SE" sz="1600" b="0" i="0" u="none" strike="noStrike">
                <a:latin typeface="Calibri"/>
                <a:ea typeface="Calibri"/>
                <a:cs typeface="Calibri"/>
                <a:sym typeface="Calibri"/>
              </a:rPr>
              <a:t>: L'ESS comprende un'ampia gamma di forme organizzative, tra cui cooperative, associazioni mutualistiche, organizzazioni senza scopo di lucro, imprese sociali e iniziative basate sulla comunità.</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Nel complesso, l'economia sociale e solidale rappresenta un modello economico alternativo che privilegia il benessere sociale e ambientale accanto alla prosperità economica. Cerca di creare un'economia più inclusiva, democratica e sostenibile, al servizio dei bisogni delle persone e delle comunità.</a:t>
            </a:r>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1010" name="Google Shape;1010;p54"/>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L'economia sociale e solidale (ESS)</a:t>
            </a:r>
            <a:endParaRPr/>
          </a:p>
        </p:txBody>
      </p:sp>
      <p:sp>
        <p:nvSpPr>
          <p:cNvPr id="1011" name="Google Shape;1011;p54"/>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1012" name="Google Shape;1012;p54"/>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016"/>
        <p:cNvGrpSpPr/>
        <p:nvPr/>
      </p:nvGrpSpPr>
      <p:grpSpPr>
        <a:xfrm>
          <a:off x="0" y="0"/>
          <a:ext cx="0" cy="0"/>
          <a:chOff x="0" y="0"/>
          <a:chExt cx="0" cy="0"/>
        </a:xfrm>
      </p:grpSpPr>
      <p:sp>
        <p:nvSpPr>
          <p:cNvPr id="1017" name="Google Shape;1017;p5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55</a:t>
            </a:fld>
            <a:endParaRPr/>
          </a:p>
        </p:txBody>
      </p:sp>
      <p:sp>
        <p:nvSpPr>
          <p:cNvPr id="1018" name="Google Shape;1018;p55"/>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Il termine "permaentreprise" combina "permacultura" e "entreprise" (francese per "impresa"), indicando un modello di business ispirato ai principi della permacultura. La permacultura è un approccio progettuale ecologico che mira a creare sistemi sostenibili e autosufficienti sul modello degli ecosistemi naturali. Una permaentreprise, quindi, è un'azienda che integra i principi della permacultura nelle sue attività, puntando alla sostenibilità, alla resilienza e all'armonia con la natura.</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1" i="0" u="none" strike="noStrike">
                <a:latin typeface="Calibri"/>
                <a:ea typeface="Calibri"/>
                <a:cs typeface="Calibri"/>
                <a:sym typeface="Calibri"/>
              </a:rPr>
              <a:t>Le caratteristiche principali di una permaentreprise includono:</a:t>
            </a:r>
            <a:endParaRPr/>
          </a:p>
          <a:p>
            <a:pPr marL="0" lvl="0" indent="0" algn="just" rtl="0">
              <a:lnSpc>
                <a:spcPct val="100000"/>
              </a:lnSpc>
              <a:spcBef>
                <a:spcPts val="0"/>
              </a:spcBef>
              <a:spcAft>
                <a:spcPts val="0"/>
              </a:spcAft>
              <a:buClr>
                <a:srgbClr val="6D6E71"/>
              </a:buClr>
              <a:buSzPts val="1600"/>
              <a:buNone/>
            </a:pPr>
            <a:endParaRPr sz="1600" b="1" i="0" u="none" strike="noStrike">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a:pPr>
            <a:r>
              <a:rPr lang="sv-SE" sz="1600" b="1" i="0" u="none" strike="noStrike">
                <a:latin typeface="Calibri"/>
                <a:ea typeface="Calibri"/>
                <a:cs typeface="Calibri"/>
                <a:sym typeface="Calibri"/>
              </a:rPr>
              <a:t>Imitazione dell'ecosistema</a:t>
            </a:r>
            <a:r>
              <a:rPr lang="sv-SE" sz="1600" b="0" i="0" u="none" strike="noStrike">
                <a:latin typeface="Calibri"/>
                <a:ea typeface="Calibri"/>
                <a:cs typeface="Calibri"/>
                <a:sym typeface="Calibri"/>
              </a:rPr>
              <a:t>: come la progettazione in permacultura, la permaentreprise imita gli ecosistemi naturali, utilizzando principi come la diversità, la resilienza e i sistemi a ciclo chiuso. L'obiettivo è creare un modello di business che funzioni in armonia con i processi naturali piuttosto che sfruttare o esaurire le risorse.</a:t>
            </a:r>
            <a:endParaRPr/>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a:pPr>
            <a:r>
              <a:rPr lang="sv-SE" sz="1600" b="1" i="0" u="none" strike="noStrike">
                <a:latin typeface="Calibri"/>
                <a:ea typeface="Calibri"/>
                <a:cs typeface="Calibri"/>
                <a:sym typeface="Calibri"/>
              </a:rPr>
              <a:t>Pratiche rigenerative</a:t>
            </a:r>
            <a:r>
              <a:rPr lang="sv-SE" sz="1600" b="0" i="0" u="none" strike="noStrike">
                <a:latin typeface="Calibri"/>
                <a:ea typeface="Calibri"/>
                <a:cs typeface="Calibri"/>
                <a:sym typeface="Calibri"/>
              </a:rPr>
              <a:t>: Le imprese Permaentre danno priorità alle pratiche rigenerative che reintegrano e migliorano le risorse naturali piuttosto che impoverirle. Ciò include tecniche come l'agroforestazione, l'agricoltura biologica, la raccolta dell'acqua e la conservazione del suolo per migliorare la salute ecologica e la produttività.</a:t>
            </a:r>
            <a:endParaRPr sz="1600">
              <a:latin typeface="Calibri"/>
              <a:ea typeface="Calibri"/>
              <a:cs typeface="Calibri"/>
              <a:sym typeface="Calibri"/>
            </a:endParaRPr>
          </a:p>
        </p:txBody>
      </p:sp>
      <p:sp>
        <p:nvSpPr>
          <p:cNvPr id="1019" name="Google Shape;1019;p55"/>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La PermaEnterprise</a:t>
            </a:r>
            <a:endParaRPr/>
          </a:p>
        </p:txBody>
      </p:sp>
      <p:sp>
        <p:nvSpPr>
          <p:cNvPr id="1020" name="Google Shape;1020;p55"/>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1021" name="Google Shape;1021;p55"/>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025"/>
        <p:cNvGrpSpPr/>
        <p:nvPr/>
      </p:nvGrpSpPr>
      <p:grpSpPr>
        <a:xfrm>
          <a:off x="0" y="0"/>
          <a:ext cx="0" cy="0"/>
          <a:chOff x="0" y="0"/>
          <a:chExt cx="0" cy="0"/>
        </a:xfrm>
      </p:grpSpPr>
      <p:sp>
        <p:nvSpPr>
          <p:cNvPr id="1026" name="Google Shape;1026;p5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56</a:t>
            </a:fld>
            <a:endParaRPr/>
          </a:p>
        </p:txBody>
      </p:sp>
      <p:sp>
        <p:nvSpPr>
          <p:cNvPr id="1027" name="Google Shape;1027;p56"/>
          <p:cNvSpPr txBox="1">
            <a:spLocks noGrp="1"/>
          </p:cNvSpPr>
          <p:nvPr>
            <p:ph type="body" idx="1"/>
          </p:nvPr>
        </p:nvSpPr>
        <p:spPr>
          <a:xfrm>
            <a:off x="801602" y="2403364"/>
            <a:ext cx="5956470" cy="6997310"/>
          </a:xfrm>
          <a:prstGeom prst="rect">
            <a:avLst/>
          </a:prstGeom>
          <a:solidFill>
            <a:schemeClr val="lt1"/>
          </a:solidFill>
          <a:ln>
            <a:noFill/>
          </a:ln>
        </p:spPr>
        <p:txBody>
          <a:bodyPr spcFirstLastPara="1" wrap="square" lIns="91425" tIns="45700" rIns="91425" bIns="45700" anchor="t" anchorCtr="0">
            <a:noAutofit/>
          </a:bodyPr>
          <a:lstStyle/>
          <a:p>
            <a:pPr marL="342900" lvl="0" indent="-342900" algn="just" rtl="0">
              <a:lnSpc>
                <a:spcPct val="100000"/>
              </a:lnSpc>
              <a:spcBef>
                <a:spcPts val="0"/>
              </a:spcBef>
              <a:spcAft>
                <a:spcPts val="0"/>
              </a:spcAft>
              <a:buClr>
                <a:srgbClr val="6D6E71"/>
              </a:buClr>
              <a:buSzPts val="1600"/>
              <a:buFont typeface="Century Schoolbook"/>
              <a:buAutoNum type="arabicPeriod" startAt="4"/>
            </a:pPr>
            <a:r>
              <a:rPr lang="sv-SE" sz="1600" b="1" i="0" u="none" strike="noStrike" dirty="0">
                <a:latin typeface="Calibri"/>
                <a:ea typeface="Calibri"/>
                <a:cs typeface="Calibri"/>
                <a:sym typeface="Calibri"/>
              </a:rPr>
              <a:t>Focus </a:t>
            </a:r>
            <a:r>
              <a:rPr lang="sv-SE" sz="1600" b="1" i="0" u="none" strike="noStrike" dirty="0" err="1">
                <a:latin typeface="Calibri"/>
                <a:ea typeface="Calibri"/>
                <a:cs typeface="Calibri"/>
                <a:sym typeface="Calibri"/>
              </a:rPr>
              <a:t>locale</a:t>
            </a:r>
            <a:r>
              <a:rPr lang="sv-SE" sz="1600" b="1" i="0" u="none" strike="noStrike" dirty="0">
                <a:latin typeface="Calibri"/>
                <a:ea typeface="Calibri"/>
                <a:cs typeface="Calibri"/>
                <a:sym typeface="Calibri"/>
              </a:rPr>
              <a:t> e </a:t>
            </a:r>
            <a:r>
              <a:rPr lang="sv-SE" sz="1600" b="1" i="0" u="none" strike="noStrike" dirty="0" err="1">
                <a:latin typeface="Calibri"/>
                <a:ea typeface="Calibri"/>
                <a:cs typeface="Calibri"/>
                <a:sym typeface="Calibri"/>
              </a:rPr>
              <a:t>comunitario</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permaentreprise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spesso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enfatizzano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produzione</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consumo</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l'impegno</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comunità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locale</a:t>
            </a:r>
            <a:r>
              <a:rPr lang="sv-SE" sz="1600" b="0" i="0" u="none" strike="noStrike" dirty="0">
                <a:latin typeface="Calibri"/>
                <a:ea typeface="Calibri"/>
                <a:cs typeface="Calibri"/>
                <a:sym typeface="Calibri"/>
              </a:rPr>
              <a:t>. Esse </a:t>
            </a:r>
            <a:r>
              <a:rPr lang="sv-SE" sz="1600" b="0" i="0" u="none" strike="noStrike" dirty="0" err="1">
                <a:latin typeface="Calibri"/>
                <a:ea typeface="Calibri"/>
                <a:cs typeface="Calibri"/>
                <a:sym typeface="Calibri"/>
              </a:rPr>
              <a:t>sostengono</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economie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locali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riducono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dipendenza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dalle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catene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approvvigionamento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globali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promuovono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resilienza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comunità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fornendo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occupazione</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soddisfacendo</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esigenze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locali</a:t>
            </a:r>
            <a:r>
              <a:rPr lang="sv-SE" sz="1600" b="0" i="0" u="none" strike="noStrike" dirty="0">
                <a:latin typeface="Calibri"/>
                <a:ea typeface="Calibri"/>
                <a:cs typeface="Calibri"/>
                <a:sym typeface="Calibri"/>
              </a:rPr>
              <a:t>.</a:t>
            </a:r>
            <a:endParaRPr dirty="0"/>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dirty="0">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startAt="4"/>
            </a:pPr>
            <a:r>
              <a:rPr lang="sv-SE" sz="1600" b="1" i="0" u="none" strike="noStrike" dirty="0" err="1">
                <a:latin typeface="Calibri"/>
                <a:ea typeface="Calibri"/>
                <a:cs typeface="Calibri"/>
                <a:sym typeface="Calibri"/>
              </a:rPr>
              <a:t>Sostenibilità</a:t>
            </a:r>
            <a:r>
              <a:rPr lang="sv-SE" sz="1600" b="1" i="0" u="none" strike="noStrike" dirty="0">
                <a:latin typeface="Calibri"/>
                <a:ea typeface="Calibri"/>
                <a:cs typeface="Calibri"/>
                <a:sym typeface="Calibri"/>
              </a:rPr>
              <a:t> e </a:t>
            </a:r>
            <a:r>
              <a:rPr lang="sv-SE" sz="1600" b="1" i="0" u="none" strike="noStrike" dirty="0" err="1">
                <a:latin typeface="Calibri"/>
                <a:ea typeface="Calibri"/>
                <a:cs typeface="Calibri"/>
                <a:sym typeface="Calibri"/>
              </a:rPr>
              <a:t>resilienza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resilienza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obiettivi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fondamentali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permaentreprise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Adottando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pratiche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costruendo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resilienza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operazioni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queste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imprese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mirano</a:t>
            </a:r>
            <a:r>
              <a:rPr lang="sv-SE" sz="1600" b="0" i="0" u="none" strike="noStrike" dirty="0">
                <a:latin typeface="Calibri"/>
                <a:ea typeface="Calibri"/>
                <a:cs typeface="Calibri"/>
                <a:sym typeface="Calibri"/>
              </a:rPr>
              <a:t> a prosperare di </a:t>
            </a:r>
            <a:r>
              <a:rPr lang="sv-SE" sz="1600" b="0" i="0" u="none" strike="noStrike" dirty="0" err="1">
                <a:latin typeface="Calibri"/>
                <a:ea typeface="Calibri"/>
                <a:cs typeface="Calibri"/>
                <a:sym typeface="Calibri"/>
              </a:rPr>
              <a:t>fronte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sfide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ambientali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sociali</a:t>
            </a:r>
            <a:r>
              <a:rPr lang="sv-SE" sz="1600" b="0" i="0" u="none" strike="noStrike" dirty="0">
                <a:latin typeface="Calibri"/>
                <a:ea typeface="Calibri"/>
                <a:cs typeface="Calibri"/>
                <a:sym typeface="Calibri"/>
              </a:rPr>
              <a:t> ed </a:t>
            </a:r>
            <a:r>
              <a:rPr lang="sv-SE" sz="1600" b="0" i="0" u="none" strike="noStrike" dirty="0" err="1">
                <a:latin typeface="Calibri"/>
                <a:ea typeface="Calibri"/>
                <a:cs typeface="Calibri"/>
                <a:sym typeface="Calibri"/>
              </a:rPr>
              <a:t>economiche</a:t>
            </a:r>
            <a:r>
              <a:rPr lang="sv-SE" sz="1600" b="0" i="0" u="none" strike="noStrike" dirty="0">
                <a:latin typeface="Calibri"/>
                <a:ea typeface="Calibri"/>
                <a:cs typeface="Calibri"/>
                <a:sym typeface="Calibri"/>
              </a:rPr>
              <a:t>.</a:t>
            </a:r>
            <a:endParaRPr dirty="0"/>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dirty="0">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startAt="4"/>
            </a:pPr>
            <a:r>
              <a:rPr lang="sv-SE" sz="1600" b="1" i="0" u="none" strike="noStrike" dirty="0" err="1">
                <a:latin typeface="Calibri"/>
                <a:ea typeface="Calibri"/>
                <a:cs typeface="Calibri"/>
                <a:sym typeface="Calibri"/>
              </a:rPr>
              <a:t>Approccio</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olistico</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Permaentreprises</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adottano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approccio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olistico</a:t>
            </a:r>
            <a:r>
              <a:rPr lang="sv-SE" sz="1600" b="0" i="0" u="none" strike="noStrike" dirty="0">
                <a:latin typeface="Calibri"/>
                <a:ea typeface="Calibri"/>
                <a:cs typeface="Calibri"/>
                <a:sym typeface="Calibri"/>
              </a:rPr>
              <a:t> al business, </a:t>
            </a:r>
            <a:r>
              <a:rPr lang="sv-SE" sz="1600" b="0" i="0" u="none" strike="noStrike" dirty="0" err="1">
                <a:latin typeface="Calibri"/>
                <a:ea typeface="Calibri"/>
                <a:cs typeface="Calibri"/>
                <a:sym typeface="Calibri"/>
              </a:rPr>
              <a:t>considerando</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fattori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sociali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ambientali</a:t>
            </a:r>
            <a:r>
              <a:rPr lang="sv-SE" sz="1600" b="0" i="0" u="none" strike="noStrike" dirty="0">
                <a:latin typeface="Calibri"/>
                <a:ea typeface="Calibri"/>
                <a:cs typeface="Calibri"/>
                <a:sym typeface="Calibri"/>
              </a:rPr>
              <a:t> ed </a:t>
            </a:r>
            <a:r>
              <a:rPr lang="sv-SE" sz="1600" b="0" i="0" u="none" strike="noStrike" dirty="0" err="1">
                <a:latin typeface="Calibri"/>
                <a:ea typeface="Calibri"/>
                <a:cs typeface="Calibri"/>
                <a:sym typeface="Calibri"/>
              </a:rPr>
              <a:t>economici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processo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decisionale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Danno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priorità</a:t>
            </a:r>
            <a:r>
              <a:rPr lang="sv-SE" sz="1600" b="0" i="0" u="none" strike="noStrike" dirty="0">
                <a:latin typeface="Calibri"/>
                <a:ea typeface="Calibri"/>
                <a:cs typeface="Calibri"/>
                <a:sym typeface="Calibri"/>
              </a:rPr>
              <a:t> al </a:t>
            </a:r>
            <a:r>
              <a:rPr lang="sv-SE" sz="1600" b="0" i="0" u="none" strike="noStrike" dirty="0" err="1">
                <a:latin typeface="Calibri"/>
                <a:ea typeface="Calibri"/>
                <a:cs typeface="Calibri"/>
                <a:sym typeface="Calibri"/>
              </a:rPr>
              <a:t>benessere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persone</a:t>
            </a:r>
            <a:r>
              <a:rPr lang="sv-SE" sz="1600" b="0" i="0" u="none" strike="noStrike" dirty="0">
                <a:latin typeface="Calibri"/>
                <a:ea typeface="Calibri"/>
                <a:cs typeface="Calibri"/>
                <a:sym typeface="Calibri"/>
              </a:rPr>
              <a:t> e del </a:t>
            </a:r>
            <a:r>
              <a:rPr lang="sv-SE" sz="1600" b="0" i="0" u="none" strike="noStrike" dirty="0" err="1">
                <a:latin typeface="Calibri"/>
                <a:ea typeface="Calibri"/>
                <a:cs typeface="Calibri"/>
                <a:sym typeface="Calibri"/>
              </a:rPr>
              <a:t>pianeta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accanto</a:t>
            </a:r>
            <a:r>
              <a:rPr lang="sv-SE" sz="1600" b="0" i="0" u="none" strike="noStrike" dirty="0">
                <a:latin typeface="Calibri"/>
                <a:ea typeface="Calibri"/>
                <a:cs typeface="Calibri"/>
                <a:sym typeface="Calibri"/>
              </a:rPr>
              <a:t> alla </a:t>
            </a:r>
            <a:r>
              <a:rPr lang="sv-SE" sz="1600" b="0" i="0" u="none" strike="noStrike" dirty="0" err="1">
                <a:latin typeface="Calibri"/>
                <a:ea typeface="Calibri"/>
                <a:cs typeface="Calibri"/>
                <a:sym typeface="Calibri"/>
              </a:rPr>
              <a:t>redditività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finanziaria</a:t>
            </a:r>
            <a:r>
              <a:rPr lang="sv-SE" sz="1600" b="0" i="0" u="none" strike="noStrike" dirty="0">
                <a:latin typeface="Calibri"/>
                <a:ea typeface="Calibri"/>
                <a:cs typeface="Calibri"/>
                <a:sym typeface="Calibri"/>
              </a:rPr>
              <a:t>.</a:t>
            </a:r>
            <a:endParaRPr dirty="0"/>
          </a:p>
          <a:p>
            <a:pPr marL="342900" lvl="0" indent="-342900" algn="just" rtl="0">
              <a:lnSpc>
                <a:spcPct val="100000"/>
              </a:lnSpc>
              <a:spcBef>
                <a:spcPts val="0"/>
              </a:spcBef>
              <a:spcAft>
                <a:spcPts val="0"/>
              </a:spcAft>
              <a:buClr>
                <a:srgbClr val="6D6E71"/>
              </a:buClr>
              <a:buSzPts val="1600"/>
              <a:buFont typeface="Century Schoolbook"/>
              <a:buAutoNum type="arabicPeriod" startAt="4"/>
            </a:pPr>
            <a:r>
              <a:rPr lang="sv-SE" sz="1600" b="1" i="0" u="none" strike="noStrike" dirty="0" err="1">
                <a:latin typeface="Calibri"/>
                <a:ea typeface="Calibri"/>
                <a:cs typeface="Calibri"/>
                <a:sym typeface="Calibri"/>
              </a:rPr>
              <a:t>Educazione</a:t>
            </a:r>
            <a:r>
              <a:rPr lang="sv-SE" sz="1600" b="1" i="0" u="none" strike="noStrike" dirty="0">
                <a:latin typeface="Calibri"/>
                <a:ea typeface="Calibri"/>
                <a:cs typeface="Calibri"/>
                <a:sym typeface="Calibri"/>
              </a:rPr>
              <a:t> e </a:t>
            </a:r>
            <a:r>
              <a:rPr lang="sv-SE" sz="1600" b="1" i="0" u="none" strike="noStrike" dirty="0" err="1">
                <a:latin typeface="Calibri"/>
                <a:ea typeface="Calibri"/>
                <a:cs typeface="Calibri"/>
                <a:sym typeface="Calibri"/>
              </a:rPr>
              <a:t>sensibilizzazione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Molte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permaziende</a:t>
            </a:r>
            <a:r>
              <a:rPr lang="sv-SE" sz="1600" b="0" i="0" u="none" strike="noStrike" dirty="0">
                <a:latin typeface="Calibri"/>
                <a:ea typeface="Calibri"/>
                <a:cs typeface="Calibri"/>
                <a:sym typeface="Calibri"/>
              </a:rPr>
              <a:t> si </a:t>
            </a:r>
            <a:r>
              <a:rPr lang="sv-SE" sz="1600" b="0" i="0" u="none" strike="noStrike" dirty="0" err="1">
                <a:latin typeface="Calibri"/>
                <a:ea typeface="Calibri"/>
                <a:cs typeface="Calibri"/>
                <a:sym typeface="Calibri"/>
              </a:rPr>
              <a:t>impegnano</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attività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educazione</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sensibilizzazione</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promuovere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principi</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permacultura</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ispirare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altri</a:t>
            </a:r>
            <a:r>
              <a:rPr lang="sv-SE" sz="1600" b="0" i="0" u="none" strike="noStrike" dirty="0">
                <a:latin typeface="Calibri"/>
                <a:ea typeface="Calibri"/>
                <a:cs typeface="Calibri"/>
                <a:sym typeface="Calibri"/>
              </a:rPr>
              <a:t> ad </a:t>
            </a:r>
            <a:r>
              <a:rPr lang="sv-SE" sz="1600" b="0" i="0" u="none" strike="noStrike" dirty="0" err="1">
                <a:latin typeface="Calibri"/>
                <a:ea typeface="Calibri"/>
                <a:cs typeface="Calibri"/>
                <a:sym typeface="Calibri"/>
              </a:rPr>
              <a:t>adottare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pratiche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Ciò</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può</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includere</a:t>
            </a:r>
            <a:r>
              <a:rPr lang="sv-SE" sz="1600" b="0" i="0" u="none" strike="noStrike" dirty="0">
                <a:latin typeface="Calibri"/>
                <a:ea typeface="Calibri"/>
                <a:cs typeface="Calibri"/>
                <a:sym typeface="Calibri"/>
              </a:rPr>
              <a:t> workshop, </a:t>
            </a:r>
            <a:r>
              <a:rPr lang="sv-SE" sz="1600" b="0" i="0" u="none" strike="noStrike" dirty="0" err="1">
                <a:latin typeface="Calibri"/>
                <a:ea typeface="Calibri"/>
                <a:cs typeface="Calibri"/>
                <a:sym typeface="Calibri"/>
              </a:rPr>
              <a:t>programmi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formazione</a:t>
            </a:r>
            <a:r>
              <a:rPr lang="sv-SE" sz="1600" b="0" i="0" u="none" strike="noStrike" dirty="0">
                <a:latin typeface="Calibri"/>
                <a:ea typeface="Calibri"/>
                <a:cs typeface="Calibri"/>
                <a:sym typeface="Calibri"/>
              </a:rPr>
              <a:t> ed </a:t>
            </a:r>
            <a:r>
              <a:rPr lang="sv-SE" sz="1600" b="0" i="0" u="none" strike="noStrike" dirty="0" err="1">
                <a:latin typeface="Calibri"/>
                <a:ea typeface="Calibri"/>
                <a:cs typeface="Calibri"/>
                <a:sym typeface="Calibri"/>
              </a:rPr>
              <a:t>eventi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comunitari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volti</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creare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consapevolezza</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capacità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vivere</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modo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sostenibile</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complesso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permaentreprise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incarna</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principi</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permacultura</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contesto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aziendale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cercando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creare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imprese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rigenerative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resilienti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sostenibili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contribuiscano</a:t>
            </a:r>
            <a:r>
              <a:rPr lang="sv-SE" sz="1600" b="0" i="0" u="none" strike="noStrike" dirty="0">
                <a:latin typeface="Calibri"/>
                <a:ea typeface="Calibri"/>
                <a:cs typeface="Calibri"/>
                <a:sym typeface="Calibri"/>
              </a:rPr>
              <a:t> al </a:t>
            </a:r>
            <a:r>
              <a:rPr lang="sv-SE" sz="1600" b="0" i="0" u="none" strike="noStrike" dirty="0" err="1">
                <a:latin typeface="Calibri"/>
                <a:ea typeface="Calibri"/>
                <a:cs typeface="Calibri"/>
                <a:sym typeface="Calibri"/>
              </a:rPr>
              <a:t>benessere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persone</a:t>
            </a:r>
            <a:r>
              <a:rPr lang="sv-SE" sz="1600" b="0" i="0" u="none" strike="noStrike" dirty="0">
                <a:latin typeface="Calibri"/>
                <a:ea typeface="Calibri"/>
                <a:cs typeface="Calibri"/>
                <a:sym typeface="Calibri"/>
              </a:rPr>
              <a:t> e del </a:t>
            </a:r>
            <a:r>
              <a:rPr lang="sv-SE" sz="1600" b="0" i="0" u="none" strike="noStrike" dirty="0" err="1">
                <a:latin typeface="Calibri"/>
                <a:ea typeface="Calibri"/>
                <a:cs typeface="Calibri"/>
                <a:sym typeface="Calibri"/>
              </a:rPr>
              <a:t>pianeta</a:t>
            </a:r>
            <a:r>
              <a:rPr lang="sv-SE" sz="1600" b="0" i="0" u="none" strike="noStrike" dirty="0">
                <a:latin typeface="Calibri"/>
                <a:ea typeface="Calibri"/>
                <a:cs typeface="Calibri"/>
                <a:sym typeface="Calibri"/>
              </a:rPr>
              <a:t>.</a:t>
            </a:r>
            <a:endParaRPr dirty="0"/>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1028" name="Google Shape;1028;p5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La PermaEnterprise</a:t>
            </a:r>
            <a:endParaRPr/>
          </a:p>
        </p:txBody>
      </p:sp>
      <p:sp>
        <p:nvSpPr>
          <p:cNvPr id="1029" name="Google Shape;1029;p56"/>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1030" name="Google Shape;1030;p56"/>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034"/>
        <p:cNvGrpSpPr/>
        <p:nvPr/>
      </p:nvGrpSpPr>
      <p:grpSpPr>
        <a:xfrm>
          <a:off x="0" y="0"/>
          <a:ext cx="0" cy="0"/>
          <a:chOff x="0" y="0"/>
          <a:chExt cx="0" cy="0"/>
        </a:xfrm>
      </p:grpSpPr>
      <p:sp>
        <p:nvSpPr>
          <p:cNvPr id="1035" name="Google Shape;1035;p5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57</a:t>
            </a:fld>
            <a:endParaRPr/>
          </a:p>
        </p:txBody>
      </p:sp>
      <p:sp>
        <p:nvSpPr>
          <p:cNvPr id="1036" name="Google Shape;1036;p57"/>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L'economia rigenerativa è un modello economico incentrato sul ripristino, il rinnovamento e la rivitalizzazione dei sistemi naturali e sociali, generando al contempo valore economico. A differenza dei modelli economici tradizionali, che spesso privilegiano il profitto a breve termine e l'estrazione delle risorse, l'economia rigenerativa mira a creare prosperità e benessere a lungo termine sia per le persone che per il pianeta.</a:t>
            </a:r>
            <a:endParaRPr/>
          </a:p>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Le caratteristiche principali dell'economia rigenerativa includono</a:t>
            </a:r>
            <a:r>
              <a:rPr lang="sv-SE" sz="1600">
                <a:latin typeface="Calibri"/>
                <a:ea typeface="Calibri"/>
                <a:cs typeface="Calibri"/>
                <a:sym typeface="Calibri"/>
              </a:rPr>
              <a:t>:</a:t>
            </a:r>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a:pPr>
            <a:r>
              <a:rPr lang="sv-SE" sz="1600" b="1" i="0" u="none" strike="noStrike">
                <a:latin typeface="Calibri"/>
                <a:ea typeface="Calibri"/>
                <a:cs typeface="Calibri"/>
                <a:sym typeface="Calibri"/>
              </a:rPr>
              <a:t>Ripristino degli ecosistemi</a:t>
            </a:r>
            <a:r>
              <a:rPr lang="sv-SE" sz="1600" b="0" i="0" u="none" strike="noStrike">
                <a:latin typeface="Calibri"/>
                <a:ea typeface="Calibri"/>
                <a:cs typeface="Calibri"/>
                <a:sym typeface="Calibri"/>
              </a:rPr>
              <a:t>: Uno degli obiettivi centrali dell'economia rigenerativa è il ripristino degli ecosistemi. Si tratta di attività come la riforestazione, la rigenerazione del suolo, la conservazione dell'acqua e il miglioramento della biodiversità per invertire il degrado ambientale e promuovere la salute ecologica.</a:t>
            </a:r>
            <a:endParaRPr/>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a:pPr>
            <a:r>
              <a:rPr lang="sv-SE" sz="1600" b="1" i="0" u="none" strike="noStrike">
                <a:latin typeface="Calibri"/>
                <a:ea typeface="Calibri"/>
                <a:cs typeface="Calibri"/>
                <a:sym typeface="Calibri"/>
              </a:rPr>
              <a:t>Flussi di risorse circolari</a:t>
            </a:r>
            <a:r>
              <a:rPr lang="sv-SE" sz="1600" b="0" i="0" u="none" strike="noStrike">
                <a:latin typeface="Calibri"/>
                <a:ea typeface="Calibri"/>
                <a:cs typeface="Calibri"/>
                <a:sym typeface="Calibri"/>
              </a:rPr>
              <a:t>: L'economia rigenerativa enfatizza i flussi circolari delle risorse, in cui i materiali e le risorse vengono riutilizzati, riciclati o riadattati per ridurre al minimo gli sprechi e massimizzare l'efficienza. Questo approccio riduce la dipendenza da risorse limitate e minimizza l'impatto ambientale.</a:t>
            </a:r>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p:txBody>
      </p:sp>
      <p:sp>
        <p:nvSpPr>
          <p:cNvPr id="1037" name="Google Shape;1037;p5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L'economia rigenerativa</a:t>
            </a:r>
            <a:endParaRPr/>
          </a:p>
        </p:txBody>
      </p:sp>
      <p:sp>
        <p:nvSpPr>
          <p:cNvPr id="1038" name="Google Shape;1038;p57"/>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1039" name="Google Shape;1039;p57"/>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043"/>
        <p:cNvGrpSpPr/>
        <p:nvPr/>
      </p:nvGrpSpPr>
      <p:grpSpPr>
        <a:xfrm>
          <a:off x="0" y="0"/>
          <a:ext cx="0" cy="0"/>
          <a:chOff x="0" y="0"/>
          <a:chExt cx="0" cy="0"/>
        </a:xfrm>
      </p:grpSpPr>
      <p:sp>
        <p:nvSpPr>
          <p:cNvPr id="1044" name="Google Shape;1044;p5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58</a:t>
            </a:fld>
            <a:endParaRPr/>
          </a:p>
        </p:txBody>
      </p:sp>
      <p:sp>
        <p:nvSpPr>
          <p:cNvPr id="1045" name="Google Shape;1045;p58"/>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342900" lvl="0" indent="-342900" algn="just" rtl="0">
              <a:lnSpc>
                <a:spcPct val="100000"/>
              </a:lnSpc>
              <a:spcBef>
                <a:spcPts val="0"/>
              </a:spcBef>
              <a:spcAft>
                <a:spcPts val="0"/>
              </a:spcAft>
              <a:buClr>
                <a:srgbClr val="6D6E71"/>
              </a:buClr>
              <a:buSzPts val="1600"/>
              <a:buFont typeface="Century Schoolbook"/>
              <a:buAutoNum type="arabicPeriod" startAt="3"/>
            </a:pPr>
            <a:r>
              <a:rPr lang="sv-SE" sz="1600" b="1" i="0" u="none" strike="noStrike">
                <a:latin typeface="Calibri"/>
                <a:ea typeface="Calibri"/>
                <a:cs typeface="Calibri"/>
                <a:sym typeface="Calibri"/>
              </a:rPr>
              <a:t>Equità e inclusione sociale</a:t>
            </a:r>
            <a:r>
              <a:rPr lang="sv-SE" sz="1600" b="0" i="0" u="none" strike="noStrike">
                <a:latin typeface="Calibri"/>
                <a:ea typeface="Calibri"/>
                <a:cs typeface="Calibri"/>
                <a:sym typeface="Calibri"/>
              </a:rPr>
              <a:t>: Oltre alla sostenibilità ambientale, l'economia rigenerativa dà priorità all'equità e all'inclusione sociale. Cerca di creare opportunità economiche per le comunità emarginate, di promuovere pratiche di lavoro eque e di garantire a tutti l'accesso a bisogni primari come cibo, alloggio e assistenza sanitaria.</a:t>
            </a:r>
            <a:endParaRPr/>
          </a:p>
          <a:p>
            <a:pPr marL="342900" lvl="0" indent="-241300" algn="just" rtl="0">
              <a:lnSpc>
                <a:spcPct val="100000"/>
              </a:lnSpc>
              <a:spcBef>
                <a:spcPts val="0"/>
              </a:spcBef>
              <a:spcAft>
                <a:spcPts val="0"/>
              </a:spcAft>
              <a:buClr>
                <a:srgbClr val="6D6E71"/>
              </a:buClr>
              <a:buSzPts val="1600"/>
              <a:buFont typeface="Century Schoolbook"/>
              <a:buNone/>
            </a:pPr>
            <a:endParaRPr sz="1600">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startAt="3"/>
            </a:pPr>
            <a:r>
              <a:rPr lang="sv-SE" sz="1600" b="1" i="0" u="none" strike="noStrike">
                <a:latin typeface="Calibri"/>
                <a:ea typeface="Calibri"/>
                <a:cs typeface="Calibri"/>
                <a:sym typeface="Calibri"/>
              </a:rPr>
              <a:t>Modelli collaborativi e cooperativi</a:t>
            </a:r>
            <a:r>
              <a:rPr lang="sv-SE" sz="1600" b="0" i="0" u="none" strike="noStrike">
                <a:latin typeface="Calibri"/>
                <a:ea typeface="Calibri"/>
                <a:cs typeface="Calibri"/>
                <a:sym typeface="Calibri"/>
              </a:rPr>
              <a:t>: L'economia rigenerativa promuove la collaborazione e la cooperazione tra imprese, comunità e governi per affrontare collettivamente sfide complesse. Strutture di proprietà cooperativa, partnership collaborative e iniziative guidate dalla comunità sono caratteristiche comuni di questo modello.</a:t>
            </a:r>
            <a:endParaRPr/>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startAt="3"/>
            </a:pPr>
            <a:r>
              <a:rPr lang="sv-SE" sz="1600" b="1" i="0" u="none" strike="noStrike">
                <a:latin typeface="Calibri"/>
                <a:ea typeface="Calibri"/>
                <a:cs typeface="Calibri"/>
                <a:sym typeface="Calibri"/>
              </a:rPr>
              <a:t>Agricoltura rigenerativa e sistemi alimentari</a:t>
            </a:r>
            <a:r>
              <a:rPr lang="sv-SE" sz="1600" b="0" i="0" u="none" strike="noStrike">
                <a:latin typeface="Calibri"/>
                <a:ea typeface="Calibri"/>
                <a:cs typeface="Calibri"/>
                <a:sym typeface="Calibri"/>
              </a:rPr>
              <a:t>: L'agricoltura svolge un ruolo fondamentale nell'economia rigenerativa, con particolare attenzione alle pratiche che migliorano la salute del suolo, promuovono la biodiversità e sequestrano il carbonio. Le tecniche di agricoltura rigenerativa, come l'agroforestale, la permacultura e il pascolo olistico, aiutano a ripristinare i paesaggi degradati e a mitigare il cambiamento climatico.</a:t>
            </a:r>
            <a:endParaRPr sz="1600">
              <a:latin typeface="Calibri"/>
              <a:ea typeface="Calibri"/>
              <a:cs typeface="Calibri"/>
              <a:sym typeface="Calibri"/>
            </a:endParaRPr>
          </a:p>
        </p:txBody>
      </p:sp>
      <p:sp>
        <p:nvSpPr>
          <p:cNvPr id="1046" name="Google Shape;1046;p58"/>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L'economia rigenerativa</a:t>
            </a:r>
            <a:endParaRPr/>
          </a:p>
        </p:txBody>
      </p:sp>
      <p:sp>
        <p:nvSpPr>
          <p:cNvPr id="1047" name="Google Shape;1047;p58"/>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1048" name="Google Shape;1048;p58"/>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052"/>
        <p:cNvGrpSpPr/>
        <p:nvPr/>
      </p:nvGrpSpPr>
      <p:grpSpPr>
        <a:xfrm>
          <a:off x="0" y="0"/>
          <a:ext cx="0" cy="0"/>
          <a:chOff x="0" y="0"/>
          <a:chExt cx="0" cy="0"/>
        </a:xfrm>
      </p:grpSpPr>
      <p:sp>
        <p:nvSpPr>
          <p:cNvPr id="1053" name="Google Shape;1053;p5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59</a:t>
            </a:fld>
            <a:endParaRPr/>
          </a:p>
        </p:txBody>
      </p:sp>
      <p:sp>
        <p:nvSpPr>
          <p:cNvPr id="1054" name="Google Shape;1054;p59"/>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342900" lvl="0" indent="-342900" algn="just" rtl="0">
              <a:lnSpc>
                <a:spcPct val="100000"/>
              </a:lnSpc>
              <a:spcBef>
                <a:spcPts val="0"/>
              </a:spcBef>
              <a:spcAft>
                <a:spcPts val="0"/>
              </a:spcAft>
              <a:buClr>
                <a:srgbClr val="6D6E71"/>
              </a:buClr>
              <a:buSzPts val="1600"/>
              <a:buFont typeface="Century Schoolbook"/>
              <a:buAutoNum type="arabicPeriod" startAt="6"/>
            </a:pPr>
            <a:r>
              <a:rPr lang="sv-SE" sz="1600" b="1" i="0" u="none" strike="noStrike">
                <a:latin typeface="Calibri"/>
                <a:ea typeface="Calibri"/>
                <a:cs typeface="Calibri"/>
                <a:sym typeface="Calibri"/>
              </a:rPr>
              <a:t>Energia rinnovabile e tecnologie pulite</a:t>
            </a:r>
            <a:r>
              <a:rPr lang="sv-SE" sz="1600" b="0" i="0" u="none" strike="noStrike">
                <a:latin typeface="Calibri"/>
                <a:ea typeface="Calibri"/>
                <a:cs typeface="Calibri"/>
                <a:sym typeface="Calibri"/>
              </a:rPr>
              <a:t>: La transizione verso le fonti di energia rinnovabili e l'adozione di tecnologie pulite è un aspetto fondamentale dell'economia rigenerativa. Gli investimenti nelle infrastrutture per le energie rinnovabili, nell'efficienza energetica e nei trasporti sostenibili contribuiscono a ridurre le emissioni di gas serra e a costruire un sistema energetico resiliente.</a:t>
            </a:r>
            <a:endParaRPr/>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startAt="6"/>
            </a:pPr>
            <a:r>
              <a:rPr lang="sv-SE" sz="1600" b="1" i="0" u="none" strike="noStrike">
                <a:latin typeface="Calibri"/>
                <a:ea typeface="Calibri"/>
                <a:cs typeface="Calibri"/>
                <a:sym typeface="Calibri"/>
              </a:rPr>
              <a:t>Sistemi localizzati e decentralizzati</a:t>
            </a:r>
            <a:r>
              <a:rPr lang="sv-SE" sz="1600" b="0" i="0" u="none" strike="noStrike">
                <a:latin typeface="Calibri"/>
                <a:ea typeface="Calibri"/>
                <a:cs typeface="Calibri"/>
                <a:sym typeface="Calibri"/>
              </a:rPr>
              <a:t>: L'economia rigenerativa promuove sistemi localizzati e decentralizzati di produzione, distribuzione e consumo. Dando la priorità alle economie locali e alle iniziative comunitarie, riduce la dipendenza dalle catene di approvvigionamento globali e favorisce la resilienza agli shock esterni.</a:t>
            </a:r>
            <a:endParaRPr/>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1055" name="Google Shape;1055;p59"/>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L'economia rigenerativa</a:t>
            </a:r>
            <a:endParaRPr/>
          </a:p>
        </p:txBody>
      </p:sp>
      <p:sp>
        <p:nvSpPr>
          <p:cNvPr id="1056" name="Google Shape;1056;p59"/>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1057" name="Google Shape;1057;p59"/>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Google Shape;585;p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a:t>
            </a:fld>
            <a:endParaRPr/>
          </a:p>
        </p:txBody>
      </p:sp>
      <p:sp>
        <p:nvSpPr>
          <p:cNvPr id="586" name="Google Shape;586;p6"/>
          <p:cNvSpPr txBox="1">
            <a:spLocks noGrp="1"/>
          </p:cNvSpPr>
          <p:nvPr>
            <p:ph type="body" idx="1"/>
          </p:nvPr>
        </p:nvSpPr>
        <p:spPr>
          <a:xfrm>
            <a:off x="801602" y="2419405"/>
            <a:ext cx="5956470" cy="7237941"/>
          </a:xfrm>
          <a:prstGeom prst="rect">
            <a:avLst/>
          </a:prstGeom>
          <a:solidFill>
            <a:schemeClr val="lt1"/>
          </a:solid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Nel dare forma alla vostra idea di ecoturismo o alla vostra attività, tenete la sostenibilità in primo piano. Cercate di ridurre al minimo l'impatto ambientale, di conservare le risorse naturali e di promuovere pratiche di viaggio responsabili. Considerate le strutture ricettive eco-compatibili, le iniziative di compensazione delle emissioni di anidride carbonica e gli sforzi di conservazione della fauna selvatica come componenti integrali del vostro modello di business.</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Ma ricordate che l'ecoturismo non è solo protezione dell'ambiente, ma anche arricchimento della vita dei viaggiatori e degli abitanti del luogo. Come potete creare esperienze trasformative che lascino un'impressione duratura sui vostri ospiti, ispirandoli a diventare amministratori dell'ambiente e sostenitori del viaggio sostenibile?</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Abbracciate l'innovazione e la creatività per dare vita al vostro concetto di ecoturismo. Che si tratti di una narrazione coinvolgente, di opportunità di apprendimento esperienziale o di avventure fuori dai sentieri battuti, osate pensare fuori dagli schemi e offrite qualcosa di veramente indimenticabile.</a:t>
            </a:r>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Soprattutto, affrontate il vostro viaggio con passione, dedizione e un profondo senso dello scopo. Lasciate che il vostro amore per la natura, la conservazione e l'emancipazione della comunità sia la forza trainante della vostra impresa di ecoturismo. Con determinazione e lungimiranza, avete il potere di creare un'attività che non solo prospera, ma fa anche una differenza significativa nel mondo. Quindi, fate un passo coraggioso nel regno dell'ecoturismo e lasciate che la vostra avventura abbia inizio.</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587" name="Google Shape;587;p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Introduzione</a:t>
            </a:r>
            <a:endParaRPr/>
          </a:p>
        </p:txBody>
      </p:sp>
      <p:sp>
        <p:nvSpPr>
          <p:cNvPr id="588" name="Google Shape;588;p6"/>
          <p:cNvSpPr txBox="1">
            <a:spLocks noGrp="1"/>
          </p:cNvSpPr>
          <p:nvPr>
            <p:ph type="body" idx="3"/>
          </p:nvPr>
        </p:nvSpPr>
        <p:spPr>
          <a:xfrm>
            <a:off x="801600" y="807600"/>
            <a:ext cx="7097100" cy="6651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Il mio progetto di ecoturismo</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061"/>
        <p:cNvGrpSpPr/>
        <p:nvPr/>
      </p:nvGrpSpPr>
      <p:grpSpPr>
        <a:xfrm>
          <a:off x="0" y="0"/>
          <a:ext cx="0" cy="0"/>
          <a:chOff x="0" y="0"/>
          <a:chExt cx="0" cy="0"/>
        </a:xfrm>
      </p:grpSpPr>
      <p:sp>
        <p:nvSpPr>
          <p:cNvPr id="1062" name="Google Shape;1062;p6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60</a:t>
            </a:fld>
            <a:endParaRPr/>
          </a:p>
        </p:txBody>
      </p:sp>
      <p:sp>
        <p:nvSpPr>
          <p:cNvPr id="1063" name="Google Shape;1063;p60"/>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342900" lvl="0" indent="-342900" algn="just" rtl="0">
              <a:lnSpc>
                <a:spcPct val="100000"/>
              </a:lnSpc>
              <a:spcBef>
                <a:spcPts val="0"/>
              </a:spcBef>
              <a:spcAft>
                <a:spcPts val="0"/>
              </a:spcAft>
              <a:buClr>
                <a:srgbClr val="6D6E71"/>
              </a:buClr>
              <a:buSzPts val="1600"/>
              <a:buFont typeface="Century Schoolbook"/>
              <a:buAutoNum type="arabicPeriod" startAt="8"/>
            </a:pPr>
            <a:r>
              <a:rPr lang="sv-SE" sz="1600" b="1" i="0" u="none" strike="noStrike">
                <a:latin typeface="Calibri"/>
                <a:ea typeface="Calibri"/>
                <a:cs typeface="Calibri"/>
                <a:sym typeface="Calibri"/>
              </a:rPr>
              <a:t>Finanza e investimenti rigenerativi</a:t>
            </a:r>
            <a:r>
              <a:rPr lang="sv-SE" sz="1600" b="0" i="0" u="none" strike="noStrike">
                <a:latin typeface="Calibri"/>
                <a:ea typeface="Calibri"/>
                <a:cs typeface="Calibri"/>
                <a:sym typeface="Calibri"/>
              </a:rPr>
              <a:t>: Le pratiche di finanza e investimento nell'economia rigenerativa danno priorità ai progetti e alle imprese che hanno un impatto sociale e ambientale positivo insieme ai ritorni finanziari. L'impact investing, il finanziamento comunitario e le valute alternative sono esempi di meccanismi di finanza rigenerativa.</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Nel complesso, l'economia rigenerativa rappresenta un cambiamento verso un approccio più olistico e sostenibile allo sviluppo economico, in cui il benessere delle persone e del pianeta sono considerazioni centrali nel processo decisionale. Rigenerando il capitale naturale e sociale, questo modello mira a creare comunità prospere e resilienti per le generazioni a venire.</a:t>
            </a:r>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r>
              <a:rPr lang="sv-SE" sz="1600" b="1">
                <a:latin typeface="Calibri"/>
                <a:ea typeface="Calibri"/>
                <a:cs typeface="Calibri"/>
                <a:sym typeface="Calibri"/>
              </a:rPr>
              <a:t>Come procedere, dunque?</a:t>
            </a:r>
            <a:endParaRPr sz="1600">
              <a:latin typeface="Calibri"/>
              <a:ea typeface="Calibri"/>
              <a:cs typeface="Calibri"/>
              <a:sym typeface="Calibri"/>
            </a:endParaRPr>
          </a:p>
        </p:txBody>
      </p:sp>
      <p:sp>
        <p:nvSpPr>
          <p:cNvPr id="1064" name="Google Shape;1064;p60"/>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L'economia rigenerativa</a:t>
            </a:r>
            <a:endParaRPr/>
          </a:p>
        </p:txBody>
      </p:sp>
      <p:sp>
        <p:nvSpPr>
          <p:cNvPr id="1065" name="Google Shape;1065;p60"/>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1066" name="Google Shape;1066;p60"/>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070"/>
        <p:cNvGrpSpPr/>
        <p:nvPr/>
      </p:nvGrpSpPr>
      <p:grpSpPr>
        <a:xfrm>
          <a:off x="0" y="0"/>
          <a:ext cx="0" cy="0"/>
          <a:chOff x="0" y="0"/>
          <a:chExt cx="0" cy="0"/>
        </a:xfrm>
      </p:grpSpPr>
      <p:sp>
        <p:nvSpPr>
          <p:cNvPr id="1071" name="Google Shape;1071;p6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61</a:t>
            </a:fld>
            <a:endParaRPr/>
          </a:p>
        </p:txBody>
      </p:sp>
      <p:sp>
        <p:nvSpPr>
          <p:cNvPr id="1072" name="Google Shape;1072;p61"/>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Oggi qualsiasi organizzazione ha una responsabilità significativa nei confronti della società e del pianeta. Questa responsabilità, spesso definita responsabilità sociale d'impresa (CSR) o sostenibilità aziendale, riconosce che le imprese hanno un impatto che va oltre le loro attività economiche immediate. Ecco perché le organizzazioni hanno una vera responsabilità:</a:t>
            </a:r>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Impatto ambientale</a:t>
            </a:r>
            <a:r>
              <a:rPr lang="sv-SE" sz="1600" b="0" i="0" u="none" strike="noStrike">
                <a:latin typeface="Calibri"/>
                <a:ea typeface="Calibri"/>
                <a:cs typeface="Calibri"/>
                <a:sym typeface="Calibri"/>
              </a:rPr>
              <a:t>: Le aziende consumano risorse naturali, producono rifiuti ed emettono sostanze inquinanti durante le loro attività. Ciò può contribuire al cambiamento climatico, alla perdita di biodiversità, all'inquinamento dell'aria e dell'acqua e ad altri problemi ambientali. Ridurre al minimo questi impatti è fondamentale per la salute del pianeta e delle generazioni future.</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Impatto sociale</a:t>
            </a:r>
            <a:r>
              <a:rPr lang="sv-SE" sz="1600" b="0" i="0" u="none" strike="noStrike">
                <a:latin typeface="Calibri"/>
                <a:ea typeface="Calibri"/>
                <a:cs typeface="Calibri"/>
                <a:sym typeface="Calibri"/>
              </a:rPr>
              <a:t>: Le aziende influenzano le comunità in cui operano attraverso l'occupazione, l'approvvigionamento e altre attività. Hanno la responsabilità di garantire pratiche di lavoro eque, di sostenere le comunità locali e di rispettare i diritti umani lungo le loro catene di approvvigionamento. Trascurare queste responsabilità può portare a disuguaglianze sociali, sfruttamento e disordini.</a:t>
            </a:r>
            <a:endParaRPr/>
          </a:p>
          <a:p>
            <a:pPr marL="0" lvl="0" indent="0" algn="just" rtl="0">
              <a:lnSpc>
                <a:spcPct val="100000"/>
              </a:lnSpc>
              <a:spcBef>
                <a:spcPts val="0"/>
              </a:spcBef>
              <a:spcAft>
                <a:spcPts val="0"/>
              </a:spcAft>
              <a:buClr>
                <a:srgbClr val="6D6E71"/>
              </a:buClr>
              <a:buSzPts val="2000"/>
              <a:buNone/>
            </a:pPr>
            <a:br>
              <a:rPr lang="sv-SE" sz="2000"/>
            </a:br>
            <a:br>
              <a:rPr lang="sv-SE" sz="2000"/>
            </a:br>
            <a:endParaRPr sz="1600">
              <a:latin typeface="Calibri"/>
              <a:ea typeface="Calibri"/>
              <a:cs typeface="Calibri"/>
              <a:sym typeface="Calibri"/>
            </a:endParaRPr>
          </a:p>
        </p:txBody>
      </p:sp>
      <p:sp>
        <p:nvSpPr>
          <p:cNvPr id="1073" name="Google Shape;1073;p61"/>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Le organizzazioni e le loro responsabilità</a:t>
            </a:r>
            <a:endParaRPr/>
          </a:p>
        </p:txBody>
      </p:sp>
      <p:sp>
        <p:nvSpPr>
          <p:cNvPr id="1074" name="Google Shape;1074;p61"/>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1075" name="Google Shape;1075;p61"/>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sp>
        <p:nvSpPr>
          <p:cNvPr id="1080" name="Google Shape;1080;p6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62</a:t>
            </a:fld>
            <a:endParaRPr/>
          </a:p>
        </p:txBody>
      </p:sp>
      <p:sp>
        <p:nvSpPr>
          <p:cNvPr id="1081" name="Google Shape;1081;p62"/>
          <p:cNvSpPr txBox="1">
            <a:spLocks noGrp="1"/>
          </p:cNvSpPr>
          <p:nvPr>
            <p:ph type="body" idx="1"/>
          </p:nvPr>
        </p:nvSpPr>
        <p:spPr>
          <a:xfrm>
            <a:off x="801602" y="2403364"/>
            <a:ext cx="5956470" cy="7480842"/>
          </a:xfrm>
          <a:prstGeom prst="rect">
            <a:avLst/>
          </a:prstGeom>
          <a:solidFill>
            <a:schemeClr val="lt1"/>
          </a:solidFill>
          <a:ln>
            <a:noFill/>
          </a:ln>
        </p:spPr>
        <p:txBody>
          <a:bodyPr spcFirstLastPara="1" wrap="square" lIns="91425" tIns="45700" rIns="91425" bIns="45700" anchor="t" anchorCtr="0">
            <a:noAutofit/>
          </a:bodyPr>
          <a:lstStyle/>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dirty="0" err="1">
                <a:latin typeface="Calibri"/>
                <a:ea typeface="Calibri"/>
                <a:cs typeface="Calibri"/>
                <a:sym typeface="Calibri"/>
              </a:rPr>
              <a:t>Impatto</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economico</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imprese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svolgono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ruolo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fondamentale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guidare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crescita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economica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creare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posti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lavoro</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generare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ricchezza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Tuttavia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hanno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anche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responsabilità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contribuire</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uno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sviluppo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economico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inclusivo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garantendo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benefici</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crescita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siano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condivisi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equamente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a:t>
            </a:r>
            <a:r>
              <a:rPr lang="sv-SE" sz="1600" b="0" i="0" u="none" strike="noStrike" dirty="0">
                <a:latin typeface="Calibri"/>
                <a:ea typeface="Calibri"/>
                <a:cs typeface="Calibri"/>
                <a:sym typeface="Calibri"/>
              </a:rPr>
              <a:t> tutti i </a:t>
            </a:r>
            <a:r>
              <a:rPr lang="sv-SE" sz="1600" b="0" i="0" u="none" strike="noStrike" dirty="0" err="1">
                <a:latin typeface="Calibri"/>
                <a:ea typeface="Calibri"/>
                <a:cs typeface="Calibri"/>
                <a:sym typeface="Calibri"/>
              </a:rPr>
              <a:t>segmenti</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società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Ciò</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include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l'erogazione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salari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equi</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sostegno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piccole</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medie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imprese</a:t>
            </a:r>
            <a:r>
              <a:rPr lang="sv-SE" sz="1600" b="0" i="0" u="none" strike="noStrike" dirty="0">
                <a:latin typeface="Calibri"/>
                <a:ea typeface="Calibri"/>
                <a:cs typeface="Calibri"/>
                <a:sym typeface="Calibri"/>
              </a:rPr>
              <a:t> (PMI) e la </a:t>
            </a:r>
            <a:r>
              <a:rPr lang="sv-SE" sz="1600" b="0" i="0" u="none" strike="noStrike" dirty="0" err="1">
                <a:latin typeface="Calibri"/>
                <a:ea typeface="Calibri"/>
                <a:cs typeface="Calibri"/>
                <a:sym typeface="Calibri"/>
              </a:rPr>
              <a:t>promozione</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diversità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economica</a:t>
            </a:r>
            <a:r>
              <a:rPr lang="sv-SE" sz="1600" b="0" i="0" u="none" strike="noStrike" dirty="0">
                <a:latin typeface="Calibri"/>
                <a:ea typeface="Calibri"/>
                <a:cs typeface="Calibri"/>
                <a:sym typeface="Calibri"/>
              </a:rPr>
              <a:t>.</a:t>
            </a:r>
            <a:endParaRPr dirty="0"/>
          </a:p>
          <a:p>
            <a:pPr marL="285750" lvl="0" indent="-184150" algn="just" rtl="0">
              <a:lnSpc>
                <a:spcPct val="100000"/>
              </a:lnSpc>
              <a:spcBef>
                <a:spcPts val="0"/>
              </a:spcBef>
              <a:spcAft>
                <a:spcPts val="0"/>
              </a:spcAft>
              <a:buClr>
                <a:srgbClr val="6D6E71"/>
              </a:buClr>
              <a:buSzPts val="1600"/>
              <a:buFont typeface="Noto Sans Symbols"/>
              <a:buNone/>
            </a:pPr>
            <a:endParaRPr sz="1600" b="0" i="0" u="none" strike="noStrike" dirty="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dirty="0" err="1">
                <a:latin typeface="Calibri"/>
                <a:ea typeface="Calibri"/>
                <a:cs typeface="Calibri"/>
                <a:sym typeface="Calibri"/>
              </a:rPr>
              <a:t>Considerazioni</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etiche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Oltre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agli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obblighi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legali</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organizzazioni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hanno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responsabilità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etica</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condurre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proprie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attività</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modo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moralmente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corretto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Ciò</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implica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l'adesione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principi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onestà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integrità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trasparenza</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responsabilità</a:t>
            </a:r>
            <a:r>
              <a:rPr lang="sv-SE" sz="1600" b="0" i="0" u="none" strike="noStrike" dirty="0">
                <a:latin typeface="Calibri"/>
                <a:ea typeface="Calibri"/>
                <a:cs typeface="Calibri"/>
                <a:sym typeface="Calibri"/>
              </a:rPr>
              <a:t> in tutti gli </a:t>
            </a:r>
            <a:r>
              <a:rPr lang="sv-SE" sz="1600" b="0" i="0" u="none" strike="noStrike" dirty="0" err="1">
                <a:latin typeface="Calibri"/>
                <a:ea typeface="Calibri"/>
                <a:cs typeface="Calibri"/>
                <a:sym typeface="Calibri"/>
              </a:rPr>
              <a:t>aspetti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pratiche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commerciali</a:t>
            </a:r>
            <a:r>
              <a:rPr lang="sv-SE" sz="1600" b="0" i="0" u="none" strike="noStrike" dirty="0">
                <a:latin typeface="Calibri"/>
                <a:ea typeface="Calibri"/>
                <a:cs typeface="Calibri"/>
                <a:sym typeface="Calibri"/>
              </a:rPr>
              <a:t>.</a:t>
            </a:r>
            <a:endParaRPr dirty="0"/>
          </a:p>
          <a:p>
            <a:pPr marL="285750" lvl="0" indent="-184150" algn="just" rtl="0">
              <a:lnSpc>
                <a:spcPct val="100000"/>
              </a:lnSpc>
              <a:spcBef>
                <a:spcPts val="0"/>
              </a:spcBef>
              <a:spcAft>
                <a:spcPts val="0"/>
              </a:spcAft>
              <a:buClr>
                <a:srgbClr val="6D6E71"/>
              </a:buClr>
              <a:buSzPts val="1600"/>
              <a:buFont typeface="Noto Sans Symbols"/>
              <a:buNone/>
            </a:pPr>
            <a:endParaRPr sz="1600" dirty="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dirty="0" err="1">
                <a:latin typeface="Calibri"/>
                <a:ea typeface="Calibri"/>
                <a:cs typeface="Calibri"/>
                <a:sym typeface="Calibri"/>
              </a:rPr>
              <a:t>Sostenibilità</a:t>
            </a:r>
            <a:r>
              <a:rPr lang="sv-SE" sz="1600" b="1" i="0" u="none" strike="noStrike" dirty="0">
                <a:latin typeface="Calibri"/>
                <a:ea typeface="Calibri"/>
                <a:cs typeface="Calibri"/>
                <a:sym typeface="Calibri"/>
              </a:rPr>
              <a:t> a </a:t>
            </a:r>
            <a:r>
              <a:rPr lang="sv-SE" sz="1600" b="1" i="0" u="none" strike="noStrike" dirty="0" err="1">
                <a:latin typeface="Calibri"/>
                <a:ea typeface="Calibri"/>
                <a:cs typeface="Calibri"/>
                <a:sym typeface="Calibri"/>
              </a:rPr>
              <a:t>lungo</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termine</a:t>
            </a:r>
            <a:r>
              <a:rPr lang="sv-SE" sz="1600" b="0" i="0" u="none" strike="noStrike" dirty="0">
                <a:latin typeface="Calibri"/>
                <a:ea typeface="Calibri"/>
                <a:cs typeface="Calibri"/>
                <a:sym typeface="Calibri"/>
              </a:rPr>
              <a:t>: In definitiva, le </a:t>
            </a:r>
            <a:r>
              <a:rPr lang="sv-SE" sz="1600" b="0" i="0" u="none" strike="noStrike" dirty="0" err="1">
                <a:latin typeface="Calibri"/>
                <a:ea typeface="Calibri"/>
                <a:cs typeface="Calibri"/>
                <a:sym typeface="Calibri"/>
              </a:rPr>
              <a:t>organizzazioni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devono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riconoscere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loro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successo</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lungo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termine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legato alla </a:t>
            </a:r>
            <a:r>
              <a:rPr lang="sv-SE" sz="1600" b="0" i="0" u="none" strike="noStrike" dirty="0" err="1">
                <a:latin typeface="Calibri"/>
                <a:ea typeface="Calibri"/>
                <a:cs typeface="Calibri"/>
                <a:sym typeface="Calibri"/>
              </a:rPr>
              <a:t>salute</a:t>
            </a:r>
            <a:r>
              <a:rPr lang="sv-SE" sz="1600" b="0" i="0" u="none" strike="noStrike" dirty="0">
                <a:latin typeface="Calibri"/>
                <a:ea typeface="Calibri"/>
                <a:cs typeface="Calibri"/>
                <a:sym typeface="Calibri"/>
              </a:rPr>
              <a:t> e al </a:t>
            </a:r>
            <a:r>
              <a:rPr lang="sv-SE" sz="1600" b="0" i="0" u="none" strike="noStrike" dirty="0" err="1">
                <a:latin typeface="Calibri"/>
                <a:ea typeface="Calibri"/>
                <a:cs typeface="Calibri"/>
                <a:sym typeface="Calibri"/>
              </a:rPr>
              <a:t>benessere</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società</a:t>
            </a:r>
            <a:r>
              <a:rPr lang="sv-SE" sz="1600" b="0" i="0" u="none" strike="noStrike" dirty="0">
                <a:latin typeface="Calibri"/>
                <a:ea typeface="Calibri"/>
                <a:cs typeface="Calibri"/>
                <a:sym typeface="Calibri"/>
              </a:rPr>
              <a:t> e del </a:t>
            </a:r>
            <a:r>
              <a:rPr lang="sv-SE" sz="1600" b="0" i="0" u="none" strike="noStrike" dirty="0" err="1">
                <a:latin typeface="Calibri"/>
                <a:ea typeface="Calibri"/>
                <a:cs typeface="Calibri"/>
                <a:sym typeface="Calibri"/>
              </a:rPr>
              <a:t>pianeta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Adottando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pratiche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aziendali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possono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mitigare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rischi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costruire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resilienza</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creare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valore</a:t>
            </a:r>
            <a:r>
              <a:rPr lang="sv-SE" sz="1600" b="0" i="0" u="none" strike="noStrike" dirty="0">
                <a:latin typeface="Calibri"/>
                <a:ea typeface="Calibri"/>
                <a:cs typeface="Calibri"/>
                <a:sym typeface="Calibri"/>
              </a:rPr>
              <a:t> per tutti gli </a:t>
            </a:r>
            <a:r>
              <a:rPr lang="sv-SE" sz="1600" b="0" i="0" u="none" strike="noStrike" dirty="0" err="1">
                <a:latin typeface="Calibri"/>
                <a:ea typeface="Calibri"/>
                <a:cs typeface="Calibri"/>
                <a:sym typeface="Calibri"/>
              </a:rPr>
              <a:t>stakeholder</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lungo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periodo</a:t>
            </a:r>
            <a:r>
              <a:rPr lang="sv-SE" sz="1600" b="0" i="0" u="none" strike="noStrike" dirty="0">
                <a:latin typeface="Calibri"/>
                <a:ea typeface="Calibri"/>
                <a:cs typeface="Calibri"/>
                <a:sym typeface="Calibri"/>
              </a:rPr>
              <a:t>.</a:t>
            </a:r>
            <a:endParaRPr dirty="0"/>
          </a:p>
          <a:p>
            <a:pPr marL="285750" lvl="0" indent="-184150" algn="just" rtl="0">
              <a:lnSpc>
                <a:spcPct val="100000"/>
              </a:lnSpc>
              <a:spcBef>
                <a:spcPts val="0"/>
              </a:spcBef>
              <a:spcAft>
                <a:spcPts val="0"/>
              </a:spcAft>
              <a:buClr>
                <a:srgbClr val="6D6E71"/>
              </a:buClr>
              <a:buSzPts val="1600"/>
              <a:buFont typeface="Arial"/>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dirty="0">
                <a:latin typeface="Calibri"/>
                <a:ea typeface="Calibri"/>
                <a:cs typeface="Calibri"/>
                <a:sym typeface="Calibri"/>
              </a:rPr>
              <a:t>In </a:t>
            </a:r>
            <a:r>
              <a:rPr lang="sv-SE" sz="1600" b="0" i="0" u="none" strike="noStrike" dirty="0" err="1">
                <a:latin typeface="Calibri"/>
                <a:ea typeface="Calibri"/>
                <a:cs typeface="Calibri"/>
                <a:sym typeface="Calibri"/>
              </a:rPr>
              <a:t>sintesi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oggi</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organizzazioni</a:t>
            </a:r>
            <a:r>
              <a:rPr lang="sv-SE" sz="1600" b="0" i="0" u="none" strike="noStrike" dirty="0">
                <a:latin typeface="Calibri"/>
                <a:ea typeface="Calibri"/>
                <a:cs typeface="Calibri"/>
                <a:sym typeface="Calibri"/>
              </a:rPr>
              <a:t> non </a:t>
            </a:r>
            <a:r>
              <a:rPr lang="sv-SE" sz="1600" b="0" i="0" u="none" strike="noStrike" dirty="0" err="1">
                <a:latin typeface="Calibri"/>
                <a:ea typeface="Calibri"/>
                <a:cs typeface="Calibri"/>
                <a:sym typeface="Calibri"/>
              </a:rPr>
              <a:t>possono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permettersi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operare</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modo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isolato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rispetto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più</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ampie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problematiche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sociali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ambientali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Hanno</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dovere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agire</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modo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responsabile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ridurre</a:t>
            </a:r>
            <a:r>
              <a:rPr lang="sv-SE" sz="1600" b="0" i="0" u="none" strike="noStrike" dirty="0">
                <a:latin typeface="Calibri"/>
                <a:ea typeface="Calibri"/>
                <a:cs typeface="Calibri"/>
                <a:sym typeface="Calibri"/>
              </a:rPr>
              <a:t> al </a:t>
            </a:r>
            <a:r>
              <a:rPr lang="sv-SE" sz="1600" b="0" i="0" u="none" strike="noStrike" dirty="0" err="1">
                <a:latin typeface="Calibri"/>
                <a:ea typeface="Calibri"/>
                <a:cs typeface="Calibri"/>
                <a:sym typeface="Calibri"/>
              </a:rPr>
              <a:t>minimo</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loro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impatti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negativi</a:t>
            </a:r>
            <a:r>
              <a:rPr lang="sv-SE" sz="1600" b="0" i="0" u="none" strike="noStrike" dirty="0">
                <a:latin typeface="Calibri"/>
                <a:ea typeface="Calibri"/>
                <a:cs typeface="Calibri"/>
                <a:sym typeface="Calibri"/>
              </a:rPr>
              <a:t> e di </a:t>
            </a:r>
            <a:r>
              <a:rPr lang="sv-SE" sz="1600" b="0" i="0" u="none" strike="noStrike" dirty="0" err="1">
                <a:latin typeface="Calibri"/>
                <a:ea typeface="Calibri"/>
                <a:cs typeface="Calibri"/>
                <a:sym typeface="Calibri"/>
              </a:rPr>
              <a:t>contribuire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positivamente</a:t>
            </a:r>
            <a:r>
              <a:rPr lang="sv-SE" sz="1600" b="0" i="0" u="none" strike="noStrike" dirty="0">
                <a:latin typeface="Calibri"/>
                <a:ea typeface="Calibri"/>
                <a:cs typeface="Calibri"/>
                <a:sym typeface="Calibri"/>
              </a:rPr>
              <a:t> al </a:t>
            </a:r>
            <a:r>
              <a:rPr lang="sv-SE" sz="1600" b="0" i="0" u="none" strike="noStrike" dirty="0" err="1">
                <a:latin typeface="Calibri"/>
                <a:ea typeface="Calibri"/>
                <a:cs typeface="Calibri"/>
                <a:sym typeface="Calibri"/>
              </a:rPr>
              <a:t>benessere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persone</a:t>
            </a:r>
            <a:r>
              <a:rPr lang="sv-SE" sz="1600" b="0" i="0" u="none" strike="noStrike" dirty="0">
                <a:latin typeface="Calibri"/>
                <a:ea typeface="Calibri"/>
                <a:cs typeface="Calibri"/>
                <a:sym typeface="Calibri"/>
              </a:rPr>
              <a:t> e del </a:t>
            </a:r>
            <a:r>
              <a:rPr lang="sv-SE" sz="1600" b="0" i="0" u="none" strike="noStrike" dirty="0" err="1">
                <a:latin typeface="Calibri"/>
                <a:ea typeface="Calibri"/>
                <a:cs typeface="Calibri"/>
                <a:sym typeface="Calibri"/>
              </a:rPr>
              <a:t>pianeta</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r>
              <a:rPr lang="sv-SE" sz="1600" b="0" i="0" u="none" strike="noStrike" dirty="0" err="1">
                <a:latin typeface="Calibri"/>
                <a:ea typeface="Calibri"/>
                <a:cs typeface="Calibri"/>
                <a:sym typeface="Calibri"/>
              </a:rPr>
              <a:t>Quindi</a:t>
            </a:r>
            <a:r>
              <a:rPr lang="sv-SE" sz="1600" b="0" i="0" u="none" strike="noStrike" dirty="0">
                <a:latin typeface="Calibri"/>
                <a:ea typeface="Calibri"/>
                <a:cs typeface="Calibri"/>
                <a:sym typeface="Calibri"/>
              </a:rPr>
              <a:t>, prima di </a:t>
            </a:r>
            <a:r>
              <a:rPr lang="sv-SE" sz="1600" b="0" i="0" u="none" strike="noStrike" dirty="0" err="1">
                <a:latin typeface="Calibri"/>
                <a:ea typeface="Calibri"/>
                <a:cs typeface="Calibri"/>
                <a:sym typeface="Calibri"/>
              </a:rPr>
              <a:t>intraprendere</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viaggio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verso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modello</a:t>
            </a:r>
            <a:r>
              <a:rPr lang="sv-SE" sz="1600" b="0" i="0" u="none" strike="noStrike" dirty="0">
                <a:latin typeface="Calibri"/>
                <a:ea typeface="Calibri"/>
                <a:cs typeface="Calibri"/>
                <a:sym typeface="Calibri"/>
              </a:rPr>
              <a:t> di business </a:t>
            </a:r>
            <a:r>
              <a:rPr lang="sv-SE" sz="1600" b="0" i="0" u="none" strike="noStrike" dirty="0" err="1">
                <a:latin typeface="Calibri"/>
                <a:ea typeface="Calibri"/>
                <a:cs typeface="Calibri"/>
                <a:sym typeface="Calibri"/>
              </a:rPr>
              <a:t>sostenibile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essenziale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organizzazioni</a:t>
            </a:r>
            <a:r>
              <a:rPr lang="sv-SE" sz="1600" b="0" i="0" u="none" strike="noStrike" dirty="0">
                <a:latin typeface="Calibri"/>
                <a:ea typeface="Calibri"/>
                <a:cs typeface="Calibri"/>
                <a:sym typeface="Calibri"/>
              </a:rPr>
              <a:t> si </a:t>
            </a:r>
            <a:r>
              <a:rPr lang="sv-SE" sz="1600" b="0" i="0" u="none" strike="noStrike" dirty="0" err="1">
                <a:latin typeface="Calibri"/>
                <a:ea typeface="Calibri"/>
                <a:cs typeface="Calibri"/>
                <a:sym typeface="Calibri"/>
              </a:rPr>
              <a:t>pongano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alcune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domande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critiche</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livello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organizzativo</a:t>
            </a:r>
            <a:r>
              <a:rPr lang="sv-SE" sz="1600" b="0" i="0" u="none" strike="noStrike" dirty="0">
                <a:latin typeface="Calibri"/>
                <a:ea typeface="Calibri"/>
                <a:cs typeface="Calibri"/>
                <a:sym typeface="Calibri"/>
              </a:rPr>
              <a:t>. </a:t>
            </a:r>
            <a:endParaRPr dirty="0"/>
          </a:p>
          <a:p>
            <a:pPr marL="285750" lvl="0" indent="-184150" algn="just" rtl="0">
              <a:lnSpc>
                <a:spcPct val="100000"/>
              </a:lnSpc>
              <a:spcBef>
                <a:spcPts val="0"/>
              </a:spcBef>
              <a:spcAft>
                <a:spcPts val="0"/>
              </a:spcAft>
              <a:buClr>
                <a:srgbClr val="6D6E71"/>
              </a:buClr>
              <a:buSzPts val="1600"/>
              <a:buFont typeface="Noto Sans Symbols"/>
              <a:buNone/>
            </a:pP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1082" name="Google Shape;1082;p62"/>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Le organizzazioni e le loro responsabilità</a:t>
            </a:r>
            <a:endParaRPr/>
          </a:p>
        </p:txBody>
      </p:sp>
      <p:sp>
        <p:nvSpPr>
          <p:cNvPr id="1083" name="Google Shape;1083;p62"/>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1084" name="Google Shape;1084;p62"/>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088"/>
        <p:cNvGrpSpPr/>
        <p:nvPr/>
      </p:nvGrpSpPr>
      <p:grpSpPr>
        <a:xfrm>
          <a:off x="0" y="0"/>
          <a:ext cx="0" cy="0"/>
          <a:chOff x="0" y="0"/>
          <a:chExt cx="0" cy="0"/>
        </a:xfrm>
      </p:grpSpPr>
      <p:sp>
        <p:nvSpPr>
          <p:cNvPr id="1089" name="Google Shape;1089;p6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63</a:t>
            </a:fld>
            <a:endParaRPr/>
          </a:p>
        </p:txBody>
      </p:sp>
      <p:sp>
        <p:nvSpPr>
          <p:cNvPr id="1090" name="Google Shape;1090;p63"/>
          <p:cNvSpPr txBox="1">
            <a:spLocks noGrp="1"/>
          </p:cNvSpPr>
          <p:nvPr>
            <p:ph type="body" idx="1"/>
          </p:nvPr>
        </p:nvSpPr>
        <p:spPr>
          <a:xfrm>
            <a:off x="801602" y="2157141"/>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1" i="0" u="none" strike="noStrike" dirty="0">
                <a:latin typeface="Calibri"/>
                <a:ea typeface="Calibri"/>
                <a:cs typeface="Calibri"/>
                <a:sym typeface="Calibri"/>
              </a:rPr>
              <a:t>Ecco </a:t>
            </a:r>
            <a:r>
              <a:rPr lang="sv-SE" sz="1600" b="1" i="0" u="none" strike="noStrike" dirty="0" err="1">
                <a:latin typeface="Calibri"/>
                <a:ea typeface="Calibri"/>
                <a:cs typeface="Calibri"/>
                <a:sym typeface="Calibri"/>
              </a:rPr>
              <a:t>alcune</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domande</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chiave</a:t>
            </a:r>
            <a:r>
              <a:rPr lang="sv-SE" sz="1600" b="1" i="0" u="none" strike="noStrike" dirty="0">
                <a:latin typeface="Calibri"/>
                <a:ea typeface="Calibri"/>
                <a:cs typeface="Calibri"/>
                <a:sym typeface="Calibri"/>
              </a:rPr>
              <a:t> da </a:t>
            </a:r>
            <a:r>
              <a:rPr lang="sv-SE" sz="1600" b="1" i="0" u="none" strike="noStrike" dirty="0" err="1">
                <a:latin typeface="Calibri"/>
                <a:ea typeface="Calibri"/>
                <a:cs typeface="Calibri"/>
                <a:sym typeface="Calibri"/>
              </a:rPr>
              <a:t>considerare</a:t>
            </a:r>
            <a:r>
              <a:rPr lang="sv-SE" sz="1600" b="1" i="0" u="none" strike="noStrike" dirty="0">
                <a:latin typeface="Calibri"/>
                <a:ea typeface="Calibri"/>
                <a:cs typeface="Calibri"/>
                <a:sym typeface="Calibri"/>
              </a:rPr>
              <a:t>:</a:t>
            </a: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dirty="0" err="1">
                <a:latin typeface="Calibri"/>
                <a:ea typeface="Calibri"/>
                <a:cs typeface="Calibri"/>
                <a:sym typeface="Calibri"/>
              </a:rPr>
              <a:t>Scopo</a:t>
            </a:r>
            <a:r>
              <a:rPr lang="sv-SE" sz="1600" b="1" i="0" u="none" strike="noStrike" dirty="0">
                <a:latin typeface="Calibri"/>
                <a:ea typeface="Calibri"/>
                <a:cs typeface="Calibri"/>
                <a:sym typeface="Calibri"/>
              </a:rPr>
              <a:t> e </a:t>
            </a:r>
            <a:r>
              <a:rPr lang="sv-SE" sz="1600" b="1" i="0" u="none" strike="noStrike" dirty="0" err="1">
                <a:latin typeface="Calibri"/>
                <a:ea typeface="Calibri"/>
                <a:cs typeface="Calibri"/>
                <a:sym typeface="Calibri"/>
              </a:rPr>
              <a:t>valori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Qual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lo </a:t>
            </a:r>
            <a:r>
              <a:rPr lang="sv-SE" sz="1600" b="0" i="0" u="none" strike="noStrike" dirty="0" err="1">
                <a:latin typeface="Calibri"/>
                <a:ea typeface="Calibri"/>
                <a:cs typeface="Calibri"/>
                <a:sym typeface="Calibri"/>
              </a:rPr>
              <a:t>scopo</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nostra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organizzazione</a:t>
            </a:r>
            <a:r>
              <a:rPr lang="sv-SE" sz="1600" b="0" i="0" u="none" strike="noStrike" dirty="0">
                <a:latin typeface="Calibri"/>
                <a:ea typeface="Calibri"/>
                <a:cs typeface="Calibri"/>
                <a:sym typeface="Calibri"/>
              </a:rPr>
              <a:t> al di </a:t>
            </a:r>
            <a:r>
              <a:rPr lang="sv-SE" sz="1600" b="0" i="0" u="none" strike="noStrike" dirty="0" err="1">
                <a:latin typeface="Calibri"/>
                <a:ea typeface="Calibri"/>
                <a:cs typeface="Calibri"/>
                <a:sym typeface="Calibri"/>
              </a:rPr>
              <a:t>là</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profitto</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quali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valori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diamo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priorità</a:t>
            </a:r>
            <a:r>
              <a:rPr lang="sv-SE" sz="1600" b="0" i="0" u="none" strike="noStrike" dirty="0">
                <a:latin typeface="Calibri"/>
                <a:ea typeface="Calibri"/>
                <a:cs typeface="Calibri"/>
                <a:sym typeface="Calibri"/>
              </a:rPr>
              <a:t> e come si </a:t>
            </a:r>
            <a:r>
              <a:rPr lang="sv-SE" sz="1600" b="0" i="0" u="none" strike="noStrike" dirty="0" err="1">
                <a:latin typeface="Calibri"/>
                <a:ea typeface="Calibri"/>
                <a:cs typeface="Calibri"/>
                <a:sym typeface="Calibri"/>
              </a:rPr>
              <a:t>allineano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gli </a:t>
            </a:r>
            <a:r>
              <a:rPr lang="sv-SE" sz="1600" b="0" i="0" u="none" strike="noStrike" dirty="0" err="1">
                <a:latin typeface="Calibri"/>
                <a:ea typeface="Calibri"/>
                <a:cs typeface="Calibri"/>
                <a:sym typeface="Calibri"/>
              </a:rPr>
              <a:t>obiettivi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a:t>
            </a:r>
            <a:endParaRPr dirty="0"/>
          </a:p>
          <a:p>
            <a:pPr marL="285750" lvl="0" indent="-184150" algn="just" rtl="0">
              <a:lnSpc>
                <a:spcPct val="100000"/>
              </a:lnSpc>
              <a:spcBef>
                <a:spcPts val="0"/>
              </a:spcBef>
              <a:spcAft>
                <a:spcPts val="0"/>
              </a:spcAft>
              <a:buClr>
                <a:srgbClr val="6D6E71"/>
              </a:buClr>
              <a:buSzPts val="1600"/>
              <a:buFont typeface="Noto Sans Symbols"/>
              <a:buNone/>
            </a:pPr>
            <a:endParaRPr sz="1600" dirty="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dirty="0" err="1">
                <a:latin typeface="Calibri"/>
                <a:ea typeface="Calibri"/>
                <a:cs typeface="Calibri"/>
                <a:sym typeface="Calibri"/>
              </a:rPr>
              <a:t>Impatto</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attuale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Qual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l'impatto</a:t>
            </a:r>
            <a:r>
              <a:rPr lang="sv-SE" sz="1600" b="0" i="0" u="none" strike="noStrike" dirty="0">
                <a:latin typeface="Calibri"/>
                <a:ea typeface="Calibri"/>
                <a:cs typeface="Calibri"/>
                <a:sym typeface="Calibri"/>
              </a:rPr>
              <a:t> ambientale, sociale ed </a:t>
            </a:r>
            <a:r>
              <a:rPr lang="sv-SE" sz="1600" b="0" i="0" u="none" strike="noStrike" dirty="0" err="1">
                <a:latin typeface="Calibri"/>
                <a:ea typeface="Calibri"/>
                <a:cs typeface="Calibri"/>
                <a:sym typeface="Calibri"/>
              </a:rPr>
              <a:t>economico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nostre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attuali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operazioni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commerciali</a:t>
            </a:r>
            <a:r>
              <a:rPr lang="sv-SE" sz="1600" b="0" i="0" u="none" strike="noStrike" dirty="0">
                <a:latin typeface="Calibri"/>
                <a:ea typeface="Calibri"/>
                <a:cs typeface="Calibri"/>
                <a:sym typeface="Calibri"/>
              </a:rPr>
              <a:t>? Dove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aree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maggiore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impatto</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quali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le cause </a:t>
            </a:r>
            <a:r>
              <a:rPr lang="sv-SE" sz="1600" b="0" i="0" u="none" strike="noStrike" dirty="0" err="1">
                <a:latin typeface="Calibri"/>
                <a:ea typeface="Calibri"/>
                <a:cs typeface="Calibri"/>
                <a:sym typeface="Calibri"/>
              </a:rPr>
              <a:t>principali</a:t>
            </a:r>
            <a:r>
              <a:rPr lang="sv-SE" sz="1600" b="0" i="0" u="none" strike="noStrike" dirty="0">
                <a:latin typeface="Calibri"/>
                <a:ea typeface="Calibri"/>
                <a:cs typeface="Calibri"/>
                <a:sym typeface="Calibri"/>
              </a:rPr>
              <a:t>?</a:t>
            </a:r>
            <a:endParaRPr dirty="0"/>
          </a:p>
          <a:p>
            <a:pPr marL="285750" lvl="0" indent="-184150" algn="just" rtl="0">
              <a:lnSpc>
                <a:spcPct val="100000"/>
              </a:lnSpc>
              <a:spcBef>
                <a:spcPts val="0"/>
              </a:spcBef>
              <a:spcAft>
                <a:spcPts val="0"/>
              </a:spcAft>
              <a:buClr>
                <a:srgbClr val="6D6E71"/>
              </a:buClr>
              <a:buSzPts val="1600"/>
              <a:buFont typeface="Noto Sans Symbols"/>
              <a:buNone/>
            </a:pPr>
            <a:endParaRPr sz="1600" dirty="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dirty="0" err="1">
                <a:latin typeface="Calibri"/>
                <a:ea typeface="Calibri"/>
                <a:cs typeface="Calibri"/>
                <a:sym typeface="Calibri"/>
              </a:rPr>
              <a:t>Coinvolgimento</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degli</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stakeholder</a:t>
            </a:r>
            <a:r>
              <a:rPr lang="sv-SE" sz="1600" b="0" i="0" u="none" strike="noStrike" dirty="0">
                <a:latin typeface="Calibri"/>
                <a:ea typeface="Calibri"/>
                <a:cs typeface="Calibri"/>
                <a:sym typeface="Calibri"/>
              </a:rPr>
              <a:t>: Chi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nostri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principali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stakeholder</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quali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loro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aspettative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Come </a:t>
            </a:r>
            <a:r>
              <a:rPr lang="sv-SE" sz="1600" b="0" i="0" u="none" strike="noStrike" dirty="0" err="1">
                <a:latin typeface="Calibri"/>
                <a:ea typeface="Calibri"/>
                <a:cs typeface="Calibri"/>
                <a:sym typeface="Calibri"/>
              </a:rPr>
              <a:t>possiamo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impegnarci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loro</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comprendere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loro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prospettive</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incorporare</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loro</a:t>
            </a:r>
            <a:r>
              <a:rPr lang="sv-SE" sz="1600" b="0" i="0" u="none" strike="noStrike" dirty="0">
                <a:latin typeface="Calibri"/>
                <a:ea typeface="Calibri"/>
                <a:cs typeface="Calibri"/>
                <a:sym typeface="Calibri"/>
              </a:rPr>
              <a:t> feedback </a:t>
            </a: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nostro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processo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decisionale</a:t>
            </a:r>
            <a:r>
              <a:rPr lang="sv-SE" sz="1600" b="0" i="0" u="none" strike="noStrike" dirty="0">
                <a:latin typeface="Calibri"/>
                <a:ea typeface="Calibri"/>
                <a:cs typeface="Calibri"/>
                <a:sym typeface="Calibri"/>
              </a:rPr>
              <a:t>?</a:t>
            </a:r>
            <a:endParaRPr dirty="0"/>
          </a:p>
          <a:p>
            <a:pPr marL="285750" lvl="0" indent="-184150" algn="just" rtl="0">
              <a:lnSpc>
                <a:spcPct val="100000"/>
              </a:lnSpc>
              <a:spcBef>
                <a:spcPts val="0"/>
              </a:spcBef>
              <a:spcAft>
                <a:spcPts val="0"/>
              </a:spcAft>
              <a:buClr>
                <a:srgbClr val="6D6E71"/>
              </a:buClr>
              <a:buSzPts val="1600"/>
              <a:buFont typeface="Noto Sans Symbols"/>
              <a:buNone/>
            </a:pPr>
            <a:endParaRPr sz="1600" dirty="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dirty="0" err="1">
                <a:latin typeface="Calibri"/>
                <a:ea typeface="Calibri"/>
                <a:cs typeface="Calibri"/>
                <a:sym typeface="Calibri"/>
              </a:rPr>
              <a:t>Valutazione</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dei</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rischi</a:t>
            </a:r>
            <a:r>
              <a:rPr lang="sv-SE" sz="1600" b="1" i="0" u="none" strike="noStrike" dirty="0">
                <a:latin typeface="Calibri"/>
                <a:ea typeface="Calibri"/>
                <a:cs typeface="Calibri"/>
                <a:sym typeface="Calibri"/>
              </a:rPr>
              <a:t>:</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rischi</a:t>
            </a:r>
            <a:r>
              <a:rPr lang="sv-SE" sz="1600" b="0" i="0" u="none" strike="noStrike" dirty="0">
                <a:latin typeface="Calibri"/>
                <a:ea typeface="Calibri"/>
                <a:cs typeface="Calibri"/>
                <a:sym typeface="Calibri"/>
              </a:rPr>
              <a:t> e le </a:t>
            </a:r>
            <a:r>
              <a:rPr lang="sv-SE" sz="1600" b="0" i="0" u="none" strike="noStrike" dirty="0" err="1">
                <a:latin typeface="Calibri"/>
                <a:ea typeface="Calibri"/>
                <a:cs typeface="Calibri"/>
                <a:sym typeface="Calibri"/>
              </a:rPr>
              <a:t>opportunità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potenziali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associati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temi</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per la </a:t>
            </a:r>
            <a:r>
              <a:rPr lang="sv-SE" sz="1600" b="0" i="0" u="none" strike="noStrike" dirty="0" err="1">
                <a:latin typeface="Calibri"/>
                <a:ea typeface="Calibri"/>
                <a:cs typeface="Calibri"/>
                <a:sym typeface="Calibri"/>
              </a:rPr>
              <a:t>nostra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organizzazione</a:t>
            </a:r>
            <a:r>
              <a:rPr lang="sv-SE" sz="1600" b="0" i="0" u="none" strike="noStrike" dirty="0">
                <a:latin typeface="Calibri"/>
                <a:ea typeface="Calibri"/>
                <a:cs typeface="Calibri"/>
                <a:sym typeface="Calibri"/>
              </a:rPr>
              <a:t>? Come si </a:t>
            </a:r>
            <a:r>
              <a:rPr lang="sv-SE" sz="1600" b="0" i="0" u="none" strike="noStrike" dirty="0" err="1">
                <a:latin typeface="Calibri"/>
                <a:ea typeface="Calibri"/>
                <a:cs typeface="Calibri"/>
                <a:sym typeface="Calibri"/>
              </a:rPr>
              <a:t>allineano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questi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rischi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opportunità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nostri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obiettivi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strategici</a:t>
            </a:r>
            <a:r>
              <a:rPr lang="sv-SE" sz="1600" b="0" i="0" u="none" strike="noStrike" dirty="0">
                <a:latin typeface="Calibri"/>
                <a:ea typeface="Calibri"/>
                <a:cs typeface="Calibri"/>
                <a:sym typeface="Calibri"/>
              </a:rPr>
              <a:t>?</a:t>
            </a:r>
            <a:endParaRPr dirty="0"/>
          </a:p>
          <a:p>
            <a:pPr marL="285750" lvl="0" indent="-184150" algn="just" rtl="0">
              <a:lnSpc>
                <a:spcPct val="100000"/>
              </a:lnSpc>
              <a:spcBef>
                <a:spcPts val="0"/>
              </a:spcBef>
              <a:spcAft>
                <a:spcPts val="0"/>
              </a:spcAft>
              <a:buClr>
                <a:srgbClr val="6D6E71"/>
              </a:buClr>
              <a:buSzPts val="1600"/>
              <a:buFont typeface="Noto Sans Symbols"/>
              <a:buNone/>
            </a:pPr>
            <a:endParaRPr sz="1600" dirty="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dirty="0" err="1">
                <a:latin typeface="Calibri"/>
                <a:ea typeface="Calibri"/>
                <a:cs typeface="Calibri"/>
                <a:sym typeface="Calibri"/>
              </a:rPr>
              <a:t>Dipendenza</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dalle</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risorse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risorse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naturali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materiali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fonti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energetiche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essenziali</a:t>
            </a:r>
            <a:r>
              <a:rPr lang="sv-SE" sz="1600" b="0" i="0" u="none" strike="noStrike" dirty="0">
                <a:latin typeface="Calibri"/>
                <a:ea typeface="Calibri"/>
                <a:cs typeface="Calibri"/>
                <a:sym typeface="Calibri"/>
              </a:rPr>
              <a:t> per le </a:t>
            </a:r>
            <a:r>
              <a:rPr lang="sv-SE" sz="1600" b="0" i="0" u="none" strike="noStrike" dirty="0" err="1">
                <a:latin typeface="Calibri"/>
                <a:ea typeface="Calibri"/>
                <a:cs typeface="Calibri"/>
                <a:sym typeface="Calibri"/>
              </a:rPr>
              <a:t>nostre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operazioni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commerciali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Quanto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siamo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vulnerabili</a:t>
            </a:r>
            <a:r>
              <a:rPr lang="sv-SE" sz="1600" b="0" i="0" u="none" strike="noStrike" dirty="0">
                <a:latin typeface="Calibri"/>
                <a:ea typeface="Calibri"/>
                <a:cs typeface="Calibri"/>
                <a:sym typeface="Calibri"/>
              </a:rPr>
              <a:t> alla </a:t>
            </a:r>
            <a:r>
              <a:rPr lang="sv-SE" sz="1600" b="0" i="0" u="none" strike="noStrike" dirty="0" err="1">
                <a:latin typeface="Calibri"/>
                <a:ea typeface="Calibri"/>
                <a:cs typeface="Calibri"/>
                <a:sym typeface="Calibri"/>
              </a:rPr>
              <a:t>scarsità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risorse</a:t>
            </a:r>
            <a:r>
              <a:rPr lang="sv-SE" sz="1600" b="0" i="0" u="none" strike="noStrike" dirty="0">
                <a:latin typeface="Calibri"/>
                <a:ea typeface="Calibri"/>
                <a:cs typeface="Calibri"/>
                <a:sym typeface="Calibri"/>
              </a:rPr>
              <a:t>, alla </a:t>
            </a:r>
            <a:r>
              <a:rPr lang="sv-SE" sz="1600" b="0" i="0" u="none" strike="noStrike" dirty="0" err="1">
                <a:latin typeface="Calibri"/>
                <a:ea typeface="Calibri"/>
                <a:cs typeface="Calibri"/>
                <a:sym typeface="Calibri"/>
              </a:rPr>
              <a:t>volatilità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prezzi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ai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cambiamenti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normativi</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br>
              <a:rPr lang="sv-SE" sz="1600" dirty="0">
                <a:latin typeface="Calibri"/>
                <a:ea typeface="Calibri"/>
                <a:cs typeface="Calibri"/>
                <a:sym typeface="Calibri"/>
              </a:rPr>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1091" name="Google Shape;1091;p63"/>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Posizionarsi</a:t>
            </a:r>
            <a:endParaRPr/>
          </a:p>
        </p:txBody>
      </p:sp>
      <p:sp>
        <p:nvSpPr>
          <p:cNvPr id="1092" name="Google Shape;1092;p63"/>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1093" name="Google Shape;1093;p63"/>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097"/>
        <p:cNvGrpSpPr/>
        <p:nvPr/>
      </p:nvGrpSpPr>
      <p:grpSpPr>
        <a:xfrm>
          <a:off x="0" y="0"/>
          <a:ext cx="0" cy="0"/>
          <a:chOff x="0" y="0"/>
          <a:chExt cx="0" cy="0"/>
        </a:xfrm>
      </p:grpSpPr>
      <p:sp>
        <p:nvSpPr>
          <p:cNvPr id="1098" name="Google Shape;1098;p6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64</a:t>
            </a:fld>
            <a:endParaRPr/>
          </a:p>
        </p:txBody>
      </p:sp>
      <p:sp>
        <p:nvSpPr>
          <p:cNvPr id="1099" name="Google Shape;1099;p64"/>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Conformità normativa</a:t>
            </a:r>
            <a:r>
              <a:rPr lang="sv-SE" sz="1600" b="0" i="0" u="none" strike="noStrike">
                <a:latin typeface="Calibri"/>
                <a:ea typeface="Calibri"/>
                <a:cs typeface="Calibri"/>
                <a:sym typeface="Calibri"/>
              </a:rPr>
              <a:t>: Quali sono le normative ambientali e sociali che si applicano al nostro settore e quanto siamo conformi a tali normative? Come possiamo andare oltre la conformità per dimostrare la nostra leadership nella sostenibilità?</a:t>
            </a:r>
            <a:endParaRPr/>
          </a:p>
          <a:p>
            <a:pPr marL="285750" lvl="0" indent="-184150" algn="just" rtl="0">
              <a:lnSpc>
                <a:spcPct val="100000"/>
              </a:lnSpc>
              <a:spcBef>
                <a:spcPts val="0"/>
              </a:spcBef>
              <a:spcAft>
                <a:spcPts val="0"/>
              </a:spcAft>
              <a:buClr>
                <a:srgbClr val="6D6E71"/>
              </a:buClr>
              <a:buSzPts val="1600"/>
              <a:buFont typeface="Noto Sans Symbols"/>
              <a:buNone/>
            </a:pPr>
            <a:endParaRPr sz="1600" b="0" i="0" u="none" strike="noStrike">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Innovazione e adattamento</a:t>
            </a:r>
            <a:r>
              <a:rPr lang="sv-SE" sz="1600" b="0" i="0" u="none" strike="noStrike">
                <a:latin typeface="Calibri"/>
                <a:ea typeface="Calibri"/>
                <a:cs typeface="Calibri"/>
                <a:sym typeface="Calibri"/>
              </a:rPr>
              <a:t>: Come possiamo sfruttare l'innovazione e la tecnologia per migliorare le nostre prestazioni di sostenibilità? Quali cambiamenti sono necessari nel nostro modello di business, nei processi, nei prodotti e nei servizi per adattarci alle sfide e alle opportunità della sostenibilità in continua evoluzione?</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Gestione della catena di fornitura</a:t>
            </a:r>
            <a:r>
              <a:rPr lang="sv-SE" sz="1600" b="0" i="0" u="none" strike="noStrike">
                <a:latin typeface="Calibri"/>
                <a:ea typeface="Calibri"/>
                <a:cs typeface="Calibri"/>
                <a:sym typeface="Calibri"/>
              </a:rPr>
              <a:t>: Qual è l'impatto ambientale e sociale della nostra catena di approvvigionamento? Come possiamo collaborare con i fornitori per migliorare la trasparenza, la tracciabilità e le pratiche di approvvigionamento responsabile?</a:t>
            </a:r>
            <a:endParaRPr/>
          </a:p>
          <a:p>
            <a:pPr marL="285750" lvl="0" indent="-184150" algn="just" rtl="0">
              <a:lnSpc>
                <a:spcPct val="100000"/>
              </a:lnSpc>
              <a:spcBef>
                <a:spcPts val="0"/>
              </a:spcBef>
              <a:spcAft>
                <a:spcPts val="0"/>
              </a:spcAft>
              <a:buClr>
                <a:srgbClr val="6D6E71"/>
              </a:buClr>
              <a:buSzPts val="1600"/>
              <a:buFont typeface="Arial"/>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1100" name="Google Shape;1100;p64"/>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Posizionarsi</a:t>
            </a:r>
            <a:endParaRPr/>
          </a:p>
        </p:txBody>
      </p:sp>
      <p:sp>
        <p:nvSpPr>
          <p:cNvPr id="1101" name="Google Shape;1101;p64"/>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1102" name="Google Shape;1102;p64"/>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106"/>
        <p:cNvGrpSpPr/>
        <p:nvPr/>
      </p:nvGrpSpPr>
      <p:grpSpPr>
        <a:xfrm>
          <a:off x="0" y="0"/>
          <a:ext cx="0" cy="0"/>
          <a:chOff x="0" y="0"/>
          <a:chExt cx="0" cy="0"/>
        </a:xfrm>
      </p:grpSpPr>
      <p:sp>
        <p:nvSpPr>
          <p:cNvPr id="1107" name="Google Shape;1107;p6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65</a:t>
            </a:fld>
            <a:endParaRPr/>
          </a:p>
        </p:txBody>
      </p:sp>
      <p:sp>
        <p:nvSpPr>
          <p:cNvPr id="1108" name="Google Shape;1108;p65"/>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Coinvolgimento dei dipendenti</a:t>
            </a:r>
            <a:r>
              <a:rPr lang="sv-SE" sz="1600" b="0" i="0" u="none" strike="noStrike">
                <a:latin typeface="Calibri"/>
                <a:ea typeface="Calibri"/>
                <a:cs typeface="Calibri"/>
                <a:sym typeface="Calibri"/>
              </a:rPr>
              <a:t>: Quanto sono coinvolti i nostri dipendenti nelle iniziative di sostenibilità? Quali opportunità esistono per responsabilizzare ed educare i dipendenti a guidare un cambiamento positivo all'interno dell'organizzazione?</a:t>
            </a:r>
            <a:endParaRPr/>
          </a:p>
          <a:p>
            <a:pPr marL="285750" lvl="0" indent="-184150" algn="just" rtl="0">
              <a:lnSpc>
                <a:spcPct val="100000"/>
              </a:lnSpc>
              <a:spcBef>
                <a:spcPts val="0"/>
              </a:spcBef>
              <a:spcAft>
                <a:spcPts val="0"/>
              </a:spcAft>
              <a:buClr>
                <a:srgbClr val="6D6E71"/>
              </a:buClr>
              <a:buSzPts val="1600"/>
              <a:buFont typeface="Noto Sans Symbols"/>
              <a:buNone/>
            </a:pPr>
            <a:endParaRPr sz="1600">
              <a:latin typeface="Calibri"/>
              <a:ea typeface="Calibri"/>
              <a:cs typeface="Calibri"/>
              <a:sym typeface="Calibri"/>
            </a:endParaRPr>
          </a:p>
          <a:p>
            <a:pPr marL="285750" lvl="0" indent="-285750" algn="just" rtl="0">
              <a:lnSpc>
                <a:spcPct val="100000"/>
              </a:lnSpc>
              <a:spcBef>
                <a:spcPts val="0"/>
              </a:spcBef>
              <a:spcAft>
                <a:spcPts val="0"/>
              </a:spcAft>
              <a:buClr>
                <a:srgbClr val="6D6E71"/>
              </a:buClr>
              <a:buSzPts val="1600"/>
              <a:buFont typeface="Noto Sans Symbols"/>
              <a:buChar char="❖"/>
            </a:pPr>
            <a:r>
              <a:rPr lang="sv-SE" sz="1600" b="1" i="0" u="none" strike="noStrike">
                <a:latin typeface="Calibri"/>
                <a:ea typeface="Calibri"/>
                <a:cs typeface="Calibri"/>
                <a:sym typeface="Calibri"/>
              </a:rPr>
              <a:t>Considerazioni finanziarie</a:t>
            </a:r>
            <a:r>
              <a:rPr lang="sv-SE" sz="1600" b="0" i="0" u="none" strike="noStrike">
                <a:latin typeface="Calibri"/>
                <a:ea typeface="Calibri"/>
                <a:cs typeface="Calibri"/>
                <a:sym typeface="Calibri"/>
              </a:rPr>
              <a:t>: Quali sono le implicazioni finanziarie della transizione verso un modello aziendale sostenibile? Come possiamo allineare le iniziative di sostenibilità con la redditività a lungo termine e il valore per gli azionisti?</a:t>
            </a:r>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Esaminando criticamente queste domande e impegnandosi in un dialogo e in una riflessione significativi, le organizzazioni possono acquisire una comprensione più profonda della loro posizione attuale, identificare le aree di miglioramento e gettare le basi per una transizione di successo verso un modello di business sostenibile.</a:t>
            </a:r>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1109" name="Google Shape;1109;p65"/>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Posizionarsi</a:t>
            </a:r>
            <a:endParaRPr/>
          </a:p>
        </p:txBody>
      </p:sp>
      <p:sp>
        <p:nvSpPr>
          <p:cNvPr id="1110" name="Google Shape;1110;p65"/>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1111" name="Google Shape;1111;p65"/>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115"/>
        <p:cNvGrpSpPr/>
        <p:nvPr/>
      </p:nvGrpSpPr>
      <p:grpSpPr>
        <a:xfrm>
          <a:off x="0" y="0"/>
          <a:ext cx="0" cy="0"/>
          <a:chOff x="0" y="0"/>
          <a:chExt cx="0" cy="0"/>
        </a:xfrm>
      </p:grpSpPr>
      <p:sp>
        <p:nvSpPr>
          <p:cNvPr id="1116" name="Google Shape;1116;p6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66</a:t>
            </a:fld>
            <a:endParaRPr/>
          </a:p>
        </p:txBody>
      </p:sp>
      <p:sp>
        <p:nvSpPr>
          <p:cNvPr id="1117" name="Google Shape;1117;p66"/>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a:latin typeface="Calibri"/>
                <a:ea typeface="Calibri"/>
                <a:cs typeface="Calibri"/>
                <a:sym typeface="Calibri"/>
              </a:rPr>
              <a:t>L'adozione di un modello di business sostenibile è un'impresa significativa che richiede un'attenta riflessione, dedizione e disponibilità al cambiamento. </a:t>
            </a:r>
            <a:endParaRPr/>
          </a:p>
          <a:p>
            <a:pPr marL="0" lvl="0" indent="0" algn="just" rtl="0">
              <a:lnSpc>
                <a:spcPct val="100000"/>
              </a:lnSpc>
              <a:spcBef>
                <a:spcPts val="0"/>
              </a:spcBef>
              <a:spcAft>
                <a:spcPts val="0"/>
              </a:spcAft>
              <a:buClr>
                <a:srgbClr val="6D6E71"/>
              </a:buClr>
              <a:buSzPts val="1600"/>
              <a:buNone/>
            </a:pPr>
            <a:r>
              <a:rPr lang="sv-SE" sz="1600" b="0" i="0" u="none">
                <a:latin typeface="Calibri"/>
                <a:ea typeface="Calibri"/>
                <a:cs typeface="Calibri"/>
                <a:sym typeface="Calibri"/>
              </a:rPr>
              <a:t>Ecco perché:</a:t>
            </a:r>
            <a:endParaRPr/>
          </a:p>
          <a:p>
            <a:pPr marL="0" lvl="0" indent="0" algn="just" rtl="0">
              <a:lnSpc>
                <a:spcPct val="100000"/>
              </a:lnSpc>
              <a:spcBef>
                <a:spcPts val="0"/>
              </a:spcBef>
              <a:spcAft>
                <a:spcPts val="0"/>
              </a:spcAft>
              <a:buClr>
                <a:srgbClr val="6D6E71"/>
              </a:buClr>
              <a:buSzPts val="1600"/>
              <a:buNone/>
            </a:pPr>
            <a:endParaRPr sz="1600" b="0" i="0" u="none">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AutoNum type="arabicPeriod"/>
            </a:pPr>
            <a:r>
              <a:rPr lang="sv-SE" sz="1600" b="1" i="0" u="none">
                <a:latin typeface="Calibri"/>
                <a:ea typeface="Calibri"/>
                <a:cs typeface="Calibri"/>
                <a:sym typeface="Calibri"/>
              </a:rPr>
              <a:t>Pensiero approfondito</a:t>
            </a:r>
            <a:r>
              <a:rPr lang="sv-SE" sz="1600" b="0" i="0" u="none">
                <a:latin typeface="Calibri"/>
                <a:ea typeface="Calibri"/>
                <a:cs typeface="Calibri"/>
                <a:sym typeface="Calibri"/>
              </a:rPr>
              <a:t>: Lo sviluppo di un modello aziendale sostenibile richiede una riflessione e una pianificazione approfondite. Le organizzazioni devono valutare le loro pratiche attuali, identificare le aree di miglioramento e immaginare come integrare la sostenibilità in ogni aspetto delle loro attività.</a:t>
            </a:r>
            <a:endParaRPr/>
          </a:p>
          <a:p>
            <a:pPr marL="342900" lvl="0" indent="-24130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AutoNum type="arabicPeriod"/>
            </a:pPr>
            <a:r>
              <a:rPr lang="sv-SE" sz="1600" b="1" i="0" u="none">
                <a:latin typeface="Calibri"/>
                <a:ea typeface="Calibri"/>
                <a:cs typeface="Calibri"/>
                <a:sym typeface="Calibri"/>
              </a:rPr>
              <a:t> Risorse</a:t>
            </a:r>
            <a:r>
              <a:rPr lang="sv-SE" sz="1600" b="0" i="0" u="none">
                <a:latin typeface="Calibri"/>
                <a:ea typeface="Calibri"/>
                <a:cs typeface="Calibri"/>
                <a:sym typeface="Calibri"/>
              </a:rPr>
              <a:t>: L'implementazione di pratiche sostenibili spesso richiede risorse, sia in termini di investimenti finanziari che di capitale umano. Le organizzazioni possono avere bisogno di stanziare fondi per nuove tecnologie, programmi di formazione e iniziative di sostenibilità.</a:t>
            </a:r>
            <a:endParaRPr/>
          </a:p>
          <a:p>
            <a:pPr marL="342900" lvl="0" indent="-24130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AutoNum type="arabicPeriod"/>
            </a:pPr>
            <a:r>
              <a:rPr lang="sv-SE" sz="1600" b="1" i="0" u="none">
                <a:latin typeface="Calibri"/>
                <a:ea typeface="Calibri"/>
                <a:cs typeface="Calibri"/>
                <a:sym typeface="Calibri"/>
              </a:rPr>
              <a:t>Apertura mentale</a:t>
            </a:r>
            <a:r>
              <a:rPr lang="sv-SE" sz="1600" b="0" i="0" u="none">
                <a:latin typeface="Calibri"/>
                <a:ea typeface="Calibri"/>
                <a:cs typeface="Calibri"/>
                <a:sym typeface="Calibri"/>
              </a:rPr>
              <a:t>: Abbracciare la sostenibilità richiede una mente aperta e la volontà di sfidare i modi tradizionali di fare business. I leader e i dipendenti devono essere aperti a nuove idee, soluzioni innovative e approcci alternativi che diano priorità alla responsabilità ambientale e sociale.</a:t>
            </a:r>
            <a:endParaRPr sz="1600">
              <a:latin typeface="Calibri"/>
              <a:ea typeface="Calibri"/>
              <a:cs typeface="Calibri"/>
              <a:sym typeface="Calibri"/>
            </a:endParaRPr>
          </a:p>
        </p:txBody>
      </p:sp>
      <p:sp>
        <p:nvSpPr>
          <p:cNvPr id="1118" name="Google Shape;1118;p6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Adottare un modello aziendale sostenibile</a:t>
            </a:r>
            <a:endParaRPr/>
          </a:p>
        </p:txBody>
      </p:sp>
      <p:sp>
        <p:nvSpPr>
          <p:cNvPr id="1119" name="Google Shape;1119;p66"/>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1120" name="Google Shape;1120;p66"/>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124"/>
        <p:cNvGrpSpPr/>
        <p:nvPr/>
      </p:nvGrpSpPr>
      <p:grpSpPr>
        <a:xfrm>
          <a:off x="0" y="0"/>
          <a:ext cx="0" cy="0"/>
          <a:chOff x="0" y="0"/>
          <a:chExt cx="0" cy="0"/>
        </a:xfrm>
      </p:grpSpPr>
      <p:sp>
        <p:nvSpPr>
          <p:cNvPr id="1125" name="Google Shape;1125;p6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67</a:t>
            </a:fld>
            <a:endParaRPr/>
          </a:p>
        </p:txBody>
      </p:sp>
      <p:sp>
        <p:nvSpPr>
          <p:cNvPr id="1126" name="Google Shape;1126;p67"/>
          <p:cNvSpPr txBox="1">
            <a:spLocks noGrp="1"/>
          </p:cNvSpPr>
          <p:nvPr>
            <p:ph type="body" idx="1"/>
          </p:nvPr>
        </p:nvSpPr>
        <p:spPr>
          <a:xfrm>
            <a:off x="801602" y="2018353"/>
            <a:ext cx="5956470" cy="7400632"/>
          </a:xfrm>
          <a:prstGeom prst="rect">
            <a:avLst/>
          </a:prstGeom>
          <a:noFill/>
          <a:ln>
            <a:noFill/>
          </a:ln>
        </p:spPr>
        <p:txBody>
          <a:bodyPr spcFirstLastPara="1" wrap="square" lIns="91425" tIns="45700" rIns="91425" bIns="45700" anchor="t" anchorCtr="0">
            <a:noAutofit/>
          </a:bodyPr>
          <a:lstStyle/>
          <a:p>
            <a:pPr marL="342900" lvl="0" indent="-342900" algn="just" rtl="0">
              <a:lnSpc>
                <a:spcPct val="100000"/>
              </a:lnSpc>
              <a:spcBef>
                <a:spcPts val="0"/>
              </a:spcBef>
              <a:spcAft>
                <a:spcPts val="0"/>
              </a:spcAft>
              <a:buClr>
                <a:srgbClr val="6D6E71"/>
              </a:buClr>
              <a:buSzPts val="1600"/>
              <a:buFont typeface="Century Schoolbook"/>
              <a:buAutoNum type="arabicPeriod" startAt="4"/>
            </a:pPr>
            <a:r>
              <a:rPr lang="sv-SE" sz="1600" b="1" i="0" u="none" strike="noStrike" dirty="0">
                <a:latin typeface="Calibri"/>
                <a:ea typeface="Calibri"/>
                <a:cs typeface="Calibri"/>
                <a:sym typeface="Calibri"/>
              </a:rPr>
              <a:t>Tempo: </a:t>
            </a:r>
            <a:r>
              <a:rPr lang="sv-SE" sz="1600" b="0" i="0" u="none" strike="noStrike" dirty="0">
                <a:latin typeface="Calibri"/>
                <a:ea typeface="Calibri"/>
                <a:cs typeface="Calibri"/>
                <a:sym typeface="Calibri"/>
              </a:rPr>
              <a:t>la </a:t>
            </a:r>
            <a:r>
              <a:rPr lang="sv-SE" sz="1600" b="0" i="0" u="none" strike="noStrike" dirty="0" err="1">
                <a:latin typeface="Calibri"/>
                <a:ea typeface="Calibri"/>
                <a:cs typeface="Calibri"/>
                <a:sym typeface="Calibri"/>
              </a:rPr>
              <a:t>transizione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verso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modello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aziendale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sostenibile</a:t>
            </a:r>
            <a:r>
              <a:rPr lang="sv-SE" sz="1600" b="0" i="0" u="none" strike="noStrike" dirty="0">
                <a:latin typeface="Calibri"/>
                <a:ea typeface="Calibri"/>
                <a:cs typeface="Calibri"/>
                <a:sym typeface="Calibri"/>
              </a:rPr>
              <a:t> non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processo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rapido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vuole</a:t>
            </a:r>
            <a:r>
              <a:rPr lang="sv-SE" sz="1600" b="0" i="0" u="none" strike="noStrike" dirty="0">
                <a:latin typeface="Calibri"/>
                <a:ea typeface="Calibri"/>
                <a:cs typeface="Calibri"/>
                <a:sym typeface="Calibri"/>
              </a:rPr>
              <a:t> tempo per </a:t>
            </a:r>
            <a:r>
              <a:rPr lang="sv-SE" sz="1600" b="0" i="0" u="none" strike="noStrike" dirty="0" err="1">
                <a:latin typeface="Calibri"/>
                <a:ea typeface="Calibri"/>
                <a:cs typeface="Calibri"/>
                <a:sym typeface="Calibri"/>
              </a:rPr>
              <a:t>ricercare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pianificare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implementare</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perfezionare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iniziative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organizzazioni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devono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essere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pazienti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impegnarsi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viaggio</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lungo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termine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verso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a:t>
            </a:r>
            <a:endParaRPr dirty="0"/>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dirty="0">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startAt="4"/>
            </a:pPr>
            <a:r>
              <a:rPr lang="sv-SE" sz="1600" b="1" i="0" u="none" strike="noStrike" dirty="0" err="1">
                <a:latin typeface="Calibri"/>
                <a:ea typeface="Calibri"/>
                <a:cs typeface="Calibri"/>
                <a:sym typeface="Calibri"/>
              </a:rPr>
              <a:t>Investimenti</a:t>
            </a:r>
            <a:r>
              <a:rPr lang="sv-SE" sz="1600" b="1" i="0" u="none" strike="noStrike" dirty="0">
                <a:latin typeface="Calibri"/>
                <a:ea typeface="Calibri"/>
                <a:cs typeface="Calibri"/>
                <a:sym typeface="Calibri"/>
              </a:rPr>
              <a:t>:</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raggiungimento</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richiede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spesso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investimenti</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personale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nuove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tecnologie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infrastrutture</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processi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Anche</a:t>
            </a:r>
            <a:r>
              <a:rPr lang="sv-SE" sz="1600" b="0" i="0" u="none" strike="noStrike" dirty="0">
                <a:latin typeface="Calibri"/>
                <a:ea typeface="Calibri"/>
                <a:cs typeface="Calibri"/>
                <a:sym typeface="Calibri"/>
              </a:rPr>
              <a:t> se le </a:t>
            </a:r>
            <a:r>
              <a:rPr lang="sv-SE" sz="1600" b="0" i="0" u="none" strike="noStrike" dirty="0" err="1">
                <a:latin typeface="Calibri"/>
                <a:ea typeface="Calibri"/>
                <a:cs typeface="Calibri"/>
                <a:sym typeface="Calibri"/>
              </a:rPr>
              <a:t>iniziative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possono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comportare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costi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iniziali</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vantaggi</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lungo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termine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cui</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risparmio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costi</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miglioramento</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reputazione</a:t>
            </a:r>
            <a:r>
              <a:rPr lang="sv-SE" sz="1600" b="0" i="0" u="none" strike="noStrike" dirty="0">
                <a:latin typeface="Calibri"/>
                <a:ea typeface="Calibri"/>
                <a:cs typeface="Calibri"/>
                <a:sym typeface="Calibri"/>
              </a:rPr>
              <a:t> e la </a:t>
            </a:r>
            <a:r>
              <a:rPr lang="sv-SE" sz="1600" b="0" i="0" u="none" strike="noStrike" dirty="0" err="1">
                <a:latin typeface="Calibri"/>
                <a:ea typeface="Calibri"/>
                <a:cs typeface="Calibri"/>
                <a:sym typeface="Calibri"/>
              </a:rPr>
              <a:t>riduzione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rischi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possono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superare</a:t>
            </a:r>
            <a:r>
              <a:rPr lang="sv-SE" sz="1600" b="0" i="0" u="none" strike="noStrike" dirty="0">
                <a:latin typeface="Calibri"/>
                <a:ea typeface="Calibri"/>
                <a:cs typeface="Calibri"/>
                <a:sym typeface="Calibri"/>
              </a:rPr>
              <a:t> gli </a:t>
            </a:r>
            <a:r>
              <a:rPr lang="sv-SE" sz="1600" b="0" i="0" u="none" strike="noStrike" dirty="0" err="1">
                <a:latin typeface="Calibri"/>
                <a:ea typeface="Calibri"/>
                <a:cs typeface="Calibri"/>
                <a:sym typeface="Calibri"/>
              </a:rPr>
              <a:t>investimenti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iniziali</a:t>
            </a:r>
            <a:r>
              <a:rPr lang="sv-SE" sz="1600" b="0" i="0" u="none" strike="noStrike" dirty="0">
                <a:latin typeface="Calibri"/>
                <a:ea typeface="Calibri"/>
                <a:cs typeface="Calibri"/>
                <a:sym typeface="Calibri"/>
              </a:rPr>
              <a:t>.</a:t>
            </a:r>
            <a:endParaRPr dirty="0"/>
          </a:p>
          <a:p>
            <a:pPr marL="342900" lvl="0" indent="-241300" algn="just" rtl="0">
              <a:lnSpc>
                <a:spcPct val="100000"/>
              </a:lnSpc>
              <a:spcBef>
                <a:spcPts val="0"/>
              </a:spcBef>
              <a:spcAft>
                <a:spcPts val="0"/>
              </a:spcAft>
              <a:buClr>
                <a:srgbClr val="6D6E71"/>
              </a:buClr>
              <a:buSzPts val="1600"/>
              <a:buFont typeface="Century Schoolbook"/>
              <a:buNone/>
            </a:pPr>
            <a:endParaRPr sz="1600" dirty="0">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startAt="4"/>
            </a:pPr>
            <a:r>
              <a:rPr lang="sv-SE" sz="1600" b="1" i="0" u="none" strike="noStrike" dirty="0" err="1">
                <a:latin typeface="Calibri"/>
                <a:ea typeface="Calibri"/>
                <a:cs typeface="Calibri"/>
                <a:sym typeface="Calibri"/>
              </a:rPr>
              <a:t>Sincerità</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nell'impegno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L'autenticità</a:t>
            </a:r>
            <a:r>
              <a:rPr lang="sv-SE" sz="1600" b="0" i="0" u="none" strike="noStrike" dirty="0">
                <a:latin typeface="Calibri"/>
                <a:ea typeface="Calibri"/>
                <a:cs typeface="Calibri"/>
                <a:sym typeface="Calibri"/>
              </a:rPr>
              <a:t> e la </a:t>
            </a:r>
            <a:r>
              <a:rPr lang="sv-SE" sz="1600" b="0" i="0" u="none" strike="noStrike" dirty="0" err="1">
                <a:latin typeface="Calibri"/>
                <a:ea typeface="Calibri"/>
                <a:cs typeface="Calibri"/>
                <a:sym typeface="Calibri"/>
              </a:rPr>
              <a:t>sincerità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fondamentali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quando</a:t>
            </a:r>
            <a:r>
              <a:rPr lang="sv-SE" sz="1600" b="0" i="0" u="none" strike="noStrike" dirty="0">
                <a:latin typeface="Calibri"/>
                <a:ea typeface="Calibri"/>
                <a:cs typeface="Calibri"/>
                <a:sym typeface="Calibri"/>
              </a:rPr>
              <a:t> si </a:t>
            </a:r>
            <a:r>
              <a:rPr lang="sv-SE" sz="1600" b="0" i="0" u="none" strike="noStrike" dirty="0" err="1">
                <a:latin typeface="Calibri"/>
                <a:ea typeface="Calibri"/>
                <a:cs typeface="Calibri"/>
                <a:sym typeface="Calibri"/>
              </a:rPr>
              <a:t>parla</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organizzazioni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devono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credere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veramente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nell'importanza</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ed </a:t>
            </a:r>
            <a:r>
              <a:rPr lang="sv-SE" sz="1600" b="0" i="0" u="none" strike="noStrike" dirty="0" err="1">
                <a:latin typeface="Calibri"/>
                <a:ea typeface="Calibri"/>
                <a:cs typeface="Calibri"/>
                <a:sym typeface="Calibri"/>
              </a:rPr>
              <a:t>essere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impegnate</a:t>
            </a:r>
            <a:r>
              <a:rPr lang="sv-SE" sz="1600" b="0" i="0" u="none" strike="noStrike" dirty="0">
                <a:latin typeface="Calibri"/>
                <a:ea typeface="Calibri"/>
                <a:cs typeface="Calibri"/>
                <a:sym typeface="Calibri"/>
              </a:rPr>
              <a:t> ad </a:t>
            </a:r>
            <a:r>
              <a:rPr lang="sv-SE" sz="1600" b="0" i="0" u="none" strike="noStrike" dirty="0" err="1">
                <a:latin typeface="Calibri"/>
                <a:ea typeface="Calibri"/>
                <a:cs typeface="Calibri"/>
                <a:sym typeface="Calibri"/>
              </a:rPr>
              <a:t>apportare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cambiamenti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significativi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piuttosto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impegnarsi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semplicemente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greenwashing</a:t>
            </a:r>
            <a:r>
              <a:rPr lang="sv-SE" sz="1600" b="0" i="0" u="none" strike="noStrike" dirty="0">
                <a:latin typeface="Calibri"/>
                <a:ea typeface="Calibri"/>
                <a:cs typeface="Calibri"/>
                <a:sym typeface="Calibri"/>
              </a:rPr>
              <a:t> o in </a:t>
            </a:r>
            <a:r>
              <a:rPr lang="sv-SE" sz="1600" b="0" i="0" u="none" strike="noStrike" dirty="0" err="1">
                <a:latin typeface="Calibri"/>
                <a:ea typeface="Calibri"/>
                <a:cs typeface="Calibri"/>
                <a:sym typeface="Calibri"/>
              </a:rPr>
              <a:t>sforzi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superficiali</a:t>
            </a:r>
            <a:r>
              <a:rPr lang="sv-SE" sz="1600" b="0" i="0" u="none" strike="noStrike" dirty="0">
                <a:latin typeface="Calibri"/>
                <a:ea typeface="Calibri"/>
                <a:cs typeface="Calibri"/>
                <a:sym typeface="Calibri"/>
              </a:rPr>
              <a:t>.</a:t>
            </a:r>
            <a:endParaRPr dirty="0"/>
          </a:p>
          <a:p>
            <a:pPr marL="342900" lvl="0" indent="-241300" algn="just" rtl="0">
              <a:lnSpc>
                <a:spcPct val="100000"/>
              </a:lnSpc>
              <a:spcBef>
                <a:spcPts val="0"/>
              </a:spcBef>
              <a:spcAft>
                <a:spcPts val="0"/>
              </a:spcAft>
              <a:buClr>
                <a:srgbClr val="6D6E71"/>
              </a:buClr>
              <a:buSzPts val="1600"/>
              <a:buFont typeface="Century Schoolbook"/>
              <a:buNone/>
            </a:pPr>
            <a:endParaRPr sz="1600" dirty="0">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startAt="4"/>
            </a:pPr>
            <a:r>
              <a:rPr lang="sv-SE" sz="1600" b="1" i="0" u="none" strike="noStrike" dirty="0" err="1">
                <a:latin typeface="Calibri"/>
                <a:ea typeface="Calibri"/>
                <a:cs typeface="Calibri"/>
                <a:sym typeface="Calibri"/>
              </a:rPr>
              <a:t>Resilienza</a:t>
            </a:r>
            <a:r>
              <a:rPr lang="sv-SE" sz="1600" b="1" i="0" u="none" strike="noStrike" dirty="0">
                <a:latin typeface="Calibri"/>
                <a:ea typeface="Calibri"/>
                <a:cs typeface="Calibri"/>
                <a:sym typeface="Calibri"/>
              </a:rPr>
              <a:t> al </a:t>
            </a:r>
            <a:r>
              <a:rPr lang="sv-SE" sz="1600" b="1" i="0" u="none" strike="noStrike" dirty="0" err="1">
                <a:latin typeface="Calibri"/>
                <a:ea typeface="Calibri"/>
                <a:cs typeface="Calibri"/>
                <a:sym typeface="Calibri"/>
              </a:rPr>
              <a:t>cambiamento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transizione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verso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modello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aziendale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comporta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cambiamenti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significativi</a:t>
            </a:r>
            <a:r>
              <a:rPr lang="sv-SE" sz="1600" b="0" i="0" u="none" strike="noStrike" dirty="0">
                <a:latin typeface="Calibri"/>
                <a:ea typeface="Calibri"/>
                <a:cs typeface="Calibri"/>
                <a:sym typeface="Calibri"/>
              </a:rPr>
              <a:t>, sia a </a:t>
            </a:r>
            <a:r>
              <a:rPr lang="sv-SE" sz="1600" b="0" i="0" u="none" strike="noStrike" dirty="0" err="1">
                <a:latin typeface="Calibri"/>
                <a:ea typeface="Calibri"/>
                <a:cs typeface="Calibri"/>
                <a:sym typeface="Calibri"/>
              </a:rPr>
              <a:t>livello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interno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esterno</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organizzazioni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devono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essere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resilienti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fronte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sfide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battute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d'arresto</a:t>
            </a:r>
            <a:r>
              <a:rPr lang="sv-SE" sz="1600" b="0" i="0" u="none" strike="noStrike" dirty="0">
                <a:latin typeface="Calibri"/>
                <a:ea typeface="Calibri"/>
                <a:cs typeface="Calibri"/>
                <a:sym typeface="Calibri"/>
              </a:rPr>
              <a:t> e alla </a:t>
            </a:r>
            <a:r>
              <a:rPr lang="sv-SE" sz="1600" b="0" i="0" u="none" strike="noStrike" dirty="0" err="1">
                <a:latin typeface="Calibri"/>
                <a:ea typeface="Calibri"/>
                <a:cs typeface="Calibri"/>
                <a:sym typeface="Calibri"/>
              </a:rPr>
              <a:t>resistenza</a:t>
            </a:r>
            <a:r>
              <a:rPr lang="sv-SE" sz="1600" b="0" i="0" u="none" strike="noStrike" dirty="0">
                <a:latin typeface="Calibri"/>
                <a:ea typeface="Calibri"/>
                <a:cs typeface="Calibri"/>
                <a:sym typeface="Calibri"/>
              </a:rPr>
              <a:t> al </a:t>
            </a:r>
            <a:r>
              <a:rPr lang="sv-SE" sz="1600" b="0" i="0" u="none" strike="noStrike" dirty="0" err="1">
                <a:latin typeface="Calibri"/>
                <a:ea typeface="Calibri"/>
                <a:cs typeface="Calibri"/>
                <a:sym typeface="Calibri"/>
              </a:rPr>
              <a:t>cambiamento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Flessibilità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adattabilità</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perseveranza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caratteristiche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fondamentali</a:t>
            </a:r>
            <a:r>
              <a:rPr lang="sv-SE" sz="1600" b="0" i="0" u="none" strike="noStrike" dirty="0">
                <a:latin typeface="Calibri"/>
                <a:ea typeface="Calibri"/>
                <a:cs typeface="Calibri"/>
                <a:sym typeface="Calibri"/>
              </a:rPr>
              <a:t> per il </a:t>
            </a:r>
            <a:r>
              <a:rPr lang="sv-SE" sz="1600" b="0" i="0" u="none" strike="noStrike" dirty="0" err="1">
                <a:latin typeface="Calibri"/>
                <a:ea typeface="Calibri"/>
                <a:cs typeface="Calibri"/>
                <a:sym typeface="Calibri"/>
              </a:rPr>
              <a:t>successo</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1127" name="Google Shape;1127;p6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Adottare un modello aziendale sostenibile</a:t>
            </a:r>
            <a:endParaRPr/>
          </a:p>
        </p:txBody>
      </p:sp>
      <p:sp>
        <p:nvSpPr>
          <p:cNvPr id="1128" name="Google Shape;1128;p67"/>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1129" name="Google Shape;1129;p67"/>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133"/>
        <p:cNvGrpSpPr/>
        <p:nvPr/>
      </p:nvGrpSpPr>
      <p:grpSpPr>
        <a:xfrm>
          <a:off x="0" y="0"/>
          <a:ext cx="0" cy="0"/>
          <a:chOff x="0" y="0"/>
          <a:chExt cx="0" cy="0"/>
        </a:xfrm>
      </p:grpSpPr>
      <p:sp>
        <p:nvSpPr>
          <p:cNvPr id="1134" name="Google Shape;1134;p6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68</a:t>
            </a:fld>
            <a:endParaRPr/>
          </a:p>
        </p:txBody>
      </p:sp>
      <p:sp>
        <p:nvSpPr>
          <p:cNvPr id="1135" name="Google Shape;1135;p68"/>
          <p:cNvSpPr txBox="1">
            <a:spLocks noGrp="1"/>
          </p:cNvSpPr>
          <p:nvPr>
            <p:ph type="body" idx="1"/>
          </p:nvPr>
        </p:nvSpPr>
        <p:spPr>
          <a:xfrm>
            <a:off x="801602" y="2257666"/>
            <a:ext cx="5956470" cy="6741956"/>
          </a:xfrm>
          <a:prstGeom prst="rect">
            <a:avLst/>
          </a:prstGeom>
          <a:solidFill>
            <a:schemeClr val="bg1"/>
          </a:solid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dirty="0">
                <a:latin typeface="Calibri"/>
                <a:ea typeface="Calibri"/>
                <a:cs typeface="Calibri"/>
                <a:sym typeface="Calibri"/>
              </a:rPr>
              <a:t>In </a:t>
            </a:r>
            <a:r>
              <a:rPr lang="sv-SE" sz="1600" b="0" i="0" u="none" strike="noStrike" dirty="0" err="1">
                <a:latin typeface="Calibri"/>
                <a:ea typeface="Calibri"/>
                <a:cs typeface="Calibri"/>
                <a:sym typeface="Calibri"/>
              </a:rPr>
              <a:t>generale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l'adozione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modello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aziendale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processo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complesso</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sfaccettato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richiede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dedizione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collaborazione</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una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prospettiva</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lungo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termine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Tuttavia</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vantaggi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derivano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cui</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tutela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dell'ambiente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l'impatto</a:t>
            </a:r>
            <a:r>
              <a:rPr lang="sv-SE" sz="1600" b="0" i="0" u="none" strike="noStrike" dirty="0">
                <a:latin typeface="Calibri"/>
                <a:ea typeface="Calibri"/>
                <a:cs typeface="Calibri"/>
                <a:sym typeface="Calibri"/>
              </a:rPr>
              <a:t> sociale e la </a:t>
            </a:r>
            <a:r>
              <a:rPr lang="sv-SE" sz="1600" b="0" i="0" u="none" strike="noStrike" dirty="0" err="1">
                <a:latin typeface="Calibri"/>
                <a:ea typeface="Calibri"/>
                <a:cs typeface="Calibri"/>
                <a:sym typeface="Calibri"/>
              </a:rPr>
              <a:t>redditività</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lungo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termine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rendono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questo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processo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un'impresa</a:t>
            </a:r>
            <a:r>
              <a:rPr lang="sv-SE" sz="1600" b="0" i="0" u="none" strike="noStrike" dirty="0">
                <a:latin typeface="Calibri"/>
                <a:ea typeface="Calibri"/>
                <a:cs typeface="Calibri"/>
                <a:sym typeface="Calibri"/>
              </a:rPr>
              <a:t> valida per le </a:t>
            </a:r>
            <a:r>
              <a:rPr lang="sv-SE" sz="1600" b="0" i="0" u="none" strike="noStrike" dirty="0" err="1">
                <a:latin typeface="Calibri"/>
                <a:ea typeface="Calibri"/>
                <a:cs typeface="Calibri"/>
                <a:sym typeface="Calibri"/>
              </a:rPr>
              <a:t>organizzazioni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impegnate</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fare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differenza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mondo</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r>
              <a:rPr lang="sv-SE" sz="1600" b="1" dirty="0" err="1">
                <a:latin typeface="Calibri"/>
                <a:ea typeface="Calibri"/>
                <a:cs typeface="Calibri"/>
                <a:sym typeface="Calibri"/>
              </a:rPr>
              <a:t>Vantaggi</a:t>
            </a:r>
            <a:r>
              <a:rPr lang="sv-SE" sz="1600" b="1" dirty="0">
                <a:latin typeface="Calibri"/>
                <a:ea typeface="Calibri"/>
                <a:cs typeface="Calibri"/>
                <a:sym typeface="Calibri"/>
              </a:rPr>
              <a:t> </a:t>
            </a:r>
            <a:r>
              <a:rPr lang="sv-SE" sz="1600" b="1" dirty="0" err="1">
                <a:latin typeface="Calibri"/>
                <a:ea typeface="Calibri"/>
                <a:cs typeface="Calibri"/>
                <a:sym typeface="Calibri"/>
              </a:rPr>
              <a:t>rispetto</a:t>
            </a:r>
            <a:r>
              <a:rPr lang="sv-SE" sz="1600" b="1" dirty="0">
                <a:latin typeface="Calibri"/>
                <a:ea typeface="Calibri"/>
                <a:cs typeface="Calibri"/>
                <a:sym typeface="Calibri"/>
              </a:rPr>
              <a:t> allo status </a:t>
            </a:r>
            <a:r>
              <a:rPr lang="sv-SE" sz="1600" b="1" dirty="0" err="1">
                <a:latin typeface="Calibri"/>
                <a:ea typeface="Calibri"/>
                <a:cs typeface="Calibri"/>
                <a:sym typeface="Calibri"/>
              </a:rPr>
              <a:t>quo</a:t>
            </a:r>
            <a:r>
              <a:rPr lang="sv-SE" sz="1600" b="1" dirty="0">
                <a:latin typeface="Calibri"/>
                <a:ea typeface="Calibri"/>
                <a:cs typeface="Calibri"/>
                <a:sym typeface="Calibri"/>
              </a:rPr>
              <a:t>? </a:t>
            </a:r>
            <a:endParaRPr dirty="0"/>
          </a:p>
          <a:p>
            <a:pPr marL="0" lvl="0" indent="0" algn="just" rtl="0">
              <a:lnSpc>
                <a:spcPct val="100000"/>
              </a:lnSpc>
              <a:spcBef>
                <a:spcPts val="0"/>
              </a:spcBef>
              <a:spcAft>
                <a:spcPts val="0"/>
              </a:spcAft>
              <a:buClr>
                <a:srgbClr val="6D6E71"/>
              </a:buClr>
              <a:buSzPts val="1600"/>
              <a:buNone/>
            </a:pPr>
            <a:endParaRPr sz="1600" b="1"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dirty="0">
                <a:latin typeface="Calibri"/>
                <a:ea typeface="Calibri"/>
                <a:cs typeface="Calibri"/>
                <a:sym typeface="Calibri"/>
              </a:rPr>
              <a:t>Se si </a:t>
            </a:r>
            <a:r>
              <a:rPr lang="sv-SE" sz="1600" b="0" i="0" u="none" strike="noStrike" dirty="0" err="1">
                <a:latin typeface="Calibri"/>
                <a:ea typeface="Calibri"/>
                <a:cs typeface="Calibri"/>
                <a:sym typeface="Calibri"/>
              </a:rPr>
              <a:t>confrontano</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vantaggi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dell'adozione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modello</a:t>
            </a:r>
            <a:r>
              <a:rPr lang="sv-SE" sz="1600" b="0" i="0" u="none" strike="noStrike" dirty="0">
                <a:latin typeface="Calibri"/>
                <a:ea typeface="Calibri"/>
                <a:cs typeface="Calibri"/>
                <a:sym typeface="Calibri"/>
              </a:rPr>
              <a:t> di business </a:t>
            </a:r>
            <a:r>
              <a:rPr lang="sv-SE" sz="1600" b="0" i="0" u="none" strike="noStrike" dirty="0" err="1">
                <a:latin typeface="Calibri"/>
                <a:ea typeface="Calibri"/>
                <a:cs typeface="Calibri"/>
                <a:sym typeface="Calibri"/>
              </a:rPr>
              <a:t>sostenibile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rispetto</a:t>
            </a:r>
            <a:r>
              <a:rPr lang="sv-SE" sz="1600" b="0" i="0" u="none" strike="noStrike" dirty="0">
                <a:latin typeface="Calibri"/>
                <a:ea typeface="Calibri"/>
                <a:cs typeface="Calibri"/>
                <a:sym typeface="Calibri"/>
              </a:rPr>
              <a:t> al </a:t>
            </a:r>
            <a:r>
              <a:rPr lang="sv-SE" sz="1600" b="0" i="0" u="none" strike="noStrike" dirty="0" err="1">
                <a:latin typeface="Calibri"/>
                <a:ea typeface="Calibri"/>
                <a:cs typeface="Calibri"/>
                <a:sym typeface="Calibri"/>
              </a:rPr>
              <a:t>mantenimento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dello</a:t>
            </a:r>
            <a:r>
              <a:rPr lang="sv-SE" sz="1600" b="0" i="0" u="none" strike="noStrike" dirty="0">
                <a:latin typeface="Calibri"/>
                <a:ea typeface="Calibri"/>
                <a:cs typeface="Calibri"/>
                <a:sym typeface="Calibri"/>
              </a:rPr>
              <a:t> status </a:t>
            </a:r>
            <a:r>
              <a:rPr lang="sv-SE" sz="1600" b="0" i="0" u="none" strike="noStrike" dirty="0" err="1">
                <a:latin typeface="Calibri"/>
                <a:ea typeface="Calibri"/>
                <a:cs typeface="Calibri"/>
                <a:sym typeface="Calibri"/>
              </a:rPr>
              <a:t>quo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emergono</a:t>
            </a:r>
            <a:r>
              <a:rPr lang="sv-SE" sz="1600" b="0" i="0" u="none" strike="noStrike" dirty="0">
                <a:latin typeface="Calibri"/>
                <a:ea typeface="Calibri"/>
                <a:cs typeface="Calibri"/>
                <a:sym typeface="Calibri"/>
              </a:rPr>
              <a:t> diverse </a:t>
            </a:r>
            <a:r>
              <a:rPr lang="sv-SE" sz="1600" b="0" i="0" u="none" strike="noStrike" dirty="0" err="1">
                <a:latin typeface="Calibri"/>
                <a:ea typeface="Calibri"/>
                <a:cs typeface="Calibri"/>
                <a:sym typeface="Calibri"/>
              </a:rPr>
              <a:t>differenze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fondamentali</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AutoNum type="arabicPeriod"/>
            </a:pPr>
            <a:r>
              <a:rPr lang="sv-SE" sz="1600" b="1" i="0" u="none" strike="noStrike" dirty="0" err="1">
                <a:latin typeface="Calibri"/>
                <a:ea typeface="Calibri"/>
                <a:cs typeface="Calibri"/>
                <a:sym typeface="Calibri"/>
              </a:rPr>
              <a:t>Impatto</a:t>
            </a:r>
            <a:r>
              <a:rPr lang="sv-SE" sz="1600" b="1" i="0" u="none" strike="noStrike" dirty="0">
                <a:latin typeface="Calibri"/>
                <a:ea typeface="Calibri"/>
                <a:cs typeface="Calibri"/>
                <a:sym typeface="Calibri"/>
              </a:rPr>
              <a:t> ambientale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modello</a:t>
            </a:r>
            <a:r>
              <a:rPr lang="sv-SE" sz="1600" b="0" i="0" u="none" strike="noStrike" dirty="0">
                <a:latin typeface="Calibri"/>
                <a:ea typeface="Calibri"/>
                <a:cs typeface="Calibri"/>
                <a:sym typeface="Calibri"/>
              </a:rPr>
              <a:t> di business </a:t>
            </a:r>
            <a:r>
              <a:rPr lang="sv-SE" sz="1600" b="0" i="0" u="none" strike="noStrike" dirty="0" err="1">
                <a:latin typeface="Calibri"/>
                <a:ea typeface="Calibri"/>
                <a:cs typeface="Calibri"/>
                <a:sym typeface="Calibri"/>
              </a:rPr>
              <a:t>sostenibile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aziende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lavorano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attivamente</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ridurre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loro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impronta</a:t>
            </a:r>
            <a:r>
              <a:rPr lang="sv-SE" sz="1600" b="0" i="0" u="none" strike="noStrike" dirty="0">
                <a:latin typeface="Calibri"/>
                <a:ea typeface="Calibri"/>
                <a:cs typeface="Calibri"/>
                <a:sym typeface="Calibri"/>
              </a:rPr>
              <a:t> ambientale, </a:t>
            </a:r>
            <a:r>
              <a:rPr lang="sv-SE" sz="1600" b="0" i="0" u="none" strike="noStrike" dirty="0" err="1">
                <a:latin typeface="Calibri"/>
                <a:ea typeface="Calibri"/>
                <a:cs typeface="Calibri"/>
                <a:sym typeface="Calibri"/>
              </a:rPr>
              <a:t>minimizzando</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consumo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risorse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produzione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rifiuti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l'inquinamento</a:t>
            </a:r>
            <a:r>
              <a:rPr lang="sv-SE" sz="1600" b="0" i="0" u="none" strike="noStrike" dirty="0">
                <a:latin typeface="Calibri"/>
                <a:ea typeface="Calibri"/>
                <a:cs typeface="Calibri"/>
                <a:sym typeface="Calibri"/>
              </a:rPr>
              <a:t>. Al </a:t>
            </a:r>
            <a:r>
              <a:rPr lang="sv-SE" sz="1600" b="0" i="0" u="none" strike="noStrike" dirty="0" err="1">
                <a:latin typeface="Calibri"/>
                <a:ea typeface="Calibri"/>
                <a:cs typeface="Calibri"/>
                <a:sym typeface="Calibri"/>
              </a:rPr>
              <a:t>contrario</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mantenimento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dello</a:t>
            </a:r>
            <a:r>
              <a:rPr lang="sv-SE" sz="1600" b="0" i="0" u="none" strike="noStrike" dirty="0">
                <a:latin typeface="Calibri"/>
                <a:ea typeface="Calibri"/>
                <a:cs typeface="Calibri"/>
                <a:sym typeface="Calibri"/>
              </a:rPr>
              <a:t> status </a:t>
            </a:r>
            <a:r>
              <a:rPr lang="sv-SE" sz="1600" b="0" i="0" u="none" strike="noStrike" dirty="0" err="1">
                <a:latin typeface="Calibri"/>
                <a:ea typeface="Calibri"/>
                <a:cs typeface="Calibri"/>
                <a:sym typeface="Calibri"/>
              </a:rPr>
              <a:t>quo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spesso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comporta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continuo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esaurimento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risorse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naturali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aumento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dell'inquinamento</a:t>
            </a:r>
            <a:r>
              <a:rPr lang="sv-SE" sz="1600" b="0" i="0" u="none" strike="noStrike" dirty="0">
                <a:latin typeface="Calibri"/>
                <a:ea typeface="Calibri"/>
                <a:cs typeface="Calibri"/>
                <a:sym typeface="Calibri"/>
              </a:rPr>
              <a:t> e del </a:t>
            </a:r>
            <a:r>
              <a:rPr lang="sv-SE" sz="1600" b="0" i="0" u="none" strike="noStrike" dirty="0" err="1">
                <a:latin typeface="Calibri"/>
                <a:ea typeface="Calibri"/>
                <a:cs typeface="Calibri"/>
                <a:sym typeface="Calibri"/>
              </a:rPr>
              <a:t>degrado</a:t>
            </a:r>
            <a:r>
              <a:rPr lang="sv-SE" sz="1600" b="0" i="0" u="none" strike="noStrike" dirty="0">
                <a:latin typeface="Calibri"/>
                <a:ea typeface="Calibri"/>
                <a:cs typeface="Calibri"/>
                <a:sym typeface="Calibri"/>
              </a:rPr>
              <a:t> ambientale. </a:t>
            </a:r>
            <a:endParaRPr dirty="0"/>
          </a:p>
          <a:p>
            <a:pPr marL="342900" lvl="0" indent="-24130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AutoNum type="arabicPeriod"/>
            </a:pPr>
            <a:r>
              <a:rPr lang="sv-SE" sz="1600" b="1" i="0" u="none" strike="noStrike" dirty="0" err="1">
                <a:latin typeface="Calibri"/>
                <a:ea typeface="Calibri"/>
                <a:cs typeface="Calibri"/>
                <a:sym typeface="Calibri"/>
              </a:rPr>
              <a:t>Risparmio</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economico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L'adozione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pratiche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può</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portare</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risparmi</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lungo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termine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grazie</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una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maggiore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efficienza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risorse</a:t>
            </a:r>
            <a:r>
              <a:rPr lang="sv-SE" sz="1600" b="0" i="0" u="none" strike="noStrike" dirty="0">
                <a:latin typeface="Calibri"/>
                <a:ea typeface="Calibri"/>
                <a:cs typeface="Calibri"/>
                <a:sym typeface="Calibri"/>
              </a:rPr>
              <a:t>, alla </a:t>
            </a:r>
            <a:r>
              <a:rPr lang="sv-SE" sz="1600" b="0" i="0" u="none" strike="noStrike" dirty="0" err="1">
                <a:latin typeface="Calibri"/>
                <a:ea typeface="Calibri"/>
                <a:cs typeface="Calibri"/>
                <a:sym typeface="Calibri"/>
              </a:rPr>
              <a:t>conservazione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dell'energia</a:t>
            </a:r>
            <a:r>
              <a:rPr lang="sv-SE" sz="1600" b="0" i="0" u="none" strike="noStrike" dirty="0">
                <a:latin typeface="Calibri"/>
                <a:ea typeface="Calibri"/>
                <a:cs typeface="Calibri"/>
                <a:sym typeface="Calibri"/>
              </a:rPr>
              <a:t> e alla </a:t>
            </a:r>
            <a:r>
              <a:rPr lang="sv-SE" sz="1600" b="0" i="0" u="none" strike="noStrike" dirty="0" err="1">
                <a:latin typeface="Calibri"/>
                <a:ea typeface="Calibri"/>
                <a:cs typeface="Calibri"/>
                <a:sym typeface="Calibri"/>
              </a:rPr>
              <a:t>riduzione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rifiuti</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assenza</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cambiamenti</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aziende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possono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continuare</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sostenere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costi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operativi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più</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elevati</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causa</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processi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inefficienti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sprechi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risorse</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1136" name="Google Shape;1136;p68"/>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Adottare un modello aziendale sostenibile</a:t>
            </a:r>
            <a:endParaRPr/>
          </a:p>
        </p:txBody>
      </p:sp>
      <p:sp>
        <p:nvSpPr>
          <p:cNvPr id="1137" name="Google Shape;1137;p68"/>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1138" name="Google Shape;1138;p68"/>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142"/>
        <p:cNvGrpSpPr/>
        <p:nvPr/>
      </p:nvGrpSpPr>
      <p:grpSpPr>
        <a:xfrm>
          <a:off x="0" y="0"/>
          <a:ext cx="0" cy="0"/>
          <a:chOff x="0" y="0"/>
          <a:chExt cx="0" cy="0"/>
        </a:xfrm>
      </p:grpSpPr>
      <p:sp>
        <p:nvSpPr>
          <p:cNvPr id="1143" name="Google Shape;1143;p6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69</a:t>
            </a:fld>
            <a:endParaRPr/>
          </a:p>
        </p:txBody>
      </p:sp>
      <p:sp>
        <p:nvSpPr>
          <p:cNvPr id="1144" name="Google Shape;1144;p69"/>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342900" lvl="0" indent="-342900" algn="just" rtl="0">
              <a:lnSpc>
                <a:spcPct val="100000"/>
              </a:lnSpc>
              <a:spcBef>
                <a:spcPts val="0"/>
              </a:spcBef>
              <a:spcAft>
                <a:spcPts val="0"/>
              </a:spcAft>
              <a:buClr>
                <a:srgbClr val="6D6E71"/>
              </a:buClr>
              <a:buSzPts val="1600"/>
              <a:buFont typeface="Century Schoolbook"/>
              <a:buAutoNum type="arabicPeriod" startAt="3"/>
            </a:pPr>
            <a:r>
              <a:rPr lang="sv-SE" sz="1600" b="1" i="0" u="none" strike="noStrike">
                <a:latin typeface="Calibri"/>
                <a:ea typeface="Calibri"/>
                <a:cs typeface="Calibri"/>
                <a:sym typeface="Calibri"/>
              </a:rPr>
              <a:t>Reputazione e immagine del marchio</a:t>
            </a:r>
            <a:r>
              <a:rPr lang="sv-SE" sz="1600" b="0" i="0" u="none" strike="noStrike">
                <a:latin typeface="Calibri"/>
                <a:ea typeface="Calibri"/>
                <a:cs typeface="Calibri"/>
                <a:sym typeface="Calibri"/>
              </a:rPr>
              <a:t>: L'adozione della sostenibilità migliora la reputazione e l'immagine del marchio di un'azienda, attirando consumatori e stakeholder attenti all'ambiente. Al contrario, le aziende che mantengono lo status quo rischiano di subire danni alla reputazione e possono avere difficoltà a competere in un mercato sempre più orientato alla sostenibilità.</a:t>
            </a:r>
            <a:endParaRPr/>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startAt="3"/>
            </a:pPr>
            <a:r>
              <a:rPr lang="sv-SE" sz="1600" b="1" i="0" u="none" strike="noStrike">
                <a:latin typeface="Calibri"/>
                <a:ea typeface="Calibri"/>
                <a:cs typeface="Calibri"/>
                <a:sym typeface="Calibri"/>
              </a:rPr>
              <a:t>Vantaggio competitivo</a:t>
            </a:r>
            <a:r>
              <a:rPr lang="sv-SE" sz="1600" b="0" i="0" u="none" strike="noStrike">
                <a:latin typeface="Calibri"/>
                <a:ea typeface="Calibri"/>
                <a:cs typeface="Calibri"/>
                <a:sym typeface="Calibri"/>
              </a:rPr>
              <a:t>: Le imprese sostenibili ottengono un vantaggio competitivo differenziandosi dai concorrenti, accedendo a nuovi mercati e sfruttando le tendenze emergenti in materia di sostenibilità. In assenza di cambiamenti, le aziende possono rimanere indietro rispetto ai concorrenti che affrontano in modo proattivo le questioni ambientali e sociali.</a:t>
            </a:r>
            <a:endParaRPr/>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startAt="3"/>
            </a:pPr>
            <a:r>
              <a:rPr lang="sv-SE" sz="1600" b="1" i="0" u="none" strike="noStrike">
                <a:latin typeface="Calibri"/>
                <a:ea typeface="Calibri"/>
                <a:cs typeface="Calibri"/>
                <a:sym typeface="Calibri"/>
              </a:rPr>
              <a:t>Coinvolgimento e produttività dei dipendenti</a:t>
            </a:r>
            <a:r>
              <a:rPr lang="sv-SE" sz="1600" b="0" i="0" u="none" strike="noStrike">
                <a:latin typeface="Calibri"/>
                <a:ea typeface="Calibri"/>
                <a:cs typeface="Calibri"/>
                <a:sym typeface="Calibri"/>
              </a:rPr>
              <a:t>: Le aziende sostenibili favoriscono livelli più elevati di impegno, soddisfazione e produttività dei dipendenti, allineandosi ai loro valori e offrendo un lavoro orientato allo scopo. Al contrario, le organizzazioni che non danno priorità alla sostenibilità possono avere un morale più basso e un tasso di turnover più elevato.</a:t>
            </a:r>
            <a:endParaRPr/>
          </a:p>
          <a:p>
            <a:pPr marL="342900" lvl="0" indent="-241300" algn="just" rtl="0">
              <a:lnSpc>
                <a:spcPct val="100000"/>
              </a:lnSpc>
              <a:spcBef>
                <a:spcPts val="0"/>
              </a:spcBef>
              <a:spcAft>
                <a:spcPts val="0"/>
              </a:spcAft>
              <a:buClr>
                <a:srgbClr val="6D6E71"/>
              </a:buClr>
              <a:buSzPts val="1600"/>
              <a:buFont typeface="Century Schoolbook"/>
              <a:buNone/>
            </a:pPr>
            <a:endParaRPr sz="1600" b="0" i="0" u="none" strike="noStrike">
              <a:latin typeface="Calibri"/>
              <a:ea typeface="Calibri"/>
              <a:cs typeface="Calibri"/>
              <a:sym typeface="Calibri"/>
            </a:endParaRPr>
          </a:p>
        </p:txBody>
      </p:sp>
      <p:sp>
        <p:nvSpPr>
          <p:cNvPr id="1145" name="Google Shape;1145;p69"/>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Adottare un modello aziendale sostenibile</a:t>
            </a:r>
            <a:endParaRPr/>
          </a:p>
        </p:txBody>
      </p:sp>
      <p:sp>
        <p:nvSpPr>
          <p:cNvPr id="1146" name="Google Shape;1146;p69"/>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1147" name="Google Shape;1147;p69"/>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3" name="Google Shape;593;p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7</a:t>
            </a:fld>
            <a:endParaRPr/>
          </a:p>
        </p:txBody>
      </p:sp>
      <p:sp>
        <p:nvSpPr>
          <p:cNvPr id="594" name="Google Shape;594;p7"/>
          <p:cNvSpPr txBox="1">
            <a:spLocks noGrp="1"/>
          </p:cNvSpPr>
          <p:nvPr>
            <p:ph type="body" idx="1"/>
          </p:nvPr>
        </p:nvSpPr>
        <p:spPr>
          <a:xfrm>
            <a:off x="801602" y="2403364"/>
            <a:ext cx="5956470" cy="6813138"/>
          </a:xfrm>
          <a:prstGeom prst="rect">
            <a:avLst/>
          </a:prstGeom>
          <a:solidFill>
            <a:schemeClr val="lt1"/>
          </a:solid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dirty="0" err="1">
                <a:latin typeface="Calibri"/>
                <a:ea typeface="Calibri"/>
                <a:cs typeface="Calibri"/>
                <a:sym typeface="Calibri"/>
              </a:rPr>
              <a:t>Nella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nostra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esplorazione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dell'ecoturismo</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dello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sviluppo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approfondiamo</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principi</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permacultura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approccio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olistico</a:t>
            </a:r>
            <a:r>
              <a:rPr lang="sv-SE" sz="1600" b="0" i="0" u="none" strike="noStrike" dirty="0">
                <a:latin typeface="Calibri"/>
                <a:ea typeface="Calibri"/>
                <a:cs typeface="Calibri"/>
                <a:sym typeface="Calibri"/>
              </a:rPr>
              <a:t> alla </a:t>
            </a:r>
            <a:r>
              <a:rPr lang="sv-SE" sz="1600" b="0" i="0" u="none" strike="noStrike" dirty="0" err="1">
                <a:latin typeface="Calibri"/>
                <a:ea typeface="Calibri"/>
                <a:cs typeface="Calibri"/>
                <a:sym typeface="Calibri"/>
              </a:rPr>
              <a:t>progettazione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sistemi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imitano</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modelli</a:t>
            </a:r>
            <a:r>
              <a:rPr lang="sv-SE" sz="1600" b="0" i="0" u="none" strike="noStrike" dirty="0">
                <a:latin typeface="Calibri"/>
                <a:ea typeface="Calibri"/>
                <a:cs typeface="Calibri"/>
                <a:sym typeface="Calibri"/>
              </a:rPr>
              <a:t> e i </a:t>
            </a:r>
            <a:r>
              <a:rPr lang="sv-SE" sz="1600" b="0" i="0" u="none" strike="noStrike" dirty="0" err="1">
                <a:latin typeface="Calibri"/>
                <a:ea typeface="Calibri"/>
                <a:cs typeface="Calibri"/>
                <a:sym typeface="Calibri"/>
              </a:rPr>
              <a:t>processi</a:t>
            </a:r>
            <a:r>
              <a:rPr lang="sv-SE" sz="1600" b="0" i="0" u="none" strike="noStrike" dirty="0">
                <a:latin typeface="Calibri"/>
                <a:ea typeface="Calibri"/>
                <a:cs typeface="Calibri"/>
                <a:sym typeface="Calibri"/>
              </a:rPr>
              <a:t> della natura. In </a:t>
            </a:r>
            <a:r>
              <a:rPr lang="sv-SE" sz="1600" b="0" i="0" u="none" strike="noStrike" dirty="0" err="1">
                <a:latin typeface="Calibri"/>
                <a:ea typeface="Calibri"/>
                <a:cs typeface="Calibri"/>
                <a:sym typeface="Calibri"/>
              </a:rPr>
              <a:t>particolare</a:t>
            </a:r>
            <a:r>
              <a:rPr lang="sv-SE" sz="1600" b="0" i="0" u="none" strike="noStrike" dirty="0">
                <a:latin typeface="Calibri"/>
                <a:ea typeface="Calibri"/>
                <a:cs typeface="Calibri"/>
                <a:sym typeface="Calibri"/>
              </a:rPr>
              <a:t>, ci </a:t>
            </a:r>
            <a:r>
              <a:rPr lang="sv-SE" sz="1600" b="0" i="0" u="none" strike="noStrike" dirty="0" err="1">
                <a:latin typeface="Calibri"/>
                <a:ea typeface="Calibri"/>
                <a:cs typeface="Calibri"/>
                <a:sym typeface="Calibri"/>
              </a:rPr>
              <a:t>concentriamo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sulla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permaimpresa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radicata</a:t>
            </a:r>
            <a:r>
              <a:rPr lang="sv-SE" sz="1600" b="0" i="0" u="none" strike="noStrike" dirty="0">
                <a:latin typeface="Calibri"/>
                <a:ea typeface="Calibri"/>
                <a:cs typeface="Calibri"/>
                <a:sym typeface="Calibri"/>
              </a:rPr>
              <a:t> in tre </a:t>
            </a:r>
            <a:r>
              <a:rPr lang="sv-SE" sz="1600" b="0" i="0" u="none" strike="noStrike" dirty="0" err="1">
                <a:latin typeface="Calibri"/>
                <a:ea typeface="Calibri"/>
                <a:cs typeface="Calibri"/>
                <a:sym typeface="Calibri"/>
              </a:rPr>
              <a:t>principi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etici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prendersi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cura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degli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esseri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umani</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nostro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pianeta</a:t>
            </a:r>
            <a:r>
              <a:rPr lang="sv-SE" sz="1600" b="0" i="0" u="none" strike="noStrike" dirty="0">
                <a:latin typeface="Calibri"/>
                <a:ea typeface="Calibri"/>
                <a:cs typeface="Calibri"/>
                <a:sym typeface="Calibri"/>
              </a:rPr>
              <a:t> e della </a:t>
            </a:r>
            <a:r>
              <a:rPr lang="sv-SE" sz="1600" b="0" i="0" u="none" strike="noStrike" dirty="0" err="1">
                <a:latin typeface="Calibri"/>
                <a:ea typeface="Calibri"/>
                <a:cs typeface="Calibri"/>
                <a:sym typeface="Calibri"/>
              </a:rPr>
              <a:t>condivisione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equa</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0" i="0" u="none" strike="noStrike" dirty="0">
                <a:latin typeface="Calibri"/>
                <a:ea typeface="Calibri"/>
                <a:cs typeface="Calibri"/>
                <a:sym typeface="Calibri"/>
              </a:rPr>
              <a:t>I </a:t>
            </a:r>
            <a:r>
              <a:rPr lang="sv-SE" sz="1600" b="0" i="0" u="none" strike="noStrike" dirty="0" err="1">
                <a:latin typeface="Calibri"/>
                <a:ea typeface="Calibri"/>
                <a:cs typeface="Calibri"/>
                <a:sym typeface="Calibri"/>
              </a:rPr>
              <a:t>principi</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permacultura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enfatizzano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l'armonia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la natura, la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e il </a:t>
            </a:r>
            <a:r>
              <a:rPr lang="sv-SE" sz="1600" b="0" i="0" u="none" strike="noStrike" dirty="0" err="1">
                <a:latin typeface="Calibri"/>
                <a:ea typeface="Calibri"/>
                <a:cs typeface="Calibri"/>
                <a:sym typeface="Calibri"/>
              </a:rPr>
              <a:t>rispetto</a:t>
            </a:r>
            <a:r>
              <a:rPr lang="sv-SE" sz="1600" b="0" i="0" u="none" strike="noStrike" dirty="0">
                <a:latin typeface="Calibri"/>
                <a:ea typeface="Calibri"/>
                <a:cs typeface="Calibri"/>
                <a:sym typeface="Calibri"/>
              </a:rPr>
              <a:t> per gli </a:t>
            </a:r>
            <a:r>
              <a:rPr lang="sv-SE" sz="1600" b="0" i="0" u="none" strike="noStrike" dirty="0" err="1">
                <a:latin typeface="Calibri"/>
                <a:ea typeface="Calibri"/>
                <a:cs typeface="Calibri"/>
                <a:sym typeface="Calibri"/>
              </a:rPr>
              <a:t>ecosistemi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guidandoci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verso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costruzione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progetti</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linea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questi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valori</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nove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principi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operativi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chiave</a:t>
            </a:r>
            <a:r>
              <a:rPr lang="sv-SE" sz="1600" b="0" i="0" u="none" strike="noStrike" dirty="0">
                <a:latin typeface="Calibri"/>
                <a:ea typeface="Calibri"/>
                <a:cs typeface="Calibri"/>
                <a:sym typeface="Calibri"/>
              </a:rPr>
              <a:t> della natura,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sottolineano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l'interdipendenza</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diversità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l'efficienza</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l'adattamento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parte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integrante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questo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approccio</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0" i="0" u="none" strike="noStrike" dirty="0" err="1">
                <a:latin typeface="Calibri"/>
                <a:ea typeface="Calibri"/>
                <a:cs typeface="Calibri"/>
                <a:sym typeface="Calibri"/>
              </a:rPr>
              <a:t>Nell'immaginare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progetti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ecoturismo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l'integrazione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principi</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permacultura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fondamentale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Questa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integrazione</a:t>
            </a:r>
            <a:r>
              <a:rPr lang="sv-SE" sz="1600" b="0" i="0" u="none" strike="noStrike" dirty="0">
                <a:latin typeface="Calibri"/>
                <a:ea typeface="Calibri"/>
                <a:cs typeface="Calibri"/>
                <a:sym typeface="Calibri"/>
              </a:rPr>
              <a:t> non solo </a:t>
            </a:r>
            <a:r>
              <a:rPr lang="sv-SE" sz="1600" b="0" i="0" u="none" strike="noStrike" dirty="0" err="1">
                <a:latin typeface="Calibri"/>
                <a:ea typeface="Calibri"/>
                <a:cs typeface="Calibri"/>
                <a:sym typeface="Calibri"/>
              </a:rPr>
              <a:t>stabilisce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a:t>
            </a:r>
            <a:r>
              <a:rPr lang="sv-SE" sz="1600" b="0" i="0" u="none" strike="noStrike" dirty="0">
                <a:latin typeface="Calibri"/>
                <a:ea typeface="Calibri"/>
                <a:cs typeface="Calibri"/>
                <a:sym typeface="Calibri"/>
              </a:rPr>
              <a:t> solida </a:t>
            </a:r>
            <a:r>
              <a:rPr lang="sv-SE" sz="1600" b="0" i="0" u="none" strike="noStrike" dirty="0" err="1">
                <a:latin typeface="Calibri"/>
                <a:ea typeface="Calibri"/>
                <a:cs typeface="Calibri"/>
                <a:sym typeface="Calibri"/>
              </a:rPr>
              <a:t>base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ecologica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sfida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anche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paradigmi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commerciali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tradizionali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promuovendo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approccio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orientato</a:t>
            </a:r>
            <a:r>
              <a:rPr lang="sv-SE" sz="1600" b="0" i="0" u="none" strike="noStrike" dirty="0">
                <a:latin typeface="Calibri"/>
                <a:ea typeface="Calibri"/>
                <a:cs typeface="Calibri"/>
                <a:sym typeface="Calibri"/>
              </a:rPr>
              <a:t> allo </a:t>
            </a:r>
            <a:r>
              <a:rPr lang="sv-SE" sz="1600" b="0" i="0" u="none" strike="noStrike" dirty="0" err="1">
                <a:latin typeface="Calibri"/>
                <a:ea typeface="Calibri"/>
                <a:cs typeface="Calibri"/>
                <a:sym typeface="Calibri"/>
              </a:rPr>
              <a:t>scopo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priorità</a:t>
            </a:r>
            <a:r>
              <a:rPr lang="sv-SE" sz="1600" b="0" i="0" u="none" strike="noStrike" dirty="0">
                <a:latin typeface="Calibri"/>
                <a:ea typeface="Calibri"/>
                <a:cs typeface="Calibri"/>
                <a:sym typeface="Calibri"/>
              </a:rPr>
              <a:t> alla </a:t>
            </a:r>
            <a:r>
              <a:rPr lang="sv-SE" sz="1600" b="0" i="0" u="none" strike="noStrike" dirty="0" err="1">
                <a:latin typeface="Calibri"/>
                <a:ea typeface="Calibri"/>
                <a:cs typeface="Calibri"/>
                <a:sym typeface="Calibri"/>
              </a:rPr>
              <a:t>conservazione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dell'ambiente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all'emancipazione</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comunità</a:t>
            </a:r>
            <a:r>
              <a:rPr lang="sv-SE" sz="1600" b="0" i="0" u="none" strike="noStrike" dirty="0">
                <a:latin typeface="Calibri"/>
                <a:ea typeface="Calibri"/>
                <a:cs typeface="Calibri"/>
                <a:sym typeface="Calibri"/>
              </a:rPr>
              <a:t> e allo </a:t>
            </a:r>
            <a:r>
              <a:rPr lang="sv-SE" sz="1600" b="0" i="0" u="none" strike="noStrike" dirty="0" err="1">
                <a:latin typeface="Calibri"/>
                <a:ea typeface="Calibri"/>
                <a:cs typeface="Calibri"/>
                <a:sym typeface="Calibri"/>
              </a:rPr>
              <a:t>sviluppo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sostenibile</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0" i="0" u="none" strike="noStrike" dirty="0">
                <a:latin typeface="Calibri"/>
                <a:ea typeface="Calibri"/>
                <a:cs typeface="Calibri"/>
                <a:sym typeface="Calibri"/>
              </a:rPr>
              <a:t>In </a:t>
            </a:r>
            <a:r>
              <a:rPr lang="sv-SE" sz="1600" b="0" i="0" u="none" strike="noStrike" dirty="0" err="1">
                <a:latin typeface="Calibri"/>
                <a:ea typeface="Calibri"/>
                <a:cs typeface="Calibri"/>
                <a:sym typeface="Calibri"/>
              </a:rPr>
              <a:t>questo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viaggio</a:t>
            </a:r>
            <a:r>
              <a:rPr lang="sv-SE" sz="1600" b="0" i="0" u="none" strike="noStrike" dirty="0">
                <a:latin typeface="Calibri"/>
                <a:ea typeface="Calibri"/>
                <a:cs typeface="Calibri"/>
                <a:sym typeface="Calibri"/>
              </a:rPr>
              <a:t>, ci </a:t>
            </a:r>
            <a:r>
              <a:rPr lang="sv-SE" sz="1600" b="0" i="0" u="none" strike="noStrike" dirty="0" err="1">
                <a:latin typeface="Calibri"/>
                <a:ea typeface="Calibri"/>
                <a:cs typeface="Calibri"/>
                <a:sym typeface="Calibri"/>
              </a:rPr>
              <a:t>proponiamo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cambiare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prospettiva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abbracciando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approccio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olistico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riconosca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l'interconnessione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ecosistemi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patrimonio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culturale</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comunità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locali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Così</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facendo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apriamo</a:t>
            </a:r>
            <a:r>
              <a:rPr lang="sv-SE" sz="1600" b="0" i="0" u="none" strike="noStrike" dirty="0">
                <a:latin typeface="Calibri"/>
                <a:ea typeface="Calibri"/>
                <a:cs typeface="Calibri"/>
                <a:sym typeface="Calibri"/>
              </a:rPr>
              <a:t> la strada a </a:t>
            </a:r>
            <a:r>
              <a:rPr lang="sv-SE" sz="1600" b="0" i="0" u="none" strike="noStrike" dirty="0" err="1">
                <a:latin typeface="Calibri"/>
                <a:ea typeface="Calibri"/>
                <a:cs typeface="Calibri"/>
                <a:sym typeface="Calibri"/>
              </a:rPr>
              <a:t>iniziative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ecoturismo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non solo </a:t>
            </a:r>
            <a:r>
              <a:rPr lang="sv-SE" sz="1600" b="0" i="0" u="none" strike="noStrike" dirty="0" err="1">
                <a:latin typeface="Calibri"/>
                <a:ea typeface="Calibri"/>
                <a:cs typeface="Calibri"/>
                <a:sym typeface="Calibri"/>
              </a:rPr>
              <a:t>arricchiscono</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esperienze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viaggiatori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contribuiscono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anche</a:t>
            </a:r>
            <a:r>
              <a:rPr lang="sv-SE" sz="1600" b="0" i="0" u="none" strike="noStrike" dirty="0">
                <a:latin typeface="Calibri"/>
                <a:ea typeface="Calibri"/>
                <a:cs typeface="Calibri"/>
                <a:sym typeface="Calibri"/>
              </a:rPr>
              <a:t> al </a:t>
            </a:r>
            <a:r>
              <a:rPr lang="sv-SE" sz="1600" b="0" i="0" u="none" strike="noStrike" dirty="0" err="1">
                <a:latin typeface="Calibri"/>
                <a:ea typeface="Calibri"/>
                <a:cs typeface="Calibri"/>
                <a:sym typeface="Calibri"/>
              </a:rPr>
              <a:t>benessere</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nostro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pianeta</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suoi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abitanti</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595" name="Google Shape;595;p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Fondamenti</a:t>
            </a:r>
            <a:endParaRPr/>
          </a:p>
        </p:txBody>
      </p:sp>
      <p:sp>
        <p:nvSpPr>
          <p:cNvPr id="596" name="Google Shape;596;p7"/>
          <p:cNvSpPr txBox="1">
            <a:spLocks noGrp="1"/>
          </p:cNvSpPr>
          <p:nvPr>
            <p:ph type="body" idx="3"/>
          </p:nvPr>
        </p:nvSpPr>
        <p:spPr>
          <a:xfrm>
            <a:off x="801600" y="807600"/>
            <a:ext cx="6369900" cy="665100"/>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3A </a:t>
            </a:r>
            <a:r>
              <a:rPr lang="sv-SE" sz="2800"/>
              <a:t>Il mio progetto di ecoturismo</a:t>
            </a:r>
            <a:endParaRPr/>
          </a:p>
        </p:txBody>
      </p:sp>
      <p:sp>
        <p:nvSpPr>
          <p:cNvPr id="597" name="Google Shape;597;p7"/>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151"/>
        <p:cNvGrpSpPr/>
        <p:nvPr/>
      </p:nvGrpSpPr>
      <p:grpSpPr>
        <a:xfrm>
          <a:off x="0" y="0"/>
          <a:ext cx="0" cy="0"/>
          <a:chOff x="0" y="0"/>
          <a:chExt cx="0" cy="0"/>
        </a:xfrm>
      </p:grpSpPr>
      <p:sp>
        <p:nvSpPr>
          <p:cNvPr id="1152" name="Google Shape;1152;p7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70</a:t>
            </a:fld>
            <a:endParaRPr/>
          </a:p>
        </p:txBody>
      </p:sp>
      <p:sp>
        <p:nvSpPr>
          <p:cNvPr id="1153" name="Google Shape;1153;p70"/>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342900" lvl="0" indent="-342900" algn="just" rtl="0">
              <a:lnSpc>
                <a:spcPct val="100000"/>
              </a:lnSpc>
              <a:spcBef>
                <a:spcPts val="0"/>
              </a:spcBef>
              <a:spcAft>
                <a:spcPts val="0"/>
              </a:spcAft>
              <a:buClr>
                <a:srgbClr val="6D6E71"/>
              </a:buClr>
              <a:buSzPts val="1600"/>
              <a:buFont typeface="Century Schoolbook"/>
              <a:buAutoNum type="arabicPeriod" startAt="6"/>
            </a:pPr>
            <a:r>
              <a:rPr lang="sv-SE" sz="1600" b="1" i="0" u="none" strike="noStrike">
                <a:latin typeface="Calibri"/>
                <a:ea typeface="Calibri"/>
                <a:cs typeface="Calibri"/>
                <a:sym typeface="Calibri"/>
              </a:rPr>
              <a:t>Innovazione e adattabilità</a:t>
            </a:r>
            <a:r>
              <a:rPr lang="sv-SE" sz="1600" b="0" i="0" u="none" strike="noStrike">
                <a:latin typeface="Calibri"/>
                <a:ea typeface="Calibri"/>
                <a:cs typeface="Calibri"/>
                <a:sym typeface="Calibri"/>
              </a:rPr>
              <a:t>: L'adozione della sostenibilità incoraggia l'innovazione e promuove una cultura del miglioramento continuo, consentendo alle aziende di adattarsi alle mutevoli condizioni di mercato e alle preferenze dei consumatori. Le aziende che resistono al cambiamento possono avere difficoltà a innovare e a rimanere rilevanti in un panorama commerciale in rapida evoluzione.</a:t>
            </a:r>
            <a:br>
              <a:rPr lang="sv-SE" sz="1600">
                <a:latin typeface="Calibri"/>
                <a:ea typeface="Calibri"/>
                <a:cs typeface="Calibri"/>
                <a:sym typeface="Calibri"/>
              </a:rPr>
            </a:br>
            <a:endParaRPr sz="1600">
              <a:latin typeface="Calibri"/>
              <a:ea typeface="Calibri"/>
              <a:cs typeface="Calibri"/>
              <a:sym typeface="Calibri"/>
            </a:endParaRPr>
          </a:p>
          <a:p>
            <a:pPr marL="342900" lvl="0" indent="-342900" algn="just" rtl="0">
              <a:lnSpc>
                <a:spcPct val="100000"/>
              </a:lnSpc>
              <a:spcBef>
                <a:spcPts val="0"/>
              </a:spcBef>
              <a:spcAft>
                <a:spcPts val="0"/>
              </a:spcAft>
              <a:buClr>
                <a:srgbClr val="6D6E71"/>
              </a:buClr>
              <a:buSzPts val="1600"/>
              <a:buFont typeface="Century Schoolbook"/>
              <a:buAutoNum type="arabicPeriod" startAt="6"/>
            </a:pPr>
            <a:r>
              <a:rPr lang="sv-SE" sz="1600" b="1" i="0" u="none" strike="noStrike">
                <a:latin typeface="Calibri"/>
                <a:ea typeface="Calibri"/>
                <a:cs typeface="Calibri"/>
                <a:sym typeface="Calibri"/>
              </a:rPr>
              <a:t>Coinvolgimento degli stakeholder</a:t>
            </a:r>
            <a:r>
              <a:rPr lang="sv-SE" sz="1600" b="0" i="0" u="none" strike="noStrike">
                <a:latin typeface="Calibri"/>
                <a:ea typeface="Calibri"/>
                <a:cs typeface="Calibri"/>
                <a:sym typeface="Calibri"/>
              </a:rPr>
              <a:t>: Le imprese sostenibili costruiscono relazioni solide con gli stakeholder basate su valori condivisi, trasparenza e collaborazione. Al contrario, le aziende che mantengono lo status quo possono incontrare scetticismo e sfiducia da parte degli stakeholder che si aspettano una maggiore responsabilità sociale e ambientale.</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Nel complesso, i vantaggi dell'adozione di un modello aziendale sostenibile superano le conseguenze del mantenimento dello status quo. Affrontando in modo proattivo le sfide ambientali e sociali, le imprese possono creare valore per la società, l'ambiente e i loro profitti, assicurandosi al contempo un vantaggio competitivo sul mercato.</a:t>
            </a:r>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1154" name="Google Shape;1154;p70"/>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Adottare un modello aziendale sostenibile</a:t>
            </a:r>
            <a:endParaRPr/>
          </a:p>
        </p:txBody>
      </p:sp>
      <p:sp>
        <p:nvSpPr>
          <p:cNvPr id="1155" name="Google Shape;1155;p70"/>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1156" name="Google Shape;1156;p70"/>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160"/>
        <p:cNvGrpSpPr/>
        <p:nvPr/>
      </p:nvGrpSpPr>
      <p:grpSpPr>
        <a:xfrm>
          <a:off x="0" y="0"/>
          <a:ext cx="0" cy="0"/>
          <a:chOff x="0" y="0"/>
          <a:chExt cx="0" cy="0"/>
        </a:xfrm>
      </p:grpSpPr>
      <p:sp>
        <p:nvSpPr>
          <p:cNvPr id="1161" name="Google Shape;1161;p7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71</a:t>
            </a:fld>
            <a:endParaRPr/>
          </a:p>
        </p:txBody>
      </p:sp>
      <p:sp>
        <p:nvSpPr>
          <p:cNvPr id="1162" name="Google Shape;1162;p71"/>
          <p:cNvSpPr txBox="1">
            <a:spLocks noGrp="1"/>
          </p:cNvSpPr>
          <p:nvPr>
            <p:ph type="body" idx="1"/>
          </p:nvPr>
        </p:nvSpPr>
        <p:spPr>
          <a:xfrm>
            <a:off x="801602" y="1926385"/>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dirty="0" err="1">
                <a:latin typeface="Calibri"/>
                <a:ea typeface="Calibri"/>
                <a:cs typeface="Calibri"/>
                <a:sym typeface="Calibri"/>
              </a:rPr>
              <a:t>Abbracciare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diventare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leader</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vostro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settore</a:t>
            </a:r>
            <a:r>
              <a:rPr lang="sv-SE" sz="1600" b="0" i="0" u="none" strike="noStrike" dirty="0">
                <a:latin typeface="Calibri"/>
                <a:ea typeface="Calibri"/>
                <a:cs typeface="Calibri"/>
                <a:sym typeface="Calibri"/>
              </a:rPr>
              <a:t> ha </a:t>
            </a:r>
            <a:r>
              <a:rPr lang="sv-SE" sz="1600" b="0" i="0" u="none" strike="noStrike" dirty="0" err="1">
                <a:latin typeface="Calibri"/>
                <a:ea typeface="Calibri"/>
                <a:cs typeface="Calibri"/>
                <a:sym typeface="Calibri"/>
              </a:rPr>
              <a:t>benefici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vasta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portata</a:t>
            </a:r>
            <a:r>
              <a:rPr lang="sv-SE" sz="1600" b="0" i="0" u="none" strike="noStrike" dirty="0">
                <a:latin typeface="Calibri"/>
                <a:ea typeface="Calibri"/>
                <a:cs typeface="Calibri"/>
                <a:sym typeface="Calibri"/>
              </a:rPr>
              <a:t> per la </a:t>
            </a:r>
            <a:r>
              <a:rPr lang="sv-SE" sz="1600" b="0" i="0" u="none" strike="noStrike" dirty="0" err="1">
                <a:latin typeface="Calibri"/>
                <a:ea typeface="Calibri"/>
                <a:cs typeface="Calibri"/>
                <a:sym typeface="Calibri"/>
              </a:rPr>
              <a:t>vostra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organizzazione</a:t>
            </a:r>
            <a:r>
              <a:rPr lang="sv-SE" sz="1600" b="0" i="0" u="none" strike="noStrike" dirty="0">
                <a:latin typeface="Calibri"/>
                <a:ea typeface="Calibri"/>
                <a:cs typeface="Calibri"/>
                <a:sym typeface="Calibri"/>
              </a:rPr>
              <a:t> e non solo. </a:t>
            </a:r>
            <a:r>
              <a:rPr lang="sv-SE" sz="1600" b="0" i="0" u="none" strike="noStrike" dirty="0" err="1">
                <a:latin typeface="Calibri"/>
                <a:ea typeface="Calibri"/>
                <a:cs typeface="Calibri"/>
                <a:sym typeface="Calibri"/>
              </a:rPr>
              <a:t>Dando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esempio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positivo</a:t>
            </a:r>
            <a:r>
              <a:rPr lang="sv-SE" sz="1600" b="0" i="0" u="none" strike="noStrike" dirty="0">
                <a:latin typeface="Calibri"/>
                <a:ea typeface="Calibri"/>
                <a:cs typeface="Calibri"/>
                <a:sym typeface="Calibri"/>
              </a:rPr>
              <a:t>, dimostrate </a:t>
            </a:r>
            <a:r>
              <a:rPr lang="sv-SE" sz="1600" b="0" i="0" u="none" strike="noStrike" dirty="0" err="1">
                <a:latin typeface="Calibri"/>
                <a:ea typeface="Calibri"/>
                <a:cs typeface="Calibri"/>
                <a:sym typeface="Calibri"/>
              </a:rPr>
              <a:t>agli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altri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non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solo </a:t>
            </a:r>
            <a:r>
              <a:rPr lang="sv-SE" sz="1600" b="0" i="0" u="none" strike="noStrike" dirty="0" err="1">
                <a:latin typeface="Calibri"/>
                <a:ea typeface="Calibri"/>
                <a:cs typeface="Calibri"/>
                <a:sym typeface="Calibri"/>
              </a:rPr>
              <a:t>possibile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anche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vantaggiosa</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vostro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successo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crea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effetto</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catena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ispirando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altre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organizzazioni</a:t>
            </a:r>
            <a:r>
              <a:rPr lang="sv-SE" sz="1600" b="0" i="0" u="none" strike="noStrike" dirty="0">
                <a:latin typeface="Calibri"/>
                <a:ea typeface="Calibri"/>
                <a:cs typeface="Calibri"/>
                <a:sym typeface="Calibri"/>
              </a:rPr>
              <a:t> ad </a:t>
            </a:r>
            <a:r>
              <a:rPr lang="sv-SE" sz="1600" b="0" i="0" u="none" strike="noStrike" dirty="0" err="1">
                <a:latin typeface="Calibri"/>
                <a:ea typeface="Calibri"/>
                <a:cs typeface="Calibri"/>
                <a:sym typeface="Calibri"/>
              </a:rPr>
              <a:t>adottare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pratiche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guidando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l'innovazione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settore</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qualità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leader</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potete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collaborare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altri</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amplificare</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vostro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impatto</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affrontare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sfide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globali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urgenti</a:t>
            </a:r>
            <a:r>
              <a:rPr lang="sv-SE" sz="1600" b="0" i="0" u="none" strike="noStrike" dirty="0">
                <a:latin typeface="Calibri"/>
                <a:ea typeface="Calibri"/>
                <a:cs typeface="Calibri"/>
                <a:sym typeface="Calibri"/>
              </a:rPr>
              <a:t> come il </a:t>
            </a:r>
            <a:r>
              <a:rPr lang="sv-SE" sz="1600" b="0" i="0" u="none" strike="noStrike" dirty="0" err="1">
                <a:latin typeface="Calibri"/>
                <a:ea typeface="Calibri"/>
                <a:cs typeface="Calibri"/>
                <a:sym typeface="Calibri"/>
              </a:rPr>
              <a:t>cambiamento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climatico</a:t>
            </a:r>
            <a:r>
              <a:rPr lang="sv-SE" sz="1600" b="0" i="0" u="none" strike="noStrike" dirty="0">
                <a:latin typeface="Calibri"/>
                <a:ea typeface="Calibri"/>
                <a:cs typeface="Calibri"/>
                <a:sym typeface="Calibri"/>
              </a:rPr>
              <a:t> e la </a:t>
            </a:r>
            <a:r>
              <a:rPr lang="sv-SE" sz="1600" b="0" i="0" u="none" strike="noStrike" dirty="0" err="1">
                <a:latin typeface="Calibri"/>
                <a:ea typeface="Calibri"/>
                <a:cs typeface="Calibri"/>
                <a:sym typeface="Calibri"/>
              </a:rPr>
              <a:t>disuguaglianza</a:t>
            </a:r>
            <a:r>
              <a:rPr lang="sv-SE" sz="1600" b="0" i="0" u="none" strike="noStrike" dirty="0">
                <a:latin typeface="Calibri"/>
                <a:ea typeface="Calibri"/>
                <a:cs typeface="Calibri"/>
                <a:sym typeface="Calibri"/>
              </a:rPr>
              <a:t> sociale. La </a:t>
            </a:r>
            <a:r>
              <a:rPr lang="sv-SE" sz="1600" b="0" i="0" u="none" strike="noStrike" dirty="0" err="1">
                <a:latin typeface="Calibri"/>
                <a:ea typeface="Calibri"/>
                <a:cs typeface="Calibri"/>
                <a:sym typeface="Calibri"/>
              </a:rPr>
              <a:t>vostra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leadership</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migliora</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reputazione</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vostra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organizzazione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attirando</a:t>
            </a:r>
            <a:r>
              <a:rPr lang="sv-SE" sz="1600" b="0" i="0" u="none" strike="noStrike" dirty="0">
                <a:latin typeface="Calibri"/>
                <a:ea typeface="Calibri"/>
                <a:cs typeface="Calibri"/>
                <a:sym typeface="Calibri"/>
              </a:rPr>
              <a:t> partnership, </a:t>
            </a:r>
            <a:r>
              <a:rPr lang="sv-SE" sz="1600" b="0" i="0" u="none" strike="noStrike" dirty="0" err="1">
                <a:latin typeface="Calibri"/>
                <a:ea typeface="Calibri"/>
                <a:cs typeface="Calibri"/>
                <a:sym typeface="Calibri"/>
              </a:rPr>
              <a:t>investimenti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clienti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apprezzano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In definitiva, </a:t>
            </a:r>
            <a:r>
              <a:rPr lang="sv-SE" sz="1600" b="0" i="0" u="none" strike="noStrike" dirty="0" err="1">
                <a:latin typeface="Calibri"/>
                <a:ea typeface="Calibri"/>
                <a:cs typeface="Calibri"/>
                <a:sym typeface="Calibri"/>
              </a:rPr>
              <a:t>guidando</a:t>
            </a:r>
            <a:r>
              <a:rPr lang="sv-SE" sz="1600" b="0" i="0" u="none" strike="noStrike" dirty="0">
                <a:latin typeface="Calibri"/>
                <a:ea typeface="Calibri"/>
                <a:cs typeface="Calibri"/>
                <a:sym typeface="Calibri"/>
              </a:rPr>
              <a:t> la strada della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contribuite</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futuro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più</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sostenibile</a:t>
            </a:r>
            <a:r>
              <a:rPr lang="sv-SE" sz="1600" b="0" i="0" u="none" strike="noStrike" dirty="0">
                <a:latin typeface="Calibri"/>
                <a:ea typeface="Calibri"/>
                <a:cs typeface="Calibri"/>
                <a:sym typeface="Calibri"/>
              </a:rPr>
              <a:t> ed </a:t>
            </a:r>
            <a:r>
              <a:rPr lang="sv-SE" sz="1600" b="0" i="0" u="none" strike="noStrike" dirty="0" err="1">
                <a:latin typeface="Calibri"/>
                <a:ea typeface="Calibri"/>
                <a:cs typeface="Calibri"/>
                <a:sym typeface="Calibri"/>
              </a:rPr>
              <a:t>equo</a:t>
            </a:r>
            <a:r>
              <a:rPr lang="sv-SE" sz="1600" b="0" i="0" u="none" strike="noStrike" dirty="0">
                <a:latin typeface="Calibri"/>
                <a:ea typeface="Calibri"/>
                <a:cs typeface="Calibri"/>
                <a:sym typeface="Calibri"/>
              </a:rPr>
              <a:t> per tutti.</a:t>
            </a:r>
            <a:endParaRPr dirty="0"/>
          </a:p>
          <a:p>
            <a:pPr marL="0" lvl="0" indent="0" algn="just"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dirty="0">
                <a:latin typeface="Calibri"/>
                <a:ea typeface="Calibri"/>
                <a:cs typeface="Calibri"/>
                <a:sym typeface="Calibri"/>
              </a:rPr>
              <a:t>Il </a:t>
            </a:r>
            <a:r>
              <a:rPr lang="sv-SE" sz="1600" b="0" i="0" u="none" strike="noStrike" dirty="0" err="1">
                <a:latin typeface="Calibri"/>
                <a:ea typeface="Calibri"/>
                <a:cs typeface="Calibri"/>
                <a:sym typeface="Calibri"/>
              </a:rPr>
              <a:t>percorso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verso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non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facile, </a:t>
            </a:r>
            <a:r>
              <a:rPr lang="sv-SE" sz="1600" b="0" i="0" u="none" strike="noStrike" dirty="0" err="1">
                <a:latin typeface="Calibri"/>
                <a:ea typeface="Calibri"/>
                <a:cs typeface="Calibri"/>
                <a:sym typeface="Calibri"/>
              </a:rPr>
              <a:t>ma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a:t>
            </a:r>
            <a:r>
              <a:rPr lang="sv-SE" sz="1600" b="0" i="0" u="none" strike="noStrike" dirty="0">
                <a:latin typeface="Calibri"/>
                <a:ea typeface="Calibri"/>
                <a:cs typeface="Calibri"/>
                <a:sym typeface="Calibri"/>
              </a:rPr>
              <a:t> vale </a:t>
            </a:r>
            <a:r>
              <a:rPr lang="sv-SE" sz="1600" b="0" i="0" u="none" strike="noStrike" dirty="0" err="1">
                <a:latin typeface="Calibri"/>
                <a:ea typeface="Calibri"/>
                <a:cs typeface="Calibri"/>
                <a:sym typeface="Calibri"/>
              </a:rPr>
              <a:t>indubbiamente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pena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Richiede</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coraggio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sfidare</a:t>
            </a:r>
            <a:r>
              <a:rPr lang="sv-SE" sz="1600" b="0" i="0" u="none" strike="noStrike" dirty="0">
                <a:latin typeface="Calibri"/>
                <a:ea typeface="Calibri"/>
                <a:cs typeface="Calibri"/>
                <a:sym typeface="Calibri"/>
              </a:rPr>
              <a:t> lo status </a:t>
            </a:r>
            <a:r>
              <a:rPr lang="sv-SE" sz="1600" b="0" i="0" u="none" strike="noStrike" dirty="0" err="1">
                <a:latin typeface="Calibri"/>
                <a:ea typeface="Calibri"/>
                <a:cs typeface="Calibri"/>
                <a:sym typeface="Calibri"/>
              </a:rPr>
              <a:t>quo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abbandonare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pratiche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tradizionali</a:t>
            </a:r>
            <a:r>
              <a:rPr lang="sv-SE" sz="1600" b="0" i="0" u="none" strike="noStrike" dirty="0">
                <a:latin typeface="Calibri"/>
                <a:ea typeface="Calibri"/>
                <a:cs typeface="Calibri"/>
                <a:sym typeface="Calibri"/>
              </a:rPr>
              <a:t> e di </a:t>
            </a:r>
            <a:r>
              <a:rPr lang="sv-SE" sz="1600" b="0" i="0" u="none" strike="noStrike" dirty="0" err="1">
                <a:latin typeface="Calibri"/>
                <a:ea typeface="Calibri"/>
                <a:cs typeface="Calibri"/>
                <a:sym typeface="Calibri"/>
              </a:rPr>
              <a:t>abbracciare</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cambiamento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Tuttavia</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ricompense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immense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Impegnandosi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nella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organizzazioni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aprono</a:t>
            </a:r>
            <a:r>
              <a:rPr lang="sv-SE" sz="1600" b="0" i="0" u="none" strike="noStrike" dirty="0">
                <a:latin typeface="Calibri"/>
                <a:ea typeface="Calibri"/>
                <a:cs typeface="Calibri"/>
                <a:sym typeface="Calibri"/>
              </a:rPr>
              <a:t> la strada a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futuro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più</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luminoso</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sostenibile</a:t>
            </a:r>
            <a:r>
              <a:rPr lang="sv-SE" sz="1600" b="0" i="0" u="none" strike="noStrike" dirty="0">
                <a:latin typeface="Calibri"/>
                <a:ea typeface="Calibri"/>
                <a:cs typeface="Calibri"/>
                <a:sym typeface="Calibri"/>
              </a:rPr>
              <a:t> per se </a:t>
            </a:r>
            <a:r>
              <a:rPr lang="sv-SE" sz="1600" b="0" i="0" u="none" strike="noStrike" dirty="0" err="1">
                <a:latin typeface="Calibri"/>
                <a:ea typeface="Calibri"/>
                <a:cs typeface="Calibri"/>
                <a:sym typeface="Calibri"/>
              </a:rPr>
              <a:t>stesse</a:t>
            </a:r>
            <a:r>
              <a:rPr lang="sv-SE" sz="1600" b="0" i="0" u="none" strike="noStrike" dirty="0">
                <a:latin typeface="Calibri"/>
                <a:ea typeface="Calibri"/>
                <a:cs typeface="Calibri"/>
                <a:sym typeface="Calibri"/>
              </a:rPr>
              <a:t> e per le </a:t>
            </a:r>
            <a:r>
              <a:rPr lang="sv-SE" sz="1600" b="0" i="0" u="none" strike="noStrike" dirty="0" err="1">
                <a:latin typeface="Calibri"/>
                <a:ea typeface="Calibri"/>
                <a:cs typeface="Calibri"/>
                <a:sym typeface="Calibri"/>
              </a:rPr>
              <a:t>generazioni</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venire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Ogni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passo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compiuto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verso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sostenibilità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rappresenta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progresso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verso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pianeta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più</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comunità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più</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forti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un'economia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più</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resiliente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Quindi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anche</a:t>
            </a:r>
            <a:r>
              <a:rPr lang="sv-SE" sz="1600" b="0" i="0" u="none" strike="noStrike" dirty="0">
                <a:latin typeface="Calibri"/>
                <a:ea typeface="Calibri"/>
                <a:cs typeface="Calibri"/>
                <a:sym typeface="Calibri"/>
              </a:rPr>
              <a:t> se il </a:t>
            </a:r>
            <a:r>
              <a:rPr lang="sv-SE" sz="1600" b="0" i="0" u="none" strike="noStrike" dirty="0" err="1">
                <a:latin typeface="Calibri"/>
                <a:ea typeface="Calibri"/>
                <a:cs typeface="Calibri"/>
                <a:sym typeface="Calibri"/>
              </a:rPr>
              <a:t>viaggio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può</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essere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impegnativo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destinazione</a:t>
            </a:r>
            <a:r>
              <a:rPr lang="sv-SE" sz="1600" b="0" i="0" u="none" strike="noStrike" dirty="0">
                <a:latin typeface="Calibri"/>
                <a:ea typeface="Calibri"/>
                <a:cs typeface="Calibri"/>
                <a:sym typeface="Calibri"/>
              </a:rPr>
              <a:t> vale </a:t>
            </a:r>
            <a:r>
              <a:rPr lang="sv-SE" sz="1600" b="0" i="0" u="none" strike="noStrike" dirty="0" err="1">
                <a:latin typeface="Calibri"/>
                <a:ea typeface="Calibri"/>
                <a:cs typeface="Calibri"/>
                <a:sym typeface="Calibri"/>
              </a:rPr>
              <a:t>sicuramente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pena</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essere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raggiunta</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dirty="0" err="1">
                <a:latin typeface="Calibri"/>
                <a:ea typeface="Calibri"/>
                <a:cs typeface="Calibri"/>
                <a:sym typeface="Calibri"/>
              </a:rPr>
              <a:t>Vai</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1163" name="Google Shape;1163;p71"/>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Parole finali...</a:t>
            </a:r>
            <a:endParaRPr/>
          </a:p>
        </p:txBody>
      </p:sp>
      <p:sp>
        <p:nvSpPr>
          <p:cNvPr id="1164" name="Google Shape;1164;p71"/>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8AC03B"/>
              </a:buClr>
              <a:buSzPct val="100000"/>
              <a:buNone/>
            </a:pPr>
            <a:r>
              <a:rPr lang="sv-SE"/>
              <a:t>3E Modelli aziendali sostenibili</a:t>
            </a:r>
            <a:endParaRPr sz="2800"/>
          </a:p>
        </p:txBody>
      </p:sp>
      <p:sp>
        <p:nvSpPr>
          <p:cNvPr id="1165" name="Google Shape;1165;p71"/>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169"/>
        <p:cNvGrpSpPr/>
        <p:nvPr/>
      </p:nvGrpSpPr>
      <p:grpSpPr>
        <a:xfrm>
          <a:off x="0" y="0"/>
          <a:ext cx="0" cy="0"/>
          <a:chOff x="0" y="0"/>
          <a:chExt cx="0" cy="0"/>
        </a:xfrm>
      </p:grpSpPr>
      <p:sp>
        <p:nvSpPr>
          <p:cNvPr id="1170" name="Google Shape;1170;p72"/>
          <p:cNvSpPr txBox="1">
            <a:spLocks noGrp="1"/>
          </p:cNvSpPr>
          <p:nvPr>
            <p:ph type="body" idx="1"/>
          </p:nvPr>
        </p:nvSpPr>
        <p:spPr>
          <a:xfrm>
            <a:off x="801602" y="3461943"/>
            <a:ext cx="2864232" cy="45125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1800"/>
              <a:buNone/>
            </a:pPr>
            <a:r>
              <a:rPr lang="sv-SE"/>
              <a:t>Il nostro team</a:t>
            </a:r>
            <a:endParaRPr/>
          </a:p>
        </p:txBody>
      </p:sp>
      <p:sp>
        <p:nvSpPr>
          <p:cNvPr id="1171" name="Google Shape;1171;p7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72</a:t>
            </a:fld>
            <a:endParaRPr/>
          </a:p>
        </p:txBody>
      </p:sp>
      <p:sp>
        <p:nvSpPr>
          <p:cNvPr id="1172" name="Google Shape;1172;p72"/>
          <p:cNvSpPr txBox="1">
            <a:spLocks noGrp="1"/>
          </p:cNvSpPr>
          <p:nvPr>
            <p:ph type="body" idx="4"/>
          </p:nvPr>
        </p:nvSpPr>
        <p:spPr>
          <a:xfrm>
            <a:off x="801602" y="88781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Partner</a:t>
            </a:r>
            <a:endParaRPr/>
          </a:p>
        </p:txBody>
      </p:sp>
      <p:sp>
        <p:nvSpPr>
          <p:cNvPr id="1173" name="Google Shape;1173;p72"/>
          <p:cNvSpPr txBox="1">
            <a:spLocks noGrp="1"/>
          </p:cNvSpPr>
          <p:nvPr>
            <p:ph type="body" idx="9"/>
          </p:nvPr>
        </p:nvSpPr>
        <p:spPr>
          <a:xfrm>
            <a:off x="3268133" y="9000978"/>
            <a:ext cx="4291542" cy="44648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lt1"/>
              </a:buClr>
              <a:buSzPts val="2000"/>
              <a:buNone/>
            </a:pPr>
            <a:r>
              <a:rPr lang="sv-SE" sz="2000" b="1">
                <a:solidFill>
                  <a:srgbClr val="FFFFFF"/>
                </a:solidFill>
                <a:latin typeface="Verdana"/>
                <a:ea typeface="Verdana"/>
                <a:cs typeface="Verdana"/>
                <a:sym typeface="Verdana"/>
              </a:rPr>
              <a:t>www.ecohealthforyouth.com</a:t>
            </a:r>
            <a:endParaRPr b="0"/>
          </a:p>
        </p:txBody>
      </p:sp>
      <p:sp>
        <p:nvSpPr>
          <p:cNvPr id="1174" name="Google Shape;1174;p72"/>
          <p:cNvSpPr txBox="1">
            <a:spLocks noGrp="1"/>
          </p:cNvSpPr>
          <p:nvPr>
            <p:ph type="body" idx="13"/>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Del progetto GRASSROOTS</a:t>
            </a:r>
            <a:endParaRPr/>
          </a:p>
        </p:txBody>
      </p:sp>
      <p:pic>
        <p:nvPicPr>
          <p:cNvPr id="1175" name="Google Shape;1175;p72" descr="En bild som visar text, Teckensnitt, Grafik, logotyp&#10;&#10;Automatiskt genererad beskrivning"/>
          <p:cNvPicPr preferRelativeResize="0"/>
          <p:nvPr/>
        </p:nvPicPr>
        <p:blipFill rotWithShape="1">
          <a:blip r:embed="rId3">
            <a:alphaModFix/>
          </a:blip>
          <a:srcRect/>
          <a:stretch/>
        </p:blipFill>
        <p:spPr>
          <a:xfrm>
            <a:off x="910723" y="4522510"/>
            <a:ext cx="1900583" cy="451930"/>
          </a:xfrm>
          <a:prstGeom prst="rect">
            <a:avLst/>
          </a:prstGeom>
          <a:noFill/>
          <a:ln>
            <a:noFill/>
          </a:ln>
        </p:spPr>
      </p:pic>
      <p:pic>
        <p:nvPicPr>
          <p:cNvPr id="1176" name="Google Shape;1176;p72" descr="En bild som visar Teckensnitt, handskrift, Grafik, kalligrafi&#10;&#10;Automatiskt genererad beskrivning"/>
          <p:cNvPicPr preferRelativeResize="0"/>
          <p:nvPr/>
        </p:nvPicPr>
        <p:blipFill rotWithShape="1">
          <a:blip r:embed="rId4">
            <a:alphaModFix/>
          </a:blip>
          <a:srcRect/>
          <a:stretch/>
        </p:blipFill>
        <p:spPr>
          <a:xfrm>
            <a:off x="3253616" y="6912476"/>
            <a:ext cx="1833460" cy="1471032"/>
          </a:xfrm>
          <a:prstGeom prst="rect">
            <a:avLst/>
          </a:prstGeom>
          <a:noFill/>
          <a:ln>
            <a:noFill/>
          </a:ln>
        </p:spPr>
      </p:pic>
      <p:pic>
        <p:nvPicPr>
          <p:cNvPr id="1177" name="Google Shape;1177;p72" descr="En bild som visar logotyp, Teckensnitt, symbol, Grafik&#10;&#10;Automatiskt genererad beskrivning"/>
          <p:cNvPicPr preferRelativeResize="0"/>
          <p:nvPr/>
        </p:nvPicPr>
        <p:blipFill rotWithShape="1">
          <a:blip r:embed="rId5">
            <a:alphaModFix/>
          </a:blip>
          <a:srcRect/>
          <a:stretch/>
        </p:blipFill>
        <p:spPr>
          <a:xfrm>
            <a:off x="1178809" y="5862056"/>
            <a:ext cx="1451678" cy="707693"/>
          </a:xfrm>
          <a:prstGeom prst="rect">
            <a:avLst/>
          </a:prstGeom>
          <a:noFill/>
          <a:ln>
            <a:noFill/>
          </a:ln>
        </p:spPr>
      </p:pic>
      <p:pic>
        <p:nvPicPr>
          <p:cNvPr id="1178" name="Google Shape;1178;p72" descr="En bild som visar Teckensnitt, cirkel, Grafik, design&#10;&#10;Automatiskt genererad beskrivning"/>
          <p:cNvPicPr preferRelativeResize="0"/>
          <p:nvPr/>
        </p:nvPicPr>
        <p:blipFill rotWithShape="1">
          <a:blip r:embed="rId6">
            <a:alphaModFix/>
          </a:blip>
          <a:srcRect/>
          <a:stretch/>
        </p:blipFill>
        <p:spPr>
          <a:xfrm>
            <a:off x="1362700" y="7347138"/>
            <a:ext cx="996627" cy="763042"/>
          </a:xfrm>
          <a:prstGeom prst="rect">
            <a:avLst/>
          </a:prstGeom>
          <a:noFill/>
          <a:ln>
            <a:noFill/>
          </a:ln>
        </p:spPr>
      </p:pic>
      <p:pic>
        <p:nvPicPr>
          <p:cNvPr id="1179" name="Google Shape;1179;p72" descr="En bild som visar typografi, Teckensnitt, text, design&#10;&#10;Automatiskt genererad beskrivning"/>
          <p:cNvPicPr preferRelativeResize="0"/>
          <p:nvPr/>
        </p:nvPicPr>
        <p:blipFill rotWithShape="1">
          <a:blip r:embed="rId7">
            <a:alphaModFix/>
          </a:blip>
          <a:srcRect/>
          <a:stretch/>
        </p:blipFill>
        <p:spPr>
          <a:xfrm>
            <a:off x="3665834" y="5745056"/>
            <a:ext cx="916305" cy="927758"/>
          </a:xfrm>
          <a:prstGeom prst="rect">
            <a:avLst/>
          </a:prstGeom>
          <a:noFill/>
          <a:ln>
            <a:noFill/>
          </a:ln>
        </p:spPr>
      </p:pic>
      <p:sp>
        <p:nvSpPr>
          <p:cNvPr id="1180" name="Google Shape;1180;p72"/>
          <p:cNvSpPr/>
          <p:nvPr/>
        </p:nvSpPr>
        <p:spPr>
          <a:xfrm>
            <a:off x="805059" y="3289855"/>
            <a:ext cx="2126139" cy="782354"/>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181" name="Google Shape;1181;p72"/>
          <p:cNvSpPr/>
          <p:nvPr/>
        </p:nvSpPr>
        <p:spPr>
          <a:xfrm>
            <a:off x="1997847" y="2845707"/>
            <a:ext cx="2126139" cy="10953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entury Schoolbook"/>
              <a:ea typeface="Century Schoolbook"/>
              <a:cs typeface="Century Schoolbook"/>
              <a:sym typeface="Century Schoolbook"/>
            </a:endParaRPr>
          </a:p>
        </p:txBody>
      </p:sp>
      <p:pic>
        <p:nvPicPr>
          <p:cNvPr id="1182" name="Google Shape;1182;p72" descr="En bild som visar Teckensnitt, Grafik, text, grafisk design&#10;&#10;Automatiskt genererad beskrivning"/>
          <p:cNvPicPr preferRelativeResize="0"/>
          <p:nvPr/>
        </p:nvPicPr>
        <p:blipFill rotWithShape="1">
          <a:blip r:embed="rId8">
            <a:alphaModFix/>
          </a:blip>
          <a:srcRect/>
          <a:stretch/>
        </p:blipFill>
        <p:spPr>
          <a:xfrm>
            <a:off x="3268133" y="4430291"/>
            <a:ext cx="1804426" cy="578214"/>
          </a:xfrm>
          <a:prstGeom prst="rect">
            <a:avLst/>
          </a:prstGeom>
          <a:noFill/>
          <a:ln>
            <a:noFill/>
          </a:ln>
        </p:spPr>
      </p:pic>
      <p:pic>
        <p:nvPicPr>
          <p:cNvPr id="1183" name="Google Shape;1183;p72" descr="En bild som visar Teckensnitt, skärmbild, Grafik, Electric blue&#10;&#10;Automatiskt genererad beskrivning"/>
          <p:cNvPicPr preferRelativeResize="0"/>
          <p:nvPr/>
        </p:nvPicPr>
        <p:blipFill rotWithShape="1">
          <a:blip r:embed="rId9">
            <a:alphaModFix/>
          </a:blip>
          <a:srcRect/>
          <a:stretch/>
        </p:blipFill>
        <p:spPr>
          <a:xfrm>
            <a:off x="2427512" y="2943387"/>
            <a:ext cx="1233474" cy="83876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01"/>
        <p:cNvGrpSpPr/>
        <p:nvPr/>
      </p:nvGrpSpPr>
      <p:grpSpPr>
        <a:xfrm>
          <a:off x="0" y="0"/>
          <a:ext cx="0" cy="0"/>
          <a:chOff x="0" y="0"/>
          <a:chExt cx="0" cy="0"/>
        </a:xfrm>
      </p:grpSpPr>
      <p:sp>
        <p:nvSpPr>
          <p:cNvPr id="602" name="Google Shape;602;p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8</a:t>
            </a:fld>
            <a:endParaRPr/>
          </a:p>
        </p:txBody>
      </p:sp>
      <p:sp>
        <p:nvSpPr>
          <p:cNvPr id="603" name="Google Shape;603;p8"/>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Utilizzeremo l'approccio della permacultura, concentrandoci in particolare sulla "permaimpresa", che si basa su tre principi etici:</a:t>
            </a:r>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Prendersi cura degli esseri umani.</a:t>
            </a:r>
            <a:endParaRPr/>
          </a:p>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Costruire un futuro sostenibile e migliorare le condizioni di vita degli esseri umani sul pianeta.</a:t>
            </a:r>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Prendersi cura del nostro pianeta.</a:t>
            </a:r>
            <a:endParaRPr/>
          </a:p>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Agire per salvare, preservare e rigenerare fondamentalmente la vita.</a:t>
            </a:r>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Quota equa.</a:t>
            </a:r>
            <a:endParaRPr/>
          </a:p>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In natura, tutto è un ciclo, un susseguirsi di fasi di crescita e declino. Fissare dei limiti significa cercare di ridurre i consumi, preservare le risorse materiali ed energetiche, rigenerare le risorse umane e non esaurire le risorse del pianeta. Significa anche avere una posizione chiara sullo scopo finanziario dell'azienda e su come utilizza i risultati finanziari e ridistribuisce le eccedenze (dipendenti, società civile, filantropia e competenze).</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p:txBody>
      </p:sp>
      <p:sp>
        <p:nvSpPr>
          <p:cNvPr id="604" name="Google Shape;604;p8"/>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6D6E71"/>
              </a:buClr>
              <a:buSzPts val="1800"/>
              <a:buNone/>
            </a:pPr>
            <a:r>
              <a:rPr lang="sv-SE"/>
              <a:t>Panoramica dell'etica della permacultura e dell'impresa di permacultura</a:t>
            </a:r>
            <a:endParaRPr/>
          </a:p>
        </p:txBody>
      </p:sp>
      <p:sp>
        <p:nvSpPr>
          <p:cNvPr id="605" name="Google Shape;605;p8"/>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Permacultura</a:t>
            </a:r>
            <a:endParaRPr/>
          </a:p>
        </p:txBody>
      </p:sp>
      <p:sp>
        <p:nvSpPr>
          <p:cNvPr id="606" name="Google Shape;606;p8"/>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10"/>
        <p:cNvGrpSpPr/>
        <p:nvPr/>
      </p:nvGrpSpPr>
      <p:grpSpPr>
        <a:xfrm>
          <a:off x="0" y="0"/>
          <a:ext cx="0" cy="0"/>
          <a:chOff x="0" y="0"/>
          <a:chExt cx="0" cy="0"/>
        </a:xfrm>
      </p:grpSpPr>
      <p:sp>
        <p:nvSpPr>
          <p:cNvPr id="611" name="Google Shape;611;p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700"/>
              <a:buNone/>
            </a:pPr>
            <a:fld id="{00000000-1234-1234-1234-123412341234}" type="slidenum">
              <a:rPr lang="sv-SE"/>
              <a:t>9</a:t>
            </a:fld>
            <a:endParaRPr/>
          </a:p>
        </p:txBody>
      </p:sp>
      <p:sp>
        <p:nvSpPr>
          <p:cNvPr id="612" name="Google Shape;612;p9"/>
          <p:cNvSpPr txBox="1">
            <a:spLocks noGrp="1"/>
          </p:cNvSpPr>
          <p:nvPr>
            <p:ph type="body" idx="1"/>
          </p:nvPr>
        </p:nvSpPr>
        <p:spPr>
          <a:xfrm>
            <a:off x="801602" y="2034395"/>
            <a:ext cx="5956470" cy="8425058"/>
          </a:xfrm>
          <a:prstGeom prst="rect">
            <a:avLst/>
          </a:prstGeom>
          <a:solidFill>
            <a:schemeClr val="lt1"/>
          </a:solid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i="0" u="none" strike="noStrike" dirty="0">
                <a:latin typeface="Calibri"/>
                <a:ea typeface="Calibri"/>
                <a:cs typeface="Calibri"/>
                <a:sym typeface="Calibri"/>
              </a:rPr>
              <a:t>La natura ha 9 </a:t>
            </a:r>
            <a:r>
              <a:rPr lang="sv-SE" sz="1600" i="0" u="none" strike="noStrike" dirty="0" err="1">
                <a:latin typeface="Calibri"/>
                <a:ea typeface="Calibri"/>
                <a:cs typeface="Calibri"/>
                <a:sym typeface="Calibri"/>
              </a:rPr>
              <a:t>principi</a:t>
            </a:r>
            <a:r>
              <a:rPr lang="sv-SE" sz="1600" i="0" u="none" strike="noStrike" dirty="0">
                <a:latin typeface="Calibri"/>
                <a:ea typeface="Calibri"/>
                <a:cs typeface="Calibri"/>
                <a:sym typeface="Calibri"/>
              </a:rPr>
              <a:t> </a:t>
            </a:r>
            <a:r>
              <a:rPr lang="sv-SE" sz="1600" i="0" u="none" strike="noStrike" dirty="0" err="1">
                <a:latin typeface="Calibri"/>
                <a:ea typeface="Calibri"/>
                <a:cs typeface="Calibri"/>
                <a:sym typeface="Calibri"/>
              </a:rPr>
              <a:t>operativi</a:t>
            </a:r>
            <a:r>
              <a:rPr lang="sv-SE" sz="1600" i="0" u="none" strike="noStrike" dirty="0">
                <a:latin typeface="Calibri"/>
                <a:ea typeface="Calibri"/>
                <a:cs typeface="Calibri"/>
                <a:sym typeface="Calibri"/>
              </a:rPr>
              <a:t> </a:t>
            </a:r>
            <a:r>
              <a:rPr lang="sv-SE" sz="1600" i="0" u="none" strike="noStrike" dirty="0" err="1">
                <a:latin typeface="Calibri"/>
                <a:ea typeface="Calibri"/>
                <a:cs typeface="Calibri"/>
                <a:sym typeface="Calibri"/>
              </a:rPr>
              <a:t>chiave</a:t>
            </a:r>
            <a:r>
              <a:rPr lang="sv-SE" sz="1600" i="0" u="none" strike="noStrike" dirty="0">
                <a:latin typeface="Calibri"/>
                <a:ea typeface="Calibri"/>
                <a:cs typeface="Calibri"/>
                <a:sym typeface="Calibri"/>
              </a:rPr>
              <a:t> </a:t>
            </a:r>
            <a:r>
              <a:rPr lang="sv-SE" sz="1600" i="0" u="none" strike="noStrike" dirty="0" err="1">
                <a:latin typeface="Calibri"/>
                <a:ea typeface="Calibri"/>
                <a:cs typeface="Calibri"/>
                <a:sym typeface="Calibri"/>
              </a:rPr>
              <a:t>che</a:t>
            </a:r>
            <a:r>
              <a:rPr lang="sv-SE" sz="1600" i="0" u="none" strike="noStrike" dirty="0">
                <a:latin typeface="Calibri"/>
                <a:ea typeface="Calibri"/>
                <a:cs typeface="Calibri"/>
                <a:sym typeface="Calibri"/>
              </a:rPr>
              <a:t> </a:t>
            </a:r>
            <a:r>
              <a:rPr lang="sv-SE" sz="1600" i="0" u="none" strike="noStrike" dirty="0" err="1">
                <a:latin typeface="Calibri"/>
                <a:ea typeface="Calibri"/>
                <a:cs typeface="Calibri"/>
                <a:sym typeface="Calibri"/>
              </a:rPr>
              <a:t>dovremmo</a:t>
            </a:r>
            <a:r>
              <a:rPr lang="sv-SE" sz="1600" i="0" u="none" strike="noStrike" dirty="0">
                <a:latin typeface="Calibri"/>
                <a:ea typeface="Calibri"/>
                <a:cs typeface="Calibri"/>
                <a:sym typeface="Calibri"/>
              </a:rPr>
              <a:t> </a:t>
            </a:r>
            <a:r>
              <a:rPr lang="sv-SE" sz="1600" i="0" u="none" strike="noStrike" dirty="0" err="1">
                <a:latin typeface="Calibri"/>
                <a:ea typeface="Calibri"/>
                <a:cs typeface="Calibri"/>
                <a:sym typeface="Calibri"/>
              </a:rPr>
              <a:t>integrare</a:t>
            </a:r>
            <a:r>
              <a:rPr lang="sv-SE" sz="1600" i="0" u="none" strike="noStrike" dirty="0">
                <a:latin typeface="Calibri"/>
                <a:ea typeface="Calibri"/>
                <a:cs typeface="Calibri"/>
                <a:sym typeface="Calibri"/>
              </a:rPr>
              <a:t> </a:t>
            </a:r>
            <a:r>
              <a:rPr lang="sv-SE" sz="1600" i="0" u="none" strike="noStrike" dirty="0" err="1">
                <a:latin typeface="Calibri"/>
                <a:ea typeface="Calibri"/>
                <a:cs typeface="Calibri"/>
                <a:sym typeface="Calibri"/>
              </a:rPr>
              <a:t>nel</a:t>
            </a:r>
            <a:r>
              <a:rPr lang="sv-SE" sz="1600" i="0" u="none" strike="noStrike" dirty="0">
                <a:latin typeface="Calibri"/>
                <a:ea typeface="Calibri"/>
                <a:cs typeface="Calibri"/>
                <a:sym typeface="Calibri"/>
              </a:rPr>
              <a:t> </a:t>
            </a:r>
            <a:r>
              <a:rPr lang="sv-SE" sz="1600" i="0" u="none" strike="noStrike" dirty="0" err="1">
                <a:latin typeface="Calibri"/>
                <a:ea typeface="Calibri"/>
                <a:cs typeface="Calibri"/>
                <a:sym typeface="Calibri"/>
              </a:rPr>
              <a:t>nostro</a:t>
            </a:r>
            <a:r>
              <a:rPr lang="sv-SE" sz="160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processo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pensiero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Idealmente</a:t>
            </a:r>
            <a:r>
              <a:rPr lang="sv-SE" sz="1600" b="0" i="0" u="none" strike="noStrike" dirty="0">
                <a:latin typeface="Calibri"/>
                <a:ea typeface="Calibri"/>
                <a:cs typeface="Calibri"/>
                <a:sym typeface="Calibri"/>
              </a:rPr>
              <a:t>, i 9 </a:t>
            </a:r>
            <a:r>
              <a:rPr lang="sv-SE" sz="1600" b="0" i="0" u="none" strike="noStrike" dirty="0" err="1">
                <a:latin typeface="Calibri"/>
                <a:ea typeface="Calibri"/>
                <a:cs typeface="Calibri"/>
                <a:sym typeface="Calibri"/>
              </a:rPr>
              <a:t>principi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devono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essere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rispettati</a:t>
            </a:r>
            <a:r>
              <a:rPr lang="sv-SE" sz="1600" dirty="0">
                <a:latin typeface="Calibri"/>
                <a:ea typeface="Calibri"/>
                <a:cs typeface="Calibri"/>
                <a:sym typeface="Calibri"/>
              </a:rPr>
              <a:t>. </a:t>
            </a:r>
            <a:r>
              <a:rPr lang="sv-SE" sz="1600" dirty="0" err="1">
                <a:latin typeface="Calibri"/>
                <a:ea typeface="Calibri"/>
                <a:cs typeface="Calibri"/>
                <a:sym typeface="Calibri"/>
              </a:rPr>
              <a:t>Questi</a:t>
            </a:r>
            <a:r>
              <a:rPr lang="sv-SE" sz="1600" dirty="0">
                <a:latin typeface="Calibri"/>
                <a:ea typeface="Calibri"/>
                <a:cs typeface="Calibri"/>
                <a:sym typeface="Calibri"/>
              </a:rPr>
              <a:t> </a:t>
            </a:r>
            <a:r>
              <a:rPr lang="sv-SE" sz="1600" dirty="0" err="1">
                <a:latin typeface="Calibri"/>
                <a:ea typeface="Calibri"/>
                <a:cs typeface="Calibri"/>
                <a:sym typeface="Calibri"/>
              </a:rPr>
              <a:t>sono</a:t>
            </a:r>
            <a:r>
              <a:rPr lang="sv-SE" sz="1600" dirty="0">
                <a:latin typeface="Calibri"/>
                <a:ea typeface="Calibri"/>
                <a:cs typeface="Calibri"/>
                <a:sym typeface="Calibri"/>
              </a:rPr>
              <a:t>: </a:t>
            </a:r>
            <a:endParaRPr dirty="0"/>
          </a:p>
          <a:p>
            <a:pPr marL="0" lvl="0" indent="0" algn="just"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Font typeface="Century Schoolbook"/>
              <a:buAutoNum type="arabicPeriod"/>
            </a:pP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Interdipendenza</a:t>
            </a:r>
            <a:r>
              <a:rPr lang="sv-SE" sz="1600" b="1" i="0" u="none" strike="noStrike" dirty="0">
                <a:latin typeface="Calibri"/>
                <a:ea typeface="Calibri"/>
                <a:cs typeface="Calibri"/>
                <a:sym typeface="Calibri"/>
              </a:rPr>
              <a:t>:</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Ogni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cosa</a:t>
            </a:r>
            <a:r>
              <a:rPr lang="sv-SE" sz="1600" b="0" i="0" u="none" strike="noStrike" dirty="0">
                <a:latin typeface="Calibri"/>
                <a:ea typeface="Calibri"/>
                <a:cs typeface="Calibri"/>
                <a:sym typeface="Calibri"/>
              </a:rPr>
              <a:t> in natura </a:t>
            </a:r>
            <a:r>
              <a:rPr lang="sv-SE" sz="1600" b="0" i="0" u="none" strike="noStrike" dirty="0" err="1">
                <a:latin typeface="Calibri"/>
                <a:ea typeface="Calibri"/>
                <a:cs typeface="Calibri"/>
                <a:sym typeface="Calibri"/>
              </a:rPr>
              <a:t>dipende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dall'altra</a:t>
            </a:r>
            <a:r>
              <a:rPr lang="sv-SE" sz="1600" b="0" i="0" u="none" strike="noStrike" dirty="0">
                <a:latin typeface="Calibri"/>
                <a:ea typeface="Calibri"/>
                <a:cs typeface="Calibri"/>
                <a:sym typeface="Calibri"/>
              </a:rPr>
              <a:t>.</a:t>
            </a:r>
            <a:endParaRPr dirty="0"/>
          </a:p>
          <a:p>
            <a:pPr marL="0" lvl="0" indent="0" algn="l" rtl="0">
              <a:lnSpc>
                <a:spcPct val="100000"/>
              </a:lnSpc>
              <a:spcBef>
                <a:spcPts val="0"/>
              </a:spcBef>
              <a:spcAft>
                <a:spcPts val="0"/>
              </a:spcAft>
              <a:buClr>
                <a:srgbClr val="6D6E71"/>
              </a:buClr>
              <a:buSzPts val="1600"/>
              <a:buFont typeface="Century Schoolbook"/>
              <a:buNone/>
            </a:pPr>
            <a:endParaRPr sz="1600" b="0" i="0" u="none" strike="noStrike"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Font typeface="Century Schoolbook"/>
              <a:buAutoNum type="arabicPeriod"/>
            </a:pP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Equilibrio</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dinamico</a:t>
            </a:r>
            <a:r>
              <a:rPr lang="sv-SE" sz="1600" b="1" i="0" u="none" strike="noStrike" dirty="0">
                <a:latin typeface="Calibri"/>
                <a:ea typeface="Calibri"/>
                <a:cs typeface="Calibri"/>
                <a:sym typeface="Calibri"/>
              </a:rPr>
              <a:t>:</a:t>
            </a:r>
            <a:r>
              <a:rPr lang="sv-SE" sz="1600" b="0" i="0" u="none" strike="noStrike" dirty="0">
                <a:latin typeface="Calibri"/>
                <a:ea typeface="Calibri"/>
                <a:cs typeface="Calibri"/>
                <a:sym typeface="Calibri"/>
              </a:rPr>
              <a:t> La natura si </a:t>
            </a:r>
            <a:r>
              <a:rPr lang="sv-SE" sz="1600" b="0" i="0" u="none" strike="noStrike" dirty="0" err="1">
                <a:latin typeface="Calibri"/>
                <a:ea typeface="Calibri"/>
                <a:cs typeface="Calibri"/>
                <a:sym typeface="Calibri"/>
              </a:rPr>
              <a:t>adatta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costantemente</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rimanere</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armonia</a:t>
            </a:r>
            <a:r>
              <a:rPr lang="sv-SE" sz="1600" b="0" i="0" u="none" strike="noStrike" dirty="0">
                <a:latin typeface="Calibri"/>
                <a:ea typeface="Calibri"/>
                <a:cs typeface="Calibri"/>
                <a:sym typeface="Calibri"/>
              </a:rPr>
              <a:t>.</a:t>
            </a:r>
            <a:endParaRPr dirty="0"/>
          </a:p>
          <a:p>
            <a:pPr marL="0" lvl="0" indent="0" algn="l" rtl="0">
              <a:lnSpc>
                <a:spcPct val="100000"/>
              </a:lnSpc>
              <a:spcBef>
                <a:spcPts val="0"/>
              </a:spcBef>
              <a:spcAft>
                <a:spcPts val="0"/>
              </a:spcAft>
              <a:buClr>
                <a:srgbClr val="6D6E71"/>
              </a:buClr>
              <a:buSzPts val="1600"/>
              <a:buFont typeface="Century Schoolbook"/>
              <a:buNone/>
            </a:pPr>
            <a:endParaRPr sz="1600" b="0" i="0" u="none" strike="noStrike"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Font typeface="Century Schoolbook"/>
              <a:buAutoNum type="arabicPeriod"/>
            </a:pP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Diversità</a:t>
            </a:r>
            <a:r>
              <a:rPr lang="sv-SE" sz="1600" b="1" i="0" u="none" strike="noStrike" dirty="0">
                <a:latin typeface="Calibri"/>
                <a:ea typeface="Calibri"/>
                <a:cs typeface="Calibri"/>
                <a:sym typeface="Calibri"/>
              </a:rPr>
              <a:t>:</a:t>
            </a:r>
            <a:r>
              <a:rPr lang="sv-SE" sz="1600" b="0" i="0" u="none" strike="noStrike" dirty="0">
                <a:latin typeface="Calibri"/>
                <a:ea typeface="Calibri"/>
                <a:cs typeface="Calibri"/>
                <a:sym typeface="Calibri"/>
              </a:rPr>
              <a:t> La natura </a:t>
            </a:r>
            <a:r>
              <a:rPr lang="sv-SE" sz="1600" b="0" i="0" u="none" strike="noStrike" dirty="0" err="1">
                <a:latin typeface="Calibri"/>
                <a:ea typeface="Calibri"/>
                <a:cs typeface="Calibri"/>
                <a:sym typeface="Calibri"/>
              </a:rPr>
              <a:t>prospera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grazie</a:t>
            </a:r>
            <a:r>
              <a:rPr lang="sv-SE" sz="1600" b="0" i="0" u="none" strike="noStrike" dirty="0">
                <a:latin typeface="Calibri"/>
                <a:ea typeface="Calibri"/>
                <a:cs typeface="Calibri"/>
                <a:sym typeface="Calibri"/>
              </a:rPr>
              <a:t> alla </a:t>
            </a:r>
            <a:r>
              <a:rPr lang="sv-SE" sz="1600" b="0" i="0" u="none" strike="noStrike" dirty="0" err="1">
                <a:latin typeface="Calibri"/>
                <a:ea typeface="Calibri"/>
                <a:cs typeface="Calibri"/>
                <a:sym typeface="Calibri"/>
              </a:rPr>
              <a:t>diversità</a:t>
            </a:r>
            <a:r>
              <a:rPr lang="sv-SE" sz="1600" b="0" i="0" u="none" strike="noStrike" dirty="0">
                <a:latin typeface="Calibri"/>
                <a:ea typeface="Calibri"/>
                <a:cs typeface="Calibri"/>
                <a:sym typeface="Calibri"/>
              </a:rPr>
              <a:t>, alla </a:t>
            </a:r>
            <a:r>
              <a:rPr lang="sv-SE" sz="1600" b="0" i="0" u="none" strike="noStrike" dirty="0" err="1">
                <a:latin typeface="Calibri"/>
                <a:ea typeface="Calibri"/>
                <a:cs typeface="Calibri"/>
                <a:sym typeface="Calibri"/>
              </a:rPr>
              <a:t>presenza</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molte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cose</a:t>
            </a:r>
            <a:r>
              <a:rPr lang="sv-SE" sz="1600" b="0" i="0" u="none" strike="noStrike" dirty="0">
                <a:latin typeface="Calibri"/>
                <a:ea typeface="Calibri"/>
                <a:cs typeface="Calibri"/>
                <a:sym typeface="Calibri"/>
              </a:rPr>
              <a:t> diverse.</a:t>
            </a:r>
            <a:endParaRPr dirty="0"/>
          </a:p>
          <a:p>
            <a:pPr marL="0" lvl="0" indent="0" algn="l" rtl="0">
              <a:lnSpc>
                <a:spcPct val="100000"/>
              </a:lnSpc>
              <a:spcBef>
                <a:spcPts val="0"/>
              </a:spcBef>
              <a:spcAft>
                <a:spcPts val="0"/>
              </a:spcAft>
              <a:buClr>
                <a:srgbClr val="6D6E71"/>
              </a:buClr>
              <a:buSzPts val="1600"/>
              <a:buFont typeface="Century Schoolbook"/>
              <a:buNone/>
            </a:pPr>
            <a:endParaRPr sz="1600" b="0" i="0" u="none" strike="noStrike"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Font typeface="Century Schoolbook"/>
              <a:buAutoNum type="arabicPeriod"/>
            </a:pP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Singolarità</a:t>
            </a:r>
            <a:r>
              <a:rPr lang="sv-SE" sz="1600" b="1" i="0" u="none" strike="noStrike" dirty="0">
                <a:latin typeface="Calibri"/>
                <a:ea typeface="Calibri"/>
                <a:cs typeface="Calibri"/>
                <a:sym typeface="Calibri"/>
              </a:rPr>
              <a:t>:</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Ogni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parte</a:t>
            </a:r>
            <a:r>
              <a:rPr lang="sv-SE" sz="1600" b="0" i="0" u="none" strike="noStrike" dirty="0">
                <a:latin typeface="Calibri"/>
                <a:ea typeface="Calibri"/>
                <a:cs typeface="Calibri"/>
                <a:sym typeface="Calibri"/>
              </a:rPr>
              <a:t> della natura ha il </a:t>
            </a:r>
            <a:r>
              <a:rPr lang="sv-SE" sz="1600" b="0" i="0" u="none" strike="noStrike" dirty="0" err="1">
                <a:latin typeface="Calibri"/>
                <a:ea typeface="Calibri"/>
                <a:cs typeface="Calibri"/>
                <a:sym typeface="Calibri"/>
              </a:rPr>
              <a:t>suo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speciale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funzionare</a:t>
            </a:r>
            <a:r>
              <a:rPr lang="sv-SE" sz="1600" b="0" i="0" u="none" strike="noStrike" dirty="0">
                <a:latin typeface="Calibri"/>
                <a:ea typeface="Calibri"/>
                <a:cs typeface="Calibri"/>
                <a:sym typeface="Calibri"/>
              </a:rPr>
              <a:t>.</a:t>
            </a:r>
            <a:endParaRPr dirty="0"/>
          </a:p>
          <a:p>
            <a:pPr marL="0" lvl="0" indent="0" algn="l" rtl="0">
              <a:lnSpc>
                <a:spcPct val="100000"/>
              </a:lnSpc>
              <a:spcBef>
                <a:spcPts val="0"/>
              </a:spcBef>
              <a:spcAft>
                <a:spcPts val="0"/>
              </a:spcAft>
              <a:buClr>
                <a:srgbClr val="6D6E71"/>
              </a:buClr>
              <a:buSzPts val="1600"/>
              <a:buFont typeface="Century Schoolbook"/>
              <a:buNone/>
            </a:pPr>
            <a:endParaRPr sz="1600" b="0" i="0" u="none" strike="noStrike"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Font typeface="Century Schoolbook"/>
              <a:buAutoNum type="arabicPeriod"/>
            </a:pP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Decentramento</a:t>
            </a:r>
            <a:r>
              <a:rPr lang="sv-SE" sz="1600" b="1" i="0" u="none" strike="noStrike" dirty="0">
                <a:latin typeface="Calibri"/>
                <a:ea typeface="Calibri"/>
                <a:cs typeface="Calibri"/>
                <a:sym typeface="Calibri"/>
              </a:rPr>
              <a:t>: </a:t>
            </a:r>
            <a:r>
              <a:rPr lang="sv-SE" sz="1600" b="0" i="0" u="none" strike="noStrike" dirty="0">
                <a:latin typeface="Calibri"/>
                <a:ea typeface="Calibri"/>
                <a:cs typeface="Calibri"/>
                <a:sym typeface="Calibri"/>
              </a:rPr>
              <a:t>La natura </a:t>
            </a:r>
            <a:r>
              <a:rPr lang="sv-SE" sz="1600" b="0" i="0" u="none" strike="noStrike" dirty="0" err="1">
                <a:latin typeface="Calibri"/>
                <a:ea typeface="Calibri"/>
                <a:cs typeface="Calibri"/>
                <a:sym typeface="Calibri"/>
              </a:rPr>
              <a:t>distribuisce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compiti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risorse</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una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maggiore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efficienza</a:t>
            </a:r>
            <a:r>
              <a:rPr lang="sv-SE" sz="1600" b="0" i="0" u="none" strike="noStrike" dirty="0">
                <a:latin typeface="Calibri"/>
                <a:ea typeface="Calibri"/>
                <a:cs typeface="Calibri"/>
                <a:sym typeface="Calibri"/>
              </a:rPr>
              <a:t>.</a:t>
            </a:r>
            <a:endParaRPr dirty="0"/>
          </a:p>
          <a:p>
            <a:pPr marL="0" lvl="0" indent="0" algn="l" rtl="0">
              <a:lnSpc>
                <a:spcPct val="100000"/>
              </a:lnSpc>
              <a:spcBef>
                <a:spcPts val="0"/>
              </a:spcBef>
              <a:spcAft>
                <a:spcPts val="0"/>
              </a:spcAft>
              <a:buClr>
                <a:srgbClr val="6D6E71"/>
              </a:buClr>
              <a:buSzPts val="1600"/>
              <a:buFont typeface="Century Schoolbook"/>
              <a:buNone/>
            </a:pPr>
            <a:endParaRPr sz="1600"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1" dirty="0">
                <a:latin typeface="Calibri"/>
                <a:ea typeface="Calibri"/>
                <a:cs typeface="Calibri"/>
                <a:sym typeface="Calibri"/>
              </a:rPr>
              <a:t>6. </a:t>
            </a:r>
            <a:r>
              <a:rPr lang="sv-SE" sz="1600" b="1" i="0" u="none" strike="noStrike" dirty="0" err="1">
                <a:latin typeface="Calibri"/>
                <a:ea typeface="Calibri"/>
                <a:cs typeface="Calibri"/>
                <a:sym typeface="Calibri"/>
              </a:rPr>
              <a:t>Imperfezione</a:t>
            </a:r>
            <a:r>
              <a:rPr lang="sv-SE" sz="1600" b="1" i="0" u="none" strike="noStrike" dirty="0">
                <a:latin typeface="Calibri"/>
                <a:ea typeface="Calibri"/>
                <a:cs typeface="Calibri"/>
                <a:sym typeface="Calibri"/>
              </a:rPr>
              <a:t>: </a:t>
            </a:r>
            <a:r>
              <a:rPr lang="sv-SE" sz="1600" b="0" i="0" u="none" strike="noStrike" dirty="0">
                <a:latin typeface="Calibri"/>
                <a:ea typeface="Calibri"/>
                <a:cs typeface="Calibri"/>
                <a:sym typeface="Calibri"/>
              </a:rPr>
              <a:t>La natura non ha </a:t>
            </a:r>
            <a:r>
              <a:rPr lang="sv-SE" sz="1600" b="0" i="0" u="none" strike="noStrike" dirty="0" err="1">
                <a:latin typeface="Calibri"/>
                <a:ea typeface="Calibri"/>
                <a:cs typeface="Calibri"/>
                <a:sym typeface="Calibri"/>
              </a:rPr>
              <a:t>bisogno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essere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perfetta</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funzionare</a:t>
            </a:r>
            <a:r>
              <a:rPr lang="sv-SE" sz="1600" b="0" i="0" u="none" strike="noStrike" dirty="0">
                <a:latin typeface="Calibri"/>
                <a:ea typeface="Calibri"/>
                <a:cs typeface="Calibri"/>
                <a:sym typeface="Calibri"/>
              </a:rPr>
              <a:t> bene.</a:t>
            </a:r>
            <a:endParaRPr dirty="0"/>
          </a:p>
          <a:p>
            <a:pPr marL="0" lvl="0" indent="0" algn="l"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1" i="0" u="none" strike="noStrike" dirty="0">
                <a:latin typeface="Calibri"/>
                <a:ea typeface="Calibri"/>
                <a:cs typeface="Calibri"/>
                <a:sym typeface="Calibri"/>
              </a:rPr>
              <a:t>7. </a:t>
            </a:r>
            <a:r>
              <a:rPr lang="sv-SE" sz="1600" b="1" i="0" u="none" strike="noStrike" dirty="0" err="1">
                <a:latin typeface="Calibri"/>
                <a:ea typeface="Calibri"/>
                <a:cs typeface="Calibri"/>
                <a:sym typeface="Calibri"/>
              </a:rPr>
              <a:t>Nessun</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spreco</a:t>
            </a:r>
            <a:r>
              <a:rPr lang="sv-SE" sz="1600" b="1" i="0" u="none" strike="noStrike" dirty="0">
                <a:latin typeface="Calibri"/>
                <a:ea typeface="Calibri"/>
                <a:cs typeface="Calibri"/>
                <a:sym typeface="Calibri"/>
              </a:rPr>
              <a:t>:</a:t>
            </a:r>
            <a:r>
              <a:rPr lang="sv-SE" sz="1600" b="0" i="0" u="none" strike="noStrike" dirty="0">
                <a:latin typeface="Calibri"/>
                <a:ea typeface="Calibri"/>
                <a:cs typeface="Calibri"/>
                <a:sym typeface="Calibri"/>
              </a:rPr>
              <a:t> La natura </a:t>
            </a:r>
            <a:r>
              <a:rPr lang="sv-SE" sz="1600" b="0" i="0" u="none" strike="noStrike" dirty="0" err="1">
                <a:latin typeface="Calibri"/>
                <a:ea typeface="Calibri"/>
                <a:cs typeface="Calibri"/>
                <a:sym typeface="Calibri"/>
              </a:rPr>
              <a:t>utilizza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tutto</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modo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efficiente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sprecare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nulla</a:t>
            </a:r>
            <a:r>
              <a:rPr lang="sv-SE" sz="1600" b="0" i="0" u="none" strike="noStrike" dirty="0">
                <a:latin typeface="Calibri"/>
                <a:ea typeface="Calibri"/>
                <a:cs typeface="Calibri"/>
                <a:sym typeface="Calibri"/>
              </a:rPr>
              <a:t>.</a:t>
            </a:r>
            <a:endParaRPr dirty="0"/>
          </a:p>
          <a:p>
            <a:pPr marL="0" lvl="0" indent="0" algn="l"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1" i="0" u="none" strike="noStrike" dirty="0">
                <a:latin typeface="Calibri"/>
                <a:ea typeface="Calibri"/>
                <a:cs typeface="Calibri"/>
                <a:sym typeface="Calibri"/>
              </a:rPr>
              <a:t>8. </a:t>
            </a:r>
            <a:r>
              <a:rPr lang="sv-SE" sz="1600" b="1" i="0" u="none" strike="noStrike" dirty="0" err="1">
                <a:latin typeface="Calibri"/>
                <a:ea typeface="Calibri"/>
                <a:cs typeface="Calibri"/>
                <a:sym typeface="Calibri"/>
              </a:rPr>
              <a:t>Crescita</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limitata</a:t>
            </a:r>
            <a:r>
              <a:rPr lang="sv-SE" sz="1600" b="1" i="0" u="none" strike="noStrike" dirty="0">
                <a:latin typeface="Calibri"/>
                <a:ea typeface="Calibri"/>
                <a:cs typeface="Calibri"/>
                <a:sym typeface="Calibri"/>
              </a:rPr>
              <a:t>:</a:t>
            </a:r>
            <a:r>
              <a:rPr lang="sv-SE" sz="1600" b="0" i="0" u="none" strike="noStrike" dirty="0">
                <a:latin typeface="Calibri"/>
                <a:ea typeface="Calibri"/>
                <a:cs typeface="Calibri"/>
                <a:sym typeface="Calibri"/>
              </a:rPr>
              <a:t> La natura </a:t>
            </a:r>
            <a:r>
              <a:rPr lang="sv-SE" sz="1600" b="0" i="0" u="none" strike="noStrike" dirty="0" err="1">
                <a:latin typeface="Calibri"/>
                <a:ea typeface="Calibri"/>
                <a:cs typeface="Calibri"/>
                <a:sym typeface="Calibri"/>
              </a:rPr>
              <a:t>cresce</a:t>
            </a:r>
            <a:r>
              <a:rPr lang="sv-SE" sz="1600" b="0" i="0" u="none" strike="noStrike" dirty="0">
                <a:latin typeface="Calibri"/>
                <a:ea typeface="Calibri"/>
                <a:cs typeface="Calibri"/>
                <a:sym typeface="Calibri"/>
              </a:rPr>
              <a:t> solo </a:t>
            </a:r>
            <a:r>
              <a:rPr lang="sv-SE" sz="1600" b="0" i="0" u="none" strike="noStrike" dirty="0" err="1">
                <a:latin typeface="Calibri"/>
                <a:ea typeface="Calibri"/>
                <a:cs typeface="Calibri"/>
                <a:sym typeface="Calibri"/>
              </a:rPr>
              <a:t>quanto</a:t>
            </a:r>
            <a:r>
              <a:rPr lang="sv-SE" sz="1600" b="0" i="0" u="none" strike="noStrike" dirty="0">
                <a:latin typeface="Calibri"/>
                <a:ea typeface="Calibri"/>
                <a:cs typeface="Calibri"/>
                <a:sym typeface="Calibri"/>
              </a:rPr>
              <a:t> serve, non </a:t>
            </a:r>
            <a:r>
              <a:rPr lang="sv-SE" sz="1600" b="0" i="0" u="none" strike="noStrike" dirty="0" err="1">
                <a:latin typeface="Calibri"/>
                <a:ea typeface="Calibri"/>
                <a:cs typeface="Calibri"/>
                <a:sym typeface="Calibri"/>
              </a:rPr>
              <a:t>troppo</a:t>
            </a:r>
            <a:r>
              <a:rPr lang="sv-SE" sz="1600" b="0" i="0" u="none" strike="noStrike" dirty="0">
                <a:latin typeface="Calibri"/>
                <a:ea typeface="Calibri"/>
                <a:cs typeface="Calibri"/>
                <a:sym typeface="Calibri"/>
              </a:rPr>
              <a:t>.</a:t>
            </a:r>
            <a:endParaRPr dirty="0"/>
          </a:p>
          <a:p>
            <a:pPr marL="0" lvl="0" indent="0" algn="l"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1" i="0" u="none" strike="noStrike" dirty="0">
                <a:latin typeface="Calibri"/>
                <a:ea typeface="Calibri"/>
                <a:cs typeface="Calibri"/>
                <a:sym typeface="Calibri"/>
              </a:rPr>
              <a:t>9. </a:t>
            </a:r>
            <a:r>
              <a:rPr lang="sv-SE" sz="1600" b="1" i="0" u="none" strike="noStrike" dirty="0" err="1">
                <a:latin typeface="Calibri"/>
                <a:ea typeface="Calibri"/>
                <a:cs typeface="Calibri"/>
                <a:sym typeface="Calibri"/>
              </a:rPr>
              <a:t>Sempre</a:t>
            </a:r>
            <a:r>
              <a:rPr lang="sv-SE" sz="1600" b="1" i="0" u="none" strike="noStrike" dirty="0">
                <a:latin typeface="Calibri"/>
                <a:ea typeface="Calibri"/>
                <a:cs typeface="Calibri"/>
                <a:sym typeface="Calibri"/>
              </a:rPr>
              <a:t> in </a:t>
            </a:r>
            <a:r>
              <a:rPr lang="sv-SE" sz="1600" b="1" i="0" u="none" strike="noStrike" dirty="0" err="1">
                <a:latin typeface="Calibri"/>
                <a:ea typeface="Calibri"/>
                <a:cs typeface="Calibri"/>
                <a:sym typeface="Calibri"/>
              </a:rPr>
              <a:t>cambiamento</a:t>
            </a:r>
            <a:r>
              <a:rPr lang="sv-SE" sz="1600" b="1" i="0" u="none" strike="noStrike" dirty="0">
                <a:latin typeface="Calibri"/>
                <a:ea typeface="Calibri"/>
                <a:cs typeface="Calibri"/>
                <a:sym typeface="Calibri"/>
              </a:rPr>
              <a:t>:</a:t>
            </a:r>
            <a:r>
              <a:rPr lang="sv-SE" sz="1600" b="0" i="0" u="none" strike="noStrike" dirty="0">
                <a:latin typeface="Calibri"/>
                <a:ea typeface="Calibri"/>
                <a:cs typeface="Calibri"/>
                <a:sym typeface="Calibri"/>
              </a:rPr>
              <a:t> La natura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sempre</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evoluzione</a:t>
            </a:r>
            <a:r>
              <a:rPr lang="sv-SE" sz="1600" b="0" i="0" u="none" strike="noStrike" dirty="0">
                <a:latin typeface="Calibri"/>
                <a:ea typeface="Calibri"/>
                <a:cs typeface="Calibri"/>
                <a:sym typeface="Calibri"/>
              </a:rPr>
              <a:t>, si </a:t>
            </a:r>
            <a:r>
              <a:rPr lang="sv-SE" sz="1600" b="0" i="0" u="none" strike="noStrike" dirty="0" err="1">
                <a:latin typeface="Calibri"/>
                <a:ea typeface="Calibri"/>
                <a:cs typeface="Calibri"/>
                <a:sym typeface="Calibri"/>
              </a:rPr>
              <a:t>adatta</a:t>
            </a:r>
            <a:r>
              <a:rPr lang="sv-SE" sz="1600" b="0" i="0" u="none" strike="noStrike" dirty="0">
                <a:latin typeface="Calibri"/>
                <a:ea typeface="Calibri"/>
                <a:cs typeface="Calibri"/>
                <a:sym typeface="Calibri"/>
              </a:rPr>
              <a:t> e si </a:t>
            </a:r>
            <a:r>
              <a:rPr lang="sv-SE" sz="1600" b="0" i="0" u="none" strike="noStrike" dirty="0" err="1">
                <a:latin typeface="Calibri"/>
                <a:ea typeface="Calibri"/>
                <a:cs typeface="Calibri"/>
                <a:sym typeface="Calibri"/>
              </a:rPr>
              <a:t>rinnova</a:t>
            </a:r>
            <a:r>
              <a:rPr lang="sv-SE" sz="1600" b="0" i="0" u="none" strike="noStrike" dirty="0">
                <a:latin typeface="Calibri"/>
                <a:ea typeface="Calibri"/>
                <a:cs typeface="Calibri"/>
                <a:sym typeface="Calibri"/>
              </a:rPr>
              <a:t>.</a:t>
            </a:r>
            <a:endParaRPr dirty="0"/>
          </a:p>
          <a:p>
            <a:pPr marL="0" lvl="0" indent="0" algn="l"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0" i="0" u="none" strike="noStrike" dirty="0">
                <a:latin typeface="Calibri"/>
                <a:ea typeface="Calibri"/>
                <a:cs typeface="Calibri"/>
                <a:sym typeface="Calibri"/>
              </a:rPr>
              <a:t>I </a:t>
            </a:r>
            <a:r>
              <a:rPr lang="sv-SE" sz="1600" b="0" i="0" u="none" strike="noStrike" dirty="0" err="1">
                <a:latin typeface="Calibri"/>
                <a:ea typeface="Calibri"/>
                <a:cs typeface="Calibri"/>
                <a:sym typeface="Calibri"/>
              </a:rPr>
              <a:t>fondatori</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permacultura</a:t>
            </a:r>
            <a:r>
              <a:rPr lang="sv-SE" sz="1600" b="0" i="0" u="none" strike="noStrike" dirty="0">
                <a:latin typeface="Calibri"/>
                <a:ea typeface="Calibri"/>
                <a:cs typeface="Calibri"/>
                <a:sym typeface="Calibri"/>
              </a:rPr>
              <a:t> non </a:t>
            </a:r>
            <a:r>
              <a:rPr lang="sv-SE" sz="1600" b="0" i="0" u="none" strike="noStrike" dirty="0" err="1">
                <a:latin typeface="Calibri"/>
                <a:ea typeface="Calibri"/>
                <a:cs typeface="Calibri"/>
                <a:sym typeface="Calibri"/>
              </a:rPr>
              <a:t>dispiegano</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loro</a:t>
            </a:r>
            <a:r>
              <a:rPr lang="sv-SE" sz="1600" b="0" i="0" u="none" strike="noStrike" dirty="0">
                <a:latin typeface="Calibri"/>
                <a:ea typeface="Calibri"/>
                <a:cs typeface="Calibri"/>
                <a:sym typeface="Calibri"/>
              </a:rPr>
              <a:t> progetto come </a:t>
            </a:r>
            <a:r>
              <a:rPr lang="sv-SE" sz="1600" b="0" i="0" u="none" strike="noStrike" dirty="0" err="1">
                <a:latin typeface="Calibri"/>
                <a:ea typeface="Calibri"/>
                <a:cs typeface="Calibri"/>
                <a:sym typeface="Calibri"/>
              </a:rPr>
              <a:t>spesso</a:t>
            </a:r>
            <a:r>
              <a:rPr lang="sv-SE" sz="1600" b="0" i="0" u="none" strike="noStrike" dirty="0">
                <a:latin typeface="Calibri"/>
                <a:ea typeface="Calibri"/>
                <a:cs typeface="Calibri"/>
                <a:sym typeface="Calibri"/>
              </a:rPr>
              <a:t> si </a:t>
            </a:r>
            <a:r>
              <a:rPr lang="sv-SE" sz="1600" b="0" i="0" u="none" strike="noStrike" dirty="0" err="1">
                <a:latin typeface="Calibri"/>
                <a:ea typeface="Calibri"/>
                <a:cs typeface="Calibri"/>
                <a:sym typeface="Calibri"/>
              </a:rPr>
              <a:t>dispiega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progetto </a:t>
            </a:r>
            <a:r>
              <a:rPr lang="sv-SE" sz="1600" b="0" i="0" u="none" strike="noStrike" dirty="0" err="1">
                <a:latin typeface="Calibri"/>
                <a:ea typeface="Calibri"/>
                <a:cs typeface="Calibri"/>
                <a:sym typeface="Calibri"/>
              </a:rPr>
              <a:t>imprenditoriale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rivelano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piuttosto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loro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visione</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mondo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nutrita</a:t>
            </a:r>
            <a:r>
              <a:rPr lang="sv-SE" sz="1600" b="0" i="0" u="none" strike="noStrike" dirty="0">
                <a:latin typeface="Calibri"/>
                <a:ea typeface="Calibri"/>
                <a:cs typeface="Calibri"/>
                <a:sym typeface="Calibri"/>
              </a:rPr>
              <a:t> da </a:t>
            </a:r>
            <a:r>
              <a:rPr lang="sv-SE" sz="1600" b="0" i="0" u="none" strike="noStrike" dirty="0" err="1">
                <a:latin typeface="Calibri"/>
                <a:ea typeface="Calibri"/>
                <a:cs typeface="Calibri"/>
                <a:sym typeface="Calibri"/>
              </a:rPr>
              <a:t>un'ampia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visione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dell'evoluzione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sistemi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produttivi</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degrado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degli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ecosistemi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naturali</a:t>
            </a:r>
            <a:r>
              <a:rPr lang="sv-SE" sz="1600" b="0" i="0" u="none" strike="noStrike" dirty="0">
                <a:latin typeface="Calibri"/>
                <a:ea typeface="Calibri"/>
                <a:cs typeface="Calibri"/>
                <a:sym typeface="Calibri"/>
              </a:rPr>
              <a:t> e della </a:t>
            </a:r>
            <a:r>
              <a:rPr lang="sv-SE" sz="1600" b="0" i="0" u="none" strike="noStrike" dirty="0" err="1">
                <a:latin typeface="Calibri"/>
                <a:ea typeface="Calibri"/>
                <a:cs typeface="Calibri"/>
                <a:sym typeface="Calibri"/>
              </a:rPr>
              <a:t>condizione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dell'uomo</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000000"/>
              </a:buClr>
              <a:buSzPts val="1600"/>
              <a:buNone/>
            </a:pPr>
            <a:br>
              <a:rPr lang="sv-SE" sz="1600" b="0" i="0" u="none" strike="noStrike" dirty="0">
                <a:solidFill>
                  <a:srgbClr val="000000"/>
                </a:solidFill>
                <a:latin typeface="Calibri"/>
                <a:ea typeface="Calibri"/>
                <a:cs typeface="Calibri"/>
                <a:sym typeface="Calibri"/>
              </a:rPr>
            </a:br>
            <a:endParaRPr sz="1600" b="0" i="0" u="none" strike="noStrike" dirty="0">
              <a:solidFill>
                <a:srgbClr val="000000"/>
              </a:solidFill>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613" name="Google Shape;613;p9"/>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Principi operativi chiave in natura</a:t>
            </a:r>
            <a:endParaRPr/>
          </a:p>
        </p:txBody>
      </p:sp>
      <p:sp>
        <p:nvSpPr>
          <p:cNvPr id="614" name="Google Shape;614;p9"/>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3A </a:t>
            </a:r>
            <a:r>
              <a:rPr lang="sv-SE" sz="2800"/>
              <a:t>Permacultura</a:t>
            </a:r>
            <a:endParaRPr/>
          </a:p>
        </p:txBody>
      </p:sp>
      <p:sp>
        <p:nvSpPr>
          <p:cNvPr id="615" name="Google Shape;615;p9"/>
          <p:cNvSpPr txBox="1"/>
          <p:nvPr/>
        </p:nvSpPr>
        <p:spPr>
          <a:xfrm>
            <a:off x="1954924" y="3752193"/>
            <a:ext cx="184731" cy="2897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83"/>
              <a:buFont typeface="Arial"/>
              <a:buNone/>
            </a:pPr>
            <a:endParaRPr sz="1283" b="0" i="0" u="none" strike="noStrike" cap="none">
              <a:solidFill>
                <a:schemeClr val="dk1"/>
              </a:solidFill>
              <a:latin typeface="Century Schoolbook"/>
              <a:ea typeface="Century Schoolbook"/>
              <a:cs typeface="Century Schoolbook"/>
              <a:sym typeface="Century Schoolbook"/>
            </a:endParaRPr>
          </a:p>
        </p:txBody>
      </p:sp>
    </p:spTree>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12356</Words>
  <Application>Microsoft Macintosh PowerPoint</Application>
  <PresentationFormat>Anpassad</PresentationFormat>
  <Paragraphs>825</Paragraphs>
  <Slides>72</Slides>
  <Notes>72</Notes>
  <HiddenSlides>0</HiddenSlides>
  <MMClips>0</MMClips>
  <ScaleCrop>false</ScaleCrop>
  <HeadingPairs>
    <vt:vector size="6" baseType="variant">
      <vt:variant>
        <vt:lpstr>Använt teckensnitt</vt:lpstr>
      </vt:variant>
      <vt:variant>
        <vt:i4>11</vt:i4>
      </vt:variant>
      <vt:variant>
        <vt:lpstr>Tema</vt:lpstr>
      </vt:variant>
      <vt:variant>
        <vt:i4>1</vt:i4>
      </vt:variant>
      <vt:variant>
        <vt:lpstr>Bildrubriker</vt:lpstr>
      </vt:variant>
      <vt:variant>
        <vt:i4>72</vt:i4>
      </vt:variant>
    </vt:vector>
  </HeadingPairs>
  <TitlesOfParts>
    <vt:vector size="84" baseType="lpstr">
      <vt:lpstr>Century Schoolbook</vt:lpstr>
      <vt:lpstr>Noto Sans Symbols</vt:lpstr>
      <vt:lpstr>Arial</vt:lpstr>
      <vt:lpstr>Avenir</vt:lpstr>
      <vt:lpstr>Montserrat</vt:lpstr>
      <vt:lpstr>Poppins</vt:lpstr>
      <vt:lpstr>Calibri</vt:lpstr>
      <vt:lpstr>Roboto</vt:lpstr>
      <vt:lpstr>Times</vt:lpstr>
      <vt:lpstr>Verdana</vt:lpstr>
      <vt:lpstr>Quattrocento Sans</vt:lpstr>
      <vt:lpstr>Office Theme</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Samantha Carty</dc:creator>
  <cp:lastModifiedBy>Moa Nilsson</cp:lastModifiedBy>
  <cp:revision>2</cp:revision>
  <dcterms:created xsi:type="dcterms:W3CDTF">2021-06-15T11:45:52Z</dcterms:created>
  <dcterms:modified xsi:type="dcterms:W3CDTF">2025-05-30T09:38:24Z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