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Lst>
  <p:sldSz cx="9144000" cy="5143500" type="screen16x9"/>
  <p:notesSz cx="6858000" cy="9144000"/>
  <p:embeddedFontLst>
    <p:embeddedFont>
      <p:font typeface="Century Schoolbook" panose="02040604050505020304" pitchFamily="18" charset="0"/>
      <p:regular r:id="rId73"/>
      <p:bold r:id="rId74"/>
      <p:italic r:id="rId75"/>
      <p:boldItalic r:id="rId76"/>
    </p:embeddedFont>
    <p:embeddedFont>
      <p:font typeface="Montserrat" pitchFamily="2" charset="77"/>
      <p:regular r:id="rId77"/>
      <p:bold r:id="rId78"/>
      <p:italic r:id="rId79"/>
      <p:boldItalic r:id="rId80"/>
    </p:embeddedFont>
    <p:embeddedFont>
      <p:font typeface="Montserrat Light" pitchFamily="2" charset="77"/>
      <p:regular r:id="rId81"/>
      <p:bold r:id="rId82"/>
      <p:italic r:id="rId83"/>
      <p:boldItalic r:id="rId84"/>
    </p:embeddedFont>
    <p:embeddedFont>
      <p:font typeface="Roboto" panose="02000000000000000000" pitchFamily="2" charset="0"/>
      <p:regular r:id="rId85"/>
      <p:bold r:id="rId86"/>
      <p:italic r:id="rId87"/>
      <p:boldItalic r:id="rId8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9" roundtripDataSignature="AMtx7mhq/rTWZ21MXJPaS9M5aiKN/5ope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6B4DBA0-BE1C-4334-ABF4-50CED3401F79}">
  <a:tblStyle styleId="{C6B4DBA0-BE1C-4334-ABF4-50CED3401F79}"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60" d="100"/>
          <a:sy n="160" d="100"/>
        </p:scale>
        <p:origin x="78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12.fntdata"/><Relationship Id="rId89" Type="http://customschemas.google.com/relationships/presentationmetadata" Target="meta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2.fntdata"/><Relationship Id="rId79" Type="http://schemas.openxmlformats.org/officeDocument/2006/relationships/font" Target="fonts/font7.fntdata"/><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80" Type="http://schemas.openxmlformats.org/officeDocument/2006/relationships/font" Target="fonts/font8.fntdata"/><Relationship Id="rId85" Type="http://schemas.openxmlformats.org/officeDocument/2006/relationships/font" Target="fonts/font13.fntdata"/><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font" Target="fonts/font3.fntdata"/><Relationship Id="rId83" Type="http://schemas.openxmlformats.org/officeDocument/2006/relationships/font" Target="fonts/font11.fntdata"/><Relationship Id="rId88" Type="http://schemas.openxmlformats.org/officeDocument/2006/relationships/font" Target="fonts/font16.fntdata"/><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1.fntdata"/><Relationship Id="rId78" Type="http://schemas.openxmlformats.org/officeDocument/2006/relationships/font" Target="fonts/font6.fntdata"/><Relationship Id="rId81" Type="http://schemas.openxmlformats.org/officeDocument/2006/relationships/font" Target="fonts/font9.fntdata"/><Relationship Id="rId86"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5.fntdata"/><Relationship Id="rId61" Type="http://schemas.openxmlformats.org/officeDocument/2006/relationships/slide" Target="slides/slide60.xml"/><Relationship Id="rId82" Type="http://schemas.openxmlformats.org/officeDocument/2006/relationships/font" Target="fonts/font10.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0" name="Google Shape;120;p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5" name="Google Shape;39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8" name="Google Shape;408;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3" name="Google Shape;423;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5" name="Google Shape;435;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7" name="Google Shape;447;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1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60" name="Google Shape;460;p1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2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1" name="Google Shape;471;p2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2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0" name="Google Shape;500;p2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28" name="Google Shape;528;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2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40" name="Google Shape;540;p2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p2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3" name="Google Shape;563;p2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2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92" name="Google Shape;592;p2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2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31" name="Google Shape;631;p2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p2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3" name="Google Shape;673;p2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84" name="Google Shape;684;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p2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94" name="Google Shape;694;p2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Google Shape;704;p3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05" name="Google Shape;705;p3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3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16" name="Google Shape;716;p3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p32: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27" name="Google Shape;727;p3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9" name="Google Shape;249;p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p3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37" name="Google Shape;737;p3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5"/>
        <p:cNvGrpSpPr/>
        <p:nvPr/>
      </p:nvGrpSpPr>
      <p:grpSpPr>
        <a:xfrm>
          <a:off x="0" y="0"/>
          <a:ext cx="0" cy="0"/>
          <a:chOff x="0" y="0"/>
          <a:chExt cx="0" cy="0"/>
        </a:xfrm>
      </p:grpSpPr>
      <p:sp>
        <p:nvSpPr>
          <p:cNvPr id="746" name="Google Shape;746;p3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47" name="Google Shape;747;p3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6"/>
        <p:cNvGrpSpPr/>
        <p:nvPr/>
      </p:nvGrpSpPr>
      <p:grpSpPr>
        <a:xfrm>
          <a:off x="0" y="0"/>
          <a:ext cx="0" cy="0"/>
          <a:chOff x="0" y="0"/>
          <a:chExt cx="0" cy="0"/>
        </a:xfrm>
      </p:grpSpPr>
      <p:sp>
        <p:nvSpPr>
          <p:cNvPr id="757" name="Google Shape;757;p3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58" name="Google Shape;758;p3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9"/>
        <p:cNvGrpSpPr/>
        <p:nvPr/>
      </p:nvGrpSpPr>
      <p:grpSpPr>
        <a:xfrm>
          <a:off x="0" y="0"/>
          <a:ext cx="0" cy="0"/>
          <a:chOff x="0" y="0"/>
          <a:chExt cx="0" cy="0"/>
        </a:xfrm>
      </p:grpSpPr>
      <p:sp>
        <p:nvSpPr>
          <p:cNvPr id="780" name="Google Shape;780;p3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81" name="Google Shape;781;p3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p3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0" name="Google Shape;820;p3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p38: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44" name="Google Shape;844;p38: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2"/>
        <p:cNvGrpSpPr/>
        <p:nvPr/>
      </p:nvGrpSpPr>
      <p:grpSpPr>
        <a:xfrm>
          <a:off x="0" y="0"/>
          <a:ext cx="0" cy="0"/>
          <a:chOff x="0" y="0"/>
          <a:chExt cx="0" cy="0"/>
        </a:xfrm>
      </p:grpSpPr>
      <p:sp>
        <p:nvSpPr>
          <p:cNvPr id="853" name="Google Shape;853;p3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54" name="Google Shape;854;p3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p4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64" name="Google Shape;864;p4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2"/>
        <p:cNvGrpSpPr/>
        <p:nvPr/>
      </p:nvGrpSpPr>
      <p:grpSpPr>
        <a:xfrm>
          <a:off x="0" y="0"/>
          <a:ext cx="0" cy="0"/>
          <a:chOff x="0" y="0"/>
          <a:chExt cx="0" cy="0"/>
        </a:xfrm>
      </p:grpSpPr>
      <p:sp>
        <p:nvSpPr>
          <p:cNvPr id="873" name="Google Shape;873;p4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74" name="Google Shape;874;p4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2"/>
        <p:cNvGrpSpPr/>
        <p:nvPr/>
      </p:nvGrpSpPr>
      <p:grpSpPr>
        <a:xfrm>
          <a:off x="0" y="0"/>
          <a:ext cx="0" cy="0"/>
          <a:chOff x="0" y="0"/>
          <a:chExt cx="0" cy="0"/>
        </a:xfrm>
      </p:grpSpPr>
      <p:sp>
        <p:nvSpPr>
          <p:cNvPr id="883" name="Google Shape;883;p42: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84" name="Google Shape;884;p4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2" name="Google Shape;262;p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p4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13" name="Google Shape;913;p4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5"/>
        <p:cNvGrpSpPr/>
        <p:nvPr/>
      </p:nvGrpSpPr>
      <p:grpSpPr>
        <a:xfrm>
          <a:off x="0" y="0"/>
          <a:ext cx="0" cy="0"/>
          <a:chOff x="0" y="0"/>
          <a:chExt cx="0" cy="0"/>
        </a:xfrm>
      </p:grpSpPr>
      <p:sp>
        <p:nvSpPr>
          <p:cNvPr id="946" name="Google Shape;946;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7" name="Google Shape;947;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7"/>
        <p:cNvGrpSpPr/>
        <p:nvPr/>
      </p:nvGrpSpPr>
      <p:grpSpPr>
        <a:xfrm>
          <a:off x="0" y="0"/>
          <a:ext cx="0" cy="0"/>
          <a:chOff x="0" y="0"/>
          <a:chExt cx="0" cy="0"/>
        </a:xfrm>
      </p:grpSpPr>
      <p:sp>
        <p:nvSpPr>
          <p:cNvPr id="958" name="Google Shape;958;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9" name="Google Shape;959;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p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0" name="Google Shape;970;p1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0"/>
        <p:cNvGrpSpPr/>
        <p:nvPr/>
      </p:nvGrpSpPr>
      <p:grpSpPr>
        <a:xfrm>
          <a:off x="0" y="0"/>
          <a:ext cx="0" cy="0"/>
          <a:chOff x="0" y="0"/>
          <a:chExt cx="0" cy="0"/>
        </a:xfrm>
      </p:grpSpPr>
      <p:sp>
        <p:nvSpPr>
          <p:cNvPr id="981" name="Google Shape;981;p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2" name="Google Shape;982;p1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1"/>
        <p:cNvGrpSpPr/>
        <p:nvPr/>
      </p:nvGrpSpPr>
      <p:grpSpPr>
        <a:xfrm>
          <a:off x="0" y="0"/>
          <a:ext cx="0" cy="0"/>
          <a:chOff x="0" y="0"/>
          <a:chExt cx="0" cy="0"/>
        </a:xfrm>
      </p:grpSpPr>
      <p:sp>
        <p:nvSpPr>
          <p:cNvPr id="992" name="Google Shape;992;p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3" name="Google Shape;993;p1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p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5" name="Google Shape;1005;p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4"/>
        <p:cNvGrpSpPr/>
        <p:nvPr/>
      </p:nvGrpSpPr>
      <p:grpSpPr>
        <a:xfrm>
          <a:off x="0" y="0"/>
          <a:ext cx="0" cy="0"/>
          <a:chOff x="0" y="0"/>
          <a:chExt cx="0" cy="0"/>
        </a:xfrm>
      </p:grpSpPr>
      <p:sp>
        <p:nvSpPr>
          <p:cNvPr id="1015" name="Google Shape;1015;p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6" name="Google Shape;1016;p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7"/>
        <p:cNvGrpSpPr/>
        <p:nvPr/>
      </p:nvGrpSpPr>
      <p:grpSpPr>
        <a:xfrm>
          <a:off x="0" y="0"/>
          <a:ext cx="0" cy="0"/>
          <a:chOff x="0" y="0"/>
          <a:chExt cx="0" cy="0"/>
        </a:xfrm>
      </p:grpSpPr>
      <p:sp>
        <p:nvSpPr>
          <p:cNvPr id="1028" name="Google Shape;1028;p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9" name="Google Shape;1029;p1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8"/>
        <p:cNvGrpSpPr/>
        <p:nvPr/>
      </p:nvGrpSpPr>
      <p:grpSpPr>
        <a:xfrm>
          <a:off x="0" y="0"/>
          <a:ext cx="0" cy="0"/>
          <a:chOff x="0" y="0"/>
          <a:chExt cx="0" cy="0"/>
        </a:xfrm>
      </p:grpSpPr>
      <p:sp>
        <p:nvSpPr>
          <p:cNvPr id="1039" name="Google Shape;1039;p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0" name="Google Shape;1040;p1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2" name="Google Shape;302;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9"/>
        <p:cNvGrpSpPr/>
        <p:nvPr/>
      </p:nvGrpSpPr>
      <p:grpSpPr>
        <a:xfrm>
          <a:off x="0" y="0"/>
          <a:ext cx="0" cy="0"/>
          <a:chOff x="0" y="0"/>
          <a:chExt cx="0" cy="0"/>
        </a:xfrm>
      </p:grpSpPr>
      <p:sp>
        <p:nvSpPr>
          <p:cNvPr id="1050" name="Google Shape;1050;p10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51" name="Google Shape;1051;p10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9"/>
        <p:cNvGrpSpPr/>
        <p:nvPr/>
      </p:nvGrpSpPr>
      <p:grpSpPr>
        <a:xfrm>
          <a:off x="0" y="0"/>
          <a:ext cx="0" cy="0"/>
          <a:chOff x="0" y="0"/>
          <a:chExt cx="0" cy="0"/>
        </a:xfrm>
      </p:grpSpPr>
      <p:sp>
        <p:nvSpPr>
          <p:cNvPr id="1060" name="Google Shape;1060;p11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61" name="Google Shape;1061;p11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0"/>
        <p:cNvGrpSpPr/>
        <p:nvPr/>
      </p:nvGrpSpPr>
      <p:grpSpPr>
        <a:xfrm>
          <a:off x="0" y="0"/>
          <a:ext cx="0" cy="0"/>
          <a:chOff x="0" y="0"/>
          <a:chExt cx="0" cy="0"/>
        </a:xfrm>
      </p:grpSpPr>
      <p:sp>
        <p:nvSpPr>
          <p:cNvPr id="1071" name="Google Shape;1071;p11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2" name="Google Shape;1072;p11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1"/>
        <p:cNvGrpSpPr/>
        <p:nvPr/>
      </p:nvGrpSpPr>
      <p:grpSpPr>
        <a:xfrm>
          <a:off x="0" y="0"/>
          <a:ext cx="0" cy="0"/>
          <a:chOff x="0" y="0"/>
          <a:chExt cx="0" cy="0"/>
        </a:xfrm>
      </p:grpSpPr>
      <p:sp>
        <p:nvSpPr>
          <p:cNvPr id="1082" name="Google Shape;1082;p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3" name="Google Shape;1083;p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p11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94" name="Google Shape;1094;p11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p11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23" name="Google Shape;1123;p11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0"/>
        <p:cNvGrpSpPr/>
        <p:nvPr/>
      </p:nvGrpSpPr>
      <p:grpSpPr>
        <a:xfrm>
          <a:off x="0" y="0"/>
          <a:ext cx="0" cy="0"/>
          <a:chOff x="0" y="0"/>
          <a:chExt cx="0" cy="0"/>
        </a:xfrm>
      </p:grpSpPr>
      <p:sp>
        <p:nvSpPr>
          <p:cNvPr id="1151" name="Google Shape;1151;p11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52" name="Google Shape;1152;p11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9"/>
        <p:cNvGrpSpPr/>
        <p:nvPr/>
      </p:nvGrpSpPr>
      <p:grpSpPr>
        <a:xfrm>
          <a:off x="0" y="0"/>
          <a:ext cx="0" cy="0"/>
          <a:chOff x="0" y="0"/>
          <a:chExt cx="0" cy="0"/>
        </a:xfrm>
      </p:grpSpPr>
      <p:sp>
        <p:nvSpPr>
          <p:cNvPr id="1180" name="Google Shape;1180;p11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81" name="Google Shape;1181;p11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1"/>
        <p:cNvGrpSpPr/>
        <p:nvPr/>
      </p:nvGrpSpPr>
      <p:grpSpPr>
        <a:xfrm>
          <a:off x="0" y="0"/>
          <a:ext cx="0" cy="0"/>
          <a:chOff x="0" y="0"/>
          <a:chExt cx="0" cy="0"/>
        </a:xfrm>
      </p:grpSpPr>
      <p:sp>
        <p:nvSpPr>
          <p:cNvPr id="1192" name="Google Shape;1192;p11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93" name="Google Shape;1193;p11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7"/>
        <p:cNvGrpSpPr/>
        <p:nvPr/>
      </p:nvGrpSpPr>
      <p:grpSpPr>
        <a:xfrm>
          <a:off x="0" y="0"/>
          <a:ext cx="0" cy="0"/>
          <a:chOff x="0" y="0"/>
          <a:chExt cx="0" cy="0"/>
        </a:xfrm>
      </p:grpSpPr>
      <p:sp>
        <p:nvSpPr>
          <p:cNvPr id="1218" name="Google Shape;1218;p118: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19" name="Google Shape;1219;p118: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3" name="Google Shape;32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6"/>
        <p:cNvGrpSpPr/>
        <p:nvPr/>
      </p:nvGrpSpPr>
      <p:grpSpPr>
        <a:xfrm>
          <a:off x="0" y="0"/>
          <a:ext cx="0" cy="0"/>
          <a:chOff x="0" y="0"/>
          <a:chExt cx="0" cy="0"/>
        </a:xfrm>
      </p:grpSpPr>
      <p:sp>
        <p:nvSpPr>
          <p:cNvPr id="1257" name="Google Shape;1257;p11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58" name="Google Shape;1258;p11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8"/>
        <p:cNvGrpSpPr/>
        <p:nvPr/>
      </p:nvGrpSpPr>
      <p:grpSpPr>
        <a:xfrm>
          <a:off x="0" y="0"/>
          <a:ext cx="0" cy="0"/>
          <a:chOff x="0" y="0"/>
          <a:chExt cx="0" cy="0"/>
        </a:xfrm>
      </p:grpSpPr>
      <p:sp>
        <p:nvSpPr>
          <p:cNvPr id="1269" name="Google Shape;1269;p12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70" name="Google Shape;1270;p12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4"/>
        <p:cNvGrpSpPr/>
        <p:nvPr/>
      </p:nvGrpSpPr>
      <p:grpSpPr>
        <a:xfrm>
          <a:off x="0" y="0"/>
          <a:ext cx="0" cy="0"/>
          <a:chOff x="0" y="0"/>
          <a:chExt cx="0" cy="0"/>
        </a:xfrm>
      </p:grpSpPr>
      <p:sp>
        <p:nvSpPr>
          <p:cNvPr id="1295" name="Google Shape;1295;p12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6" name="Google Shape;1296;p12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3"/>
        <p:cNvGrpSpPr/>
        <p:nvPr/>
      </p:nvGrpSpPr>
      <p:grpSpPr>
        <a:xfrm>
          <a:off x="0" y="0"/>
          <a:ext cx="0" cy="0"/>
          <a:chOff x="0" y="0"/>
          <a:chExt cx="0" cy="0"/>
        </a:xfrm>
      </p:grpSpPr>
      <p:sp>
        <p:nvSpPr>
          <p:cNvPr id="1334" name="Google Shape;1334;p122: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35" name="Google Shape;1335;p12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5"/>
        <p:cNvGrpSpPr/>
        <p:nvPr/>
      </p:nvGrpSpPr>
      <p:grpSpPr>
        <a:xfrm>
          <a:off x="0" y="0"/>
          <a:ext cx="0" cy="0"/>
          <a:chOff x="0" y="0"/>
          <a:chExt cx="0" cy="0"/>
        </a:xfrm>
      </p:grpSpPr>
      <p:sp>
        <p:nvSpPr>
          <p:cNvPr id="1346" name="Google Shape;1346;p12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7" name="Google Shape;1347;p12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1"/>
        <p:cNvGrpSpPr/>
        <p:nvPr/>
      </p:nvGrpSpPr>
      <p:grpSpPr>
        <a:xfrm>
          <a:off x="0" y="0"/>
          <a:ext cx="0" cy="0"/>
          <a:chOff x="0" y="0"/>
          <a:chExt cx="0" cy="0"/>
        </a:xfrm>
      </p:grpSpPr>
      <p:sp>
        <p:nvSpPr>
          <p:cNvPr id="1372" name="Google Shape;1372;p12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73" name="Google Shape;1373;p12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0"/>
        <p:cNvGrpSpPr/>
        <p:nvPr/>
      </p:nvGrpSpPr>
      <p:grpSpPr>
        <a:xfrm>
          <a:off x="0" y="0"/>
          <a:ext cx="0" cy="0"/>
          <a:chOff x="0" y="0"/>
          <a:chExt cx="0" cy="0"/>
        </a:xfrm>
      </p:grpSpPr>
      <p:sp>
        <p:nvSpPr>
          <p:cNvPr id="1411" name="Google Shape;1411;p12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12" name="Google Shape;1412;p12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2"/>
        <p:cNvGrpSpPr/>
        <p:nvPr/>
      </p:nvGrpSpPr>
      <p:grpSpPr>
        <a:xfrm>
          <a:off x="0" y="0"/>
          <a:ext cx="0" cy="0"/>
          <a:chOff x="0" y="0"/>
          <a:chExt cx="0" cy="0"/>
        </a:xfrm>
      </p:grpSpPr>
      <p:sp>
        <p:nvSpPr>
          <p:cNvPr id="1423" name="Google Shape;1423;p12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4" name="Google Shape;1424;p12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8"/>
        <p:cNvGrpSpPr/>
        <p:nvPr/>
      </p:nvGrpSpPr>
      <p:grpSpPr>
        <a:xfrm>
          <a:off x="0" y="0"/>
          <a:ext cx="0" cy="0"/>
          <a:chOff x="0" y="0"/>
          <a:chExt cx="0" cy="0"/>
        </a:xfrm>
      </p:grpSpPr>
      <p:sp>
        <p:nvSpPr>
          <p:cNvPr id="1449" name="Google Shape;1449;p127: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50" name="Google Shape;1450;p12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7"/>
        <p:cNvGrpSpPr/>
        <p:nvPr/>
      </p:nvGrpSpPr>
      <p:grpSpPr>
        <a:xfrm>
          <a:off x="0" y="0"/>
          <a:ext cx="0" cy="0"/>
          <a:chOff x="0" y="0"/>
          <a:chExt cx="0" cy="0"/>
        </a:xfrm>
      </p:grpSpPr>
      <p:sp>
        <p:nvSpPr>
          <p:cNvPr id="1488" name="Google Shape;1488;p128: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89" name="Google Shape;1489;p128: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6" name="Google Shape;33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6"/>
        <p:cNvGrpSpPr/>
        <p:nvPr/>
      </p:nvGrpSpPr>
      <p:grpSpPr>
        <a:xfrm>
          <a:off x="0" y="0"/>
          <a:ext cx="0" cy="0"/>
          <a:chOff x="0" y="0"/>
          <a:chExt cx="0" cy="0"/>
        </a:xfrm>
      </p:grpSpPr>
      <p:sp>
        <p:nvSpPr>
          <p:cNvPr id="1517" name="Google Shape;1517;p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8" name="Google Shape;1518;p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8" name="Google Shape;34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9" name="Google Shape;35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Cover Slide ">
  <p:cSld name="1_Cover Slide ">
    <p:spTree>
      <p:nvGrpSpPr>
        <p:cNvPr id="1" name="Shape 10"/>
        <p:cNvGrpSpPr/>
        <p:nvPr/>
      </p:nvGrpSpPr>
      <p:grpSpPr>
        <a:xfrm>
          <a:off x="0" y="0"/>
          <a:ext cx="0" cy="0"/>
          <a:chOff x="0" y="0"/>
          <a:chExt cx="0" cy="0"/>
        </a:xfrm>
      </p:grpSpPr>
      <p:sp>
        <p:nvSpPr>
          <p:cNvPr id="11" name="Google Shape;11;p97"/>
          <p:cNvSpPr/>
          <p:nvPr/>
        </p:nvSpPr>
        <p:spPr>
          <a:xfrm>
            <a:off x="4298733" y="1348792"/>
            <a:ext cx="4845269" cy="3794708"/>
          </a:xfrm>
          <a:custGeom>
            <a:avLst/>
            <a:gdLst/>
            <a:ahLst/>
            <a:cxnLst/>
            <a:rect l="l" t="t" r="r" b="b"/>
            <a:pathLst>
              <a:path w="6917806" h="5059610" extrusionOk="0">
                <a:moveTo>
                  <a:pt x="0" y="0"/>
                </a:moveTo>
                <a:lnTo>
                  <a:pt x="5615096" y="0"/>
                </a:lnTo>
                <a:lnTo>
                  <a:pt x="6917806" y="0"/>
                </a:lnTo>
                <a:lnTo>
                  <a:pt x="6917806" y="5059610"/>
                </a:lnTo>
                <a:lnTo>
                  <a:pt x="5937743" y="5059610"/>
                </a:lnTo>
                <a:lnTo>
                  <a:pt x="720168" y="5059610"/>
                </a:lnTo>
                <a:lnTo>
                  <a:pt x="605365" y="4868333"/>
                </a:lnTo>
                <a:cubicBezTo>
                  <a:pt x="302799" y="4337200"/>
                  <a:pt x="103024" y="3760474"/>
                  <a:pt x="26206" y="3154262"/>
                </a:cubicBezTo>
                <a:lnTo>
                  <a:pt x="10466" y="2988345"/>
                </a:lnTo>
                <a:lnTo>
                  <a:pt x="0" y="2988345"/>
                </a:lnTo>
                <a:lnTo>
                  <a:pt x="0" y="1798935"/>
                </a:lnTo>
                <a:lnTo>
                  <a:pt x="0" y="1189410"/>
                </a:lnTo>
                <a:lnTo>
                  <a:pt x="0" y="0"/>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51"/>
              <a:buFont typeface="Arial"/>
              <a:buNone/>
            </a:pPr>
            <a:endParaRPr sz="1051" b="0" i="0" u="none" strike="noStrike" cap="none">
              <a:solidFill>
                <a:schemeClr val="lt1"/>
              </a:solidFill>
              <a:latin typeface="Arial"/>
              <a:ea typeface="Arial"/>
              <a:cs typeface="Arial"/>
              <a:sym typeface="Arial"/>
            </a:endParaRPr>
          </a:p>
        </p:txBody>
      </p:sp>
      <p:sp>
        <p:nvSpPr>
          <p:cNvPr id="12" name="Google Shape;12;p97"/>
          <p:cNvSpPr>
            <a:spLocks noGrp="1"/>
          </p:cNvSpPr>
          <p:nvPr>
            <p:ph type="pic" idx="2"/>
          </p:nvPr>
        </p:nvSpPr>
        <p:spPr>
          <a:xfrm>
            <a:off x="4298733" y="1"/>
            <a:ext cx="4845269" cy="2662532"/>
          </a:xfrm>
          <a:prstGeom prst="rect">
            <a:avLst/>
          </a:prstGeom>
          <a:solidFill>
            <a:srgbClr val="F2F2F2"/>
          </a:solidFill>
          <a:ln>
            <a:noFill/>
          </a:ln>
        </p:spPr>
      </p:sp>
      <p:sp>
        <p:nvSpPr>
          <p:cNvPr id="13" name="Google Shape;13;p97"/>
          <p:cNvSpPr/>
          <p:nvPr/>
        </p:nvSpPr>
        <p:spPr>
          <a:xfrm>
            <a:off x="2" y="3405208"/>
            <a:ext cx="4729653" cy="584006"/>
          </a:xfrm>
          <a:custGeom>
            <a:avLst/>
            <a:gdLst/>
            <a:ahLst/>
            <a:cxnLst/>
            <a:rect l="l" t="t" r="r" b="b"/>
            <a:pathLst>
              <a:path w="4963395" h="875479" extrusionOk="0">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8ABF3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051"/>
              <a:buFont typeface="Arial"/>
              <a:buNone/>
            </a:pPr>
            <a:endParaRPr sz="1051" b="0" i="0" u="none" strike="noStrike" cap="none">
              <a:solidFill>
                <a:srgbClr val="000000"/>
              </a:solidFill>
              <a:latin typeface="Calibri"/>
              <a:ea typeface="Calibri"/>
              <a:cs typeface="Calibri"/>
              <a:sym typeface="Calibri"/>
            </a:endParaRPr>
          </a:p>
        </p:txBody>
      </p:sp>
      <p:sp>
        <p:nvSpPr>
          <p:cNvPr id="14" name="Google Shape;14;p97"/>
          <p:cNvSpPr txBox="1">
            <a:spLocks noGrp="1"/>
          </p:cNvSpPr>
          <p:nvPr>
            <p:ph type="body" idx="1"/>
          </p:nvPr>
        </p:nvSpPr>
        <p:spPr>
          <a:xfrm>
            <a:off x="418738" y="3406358"/>
            <a:ext cx="3858795" cy="509509"/>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2100" b="0" i="0">
                <a:solidFill>
                  <a:schemeClr val="lt1"/>
                </a:solidFill>
                <a:latin typeface="Arial"/>
                <a:ea typeface="Arial"/>
                <a:cs typeface="Arial"/>
                <a:sym typeface="Aria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5" name="Google Shape;15;p97"/>
          <p:cNvSpPr txBox="1">
            <a:spLocks noGrp="1"/>
          </p:cNvSpPr>
          <p:nvPr>
            <p:ph type="body" idx="3"/>
          </p:nvPr>
        </p:nvSpPr>
        <p:spPr>
          <a:xfrm>
            <a:off x="5137403" y="3735881"/>
            <a:ext cx="3817474" cy="523015"/>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3600" b="1">
                <a:solidFill>
                  <a:schemeClr val="lt1"/>
                </a:solidFill>
                <a:latin typeface="Arial"/>
                <a:ea typeface="Arial"/>
                <a:cs typeface="Arial"/>
                <a:sym typeface="Aria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97"/>
          <p:cNvSpPr txBox="1">
            <a:spLocks noGrp="1"/>
          </p:cNvSpPr>
          <p:nvPr>
            <p:ph type="body" idx="4"/>
          </p:nvPr>
        </p:nvSpPr>
        <p:spPr>
          <a:xfrm>
            <a:off x="5137405" y="3268835"/>
            <a:ext cx="3817474" cy="523015"/>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2700" b="0" i="0">
                <a:solidFill>
                  <a:schemeClr val="lt1"/>
                </a:solidFill>
                <a:latin typeface="Arial"/>
                <a:ea typeface="Arial"/>
                <a:cs typeface="Arial"/>
                <a:sym typeface="Aria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7" name="Google Shape;17;p97"/>
          <p:cNvSpPr txBox="1"/>
          <p:nvPr/>
        </p:nvSpPr>
        <p:spPr>
          <a:xfrm>
            <a:off x="4819096" y="4467755"/>
            <a:ext cx="4280745" cy="738623"/>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700"/>
              <a:buFont typeface="Arial"/>
              <a:buNone/>
            </a:pPr>
            <a:r>
              <a:rPr lang="it" sz="700" b="0" i="0" u="none" strike="noStrike" cap="none">
                <a:solidFill>
                  <a:schemeClr val="lt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it" sz="700" b="1" i="0" u="none" strike="noStrike" cap="none">
                <a:solidFill>
                  <a:schemeClr val="lt1"/>
                </a:solidFill>
                <a:latin typeface="Roboto"/>
                <a:ea typeface="Roboto"/>
                <a:cs typeface="Roboto"/>
                <a:sym typeface="Roboto"/>
              </a:rPr>
              <a:t>2021-2-BE04-KA220-YOU-000050778</a:t>
            </a:r>
            <a:br>
              <a:rPr lang="it" sz="700" b="0" i="0" u="none" strike="noStrike" cap="none">
                <a:solidFill>
                  <a:schemeClr val="lt1"/>
                </a:solidFill>
                <a:latin typeface="Roboto"/>
                <a:ea typeface="Roboto"/>
                <a:cs typeface="Roboto"/>
                <a:sym typeface="Roboto"/>
              </a:rPr>
            </a:br>
            <a:endParaRPr sz="700" b="0" i="0" u="none" strike="noStrike" cap="none">
              <a:solidFill>
                <a:schemeClr val="lt1"/>
              </a:solidFill>
              <a:latin typeface="Roboto"/>
              <a:ea typeface="Roboto"/>
              <a:cs typeface="Roboto"/>
              <a:sym typeface="Roboto"/>
            </a:endParaRPr>
          </a:p>
        </p:txBody>
      </p:sp>
      <p:sp>
        <p:nvSpPr>
          <p:cNvPr id="18" name="Google Shape;18;p97"/>
          <p:cNvSpPr/>
          <p:nvPr/>
        </p:nvSpPr>
        <p:spPr>
          <a:xfrm>
            <a:off x="1432457" y="463707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it" sz="800" b="1" i="0" u="none" strike="noStrike" cap="none">
                <a:solidFill>
                  <a:schemeClr val="dk1"/>
                </a:solidFill>
                <a:latin typeface="Calibri"/>
                <a:ea typeface="Calibri"/>
                <a:cs typeface="Calibri"/>
                <a:sym typeface="Calibri"/>
              </a:rPr>
              <a:t>This resource is licensed under CC BY 4.0</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800"/>
              <a:buFont typeface="Century Schoolbook"/>
              <a:buNone/>
            </a:pPr>
            <a:endParaRPr sz="800" b="1" i="0" u="none" strike="noStrike" cap="none">
              <a:solidFill>
                <a:schemeClr val="dk1"/>
              </a:solidFill>
              <a:latin typeface="Calibri"/>
              <a:ea typeface="Calibri"/>
              <a:cs typeface="Calibri"/>
              <a:sym typeface="Calibri"/>
            </a:endParaRPr>
          </a:p>
        </p:txBody>
      </p:sp>
      <p:pic>
        <p:nvPicPr>
          <p:cNvPr id="19" name="Google Shape;19;p97"/>
          <p:cNvPicPr preferRelativeResize="0"/>
          <p:nvPr/>
        </p:nvPicPr>
        <p:blipFill rotWithShape="1">
          <a:blip r:embed="rId2">
            <a:alphaModFix/>
          </a:blip>
          <a:srcRect/>
          <a:stretch/>
        </p:blipFill>
        <p:spPr>
          <a:xfrm>
            <a:off x="167234" y="4554862"/>
            <a:ext cx="1244050" cy="433251"/>
          </a:xfrm>
          <a:prstGeom prst="rect">
            <a:avLst/>
          </a:prstGeom>
          <a:noFill/>
          <a:ln>
            <a:noFill/>
          </a:ln>
        </p:spPr>
      </p:pic>
      <p:pic>
        <p:nvPicPr>
          <p:cNvPr id="20" name="Google Shape;20;p97" descr="Co-funded by the European Union logo in png for web usage"/>
          <p:cNvPicPr preferRelativeResize="0"/>
          <p:nvPr/>
        </p:nvPicPr>
        <p:blipFill rotWithShape="1">
          <a:blip r:embed="rId3">
            <a:alphaModFix/>
          </a:blip>
          <a:srcRect/>
          <a:stretch/>
        </p:blipFill>
        <p:spPr>
          <a:xfrm>
            <a:off x="2760617" y="4518345"/>
            <a:ext cx="1922578" cy="48490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0"/>
        <p:cNvGrpSpPr/>
        <p:nvPr/>
      </p:nvGrpSpPr>
      <p:grpSpPr>
        <a:xfrm>
          <a:off x="0" y="0"/>
          <a:ext cx="0" cy="0"/>
          <a:chOff x="0" y="0"/>
          <a:chExt cx="0" cy="0"/>
        </a:xfrm>
      </p:grpSpPr>
      <p:sp>
        <p:nvSpPr>
          <p:cNvPr id="91" name="Google Shape;91;p54"/>
          <p:cNvSpPr txBox="1">
            <a:spLocks noGrp="1"/>
          </p:cNvSpPr>
          <p:nvPr>
            <p:ph type="title"/>
          </p:nvPr>
        </p:nvSpPr>
        <p:spPr>
          <a:xfrm>
            <a:off x="311700" y="445025"/>
            <a:ext cx="8520601"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2" name="Google Shape;92;p54"/>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1"/>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93" name="Google Shape;93;p54"/>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1"/>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94" name="Google Shape;94;p54"/>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5"/>
        <p:cNvGrpSpPr/>
        <p:nvPr/>
      </p:nvGrpSpPr>
      <p:grpSpPr>
        <a:xfrm>
          <a:off x="0" y="0"/>
          <a:ext cx="0" cy="0"/>
          <a:chOff x="0" y="0"/>
          <a:chExt cx="0" cy="0"/>
        </a:xfrm>
      </p:grpSpPr>
      <p:sp>
        <p:nvSpPr>
          <p:cNvPr id="96" name="Google Shape;96;p55"/>
          <p:cNvSpPr txBox="1">
            <a:spLocks noGrp="1"/>
          </p:cNvSpPr>
          <p:nvPr>
            <p:ph type="title"/>
          </p:nvPr>
        </p:nvSpPr>
        <p:spPr>
          <a:xfrm>
            <a:off x="311700" y="445025"/>
            <a:ext cx="8520601"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7" name="Google Shape;97;p55"/>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8"/>
        <p:cNvGrpSpPr/>
        <p:nvPr/>
      </p:nvGrpSpPr>
      <p:grpSpPr>
        <a:xfrm>
          <a:off x="0" y="0"/>
          <a:ext cx="0" cy="0"/>
          <a:chOff x="0" y="0"/>
          <a:chExt cx="0" cy="0"/>
        </a:xfrm>
      </p:grpSpPr>
      <p:sp>
        <p:nvSpPr>
          <p:cNvPr id="99" name="Google Shape;99;p56"/>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0" name="Google Shape;100;p56"/>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101" name="Google Shape;101;p56"/>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2"/>
        <p:cNvGrpSpPr/>
        <p:nvPr/>
      </p:nvGrpSpPr>
      <p:grpSpPr>
        <a:xfrm>
          <a:off x="0" y="0"/>
          <a:ext cx="0" cy="0"/>
          <a:chOff x="0" y="0"/>
          <a:chExt cx="0" cy="0"/>
        </a:xfrm>
      </p:grpSpPr>
      <p:sp>
        <p:nvSpPr>
          <p:cNvPr id="103" name="Google Shape;103;p57"/>
          <p:cNvSpPr txBox="1">
            <a:spLocks noGrp="1"/>
          </p:cNvSpPr>
          <p:nvPr>
            <p:ph type="title"/>
          </p:nvPr>
        </p:nvSpPr>
        <p:spPr>
          <a:xfrm>
            <a:off x="490249" y="450150"/>
            <a:ext cx="6367801"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04" name="Google Shape;104;p57"/>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sp>
        <p:nvSpPr>
          <p:cNvPr id="106" name="Google Shape;106;p58"/>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1" b="0" i="0" u="none" strike="noStrike" cap="none">
              <a:solidFill>
                <a:srgbClr val="000000"/>
              </a:solidFill>
              <a:latin typeface="Arial"/>
              <a:ea typeface="Arial"/>
              <a:cs typeface="Arial"/>
              <a:sym typeface="Arial"/>
            </a:endParaRPr>
          </a:p>
        </p:txBody>
      </p:sp>
      <p:sp>
        <p:nvSpPr>
          <p:cNvPr id="107" name="Google Shape;107;p58"/>
          <p:cNvSpPr txBox="1">
            <a:spLocks noGrp="1"/>
          </p:cNvSpPr>
          <p:nvPr>
            <p:ph type="title"/>
          </p:nvPr>
        </p:nvSpPr>
        <p:spPr>
          <a:xfrm>
            <a:off x="265501"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1"/>
            </a:lvl1pPr>
            <a:lvl2pPr lvl="1" algn="ctr">
              <a:lnSpc>
                <a:spcPct val="100000"/>
              </a:lnSpc>
              <a:spcBef>
                <a:spcPts val="0"/>
              </a:spcBef>
              <a:spcAft>
                <a:spcPts val="0"/>
              </a:spcAft>
              <a:buSzPts val="4200"/>
              <a:buNone/>
              <a:defRPr sz="4201"/>
            </a:lvl2pPr>
            <a:lvl3pPr lvl="2" algn="ctr">
              <a:lnSpc>
                <a:spcPct val="100000"/>
              </a:lnSpc>
              <a:spcBef>
                <a:spcPts val="0"/>
              </a:spcBef>
              <a:spcAft>
                <a:spcPts val="0"/>
              </a:spcAft>
              <a:buSzPts val="4200"/>
              <a:buNone/>
              <a:defRPr sz="4201"/>
            </a:lvl3pPr>
            <a:lvl4pPr lvl="3" algn="ctr">
              <a:lnSpc>
                <a:spcPct val="100000"/>
              </a:lnSpc>
              <a:spcBef>
                <a:spcPts val="0"/>
              </a:spcBef>
              <a:spcAft>
                <a:spcPts val="0"/>
              </a:spcAft>
              <a:buSzPts val="4200"/>
              <a:buNone/>
              <a:defRPr sz="4201"/>
            </a:lvl4pPr>
            <a:lvl5pPr lvl="4" algn="ctr">
              <a:lnSpc>
                <a:spcPct val="100000"/>
              </a:lnSpc>
              <a:spcBef>
                <a:spcPts val="0"/>
              </a:spcBef>
              <a:spcAft>
                <a:spcPts val="0"/>
              </a:spcAft>
              <a:buSzPts val="4200"/>
              <a:buNone/>
              <a:defRPr sz="4201"/>
            </a:lvl5pPr>
            <a:lvl6pPr lvl="5" algn="ctr">
              <a:lnSpc>
                <a:spcPct val="100000"/>
              </a:lnSpc>
              <a:spcBef>
                <a:spcPts val="0"/>
              </a:spcBef>
              <a:spcAft>
                <a:spcPts val="0"/>
              </a:spcAft>
              <a:buSzPts val="4200"/>
              <a:buNone/>
              <a:defRPr sz="4201"/>
            </a:lvl6pPr>
            <a:lvl7pPr lvl="6" algn="ctr">
              <a:lnSpc>
                <a:spcPct val="100000"/>
              </a:lnSpc>
              <a:spcBef>
                <a:spcPts val="0"/>
              </a:spcBef>
              <a:spcAft>
                <a:spcPts val="0"/>
              </a:spcAft>
              <a:buSzPts val="4200"/>
              <a:buNone/>
              <a:defRPr sz="4201"/>
            </a:lvl7pPr>
            <a:lvl8pPr lvl="7" algn="ctr">
              <a:lnSpc>
                <a:spcPct val="100000"/>
              </a:lnSpc>
              <a:spcBef>
                <a:spcPts val="0"/>
              </a:spcBef>
              <a:spcAft>
                <a:spcPts val="0"/>
              </a:spcAft>
              <a:buSzPts val="4200"/>
              <a:buNone/>
              <a:defRPr sz="4201"/>
            </a:lvl8pPr>
            <a:lvl9pPr lvl="8" algn="ctr">
              <a:lnSpc>
                <a:spcPct val="100000"/>
              </a:lnSpc>
              <a:spcBef>
                <a:spcPts val="0"/>
              </a:spcBef>
              <a:spcAft>
                <a:spcPts val="0"/>
              </a:spcAft>
              <a:buSzPts val="4200"/>
              <a:buNone/>
              <a:defRPr sz="4201"/>
            </a:lvl9pPr>
          </a:lstStyle>
          <a:p>
            <a:endParaRPr/>
          </a:p>
        </p:txBody>
      </p:sp>
      <p:sp>
        <p:nvSpPr>
          <p:cNvPr id="108" name="Google Shape;108;p58"/>
          <p:cNvSpPr txBox="1">
            <a:spLocks noGrp="1"/>
          </p:cNvSpPr>
          <p:nvPr>
            <p:ph type="subTitle" idx="1"/>
          </p:nvPr>
        </p:nvSpPr>
        <p:spPr>
          <a:xfrm>
            <a:off x="265501" y="2803076"/>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9" name="Google Shape;109;p58"/>
          <p:cNvSpPr txBox="1">
            <a:spLocks noGrp="1"/>
          </p:cNvSpPr>
          <p:nvPr>
            <p:ph type="body" idx="2"/>
          </p:nvPr>
        </p:nvSpPr>
        <p:spPr>
          <a:xfrm>
            <a:off x="4939501" y="724075"/>
            <a:ext cx="3837001"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10" name="Google Shape;110;p58"/>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1"/>
        <p:cNvGrpSpPr/>
        <p:nvPr/>
      </p:nvGrpSpPr>
      <p:grpSpPr>
        <a:xfrm>
          <a:off x="0" y="0"/>
          <a:ext cx="0" cy="0"/>
          <a:chOff x="0" y="0"/>
          <a:chExt cx="0" cy="0"/>
        </a:xfrm>
      </p:grpSpPr>
      <p:sp>
        <p:nvSpPr>
          <p:cNvPr id="112" name="Google Shape;112;p59"/>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113" name="Google Shape;113;p59"/>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14"/>
        <p:cNvGrpSpPr/>
        <p:nvPr/>
      </p:nvGrpSpPr>
      <p:grpSpPr>
        <a:xfrm>
          <a:off x="0" y="0"/>
          <a:ext cx="0" cy="0"/>
          <a:chOff x="0" y="0"/>
          <a:chExt cx="0" cy="0"/>
        </a:xfrm>
      </p:grpSpPr>
      <p:sp>
        <p:nvSpPr>
          <p:cNvPr id="115" name="Google Shape;115;p60"/>
          <p:cNvSpPr txBox="1">
            <a:spLocks noGrp="1"/>
          </p:cNvSpPr>
          <p:nvPr>
            <p:ph type="title" hasCustomPrompt="1"/>
          </p:nvPr>
        </p:nvSpPr>
        <p:spPr>
          <a:xfrm>
            <a:off x="311700" y="1106125"/>
            <a:ext cx="8520601"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16" name="Google Shape;116;p60"/>
          <p:cNvSpPr txBox="1">
            <a:spLocks noGrp="1"/>
          </p:cNvSpPr>
          <p:nvPr>
            <p:ph type="body" idx="1"/>
          </p:nvPr>
        </p:nvSpPr>
        <p:spPr>
          <a:xfrm>
            <a:off x="311700" y="3152225"/>
            <a:ext cx="8520601"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117" name="Google Shape;117;p60"/>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21"/>
        <p:cNvGrpSpPr/>
        <p:nvPr/>
      </p:nvGrpSpPr>
      <p:grpSpPr>
        <a:xfrm>
          <a:off x="0" y="0"/>
          <a:ext cx="0" cy="0"/>
          <a:chOff x="0" y="0"/>
          <a:chExt cx="0" cy="0"/>
        </a:xfrm>
      </p:grpSpPr>
      <p:sp>
        <p:nvSpPr>
          <p:cNvPr id="22" name="Google Shape;22;p48"/>
          <p:cNvSpPr txBox="1">
            <a:spLocks noGrp="1"/>
          </p:cNvSpPr>
          <p:nvPr>
            <p:ph type="sldNum" idx="12"/>
          </p:nvPr>
        </p:nvSpPr>
        <p:spPr>
          <a:xfrm>
            <a:off x="8103488" y="1457382"/>
            <a:ext cx="433276" cy="310803"/>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
        <p:nvSpPr>
          <p:cNvPr id="23" name="Google Shape;23;p48"/>
          <p:cNvSpPr/>
          <p:nvPr/>
        </p:nvSpPr>
        <p:spPr>
          <a:xfrm>
            <a:off x="778484" y="263283"/>
            <a:ext cx="1738800" cy="3044331"/>
          </a:xfrm>
          <a:custGeom>
            <a:avLst/>
            <a:gdLst/>
            <a:ahLst/>
            <a:cxnLst/>
            <a:rect l="l" t="t" r="r" b="b"/>
            <a:pathLst>
              <a:path w="1511252" h="2643289" extrusionOk="0">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ABF3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24" name="Google Shape;24;p48"/>
          <p:cNvSpPr/>
          <p:nvPr/>
        </p:nvSpPr>
        <p:spPr>
          <a:xfrm rot="10800000">
            <a:off x="2771172" y="0"/>
            <a:ext cx="1738800" cy="1233052"/>
          </a:xfrm>
          <a:custGeom>
            <a:avLst/>
            <a:gdLst/>
            <a:ahLst/>
            <a:cxnLst/>
            <a:rect l="l" t="t" r="r" b="b"/>
            <a:pathLst>
              <a:path w="1511252" h="3157438" extrusionOk="0">
                <a:moveTo>
                  <a:pt x="0" y="0"/>
                </a:moveTo>
                <a:lnTo>
                  <a:pt x="1511252" y="0"/>
                </a:lnTo>
                <a:lnTo>
                  <a:pt x="1511252" y="3157438"/>
                </a:lnTo>
                <a:lnTo>
                  <a:pt x="0" y="3157438"/>
                </a:ln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25" name="Google Shape;25;p48"/>
          <p:cNvSpPr/>
          <p:nvPr/>
        </p:nvSpPr>
        <p:spPr>
          <a:xfrm>
            <a:off x="4779341" y="1056288"/>
            <a:ext cx="1740540" cy="1691766"/>
          </a:xfrm>
          <a:custGeom>
            <a:avLst/>
            <a:gdLst/>
            <a:ahLst/>
            <a:cxnLst/>
            <a:rect l="l" t="t" r="r" b="b"/>
            <a:pathLst>
              <a:path w="1740540" h="1691766" extrusionOk="0">
                <a:moveTo>
                  <a:pt x="0" y="0"/>
                </a:moveTo>
                <a:lnTo>
                  <a:pt x="1740540" y="0"/>
                </a:lnTo>
                <a:lnTo>
                  <a:pt x="1740540" y="772654"/>
                </a:lnTo>
                <a:lnTo>
                  <a:pt x="1738724" y="772654"/>
                </a:lnTo>
                <a:cubicBezTo>
                  <a:pt x="1740540" y="789001"/>
                  <a:pt x="1740540" y="805350"/>
                  <a:pt x="1740540" y="821698"/>
                </a:cubicBezTo>
                <a:cubicBezTo>
                  <a:pt x="1740540" y="1303051"/>
                  <a:pt x="1349918" y="1691766"/>
                  <a:pt x="870270" y="1691766"/>
                </a:cubicBezTo>
                <a:cubicBezTo>
                  <a:pt x="388806" y="1691766"/>
                  <a:pt x="0" y="1301235"/>
                  <a:pt x="0" y="821698"/>
                </a:cubicBezTo>
                <a:cubicBezTo>
                  <a:pt x="0" y="805350"/>
                  <a:pt x="1818" y="789001"/>
                  <a:pt x="1818" y="772654"/>
                </a:cubicBezTo>
                <a:lnTo>
                  <a:pt x="0" y="772654"/>
                </a:lnTo>
                <a:close/>
              </a:path>
            </a:pathLst>
          </a:custGeom>
          <a:solidFill>
            <a:srgbClr val="79A23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26" name="Google Shape;26;p48"/>
          <p:cNvSpPr/>
          <p:nvPr/>
        </p:nvSpPr>
        <p:spPr>
          <a:xfrm rot="10800000">
            <a:off x="6828163" y="0"/>
            <a:ext cx="1738800" cy="1240222"/>
          </a:xfrm>
          <a:custGeom>
            <a:avLst/>
            <a:gdLst/>
            <a:ahLst/>
            <a:cxnLst/>
            <a:rect l="l" t="t" r="r" b="b"/>
            <a:pathLst>
              <a:path w="1511252" h="3157438" extrusionOk="0">
                <a:moveTo>
                  <a:pt x="0" y="0"/>
                </a:moveTo>
                <a:lnTo>
                  <a:pt x="1511252" y="0"/>
                </a:lnTo>
                <a:lnTo>
                  <a:pt x="1511252" y="3157438"/>
                </a:lnTo>
                <a:lnTo>
                  <a:pt x="0" y="3157438"/>
                </a:lnTo>
                <a:close/>
              </a:path>
            </a:pathLst>
          </a:custGeom>
          <a:solidFill>
            <a:srgbClr val="588F9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27" name="Google Shape;27;p48"/>
          <p:cNvSpPr>
            <a:spLocks noGrp="1"/>
          </p:cNvSpPr>
          <p:nvPr>
            <p:ph type="pic" idx="2"/>
          </p:nvPr>
        </p:nvSpPr>
        <p:spPr>
          <a:xfrm>
            <a:off x="2771174" y="812637"/>
            <a:ext cx="1740540" cy="1586590"/>
          </a:xfrm>
          <a:prstGeom prst="rect">
            <a:avLst/>
          </a:prstGeom>
          <a:solidFill>
            <a:srgbClr val="F2F2F2"/>
          </a:solidFill>
          <a:ln>
            <a:noFill/>
          </a:ln>
        </p:spPr>
      </p:sp>
      <p:sp>
        <p:nvSpPr>
          <p:cNvPr id="28" name="Google Shape;28;p48"/>
          <p:cNvSpPr>
            <a:spLocks noGrp="1"/>
          </p:cNvSpPr>
          <p:nvPr>
            <p:ph type="pic" idx="3"/>
          </p:nvPr>
        </p:nvSpPr>
        <p:spPr>
          <a:xfrm>
            <a:off x="4768829" y="2"/>
            <a:ext cx="1738800" cy="1355835"/>
          </a:xfrm>
          <a:prstGeom prst="rect">
            <a:avLst/>
          </a:prstGeom>
          <a:solidFill>
            <a:srgbClr val="F2F2F2"/>
          </a:solidFill>
          <a:ln>
            <a:noFill/>
          </a:ln>
        </p:spPr>
      </p:sp>
      <p:sp>
        <p:nvSpPr>
          <p:cNvPr id="29" name="Google Shape;29;p48"/>
          <p:cNvSpPr>
            <a:spLocks noGrp="1"/>
          </p:cNvSpPr>
          <p:nvPr>
            <p:ph type="pic" idx="4"/>
          </p:nvPr>
        </p:nvSpPr>
        <p:spPr>
          <a:xfrm>
            <a:off x="6828164" y="998487"/>
            <a:ext cx="1740540" cy="1338153"/>
          </a:xfrm>
          <a:prstGeom prst="rect">
            <a:avLst/>
          </a:prstGeom>
          <a:solidFill>
            <a:srgbClr val="F2F2F2"/>
          </a:solidFill>
          <a:ln>
            <a:noFill/>
          </a:ln>
        </p:spPr>
      </p:sp>
      <p:sp>
        <p:nvSpPr>
          <p:cNvPr id="30" name="Google Shape;30;p48"/>
          <p:cNvSpPr>
            <a:spLocks noGrp="1"/>
          </p:cNvSpPr>
          <p:nvPr>
            <p:ph type="pic" idx="5"/>
          </p:nvPr>
        </p:nvSpPr>
        <p:spPr>
          <a:xfrm>
            <a:off x="778484" y="2"/>
            <a:ext cx="1738800" cy="1599157"/>
          </a:xfrm>
          <a:prstGeom prst="rect">
            <a:avLst/>
          </a:prstGeom>
          <a:solidFill>
            <a:srgbClr val="F2F2F2"/>
          </a:solidFill>
          <a:ln>
            <a:noFill/>
          </a:ln>
        </p:spPr>
      </p:sp>
      <p:sp>
        <p:nvSpPr>
          <p:cNvPr id="31" name="Google Shape;31;p48"/>
          <p:cNvSpPr txBox="1">
            <a:spLocks noGrp="1"/>
          </p:cNvSpPr>
          <p:nvPr>
            <p:ph type="body" idx="1"/>
          </p:nvPr>
        </p:nvSpPr>
        <p:spPr>
          <a:xfrm rot="-5400000">
            <a:off x="-1821288" y="2305691"/>
            <a:ext cx="4587366" cy="649753"/>
          </a:xfrm>
          <a:prstGeom prst="rect">
            <a:avLst/>
          </a:prstGeom>
          <a:noFill/>
          <a:ln>
            <a:noFill/>
          </a:ln>
        </p:spPr>
        <p:txBody>
          <a:bodyPr spcFirstLastPara="1" wrap="square" lIns="91425" tIns="91425" rIns="91425" bIns="91425" anchor="t" anchorCtr="0">
            <a:noAutofit/>
          </a:bodyPr>
          <a:lstStyle>
            <a:lvl1pPr marL="457200" lvl="0" indent="-228600" algn="r">
              <a:lnSpc>
                <a:spcPct val="100000"/>
              </a:lnSpc>
              <a:spcBef>
                <a:spcPts val="0"/>
              </a:spcBef>
              <a:spcAft>
                <a:spcPts val="0"/>
              </a:spcAft>
              <a:buSzPts val="1800"/>
              <a:buNone/>
              <a:defRPr sz="2601" b="1"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2" name="Google Shape;32;p48"/>
          <p:cNvSpPr txBox="1">
            <a:spLocks noGrp="1"/>
          </p:cNvSpPr>
          <p:nvPr>
            <p:ph type="body" idx="6"/>
          </p:nvPr>
        </p:nvSpPr>
        <p:spPr>
          <a:xfrm>
            <a:off x="860003" y="1801600"/>
            <a:ext cx="1576594" cy="1063076"/>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3" name="Google Shape;33;p48"/>
          <p:cNvSpPr/>
          <p:nvPr/>
        </p:nvSpPr>
        <p:spPr>
          <a:xfrm rot="10800000">
            <a:off x="4447931" y="2890345"/>
            <a:ext cx="1740540" cy="1691766"/>
          </a:xfrm>
          <a:custGeom>
            <a:avLst/>
            <a:gdLst/>
            <a:ahLst/>
            <a:cxnLst/>
            <a:rect l="l" t="t" r="r" b="b"/>
            <a:pathLst>
              <a:path w="1740540" h="1691766" extrusionOk="0">
                <a:moveTo>
                  <a:pt x="0" y="0"/>
                </a:moveTo>
                <a:lnTo>
                  <a:pt x="1740540" y="0"/>
                </a:lnTo>
                <a:lnTo>
                  <a:pt x="1740540" y="772654"/>
                </a:lnTo>
                <a:lnTo>
                  <a:pt x="1738724" y="772654"/>
                </a:lnTo>
                <a:cubicBezTo>
                  <a:pt x="1740540" y="789001"/>
                  <a:pt x="1740540" y="805350"/>
                  <a:pt x="1740540" y="821698"/>
                </a:cubicBezTo>
                <a:cubicBezTo>
                  <a:pt x="1740540" y="1303051"/>
                  <a:pt x="1349918" y="1691766"/>
                  <a:pt x="870270" y="1691766"/>
                </a:cubicBezTo>
                <a:cubicBezTo>
                  <a:pt x="388806" y="1691766"/>
                  <a:pt x="0" y="1301235"/>
                  <a:pt x="0" y="821698"/>
                </a:cubicBezTo>
                <a:cubicBezTo>
                  <a:pt x="0" y="805350"/>
                  <a:pt x="1818" y="789001"/>
                  <a:pt x="1818" y="772654"/>
                </a:cubicBezTo>
                <a:lnTo>
                  <a:pt x="0" y="772654"/>
                </a:ln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34" name="Google Shape;34;p48"/>
          <p:cNvSpPr/>
          <p:nvPr/>
        </p:nvSpPr>
        <p:spPr>
          <a:xfrm>
            <a:off x="2400367" y="3910449"/>
            <a:ext cx="1738800" cy="1233052"/>
          </a:xfrm>
          <a:custGeom>
            <a:avLst/>
            <a:gdLst/>
            <a:ahLst/>
            <a:cxnLst/>
            <a:rect l="l" t="t" r="r" b="b"/>
            <a:pathLst>
              <a:path w="1511252" h="3157438" extrusionOk="0">
                <a:moveTo>
                  <a:pt x="0" y="0"/>
                </a:moveTo>
                <a:lnTo>
                  <a:pt x="1511252" y="0"/>
                </a:lnTo>
                <a:lnTo>
                  <a:pt x="1511252" y="3157438"/>
                </a:lnTo>
                <a:lnTo>
                  <a:pt x="0" y="3157438"/>
                </a:lnTo>
                <a:close/>
              </a:path>
            </a:pathLst>
          </a:custGeom>
          <a:solidFill>
            <a:srgbClr val="8ABF3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35" name="Google Shape;35;p48"/>
          <p:cNvSpPr/>
          <p:nvPr/>
        </p:nvSpPr>
        <p:spPr>
          <a:xfrm>
            <a:off x="6528726" y="3989277"/>
            <a:ext cx="1738800" cy="1154225"/>
          </a:xfrm>
          <a:custGeom>
            <a:avLst/>
            <a:gdLst/>
            <a:ahLst/>
            <a:cxnLst/>
            <a:rect l="l" t="t" r="r" b="b"/>
            <a:pathLst>
              <a:path w="1511252" h="3157438" extrusionOk="0">
                <a:moveTo>
                  <a:pt x="0" y="0"/>
                </a:moveTo>
                <a:lnTo>
                  <a:pt x="1511252" y="0"/>
                </a:lnTo>
                <a:lnTo>
                  <a:pt x="1511252" y="3157438"/>
                </a:lnTo>
                <a:lnTo>
                  <a:pt x="0" y="3157438"/>
                </a:lnTo>
                <a:close/>
              </a:path>
            </a:pathLst>
          </a:custGeom>
          <a:solidFill>
            <a:srgbClr val="79A23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67"/>
              <a:buFont typeface="Arial"/>
              <a:buNone/>
            </a:pPr>
            <a:endParaRPr sz="1867" b="0" i="0" u="none" strike="noStrike" cap="none">
              <a:solidFill>
                <a:srgbClr val="000000"/>
              </a:solidFill>
              <a:latin typeface="Calibri"/>
              <a:ea typeface="Calibri"/>
              <a:cs typeface="Calibri"/>
              <a:sym typeface="Calibri"/>
            </a:endParaRPr>
          </a:p>
        </p:txBody>
      </p:sp>
      <p:sp>
        <p:nvSpPr>
          <p:cNvPr id="36" name="Google Shape;36;p48"/>
          <p:cNvSpPr txBox="1">
            <a:spLocks noGrp="1"/>
          </p:cNvSpPr>
          <p:nvPr>
            <p:ph type="body" idx="7"/>
          </p:nvPr>
        </p:nvSpPr>
        <p:spPr>
          <a:xfrm>
            <a:off x="2828382" y="272346"/>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7" name="Google Shape;37;p48"/>
          <p:cNvSpPr txBox="1">
            <a:spLocks noGrp="1"/>
          </p:cNvSpPr>
          <p:nvPr>
            <p:ph type="body" idx="8"/>
          </p:nvPr>
        </p:nvSpPr>
        <p:spPr>
          <a:xfrm>
            <a:off x="2489108" y="4134899"/>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8" name="Google Shape;38;p48"/>
          <p:cNvSpPr txBox="1">
            <a:spLocks noGrp="1"/>
          </p:cNvSpPr>
          <p:nvPr>
            <p:ph type="body" idx="9"/>
          </p:nvPr>
        </p:nvSpPr>
        <p:spPr>
          <a:xfrm>
            <a:off x="4862555" y="1601906"/>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9" name="Google Shape;39;p48"/>
          <p:cNvSpPr txBox="1">
            <a:spLocks noGrp="1"/>
          </p:cNvSpPr>
          <p:nvPr>
            <p:ph type="body" idx="13"/>
          </p:nvPr>
        </p:nvSpPr>
        <p:spPr>
          <a:xfrm>
            <a:off x="4522546" y="3462237"/>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48"/>
          <p:cNvSpPr txBox="1">
            <a:spLocks noGrp="1"/>
          </p:cNvSpPr>
          <p:nvPr>
            <p:ph type="body" idx="14"/>
          </p:nvPr>
        </p:nvSpPr>
        <p:spPr>
          <a:xfrm>
            <a:off x="6580681" y="4103367"/>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1" name="Google Shape;41;p48"/>
          <p:cNvSpPr txBox="1">
            <a:spLocks noGrp="1"/>
          </p:cNvSpPr>
          <p:nvPr>
            <p:ph type="body" idx="15"/>
          </p:nvPr>
        </p:nvSpPr>
        <p:spPr>
          <a:xfrm>
            <a:off x="6975554" y="214540"/>
            <a:ext cx="1573141" cy="473889"/>
          </a:xfrm>
          <a:prstGeom prst="rect">
            <a:avLst/>
          </a:prstGeom>
          <a:noFill/>
          <a:ln>
            <a:noFill/>
          </a:ln>
        </p:spPr>
        <p:txBody>
          <a:bodyPr spcFirstLastPara="1" wrap="square" lIns="91425" tIns="91425" rIns="91425" bIns="91425" anchor="t" anchorCtr="0">
            <a:noAutofit/>
          </a:bodyPr>
          <a:lstStyle>
            <a:lvl1pPr marL="457200" lvl="0" indent="-228600" algn="l">
              <a:lnSpc>
                <a:spcPct val="87272"/>
              </a:lnSpc>
              <a:spcBef>
                <a:spcPts val="0"/>
              </a:spcBef>
              <a:spcAft>
                <a:spcPts val="0"/>
              </a:spcAft>
              <a:buSzPts val="1800"/>
              <a:buNone/>
              <a:defRPr sz="2201"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32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2" name="Google Shape;42;p48"/>
          <p:cNvSpPr>
            <a:spLocks noGrp="1"/>
          </p:cNvSpPr>
          <p:nvPr>
            <p:ph type="pic" idx="16"/>
          </p:nvPr>
        </p:nvSpPr>
        <p:spPr>
          <a:xfrm>
            <a:off x="2400368" y="2498238"/>
            <a:ext cx="1740540" cy="1406954"/>
          </a:xfrm>
          <a:prstGeom prst="rect">
            <a:avLst/>
          </a:prstGeom>
          <a:solidFill>
            <a:srgbClr val="F2F2F2"/>
          </a:solidFill>
          <a:ln>
            <a:noFill/>
          </a:ln>
        </p:spPr>
      </p:sp>
      <p:sp>
        <p:nvSpPr>
          <p:cNvPr id="43" name="Google Shape;43;p48"/>
          <p:cNvSpPr>
            <a:spLocks noGrp="1"/>
          </p:cNvSpPr>
          <p:nvPr>
            <p:ph type="pic" idx="17"/>
          </p:nvPr>
        </p:nvSpPr>
        <p:spPr>
          <a:xfrm>
            <a:off x="4455098" y="4235671"/>
            <a:ext cx="1738800" cy="907831"/>
          </a:xfrm>
          <a:prstGeom prst="rect">
            <a:avLst/>
          </a:prstGeom>
          <a:solidFill>
            <a:srgbClr val="F2F2F2"/>
          </a:solidFill>
          <a:ln>
            <a:noFill/>
          </a:ln>
        </p:spPr>
      </p:sp>
      <p:sp>
        <p:nvSpPr>
          <p:cNvPr id="44" name="Google Shape;44;p48"/>
          <p:cNvSpPr>
            <a:spLocks noGrp="1"/>
          </p:cNvSpPr>
          <p:nvPr>
            <p:ph type="pic" idx="18"/>
          </p:nvPr>
        </p:nvSpPr>
        <p:spPr>
          <a:xfrm>
            <a:off x="6507707" y="2577064"/>
            <a:ext cx="1740540" cy="1406954"/>
          </a:xfrm>
          <a:prstGeom prst="rect">
            <a:avLst/>
          </a:prstGeom>
          <a:solidFill>
            <a:srgbClr val="F2F2F2"/>
          </a:solidFill>
          <a:ln>
            <a:noFill/>
          </a:ln>
        </p:spPr>
      </p:sp>
      <p:sp>
        <p:nvSpPr>
          <p:cNvPr id="45" name="Google Shape;45;p48"/>
          <p:cNvSpPr txBox="1"/>
          <p:nvPr/>
        </p:nvSpPr>
        <p:spPr>
          <a:xfrm>
            <a:off x="8648278" y="4659390"/>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fld id="{00000000-1234-1234-1234-123412341234}" type="slidenum">
              <a:rPr lang="it" sz="1600" b="0" i="0" u="none" strike="noStrike" cap="none">
                <a:solidFill>
                  <a:srgbClr val="8AC03B"/>
                </a:solidFill>
                <a:latin typeface="Calibri"/>
                <a:ea typeface="Calibri"/>
                <a:cs typeface="Calibri"/>
                <a:sym typeface="Calibri"/>
              </a:rPr>
              <a:t>‹#›</a:t>
            </a:fld>
            <a:endParaRPr sz="1600" b="0" i="0" u="none" strike="noStrike" cap="none">
              <a:solidFill>
                <a:srgbClr val="8AC03B"/>
              </a:solidFill>
              <a:latin typeface="Calibri"/>
              <a:ea typeface="Calibri"/>
              <a:cs typeface="Calibri"/>
              <a:sym typeface="Calibri"/>
            </a:endParaRPr>
          </a:p>
        </p:txBody>
      </p:sp>
      <p:sp>
        <p:nvSpPr>
          <p:cNvPr id="46" name="Google Shape;46;p48"/>
          <p:cNvSpPr txBox="1"/>
          <p:nvPr/>
        </p:nvSpPr>
        <p:spPr>
          <a:xfrm rot="-5400000">
            <a:off x="6911015" y="2593184"/>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700"/>
              <a:buFont typeface="Arial"/>
              <a:buNone/>
            </a:pPr>
            <a:r>
              <a:rPr lang="it" sz="700" b="1" i="0" u="none" strike="noStrike" cap="none">
                <a:solidFill>
                  <a:srgbClr val="6D6E71"/>
                </a:solidFill>
                <a:latin typeface="Calibri"/>
                <a:ea typeface="Calibri"/>
                <a:cs typeface="Calibri"/>
                <a:sym typeface="Calibri"/>
              </a:rPr>
              <a:t>GRASSROOTS</a:t>
            </a:r>
            <a:r>
              <a:rPr lang="it" sz="700" b="0" i="0" u="none" strike="noStrike" cap="none">
                <a:solidFill>
                  <a:srgbClr val="6D6E71"/>
                </a:solidFill>
                <a:latin typeface="Calibri"/>
                <a:ea typeface="Calibri"/>
                <a:cs typeface="Calibri"/>
                <a:sym typeface="Calibri"/>
              </a:rPr>
              <a:t> YOUNG ENTREPRENEURS IN ECO-HEALTH TOURISM</a:t>
            </a:r>
            <a:endParaRPr sz="700" b="0" i="0" u="none" strike="noStrike" cap="none">
              <a:solidFill>
                <a:srgbClr val="6D6E7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7"/>
        <p:cNvGrpSpPr/>
        <p:nvPr/>
      </p:nvGrpSpPr>
      <p:grpSpPr>
        <a:xfrm>
          <a:off x="0" y="0"/>
          <a:ext cx="0" cy="0"/>
          <a:chOff x="0" y="0"/>
          <a:chExt cx="0" cy="0"/>
        </a:xfrm>
      </p:grpSpPr>
      <p:sp>
        <p:nvSpPr>
          <p:cNvPr id="48" name="Google Shape;48;p49"/>
          <p:cNvSpPr txBox="1">
            <a:spLocks noGrp="1"/>
          </p:cNvSpPr>
          <p:nvPr>
            <p:ph type="body" idx="1"/>
          </p:nvPr>
        </p:nvSpPr>
        <p:spPr>
          <a:xfrm>
            <a:off x="544390" y="1516694"/>
            <a:ext cx="8159996" cy="2887439"/>
          </a:xfrm>
          <a:prstGeom prst="rect">
            <a:avLst/>
          </a:prstGeom>
          <a:noFill/>
          <a:ln>
            <a:noFill/>
          </a:ln>
        </p:spPr>
        <p:txBody>
          <a:bodyPr spcFirstLastPara="1" wrap="square" lIns="91425" tIns="91425" rIns="91425" bIns="91425" anchor="t" anchorCtr="0">
            <a:normAutofit/>
          </a:bodyPr>
          <a:lstStyle>
            <a:lvl1pPr marL="457200" lvl="0" indent="-228600" algn="l">
              <a:lnSpc>
                <a:spcPct val="103333"/>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9" name="Google Shape;49;p49"/>
          <p:cNvSpPr txBox="1">
            <a:spLocks noGrp="1"/>
          </p:cNvSpPr>
          <p:nvPr>
            <p:ph type="body" idx="2"/>
          </p:nvPr>
        </p:nvSpPr>
        <p:spPr>
          <a:xfrm>
            <a:off x="544391" y="553618"/>
            <a:ext cx="8136857" cy="602741"/>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2700" b="1" i="0">
                <a:solidFill>
                  <a:srgbClr val="69ADAD"/>
                </a:solidFill>
                <a:latin typeface="Calibri"/>
                <a:ea typeface="Calibri"/>
                <a:cs typeface="Calibri"/>
                <a:sym typeface="Calibri"/>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0" name="Google Shape;50;p49"/>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hoto/Text Slide 02">
  <p:cSld name="Photo/Text Slide 02">
    <p:spTree>
      <p:nvGrpSpPr>
        <p:cNvPr id="1" name="Shape 51"/>
        <p:cNvGrpSpPr/>
        <p:nvPr/>
      </p:nvGrpSpPr>
      <p:grpSpPr>
        <a:xfrm>
          <a:off x="0" y="0"/>
          <a:ext cx="0" cy="0"/>
          <a:chOff x="0" y="0"/>
          <a:chExt cx="0" cy="0"/>
        </a:xfrm>
      </p:grpSpPr>
      <p:cxnSp>
        <p:nvCxnSpPr>
          <p:cNvPr id="52" name="Google Shape;52;p98"/>
          <p:cNvCxnSpPr/>
          <p:nvPr/>
        </p:nvCxnSpPr>
        <p:spPr>
          <a:xfrm>
            <a:off x="306667" y="1286105"/>
            <a:ext cx="2321106" cy="0"/>
          </a:xfrm>
          <a:prstGeom prst="straightConnector1">
            <a:avLst/>
          </a:prstGeom>
          <a:noFill/>
          <a:ln w="22225" cap="flat" cmpd="sng">
            <a:solidFill>
              <a:schemeClr val="lt1"/>
            </a:solidFill>
            <a:prstDash val="solid"/>
            <a:round/>
            <a:headEnd type="none" w="sm" len="sm"/>
            <a:tailEnd type="none" w="sm" len="sm"/>
          </a:ln>
        </p:spPr>
      </p:cxnSp>
      <p:sp>
        <p:nvSpPr>
          <p:cNvPr id="53" name="Google Shape;53;p98"/>
          <p:cNvSpPr txBox="1">
            <a:spLocks noGrp="1"/>
          </p:cNvSpPr>
          <p:nvPr>
            <p:ph type="body" idx="1"/>
          </p:nvPr>
        </p:nvSpPr>
        <p:spPr>
          <a:xfrm>
            <a:off x="396102" y="1407524"/>
            <a:ext cx="1149204" cy="786916"/>
          </a:xfrm>
          <a:prstGeom prst="rect">
            <a:avLst/>
          </a:prstGeom>
          <a:noFill/>
          <a:ln>
            <a:noFill/>
          </a:ln>
        </p:spPr>
        <p:txBody>
          <a:bodyPr spcFirstLastPara="1" wrap="square" lIns="91425" tIns="91425" rIns="91425" bIns="91425" anchor="t" anchorCtr="0">
            <a:noAutofit/>
          </a:bodyPr>
          <a:lstStyle>
            <a:lvl1pPr marL="457200" lvl="0" indent="-228600" algn="l">
              <a:lnSpc>
                <a:spcPct val="90000"/>
              </a:lnSpc>
              <a:spcBef>
                <a:spcPts val="0"/>
              </a:spcBef>
              <a:spcAft>
                <a:spcPts val="0"/>
              </a:spcAft>
              <a:buSzPts val="1800"/>
              <a:buNone/>
              <a:defRPr sz="2100"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4" name="Google Shape;54;p98"/>
          <p:cNvSpPr txBox="1">
            <a:spLocks noGrp="1"/>
          </p:cNvSpPr>
          <p:nvPr>
            <p:ph type="body" idx="2"/>
          </p:nvPr>
        </p:nvSpPr>
        <p:spPr>
          <a:xfrm>
            <a:off x="408700" y="706335"/>
            <a:ext cx="897977" cy="28917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0"/>
              </a:spcBef>
              <a:spcAft>
                <a:spcPts val="0"/>
              </a:spcAft>
              <a:buSzPts val="1800"/>
              <a:buNone/>
              <a:defRPr sz="3300" b="1"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5" name="Google Shape;55;p98"/>
          <p:cNvSpPr txBox="1">
            <a:spLocks noGrp="1"/>
          </p:cNvSpPr>
          <p:nvPr>
            <p:ph type="body" idx="3"/>
          </p:nvPr>
        </p:nvSpPr>
        <p:spPr>
          <a:xfrm>
            <a:off x="3445851" y="1534279"/>
            <a:ext cx="5465675" cy="2887439"/>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6" name="Google Shape;56;p98"/>
          <p:cNvSpPr txBox="1">
            <a:spLocks noGrp="1"/>
          </p:cNvSpPr>
          <p:nvPr>
            <p:ph type="body" idx="4"/>
          </p:nvPr>
        </p:nvSpPr>
        <p:spPr>
          <a:xfrm>
            <a:off x="3445853" y="571203"/>
            <a:ext cx="5450174" cy="602741"/>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2700" b="1" i="0">
                <a:solidFill>
                  <a:srgbClr val="69ADAD"/>
                </a:solidFill>
                <a:latin typeface="Calibri"/>
                <a:ea typeface="Calibri"/>
                <a:cs typeface="Calibri"/>
                <a:sym typeface="Calibri"/>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7" name="Google Shape;57;p98"/>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8"/>
        <p:cNvGrpSpPr/>
        <p:nvPr/>
      </p:nvGrpSpPr>
      <p:grpSpPr>
        <a:xfrm>
          <a:off x="0" y="0"/>
          <a:ext cx="0" cy="0"/>
          <a:chOff x="0" y="0"/>
          <a:chExt cx="0" cy="0"/>
        </a:xfrm>
      </p:grpSpPr>
      <p:sp>
        <p:nvSpPr>
          <p:cNvPr id="59" name="Google Shape;59;p47"/>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
        <p:nvSpPr>
          <p:cNvPr id="60" name="Google Shape;60;p47"/>
          <p:cNvSpPr txBox="1">
            <a:spLocks noGrp="1"/>
          </p:cNvSpPr>
          <p:nvPr>
            <p:ph type="body" idx="1"/>
          </p:nvPr>
        </p:nvSpPr>
        <p:spPr>
          <a:xfrm>
            <a:off x="645981" y="1862824"/>
            <a:ext cx="7796980" cy="3849918"/>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2400" b="0" i="0">
                <a:solidFill>
                  <a:srgbClr val="282666"/>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1" name="Google Shape;61;p47"/>
          <p:cNvSpPr txBox="1">
            <a:spLocks noGrp="1"/>
          </p:cNvSpPr>
          <p:nvPr>
            <p:ph type="body" idx="2"/>
          </p:nvPr>
        </p:nvSpPr>
        <p:spPr>
          <a:xfrm>
            <a:off x="645985" y="578724"/>
            <a:ext cx="7796980" cy="803654"/>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3600" b="1" i="0">
                <a:solidFill>
                  <a:srgbClr val="653795"/>
                </a:solidFill>
                <a:latin typeface="Arial"/>
                <a:ea typeface="Arial"/>
                <a:cs typeface="Arial"/>
                <a:sym typeface="Aria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hoto/Text Slide 01">
  <p:cSld name="Photo/Text Slide 01">
    <p:spTree>
      <p:nvGrpSpPr>
        <p:cNvPr id="1" name="Shape 62"/>
        <p:cNvGrpSpPr/>
        <p:nvPr/>
      </p:nvGrpSpPr>
      <p:grpSpPr>
        <a:xfrm>
          <a:off x="0" y="0"/>
          <a:ext cx="0" cy="0"/>
          <a:chOff x="0" y="0"/>
          <a:chExt cx="0" cy="0"/>
        </a:xfrm>
      </p:grpSpPr>
      <p:sp>
        <p:nvSpPr>
          <p:cNvPr id="63" name="Google Shape;63;p99"/>
          <p:cNvSpPr/>
          <p:nvPr/>
        </p:nvSpPr>
        <p:spPr>
          <a:xfrm>
            <a:off x="293702" y="1237654"/>
            <a:ext cx="2567372" cy="3430490"/>
          </a:xfrm>
          <a:custGeom>
            <a:avLst/>
            <a:gdLst/>
            <a:ahLst/>
            <a:cxnLst/>
            <a:rect l="l" t="t" r="r" b="b"/>
            <a:pathLst>
              <a:path w="3998034" h="4950763" extrusionOk="0">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69ADAD"/>
          </a:solid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051"/>
              <a:buFont typeface="Arial"/>
              <a:buNone/>
            </a:pPr>
            <a:endParaRPr sz="1051" b="0" i="0" u="none" strike="noStrike" cap="none">
              <a:solidFill>
                <a:schemeClr val="lt1"/>
              </a:solidFill>
              <a:latin typeface="Arial"/>
              <a:ea typeface="Arial"/>
              <a:cs typeface="Arial"/>
              <a:sym typeface="Arial"/>
            </a:endParaRPr>
          </a:p>
        </p:txBody>
      </p:sp>
      <p:cxnSp>
        <p:nvCxnSpPr>
          <p:cNvPr id="64" name="Google Shape;64;p99"/>
          <p:cNvCxnSpPr/>
          <p:nvPr/>
        </p:nvCxnSpPr>
        <p:spPr>
          <a:xfrm>
            <a:off x="416834" y="2422601"/>
            <a:ext cx="2321106" cy="0"/>
          </a:xfrm>
          <a:prstGeom prst="straightConnector1">
            <a:avLst/>
          </a:prstGeom>
          <a:noFill/>
          <a:ln w="22225" cap="flat" cmpd="sng">
            <a:solidFill>
              <a:schemeClr val="lt1"/>
            </a:solidFill>
            <a:prstDash val="solid"/>
            <a:round/>
            <a:headEnd type="none" w="sm" len="sm"/>
            <a:tailEnd type="none" w="sm" len="sm"/>
          </a:ln>
        </p:spPr>
      </p:cxnSp>
      <p:sp>
        <p:nvSpPr>
          <p:cNvPr id="65" name="Google Shape;65;p99"/>
          <p:cNvSpPr txBox="1">
            <a:spLocks noGrp="1"/>
          </p:cNvSpPr>
          <p:nvPr>
            <p:ph type="body" idx="1"/>
          </p:nvPr>
        </p:nvSpPr>
        <p:spPr>
          <a:xfrm>
            <a:off x="506267" y="2544020"/>
            <a:ext cx="1149204" cy="786916"/>
          </a:xfrm>
          <a:prstGeom prst="rect">
            <a:avLst/>
          </a:prstGeom>
          <a:noFill/>
          <a:ln>
            <a:noFill/>
          </a:ln>
        </p:spPr>
        <p:txBody>
          <a:bodyPr spcFirstLastPara="1" wrap="square" lIns="91425" tIns="91425" rIns="91425" bIns="91425" anchor="t" anchorCtr="0">
            <a:noAutofit/>
          </a:bodyPr>
          <a:lstStyle>
            <a:lvl1pPr marL="457200" lvl="0" indent="-228600" algn="l">
              <a:lnSpc>
                <a:spcPct val="90000"/>
              </a:lnSpc>
              <a:spcBef>
                <a:spcPts val="0"/>
              </a:spcBef>
              <a:spcAft>
                <a:spcPts val="0"/>
              </a:spcAft>
              <a:buSzPts val="1800"/>
              <a:buNone/>
              <a:defRPr sz="2100"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6" name="Google Shape;66;p99"/>
          <p:cNvSpPr txBox="1">
            <a:spLocks noGrp="1"/>
          </p:cNvSpPr>
          <p:nvPr>
            <p:ph type="body" idx="2"/>
          </p:nvPr>
        </p:nvSpPr>
        <p:spPr>
          <a:xfrm>
            <a:off x="518866" y="1842831"/>
            <a:ext cx="897977" cy="28917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0"/>
              </a:spcBef>
              <a:spcAft>
                <a:spcPts val="0"/>
              </a:spcAft>
              <a:buSzPts val="1800"/>
              <a:buNone/>
              <a:defRPr sz="3300" b="1"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7" name="Google Shape;67;p99"/>
          <p:cNvSpPr>
            <a:spLocks noGrp="1"/>
          </p:cNvSpPr>
          <p:nvPr>
            <p:ph type="pic" idx="3"/>
          </p:nvPr>
        </p:nvSpPr>
        <p:spPr>
          <a:xfrm>
            <a:off x="293702" y="1"/>
            <a:ext cx="2567372" cy="1459311"/>
          </a:xfrm>
          <a:prstGeom prst="rect">
            <a:avLst/>
          </a:prstGeom>
          <a:solidFill>
            <a:srgbClr val="F2F2F2"/>
          </a:solidFill>
          <a:ln>
            <a:noFill/>
          </a:ln>
        </p:spPr>
      </p:sp>
      <p:sp>
        <p:nvSpPr>
          <p:cNvPr id="68" name="Google Shape;68;p99"/>
          <p:cNvSpPr txBox="1">
            <a:spLocks noGrp="1"/>
          </p:cNvSpPr>
          <p:nvPr>
            <p:ph type="body" idx="4"/>
          </p:nvPr>
        </p:nvSpPr>
        <p:spPr>
          <a:xfrm>
            <a:off x="3445851" y="1534279"/>
            <a:ext cx="5221108" cy="2887439"/>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9" name="Google Shape;69;p99"/>
          <p:cNvSpPr txBox="1">
            <a:spLocks noGrp="1"/>
          </p:cNvSpPr>
          <p:nvPr>
            <p:ph type="body" idx="5"/>
          </p:nvPr>
        </p:nvSpPr>
        <p:spPr>
          <a:xfrm>
            <a:off x="3445853" y="571203"/>
            <a:ext cx="5221108" cy="602741"/>
          </a:xfrm>
          <a:prstGeom prst="rect">
            <a:avLst/>
          </a:prstGeom>
          <a:noFill/>
          <a:ln>
            <a:noFill/>
          </a:ln>
        </p:spPr>
        <p:txBody>
          <a:bodyPr spcFirstLastPara="1" wrap="square" lIns="91425" tIns="91425" rIns="91425" bIns="91425" anchor="t" anchorCtr="0">
            <a:noAutofit/>
          </a:bodyPr>
          <a:lstStyle>
            <a:lvl1pPr marL="457200" lvl="0" indent="-228600" algn="l">
              <a:lnSpc>
                <a:spcPct val="115000"/>
              </a:lnSpc>
              <a:spcBef>
                <a:spcPts val="0"/>
              </a:spcBef>
              <a:spcAft>
                <a:spcPts val="0"/>
              </a:spcAft>
              <a:buSzPts val="1800"/>
              <a:buNone/>
              <a:defRPr sz="2700" b="1" i="0">
                <a:solidFill>
                  <a:srgbClr val="97C679"/>
                </a:solidFill>
                <a:latin typeface="Calibri"/>
                <a:ea typeface="Calibri"/>
                <a:cs typeface="Calibri"/>
                <a:sym typeface="Calibri"/>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70" name="Google Shape;70;p99"/>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hoto/Text Slide 03">
  <p:cSld name="Photo/Text Slide 03">
    <p:spTree>
      <p:nvGrpSpPr>
        <p:cNvPr id="1" name="Shape 71"/>
        <p:cNvGrpSpPr/>
        <p:nvPr/>
      </p:nvGrpSpPr>
      <p:grpSpPr>
        <a:xfrm>
          <a:off x="0" y="0"/>
          <a:ext cx="0" cy="0"/>
          <a:chOff x="0" y="0"/>
          <a:chExt cx="0" cy="0"/>
        </a:xfrm>
      </p:grpSpPr>
      <p:sp>
        <p:nvSpPr>
          <p:cNvPr id="72" name="Google Shape;72;p100"/>
          <p:cNvSpPr/>
          <p:nvPr/>
        </p:nvSpPr>
        <p:spPr>
          <a:xfrm rot="-5400000">
            <a:off x="544831" y="2204506"/>
            <a:ext cx="2094128" cy="3183788"/>
          </a:xfrm>
          <a:custGeom>
            <a:avLst/>
            <a:gdLst/>
            <a:ahLst/>
            <a:cxnLst/>
            <a:rect l="l" t="t" r="r" b="b"/>
            <a:pathLst>
              <a:path w="2580643" h="3923456" extrusionOk="0">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051"/>
              <a:buFont typeface="Arial"/>
              <a:buNone/>
            </a:pPr>
            <a:endParaRPr sz="1051" b="0" i="0" u="none" strike="noStrike" cap="none">
              <a:solidFill>
                <a:srgbClr val="000000"/>
              </a:solidFill>
              <a:latin typeface="Calibri"/>
              <a:ea typeface="Calibri"/>
              <a:cs typeface="Calibri"/>
              <a:sym typeface="Calibri"/>
            </a:endParaRPr>
          </a:p>
        </p:txBody>
      </p:sp>
      <p:sp>
        <p:nvSpPr>
          <p:cNvPr id="73" name="Google Shape;73;p100"/>
          <p:cNvSpPr>
            <a:spLocks noGrp="1"/>
          </p:cNvSpPr>
          <p:nvPr>
            <p:ph type="pic" idx="2"/>
          </p:nvPr>
        </p:nvSpPr>
        <p:spPr>
          <a:xfrm>
            <a:off x="26749" y="182167"/>
            <a:ext cx="5681716" cy="3248416"/>
          </a:xfrm>
          <a:prstGeom prst="rect">
            <a:avLst/>
          </a:prstGeom>
          <a:solidFill>
            <a:srgbClr val="F2F2F2"/>
          </a:solidFill>
          <a:ln>
            <a:noFill/>
          </a:ln>
        </p:spPr>
      </p:sp>
      <p:cxnSp>
        <p:nvCxnSpPr>
          <p:cNvPr id="74" name="Google Shape;74;p100"/>
          <p:cNvCxnSpPr/>
          <p:nvPr/>
        </p:nvCxnSpPr>
        <p:spPr>
          <a:xfrm>
            <a:off x="360245" y="3568533"/>
            <a:ext cx="2321106" cy="0"/>
          </a:xfrm>
          <a:prstGeom prst="straightConnector1">
            <a:avLst/>
          </a:prstGeom>
          <a:noFill/>
          <a:ln w="22225" cap="flat" cmpd="sng">
            <a:solidFill>
              <a:schemeClr val="lt1"/>
            </a:solidFill>
            <a:prstDash val="solid"/>
            <a:round/>
            <a:headEnd type="none" w="sm" len="sm"/>
            <a:tailEnd type="none" w="sm" len="sm"/>
          </a:ln>
        </p:spPr>
      </p:cxnSp>
      <p:sp>
        <p:nvSpPr>
          <p:cNvPr id="75" name="Google Shape;75;p100"/>
          <p:cNvSpPr txBox="1">
            <a:spLocks noGrp="1"/>
          </p:cNvSpPr>
          <p:nvPr>
            <p:ph type="body" idx="1"/>
          </p:nvPr>
        </p:nvSpPr>
        <p:spPr>
          <a:xfrm>
            <a:off x="449679" y="3689952"/>
            <a:ext cx="1149204" cy="786916"/>
          </a:xfrm>
          <a:prstGeom prst="rect">
            <a:avLst/>
          </a:prstGeom>
          <a:noFill/>
          <a:ln>
            <a:noFill/>
          </a:ln>
        </p:spPr>
        <p:txBody>
          <a:bodyPr spcFirstLastPara="1" wrap="square" lIns="91425" tIns="91425" rIns="91425" bIns="91425" anchor="t" anchorCtr="0">
            <a:noAutofit/>
          </a:bodyPr>
          <a:lstStyle>
            <a:lvl1pPr marL="457200" lvl="0" indent="-228600" algn="l">
              <a:lnSpc>
                <a:spcPct val="90000"/>
              </a:lnSpc>
              <a:spcBef>
                <a:spcPts val="0"/>
              </a:spcBef>
              <a:spcAft>
                <a:spcPts val="0"/>
              </a:spcAft>
              <a:buSzPts val="1800"/>
              <a:buNone/>
              <a:defRPr sz="2100"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76" name="Google Shape;76;p100"/>
          <p:cNvSpPr txBox="1">
            <a:spLocks noGrp="1"/>
          </p:cNvSpPr>
          <p:nvPr>
            <p:ph type="body" idx="3"/>
          </p:nvPr>
        </p:nvSpPr>
        <p:spPr>
          <a:xfrm>
            <a:off x="462279" y="2988764"/>
            <a:ext cx="897977" cy="289173"/>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0"/>
              </a:spcBef>
              <a:spcAft>
                <a:spcPts val="0"/>
              </a:spcAft>
              <a:buSzPts val="1800"/>
              <a:buNone/>
              <a:defRPr sz="3300" b="1"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77" name="Google Shape;77;p100"/>
          <p:cNvSpPr txBox="1">
            <a:spLocks noGrp="1"/>
          </p:cNvSpPr>
          <p:nvPr>
            <p:ph type="body" idx="4"/>
          </p:nvPr>
        </p:nvSpPr>
        <p:spPr>
          <a:xfrm>
            <a:off x="5960213" y="482204"/>
            <a:ext cx="2706745" cy="4090094"/>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78" name="Google Shape;78;p100"/>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hoto/Text Slide 04">
  <p:cSld name="Photo/Text Slide 04">
    <p:spTree>
      <p:nvGrpSpPr>
        <p:cNvPr id="1" name="Shape 79"/>
        <p:cNvGrpSpPr/>
        <p:nvPr/>
      </p:nvGrpSpPr>
      <p:grpSpPr>
        <a:xfrm>
          <a:off x="0" y="0"/>
          <a:ext cx="0" cy="0"/>
          <a:chOff x="0" y="0"/>
          <a:chExt cx="0" cy="0"/>
        </a:xfrm>
      </p:grpSpPr>
      <p:sp>
        <p:nvSpPr>
          <p:cNvPr id="80" name="Google Shape;80;p101"/>
          <p:cNvSpPr/>
          <p:nvPr/>
        </p:nvSpPr>
        <p:spPr>
          <a:xfrm rot="5400000">
            <a:off x="6138958" y="-327600"/>
            <a:ext cx="2384633" cy="3625454"/>
          </a:xfrm>
          <a:custGeom>
            <a:avLst/>
            <a:gdLst/>
            <a:ahLst/>
            <a:cxnLst/>
            <a:rect l="l" t="t" r="r" b="b"/>
            <a:pathLst>
              <a:path w="2580643" h="3923456" extrusionOk="0">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97C67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051"/>
              <a:buFont typeface="Arial"/>
              <a:buNone/>
            </a:pPr>
            <a:endParaRPr sz="1051" b="0" i="0" u="none" strike="noStrike" cap="none">
              <a:solidFill>
                <a:srgbClr val="000000"/>
              </a:solidFill>
              <a:latin typeface="Calibri"/>
              <a:ea typeface="Calibri"/>
              <a:cs typeface="Calibri"/>
              <a:sym typeface="Calibri"/>
            </a:endParaRPr>
          </a:p>
        </p:txBody>
      </p:sp>
      <p:cxnSp>
        <p:nvCxnSpPr>
          <p:cNvPr id="81" name="Google Shape;81;p101"/>
          <p:cNvCxnSpPr/>
          <p:nvPr/>
        </p:nvCxnSpPr>
        <p:spPr>
          <a:xfrm>
            <a:off x="5960212" y="1260709"/>
            <a:ext cx="2847708" cy="0"/>
          </a:xfrm>
          <a:prstGeom prst="straightConnector1">
            <a:avLst/>
          </a:prstGeom>
          <a:noFill/>
          <a:ln w="22225" cap="flat" cmpd="sng">
            <a:solidFill>
              <a:schemeClr val="lt1"/>
            </a:solidFill>
            <a:prstDash val="solid"/>
            <a:round/>
            <a:headEnd type="none" w="sm" len="sm"/>
            <a:tailEnd type="none" w="sm" len="sm"/>
          </a:ln>
        </p:spPr>
      </p:cxnSp>
      <p:sp>
        <p:nvSpPr>
          <p:cNvPr id="82" name="Google Shape;82;p101"/>
          <p:cNvSpPr txBox="1">
            <a:spLocks noGrp="1"/>
          </p:cNvSpPr>
          <p:nvPr>
            <p:ph type="body" idx="1"/>
          </p:nvPr>
        </p:nvSpPr>
        <p:spPr>
          <a:xfrm>
            <a:off x="7508507" y="1392843"/>
            <a:ext cx="1149204" cy="786916"/>
          </a:xfrm>
          <a:prstGeom prst="rect">
            <a:avLst/>
          </a:prstGeom>
          <a:noFill/>
          <a:ln>
            <a:noFill/>
          </a:ln>
        </p:spPr>
        <p:txBody>
          <a:bodyPr spcFirstLastPara="1" wrap="square" lIns="91425" tIns="91425" rIns="91425" bIns="91425" anchor="t" anchorCtr="0">
            <a:noAutofit/>
          </a:bodyPr>
          <a:lstStyle>
            <a:lvl1pPr marL="457200" lvl="0" indent="-228600" algn="r">
              <a:lnSpc>
                <a:spcPct val="90000"/>
              </a:lnSpc>
              <a:spcBef>
                <a:spcPts val="0"/>
              </a:spcBef>
              <a:spcAft>
                <a:spcPts val="0"/>
              </a:spcAft>
              <a:buSzPts val="1800"/>
              <a:buNone/>
              <a:defRPr sz="2100" b="0"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101"/>
          <p:cNvSpPr txBox="1">
            <a:spLocks noGrp="1"/>
          </p:cNvSpPr>
          <p:nvPr>
            <p:ph type="body" idx="2"/>
          </p:nvPr>
        </p:nvSpPr>
        <p:spPr>
          <a:xfrm>
            <a:off x="7759733" y="691655"/>
            <a:ext cx="897977" cy="289173"/>
          </a:xfrm>
          <a:prstGeom prst="rect">
            <a:avLst/>
          </a:prstGeom>
          <a:noFill/>
          <a:ln>
            <a:noFill/>
          </a:ln>
        </p:spPr>
        <p:txBody>
          <a:bodyPr spcFirstLastPara="1" wrap="square" lIns="91425" tIns="91425" rIns="91425" bIns="91425" anchor="t" anchorCtr="0">
            <a:noAutofit/>
          </a:bodyPr>
          <a:lstStyle>
            <a:lvl1pPr marL="457200" lvl="0" indent="-228600" algn="r">
              <a:lnSpc>
                <a:spcPct val="100000"/>
              </a:lnSpc>
              <a:spcBef>
                <a:spcPts val="0"/>
              </a:spcBef>
              <a:spcAft>
                <a:spcPts val="0"/>
              </a:spcAft>
              <a:buSzPts val="1800"/>
              <a:buNone/>
              <a:defRPr sz="3300" b="1" i="0">
                <a:solidFill>
                  <a:schemeClr val="lt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2pPr>
            <a:lvl3pPr marL="1371600" lvl="2"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3pPr>
            <a:lvl4pPr marL="1828800" lvl="3"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4pPr>
            <a:lvl5pPr marL="2286000" lvl="4" indent="-228600" algn="l">
              <a:lnSpc>
                <a:spcPct val="115000"/>
              </a:lnSpc>
              <a:spcBef>
                <a:spcPts val="0"/>
              </a:spcBef>
              <a:spcAft>
                <a:spcPts val="0"/>
              </a:spcAft>
              <a:buSzPts val="1400"/>
              <a:buNone/>
              <a:defRPr sz="2400">
                <a:solidFill>
                  <a:srgbClr val="011E3B"/>
                </a:solidFill>
                <a:latin typeface="Montserrat"/>
                <a:ea typeface="Montserrat"/>
                <a:cs typeface="Montserrat"/>
                <a:sym typeface="Montserra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4" name="Google Shape;84;p101"/>
          <p:cNvSpPr txBox="1">
            <a:spLocks noGrp="1"/>
          </p:cNvSpPr>
          <p:nvPr>
            <p:ph type="body" idx="3"/>
          </p:nvPr>
        </p:nvSpPr>
        <p:spPr>
          <a:xfrm>
            <a:off x="590828" y="3796741"/>
            <a:ext cx="8289701" cy="926956"/>
          </a:xfrm>
          <a:prstGeom prst="rect">
            <a:avLst/>
          </a:prstGeom>
          <a:noFill/>
          <a:ln>
            <a:noFill/>
          </a:ln>
        </p:spPr>
        <p:txBody>
          <a:bodyPr spcFirstLastPara="1" wrap="square" lIns="91425" tIns="91425" rIns="91425" bIns="91425" anchor="t" anchorCtr="0">
            <a:normAutofit/>
          </a:bodyPr>
          <a:lstStyle>
            <a:lvl1pPr marL="457200" lvl="0" indent="-228600" algn="l">
              <a:lnSpc>
                <a:spcPct val="115000"/>
              </a:lnSpc>
              <a:spcBef>
                <a:spcPts val="0"/>
              </a:spcBef>
              <a:spcAft>
                <a:spcPts val="0"/>
              </a:spcAft>
              <a:buSzPts val="1800"/>
              <a:buNone/>
              <a:defRPr sz="1801" b="0" i="0">
                <a:solidFill>
                  <a:srgbClr val="6D6E71"/>
                </a:solidFill>
                <a:latin typeface="Calibri"/>
                <a:ea typeface="Calibri"/>
                <a:cs typeface="Calibri"/>
                <a:sym typeface="Calibri"/>
              </a:defRPr>
            </a:lvl1pPr>
            <a:lvl2pPr marL="914400" lvl="1"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2pPr>
            <a:lvl3pPr marL="1371600" lvl="2"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3pPr>
            <a:lvl4pPr marL="1828800" lvl="3"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4pPr>
            <a:lvl5pPr marL="2286000" lvl="4" indent="-228600" algn="l">
              <a:lnSpc>
                <a:spcPct val="115000"/>
              </a:lnSpc>
              <a:spcBef>
                <a:spcPts val="0"/>
              </a:spcBef>
              <a:spcAft>
                <a:spcPts val="0"/>
              </a:spcAft>
              <a:buSzPts val="1400"/>
              <a:buNone/>
              <a:defRPr sz="1500" b="0" i="0">
                <a:solidFill>
                  <a:schemeClr val="lt1"/>
                </a:solidFill>
                <a:latin typeface="Montserrat Light"/>
                <a:ea typeface="Montserrat Light"/>
                <a:cs typeface="Montserrat Light"/>
                <a:sym typeface="Montserrat Light"/>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5" name="Google Shape;85;p101"/>
          <p:cNvSpPr>
            <a:spLocks noGrp="1"/>
          </p:cNvSpPr>
          <p:nvPr>
            <p:ph type="pic" idx="4"/>
          </p:nvPr>
        </p:nvSpPr>
        <p:spPr>
          <a:xfrm>
            <a:off x="3" y="111340"/>
            <a:ext cx="6072887" cy="3349922"/>
          </a:xfrm>
          <a:prstGeom prst="rect">
            <a:avLst/>
          </a:prstGeom>
          <a:solidFill>
            <a:srgbClr val="F2F2F2"/>
          </a:solidFill>
          <a:ln>
            <a:noFill/>
          </a:ln>
        </p:spPr>
      </p:sp>
      <p:sp>
        <p:nvSpPr>
          <p:cNvPr id="86" name="Google Shape;86;p101"/>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7"/>
        <p:cNvGrpSpPr/>
        <p:nvPr/>
      </p:nvGrpSpPr>
      <p:grpSpPr>
        <a:xfrm>
          <a:off x="0" y="0"/>
          <a:ext cx="0" cy="0"/>
          <a:chOff x="0" y="0"/>
          <a:chExt cx="0" cy="0"/>
        </a:xfrm>
      </p:grpSpPr>
      <p:sp>
        <p:nvSpPr>
          <p:cNvPr id="88" name="Google Shape;88;p53"/>
          <p:cNvSpPr txBox="1">
            <a:spLocks noGrp="1"/>
          </p:cNvSpPr>
          <p:nvPr>
            <p:ph type="title"/>
          </p:nvPr>
        </p:nvSpPr>
        <p:spPr>
          <a:xfrm>
            <a:off x="311700" y="2150851"/>
            <a:ext cx="8520601"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89" name="Google Shape;89;p53"/>
          <p:cNvSpPr txBox="1">
            <a:spLocks noGrp="1"/>
          </p:cNvSpPr>
          <p:nvPr>
            <p:ph type="sldNum" idx="12"/>
          </p:nvPr>
        </p:nvSpPr>
        <p:spPr>
          <a:xfrm>
            <a:off x="8472459"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1"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45"/>
          <p:cNvSpPr txBox="1">
            <a:spLocks noGrp="1"/>
          </p:cNvSpPr>
          <p:nvPr>
            <p:ph type="title"/>
          </p:nvPr>
        </p:nvSpPr>
        <p:spPr>
          <a:xfrm>
            <a:off x="311700" y="445025"/>
            <a:ext cx="8520601"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5"/>
          <p:cNvSpPr txBox="1">
            <a:spLocks noGrp="1"/>
          </p:cNvSpPr>
          <p:nvPr>
            <p:ph type="body" idx="1"/>
          </p:nvPr>
        </p:nvSpPr>
        <p:spPr>
          <a:xfrm>
            <a:off x="311700" y="1152475"/>
            <a:ext cx="8520601"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45"/>
          <p:cNvSpPr txBox="1">
            <a:spLocks noGrp="1"/>
          </p:cNvSpPr>
          <p:nvPr>
            <p:ph type="sldNum" idx="12"/>
          </p:nvPr>
        </p:nvSpPr>
        <p:spPr>
          <a:xfrm>
            <a:off x="8463366" y="4630265"/>
            <a:ext cx="477436" cy="465822"/>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1pPr>
            <a:lvl2pPr marL="0" marR="0" lvl="1"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2pPr>
            <a:lvl3pPr marL="0" marR="0" lvl="2"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3pPr>
            <a:lvl4pPr marL="0" marR="0" lvl="3"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4pPr>
            <a:lvl5pPr marL="0" marR="0" lvl="4"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5pPr>
            <a:lvl6pPr marL="0" marR="0" lvl="5"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6pPr>
            <a:lvl7pPr marL="0" marR="0" lvl="6"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7pPr>
            <a:lvl8pPr marL="0" marR="0" lvl="7"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8pPr>
            <a:lvl9pPr marL="0" marR="0" lvl="8" indent="0" algn="ctr" rtl="0">
              <a:lnSpc>
                <a:spcPct val="100000"/>
              </a:lnSpc>
              <a:spcBef>
                <a:spcPts val="0"/>
              </a:spcBef>
              <a:spcAft>
                <a:spcPts val="0"/>
              </a:spcAft>
              <a:buClr>
                <a:srgbClr val="000000"/>
              </a:buClr>
              <a:buSzPts val="1600"/>
              <a:buFont typeface="Arial"/>
              <a:buNone/>
              <a:defRPr sz="16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it"/>
              <a:t>‹#›</a:t>
            </a:fld>
            <a:endParaRPr/>
          </a:p>
        </p:txBody>
      </p:sp>
      <p:sp>
        <p:nvSpPr>
          <p:cNvPr id="9" name="Google Shape;9;p45"/>
          <p:cNvSpPr txBox="1"/>
          <p:nvPr/>
        </p:nvSpPr>
        <p:spPr>
          <a:xfrm>
            <a:off x="4597582" y="4696304"/>
            <a:ext cx="3896178" cy="374382"/>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700"/>
              <a:buFont typeface="Arial"/>
              <a:buNone/>
            </a:pPr>
            <a:r>
              <a:rPr lang="it" sz="700" b="0" i="0" u="none" strike="noStrike" cap="none">
                <a:solidFill>
                  <a:srgbClr val="6D6E71"/>
                </a:solidFill>
                <a:latin typeface="Calibri"/>
                <a:ea typeface="Calibri"/>
                <a:cs typeface="Calibri"/>
                <a:sym typeface="Calibri"/>
              </a:rPr>
              <a:t>GIOVANI IMPRENDITORI </a:t>
            </a:r>
            <a:r>
              <a:rPr lang="it" sz="700" b="1" i="0" u="none" strike="noStrike" cap="none">
                <a:solidFill>
                  <a:srgbClr val="6D6E71"/>
                </a:solidFill>
                <a:latin typeface="Calibri"/>
                <a:ea typeface="Calibri"/>
                <a:cs typeface="Calibri"/>
                <a:sym typeface="Calibri"/>
              </a:rPr>
              <a:t>DI BASE </a:t>
            </a:r>
            <a:r>
              <a:rPr lang="it" sz="700" b="0" i="0" u="none" strike="noStrike" cap="none">
                <a:solidFill>
                  <a:srgbClr val="6D6E71"/>
                </a:solidFill>
                <a:latin typeface="Calibri"/>
                <a:ea typeface="Calibri"/>
                <a:cs typeface="Calibri"/>
                <a:sym typeface="Calibri"/>
              </a:rPr>
              <a:t>NEL TURISMO ECO-SANITARIO</a:t>
            </a:r>
            <a:endParaRPr sz="700" b="0" i="0" u="none" strike="noStrike" cap="none">
              <a:solidFill>
                <a:srgbClr val="6D6E7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jpg"/><Relationship Id="rId7"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hyperlink" Target="http://isdpr.org/en/achievements/04#:~:text=%22Social-economic%20model%22%20refers,as%20a%20type%20of%20publicness"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0.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61" descr="A person sitting at a table with a computer and a drink&#10;&#10;Description automatically generated"/>
          <p:cNvPicPr preferRelativeResize="0">
            <a:picLocks noGrp="1"/>
          </p:cNvPicPr>
          <p:nvPr>
            <p:ph type="pic" idx="2"/>
          </p:nvPr>
        </p:nvPicPr>
        <p:blipFill rotWithShape="1">
          <a:blip r:embed="rId3">
            <a:alphaModFix/>
          </a:blip>
          <a:srcRect/>
          <a:stretch/>
        </p:blipFill>
        <p:spPr>
          <a:xfrm>
            <a:off x="4298733" y="0"/>
            <a:ext cx="4845269" cy="2662532"/>
          </a:xfrm>
          <a:prstGeom prst="rect">
            <a:avLst/>
          </a:prstGeom>
          <a:solidFill>
            <a:srgbClr val="F2F2F2"/>
          </a:solidFill>
          <a:ln>
            <a:noFill/>
          </a:ln>
        </p:spPr>
      </p:pic>
      <p:sp>
        <p:nvSpPr>
          <p:cNvPr id="123" name="Google Shape;123;p61"/>
          <p:cNvSpPr txBox="1">
            <a:spLocks noGrp="1"/>
          </p:cNvSpPr>
          <p:nvPr>
            <p:ph type="body" idx="1"/>
          </p:nvPr>
        </p:nvSpPr>
        <p:spPr>
          <a:xfrm>
            <a:off x="418738" y="3406359"/>
            <a:ext cx="3858795" cy="509509"/>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b="1"/>
              <a:t>www.ecohealthforyouth.com</a:t>
            </a:r>
            <a:endParaRPr/>
          </a:p>
        </p:txBody>
      </p:sp>
      <p:sp>
        <p:nvSpPr>
          <p:cNvPr id="124" name="Google Shape;124;p61"/>
          <p:cNvSpPr txBox="1">
            <a:spLocks noGrp="1"/>
          </p:cNvSpPr>
          <p:nvPr>
            <p:ph type="body" idx="3"/>
          </p:nvPr>
        </p:nvSpPr>
        <p:spPr>
          <a:xfrm>
            <a:off x="4932686" y="3326447"/>
            <a:ext cx="3969773" cy="523015"/>
          </a:xfrm>
          <a:prstGeom prst="rect">
            <a:avLst/>
          </a:prstGeom>
          <a:noFill/>
          <a:ln>
            <a:noFill/>
          </a:ln>
        </p:spPr>
        <p:txBody>
          <a:bodyPr spcFirstLastPara="1" wrap="square" lIns="91425" tIns="91425" rIns="91425" bIns="91425" anchor="t" anchorCtr="0">
            <a:noAutofit/>
          </a:bodyPr>
          <a:lstStyle/>
          <a:p>
            <a:pPr marL="0" lvl="0" indent="0" algn="l" rtl="0">
              <a:lnSpc>
                <a:spcPct val="80400"/>
              </a:lnSpc>
              <a:spcBef>
                <a:spcPts val="0"/>
              </a:spcBef>
              <a:spcAft>
                <a:spcPts val="0"/>
              </a:spcAft>
              <a:buSzPts val="1800"/>
              <a:buNone/>
            </a:pPr>
            <a:r>
              <a:rPr lang="it" sz="4000">
                <a:latin typeface="Calibri"/>
                <a:ea typeface="Calibri"/>
                <a:cs typeface="Calibri"/>
                <a:sym typeface="Calibri"/>
              </a:rPr>
              <a:t>3. Il mio progetto di ecoturismo</a:t>
            </a:r>
            <a:endParaRPr sz="4000"/>
          </a:p>
        </p:txBody>
      </p:sp>
      <p:pic>
        <p:nvPicPr>
          <p:cNvPr id="125" name="Google Shape;125;p61"/>
          <p:cNvPicPr preferRelativeResize="0"/>
          <p:nvPr/>
        </p:nvPicPr>
        <p:blipFill rotWithShape="1">
          <a:blip r:embed="rId4">
            <a:alphaModFix amt="70000"/>
          </a:blip>
          <a:srcRect/>
          <a:stretch/>
        </p:blipFill>
        <p:spPr>
          <a:xfrm rot="-1061930" flipH="1">
            <a:off x="6966570" y="11286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pic>
        <p:nvPicPr>
          <p:cNvPr id="126" name="Google Shape;126;p61" descr="A logo for a company&#10;&#10;Description automatically generated"/>
          <p:cNvPicPr preferRelativeResize="0"/>
          <p:nvPr/>
        </p:nvPicPr>
        <p:blipFill rotWithShape="1">
          <a:blip r:embed="rId5">
            <a:alphaModFix/>
          </a:blip>
          <a:srcRect/>
          <a:stretch/>
        </p:blipFill>
        <p:spPr>
          <a:xfrm>
            <a:off x="0" y="161419"/>
            <a:ext cx="4183332" cy="13966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2"/>
          <p:cNvSpPr txBox="1">
            <a:spLocks noGrp="1"/>
          </p:cNvSpPr>
          <p:nvPr>
            <p:ph type="body" idx="2"/>
          </p:nvPr>
        </p:nvSpPr>
        <p:spPr>
          <a:xfrm>
            <a:off x="408700" y="706333"/>
            <a:ext cx="897977" cy="119866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3A</a:t>
            </a:r>
            <a:endParaRPr/>
          </a:p>
        </p:txBody>
      </p:sp>
      <p:cxnSp>
        <p:nvCxnSpPr>
          <p:cNvPr id="374" name="Google Shape;374;p12"/>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375" name="Google Shape;375;p1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10</a:t>
            </a:fld>
            <a:endParaRPr/>
          </a:p>
        </p:txBody>
      </p:sp>
      <p:sp>
        <p:nvSpPr>
          <p:cNvPr id="376" name="Google Shape;376;p12"/>
          <p:cNvSpPr txBox="1"/>
          <p:nvPr/>
        </p:nvSpPr>
        <p:spPr>
          <a:xfrm>
            <a:off x="2504953" y="215586"/>
            <a:ext cx="6164483" cy="3057852"/>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Un progetto ecoturistico, più di ogni altro, è fondamentalmente legato a un territorio. Per sua natura, sarà un attore attivo nell'area prescelta, che deve essere compresa appieno per esaminarne il potenziale, stabilire legami con tutti gli altri attori su cui influirà direttamente e indirettamente, analizzare la sua fattibilità e definire la strategia di attuazione più pertinente ed efficace.</a:t>
            </a:r>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1" u="none" strike="noStrike" cap="none">
                <a:solidFill>
                  <a:srgbClr val="EF8600"/>
                </a:solidFill>
                <a:latin typeface="Calibri"/>
                <a:ea typeface="Calibri"/>
                <a:cs typeface="Calibri"/>
                <a:sym typeface="Calibri"/>
              </a:rPr>
              <a:t>Tutto ciò che riguarda l'ecoturismo ha a che fare con le diverse componenti di un territorio, lo spazio e il luogo in cui vogliamo agire. </a:t>
            </a:r>
            <a:endParaRPr/>
          </a:p>
        </p:txBody>
      </p:sp>
      <p:sp>
        <p:nvSpPr>
          <p:cNvPr id="377" name="Google Shape;377;p12"/>
          <p:cNvSpPr txBox="1"/>
          <p:nvPr/>
        </p:nvSpPr>
        <p:spPr>
          <a:xfrm>
            <a:off x="509223" y="3605286"/>
            <a:ext cx="4442339" cy="564990"/>
          </a:xfrm>
          <a:prstGeom prst="rect">
            <a:avLst/>
          </a:prstGeom>
          <a:solidFill>
            <a:schemeClr val="lt1"/>
          </a:solidFill>
          <a:ln>
            <a:noFill/>
          </a:ln>
        </p:spPr>
        <p:txBody>
          <a:bodyPr spcFirstLastPara="1" wrap="square" lIns="0" tIns="10100" rIns="0" bIns="0" anchor="t" anchorCtr="0">
            <a:spAutoFit/>
          </a:bodyPr>
          <a:lstStyle/>
          <a:p>
            <a:pPr marL="12701" marR="0" lvl="0" indent="0" algn="ctr" rtl="0">
              <a:lnSpc>
                <a:spcPct val="102857"/>
              </a:lnSpc>
              <a:spcBef>
                <a:spcPts val="0"/>
              </a:spcBef>
              <a:spcAft>
                <a:spcPts val="0"/>
              </a:spcAft>
              <a:buNone/>
            </a:pPr>
            <a:r>
              <a:rPr lang="it" sz="3500" b="1" i="0" u="none" strike="noStrike" cap="none">
                <a:solidFill>
                  <a:schemeClr val="lt1"/>
                </a:solidFill>
                <a:latin typeface="Calibri"/>
                <a:ea typeface="Calibri"/>
                <a:cs typeface="Calibri"/>
                <a:sym typeface="Calibri"/>
              </a:rPr>
              <a:t>Ruoli nel team</a:t>
            </a:r>
            <a:endParaRPr sz="1401" b="0" i="0" u="none" strike="noStrike" cap="none">
              <a:solidFill>
                <a:srgbClr val="000000"/>
              </a:solidFill>
              <a:latin typeface="Arial"/>
              <a:ea typeface="Arial"/>
              <a:cs typeface="Arial"/>
              <a:sym typeface="Arial"/>
            </a:endParaRPr>
          </a:p>
        </p:txBody>
      </p:sp>
      <p:sp>
        <p:nvSpPr>
          <p:cNvPr id="378" name="Google Shape;378;p12"/>
          <p:cNvSpPr txBox="1"/>
          <p:nvPr/>
        </p:nvSpPr>
        <p:spPr>
          <a:xfrm>
            <a:off x="2482081" y="3306320"/>
            <a:ext cx="5250228" cy="14927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2000" b="0" i="0" u="none" strike="noStrike" cap="none">
                <a:solidFill>
                  <a:srgbClr val="92D050"/>
                </a:solidFill>
                <a:latin typeface="Calibri"/>
                <a:ea typeface="Calibri"/>
                <a:cs typeface="Calibri"/>
                <a:sym typeface="Calibri"/>
              </a:rPr>
              <a:t>Focus/outline:</a:t>
            </a:r>
            <a:endParaRPr sz="1200" b="0" i="0" u="none" strike="noStrike" cap="none">
              <a:solidFill>
                <a:srgbClr val="92D050"/>
              </a:solidFill>
              <a:latin typeface="Calibri"/>
              <a:ea typeface="Calibri"/>
              <a:cs typeface="Calibri"/>
              <a:sym typeface="Calibri"/>
            </a:endParaRPr>
          </a:p>
          <a:p>
            <a:pPr marL="285753" marR="0" lvl="0" indent="-285753" algn="l" rtl="0">
              <a:lnSpc>
                <a:spcPct val="100000"/>
              </a:lnSpc>
              <a:spcBef>
                <a:spcPts val="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Che cos'è un territorio?</a:t>
            </a:r>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Quali sono le risorse di un territorio?</a:t>
            </a:r>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Diagnosi territoriale nell'ambito di un progetto di ecoturismo</a:t>
            </a:r>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Come effettuare una diagnosi territoriale</a:t>
            </a:r>
            <a:endParaRPr/>
          </a:p>
        </p:txBody>
      </p:sp>
      <p:sp>
        <p:nvSpPr>
          <p:cNvPr id="379" name="Google Shape;379;p12"/>
          <p:cNvSpPr/>
          <p:nvPr/>
        </p:nvSpPr>
        <p:spPr>
          <a:xfrm>
            <a:off x="2504953" y="1905000"/>
            <a:ext cx="6164483" cy="72777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È una raccolta di dati, un inventario che identifica i punti di forza e le opportunità, nonché le debolezze e le minacce, in relazione alle sfide ambientali, sociali ed economiche del vostro progetto.</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p:txBody>
      </p:sp>
      <p:grpSp>
        <p:nvGrpSpPr>
          <p:cNvPr id="380" name="Google Shape;380;p12"/>
          <p:cNvGrpSpPr/>
          <p:nvPr/>
        </p:nvGrpSpPr>
        <p:grpSpPr>
          <a:xfrm>
            <a:off x="7315599" y="3440292"/>
            <a:ext cx="1625203" cy="1173534"/>
            <a:chOff x="12744325" y="814046"/>
            <a:chExt cx="1299026" cy="938006"/>
          </a:xfrm>
        </p:grpSpPr>
        <p:grpSp>
          <p:nvGrpSpPr>
            <p:cNvPr id="381" name="Google Shape;381;p12"/>
            <p:cNvGrpSpPr/>
            <p:nvPr/>
          </p:nvGrpSpPr>
          <p:grpSpPr>
            <a:xfrm>
              <a:off x="12744325" y="1104978"/>
              <a:ext cx="1299026" cy="647074"/>
              <a:chOff x="12744325" y="1104978"/>
              <a:chExt cx="1299026" cy="647074"/>
            </a:xfrm>
          </p:grpSpPr>
          <p:sp>
            <p:nvSpPr>
              <p:cNvPr id="382" name="Google Shape;382;p12"/>
              <p:cNvSpPr/>
              <p:nvPr/>
            </p:nvSpPr>
            <p:spPr>
              <a:xfrm>
                <a:off x="12744325" y="1104978"/>
                <a:ext cx="932592" cy="436083"/>
              </a:xfrm>
              <a:custGeom>
                <a:avLst/>
                <a:gdLst/>
                <a:ahLst/>
                <a:cxnLst/>
                <a:rect l="l" t="t" r="r" b="b"/>
                <a:pathLst>
                  <a:path w="932592" h="436083" extrusionOk="0">
                    <a:moveTo>
                      <a:pt x="417604" y="195422"/>
                    </a:moveTo>
                    <a:cubicBezTo>
                      <a:pt x="417604" y="195422"/>
                      <a:pt x="285556" y="98168"/>
                      <a:pt x="204676" y="37179"/>
                    </a:cubicBezTo>
                    <a:cubicBezTo>
                      <a:pt x="118844" y="-27107"/>
                      <a:pt x="52820" y="915"/>
                      <a:pt x="0" y="53662"/>
                    </a:cubicBezTo>
                    <a:lnTo>
                      <a:pt x="359833" y="393226"/>
                    </a:lnTo>
                    <a:cubicBezTo>
                      <a:pt x="389544" y="421248"/>
                      <a:pt x="429157" y="436083"/>
                      <a:pt x="468772" y="436083"/>
                    </a:cubicBezTo>
                    <a:lnTo>
                      <a:pt x="932592" y="436083"/>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83" name="Google Shape;383;p12"/>
              <p:cNvSpPr/>
              <p:nvPr/>
            </p:nvSpPr>
            <p:spPr>
              <a:xfrm>
                <a:off x="13147073" y="1193256"/>
                <a:ext cx="718013" cy="186265"/>
              </a:xfrm>
              <a:custGeom>
                <a:avLst/>
                <a:gdLst/>
                <a:ahLst/>
                <a:cxnLst/>
                <a:rect l="l" t="t" r="r" b="b"/>
                <a:pathLst>
                  <a:path w="718013" h="186265" extrusionOk="0">
                    <a:moveTo>
                      <a:pt x="718013" y="159891"/>
                    </a:moveTo>
                    <a:cubicBezTo>
                      <a:pt x="622279" y="44506"/>
                      <a:pt x="544700" y="0"/>
                      <a:pt x="450615" y="0"/>
                    </a:cubicBezTo>
                    <a:cubicBezTo>
                      <a:pt x="356530" y="0"/>
                      <a:pt x="323518" y="9890"/>
                      <a:pt x="254194" y="57693"/>
                    </a:cubicBezTo>
                    <a:lnTo>
                      <a:pt x="103988" y="57693"/>
                    </a:lnTo>
                    <a:cubicBezTo>
                      <a:pt x="79229" y="57693"/>
                      <a:pt x="0" y="69231"/>
                      <a:pt x="0" y="186265"/>
                    </a:cubicBezTo>
                    <a:lnTo>
                      <a:pt x="318567" y="186265"/>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84" name="Google Shape;384;p12"/>
              <p:cNvSpPr/>
              <p:nvPr/>
            </p:nvSpPr>
            <p:spPr>
              <a:xfrm>
                <a:off x="13586134" y="1295455"/>
                <a:ext cx="457217" cy="456597"/>
              </a:xfrm>
              <a:custGeom>
                <a:avLst/>
                <a:gdLst/>
                <a:ahLst/>
                <a:cxnLst/>
                <a:rect l="l" t="t" r="r" b="b"/>
                <a:pathLst>
                  <a:path w="457217" h="456597" extrusionOk="0">
                    <a:moveTo>
                      <a:pt x="457218" y="118682"/>
                    </a:moveTo>
                    <a:lnTo>
                      <a:pt x="338374" y="0"/>
                    </a:lnTo>
                    <a:lnTo>
                      <a:pt x="0" y="337915"/>
                    </a:lnTo>
                    <a:lnTo>
                      <a:pt x="118844" y="456597"/>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385" name="Google Shape;385;p12"/>
            <p:cNvGrpSpPr/>
            <p:nvPr/>
          </p:nvGrpSpPr>
          <p:grpSpPr>
            <a:xfrm>
              <a:off x="12906085" y="814046"/>
              <a:ext cx="973856" cy="367809"/>
              <a:chOff x="12906085" y="814046"/>
              <a:chExt cx="973856" cy="367809"/>
            </a:xfrm>
          </p:grpSpPr>
          <p:sp>
            <p:nvSpPr>
              <p:cNvPr id="386" name="Google Shape;386;p12"/>
              <p:cNvSpPr/>
              <p:nvPr/>
            </p:nvSpPr>
            <p:spPr>
              <a:xfrm>
                <a:off x="12906085" y="814046"/>
                <a:ext cx="701507" cy="367809"/>
              </a:xfrm>
              <a:custGeom>
                <a:avLst/>
                <a:gdLst/>
                <a:ahLst/>
                <a:cxnLst/>
                <a:rect l="l" t="t" r="r" b="b"/>
                <a:pathLst>
                  <a:path w="701507" h="367809" extrusionOk="0">
                    <a:moveTo>
                      <a:pt x="0" y="150087"/>
                    </a:moveTo>
                    <a:cubicBezTo>
                      <a:pt x="115542" y="380858"/>
                      <a:pt x="369735" y="367671"/>
                      <a:pt x="369735" y="367671"/>
                    </a:cubicBezTo>
                    <a:cubicBezTo>
                      <a:pt x="632182" y="361078"/>
                      <a:pt x="701507" y="123713"/>
                      <a:pt x="701507" y="123713"/>
                    </a:cubicBezTo>
                    <a:cubicBezTo>
                      <a:pt x="701507" y="123713"/>
                      <a:pt x="557905" y="-64201"/>
                      <a:pt x="333422" y="23163"/>
                    </a:cubicBezTo>
                    <a:cubicBezTo>
                      <a:pt x="333422" y="23163"/>
                      <a:pt x="283903" y="36350"/>
                      <a:pt x="166711" y="130307"/>
                    </a:cubicBezTo>
                    <a:cubicBezTo>
                      <a:pt x="166711" y="130307"/>
                      <a:pt x="85831" y="197890"/>
                      <a:pt x="0" y="151735"/>
                    </a:cubicBezTo>
                    <a:close/>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87" name="Google Shape;387;p12"/>
              <p:cNvSpPr/>
              <p:nvPr/>
            </p:nvSpPr>
            <p:spPr>
              <a:xfrm>
                <a:off x="12906085" y="936111"/>
                <a:ext cx="701507" cy="134437"/>
              </a:xfrm>
              <a:custGeom>
                <a:avLst/>
                <a:gdLst/>
                <a:ahLst/>
                <a:cxnLst/>
                <a:rect l="l" t="t" r="r" b="b"/>
                <a:pathLst>
                  <a:path w="701507" h="134437" extrusionOk="0">
                    <a:moveTo>
                      <a:pt x="0" y="28022"/>
                    </a:moveTo>
                    <a:cubicBezTo>
                      <a:pt x="0" y="28022"/>
                      <a:pt x="255844" y="285167"/>
                      <a:pt x="701507" y="0"/>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88" name="Google Shape;388;p12"/>
              <p:cNvSpPr/>
              <p:nvPr/>
            </p:nvSpPr>
            <p:spPr>
              <a:xfrm>
                <a:off x="13607592" y="876050"/>
                <a:ext cx="272349" cy="60060"/>
              </a:xfrm>
              <a:custGeom>
                <a:avLst/>
                <a:gdLst/>
                <a:ahLst/>
                <a:cxnLst/>
                <a:rect l="l" t="t" r="r" b="b"/>
                <a:pathLst>
                  <a:path w="272349" h="60060" extrusionOk="0">
                    <a:moveTo>
                      <a:pt x="272350" y="4017"/>
                    </a:moveTo>
                    <a:cubicBezTo>
                      <a:pt x="272350" y="4017"/>
                      <a:pt x="161759" y="-22357"/>
                      <a:pt x="0" y="60061"/>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389" name="Google Shape;389;p12"/>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90" name="Google Shape;390;p12"/>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Diagnosi territoriale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391" name="Google Shape;391;p12"/>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92" name="Google Shape;392;p12"/>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13"/>
          <p:cNvSpPr txBox="1">
            <a:spLocks noGrp="1"/>
          </p:cNvSpPr>
          <p:nvPr>
            <p:ph type="body" idx="1"/>
          </p:nvPr>
        </p:nvSpPr>
        <p:spPr>
          <a:xfrm>
            <a:off x="0" y="1358137"/>
            <a:ext cx="2291115" cy="1198668"/>
          </a:xfrm>
          <a:prstGeom prst="rect">
            <a:avLst/>
          </a:prstGeom>
          <a:noFill/>
          <a:ln>
            <a:noFill/>
          </a:ln>
        </p:spPr>
        <p:txBody>
          <a:bodyPr spcFirstLastPara="1" wrap="square" lIns="91425" tIns="91425" rIns="91425" bIns="91425" anchor="t" anchorCtr="0">
            <a:noAutofit/>
          </a:bodyPr>
          <a:lstStyle/>
          <a:p>
            <a:pPr marL="0" lvl="0" indent="0" algn="l" rtl="0">
              <a:lnSpc>
                <a:spcPct val="82058"/>
              </a:lnSpc>
              <a:spcBef>
                <a:spcPts val="0"/>
              </a:spcBef>
              <a:spcAft>
                <a:spcPts val="0"/>
              </a:spcAft>
              <a:buSzPts val="1800"/>
              <a:buNone/>
            </a:pPr>
            <a:r>
              <a:rPr lang="it" sz="2400"/>
              <a:t>Diagnosi territoriale</a:t>
            </a:r>
            <a:endParaRPr/>
          </a:p>
          <a:p>
            <a:pPr marL="0" lvl="0" indent="0" algn="l" rtl="0">
              <a:lnSpc>
                <a:spcPct val="82058"/>
              </a:lnSpc>
              <a:spcBef>
                <a:spcPts val="0"/>
              </a:spcBef>
              <a:spcAft>
                <a:spcPts val="0"/>
              </a:spcAft>
              <a:buSzPts val="1800"/>
              <a:buNone/>
            </a:pPr>
            <a:endParaRPr sz="3600" b="1">
              <a:solidFill>
                <a:srgbClr val="8ECC4E"/>
              </a:solidFill>
              <a:latin typeface="Calibri"/>
              <a:ea typeface="Calibri"/>
              <a:cs typeface="Calibri"/>
              <a:sym typeface="Calibri"/>
            </a:endParaRPr>
          </a:p>
          <a:p>
            <a:pPr marL="0" lvl="0" indent="0" algn="l" rtl="0">
              <a:lnSpc>
                <a:spcPct val="82058"/>
              </a:lnSpc>
              <a:spcBef>
                <a:spcPts val="0"/>
              </a:spcBef>
              <a:spcAft>
                <a:spcPts val="0"/>
              </a:spcAft>
              <a:buSzPts val="1800"/>
              <a:buNone/>
            </a:pPr>
            <a:endParaRPr sz="3400"/>
          </a:p>
        </p:txBody>
      </p:sp>
      <p:sp>
        <p:nvSpPr>
          <p:cNvPr id="398" name="Google Shape;398;p13"/>
          <p:cNvSpPr txBox="1">
            <a:spLocks noGrp="1"/>
          </p:cNvSpPr>
          <p:nvPr>
            <p:ph type="body" idx="2"/>
          </p:nvPr>
        </p:nvSpPr>
        <p:spPr>
          <a:xfrm>
            <a:off x="408700" y="706333"/>
            <a:ext cx="897977" cy="119866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3A</a:t>
            </a:r>
            <a:endParaRPr/>
          </a:p>
        </p:txBody>
      </p:sp>
      <p:cxnSp>
        <p:nvCxnSpPr>
          <p:cNvPr id="399" name="Google Shape;399;p13"/>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400" name="Google Shape;400;p1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11</a:t>
            </a:fld>
            <a:endParaRPr/>
          </a:p>
        </p:txBody>
      </p:sp>
      <p:sp>
        <p:nvSpPr>
          <p:cNvPr id="401" name="Google Shape;401;p13"/>
          <p:cNvSpPr txBox="1"/>
          <p:nvPr/>
        </p:nvSpPr>
        <p:spPr>
          <a:xfrm>
            <a:off x="2683709" y="439549"/>
            <a:ext cx="5985727" cy="4350129"/>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L'ecoturismo deve andare oltre la nozione di patrimonio storico (monumenti) per estendere la sua portata al patrimonio naturale, al know-how, ai prodotti e alle culture locali. </a:t>
            </a:r>
            <a:endParaRPr sz="1400" b="1" i="0" u="none" strike="noStrike" cap="none">
              <a:solidFill>
                <a:srgbClr val="8ECC4E"/>
              </a:solidFill>
              <a:latin typeface="Calibri"/>
              <a:ea typeface="Calibri"/>
              <a:cs typeface="Calibri"/>
              <a:sym typeface="Calibri"/>
            </a:endParaRPr>
          </a:p>
          <a:p>
            <a:pPr marL="0" marR="0" lvl="0" indent="0" algn="l" rtl="0">
              <a:lnSpc>
                <a:spcPct val="100000"/>
              </a:lnSpc>
              <a:spcBef>
                <a:spcPts val="0"/>
              </a:spcBef>
              <a:spcAft>
                <a:spcPts val="0"/>
              </a:spcAft>
              <a:buNone/>
            </a:pPr>
            <a:endParaRPr sz="1400" b="1" i="0" u="none" strike="noStrike" cap="none">
              <a:solidFill>
                <a:srgbClr val="8ECC4E"/>
              </a:solidFill>
              <a:latin typeface="Calibri"/>
              <a:ea typeface="Calibri"/>
              <a:cs typeface="Calibri"/>
              <a:sym typeface="Calibri"/>
            </a:endParaRPr>
          </a:p>
          <a:p>
            <a:pPr marL="0" marR="0" lvl="0" indent="0" algn="l" rtl="0">
              <a:lnSpc>
                <a:spcPct val="100000"/>
              </a:lnSpc>
              <a:spcBef>
                <a:spcPts val="0"/>
              </a:spcBef>
              <a:spcAft>
                <a:spcPts val="0"/>
              </a:spcAft>
              <a:buNone/>
            </a:pPr>
            <a:r>
              <a:rPr lang="it" sz="1800" b="1" i="0" u="none" strike="noStrike" cap="none">
                <a:solidFill>
                  <a:schemeClr val="accent4"/>
                </a:solidFill>
                <a:latin typeface="Calibri"/>
                <a:ea typeface="Calibri"/>
                <a:cs typeface="Calibri"/>
                <a:sym typeface="Calibri"/>
              </a:rPr>
              <a:t>COME?</a:t>
            </a:r>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Ponendo particolare enfasi su tutto ciò che caratterizza un progetto di ecoturismo e in particolare su:</a:t>
            </a:r>
            <a:endParaRPr/>
          </a:p>
          <a:p>
            <a:pPr marL="285750" marR="0" lvl="0" indent="-184150" algn="l" rtl="0">
              <a:lnSpc>
                <a:spcPct val="100000"/>
              </a:lnSpc>
              <a:spcBef>
                <a:spcPts val="0"/>
              </a:spcBef>
              <a:spcAft>
                <a:spcPts val="0"/>
              </a:spcAft>
              <a:buClr>
                <a:srgbClr val="000000"/>
              </a:buClr>
              <a:buSzPts val="1600"/>
              <a:buFont typeface="Noto Sans Symbols"/>
              <a:buNone/>
            </a:pPr>
            <a:endParaRPr sz="16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Pratiche sostenibili nell'area prescelta</a:t>
            </a:r>
            <a:endParaRPr/>
          </a:p>
          <a:p>
            <a:pPr marL="285750" marR="0" lvl="0" indent="-285750" algn="l" rtl="0">
              <a:lnSpc>
                <a:spcPct val="100000"/>
              </a:lnSpc>
              <a:spcBef>
                <a:spcPts val="60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Risorse naturali e ambientali e loro conservazione</a:t>
            </a:r>
            <a:endParaRPr/>
          </a:p>
          <a:p>
            <a:pPr marL="285750" marR="0" lvl="0" indent="-285750" algn="l" rtl="0">
              <a:lnSpc>
                <a:spcPct val="100000"/>
              </a:lnSpc>
              <a:spcBef>
                <a:spcPts val="60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Scambi culturali e dinamiche socioculturali</a:t>
            </a:r>
            <a:endParaRPr/>
          </a:p>
          <a:p>
            <a:pPr marL="285750" marR="0" lvl="0" indent="-285750" algn="l" rtl="0">
              <a:lnSpc>
                <a:spcPct val="100000"/>
              </a:lnSpc>
              <a:spcBef>
                <a:spcPts val="60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Sostenibilità dell'infrastruttura</a:t>
            </a:r>
            <a:endParaRPr/>
          </a:p>
          <a:p>
            <a:pPr marL="285750" marR="0" lvl="0" indent="-285750" algn="l" rtl="0">
              <a:lnSpc>
                <a:spcPct val="100000"/>
              </a:lnSpc>
              <a:spcBef>
                <a:spcPts val="60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La situazione turistica dell'area</a:t>
            </a:r>
            <a:endParaRPr/>
          </a:p>
          <a:p>
            <a:pPr marL="285750" marR="0" lvl="0" indent="-285750" algn="l" rtl="0">
              <a:lnSpc>
                <a:spcPct val="100000"/>
              </a:lnSpc>
              <a:spcBef>
                <a:spcPts val="60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Dinamiche economiche e distribuzione della ricchezza</a:t>
            </a:r>
            <a:endParaRPr/>
          </a:p>
          <a:p>
            <a:pPr marL="0" marR="0" lvl="0" indent="0" algn="l" rtl="0">
              <a:lnSpc>
                <a:spcPct val="100000"/>
              </a:lnSpc>
              <a:spcBef>
                <a:spcPts val="600"/>
              </a:spcBef>
              <a:spcAft>
                <a:spcPts val="0"/>
              </a:spcAft>
              <a:buNone/>
            </a:pPr>
            <a:endParaRPr sz="1401" b="0" i="0" u="none" strike="noStrike" cap="none">
              <a:solidFill>
                <a:srgbClr val="777777"/>
              </a:solidFill>
              <a:latin typeface="Calibri"/>
              <a:ea typeface="Calibri"/>
              <a:cs typeface="Calibri"/>
              <a:sym typeface="Calibri"/>
            </a:endParaRPr>
          </a:p>
        </p:txBody>
      </p:sp>
      <p:sp>
        <p:nvSpPr>
          <p:cNvPr id="402" name="Google Shape;402;p13"/>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03" name="Google Shape;403;p13"/>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Diagnosi territoriale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04" name="Google Shape;404;p13"/>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05" name="Google Shape;405;p13"/>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cxnSp>
        <p:nvCxnSpPr>
          <p:cNvPr id="410" name="Google Shape;410;p14"/>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411" name="Google Shape;411;p1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12</a:t>
            </a:fld>
            <a:endParaRPr/>
          </a:p>
        </p:txBody>
      </p:sp>
      <p:sp>
        <p:nvSpPr>
          <p:cNvPr id="412" name="Google Shape;412;p14"/>
          <p:cNvSpPr txBox="1"/>
          <p:nvPr/>
        </p:nvSpPr>
        <p:spPr>
          <a:xfrm>
            <a:off x="2969941" y="1239290"/>
            <a:ext cx="6328800" cy="268860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600" b="1" i="0" u="none" strike="noStrike" cap="none">
              <a:solidFill>
                <a:srgbClr val="8ECC4E"/>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È </a:t>
            </a:r>
            <a:r>
              <a:rPr lang="it" sz="1600" b="1" i="0" u="none" strike="noStrike" cap="none">
                <a:solidFill>
                  <a:srgbClr val="777777"/>
                </a:solidFill>
                <a:latin typeface="Calibri"/>
                <a:ea typeface="Calibri"/>
                <a:cs typeface="Calibri"/>
                <a:sym typeface="Calibri"/>
              </a:rPr>
              <a:t>uno spazio geografico delimitato </a:t>
            </a:r>
            <a:r>
              <a:rPr lang="it" sz="1600" b="0" i="0" u="none" strike="noStrike" cap="none">
                <a:solidFill>
                  <a:srgbClr val="777777"/>
                </a:solidFill>
                <a:latin typeface="Calibri"/>
                <a:ea typeface="Calibri"/>
                <a:cs typeface="Calibri"/>
                <a:sym typeface="Calibri"/>
              </a:rPr>
              <a:t>(nel nostro caso, il territorio che avete scelto per il vostro progetto).</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	in cui confluiscono </a:t>
            </a:r>
            <a:r>
              <a:rPr lang="it" sz="1600" b="0" i="1" u="none" strike="noStrike" cap="none">
                <a:solidFill>
                  <a:srgbClr val="777777"/>
                </a:solidFill>
                <a:latin typeface="Calibri"/>
                <a:ea typeface="Calibri"/>
                <a:cs typeface="Calibri"/>
                <a:sym typeface="Calibri"/>
              </a:rPr>
              <a:t>risorse materiali e immateriali</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	all'interno del quale </a:t>
            </a:r>
            <a:r>
              <a:rPr lang="it" sz="1600" b="0" i="1" u="none" strike="noStrike" cap="none">
                <a:solidFill>
                  <a:srgbClr val="777777"/>
                </a:solidFill>
                <a:latin typeface="Calibri"/>
                <a:ea typeface="Calibri"/>
                <a:cs typeface="Calibri"/>
                <a:sym typeface="Calibri"/>
              </a:rPr>
              <a:t>le persone agiscono e interagiscono </a:t>
            </a:r>
            <a:r>
              <a:rPr lang="it" sz="1600" b="0" i="0" u="none" strike="noStrike" cap="none">
                <a:solidFill>
                  <a:srgbClr val="777777"/>
                </a:solidFill>
                <a:latin typeface="Calibri"/>
                <a:ea typeface="Calibri"/>
                <a:cs typeface="Calibri"/>
                <a:sym typeface="Calibri"/>
              </a:rPr>
              <a:t>(uno spazio sociale) attraverso scambi sociali, culturali ed economici. </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	e che </a:t>
            </a:r>
            <a:r>
              <a:rPr lang="it" sz="1600" b="0" i="1" u="none" strike="noStrike" cap="none">
                <a:solidFill>
                  <a:srgbClr val="777777"/>
                </a:solidFill>
                <a:latin typeface="Calibri"/>
                <a:ea typeface="Calibri"/>
                <a:cs typeface="Calibri"/>
                <a:sym typeface="Calibri"/>
              </a:rPr>
              <a:t>condividono una storia e una cultura</a:t>
            </a:r>
            <a:r>
              <a:rPr lang="it" sz="1600" b="0" i="0" u="none" strike="noStrike" cap="none">
                <a:solidFill>
                  <a:srgbClr val="777777"/>
                </a:solidFill>
                <a:latin typeface="Calibri"/>
                <a:ea typeface="Calibri"/>
                <a:cs typeface="Calibri"/>
                <a:sym typeface="Calibri"/>
              </a:rPr>
              <a:t>.</a:t>
            </a:r>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p:txBody>
      </p:sp>
      <p:sp>
        <p:nvSpPr>
          <p:cNvPr id="413" name="Google Shape;413;p14"/>
          <p:cNvSpPr txBox="1"/>
          <p:nvPr/>
        </p:nvSpPr>
        <p:spPr>
          <a:xfrm>
            <a:off x="2490257" y="586909"/>
            <a:ext cx="6719978"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Che cos'è un territorio?</a:t>
            </a:r>
            <a:endParaRPr/>
          </a:p>
        </p:txBody>
      </p:sp>
      <p:sp>
        <p:nvSpPr>
          <p:cNvPr id="414" name="Google Shape;414;p14"/>
          <p:cNvSpPr/>
          <p:nvPr/>
        </p:nvSpPr>
        <p:spPr>
          <a:xfrm>
            <a:off x="2808632" y="2334397"/>
            <a:ext cx="551498" cy="45719"/>
          </a:xfrm>
          <a:prstGeom prst="rightArrow">
            <a:avLst>
              <a:gd name="adj1" fmla="val 50000"/>
              <a:gd name="adj2" fmla="val 50000"/>
            </a:avLst>
          </a:prstGeom>
          <a:solidFill>
            <a:srgbClr val="50B8BA"/>
          </a:solidFill>
          <a:ln w="25400" cap="flat" cmpd="sng">
            <a:solidFill>
              <a:srgbClr val="50B8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5" name="Google Shape;415;p14"/>
          <p:cNvSpPr/>
          <p:nvPr/>
        </p:nvSpPr>
        <p:spPr>
          <a:xfrm rot="10800000" flipH="1">
            <a:off x="2808631" y="2812042"/>
            <a:ext cx="551498" cy="51755"/>
          </a:xfrm>
          <a:prstGeom prst="rightArrow">
            <a:avLst>
              <a:gd name="adj1" fmla="val 50000"/>
              <a:gd name="adj2" fmla="val 50000"/>
            </a:avLst>
          </a:prstGeom>
          <a:solidFill>
            <a:srgbClr val="50B8BA"/>
          </a:solidFill>
          <a:ln w="25400" cap="flat" cmpd="sng">
            <a:solidFill>
              <a:srgbClr val="50B8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6" name="Google Shape;416;p14"/>
          <p:cNvSpPr/>
          <p:nvPr/>
        </p:nvSpPr>
        <p:spPr>
          <a:xfrm>
            <a:off x="2808631" y="3572569"/>
            <a:ext cx="551499" cy="51755"/>
          </a:xfrm>
          <a:prstGeom prst="rightArrow">
            <a:avLst>
              <a:gd name="adj1" fmla="val 50000"/>
              <a:gd name="adj2" fmla="val 50000"/>
            </a:avLst>
          </a:prstGeom>
          <a:solidFill>
            <a:srgbClr val="50B8BA"/>
          </a:solidFill>
          <a:ln w="25400" cap="flat" cmpd="sng">
            <a:solidFill>
              <a:srgbClr val="50B8B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7" name="Google Shape;417;p14"/>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18" name="Google Shape;418;p14"/>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Diagnosi territoriale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19" name="Google Shape;419;p14"/>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20" name="Google Shape;420;p14"/>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1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13</a:t>
            </a:fld>
            <a:endParaRPr/>
          </a:p>
        </p:txBody>
      </p:sp>
      <p:sp>
        <p:nvSpPr>
          <p:cNvPr id="426" name="Google Shape;426;p15"/>
          <p:cNvSpPr txBox="1"/>
          <p:nvPr/>
        </p:nvSpPr>
        <p:spPr>
          <a:xfrm>
            <a:off x="2504953" y="1305666"/>
            <a:ext cx="6230347" cy="148755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600" b="1" i="0" u="none" strike="noStrike" cap="none">
              <a:solidFill>
                <a:srgbClr val="8ECC4E"/>
              </a:solidFill>
              <a:latin typeface="Calibri"/>
              <a:ea typeface="Calibri"/>
              <a:cs typeface="Calibri"/>
              <a:sym typeface="Calibri"/>
            </a:endParaRPr>
          </a:p>
          <a:p>
            <a:pPr marL="285750" marR="0" lvl="0" indent="-285750" algn="l" rtl="0">
              <a:lnSpc>
                <a:spcPct val="100000"/>
              </a:lnSpc>
              <a:spcBef>
                <a:spcPts val="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Risorse materiali: risorse naturali e ambientali, attrezzature e infrastrutture, edifici, prodotti agricoli, artigianali e/o industriali, vie di trasporto, impianti, ecc.</a:t>
            </a:r>
            <a:endParaRPr/>
          </a:p>
          <a:p>
            <a:pPr marL="285750" marR="0" lvl="0" indent="-184150" algn="l" rtl="0">
              <a:lnSpc>
                <a:spcPct val="100000"/>
              </a:lnSpc>
              <a:spcBef>
                <a:spcPts val="0"/>
              </a:spcBef>
              <a:spcAft>
                <a:spcPts val="0"/>
              </a:spcAft>
              <a:buClr>
                <a:srgbClr val="777777"/>
              </a:buClr>
              <a:buSzPts val="1600"/>
              <a:buFont typeface="Noto Sans Symbols"/>
              <a:buNone/>
            </a:pPr>
            <a:endParaRPr sz="16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777777"/>
              </a:buClr>
              <a:buSzPts val="1600"/>
              <a:buFont typeface="Noto Sans Symbols"/>
              <a:buChar char="❖"/>
            </a:pPr>
            <a:r>
              <a:rPr lang="it" sz="1600" b="0" i="0" u="none" strike="noStrike" cap="none">
                <a:solidFill>
                  <a:srgbClr val="777777"/>
                </a:solidFill>
                <a:latin typeface="Calibri"/>
                <a:ea typeface="Calibri"/>
                <a:cs typeface="Calibri"/>
                <a:sym typeface="Calibri"/>
              </a:rPr>
              <a:t>Risorse immateriali: know-how, patrimonio culturale, dinamiche sociali</a:t>
            </a:r>
            <a:endParaRPr/>
          </a:p>
        </p:txBody>
      </p:sp>
      <p:sp>
        <p:nvSpPr>
          <p:cNvPr id="427" name="Google Shape;427;p15"/>
          <p:cNvSpPr txBox="1"/>
          <p:nvPr/>
        </p:nvSpPr>
        <p:spPr>
          <a:xfrm>
            <a:off x="2405369" y="571203"/>
            <a:ext cx="6402201"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Quali sono le risorse di un territorio?</a:t>
            </a:r>
            <a:endParaRPr sz="2700" b="1" i="0" u="none" strike="noStrike" cap="none">
              <a:solidFill>
                <a:srgbClr val="69ADAD"/>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p:txBody>
      </p:sp>
      <p:sp>
        <p:nvSpPr>
          <p:cNvPr id="428" name="Google Shape;428;p15"/>
          <p:cNvSpPr txBox="1"/>
          <p:nvPr/>
        </p:nvSpPr>
        <p:spPr>
          <a:xfrm>
            <a:off x="2425689" y="3046495"/>
            <a:ext cx="6105569" cy="642035"/>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None/>
            </a:pPr>
            <a:r>
              <a:rPr lang="it" sz="1600" b="0" i="1" u="none" strike="noStrike" cap="none">
                <a:solidFill>
                  <a:srgbClr val="777777"/>
                </a:solidFill>
                <a:latin typeface="Calibri"/>
                <a:ea typeface="Calibri"/>
                <a:cs typeface="Calibri"/>
                <a:sym typeface="Calibri"/>
              </a:rPr>
              <a:t> Un progetto di ecoturismo cercherà di identificare e sviluppare le risorse che sono specifiche dell'area interessata e che la distinguono da altre aree.</a:t>
            </a:r>
            <a:endParaRPr sz="1400" b="0" i="1" u="none" strike="noStrike" cap="none">
              <a:solidFill>
                <a:srgbClr val="777777"/>
              </a:solidFill>
              <a:latin typeface="Calibri"/>
              <a:ea typeface="Calibri"/>
              <a:cs typeface="Calibri"/>
              <a:sym typeface="Calibri"/>
            </a:endParaRPr>
          </a:p>
        </p:txBody>
      </p:sp>
      <p:sp>
        <p:nvSpPr>
          <p:cNvPr id="429" name="Google Shape;429;p15"/>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30" name="Google Shape;430;p15"/>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Diagnosi territoriale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31" name="Google Shape;431;p15"/>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32" name="Google Shape;432;p15"/>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cxnSp>
        <p:nvCxnSpPr>
          <p:cNvPr id="437" name="Google Shape;437;p16"/>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438" name="Google Shape;438;p16"/>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14</a:t>
            </a:fld>
            <a:endParaRPr/>
          </a:p>
        </p:txBody>
      </p:sp>
      <p:sp>
        <p:nvSpPr>
          <p:cNvPr id="439" name="Google Shape;439;p16"/>
          <p:cNvSpPr txBox="1"/>
          <p:nvPr/>
        </p:nvSpPr>
        <p:spPr>
          <a:xfrm>
            <a:off x="2702560" y="1449015"/>
            <a:ext cx="6189917" cy="336665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Che cos'è?</a:t>
            </a:r>
            <a:endParaRPr sz="1600" b="0" i="0" u="none" strike="noStrike" cap="none">
              <a:solidFill>
                <a:schemeClr val="accent4"/>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0" i="0" u="none" strike="noStrike" cap="none">
                <a:solidFill>
                  <a:srgbClr val="777777"/>
                </a:solidFill>
                <a:latin typeface="Calibri"/>
                <a:ea typeface="Calibri"/>
                <a:cs typeface="Calibri"/>
                <a:sym typeface="Calibri"/>
              </a:rPr>
              <a:t>Un'analisi dell'area in relazione alla dimensione ambientale ed ecologica in generale, e a quella ecoturistica in particolare, del vostro progetto o dell'attività che volete avviare. </a:t>
            </a:r>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0" i="0" u="none" strike="noStrike" cap="none">
                <a:solidFill>
                  <a:srgbClr val="777777"/>
                </a:solidFill>
                <a:latin typeface="Calibri"/>
                <a:ea typeface="Calibri"/>
                <a:cs typeface="Calibri"/>
                <a:sym typeface="Calibri"/>
              </a:rPr>
              <a:t>Ha diversi obiettivi:</a:t>
            </a:r>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777777"/>
              </a:buClr>
              <a:buSzPts val="1401"/>
              <a:buFont typeface="Noto Sans Symbols"/>
              <a:buChar char="❖"/>
            </a:pPr>
            <a:r>
              <a:rPr lang="it" sz="1401" b="0" i="0" u="none" strike="noStrike" cap="none">
                <a:solidFill>
                  <a:srgbClr val="777777"/>
                </a:solidFill>
                <a:latin typeface="Calibri"/>
                <a:ea typeface="Calibri"/>
                <a:cs typeface="Calibri"/>
                <a:sym typeface="Calibri"/>
              </a:rPr>
              <a:t>Conoscere e comprendere un'area/regione di vostro interesse</a:t>
            </a:r>
            <a:endParaRPr/>
          </a:p>
          <a:p>
            <a:pPr marL="285750" marR="0" lvl="0" indent="-285750" algn="l" rtl="0">
              <a:lnSpc>
                <a:spcPct val="100000"/>
              </a:lnSpc>
              <a:spcBef>
                <a:spcPts val="600"/>
              </a:spcBef>
              <a:spcAft>
                <a:spcPts val="0"/>
              </a:spcAft>
              <a:buClr>
                <a:srgbClr val="777777"/>
              </a:buClr>
              <a:buSzPts val="1401"/>
              <a:buFont typeface="Noto Sans Symbols"/>
              <a:buChar char="❖"/>
            </a:pPr>
            <a:r>
              <a:rPr lang="it" sz="1401" b="0" i="0" u="none" strike="noStrike" cap="none">
                <a:solidFill>
                  <a:srgbClr val="777777"/>
                </a:solidFill>
                <a:latin typeface="Calibri"/>
                <a:ea typeface="Calibri"/>
                <a:cs typeface="Calibri"/>
                <a:sym typeface="Calibri"/>
              </a:rPr>
              <a:t>Identificare e conoscere gli stakeholder locali direttamente e indirettamente coinvolti nelle questioni ambientali e turistiche.</a:t>
            </a:r>
            <a:endParaRPr/>
          </a:p>
          <a:p>
            <a:pPr marL="285750" marR="0" lvl="0" indent="-285750" algn="l" rtl="0">
              <a:lnSpc>
                <a:spcPct val="100000"/>
              </a:lnSpc>
              <a:spcBef>
                <a:spcPts val="600"/>
              </a:spcBef>
              <a:spcAft>
                <a:spcPts val="0"/>
              </a:spcAft>
              <a:buClr>
                <a:srgbClr val="777777"/>
              </a:buClr>
              <a:buSzPts val="1401"/>
              <a:buFont typeface="Noto Sans Symbols"/>
              <a:buChar char="❖"/>
            </a:pPr>
            <a:r>
              <a:rPr lang="it" sz="1401" b="0" i="0" u="none" strike="noStrike" cap="none">
                <a:solidFill>
                  <a:srgbClr val="777777"/>
                </a:solidFill>
                <a:latin typeface="Calibri"/>
                <a:ea typeface="Calibri"/>
                <a:cs typeface="Calibri"/>
                <a:sym typeface="Calibri"/>
              </a:rPr>
              <a:t>Avviare e facilitare la mobilitazione dei principali stakeholder locali.</a:t>
            </a:r>
            <a:endParaRPr/>
          </a:p>
          <a:p>
            <a:pPr marL="285750" marR="0" lvl="0" indent="-285750" algn="l" rtl="0">
              <a:lnSpc>
                <a:spcPct val="100000"/>
              </a:lnSpc>
              <a:spcBef>
                <a:spcPts val="600"/>
              </a:spcBef>
              <a:spcAft>
                <a:spcPts val="0"/>
              </a:spcAft>
              <a:buClr>
                <a:srgbClr val="777777"/>
              </a:buClr>
              <a:buSzPts val="1401"/>
              <a:buFont typeface="Noto Sans Symbols"/>
              <a:buChar char="❖"/>
            </a:pPr>
            <a:r>
              <a:rPr lang="it" sz="1401" b="0" i="0" u="none" strike="noStrike" cap="none">
                <a:solidFill>
                  <a:srgbClr val="777777"/>
                </a:solidFill>
                <a:latin typeface="Calibri"/>
                <a:ea typeface="Calibri"/>
                <a:cs typeface="Calibri"/>
                <a:sym typeface="Calibri"/>
              </a:rPr>
              <a:t>Fornire uno strumento per la pianificazione strategica della vostra iniziativa, identificando obiettivi, azioni, metodi di attuazione e allocazione delle risorse.</a:t>
            </a:r>
            <a:endParaRPr/>
          </a:p>
          <a:p>
            <a:pPr marL="0" marR="0" lvl="0" indent="0" algn="l" rtl="0">
              <a:lnSpc>
                <a:spcPct val="100000"/>
              </a:lnSpc>
              <a:spcBef>
                <a:spcPts val="600"/>
              </a:spcBef>
              <a:spcAft>
                <a:spcPts val="0"/>
              </a:spcAft>
              <a:buNone/>
            </a:pPr>
            <a:endParaRPr sz="1401" b="0" i="0" u="none" strike="noStrike" cap="none">
              <a:solidFill>
                <a:srgbClr val="777777"/>
              </a:solidFill>
              <a:latin typeface="Calibri"/>
              <a:ea typeface="Calibri"/>
              <a:cs typeface="Calibri"/>
              <a:sym typeface="Calibri"/>
            </a:endParaRPr>
          </a:p>
        </p:txBody>
      </p:sp>
      <p:sp>
        <p:nvSpPr>
          <p:cNvPr id="440" name="Google Shape;440;p16"/>
          <p:cNvSpPr txBox="1"/>
          <p:nvPr/>
        </p:nvSpPr>
        <p:spPr>
          <a:xfrm>
            <a:off x="2534161" y="408643"/>
            <a:ext cx="5929205" cy="78692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Diagnosi territoriale nel quadro di un progetto ecoturistico</a:t>
            </a:r>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p:txBody>
      </p:sp>
      <p:sp>
        <p:nvSpPr>
          <p:cNvPr id="441" name="Google Shape;441;p16"/>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42" name="Google Shape;442;p16"/>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Diagnosi territoriale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43" name="Google Shape;443;p16"/>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44" name="Google Shape;444;p16"/>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18"/>
          <p:cNvSpPr txBox="1">
            <a:spLocks noGrp="1"/>
          </p:cNvSpPr>
          <p:nvPr>
            <p:ph type="body" idx="1"/>
          </p:nvPr>
        </p:nvSpPr>
        <p:spPr>
          <a:xfrm>
            <a:off x="0" y="1358137"/>
            <a:ext cx="2291115" cy="1198668"/>
          </a:xfrm>
          <a:prstGeom prst="rect">
            <a:avLst/>
          </a:prstGeom>
          <a:noFill/>
          <a:ln>
            <a:noFill/>
          </a:ln>
        </p:spPr>
        <p:txBody>
          <a:bodyPr spcFirstLastPara="1" wrap="square" lIns="91425" tIns="91425" rIns="91425" bIns="91425" anchor="t" anchorCtr="0">
            <a:noAutofit/>
          </a:bodyPr>
          <a:lstStyle/>
          <a:p>
            <a:pPr marL="0" lvl="0" indent="0" algn="l" rtl="0">
              <a:lnSpc>
                <a:spcPct val="82058"/>
              </a:lnSpc>
              <a:spcBef>
                <a:spcPts val="0"/>
              </a:spcBef>
              <a:spcAft>
                <a:spcPts val="0"/>
              </a:spcAft>
              <a:buSzPts val="1800"/>
              <a:buNone/>
            </a:pPr>
            <a:r>
              <a:rPr lang="it" sz="2400"/>
              <a:t>Diagnosi territoriale</a:t>
            </a:r>
            <a:endParaRPr/>
          </a:p>
          <a:p>
            <a:pPr marL="0" lvl="0" indent="0" algn="l" rtl="0">
              <a:lnSpc>
                <a:spcPct val="82058"/>
              </a:lnSpc>
              <a:spcBef>
                <a:spcPts val="0"/>
              </a:spcBef>
              <a:spcAft>
                <a:spcPts val="0"/>
              </a:spcAft>
              <a:buSzPts val="1800"/>
              <a:buNone/>
            </a:pPr>
            <a:endParaRPr sz="3600" b="1">
              <a:solidFill>
                <a:srgbClr val="8ECC4E"/>
              </a:solidFill>
              <a:latin typeface="Calibri"/>
              <a:ea typeface="Calibri"/>
              <a:cs typeface="Calibri"/>
              <a:sym typeface="Calibri"/>
            </a:endParaRPr>
          </a:p>
          <a:p>
            <a:pPr marL="0" lvl="0" indent="0" algn="l" rtl="0">
              <a:lnSpc>
                <a:spcPct val="82058"/>
              </a:lnSpc>
              <a:spcBef>
                <a:spcPts val="0"/>
              </a:spcBef>
              <a:spcAft>
                <a:spcPts val="0"/>
              </a:spcAft>
              <a:buSzPts val="1800"/>
              <a:buNone/>
            </a:pPr>
            <a:endParaRPr sz="3400"/>
          </a:p>
        </p:txBody>
      </p:sp>
      <p:cxnSp>
        <p:nvCxnSpPr>
          <p:cNvPr id="450" name="Google Shape;450;p18"/>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451" name="Google Shape;451;p1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15</a:t>
            </a:fld>
            <a:endParaRPr/>
          </a:p>
        </p:txBody>
      </p:sp>
      <p:sp>
        <p:nvSpPr>
          <p:cNvPr id="452" name="Google Shape;452;p18"/>
          <p:cNvSpPr txBox="1"/>
          <p:nvPr/>
        </p:nvSpPr>
        <p:spPr>
          <a:xfrm>
            <a:off x="2648934" y="1223480"/>
            <a:ext cx="6539593" cy="1225940"/>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Due pilastri principali: </a:t>
            </a:r>
            <a:endParaRPr/>
          </a:p>
          <a:p>
            <a:pPr marL="342900" marR="0" lvl="0" indent="-342900" algn="l" rtl="0">
              <a:lnSpc>
                <a:spcPct val="100000"/>
              </a:lnSpc>
              <a:spcBef>
                <a:spcPts val="600"/>
              </a:spcBef>
              <a:spcAft>
                <a:spcPts val="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il quadro ambientale, ecologico, sociale, culturale ed economico</a:t>
            </a:r>
            <a:endParaRPr/>
          </a:p>
          <a:p>
            <a:pPr marL="342900" marR="0" lvl="0" indent="-342900" algn="l" rtl="0">
              <a:lnSpc>
                <a:spcPct val="100000"/>
              </a:lnSpc>
              <a:spcBef>
                <a:spcPts val="600"/>
              </a:spcBef>
              <a:spcAft>
                <a:spcPts val="60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l'identificazione e l'incontro delle parti interessate e delle loro iniziative</a:t>
            </a:r>
            <a:endParaRPr/>
          </a:p>
        </p:txBody>
      </p:sp>
      <p:sp>
        <p:nvSpPr>
          <p:cNvPr id="453" name="Google Shape;453;p18"/>
          <p:cNvSpPr txBox="1"/>
          <p:nvPr/>
        </p:nvSpPr>
        <p:spPr>
          <a:xfrm>
            <a:off x="2558742" y="520607"/>
            <a:ext cx="6719978"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Come effettuare una diagnosi territoriale</a:t>
            </a:r>
            <a:endParaRPr/>
          </a:p>
        </p:txBody>
      </p:sp>
      <p:sp>
        <p:nvSpPr>
          <p:cNvPr id="454" name="Google Shape;454;p18"/>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55" name="Google Shape;455;p18"/>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Diagnosi territoriale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56" name="Google Shape;456;p18"/>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57" name="Google Shape;457;p18"/>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19"/>
          <p:cNvSpPr txBox="1"/>
          <p:nvPr/>
        </p:nvSpPr>
        <p:spPr>
          <a:xfrm>
            <a:off x="2733019" y="813524"/>
            <a:ext cx="6018386" cy="4134429"/>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0" i="0" u="none" strike="noStrike" cap="none">
                <a:solidFill>
                  <a:srgbClr val="6D6E71"/>
                </a:solidFill>
                <a:latin typeface="Calibri"/>
                <a:ea typeface="Calibri"/>
                <a:cs typeface="Calibri"/>
                <a:sym typeface="Calibri"/>
              </a:rPr>
              <a:t>1) Definire il quadro di riferimento: definire chiaramente l'obiettivo della diagnosi in modo da delimitare con precisione il suo "perimetro" in relazione al progetto</a:t>
            </a:r>
            <a:endParaRPr/>
          </a:p>
          <a:p>
            <a:pPr marL="285750" marR="0" lvl="2"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il suo ambito geografico</a:t>
            </a:r>
            <a:endParaRPr/>
          </a:p>
          <a:p>
            <a:pPr marL="285750" marR="0" lvl="2"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il suo scopo</a:t>
            </a:r>
            <a:endParaRPr/>
          </a:p>
          <a:p>
            <a:pPr marL="285750" marR="0" lvl="2"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mappatura dell'area</a:t>
            </a:r>
            <a:endParaRPr/>
          </a:p>
          <a:p>
            <a:pPr marL="285750" marR="0" lvl="2" indent="-196850" algn="l" rtl="0">
              <a:lnSpc>
                <a:spcPct val="100000"/>
              </a:lnSpc>
              <a:spcBef>
                <a:spcPts val="0"/>
              </a:spcBef>
              <a:spcAft>
                <a:spcPts val="0"/>
              </a:spcAft>
              <a:buClr>
                <a:srgbClr val="97C679"/>
              </a:buClr>
              <a:buSzPts val="1400"/>
              <a:buFont typeface="Courier New"/>
              <a:buNone/>
            </a:pPr>
            <a:endParaRPr sz="1100" b="0" i="0" u="none" strike="noStrike" cap="none">
              <a:solidFill>
                <a:srgbClr val="6D6E71"/>
              </a:solidFill>
              <a:latin typeface="Calibri"/>
              <a:ea typeface="Calibri"/>
              <a:cs typeface="Calibri"/>
              <a:sym typeface="Calibri"/>
            </a:endParaRPr>
          </a:p>
          <a:p>
            <a:pPr marL="0" marR="0" lvl="2" indent="0" algn="l" rtl="0">
              <a:lnSpc>
                <a:spcPct val="100000"/>
              </a:lnSpc>
              <a:spcBef>
                <a:spcPts val="0"/>
              </a:spcBef>
              <a:spcAft>
                <a:spcPts val="0"/>
              </a:spcAft>
              <a:buNone/>
            </a:pPr>
            <a:r>
              <a:rPr lang="it" sz="1400" b="0" i="0" u="none" strike="noStrike" cap="none">
                <a:solidFill>
                  <a:srgbClr val="6D6E71"/>
                </a:solidFill>
                <a:latin typeface="Calibri"/>
                <a:ea typeface="Calibri"/>
                <a:cs typeface="Calibri"/>
                <a:sym typeface="Calibri"/>
              </a:rPr>
              <a:t>(2) La raccolta dei dati: conoscere il territorio e farlo proprio (dati quantitativi e qualitativi)</a:t>
            </a:r>
            <a:endParaRPr/>
          </a:p>
          <a:p>
            <a:pPr marL="285750" marR="0" lvl="2"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componenti sociali</a:t>
            </a:r>
            <a:endParaRPr/>
          </a:p>
          <a:p>
            <a:pPr marL="285750" marR="0" lvl="2"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componenti naturali</a:t>
            </a:r>
            <a:endParaRPr/>
          </a:p>
          <a:p>
            <a:pPr marL="285750" marR="0" lvl="2"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componenti economiche</a:t>
            </a:r>
            <a:endParaRPr/>
          </a:p>
          <a:p>
            <a:pPr marL="285750" marR="0" lvl="2"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componenti culturali</a:t>
            </a:r>
            <a:endParaRPr/>
          </a:p>
          <a:p>
            <a:pPr marL="0" marR="0" lvl="2" indent="0" algn="l" rtl="0">
              <a:lnSpc>
                <a:spcPct val="100000"/>
              </a:lnSpc>
              <a:spcBef>
                <a:spcPts val="0"/>
              </a:spcBef>
              <a:spcAft>
                <a:spcPts val="0"/>
              </a:spcAft>
              <a:buNone/>
            </a:pPr>
            <a:endParaRPr sz="1100" b="0" i="0" u="none" strike="noStrike" cap="none">
              <a:solidFill>
                <a:srgbClr val="6D6E71"/>
              </a:solidFill>
              <a:latin typeface="Calibri"/>
              <a:ea typeface="Calibri"/>
              <a:cs typeface="Calibri"/>
              <a:sym typeface="Calibri"/>
            </a:endParaRPr>
          </a:p>
          <a:p>
            <a:pPr marL="0" marR="0" lvl="2" indent="0" algn="l" rtl="0">
              <a:lnSpc>
                <a:spcPct val="100000"/>
              </a:lnSpc>
              <a:spcBef>
                <a:spcPts val="0"/>
              </a:spcBef>
              <a:spcAft>
                <a:spcPts val="0"/>
              </a:spcAft>
              <a:buNone/>
            </a:pPr>
            <a:r>
              <a:rPr lang="it" sz="1400" b="0" i="0" u="none" strike="noStrike" cap="none">
                <a:solidFill>
                  <a:srgbClr val="6D6E71"/>
                </a:solidFill>
                <a:latin typeface="Calibri"/>
                <a:ea typeface="Calibri"/>
                <a:cs typeface="Calibri"/>
                <a:sym typeface="Calibri"/>
              </a:rPr>
              <a:t>(3) Incontrare gli "stakeholder" dell'area che sono rilevanti per il vostro progetto, avviare discussioni e creare legami.</a:t>
            </a:r>
            <a:endParaRPr/>
          </a:p>
          <a:p>
            <a:pPr marL="0" marR="0" lvl="2" indent="0" algn="l" rtl="0">
              <a:lnSpc>
                <a:spcPct val="100000"/>
              </a:lnSpc>
              <a:spcBef>
                <a:spcPts val="0"/>
              </a:spcBef>
              <a:spcAft>
                <a:spcPts val="0"/>
              </a:spcAft>
              <a:buNone/>
            </a:pPr>
            <a:endParaRPr sz="1100" b="0" i="0" u="none" strike="noStrike" cap="none">
              <a:solidFill>
                <a:srgbClr val="6D6E71"/>
              </a:solidFill>
              <a:latin typeface="Calibri"/>
              <a:ea typeface="Calibri"/>
              <a:cs typeface="Calibri"/>
              <a:sym typeface="Calibri"/>
            </a:endParaRPr>
          </a:p>
          <a:p>
            <a:pPr marL="0" marR="0" lvl="2" indent="0" algn="l" rtl="0">
              <a:lnSpc>
                <a:spcPct val="100000"/>
              </a:lnSpc>
              <a:spcBef>
                <a:spcPts val="0"/>
              </a:spcBef>
              <a:spcAft>
                <a:spcPts val="0"/>
              </a:spcAft>
              <a:buNone/>
            </a:pPr>
            <a:r>
              <a:rPr lang="it" sz="1400" b="0" i="0" u="none" strike="noStrike" cap="none">
                <a:solidFill>
                  <a:srgbClr val="6D6E71"/>
                </a:solidFill>
                <a:latin typeface="Calibri"/>
                <a:ea typeface="Calibri"/>
                <a:cs typeface="Calibri"/>
                <a:sym typeface="Calibri"/>
              </a:rPr>
              <a:t>(4) Organizzare e analizzare i dati: Analisi SWOT</a:t>
            </a:r>
            <a:endParaRPr/>
          </a:p>
          <a:p>
            <a:pPr marL="0" marR="0" lvl="2" indent="0" algn="l" rtl="0">
              <a:lnSpc>
                <a:spcPct val="100000"/>
              </a:lnSpc>
              <a:spcBef>
                <a:spcPts val="0"/>
              </a:spcBef>
              <a:spcAft>
                <a:spcPts val="0"/>
              </a:spcAft>
              <a:buNone/>
            </a:pPr>
            <a:endParaRPr sz="1100" b="0" i="0" u="none" strike="noStrike" cap="none">
              <a:solidFill>
                <a:srgbClr val="6D6E71"/>
              </a:solidFill>
              <a:latin typeface="Calibri"/>
              <a:ea typeface="Calibri"/>
              <a:cs typeface="Calibri"/>
              <a:sym typeface="Calibri"/>
            </a:endParaRPr>
          </a:p>
          <a:p>
            <a:pPr marL="0" marR="0" lvl="2" indent="0" algn="l" rtl="0">
              <a:lnSpc>
                <a:spcPct val="100000"/>
              </a:lnSpc>
              <a:spcBef>
                <a:spcPts val="0"/>
              </a:spcBef>
              <a:spcAft>
                <a:spcPts val="0"/>
              </a:spcAft>
              <a:buNone/>
            </a:pPr>
            <a:r>
              <a:rPr lang="it" sz="1400" b="0" i="0" u="none" strike="noStrike" cap="none">
                <a:solidFill>
                  <a:srgbClr val="6D6E71"/>
                </a:solidFill>
                <a:latin typeface="Calibri"/>
                <a:ea typeface="Calibri"/>
                <a:cs typeface="Calibri"/>
                <a:sym typeface="Calibri"/>
              </a:rPr>
              <a:t>(5) Analisi dei dati e identificazione delle linee guida strategiche.</a:t>
            </a:r>
            <a:endParaRPr/>
          </a:p>
          <a:p>
            <a:pPr marL="0" marR="0" lvl="2" indent="0" algn="l" rtl="0">
              <a:lnSpc>
                <a:spcPct val="100000"/>
              </a:lnSpc>
              <a:spcBef>
                <a:spcPts val="0"/>
              </a:spcBef>
              <a:spcAft>
                <a:spcPts val="0"/>
              </a:spcAft>
              <a:buNone/>
            </a:pPr>
            <a:endParaRPr sz="1400" b="0" i="0" u="none" strike="noStrike" cap="none">
              <a:solidFill>
                <a:srgbClr val="6D6E71"/>
              </a:solidFill>
              <a:latin typeface="Calibri"/>
              <a:ea typeface="Calibri"/>
              <a:cs typeface="Calibri"/>
              <a:sym typeface="Calibri"/>
            </a:endParaRPr>
          </a:p>
        </p:txBody>
      </p:sp>
      <p:sp>
        <p:nvSpPr>
          <p:cNvPr id="463" name="Google Shape;463;p19"/>
          <p:cNvSpPr txBox="1">
            <a:spLocks noGrp="1"/>
          </p:cNvSpPr>
          <p:nvPr>
            <p:ph type="body" idx="2"/>
          </p:nvPr>
        </p:nvSpPr>
        <p:spPr>
          <a:xfrm>
            <a:off x="2649094" y="260175"/>
            <a:ext cx="6291708" cy="553349"/>
          </a:xfrm>
          <a:prstGeom prst="rect">
            <a:avLst/>
          </a:prstGeom>
          <a:noFill/>
          <a:ln>
            <a:noFill/>
          </a:ln>
        </p:spPr>
        <p:txBody>
          <a:bodyPr spcFirstLastPara="1" wrap="square" lIns="91425" tIns="91425" rIns="91425" bIns="91425" anchor="t" anchorCtr="0">
            <a:noAutofit/>
          </a:bodyPr>
          <a:lstStyle/>
          <a:p>
            <a:pPr marL="0" lvl="0" indent="0" algn="l" rtl="0">
              <a:lnSpc>
                <a:spcPct val="97777"/>
              </a:lnSpc>
              <a:spcBef>
                <a:spcPts val="0"/>
              </a:spcBef>
              <a:spcAft>
                <a:spcPts val="0"/>
              </a:spcAft>
              <a:buSzPts val="1800"/>
              <a:buNone/>
            </a:pPr>
            <a:r>
              <a:rPr lang="it" sz="2000"/>
              <a:t>La diagnosi seguirà una serie di fasi essenziali:</a:t>
            </a:r>
            <a:endParaRPr/>
          </a:p>
        </p:txBody>
      </p:sp>
      <p:sp>
        <p:nvSpPr>
          <p:cNvPr id="464" name="Google Shape;464;p1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16</a:t>
            </a:fld>
            <a:endParaRPr/>
          </a:p>
        </p:txBody>
      </p:sp>
      <p:sp>
        <p:nvSpPr>
          <p:cNvPr id="465" name="Google Shape;465;p19"/>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66" name="Google Shape;466;p19"/>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Diagnosi territoriale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467" name="Google Shape;467;p19"/>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468" name="Google Shape;468;p19"/>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20"/>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ECC4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rgbClr val="8ECC4E"/>
              </a:solidFill>
              <a:latin typeface="Arial"/>
              <a:ea typeface="Arial"/>
              <a:cs typeface="Arial"/>
              <a:sym typeface="Arial"/>
            </a:endParaRPr>
          </a:p>
        </p:txBody>
      </p:sp>
      <p:sp>
        <p:nvSpPr>
          <p:cNvPr id="474" name="Google Shape;474;p20"/>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75" name="Google Shape;475;p20"/>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76" name="Google Shape;476;p20"/>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Foglio di lavoro: </a:t>
            </a:r>
            <a:r>
              <a:rPr lang="it" sz="2000" b="0">
                <a:solidFill>
                  <a:srgbClr val="777777"/>
                </a:solidFill>
              </a:rPr>
              <a:t>Analisi SWOT per la diagnosi territoriale </a:t>
            </a:r>
            <a:endParaRPr sz="2000" b="0">
              <a:solidFill>
                <a:srgbClr val="777777"/>
              </a:solidFill>
            </a:endParaRPr>
          </a:p>
        </p:txBody>
      </p:sp>
      <p:sp>
        <p:nvSpPr>
          <p:cNvPr id="477" name="Google Shape;477;p20"/>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478" name="Google Shape;478;p2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17</a:t>
            </a:fld>
            <a:endParaRPr/>
          </a:p>
        </p:txBody>
      </p:sp>
      <p:sp>
        <p:nvSpPr>
          <p:cNvPr id="479" name="Google Shape;479;p20"/>
          <p:cNvSpPr/>
          <p:nvPr/>
        </p:nvSpPr>
        <p:spPr>
          <a:xfrm>
            <a:off x="2" y="4143739"/>
            <a:ext cx="9144000" cy="999764"/>
          </a:xfrm>
          <a:prstGeom prst="rect">
            <a:avLst/>
          </a:prstGeom>
          <a:solidFill>
            <a:srgbClr val="5E908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rgbClr val="8ECC4E"/>
              </a:solidFill>
              <a:latin typeface="Arial"/>
              <a:ea typeface="Arial"/>
              <a:cs typeface="Arial"/>
              <a:sym typeface="Arial"/>
            </a:endParaRPr>
          </a:p>
        </p:txBody>
      </p:sp>
      <p:sp>
        <p:nvSpPr>
          <p:cNvPr id="480" name="Google Shape;480;p20"/>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W.19</a:t>
            </a:r>
            <a:endParaRPr sz="1401" b="0" i="0" u="none" strike="noStrike" cap="none">
              <a:solidFill>
                <a:srgbClr val="000000"/>
              </a:solidFill>
              <a:latin typeface="Arial"/>
              <a:ea typeface="Arial"/>
              <a:cs typeface="Arial"/>
              <a:sym typeface="Arial"/>
            </a:endParaRPr>
          </a:p>
        </p:txBody>
      </p:sp>
      <p:grpSp>
        <p:nvGrpSpPr>
          <p:cNvPr id="481" name="Google Shape;481;p20"/>
          <p:cNvGrpSpPr/>
          <p:nvPr/>
        </p:nvGrpSpPr>
        <p:grpSpPr>
          <a:xfrm>
            <a:off x="318020" y="253388"/>
            <a:ext cx="692809" cy="808420"/>
            <a:chOff x="2307546" y="2307551"/>
            <a:chExt cx="929291" cy="1082976"/>
          </a:xfrm>
        </p:grpSpPr>
        <p:grpSp>
          <p:nvGrpSpPr>
            <p:cNvPr id="482" name="Google Shape;482;p20"/>
            <p:cNvGrpSpPr/>
            <p:nvPr/>
          </p:nvGrpSpPr>
          <p:grpSpPr>
            <a:xfrm>
              <a:off x="2536980" y="2723928"/>
              <a:ext cx="470423" cy="276595"/>
              <a:chOff x="2536980" y="2723928"/>
              <a:chExt cx="470423" cy="276595"/>
            </a:xfrm>
          </p:grpSpPr>
          <p:sp>
            <p:nvSpPr>
              <p:cNvPr id="483" name="Google Shape;483;p20"/>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84" name="Google Shape;484;p20"/>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485" name="Google Shape;485;p20"/>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486" name="Google Shape;486;p20"/>
            <p:cNvGrpSpPr/>
            <p:nvPr/>
          </p:nvGrpSpPr>
          <p:grpSpPr>
            <a:xfrm>
              <a:off x="2307546" y="2307551"/>
              <a:ext cx="929291" cy="1082976"/>
              <a:chOff x="2307546" y="2307551"/>
              <a:chExt cx="929291" cy="1082976"/>
            </a:xfrm>
          </p:grpSpPr>
          <p:sp>
            <p:nvSpPr>
              <p:cNvPr id="487" name="Google Shape;487;p20"/>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488" name="Google Shape;488;p20"/>
              <p:cNvGrpSpPr/>
              <p:nvPr/>
            </p:nvGrpSpPr>
            <p:grpSpPr>
              <a:xfrm>
                <a:off x="2362016" y="2746017"/>
                <a:ext cx="820351" cy="644510"/>
                <a:chOff x="2362016" y="2746017"/>
                <a:chExt cx="820351" cy="644510"/>
              </a:xfrm>
            </p:grpSpPr>
            <p:grpSp>
              <p:nvGrpSpPr>
                <p:cNvPr id="489" name="Google Shape;489;p20"/>
                <p:cNvGrpSpPr/>
                <p:nvPr/>
              </p:nvGrpSpPr>
              <p:grpSpPr>
                <a:xfrm>
                  <a:off x="2810981" y="2747665"/>
                  <a:ext cx="371386" cy="642862"/>
                  <a:chOff x="2810981" y="2747665"/>
                  <a:chExt cx="371386" cy="642862"/>
                </a:xfrm>
              </p:grpSpPr>
              <p:sp>
                <p:nvSpPr>
                  <p:cNvPr id="490" name="Google Shape;490;p20"/>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91" name="Google Shape;491;p20"/>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92" name="Google Shape;492;p20"/>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493" name="Google Shape;493;p20"/>
                <p:cNvGrpSpPr/>
                <p:nvPr/>
              </p:nvGrpSpPr>
              <p:grpSpPr>
                <a:xfrm>
                  <a:off x="2362016" y="2746017"/>
                  <a:ext cx="369735" cy="644510"/>
                  <a:chOff x="2362016" y="2746017"/>
                  <a:chExt cx="369735" cy="644510"/>
                </a:xfrm>
              </p:grpSpPr>
              <p:sp>
                <p:nvSpPr>
                  <p:cNvPr id="494" name="Google Shape;494;p20"/>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95" name="Google Shape;495;p20"/>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496" name="Google Shape;496;p20"/>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497" name="Google Shape;497;p20"/>
          <p:cNvGraphicFramePr/>
          <p:nvPr/>
        </p:nvGraphicFramePr>
        <p:xfrm>
          <a:off x="624251" y="1212204"/>
          <a:ext cx="8215300" cy="2873050"/>
        </p:xfrm>
        <a:graphic>
          <a:graphicData uri="http://schemas.openxmlformats.org/drawingml/2006/table">
            <a:tbl>
              <a:tblPr firstRow="1" bandRow="1">
                <a:noFill/>
                <a:tableStyleId>{C6B4DBA0-BE1C-4334-ABF4-50CED3401F79}</a:tableStyleId>
              </a:tblPr>
              <a:tblGrid>
                <a:gridCol w="4091550">
                  <a:extLst>
                    <a:ext uri="{9D8B030D-6E8A-4147-A177-3AD203B41FA5}">
                      <a16:colId xmlns:a16="http://schemas.microsoft.com/office/drawing/2014/main" val="20000"/>
                    </a:ext>
                  </a:extLst>
                </a:gridCol>
                <a:gridCol w="4123750">
                  <a:extLst>
                    <a:ext uri="{9D8B030D-6E8A-4147-A177-3AD203B41FA5}">
                      <a16:colId xmlns:a16="http://schemas.microsoft.com/office/drawing/2014/main" val="20001"/>
                    </a:ext>
                  </a:extLst>
                </a:gridCol>
              </a:tblGrid>
              <a:tr h="1349075">
                <a:tc>
                  <a:txBody>
                    <a:bodyPr/>
                    <a:lstStyle/>
                    <a:p>
                      <a:pPr marL="0" marR="0" lvl="0" indent="0" algn="l" rtl="0">
                        <a:lnSpc>
                          <a:spcPct val="100000"/>
                        </a:lnSpc>
                        <a:spcBef>
                          <a:spcPts val="0"/>
                        </a:spcBef>
                        <a:spcAft>
                          <a:spcPts val="0"/>
                        </a:spcAft>
                        <a:buNone/>
                      </a:pPr>
                      <a:r>
                        <a:rPr lang="it" sz="1401" b="1" u="none" strike="noStrike" cap="none">
                          <a:solidFill>
                            <a:srgbClr val="8ECC4E"/>
                          </a:solidFill>
                          <a:latin typeface="Calibri"/>
                          <a:ea typeface="Calibri"/>
                          <a:cs typeface="Calibri"/>
                          <a:sym typeface="Calibri"/>
                        </a:rPr>
                        <a:t>Punti di forza</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Punti di forza e abilità personali: </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Risorse disponibili (finanziarie, tecniche, umane):</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Mobilitazione di partner, clienti e fornitori:</a:t>
                      </a:r>
                      <a:endParaRPr/>
                    </a:p>
                  </a:txBody>
                  <a:tcPr marL="91450" marR="91450" marT="45725" marB="45725">
                    <a:lnR w="28575" cap="flat" cmpd="sng">
                      <a:solidFill>
                        <a:srgbClr val="EF8600"/>
                      </a:solidFill>
                      <a:prstDash val="solid"/>
                      <a:round/>
                      <a:headEnd type="none" w="sm" len="sm"/>
                      <a:tailEnd type="none" w="sm" len="sm"/>
                    </a:lnR>
                    <a:lnB w="28575" cap="flat" cmpd="sng">
                      <a:solidFill>
                        <a:srgbClr val="EF8600"/>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it" sz="1401" b="1" u="none" strike="noStrike" cap="none">
                          <a:solidFill>
                            <a:srgbClr val="8ECC4E"/>
                          </a:solidFill>
                          <a:latin typeface="Calibri"/>
                          <a:ea typeface="Calibri"/>
                          <a:cs typeface="Calibri"/>
                          <a:sym typeface="Calibri"/>
                        </a:rPr>
                        <a:t>Debolezza</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Concorrenza debole:</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Facile accesso ai fattori/spazi di produzione:</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Mercato esistente (necessità):</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Potenziali partner, clienti/fornitori:</a:t>
                      </a:r>
                      <a:endParaRPr/>
                    </a:p>
                  </a:txBody>
                  <a:tcPr marL="91450" marR="91450" marT="45725" marB="45725">
                    <a:lnL w="28575" cap="flat" cmpd="sng">
                      <a:solidFill>
                        <a:srgbClr val="EF8600"/>
                      </a:solidFill>
                      <a:prstDash val="solid"/>
                      <a:round/>
                      <a:headEnd type="none" w="sm" len="sm"/>
                      <a:tailEnd type="none" w="sm" len="sm"/>
                    </a:lnL>
                    <a:lnB w="28575" cap="flat" cmpd="sng">
                      <a:solidFill>
                        <a:srgbClr val="EF8600"/>
                      </a:solidFill>
                      <a:prstDash val="solid"/>
                      <a:round/>
                      <a:headEnd type="none" w="sm" len="sm"/>
                      <a:tailEnd type="none" w="sm" len="sm"/>
                    </a:lnB>
                  </a:tcPr>
                </a:tc>
                <a:extLst>
                  <a:ext uri="{0D108BD9-81ED-4DB2-BD59-A6C34878D82A}">
                    <a16:rowId xmlns:a16="http://schemas.microsoft.com/office/drawing/2014/main" val="10000"/>
                  </a:ext>
                </a:extLst>
              </a:tr>
              <a:tr h="1523975">
                <a:tc>
                  <a:txBody>
                    <a:bodyPr/>
                    <a:lstStyle/>
                    <a:p>
                      <a:pPr marL="0" marR="0" lvl="0" indent="0" algn="l" rtl="0">
                        <a:lnSpc>
                          <a:spcPct val="100000"/>
                        </a:lnSpc>
                        <a:spcBef>
                          <a:spcPts val="0"/>
                        </a:spcBef>
                        <a:spcAft>
                          <a:spcPts val="0"/>
                        </a:spcAft>
                        <a:buNone/>
                      </a:pPr>
                      <a:r>
                        <a:rPr lang="it" sz="1401" b="1" u="none" strike="noStrike" cap="none">
                          <a:solidFill>
                            <a:srgbClr val="8ECC4E"/>
                          </a:solidFill>
                          <a:latin typeface="Calibri"/>
                          <a:ea typeface="Calibri"/>
                          <a:cs typeface="Calibri"/>
                          <a:sym typeface="Calibri"/>
                        </a:rPr>
                        <a:t>Opportunità</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Mancanza di risorse:</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Mercato ristretto o poco sviluppato:</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Spazi naturali inadeguati:</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Quadro amministrativo/normativo difficile:</a:t>
                      </a:r>
                      <a:endParaRPr/>
                    </a:p>
                  </a:txBody>
                  <a:tcPr marL="91450" marR="91450" marT="45725" marB="45725">
                    <a:lnR w="28575" cap="flat" cmpd="sng">
                      <a:solidFill>
                        <a:srgbClr val="EF8600"/>
                      </a:solidFill>
                      <a:prstDash val="solid"/>
                      <a:round/>
                      <a:headEnd type="none" w="sm" len="sm"/>
                      <a:tailEnd type="none" w="sm" len="sm"/>
                    </a:lnR>
                    <a:lnT w="28575" cap="flat" cmpd="sng">
                      <a:solidFill>
                        <a:srgbClr val="EF8600"/>
                      </a:solidFill>
                      <a:prstDash val="solid"/>
                      <a:round/>
                      <a:headEnd type="none" w="sm" len="sm"/>
                      <a:tailEnd type="none" w="sm" len="sm"/>
                    </a:lnT>
                  </a:tcPr>
                </a:tc>
                <a:tc>
                  <a:txBody>
                    <a:bodyPr/>
                    <a:lstStyle/>
                    <a:p>
                      <a:pPr marL="0" marR="0" lvl="0" indent="0" algn="l" rtl="0">
                        <a:lnSpc>
                          <a:spcPct val="100000"/>
                        </a:lnSpc>
                        <a:spcBef>
                          <a:spcPts val="0"/>
                        </a:spcBef>
                        <a:spcAft>
                          <a:spcPts val="0"/>
                        </a:spcAft>
                        <a:buNone/>
                      </a:pPr>
                      <a:r>
                        <a:rPr lang="it" sz="1401" b="1" u="none" strike="noStrike" cap="none">
                          <a:solidFill>
                            <a:srgbClr val="8ECC4E"/>
                          </a:solidFill>
                          <a:latin typeface="Calibri"/>
                          <a:ea typeface="Calibri"/>
                          <a:cs typeface="Calibri"/>
                          <a:sym typeface="Calibri"/>
                        </a:rPr>
                        <a:t>Minacce</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Una forte concorrenza:</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Resistenze culturali e/o sociali:</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Sfide amministrative:</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Accesso difficile:</a:t>
                      </a:r>
                      <a:endParaRPr/>
                    </a:p>
                  </a:txBody>
                  <a:tcPr marL="91450" marR="91450" marT="45725" marB="45725">
                    <a:lnL w="28575" cap="flat" cmpd="sng">
                      <a:solidFill>
                        <a:srgbClr val="EF8600"/>
                      </a:solidFill>
                      <a:prstDash val="solid"/>
                      <a:round/>
                      <a:headEnd type="none" w="sm" len="sm"/>
                      <a:tailEnd type="none" w="sm" len="sm"/>
                    </a:lnL>
                    <a:lnT w="28575" cap="flat" cmpd="sng">
                      <a:solidFill>
                        <a:srgbClr val="EF8600"/>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21"/>
          <p:cNvSpPr/>
          <p:nvPr/>
        </p:nvSpPr>
        <p:spPr>
          <a:xfrm>
            <a:off x="0" y="705751"/>
            <a:ext cx="4954137" cy="4437751"/>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503" name="Google Shape;503;p21"/>
          <p:cNvSpPr/>
          <p:nvPr/>
        </p:nvSpPr>
        <p:spPr>
          <a:xfrm flipH="1">
            <a:off x="4949744" y="-157341"/>
            <a:ext cx="4374681" cy="4374683"/>
          </a:xfrm>
          <a:prstGeom prst="ellipse">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67" b="0" i="0" u="none" strike="noStrike" cap="none">
              <a:solidFill>
                <a:schemeClr val="lt1"/>
              </a:solidFill>
              <a:latin typeface="Arial"/>
              <a:ea typeface="Arial"/>
              <a:cs typeface="Arial"/>
              <a:sym typeface="Arial"/>
            </a:endParaRPr>
          </a:p>
        </p:txBody>
      </p:sp>
      <p:sp>
        <p:nvSpPr>
          <p:cNvPr id="504" name="Google Shape;504;p21"/>
          <p:cNvSpPr txBox="1"/>
          <p:nvPr/>
        </p:nvSpPr>
        <p:spPr>
          <a:xfrm>
            <a:off x="1408908" y="1643910"/>
            <a:ext cx="2905196" cy="2299817"/>
          </a:xfrm>
          <a:prstGeom prst="rect">
            <a:avLst/>
          </a:prstGeom>
          <a:noFill/>
          <a:ln>
            <a:noFill/>
          </a:ln>
        </p:spPr>
        <p:txBody>
          <a:bodyPr spcFirstLastPara="1" wrap="square" lIns="91425" tIns="45700" rIns="91425" bIns="45700" anchor="t" anchorCtr="0">
            <a:normAutofit/>
          </a:bodyPr>
          <a:lstStyle/>
          <a:p>
            <a:pPr marL="0" marR="0" lvl="0" indent="0" algn="l" rtl="0">
              <a:lnSpc>
                <a:spcPct val="80444"/>
              </a:lnSpc>
              <a:spcBef>
                <a:spcPts val="0"/>
              </a:spcBef>
              <a:spcAft>
                <a:spcPts val="0"/>
              </a:spcAft>
              <a:buNone/>
            </a:pPr>
            <a:r>
              <a:rPr lang="it" sz="4500" b="0" i="0" u="none" strike="noStrike" cap="none">
                <a:solidFill>
                  <a:schemeClr val="lt1"/>
                </a:solidFill>
                <a:latin typeface="Calibri"/>
                <a:ea typeface="Calibri"/>
                <a:cs typeface="Calibri"/>
                <a:sym typeface="Calibri"/>
              </a:rPr>
              <a:t>Ecosistema</a:t>
            </a: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p:txBody>
      </p:sp>
      <p:sp>
        <p:nvSpPr>
          <p:cNvPr id="505" name="Google Shape;505;p21"/>
          <p:cNvSpPr txBox="1"/>
          <p:nvPr/>
        </p:nvSpPr>
        <p:spPr>
          <a:xfrm>
            <a:off x="263557" y="1787251"/>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3B</a:t>
            </a:r>
            <a:endParaRPr sz="1401" b="0" i="0" u="none" strike="noStrike" cap="none">
              <a:solidFill>
                <a:srgbClr val="000000"/>
              </a:solidFill>
              <a:latin typeface="Arial"/>
              <a:ea typeface="Arial"/>
              <a:cs typeface="Arial"/>
              <a:sym typeface="Arial"/>
            </a:endParaRPr>
          </a:p>
        </p:txBody>
      </p:sp>
      <p:cxnSp>
        <p:nvCxnSpPr>
          <p:cNvPr id="506" name="Google Shape;506;p21"/>
          <p:cNvCxnSpPr/>
          <p:nvPr/>
        </p:nvCxnSpPr>
        <p:spPr>
          <a:xfrm>
            <a:off x="1150155" y="1616882"/>
            <a:ext cx="0" cy="1254283"/>
          </a:xfrm>
          <a:prstGeom prst="straightConnector1">
            <a:avLst/>
          </a:prstGeom>
          <a:noFill/>
          <a:ln w="28575" cap="flat" cmpd="sng">
            <a:solidFill>
              <a:schemeClr val="lt1"/>
            </a:solidFill>
            <a:prstDash val="solid"/>
            <a:round/>
            <a:headEnd type="none" w="sm" len="sm"/>
            <a:tailEnd type="none" w="sm" len="sm"/>
          </a:ln>
        </p:spPr>
      </p:cxnSp>
      <p:sp>
        <p:nvSpPr>
          <p:cNvPr id="507" name="Google Shape;507;p21"/>
          <p:cNvSpPr/>
          <p:nvPr/>
        </p:nvSpPr>
        <p:spPr>
          <a:xfrm>
            <a:off x="4645810" y="-461273"/>
            <a:ext cx="4982548" cy="4982548"/>
          </a:xfrm>
          <a:prstGeom prst="ellipse">
            <a:avLst/>
          </a:prstGeom>
          <a:noFill/>
          <a:ln w="133350" cap="flat" cmpd="sng">
            <a:solidFill>
              <a:srgbClr val="8ABF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508" name="Google Shape;508;p21"/>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18</a:t>
            </a:fld>
            <a:endParaRPr sz="1600" b="0" i="0" u="none" strike="noStrike" cap="none">
              <a:solidFill>
                <a:srgbClr val="8AC03B"/>
              </a:solidFill>
              <a:latin typeface="Calibri"/>
              <a:ea typeface="Calibri"/>
              <a:cs typeface="Calibri"/>
              <a:sym typeface="Calibri"/>
            </a:endParaRPr>
          </a:p>
        </p:txBody>
      </p:sp>
      <p:pic>
        <p:nvPicPr>
          <p:cNvPr id="509" name="Google Shape;509;p21"/>
          <p:cNvPicPr preferRelativeResize="0"/>
          <p:nvPr/>
        </p:nvPicPr>
        <p:blipFill rotWithShape="1">
          <a:blip r:embed="rId4">
            <a:alphaModFix amt="70000"/>
          </a:blip>
          <a:srcRect/>
          <a:stretch/>
        </p:blipFill>
        <p:spPr>
          <a:xfrm rot="-3551750">
            <a:off x="7114745" y="1167505"/>
            <a:ext cx="2489051" cy="2489051"/>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grpSp>
        <p:nvGrpSpPr>
          <p:cNvPr id="510" name="Google Shape;510;p21"/>
          <p:cNvGrpSpPr/>
          <p:nvPr/>
        </p:nvGrpSpPr>
        <p:grpSpPr>
          <a:xfrm>
            <a:off x="417171" y="3026293"/>
            <a:ext cx="1488748" cy="1737182"/>
            <a:chOff x="2307546" y="2307551"/>
            <a:chExt cx="929291" cy="1082976"/>
          </a:xfrm>
        </p:grpSpPr>
        <p:grpSp>
          <p:nvGrpSpPr>
            <p:cNvPr id="511" name="Google Shape;511;p21"/>
            <p:cNvGrpSpPr/>
            <p:nvPr/>
          </p:nvGrpSpPr>
          <p:grpSpPr>
            <a:xfrm>
              <a:off x="2536980" y="2723928"/>
              <a:ext cx="470423" cy="276595"/>
              <a:chOff x="2536980" y="2723928"/>
              <a:chExt cx="470423" cy="276595"/>
            </a:xfrm>
          </p:grpSpPr>
          <p:sp>
            <p:nvSpPr>
              <p:cNvPr id="512" name="Google Shape;512;p21"/>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13" name="Google Shape;513;p21"/>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514" name="Google Shape;514;p21"/>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515" name="Google Shape;515;p21"/>
            <p:cNvGrpSpPr/>
            <p:nvPr/>
          </p:nvGrpSpPr>
          <p:grpSpPr>
            <a:xfrm>
              <a:off x="2307546" y="2307551"/>
              <a:ext cx="929291" cy="1082976"/>
              <a:chOff x="2307546" y="2307551"/>
              <a:chExt cx="929291" cy="1082976"/>
            </a:xfrm>
          </p:grpSpPr>
          <p:sp>
            <p:nvSpPr>
              <p:cNvPr id="516" name="Google Shape;516;p21"/>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517" name="Google Shape;517;p21"/>
              <p:cNvGrpSpPr/>
              <p:nvPr/>
            </p:nvGrpSpPr>
            <p:grpSpPr>
              <a:xfrm>
                <a:off x="2362016" y="2746017"/>
                <a:ext cx="820351" cy="644510"/>
                <a:chOff x="2362016" y="2746017"/>
                <a:chExt cx="820351" cy="644510"/>
              </a:xfrm>
            </p:grpSpPr>
            <p:grpSp>
              <p:nvGrpSpPr>
                <p:cNvPr id="518" name="Google Shape;518;p21"/>
                <p:cNvGrpSpPr/>
                <p:nvPr/>
              </p:nvGrpSpPr>
              <p:grpSpPr>
                <a:xfrm>
                  <a:off x="2810981" y="2747665"/>
                  <a:ext cx="371386" cy="642862"/>
                  <a:chOff x="2810981" y="2747665"/>
                  <a:chExt cx="371386" cy="642862"/>
                </a:xfrm>
              </p:grpSpPr>
              <p:sp>
                <p:nvSpPr>
                  <p:cNvPr id="519" name="Google Shape;519;p21"/>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20" name="Google Shape;520;p21"/>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21" name="Google Shape;521;p21"/>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522" name="Google Shape;522;p21"/>
                <p:cNvGrpSpPr/>
                <p:nvPr/>
              </p:nvGrpSpPr>
              <p:grpSpPr>
                <a:xfrm>
                  <a:off x="2362016" y="2746017"/>
                  <a:ext cx="369735" cy="644510"/>
                  <a:chOff x="2362016" y="2746017"/>
                  <a:chExt cx="369735" cy="644510"/>
                </a:xfrm>
              </p:grpSpPr>
              <p:sp>
                <p:nvSpPr>
                  <p:cNvPr id="523" name="Google Shape;523;p21"/>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24" name="Google Shape;524;p21"/>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25" name="Google Shape;525;p21"/>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22"/>
          <p:cNvSpPr/>
          <p:nvPr/>
        </p:nvSpPr>
        <p:spPr>
          <a:xfrm>
            <a:off x="10844" y="343782"/>
            <a:ext cx="1972733" cy="2269774"/>
          </a:xfrm>
          <a:custGeom>
            <a:avLst/>
            <a:gdLst/>
            <a:ahLst/>
            <a:cxnLst/>
            <a:rect l="l" t="t" r="r" b="b"/>
            <a:pathLst>
              <a:path w="4276589" h="3026366" extrusionOk="0">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531" name="Google Shape;531;p22"/>
          <p:cNvSpPr txBox="1">
            <a:spLocks noGrp="1"/>
          </p:cNvSpPr>
          <p:nvPr>
            <p:ph type="body" idx="1"/>
          </p:nvPr>
        </p:nvSpPr>
        <p:spPr>
          <a:xfrm>
            <a:off x="142739" y="1478669"/>
            <a:ext cx="2416005" cy="1093081"/>
          </a:xfrm>
          <a:prstGeom prst="rect">
            <a:avLst/>
          </a:prstGeom>
          <a:noFill/>
          <a:ln>
            <a:noFill/>
          </a:ln>
        </p:spPr>
        <p:txBody>
          <a:bodyPr spcFirstLastPara="1" wrap="square" lIns="91425" tIns="91425" rIns="91425" bIns="91425" anchor="t" anchorCtr="0">
            <a:noAutofit/>
          </a:bodyPr>
          <a:lstStyle/>
          <a:p>
            <a:pPr marL="0" lvl="0" indent="0" algn="l" rtl="0">
              <a:lnSpc>
                <a:spcPct val="82058"/>
              </a:lnSpc>
              <a:spcBef>
                <a:spcPts val="0"/>
              </a:spcBef>
              <a:spcAft>
                <a:spcPts val="0"/>
              </a:spcAft>
              <a:buSzPts val="1800"/>
              <a:buNone/>
            </a:pPr>
            <a:r>
              <a:rPr lang="it" sz="2200"/>
              <a:t>Introduzione</a:t>
            </a:r>
            <a:endParaRPr sz="2200"/>
          </a:p>
          <a:p>
            <a:pPr marL="0" lvl="0" indent="0" algn="l" rtl="0">
              <a:lnSpc>
                <a:spcPct val="82058"/>
              </a:lnSpc>
              <a:spcBef>
                <a:spcPts val="0"/>
              </a:spcBef>
              <a:spcAft>
                <a:spcPts val="0"/>
              </a:spcAft>
              <a:buSzPts val="1800"/>
              <a:buNone/>
            </a:pPr>
            <a:endParaRPr sz="2400"/>
          </a:p>
          <a:p>
            <a:pPr marL="0" lvl="0" indent="0" algn="l" rtl="0">
              <a:lnSpc>
                <a:spcPct val="82058"/>
              </a:lnSpc>
              <a:spcBef>
                <a:spcPts val="0"/>
              </a:spcBef>
              <a:spcAft>
                <a:spcPts val="0"/>
              </a:spcAft>
              <a:buSzPts val="1800"/>
              <a:buNone/>
            </a:pPr>
            <a:endParaRPr sz="2400"/>
          </a:p>
          <a:p>
            <a:pPr marL="0" lvl="0" indent="0" algn="l" rtl="0">
              <a:lnSpc>
                <a:spcPct val="82058"/>
              </a:lnSpc>
              <a:spcBef>
                <a:spcPts val="0"/>
              </a:spcBef>
              <a:spcAft>
                <a:spcPts val="0"/>
              </a:spcAft>
              <a:buSzPts val="1800"/>
              <a:buNone/>
            </a:pPr>
            <a:endParaRPr sz="3400"/>
          </a:p>
        </p:txBody>
      </p:sp>
      <p:sp>
        <p:nvSpPr>
          <p:cNvPr id="532" name="Google Shape;532;p22"/>
          <p:cNvSpPr txBox="1">
            <a:spLocks noGrp="1"/>
          </p:cNvSpPr>
          <p:nvPr>
            <p:ph type="body" idx="2"/>
          </p:nvPr>
        </p:nvSpPr>
        <p:spPr>
          <a:xfrm>
            <a:off x="408700" y="706335"/>
            <a:ext cx="897977" cy="28917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3B</a:t>
            </a:r>
            <a:endParaRPr/>
          </a:p>
        </p:txBody>
      </p:sp>
      <p:sp>
        <p:nvSpPr>
          <p:cNvPr id="533" name="Google Shape;533;p22"/>
          <p:cNvSpPr txBox="1"/>
          <p:nvPr/>
        </p:nvSpPr>
        <p:spPr>
          <a:xfrm>
            <a:off x="8006965" y="1538482"/>
            <a:ext cx="65100" cy="164239"/>
          </a:xfrm>
          <a:prstGeom prst="rect">
            <a:avLst/>
          </a:prstGeom>
          <a:noFill/>
          <a:ln>
            <a:noFill/>
          </a:ln>
        </p:spPr>
        <p:txBody>
          <a:bodyPr spcFirstLastPara="1" wrap="square" lIns="0" tIns="10100" rIns="0" bIns="0" anchor="t" anchorCtr="0">
            <a:spAutoFit/>
          </a:bodyPr>
          <a:lstStyle/>
          <a:p>
            <a:pPr marL="12701" marR="0" lvl="0" indent="0" algn="l" rtl="0">
              <a:lnSpc>
                <a:spcPct val="100000"/>
              </a:lnSpc>
              <a:spcBef>
                <a:spcPts val="0"/>
              </a:spcBef>
              <a:spcAft>
                <a:spcPts val="0"/>
              </a:spcAft>
              <a:buNone/>
            </a:pPr>
            <a:r>
              <a:rPr lang="it" sz="1001" b="0" i="0" u="none" strike="noStrike" cap="none">
                <a:solidFill>
                  <a:srgbClr val="6D6E71"/>
                </a:solidFill>
                <a:latin typeface="Arial"/>
                <a:ea typeface="Arial"/>
                <a:cs typeface="Arial"/>
                <a:sym typeface="Arial"/>
              </a:rPr>
              <a:t>-</a:t>
            </a:r>
            <a:endParaRPr sz="1001" b="0" i="0" u="none" strike="noStrike" cap="none">
              <a:solidFill>
                <a:srgbClr val="6D6E71"/>
              </a:solidFill>
              <a:latin typeface="Arial"/>
              <a:ea typeface="Arial"/>
              <a:cs typeface="Arial"/>
              <a:sym typeface="Arial"/>
            </a:endParaRPr>
          </a:p>
        </p:txBody>
      </p:sp>
      <p:cxnSp>
        <p:nvCxnSpPr>
          <p:cNvPr id="534" name="Google Shape;534;p22"/>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535" name="Google Shape;535;p2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19</a:t>
            </a:fld>
            <a:endParaRPr/>
          </a:p>
        </p:txBody>
      </p:sp>
      <p:sp>
        <p:nvSpPr>
          <p:cNvPr id="536" name="Google Shape;536;p22"/>
          <p:cNvSpPr txBox="1"/>
          <p:nvPr/>
        </p:nvSpPr>
        <p:spPr>
          <a:xfrm>
            <a:off x="2163881" y="445904"/>
            <a:ext cx="6571419" cy="2065529"/>
          </a:xfrm>
          <a:prstGeom prst="rect">
            <a:avLst/>
          </a:prstGeom>
          <a:noFill/>
          <a:ln>
            <a:noFill/>
          </a:ln>
        </p:spPr>
        <p:txBody>
          <a:bodyPr spcFirstLastPara="1" wrap="square" lIns="0" tIns="10100" rIns="0" bIns="0" anchor="t" anchorCtr="0">
            <a:spAutoFit/>
          </a:bodyPr>
          <a:lstStyle/>
          <a:p>
            <a:pPr marL="12701" marR="0" lvl="0" indent="0" algn="l" rtl="0">
              <a:lnSpc>
                <a:spcPct val="105714"/>
              </a:lnSpc>
              <a:spcBef>
                <a:spcPts val="0"/>
              </a:spcBef>
              <a:spcAft>
                <a:spcPts val="0"/>
              </a:spcAft>
              <a:buNone/>
            </a:pPr>
            <a:r>
              <a:rPr lang="it" sz="1600" b="1" i="0" u="none" strike="noStrike" cap="none">
                <a:solidFill>
                  <a:srgbClr val="8ECC4E"/>
                </a:solidFill>
                <a:latin typeface="Calibri"/>
                <a:ea typeface="Calibri"/>
                <a:cs typeface="Calibri"/>
                <a:sym typeface="Calibri"/>
              </a:rPr>
              <a:t>Per intraprendere un progetto di ecoturismo non basta scegliere una destinazione, ma occorre comprendere e apprezzare l'ecosistema unico che la circonda.</a:t>
            </a:r>
            <a:endParaRPr/>
          </a:p>
          <a:p>
            <a:pPr marL="12701" marR="0" lvl="0" indent="0" algn="l" rtl="0">
              <a:lnSpc>
                <a:spcPct val="105714"/>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12701" marR="0" lvl="0" indent="0" algn="l" rtl="0">
              <a:lnSpc>
                <a:spcPct val="105714"/>
              </a:lnSpc>
              <a:spcBef>
                <a:spcPts val="0"/>
              </a:spcBef>
              <a:spcAft>
                <a:spcPts val="0"/>
              </a:spcAft>
              <a:buNone/>
            </a:pPr>
            <a:r>
              <a:rPr lang="it" sz="1600" b="0" i="0" u="none" strike="noStrike" cap="none">
                <a:solidFill>
                  <a:srgbClr val="6D6E71"/>
                </a:solidFill>
                <a:latin typeface="Calibri"/>
                <a:ea typeface="Calibri"/>
                <a:cs typeface="Calibri"/>
                <a:sym typeface="Calibri"/>
              </a:rPr>
              <a:t>L'ecosistema comprende l'ambiente naturale, inclusi la flora, la fauna, i paesaggi e le caratteristiche geologiche, nonché il patrimonio culturale e le comunità che vi si intrecciano. </a:t>
            </a:r>
            <a:endParaRPr/>
          </a:p>
          <a:p>
            <a:pPr marL="12701" marR="0" lvl="0" indent="0" algn="l" rtl="0">
              <a:lnSpc>
                <a:spcPct val="105714"/>
              </a:lnSpc>
              <a:spcBef>
                <a:spcPts val="0"/>
              </a:spcBef>
              <a:spcAft>
                <a:spcPts val="0"/>
              </a:spcAft>
              <a:buNone/>
            </a:pPr>
            <a:endParaRPr sz="1401" b="0" i="0" u="none" strike="noStrike" cap="none">
              <a:solidFill>
                <a:srgbClr val="6D6E71"/>
              </a:solidFill>
              <a:latin typeface="Calibri"/>
              <a:ea typeface="Calibri"/>
              <a:cs typeface="Calibri"/>
              <a:sym typeface="Calibri"/>
            </a:endParaRPr>
          </a:p>
        </p:txBody>
      </p:sp>
      <p:graphicFrame>
        <p:nvGraphicFramePr>
          <p:cNvPr id="537" name="Google Shape;537;p22"/>
          <p:cNvGraphicFramePr/>
          <p:nvPr/>
        </p:nvGraphicFramePr>
        <p:xfrm>
          <a:off x="2163881" y="2540090"/>
          <a:ext cx="6457100" cy="2165233"/>
        </p:xfrm>
        <a:graphic>
          <a:graphicData uri="http://schemas.openxmlformats.org/drawingml/2006/table">
            <a:tbl>
              <a:tblPr firstRow="1" bandRow="1">
                <a:noFill/>
                <a:tableStyleId>{C6B4DBA0-BE1C-4334-ABF4-50CED3401F79}</a:tableStyleId>
              </a:tblPr>
              <a:tblGrid>
                <a:gridCol w="2890725">
                  <a:extLst>
                    <a:ext uri="{9D8B030D-6E8A-4147-A177-3AD203B41FA5}">
                      <a16:colId xmlns:a16="http://schemas.microsoft.com/office/drawing/2014/main" val="20000"/>
                    </a:ext>
                  </a:extLst>
                </a:gridCol>
                <a:gridCol w="3566375">
                  <a:extLst>
                    <a:ext uri="{9D8B030D-6E8A-4147-A177-3AD203B41FA5}">
                      <a16:colId xmlns:a16="http://schemas.microsoft.com/office/drawing/2014/main" val="20001"/>
                    </a:ext>
                  </a:extLst>
                </a:gridCol>
              </a:tblGrid>
              <a:tr h="2133575">
                <a:tc>
                  <a:txBody>
                    <a:bodyPr/>
                    <a:lstStyle/>
                    <a:p>
                      <a:pPr marL="0" marR="0" lvl="0" indent="0" algn="l" rtl="0">
                        <a:lnSpc>
                          <a:spcPct val="100000"/>
                        </a:lnSpc>
                        <a:spcBef>
                          <a:spcPts val="0"/>
                        </a:spcBef>
                        <a:spcAft>
                          <a:spcPts val="0"/>
                        </a:spcAft>
                        <a:buNone/>
                      </a:pPr>
                      <a:endParaRPr sz="1401" b="1"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1" i="0" u="none" strike="noStrike" cap="none">
                          <a:solidFill>
                            <a:srgbClr val="777777"/>
                          </a:solidFill>
                          <a:latin typeface="Calibri"/>
                          <a:ea typeface="Calibri"/>
                          <a:cs typeface="Calibri"/>
                          <a:sym typeface="Calibri"/>
                        </a:rPr>
                        <a:t>Fase 1 - Scegliere una località: </a:t>
                      </a:r>
                      <a:endParaRPr/>
                    </a:p>
                    <a:p>
                      <a:pPr marL="0" marR="0" lvl="0" indent="0" algn="l" rtl="0">
                        <a:lnSpc>
                          <a:spcPct val="100000"/>
                        </a:lnSpc>
                        <a:spcBef>
                          <a:spcPts val="0"/>
                        </a:spcBef>
                        <a:spcAft>
                          <a:spcPts val="0"/>
                        </a:spcAft>
                        <a:buNone/>
                      </a:pPr>
                      <a:endParaRPr sz="1401" b="1" i="0" u="none" strike="noStrike" cap="none">
                        <a:solidFill>
                          <a:srgbClr val="777777"/>
                        </a:solidFill>
                        <a:latin typeface="Calibri"/>
                        <a:ea typeface="Calibri"/>
                        <a:cs typeface="Calibri"/>
                        <a:sym typeface="Calibri"/>
                      </a:endParaRPr>
                    </a:p>
                    <a:p>
                      <a:pPr marL="342900" marR="0" lvl="0" indent="-342900" algn="l" rtl="0">
                        <a:lnSpc>
                          <a:spcPct val="100000"/>
                        </a:lnSpc>
                        <a:spcBef>
                          <a:spcPts val="0"/>
                        </a:spcBef>
                        <a:spcAft>
                          <a:spcPts val="0"/>
                        </a:spcAft>
                        <a:buClr>
                          <a:srgbClr val="EF8600"/>
                        </a:buClr>
                        <a:buSzPts val="1401"/>
                        <a:buFont typeface="Noto Sans Symbols"/>
                        <a:buChar char="❖"/>
                      </a:pPr>
                      <a:r>
                        <a:rPr lang="it" sz="1401" b="0" i="0" u="none" strike="noStrike" cap="none">
                          <a:solidFill>
                            <a:srgbClr val="777777"/>
                          </a:solidFill>
                          <a:latin typeface="Calibri"/>
                          <a:ea typeface="Calibri"/>
                          <a:cs typeface="Calibri"/>
                          <a:sym typeface="Calibri"/>
                        </a:rPr>
                        <a:t>Scegliere un luogo ideale</a:t>
                      </a:r>
                      <a:endParaRPr/>
                    </a:p>
                    <a:p>
                      <a:pPr marL="342900" marR="0" lvl="0" indent="-342900" algn="l" rtl="0">
                        <a:lnSpc>
                          <a:spcPct val="100000"/>
                        </a:lnSpc>
                        <a:spcBef>
                          <a:spcPts val="600"/>
                        </a:spcBef>
                        <a:spcAft>
                          <a:spcPts val="0"/>
                        </a:spcAft>
                        <a:buClr>
                          <a:srgbClr val="EF8600"/>
                        </a:buClr>
                        <a:buSzPts val="1401"/>
                        <a:buFont typeface="Noto Sans Symbols"/>
                        <a:buChar char="❖"/>
                      </a:pPr>
                      <a:r>
                        <a:rPr lang="it" sz="1401" b="0" i="0" u="none" strike="noStrike" cap="none">
                          <a:solidFill>
                            <a:srgbClr val="777777"/>
                          </a:solidFill>
                          <a:latin typeface="Calibri"/>
                          <a:ea typeface="Calibri"/>
                          <a:cs typeface="Calibri"/>
                          <a:sym typeface="Calibri"/>
                        </a:rPr>
                        <a:t>Conoscere l'ambiente</a:t>
                      </a: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60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txBody>
                  <a:tcPr marL="91450" marR="91450" marT="45725" marB="45725">
                    <a:lnL w="9525" cap="flat" cmpd="sng">
                      <a:solidFill>
                        <a:srgbClr val="000000">
                          <a:alpha val="0"/>
                        </a:srgbClr>
                      </a:solidFill>
                      <a:prstDash val="solid"/>
                      <a:round/>
                      <a:headEnd type="none" w="sm" len="sm"/>
                      <a:tailEnd type="none" w="sm" len="sm"/>
                    </a:lnL>
                    <a:lnR w="28575" cap="flat" cmpd="sng">
                      <a:solidFill>
                        <a:srgbClr val="EF86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endParaRPr sz="1401" b="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1" u="none" strike="noStrike" cap="none">
                          <a:solidFill>
                            <a:srgbClr val="777777"/>
                          </a:solidFill>
                          <a:latin typeface="Calibri"/>
                          <a:ea typeface="Calibri"/>
                          <a:cs typeface="Calibri"/>
                          <a:sym typeface="Calibri"/>
                        </a:rPr>
                        <a:t>Fase 2 - Osservare e interagire:</a:t>
                      </a:r>
                      <a:endParaRPr/>
                    </a:p>
                    <a:p>
                      <a:pPr marL="0" marR="0" lvl="0" indent="0" algn="l" rtl="0">
                        <a:lnSpc>
                          <a:spcPct val="100000"/>
                        </a:lnSpc>
                        <a:spcBef>
                          <a:spcPts val="0"/>
                        </a:spcBef>
                        <a:spcAft>
                          <a:spcPts val="0"/>
                        </a:spcAft>
                        <a:buNone/>
                      </a:pPr>
                      <a:endParaRPr sz="1401" b="1"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EF8600"/>
                        </a:buClr>
                        <a:buSzPts val="1401"/>
                        <a:buFont typeface="Noto Sans Symbols"/>
                        <a:buChar char="❖"/>
                      </a:pPr>
                      <a:r>
                        <a:rPr lang="it" sz="1401" b="0" u="none" strike="noStrike" cap="none">
                          <a:solidFill>
                            <a:srgbClr val="777777"/>
                          </a:solidFill>
                          <a:latin typeface="Calibri"/>
                          <a:ea typeface="Calibri"/>
                          <a:cs typeface="Calibri"/>
                          <a:sym typeface="Calibri"/>
                        </a:rPr>
                        <a:t>Permacultura e impresa</a:t>
                      </a:r>
                      <a:endParaRPr/>
                    </a:p>
                    <a:p>
                      <a:pPr marL="285750" marR="0" lvl="0" indent="-285750" algn="l" rtl="0">
                        <a:lnSpc>
                          <a:spcPct val="100000"/>
                        </a:lnSpc>
                        <a:spcBef>
                          <a:spcPts val="600"/>
                        </a:spcBef>
                        <a:spcAft>
                          <a:spcPts val="0"/>
                        </a:spcAft>
                        <a:buClr>
                          <a:srgbClr val="EF8600"/>
                        </a:buClr>
                        <a:buSzPts val="1401"/>
                        <a:buFont typeface="Noto Sans Symbols"/>
                        <a:buChar char="❖"/>
                      </a:pPr>
                      <a:r>
                        <a:rPr lang="it" sz="1401" b="0" u="none" strike="noStrike" cap="none">
                          <a:solidFill>
                            <a:srgbClr val="777777"/>
                          </a:solidFill>
                          <a:latin typeface="Calibri"/>
                          <a:ea typeface="Calibri"/>
                          <a:cs typeface="Calibri"/>
                          <a:sym typeface="Calibri"/>
                        </a:rPr>
                        <a:t>Pensiero sistemico</a:t>
                      </a:r>
                      <a:endParaRPr/>
                    </a:p>
                    <a:p>
                      <a:pPr marL="285750" marR="0" lvl="0" indent="-285750" algn="l" rtl="0">
                        <a:lnSpc>
                          <a:spcPct val="100000"/>
                        </a:lnSpc>
                        <a:spcBef>
                          <a:spcPts val="600"/>
                        </a:spcBef>
                        <a:spcAft>
                          <a:spcPts val="0"/>
                        </a:spcAft>
                        <a:buClr>
                          <a:srgbClr val="EF8600"/>
                        </a:buClr>
                        <a:buSzPts val="1401"/>
                        <a:buFont typeface="Noto Sans Symbols"/>
                        <a:buChar char="❖"/>
                      </a:pPr>
                      <a:r>
                        <a:rPr lang="it" sz="1401" b="0" u="none" strike="noStrike" cap="none">
                          <a:solidFill>
                            <a:srgbClr val="777777"/>
                          </a:solidFill>
                          <a:latin typeface="Calibri"/>
                          <a:ea typeface="Calibri"/>
                          <a:cs typeface="Calibri"/>
                          <a:sym typeface="Calibri"/>
                        </a:rPr>
                        <a:t>Applicare la comprensione alle azioni</a:t>
                      </a:r>
                      <a:endParaRPr/>
                    </a:p>
                    <a:p>
                      <a:pPr marL="285750" marR="0" lvl="0" indent="-285750" algn="l" rtl="0">
                        <a:lnSpc>
                          <a:spcPct val="100000"/>
                        </a:lnSpc>
                        <a:spcBef>
                          <a:spcPts val="600"/>
                        </a:spcBef>
                        <a:spcAft>
                          <a:spcPts val="0"/>
                        </a:spcAft>
                        <a:buClr>
                          <a:srgbClr val="EF8600"/>
                        </a:buClr>
                        <a:buSzPts val="1401"/>
                        <a:buFont typeface="Noto Sans Symbols"/>
                        <a:buChar char="❖"/>
                      </a:pPr>
                      <a:r>
                        <a:rPr lang="it" sz="1401" b="0" u="none" strike="noStrike" cap="none">
                          <a:solidFill>
                            <a:srgbClr val="777777"/>
                          </a:solidFill>
                          <a:latin typeface="Calibri"/>
                          <a:ea typeface="Calibri"/>
                          <a:cs typeface="Calibri"/>
                          <a:sym typeface="Calibri"/>
                        </a:rPr>
                        <a:t>Ecosistemi in azienda</a:t>
                      </a:r>
                      <a:endParaRPr/>
                    </a:p>
                  </a:txBody>
                  <a:tcPr marL="91450" marR="91450" marT="45725" marB="45725">
                    <a:lnL w="28575" cap="flat" cmpd="sng">
                      <a:solidFill>
                        <a:srgbClr val="EF86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62"/>
          <p:cNvSpPr txBox="1">
            <a:spLocks noGrp="1"/>
          </p:cNvSpPr>
          <p:nvPr>
            <p:ph type="body" idx="1"/>
          </p:nvPr>
        </p:nvSpPr>
        <p:spPr>
          <a:xfrm rot="-5400000">
            <a:off x="-825301" y="3301680"/>
            <a:ext cx="2595387" cy="64975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a:solidFill>
                  <a:srgbClr val="FF9933"/>
                </a:solidFill>
              </a:rPr>
              <a:t>CONTENUTI</a:t>
            </a:r>
            <a:endParaRPr/>
          </a:p>
        </p:txBody>
      </p:sp>
      <p:sp>
        <p:nvSpPr>
          <p:cNvPr id="132" name="Google Shape;132;p62"/>
          <p:cNvSpPr txBox="1">
            <a:spLocks noGrp="1"/>
          </p:cNvSpPr>
          <p:nvPr>
            <p:ph type="body" idx="6"/>
          </p:nvPr>
        </p:nvSpPr>
        <p:spPr>
          <a:xfrm>
            <a:off x="873027" y="2139865"/>
            <a:ext cx="2038377" cy="1063076"/>
          </a:xfrm>
          <a:prstGeom prst="rect">
            <a:avLst/>
          </a:prstGeom>
          <a:noFill/>
          <a:ln>
            <a:noFill/>
          </a:ln>
        </p:spPr>
        <p:txBody>
          <a:bodyPr spcFirstLastPara="1" wrap="square" lIns="91425" tIns="91425" rIns="91425" bIns="91425" anchor="t" anchorCtr="0">
            <a:noAutofit/>
          </a:bodyPr>
          <a:lstStyle/>
          <a:p>
            <a:pPr marL="0" lvl="0" indent="0" algn="l" rtl="0">
              <a:lnSpc>
                <a:spcPct val="91000"/>
              </a:lnSpc>
              <a:spcBef>
                <a:spcPts val="0"/>
              </a:spcBef>
              <a:spcAft>
                <a:spcPts val="0"/>
              </a:spcAft>
              <a:buSzPts val="1800"/>
              <a:buNone/>
            </a:pPr>
            <a:r>
              <a:rPr lang="it" sz="1600" dirty="0"/>
              <a:t>Il mio progetto </a:t>
            </a:r>
            <a:br>
              <a:rPr lang="it" sz="1600" dirty="0"/>
            </a:br>
            <a:r>
              <a:rPr lang="it" sz="1600" dirty="0"/>
              <a:t>di ecoturismo</a:t>
            </a:r>
            <a:br>
              <a:rPr lang="it" sz="1600" dirty="0"/>
            </a:br>
            <a:r>
              <a:rPr lang="it" sz="1600" dirty="0"/>
              <a:t>Fondamenti</a:t>
            </a:r>
            <a:endParaRPr sz="2000" dirty="0"/>
          </a:p>
        </p:txBody>
      </p:sp>
      <p:sp>
        <p:nvSpPr>
          <p:cNvPr id="133" name="Google Shape;133;p62"/>
          <p:cNvSpPr txBox="1">
            <a:spLocks noGrp="1"/>
          </p:cNvSpPr>
          <p:nvPr>
            <p:ph type="body" idx="7"/>
          </p:nvPr>
        </p:nvSpPr>
        <p:spPr>
          <a:xfrm>
            <a:off x="3178943" y="145081"/>
            <a:ext cx="1573141" cy="650516"/>
          </a:xfrm>
          <a:prstGeom prst="rect">
            <a:avLst/>
          </a:prstGeom>
          <a:noFill/>
          <a:ln>
            <a:noFill/>
          </a:ln>
        </p:spPr>
        <p:txBody>
          <a:bodyPr spcFirstLastPara="1" wrap="square" lIns="91425" tIns="91425" rIns="91425" bIns="91425" anchor="t" anchorCtr="0">
            <a:noAutofit/>
          </a:bodyPr>
          <a:lstStyle/>
          <a:p>
            <a:pPr marL="0" lvl="0" indent="0" algn="l" rtl="0">
              <a:lnSpc>
                <a:spcPct val="91000"/>
              </a:lnSpc>
              <a:spcBef>
                <a:spcPts val="0"/>
              </a:spcBef>
              <a:spcAft>
                <a:spcPts val="0"/>
              </a:spcAft>
              <a:buSzPts val="1800"/>
              <a:buNone/>
            </a:pPr>
            <a:r>
              <a:rPr lang="it" sz="1800" dirty="0"/>
              <a:t>Ecosistema</a:t>
            </a:r>
            <a:endParaRPr dirty="0"/>
          </a:p>
        </p:txBody>
      </p:sp>
      <p:sp>
        <p:nvSpPr>
          <p:cNvPr id="134" name="Google Shape;134;p62"/>
          <p:cNvSpPr txBox="1">
            <a:spLocks noGrp="1"/>
          </p:cNvSpPr>
          <p:nvPr>
            <p:ph type="body" idx="9"/>
          </p:nvPr>
        </p:nvSpPr>
        <p:spPr>
          <a:xfrm>
            <a:off x="5190374" y="1602793"/>
            <a:ext cx="1573141" cy="530697"/>
          </a:xfrm>
          <a:prstGeom prst="rect">
            <a:avLst/>
          </a:prstGeom>
          <a:noFill/>
          <a:ln>
            <a:noFill/>
          </a:ln>
        </p:spPr>
        <p:txBody>
          <a:bodyPr spcFirstLastPara="1" wrap="square" lIns="91425" tIns="91425" rIns="91425" bIns="91425" anchor="t" anchorCtr="0">
            <a:noAutofit/>
          </a:bodyPr>
          <a:lstStyle/>
          <a:p>
            <a:pPr marL="0" lvl="0" indent="0" algn="l" rtl="0">
              <a:lnSpc>
                <a:spcPct val="91000"/>
              </a:lnSpc>
              <a:spcBef>
                <a:spcPts val="0"/>
              </a:spcBef>
              <a:spcAft>
                <a:spcPts val="0"/>
              </a:spcAft>
              <a:buSzPts val="1800"/>
              <a:buNone/>
            </a:pPr>
            <a:r>
              <a:rPr lang="it" sz="1800"/>
              <a:t>Lo scopo</a:t>
            </a:r>
            <a:endParaRPr/>
          </a:p>
        </p:txBody>
      </p:sp>
      <p:sp>
        <p:nvSpPr>
          <p:cNvPr id="135" name="Google Shape;135;p62"/>
          <p:cNvSpPr txBox="1">
            <a:spLocks noGrp="1"/>
          </p:cNvSpPr>
          <p:nvPr>
            <p:ph type="body" idx="15"/>
          </p:nvPr>
        </p:nvSpPr>
        <p:spPr>
          <a:xfrm>
            <a:off x="7269486" y="63501"/>
            <a:ext cx="1206601" cy="473890"/>
          </a:xfrm>
          <a:prstGeom prst="rect">
            <a:avLst/>
          </a:prstGeom>
          <a:noFill/>
          <a:ln>
            <a:noFill/>
          </a:ln>
        </p:spPr>
        <p:txBody>
          <a:bodyPr spcFirstLastPara="1" wrap="square" lIns="91425" tIns="91425" rIns="91425" bIns="91425" anchor="t" anchorCtr="0">
            <a:noAutofit/>
          </a:bodyPr>
          <a:lstStyle/>
          <a:p>
            <a:pPr marL="0" lvl="0" indent="0" algn="l" rtl="0">
              <a:lnSpc>
                <a:spcPct val="96000"/>
              </a:lnSpc>
              <a:spcBef>
                <a:spcPts val="0"/>
              </a:spcBef>
              <a:spcAft>
                <a:spcPts val="0"/>
              </a:spcAft>
              <a:buSzPts val="1800"/>
              <a:buNone/>
            </a:pPr>
            <a:r>
              <a:rPr lang="it" sz="1800" dirty="0"/>
              <a:t>Il viaggio del cliente</a:t>
            </a:r>
            <a:endParaRPr dirty="0"/>
          </a:p>
        </p:txBody>
      </p:sp>
      <p:sp>
        <p:nvSpPr>
          <p:cNvPr id="136" name="Google Shape;136;p62"/>
          <p:cNvSpPr txBox="1"/>
          <p:nvPr/>
        </p:nvSpPr>
        <p:spPr>
          <a:xfrm>
            <a:off x="1281825" y="2865350"/>
            <a:ext cx="973800" cy="443100"/>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0" b="0" i="0" u="none" strike="noStrike" cap="none">
                <a:solidFill>
                  <a:schemeClr val="lt1"/>
                </a:solidFill>
                <a:latin typeface="Arial"/>
                <a:ea typeface="Arial"/>
                <a:cs typeface="Arial"/>
                <a:sym typeface="Arial"/>
              </a:rPr>
              <a:t>Pagina 4 </a:t>
            </a:r>
            <a:endParaRPr sz="1400" b="0" i="0" u="none" strike="noStrike" cap="none">
              <a:solidFill>
                <a:schemeClr val="lt1"/>
              </a:solidFill>
              <a:latin typeface="Arial"/>
              <a:ea typeface="Arial"/>
              <a:cs typeface="Arial"/>
              <a:sym typeface="Arial"/>
            </a:endParaRPr>
          </a:p>
        </p:txBody>
      </p:sp>
      <p:sp>
        <p:nvSpPr>
          <p:cNvPr id="137" name="Google Shape;137;p62"/>
          <p:cNvSpPr txBox="1"/>
          <p:nvPr/>
        </p:nvSpPr>
        <p:spPr>
          <a:xfrm>
            <a:off x="3213100" y="612161"/>
            <a:ext cx="1072323" cy="389097"/>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0" b="0" i="0" u="none" strike="noStrike" cap="none" dirty="0">
                <a:solidFill>
                  <a:schemeClr val="lt1"/>
                </a:solidFill>
                <a:latin typeface="Arial"/>
                <a:ea typeface="Arial"/>
                <a:cs typeface="Arial"/>
                <a:sym typeface="Arial"/>
              </a:rPr>
              <a:t>Pagina 18</a:t>
            </a:r>
            <a:endParaRPr sz="1400" b="0" i="0" u="none" strike="noStrike" cap="none" dirty="0">
              <a:solidFill>
                <a:schemeClr val="lt1"/>
              </a:solidFill>
              <a:latin typeface="Arial"/>
              <a:ea typeface="Arial"/>
              <a:cs typeface="Arial"/>
              <a:sym typeface="Arial"/>
            </a:endParaRPr>
          </a:p>
        </p:txBody>
      </p:sp>
      <p:sp>
        <p:nvSpPr>
          <p:cNvPr id="138" name="Google Shape;138;p62"/>
          <p:cNvSpPr txBox="1"/>
          <p:nvPr/>
        </p:nvSpPr>
        <p:spPr>
          <a:xfrm>
            <a:off x="7258618" y="718070"/>
            <a:ext cx="915172" cy="618794"/>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1" b="0" i="0" u="none" strike="noStrike" cap="none" dirty="0">
                <a:solidFill>
                  <a:schemeClr val="lt1"/>
                </a:solidFill>
                <a:latin typeface="Calibri"/>
                <a:ea typeface="Calibri"/>
                <a:cs typeface="Calibri"/>
                <a:sym typeface="Calibri"/>
              </a:rPr>
              <a:t>Pagina 34  </a:t>
            </a:r>
            <a:endParaRPr sz="1401" b="0" i="0" u="none" strike="noStrike" cap="none" dirty="0">
              <a:solidFill>
                <a:srgbClr val="000000"/>
              </a:solidFill>
              <a:latin typeface="Arial"/>
              <a:ea typeface="Arial"/>
              <a:cs typeface="Arial"/>
              <a:sym typeface="Arial"/>
            </a:endParaRPr>
          </a:p>
        </p:txBody>
      </p:sp>
      <p:sp>
        <p:nvSpPr>
          <p:cNvPr id="139" name="Google Shape;139;p62"/>
          <p:cNvSpPr txBox="1"/>
          <p:nvPr/>
        </p:nvSpPr>
        <p:spPr>
          <a:xfrm>
            <a:off x="834254" y="1634777"/>
            <a:ext cx="545678" cy="584268"/>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3A</a:t>
            </a:r>
            <a:endParaRPr sz="1401" b="0" i="0" u="none" strike="noStrike" cap="none">
              <a:solidFill>
                <a:srgbClr val="000000"/>
              </a:solidFill>
              <a:latin typeface="Arial"/>
              <a:ea typeface="Arial"/>
              <a:cs typeface="Arial"/>
              <a:sym typeface="Arial"/>
            </a:endParaRPr>
          </a:p>
        </p:txBody>
      </p:sp>
      <p:cxnSp>
        <p:nvCxnSpPr>
          <p:cNvPr id="140" name="Google Shape;140;p62"/>
          <p:cNvCxnSpPr/>
          <p:nvPr/>
        </p:nvCxnSpPr>
        <p:spPr>
          <a:xfrm>
            <a:off x="1281826" y="1687844"/>
            <a:ext cx="0" cy="504000"/>
          </a:xfrm>
          <a:prstGeom prst="straightConnector1">
            <a:avLst/>
          </a:prstGeom>
          <a:noFill/>
          <a:ln w="19050" cap="flat" cmpd="sng">
            <a:solidFill>
              <a:schemeClr val="lt1"/>
            </a:solidFill>
            <a:prstDash val="solid"/>
            <a:round/>
            <a:headEnd type="none" w="sm" len="sm"/>
            <a:tailEnd type="none" w="sm" len="sm"/>
          </a:ln>
        </p:spPr>
      </p:cxnSp>
      <p:sp>
        <p:nvSpPr>
          <p:cNvPr id="141" name="Google Shape;141;p62"/>
          <p:cNvSpPr txBox="1"/>
          <p:nvPr/>
        </p:nvSpPr>
        <p:spPr>
          <a:xfrm>
            <a:off x="2771355" y="80751"/>
            <a:ext cx="492546" cy="650516"/>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3B</a:t>
            </a:r>
            <a:endParaRPr sz="1401" b="0" i="0" u="none" strike="noStrike" cap="none">
              <a:solidFill>
                <a:srgbClr val="000000"/>
              </a:solidFill>
              <a:latin typeface="Arial"/>
              <a:ea typeface="Arial"/>
              <a:cs typeface="Arial"/>
              <a:sym typeface="Arial"/>
            </a:endParaRPr>
          </a:p>
        </p:txBody>
      </p:sp>
      <p:cxnSp>
        <p:nvCxnSpPr>
          <p:cNvPr id="142" name="Google Shape;142;p62"/>
          <p:cNvCxnSpPr/>
          <p:nvPr/>
        </p:nvCxnSpPr>
        <p:spPr>
          <a:xfrm>
            <a:off x="3213100" y="107951"/>
            <a:ext cx="0" cy="504000"/>
          </a:xfrm>
          <a:prstGeom prst="straightConnector1">
            <a:avLst/>
          </a:prstGeom>
          <a:noFill/>
          <a:ln w="19050" cap="flat" cmpd="sng">
            <a:solidFill>
              <a:schemeClr val="lt1"/>
            </a:solidFill>
            <a:prstDash val="solid"/>
            <a:round/>
            <a:headEnd type="none" w="sm" len="sm"/>
            <a:tailEnd type="none" w="sm" len="sm"/>
          </a:ln>
        </p:spPr>
      </p:cxnSp>
      <p:sp>
        <p:nvSpPr>
          <p:cNvPr id="143" name="Google Shape;143;p62"/>
          <p:cNvSpPr txBox="1"/>
          <p:nvPr/>
        </p:nvSpPr>
        <p:spPr>
          <a:xfrm>
            <a:off x="4775574" y="1687844"/>
            <a:ext cx="492546" cy="1063076"/>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3C</a:t>
            </a:r>
            <a:endParaRPr sz="1401" b="0" i="0" u="none" strike="noStrike" cap="none">
              <a:solidFill>
                <a:srgbClr val="000000"/>
              </a:solidFill>
              <a:latin typeface="Arial"/>
              <a:ea typeface="Arial"/>
              <a:cs typeface="Arial"/>
              <a:sym typeface="Arial"/>
            </a:endParaRPr>
          </a:p>
        </p:txBody>
      </p:sp>
      <p:cxnSp>
        <p:nvCxnSpPr>
          <p:cNvPr id="144" name="Google Shape;144;p62"/>
          <p:cNvCxnSpPr/>
          <p:nvPr/>
        </p:nvCxnSpPr>
        <p:spPr>
          <a:xfrm>
            <a:off x="5210969" y="1715044"/>
            <a:ext cx="0" cy="504000"/>
          </a:xfrm>
          <a:prstGeom prst="straightConnector1">
            <a:avLst/>
          </a:prstGeom>
          <a:noFill/>
          <a:ln w="19050" cap="flat" cmpd="sng">
            <a:solidFill>
              <a:schemeClr val="lt1"/>
            </a:solidFill>
            <a:prstDash val="solid"/>
            <a:round/>
            <a:headEnd type="none" w="sm" len="sm"/>
            <a:tailEnd type="none" w="sm" len="sm"/>
          </a:ln>
        </p:spPr>
      </p:cxnSp>
      <p:sp>
        <p:nvSpPr>
          <p:cNvPr id="145" name="Google Shape;145;p62"/>
          <p:cNvSpPr txBox="1"/>
          <p:nvPr/>
        </p:nvSpPr>
        <p:spPr>
          <a:xfrm>
            <a:off x="5205072" y="1882550"/>
            <a:ext cx="1275300" cy="526500"/>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0" b="0" i="0" u="none" strike="noStrike" cap="none">
                <a:solidFill>
                  <a:schemeClr val="lt1"/>
                </a:solidFill>
                <a:latin typeface="Arial"/>
                <a:ea typeface="Arial"/>
                <a:cs typeface="Arial"/>
                <a:sym typeface="Arial"/>
              </a:rPr>
              <a:t>Pagina 23 </a:t>
            </a:r>
            <a:endParaRPr sz="1400" b="0" i="0" u="none" strike="noStrike" cap="none">
              <a:solidFill>
                <a:schemeClr val="lt1"/>
              </a:solidFill>
              <a:latin typeface="Arial"/>
              <a:ea typeface="Arial"/>
              <a:cs typeface="Arial"/>
              <a:sym typeface="Arial"/>
            </a:endParaRPr>
          </a:p>
        </p:txBody>
      </p:sp>
      <p:sp>
        <p:nvSpPr>
          <p:cNvPr id="146" name="Google Shape;146;p62"/>
          <p:cNvSpPr txBox="1"/>
          <p:nvPr/>
        </p:nvSpPr>
        <p:spPr>
          <a:xfrm>
            <a:off x="6842177" y="80751"/>
            <a:ext cx="560107" cy="384588"/>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3D</a:t>
            </a:r>
            <a:endParaRPr sz="1401" b="0" i="0" u="none" strike="noStrike" cap="none">
              <a:solidFill>
                <a:srgbClr val="000000"/>
              </a:solidFill>
              <a:latin typeface="Arial"/>
              <a:ea typeface="Arial"/>
              <a:cs typeface="Arial"/>
              <a:sym typeface="Arial"/>
            </a:endParaRPr>
          </a:p>
        </p:txBody>
      </p:sp>
      <p:cxnSp>
        <p:nvCxnSpPr>
          <p:cNvPr id="147" name="Google Shape;147;p62"/>
          <p:cNvCxnSpPr/>
          <p:nvPr/>
        </p:nvCxnSpPr>
        <p:spPr>
          <a:xfrm>
            <a:off x="7302976" y="147410"/>
            <a:ext cx="0" cy="504000"/>
          </a:xfrm>
          <a:prstGeom prst="straightConnector1">
            <a:avLst/>
          </a:prstGeom>
          <a:noFill/>
          <a:ln w="19050" cap="flat" cmpd="sng">
            <a:solidFill>
              <a:schemeClr val="lt1"/>
            </a:solidFill>
            <a:prstDash val="solid"/>
            <a:round/>
            <a:headEnd type="none" w="sm" len="sm"/>
            <a:tailEnd type="none" w="sm" len="sm"/>
          </a:ln>
        </p:spPr>
      </p:cxnSp>
      <p:pic>
        <p:nvPicPr>
          <p:cNvPr id="148" name="Google Shape;148;p62"/>
          <p:cNvPicPr preferRelativeResize="0">
            <a:picLocks noGrp="1"/>
          </p:cNvPicPr>
          <p:nvPr>
            <p:ph type="pic" idx="5"/>
          </p:nvPr>
        </p:nvPicPr>
        <p:blipFill rotWithShape="1">
          <a:blip r:embed="rId3">
            <a:alphaModFix/>
          </a:blip>
          <a:srcRect/>
          <a:stretch/>
        </p:blipFill>
        <p:spPr>
          <a:xfrm>
            <a:off x="781702" y="32312"/>
            <a:ext cx="1738800" cy="1599157"/>
          </a:xfrm>
          <a:prstGeom prst="rect">
            <a:avLst/>
          </a:prstGeom>
          <a:solidFill>
            <a:srgbClr val="F2F2F2"/>
          </a:solidFill>
          <a:ln>
            <a:noFill/>
          </a:ln>
        </p:spPr>
      </p:pic>
      <p:grpSp>
        <p:nvGrpSpPr>
          <p:cNvPr id="149" name="Google Shape;149;p62"/>
          <p:cNvGrpSpPr/>
          <p:nvPr/>
        </p:nvGrpSpPr>
        <p:grpSpPr>
          <a:xfrm>
            <a:off x="1765227" y="1289727"/>
            <a:ext cx="755275" cy="764094"/>
            <a:chOff x="2932901" y="1728093"/>
            <a:chExt cx="1458439" cy="1475473"/>
          </a:xfrm>
        </p:grpSpPr>
        <p:sp>
          <p:nvSpPr>
            <p:cNvPr id="150" name="Google Shape;150;p62"/>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1" name="Google Shape;151;p62"/>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 name="Google Shape;152;p62"/>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3" name="Google Shape;153;p62"/>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4" name="Google Shape;154;p62"/>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5" name="Google Shape;155;p62"/>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6" name="Google Shape;156;p62"/>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7" name="Google Shape;157;p62"/>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8" name="Google Shape;158;p62"/>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9" name="Google Shape;159;p62"/>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0" name="Google Shape;160;p62"/>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1" name="Google Shape;161;p62"/>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2" name="Google Shape;162;p62"/>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3" name="Google Shape;163;p62"/>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4" name="Google Shape;164;p62"/>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5" name="Google Shape;165;p62"/>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6" name="Google Shape;166;p62"/>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7" name="Google Shape;167;p62"/>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8" name="Google Shape;168;p62"/>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69" name="Google Shape;169;p62"/>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0" name="Google Shape;170;p62"/>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1" name="Google Shape;171;p62"/>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2" name="Google Shape;172;p62"/>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3" name="Google Shape;173;p62"/>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4" name="Google Shape;174;p62"/>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5" name="Google Shape;175;p62"/>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76" name="Google Shape;176;p62"/>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w="9525"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pic>
        <p:nvPicPr>
          <p:cNvPr id="177" name="Google Shape;177;p62"/>
          <p:cNvPicPr preferRelativeResize="0">
            <a:picLocks noGrp="1"/>
          </p:cNvPicPr>
          <p:nvPr>
            <p:ph type="pic" idx="18"/>
          </p:nvPr>
        </p:nvPicPr>
        <p:blipFill rotWithShape="1">
          <a:blip r:embed="rId4">
            <a:alphaModFix/>
          </a:blip>
          <a:srcRect/>
          <a:stretch/>
        </p:blipFill>
        <p:spPr>
          <a:xfrm>
            <a:off x="6520768" y="2583595"/>
            <a:ext cx="1740540" cy="1406955"/>
          </a:xfrm>
          <a:prstGeom prst="rect">
            <a:avLst/>
          </a:prstGeom>
          <a:solidFill>
            <a:srgbClr val="F2F2F2"/>
          </a:solidFill>
          <a:ln>
            <a:noFill/>
          </a:ln>
        </p:spPr>
      </p:pic>
      <p:pic>
        <p:nvPicPr>
          <p:cNvPr id="178" name="Google Shape;178;p62"/>
          <p:cNvPicPr preferRelativeResize="0">
            <a:picLocks noGrp="1"/>
          </p:cNvPicPr>
          <p:nvPr>
            <p:ph type="pic" idx="4"/>
          </p:nvPr>
        </p:nvPicPr>
        <p:blipFill rotWithShape="1">
          <a:blip r:embed="rId5">
            <a:alphaModFix/>
          </a:blip>
          <a:srcRect/>
          <a:stretch/>
        </p:blipFill>
        <p:spPr>
          <a:xfrm>
            <a:off x="6826308" y="1240451"/>
            <a:ext cx="1740540" cy="1224310"/>
          </a:xfrm>
          <a:prstGeom prst="rect">
            <a:avLst/>
          </a:prstGeom>
          <a:solidFill>
            <a:srgbClr val="F2F2F2"/>
          </a:solidFill>
          <a:ln>
            <a:noFill/>
          </a:ln>
        </p:spPr>
      </p:pic>
      <p:pic>
        <p:nvPicPr>
          <p:cNvPr id="179" name="Google Shape;179;p62"/>
          <p:cNvPicPr preferRelativeResize="0">
            <a:picLocks noGrp="1"/>
          </p:cNvPicPr>
          <p:nvPr>
            <p:ph type="pic" idx="3"/>
          </p:nvPr>
        </p:nvPicPr>
        <p:blipFill rotWithShape="1">
          <a:blip r:embed="rId6">
            <a:alphaModFix/>
          </a:blip>
          <a:srcRect/>
          <a:stretch/>
        </p:blipFill>
        <p:spPr>
          <a:xfrm>
            <a:off x="4768829" y="3"/>
            <a:ext cx="1738800" cy="1355835"/>
          </a:xfrm>
          <a:prstGeom prst="rect">
            <a:avLst/>
          </a:prstGeom>
          <a:solidFill>
            <a:srgbClr val="F2F2F2"/>
          </a:solidFill>
          <a:ln>
            <a:noFill/>
          </a:ln>
        </p:spPr>
      </p:pic>
      <p:pic>
        <p:nvPicPr>
          <p:cNvPr id="180" name="Google Shape;180;p62"/>
          <p:cNvPicPr preferRelativeResize="0">
            <a:picLocks noGrp="1"/>
          </p:cNvPicPr>
          <p:nvPr>
            <p:ph type="pic" idx="17"/>
          </p:nvPr>
        </p:nvPicPr>
        <p:blipFill rotWithShape="1">
          <a:blip r:embed="rId7">
            <a:alphaModFix/>
          </a:blip>
          <a:srcRect l="-400"/>
          <a:stretch/>
        </p:blipFill>
        <p:spPr>
          <a:xfrm>
            <a:off x="4440109" y="4234775"/>
            <a:ext cx="1738798" cy="907831"/>
          </a:xfrm>
          <a:prstGeom prst="rect">
            <a:avLst/>
          </a:prstGeom>
          <a:solidFill>
            <a:srgbClr val="F2F2F2"/>
          </a:solidFill>
          <a:ln>
            <a:noFill/>
          </a:ln>
        </p:spPr>
      </p:pic>
      <p:grpSp>
        <p:nvGrpSpPr>
          <p:cNvPr id="181" name="Google Shape;181;p62"/>
          <p:cNvGrpSpPr/>
          <p:nvPr/>
        </p:nvGrpSpPr>
        <p:grpSpPr>
          <a:xfrm>
            <a:off x="6872717" y="1164985"/>
            <a:ext cx="666248" cy="632818"/>
            <a:chOff x="16392163" y="830616"/>
            <a:chExt cx="989004" cy="921436"/>
          </a:xfrm>
        </p:grpSpPr>
        <p:grpSp>
          <p:nvGrpSpPr>
            <p:cNvPr id="182" name="Google Shape;182;p62"/>
            <p:cNvGrpSpPr/>
            <p:nvPr/>
          </p:nvGrpSpPr>
          <p:grpSpPr>
            <a:xfrm>
              <a:off x="16489549" y="926221"/>
              <a:ext cx="729567" cy="728577"/>
              <a:chOff x="16489549" y="926221"/>
              <a:chExt cx="729567" cy="728577"/>
            </a:xfrm>
          </p:grpSpPr>
          <p:sp>
            <p:nvSpPr>
              <p:cNvPr id="183" name="Google Shape;183;p62"/>
              <p:cNvSpPr/>
              <p:nvPr/>
            </p:nvSpPr>
            <p:spPr>
              <a:xfrm>
                <a:off x="16489549" y="926221"/>
                <a:ext cx="729566" cy="728577"/>
              </a:xfrm>
              <a:custGeom>
                <a:avLst/>
                <a:gdLst/>
                <a:ahLst/>
                <a:cxnLst/>
                <a:rect l="l" t="t" r="r" b="b"/>
                <a:pathLst>
                  <a:path w="729566" h="728577" extrusionOk="0">
                    <a:moveTo>
                      <a:pt x="729567" y="364289"/>
                    </a:moveTo>
                    <a:cubicBezTo>
                      <a:pt x="729567" y="565390"/>
                      <a:pt x="566159" y="728578"/>
                      <a:pt x="364783" y="728578"/>
                    </a:cubicBezTo>
                    <a:cubicBezTo>
                      <a:pt x="163410" y="728578"/>
                      <a:pt x="0" y="565390"/>
                      <a:pt x="0" y="364289"/>
                    </a:cubicBezTo>
                    <a:cubicBezTo>
                      <a:pt x="0" y="163188"/>
                      <a:pt x="163410" y="0"/>
                      <a:pt x="364783" y="0"/>
                    </a:cubicBezTo>
                    <a:cubicBezTo>
                      <a:pt x="566159" y="0"/>
                      <a:pt x="729567" y="163188"/>
                      <a:pt x="729567" y="36428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4" name="Google Shape;184;p62"/>
              <p:cNvSpPr/>
              <p:nvPr/>
            </p:nvSpPr>
            <p:spPr>
              <a:xfrm>
                <a:off x="16674417" y="926221"/>
                <a:ext cx="363132" cy="728577"/>
              </a:xfrm>
              <a:custGeom>
                <a:avLst/>
                <a:gdLst/>
                <a:ahLst/>
                <a:cxnLst/>
                <a:rect l="l" t="t" r="r" b="b"/>
                <a:pathLst>
                  <a:path w="363132" h="728577" extrusionOk="0">
                    <a:moveTo>
                      <a:pt x="363132" y="364289"/>
                    </a:moveTo>
                    <a:cubicBezTo>
                      <a:pt x="363132" y="565390"/>
                      <a:pt x="282254" y="728578"/>
                      <a:pt x="181567" y="728578"/>
                    </a:cubicBezTo>
                    <a:cubicBezTo>
                      <a:pt x="80879" y="728578"/>
                      <a:pt x="0" y="565390"/>
                      <a:pt x="0" y="364289"/>
                    </a:cubicBezTo>
                    <a:cubicBezTo>
                      <a:pt x="0" y="163188"/>
                      <a:pt x="80879" y="0"/>
                      <a:pt x="181567" y="0"/>
                    </a:cubicBezTo>
                    <a:cubicBezTo>
                      <a:pt x="282254" y="0"/>
                      <a:pt x="363132" y="163188"/>
                      <a:pt x="363132" y="36428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5" name="Google Shape;185;p62"/>
              <p:cNvSpPr/>
              <p:nvPr/>
            </p:nvSpPr>
            <p:spPr>
              <a:xfrm>
                <a:off x="16581983" y="1048200"/>
                <a:ext cx="544699" cy="60989"/>
              </a:xfrm>
              <a:custGeom>
                <a:avLst/>
                <a:gdLst/>
                <a:ahLst/>
                <a:cxnLst/>
                <a:rect l="l" t="t" r="r" b="b"/>
                <a:pathLst>
                  <a:path w="544699" h="60989" extrusionOk="0">
                    <a:moveTo>
                      <a:pt x="544700" y="0"/>
                    </a:moveTo>
                    <a:cubicBezTo>
                      <a:pt x="478676" y="37912"/>
                      <a:pt x="381290" y="60989"/>
                      <a:pt x="272350" y="60989"/>
                    </a:cubicBezTo>
                    <a:cubicBezTo>
                      <a:pt x="163410" y="60989"/>
                      <a:pt x="67675" y="37912"/>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6" name="Google Shape;186;p62"/>
              <p:cNvSpPr/>
              <p:nvPr/>
            </p:nvSpPr>
            <p:spPr>
              <a:xfrm>
                <a:off x="16583634" y="1473478"/>
                <a:ext cx="544698" cy="60989"/>
              </a:xfrm>
              <a:custGeom>
                <a:avLst/>
                <a:gdLst/>
                <a:ahLst/>
                <a:cxnLst/>
                <a:rect l="l" t="t" r="r" b="b"/>
                <a:pathLst>
                  <a:path w="544698" h="60989" extrusionOk="0">
                    <a:moveTo>
                      <a:pt x="0" y="60989"/>
                    </a:moveTo>
                    <a:cubicBezTo>
                      <a:pt x="66024" y="23077"/>
                      <a:pt x="163409" y="0"/>
                      <a:pt x="272350" y="0"/>
                    </a:cubicBezTo>
                    <a:cubicBezTo>
                      <a:pt x="381291" y="0"/>
                      <a:pt x="477024" y="23077"/>
                      <a:pt x="544699" y="60989"/>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7" name="Google Shape;187;p62"/>
              <p:cNvSpPr/>
              <p:nvPr/>
            </p:nvSpPr>
            <p:spPr>
              <a:xfrm>
                <a:off x="16489549" y="1290509"/>
                <a:ext cx="729567" cy="16483"/>
              </a:xfrm>
              <a:custGeom>
                <a:avLst/>
                <a:gdLst/>
                <a:ahLst/>
                <a:cxnLst/>
                <a:rect l="l" t="t" r="r" b="b"/>
                <a:pathLst>
                  <a:path w="729567" h="16483" extrusionOk="0">
                    <a:moveTo>
                      <a:pt x="0" y="0"/>
                    </a:moveTo>
                    <a:lnTo>
                      <a:pt x="729567"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88" name="Google Shape;188;p62"/>
              <p:cNvSpPr/>
              <p:nvPr/>
            </p:nvSpPr>
            <p:spPr>
              <a:xfrm>
                <a:off x="16854333" y="926221"/>
                <a:ext cx="16506" cy="728577"/>
              </a:xfrm>
              <a:custGeom>
                <a:avLst/>
                <a:gdLst/>
                <a:ahLst/>
                <a:cxnLst/>
                <a:rect l="l" t="t" r="r" b="b"/>
                <a:pathLst>
                  <a:path w="16506" h="728577" extrusionOk="0">
                    <a:moveTo>
                      <a:pt x="0" y="0"/>
                    </a:moveTo>
                    <a:lnTo>
                      <a:pt x="0" y="728578"/>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89" name="Google Shape;189;p62"/>
            <p:cNvSpPr/>
            <p:nvPr/>
          </p:nvSpPr>
          <p:spPr>
            <a:xfrm>
              <a:off x="16501104" y="830616"/>
              <a:ext cx="353228" cy="163188"/>
            </a:xfrm>
            <a:custGeom>
              <a:avLst/>
              <a:gdLst/>
              <a:ahLst/>
              <a:cxnLst/>
              <a:rect l="l" t="t" r="r" b="b"/>
              <a:pathLst>
                <a:path w="353228" h="163188" extrusionOk="0">
                  <a:moveTo>
                    <a:pt x="0" y="163188"/>
                  </a:moveTo>
                  <a:cubicBezTo>
                    <a:pt x="84180" y="62638"/>
                    <a:pt x="211277" y="0"/>
                    <a:pt x="353229" y="0"/>
                  </a:cubicBezTo>
                </a:path>
              </a:pathLst>
            </a:custGeom>
            <a:noFill/>
            <a:ln w="16500" cap="rnd" cmpd="sng">
              <a:solidFill>
                <a:schemeClr val="lt1"/>
              </a:solidFill>
              <a:prstDash val="dashDot"/>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90" name="Google Shape;190;p62"/>
            <p:cNvSpPr/>
            <p:nvPr/>
          </p:nvSpPr>
          <p:spPr>
            <a:xfrm>
              <a:off x="16392163" y="993804"/>
              <a:ext cx="924339" cy="758248"/>
            </a:xfrm>
            <a:custGeom>
              <a:avLst/>
              <a:gdLst/>
              <a:ahLst/>
              <a:cxnLst/>
              <a:rect l="l" t="t" r="r" b="b"/>
              <a:pathLst>
                <a:path w="924339" h="758248" extrusionOk="0">
                  <a:moveTo>
                    <a:pt x="924339" y="296706"/>
                  </a:moveTo>
                  <a:cubicBezTo>
                    <a:pt x="924339" y="550554"/>
                    <a:pt x="718013" y="758248"/>
                    <a:pt x="462170" y="758248"/>
                  </a:cubicBezTo>
                  <a:cubicBezTo>
                    <a:pt x="206326" y="758248"/>
                    <a:pt x="0" y="552203"/>
                    <a:pt x="0" y="296706"/>
                  </a:cubicBezTo>
                  <a:cubicBezTo>
                    <a:pt x="0" y="41209"/>
                    <a:pt x="41265" y="80770"/>
                    <a:pt x="108941"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91" name="Google Shape;191;p62"/>
            <p:cNvSpPr/>
            <p:nvPr/>
          </p:nvSpPr>
          <p:spPr>
            <a:xfrm>
              <a:off x="16930260" y="836730"/>
              <a:ext cx="450907" cy="455428"/>
            </a:xfrm>
            <a:custGeom>
              <a:avLst/>
              <a:gdLst/>
              <a:ahLst/>
              <a:cxnLst/>
              <a:rect l="l" t="t" r="r" b="b"/>
              <a:pathLst>
                <a:path w="450907" h="455428" extrusionOk="0">
                  <a:moveTo>
                    <a:pt x="0" y="479"/>
                  </a:moveTo>
                  <a:cubicBezTo>
                    <a:pt x="0" y="479"/>
                    <a:pt x="115542" y="23556"/>
                    <a:pt x="163410" y="193338"/>
                  </a:cubicBezTo>
                  <a:cubicBezTo>
                    <a:pt x="216231" y="384548"/>
                    <a:pt x="288856" y="401032"/>
                    <a:pt x="386242" y="455428"/>
                  </a:cubicBezTo>
                  <a:cubicBezTo>
                    <a:pt x="386242" y="455428"/>
                    <a:pt x="524893" y="305427"/>
                    <a:pt x="396145" y="147183"/>
                  </a:cubicBezTo>
                  <a:cubicBezTo>
                    <a:pt x="318568" y="51578"/>
                    <a:pt x="146904" y="-12708"/>
                    <a:pt x="0" y="212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92" name="Google Shape;192;p62"/>
            <p:cNvSpPr/>
            <p:nvPr/>
          </p:nvSpPr>
          <p:spPr>
            <a:xfrm>
              <a:off x="16930260" y="835560"/>
              <a:ext cx="386242" cy="454949"/>
            </a:xfrm>
            <a:custGeom>
              <a:avLst/>
              <a:gdLst/>
              <a:ahLst/>
              <a:cxnLst/>
              <a:rect l="l" t="t" r="r" b="b"/>
              <a:pathLst>
                <a:path w="386242" h="454949" extrusionOk="0">
                  <a:moveTo>
                    <a:pt x="0" y="0"/>
                  </a:moveTo>
                  <a:cubicBezTo>
                    <a:pt x="219531" y="36264"/>
                    <a:pt x="386242" y="225826"/>
                    <a:pt x="386242" y="454949"/>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pic>
        <p:nvPicPr>
          <p:cNvPr id="193" name="Google Shape;193;p62"/>
          <p:cNvPicPr preferRelativeResize="0">
            <a:picLocks noGrp="1"/>
          </p:cNvPicPr>
          <p:nvPr>
            <p:ph type="pic" idx="2"/>
          </p:nvPr>
        </p:nvPicPr>
        <p:blipFill rotWithShape="1">
          <a:blip r:embed="rId8">
            <a:alphaModFix/>
          </a:blip>
          <a:srcRect/>
          <a:stretch/>
        </p:blipFill>
        <p:spPr>
          <a:xfrm>
            <a:off x="2757815" y="1240451"/>
            <a:ext cx="1740540" cy="1256254"/>
          </a:xfrm>
          <a:prstGeom prst="rect">
            <a:avLst/>
          </a:prstGeom>
          <a:solidFill>
            <a:srgbClr val="F2F2F2"/>
          </a:solidFill>
          <a:ln>
            <a:noFill/>
          </a:ln>
        </p:spPr>
      </p:pic>
      <p:grpSp>
        <p:nvGrpSpPr>
          <p:cNvPr id="194" name="Google Shape;194;p62"/>
          <p:cNvGrpSpPr/>
          <p:nvPr/>
        </p:nvGrpSpPr>
        <p:grpSpPr>
          <a:xfrm>
            <a:off x="3773738" y="1008575"/>
            <a:ext cx="660306" cy="770492"/>
            <a:chOff x="2307546" y="2307551"/>
            <a:chExt cx="929291" cy="1082976"/>
          </a:xfrm>
        </p:grpSpPr>
        <p:grpSp>
          <p:nvGrpSpPr>
            <p:cNvPr id="195" name="Google Shape;195;p62"/>
            <p:cNvGrpSpPr/>
            <p:nvPr/>
          </p:nvGrpSpPr>
          <p:grpSpPr>
            <a:xfrm>
              <a:off x="2536980" y="2723928"/>
              <a:ext cx="470423" cy="276595"/>
              <a:chOff x="2536980" y="2723928"/>
              <a:chExt cx="470423" cy="276595"/>
            </a:xfrm>
          </p:grpSpPr>
          <p:sp>
            <p:nvSpPr>
              <p:cNvPr id="196" name="Google Shape;196;p62"/>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97" name="Google Shape;197;p62"/>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98" name="Google Shape;198;p62"/>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99" name="Google Shape;199;p62"/>
            <p:cNvGrpSpPr/>
            <p:nvPr/>
          </p:nvGrpSpPr>
          <p:grpSpPr>
            <a:xfrm>
              <a:off x="2307546" y="2307551"/>
              <a:ext cx="929291" cy="1082976"/>
              <a:chOff x="2307546" y="2307551"/>
              <a:chExt cx="929291" cy="1082976"/>
            </a:xfrm>
          </p:grpSpPr>
          <p:sp>
            <p:nvSpPr>
              <p:cNvPr id="200" name="Google Shape;200;p62"/>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201" name="Google Shape;201;p62"/>
              <p:cNvGrpSpPr/>
              <p:nvPr/>
            </p:nvGrpSpPr>
            <p:grpSpPr>
              <a:xfrm>
                <a:off x="2362016" y="2746017"/>
                <a:ext cx="820351" cy="644510"/>
                <a:chOff x="2362016" y="2746017"/>
                <a:chExt cx="820351" cy="644510"/>
              </a:xfrm>
            </p:grpSpPr>
            <p:grpSp>
              <p:nvGrpSpPr>
                <p:cNvPr id="202" name="Google Shape;202;p62"/>
                <p:cNvGrpSpPr/>
                <p:nvPr/>
              </p:nvGrpSpPr>
              <p:grpSpPr>
                <a:xfrm>
                  <a:off x="2810981" y="2747665"/>
                  <a:ext cx="371386" cy="642862"/>
                  <a:chOff x="2810981" y="2747665"/>
                  <a:chExt cx="371386" cy="642862"/>
                </a:xfrm>
              </p:grpSpPr>
              <p:sp>
                <p:nvSpPr>
                  <p:cNvPr id="203" name="Google Shape;203;p62"/>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04" name="Google Shape;204;p62"/>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05" name="Google Shape;205;p62"/>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206" name="Google Shape;206;p62"/>
                <p:cNvGrpSpPr/>
                <p:nvPr/>
              </p:nvGrpSpPr>
              <p:grpSpPr>
                <a:xfrm>
                  <a:off x="2362016" y="2746017"/>
                  <a:ext cx="369735" cy="644510"/>
                  <a:chOff x="2362016" y="2746017"/>
                  <a:chExt cx="369735" cy="644510"/>
                </a:xfrm>
              </p:grpSpPr>
              <p:sp>
                <p:nvSpPr>
                  <p:cNvPr id="207" name="Google Shape;207;p62"/>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08" name="Google Shape;208;p62"/>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09" name="Google Shape;209;p62"/>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pSp>
        <p:nvGrpSpPr>
          <p:cNvPr id="210" name="Google Shape;210;p62"/>
          <p:cNvGrpSpPr/>
          <p:nvPr/>
        </p:nvGrpSpPr>
        <p:grpSpPr>
          <a:xfrm>
            <a:off x="4940356" y="900174"/>
            <a:ext cx="670140" cy="704222"/>
            <a:chOff x="14597956" y="5536700"/>
            <a:chExt cx="1074543" cy="1196714"/>
          </a:xfrm>
        </p:grpSpPr>
        <p:grpSp>
          <p:nvGrpSpPr>
            <p:cNvPr id="211" name="Google Shape;211;p62"/>
            <p:cNvGrpSpPr/>
            <p:nvPr/>
          </p:nvGrpSpPr>
          <p:grpSpPr>
            <a:xfrm>
              <a:off x="14937980" y="5958682"/>
              <a:ext cx="402748" cy="402201"/>
              <a:chOff x="14937980" y="5958682"/>
              <a:chExt cx="402748" cy="402201"/>
            </a:xfrm>
          </p:grpSpPr>
          <p:sp>
            <p:nvSpPr>
              <p:cNvPr id="212" name="Google Shape;212;p62"/>
              <p:cNvSpPr/>
              <p:nvPr/>
            </p:nvSpPr>
            <p:spPr>
              <a:xfrm>
                <a:off x="14937980" y="5958682"/>
                <a:ext cx="402748" cy="402201"/>
              </a:xfrm>
              <a:custGeom>
                <a:avLst/>
                <a:gdLst/>
                <a:ahLst/>
                <a:cxnLst/>
                <a:rect l="l" t="t" r="r" b="b"/>
                <a:pathLst>
                  <a:path w="402748" h="402201" extrusionOk="0">
                    <a:moveTo>
                      <a:pt x="402748" y="201100"/>
                    </a:moveTo>
                    <a:cubicBezTo>
                      <a:pt x="402748" y="311541"/>
                      <a:pt x="311965" y="402201"/>
                      <a:pt x="201374" y="402201"/>
                    </a:cubicBezTo>
                    <a:cubicBezTo>
                      <a:pt x="90783" y="402201"/>
                      <a:pt x="0" y="311541"/>
                      <a:pt x="0" y="201100"/>
                    </a:cubicBezTo>
                    <a:cubicBezTo>
                      <a:pt x="0" y="90660"/>
                      <a:pt x="90783" y="0"/>
                      <a:pt x="201374" y="0"/>
                    </a:cubicBezTo>
                    <a:cubicBezTo>
                      <a:pt x="311965" y="0"/>
                      <a:pt x="402748" y="90660"/>
                      <a:pt x="402748" y="201100"/>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3" name="Google Shape;213;p62"/>
              <p:cNvSpPr/>
              <p:nvPr/>
            </p:nvSpPr>
            <p:spPr>
              <a:xfrm>
                <a:off x="15038667" y="5958682"/>
                <a:ext cx="201374" cy="402201"/>
              </a:xfrm>
              <a:custGeom>
                <a:avLst/>
                <a:gdLst/>
                <a:ahLst/>
                <a:cxnLst/>
                <a:rect l="l" t="t" r="r" b="b"/>
                <a:pathLst>
                  <a:path w="201374" h="402201" extrusionOk="0">
                    <a:moveTo>
                      <a:pt x="201374" y="201100"/>
                    </a:moveTo>
                    <a:cubicBezTo>
                      <a:pt x="201374" y="311541"/>
                      <a:pt x="156808" y="402201"/>
                      <a:pt x="100688" y="402201"/>
                    </a:cubicBezTo>
                    <a:cubicBezTo>
                      <a:pt x="44567" y="402201"/>
                      <a:pt x="0" y="311541"/>
                      <a:pt x="0" y="201100"/>
                    </a:cubicBezTo>
                    <a:cubicBezTo>
                      <a:pt x="0" y="90660"/>
                      <a:pt x="44567" y="0"/>
                      <a:pt x="100688" y="0"/>
                    </a:cubicBezTo>
                    <a:cubicBezTo>
                      <a:pt x="156808" y="0"/>
                      <a:pt x="201374" y="90660"/>
                      <a:pt x="201374" y="201100"/>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4" name="Google Shape;214;p62"/>
              <p:cNvSpPr/>
              <p:nvPr/>
            </p:nvSpPr>
            <p:spPr>
              <a:xfrm>
                <a:off x="14989149" y="6024617"/>
                <a:ext cx="300410" cy="32967"/>
              </a:xfrm>
              <a:custGeom>
                <a:avLst/>
                <a:gdLst/>
                <a:ahLst/>
                <a:cxnLst/>
                <a:rect l="l" t="t" r="r" b="b"/>
                <a:pathLst>
                  <a:path w="300410" h="32967" extrusionOk="0">
                    <a:moveTo>
                      <a:pt x="300410" y="0"/>
                    </a:moveTo>
                    <a:cubicBezTo>
                      <a:pt x="264097" y="19780"/>
                      <a:pt x="209627" y="32967"/>
                      <a:pt x="150206" y="32967"/>
                    </a:cubicBezTo>
                    <a:cubicBezTo>
                      <a:pt x="90783" y="32967"/>
                      <a:pt x="36314" y="19780"/>
                      <a:pt x="0" y="0"/>
                    </a:cubicBez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5" name="Google Shape;215;p62"/>
              <p:cNvSpPr/>
              <p:nvPr/>
            </p:nvSpPr>
            <p:spPr>
              <a:xfrm>
                <a:off x="14989149" y="6260333"/>
                <a:ext cx="300410" cy="32967"/>
              </a:xfrm>
              <a:custGeom>
                <a:avLst/>
                <a:gdLst/>
                <a:ahLst/>
                <a:cxnLst/>
                <a:rect l="l" t="t" r="r" b="b"/>
                <a:pathLst>
                  <a:path w="300410" h="32967" extrusionOk="0">
                    <a:moveTo>
                      <a:pt x="0" y="32967"/>
                    </a:moveTo>
                    <a:cubicBezTo>
                      <a:pt x="36314" y="13187"/>
                      <a:pt x="90783" y="0"/>
                      <a:pt x="150206" y="0"/>
                    </a:cubicBezTo>
                    <a:cubicBezTo>
                      <a:pt x="209627" y="0"/>
                      <a:pt x="264097" y="13187"/>
                      <a:pt x="300410" y="32967"/>
                    </a:cubicBez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6" name="Google Shape;216;p62"/>
              <p:cNvSpPr/>
              <p:nvPr/>
            </p:nvSpPr>
            <p:spPr>
              <a:xfrm>
                <a:off x="14937980" y="6159782"/>
                <a:ext cx="402747" cy="16483"/>
              </a:xfrm>
              <a:custGeom>
                <a:avLst/>
                <a:gdLst/>
                <a:ahLst/>
                <a:cxnLst/>
                <a:rect l="l" t="t" r="r" b="b"/>
                <a:pathLst>
                  <a:path w="402747" h="16483" extrusionOk="0">
                    <a:moveTo>
                      <a:pt x="0" y="0"/>
                    </a:moveTo>
                    <a:lnTo>
                      <a:pt x="402748" y="0"/>
                    </a:ln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17" name="Google Shape;217;p62"/>
              <p:cNvSpPr/>
              <p:nvPr/>
            </p:nvSpPr>
            <p:spPr>
              <a:xfrm>
                <a:off x="15139354" y="5958682"/>
                <a:ext cx="16506" cy="402201"/>
              </a:xfrm>
              <a:custGeom>
                <a:avLst/>
                <a:gdLst/>
                <a:ahLst/>
                <a:cxnLst/>
                <a:rect l="l" t="t" r="r" b="b"/>
                <a:pathLst>
                  <a:path w="16506" h="402201" extrusionOk="0">
                    <a:moveTo>
                      <a:pt x="0" y="0"/>
                    </a:moveTo>
                    <a:lnTo>
                      <a:pt x="0" y="402201"/>
                    </a:ln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218" name="Google Shape;218;p62"/>
            <p:cNvGrpSpPr/>
            <p:nvPr/>
          </p:nvGrpSpPr>
          <p:grpSpPr>
            <a:xfrm>
              <a:off x="15031979" y="5536700"/>
              <a:ext cx="217988" cy="375827"/>
              <a:chOff x="15031979" y="5536700"/>
              <a:chExt cx="217988" cy="375827"/>
            </a:xfrm>
          </p:grpSpPr>
          <p:grpSp>
            <p:nvGrpSpPr>
              <p:cNvPr id="219" name="Google Shape;219;p62"/>
              <p:cNvGrpSpPr/>
              <p:nvPr/>
            </p:nvGrpSpPr>
            <p:grpSpPr>
              <a:xfrm>
                <a:off x="15031979" y="5536700"/>
                <a:ext cx="217988" cy="375827"/>
                <a:chOff x="15031979" y="5536700"/>
                <a:chExt cx="217988" cy="375827"/>
              </a:xfrm>
            </p:grpSpPr>
            <p:sp>
              <p:nvSpPr>
                <p:cNvPr id="220" name="Google Shape;220;p62"/>
                <p:cNvSpPr/>
                <p:nvPr/>
              </p:nvSpPr>
              <p:spPr>
                <a:xfrm>
                  <a:off x="15031979" y="5536700"/>
                  <a:ext cx="217988" cy="334618"/>
                </a:xfrm>
                <a:custGeom>
                  <a:avLst/>
                  <a:gdLst/>
                  <a:ahLst/>
                  <a:cxnLst/>
                  <a:rect l="l" t="t" r="r" b="b"/>
                  <a:pathLst>
                    <a:path w="217988" h="334618" extrusionOk="0">
                      <a:moveTo>
                        <a:pt x="217966" y="225826"/>
                      </a:moveTo>
                      <a:cubicBezTo>
                        <a:pt x="219617" y="140111"/>
                        <a:pt x="127183" y="19780"/>
                        <a:pt x="109026" y="0"/>
                      </a:cubicBezTo>
                      <a:cubicBezTo>
                        <a:pt x="89218" y="18132"/>
                        <a:pt x="-3215" y="140111"/>
                        <a:pt x="86" y="225826"/>
                      </a:cubicBezTo>
                      <a:lnTo>
                        <a:pt x="86" y="225826"/>
                      </a:lnTo>
                      <a:cubicBezTo>
                        <a:pt x="86" y="286816"/>
                        <a:pt x="49604" y="334618"/>
                        <a:pt x="109026" y="334618"/>
                      </a:cubicBezTo>
                      <a:cubicBezTo>
                        <a:pt x="168448" y="334618"/>
                        <a:pt x="217966" y="285167"/>
                        <a:pt x="217966" y="225826"/>
                      </a:cubicBezTo>
                      <a:cubicBezTo>
                        <a:pt x="217966" y="166485"/>
                        <a:pt x="217966" y="225826"/>
                        <a:pt x="217966" y="225826"/>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21" name="Google Shape;221;p62"/>
                <p:cNvSpPr/>
                <p:nvPr/>
              </p:nvSpPr>
              <p:spPr>
                <a:xfrm>
                  <a:off x="15139354" y="5536700"/>
                  <a:ext cx="16506" cy="375827"/>
                </a:xfrm>
                <a:custGeom>
                  <a:avLst/>
                  <a:gdLst/>
                  <a:ahLst/>
                  <a:cxnLst/>
                  <a:rect l="l" t="t" r="r" b="b"/>
                  <a:pathLst>
                    <a:path w="16506" h="375827" extrusionOk="0">
                      <a:moveTo>
                        <a:pt x="0" y="0"/>
                      </a:moveTo>
                      <a:lnTo>
                        <a:pt x="0" y="37582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222" name="Google Shape;222;p62"/>
              <p:cNvGrpSpPr/>
              <p:nvPr/>
            </p:nvGrpSpPr>
            <p:grpSpPr>
              <a:xfrm>
                <a:off x="15065077" y="5648789"/>
                <a:ext cx="150204" cy="47802"/>
                <a:chOff x="15065077" y="5648789"/>
                <a:chExt cx="150204" cy="47802"/>
              </a:xfrm>
            </p:grpSpPr>
            <p:sp>
              <p:nvSpPr>
                <p:cNvPr id="223" name="Google Shape;223;p62"/>
                <p:cNvSpPr/>
                <p:nvPr/>
              </p:nvSpPr>
              <p:spPr>
                <a:xfrm>
                  <a:off x="15065077" y="5648789"/>
                  <a:ext cx="74277" cy="47802"/>
                </a:xfrm>
                <a:custGeom>
                  <a:avLst/>
                  <a:gdLst/>
                  <a:ahLst/>
                  <a:cxnLst/>
                  <a:rect l="l" t="t" r="r" b="b"/>
                  <a:pathLst>
                    <a:path w="74277" h="47802" extrusionOk="0">
                      <a:moveTo>
                        <a:pt x="0" y="0"/>
                      </a:moveTo>
                      <a:lnTo>
                        <a:pt x="74277" y="4780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24" name="Google Shape;224;p62"/>
                <p:cNvSpPr/>
                <p:nvPr/>
              </p:nvSpPr>
              <p:spPr>
                <a:xfrm>
                  <a:off x="15139354" y="5648789"/>
                  <a:ext cx="75927" cy="47802"/>
                </a:xfrm>
                <a:custGeom>
                  <a:avLst/>
                  <a:gdLst/>
                  <a:ahLst/>
                  <a:cxnLst/>
                  <a:rect l="l" t="t" r="r" b="b"/>
                  <a:pathLst>
                    <a:path w="75927" h="47802" extrusionOk="0">
                      <a:moveTo>
                        <a:pt x="75928" y="0"/>
                      </a:moveTo>
                      <a:lnTo>
                        <a:pt x="0" y="4780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225" name="Google Shape;225;p62"/>
              <p:cNvGrpSpPr/>
              <p:nvPr/>
            </p:nvGrpSpPr>
            <p:grpSpPr>
              <a:xfrm>
                <a:off x="15033715" y="5731207"/>
                <a:ext cx="212928" cy="69231"/>
                <a:chOff x="15033715" y="5731207"/>
                <a:chExt cx="212928" cy="69231"/>
              </a:xfrm>
            </p:grpSpPr>
            <p:sp>
              <p:nvSpPr>
                <p:cNvPr id="226" name="Google Shape;226;p62"/>
                <p:cNvSpPr/>
                <p:nvPr/>
              </p:nvSpPr>
              <p:spPr>
                <a:xfrm>
                  <a:off x="15033715" y="5731207"/>
                  <a:ext cx="105638" cy="69231"/>
                </a:xfrm>
                <a:custGeom>
                  <a:avLst/>
                  <a:gdLst/>
                  <a:ahLst/>
                  <a:cxnLst/>
                  <a:rect l="l" t="t" r="r" b="b"/>
                  <a:pathLst>
                    <a:path w="105638" h="69231" extrusionOk="0">
                      <a:moveTo>
                        <a:pt x="0" y="0"/>
                      </a:moveTo>
                      <a:lnTo>
                        <a:pt x="105639" y="6923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27" name="Google Shape;227;p62"/>
                <p:cNvSpPr/>
                <p:nvPr/>
              </p:nvSpPr>
              <p:spPr>
                <a:xfrm>
                  <a:off x="15139354" y="5731207"/>
                  <a:ext cx="107289" cy="69231"/>
                </a:xfrm>
                <a:custGeom>
                  <a:avLst/>
                  <a:gdLst/>
                  <a:ahLst/>
                  <a:cxnLst/>
                  <a:rect l="l" t="t" r="r" b="b"/>
                  <a:pathLst>
                    <a:path w="107289" h="69231" extrusionOk="0">
                      <a:moveTo>
                        <a:pt x="107290" y="0"/>
                      </a:moveTo>
                      <a:lnTo>
                        <a:pt x="0" y="6923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228" name="Google Shape;228;p62"/>
            <p:cNvSpPr/>
            <p:nvPr/>
          </p:nvSpPr>
          <p:spPr>
            <a:xfrm>
              <a:off x="15459571" y="5987620"/>
              <a:ext cx="212928" cy="332786"/>
            </a:xfrm>
            <a:custGeom>
              <a:avLst/>
              <a:gdLst/>
              <a:ahLst/>
              <a:cxnLst/>
              <a:rect l="l" t="t" r="r" b="b"/>
              <a:pathLst>
                <a:path w="212928" h="332786" extrusionOk="0">
                  <a:moveTo>
                    <a:pt x="118844" y="135899"/>
                  </a:moveTo>
                  <a:lnTo>
                    <a:pt x="176615" y="733"/>
                  </a:lnTo>
                  <a:cubicBezTo>
                    <a:pt x="176615" y="733"/>
                    <a:pt x="176615" y="-916"/>
                    <a:pt x="174965" y="733"/>
                  </a:cubicBezTo>
                  <a:cubicBezTo>
                    <a:pt x="146904" y="30403"/>
                    <a:pt x="0" y="196888"/>
                    <a:pt x="0" y="196888"/>
                  </a:cubicBezTo>
                  <a:lnTo>
                    <a:pt x="94085" y="196888"/>
                  </a:lnTo>
                  <a:lnTo>
                    <a:pt x="36314" y="332054"/>
                  </a:lnTo>
                  <a:cubicBezTo>
                    <a:pt x="36314" y="332054"/>
                    <a:pt x="36314" y="333703"/>
                    <a:pt x="37965" y="332054"/>
                  </a:cubicBezTo>
                  <a:cubicBezTo>
                    <a:pt x="66024" y="302383"/>
                    <a:pt x="212929" y="135899"/>
                    <a:pt x="212929" y="135899"/>
                  </a:cubicBezTo>
                  <a:lnTo>
                    <a:pt x="118844" y="13589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29" name="Google Shape;229;p62"/>
            <p:cNvSpPr/>
            <p:nvPr/>
          </p:nvSpPr>
          <p:spPr>
            <a:xfrm>
              <a:off x="14987498" y="6426818"/>
              <a:ext cx="307012" cy="306596"/>
            </a:xfrm>
            <a:custGeom>
              <a:avLst/>
              <a:gdLst/>
              <a:ahLst/>
              <a:cxnLst/>
              <a:rect l="l" t="t" r="r" b="b"/>
              <a:pathLst>
                <a:path w="307012" h="306596" extrusionOk="0">
                  <a:moveTo>
                    <a:pt x="307012" y="168133"/>
                  </a:moveTo>
                  <a:lnTo>
                    <a:pt x="307012" y="143408"/>
                  </a:lnTo>
                  <a:cubicBezTo>
                    <a:pt x="307012" y="140111"/>
                    <a:pt x="303712" y="136814"/>
                    <a:pt x="300410" y="136814"/>
                  </a:cubicBezTo>
                  <a:lnTo>
                    <a:pt x="269049" y="136814"/>
                  </a:lnTo>
                  <a:cubicBezTo>
                    <a:pt x="265747" y="117034"/>
                    <a:pt x="260795" y="102198"/>
                    <a:pt x="250892" y="89012"/>
                  </a:cubicBezTo>
                  <a:lnTo>
                    <a:pt x="272350" y="64286"/>
                  </a:lnTo>
                  <a:cubicBezTo>
                    <a:pt x="274000" y="60989"/>
                    <a:pt x="274000" y="57693"/>
                    <a:pt x="272350" y="56044"/>
                  </a:cubicBezTo>
                  <a:lnTo>
                    <a:pt x="254194" y="37912"/>
                  </a:lnTo>
                  <a:cubicBezTo>
                    <a:pt x="252542" y="36264"/>
                    <a:pt x="247591" y="34616"/>
                    <a:pt x="245941" y="37912"/>
                  </a:cubicBezTo>
                  <a:lnTo>
                    <a:pt x="221182" y="59341"/>
                  </a:lnTo>
                  <a:cubicBezTo>
                    <a:pt x="207976" y="49451"/>
                    <a:pt x="193121" y="42858"/>
                    <a:pt x="176615" y="39561"/>
                  </a:cubicBezTo>
                  <a:lnTo>
                    <a:pt x="176615" y="6593"/>
                  </a:lnTo>
                  <a:cubicBezTo>
                    <a:pt x="173314" y="3296"/>
                    <a:pt x="171663" y="0"/>
                    <a:pt x="168362" y="0"/>
                  </a:cubicBezTo>
                  <a:lnTo>
                    <a:pt x="143603" y="0"/>
                  </a:lnTo>
                  <a:cubicBezTo>
                    <a:pt x="140301" y="0"/>
                    <a:pt x="137000" y="3296"/>
                    <a:pt x="137000" y="6593"/>
                  </a:cubicBezTo>
                  <a:lnTo>
                    <a:pt x="137000" y="37912"/>
                  </a:lnTo>
                  <a:cubicBezTo>
                    <a:pt x="117193" y="41209"/>
                    <a:pt x="102338" y="46154"/>
                    <a:pt x="89133" y="56044"/>
                  </a:cubicBezTo>
                  <a:lnTo>
                    <a:pt x="64374" y="34616"/>
                  </a:lnTo>
                  <a:cubicBezTo>
                    <a:pt x="61073" y="32967"/>
                    <a:pt x="57771" y="32967"/>
                    <a:pt x="56121" y="34616"/>
                  </a:cubicBezTo>
                  <a:lnTo>
                    <a:pt x="37964" y="52747"/>
                  </a:lnTo>
                  <a:cubicBezTo>
                    <a:pt x="36314" y="54396"/>
                    <a:pt x="34662" y="59341"/>
                    <a:pt x="37964" y="60989"/>
                  </a:cubicBezTo>
                  <a:lnTo>
                    <a:pt x="59421" y="85715"/>
                  </a:lnTo>
                  <a:cubicBezTo>
                    <a:pt x="49518" y="98902"/>
                    <a:pt x="42915" y="113737"/>
                    <a:pt x="39615" y="130221"/>
                  </a:cubicBezTo>
                  <a:lnTo>
                    <a:pt x="6603" y="130221"/>
                  </a:lnTo>
                  <a:cubicBezTo>
                    <a:pt x="3301" y="133518"/>
                    <a:pt x="0" y="135166"/>
                    <a:pt x="0" y="138463"/>
                  </a:cubicBezTo>
                  <a:lnTo>
                    <a:pt x="0" y="163188"/>
                  </a:lnTo>
                  <a:cubicBezTo>
                    <a:pt x="0" y="166485"/>
                    <a:pt x="3301" y="169781"/>
                    <a:pt x="6603" y="169781"/>
                  </a:cubicBezTo>
                  <a:lnTo>
                    <a:pt x="37964" y="169781"/>
                  </a:lnTo>
                  <a:cubicBezTo>
                    <a:pt x="41265" y="189562"/>
                    <a:pt x="46217" y="204397"/>
                    <a:pt x="56121" y="217584"/>
                  </a:cubicBezTo>
                  <a:lnTo>
                    <a:pt x="34662" y="242309"/>
                  </a:lnTo>
                  <a:cubicBezTo>
                    <a:pt x="33012" y="245606"/>
                    <a:pt x="33012" y="248903"/>
                    <a:pt x="34662" y="250551"/>
                  </a:cubicBezTo>
                  <a:lnTo>
                    <a:pt x="52820" y="268683"/>
                  </a:lnTo>
                  <a:cubicBezTo>
                    <a:pt x="54470" y="270332"/>
                    <a:pt x="59421" y="271980"/>
                    <a:pt x="61073" y="268683"/>
                  </a:cubicBezTo>
                  <a:lnTo>
                    <a:pt x="85832" y="247255"/>
                  </a:lnTo>
                  <a:cubicBezTo>
                    <a:pt x="99036" y="257145"/>
                    <a:pt x="113892" y="263739"/>
                    <a:pt x="130398" y="267035"/>
                  </a:cubicBezTo>
                  <a:lnTo>
                    <a:pt x="130398" y="300002"/>
                  </a:lnTo>
                  <a:cubicBezTo>
                    <a:pt x="133699" y="303299"/>
                    <a:pt x="135350" y="306596"/>
                    <a:pt x="138651" y="306596"/>
                  </a:cubicBezTo>
                  <a:lnTo>
                    <a:pt x="163410" y="306596"/>
                  </a:lnTo>
                  <a:cubicBezTo>
                    <a:pt x="166711" y="306596"/>
                    <a:pt x="170012" y="303299"/>
                    <a:pt x="170012" y="300002"/>
                  </a:cubicBezTo>
                  <a:lnTo>
                    <a:pt x="170012" y="268683"/>
                  </a:lnTo>
                  <a:cubicBezTo>
                    <a:pt x="189820" y="265387"/>
                    <a:pt x="204676" y="260442"/>
                    <a:pt x="217880" y="250551"/>
                  </a:cubicBezTo>
                  <a:lnTo>
                    <a:pt x="242639" y="271980"/>
                  </a:lnTo>
                  <a:cubicBezTo>
                    <a:pt x="245941" y="273629"/>
                    <a:pt x="249241" y="273629"/>
                    <a:pt x="250892" y="271980"/>
                  </a:cubicBezTo>
                  <a:lnTo>
                    <a:pt x="269049" y="253848"/>
                  </a:lnTo>
                  <a:cubicBezTo>
                    <a:pt x="270700" y="252200"/>
                    <a:pt x="272350" y="247255"/>
                    <a:pt x="269049" y="245606"/>
                  </a:cubicBezTo>
                  <a:lnTo>
                    <a:pt x="247591" y="220881"/>
                  </a:lnTo>
                  <a:cubicBezTo>
                    <a:pt x="257494" y="207694"/>
                    <a:pt x="264097" y="192859"/>
                    <a:pt x="267398" y="176375"/>
                  </a:cubicBezTo>
                  <a:lnTo>
                    <a:pt x="300410" y="176375"/>
                  </a:lnTo>
                  <a:cubicBezTo>
                    <a:pt x="303712" y="173078"/>
                    <a:pt x="307012" y="171430"/>
                    <a:pt x="307012" y="168133"/>
                  </a:cubicBezTo>
                  <a:close/>
                  <a:moveTo>
                    <a:pt x="151856" y="222529"/>
                  </a:moveTo>
                  <a:cubicBezTo>
                    <a:pt x="112241" y="222529"/>
                    <a:pt x="80880" y="191211"/>
                    <a:pt x="80880" y="151649"/>
                  </a:cubicBezTo>
                  <a:cubicBezTo>
                    <a:pt x="80880" y="112089"/>
                    <a:pt x="112241" y="80770"/>
                    <a:pt x="151856" y="80770"/>
                  </a:cubicBezTo>
                  <a:cubicBezTo>
                    <a:pt x="191470" y="80770"/>
                    <a:pt x="222832" y="112089"/>
                    <a:pt x="222832" y="151649"/>
                  </a:cubicBezTo>
                  <a:cubicBezTo>
                    <a:pt x="222832" y="191211"/>
                    <a:pt x="191470" y="222529"/>
                    <a:pt x="151856" y="22252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230" name="Google Shape;230;p62"/>
            <p:cNvGrpSpPr/>
            <p:nvPr/>
          </p:nvGrpSpPr>
          <p:grpSpPr>
            <a:xfrm>
              <a:off x="14597956" y="5994946"/>
              <a:ext cx="226132" cy="329673"/>
              <a:chOff x="14597956" y="5994946"/>
              <a:chExt cx="226132" cy="329673"/>
            </a:xfrm>
          </p:grpSpPr>
          <p:sp>
            <p:nvSpPr>
              <p:cNvPr id="231" name="Google Shape;231;p62"/>
              <p:cNvSpPr/>
              <p:nvPr/>
            </p:nvSpPr>
            <p:spPr>
              <a:xfrm>
                <a:off x="14642521" y="5994946"/>
                <a:ext cx="138651" cy="138462"/>
              </a:xfrm>
              <a:custGeom>
                <a:avLst/>
                <a:gdLst/>
                <a:ahLst/>
                <a:cxnLst/>
                <a:rect l="l" t="t" r="r" b="b"/>
                <a:pathLst>
                  <a:path w="138651" h="138462" extrusionOk="0">
                    <a:moveTo>
                      <a:pt x="0" y="69232"/>
                    </a:moveTo>
                    <a:cubicBezTo>
                      <a:pt x="0" y="31319"/>
                      <a:pt x="31362" y="0"/>
                      <a:pt x="69326" y="0"/>
                    </a:cubicBezTo>
                    <a:cubicBezTo>
                      <a:pt x="107289" y="0"/>
                      <a:pt x="138651" y="31319"/>
                      <a:pt x="138651" y="69232"/>
                    </a:cubicBezTo>
                    <a:cubicBezTo>
                      <a:pt x="138651" y="107144"/>
                      <a:pt x="107289" y="138463"/>
                      <a:pt x="69326" y="138463"/>
                    </a:cubicBezTo>
                    <a:cubicBezTo>
                      <a:pt x="31362" y="138463"/>
                      <a:pt x="0" y="107144"/>
                      <a:pt x="0" y="69232"/>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2" name="Google Shape;232;p62"/>
              <p:cNvSpPr/>
              <p:nvPr/>
            </p:nvSpPr>
            <p:spPr>
              <a:xfrm>
                <a:off x="14597956" y="6169673"/>
                <a:ext cx="226132" cy="154946"/>
              </a:xfrm>
              <a:custGeom>
                <a:avLst/>
                <a:gdLst/>
                <a:ahLst/>
                <a:cxnLst/>
                <a:rect l="l" t="t" r="r" b="b"/>
                <a:pathLst>
                  <a:path w="226132" h="154946" extrusionOk="0">
                    <a:moveTo>
                      <a:pt x="226132" y="154946"/>
                    </a:moveTo>
                    <a:lnTo>
                      <a:pt x="0" y="154946"/>
                    </a:lnTo>
                    <a:lnTo>
                      <a:pt x="0" y="112089"/>
                    </a:lnTo>
                    <a:cubicBezTo>
                      <a:pt x="0" y="49451"/>
                      <a:pt x="51168" y="0"/>
                      <a:pt x="112241" y="0"/>
                    </a:cubicBezTo>
                    <a:lnTo>
                      <a:pt x="112241" y="0"/>
                    </a:lnTo>
                    <a:cubicBezTo>
                      <a:pt x="174964" y="0"/>
                      <a:pt x="224482" y="51099"/>
                      <a:pt x="224482" y="112089"/>
                    </a:cubicBezTo>
                    <a:lnTo>
                      <a:pt x="224482" y="154946"/>
                    </a:ln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233" name="Google Shape;233;p62"/>
            <p:cNvSpPr/>
            <p:nvPr/>
          </p:nvSpPr>
          <p:spPr>
            <a:xfrm>
              <a:off x="14748161" y="6360883"/>
              <a:ext cx="183216" cy="186265"/>
            </a:xfrm>
            <a:custGeom>
              <a:avLst/>
              <a:gdLst/>
              <a:ahLst/>
              <a:cxnLst/>
              <a:rect l="l" t="t" r="r" b="b"/>
              <a:pathLst>
                <a:path w="183216" h="186265" extrusionOk="0">
                  <a:moveTo>
                    <a:pt x="183217" y="186265"/>
                  </a:moveTo>
                  <a:cubicBezTo>
                    <a:pt x="103988" y="143408"/>
                    <a:pt x="39615" y="7912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4" name="Google Shape;234;p62"/>
            <p:cNvSpPr/>
            <p:nvPr/>
          </p:nvSpPr>
          <p:spPr>
            <a:xfrm>
              <a:off x="15340728" y="6319674"/>
              <a:ext cx="209626" cy="230771"/>
            </a:xfrm>
            <a:custGeom>
              <a:avLst/>
              <a:gdLst/>
              <a:ahLst/>
              <a:cxnLst/>
              <a:rect l="l" t="t" r="r" b="b"/>
              <a:pathLst>
                <a:path w="209626" h="230771" extrusionOk="0">
                  <a:moveTo>
                    <a:pt x="209626" y="0"/>
                  </a:moveTo>
                  <a:cubicBezTo>
                    <a:pt x="170012" y="100550"/>
                    <a:pt x="95735" y="182969"/>
                    <a:pt x="0" y="23077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5" name="Google Shape;235;p62"/>
            <p:cNvSpPr/>
            <p:nvPr/>
          </p:nvSpPr>
          <p:spPr>
            <a:xfrm>
              <a:off x="15294511" y="5747691"/>
              <a:ext cx="259145" cy="262090"/>
            </a:xfrm>
            <a:custGeom>
              <a:avLst/>
              <a:gdLst/>
              <a:ahLst/>
              <a:cxnLst/>
              <a:rect l="l" t="t" r="r" b="b"/>
              <a:pathLst>
                <a:path w="259145" h="262090" extrusionOk="0">
                  <a:moveTo>
                    <a:pt x="0" y="0"/>
                  </a:moveTo>
                  <a:cubicBezTo>
                    <a:pt x="120495" y="44506"/>
                    <a:pt x="216230" y="141760"/>
                    <a:pt x="259145" y="26209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6" name="Google Shape;236;p62"/>
            <p:cNvSpPr/>
            <p:nvPr/>
          </p:nvSpPr>
          <p:spPr>
            <a:xfrm>
              <a:off x="14748161" y="5747691"/>
              <a:ext cx="237687" cy="210991"/>
            </a:xfrm>
            <a:custGeom>
              <a:avLst/>
              <a:gdLst/>
              <a:ahLst/>
              <a:cxnLst/>
              <a:rect l="l" t="t" r="r" b="b"/>
              <a:pathLst>
                <a:path w="237687" h="210991" extrusionOk="0">
                  <a:moveTo>
                    <a:pt x="0" y="210991"/>
                  </a:moveTo>
                  <a:cubicBezTo>
                    <a:pt x="49518" y="113737"/>
                    <a:pt x="133699" y="37913"/>
                    <a:pt x="237688"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7" name="Google Shape;237;p62"/>
            <p:cNvSpPr/>
            <p:nvPr/>
          </p:nvSpPr>
          <p:spPr>
            <a:xfrm>
              <a:off x="14941282" y="5726262"/>
              <a:ext cx="46216" cy="64286"/>
            </a:xfrm>
            <a:custGeom>
              <a:avLst/>
              <a:gdLst/>
              <a:ahLst/>
              <a:cxnLst/>
              <a:rect l="l" t="t" r="r" b="b"/>
              <a:pathLst>
                <a:path w="46216" h="64286" extrusionOk="0">
                  <a:moveTo>
                    <a:pt x="0" y="0"/>
                  </a:moveTo>
                  <a:lnTo>
                    <a:pt x="46217" y="18132"/>
                  </a:lnTo>
                  <a:lnTo>
                    <a:pt x="29711" y="64286"/>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8" name="Google Shape;238;p62"/>
            <p:cNvSpPr/>
            <p:nvPr/>
          </p:nvSpPr>
          <p:spPr>
            <a:xfrm>
              <a:off x="15507439" y="5963627"/>
              <a:ext cx="64374" cy="46154"/>
            </a:xfrm>
            <a:custGeom>
              <a:avLst/>
              <a:gdLst/>
              <a:ahLst/>
              <a:cxnLst/>
              <a:rect l="l" t="t" r="r" b="b"/>
              <a:pathLst>
                <a:path w="64374" h="46154" extrusionOk="0">
                  <a:moveTo>
                    <a:pt x="64374" y="0"/>
                  </a:moveTo>
                  <a:lnTo>
                    <a:pt x="47868" y="46154"/>
                  </a:lnTo>
                  <a:lnTo>
                    <a:pt x="0" y="2967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39" name="Google Shape;239;p62"/>
            <p:cNvSpPr/>
            <p:nvPr/>
          </p:nvSpPr>
          <p:spPr>
            <a:xfrm>
              <a:off x="15342379" y="6504291"/>
              <a:ext cx="46216" cy="60989"/>
            </a:xfrm>
            <a:custGeom>
              <a:avLst/>
              <a:gdLst/>
              <a:ahLst/>
              <a:cxnLst/>
              <a:rect l="l" t="t" r="r" b="b"/>
              <a:pathLst>
                <a:path w="46216" h="60989" extrusionOk="0">
                  <a:moveTo>
                    <a:pt x="46217" y="60990"/>
                  </a:moveTo>
                  <a:lnTo>
                    <a:pt x="0" y="46155"/>
                  </a:lnTo>
                  <a:lnTo>
                    <a:pt x="13205"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40" name="Google Shape;240;p62"/>
            <p:cNvSpPr/>
            <p:nvPr/>
          </p:nvSpPr>
          <p:spPr>
            <a:xfrm>
              <a:off x="14733305" y="6359235"/>
              <a:ext cx="61072" cy="47802"/>
            </a:xfrm>
            <a:custGeom>
              <a:avLst/>
              <a:gdLst/>
              <a:ahLst/>
              <a:cxnLst/>
              <a:rect l="l" t="t" r="r" b="b"/>
              <a:pathLst>
                <a:path w="61072" h="47802" extrusionOk="0">
                  <a:moveTo>
                    <a:pt x="0" y="47803"/>
                  </a:moveTo>
                  <a:lnTo>
                    <a:pt x="13206" y="0"/>
                  </a:lnTo>
                  <a:lnTo>
                    <a:pt x="61073" y="1318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pic>
        <p:nvPicPr>
          <p:cNvPr id="241" name="Google Shape;241;p62"/>
          <p:cNvPicPr preferRelativeResize="0"/>
          <p:nvPr/>
        </p:nvPicPr>
        <p:blipFill rotWithShape="1">
          <a:blip r:embed="rId9">
            <a:alphaModFix/>
          </a:blip>
          <a:srcRect/>
          <a:stretch/>
        </p:blipFill>
        <p:spPr>
          <a:xfrm>
            <a:off x="2396389" y="4025615"/>
            <a:ext cx="1275282" cy="1113015"/>
          </a:xfrm>
          <a:custGeom>
            <a:avLst/>
            <a:gdLst/>
            <a:ahLst/>
            <a:cxnLst/>
            <a:rect l="l" t="t" r="r" b="b"/>
            <a:pathLst>
              <a:path w="3429000" h="3400425" extrusionOk="0">
                <a:moveTo>
                  <a:pt x="0" y="0"/>
                </a:moveTo>
                <a:lnTo>
                  <a:pt x="3429000" y="0"/>
                </a:lnTo>
                <a:lnTo>
                  <a:pt x="3429000" y="3400425"/>
                </a:lnTo>
                <a:lnTo>
                  <a:pt x="0" y="3400425"/>
                </a:lnTo>
                <a:close/>
              </a:path>
            </a:pathLst>
          </a:custGeom>
          <a:noFill/>
          <a:ln>
            <a:noFill/>
          </a:ln>
        </p:spPr>
      </p:pic>
      <p:sp>
        <p:nvSpPr>
          <p:cNvPr id="242" name="Google Shape;242;p62"/>
          <p:cNvSpPr txBox="1"/>
          <p:nvPr/>
        </p:nvSpPr>
        <p:spPr>
          <a:xfrm>
            <a:off x="4466899" y="3196402"/>
            <a:ext cx="490856" cy="1063076"/>
          </a:xfrm>
          <a:prstGeom prst="rect">
            <a:avLst/>
          </a:prstGeom>
          <a:noFill/>
          <a:ln>
            <a:noFill/>
          </a:ln>
        </p:spPr>
        <p:txBody>
          <a:bodyPr spcFirstLastPara="1" wrap="square" lIns="91425" tIns="91425" rIns="91425" bIns="91425" anchor="t" anchorCtr="0">
            <a:noAutofit/>
          </a:bodyPr>
          <a:lstStyle/>
          <a:p>
            <a:pPr marL="0" marR="0" lvl="0" indent="0" algn="l" rtl="0">
              <a:lnSpc>
                <a:spcPct val="87272"/>
              </a:lnSpc>
              <a:spcBef>
                <a:spcPts val="0"/>
              </a:spcBef>
              <a:spcAft>
                <a:spcPts val="0"/>
              </a:spcAft>
              <a:buNone/>
            </a:pPr>
            <a:r>
              <a:rPr lang="it" sz="2201" b="1" i="0" u="none" strike="noStrike" cap="none">
                <a:solidFill>
                  <a:schemeClr val="lt1"/>
                </a:solidFill>
                <a:latin typeface="Calibri"/>
                <a:ea typeface="Calibri"/>
                <a:cs typeface="Calibri"/>
                <a:sym typeface="Calibri"/>
              </a:rPr>
              <a:t>3E</a:t>
            </a:r>
            <a:endParaRPr sz="1401" b="0" i="0" u="none" strike="noStrike" cap="none">
              <a:solidFill>
                <a:srgbClr val="000000"/>
              </a:solidFill>
              <a:latin typeface="Arial"/>
              <a:ea typeface="Arial"/>
              <a:cs typeface="Arial"/>
              <a:sym typeface="Arial"/>
            </a:endParaRPr>
          </a:p>
        </p:txBody>
      </p:sp>
      <p:cxnSp>
        <p:nvCxnSpPr>
          <p:cNvPr id="243" name="Google Shape;243;p62"/>
          <p:cNvCxnSpPr/>
          <p:nvPr/>
        </p:nvCxnSpPr>
        <p:spPr>
          <a:xfrm>
            <a:off x="4883824" y="3169452"/>
            <a:ext cx="0" cy="504000"/>
          </a:xfrm>
          <a:prstGeom prst="straightConnector1">
            <a:avLst/>
          </a:prstGeom>
          <a:noFill/>
          <a:ln w="19050" cap="flat" cmpd="sng">
            <a:solidFill>
              <a:schemeClr val="lt1"/>
            </a:solidFill>
            <a:prstDash val="solid"/>
            <a:round/>
            <a:headEnd type="none" w="sm" len="sm"/>
            <a:tailEnd type="none" w="sm" len="sm"/>
          </a:ln>
        </p:spPr>
      </p:cxnSp>
      <p:cxnSp>
        <p:nvCxnSpPr>
          <p:cNvPr id="244" name="Google Shape;244;p62"/>
          <p:cNvCxnSpPr/>
          <p:nvPr/>
        </p:nvCxnSpPr>
        <p:spPr>
          <a:xfrm>
            <a:off x="9782969" y="4286794"/>
            <a:ext cx="0" cy="504000"/>
          </a:xfrm>
          <a:prstGeom prst="straightConnector1">
            <a:avLst/>
          </a:prstGeom>
          <a:noFill/>
          <a:ln w="19050" cap="flat" cmpd="sng">
            <a:solidFill>
              <a:schemeClr val="lt1"/>
            </a:solidFill>
            <a:prstDash val="solid"/>
            <a:round/>
            <a:headEnd type="none" w="sm" len="sm"/>
            <a:tailEnd type="none" w="sm" len="sm"/>
          </a:ln>
        </p:spPr>
      </p:cxnSp>
      <p:sp>
        <p:nvSpPr>
          <p:cNvPr id="245" name="Google Shape;245;p62"/>
          <p:cNvSpPr txBox="1"/>
          <p:nvPr/>
        </p:nvSpPr>
        <p:spPr>
          <a:xfrm>
            <a:off x="4848097" y="3093797"/>
            <a:ext cx="1573141" cy="1063076"/>
          </a:xfrm>
          <a:prstGeom prst="rect">
            <a:avLst/>
          </a:prstGeom>
          <a:noFill/>
          <a:ln>
            <a:noFill/>
          </a:ln>
        </p:spPr>
        <p:txBody>
          <a:bodyPr spcFirstLastPara="1" wrap="square" lIns="91425" tIns="91425" rIns="91425" bIns="91425" anchor="t" anchorCtr="0">
            <a:noAutofit/>
          </a:bodyPr>
          <a:lstStyle/>
          <a:p>
            <a:pPr marL="0" marR="0" lvl="0" indent="0" algn="l" rtl="0">
              <a:lnSpc>
                <a:spcPct val="91000"/>
              </a:lnSpc>
              <a:spcBef>
                <a:spcPts val="0"/>
              </a:spcBef>
              <a:spcAft>
                <a:spcPts val="0"/>
              </a:spcAft>
              <a:buClr>
                <a:schemeClr val="dk2"/>
              </a:buClr>
              <a:buSzPts val="1800"/>
              <a:buFont typeface="Arial"/>
              <a:buNone/>
            </a:pPr>
            <a:r>
              <a:rPr lang="it" sz="1800" b="0" i="0" u="none" strike="noStrike" cap="none" dirty="0">
                <a:solidFill>
                  <a:schemeClr val="lt1"/>
                </a:solidFill>
                <a:latin typeface="Calibri"/>
                <a:ea typeface="Calibri"/>
                <a:cs typeface="Calibri"/>
                <a:sym typeface="Calibri"/>
              </a:rPr>
              <a:t>Business sostenibile </a:t>
            </a:r>
            <a:endParaRPr dirty="0"/>
          </a:p>
          <a:p>
            <a:pPr marL="0" marR="0" lvl="0" indent="0" algn="l" rtl="0">
              <a:lnSpc>
                <a:spcPct val="91000"/>
              </a:lnSpc>
              <a:spcBef>
                <a:spcPts val="0"/>
              </a:spcBef>
              <a:spcAft>
                <a:spcPts val="0"/>
              </a:spcAft>
              <a:buClr>
                <a:schemeClr val="dk2"/>
              </a:buClr>
              <a:buSzPts val="1800"/>
              <a:buFont typeface="Arial"/>
              <a:buNone/>
            </a:pPr>
            <a:r>
              <a:rPr lang="it" sz="1800" b="0" i="0" u="none" strike="noStrike" cap="none" dirty="0">
                <a:solidFill>
                  <a:schemeClr val="lt1"/>
                </a:solidFill>
                <a:latin typeface="Calibri"/>
                <a:ea typeface="Calibri"/>
                <a:cs typeface="Calibri"/>
                <a:sym typeface="Calibri"/>
              </a:rPr>
              <a:t>Modelli</a:t>
            </a:r>
            <a:endParaRPr dirty="0"/>
          </a:p>
        </p:txBody>
      </p:sp>
      <p:sp>
        <p:nvSpPr>
          <p:cNvPr id="246" name="Google Shape;246;p62"/>
          <p:cNvSpPr txBox="1"/>
          <p:nvPr/>
        </p:nvSpPr>
        <p:spPr>
          <a:xfrm>
            <a:off x="4875814" y="3828853"/>
            <a:ext cx="1049823" cy="443189"/>
          </a:xfrm>
          <a:prstGeom prst="rect">
            <a:avLst/>
          </a:prstGeom>
          <a:noFill/>
          <a:ln>
            <a:noFill/>
          </a:ln>
        </p:spPr>
        <p:txBody>
          <a:bodyPr spcFirstLastPara="1" wrap="square" lIns="91425" tIns="91425" rIns="91425" bIns="91425" anchor="t" anchorCtr="0">
            <a:noAutofit/>
          </a:bodyPr>
          <a:lstStyle/>
          <a:p>
            <a:pPr marL="0" marR="0" lvl="0" indent="0" algn="l" rtl="0">
              <a:lnSpc>
                <a:spcPct val="137142"/>
              </a:lnSpc>
              <a:spcBef>
                <a:spcPts val="0"/>
              </a:spcBef>
              <a:spcAft>
                <a:spcPts val="0"/>
              </a:spcAft>
              <a:buNone/>
            </a:pPr>
            <a:r>
              <a:rPr lang="it" sz="1400" b="0" i="0" u="none" strike="noStrike" cap="none">
                <a:solidFill>
                  <a:schemeClr val="lt1"/>
                </a:solidFill>
                <a:latin typeface="Arial"/>
                <a:ea typeface="Arial"/>
                <a:cs typeface="Arial"/>
                <a:sym typeface="Arial"/>
              </a:rPr>
              <a:t>Pagina 40 </a:t>
            </a: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23"/>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43" name="Google Shape;543;p23"/>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44" name="Google Shape;544;p23"/>
          <p:cNvSpPr txBox="1">
            <a:spLocks noGrp="1"/>
          </p:cNvSpPr>
          <p:nvPr>
            <p:ph type="body" idx="1"/>
          </p:nvPr>
        </p:nvSpPr>
        <p:spPr>
          <a:xfrm>
            <a:off x="723900" y="1155958"/>
            <a:ext cx="7543800" cy="3248176"/>
          </a:xfrm>
          <a:prstGeom prst="rect">
            <a:avLst/>
          </a:prstGeom>
          <a:noFill/>
          <a:ln>
            <a:noFill/>
          </a:ln>
        </p:spPr>
        <p:txBody>
          <a:bodyPr spcFirstLastPara="1" wrap="square" lIns="91425" tIns="91425" rIns="91425" bIns="91425" anchor="t" anchorCtr="0">
            <a:noAutofit/>
          </a:bodyPr>
          <a:lstStyle/>
          <a:p>
            <a:pPr marL="285750" lvl="0" indent="-285750" algn="l" rtl="0">
              <a:lnSpc>
                <a:spcPct val="100000"/>
              </a:lnSpc>
              <a:spcBef>
                <a:spcPts val="0"/>
              </a:spcBef>
              <a:spcAft>
                <a:spcPts val="0"/>
              </a:spcAft>
              <a:buSzPts val="1800"/>
              <a:buFont typeface="Wingdings" pitchFamily="2" charset="2"/>
              <a:buChar char="Ø"/>
            </a:pPr>
            <a:r>
              <a:rPr lang="it" sz="1600" dirty="0"/>
              <a:t>Rappresentare visivamente le idee e le connessioni in modo strutturato. Partendo da un'idea centrale, si possono suddividere in sotto-argomenti, utilizzando parole chiave, immagini e colori per stimolare la creatività e l'innovazione. Questo vi aiuta a dare un senso a informazioni complesse e a esplorare nuove possibilità per il vostro progetto di ecoturismo.</a:t>
            </a:r>
            <a:endParaRPr dirty="0"/>
          </a:p>
          <a:p>
            <a:pPr marL="0" lvl="0" indent="0" algn="l" rtl="0">
              <a:lnSpc>
                <a:spcPct val="100000"/>
              </a:lnSpc>
              <a:spcBef>
                <a:spcPts val="0"/>
              </a:spcBef>
              <a:spcAft>
                <a:spcPts val="0"/>
              </a:spcAft>
              <a:buSzPts val="1800"/>
              <a:buNone/>
            </a:pPr>
            <a:endParaRPr sz="1400" dirty="0"/>
          </a:p>
        </p:txBody>
      </p:sp>
      <p:sp>
        <p:nvSpPr>
          <p:cNvPr id="545" name="Google Shape;545;p23"/>
          <p:cNvSpPr txBox="1">
            <a:spLocks noGrp="1"/>
          </p:cNvSpPr>
          <p:nvPr>
            <p:ph type="body" idx="2"/>
          </p:nvPr>
        </p:nvSpPr>
        <p:spPr>
          <a:xfrm>
            <a:off x="1421644" y="335999"/>
            <a:ext cx="7228721"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Esercizio: </a:t>
            </a:r>
            <a:r>
              <a:rPr lang="it" sz="1600" b="0">
                <a:solidFill>
                  <a:srgbClr val="777777"/>
                </a:solidFill>
              </a:rPr>
              <a:t>Mappatura mentale</a:t>
            </a:r>
            <a:endParaRPr/>
          </a:p>
        </p:txBody>
      </p:sp>
      <p:sp>
        <p:nvSpPr>
          <p:cNvPr id="546" name="Google Shape;546;p23"/>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547" name="Google Shape;547;p23"/>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48" name="Google Shape;548;p2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20</a:t>
            </a:fld>
            <a:endParaRPr/>
          </a:p>
        </p:txBody>
      </p:sp>
      <p:grpSp>
        <p:nvGrpSpPr>
          <p:cNvPr id="549" name="Google Shape;549;p23"/>
          <p:cNvGrpSpPr/>
          <p:nvPr/>
        </p:nvGrpSpPr>
        <p:grpSpPr>
          <a:xfrm>
            <a:off x="294470" y="278971"/>
            <a:ext cx="819230" cy="809886"/>
            <a:chOff x="3987863" y="749845"/>
            <a:chExt cx="1138917" cy="1002207"/>
          </a:xfrm>
        </p:grpSpPr>
        <p:grpSp>
          <p:nvGrpSpPr>
            <p:cNvPr id="550" name="Google Shape;550;p23"/>
            <p:cNvGrpSpPr/>
            <p:nvPr/>
          </p:nvGrpSpPr>
          <p:grpSpPr>
            <a:xfrm>
              <a:off x="4384008" y="972375"/>
              <a:ext cx="346627" cy="558795"/>
              <a:chOff x="4384008" y="972375"/>
              <a:chExt cx="346627" cy="558795"/>
            </a:xfrm>
          </p:grpSpPr>
          <p:sp>
            <p:nvSpPr>
              <p:cNvPr id="551" name="Google Shape;551;p23"/>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2" name="Google Shape;552;p23"/>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3" name="Google Shape;553;p23"/>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4" name="Google Shape;554;p23"/>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555" name="Google Shape;555;p23"/>
            <p:cNvGrpSpPr/>
            <p:nvPr/>
          </p:nvGrpSpPr>
          <p:grpSpPr>
            <a:xfrm>
              <a:off x="3987863" y="749845"/>
              <a:ext cx="1138917" cy="1002207"/>
              <a:chOff x="3987863" y="749845"/>
              <a:chExt cx="1138917" cy="1002207"/>
            </a:xfrm>
          </p:grpSpPr>
          <p:sp>
            <p:nvSpPr>
              <p:cNvPr id="556" name="Google Shape;556;p23"/>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7" name="Google Shape;557;p23"/>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8" name="Google Shape;558;p23"/>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59" name="Google Shape;559;p23"/>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560" name="Google Shape;560;p23"/>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E.20</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24"/>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566" name="Google Shape;566;p24"/>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67" name="Google Shape;567;p24"/>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68" name="Google Shape;568;p24"/>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Foglio di lavoro: </a:t>
            </a:r>
            <a:r>
              <a:rPr lang="it" sz="2000" b="0">
                <a:solidFill>
                  <a:srgbClr val="777777"/>
                </a:solidFill>
              </a:rPr>
              <a:t>Comprendere le parti interessate</a:t>
            </a:r>
            <a:endParaRPr sz="2000" b="0">
              <a:solidFill>
                <a:srgbClr val="777777"/>
              </a:solidFill>
            </a:endParaRPr>
          </a:p>
        </p:txBody>
      </p:sp>
      <p:sp>
        <p:nvSpPr>
          <p:cNvPr id="569" name="Google Shape;569;p24"/>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70" name="Google Shape;570;p2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21</a:t>
            </a:fld>
            <a:endParaRPr/>
          </a:p>
        </p:txBody>
      </p:sp>
      <p:sp>
        <p:nvSpPr>
          <p:cNvPr id="571" name="Google Shape;571;p24"/>
          <p:cNvSpPr/>
          <p:nvPr/>
        </p:nvSpPr>
        <p:spPr>
          <a:xfrm>
            <a:off x="2" y="4143739"/>
            <a:ext cx="9144000" cy="999764"/>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572" name="Google Shape;572;p24"/>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W.20</a:t>
            </a:r>
            <a:endParaRPr sz="1401" b="0" i="0" u="none" strike="noStrike" cap="none">
              <a:solidFill>
                <a:srgbClr val="000000"/>
              </a:solidFill>
              <a:latin typeface="Arial"/>
              <a:ea typeface="Arial"/>
              <a:cs typeface="Arial"/>
              <a:sym typeface="Arial"/>
            </a:endParaRPr>
          </a:p>
        </p:txBody>
      </p:sp>
      <p:grpSp>
        <p:nvGrpSpPr>
          <p:cNvPr id="573" name="Google Shape;573;p24"/>
          <p:cNvGrpSpPr/>
          <p:nvPr/>
        </p:nvGrpSpPr>
        <p:grpSpPr>
          <a:xfrm>
            <a:off x="318020" y="253388"/>
            <a:ext cx="692809" cy="808420"/>
            <a:chOff x="2307546" y="2307551"/>
            <a:chExt cx="929291" cy="1082976"/>
          </a:xfrm>
        </p:grpSpPr>
        <p:grpSp>
          <p:nvGrpSpPr>
            <p:cNvPr id="574" name="Google Shape;574;p24"/>
            <p:cNvGrpSpPr/>
            <p:nvPr/>
          </p:nvGrpSpPr>
          <p:grpSpPr>
            <a:xfrm>
              <a:off x="2536980" y="2723928"/>
              <a:ext cx="470423" cy="276595"/>
              <a:chOff x="2536980" y="2723928"/>
              <a:chExt cx="470423" cy="276595"/>
            </a:xfrm>
          </p:grpSpPr>
          <p:sp>
            <p:nvSpPr>
              <p:cNvPr id="575" name="Google Shape;575;p24"/>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76" name="Google Shape;576;p24"/>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577" name="Google Shape;577;p24"/>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578" name="Google Shape;578;p24"/>
            <p:cNvGrpSpPr/>
            <p:nvPr/>
          </p:nvGrpSpPr>
          <p:grpSpPr>
            <a:xfrm>
              <a:off x="2307546" y="2307551"/>
              <a:ext cx="929291" cy="1082976"/>
              <a:chOff x="2307546" y="2307551"/>
              <a:chExt cx="929291" cy="1082976"/>
            </a:xfrm>
          </p:grpSpPr>
          <p:sp>
            <p:nvSpPr>
              <p:cNvPr id="579" name="Google Shape;579;p24"/>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580" name="Google Shape;580;p24"/>
              <p:cNvGrpSpPr/>
              <p:nvPr/>
            </p:nvGrpSpPr>
            <p:grpSpPr>
              <a:xfrm>
                <a:off x="2362016" y="2746017"/>
                <a:ext cx="820351" cy="644510"/>
                <a:chOff x="2362016" y="2746017"/>
                <a:chExt cx="820351" cy="644510"/>
              </a:xfrm>
            </p:grpSpPr>
            <p:grpSp>
              <p:nvGrpSpPr>
                <p:cNvPr id="581" name="Google Shape;581;p24"/>
                <p:cNvGrpSpPr/>
                <p:nvPr/>
              </p:nvGrpSpPr>
              <p:grpSpPr>
                <a:xfrm>
                  <a:off x="2810981" y="2747665"/>
                  <a:ext cx="371386" cy="642862"/>
                  <a:chOff x="2810981" y="2747665"/>
                  <a:chExt cx="371386" cy="642862"/>
                </a:xfrm>
              </p:grpSpPr>
              <p:sp>
                <p:nvSpPr>
                  <p:cNvPr id="582" name="Google Shape;582;p24"/>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83" name="Google Shape;583;p24"/>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84" name="Google Shape;584;p24"/>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585" name="Google Shape;585;p24"/>
                <p:cNvGrpSpPr/>
                <p:nvPr/>
              </p:nvGrpSpPr>
              <p:grpSpPr>
                <a:xfrm>
                  <a:off x="2362016" y="2746017"/>
                  <a:ext cx="369735" cy="644510"/>
                  <a:chOff x="2362016" y="2746017"/>
                  <a:chExt cx="369735" cy="644510"/>
                </a:xfrm>
              </p:grpSpPr>
              <p:sp>
                <p:nvSpPr>
                  <p:cNvPr id="586" name="Google Shape;586;p24"/>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87" name="Google Shape;587;p24"/>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588" name="Google Shape;588;p24"/>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589" name="Google Shape;589;p24"/>
          <p:cNvGraphicFramePr/>
          <p:nvPr>
            <p:extLst>
              <p:ext uri="{D42A27DB-BD31-4B8C-83A1-F6EECF244321}">
                <p14:modId xmlns:p14="http://schemas.microsoft.com/office/powerpoint/2010/main" val="176423095"/>
              </p:ext>
            </p:extLst>
          </p:nvPr>
        </p:nvGraphicFramePr>
        <p:xfrm>
          <a:off x="381434" y="1187272"/>
          <a:ext cx="8381125" cy="2858607"/>
        </p:xfrm>
        <a:graphic>
          <a:graphicData uri="http://schemas.openxmlformats.org/drawingml/2006/table">
            <a:tbl>
              <a:tblPr>
                <a:noFill/>
                <a:tableStyleId>{C6B4DBA0-BE1C-4334-ABF4-50CED3401F79}</a:tableStyleId>
              </a:tblPr>
              <a:tblGrid>
                <a:gridCol w="1231700">
                  <a:extLst>
                    <a:ext uri="{9D8B030D-6E8A-4147-A177-3AD203B41FA5}">
                      <a16:colId xmlns:a16="http://schemas.microsoft.com/office/drawing/2014/main" val="20000"/>
                    </a:ext>
                  </a:extLst>
                </a:gridCol>
                <a:gridCol w="2941600">
                  <a:extLst>
                    <a:ext uri="{9D8B030D-6E8A-4147-A177-3AD203B41FA5}">
                      <a16:colId xmlns:a16="http://schemas.microsoft.com/office/drawing/2014/main" val="20001"/>
                    </a:ext>
                  </a:extLst>
                </a:gridCol>
                <a:gridCol w="4207825">
                  <a:extLst>
                    <a:ext uri="{9D8B030D-6E8A-4147-A177-3AD203B41FA5}">
                      <a16:colId xmlns:a16="http://schemas.microsoft.com/office/drawing/2014/main" val="20002"/>
                    </a:ext>
                  </a:extLst>
                </a:gridCol>
              </a:tblGrid>
              <a:tr h="631725">
                <a:tc>
                  <a:txBody>
                    <a:bodyPr/>
                    <a:lstStyle/>
                    <a:p>
                      <a:pPr marL="0" marR="0" lvl="0" indent="0" algn="l" rtl="0">
                        <a:lnSpc>
                          <a:spcPct val="100000"/>
                        </a:lnSpc>
                        <a:spcBef>
                          <a:spcPts val="0"/>
                        </a:spcBef>
                        <a:spcAft>
                          <a:spcPts val="0"/>
                        </a:spcAft>
                        <a:buClr>
                          <a:srgbClr val="000000"/>
                        </a:buClr>
                        <a:buSzPts val="1400"/>
                        <a:buFont typeface="Arial"/>
                        <a:buNone/>
                      </a:pPr>
                      <a:r>
                        <a:rPr lang="it" sz="1600" b="1" u="none" strike="noStrike" cap="none">
                          <a:solidFill>
                            <a:schemeClr val="lt1"/>
                          </a:solidFill>
                          <a:latin typeface="Calibri"/>
                          <a:ea typeface="Calibri"/>
                          <a:cs typeface="Calibri"/>
                          <a:sym typeface="Calibri"/>
                        </a:rPr>
                        <a:t>Soggetto interessato </a:t>
                      </a: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it" sz="1200" b="1" u="none" strike="noStrike" cap="none">
                          <a:solidFill>
                            <a:srgbClr val="6D6E71"/>
                          </a:solidFill>
                          <a:latin typeface="Calibri"/>
                          <a:ea typeface="Calibri"/>
                          <a:cs typeface="Calibri"/>
                          <a:sym typeface="Calibri"/>
                        </a:rPr>
                        <a:t>Preoccupazioni, esigenze, aspettative e desideri </a:t>
                      </a:r>
                      <a:endParaRPr sz="1200" b="1"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158750" marR="0" lvl="0" indent="0" algn="l" rtl="0">
                        <a:lnSpc>
                          <a:spcPct val="100000"/>
                        </a:lnSpc>
                        <a:spcBef>
                          <a:spcPts val="0"/>
                        </a:spcBef>
                        <a:spcAft>
                          <a:spcPts val="0"/>
                        </a:spcAft>
                        <a:buClr>
                          <a:srgbClr val="97C679"/>
                        </a:buClr>
                        <a:buSzPts val="1100"/>
                        <a:buFont typeface="Arial"/>
                        <a:buNone/>
                      </a:pPr>
                      <a:r>
                        <a:rPr lang="it" sz="1100" b="1" u="none" strike="noStrike" cap="none">
                          <a:solidFill>
                            <a:srgbClr val="6D6E71"/>
                          </a:solidFill>
                          <a:latin typeface="Calibri"/>
                          <a:ea typeface="Calibri"/>
                          <a:cs typeface="Calibri"/>
                          <a:sym typeface="Calibri"/>
                        </a:rPr>
                        <a:t>Valutare l'impatto: </a:t>
                      </a:r>
                      <a:r>
                        <a:rPr lang="it" sz="1100" b="0" u="none" strike="noStrike" cap="none">
                          <a:solidFill>
                            <a:srgbClr val="6D6E71"/>
                          </a:solidFill>
                          <a:latin typeface="Calibri"/>
                          <a:ea typeface="Calibri"/>
                          <a:cs typeface="Calibri"/>
                          <a:sym typeface="Calibri"/>
                        </a:rPr>
                        <a:t>come le attività di ogni stakeholder influiscono sul benessere umano, sulla conservazione dell'ambiente e su un'equa ripartizione</a:t>
                      </a:r>
                      <a:r>
                        <a:rPr lang="it" sz="1100" b="1" u="none" strike="noStrike" cap="none">
                          <a:solidFill>
                            <a:srgbClr val="6D6E71"/>
                          </a:solidFill>
                          <a:latin typeface="Calibri"/>
                          <a:ea typeface="Calibri"/>
                          <a:cs typeface="Calibri"/>
                          <a:sym typeface="Calibri"/>
                        </a:rPr>
                        <a:t>.</a:t>
                      </a:r>
                      <a:endParaRPr sz="1100" b="1"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0"/>
                  </a:ext>
                </a:extLst>
              </a:tr>
              <a:tr h="543664">
                <a:tc>
                  <a:txBody>
                    <a:bodyPr/>
                    <a:lstStyle/>
                    <a:p>
                      <a:pPr marL="0" marR="0" lvl="0" indent="0" algn="l" rtl="0">
                        <a:lnSpc>
                          <a:spcPct val="100000"/>
                        </a:lnSpc>
                        <a:spcBef>
                          <a:spcPts val="0"/>
                        </a:spcBef>
                        <a:spcAft>
                          <a:spcPts val="0"/>
                        </a:spcAft>
                        <a:buClr>
                          <a:srgbClr val="000000"/>
                        </a:buClr>
                        <a:buSzPts val="1400"/>
                        <a:buFont typeface="Arial"/>
                        <a:buNone/>
                      </a:pPr>
                      <a:r>
                        <a:rPr lang="it" sz="1600" b="1" u="none" strike="noStrike" cap="none">
                          <a:solidFill>
                            <a:schemeClr val="lt1"/>
                          </a:solidFill>
                          <a:latin typeface="Calibri"/>
                          <a:ea typeface="Calibri"/>
                          <a:cs typeface="Calibri"/>
                          <a:sym typeface="Calibri"/>
                        </a:rPr>
                        <a:t> </a:t>
                      </a: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chemeClr val="dk1"/>
                        </a:buClr>
                        <a:buSzPts val="1100"/>
                        <a:buFont typeface="Arial"/>
                        <a:buNone/>
                      </a:pPr>
                      <a:endParaRPr sz="1400"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457200" marR="0" lvl="0" indent="-228600" algn="l" rtl="0">
                        <a:lnSpc>
                          <a:spcPct val="100000"/>
                        </a:lnSpc>
                        <a:spcBef>
                          <a:spcPts val="0"/>
                        </a:spcBef>
                        <a:spcAft>
                          <a:spcPts val="0"/>
                        </a:spcAft>
                        <a:buClr>
                          <a:srgbClr val="97C679"/>
                        </a:buClr>
                        <a:buSzPts val="1100"/>
                        <a:buFont typeface="Arial"/>
                        <a:buNone/>
                      </a:pPr>
                      <a:endParaRPr sz="1100"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1"/>
                  </a:ext>
                </a:extLst>
              </a:tr>
              <a:tr h="510271">
                <a:tc>
                  <a:txBody>
                    <a:bodyPr/>
                    <a:lstStyle/>
                    <a:p>
                      <a:pPr marL="0" marR="0" lvl="0" indent="0" algn="l" rtl="0">
                        <a:lnSpc>
                          <a:spcPct val="100000"/>
                        </a:lnSpc>
                        <a:spcBef>
                          <a:spcPts val="0"/>
                        </a:spcBef>
                        <a:spcAft>
                          <a:spcPts val="0"/>
                        </a:spcAft>
                        <a:buClr>
                          <a:srgbClr val="000000"/>
                        </a:buClr>
                        <a:buSzPts val="1400"/>
                        <a:buFont typeface="Arial"/>
                        <a:buNone/>
                      </a:pP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chemeClr val="dk1"/>
                        </a:buClr>
                        <a:buSzPts val="1100"/>
                        <a:buFont typeface="Arial"/>
                        <a:buNone/>
                      </a:pPr>
                      <a:endParaRPr sz="1400"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457200" marR="0" lvl="0" indent="-228600" algn="l" rtl="0">
                        <a:lnSpc>
                          <a:spcPct val="100000"/>
                        </a:lnSpc>
                        <a:spcBef>
                          <a:spcPts val="0"/>
                        </a:spcBef>
                        <a:spcAft>
                          <a:spcPts val="0"/>
                        </a:spcAft>
                        <a:buClr>
                          <a:srgbClr val="97C679"/>
                        </a:buClr>
                        <a:buSzPts val="1100"/>
                        <a:buFont typeface="Arial"/>
                        <a:buNone/>
                      </a:pPr>
                      <a:endParaRPr sz="1100"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2"/>
                  </a:ext>
                </a:extLst>
              </a:tr>
              <a:tr h="550297">
                <a:tc>
                  <a:txBody>
                    <a:bodyPr/>
                    <a:lstStyle/>
                    <a:p>
                      <a:pPr marL="0" marR="0" lvl="0" indent="0" algn="l" rtl="0">
                        <a:lnSpc>
                          <a:spcPct val="100000"/>
                        </a:lnSpc>
                        <a:spcBef>
                          <a:spcPts val="0"/>
                        </a:spcBef>
                        <a:spcAft>
                          <a:spcPts val="0"/>
                        </a:spcAft>
                        <a:buClr>
                          <a:srgbClr val="000000"/>
                        </a:buClr>
                        <a:buSzPts val="1400"/>
                        <a:buFont typeface="Arial"/>
                        <a:buNone/>
                      </a:pPr>
                      <a:endParaRPr sz="1600" b="1" u="none" strike="noStrike" cap="none">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chemeClr val="dk1"/>
                        </a:buClr>
                        <a:buSzPts val="1100"/>
                        <a:buFont typeface="Arial"/>
                        <a:buNone/>
                      </a:pPr>
                      <a:endParaRPr sz="1400"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457200" marR="0" lvl="0" indent="-228600" algn="l" rtl="0">
                        <a:lnSpc>
                          <a:spcPct val="100000"/>
                        </a:lnSpc>
                        <a:spcBef>
                          <a:spcPts val="0"/>
                        </a:spcBef>
                        <a:spcAft>
                          <a:spcPts val="0"/>
                        </a:spcAft>
                        <a:buClr>
                          <a:srgbClr val="97C679"/>
                        </a:buClr>
                        <a:buSzPts val="1100"/>
                        <a:buFont typeface="Arial"/>
                        <a:buNone/>
                      </a:pPr>
                      <a:endParaRPr sz="1100" u="none" strike="noStrike" cap="none">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3"/>
                  </a:ext>
                </a:extLst>
              </a:tr>
              <a:tr h="568605">
                <a:tc>
                  <a:txBody>
                    <a:bodyPr/>
                    <a:lstStyle/>
                    <a:p>
                      <a:pPr marL="0" marR="0" lvl="0" indent="0" algn="l" rtl="0">
                        <a:lnSpc>
                          <a:spcPct val="100000"/>
                        </a:lnSpc>
                        <a:spcBef>
                          <a:spcPts val="0"/>
                        </a:spcBef>
                        <a:spcAft>
                          <a:spcPts val="0"/>
                        </a:spcAft>
                        <a:buClr>
                          <a:srgbClr val="000000"/>
                        </a:buClr>
                        <a:buSzPts val="1400"/>
                        <a:buFont typeface="Arial"/>
                        <a:buNone/>
                      </a:pPr>
                      <a:endParaRPr sz="1600" b="1" u="none" strike="noStrike" cap="none" dirty="0">
                        <a:solidFill>
                          <a:schemeClr val="lt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lnR w="12700" cap="flat" cmpd="sng">
                      <a:solidFill>
                        <a:schemeClr val="lt1"/>
                      </a:solidFill>
                      <a:prstDash val="dot"/>
                      <a:round/>
                      <a:headEnd type="none" w="sm" len="sm"/>
                      <a:tailEnd type="none" w="sm" len="sm"/>
                    </a:lnR>
                    <a:lnT w="12700" cap="flat" cmpd="sng">
                      <a:solidFill>
                        <a:schemeClr val="lt1"/>
                      </a:solidFill>
                      <a:prstDash val="dot"/>
                      <a:round/>
                      <a:headEnd type="none" w="sm" len="sm"/>
                      <a:tailEnd type="none" w="sm" len="sm"/>
                    </a:lnT>
                    <a:lnB w="12700" cap="flat" cmpd="sng">
                      <a:solidFill>
                        <a:schemeClr val="lt1"/>
                      </a:solidFill>
                      <a:prstDash val="dot"/>
                      <a:round/>
                      <a:headEnd type="none" w="sm" len="sm"/>
                      <a:tailEnd type="none" w="sm" len="sm"/>
                    </a:lnB>
                    <a:solidFill>
                      <a:srgbClr val="FF9933"/>
                    </a:solidFill>
                  </a:tcPr>
                </a:tc>
                <a:tc>
                  <a:txBody>
                    <a:bodyPr/>
                    <a:lstStyle/>
                    <a:p>
                      <a:pPr marL="0" marR="0" lvl="0" indent="0" algn="l" rtl="0">
                        <a:lnSpc>
                          <a:spcPct val="100000"/>
                        </a:lnSpc>
                        <a:spcBef>
                          <a:spcPts val="0"/>
                        </a:spcBef>
                        <a:spcAft>
                          <a:spcPts val="0"/>
                        </a:spcAft>
                        <a:buClr>
                          <a:schemeClr val="dk1"/>
                        </a:buClr>
                        <a:buSzPts val="1100"/>
                        <a:buFont typeface="Arial"/>
                        <a:buNone/>
                      </a:pPr>
                      <a:endParaRPr sz="1400" u="none" strike="noStrike" cap="none">
                        <a:solidFill>
                          <a:srgbClr val="6D6E71"/>
                        </a:solidFill>
                        <a:latin typeface="Calibri"/>
                        <a:ea typeface="Calibri"/>
                        <a:cs typeface="Calibri"/>
                        <a:sym typeface="Calibri"/>
                      </a:endParaRPr>
                    </a:p>
                  </a:txBody>
                  <a:tcPr marL="91425" marR="91425" marT="91425" marB="91425">
                    <a:lnL w="12700" cap="flat" cmpd="sng">
                      <a:solidFill>
                        <a:schemeClr val="lt1"/>
                      </a:solidFill>
                      <a:prstDash val="dot"/>
                      <a:round/>
                      <a:headEnd type="none" w="sm" len="sm"/>
                      <a:tailEnd type="none" w="sm" len="sm"/>
                    </a:lnL>
                  </a:tcPr>
                </a:tc>
                <a:tc>
                  <a:txBody>
                    <a:bodyPr/>
                    <a:lstStyle/>
                    <a:p>
                      <a:pPr marL="457200" marR="0" lvl="0" indent="-228600" algn="l" rtl="0">
                        <a:lnSpc>
                          <a:spcPct val="100000"/>
                        </a:lnSpc>
                        <a:spcBef>
                          <a:spcPts val="0"/>
                        </a:spcBef>
                        <a:spcAft>
                          <a:spcPts val="0"/>
                        </a:spcAft>
                        <a:buClr>
                          <a:srgbClr val="97C679"/>
                        </a:buClr>
                        <a:buSzPts val="1100"/>
                        <a:buFont typeface="Arial"/>
                        <a:buNone/>
                      </a:pPr>
                      <a:endParaRPr sz="1100" u="none" strike="noStrike" cap="none" dirty="0">
                        <a:solidFill>
                          <a:srgbClr val="6D6E7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p25"/>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95" name="Google Shape;595;p25"/>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96" name="Google Shape;596;p25"/>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Fare clic qui per digitare</a:t>
            </a:r>
            <a:endParaRPr/>
          </a:p>
        </p:txBody>
      </p:sp>
      <p:sp>
        <p:nvSpPr>
          <p:cNvPr id="597" name="Google Shape;597;p25"/>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Note</a:t>
            </a:r>
            <a:endParaRPr/>
          </a:p>
        </p:txBody>
      </p:sp>
      <p:sp>
        <p:nvSpPr>
          <p:cNvPr id="598" name="Google Shape;598;p25"/>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599" name="Google Shape;599;p2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22</a:t>
            </a:fld>
            <a:endParaRPr/>
          </a:p>
        </p:txBody>
      </p:sp>
      <p:sp>
        <p:nvSpPr>
          <p:cNvPr id="600" name="Google Shape;600;p25"/>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601" name="Google Shape;601;p25"/>
          <p:cNvGrpSpPr/>
          <p:nvPr/>
        </p:nvGrpSpPr>
        <p:grpSpPr>
          <a:xfrm>
            <a:off x="383892" y="298768"/>
            <a:ext cx="794914" cy="804197"/>
            <a:chOff x="2932901" y="1728093"/>
            <a:chExt cx="1458439" cy="1475473"/>
          </a:xfrm>
        </p:grpSpPr>
        <p:sp>
          <p:nvSpPr>
            <p:cNvPr id="602" name="Google Shape;602;p25"/>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3" name="Google Shape;603;p25"/>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4" name="Google Shape;604;p25"/>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5" name="Google Shape;605;p25"/>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6" name="Google Shape;606;p25"/>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7" name="Google Shape;607;p25"/>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8" name="Google Shape;608;p25"/>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09" name="Google Shape;609;p25"/>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0" name="Google Shape;610;p25"/>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1" name="Google Shape;611;p25"/>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2" name="Google Shape;612;p25"/>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3" name="Google Shape;613;p25"/>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4" name="Google Shape;614;p25"/>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5" name="Google Shape;615;p25"/>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6" name="Google Shape;616;p25"/>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7" name="Google Shape;617;p25"/>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8" name="Google Shape;618;p25"/>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19" name="Google Shape;619;p25"/>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0" name="Google Shape;620;p25"/>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1" name="Google Shape;621;p25"/>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2" name="Google Shape;622;p25"/>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3" name="Google Shape;623;p25"/>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4" name="Google Shape;624;p25"/>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5" name="Google Shape;625;p25"/>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6" name="Google Shape;626;p25"/>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7" name="Google Shape;627;p25"/>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28" name="Google Shape;628;p25"/>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26"/>
          <p:cNvSpPr/>
          <p:nvPr/>
        </p:nvSpPr>
        <p:spPr>
          <a:xfrm>
            <a:off x="2" y="721251"/>
            <a:ext cx="4954137" cy="4437751"/>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79A23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634" name="Google Shape;634;p26"/>
          <p:cNvSpPr/>
          <p:nvPr/>
        </p:nvSpPr>
        <p:spPr>
          <a:xfrm flipH="1">
            <a:off x="5141402" y="-131940"/>
            <a:ext cx="4183022" cy="4183024"/>
          </a:xfrm>
          <a:prstGeom prst="ellipse">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67" b="0" i="0" u="none" strike="noStrike" cap="none">
              <a:solidFill>
                <a:schemeClr val="lt1"/>
              </a:solidFill>
              <a:latin typeface="Arial"/>
              <a:ea typeface="Arial"/>
              <a:cs typeface="Arial"/>
              <a:sym typeface="Arial"/>
            </a:endParaRPr>
          </a:p>
        </p:txBody>
      </p:sp>
      <p:sp>
        <p:nvSpPr>
          <p:cNvPr id="635" name="Google Shape;635;p26"/>
          <p:cNvSpPr txBox="1"/>
          <p:nvPr/>
        </p:nvSpPr>
        <p:spPr>
          <a:xfrm>
            <a:off x="1301537" y="1773480"/>
            <a:ext cx="2905196" cy="2299817"/>
          </a:xfrm>
          <a:prstGeom prst="rect">
            <a:avLst/>
          </a:prstGeom>
          <a:noFill/>
          <a:ln>
            <a:noFill/>
          </a:ln>
        </p:spPr>
        <p:txBody>
          <a:bodyPr spcFirstLastPara="1" wrap="square" lIns="91425" tIns="45700" rIns="91425" bIns="45700" anchor="t" anchorCtr="0">
            <a:normAutofit/>
          </a:bodyPr>
          <a:lstStyle/>
          <a:p>
            <a:pPr marL="0" marR="0" lvl="0" indent="0" algn="l" rtl="0">
              <a:lnSpc>
                <a:spcPct val="80444"/>
              </a:lnSpc>
              <a:spcBef>
                <a:spcPts val="0"/>
              </a:spcBef>
              <a:spcAft>
                <a:spcPts val="0"/>
              </a:spcAft>
              <a:buNone/>
            </a:pPr>
            <a:r>
              <a:rPr lang="it" sz="4500" b="0" i="0" u="none" strike="noStrike" cap="none" dirty="0">
                <a:solidFill>
                  <a:schemeClr val="lt1"/>
                </a:solidFill>
                <a:latin typeface="Calibri"/>
                <a:ea typeface="Calibri"/>
                <a:cs typeface="Calibri"/>
                <a:sym typeface="Calibri"/>
              </a:rPr>
              <a:t>Lo scopo</a:t>
            </a:r>
            <a:endParaRPr sz="4500" b="0" i="0" u="none" strike="noStrike" cap="none" dirty="0">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dirty="0">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dirty="0">
              <a:solidFill>
                <a:schemeClr val="lt1"/>
              </a:solidFill>
              <a:latin typeface="Calibri"/>
              <a:ea typeface="Calibri"/>
              <a:cs typeface="Calibri"/>
              <a:sym typeface="Calibri"/>
            </a:endParaRPr>
          </a:p>
        </p:txBody>
      </p:sp>
      <p:sp>
        <p:nvSpPr>
          <p:cNvPr id="636" name="Google Shape;636;p26"/>
          <p:cNvSpPr txBox="1"/>
          <p:nvPr/>
        </p:nvSpPr>
        <p:spPr>
          <a:xfrm>
            <a:off x="263557" y="1787251"/>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3C</a:t>
            </a:r>
            <a:endParaRPr sz="1401" b="0" i="0" u="none" strike="noStrike" cap="none">
              <a:solidFill>
                <a:srgbClr val="000000"/>
              </a:solidFill>
              <a:latin typeface="Arial"/>
              <a:ea typeface="Arial"/>
              <a:cs typeface="Arial"/>
              <a:sym typeface="Arial"/>
            </a:endParaRPr>
          </a:p>
        </p:txBody>
      </p:sp>
      <p:cxnSp>
        <p:nvCxnSpPr>
          <p:cNvPr id="637" name="Google Shape;637;p26"/>
          <p:cNvCxnSpPr/>
          <p:nvPr/>
        </p:nvCxnSpPr>
        <p:spPr>
          <a:xfrm>
            <a:off x="1150155" y="1616882"/>
            <a:ext cx="0" cy="1254283"/>
          </a:xfrm>
          <a:prstGeom prst="straightConnector1">
            <a:avLst/>
          </a:prstGeom>
          <a:noFill/>
          <a:ln w="28575" cap="flat" cmpd="sng">
            <a:solidFill>
              <a:schemeClr val="lt1"/>
            </a:solidFill>
            <a:prstDash val="solid"/>
            <a:round/>
            <a:headEnd type="none" w="sm" len="sm"/>
            <a:tailEnd type="none" w="sm" len="sm"/>
          </a:ln>
        </p:spPr>
      </p:cxnSp>
      <p:sp>
        <p:nvSpPr>
          <p:cNvPr id="638" name="Google Shape;638;p26"/>
          <p:cNvSpPr/>
          <p:nvPr/>
        </p:nvSpPr>
        <p:spPr>
          <a:xfrm>
            <a:off x="4864100" y="-461273"/>
            <a:ext cx="4764258" cy="4764258"/>
          </a:xfrm>
          <a:prstGeom prst="ellipse">
            <a:avLst/>
          </a:prstGeom>
          <a:noFill/>
          <a:ln w="133350" cap="flat"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639" name="Google Shape;639;p26"/>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23</a:t>
            </a:fld>
            <a:endParaRPr sz="1600" b="0" i="0" u="none" strike="noStrike" cap="none">
              <a:solidFill>
                <a:srgbClr val="8AC03B"/>
              </a:solidFill>
              <a:latin typeface="Calibri"/>
              <a:ea typeface="Calibri"/>
              <a:cs typeface="Calibri"/>
              <a:sym typeface="Calibri"/>
            </a:endParaRPr>
          </a:p>
        </p:txBody>
      </p:sp>
      <p:grpSp>
        <p:nvGrpSpPr>
          <p:cNvPr id="640" name="Google Shape;640;p26"/>
          <p:cNvGrpSpPr/>
          <p:nvPr/>
        </p:nvGrpSpPr>
        <p:grpSpPr>
          <a:xfrm>
            <a:off x="286440" y="3079787"/>
            <a:ext cx="1792119" cy="1883262"/>
            <a:chOff x="14597956" y="5536700"/>
            <a:chExt cx="1074543" cy="1196714"/>
          </a:xfrm>
        </p:grpSpPr>
        <p:grpSp>
          <p:nvGrpSpPr>
            <p:cNvPr id="641" name="Google Shape;641;p26"/>
            <p:cNvGrpSpPr/>
            <p:nvPr/>
          </p:nvGrpSpPr>
          <p:grpSpPr>
            <a:xfrm>
              <a:off x="14937980" y="5958682"/>
              <a:ext cx="402748" cy="402201"/>
              <a:chOff x="14937980" y="5958682"/>
              <a:chExt cx="402748" cy="402201"/>
            </a:xfrm>
          </p:grpSpPr>
          <p:sp>
            <p:nvSpPr>
              <p:cNvPr id="642" name="Google Shape;642;p26"/>
              <p:cNvSpPr/>
              <p:nvPr/>
            </p:nvSpPr>
            <p:spPr>
              <a:xfrm>
                <a:off x="14937980" y="5958682"/>
                <a:ext cx="402748" cy="402201"/>
              </a:xfrm>
              <a:custGeom>
                <a:avLst/>
                <a:gdLst/>
                <a:ahLst/>
                <a:cxnLst/>
                <a:rect l="l" t="t" r="r" b="b"/>
                <a:pathLst>
                  <a:path w="402748" h="402201" extrusionOk="0">
                    <a:moveTo>
                      <a:pt x="402748" y="201100"/>
                    </a:moveTo>
                    <a:cubicBezTo>
                      <a:pt x="402748" y="311541"/>
                      <a:pt x="311965" y="402201"/>
                      <a:pt x="201374" y="402201"/>
                    </a:cubicBezTo>
                    <a:cubicBezTo>
                      <a:pt x="90783" y="402201"/>
                      <a:pt x="0" y="311541"/>
                      <a:pt x="0" y="201100"/>
                    </a:cubicBezTo>
                    <a:cubicBezTo>
                      <a:pt x="0" y="90660"/>
                      <a:pt x="90783" y="0"/>
                      <a:pt x="201374" y="0"/>
                    </a:cubicBezTo>
                    <a:cubicBezTo>
                      <a:pt x="311965" y="0"/>
                      <a:pt x="402748" y="90660"/>
                      <a:pt x="402748" y="201100"/>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3" name="Google Shape;643;p26"/>
              <p:cNvSpPr/>
              <p:nvPr/>
            </p:nvSpPr>
            <p:spPr>
              <a:xfrm>
                <a:off x="15038667" y="5958682"/>
                <a:ext cx="201374" cy="402201"/>
              </a:xfrm>
              <a:custGeom>
                <a:avLst/>
                <a:gdLst/>
                <a:ahLst/>
                <a:cxnLst/>
                <a:rect l="l" t="t" r="r" b="b"/>
                <a:pathLst>
                  <a:path w="201374" h="402201" extrusionOk="0">
                    <a:moveTo>
                      <a:pt x="201374" y="201100"/>
                    </a:moveTo>
                    <a:cubicBezTo>
                      <a:pt x="201374" y="311541"/>
                      <a:pt x="156808" y="402201"/>
                      <a:pt x="100688" y="402201"/>
                    </a:cubicBezTo>
                    <a:cubicBezTo>
                      <a:pt x="44567" y="402201"/>
                      <a:pt x="0" y="311541"/>
                      <a:pt x="0" y="201100"/>
                    </a:cubicBezTo>
                    <a:cubicBezTo>
                      <a:pt x="0" y="90660"/>
                      <a:pt x="44567" y="0"/>
                      <a:pt x="100688" y="0"/>
                    </a:cubicBezTo>
                    <a:cubicBezTo>
                      <a:pt x="156808" y="0"/>
                      <a:pt x="201374" y="90660"/>
                      <a:pt x="201374" y="201100"/>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4" name="Google Shape;644;p26"/>
              <p:cNvSpPr/>
              <p:nvPr/>
            </p:nvSpPr>
            <p:spPr>
              <a:xfrm>
                <a:off x="14989149" y="6024617"/>
                <a:ext cx="300410" cy="32967"/>
              </a:xfrm>
              <a:custGeom>
                <a:avLst/>
                <a:gdLst/>
                <a:ahLst/>
                <a:cxnLst/>
                <a:rect l="l" t="t" r="r" b="b"/>
                <a:pathLst>
                  <a:path w="300410" h="32967" extrusionOk="0">
                    <a:moveTo>
                      <a:pt x="300410" y="0"/>
                    </a:moveTo>
                    <a:cubicBezTo>
                      <a:pt x="264097" y="19780"/>
                      <a:pt x="209627" y="32967"/>
                      <a:pt x="150206" y="32967"/>
                    </a:cubicBezTo>
                    <a:cubicBezTo>
                      <a:pt x="90783" y="32967"/>
                      <a:pt x="36314" y="19780"/>
                      <a:pt x="0" y="0"/>
                    </a:cubicBez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5" name="Google Shape;645;p26"/>
              <p:cNvSpPr/>
              <p:nvPr/>
            </p:nvSpPr>
            <p:spPr>
              <a:xfrm>
                <a:off x="14989149" y="6260333"/>
                <a:ext cx="300410" cy="32967"/>
              </a:xfrm>
              <a:custGeom>
                <a:avLst/>
                <a:gdLst/>
                <a:ahLst/>
                <a:cxnLst/>
                <a:rect l="l" t="t" r="r" b="b"/>
                <a:pathLst>
                  <a:path w="300410" h="32967" extrusionOk="0">
                    <a:moveTo>
                      <a:pt x="0" y="32967"/>
                    </a:moveTo>
                    <a:cubicBezTo>
                      <a:pt x="36314" y="13187"/>
                      <a:pt x="90783" y="0"/>
                      <a:pt x="150206" y="0"/>
                    </a:cubicBezTo>
                    <a:cubicBezTo>
                      <a:pt x="209627" y="0"/>
                      <a:pt x="264097" y="13187"/>
                      <a:pt x="300410" y="32967"/>
                    </a:cubicBez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6" name="Google Shape;646;p26"/>
              <p:cNvSpPr/>
              <p:nvPr/>
            </p:nvSpPr>
            <p:spPr>
              <a:xfrm>
                <a:off x="14937980" y="6159782"/>
                <a:ext cx="402747" cy="16483"/>
              </a:xfrm>
              <a:custGeom>
                <a:avLst/>
                <a:gdLst/>
                <a:ahLst/>
                <a:cxnLst/>
                <a:rect l="l" t="t" r="r" b="b"/>
                <a:pathLst>
                  <a:path w="402747" h="16483" extrusionOk="0">
                    <a:moveTo>
                      <a:pt x="0" y="0"/>
                    </a:moveTo>
                    <a:lnTo>
                      <a:pt x="402748" y="0"/>
                    </a:ln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47" name="Google Shape;647;p26"/>
              <p:cNvSpPr/>
              <p:nvPr/>
            </p:nvSpPr>
            <p:spPr>
              <a:xfrm>
                <a:off x="15139354" y="5958682"/>
                <a:ext cx="16506" cy="402201"/>
              </a:xfrm>
              <a:custGeom>
                <a:avLst/>
                <a:gdLst/>
                <a:ahLst/>
                <a:cxnLst/>
                <a:rect l="l" t="t" r="r" b="b"/>
                <a:pathLst>
                  <a:path w="16506" h="402201" extrusionOk="0">
                    <a:moveTo>
                      <a:pt x="0" y="0"/>
                    </a:moveTo>
                    <a:lnTo>
                      <a:pt x="0" y="402201"/>
                    </a:lnTo>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648" name="Google Shape;648;p26"/>
            <p:cNvGrpSpPr/>
            <p:nvPr/>
          </p:nvGrpSpPr>
          <p:grpSpPr>
            <a:xfrm>
              <a:off x="15031979" y="5536700"/>
              <a:ext cx="217988" cy="375827"/>
              <a:chOff x="15031979" y="5536700"/>
              <a:chExt cx="217988" cy="375827"/>
            </a:xfrm>
          </p:grpSpPr>
          <p:grpSp>
            <p:nvGrpSpPr>
              <p:cNvPr id="649" name="Google Shape;649;p26"/>
              <p:cNvGrpSpPr/>
              <p:nvPr/>
            </p:nvGrpSpPr>
            <p:grpSpPr>
              <a:xfrm>
                <a:off x="15031979" y="5536700"/>
                <a:ext cx="217988" cy="375827"/>
                <a:chOff x="15031979" y="5536700"/>
                <a:chExt cx="217988" cy="375827"/>
              </a:xfrm>
            </p:grpSpPr>
            <p:sp>
              <p:nvSpPr>
                <p:cNvPr id="650" name="Google Shape;650;p26"/>
                <p:cNvSpPr/>
                <p:nvPr/>
              </p:nvSpPr>
              <p:spPr>
                <a:xfrm>
                  <a:off x="15031979" y="5536700"/>
                  <a:ext cx="217988" cy="334618"/>
                </a:xfrm>
                <a:custGeom>
                  <a:avLst/>
                  <a:gdLst/>
                  <a:ahLst/>
                  <a:cxnLst/>
                  <a:rect l="l" t="t" r="r" b="b"/>
                  <a:pathLst>
                    <a:path w="217988" h="334618" extrusionOk="0">
                      <a:moveTo>
                        <a:pt x="217966" y="225826"/>
                      </a:moveTo>
                      <a:cubicBezTo>
                        <a:pt x="219617" y="140111"/>
                        <a:pt x="127183" y="19780"/>
                        <a:pt x="109026" y="0"/>
                      </a:cubicBezTo>
                      <a:cubicBezTo>
                        <a:pt x="89218" y="18132"/>
                        <a:pt x="-3215" y="140111"/>
                        <a:pt x="86" y="225826"/>
                      </a:cubicBezTo>
                      <a:lnTo>
                        <a:pt x="86" y="225826"/>
                      </a:lnTo>
                      <a:cubicBezTo>
                        <a:pt x="86" y="286816"/>
                        <a:pt x="49604" y="334618"/>
                        <a:pt x="109026" y="334618"/>
                      </a:cubicBezTo>
                      <a:cubicBezTo>
                        <a:pt x="168448" y="334618"/>
                        <a:pt x="217966" y="285167"/>
                        <a:pt x="217966" y="225826"/>
                      </a:cubicBezTo>
                      <a:cubicBezTo>
                        <a:pt x="217966" y="166485"/>
                        <a:pt x="217966" y="225826"/>
                        <a:pt x="217966" y="225826"/>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51" name="Google Shape;651;p26"/>
                <p:cNvSpPr/>
                <p:nvPr/>
              </p:nvSpPr>
              <p:spPr>
                <a:xfrm>
                  <a:off x="15139354" y="5536700"/>
                  <a:ext cx="16506" cy="375827"/>
                </a:xfrm>
                <a:custGeom>
                  <a:avLst/>
                  <a:gdLst/>
                  <a:ahLst/>
                  <a:cxnLst/>
                  <a:rect l="l" t="t" r="r" b="b"/>
                  <a:pathLst>
                    <a:path w="16506" h="375827" extrusionOk="0">
                      <a:moveTo>
                        <a:pt x="0" y="0"/>
                      </a:moveTo>
                      <a:lnTo>
                        <a:pt x="0" y="37582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652" name="Google Shape;652;p26"/>
              <p:cNvGrpSpPr/>
              <p:nvPr/>
            </p:nvGrpSpPr>
            <p:grpSpPr>
              <a:xfrm>
                <a:off x="15065077" y="5648789"/>
                <a:ext cx="150204" cy="47802"/>
                <a:chOff x="15065077" y="5648789"/>
                <a:chExt cx="150204" cy="47802"/>
              </a:xfrm>
            </p:grpSpPr>
            <p:sp>
              <p:nvSpPr>
                <p:cNvPr id="653" name="Google Shape;653;p26"/>
                <p:cNvSpPr/>
                <p:nvPr/>
              </p:nvSpPr>
              <p:spPr>
                <a:xfrm>
                  <a:off x="15065077" y="5648789"/>
                  <a:ext cx="74277" cy="47802"/>
                </a:xfrm>
                <a:custGeom>
                  <a:avLst/>
                  <a:gdLst/>
                  <a:ahLst/>
                  <a:cxnLst/>
                  <a:rect l="l" t="t" r="r" b="b"/>
                  <a:pathLst>
                    <a:path w="74277" h="47802" extrusionOk="0">
                      <a:moveTo>
                        <a:pt x="0" y="0"/>
                      </a:moveTo>
                      <a:lnTo>
                        <a:pt x="74277" y="4780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54" name="Google Shape;654;p26"/>
                <p:cNvSpPr/>
                <p:nvPr/>
              </p:nvSpPr>
              <p:spPr>
                <a:xfrm>
                  <a:off x="15139354" y="5648789"/>
                  <a:ext cx="75927" cy="47802"/>
                </a:xfrm>
                <a:custGeom>
                  <a:avLst/>
                  <a:gdLst/>
                  <a:ahLst/>
                  <a:cxnLst/>
                  <a:rect l="l" t="t" r="r" b="b"/>
                  <a:pathLst>
                    <a:path w="75927" h="47802" extrusionOk="0">
                      <a:moveTo>
                        <a:pt x="75928" y="0"/>
                      </a:moveTo>
                      <a:lnTo>
                        <a:pt x="0" y="4780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655" name="Google Shape;655;p26"/>
              <p:cNvGrpSpPr/>
              <p:nvPr/>
            </p:nvGrpSpPr>
            <p:grpSpPr>
              <a:xfrm>
                <a:off x="15033715" y="5731207"/>
                <a:ext cx="212928" cy="69231"/>
                <a:chOff x="15033715" y="5731207"/>
                <a:chExt cx="212928" cy="69231"/>
              </a:xfrm>
            </p:grpSpPr>
            <p:sp>
              <p:nvSpPr>
                <p:cNvPr id="656" name="Google Shape;656;p26"/>
                <p:cNvSpPr/>
                <p:nvPr/>
              </p:nvSpPr>
              <p:spPr>
                <a:xfrm>
                  <a:off x="15033715" y="5731207"/>
                  <a:ext cx="105638" cy="69231"/>
                </a:xfrm>
                <a:custGeom>
                  <a:avLst/>
                  <a:gdLst/>
                  <a:ahLst/>
                  <a:cxnLst/>
                  <a:rect l="l" t="t" r="r" b="b"/>
                  <a:pathLst>
                    <a:path w="105638" h="69231" extrusionOk="0">
                      <a:moveTo>
                        <a:pt x="0" y="0"/>
                      </a:moveTo>
                      <a:lnTo>
                        <a:pt x="105639" y="6923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57" name="Google Shape;657;p26"/>
                <p:cNvSpPr/>
                <p:nvPr/>
              </p:nvSpPr>
              <p:spPr>
                <a:xfrm>
                  <a:off x="15139354" y="5731207"/>
                  <a:ext cx="107289" cy="69231"/>
                </a:xfrm>
                <a:custGeom>
                  <a:avLst/>
                  <a:gdLst/>
                  <a:ahLst/>
                  <a:cxnLst/>
                  <a:rect l="l" t="t" r="r" b="b"/>
                  <a:pathLst>
                    <a:path w="107289" h="69231" extrusionOk="0">
                      <a:moveTo>
                        <a:pt x="107290" y="0"/>
                      </a:moveTo>
                      <a:lnTo>
                        <a:pt x="0" y="6923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658" name="Google Shape;658;p26"/>
            <p:cNvSpPr/>
            <p:nvPr/>
          </p:nvSpPr>
          <p:spPr>
            <a:xfrm>
              <a:off x="15459571" y="5987620"/>
              <a:ext cx="212928" cy="332786"/>
            </a:xfrm>
            <a:custGeom>
              <a:avLst/>
              <a:gdLst/>
              <a:ahLst/>
              <a:cxnLst/>
              <a:rect l="l" t="t" r="r" b="b"/>
              <a:pathLst>
                <a:path w="212928" h="332786" extrusionOk="0">
                  <a:moveTo>
                    <a:pt x="118844" y="135899"/>
                  </a:moveTo>
                  <a:lnTo>
                    <a:pt x="176615" y="733"/>
                  </a:lnTo>
                  <a:cubicBezTo>
                    <a:pt x="176615" y="733"/>
                    <a:pt x="176615" y="-916"/>
                    <a:pt x="174965" y="733"/>
                  </a:cubicBezTo>
                  <a:cubicBezTo>
                    <a:pt x="146904" y="30403"/>
                    <a:pt x="0" y="196888"/>
                    <a:pt x="0" y="196888"/>
                  </a:cubicBezTo>
                  <a:lnTo>
                    <a:pt x="94085" y="196888"/>
                  </a:lnTo>
                  <a:lnTo>
                    <a:pt x="36314" y="332054"/>
                  </a:lnTo>
                  <a:cubicBezTo>
                    <a:pt x="36314" y="332054"/>
                    <a:pt x="36314" y="333703"/>
                    <a:pt x="37965" y="332054"/>
                  </a:cubicBezTo>
                  <a:cubicBezTo>
                    <a:pt x="66024" y="302383"/>
                    <a:pt x="212929" y="135899"/>
                    <a:pt x="212929" y="135899"/>
                  </a:cubicBezTo>
                  <a:lnTo>
                    <a:pt x="118844" y="13589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59" name="Google Shape;659;p26"/>
            <p:cNvSpPr/>
            <p:nvPr/>
          </p:nvSpPr>
          <p:spPr>
            <a:xfrm>
              <a:off x="14987498" y="6426818"/>
              <a:ext cx="307012" cy="306596"/>
            </a:xfrm>
            <a:custGeom>
              <a:avLst/>
              <a:gdLst/>
              <a:ahLst/>
              <a:cxnLst/>
              <a:rect l="l" t="t" r="r" b="b"/>
              <a:pathLst>
                <a:path w="307012" h="306596" extrusionOk="0">
                  <a:moveTo>
                    <a:pt x="307012" y="168133"/>
                  </a:moveTo>
                  <a:lnTo>
                    <a:pt x="307012" y="143408"/>
                  </a:lnTo>
                  <a:cubicBezTo>
                    <a:pt x="307012" y="140111"/>
                    <a:pt x="303712" y="136814"/>
                    <a:pt x="300410" y="136814"/>
                  </a:cubicBezTo>
                  <a:lnTo>
                    <a:pt x="269049" y="136814"/>
                  </a:lnTo>
                  <a:cubicBezTo>
                    <a:pt x="265747" y="117034"/>
                    <a:pt x="260795" y="102198"/>
                    <a:pt x="250892" y="89012"/>
                  </a:cubicBezTo>
                  <a:lnTo>
                    <a:pt x="272350" y="64286"/>
                  </a:lnTo>
                  <a:cubicBezTo>
                    <a:pt x="274000" y="60989"/>
                    <a:pt x="274000" y="57693"/>
                    <a:pt x="272350" y="56044"/>
                  </a:cubicBezTo>
                  <a:lnTo>
                    <a:pt x="254194" y="37912"/>
                  </a:lnTo>
                  <a:cubicBezTo>
                    <a:pt x="252542" y="36264"/>
                    <a:pt x="247591" y="34616"/>
                    <a:pt x="245941" y="37912"/>
                  </a:cubicBezTo>
                  <a:lnTo>
                    <a:pt x="221182" y="59341"/>
                  </a:lnTo>
                  <a:cubicBezTo>
                    <a:pt x="207976" y="49451"/>
                    <a:pt x="193121" y="42858"/>
                    <a:pt x="176615" y="39561"/>
                  </a:cubicBezTo>
                  <a:lnTo>
                    <a:pt x="176615" y="6593"/>
                  </a:lnTo>
                  <a:cubicBezTo>
                    <a:pt x="173314" y="3296"/>
                    <a:pt x="171663" y="0"/>
                    <a:pt x="168362" y="0"/>
                  </a:cubicBezTo>
                  <a:lnTo>
                    <a:pt x="143603" y="0"/>
                  </a:lnTo>
                  <a:cubicBezTo>
                    <a:pt x="140301" y="0"/>
                    <a:pt x="137000" y="3296"/>
                    <a:pt x="137000" y="6593"/>
                  </a:cubicBezTo>
                  <a:lnTo>
                    <a:pt x="137000" y="37912"/>
                  </a:lnTo>
                  <a:cubicBezTo>
                    <a:pt x="117193" y="41209"/>
                    <a:pt x="102338" y="46154"/>
                    <a:pt x="89133" y="56044"/>
                  </a:cubicBezTo>
                  <a:lnTo>
                    <a:pt x="64374" y="34616"/>
                  </a:lnTo>
                  <a:cubicBezTo>
                    <a:pt x="61073" y="32967"/>
                    <a:pt x="57771" y="32967"/>
                    <a:pt x="56121" y="34616"/>
                  </a:cubicBezTo>
                  <a:lnTo>
                    <a:pt x="37964" y="52747"/>
                  </a:lnTo>
                  <a:cubicBezTo>
                    <a:pt x="36314" y="54396"/>
                    <a:pt x="34662" y="59341"/>
                    <a:pt x="37964" y="60989"/>
                  </a:cubicBezTo>
                  <a:lnTo>
                    <a:pt x="59421" y="85715"/>
                  </a:lnTo>
                  <a:cubicBezTo>
                    <a:pt x="49518" y="98902"/>
                    <a:pt x="42915" y="113737"/>
                    <a:pt x="39615" y="130221"/>
                  </a:cubicBezTo>
                  <a:lnTo>
                    <a:pt x="6603" y="130221"/>
                  </a:lnTo>
                  <a:cubicBezTo>
                    <a:pt x="3301" y="133518"/>
                    <a:pt x="0" y="135166"/>
                    <a:pt x="0" y="138463"/>
                  </a:cubicBezTo>
                  <a:lnTo>
                    <a:pt x="0" y="163188"/>
                  </a:lnTo>
                  <a:cubicBezTo>
                    <a:pt x="0" y="166485"/>
                    <a:pt x="3301" y="169781"/>
                    <a:pt x="6603" y="169781"/>
                  </a:cubicBezTo>
                  <a:lnTo>
                    <a:pt x="37964" y="169781"/>
                  </a:lnTo>
                  <a:cubicBezTo>
                    <a:pt x="41265" y="189562"/>
                    <a:pt x="46217" y="204397"/>
                    <a:pt x="56121" y="217584"/>
                  </a:cubicBezTo>
                  <a:lnTo>
                    <a:pt x="34662" y="242309"/>
                  </a:lnTo>
                  <a:cubicBezTo>
                    <a:pt x="33012" y="245606"/>
                    <a:pt x="33012" y="248903"/>
                    <a:pt x="34662" y="250551"/>
                  </a:cubicBezTo>
                  <a:lnTo>
                    <a:pt x="52820" y="268683"/>
                  </a:lnTo>
                  <a:cubicBezTo>
                    <a:pt x="54470" y="270332"/>
                    <a:pt x="59421" y="271980"/>
                    <a:pt x="61073" y="268683"/>
                  </a:cubicBezTo>
                  <a:lnTo>
                    <a:pt x="85832" y="247255"/>
                  </a:lnTo>
                  <a:cubicBezTo>
                    <a:pt x="99036" y="257145"/>
                    <a:pt x="113892" y="263739"/>
                    <a:pt x="130398" y="267035"/>
                  </a:cubicBezTo>
                  <a:lnTo>
                    <a:pt x="130398" y="300002"/>
                  </a:lnTo>
                  <a:cubicBezTo>
                    <a:pt x="133699" y="303299"/>
                    <a:pt x="135350" y="306596"/>
                    <a:pt x="138651" y="306596"/>
                  </a:cubicBezTo>
                  <a:lnTo>
                    <a:pt x="163410" y="306596"/>
                  </a:lnTo>
                  <a:cubicBezTo>
                    <a:pt x="166711" y="306596"/>
                    <a:pt x="170012" y="303299"/>
                    <a:pt x="170012" y="300002"/>
                  </a:cubicBezTo>
                  <a:lnTo>
                    <a:pt x="170012" y="268683"/>
                  </a:lnTo>
                  <a:cubicBezTo>
                    <a:pt x="189820" y="265387"/>
                    <a:pt x="204676" y="260442"/>
                    <a:pt x="217880" y="250551"/>
                  </a:cubicBezTo>
                  <a:lnTo>
                    <a:pt x="242639" y="271980"/>
                  </a:lnTo>
                  <a:cubicBezTo>
                    <a:pt x="245941" y="273629"/>
                    <a:pt x="249241" y="273629"/>
                    <a:pt x="250892" y="271980"/>
                  </a:cubicBezTo>
                  <a:lnTo>
                    <a:pt x="269049" y="253848"/>
                  </a:lnTo>
                  <a:cubicBezTo>
                    <a:pt x="270700" y="252200"/>
                    <a:pt x="272350" y="247255"/>
                    <a:pt x="269049" y="245606"/>
                  </a:cubicBezTo>
                  <a:lnTo>
                    <a:pt x="247591" y="220881"/>
                  </a:lnTo>
                  <a:cubicBezTo>
                    <a:pt x="257494" y="207694"/>
                    <a:pt x="264097" y="192859"/>
                    <a:pt x="267398" y="176375"/>
                  </a:cubicBezTo>
                  <a:lnTo>
                    <a:pt x="300410" y="176375"/>
                  </a:lnTo>
                  <a:cubicBezTo>
                    <a:pt x="303712" y="173078"/>
                    <a:pt x="307012" y="171430"/>
                    <a:pt x="307012" y="168133"/>
                  </a:cubicBezTo>
                  <a:close/>
                  <a:moveTo>
                    <a:pt x="151856" y="222529"/>
                  </a:moveTo>
                  <a:cubicBezTo>
                    <a:pt x="112241" y="222529"/>
                    <a:pt x="80880" y="191211"/>
                    <a:pt x="80880" y="151649"/>
                  </a:cubicBezTo>
                  <a:cubicBezTo>
                    <a:pt x="80880" y="112089"/>
                    <a:pt x="112241" y="80770"/>
                    <a:pt x="151856" y="80770"/>
                  </a:cubicBezTo>
                  <a:cubicBezTo>
                    <a:pt x="191470" y="80770"/>
                    <a:pt x="222832" y="112089"/>
                    <a:pt x="222832" y="151649"/>
                  </a:cubicBezTo>
                  <a:cubicBezTo>
                    <a:pt x="222832" y="191211"/>
                    <a:pt x="191470" y="222529"/>
                    <a:pt x="151856" y="22252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660" name="Google Shape;660;p26"/>
            <p:cNvGrpSpPr/>
            <p:nvPr/>
          </p:nvGrpSpPr>
          <p:grpSpPr>
            <a:xfrm>
              <a:off x="14597956" y="5994946"/>
              <a:ext cx="226132" cy="329673"/>
              <a:chOff x="14597956" y="5994946"/>
              <a:chExt cx="226132" cy="329673"/>
            </a:xfrm>
          </p:grpSpPr>
          <p:sp>
            <p:nvSpPr>
              <p:cNvPr id="661" name="Google Shape;661;p26"/>
              <p:cNvSpPr/>
              <p:nvPr/>
            </p:nvSpPr>
            <p:spPr>
              <a:xfrm>
                <a:off x="14642521" y="5994946"/>
                <a:ext cx="138651" cy="138462"/>
              </a:xfrm>
              <a:custGeom>
                <a:avLst/>
                <a:gdLst/>
                <a:ahLst/>
                <a:cxnLst/>
                <a:rect l="l" t="t" r="r" b="b"/>
                <a:pathLst>
                  <a:path w="138651" h="138462" extrusionOk="0">
                    <a:moveTo>
                      <a:pt x="0" y="69232"/>
                    </a:moveTo>
                    <a:cubicBezTo>
                      <a:pt x="0" y="31319"/>
                      <a:pt x="31362" y="0"/>
                      <a:pt x="69326" y="0"/>
                    </a:cubicBezTo>
                    <a:cubicBezTo>
                      <a:pt x="107289" y="0"/>
                      <a:pt x="138651" y="31319"/>
                      <a:pt x="138651" y="69232"/>
                    </a:cubicBezTo>
                    <a:cubicBezTo>
                      <a:pt x="138651" y="107144"/>
                      <a:pt x="107289" y="138463"/>
                      <a:pt x="69326" y="138463"/>
                    </a:cubicBezTo>
                    <a:cubicBezTo>
                      <a:pt x="31362" y="138463"/>
                      <a:pt x="0" y="107144"/>
                      <a:pt x="0" y="69232"/>
                    </a:cubicBez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2" name="Google Shape;662;p26"/>
              <p:cNvSpPr/>
              <p:nvPr/>
            </p:nvSpPr>
            <p:spPr>
              <a:xfrm>
                <a:off x="14597956" y="6169673"/>
                <a:ext cx="226132" cy="154946"/>
              </a:xfrm>
              <a:custGeom>
                <a:avLst/>
                <a:gdLst/>
                <a:ahLst/>
                <a:cxnLst/>
                <a:rect l="l" t="t" r="r" b="b"/>
                <a:pathLst>
                  <a:path w="226132" h="154946" extrusionOk="0">
                    <a:moveTo>
                      <a:pt x="226132" y="154946"/>
                    </a:moveTo>
                    <a:lnTo>
                      <a:pt x="0" y="154946"/>
                    </a:lnTo>
                    <a:lnTo>
                      <a:pt x="0" y="112089"/>
                    </a:lnTo>
                    <a:cubicBezTo>
                      <a:pt x="0" y="49451"/>
                      <a:pt x="51168" y="0"/>
                      <a:pt x="112241" y="0"/>
                    </a:cubicBezTo>
                    <a:lnTo>
                      <a:pt x="112241" y="0"/>
                    </a:lnTo>
                    <a:cubicBezTo>
                      <a:pt x="174964" y="0"/>
                      <a:pt x="224482" y="51099"/>
                      <a:pt x="224482" y="112089"/>
                    </a:cubicBezTo>
                    <a:lnTo>
                      <a:pt x="224482" y="154946"/>
                    </a:lnTo>
                    <a:close/>
                  </a:path>
                </a:pathLst>
              </a:custGeom>
              <a:noFill/>
              <a:ln w="16500" cap="flat" cmpd="sng">
                <a:solidFill>
                  <a:schemeClr val="lt1"/>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663" name="Google Shape;663;p26"/>
            <p:cNvSpPr/>
            <p:nvPr/>
          </p:nvSpPr>
          <p:spPr>
            <a:xfrm>
              <a:off x="14748161" y="6360883"/>
              <a:ext cx="183216" cy="186265"/>
            </a:xfrm>
            <a:custGeom>
              <a:avLst/>
              <a:gdLst/>
              <a:ahLst/>
              <a:cxnLst/>
              <a:rect l="l" t="t" r="r" b="b"/>
              <a:pathLst>
                <a:path w="183216" h="186265" extrusionOk="0">
                  <a:moveTo>
                    <a:pt x="183217" y="186265"/>
                  </a:moveTo>
                  <a:cubicBezTo>
                    <a:pt x="103988" y="143408"/>
                    <a:pt x="39615" y="7912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4" name="Google Shape;664;p26"/>
            <p:cNvSpPr/>
            <p:nvPr/>
          </p:nvSpPr>
          <p:spPr>
            <a:xfrm>
              <a:off x="15340728" y="6319674"/>
              <a:ext cx="209626" cy="230771"/>
            </a:xfrm>
            <a:custGeom>
              <a:avLst/>
              <a:gdLst/>
              <a:ahLst/>
              <a:cxnLst/>
              <a:rect l="l" t="t" r="r" b="b"/>
              <a:pathLst>
                <a:path w="209626" h="230771" extrusionOk="0">
                  <a:moveTo>
                    <a:pt x="209626" y="0"/>
                  </a:moveTo>
                  <a:cubicBezTo>
                    <a:pt x="170012" y="100550"/>
                    <a:pt x="95735" y="182969"/>
                    <a:pt x="0" y="23077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5" name="Google Shape;665;p26"/>
            <p:cNvSpPr/>
            <p:nvPr/>
          </p:nvSpPr>
          <p:spPr>
            <a:xfrm>
              <a:off x="15294511" y="5747691"/>
              <a:ext cx="259145" cy="262090"/>
            </a:xfrm>
            <a:custGeom>
              <a:avLst/>
              <a:gdLst/>
              <a:ahLst/>
              <a:cxnLst/>
              <a:rect l="l" t="t" r="r" b="b"/>
              <a:pathLst>
                <a:path w="259145" h="262090" extrusionOk="0">
                  <a:moveTo>
                    <a:pt x="0" y="0"/>
                  </a:moveTo>
                  <a:cubicBezTo>
                    <a:pt x="120495" y="44506"/>
                    <a:pt x="216230" y="141760"/>
                    <a:pt x="259145" y="26209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6" name="Google Shape;666;p26"/>
            <p:cNvSpPr/>
            <p:nvPr/>
          </p:nvSpPr>
          <p:spPr>
            <a:xfrm>
              <a:off x="14748161" y="5747691"/>
              <a:ext cx="237687" cy="210991"/>
            </a:xfrm>
            <a:custGeom>
              <a:avLst/>
              <a:gdLst/>
              <a:ahLst/>
              <a:cxnLst/>
              <a:rect l="l" t="t" r="r" b="b"/>
              <a:pathLst>
                <a:path w="237687" h="210991" extrusionOk="0">
                  <a:moveTo>
                    <a:pt x="0" y="210991"/>
                  </a:moveTo>
                  <a:cubicBezTo>
                    <a:pt x="49518" y="113737"/>
                    <a:pt x="133699" y="37913"/>
                    <a:pt x="237688"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7" name="Google Shape;667;p26"/>
            <p:cNvSpPr/>
            <p:nvPr/>
          </p:nvSpPr>
          <p:spPr>
            <a:xfrm>
              <a:off x="14941282" y="5726262"/>
              <a:ext cx="46216" cy="64286"/>
            </a:xfrm>
            <a:custGeom>
              <a:avLst/>
              <a:gdLst/>
              <a:ahLst/>
              <a:cxnLst/>
              <a:rect l="l" t="t" r="r" b="b"/>
              <a:pathLst>
                <a:path w="46216" h="64286" extrusionOk="0">
                  <a:moveTo>
                    <a:pt x="0" y="0"/>
                  </a:moveTo>
                  <a:lnTo>
                    <a:pt x="46217" y="18132"/>
                  </a:lnTo>
                  <a:lnTo>
                    <a:pt x="29711" y="64286"/>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8" name="Google Shape;668;p26"/>
            <p:cNvSpPr/>
            <p:nvPr/>
          </p:nvSpPr>
          <p:spPr>
            <a:xfrm>
              <a:off x="15507439" y="5963627"/>
              <a:ext cx="64374" cy="46154"/>
            </a:xfrm>
            <a:custGeom>
              <a:avLst/>
              <a:gdLst/>
              <a:ahLst/>
              <a:cxnLst/>
              <a:rect l="l" t="t" r="r" b="b"/>
              <a:pathLst>
                <a:path w="64374" h="46154" extrusionOk="0">
                  <a:moveTo>
                    <a:pt x="64374" y="0"/>
                  </a:moveTo>
                  <a:lnTo>
                    <a:pt x="47868" y="46154"/>
                  </a:lnTo>
                  <a:lnTo>
                    <a:pt x="0" y="2967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69" name="Google Shape;669;p26"/>
            <p:cNvSpPr/>
            <p:nvPr/>
          </p:nvSpPr>
          <p:spPr>
            <a:xfrm>
              <a:off x="15342379" y="6504291"/>
              <a:ext cx="46216" cy="60989"/>
            </a:xfrm>
            <a:custGeom>
              <a:avLst/>
              <a:gdLst/>
              <a:ahLst/>
              <a:cxnLst/>
              <a:rect l="l" t="t" r="r" b="b"/>
              <a:pathLst>
                <a:path w="46216" h="60989" extrusionOk="0">
                  <a:moveTo>
                    <a:pt x="46217" y="60990"/>
                  </a:moveTo>
                  <a:lnTo>
                    <a:pt x="0" y="46155"/>
                  </a:lnTo>
                  <a:lnTo>
                    <a:pt x="13205"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670" name="Google Shape;670;p26"/>
            <p:cNvSpPr/>
            <p:nvPr/>
          </p:nvSpPr>
          <p:spPr>
            <a:xfrm>
              <a:off x="14733305" y="6359235"/>
              <a:ext cx="61072" cy="47802"/>
            </a:xfrm>
            <a:custGeom>
              <a:avLst/>
              <a:gdLst/>
              <a:ahLst/>
              <a:cxnLst/>
              <a:rect l="l" t="t" r="r" b="b"/>
              <a:pathLst>
                <a:path w="61072" h="47802" extrusionOk="0">
                  <a:moveTo>
                    <a:pt x="0" y="47803"/>
                  </a:moveTo>
                  <a:lnTo>
                    <a:pt x="13206" y="0"/>
                  </a:lnTo>
                  <a:lnTo>
                    <a:pt x="61073" y="1318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74"/>
        <p:cNvGrpSpPr/>
        <p:nvPr/>
      </p:nvGrpSpPr>
      <p:grpSpPr>
        <a:xfrm>
          <a:off x="0" y="0"/>
          <a:ext cx="0" cy="0"/>
          <a:chOff x="0" y="0"/>
          <a:chExt cx="0" cy="0"/>
        </a:xfrm>
      </p:grpSpPr>
      <p:sp>
        <p:nvSpPr>
          <p:cNvPr id="675" name="Google Shape;675;p27"/>
          <p:cNvSpPr txBox="1"/>
          <p:nvPr/>
        </p:nvSpPr>
        <p:spPr>
          <a:xfrm>
            <a:off x="2629918" y="708822"/>
            <a:ext cx="6111900" cy="2718657"/>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Il metodo del Cerchio d'Oro di Simon Sinek si basa su un semplice diagramma, disposto a forma di cerchio con 3 livelli.</a:t>
            </a:r>
            <a:endParaRPr dirty="0"/>
          </a:p>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1" i="0" u="none" strike="noStrike" cap="none" dirty="0">
                <a:solidFill>
                  <a:srgbClr val="8ECC4E"/>
                </a:solidFill>
                <a:latin typeface="Calibri"/>
                <a:ea typeface="Calibri"/>
                <a:cs typeface="Calibri"/>
                <a:sym typeface="Calibri"/>
              </a:rPr>
              <a:t>Cosa? </a:t>
            </a:r>
            <a:endParaRPr dirty="0"/>
          </a:p>
          <a:p>
            <a:pPr marL="285750" marR="0" lvl="0" indent="-285750" algn="l" rtl="0">
              <a:lnSpc>
                <a:spcPct val="100000"/>
              </a:lnSpc>
              <a:spcBef>
                <a:spcPts val="0"/>
              </a:spcBef>
              <a:spcAft>
                <a:spcPts val="0"/>
              </a:spcAft>
              <a:buFont typeface="Wingdings" pitchFamily="2" charset="2"/>
              <a:buChar char="Ø"/>
            </a:pPr>
            <a:r>
              <a:rPr lang="it" sz="1600" b="0" i="0" u="none" strike="noStrike" cap="none" dirty="0">
                <a:solidFill>
                  <a:srgbClr val="6D6E71"/>
                </a:solidFill>
                <a:latin typeface="Calibri"/>
                <a:ea typeface="Calibri"/>
                <a:cs typeface="Calibri"/>
                <a:sym typeface="Calibri"/>
              </a:rPr>
              <a:t> Quali servizi o prodotti vendete?</a:t>
            </a:r>
            <a:endParaRPr dirty="0"/>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1" i="0" u="none" strike="noStrike" cap="none" dirty="0">
                <a:solidFill>
                  <a:srgbClr val="8ECC4E"/>
                </a:solidFill>
                <a:latin typeface="Calibri"/>
                <a:ea typeface="Calibri"/>
                <a:cs typeface="Calibri"/>
                <a:sym typeface="Calibri"/>
              </a:rPr>
              <a:t>Come? </a:t>
            </a:r>
            <a:endParaRPr dirty="0"/>
          </a:p>
          <a:p>
            <a:pPr marL="285750" marR="0" lvl="0" indent="-285750" algn="l" rtl="0">
              <a:lnSpc>
                <a:spcPct val="100000"/>
              </a:lnSpc>
              <a:spcBef>
                <a:spcPts val="0"/>
              </a:spcBef>
              <a:spcAft>
                <a:spcPts val="0"/>
              </a:spcAft>
              <a:buFont typeface="Wingdings" pitchFamily="2" charset="2"/>
              <a:buChar char="Ø"/>
            </a:pPr>
            <a:r>
              <a:rPr lang="it" sz="1600" b="0" i="0" u="none" strike="noStrike" cap="none" dirty="0">
                <a:solidFill>
                  <a:srgbClr val="6D6E71"/>
                </a:solidFill>
                <a:latin typeface="Calibri"/>
                <a:ea typeface="Calibri"/>
                <a:cs typeface="Calibri"/>
                <a:sym typeface="Calibri"/>
              </a:rPr>
              <a:t>È il modo di fare che vi distingue dai vostri concorrenti.</a:t>
            </a:r>
            <a:endParaRPr dirty="0"/>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1" i="0" u="none" strike="noStrike" cap="none" dirty="0">
                <a:solidFill>
                  <a:srgbClr val="8ECC4E"/>
                </a:solidFill>
                <a:latin typeface="Calibri"/>
                <a:ea typeface="Calibri"/>
                <a:cs typeface="Calibri"/>
                <a:sym typeface="Calibri"/>
              </a:rPr>
              <a:t>Perché? </a:t>
            </a:r>
            <a:endParaRPr dirty="0"/>
          </a:p>
          <a:p>
            <a:pPr marL="285750" marR="0" lvl="0" indent="-285750" algn="l" rtl="0">
              <a:lnSpc>
                <a:spcPct val="100000"/>
              </a:lnSpc>
              <a:spcBef>
                <a:spcPts val="0"/>
              </a:spcBef>
              <a:spcAft>
                <a:spcPts val="0"/>
              </a:spcAft>
              <a:buFont typeface="Wingdings" pitchFamily="2" charset="2"/>
              <a:buChar char="Ø"/>
            </a:pPr>
            <a:r>
              <a:rPr lang="it" sz="1600" b="0" i="0" u="none" strike="noStrike" cap="none" dirty="0">
                <a:solidFill>
                  <a:srgbClr val="6D6E71"/>
                </a:solidFill>
                <a:latin typeface="Calibri"/>
                <a:ea typeface="Calibri"/>
                <a:cs typeface="Calibri"/>
                <a:sym typeface="Calibri"/>
              </a:rPr>
              <a:t>È la parte più importante del metodo. </a:t>
            </a:r>
            <a:endParaRPr dirty="0"/>
          </a:p>
        </p:txBody>
      </p:sp>
      <p:pic>
        <p:nvPicPr>
          <p:cNvPr id="676" name="Google Shape;676;p27"/>
          <p:cNvPicPr preferRelativeResize="0"/>
          <p:nvPr/>
        </p:nvPicPr>
        <p:blipFill rotWithShape="1">
          <a:blip r:embed="rId3">
            <a:alphaModFix amt="70000"/>
          </a:blip>
          <a:srcRect/>
          <a:stretch/>
        </p:blipFill>
        <p:spPr>
          <a:xfrm flipH="1">
            <a:off x="7039335" y="2915056"/>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677" name="Google Shape;677;p27"/>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24</a:t>
            </a:fld>
            <a:endParaRPr/>
          </a:p>
        </p:txBody>
      </p:sp>
      <p:sp>
        <p:nvSpPr>
          <p:cNvPr id="678" name="Google Shape;678;p27"/>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679" name="Google Shape;679;p27"/>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Il vostro </a:t>
            </a:r>
            <a:endParaRPr/>
          </a:p>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Il progetto ha uno scopo?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680" name="Google Shape;680;p27"/>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681" name="Google Shape;681;p27"/>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686" name="Google Shape;686;p28"/>
          <p:cNvSpPr txBox="1"/>
          <p:nvPr/>
        </p:nvSpPr>
        <p:spPr>
          <a:xfrm>
            <a:off x="2575098" y="234318"/>
            <a:ext cx="6301273" cy="4545243"/>
          </a:xfrm>
          <a:prstGeom prst="rect">
            <a:avLst/>
          </a:prstGeom>
          <a:noFill/>
          <a:ln>
            <a:noFill/>
          </a:ln>
        </p:spPr>
        <p:txBody>
          <a:bodyPr spcFirstLastPara="1" wrap="square" lIns="91425" tIns="45700" rIns="91425" bIns="45700" anchor="t" anchorCtr="0">
            <a:spAutoFit/>
          </a:bodyPr>
          <a:lstStyle/>
          <a:p>
            <a:pPr marL="12701" marR="50799" lvl="0" indent="0" algn="l" rtl="0">
              <a:lnSpc>
                <a:spcPct val="105714"/>
              </a:lnSpc>
              <a:spcBef>
                <a:spcPts val="0"/>
              </a:spcBef>
              <a:spcAft>
                <a:spcPts val="0"/>
              </a:spcAft>
              <a:buNone/>
            </a:pPr>
            <a:r>
              <a:rPr lang="it" sz="1300" b="1" i="0" u="none" strike="noStrike" cap="none" dirty="0">
                <a:solidFill>
                  <a:srgbClr val="6D6E71"/>
                </a:solidFill>
                <a:latin typeface="Calibri"/>
                <a:ea typeface="Calibri"/>
                <a:cs typeface="Calibri"/>
                <a:sym typeface="Calibri"/>
              </a:rPr>
              <a:t>Benvenuti al primo workshop di scopo per il vostro progetto ecoturistico! </a:t>
            </a:r>
            <a:endParaRPr dirty="0"/>
          </a:p>
          <a:p>
            <a:pPr marL="12701" marR="50799" lvl="0" indent="0" algn="l" rtl="0">
              <a:lnSpc>
                <a:spcPct val="105714"/>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12701" marR="50799" lvl="0" indent="0" algn="l" rtl="0">
              <a:lnSpc>
                <a:spcPct val="105714"/>
              </a:lnSpc>
              <a:spcBef>
                <a:spcPts val="0"/>
              </a:spcBef>
              <a:spcAft>
                <a:spcPts val="0"/>
              </a:spcAft>
              <a:buNone/>
            </a:pPr>
            <a:r>
              <a:rPr lang="it" sz="1300" b="0" i="0" u="none" strike="noStrike" cap="none" dirty="0">
                <a:solidFill>
                  <a:srgbClr val="6D6E71"/>
                </a:solidFill>
                <a:latin typeface="Calibri"/>
                <a:ea typeface="Calibri"/>
                <a:cs typeface="Calibri"/>
                <a:sym typeface="Calibri"/>
              </a:rPr>
              <a:t>Ora che avete identificato il vostro ecosistema e avete acquisito informazioni sulle preoccupazioni, le sfide, le esigenze e i desideri delle persone coinvolte, è il momento di riunire gli stakeholder più importanti per definire lo scopo del vostro progetto.</a:t>
            </a:r>
            <a:endParaRPr dirty="0"/>
          </a:p>
          <a:p>
            <a:pPr marL="12701" marR="50799" lvl="0" indent="0" algn="l" rtl="0">
              <a:lnSpc>
                <a:spcPct val="105714"/>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12701" marR="50799" lvl="0" indent="0" algn="l" rtl="0">
              <a:lnSpc>
                <a:spcPct val="105714"/>
              </a:lnSpc>
              <a:spcBef>
                <a:spcPts val="0"/>
              </a:spcBef>
              <a:spcAft>
                <a:spcPts val="0"/>
              </a:spcAft>
              <a:buNone/>
            </a:pPr>
            <a:r>
              <a:rPr lang="it" sz="1300" b="0" i="0" u="none" strike="noStrike" cap="none" dirty="0">
                <a:solidFill>
                  <a:srgbClr val="6D6E71"/>
                </a:solidFill>
                <a:latin typeface="Calibri"/>
                <a:ea typeface="Calibri"/>
                <a:cs typeface="Calibri"/>
                <a:sym typeface="Calibri"/>
              </a:rPr>
              <a:t>Durante questo workshop, intraprenderemo un viaggio collaborativo per rispondere alla domanda fondamentale: "Perché facciamo quello che facciamo?" dal punto di vista dei beneficiari. Ogni partecipante avrà l'opportunità di condividere le proprie intuizioni e prospettive, contribuendo alla comprensione collettiva dello scopo del nostro progetto.</a:t>
            </a:r>
            <a:endParaRPr dirty="0"/>
          </a:p>
          <a:p>
            <a:pPr marL="12701" marR="50799" lvl="0" indent="0" algn="l" rtl="0">
              <a:lnSpc>
                <a:spcPct val="105714"/>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12701" marR="50799" lvl="0" indent="0" algn="l" rtl="0">
              <a:lnSpc>
                <a:spcPct val="105714"/>
              </a:lnSpc>
              <a:spcBef>
                <a:spcPts val="0"/>
              </a:spcBef>
              <a:spcAft>
                <a:spcPts val="0"/>
              </a:spcAft>
              <a:buNone/>
            </a:pPr>
            <a:r>
              <a:rPr lang="it" sz="1300" b="0" i="0" u="none" strike="noStrike" cap="none" dirty="0">
                <a:solidFill>
                  <a:srgbClr val="6D6E71"/>
                </a:solidFill>
                <a:latin typeface="Calibri"/>
                <a:ea typeface="Calibri"/>
                <a:cs typeface="Calibri"/>
                <a:sym typeface="Calibri"/>
              </a:rPr>
              <a:t>Durante il workshop, manterremo uno spirito di inclusione e trasparenza, assicurandoci che tutti si sentano ascoltati e coinvolti nel processo decisionale. Il vostro ruolo è quello di facilitare la discussione e incoraggiare il dialogo aperto, permettendo allo scopo di evolversi organicamente sulla base della saggezza collettiva del gruppo.</a:t>
            </a:r>
            <a:endParaRPr dirty="0"/>
          </a:p>
          <a:p>
            <a:pPr marL="12701" marR="50799" lvl="0" indent="0" algn="l" rtl="0">
              <a:lnSpc>
                <a:spcPct val="105714"/>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12701" marR="50799" lvl="0" indent="0" algn="l" rtl="0">
              <a:lnSpc>
                <a:spcPct val="105714"/>
              </a:lnSpc>
              <a:spcBef>
                <a:spcPts val="0"/>
              </a:spcBef>
              <a:spcAft>
                <a:spcPts val="0"/>
              </a:spcAft>
              <a:buNone/>
            </a:pPr>
            <a:r>
              <a:rPr lang="it" sz="1300" b="0" i="0" u="none" strike="noStrike" cap="none" dirty="0">
                <a:solidFill>
                  <a:srgbClr val="6D6E71"/>
                </a:solidFill>
                <a:latin typeface="Calibri"/>
                <a:ea typeface="Calibri"/>
                <a:cs typeface="Calibri"/>
                <a:sym typeface="Calibri"/>
              </a:rPr>
              <a:t>Ricordate che lo scopo che definiamo oggi è solo l'inizio: continuerà a evolversi e a perfezionarsi con il coinvolgimento di altre parti interessate, compreso il vostro team. Accogliamo quindi questa opportunità di collaborazione e di visione collettiva, mentre lavoriamo insieme per creare un progetto di ecoturismo orientato allo scopo che abbia un impatto positivo sia sulle persone che sul pianeta.</a:t>
            </a:r>
            <a:endParaRPr dirty="0"/>
          </a:p>
        </p:txBody>
      </p:sp>
      <p:sp>
        <p:nvSpPr>
          <p:cNvPr id="687" name="Google Shape;687;p2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25</a:t>
            </a:fld>
            <a:endParaRPr/>
          </a:p>
        </p:txBody>
      </p:sp>
      <p:sp>
        <p:nvSpPr>
          <p:cNvPr id="688" name="Google Shape;688;p28"/>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689" name="Google Shape;689;p28"/>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Workshop di scopo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690" name="Google Shape;690;p28"/>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691" name="Google Shape;691;p28"/>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29"/>
          <p:cNvSpPr txBox="1"/>
          <p:nvPr/>
        </p:nvSpPr>
        <p:spPr>
          <a:xfrm>
            <a:off x="2440103" y="719979"/>
            <a:ext cx="6301715" cy="247243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La raccomandazione per questo workshop è di avere un esperto nella definizione dello scopo per facilitare la sessione. Il vostro ruolo è quello di farvi da parte e osservare ciò che emerge e come si sente dentro di voi. </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Prestate attenzione a tutte le idee che vi vengono in mente e a cui forse non avevate mai pensato prima. Potrebbe essere impegnativo, in quanto siete emotivamente coinvolti e, a volte, potreste sentirvi a disagio. Tuttavia, mantenete una mentalità aperta. Il facilitatore è qui per assistervi nello sviluppo del vostro progetto.</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pic>
        <p:nvPicPr>
          <p:cNvPr id="697" name="Google Shape;697;p29"/>
          <p:cNvPicPr preferRelativeResize="0"/>
          <p:nvPr/>
        </p:nvPicPr>
        <p:blipFill rotWithShape="1">
          <a:blip r:embed="rId3">
            <a:alphaModFix amt="70000"/>
          </a:blip>
          <a:srcRect/>
          <a:stretch/>
        </p:blipFill>
        <p:spPr>
          <a:xfrm flipH="1">
            <a:off x="6844394" y="2801510"/>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698" name="Google Shape;698;p2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26</a:t>
            </a:fld>
            <a:endParaRPr/>
          </a:p>
        </p:txBody>
      </p:sp>
      <p:sp>
        <p:nvSpPr>
          <p:cNvPr id="699" name="Google Shape;699;p29"/>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00" name="Google Shape;700;p29"/>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A. Scopo</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Officina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01" name="Google Shape;701;p29"/>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02" name="Google Shape;702;p29"/>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707" name="Google Shape;707;p30"/>
          <p:cNvSpPr txBox="1"/>
          <p:nvPr/>
        </p:nvSpPr>
        <p:spPr>
          <a:xfrm>
            <a:off x="2440103" y="719979"/>
            <a:ext cx="6301715" cy="3211099"/>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Fase 1: </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È il momento di coinvolgere le parti interessate più importanti e preziose del vostro progetto. Li inviterete a un workshop in cui ognuno fornirà il proprio punto di vista per definire lo scopo del progetto. </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Insieme, risponderete alla domanda: "Perché facciamo quello che facciamo?" dal punto di vista dei beneficiari, utilizzando verbi d'azione e con precisione. Ogni persona scriverà una frase su un post-it. Possono scrivere tutti i post-it che desiderano. 1 post-it - 1 frase. Ogni post-it rappresenterà una prospettiva unica sul nostro scopo. Raccoglierete questi post-it e li esporrete su una lavagna o un tavolo. </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pic>
        <p:nvPicPr>
          <p:cNvPr id="708" name="Google Shape;708;p30"/>
          <p:cNvPicPr preferRelativeResize="0"/>
          <p:nvPr/>
        </p:nvPicPr>
        <p:blipFill rotWithShape="1">
          <a:blip r:embed="rId3">
            <a:alphaModFix amt="70000"/>
          </a:blip>
          <a:srcRect/>
          <a:stretch/>
        </p:blipFill>
        <p:spPr>
          <a:xfrm flipH="1">
            <a:off x="7039335" y="2999490"/>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709" name="Google Shape;709;p3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27</a:t>
            </a:fld>
            <a:endParaRPr/>
          </a:p>
        </p:txBody>
      </p:sp>
      <p:sp>
        <p:nvSpPr>
          <p:cNvPr id="710" name="Google Shape;710;p30"/>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11" name="Google Shape;711;p30"/>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A. Finalità del workshop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12" name="Google Shape;712;p30"/>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13" name="Google Shape;713;p30"/>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31"/>
          <p:cNvSpPr txBox="1"/>
          <p:nvPr/>
        </p:nvSpPr>
        <p:spPr>
          <a:xfrm>
            <a:off x="2440103" y="719979"/>
            <a:ext cx="6301715" cy="3949763"/>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Fase 2: Categorizzazione: </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Date una priorità a tutti i post nel modo seguente, ponendovi la seguente domanda: Questo post tratta il perché, il come o il cosa?</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Il perché va in cima, il come al centro e il cosa in fondo.</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Fase 3:</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Una volta fatto questo, conservate tutti i post-it che rispondono al PERCHE' e mettete da parte gli altri. Saranno utili in seguito.</a:t>
            </a:r>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Chiedete al pubblico di votare in modo confidenziale su quello che ritengono più rilevante per la vostra azienda in base ai 3 principi etici: </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Prendersi cura degli esseri umani.</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Prendersi cura del nostro pianeta.</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Quota equa.</a:t>
            </a:r>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pic>
        <p:nvPicPr>
          <p:cNvPr id="719" name="Google Shape;719;p31"/>
          <p:cNvPicPr preferRelativeResize="0"/>
          <p:nvPr/>
        </p:nvPicPr>
        <p:blipFill rotWithShape="1">
          <a:blip r:embed="rId3">
            <a:alphaModFix amt="70000"/>
          </a:blip>
          <a:srcRect/>
          <a:stretch/>
        </p:blipFill>
        <p:spPr>
          <a:xfrm flipH="1">
            <a:off x="6655209" y="3458885"/>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720" name="Google Shape;720;p3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28</a:t>
            </a:fld>
            <a:endParaRPr/>
          </a:p>
        </p:txBody>
      </p:sp>
      <p:sp>
        <p:nvSpPr>
          <p:cNvPr id="721" name="Google Shape;721;p31"/>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22" name="Google Shape;722;p31"/>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A. Finalità del workshop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23" name="Google Shape;723;p31"/>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24" name="Google Shape;724;p31"/>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32"/>
          <p:cNvSpPr txBox="1"/>
          <p:nvPr/>
        </p:nvSpPr>
        <p:spPr>
          <a:xfrm>
            <a:off x="2400369" y="590582"/>
            <a:ext cx="6301715" cy="4934648"/>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Conclusione:</a:t>
            </a:r>
            <a:endParaRPr/>
          </a:p>
          <a:p>
            <a:pPr marL="0" marR="0" lvl="0" indent="0" algn="l" rtl="0">
              <a:lnSpc>
                <a:spcPct val="100000"/>
              </a:lnSpc>
              <a:spcBef>
                <a:spcPts val="0"/>
              </a:spcBef>
              <a:spcAft>
                <a:spcPts val="0"/>
              </a:spcAft>
              <a:buNone/>
            </a:pPr>
            <a:endParaRPr sz="1600" b="1" i="0" u="none" strike="noStrike" cap="none">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Sulla base dei risultati, redigere un primo proposito. </a:t>
            </a:r>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6D6E71"/>
                </a:solidFill>
                <a:latin typeface="Calibri"/>
                <a:ea typeface="Calibri"/>
                <a:cs typeface="Calibri"/>
                <a:sym typeface="Calibri"/>
              </a:rPr>
              <a:t>Chiedete al pubblico di reagire e di esprimere ciò che hanno capito e non capito, ciò con cui sono d'accordo o in disaccordo e le eventuali modifiche che propongono. </a:t>
            </a:r>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Assicuratevi che tutti siano coinvolti nel processo decisionale. Progressivamente, alla fine della sessione avrete l'inizio del vostro scopo, che potrà sempre evolversi dopo il confronto con altre parti interessate, come il vostro team. </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1" u="none" strike="noStrike" cap="none">
                <a:solidFill>
                  <a:srgbClr val="6D6E71"/>
                </a:solidFill>
                <a:latin typeface="Calibri"/>
                <a:ea typeface="Calibri"/>
                <a:cs typeface="Calibri"/>
                <a:sym typeface="Calibri"/>
              </a:rPr>
              <a:t>In qualità di proprietari dell'azienda, è essenziale mantenere una mente aperta e lasciare che il processo si svolga senza interferenze. Tuttavia, se necessario, si possono fare domande per chiarire il significato.</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sp>
        <p:nvSpPr>
          <p:cNvPr id="730" name="Google Shape;730;p3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29</a:t>
            </a:fld>
            <a:endParaRPr/>
          </a:p>
        </p:txBody>
      </p:sp>
      <p:sp>
        <p:nvSpPr>
          <p:cNvPr id="731" name="Google Shape;731;p32"/>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32" name="Google Shape;732;p32"/>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A. Finalità del workshop </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33" name="Google Shape;733;p32"/>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34" name="Google Shape;734;p32"/>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1"/>
          <p:cNvSpPr/>
          <p:nvPr/>
        </p:nvSpPr>
        <p:spPr>
          <a:xfrm>
            <a:off x="2" y="2"/>
            <a:ext cx="9144000" cy="1187776"/>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9ADAD"/>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252" name="Google Shape;252;p1"/>
          <p:cNvSpPr txBox="1"/>
          <p:nvPr/>
        </p:nvSpPr>
        <p:spPr>
          <a:xfrm>
            <a:off x="364473" y="426505"/>
            <a:ext cx="4540679" cy="564990"/>
          </a:xfrm>
          <a:prstGeom prst="rect">
            <a:avLst/>
          </a:prstGeom>
          <a:noFill/>
          <a:ln>
            <a:noFill/>
          </a:ln>
        </p:spPr>
        <p:txBody>
          <a:bodyPr spcFirstLastPara="1" wrap="square" lIns="0" tIns="10100" rIns="0" bIns="0" anchor="t" anchorCtr="0">
            <a:spAutoFit/>
          </a:bodyPr>
          <a:lstStyle/>
          <a:p>
            <a:pPr marL="12701" marR="0" lvl="0" indent="0" algn="l" rtl="0">
              <a:lnSpc>
                <a:spcPct val="102857"/>
              </a:lnSpc>
              <a:spcBef>
                <a:spcPts val="0"/>
              </a:spcBef>
              <a:spcAft>
                <a:spcPts val="0"/>
              </a:spcAft>
              <a:buNone/>
            </a:pPr>
            <a:r>
              <a:rPr lang="it" sz="3500" b="1" i="0" u="none" strike="noStrike" cap="none">
                <a:solidFill>
                  <a:schemeClr val="lt1"/>
                </a:solidFill>
                <a:latin typeface="Calibri"/>
                <a:ea typeface="Calibri"/>
                <a:cs typeface="Calibri"/>
                <a:sym typeface="Calibri"/>
              </a:rPr>
              <a:t>Informazioni su questo corso</a:t>
            </a:r>
            <a:endParaRPr sz="1401" b="0" i="0" u="none" strike="noStrike" cap="none">
              <a:solidFill>
                <a:srgbClr val="000000"/>
              </a:solidFill>
              <a:latin typeface="Arial"/>
              <a:ea typeface="Arial"/>
              <a:cs typeface="Arial"/>
              <a:sym typeface="Arial"/>
            </a:endParaRPr>
          </a:p>
        </p:txBody>
      </p:sp>
      <p:sp>
        <p:nvSpPr>
          <p:cNvPr id="253" name="Google Shape;253;p1"/>
          <p:cNvSpPr txBox="1">
            <a:spLocks noGrp="1"/>
          </p:cNvSpPr>
          <p:nvPr>
            <p:ph type="body" idx="2"/>
          </p:nvPr>
        </p:nvSpPr>
        <p:spPr>
          <a:xfrm>
            <a:off x="492941" y="1396738"/>
            <a:ext cx="2594734" cy="2385438"/>
          </a:xfrm>
          <a:prstGeom prst="rect">
            <a:avLst/>
          </a:prstGeom>
          <a:noFill/>
          <a:ln>
            <a:noFill/>
          </a:ln>
        </p:spPr>
        <p:txBody>
          <a:bodyPr spcFirstLastPara="1" wrap="square" lIns="91425" tIns="91425" rIns="91425" bIns="91425" anchor="t" anchorCtr="0">
            <a:noAutofit/>
          </a:bodyPr>
          <a:lstStyle/>
          <a:p>
            <a:pPr marL="0" lvl="0" indent="0" algn="l" rtl="0">
              <a:lnSpc>
                <a:spcPct val="98518"/>
              </a:lnSpc>
              <a:spcBef>
                <a:spcPts val="0"/>
              </a:spcBef>
              <a:spcAft>
                <a:spcPts val="0"/>
              </a:spcAft>
              <a:buSzPts val="1800"/>
              <a:buNone/>
            </a:pPr>
            <a:r>
              <a:rPr lang="it" sz="2000">
                <a:solidFill>
                  <a:srgbClr val="777777"/>
                </a:solidFill>
              </a:rPr>
              <a:t>È l'ultimo corso di una serie di tre</a:t>
            </a:r>
            <a:endParaRPr sz="2000">
              <a:solidFill>
                <a:srgbClr val="777777"/>
              </a:solidFill>
            </a:endParaRPr>
          </a:p>
        </p:txBody>
      </p:sp>
      <p:pic>
        <p:nvPicPr>
          <p:cNvPr id="254" name="Google Shape;254;p1"/>
          <p:cNvPicPr preferRelativeResize="0"/>
          <p:nvPr/>
        </p:nvPicPr>
        <p:blipFill rotWithShape="1">
          <a:blip r:embed="rId3">
            <a:alphaModFix amt="70000"/>
          </a:blip>
          <a:srcRect/>
          <a:stretch/>
        </p:blipFill>
        <p:spPr>
          <a:xfrm flipH="1">
            <a:off x="7974526" y="3672058"/>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55" name="Google Shape;255;p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a:t>
            </a:fld>
            <a:endParaRPr/>
          </a:p>
        </p:txBody>
      </p:sp>
      <p:sp>
        <p:nvSpPr>
          <p:cNvPr id="256" name="Google Shape;256;p1"/>
          <p:cNvSpPr txBox="1"/>
          <p:nvPr/>
        </p:nvSpPr>
        <p:spPr>
          <a:xfrm>
            <a:off x="3336294" y="1396738"/>
            <a:ext cx="2594734" cy="2603042"/>
          </a:xfrm>
          <a:prstGeom prst="rect">
            <a:avLst/>
          </a:prstGeom>
          <a:noFill/>
          <a:ln>
            <a:noFill/>
          </a:ln>
        </p:spPr>
        <p:txBody>
          <a:bodyPr spcFirstLastPara="1" wrap="square" lIns="91425" tIns="91425" rIns="91425" bIns="91425" anchor="t" anchorCtr="0">
            <a:noAutofit/>
          </a:bodyPr>
          <a:lstStyle/>
          <a:p>
            <a:pPr marL="12701" marR="0" lvl="0" indent="0" algn="l" rtl="0">
              <a:lnSpc>
                <a:spcPct val="95000"/>
              </a:lnSpc>
              <a:spcBef>
                <a:spcPts val="0"/>
              </a:spcBef>
              <a:spcAft>
                <a:spcPts val="0"/>
              </a:spcAft>
              <a:buNone/>
            </a:pPr>
            <a:r>
              <a:rPr lang="it" sz="2000" b="1" i="0" u="none" strike="noStrike" cap="none">
                <a:solidFill>
                  <a:srgbClr val="777777"/>
                </a:solidFill>
                <a:latin typeface="Calibri"/>
                <a:ea typeface="Calibri"/>
                <a:cs typeface="Calibri"/>
                <a:sym typeface="Calibri"/>
              </a:rPr>
              <a:t>Fornisce ai partecipanti una struttura e degli strumenti per aiutarli ad avviare i propri progetti di ecoturismo. </a:t>
            </a:r>
            <a:endParaRPr sz="2000" b="0" i="0" u="none" strike="noStrike" cap="none">
              <a:solidFill>
                <a:srgbClr val="777777"/>
              </a:solidFill>
              <a:latin typeface="Arial"/>
              <a:ea typeface="Arial"/>
              <a:cs typeface="Arial"/>
              <a:sym typeface="Arial"/>
            </a:endParaRPr>
          </a:p>
        </p:txBody>
      </p:sp>
      <p:sp>
        <p:nvSpPr>
          <p:cNvPr id="257" name="Google Shape;257;p1"/>
          <p:cNvSpPr txBox="1"/>
          <p:nvPr/>
        </p:nvSpPr>
        <p:spPr>
          <a:xfrm>
            <a:off x="6241322" y="1400706"/>
            <a:ext cx="2594734" cy="2956049"/>
          </a:xfrm>
          <a:prstGeom prst="rect">
            <a:avLst/>
          </a:prstGeom>
          <a:noFill/>
          <a:ln>
            <a:noFill/>
          </a:ln>
        </p:spPr>
        <p:txBody>
          <a:bodyPr spcFirstLastPara="1" wrap="square" lIns="91425" tIns="91425" rIns="91425" bIns="91425" anchor="t" anchorCtr="0">
            <a:noAutofit/>
          </a:bodyPr>
          <a:lstStyle/>
          <a:p>
            <a:pPr marL="12701" marR="0" lvl="0" indent="0" algn="l" rtl="0">
              <a:lnSpc>
                <a:spcPct val="95000"/>
              </a:lnSpc>
              <a:spcBef>
                <a:spcPts val="0"/>
              </a:spcBef>
              <a:spcAft>
                <a:spcPts val="0"/>
              </a:spcAft>
              <a:buNone/>
            </a:pPr>
            <a:r>
              <a:rPr lang="it" sz="2000" b="1" i="0" u="none" strike="noStrike" cap="none">
                <a:solidFill>
                  <a:srgbClr val="777777"/>
                </a:solidFill>
                <a:latin typeface="Calibri"/>
                <a:ea typeface="Calibri"/>
                <a:cs typeface="Calibri"/>
                <a:sym typeface="Calibri"/>
              </a:rPr>
              <a:t>In questo viaggio, ci proponiamo di cambiare prospettiva, abbracciando un approccio olistico che riconosca l'interconnessione tra ecosistemi, patrimonio culturale e comunità locali.</a:t>
            </a:r>
            <a:endParaRPr sz="2800" b="1" i="0" u="none" strike="noStrike" cap="none">
              <a:solidFill>
                <a:srgbClr val="8ABF3B"/>
              </a:solidFill>
              <a:latin typeface="Calibri"/>
              <a:ea typeface="Calibri"/>
              <a:cs typeface="Calibri"/>
              <a:sym typeface="Calibri"/>
            </a:endParaRPr>
          </a:p>
        </p:txBody>
      </p:sp>
      <p:cxnSp>
        <p:nvCxnSpPr>
          <p:cNvPr id="258" name="Google Shape;258;p1"/>
          <p:cNvCxnSpPr/>
          <p:nvPr/>
        </p:nvCxnSpPr>
        <p:spPr>
          <a:xfrm>
            <a:off x="3242821" y="1396738"/>
            <a:ext cx="0" cy="2960018"/>
          </a:xfrm>
          <a:prstGeom prst="straightConnector1">
            <a:avLst/>
          </a:prstGeom>
          <a:noFill/>
          <a:ln w="19050" cap="flat" cmpd="sng">
            <a:solidFill>
              <a:srgbClr val="8ABF3B"/>
            </a:solidFill>
            <a:prstDash val="solid"/>
            <a:round/>
            <a:headEnd type="none" w="sm" len="sm"/>
            <a:tailEnd type="none" w="sm" len="sm"/>
          </a:ln>
        </p:spPr>
      </p:cxnSp>
      <p:cxnSp>
        <p:nvCxnSpPr>
          <p:cNvPr id="259" name="Google Shape;259;p1"/>
          <p:cNvCxnSpPr/>
          <p:nvPr/>
        </p:nvCxnSpPr>
        <p:spPr>
          <a:xfrm>
            <a:off x="6147849" y="1396738"/>
            <a:ext cx="0" cy="2960018"/>
          </a:xfrm>
          <a:prstGeom prst="straightConnector1">
            <a:avLst/>
          </a:prstGeom>
          <a:noFill/>
          <a:ln w="19050" cap="flat" cmpd="sng">
            <a:solidFill>
              <a:srgbClr val="8ABF3B"/>
            </a:solidFill>
            <a:prstDash val="solid"/>
            <a:round/>
            <a:headEnd type="none" w="sm" len="sm"/>
            <a:tailEnd type="none" w="sm" len="sm"/>
          </a:ln>
        </p:spPr>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33"/>
          <p:cNvSpPr txBox="1"/>
          <p:nvPr/>
        </p:nvSpPr>
        <p:spPr>
          <a:xfrm>
            <a:off x="2400369" y="372541"/>
            <a:ext cx="6301715" cy="4703791"/>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dirty="0">
                <a:solidFill>
                  <a:schemeClr val="accent4"/>
                </a:solidFill>
                <a:latin typeface="Calibri"/>
                <a:ea typeface="Calibri"/>
                <a:cs typeface="Calibri"/>
                <a:sym typeface="Calibri"/>
              </a:rPr>
              <a:t>Fase 4: </a:t>
            </a:r>
            <a:r>
              <a:rPr lang="it" sz="1400" b="0" i="0" u="none" strike="noStrike" cap="none" dirty="0">
                <a:solidFill>
                  <a:srgbClr val="6D6E71"/>
                </a:solidFill>
                <a:latin typeface="Calibri"/>
                <a:ea typeface="Calibri"/>
                <a:cs typeface="Calibri"/>
                <a:sym typeface="Calibri"/>
              </a:rPr>
              <a:t>consiste nel capire come configurare questo scopo affrontando le preoccupazioni, le esigenze e le aspettative identificate nella ricerca sull'ecosistema e come il progetto può svilupparsi nelle attività COME e COSA. </a:t>
            </a:r>
            <a:endParaRPr dirty="0"/>
          </a:p>
          <a:p>
            <a:pPr marL="0" marR="0" lvl="0" indent="0" algn="l" rtl="0">
              <a:lnSpc>
                <a:spcPct val="100000"/>
              </a:lnSpc>
              <a:spcBef>
                <a:spcPts val="0"/>
              </a:spcBef>
              <a:spcAft>
                <a:spcPts val="0"/>
              </a:spcAft>
              <a:buNone/>
            </a:pPr>
            <a:endParaRPr sz="1300" b="0" i="0" u="none" strike="noStrike" cap="none" dirty="0">
              <a:solidFill>
                <a:srgbClr val="6D6E71"/>
              </a:solidFill>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R"/>
            </a:pPr>
            <a:r>
              <a:rPr lang="it" sz="1300" b="1" i="0" u="none" strike="noStrike" cap="none" dirty="0">
                <a:solidFill>
                  <a:srgbClr val="6D6E71"/>
                </a:solidFill>
                <a:latin typeface="Calibri"/>
                <a:ea typeface="Calibri"/>
                <a:cs typeface="Calibri"/>
                <a:sym typeface="Calibri"/>
              </a:rPr>
              <a:t>Considerate le vostre competenze: </a:t>
            </a:r>
            <a:r>
              <a:rPr lang="it" sz="1300" b="0" i="0" u="none" strike="noStrike" cap="none" dirty="0">
                <a:solidFill>
                  <a:srgbClr val="6D6E71"/>
                </a:solidFill>
                <a:latin typeface="Calibri"/>
                <a:ea typeface="Calibri"/>
                <a:cs typeface="Calibri"/>
                <a:sym typeface="Calibri"/>
              </a:rPr>
              <a:t>Quali sono le competenze che avete all'interno del vostro progetto e che possono contribuire al raggiungimento dello scopo. Identificate le aree in cui eccellete e come potete sfruttare i vostri punti di forza per rispondere alle esigenze identificate.</a:t>
            </a:r>
            <a:endParaRPr sz="1300" dirty="0"/>
          </a:p>
          <a:p>
            <a:pPr marL="342900" marR="0" lvl="0" indent="-342900" algn="l" rtl="0">
              <a:lnSpc>
                <a:spcPct val="100000"/>
              </a:lnSpc>
              <a:spcBef>
                <a:spcPts val="0"/>
              </a:spcBef>
              <a:spcAft>
                <a:spcPts val="0"/>
              </a:spcAft>
              <a:buClr>
                <a:srgbClr val="97C679"/>
              </a:buClr>
              <a:buSzPts val="1400"/>
              <a:buFont typeface="Arial"/>
              <a:buAutoNum type="arabicParenR"/>
            </a:pPr>
            <a:r>
              <a:rPr lang="it" sz="1300" b="1" i="0" u="none" strike="noStrike" cap="none" dirty="0">
                <a:solidFill>
                  <a:srgbClr val="6D6E71"/>
                </a:solidFill>
                <a:latin typeface="Calibri"/>
                <a:ea typeface="Calibri"/>
                <a:cs typeface="Calibri"/>
                <a:sym typeface="Calibri"/>
              </a:rPr>
              <a:t>Valutazione delle risorse: </a:t>
            </a:r>
            <a:r>
              <a:rPr lang="it" sz="1300" b="0" i="0" u="none" strike="noStrike" cap="none" dirty="0">
                <a:solidFill>
                  <a:srgbClr val="6D6E71"/>
                </a:solidFill>
                <a:latin typeface="Calibri"/>
                <a:ea typeface="Calibri"/>
                <a:cs typeface="Calibri"/>
                <a:sym typeface="Calibri"/>
              </a:rPr>
              <a:t>Determinare se si dispone delle risorse necessarie per attuare il proprio scopo. Se ci sono delle lacune, considerate chi, all'interno del vostro ecosistema o della vostra rete, potrebbe fornire supporto o assistenza. Tra questi potrebbero esserci altri stakeholder, partner o organizzazioni della comunità.</a:t>
            </a:r>
            <a:endParaRPr sz="1300" dirty="0"/>
          </a:p>
          <a:p>
            <a:pPr marL="342900" marR="0" lvl="0" indent="-342900" algn="l" rtl="0">
              <a:lnSpc>
                <a:spcPct val="100000"/>
              </a:lnSpc>
              <a:spcBef>
                <a:spcPts val="0"/>
              </a:spcBef>
              <a:spcAft>
                <a:spcPts val="0"/>
              </a:spcAft>
              <a:buClr>
                <a:srgbClr val="97C679"/>
              </a:buClr>
              <a:buSzPts val="1400"/>
              <a:buFont typeface="Arial"/>
              <a:buAutoNum type="arabicParenR"/>
            </a:pPr>
            <a:r>
              <a:rPr lang="it" sz="1300" b="1" i="0" u="none" strike="noStrike" cap="none" dirty="0">
                <a:solidFill>
                  <a:srgbClr val="6D6E71"/>
                </a:solidFill>
                <a:latin typeface="Calibri"/>
                <a:ea typeface="Calibri"/>
                <a:cs typeface="Calibri"/>
                <a:sym typeface="Calibri"/>
              </a:rPr>
              <a:t>Opportunità di collaborazione: </a:t>
            </a:r>
            <a:r>
              <a:rPr lang="it" sz="1300" b="0" i="0" u="none" strike="noStrike" cap="none" dirty="0">
                <a:solidFill>
                  <a:srgbClr val="6D6E71"/>
                </a:solidFill>
                <a:latin typeface="Calibri"/>
                <a:ea typeface="Calibri"/>
                <a:cs typeface="Calibri"/>
                <a:sym typeface="Calibri"/>
              </a:rPr>
              <a:t>Esplorare le opportunità di collaborazione con altre parti interessate o organizzazioni. Considerate come gli sforzi di collaborazione potrebbero migliorare l'impatto e l'efficacia del vostro progetto. Cercate il modo di allineare queste collaborazioni con i tre principi etici: prendersi cura degli esseri umani, del nostro pianeta e garantire una quota equa.</a:t>
            </a:r>
            <a:endParaRPr sz="1300" dirty="0"/>
          </a:p>
          <a:p>
            <a:pPr marL="342900" marR="0" lvl="0" indent="-342900" algn="l" rtl="0">
              <a:lnSpc>
                <a:spcPct val="100000"/>
              </a:lnSpc>
              <a:spcBef>
                <a:spcPts val="0"/>
              </a:spcBef>
              <a:spcAft>
                <a:spcPts val="0"/>
              </a:spcAft>
              <a:buClr>
                <a:srgbClr val="97C679"/>
              </a:buClr>
              <a:buSzPts val="1400"/>
              <a:buFont typeface="Arial"/>
              <a:buAutoNum type="arabicParenR"/>
            </a:pPr>
            <a:r>
              <a:rPr lang="it" sz="1300" b="1" i="0" u="none" strike="noStrike" cap="none" dirty="0">
                <a:solidFill>
                  <a:srgbClr val="6D6E71"/>
                </a:solidFill>
                <a:latin typeface="Calibri"/>
                <a:ea typeface="Calibri"/>
                <a:cs typeface="Calibri"/>
                <a:sym typeface="Calibri"/>
              </a:rPr>
              <a:t>Valutare i benefici: </a:t>
            </a:r>
            <a:r>
              <a:rPr lang="it" sz="1300" b="0" i="0" u="none" strike="noStrike" cap="none" dirty="0">
                <a:solidFill>
                  <a:srgbClr val="6D6E71"/>
                </a:solidFill>
                <a:latin typeface="Calibri"/>
                <a:ea typeface="Calibri"/>
                <a:cs typeface="Calibri"/>
                <a:sym typeface="Calibri"/>
              </a:rPr>
              <a:t>Valutare i potenziali benefici di un impegno collaborativo e il modo in cui si allineano con il vostro scopo e i vostri valori. Considerate come queste collaborazioni potrebbero contribuire al raggiungimento degli obiettivi del vostro progetto, promuovendo al contempo la sostenibilità, il benessere della comunità e la conservazione dell'ambiente.</a:t>
            </a:r>
            <a:endParaRPr sz="1300" dirty="0"/>
          </a:p>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p:txBody>
      </p:sp>
      <p:sp>
        <p:nvSpPr>
          <p:cNvPr id="740" name="Google Shape;740;p3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30</a:t>
            </a:fld>
            <a:endParaRPr/>
          </a:p>
        </p:txBody>
      </p:sp>
      <p:sp>
        <p:nvSpPr>
          <p:cNvPr id="741" name="Google Shape;741;p33"/>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42" name="Google Shape;742;p33"/>
          <p:cNvSpPr txBox="1"/>
          <p:nvPr/>
        </p:nvSpPr>
        <p:spPr>
          <a:xfrm>
            <a:off x="166421" y="1758721"/>
            <a:ext cx="2233948"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B. Ritorno a </a:t>
            </a:r>
            <a:endParaRPr/>
          </a:p>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Il vostro team </a:t>
            </a:r>
            <a:endParaRPr sz="3500" b="1"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43" name="Google Shape;743;p33"/>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44" name="Google Shape;744;p33"/>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48"/>
        <p:cNvGrpSpPr/>
        <p:nvPr/>
      </p:nvGrpSpPr>
      <p:grpSpPr>
        <a:xfrm>
          <a:off x="0" y="0"/>
          <a:ext cx="0" cy="0"/>
          <a:chOff x="0" y="0"/>
          <a:chExt cx="0" cy="0"/>
        </a:xfrm>
      </p:grpSpPr>
      <p:sp>
        <p:nvSpPr>
          <p:cNvPr id="749" name="Google Shape;749;p34"/>
          <p:cNvSpPr txBox="1"/>
          <p:nvPr/>
        </p:nvSpPr>
        <p:spPr>
          <a:xfrm>
            <a:off x="2400369" y="530197"/>
            <a:ext cx="6301715" cy="2887934"/>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Affrontando queste domande e considerazioni con il vostro team, potrete sviluppare un chiaro piano d'azione per tradurre il vostro scopo in iniziative, attività e risultati tangibili. Questo approccio collaborativo garantisce che lo scopo diventi parte integrante delle attività del progetto e aiuta a guidare le azioni in linea con i vostri valori e principi etici.</a:t>
            </a:r>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6D6E71"/>
                </a:solidFill>
                <a:latin typeface="Calibri"/>
                <a:ea typeface="Calibri"/>
                <a:cs typeface="Calibri"/>
                <a:sym typeface="Calibri"/>
              </a:rPr>
              <a:t>Questa parte assicura che il vostro scopo diventi più di una bella frase: diventa un'ancora di guida per le azioni del vostro progetto per sviluppare il come e il cosa.</a:t>
            </a:r>
            <a:endParaRPr/>
          </a:p>
          <a:p>
            <a:pPr marL="0" marR="0" lvl="0" indent="0" algn="l" rtl="0">
              <a:lnSpc>
                <a:spcPct val="100000"/>
              </a:lnSpc>
              <a:spcBef>
                <a:spcPts val="0"/>
              </a:spcBef>
              <a:spcAft>
                <a:spcPts val="0"/>
              </a:spcAft>
              <a:buNone/>
            </a:pPr>
            <a:endParaRPr sz="11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6D6E71"/>
              </a:solidFill>
              <a:latin typeface="Calibri"/>
              <a:ea typeface="Calibri"/>
              <a:cs typeface="Calibri"/>
              <a:sym typeface="Calibri"/>
            </a:endParaRPr>
          </a:p>
        </p:txBody>
      </p:sp>
      <p:pic>
        <p:nvPicPr>
          <p:cNvPr id="750" name="Google Shape;750;p34"/>
          <p:cNvPicPr preferRelativeResize="0"/>
          <p:nvPr/>
        </p:nvPicPr>
        <p:blipFill rotWithShape="1">
          <a:blip r:embed="rId3">
            <a:alphaModFix amt="70000"/>
          </a:blip>
          <a:srcRect/>
          <a:stretch/>
        </p:blipFill>
        <p:spPr>
          <a:xfrm flipH="1">
            <a:off x="6854905" y="292276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751" name="Google Shape;751;p3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31</a:t>
            </a:fld>
            <a:endParaRPr/>
          </a:p>
        </p:txBody>
      </p:sp>
      <p:sp>
        <p:nvSpPr>
          <p:cNvPr id="752" name="Google Shape;752;p34"/>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688F4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53" name="Google Shape;753;p34"/>
          <p:cNvSpPr txBox="1"/>
          <p:nvPr/>
        </p:nvSpPr>
        <p:spPr>
          <a:xfrm>
            <a:off x="111760" y="1744914"/>
            <a:ext cx="2109457"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B. Ritorno a </a:t>
            </a:r>
            <a:endParaRPr/>
          </a:p>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Il vostro team </a:t>
            </a:r>
            <a:endParaRPr sz="3500" b="1"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754" name="Google Shape;754;p34"/>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3C</a:t>
            </a:r>
            <a:endParaRPr sz="2700" b="1" i="0" u="none" strike="noStrike" cap="none">
              <a:solidFill>
                <a:schemeClr val="lt1"/>
              </a:solidFill>
              <a:latin typeface="Calibri"/>
              <a:ea typeface="Calibri"/>
              <a:cs typeface="Calibri"/>
              <a:sym typeface="Calibri"/>
            </a:endParaRPr>
          </a:p>
        </p:txBody>
      </p:sp>
      <p:cxnSp>
        <p:nvCxnSpPr>
          <p:cNvPr id="755" name="Google Shape;755;p34"/>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sp>
        <p:nvSpPr>
          <p:cNvPr id="760" name="Google Shape;760;p35"/>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61" name="Google Shape;761;p35"/>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62" name="Google Shape;762;p35"/>
          <p:cNvSpPr txBox="1">
            <a:spLocks noGrp="1"/>
          </p:cNvSpPr>
          <p:nvPr>
            <p:ph type="body" idx="1"/>
          </p:nvPr>
        </p:nvSpPr>
        <p:spPr>
          <a:xfrm>
            <a:off x="343148" y="1155958"/>
            <a:ext cx="8361236" cy="324817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1600" dirty="0"/>
              <a:t>Questo è un esercizio che dovrebbe essere svolto come compito, a coppie o in piccoli gruppi.</a:t>
            </a:r>
            <a:endParaRPr dirty="0"/>
          </a:p>
          <a:p>
            <a:pPr marL="0" lvl="0" indent="0" algn="l" rtl="0">
              <a:lnSpc>
                <a:spcPct val="100000"/>
              </a:lnSpc>
              <a:spcBef>
                <a:spcPts val="0"/>
              </a:spcBef>
              <a:spcAft>
                <a:spcPts val="0"/>
              </a:spcAft>
              <a:buSzPts val="1800"/>
              <a:buNone/>
            </a:pPr>
            <a:endParaRPr sz="1600"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Identificare e coinvolgere un facilitatore</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Svolgere le quattro fasi del workshop</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0" lvl="0" indent="-285750" algn="l" rtl="0">
              <a:lnSpc>
                <a:spcPct val="100000"/>
              </a:lnSpc>
              <a:spcBef>
                <a:spcPts val="0"/>
              </a:spcBef>
              <a:spcAft>
                <a:spcPts val="0"/>
              </a:spcAft>
              <a:buSzPts val="1800"/>
              <a:buFont typeface="Wingdings" pitchFamily="2" charset="2"/>
              <a:buChar char="Ø"/>
            </a:pPr>
            <a:r>
              <a:rPr lang="it" sz="1600" dirty="0"/>
              <a:t>Riflettere e discutere</a:t>
            </a:r>
            <a:endParaRPr dirty="0"/>
          </a:p>
          <a:p>
            <a:pPr marL="285750" lvl="0" indent="-171450" algn="l" rtl="0">
              <a:lnSpc>
                <a:spcPct val="100000"/>
              </a:lnSpc>
              <a:spcBef>
                <a:spcPts val="0"/>
              </a:spcBef>
              <a:spcAft>
                <a:spcPts val="0"/>
              </a:spcAft>
              <a:buSzPts val="1800"/>
              <a:buFont typeface="Noto Sans Symbols"/>
              <a:buNone/>
            </a:pPr>
            <a:endParaRPr sz="1400" dirty="0"/>
          </a:p>
          <a:p>
            <a:pPr marL="0" lvl="0" indent="0" algn="l" rtl="0">
              <a:lnSpc>
                <a:spcPct val="100000"/>
              </a:lnSpc>
              <a:spcBef>
                <a:spcPts val="0"/>
              </a:spcBef>
              <a:spcAft>
                <a:spcPts val="0"/>
              </a:spcAft>
              <a:buSzPts val="1800"/>
              <a:buNone/>
            </a:pPr>
            <a:endParaRPr sz="1400" dirty="0"/>
          </a:p>
        </p:txBody>
      </p:sp>
      <p:sp>
        <p:nvSpPr>
          <p:cNvPr id="763" name="Google Shape;763;p35"/>
          <p:cNvSpPr txBox="1">
            <a:spLocks noGrp="1"/>
          </p:cNvSpPr>
          <p:nvPr>
            <p:ph type="body" idx="2"/>
          </p:nvPr>
        </p:nvSpPr>
        <p:spPr>
          <a:xfrm>
            <a:off x="1421644" y="335999"/>
            <a:ext cx="7228721"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Esercizio: </a:t>
            </a:r>
            <a:r>
              <a:rPr lang="it" sz="1600" b="0">
                <a:solidFill>
                  <a:srgbClr val="777777"/>
                </a:solidFill>
              </a:rPr>
              <a:t>Il laboratorio dello scopo</a:t>
            </a:r>
            <a:endParaRPr/>
          </a:p>
        </p:txBody>
      </p:sp>
      <p:sp>
        <p:nvSpPr>
          <p:cNvPr id="764" name="Google Shape;764;p35"/>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709A4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765" name="Google Shape;765;p35"/>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66" name="Google Shape;766;p3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32</a:t>
            </a:fld>
            <a:endParaRPr/>
          </a:p>
        </p:txBody>
      </p:sp>
      <p:grpSp>
        <p:nvGrpSpPr>
          <p:cNvPr id="767" name="Google Shape;767;p35"/>
          <p:cNvGrpSpPr/>
          <p:nvPr/>
        </p:nvGrpSpPr>
        <p:grpSpPr>
          <a:xfrm>
            <a:off x="294470" y="278971"/>
            <a:ext cx="819230" cy="809886"/>
            <a:chOff x="3987863" y="749845"/>
            <a:chExt cx="1138917" cy="1002207"/>
          </a:xfrm>
        </p:grpSpPr>
        <p:grpSp>
          <p:nvGrpSpPr>
            <p:cNvPr id="768" name="Google Shape;768;p35"/>
            <p:cNvGrpSpPr/>
            <p:nvPr/>
          </p:nvGrpSpPr>
          <p:grpSpPr>
            <a:xfrm>
              <a:off x="4384008" y="972375"/>
              <a:ext cx="346627" cy="558795"/>
              <a:chOff x="4384008" y="972375"/>
              <a:chExt cx="346627" cy="558795"/>
            </a:xfrm>
          </p:grpSpPr>
          <p:sp>
            <p:nvSpPr>
              <p:cNvPr id="769" name="Google Shape;769;p35"/>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0" name="Google Shape;770;p35"/>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1" name="Google Shape;771;p35"/>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2" name="Google Shape;772;p35"/>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773" name="Google Shape;773;p35"/>
            <p:cNvGrpSpPr/>
            <p:nvPr/>
          </p:nvGrpSpPr>
          <p:grpSpPr>
            <a:xfrm>
              <a:off x="3987863" y="749845"/>
              <a:ext cx="1138917" cy="1002207"/>
              <a:chOff x="3987863" y="749845"/>
              <a:chExt cx="1138917" cy="1002207"/>
            </a:xfrm>
          </p:grpSpPr>
          <p:sp>
            <p:nvSpPr>
              <p:cNvPr id="774" name="Google Shape;774;p35"/>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5" name="Google Shape;775;p35"/>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6" name="Google Shape;776;p35"/>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77" name="Google Shape;777;p35"/>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778" name="Google Shape;778;p35"/>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E.21</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82"/>
        <p:cNvGrpSpPr/>
        <p:nvPr/>
      </p:nvGrpSpPr>
      <p:grpSpPr>
        <a:xfrm>
          <a:off x="0" y="0"/>
          <a:ext cx="0" cy="0"/>
          <a:chOff x="0" y="0"/>
          <a:chExt cx="0" cy="0"/>
        </a:xfrm>
      </p:grpSpPr>
      <p:sp>
        <p:nvSpPr>
          <p:cNvPr id="783" name="Google Shape;783;p36"/>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84" name="Google Shape;784;p36"/>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85" name="Google Shape;785;p36"/>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Fare clic qui per digitare</a:t>
            </a:r>
            <a:endParaRPr/>
          </a:p>
        </p:txBody>
      </p:sp>
      <p:sp>
        <p:nvSpPr>
          <p:cNvPr id="786" name="Google Shape;786;p36"/>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Note</a:t>
            </a:r>
            <a:endParaRPr/>
          </a:p>
        </p:txBody>
      </p:sp>
      <p:sp>
        <p:nvSpPr>
          <p:cNvPr id="787" name="Google Shape;787;p36"/>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788" name="Google Shape;788;p36"/>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33</a:t>
            </a:fld>
            <a:endParaRPr/>
          </a:p>
        </p:txBody>
      </p:sp>
      <p:sp>
        <p:nvSpPr>
          <p:cNvPr id="789" name="Google Shape;789;p36"/>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790" name="Google Shape;790;p36"/>
          <p:cNvGrpSpPr/>
          <p:nvPr/>
        </p:nvGrpSpPr>
        <p:grpSpPr>
          <a:xfrm>
            <a:off x="383892" y="298768"/>
            <a:ext cx="794914" cy="804197"/>
            <a:chOff x="2932901" y="1728093"/>
            <a:chExt cx="1458439" cy="1475473"/>
          </a:xfrm>
        </p:grpSpPr>
        <p:sp>
          <p:nvSpPr>
            <p:cNvPr id="791" name="Google Shape;791;p36"/>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2" name="Google Shape;792;p36"/>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3" name="Google Shape;793;p36"/>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4" name="Google Shape;794;p36"/>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5" name="Google Shape;795;p36"/>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6" name="Google Shape;796;p36"/>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7" name="Google Shape;797;p36"/>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8" name="Google Shape;798;p36"/>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799" name="Google Shape;799;p36"/>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0" name="Google Shape;800;p36"/>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1" name="Google Shape;801;p36"/>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2" name="Google Shape;802;p36"/>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3" name="Google Shape;803;p36"/>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4" name="Google Shape;804;p36"/>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5" name="Google Shape;805;p36"/>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6" name="Google Shape;806;p36"/>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7" name="Google Shape;807;p36"/>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8" name="Google Shape;808;p36"/>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09" name="Google Shape;809;p36"/>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0" name="Google Shape;810;p36"/>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1" name="Google Shape;811;p36"/>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2" name="Google Shape;812;p36"/>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3" name="Google Shape;813;p36"/>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4" name="Google Shape;814;p36"/>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5" name="Google Shape;815;p36"/>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6" name="Google Shape;816;p36"/>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17" name="Google Shape;817;p36"/>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pic>
        <p:nvPicPr>
          <p:cNvPr id="822" name="Google Shape;822;p37" descr="A person sitting at a table with a computer and a drink&#10;&#10;Description automatically generated"/>
          <p:cNvPicPr preferRelativeResize="0"/>
          <p:nvPr/>
        </p:nvPicPr>
        <p:blipFill rotWithShape="1">
          <a:blip r:embed="rId3">
            <a:alphaModFix/>
          </a:blip>
          <a:srcRect/>
          <a:stretch/>
        </p:blipFill>
        <p:spPr>
          <a:xfrm>
            <a:off x="5089288" y="-109776"/>
            <a:ext cx="4112684" cy="4523308"/>
          </a:xfrm>
          <a:prstGeom prst="flowChartConnector">
            <a:avLst/>
          </a:prstGeom>
          <a:noFill/>
          <a:ln>
            <a:noFill/>
          </a:ln>
        </p:spPr>
      </p:pic>
      <p:sp>
        <p:nvSpPr>
          <p:cNvPr id="823" name="Google Shape;823;p37"/>
          <p:cNvSpPr/>
          <p:nvPr/>
        </p:nvSpPr>
        <p:spPr>
          <a:xfrm>
            <a:off x="2" y="721251"/>
            <a:ext cx="4954137" cy="4437751"/>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824" name="Google Shape;824;p37"/>
          <p:cNvSpPr txBox="1"/>
          <p:nvPr/>
        </p:nvSpPr>
        <p:spPr>
          <a:xfrm>
            <a:off x="1285305" y="1491814"/>
            <a:ext cx="2905196" cy="2299817"/>
          </a:xfrm>
          <a:prstGeom prst="rect">
            <a:avLst/>
          </a:prstGeom>
          <a:noFill/>
          <a:ln>
            <a:noFill/>
          </a:ln>
        </p:spPr>
        <p:txBody>
          <a:bodyPr spcFirstLastPara="1" wrap="square" lIns="91425" tIns="45700" rIns="91425" bIns="45700" anchor="t" anchorCtr="0">
            <a:normAutofit/>
          </a:bodyPr>
          <a:lstStyle/>
          <a:p>
            <a:pPr marL="0" marR="0" lvl="0" indent="0" algn="l" rtl="0">
              <a:lnSpc>
                <a:spcPct val="80444"/>
              </a:lnSpc>
              <a:spcBef>
                <a:spcPts val="0"/>
              </a:spcBef>
              <a:spcAft>
                <a:spcPts val="0"/>
              </a:spcAft>
              <a:buNone/>
            </a:pPr>
            <a:r>
              <a:rPr lang="it" sz="4500" b="0" i="0" u="none" strike="noStrike" cap="none">
                <a:solidFill>
                  <a:schemeClr val="lt1"/>
                </a:solidFill>
                <a:latin typeface="Calibri"/>
                <a:ea typeface="Calibri"/>
                <a:cs typeface="Calibri"/>
                <a:sym typeface="Calibri"/>
              </a:rPr>
              <a:t>Il viaggio del cliente</a:t>
            </a: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p:txBody>
      </p:sp>
      <p:sp>
        <p:nvSpPr>
          <p:cNvPr id="825" name="Google Shape;825;p37"/>
          <p:cNvSpPr txBox="1"/>
          <p:nvPr/>
        </p:nvSpPr>
        <p:spPr>
          <a:xfrm>
            <a:off x="263557" y="1787251"/>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3D</a:t>
            </a:r>
            <a:endParaRPr sz="1401" b="0" i="0" u="none" strike="noStrike" cap="none">
              <a:solidFill>
                <a:srgbClr val="000000"/>
              </a:solidFill>
              <a:latin typeface="Arial"/>
              <a:ea typeface="Arial"/>
              <a:cs typeface="Arial"/>
              <a:sym typeface="Arial"/>
            </a:endParaRPr>
          </a:p>
        </p:txBody>
      </p:sp>
      <p:cxnSp>
        <p:nvCxnSpPr>
          <p:cNvPr id="826" name="Google Shape;826;p37"/>
          <p:cNvCxnSpPr/>
          <p:nvPr/>
        </p:nvCxnSpPr>
        <p:spPr>
          <a:xfrm>
            <a:off x="1150155" y="1616882"/>
            <a:ext cx="0" cy="1254283"/>
          </a:xfrm>
          <a:prstGeom prst="straightConnector1">
            <a:avLst/>
          </a:prstGeom>
          <a:noFill/>
          <a:ln w="28575" cap="flat" cmpd="sng">
            <a:solidFill>
              <a:schemeClr val="lt1"/>
            </a:solidFill>
            <a:prstDash val="solid"/>
            <a:round/>
            <a:headEnd type="none" w="sm" len="sm"/>
            <a:tailEnd type="none" w="sm" len="sm"/>
          </a:ln>
        </p:spPr>
      </p:cxnSp>
      <p:sp>
        <p:nvSpPr>
          <p:cNvPr id="827" name="Google Shape;827;p37"/>
          <p:cNvSpPr/>
          <p:nvPr/>
        </p:nvSpPr>
        <p:spPr>
          <a:xfrm>
            <a:off x="4874049" y="-381120"/>
            <a:ext cx="4826075" cy="5065995"/>
          </a:xfrm>
          <a:prstGeom prst="ellipse">
            <a:avLst/>
          </a:prstGeom>
          <a:noFill/>
          <a:ln w="133350" cap="flat" cmpd="sng">
            <a:solidFill>
              <a:srgbClr val="8ABF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828" name="Google Shape;828;p37"/>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34</a:t>
            </a:fld>
            <a:endParaRPr sz="1600" b="0" i="0" u="none" strike="noStrike" cap="none">
              <a:solidFill>
                <a:srgbClr val="8AC03B"/>
              </a:solidFill>
              <a:latin typeface="Calibri"/>
              <a:ea typeface="Calibri"/>
              <a:cs typeface="Calibri"/>
              <a:sym typeface="Calibri"/>
            </a:endParaRPr>
          </a:p>
        </p:txBody>
      </p:sp>
      <p:grpSp>
        <p:nvGrpSpPr>
          <p:cNvPr id="829" name="Google Shape;829;p37"/>
          <p:cNvGrpSpPr/>
          <p:nvPr/>
        </p:nvGrpSpPr>
        <p:grpSpPr>
          <a:xfrm>
            <a:off x="263557" y="3445257"/>
            <a:ext cx="1771886" cy="1650832"/>
            <a:chOff x="16392163" y="830616"/>
            <a:chExt cx="989004" cy="921436"/>
          </a:xfrm>
        </p:grpSpPr>
        <p:grpSp>
          <p:nvGrpSpPr>
            <p:cNvPr id="830" name="Google Shape;830;p37"/>
            <p:cNvGrpSpPr/>
            <p:nvPr/>
          </p:nvGrpSpPr>
          <p:grpSpPr>
            <a:xfrm>
              <a:off x="16489549" y="926221"/>
              <a:ext cx="729567" cy="728577"/>
              <a:chOff x="16489549" y="926221"/>
              <a:chExt cx="729567" cy="728577"/>
            </a:xfrm>
          </p:grpSpPr>
          <p:sp>
            <p:nvSpPr>
              <p:cNvPr id="831" name="Google Shape;831;p37"/>
              <p:cNvSpPr/>
              <p:nvPr/>
            </p:nvSpPr>
            <p:spPr>
              <a:xfrm>
                <a:off x="16489549" y="926221"/>
                <a:ext cx="729566" cy="728577"/>
              </a:xfrm>
              <a:custGeom>
                <a:avLst/>
                <a:gdLst/>
                <a:ahLst/>
                <a:cxnLst/>
                <a:rect l="l" t="t" r="r" b="b"/>
                <a:pathLst>
                  <a:path w="729566" h="728577" extrusionOk="0">
                    <a:moveTo>
                      <a:pt x="729567" y="364289"/>
                    </a:moveTo>
                    <a:cubicBezTo>
                      <a:pt x="729567" y="565390"/>
                      <a:pt x="566159" y="728578"/>
                      <a:pt x="364783" y="728578"/>
                    </a:cubicBezTo>
                    <a:cubicBezTo>
                      <a:pt x="163410" y="728578"/>
                      <a:pt x="0" y="565390"/>
                      <a:pt x="0" y="364289"/>
                    </a:cubicBezTo>
                    <a:cubicBezTo>
                      <a:pt x="0" y="163188"/>
                      <a:pt x="163410" y="0"/>
                      <a:pt x="364783" y="0"/>
                    </a:cubicBezTo>
                    <a:cubicBezTo>
                      <a:pt x="566159" y="0"/>
                      <a:pt x="729567" y="163188"/>
                      <a:pt x="729567" y="36428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2" name="Google Shape;832;p37"/>
              <p:cNvSpPr/>
              <p:nvPr/>
            </p:nvSpPr>
            <p:spPr>
              <a:xfrm>
                <a:off x="16674417" y="926221"/>
                <a:ext cx="363132" cy="728577"/>
              </a:xfrm>
              <a:custGeom>
                <a:avLst/>
                <a:gdLst/>
                <a:ahLst/>
                <a:cxnLst/>
                <a:rect l="l" t="t" r="r" b="b"/>
                <a:pathLst>
                  <a:path w="363132" h="728577" extrusionOk="0">
                    <a:moveTo>
                      <a:pt x="363132" y="364289"/>
                    </a:moveTo>
                    <a:cubicBezTo>
                      <a:pt x="363132" y="565390"/>
                      <a:pt x="282254" y="728578"/>
                      <a:pt x="181567" y="728578"/>
                    </a:cubicBezTo>
                    <a:cubicBezTo>
                      <a:pt x="80879" y="728578"/>
                      <a:pt x="0" y="565390"/>
                      <a:pt x="0" y="364289"/>
                    </a:cubicBezTo>
                    <a:cubicBezTo>
                      <a:pt x="0" y="163188"/>
                      <a:pt x="80879" y="0"/>
                      <a:pt x="181567" y="0"/>
                    </a:cubicBezTo>
                    <a:cubicBezTo>
                      <a:pt x="282254" y="0"/>
                      <a:pt x="363132" y="163188"/>
                      <a:pt x="363132" y="364289"/>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3" name="Google Shape;833;p37"/>
              <p:cNvSpPr/>
              <p:nvPr/>
            </p:nvSpPr>
            <p:spPr>
              <a:xfrm>
                <a:off x="16581983" y="1048200"/>
                <a:ext cx="544699" cy="60989"/>
              </a:xfrm>
              <a:custGeom>
                <a:avLst/>
                <a:gdLst/>
                <a:ahLst/>
                <a:cxnLst/>
                <a:rect l="l" t="t" r="r" b="b"/>
                <a:pathLst>
                  <a:path w="544699" h="60989" extrusionOk="0">
                    <a:moveTo>
                      <a:pt x="544700" y="0"/>
                    </a:moveTo>
                    <a:cubicBezTo>
                      <a:pt x="478676" y="37912"/>
                      <a:pt x="381290" y="60989"/>
                      <a:pt x="272350" y="60989"/>
                    </a:cubicBezTo>
                    <a:cubicBezTo>
                      <a:pt x="163410" y="60989"/>
                      <a:pt x="67675" y="37912"/>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4" name="Google Shape;834;p37"/>
              <p:cNvSpPr/>
              <p:nvPr/>
            </p:nvSpPr>
            <p:spPr>
              <a:xfrm>
                <a:off x="16583634" y="1473478"/>
                <a:ext cx="544698" cy="60989"/>
              </a:xfrm>
              <a:custGeom>
                <a:avLst/>
                <a:gdLst/>
                <a:ahLst/>
                <a:cxnLst/>
                <a:rect l="l" t="t" r="r" b="b"/>
                <a:pathLst>
                  <a:path w="544698" h="60989" extrusionOk="0">
                    <a:moveTo>
                      <a:pt x="0" y="60989"/>
                    </a:moveTo>
                    <a:cubicBezTo>
                      <a:pt x="66024" y="23077"/>
                      <a:pt x="163409" y="0"/>
                      <a:pt x="272350" y="0"/>
                    </a:cubicBezTo>
                    <a:cubicBezTo>
                      <a:pt x="381291" y="0"/>
                      <a:pt x="477024" y="23077"/>
                      <a:pt x="544699" y="60989"/>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5" name="Google Shape;835;p37"/>
              <p:cNvSpPr/>
              <p:nvPr/>
            </p:nvSpPr>
            <p:spPr>
              <a:xfrm>
                <a:off x="16489549" y="1290509"/>
                <a:ext cx="729567" cy="16483"/>
              </a:xfrm>
              <a:custGeom>
                <a:avLst/>
                <a:gdLst/>
                <a:ahLst/>
                <a:cxnLst/>
                <a:rect l="l" t="t" r="r" b="b"/>
                <a:pathLst>
                  <a:path w="729567" h="16483" extrusionOk="0">
                    <a:moveTo>
                      <a:pt x="0" y="0"/>
                    </a:moveTo>
                    <a:lnTo>
                      <a:pt x="729567"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6" name="Google Shape;836;p37"/>
              <p:cNvSpPr/>
              <p:nvPr/>
            </p:nvSpPr>
            <p:spPr>
              <a:xfrm>
                <a:off x="16854333" y="926221"/>
                <a:ext cx="16506" cy="728577"/>
              </a:xfrm>
              <a:custGeom>
                <a:avLst/>
                <a:gdLst/>
                <a:ahLst/>
                <a:cxnLst/>
                <a:rect l="l" t="t" r="r" b="b"/>
                <a:pathLst>
                  <a:path w="16506" h="728577" extrusionOk="0">
                    <a:moveTo>
                      <a:pt x="0" y="0"/>
                    </a:moveTo>
                    <a:lnTo>
                      <a:pt x="0" y="728578"/>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837" name="Google Shape;837;p37"/>
            <p:cNvSpPr/>
            <p:nvPr/>
          </p:nvSpPr>
          <p:spPr>
            <a:xfrm>
              <a:off x="16501104" y="830616"/>
              <a:ext cx="353228" cy="163188"/>
            </a:xfrm>
            <a:custGeom>
              <a:avLst/>
              <a:gdLst/>
              <a:ahLst/>
              <a:cxnLst/>
              <a:rect l="l" t="t" r="r" b="b"/>
              <a:pathLst>
                <a:path w="353228" h="163188" extrusionOk="0">
                  <a:moveTo>
                    <a:pt x="0" y="163188"/>
                  </a:moveTo>
                  <a:cubicBezTo>
                    <a:pt x="84180" y="62638"/>
                    <a:pt x="211277" y="0"/>
                    <a:pt x="353229" y="0"/>
                  </a:cubicBezTo>
                </a:path>
              </a:pathLst>
            </a:custGeom>
            <a:noFill/>
            <a:ln w="16500" cap="rnd" cmpd="sng">
              <a:solidFill>
                <a:schemeClr val="lt1"/>
              </a:solidFill>
              <a:prstDash val="dashDot"/>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8" name="Google Shape;838;p37"/>
            <p:cNvSpPr/>
            <p:nvPr/>
          </p:nvSpPr>
          <p:spPr>
            <a:xfrm>
              <a:off x="16392163" y="993804"/>
              <a:ext cx="924339" cy="758248"/>
            </a:xfrm>
            <a:custGeom>
              <a:avLst/>
              <a:gdLst/>
              <a:ahLst/>
              <a:cxnLst/>
              <a:rect l="l" t="t" r="r" b="b"/>
              <a:pathLst>
                <a:path w="924339" h="758248" extrusionOk="0">
                  <a:moveTo>
                    <a:pt x="924339" y="296706"/>
                  </a:moveTo>
                  <a:cubicBezTo>
                    <a:pt x="924339" y="550554"/>
                    <a:pt x="718013" y="758248"/>
                    <a:pt x="462170" y="758248"/>
                  </a:cubicBezTo>
                  <a:cubicBezTo>
                    <a:pt x="206326" y="758248"/>
                    <a:pt x="0" y="552203"/>
                    <a:pt x="0" y="296706"/>
                  </a:cubicBezTo>
                  <a:cubicBezTo>
                    <a:pt x="0" y="41209"/>
                    <a:pt x="41265" y="80770"/>
                    <a:pt x="108941"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39" name="Google Shape;839;p37"/>
            <p:cNvSpPr/>
            <p:nvPr/>
          </p:nvSpPr>
          <p:spPr>
            <a:xfrm>
              <a:off x="16930260" y="836730"/>
              <a:ext cx="450907" cy="455428"/>
            </a:xfrm>
            <a:custGeom>
              <a:avLst/>
              <a:gdLst/>
              <a:ahLst/>
              <a:cxnLst/>
              <a:rect l="l" t="t" r="r" b="b"/>
              <a:pathLst>
                <a:path w="450907" h="455428" extrusionOk="0">
                  <a:moveTo>
                    <a:pt x="0" y="479"/>
                  </a:moveTo>
                  <a:cubicBezTo>
                    <a:pt x="0" y="479"/>
                    <a:pt x="115542" y="23556"/>
                    <a:pt x="163410" y="193338"/>
                  </a:cubicBezTo>
                  <a:cubicBezTo>
                    <a:pt x="216231" y="384548"/>
                    <a:pt x="288856" y="401032"/>
                    <a:pt x="386242" y="455428"/>
                  </a:cubicBezTo>
                  <a:cubicBezTo>
                    <a:pt x="386242" y="455428"/>
                    <a:pt x="524893" y="305427"/>
                    <a:pt x="396145" y="147183"/>
                  </a:cubicBezTo>
                  <a:cubicBezTo>
                    <a:pt x="318568" y="51578"/>
                    <a:pt x="146904" y="-12708"/>
                    <a:pt x="0" y="212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40" name="Google Shape;840;p37"/>
            <p:cNvSpPr/>
            <p:nvPr/>
          </p:nvSpPr>
          <p:spPr>
            <a:xfrm>
              <a:off x="16930260" y="835560"/>
              <a:ext cx="386242" cy="454949"/>
            </a:xfrm>
            <a:custGeom>
              <a:avLst/>
              <a:gdLst/>
              <a:ahLst/>
              <a:cxnLst/>
              <a:rect l="l" t="t" r="r" b="b"/>
              <a:pathLst>
                <a:path w="386242" h="454949" extrusionOk="0">
                  <a:moveTo>
                    <a:pt x="0" y="0"/>
                  </a:moveTo>
                  <a:cubicBezTo>
                    <a:pt x="219531" y="36264"/>
                    <a:pt x="386242" y="225826"/>
                    <a:pt x="386242" y="454949"/>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pic>
        <p:nvPicPr>
          <p:cNvPr id="841" name="Google Shape;841;p37"/>
          <p:cNvPicPr preferRelativeResize="0"/>
          <p:nvPr/>
        </p:nvPicPr>
        <p:blipFill rotWithShape="1">
          <a:blip r:embed="rId4">
            <a:alphaModFix amt="70000"/>
          </a:blip>
          <a:srcRect/>
          <a:stretch/>
        </p:blipFill>
        <p:spPr>
          <a:xfrm rot="-3551750">
            <a:off x="6749319" y="1411993"/>
            <a:ext cx="2489051" cy="2489051"/>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sp>
        <p:nvSpPr>
          <p:cNvPr id="846" name="Google Shape;846;p38"/>
          <p:cNvSpPr txBox="1"/>
          <p:nvPr/>
        </p:nvSpPr>
        <p:spPr>
          <a:xfrm>
            <a:off x="2434027" y="378073"/>
            <a:ext cx="6301715" cy="4072873"/>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Intraprendere la progettazione di un piano di customer journey per il vostro progetto di ecoturismo non è solo una questione di logistica: si tratta di creare esperienze trasformative che lascino un impatto duraturo. </a:t>
            </a:r>
            <a:endParaRPr dirty="0"/>
          </a:p>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Il viaggio di ogni viaggiatore è unico, un arazzo intessuto con i fili degli interessi personali, delle connessioni culturali e della gestione dell'ambiente.</a:t>
            </a:r>
            <a:endParaRPr dirty="0"/>
          </a:p>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La progettazione di un piano di customer journey per il vostro progetto è importante perché vi aiuta a comprendere le esigenze dei clienti, a migliorare la loro esperienza, a identificare i punti di contatto, a ottimizzare gli sforzi di marketing, a guidare le conversioni, a costruire la fedeltà al marchio e ad adattarvi al feedback in modo efficiente.</a:t>
            </a:r>
            <a:endParaRPr dirty="0"/>
          </a:p>
          <a:p>
            <a:pPr marL="0" marR="0" lvl="0" indent="0" algn="l" rtl="0">
              <a:lnSpc>
                <a:spcPct val="10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dirty="0">
                <a:solidFill>
                  <a:srgbClr val="6D6E71"/>
                </a:solidFill>
                <a:latin typeface="Calibri"/>
                <a:ea typeface="Calibri"/>
                <a:cs typeface="Calibri"/>
                <a:sym typeface="Calibri"/>
              </a:rPr>
              <a:t>L'identificazione della singolarità e della diversità dell'esperienza del cliente ecoturistico implica il riconoscimento degli aspetti unici e dei vari elementi che rendono il viaggio di ogni viaggiatore speciale e inclusivo.</a:t>
            </a:r>
            <a:endParaRPr dirty="0"/>
          </a:p>
          <a:p>
            <a:pPr marL="190498" marR="0" lvl="0" indent="-101598" algn="l" rtl="0">
              <a:lnSpc>
                <a:spcPct val="150000"/>
              </a:lnSpc>
              <a:spcBef>
                <a:spcPts val="0"/>
              </a:spcBef>
              <a:spcAft>
                <a:spcPts val="0"/>
              </a:spcAft>
              <a:buClr>
                <a:srgbClr val="97C679"/>
              </a:buClr>
              <a:buSzPts val="1400"/>
              <a:buFont typeface="Arial"/>
              <a:buNone/>
            </a:pPr>
            <a:endParaRPr sz="1600" b="0" i="0" u="none" strike="noStrike" cap="none" dirty="0">
              <a:solidFill>
                <a:srgbClr val="6D6E71"/>
              </a:solidFill>
              <a:latin typeface="Calibri"/>
              <a:ea typeface="Calibri"/>
              <a:cs typeface="Calibri"/>
              <a:sym typeface="Calibri"/>
            </a:endParaRPr>
          </a:p>
        </p:txBody>
      </p:sp>
      <p:sp>
        <p:nvSpPr>
          <p:cNvPr id="847" name="Google Shape;847;p3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35</a:t>
            </a:fld>
            <a:endParaRPr/>
          </a:p>
        </p:txBody>
      </p:sp>
      <p:sp>
        <p:nvSpPr>
          <p:cNvPr id="848" name="Google Shape;848;p38"/>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49" name="Google Shape;849;p38"/>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Introduzione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850" name="Google Shape;850;p38"/>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3D</a:t>
            </a:r>
            <a:endParaRPr sz="2700" b="1" i="0" u="none" strike="noStrike" cap="none">
              <a:solidFill>
                <a:schemeClr val="lt1"/>
              </a:solidFill>
              <a:latin typeface="Calibri"/>
              <a:ea typeface="Calibri"/>
              <a:cs typeface="Calibri"/>
              <a:sym typeface="Calibri"/>
            </a:endParaRPr>
          </a:p>
        </p:txBody>
      </p:sp>
      <p:cxnSp>
        <p:nvCxnSpPr>
          <p:cNvPr id="851" name="Google Shape;851;p38"/>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55"/>
        <p:cNvGrpSpPr/>
        <p:nvPr/>
      </p:nvGrpSpPr>
      <p:grpSpPr>
        <a:xfrm>
          <a:off x="0" y="0"/>
          <a:ext cx="0" cy="0"/>
          <a:chOff x="0" y="0"/>
          <a:chExt cx="0" cy="0"/>
        </a:xfrm>
      </p:grpSpPr>
      <p:sp>
        <p:nvSpPr>
          <p:cNvPr id="856" name="Google Shape;856;p39"/>
          <p:cNvSpPr txBox="1"/>
          <p:nvPr/>
        </p:nvSpPr>
        <p:spPr>
          <a:xfrm>
            <a:off x="2434027" y="317892"/>
            <a:ext cx="6301715" cy="4596069"/>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dirty="0">
                <a:solidFill>
                  <a:srgbClr val="8ECC4E"/>
                </a:solidFill>
                <a:latin typeface="Calibri"/>
                <a:ea typeface="Calibri"/>
                <a:cs typeface="Calibri"/>
                <a:sym typeface="Calibri"/>
              </a:rPr>
              <a:t>1. Singolarità:</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300" b="0" i="0" u="none" strike="noStrike" cap="none" dirty="0">
                <a:solidFill>
                  <a:srgbClr val="6D6E71"/>
                </a:solidFill>
                <a:latin typeface="Calibri"/>
                <a:ea typeface="Calibri"/>
                <a:cs typeface="Calibri"/>
                <a:sym typeface="Calibri"/>
              </a:rPr>
              <a:t>Identificare le attrazioni speciali, le gemme nascoste e le esperienze fuori dai sentieri battuti che distinguono il vostro progetto ecoturistico dalle destinazioni turistiche tradizionali.</a:t>
            </a:r>
            <a:endParaRPr sz="1300" dirty="0"/>
          </a:p>
          <a:p>
            <a:pPr marL="285750" marR="0" lvl="0" indent="-285750" algn="l" rtl="0">
              <a:lnSpc>
                <a:spcPct val="100000"/>
              </a:lnSpc>
              <a:spcBef>
                <a:spcPts val="0"/>
              </a:spcBef>
              <a:spcAft>
                <a:spcPts val="0"/>
              </a:spcAft>
              <a:buClr>
                <a:srgbClr val="97C679"/>
              </a:buClr>
              <a:buSzPts val="1400"/>
              <a:buFont typeface="Noto Sans Symbols"/>
              <a:buChar char="❖"/>
            </a:pPr>
            <a:r>
              <a:rPr lang="it" sz="1300" b="0" i="0" u="none" strike="noStrike" cap="none" dirty="0">
                <a:solidFill>
                  <a:srgbClr val="6D6E71"/>
                </a:solidFill>
                <a:latin typeface="Calibri"/>
                <a:ea typeface="Calibri"/>
                <a:cs typeface="Calibri"/>
                <a:sym typeface="Calibri"/>
              </a:rPr>
              <a:t>Personalizzare le esperienze di ecoturismo per soddisfare gli interessi, le esigenze e i desideri specifici dei diversi viaggiatori.</a:t>
            </a:r>
            <a:endParaRPr sz="1300" dirty="0"/>
          </a:p>
          <a:p>
            <a:pPr marL="285750" marR="0" lvl="0" indent="-285750" algn="l" rtl="0">
              <a:lnSpc>
                <a:spcPct val="100000"/>
              </a:lnSpc>
              <a:spcBef>
                <a:spcPts val="0"/>
              </a:spcBef>
              <a:spcAft>
                <a:spcPts val="0"/>
              </a:spcAft>
              <a:buClr>
                <a:srgbClr val="97C679"/>
              </a:buClr>
              <a:buSzPts val="1400"/>
              <a:buFont typeface="Noto Sans Symbols"/>
              <a:buChar char="❖"/>
            </a:pPr>
            <a:r>
              <a:rPr lang="it" sz="1300" b="0" i="0" u="none" strike="noStrike" cap="none" dirty="0">
                <a:solidFill>
                  <a:srgbClr val="6D6E71"/>
                </a:solidFill>
                <a:latin typeface="Calibri"/>
                <a:ea typeface="Calibri"/>
                <a:cs typeface="Calibri"/>
                <a:sym typeface="Calibri"/>
              </a:rPr>
              <a:t>Offrono opzioni personalizzate e pacchetti personalizzabili che consentono ai viaggiatori di creare la propria avventura unica in base alle loro preferenze.</a:t>
            </a:r>
            <a:endParaRPr sz="1300" dirty="0"/>
          </a:p>
          <a:p>
            <a:pPr marL="0" marR="0" lvl="0" indent="0" algn="l" rtl="0">
              <a:lnSpc>
                <a:spcPct val="100000"/>
              </a:lnSpc>
              <a:spcBef>
                <a:spcPts val="0"/>
              </a:spcBef>
              <a:spcAft>
                <a:spcPts val="0"/>
              </a:spcAft>
              <a:buNone/>
            </a:pPr>
            <a:r>
              <a:rPr lang="it" sz="1300" b="0" i="0" u="none" strike="noStrike" cap="none" dirty="0">
                <a:solidFill>
                  <a:srgbClr val="6D6E71"/>
                </a:solidFill>
                <a:latin typeface="Calibri"/>
                <a:ea typeface="Calibri"/>
                <a:cs typeface="Calibri"/>
                <a:sym typeface="Calibri"/>
              </a:rPr>
              <a:t> </a:t>
            </a:r>
            <a:endParaRPr sz="1300" dirty="0"/>
          </a:p>
          <a:p>
            <a:pPr marL="0" marR="0" lvl="0" indent="0" algn="l" rtl="0">
              <a:lnSpc>
                <a:spcPct val="100000"/>
              </a:lnSpc>
              <a:spcBef>
                <a:spcPts val="0"/>
              </a:spcBef>
              <a:spcAft>
                <a:spcPts val="0"/>
              </a:spcAft>
              <a:buNone/>
            </a:pPr>
            <a:r>
              <a:rPr lang="it" sz="1300" b="1" i="0" u="none" strike="noStrike" cap="none" dirty="0">
                <a:solidFill>
                  <a:srgbClr val="8ECC4E"/>
                </a:solidFill>
                <a:latin typeface="Calibri"/>
                <a:ea typeface="Calibri"/>
                <a:cs typeface="Calibri"/>
                <a:sym typeface="Calibri"/>
              </a:rPr>
              <a:t>2. Diversità:</a:t>
            </a:r>
            <a:endParaRPr sz="1300" dirty="0"/>
          </a:p>
          <a:p>
            <a:pPr marL="285750" marR="0" lvl="0" indent="-285750" algn="l" rtl="0">
              <a:lnSpc>
                <a:spcPct val="100000"/>
              </a:lnSpc>
              <a:spcBef>
                <a:spcPts val="0"/>
              </a:spcBef>
              <a:spcAft>
                <a:spcPts val="0"/>
              </a:spcAft>
              <a:buClr>
                <a:srgbClr val="97C679"/>
              </a:buClr>
              <a:buSzPts val="1400"/>
              <a:buFont typeface="Noto Sans Symbols"/>
              <a:buChar char="❖"/>
            </a:pPr>
            <a:r>
              <a:rPr lang="it" sz="1300" b="0" i="0" u="none" strike="noStrike" cap="none" dirty="0">
                <a:solidFill>
                  <a:srgbClr val="6D6E71"/>
                </a:solidFill>
                <a:latin typeface="Calibri"/>
                <a:ea typeface="Calibri"/>
                <a:cs typeface="Calibri"/>
                <a:sym typeface="Calibri"/>
              </a:rPr>
              <a:t>Abbracciate la ricchezza e la varietà di esperienze ecoturistiche della vostra destinazione.</a:t>
            </a:r>
            <a:endParaRPr sz="1300" dirty="0"/>
          </a:p>
          <a:p>
            <a:pPr marL="285750" marR="0" lvl="0" indent="-285750" algn="l" rtl="0">
              <a:lnSpc>
                <a:spcPct val="100000"/>
              </a:lnSpc>
              <a:spcBef>
                <a:spcPts val="0"/>
              </a:spcBef>
              <a:spcAft>
                <a:spcPts val="0"/>
              </a:spcAft>
              <a:buClr>
                <a:srgbClr val="97C679"/>
              </a:buClr>
              <a:buSzPts val="1400"/>
              <a:buFont typeface="Noto Sans Symbols"/>
              <a:buChar char="❖"/>
            </a:pPr>
            <a:r>
              <a:rPr lang="it" sz="1300" b="0" i="0" u="none" strike="noStrike" cap="none" dirty="0">
                <a:solidFill>
                  <a:srgbClr val="6D6E71"/>
                </a:solidFill>
                <a:latin typeface="Calibri"/>
                <a:ea typeface="Calibri"/>
                <a:cs typeface="Calibri"/>
                <a:sym typeface="Calibri"/>
              </a:rPr>
              <a:t>Presentate una gamma diversificata di attività, paesaggi, ecosistemi e incontri culturali all'interno delle vostre destinazioni ecoturistiche.</a:t>
            </a:r>
            <a:endParaRPr sz="1300" dirty="0"/>
          </a:p>
          <a:p>
            <a:pPr marL="285750" marR="0" lvl="0" indent="-285750" algn="l" rtl="0">
              <a:lnSpc>
                <a:spcPct val="100000"/>
              </a:lnSpc>
              <a:spcBef>
                <a:spcPts val="0"/>
              </a:spcBef>
              <a:spcAft>
                <a:spcPts val="0"/>
              </a:spcAft>
              <a:buClr>
                <a:srgbClr val="97C679"/>
              </a:buClr>
              <a:buSzPts val="1400"/>
              <a:buFont typeface="Noto Sans Symbols"/>
              <a:buChar char="❖"/>
            </a:pPr>
            <a:r>
              <a:rPr lang="it" sz="1300" b="0" i="0" u="none" strike="noStrike" cap="none" dirty="0">
                <a:solidFill>
                  <a:srgbClr val="6D6E71"/>
                </a:solidFill>
                <a:latin typeface="Calibri"/>
                <a:ea typeface="Calibri"/>
                <a:cs typeface="Calibri"/>
                <a:sym typeface="Calibri"/>
              </a:rPr>
              <a:t>Rispondere alle diverse fasce demografiche, agli interessi e ai livelli di avventura dei viaggiatori, offrendo un mix di incontri con la fauna selvatica, escursioni nella natura, immersioni culturali e iniziative di turismo sostenibile.</a:t>
            </a:r>
            <a:endParaRPr sz="1300" dirty="0"/>
          </a:p>
          <a:p>
            <a:pPr marL="285750" marR="0" lvl="0" indent="-285750" algn="l" rtl="0">
              <a:lnSpc>
                <a:spcPct val="100000"/>
              </a:lnSpc>
              <a:spcBef>
                <a:spcPts val="0"/>
              </a:spcBef>
              <a:spcAft>
                <a:spcPts val="0"/>
              </a:spcAft>
              <a:buClr>
                <a:srgbClr val="97C679"/>
              </a:buClr>
              <a:buSzPts val="1400"/>
              <a:buFont typeface="Noto Sans Symbols"/>
              <a:buChar char="❖"/>
            </a:pPr>
            <a:r>
              <a:rPr lang="it" sz="1300" b="0" i="0" u="none" strike="noStrike" cap="none" dirty="0">
                <a:solidFill>
                  <a:srgbClr val="6D6E71"/>
                </a:solidFill>
                <a:latin typeface="Calibri"/>
                <a:ea typeface="Calibri"/>
                <a:cs typeface="Calibri"/>
                <a:sym typeface="Calibri"/>
              </a:rPr>
              <a:t>Collaborare con le comunità locali, i gruppi indigeni e le organizzazioni di conservazione per incorporare prospettive, tradizioni e racconti diversi nell'esperienza ecoturistica.</a:t>
            </a:r>
            <a:endParaRPr sz="1300" dirty="0"/>
          </a:p>
          <a:p>
            <a:pPr marL="285750" marR="0" lvl="0" indent="-285750" algn="l" rtl="0">
              <a:lnSpc>
                <a:spcPct val="100000"/>
              </a:lnSpc>
              <a:spcBef>
                <a:spcPts val="0"/>
              </a:spcBef>
              <a:spcAft>
                <a:spcPts val="0"/>
              </a:spcAft>
              <a:buClr>
                <a:srgbClr val="97C679"/>
              </a:buClr>
              <a:buSzPts val="1400"/>
              <a:buFont typeface="Noto Sans Symbols"/>
              <a:buChar char="❖"/>
            </a:pPr>
            <a:r>
              <a:rPr lang="it" sz="1300" b="0" i="0" u="none" strike="noStrike" cap="none" dirty="0">
                <a:solidFill>
                  <a:srgbClr val="6D6E71"/>
                </a:solidFill>
                <a:latin typeface="Calibri"/>
                <a:ea typeface="Calibri"/>
                <a:cs typeface="Calibri"/>
                <a:sym typeface="Calibri"/>
              </a:rPr>
              <a:t>Promuovere l'inclusività e l'accessibilità, assicurando che le attività e le strutture ricettive dell'ecoturismo accolgano viaggiatori di ogni età, abilità e provenienza.</a:t>
            </a:r>
            <a:endParaRPr sz="1300" dirty="0"/>
          </a:p>
          <a:p>
            <a:pPr marL="285750" marR="0" lvl="0" indent="-196850" algn="l" rtl="0">
              <a:lnSpc>
                <a:spcPct val="100000"/>
              </a:lnSpc>
              <a:spcBef>
                <a:spcPts val="0"/>
              </a:spcBef>
              <a:spcAft>
                <a:spcPts val="0"/>
              </a:spcAft>
              <a:buClr>
                <a:srgbClr val="97C679"/>
              </a:buClr>
              <a:buSzPts val="1400"/>
              <a:buFont typeface="Noto Sans Symbols"/>
              <a:buNone/>
            </a:pPr>
            <a:endParaRPr sz="1300" b="0" i="0" u="none" strike="noStrike" cap="none" dirty="0">
              <a:solidFill>
                <a:srgbClr val="6D6E71"/>
              </a:solidFill>
              <a:latin typeface="Calibri"/>
              <a:ea typeface="Calibri"/>
              <a:cs typeface="Calibri"/>
              <a:sym typeface="Calibri"/>
            </a:endParaRPr>
          </a:p>
          <a:p>
            <a:pPr marL="190498" marR="0" lvl="0" indent="-101598" algn="l" rtl="0">
              <a:lnSpc>
                <a:spcPct val="150000"/>
              </a:lnSpc>
              <a:spcBef>
                <a:spcPts val="0"/>
              </a:spcBef>
              <a:spcAft>
                <a:spcPts val="0"/>
              </a:spcAft>
              <a:buClr>
                <a:srgbClr val="97C679"/>
              </a:buClr>
              <a:buSzPts val="1400"/>
              <a:buFont typeface="Arial"/>
              <a:buNone/>
            </a:pPr>
            <a:endParaRPr sz="1600" b="0" i="0" u="none" strike="noStrike" cap="none" dirty="0">
              <a:solidFill>
                <a:srgbClr val="6D6E71"/>
              </a:solidFill>
              <a:latin typeface="Calibri"/>
              <a:ea typeface="Calibri"/>
              <a:cs typeface="Calibri"/>
              <a:sym typeface="Calibri"/>
            </a:endParaRPr>
          </a:p>
        </p:txBody>
      </p:sp>
      <p:sp>
        <p:nvSpPr>
          <p:cNvPr id="857" name="Google Shape;857;p3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36</a:t>
            </a:fld>
            <a:endParaRPr dirty="0"/>
          </a:p>
        </p:txBody>
      </p:sp>
      <p:sp>
        <p:nvSpPr>
          <p:cNvPr id="858" name="Google Shape;858;p39"/>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59" name="Google Shape;859;p39"/>
          <p:cNvSpPr txBox="1"/>
          <p:nvPr/>
        </p:nvSpPr>
        <p:spPr>
          <a:xfrm>
            <a:off x="251523" y="1474570"/>
            <a:ext cx="1977444" cy="28853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000" b="0" i="0" u="none" strike="noStrike" cap="none" dirty="0">
                <a:solidFill>
                  <a:schemeClr val="lt1"/>
                </a:solidFill>
                <a:latin typeface="Calibri"/>
                <a:ea typeface="Calibri"/>
                <a:cs typeface="Calibri"/>
                <a:sym typeface="Calibri"/>
              </a:rPr>
              <a:t>La singolarità nella progettazione dell'esperienza del cliente con il Customer Journey Canvas</a:t>
            </a:r>
            <a:endParaRPr sz="1200" dirty="0"/>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p:txBody>
      </p:sp>
      <p:sp>
        <p:nvSpPr>
          <p:cNvPr id="860" name="Google Shape;860;p39"/>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3D</a:t>
            </a:r>
            <a:endParaRPr sz="2700" b="1" i="0" u="none" strike="noStrike" cap="none">
              <a:solidFill>
                <a:schemeClr val="lt1"/>
              </a:solidFill>
              <a:latin typeface="Calibri"/>
              <a:ea typeface="Calibri"/>
              <a:cs typeface="Calibri"/>
              <a:sym typeface="Calibri"/>
            </a:endParaRPr>
          </a:p>
        </p:txBody>
      </p:sp>
      <p:cxnSp>
        <p:nvCxnSpPr>
          <p:cNvPr id="861" name="Google Shape;861;p39"/>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65"/>
        <p:cNvGrpSpPr/>
        <p:nvPr/>
      </p:nvGrpSpPr>
      <p:grpSpPr>
        <a:xfrm>
          <a:off x="0" y="0"/>
          <a:ext cx="0" cy="0"/>
          <a:chOff x="0" y="0"/>
          <a:chExt cx="0" cy="0"/>
        </a:xfrm>
      </p:grpSpPr>
      <p:sp>
        <p:nvSpPr>
          <p:cNvPr id="866" name="Google Shape;866;p40"/>
          <p:cNvSpPr txBox="1"/>
          <p:nvPr/>
        </p:nvSpPr>
        <p:spPr>
          <a:xfrm>
            <a:off x="2449691" y="217396"/>
            <a:ext cx="6301715" cy="4472983"/>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dirty="0">
                <a:solidFill>
                  <a:srgbClr val="8ECC4E"/>
                </a:solidFill>
                <a:latin typeface="Calibri"/>
                <a:ea typeface="Calibri"/>
                <a:cs typeface="Calibri"/>
                <a:sym typeface="Calibri"/>
              </a:rPr>
              <a:t>1. Ricerca e scoperta</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I viaggiatori vengono a conoscenza delle opportunità di ecoturismo attraverso vari canali, come le ricerche online, i social media, i blog di ecoturismo o le raccomandazioni di amici e familiari.</a:t>
            </a:r>
            <a:endParaRPr dirty="0"/>
          </a:p>
          <a:p>
            <a:pPr marL="285750" marR="0" lvl="0" indent="-196850" algn="l" rtl="0">
              <a:lnSpc>
                <a:spcPct val="100000"/>
              </a:lnSpc>
              <a:spcBef>
                <a:spcPts val="0"/>
              </a:spcBef>
              <a:spcAft>
                <a:spcPts val="0"/>
              </a:spcAft>
              <a:buClr>
                <a:srgbClr val="97C679"/>
              </a:buClr>
              <a:buSzPts val="1400"/>
              <a:buFont typeface="Noto Sans Symbols"/>
              <a:buNone/>
            </a:pPr>
            <a:endParaRPr sz="1400" b="0"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dirty="0">
                <a:solidFill>
                  <a:srgbClr val="8ECC4E"/>
                </a:solidFill>
                <a:latin typeface="Calibri"/>
                <a:ea typeface="Calibri"/>
                <a:cs typeface="Calibri"/>
                <a:sym typeface="Calibri"/>
              </a:rPr>
              <a:t>2. Coinvolgimento e formazione</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Fornite contenuti coinvolgenti sul vostro sito web e sulle piattaforme dei social media per educare i viaggiatori sull'importanza dei viaggi sostenibili e sul significato ambientale e culturale delle destinazioni ecoturistiche.</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 Offrite tour virtuali, video informativi, blog post ed esperienze interattive per mostrare le bellezze naturali, la biodiversità e il patrimonio culturale delle vostre località.</a:t>
            </a:r>
            <a:endParaRPr dirty="0"/>
          </a:p>
          <a:p>
            <a:pPr marL="0" marR="0" lvl="0" indent="0" algn="l" rtl="0">
              <a:lnSpc>
                <a:spcPct val="100000"/>
              </a:lnSpc>
              <a:spcBef>
                <a:spcPts val="0"/>
              </a:spcBef>
              <a:spcAft>
                <a:spcPts val="0"/>
              </a:spcAft>
              <a:buNone/>
            </a:pPr>
            <a:endParaRPr sz="1400" b="1"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dirty="0">
                <a:solidFill>
                  <a:srgbClr val="8ECC4E"/>
                </a:solidFill>
                <a:latin typeface="Calibri"/>
                <a:ea typeface="Calibri"/>
                <a:cs typeface="Calibri"/>
                <a:sym typeface="Calibri"/>
              </a:rPr>
              <a:t>3. Processo di prenotazione:</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Semplificare il processo di prenotazione offrendo un sito web o un'applicazione mobile di facile utilizzo.</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Comunicare chiaramente l'impegno del progetto per la sostenibilità</a:t>
            </a:r>
            <a:endParaRPr dirty="0"/>
          </a:p>
          <a:p>
            <a:pPr marL="285750" marR="0" lvl="0" indent="-196850" algn="l" rtl="0">
              <a:lnSpc>
                <a:spcPct val="100000"/>
              </a:lnSpc>
              <a:spcBef>
                <a:spcPts val="0"/>
              </a:spcBef>
              <a:spcAft>
                <a:spcPts val="0"/>
              </a:spcAft>
              <a:buClr>
                <a:srgbClr val="97C679"/>
              </a:buClr>
              <a:buSzPts val="1400"/>
              <a:buFont typeface="Noto Sans Symbols"/>
              <a:buNone/>
            </a:pPr>
            <a:endParaRPr sz="1400" b="1"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dirty="0">
                <a:solidFill>
                  <a:srgbClr val="8ECC4E"/>
                </a:solidFill>
                <a:latin typeface="Calibri"/>
                <a:ea typeface="Calibri"/>
                <a:cs typeface="Calibri"/>
                <a:sym typeface="Calibri"/>
              </a:rPr>
              <a:t>4. Preparazione al viaggio: </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Fornire informazioni complete prima del viaggio </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Offrire assistenza e supporto personalizzati</a:t>
            </a:r>
            <a:endParaRPr dirty="0"/>
          </a:p>
          <a:p>
            <a:pPr marL="0" marR="0" lvl="0" indent="0" algn="l" rtl="0">
              <a:lnSpc>
                <a:spcPct val="150000"/>
              </a:lnSpc>
              <a:spcBef>
                <a:spcPts val="0"/>
              </a:spcBef>
              <a:spcAft>
                <a:spcPts val="0"/>
              </a:spcAft>
              <a:buNone/>
            </a:pPr>
            <a:endParaRPr sz="1600" b="0" i="0" u="none" strike="noStrike" cap="none" dirty="0">
              <a:solidFill>
                <a:srgbClr val="6D6E71"/>
              </a:solidFill>
              <a:latin typeface="Calibri"/>
              <a:ea typeface="Calibri"/>
              <a:cs typeface="Calibri"/>
              <a:sym typeface="Calibri"/>
            </a:endParaRPr>
          </a:p>
        </p:txBody>
      </p:sp>
      <p:sp>
        <p:nvSpPr>
          <p:cNvPr id="867" name="Google Shape;867;p4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37</a:t>
            </a:fld>
            <a:endParaRPr/>
          </a:p>
        </p:txBody>
      </p:sp>
      <p:sp>
        <p:nvSpPr>
          <p:cNvPr id="868" name="Google Shape;868;p40"/>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69" name="Google Shape;869;p40"/>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Creare esperienze memorabili</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870" name="Google Shape;870;p40"/>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3D</a:t>
            </a:r>
            <a:endParaRPr sz="2700" b="1" i="0" u="none" strike="noStrike" cap="none">
              <a:solidFill>
                <a:schemeClr val="lt1"/>
              </a:solidFill>
              <a:latin typeface="Calibri"/>
              <a:ea typeface="Calibri"/>
              <a:cs typeface="Calibri"/>
              <a:sym typeface="Calibri"/>
            </a:endParaRPr>
          </a:p>
        </p:txBody>
      </p:sp>
      <p:cxnSp>
        <p:nvCxnSpPr>
          <p:cNvPr id="871" name="Google Shape;871;p40"/>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75"/>
        <p:cNvGrpSpPr/>
        <p:nvPr/>
      </p:nvGrpSpPr>
      <p:grpSpPr>
        <a:xfrm>
          <a:off x="0" y="0"/>
          <a:ext cx="0" cy="0"/>
          <a:chOff x="0" y="0"/>
          <a:chExt cx="0" cy="0"/>
        </a:xfrm>
      </p:grpSpPr>
      <p:sp>
        <p:nvSpPr>
          <p:cNvPr id="876" name="Google Shape;876;p41"/>
          <p:cNvSpPr txBox="1"/>
          <p:nvPr/>
        </p:nvSpPr>
        <p:spPr>
          <a:xfrm>
            <a:off x="2449691" y="161441"/>
            <a:ext cx="6301715" cy="4934648"/>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400" b="1"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dirty="0">
                <a:solidFill>
                  <a:srgbClr val="8ECC4E"/>
                </a:solidFill>
                <a:latin typeface="Calibri"/>
                <a:ea typeface="Calibri"/>
                <a:cs typeface="Calibri"/>
                <a:sym typeface="Calibri"/>
              </a:rPr>
              <a:t>5. Esperienza di viaggio:</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Garantire un viaggio senza soluzione di continuità e arricchente </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Offrire una gamma diversificata di attività ecologiche </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Enfatizzare le pratiche di turismo responsabile come la minimizzazione dei rifiuti, la riduzione dell'uso della plastica, il sostegno alle economie locali e il rispetto della fauna selvatica e delle culture indigene.</a:t>
            </a:r>
            <a:endParaRPr dirty="0"/>
          </a:p>
          <a:p>
            <a:pPr marL="0" marR="0" lvl="0" indent="0" algn="l" rtl="0">
              <a:lnSpc>
                <a:spcPct val="100000"/>
              </a:lnSpc>
              <a:spcBef>
                <a:spcPts val="0"/>
              </a:spcBef>
              <a:spcAft>
                <a:spcPts val="0"/>
              </a:spcAft>
              <a:buNone/>
            </a:pPr>
            <a:endParaRPr sz="1400" b="1"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dirty="0">
                <a:solidFill>
                  <a:srgbClr val="8ECC4E"/>
                </a:solidFill>
                <a:latin typeface="Calibri"/>
                <a:ea typeface="Calibri"/>
                <a:cs typeface="Calibri"/>
                <a:sym typeface="Calibri"/>
              </a:rPr>
              <a:t>6. Assistenza e coinvolgimento dei clienti:</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Fornire un'assistenza clienti 24 ore su 24, 7 giorni su 7, durante i viaggi dei viaggiatori, per risolvere tempestivamente eventuali problemi, emergenze o richieste di informazioni.</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Incoraggiate i viaggiatori a condividere le loro esperienze e i loro feedback attraverso sondaggi post-viaggio, recensioni online e piattaforme di social media.</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Mantenere una comunicazione continua con i viaggiatori precedenti attraverso newsletter, aggiornamenti sulle iniziative di sostenibilità, promozioni speciali e inviti a partecipare alle iniziative di conservazione o ai progetti comunitari.</a:t>
            </a:r>
            <a:endParaRPr dirty="0"/>
          </a:p>
          <a:p>
            <a:pPr marL="0" marR="0" lvl="0" indent="0" algn="l" rtl="0">
              <a:lnSpc>
                <a:spcPct val="100000"/>
              </a:lnSpc>
              <a:spcBef>
                <a:spcPts val="0"/>
              </a:spcBef>
              <a:spcAft>
                <a:spcPts val="0"/>
              </a:spcAft>
              <a:buNone/>
            </a:pPr>
            <a:endParaRPr sz="1400" b="1" i="0" u="none" strike="noStrike" cap="none" dirty="0">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dirty="0">
                <a:solidFill>
                  <a:srgbClr val="8ECC4E"/>
                </a:solidFill>
                <a:latin typeface="Calibri"/>
                <a:ea typeface="Calibri"/>
                <a:cs typeface="Calibri"/>
                <a:sym typeface="Calibri"/>
              </a:rPr>
              <a:t>7. Riflessione e azione dopo il viaggio:</a:t>
            </a: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Promuovere l'inclusività e l'accessibilità, assicurando che le attività e le strutture ricettive dell'ecoturismo accolgano viaggiatori di ogni età, abilità e provenienza.</a:t>
            </a:r>
            <a:endParaRPr dirty="0"/>
          </a:p>
          <a:p>
            <a:pPr marL="285750" marR="0" lvl="0" indent="-196850" algn="l" rtl="0">
              <a:lnSpc>
                <a:spcPct val="100000"/>
              </a:lnSpc>
              <a:spcBef>
                <a:spcPts val="0"/>
              </a:spcBef>
              <a:spcAft>
                <a:spcPts val="0"/>
              </a:spcAft>
              <a:buClr>
                <a:srgbClr val="97C679"/>
              </a:buClr>
              <a:buSzPts val="1400"/>
              <a:buFont typeface="Noto Sans Symbols"/>
              <a:buNone/>
            </a:pPr>
            <a:endParaRPr sz="1600" b="0" i="0" u="none" strike="noStrike" cap="none" dirty="0">
              <a:solidFill>
                <a:srgbClr val="6D6E71"/>
              </a:solidFill>
              <a:latin typeface="Calibri"/>
              <a:ea typeface="Calibri"/>
              <a:cs typeface="Calibri"/>
              <a:sym typeface="Calibri"/>
            </a:endParaRPr>
          </a:p>
          <a:p>
            <a:pPr marL="190498" marR="0" lvl="0" indent="-101598" algn="l" rtl="0">
              <a:lnSpc>
                <a:spcPct val="150000"/>
              </a:lnSpc>
              <a:spcBef>
                <a:spcPts val="0"/>
              </a:spcBef>
              <a:spcAft>
                <a:spcPts val="0"/>
              </a:spcAft>
              <a:buClr>
                <a:srgbClr val="97C679"/>
              </a:buClr>
              <a:buSzPts val="1400"/>
              <a:buFont typeface="Arial"/>
              <a:buNone/>
            </a:pPr>
            <a:endParaRPr sz="1600" b="0" i="0" u="none" strike="noStrike" cap="none" dirty="0">
              <a:solidFill>
                <a:srgbClr val="6D6E71"/>
              </a:solidFill>
              <a:latin typeface="Calibri"/>
              <a:ea typeface="Calibri"/>
              <a:cs typeface="Calibri"/>
              <a:sym typeface="Calibri"/>
            </a:endParaRPr>
          </a:p>
        </p:txBody>
      </p:sp>
      <p:sp>
        <p:nvSpPr>
          <p:cNvPr id="877" name="Google Shape;877;p4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38</a:t>
            </a:fld>
            <a:endParaRPr/>
          </a:p>
        </p:txBody>
      </p:sp>
      <p:sp>
        <p:nvSpPr>
          <p:cNvPr id="878" name="Google Shape;878;p41"/>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79" name="Google Shape;879;p41"/>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Creare esperienze memorabili</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880" name="Google Shape;880;p41"/>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3D</a:t>
            </a:r>
            <a:endParaRPr sz="2700" b="1" i="0" u="none" strike="noStrike" cap="none">
              <a:solidFill>
                <a:schemeClr val="lt1"/>
              </a:solidFill>
              <a:latin typeface="Calibri"/>
              <a:ea typeface="Calibri"/>
              <a:cs typeface="Calibri"/>
              <a:sym typeface="Calibri"/>
            </a:endParaRPr>
          </a:p>
        </p:txBody>
      </p:sp>
      <p:cxnSp>
        <p:nvCxnSpPr>
          <p:cNvPr id="881" name="Google Shape;881;p41"/>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85"/>
        <p:cNvGrpSpPr/>
        <p:nvPr/>
      </p:nvGrpSpPr>
      <p:grpSpPr>
        <a:xfrm>
          <a:off x="0" y="0"/>
          <a:ext cx="0" cy="0"/>
          <a:chOff x="0" y="0"/>
          <a:chExt cx="0" cy="0"/>
        </a:xfrm>
      </p:grpSpPr>
      <p:sp>
        <p:nvSpPr>
          <p:cNvPr id="886" name="Google Shape;886;p42"/>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887" name="Google Shape;887;p42"/>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88" name="Google Shape;888;p42"/>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89" name="Google Shape;889;p42"/>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Foglio di lavoro: </a:t>
            </a:r>
            <a:r>
              <a:rPr lang="it" sz="2000" b="0">
                <a:solidFill>
                  <a:srgbClr val="777777"/>
                </a:solidFill>
              </a:rPr>
              <a:t>Tela del viaggio del cliente</a:t>
            </a:r>
            <a:endParaRPr sz="2000" b="0">
              <a:solidFill>
                <a:srgbClr val="777777"/>
              </a:solidFill>
            </a:endParaRPr>
          </a:p>
        </p:txBody>
      </p:sp>
      <p:sp>
        <p:nvSpPr>
          <p:cNvPr id="890" name="Google Shape;890;p42"/>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891" name="Google Shape;891;p4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39</a:t>
            </a:fld>
            <a:endParaRPr/>
          </a:p>
        </p:txBody>
      </p:sp>
      <p:sp>
        <p:nvSpPr>
          <p:cNvPr id="892" name="Google Shape;892;p42"/>
          <p:cNvSpPr/>
          <p:nvPr/>
        </p:nvSpPr>
        <p:spPr>
          <a:xfrm>
            <a:off x="2" y="4428992"/>
            <a:ext cx="9144000" cy="714510"/>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893" name="Google Shape;893;p42"/>
          <p:cNvSpPr txBox="1"/>
          <p:nvPr/>
        </p:nvSpPr>
        <p:spPr>
          <a:xfrm>
            <a:off x="99077" y="450460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W.21</a:t>
            </a:r>
            <a:endParaRPr sz="1401" b="0" i="0" u="none" strike="noStrike" cap="none">
              <a:solidFill>
                <a:srgbClr val="000000"/>
              </a:solidFill>
              <a:latin typeface="Arial"/>
              <a:ea typeface="Arial"/>
              <a:cs typeface="Arial"/>
              <a:sym typeface="Arial"/>
            </a:endParaRPr>
          </a:p>
        </p:txBody>
      </p:sp>
      <p:grpSp>
        <p:nvGrpSpPr>
          <p:cNvPr id="894" name="Google Shape;894;p42"/>
          <p:cNvGrpSpPr/>
          <p:nvPr/>
        </p:nvGrpSpPr>
        <p:grpSpPr>
          <a:xfrm>
            <a:off x="318020" y="253388"/>
            <a:ext cx="692809" cy="808420"/>
            <a:chOff x="2307546" y="2307551"/>
            <a:chExt cx="929291" cy="1082976"/>
          </a:xfrm>
        </p:grpSpPr>
        <p:grpSp>
          <p:nvGrpSpPr>
            <p:cNvPr id="895" name="Google Shape;895;p42"/>
            <p:cNvGrpSpPr/>
            <p:nvPr/>
          </p:nvGrpSpPr>
          <p:grpSpPr>
            <a:xfrm>
              <a:off x="2536980" y="2723928"/>
              <a:ext cx="470423" cy="276595"/>
              <a:chOff x="2536980" y="2723928"/>
              <a:chExt cx="470423" cy="276595"/>
            </a:xfrm>
          </p:grpSpPr>
          <p:sp>
            <p:nvSpPr>
              <p:cNvPr id="896" name="Google Shape;896;p42"/>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897" name="Google Shape;897;p42"/>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898" name="Google Shape;898;p42"/>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899" name="Google Shape;899;p42"/>
            <p:cNvGrpSpPr/>
            <p:nvPr/>
          </p:nvGrpSpPr>
          <p:grpSpPr>
            <a:xfrm>
              <a:off x="2307546" y="2307551"/>
              <a:ext cx="929291" cy="1082976"/>
              <a:chOff x="2307546" y="2307551"/>
              <a:chExt cx="929291" cy="1082976"/>
            </a:xfrm>
          </p:grpSpPr>
          <p:sp>
            <p:nvSpPr>
              <p:cNvPr id="900" name="Google Shape;900;p42"/>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901" name="Google Shape;901;p42"/>
              <p:cNvGrpSpPr/>
              <p:nvPr/>
            </p:nvGrpSpPr>
            <p:grpSpPr>
              <a:xfrm>
                <a:off x="2362016" y="2746017"/>
                <a:ext cx="820351" cy="644510"/>
                <a:chOff x="2362016" y="2746017"/>
                <a:chExt cx="820351" cy="644510"/>
              </a:xfrm>
            </p:grpSpPr>
            <p:grpSp>
              <p:nvGrpSpPr>
                <p:cNvPr id="902" name="Google Shape;902;p42"/>
                <p:cNvGrpSpPr/>
                <p:nvPr/>
              </p:nvGrpSpPr>
              <p:grpSpPr>
                <a:xfrm>
                  <a:off x="2810981" y="2747665"/>
                  <a:ext cx="371386" cy="642862"/>
                  <a:chOff x="2810981" y="2747665"/>
                  <a:chExt cx="371386" cy="642862"/>
                </a:xfrm>
              </p:grpSpPr>
              <p:sp>
                <p:nvSpPr>
                  <p:cNvPr id="903" name="Google Shape;903;p42"/>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04" name="Google Shape;904;p42"/>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05" name="Google Shape;905;p42"/>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906" name="Google Shape;906;p42"/>
                <p:cNvGrpSpPr/>
                <p:nvPr/>
              </p:nvGrpSpPr>
              <p:grpSpPr>
                <a:xfrm>
                  <a:off x="2362016" y="2746017"/>
                  <a:ext cx="369735" cy="644510"/>
                  <a:chOff x="2362016" y="2746017"/>
                  <a:chExt cx="369735" cy="644510"/>
                </a:xfrm>
              </p:grpSpPr>
              <p:sp>
                <p:nvSpPr>
                  <p:cNvPr id="907" name="Google Shape;907;p42"/>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08" name="Google Shape;908;p42"/>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09" name="Google Shape;909;p42"/>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910" name="Google Shape;910;p42"/>
          <p:cNvGraphicFramePr/>
          <p:nvPr>
            <p:extLst>
              <p:ext uri="{D42A27DB-BD31-4B8C-83A1-F6EECF244321}">
                <p14:modId xmlns:p14="http://schemas.microsoft.com/office/powerpoint/2010/main" val="1392299622"/>
              </p:ext>
            </p:extLst>
          </p:nvPr>
        </p:nvGraphicFramePr>
        <p:xfrm>
          <a:off x="780714" y="969223"/>
          <a:ext cx="8036550" cy="3414495"/>
        </p:xfrm>
        <a:graphic>
          <a:graphicData uri="http://schemas.openxmlformats.org/drawingml/2006/table">
            <a:tbl>
              <a:tblPr firstRow="1" bandRow="1">
                <a:noFill/>
                <a:tableStyleId>{C6B4DBA0-BE1C-4334-ABF4-50CED3401F79}</a:tableStyleId>
              </a:tblPr>
              <a:tblGrid>
                <a:gridCol w="2059375">
                  <a:extLst>
                    <a:ext uri="{9D8B030D-6E8A-4147-A177-3AD203B41FA5}">
                      <a16:colId xmlns:a16="http://schemas.microsoft.com/office/drawing/2014/main" val="20000"/>
                    </a:ext>
                  </a:extLst>
                </a:gridCol>
                <a:gridCol w="1232325">
                  <a:extLst>
                    <a:ext uri="{9D8B030D-6E8A-4147-A177-3AD203B41FA5}">
                      <a16:colId xmlns:a16="http://schemas.microsoft.com/office/drawing/2014/main" val="20001"/>
                    </a:ext>
                  </a:extLst>
                </a:gridCol>
                <a:gridCol w="1191700">
                  <a:extLst>
                    <a:ext uri="{9D8B030D-6E8A-4147-A177-3AD203B41FA5}">
                      <a16:colId xmlns:a16="http://schemas.microsoft.com/office/drawing/2014/main" val="20002"/>
                    </a:ext>
                  </a:extLst>
                </a:gridCol>
                <a:gridCol w="785000">
                  <a:extLst>
                    <a:ext uri="{9D8B030D-6E8A-4147-A177-3AD203B41FA5}">
                      <a16:colId xmlns:a16="http://schemas.microsoft.com/office/drawing/2014/main" val="20003"/>
                    </a:ext>
                  </a:extLst>
                </a:gridCol>
                <a:gridCol w="888525">
                  <a:extLst>
                    <a:ext uri="{9D8B030D-6E8A-4147-A177-3AD203B41FA5}">
                      <a16:colId xmlns:a16="http://schemas.microsoft.com/office/drawing/2014/main" val="20004"/>
                    </a:ext>
                  </a:extLst>
                </a:gridCol>
                <a:gridCol w="974775">
                  <a:extLst>
                    <a:ext uri="{9D8B030D-6E8A-4147-A177-3AD203B41FA5}">
                      <a16:colId xmlns:a16="http://schemas.microsoft.com/office/drawing/2014/main" val="20005"/>
                    </a:ext>
                  </a:extLst>
                </a:gridCol>
                <a:gridCol w="904850">
                  <a:extLst>
                    <a:ext uri="{9D8B030D-6E8A-4147-A177-3AD203B41FA5}">
                      <a16:colId xmlns:a16="http://schemas.microsoft.com/office/drawing/2014/main" val="20006"/>
                    </a:ext>
                  </a:extLst>
                </a:gridCol>
              </a:tblGrid>
              <a:tr h="263044">
                <a:tc rowSpan="3">
                  <a:txBody>
                    <a:bodyPr/>
                    <a:lstStyle/>
                    <a:p>
                      <a:pPr marL="0" marR="0" lvl="0" indent="0" algn="l" rtl="0">
                        <a:lnSpc>
                          <a:spcPct val="100000"/>
                        </a:lnSpc>
                        <a:spcBef>
                          <a:spcPts val="0"/>
                        </a:spcBef>
                        <a:spcAft>
                          <a:spcPts val="0"/>
                        </a:spcAft>
                        <a:buClr>
                          <a:srgbClr val="000000"/>
                        </a:buClr>
                        <a:buSzPts val="1401"/>
                        <a:buFont typeface="Arial"/>
                        <a:buNone/>
                      </a:pPr>
                      <a:endParaRPr sz="1401" b="0" u="none" strike="noStrike" cap="none">
                        <a:solidFill>
                          <a:srgbClr val="777777"/>
                        </a:solidFill>
                        <a:latin typeface="Calibri"/>
                        <a:ea typeface="Calibri"/>
                        <a:cs typeface="Calibri"/>
                        <a:sym typeface="Calibri"/>
                      </a:endParaRPr>
                    </a:p>
                  </a:txBody>
                  <a:tcPr marL="91450" marR="91450" marT="45725" marB="45725"/>
                </a:tc>
                <a:tc gridSpan="6">
                  <a:txBody>
                    <a:bodyPr/>
                    <a:lstStyle/>
                    <a:p>
                      <a:pPr marL="0" marR="0" lvl="0" indent="0" algn="ctr" rtl="0">
                        <a:lnSpc>
                          <a:spcPct val="100000"/>
                        </a:lnSpc>
                        <a:spcBef>
                          <a:spcPts val="0"/>
                        </a:spcBef>
                        <a:spcAft>
                          <a:spcPts val="0"/>
                        </a:spcAft>
                        <a:buClr>
                          <a:srgbClr val="000000"/>
                        </a:buClr>
                        <a:buSzPts val="1200"/>
                        <a:buFont typeface="Arial"/>
                        <a:buNone/>
                      </a:pPr>
                      <a:r>
                        <a:rPr lang="it" sz="1200" b="0" u="none" strike="noStrike" cap="none">
                          <a:solidFill>
                            <a:srgbClr val="777777"/>
                          </a:solidFill>
                          <a:latin typeface="Calibri"/>
                          <a:ea typeface="Calibri"/>
                          <a:cs typeface="Calibri"/>
                          <a:sym typeface="Calibri"/>
                        </a:rPr>
                        <a:t>Cosa cerca il cliente?</a:t>
                      </a:r>
                      <a:endParaRPr/>
                    </a:p>
                  </a:txBody>
                  <a:tcPr marL="91450" marR="91450" marT="45725" marB="45725"/>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extLst>
                  <a:ext uri="{0D108BD9-81ED-4DB2-BD59-A6C34878D82A}">
                    <a16:rowId xmlns:a16="http://schemas.microsoft.com/office/drawing/2014/main" val="10000"/>
                  </a:ext>
                </a:extLst>
              </a:tr>
              <a:tr h="233818">
                <a:tc vMerge="1">
                  <a:txBody>
                    <a:bodyPr/>
                    <a:lstStyle/>
                    <a:p>
                      <a:endParaRPr lang="sv-SE"/>
                    </a:p>
                  </a:txBody>
                  <a:tcPr/>
                </a:tc>
                <a:tc gridSpan="6">
                  <a:txBody>
                    <a:bodyPr/>
                    <a:lstStyle/>
                    <a:p>
                      <a:pPr marL="0" marR="0" lvl="0" indent="0" algn="l" rtl="0">
                        <a:lnSpc>
                          <a:spcPct val="100000"/>
                        </a:lnSpc>
                        <a:spcBef>
                          <a:spcPts val="0"/>
                        </a:spcBef>
                        <a:spcAft>
                          <a:spcPts val="0"/>
                        </a:spcAft>
                        <a:buNone/>
                      </a:pPr>
                      <a:endParaRPr sz="1000" b="0" u="none" strike="noStrike" cap="none">
                        <a:solidFill>
                          <a:srgbClr val="777777"/>
                        </a:solidFill>
                      </a:endParaRPr>
                    </a:p>
                  </a:txBody>
                  <a:tcPr marL="91450" marR="91450" marT="45725" marB="45725"/>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tc hMerge="1">
                  <a:txBody>
                    <a:bodyPr/>
                    <a:lstStyle/>
                    <a:p>
                      <a:endParaRPr lang="sv-SE"/>
                    </a:p>
                  </a:txBody>
                  <a:tcPr/>
                </a:tc>
                <a:extLst>
                  <a:ext uri="{0D108BD9-81ED-4DB2-BD59-A6C34878D82A}">
                    <a16:rowId xmlns:a16="http://schemas.microsoft.com/office/drawing/2014/main" val="10001"/>
                  </a:ext>
                </a:extLst>
              </a:tr>
              <a:tr h="438400">
                <a:tc vMerge="1">
                  <a:txBody>
                    <a:bodyPr/>
                    <a:lstStyle/>
                    <a:p>
                      <a:endParaRPr lang="sv-SE"/>
                    </a:p>
                  </a:txBody>
                  <a:tcPr/>
                </a:tc>
                <a:tc>
                  <a:txBody>
                    <a:bodyPr/>
                    <a:lstStyle/>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Consapevolezza: chi è il cliente</a:t>
                      </a:r>
                      <a:endParaRPr/>
                    </a:p>
                  </a:txBody>
                  <a:tcPr marL="91450" marR="91450" marT="45725" marB="45725"/>
                </a:tc>
                <a:tc>
                  <a:txBody>
                    <a:bodyPr/>
                    <a:lstStyle/>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Considerazione: i suoi bisogni</a:t>
                      </a:r>
                      <a:endParaRPr/>
                    </a:p>
                  </a:txBody>
                  <a:tcPr marL="91450" marR="91450" marT="45725" marB="45725"/>
                </a:tc>
                <a:tc>
                  <a:txBody>
                    <a:bodyPr/>
                    <a:lstStyle/>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Decisione</a:t>
                      </a:r>
                      <a:endParaRPr/>
                    </a:p>
                  </a:txBody>
                  <a:tcPr marL="91450" marR="91450" marT="45725" marB="45725"/>
                </a:tc>
                <a:tc>
                  <a:txBody>
                    <a:bodyPr/>
                    <a:lstStyle/>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Consegna e utilizzo</a:t>
                      </a:r>
                      <a:endParaRPr/>
                    </a:p>
                  </a:txBody>
                  <a:tcPr marL="91450" marR="91450" marT="45725" marB="45725"/>
                </a:tc>
                <a:tc>
                  <a:txBody>
                    <a:bodyPr/>
                    <a:lstStyle/>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Ritenzione/</a:t>
                      </a:r>
                      <a:endParaRPr/>
                    </a:p>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fedeltà</a:t>
                      </a:r>
                      <a:endParaRPr/>
                    </a:p>
                  </a:txBody>
                  <a:tcPr marL="91450" marR="91450" marT="45725" marB="45725"/>
                </a:tc>
                <a:tc>
                  <a:txBody>
                    <a:bodyPr/>
                    <a:lstStyle/>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Difesa</a:t>
                      </a:r>
                      <a:endParaRPr/>
                    </a:p>
                  </a:txBody>
                  <a:tcPr marL="91450" marR="91450" marT="45725" marB="45725"/>
                </a:tc>
                <a:extLst>
                  <a:ext uri="{0D108BD9-81ED-4DB2-BD59-A6C34878D82A}">
                    <a16:rowId xmlns:a16="http://schemas.microsoft.com/office/drawing/2014/main" val="10002"/>
                  </a:ext>
                </a:extLst>
              </a:tr>
              <a:tr h="292392">
                <a:tc>
                  <a:txBody>
                    <a:bodyPr/>
                    <a:lstStyle/>
                    <a:p>
                      <a:pPr marL="0" marR="0" lvl="0" indent="0" algn="l" rtl="0">
                        <a:lnSpc>
                          <a:spcPct val="100000"/>
                        </a:lnSpc>
                        <a:spcBef>
                          <a:spcPts val="0"/>
                        </a:spcBef>
                        <a:spcAft>
                          <a:spcPts val="0"/>
                        </a:spcAft>
                        <a:buClr>
                          <a:srgbClr val="000000"/>
                        </a:buClr>
                        <a:buSzPts val="1200"/>
                        <a:buFont typeface="Arial"/>
                        <a:buNone/>
                      </a:pPr>
                      <a:r>
                        <a:rPr lang="it" sz="1200" b="0" u="none" strike="noStrike" cap="none">
                          <a:solidFill>
                            <a:srgbClr val="777777"/>
                          </a:solidFill>
                          <a:latin typeface="Calibri"/>
                          <a:ea typeface="Calibri"/>
                          <a:cs typeface="Calibri"/>
                          <a:sym typeface="Calibri"/>
                        </a:rPr>
                        <a:t>Ricerca e scoperta</a:t>
                      </a:r>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3"/>
                  </a:ext>
                </a:extLst>
              </a:tr>
              <a:tr h="292392">
                <a:tc>
                  <a:txBody>
                    <a:bodyPr/>
                    <a:lstStyle/>
                    <a:p>
                      <a:pPr marL="0" marR="0" lvl="0" indent="0" algn="l" rtl="0">
                        <a:lnSpc>
                          <a:spcPct val="100000"/>
                        </a:lnSpc>
                        <a:spcBef>
                          <a:spcPts val="0"/>
                        </a:spcBef>
                        <a:spcAft>
                          <a:spcPts val="0"/>
                        </a:spcAft>
                        <a:buClr>
                          <a:srgbClr val="000000"/>
                        </a:buClr>
                        <a:buSzPts val="1200"/>
                        <a:buFont typeface="Arial"/>
                        <a:buNone/>
                      </a:pPr>
                      <a:r>
                        <a:rPr lang="it" sz="1200" b="0" u="none" strike="noStrike" cap="none">
                          <a:solidFill>
                            <a:srgbClr val="777777"/>
                          </a:solidFill>
                          <a:latin typeface="Calibri"/>
                          <a:ea typeface="Calibri"/>
                          <a:cs typeface="Calibri"/>
                          <a:sym typeface="Calibri"/>
                        </a:rPr>
                        <a:t>Coinvolgimento e formazione</a:t>
                      </a:r>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4"/>
                  </a:ext>
                </a:extLst>
              </a:tr>
              <a:tr h="292392">
                <a:tc>
                  <a:txBody>
                    <a:bodyPr/>
                    <a:lstStyle/>
                    <a:p>
                      <a:pPr marL="0" marR="0" lvl="0" indent="0" algn="l" rtl="0">
                        <a:lnSpc>
                          <a:spcPct val="100000"/>
                        </a:lnSpc>
                        <a:spcBef>
                          <a:spcPts val="0"/>
                        </a:spcBef>
                        <a:spcAft>
                          <a:spcPts val="0"/>
                        </a:spcAft>
                        <a:buClr>
                          <a:srgbClr val="000000"/>
                        </a:buClr>
                        <a:buSzPts val="1200"/>
                        <a:buFont typeface="Arial"/>
                        <a:buNone/>
                      </a:pPr>
                      <a:r>
                        <a:rPr lang="it" sz="1200" b="0" u="none" strike="noStrike" cap="none">
                          <a:solidFill>
                            <a:srgbClr val="777777"/>
                          </a:solidFill>
                          <a:latin typeface="Calibri"/>
                          <a:ea typeface="Calibri"/>
                          <a:cs typeface="Calibri"/>
                          <a:sym typeface="Calibri"/>
                        </a:rPr>
                        <a:t>Processo di prenotazione</a:t>
                      </a:r>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5"/>
                  </a:ext>
                </a:extLst>
              </a:tr>
              <a:tr h="292392">
                <a:tc>
                  <a:txBody>
                    <a:bodyPr/>
                    <a:lstStyle/>
                    <a:p>
                      <a:pPr marL="0" marR="0" lvl="0" indent="0" algn="l" rtl="0">
                        <a:lnSpc>
                          <a:spcPct val="100000"/>
                        </a:lnSpc>
                        <a:spcBef>
                          <a:spcPts val="0"/>
                        </a:spcBef>
                        <a:spcAft>
                          <a:spcPts val="0"/>
                        </a:spcAft>
                        <a:buClr>
                          <a:srgbClr val="000000"/>
                        </a:buClr>
                        <a:buSzPts val="1200"/>
                        <a:buFont typeface="Arial"/>
                        <a:buNone/>
                      </a:pPr>
                      <a:r>
                        <a:rPr lang="it" sz="1200" b="0" u="none" strike="noStrike" cap="none">
                          <a:solidFill>
                            <a:srgbClr val="777777"/>
                          </a:solidFill>
                          <a:latin typeface="Calibri"/>
                          <a:ea typeface="Calibri"/>
                          <a:cs typeface="Calibri"/>
                          <a:sym typeface="Calibri"/>
                        </a:rPr>
                        <a:t>Preparazione al viaggio</a:t>
                      </a:r>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6"/>
                  </a:ext>
                </a:extLst>
              </a:tr>
              <a:tr h="292392">
                <a:tc>
                  <a:txBody>
                    <a:bodyPr/>
                    <a:lstStyle/>
                    <a:p>
                      <a:pPr marL="0" marR="0" lvl="0" indent="0" algn="l" rtl="0">
                        <a:lnSpc>
                          <a:spcPct val="100000"/>
                        </a:lnSpc>
                        <a:spcBef>
                          <a:spcPts val="0"/>
                        </a:spcBef>
                        <a:spcAft>
                          <a:spcPts val="0"/>
                        </a:spcAft>
                        <a:buClr>
                          <a:srgbClr val="000000"/>
                        </a:buClr>
                        <a:buSzPts val="1200"/>
                        <a:buFont typeface="Arial"/>
                        <a:buNone/>
                      </a:pPr>
                      <a:r>
                        <a:rPr lang="it" sz="1200" b="0" u="none" strike="noStrike" cap="none">
                          <a:solidFill>
                            <a:srgbClr val="777777"/>
                          </a:solidFill>
                          <a:latin typeface="Calibri"/>
                          <a:ea typeface="Calibri"/>
                          <a:cs typeface="Calibri"/>
                          <a:sym typeface="Calibri"/>
                        </a:rPr>
                        <a:t>Esperienza di viaggio</a:t>
                      </a:r>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7"/>
                  </a:ext>
                </a:extLst>
              </a:tr>
              <a:tr h="438400">
                <a:tc>
                  <a:txBody>
                    <a:bodyPr/>
                    <a:lstStyle/>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Assistenza e coinvolgimento dei clienti</a:t>
                      </a:r>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8"/>
                  </a:ext>
                </a:extLst>
              </a:tr>
              <a:tr h="438400">
                <a:tc>
                  <a:txBody>
                    <a:bodyPr/>
                    <a:lstStyle/>
                    <a:p>
                      <a:pPr marL="0" marR="0" lvl="0" indent="0" algn="l" rtl="0">
                        <a:lnSpc>
                          <a:spcPct val="100000"/>
                        </a:lnSpc>
                        <a:spcBef>
                          <a:spcPts val="0"/>
                        </a:spcBef>
                        <a:spcAft>
                          <a:spcPts val="0"/>
                        </a:spcAft>
                        <a:buNone/>
                      </a:pPr>
                      <a:r>
                        <a:rPr lang="it" sz="1200" u="none" strike="noStrike" cap="none">
                          <a:solidFill>
                            <a:srgbClr val="777777"/>
                          </a:solidFill>
                          <a:latin typeface="Calibri"/>
                          <a:ea typeface="Calibri"/>
                          <a:cs typeface="Calibri"/>
                          <a:sym typeface="Calibri"/>
                        </a:rPr>
                        <a:t>Riflessione e azione dopo il viaggio</a:t>
                      </a:r>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dirty="0">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9"/>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5"/>
          <p:cNvSpPr/>
          <p:nvPr/>
        </p:nvSpPr>
        <p:spPr>
          <a:xfrm>
            <a:off x="12700" y="594569"/>
            <a:ext cx="5126667" cy="4548934"/>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265" name="Google Shape;265;p5"/>
          <p:cNvSpPr/>
          <p:nvPr/>
        </p:nvSpPr>
        <p:spPr>
          <a:xfrm flipH="1">
            <a:off x="5223607" y="-158882"/>
            <a:ext cx="4038064" cy="4038066"/>
          </a:xfrm>
          <a:prstGeom prst="ellipse">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67" b="0" i="0" u="none" strike="noStrike" cap="none">
              <a:solidFill>
                <a:schemeClr val="lt1"/>
              </a:solidFill>
              <a:latin typeface="Arial"/>
              <a:ea typeface="Arial"/>
              <a:cs typeface="Arial"/>
              <a:sym typeface="Arial"/>
            </a:endParaRPr>
          </a:p>
        </p:txBody>
      </p:sp>
      <p:pic>
        <p:nvPicPr>
          <p:cNvPr id="266" name="Google Shape;266;p5"/>
          <p:cNvPicPr preferRelativeResize="0"/>
          <p:nvPr/>
        </p:nvPicPr>
        <p:blipFill rotWithShape="1">
          <a:blip r:embed="rId4">
            <a:alphaModFix amt="70000"/>
          </a:blip>
          <a:srcRect/>
          <a:stretch/>
        </p:blipFill>
        <p:spPr>
          <a:xfrm rot="-5181871">
            <a:off x="6777013" y="1367735"/>
            <a:ext cx="2489051" cy="2489051"/>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67" name="Google Shape;267;p5"/>
          <p:cNvSpPr txBox="1"/>
          <p:nvPr/>
        </p:nvSpPr>
        <p:spPr>
          <a:xfrm>
            <a:off x="1094861" y="1570391"/>
            <a:ext cx="3342843" cy="2299817"/>
          </a:xfrm>
          <a:prstGeom prst="rect">
            <a:avLst/>
          </a:prstGeom>
          <a:noFill/>
          <a:ln>
            <a:noFill/>
          </a:ln>
        </p:spPr>
        <p:txBody>
          <a:bodyPr spcFirstLastPara="1" wrap="square" lIns="91425" tIns="45700" rIns="91425" bIns="45700" anchor="t" anchorCtr="0">
            <a:normAutofit/>
          </a:bodyPr>
          <a:lstStyle/>
          <a:p>
            <a:pPr marL="0" marR="0" lvl="0" indent="0" algn="l" rtl="0">
              <a:lnSpc>
                <a:spcPct val="80444"/>
              </a:lnSpc>
              <a:spcBef>
                <a:spcPts val="0"/>
              </a:spcBef>
              <a:spcAft>
                <a:spcPts val="0"/>
              </a:spcAft>
              <a:buNone/>
            </a:pPr>
            <a:r>
              <a:rPr lang="it" sz="4000" b="0" i="0" u="none" strike="noStrike" cap="none" dirty="0">
                <a:solidFill>
                  <a:schemeClr val="lt1"/>
                </a:solidFill>
                <a:latin typeface="Calibri"/>
                <a:ea typeface="Calibri"/>
                <a:cs typeface="Calibri"/>
                <a:sym typeface="Calibri"/>
              </a:rPr>
              <a:t>I fondamenti del mio progetto di ecoturismo</a:t>
            </a:r>
            <a:endParaRPr dirty="0"/>
          </a:p>
          <a:p>
            <a:pPr marL="0" marR="0" lvl="0" indent="0" algn="l" rtl="0">
              <a:lnSpc>
                <a:spcPct val="80444"/>
              </a:lnSpc>
              <a:spcBef>
                <a:spcPts val="0"/>
              </a:spcBef>
              <a:spcAft>
                <a:spcPts val="0"/>
              </a:spcAft>
              <a:buNone/>
            </a:pPr>
            <a:endParaRPr sz="4000" b="0" i="0" u="none" strike="noStrike" cap="none" dirty="0">
              <a:solidFill>
                <a:schemeClr val="lt1"/>
              </a:solidFill>
              <a:latin typeface="Calibri"/>
              <a:ea typeface="Calibri"/>
              <a:cs typeface="Calibri"/>
              <a:sym typeface="Calibri"/>
            </a:endParaRPr>
          </a:p>
        </p:txBody>
      </p:sp>
      <p:sp>
        <p:nvSpPr>
          <p:cNvPr id="268" name="Google Shape;268;p5"/>
          <p:cNvSpPr txBox="1"/>
          <p:nvPr/>
        </p:nvSpPr>
        <p:spPr>
          <a:xfrm>
            <a:off x="211416" y="1844729"/>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3A</a:t>
            </a:r>
            <a:endParaRPr sz="1401" b="0" i="0" u="none" strike="noStrike" cap="none">
              <a:solidFill>
                <a:srgbClr val="000000"/>
              </a:solidFill>
              <a:latin typeface="Arial"/>
              <a:ea typeface="Arial"/>
              <a:cs typeface="Arial"/>
              <a:sym typeface="Arial"/>
            </a:endParaRPr>
          </a:p>
        </p:txBody>
      </p:sp>
      <p:cxnSp>
        <p:nvCxnSpPr>
          <p:cNvPr id="269" name="Google Shape;269;p5"/>
          <p:cNvCxnSpPr/>
          <p:nvPr/>
        </p:nvCxnSpPr>
        <p:spPr>
          <a:xfrm>
            <a:off x="1099355" y="1616882"/>
            <a:ext cx="0" cy="1254283"/>
          </a:xfrm>
          <a:prstGeom prst="straightConnector1">
            <a:avLst/>
          </a:prstGeom>
          <a:noFill/>
          <a:ln w="28575" cap="flat" cmpd="sng">
            <a:solidFill>
              <a:schemeClr val="lt1"/>
            </a:solidFill>
            <a:prstDash val="solid"/>
            <a:round/>
            <a:headEnd type="none" w="sm" len="sm"/>
            <a:tailEnd type="none" w="sm" len="sm"/>
          </a:ln>
        </p:spPr>
      </p:cxnSp>
      <p:sp>
        <p:nvSpPr>
          <p:cNvPr id="270" name="Google Shape;270;p5"/>
          <p:cNvSpPr/>
          <p:nvPr/>
        </p:nvSpPr>
        <p:spPr>
          <a:xfrm>
            <a:off x="4955205" y="-442835"/>
            <a:ext cx="4599157" cy="4599157"/>
          </a:xfrm>
          <a:prstGeom prst="ellipse">
            <a:avLst/>
          </a:prstGeom>
          <a:noFill/>
          <a:ln w="133350" cap="flat"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271" name="Google Shape;271;p5"/>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4</a:t>
            </a:fld>
            <a:endParaRPr sz="1600" b="0" i="0" u="none" strike="noStrike" cap="none">
              <a:solidFill>
                <a:srgbClr val="8AC03B"/>
              </a:solidFill>
              <a:latin typeface="Calibri"/>
              <a:ea typeface="Calibri"/>
              <a:cs typeface="Calibri"/>
              <a:sym typeface="Calibri"/>
            </a:endParaRPr>
          </a:p>
        </p:txBody>
      </p:sp>
      <p:grpSp>
        <p:nvGrpSpPr>
          <p:cNvPr id="272" name="Google Shape;272;p5"/>
          <p:cNvGrpSpPr/>
          <p:nvPr/>
        </p:nvGrpSpPr>
        <p:grpSpPr>
          <a:xfrm>
            <a:off x="350842" y="3494920"/>
            <a:ext cx="1422299" cy="1438910"/>
            <a:chOff x="2932901" y="1728093"/>
            <a:chExt cx="1458439" cy="1475473"/>
          </a:xfrm>
        </p:grpSpPr>
        <p:sp>
          <p:nvSpPr>
            <p:cNvPr id="273" name="Google Shape;273;p5"/>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4" name="Google Shape;274;p5"/>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5" name="Google Shape;275;p5"/>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6" name="Google Shape;276;p5"/>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7" name="Google Shape;277;p5"/>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8" name="Google Shape;278;p5"/>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79" name="Google Shape;279;p5"/>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0" name="Google Shape;280;p5"/>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1" name="Google Shape;281;p5"/>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2" name="Google Shape;282;p5"/>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3" name="Google Shape;283;p5"/>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4" name="Google Shape;284;p5"/>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5" name="Google Shape;285;p5"/>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6" name="Google Shape;286;p5"/>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7" name="Google Shape;287;p5"/>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8" name="Google Shape;288;p5"/>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89" name="Google Shape;289;p5"/>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0" name="Google Shape;290;p5"/>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1" name="Google Shape;291;p5"/>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2" name="Google Shape;292;p5"/>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3" name="Google Shape;293;p5"/>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4" name="Google Shape;294;p5"/>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5" name="Google Shape;295;p5"/>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6" name="Google Shape;296;p5"/>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7" name="Google Shape;297;p5"/>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8" name="Google Shape;298;p5"/>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299" name="Google Shape;299;p5"/>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sp>
        <p:nvSpPr>
          <p:cNvPr id="915" name="Google Shape;915;p46"/>
          <p:cNvSpPr/>
          <p:nvPr/>
        </p:nvSpPr>
        <p:spPr>
          <a:xfrm>
            <a:off x="0" y="705751"/>
            <a:ext cx="4954137" cy="4437751"/>
          </a:xfrm>
          <a:custGeom>
            <a:avLst/>
            <a:gdLst/>
            <a:ahLst/>
            <a:cxnLst/>
            <a:rect l="l" t="t" r="r" b="b"/>
            <a:pathLst>
              <a:path w="4954137" h="4437751" extrusionOk="0">
                <a:moveTo>
                  <a:pt x="1817038" y="0"/>
                </a:moveTo>
                <a:cubicBezTo>
                  <a:pt x="3549610" y="0"/>
                  <a:pt x="4954137" y="1404527"/>
                  <a:pt x="4954137" y="3137099"/>
                </a:cubicBezTo>
                <a:cubicBezTo>
                  <a:pt x="4954137" y="3570242"/>
                  <a:pt x="4866354" y="3982883"/>
                  <a:pt x="4707609" y="4358200"/>
                </a:cubicBezTo>
                <a:lnTo>
                  <a:pt x="4669287" y="4437751"/>
                </a:lnTo>
                <a:lnTo>
                  <a:pt x="0" y="4437751"/>
                </a:lnTo>
                <a:lnTo>
                  <a:pt x="0" y="582920"/>
                </a:lnTo>
                <a:lnTo>
                  <a:pt x="63056" y="535768"/>
                </a:lnTo>
                <a:cubicBezTo>
                  <a:pt x="563741" y="197512"/>
                  <a:pt x="1167324" y="0"/>
                  <a:pt x="1817038" y="0"/>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916" name="Google Shape;916;p46"/>
          <p:cNvSpPr/>
          <p:nvPr/>
        </p:nvSpPr>
        <p:spPr>
          <a:xfrm flipH="1">
            <a:off x="5175302" y="-157340"/>
            <a:ext cx="4149122" cy="4181364"/>
          </a:xfrm>
          <a:prstGeom prst="ellipse">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67" b="0" i="0" u="none" strike="noStrike" cap="none">
              <a:solidFill>
                <a:schemeClr val="lt1"/>
              </a:solidFill>
              <a:latin typeface="Arial"/>
              <a:ea typeface="Arial"/>
              <a:cs typeface="Arial"/>
              <a:sym typeface="Arial"/>
            </a:endParaRPr>
          </a:p>
        </p:txBody>
      </p:sp>
      <p:sp>
        <p:nvSpPr>
          <p:cNvPr id="917" name="Google Shape;917;p46"/>
          <p:cNvSpPr txBox="1"/>
          <p:nvPr/>
        </p:nvSpPr>
        <p:spPr>
          <a:xfrm>
            <a:off x="1268150" y="1784141"/>
            <a:ext cx="3317499" cy="1394489"/>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l" rtl="0">
              <a:lnSpc>
                <a:spcPct val="80444"/>
              </a:lnSpc>
              <a:spcBef>
                <a:spcPts val="0"/>
              </a:spcBef>
              <a:spcAft>
                <a:spcPts val="0"/>
              </a:spcAft>
              <a:buNone/>
            </a:pPr>
            <a:r>
              <a:rPr lang="it" sz="4500" b="0" i="0" u="none" strike="noStrike" cap="none">
                <a:solidFill>
                  <a:schemeClr val="lt1"/>
                </a:solidFill>
                <a:latin typeface="Calibri"/>
                <a:ea typeface="Calibri"/>
                <a:cs typeface="Calibri"/>
                <a:sym typeface="Calibri"/>
              </a:rPr>
              <a:t>Business sostenibile </a:t>
            </a:r>
            <a:endParaRPr/>
          </a:p>
          <a:p>
            <a:pPr marL="0" marR="0" lvl="0" indent="0" algn="l" rtl="0">
              <a:lnSpc>
                <a:spcPct val="80444"/>
              </a:lnSpc>
              <a:spcBef>
                <a:spcPts val="0"/>
              </a:spcBef>
              <a:spcAft>
                <a:spcPts val="0"/>
              </a:spcAft>
              <a:buNone/>
            </a:pPr>
            <a:r>
              <a:rPr lang="it" sz="4500" b="0" i="0" u="none" strike="noStrike" cap="none">
                <a:solidFill>
                  <a:schemeClr val="lt1"/>
                </a:solidFill>
                <a:latin typeface="Calibri"/>
                <a:ea typeface="Calibri"/>
                <a:cs typeface="Calibri"/>
                <a:sym typeface="Calibri"/>
              </a:rPr>
              <a:t>Modelli</a:t>
            </a: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a:p>
            <a:pPr marL="0" marR="0" lvl="0" indent="0" algn="l" rtl="0">
              <a:lnSpc>
                <a:spcPct val="80444"/>
              </a:lnSpc>
              <a:spcBef>
                <a:spcPts val="0"/>
              </a:spcBef>
              <a:spcAft>
                <a:spcPts val="0"/>
              </a:spcAft>
              <a:buNone/>
            </a:pPr>
            <a:endParaRPr sz="4500" b="0" i="0" u="none" strike="noStrike" cap="none">
              <a:solidFill>
                <a:schemeClr val="lt1"/>
              </a:solidFill>
              <a:latin typeface="Calibri"/>
              <a:ea typeface="Calibri"/>
              <a:cs typeface="Calibri"/>
              <a:sym typeface="Calibri"/>
            </a:endParaRPr>
          </a:p>
        </p:txBody>
      </p:sp>
      <p:sp>
        <p:nvSpPr>
          <p:cNvPr id="918" name="Google Shape;918;p46"/>
          <p:cNvSpPr txBox="1"/>
          <p:nvPr/>
        </p:nvSpPr>
        <p:spPr>
          <a:xfrm>
            <a:off x="263557" y="1787251"/>
            <a:ext cx="1121164"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3E</a:t>
            </a:r>
            <a:endParaRPr sz="1401" b="0" i="0" u="none" strike="noStrike" cap="none">
              <a:solidFill>
                <a:srgbClr val="000000"/>
              </a:solidFill>
              <a:latin typeface="Arial"/>
              <a:ea typeface="Arial"/>
              <a:cs typeface="Arial"/>
              <a:sym typeface="Arial"/>
            </a:endParaRPr>
          </a:p>
        </p:txBody>
      </p:sp>
      <p:cxnSp>
        <p:nvCxnSpPr>
          <p:cNvPr id="919" name="Google Shape;919;p46"/>
          <p:cNvCxnSpPr/>
          <p:nvPr/>
        </p:nvCxnSpPr>
        <p:spPr>
          <a:xfrm>
            <a:off x="1150155" y="1616882"/>
            <a:ext cx="0" cy="1254283"/>
          </a:xfrm>
          <a:prstGeom prst="straightConnector1">
            <a:avLst/>
          </a:prstGeom>
          <a:noFill/>
          <a:ln w="28575" cap="flat" cmpd="sng">
            <a:solidFill>
              <a:schemeClr val="lt1"/>
            </a:solidFill>
            <a:prstDash val="solid"/>
            <a:round/>
            <a:headEnd type="none" w="sm" len="sm"/>
            <a:tailEnd type="none" w="sm" len="sm"/>
          </a:ln>
        </p:spPr>
      </p:cxnSp>
      <p:pic>
        <p:nvPicPr>
          <p:cNvPr id="920" name="Google Shape;920;p46"/>
          <p:cNvPicPr preferRelativeResize="0"/>
          <p:nvPr/>
        </p:nvPicPr>
        <p:blipFill rotWithShape="1">
          <a:blip r:embed="rId4">
            <a:alphaModFix amt="70000"/>
          </a:blip>
          <a:srcRect/>
          <a:stretch/>
        </p:blipFill>
        <p:spPr>
          <a:xfrm rot="-3551750">
            <a:off x="7145921" y="1088420"/>
            <a:ext cx="2489051" cy="2489051"/>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921" name="Google Shape;921;p46"/>
          <p:cNvSpPr/>
          <p:nvPr/>
        </p:nvSpPr>
        <p:spPr>
          <a:xfrm>
            <a:off x="4902710" y="-461273"/>
            <a:ext cx="4725647" cy="4762367"/>
          </a:xfrm>
          <a:prstGeom prst="ellipse">
            <a:avLst/>
          </a:prstGeom>
          <a:noFill/>
          <a:ln w="133350" cap="flat"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922" name="Google Shape;922;p46"/>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40</a:t>
            </a:fld>
            <a:endParaRPr sz="1600" b="0" i="0" u="none" strike="noStrike" cap="none">
              <a:solidFill>
                <a:srgbClr val="8AC03B"/>
              </a:solidFill>
              <a:latin typeface="Calibri"/>
              <a:ea typeface="Calibri"/>
              <a:cs typeface="Calibri"/>
              <a:sym typeface="Calibri"/>
            </a:endParaRPr>
          </a:p>
        </p:txBody>
      </p:sp>
      <p:grpSp>
        <p:nvGrpSpPr>
          <p:cNvPr id="923" name="Google Shape;923;p46"/>
          <p:cNvGrpSpPr/>
          <p:nvPr/>
        </p:nvGrpSpPr>
        <p:grpSpPr>
          <a:xfrm>
            <a:off x="455471" y="3143796"/>
            <a:ext cx="1514843" cy="1453707"/>
            <a:chOff x="455471" y="3143796"/>
            <a:chExt cx="1514842" cy="1453706"/>
          </a:xfrm>
        </p:grpSpPr>
        <p:grpSp>
          <p:nvGrpSpPr>
            <p:cNvPr id="924" name="Google Shape;924;p46"/>
            <p:cNvGrpSpPr/>
            <p:nvPr/>
          </p:nvGrpSpPr>
          <p:grpSpPr>
            <a:xfrm>
              <a:off x="455471" y="3143796"/>
              <a:ext cx="1514842" cy="1453706"/>
              <a:chOff x="14589703" y="8973329"/>
              <a:chExt cx="1135615" cy="1089784"/>
            </a:xfrm>
          </p:grpSpPr>
          <p:grpSp>
            <p:nvGrpSpPr>
              <p:cNvPr id="925" name="Google Shape;925;p46"/>
              <p:cNvGrpSpPr/>
              <p:nvPr/>
            </p:nvGrpSpPr>
            <p:grpSpPr>
              <a:xfrm>
                <a:off x="14589703" y="8973329"/>
                <a:ext cx="1135615" cy="1089784"/>
                <a:chOff x="14589703" y="8973329"/>
                <a:chExt cx="1135615" cy="1089784"/>
              </a:xfrm>
            </p:grpSpPr>
            <p:sp>
              <p:nvSpPr>
                <p:cNvPr id="926" name="Google Shape;926;p46"/>
                <p:cNvSpPr/>
                <p:nvPr/>
              </p:nvSpPr>
              <p:spPr>
                <a:xfrm rot="-4757999">
                  <a:off x="14795578" y="9036236"/>
                  <a:ext cx="742772" cy="741764"/>
                </a:xfrm>
                <a:custGeom>
                  <a:avLst/>
                  <a:gdLst/>
                  <a:ahLst/>
                  <a:cxnLst/>
                  <a:rect l="l" t="t" r="r" b="b"/>
                  <a:pathLst>
                    <a:path w="742772" h="741764" extrusionOk="0">
                      <a:moveTo>
                        <a:pt x="742773" y="370883"/>
                      </a:moveTo>
                      <a:cubicBezTo>
                        <a:pt x="742773" y="575715"/>
                        <a:pt x="576498" y="741765"/>
                        <a:pt x="371387" y="741765"/>
                      </a:cubicBezTo>
                      <a:cubicBezTo>
                        <a:pt x="166276" y="741765"/>
                        <a:pt x="0" y="575715"/>
                        <a:pt x="0" y="370883"/>
                      </a:cubicBezTo>
                      <a:cubicBezTo>
                        <a:pt x="0" y="166050"/>
                        <a:pt x="166276" y="0"/>
                        <a:pt x="371387" y="0"/>
                      </a:cubicBezTo>
                      <a:cubicBezTo>
                        <a:pt x="576498" y="0"/>
                        <a:pt x="742773" y="166050"/>
                        <a:pt x="742773" y="370883"/>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27" name="Google Shape;927;p46"/>
                <p:cNvSpPr/>
                <p:nvPr/>
              </p:nvSpPr>
              <p:spPr>
                <a:xfrm>
                  <a:off x="14723401" y="9502669"/>
                  <a:ext cx="181566" cy="181320"/>
                </a:xfrm>
                <a:custGeom>
                  <a:avLst/>
                  <a:gdLst/>
                  <a:ahLst/>
                  <a:cxnLst/>
                  <a:rect l="l" t="t" r="r" b="b"/>
                  <a:pathLst>
                    <a:path w="181566" h="181320" extrusionOk="0">
                      <a:moveTo>
                        <a:pt x="90783" y="181320"/>
                      </a:moveTo>
                      <a:cubicBezTo>
                        <a:pt x="141952" y="181320"/>
                        <a:pt x="181567" y="140111"/>
                        <a:pt x="181567" y="90660"/>
                      </a:cubicBezTo>
                      <a:cubicBezTo>
                        <a:pt x="181567" y="41209"/>
                        <a:pt x="140301" y="0"/>
                        <a:pt x="90783" y="0"/>
                      </a:cubicBezTo>
                      <a:cubicBezTo>
                        <a:pt x="41265" y="0"/>
                        <a:pt x="0" y="41209"/>
                        <a:pt x="0" y="90660"/>
                      </a:cubicBezTo>
                      <a:cubicBezTo>
                        <a:pt x="0" y="140111"/>
                        <a:pt x="41265" y="181320"/>
                        <a:pt x="90783" y="181320"/>
                      </a:cubicBezTo>
                      <a:close/>
                    </a:path>
                  </a:pathLst>
                </a:custGeom>
                <a:solidFill>
                  <a:srgbClr val="8ABF3B"/>
                </a:solid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28" name="Google Shape;928;p46"/>
                <p:cNvSpPr/>
                <p:nvPr/>
              </p:nvSpPr>
              <p:spPr>
                <a:xfrm>
                  <a:off x="15276354" y="9771352"/>
                  <a:ext cx="448964" cy="291760"/>
                </a:xfrm>
                <a:custGeom>
                  <a:avLst/>
                  <a:gdLst/>
                  <a:ahLst/>
                  <a:cxnLst/>
                  <a:rect l="l" t="t" r="r" b="b"/>
                  <a:pathLst>
                    <a:path w="448964" h="291760" extrusionOk="0">
                      <a:moveTo>
                        <a:pt x="434109" y="291761"/>
                      </a:moveTo>
                      <a:lnTo>
                        <a:pt x="448965" y="95605"/>
                      </a:lnTo>
                      <a:cubicBezTo>
                        <a:pt x="448965" y="44506"/>
                        <a:pt x="407700" y="1648"/>
                        <a:pt x="358182" y="0"/>
                      </a:cubicBezTo>
                      <a:lnTo>
                        <a:pt x="90783" y="0"/>
                      </a:lnTo>
                      <a:cubicBezTo>
                        <a:pt x="41265" y="0"/>
                        <a:pt x="0" y="44506"/>
                        <a:pt x="0" y="95605"/>
                      </a:cubicBezTo>
                      <a:cubicBezTo>
                        <a:pt x="0" y="95605"/>
                        <a:pt x="0" y="97254"/>
                        <a:pt x="0" y="100550"/>
                      </a:cubicBezTo>
                      <a:lnTo>
                        <a:pt x="0" y="131869"/>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29" name="Google Shape;929;p46"/>
                <p:cNvSpPr/>
                <p:nvPr/>
              </p:nvSpPr>
              <p:spPr>
                <a:xfrm>
                  <a:off x="14589703" y="9771352"/>
                  <a:ext cx="448963" cy="291760"/>
                </a:xfrm>
                <a:custGeom>
                  <a:avLst/>
                  <a:gdLst/>
                  <a:ahLst/>
                  <a:cxnLst/>
                  <a:rect l="l" t="t" r="r" b="b"/>
                  <a:pathLst>
                    <a:path w="448963" h="291760" extrusionOk="0">
                      <a:moveTo>
                        <a:pt x="14855" y="291761"/>
                      </a:moveTo>
                      <a:lnTo>
                        <a:pt x="0" y="95605"/>
                      </a:lnTo>
                      <a:cubicBezTo>
                        <a:pt x="0" y="44506"/>
                        <a:pt x="41265" y="1648"/>
                        <a:pt x="90783" y="0"/>
                      </a:cubicBezTo>
                      <a:lnTo>
                        <a:pt x="358181" y="0"/>
                      </a:lnTo>
                      <a:cubicBezTo>
                        <a:pt x="407699" y="0"/>
                        <a:pt x="448964" y="44506"/>
                        <a:pt x="448964" y="95605"/>
                      </a:cubicBezTo>
                      <a:cubicBezTo>
                        <a:pt x="448964" y="95605"/>
                        <a:pt x="448964" y="97254"/>
                        <a:pt x="448964" y="100550"/>
                      </a:cubicBezTo>
                      <a:lnTo>
                        <a:pt x="448964" y="131869"/>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30" name="Google Shape;930;p46"/>
                <p:cNvSpPr/>
                <p:nvPr/>
              </p:nvSpPr>
              <p:spPr>
                <a:xfrm>
                  <a:off x="15410053" y="9502669"/>
                  <a:ext cx="181566" cy="181320"/>
                </a:xfrm>
                <a:custGeom>
                  <a:avLst/>
                  <a:gdLst/>
                  <a:ahLst/>
                  <a:cxnLst/>
                  <a:rect l="l" t="t" r="r" b="b"/>
                  <a:pathLst>
                    <a:path w="181566" h="181320" extrusionOk="0">
                      <a:moveTo>
                        <a:pt x="90783" y="181320"/>
                      </a:moveTo>
                      <a:cubicBezTo>
                        <a:pt x="39615" y="181320"/>
                        <a:pt x="0" y="140111"/>
                        <a:pt x="0" y="90660"/>
                      </a:cubicBezTo>
                      <a:cubicBezTo>
                        <a:pt x="0" y="41209"/>
                        <a:pt x="41265" y="0"/>
                        <a:pt x="90783" y="0"/>
                      </a:cubicBezTo>
                      <a:cubicBezTo>
                        <a:pt x="140301" y="0"/>
                        <a:pt x="181567" y="41209"/>
                        <a:pt x="181567" y="90660"/>
                      </a:cubicBezTo>
                      <a:cubicBezTo>
                        <a:pt x="181567" y="140111"/>
                        <a:pt x="140301" y="181320"/>
                        <a:pt x="90783" y="181320"/>
                      </a:cubicBezTo>
                      <a:close/>
                    </a:path>
                  </a:pathLst>
                </a:custGeom>
                <a:solidFill>
                  <a:srgbClr val="8ABF3B"/>
                </a:solid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931" name="Google Shape;931;p46"/>
                <p:cNvGrpSpPr/>
                <p:nvPr/>
              </p:nvGrpSpPr>
              <p:grpSpPr>
                <a:xfrm>
                  <a:off x="14916522" y="9654319"/>
                  <a:ext cx="481977" cy="408794"/>
                  <a:chOff x="14916522" y="9654319"/>
                  <a:chExt cx="481977" cy="408794"/>
                </a:xfrm>
              </p:grpSpPr>
              <p:sp>
                <p:nvSpPr>
                  <p:cNvPr id="932" name="Google Shape;932;p46"/>
                  <p:cNvSpPr/>
                  <p:nvPr/>
                </p:nvSpPr>
                <p:spPr>
                  <a:xfrm>
                    <a:off x="14916522" y="9901574"/>
                    <a:ext cx="481977" cy="161539"/>
                  </a:xfrm>
                  <a:custGeom>
                    <a:avLst/>
                    <a:gdLst/>
                    <a:ahLst/>
                    <a:cxnLst/>
                    <a:rect l="l" t="t" r="r" b="b"/>
                    <a:pathLst>
                      <a:path w="481977" h="161539" extrusionOk="0">
                        <a:moveTo>
                          <a:pt x="477024" y="161540"/>
                        </a:moveTo>
                        <a:lnTo>
                          <a:pt x="481977" y="102198"/>
                        </a:lnTo>
                        <a:cubicBezTo>
                          <a:pt x="481977" y="47802"/>
                          <a:pt x="439061" y="1648"/>
                          <a:pt x="384591" y="0"/>
                        </a:cubicBezTo>
                        <a:lnTo>
                          <a:pt x="97385" y="0"/>
                        </a:lnTo>
                        <a:cubicBezTo>
                          <a:pt x="44567" y="0"/>
                          <a:pt x="0" y="47802"/>
                          <a:pt x="0" y="102198"/>
                        </a:cubicBezTo>
                        <a:cubicBezTo>
                          <a:pt x="0" y="102198"/>
                          <a:pt x="0" y="105495"/>
                          <a:pt x="0" y="107144"/>
                        </a:cubicBezTo>
                        <a:lnTo>
                          <a:pt x="3301" y="16154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33" name="Google Shape;933;p46"/>
                  <p:cNvSpPr/>
                  <p:nvPr/>
                </p:nvSpPr>
                <p:spPr>
                  <a:xfrm>
                    <a:off x="15066727" y="9654319"/>
                    <a:ext cx="181566" cy="181320"/>
                  </a:xfrm>
                  <a:custGeom>
                    <a:avLst/>
                    <a:gdLst/>
                    <a:ahLst/>
                    <a:cxnLst/>
                    <a:rect l="l" t="t" r="r" b="b"/>
                    <a:pathLst>
                      <a:path w="181566" h="181320" extrusionOk="0">
                        <a:moveTo>
                          <a:pt x="90783" y="181320"/>
                        </a:moveTo>
                        <a:cubicBezTo>
                          <a:pt x="39615" y="181320"/>
                          <a:pt x="0" y="140111"/>
                          <a:pt x="0" y="90660"/>
                        </a:cubicBezTo>
                        <a:cubicBezTo>
                          <a:pt x="0" y="41209"/>
                          <a:pt x="41265" y="0"/>
                          <a:pt x="90783" y="0"/>
                        </a:cubicBezTo>
                        <a:cubicBezTo>
                          <a:pt x="140301" y="0"/>
                          <a:pt x="181567" y="41209"/>
                          <a:pt x="181567" y="90660"/>
                        </a:cubicBezTo>
                        <a:cubicBezTo>
                          <a:pt x="181567" y="140111"/>
                          <a:pt x="140301" y="181320"/>
                          <a:pt x="90783" y="181320"/>
                        </a:cubicBezTo>
                        <a:close/>
                      </a:path>
                    </a:pathLst>
                  </a:custGeom>
                  <a:solidFill>
                    <a:srgbClr val="8ABF3B"/>
                  </a:solid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nvGrpSpPr>
              <p:cNvPr id="934" name="Google Shape;934;p46"/>
              <p:cNvGrpSpPr/>
              <p:nvPr/>
            </p:nvGrpSpPr>
            <p:grpSpPr>
              <a:xfrm>
                <a:off x="14959438" y="9083983"/>
                <a:ext cx="427507" cy="519235"/>
                <a:chOff x="14959438" y="9083983"/>
                <a:chExt cx="427507" cy="519235"/>
              </a:xfrm>
            </p:grpSpPr>
            <p:sp>
              <p:nvSpPr>
                <p:cNvPr id="935" name="Google Shape;935;p46"/>
                <p:cNvSpPr/>
                <p:nvPr/>
              </p:nvSpPr>
              <p:spPr>
                <a:xfrm>
                  <a:off x="14959438" y="9204314"/>
                  <a:ext cx="399446" cy="398904"/>
                </a:xfrm>
                <a:custGeom>
                  <a:avLst/>
                  <a:gdLst/>
                  <a:ahLst/>
                  <a:cxnLst/>
                  <a:rect l="l" t="t" r="r" b="b"/>
                  <a:pathLst>
                    <a:path w="399446" h="398904" extrusionOk="0">
                      <a:moveTo>
                        <a:pt x="399447" y="199452"/>
                      </a:moveTo>
                      <a:cubicBezTo>
                        <a:pt x="399447" y="309606"/>
                        <a:pt x="310027" y="398904"/>
                        <a:pt x="199724" y="398904"/>
                      </a:cubicBezTo>
                      <a:cubicBezTo>
                        <a:pt x="89420" y="398904"/>
                        <a:pt x="1" y="309606"/>
                        <a:pt x="1" y="199452"/>
                      </a:cubicBezTo>
                      <a:cubicBezTo>
                        <a:pt x="1" y="89298"/>
                        <a:pt x="89420" y="1"/>
                        <a:pt x="199724" y="1"/>
                      </a:cubicBezTo>
                      <a:cubicBezTo>
                        <a:pt x="310027" y="1"/>
                        <a:pt x="399447" y="89298"/>
                        <a:pt x="399447" y="199452"/>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36" name="Google Shape;936;p46"/>
                <p:cNvSpPr/>
                <p:nvPr/>
              </p:nvSpPr>
              <p:spPr>
                <a:xfrm>
                  <a:off x="15013908" y="9258710"/>
                  <a:ext cx="290506" cy="290112"/>
                </a:xfrm>
                <a:custGeom>
                  <a:avLst/>
                  <a:gdLst/>
                  <a:ahLst/>
                  <a:cxnLst/>
                  <a:rect l="l" t="t" r="r" b="b"/>
                  <a:pathLst>
                    <a:path w="290506" h="290112" extrusionOk="0">
                      <a:moveTo>
                        <a:pt x="290507" y="145056"/>
                      </a:moveTo>
                      <a:cubicBezTo>
                        <a:pt x="290507" y="225169"/>
                        <a:pt x="225475" y="290112"/>
                        <a:pt x="145254" y="290112"/>
                      </a:cubicBezTo>
                      <a:cubicBezTo>
                        <a:pt x="65032" y="290112"/>
                        <a:pt x="1" y="225169"/>
                        <a:pt x="1" y="145056"/>
                      </a:cubicBezTo>
                      <a:cubicBezTo>
                        <a:pt x="1" y="64944"/>
                        <a:pt x="65032" y="0"/>
                        <a:pt x="145254" y="0"/>
                      </a:cubicBezTo>
                      <a:cubicBezTo>
                        <a:pt x="225475" y="0"/>
                        <a:pt x="290507" y="64944"/>
                        <a:pt x="290507" y="145056"/>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37" name="Google Shape;937;p46"/>
                <p:cNvSpPr/>
                <p:nvPr/>
              </p:nvSpPr>
              <p:spPr>
                <a:xfrm>
                  <a:off x="15070029" y="9083983"/>
                  <a:ext cx="87481" cy="118682"/>
                </a:xfrm>
                <a:custGeom>
                  <a:avLst/>
                  <a:gdLst/>
                  <a:ahLst/>
                  <a:cxnLst/>
                  <a:rect l="l" t="t" r="r" b="b"/>
                  <a:pathLst>
                    <a:path w="87481" h="118682" extrusionOk="0">
                      <a:moveTo>
                        <a:pt x="0" y="0"/>
                      </a:moveTo>
                      <a:cubicBezTo>
                        <a:pt x="4952" y="37912"/>
                        <a:pt x="24759" y="85715"/>
                        <a:pt x="87482" y="118683"/>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938" name="Google Shape;938;p46"/>
                <p:cNvGrpSpPr/>
                <p:nvPr/>
              </p:nvGrpSpPr>
              <p:grpSpPr>
                <a:xfrm>
                  <a:off x="15159161" y="9137149"/>
                  <a:ext cx="227784" cy="103437"/>
                  <a:chOff x="15159161" y="9137149"/>
                  <a:chExt cx="227784" cy="103437"/>
                </a:xfrm>
              </p:grpSpPr>
              <p:sp>
                <p:nvSpPr>
                  <p:cNvPr id="939" name="Google Shape;939;p46"/>
                  <p:cNvSpPr/>
                  <p:nvPr/>
                </p:nvSpPr>
                <p:spPr>
                  <a:xfrm>
                    <a:off x="15159162" y="9137149"/>
                    <a:ext cx="227783" cy="103437"/>
                  </a:xfrm>
                  <a:custGeom>
                    <a:avLst/>
                    <a:gdLst/>
                    <a:ahLst/>
                    <a:cxnLst/>
                    <a:rect l="l" t="t" r="r" b="b"/>
                    <a:pathLst>
                      <a:path w="227783" h="103437" extrusionOk="0">
                        <a:moveTo>
                          <a:pt x="0" y="67165"/>
                        </a:moveTo>
                        <a:cubicBezTo>
                          <a:pt x="0" y="67165"/>
                          <a:pt x="84180" y="-63055"/>
                          <a:pt x="227783" y="39144"/>
                        </a:cubicBezTo>
                        <a:cubicBezTo>
                          <a:pt x="227783" y="39144"/>
                          <a:pt x="140301" y="162771"/>
                          <a:pt x="0" y="67165"/>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40" name="Google Shape;940;p46"/>
                  <p:cNvSpPr/>
                  <p:nvPr/>
                </p:nvSpPr>
                <p:spPr>
                  <a:xfrm>
                    <a:off x="15159161" y="9176292"/>
                    <a:ext cx="227783" cy="28022"/>
                  </a:xfrm>
                  <a:custGeom>
                    <a:avLst/>
                    <a:gdLst/>
                    <a:ahLst/>
                    <a:cxnLst/>
                    <a:rect l="l" t="t" r="r" b="b"/>
                    <a:pathLst>
                      <a:path w="227783" h="28022" extrusionOk="0">
                        <a:moveTo>
                          <a:pt x="227784" y="0"/>
                        </a:moveTo>
                        <a:lnTo>
                          <a:pt x="0" y="28022"/>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941" name="Google Shape;941;p46"/>
                <p:cNvGrpSpPr/>
                <p:nvPr/>
              </p:nvGrpSpPr>
              <p:grpSpPr>
                <a:xfrm>
                  <a:off x="15157511" y="9291678"/>
                  <a:ext cx="16506" cy="222529"/>
                  <a:chOff x="15157511" y="9291678"/>
                  <a:chExt cx="16506" cy="222529"/>
                </a:xfrm>
              </p:grpSpPr>
              <p:sp>
                <p:nvSpPr>
                  <p:cNvPr id="942" name="Google Shape;942;p46"/>
                  <p:cNvSpPr/>
                  <p:nvPr/>
                </p:nvSpPr>
                <p:spPr>
                  <a:xfrm>
                    <a:off x="15157511" y="9291678"/>
                    <a:ext cx="16506" cy="36264"/>
                  </a:xfrm>
                  <a:custGeom>
                    <a:avLst/>
                    <a:gdLst/>
                    <a:ahLst/>
                    <a:cxnLst/>
                    <a:rect l="l" t="t" r="r" b="b"/>
                    <a:pathLst>
                      <a:path w="16506" h="36264" extrusionOk="0">
                        <a:moveTo>
                          <a:pt x="0" y="0"/>
                        </a:moveTo>
                        <a:lnTo>
                          <a:pt x="0" y="36264"/>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943" name="Google Shape;943;p46"/>
                  <p:cNvSpPr/>
                  <p:nvPr/>
                </p:nvSpPr>
                <p:spPr>
                  <a:xfrm>
                    <a:off x="15157511" y="9477943"/>
                    <a:ext cx="16506" cy="36264"/>
                  </a:xfrm>
                  <a:custGeom>
                    <a:avLst/>
                    <a:gdLst/>
                    <a:ahLst/>
                    <a:cxnLst/>
                    <a:rect l="l" t="t" r="r" b="b"/>
                    <a:pathLst>
                      <a:path w="16506" h="36264" extrusionOk="0">
                        <a:moveTo>
                          <a:pt x="0" y="0"/>
                        </a:moveTo>
                        <a:lnTo>
                          <a:pt x="0" y="36264"/>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sp>
          <p:nvSpPr>
            <p:cNvPr id="944" name="Google Shape;944;p46"/>
            <p:cNvSpPr txBox="1"/>
            <p:nvPr/>
          </p:nvSpPr>
          <p:spPr>
            <a:xfrm>
              <a:off x="1017779" y="3438770"/>
              <a:ext cx="702164" cy="861087"/>
            </a:xfrm>
            <a:prstGeom prst="rect">
              <a:avLst/>
            </a:prstGeom>
            <a:noFill/>
            <a:ln>
              <a:noFill/>
            </a:ln>
          </p:spPr>
          <p:txBody>
            <a:bodyPr spcFirstLastPara="1" wrap="square" lIns="91425" tIns="45700" rIns="91425" bIns="45700" anchor="t" anchorCtr="0">
              <a:normAutofit/>
            </a:bodyPr>
            <a:lstStyle/>
            <a:p>
              <a:pPr marL="0" marR="0" lvl="0" indent="0" algn="l" rtl="0">
                <a:lnSpc>
                  <a:spcPct val="120666"/>
                </a:lnSpc>
                <a:spcBef>
                  <a:spcPts val="0"/>
                </a:spcBef>
                <a:spcAft>
                  <a:spcPts val="0"/>
                </a:spcAft>
                <a:buNone/>
              </a:pPr>
              <a:r>
                <a:rPr lang="it" sz="3001" b="0" i="0" u="none" strike="noStrike" cap="none">
                  <a:solidFill>
                    <a:schemeClr val="lt1"/>
                  </a:solidFill>
                  <a:latin typeface="Calibri"/>
                  <a:ea typeface="Calibri"/>
                  <a:cs typeface="Calibri"/>
                  <a:sym typeface="Calibri"/>
                </a:rPr>
                <a:t>€</a:t>
              </a: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48"/>
        <p:cNvGrpSpPr/>
        <p:nvPr/>
      </p:nvGrpSpPr>
      <p:grpSpPr>
        <a:xfrm>
          <a:off x="0" y="0"/>
          <a:ext cx="0" cy="0"/>
          <a:chOff x="0" y="0"/>
          <a:chExt cx="0" cy="0"/>
        </a:xfrm>
      </p:grpSpPr>
      <p:cxnSp>
        <p:nvCxnSpPr>
          <p:cNvPr id="949" name="Google Shape;949;p50"/>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950" name="Google Shape;950;p5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41</a:t>
            </a:fld>
            <a:endParaRPr/>
          </a:p>
        </p:txBody>
      </p:sp>
      <p:sp>
        <p:nvSpPr>
          <p:cNvPr id="951" name="Google Shape;951;p50"/>
          <p:cNvSpPr txBox="1"/>
          <p:nvPr/>
        </p:nvSpPr>
        <p:spPr>
          <a:xfrm>
            <a:off x="2501154" y="2175299"/>
            <a:ext cx="6439648" cy="2472411"/>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dirty="0">
                <a:solidFill>
                  <a:srgbClr val="777777"/>
                </a:solidFill>
                <a:latin typeface="Calibri"/>
                <a:ea typeface="Calibri"/>
                <a:cs typeface="Calibri"/>
                <a:sym typeface="Calibri"/>
              </a:rPr>
              <a:t>Componenti chiave di un modello di business sostenibile:</a:t>
            </a:r>
            <a:endParaRPr dirty="0"/>
          </a:p>
          <a:p>
            <a:pPr marL="285750" marR="0" lvl="0" indent="-196850" algn="l" rtl="0">
              <a:lnSpc>
                <a:spcPct val="100000"/>
              </a:lnSpc>
              <a:spcBef>
                <a:spcPts val="0"/>
              </a:spcBef>
              <a:spcAft>
                <a:spcPts val="0"/>
              </a:spcAft>
              <a:buClr>
                <a:srgbClr val="000000"/>
              </a:buClr>
              <a:buSzPts val="1400"/>
              <a:buFont typeface="Noto Sans Symbols"/>
              <a:buNone/>
            </a:pPr>
            <a:endParaRPr sz="1400" b="0" i="0" u="none" strike="noStrike" cap="none" dirty="0">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Sostenibilità ambientale</a:t>
            </a:r>
            <a:r>
              <a:rPr lang="it" sz="1400" b="0" i="0" u="none" strike="noStrike" cap="none" dirty="0">
                <a:solidFill>
                  <a:srgbClr val="777777"/>
                </a:solidFill>
                <a:latin typeface="Calibri"/>
                <a:ea typeface="Calibri"/>
                <a:cs typeface="Calibri"/>
                <a:sym typeface="Calibri"/>
              </a:rPr>
              <a:t>: minimizzare l'impatto ambientale delle attività aziendali </a:t>
            </a:r>
            <a:endParaRPr dirty="0"/>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Responsabilità sociale</a:t>
            </a:r>
            <a:r>
              <a:rPr lang="it" sz="1400" b="0" i="0" u="none" strike="noStrike" cap="none" dirty="0">
                <a:solidFill>
                  <a:srgbClr val="777777"/>
                </a:solidFill>
                <a:latin typeface="Calibri"/>
                <a:ea typeface="Calibri"/>
                <a:cs typeface="Calibri"/>
                <a:sym typeface="Calibri"/>
              </a:rPr>
              <a:t>: dare priorità al benessere delle persone, compresi i dipendenti, i clienti e le comunità. </a:t>
            </a:r>
            <a:endParaRPr dirty="0"/>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Vitalità economica</a:t>
            </a:r>
            <a:r>
              <a:rPr lang="it" sz="1400" b="0" i="0" u="none" strike="noStrike" cap="none" dirty="0">
                <a:solidFill>
                  <a:srgbClr val="777777"/>
                </a:solidFill>
                <a:latin typeface="Calibri"/>
                <a:ea typeface="Calibri"/>
                <a:cs typeface="Calibri"/>
                <a:sym typeface="Calibri"/>
              </a:rPr>
              <a:t>: generare profitti e mantenere la stabilità finanziaria nel rispetto dei principi di sostenibilità.</a:t>
            </a:r>
            <a:endParaRPr dirty="0"/>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Prospettiva a lungo termine</a:t>
            </a:r>
            <a:r>
              <a:rPr lang="it" sz="1400" b="0" i="0" u="none" strike="noStrike" cap="none" dirty="0">
                <a:solidFill>
                  <a:srgbClr val="777777"/>
                </a:solidFill>
                <a:latin typeface="Calibri"/>
                <a:ea typeface="Calibri"/>
                <a:cs typeface="Calibri"/>
                <a:sym typeface="Calibri"/>
              </a:rPr>
              <a:t>: concentrarsi sulla creazione di valore duraturo piuttosto che perseguire guadagni a breve termine a spese delle generazioni future.</a:t>
            </a:r>
            <a:endParaRPr dirty="0"/>
          </a:p>
          <a:p>
            <a:pPr marL="0" marR="0" lvl="0" indent="0" algn="l" rtl="0">
              <a:lnSpc>
                <a:spcPct val="100000"/>
              </a:lnSpc>
              <a:spcBef>
                <a:spcPts val="600"/>
              </a:spcBef>
              <a:spcAft>
                <a:spcPts val="0"/>
              </a:spcAft>
              <a:buNone/>
            </a:pPr>
            <a:endParaRPr sz="1400" b="1" i="0" u="none" strike="noStrike" cap="none" dirty="0">
              <a:solidFill>
                <a:srgbClr val="777777"/>
              </a:solidFill>
              <a:latin typeface="Calibri"/>
              <a:ea typeface="Calibri"/>
              <a:cs typeface="Calibri"/>
              <a:sym typeface="Calibri"/>
            </a:endParaRPr>
          </a:p>
        </p:txBody>
      </p:sp>
      <p:sp>
        <p:nvSpPr>
          <p:cNvPr id="952" name="Google Shape;952;p50"/>
          <p:cNvSpPr/>
          <p:nvPr/>
        </p:nvSpPr>
        <p:spPr>
          <a:xfrm>
            <a:off x="2504953" y="530657"/>
            <a:ext cx="6217683" cy="863244"/>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Un modello di business sostenibile è un quadro o un approccio che integra considerazioni economiche, ambientali e sociali nel cuore delle operazioni e dei processi decisionali.</a:t>
            </a:r>
            <a:endParaRPr/>
          </a:p>
          <a:p>
            <a:pPr marL="0" marR="0" lvl="0" indent="0" algn="l" rtl="0">
              <a:lnSpc>
                <a:spcPct val="100000"/>
              </a:lnSpc>
              <a:spcBef>
                <a:spcPts val="0"/>
              </a:spcBef>
              <a:spcAft>
                <a:spcPts val="0"/>
              </a:spcAft>
              <a:buNone/>
            </a:pPr>
            <a:endParaRPr sz="1200" b="0"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92D050"/>
                </a:solidFill>
                <a:latin typeface="Calibri"/>
                <a:ea typeface="Calibri"/>
                <a:cs typeface="Calibri"/>
                <a:sym typeface="Calibri"/>
              </a:rPr>
              <a:t>Come?</a:t>
            </a:r>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Bilanciando la prosperità economica con l'equità sociale e la tutela dell'ambiente</a:t>
            </a:r>
            <a:endParaRPr/>
          </a:p>
          <a:p>
            <a:pPr marL="0" marR="0" lvl="0" indent="0" algn="l" rtl="0">
              <a:lnSpc>
                <a:spcPct val="100000"/>
              </a:lnSpc>
              <a:spcBef>
                <a:spcPts val="0"/>
              </a:spcBef>
              <a:spcAft>
                <a:spcPts val="0"/>
              </a:spcAft>
              <a:buNone/>
            </a:pPr>
            <a:endParaRPr sz="1200" b="0" i="0" u="none" strike="noStrike" cap="none">
              <a:solidFill>
                <a:srgbClr val="777777"/>
              </a:solidFill>
              <a:latin typeface="Calibri"/>
              <a:ea typeface="Calibri"/>
              <a:cs typeface="Calibri"/>
              <a:sym typeface="Calibri"/>
            </a:endParaRPr>
          </a:p>
        </p:txBody>
      </p:sp>
      <p:sp>
        <p:nvSpPr>
          <p:cNvPr id="953" name="Google Shape;953;p50"/>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54" name="Google Shape;954;p50"/>
          <p:cNvSpPr txBox="1"/>
          <p:nvPr/>
        </p:nvSpPr>
        <p:spPr>
          <a:xfrm>
            <a:off x="190232" y="1752352"/>
            <a:ext cx="2140593"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 cosa stiamo parlando?</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955" name="Google Shape;955;p50"/>
          <p:cNvSpPr txBox="1"/>
          <p:nvPr/>
        </p:nvSpPr>
        <p:spPr>
          <a:xfrm>
            <a:off x="362552" y="717876"/>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956" name="Google Shape;956;p50"/>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60"/>
        <p:cNvGrpSpPr/>
        <p:nvPr/>
      </p:nvGrpSpPr>
      <p:grpSpPr>
        <a:xfrm>
          <a:off x="0" y="0"/>
          <a:ext cx="0" cy="0"/>
          <a:chOff x="0" y="0"/>
          <a:chExt cx="0" cy="0"/>
        </a:xfrm>
      </p:grpSpPr>
      <p:sp>
        <p:nvSpPr>
          <p:cNvPr id="961" name="Google Shape;961;p51"/>
          <p:cNvSpPr txBox="1">
            <a:spLocks noGrp="1"/>
          </p:cNvSpPr>
          <p:nvPr>
            <p:ph type="body" idx="2"/>
          </p:nvPr>
        </p:nvSpPr>
        <p:spPr>
          <a:xfrm>
            <a:off x="408700" y="706335"/>
            <a:ext cx="897977" cy="7723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3E</a:t>
            </a:r>
            <a:endParaRPr/>
          </a:p>
        </p:txBody>
      </p:sp>
      <p:sp>
        <p:nvSpPr>
          <p:cNvPr id="962" name="Google Shape;962;p5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42</a:t>
            </a:fld>
            <a:endParaRPr/>
          </a:p>
        </p:txBody>
      </p:sp>
      <p:sp>
        <p:nvSpPr>
          <p:cNvPr id="963" name="Google Shape;963;p51"/>
          <p:cNvSpPr txBox="1"/>
          <p:nvPr/>
        </p:nvSpPr>
        <p:spPr>
          <a:xfrm>
            <a:off x="2521059" y="374345"/>
            <a:ext cx="6144647" cy="391898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dirty="0">
                <a:solidFill>
                  <a:srgbClr val="8ECC4E"/>
                </a:solidFill>
                <a:latin typeface="Calibri"/>
                <a:ea typeface="Calibri"/>
                <a:cs typeface="Calibri"/>
                <a:sym typeface="Calibri"/>
              </a:rPr>
              <a:t>Componenti chiave di un modello aziendale tradizionale:</a:t>
            </a:r>
            <a:endParaRPr dirty="0"/>
          </a:p>
          <a:p>
            <a:pPr marL="0" marR="0" lvl="0" indent="0" algn="l" rtl="0">
              <a:lnSpc>
                <a:spcPct val="100000"/>
              </a:lnSpc>
              <a:spcBef>
                <a:spcPts val="0"/>
              </a:spcBef>
              <a:spcAft>
                <a:spcPts val="0"/>
              </a:spcAft>
              <a:buNone/>
            </a:pPr>
            <a:endParaRPr sz="1600" b="0" i="0" u="none" strike="noStrike" cap="none" dirty="0">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Massimizzazione del profitto: </a:t>
            </a:r>
            <a:r>
              <a:rPr lang="it" sz="1600" b="0" i="0" u="none" strike="noStrike" cap="none" dirty="0">
                <a:solidFill>
                  <a:srgbClr val="777777"/>
                </a:solidFill>
                <a:latin typeface="Calibri"/>
                <a:ea typeface="Calibri"/>
                <a:cs typeface="Calibri"/>
                <a:sym typeface="Calibri"/>
              </a:rPr>
              <a:t>generare profitti e massimizzare i rendimenti per gli azionisti</a:t>
            </a:r>
            <a:r>
              <a:rPr lang="it" sz="1600" b="0" i="1" u="none" strike="noStrike" cap="none" dirty="0">
                <a:solidFill>
                  <a:srgbClr val="777777"/>
                </a:solidFill>
                <a:latin typeface="Calibri"/>
                <a:ea typeface="Calibri"/>
                <a:cs typeface="Calibri"/>
                <a:sym typeface="Calibri"/>
              </a:rPr>
              <a:t>.</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Efficienza dei costi: </a:t>
            </a:r>
            <a:r>
              <a:rPr lang="it" sz="1600" b="0" i="0" u="none" strike="noStrike" cap="none" dirty="0">
                <a:solidFill>
                  <a:srgbClr val="777777"/>
                </a:solidFill>
                <a:latin typeface="Calibri"/>
                <a:ea typeface="Calibri"/>
                <a:cs typeface="Calibri"/>
                <a:sym typeface="Calibri"/>
              </a:rPr>
              <a:t>dare priorità all'efficienza dei costi e all'efficacia operativa per migliorare la redditività</a:t>
            </a:r>
            <a:r>
              <a:rPr lang="it" sz="1600" b="0" i="1" u="none" strike="noStrike" cap="none" dirty="0">
                <a:solidFill>
                  <a:srgbClr val="777777"/>
                </a:solidFill>
                <a:latin typeface="Calibri"/>
                <a:ea typeface="Calibri"/>
                <a:cs typeface="Calibri"/>
                <a:sym typeface="Calibri"/>
              </a:rPr>
              <a:t>.</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Vantaggio competitivo: </a:t>
            </a:r>
            <a:r>
              <a:rPr lang="it" sz="1600" b="0" i="0" u="none" strike="noStrike" cap="none" dirty="0">
                <a:solidFill>
                  <a:srgbClr val="777777"/>
                </a:solidFill>
                <a:latin typeface="Calibri"/>
                <a:ea typeface="Calibri"/>
                <a:cs typeface="Calibri"/>
                <a:sym typeface="Calibri"/>
              </a:rPr>
              <a:t>ottenere un vantaggio competitivo sul mercato attraverso fattori quali la differenziazione del prodotto, il branding, le strategie di prezzo e il posizionamento sul mercato.</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Orientamento alla crescita: </a:t>
            </a:r>
            <a:r>
              <a:rPr lang="it" sz="1600" b="0" i="0" u="none" strike="noStrike" cap="none" dirty="0">
                <a:solidFill>
                  <a:srgbClr val="777777"/>
                </a:solidFill>
                <a:latin typeface="Calibri"/>
                <a:ea typeface="Calibri"/>
                <a:cs typeface="Calibri"/>
                <a:sym typeface="Calibri"/>
              </a:rPr>
              <a:t>mira ad espandere la propria quota di mercato, ad aumentare i ricavi e ad entrare in nuovi mercati o linee di prodotti per favorire la crescita.</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Primato degli stakeholder: gli </a:t>
            </a:r>
            <a:r>
              <a:rPr lang="it" sz="1600" b="0" i="0" u="none" strike="noStrike" cap="none" dirty="0">
                <a:solidFill>
                  <a:srgbClr val="777777"/>
                </a:solidFill>
                <a:latin typeface="Calibri"/>
                <a:ea typeface="Calibri"/>
                <a:cs typeface="Calibri"/>
                <a:sym typeface="Calibri"/>
              </a:rPr>
              <a:t>azionisti hanno un'importanza primaria</a:t>
            </a:r>
            <a:endParaRPr dirty="0"/>
          </a:p>
          <a:p>
            <a:pPr marL="285750" marR="0" lvl="0" indent="-285750" algn="l" rtl="0">
              <a:lnSpc>
                <a:spcPct val="100000"/>
              </a:lnSpc>
              <a:spcBef>
                <a:spcPts val="600"/>
              </a:spcBef>
              <a:spcAft>
                <a:spcPts val="600"/>
              </a:spcAft>
              <a:buClr>
                <a:srgbClr val="8ECC4E"/>
              </a:buClr>
              <a:buSzPts val="1600"/>
              <a:buFont typeface="Noto Sans Symbols"/>
              <a:buChar char="❖"/>
            </a:pPr>
            <a:r>
              <a:rPr lang="it" sz="1600" b="0" i="1" u="none" strike="noStrike" cap="none" dirty="0">
                <a:solidFill>
                  <a:srgbClr val="777777"/>
                </a:solidFill>
                <a:latin typeface="Calibri"/>
                <a:ea typeface="Calibri"/>
                <a:cs typeface="Calibri"/>
                <a:sym typeface="Calibri"/>
              </a:rPr>
              <a:t>Limitata attenzione all'impatto ambientale e sociale: l'</a:t>
            </a:r>
            <a:r>
              <a:rPr lang="it" sz="1600" b="0" i="0" u="none" strike="noStrike" cap="none" dirty="0">
                <a:solidFill>
                  <a:srgbClr val="777777"/>
                </a:solidFill>
                <a:latin typeface="Calibri"/>
                <a:ea typeface="Calibri"/>
                <a:cs typeface="Calibri"/>
                <a:sym typeface="Calibri"/>
              </a:rPr>
              <a:t>attenzione all'ambiente e al sociale è spesso secondaria rispetto agli obiettivi finanziari.</a:t>
            </a:r>
            <a:endParaRPr sz="1600" b="1" i="0" u="none" strike="noStrike" cap="none" dirty="0">
              <a:solidFill>
                <a:srgbClr val="777777"/>
              </a:solidFill>
              <a:latin typeface="Calibri"/>
              <a:ea typeface="Calibri"/>
              <a:cs typeface="Calibri"/>
              <a:sym typeface="Calibri"/>
            </a:endParaRPr>
          </a:p>
        </p:txBody>
      </p:sp>
      <p:sp>
        <p:nvSpPr>
          <p:cNvPr id="964" name="Google Shape;964;p51"/>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65" name="Google Shape;965;p51"/>
          <p:cNvSpPr txBox="1"/>
          <p:nvPr/>
        </p:nvSpPr>
        <p:spPr>
          <a:xfrm>
            <a:off x="222364" y="1744914"/>
            <a:ext cx="2113432"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Di cosa stiamo parlando?</a:t>
            </a:r>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966" name="Google Shape;966;p51"/>
          <p:cNvSpPr txBox="1"/>
          <p:nvPr/>
        </p:nvSpPr>
        <p:spPr>
          <a:xfrm>
            <a:off x="363435"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967" name="Google Shape;967;p51"/>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p102"/>
          <p:cNvSpPr txBox="1">
            <a:spLocks noGrp="1"/>
          </p:cNvSpPr>
          <p:nvPr>
            <p:ph type="body" idx="2"/>
          </p:nvPr>
        </p:nvSpPr>
        <p:spPr>
          <a:xfrm>
            <a:off x="408700" y="706335"/>
            <a:ext cx="897977" cy="7723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3E</a:t>
            </a:r>
            <a:endParaRPr/>
          </a:p>
        </p:txBody>
      </p:sp>
      <p:sp>
        <p:nvSpPr>
          <p:cNvPr id="973" name="Google Shape;973;p10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43</a:t>
            </a:fld>
            <a:endParaRPr/>
          </a:p>
        </p:txBody>
      </p:sp>
      <p:sp>
        <p:nvSpPr>
          <p:cNvPr id="974" name="Google Shape;974;p102"/>
          <p:cNvSpPr txBox="1"/>
          <p:nvPr/>
        </p:nvSpPr>
        <p:spPr>
          <a:xfrm>
            <a:off x="2646024" y="2292338"/>
            <a:ext cx="2973558" cy="182610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Principi chiave dell'economia circolare:</a:t>
            </a:r>
            <a:endParaRPr/>
          </a:p>
          <a:p>
            <a:pPr marL="0" marR="0" lvl="0" indent="0" algn="l" rtl="0">
              <a:lnSpc>
                <a:spcPct val="100000"/>
              </a:lnSpc>
              <a:spcBef>
                <a:spcPts val="0"/>
              </a:spcBef>
              <a:spcAft>
                <a:spcPts val="0"/>
              </a:spcAft>
              <a:buNone/>
            </a:pPr>
            <a:endParaRPr sz="14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Progettare per eliminare i rifiuti e l'inquinamento</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Mantenere i prodotti e i materiali in uso</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Rigenerazione dei sistemi naturali</a:t>
            </a:r>
            <a:endParaRPr/>
          </a:p>
          <a:p>
            <a:pPr marL="285750" marR="0" lvl="0" indent="-285750" algn="l" rtl="0">
              <a:lnSpc>
                <a:spcPct val="100000"/>
              </a:lnSpc>
              <a:spcBef>
                <a:spcPts val="600"/>
              </a:spcBef>
              <a:spcAft>
                <a:spcPts val="60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Passaggio alle energie rinnovabili</a:t>
            </a:r>
            <a:endParaRPr sz="1400" b="1" i="0" u="none" strike="noStrike" cap="none">
              <a:solidFill>
                <a:srgbClr val="777777"/>
              </a:solidFill>
              <a:latin typeface="Calibri"/>
              <a:ea typeface="Calibri"/>
              <a:cs typeface="Calibri"/>
              <a:sym typeface="Calibri"/>
            </a:endParaRPr>
          </a:p>
        </p:txBody>
      </p:sp>
      <p:sp>
        <p:nvSpPr>
          <p:cNvPr id="975" name="Google Shape;975;p102"/>
          <p:cNvSpPr/>
          <p:nvPr/>
        </p:nvSpPr>
        <p:spPr>
          <a:xfrm>
            <a:off x="2646024" y="530657"/>
            <a:ext cx="6076612" cy="573524"/>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L'economia circolare è un modello di produzione e consumo che mira a ridurre al minimo gli sprechi e a sfruttare al meglio le risorse.</a:t>
            </a:r>
            <a:endParaRPr/>
          </a:p>
          <a:p>
            <a:pPr marL="0" marR="0" lvl="0" indent="0" algn="l" rtl="0">
              <a:lnSpc>
                <a:spcPct val="100000"/>
              </a:lnSpc>
              <a:spcBef>
                <a:spcPts val="0"/>
              </a:spcBef>
              <a:spcAft>
                <a:spcPts val="0"/>
              </a:spcAft>
              <a:buNone/>
            </a:pPr>
            <a:endParaRPr sz="1200" b="0"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0" i="0" u="none" strike="noStrike" cap="none">
                <a:solidFill>
                  <a:srgbClr val="92D050"/>
                </a:solidFill>
                <a:latin typeface="Calibri"/>
                <a:ea typeface="Calibri"/>
                <a:cs typeface="Calibri"/>
                <a:sym typeface="Calibri"/>
              </a:rPr>
              <a:t>Come?</a:t>
            </a:r>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I prodotti sono progettati per essere durevoli, riparabili e riciclabili. I materiali vengono riutilizzati, rigenerati o riciclati per creare nuovi prodotti, chiudendo il cerchio e riducendo la necessità di nuove materie prime.</a:t>
            </a:r>
            <a:endParaRPr/>
          </a:p>
          <a:p>
            <a:pPr marL="0" marR="0" lvl="0" indent="0" algn="l" rtl="0">
              <a:lnSpc>
                <a:spcPct val="100000"/>
              </a:lnSpc>
              <a:spcBef>
                <a:spcPts val="0"/>
              </a:spcBef>
              <a:spcAft>
                <a:spcPts val="0"/>
              </a:spcAft>
              <a:buNone/>
            </a:pPr>
            <a:endParaRPr sz="1200" b="0" i="0" u="none" strike="noStrike" cap="none">
              <a:solidFill>
                <a:srgbClr val="777777"/>
              </a:solidFill>
              <a:latin typeface="Calibri"/>
              <a:ea typeface="Calibri"/>
              <a:cs typeface="Calibri"/>
              <a:sym typeface="Calibri"/>
            </a:endParaRPr>
          </a:p>
        </p:txBody>
      </p:sp>
      <p:sp>
        <p:nvSpPr>
          <p:cNvPr id="976" name="Google Shape;976;p102"/>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77" name="Google Shape;977;p102"/>
          <p:cNvSpPr txBox="1"/>
          <p:nvPr/>
        </p:nvSpPr>
        <p:spPr>
          <a:xfrm>
            <a:off x="267629" y="1744914"/>
            <a:ext cx="196969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Circolare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Economia</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978" name="Google Shape;978;p102"/>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979" name="Google Shape;979;p102"/>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983"/>
        <p:cNvGrpSpPr/>
        <p:nvPr/>
      </p:nvGrpSpPr>
      <p:grpSpPr>
        <a:xfrm>
          <a:off x="0" y="0"/>
          <a:ext cx="0" cy="0"/>
          <a:chOff x="0" y="0"/>
          <a:chExt cx="0" cy="0"/>
        </a:xfrm>
      </p:grpSpPr>
      <p:sp>
        <p:nvSpPr>
          <p:cNvPr id="984" name="Google Shape;984;p10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44</a:t>
            </a:fld>
            <a:endParaRPr/>
          </a:p>
        </p:txBody>
      </p:sp>
      <p:sp>
        <p:nvSpPr>
          <p:cNvPr id="985" name="Google Shape;985;p103"/>
          <p:cNvSpPr txBox="1"/>
          <p:nvPr/>
        </p:nvSpPr>
        <p:spPr>
          <a:xfrm>
            <a:off x="2646024" y="388283"/>
            <a:ext cx="6019682" cy="3518876"/>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dirty="0">
                <a:solidFill>
                  <a:srgbClr val="8ECC4E"/>
                </a:solidFill>
                <a:latin typeface="Calibri"/>
                <a:ea typeface="Calibri"/>
                <a:cs typeface="Calibri"/>
                <a:sym typeface="Calibri"/>
              </a:rPr>
              <a:t>Due modelli che danno priorità alla collaborazione, alla sostenibilità e al benessere sociale </a:t>
            </a:r>
            <a:endParaRPr dirty="0"/>
          </a:p>
          <a:p>
            <a:pPr marL="0" marR="0" lvl="0" indent="0" algn="l" rtl="0">
              <a:lnSpc>
                <a:spcPct val="100000"/>
              </a:lnSpc>
              <a:spcBef>
                <a:spcPts val="0"/>
              </a:spcBef>
              <a:spcAft>
                <a:spcPts val="0"/>
              </a:spcAft>
              <a:buNone/>
            </a:pPr>
            <a:endParaRPr sz="1600" b="1" i="0" u="none" strike="noStrike" cap="none" dirty="0">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dirty="0">
                <a:solidFill>
                  <a:srgbClr val="8ECC4E"/>
                </a:solidFill>
                <a:latin typeface="Calibri"/>
                <a:ea typeface="Calibri"/>
                <a:cs typeface="Calibri"/>
                <a:sym typeface="Calibri"/>
              </a:rPr>
              <a:t>L'economia funzionale:</a:t>
            </a:r>
            <a:endParaRPr dirty="0"/>
          </a:p>
          <a:p>
            <a:pPr marL="0" marR="0" lvl="0" indent="0" algn="l" rtl="0">
              <a:lnSpc>
                <a:spcPct val="100000"/>
              </a:lnSpc>
              <a:spcBef>
                <a:spcPts val="0"/>
              </a:spcBef>
              <a:spcAft>
                <a:spcPts val="0"/>
              </a:spcAft>
              <a:buNone/>
            </a:pPr>
            <a:endParaRPr sz="1600" b="0" i="0" u="none" strike="noStrike" cap="none" dirty="0">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600"/>
              <a:buFont typeface="Noto Sans Symbols"/>
              <a:buChar char="❖"/>
            </a:pPr>
            <a:r>
              <a:rPr lang="it" sz="1600" b="0" i="0" u="none" strike="noStrike" cap="none" dirty="0">
                <a:solidFill>
                  <a:srgbClr val="777777"/>
                </a:solidFill>
                <a:latin typeface="Calibri"/>
                <a:ea typeface="Calibri"/>
                <a:cs typeface="Calibri"/>
                <a:sym typeface="Calibri"/>
              </a:rPr>
              <a:t>l'attenzione è rivolta alle prestazioni e all'utilità dei prodotti o dei servizi piuttosto che alla loro proprietà</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dirty="0">
                <a:solidFill>
                  <a:srgbClr val="777777"/>
                </a:solidFill>
                <a:latin typeface="Calibri"/>
                <a:ea typeface="Calibri"/>
                <a:cs typeface="Calibri"/>
                <a:sym typeface="Calibri"/>
              </a:rPr>
              <a:t> Invece di possedere direttamente i prodotti, i consumatori vi accedono attraverso servizi come il noleggio, il leasing o le piattaforme di condivisione.</a:t>
            </a:r>
            <a:endParaRPr dirty="0"/>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dirty="0">
                <a:solidFill>
                  <a:srgbClr val="777777"/>
                </a:solidFill>
                <a:latin typeface="Calibri"/>
                <a:ea typeface="Calibri"/>
                <a:cs typeface="Calibri"/>
                <a:sym typeface="Calibri"/>
              </a:rPr>
              <a:t>l'obiettivo è quello di massimizzare l'uso delle risorse e ridurre al minimo gli sprechi, assicurando che i prodotti siano utilizzati in modo efficiente durante il loro ciclo di vita</a:t>
            </a:r>
            <a:endParaRPr dirty="0"/>
          </a:p>
          <a:p>
            <a:pPr marL="285750" marR="0" lvl="0" indent="-285750" algn="l" rtl="0">
              <a:lnSpc>
                <a:spcPct val="100000"/>
              </a:lnSpc>
              <a:spcBef>
                <a:spcPts val="600"/>
              </a:spcBef>
              <a:spcAft>
                <a:spcPts val="600"/>
              </a:spcAft>
              <a:buClr>
                <a:srgbClr val="8ECC4E"/>
              </a:buClr>
              <a:buSzPts val="1600"/>
              <a:buFont typeface="Noto Sans Symbols"/>
              <a:buChar char="❖"/>
            </a:pPr>
            <a:r>
              <a:rPr lang="it" sz="1600" b="0" i="0" u="none" strike="noStrike" cap="none" dirty="0">
                <a:solidFill>
                  <a:srgbClr val="777777"/>
                </a:solidFill>
                <a:latin typeface="Calibri"/>
                <a:ea typeface="Calibri"/>
                <a:cs typeface="Calibri"/>
                <a:sym typeface="Calibri"/>
              </a:rPr>
              <a:t>  I prodotti sono progettati per essere durevoli, riparabili e aggiornabili, prolungando la loro durata e riducendo la necessità di nuove produzioni.</a:t>
            </a:r>
            <a:endParaRPr dirty="0"/>
          </a:p>
        </p:txBody>
      </p:sp>
      <p:sp>
        <p:nvSpPr>
          <p:cNvPr id="986" name="Google Shape;986;p103"/>
          <p:cNvSpPr txBox="1">
            <a:spLocks noGrp="1"/>
          </p:cNvSpPr>
          <p:nvPr>
            <p:ph type="body" idx="2"/>
          </p:nvPr>
        </p:nvSpPr>
        <p:spPr>
          <a:xfrm>
            <a:off x="408700" y="706335"/>
            <a:ext cx="897977" cy="289173"/>
          </a:xfrm>
          <a:prstGeom prst="rect">
            <a:avLst/>
          </a:prstGeom>
          <a:noFill/>
          <a:ln>
            <a:noFill/>
          </a:ln>
        </p:spPr>
        <p:txBody>
          <a:bodyPr spcFirstLastPara="1" wrap="square" lIns="91425" tIns="91425" rIns="91425" bIns="91425" anchor="t" anchorCtr="0">
            <a:noAutofit/>
          </a:bodyPr>
          <a:lstStyle/>
          <a:p>
            <a:pPr marL="457206" lvl="0" indent="-228604" algn="l" rtl="0">
              <a:lnSpc>
                <a:spcPct val="100000"/>
              </a:lnSpc>
              <a:spcBef>
                <a:spcPts val="0"/>
              </a:spcBef>
              <a:spcAft>
                <a:spcPts val="0"/>
              </a:spcAft>
              <a:buSzPts val="1800"/>
              <a:buNone/>
            </a:pPr>
            <a:endParaRPr/>
          </a:p>
        </p:txBody>
      </p:sp>
      <p:sp>
        <p:nvSpPr>
          <p:cNvPr id="987" name="Google Shape;987;p103"/>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988" name="Google Shape;988;p103"/>
          <p:cNvSpPr txBox="1"/>
          <p:nvPr/>
        </p:nvSpPr>
        <p:spPr>
          <a:xfrm>
            <a:off x="267629" y="1744914"/>
            <a:ext cx="1847418"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dirty="0">
                <a:solidFill>
                  <a:schemeClr val="lt1"/>
                </a:solidFill>
                <a:latin typeface="Calibri"/>
                <a:ea typeface="Calibri"/>
                <a:cs typeface="Calibri"/>
                <a:sym typeface="Calibri"/>
              </a:rPr>
              <a:t>Economia funzionale e cooperativa</a:t>
            </a: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p:txBody>
      </p:sp>
      <p:sp>
        <p:nvSpPr>
          <p:cNvPr id="989" name="Google Shape;989;p103"/>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990" name="Google Shape;990;p103"/>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94"/>
        <p:cNvGrpSpPr/>
        <p:nvPr/>
      </p:nvGrpSpPr>
      <p:grpSpPr>
        <a:xfrm>
          <a:off x="0" y="0"/>
          <a:ext cx="0" cy="0"/>
          <a:chOff x="0" y="0"/>
          <a:chExt cx="0" cy="0"/>
        </a:xfrm>
      </p:grpSpPr>
      <p:sp>
        <p:nvSpPr>
          <p:cNvPr id="995" name="Google Shape;995;p10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45</a:t>
            </a:fld>
            <a:endParaRPr/>
          </a:p>
        </p:txBody>
      </p:sp>
      <p:sp>
        <p:nvSpPr>
          <p:cNvPr id="996" name="Google Shape;996;p104"/>
          <p:cNvSpPr txBox="1"/>
          <p:nvPr/>
        </p:nvSpPr>
        <p:spPr>
          <a:xfrm>
            <a:off x="2633426" y="706335"/>
            <a:ext cx="6032280" cy="339576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8ECC4E"/>
                </a:solidFill>
                <a:latin typeface="Calibri"/>
                <a:ea typeface="Calibri"/>
                <a:cs typeface="Calibri"/>
                <a:sym typeface="Calibri"/>
              </a:rPr>
              <a:t>L'economia cooperativa:</a:t>
            </a:r>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enfatizza la proprietà democratica, il controllo e la condivisione dei benefici tra le parti interessate</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Le cooperative sono di proprietà e gestite dai loro membri, che possono essere dipendenti, clienti o comunità locali.</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il processo decisionale è tipicamente decentralizzato, con i soci che hanno voce in capitolo nella direzione e nella governance della cooperativa</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I profitti sono spesso reinvestiti nella cooperativa o distribuiti equamente tra i soci.</a:t>
            </a:r>
            <a:endParaRPr/>
          </a:p>
          <a:p>
            <a:pPr marL="285750" marR="0" lvl="0" indent="-285750" algn="l" rtl="0">
              <a:lnSpc>
                <a:spcPct val="100000"/>
              </a:lnSpc>
              <a:spcBef>
                <a:spcPts val="600"/>
              </a:spcBef>
              <a:spcAft>
                <a:spcPts val="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Le cooperative possono operare in diversi settori</a:t>
            </a:r>
            <a:endParaRPr/>
          </a:p>
          <a:p>
            <a:pPr marL="285750" marR="0" lvl="0" indent="-285750" algn="l" rtl="0">
              <a:lnSpc>
                <a:spcPct val="100000"/>
              </a:lnSpc>
              <a:spcBef>
                <a:spcPts val="600"/>
              </a:spcBef>
              <a:spcAft>
                <a:spcPts val="600"/>
              </a:spcAft>
              <a:buClr>
                <a:srgbClr val="8ECC4E"/>
              </a:buClr>
              <a:buSzPts val="1600"/>
              <a:buFont typeface="Noto Sans Symbols"/>
              <a:buChar char="❖"/>
            </a:pPr>
            <a:r>
              <a:rPr lang="it" sz="1600" b="0" i="0" u="none" strike="noStrike" cap="none">
                <a:solidFill>
                  <a:srgbClr val="777777"/>
                </a:solidFill>
                <a:latin typeface="Calibri"/>
                <a:ea typeface="Calibri"/>
                <a:cs typeface="Calibri"/>
                <a:sym typeface="Calibri"/>
              </a:rPr>
              <a:t> promuovere la democrazia economica e la coesione sociale.</a:t>
            </a:r>
            <a:endParaRPr/>
          </a:p>
        </p:txBody>
      </p:sp>
      <p:sp>
        <p:nvSpPr>
          <p:cNvPr id="997" name="Google Shape;997;p104"/>
          <p:cNvSpPr txBox="1">
            <a:spLocks noGrp="1"/>
          </p:cNvSpPr>
          <p:nvPr>
            <p:ph type="body" idx="1"/>
          </p:nvPr>
        </p:nvSpPr>
        <p:spPr>
          <a:xfrm>
            <a:off x="396102" y="1407524"/>
            <a:ext cx="1149204" cy="786916"/>
          </a:xfrm>
          <a:prstGeom prst="rect">
            <a:avLst/>
          </a:prstGeom>
          <a:noFill/>
          <a:ln>
            <a:noFill/>
          </a:ln>
        </p:spPr>
        <p:txBody>
          <a:bodyPr spcFirstLastPara="1" wrap="square" lIns="91425" tIns="91425" rIns="91425" bIns="91425" anchor="t" anchorCtr="0">
            <a:noAutofit/>
          </a:bodyPr>
          <a:lstStyle/>
          <a:p>
            <a:pPr marL="457206" lvl="0" indent="-228604" algn="l" rtl="0">
              <a:lnSpc>
                <a:spcPct val="90000"/>
              </a:lnSpc>
              <a:spcBef>
                <a:spcPts val="0"/>
              </a:spcBef>
              <a:spcAft>
                <a:spcPts val="0"/>
              </a:spcAft>
              <a:buSzPts val="1800"/>
              <a:buNone/>
            </a:pPr>
            <a:endParaRPr/>
          </a:p>
        </p:txBody>
      </p:sp>
      <p:sp>
        <p:nvSpPr>
          <p:cNvPr id="998" name="Google Shape;998;p104"/>
          <p:cNvSpPr txBox="1">
            <a:spLocks noGrp="1"/>
          </p:cNvSpPr>
          <p:nvPr>
            <p:ph type="body" idx="2"/>
          </p:nvPr>
        </p:nvSpPr>
        <p:spPr>
          <a:xfrm>
            <a:off x="408700" y="706335"/>
            <a:ext cx="897977" cy="289173"/>
          </a:xfrm>
          <a:prstGeom prst="rect">
            <a:avLst/>
          </a:prstGeom>
          <a:noFill/>
          <a:ln>
            <a:noFill/>
          </a:ln>
        </p:spPr>
        <p:txBody>
          <a:bodyPr spcFirstLastPara="1" wrap="square" lIns="91425" tIns="91425" rIns="91425" bIns="91425" anchor="t" anchorCtr="0">
            <a:noAutofit/>
          </a:bodyPr>
          <a:lstStyle/>
          <a:p>
            <a:pPr marL="457206" lvl="0" indent="-228604" algn="l" rtl="0">
              <a:lnSpc>
                <a:spcPct val="100000"/>
              </a:lnSpc>
              <a:spcBef>
                <a:spcPts val="0"/>
              </a:spcBef>
              <a:spcAft>
                <a:spcPts val="0"/>
              </a:spcAft>
              <a:buSzPts val="1800"/>
              <a:buNone/>
            </a:pPr>
            <a:endParaRPr/>
          </a:p>
        </p:txBody>
      </p:sp>
      <p:sp>
        <p:nvSpPr>
          <p:cNvPr id="999" name="Google Shape;999;p104"/>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00" name="Google Shape;1000;p104"/>
          <p:cNvSpPr txBox="1"/>
          <p:nvPr/>
        </p:nvSpPr>
        <p:spPr>
          <a:xfrm>
            <a:off x="267629" y="1744914"/>
            <a:ext cx="1953589"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dirty="0">
                <a:solidFill>
                  <a:schemeClr val="lt1"/>
                </a:solidFill>
                <a:latin typeface="Calibri"/>
                <a:ea typeface="Calibri"/>
                <a:cs typeface="Calibri"/>
                <a:sym typeface="Calibri"/>
              </a:rPr>
              <a:t>Economia funzionale e cooperativa</a:t>
            </a: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dirty="0">
              <a:solidFill>
                <a:schemeClr val="lt1"/>
              </a:solidFill>
              <a:latin typeface="Calibri"/>
              <a:ea typeface="Calibri"/>
              <a:cs typeface="Calibri"/>
              <a:sym typeface="Calibri"/>
            </a:endParaRPr>
          </a:p>
        </p:txBody>
      </p:sp>
      <p:sp>
        <p:nvSpPr>
          <p:cNvPr id="1001" name="Google Shape;1001;p104"/>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02" name="Google Shape;1002;p104"/>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sp>
        <p:nvSpPr>
          <p:cNvPr id="1007" name="Google Shape;1007;p10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46</a:t>
            </a:fld>
            <a:endParaRPr/>
          </a:p>
        </p:txBody>
      </p:sp>
      <p:sp>
        <p:nvSpPr>
          <p:cNvPr id="1008" name="Google Shape;1008;p105"/>
          <p:cNvSpPr txBox="1"/>
          <p:nvPr/>
        </p:nvSpPr>
        <p:spPr>
          <a:xfrm>
            <a:off x="2504954" y="1872020"/>
            <a:ext cx="6371418" cy="3011044"/>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dirty="0">
                <a:solidFill>
                  <a:srgbClr val="777777"/>
                </a:solidFill>
                <a:latin typeface="Calibri"/>
                <a:ea typeface="Calibri"/>
                <a:cs typeface="Calibri"/>
                <a:sym typeface="Calibri"/>
              </a:rPr>
              <a:t>Caratteristiche principali di SSE:</a:t>
            </a:r>
            <a:endParaRPr dirty="0"/>
          </a:p>
          <a:p>
            <a:pPr marL="0" marR="0" lvl="0" indent="0" algn="l" rtl="0">
              <a:lnSpc>
                <a:spcPct val="100000"/>
              </a:lnSpc>
              <a:spcBef>
                <a:spcPts val="0"/>
              </a:spcBef>
              <a:spcAft>
                <a:spcPts val="0"/>
              </a:spcAft>
              <a:buNone/>
            </a:pPr>
            <a:endParaRPr sz="1100" b="0" i="0" u="none" strike="noStrike" cap="none" dirty="0">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400"/>
              <a:buFont typeface="Noto Sans Symbols"/>
              <a:buChar char="❖"/>
            </a:pPr>
            <a:r>
              <a:rPr lang="it" sz="1350" b="0" i="1" u="none" strike="noStrike" cap="none" dirty="0">
                <a:solidFill>
                  <a:srgbClr val="777777"/>
                </a:solidFill>
                <a:latin typeface="Calibri"/>
                <a:ea typeface="Calibri"/>
                <a:cs typeface="Calibri"/>
                <a:sym typeface="Calibri"/>
              </a:rPr>
              <a:t> Obiettivi sociali</a:t>
            </a:r>
            <a:r>
              <a:rPr lang="it" sz="1350" b="0" i="0" u="none" strike="noStrike" cap="none" dirty="0">
                <a:solidFill>
                  <a:srgbClr val="777777"/>
                </a:solidFill>
                <a:latin typeface="Calibri"/>
                <a:ea typeface="Calibri"/>
                <a:cs typeface="Calibri"/>
                <a:sym typeface="Calibri"/>
              </a:rPr>
              <a:t>: riduzione della povertà, creazione di posti di lavoro, sviluppo della comunità, ecc.</a:t>
            </a:r>
            <a:endParaRPr sz="1350" dirty="0"/>
          </a:p>
          <a:p>
            <a:pPr marL="285750" marR="0" lvl="0" indent="-285750" algn="l" rtl="0">
              <a:lnSpc>
                <a:spcPct val="100000"/>
              </a:lnSpc>
              <a:spcBef>
                <a:spcPts val="600"/>
              </a:spcBef>
              <a:spcAft>
                <a:spcPts val="0"/>
              </a:spcAft>
              <a:buClr>
                <a:srgbClr val="8ECC4E"/>
              </a:buClr>
              <a:buSzPts val="1400"/>
              <a:buFont typeface="Noto Sans Symbols"/>
              <a:buChar char="❖"/>
            </a:pPr>
            <a:r>
              <a:rPr lang="it" sz="1350" b="0" i="1" u="none" strike="noStrike" cap="none" dirty="0">
                <a:solidFill>
                  <a:srgbClr val="777777"/>
                </a:solidFill>
                <a:latin typeface="Calibri"/>
                <a:ea typeface="Calibri"/>
                <a:cs typeface="Calibri"/>
                <a:sym typeface="Calibri"/>
              </a:rPr>
              <a:t>Solidarietà e cooperazione</a:t>
            </a:r>
            <a:r>
              <a:rPr lang="it" sz="1350" b="0" i="0" u="none" strike="noStrike" cap="none" dirty="0">
                <a:solidFill>
                  <a:srgbClr val="777777"/>
                </a:solidFill>
                <a:latin typeface="Calibri"/>
                <a:ea typeface="Calibri"/>
                <a:cs typeface="Calibri"/>
                <a:sym typeface="Calibri"/>
              </a:rPr>
              <a:t>: promuove la collaborazione e il sostegno reciproco.</a:t>
            </a:r>
            <a:endParaRPr sz="1350" dirty="0"/>
          </a:p>
          <a:p>
            <a:pPr marL="285750" marR="0" lvl="0" indent="-285750" algn="l" rtl="0">
              <a:lnSpc>
                <a:spcPct val="100000"/>
              </a:lnSpc>
              <a:spcBef>
                <a:spcPts val="600"/>
              </a:spcBef>
              <a:spcAft>
                <a:spcPts val="0"/>
              </a:spcAft>
              <a:buClr>
                <a:srgbClr val="8ECC4E"/>
              </a:buClr>
              <a:buSzPts val="1400"/>
              <a:buFont typeface="Noto Sans Symbols"/>
              <a:buChar char="❖"/>
            </a:pPr>
            <a:r>
              <a:rPr lang="it" sz="1350" b="0" i="1" u="none" strike="noStrike" cap="none" dirty="0">
                <a:solidFill>
                  <a:srgbClr val="777777"/>
                </a:solidFill>
                <a:latin typeface="Calibri"/>
                <a:ea typeface="Calibri"/>
                <a:cs typeface="Calibri"/>
                <a:sym typeface="Calibri"/>
              </a:rPr>
              <a:t>Inclusività ed empowerment</a:t>
            </a:r>
            <a:r>
              <a:rPr lang="it" sz="1350" b="0" i="0" u="none" strike="noStrike" cap="none" dirty="0">
                <a:solidFill>
                  <a:srgbClr val="777777"/>
                </a:solidFill>
                <a:latin typeface="Calibri"/>
                <a:ea typeface="Calibri"/>
                <a:cs typeface="Calibri"/>
                <a:sym typeface="Calibri"/>
              </a:rPr>
              <a:t>: includere i gruppi emarginati e dare potere alle comunità</a:t>
            </a:r>
            <a:endParaRPr sz="1350" dirty="0"/>
          </a:p>
          <a:p>
            <a:pPr marL="285750" marR="0" lvl="0" indent="-285750" algn="l" rtl="0">
              <a:lnSpc>
                <a:spcPct val="100000"/>
              </a:lnSpc>
              <a:spcBef>
                <a:spcPts val="600"/>
              </a:spcBef>
              <a:spcAft>
                <a:spcPts val="0"/>
              </a:spcAft>
              <a:buClr>
                <a:srgbClr val="8ECC4E"/>
              </a:buClr>
              <a:buSzPts val="1400"/>
              <a:buFont typeface="Noto Sans Symbols"/>
              <a:buChar char="❖"/>
            </a:pPr>
            <a:r>
              <a:rPr lang="it" sz="1350" b="0" i="1" u="none" strike="noStrike" cap="none" dirty="0">
                <a:solidFill>
                  <a:srgbClr val="777777"/>
                </a:solidFill>
                <a:latin typeface="Calibri"/>
                <a:ea typeface="Calibri"/>
                <a:cs typeface="Calibri"/>
                <a:sym typeface="Calibri"/>
              </a:rPr>
              <a:t>Pratiche sostenibili</a:t>
            </a:r>
            <a:r>
              <a:rPr lang="it" sz="1350" b="0" i="0" u="none" strike="noStrike" cap="none" dirty="0">
                <a:solidFill>
                  <a:srgbClr val="777777"/>
                </a:solidFill>
                <a:latin typeface="Calibri"/>
                <a:ea typeface="Calibri"/>
                <a:cs typeface="Calibri"/>
                <a:sym typeface="Calibri"/>
              </a:rPr>
              <a:t>: adotta pratiche sostenibili per ridurre al minimo l'impatto ambientale e promuovere la resilienza ecologica a lungo termine.</a:t>
            </a:r>
            <a:endParaRPr sz="1350" dirty="0"/>
          </a:p>
          <a:p>
            <a:pPr marL="285750" marR="0" lvl="0" indent="-285750" algn="l" rtl="0">
              <a:lnSpc>
                <a:spcPct val="100000"/>
              </a:lnSpc>
              <a:spcBef>
                <a:spcPts val="600"/>
              </a:spcBef>
              <a:spcAft>
                <a:spcPts val="0"/>
              </a:spcAft>
              <a:buClr>
                <a:srgbClr val="8ECC4E"/>
              </a:buClr>
              <a:buSzPts val="1400"/>
              <a:buFont typeface="Noto Sans Symbols"/>
              <a:buChar char="❖"/>
            </a:pPr>
            <a:r>
              <a:rPr lang="it" sz="1350" b="0" i="1" u="none" strike="noStrike" cap="none" dirty="0">
                <a:solidFill>
                  <a:srgbClr val="777777"/>
                </a:solidFill>
                <a:latin typeface="Calibri"/>
                <a:ea typeface="Calibri"/>
                <a:cs typeface="Calibri"/>
                <a:sym typeface="Calibri"/>
              </a:rPr>
              <a:t>Sviluppo locale</a:t>
            </a:r>
            <a:r>
              <a:rPr lang="it" sz="1350" b="0" i="0" u="none" strike="noStrike" cap="none" dirty="0">
                <a:solidFill>
                  <a:srgbClr val="777777"/>
                </a:solidFill>
                <a:latin typeface="Calibri"/>
                <a:ea typeface="Calibri"/>
                <a:cs typeface="Calibri"/>
                <a:sym typeface="Calibri"/>
              </a:rPr>
              <a:t>: sostiene i produttori, le imprese e le comunità locali per migliorare l'autosufficienza e la resilienza contro gli shock economici esterni.</a:t>
            </a:r>
            <a:endParaRPr sz="1350" dirty="0"/>
          </a:p>
          <a:p>
            <a:pPr marL="285750" marR="0" lvl="0" indent="-285750" algn="l" rtl="0">
              <a:lnSpc>
                <a:spcPct val="100000"/>
              </a:lnSpc>
              <a:spcBef>
                <a:spcPts val="600"/>
              </a:spcBef>
              <a:spcAft>
                <a:spcPts val="600"/>
              </a:spcAft>
              <a:buClr>
                <a:srgbClr val="8ECC4E"/>
              </a:buClr>
              <a:buSzPts val="1400"/>
              <a:buFont typeface="Noto Sans Symbols"/>
              <a:buChar char="❖"/>
            </a:pPr>
            <a:r>
              <a:rPr lang="it" sz="1350" b="0" i="1" u="none" strike="noStrike" cap="none" dirty="0">
                <a:solidFill>
                  <a:srgbClr val="777777"/>
                </a:solidFill>
                <a:latin typeface="Calibri"/>
                <a:ea typeface="Calibri"/>
                <a:cs typeface="Calibri"/>
                <a:sym typeface="Calibri"/>
              </a:rPr>
              <a:t> Forme organizzative diverse</a:t>
            </a:r>
            <a:r>
              <a:rPr lang="it" sz="1350" b="0" i="0" u="none" strike="noStrike" cap="none" dirty="0">
                <a:solidFill>
                  <a:srgbClr val="777777"/>
                </a:solidFill>
                <a:latin typeface="Calibri"/>
                <a:ea typeface="Calibri"/>
                <a:cs typeface="Calibri"/>
                <a:sym typeface="Calibri"/>
              </a:rPr>
              <a:t>: cooperative, associazioni mutualistiche, organizzazioni senza scopo di lucro, imprese sociali e iniziative basate sulla comunità</a:t>
            </a:r>
            <a:endParaRPr sz="1350" b="1" i="0" u="none" strike="noStrike" cap="none" dirty="0">
              <a:solidFill>
                <a:srgbClr val="777777"/>
              </a:solidFill>
              <a:latin typeface="Calibri"/>
              <a:ea typeface="Calibri"/>
              <a:cs typeface="Calibri"/>
              <a:sym typeface="Calibri"/>
            </a:endParaRPr>
          </a:p>
        </p:txBody>
      </p:sp>
      <p:sp>
        <p:nvSpPr>
          <p:cNvPr id="1009" name="Google Shape;1009;p105"/>
          <p:cNvSpPr/>
          <p:nvPr/>
        </p:nvSpPr>
        <p:spPr>
          <a:xfrm>
            <a:off x="2504953" y="145187"/>
            <a:ext cx="6435849" cy="563635"/>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500" b="1" i="0" u="none" strike="noStrike" cap="none" dirty="0">
                <a:solidFill>
                  <a:srgbClr val="8ECC4E"/>
                </a:solidFill>
                <a:latin typeface="Calibri"/>
                <a:ea typeface="Calibri"/>
                <a:cs typeface="Calibri"/>
                <a:sym typeface="Calibri"/>
              </a:rPr>
              <a:t>L'economia sociale e solidale (ESS) si riferisce a un sistema di attività economica che privilegia il benessere sociale e la solidarietà rispetto al profitto puramente finanziario.</a:t>
            </a:r>
            <a:endParaRPr dirty="0"/>
          </a:p>
          <a:p>
            <a:pPr marL="0" marR="0" lvl="0" indent="0" algn="l" rtl="0">
              <a:lnSpc>
                <a:spcPct val="100000"/>
              </a:lnSpc>
              <a:spcBef>
                <a:spcPts val="0"/>
              </a:spcBef>
              <a:spcAft>
                <a:spcPts val="0"/>
              </a:spcAft>
              <a:buNone/>
            </a:pPr>
            <a:br>
              <a:rPr lang="it" sz="1600" b="0" i="0" u="none" strike="noStrike" cap="none" dirty="0">
                <a:solidFill>
                  <a:srgbClr val="92D050"/>
                </a:solidFill>
                <a:latin typeface="Calibri"/>
                <a:ea typeface="Calibri"/>
                <a:cs typeface="Calibri"/>
                <a:sym typeface="Calibri"/>
              </a:rPr>
            </a:br>
            <a:r>
              <a:rPr lang="it" sz="1600" b="0" i="0" u="none" strike="noStrike" cap="none" dirty="0">
                <a:solidFill>
                  <a:srgbClr val="92D050"/>
                </a:solidFill>
                <a:latin typeface="Calibri"/>
                <a:ea typeface="Calibri"/>
                <a:cs typeface="Calibri"/>
                <a:sym typeface="Calibri"/>
              </a:rPr>
              <a:t>Come?</a:t>
            </a:r>
            <a:endParaRPr sz="1100" b="0" i="0" u="none" strike="noStrike" cap="none" dirty="0">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0" i="0" u="none" strike="noStrike" cap="none" dirty="0">
                <a:solidFill>
                  <a:srgbClr val="777777"/>
                </a:solidFill>
                <a:latin typeface="Calibri"/>
                <a:ea typeface="Calibri"/>
                <a:cs typeface="Calibri"/>
                <a:sym typeface="Calibri"/>
              </a:rPr>
              <a:t>Le imprese e le organizzazioni mirano a soddisfare i bisogni sociali, a promuovere l'inclusione e a favorire la cooperazione all'interno delle comunità.</a:t>
            </a:r>
            <a:endParaRPr sz="1200" b="0" i="0" u="none" strike="noStrike" cap="none" dirty="0">
              <a:solidFill>
                <a:srgbClr val="777777"/>
              </a:solidFill>
              <a:latin typeface="Calibri"/>
              <a:ea typeface="Calibri"/>
              <a:cs typeface="Calibri"/>
              <a:sym typeface="Calibri"/>
            </a:endParaRPr>
          </a:p>
        </p:txBody>
      </p:sp>
      <p:sp>
        <p:nvSpPr>
          <p:cNvPr id="1010" name="Google Shape;1010;p105"/>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11" name="Google Shape;1011;p105"/>
          <p:cNvSpPr txBox="1"/>
          <p:nvPr/>
        </p:nvSpPr>
        <p:spPr>
          <a:xfrm>
            <a:off x="267629" y="1744914"/>
            <a:ext cx="166277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Economia sociale e solidale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12" name="Google Shape;1012;p105"/>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13" name="Google Shape;1013;p105"/>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17"/>
        <p:cNvGrpSpPr/>
        <p:nvPr/>
      </p:nvGrpSpPr>
      <p:grpSpPr>
        <a:xfrm>
          <a:off x="0" y="0"/>
          <a:ext cx="0" cy="0"/>
          <a:chOff x="0" y="0"/>
          <a:chExt cx="0" cy="0"/>
        </a:xfrm>
      </p:grpSpPr>
      <p:sp>
        <p:nvSpPr>
          <p:cNvPr id="1018" name="Google Shape;1018;p106"/>
          <p:cNvSpPr txBox="1">
            <a:spLocks noGrp="1"/>
          </p:cNvSpPr>
          <p:nvPr>
            <p:ph type="body" idx="2"/>
          </p:nvPr>
        </p:nvSpPr>
        <p:spPr>
          <a:xfrm>
            <a:off x="408700" y="706335"/>
            <a:ext cx="897977" cy="77233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a:t>3E</a:t>
            </a:r>
            <a:endParaRPr/>
          </a:p>
        </p:txBody>
      </p:sp>
      <p:sp>
        <p:nvSpPr>
          <p:cNvPr id="1019" name="Google Shape;1019;p106"/>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47</a:t>
            </a:fld>
            <a:endParaRPr/>
          </a:p>
        </p:txBody>
      </p:sp>
      <p:sp>
        <p:nvSpPr>
          <p:cNvPr id="1020" name="Google Shape;1020;p106"/>
          <p:cNvSpPr txBox="1"/>
          <p:nvPr/>
        </p:nvSpPr>
        <p:spPr>
          <a:xfrm>
            <a:off x="2867763" y="423259"/>
            <a:ext cx="6540133" cy="471888"/>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0" i="0" u="none" strike="noStrike" cap="none">
                <a:solidFill>
                  <a:srgbClr val="777777"/>
                </a:solidFill>
                <a:latin typeface="Calibri"/>
                <a:ea typeface="Calibri"/>
                <a:cs typeface="Calibri"/>
                <a:sym typeface="Calibri"/>
              </a:rPr>
              <a:t>Il modello economico sociale e solidale - Qualità: </a:t>
            </a:r>
            <a:endParaRPr/>
          </a:p>
          <a:p>
            <a:pPr marL="0" marR="0" lvl="0" indent="0" algn="l" rtl="0">
              <a:lnSpc>
                <a:spcPct val="100000"/>
              </a:lnSpc>
              <a:spcBef>
                <a:spcPts val="0"/>
              </a:spcBef>
              <a:spcAft>
                <a:spcPts val="0"/>
              </a:spcAft>
              <a:buNone/>
            </a:pPr>
            <a:endParaRPr sz="1400" b="1" i="0" u="none" strike="noStrike" cap="none">
              <a:solidFill>
                <a:srgbClr val="777777"/>
              </a:solidFill>
              <a:latin typeface="Calibri"/>
              <a:ea typeface="Calibri"/>
              <a:cs typeface="Calibri"/>
              <a:sym typeface="Calibri"/>
            </a:endParaRPr>
          </a:p>
        </p:txBody>
      </p:sp>
      <p:pic>
        <p:nvPicPr>
          <p:cNvPr id="1021" name="Google Shape;1021;p106"/>
          <p:cNvPicPr preferRelativeResize="0"/>
          <p:nvPr/>
        </p:nvPicPr>
        <p:blipFill rotWithShape="1">
          <a:blip r:embed="rId3">
            <a:alphaModFix/>
          </a:blip>
          <a:srcRect t="9464" b="7751"/>
          <a:stretch/>
        </p:blipFill>
        <p:spPr>
          <a:xfrm>
            <a:off x="2867763" y="895147"/>
            <a:ext cx="3431437" cy="3228271"/>
          </a:xfrm>
          <a:prstGeom prst="rect">
            <a:avLst/>
          </a:prstGeom>
          <a:noFill/>
          <a:ln>
            <a:noFill/>
          </a:ln>
        </p:spPr>
      </p:pic>
      <p:sp>
        <p:nvSpPr>
          <p:cNvPr id="1022" name="Google Shape;1022;p106"/>
          <p:cNvSpPr txBox="1"/>
          <p:nvPr/>
        </p:nvSpPr>
        <p:spPr>
          <a:xfrm>
            <a:off x="2867763" y="4123418"/>
            <a:ext cx="3736237" cy="7848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900" b="0" i="0" u="none" strike="noStrike" cap="none">
                <a:solidFill>
                  <a:srgbClr val="777777"/>
                </a:solidFill>
                <a:latin typeface="Calibri"/>
                <a:ea typeface="Calibri"/>
                <a:cs typeface="Calibri"/>
                <a:sym typeface="Calibri"/>
              </a:rPr>
              <a:t>Fonte: </a:t>
            </a:r>
            <a:r>
              <a:rPr lang="it" sz="900" b="0" i="0" u="sng" strike="noStrike" cap="none">
                <a:solidFill>
                  <a:srgbClr val="777777"/>
                </a:solidFill>
                <a:latin typeface="Calibri"/>
                <a:ea typeface="Calibri"/>
                <a:cs typeface="Calibri"/>
                <a:sym typeface="Calibri"/>
              </a:rPr>
              <a:t>Istituto per lo sviluppo sociale e la ricerca politica</a:t>
            </a:r>
            <a:endParaRPr sz="9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900" b="0" i="0" u="sng" strike="noStrike" cap="none">
                <a:solidFill>
                  <a:srgbClr val="0097A7"/>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http://isdpr.org/en/achievements/04#:~:text=%22Social-economic%20model%22%20refers,as%20a%20type%20of%20publicness </a:t>
            </a:r>
            <a:endParaRPr sz="9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br>
              <a:rPr lang="it" sz="900" b="0" i="0" u="none" strike="noStrike" cap="none">
                <a:solidFill>
                  <a:srgbClr val="000000"/>
                </a:solidFill>
                <a:latin typeface="Arial"/>
                <a:ea typeface="Arial"/>
                <a:cs typeface="Arial"/>
                <a:sym typeface="Arial"/>
              </a:rPr>
            </a:br>
            <a:endParaRPr sz="900" b="0" i="0" u="none" strike="noStrike" cap="none">
              <a:solidFill>
                <a:srgbClr val="000000"/>
              </a:solidFill>
              <a:latin typeface="Arial"/>
              <a:ea typeface="Arial"/>
              <a:cs typeface="Arial"/>
              <a:sym typeface="Arial"/>
            </a:endParaRPr>
          </a:p>
        </p:txBody>
      </p:sp>
      <p:sp>
        <p:nvSpPr>
          <p:cNvPr id="1023" name="Google Shape;1023;p106"/>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24" name="Google Shape;1024;p106"/>
          <p:cNvSpPr txBox="1"/>
          <p:nvPr/>
        </p:nvSpPr>
        <p:spPr>
          <a:xfrm>
            <a:off x="267629" y="1744914"/>
            <a:ext cx="166277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Economia sociale e solidale</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25" name="Google Shape;1025;p106"/>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26" name="Google Shape;1026;p106"/>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30"/>
        <p:cNvGrpSpPr/>
        <p:nvPr/>
      </p:nvGrpSpPr>
      <p:grpSpPr>
        <a:xfrm>
          <a:off x="0" y="0"/>
          <a:ext cx="0" cy="0"/>
          <a:chOff x="0" y="0"/>
          <a:chExt cx="0" cy="0"/>
        </a:xfrm>
      </p:grpSpPr>
      <p:sp>
        <p:nvSpPr>
          <p:cNvPr id="1031" name="Google Shape;1031;p107"/>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48</a:t>
            </a:fld>
            <a:endParaRPr/>
          </a:p>
        </p:txBody>
      </p:sp>
      <p:sp>
        <p:nvSpPr>
          <p:cNvPr id="1032" name="Google Shape;1032;p107"/>
          <p:cNvSpPr txBox="1"/>
          <p:nvPr/>
        </p:nvSpPr>
        <p:spPr>
          <a:xfrm>
            <a:off x="2521059" y="1676423"/>
            <a:ext cx="6393872" cy="3057211"/>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dirty="0">
                <a:solidFill>
                  <a:srgbClr val="777777"/>
                </a:solidFill>
                <a:latin typeface="Calibri"/>
                <a:ea typeface="Calibri"/>
                <a:cs typeface="Calibri"/>
                <a:sym typeface="Calibri"/>
              </a:rPr>
              <a:t>Caratteristiche principali di una permaentreprise:</a:t>
            </a:r>
            <a:endParaRPr sz="1100" b="0" i="0" u="none" strike="noStrike" cap="none" dirty="0">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 Mimica degli ecosistemi: </a:t>
            </a:r>
            <a:r>
              <a:rPr lang="it" sz="1400" b="0" i="0" u="none" strike="noStrike" cap="none" dirty="0">
                <a:solidFill>
                  <a:srgbClr val="777777"/>
                </a:solidFill>
                <a:latin typeface="Calibri"/>
                <a:ea typeface="Calibri"/>
                <a:cs typeface="Calibri"/>
                <a:sym typeface="Calibri"/>
              </a:rPr>
              <a:t>imita gli ecosistemi naturali, utilizzando principi come la diversità, la resilienza e i sistemi a ciclo chiuso. </a:t>
            </a:r>
            <a:endParaRPr dirty="0"/>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Pratiche rigenerative: </a:t>
            </a:r>
            <a:r>
              <a:rPr lang="it" sz="1400" b="0" i="0" u="none" strike="noStrike" cap="none" dirty="0">
                <a:solidFill>
                  <a:srgbClr val="777777"/>
                </a:solidFill>
                <a:latin typeface="Calibri"/>
                <a:ea typeface="Calibri"/>
                <a:cs typeface="Calibri"/>
                <a:sym typeface="Calibri"/>
              </a:rPr>
              <a:t>dare priorità alle pratiche rigenerative che reintegrano e migliorano le risorse naturali piuttosto che impoverirle</a:t>
            </a:r>
            <a:r>
              <a:rPr lang="it" sz="1400" b="0" i="1" u="none" strike="noStrike" cap="none" dirty="0">
                <a:solidFill>
                  <a:srgbClr val="777777"/>
                </a:solidFill>
                <a:latin typeface="Calibri"/>
                <a:ea typeface="Calibri"/>
                <a:cs typeface="Calibri"/>
                <a:sym typeface="Calibri"/>
              </a:rPr>
              <a:t>.</a:t>
            </a:r>
            <a:endParaRPr dirty="0"/>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Focus locale e comunitario: </a:t>
            </a:r>
            <a:r>
              <a:rPr lang="it" sz="1400" b="0" i="0" u="none" strike="noStrike" cap="none" dirty="0">
                <a:solidFill>
                  <a:srgbClr val="777777"/>
                </a:solidFill>
                <a:latin typeface="Calibri"/>
                <a:ea typeface="Calibri"/>
                <a:cs typeface="Calibri"/>
                <a:sym typeface="Calibri"/>
              </a:rPr>
              <a:t>enfatizzare la produzione e il consumo locali</a:t>
            </a:r>
            <a:r>
              <a:rPr lang="it" sz="1400" b="0" i="1" u="none" strike="noStrike" cap="none" dirty="0">
                <a:solidFill>
                  <a:srgbClr val="777777"/>
                </a:solidFill>
                <a:latin typeface="Calibri"/>
                <a:ea typeface="Calibri"/>
                <a:cs typeface="Calibri"/>
                <a:sym typeface="Calibri"/>
              </a:rPr>
              <a:t>.</a:t>
            </a:r>
            <a:endParaRPr dirty="0"/>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Sostenibilità e resilienza: </a:t>
            </a:r>
            <a:r>
              <a:rPr lang="it" sz="1400" b="0" i="0" u="none" strike="noStrike" cap="none" dirty="0">
                <a:solidFill>
                  <a:srgbClr val="777777"/>
                </a:solidFill>
                <a:latin typeface="Calibri"/>
                <a:ea typeface="Calibri"/>
                <a:cs typeface="Calibri"/>
                <a:sym typeface="Calibri"/>
              </a:rPr>
              <a:t>adottare pratiche sostenibili e costruire la resilienza nelle loro operazioni</a:t>
            </a:r>
            <a:r>
              <a:rPr lang="it" sz="1400" b="0" i="1" u="none" strike="noStrike" cap="none" dirty="0">
                <a:solidFill>
                  <a:srgbClr val="777777"/>
                </a:solidFill>
                <a:latin typeface="Calibri"/>
                <a:ea typeface="Calibri"/>
                <a:cs typeface="Calibri"/>
                <a:sym typeface="Calibri"/>
              </a:rPr>
              <a:t>.</a:t>
            </a:r>
            <a:endParaRPr dirty="0"/>
          </a:p>
          <a:p>
            <a:pPr marL="285750" marR="0" lvl="0" indent="-285750" algn="l" rtl="0">
              <a:lnSpc>
                <a:spcPct val="100000"/>
              </a:lnSpc>
              <a:spcBef>
                <a:spcPts val="600"/>
              </a:spcBef>
              <a:spcAft>
                <a:spcPts val="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Approccio olistico: </a:t>
            </a:r>
            <a:r>
              <a:rPr lang="it" sz="1400" b="0" i="0" u="none" strike="noStrike" cap="none" dirty="0">
                <a:solidFill>
                  <a:srgbClr val="777777"/>
                </a:solidFill>
                <a:latin typeface="Calibri"/>
                <a:ea typeface="Calibri"/>
                <a:cs typeface="Calibri"/>
                <a:sym typeface="Calibri"/>
              </a:rPr>
              <a:t>considera i fattori sociali, ambientali ed economici nel processo decisionale</a:t>
            </a:r>
            <a:r>
              <a:rPr lang="it" sz="1400" b="0" i="1" u="none" strike="noStrike" cap="none" dirty="0">
                <a:solidFill>
                  <a:srgbClr val="777777"/>
                </a:solidFill>
                <a:latin typeface="Calibri"/>
                <a:ea typeface="Calibri"/>
                <a:cs typeface="Calibri"/>
                <a:sym typeface="Calibri"/>
              </a:rPr>
              <a:t>.</a:t>
            </a:r>
            <a:endParaRPr dirty="0"/>
          </a:p>
          <a:p>
            <a:pPr marL="285750" marR="0" lvl="0" indent="-285750" algn="l" rtl="0">
              <a:lnSpc>
                <a:spcPct val="100000"/>
              </a:lnSpc>
              <a:spcBef>
                <a:spcPts val="600"/>
              </a:spcBef>
              <a:spcAft>
                <a:spcPts val="600"/>
              </a:spcAft>
              <a:buClr>
                <a:srgbClr val="8ECC4E"/>
              </a:buClr>
              <a:buSzPts val="1400"/>
              <a:buFont typeface="Noto Sans Symbols"/>
              <a:buChar char="❖"/>
            </a:pPr>
            <a:r>
              <a:rPr lang="it" sz="1400" b="0" i="1" u="none" strike="noStrike" cap="none" dirty="0">
                <a:solidFill>
                  <a:srgbClr val="777777"/>
                </a:solidFill>
                <a:latin typeface="Calibri"/>
                <a:ea typeface="Calibri"/>
                <a:cs typeface="Calibri"/>
                <a:sym typeface="Calibri"/>
              </a:rPr>
              <a:t>Educazione e sensibilizzazione: </a:t>
            </a:r>
            <a:r>
              <a:rPr lang="it" sz="1400" b="0" i="0" u="none" strike="noStrike" cap="none" dirty="0">
                <a:solidFill>
                  <a:srgbClr val="777777"/>
                </a:solidFill>
                <a:latin typeface="Calibri"/>
                <a:ea typeface="Calibri"/>
                <a:cs typeface="Calibri"/>
                <a:sym typeface="Calibri"/>
              </a:rPr>
              <a:t>impegnarsi in attività di educazione e sensibilizzazione per promuovere i principi della permacultura e ispirare gli altri ad adottare pratiche sostenibili.</a:t>
            </a:r>
            <a:endParaRPr sz="1400" b="1" i="0" u="none" strike="noStrike" cap="none" dirty="0">
              <a:solidFill>
                <a:srgbClr val="777777"/>
              </a:solidFill>
              <a:latin typeface="Calibri"/>
              <a:ea typeface="Calibri"/>
              <a:cs typeface="Calibri"/>
              <a:sym typeface="Calibri"/>
            </a:endParaRPr>
          </a:p>
        </p:txBody>
      </p:sp>
      <p:sp>
        <p:nvSpPr>
          <p:cNvPr id="1033" name="Google Shape;1033;p107"/>
          <p:cNvSpPr/>
          <p:nvPr/>
        </p:nvSpPr>
        <p:spPr>
          <a:xfrm>
            <a:off x="2521059" y="275135"/>
            <a:ext cx="6294778" cy="5507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Una permaentreprise è un modello di business ispirato ai principi della permacultura, che mira alla sostenibilità, alla resilienza e all'armonia con la natura.</a:t>
            </a:r>
            <a:endParaRPr/>
          </a:p>
          <a:p>
            <a:pPr marL="0" marR="0" lvl="0" indent="0" algn="l" rtl="0">
              <a:lnSpc>
                <a:spcPct val="100000"/>
              </a:lnSpc>
              <a:spcBef>
                <a:spcPts val="0"/>
              </a:spcBef>
              <a:spcAft>
                <a:spcPts val="0"/>
              </a:spcAft>
              <a:buNone/>
            </a:pPr>
            <a:endParaRPr sz="1200" b="0"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92D050"/>
                </a:solidFill>
                <a:latin typeface="Calibri"/>
                <a:ea typeface="Calibri"/>
                <a:cs typeface="Calibri"/>
                <a:sym typeface="Calibri"/>
              </a:rPr>
              <a:t>Come?</a:t>
            </a:r>
            <a:endParaRPr sz="1100" b="1"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Integrando i principi della permacultura nelle sue operazioni</a:t>
            </a:r>
            <a:endParaRPr sz="1200" b="0" i="0" u="none" strike="noStrike" cap="none">
              <a:solidFill>
                <a:srgbClr val="777777"/>
              </a:solidFill>
              <a:latin typeface="Calibri"/>
              <a:ea typeface="Calibri"/>
              <a:cs typeface="Calibri"/>
              <a:sym typeface="Calibri"/>
            </a:endParaRPr>
          </a:p>
        </p:txBody>
      </p:sp>
      <p:sp>
        <p:nvSpPr>
          <p:cNvPr id="1034" name="Google Shape;1034;p107"/>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35" name="Google Shape;1035;p107"/>
          <p:cNvSpPr txBox="1"/>
          <p:nvPr/>
        </p:nvSpPr>
        <p:spPr>
          <a:xfrm>
            <a:off x="267629" y="1744914"/>
            <a:ext cx="166277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Perma</a:t>
            </a:r>
            <a:br>
              <a:rPr lang="it" sz="2400" b="0" i="0" u="none" strike="noStrike" cap="none">
                <a:solidFill>
                  <a:schemeClr val="lt1"/>
                </a:solidFill>
                <a:latin typeface="Calibri"/>
                <a:ea typeface="Calibri"/>
                <a:cs typeface="Calibri"/>
                <a:sym typeface="Calibri"/>
              </a:rPr>
            </a:br>
            <a:r>
              <a:rPr lang="it" sz="2400" b="0" i="0" u="none" strike="noStrike" cap="none">
                <a:solidFill>
                  <a:schemeClr val="lt1"/>
                </a:solidFill>
                <a:latin typeface="Calibri"/>
                <a:ea typeface="Calibri"/>
                <a:cs typeface="Calibri"/>
                <a:sym typeface="Calibri"/>
              </a:rPr>
              <a:t>Impresa</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36" name="Google Shape;1036;p107"/>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37" name="Google Shape;1037;p107"/>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41"/>
        <p:cNvGrpSpPr/>
        <p:nvPr/>
      </p:nvGrpSpPr>
      <p:grpSpPr>
        <a:xfrm>
          <a:off x="0" y="0"/>
          <a:ext cx="0" cy="0"/>
          <a:chOff x="0" y="0"/>
          <a:chExt cx="0" cy="0"/>
        </a:xfrm>
      </p:grpSpPr>
      <p:sp>
        <p:nvSpPr>
          <p:cNvPr id="1042" name="Google Shape;1042;p10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49</a:t>
            </a:fld>
            <a:endParaRPr/>
          </a:p>
        </p:txBody>
      </p:sp>
      <p:sp>
        <p:nvSpPr>
          <p:cNvPr id="1043" name="Google Shape;1043;p108"/>
          <p:cNvSpPr txBox="1"/>
          <p:nvPr/>
        </p:nvSpPr>
        <p:spPr>
          <a:xfrm>
            <a:off x="2511820" y="1907489"/>
            <a:ext cx="5152436" cy="273404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Caratteristiche principali dell'economia rigenerativa:</a:t>
            </a:r>
            <a:endParaRPr/>
          </a:p>
          <a:p>
            <a:pPr marL="0" marR="0" lvl="0" indent="0" algn="l" rtl="0">
              <a:lnSpc>
                <a:spcPct val="100000"/>
              </a:lnSpc>
              <a:spcBef>
                <a:spcPts val="0"/>
              </a:spcBef>
              <a:spcAft>
                <a:spcPts val="0"/>
              </a:spcAft>
              <a:buNone/>
            </a:pPr>
            <a:endParaRPr sz="1100" b="0" i="0" u="none" strike="noStrike" cap="none">
              <a:solidFill>
                <a:srgbClr val="777777"/>
              </a:solidFill>
              <a:latin typeface="Calibri"/>
              <a:ea typeface="Calibri"/>
              <a:cs typeface="Calibri"/>
              <a:sym typeface="Calibri"/>
            </a:endParaRPr>
          </a:p>
          <a:p>
            <a:pPr marL="285750" marR="0" lvl="0" indent="-285750" algn="l" rtl="0">
              <a:lnSpc>
                <a:spcPct val="100000"/>
              </a:lnSpc>
              <a:spcBef>
                <a:spcPts val="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Ripristino degli ecosistemi</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Flussi circolari di risorse</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Equità sociale e inclusione</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Modelli collaborativi e cooperativi</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Agricoltura rigenerativa e sistemi alimentari</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Energia rinnovabile e tecnologie pulite</a:t>
            </a:r>
            <a:endParaRPr/>
          </a:p>
          <a:p>
            <a:pPr marL="285750" marR="0" lvl="0" indent="-285750" algn="l" rtl="0">
              <a:lnSpc>
                <a:spcPct val="100000"/>
              </a:lnSpc>
              <a:spcBef>
                <a:spcPts val="600"/>
              </a:spcBef>
              <a:spcAft>
                <a:spcPts val="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Sistemi localizzati e decentralizzati</a:t>
            </a:r>
            <a:endParaRPr/>
          </a:p>
          <a:p>
            <a:pPr marL="285750" marR="0" lvl="0" indent="-285750" algn="l" rtl="0">
              <a:lnSpc>
                <a:spcPct val="100000"/>
              </a:lnSpc>
              <a:spcBef>
                <a:spcPts val="600"/>
              </a:spcBef>
              <a:spcAft>
                <a:spcPts val="600"/>
              </a:spcAft>
              <a:buClr>
                <a:srgbClr val="8ECC4E"/>
              </a:buClr>
              <a:buSzPts val="1400"/>
              <a:buFont typeface="Noto Sans Symbols"/>
              <a:buChar char="❖"/>
            </a:pPr>
            <a:r>
              <a:rPr lang="it" sz="1400" b="0" i="0" u="none" strike="noStrike" cap="none">
                <a:solidFill>
                  <a:srgbClr val="777777"/>
                </a:solidFill>
                <a:latin typeface="Calibri"/>
                <a:ea typeface="Calibri"/>
                <a:cs typeface="Calibri"/>
                <a:sym typeface="Calibri"/>
              </a:rPr>
              <a:t>Finanza e investimenti rigenerativi</a:t>
            </a:r>
            <a:endParaRPr sz="1400" b="1" i="0" u="none" strike="noStrike" cap="none">
              <a:solidFill>
                <a:srgbClr val="777777"/>
              </a:solidFill>
              <a:latin typeface="Calibri"/>
              <a:ea typeface="Calibri"/>
              <a:cs typeface="Calibri"/>
              <a:sym typeface="Calibri"/>
            </a:endParaRPr>
          </a:p>
        </p:txBody>
      </p:sp>
      <p:sp>
        <p:nvSpPr>
          <p:cNvPr id="1044" name="Google Shape;1044;p108"/>
          <p:cNvSpPr/>
          <p:nvPr/>
        </p:nvSpPr>
        <p:spPr>
          <a:xfrm>
            <a:off x="2508204" y="328138"/>
            <a:ext cx="6357122" cy="5507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8ECC4E"/>
                </a:solidFill>
                <a:latin typeface="Calibri"/>
                <a:ea typeface="Calibri"/>
                <a:cs typeface="Calibri"/>
                <a:sym typeface="Calibri"/>
              </a:rPr>
              <a:t>L'economia rigenerativa è un modello economico incentrato sul ripristino, il rinnovamento e la rivitalizzazione dei sistemi naturali e sociali, generando al contempo valore economico. </a:t>
            </a:r>
            <a:endParaRPr sz="1200" b="1" i="0" u="none" strike="noStrike" cap="none">
              <a:solidFill>
                <a:srgbClr val="8ECC4E"/>
              </a:solidFill>
              <a:latin typeface="Calibri"/>
              <a:ea typeface="Calibri"/>
              <a:cs typeface="Calibri"/>
              <a:sym typeface="Calibri"/>
            </a:endParaRPr>
          </a:p>
          <a:p>
            <a:pPr marL="0" marR="0" lvl="0" indent="0" algn="l" rtl="0">
              <a:lnSpc>
                <a:spcPct val="100000"/>
              </a:lnSpc>
              <a:spcBef>
                <a:spcPts val="0"/>
              </a:spcBef>
              <a:spcAft>
                <a:spcPts val="0"/>
              </a:spcAft>
              <a:buNone/>
            </a:pPr>
            <a:br>
              <a:rPr lang="it" sz="1600" b="0" i="0" u="none" strike="noStrike" cap="none">
                <a:solidFill>
                  <a:srgbClr val="92D050"/>
                </a:solidFill>
                <a:latin typeface="Calibri"/>
                <a:ea typeface="Calibri"/>
                <a:cs typeface="Calibri"/>
                <a:sym typeface="Calibri"/>
              </a:rPr>
            </a:br>
            <a:r>
              <a:rPr lang="it" sz="1600" b="1" i="0" u="none" strike="noStrike" cap="none">
                <a:solidFill>
                  <a:srgbClr val="92D050"/>
                </a:solidFill>
                <a:latin typeface="Calibri"/>
                <a:ea typeface="Calibri"/>
                <a:cs typeface="Calibri"/>
                <a:sym typeface="Calibri"/>
              </a:rPr>
              <a:t>Come?</a:t>
            </a:r>
            <a:endParaRPr sz="1100" b="1" i="0" u="none" strike="noStrike" cap="none">
              <a:solidFill>
                <a:srgbClr val="92D05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Rigenerando il capitale naturale e sociale</a:t>
            </a:r>
            <a:endParaRPr sz="1200" b="0" i="0" u="none" strike="noStrike" cap="none">
              <a:solidFill>
                <a:srgbClr val="777777"/>
              </a:solidFill>
              <a:latin typeface="Calibri"/>
              <a:ea typeface="Calibri"/>
              <a:cs typeface="Calibri"/>
              <a:sym typeface="Calibri"/>
            </a:endParaRPr>
          </a:p>
        </p:txBody>
      </p:sp>
      <p:sp>
        <p:nvSpPr>
          <p:cNvPr id="1045" name="Google Shape;1045;p108"/>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46" name="Google Shape;1046;p108"/>
          <p:cNvSpPr txBox="1"/>
          <p:nvPr/>
        </p:nvSpPr>
        <p:spPr>
          <a:xfrm>
            <a:off x="267629" y="1744914"/>
            <a:ext cx="183549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Economia rigenerativa</a:t>
            </a: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47" name="Google Shape;1047;p108"/>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48" name="Google Shape;1048;p108"/>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7"/>
          <p:cNvSpPr/>
          <p:nvPr/>
        </p:nvSpPr>
        <p:spPr>
          <a:xfrm>
            <a:off x="2" y="399394"/>
            <a:ext cx="1918606" cy="1927429"/>
          </a:xfrm>
          <a:custGeom>
            <a:avLst/>
            <a:gdLst/>
            <a:ahLst/>
            <a:cxnLst/>
            <a:rect l="l" t="t" r="r" b="b"/>
            <a:pathLst>
              <a:path w="4276589" h="3026366" extrusionOk="0">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305" name="Google Shape;305;p7"/>
          <p:cNvSpPr txBox="1">
            <a:spLocks noGrp="1"/>
          </p:cNvSpPr>
          <p:nvPr>
            <p:ph type="body" idx="1"/>
          </p:nvPr>
        </p:nvSpPr>
        <p:spPr>
          <a:xfrm>
            <a:off x="0" y="1478669"/>
            <a:ext cx="2291115" cy="1093081"/>
          </a:xfrm>
          <a:prstGeom prst="rect">
            <a:avLst/>
          </a:prstGeom>
          <a:noFill/>
          <a:ln>
            <a:noFill/>
          </a:ln>
        </p:spPr>
        <p:txBody>
          <a:bodyPr spcFirstLastPara="1" wrap="square" lIns="91425" tIns="91425" rIns="91425" bIns="91425" anchor="t" anchorCtr="0">
            <a:noAutofit/>
          </a:bodyPr>
          <a:lstStyle/>
          <a:p>
            <a:pPr marL="0" lvl="0" indent="0" algn="l" rtl="0">
              <a:lnSpc>
                <a:spcPct val="82058"/>
              </a:lnSpc>
              <a:spcBef>
                <a:spcPts val="0"/>
              </a:spcBef>
              <a:spcAft>
                <a:spcPts val="0"/>
              </a:spcAft>
              <a:buSzPts val="1800"/>
              <a:buNone/>
            </a:pPr>
            <a:r>
              <a:rPr lang="it" sz="2800" dirty="0"/>
              <a:t>Panoramica</a:t>
            </a:r>
            <a:endParaRPr sz="1800" dirty="0"/>
          </a:p>
          <a:p>
            <a:pPr marL="0" lvl="0" indent="0" algn="l" rtl="0">
              <a:lnSpc>
                <a:spcPct val="82058"/>
              </a:lnSpc>
              <a:spcBef>
                <a:spcPts val="0"/>
              </a:spcBef>
              <a:spcAft>
                <a:spcPts val="0"/>
              </a:spcAft>
              <a:buSzPts val="1800"/>
              <a:buNone/>
            </a:pPr>
            <a:endParaRPr sz="3400" dirty="0"/>
          </a:p>
        </p:txBody>
      </p:sp>
      <p:sp>
        <p:nvSpPr>
          <p:cNvPr id="306" name="Google Shape;306;p7"/>
          <p:cNvSpPr txBox="1">
            <a:spLocks noGrp="1"/>
          </p:cNvSpPr>
          <p:nvPr>
            <p:ph type="body" idx="2"/>
          </p:nvPr>
        </p:nvSpPr>
        <p:spPr>
          <a:xfrm>
            <a:off x="408700" y="706333"/>
            <a:ext cx="897977" cy="119866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it" sz="4000" dirty="0"/>
              <a:t>3A</a:t>
            </a:r>
            <a:endParaRPr dirty="0"/>
          </a:p>
        </p:txBody>
      </p:sp>
      <p:cxnSp>
        <p:nvCxnSpPr>
          <p:cNvPr id="307" name="Google Shape;307;p7"/>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308" name="Google Shape;308;p7"/>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a:t>
            </a:fld>
            <a:endParaRPr/>
          </a:p>
        </p:txBody>
      </p:sp>
      <p:sp>
        <p:nvSpPr>
          <p:cNvPr id="309" name="Google Shape;309;p7"/>
          <p:cNvSpPr txBox="1"/>
          <p:nvPr/>
        </p:nvSpPr>
        <p:spPr>
          <a:xfrm>
            <a:off x="2284956" y="1371086"/>
            <a:ext cx="5673694" cy="625776"/>
          </a:xfrm>
          <a:prstGeom prst="rect">
            <a:avLst/>
          </a:prstGeom>
          <a:noFill/>
          <a:ln>
            <a:noFill/>
          </a:ln>
        </p:spPr>
        <p:txBody>
          <a:bodyPr spcFirstLastPara="1" wrap="square" lIns="0" tIns="10100" rIns="0" bIns="0" anchor="t" anchorCtr="0">
            <a:spAutoFit/>
          </a:bodyPr>
          <a:lstStyle/>
          <a:p>
            <a:pPr marL="50800" marR="0" lvl="0" indent="0" algn="l" rtl="0">
              <a:lnSpc>
                <a:spcPct val="100000"/>
              </a:lnSpc>
              <a:spcBef>
                <a:spcPts val="0"/>
              </a:spcBef>
              <a:spcAft>
                <a:spcPts val="0"/>
              </a:spcAft>
              <a:buNone/>
            </a:pPr>
            <a:r>
              <a:rPr lang="it" sz="2000" b="0" i="0" u="none" strike="noStrike" cap="none">
                <a:solidFill>
                  <a:srgbClr val="6D6E71"/>
                </a:solidFill>
                <a:latin typeface="Calibri"/>
                <a:ea typeface="Calibri"/>
                <a:cs typeface="Calibri"/>
                <a:sym typeface="Calibri"/>
              </a:rPr>
              <a:t>In questo modulo approfondiamo i principi della permacultura e impariamo la diagnosi territoriale.  </a:t>
            </a:r>
            <a:endParaRPr/>
          </a:p>
        </p:txBody>
      </p:sp>
      <p:pic>
        <p:nvPicPr>
          <p:cNvPr id="310" name="Google Shape;310;p7"/>
          <p:cNvPicPr preferRelativeResize="0"/>
          <p:nvPr/>
        </p:nvPicPr>
        <p:blipFill rotWithShape="1">
          <a:blip r:embed="rId3">
            <a:alphaModFix amt="70000"/>
          </a:blip>
          <a:srcRect/>
          <a:stretch/>
        </p:blipFill>
        <p:spPr>
          <a:xfrm rot="-3551750">
            <a:off x="6843838" y="2466773"/>
            <a:ext cx="3028204" cy="3028206"/>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grpSp>
        <p:nvGrpSpPr>
          <p:cNvPr id="311" name="Google Shape;311;p7"/>
          <p:cNvGrpSpPr/>
          <p:nvPr/>
        </p:nvGrpSpPr>
        <p:grpSpPr>
          <a:xfrm>
            <a:off x="3124096" y="2809883"/>
            <a:ext cx="1883980" cy="1360393"/>
            <a:chOff x="12744325" y="814046"/>
            <a:chExt cx="1299026" cy="938006"/>
          </a:xfrm>
        </p:grpSpPr>
        <p:grpSp>
          <p:nvGrpSpPr>
            <p:cNvPr id="312" name="Google Shape;312;p7"/>
            <p:cNvGrpSpPr/>
            <p:nvPr/>
          </p:nvGrpSpPr>
          <p:grpSpPr>
            <a:xfrm>
              <a:off x="12744325" y="1104978"/>
              <a:ext cx="1299026" cy="647074"/>
              <a:chOff x="12744325" y="1104978"/>
              <a:chExt cx="1299026" cy="647074"/>
            </a:xfrm>
          </p:grpSpPr>
          <p:sp>
            <p:nvSpPr>
              <p:cNvPr id="313" name="Google Shape;313;p7"/>
              <p:cNvSpPr/>
              <p:nvPr/>
            </p:nvSpPr>
            <p:spPr>
              <a:xfrm>
                <a:off x="12744325" y="1104978"/>
                <a:ext cx="932592" cy="436083"/>
              </a:xfrm>
              <a:custGeom>
                <a:avLst/>
                <a:gdLst/>
                <a:ahLst/>
                <a:cxnLst/>
                <a:rect l="l" t="t" r="r" b="b"/>
                <a:pathLst>
                  <a:path w="932592" h="436083" extrusionOk="0">
                    <a:moveTo>
                      <a:pt x="417604" y="195422"/>
                    </a:moveTo>
                    <a:cubicBezTo>
                      <a:pt x="417604" y="195422"/>
                      <a:pt x="285556" y="98168"/>
                      <a:pt x="204676" y="37179"/>
                    </a:cubicBezTo>
                    <a:cubicBezTo>
                      <a:pt x="118844" y="-27107"/>
                      <a:pt x="52820" y="915"/>
                      <a:pt x="0" y="53662"/>
                    </a:cubicBezTo>
                    <a:lnTo>
                      <a:pt x="359833" y="393226"/>
                    </a:lnTo>
                    <a:cubicBezTo>
                      <a:pt x="389544" y="421248"/>
                      <a:pt x="429157" y="436083"/>
                      <a:pt x="468772" y="436083"/>
                    </a:cubicBezTo>
                    <a:lnTo>
                      <a:pt x="932592" y="436083"/>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14" name="Google Shape;314;p7"/>
              <p:cNvSpPr/>
              <p:nvPr/>
            </p:nvSpPr>
            <p:spPr>
              <a:xfrm>
                <a:off x="13147073" y="1193256"/>
                <a:ext cx="718013" cy="186265"/>
              </a:xfrm>
              <a:custGeom>
                <a:avLst/>
                <a:gdLst/>
                <a:ahLst/>
                <a:cxnLst/>
                <a:rect l="l" t="t" r="r" b="b"/>
                <a:pathLst>
                  <a:path w="718013" h="186265" extrusionOk="0">
                    <a:moveTo>
                      <a:pt x="718013" y="159891"/>
                    </a:moveTo>
                    <a:cubicBezTo>
                      <a:pt x="622279" y="44506"/>
                      <a:pt x="544700" y="0"/>
                      <a:pt x="450615" y="0"/>
                    </a:cubicBezTo>
                    <a:cubicBezTo>
                      <a:pt x="356530" y="0"/>
                      <a:pt x="323518" y="9890"/>
                      <a:pt x="254194" y="57693"/>
                    </a:cubicBezTo>
                    <a:lnTo>
                      <a:pt x="103988" y="57693"/>
                    </a:lnTo>
                    <a:cubicBezTo>
                      <a:pt x="79229" y="57693"/>
                      <a:pt x="0" y="69231"/>
                      <a:pt x="0" y="186265"/>
                    </a:cubicBezTo>
                    <a:lnTo>
                      <a:pt x="318567" y="186265"/>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15" name="Google Shape;315;p7"/>
              <p:cNvSpPr/>
              <p:nvPr/>
            </p:nvSpPr>
            <p:spPr>
              <a:xfrm>
                <a:off x="13586134" y="1295455"/>
                <a:ext cx="457217" cy="456597"/>
              </a:xfrm>
              <a:custGeom>
                <a:avLst/>
                <a:gdLst/>
                <a:ahLst/>
                <a:cxnLst/>
                <a:rect l="l" t="t" r="r" b="b"/>
                <a:pathLst>
                  <a:path w="457217" h="456597" extrusionOk="0">
                    <a:moveTo>
                      <a:pt x="457218" y="118682"/>
                    </a:moveTo>
                    <a:lnTo>
                      <a:pt x="338374" y="0"/>
                    </a:lnTo>
                    <a:lnTo>
                      <a:pt x="0" y="337915"/>
                    </a:lnTo>
                    <a:lnTo>
                      <a:pt x="118844" y="456597"/>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316" name="Google Shape;316;p7"/>
            <p:cNvGrpSpPr/>
            <p:nvPr/>
          </p:nvGrpSpPr>
          <p:grpSpPr>
            <a:xfrm>
              <a:off x="12906085" y="814046"/>
              <a:ext cx="973856" cy="367809"/>
              <a:chOff x="12906085" y="814046"/>
              <a:chExt cx="973856" cy="367809"/>
            </a:xfrm>
          </p:grpSpPr>
          <p:sp>
            <p:nvSpPr>
              <p:cNvPr id="317" name="Google Shape;317;p7"/>
              <p:cNvSpPr/>
              <p:nvPr/>
            </p:nvSpPr>
            <p:spPr>
              <a:xfrm>
                <a:off x="12906085" y="814046"/>
                <a:ext cx="701507" cy="367809"/>
              </a:xfrm>
              <a:custGeom>
                <a:avLst/>
                <a:gdLst/>
                <a:ahLst/>
                <a:cxnLst/>
                <a:rect l="l" t="t" r="r" b="b"/>
                <a:pathLst>
                  <a:path w="701507" h="367809" extrusionOk="0">
                    <a:moveTo>
                      <a:pt x="0" y="150087"/>
                    </a:moveTo>
                    <a:cubicBezTo>
                      <a:pt x="115542" y="380858"/>
                      <a:pt x="369735" y="367671"/>
                      <a:pt x="369735" y="367671"/>
                    </a:cubicBezTo>
                    <a:cubicBezTo>
                      <a:pt x="632182" y="361078"/>
                      <a:pt x="701507" y="123713"/>
                      <a:pt x="701507" y="123713"/>
                    </a:cubicBezTo>
                    <a:cubicBezTo>
                      <a:pt x="701507" y="123713"/>
                      <a:pt x="557905" y="-64201"/>
                      <a:pt x="333422" y="23163"/>
                    </a:cubicBezTo>
                    <a:cubicBezTo>
                      <a:pt x="333422" y="23163"/>
                      <a:pt x="283903" y="36350"/>
                      <a:pt x="166711" y="130307"/>
                    </a:cubicBezTo>
                    <a:cubicBezTo>
                      <a:pt x="166711" y="130307"/>
                      <a:pt x="85831" y="197890"/>
                      <a:pt x="0" y="151735"/>
                    </a:cubicBezTo>
                    <a:close/>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18" name="Google Shape;318;p7"/>
              <p:cNvSpPr/>
              <p:nvPr/>
            </p:nvSpPr>
            <p:spPr>
              <a:xfrm>
                <a:off x="12906085" y="936111"/>
                <a:ext cx="701507" cy="134437"/>
              </a:xfrm>
              <a:custGeom>
                <a:avLst/>
                <a:gdLst/>
                <a:ahLst/>
                <a:cxnLst/>
                <a:rect l="l" t="t" r="r" b="b"/>
                <a:pathLst>
                  <a:path w="701507" h="134437" extrusionOk="0">
                    <a:moveTo>
                      <a:pt x="0" y="28022"/>
                    </a:moveTo>
                    <a:cubicBezTo>
                      <a:pt x="0" y="28022"/>
                      <a:pt x="255844" y="285167"/>
                      <a:pt x="701507" y="0"/>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319" name="Google Shape;319;p7"/>
              <p:cNvSpPr/>
              <p:nvPr/>
            </p:nvSpPr>
            <p:spPr>
              <a:xfrm>
                <a:off x="13607592" y="876050"/>
                <a:ext cx="272349" cy="60060"/>
              </a:xfrm>
              <a:custGeom>
                <a:avLst/>
                <a:gdLst/>
                <a:ahLst/>
                <a:cxnLst/>
                <a:rect l="l" t="t" r="r" b="b"/>
                <a:pathLst>
                  <a:path w="272349" h="60060" extrusionOk="0">
                    <a:moveTo>
                      <a:pt x="272350" y="4017"/>
                    </a:moveTo>
                    <a:cubicBezTo>
                      <a:pt x="272350" y="4017"/>
                      <a:pt x="161759" y="-22357"/>
                      <a:pt x="0" y="60061"/>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sp>
        <p:nvSpPr>
          <p:cNvPr id="320" name="Google Shape;320;p7"/>
          <p:cNvSpPr txBox="1"/>
          <p:nvPr/>
        </p:nvSpPr>
        <p:spPr>
          <a:xfrm>
            <a:off x="2186237" y="595278"/>
            <a:ext cx="6728560"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700" b="1" i="0" u="none" strike="noStrike" cap="none">
                <a:solidFill>
                  <a:srgbClr val="69ADAD"/>
                </a:solidFill>
                <a:latin typeface="Calibri"/>
                <a:ea typeface="Calibri"/>
                <a:cs typeface="Calibri"/>
                <a:sym typeface="Calibri"/>
              </a:rPr>
              <a:t>Panoramica</a:t>
            </a:r>
            <a:endParaRPr sz="2700" b="1" i="0" u="none" strike="noStrike" cap="none">
              <a:solidFill>
                <a:srgbClr val="69ADAD"/>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52"/>
        <p:cNvGrpSpPr/>
        <p:nvPr/>
      </p:nvGrpSpPr>
      <p:grpSpPr>
        <a:xfrm>
          <a:off x="0" y="0"/>
          <a:ext cx="0" cy="0"/>
          <a:chOff x="0" y="0"/>
          <a:chExt cx="0" cy="0"/>
        </a:xfrm>
      </p:grpSpPr>
      <p:sp>
        <p:nvSpPr>
          <p:cNvPr id="1053" name="Google Shape;1053;p109"/>
          <p:cNvSpPr txBox="1"/>
          <p:nvPr/>
        </p:nvSpPr>
        <p:spPr>
          <a:xfrm>
            <a:off x="2504953" y="545050"/>
            <a:ext cx="6301715" cy="3934350"/>
          </a:xfrm>
          <a:prstGeom prst="rect">
            <a:avLst/>
          </a:prstGeom>
          <a:noFill/>
          <a:ln>
            <a:noFill/>
          </a:ln>
        </p:spPr>
        <p:txBody>
          <a:bodyPr spcFirstLastPara="1" wrap="square" lIns="0" tIns="10100" rIns="0" bIns="0" anchor="t" anchorCtr="0">
            <a:spAutoFit/>
          </a:bodyPr>
          <a:lstStyle/>
          <a:p>
            <a:pPr marL="0" marR="0" lvl="0" indent="0" algn="l" rtl="0">
              <a:lnSpc>
                <a:spcPct val="150000"/>
              </a:lnSpc>
              <a:spcBef>
                <a:spcPts val="0"/>
              </a:spcBef>
              <a:spcAft>
                <a:spcPts val="0"/>
              </a:spcAft>
              <a:buNone/>
            </a:pPr>
            <a:r>
              <a:rPr lang="it" sz="1600" b="1" i="0" u="none" strike="noStrike" cap="none" dirty="0">
                <a:solidFill>
                  <a:srgbClr val="8ECC4E"/>
                </a:solidFill>
                <a:latin typeface="Calibri"/>
                <a:ea typeface="Calibri"/>
                <a:cs typeface="Calibri"/>
                <a:sym typeface="Calibri"/>
              </a:rPr>
              <a:t>Ecco perché le organizzazioni hanno una vera responsabilità:</a:t>
            </a:r>
          </a:p>
          <a:p>
            <a:pPr marL="0" marR="0" lvl="0" indent="0" algn="l" rtl="0">
              <a:lnSpc>
                <a:spcPct val="150000"/>
              </a:lnSpc>
              <a:spcBef>
                <a:spcPts val="0"/>
              </a:spcBef>
              <a:spcAft>
                <a:spcPts val="0"/>
              </a:spcAft>
              <a:buNone/>
            </a:pPr>
            <a:endParaRPr dirty="0"/>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dirty="0">
                <a:solidFill>
                  <a:srgbClr val="6D6E71"/>
                </a:solidFill>
                <a:latin typeface="Calibri"/>
                <a:ea typeface="Calibri"/>
                <a:cs typeface="Calibri"/>
                <a:sym typeface="Calibri"/>
              </a:rPr>
              <a:t>Impatto ambientale</a:t>
            </a:r>
            <a:r>
              <a:rPr lang="it" sz="1400" b="0" i="0" u="none" strike="noStrike" cap="none" dirty="0">
                <a:solidFill>
                  <a:srgbClr val="6D6E71"/>
                </a:solidFill>
                <a:latin typeface="Calibri"/>
                <a:ea typeface="Calibri"/>
                <a:cs typeface="Calibri"/>
                <a:sym typeface="Calibri"/>
              </a:rPr>
              <a:t>: Le imprese consumano risorse naturali, producono rifiuti ed emettono sostanze inquinanti durante le loro attività. *</a:t>
            </a:r>
            <a:br>
              <a:rPr lang="it" sz="1400" b="0" i="0" u="none" strike="noStrike" cap="none" dirty="0">
                <a:solidFill>
                  <a:srgbClr val="6D6E71"/>
                </a:solidFill>
                <a:latin typeface="Calibri"/>
                <a:ea typeface="Calibri"/>
                <a:cs typeface="Calibri"/>
                <a:sym typeface="Calibri"/>
              </a:rPr>
            </a:br>
            <a:endParaRPr sz="14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dirty="0">
                <a:solidFill>
                  <a:srgbClr val="6D6E71"/>
                </a:solidFill>
                <a:latin typeface="Calibri"/>
                <a:ea typeface="Calibri"/>
                <a:cs typeface="Calibri"/>
                <a:sym typeface="Calibri"/>
              </a:rPr>
              <a:t>Impatto sociale</a:t>
            </a:r>
            <a:r>
              <a:rPr lang="it" sz="1400" b="0" i="0" u="none" strike="noStrike" cap="none" dirty="0">
                <a:solidFill>
                  <a:srgbClr val="6D6E71"/>
                </a:solidFill>
                <a:latin typeface="Calibri"/>
                <a:ea typeface="Calibri"/>
                <a:cs typeface="Calibri"/>
                <a:sym typeface="Calibri"/>
              </a:rPr>
              <a:t>: Le aziende influenzano le comunità in cui operano attraverso l'occupazione, l'approvvigionamento e altre attività. </a:t>
            </a:r>
            <a:br>
              <a:rPr lang="it" sz="1400" b="0" i="0" u="none" strike="noStrike" cap="none" dirty="0">
                <a:solidFill>
                  <a:srgbClr val="6D6E71"/>
                </a:solidFill>
                <a:latin typeface="Calibri"/>
                <a:ea typeface="Calibri"/>
                <a:cs typeface="Calibri"/>
                <a:sym typeface="Calibri"/>
              </a:rPr>
            </a:br>
            <a:endParaRPr sz="14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dirty="0">
                <a:solidFill>
                  <a:srgbClr val="6D6E71"/>
                </a:solidFill>
                <a:latin typeface="Calibri"/>
                <a:ea typeface="Calibri"/>
                <a:cs typeface="Calibri"/>
                <a:sym typeface="Calibri"/>
              </a:rPr>
              <a:t>Impatto economico</a:t>
            </a:r>
            <a:r>
              <a:rPr lang="it" sz="1400" b="0" i="0" u="none" strike="noStrike" cap="none" dirty="0">
                <a:solidFill>
                  <a:srgbClr val="6D6E71"/>
                </a:solidFill>
                <a:latin typeface="Calibri"/>
                <a:ea typeface="Calibri"/>
                <a:cs typeface="Calibri"/>
                <a:sym typeface="Calibri"/>
              </a:rPr>
              <a:t>: Le imprese svolgono un ruolo fondamentale nel guidare la crescita economica, creare posti di lavoro e generare ricchezza. </a:t>
            </a:r>
            <a:br>
              <a:rPr lang="it" sz="1400" b="0" i="0" u="none" strike="noStrike" cap="none" dirty="0">
                <a:solidFill>
                  <a:srgbClr val="6D6E71"/>
                </a:solidFill>
                <a:latin typeface="Calibri"/>
                <a:ea typeface="Calibri"/>
                <a:cs typeface="Calibri"/>
                <a:sym typeface="Calibri"/>
              </a:rPr>
            </a:br>
            <a:endParaRPr sz="14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dirty="0">
                <a:solidFill>
                  <a:srgbClr val="6D6E71"/>
                </a:solidFill>
                <a:latin typeface="Calibri"/>
                <a:ea typeface="Calibri"/>
                <a:cs typeface="Calibri"/>
                <a:sym typeface="Calibri"/>
              </a:rPr>
              <a:t>Considerazioni etiche</a:t>
            </a:r>
            <a:r>
              <a:rPr lang="it" sz="1400" b="0" i="0" u="none" strike="noStrike" cap="none" dirty="0">
                <a:solidFill>
                  <a:srgbClr val="6D6E71"/>
                </a:solidFill>
                <a:latin typeface="Calibri"/>
                <a:ea typeface="Calibri"/>
                <a:cs typeface="Calibri"/>
                <a:sym typeface="Calibri"/>
              </a:rPr>
              <a:t>: Oltre agli obblighi legali, le organizzazioni hanno la responsabilità etica di condurre le loro operazioni in modo moralmente corretto. </a:t>
            </a:r>
            <a:br>
              <a:rPr lang="it" sz="1400" b="0" i="0" u="none" strike="noStrike" cap="none" dirty="0">
                <a:solidFill>
                  <a:srgbClr val="6D6E71"/>
                </a:solidFill>
                <a:latin typeface="Calibri"/>
                <a:ea typeface="Calibri"/>
                <a:cs typeface="Calibri"/>
                <a:sym typeface="Calibri"/>
              </a:rPr>
            </a:br>
            <a:endParaRPr sz="1400" b="0" i="0" u="none" strike="noStrike" cap="none" dirty="0">
              <a:solidFill>
                <a:srgbClr val="6D6E71"/>
              </a:solidFill>
              <a:latin typeface="Calibri"/>
              <a:ea typeface="Calibri"/>
              <a:cs typeface="Calibri"/>
              <a:sym typeface="Calibri"/>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1" u="none" strike="noStrike" cap="none" dirty="0">
                <a:solidFill>
                  <a:srgbClr val="6D6E71"/>
                </a:solidFill>
                <a:latin typeface="Calibri"/>
                <a:ea typeface="Calibri"/>
                <a:cs typeface="Calibri"/>
                <a:sym typeface="Calibri"/>
              </a:rPr>
              <a:t>Sostenibilità a lungo termine</a:t>
            </a:r>
            <a:r>
              <a:rPr lang="it" sz="1400" b="0" i="0" u="none" strike="noStrike" cap="none" dirty="0">
                <a:solidFill>
                  <a:srgbClr val="6D6E71"/>
                </a:solidFill>
                <a:latin typeface="Calibri"/>
                <a:ea typeface="Calibri"/>
                <a:cs typeface="Calibri"/>
                <a:sym typeface="Calibri"/>
              </a:rPr>
              <a:t>: In definitiva, le organizzazioni devono riconoscere che il loro successo a lungo termine è legato alla salute e al benessere della società e del pianeta. </a:t>
            </a:r>
            <a:endParaRPr dirty="0"/>
          </a:p>
        </p:txBody>
      </p:sp>
      <p:sp>
        <p:nvSpPr>
          <p:cNvPr id="1054" name="Google Shape;1054;p10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50</a:t>
            </a:fld>
            <a:endParaRPr/>
          </a:p>
        </p:txBody>
      </p:sp>
      <p:sp>
        <p:nvSpPr>
          <p:cNvPr id="1055" name="Google Shape;1055;p109"/>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56" name="Google Shape;1056;p109"/>
          <p:cNvSpPr txBox="1"/>
          <p:nvPr/>
        </p:nvSpPr>
        <p:spPr>
          <a:xfrm>
            <a:off x="267629" y="1744914"/>
            <a:ext cx="183549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Come procedere? </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57" name="Google Shape;1057;p109"/>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58" name="Google Shape;1058;p109"/>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62"/>
        <p:cNvGrpSpPr/>
        <p:nvPr/>
      </p:nvGrpSpPr>
      <p:grpSpPr>
        <a:xfrm>
          <a:off x="0" y="0"/>
          <a:ext cx="0" cy="0"/>
          <a:chOff x="0" y="0"/>
          <a:chExt cx="0" cy="0"/>
        </a:xfrm>
      </p:grpSpPr>
      <p:sp>
        <p:nvSpPr>
          <p:cNvPr id="1063" name="Google Shape;1063;p110"/>
          <p:cNvSpPr txBox="1"/>
          <p:nvPr/>
        </p:nvSpPr>
        <p:spPr>
          <a:xfrm>
            <a:off x="2521059" y="389734"/>
            <a:ext cx="2666735" cy="4211349"/>
          </a:xfrm>
          <a:prstGeom prst="rect">
            <a:avLst/>
          </a:prstGeom>
          <a:noFill/>
          <a:ln>
            <a:noFill/>
          </a:ln>
        </p:spPr>
        <p:txBody>
          <a:bodyPr spcFirstLastPara="1" wrap="square" lIns="0" tIns="10100" rIns="0" bIns="0" anchor="t" anchorCtr="0">
            <a:spAutoFit/>
          </a:bodyPr>
          <a:lstStyle/>
          <a:p>
            <a:pPr marL="0" marR="0" lvl="0" indent="0" algn="l" rtl="0">
              <a:lnSpc>
                <a:spcPct val="150000"/>
              </a:lnSpc>
              <a:spcBef>
                <a:spcPts val="0"/>
              </a:spcBef>
              <a:spcAft>
                <a:spcPts val="0"/>
              </a:spcAft>
              <a:buNone/>
            </a:pPr>
            <a:r>
              <a:rPr lang="it" sz="1400" b="1" i="0" u="none" strike="noStrike" cap="none" dirty="0">
                <a:solidFill>
                  <a:srgbClr val="8ECC4E"/>
                </a:solidFill>
                <a:latin typeface="Calibri"/>
                <a:ea typeface="Calibri"/>
                <a:cs typeface="Calibri"/>
                <a:sym typeface="Calibri"/>
              </a:rPr>
              <a:t>Domande chiave:</a:t>
            </a:r>
            <a:endParaRPr sz="1400" b="0" i="0" u="none" strike="noStrike" cap="none" dirty="0">
              <a:solidFill>
                <a:srgbClr val="6D6E71"/>
              </a:solidFill>
              <a:latin typeface="Calibri"/>
              <a:ea typeface="Calibri"/>
              <a:cs typeface="Calibri"/>
              <a:sym typeface="Calibri"/>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Scopo e valori</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Impatto attuale</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Coinvolgimento delle parti interessate</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Valutazione del rischio</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Dipendenza dalle risorse</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Conformità normativa</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Innovazione e adattamento</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Gestione della catena di approvvigionamento</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Coinvolgimento dei dipendenti</a:t>
            </a:r>
            <a:endParaRPr dirty="0"/>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dirty="0">
                <a:solidFill>
                  <a:srgbClr val="6D6E71"/>
                </a:solidFill>
                <a:latin typeface="Calibri"/>
                <a:ea typeface="Calibri"/>
                <a:cs typeface="Calibri"/>
                <a:sym typeface="Calibri"/>
              </a:rPr>
              <a:t>Considerazioni finanziarie</a:t>
            </a:r>
            <a:endParaRPr dirty="0"/>
          </a:p>
        </p:txBody>
      </p:sp>
      <p:sp>
        <p:nvSpPr>
          <p:cNvPr id="1064" name="Google Shape;1064;p11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51</a:t>
            </a:fld>
            <a:endParaRPr/>
          </a:p>
        </p:txBody>
      </p:sp>
      <p:pic>
        <p:nvPicPr>
          <p:cNvPr id="1065" name="Google Shape;1065;p110"/>
          <p:cNvPicPr preferRelativeResize="0"/>
          <p:nvPr/>
        </p:nvPicPr>
        <p:blipFill rotWithShape="1">
          <a:blip r:embed="rId3">
            <a:alphaModFix amt="70000"/>
          </a:blip>
          <a:srcRect/>
          <a:stretch/>
        </p:blipFill>
        <p:spPr>
          <a:xfrm flipH="1">
            <a:off x="6783084" y="272268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066" name="Google Shape;1066;p110"/>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67" name="Google Shape;1067;p110"/>
          <p:cNvSpPr txBox="1"/>
          <p:nvPr/>
        </p:nvSpPr>
        <p:spPr>
          <a:xfrm>
            <a:off x="267629" y="1744914"/>
            <a:ext cx="183549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Domande chiave </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Da considerare</a:t>
            </a: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1068" name="Google Shape;1068;p110"/>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69" name="Google Shape;1069;p110"/>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73"/>
        <p:cNvGrpSpPr/>
        <p:nvPr/>
      </p:nvGrpSpPr>
      <p:grpSpPr>
        <a:xfrm>
          <a:off x="0" y="0"/>
          <a:ext cx="0" cy="0"/>
          <a:chOff x="0" y="0"/>
          <a:chExt cx="0" cy="0"/>
        </a:xfrm>
      </p:grpSpPr>
      <p:sp>
        <p:nvSpPr>
          <p:cNvPr id="1074" name="Google Shape;1074;p111"/>
          <p:cNvSpPr txBox="1"/>
          <p:nvPr/>
        </p:nvSpPr>
        <p:spPr>
          <a:xfrm>
            <a:off x="2440103" y="719979"/>
            <a:ext cx="6301715" cy="3672764"/>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400" b="1" i="0" u="none" strike="noStrike" cap="none">
                <a:solidFill>
                  <a:srgbClr val="8ECC4E"/>
                </a:solidFill>
                <a:latin typeface="Calibri"/>
                <a:ea typeface="Calibri"/>
                <a:cs typeface="Calibri"/>
                <a:sym typeface="Calibri"/>
              </a:rPr>
              <a:t>Richiede un'attenta riflessione, dedizione e volontà di abbracciare il cambiamento che implica:</a:t>
            </a:r>
            <a:endParaRPr/>
          </a:p>
          <a:p>
            <a:pPr marL="0" marR="0" lvl="0" indent="0" algn="l" rtl="0">
              <a:lnSpc>
                <a:spcPct val="100000"/>
              </a:lnSpc>
              <a:spcBef>
                <a:spcPts val="0"/>
              </a:spcBef>
              <a:spcAft>
                <a:spcPts val="0"/>
              </a:spcAft>
              <a:buNone/>
            </a:pPr>
            <a:endParaRPr sz="1400" b="1" i="0" u="none" strike="noStrike" cap="none">
              <a:solidFill>
                <a:srgbClr val="8ECC4E"/>
              </a:solidFill>
              <a:latin typeface="Calibri"/>
              <a:ea typeface="Calibri"/>
              <a:cs typeface="Calibri"/>
              <a:sym typeface="Calibri"/>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Pensiero approfondito</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Risorse</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Mente aperta</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Tempo</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Investimenti</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Sincerità nell'impegno</a:t>
            </a:r>
            <a:endParaRPr/>
          </a:p>
          <a:p>
            <a:pPr marL="285750" marR="0" lvl="0" indent="-285750" algn="l" rtl="0">
              <a:lnSpc>
                <a:spcPct val="150000"/>
              </a:lnSpc>
              <a:spcBef>
                <a:spcPts val="0"/>
              </a:spcBef>
              <a:spcAft>
                <a:spcPts val="0"/>
              </a:spcAft>
              <a:buClr>
                <a:srgbClr val="97C679"/>
              </a:buClr>
              <a:buSzPts val="1400"/>
              <a:buFont typeface="Noto Sans Symbols"/>
              <a:buChar char="❖"/>
            </a:pPr>
            <a:r>
              <a:rPr lang="it" sz="1400" b="0" i="0" u="none" strike="noStrike" cap="none">
                <a:solidFill>
                  <a:srgbClr val="6D6E71"/>
                </a:solidFill>
                <a:latin typeface="Calibri"/>
                <a:ea typeface="Calibri"/>
                <a:cs typeface="Calibri"/>
                <a:sym typeface="Calibri"/>
              </a:rPr>
              <a:t>Resilienza al cambiamento</a:t>
            </a:r>
            <a:endParaRPr/>
          </a:p>
          <a:p>
            <a:pPr marL="285750" marR="0" lvl="0" indent="-196850" algn="l" rtl="0">
              <a:lnSpc>
                <a:spcPct val="150000"/>
              </a:lnSpc>
              <a:spcBef>
                <a:spcPts val="0"/>
              </a:spcBef>
              <a:spcAft>
                <a:spcPts val="0"/>
              </a:spcAft>
              <a:buClr>
                <a:srgbClr val="97C679"/>
              </a:buClr>
              <a:buSzPts val="1400"/>
              <a:buFont typeface="Arial"/>
              <a:buNone/>
            </a:pPr>
            <a:endParaRPr sz="14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0" i="1" u="none" strike="noStrike" cap="none">
                <a:solidFill>
                  <a:srgbClr val="6D6E71"/>
                </a:solidFill>
                <a:latin typeface="Calibri"/>
                <a:ea typeface="Calibri"/>
                <a:cs typeface="Calibri"/>
                <a:sym typeface="Calibri"/>
              </a:rPr>
              <a:t>L'adozione di un modello aziendale sostenibile è un processo complesso e sfaccettato che richiede dedizione, collaborazione e una prospettiva a lungo termine.</a:t>
            </a:r>
            <a:endParaRPr/>
          </a:p>
        </p:txBody>
      </p:sp>
      <p:pic>
        <p:nvPicPr>
          <p:cNvPr id="1075" name="Google Shape;1075;p111"/>
          <p:cNvPicPr preferRelativeResize="0"/>
          <p:nvPr/>
        </p:nvPicPr>
        <p:blipFill rotWithShape="1">
          <a:blip r:embed="rId3">
            <a:alphaModFix amt="70000"/>
          </a:blip>
          <a:srcRect/>
          <a:stretch/>
        </p:blipFill>
        <p:spPr>
          <a:xfrm flipH="1">
            <a:off x="7834823" y="2556361"/>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076" name="Google Shape;1076;p11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52</a:t>
            </a:fld>
            <a:endParaRPr/>
          </a:p>
        </p:txBody>
      </p:sp>
      <p:sp>
        <p:nvSpPr>
          <p:cNvPr id="1077" name="Google Shape;1077;p111"/>
          <p:cNvSpPr/>
          <p:nvPr/>
        </p:nvSpPr>
        <p:spPr>
          <a:xfrm>
            <a:off x="0" y="0"/>
            <a:ext cx="2237324"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78" name="Google Shape;1078;p111"/>
          <p:cNvSpPr txBox="1"/>
          <p:nvPr/>
        </p:nvSpPr>
        <p:spPr>
          <a:xfrm>
            <a:off x="267629" y="1744914"/>
            <a:ext cx="1835491" cy="117784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Adottare un modello aziendale sostenibile</a:t>
            </a: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079" name="Google Shape;1079;p111"/>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80" name="Google Shape;1080;p111"/>
          <p:cNvCxnSpPr/>
          <p:nvPr/>
        </p:nvCxnSpPr>
        <p:spPr>
          <a:xfrm>
            <a:off x="283735"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4"/>
        <p:cNvGrpSpPr/>
        <p:nvPr/>
      </p:nvGrpSpPr>
      <p:grpSpPr>
        <a:xfrm>
          <a:off x="0" y="0"/>
          <a:ext cx="0" cy="0"/>
          <a:chOff x="0" y="0"/>
          <a:chExt cx="0" cy="0"/>
        </a:xfrm>
      </p:grpSpPr>
      <p:sp>
        <p:nvSpPr>
          <p:cNvPr id="2" name="Rektangel 1">
            <a:extLst>
              <a:ext uri="{FF2B5EF4-FFF2-40B4-BE49-F238E27FC236}">
                <a16:creationId xmlns:a16="http://schemas.microsoft.com/office/drawing/2014/main" id="{9EED9255-A0A2-BDED-5135-C40185155A58}"/>
              </a:ext>
            </a:extLst>
          </p:cNvPr>
          <p:cNvSpPr/>
          <p:nvPr/>
        </p:nvSpPr>
        <p:spPr>
          <a:xfrm>
            <a:off x="6368995" y="4365266"/>
            <a:ext cx="2775005" cy="95415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85" name="Google Shape;1085;p11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53</a:t>
            </a:fld>
            <a:endParaRPr/>
          </a:p>
        </p:txBody>
      </p:sp>
      <p:sp>
        <p:nvSpPr>
          <p:cNvPr id="1086" name="Google Shape;1086;p112"/>
          <p:cNvSpPr txBox="1"/>
          <p:nvPr/>
        </p:nvSpPr>
        <p:spPr>
          <a:xfrm>
            <a:off x="2915728" y="2648309"/>
            <a:ext cx="18473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aphicFrame>
        <p:nvGraphicFramePr>
          <p:cNvPr id="1087" name="Google Shape;1087;p112"/>
          <p:cNvGraphicFramePr/>
          <p:nvPr/>
        </p:nvGraphicFramePr>
        <p:xfrm>
          <a:off x="2164689" y="249144"/>
          <a:ext cx="6776100" cy="4832241"/>
        </p:xfrm>
        <a:graphic>
          <a:graphicData uri="http://schemas.openxmlformats.org/drawingml/2006/table">
            <a:tbl>
              <a:tblPr firstRow="1" bandRow="1">
                <a:noFill/>
                <a:tableStyleId>{C6B4DBA0-BE1C-4334-ABF4-50CED3401F79}</a:tableStyleId>
              </a:tblPr>
              <a:tblGrid>
                <a:gridCol w="1920150">
                  <a:extLst>
                    <a:ext uri="{9D8B030D-6E8A-4147-A177-3AD203B41FA5}">
                      <a16:colId xmlns:a16="http://schemas.microsoft.com/office/drawing/2014/main" val="20000"/>
                    </a:ext>
                  </a:extLst>
                </a:gridCol>
                <a:gridCol w="2493025">
                  <a:extLst>
                    <a:ext uri="{9D8B030D-6E8A-4147-A177-3AD203B41FA5}">
                      <a16:colId xmlns:a16="http://schemas.microsoft.com/office/drawing/2014/main" val="20001"/>
                    </a:ext>
                  </a:extLst>
                </a:gridCol>
                <a:gridCol w="2362925">
                  <a:extLst>
                    <a:ext uri="{9D8B030D-6E8A-4147-A177-3AD203B41FA5}">
                      <a16:colId xmlns:a16="http://schemas.microsoft.com/office/drawing/2014/main" val="20002"/>
                    </a:ext>
                  </a:extLst>
                </a:gridCol>
              </a:tblGrid>
              <a:tr h="349325">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chemeClr val="lt1"/>
                          </a:solidFill>
                        </a:rPr>
                        <a:t>Business sostenibile</a:t>
                      </a:r>
                      <a:endParaRPr/>
                    </a:p>
                  </a:txBody>
                  <a:tcPr marL="91450" marR="91450" marT="45725" marB="45725">
                    <a:solidFill>
                      <a:srgbClr val="EF8600">
                        <a:alpha val="84705"/>
                      </a:srgbClr>
                    </a:solidFill>
                  </a:tcPr>
                </a:tc>
                <a:tc>
                  <a:txBody>
                    <a:bodyPr/>
                    <a:lstStyle/>
                    <a:p>
                      <a:pPr marL="0" marR="0" lvl="0" indent="0" algn="l" rtl="0">
                        <a:lnSpc>
                          <a:spcPct val="100000"/>
                        </a:lnSpc>
                        <a:spcBef>
                          <a:spcPts val="0"/>
                        </a:spcBef>
                        <a:spcAft>
                          <a:spcPts val="0"/>
                        </a:spcAft>
                        <a:buNone/>
                      </a:pPr>
                      <a:r>
                        <a:rPr lang="it" sz="1401" u="none" strike="noStrike" cap="none">
                          <a:solidFill>
                            <a:schemeClr val="lt1"/>
                          </a:solidFill>
                        </a:rPr>
                        <a:t>Affari tradizionali</a:t>
                      </a:r>
                      <a:endParaRPr/>
                    </a:p>
                  </a:txBody>
                  <a:tcPr marL="91450" marR="91450" marT="45725" marB="45725">
                    <a:solidFill>
                      <a:srgbClr val="EF8600">
                        <a:alpha val="84705"/>
                      </a:srgbClr>
                    </a:solidFill>
                  </a:tcPr>
                </a:tc>
                <a:extLst>
                  <a:ext uri="{0D108BD9-81ED-4DB2-BD59-A6C34878D82A}">
                    <a16:rowId xmlns:a16="http://schemas.microsoft.com/office/drawing/2014/main" val="10000"/>
                  </a:ext>
                </a:extLst>
              </a:tr>
              <a:tr h="494350">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Impatto ambientale</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Impronta ambientale ridotta</a:t>
                      </a: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dirty="0">
                          <a:solidFill>
                            <a:srgbClr val="6D6E71"/>
                          </a:solidFill>
                          <a:latin typeface="Calibri"/>
                          <a:ea typeface="Calibri"/>
                          <a:cs typeface="Calibri"/>
                          <a:sym typeface="Calibri"/>
                        </a:rPr>
                        <a:t>Impoverimento delle risorse naturali, inquinamento e degrado ambientale</a:t>
                      </a:r>
                      <a:endParaRPr sz="1401" u="none" strike="noStrike" cap="none" dirty="0"/>
                    </a:p>
                  </a:txBody>
                  <a:tcPr marL="91450" marR="91450" marT="45725" marB="45725"/>
                </a:tc>
                <a:extLst>
                  <a:ext uri="{0D108BD9-81ED-4DB2-BD59-A6C34878D82A}">
                    <a16:rowId xmlns:a16="http://schemas.microsoft.com/office/drawing/2014/main" val="10001"/>
                  </a:ext>
                </a:extLst>
              </a:tr>
              <a:tr h="494350">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Risparmio sui costi</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Risparmio di costi a lungo termine (efficienza delle risorse)</a:t>
                      </a: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Costi operativi più elevati (spreco di risorse)  </a:t>
                      </a:r>
                      <a:endParaRPr/>
                    </a:p>
                  </a:txBody>
                  <a:tcPr marL="91450" marR="91450" marT="45725" marB="45725"/>
                </a:tc>
                <a:extLst>
                  <a:ext uri="{0D108BD9-81ED-4DB2-BD59-A6C34878D82A}">
                    <a16:rowId xmlns:a16="http://schemas.microsoft.com/office/drawing/2014/main" val="10002"/>
                  </a:ext>
                </a:extLst>
              </a:tr>
              <a:tr h="494350">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Reputazione e immagine del marchio</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Attira consumatori/stakeholder consapevoli dell'ambiente</a:t>
                      </a: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Rischio di danni alla reputazione </a:t>
                      </a:r>
                      <a:endParaRPr sz="1401" u="none" strike="noStrike" cap="none"/>
                    </a:p>
                  </a:txBody>
                  <a:tcPr marL="91450" marR="91450" marT="45725" marB="45725"/>
                </a:tc>
                <a:extLst>
                  <a:ext uri="{0D108BD9-81ED-4DB2-BD59-A6C34878D82A}">
                    <a16:rowId xmlns:a16="http://schemas.microsoft.com/office/drawing/2014/main" val="10003"/>
                  </a:ext>
                </a:extLst>
              </a:tr>
              <a:tr h="494350">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Vantaggio competitivo</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Ottenere un vantaggio competitivo </a:t>
                      </a: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Può rimanere indietro </a:t>
                      </a:r>
                      <a:endParaRPr sz="1401" u="none" strike="noStrike" cap="none"/>
                    </a:p>
                  </a:txBody>
                  <a:tcPr marL="91450" marR="91450" marT="45725" marB="45725"/>
                </a:tc>
                <a:extLst>
                  <a:ext uri="{0D108BD9-81ED-4DB2-BD59-A6C34878D82A}">
                    <a16:rowId xmlns:a16="http://schemas.microsoft.com/office/drawing/2014/main" val="10004"/>
                  </a:ext>
                </a:extLst>
              </a:tr>
              <a:tr h="494350">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Impegno e produttività dei dipendenti</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Aumento dell'impegno, della soddisfazione e della produttività dei dipendenti</a:t>
                      </a: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Morale dei dipendenti più basso e tassi di turnover più elevati.</a:t>
                      </a:r>
                      <a:endParaRPr sz="1401" u="none" strike="noStrike" cap="none"/>
                    </a:p>
                  </a:txBody>
                  <a:tcPr marL="91450" marR="91450" marT="45725" marB="45725"/>
                </a:tc>
                <a:extLst>
                  <a:ext uri="{0D108BD9-81ED-4DB2-BD59-A6C34878D82A}">
                    <a16:rowId xmlns:a16="http://schemas.microsoft.com/office/drawing/2014/main" val="10005"/>
                  </a:ext>
                </a:extLst>
              </a:tr>
              <a:tr h="494350">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Innovazione e adattabilità</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Promuove una cultura del miglioramento continuo</a:t>
                      </a: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6D6E71"/>
                          </a:solidFill>
                          <a:latin typeface="Calibri"/>
                          <a:ea typeface="Calibri"/>
                          <a:cs typeface="Calibri"/>
                          <a:sym typeface="Calibri"/>
                        </a:rPr>
                        <a:t>Lotta per innovare e rimanere rilevanti</a:t>
                      </a:r>
                      <a:endParaRPr sz="1401" u="none" strike="noStrike" cap="none"/>
                    </a:p>
                  </a:txBody>
                  <a:tcPr marL="91450" marR="91450" marT="45725" marB="45725"/>
                </a:tc>
                <a:extLst>
                  <a:ext uri="{0D108BD9-81ED-4DB2-BD59-A6C34878D82A}">
                    <a16:rowId xmlns:a16="http://schemas.microsoft.com/office/drawing/2014/main" val="10006"/>
                  </a:ext>
                </a:extLst>
              </a:tr>
              <a:tr h="494350">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Coinvolgimento degli stakeholder</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r>
                        <a:rPr lang="it" sz="1401" u="none" strike="noStrike" cap="none" dirty="0">
                          <a:solidFill>
                            <a:srgbClr val="6D6E71"/>
                          </a:solidFill>
                          <a:latin typeface="Calibri"/>
                          <a:ea typeface="Calibri"/>
                          <a:cs typeface="Calibri"/>
                          <a:sym typeface="Calibri"/>
                        </a:rPr>
                        <a:t>Forti relazioni con gli stakeholder (valori condivisi, trasparenza, collaborazione)</a:t>
                      </a:r>
                      <a:endParaRPr sz="1401" u="none" strike="noStrike" cap="none" dirty="0"/>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dirty="0">
                          <a:solidFill>
                            <a:srgbClr val="6D6E71"/>
                          </a:solidFill>
                          <a:latin typeface="Calibri"/>
                          <a:ea typeface="Calibri"/>
                          <a:cs typeface="Calibri"/>
                          <a:sym typeface="Calibri"/>
                        </a:rPr>
                        <a:t>Può incontrare lo scetticismo e la sfiducia delle parti interessate. </a:t>
                      </a:r>
                      <a:endParaRPr sz="1401" u="none" strike="noStrike" cap="none" dirty="0"/>
                    </a:p>
                  </a:txBody>
                  <a:tcPr marL="91450" marR="91450" marT="45725" marB="45725"/>
                </a:tc>
                <a:extLst>
                  <a:ext uri="{0D108BD9-81ED-4DB2-BD59-A6C34878D82A}">
                    <a16:rowId xmlns:a16="http://schemas.microsoft.com/office/drawing/2014/main" val="10007"/>
                  </a:ext>
                </a:extLst>
              </a:tr>
            </a:tbl>
          </a:graphicData>
        </a:graphic>
      </p:graphicFrame>
      <p:sp>
        <p:nvSpPr>
          <p:cNvPr id="1088" name="Google Shape;1088;p112"/>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89" name="Google Shape;1089;p112"/>
          <p:cNvSpPr txBox="1"/>
          <p:nvPr/>
        </p:nvSpPr>
        <p:spPr>
          <a:xfrm>
            <a:off x="111238" y="1744917"/>
            <a:ext cx="1835491" cy="1211169"/>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I vantaggi contro i vantaggi </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Status Quo</a:t>
            </a:r>
            <a:endParaRPr sz="24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8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3600" b="0" i="0" u="none" strike="noStrike" cap="none">
              <a:solidFill>
                <a:schemeClr val="lt1"/>
              </a:solidFill>
              <a:latin typeface="Calibri"/>
              <a:ea typeface="Calibri"/>
              <a:cs typeface="Calibri"/>
              <a:sym typeface="Calibri"/>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090" name="Google Shape;1090;p112"/>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091" name="Google Shape;1091;p112"/>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95"/>
        <p:cNvGrpSpPr/>
        <p:nvPr/>
      </p:nvGrpSpPr>
      <p:grpSpPr>
        <a:xfrm>
          <a:off x="0" y="0"/>
          <a:ext cx="0" cy="0"/>
          <a:chOff x="0" y="0"/>
          <a:chExt cx="0" cy="0"/>
        </a:xfrm>
      </p:grpSpPr>
      <p:sp>
        <p:nvSpPr>
          <p:cNvPr id="1096" name="Google Shape;1096;p113"/>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1097" name="Google Shape;1097;p113"/>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98" name="Google Shape;1098;p113"/>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099" name="Google Shape;1099;p113"/>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Foglio di lavoro: </a:t>
            </a:r>
            <a:r>
              <a:rPr lang="it" sz="1800" b="0">
                <a:solidFill>
                  <a:srgbClr val="777777"/>
                </a:solidFill>
              </a:rPr>
              <a:t>Business sostenibile contro status quo</a:t>
            </a:r>
            <a:endParaRPr sz="1800" b="0">
              <a:solidFill>
                <a:srgbClr val="777777"/>
              </a:solidFill>
            </a:endParaRPr>
          </a:p>
        </p:txBody>
      </p:sp>
      <p:sp>
        <p:nvSpPr>
          <p:cNvPr id="1100" name="Google Shape;1100;p113"/>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01" name="Google Shape;1101;p113"/>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54</a:t>
            </a:fld>
            <a:endParaRPr/>
          </a:p>
        </p:txBody>
      </p:sp>
      <p:sp>
        <p:nvSpPr>
          <p:cNvPr id="1102" name="Google Shape;1102;p113"/>
          <p:cNvSpPr/>
          <p:nvPr/>
        </p:nvSpPr>
        <p:spPr>
          <a:xfrm>
            <a:off x="2" y="4561575"/>
            <a:ext cx="9144000" cy="581927"/>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1103" name="Google Shape;1103;p113"/>
          <p:cNvSpPr txBox="1"/>
          <p:nvPr/>
        </p:nvSpPr>
        <p:spPr>
          <a:xfrm>
            <a:off x="99077" y="4627793"/>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4400" b="1" i="0" u="none" strike="noStrike" cap="none" dirty="0">
                <a:solidFill>
                  <a:schemeClr val="lt1"/>
                </a:solidFill>
                <a:latin typeface="Calibri"/>
                <a:ea typeface="Calibri"/>
                <a:cs typeface="Calibri"/>
                <a:sym typeface="Calibri"/>
              </a:rPr>
              <a:t>W.22</a:t>
            </a:r>
            <a:endParaRPr sz="1200" b="0" i="0" u="none" strike="noStrike" cap="none" dirty="0">
              <a:solidFill>
                <a:srgbClr val="000000"/>
              </a:solidFill>
              <a:latin typeface="Arial"/>
              <a:ea typeface="Arial"/>
              <a:cs typeface="Arial"/>
              <a:sym typeface="Arial"/>
            </a:endParaRPr>
          </a:p>
        </p:txBody>
      </p:sp>
      <p:grpSp>
        <p:nvGrpSpPr>
          <p:cNvPr id="1104" name="Google Shape;1104;p113"/>
          <p:cNvGrpSpPr/>
          <p:nvPr/>
        </p:nvGrpSpPr>
        <p:grpSpPr>
          <a:xfrm>
            <a:off x="318020" y="253388"/>
            <a:ext cx="692809" cy="808420"/>
            <a:chOff x="2307546" y="2307551"/>
            <a:chExt cx="929291" cy="1082976"/>
          </a:xfrm>
        </p:grpSpPr>
        <p:grpSp>
          <p:nvGrpSpPr>
            <p:cNvPr id="1105" name="Google Shape;1105;p113"/>
            <p:cNvGrpSpPr/>
            <p:nvPr/>
          </p:nvGrpSpPr>
          <p:grpSpPr>
            <a:xfrm>
              <a:off x="2536980" y="2723928"/>
              <a:ext cx="470423" cy="276595"/>
              <a:chOff x="2536980" y="2723928"/>
              <a:chExt cx="470423" cy="276595"/>
            </a:xfrm>
          </p:grpSpPr>
          <p:sp>
            <p:nvSpPr>
              <p:cNvPr id="1106" name="Google Shape;1106;p113"/>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07" name="Google Shape;1107;p113"/>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108" name="Google Shape;1108;p113"/>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09" name="Google Shape;1109;p113"/>
            <p:cNvGrpSpPr/>
            <p:nvPr/>
          </p:nvGrpSpPr>
          <p:grpSpPr>
            <a:xfrm>
              <a:off x="2307546" y="2307551"/>
              <a:ext cx="929291" cy="1082976"/>
              <a:chOff x="2307546" y="2307551"/>
              <a:chExt cx="929291" cy="1082976"/>
            </a:xfrm>
          </p:grpSpPr>
          <p:sp>
            <p:nvSpPr>
              <p:cNvPr id="1110" name="Google Shape;1110;p113"/>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11" name="Google Shape;1111;p113"/>
              <p:cNvGrpSpPr/>
              <p:nvPr/>
            </p:nvGrpSpPr>
            <p:grpSpPr>
              <a:xfrm>
                <a:off x="2362016" y="2746017"/>
                <a:ext cx="820351" cy="644510"/>
                <a:chOff x="2362016" y="2746017"/>
                <a:chExt cx="820351" cy="644510"/>
              </a:xfrm>
            </p:grpSpPr>
            <p:grpSp>
              <p:nvGrpSpPr>
                <p:cNvPr id="1112" name="Google Shape;1112;p113"/>
                <p:cNvGrpSpPr/>
                <p:nvPr/>
              </p:nvGrpSpPr>
              <p:grpSpPr>
                <a:xfrm>
                  <a:off x="2810981" y="2747665"/>
                  <a:ext cx="371386" cy="642862"/>
                  <a:chOff x="2810981" y="2747665"/>
                  <a:chExt cx="371386" cy="642862"/>
                </a:xfrm>
              </p:grpSpPr>
              <p:sp>
                <p:nvSpPr>
                  <p:cNvPr id="1113" name="Google Shape;1113;p113"/>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14" name="Google Shape;1114;p113"/>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15" name="Google Shape;1115;p113"/>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116" name="Google Shape;1116;p113"/>
                <p:cNvGrpSpPr/>
                <p:nvPr/>
              </p:nvGrpSpPr>
              <p:grpSpPr>
                <a:xfrm>
                  <a:off x="2362016" y="2746017"/>
                  <a:ext cx="369735" cy="644510"/>
                  <a:chOff x="2362016" y="2746017"/>
                  <a:chExt cx="369735" cy="644510"/>
                </a:xfrm>
              </p:grpSpPr>
              <p:sp>
                <p:nvSpPr>
                  <p:cNvPr id="1117" name="Google Shape;1117;p113"/>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18" name="Google Shape;1118;p113"/>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19" name="Google Shape;1119;p113"/>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1120" name="Google Shape;1120;p113"/>
          <p:cNvGraphicFramePr/>
          <p:nvPr/>
        </p:nvGraphicFramePr>
        <p:xfrm>
          <a:off x="358629" y="1146026"/>
          <a:ext cx="8291725" cy="3364446"/>
        </p:xfrm>
        <a:graphic>
          <a:graphicData uri="http://schemas.openxmlformats.org/drawingml/2006/table">
            <a:tbl>
              <a:tblPr firstRow="1" bandRow="1">
                <a:noFill/>
                <a:tableStyleId>{C6B4DBA0-BE1C-4334-ABF4-50CED3401F79}</a:tableStyleId>
              </a:tblPr>
              <a:tblGrid>
                <a:gridCol w="2231200">
                  <a:extLst>
                    <a:ext uri="{9D8B030D-6E8A-4147-A177-3AD203B41FA5}">
                      <a16:colId xmlns:a16="http://schemas.microsoft.com/office/drawing/2014/main" val="20000"/>
                    </a:ext>
                  </a:extLst>
                </a:gridCol>
                <a:gridCol w="3096575">
                  <a:extLst>
                    <a:ext uri="{9D8B030D-6E8A-4147-A177-3AD203B41FA5}">
                      <a16:colId xmlns:a16="http://schemas.microsoft.com/office/drawing/2014/main" val="20001"/>
                    </a:ext>
                  </a:extLst>
                </a:gridCol>
                <a:gridCol w="2963950">
                  <a:extLst>
                    <a:ext uri="{9D8B030D-6E8A-4147-A177-3AD203B41FA5}">
                      <a16:colId xmlns:a16="http://schemas.microsoft.com/office/drawing/2014/main" val="20002"/>
                    </a:ext>
                  </a:extLst>
                </a:gridCol>
              </a:tblGrid>
              <a:tr h="293775">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chemeClr val="lt1"/>
                          </a:solidFill>
                        </a:rPr>
                        <a:t>Business sostenibile</a:t>
                      </a:r>
                      <a:endParaRPr/>
                    </a:p>
                  </a:txBody>
                  <a:tcPr marL="91450" marR="91450" marT="45725" marB="45725">
                    <a:solidFill>
                      <a:srgbClr val="EF8600">
                        <a:alpha val="84705"/>
                      </a:srgbClr>
                    </a:solidFill>
                  </a:tcPr>
                </a:tc>
                <a:tc>
                  <a:txBody>
                    <a:bodyPr/>
                    <a:lstStyle/>
                    <a:p>
                      <a:pPr marL="0" marR="0" lvl="0" indent="0" algn="l" rtl="0">
                        <a:lnSpc>
                          <a:spcPct val="100000"/>
                        </a:lnSpc>
                        <a:spcBef>
                          <a:spcPts val="0"/>
                        </a:spcBef>
                        <a:spcAft>
                          <a:spcPts val="0"/>
                        </a:spcAft>
                        <a:buNone/>
                      </a:pPr>
                      <a:r>
                        <a:rPr lang="it" sz="1401" u="none" strike="noStrike" cap="none">
                          <a:solidFill>
                            <a:schemeClr val="lt1"/>
                          </a:solidFill>
                        </a:rPr>
                        <a:t>Affari tradizionali</a:t>
                      </a:r>
                      <a:endParaRPr/>
                    </a:p>
                  </a:txBody>
                  <a:tcPr marL="91450" marR="91450" marT="45725" marB="45725">
                    <a:solidFill>
                      <a:srgbClr val="EF8600">
                        <a:alpha val="84705"/>
                      </a:srgbClr>
                    </a:solidFill>
                  </a:tcPr>
                </a:tc>
                <a:extLst>
                  <a:ext uri="{0D108BD9-81ED-4DB2-BD59-A6C34878D82A}">
                    <a16:rowId xmlns:a16="http://schemas.microsoft.com/office/drawing/2014/main" val="10000"/>
                  </a:ext>
                </a:extLst>
              </a:tr>
              <a:tr h="377425">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Impatto ambientale</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1"/>
                  </a:ext>
                </a:extLst>
              </a:tr>
              <a:tr h="408400">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Risparmio sui costi</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2"/>
                  </a:ext>
                </a:extLst>
              </a:tr>
              <a:tr h="396825">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Reputazione e immagine del marchio</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3"/>
                  </a:ext>
                </a:extLst>
              </a:tr>
              <a:tr h="413475">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Vantaggio competitivo</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4"/>
                  </a:ext>
                </a:extLst>
              </a:tr>
              <a:tr h="447475">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Impegno e produttività dei dipendenti</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5"/>
                  </a:ext>
                </a:extLst>
              </a:tr>
              <a:tr h="293775">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Innovazione e adattabilità</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6"/>
                  </a:ext>
                </a:extLst>
              </a:tr>
              <a:tr h="293775">
                <a:tc>
                  <a:txBody>
                    <a:bodyPr/>
                    <a:lstStyle/>
                    <a:p>
                      <a:pPr marL="0" marR="0" lvl="0" indent="0" algn="l" rtl="0">
                        <a:lnSpc>
                          <a:spcPct val="100000"/>
                        </a:lnSpc>
                        <a:spcBef>
                          <a:spcPts val="0"/>
                        </a:spcBef>
                        <a:spcAft>
                          <a:spcPts val="0"/>
                        </a:spcAft>
                        <a:buNone/>
                      </a:pPr>
                      <a:r>
                        <a:rPr lang="it" sz="1401" u="none" strike="noStrike" cap="none">
                          <a:solidFill>
                            <a:schemeClr val="lt1"/>
                          </a:solidFill>
                          <a:latin typeface="Calibri"/>
                          <a:ea typeface="Calibri"/>
                          <a:cs typeface="Calibri"/>
                          <a:sym typeface="Calibri"/>
                        </a:rPr>
                        <a:t>Coinvolgimento degli stakeholder</a:t>
                      </a:r>
                      <a:endParaRPr sz="1401" u="none" strike="noStrike" cap="none">
                        <a:solidFill>
                          <a:schemeClr val="lt1"/>
                        </a:solidFill>
                      </a:endParaRPr>
                    </a:p>
                  </a:txBody>
                  <a:tcPr marL="91450" marR="91450" marT="45725" marB="45725">
                    <a:solidFill>
                      <a:srgbClr val="5E908E">
                        <a:alpha val="84705"/>
                      </a:srgbClr>
                    </a:solidFill>
                  </a:tcPr>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p>
                  </a:txBody>
                  <a:tcPr marL="91450" marR="91450" marT="45725" marB="45725"/>
                </a:tc>
                <a:extLst>
                  <a:ext uri="{0D108BD9-81ED-4DB2-BD59-A6C34878D82A}">
                    <a16:rowId xmlns:a16="http://schemas.microsoft.com/office/drawing/2014/main" val="10007"/>
                  </a:ext>
                </a:extLst>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124"/>
        <p:cNvGrpSpPr/>
        <p:nvPr/>
      </p:nvGrpSpPr>
      <p:grpSpPr>
        <a:xfrm>
          <a:off x="0" y="0"/>
          <a:ext cx="0" cy="0"/>
          <a:chOff x="0" y="0"/>
          <a:chExt cx="0" cy="0"/>
        </a:xfrm>
      </p:grpSpPr>
      <p:sp>
        <p:nvSpPr>
          <p:cNvPr id="1125" name="Google Shape;1125;p114"/>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1126" name="Google Shape;1126;p114"/>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27" name="Google Shape;1127;p114"/>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28" name="Google Shape;1128;p114"/>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Foglio di lavoro: </a:t>
            </a:r>
            <a:r>
              <a:rPr lang="it" sz="1800" b="0">
                <a:solidFill>
                  <a:srgbClr val="777777"/>
                </a:solidFill>
              </a:rPr>
              <a:t>Tela dell'impresa sostenibile</a:t>
            </a:r>
            <a:endParaRPr sz="1800" b="0">
              <a:solidFill>
                <a:srgbClr val="777777"/>
              </a:solidFill>
            </a:endParaRPr>
          </a:p>
        </p:txBody>
      </p:sp>
      <p:sp>
        <p:nvSpPr>
          <p:cNvPr id="1129" name="Google Shape;1129;p114"/>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30" name="Google Shape;1130;p11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55</a:t>
            </a:fld>
            <a:endParaRPr/>
          </a:p>
        </p:txBody>
      </p:sp>
      <p:sp>
        <p:nvSpPr>
          <p:cNvPr id="1131" name="Google Shape;1131;p114"/>
          <p:cNvSpPr/>
          <p:nvPr/>
        </p:nvSpPr>
        <p:spPr>
          <a:xfrm>
            <a:off x="2" y="4244637"/>
            <a:ext cx="9144000" cy="898865"/>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1132" name="Google Shape;1132;p114"/>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W.23</a:t>
            </a:r>
            <a:endParaRPr sz="1401" b="0" i="0" u="none" strike="noStrike" cap="none">
              <a:solidFill>
                <a:srgbClr val="000000"/>
              </a:solidFill>
              <a:latin typeface="Arial"/>
              <a:ea typeface="Arial"/>
              <a:cs typeface="Arial"/>
              <a:sym typeface="Arial"/>
            </a:endParaRPr>
          </a:p>
        </p:txBody>
      </p:sp>
      <p:grpSp>
        <p:nvGrpSpPr>
          <p:cNvPr id="1133" name="Google Shape;1133;p114"/>
          <p:cNvGrpSpPr/>
          <p:nvPr/>
        </p:nvGrpSpPr>
        <p:grpSpPr>
          <a:xfrm>
            <a:off x="318020" y="253388"/>
            <a:ext cx="692809" cy="808420"/>
            <a:chOff x="2307546" y="2307551"/>
            <a:chExt cx="929291" cy="1082976"/>
          </a:xfrm>
        </p:grpSpPr>
        <p:grpSp>
          <p:nvGrpSpPr>
            <p:cNvPr id="1134" name="Google Shape;1134;p114"/>
            <p:cNvGrpSpPr/>
            <p:nvPr/>
          </p:nvGrpSpPr>
          <p:grpSpPr>
            <a:xfrm>
              <a:off x="2536980" y="2723928"/>
              <a:ext cx="470423" cy="276595"/>
              <a:chOff x="2536980" y="2723928"/>
              <a:chExt cx="470423" cy="276595"/>
            </a:xfrm>
          </p:grpSpPr>
          <p:sp>
            <p:nvSpPr>
              <p:cNvPr id="1135" name="Google Shape;1135;p114"/>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36" name="Google Shape;1136;p114"/>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137" name="Google Shape;1137;p114"/>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38" name="Google Shape;1138;p114"/>
            <p:cNvGrpSpPr/>
            <p:nvPr/>
          </p:nvGrpSpPr>
          <p:grpSpPr>
            <a:xfrm>
              <a:off x="2307546" y="2307551"/>
              <a:ext cx="929291" cy="1082976"/>
              <a:chOff x="2307546" y="2307551"/>
              <a:chExt cx="929291" cy="1082976"/>
            </a:xfrm>
          </p:grpSpPr>
          <p:sp>
            <p:nvSpPr>
              <p:cNvPr id="1139" name="Google Shape;1139;p114"/>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40" name="Google Shape;1140;p114"/>
              <p:cNvGrpSpPr/>
              <p:nvPr/>
            </p:nvGrpSpPr>
            <p:grpSpPr>
              <a:xfrm>
                <a:off x="2362016" y="2746017"/>
                <a:ext cx="820351" cy="644510"/>
                <a:chOff x="2362016" y="2746017"/>
                <a:chExt cx="820351" cy="644510"/>
              </a:xfrm>
            </p:grpSpPr>
            <p:grpSp>
              <p:nvGrpSpPr>
                <p:cNvPr id="1141" name="Google Shape;1141;p114"/>
                <p:cNvGrpSpPr/>
                <p:nvPr/>
              </p:nvGrpSpPr>
              <p:grpSpPr>
                <a:xfrm>
                  <a:off x="2810981" y="2747665"/>
                  <a:ext cx="371386" cy="642862"/>
                  <a:chOff x="2810981" y="2747665"/>
                  <a:chExt cx="371386" cy="642862"/>
                </a:xfrm>
              </p:grpSpPr>
              <p:sp>
                <p:nvSpPr>
                  <p:cNvPr id="1142" name="Google Shape;1142;p114"/>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43" name="Google Shape;1143;p114"/>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44" name="Google Shape;1144;p114"/>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145" name="Google Shape;1145;p114"/>
                <p:cNvGrpSpPr/>
                <p:nvPr/>
              </p:nvGrpSpPr>
              <p:grpSpPr>
                <a:xfrm>
                  <a:off x="2362016" y="2746017"/>
                  <a:ext cx="369735" cy="644510"/>
                  <a:chOff x="2362016" y="2746017"/>
                  <a:chExt cx="369735" cy="644510"/>
                </a:xfrm>
              </p:grpSpPr>
              <p:sp>
                <p:nvSpPr>
                  <p:cNvPr id="1146" name="Google Shape;1146;p114"/>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47" name="Google Shape;1147;p114"/>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48" name="Google Shape;1148;p114"/>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pic>
        <p:nvPicPr>
          <p:cNvPr id="1149" name="Google Shape;1149;p114"/>
          <p:cNvPicPr preferRelativeResize="0"/>
          <p:nvPr/>
        </p:nvPicPr>
        <p:blipFill rotWithShape="1">
          <a:blip r:embed="rId3">
            <a:alphaModFix/>
          </a:blip>
          <a:srcRect/>
          <a:stretch/>
        </p:blipFill>
        <p:spPr>
          <a:xfrm>
            <a:off x="1674299" y="794161"/>
            <a:ext cx="5874220" cy="3349578"/>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153"/>
        <p:cNvGrpSpPr/>
        <p:nvPr/>
      </p:nvGrpSpPr>
      <p:grpSpPr>
        <a:xfrm>
          <a:off x="0" y="0"/>
          <a:ext cx="0" cy="0"/>
          <a:chOff x="0" y="0"/>
          <a:chExt cx="0" cy="0"/>
        </a:xfrm>
      </p:grpSpPr>
      <p:sp>
        <p:nvSpPr>
          <p:cNvPr id="1154" name="Google Shape;1154;p115"/>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1155" name="Google Shape;1155;p115"/>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56" name="Google Shape;1156;p115"/>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57" name="Google Shape;1157;p115"/>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Foglio di lavoro: </a:t>
            </a:r>
            <a:r>
              <a:rPr lang="it" sz="1800" b="0">
                <a:solidFill>
                  <a:srgbClr val="777777"/>
                </a:solidFill>
              </a:rPr>
              <a:t>Social Business Canvas</a:t>
            </a:r>
            <a:endParaRPr sz="1800" b="0">
              <a:solidFill>
                <a:srgbClr val="777777"/>
              </a:solidFill>
            </a:endParaRPr>
          </a:p>
        </p:txBody>
      </p:sp>
      <p:sp>
        <p:nvSpPr>
          <p:cNvPr id="1158" name="Google Shape;1158;p115"/>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59" name="Google Shape;1159;p11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56</a:t>
            </a:fld>
            <a:endParaRPr/>
          </a:p>
        </p:txBody>
      </p:sp>
      <p:sp>
        <p:nvSpPr>
          <p:cNvPr id="1160" name="Google Shape;1160;p115"/>
          <p:cNvSpPr/>
          <p:nvPr/>
        </p:nvSpPr>
        <p:spPr>
          <a:xfrm>
            <a:off x="2" y="4244915"/>
            <a:ext cx="9144000" cy="898588"/>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1161" name="Google Shape;1161;p115"/>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W.24</a:t>
            </a:r>
            <a:endParaRPr sz="1401" b="0" i="0" u="none" strike="noStrike" cap="none">
              <a:solidFill>
                <a:srgbClr val="000000"/>
              </a:solidFill>
              <a:latin typeface="Arial"/>
              <a:ea typeface="Arial"/>
              <a:cs typeface="Arial"/>
              <a:sym typeface="Arial"/>
            </a:endParaRPr>
          </a:p>
        </p:txBody>
      </p:sp>
      <p:grpSp>
        <p:nvGrpSpPr>
          <p:cNvPr id="1162" name="Google Shape;1162;p115"/>
          <p:cNvGrpSpPr/>
          <p:nvPr/>
        </p:nvGrpSpPr>
        <p:grpSpPr>
          <a:xfrm>
            <a:off x="318020" y="253388"/>
            <a:ext cx="692809" cy="808420"/>
            <a:chOff x="2307546" y="2307551"/>
            <a:chExt cx="929291" cy="1082976"/>
          </a:xfrm>
        </p:grpSpPr>
        <p:grpSp>
          <p:nvGrpSpPr>
            <p:cNvPr id="1163" name="Google Shape;1163;p115"/>
            <p:cNvGrpSpPr/>
            <p:nvPr/>
          </p:nvGrpSpPr>
          <p:grpSpPr>
            <a:xfrm>
              <a:off x="2536980" y="2723928"/>
              <a:ext cx="470423" cy="276595"/>
              <a:chOff x="2536980" y="2723928"/>
              <a:chExt cx="470423" cy="276595"/>
            </a:xfrm>
          </p:grpSpPr>
          <p:sp>
            <p:nvSpPr>
              <p:cNvPr id="1164" name="Google Shape;1164;p115"/>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65" name="Google Shape;1165;p115"/>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166" name="Google Shape;1166;p115"/>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67" name="Google Shape;1167;p115"/>
            <p:cNvGrpSpPr/>
            <p:nvPr/>
          </p:nvGrpSpPr>
          <p:grpSpPr>
            <a:xfrm>
              <a:off x="2307546" y="2307551"/>
              <a:ext cx="929291" cy="1082976"/>
              <a:chOff x="2307546" y="2307551"/>
              <a:chExt cx="929291" cy="1082976"/>
            </a:xfrm>
          </p:grpSpPr>
          <p:sp>
            <p:nvSpPr>
              <p:cNvPr id="1168" name="Google Shape;1168;p115"/>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169" name="Google Shape;1169;p115"/>
              <p:cNvGrpSpPr/>
              <p:nvPr/>
            </p:nvGrpSpPr>
            <p:grpSpPr>
              <a:xfrm>
                <a:off x="2362016" y="2746017"/>
                <a:ext cx="820351" cy="644510"/>
                <a:chOff x="2362016" y="2746017"/>
                <a:chExt cx="820351" cy="644510"/>
              </a:xfrm>
            </p:grpSpPr>
            <p:grpSp>
              <p:nvGrpSpPr>
                <p:cNvPr id="1170" name="Google Shape;1170;p115"/>
                <p:cNvGrpSpPr/>
                <p:nvPr/>
              </p:nvGrpSpPr>
              <p:grpSpPr>
                <a:xfrm>
                  <a:off x="2810981" y="2747665"/>
                  <a:ext cx="371386" cy="642862"/>
                  <a:chOff x="2810981" y="2747665"/>
                  <a:chExt cx="371386" cy="642862"/>
                </a:xfrm>
              </p:grpSpPr>
              <p:sp>
                <p:nvSpPr>
                  <p:cNvPr id="1171" name="Google Shape;1171;p115"/>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72" name="Google Shape;1172;p115"/>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73" name="Google Shape;1173;p115"/>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174" name="Google Shape;1174;p115"/>
                <p:cNvGrpSpPr/>
                <p:nvPr/>
              </p:nvGrpSpPr>
              <p:grpSpPr>
                <a:xfrm>
                  <a:off x="2362016" y="2746017"/>
                  <a:ext cx="369735" cy="644510"/>
                  <a:chOff x="2362016" y="2746017"/>
                  <a:chExt cx="369735" cy="644510"/>
                </a:xfrm>
              </p:grpSpPr>
              <p:sp>
                <p:nvSpPr>
                  <p:cNvPr id="1175" name="Google Shape;1175;p115"/>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76" name="Google Shape;1176;p115"/>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177" name="Google Shape;1177;p115"/>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pic>
        <p:nvPicPr>
          <p:cNvPr id="1178" name="Google Shape;1178;p115"/>
          <p:cNvPicPr preferRelativeResize="0"/>
          <p:nvPr/>
        </p:nvPicPr>
        <p:blipFill rotWithShape="1">
          <a:blip r:embed="rId3">
            <a:alphaModFix/>
          </a:blip>
          <a:srcRect/>
          <a:stretch/>
        </p:blipFill>
        <p:spPr>
          <a:xfrm>
            <a:off x="1050570" y="898585"/>
            <a:ext cx="6851226" cy="3255058"/>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182"/>
        <p:cNvGrpSpPr/>
        <p:nvPr/>
      </p:nvGrpSpPr>
      <p:grpSpPr>
        <a:xfrm>
          <a:off x="0" y="0"/>
          <a:ext cx="0" cy="0"/>
          <a:chOff x="0" y="0"/>
          <a:chExt cx="0" cy="0"/>
        </a:xfrm>
      </p:grpSpPr>
      <p:sp>
        <p:nvSpPr>
          <p:cNvPr id="1183" name="Google Shape;1183;p116"/>
          <p:cNvSpPr txBox="1"/>
          <p:nvPr/>
        </p:nvSpPr>
        <p:spPr>
          <a:xfrm>
            <a:off x="2422140" y="371636"/>
            <a:ext cx="6301715" cy="3134155"/>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2000" b="1" i="0" u="none" strike="noStrike" cap="none">
                <a:solidFill>
                  <a:schemeClr val="accent4"/>
                </a:solidFill>
                <a:latin typeface="Calibri"/>
                <a:ea typeface="Calibri"/>
                <a:cs typeface="Calibri"/>
                <a:sym typeface="Calibri"/>
              </a:rPr>
              <a:t>Benessere</a:t>
            </a:r>
            <a:endParaRPr/>
          </a:p>
          <a:p>
            <a:pPr marL="0" marR="0" lvl="0" indent="0" algn="l" rtl="0">
              <a:lnSpc>
                <a:spcPct val="100000"/>
              </a:lnSpc>
              <a:spcBef>
                <a:spcPts val="0"/>
              </a:spcBef>
              <a:spcAft>
                <a:spcPts val="0"/>
              </a:spcAft>
              <a:buNone/>
            </a:pPr>
            <a:endParaRPr sz="1100" b="0" i="0" u="none" strike="noStrike" cap="none">
              <a:solidFill>
                <a:srgbClr val="EF860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Capacità e competenze specifiche del settore: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Tecniche di meditazione e mindfulness</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Salute e nutrizione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Regolamenti e standard del turismo del benessere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Gestione di Spa e terapie olistiche</a:t>
            </a:r>
            <a:endParaRPr/>
          </a:p>
          <a:p>
            <a:pPr marL="285750" marR="0" lvl="0" indent="-196850" algn="l" rtl="0">
              <a:lnSpc>
                <a:spcPct val="100000"/>
              </a:lnSpc>
              <a:spcBef>
                <a:spcPts val="0"/>
              </a:spcBef>
              <a:spcAft>
                <a:spcPts val="0"/>
              </a:spcAft>
              <a:buClr>
                <a:srgbClr val="97C679"/>
              </a:buClr>
              <a:buSzPts val="1400"/>
              <a:buFont typeface="Courier New"/>
              <a:buNone/>
            </a:pPr>
            <a:endParaRPr sz="12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Tendenze emergenti nel turismo culinario: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Ritiri di benessere personalizzati</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Salute Integrativa e Medicina Alternativa</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Eco-benessere e viaggi sostenibili</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Benessere mentale e turismo digitale disintossicante</a:t>
            </a:r>
            <a:endParaRPr/>
          </a:p>
        </p:txBody>
      </p:sp>
      <p:pic>
        <p:nvPicPr>
          <p:cNvPr id="1184" name="Google Shape;1184;p116"/>
          <p:cNvPicPr preferRelativeResize="0"/>
          <p:nvPr/>
        </p:nvPicPr>
        <p:blipFill rotWithShape="1">
          <a:blip r:embed="rId3">
            <a:alphaModFix amt="70000"/>
          </a:blip>
          <a:srcRect/>
          <a:stretch/>
        </p:blipFill>
        <p:spPr>
          <a:xfrm flipH="1">
            <a:off x="6728780" y="2854062"/>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185" name="Google Shape;1185;p116"/>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57</a:t>
            </a:fld>
            <a:endParaRPr/>
          </a:p>
        </p:txBody>
      </p:sp>
      <p:sp>
        <p:nvSpPr>
          <p:cNvPr id="1186" name="Google Shape;1186;p116"/>
          <p:cNvSpPr txBox="1"/>
          <p:nvPr/>
        </p:nvSpPr>
        <p:spPr>
          <a:xfrm>
            <a:off x="2422140" y="3644367"/>
            <a:ext cx="3941900" cy="769441"/>
          </a:xfrm>
          <a:prstGeom prst="rect">
            <a:avLst/>
          </a:prstGeom>
          <a:noFill/>
          <a:ln w="9525" cap="flat" cmpd="sng">
            <a:solidFill>
              <a:srgbClr val="EF86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Casi di studio:</a:t>
            </a:r>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Montrieux le Hameau</a:t>
            </a:r>
            <a:endParaRPr sz="1400" b="0" i="0" u="none" strike="noStrike" cap="none">
              <a:solidFill>
                <a:srgbClr val="777777"/>
              </a:solidFill>
              <a:highlight>
                <a:srgbClr val="FFFF00"/>
              </a:highlight>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QG Marsiglia</a:t>
            </a:r>
            <a:endParaRPr sz="1400" b="0" i="0" u="none" strike="noStrike" cap="none">
              <a:solidFill>
                <a:srgbClr val="6D6E71"/>
              </a:solidFill>
              <a:latin typeface="Calibri"/>
              <a:ea typeface="Calibri"/>
              <a:cs typeface="Calibri"/>
              <a:sym typeface="Calibri"/>
            </a:endParaRPr>
          </a:p>
        </p:txBody>
      </p:sp>
      <p:sp>
        <p:nvSpPr>
          <p:cNvPr id="1187" name="Google Shape;1187;p116"/>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88" name="Google Shape;1188;p116"/>
          <p:cNvSpPr txBox="1"/>
          <p:nvPr/>
        </p:nvSpPr>
        <p:spPr>
          <a:xfrm>
            <a:off x="111238" y="1744917"/>
            <a:ext cx="1835491" cy="1699316"/>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Aree tematiche</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 Casi di studio</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189" name="Google Shape;1189;p116"/>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190" name="Google Shape;1190;p116"/>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194"/>
        <p:cNvGrpSpPr/>
        <p:nvPr/>
      </p:nvGrpSpPr>
      <p:grpSpPr>
        <a:xfrm>
          <a:off x="0" y="0"/>
          <a:ext cx="0" cy="0"/>
          <a:chOff x="0" y="0"/>
          <a:chExt cx="0" cy="0"/>
        </a:xfrm>
      </p:grpSpPr>
      <p:sp>
        <p:nvSpPr>
          <p:cNvPr id="1195" name="Google Shape;1195;p117"/>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96" name="Google Shape;1196;p117"/>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197" name="Google Shape;1197;p117"/>
          <p:cNvSpPr txBox="1">
            <a:spLocks noGrp="1"/>
          </p:cNvSpPr>
          <p:nvPr>
            <p:ph type="body" idx="1"/>
          </p:nvPr>
        </p:nvSpPr>
        <p:spPr>
          <a:xfrm>
            <a:off x="489067" y="1294871"/>
            <a:ext cx="8215317" cy="3266708"/>
          </a:xfrm>
          <a:prstGeom prst="rect">
            <a:avLst/>
          </a:prstGeom>
          <a:noFill/>
          <a:ln>
            <a:noFill/>
          </a:ln>
        </p:spPr>
        <p:txBody>
          <a:bodyPr spcFirstLastPara="1" wrap="square" lIns="91425" tIns="91425" rIns="91425" bIns="91425" anchor="t" anchorCtr="0">
            <a:noAutofit/>
          </a:bodyPr>
          <a:lstStyle/>
          <a:p>
            <a:pPr marL="285753" lvl="0" indent="-285753" algn="l" rtl="0">
              <a:lnSpc>
                <a:spcPct val="100000"/>
              </a:lnSpc>
              <a:spcBef>
                <a:spcPts val="0"/>
              </a:spcBef>
              <a:spcAft>
                <a:spcPts val="0"/>
              </a:spcAft>
              <a:buSzPts val="1800"/>
              <a:buFont typeface="Wingdings" pitchFamily="2" charset="2"/>
              <a:buChar char="Ø"/>
            </a:pPr>
            <a:r>
              <a:rPr lang="it" sz="1600" dirty="0"/>
              <a:t>Leggi i casi di studio </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Confronto e discussione con il vicino/collega</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Cercate un esempio simile nella vostra zona</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Condividete le vostre riflessioni con il gruppo</a:t>
            </a:r>
            <a:endParaRPr dirty="0"/>
          </a:p>
        </p:txBody>
      </p:sp>
      <p:sp>
        <p:nvSpPr>
          <p:cNvPr id="1198" name="Google Shape;1198;p117"/>
          <p:cNvSpPr txBox="1">
            <a:spLocks noGrp="1"/>
          </p:cNvSpPr>
          <p:nvPr>
            <p:ph type="body" idx="2"/>
          </p:nvPr>
        </p:nvSpPr>
        <p:spPr>
          <a:xfrm>
            <a:off x="1315113" y="353755"/>
            <a:ext cx="7335253" cy="7836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Esercizio: </a:t>
            </a:r>
            <a:r>
              <a:rPr lang="it" sz="1600" b="0">
                <a:solidFill>
                  <a:srgbClr val="777777"/>
                </a:solidFill>
              </a:rPr>
              <a:t>Riflettere e discutere </a:t>
            </a:r>
            <a:endParaRPr/>
          </a:p>
        </p:txBody>
      </p:sp>
      <p:sp>
        <p:nvSpPr>
          <p:cNvPr id="1199" name="Google Shape;1199;p117"/>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200" name="Google Shape;1200;p117"/>
          <p:cNvGrpSpPr/>
          <p:nvPr/>
        </p:nvGrpSpPr>
        <p:grpSpPr>
          <a:xfrm>
            <a:off x="318019" y="253387"/>
            <a:ext cx="692809" cy="808420"/>
            <a:chOff x="2307546" y="2307551"/>
            <a:chExt cx="929291" cy="1082976"/>
          </a:xfrm>
        </p:grpSpPr>
        <p:grpSp>
          <p:nvGrpSpPr>
            <p:cNvPr id="1201" name="Google Shape;1201;p117"/>
            <p:cNvGrpSpPr/>
            <p:nvPr/>
          </p:nvGrpSpPr>
          <p:grpSpPr>
            <a:xfrm>
              <a:off x="2536980" y="2723928"/>
              <a:ext cx="470423" cy="276595"/>
              <a:chOff x="2536980" y="2723928"/>
              <a:chExt cx="470423" cy="276595"/>
            </a:xfrm>
          </p:grpSpPr>
          <p:sp>
            <p:nvSpPr>
              <p:cNvPr id="1202" name="Google Shape;1202;p117"/>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03" name="Google Shape;1203;p117"/>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204" name="Google Shape;1204;p117"/>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205" name="Google Shape;1205;p117"/>
            <p:cNvGrpSpPr/>
            <p:nvPr/>
          </p:nvGrpSpPr>
          <p:grpSpPr>
            <a:xfrm>
              <a:off x="2307546" y="2307551"/>
              <a:ext cx="929291" cy="1082976"/>
              <a:chOff x="2307546" y="2307551"/>
              <a:chExt cx="929291" cy="1082976"/>
            </a:xfrm>
          </p:grpSpPr>
          <p:sp>
            <p:nvSpPr>
              <p:cNvPr id="1206" name="Google Shape;1206;p117"/>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207" name="Google Shape;1207;p117"/>
              <p:cNvGrpSpPr/>
              <p:nvPr/>
            </p:nvGrpSpPr>
            <p:grpSpPr>
              <a:xfrm>
                <a:off x="2362016" y="2746017"/>
                <a:ext cx="820351" cy="644510"/>
                <a:chOff x="2362016" y="2746017"/>
                <a:chExt cx="820351" cy="644510"/>
              </a:xfrm>
            </p:grpSpPr>
            <p:grpSp>
              <p:nvGrpSpPr>
                <p:cNvPr id="1208" name="Google Shape;1208;p117"/>
                <p:cNvGrpSpPr/>
                <p:nvPr/>
              </p:nvGrpSpPr>
              <p:grpSpPr>
                <a:xfrm>
                  <a:off x="2810981" y="2747665"/>
                  <a:ext cx="371386" cy="642862"/>
                  <a:chOff x="2810981" y="2747665"/>
                  <a:chExt cx="371386" cy="642862"/>
                </a:xfrm>
              </p:grpSpPr>
              <p:sp>
                <p:nvSpPr>
                  <p:cNvPr id="1209" name="Google Shape;1209;p117"/>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10" name="Google Shape;1210;p117"/>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11" name="Google Shape;1211;p117"/>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212" name="Google Shape;1212;p117"/>
                <p:cNvGrpSpPr/>
                <p:nvPr/>
              </p:nvGrpSpPr>
              <p:grpSpPr>
                <a:xfrm>
                  <a:off x="2362016" y="2746017"/>
                  <a:ext cx="369735" cy="644510"/>
                  <a:chOff x="2362016" y="2746017"/>
                  <a:chExt cx="369735" cy="644510"/>
                </a:xfrm>
              </p:grpSpPr>
              <p:sp>
                <p:nvSpPr>
                  <p:cNvPr id="1213" name="Google Shape;1213;p117"/>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14" name="Google Shape;1214;p117"/>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15" name="Google Shape;1215;p117"/>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
        <p:nvSpPr>
          <p:cNvPr id="1216" name="Google Shape;1216;p117"/>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E.22</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220"/>
        <p:cNvGrpSpPr/>
        <p:nvPr/>
      </p:nvGrpSpPr>
      <p:grpSpPr>
        <a:xfrm>
          <a:off x="0" y="0"/>
          <a:ext cx="0" cy="0"/>
          <a:chOff x="0" y="0"/>
          <a:chExt cx="0" cy="0"/>
        </a:xfrm>
      </p:grpSpPr>
      <p:sp>
        <p:nvSpPr>
          <p:cNvPr id="1221" name="Google Shape;1221;p118"/>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22" name="Google Shape;1222;p118"/>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23" name="Google Shape;1223;p118"/>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Fare clic qui per digitare</a:t>
            </a:r>
            <a:endParaRPr/>
          </a:p>
        </p:txBody>
      </p:sp>
      <p:sp>
        <p:nvSpPr>
          <p:cNvPr id="1224" name="Google Shape;1224;p118"/>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Note</a:t>
            </a:r>
            <a:endParaRPr/>
          </a:p>
        </p:txBody>
      </p:sp>
      <p:sp>
        <p:nvSpPr>
          <p:cNvPr id="1225" name="Google Shape;1225;p118"/>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26" name="Google Shape;1226;p11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59</a:t>
            </a:fld>
            <a:endParaRPr/>
          </a:p>
        </p:txBody>
      </p:sp>
      <p:sp>
        <p:nvSpPr>
          <p:cNvPr id="1227" name="Google Shape;1227;p118"/>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228" name="Google Shape;1228;p118"/>
          <p:cNvGrpSpPr/>
          <p:nvPr/>
        </p:nvGrpSpPr>
        <p:grpSpPr>
          <a:xfrm>
            <a:off x="383892" y="298768"/>
            <a:ext cx="794914" cy="804197"/>
            <a:chOff x="2932901" y="1728093"/>
            <a:chExt cx="1458439" cy="1475473"/>
          </a:xfrm>
        </p:grpSpPr>
        <p:sp>
          <p:nvSpPr>
            <p:cNvPr id="1229" name="Google Shape;1229;p118"/>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0" name="Google Shape;1230;p118"/>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1" name="Google Shape;1231;p118"/>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2" name="Google Shape;1232;p118"/>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3" name="Google Shape;1233;p118"/>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4" name="Google Shape;1234;p118"/>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5" name="Google Shape;1235;p118"/>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6" name="Google Shape;1236;p118"/>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7" name="Google Shape;1237;p118"/>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8" name="Google Shape;1238;p118"/>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39" name="Google Shape;1239;p118"/>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0" name="Google Shape;1240;p118"/>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1" name="Google Shape;1241;p118"/>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2" name="Google Shape;1242;p118"/>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3" name="Google Shape;1243;p118"/>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4" name="Google Shape;1244;p118"/>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5" name="Google Shape;1245;p118"/>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6" name="Google Shape;1246;p118"/>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7" name="Google Shape;1247;p118"/>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8" name="Google Shape;1248;p118"/>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49" name="Google Shape;1249;p118"/>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0" name="Google Shape;1250;p118"/>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1" name="Google Shape;1251;p118"/>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2" name="Google Shape;1252;p118"/>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3" name="Google Shape;1253;p118"/>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4" name="Google Shape;1254;p118"/>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55" name="Google Shape;1255;p118"/>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8"/>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26" name="Google Shape;326;p8"/>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Permacultura</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cxnSp>
        <p:nvCxnSpPr>
          <p:cNvPr id="327" name="Google Shape;327;p8"/>
          <p:cNvCxnSpPr/>
          <p:nvPr/>
        </p:nvCxnSpPr>
        <p:spPr>
          <a:xfrm>
            <a:off x="251523" y="1396392"/>
            <a:ext cx="2709748" cy="0"/>
          </a:xfrm>
          <a:prstGeom prst="straightConnector1">
            <a:avLst/>
          </a:prstGeom>
          <a:noFill/>
          <a:ln w="19050" cap="flat" cmpd="sng">
            <a:solidFill>
              <a:schemeClr val="lt1"/>
            </a:solidFill>
            <a:prstDash val="solid"/>
            <a:round/>
            <a:headEnd type="none" w="sm" len="sm"/>
            <a:tailEnd type="none" w="sm" len="sm"/>
          </a:ln>
        </p:spPr>
      </p:cxnSp>
      <p:sp>
        <p:nvSpPr>
          <p:cNvPr id="328" name="Google Shape;328;p8"/>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29" name="Google Shape;329;p8"/>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
        <p:nvSpPr>
          <p:cNvPr id="330" name="Google Shape;330;p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a:t>
            </a:fld>
            <a:endParaRPr/>
          </a:p>
        </p:txBody>
      </p:sp>
      <p:sp>
        <p:nvSpPr>
          <p:cNvPr id="331" name="Google Shape;331;p8"/>
          <p:cNvSpPr txBox="1"/>
          <p:nvPr/>
        </p:nvSpPr>
        <p:spPr>
          <a:xfrm>
            <a:off x="2629917" y="439549"/>
            <a:ext cx="6039519" cy="1303654"/>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endParaRPr sz="1401" b="0" i="0" u="none" strike="noStrike" cap="none">
              <a:solidFill>
                <a:srgbClr val="777777"/>
              </a:solidFill>
              <a:highlight>
                <a:srgbClr val="FFFF00"/>
              </a:highlight>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1" b="0" i="0" u="none" strike="noStrike" cap="none">
                <a:solidFill>
                  <a:srgbClr val="777777"/>
                </a:solidFill>
                <a:latin typeface="Calibri"/>
                <a:ea typeface="Calibri"/>
                <a:cs typeface="Calibri"/>
                <a:sym typeface="Calibri"/>
              </a:rPr>
              <a:t>In particolare, ci concentriamo sulla </a:t>
            </a:r>
            <a:r>
              <a:rPr lang="it" sz="1401" b="1" i="0" u="none" strike="noStrike" cap="none">
                <a:solidFill>
                  <a:srgbClr val="777777"/>
                </a:solidFill>
                <a:latin typeface="Calibri"/>
                <a:ea typeface="Calibri"/>
                <a:cs typeface="Calibri"/>
                <a:sym typeface="Calibri"/>
              </a:rPr>
              <a:t>permaimpresa</a:t>
            </a:r>
            <a:r>
              <a:rPr lang="it" sz="1401" b="0" i="0" u="none" strike="noStrike" cap="none">
                <a:solidFill>
                  <a:srgbClr val="777777"/>
                </a:solidFill>
                <a:latin typeface="Calibri"/>
                <a:ea typeface="Calibri"/>
                <a:cs typeface="Calibri"/>
                <a:sym typeface="Calibri"/>
              </a:rPr>
              <a:t>, radicata in tre principi etici: </a:t>
            </a:r>
            <a:endParaRPr/>
          </a:p>
          <a:p>
            <a:pPr marL="0" marR="0" lvl="0" indent="0" algn="l" rtl="0">
              <a:lnSpc>
                <a:spcPct val="100000"/>
              </a:lnSpc>
              <a:spcBef>
                <a:spcPts val="0"/>
              </a:spcBef>
              <a:spcAft>
                <a:spcPts val="0"/>
              </a:spcAft>
              <a:buNone/>
            </a:pPr>
            <a:r>
              <a:rPr lang="it" sz="1401" b="0" i="0" u="none" strike="noStrike" cap="none">
                <a:solidFill>
                  <a:srgbClr val="777777"/>
                </a:solidFill>
                <a:latin typeface="Calibri"/>
                <a:ea typeface="Calibri"/>
                <a:cs typeface="Calibri"/>
                <a:sym typeface="Calibri"/>
              </a:rPr>
              <a:t>prendersi cura degli esseri umani, del nostro pianeta e di un'equa condivisione.</a:t>
            </a:r>
            <a:endParaRPr sz="1401" b="0" i="0" u="none" strike="noStrike" cap="none">
              <a:solidFill>
                <a:schemeClr val="accent3"/>
              </a:solidFill>
              <a:latin typeface="Calibri"/>
              <a:ea typeface="Calibri"/>
              <a:cs typeface="Calibri"/>
              <a:sym typeface="Calibri"/>
            </a:endParaRPr>
          </a:p>
        </p:txBody>
      </p:sp>
      <p:sp>
        <p:nvSpPr>
          <p:cNvPr id="332" name="Google Shape;332;p8"/>
          <p:cNvSpPr txBox="1"/>
          <p:nvPr/>
        </p:nvSpPr>
        <p:spPr>
          <a:xfrm>
            <a:off x="2516131" y="3016592"/>
            <a:ext cx="5652321" cy="113877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Focus/outline:</a:t>
            </a:r>
            <a:endParaRPr/>
          </a:p>
          <a:p>
            <a:pPr marL="285753" marR="0" lvl="0" indent="-285753" algn="l" rtl="0">
              <a:lnSpc>
                <a:spcPct val="100000"/>
              </a:lnSpc>
              <a:spcBef>
                <a:spcPts val="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Panoramica dell'etica della permacultura e della permaimpresa</a:t>
            </a:r>
            <a:endParaRPr sz="1400" b="0" i="0" u="none" strike="noStrike" cap="none">
              <a:solidFill>
                <a:srgbClr val="777777"/>
              </a:solidFill>
              <a:latin typeface="Calibri"/>
              <a:ea typeface="Calibri"/>
              <a:cs typeface="Calibri"/>
              <a:sym typeface="Calibri"/>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Spiegazione dei nove principi chiave e della loro rilevanza</a:t>
            </a:r>
            <a:endParaRPr/>
          </a:p>
          <a:p>
            <a:pPr marL="285753" marR="0" lvl="0" indent="-285753" algn="l" rtl="0">
              <a:lnSpc>
                <a:spcPct val="100000"/>
              </a:lnSpc>
              <a:spcBef>
                <a:spcPts val="600"/>
              </a:spcBef>
              <a:spcAft>
                <a:spcPts val="0"/>
              </a:spcAft>
              <a:buClr>
                <a:srgbClr val="777777"/>
              </a:buClr>
              <a:buSzPts val="1400"/>
              <a:buFont typeface="Noto Sans Symbols"/>
              <a:buChar char="❖"/>
            </a:pPr>
            <a:r>
              <a:rPr lang="it" sz="1400" b="0" i="0" u="none" strike="noStrike" cap="none">
                <a:solidFill>
                  <a:srgbClr val="777777"/>
                </a:solidFill>
                <a:latin typeface="Calibri"/>
                <a:ea typeface="Calibri"/>
                <a:cs typeface="Calibri"/>
                <a:sym typeface="Calibri"/>
              </a:rPr>
              <a:t>Utilizzare l'etica della permacultura nello sviluppo dei progetti</a:t>
            </a:r>
            <a:endParaRPr/>
          </a:p>
        </p:txBody>
      </p:sp>
      <p:sp>
        <p:nvSpPr>
          <p:cNvPr id="333" name="Google Shape;333;p8"/>
          <p:cNvSpPr/>
          <p:nvPr/>
        </p:nvSpPr>
        <p:spPr>
          <a:xfrm>
            <a:off x="2629918" y="436710"/>
            <a:ext cx="6067714" cy="56499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it" sz="1600" b="1" i="0" u="none" strike="noStrike" cap="none">
                <a:solidFill>
                  <a:srgbClr val="5E908E"/>
                </a:solidFill>
                <a:latin typeface="Calibri"/>
                <a:ea typeface="Calibri"/>
                <a:cs typeface="Calibri"/>
                <a:sym typeface="Calibri"/>
              </a:rPr>
              <a:t>La permacultura rappresenta un approccio olistico alla progettazione di sistemi che imitano i modelli e i processi della natura. </a:t>
            </a:r>
            <a:endParaRPr/>
          </a:p>
          <a:p>
            <a:pPr marL="0" marR="0" lvl="0" indent="0" algn="l" rtl="0">
              <a:lnSpc>
                <a:spcPct val="100000"/>
              </a:lnSpc>
              <a:spcBef>
                <a:spcPts val="0"/>
              </a:spcBef>
              <a:spcAft>
                <a:spcPts val="0"/>
              </a:spcAft>
              <a:buNone/>
            </a:pPr>
            <a:endParaRPr sz="16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chemeClr val="lt1"/>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COME?</a:t>
            </a:r>
            <a:endParaRPr/>
          </a:p>
          <a:p>
            <a:pPr marL="0" marR="0" lvl="0" indent="0" algn="l" rtl="0">
              <a:lnSpc>
                <a:spcPct val="100000"/>
              </a:lnSpc>
              <a:spcBef>
                <a:spcPts val="0"/>
              </a:spcBef>
              <a:spcAft>
                <a:spcPts val="0"/>
              </a:spcAft>
              <a:buNone/>
            </a:pPr>
            <a:r>
              <a:rPr lang="it" sz="1400" b="0" i="0" u="none" strike="noStrike" cap="none">
                <a:solidFill>
                  <a:srgbClr val="777777"/>
                </a:solidFill>
                <a:latin typeface="Calibri"/>
                <a:ea typeface="Calibri"/>
                <a:cs typeface="Calibri"/>
                <a:sym typeface="Calibri"/>
              </a:rPr>
              <a:t>I principi della permacultura enfatizzano l'armonia con la natura, la sostenibilità e il rispetto degli ecosistemi, guidandoci verso la costruzione di progetti in linea con questi valori.</a:t>
            </a: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600" b="0" i="0" u="none" strike="noStrike" cap="none">
              <a:solidFill>
                <a:srgbClr val="777777"/>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259"/>
        <p:cNvGrpSpPr/>
        <p:nvPr/>
      </p:nvGrpSpPr>
      <p:grpSpPr>
        <a:xfrm>
          <a:off x="0" y="0"/>
          <a:ext cx="0" cy="0"/>
          <a:chOff x="0" y="0"/>
          <a:chExt cx="0" cy="0"/>
        </a:xfrm>
      </p:grpSpPr>
      <p:sp>
        <p:nvSpPr>
          <p:cNvPr id="1260" name="Google Shape;1260;p119"/>
          <p:cNvSpPr txBox="1"/>
          <p:nvPr/>
        </p:nvSpPr>
        <p:spPr>
          <a:xfrm>
            <a:off x="2440103" y="629444"/>
            <a:ext cx="6301715" cy="3211099"/>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Digitale e patrimonio</a:t>
            </a:r>
            <a:endParaRPr/>
          </a:p>
          <a:p>
            <a:pPr marL="0" marR="0" lvl="0" indent="0" algn="l" rtl="0">
              <a:lnSpc>
                <a:spcPct val="100000"/>
              </a:lnSpc>
              <a:spcBef>
                <a:spcPts val="0"/>
              </a:spcBef>
              <a:spcAft>
                <a:spcPts val="0"/>
              </a:spcAft>
              <a:buNone/>
            </a:pPr>
            <a:endParaRPr sz="1600" b="0" i="0" u="none" strike="noStrike" cap="none">
              <a:solidFill>
                <a:srgbClr val="EF8600"/>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Capacità e competenze specifiche del settore: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Leggi ed etica per la conservazione del patrimonio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Strumenti digitali nel turismo del patrimonio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Coinvolgimento della comunità</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Progettazione e cura dell'esperienza</a:t>
            </a:r>
            <a:endParaRPr/>
          </a:p>
          <a:p>
            <a:pPr marL="285750" marR="0" lvl="0" indent="-196850" algn="l" rtl="0">
              <a:lnSpc>
                <a:spcPct val="100000"/>
              </a:lnSpc>
              <a:spcBef>
                <a:spcPts val="0"/>
              </a:spcBef>
              <a:spcAft>
                <a:spcPts val="0"/>
              </a:spcAft>
              <a:buClr>
                <a:srgbClr val="97C679"/>
              </a:buClr>
              <a:buSzPts val="1400"/>
              <a:buFont typeface="Courier New"/>
              <a:buNone/>
            </a:pPr>
            <a:endParaRPr sz="16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Tendenze del turismo digitale e del patrimonio: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Tour virtuali dei musei e archivi online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Realtà aumentata per l'interpretazione in loco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Esperienze personalizzate guidate dall'intelligenza artificiale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600" b="0" i="0" u="none" strike="noStrike" cap="none">
                <a:solidFill>
                  <a:srgbClr val="777777"/>
                </a:solidFill>
                <a:latin typeface="Calibri"/>
                <a:ea typeface="Calibri"/>
                <a:cs typeface="Calibri"/>
                <a:sym typeface="Calibri"/>
              </a:rPr>
              <a:t>Narrazione digitale guidata dalla comunità</a:t>
            </a:r>
            <a:endParaRPr sz="1600" b="0" i="0" u="none" strike="noStrike" cap="none">
              <a:solidFill>
                <a:srgbClr val="6D6E71"/>
              </a:solidFill>
              <a:latin typeface="Calibri"/>
              <a:ea typeface="Calibri"/>
              <a:cs typeface="Calibri"/>
              <a:sym typeface="Calibri"/>
            </a:endParaRPr>
          </a:p>
        </p:txBody>
      </p:sp>
      <p:pic>
        <p:nvPicPr>
          <p:cNvPr id="1261" name="Google Shape;1261;p119"/>
          <p:cNvPicPr preferRelativeResize="0"/>
          <p:nvPr/>
        </p:nvPicPr>
        <p:blipFill rotWithShape="1">
          <a:blip r:embed="rId3">
            <a:alphaModFix amt="70000"/>
          </a:blip>
          <a:srcRect/>
          <a:stretch/>
        </p:blipFill>
        <p:spPr>
          <a:xfrm flipH="1">
            <a:off x="7608731" y="2929237"/>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262" name="Google Shape;1262;p11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60</a:t>
            </a:fld>
            <a:endParaRPr/>
          </a:p>
        </p:txBody>
      </p:sp>
      <p:sp>
        <p:nvSpPr>
          <p:cNvPr id="1263" name="Google Shape;1263;p119"/>
          <p:cNvSpPr txBox="1"/>
          <p:nvPr/>
        </p:nvSpPr>
        <p:spPr>
          <a:xfrm>
            <a:off x="2440103" y="4076269"/>
            <a:ext cx="3470367" cy="553998"/>
          </a:xfrm>
          <a:prstGeom prst="rect">
            <a:avLst/>
          </a:prstGeom>
          <a:noFill/>
          <a:ln w="9525" cap="flat" cmpd="sng">
            <a:solidFill>
              <a:srgbClr val="EF86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Casi di studio:</a:t>
            </a:r>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MAU, Museo d'arte urbana</a:t>
            </a:r>
            <a:endParaRPr sz="1400" b="0" i="0" u="none" strike="noStrike" cap="none">
              <a:solidFill>
                <a:srgbClr val="777777"/>
              </a:solidFill>
              <a:highlight>
                <a:srgbClr val="FFFF00"/>
              </a:highlight>
              <a:latin typeface="Calibri"/>
              <a:ea typeface="Calibri"/>
              <a:cs typeface="Calibri"/>
              <a:sym typeface="Calibri"/>
            </a:endParaRPr>
          </a:p>
        </p:txBody>
      </p:sp>
      <p:sp>
        <p:nvSpPr>
          <p:cNvPr id="1264" name="Google Shape;1264;p119"/>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65" name="Google Shape;1265;p119"/>
          <p:cNvSpPr txBox="1"/>
          <p:nvPr/>
        </p:nvSpPr>
        <p:spPr>
          <a:xfrm>
            <a:off x="111238" y="1744917"/>
            <a:ext cx="1835491" cy="1699316"/>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Aree tematiche</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 Casi di studio</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266" name="Google Shape;1266;p119"/>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267" name="Google Shape;1267;p119"/>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271"/>
        <p:cNvGrpSpPr/>
        <p:nvPr/>
      </p:nvGrpSpPr>
      <p:grpSpPr>
        <a:xfrm>
          <a:off x="0" y="0"/>
          <a:ext cx="0" cy="0"/>
          <a:chOff x="0" y="0"/>
          <a:chExt cx="0" cy="0"/>
        </a:xfrm>
      </p:grpSpPr>
      <p:sp>
        <p:nvSpPr>
          <p:cNvPr id="1272" name="Google Shape;1272;p120"/>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73" name="Google Shape;1273;p120"/>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74" name="Google Shape;1274;p120"/>
          <p:cNvSpPr txBox="1">
            <a:spLocks noGrp="1"/>
          </p:cNvSpPr>
          <p:nvPr>
            <p:ph type="body" idx="1"/>
          </p:nvPr>
        </p:nvSpPr>
        <p:spPr>
          <a:xfrm>
            <a:off x="489067" y="1294871"/>
            <a:ext cx="8215317" cy="3266708"/>
          </a:xfrm>
          <a:prstGeom prst="rect">
            <a:avLst/>
          </a:prstGeom>
          <a:noFill/>
          <a:ln>
            <a:noFill/>
          </a:ln>
        </p:spPr>
        <p:txBody>
          <a:bodyPr spcFirstLastPara="1" wrap="square" lIns="91425" tIns="91425" rIns="91425" bIns="91425" anchor="t" anchorCtr="0">
            <a:noAutofit/>
          </a:bodyPr>
          <a:lstStyle/>
          <a:p>
            <a:pPr marL="285753" lvl="0" indent="-285753" algn="l" rtl="0">
              <a:lnSpc>
                <a:spcPct val="100000"/>
              </a:lnSpc>
              <a:spcBef>
                <a:spcPts val="0"/>
              </a:spcBef>
              <a:spcAft>
                <a:spcPts val="0"/>
              </a:spcAft>
              <a:buSzPts val="1800"/>
              <a:buFont typeface="Wingdings" pitchFamily="2" charset="2"/>
              <a:buChar char="Ø"/>
            </a:pPr>
            <a:r>
              <a:rPr lang="it" sz="1600" dirty="0"/>
              <a:t>Leggi il caso di studio </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Identificare la tendenza emergente</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Cercate un esempio di digital &amp; heritage nella vostra zona</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Condividete con il gruppo i vostri risultati finali</a:t>
            </a:r>
            <a:endParaRPr dirty="0"/>
          </a:p>
        </p:txBody>
      </p:sp>
      <p:sp>
        <p:nvSpPr>
          <p:cNvPr id="1275" name="Google Shape;1275;p120"/>
          <p:cNvSpPr txBox="1">
            <a:spLocks noGrp="1"/>
          </p:cNvSpPr>
          <p:nvPr>
            <p:ph type="body" idx="2"/>
          </p:nvPr>
        </p:nvSpPr>
        <p:spPr>
          <a:xfrm>
            <a:off x="1315113" y="353755"/>
            <a:ext cx="7335253" cy="7836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Esercizio: </a:t>
            </a:r>
            <a:r>
              <a:rPr lang="it" sz="1600" b="0">
                <a:solidFill>
                  <a:srgbClr val="777777"/>
                </a:solidFill>
              </a:rPr>
              <a:t>Riflettere e discutere </a:t>
            </a:r>
            <a:endParaRPr/>
          </a:p>
        </p:txBody>
      </p:sp>
      <p:sp>
        <p:nvSpPr>
          <p:cNvPr id="1276" name="Google Shape;1276;p120"/>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277" name="Google Shape;1277;p120"/>
          <p:cNvGrpSpPr/>
          <p:nvPr/>
        </p:nvGrpSpPr>
        <p:grpSpPr>
          <a:xfrm>
            <a:off x="318019" y="253387"/>
            <a:ext cx="692809" cy="808420"/>
            <a:chOff x="2307546" y="2307551"/>
            <a:chExt cx="929291" cy="1082976"/>
          </a:xfrm>
        </p:grpSpPr>
        <p:grpSp>
          <p:nvGrpSpPr>
            <p:cNvPr id="1278" name="Google Shape;1278;p120"/>
            <p:cNvGrpSpPr/>
            <p:nvPr/>
          </p:nvGrpSpPr>
          <p:grpSpPr>
            <a:xfrm>
              <a:off x="2536980" y="2723928"/>
              <a:ext cx="470423" cy="276595"/>
              <a:chOff x="2536980" y="2723928"/>
              <a:chExt cx="470423" cy="276595"/>
            </a:xfrm>
          </p:grpSpPr>
          <p:sp>
            <p:nvSpPr>
              <p:cNvPr id="1279" name="Google Shape;1279;p120"/>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80" name="Google Shape;1280;p120"/>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281" name="Google Shape;1281;p120"/>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282" name="Google Shape;1282;p120"/>
            <p:cNvGrpSpPr/>
            <p:nvPr/>
          </p:nvGrpSpPr>
          <p:grpSpPr>
            <a:xfrm>
              <a:off x="2307546" y="2307551"/>
              <a:ext cx="929291" cy="1082976"/>
              <a:chOff x="2307546" y="2307551"/>
              <a:chExt cx="929291" cy="1082976"/>
            </a:xfrm>
          </p:grpSpPr>
          <p:sp>
            <p:nvSpPr>
              <p:cNvPr id="1283" name="Google Shape;1283;p120"/>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284" name="Google Shape;1284;p120"/>
              <p:cNvGrpSpPr/>
              <p:nvPr/>
            </p:nvGrpSpPr>
            <p:grpSpPr>
              <a:xfrm>
                <a:off x="2362016" y="2746017"/>
                <a:ext cx="820351" cy="644510"/>
                <a:chOff x="2362016" y="2746017"/>
                <a:chExt cx="820351" cy="644510"/>
              </a:xfrm>
            </p:grpSpPr>
            <p:grpSp>
              <p:nvGrpSpPr>
                <p:cNvPr id="1285" name="Google Shape;1285;p120"/>
                <p:cNvGrpSpPr/>
                <p:nvPr/>
              </p:nvGrpSpPr>
              <p:grpSpPr>
                <a:xfrm>
                  <a:off x="2810981" y="2747665"/>
                  <a:ext cx="371386" cy="642862"/>
                  <a:chOff x="2810981" y="2747665"/>
                  <a:chExt cx="371386" cy="642862"/>
                </a:xfrm>
              </p:grpSpPr>
              <p:sp>
                <p:nvSpPr>
                  <p:cNvPr id="1286" name="Google Shape;1286;p120"/>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87" name="Google Shape;1287;p120"/>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88" name="Google Shape;1288;p120"/>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289" name="Google Shape;1289;p120"/>
                <p:cNvGrpSpPr/>
                <p:nvPr/>
              </p:nvGrpSpPr>
              <p:grpSpPr>
                <a:xfrm>
                  <a:off x="2362016" y="2746017"/>
                  <a:ext cx="369735" cy="644510"/>
                  <a:chOff x="2362016" y="2746017"/>
                  <a:chExt cx="369735" cy="644510"/>
                </a:xfrm>
              </p:grpSpPr>
              <p:sp>
                <p:nvSpPr>
                  <p:cNvPr id="1290" name="Google Shape;1290;p120"/>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91" name="Google Shape;1291;p120"/>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292" name="Google Shape;1292;p120"/>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
        <p:nvSpPr>
          <p:cNvPr id="1293" name="Google Shape;1293;p120"/>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E.23</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297"/>
        <p:cNvGrpSpPr/>
        <p:nvPr/>
      </p:nvGrpSpPr>
      <p:grpSpPr>
        <a:xfrm>
          <a:off x="0" y="0"/>
          <a:ext cx="0" cy="0"/>
          <a:chOff x="0" y="0"/>
          <a:chExt cx="0" cy="0"/>
        </a:xfrm>
      </p:grpSpPr>
      <p:sp>
        <p:nvSpPr>
          <p:cNvPr id="1298" name="Google Shape;1298;p121"/>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299" name="Google Shape;1299;p121"/>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00" name="Google Shape;1300;p121"/>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Fare clic qui per digitare</a:t>
            </a:r>
            <a:endParaRPr/>
          </a:p>
        </p:txBody>
      </p:sp>
      <p:sp>
        <p:nvSpPr>
          <p:cNvPr id="1301" name="Google Shape;1301;p121"/>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Note</a:t>
            </a:r>
            <a:endParaRPr/>
          </a:p>
        </p:txBody>
      </p:sp>
      <p:sp>
        <p:nvSpPr>
          <p:cNvPr id="1302" name="Google Shape;1302;p121"/>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03" name="Google Shape;1303;p12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62</a:t>
            </a:fld>
            <a:endParaRPr/>
          </a:p>
        </p:txBody>
      </p:sp>
      <p:sp>
        <p:nvSpPr>
          <p:cNvPr id="1304" name="Google Shape;1304;p121"/>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305" name="Google Shape;1305;p121"/>
          <p:cNvGrpSpPr/>
          <p:nvPr/>
        </p:nvGrpSpPr>
        <p:grpSpPr>
          <a:xfrm>
            <a:off x="383892" y="298768"/>
            <a:ext cx="794914" cy="804197"/>
            <a:chOff x="2932901" y="1728093"/>
            <a:chExt cx="1458439" cy="1475473"/>
          </a:xfrm>
        </p:grpSpPr>
        <p:sp>
          <p:nvSpPr>
            <p:cNvPr id="1306" name="Google Shape;1306;p121"/>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07" name="Google Shape;1307;p121"/>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08" name="Google Shape;1308;p121"/>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09" name="Google Shape;1309;p121"/>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0" name="Google Shape;1310;p121"/>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1" name="Google Shape;1311;p121"/>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2" name="Google Shape;1312;p121"/>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3" name="Google Shape;1313;p121"/>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4" name="Google Shape;1314;p121"/>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5" name="Google Shape;1315;p121"/>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6" name="Google Shape;1316;p121"/>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7" name="Google Shape;1317;p121"/>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8" name="Google Shape;1318;p121"/>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19" name="Google Shape;1319;p121"/>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0" name="Google Shape;1320;p121"/>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1" name="Google Shape;1321;p121"/>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2" name="Google Shape;1322;p121"/>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3" name="Google Shape;1323;p121"/>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4" name="Google Shape;1324;p121"/>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5" name="Google Shape;1325;p121"/>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6" name="Google Shape;1326;p121"/>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7" name="Google Shape;1327;p121"/>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8" name="Google Shape;1328;p121"/>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29" name="Google Shape;1329;p121"/>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30" name="Google Shape;1330;p121"/>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31" name="Google Shape;1331;p121"/>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32" name="Google Shape;1332;p121"/>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336"/>
        <p:cNvGrpSpPr/>
        <p:nvPr/>
      </p:nvGrpSpPr>
      <p:grpSpPr>
        <a:xfrm>
          <a:off x="0" y="0"/>
          <a:ext cx="0" cy="0"/>
          <a:chOff x="0" y="0"/>
          <a:chExt cx="0" cy="0"/>
        </a:xfrm>
      </p:grpSpPr>
      <p:sp>
        <p:nvSpPr>
          <p:cNvPr id="1337" name="Google Shape;1337;p122"/>
          <p:cNvSpPr txBox="1"/>
          <p:nvPr/>
        </p:nvSpPr>
        <p:spPr>
          <a:xfrm>
            <a:off x="2440103" y="526009"/>
            <a:ext cx="6301715" cy="3611209"/>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Commercio alimentare/cucina</a:t>
            </a:r>
            <a:endParaRPr/>
          </a:p>
          <a:p>
            <a:pPr marL="0" marR="0" lvl="0" indent="0" algn="l" rtl="0">
              <a:lnSpc>
                <a:spcPct val="100000"/>
              </a:lnSpc>
              <a:spcBef>
                <a:spcPts val="0"/>
              </a:spcBef>
              <a:spcAft>
                <a:spcPts val="0"/>
              </a:spcAft>
              <a:buNone/>
            </a:pPr>
            <a:endParaRPr sz="1100" b="0" i="0" u="none" strike="noStrike" cap="none">
              <a:solidFill>
                <a:srgbClr val="EF860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Capacità e competenze specifiche del settore: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Sicurezza e conformità alimentare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Regolamenti e certificazioni alimentari locali</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Gestione dell'ospitalità</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Il significato culturale del cibo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Gestione della catena di approvvigionamento in ambito culinario</a:t>
            </a:r>
            <a:endParaRPr/>
          </a:p>
          <a:p>
            <a:pPr marL="285750" marR="0" lvl="0" indent="-196850" algn="l" rtl="0">
              <a:lnSpc>
                <a:spcPct val="100000"/>
              </a:lnSpc>
              <a:spcBef>
                <a:spcPts val="0"/>
              </a:spcBef>
              <a:spcAft>
                <a:spcPts val="0"/>
              </a:spcAft>
              <a:buClr>
                <a:srgbClr val="97C679"/>
              </a:buClr>
              <a:buSzPts val="1400"/>
              <a:buFont typeface="Courier New"/>
              <a:buNone/>
            </a:pPr>
            <a:endParaRPr sz="11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Tendenze emergenti nel turismo culinario: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Esperienze da fattoria a tavola</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Festival del turismo gastronomico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Cibo di strada e autentica cucina locale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Cucina sostenibile e vegetale</a:t>
            </a:r>
            <a:endParaRPr/>
          </a:p>
          <a:p>
            <a:pPr marL="0" marR="0" lvl="0" indent="0" algn="l" rtl="0">
              <a:lnSpc>
                <a:spcPct val="100000"/>
              </a:lnSpc>
              <a:spcBef>
                <a:spcPts val="0"/>
              </a:spcBef>
              <a:spcAft>
                <a:spcPts val="0"/>
              </a:spcAft>
              <a:buNone/>
            </a:pPr>
            <a:endParaRPr sz="14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400" b="0" i="0" u="none" strike="noStrike" cap="none">
              <a:solidFill>
                <a:srgbClr val="6D6E71"/>
              </a:solidFill>
              <a:latin typeface="Calibri"/>
              <a:ea typeface="Calibri"/>
              <a:cs typeface="Calibri"/>
              <a:sym typeface="Calibri"/>
            </a:endParaRPr>
          </a:p>
          <a:p>
            <a:pPr marL="0" marR="0" lvl="0" indent="0" algn="l" rtl="0">
              <a:lnSpc>
                <a:spcPct val="100000"/>
              </a:lnSpc>
              <a:spcBef>
                <a:spcPts val="0"/>
              </a:spcBef>
              <a:spcAft>
                <a:spcPts val="0"/>
              </a:spcAft>
              <a:buNone/>
            </a:pPr>
            <a:endParaRPr sz="1400" b="0" i="0" u="none" strike="noStrike" cap="none">
              <a:solidFill>
                <a:srgbClr val="6D6E71"/>
              </a:solidFill>
              <a:latin typeface="Calibri"/>
              <a:ea typeface="Calibri"/>
              <a:cs typeface="Calibri"/>
              <a:sym typeface="Calibri"/>
            </a:endParaRPr>
          </a:p>
        </p:txBody>
      </p:sp>
      <p:pic>
        <p:nvPicPr>
          <p:cNvPr id="1338" name="Google Shape;1338;p122"/>
          <p:cNvPicPr preferRelativeResize="0"/>
          <p:nvPr/>
        </p:nvPicPr>
        <p:blipFill rotWithShape="1">
          <a:blip r:embed="rId3">
            <a:alphaModFix amt="70000"/>
          </a:blip>
          <a:srcRect/>
          <a:stretch/>
        </p:blipFill>
        <p:spPr>
          <a:xfrm flipH="1">
            <a:off x="6823374" y="275864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339" name="Google Shape;1339;p122"/>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63</a:t>
            </a:fld>
            <a:endParaRPr/>
          </a:p>
        </p:txBody>
      </p:sp>
      <p:sp>
        <p:nvSpPr>
          <p:cNvPr id="1340" name="Google Shape;1340;p122"/>
          <p:cNvSpPr txBox="1"/>
          <p:nvPr/>
        </p:nvSpPr>
        <p:spPr>
          <a:xfrm>
            <a:off x="2440103" y="3582510"/>
            <a:ext cx="3391354" cy="1200329"/>
          </a:xfrm>
          <a:prstGeom prst="rect">
            <a:avLst/>
          </a:prstGeom>
          <a:noFill/>
          <a:ln w="9525" cap="flat" cmpd="sng">
            <a:solidFill>
              <a:srgbClr val="EF86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Casi di studio:</a:t>
            </a:r>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BiaSol</a:t>
            </a:r>
            <a:endParaRPr sz="1400" b="0" i="0" u="none" strike="noStrike" cap="none">
              <a:solidFill>
                <a:srgbClr val="777777"/>
              </a:solidFill>
              <a:highlight>
                <a:srgbClr val="FFFF00"/>
              </a:highlight>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La mia bontà alimentare</a:t>
            </a:r>
            <a:endParaRPr sz="1400" b="0" i="0" u="none" strike="noStrike" cap="none">
              <a:solidFill>
                <a:srgbClr val="777777"/>
              </a:solidFill>
              <a:highlight>
                <a:srgbClr val="FFFF00"/>
              </a:highlight>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Ostriche premium</a:t>
            </a:r>
            <a:endParaRPr sz="1400" b="0" i="0" u="none" strike="noStrike" cap="none">
              <a:solidFill>
                <a:srgbClr val="777777"/>
              </a:solidFill>
              <a:highlight>
                <a:srgbClr val="FFFF00"/>
              </a:highlight>
              <a:latin typeface="Calibri"/>
              <a:ea typeface="Calibri"/>
              <a:cs typeface="Calibri"/>
              <a:sym typeface="Calibri"/>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Fattoria e birrificio Ballykilcavan</a:t>
            </a:r>
            <a:endParaRPr sz="1400" b="0" i="0" u="none" strike="noStrike" cap="none">
              <a:solidFill>
                <a:srgbClr val="777777"/>
              </a:solidFill>
              <a:highlight>
                <a:srgbClr val="FFFF00"/>
              </a:highlight>
              <a:latin typeface="Calibri"/>
              <a:ea typeface="Calibri"/>
              <a:cs typeface="Calibri"/>
              <a:sym typeface="Calibri"/>
            </a:endParaRPr>
          </a:p>
        </p:txBody>
      </p:sp>
      <p:sp>
        <p:nvSpPr>
          <p:cNvPr id="1341" name="Google Shape;1341;p122"/>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42" name="Google Shape;1342;p122"/>
          <p:cNvSpPr txBox="1"/>
          <p:nvPr/>
        </p:nvSpPr>
        <p:spPr>
          <a:xfrm>
            <a:off x="111238" y="1744917"/>
            <a:ext cx="1835491" cy="1699316"/>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Aree tematiche</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 Casi di studio</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343" name="Google Shape;1343;p122"/>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344" name="Google Shape;1344;p122"/>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348"/>
        <p:cNvGrpSpPr/>
        <p:nvPr/>
      </p:nvGrpSpPr>
      <p:grpSpPr>
        <a:xfrm>
          <a:off x="0" y="0"/>
          <a:ext cx="0" cy="0"/>
          <a:chOff x="0" y="0"/>
          <a:chExt cx="0" cy="0"/>
        </a:xfrm>
      </p:grpSpPr>
      <p:sp>
        <p:nvSpPr>
          <p:cNvPr id="1349" name="Google Shape;1349;p123"/>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50" name="Google Shape;1350;p123"/>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51" name="Google Shape;1351;p123"/>
          <p:cNvSpPr txBox="1">
            <a:spLocks noGrp="1"/>
          </p:cNvSpPr>
          <p:nvPr>
            <p:ph type="body" idx="1"/>
          </p:nvPr>
        </p:nvSpPr>
        <p:spPr>
          <a:xfrm>
            <a:off x="489067" y="1294871"/>
            <a:ext cx="8215317" cy="3266708"/>
          </a:xfrm>
          <a:prstGeom prst="rect">
            <a:avLst/>
          </a:prstGeom>
          <a:noFill/>
          <a:ln>
            <a:noFill/>
          </a:ln>
        </p:spPr>
        <p:txBody>
          <a:bodyPr spcFirstLastPara="1" wrap="square" lIns="91425" tIns="91425" rIns="91425" bIns="91425" anchor="t" anchorCtr="0">
            <a:noAutofit/>
          </a:bodyPr>
          <a:lstStyle/>
          <a:p>
            <a:pPr marL="285753" lvl="0" indent="-285753" algn="l" rtl="0">
              <a:lnSpc>
                <a:spcPct val="100000"/>
              </a:lnSpc>
              <a:spcBef>
                <a:spcPts val="0"/>
              </a:spcBef>
              <a:spcAft>
                <a:spcPts val="0"/>
              </a:spcAft>
              <a:buSzPts val="1800"/>
              <a:buFont typeface="Wingdings" pitchFamily="2" charset="2"/>
              <a:buChar char="Ø"/>
            </a:pPr>
            <a:r>
              <a:rPr lang="it" sz="1600" dirty="0"/>
              <a:t>Leggi i casi di studio </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Confronto e discussione con il vicino/collega</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Identificare le loro caratteristiche comuni</a:t>
            </a:r>
            <a:endParaRPr dirty="0"/>
          </a:p>
          <a:p>
            <a:pPr marL="2857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Cercate un esempio simile nella vostra zona</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Condividete le vostre riflessioni con il gruppo</a:t>
            </a:r>
            <a:endParaRPr dirty="0"/>
          </a:p>
        </p:txBody>
      </p:sp>
      <p:sp>
        <p:nvSpPr>
          <p:cNvPr id="1352" name="Google Shape;1352;p123"/>
          <p:cNvSpPr txBox="1">
            <a:spLocks noGrp="1"/>
          </p:cNvSpPr>
          <p:nvPr>
            <p:ph type="body" idx="2"/>
          </p:nvPr>
        </p:nvSpPr>
        <p:spPr>
          <a:xfrm>
            <a:off x="1315113" y="353755"/>
            <a:ext cx="7335253" cy="7836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Esercizio: </a:t>
            </a:r>
            <a:r>
              <a:rPr lang="it" sz="1600" b="0">
                <a:solidFill>
                  <a:srgbClr val="777777"/>
                </a:solidFill>
              </a:rPr>
              <a:t>Riflettere e discutere </a:t>
            </a:r>
            <a:endParaRPr/>
          </a:p>
        </p:txBody>
      </p:sp>
      <p:sp>
        <p:nvSpPr>
          <p:cNvPr id="1353" name="Google Shape;1353;p123"/>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354" name="Google Shape;1354;p123"/>
          <p:cNvGrpSpPr/>
          <p:nvPr/>
        </p:nvGrpSpPr>
        <p:grpSpPr>
          <a:xfrm>
            <a:off x="318019" y="253387"/>
            <a:ext cx="692809" cy="808420"/>
            <a:chOff x="2307546" y="2307551"/>
            <a:chExt cx="929291" cy="1082976"/>
          </a:xfrm>
        </p:grpSpPr>
        <p:grpSp>
          <p:nvGrpSpPr>
            <p:cNvPr id="1355" name="Google Shape;1355;p123"/>
            <p:cNvGrpSpPr/>
            <p:nvPr/>
          </p:nvGrpSpPr>
          <p:grpSpPr>
            <a:xfrm>
              <a:off x="2536980" y="2723928"/>
              <a:ext cx="470423" cy="276595"/>
              <a:chOff x="2536980" y="2723928"/>
              <a:chExt cx="470423" cy="276595"/>
            </a:xfrm>
          </p:grpSpPr>
          <p:sp>
            <p:nvSpPr>
              <p:cNvPr id="1356" name="Google Shape;1356;p123"/>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57" name="Google Shape;1357;p123"/>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358" name="Google Shape;1358;p123"/>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359" name="Google Shape;1359;p123"/>
            <p:cNvGrpSpPr/>
            <p:nvPr/>
          </p:nvGrpSpPr>
          <p:grpSpPr>
            <a:xfrm>
              <a:off x="2307546" y="2307551"/>
              <a:ext cx="929291" cy="1082976"/>
              <a:chOff x="2307546" y="2307551"/>
              <a:chExt cx="929291" cy="1082976"/>
            </a:xfrm>
          </p:grpSpPr>
          <p:sp>
            <p:nvSpPr>
              <p:cNvPr id="1360" name="Google Shape;1360;p123"/>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361" name="Google Shape;1361;p123"/>
              <p:cNvGrpSpPr/>
              <p:nvPr/>
            </p:nvGrpSpPr>
            <p:grpSpPr>
              <a:xfrm>
                <a:off x="2362016" y="2746017"/>
                <a:ext cx="820351" cy="644510"/>
                <a:chOff x="2362016" y="2746017"/>
                <a:chExt cx="820351" cy="644510"/>
              </a:xfrm>
            </p:grpSpPr>
            <p:grpSp>
              <p:nvGrpSpPr>
                <p:cNvPr id="1362" name="Google Shape;1362;p123"/>
                <p:cNvGrpSpPr/>
                <p:nvPr/>
              </p:nvGrpSpPr>
              <p:grpSpPr>
                <a:xfrm>
                  <a:off x="2810981" y="2747665"/>
                  <a:ext cx="371386" cy="642862"/>
                  <a:chOff x="2810981" y="2747665"/>
                  <a:chExt cx="371386" cy="642862"/>
                </a:xfrm>
              </p:grpSpPr>
              <p:sp>
                <p:nvSpPr>
                  <p:cNvPr id="1363" name="Google Shape;1363;p123"/>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64" name="Google Shape;1364;p123"/>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65" name="Google Shape;1365;p123"/>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366" name="Google Shape;1366;p123"/>
                <p:cNvGrpSpPr/>
                <p:nvPr/>
              </p:nvGrpSpPr>
              <p:grpSpPr>
                <a:xfrm>
                  <a:off x="2362016" y="2746017"/>
                  <a:ext cx="369735" cy="644510"/>
                  <a:chOff x="2362016" y="2746017"/>
                  <a:chExt cx="369735" cy="644510"/>
                </a:xfrm>
              </p:grpSpPr>
              <p:sp>
                <p:nvSpPr>
                  <p:cNvPr id="1367" name="Google Shape;1367;p123"/>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68" name="Google Shape;1368;p123"/>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69" name="Google Shape;1369;p123"/>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
        <p:nvSpPr>
          <p:cNvPr id="1370" name="Google Shape;1370;p123"/>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E.24</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374"/>
        <p:cNvGrpSpPr/>
        <p:nvPr/>
      </p:nvGrpSpPr>
      <p:grpSpPr>
        <a:xfrm>
          <a:off x="0" y="0"/>
          <a:ext cx="0" cy="0"/>
          <a:chOff x="0" y="0"/>
          <a:chExt cx="0" cy="0"/>
        </a:xfrm>
      </p:grpSpPr>
      <p:sp>
        <p:nvSpPr>
          <p:cNvPr id="1375" name="Google Shape;1375;p124"/>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76" name="Google Shape;1376;p124"/>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77" name="Google Shape;1377;p124"/>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Fare clic qui per digitare</a:t>
            </a:r>
            <a:endParaRPr/>
          </a:p>
        </p:txBody>
      </p:sp>
      <p:sp>
        <p:nvSpPr>
          <p:cNvPr id="1378" name="Google Shape;1378;p124"/>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Note</a:t>
            </a:r>
            <a:endParaRPr/>
          </a:p>
        </p:txBody>
      </p:sp>
      <p:sp>
        <p:nvSpPr>
          <p:cNvPr id="1379" name="Google Shape;1379;p124"/>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380" name="Google Shape;1380;p124"/>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65</a:t>
            </a:fld>
            <a:endParaRPr/>
          </a:p>
        </p:txBody>
      </p:sp>
      <p:sp>
        <p:nvSpPr>
          <p:cNvPr id="1381" name="Google Shape;1381;p124"/>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382" name="Google Shape;1382;p124"/>
          <p:cNvGrpSpPr/>
          <p:nvPr/>
        </p:nvGrpSpPr>
        <p:grpSpPr>
          <a:xfrm>
            <a:off x="383892" y="298768"/>
            <a:ext cx="794914" cy="804197"/>
            <a:chOff x="2932901" y="1728093"/>
            <a:chExt cx="1458439" cy="1475473"/>
          </a:xfrm>
        </p:grpSpPr>
        <p:sp>
          <p:nvSpPr>
            <p:cNvPr id="1383" name="Google Shape;1383;p124"/>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4" name="Google Shape;1384;p124"/>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5" name="Google Shape;1385;p124"/>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6" name="Google Shape;1386;p124"/>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7" name="Google Shape;1387;p124"/>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8" name="Google Shape;1388;p124"/>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89" name="Google Shape;1389;p124"/>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0" name="Google Shape;1390;p124"/>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1" name="Google Shape;1391;p124"/>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2" name="Google Shape;1392;p124"/>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3" name="Google Shape;1393;p124"/>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4" name="Google Shape;1394;p124"/>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5" name="Google Shape;1395;p124"/>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6" name="Google Shape;1396;p124"/>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7" name="Google Shape;1397;p124"/>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8" name="Google Shape;1398;p124"/>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399" name="Google Shape;1399;p124"/>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0" name="Google Shape;1400;p124"/>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1" name="Google Shape;1401;p124"/>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2" name="Google Shape;1402;p124"/>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3" name="Google Shape;1403;p124"/>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4" name="Google Shape;1404;p124"/>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5" name="Google Shape;1405;p124"/>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6" name="Google Shape;1406;p124"/>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7" name="Google Shape;1407;p124"/>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8" name="Google Shape;1408;p124"/>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09" name="Google Shape;1409;p124"/>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413"/>
        <p:cNvGrpSpPr/>
        <p:nvPr/>
      </p:nvGrpSpPr>
      <p:grpSpPr>
        <a:xfrm>
          <a:off x="0" y="0"/>
          <a:ext cx="0" cy="0"/>
          <a:chOff x="0" y="0"/>
          <a:chExt cx="0" cy="0"/>
        </a:xfrm>
      </p:grpSpPr>
      <p:sp>
        <p:nvSpPr>
          <p:cNvPr id="1414" name="Google Shape;1414;p125"/>
          <p:cNvSpPr txBox="1"/>
          <p:nvPr/>
        </p:nvSpPr>
        <p:spPr>
          <a:xfrm>
            <a:off x="2440103" y="719979"/>
            <a:ext cx="6301715" cy="2795601"/>
          </a:xfrm>
          <a:prstGeom prst="rect">
            <a:avLst/>
          </a:prstGeom>
          <a:noFill/>
          <a:ln>
            <a:noFill/>
          </a:ln>
        </p:spPr>
        <p:txBody>
          <a:bodyPr spcFirstLastPara="1" wrap="square" lIns="0" tIns="10100" rIns="0" bIns="0" anchor="t" anchorCtr="0">
            <a:spAutoFit/>
          </a:bodyPr>
          <a:lstStyle/>
          <a:p>
            <a:pPr marL="0" marR="0" lvl="0" indent="0" algn="l" rtl="0">
              <a:lnSpc>
                <a:spcPct val="100000"/>
              </a:lnSpc>
              <a:spcBef>
                <a:spcPts val="0"/>
              </a:spcBef>
              <a:spcAft>
                <a:spcPts val="0"/>
              </a:spcAft>
              <a:buNone/>
            </a:pPr>
            <a:r>
              <a:rPr lang="it" sz="1600" b="1" i="0" u="none" strike="noStrike" cap="none">
                <a:solidFill>
                  <a:schemeClr val="accent4"/>
                </a:solidFill>
                <a:latin typeface="Calibri"/>
                <a:ea typeface="Calibri"/>
                <a:cs typeface="Calibri"/>
                <a:sym typeface="Calibri"/>
              </a:rPr>
              <a:t>Sport e fitness</a:t>
            </a:r>
            <a:endParaRPr/>
          </a:p>
          <a:p>
            <a:pPr marL="0" marR="0" lvl="0" indent="0" algn="l" rtl="0">
              <a:lnSpc>
                <a:spcPct val="100000"/>
              </a:lnSpc>
              <a:spcBef>
                <a:spcPts val="0"/>
              </a:spcBef>
              <a:spcAft>
                <a:spcPts val="0"/>
              </a:spcAft>
              <a:buNone/>
            </a:pPr>
            <a:endParaRPr sz="1100" b="0" i="0" u="none" strike="noStrike" cap="none">
              <a:solidFill>
                <a:srgbClr val="EF8600"/>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Capacità e competenze specifiche del settore:</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Pianificazione e gestione di eventi sportivi</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Benessere e salute olistica</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Turismo d'avventura ecologico</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Regolamenti e protocolli di sicurezza</a:t>
            </a:r>
            <a:endParaRPr/>
          </a:p>
          <a:p>
            <a:pPr marL="285750" marR="0" lvl="0" indent="-196850" algn="l" rtl="0">
              <a:lnSpc>
                <a:spcPct val="100000"/>
              </a:lnSpc>
              <a:spcBef>
                <a:spcPts val="0"/>
              </a:spcBef>
              <a:spcAft>
                <a:spcPts val="0"/>
              </a:spcAft>
              <a:buClr>
                <a:srgbClr val="97C679"/>
              </a:buClr>
              <a:buSzPts val="1400"/>
              <a:buFont typeface="Courier New"/>
              <a:buNone/>
            </a:pPr>
            <a:endParaRPr sz="1400" b="0" i="0"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r>
              <a:rPr lang="it" sz="1400" b="1" i="0" u="none" strike="noStrike" cap="none">
                <a:solidFill>
                  <a:srgbClr val="777777"/>
                </a:solidFill>
                <a:latin typeface="Calibri"/>
                <a:ea typeface="Calibri"/>
                <a:cs typeface="Calibri"/>
                <a:sym typeface="Calibri"/>
              </a:rPr>
              <a:t>Tendenze emergenti nel turismo sportivo e in forma:</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Sport eco-avventura</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Viaggi benessere e olistici</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Turismo digitale del fitness</a:t>
            </a:r>
            <a:endParaRPr/>
          </a:p>
          <a:p>
            <a:pPr marL="285750" marR="0" lvl="0" indent="-285750" algn="l" rtl="0">
              <a:lnSpc>
                <a:spcPct val="100000"/>
              </a:lnSpc>
              <a:spcBef>
                <a:spcPts val="0"/>
              </a:spcBef>
              <a:spcAft>
                <a:spcPts val="0"/>
              </a:spcAft>
              <a:buClr>
                <a:srgbClr val="97C679"/>
              </a:buClr>
              <a:buSzPts val="1400"/>
              <a:buFont typeface="Noto Sans Symbols"/>
              <a:buChar char="❖"/>
            </a:pPr>
            <a:r>
              <a:rPr lang="it" sz="1400" b="0" i="0" u="none" strike="noStrike" cap="none">
                <a:solidFill>
                  <a:srgbClr val="777777"/>
                </a:solidFill>
                <a:latin typeface="Calibri"/>
                <a:ea typeface="Calibri"/>
                <a:cs typeface="Calibri"/>
                <a:sym typeface="Calibri"/>
              </a:rPr>
              <a:t>Eventi estremi e di resistenza</a:t>
            </a:r>
            <a:endParaRPr sz="1400" b="0" i="0" u="none" strike="noStrike" cap="none">
              <a:solidFill>
                <a:srgbClr val="6D6E71"/>
              </a:solidFill>
              <a:latin typeface="Calibri"/>
              <a:ea typeface="Calibri"/>
              <a:cs typeface="Calibri"/>
              <a:sym typeface="Calibri"/>
            </a:endParaRPr>
          </a:p>
        </p:txBody>
      </p:sp>
      <p:pic>
        <p:nvPicPr>
          <p:cNvPr id="1415" name="Google Shape;1415;p125"/>
          <p:cNvPicPr preferRelativeResize="0"/>
          <p:nvPr/>
        </p:nvPicPr>
        <p:blipFill rotWithShape="1">
          <a:blip r:embed="rId3">
            <a:alphaModFix amt="70000"/>
          </a:blip>
          <a:srcRect/>
          <a:stretch/>
        </p:blipFill>
        <p:spPr>
          <a:xfrm flipH="1">
            <a:off x="6791842" y="2812021"/>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416" name="Google Shape;1416;p125"/>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66</a:t>
            </a:fld>
            <a:endParaRPr/>
          </a:p>
        </p:txBody>
      </p:sp>
      <p:sp>
        <p:nvSpPr>
          <p:cNvPr id="1417" name="Google Shape;1417;p125"/>
          <p:cNvSpPr txBox="1"/>
          <p:nvPr/>
        </p:nvSpPr>
        <p:spPr>
          <a:xfrm>
            <a:off x="2377166" y="3982677"/>
            <a:ext cx="3361025" cy="553998"/>
          </a:xfrm>
          <a:prstGeom prst="rect">
            <a:avLst/>
          </a:prstGeom>
          <a:noFill/>
          <a:ln w="9525" cap="flat" cmpd="sng">
            <a:solidFill>
              <a:srgbClr val="EF86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it" sz="1600" b="1" i="0" u="none" strike="noStrike" cap="none">
                <a:solidFill>
                  <a:srgbClr val="777777"/>
                </a:solidFill>
                <a:latin typeface="Calibri"/>
                <a:ea typeface="Calibri"/>
                <a:cs typeface="Calibri"/>
                <a:sym typeface="Calibri"/>
              </a:rPr>
              <a:t>Casi di studio:</a:t>
            </a:r>
            <a:endParaRPr/>
          </a:p>
          <a:p>
            <a:pPr marL="342900" marR="0" lvl="0" indent="-342900" algn="l" rtl="0">
              <a:lnSpc>
                <a:spcPct val="100000"/>
              </a:lnSpc>
              <a:spcBef>
                <a:spcPts val="0"/>
              </a:spcBef>
              <a:spcAft>
                <a:spcPts val="0"/>
              </a:spcAft>
              <a:buClr>
                <a:srgbClr val="97C679"/>
              </a:buClr>
              <a:buSzPts val="1400"/>
              <a:buFont typeface="Arial"/>
              <a:buAutoNum type="arabicParenBoth"/>
            </a:pPr>
            <a:r>
              <a:rPr lang="it" sz="1400" b="0" i="0" u="none" strike="noStrike" cap="none">
                <a:solidFill>
                  <a:srgbClr val="777777"/>
                </a:solidFill>
                <a:latin typeface="Calibri"/>
                <a:ea typeface="Calibri"/>
                <a:cs typeface="Calibri"/>
                <a:sym typeface="Calibri"/>
              </a:rPr>
              <a:t>GOGO Verde</a:t>
            </a:r>
            <a:endParaRPr sz="1400" b="0" i="0" u="none" strike="noStrike" cap="none">
              <a:solidFill>
                <a:srgbClr val="777777"/>
              </a:solidFill>
              <a:highlight>
                <a:srgbClr val="FFFF00"/>
              </a:highlight>
              <a:latin typeface="Calibri"/>
              <a:ea typeface="Calibri"/>
              <a:cs typeface="Calibri"/>
              <a:sym typeface="Calibri"/>
            </a:endParaRPr>
          </a:p>
        </p:txBody>
      </p:sp>
      <p:sp>
        <p:nvSpPr>
          <p:cNvPr id="1418" name="Google Shape;1418;p125"/>
          <p:cNvSpPr/>
          <p:nvPr/>
        </p:nvSpPr>
        <p:spPr>
          <a:xfrm>
            <a:off x="-1" y="0"/>
            <a:ext cx="2057401" cy="514350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5E908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19" name="Google Shape;1419;p125"/>
          <p:cNvSpPr txBox="1"/>
          <p:nvPr/>
        </p:nvSpPr>
        <p:spPr>
          <a:xfrm>
            <a:off x="111238" y="1744917"/>
            <a:ext cx="1835491" cy="1699316"/>
          </a:xfrm>
          <a:prstGeom prst="rect">
            <a:avLst/>
          </a:prstGeom>
          <a:noFill/>
          <a:ln>
            <a:noFill/>
          </a:ln>
        </p:spPr>
        <p:txBody>
          <a:bodyPr spcFirstLastPara="1" wrap="square" lIns="91425" tIns="91425" rIns="91425" bIns="91425" anchor="t" anchorCtr="0">
            <a:noAutofit/>
          </a:bodyPr>
          <a:lstStyle/>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Aree tematiche</a:t>
            </a:r>
            <a:endParaRPr/>
          </a:p>
          <a:p>
            <a:pPr marL="0" marR="0" lvl="0" indent="0" algn="l" rtl="0">
              <a:lnSpc>
                <a:spcPct val="82058"/>
              </a:lnSpc>
              <a:spcBef>
                <a:spcPts val="0"/>
              </a:spcBef>
              <a:spcAft>
                <a:spcPts val="0"/>
              </a:spcAft>
              <a:buClr>
                <a:schemeClr val="dk2"/>
              </a:buClr>
              <a:buSzPts val="1800"/>
              <a:buFont typeface="Arial"/>
              <a:buNone/>
            </a:pPr>
            <a:r>
              <a:rPr lang="it" sz="2400" b="0" i="0" u="none" strike="noStrike" cap="none">
                <a:solidFill>
                  <a:schemeClr val="lt1"/>
                </a:solidFill>
                <a:latin typeface="Calibri"/>
                <a:ea typeface="Calibri"/>
                <a:cs typeface="Calibri"/>
                <a:sym typeface="Calibri"/>
              </a:rPr>
              <a:t>- Casi di studio</a:t>
            </a:r>
            <a:endParaRPr/>
          </a:p>
          <a:p>
            <a:pPr marL="0" marR="0" lvl="0" indent="0" algn="l" rtl="0">
              <a:lnSpc>
                <a:spcPct val="82058"/>
              </a:lnSpc>
              <a:spcBef>
                <a:spcPts val="0"/>
              </a:spcBef>
              <a:spcAft>
                <a:spcPts val="0"/>
              </a:spcAft>
              <a:buClr>
                <a:schemeClr val="dk2"/>
              </a:buClr>
              <a:buSzPts val="1800"/>
              <a:buFont typeface="Arial"/>
              <a:buNone/>
            </a:pPr>
            <a:endParaRPr sz="2400" b="0" i="0" u="none" strike="noStrike" cap="none">
              <a:solidFill>
                <a:schemeClr val="lt1"/>
              </a:solidFill>
              <a:latin typeface="Calibri"/>
              <a:ea typeface="Calibri"/>
              <a:cs typeface="Calibri"/>
              <a:sym typeface="Calibri"/>
            </a:endParaRPr>
          </a:p>
        </p:txBody>
      </p:sp>
      <p:sp>
        <p:nvSpPr>
          <p:cNvPr id="1420" name="Google Shape;1420;p125"/>
          <p:cNvSpPr txBox="1"/>
          <p:nvPr/>
        </p:nvSpPr>
        <p:spPr>
          <a:xfrm>
            <a:off x="408700"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3E</a:t>
            </a:r>
            <a:endParaRPr sz="2700" b="1" i="0" u="none" strike="noStrike" cap="none">
              <a:solidFill>
                <a:schemeClr val="lt1"/>
              </a:solidFill>
              <a:latin typeface="Calibri"/>
              <a:ea typeface="Calibri"/>
              <a:cs typeface="Calibri"/>
              <a:sym typeface="Calibri"/>
            </a:endParaRPr>
          </a:p>
        </p:txBody>
      </p:sp>
      <p:cxnSp>
        <p:nvCxnSpPr>
          <p:cNvPr id="1421" name="Google Shape;1421;p125"/>
          <p:cNvCxnSpPr/>
          <p:nvPr/>
        </p:nvCxnSpPr>
        <p:spPr>
          <a:xfrm>
            <a:off x="283735" y="1393903"/>
            <a:ext cx="1532365"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425"/>
        <p:cNvGrpSpPr/>
        <p:nvPr/>
      </p:nvGrpSpPr>
      <p:grpSpPr>
        <a:xfrm>
          <a:off x="0" y="0"/>
          <a:ext cx="0" cy="0"/>
          <a:chOff x="0" y="0"/>
          <a:chExt cx="0" cy="0"/>
        </a:xfrm>
      </p:grpSpPr>
      <p:sp>
        <p:nvSpPr>
          <p:cNvPr id="1426" name="Google Shape;1426;p126"/>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27" name="Google Shape;1427;p126"/>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28" name="Google Shape;1428;p126"/>
          <p:cNvSpPr txBox="1">
            <a:spLocks noGrp="1"/>
          </p:cNvSpPr>
          <p:nvPr>
            <p:ph type="body" idx="1"/>
          </p:nvPr>
        </p:nvSpPr>
        <p:spPr>
          <a:xfrm>
            <a:off x="489067" y="1294871"/>
            <a:ext cx="8215317" cy="3266708"/>
          </a:xfrm>
          <a:prstGeom prst="rect">
            <a:avLst/>
          </a:prstGeom>
          <a:noFill/>
          <a:ln>
            <a:noFill/>
          </a:ln>
        </p:spPr>
        <p:txBody>
          <a:bodyPr spcFirstLastPara="1" wrap="square" lIns="91425" tIns="91425" rIns="91425" bIns="91425" anchor="t" anchorCtr="0">
            <a:noAutofit/>
          </a:bodyPr>
          <a:lstStyle/>
          <a:p>
            <a:pPr marL="285753" lvl="0" indent="-285753" algn="l" rtl="0">
              <a:lnSpc>
                <a:spcPct val="100000"/>
              </a:lnSpc>
              <a:spcBef>
                <a:spcPts val="0"/>
              </a:spcBef>
              <a:spcAft>
                <a:spcPts val="0"/>
              </a:spcAft>
              <a:buSzPts val="1800"/>
              <a:buFont typeface="Wingdings" pitchFamily="2" charset="2"/>
              <a:buChar char="Ø"/>
            </a:pPr>
            <a:r>
              <a:rPr lang="it" sz="1600" dirty="0"/>
              <a:t>Leggi i casi di studio </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Confronto e discussione con il vicino/collega</a:t>
            </a:r>
            <a:endParaRPr dirty="0"/>
          </a:p>
          <a:p>
            <a:pPr marL="2857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Identificare i loro fattori di successo</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Cercate un esempio simile nella vostra zona</a:t>
            </a:r>
            <a:endParaRPr dirty="0"/>
          </a:p>
          <a:p>
            <a:pPr marL="400050" lvl="0" indent="-285750" algn="l" rtl="0">
              <a:lnSpc>
                <a:spcPct val="100000"/>
              </a:lnSpc>
              <a:spcBef>
                <a:spcPts val="0"/>
              </a:spcBef>
              <a:spcAft>
                <a:spcPts val="0"/>
              </a:spcAft>
              <a:buSzPts val="1800"/>
              <a:buFont typeface="Wingdings" pitchFamily="2" charset="2"/>
              <a:buChar char="Ø"/>
            </a:pPr>
            <a:endParaRPr sz="1600" dirty="0"/>
          </a:p>
          <a:p>
            <a:pPr marL="285753" lvl="0" indent="-285753" algn="l" rtl="0">
              <a:lnSpc>
                <a:spcPct val="100000"/>
              </a:lnSpc>
              <a:spcBef>
                <a:spcPts val="0"/>
              </a:spcBef>
              <a:spcAft>
                <a:spcPts val="0"/>
              </a:spcAft>
              <a:buSzPts val="1800"/>
              <a:buFont typeface="Wingdings" pitchFamily="2" charset="2"/>
              <a:buChar char="Ø"/>
            </a:pPr>
            <a:r>
              <a:rPr lang="it" sz="1600" dirty="0"/>
              <a:t>Condividete le vostre riflessioni con il gruppo</a:t>
            </a:r>
            <a:endParaRPr dirty="0"/>
          </a:p>
        </p:txBody>
      </p:sp>
      <p:sp>
        <p:nvSpPr>
          <p:cNvPr id="1429" name="Google Shape;1429;p126"/>
          <p:cNvSpPr txBox="1">
            <a:spLocks noGrp="1"/>
          </p:cNvSpPr>
          <p:nvPr>
            <p:ph type="body" idx="2"/>
          </p:nvPr>
        </p:nvSpPr>
        <p:spPr>
          <a:xfrm>
            <a:off x="1315113" y="353755"/>
            <a:ext cx="7335253" cy="78367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sz="2000">
                <a:solidFill>
                  <a:srgbClr val="FF9933"/>
                </a:solidFill>
              </a:rPr>
              <a:t>Esercizio: </a:t>
            </a:r>
            <a:r>
              <a:rPr lang="it" sz="1600" b="0">
                <a:solidFill>
                  <a:srgbClr val="777777"/>
                </a:solidFill>
              </a:rPr>
              <a:t>Riflettere e discutere </a:t>
            </a:r>
            <a:endParaRPr/>
          </a:p>
        </p:txBody>
      </p:sp>
      <p:sp>
        <p:nvSpPr>
          <p:cNvPr id="1430" name="Google Shape;1430;p126"/>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431" name="Google Shape;1431;p126"/>
          <p:cNvGrpSpPr/>
          <p:nvPr/>
        </p:nvGrpSpPr>
        <p:grpSpPr>
          <a:xfrm>
            <a:off x="318019" y="253387"/>
            <a:ext cx="692809" cy="808420"/>
            <a:chOff x="2307546" y="2307551"/>
            <a:chExt cx="929291" cy="1082976"/>
          </a:xfrm>
        </p:grpSpPr>
        <p:grpSp>
          <p:nvGrpSpPr>
            <p:cNvPr id="1432" name="Google Shape;1432;p126"/>
            <p:cNvGrpSpPr/>
            <p:nvPr/>
          </p:nvGrpSpPr>
          <p:grpSpPr>
            <a:xfrm>
              <a:off x="2536980" y="2723928"/>
              <a:ext cx="470423" cy="276595"/>
              <a:chOff x="2536980" y="2723928"/>
              <a:chExt cx="470423" cy="276595"/>
            </a:xfrm>
          </p:grpSpPr>
          <p:sp>
            <p:nvSpPr>
              <p:cNvPr id="1433" name="Google Shape;1433;p126"/>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34" name="Google Shape;1434;p126"/>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435" name="Google Shape;1435;p126"/>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436" name="Google Shape;1436;p126"/>
            <p:cNvGrpSpPr/>
            <p:nvPr/>
          </p:nvGrpSpPr>
          <p:grpSpPr>
            <a:xfrm>
              <a:off x="2307546" y="2307551"/>
              <a:ext cx="929291" cy="1082976"/>
              <a:chOff x="2307546" y="2307551"/>
              <a:chExt cx="929291" cy="1082976"/>
            </a:xfrm>
          </p:grpSpPr>
          <p:sp>
            <p:nvSpPr>
              <p:cNvPr id="1437" name="Google Shape;1437;p126"/>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438" name="Google Shape;1438;p126"/>
              <p:cNvGrpSpPr/>
              <p:nvPr/>
            </p:nvGrpSpPr>
            <p:grpSpPr>
              <a:xfrm>
                <a:off x="2362016" y="2746017"/>
                <a:ext cx="820351" cy="644510"/>
                <a:chOff x="2362016" y="2746017"/>
                <a:chExt cx="820351" cy="644510"/>
              </a:xfrm>
            </p:grpSpPr>
            <p:grpSp>
              <p:nvGrpSpPr>
                <p:cNvPr id="1439" name="Google Shape;1439;p126"/>
                <p:cNvGrpSpPr/>
                <p:nvPr/>
              </p:nvGrpSpPr>
              <p:grpSpPr>
                <a:xfrm>
                  <a:off x="2810981" y="2747665"/>
                  <a:ext cx="371386" cy="642862"/>
                  <a:chOff x="2810981" y="2747665"/>
                  <a:chExt cx="371386" cy="642862"/>
                </a:xfrm>
              </p:grpSpPr>
              <p:sp>
                <p:nvSpPr>
                  <p:cNvPr id="1440" name="Google Shape;1440;p126"/>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41" name="Google Shape;1441;p126"/>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42" name="Google Shape;1442;p126"/>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443" name="Google Shape;1443;p126"/>
                <p:cNvGrpSpPr/>
                <p:nvPr/>
              </p:nvGrpSpPr>
              <p:grpSpPr>
                <a:xfrm>
                  <a:off x="2362016" y="2746017"/>
                  <a:ext cx="369735" cy="644510"/>
                  <a:chOff x="2362016" y="2746017"/>
                  <a:chExt cx="369735" cy="644510"/>
                </a:xfrm>
              </p:grpSpPr>
              <p:sp>
                <p:nvSpPr>
                  <p:cNvPr id="1444" name="Google Shape;1444;p126"/>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45" name="Google Shape;1445;p126"/>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46" name="Google Shape;1446;p126"/>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sp>
        <p:nvSpPr>
          <p:cNvPr id="1447" name="Google Shape;1447;p126"/>
          <p:cNvSpPr txBox="1"/>
          <p:nvPr/>
        </p:nvSpPr>
        <p:spPr>
          <a:xfrm>
            <a:off x="53197" y="4662714"/>
            <a:ext cx="1315670"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3000" b="1" i="0" u="none" strike="noStrike" cap="none">
                <a:solidFill>
                  <a:srgbClr val="FF9934"/>
                </a:solidFill>
                <a:latin typeface="Calibri"/>
                <a:ea typeface="Calibri"/>
                <a:cs typeface="Calibri"/>
                <a:sym typeface="Calibri"/>
              </a:rPr>
              <a:t>E.25</a:t>
            </a:r>
            <a:endParaRPr sz="3000" b="0" i="0" u="none" strike="noStrike" cap="none">
              <a:solidFill>
                <a:srgbClr val="FF9934"/>
              </a:solidFill>
              <a:latin typeface="Arial"/>
              <a:ea typeface="Arial"/>
              <a:cs typeface="Arial"/>
              <a:sym typeface="Aria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451"/>
        <p:cNvGrpSpPr/>
        <p:nvPr/>
      </p:nvGrpSpPr>
      <p:grpSpPr>
        <a:xfrm>
          <a:off x="0" y="0"/>
          <a:ext cx="0" cy="0"/>
          <a:chOff x="0" y="0"/>
          <a:chExt cx="0" cy="0"/>
        </a:xfrm>
      </p:grpSpPr>
      <p:sp>
        <p:nvSpPr>
          <p:cNvPr id="1452" name="Google Shape;1452;p127"/>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53" name="Google Shape;1453;p127"/>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54" name="Google Shape;1454;p127"/>
          <p:cNvSpPr txBox="1">
            <a:spLocks noGrp="1"/>
          </p:cNvSpPr>
          <p:nvPr>
            <p:ph type="body" idx="1"/>
          </p:nvPr>
        </p:nvSpPr>
        <p:spPr>
          <a:xfrm>
            <a:off x="1405052" y="1416206"/>
            <a:ext cx="7299332" cy="2987927"/>
          </a:xfrm>
          <a:prstGeom prst="rect">
            <a:avLst/>
          </a:prstGeom>
          <a:noFill/>
          <a:ln>
            <a:noFill/>
          </a:ln>
        </p:spPr>
        <p:txBody>
          <a:bodyPr spcFirstLastPara="1" wrap="square" lIns="91425" tIns="91425" rIns="91425" bIns="91425" anchor="t" anchorCtr="0">
            <a:normAutofit/>
          </a:bodyPr>
          <a:lstStyle/>
          <a:p>
            <a:pPr marL="0" lvl="0" indent="0" algn="l" rtl="0">
              <a:lnSpc>
                <a:spcPct val="103333"/>
              </a:lnSpc>
              <a:spcBef>
                <a:spcPts val="0"/>
              </a:spcBef>
              <a:spcAft>
                <a:spcPts val="0"/>
              </a:spcAft>
              <a:buSzPts val="1800"/>
              <a:buNone/>
            </a:pPr>
            <a:r>
              <a:rPr lang="it"/>
              <a:t>Fare clic qui per digitare</a:t>
            </a:r>
            <a:endParaRPr/>
          </a:p>
        </p:txBody>
      </p:sp>
      <p:sp>
        <p:nvSpPr>
          <p:cNvPr id="1455" name="Google Shape;1455;p127"/>
          <p:cNvSpPr txBox="1">
            <a:spLocks noGrp="1"/>
          </p:cNvSpPr>
          <p:nvPr>
            <p:ph type="body" idx="2"/>
          </p:nvPr>
        </p:nvSpPr>
        <p:spPr>
          <a:xfrm>
            <a:off x="1332868" y="335997"/>
            <a:ext cx="6624558"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Note</a:t>
            </a:r>
            <a:endParaRPr/>
          </a:p>
        </p:txBody>
      </p:sp>
      <p:sp>
        <p:nvSpPr>
          <p:cNvPr id="1456" name="Google Shape;1456;p127"/>
          <p:cNvSpPr/>
          <p:nvPr/>
        </p:nvSpPr>
        <p:spPr>
          <a:xfrm>
            <a:off x="489856" y="3799114"/>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57" name="Google Shape;1457;p127"/>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68</a:t>
            </a:fld>
            <a:endParaRPr/>
          </a:p>
        </p:txBody>
      </p:sp>
      <p:sp>
        <p:nvSpPr>
          <p:cNvPr id="1458" name="Google Shape;1458;p127"/>
          <p:cNvSpPr/>
          <p:nvPr/>
        </p:nvSpPr>
        <p:spPr>
          <a:xfrm rot="-5400000">
            <a:off x="195060" y="16813"/>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grpSp>
        <p:nvGrpSpPr>
          <p:cNvPr id="1459" name="Google Shape;1459;p127"/>
          <p:cNvGrpSpPr/>
          <p:nvPr/>
        </p:nvGrpSpPr>
        <p:grpSpPr>
          <a:xfrm>
            <a:off x="383892" y="298768"/>
            <a:ext cx="794914" cy="804197"/>
            <a:chOff x="2932901" y="1728093"/>
            <a:chExt cx="1458439" cy="1475473"/>
          </a:xfrm>
        </p:grpSpPr>
        <p:sp>
          <p:nvSpPr>
            <p:cNvPr id="1460" name="Google Shape;1460;p127"/>
            <p:cNvSpPr/>
            <p:nvPr/>
          </p:nvSpPr>
          <p:spPr>
            <a:xfrm>
              <a:off x="3275344" y="2527055"/>
              <a:ext cx="612501" cy="676511"/>
            </a:xfrm>
            <a:custGeom>
              <a:avLst/>
              <a:gdLst/>
              <a:ahLst/>
              <a:cxnLst/>
              <a:rect l="l" t="t" r="r" b="b"/>
              <a:pathLst>
                <a:path w="612501" h="676511" extrusionOk="0">
                  <a:moveTo>
                    <a:pt x="516245" y="483901"/>
                  </a:moveTo>
                  <a:cubicBezTo>
                    <a:pt x="545165" y="483901"/>
                    <a:pt x="571927" y="483901"/>
                    <a:pt x="599120" y="483901"/>
                  </a:cubicBezTo>
                  <a:cubicBezTo>
                    <a:pt x="605163" y="483901"/>
                    <a:pt x="612501" y="482605"/>
                    <a:pt x="612501" y="492106"/>
                  </a:cubicBezTo>
                  <a:cubicBezTo>
                    <a:pt x="612501" y="501175"/>
                    <a:pt x="605595" y="501607"/>
                    <a:pt x="598689" y="501607"/>
                  </a:cubicBezTo>
                  <a:cubicBezTo>
                    <a:pt x="565452" y="501607"/>
                    <a:pt x="531784" y="501607"/>
                    <a:pt x="498548" y="501607"/>
                  </a:cubicBezTo>
                  <a:cubicBezTo>
                    <a:pt x="487325" y="501607"/>
                    <a:pt x="484735" y="505494"/>
                    <a:pt x="484735" y="515858"/>
                  </a:cubicBezTo>
                  <a:cubicBezTo>
                    <a:pt x="485167" y="559477"/>
                    <a:pt x="484735" y="603095"/>
                    <a:pt x="484735" y="646281"/>
                  </a:cubicBezTo>
                  <a:cubicBezTo>
                    <a:pt x="484735" y="655351"/>
                    <a:pt x="487756" y="659237"/>
                    <a:pt x="497253" y="659237"/>
                  </a:cubicBezTo>
                  <a:cubicBezTo>
                    <a:pt x="511065" y="659237"/>
                    <a:pt x="525309" y="659237"/>
                    <a:pt x="539122" y="659237"/>
                  </a:cubicBezTo>
                  <a:cubicBezTo>
                    <a:pt x="545597" y="659237"/>
                    <a:pt x="551208" y="660101"/>
                    <a:pt x="550776" y="667875"/>
                  </a:cubicBezTo>
                  <a:cubicBezTo>
                    <a:pt x="550776" y="675216"/>
                    <a:pt x="545165" y="676512"/>
                    <a:pt x="538259" y="676512"/>
                  </a:cubicBezTo>
                  <a:cubicBezTo>
                    <a:pt x="523583" y="676512"/>
                    <a:pt x="508907" y="676512"/>
                    <a:pt x="494231" y="676512"/>
                  </a:cubicBezTo>
                  <a:cubicBezTo>
                    <a:pt x="476102" y="676512"/>
                    <a:pt x="468333" y="668307"/>
                    <a:pt x="467901" y="650168"/>
                  </a:cubicBezTo>
                  <a:cubicBezTo>
                    <a:pt x="467901" y="647145"/>
                    <a:pt x="467901" y="644554"/>
                    <a:pt x="467469" y="639803"/>
                  </a:cubicBezTo>
                  <a:cubicBezTo>
                    <a:pt x="461858" y="639803"/>
                    <a:pt x="456678" y="639803"/>
                    <a:pt x="451498" y="639803"/>
                  </a:cubicBezTo>
                  <a:cubicBezTo>
                    <a:pt x="394522" y="639803"/>
                    <a:pt x="337113" y="639803"/>
                    <a:pt x="280136" y="639803"/>
                  </a:cubicBezTo>
                  <a:cubicBezTo>
                    <a:pt x="267619" y="639803"/>
                    <a:pt x="257259" y="635485"/>
                    <a:pt x="248195" y="626416"/>
                  </a:cubicBezTo>
                  <a:cubicBezTo>
                    <a:pt x="235677" y="613892"/>
                    <a:pt x="223591" y="600936"/>
                    <a:pt x="210642" y="589275"/>
                  </a:cubicBezTo>
                  <a:cubicBezTo>
                    <a:pt x="206325" y="585389"/>
                    <a:pt x="199419" y="582366"/>
                    <a:pt x="193808" y="582366"/>
                  </a:cubicBezTo>
                  <a:cubicBezTo>
                    <a:pt x="138989" y="581934"/>
                    <a:pt x="84602" y="582366"/>
                    <a:pt x="29783" y="582366"/>
                  </a:cubicBezTo>
                  <a:cubicBezTo>
                    <a:pt x="8201" y="582366"/>
                    <a:pt x="0" y="573728"/>
                    <a:pt x="0" y="552135"/>
                  </a:cubicBezTo>
                  <a:cubicBezTo>
                    <a:pt x="0" y="400119"/>
                    <a:pt x="0" y="248535"/>
                    <a:pt x="0" y="96519"/>
                  </a:cubicBezTo>
                  <a:cubicBezTo>
                    <a:pt x="0" y="74494"/>
                    <a:pt x="8633" y="66288"/>
                    <a:pt x="30647" y="66288"/>
                  </a:cubicBezTo>
                  <a:cubicBezTo>
                    <a:pt x="85034" y="66288"/>
                    <a:pt x="139421" y="66288"/>
                    <a:pt x="193376" y="66288"/>
                  </a:cubicBezTo>
                  <a:cubicBezTo>
                    <a:pt x="201577" y="66288"/>
                    <a:pt x="207189" y="63697"/>
                    <a:pt x="212368" y="57219"/>
                  </a:cubicBezTo>
                  <a:cubicBezTo>
                    <a:pt x="266755" y="-12311"/>
                    <a:pt x="370781" y="-19653"/>
                    <a:pt x="433801" y="41672"/>
                  </a:cubicBezTo>
                  <a:cubicBezTo>
                    <a:pt x="434664" y="42536"/>
                    <a:pt x="435959" y="43399"/>
                    <a:pt x="436823" y="44695"/>
                  </a:cubicBezTo>
                  <a:cubicBezTo>
                    <a:pt x="447182" y="64129"/>
                    <a:pt x="463584" y="68016"/>
                    <a:pt x="484303" y="66288"/>
                  </a:cubicBezTo>
                  <a:cubicBezTo>
                    <a:pt x="508475" y="64561"/>
                    <a:pt x="516677" y="74062"/>
                    <a:pt x="516677" y="98246"/>
                  </a:cubicBezTo>
                  <a:cubicBezTo>
                    <a:pt x="516677" y="222191"/>
                    <a:pt x="516677" y="345704"/>
                    <a:pt x="516677" y="469649"/>
                  </a:cubicBezTo>
                  <a:cubicBezTo>
                    <a:pt x="516677" y="473968"/>
                    <a:pt x="516677" y="478286"/>
                    <a:pt x="516677" y="483901"/>
                  </a:cubicBezTo>
                  <a:close/>
                  <a:moveTo>
                    <a:pt x="183880" y="564659"/>
                  </a:moveTo>
                  <a:cubicBezTo>
                    <a:pt x="170931" y="543066"/>
                    <a:pt x="173520" y="523632"/>
                    <a:pt x="189491" y="511108"/>
                  </a:cubicBezTo>
                  <a:cubicBezTo>
                    <a:pt x="204599" y="499448"/>
                    <a:pt x="225318" y="501607"/>
                    <a:pt x="240857" y="518018"/>
                  </a:cubicBezTo>
                  <a:cubicBezTo>
                    <a:pt x="249058" y="526655"/>
                    <a:pt x="255964" y="536156"/>
                    <a:pt x="264597" y="546521"/>
                  </a:cubicBezTo>
                  <a:cubicBezTo>
                    <a:pt x="275820" y="526655"/>
                    <a:pt x="289632" y="521473"/>
                    <a:pt x="306466" y="523200"/>
                  </a:cubicBezTo>
                  <a:cubicBezTo>
                    <a:pt x="319416" y="524496"/>
                    <a:pt x="329344" y="520609"/>
                    <a:pt x="340135" y="512836"/>
                  </a:cubicBezTo>
                  <a:cubicBezTo>
                    <a:pt x="360422" y="497720"/>
                    <a:pt x="384162" y="489083"/>
                    <a:pt x="410061" y="494265"/>
                  </a:cubicBezTo>
                  <a:cubicBezTo>
                    <a:pt x="429485" y="498152"/>
                    <a:pt x="448045" y="505494"/>
                    <a:pt x="467038" y="511108"/>
                  </a:cubicBezTo>
                  <a:cubicBezTo>
                    <a:pt x="465743" y="492106"/>
                    <a:pt x="476102" y="481741"/>
                    <a:pt x="497253" y="483037"/>
                  </a:cubicBezTo>
                  <a:lnTo>
                    <a:pt x="497253" y="147911"/>
                  </a:lnTo>
                  <a:lnTo>
                    <a:pt x="479124" y="147911"/>
                  </a:lnTo>
                  <a:cubicBezTo>
                    <a:pt x="479124" y="149638"/>
                    <a:pt x="478260" y="150933"/>
                    <a:pt x="478260" y="152229"/>
                  </a:cubicBezTo>
                  <a:cubicBezTo>
                    <a:pt x="476102" y="186778"/>
                    <a:pt x="464879" y="217872"/>
                    <a:pt x="443297" y="245512"/>
                  </a:cubicBezTo>
                  <a:cubicBezTo>
                    <a:pt x="424737" y="269264"/>
                    <a:pt x="413514" y="296040"/>
                    <a:pt x="407039" y="325407"/>
                  </a:cubicBezTo>
                  <a:cubicBezTo>
                    <a:pt x="404449" y="336635"/>
                    <a:pt x="403154" y="348727"/>
                    <a:pt x="397975" y="358660"/>
                  </a:cubicBezTo>
                  <a:cubicBezTo>
                    <a:pt x="388479" y="376366"/>
                    <a:pt x="385889" y="394505"/>
                    <a:pt x="387615" y="413507"/>
                  </a:cubicBezTo>
                  <a:cubicBezTo>
                    <a:pt x="387615" y="419553"/>
                    <a:pt x="387615" y="425599"/>
                    <a:pt x="387615" y="431645"/>
                  </a:cubicBezTo>
                  <a:cubicBezTo>
                    <a:pt x="387184" y="443305"/>
                    <a:pt x="381141" y="450647"/>
                    <a:pt x="370781" y="455829"/>
                  </a:cubicBezTo>
                  <a:cubicBezTo>
                    <a:pt x="366033" y="457989"/>
                    <a:pt x="361717" y="461875"/>
                    <a:pt x="358695" y="466194"/>
                  </a:cubicBezTo>
                  <a:cubicBezTo>
                    <a:pt x="350062" y="479582"/>
                    <a:pt x="309920" y="481309"/>
                    <a:pt x="300423" y="467922"/>
                  </a:cubicBezTo>
                  <a:cubicBezTo>
                    <a:pt x="299992" y="467058"/>
                    <a:pt x="299560" y="465762"/>
                    <a:pt x="298697" y="465331"/>
                  </a:cubicBezTo>
                  <a:cubicBezTo>
                    <a:pt x="295244" y="462307"/>
                    <a:pt x="292222" y="457989"/>
                    <a:pt x="288337" y="457125"/>
                  </a:cubicBezTo>
                  <a:cubicBezTo>
                    <a:pt x="275820" y="453238"/>
                    <a:pt x="270208" y="446760"/>
                    <a:pt x="270208" y="433804"/>
                  </a:cubicBezTo>
                  <a:cubicBezTo>
                    <a:pt x="270208" y="417826"/>
                    <a:pt x="270208" y="402278"/>
                    <a:pt x="270208" y="386299"/>
                  </a:cubicBezTo>
                  <a:cubicBezTo>
                    <a:pt x="270208" y="377662"/>
                    <a:pt x="267187" y="374207"/>
                    <a:pt x="258122" y="374207"/>
                  </a:cubicBezTo>
                  <a:cubicBezTo>
                    <a:pt x="229634" y="374639"/>
                    <a:pt x="201146" y="374207"/>
                    <a:pt x="173089" y="374207"/>
                  </a:cubicBezTo>
                  <a:cubicBezTo>
                    <a:pt x="166614" y="374207"/>
                    <a:pt x="160140" y="372912"/>
                    <a:pt x="161434" y="365570"/>
                  </a:cubicBezTo>
                  <a:cubicBezTo>
                    <a:pt x="161866" y="362547"/>
                    <a:pt x="168772" y="357796"/>
                    <a:pt x="173089" y="357796"/>
                  </a:cubicBezTo>
                  <a:cubicBezTo>
                    <a:pt x="197261" y="356933"/>
                    <a:pt x="221433" y="357796"/>
                    <a:pt x="245173" y="357365"/>
                  </a:cubicBezTo>
                  <a:cubicBezTo>
                    <a:pt x="249058" y="357365"/>
                    <a:pt x="252943" y="357365"/>
                    <a:pt x="257691" y="356933"/>
                  </a:cubicBezTo>
                  <a:cubicBezTo>
                    <a:pt x="255533" y="349591"/>
                    <a:pt x="253806" y="343545"/>
                    <a:pt x="252079" y="337067"/>
                  </a:cubicBezTo>
                  <a:cubicBezTo>
                    <a:pt x="249490" y="337067"/>
                    <a:pt x="247331" y="337067"/>
                    <a:pt x="245173" y="337067"/>
                  </a:cubicBezTo>
                  <a:cubicBezTo>
                    <a:pt x="221433" y="337067"/>
                    <a:pt x="197692" y="337067"/>
                    <a:pt x="173952" y="337067"/>
                  </a:cubicBezTo>
                  <a:cubicBezTo>
                    <a:pt x="167477" y="337067"/>
                    <a:pt x="160571" y="335339"/>
                    <a:pt x="161003" y="327566"/>
                  </a:cubicBezTo>
                  <a:cubicBezTo>
                    <a:pt x="161003" y="320224"/>
                    <a:pt x="167909" y="319360"/>
                    <a:pt x="173952" y="319360"/>
                  </a:cubicBezTo>
                  <a:cubicBezTo>
                    <a:pt x="176542" y="319360"/>
                    <a:pt x="179132" y="319360"/>
                    <a:pt x="181290" y="319360"/>
                  </a:cubicBezTo>
                  <a:cubicBezTo>
                    <a:pt x="203304" y="319360"/>
                    <a:pt x="225749" y="319360"/>
                    <a:pt x="249058" y="319360"/>
                  </a:cubicBezTo>
                  <a:cubicBezTo>
                    <a:pt x="245605" y="297335"/>
                    <a:pt x="236972" y="279197"/>
                    <a:pt x="225318" y="262354"/>
                  </a:cubicBezTo>
                  <a:cubicBezTo>
                    <a:pt x="223591" y="260195"/>
                    <a:pt x="219275" y="259331"/>
                    <a:pt x="215821" y="258899"/>
                  </a:cubicBezTo>
                  <a:cubicBezTo>
                    <a:pt x="202009" y="258899"/>
                    <a:pt x="187765" y="258899"/>
                    <a:pt x="173952" y="258899"/>
                  </a:cubicBezTo>
                  <a:cubicBezTo>
                    <a:pt x="167477" y="258899"/>
                    <a:pt x="160571" y="257604"/>
                    <a:pt x="161003" y="249399"/>
                  </a:cubicBezTo>
                  <a:cubicBezTo>
                    <a:pt x="161003" y="242489"/>
                    <a:pt x="167477" y="241193"/>
                    <a:pt x="173952" y="241193"/>
                  </a:cubicBezTo>
                  <a:cubicBezTo>
                    <a:pt x="185175" y="241193"/>
                    <a:pt x="196829" y="241193"/>
                    <a:pt x="208483" y="241193"/>
                  </a:cubicBezTo>
                  <a:cubicBezTo>
                    <a:pt x="200714" y="220895"/>
                    <a:pt x="199851" y="220032"/>
                    <a:pt x="180858" y="220032"/>
                  </a:cubicBezTo>
                  <a:cubicBezTo>
                    <a:pt x="177405" y="220032"/>
                    <a:pt x="173089" y="220895"/>
                    <a:pt x="170067" y="220032"/>
                  </a:cubicBezTo>
                  <a:cubicBezTo>
                    <a:pt x="166614" y="218304"/>
                    <a:pt x="164024" y="214417"/>
                    <a:pt x="161003" y="211826"/>
                  </a:cubicBezTo>
                  <a:cubicBezTo>
                    <a:pt x="164024" y="209235"/>
                    <a:pt x="167046" y="204916"/>
                    <a:pt x="170931" y="204053"/>
                  </a:cubicBezTo>
                  <a:cubicBezTo>
                    <a:pt x="176110" y="202757"/>
                    <a:pt x="182153" y="204053"/>
                    <a:pt x="188196" y="204053"/>
                  </a:cubicBezTo>
                  <a:cubicBezTo>
                    <a:pt x="184743" y="184619"/>
                    <a:pt x="181290" y="166481"/>
                    <a:pt x="178268" y="148342"/>
                  </a:cubicBezTo>
                  <a:lnTo>
                    <a:pt x="17266" y="148342"/>
                  </a:lnTo>
                  <a:cubicBezTo>
                    <a:pt x="17266" y="151797"/>
                    <a:pt x="16834" y="154388"/>
                    <a:pt x="16834" y="157411"/>
                  </a:cubicBezTo>
                  <a:cubicBezTo>
                    <a:pt x="16834" y="288698"/>
                    <a:pt x="16834" y="419985"/>
                    <a:pt x="16834" y="551271"/>
                  </a:cubicBezTo>
                  <a:cubicBezTo>
                    <a:pt x="16834" y="563363"/>
                    <a:pt x="18992" y="565523"/>
                    <a:pt x="31510" y="565523"/>
                  </a:cubicBezTo>
                  <a:cubicBezTo>
                    <a:pt x="78991" y="565523"/>
                    <a:pt x="126471" y="565523"/>
                    <a:pt x="173952" y="565523"/>
                  </a:cubicBezTo>
                  <a:cubicBezTo>
                    <a:pt x="176974" y="565523"/>
                    <a:pt x="179995" y="565091"/>
                    <a:pt x="184312" y="564659"/>
                  </a:cubicBezTo>
                  <a:close/>
                  <a:moveTo>
                    <a:pt x="353516" y="368593"/>
                  </a:moveTo>
                  <a:cubicBezTo>
                    <a:pt x="371645" y="371616"/>
                    <a:pt x="376393" y="369457"/>
                    <a:pt x="382436" y="353046"/>
                  </a:cubicBezTo>
                  <a:cubicBezTo>
                    <a:pt x="385457" y="344840"/>
                    <a:pt x="387184" y="336635"/>
                    <a:pt x="388910" y="327998"/>
                  </a:cubicBezTo>
                  <a:cubicBezTo>
                    <a:pt x="395385" y="296472"/>
                    <a:pt x="405744" y="267105"/>
                    <a:pt x="425168" y="241193"/>
                  </a:cubicBezTo>
                  <a:cubicBezTo>
                    <a:pt x="446750" y="212258"/>
                    <a:pt x="461426" y="181596"/>
                    <a:pt x="460995" y="144024"/>
                  </a:cubicBezTo>
                  <a:cubicBezTo>
                    <a:pt x="459700" y="65856"/>
                    <a:pt x="383299" y="2804"/>
                    <a:pt x="306466" y="17919"/>
                  </a:cubicBezTo>
                  <a:cubicBezTo>
                    <a:pt x="208052" y="37353"/>
                    <a:pt x="164888" y="148774"/>
                    <a:pt x="224454" y="229101"/>
                  </a:cubicBezTo>
                  <a:cubicBezTo>
                    <a:pt x="242152" y="253285"/>
                    <a:pt x="258554" y="277901"/>
                    <a:pt x="265460" y="307700"/>
                  </a:cubicBezTo>
                  <a:cubicBezTo>
                    <a:pt x="268482" y="321520"/>
                    <a:pt x="270640" y="335339"/>
                    <a:pt x="274525" y="348727"/>
                  </a:cubicBezTo>
                  <a:cubicBezTo>
                    <a:pt x="280136" y="368161"/>
                    <a:pt x="286179" y="371184"/>
                    <a:pt x="303445" y="367729"/>
                  </a:cubicBezTo>
                  <a:cubicBezTo>
                    <a:pt x="302582" y="334044"/>
                    <a:pt x="301718" y="300358"/>
                    <a:pt x="277546" y="272719"/>
                  </a:cubicBezTo>
                  <a:cubicBezTo>
                    <a:pt x="275388" y="270560"/>
                    <a:pt x="277978" y="264082"/>
                    <a:pt x="278410" y="259763"/>
                  </a:cubicBezTo>
                  <a:cubicBezTo>
                    <a:pt x="282726" y="261059"/>
                    <a:pt x="288769" y="261059"/>
                    <a:pt x="291359" y="263650"/>
                  </a:cubicBezTo>
                  <a:cubicBezTo>
                    <a:pt x="297834" y="271424"/>
                    <a:pt x="303445" y="280061"/>
                    <a:pt x="307761" y="288698"/>
                  </a:cubicBezTo>
                  <a:cubicBezTo>
                    <a:pt x="311646" y="296904"/>
                    <a:pt x="315099" y="305541"/>
                    <a:pt x="316394" y="314610"/>
                  </a:cubicBezTo>
                  <a:cubicBezTo>
                    <a:pt x="318984" y="332748"/>
                    <a:pt x="319847" y="350887"/>
                    <a:pt x="321574" y="368593"/>
                  </a:cubicBezTo>
                  <a:lnTo>
                    <a:pt x="337113" y="368593"/>
                  </a:lnTo>
                  <a:cubicBezTo>
                    <a:pt x="337976" y="355205"/>
                    <a:pt x="338840" y="342681"/>
                    <a:pt x="340135" y="330157"/>
                  </a:cubicBezTo>
                  <a:cubicBezTo>
                    <a:pt x="341430" y="318929"/>
                    <a:pt x="341861" y="306836"/>
                    <a:pt x="345746" y="296472"/>
                  </a:cubicBezTo>
                  <a:cubicBezTo>
                    <a:pt x="349199" y="286539"/>
                    <a:pt x="356537" y="277901"/>
                    <a:pt x="363012" y="269264"/>
                  </a:cubicBezTo>
                  <a:cubicBezTo>
                    <a:pt x="366896" y="263218"/>
                    <a:pt x="371213" y="253717"/>
                    <a:pt x="380277" y="260195"/>
                  </a:cubicBezTo>
                  <a:cubicBezTo>
                    <a:pt x="388479" y="266241"/>
                    <a:pt x="382004" y="273583"/>
                    <a:pt x="377688" y="278765"/>
                  </a:cubicBezTo>
                  <a:cubicBezTo>
                    <a:pt x="362148" y="297335"/>
                    <a:pt x="356537" y="318929"/>
                    <a:pt x="356537" y="342681"/>
                  </a:cubicBezTo>
                  <a:cubicBezTo>
                    <a:pt x="356537" y="351318"/>
                    <a:pt x="355242" y="359524"/>
                    <a:pt x="354810" y="368161"/>
                  </a:cubicBezTo>
                  <a:close/>
                  <a:moveTo>
                    <a:pt x="467469" y="622097"/>
                  </a:moveTo>
                  <a:cubicBezTo>
                    <a:pt x="467469" y="595753"/>
                    <a:pt x="467469" y="570705"/>
                    <a:pt x="467469" y="545225"/>
                  </a:cubicBezTo>
                  <a:cubicBezTo>
                    <a:pt x="467469" y="542202"/>
                    <a:pt x="465311" y="538315"/>
                    <a:pt x="462721" y="536156"/>
                  </a:cubicBezTo>
                  <a:cubicBezTo>
                    <a:pt x="436823" y="510676"/>
                    <a:pt x="386752" y="498584"/>
                    <a:pt x="350494" y="527519"/>
                  </a:cubicBezTo>
                  <a:cubicBezTo>
                    <a:pt x="337113" y="537884"/>
                    <a:pt x="324164" y="542202"/>
                    <a:pt x="308193" y="540475"/>
                  </a:cubicBezTo>
                  <a:cubicBezTo>
                    <a:pt x="307330" y="540475"/>
                    <a:pt x="306035" y="540475"/>
                    <a:pt x="305172" y="540475"/>
                  </a:cubicBezTo>
                  <a:cubicBezTo>
                    <a:pt x="291359" y="540475"/>
                    <a:pt x="284021" y="544793"/>
                    <a:pt x="284021" y="553431"/>
                  </a:cubicBezTo>
                  <a:cubicBezTo>
                    <a:pt x="284021" y="562500"/>
                    <a:pt x="290064" y="565955"/>
                    <a:pt x="304740" y="565955"/>
                  </a:cubicBezTo>
                  <a:cubicBezTo>
                    <a:pt x="330207" y="565955"/>
                    <a:pt x="355674" y="565955"/>
                    <a:pt x="381141" y="565955"/>
                  </a:cubicBezTo>
                  <a:cubicBezTo>
                    <a:pt x="391068" y="565955"/>
                    <a:pt x="396680" y="572865"/>
                    <a:pt x="391932" y="578911"/>
                  </a:cubicBezTo>
                  <a:cubicBezTo>
                    <a:pt x="389342" y="581934"/>
                    <a:pt x="384162" y="583661"/>
                    <a:pt x="379846" y="583661"/>
                  </a:cubicBezTo>
                  <a:cubicBezTo>
                    <a:pt x="354810" y="583661"/>
                    <a:pt x="329344" y="583661"/>
                    <a:pt x="304308" y="583661"/>
                  </a:cubicBezTo>
                  <a:cubicBezTo>
                    <a:pt x="288769" y="583661"/>
                    <a:pt x="276683" y="578479"/>
                    <a:pt x="266324" y="567250"/>
                  </a:cubicBezTo>
                  <a:cubicBezTo>
                    <a:pt x="252511" y="552999"/>
                    <a:pt x="238267" y="539179"/>
                    <a:pt x="223591" y="526223"/>
                  </a:cubicBezTo>
                  <a:cubicBezTo>
                    <a:pt x="214527" y="518018"/>
                    <a:pt x="203735" y="519314"/>
                    <a:pt x="196829" y="527519"/>
                  </a:cubicBezTo>
                  <a:cubicBezTo>
                    <a:pt x="190355" y="535724"/>
                    <a:pt x="191218" y="544793"/>
                    <a:pt x="199419" y="553431"/>
                  </a:cubicBezTo>
                  <a:cubicBezTo>
                    <a:pt x="218411" y="572433"/>
                    <a:pt x="236972" y="592298"/>
                    <a:pt x="256828" y="610437"/>
                  </a:cubicBezTo>
                  <a:cubicBezTo>
                    <a:pt x="263302" y="616051"/>
                    <a:pt x="272798" y="621233"/>
                    <a:pt x="281431" y="621233"/>
                  </a:cubicBezTo>
                  <a:cubicBezTo>
                    <a:pt x="340566" y="622097"/>
                    <a:pt x="400133" y="621665"/>
                    <a:pt x="459268" y="621665"/>
                  </a:cubicBezTo>
                  <a:cubicBezTo>
                    <a:pt x="461426" y="621665"/>
                    <a:pt x="463584" y="621665"/>
                    <a:pt x="467038" y="621233"/>
                  </a:cubicBezTo>
                  <a:close/>
                  <a:moveTo>
                    <a:pt x="192944" y="84426"/>
                  </a:moveTo>
                  <a:cubicBezTo>
                    <a:pt x="192081" y="83994"/>
                    <a:pt x="192081" y="83563"/>
                    <a:pt x="191649" y="83563"/>
                  </a:cubicBezTo>
                  <a:cubicBezTo>
                    <a:pt x="136399" y="83563"/>
                    <a:pt x="81149" y="83131"/>
                    <a:pt x="25899" y="83563"/>
                  </a:cubicBezTo>
                  <a:cubicBezTo>
                    <a:pt x="22877" y="83563"/>
                    <a:pt x="17266" y="88745"/>
                    <a:pt x="17266" y="91768"/>
                  </a:cubicBezTo>
                  <a:cubicBezTo>
                    <a:pt x="16402" y="104292"/>
                    <a:pt x="17266" y="116816"/>
                    <a:pt x="17266" y="128477"/>
                  </a:cubicBezTo>
                  <a:cubicBezTo>
                    <a:pt x="18992" y="129340"/>
                    <a:pt x="19856" y="130204"/>
                    <a:pt x="20287" y="130204"/>
                  </a:cubicBezTo>
                  <a:cubicBezTo>
                    <a:pt x="72084" y="130204"/>
                    <a:pt x="123882" y="130204"/>
                    <a:pt x="175679" y="130204"/>
                  </a:cubicBezTo>
                  <a:cubicBezTo>
                    <a:pt x="177837" y="130204"/>
                    <a:pt x="181290" y="128908"/>
                    <a:pt x="181722" y="127181"/>
                  </a:cubicBezTo>
                  <a:cubicBezTo>
                    <a:pt x="186038" y="112929"/>
                    <a:pt x="189923" y="98678"/>
                    <a:pt x="193808" y="84426"/>
                  </a:cubicBezTo>
                  <a:close/>
                  <a:moveTo>
                    <a:pt x="287474" y="387163"/>
                  </a:moveTo>
                  <a:cubicBezTo>
                    <a:pt x="287474" y="400983"/>
                    <a:pt x="287474" y="413507"/>
                    <a:pt x="287474" y="426031"/>
                  </a:cubicBezTo>
                  <a:cubicBezTo>
                    <a:pt x="287474" y="440282"/>
                    <a:pt x="287474" y="440714"/>
                    <a:pt x="301718" y="440714"/>
                  </a:cubicBezTo>
                  <a:cubicBezTo>
                    <a:pt x="310783" y="440714"/>
                    <a:pt x="315531" y="443737"/>
                    <a:pt x="315531" y="452806"/>
                  </a:cubicBezTo>
                  <a:cubicBezTo>
                    <a:pt x="315531" y="458421"/>
                    <a:pt x="318121" y="460580"/>
                    <a:pt x="323301" y="460148"/>
                  </a:cubicBezTo>
                  <a:cubicBezTo>
                    <a:pt x="327617" y="460148"/>
                    <a:pt x="332365" y="461012"/>
                    <a:pt x="336250" y="460148"/>
                  </a:cubicBezTo>
                  <a:cubicBezTo>
                    <a:pt x="339271" y="459284"/>
                    <a:pt x="343588" y="455829"/>
                    <a:pt x="343588" y="453670"/>
                  </a:cubicBezTo>
                  <a:cubicBezTo>
                    <a:pt x="343156" y="442442"/>
                    <a:pt x="349199" y="441146"/>
                    <a:pt x="358264" y="440714"/>
                  </a:cubicBezTo>
                  <a:cubicBezTo>
                    <a:pt x="362148" y="440714"/>
                    <a:pt x="369486" y="435964"/>
                    <a:pt x="369486" y="432509"/>
                  </a:cubicBezTo>
                  <a:cubicBezTo>
                    <a:pt x="370781" y="417826"/>
                    <a:pt x="369918" y="402710"/>
                    <a:pt x="369918" y="387595"/>
                  </a:cubicBezTo>
                  <a:lnTo>
                    <a:pt x="287474" y="387595"/>
                  </a:lnTo>
                  <a:close/>
                  <a:moveTo>
                    <a:pt x="464879" y="83994"/>
                  </a:moveTo>
                  <a:cubicBezTo>
                    <a:pt x="468333" y="95655"/>
                    <a:pt x="472649" y="107315"/>
                    <a:pt x="474807" y="119407"/>
                  </a:cubicBezTo>
                  <a:cubicBezTo>
                    <a:pt x="476534" y="128045"/>
                    <a:pt x="479987" y="131068"/>
                    <a:pt x="488188" y="129772"/>
                  </a:cubicBezTo>
                  <a:cubicBezTo>
                    <a:pt x="491210" y="129340"/>
                    <a:pt x="494231" y="129340"/>
                    <a:pt x="498116" y="128908"/>
                  </a:cubicBezTo>
                  <a:cubicBezTo>
                    <a:pt x="498116" y="122430"/>
                    <a:pt x="498116" y="116816"/>
                    <a:pt x="498116" y="111202"/>
                  </a:cubicBezTo>
                  <a:cubicBezTo>
                    <a:pt x="498116" y="80108"/>
                    <a:pt x="497253" y="79676"/>
                    <a:pt x="466174" y="83131"/>
                  </a:cubicBezTo>
                  <a:cubicBezTo>
                    <a:pt x="466174" y="83131"/>
                    <a:pt x="465743" y="83131"/>
                    <a:pt x="464879" y="8399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1" name="Google Shape;1461;p127"/>
            <p:cNvSpPr/>
            <p:nvPr/>
          </p:nvSpPr>
          <p:spPr>
            <a:xfrm>
              <a:off x="3696627" y="1971027"/>
              <a:ext cx="694713" cy="690118"/>
            </a:xfrm>
            <a:custGeom>
              <a:avLst/>
              <a:gdLst/>
              <a:ahLst/>
              <a:cxnLst/>
              <a:rect l="l" t="t" r="r" b="b"/>
              <a:pathLst>
                <a:path w="694713" h="690118" extrusionOk="0">
                  <a:moveTo>
                    <a:pt x="660414" y="336422"/>
                  </a:moveTo>
                  <a:cubicBezTo>
                    <a:pt x="669047" y="336422"/>
                    <a:pt x="676816" y="336422"/>
                    <a:pt x="684154" y="336422"/>
                  </a:cubicBezTo>
                  <a:cubicBezTo>
                    <a:pt x="690629" y="336422"/>
                    <a:pt x="695808" y="339445"/>
                    <a:pt x="694513" y="345491"/>
                  </a:cubicBezTo>
                  <a:cubicBezTo>
                    <a:pt x="694082" y="348514"/>
                    <a:pt x="688039" y="352401"/>
                    <a:pt x="684154" y="353265"/>
                  </a:cubicBezTo>
                  <a:cubicBezTo>
                    <a:pt x="676816" y="354560"/>
                    <a:pt x="669047" y="353265"/>
                    <a:pt x="661709" y="353265"/>
                  </a:cubicBezTo>
                  <a:cubicBezTo>
                    <a:pt x="659550" y="370107"/>
                    <a:pt x="657392" y="385655"/>
                    <a:pt x="654802" y="401634"/>
                  </a:cubicBezTo>
                  <a:cubicBezTo>
                    <a:pt x="647033" y="452162"/>
                    <a:pt x="625882" y="497075"/>
                    <a:pt x="594372" y="536807"/>
                  </a:cubicBezTo>
                  <a:cubicBezTo>
                    <a:pt x="536964" y="609360"/>
                    <a:pt x="460995" y="648660"/>
                    <a:pt x="369055" y="655138"/>
                  </a:cubicBezTo>
                  <a:cubicBezTo>
                    <a:pt x="361285" y="655570"/>
                    <a:pt x="357832" y="658161"/>
                    <a:pt x="358695" y="665934"/>
                  </a:cubicBezTo>
                  <a:cubicBezTo>
                    <a:pt x="358695" y="671117"/>
                    <a:pt x="359559" y="677163"/>
                    <a:pt x="357832" y="681913"/>
                  </a:cubicBezTo>
                  <a:cubicBezTo>
                    <a:pt x="356969" y="685368"/>
                    <a:pt x="352652" y="687527"/>
                    <a:pt x="349631" y="690119"/>
                  </a:cubicBezTo>
                  <a:cubicBezTo>
                    <a:pt x="347041" y="687096"/>
                    <a:pt x="342293" y="684505"/>
                    <a:pt x="341429" y="681049"/>
                  </a:cubicBezTo>
                  <a:cubicBezTo>
                    <a:pt x="340135" y="673276"/>
                    <a:pt x="341429" y="664639"/>
                    <a:pt x="341429" y="656865"/>
                  </a:cubicBezTo>
                  <a:cubicBezTo>
                    <a:pt x="176110" y="651683"/>
                    <a:pt x="43596" y="516078"/>
                    <a:pt x="38848" y="353265"/>
                  </a:cubicBezTo>
                  <a:cubicBezTo>
                    <a:pt x="29783" y="353265"/>
                    <a:pt x="20287" y="353265"/>
                    <a:pt x="11223" y="353265"/>
                  </a:cubicBezTo>
                  <a:cubicBezTo>
                    <a:pt x="5180" y="353265"/>
                    <a:pt x="0" y="351969"/>
                    <a:pt x="0" y="344628"/>
                  </a:cubicBezTo>
                  <a:cubicBezTo>
                    <a:pt x="0" y="337718"/>
                    <a:pt x="5611" y="336422"/>
                    <a:pt x="11654" y="336422"/>
                  </a:cubicBezTo>
                  <a:cubicBezTo>
                    <a:pt x="20719" y="336422"/>
                    <a:pt x="29352" y="336422"/>
                    <a:pt x="37121" y="336422"/>
                  </a:cubicBezTo>
                  <a:cubicBezTo>
                    <a:pt x="59567" y="155471"/>
                    <a:pt x="160571" y="54847"/>
                    <a:pt x="341429" y="31526"/>
                  </a:cubicBezTo>
                  <a:cubicBezTo>
                    <a:pt x="341429" y="25048"/>
                    <a:pt x="340566" y="17275"/>
                    <a:pt x="341429" y="9501"/>
                  </a:cubicBezTo>
                  <a:cubicBezTo>
                    <a:pt x="341861" y="6046"/>
                    <a:pt x="346178" y="3023"/>
                    <a:pt x="349199" y="0"/>
                  </a:cubicBezTo>
                  <a:cubicBezTo>
                    <a:pt x="352221" y="3023"/>
                    <a:pt x="356969" y="5614"/>
                    <a:pt x="357400" y="9069"/>
                  </a:cubicBezTo>
                  <a:cubicBezTo>
                    <a:pt x="358695" y="16843"/>
                    <a:pt x="357400" y="24616"/>
                    <a:pt x="357400" y="33685"/>
                  </a:cubicBezTo>
                  <a:cubicBezTo>
                    <a:pt x="439844" y="37572"/>
                    <a:pt x="511065" y="66939"/>
                    <a:pt x="568905" y="124809"/>
                  </a:cubicBezTo>
                  <a:cubicBezTo>
                    <a:pt x="626745" y="182679"/>
                    <a:pt x="656960" y="253072"/>
                    <a:pt x="660414" y="336422"/>
                  </a:cubicBezTo>
                  <a:close/>
                  <a:moveTo>
                    <a:pt x="575380" y="335126"/>
                  </a:moveTo>
                  <a:cubicBezTo>
                    <a:pt x="573653" y="216364"/>
                    <a:pt x="467901" y="119194"/>
                    <a:pt x="363012" y="119194"/>
                  </a:cubicBezTo>
                  <a:cubicBezTo>
                    <a:pt x="357400" y="126104"/>
                    <a:pt x="353947" y="134310"/>
                    <a:pt x="349199" y="134742"/>
                  </a:cubicBezTo>
                  <a:cubicBezTo>
                    <a:pt x="337976" y="136469"/>
                    <a:pt x="342724" y="124809"/>
                    <a:pt x="340135" y="119194"/>
                  </a:cubicBezTo>
                  <a:cubicBezTo>
                    <a:pt x="227476" y="119194"/>
                    <a:pt x="123881" y="221978"/>
                    <a:pt x="124313" y="335126"/>
                  </a:cubicBezTo>
                  <a:cubicBezTo>
                    <a:pt x="129925" y="337718"/>
                    <a:pt x="140284" y="332535"/>
                    <a:pt x="140716" y="344196"/>
                  </a:cubicBezTo>
                  <a:cubicBezTo>
                    <a:pt x="140716" y="355856"/>
                    <a:pt x="130356" y="351106"/>
                    <a:pt x="124745" y="353697"/>
                  </a:cubicBezTo>
                  <a:cubicBezTo>
                    <a:pt x="122587" y="465117"/>
                    <a:pt x="227907" y="571356"/>
                    <a:pt x="336682" y="569629"/>
                  </a:cubicBezTo>
                  <a:cubicBezTo>
                    <a:pt x="340998" y="563151"/>
                    <a:pt x="344019" y="554945"/>
                    <a:pt x="348336" y="554082"/>
                  </a:cubicBezTo>
                  <a:cubicBezTo>
                    <a:pt x="360853" y="551490"/>
                    <a:pt x="355674" y="564878"/>
                    <a:pt x="359990" y="570061"/>
                  </a:cubicBezTo>
                  <a:cubicBezTo>
                    <a:pt x="481713" y="567469"/>
                    <a:pt x="576243" y="458208"/>
                    <a:pt x="574948" y="354129"/>
                  </a:cubicBezTo>
                  <a:cubicBezTo>
                    <a:pt x="568042" y="349378"/>
                    <a:pt x="553798" y="358879"/>
                    <a:pt x="553366" y="344628"/>
                  </a:cubicBezTo>
                  <a:cubicBezTo>
                    <a:pt x="553366" y="329944"/>
                    <a:pt x="567179" y="338581"/>
                    <a:pt x="575380" y="334695"/>
                  </a:cubicBezTo>
                  <a:close/>
                  <a:moveTo>
                    <a:pt x="56977" y="336422"/>
                  </a:moveTo>
                  <a:cubicBezTo>
                    <a:pt x="70789" y="336422"/>
                    <a:pt x="83307" y="336422"/>
                    <a:pt x="96256" y="336422"/>
                  </a:cubicBezTo>
                  <a:cubicBezTo>
                    <a:pt x="103594" y="336422"/>
                    <a:pt x="106184" y="334263"/>
                    <a:pt x="107047" y="326921"/>
                  </a:cubicBezTo>
                  <a:cubicBezTo>
                    <a:pt x="110069" y="285462"/>
                    <a:pt x="122587" y="246594"/>
                    <a:pt x="145895" y="212045"/>
                  </a:cubicBezTo>
                  <a:cubicBezTo>
                    <a:pt x="179132" y="161949"/>
                    <a:pt x="224023" y="127400"/>
                    <a:pt x="282294" y="111421"/>
                  </a:cubicBezTo>
                  <a:cubicBezTo>
                    <a:pt x="301287" y="106239"/>
                    <a:pt x="320711" y="103647"/>
                    <a:pt x="340135" y="99761"/>
                  </a:cubicBezTo>
                  <a:lnTo>
                    <a:pt x="340135" y="51824"/>
                  </a:lnTo>
                  <a:cubicBezTo>
                    <a:pt x="185607" y="55279"/>
                    <a:pt x="59135" y="185702"/>
                    <a:pt x="56977" y="336422"/>
                  </a:cubicBezTo>
                  <a:close/>
                  <a:moveTo>
                    <a:pt x="642716" y="335990"/>
                  </a:moveTo>
                  <a:cubicBezTo>
                    <a:pt x="639695" y="179224"/>
                    <a:pt x="505022" y="52256"/>
                    <a:pt x="358695" y="52687"/>
                  </a:cubicBezTo>
                  <a:cubicBezTo>
                    <a:pt x="358695" y="56142"/>
                    <a:pt x="357832" y="59597"/>
                    <a:pt x="357832" y="63052"/>
                  </a:cubicBezTo>
                  <a:cubicBezTo>
                    <a:pt x="357832" y="74281"/>
                    <a:pt x="357832" y="85509"/>
                    <a:pt x="357832" y="96306"/>
                  </a:cubicBezTo>
                  <a:cubicBezTo>
                    <a:pt x="357832" y="98465"/>
                    <a:pt x="362148" y="101488"/>
                    <a:pt x="364738" y="101920"/>
                  </a:cubicBezTo>
                  <a:cubicBezTo>
                    <a:pt x="374666" y="103647"/>
                    <a:pt x="385025" y="103215"/>
                    <a:pt x="394522" y="105375"/>
                  </a:cubicBezTo>
                  <a:cubicBezTo>
                    <a:pt x="490778" y="126536"/>
                    <a:pt x="554661" y="183974"/>
                    <a:pt x="583581" y="278552"/>
                  </a:cubicBezTo>
                  <a:cubicBezTo>
                    <a:pt x="589193" y="296690"/>
                    <a:pt x="591351" y="316124"/>
                    <a:pt x="594804" y="335558"/>
                  </a:cubicBezTo>
                  <a:lnTo>
                    <a:pt x="642285" y="335558"/>
                  </a:lnTo>
                  <a:close/>
                  <a:moveTo>
                    <a:pt x="340135" y="589926"/>
                  </a:moveTo>
                  <a:cubicBezTo>
                    <a:pt x="327617" y="588199"/>
                    <a:pt x="315963" y="586903"/>
                    <a:pt x="304308" y="584744"/>
                  </a:cubicBezTo>
                  <a:cubicBezTo>
                    <a:pt x="228339" y="569197"/>
                    <a:pt x="171794" y="527306"/>
                    <a:pt x="134241" y="459503"/>
                  </a:cubicBezTo>
                  <a:cubicBezTo>
                    <a:pt x="117839" y="429705"/>
                    <a:pt x="109637" y="397747"/>
                    <a:pt x="106616" y="364061"/>
                  </a:cubicBezTo>
                  <a:cubicBezTo>
                    <a:pt x="106616" y="360607"/>
                    <a:pt x="102731" y="354560"/>
                    <a:pt x="100141" y="354129"/>
                  </a:cubicBezTo>
                  <a:cubicBezTo>
                    <a:pt x="85897" y="353265"/>
                    <a:pt x="71653" y="353697"/>
                    <a:pt x="57409" y="353697"/>
                  </a:cubicBezTo>
                  <a:cubicBezTo>
                    <a:pt x="56114" y="500099"/>
                    <a:pt x="185607" y="636568"/>
                    <a:pt x="340135" y="637863"/>
                  </a:cubicBezTo>
                  <a:lnTo>
                    <a:pt x="340135" y="589926"/>
                  </a:lnTo>
                  <a:close/>
                  <a:moveTo>
                    <a:pt x="593509" y="354560"/>
                  </a:moveTo>
                  <a:cubicBezTo>
                    <a:pt x="590487" y="418044"/>
                    <a:pt x="566747" y="472891"/>
                    <a:pt x="522288" y="517805"/>
                  </a:cubicBezTo>
                  <a:cubicBezTo>
                    <a:pt x="477397" y="562719"/>
                    <a:pt x="422147" y="586039"/>
                    <a:pt x="358695" y="589494"/>
                  </a:cubicBezTo>
                  <a:lnTo>
                    <a:pt x="358695" y="639159"/>
                  </a:lnTo>
                  <a:cubicBezTo>
                    <a:pt x="438549" y="634408"/>
                    <a:pt x="506749" y="605041"/>
                    <a:pt x="561567" y="547172"/>
                  </a:cubicBezTo>
                  <a:cubicBezTo>
                    <a:pt x="612933" y="493189"/>
                    <a:pt x="638832" y="428841"/>
                    <a:pt x="643148" y="353697"/>
                  </a:cubicBezTo>
                  <a:cubicBezTo>
                    <a:pt x="628472" y="353697"/>
                    <a:pt x="614660" y="353697"/>
                    <a:pt x="601279" y="353697"/>
                  </a:cubicBezTo>
                  <a:cubicBezTo>
                    <a:pt x="598689" y="353697"/>
                    <a:pt x="596530" y="354129"/>
                    <a:pt x="593077" y="35456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2" name="Google Shape;1462;p127"/>
            <p:cNvSpPr/>
            <p:nvPr/>
          </p:nvSpPr>
          <p:spPr>
            <a:xfrm>
              <a:off x="2932901" y="1938205"/>
              <a:ext cx="543588" cy="744965"/>
            </a:xfrm>
            <a:custGeom>
              <a:avLst/>
              <a:gdLst/>
              <a:ahLst/>
              <a:cxnLst/>
              <a:rect l="l" t="t" r="r" b="b"/>
              <a:pathLst>
                <a:path w="543588" h="744965" extrusionOk="0">
                  <a:moveTo>
                    <a:pt x="234532" y="153312"/>
                  </a:moveTo>
                  <a:cubicBezTo>
                    <a:pt x="242301" y="152448"/>
                    <a:pt x="248776" y="151584"/>
                    <a:pt x="255251" y="151584"/>
                  </a:cubicBezTo>
                  <a:cubicBezTo>
                    <a:pt x="261725" y="151584"/>
                    <a:pt x="268200" y="151584"/>
                    <a:pt x="276401" y="151584"/>
                  </a:cubicBezTo>
                  <a:cubicBezTo>
                    <a:pt x="276401" y="148129"/>
                    <a:pt x="276401" y="144243"/>
                    <a:pt x="276401" y="139924"/>
                  </a:cubicBezTo>
                  <a:cubicBezTo>
                    <a:pt x="276401" y="101920"/>
                    <a:pt x="276401" y="63484"/>
                    <a:pt x="276401" y="25480"/>
                  </a:cubicBezTo>
                  <a:cubicBezTo>
                    <a:pt x="276401" y="6910"/>
                    <a:pt x="283307" y="0"/>
                    <a:pt x="301436" y="0"/>
                  </a:cubicBezTo>
                  <a:cubicBezTo>
                    <a:pt x="323019" y="0"/>
                    <a:pt x="344601" y="0"/>
                    <a:pt x="366183" y="0"/>
                  </a:cubicBezTo>
                  <a:cubicBezTo>
                    <a:pt x="382154" y="0"/>
                    <a:pt x="389060" y="6910"/>
                    <a:pt x="389060" y="22889"/>
                  </a:cubicBezTo>
                  <a:cubicBezTo>
                    <a:pt x="389060" y="75576"/>
                    <a:pt x="389060" y="128696"/>
                    <a:pt x="389060" y="181383"/>
                  </a:cubicBezTo>
                  <a:cubicBezTo>
                    <a:pt x="389060" y="189157"/>
                    <a:pt x="391218" y="194339"/>
                    <a:pt x="397693" y="199521"/>
                  </a:cubicBezTo>
                  <a:cubicBezTo>
                    <a:pt x="411074" y="210750"/>
                    <a:pt x="423591" y="223274"/>
                    <a:pt x="438267" y="236662"/>
                  </a:cubicBezTo>
                  <a:cubicBezTo>
                    <a:pt x="438267" y="231911"/>
                    <a:pt x="438267" y="228024"/>
                    <a:pt x="438267" y="224138"/>
                  </a:cubicBezTo>
                  <a:cubicBezTo>
                    <a:pt x="438267" y="177496"/>
                    <a:pt x="438267" y="130423"/>
                    <a:pt x="438267" y="83782"/>
                  </a:cubicBezTo>
                  <a:cubicBezTo>
                    <a:pt x="438267" y="66507"/>
                    <a:pt x="444742" y="60029"/>
                    <a:pt x="462439" y="60029"/>
                  </a:cubicBezTo>
                  <a:cubicBezTo>
                    <a:pt x="481863" y="60029"/>
                    <a:pt x="501287" y="60029"/>
                    <a:pt x="520711" y="60029"/>
                  </a:cubicBezTo>
                  <a:cubicBezTo>
                    <a:pt x="536250" y="60029"/>
                    <a:pt x="543588" y="67371"/>
                    <a:pt x="543588" y="83350"/>
                  </a:cubicBezTo>
                  <a:cubicBezTo>
                    <a:pt x="543588" y="168859"/>
                    <a:pt x="543588" y="254800"/>
                    <a:pt x="543588" y="340309"/>
                  </a:cubicBezTo>
                  <a:cubicBezTo>
                    <a:pt x="543588" y="354992"/>
                    <a:pt x="535818" y="362766"/>
                    <a:pt x="521143" y="363198"/>
                  </a:cubicBezTo>
                  <a:cubicBezTo>
                    <a:pt x="509488" y="363198"/>
                    <a:pt x="497402" y="363198"/>
                    <a:pt x="484021" y="363198"/>
                  </a:cubicBezTo>
                  <a:cubicBezTo>
                    <a:pt x="484021" y="367516"/>
                    <a:pt x="483590" y="371403"/>
                    <a:pt x="483590" y="374858"/>
                  </a:cubicBezTo>
                  <a:cubicBezTo>
                    <a:pt x="485316" y="437046"/>
                    <a:pt x="463303" y="490598"/>
                    <a:pt x="420570" y="534648"/>
                  </a:cubicBezTo>
                  <a:cubicBezTo>
                    <a:pt x="378700" y="578266"/>
                    <a:pt x="326903" y="601587"/>
                    <a:pt x="266042" y="602450"/>
                  </a:cubicBezTo>
                  <a:cubicBezTo>
                    <a:pt x="247913" y="602450"/>
                    <a:pt x="229352" y="600723"/>
                    <a:pt x="211655" y="598132"/>
                  </a:cubicBezTo>
                  <a:cubicBezTo>
                    <a:pt x="203022" y="596836"/>
                    <a:pt x="200864" y="602019"/>
                    <a:pt x="197842" y="607201"/>
                  </a:cubicBezTo>
                  <a:cubicBezTo>
                    <a:pt x="175397" y="642182"/>
                    <a:pt x="152951" y="677595"/>
                    <a:pt x="130074" y="712576"/>
                  </a:cubicBezTo>
                  <a:cubicBezTo>
                    <a:pt x="116262" y="733305"/>
                    <a:pt x="96406" y="744965"/>
                    <a:pt x="71371" y="744965"/>
                  </a:cubicBezTo>
                  <a:cubicBezTo>
                    <a:pt x="43746" y="744965"/>
                    <a:pt x="21732" y="732873"/>
                    <a:pt x="8783" y="708257"/>
                  </a:cubicBezTo>
                  <a:cubicBezTo>
                    <a:pt x="-3735" y="684504"/>
                    <a:pt x="-2872" y="660320"/>
                    <a:pt x="11372" y="637431"/>
                  </a:cubicBezTo>
                  <a:cubicBezTo>
                    <a:pt x="32523" y="603314"/>
                    <a:pt x="54105" y="570060"/>
                    <a:pt x="76119" y="536807"/>
                  </a:cubicBezTo>
                  <a:cubicBezTo>
                    <a:pt x="83025" y="526874"/>
                    <a:pt x="83457" y="519964"/>
                    <a:pt x="76119" y="509600"/>
                  </a:cubicBezTo>
                  <a:cubicBezTo>
                    <a:pt x="47199" y="470732"/>
                    <a:pt x="32955" y="426250"/>
                    <a:pt x="33386" y="377881"/>
                  </a:cubicBezTo>
                  <a:cubicBezTo>
                    <a:pt x="33386" y="316556"/>
                    <a:pt x="55832" y="263869"/>
                    <a:pt x="97701" y="219387"/>
                  </a:cubicBezTo>
                  <a:cubicBezTo>
                    <a:pt x="105471" y="211182"/>
                    <a:pt x="114535" y="205135"/>
                    <a:pt x="122736" y="197362"/>
                  </a:cubicBezTo>
                  <a:cubicBezTo>
                    <a:pt x="125758" y="194339"/>
                    <a:pt x="128779" y="189157"/>
                    <a:pt x="128779" y="184838"/>
                  </a:cubicBezTo>
                  <a:cubicBezTo>
                    <a:pt x="129643" y="167995"/>
                    <a:pt x="128779" y="151152"/>
                    <a:pt x="128779" y="134310"/>
                  </a:cubicBezTo>
                  <a:cubicBezTo>
                    <a:pt x="128779" y="120922"/>
                    <a:pt x="135254" y="114012"/>
                    <a:pt x="148635" y="114012"/>
                  </a:cubicBezTo>
                  <a:cubicBezTo>
                    <a:pt x="170649" y="114012"/>
                    <a:pt x="192662" y="114012"/>
                    <a:pt x="214245" y="114012"/>
                  </a:cubicBezTo>
                  <a:cubicBezTo>
                    <a:pt x="226331" y="114012"/>
                    <a:pt x="233237" y="121354"/>
                    <a:pt x="234100" y="133878"/>
                  </a:cubicBezTo>
                  <a:cubicBezTo>
                    <a:pt x="234100" y="139924"/>
                    <a:pt x="234100" y="145970"/>
                    <a:pt x="234100" y="154176"/>
                  </a:cubicBezTo>
                  <a:close/>
                  <a:moveTo>
                    <a:pt x="259135" y="586903"/>
                  </a:moveTo>
                  <a:cubicBezTo>
                    <a:pt x="374816" y="584744"/>
                    <a:pt x="468482" y="494484"/>
                    <a:pt x="467619" y="377017"/>
                  </a:cubicBezTo>
                  <a:cubicBezTo>
                    <a:pt x="467187" y="257391"/>
                    <a:pt x="370931" y="165404"/>
                    <a:pt x="250934" y="168859"/>
                  </a:cubicBezTo>
                  <a:cubicBezTo>
                    <a:pt x="140865" y="171882"/>
                    <a:pt x="47199" y="264733"/>
                    <a:pt x="49357" y="383495"/>
                  </a:cubicBezTo>
                  <a:cubicBezTo>
                    <a:pt x="51515" y="494484"/>
                    <a:pt x="146477" y="588199"/>
                    <a:pt x="258704" y="587335"/>
                  </a:cubicBezTo>
                  <a:close/>
                  <a:moveTo>
                    <a:pt x="527186" y="212477"/>
                  </a:moveTo>
                  <a:lnTo>
                    <a:pt x="527186" y="212477"/>
                  </a:lnTo>
                  <a:cubicBezTo>
                    <a:pt x="527186" y="171018"/>
                    <a:pt x="527186" y="129991"/>
                    <a:pt x="527186" y="88532"/>
                  </a:cubicBezTo>
                  <a:cubicBezTo>
                    <a:pt x="527186" y="79463"/>
                    <a:pt x="524596" y="76440"/>
                    <a:pt x="515531" y="76872"/>
                  </a:cubicBezTo>
                  <a:cubicBezTo>
                    <a:pt x="499561" y="77304"/>
                    <a:pt x="483158" y="77736"/>
                    <a:pt x="467187" y="76872"/>
                  </a:cubicBezTo>
                  <a:cubicBezTo>
                    <a:pt x="456396" y="76440"/>
                    <a:pt x="452943" y="79031"/>
                    <a:pt x="452943" y="90691"/>
                  </a:cubicBezTo>
                  <a:cubicBezTo>
                    <a:pt x="453375" y="142083"/>
                    <a:pt x="453375" y="193475"/>
                    <a:pt x="452943" y="244867"/>
                  </a:cubicBezTo>
                  <a:cubicBezTo>
                    <a:pt x="452943" y="256959"/>
                    <a:pt x="455101" y="267756"/>
                    <a:pt x="461144" y="278552"/>
                  </a:cubicBezTo>
                  <a:cubicBezTo>
                    <a:pt x="467619" y="290644"/>
                    <a:pt x="471504" y="304464"/>
                    <a:pt x="476252" y="317420"/>
                  </a:cubicBezTo>
                  <a:cubicBezTo>
                    <a:pt x="479273" y="326489"/>
                    <a:pt x="479273" y="339877"/>
                    <a:pt x="485316" y="344627"/>
                  </a:cubicBezTo>
                  <a:cubicBezTo>
                    <a:pt x="492223" y="349378"/>
                    <a:pt x="504740" y="345491"/>
                    <a:pt x="514668" y="346355"/>
                  </a:cubicBezTo>
                  <a:cubicBezTo>
                    <a:pt x="525027" y="347219"/>
                    <a:pt x="527186" y="342900"/>
                    <a:pt x="527186" y="333399"/>
                  </a:cubicBezTo>
                  <a:cubicBezTo>
                    <a:pt x="527186" y="293236"/>
                    <a:pt x="527186" y="253072"/>
                    <a:pt x="527186" y="212477"/>
                  </a:cubicBezTo>
                  <a:close/>
                  <a:moveTo>
                    <a:pt x="96838" y="535511"/>
                  </a:moveTo>
                  <a:cubicBezTo>
                    <a:pt x="72666" y="573084"/>
                    <a:pt x="48925" y="608928"/>
                    <a:pt x="26048" y="645637"/>
                  </a:cubicBezTo>
                  <a:cubicBezTo>
                    <a:pt x="9646" y="671981"/>
                    <a:pt x="16552" y="703507"/>
                    <a:pt x="42019" y="720349"/>
                  </a:cubicBezTo>
                  <a:cubicBezTo>
                    <a:pt x="66191" y="735896"/>
                    <a:pt x="98133" y="729418"/>
                    <a:pt x="114967" y="704370"/>
                  </a:cubicBezTo>
                  <a:cubicBezTo>
                    <a:pt x="136117" y="672844"/>
                    <a:pt x="155973" y="640886"/>
                    <a:pt x="176260" y="609360"/>
                  </a:cubicBezTo>
                  <a:cubicBezTo>
                    <a:pt x="179713" y="604178"/>
                    <a:pt x="183166" y="598564"/>
                    <a:pt x="187051" y="592517"/>
                  </a:cubicBezTo>
                  <a:cubicBezTo>
                    <a:pt x="152088" y="580425"/>
                    <a:pt x="122736" y="561855"/>
                    <a:pt x="96838" y="535943"/>
                  </a:cubicBezTo>
                  <a:close/>
                  <a:moveTo>
                    <a:pt x="373089" y="180519"/>
                  </a:moveTo>
                  <a:cubicBezTo>
                    <a:pt x="373089" y="127832"/>
                    <a:pt x="373089" y="75576"/>
                    <a:pt x="373089" y="23321"/>
                  </a:cubicBezTo>
                  <a:cubicBezTo>
                    <a:pt x="373089" y="16411"/>
                    <a:pt x="368773" y="16411"/>
                    <a:pt x="363593" y="16411"/>
                  </a:cubicBezTo>
                  <a:cubicBezTo>
                    <a:pt x="343737" y="16411"/>
                    <a:pt x="323882" y="16411"/>
                    <a:pt x="304458" y="16411"/>
                  </a:cubicBezTo>
                  <a:cubicBezTo>
                    <a:pt x="294962" y="16411"/>
                    <a:pt x="291940" y="19002"/>
                    <a:pt x="291940" y="28503"/>
                  </a:cubicBezTo>
                  <a:cubicBezTo>
                    <a:pt x="292372" y="62620"/>
                    <a:pt x="291940" y="96738"/>
                    <a:pt x="291940" y="130855"/>
                  </a:cubicBezTo>
                  <a:cubicBezTo>
                    <a:pt x="291940" y="145538"/>
                    <a:pt x="298989" y="154607"/>
                    <a:pt x="313091" y="158062"/>
                  </a:cubicBezTo>
                  <a:cubicBezTo>
                    <a:pt x="315249" y="158494"/>
                    <a:pt x="317407" y="159358"/>
                    <a:pt x="319134" y="159790"/>
                  </a:cubicBezTo>
                  <a:cubicBezTo>
                    <a:pt x="336399" y="166268"/>
                    <a:pt x="353665" y="173177"/>
                    <a:pt x="372657" y="180087"/>
                  </a:cubicBezTo>
                  <a:close/>
                  <a:moveTo>
                    <a:pt x="144318" y="180519"/>
                  </a:moveTo>
                  <a:cubicBezTo>
                    <a:pt x="165037" y="172746"/>
                    <a:pt x="183598" y="165404"/>
                    <a:pt x="202590" y="159358"/>
                  </a:cubicBezTo>
                  <a:cubicBezTo>
                    <a:pt x="218561" y="154176"/>
                    <a:pt x="218561" y="155039"/>
                    <a:pt x="217698" y="137765"/>
                  </a:cubicBezTo>
                  <a:cubicBezTo>
                    <a:pt x="217698" y="131719"/>
                    <a:pt x="215539" y="129127"/>
                    <a:pt x="209496" y="129127"/>
                  </a:cubicBezTo>
                  <a:cubicBezTo>
                    <a:pt x="190504" y="129127"/>
                    <a:pt x="171512" y="129127"/>
                    <a:pt x="152520" y="129127"/>
                  </a:cubicBezTo>
                  <a:cubicBezTo>
                    <a:pt x="149498" y="129127"/>
                    <a:pt x="144750" y="133446"/>
                    <a:pt x="144750" y="136037"/>
                  </a:cubicBezTo>
                  <a:cubicBezTo>
                    <a:pt x="143887" y="150721"/>
                    <a:pt x="144750" y="165404"/>
                    <a:pt x="144750" y="1800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3" name="Google Shape;1463;p127"/>
            <p:cNvSpPr/>
            <p:nvPr/>
          </p:nvSpPr>
          <p:spPr>
            <a:xfrm>
              <a:off x="3076522" y="1728093"/>
              <a:ext cx="536366" cy="230775"/>
            </a:xfrm>
            <a:custGeom>
              <a:avLst/>
              <a:gdLst/>
              <a:ahLst/>
              <a:cxnLst/>
              <a:rect l="l" t="t" r="r" b="b"/>
              <a:pathLst>
                <a:path w="536366" h="230775" extrusionOk="0">
                  <a:moveTo>
                    <a:pt x="228605" y="96100"/>
                  </a:moveTo>
                  <a:cubicBezTo>
                    <a:pt x="253208" y="105169"/>
                    <a:pt x="276949" y="114238"/>
                    <a:pt x="300689" y="122443"/>
                  </a:cubicBezTo>
                  <a:cubicBezTo>
                    <a:pt x="303711" y="123739"/>
                    <a:pt x="309322" y="122443"/>
                    <a:pt x="311912" y="120284"/>
                  </a:cubicBezTo>
                  <a:cubicBezTo>
                    <a:pt x="329178" y="106032"/>
                    <a:pt x="342558" y="104305"/>
                    <a:pt x="362414" y="114238"/>
                  </a:cubicBezTo>
                  <a:cubicBezTo>
                    <a:pt x="365004" y="115533"/>
                    <a:pt x="370184" y="115533"/>
                    <a:pt x="372773" y="113806"/>
                  </a:cubicBezTo>
                  <a:cubicBezTo>
                    <a:pt x="400830" y="94804"/>
                    <a:pt x="428455" y="75370"/>
                    <a:pt x="456512" y="56800"/>
                  </a:cubicBezTo>
                  <a:cubicBezTo>
                    <a:pt x="462124" y="52913"/>
                    <a:pt x="461260" y="49026"/>
                    <a:pt x="460829" y="43844"/>
                  </a:cubicBezTo>
                  <a:cubicBezTo>
                    <a:pt x="457807" y="12750"/>
                    <a:pt x="485001" y="-8411"/>
                    <a:pt x="513057" y="3249"/>
                  </a:cubicBezTo>
                  <a:cubicBezTo>
                    <a:pt x="532481" y="11454"/>
                    <a:pt x="541546" y="33911"/>
                    <a:pt x="533345" y="53345"/>
                  </a:cubicBezTo>
                  <a:cubicBezTo>
                    <a:pt x="524712" y="73211"/>
                    <a:pt x="501403" y="82712"/>
                    <a:pt x="481979" y="71915"/>
                  </a:cubicBezTo>
                  <a:cubicBezTo>
                    <a:pt x="472915" y="67165"/>
                    <a:pt x="467735" y="68892"/>
                    <a:pt x="459965" y="74074"/>
                  </a:cubicBezTo>
                  <a:cubicBezTo>
                    <a:pt x="435362" y="91781"/>
                    <a:pt x="410326" y="108624"/>
                    <a:pt x="385291" y="125466"/>
                  </a:cubicBezTo>
                  <a:cubicBezTo>
                    <a:pt x="379680" y="129353"/>
                    <a:pt x="377090" y="132808"/>
                    <a:pt x="378385" y="140150"/>
                  </a:cubicBezTo>
                  <a:cubicBezTo>
                    <a:pt x="381838" y="163038"/>
                    <a:pt x="366730" y="181609"/>
                    <a:pt x="344285" y="184200"/>
                  </a:cubicBezTo>
                  <a:cubicBezTo>
                    <a:pt x="323134" y="186359"/>
                    <a:pt x="305437" y="170380"/>
                    <a:pt x="302847" y="147923"/>
                  </a:cubicBezTo>
                  <a:cubicBezTo>
                    <a:pt x="302847" y="144468"/>
                    <a:pt x="299394" y="139718"/>
                    <a:pt x="296373" y="138854"/>
                  </a:cubicBezTo>
                  <a:cubicBezTo>
                    <a:pt x="273927" y="130217"/>
                    <a:pt x="251482" y="122011"/>
                    <a:pt x="228605" y="113806"/>
                  </a:cubicBezTo>
                  <a:cubicBezTo>
                    <a:pt x="226446" y="112942"/>
                    <a:pt x="222130" y="113806"/>
                    <a:pt x="220403" y="115533"/>
                  </a:cubicBezTo>
                  <a:cubicBezTo>
                    <a:pt x="200116" y="132376"/>
                    <a:pt x="190188" y="133240"/>
                    <a:pt x="167743" y="122011"/>
                  </a:cubicBezTo>
                  <a:cubicBezTo>
                    <a:pt x="165585" y="120716"/>
                    <a:pt x="161268" y="120716"/>
                    <a:pt x="159110" y="122011"/>
                  </a:cubicBezTo>
                  <a:cubicBezTo>
                    <a:pt x="132780" y="139286"/>
                    <a:pt x="106450" y="156992"/>
                    <a:pt x="80120" y="174699"/>
                  </a:cubicBezTo>
                  <a:cubicBezTo>
                    <a:pt x="74940" y="178154"/>
                    <a:pt x="74508" y="181609"/>
                    <a:pt x="75371" y="187223"/>
                  </a:cubicBezTo>
                  <a:cubicBezTo>
                    <a:pt x="78393" y="204497"/>
                    <a:pt x="68465" y="221340"/>
                    <a:pt x="52494" y="227818"/>
                  </a:cubicBezTo>
                  <a:cubicBezTo>
                    <a:pt x="36092" y="234728"/>
                    <a:pt x="17531" y="229114"/>
                    <a:pt x="7172" y="215294"/>
                  </a:cubicBezTo>
                  <a:cubicBezTo>
                    <a:pt x="-3188" y="200611"/>
                    <a:pt x="-2324" y="181177"/>
                    <a:pt x="9762" y="167357"/>
                  </a:cubicBezTo>
                  <a:cubicBezTo>
                    <a:pt x="20553" y="154833"/>
                    <a:pt x="40408" y="150946"/>
                    <a:pt x="55084" y="159584"/>
                  </a:cubicBezTo>
                  <a:cubicBezTo>
                    <a:pt x="62854" y="164334"/>
                    <a:pt x="68034" y="163470"/>
                    <a:pt x="74940" y="158720"/>
                  </a:cubicBezTo>
                  <a:cubicBezTo>
                    <a:pt x="98680" y="142309"/>
                    <a:pt x="123284" y="126330"/>
                    <a:pt x="147456" y="109919"/>
                  </a:cubicBezTo>
                  <a:cubicBezTo>
                    <a:pt x="150477" y="107760"/>
                    <a:pt x="153499" y="102577"/>
                    <a:pt x="153067" y="99123"/>
                  </a:cubicBezTo>
                  <a:cubicBezTo>
                    <a:pt x="150477" y="74506"/>
                    <a:pt x="164290" y="55504"/>
                    <a:pt x="186304" y="53345"/>
                  </a:cubicBezTo>
                  <a:cubicBezTo>
                    <a:pt x="209181" y="51186"/>
                    <a:pt x="227310" y="67165"/>
                    <a:pt x="229036" y="91781"/>
                  </a:cubicBezTo>
                  <a:cubicBezTo>
                    <a:pt x="229036" y="93077"/>
                    <a:pt x="229036" y="94372"/>
                    <a:pt x="229036" y="96531"/>
                  </a:cubicBezTo>
                  <a:close/>
                  <a:moveTo>
                    <a:pt x="169038" y="90917"/>
                  </a:moveTo>
                  <a:cubicBezTo>
                    <a:pt x="169038" y="102577"/>
                    <a:pt x="179829" y="113374"/>
                    <a:pt x="191052" y="112942"/>
                  </a:cubicBezTo>
                  <a:cubicBezTo>
                    <a:pt x="202275" y="112942"/>
                    <a:pt x="212634" y="101714"/>
                    <a:pt x="212634" y="90053"/>
                  </a:cubicBezTo>
                  <a:cubicBezTo>
                    <a:pt x="212634" y="78825"/>
                    <a:pt x="201411" y="68460"/>
                    <a:pt x="189757" y="68892"/>
                  </a:cubicBezTo>
                  <a:cubicBezTo>
                    <a:pt x="178966" y="68892"/>
                    <a:pt x="169038" y="79689"/>
                    <a:pt x="169470" y="90917"/>
                  </a:cubicBezTo>
                  <a:close/>
                  <a:moveTo>
                    <a:pt x="37819" y="214430"/>
                  </a:moveTo>
                  <a:cubicBezTo>
                    <a:pt x="49041" y="214430"/>
                    <a:pt x="59832" y="203634"/>
                    <a:pt x="59832" y="192405"/>
                  </a:cubicBezTo>
                  <a:cubicBezTo>
                    <a:pt x="59832" y="181609"/>
                    <a:pt x="49041" y="170812"/>
                    <a:pt x="38682" y="170380"/>
                  </a:cubicBezTo>
                  <a:cubicBezTo>
                    <a:pt x="27891" y="170380"/>
                    <a:pt x="16236" y="181177"/>
                    <a:pt x="16236" y="192405"/>
                  </a:cubicBezTo>
                  <a:cubicBezTo>
                    <a:pt x="16236" y="203634"/>
                    <a:pt x="27027" y="214862"/>
                    <a:pt x="38250" y="214862"/>
                  </a:cubicBezTo>
                  <a:close/>
                  <a:moveTo>
                    <a:pt x="475504" y="37798"/>
                  </a:moveTo>
                  <a:cubicBezTo>
                    <a:pt x="475504" y="48163"/>
                    <a:pt x="486727" y="59391"/>
                    <a:pt x="497087" y="59391"/>
                  </a:cubicBezTo>
                  <a:cubicBezTo>
                    <a:pt x="508309" y="59391"/>
                    <a:pt x="519100" y="48594"/>
                    <a:pt x="519532" y="37366"/>
                  </a:cubicBezTo>
                  <a:cubicBezTo>
                    <a:pt x="519532" y="27001"/>
                    <a:pt x="508741" y="15773"/>
                    <a:pt x="497950" y="15341"/>
                  </a:cubicBezTo>
                  <a:cubicBezTo>
                    <a:pt x="487159" y="15341"/>
                    <a:pt x="475504" y="26569"/>
                    <a:pt x="475504" y="37366"/>
                  </a:cubicBezTo>
                  <a:close/>
                  <a:moveTo>
                    <a:pt x="340400" y="167357"/>
                  </a:moveTo>
                  <a:cubicBezTo>
                    <a:pt x="351623" y="167357"/>
                    <a:pt x="362414" y="157856"/>
                    <a:pt x="362846" y="146628"/>
                  </a:cubicBezTo>
                  <a:cubicBezTo>
                    <a:pt x="362846" y="136263"/>
                    <a:pt x="351191" y="123739"/>
                    <a:pt x="340832" y="123739"/>
                  </a:cubicBezTo>
                  <a:cubicBezTo>
                    <a:pt x="330472" y="123739"/>
                    <a:pt x="318818" y="134967"/>
                    <a:pt x="318818" y="144900"/>
                  </a:cubicBezTo>
                  <a:cubicBezTo>
                    <a:pt x="318818" y="156560"/>
                    <a:pt x="328746" y="166925"/>
                    <a:pt x="340400" y="16692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4" name="Google Shape;1464;p127"/>
            <p:cNvSpPr/>
            <p:nvPr/>
          </p:nvSpPr>
          <p:spPr>
            <a:xfrm>
              <a:off x="3518790" y="1857015"/>
              <a:ext cx="110932" cy="444388"/>
            </a:xfrm>
            <a:custGeom>
              <a:avLst/>
              <a:gdLst/>
              <a:ahLst/>
              <a:cxnLst/>
              <a:rect l="l" t="t" r="r" b="b"/>
              <a:pathLst>
                <a:path w="110932" h="444388" extrusionOk="0">
                  <a:moveTo>
                    <a:pt x="863" y="221546"/>
                  </a:moveTo>
                  <a:cubicBezTo>
                    <a:pt x="863" y="155903"/>
                    <a:pt x="863" y="89828"/>
                    <a:pt x="863" y="24184"/>
                  </a:cubicBezTo>
                  <a:cubicBezTo>
                    <a:pt x="863" y="6910"/>
                    <a:pt x="7770" y="0"/>
                    <a:pt x="25035" y="0"/>
                  </a:cubicBezTo>
                  <a:cubicBezTo>
                    <a:pt x="46186" y="0"/>
                    <a:pt x="67336" y="0"/>
                    <a:pt x="88487" y="0"/>
                  </a:cubicBezTo>
                  <a:cubicBezTo>
                    <a:pt x="104026" y="0"/>
                    <a:pt x="110932" y="6910"/>
                    <a:pt x="110932" y="22457"/>
                  </a:cubicBezTo>
                  <a:cubicBezTo>
                    <a:pt x="110932" y="155903"/>
                    <a:pt x="110932" y="289349"/>
                    <a:pt x="110932" y="422795"/>
                  </a:cubicBezTo>
                  <a:cubicBezTo>
                    <a:pt x="110932" y="436614"/>
                    <a:pt x="103594" y="444388"/>
                    <a:pt x="89782" y="444388"/>
                  </a:cubicBezTo>
                  <a:cubicBezTo>
                    <a:pt x="67336" y="444388"/>
                    <a:pt x="45323" y="444388"/>
                    <a:pt x="22877" y="444388"/>
                  </a:cubicBezTo>
                  <a:cubicBezTo>
                    <a:pt x="6906" y="444388"/>
                    <a:pt x="0" y="437046"/>
                    <a:pt x="0" y="421067"/>
                  </a:cubicBezTo>
                  <a:cubicBezTo>
                    <a:pt x="0" y="354560"/>
                    <a:pt x="0" y="288053"/>
                    <a:pt x="0" y="221546"/>
                  </a:cubicBezTo>
                  <a:cubicBezTo>
                    <a:pt x="0" y="221546"/>
                    <a:pt x="0" y="221546"/>
                    <a:pt x="0" y="221546"/>
                  </a:cubicBezTo>
                  <a:close/>
                  <a:moveTo>
                    <a:pt x="95393" y="221978"/>
                  </a:moveTo>
                  <a:cubicBezTo>
                    <a:pt x="95393" y="214205"/>
                    <a:pt x="95393" y="205999"/>
                    <a:pt x="95393" y="198226"/>
                  </a:cubicBezTo>
                  <a:cubicBezTo>
                    <a:pt x="95393" y="141651"/>
                    <a:pt x="95393" y="85077"/>
                    <a:pt x="95393" y="28935"/>
                  </a:cubicBezTo>
                  <a:cubicBezTo>
                    <a:pt x="95393" y="19434"/>
                    <a:pt x="92372" y="16411"/>
                    <a:pt x="83307" y="16843"/>
                  </a:cubicBezTo>
                  <a:cubicBezTo>
                    <a:pt x="65178" y="17706"/>
                    <a:pt x="46617" y="17275"/>
                    <a:pt x="28488" y="16843"/>
                  </a:cubicBezTo>
                  <a:cubicBezTo>
                    <a:pt x="19424" y="16843"/>
                    <a:pt x="15971" y="19002"/>
                    <a:pt x="15971" y="28935"/>
                  </a:cubicBezTo>
                  <a:cubicBezTo>
                    <a:pt x="16834" y="50528"/>
                    <a:pt x="15971" y="72121"/>
                    <a:pt x="15971" y="93715"/>
                  </a:cubicBezTo>
                  <a:cubicBezTo>
                    <a:pt x="15971" y="200385"/>
                    <a:pt x="15971" y="307487"/>
                    <a:pt x="15971" y="414158"/>
                  </a:cubicBezTo>
                  <a:cubicBezTo>
                    <a:pt x="15971" y="424522"/>
                    <a:pt x="18992" y="427977"/>
                    <a:pt x="29352" y="427545"/>
                  </a:cubicBezTo>
                  <a:cubicBezTo>
                    <a:pt x="47049" y="426682"/>
                    <a:pt x="64746" y="426682"/>
                    <a:pt x="82012" y="427545"/>
                  </a:cubicBezTo>
                  <a:cubicBezTo>
                    <a:pt x="92372" y="427977"/>
                    <a:pt x="95393" y="424522"/>
                    <a:pt x="95393" y="414158"/>
                  </a:cubicBezTo>
                  <a:cubicBezTo>
                    <a:pt x="95393" y="350242"/>
                    <a:pt x="95393" y="285894"/>
                    <a:pt x="95393" y="22197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5" name="Google Shape;1465;p127"/>
            <p:cNvSpPr/>
            <p:nvPr/>
          </p:nvSpPr>
          <p:spPr>
            <a:xfrm>
              <a:off x="3936189" y="2970087"/>
              <a:ext cx="80772" cy="62029"/>
            </a:xfrm>
            <a:custGeom>
              <a:avLst/>
              <a:gdLst/>
              <a:ahLst/>
              <a:cxnLst/>
              <a:rect l="l" t="t" r="r" b="b"/>
              <a:pathLst>
                <a:path w="80772" h="62029" extrusionOk="0">
                  <a:moveTo>
                    <a:pt x="3885" y="62030"/>
                  </a:moveTo>
                  <a:cubicBezTo>
                    <a:pt x="2590" y="58575"/>
                    <a:pt x="0" y="55552"/>
                    <a:pt x="0" y="52097"/>
                  </a:cubicBezTo>
                  <a:cubicBezTo>
                    <a:pt x="0" y="48642"/>
                    <a:pt x="1295" y="43460"/>
                    <a:pt x="3453" y="41732"/>
                  </a:cubicBezTo>
                  <a:cubicBezTo>
                    <a:pt x="24604" y="27480"/>
                    <a:pt x="46186" y="13661"/>
                    <a:pt x="67768" y="705"/>
                  </a:cubicBezTo>
                  <a:cubicBezTo>
                    <a:pt x="70358" y="-1022"/>
                    <a:pt x="76832" y="705"/>
                    <a:pt x="79854" y="2864"/>
                  </a:cubicBezTo>
                  <a:cubicBezTo>
                    <a:pt x="81580" y="4160"/>
                    <a:pt x="80717" y="12365"/>
                    <a:pt x="78559" y="13661"/>
                  </a:cubicBezTo>
                  <a:cubicBezTo>
                    <a:pt x="56114" y="28776"/>
                    <a:pt x="33668" y="43028"/>
                    <a:pt x="10791" y="57711"/>
                  </a:cubicBezTo>
                  <a:cubicBezTo>
                    <a:pt x="9928" y="58143"/>
                    <a:pt x="8633" y="58143"/>
                    <a:pt x="7770" y="58575"/>
                  </a:cubicBezTo>
                  <a:cubicBezTo>
                    <a:pt x="6475" y="59870"/>
                    <a:pt x="5180" y="61166"/>
                    <a:pt x="3885" y="620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6" name="Google Shape;1466;p127"/>
            <p:cNvSpPr/>
            <p:nvPr/>
          </p:nvSpPr>
          <p:spPr>
            <a:xfrm>
              <a:off x="4233159" y="2588527"/>
              <a:ext cx="41766" cy="89368"/>
            </a:xfrm>
            <a:custGeom>
              <a:avLst/>
              <a:gdLst/>
              <a:ahLst/>
              <a:cxnLst/>
              <a:rect l="l" t="t" r="r" b="b"/>
              <a:pathLst>
                <a:path w="41766" h="89368" extrusionOk="0">
                  <a:moveTo>
                    <a:pt x="432" y="82552"/>
                  </a:moveTo>
                  <a:cubicBezTo>
                    <a:pt x="2158" y="76938"/>
                    <a:pt x="3885" y="72187"/>
                    <a:pt x="5611" y="67436"/>
                  </a:cubicBezTo>
                  <a:cubicBezTo>
                    <a:pt x="11654" y="48434"/>
                    <a:pt x="17697" y="29432"/>
                    <a:pt x="23309" y="9999"/>
                  </a:cubicBezTo>
                  <a:cubicBezTo>
                    <a:pt x="25467" y="3521"/>
                    <a:pt x="28488" y="-1662"/>
                    <a:pt x="35826" y="498"/>
                  </a:cubicBezTo>
                  <a:cubicBezTo>
                    <a:pt x="43164" y="2657"/>
                    <a:pt x="42301" y="9135"/>
                    <a:pt x="40574" y="14749"/>
                  </a:cubicBezTo>
                  <a:cubicBezTo>
                    <a:pt x="34100" y="36342"/>
                    <a:pt x="27193" y="57935"/>
                    <a:pt x="20287" y="79097"/>
                  </a:cubicBezTo>
                  <a:cubicBezTo>
                    <a:pt x="19424" y="82120"/>
                    <a:pt x="18129" y="86007"/>
                    <a:pt x="15539" y="87302"/>
                  </a:cubicBezTo>
                  <a:cubicBezTo>
                    <a:pt x="12518" y="89030"/>
                    <a:pt x="8201" y="89893"/>
                    <a:pt x="4748" y="89030"/>
                  </a:cubicBezTo>
                  <a:cubicBezTo>
                    <a:pt x="2590" y="88598"/>
                    <a:pt x="1727" y="84279"/>
                    <a:pt x="0" y="821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7" name="Google Shape;1467;p127"/>
            <p:cNvSpPr/>
            <p:nvPr/>
          </p:nvSpPr>
          <p:spPr>
            <a:xfrm>
              <a:off x="4162018" y="2735426"/>
              <a:ext cx="58624" cy="82645"/>
            </a:xfrm>
            <a:custGeom>
              <a:avLst/>
              <a:gdLst/>
              <a:ahLst/>
              <a:cxnLst/>
              <a:rect l="l" t="t" r="r" b="b"/>
              <a:pathLst>
                <a:path w="58624" h="82645" extrusionOk="0">
                  <a:moveTo>
                    <a:pt x="58193" y="6478"/>
                  </a:moveTo>
                  <a:cubicBezTo>
                    <a:pt x="56466" y="10365"/>
                    <a:pt x="55603" y="13388"/>
                    <a:pt x="53876" y="16411"/>
                  </a:cubicBezTo>
                  <a:cubicBezTo>
                    <a:pt x="42222" y="36276"/>
                    <a:pt x="30567" y="55710"/>
                    <a:pt x="18913" y="75576"/>
                  </a:cubicBezTo>
                  <a:cubicBezTo>
                    <a:pt x="15460" y="81622"/>
                    <a:pt x="9848" y="84645"/>
                    <a:pt x="3805" y="81190"/>
                  </a:cubicBezTo>
                  <a:cubicBezTo>
                    <a:pt x="-2669" y="77303"/>
                    <a:pt x="352" y="71258"/>
                    <a:pt x="3805" y="66075"/>
                  </a:cubicBezTo>
                  <a:cubicBezTo>
                    <a:pt x="15892" y="45777"/>
                    <a:pt x="27978" y="25480"/>
                    <a:pt x="40495" y="5614"/>
                  </a:cubicBezTo>
                  <a:cubicBezTo>
                    <a:pt x="42222" y="2591"/>
                    <a:pt x="47833" y="432"/>
                    <a:pt x="51718" y="0"/>
                  </a:cubicBezTo>
                  <a:cubicBezTo>
                    <a:pt x="53876" y="0"/>
                    <a:pt x="56034" y="4319"/>
                    <a:pt x="58624" y="691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8" name="Google Shape;1468;p127"/>
            <p:cNvSpPr/>
            <p:nvPr/>
          </p:nvSpPr>
          <p:spPr>
            <a:xfrm>
              <a:off x="4061797" y="2864985"/>
              <a:ext cx="68091" cy="72121"/>
            </a:xfrm>
            <a:custGeom>
              <a:avLst/>
              <a:gdLst/>
              <a:ahLst/>
              <a:cxnLst/>
              <a:rect l="l" t="t" r="r" b="b"/>
              <a:pathLst>
                <a:path w="68091" h="72121" extrusionOk="0">
                  <a:moveTo>
                    <a:pt x="7338" y="72121"/>
                  </a:moveTo>
                  <a:cubicBezTo>
                    <a:pt x="4316" y="69962"/>
                    <a:pt x="432" y="68234"/>
                    <a:pt x="0" y="66075"/>
                  </a:cubicBezTo>
                  <a:cubicBezTo>
                    <a:pt x="0" y="62188"/>
                    <a:pt x="863" y="57438"/>
                    <a:pt x="3453" y="54847"/>
                  </a:cubicBezTo>
                  <a:cubicBezTo>
                    <a:pt x="14676" y="42323"/>
                    <a:pt x="27194" y="30662"/>
                    <a:pt x="38848" y="18570"/>
                  </a:cubicBezTo>
                  <a:cubicBezTo>
                    <a:pt x="44028" y="13388"/>
                    <a:pt x="47912" y="7341"/>
                    <a:pt x="53524" y="3023"/>
                  </a:cubicBezTo>
                  <a:cubicBezTo>
                    <a:pt x="56977" y="432"/>
                    <a:pt x="63020" y="864"/>
                    <a:pt x="67768" y="0"/>
                  </a:cubicBezTo>
                  <a:cubicBezTo>
                    <a:pt x="67768" y="4750"/>
                    <a:pt x="69063" y="11228"/>
                    <a:pt x="66473" y="13819"/>
                  </a:cubicBezTo>
                  <a:cubicBezTo>
                    <a:pt x="50071" y="31958"/>
                    <a:pt x="33237" y="49232"/>
                    <a:pt x="15971" y="66939"/>
                  </a:cubicBezTo>
                  <a:cubicBezTo>
                    <a:pt x="13813" y="69098"/>
                    <a:pt x="10791" y="69962"/>
                    <a:pt x="7338" y="72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69" name="Google Shape;1469;p127"/>
            <p:cNvSpPr/>
            <p:nvPr/>
          </p:nvSpPr>
          <p:spPr>
            <a:xfrm>
              <a:off x="3178118" y="2949199"/>
              <a:ext cx="78905" cy="60927"/>
            </a:xfrm>
            <a:custGeom>
              <a:avLst/>
              <a:gdLst/>
              <a:ahLst/>
              <a:cxnLst/>
              <a:rect l="l" t="t" r="r" b="b"/>
              <a:pathLst>
                <a:path w="78905" h="60927" extrusionOk="0">
                  <a:moveTo>
                    <a:pt x="7012" y="0"/>
                  </a:moveTo>
                  <a:cubicBezTo>
                    <a:pt x="10034" y="1727"/>
                    <a:pt x="12624" y="3023"/>
                    <a:pt x="15213" y="4750"/>
                  </a:cubicBezTo>
                  <a:cubicBezTo>
                    <a:pt x="34206" y="18138"/>
                    <a:pt x="53198" y="31958"/>
                    <a:pt x="72190" y="45346"/>
                  </a:cubicBezTo>
                  <a:cubicBezTo>
                    <a:pt x="76938" y="48801"/>
                    <a:pt x="81687" y="53119"/>
                    <a:pt x="76938" y="58302"/>
                  </a:cubicBezTo>
                  <a:cubicBezTo>
                    <a:pt x="74349" y="60893"/>
                    <a:pt x="66579" y="61756"/>
                    <a:pt x="63558" y="60029"/>
                  </a:cubicBezTo>
                  <a:cubicBezTo>
                    <a:pt x="42839" y="46209"/>
                    <a:pt x="22983" y="31526"/>
                    <a:pt x="3128" y="16843"/>
                  </a:cubicBezTo>
                  <a:cubicBezTo>
                    <a:pt x="538" y="15115"/>
                    <a:pt x="-326" y="9501"/>
                    <a:pt x="106" y="5614"/>
                  </a:cubicBezTo>
                  <a:cubicBezTo>
                    <a:pt x="106" y="3887"/>
                    <a:pt x="4854" y="2159"/>
                    <a:pt x="7444"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0" name="Google Shape;1470;p127"/>
            <p:cNvSpPr/>
            <p:nvPr/>
          </p:nvSpPr>
          <p:spPr>
            <a:xfrm>
              <a:off x="4055855" y="1917476"/>
              <a:ext cx="70460" cy="73236"/>
            </a:xfrm>
            <a:custGeom>
              <a:avLst/>
              <a:gdLst/>
              <a:ahLst/>
              <a:cxnLst/>
              <a:rect l="l" t="t" r="r" b="b"/>
              <a:pathLst>
                <a:path w="70460" h="73236" extrusionOk="0">
                  <a:moveTo>
                    <a:pt x="6805" y="0"/>
                  </a:moveTo>
                  <a:cubicBezTo>
                    <a:pt x="10259" y="2159"/>
                    <a:pt x="13712" y="3455"/>
                    <a:pt x="15870" y="5614"/>
                  </a:cubicBezTo>
                  <a:cubicBezTo>
                    <a:pt x="32272" y="22025"/>
                    <a:pt x="48675" y="38868"/>
                    <a:pt x="65077" y="55279"/>
                  </a:cubicBezTo>
                  <a:cubicBezTo>
                    <a:pt x="69825" y="60029"/>
                    <a:pt x="73278" y="66075"/>
                    <a:pt x="67235" y="71258"/>
                  </a:cubicBezTo>
                  <a:cubicBezTo>
                    <a:pt x="61624" y="76008"/>
                    <a:pt x="56876" y="71258"/>
                    <a:pt x="52560" y="66939"/>
                  </a:cubicBezTo>
                  <a:cubicBezTo>
                    <a:pt x="35726" y="50096"/>
                    <a:pt x="18891" y="33685"/>
                    <a:pt x="2489" y="16411"/>
                  </a:cubicBezTo>
                  <a:cubicBezTo>
                    <a:pt x="331" y="14251"/>
                    <a:pt x="-533" y="9069"/>
                    <a:pt x="331" y="6046"/>
                  </a:cubicBezTo>
                  <a:cubicBezTo>
                    <a:pt x="331" y="3887"/>
                    <a:pt x="4647" y="2159"/>
                    <a:pt x="723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1" name="Google Shape;1471;p127"/>
            <p:cNvSpPr/>
            <p:nvPr/>
          </p:nvSpPr>
          <p:spPr>
            <a:xfrm>
              <a:off x="3067020" y="2840366"/>
              <a:ext cx="69334" cy="72706"/>
            </a:xfrm>
            <a:custGeom>
              <a:avLst/>
              <a:gdLst/>
              <a:ahLst/>
              <a:cxnLst/>
              <a:rect l="l" t="t" r="r" b="b"/>
              <a:pathLst>
                <a:path w="69334" h="72706" extrusionOk="0">
                  <a:moveTo>
                    <a:pt x="69334" y="65647"/>
                  </a:moveTo>
                  <a:cubicBezTo>
                    <a:pt x="67176" y="68238"/>
                    <a:pt x="65881" y="72125"/>
                    <a:pt x="63723" y="72557"/>
                  </a:cubicBezTo>
                  <a:cubicBezTo>
                    <a:pt x="60270" y="72988"/>
                    <a:pt x="55522" y="72557"/>
                    <a:pt x="53364" y="70397"/>
                  </a:cubicBezTo>
                  <a:cubicBezTo>
                    <a:pt x="42141" y="59169"/>
                    <a:pt x="31350" y="47076"/>
                    <a:pt x="20559" y="34984"/>
                  </a:cubicBezTo>
                  <a:cubicBezTo>
                    <a:pt x="14516" y="28506"/>
                    <a:pt x="8904" y="21165"/>
                    <a:pt x="3293" y="14255"/>
                  </a:cubicBezTo>
                  <a:cubicBezTo>
                    <a:pt x="-592" y="9504"/>
                    <a:pt x="-1887" y="3458"/>
                    <a:pt x="4156" y="435"/>
                  </a:cubicBezTo>
                  <a:cubicBezTo>
                    <a:pt x="7178" y="-860"/>
                    <a:pt x="14084" y="867"/>
                    <a:pt x="16674" y="3890"/>
                  </a:cubicBezTo>
                  <a:cubicBezTo>
                    <a:pt x="33076" y="21597"/>
                    <a:pt x="48616" y="39735"/>
                    <a:pt x="64155" y="57441"/>
                  </a:cubicBezTo>
                  <a:cubicBezTo>
                    <a:pt x="65881" y="59601"/>
                    <a:pt x="67176" y="62192"/>
                    <a:pt x="69334" y="652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2" name="Google Shape;1472;p127"/>
            <p:cNvSpPr/>
            <p:nvPr/>
          </p:nvSpPr>
          <p:spPr>
            <a:xfrm>
              <a:off x="3928775" y="1829186"/>
              <a:ext cx="81225" cy="57407"/>
            </a:xfrm>
            <a:custGeom>
              <a:avLst/>
              <a:gdLst/>
              <a:ahLst/>
              <a:cxnLst/>
              <a:rect l="l" t="t" r="r" b="b"/>
              <a:pathLst>
                <a:path w="81225" h="57407" extrusionOk="0">
                  <a:moveTo>
                    <a:pt x="81225" y="47262"/>
                  </a:moveTo>
                  <a:cubicBezTo>
                    <a:pt x="81225" y="55899"/>
                    <a:pt x="74751" y="59786"/>
                    <a:pt x="68276" y="55899"/>
                  </a:cubicBezTo>
                  <a:cubicBezTo>
                    <a:pt x="46262" y="42512"/>
                    <a:pt x="24680" y="28692"/>
                    <a:pt x="3098" y="14440"/>
                  </a:cubicBezTo>
                  <a:cubicBezTo>
                    <a:pt x="508" y="12713"/>
                    <a:pt x="-787" y="6235"/>
                    <a:pt x="508" y="3644"/>
                  </a:cubicBezTo>
                  <a:cubicBezTo>
                    <a:pt x="1803" y="1053"/>
                    <a:pt x="8709" y="-1107"/>
                    <a:pt x="10867" y="621"/>
                  </a:cubicBezTo>
                  <a:cubicBezTo>
                    <a:pt x="33313" y="14009"/>
                    <a:pt x="55327" y="27828"/>
                    <a:pt x="77340" y="41648"/>
                  </a:cubicBezTo>
                  <a:cubicBezTo>
                    <a:pt x="79499" y="42943"/>
                    <a:pt x="80362" y="45967"/>
                    <a:pt x="81225" y="4683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3" name="Google Shape;1473;p127"/>
            <p:cNvSpPr/>
            <p:nvPr/>
          </p:nvSpPr>
          <p:spPr>
            <a:xfrm>
              <a:off x="3783565" y="1769474"/>
              <a:ext cx="89173" cy="42195"/>
            </a:xfrm>
            <a:custGeom>
              <a:avLst/>
              <a:gdLst/>
              <a:ahLst/>
              <a:cxnLst/>
              <a:rect l="l" t="t" r="r" b="b"/>
              <a:pathLst>
                <a:path w="89173" h="42195" extrusionOk="0">
                  <a:moveTo>
                    <a:pt x="82267" y="42195"/>
                  </a:moveTo>
                  <a:cubicBezTo>
                    <a:pt x="76224" y="40036"/>
                    <a:pt x="72339" y="38308"/>
                    <a:pt x="68023" y="37013"/>
                  </a:cubicBezTo>
                  <a:cubicBezTo>
                    <a:pt x="48599" y="30103"/>
                    <a:pt x="28743" y="23625"/>
                    <a:pt x="8887" y="17147"/>
                  </a:cubicBezTo>
                  <a:cubicBezTo>
                    <a:pt x="3276" y="15420"/>
                    <a:pt x="-1904" y="12828"/>
                    <a:pt x="686" y="5919"/>
                  </a:cubicBezTo>
                  <a:cubicBezTo>
                    <a:pt x="2844" y="-559"/>
                    <a:pt x="7593" y="-991"/>
                    <a:pt x="14067" y="1168"/>
                  </a:cubicBezTo>
                  <a:cubicBezTo>
                    <a:pt x="36513" y="8942"/>
                    <a:pt x="59390" y="16283"/>
                    <a:pt x="81835" y="24489"/>
                  </a:cubicBezTo>
                  <a:cubicBezTo>
                    <a:pt x="85288" y="25784"/>
                    <a:pt x="88310" y="31399"/>
                    <a:pt x="89173" y="35285"/>
                  </a:cubicBezTo>
                  <a:cubicBezTo>
                    <a:pt x="89173" y="37013"/>
                    <a:pt x="83993" y="40036"/>
                    <a:pt x="81835" y="4219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4" name="Google Shape;1474;p127"/>
            <p:cNvSpPr/>
            <p:nvPr/>
          </p:nvSpPr>
          <p:spPr>
            <a:xfrm>
              <a:off x="2986083" y="2702604"/>
              <a:ext cx="51090" cy="88100"/>
            </a:xfrm>
            <a:custGeom>
              <a:avLst/>
              <a:gdLst/>
              <a:ahLst/>
              <a:cxnLst/>
              <a:rect l="l" t="t" r="r" b="b"/>
              <a:pathLst>
                <a:path w="51090" h="88100" extrusionOk="0">
                  <a:moveTo>
                    <a:pt x="12577" y="0"/>
                  </a:moveTo>
                  <a:cubicBezTo>
                    <a:pt x="13872" y="3455"/>
                    <a:pt x="15167" y="6910"/>
                    <a:pt x="16462" y="9933"/>
                  </a:cubicBezTo>
                  <a:cubicBezTo>
                    <a:pt x="27685" y="31526"/>
                    <a:pt x="39771" y="52687"/>
                    <a:pt x="50562" y="74712"/>
                  </a:cubicBezTo>
                  <a:cubicBezTo>
                    <a:pt x="52289" y="78168"/>
                    <a:pt x="49267" y="83350"/>
                    <a:pt x="48835" y="88100"/>
                  </a:cubicBezTo>
                  <a:cubicBezTo>
                    <a:pt x="44519" y="86373"/>
                    <a:pt x="38476" y="85941"/>
                    <a:pt x="36749" y="82918"/>
                  </a:cubicBezTo>
                  <a:cubicBezTo>
                    <a:pt x="24232" y="61325"/>
                    <a:pt x="12577" y="39732"/>
                    <a:pt x="1355" y="17707"/>
                  </a:cubicBezTo>
                  <a:cubicBezTo>
                    <a:pt x="-2098" y="10797"/>
                    <a:pt x="1355" y="4319"/>
                    <a:pt x="8261" y="4319"/>
                  </a:cubicBezTo>
                  <a:cubicBezTo>
                    <a:pt x="9556" y="3023"/>
                    <a:pt x="10851" y="1728"/>
                    <a:pt x="12146"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5" name="Google Shape;1475;p127"/>
            <p:cNvSpPr/>
            <p:nvPr/>
          </p:nvSpPr>
          <p:spPr>
            <a:xfrm>
              <a:off x="3631449" y="1746000"/>
              <a:ext cx="91939" cy="22482"/>
            </a:xfrm>
            <a:custGeom>
              <a:avLst/>
              <a:gdLst/>
              <a:ahLst/>
              <a:cxnLst/>
              <a:rect l="l" t="t" r="r" b="b"/>
              <a:pathLst>
                <a:path w="91939" h="22482" extrusionOk="0">
                  <a:moveTo>
                    <a:pt x="86760" y="22482"/>
                  </a:moveTo>
                  <a:cubicBezTo>
                    <a:pt x="57840" y="19891"/>
                    <a:pt x="32373" y="17732"/>
                    <a:pt x="6475" y="14709"/>
                  </a:cubicBezTo>
                  <a:cubicBezTo>
                    <a:pt x="3885" y="14709"/>
                    <a:pt x="0" y="9526"/>
                    <a:pt x="0" y="6935"/>
                  </a:cubicBezTo>
                  <a:cubicBezTo>
                    <a:pt x="0" y="4776"/>
                    <a:pt x="4748" y="-406"/>
                    <a:pt x="6906" y="25"/>
                  </a:cubicBezTo>
                  <a:cubicBezTo>
                    <a:pt x="33236" y="1753"/>
                    <a:pt x="59567" y="4344"/>
                    <a:pt x="86329" y="7367"/>
                  </a:cubicBezTo>
                  <a:cubicBezTo>
                    <a:pt x="88487" y="7367"/>
                    <a:pt x="91940" y="13413"/>
                    <a:pt x="91940" y="16868"/>
                  </a:cubicBezTo>
                  <a:cubicBezTo>
                    <a:pt x="91940" y="19459"/>
                    <a:pt x="87623" y="22051"/>
                    <a:pt x="87192" y="2248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6" name="Google Shape;1476;p127"/>
            <p:cNvSpPr/>
            <p:nvPr/>
          </p:nvSpPr>
          <p:spPr>
            <a:xfrm>
              <a:off x="3435915" y="3002750"/>
              <a:ext cx="124489" cy="16734"/>
            </a:xfrm>
            <a:custGeom>
              <a:avLst/>
              <a:gdLst/>
              <a:ahLst/>
              <a:cxnLst/>
              <a:rect l="l" t="t" r="r" b="b"/>
              <a:pathLst>
                <a:path w="124489" h="16734" extrusionOk="0">
                  <a:moveTo>
                    <a:pt x="63020" y="0"/>
                  </a:moveTo>
                  <a:cubicBezTo>
                    <a:pt x="79854" y="0"/>
                    <a:pt x="96688" y="0"/>
                    <a:pt x="113522" y="0"/>
                  </a:cubicBezTo>
                  <a:cubicBezTo>
                    <a:pt x="119565" y="0"/>
                    <a:pt x="125608" y="1296"/>
                    <a:pt x="124313" y="8206"/>
                  </a:cubicBezTo>
                  <a:cubicBezTo>
                    <a:pt x="123881" y="11660"/>
                    <a:pt x="117839" y="16411"/>
                    <a:pt x="113954" y="16411"/>
                  </a:cubicBezTo>
                  <a:cubicBezTo>
                    <a:pt x="79422" y="16843"/>
                    <a:pt x="44891" y="16843"/>
                    <a:pt x="10359" y="16411"/>
                  </a:cubicBezTo>
                  <a:cubicBezTo>
                    <a:pt x="6906" y="16411"/>
                    <a:pt x="3453" y="11229"/>
                    <a:pt x="0" y="8206"/>
                  </a:cubicBezTo>
                  <a:cubicBezTo>
                    <a:pt x="3453" y="5614"/>
                    <a:pt x="6906" y="864"/>
                    <a:pt x="10791" y="432"/>
                  </a:cubicBezTo>
                  <a:cubicBezTo>
                    <a:pt x="28057" y="-432"/>
                    <a:pt x="45323" y="432"/>
                    <a:pt x="62588" y="43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7" name="Google Shape;1477;p127"/>
            <p:cNvSpPr/>
            <p:nvPr/>
          </p:nvSpPr>
          <p:spPr>
            <a:xfrm>
              <a:off x="3336683" y="2959914"/>
              <a:ext cx="79969" cy="61842"/>
            </a:xfrm>
            <a:custGeom>
              <a:avLst/>
              <a:gdLst/>
              <a:ahLst/>
              <a:cxnLst/>
              <a:rect l="l" t="t" r="r" b="b"/>
              <a:pathLst>
                <a:path w="79969" h="61842" extrusionOk="0">
                  <a:moveTo>
                    <a:pt x="26715" y="42835"/>
                  </a:moveTo>
                  <a:cubicBezTo>
                    <a:pt x="39665" y="29016"/>
                    <a:pt x="50888" y="17356"/>
                    <a:pt x="62110" y="5695"/>
                  </a:cubicBezTo>
                  <a:cubicBezTo>
                    <a:pt x="66427" y="1377"/>
                    <a:pt x="71175" y="-2942"/>
                    <a:pt x="76786" y="2672"/>
                  </a:cubicBezTo>
                  <a:cubicBezTo>
                    <a:pt x="82397" y="8286"/>
                    <a:pt x="79808" y="13469"/>
                    <a:pt x="75059" y="18651"/>
                  </a:cubicBezTo>
                  <a:cubicBezTo>
                    <a:pt x="62110" y="31175"/>
                    <a:pt x="49593" y="43699"/>
                    <a:pt x="37075" y="56655"/>
                  </a:cubicBezTo>
                  <a:cubicBezTo>
                    <a:pt x="31032" y="63133"/>
                    <a:pt x="25421" y="63997"/>
                    <a:pt x="18946" y="56655"/>
                  </a:cubicBezTo>
                  <a:cubicBezTo>
                    <a:pt x="13335" y="50177"/>
                    <a:pt x="5997" y="44995"/>
                    <a:pt x="1249" y="38085"/>
                  </a:cubicBezTo>
                  <a:cubicBezTo>
                    <a:pt x="-910" y="35062"/>
                    <a:pt x="385" y="29448"/>
                    <a:pt x="385" y="25129"/>
                  </a:cubicBezTo>
                  <a:cubicBezTo>
                    <a:pt x="4702" y="25129"/>
                    <a:pt x="9881" y="24265"/>
                    <a:pt x="12471" y="26425"/>
                  </a:cubicBezTo>
                  <a:cubicBezTo>
                    <a:pt x="17651" y="30312"/>
                    <a:pt x="21536" y="36358"/>
                    <a:pt x="27147" y="4326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8" name="Google Shape;1478;p127"/>
            <p:cNvSpPr/>
            <p:nvPr/>
          </p:nvSpPr>
          <p:spPr>
            <a:xfrm>
              <a:off x="3335820" y="2729955"/>
              <a:ext cx="80751" cy="61033"/>
            </a:xfrm>
            <a:custGeom>
              <a:avLst/>
              <a:gdLst/>
              <a:ahLst/>
              <a:cxnLst/>
              <a:rect l="l" t="t" r="r" b="b"/>
              <a:pathLst>
                <a:path w="80751" h="61033" extrusionOk="0">
                  <a:moveTo>
                    <a:pt x="27579" y="42611"/>
                  </a:moveTo>
                  <a:cubicBezTo>
                    <a:pt x="40528" y="29224"/>
                    <a:pt x="51751" y="17563"/>
                    <a:pt x="62542" y="5903"/>
                  </a:cubicBezTo>
                  <a:cubicBezTo>
                    <a:pt x="67290" y="721"/>
                    <a:pt x="72470" y="-2734"/>
                    <a:pt x="78081" y="2880"/>
                  </a:cubicBezTo>
                  <a:cubicBezTo>
                    <a:pt x="83692" y="8494"/>
                    <a:pt x="79376" y="13245"/>
                    <a:pt x="75060" y="17563"/>
                  </a:cubicBezTo>
                  <a:cubicBezTo>
                    <a:pt x="62110" y="30519"/>
                    <a:pt x="49161" y="43043"/>
                    <a:pt x="36212" y="56431"/>
                  </a:cubicBezTo>
                  <a:cubicBezTo>
                    <a:pt x="30600" y="62045"/>
                    <a:pt x="25421" y="62909"/>
                    <a:pt x="19809" y="56863"/>
                  </a:cubicBezTo>
                  <a:cubicBezTo>
                    <a:pt x="13335" y="50385"/>
                    <a:pt x="6428" y="44771"/>
                    <a:pt x="1249" y="37861"/>
                  </a:cubicBezTo>
                  <a:cubicBezTo>
                    <a:pt x="-910" y="34838"/>
                    <a:pt x="385" y="29224"/>
                    <a:pt x="385" y="24473"/>
                  </a:cubicBezTo>
                  <a:cubicBezTo>
                    <a:pt x="4702" y="24905"/>
                    <a:pt x="10313" y="24473"/>
                    <a:pt x="13335" y="26632"/>
                  </a:cubicBezTo>
                  <a:cubicBezTo>
                    <a:pt x="18514" y="30519"/>
                    <a:pt x="21967" y="36134"/>
                    <a:pt x="27579" y="42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79" name="Google Shape;1479;p127"/>
            <p:cNvSpPr/>
            <p:nvPr/>
          </p:nvSpPr>
          <p:spPr>
            <a:xfrm>
              <a:off x="3334910" y="2846655"/>
              <a:ext cx="80020" cy="58116"/>
            </a:xfrm>
            <a:custGeom>
              <a:avLst/>
              <a:gdLst/>
              <a:ahLst/>
              <a:cxnLst/>
              <a:rect l="l" t="t" r="r" b="b"/>
              <a:pathLst>
                <a:path w="80020" h="58116" extrusionOk="0">
                  <a:moveTo>
                    <a:pt x="26762" y="41651"/>
                  </a:moveTo>
                  <a:cubicBezTo>
                    <a:pt x="39711" y="28263"/>
                    <a:pt x="49207" y="18762"/>
                    <a:pt x="58703" y="8829"/>
                  </a:cubicBezTo>
                  <a:cubicBezTo>
                    <a:pt x="61725" y="5806"/>
                    <a:pt x="64746" y="1919"/>
                    <a:pt x="68200" y="624"/>
                  </a:cubicBezTo>
                  <a:cubicBezTo>
                    <a:pt x="71221" y="-672"/>
                    <a:pt x="76401" y="192"/>
                    <a:pt x="78559" y="1919"/>
                  </a:cubicBezTo>
                  <a:cubicBezTo>
                    <a:pt x="80286" y="3647"/>
                    <a:pt x="80717" y="10125"/>
                    <a:pt x="78559" y="11852"/>
                  </a:cubicBezTo>
                  <a:cubicBezTo>
                    <a:pt x="63883" y="27399"/>
                    <a:pt x="48776" y="42515"/>
                    <a:pt x="32805" y="57198"/>
                  </a:cubicBezTo>
                  <a:cubicBezTo>
                    <a:pt x="31078" y="58925"/>
                    <a:pt x="24172" y="58062"/>
                    <a:pt x="21582" y="55902"/>
                  </a:cubicBezTo>
                  <a:cubicBezTo>
                    <a:pt x="14244" y="49856"/>
                    <a:pt x="6906" y="42946"/>
                    <a:pt x="1295" y="35605"/>
                  </a:cubicBezTo>
                  <a:cubicBezTo>
                    <a:pt x="-863" y="33014"/>
                    <a:pt x="432" y="27399"/>
                    <a:pt x="0" y="23081"/>
                  </a:cubicBezTo>
                  <a:cubicBezTo>
                    <a:pt x="4316" y="23081"/>
                    <a:pt x="9928" y="21785"/>
                    <a:pt x="12949" y="24376"/>
                  </a:cubicBezTo>
                  <a:cubicBezTo>
                    <a:pt x="17697" y="28263"/>
                    <a:pt x="21151" y="34309"/>
                    <a:pt x="25899" y="412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0" name="Google Shape;1480;p127"/>
            <p:cNvSpPr/>
            <p:nvPr/>
          </p:nvSpPr>
          <p:spPr>
            <a:xfrm>
              <a:off x="3436684" y="2963666"/>
              <a:ext cx="76926" cy="17634"/>
            </a:xfrm>
            <a:custGeom>
              <a:avLst/>
              <a:gdLst/>
              <a:ahLst/>
              <a:cxnLst/>
              <a:rect l="l" t="t" r="r" b="b"/>
              <a:pathLst>
                <a:path w="76926" h="17634" extrusionOk="0">
                  <a:moveTo>
                    <a:pt x="37647" y="17490"/>
                  </a:moveTo>
                  <a:cubicBezTo>
                    <a:pt x="28583" y="17490"/>
                    <a:pt x="19518" y="17490"/>
                    <a:pt x="10885" y="17490"/>
                  </a:cubicBezTo>
                  <a:cubicBezTo>
                    <a:pt x="4411" y="17490"/>
                    <a:pt x="-769" y="15331"/>
                    <a:pt x="94" y="8853"/>
                  </a:cubicBezTo>
                  <a:cubicBezTo>
                    <a:pt x="526" y="5398"/>
                    <a:pt x="6569" y="648"/>
                    <a:pt x="10022" y="648"/>
                  </a:cubicBezTo>
                  <a:cubicBezTo>
                    <a:pt x="29014" y="-216"/>
                    <a:pt x="48007" y="-216"/>
                    <a:pt x="66999" y="648"/>
                  </a:cubicBezTo>
                  <a:cubicBezTo>
                    <a:pt x="70452" y="648"/>
                    <a:pt x="73905" y="6262"/>
                    <a:pt x="76927" y="9285"/>
                  </a:cubicBezTo>
                  <a:cubicBezTo>
                    <a:pt x="73474" y="11876"/>
                    <a:pt x="70020" y="16627"/>
                    <a:pt x="66567" y="17059"/>
                  </a:cubicBezTo>
                  <a:cubicBezTo>
                    <a:pt x="57071" y="18354"/>
                    <a:pt x="47143" y="17059"/>
                    <a:pt x="37647" y="1705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1" name="Google Shape;1481;p127"/>
            <p:cNvSpPr/>
            <p:nvPr/>
          </p:nvSpPr>
          <p:spPr>
            <a:xfrm>
              <a:off x="3523683" y="2594206"/>
              <a:ext cx="160909" cy="146509"/>
            </a:xfrm>
            <a:custGeom>
              <a:avLst/>
              <a:gdLst/>
              <a:ahLst/>
              <a:cxnLst/>
              <a:rect l="l" t="t" r="r" b="b"/>
              <a:pathLst>
                <a:path w="160909" h="146509" extrusionOk="0">
                  <a:moveTo>
                    <a:pt x="49926" y="0"/>
                  </a:moveTo>
                  <a:cubicBezTo>
                    <a:pt x="57696" y="2591"/>
                    <a:pt x="65897" y="6046"/>
                    <a:pt x="73667" y="8205"/>
                  </a:cubicBezTo>
                  <a:cubicBezTo>
                    <a:pt x="77983" y="9501"/>
                    <a:pt x="83594" y="9933"/>
                    <a:pt x="87048" y="8205"/>
                  </a:cubicBezTo>
                  <a:cubicBezTo>
                    <a:pt x="109061" y="-3023"/>
                    <a:pt x="136255" y="864"/>
                    <a:pt x="149636" y="18570"/>
                  </a:cubicBezTo>
                  <a:cubicBezTo>
                    <a:pt x="165607" y="39732"/>
                    <a:pt x="164743" y="66075"/>
                    <a:pt x="146183" y="85077"/>
                  </a:cubicBezTo>
                  <a:cubicBezTo>
                    <a:pt x="127622" y="104079"/>
                    <a:pt x="108630" y="122649"/>
                    <a:pt x="90069" y="141651"/>
                  </a:cubicBezTo>
                  <a:cubicBezTo>
                    <a:pt x="83594" y="148129"/>
                    <a:pt x="77983" y="148129"/>
                    <a:pt x="71508" y="141651"/>
                  </a:cubicBezTo>
                  <a:cubicBezTo>
                    <a:pt x="51653" y="121786"/>
                    <a:pt x="31366" y="102352"/>
                    <a:pt x="12373" y="82054"/>
                  </a:cubicBezTo>
                  <a:cubicBezTo>
                    <a:pt x="-1439" y="66939"/>
                    <a:pt x="-3166" y="48369"/>
                    <a:pt x="4604" y="29798"/>
                  </a:cubicBezTo>
                  <a:cubicBezTo>
                    <a:pt x="12373" y="11228"/>
                    <a:pt x="28776" y="1727"/>
                    <a:pt x="49926" y="0"/>
                  </a:cubicBezTo>
                  <a:close/>
                  <a:moveTo>
                    <a:pt x="80573" y="127832"/>
                  </a:moveTo>
                  <a:cubicBezTo>
                    <a:pt x="99997" y="107966"/>
                    <a:pt x="118558" y="90691"/>
                    <a:pt x="135392" y="71689"/>
                  </a:cubicBezTo>
                  <a:cubicBezTo>
                    <a:pt x="147046" y="58733"/>
                    <a:pt x="145319" y="39300"/>
                    <a:pt x="134097" y="27639"/>
                  </a:cubicBezTo>
                  <a:cubicBezTo>
                    <a:pt x="122874" y="16411"/>
                    <a:pt x="104313" y="15547"/>
                    <a:pt x="92227" y="26776"/>
                  </a:cubicBezTo>
                  <a:cubicBezTo>
                    <a:pt x="83594" y="34549"/>
                    <a:pt x="78415" y="34549"/>
                    <a:pt x="69782" y="26776"/>
                  </a:cubicBezTo>
                  <a:cubicBezTo>
                    <a:pt x="56401" y="14683"/>
                    <a:pt x="39135" y="15979"/>
                    <a:pt x="27049" y="28071"/>
                  </a:cubicBezTo>
                  <a:cubicBezTo>
                    <a:pt x="15826" y="39300"/>
                    <a:pt x="14532" y="58733"/>
                    <a:pt x="25754" y="71258"/>
                  </a:cubicBezTo>
                  <a:cubicBezTo>
                    <a:pt x="43020" y="89828"/>
                    <a:pt x="61149" y="107966"/>
                    <a:pt x="80573" y="1274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2" name="Google Shape;1482;p127"/>
            <p:cNvSpPr/>
            <p:nvPr/>
          </p:nvSpPr>
          <p:spPr>
            <a:xfrm>
              <a:off x="3867872" y="2149063"/>
              <a:ext cx="358098" cy="288377"/>
            </a:xfrm>
            <a:custGeom>
              <a:avLst/>
              <a:gdLst/>
              <a:ahLst/>
              <a:cxnLst/>
              <a:rect l="l" t="t" r="r" b="b"/>
              <a:pathLst>
                <a:path w="358098" h="288377" extrusionOk="0">
                  <a:moveTo>
                    <a:pt x="177955" y="287945"/>
                  </a:moveTo>
                  <a:cubicBezTo>
                    <a:pt x="129611" y="287945"/>
                    <a:pt x="80835" y="287945"/>
                    <a:pt x="32491" y="287945"/>
                  </a:cubicBezTo>
                  <a:cubicBezTo>
                    <a:pt x="19542" y="287945"/>
                    <a:pt x="9614" y="284059"/>
                    <a:pt x="4003" y="272830"/>
                  </a:cubicBezTo>
                  <a:cubicBezTo>
                    <a:pt x="-2040" y="261170"/>
                    <a:pt x="-1177" y="249510"/>
                    <a:pt x="6161" y="238281"/>
                  </a:cubicBezTo>
                  <a:cubicBezTo>
                    <a:pt x="34218" y="195527"/>
                    <a:pt x="62274" y="153204"/>
                    <a:pt x="90331" y="110449"/>
                  </a:cubicBezTo>
                  <a:cubicBezTo>
                    <a:pt x="111050" y="78923"/>
                    <a:pt x="131769" y="47397"/>
                    <a:pt x="152488" y="15871"/>
                  </a:cubicBezTo>
                  <a:cubicBezTo>
                    <a:pt x="166300" y="-5290"/>
                    <a:pt x="191767" y="-5290"/>
                    <a:pt x="205580" y="15871"/>
                  </a:cubicBezTo>
                  <a:cubicBezTo>
                    <a:pt x="253924" y="89720"/>
                    <a:pt x="302268" y="163569"/>
                    <a:pt x="351044" y="237417"/>
                  </a:cubicBezTo>
                  <a:cubicBezTo>
                    <a:pt x="358381" y="248646"/>
                    <a:pt x="360971" y="260738"/>
                    <a:pt x="354065" y="272830"/>
                  </a:cubicBezTo>
                  <a:cubicBezTo>
                    <a:pt x="347590" y="284490"/>
                    <a:pt x="336799" y="288377"/>
                    <a:pt x="323418" y="288377"/>
                  </a:cubicBezTo>
                  <a:cubicBezTo>
                    <a:pt x="275074" y="287945"/>
                    <a:pt x="227162" y="288377"/>
                    <a:pt x="178818" y="288377"/>
                  </a:cubicBezTo>
                  <a:lnTo>
                    <a:pt x="178818" y="288377"/>
                  </a:lnTo>
                  <a:close/>
                  <a:moveTo>
                    <a:pt x="177523" y="271103"/>
                  </a:moveTo>
                  <a:lnTo>
                    <a:pt x="177523" y="271103"/>
                  </a:lnTo>
                  <a:cubicBezTo>
                    <a:pt x="225004" y="271103"/>
                    <a:pt x="272485" y="271103"/>
                    <a:pt x="319965" y="271103"/>
                  </a:cubicBezTo>
                  <a:cubicBezTo>
                    <a:pt x="326008" y="271103"/>
                    <a:pt x="334641" y="268080"/>
                    <a:pt x="337231" y="263761"/>
                  </a:cubicBezTo>
                  <a:cubicBezTo>
                    <a:pt x="339821" y="259442"/>
                    <a:pt x="337231" y="250805"/>
                    <a:pt x="334209" y="245191"/>
                  </a:cubicBezTo>
                  <a:cubicBezTo>
                    <a:pt x="326872" y="232235"/>
                    <a:pt x="318239" y="220575"/>
                    <a:pt x="310038" y="208050"/>
                  </a:cubicBezTo>
                  <a:cubicBezTo>
                    <a:pt x="270326" y="147158"/>
                    <a:pt x="230615" y="86697"/>
                    <a:pt x="190472" y="25804"/>
                  </a:cubicBezTo>
                  <a:cubicBezTo>
                    <a:pt x="182703" y="14144"/>
                    <a:pt x="173638" y="14144"/>
                    <a:pt x="166300" y="25804"/>
                  </a:cubicBezTo>
                  <a:cubicBezTo>
                    <a:pt x="118388" y="98789"/>
                    <a:pt x="70476" y="171774"/>
                    <a:pt x="22995" y="245191"/>
                  </a:cubicBezTo>
                  <a:cubicBezTo>
                    <a:pt x="19542" y="250373"/>
                    <a:pt x="16952" y="259442"/>
                    <a:pt x="19542" y="263329"/>
                  </a:cubicBezTo>
                  <a:cubicBezTo>
                    <a:pt x="22563" y="268080"/>
                    <a:pt x="31196" y="271103"/>
                    <a:pt x="37671" y="271103"/>
                  </a:cubicBezTo>
                  <a:cubicBezTo>
                    <a:pt x="84288" y="271535"/>
                    <a:pt x="131337" y="271103"/>
                    <a:pt x="177955" y="27110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3" name="Google Shape;1483;p127"/>
            <p:cNvSpPr/>
            <p:nvPr/>
          </p:nvSpPr>
          <p:spPr>
            <a:xfrm>
              <a:off x="3046901" y="2215462"/>
              <a:ext cx="289428" cy="214940"/>
            </a:xfrm>
            <a:custGeom>
              <a:avLst/>
              <a:gdLst/>
              <a:ahLst/>
              <a:cxnLst/>
              <a:rect l="l" t="t" r="r" b="b"/>
              <a:pathLst>
                <a:path w="289428" h="214940" extrusionOk="0">
                  <a:moveTo>
                    <a:pt x="143841" y="0"/>
                  </a:moveTo>
                  <a:cubicBezTo>
                    <a:pt x="208587" y="0"/>
                    <a:pt x="264269" y="37572"/>
                    <a:pt x="287578" y="98033"/>
                  </a:cubicBezTo>
                  <a:cubicBezTo>
                    <a:pt x="289736" y="103216"/>
                    <a:pt x="290168" y="110557"/>
                    <a:pt x="288009" y="115739"/>
                  </a:cubicBezTo>
                  <a:cubicBezTo>
                    <a:pt x="254773" y="205567"/>
                    <a:pt x="145136" y="242708"/>
                    <a:pt x="64418" y="192179"/>
                  </a:cubicBezTo>
                  <a:cubicBezTo>
                    <a:pt x="34203" y="173177"/>
                    <a:pt x="13916" y="146834"/>
                    <a:pt x="967" y="114444"/>
                  </a:cubicBezTo>
                  <a:cubicBezTo>
                    <a:pt x="-760" y="110125"/>
                    <a:pt x="104" y="104511"/>
                    <a:pt x="1399" y="100192"/>
                  </a:cubicBezTo>
                  <a:cubicBezTo>
                    <a:pt x="23412" y="40163"/>
                    <a:pt x="79526" y="864"/>
                    <a:pt x="143841" y="432"/>
                  </a:cubicBezTo>
                  <a:close/>
                  <a:moveTo>
                    <a:pt x="144272" y="198657"/>
                  </a:moveTo>
                  <a:cubicBezTo>
                    <a:pt x="192616" y="196066"/>
                    <a:pt x="231033" y="177928"/>
                    <a:pt x="257363" y="137765"/>
                  </a:cubicBezTo>
                  <a:cubicBezTo>
                    <a:pt x="278082" y="106238"/>
                    <a:pt x="278082" y="107966"/>
                    <a:pt x="258226" y="77736"/>
                  </a:cubicBezTo>
                  <a:cubicBezTo>
                    <a:pt x="228443" y="32390"/>
                    <a:pt x="184847" y="11660"/>
                    <a:pt x="131323" y="17275"/>
                  </a:cubicBezTo>
                  <a:cubicBezTo>
                    <a:pt x="79526" y="22457"/>
                    <a:pt x="42405" y="50960"/>
                    <a:pt x="20822" y="98465"/>
                  </a:cubicBezTo>
                  <a:cubicBezTo>
                    <a:pt x="18664" y="103647"/>
                    <a:pt x="18664" y="111421"/>
                    <a:pt x="20822" y="116603"/>
                  </a:cubicBezTo>
                  <a:cubicBezTo>
                    <a:pt x="45858" y="168859"/>
                    <a:pt x="88159" y="196066"/>
                    <a:pt x="144704" y="19865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4" name="Google Shape;1484;p127"/>
            <p:cNvSpPr/>
            <p:nvPr/>
          </p:nvSpPr>
          <p:spPr>
            <a:xfrm>
              <a:off x="4022949" y="2202492"/>
              <a:ext cx="50502" cy="120503"/>
            </a:xfrm>
            <a:custGeom>
              <a:avLst/>
              <a:gdLst/>
              <a:ahLst/>
              <a:cxnLst/>
              <a:rect l="l" t="t" r="r" b="b"/>
              <a:pathLst>
                <a:path w="50502" h="120503" extrusionOk="0">
                  <a:moveTo>
                    <a:pt x="50502" y="60475"/>
                  </a:moveTo>
                  <a:cubicBezTo>
                    <a:pt x="50502" y="72567"/>
                    <a:pt x="50502" y="85091"/>
                    <a:pt x="50502" y="97183"/>
                  </a:cubicBezTo>
                  <a:cubicBezTo>
                    <a:pt x="50502" y="110571"/>
                    <a:pt x="39711" y="120072"/>
                    <a:pt x="25899" y="120504"/>
                  </a:cubicBezTo>
                  <a:cubicBezTo>
                    <a:pt x="11223" y="120504"/>
                    <a:pt x="432" y="111434"/>
                    <a:pt x="0" y="97615"/>
                  </a:cubicBezTo>
                  <a:cubicBezTo>
                    <a:pt x="0" y="72999"/>
                    <a:pt x="0" y="47950"/>
                    <a:pt x="0" y="23334"/>
                  </a:cubicBezTo>
                  <a:cubicBezTo>
                    <a:pt x="0" y="9515"/>
                    <a:pt x="11223" y="-418"/>
                    <a:pt x="25467" y="14"/>
                  </a:cubicBezTo>
                  <a:cubicBezTo>
                    <a:pt x="39711" y="14"/>
                    <a:pt x="50071" y="10378"/>
                    <a:pt x="50071" y="24198"/>
                  </a:cubicBezTo>
                  <a:cubicBezTo>
                    <a:pt x="50071" y="36290"/>
                    <a:pt x="50071" y="48814"/>
                    <a:pt x="50071" y="60906"/>
                  </a:cubicBezTo>
                  <a:cubicBezTo>
                    <a:pt x="50071" y="60906"/>
                    <a:pt x="50071" y="60906"/>
                    <a:pt x="50071" y="60906"/>
                  </a:cubicBezTo>
                  <a:close/>
                  <a:moveTo>
                    <a:pt x="34100" y="59611"/>
                  </a:moveTo>
                  <a:lnTo>
                    <a:pt x="34100" y="59611"/>
                  </a:lnTo>
                  <a:cubicBezTo>
                    <a:pt x="34100" y="48814"/>
                    <a:pt x="34100" y="38018"/>
                    <a:pt x="34100" y="27221"/>
                  </a:cubicBezTo>
                  <a:cubicBezTo>
                    <a:pt x="34100" y="21607"/>
                    <a:pt x="32373" y="17288"/>
                    <a:pt x="25899" y="17288"/>
                  </a:cubicBezTo>
                  <a:cubicBezTo>
                    <a:pt x="19424" y="17288"/>
                    <a:pt x="17266" y="20743"/>
                    <a:pt x="17266" y="26789"/>
                  </a:cubicBezTo>
                  <a:cubicBezTo>
                    <a:pt x="17266" y="48814"/>
                    <a:pt x="17266" y="70407"/>
                    <a:pt x="17266" y="92433"/>
                  </a:cubicBezTo>
                  <a:cubicBezTo>
                    <a:pt x="17266" y="98047"/>
                    <a:pt x="18992" y="103661"/>
                    <a:pt x="25035" y="102365"/>
                  </a:cubicBezTo>
                  <a:cubicBezTo>
                    <a:pt x="28488" y="101502"/>
                    <a:pt x="32805" y="96319"/>
                    <a:pt x="33237" y="92864"/>
                  </a:cubicBezTo>
                  <a:cubicBezTo>
                    <a:pt x="34100" y="82068"/>
                    <a:pt x="33237" y="70839"/>
                    <a:pt x="33237" y="5961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5" name="Google Shape;1485;p127"/>
            <p:cNvSpPr/>
            <p:nvPr/>
          </p:nvSpPr>
          <p:spPr>
            <a:xfrm>
              <a:off x="4018191" y="2337679"/>
              <a:ext cx="62166" cy="63052"/>
            </a:xfrm>
            <a:custGeom>
              <a:avLst/>
              <a:gdLst/>
              <a:ahLst/>
              <a:cxnLst/>
              <a:rect l="l" t="t" r="r" b="b"/>
              <a:pathLst>
                <a:path w="62166" h="63052" extrusionOk="0">
                  <a:moveTo>
                    <a:pt x="30656" y="62620"/>
                  </a:moveTo>
                  <a:cubicBezTo>
                    <a:pt x="13391" y="62620"/>
                    <a:pt x="-422" y="48369"/>
                    <a:pt x="10" y="30663"/>
                  </a:cubicBezTo>
                  <a:cubicBezTo>
                    <a:pt x="10" y="13820"/>
                    <a:pt x="14254" y="0"/>
                    <a:pt x="31088" y="0"/>
                  </a:cubicBezTo>
                  <a:cubicBezTo>
                    <a:pt x="48354" y="0"/>
                    <a:pt x="62166" y="14251"/>
                    <a:pt x="62166" y="31958"/>
                  </a:cubicBezTo>
                  <a:cubicBezTo>
                    <a:pt x="62166" y="50096"/>
                    <a:pt x="48785" y="63052"/>
                    <a:pt x="30656" y="63052"/>
                  </a:cubicBezTo>
                  <a:close/>
                  <a:moveTo>
                    <a:pt x="17707" y="31526"/>
                  </a:moveTo>
                  <a:cubicBezTo>
                    <a:pt x="17707" y="38868"/>
                    <a:pt x="24613" y="45778"/>
                    <a:pt x="31520" y="45346"/>
                  </a:cubicBezTo>
                  <a:cubicBezTo>
                    <a:pt x="37994" y="45346"/>
                    <a:pt x="45332" y="37572"/>
                    <a:pt x="45332" y="31094"/>
                  </a:cubicBezTo>
                  <a:cubicBezTo>
                    <a:pt x="45332" y="24616"/>
                    <a:pt x="37994" y="17275"/>
                    <a:pt x="31088" y="17275"/>
                  </a:cubicBezTo>
                  <a:cubicBezTo>
                    <a:pt x="23750" y="17275"/>
                    <a:pt x="17707" y="24185"/>
                    <a:pt x="17707" y="3152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486" name="Google Shape;1486;p127"/>
            <p:cNvSpPr/>
            <p:nvPr/>
          </p:nvSpPr>
          <p:spPr>
            <a:xfrm>
              <a:off x="3120107" y="2251682"/>
              <a:ext cx="142940" cy="142139"/>
            </a:xfrm>
            <a:custGeom>
              <a:avLst/>
              <a:gdLst/>
              <a:ahLst/>
              <a:cxnLst/>
              <a:rect l="l" t="t" r="r" b="b"/>
              <a:pathLst>
                <a:path w="142940" h="142139" extrusionOk="0">
                  <a:moveTo>
                    <a:pt x="71066" y="142139"/>
                  </a:moveTo>
                  <a:cubicBezTo>
                    <a:pt x="21859" y="142139"/>
                    <a:pt x="-12241" y="93339"/>
                    <a:pt x="4162" y="46698"/>
                  </a:cubicBezTo>
                  <a:cubicBezTo>
                    <a:pt x="6320" y="40220"/>
                    <a:pt x="8046" y="33742"/>
                    <a:pt x="9773" y="27264"/>
                  </a:cubicBezTo>
                  <a:cubicBezTo>
                    <a:pt x="13226" y="13012"/>
                    <a:pt x="22291" y="2216"/>
                    <a:pt x="36535" y="920"/>
                  </a:cubicBezTo>
                  <a:cubicBezTo>
                    <a:pt x="54664" y="-376"/>
                    <a:pt x="74088" y="-807"/>
                    <a:pt x="91354" y="3079"/>
                  </a:cubicBezTo>
                  <a:cubicBezTo>
                    <a:pt x="125453" y="10853"/>
                    <a:pt x="147035" y="45402"/>
                    <a:pt x="142287" y="79087"/>
                  </a:cubicBezTo>
                  <a:cubicBezTo>
                    <a:pt x="137108" y="116660"/>
                    <a:pt x="107756" y="142139"/>
                    <a:pt x="71066" y="142139"/>
                  </a:cubicBezTo>
                  <a:close/>
                  <a:moveTo>
                    <a:pt x="77109" y="17331"/>
                  </a:moveTo>
                  <a:cubicBezTo>
                    <a:pt x="80994" y="41083"/>
                    <a:pt x="78836" y="53176"/>
                    <a:pt x="67613" y="61381"/>
                  </a:cubicBezTo>
                  <a:cubicBezTo>
                    <a:pt x="51211" y="74337"/>
                    <a:pt x="34808" y="71314"/>
                    <a:pt x="18406" y="60085"/>
                  </a:cubicBezTo>
                  <a:cubicBezTo>
                    <a:pt x="11068" y="91611"/>
                    <a:pt x="32218" y="119251"/>
                    <a:pt x="67182" y="125297"/>
                  </a:cubicBezTo>
                  <a:cubicBezTo>
                    <a:pt x="94375" y="130047"/>
                    <a:pt x="123727" y="105431"/>
                    <a:pt x="126317" y="72609"/>
                  </a:cubicBezTo>
                  <a:cubicBezTo>
                    <a:pt x="128475" y="45402"/>
                    <a:pt x="106461" y="18194"/>
                    <a:pt x="77109" y="16899"/>
                  </a:cubicBezTo>
                  <a:close/>
                  <a:moveTo>
                    <a:pt x="62865" y="34173"/>
                  </a:moveTo>
                  <a:cubicBezTo>
                    <a:pt x="62865" y="23809"/>
                    <a:pt x="54232" y="16035"/>
                    <a:pt x="43873" y="16035"/>
                  </a:cubicBezTo>
                  <a:cubicBezTo>
                    <a:pt x="33945" y="16035"/>
                    <a:pt x="25312" y="25104"/>
                    <a:pt x="25744" y="35037"/>
                  </a:cubicBezTo>
                  <a:cubicBezTo>
                    <a:pt x="25744" y="44970"/>
                    <a:pt x="35240" y="53607"/>
                    <a:pt x="44736" y="53176"/>
                  </a:cubicBezTo>
                  <a:cubicBezTo>
                    <a:pt x="55096" y="53176"/>
                    <a:pt x="62865" y="44106"/>
                    <a:pt x="62865" y="34173"/>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490"/>
        <p:cNvGrpSpPr/>
        <p:nvPr/>
      </p:nvGrpSpPr>
      <p:grpSpPr>
        <a:xfrm>
          <a:off x="0" y="0"/>
          <a:ext cx="0" cy="0"/>
          <a:chOff x="0" y="0"/>
          <a:chExt cx="0" cy="0"/>
        </a:xfrm>
      </p:grpSpPr>
      <p:sp>
        <p:nvSpPr>
          <p:cNvPr id="1491" name="Google Shape;1491;p128"/>
          <p:cNvSpPr/>
          <p:nvPr/>
        </p:nvSpPr>
        <p:spPr>
          <a:xfrm rot="-5400000">
            <a:off x="195060" y="16814"/>
            <a:ext cx="925552" cy="1315669"/>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051" b="0" i="0" u="none" strike="noStrike" cap="none">
              <a:solidFill>
                <a:schemeClr val="lt1"/>
              </a:solidFill>
              <a:latin typeface="Arial"/>
              <a:ea typeface="Arial"/>
              <a:cs typeface="Arial"/>
              <a:sym typeface="Arial"/>
            </a:endParaRPr>
          </a:p>
        </p:txBody>
      </p:sp>
      <p:sp>
        <p:nvSpPr>
          <p:cNvPr id="1492" name="Google Shape;1492;p128"/>
          <p:cNvSpPr/>
          <p:nvPr/>
        </p:nvSpPr>
        <p:spPr>
          <a:xfrm>
            <a:off x="1378366" y="481233"/>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93" name="Google Shape;1493;p128"/>
          <p:cNvSpPr/>
          <p:nvPr/>
        </p:nvSpPr>
        <p:spPr>
          <a:xfrm>
            <a:off x="1378366" y="852925"/>
            <a:ext cx="7272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94" name="Google Shape;1494;p128"/>
          <p:cNvSpPr txBox="1">
            <a:spLocks noGrp="1"/>
          </p:cNvSpPr>
          <p:nvPr>
            <p:ph type="body" idx="2"/>
          </p:nvPr>
        </p:nvSpPr>
        <p:spPr>
          <a:xfrm>
            <a:off x="1332868" y="335998"/>
            <a:ext cx="7371516" cy="60274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it">
                <a:solidFill>
                  <a:srgbClr val="FF9933"/>
                </a:solidFill>
              </a:rPr>
              <a:t>Foglio di lavoro: </a:t>
            </a:r>
            <a:r>
              <a:rPr lang="it" sz="1800" b="0">
                <a:solidFill>
                  <a:srgbClr val="777777"/>
                </a:solidFill>
              </a:rPr>
              <a:t>Mappatura delle imprese locali sostenibili</a:t>
            </a:r>
            <a:endParaRPr sz="1800" b="0">
              <a:solidFill>
                <a:srgbClr val="777777"/>
              </a:solidFill>
            </a:endParaRPr>
          </a:p>
        </p:txBody>
      </p:sp>
      <p:sp>
        <p:nvSpPr>
          <p:cNvPr id="1495" name="Google Shape;1495;p128"/>
          <p:cNvSpPr/>
          <p:nvPr/>
        </p:nvSpPr>
        <p:spPr>
          <a:xfrm>
            <a:off x="489857" y="3799115"/>
            <a:ext cx="960185" cy="957364"/>
          </a:xfrm>
          <a:custGeom>
            <a:avLst/>
            <a:gdLst/>
            <a:ahLst/>
            <a:cxnLst/>
            <a:rect l="l" t="t" r="r" b="b"/>
            <a:pathLst>
              <a:path w="979169" h="965835" extrusionOk="0">
                <a:moveTo>
                  <a:pt x="427951" y="0"/>
                </a:moveTo>
                <a:lnTo>
                  <a:pt x="215277" y="0"/>
                </a:lnTo>
                <a:lnTo>
                  <a:pt x="0" y="194335"/>
                </a:lnTo>
                <a:lnTo>
                  <a:pt x="0" y="386321"/>
                </a:lnTo>
                <a:lnTo>
                  <a:pt x="427951" y="0"/>
                </a:lnTo>
                <a:close/>
              </a:path>
              <a:path w="979169" h="965835" extrusionOk="0">
                <a:moveTo>
                  <a:pt x="714209" y="12"/>
                </a:moveTo>
                <a:lnTo>
                  <a:pt x="501548" y="12"/>
                </a:lnTo>
                <a:lnTo>
                  <a:pt x="0" y="452755"/>
                </a:lnTo>
                <a:lnTo>
                  <a:pt x="0" y="644728"/>
                </a:lnTo>
                <a:lnTo>
                  <a:pt x="714209" y="12"/>
                </a:lnTo>
                <a:close/>
              </a:path>
              <a:path w="979169" h="965835" extrusionOk="0">
                <a:moveTo>
                  <a:pt x="978636" y="595655"/>
                </a:moveTo>
                <a:lnTo>
                  <a:pt x="568591" y="965796"/>
                </a:lnTo>
                <a:lnTo>
                  <a:pt x="781265" y="965796"/>
                </a:lnTo>
                <a:lnTo>
                  <a:pt x="978636" y="787628"/>
                </a:lnTo>
                <a:lnTo>
                  <a:pt x="978636" y="595655"/>
                </a:lnTo>
                <a:close/>
              </a:path>
              <a:path w="979169" h="965835" extrusionOk="0">
                <a:moveTo>
                  <a:pt x="978636" y="338505"/>
                </a:moveTo>
                <a:lnTo>
                  <a:pt x="283730" y="965796"/>
                </a:lnTo>
                <a:lnTo>
                  <a:pt x="496392" y="965796"/>
                </a:lnTo>
                <a:lnTo>
                  <a:pt x="978636" y="530479"/>
                </a:lnTo>
                <a:lnTo>
                  <a:pt x="978636" y="338505"/>
                </a:lnTo>
                <a:close/>
              </a:path>
              <a:path w="979169" h="965835" extrusionOk="0">
                <a:moveTo>
                  <a:pt x="978636" y="82308"/>
                </a:moveTo>
                <a:lnTo>
                  <a:pt x="4191" y="965796"/>
                </a:lnTo>
                <a:lnTo>
                  <a:pt x="216369" y="965796"/>
                </a:lnTo>
                <a:lnTo>
                  <a:pt x="978636" y="274662"/>
                </a:lnTo>
                <a:lnTo>
                  <a:pt x="978636" y="82308"/>
                </a:lnTo>
                <a:close/>
              </a:path>
              <a:path w="979169" h="965835" extrusionOk="0">
                <a:moveTo>
                  <a:pt x="978636" y="12"/>
                </a:moveTo>
                <a:lnTo>
                  <a:pt x="788733" y="12"/>
                </a:lnTo>
                <a:lnTo>
                  <a:pt x="0" y="711987"/>
                </a:lnTo>
                <a:lnTo>
                  <a:pt x="0" y="908329"/>
                </a:lnTo>
                <a:lnTo>
                  <a:pt x="978636" y="20840"/>
                </a:lnTo>
                <a:lnTo>
                  <a:pt x="978636" y="12"/>
                </a:lnTo>
                <a:close/>
              </a:path>
            </a:pathLst>
          </a:custGeom>
          <a:solidFill>
            <a:schemeClr val="lt1">
              <a:alpha val="56470"/>
            </a:scheme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1496" name="Google Shape;1496;p128"/>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69</a:t>
            </a:fld>
            <a:endParaRPr/>
          </a:p>
        </p:txBody>
      </p:sp>
      <p:sp>
        <p:nvSpPr>
          <p:cNvPr id="1497" name="Google Shape;1497;p128"/>
          <p:cNvSpPr/>
          <p:nvPr/>
        </p:nvSpPr>
        <p:spPr>
          <a:xfrm>
            <a:off x="2" y="4175333"/>
            <a:ext cx="9144000" cy="968169"/>
          </a:xfrm>
          <a:prstGeom prst="rect">
            <a:avLst/>
          </a:prstGeom>
          <a:solidFill>
            <a:srgbClr val="588F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1" b="0" i="0" u="none" strike="noStrike" cap="none">
              <a:solidFill>
                <a:schemeClr val="lt1"/>
              </a:solidFill>
              <a:latin typeface="Arial"/>
              <a:ea typeface="Arial"/>
              <a:cs typeface="Arial"/>
              <a:sym typeface="Arial"/>
            </a:endParaRPr>
          </a:p>
        </p:txBody>
      </p:sp>
      <p:sp>
        <p:nvSpPr>
          <p:cNvPr id="1498" name="Google Shape;1498;p128"/>
          <p:cNvSpPr txBox="1"/>
          <p:nvPr/>
        </p:nvSpPr>
        <p:spPr>
          <a:xfrm>
            <a:off x="105755" y="4379339"/>
            <a:ext cx="1632669" cy="968169"/>
          </a:xfrm>
          <a:prstGeom prst="rect">
            <a:avLst/>
          </a:prstGeom>
          <a:noFill/>
          <a:ln>
            <a:noFill/>
          </a:ln>
        </p:spPr>
        <p:txBody>
          <a:bodyPr spcFirstLastPara="1" wrap="square" lIns="91425" tIns="45700" rIns="91425" bIns="45700" anchor="t" anchorCtr="0">
            <a:normAutofit/>
          </a:bodyPr>
          <a:lstStyle/>
          <a:p>
            <a:pPr marL="0" marR="0" lvl="0" indent="0" algn="l" rtl="0">
              <a:lnSpc>
                <a:spcPct val="72399"/>
              </a:lnSpc>
              <a:spcBef>
                <a:spcPts val="0"/>
              </a:spcBef>
              <a:spcAft>
                <a:spcPts val="0"/>
              </a:spcAft>
              <a:buNone/>
            </a:pPr>
            <a:r>
              <a:rPr lang="it" sz="5001" b="1" i="0" u="none" strike="noStrike" cap="none">
                <a:solidFill>
                  <a:schemeClr val="lt1"/>
                </a:solidFill>
                <a:latin typeface="Calibri"/>
                <a:ea typeface="Calibri"/>
                <a:cs typeface="Calibri"/>
                <a:sym typeface="Calibri"/>
              </a:rPr>
              <a:t>W.25</a:t>
            </a:r>
            <a:endParaRPr sz="1401" b="0" i="0" u="none" strike="noStrike" cap="none">
              <a:solidFill>
                <a:srgbClr val="000000"/>
              </a:solidFill>
              <a:latin typeface="Arial"/>
              <a:ea typeface="Arial"/>
              <a:cs typeface="Arial"/>
              <a:sym typeface="Arial"/>
            </a:endParaRPr>
          </a:p>
        </p:txBody>
      </p:sp>
      <p:grpSp>
        <p:nvGrpSpPr>
          <p:cNvPr id="1499" name="Google Shape;1499;p128"/>
          <p:cNvGrpSpPr/>
          <p:nvPr/>
        </p:nvGrpSpPr>
        <p:grpSpPr>
          <a:xfrm>
            <a:off x="318020" y="253388"/>
            <a:ext cx="692809" cy="808420"/>
            <a:chOff x="2307546" y="2307551"/>
            <a:chExt cx="929291" cy="1082976"/>
          </a:xfrm>
        </p:grpSpPr>
        <p:grpSp>
          <p:nvGrpSpPr>
            <p:cNvPr id="1500" name="Google Shape;1500;p128"/>
            <p:cNvGrpSpPr/>
            <p:nvPr/>
          </p:nvGrpSpPr>
          <p:grpSpPr>
            <a:xfrm>
              <a:off x="2536980" y="2723928"/>
              <a:ext cx="470423" cy="276595"/>
              <a:chOff x="2536980" y="2723928"/>
              <a:chExt cx="470423" cy="276595"/>
            </a:xfrm>
          </p:grpSpPr>
          <p:sp>
            <p:nvSpPr>
              <p:cNvPr id="1501" name="Google Shape;1501;p128"/>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02" name="Google Shape;1502;p128"/>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503" name="Google Shape;1503;p128"/>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504" name="Google Shape;1504;p128"/>
            <p:cNvGrpSpPr/>
            <p:nvPr/>
          </p:nvGrpSpPr>
          <p:grpSpPr>
            <a:xfrm>
              <a:off x="2307546" y="2307551"/>
              <a:ext cx="929291" cy="1082976"/>
              <a:chOff x="2307546" y="2307551"/>
              <a:chExt cx="929291" cy="1082976"/>
            </a:xfrm>
          </p:grpSpPr>
          <p:sp>
            <p:nvSpPr>
              <p:cNvPr id="1505" name="Google Shape;1505;p128"/>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nvGrpSpPr>
              <p:cNvPr id="1506" name="Google Shape;1506;p128"/>
              <p:cNvGrpSpPr/>
              <p:nvPr/>
            </p:nvGrpSpPr>
            <p:grpSpPr>
              <a:xfrm>
                <a:off x="2362016" y="2746017"/>
                <a:ext cx="820351" cy="644510"/>
                <a:chOff x="2362016" y="2746017"/>
                <a:chExt cx="820351" cy="644510"/>
              </a:xfrm>
            </p:grpSpPr>
            <p:grpSp>
              <p:nvGrpSpPr>
                <p:cNvPr id="1507" name="Google Shape;1507;p128"/>
                <p:cNvGrpSpPr/>
                <p:nvPr/>
              </p:nvGrpSpPr>
              <p:grpSpPr>
                <a:xfrm>
                  <a:off x="2810981" y="2747665"/>
                  <a:ext cx="371386" cy="642862"/>
                  <a:chOff x="2810981" y="2747665"/>
                  <a:chExt cx="371386" cy="642862"/>
                </a:xfrm>
              </p:grpSpPr>
              <p:sp>
                <p:nvSpPr>
                  <p:cNvPr id="1508" name="Google Shape;1508;p128"/>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09" name="Google Shape;1509;p128"/>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10" name="Google Shape;1510;p128"/>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nvGrpSpPr>
                <p:cNvPr id="1511" name="Google Shape;1511;p128"/>
                <p:cNvGrpSpPr/>
                <p:nvPr/>
              </p:nvGrpSpPr>
              <p:grpSpPr>
                <a:xfrm>
                  <a:off x="2362016" y="2746017"/>
                  <a:ext cx="369735" cy="644510"/>
                  <a:chOff x="2362016" y="2746017"/>
                  <a:chExt cx="369735" cy="644510"/>
                </a:xfrm>
              </p:grpSpPr>
              <p:sp>
                <p:nvSpPr>
                  <p:cNvPr id="1512" name="Google Shape;1512;p128"/>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13" name="Google Shape;1513;p128"/>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14" name="Google Shape;1514;p128"/>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grpSp>
        </p:grpSp>
      </p:grpSp>
      <p:graphicFrame>
        <p:nvGraphicFramePr>
          <p:cNvPr id="1515" name="Google Shape;1515;p128"/>
          <p:cNvGraphicFramePr/>
          <p:nvPr/>
        </p:nvGraphicFramePr>
        <p:xfrm>
          <a:off x="489068" y="1276185"/>
          <a:ext cx="8161300" cy="2836194"/>
        </p:xfrm>
        <a:graphic>
          <a:graphicData uri="http://schemas.openxmlformats.org/drawingml/2006/table">
            <a:tbl>
              <a:tblPr firstRow="1" bandRow="1">
                <a:noFill/>
                <a:tableStyleId>{C6B4DBA0-BE1C-4334-ABF4-50CED3401F79}</a:tableStyleId>
              </a:tblPr>
              <a:tblGrid>
                <a:gridCol w="2105100">
                  <a:extLst>
                    <a:ext uri="{9D8B030D-6E8A-4147-A177-3AD203B41FA5}">
                      <a16:colId xmlns:a16="http://schemas.microsoft.com/office/drawing/2014/main" val="20000"/>
                    </a:ext>
                  </a:extLst>
                </a:gridCol>
                <a:gridCol w="1514050">
                  <a:extLst>
                    <a:ext uri="{9D8B030D-6E8A-4147-A177-3AD203B41FA5}">
                      <a16:colId xmlns:a16="http://schemas.microsoft.com/office/drawing/2014/main" val="20001"/>
                    </a:ext>
                  </a:extLst>
                </a:gridCol>
                <a:gridCol w="1514050">
                  <a:extLst>
                    <a:ext uri="{9D8B030D-6E8A-4147-A177-3AD203B41FA5}">
                      <a16:colId xmlns:a16="http://schemas.microsoft.com/office/drawing/2014/main" val="20002"/>
                    </a:ext>
                  </a:extLst>
                </a:gridCol>
                <a:gridCol w="1514050">
                  <a:extLst>
                    <a:ext uri="{9D8B030D-6E8A-4147-A177-3AD203B41FA5}">
                      <a16:colId xmlns:a16="http://schemas.microsoft.com/office/drawing/2014/main" val="20003"/>
                    </a:ext>
                  </a:extLst>
                </a:gridCol>
                <a:gridCol w="1514050">
                  <a:extLst>
                    <a:ext uri="{9D8B030D-6E8A-4147-A177-3AD203B41FA5}">
                      <a16:colId xmlns:a16="http://schemas.microsoft.com/office/drawing/2014/main" val="20004"/>
                    </a:ext>
                  </a:extLst>
                </a:gridCol>
              </a:tblGrid>
              <a:tr h="274025">
                <a:tc rowSpan="2">
                  <a:txBody>
                    <a:bodyPr/>
                    <a:lstStyle/>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Imprese locali (nome)</a:t>
                      </a:r>
                      <a:endParaRPr/>
                    </a:p>
                  </a:txBody>
                  <a:tcPr marL="91450" marR="91450" marT="45725" marB="45725"/>
                </a:tc>
                <a:tc gridSpan="4">
                  <a:txBody>
                    <a:bodyPr/>
                    <a:lstStyle/>
                    <a:p>
                      <a:pPr marL="0" marR="0" lvl="0" indent="0" algn="ctr"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 L'idea imprenditoriale</a:t>
                      </a:r>
                      <a:endParaRPr/>
                    </a:p>
                  </a:txBody>
                  <a:tcPr marL="91450" marR="91450" marT="45725" marB="45725"/>
                </a:tc>
                <a:tc hMerge="1">
                  <a:txBody>
                    <a:bodyPr/>
                    <a:lstStyle/>
                    <a:p>
                      <a:endParaRPr lang="sv-SE"/>
                    </a:p>
                  </a:txBody>
                  <a:tcPr/>
                </a:tc>
                <a:tc hMerge="1">
                  <a:txBody>
                    <a:bodyPr/>
                    <a:lstStyle/>
                    <a:p>
                      <a:endParaRPr lang="sv-SE"/>
                    </a:p>
                  </a:txBody>
                  <a:tcPr/>
                </a:tc>
                <a:tc hMerge="1">
                  <a:txBody>
                    <a:bodyPr/>
                    <a:lstStyle/>
                    <a:p>
                      <a:endParaRPr lang="sv-SE"/>
                    </a:p>
                  </a:txBody>
                  <a:tcPr/>
                </a:tc>
                <a:extLst>
                  <a:ext uri="{0D108BD9-81ED-4DB2-BD59-A6C34878D82A}">
                    <a16:rowId xmlns:a16="http://schemas.microsoft.com/office/drawing/2014/main" val="10000"/>
                  </a:ext>
                </a:extLst>
              </a:tr>
              <a:tr h="465900">
                <a:tc vMerge="1">
                  <a:txBody>
                    <a:bodyPr/>
                    <a:lstStyle/>
                    <a:p>
                      <a:endParaRPr lang="sv-SE"/>
                    </a:p>
                  </a:txBody>
                  <a:tcPr/>
                </a:tc>
                <a:tc>
                  <a:txBody>
                    <a:bodyPr/>
                    <a:lstStyle/>
                    <a:p>
                      <a:pPr marL="0" marR="0" lvl="0" indent="0" algn="l" rtl="0">
                        <a:lnSpc>
                          <a:spcPct val="100000"/>
                        </a:lnSpc>
                        <a:spcBef>
                          <a:spcPts val="0"/>
                        </a:spcBef>
                        <a:spcAft>
                          <a:spcPts val="0"/>
                        </a:spcAft>
                        <a:buClr>
                          <a:srgbClr val="000000"/>
                        </a:buClr>
                        <a:buSzPts val="1401"/>
                        <a:buFont typeface="Arial"/>
                        <a:buNone/>
                      </a:pPr>
                      <a:r>
                        <a:rPr lang="it" sz="1401" u="none" strike="noStrike" cap="none">
                          <a:solidFill>
                            <a:srgbClr val="777777"/>
                          </a:solidFill>
                          <a:latin typeface="Calibri"/>
                          <a:ea typeface="Calibri"/>
                          <a:cs typeface="Calibri"/>
                          <a:sym typeface="Calibri"/>
                        </a:rPr>
                        <a:t>Benessere</a:t>
                      </a:r>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Digitale e</a:t>
                      </a:r>
                      <a:endParaRPr/>
                    </a:p>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Patrimonio</a:t>
                      </a:r>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1401"/>
                        <a:buFont typeface="Arial"/>
                        <a:buNone/>
                      </a:pPr>
                      <a:r>
                        <a:rPr lang="it" sz="1401" u="none" strike="noStrike" cap="none">
                          <a:solidFill>
                            <a:srgbClr val="777777"/>
                          </a:solidFill>
                          <a:latin typeface="Calibri"/>
                          <a:ea typeface="Calibri"/>
                          <a:cs typeface="Calibri"/>
                          <a:sym typeface="Calibri"/>
                        </a:rPr>
                        <a:t>Cibo/culinaria</a:t>
                      </a: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r>
                        <a:rPr lang="it" sz="1401" u="none" strike="noStrike" cap="none">
                          <a:solidFill>
                            <a:srgbClr val="777777"/>
                          </a:solidFill>
                          <a:latin typeface="Calibri"/>
                          <a:ea typeface="Calibri"/>
                          <a:cs typeface="Calibri"/>
                          <a:sym typeface="Calibri"/>
                        </a:rPr>
                        <a:t>Sport e forma fisica</a:t>
                      </a:r>
                      <a:endParaRPr sz="1401" u="none" strike="noStrike" cap="none"/>
                    </a:p>
                  </a:txBody>
                  <a:tcPr marL="91450" marR="91450" marT="45725" marB="45725"/>
                </a:tc>
                <a:extLst>
                  <a:ext uri="{0D108BD9-81ED-4DB2-BD59-A6C34878D82A}">
                    <a16:rowId xmlns:a16="http://schemas.microsoft.com/office/drawing/2014/main" val="10001"/>
                  </a:ext>
                </a:extLst>
              </a:tr>
              <a:tr h="1808875">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None/>
                      </a:pPr>
                      <a:endParaRPr sz="1401" u="none" strike="noStrike" cap="none">
                        <a:solidFill>
                          <a:srgbClr val="777777"/>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9"/>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7</a:t>
            </a:fld>
            <a:endParaRPr/>
          </a:p>
        </p:txBody>
      </p:sp>
      <p:sp>
        <p:nvSpPr>
          <p:cNvPr id="339" name="Google Shape;339;p9"/>
          <p:cNvSpPr txBox="1"/>
          <p:nvPr/>
        </p:nvSpPr>
        <p:spPr>
          <a:xfrm>
            <a:off x="2629918" y="560348"/>
            <a:ext cx="6719978"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a:solidFill>
                  <a:srgbClr val="69ADAD"/>
                </a:solidFill>
                <a:latin typeface="Calibri"/>
                <a:ea typeface="Calibri"/>
                <a:cs typeface="Calibri"/>
                <a:sym typeface="Calibri"/>
              </a:rPr>
              <a:t>Panoramica sull'etica della permacultura e sulla permaimpresa</a:t>
            </a:r>
            <a:endParaRPr sz="2000" b="1" i="0" u="none" strike="noStrike" cap="none">
              <a:solidFill>
                <a:srgbClr val="69ADAD"/>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a:solidFill>
                <a:srgbClr val="FF9933"/>
              </a:solidFill>
              <a:latin typeface="Calibri"/>
              <a:ea typeface="Calibri"/>
              <a:cs typeface="Calibri"/>
              <a:sym typeface="Calibri"/>
            </a:endParaRPr>
          </a:p>
        </p:txBody>
      </p:sp>
      <p:sp>
        <p:nvSpPr>
          <p:cNvPr id="340" name="Google Shape;340;p9"/>
          <p:cNvSpPr txBox="1"/>
          <p:nvPr/>
        </p:nvSpPr>
        <p:spPr>
          <a:xfrm>
            <a:off x="2723019" y="1409061"/>
            <a:ext cx="6028388" cy="3109405"/>
          </a:xfrm>
          <a:prstGeom prst="rect">
            <a:avLst/>
          </a:prstGeom>
          <a:noFill/>
          <a:ln>
            <a:noFill/>
          </a:ln>
        </p:spPr>
        <p:txBody>
          <a:bodyPr spcFirstLastPara="1" wrap="square" lIns="0" tIns="10100" rIns="0" bIns="0" anchor="t" anchorCtr="0">
            <a:spAutoFit/>
          </a:bodyPr>
          <a:lstStyle/>
          <a:p>
            <a:pPr marL="12701" marR="0" lvl="0" indent="0" algn="l" rtl="0">
              <a:lnSpc>
                <a:spcPct val="105714"/>
              </a:lnSpc>
              <a:spcBef>
                <a:spcPts val="0"/>
              </a:spcBef>
              <a:spcAft>
                <a:spcPts val="0"/>
              </a:spcAft>
              <a:buNone/>
            </a:pPr>
            <a:r>
              <a:rPr lang="it" sz="1600" b="0" i="0" u="none" strike="noStrike" cap="none">
                <a:solidFill>
                  <a:srgbClr val="6D6E71"/>
                </a:solidFill>
                <a:latin typeface="Calibri"/>
                <a:ea typeface="Calibri"/>
                <a:cs typeface="Calibri"/>
                <a:sym typeface="Calibri"/>
              </a:rPr>
              <a:t>I tre principi etici </a:t>
            </a:r>
            <a:r>
              <a:rPr lang="it" sz="1600" b="1" i="0" u="none" strike="noStrike" cap="none">
                <a:solidFill>
                  <a:srgbClr val="6D6E71"/>
                </a:solidFill>
                <a:latin typeface="Calibri"/>
                <a:ea typeface="Calibri"/>
                <a:cs typeface="Calibri"/>
                <a:sym typeface="Calibri"/>
              </a:rPr>
              <a:t>di Permaenterprise</a:t>
            </a:r>
            <a:r>
              <a:rPr lang="it" sz="1600" b="0" i="0" u="none" strike="noStrike" cap="none">
                <a:solidFill>
                  <a:srgbClr val="6D6E71"/>
                </a:solidFill>
                <a:latin typeface="Calibri"/>
                <a:ea typeface="Calibri"/>
                <a:cs typeface="Calibri"/>
                <a:sym typeface="Calibri"/>
              </a:rPr>
              <a:t>:</a:t>
            </a:r>
            <a:endParaRPr/>
          </a:p>
          <a:p>
            <a:pPr marL="12701" marR="0" lvl="0" indent="0" algn="l" rtl="0">
              <a:lnSpc>
                <a:spcPct val="105714"/>
              </a:lnSpc>
              <a:spcBef>
                <a:spcPts val="0"/>
              </a:spcBef>
              <a:spcAft>
                <a:spcPts val="0"/>
              </a:spcAft>
              <a:buNone/>
            </a:pPr>
            <a:endParaRPr sz="1600" b="0" i="0" u="none" strike="noStrike" cap="none">
              <a:solidFill>
                <a:srgbClr val="6D6E71"/>
              </a:solidFill>
              <a:latin typeface="Calibri"/>
              <a:ea typeface="Calibri"/>
              <a:cs typeface="Calibri"/>
              <a:sym typeface="Calibri"/>
            </a:endParaRPr>
          </a:p>
          <a:p>
            <a:pPr marL="355600" marR="0" lvl="0" indent="-342900" algn="l" rtl="0">
              <a:lnSpc>
                <a:spcPct val="105714"/>
              </a:lnSpc>
              <a:spcBef>
                <a:spcPts val="0"/>
              </a:spcBef>
              <a:spcAft>
                <a:spcPts val="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Prendersi cura degli esseri umani: costruire un futuro sostenibile e migliorare la vita degli esseri umani sul pianeta.</a:t>
            </a:r>
            <a:endParaRPr/>
          </a:p>
          <a:p>
            <a:pPr marL="355601" marR="0" lvl="0" indent="-241300" algn="l" rtl="0">
              <a:lnSpc>
                <a:spcPct val="105714"/>
              </a:lnSpc>
              <a:spcBef>
                <a:spcPts val="0"/>
              </a:spcBef>
              <a:spcAft>
                <a:spcPts val="0"/>
              </a:spcAft>
              <a:buClr>
                <a:srgbClr val="777777"/>
              </a:buClr>
              <a:buSzPts val="1600"/>
              <a:buFont typeface="Arial"/>
              <a:buNone/>
            </a:pPr>
            <a:endParaRPr sz="1600" b="0" i="0" u="none" strike="noStrike" cap="none">
              <a:solidFill>
                <a:srgbClr val="777777"/>
              </a:solidFill>
              <a:latin typeface="Calibri"/>
              <a:ea typeface="Calibri"/>
              <a:cs typeface="Calibri"/>
              <a:sym typeface="Calibri"/>
            </a:endParaRPr>
          </a:p>
          <a:p>
            <a:pPr marL="355601" marR="0" lvl="0" indent="-342900" algn="l" rtl="0">
              <a:lnSpc>
                <a:spcPct val="105714"/>
              </a:lnSpc>
              <a:spcBef>
                <a:spcPts val="0"/>
              </a:spcBef>
              <a:spcAft>
                <a:spcPts val="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Prendersi cura del nostro pianeta: agire per salvare, preservare e rigenerare fondamentalmente la vita</a:t>
            </a:r>
            <a:endParaRPr/>
          </a:p>
          <a:p>
            <a:pPr marL="355601" marR="0" lvl="0" indent="-241300" algn="l" rtl="0">
              <a:lnSpc>
                <a:spcPct val="105714"/>
              </a:lnSpc>
              <a:spcBef>
                <a:spcPts val="0"/>
              </a:spcBef>
              <a:spcAft>
                <a:spcPts val="0"/>
              </a:spcAft>
              <a:buClr>
                <a:srgbClr val="777777"/>
              </a:buClr>
              <a:buSzPts val="1600"/>
              <a:buFont typeface="Arial"/>
              <a:buNone/>
            </a:pPr>
            <a:endParaRPr sz="1600" b="0" i="0" u="none" strike="noStrike" cap="none">
              <a:solidFill>
                <a:srgbClr val="777777"/>
              </a:solidFill>
              <a:latin typeface="Calibri"/>
              <a:ea typeface="Calibri"/>
              <a:cs typeface="Calibri"/>
              <a:sym typeface="Calibri"/>
            </a:endParaRPr>
          </a:p>
          <a:p>
            <a:pPr marL="355601" marR="0" lvl="0" indent="-342900" algn="l" rtl="0">
              <a:lnSpc>
                <a:spcPct val="105714"/>
              </a:lnSpc>
              <a:spcBef>
                <a:spcPts val="0"/>
              </a:spcBef>
              <a:spcAft>
                <a:spcPts val="0"/>
              </a:spcAft>
              <a:buClr>
                <a:srgbClr val="777777"/>
              </a:buClr>
              <a:buSzPts val="1600"/>
              <a:buFont typeface="Arial"/>
              <a:buAutoNum type="arabicParenR"/>
            </a:pPr>
            <a:r>
              <a:rPr lang="it" sz="1600" b="0" i="0" u="none" strike="noStrike" cap="none">
                <a:solidFill>
                  <a:srgbClr val="777777"/>
                </a:solidFill>
                <a:latin typeface="Calibri"/>
                <a:ea typeface="Calibri"/>
                <a:cs typeface="Calibri"/>
                <a:sym typeface="Calibri"/>
              </a:rPr>
              <a:t>Fair Share: ridurre i consumi, preservare le risorse materiali ed energetiche, rigenerare le risorse umane e non esaurire le risorse del pianeta.</a:t>
            </a:r>
            <a:endParaRPr/>
          </a:p>
          <a:p>
            <a:pPr marL="12701" marR="0" lvl="0" indent="0" algn="l" rtl="0">
              <a:lnSpc>
                <a:spcPct val="105714"/>
              </a:lnSpc>
              <a:spcBef>
                <a:spcPts val="0"/>
              </a:spcBef>
              <a:spcAft>
                <a:spcPts val="0"/>
              </a:spcAft>
              <a:buNone/>
            </a:pPr>
            <a:endParaRPr sz="1401" b="0" i="0" u="none" strike="noStrike" cap="none">
              <a:solidFill>
                <a:srgbClr val="6D6E71"/>
              </a:solidFill>
              <a:latin typeface="Calibri"/>
              <a:ea typeface="Calibri"/>
              <a:cs typeface="Calibri"/>
              <a:sym typeface="Calibri"/>
            </a:endParaRPr>
          </a:p>
        </p:txBody>
      </p:sp>
      <p:sp>
        <p:nvSpPr>
          <p:cNvPr id="342" name="Google Shape;342;p9"/>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43" name="Google Shape;343;p9"/>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Permacultura</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344" name="Google Shape;344;p9"/>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45" name="Google Shape;345;p9"/>
          <p:cNvCxnSpPr/>
          <p:nvPr/>
        </p:nvCxnSpPr>
        <p:spPr>
          <a:xfrm>
            <a:off x="267629" y="1393903"/>
            <a:ext cx="2709748"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519"/>
        <p:cNvGrpSpPr/>
        <p:nvPr/>
      </p:nvGrpSpPr>
      <p:grpSpPr>
        <a:xfrm>
          <a:off x="0" y="0"/>
          <a:ext cx="0" cy="0"/>
          <a:chOff x="0" y="0"/>
          <a:chExt cx="0" cy="0"/>
        </a:xfrm>
      </p:grpSpPr>
      <p:grpSp>
        <p:nvGrpSpPr>
          <p:cNvPr id="1520" name="Google Shape;1520;p129"/>
          <p:cNvGrpSpPr/>
          <p:nvPr/>
        </p:nvGrpSpPr>
        <p:grpSpPr>
          <a:xfrm>
            <a:off x="5883256" y="1845874"/>
            <a:ext cx="1889564" cy="1842862"/>
            <a:chOff x="470422" y="650943"/>
            <a:chExt cx="1129013" cy="1101109"/>
          </a:xfrm>
        </p:grpSpPr>
        <p:sp>
          <p:nvSpPr>
            <p:cNvPr id="1521" name="Google Shape;1521;p129"/>
            <p:cNvSpPr/>
            <p:nvPr/>
          </p:nvSpPr>
          <p:spPr>
            <a:xfrm>
              <a:off x="787338" y="1187337"/>
              <a:ext cx="812097" cy="380098"/>
            </a:xfrm>
            <a:custGeom>
              <a:avLst/>
              <a:gdLst/>
              <a:ahLst/>
              <a:cxnLst/>
              <a:rect l="l" t="t" r="r" b="b"/>
              <a:pathLst>
                <a:path w="812097" h="380098" extrusionOk="0">
                  <a:moveTo>
                    <a:pt x="448965" y="170756"/>
                  </a:moveTo>
                  <a:cubicBezTo>
                    <a:pt x="448965" y="170756"/>
                    <a:pt x="562857" y="85040"/>
                    <a:pt x="633833" y="32293"/>
                  </a:cubicBezTo>
                  <a:cubicBezTo>
                    <a:pt x="708110" y="-23752"/>
                    <a:pt x="765881" y="974"/>
                    <a:pt x="812098" y="47128"/>
                  </a:cubicBezTo>
                  <a:lnTo>
                    <a:pt x="498483" y="342186"/>
                  </a:lnTo>
                  <a:cubicBezTo>
                    <a:pt x="472073" y="366911"/>
                    <a:pt x="439061" y="380098"/>
                    <a:pt x="402748" y="380098"/>
                  </a:cubicBezTo>
                  <a:lnTo>
                    <a:pt x="0" y="380098"/>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2" name="Google Shape;1522;p129"/>
            <p:cNvSpPr/>
            <p:nvPr/>
          </p:nvSpPr>
          <p:spPr>
            <a:xfrm>
              <a:off x="625579" y="1265784"/>
              <a:ext cx="627230" cy="161539"/>
            </a:xfrm>
            <a:custGeom>
              <a:avLst/>
              <a:gdLst/>
              <a:ahLst/>
              <a:cxnLst/>
              <a:rect l="l" t="t" r="r" b="b"/>
              <a:pathLst>
                <a:path w="627230" h="161539" extrusionOk="0">
                  <a:moveTo>
                    <a:pt x="0" y="140111"/>
                  </a:moveTo>
                  <a:cubicBezTo>
                    <a:pt x="82530" y="39561"/>
                    <a:pt x="150205" y="0"/>
                    <a:pt x="232735" y="0"/>
                  </a:cubicBezTo>
                  <a:cubicBezTo>
                    <a:pt x="315266" y="0"/>
                    <a:pt x="343326" y="8242"/>
                    <a:pt x="404398" y="49451"/>
                  </a:cubicBezTo>
                  <a:lnTo>
                    <a:pt x="536447" y="49451"/>
                  </a:lnTo>
                  <a:cubicBezTo>
                    <a:pt x="557905" y="49451"/>
                    <a:pt x="627230" y="59341"/>
                    <a:pt x="627230" y="161540"/>
                  </a:cubicBezTo>
                  <a:lnTo>
                    <a:pt x="351579" y="161540"/>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3" name="Google Shape;1523;p129"/>
            <p:cNvSpPr/>
            <p:nvPr/>
          </p:nvSpPr>
          <p:spPr>
            <a:xfrm>
              <a:off x="470422" y="1354796"/>
              <a:ext cx="397795" cy="397256"/>
            </a:xfrm>
            <a:custGeom>
              <a:avLst/>
              <a:gdLst/>
              <a:ahLst/>
              <a:cxnLst/>
              <a:rect l="l" t="t" r="r" b="b"/>
              <a:pathLst>
                <a:path w="397795" h="397256" extrusionOk="0">
                  <a:moveTo>
                    <a:pt x="0" y="103847"/>
                  </a:moveTo>
                  <a:lnTo>
                    <a:pt x="103988" y="0"/>
                  </a:lnTo>
                  <a:lnTo>
                    <a:pt x="397796" y="293409"/>
                  </a:lnTo>
                  <a:lnTo>
                    <a:pt x="295458" y="397256"/>
                  </a:ln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4" name="Google Shape;1524;p129"/>
            <p:cNvSpPr/>
            <p:nvPr/>
          </p:nvSpPr>
          <p:spPr>
            <a:xfrm>
              <a:off x="813748" y="1115783"/>
              <a:ext cx="531495" cy="159891"/>
            </a:xfrm>
            <a:custGeom>
              <a:avLst/>
              <a:gdLst/>
              <a:ahLst/>
              <a:cxnLst/>
              <a:rect l="l" t="t" r="r" b="b"/>
              <a:pathLst>
                <a:path w="531495" h="159891" extrusionOk="0">
                  <a:moveTo>
                    <a:pt x="531495" y="159892"/>
                  </a:moveTo>
                  <a:cubicBezTo>
                    <a:pt x="531495" y="108792"/>
                    <a:pt x="490230" y="67583"/>
                    <a:pt x="439061" y="67583"/>
                  </a:cubicBezTo>
                  <a:cubicBezTo>
                    <a:pt x="387892" y="67583"/>
                    <a:pt x="414302" y="70880"/>
                    <a:pt x="402748" y="74176"/>
                  </a:cubicBezTo>
                  <a:cubicBezTo>
                    <a:pt x="392844" y="31319"/>
                    <a:pt x="354880" y="0"/>
                    <a:pt x="310314" y="0"/>
                  </a:cubicBezTo>
                  <a:cubicBezTo>
                    <a:pt x="265748" y="0"/>
                    <a:pt x="249241" y="16484"/>
                    <a:pt x="231085" y="42858"/>
                  </a:cubicBezTo>
                  <a:cubicBezTo>
                    <a:pt x="217880" y="26374"/>
                    <a:pt x="198073" y="16484"/>
                    <a:pt x="174964" y="16484"/>
                  </a:cubicBezTo>
                  <a:cubicBezTo>
                    <a:pt x="137000" y="16484"/>
                    <a:pt x="107289" y="44506"/>
                    <a:pt x="103988" y="80770"/>
                  </a:cubicBezTo>
                  <a:cubicBezTo>
                    <a:pt x="97386" y="79122"/>
                    <a:pt x="90783" y="77473"/>
                    <a:pt x="82530" y="77473"/>
                  </a:cubicBezTo>
                  <a:cubicBezTo>
                    <a:pt x="37964" y="77473"/>
                    <a:pt x="3301" y="112089"/>
                    <a:pt x="0" y="154947"/>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5" name="Google Shape;1525;p129"/>
            <p:cNvSpPr/>
            <p:nvPr/>
          </p:nvSpPr>
          <p:spPr>
            <a:xfrm>
              <a:off x="1193387" y="1189959"/>
              <a:ext cx="21457" cy="11538"/>
            </a:xfrm>
            <a:custGeom>
              <a:avLst/>
              <a:gdLst/>
              <a:ahLst/>
              <a:cxnLst/>
              <a:rect l="l" t="t" r="r" b="b"/>
              <a:pathLst>
                <a:path w="21457" h="11538" extrusionOk="0">
                  <a:moveTo>
                    <a:pt x="21458" y="0"/>
                  </a:moveTo>
                  <a:cubicBezTo>
                    <a:pt x="21458" y="0"/>
                    <a:pt x="11554" y="3297"/>
                    <a:pt x="0" y="11539"/>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6" name="Google Shape;1526;p129"/>
            <p:cNvSpPr/>
            <p:nvPr/>
          </p:nvSpPr>
          <p:spPr>
            <a:xfrm>
              <a:off x="879772" y="652592"/>
              <a:ext cx="229434" cy="464839"/>
            </a:xfrm>
            <a:custGeom>
              <a:avLst/>
              <a:gdLst/>
              <a:ahLst/>
              <a:cxnLst/>
              <a:rect l="l" t="t" r="r" b="b"/>
              <a:pathLst>
                <a:path w="229434" h="464839" extrusionOk="0">
                  <a:moveTo>
                    <a:pt x="229434" y="464839"/>
                  </a:moveTo>
                  <a:lnTo>
                    <a:pt x="229434" y="423630"/>
                  </a:lnTo>
                  <a:cubicBezTo>
                    <a:pt x="229434" y="304948"/>
                    <a:pt x="181567" y="186265"/>
                    <a:pt x="0" y="0"/>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7" name="Google Shape;1527;p129"/>
            <p:cNvSpPr/>
            <p:nvPr/>
          </p:nvSpPr>
          <p:spPr>
            <a:xfrm>
              <a:off x="1108738" y="748197"/>
              <a:ext cx="286023" cy="328024"/>
            </a:xfrm>
            <a:custGeom>
              <a:avLst/>
              <a:gdLst/>
              <a:ahLst/>
              <a:cxnLst/>
              <a:rect l="l" t="t" r="r" b="b"/>
              <a:pathLst>
                <a:path w="286023" h="328024" extrusionOk="0">
                  <a:moveTo>
                    <a:pt x="469" y="328025"/>
                  </a:moveTo>
                  <a:cubicBezTo>
                    <a:pt x="469" y="328025"/>
                    <a:pt x="-24290" y="128572"/>
                    <a:pt x="286024" y="0"/>
                  </a:cubicBezTo>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8" name="Google Shape;1528;p129"/>
            <p:cNvSpPr/>
            <p:nvPr/>
          </p:nvSpPr>
          <p:spPr>
            <a:xfrm>
              <a:off x="879772" y="650943"/>
              <a:ext cx="236695" cy="319783"/>
            </a:xfrm>
            <a:custGeom>
              <a:avLst/>
              <a:gdLst/>
              <a:ahLst/>
              <a:cxnLst/>
              <a:rect l="l" t="t" r="r" b="b"/>
              <a:pathLst>
                <a:path w="236695" h="319783" extrusionOk="0">
                  <a:moveTo>
                    <a:pt x="0" y="0"/>
                  </a:moveTo>
                  <a:cubicBezTo>
                    <a:pt x="0" y="0"/>
                    <a:pt x="16506" y="286816"/>
                    <a:pt x="216229" y="319783"/>
                  </a:cubicBezTo>
                  <a:cubicBezTo>
                    <a:pt x="216229" y="319783"/>
                    <a:pt x="335073" y="64286"/>
                    <a:pt x="0" y="0"/>
                  </a:cubicBezTo>
                  <a:close/>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sp>
          <p:nvSpPr>
            <p:cNvPr id="1529" name="Google Shape;1529;p129"/>
            <p:cNvSpPr/>
            <p:nvPr/>
          </p:nvSpPr>
          <p:spPr>
            <a:xfrm>
              <a:off x="1150573" y="744413"/>
              <a:ext cx="244188" cy="187560"/>
            </a:xfrm>
            <a:custGeom>
              <a:avLst/>
              <a:gdLst/>
              <a:ahLst/>
              <a:cxnLst/>
              <a:rect l="l" t="t" r="r" b="b"/>
              <a:pathLst>
                <a:path w="244188" h="187560" extrusionOk="0">
                  <a:moveTo>
                    <a:pt x="1550" y="183456"/>
                  </a:moveTo>
                  <a:cubicBezTo>
                    <a:pt x="1550" y="183456"/>
                    <a:pt x="-34764" y="-30832"/>
                    <a:pt x="244189" y="3784"/>
                  </a:cubicBezTo>
                  <a:cubicBezTo>
                    <a:pt x="244189" y="3784"/>
                    <a:pt x="193020" y="219720"/>
                    <a:pt x="1550" y="183456"/>
                  </a:cubicBezTo>
                  <a:close/>
                </a:path>
              </a:pathLst>
            </a:custGeom>
            <a:noFill/>
            <a:ln w="16500" cap="rnd" cmpd="sng">
              <a:solidFill>
                <a:srgbClr val="69ADAD"/>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1" b="0" i="0" u="none" strike="noStrike" cap="none">
                <a:solidFill>
                  <a:srgbClr val="000000"/>
                </a:solidFill>
                <a:latin typeface="Arial"/>
                <a:ea typeface="Arial"/>
                <a:cs typeface="Arial"/>
                <a:sym typeface="Arial"/>
              </a:endParaRPr>
            </a:p>
          </p:txBody>
        </p:sp>
      </p:grpSp>
      <p:sp>
        <p:nvSpPr>
          <p:cNvPr id="1530" name="Google Shape;1530;p129"/>
          <p:cNvSpPr txBox="1"/>
          <p:nvPr/>
        </p:nvSpPr>
        <p:spPr>
          <a:xfrm>
            <a:off x="647431" y="2208196"/>
            <a:ext cx="5996437" cy="1118218"/>
          </a:xfrm>
          <a:prstGeom prst="rect">
            <a:avLst/>
          </a:prstGeom>
          <a:noFill/>
          <a:ln>
            <a:noFill/>
          </a:ln>
        </p:spPr>
        <p:txBody>
          <a:bodyPr spcFirstLastPara="1" wrap="square" lIns="0" tIns="10100" rIns="0" bIns="0" anchor="t" anchorCtr="0">
            <a:spAutoFit/>
          </a:bodyPr>
          <a:lstStyle/>
          <a:p>
            <a:pPr marL="393704" marR="0" lvl="0" indent="-342904" algn="l" rtl="0">
              <a:lnSpc>
                <a:spcPct val="100000"/>
              </a:lnSpc>
              <a:spcBef>
                <a:spcPts val="0"/>
              </a:spcBef>
              <a:spcAft>
                <a:spcPts val="0"/>
              </a:spcAft>
              <a:buClr>
                <a:schemeClr val="lt1"/>
              </a:buClr>
              <a:buSzPts val="2000"/>
              <a:buFont typeface="Arial"/>
              <a:buChar char="•"/>
            </a:pPr>
            <a:r>
              <a:rPr lang="it" sz="2400" b="0" i="0" u="none" strike="noStrike" cap="none">
                <a:solidFill>
                  <a:schemeClr val="lt1"/>
                </a:solidFill>
                <a:latin typeface="Calibri"/>
                <a:ea typeface="Calibri"/>
                <a:cs typeface="Calibri"/>
                <a:sym typeface="Calibri"/>
              </a:rPr>
              <a:t>2 esperienze in Belgio per 7+7 persone</a:t>
            </a:r>
            <a:endParaRPr sz="1401" b="0" i="0" u="none" strike="noStrike" cap="none">
              <a:solidFill>
                <a:srgbClr val="000000"/>
              </a:solidFill>
              <a:latin typeface="Arial"/>
              <a:ea typeface="Arial"/>
              <a:cs typeface="Arial"/>
              <a:sym typeface="Arial"/>
            </a:endParaRPr>
          </a:p>
          <a:p>
            <a:pPr marL="393704" marR="0" lvl="0" indent="-342904" algn="l" rtl="0">
              <a:lnSpc>
                <a:spcPct val="100000"/>
              </a:lnSpc>
              <a:spcBef>
                <a:spcPts val="0"/>
              </a:spcBef>
              <a:spcAft>
                <a:spcPts val="0"/>
              </a:spcAft>
              <a:buClr>
                <a:schemeClr val="lt1"/>
              </a:buClr>
              <a:buSzPts val="2000"/>
              <a:buFont typeface="Arial"/>
              <a:buChar char="•"/>
            </a:pPr>
            <a:r>
              <a:rPr lang="it" sz="2400" b="0" i="0" u="none" strike="noStrike" cap="none">
                <a:solidFill>
                  <a:schemeClr val="lt1"/>
                </a:solidFill>
                <a:latin typeface="Calibri"/>
                <a:ea typeface="Calibri"/>
                <a:cs typeface="Calibri"/>
                <a:sym typeface="Calibri"/>
              </a:rPr>
              <a:t>2 esperienze in Irlanda per 7+7 persone</a:t>
            </a:r>
            <a:endParaRPr sz="1401" b="0" i="0" u="none" strike="noStrike" cap="none">
              <a:solidFill>
                <a:srgbClr val="000000"/>
              </a:solidFill>
              <a:latin typeface="Arial"/>
              <a:ea typeface="Arial"/>
              <a:cs typeface="Arial"/>
              <a:sym typeface="Arial"/>
            </a:endParaRPr>
          </a:p>
          <a:p>
            <a:pPr marL="393704" marR="0" lvl="0" indent="-342904" algn="l" rtl="0">
              <a:lnSpc>
                <a:spcPct val="100000"/>
              </a:lnSpc>
              <a:spcBef>
                <a:spcPts val="0"/>
              </a:spcBef>
              <a:spcAft>
                <a:spcPts val="0"/>
              </a:spcAft>
              <a:buClr>
                <a:schemeClr val="lt1"/>
              </a:buClr>
              <a:buSzPts val="2000"/>
              <a:buFont typeface="Arial"/>
              <a:buChar char="•"/>
            </a:pPr>
            <a:r>
              <a:rPr lang="it" sz="2400" b="0" i="0" u="none" strike="noStrike" cap="none">
                <a:solidFill>
                  <a:schemeClr val="lt1"/>
                </a:solidFill>
                <a:latin typeface="Calibri"/>
                <a:ea typeface="Calibri"/>
                <a:cs typeface="Calibri"/>
                <a:sym typeface="Calibri"/>
              </a:rPr>
              <a:t>2 esperienze in Italia per 7+7 persone</a:t>
            </a:r>
            <a:endParaRPr sz="2400" b="0" i="0" u="none" strike="noStrike" cap="none">
              <a:solidFill>
                <a:schemeClr val="lt1"/>
              </a:solidFill>
              <a:latin typeface="Calibri"/>
              <a:ea typeface="Calibri"/>
              <a:cs typeface="Calibri"/>
              <a:sym typeface="Calibri"/>
            </a:endParaRPr>
          </a:p>
        </p:txBody>
      </p:sp>
      <p:pic>
        <p:nvPicPr>
          <p:cNvPr id="1531" name="Google Shape;1531;p129"/>
          <p:cNvPicPr preferRelativeResize="0"/>
          <p:nvPr/>
        </p:nvPicPr>
        <p:blipFill rotWithShape="1">
          <a:blip r:embed="rId3">
            <a:alphaModFix amt="70000"/>
          </a:blip>
          <a:srcRect/>
          <a:stretch/>
        </p:blipFill>
        <p:spPr>
          <a:xfrm flipH="1">
            <a:off x="7012207" y="2931643"/>
            <a:ext cx="2848062" cy="2848062"/>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1532" name="Google Shape;1532;p129"/>
          <p:cNvSpPr txBox="1"/>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fld id="{00000000-1234-1234-1234-123412341234}" type="slidenum">
              <a:rPr lang="it" sz="1600" b="0" i="0" u="none" strike="noStrike" cap="none">
                <a:solidFill>
                  <a:srgbClr val="8AC03B"/>
                </a:solidFill>
                <a:latin typeface="Calibri"/>
                <a:ea typeface="Calibri"/>
                <a:cs typeface="Calibri"/>
                <a:sym typeface="Calibri"/>
              </a:rPr>
              <a:t>70</a:t>
            </a:fld>
            <a:endParaRPr sz="1600" b="0" i="0" u="none" strike="noStrike" cap="none">
              <a:solidFill>
                <a:srgbClr val="8AC03B"/>
              </a:solidFill>
              <a:latin typeface="Calibri"/>
              <a:ea typeface="Calibri"/>
              <a:cs typeface="Calibri"/>
              <a:sym typeface="Calibri"/>
            </a:endParaRPr>
          </a:p>
        </p:txBody>
      </p:sp>
      <p:sp>
        <p:nvSpPr>
          <p:cNvPr id="1533" name="Google Shape;1533;p129"/>
          <p:cNvSpPr txBox="1"/>
          <p:nvPr/>
        </p:nvSpPr>
        <p:spPr>
          <a:xfrm>
            <a:off x="2113869" y="4225563"/>
            <a:ext cx="5181300" cy="630902"/>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it" sz="700" b="0" i="0" u="none" strike="noStrike" cap="none">
                <a:solidFill>
                  <a:srgbClr val="6D6E71"/>
                </a:solidFill>
                <a:latin typeface="Roboto"/>
                <a:ea typeface="Roboto"/>
                <a:cs typeface="Roboto"/>
                <a:sym typeface="Roboto"/>
              </a:rPr>
              <a:t>Questo progetto è stato finanziato con il sostegno della Commissione europea. L'autore è l'unico responsabile di questa pubblicazione (comunicazione) e la Commissione non si assume alcuna responsabilità per l'uso che può essere fatto delle informazioni in essa contenute. In conformità con il nuovo quadro normativo GDPR, si prega di notare che il Partenariato tratterà i vostri dati personali solo nell'interesse e per le finalità del progetto e senza alcun pregiudizio per i vostri diritti </a:t>
            </a:r>
            <a:r>
              <a:rPr lang="it" sz="700" b="1" i="0" u="none" strike="noStrike" cap="none">
                <a:solidFill>
                  <a:srgbClr val="6D6E71"/>
                </a:solidFill>
                <a:latin typeface="Roboto"/>
                <a:ea typeface="Roboto"/>
                <a:cs typeface="Roboto"/>
                <a:sym typeface="Roboto"/>
              </a:rPr>
              <a:t>2021-2-BE04-KA220-YOU-000050778</a:t>
            </a:r>
            <a:br>
              <a:rPr lang="it" sz="700" b="0" i="0" u="none" strike="noStrike" cap="none">
                <a:solidFill>
                  <a:srgbClr val="6D6E71"/>
                </a:solidFill>
                <a:latin typeface="Roboto"/>
                <a:ea typeface="Roboto"/>
                <a:cs typeface="Roboto"/>
                <a:sym typeface="Roboto"/>
              </a:rPr>
            </a:br>
            <a:endParaRPr sz="700" b="0" i="0" u="none" strike="noStrike" cap="none">
              <a:solidFill>
                <a:srgbClr val="6D6E71"/>
              </a:solidFill>
              <a:latin typeface="Roboto"/>
              <a:ea typeface="Roboto"/>
              <a:cs typeface="Roboto"/>
              <a:sym typeface="Roboto"/>
            </a:endParaRPr>
          </a:p>
        </p:txBody>
      </p:sp>
      <p:sp>
        <p:nvSpPr>
          <p:cNvPr id="1534" name="Google Shape;1534;p129"/>
          <p:cNvSpPr/>
          <p:nvPr/>
        </p:nvSpPr>
        <p:spPr>
          <a:xfrm>
            <a:off x="1605316" y="3922050"/>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it" sz="800" b="1" i="0" u="none" strike="noStrike" cap="none">
                <a:solidFill>
                  <a:schemeClr val="dk1"/>
                </a:solidFill>
                <a:latin typeface="Calibri"/>
                <a:ea typeface="Calibri"/>
                <a:cs typeface="Calibri"/>
                <a:sym typeface="Calibri"/>
              </a:rPr>
              <a:t>Questa risorsa è concessa in licenza CC BY 4.0</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800" b="1" i="0" u="none" strike="noStrike" cap="none">
              <a:solidFill>
                <a:schemeClr val="dk1"/>
              </a:solidFill>
              <a:latin typeface="Calibri"/>
              <a:ea typeface="Calibri"/>
              <a:cs typeface="Calibri"/>
              <a:sym typeface="Calibri"/>
            </a:endParaRPr>
          </a:p>
        </p:txBody>
      </p:sp>
      <p:pic>
        <p:nvPicPr>
          <p:cNvPr id="1535" name="Google Shape;1535;p129"/>
          <p:cNvPicPr preferRelativeResize="0"/>
          <p:nvPr/>
        </p:nvPicPr>
        <p:blipFill rotWithShape="1">
          <a:blip r:embed="rId4">
            <a:alphaModFix/>
          </a:blip>
          <a:srcRect/>
          <a:stretch/>
        </p:blipFill>
        <p:spPr>
          <a:xfrm>
            <a:off x="340092" y="3839840"/>
            <a:ext cx="1244050" cy="433252"/>
          </a:xfrm>
          <a:prstGeom prst="rect">
            <a:avLst/>
          </a:prstGeom>
          <a:noFill/>
          <a:ln>
            <a:noFill/>
          </a:ln>
        </p:spPr>
      </p:pic>
      <p:pic>
        <p:nvPicPr>
          <p:cNvPr id="1536" name="Google Shape;1536;p129" descr="Co-funded by the European Union logo in png for web usage"/>
          <p:cNvPicPr preferRelativeResize="0"/>
          <p:nvPr/>
        </p:nvPicPr>
        <p:blipFill rotWithShape="1">
          <a:blip r:embed="rId5">
            <a:alphaModFix/>
          </a:blip>
          <a:srcRect/>
          <a:stretch/>
        </p:blipFill>
        <p:spPr>
          <a:xfrm>
            <a:off x="330185" y="4301976"/>
            <a:ext cx="1783684" cy="43325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10"/>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8</a:t>
            </a:fld>
            <a:endParaRPr/>
          </a:p>
        </p:txBody>
      </p:sp>
      <p:sp>
        <p:nvSpPr>
          <p:cNvPr id="351" name="Google Shape;351;p10"/>
          <p:cNvSpPr txBox="1"/>
          <p:nvPr/>
        </p:nvSpPr>
        <p:spPr>
          <a:xfrm>
            <a:off x="2504953" y="147251"/>
            <a:ext cx="6297410"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dirty="0">
                <a:solidFill>
                  <a:srgbClr val="69ADAD"/>
                </a:solidFill>
                <a:latin typeface="Calibri"/>
                <a:ea typeface="Calibri"/>
                <a:cs typeface="Calibri"/>
                <a:sym typeface="Calibri"/>
              </a:rPr>
              <a:t>Spiegazione dei nove principi chiave e della loro rilevanza</a:t>
            </a:r>
            <a:endParaRPr dirty="0"/>
          </a:p>
          <a:p>
            <a:pPr marL="0" marR="0" lvl="0" indent="0" algn="l" rtl="0">
              <a:lnSpc>
                <a:spcPct val="115000"/>
              </a:lnSpc>
              <a:spcBef>
                <a:spcPts val="0"/>
              </a:spcBef>
              <a:spcAft>
                <a:spcPts val="0"/>
              </a:spcAft>
              <a:buClr>
                <a:schemeClr val="dk2"/>
              </a:buClr>
              <a:buSzPts val="1800"/>
              <a:buFont typeface="Arial"/>
              <a:buNone/>
            </a:pPr>
            <a:endParaRPr sz="2000" b="1" i="0" u="none" strike="noStrike" cap="none" dirty="0">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dirty="0">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dirty="0">
              <a:solidFill>
                <a:srgbClr val="FF9933"/>
              </a:solidFill>
              <a:latin typeface="Calibri"/>
              <a:ea typeface="Calibri"/>
              <a:cs typeface="Calibri"/>
              <a:sym typeface="Calibri"/>
            </a:endParaRPr>
          </a:p>
        </p:txBody>
      </p:sp>
      <p:sp>
        <p:nvSpPr>
          <p:cNvPr id="352" name="Google Shape;352;p10"/>
          <p:cNvSpPr txBox="1"/>
          <p:nvPr/>
        </p:nvSpPr>
        <p:spPr>
          <a:xfrm>
            <a:off x="2575098" y="675160"/>
            <a:ext cx="6297410" cy="4196345"/>
          </a:xfrm>
          <a:prstGeom prst="rect">
            <a:avLst/>
          </a:prstGeom>
          <a:noFill/>
          <a:ln>
            <a:noFill/>
          </a:ln>
        </p:spPr>
        <p:txBody>
          <a:bodyPr spcFirstLastPara="1" wrap="square" lIns="0" tIns="10100" rIns="0" bIns="0" anchor="t" anchorCtr="0">
            <a:spAutoFit/>
          </a:bodyPr>
          <a:lstStyle/>
          <a:p>
            <a:pPr marL="12701" marR="0" lvl="0" indent="0" algn="l" rtl="0">
              <a:lnSpc>
                <a:spcPct val="105714"/>
              </a:lnSpc>
              <a:spcBef>
                <a:spcPts val="0"/>
              </a:spcBef>
              <a:spcAft>
                <a:spcPts val="0"/>
              </a:spcAft>
              <a:buNone/>
            </a:pPr>
            <a:r>
              <a:rPr lang="it" sz="1600" b="0" i="0" u="none" strike="noStrike" cap="none" dirty="0">
                <a:solidFill>
                  <a:srgbClr val="6D6E71"/>
                </a:solidFill>
                <a:latin typeface="Calibri"/>
                <a:ea typeface="Calibri"/>
                <a:cs typeface="Calibri"/>
                <a:sym typeface="Calibri"/>
              </a:rPr>
              <a:t>La natura ha 9 principi operativi chiave che dovremmo integrare nel nostro processo di pensiero: </a:t>
            </a:r>
            <a:endParaRPr dirty="0"/>
          </a:p>
          <a:p>
            <a:pPr marL="12701" marR="0" lvl="0" indent="0" algn="l" rtl="0">
              <a:lnSpc>
                <a:spcPct val="105714"/>
              </a:lnSpc>
              <a:spcBef>
                <a:spcPts val="0"/>
              </a:spcBef>
              <a:spcAft>
                <a:spcPts val="0"/>
              </a:spcAft>
              <a:buNone/>
            </a:pPr>
            <a:endParaRPr sz="1401" b="0" i="0" u="none" strike="noStrike" cap="none" dirty="0">
              <a:solidFill>
                <a:srgbClr val="6D6E71"/>
              </a:solidFill>
              <a:latin typeface="Calibri"/>
              <a:ea typeface="Calibri"/>
              <a:cs typeface="Calibri"/>
              <a:sym typeface="Calibri"/>
            </a:endParaRPr>
          </a:p>
          <a:p>
            <a:pPr marL="355601" marR="0" lvl="0" indent="-342900" algn="l" rtl="0">
              <a:lnSpc>
                <a:spcPct val="105714"/>
              </a:lnSpc>
              <a:spcBef>
                <a:spcPts val="0"/>
              </a:spcBef>
              <a:spcAft>
                <a:spcPts val="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Interdipendenza: </a:t>
            </a:r>
            <a:r>
              <a:rPr lang="it" b="0" i="0" u="none" strike="noStrike" cap="none" dirty="0">
                <a:solidFill>
                  <a:srgbClr val="6D6E71"/>
                </a:solidFill>
                <a:latin typeface="Calibri"/>
                <a:ea typeface="Calibri"/>
                <a:cs typeface="Calibri"/>
                <a:sym typeface="Calibri"/>
              </a:rPr>
              <a:t>Ogni cosa in natura dipende dall'altra.</a:t>
            </a:r>
            <a:endParaRPr sz="1200" dirty="0"/>
          </a:p>
          <a:p>
            <a:pPr marL="355601" marR="0" lvl="0" indent="-342900" algn="l" rtl="0">
              <a:lnSpc>
                <a:spcPct val="105714"/>
              </a:lnSpc>
              <a:spcBef>
                <a:spcPts val="800"/>
              </a:spcBef>
              <a:spcAft>
                <a:spcPts val="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Equilibrio dinamico: </a:t>
            </a:r>
            <a:r>
              <a:rPr lang="it" b="0" i="0" u="none" strike="noStrike" cap="none" dirty="0">
                <a:solidFill>
                  <a:srgbClr val="6D6E71"/>
                </a:solidFill>
                <a:latin typeface="Calibri"/>
                <a:ea typeface="Calibri"/>
                <a:cs typeface="Calibri"/>
                <a:sym typeface="Calibri"/>
              </a:rPr>
              <a:t>La natura si adatta costantemente per rimanere in armonia.</a:t>
            </a:r>
            <a:endParaRPr sz="1200" dirty="0"/>
          </a:p>
          <a:p>
            <a:pPr marL="355601" marR="0" lvl="0" indent="-342900" algn="l" rtl="0">
              <a:lnSpc>
                <a:spcPct val="105714"/>
              </a:lnSpc>
              <a:spcBef>
                <a:spcPts val="800"/>
              </a:spcBef>
              <a:spcAft>
                <a:spcPts val="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Diversità:</a:t>
            </a:r>
            <a:r>
              <a:rPr lang="it" b="0" i="0" u="none" strike="noStrike" cap="none" dirty="0">
                <a:solidFill>
                  <a:srgbClr val="6D6E71"/>
                </a:solidFill>
                <a:latin typeface="Calibri"/>
                <a:ea typeface="Calibri"/>
                <a:cs typeface="Calibri"/>
                <a:sym typeface="Calibri"/>
              </a:rPr>
              <a:t> La natura prospera grazie alla diversità, alla presenza di molte cose diverse.</a:t>
            </a:r>
            <a:endParaRPr sz="1200" dirty="0"/>
          </a:p>
          <a:p>
            <a:pPr marL="355601" marR="0" lvl="0" indent="-342900" algn="l" rtl="0">
              <a:lnSpc>
                <a:spcPct val="105714"/>
              </a:lnSpc>
              <a:spcBef>
                <a:spcPts val="800"/>
              </a:spcBef>
              <a:spcAft>
                <a:spcPts val="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Singolarità:</a:t>
            </a:r>
            <a:r>
              <a:rPr lang="it" b="0" i="0" u="none" strike="noStrike" cap="none" dirty="0">
                <a:solidFill>
                  <a:srgbClr val="6D6E71"/>
                </a:solidFill>
                <a:latin typeface="Calibri"/>
                <a:ea typeface="Calibri"/>
                <a:cs typeface="Calibri"/>
                <a:sym typeface="Calibri"/>
              </a:rPr>
              <a:t> Ogni parte della natura ha il suo modo speciale di funzionare.</a:t>
            </a:r>
            <a:endParaRPr sz="1200" dirty="0"/>
          </a:p>
          <a:p>
            <a:pPr marL="355601" marR="0" lvl="0" indent="-342900" algn="l" rtl="0">
              <a:lnSpc>
                <a:spcPct val="105714"/>
              </a:lnSpc>
              <a:spcBef>
                <a:spcPts val="800"/>
              </a:spcBef>
              <a:spcAft>
                <a:spcPts val="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Decentramento:</a:t>
            </a:r>
            <a:r>
              <a:rPr lang="it" b="0" i="0" u="none" strike="noStrike" cap="none" dirty="0">
                <a:solidFill>
                  <a:srgbClr val="6D6E71"/>
                </a:solidFill>
                <a:latin typeface="Calibri"/>
                <a:ea typeface="Calibri"/>
                <a:cs typeface="Calibri"/>
                <a:sym typeface="Calibri"/>
              </a:rPr>
              <a:t> La natura distribuisce compiti e risorse per una maggiore efficienza.</a:t>
            </a:r>
            <a:endParaRPr sz="1200" dirty="0"/>
          </a:p>
          <a:p>
            <a:pPr marL="355601" marR="0" lvl="0" indent="-342900" algn="l" rtl="0">
              <a:lnSpc>
                <a:spcPct val="105714"/>
              </a:lnSpc>
              <a:spcBef>
                <a:spcPts val="800"/>
              </a:spcBef>
              <a:spcAft>
                <a:spcPts val="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Imperfezione: </a:t>
            </a:r>
            <a:r>
              <a:rPr lang="it" b="0" i="0" u="none" strike="noStrike" cap="none" dirty="0">
                <a:solidFill>
                  <a:srgbClr val="6D6E71"/>
                </a:solidFill>
                <a:latin typeface="Calibri"/>
                <a:ea typeface="Calibri"/>
                <a:cs typeface="Calibri"/>
                <a:sym typeface="Calibri"/>
              </a:rPr>
              <a:t>La natura non ha bisogno di essere perfetta per funzionare bene.</a:t>
            </a:r>
            <a:endParaRPr sz="1200" dirty="0"/>
          </a:p>
          <a:p>
            <a:pPr marL="355601" marR="0" lvl="0" indent="-342900" algn="l" rtl="0">
              <a:lnSpc>
                <a:spcPct val="105714"/>
              </a:lnSpc>
              <a:spcBef>
                <a:spcPts val="800"/>
              </a:spcBef>
              <a:spcAft>
                <a:spcPts val="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Niente sprechi: </a:t>
            </a:r>
            <a:r>
              <a:rPr lang="it" b="0" i="0" u="none" strike="noStrike" cap="none" dirty="0">
                <a:solidFill>
                  <a:srgbClr val="6D6E71"/>
                </a:solidFill>
                <a:latin typeface="Calibri"/>
                <a:ea typeface="Calibri"/>
                <a:cs typeface="Calibri"/>
                <a:sym typeface="Calibri"/>
              </a:rPr>
              <a:t>La natura utilizza tutto in modo efficiente, senza sprecare nulla.</a:t>
            </a:r>
            <a:endParaRPr sz="1200" dirty="0"/>
          </a:p>
          <a:p>
            <a:pPr marL="355601" marR="0" lvl="0" indent="-342900" algn="l" rtl="0">
              <a:lnSpc>
                <a:spcPct val="105714"/>
              </a:lnSpc>
              <a:spcBef>
                <a:spcPts val="800"/>
              </a:spcBef>
              <a:spcAft>
                <a:spcPts val="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Crescita limitata: </a:t>
            </a:r>
            <a:r>
              <a:rPr lang="it" b="0" i="0" u="none" strike="noStrike" cap="none" dirty="0">
                <a:solidFill>
                  <a:srgbClr val="6D6E71"/>
                </a:solidFill>
                <a:latin typeface="Calibri"/>
                <a:ea typeface="Calibri"/>
                <a:cs typeface="Calibri"/>
                <a:sym typeface="Calibri"/>
              </a:rPr>
              <a:t>La natura cresce solo quanto serve, non troppo.</a:t>
            </a:r>
            <a:endParaRPr sz="1200" dirty="0"/>
          </a:p>
          <a:p>
            <a:pPr marL="355601" marR="0" lvl="0" indent="-342900" algn="l" rtl="0">
              <a:lnSpc>
                <a:spcPct val="105714"/>
              </a:lnSpc>
              <a:spcBef>
                <a:spcPts val="800"/>
              </a:spcBef>
              <a:spcAft>
                <a:spcPts val="800"/>
              </a:spcAft>
              <a:buClr>
                <a:srgbClr val="777777"/>
              </a:buClr>
              <a:buSzPts val="1401"/>
              <a:buFont typeface="Arial"/>
              <a:buAutoNum type="arabicParenR"/>
            </a:pPr>
            <a:r>
              <a:rPr lang="it" b="1" i="0" u="none" strike="noStrike" cap="none" dirty="0">
                <a:solidFill>
                  <a:srgbClr val="6D6E71"/>
                </a:solidFill>
                <a:latin typeface="Calibri"/>
                <a:ea typeface="Calibri"/>
                <a:cs typeface="Calibri"/>
                <a:sym typeface="Calibri"/>
              </a:rPr>
              <a:t>Sempre in cambiamento: </a:t>
            </a:r>
            <a:r>
              <a:rPr lang="it" b="0" i="0" u="none" strike="noStrike" cap="none" dirty="0">
                <a:solidFill>
                  <a:srgbClr val="6D6E71"/>
                </a:solidFill>
                <a:latin typeface="Calibri"/>
                <a:ea typeface="Calibri"/>
                <a:cs typeface="Calibri"/>
                <a:sym typeface="Calibri"/>
              </a:rPr>
              <a:t>La natura è sempre in evoluzione, si adatta e si rinnova.</a:t>
            </a:r>
            <a:endParaRPr b="0" i="0" u="none" strike="noStrike" cap="none" dirty="0">
              <a:solidFill>
                <a:srgbClr val="6D6E71"/>
              </a:solidFill>
              <a:latin typeface="Calibri"/>
              <a:ea typeface="Calibri"/>
              <a:cs typeface="Calibri"/>
              <a:sym typeface="Calibri"/>
            </a:endParaRPr>
          </a:p>
        </p:txBody>
      </p:sp>
      <p:sp>
        <p:nvSpPr>
          <p:cNvPr id="353" name="Google Shape;353;p10"/>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54" name="Google Shape;354;p10"/>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Permacultura</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355" name="Google Shape;355;p10"/>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56" name="Google Shape;356;p10"/>
          <p:cNvCxnSpPr/>
          <p:nvPr/>
        </p:nvCxnSpPr>
        <p:spPr>
          <a:xfrm>
            <a:off x="267629" y="1393903"/>
            <a:ext cx="2237324"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11"/>
          <p:cNvSpPr txBox="1">
            <a:spLocks noGrp="1"/>
          </p:cNvSpPr>
          <p:nvPr>
            <p:ph type="sldNum" idx="12"/>
          </p:nvPr>
        </p:nvSpPr>
        <p:spPr>
          <a:xfrm>
            <a:off x="8463366" y="4630267"/>
            <a:ext cx="477436"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600"/>
              <a:buNone/>
            </a:pPr>
            <a:fld id="{00000000-1234-1234-1234-123412341234}" type="slidenum">
              <a:rPr lang="it"/>
              <a:t>9</a:t>
            </a:fld>
            <a:endParaRPr/>
          </a:p>
        </p:txBody>
      </p:sp>
      <p:sp>
        <p:nvSpPr>
          <p:cNvPr id="362" name="Google Shape;362;p11"/>
          <p:cNvSpPr txBox="1"/>
          <p:nvPr/>
        </p:nvSpPr>
        <p:spPr>
          <a:xfrm>
            <a:off x="2466420" y="224571"/>
            <a:ext cx="6958683" cy="602741"/>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2000" b="1" i="0" u="none" strike="noStrike" cap="none" dirty="0">
                <a:solidFill>
                  <a:srgbClr val="69ADAD"/>
                </a:solidFill>
                <a:latin typeface="Calibri"/>
                <a:ea typeface="Calibri"/>
                <a:cs typeface="Calibri"/>
                <a:sym typeface="Calibri"/>
              </a:rPr>
              <a:t>Usare l'etica della permacultura nello sviluppo di un progetto</a:t>
            </a:r>
            <a:endParaRPr dirty="0"/>
          </a:p>
          <a:p>
            <a:pPr marL="0" marR="0" lvl="0" indent="0" algn="l" rtl="0">
              <a:lnSpc>
                <a:spcPct val="115000"/>
              </a:lnSpc>
              <a:spcBef>
                <a:spcPts val="0"/>
              </a:spcBef>
              <a:spcAft>
                <a:spcPts val="0"/>
              </a:spcAft>
              <a:buClr>
                <a:schemeClr val="dk2"/>
              </a:buClr>
              <a:buSzPts val="1800"/>
              <a:buFont typeface="Arial"/>
              <a:buNone/>
            </a:pPr>
            <a:endParaRPr sz="2000" b="1" i="0" u="none" strike="noStrike" cap="none" dirty="0">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000" b="1" i="0" u="none" strike="noStrike" cap="none" dirty="0">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dirty="0">
              <a:solidFill>
                <a:srgbClr val="FF9933"/>
              </a:solidFill>
              <a:latin typeface="Calibri"/>
              <a:ea typeface="Calibri"/>
              <a:cs typeface="Calibri"/>
              <a:sym typeface="Calibri"/>
            </a:endParaRPr>
          </a:p>
          <a:p>
            <a:pPr marL="0" marR="0" lvl="0" indent="0" algn="l" rtl="0">
              <a:lnSpc>
                <a:spcPct val="115000"/>
              </a:lnSpc>
              <a:spcBef>
                <a:spcPts val="0"/>
              </a:spcBef>
              <a:spcAft>
                <a:spcPts val="0"/>
              </a:spcAft>
              <a:buClr>
                <a:schemeClr val="dk2"/>
              </a:buClr>
              <a:buSzPts val="1800"/>
              <a:buFont typeface="Arial"/>
              <a:buNone/>
            </a:pPr>
            <a:endParaRPr sz="2700" b="1" i="0" u="none" strike="noStrike" cap="none" dirty="0">
              <a:solidFill>
                <a:srgbClr val="FF9933"/>
              </a:solidFill>
              <a:latin typeface="Calibri"/>
              <a:ea typeface="Calibri"/>
              <a:cs typeface="Calibri"/>
              <a:sym typeface="Calibri"/>
            </a:endParaRPr>
          </a:p>
        </p:txBody>
      </p:sp>
      <p:sp>
        <p:nvSpPr>
          <p:cNvPr id="363" name="Google Shape;363;p11"/>
          <p:cNvSpPr txBox="1"/>
          <p:nvPr/>
        </p:nvSpPr>
        <p:spPr>
          <a:xfrm>
            <a:off x="2506176" y="827312"/>
            <a:ext cx="6245230" cy="2933972"/>
          </a:xfrm>
          <a:prstGeom prst="rect">
            <a:avLst/>
          </a:prstGeom>
          <a:noFill/>
          <a:ln>
            <a:noFill/>
          </a:ln>
        </p:spPr>
        <p:txBody>
          <a:bodyPr spcFirstLastPara="1" wrap="square" lIns="0" tIns="10100" rIns="0" bIns="0" anchor="t" anchorCtr="0">
            <a:spAutoFit/>
          </a:bodyPr>
          <a:lstStyle/>
          <a:p>
            <a:pPr marL="12701" marR="0" lvl="0" indent="0" algn="l" rtl="0">
              <a:lnSpc>
                <a:spcPct val="105714"/>
              </a:lnSpc>
              <a:spcBef>
                <a:spcPts val="0"/>
              </a:spcBef>
              <a:spcAft>
                <a:spcPts val="0"/>
              </a:spcAft>
              <a:buNone/>
            </a:pPr>
            <a:r>
              <a:rPr lang="it" sz="1400" b="0" i="0" u="none" strike="noStrike" cap="none" dirty="0">
                <a:solidFill>
                  <a:srgbClr val="6D6E71"/>
                </a:solidFill>
                <a:latin typeface="Calibri"/>
                <a:ea typeface="Calibri"/>
                <a:cs typeface="Calibri"/>
                <a:sym typeface="Calibri"/>
              </a:rPr>
              <a:t>Motivi per integrare i </a:t>
            </a:r>
            <a:r>
              <a:rPr lang="it" sz="1400" b="1" i="0" u="none" strike="noStrike" cap="none" dirty="0">
                <a:solidFill>
                  <a:srgbClr val="6D6E71"/>
                </a:solidFill>
                <a:latin typeface="Calibri"/>
                <a:ea typeface="Calibri"/>
                <a:cs typeface="Calibri"/>
                <a:sym typeface="Calibri"/>
              </a:rPr>
              <a:t>principi della permacultura </a:t>
            </a:r>
            <a:r>
              <a:rPr lang="it" sz="1400" b="0" i="0" u="none" strike="noStrike" cap="none" dirty="0">
                <a:solidFill>
                  <a:srgbClr val="6D6E71"/>
                </a:solidFill>
                <a:latin typeface="Calibri"/>
                <a:ea typeface="Calibri"/>
                <a:cs typeface="Calibri"/>
                <a:sym typeface="Calibri"/>
              </a:rPr>
              <a:t>e </a:t>
            </a:r>
            <a:r>
              <a:rPr lang="it" sz="1400" b="1" i="0" u="none" strike="noStrike" cap="none" dirty="0">
                <a:solidFill>
                  <a:srgbClr val="6D6E71"/>
                </a:solidFill>
                <a:latin typeface="Calibri"/>
                <a:ea typeface="Calibri"/>
                <a:cs typeface="Calibri"/>
                <a:sym typeface="Calibri"/>
              </a:rPr>
              <a:t>i principi operativi chiave della natura </a:t>
            </a:r>
            <a:r>
              <a:rPr lang="it" sz="1400" b="0" i="0" u="none" strike="noStrike" cap="none" dirty="0">
                <a:solidFill>
                  <a:srgbClr val="6D6E71"/>
                </a:solidFill>
                <a:latin typeface="Calibri"/>
                <a:ea typeface="Calibri"/>
                <a:cs typeface="Calibri"/>
                <a:sym typeface="Calibri"/>
              </a:rPr>
              <a:t>quando si immagina un progetto di ecoturismo:</a:t>
            </a:r>
            <a:endParaRPr dirty="0"/>
          </a:p>
          <a:p>
            <a:pPr marL="298451" marR="0" lvl="0" indent="-196849" algn="l" rtl="0">
              <a:lnSpc>
                <a:spcPct val="105714"/>
              </a:lnSpc>
              <a:spcBef>
                <a:spcPts val="0"/>
              </a:spcBef>
              <a:spcAft>
                <a:spcPts val="0"/>
              </a:spcAft>
              <a:buClr>
                <a:srgbClr val="000000"/>
              </a:buClr>
              <a:buSzPts val="1400"/>
              <a:buFont typeface="Noto Sans Symbols"/>
              <a:buNone/>
            </a:pPr>
            <a:endParaRPr sz="1400" b="0" i="0" u="none" strike="noStrike" cap="none" dirty="0">
              <a:solidFill>
                <a:srgbClr val="6D6E71"/>
              </a:solidFill>
              <a:latin typeface="Calibri"/>
              <a:ea typeface="Calibri"/>
              <a:cs typeface="Calibri"/>
              <a:sym typeface="Calibri"/>
            </a:endParaRPr>
          </a:p>
          <a:p>
            <a:pPr marL="355601" marR="0" lvl="0" indent="-342900" algn="l" rtl="0">
              <a:lnSpc>
                <a:spcPct val="105714"/>
              </a:lnSpc>
              <a:spcBef>
                <a:spcPts val="0"/>
              </a:spcBef>
              <a:spcAft>
                <a:spcPts val="0"/>
              </a:spcAft>
              <a:buClr>
                <a:srgbClr val="777777"/>
              </a:buClr>
              <a:buSzPts val="1401"/>
              <a:buFont typeface="Noto Sans Symbols"/>
              <a:buChar char="❖"/>
            </a:pPr>
            <a:r>
              <a:rPr lang="it" sz="1401" b="0" i="0" u="none" strike="noStrike" cap="none" dirty="0">
                <a:solidFill>
                  <a:srgbClr val="6D6E71"/>
                </a:solidFill>
                <a:latin typeface="Calibri"/>
                <a:ea typeface="Calibri"/>
                <a:cs typeface="Calibri"/>
                <a:sym typeface="Calibri"/>
              </a:rPr>
              <a:t>Solide basi ecologiche 🡪 Questo aiuta a minimizzare gli impatti negativi sull'ambiente e promuove la conservazione degli ecosistemi e della biodiversità.</a:t>
            </a:r>
            <a:endParaRPr dirty="0"/>
          </a:p>
          <a:p>
            <a:pPr marL="355601" marR="0" lvl="0" indent="-342900" algn="l" rtl="0">
              <a:lnSpc>
                <a:spcPct val="105714"/>
              </a:lnSpc>
              <a:spcBef>
                <a:spcPts val="800"/>
              </a:spcBef>
              <a:spcAft>
                <a:spcPts val="0"/>
              </a:spcAft>
              <a:buClr>
                <a:srgbClr val="777777"/>
              </a:buClr>
              <a:buSzPts val="1401"/>
              <a:buFont typeface="Noto Sans Symbols"/>
              <a:buChar char="❖"/>
            </a:pPr>
            <a:r>
              <a:rPr lang="it" sz="1401" b="0" i="0" u="none" strike="noStrike" cap="none" dirty="0">
                <a:solidFill>
                  <a:srgbClr val="6D6E71"/>
                </a:solidFill>
                <a:latin typeface="Calibri"/>
                <a:ea typeface="Calibri"/>
                <a:cs typeface="Calibri"/>
                <a:sym typeface="Calibri"/>
              </a:rPr>
              <a:t> Spostamento di prospettiva: 🡪 incoraggia un approccio più equilibrato che considera il benessere degli ecosistemi, delle comunità e delle generazioni future.</a:t>
            </a:r>
            <a:endParaRPr dirty="0"/>
          </a:p>
          <a:p>
            <a:pPr marL="355601" marR="0" lvl="0" indent="-342900" algn="l" rtl="0">
              <a:lnSpc>
                <a:spcPct val="105714"/>
              </a:lnSpc>
              <a:spcBef>
                <a:spcPts val="800"/>
              </a:spcBef>
              <a:spcAft>
                <a:spcPts val="0"/>
              </a:spcAft>
              <a:buClr>
                <a:srgbClr val="777777"/>
              </a:buClr>
              <a:buSzPts val="1401"/>
              <a:buFont typeface="Noto Sans Symbols"/>
              <a:buChar char="❖"/>
            </a:pPr>
            <a:r>
              <a:rPr lang="it" sz="1401" b="0" i="0" u="none" strike="noStrike" cap="none" dirty="0">
                <a:solidFill>
                  <a:srgbClr val="6D6E71"/>
                </a:solidFill>
                <a:latin typeface="Calibri"/>
                <a:ea typeface="Calibri"/>
                <a:cs typeface="Calibri"/>
                <a:sym typeface="Calibri"/>
              </a:rPr>
              <a:t>Prospettiva dell'ecosistema: 🡪 consente di sviluppare iniziative che sostengono la salute dell'ecosistema, l'autenticità culturale e la resilienza della comunità.</a:t>
            </a:r>
            <a:endParaRPr dirty="0"/>
          </a:p>
          <a:p>
            <a:pPr marL="355601" marR="0" lvl="0" indent="-342900" algn="l" rtl="0">
              <a:lnSpc>
                <a:spcPct val="105714"/>
              </a:lnSpc>
              <a:spcBef>
                <a:spcPts val="800"/>
              </a:spcBef>
              <a:spcAft>
                <a:spcPts val="800"/>
              </a:spcAft>
              <a:buClr>
                <a:srgbClr val="777777"/>
              </a:buClr>
              <a:buSzPts val="1401"/>
              <a:buFont typeface="Noto Sans Symbols"/>
              <a:buChar char="❖"/>
            </a:pPr>
            <a:r>
              <a:rPr lang="it" sz="1401" b="0" i="0" u="none" strike="noStrike" cap="none" dirty="0">
                <a:solidFill>
                  <a:srgbClr val="6D6E71"/>
                </a:solidFill>
                <a:latin typeface="Calibri"/>
                <a:ea typeface="Calibri"/>
                <a:cs typeface="Calibri"/>
                <a:sym typeface="Calibri"/>
              </a:rPr>
              <a:t>Approccio orientato allo scopo: 🡪 incoraggia i progetti di ecoturismo a definire il loro scopo al di là del guadagno finanziario.</a:t>
            </a:r>
            <a:endParaRPr dirty="0"/>
          </a:p>
        </p:txBody>
      </p:sp>
      <p:sp>
        <p:nvSpPr>
          <p:cNvPr id="364" name="Google Shape;364;p11"/>
          <p:cNvSpPr txBox="1"/>
          <p:nvPr/>
        </p:nvSpPr>
        <p:spPr>
          <a:xfrm>
            <a:off x="2450133" y="3932108"/>
            <a:ext cx="6490669" cy="768159"/>
          </a:xfrm>
          <a:prstGeom prst="rect">
            <a:avLst/>
          </a:prstGeom>
          <a:noFill/>
          <a:ln>
            <a:noFill/>
          </a:ln>
        </p:spPr>
        <p:txBody>
          <a:bodyPr spcFirstLastPara="1" wrap="square" lIns="91425" tIns="45700" rIns="91425" bIns="45700" anchor="t" anchorCtr="0">
            <a:spAutoFit/>
          </a:bodyPr>
          <a:lstStyle/>
          <a:p>
            <a:pPr marL="12701" marR="0" lvl="0" indent="0" algn="l" rtl="0">
              <a:lnSpc>
                <a:spcPct val="105714"/>
              </a:lnSpc>
              <a:spcBef>
                <a:spcPts val="0"/>
              </a:spcBef>
              <a:spcAft>
                <a:spcPts val="0"/>
              </a:spcAft>
              <a:buNone/>
            </a:pPr>
            <a:r>
              <a:rPr lang="it" sz="1401" b="0" i="1" u="none" strike="noStrike" cap="none" dirty="0">
                <a:solidFill>
                  <a:srgbClr val="FFC000"/>
                </a:solidFill>
                <a:latin typeface="Calibri"/>
                <a:ea typeface="Calibri"/>
                <a:cs typeface="Calibri"/>
                <a:sym typeface="Calibri"/>
              </a:rPr>
              <a:t>L'integrazione di questi principi nei progetti di ecoturismo pone una solida base ecologica, sfida i paradigmi commerciali tradizionali, favorisce una prospettiva olistica e promuove iniziative orientate allo scopo, a beneficio sia delle persone che del pianeta.</a:t>
            </a:r>
            <a:endParaRPr dirty="0"/>
          </a:p>
        </p:txBody>
      </p:sp>
      <p:sp>
        <p:nvSpPr>
          <p:cNvPr id="365" name="Google Shape;365;p11"/>
          <p:cNvSpPr/>
          <p:nvPr/>
        </p:nvSpPr>
        <p:spPr>
          <a:xfrm>
            <a:off x="-16106" y="2490"/>
            <a:ext cx="2237324" cy="5141010"/>
          </a:xfrm>
          <a:custGeom>
            <a:avLst/>
            <a:gdLst/>
            <a:ahLst/>
            <a:cxnLst/>
            <a:rect l="l" t="t" r="r" b="b"/>
            <a:pathLst>
              <a:path w="3456304" h="7560309" extrusionOk="0">
                <a:moveTo>
                  <a:pt x="3456000" y="0"/>
                </a:moveTo>
                <a:lnTo>
                  <a:pt x="0" y="0"/>
                </a:lnTo>
                <a:lnTo>
                  <a:pt x="0" y="7560005"/>
                </a:lnTo>
                <a:lnTo>
                  <a:pt x="3456000" y="7560005"/>
                </a:lnTo>
                <a:lnTo>
                  <a:pt x="3456000" y="0"/>
                </a:lnTo>
                <a:close/>
              </a:path>
            </a:pathLst>
          </a:custGeom>
          <a:solidFill>
            <a:srgbClr val="8ABF3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sz="1051" b="0" i="0" u="none" strike="noStrike" cap="none">
              <a:solidFill>
                <a:srgbClr val="000000"/>
              </a:solidFill>
              <a:latin typeface="Arial"/>
              <a:ea typeface="Arial"/>
              <a:cs typeface="Arial"/>
              <a:sym typeface="Arial"/>
            </a:endParaRPr>
          </a:p>
        </p:txBody>
      </p:sp>
      <p:sp>
        <p:nvSpPr>
          <p:cNvPr id="366" name="Google Shape;366;p11"/>
          <p:cNvSpPr txBox="1"/>
          <p:nvPr/>
        </p:nvSpPr>
        <p:spPr>
          <a:xfrm>
            <a:off x="251523" y="1744914"/>
            <a:ext cx="1914875" cy="1177849"/>
          </a:xfrm>
          <a:prstGeom prst="rect">
            <a:avLst/>
          </a:prstGeom>
          <a:noFill/>
          <a:ln>
            <a:noFill/>
          </a:ln>
        </p:spPr>
        <p:txBody>
          <a:bodyPr spcFirstLastPara="1" wrap="square" lIns="91425" tIns="91425" rIns="91425" bIns="91425" anchor="t" anchorCtr="0">
            <a:noAutofit/>
          </a:bodyPr>
          <a:lstStyle/>
          <a:p>
            <a:pPr marL="12701" marR="0" lvl="0" indent="-12701" algn="l" rtl="0">
              <a:lnSpc>
                <a:spcPct val="102857"/>
              </a:lnSpc>
              <a:spcBef>
                <a:spcPts val="0"/>
              </a:spcBef>
              <a:spcAft>
                <a:spcPts val="0"/>
              </a:spcAft>
              <a:buClr>
                <a:schemeClr val="dk1"/>
              </a:buClr>
              <a:buSzPts val="1100"/>
              <a:buFont typeface="Arial"/>
              <a:buNone/>
            </a:pPr>
            <a:r>
              <a:rPr lang="it" sz="2400" b="0" i="0" u="none" strike="noStrike" cap="none">
                <a:solidFill>
                  <a:schemeClr val="lt1"/>
                </a:solidFill>
                <a:latin typeface="Calibri"/>
                <a:ea typeface="Calibri"/>
                <a:cs typeface="Calibri"/>
                <a:sym typeface="Calibri"/>
              </a:rPr>
              <a:t>Permacultura</a:t>
            </a:r>
            <a:endParaRPr sz="2400" b="0" i="0" u="none" strike="noStrike" cap="none">
              <a:solidFill>
                <a:schemeClr val="lt1"/>
              </a:solidFill>
              <a:latin typeface="Calibri"/>
              <a:ea typeface="Calibri"/>
              <a:cs typeface="Calibri"/>
              <a:sym typeface="Calibri"/>
            </a:endParaRPr>
          </a:p>
          <a:p>
            <a:pPr marL="12701" marR="0" lvl="0" indent="-12701" algn="l" rtl="0">
              <a:lnSpc>
                <a:spcPct val="102857"/>
              </a:lnSpc>
              <a:spcBef>
                <a:spcPts val="0"/>
              </a:spcBef>
              <a:spcAft>
                <a:spcPts val="0"/>
              </a:spcAft>
              <a:buClr>
                <a:schemeClr val="dk1"/>
              </a:buClr>
              <a:buSzPts val="1100"/>
              <a:buFont typeface="Arial"/>
              <a:buNone/>
            </a:pPr>
            <a:endParaRPr sz="2400" b="0" i="0" u="none" strike="noStrike" cap="none">
              <a:solidFill>
                <a:schemeClr val="lt1"/>
              </a:solidFill>
              <a:latin typeface="Calibri"/>
              <a:ea typeface="Calibri"/>
              <a:cs typeface="Calibri"/>
              <a:sym typeface="Calibri"/>
            </a:endParaRPr>
          </a:p>
        </p:txBody>
      </p:sp>
      <p:sp>
        <p:nvSpPr>
          <p:cNvPr id="367" name="Google Shape;367;p11"/>
          <p:cNvSpPr txBox="1"/>
          <p:nvPr/>
        </p:nvSpPr>
        <p:spPr>
          <a:xfrm>
            <a:off x="392594" y="708822"/>
            <a:ext cx="897977" cy="119866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2"/>
              </a:buClr>
              <a:buSzPts val="1800"/>
              <a:buFont typeface="Arial"/>
              <a:buNone/>
            </a:pPr>
            <a:r>
              <a:rPr lang="it" sz="4000" b="1" i="0" u="none" strike="noStrike" cap="none">
                <a:solidFill>
                  <a:schemeClr val="lt1"/>
                </a:solidFill>
                <a:latin typeface="Calibri"/>
                <a:ea typeface="Calibri"/>
                <a:cs typeface="Calibri"/>
                <a:sym typeface="Calibri"/>
              </a:rPr>
              <a:t>3A</a:t>
            </a:r>
            <a:endParaRPr sz="2700" b="1" i="0" u="none" strike="noStrike" cap="none">
              <a:solidFill>
                <a:schemeClr val="lt1"/>
              </a:solidFill>
              <a:latin typeface="Calibri"/>
              <a:ea typeface="Calibri"/>
              <a:cs typeface="Calibri"/>
              <a:sym typeface="Calibri"/>
            </a:endParaRPr>
          </a:p>
        </p:txBody>
      </p:sp>
      <p:cxnSp>
        <p:nvCxnSpPr>
          <p:cNvPr id="368" name="Google Shape;368;p11"/>
          <p:cNvCxnSpPr/>
          <p:nvPr/>
        </p:nvCxnSpPr>
        <p:spPr>
          <a:xfrm>
            <a:off x="267629" y="1393903"/>
            <a:ext cx="1953589" cy="0"/>
          </a:xfrm>
          <a:prstGeom prst="straightConnector1">
            <a:avLst/>
          </a:prstGeom>
          <a:noFill/>
          <a:ln w="19050" cap="flat" cmpd="sng">
            <a:solidFill>
              <a:schemeClr val="lt1"/>
            </a:solidFill>
            <a:prstDash val="solid"/>
            <a:round/>
            <a:headEnd type="none" w="sm" len="sm"/>
            <a:tailEnd type="none" w="sm" len="sm"/>
          </a:ln>
        </p:spPr>
      </p:cxn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5716</Words>
  <Application>Microsoft Macintosh PowerPoint</Application>
  <PresentationFormat>Bildspel på skärmen (16:9)</PresentationFormat>
  <Paragraphs>818</Paragraphs>
  <Slides>70</Slides>
  <Notes>70</Notes>
  <HiddenSlides>0</HiddenSlides>
  <MMClips>0</MMClips>
  <ScaleCrop>false</ScaleCrop>
  <HeadingPairs>
    <vt:vector size="6" baseType="variant">
      <vt:variant>
        <vt:lpstr>Använt teckensnitt</vt:lpstr>
      </vt:variant>
      <vt:variant>
        <vt:i4>9</vt:i4>
      </vt:variant>
      <vt:variant>
        <vt:lpstr>Tema</vt:lpstr>
      </vt:variant>
      <vt:variant>
        <vt:i4>1</vt:i4>
      </vt:variant>
      <vt:variant>
        <vt:lpstr>Bildrubriker</vt:lpstr>
      </vt:variant>
      <vt:variant>
        <vt:i4>70</vt:i4>
      </vt:variant>
    </vt:vector>
  </HeadingPairs>
  <TitlesOfParts>
    <vt:vector size="80" baseType="lpstr">
      <vt:lpstr>Arial</vt:lpstr>
      <vt:lpstr>Century Schoolbook</vt:lpstr>
      <vt:lpstr>Noto Sans Symbols</vt:lpstr>
      <vt:lpstr>Montserrat</vt:lpstr>
      <vt:lpstr>Montserrat Light</vt:lpstr>
      <vt:lpstr>Calibri</vt:lpstr>
      <vt:lpstr>Roboto</vt:lpstr>
      <vt:lpstr>Wingdings</vt:lpstr>
      <vt:lpstr>Courier New</vt:lpstr>
      <vt:lpstr>Simple Light</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Moa Nilsson</cp:lastModifiedBy>
  <cp:revision>2</cp:revision>
  <dcterms:modified xsi:type="dcterms:W3CDTF">2025-05-30T09:26:04Z</dcterms:modified>
</cp:coreProperties>
</file>