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72" r:id="rId2"/>
    <p:sldId id="276" r:id="rId3"/>
    <p:sldId id="294" r:id="rId4"/>
    <p:sldId id="309" r:id="rId5"/>
    <p:sldId id="310" r:id="rId6"/>
    <p:sldId id="311" r:id="rId7"/>
    <p:sldId id="324" r:id="rId8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6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6739"/>
    <p:restoredTop sz="94565"/>
  </p:normalViewPr>
  <p:slideViewPr>
    <p:cSldViewPr snapToGrid="0">
      <p:cViewPr varScale="1">
        <p:scale>
          <a:sx n="71" d="100"/>
          <a:sy n="71" d="100"/>
        </p:scale>
        <p:origin x="184" y="1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FE33D-E7D3-8240-A4DA-08BABB1711D3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FB5FF-105A-6C4A-9234-CFE9C9ACEC5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46651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20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71" name="Google Shape;47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24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63" name="Google Shape;563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Google Shape;883;p42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84" name="Google Shape;884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" name="Google Shape;1093;p113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94" name="Google Shape;1094;p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Google Shape;1122;p114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23" name="Google Shape;1123;p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1" name="Google Shape;1151;p115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52" name="Google Shape;1152;p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8" name="Google Shape;1488;p128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89" name="Google Shape;1489;p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72C660D-0363-50F8-8F65-80522135BA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7B95F89-5A24-8935-C4E4-1FDF3E6763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D00BD4B-16C8-F745-FBD1-598756BD6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D164CB1-118C-32D0-58CD-94BE508F1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204AEEC-DCBF-E32A-A8C3-BDD9E81D2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0799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C9C6D4D-46A1-A3A8-B4E5-154F0F11D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D5053C9D-50BF-5896-6A9F-81A2D254B7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DA3E904-A3A4-BDC7-C51F-689F2A059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2F993C-3BDA-E257-53B5-4B6409C31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8BC2302-7143-81BC-FEF6-FB3648826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4025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2DCE7D42-8E71-2552-80A6-BAD5D3C869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A183853B-02FC-ADE8-2BEB-882CB8332F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E02BAA5-BB61-E13C-91B2-E0DF4D849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47E56F-4769-CD5E-3B78-0C1312178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BAE46A8-A1C5-DE43-1533-594974BD3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2631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49"/>
          <p:cNvSpPr txBox="1">
            <a:spLocks noGrp="1"/>
          </p:cNvSpPr>
          <p:nvPr>
            <p:ph type="body" idx="1"/>
          </p:nvPr>
        </p:nvSpPr>
        <p:spPr>
          <a:xfrm>
            <a:off x="725853" y="2022259"/>
            <a:ext cx="10879995" cy="3849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304792" algn="l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1" b="0" i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70" lvl="1" indent="-30479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828754" lvl="2" indent="-30479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2438339" lvl="3" indent="-30479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3047924" lvl="4" indent="-30479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49"/>
          <p:cNvSpPr txBox="1">
            <a:spLocks noGrp="1"/>
          </p:cNvSpPr>
          <p:nvPr>
            <p:ph type="body" idx="2"/>
          </p:nvPr>
        </p:nvSpPr>
        <p:spPr>
          <a:xfrm>
            <a:off x="725855" y="738158"/>
            <a:ext cx="10849143" cy="803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0479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 b="1" i="0">
                <a:solidFill>
                  <a:srgbClr val="69AD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0" name="Google Shape;50;p49"/>
          <p:cNvSpPr txBox="1">
            <a:spLocks noGrp="1"/>
          </p:cNvSpPr>
          <p:nvPr>
            <p:ph type="sldNum" idx="12"/>
          </p:nvPr>
        </p:nvSpPr>
        <p:spPr>
          <a:xfrm>
            <a:off x="11284488" y="6173687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it" smtClean="0"/>
              <a:pPr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4042467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58CCABA-CED1-8055-FC9C-2EFE55D50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C5F6083-A527-64C2-9F85-E32F7F61E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14AF643-22AA-8192-E0FD-0207F865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D50E40-458D-3D9F-CD98-FEB4236ED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C897BF2-6988-30B4-2893-963911835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6085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2E04AF-BB78-0E8F-EBC6-215108E74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DB3E644-B404-824C-85AA-E4216C4EF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53DC44C-C882-4D1E-B42D-9AECBD115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4B3DB52-FB67-911A-4069-9C3DDB005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E046C-7288-9880-1DB8-BF235AA07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973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BC7DFE0-E04F-DAA0-F31D-A5E17332C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B176057-9EBE-CB09-F65F-CEF19B0BB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BB3EF8C2-BCBA-F82B-78A4-4139A7166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F13C7CB-6818-A1CB-22F9-FDEAFADD1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45CC4F6B-29BD-9B20-BF08-66EDC668E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5625FC2-DE0E-6E21-281C-DF2A85383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174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5ECD04B-AB22-2764-3F4F-5EA56A3A4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E72FA03-2254-65A8-1410-F6E3F9A4B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7F7661EC-3A9D-8418-7646-E1D1F1574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833F4EDB-493A-C26E-5024-7084FAFF99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7FAA6412-E899-FDB3-4F39-3A6F2476D7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219CD99E-CE4F-D4F4-E38F-7457D5D34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4FEBF77-7D04-29DB-4A46-8A8C81F03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1CCDDED2-780D-5BB9-48C3-0DE6FC49F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5676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EB850C2-474B-0409-918E-ADCAE74B3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0CB25B1A-5857-4F8C-633D-2BC3AC841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0D0C712-F15C-A20A-2AEC-BF87039C5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355B91F-DCFF-F2E2-DDA7-B67910EF3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70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B9442FB0-C558-934B-605B-24CDF527C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0550E3-67D3-EC28-88FC-BB282FF39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D5B8B076-4966-F8D9-3E01-66130EB7B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8180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4787CB6-823A-18C7-F08F-25E91CF4B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D047E67-5D90-26A6-0580-B31168796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C6D3FC4-1CE5-684F-0AFA-52820232D0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491F2D2-AEB4-BCEA-0F9D-6E7E90153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594F418-8B04-D0C4-6F2E-8AFE4F19F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617B766B-3BD2-2645-813B-D5F5D3DF7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669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E46B3A3-EF90-DC2D-7ED1-FA48BEF45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8DCE8A88-7BB2-EA56-46E0-5C5AA98E0C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23AC58CD-37B5-0912-7903-5C6DF258C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4D76BDF-7C17-215A-F83C-6262D6EFA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590FAE9-DC99-8BB5-E9E9-A4A0AAB56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8B11115-3570-ACED-CABA-D608EB8FD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5401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A0BEA0C9-DCC4-A209-13CB-B1EECC8F3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8584BDA-EB2F-C260-4493-A21D1E62A7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5596D27-B598-8B2D-49FB-4FE9B79806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8621B24-2763-5F7B-C995-2B1A05FC43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72C66A5-71B8-E0D5-CAF2-FCB82DD43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6498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20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ECC4E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rgbClr val="8ECC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20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p20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20"/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>
                <a:solidFill>
                  <a:srgbClr val="FF9933"/>
                </a:solidFill>
              </a:rPr>
              <a:t>Foglio di lavoro: </a:t>
            </a:r>
            <a:r>
              <a:rPr lang="it" sz="2667" b="0">
                <a:solidFill>
                  <a:srgbClr val="777777"/>
                </a:solidFill>
              </a:rPr>
              <a:t>Analisi SWOT per la diagnosi territoriale </a:t>
            </a:r>
            <a:endParaRPr sz="2667" b="0">
              <a:solidFill>
                <a:srgbClr val="777777"/>
              </a:solidFill>
            </a:endParaRPr>
          </a:p>
        </p:txBody>
      </p:sp>
      <p:sp>
        <p:nvSpPr>
          <p:cNvPr id="477" name="Google Shape;477;p20"/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470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p20"/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1</a:t>
            </a:fld>
            <a:endParaRPr/>
          </a:p>
        </p:txBody>
      </p:sp>
      <p:sp>
        <p:nvSpPr>
          <p:cNvPr id="479" name="Google Shape;479;p20"/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E908E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rgbClr val="8ECC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p20"/>
          <p:cNvSpPr txBox="1"/>
          <p:nvPr/>
        </p:nvSpPr>
        <p:spPr>
          <a:xfrm>
            <a:off x="141007" y="5839119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W.19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81" name="Google Shape;481;p20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482" name="Google Shape;482;p20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483" name="Google Shape;483;p20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4" name="Google Shape;484;p20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85" name="Google Shape;485;p20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86" name="Google Shape;486;p20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487" name="Google Shape;487;p20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488" name="Google Shape;488;p20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489" name="Google Shape;489;p20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490" name="Google Shape;490;p20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1" name="Google Shape;491;p20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2" name="Google Shape;492;p20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493" name="Google Shape;493;p20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494" name="Google Shape;494;p20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5" name="Google Shape;495;p20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6" name="Google Shape;496;p20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aphicFrame>
        <p:nvGraphicFramePr>
          <p:cNvPr id="497" name="Google Shape;497;p20"/>
          <p:cNvGraphicFramePr/>
          <p:nvPr/>
        </p:nvGraphicFramePr>
        <p:xfrm>
          <a:off x="832335" y="1616272"/>
          <a:ext cx="10953733" cy="3830734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545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98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9876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b="1" u="none" strike="noStrike" cap="none">
                          <a:solidFill>
                            <a:srgbClr val="8ECC4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Punti di forza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Punti di forza e abilità personali: 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Risorse disponibili (finanziarie, tecniche, umane):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Mobilitazione di partner, clienti e fornitori:</a:t>
                      </a:r>
                      <a:endParaRPr sz="2400"/>
                    </a:p>
                  </a:txBody>
                  <a:tcPr marL="121933" marR="121933" marT="60967" marB="60967">
                    <a:lnR w="28575" cap="flat" cmpd="sng">
                      <a:solidFill>
                        <a:srgbClr val="EF86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>
                      <a:solidFill>
                        <a:srgbClr val="EF86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b="1" u="none" strike="noStrike" cap="none">
                          <a:solidFill>
                            <a:srgbClr val="8ECC4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Debolezza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Concorrenza debole: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Facile accesso ai fattori/spazi di produzione: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Mercato esistente (necessità):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Potenziali partner, clienti/fornitori:</a:t>
                      </a:r>
                      <a:endParaRPr sz="2400"/>
                    </a:p>
                  </a:txBody>
                  <a:tcPr marL="121933" marR="121933" marT="60967" marB="60967">
                    <a:lnL w="28575" cap="flat" cmpd="sng">
                      <a:solidFill>
                        <a:srgbClr val="EF86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28575" cap="flat" cmpd="sng">
                      <a:solidFill>
                        <a:srgbClr val="EF86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196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b="1" u="none" strike="noStrike" cap="none">
                          <a:solidFill>
                            <a:srgbClr val="8ECC4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Opportunità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Mancanza di risorse: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Mercato ristretto o poco sviluppato: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Spazi naturali inadeguati: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Quadro amministrativo/normativo difficile:</a:t>
                      </a:r>
                      <a:endParaRPr sz="2400"/>
                    </a:p>
                  </a:txBody>
                  <a:tcPr marL="121933" marR="121933" marT="60967" marB="60967">
                    <a:lnR w="28575" cap="flat" cmpd="sng">
                      <a:solidFill>
                        <a:srgbClr val="EF86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EF86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b="1" u="none" strike="noStrike" cap="none">
                          <a:solidFill>
                            <a:srgbClr val="8ECC4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Minacce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Una forte concorrenza: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Resistenze culturali e/o sociali: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Sfide amministrative: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Accesso difficile:</a:t>
                      </a:r>
                      <a:endParaRPr sz="2400"/>
                    </a:p>
                  </a:txBody>
                  <a:tcPr marL="121933" marR="121933" marT="60967" marB="60967">
                    <a:lnL w="28575" cap="flat" cmpd="sng">
                      <a:solidFill>
                        <a:srgbClr val="EF86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28575" cap="flat" cmpd="sng">
                      <a:solidFill>
                        <a:srgbClr val="EF86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24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6" name="Google Shape;566;p24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p24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8" name="Google Shape;568;p24"/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>
                <a:solidFill>
                  <a:srgbClr val="FF9933"/>
                </a:solidFill>
              </a:rPr>
              <a:t>Foglio di lavoro: </a:t>
            </a:r>
            <a:r>
              <a:rPr lang="it" sz="2667" b="0">
                <a:solidFill>
                  <a:srgbClr val="777777"/>
                </a:solidFill>
              </a:rPr>
              <a:t>Comprendere le parti interessate</a:t>
            </a:r>
            <a:endParaRPr sz="2667" b="0">
              <a:solidFill>
                <a:srgbClr val="777777"/>
              </a:solidFill>
            </a:endParaRPr>
          </a:p>
        </p:txBody>
      </p:sp>
      <p:sp>
        <p:nvSpPr>
          <p:cNvPr id="569" name="Google Shape;569;p24"/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470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0" name="Google Shape;570;p24"/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2</a:t>
            </a:fld>
            <a:endParaRPr/>
          </a:p>
        </p:txBody>
      </p:sp>
      <p:sp>
        <p:nvSpPr>
          <p:cNvPr id="571" name="Google Shape;571;p24"/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Google Shape;572;p24"/>
          <p:cNvSpPr txBox="1"/>
          <p:nvPr/>
        </p:nvSpPr>
        <p:spPr>
          <a:xfrm>
            <a:off x="141007" y="5839119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W.20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73" name="Google Shape;573;p24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574" name="Google Shape;574;p24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575" name="Google Shape;575;p24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6" name="Google Shape;576;p24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77" name="Google Shape;577;p24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78" name="Google Shape;578;p24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579" name="Google Shape;579;p24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580" name="Google Shape;580;p24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581" name="Google Shape;581;p24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582" name="Google Shape;582;p24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3" name="Google Shape;583;p24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4" name="Google Shape;584;p24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585" name="Google Shape;585;p24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586" name="Google Shape;586;p24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7" name="Google Shape;587;p24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8" name="Google Shape;588;p24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aphicFrame>
        <p:nvGraphicFramePr>
          <p:cNvPr id="589" name="Google Shape;589;p24"/>
          <p:cNvGraphicFramePr/>
          <p:nvPr/>
        </p:nvGraphicFramePr>
        <p:xfrm>
          <a:off x="508580" y="1583030"/>
          <a:ext cx="11174833" cy="382671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642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21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104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43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" sz="21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Soggetto interessato </a:t>
                      </a:r>
                      <a:endParaRPr sz="2100" b="1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it" sz="1600" b="1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Preoccupazioni, esigenze, aspettative e desideri </a:t>
                      </a:r>
                      <a:endParaRPr sz="1600" b="1" u="none" strike="noStrike" cap="none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15875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7C679"/>
                        </a:buClr>
                        <a:buSzPts val="1100"/>
                        <a:buFont typeface="Arial"/>
                        <a:buNone/>
                      </a:pPr>
                      <a:r>
                        <a:rPr lang="it" sz="1500" b="1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Valutare l'impatto: </a:t>
                      </a:r>
                      <a:r>
                        <a:rPr lang="it" sz="1500" b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come le attività di ogni stakeholder influiscono sul benessere umano, sulla conservazione dell'ambiente e su un'equa ripartizione</a:t>
                      </a:r>
                      <a:r>
                        <a:rPr lang="it" sz="1500" b="1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</a:t>
                      </a:r>
                      <a:endParaRPr sz="1500" b="1" u="none" strike="noStrike" cap="none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488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" sz="2100" b="1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2100" b="1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900" u="none" strike="noStrike" cap="none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457200" marR="0" lvl="0" indent="-228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7C679"/>
                        </a:buClr>
                        <a:buSzPts val="1100"/>
                        <a:buFont typeface="Arial"/>
                        <a:buNone/>
                      </a:pPr>
                      <a:endParaRPr sz="1500" u="none" strike="noStrike" cap="none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0361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2100" b="1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900" u="none" strike="noStrike" cap="none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457200" marR="0" lvl="0" indent="-228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7C679"/>
                        </a:buClr>
                        <a:buSzPts val="1100"/>
                        <a:buFont typeface="Arial"/>
                        <a:buNone/>
                      </a:pPr>
                      <a:endParaRPr sz="1500" u="none" strike="noStrike" cap="none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372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2100" b="1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900" u="none" strike="noStrike" cap="none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457200" marR="0" lvl="0" indent="-228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7C679"/>
                        </a:buClr>
                        <a:buSzPts val="1100"/>
                        <a:buFont typeface="Arial"/>
                        <a:buNone/>
                      </a:pPr>
                      <a:endParaRPr sz="1500" u="none" strike="noStrike" cap="none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814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2100" b="1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900" u="none" strike="noStrike" cap="none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457200" marR="0" lvl="0" indent="-228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7C679"/>
                        </a:buClr>
                        <a:buSzPts val="1100"/>
                        <a:buFont typeface="Arial"/>
                        <a:buNone/>
                      </a:pPr>
                      <a:endParaRPr sz="1500" u="none" strike="noStrike" cap="none" dirty="0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0" marR="121900" marT="121900" marB="12190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p42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7" name="Google Shape;887;p42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8" name="Google Shape;888;p42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9" name="Google Shape;889;p42"/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>
                <a:solidFill>
                  <a:srgbClr val="FF9933"/>
                </a:solidFill>
              </a:rPr>
              <a:t>Foglio di lavoro: </a:t>
            </a:r>
            <a:r>
              <a:rPr lang="it" sz="2667" b="0">
                <a:solidFill>
                  <a:srgbClr val="777777"/>
                </a:solidFill>
              </a:rPr>
              <a:t>Tela del viaggio del cliente</a:t>
            </a:r>
            <a:endParaRPr sz="2667" b="0">
              <a:solidFill>
                <a:srgbClr val="777777"/>
              </a:solidFill>
            </a:endParaRPr>
          </a:p>
        </p:txBody>
      </p:sp>
      <p:sp>
        <p:nvSpPr>
          <p:cNvPr id="890" name="Google Shape;890;p42"/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470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1" name="Google Shape;891;p42"/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3</a:t>
            </a:fld>
            <a:endParaRPr/>
          </a:p>
        </p:txBody>
      </p:sp>
      <p:sp>
        <p:nvSpPr>
          <p:cNvPr id="892" name="Google Shape;892;p42"/>
          <p:cNvSpPr/>
          <p:nvPr/>
        </p:nvSpPr>
        <p:spPr>
          <a:xfrm>
            <a:off x="3" y="5905323"/>
            <a:ext cx="12192000" cy="952680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3" name="Google Shape;893;p42"/>
          <p:cNvSpPr txBox="1"/>
          <p:nvPr/>
        </p:nvSpPr>
        <p:spPr>
          <a:xfrm>
            <a:off x="132103" y="6006146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W.21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94" name="Google Shape;894;p42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895" name="Google Shape;895;p42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896" name="Google Shape;896;p42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7" name="Google Shape;897;p42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898" name="Google Shape;898;p42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99" name="Google Shape;899;p42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900" name="Google Shape;900;p42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901" name="Google Shape;901;p42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902" name="Google Shape;902;p42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903" name="Google Shape;903;p42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04" name="Google Shape;904;p42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05" name="Google Shape;905;p42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906" name="Google Shape;906;p42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907" name="Google Shape;907;p42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08" name="Google Shape;908;p42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09" name="Google Shape;909;p42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aphicFrame>
        <p:nvGraphicFramePr>
          <p:cNvPr id="910" name="Google Shape;910;p42"/>
          <p:cNvGraphicFramePr/>
          <p:nvPr/>
        </p:nvGraphicFramePr>
        <p:xfrm>
          <a:off x="1040952" y="1292298"/>
          <a:ext cx="10715400" cy="4577219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27458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3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89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66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4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9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0646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65773">
                <a:tc row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1"/>
                        <a:buFont typeface="Arial"/>
                        <a:buNone/>
                      </a:pPr>
                      <a:endParaRPr sz="1900" b="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it" sz="1600" b="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Cosa cerca il cliente?</a:t>
                      </a:r>
                      <a:endParaRPr sz="2400"/>
                    </a:p>
                  </a:txBody>
                  <a:tcPr marL="121933" marR="121933" marT="60967" marB="60967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133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b="0" u="none" strike="noStrike" cap="none">
                        <a:solidFill>
                          <a:srgbClr val="777777"/>
                        </a:solidFill>
                      </a:endParaRPr>
                    </a:p>
                  </a:txBody>
                  <a:tcPr marL="121933" marR="121933" marT="60967" marB="60967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613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Consapevolezza: chi è il cliente</a:t>
                      </a:r>
                      <a:endParaRPr sz="24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Considerazione: i suoi bisogni</a:t>
                      </a:r>
                      <a:endParaRPr sz="24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Decisione</a:t>
                      </a:r>
                      <a:endParaRPr sz="24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Consegna e utilizzo</a:t>
                      </a:r>
                      <a:endParaRPr sz="24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Ritenzione/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fedeltà</a:t>
                      </a:r>
                      <a:endParaRPr sz="24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Difesa</a:t>
                      </a:r>
                      <a:endParaRPr sz="2400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58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it" sz="1600" b="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Ricerca e scoperta</a:t>
                      </a:r>
                      <a:endParaRPr sz="24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58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it" sz="1600" b="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Coinvolgimento e formazione</a:t>
                      </a:r>
                      <a:endParaRPr sz="24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658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it" sz="1600" b="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Processo di prenotazione</a:t>
                      </a:r>
                      <a:endParaRPr sz="24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658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it" sz="1600" b="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Preparazione al viaggio</a:t>
                      </a:r>
                      <a:endParaRPr sz="24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658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it" sz="1600" b="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Esperienza di viaggio</a:t>
                      </a:r>
                      <a:endParaRPr sz="24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961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Assistenza e coinvolgimento dei clienti</a:t>
                      </a:r>
                      <a:endParaRPr sz="24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 dirty="0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0961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6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Riflessione e azione dopo il viaggio</a:t>
                      </a:r>
                      <a:endParaRPr sz="24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 dirty="0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 dirty="0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" name="Google Shape;1096;p113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7" name="Google Shape;1097;p113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8" name="Google Shape;1098;p113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9" name="Google Shape;1099;p113"/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>
                <a:solidFill>
                  <a:srgbClr val="FF9933"/>
                </a:solidFill>
              </a:rPr>
              <a:t>Foglio di lavoro: </a:t>
            </a:r>
            <a:r>
              <a:rPr lang="it" sz="2400" b="0">
                <a:solidFill>
                  <a:srgbClr val="777777"/>
                </a:solidFill>
              </a:rPr>
              <a:t>Business sostenibile contro status quo</a:t>
            </a:r>
            <a:endParaRPr sz="2400" b="0">
              <a:solidFill>
                <a:srgbClr val="777777"/>
              </a:solidFill>
            </a:endParaRPr>
          </a:p>
        </p:txBody>
      </p:sp>
      <p:sp>
        <p:nvSpPr>
          <p:cNvPr id="1100" name="Google Shape;1100;p113"/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470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1" name="Google Shape;1101;p113"/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4</a:t>
            </a:fld>
            <a:endParaRPr/>
          </a:p>
        </p:txBody>
      </p:sp>
      <p:sp>
        <p:nvSpPr>
          <p:cNvPr id="1102" name="Google Shape;1102;p113"/>
          <p:cNvSpPr/>
          <p:nvPr/>
        </p:nvSpPr>
        <p:spPr>
          <a:xfrm>
            <a:off x="3" y="6082101"/>
            <a:ext cx="12192000" cy="775903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3" name="Google Shape;1103;p113"/>
          <p:cNvSpPr txBox="1"/>
          <p:nvPr/>
        </p:nvSpPr>
        <p:spPr>
          <a:xfrm>
            <a:off x="132103" y="6170391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5867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W.22</a:t>
            </a:r>
            <a:endParaRPr sz="16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04" name="Google Shape;1104;p113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1105" name="Google Shape;1105;p113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106" name="Google Shape;1106;p113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7" name="Google Shape;1107;p113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108" name="Google Shape;1108;p113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09" name="Google Shape;1109;p113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110" name="Google Shape;1110;p113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111" name="Google Shape;1111;p113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112" name="Google Shape;1112;p113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113" name="Google Shape;1113;p113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4" name="Google Shape;1114;p113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5" name="Google Shape;1115;p113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116" name="Google Shape;1116;p113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117" name="Google Shape;1117;p113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8" name="Google Shape;1118;p113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9" name="Google Shape;1119;p113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aphicFrame>
        <p:nvGraphicFramePr>
          <p:cNvPr id="1120" name="Google Shape;1120;p113"/>
          <p:cNvGraphicFramePr/>
          <p:nvPr/>
        </p:nvGraphicFramePr>
        <p:xfrm>
          <a:off x="478173" y="1528035"/>
          <a:ext cx="11055633" cy="4525216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29749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287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519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658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chemeClr val="lt1"/>
                          </a:solidFill>
                        </a:rPr>
                        <a:t>Business sostenibile</a:t>
                      </a:r>
                      <a:endParaRPr sz="2400"/>
                    </a:p>
                  </a:txBody>
                  <a:tcPr marL="121933" marR="121933" marT="60967" marB="60967">
                    <a:solidFill>
                      <a:srgbClr val="EF8600">
                        <a:alpha val="8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chemeClr val="lt1"/>
                          </a:solidFill>
                        </a:rPr>
                        <a:t>Affari tradizionali</a:t>
                      </a:r>
                      <a:endParaRPr sz="2400"/>
                    </a:p>
                  </a:txBody>
                  <a:tcPr marL="121933" marR="121933" marT="60967" marB="60967">
                    <a:solidFill>
                      <a:srgbClr val="EF8600">
                        <a:alpha val="8470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323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Impatto ambientale</a:t>
                      </a:r>
                      <a:endParaRPr sz="19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121933" marR="121933" marT="60967" marB="60967">
                    <a:solidFill>
                      <a:srgbClr val="5E908E">
                        <a:alpha val="8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453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Risparmio sui costi</a:t>
                      </a:r>
                      <a:endParaRPr sz="19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121933" marR="121933" marT="60967" marB="60967">
                    <a:solidFill>
                      <a:srgbClr val="5E908E">
                        <a:alpha val="8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123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Reputazione e immagine del marchio</a:t>
                      </a:r>
                      <a:endParaRPr sz="19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121933" marR="121933" marT="60967" marB="60967">
                    <a:solidFill>
                      <a:srgbClr val="5E908E">
                        <a:alpha val="8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1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Vantaggio competitivo</a:t>
                      </a:r>
                      <a:endParaRPr sz="19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121933" marR="121933" marT="60967" marB="60967">
                    <a:solidFill>
                      <a:srgbClr val="5E908E">
                        <a:alpha val="8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123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Impegno e produttività dei dipendenti</a:t>
                      </a:r>
                      <a:endParaRPr sz="19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121933" marR="121933" marT="60967" marB="60967">
                    <a:solidFill>
                      <a:srgbClr val="5E908E">
                        <a:alpha val="8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658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Innovazione e adattabilità</a:t>
                      </a:r>
                      <a:endParaRPr sz="19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121933" marR="121933" marT="60967" marB="60967">
                    <a:solidFill>
                      <a:srgbClr val="5E908E">
                        <a:alpha val="8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9123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Coinvolgimento degli stakeholder</a:t>
                      </a:r>
                      <a:endParaRPr sz="19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121933" marR="121933" marT="60967" marB="60967">
                    <a:solidFill>
                      <a:srgbClr val="5E908E">
                        <a:alpha val="8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5" name="Google Shape;1125;p114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6" name="Google Shape;1126;p114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7" name="Google Shape;1127;p114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8" name="Google Shape;1128;p114"/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>
                <a:solidFill>
                  <a:srgbClr val="FF9933"/>
                </a:solidFill>
              </a:rPr>
              <a:t>Foglio di lavoro: </a:t>
            </a:r>
            <a:r>
              <a:rPr lang="it" sz="2400" b="0">
                <a:solidFill>
                  <a:srgbClr val="777777"/>
                </a:solidFill>
              </a:rPr>
              <a:t>Tela dell'impresa sostenibile</a:t>
            </a:r>
            <a:endParaRPr sz="2400" b="0">
              <a:solidFill>
                <a:srgbClr val="777777"/>
              </a:solidFill>
            </a:endParaRPr>
          </a:p>
        </p:txBody>
      </p:sp>
      <p:sp>
        <p:nvSpPr>
          <p:cNvPr id="1129" name="Google Shape;1129;p114"/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470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0" name="Google Shape;1130;p114"/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5</a:t>
            </a:fld>
            <a:endParaRPr/>
          </a:p>
        </p:txBody>
      </p:sp>
      <p:sp>
        <p:nvSpPr>
          <p:cNvPr id="1131" name="Google Shape;1131;p114"/>
          <p:cNvSpPr/>
          <p:nvPr/>
        </p:nvSpPr>
        <p:spPr>
          <a:xfrm>
            <a:off x="3" y="5659517"/>
            <a:ext cx="12192000" cy="1198487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2" name="Google Shape;1132;p114"/>
          <p:cNvSpPr txBox="1"/>
          <p:nvPr/>
        </p:nvSpPr>
        <p:spPr>
          <a:xfrm>
            <a:off x="141007" y="5839119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W.23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33" name="Google Shape;1133;p114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1134" name="Google Shape;1134;p114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135" name="Google Shape;1135;p114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6" name="Google Shape;1136;p114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137" name="Google Shape;1137;p114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38" name="Google Shape;1138;p114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139" name="Google Shape;1139;p114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140" name="Google Shape;1140;p114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141" name="Google Shape;1141;p114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142" name="Google Shape;1142;p114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3" name="Google Shape;1143;p114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4" name="Google Shape;1144;p114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145" name="Google Shape;1145;p114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146" name="Google Shape;1146;p114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7" name="Google Shape;1147;p114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8" name="Google Shape;1148;p114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pic>
        <p:nvPicPr>
          <p:cNvPr id="1149" name="Google Shape;1149;p1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32399" y="1058881"/>
            <a:ext cx="7832293" cy="44661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" name="Google Shape;1154;p115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5" name="Google Shape;1155;p115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6" name="Google Shape;1156;p115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7" name="Google Shape;1157;p115"/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>
                <a:solidFill>
                  <a:srgbClr val="FF9933"/>
                </a:solidFill>
              </a:rPr>
              <a:t>Foglio di lavoro: </a:t>
            </a:r>
            <a:r>
              <a:rPr lang="it" sz="2400" b="0">
                <a:solidFill>
                  <a:srgbClr val="777777"/>
                </a:solidFill>
              </a:rPr>
              <a:t>Social Business Canvas</a:t>
            </a:r>
            <a:endParaRPr sz="2400" b="0">
              <a:solidFill>
                <a:srgbClr val="777777"/>
              </a:solidFill>
            </a:endParaRPr>
          </a:p>
        </p:txBody>
      </p:sp>
      <p:sp>
        <p:nvSpPr>
          <p:cNvPr id="1158" name="Google Shape;1158;p115"/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470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9" name="Google Shape;1159;p115"/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6</a:t>
            </a:fld>
            <a:endParaRPr/>
          </a:p>
        </p:txBody>
      </p:sp>
      <p:sp>
        <p:nvSpPr>
          <p:cNvPr id="1160" name="Google Shape;1160;p115"/>
          <p:cNvSpPr/>
          <p:nvPr/>
        </p:nvSpPr>
        <p:spPr>
          <a:xfrm>
            <a:off x="3" y="5659887"/>
            <a:ext cx="12192000" cy="1198117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1" name="Google Shape;1161;p115"/>
          <p:cNvSpPr txBox="1"/>
          <p:nvPr/>
        </p:nvSpPr>
        <p:spPr>
          <a:xfrm>
            <a:off x="141007" y="5839119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W.24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62" name="Google Shape;1162;p115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1163" name="Google Shape;1163;p115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164" name="Google Shape;1164;p115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5" name="Google Shape;1165;p115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166" name="Google Shape;1166;p115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67" name="Google Shape;1167;p115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168" name="Google Shape;1168;p115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169" name="Google Shape;1169;p115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170" name="Google Shape;1170;p115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171" name="Google Shape;1171;p115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72" name="Google Shape;1172;p115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73" name="Google Shape;1173;p115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174" name="Google Shape;1174;p115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175" name="Google Shape;1175;p115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76" name="Google Shape;1176;p115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77" name="Google Shape;1177;p115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pic>
        <p:nvPicPr>
          <p:cNvPr id="1178" name="Google Shape;1178;p1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00760" y="1198114"/>
            <a:ext cx="9134968" cy="43400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1" name="Google Shape;1491;p128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2" name="Google Shape;1492;p128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3" name="Google Shape;1493;p128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4" name="Google Shape;1494;p128"/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>
                <a:solidFill>
                  <a:srgbClr val="FF9933"/>
                </a:solidFill>
              </a:rPr>
              <a:t>Foglio di lavoro: </a:t>
            </a:r>
            <a:r>
              <a:rPr lang="it" sz="2400" b="0">
                <a:solidFill>
                  <a:srgbClr val="777777"/>
                </a:solidFill>
              </a:rPr>
              <a:t>Mappatura delle imprese locali sostenibili</a:t>
            </a:r>
            <a:endParaRPr sz="2400" b="0">
              <a:solidFill>
                <a:srgbClr val="777777"/>
              </a:solidFill>
            </a:endParaRPr>
          </a:p>
        </p:txBody>
      </p:sp>
      <p:sp>
        <p:nvSpPr>
          <p:cNvPr id="1495" name="Google Shape;1495;p128"/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470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6" name="Google Shape;1496;p128"/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7</a:t>
            </a:fld>
            <a:endParaRPr/>
          </a:p>
        </p:txBody>
      </p:sp>
      <p:sp>
        <p:nvSpPr>
          <p:cNvPr id="1497" name="Google Shape;1497;p128"/>
          <p:cNvSpPr/>
          <p:nvPr/>
        </p:nvSpPr>
        <p:spPr>
          <a:xfrm>
            <a:off x="3" y="5567111"/>
            <a:ext cx="12192000" cy="1290892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8" name="Google Shape;1498;p128"/>
          <p:cNvSpPr txBox="1"/>
          <p:nvPr/>
        </p:nvSpPr>
        <p:spPr>
          <a:xfrm>
            <a:off x="141007" y="5839119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W.25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99" name="Google Shape;1499;p128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1500" name="Google Shape;1500;p128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501" name="Google Shape;1501;p128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2" name="Google Shape;1502;p128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503" name="Google Shape;1503;p128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04" name="Google Shape;1504;p128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505" name="Google Shape;1505;p128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506" name="Google Shape;1506;p128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507" name="Google Shape;1507;p128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508" name="Google Shape;1508;p128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09" name="Google Shape;1509;p128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10" name="Google Shape;1510;p128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511" name="Google Shape;1511;p128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512" name="Google Shape;1512;p128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13" name="Google Shape;1513;p128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14" name="Google Shape;1514;p128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aphicFrame>
        <p:nvGraphicFramePr>
          <p:cNvPr id="1515" name="Google Shape;1515;p128"/>
          <p:cNvGraphicFramePr/>
          <p:nvPr/>
        </p:nvGraphicFramePr>
        <p:xfrm>
          <a:off x="652091" y="1701580"/>
          <a:ext cx="10881732" cy="3840522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280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87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87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87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187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6583"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Imprese locali (nome)</a:t>
                      </a:r>
                      <a:endParaRPr sz="2400"/>
                    </a:p>
                  </a:txBody>
                  <a:tcPr marL="121933" marR="121933" marT="60967" marB="60967"/>
                </a:tc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L'idea imprenditoriale</a:t>
                      </a:r>
                      <a:endParaRPr sz="2400"/>
                    </a:p>
                  </a:txBody>
                  <a:tcPr marL="121933" marR="121933" marT="60967" marB="60967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1232"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1"/>
                        <a:buFont typeface="Arial"/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Benessere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Digitale e</a:t>
                      </a:r>
                      <a:endParaRPr sz="24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Patrimonio</a:t>
                      </a:r>
                      <a:endParaRPr sz="24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1"/>
                        <a:buFont typeface="Arial"/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Cibo/culinaria</a:t>
                      </a: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9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Sport e forma fisica</a:t>
                      </a:r>
                      <a:endParaRPr sz="1900" u="none" strike="noStrike" cap="none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377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306</Words>
  <Application>Microsoft Macintosh PowerPoint</Application>
  <PresentationFormat>Bredbild</PresentationFormat>
  <Paragraphs>82</Paragraphs>
  <Slides>7</Slides>
  <Notes>7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7</vt:i4>
      </vt:variant>
    </vt:vector>
  </HeadingPairs>
  <TitlesOfParts>
    <vt:vector size="13" baseType="lpstr">
      <vt:lpstr>Aptos</vt:lpstr>
      <vt:lpstr>Aptos Display</vt:lpstr>
      <vt:lpstr>Arial</vt:lpstr>
      <vt:lpstr>Calibri</vt:lpstr>
      <vt:lpstr>Montserrat Light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Moa Nilsson</dc:creator>
  <cp:lastModifiedBy>Moa Nilsson</cp:lastModifiedBy>
  <cp:revision>17</cp:revision>
  <dcterms:created xsi:type="dcterms:W3CDTF">2025-01-31T14:50:28Z</dcterms:created>
  <dcterms:modified xsi:type="dcterms:W3CDTF">2025-05-30T10:24:19Z</dcterms:modified>
</cp:coreProperties>
</file>