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9144000" cy="5143500" type="screen16x9"/>
  <p:notesSz cx="6858000" cy="9144000"/>
  <p:embeddedFontLst>
    <p:embeddedFont>
      <p:font typeface="Century Schoolbook" panose="02040604050505020304" pitchFamily="18" charset="0"/>
      <p:regular r:id="rId73"/>
      <p:bold r:id="rId74"/>
      <p:italic r:id="rId75"/>
      <p:boldItalic r:id="rId76"/>
    </p:embeddedFont>
    <p:embeddedFont>
      <p:font typeface="Montserrat" pitchFamily="2" charset="77"/>
      <p:regular r:id="rId77"/>
      <p:bold r:id="rId78"/>
      <p:italic r:id="rId79"/>
      <p:boldItalic r:id="rId80"/>
    </p:embeddedFont>
    <p:embeddedFont>
      <p:font typeface="Montserrat Light" pitchFamily="2" charset="77"/>
      <p:regular r:id="rId81"/>
      <p:bold r:id="rId82"/>
      <p:italic r:id="rId83"/>
      <p:boldItalic r:id="rId84"/>
    </p:embeddedFont>
    <p:embeddedFont>
      <p:font typeface="Roboto" panose="020000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9" roundtripDataSignature="AMtx7mhz0x319ahbTQ3wywylrQfncVSfm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84F33BF-8253-4166-9F33-93D4E99D2EC8}">
  <a:tblStyle styleId="{084F33BF-8253-4166-9F33-93D4E99D2EC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8"/>
  </p:normalViewPr>
  <p:slideViewPr>
    <p:cSldViewPr snapToGrid="0">
      <p:cViewPr varScale="1">
        <p:scale>
          <a:sx n="160" d="100"/>
          <a:sy n="160" d="100"/>
        </p:scale>
        <p:origin x="78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2.fntdata"/><Relationship Id="rId89" Type="http://customschemas.google.com/relationships/presentationmetadata" Target="meta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 Target="slides/slide4.xml"/><Relationship Id="rId90"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font" Target="fonts/font13.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3.fntdata"/><Relationship Id="rId83" Type="http://schemas.openxmlformats.org/officeDocument/2006/relationships/font" Target="fonts/font11.fntdata"/><Relationship Id="rId88" Type="http://schemas.openxmlformats.org/officeDocument/2006/relationships/font" Target="fonts/font16.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4.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5.fntdata"/><Relationship Id="rId61" Type="http://schemas.openxmlformats.org/officeDocument/2006/relationships/slide" Target="slides/slide60.xml"/><Relationship Id="rId82" Type="http://schemas.openxmlformats.org/officeDocument/2006/relationships/font" Target="fonts/font10.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 name="Google Shape;124;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8" name="Google Shape;368;p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4" name="Google Shape;394;p1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1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0" name="Google Shape;420;p1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9" name="Google Shape;459;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6" name="Google Shape;466;p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1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8" name="Google Shape;478;p1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1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0" name="Google Shape;490;p1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2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2" name="Google Shape;502;p2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2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1" name="Google Shape;521;p2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2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8" name="Google Shape;548;p2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2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5" name="Google Shape;575;p2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2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02" name="Google Shape;602;p2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2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8" name="Google Shape;628;p2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4"/>
        <p:cNvGrpSpPr/>
        <p:nvPr/>
      </p:nvGrpSpPr>
      <p:grpSpPr>
        <a:xfrm>
          <a:off x="0" y="0"/>
          <a:ext cx="0" cy="0"/>
          <a:chOff x="0" y="0"/>
          <a:chExt cx="0" cy="0"/>
        </a:xfrm>
      </p:grpSpPr>
      <p:sp>
        <p:nvSpPr>
          <p:cNvPr id="655" name="Google Shape;655;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56" name="Google Shape;65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27: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68" name="Google Shape;668;p2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0" name="Google Shape;680;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6"/>
        <p:cNvGrpSpPr/>
        <p:nvPr/>
      </p:nvGrpSpPr>
      <p:grpSpPr>
        <a:xfrm>
          <a:off x="0" y="0"/>
          <a:ext cx="0" cy="0"/>
          <a:chOff x="0" y="0"/>
          <a:chExt cx="0" cy="0"/>
        </a:xfrm>
      </p:grpSpPr>
      <p:sp>
        <p:nvSpPr>
          <p:cNvPr id="687" name="Google Shape;687;p2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88" name="Google Shape;688;p2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p3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15" name="Google Shape;715;p3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3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42" name="Google Shape;742;p3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3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81" name="Google Shape;781;p3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p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3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97" name="Google Shape;797;p3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3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13" name="Google Shape;813;p3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p3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35" name="Google Shape;835;p3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3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74" name="Google Shape;874;p3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0"/>
        <p:cNvGrpSpPr/>
        <p:nvPr/>
      </p:nvGrpSpPr>
      <p:grpSpPr>
        <a:xfrm>
          <a:off x="0" y="0"/>
          <a:ext cx="0" cy="0"/>
          <a:chOff x="0" y="0"/>
          <a:chExt cx="0" cy="0"/>
        </a:xfrm>
      </p:grpSpPr>
      <p:sp>
        <p:nvSpPr>
          <p:cNvPr id="901" name="Google Shape;901;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02" name="Google Shape;902;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3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14" name="Google Shape;914;p3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p3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6" name="Google Shape;926;p3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6"/>
        <p:cNvGrpSpPr/>
        <p:nvPr/>
      </p:nvGrpSpPr>
      <p:grpSpPr>
        <a:xfrm>
          <a:off x="0" y="0"/>
          <a:ext cx="0" cy="0"/>
          <a:chOff x="0" y="0"/>
          <a:chExt cx="0" cy="0"/>
        </a:xfrm>
      </p:grpSpPr>
      <p:sp>
        <p:nvSpPr>
          <p:cNvPr id="937" name="Google Shape;937;p4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38" name="Google Shape;938;p4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p4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57" name="Google Shape;957;p4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4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84" name="Google Shape;984;p4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9"/>
        <p:cNvGrpSpPr/>
        <p:nvPr/>
      </p:nvGrpSpPr>
      <p:grpSpPr>
        <a:xfrm>
          <a:off x="0" y="0"/>
          <a:ext cx="0" cy="0"/>
          <a:chOff x="0" y="0"/>
          <a:chExt cx="0" cy="0"/>
        </a:xfrm>
      </p:grpSpPr>
      <p:sp>
        <p:nvSpPr>
          <p:cNvPr id="1010" name="Google Shape;1010;p4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1" name="Google Shape;1011;p4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5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8" name="Google Shape;1038;p5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5"/>
        <p:cNvGrpSpPr/>
        <p:nvPr/>
      </p:nvGrpSpPr>
      <p:grpSpPr>
        <a:xfrm>
          <a:off x="0" y="0"/>
          <a:ext cx="0" cy="0"/>
          <a:chOff x="0" y="0"/>
          <a:chExt cx="0" cy="0"/>
        </a:xfrm>
      </p:grpSpPr>
      <p:sp>
        <p:nvSpPr>
          <p:cNvPr id="1056" name="Google Shape;1056;p5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57" name="Google Shape;1057;p5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10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69" name="Google Shape;1069;p10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p10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95" name="Google Shape;1095;p10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2"/>
        <p:cNvGrpSpPr/>
        <p:nvPr/>
      </p:nvGrpSpPr>
      <p:grpSpPr>
        <a:xfrm>
          <a:off x="0" y="0"/>
          <a:ext cx="0" cy="0"/>
          <a:chOff x="0" y="0"/>
          <a:chExt cx="0" cy="0"/>
        </a:xfrm>
      </p:grpSpPr>
      <p:sp>
        <p:nvSpPr>
          <p:cNvPr id="1133" name="Google Shape;1133;p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4" name="Google Shape;1134;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3"/>
        <p:cNvGrpSpPr/>
        <p:nvPr/>
      </p:nvGrpSpPr>
      <p:grpSpPr>
        <a:xfrm>
          <a:off x="0" y="0"/>
          <a:ext cx="0" cy="0"/>
          <a:chOff x="0" y="0"/>
          <a:chExt cx="0" cy="0"/>
        </a:xfrm>
      </p:grpSpPr>
      <p:sp>
        <p:nvSpPr>
          <p:cNvPr id="1174" name="Google Shape;1174;p10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75" name="Google Shape;1175;p10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p10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01" name="Google Shape;1201;p10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8"/>
        <p:cNvGrpSpPr/>
        <p:nvPr/>
      </p:nvGrpSpPr>
      <p:grpSpPr>
        <a:xfrm>
          <a:off x="0" y="0"/>
          <a:ext cx="0" cy="0"/>
          <a:chOff x="0" y="0"/>
          <a:chExt cx="0" cy="0"/>
        </a:xfrm>
      </p:grpSpPr>
      <p:sp>
        <p:nvSpPr>
          <p:cNvPr id="1239" name="Google Shape;1239;p107: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40" name="Google Shape;1240;p10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p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8" name="Google Shape;1258;p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p10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99" name="Google Shape;1299;p10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9"/>
        <p:cNvGrpSpPr/>
        <p:nvPr/>
      </p:nvGrpSpPr>
      <p:grpSpPr>
        <a:xfrm>
          <a:off x="0" y="0"/>
          <a:ext cx="0" cy="0"/>
          <a:chOff x="0" y="0"/>
          <a:chExt cx="0" cy="0"/>
        </a:xfrm>
      </p:grpSpPr>
      <p:sp>
        <p:nvSpPr>
          <p:cNvPr id="1310" name="Google Shape;1310;p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11" name="Google Shape;1311;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6"/>
        <p:cNvGrpSpPr/>
        <p:nvPr/>
      </p:nvGrpSpPr>
      <p:grpSpPr>
        <a:xfrm>
          <a:off x="0" y="0"/>
          <a:ext cx="0" cy="0"/>
          <a:chOff x="0" y="0"/>
          <a:chExt cx="0" cy="0"/>
        </a:xfrm>
      </p:grpSpPr>
      <p:sp>
        <p:nvSpPr>
          <p:cNvPr id="1317" name="Google Shape;1317;p8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8" name="Google Shape;1318;p8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6"/>
        <p:cNvGrpSpPr/>
        <p:nvPr/>
      </p:nvGrpSpPr>
      <p:grpSpPr>
        <a:xfrm>
          <a:off x="0" y="0"/>
          <a:ext cx="0" cy="0"/>
          <a:chOff x="0" y="0"/>
          <a:chExt cx="0" cy="0"/>
        </a:xfrm>
      </p:grpSpPr>
      <p:sp>
        <p:nvSpPr>
          <p:cNvPr id="1357" name="Google Shape;1357;p11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58" name="Google Shape;1358;p11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8"/>
        <p:cNvGrpSpPr/>
        <p:nvPr/>
      </p:nvGrpSpPr>
      <p:grpSpPr>
        <a:xfrm>
          <a:off x="0" y="0"/>
          <a:ext cx="0" cy="0"/>
          <a:chOff x="0" y="0"/>
          <a:chExt cx="0" cy="0"/>
        </a:xfrm>
      </p:grpSpPr>
      <p:sp>
        <p:nvSpPr>
          <p:cNvPr id="1369" name="Google Shape;1369;p11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70" name="Google Shape;1370;p1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0"/>
        <p:cNvGrpSpPr/>
        <p:nvPr/>
      </p:nvGrpSpPr>
      <p:grpSpPr>
        <a:xfrm>
          <a:off x="0" y="0"/>
          <a:ext cx="0" cy="0"/>
          <a:chOff x="0" y="0"/>
          <a:chExt cx="0" cy="0"/>
        </a:xfrm>
      </p:grpSpPr>
      <p:sp>
        <p:nvSpPr>
          <p:cNvPr id="1381" name="Google Shape;1381;p11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82" name="Google Shape;1382;p11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2"/>
        <p:cNvGrpSpPr/>
        <p:nvPr/>
      </p:nvGrpSpPr>
      <p:grpSpPr>
        <a:xfrm>
          <a:off x="0" y="0"/>
          <a:ext cx="0" cy="0"/>
          <a:chOff x="0" y="0"/>
          <a:chExt cx="0" cy="0"/>
        </a:xfrm>
      </p:grpSpPr>
      <p:sp>
        <p:nvSpPr>
          <p:cNvPr id="1393" name="Google Shape;1393;p11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94" name="Google Shape;1394;p11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4"/>
        <p:cNvGrpSpPr/>
        <p:nvPr/>
      </p:nvGrpSpPr>
      <p:grpSpPr>
        <a:xfrm>
          <a:off x="0" y="0"/>
          <a:ext cx="0" cy="0"/>
          <a:chOff x="0" y="0"/>
          <a:chExt cx="0" cy="0"/>
        </a:xfrm>
      </p:grpSpPr>
      <p:sp>
        <p:nvSpPr>
          <p:cNvPr id="1405" name="Google Shape;1405;p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6" name="Google Shape;1406;p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9"/>
        <p:cNvGrpSpPr/>
        <p:nvPr/>
      </p:nvGrpSpPr>
      <p:grpSpPr>
        <a:xfrm>
          <a:off x="0" y="0"/>
          <a:ext cx="0" cy="0"/>
          <a:chOff x="0" y="0"/>
          <a:chExt cx="0" cy="0"/>
        </a:xfrm>
      </p:grpSpPr>
      <p:sp>
        <p:nvSpPr>
          <p:cNvPr id="1410" name="Google Shape;1410;p1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11" name="Google Shape;1411;p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Google Shape;1451;p117: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52" name="Google Shape;1452;p11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6"/>
        <p:cNvGrpSpPr/>
        <p:nvPr/>
      </p:nvGrpSpPr>
      <p:grpSpPr>
        <a:xfrm>
          <a:off x="0" y="0"/>
          <a:ext cx="0" cy="0"/>
          <a:chOff x="0" y="0"/>
          <a:chExt cx="0" cy="0"/>
        </a:xfrm>
      </p:grpSpPr>
      <p:sp>
        <p:nvSpPr>
          <p:cNvPr id="1487" name="Google Shape;1487;p11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88" name="Google Shape;1488;p11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11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6" name="Google Shape;1516;p11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2"/>
        <p:cNvGrpSpPr/>
        <p:nvPr/>
      </p:nvGrpSpPr>
      <p:grpSpPr>
        <a:xfrm>
          <a:off x="0" y="0"/>
          <a:ext cx="0" cy="0"/>
          <a:chOff x="0" y="0"/>
          <a:chExt cx="0" cy="0"/>
        </a:xfrm>
      </p:grpSpPr>
      <p:sp>
        <p:nvSpPr>
          <p:cNvPr id="1543" name="Google Shape;1543;p12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4" name="Google Shape;1544;p12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0"/>
        <p:cNvGrpSpPr/>
        <p:nvPr/>
      </p:nvGrpSpPr>
      <p:grpSpPr>
        <a:xfrm>
          <a:off x="0" y="0"/>
          <a:ext cx="0" cy="0"/>
          <a:chOff x="0" y="0"/>
          <a:chExt cx="0" cy="0"/>
        </a:xfrm>
      </p:grpSpPr>
      <p:sp>
        <p:nvSpPr>
          <p:cNvPr id="1571" name="Google Shape;1571;p12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72" name="Google Shape;1572;p12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8"/>
        <p:cNvGrpSpPr/>
        <p:nvPr/>
      </p:nvGrpSpPr>
      <p:grpSpPr>
        <a:xfrm>
          <a:off x="0" y="0"/>
          <a:ext cx="0" cy="0"/>
          <a:chOff x="0" y="0"/>
          <a:chExt cx="0" cy="0"/>
        </a:xfrm>
      </p:grpSpPr>
      <p:sp>
        <p:nvSpPr>
          <p:cNvPr id="1599" name="Google Shape;1599;p12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00" name="Google Shape;1600;p12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6"/>
        <p:cNvGrpSpPr/>
        <p:nvPr/>
      </p:nvGrpSpPr>
      <p:grpSpPr>
        <a:xfrm>
          <a:off x="0" y="0"/>
          <a:ext cx="0" cy="0"/>
          <a:chOff x="0" y="0"/>
          <a:chExt cx="0" cy="0"/>
        </a:xfrm>
      </p:grpSpPr>
      <p:sp>
        <p:nvSpPr>
          <p:cNvPr id="1627" name="Google Shape;1627;p12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28" name="Google Shape;1628;p12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4"/>
        <p:cNvGrpSpPr/>
        <p:nvPr/>
      </p:nvGrpSpPr>
      <p:grpSpPr>
        <a:xfrm>
          <a:off x="0" y="0"/>
          <a:ext cx="0" cy="0"/>
          <a:chOff x="0" y="0"/>
          <a:chExt cx="0" cy="0"/>
        </a:xfrm>
      </p:grpSpPr>
      <p:sp>
        <p:nvSpPr>
          <p:cNvPr id="1655" name="Google Shape;1655;p12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56" name="Google Shape;1656;p12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2"/>
        <p:cNvGrpSpPr/>
        <p:nvPr/>
      </p:nvGrpSpPr>
      <p:grpSpPr>
        <a:xfrm>
          <a:off x="0" y="0"/>
          <a:ext cx="0" cy="0"/>
          <a:chOff x="0" y="0"/>
          <a:chExt cx="0" cy="0"/>
        </a:xfrm>
      </p:grpSpPr>
      <p:sp>
        <p:nvSpPr>
          <p:cNvPr id="1683" name="Google Shape;1683;p12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84" name="Google Shape;1684;p12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0"/>
        <p:cNvGrpSpPr/>
        <p:nvPr/>
      </p:nvGrpSpPr>
      <p:grpSpPr>
        <a:xfrm>
          <a:off x="0" y="0"/>
          <a:ext cx="0" cy="0"/>
          <a:chOff x="0" y="0"/>
          <a:chExt cx="0" cy="0"/>
        </a:xfrm>
      </p:grpSpPr>
      <p:sp>
        <p:nvSpPr>
          <p:cNvPr id="1711" name="Google Shape;1711;p12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12" name="Google Shape;1712;p12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Google Shape;1737;p127: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38" name="Google Shape;1738;p12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0" name="Google Shape;320;p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5"/>
        <p:cNvGrpSpPr/>
        <p:nvPr/>
      </p:nvGrpSpPr>
      <p:grpSpPr>
        <a:xfrm>
          <a:off x="0" y="0"/>
          <a:ext cx="0" cy="0"/>
          <a:chOff x="0" y="0"/>
          <a:chExt cx="0" cy="0"/>
        </a:xfrm>
      </p:grpSpPr>
      <p:sp>
        <p:nvSpPr>
          <p:cNvPr id="1776" name="Google Shape;1776;p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7" name="Google Shape;1777;p1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1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2" name="Google Shape;332;p1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2" name="Google Shape;342;p1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1"/>
              <a:buFont typeface="Arial"/>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sp>
        <p:nvSpPr>
          <p:cNvPr id="92" name="Google Shape;92;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93" name="Google Shape;93;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4"/>
        <p:cNvGrpSpPr/>
        <p:nvPr/>
      </p:nvGrpSpPr>
      <p:grpSpPr>
        <a:xfrm>
          <a:off x="0" y="0"/>
          <a:ext cx="0" cy="0"/>
          <a:chOff x="0" y="0"/>
          <a:chExt cx="0" cy="0"/>
        </a:xfrm>
      </p:grpSpPr>
      <p:sp>
        <p:nvSpPr>
          <p:cNvPr id="95" name="Google Shape;95;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6" name="Google Shape;96;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1"/>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97" name="Google Shape;97;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1"/>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98" name="Google Shape;98;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9"/>
        <p:cNvGrpSpPr/>
        <p:nvPr/>
      </p:nvGrpSpPr>
      <p:grpSpPr>
        <a:xfrm>
          <a:off x="0" y="0"/>
          <a:ext cx="0" cy="0"/>
          <a:chOff x="0" y="0"/>
          <a:chExt cx="0" cy="0"/>
        </a:xfrm>
      </p:grpSpPr>
      <p:sp>
        <p:nvSpPr>
          <p:cNvPr id="100" name="Google Shape;100;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01" name="Google Shape;101;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4" name="Google Shape;104;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05" name="Google Shape;105;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6"/>
        <p:cNvGrpSpPr/>
        <p:nvPr/>
      </p:nvGrpSpPr>
      <p:grpSpPr>
        <a:xfrm>
          <a:off x="0" y="0"/>
          <a:ext cx="0" cy="0"/>
          <a:chOff x="0" y="0"/>
          <a:chExt cx="0" cy="0"/>
        </a:xfrm>
      </p:grpSpPr>
      <p:sp>
        <p:nvSpPr>
          <p:cNvPr id="107" name="Google Shape;107;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8" name="Google Shape;108;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9"/>
        <p:cNvGrpSpPr/>
        <p:nvPr/>
      </p:nvGrpSpPr>
      <p:grpSpPr>
        <a:xfrm>
          <a:off x="0" y="0"/>
          <a:ext cx="0" cy="0"/>
          <a:chOff x="0" y="0"/>
          <a:chExt cx="0" cy="0"/>
        </a:xfrm>
      </p:grpSpPr>
      <p:sp>
        <p:nvSpPr>
          <p:cNvPr id="110" name="Google Shape;110;p5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a:solidFill>
                <a:srgbClr val="000000"/>
              </a:solidFill>
              <a:latin typeface="Arial"/>
              <a:ea typeface="Arial"/>
              <a:cs typeface="Arial"/>
              <a:sym typeface="Arial"/>
            </a:endParaRPr>
          </a:p>
        </p:txBody>
      </p:sp>
      <p:sp>
        <p:nvSpPr>
          <p:cNvPr id="111" name="Google Shape;111;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12" name="Google Shape;112;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13" name="Google Shape;113;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14" name="Google Shape;114;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5"/>
        <p:cNvGrpSpPr/>
        <p:nvPr/>
      </p:nvGrpSpPr>
      <p:grpSpPr>
        <a:xfrm>
          <a:off x="0" y="0"/>
          <a:ext cx="0" cy="0"/>
          <a:chOff x="0" y="0"/>
          <a:chExt cx="0" cy="0"/>
        </a:xfrm>
      </p:grpSpPr>
      <p:sp>
        <p:nvSpPr>
          <p:cNvPr id="116" name="Google Shape;116;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117" name="Google Shape;117;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8"/>
        <p:cNvGrpSpPr/>
        <p:nvPr/>
      </p:nvGrpSpPr>
      <p:grpSpPr>
        <a:xfrm>
          <a:off x="0" y="0"/>
          <a:ext cx="0" cy="0"/>
          <a:chOff x="0" y="0"/>
          <a:chExt cx="0" cy="0"/>
        </a:xfrm>
      </p:grpSpPr>
      <p:sp>
        <p:nvSpPr>
          <p:cNvPr id="119" name="Google Shape;119;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20" name="Google Shape;120;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21" name="Google Shape;121;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0" lvl="0" indent="-228600"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fld id="{00000000-1234-1234-1234-123412341234}" type="slidenum">
              <a:rPr lang="it" sz="1600" b="0" i="0" u="none" strike="noStrike" cap="none">
                <a:solidFill>
                  <a:srgbClr val="8AC03B"/>
                </a:solidFill>
                <a:latin typeface="Calibri"/>
                <a:ea typeface="Calibri"/>
                <a:cs typeface="Calibri"/>
                <a:sym typeface="Calibri"/>
              </a:rPr>
              <a:t>‹#›</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7"/>
        <p:cNvGrpSpPr/>
        <p:nvPr/>
      </p:nvGrpSpPr>
      <p:grpSpPr>
        <a:xfrm>
          <a:off x="0" y="0"/>
          <a:ext cx="0" cy="0"/>
          <a:chOff x="0" y="0"/>
          <a:chExt cx="0" cy="0"/>
        </a:xfrm>
      </p:grpSpPr>
      <p:sp>
        <p:nvSpPr>
          <p:cNvPr id="48" name="Google Shape;48;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9" name="Google Shape;49;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0" name="Google Shape;50;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1"/>
        <p:cNvGrpSpPr/>
        <p:nvPr/>
      </p:nvGrpSpPr>
      <p:grpSpPr>
        <a:xfrm>
          <a:off x="0" y="0"/>
          <a:ext cx="0" cy="0"/>
          <a:chOff x="0" y="0"/>
          <a:chExt cx="0" cy="0"/>
        </a:xfrm>
      </p:grpSpPr>
      <p:cxnSp>
        <p:nvCxnSpPr>
          <p:cNvPr id="52" name="Google Shape;52;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3" name="Google Shape;53;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4" name="Google Shape;54;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5" name="Google Shape;55;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6" name="Google Shape;56;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7" name="Google Shape;57;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58"/>
        <p:cNvGrpSpPr/>
        <p:nvPr/>
      </p:nvGrpSpPr>
      <p:grpSpPr>
        <a:xfrm>
          <a:off x="0" y="0"/>
          <a:ext cx="0" cy="0"/>
          <a:chOff x="0" y="0"/>
          <a:chExt cx="0" cy="0"/>
        </a:xfrm>
      </p:grpSpPr>
      <p:sp>
        <p:nvSpPr>
          <p:cNvPr id="59" name="Google Shape;59;p129"/>
          <p:cNvSpPr txBox="1">
            <a:spLocks noGrp="1"/>
          </p:cNvSpPr>
          <p:nvPr>
            <p:ph type="ftr" idx="11"/>
          </p:nvPr>
        </p:nvSpPr>
        <p:spPr>
          <a:xfrm>
            <a:off x="3108961" y="4783457"/>
            <a:ext cx="2925900" cy="169277"/>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60" name="Google Shape;60;p129"/>
          <p:cNvSpPr txBox="1">
            <a:spLocks noGrp="1"/>
          </p:cNvSpPr>
          <p:nvPr>
            <p:ph type="dt" idx="10"/>
          </p:nvPr>
        </p:nvSpPr>
        <p:spPr>
          <a:xfrm>
            <a:off x="457200" y="4783457"/>
            <a:ext cx="2103001" cy="169277"/>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61" name="Google Shape;61;p129"/>
          <p:cNvSpPr txBox="1">
            <a:spLocks noGrp="1"/>
          </p:cNvSpPr>
          <p:nvPr>
            <p:ph type="sldNum" idx="12"/>
          </p:nvPr>
        </p:nvSpPr>
        <p:spPr>
          <a:xfrm>
            <a:off x="4466365" y="4741246"/>
            <a:ext cx="210000" cy="161711"/>
          </a:xfrm>
          <a:prstGeom prst="rect">
            <a:avLst/>
          </a:prstGeom>
          <a:noFill/>
          <a:ln>
            <a:noFill/>
          </a:ln>
        </p:spPr>
        <p:txBody>
          <a:bodyPr spcFirstLastPara="1" wrap="square" lIns="0" tIns="0" rIns="0" bIns="0" anchor="t" anchorCtr="0">
            <a:spAutoFit/>
          </a:bodyPr>
          <a:lstStyle>
            <a:lvl1pPr marL="25401" marR="0" lvl="0"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1pPr>
            <a:lvl2pPr marL="25401" marR="0" lvl="1"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2pPr>
            <a:lvl3pPr marL="25401" marR="0" lvl="2"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3pPr>
            <a:lvl4pPr marL="25401" marR="0" lvl="3"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4pPr>
            <a:lvl5pPr marL="25401" marR="0" lvl="4"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5pPr>
            <a:lvl6pPr marL="25401" marR="0" lvl="5"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6pPr>
            <a:lvl7pPr marL="25401" marR="0" lvl="6"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7pPr>
            <a:lvl8pPr marL="25401" marR="0" lvl="7"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8pPr>
            <a:lvl9pPr marL="25401" marR="0" lvl="8" indent="0" algn="l">
              <a:lnSpc>
                <a:spcPct val="105416"/>
              </a:lnSpc>
              <a:spcBef>
                <a:spcPts val="0"/>
              </a:spcBef>
              <a:spcAft>
                <a:spcPts val="0"/>
              </a:spcAft>
              <a:buClr>
                <a:srgbClr val="000000"/>
              </a:buClr>
              <a:buSzPts val="1000"/>
              <a:buFont typeface="Arial"/>
              <a:buNone/>
              <a:defRPr sz="1001" b="0" i="0" u="none" strike="noStrike" cap="none">
                <a:solidFill>
                  <a:schemeClr val="dk1"/>
                </a:solidFill>
                <a:latin typeface="Arial"/>
                <a:ea typeface="Arial"/>
                <a:cs typeface="Arial"/>
                <a:sym typeface="Arial"/>
              </a:defRPr>
            </a:lvl9pPr>
          </a:lstStyle>
          <a:p>
            <a:pPr marL="25401" lvl="0" indent="0" algn="l"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3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
        <p:nvSpPr>
          <p:cNvPr id="64" name="Google Shape;64;p130"/>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5" name="Google Shape;65;p130"/>
          <p:cNvSpPr txBox="1">
            <a:spLocks noGrp="1"/>
          </p:cNvSpPr>
          <p:nvPr>
            <p:ph type="body" idx="2"/>
          </p:nvPr>
        </p:nvSpPr>
        <p:spPr>
          <a:xfrm>
            <a:off x="645985" y="578724"/>
            <a:ext cx="7796980" cy="803654"/>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6"/>
        <p:cNvGrpSpPr/>
        <p:nvPr/>
      </p:nvGrpSpPr>
      <p:grpSpPr>
        <a:xfrm>
          <a:off x="0" y="0"/>
          <a:ext cx="0" cy="0"/>
          <a:chOff x="0" y="0"/>
          <a:chExt cx="0" cy="0"/>
        </a:xfrm>
      </p:grpSpPr>
      <p:sp>
        <p:nvSpPr>
          <p:cNvPr id="67" name="Google Shape;67;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51"/>
              <a:buFont typeface="Arial"/>
              <a:buNone/>
            </a:pPr>
            <a:endParaRPr sz="1051" b="0" i="0" u="none" strike="noStrike" cap="none">
              <a:solidFill>
                <a:schemeClr val="lt1"/>
              </a:solidFill>
              <a:latin typeface="Arial"/>
              <a:ea typeface="Arial"/>
              <a:cs typeface="Arial"/>
              <a:sym typeface="Arial"/>
            </a:endParaRPr>
          </a:p>
        </p:txBody>
      </p:sp>
      <p:cxnSp>
        <p:nvCxnSpPr>
          <p:cNvPr id="68" name="Google Shape;68;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9" name="Google Shape;69;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1" name="Google Shape;71;p99"/>
          <p:cNvSpPr>
            <a:spLocks noGrp="1"/>
          </p:cNvSpPr>
          <p:nvPr>
            <p:ph type="pic" idx="3"/>
          </p:nvPr>
        </p:nvSpPr>
        <p:spPr>
          <a:xfrm>
            <a:off x="293702" y="1"/>
            <a:ext cx="2567372" cy="1459311"/>
          </a:xfrm>
          <a:prstGeom prst="rect">
            <a:avLst/>
          </a:prstGeom>
          <a:solidFill>
            <a:srgbClr val="F2F2F2"/>
          </a:solidFill>
          <a:ln>
            <a:noFill/>
          </a:ln>
        </p:spPr>
      </p:sp>
      <p:sp>
        <p:nvSpPr>
          <p:cNvPr id="72" name="Google Shape;72;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3" name="Google Shape;73;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4" name="Google Shape;74;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5"/>
        <p:cNvGrpSpPr/>
        <p:nvPr/>
      </p:nvGrpSpPr>
      <p:grpSpPr>
        <a:xfrm>
          <a:off x="0" y="0"/>
          <a:ext cx="0" cy="0"/>
          <a:chOff x="0" y="0"/>
          <a:chExt cx="0" cy="0"/>
        </a:xfrm>
      </p:grpSpPr>
      <p:sp>
        <p:nvSpPr>
          <p:cNvPr id="76" name="Google Shape;76;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sp>
        <p:nvSpPr>
          <p:cNvPr id="77" name="Google Shape;77;p100"/>
          <p:cNvSpPr>
            <a:spLocks noGrp="1"/>
          </p:cNvSpPr>
          <p:nvPr>
            <p:ph type="pic" idx="2"/>
          </p:nvPr>
        </p:nvSpPr>
        <p:spPr>
          <a:xfrm>
            <a:off x="26749" y="182167"/>
            <a:ext cx="5681716" cy="3248416"/>
          </a:xfrm>
          <a:prstGeom prst="rect">
            <a:avLst/>
          </a:prstGeom>
          <a:solidFill>
            <a:srgbClr val="F2F2F2"/>
          </a:solidFill>
          <a:ln>
            <a:noFill/>
          </a:ln>
        </p:spPr>
      </p:sp>
      <p:cxnSp>
        <p:nvCxnSpPr>
          <p:cNvPr id="78" name="Google Shape;78;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9" name="Google Shape;79;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0" name="Google Shape;80;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1" name="Google Shape;81;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2" name="Google Shape;82;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83"/>
        <p:cNvGrpSpPr/>
        <p:nvPr/>
      </p:nvGrpSpPr>
      <p:grpSpPr>
        <a:xfrm>
          <a:off x="0" y="0"/>
          <a:ext cx="0" cy="0"/>
          <a:chOff x="0" y="0"/>
          <a:chExt cx="0" cy="0"/>
        </a:xfrm>
      </p:grpSpPr>
      <p:sp>
        <p:nvSpPr>
          <p:cNvPr id="84" name="Google Shape;84;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cxnSp>
        <p:nvCxnSpPr>
          <p:cNvPr id="85" name="Google Shape;85;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6" name="Google Shape;86;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0" lvl="0" indent="-228600"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7" name="Google Shape;87;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0" lvl="0" indent="-228600"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8" name="Google Shape;88;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9" name="Google Shape;89;p101"/>
          <p:cNvSpPr>
            <a:spLocks noGrp="1"/>
          </p:cNvSpPr>
          <p:nvPr>
            <p:ph type="pic" idx="4"/>
          </p:nvPr>
        </p:nvSpPr>
        <p:spPr>
          <a:xfrm>
            <a:off x="3" y="111340"/>
            <a:ext cx="6072887" cy="3349922"/>
          </a:xfrm>
          <a:prstGeom prst="rect">
            <a:avLst/>
          </a:prstGeom>
          <a:solidFill>
            <a:srgbClr val="F2F2F2"/>
          </a:solidFill>
          <a:ln>
            <a:noFill/>
          </a:ln>
        </p:spPr>
      </p:sp>
      <p:sp>
        <p:nvSpPr>
          <p:cNvPr id="90" name="Google Shape;90;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
        <p:nvSpPr>
          <p:cNvPr id="9" name="Google Shape;9;p45"/>
          <p:cNvSpPr txBox="1"/>
          <p:nvPr/>
        </p:nvSpPr>
        <p:spPr>
          <a:xfrm>
            <a:off x="4597582" y="4696304"/>
            <a:ext cx="3896178" cy="374382"/>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r>
              <a:rPr lang="it" sz="700" b="0" i="0" u="none" strike="noStrike" cap="none">
                <a:solidFill>
                  <a:srgbClr val="6D6E71"/>
                </a:solidFill>
                <a:latin typeface="Calibri"/>
                <a:ea typeface="Calibri"/>
                <a:cs typeface="Calibri"/>
                <a:sym typeface="Calibri"/>
              </a:rPr>
              <a:t>GIOVANI IMPRENDITORI </a:t>
            </a:r>
            <a:r>
              <a:rPr lang="it" sz="700" b="1" i="0" u="none" strike="noStrike" cap="none">
                <a:solidFill>
                  <a:srgbClr val="6D6E71"/>
                </a:solidFill>
                <a:latin typeface="Calibri"/>
                <a:ea typeface="Calibri"/>
                <a:cs typeface="Calibri"/>
                <a:sym typeface="Calibri"/>
              </a:rPr>
              <a:t>DI BASE </a:t>
            </a:r>
            <a:r>
              <a:rPr lang="it" sz="700" b="0" i="0" u="none" strike="noStrike" cap="none">
                <a:solidFill>
                  <a:srgbClr val="6D6E71"/>
                </a:solidFill>
                <a:latin typeface="Calibri"/>
                <a:ea typeface="Calibri"/>
                <a:cs typeface="Calibri"/>
                <a:sym typeface="Calibri"/>
              </a:rPr>
              <a:t>NEL TURISMO ECO-SANITARIO</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xsB5ci-rgGg"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hyperlink" Target="https://innerdevelopmentgoals.org/framework/" TargetMode="External"/><Relationship Id="rId4" Type="http://schemas.openxmlformats.org/officeDocument/2006/relationships/hyperlink" Target="https://drive.google.com/file/d/1nM6eyTc_cr9_kLJAWYrkHTShlhgU9fXD/edit"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idg.tools/" TargetMode="External"/><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61"/>
          <p:cNvSpPr txBox="1">
            <a:spLocks noGrp="1"/>
          </p:cNvSpPr>
          <p:nvPr>
            <p:ph type="body" idx="1"/>
          </p:nvPr>
        </p:nvSpPr>
        <p:spPr>
          <a:xfrm>
            <a:off x="418738" y="3406359"/>
            <a:ext cx="3858795" cy="509509"/>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b="1"/>
              <a:t>www.ecohealthforyouth.com</a:t>
            </a:r>
            <a:endParaRPr/>
          </a:p>
        </p:txBody>
      </p:sp>
      <p:sp>
        <p:nvSpPr>
          <p:cNvPr id="127" name="Google Shape;127;p61"/>
          <p:cNvSpPr txBox="1">
            <a:spLocks noGrp="1"/>
          </p:cNvSpPr>
          <p:nvPr>
            <p:ph type="body" idx="3"/>
          </p:nvPr>
        </p:nvSpPr>
        <p:spPr>
          <a:xfrm>
            <a:off x="4932687" y="3326447"/>
            <a:ext cx="3817474" cy="523015"/>
          </a:xfrm>
          <a:prstGeom prst="rect">
            <a:avLst/>
          </a:prstGeom>
          <a:noFill/>
          <a:ln>
            <a:noFill/>
          </a:ln>
        </p:spPr>
        <p:txBody>
          <a:bodyPr spcFirstLastPara="1" wrap="square" lIns="91425" tIns="91425" rIns="91425" bIns="91425" anchor="t" anchorCtr="0">
            <a:noAutofit/>
          </a:bodyPr>
          <a:lstStyle/>
          <a:p>
            <a:pPr marL="0" lvl="0" indent="0" algn="r" rtl="0">
              <a:lnSpc>
                <a:spcPct val="80400"/>
              </a:lnSpc>
              <a:spcBef>
                <a:spcPts val="0"/>
              </a:spcBef>
              <a:spcAft>
                <a:spcPts val="0"/>
              </a:spcAft>
              <a:buSzPts val="1800"/>
              <a:buNone/>
            </a:pPr>
            <a:r>
              <a:rPr lang="it" sz="4000">
                <a:latin typeface="Calibri"/>
                <a:ea typeface="Calibri"/>
                <a:cs typeface="Calibri"/>
                <a:sym typeface="Calibri"/>
              </a:rPr>
              <a:t>2. La mia carriera e l'ecoturismo </a:t>
            </a:r>
            <a:endParaRPr sz="4000"/>
          </a:p>
        </p:txBody>
      </p:sp>
      <p:pic>
        <p:nvPicPr>
          <p:cNvPr id="128" name="Google Shape;128;p61"/>
          <p:cNvPicPr preferRelativeResize="0"/>
          <p:nvPr/>
        </p:nvPicPr>
        <p:blipFill rotWithShape="1">
          <a:blip r:embed="rId3">
            <a:alphaModFix amt="70000"/>
          </a:blip>
          <a:srcRect/>
          <a:stretch/>
        </p:blipFill>
        <p:spPr>
          <a:xfrm rot="-1061930" flipH="1">
            <a:off x="6908511" y="52694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129" name="Google Shape;129;p61" descr="A logo for a company&#10;&#10;Description automatically generated"/>
          <p:cNvPicPr preferRelativeResize="0"/>
          <p:nvPr/>
        </p:nvPicPr>
        <p:blipFill rotWithShape="1">
          <a:blip r:embed="rId4">
            <a:alphaModFix/>
          </a:blip>
          <a:srcRect/>
          <a:stretch/>
        </p:blipFill>
        <p:spPr>
          <a:xfrm>
            <a:off x="7951" y="169370"/>
            <a:ext cx="4183332" cy="1396626"/>
          </a:xfrm>
          <a:prstGeom prst="rect">
            <a:avLst/>
          </a:prstGeom>
          <a:noFill/>
          <a:ln>
            <a:noFill/>
          </a:ln>
        </p:spPr>
      </p:pic>
      <p:pic>
        <p:nvPicPr>
          <p:cNvPr id="130" name="Google Shape;130;p61" descr="En bild som visar person, bärbar dator, klädsel, Människoansikte&#10;&#10;AI-genererat innehåll kan vara felaktigt."/>
          <p:cNvPicPr preferRelativeResize="0">
            <a:picLocks noGrp="1"/>
          </p:cNvPicPr>
          <p:nvPr>
            <p:ph type="pic" idx="2"/>
          </p:nvPr>
        </p:nvPicPr>
        <p:blipFill rotWithShape="1">
          <a:blip r:embed="rId5">
            <a:alphaModFix/>
          </a:blip>
          <a:srcRect/>
          <a:stretch/>
        </p:blipFill>
        <p:spPr>
          <a:xfrm>
            <a:off x="4298733" y="1"/>
            <a:ext cx="4845269" cy="2662532"/>
          </a:xfrm>
          <a:prstGeom prst="rect">
            <a:avLst/>
          </a:prstGeom>
          <a:solidFill>
            <a:srgbClr val="F2F2F2"/>
          </a:solid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71" name="Google Shape;371;p1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72" name="Google Shape;372;p12"/>
          <p:cNvSpPr txBox="1">
            <a:spLocks noGrp="1"/>
          </p:cNvSpPr>
          <p:nvPr>
            <p:ph type="body" idx="1"/>
          </p:nvPr>
        </p:nvSpPr>
        <p:spPr>
          <a:xfrm>
            <a:off x="489068" y="1379280"/>
            <a:ext cx="7949695" cy="3050636"/>
          </a:xfrm>
          <a:prstGeom prst="rect">
            <a:avLst/>
          </a:prstGeom>
          <a:noFill/>
          <a:ln>
            <a:noFill/>
          </a:ln>
        </p:spPr>
        <p:txBody>
          <a:bodyPr spcFirstLastPara="1" wrap="square" lIns="91425" tIns="91425" rIns="91425" bIns="91425" anchor="t" anchorCtr="0">
            <a:normAutofit fontScale="70000" lnSpcReduction="20000"/>
          </a:bodyPr>
          <a:lstStyle/>
          <a:p>
            <a:pPr marL="571503" lvl="0" indent="-342900" algn="l" rtl="0">
              <a:lnSpc>
                <a:spcPct val="103333"/>
              </a:lnSpc>
              <a:spcBef>
                <a:spcPts val="0"/>
              </a:spcBef>
              <a:spcAft>
                <a:spcPts val="0"/>
              </a:spcAft>
              <a:buSzPct val="122241"/>
              <a:buFont typeface="Wingdings" pitchFamily="2" charset="2"/>
              <a:buChar char="Ø"/>
            </a:pPr>
            <a:r>
              <a:rPr lang="it" sz="1900" b="1" i="0" u="none" strike="noStrike" dirty="0">
                <a:latin typeface="Calibri"/>
                <a:ea typeface="Calibri"/>
                <a:cs typeface="Calibri"/>
                <a:sym typeface="Calibri"/>
              </a:rPr>
              <a:t>A chi potete rivolgervi per ottenere preziose informazioni su di voi</a:t>
            </a:r>
            <a:r>
              <a:rPr lang="it" sz="1900" b="1" dirty="0">
                <a:latin typeface="Calibri"/>
                <a:ea typeface="Calibri"/>
                <a:cs typeface="Calibri"/>
                <a:sym typeface="Calibri"/>
              </a:rPr>
              <a:t>? </a:t>
            </a:r>
            <a:r>
              <a:rPr lang="it" sz="1900" b="0" i="0" u="none" strike="noStrike" dirty="0">
                <a:latin typeface="Calibri"/>
                <a:ea typeface="Calibri"/>
                <a:cs typeface="Calibri"/>
                <a:sym typeface="Calibri"/>
              </a:rPr>
              <a:t>Quali amici, familiari, mentori o colleghi vi conoscono abbastanza bene da potervi fornire prospettive ponderate sui vostri punti di forza e sulle vostre passioni? Come potete coinvolgerli nel vostro percorso?</a:t>
            </a:r>
            <a:endParaRPr dirty="0"/>
          </a:p>
          <a:p>
            <a:pPr marL="685803" lvl="0" indent="-342900" algn="l" rtl="0">
              <a:lnSpc>
                <a:spcPct val="103333"/>
              </a:lnSpc>
              <a:spcBef>
                <a:spcPts val="0"/>
              </a:spcBef>
              <a:spcAft>
                <a:spcPts val="0"/>
              </a:spcAft>
              <a:buSzPct val="122241"/>
              <a:buFont typeface="Wingdings" pitchFamily="2" charset="2"/>
              <a:buChar char="Ø"/>
            </a:pPr>
            <a:endParaRPr sz="1900" dirty="0">
              <a:latin typeface="Calibri"/>
              <a:ea typeface="Calibri"/>
              <a:cs typeface="Calibri"/>
              <a:sym typeface="Calibri"/>
            </a:endParaRPr>
          </a:p>
          <a:p>
            <a:pPr marL="571503" lvl="0" indent="-342900" algn="l" rtl="0">
              <a:lnSpc>
                <a:spcPct val="103333"/>
              </a:lnSpc>
              <a:spcBef>
                <a:spcPts val="0"/>
              </a:spcBef>
              <a:spcAft>
                <a:spcPts val="0"/>
              </a:spcAft>
              <a:buSzPct val="122241"/>
              <a:buFont typeface="Wingdings" pitchFamily="2" charset="2"/>
              <a:buChar char="Ø"/>
            </a:pPr>
            <a:r>
              <a:rPr lang="it" sz="1900" b="1" i="0" u="none" strike="noStrike" dirty="0">
                <a:latin typeface="Calibri"/>
                <a:ea typeface="Calibri"/>
                <a:cs typeface="Calibri"/>
                <a:sym typeface="Calibri"/>
              </a:rPr>
              <a:t>Come potete accogliere e agire in base al feedback degli altri? </a:t>
            </a:r>
            <a:r>
              <a:rPr lang="it" sz="1900" b="0" i="0" u="none" strike="noStrike" dirty="0">
                <a:latin typeface="Calibri"/>
                <a:ea typeface="Calibri"/>
                <a:cs typeface="Calibri"/>
                <a:sym typeface="Calibri"/>
              </a:rPr>
              <a:t>Siete aperti ad ascoltare le osservazioni degli altri? Come integrerete le loro intuizioni nel vostro processo di auto-riflessione?</a:t>
            </a:r>
            <a:endParaRPr dirty="0"/>
          </a:p>
          <a:p>
            <a:pPr marL="685803" lvl="0" indent="-342900" algn="l" rtl="0">
              <a:lnSpc>
                <a:spcPct val="103333"/>
              </a:lnSpc>
              <a:spcBef>
                <a:spcPts val="0"/>
              </a:spcBef>
              <a:spcAft>
                <a:spcPts val="0"/>
              </a:spcAft>
              <a:buSzPct val="122241"/>
              <a:buFont typeface="Wingdings" pitchFamily="2" charset="2"/>
              <a:buChar char="Ø"/>
            </a:pPr>
            <a:endParaRPr sz="1900" b="0" i="0" u="none" strike="noStrike" dirty="0">
              <a:latin typeface="Calibri"/>
              <a:ea typeface="Calibri"/>
              <a:cs typeface="Calibri"/>
              <a:sym typeface="Calibri"/>
            </a:endParaRPr>
          </a:p>
          <a:p>
            <a:pPr marL="571503" lvl="0" indent="-342900" algn="l" rtl="0">
              <a:lnSpc>
                <a:spcPct val="103333"/>
              </a:lnSpc>
              <a:spcBef>
                <a:spcPts val="0"/>
              </a:spcBef>
              <a:spcAft>
                <a:spcPts val="0"/>
              </a:spcAft>
              <a:buSzPct val="122241"/>
              <a:buFont typeface="Wingdings" pitchFamily="2" charset="2"/>
              <a:buChar char="Ø"/>
            </a:pPr>
            <a:r>
              <a:rPr lang="it" sz="1900" b="1" i="0" u="none" strike="noStrike" dirty="0">
                <a:latin typeface="Calibri"/>
                <a:ea typeface="Calibri"/>
                <a:cs typeface="Calibri"/>
                <a:sym typeface="Calibri"/>
              </a:rPr>
              <a:t>Quali nuovi interessi o opportunità siete disposti a esplorare? </a:t>
            </a:r>
            <a:r>
              <a:rPr lang="it" sz="1900" b="0" i="0" u="none" strike="noStrike" dirty="0">
                <a:latin typeface="Calibri"/>
                <a:ea typeface="Calibri"/>
                <a:cs typeface="Calibri"/>
                <a:sym typeface="Calibri"/>
              </a:rPr>
              <a:t>Siete disposti a lasciare che il vostro Ikigai si evolva nel tempo? Come potreste rimanere flessibili e modificare la vostra direzione quando le vostre passioni e i vostri obiettivi cambiano?</a:t>
            </a:r>
            <a:endParaRPr dirty="0"/>
          </a:p>
          <a:p>
            <a:pPr marL="685803" lvl="0" indent="-342900" algn="l" rtl="0">
              <a:lnSpc>
                <a:spcPct val="103333"/>
              </a:lnSpc>
              <a:spcBef>
                <a:spcPts val="0"/>
              </a:spcBef>
              <a:spcAft>
                <a:spcPts val="0"/>
              </a:spcAft>
              <a:buSzPct val="122241"/>
              <a:buFont typeface="Wingdings" pitchFamily="2" charset="2"/>
              <a:buChar char="Ø"/>
            </a:pPr>
            <a:endParaRPr sz="1900" b="1" i="0" u="none" strike="noStrike" dirty="0">
              <a:latin typeface="Calibri"/>
              <a:ea typeface="Calibri"/>
              <a:cs typeface="Calibri"/>
              <a:sym typeface="Calibri"/>
            </a:endParaRPr>
          </a:p>
          <a:p>
            <a:pPr marL="571503" lvl="0" indent="-342900" algn="l" rtl="0">
              <a:lnSpc>
                <a:spcPct val="103333"/>
              </a:lnSpc>
              <a:spcBef>
                <a:spcPts val="0"/>
              </a:spcBef>
              <a:spcAft>
                <a:spcPts val="0"/>
              </a:spcAft>
              <a:buSzPct val="122241"/>
              <a:buFont typeface="Wingdings" pitchFamily="2" charset="2"/>
              <a:buChar char="Ø"/>
            </a:pPr>
            <a:r>
              <a:rPr lang="it" sz="1900" b="1" i="0" u="none" strike="noStrike" dirty="0">
                <a:latin typeface="Calibri"/>
                <a:ea typeface="Calibri"/>
                <a:cs typeface="Calibri"/>
                <a:sym typeface="Calibri"/>
              </a:rPr>
              <a:t>Quali promemoria possono aiutarvi a tenere a fuoco il vostro senso dello scopo? </a:t>
            </a:r>
            <a:r>
              <a:rPr lang="it" sz="1900" b="0" i="0" u="none" strike="noStrike" dirty="0">
                <a:latin typeface="Calibri"/>
                <a:ea typeface="Calibri"/>
                <a:cs typeface="Calibri"/>
                <a:sym typeface="Calibri"/>
              </a:rPr>
              <a:t>Spunti visivi o simboli che rappresentano il vostro Ikigai potrebbero aiutarvi a motivarvi? Dove li collochereste per assicurarvi che siano visibili ogni giorno?</a:t>
            </a:r>
            <a:endParaRPr dirty="0"/>
          </a:p>
          <a:p>
            <a:pPr marL="457206" lvl="0" indent="-228604" algn="l" rtl="0">
              <a:lnSpc>
                <a:spcPct val="103333"/>
              </a:lnSpc>
              <a:spcBef>
                <a:spcPts val="0"/>
              </a:spcBef>
              <a:spcAft>
                <a:spcPts val="0"/>
              </a:spcAft>
              <a:buSzPct val="145161"/>
              <a:buNone/>
            </a:pPr>
            <a:endParaRPr sz="1600" b="1" i="0" u="none" strike="noStrike" dirty="0">
              <a:solidFill>
                <a:srgbClr val="000000"/>
              </a:solidFill>
              <a:latin typeface="Calibri"/>
              <a:ea typeface="Calibri"/>
              <a:cs typeface="Calibri"/>
              <a:sym typeface="Calibri"/>
            </a:endParaRPr>
          </a:p>
        </p:txBody>
      </p:sp>
      <p:sp>
        <p:nvSpPr>
          <p:cNvPr id="373" name="Google Shape;373;p12"/>
          <p:cNvSpPr txBox="1">
            <a:spLocks noGrp="1"/>
          </p:cNvSpPr>
          <p:nvPr>
            <p:ph type="body" idx="2"/>
          </p:nvPr>
        </p:nvSpPr>
        <p:spPr>
          <a:xfrm>
            <a:off x="1315113" y="353755"/>
            <a:ext cx="7582397"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di riflessione sulle seguenti domande e annotate le vostre intuizioni.</a:t>
            </a:r>
            <a:endParaRPr sz="1300" dirty="0"/>
          </a:p>
        </p:txBody>
      </p:sp>
      <p:sp>
        <p:nvSpPr>
          <p:cNvPr id="374" name="Google Shape;374;p1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375" name="Google Shape;375;p12"/>
          <p:cNvGrpSpPr/>
          <p:nvPr/>
        </p:nvGrpSpPr>
        <p:grpSpPr>
          <a:xfrm>
            <a:off x="318019" y="253387"/>
            <a:ext cx="692809" cy="808420"/>
            <a:chOff x="2307546" y="2307551"/>
            <a:chExt cx="929291" cy="1082976"/>
          </a:xfrm>
        </p:grpSpPr>
        <p:grpSp>
          <p:nvGrpSpPr>
            <p:cNvPr id="376" name="Google Shape;376;p12"/>
            <p:cNvGrpSpPr/>
            <p:nvPr/>
          </p:nvGrpSpPr>
          <p:grpSpPr>
            <a:xfrm>
              <a:off x="2536980" y="2723928"/>
              <a:ext cx="470423" cy="276595"/>
              <a:chOff x="2536980" y="2723928"/>
              <a:chExt cx="470423" cy="276595"/>
            </a:xfrm>
          </p:grpSpPr>
          <p:sp>
            <p:nvSpPr>
              <p:cNvPr id="377" name="Google Shape;377;p1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8" name="Google Shape;378;p1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379" name="Google Shape;379;p1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80" name="Google Shape;380;p12"/>
            <p:cNvGrpSpPr/>
            <p:nvPr/>
          </p:nvGrpSpPr>
          <p:grpSpPr>
            <a:xfrm>
              <a:off x="2307546" y="2307551"/>
              <a:ext cx="929291" cy="1082976"/>
              <a:chOff x="2307546" y="2307551"/>
              <a:chExt cx="929291" cy="1082976"/>
            </a:xfrm>
          </p:grpSpPr>
          <p:sp>
            <p:nvSpPr>
              <p:cNvPr id="381" name="Google Shape;381;p1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82" name="Google Shape;382;p12"/>
              <p:cNvGrpSpPr/>
              <p:nvPr/>
            </p:nvGrpSpPr>
            <p:grpSpPr>
              <a:xfrm>
                <a:off x="2362016" y="2746017"/>
                <a:ext cx="820351" cy="644510"/>
                <a:chOff x="2362016" y="2746017"/>
                <a:chExt cx="820351" cy="644510"/>
              </a:xfrm>
            </p:grpSpPr>
            <p:grpSp>
              <p:nvGrpSpPr>
                <p:cNvPr id="383" name="Google Shape;383;p12"/>
                <p:cNvGrpSpPr/>
                <p:nvPr/>
              </p:nvGrpSpPr>
              <p:grpSpPr>
                <a:xfrm>
                  <a:off x="2810981" y="2747665"/>
                  <a:ext cx="371386" cy="642862"/>
                  <a:chOff x="2810981" y="2747665"/>
                  <a:chExt cx="371386" cy="642862"/>
                </a:xfrm>
              </p:grpSpPr>
              <p:sp>
                <p:nvSpPr>
                  <p:cNvPr id="384" name="Google Shape;384;p1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85" name="Google Shape;385;p1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86" name="Google Shape;386;p1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387" name="Google Shape;387;p12"/>
                <p:cNvGrpSpPr/>
                <p:nvPr/>
              </p:nvGrpSpPr>
              <p:grpSpPr>
                <a:xfrm>
                  <a:off x="2362016" y="2746017"/>
                  <a:ext cx="369735" cy="644510"/>
                  <a:chOff x="2362016" y="2746017"/>
                  <a:chExt cx="369735" cy="644510"/>
                </a:xfrm>
              </p:grpSpPr>
              <p:sp>
                <p:nvSpPr>
                  <p:cNvPr id="388" name="Google Shape;388;p1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89" name="Google Shape;389;p1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90" name="Google Shape;390;p1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391" name="Google Shape;391;p12"/>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E.13</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1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97" name="Google Shape;397;p1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98" name="Google Shape;398;p13"/>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a:bodyPr>
          <a:lstStyle/>
          <a:p>
            <a:pPr marL="514353" lvl="0" indent="-285750" algn="l" rtl="0">
              <a:lnSpc>
                <a:spcPct val="103333"/>
              </a:lnSpc>
              <a:spcBef>
                <a:spcPts val="0"/>
              </a:spcBef>
              <a:spcAft>
                <a:spcPts val="0"/>
              </a:spcAft>
              <a:buSzPts val="1800"/>
              <a:buFont typeface="Wingdings" pitchFamily="2" charset="2"/>
              <a:buChar char="Ø"/>
            </a:pPr>
            <a:r>
              <a:rPr lang="it" sz="1600" dirty="0">
                <a:solidFill>
                  <a:srgbClr val="777777"/>
                </a:solidFill>
                <a:latin typeface="Calibri"/>
                <a:ea typeface="Calibri"/>
                <a:cs typeface="Calibri"/>
                <a:sym typeface="Calibri"/>
              </a:rPr>
              <a:t>In base all'esercizio della diapositiva precedente, quali sono le tre riflessioni più importanti che avete fatto finora</a:t>
            </a:r>
            <a:r>
              <a:rPr lang="it" sz="1600" i="0" u="none" strike="noStrike" dirty="0">
                <a:solidFill>
                  <a:srgbClr val="777777"/>
                </a:solidFill>
                <a:latin typeface="Calibri"/>
                <a:ea typeface="Calibri"/>
                <a:cs typeface="Calibri"/>
                <a:sym typeface="Calibri"/>
              </a:rPr>
              <a:t>? </a:t>
            </a: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p:txBody>
      </p:sp>
      <p:sp>
        <p:nvSpPr>
          <p:cNvPr id="399" name="Google Shape;399;p13"/>
          <p:cNvSpPr txBox="1">
            <a:spLocks noGrp="1"/>
          </p:cNvSpPr>
          <p:nvPr>
            <p:ph type="body" idx="2"/>
          </p:nvPr>
        </p:nvSpPr>
        <p:spPr>
          <a:xfrm>
            <a:off x="1315113" y="353755"/>
            <a:ext cx="774142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Prendetevi un momento per riflettere sulle seguenti domande e annotate le vostre intuizioni.</a:t>
            </a:r>
            <a:endParaRPr sz="1300" dirty="0"/>
          </a:p>
        </p:txBody>
      </p:sp>
      <p:sp>
        <p:nvSpPr>
          <p:cNvPr id="400" name="Google Shape;400;p13"/>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401" name="Google Shape;401;p13"/>
          <p:cNvGrpSpPr/>
          <p:nvPr/>
        </p:nvGrpSpPr>
        <p:grpSpPr>
          <a:xfrm>
            <a:off x="318019" y="253387"/>
            <a:ext cx="692809" cy="808420"/>
            <a:chOff x="2307546" y="2307551"/>
            <a:chExt cx="929291" cy="1082976"/>
          </a:xfrm>
        </p:grpSpPr>
        <p:grpSp>
          <p:nvGrpSpPr>
            <p:cNvPr id="402" name="Google Shape;402;p13"/>
            <p:cNvGrpSpPr/>
            <p:nvPr/>
          </p:nvGrpSpPr>
          <p:grpSpPr>
            <a:xfrm>
              <a:off x="2536980" y="2723928"/>
              <a:ext cx="470423" cy="276595"/>
              <a:chOff x="2536980" y="2723928"/>
              <a:chExt cx="470423" cy="276595"/>
            </a:xfrm>
          </p:grpSpPr>
          <p:sp>
            <p:nvSpPr>
              <p:cNvPr id="403" name="Google Shape;403;p13"/>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04" name="Google Shape;404;p13"/>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405" name="Google Shape;405;p13"/>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406" name="Google Shape;406;p13"/>
            <p:cNvGrpSpPr/>
            <p:nvPr/>
          </p:nvGrpSpPr>
          <p:grpSpPr>
            <a:xfrm>
              <a:off x="2307546" y="2307551"/>
              <a:ext cx="929291" cy="1082976"/>
              <a:chOff x="2307546" y="2307551"/>
              <a:chExt cx="929291" cy="1082976"/>
            </a:xfrm>
          </p:grpSpPr>
          <p:sp>
            <p:nvSpPr>
              <p:cNvPr id="407" name="Google Shape;407;p13"/>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408" name="Google Shape;408;p13"/>
              <p:cNvGrpSpPr/>
              <p:nvPr/>
            </p:nvGrpSpPr>
            <p:grpSpPr>
              <a:xfrm>
                <a:off x="2362016" y="2746017"/>
                <a:ext cx="820351" cy="644510"/>
                <a:chOff x="2362016" y="2746017"/>
                <a:chExt cx="820351" cy="644510"/>
              </a:xfrm>
            </p:grpSpPr>
            <p:grpSp>
              <p:nvGrpSpPr>
                <p:cNvPr id="409" name="Google Shape;409;p13"/>
                <p:cNvGrpSpPr/>
                <p:nvPr/>
              </p:nvGrpSpPr>
              <p:grpSpPr>
                <a:xfrm>
                  <a:off x="2810981" y="2747665"/>
                  <a:ext cx="371386" cy="642862"/>
                  <a:chOff x="2810981" y="2747665"/>
                  <a:chExt cx="371386" cy="642862"/>
                </a:xfrm>
              </p:grpSpPr>
              <p:sp>
                <p:nvSpPr>
                  <p:cNvPr id="410" name="Google Shape;410;p13"/>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1" name="Google Shape;411;p13"/>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2" name="Google Shape;412;p13"/>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413" name="Google Shape;413;p13"/>
                <p:cNvGrpSpPr/>
                <p:nvPr/>
              </p:nvGrpSpPr>
              <p:grpSpPr>
                <a:xfrm>
                  <a:off x="2362016" y="2746017"/>
                  <a:ext cx="369735" cy="644510"/>
                  <a:chOff x="2362016" y="2746017"/>
                  <a:chExt cx="369735" cy="644510"/>
                </a:xfrm>
              </p:grpSpPr>
              <p:sp>
                <p:nvSpPr>
                  <p:cNvPr id="414" name="Google Shape;414;p13"/>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5" name="Google Shape;415;p13"/>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6" name="Google Shape;416;p13"/>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417" name="Google Shape;417;p13"/>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E.13</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23" name="Google Shape;423;p1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24" name="Google Shape;424;p14"/>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425" name="Google Shape;425;p14"/>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426" name="Google Shape;426;p14"/>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27" name="Google Shape;427;p1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12</a:t>
            </a:fld>
            <a:endParaRPr/>
          </a:p>
        </p:txBody>
      </p:sp>
      <p:sp>
        <p:nvSpPr>
          <p:cNvPr id="428" name="Google Shape;428;p1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429" name="Google Shape;429;p14"/>
          <p:cNvGrpSpPr/>
          <p:nvPr/>
        </p:nvGrpSpPr>
        <p:grpSpPr>
          <a:xfrm>
            <a:off x="383892" y="298768"/>
            <a:ext cx="794914" cy="804197"/>
            <a:chOff x="2932901" y="1728093"/>
            <a:chExt cx="1458439" cy="1475473"/>
          </a:xfrm>
        </p:grpSpPr>
        <p:sp>
          <p:nvSpPr>
            <p:cNvPr id="430" name="Google Shape;430;p14"/>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1" name="Google Shape;431;p14"/>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2" name="Google Shape;432;p14"/>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3" name="Google Shape;433;p14"/>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4" name="Google Shape;434;p14"/>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5" name="Google Shape;435;p14"/>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6" name="Google Shape;436;p14"/>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7" name="Google Shape;437;p14"/>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8" name="Google Shape;438;p14"/>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9" name="Google Shape;439;p14"/>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0" name="Google Shape;440;p14"/>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1" name="Google Shape;441;p14"/>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2" name="Google Shape;442;p14"/>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3" name="Google Shape;443;p14"/>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4" name="Google Shape;444;p14"/>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5" name="Google Shape;445;p14"/>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6" name="Google Shape;446;p14"/>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7" name="Google Shape;447;p14"/>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8" name="Google Shape;448;p14"/>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9" name="Google Shape;449;p14"/>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0" name="Google Shape;450;p14"/>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1" name="Google Shape;451;p14"/>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2" name="Google Shape;452;p14"/>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3" name="Google Shape;453;p14"/>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4" name="Google Shape;454;p14"/>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5" name="Google Shape;455;p14"/>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6" name="Google Shape;456;p14"/>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5"/>
          <p:cNvSpPr txBox="1">
            <a:spLocks noGrp="1"/>
          </p:cNvSpPr>
          <p:nvPr>
            <p:ph type="body" idx="1"/>
          </p:nvPr>
        </p:nvSpPr>
        <p:spPr>
          <a:xfrm>
            <a:off x="544390" y="1156359"/>
            <a:ext cx="4027610" cy="2887439"/>
          </a:xfrm>
          <a:prstGeom prst="rect">
            <a:avLst/>
          </a:prstGeom>
          <a:noFill/>
          <a:ln>
            <a:noFill/>
          </a:ln>
        </p:spPr>
        <p:txBody>
          <a:bodyPr spcFirstLastPara="1" wrap="square" lIns="91425" tIns="91425" rIns="91425" bIns="91425" anchor="t" anchorCtr="0">
            <a:normAutofit fontScale="92500" lnSpcReduction="10000"/>
          </a:bodyPr>
          <a:lstStyle/>
          <a:p>
            <a:pPr marL="457206" lvl="0" indent="-228604" algn="l" rtl="0">
              <a:lnSpc>
                <a:spcPct val="103333"/>
              </a:lnSpc>
              <a:spcBef>
                <a:spcPts val="0"/>
              </a:spcBef>
              <a:spcAft>
                <a:spcPts val="0"/>
              </a:spcAft>
              <a:buSzPts val="1800"/>
              <a:buNone/>
            </a:pPr>
            <a:r>
              <a:rPr lang="it" sz="1600" b="0" i="0" u="none" strike="noStrike" dirty="0">
                <a:latin typeface="Calibri"/>
                <a:ea typeface="Calibri"/>
                <a:cs typeface="Calibri"/>
                <a:sym typeface="Calibri"/>
              </a:rPr>
              <a:t>Ikigai si traduce approssimativamente in "una ragione di essere" o "</a:t>
            </a:r>
            <a:r>
              <a:rPr lang="it" sz="1600" b="1" i="0" u="none" strike="noStrike" dirty="0">
                <a:latin typeface="Calibri"/>
                <a:ea typeface="Calibri"/>
                <a:cs typeface="Calibri"/>
                <a:sym typeface="Calibri"/>
              </a:rPr>
              <a:t>una ragione per svegliarsi al mattino</a:t>
            </a:r>
            <a:r>
              <a:rPr lang="it" sz="1600" b="0" i="0" u="none" strike="noStrike" dirty="0">
                <a:latin typeface="Calibri"/>
                <a:ea typeface="Calibri"/>
                <a:cs typeface="Calibri"/>
                <a:sym typeface="Calibri"/>
              </a:rPr>
              <a:t>". Viene spesso descritto come l'intersezione di quattro elementi:</a:t>
            </a:r>
            <a:endParaRPr dirty="0"/>
          </a:p>
          <a:p>
            <a:pPr marL="457206" lvl="0" indent="-228604" algn="l" rtl="0">
              <a:lnSpc>
                <a:spcPct val="103333"/>
              </a:lnSpc>
              <a:spcBef>
                <a:spcPts val="0"/>
              </a:spcBef>
              <a:spcAft>
                <a:spcPts val="0"/>
              </a:spcAft>
              <a:buSzPts val="1800"/>
              <a:buNone/>
            </a:pPr>
            <a:endParaRPr sz="1600" dirty="0">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600" i="0" u="none" strike="noStrike" dirty="0">
                <a:latin typeface="Calibri"/>
                <a:ea typeface="Calibri"/>
                <a:cs typeface="Calibri"/>
                <a:sym typeface="Calibri"/>
              </a:rPr>
              <a:t>1. Ciò che amate (la vostra passione)</a:t>
            </a:r>
            <a:endParaRPr dirty="0"/>
          </a:p>
          <a:p>
            <a:pPr marL="457206" lvl="0" indent="-228604" algn="l" rtl="0">
              <a:lnSpc>
                <a:spcPct val="103333"/>
              </a:lnSpc>
              <a:spcBef>
                <a:spcPts val="0"/>
              </a:spcBef>
              <a:spcAft>
                <a:spcPts val="0"/>
              </a:spcAft>
              <a:buSzPts val="1800"/>
              <a:buNone/>
            </a:pPr>
            <a:r>
              <a:rPr lang="it" sz="1600" i="0" u="none" strike="noStrike" dirty="0">
                <a:latin typeface="Calibri"/>
                <a:ea typeface="Calibri"/>
                <a:cs typeface="Calibri"/>
                <a:sym typeface="Calibri"/>
              </a:rPr>
              <a:t>2. Cosa siete bravi a fare (la vostra vocazione)</a:t>
            </a:r>
            <a:endParaRPr dirty="0"/>
          </a:p>
          <a:p>
            <a:pPr marL="457206" lvl="0" indent="-228604" algn="l" rtl="0">
              <a:lnSpc>
                <a:spcPct val="103333"/>
              </a:lnSpc>
              <a:spcBef>
                <a:spcPts val="0"/>
              </a:spcBef>
              <a:spcAft>
                <a:spcPts val="0"/>
              </a:spcAft>
              <a:buSzPts val="1800"/>
              <a:buNone/>
            </a:pPr>
            <a:r>
              <a:rPr lang="it" sz="1600" i="0" u="none" strike="noStrike" dirty="0">
                <a:latin typeface="Calibri"/>
                <a:ea typeface="Calibri"/>
                <a:cs typeface="Calibri"/>
                <a:sym typeface="Calibri"/>
              </a:rPr>
              <a:t>3. Di cosa ha bisogno il mondo (la vostra missione)</a:t>
            </a:r>
            <a:endParaRPr dirty="0"/>
          </a:p>
          <a:p>
            <a:pPr marL="457206" lvl="0" indent="-228604" algn="l" rtl="0">
              <a:lnSpc>
                <a:spcPct val="103333"/>
              </a:lnSpc>
              <a:spcBef>
                <a:spcPts val="0"/>
              </a:spcBef>
              <a:spcAft>
                <a:spcPts val="0"/>
              </a:spcAft>
              <a:buSzPts val="1800"/>
              <a:buNone/>
            </a:pPr>
            <a:r>
              <a:rPr lang="it" sz="1600" i="0" u="none" strike="noStrike" dirty="0">
                <a:latin typeface="Calibri"/>
                <a:ea typeface="Calibri"/>
                <a:cs typeface="Calibri"/>
                <a:sym typeface="Calibri"/>
              </a:rPr>
              <a:t>4. Per cosa si può essere ricompensati </a:t>
            </a:r>
            <a:br>
              <a:rPr lang="it" sz="1600" i="0" u="none" strike="noStrike" dirty="0">
                <a:latin typeface="Calibri"/>
                <a:ea typeface="Calibri"/>
                <a:cs typeface="Calibri"/>
                <a:sym typeface="Calibri"/>
              </a:rPr>
            </a:br>
            <a:r>
              <a:rPr lang="it" sz="1600" i="0" u="none" strike="noStrike" dirty="0">
                <a:latin typeface="Calibri"/>
                <a:ea typeface="Calibri"/>
                <a:cs typeface="Calibri"/>
                <a:sym typeface="Calibri"/>
              </a:rPr>
              <a:t>(la vostra professione)</a:t>
            </a:r>
            <a:endParaRPr dirty="0"/>
          </a:p>
          <a:p>
            <a:pPr marL="457206" lvl="0" indent="-228604" algn="l" rtl="0">
              <a:lnSpc>
                <a:spcPct val="103333"/>
              </a:lnSpc>
              <a:spcBef>
                <a:spcPts val="0"/>
              </a:spcBef>
              <a:spcAft>
                <a:spcPts val="0"/>
              </a:spcAft>
              <a:buSzPts val="1800"/>
              <a:buNone/>
            </a:pPr>
            <a:endParaRPr sz="1600" b="1" i="0" u="none" strike="noStrike" dirty="0">
              <a:solidFill>
                <a:srgbClr val="000000"/>
              </a:solidFill>
              <a:latin typeface="Calibri"/>
              <a:ea typeface="Calibri"/>
              <a:cs typeface="Calibri"/>
              <a:sym typeface="Calibri"/>
            </a:endParaRPr>
          </a:p>
          <a:p>
            <a:pPr marL="571502" lvl="0" indent="-228599" algn="l" rtl="0">
              <a:lnSpc>
                <a:spcPct val="103333"/>
              </a:lnSpc>
              <a:spcBef>
                <a:spcPts val="0"/>
              </a:spcBef>
              <a:spcAft>
                <a:spcPts val="0"/>
              </a:spcAft>
              <a:buSzPts val="1800"/>
              <a:buFont typeface="Noto Sans Symbols"/>
              <a:buNone/>
            </a:pPr>
            <a:endParaRPr dirty="0"/>
          </a:p>
        </p:txBody>
      </p:sp>
      <p:sp>
        <p:nvSpPr>
          <p:cNvPr id="462" name="Google Shape;462;p15"/>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p>
            <a:pPr marL="457206" lvl="0" indent="-228604" algn="l" rtl="0">
              <a:lnSpc>
                <a:spcPct val="115000"/>
              </a:lnSpc>
              <a:spcBef>
                <a:spcPts val="0"/>
              </a:spcBef>
              <a:spcAft>
                <a:spcPts val="0"/>
              </a:spcAft>
              <a:buSzPts val="1800"/>
              <a:buNone/>
            </a:pPr>
            <a:r>
              <a:rPr lang="it"/>
              <a:t>Introduzione all'Ikigai</a:t>
            </a:r>
            <a:endParaRPr/>
          </a:p>
        </p:txBody>
      </p:sp>
      <p:pic>
        <p:nvPicPr>
          <p:cNvPr id="463" name="Google Shape;463;p15" descr="En bild som visar text, diagram, cirkel, skärmbild&#10;&#10;AI-genererat innehåll kan vara felaktigt."/>
          <p:cNvPicPr preferRelativeResize="0"/>
          <p:nvPr/>
        </p:nvPicPr>
        <p:blipFill rotWithShape="1">
          <a:blip r:embed="rId3">
            <a:alphaModFix/>
          </a:blip>
          <a:srcRect/>
          <a:stretch/>
        </p:blipFill>
        <p:spPr>
          <a:xfrm>
            <a:off x="4498572" y="521230"/>
            <a:ext cx="3964773" cy="396477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16"/>
          <p:cNvSpPr txBox="1"/>
          <p:nvPr/>
        </p:nvSpPr>
        <p:spPr>
          <a:xfrm>
            <a:off x="2742350" y="809855"/>
            <a:ext cx="5565114" cy="3949763"/>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Il concetto di Ikigai funziona aiutando gli individui a identificare e perseguire una vita appagante e ricca di scopi, come ad esempio:</a:t>
            </a:r>
            <a:endParaRPr dirty="0"/>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1. </a:t>
            </a:r>
            <a:r>
              <a:rPr lang="it" sz="1600" b="1" i="0" u="none" strike="noStrike" cap="none" dirty="0">
                <a:solidFill>
                  <a:srgbClr val="6D6E71"/>
                </a:solidFill>
                <a:latin typeface="Calibri"/>
                <a:ea typeface="Calibri"/>
                <a:cs typeface="Calibri"/>
                <a:sym typeface="Calibri"/>
              </a:rPr>
              <a:t>Identificate le vostre passioni: </a:t>
            </a:r>
            <a:r>
              <a:rPr lang="it" sz="1600" b="0" i="0" u="none" strike="noStrike" cap="none" dirty="0">
                <a:solidFill>
                  <a:srgbClr val="6D6E71"/>
                </a:solidFill>
                <a:latin typeface="Calibri"/>
                <a:ea typeface="Calibri"/>
                <a:cs typeface="Calibri"/>
                <a:sym typeface="Calibri"/>
              </a:rPr>
              <a:t>Riflettete su quali sono le attività o gli impegni che vi danno gioia, appagamento e senso di soddisfazione. Possono essere hobby, interessi o qualsiasi cosa che vi appassioni.</a:t>
            </a:r>
            <a:endParaRPr dirty="0"/>
          </a:p>
          <a:p>
            <a:pPr marL="0" marR="0" lvl="0" indent="0" algn="l" rtl="0">
              <a:lnSpc>
                <a:spcPct val="100000"/>
              </a:lnSpc>
              <a:spcBef>
                <a:spcPts val="0"/>
              </a:spcBef>
              <a:spcAft>
                <a:spcPts val="0"/>
              </a:spcAft>
              <a:buNone/>
            </a:pPr>
            <a:br>
              <a:rPr lang="it" sz="1600" b="0" i="0" u="none" strike="noStrike" cap="none" dirty="0">
                <a:solidFill>
                  <a:srgbClr val="6D6E71"/>
                </a:solidFill>
                <a:latin typeface="Calibri"/>
                <a:ea typeface="Calibri"/>
                <a:cs typeface="Calibri"/>
                <a:sym typeface="Calibri"/>
              </a:rPr>
            </a:br>
            <a:r>
              <a:rPr lang="it" sz="1600" b="0" i="0" u="none" strike="noStrike" cap="none" dirty="0">
                <a:solidFill>
                  <a:srgbClr val="6D6E71"/>
                </a:solidFill>
                <a:latin typeface="Calibri"/>
                <a:ea typeface="Calibri"/>
                <a:cs typeface="Calibri"/>
                <a:sym typeface="Calibri"/>
              </a:rPr>
              <a:t>2. </a:t>
            </a:r>
            <a:r>
              <a:rPr lang="it" sz="1600" b="1" i="0" u="none" strike="noStrike" cap="none" dirty="0">
                <a:solidFill>
                  <a:srgbClr val="6D6E71"/>
                </a:solidFill>
                <a:latin typeface="Calibri"/>
                <a:ea typeface="Calibri"/>
                <a:cs typeface="Calibri"/>
                <a:sym typeface="Calibri"/>
              </a:rPr>
              <a:t>Riconoscere i propri talenti e punti di forza: </a:t>
            </a:r>
            <a:r>
              <a:rPr lang="it" sz="1600" b="0" i="0" u="none" strike="noStrike" cap="none" dirty="0">
                <a:solidFill>
                  <a:srgbClr val="6D6E71"/>
                </a:solidFill>
                <a:latin typeface="Calibri"/>
                <a:ea typeface="Calibri"/>
                <a:cs typeface="Calibri"/>
                <a:sym typeface="Calibri"/>
              </a:rPr>
              <a:t>fare un bilancio delle proprie competenze, abilità e talenti naturali. Considerate ciò in cui eccellete e ciò che vi viene facile.</a:t>
            </a:r>
            <a:endParaRPr dirty="0"/>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3. </a:t>
            </a:r>
            <a:r>
              <a:rPr lang="it" sz="1600" b="1" i="0" u="none" strike="noStrike" cap="none" dirty="0">
                <a:solidFill>
                  <a:srgbClr val="6D6E71"/>
                </a:solidFill>
                <a:latin typeface="Calibri"/>
                <a:ea typeface="Calibri"/>
                <a:cs typeface="Calibri"/>
                <a:sym typeface="Calibri"/>
              </a:rPr>
              <a:t>Comprendere le esigenze del mondo: </a:t>
            </a:r>
            <a:r>
              <a:rPr lang="it" sz="1600" b="0" i="0" u="none" strike="noStrike" cap="none" dirty="0">
                <a:solidFill>
                  <a:srgbClr val="6D6E71"/>
                </a:solidFill>
                <a:latin typeface="Calibri"/>
                <a:ea typeface="Calibri"/>
                <a:cs typeface="Calibri"/>
                <a:sym typeface="Calibri"/>
              </a:rPr>
              <a:t>Esplorate i problemi, le sfide o le esigenze della vostra comunità o della società che vi colpiscono. Pensate a come potete contribuire positivamente ad affrontare questi bisogni.</a:t>
            </a: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p:txBody>
      </p:sp>
      <p:sp>
        <p:nvSpPr>
          <p:cNvPr id="469" name="Google Shape;469;p16"/>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70" name="Google Shape;470;p16"/>
          <p:cNvSpPr txBox="1">
            <a:spLocks noGrp="1"/>
          </p:cNvSpPr>
          <p:nvPr>
            <p:ph type="body" idx="2"/>
          </p:nvPr>
        </p:nvSpPr>
        <p:spPr>
          <a:xfrm>
            <a:off x="2653870" y="25650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Introduzione all'Ikigai</a:t>
            </a:r>
            <a:endParaRPr sz="2000"/>
          </a:p>
        </p:txBody>
      </p:sp>
      <p:pic>
        <p:nvPicPr>
          <p:cNvPr id="471" name="Google Shape;471;p16"/>
          <p:cNvPicPr preferRelativeResize="0"/>
          <p:nvPr/>
        </p:nvPicPr>
        <p:blipFill rotWithShape="1">
          <a:blip r:embed="rId3">
            <a:alphaModFix amt="70000"/>
          </a:blip>
          <a:srcRect/>
          <a:stretch/>
        </p:blipFill>
        <p:spPr>
          <a:xfrm flipH="1">
            <a:off x="7636036" y="3266392"/>
            <a:ext cx="2360696" cy="236069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72" name="Google Shape;472;p1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14</a:t>
            </a:fld>
            <a:endParaRPr/>
          </a:p>
        </p:txBody>
      </p:sp>
      <p:sp>
        <p:nvSpPr>
          <p:cNvPr id="473" name="Google Shape;473;p16"/>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Come funziona?</a:t>
            </a:r>
            <a:endParaRPr sz="2400">
              <a:latin typeface="Calibri"/>
              <a:ea typeface="Calibri"/>
              <a:cs typeface="Calibri"/>
              <a:sym typeface="Calibri"/>
            </a:endParaRPr>
          </a:p>
        </p:txBody>
      </p:sp>
      <p:cxnSp>
        <p:nvCxnSpPr>
          <p:cNvPr id="474" name="Google Shape;474;p16"/>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75" name="Google Shape;475;p16"/>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2A</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18"/>
          <p:cNvSpPr txBox="1"/>
          <p:nvPr/>
        </p:nvSpPr>
        <p:spPr>
          <a:xfrm>
            <a:off x="2740686" y="1057235"/>
            <a:ext cx="5138068" cy="3211099"/>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6D6E71"/>
                </a:solidFill>
                <a:latin typeface="Calibri"/>
                <a:ea typeface="Calibri"/>
                <a:cs typeface="Calibri"/>
                <a:sym typeface="Calibri"/>
              </a:rPr>
              <a:t>4. </a:t>
            </a:r>
            <a:r>
              <a:rPr lang="it" sz="1600" b="1" i="0" u="none" strike="noStrike" cap="none">
                <a:solidFill>
                  <a:srgbClr val="6D6E71"/>
                </a:solidFill>
                <a:latin typeface="Calibri"/>
                <a:ea typeface="Calibri"/>
                <a:cs typeface="Calibri"/>
                <a:sym typeface="Calibri"/>
              </a:rPr>
              <a:t>Considerate per cosa potete essere ricompensati: </a:t>
            </a:r>
            <a:r>
              <a:rPr lang="it" sz="1600" b="0" i="0" u="none" strike="noStrike" cap="none">
                <a:solidFill>
                  <a:srgbClr val="6D6E71"/>
                </a:solidFill>
                <a:latin typeface="Calibri"/>
                <a:ea typeface="Calibri"/>
                <a:cs typeface="Calibri"/>
                <a:sym typeface="Calibri"/>
              </a:rPr>
              <a:t>Valutate le opportunità disponibili in termini di guadagno. Ciò comporta la comprensione della domanda di mercato per determinate competenze o servizi e l'identificazione di potenziali percorsi di carriera o professioni.</a:t>
            </a:r>
            <a:endParaRPr/>
          </a:p>
          <a:p>
            <a:pPr marL="0" marR="0" lvl="0" indent="0" algn="l" rtl="0">
              <a:lnSpc>
                <a:spcPct val="100000"/>
              </a:lnSpc>
              <a:spcBef>
                <a:spcPts val="0"/>
              </a:spcBef>
              <a:spcAft>
                <a:spcPts val="0"/>
              </a:spcAft>
              <a:buNone/>
            </a:pPr>
            <a:endParaRPr sz="1600" b="0" i="0" u="none" strike="noStrike" cap="none">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6D6E71"/>
                </a:solidFill>
                <a:latin typeface="Calibri"/>
                <a:ea typeface="Calibri"/>
                <a:cs typeface="Calibri"/>
                <a:sym typeface="Calibri"/>
              </a:rPr>
              <a:t>5. </a:t>
            </a:r>
            <a:r>
              <a:rPr lang="it" sz="1600" b="1" i="0" u="none" strike="noStrike" cap="none">
                <a:solidFill>
                  <a:srgbClr val="6D6E71"/>
                </a:solidFill>
                <a:latin typeface="Calibri"/>
                <a:ea typeface="Calibri"/>
                <a:cs typeface="Calibri"/>
                <a:sym typeface="Calibri"/>
              </a:rPr>
              <a:t>Trovare l'intersezione: </a:t>
            </a:r>
            <a:r>
              <a:rPr lang="it" sz="1600" b="0" i="0" u="none" strike="noStrike" cap="none">
                <a:solidFill>
                  <a:srgbClr val="6D6E71"/>
                </a:solidFill>
                <a:latin typeface="Calibri"/>
                <a:ea typeface="Calibri"/>
                <a:cs typeface="Calibri"/>
                <a:sym typeface="Calibri"/>
              </a:rPr>
              <a:t>Cercate la sovrapposizione tra ciò che amate, ciò che siete bravi a fare, ciò di cui il mondo ha bisogno e ciò per cui potete essere ricompensati. Questa intersezione rappresenta il vostro Ikigai, il punto di convergenza tra passione, vocazione, missione e professione.</a:t>
            </a:r>
            <a:endParaRPr/>
          </a:p>
          <a:p>
            <a:pPr marL="0" marR="0" lvl="0" indent="0" algn="l" rtl="0">
              <a:lnSpc>
                <a:spcPct val="100000"/>
              </a:lnSpc>
              <a:spcBef>
                <a:spcPts val="0"/>
              </a:spcBef>
              <a:spcAft>
                <a:spcPts val="0"/>
              </a:spcAft>
              <a:buNone/>
            </a:pPr>
            <a:endParaRPr sz="1600" b="0" i="0" u="none" strike="noStrike" cap="none">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endParaRPr sz="1600" b="0" i="0" u="none" strike="noStrike" cap="none">
              <a:solidFill>
                <a:srgbClr val="6D6E71"/>
              </a:solidFill>
              <a:latin typeface="Calibri"/>
              <a:ea typeface="Calibri"/>
              <a:cs typeface="Calibri"/>
              <a:sym typeface="Calibri"/>
            </a:endParaRPr>
          </a:p>
        </p:txBody>
      </p:sp>
      <p:sp>
        <p:nvSpPr>
          <p:cNvPr id="481" name="Google Shape;481;p18"/>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82" name="Google Shape;482;p18"/>
          <p:cNvSpPr txBox="1">
            <a:spLocks noGrp="1"/>
          </p:cNvSpPr>
          <p:nvPr>
            <p:ph type="body" idx="2"/>
          </p:nvPr>
        </p:nvSpPr>
        <p:spPr>
          <a:xfrm>
            <a:off x="2639506" y="352270"/>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Introduzione all'Ikigai</a:t>
            </a:r>
            <a:endParaRPr sz="2000"/>
          </a:p>
        </p:txBody>
      </p:sp>
      <p:pic>
        <p:nvPicPr>
          <p:cNvPr id="483" name="Google Shape;483;p18"/>
          <p:cNvPicPr preferRelativeResize="0"/>
          <p:nvPr/>
        </p:nvPicPr>
        <p:blipFill rotWithShape="1">
          <a:blip r:embed="rId3">
            <a:alphaModFix amt="70000"/>
          </a:blip>
          <a:srcRect/>
          <a:stretch/>
        </p:blipFill>
        <p:spPr>
          <a:xfrm flipH="1">
            <a:off x="6708723" y="3544999"/>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84" name="Google Shape;484;p1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15</a:t>
            </a:fld>
            <a:endParaRPr/>
          </a:p>
        </p:txBody>
      </p:sp>
      <p:sp>
        <p:nvSpPr>
          <p:cNvPr id="485" name="Google Shape;485;p18"/>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Come funziona?</a:t>
            </a:r>
            <a:endParaRPr sz="2400">
              <a:latin typeface="Calibri"/>
              <a:ea typeface="Calibri"/>
              <a:cs typeface="Calibri"/>
              <a:sym typeface="Calibri"/>
            </a:endParaRPr>
          </a:p>
        </p:txBody>
      </p:sp>
      <p:cxnSp>
        <p:nvCxnSpPr>
          <p:cNvPr id="486" name="Google Shape;486;p18"/>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87" name="Google Shape;487;p18"/>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2A</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19"/>
          <p:cNvSpPr txBox="1"/>
          <p:nvPr/>
        </p:nvSpPr>
        <p:spPr>
          <a:xfrm>
            <a:off x="2740686" y="1057235"/>
            <a:ext cx="5138068" cy="2964878"/>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6D6E71"/>
                </a:solidFill>
                <a:latin typeface="Calibri"/>
                <a:ea typeface="Calibri"/>
                <a:cs typeface="Calibri"/>
                <a:sym typeface="Calibri"/>
              </a:rPr>
              <a:t>6. </a:t>
            </a:r>
            <a:r>
              <a:rPr lang="it" sz="1600" b="1" i="0" u="none" strike="noStrike" cap="none">
                <a:solidFill>
                  <a:srgbClr val="6D6E71"/>
                </a:solidFill>
                <a:latin typeface="Calibri"/>
                <a:ea typeface="Calibri"/>
                <a:cs typeface="Calibri"/>
                <a:sym typeface="Calibri"/>
              </a:rPr>
              <a:t>Agire: </a:t>
            </a:r>
            <a:r>
              <a:rPr lang="it" sz="1600" b="0" i="0" u="none" strike="noStrike" cap="none">
                <a:solidFill>
                  <a:srgbClr val="6D6E71"/>
                </a:solidFill>
                <a:latin typeface="Calibri"/>
                <a:ea typeface="Calibri"/>
                <a:cs typeface="Calibri"/>
                <a:sym typeface="Calibri"/>
              </a:rPr>
              <a:t>Una volta identificato il vostro Ikigai, prendete provvedimenti deliberati per integrarlo nella vostra vita. Ciò può comportare la ricerca di una carriera in linea con le vostre passioni e i vostri punti di forza, l'impegno in attività significative o il contributo a cause che vi stanno a cuore.</a:t>
            </a:r>
            <a:endParaRPr/>
          </a:p>
          <a:p>
            <a:pPr marL="0" marR="0" lvl="0" indent="0" algn="l" rtl="0">
              <a:lnSpc>
                <a:spcPct val="100000"/>
              </a:lnSpc>
              <a:spcBef>
                <a:spcPts val="0"/>
              </a:spcBef>
              <a:spcAft>
                <a:spcPts val="0"/>
              </a:spcAft>
              <a:buNone/>
            </a:pPr>
            <a:br>
              <a:rPr lang="it" sz="1600" b="0" i="0" u="none" strike="noStrike" cap="none">
                <a:solidFill>
                  <a:srgbClr val="6D6E71"/>
                </a:solidFill>
                <a:latin typeface="Calibri"/>
                <a:ea typeface="Calibri"/>
                <a:cs typeface="Calibri"/>
                <a:sym typeface="Calibri"/>
              </a:rPr>
            </a:br>
            <a:r>
              <a:rPr lang="it" sz="1600" b="0" i="0" u="none" strike="noStrike" cap="none">
                <a:solidFill>
                  <a:srgbClr val="6D6E71"/>
                </a:solidFill>
                <a:latin typeface="Calibri"/>
                <a:ea typeface="Calibri"/>
                <a:cs typeface="Calibri"/>
                <a:sym typeface="Calibri"/>
              </a:rPr>
              <a:t>7. </a:t>
            </a:r>
            <a:r>
              <a:rPr lang="it" sz="1600" b="1" i="0" u="none" strike="noStrike" cap="none">
                <a:solidFill>
                  <a:srgbClr val="6D6E71"/>
                </a:solidFill>
                <a:latin typeface="Calibri"/>
                <a:ea typeface="Calibri"/>
                <a:cs typeface="Calibri"/>
                <a:sym typeface="Calibri"/>
              </a:rPr>
              <a:t>Evolvere continuamente: </a:t>
            </a:r>
            <a:r>
              <a:rPr lang="it" sz="1600" b="0" i="0" u="none" strike="noStrike" cap="none">
                <a:solidFill>
                  <a:srgbClr val="6D6E71"/>
                </a:solidFill>
                <a:latin typeface="Calibri"/>
                <a:ea typeface="Calibri"/>
                <a:cs typeface="Calibri"/>
                <a:sym typeface="Calibri"/>
              </a:rPr>
              <a:t>Continuate a rivalutare il vostro Ikigai nel tempo, man mano che cambiano i vostri interessi, le vostre capacità e le circostanze. Rimanete aperti a nuove opportunità ed esperienze che si allineino con il vostro senso di scopo e di realizzazione in evoluzione.</a:t>
            </a:r>
            <a:endParaRPr sz="1600" b="0" i="0" u="none" strike="noStrike" cap="none">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endParaRPr sz="1600" b="0" i="0" u="none" strike="noStrike" cap="none">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endParaRPr sz="1600" b="0" i="0" u="none" strike="noStrike" cap="none">
              <a:solidFill>
                <a:srgbClr val="6D6E71"/>
              </a:solidFill>
              <a:latin typeface="Calibri"/>
              <a:ea typeface="Calibri"/>
              <a:cs typeface="Calibri"/>
              <a:sym typeface="Calibri"/>
            </a:endParaRPr>
          </a:p>
        </p:txBody>
      </p:sp>
      <p:sp>
        <p:nvSpPr>
          <p:cNvPr id="493" name="Google Shape;493;p19"/>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94" name="Google Shape;494;p19"/>
          <p:cNvSpPr txBox="1">
            <a:spLocks noGrp="1"/>
          </p:cNvSpPr>
          <p:nvPr>
            <p:ph type="body" idx="2"/>
          </p:nvPr>
        </p:nvSpPr>
        <p:spPr>
          <a:xfrm>
            <a:off x="2639506" y="423207"/>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Introduzione all'Ikigai</a:t>
            </a:r>
            <a:endParaRPr sz="2000"/>
          </a:p>
        </p:txBody>
      </p:sp>
      <p:pic>
        <p:nvPicPr>
          <p:cNvPr id="495" name="Google Shape;495;p19"/>
          <p:cNvPicPr preferRelativeResize="0"/>
          <p:nvPr/>
        </p:nvPicPr>
        <p:blipFill rotWithShape="1">
          <a:blip r:embed="rId3">
            <a:alphaModFix amt="70000"/>
          </a:blip>
          <a:srcRect/>
          <a:stretch/>
        </p:blipFill>
        <p:spPr>
          <a:xfrm flipH="1">
            <a:off x="6454723" y="329626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96" name="Google Shape;496;p1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16</a:t>
            </a:fld>
            <a:endParaRPr/>
          </a:p>
        </p:txBody>
      </p:sp>
      <p:sp>
        <p:nvSpPr>
          <p:cNvPr id="497" name="Google Shape;497;p19"/>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Come funziona?</a:t>
            </a:r>
            <a:endParaRPr sz="2400">
              <a:latin typeface="Calibri"/>
              <a:ea typeface="Calibri"/>
              <a:cs typeface="Calibri"/>
              <a:sym typeface="Calibri"/>
            </a:endParaRPr>
          </a:p>
        </p:txBody>
      </p:sp>
      <p:cxnSp>
        <p:nvCxnSpPr>
          <p:cNvPr id="498" name="Google Shape;498;p19"/>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99" name="Google Shape;499;p19"/>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2A</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pic>
        <p:nvPicPr>
          <p:cNvPr id="504" name="Google Shape;504;p20" descr="En bild som visar person, klädsel, Människoansikte, leende&#10;&#10;AI-genererat innehåll kan vara felaktigt."/>
          <p:cNvPicPr preferRelativeResize="0"/>
          <p:nvPr/>
        </p:nvPicPr>
        <p:blipFill rotWithShape="1">
          <a:blip r:embed="rId3">
            <a:alphaModFix/>
          </a:blip>
          <a:srcRect/>
          <a:stretch/>
        </p:blipFill>
        <p:spPr>
          <a:xfrm>
            <a:off x="-30345" y="-47411"/>
            <a:ext cx="3409093" cy="3809942"/>
          </a:xfrm>
          <a:prstGeom prst="rect">
            <a:avLst/>
          </a:prstGeom>
          <a:noFill/>
          <a:ln>
            <a:noFill/>
          </a:ln>
        </p:spPr>
      </p:pic>
      <p:sp>
        <p:nvSpPr>
          <p:cNvPr id="505" name="Google Shape;505;p20"/>
          <p:cNvSpPr txBox="1"/>
          <p:nvPr/>
        </p:nvSpPr>
        <p:spPr>
          <a:xfrm>
            <a:off x="3598431" y="486137"/>
            <a:ext cx="4864935" cy="2646187"/>
          </a:xfrm>
          <a:prstGeom prst="rect">
            <a:avLst/>
          </a:prstGeom>
          <a:noFill/>
          <a:ln>
            <a:noFill/>
          </a:ln>
        </p:spPr>
        <p:txBody>
          <a:bodyPr spcFirstLastPara="1" wrap="square" lIns="91425" tIns="45700" rIns="91425" bIns="45700" anchor="t" anchorCtr="0">
            <a:normAutofit/>
          </a:bodyPr>
          <a:lstStyle/>
          <a:p>
            <a:pPr marL="0" marR="0" lvl="0" indent="0" algn="l" rtl="0">
              <a:lnSpc>
                <a:spcPct val="89142"/>
              </a:lnSpc>
              <a:spcBef>
                <a:spcPts val="0"/>
              </a:spcBef>
              <a:spcAft>
                <a:spcPts val="0"/>
              </a:spcAft>
              <a:buNone/>
            </a:pPr>
            <a:r>
              <a:rPr lang="it" sz="3500" b="1" i="0" u="none" strike="noStrike" cap="none" dirty="0">
                <a:solidFill>
                  <a:srgbClr val="8ABF3B"/>
                </a:solidFill>
                <a:latin typeface="Calibri"/>
                <a:ea typeface="Calibri"/>
                <a:cs typeface="Calibri"/>
                <a:sym typeface="Calibri"/>
              </a:rPr>
              <a:t>Qual è il vostro Ikigai?</a:t>
            </a:r>
            <a:endParaRPr sz="1401" b="0" i="0" u="none" strike="noStrike" cap="none" dirty="0">
              <a:solidFill>
                <a:srgbClr val="000000"/>
              </a:solidFill>
              <a:latin typeface="Arial"/>
              <a:ea typeface="Arial"/>
              <a:cs typeface="Arial"/>
              <a:sym typeface="Arial"/>
            </a:endParaRPr>
          </a:p>
        </p:txBody>
      </p:sp>
      <p:sp>
        <p:nvSpPr>
          <p:cNvPr id="506" name="Google Shape;506;p20"/>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17</a:t>
            </a:fld>
            <a:endParaRPr sz="1600" b="0" i="0" u="none" strike="noStrike" cap="none">
              <a:solidFill>
                <a:srgbClr val="8AC03B"/>
              </a:solidFill>
              <a:latin typeface="Calibri"/>
              <a:ea typeface="Calibri"/>
              <a:cs typeface="Calibri"/>
              <a:sym typeface="Calibri"/>
            </a:endParaRPr>
          </a:p>
        </p:txBody>
      </p:sp>
      <p:sp>
        <p:nvSpPr>
          <p:cNvPr id="507" name="Google Shape;507;p20"/>
          <p:cNvSpPr txBox="1">
            <a:spLocks noGrp="1"/>
          </p:cNvSpPr>
          <p:nvPr>
            <p:ph type="body" idx="1"/>
          </p:nvPr>
        </p:nvSpPr>
        <p:spPr>
          <a:xfrm>
            <a:off x="3602517" y="1476260"/>
            <a:ext cx="4740294" cy="2927872"/>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sz="1600"/>
              <a:t>Riflettere sul quadro di riferimento delle pagine precedenti e compilare il proprio Ikigai. </a:t>
            </a:r>
            <a:endParaRPr/>
          </a:p>
        </p:txBody>
      </p:sp>
      <p:grpSp>
        <p:nvGrpSpPr>
          <p:cNvPr id="508" name="Google Shape;508;p20"/>
          <p:cNvGrpSpPr/>
          <p:nvPr/>
        </p:nvGrpSpPr>
        <p:grpSpPr>
          <a:xfrm>
            <a:off x="2887500" y="3631738"/>
            <a:ext cx="1883980" cy="1360393"/>
            <a:chOff x="12744325" y="814046"/>
            <a:chExt cx="1299026" cy="938006"/>
          </a:xfrm>
        </p:grpSpPr>
        <p:grpSp>
          <p:nvGrpSpPr>
            <p:cNvPr id="509" name="Google Shape;509;p20"/>
            <p:cNvGrpSpPr/>
            <p:nvPr/>
          </p:nvGrpSpPr>
          <p:grpSpPr>
            <a:xfrm>
              <a:off x="12744325" y="1104978"/>
              <a:ext cx="1299026" cy="647074"/>
              <a:chOff x="12744325" y="1104978"/>
              <a:chExt cx="1299026" cy="647074"/>
            </a:xfrm>
          </p:grpSpPr>
          <p:sp>
            <p:nvSpPr>
              <p:cNvPr id="510" name="Google Shape;510;p20"/>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1" name="Google Shape;511;p20"/>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2" name="Google Shape;512;p20"/>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513" name="Google Shape;513;p20"/>
            <p:cNvGrpSpPr/>
            <p:nvPr/>
          </p:nvGrpSpPr>
          <p:grpSpPr>
            <a:xfrm>
              <a:off x="12906085" y="814046"/>
              <a:ext cx="973856" cy="367809"/>
              <a:chOff x="12906085" y="814046"/>
              <a:chExt cx="973856" cy="367809"/>
            </a:xfrm>
          </p:grpSpPr>
          <p:sp>
            <p:nvSpPr>
              <p:cNvPr id="514" name="Google Shape;514;p20"/>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5" name="Google Shape;515;p20"/>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6" name="Google Shape;516;p20"/>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pic>
        <p:nvPicPr>
          <p:cNvPr id="517" name="Google Shape;517;p20"/>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18" name="Google Shape;518;p20"/>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2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524" name="Google Shape;524;p21"/>
          <p:cNvGrpSpPr/>
          <p:nvPr/>
        </p:nvGrpSpPr>
        <p:grpSpPr>
          <a:xfrm>
            <a:off x="318019" y="253387"/>
            <a:ext cx="692809" cy="808420"/>
            <a:chOff x="2307546" y="2307551"/>
            <a:chExt cx="929291" cy="1082976"/>
          </a:xfrm>
        </p:grpSpPr>
        <p:grpSp>
          <p:nvGrpSpPr>
            <p:cNvPr id="525" name="Google Shape;525;p21"/>
            <p:cNvGrpSpPr/>
            <p:nvPr/>
          </p:nvGrpSpPr>
          <p:grpSpPr>
            <a:xfrm>
              <a:off x="2536980" y="2723928"/>
              <a:ext cx="470423" cy="276595"/>
              <a:chOff x="2536980" y="2723928"/>
              <a:chExt cx="470423" cy="276595"/>
            </a:xfrm>
          </p:grpSpPr>
          <p:sp>
            <p:nvSpPr>
              <p:cNvPr id="526" name="Google Shape;526;p2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27" name="Google Shape;527;p2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528" name="Google Shape;528;p2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29" name="Google Shape;529;p21"/>
            <p:cNvGrpSpPr/>
            <p:nvPr/>
          </p:nvGrpSpPr>
          <p:grpSpPr>
            <a:xfrm>
              <a:off x="2307546" y="2307551"/>
              <a:ext cx="929291" cy="1082976"/>
              <a:chOff x="2307546" y="2307551"/>
              <a:chExt cx="929291" cy="1082976"/>
            </a:xfrm>
          </p:grpSpPr>
          <p:sp>
            <p:nvSpPr>
              <p:cNvPr id="530" name="Google Shape;530;p2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31" name="Google Shape;531;p21"/>
              <p:cNvGrpSpPr/>
              <p:nvPr/>
            </p:nvGrpSpPr>
            <p:grpSpPr>
              <a:xfrm>
                <a:off x="2362016" y="2746017"/>
                <a:ext cx="820351" cy="644510"/>
                <a:chOff x="2362016" y="2746017"/>
                <a:chExt cx="820351" cy="644510"/>
              </a:xfrm>
            </p:grpSpPr>
            <p:grpSp>
              <p:nvGrpSpPr>
                <p:cNvPr id="532" name="Google Shape;532;p21"/>
                <p:cNvGrpSpPr/>
                <p:nvPr/>
              </p:nvGrpSpPr>
              <p:grpSpPr>
                <a:xfrm>
                  <a:off x="2810981" y="2747665"/>
                  <a:ext cx="371386" cy="642862"/>
                  <a:chOff x="2810981" y="2747665"/>
                  <a:chExt cx="371386" cy="642862"/>
                </a:xfrm>
              </p:grpSpPr>
              <p:sp>
                <p:nvSpPr>
                  <p:cNvPr id="533" name="Google Shape;533;p2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4" name="Google Shape;534;p2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5" name="Google Shape;535;p2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536" name="Google Shape;536;p21"/>
                <p:cNvGrpSpPr/>
                <p:nvPr/>
              </p:nvGrpSpPr>
              <p:grpSpPr>
                <a:xfrm>
                  <a:off x="2362016" y="2746017"/>
                  <a:ext cx="369735" cy="644510"/>
                  <a:chOff x="2362016" y="2746017"/>
                  <a:chExt cx="369735" cy="644510"/>
                </a:xfrm>
              </p:grpSpPr>
              <p:sp>
                <p:nvSpPr>
                  <p:cNvPr id="537" name="Google Shape;537;p2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8" name="Google Shape;538;p2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9" name="Google Shape;539;p2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540" name="Google Shape;540;p21"/>
          <p:cNvSpPr txBox="1">
            <a:spLocks noGrp="1"/>
          </p:cNvSpPr>
          <p:nvPr>
            <p:ph type="body" idx="2"/>
          </p:nvPr>
        </p:nvSpPr>
        <p:spPr>
          <a:xfrm>
            <a:off x="1332868" y="335997"/>
            <a:ext cx="7811132"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800" b="0" dirty="0">
                <a:solidFill>
                  <a:srgbClr val="777777"/>
                </a:solidFill>
              </a:rPr>
              <a:t>Completare il proprio Ikigai </a:t>
            </a:r>
            <a:r>
              <a:rPr lang="it" sz="1800" b="0" i="0" u="none" strike="noStrike" dirty="0">
                <a:solidFill>
                  <a:srgbClr val="6D6E71"/>
                </a:solidFill>
                <a:latin typeface="Calibri"/>
                <a:ea typeface="Calibri"/>
                <a:cs typeface="Calibri"/>
                <a:sym typeface="Calibri"/>
              </a:rPr>
              <a:t>- Passioni, talenti, abilità</a:t>
            </a:r>
            <a:endParaRPr sz="2000" b="0" dirty="0">
              <a:solidFill>
                <a:srgbClr val="6D6E71"/>
              </a:solidFill>
            </a:endParaRPr>
          </a:p>
        </p:txBody>
      </p:sp>
      <p:graphicFrame>
        <p:nvGraphicFramePr>
          <p:cNvPr id="541" name="Google Shape;541;p21"/>
          <p:cNvGraphicFramePr/>
          <p:nvPr/>
        </p:nvGraphicFramePr>
        <p:xfrm>
          <a:off x="383892" y="1338842"/>
          <a:ext cx="8320500" cy="2896555"/>
        </p:xfrm>
        <a:graphic>
          <a:graphicData uri="http://schemas.openxmlformats.org/drawingml/2006/table">
            <a:tbl>
              <a:tblPr firstRow="1" bandRow="1">
                <a:noFill/>
                <a:tableStyleId>{084F33BF-8253-4166-9F33-93D4E99D2EC8}</a:tableStyleId>
              </a:tblPr>
              <a:tblGrid>
                <a:gridCol w="4160250">
                  <a:extLst>
                    <a:ext uri="{9D8B030D-6E8A-4147-A177-3AD203B41FA5}">
                      <a16:colId xmlns:a16="http://schemas.microsoft.com/office/drawing/2014/main" val="20000"/>
                    </a:ext>
                  </a:extLst>
                </a:gridCol>
                <a:gridCol w="4160250">
                  <a:extLst>
                    <a:ext uri="{9D8B030D-6E8A-4147-A177-3AD203B41FA5}">
                      <a16:colId xmlns:a16="http://schemas.microsoft.com/office/drawing/2014/main" val="20001"/>
                    </a:ext>
                  </a:extLst>
                </a:gridCol>
              </a:tblGrid>
              <a:tr h="235900">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Quali sono le vostre passioni?</a:t>
                      </a:r>
                      <a:endParaRPr/>
                    </a:p>
                  </a:txBody>
                  <a:tcPr marL="91450" marR="91450" marT="45725" marB="45725"/>
                </a:tc>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Quali sono i talenti e le capacità di cui disponete?</a:t>
                      </a:r>
                      <a:endParaRPr/>
                    </a:p>
                  </a:txBody>
                  <a:tcPr marL="91450" marR="91450" marT="45725" marB="45725"/>
                </a:tc>
                <a:extLst>
                  <a:ext uri="{0D108BD9-81ED-4DB2-BD59-A6C34878D82A}">
                    <a16:rowId xmlns:a16="http://schemas.microsoft.com/office/drawing/2014/main" val="10000"/>
                  </a:ext>
                </a:extLst>
              </a:tr>
              <a:tr h="2317425">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542" name="Google Shape;542;p21"/>
          <p:cNvSpPr/>
          <p:nvPr/>
        </p:nvSpPr>
        <p:spPr>
          <a:xfrm>
            <a:off x="1378366" y="490858"/>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43" name="Google Shape;543;p21"/>
          <p:cNvSpPr/>
          <p:nvPr/>
        </p:nvSpPr>
        <p:spPr>
          <a:xfrm>
            <a:off x="1378366" y="862550"/>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44" name="Google Shape;544;p21"/>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545" name="Google Shape;545;p21"/>
          <p:cNvSpPr txBox="1"/>
          <p:nvPr/>
        </p:nvSpPr>
        <p:spPr>
          <a:xfrm>
            <a:off x="105754" y="4379338"/>
            <a:ext cx="1583898"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W.03</a:t>
            </a:r>
            <a:endParaRPr sz="1401"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Google Shape;550;p2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551" name="Google Shape;551;p22"/>
          <p:cNvGrpSpPr/>
          <p:nvPr/>
        </p:nvGrpSpPr>
        <p:grpSpPr>
          <a:xfrm>
            <a:off x="318019" y="253387"/>
            <a:ext cx="692809" cy="808420"/>
            <a:chOff x="2307546" y="2307551"/>
            <a:chExt cx="929291" cy="1082976"/>
          </a:xfrm>
        </p:grpSpPr>
        <p:grpSp>
          <p:nvGrpSpPr>
            <p:cNvPr id="552" name="Google Shape;552;p22"/>
            <p:cNvGrpSpPr/>
            <p:nvPr/>
          </p:nvGrpSpPr>
          <p:grpSpPr>
            <a:xfrm>
              <a:off x="2536980" y="2723928"/>
              <a:ext cx="470423" cy="276595"/>
              <a:chOff x="2536980" y="2723928"/>
              <a:chExt cx="470423" cy="276595"/>
            </a:xfrm>
          </p:grpSpPr>
          <p:sp>
            <p:nvSpPr>
              <p:cNvPr id="553" name="Google Shape;553;p2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4" name="Google Shape;554;p2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555" name="Google Shape;555;p2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56" name="Google Shape;556;p22"/>
            <p:cNvGrpSpPr/>
            <p:nvPr/>
          </p:nvGrpSpPr>
          <p:grpSpPr>
            <a:xfrm>
              <a:off x="2307546" y="2307551"/>
              <a:ext cx="929291" cy="1082976"/>
              <a:chOff x="2307546" y="2307551"/>
              <a:chExt cx="929291" cy="1082976"/>
            </a:xfrm>
          </p:grpSpPr>
          <p:sp>
            <p:nvSpPr>
              <p:cNvPr id="557" name="Google Shape;557;p2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58" name="Google Shape;558;p22"/>
              <p:cNvGrpSpPr/>
              <p:nvPr/>
            </p:nvGrpSpPr>
            <p:grpSpPr>
              <a:xfrm>
                <a:off x="2362016" y="2746017"/>
                <a:ext cx="820351" cy="644510"/>
                <a:chOff x="2362016" y="2746017"/>
                <a:chExt cx="820351" cy="644510"/>
              </a:xfrm>
            </p:grpSpPr>
            <p:grpSp>
              <p:nvGrpSpPr>
                <p:cNvPr id="559" name="Google Shape;559;p22"/>
                <p:cNvGrpSpPr/>
                <p:nvPr/>
              </p:nvGrpSpPr>
              <p:grpSpPr>
                <a:xfrm>
                  <a:off x="2810981" y="2747665"/>
                  <a:ext cx="371386" cy="642862"/>
                  <a:chOff x="2810981" y="2747665"/>
                  <a:chExt cx="371386" cy="642862"/>
                </a:xfrm>
              </p:grpSpPr>
              <p:sp>
                <p:nvSpPr>
                  <p:cNvPr id="560" name="Google Shape;560;p2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61" name="Google Shape;561;p2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62" name="Google Shape;562;p2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563" name="Google Shape;563;p22"/>
                <p:cNvGrpSpPr/>
                <p:nvPr/>
              </p:nvGrpSpPr>
              <p:grpSpPr>
                <a:xfrm>
                  <a:off x="2362016" y="2746017"/>
                  <a:ext cx="369735" cy="644510"/>
                  <a:chOff x="2362016" y="2746017"/>
                  <a:chExt cx="369735" cy="644510"/>
                </a:xfrm>
              </p:grpSpPr>
              <p:sp>
                <p:nvSpPr>
                  <p:cNvPr id="564" name="Google Shape;564;p2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65" name="Google Shape;565;p2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66" name="Google Shape;566;p2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567" name="Google Shape;567;p22"/>
          <p:cNvSpPr txBox="1">
            <a:spLocks noGrp="1"/>
          </p:cNvSpPr>
          <p:nvPr>
            <p:ph type="body" idx="2"/>
          </p:nvPr>
        </p:nvSpPr>
        <p:spPr>
          <a:xfrm>
            <a:off x="1332868" y="335997"/>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Completare il proprio Ikigai </a:t>
            </a:r>
            <a:r>
              <a:rPr lang="it" sz="1800" b="0" i="0" u="none" strike="noStrike">
                <a:solidFill>
                  <a:srgbClr val="6D6E71"/>
                </a:solidFill>
                <a:latin typeface="Calibri"/>
                <a:ea typeface="Calibri"/>
                <a:cs typeface="Calibri"/>
                <a:sym typeface="Calibri"/>
              </a:rPr>
              <a:t>- Mondo e ricompensa</a:t>
            </a:r>
            <a:endParaRPr sz="2000" b="0">
              <a:solidFill>
                <a:srgbClr val="6D6E71"/>
              </a:solidFill>
            </a:endParaRPr>
          </a:p>
        </p:txBody>
      </p:sp>
      <p:graphicFrame>
        <p:nvGraphicFramePr>
          <p:cNvPr id="568" name="Google Shape;568;p22"/>
          <p:cNvGraphicFramePr/>
          <p:nvPr/>
        </p:nvGraphicFramePr>
        <p:xfrm>
          <a:off x="383892" y="1338841"/>
          <a:ext cx="8320500" cy="2670880"/>
        </p:xfrm>
        <a:graphic>
          <a:graphicData uri="http://schemas.openxmlformats.org/drawingml/2006/table">
            <a:tbl>
              <a:tblPr firstRow="1" bandRow="1">
                <a:noFill/>
                <a:tableStyleId>{084F33BF-8253-4166-9F33-93D4E99D2EC8}</a:tableStyleId>
              </a:tblPr>
              <a:tblGrid>
                <a:gridCol w="4160250">
                  <a:extLst>
                    <a:ext uri="{9D8B030D-6E8A-4147-A177-3AD203B41FA5}">
                      <a16:colId xmlns:a16="http://schemas.microsoft.com/office/drawing/2014/main" val="20000"/>
                    </a:ext>
                  </a:extLst>
                </a:gridCol>
                <a:gridCol w="4160250">
                  <a:extLst>
                    <a:ext uri="{9D8B030D-6E8A-4147-A177-3AD203B41FA5}">
                      <a16:colId xmlns:a16="http://schemas.microsoft.com/office/drawing/2014/main" val="20001"/>
                    </a:ext>
                  </a:extLst>
                </a:gridCol>
              </a:tblGrid>
              <a:tr h="561225">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Quali bisogni irrisolti vedete nel mondo?</a:t>
                      </a:r>
                      <a:endParaRPr/>
                    </a:p>
                  </a:txBody>
                  <a:tcPr marL="91450" marR="91450" marT="45725" marB="45725"/>
                </a:tc>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Su cosa si può essere ricompensati per aver lavorato?</a:t>
                      </a:r>
                      <a:endParaRPr/>
                    </a:p>
                  </a:txBody>
                  <a:tcPr marL="91450" marR="91450" marT="45725" marB="45725"/>
                </a:tc>
                <a:extLst>
                  <a:ext uri="{0D108BD9-81ED-4DB2-BD59-A6C34878D82A}">
                    <a16:rowId xmlns:a16="http://schemas.microsoft.com/office/drawing/2014/main" val="10000"/>
                  </a:ext>
                </a:extLst>
              </a:tr>
              <a:tr h="2091750">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569" name="Google Shape;569;p2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70" name="Google Shape;570;p2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71" name="Google Shape;571;p22"/>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572" name="Google Shape;572;p22"/>
          <p:cNvSpPr txBox="1"/>
          <p:nvPr/>
        </p:nvSpPr>
        <p:spPr>
          <a:xfrm>
            <a:off x="105754" y="4379338"/>
            <a:ext cx="26008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w.04</a:t>
            </a:r>
            <a:endParaRPr sz="1401"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62" descr="En bild som visar person, Människoansikte, bärbar dator, inomhus&#10;&#10;AI-genererat innehåll kan vara felaktigt."/>
          <p:cNvPicPr preferRelativeResize="0">
            <a:picLocks noGrp="1"/>
          </p:cNvPicPr>
          <p:nvPr>
            <p:ph type="pic" idx="5"/>
          </p:nvPr>
        </p:nvPicPr>
        <p:blipFill rotWithShape="1">
          <a:blip r:embed="rId3">
            <a:alphaModFix/>
          </a:blip>
          <a:srcRect/>
          <a:stretch/>
        </p:blipFill>
        <p:spPr>
          <a:xfrm>
            <a:off x="778484" y="2"/>
            <a:ext cx="1738800" cy="1599157"/>
          </a:xfrm>
          <a:prstGeom prst="rect">
            <a:avLst/>
          </a:prstGeom>
          <a:solidFill>
            <a:srgbClr val="F2F2F2"/>
          </a:solidFill>
          <a:ln>
            <a:noFill/>
          </a:ln>
        </p:spPr>
      </p:pic>
      <p:pic>
        <p:nvPicPr>
          <p:cNvPr id="136" name="Google Shape;136;p62" descr="En bild som visar person, Människoansikte, klädsel, person&#10;&#10;AI-genererat innehåll kan vara felaktigt."/>
          <p:cNvPicPr preferRelativeResize="0">
            <a:picLocks noGrp="1"/>
          </p:cNvPicPr>
          <p:nvPr>
            <p:ph type="pic" idx="3"/>
          </p:nvPr>
        </p:nvPicPr>
        <p:blipFill rotWithShape="1">
          <a:blip r:embed="rId4">
            <a:alphaModFix/>
          </a:blip>
          <a:srcRect/>
          <a:stretch/>
        </p:blipFill>
        <p:spPr>
          <a:xfrm>
            <a:off x="4768829" y="2"/>
            <a:ext cx="1738800" cy="1355835"/>
          </a:xfrm>
          <a:prstGeom prst="rect">
            <a:avLst/>
          </a:prstGeom>
          <a:solidFill>
            <a:srgbClr val="F2F2F2"/>
          </a:solidFill>
          <a:ln>
            <a:noFill/>
          </a:ln>
        </p:spPr>
      </p:pic>
      <p:pic>
        <p:nvPicPr>
          <p:cNvPr id="137" name="Google Shape;137;p62" descr="En bild som visar träd, klädsel, utomhus, person&#10;&#10;AI-genererat innehåll kan vara felaktigt."/>
          <p:cNvPicPr preferRelativeResize="0">
            <a:picLocks noGrp="1"/>
          </p:cNvPicPr>
          <p:nvPr>
            <p:ph type="pic" idx="2"/>
          </p:nvPr>
        </p:nvPicPr>
        <p:blipFill rotWithShape="1">
          <a:blip r:embed="rId5">
            <a:alphaModFix/>
          </a:blip>
          <a:srcRect/>
          <a:stretch/>
        </p:blipFill>
        <p:spPr>
          <a:xfrm>
            <a:off x="2771174" y="1218461"/>
            <a:ext cx="1740540" cy="1180766"/>
          </a:xfrm>
          <a:prstGeom prst="rect">
            <a:avLst/>
          </a:prstGeom>
          <a:solidFill>
            <a:srgbClr val="F2F2F2"/>
          </a:solidFill>
          <a:ln>
            <a:noFill/>
          </a:ln>
        </p:spPr>
      </p:pic>
      <p:sp>
        <p:nvSpPr>
          <p:cNvPr id="138" name="Google Shape;138;p62"/>
          <p:cNvSpPr txBox="1">
            <a:spLocks noGrp="1"/>
          </p:cNvSpPr>
          <p:nvPr>
            <p:ph type="body" idx="1"/>
          </p:nvPr>
        </p:nvSpPr>
        <p:spPr>
          <a:xfrm rot="-5400000">
            <a:off x="-825301" y="3301680"/>
            <a:ext cx="2595387" cy="64975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a:solidFill>
                  <a:srgbClr val="FF9933"/>
                </a:solidFill>
              </a:rPr>
              <a:t>CONTENUTI</a:t>
            </a:r>
            <a:endParaRPr/>
          </a:p>
        </p:txBody>
      </p:sp>
      <p:sp>
        <p:nvSpPr>
          <p:cNvPr id="139" name="Google Shape;139;p62"/>
          <p:cNvSpPr txBox="1">
            <a:spLocks noGrp="1"/>
          </p:cNvSpPr>
          <p:nvPr>
            <p:ph type="body" idx="6"/>
          </p:nvPr>
        </p:nvSpPr>
        <p:spPr>
          <a:xfrm>
            <a:off x="1287383" y="2070731"/>
            <a:ext cx="2038377" cy="1063076"/>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dirty="0"/>
              <a:t>Ikigai e </a:t>
            </a:r>
            <a:br>
              <a:rPr lang="it" sz="1400" dirty="0"/>
            </a:br>
            <a:r>
              <a:rPr lang="it" sz="1400" dirty="0"/>
              <a:t>sviluppo </a:t>
            </a:r>
            <a:endParaRPr sz="1400" dirty="0"/>
          </a:p>
          <a:p>
            <a:pPr marL="0" lvl="0" indent="0" algn="l" rtl="0">
              <a:lnSpc>
                <a:spcPct val="91000"/>
              </a:lnSpc>
              <a:spcBef>
                <a:spcPts val="0"/>
              </a:spcBef>
              <a:spcAft>
                <a:spcPts val="0"/>
              </a:spcAft>
              <a:buSzPts val="1800"/>
              <a:buNone/>
            </a:pPr>
            <a:r>
              <a:rPr lang="it" sz="1400" dirty="0"/>
              <a:t>della carriera</a:t>
            </a:r>
            <a:endParaRPr dirty="0"/>
          </a:p>
          <a:p>
            <a:pPr marL="0" lvl="0" indent="0" algn="l" rtl="0">
              <a:lnSpc>
                <a:spcPct val="91000"/>
              </a:lnSpc>
              <a:spcBef>
                <a:spcPts val="0"/>
              </a:spcBef>
              <a:spcAft>
                <a:spcPts val="0"/>
              </a:spcAft>
              <a:buSzPts val="1800"/>
              <a:buNone/>
            </a:pPr>
            <a:endParaRPr sz="2000" dirty="0"/>
          </a:p>
        </p:txBody>
      </p:sp>
      <p:sp>
        <p:nvSpPr>
          <p:cNvPr id="140" name="Google Shape;140;p62"/>
          <p:cNvSpPr txBox="1">
            <a:spLocks noGrp="1"/>
          </p:cNvSpPr>
          <p:nvPr>
            <p:ph type="body" idx="7"/>
          </p:nvPr>
        </p:nvSpPr>
        <p:spPr>
          <a:xfrm>
            <a:off x="3178944" y="894"/>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dirty="0"/>
              <a:t>Obiettivi di sviluppo </a:t>
            </a:r>
            <a:br>
              <a:rPr lang="it" sz="1400" dirty="0"/>
            </a:br>
            <a:r>
              <a:rPr lang="it" sz="1400" dirty="0"/>
              <a:t>interiore</a:t>
            </a:r>
            <a:endParaRPr dirty="0"/>
          </a:p>
          <a:p>
            <a:pPr marL="0" lvl="0" indent="0" algn="l" rtl="0">
              <a:lnSpc>
                <a:spcPct val="91000"/>
              </a:lnSpc>
              <a:spcBef>
                <a:spcPts val="0"/>
              </a:spcBef>
              <a:spcAft>
                <a:spcPts val="0"/>
              </a:spcAft>
              <a:buSzPts val="1800"/>
              <a:buNone/>
            </a:pPr>
            <a:endParaRPr sz="2000" dirty="0"/>
          </a:p>
        </p:txBody>
      </p:sp>
      <p:sp>
        <p:nvSpPr>
          <p:cNvPr id="141" name="Google Shape;141;p62"/>
          <p:cNvSpPr txBox="1">
            <a:spLocks noGrp="1"/>
          </p:cNvSpPr>
          <p:nvPr>
            <p:ph type="body" idx="9"/>
          </p:nvPr>
        </p:nvSpPr>
        <p:spPr>
          <a:xfrm>
            <a:off x="5190374" y="1659600"/>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a:t>Le competenze </a:t>
            </a:r>
            <a:br>
              <a:rPr lang="it" sz="1400"/>
            </a:br>
            <a:r>
              <a:rPr lang="it" sz="1400"/>
              <a:t>In ecoturismo</a:t>
            </a:r>
            <a:endParaRPr/>
          </a:p>
        </p:txBody>
      </p:sp>
      <p:sp>
        <p:nvSpPr>
          <p:cNvPr id="142" name="Google Shape;142;p62"/>
          <p:cNvSpPr txBox="1">
            <a:spLocks noGrp="1"/>
          </p:cNvSpPr>
          <p:nvPr>
            <p:ph type="body" idx="15"/>
          </p:nvPr>
        </p:nvSpPr>
        <p:spPr>
          <a:xfrm>
            <a:off x="7269486" y="101601"/>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6000"/>
              </a:lnSpc>
              <a:spcBef>
                <a:spcPts val="0"/>
              </a:spcBef>
              <a:spcAft>
                <a:spcPts val="0"/>
              </a:spcAft>
              <a:buSzPts val="1800"/>
              <a:buNone/>
            </a:pPr>
            <a:endParaRPr/>
          </a:p>
          <a:p>
            <a:pPr marL="0" lvl="0" indent="0" algn="l" rtl="0">
              <a:lnSpc>
                <a:spcPct val="96000"/>
              </a:lnSpc>
              <a:spcBef>
                <a:spcPts val="0"/>
              </a:spcBef>
              <a:spcAft>
                <a:spcPts val="0"/>
              </a:spcAft>
              <a:buSzPts val="1800"/>
              <a:buNone/>
            </a:pPr>
            <a:endParaRPr/>
          </a:p>
        </p:txBody>
      </p:sp>
      <p:sp>
        <p:nvSpPr>
          <p:cNvPr id="143" name="Google Shape;143;p62"/>
          <p:cNvSpPr txBox="1"/>
          <p:nvPr/>
        </p:nvSpPr>
        <p:spPr>
          <a:xfrm>
            <a:off x="1267873" y="2620650"/>
            <a:ext cx="1134900" cy="443100"/>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4 </a:t>
            </a:r>
            <a:endParaRPr sz="1401" b="0" i="0" u="none" strike="noStrike" cap="none">
              <a:solidFill>
                <a:srgbClr val="000000"/>
              </a:solidFill>
              <a:latin typeface="Arial"/>
              <a:ea typeface="Arial"/>
              <a:cs typeface="Arial"/>
              <a:sym typeface="Arial"/>
            </a:endParaRPr>
          </a:p>
        </p:txBody>
      </p:sp>
      <p:sp>
        <p:nvSpPr>
          <p:cNvPr id="144" name="Google Shape;144;p62"/>
          <p:cNvSpPr txBox="1"/>
          <p:nvPr/>
        </p:nvSpPr>
        <p:spPr>
          <a:xfrm>
            <a:off x="3164709" y="686608"/>
            <a:ext cx="1279443" cy="389097"/>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22</a:t>
            </a:r>
            <a:endParaRPr sz="1401" b="0" i="0" u="none" strike="noStrike" cap="none">
              <a:solidFill>
                <a:srgbClr val="000000"/>
              </a:solidFill>
              <a:latin typeface="Arial"/>
              <a:ea typeface="Arial"/>
              <a:cs typeface="Arial"/>
              <a:sym typeface="Arial"/>
            </a:endParaRPr>
          </a:p>
        </p:txBody>
      </p:sp>
      <p:sp>
        <p:nvSpPr>
          <p:cNvPr id="145" name="Google Shape;145;p62"/>
          <p:cNvSpPr txBox="1"/>
          <p:nvPr/>
        </p:nvSpPr>
        <p:spPr>
          <a:xfrm>
            <a:off x="7461575" y="523769"/>
            <a:ext cx="915172" cy="526441"/>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 </a:t>
            </a:r>
            <a:endParaRPr sz="1401" b="0" i="0" u="none" strike="noStrike" cap="none">
              <a:solidFill>
                <a:srgbClr val="000000"/>
              </a:solidFill>
              <a:latin typeface="Arial"/>
              <a:ea typeface="Arial"/>
              <a:cs typeface="Arial"/>
              <a:sym typeface="Arial"/>
            </a:endParaRPr>
          </a:p>
        </p:txBody>
      </p:sp>
      <p:sp>
        <p:nvSpPr>
          <p:cNvPr id="146" name="Google Shape;146;p62"/>
          <p:cNvSpPr txBox="1"/>
          <p:nvPr/>
        </p:nvSpPr>
        <p:spPr>
          <a:xfrm>
            <a:off x="834254" y="2052791"/>
            <a:ext cx="545678" cy="584268"/>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2A</a:t>
            </a:r>
            <a:endParaRPr sz="1401" b="0" i="0" u="none" strike="noStrike" cap="none">
              <a:solidFill>
                <a:srgbClr val="000000"/>
              </a:solidFill>
              <a:latin typeface="Arial"/>
              <a:ea typeface="Arial"/>
              <a:cs typeface="Arial"/>
              <a:sym typeface="Arial"/>
            </a:endParaRPr>
          </a:p>
        </p:txBody>
      </p:sp>
      <p:cxnSp>
        <p:nvCxnSpPr>
          <p:cNvPr id="147" name="Google Shape;147;p62"/>
          <p:cNvCxnSpPr/>
          <p:nvPr/>
        </p:nvCxnSpPr>
        <p:spPr>
          <a:xfrm>
            <a:off x="1281826" y="2105858"/>
            <a:ext cx="0" cy="504000"/>
          </a:xfrm>
          <a:prstGeom prst="straightConnector1">
            <a:avLst/>
          </a:prstGeom>
          <a:noFill/>
          <a:ln w="19050" cap="flat" cmpd="sng">
            <a:solidFill>
              <a:schemeClr val="lt1"/>
            </a:solidFill>
            <a:prstDash val="solid"/>
            <a:round/>
            <a:headEnd type="none" w="sm" len="sm"/>
            <a:tailEnd type="none" w="sm" len="sm"/>
          </a:ln>
        </p:spPr>
      </p:cxnSp>
      <p:sp>
        <p:nvSpPr>
          <p:cNvPr id="148" name="Google Shape;148;p62"/>
          <p:cNvSpPr txBox="1"/>
          <p:nvPr/>
        </p:nvSpPr>
        <p:spPr>
          <a:xfrm>
            <a:off x="2771355" y="80751"/>
            <a:ext cx="492546" cy="1063076"/>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2B</a:t>
            </a:r>
            <a:endParaRPr sz="1401" b="0" i="0" u="none" strike="noStrike" cap="none">
              <a:solidFill>
                <a:srgbClr val="000000"/>
              </a:solidFill>
              <a:latin typeface="Arial"/>
              <a:ea typeface="Arial"/>
              <a:cs typeface="Arial"/>
              <a:sym typeface="Arial"/>
            </a:endParaRPr>
          </a:p>
        </p:txBody>
      </p:sp>
      <p:cxnSp>
        <p:nvCxnSpPr>
          <p:cNvPr id="149" name="Google Shape;149;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50" name="Google Shape;150;p62"/>
          <p:cNvSpPr txBox="1"/>
          <p:nvPr/>
        </p:nvSpPr>
        <p:spPr>
          <a:xfrm>
            <a:off x="4775574" y="1687844"/>
            <a:ext cx="492546" cy="1063076"/>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2C</a:t>
            </a:r>
            <a:endParaRPr sz="1401" b="0" i="0" u="none" strike="noStrike" cap="none">
              <a:solidFill>
                <a:srgbClr val="000000"/>
              </a:solidFill>
              <a:latin typeface="Arial"/>
              <a:ea typeface="Arial"/>
              <a:cs typeface="Arial"/>
              <a:sym typeface="Arial"/>
            </a:endParaRPr>
          </a:p>
        </p:txBody>
      </p:sp>
      <p:cxnSp>
        <p:nvCxnSpPr>
          <p:cNvPr id="151" name="Google Shape;151;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52" name="Google Shape;152;p62"/>
          <p:cNvSpPr txBox="1"/>
          <p:nvPr/>
        </p:nvSpPr>
        <p:spPr>
          <a:xfrm>
            <a:off x="5282752" y="2204175"/>
            <a:ext cx="915300" cy="526500"/>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33 </a:t>
            </a:r>
            <a:endParaRPr sz="1401" b="0" i="0" u="none" strike="noStrike" cap="none">
              <a:solidFill>
                <a:srgbClr val="000000"/>
              </a:solidFill>
              <a:latin typeface="Arial"/>
              <a:ea typeface="Arial"/>
              <a:cs typeface="Arial"/>
              <a:sym typeface="Arial"/>
            </a:endParaRPr>
          </a:p>
        </p:txBody>
      </p:sp>
      <p:sp>
        <p:nvSpPr>
          <p:cNvPr id="153" name="Google Shape;153;p62"/>
          <p:cNvSpPr txBox="1"/>
          <p:nvPr/>
        </p:nvSpPr>
        <p:spPr>
          <a:xfrm>
            <a:off x="6861230" y="120212"/>
            <a:ext cx="560107" cy="384588"/>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endParaRPr sz="1401" b="0" i="0" u="none" strike="noStrike" cap="none">
              <a:solidFill>
                <a:srgbClr val="000000"/>
              </a:solidFill>
              <a:latin typeface="Arial"/>
              <a:ea typeface="Arial"/>
              <a:cs typeface="Arial"/>
              <a:sym typeface="Arial"/>
            </a:endParaRPr>
          </a:p>
        </p:txBody>
      </p:sp>
      <p:cxnSp>
        <p:nvCxnSpPr>
          <p:cNvPr id="154" name="Google Shape;154;p62"/>
          <p:cNvCxnSpPr/>
          <p:nvPr/>
        </p:nvCxnSpPr>
        <p:spPr>
          <a:xfrm>
            <a:off x="7274679" y="101601"/>
            <a:ext cx="0" cy="504000"/>
          </a:xfrm>
          <a:prstGeom prst="straightConnector1">
            <a:avLst/>
          </a:prstGeom>
          <a:noFill/>
          <a:ln w="19050" cap="flat" cmpd="sng">
            <a:solidFill>
              <a:schemeClr val="lt1"/>
            </a:solidFill>
            <a:prstDash val="solid"/>
            <a:round/>
            <a:headEnd type="none" w="sm" len="sm"/>
            <a:tailEnd type="none" w="sm" len="sm"/>
          </a:ln>
        </p:spPr>
      </p:cxnSp>
      <p:grpSp>
        <p:nvGrpSpPr>
          <p:cNvPr id="155" name="Google Shape;155;p62"/>
          <p:cNvGrpSpPr/>
          <p:nvPr/>
        </p:nvGrpSpPr>
        <p:grpSpPr>
          <a:xfrm>
            <a:off x="1721956" y="1196995"/>
            <a:ext cx="755275" cy="764094"/>
            <a:chOff x="2932901" y="1728093"/>
            <a:chExt cx="1458439" cy="1475473"/>
          </a:xfrm>
        </p:grpSpPr>
        <p:sp>
          <p:nvSpPr>
            <p:cNvPr id="156" name="Google Shape;156;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 name="Google Shape;157;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8" name="Google Shape;158;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 name="Google Shape;159;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 name="Google Shape;160;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 name="Google Shape;161;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2" name="Google Shape;162;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3" name="Google Shape;163;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 name="Google Shape;164;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5" name="Google Shape;165;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6" name="Google Shape;166;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7" name="Google Shape;167;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8" name="Google Shape;168;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9" name="Google Shape;169;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0" name="Google Shape;170;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1" name="Google Shape;171;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2" name="Google Shape;172;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3" name="Google Shape;173;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4" name="Google Shape;174;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 name="Google Shape;175;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 name="Google Shape;176;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 name="Google Shape;177;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 name="Google Shape;178;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9" name="Google Shape;179;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0" name="Google Shape;180;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1" name="Google Shape;181;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2" name="Google Shape;182;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183" name="Google Shape;183;p62"/>
          <p:cNvPicPr preferRelativeResize="0">
            <a:picLocks noGrp="1"/>
          </p:cNvPicPr>
          <p:nvPr>
            <p:ph type="pic" idx="4"/>
          </p:nvPr>
        </p:nvPicPr>
        <p:blipFill rotWithShape="1">
          <a:blip r:embed="rId6">
            <a:alphaModFix/>
          </a:blip>
          <a:srcRect/>
          <a:stretch/>
        </p:blipFill>
        <p:spPr>
          <a:xfrm>
            <a:off x="6828164" y="998487"/>
            <a:ext cx="1740540" cy="1338153"/>
          </a:xfrm>
          <a:prstGeom prst="rect">
            <a:avLst/>
          </a:prstGeom>
          <a:solidFill>
            <a:srgbClr val="F2F2F2"/>
          </a:solidFill>
          <a:ln>
            <a:noFill/>
          </a:ln>
        </p:spPr>
      </p:pic>
      <p:grpSp>
        <p:nvGrpSpPr>
          <p:cNvPr id="184" name="Google Shape;184;p62"/>
          <p:cNvGrpSpPr/>
          <p:nvPr/>
        </p:nvGrpSpPr>
        <p:grpSpPr>
          <a:xfrm>
            <a:off x="6985133" y="749195"/>
            <a:ext cx="700905" cy="653019"/>
            <a:chOff x="16392163" y="830616"/>
            <a:chExt cx="989004" cy="921436"/>
          </a:xfrm>
        </p:grpSpPr>
        <p:grpSp>
          <p:nvGrpSpPr>
            <p:cNvPr id="185" name="Google Shape;185;p62"/>
            <p:cNvGrpSpPr/>
            <p:nvPr/>
          </p:nvGrpSpPr>
          <p:grpSpPr>
            <a:xfrm>
              <a:off x="16489549" y="926221"/>
              <a:ext cx="729567" cy="728577"/>
              <a:chOff x="16489549" y="926221"/>
              <a:chExt cx="729567" cy="728577"/>
            </a:xfrm>
          </p:grpSpPr>
          <p:sp>
            <p:nvSpPr>
              <p:cNvPr id="186" name="Google Shape;186;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7" name="Google Shape;187;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8" name="Google Shape;188;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9" name="Google Shape;189;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0" name="Google Shape;190;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1" name="Google Shape;191;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92" name="Google Shape;192;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3" name="Google Shape;193;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4" name="Google Shape;194;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5" name="Google Shape;195;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96" name="Google Shape;196;p62"/>
          <p:cNvGrpSpPr/>
          <p:nvPr/>
        </p:nvGrpSpPr>
        <p:grpSpPr>
          <a:xfrm>
            <a:off x="3740293" y="985615"/>
            <a:ext cx="660306" cy="770492"/>
            <a:chOff x="2307546" y="2307551"/>
            <a:chExt cx="929291" cy="1082976"/>
          </a:xfrm>
        </p:grpSpPr>
        <p:grpSp>
          <p:nvGrpSpPr>
            <p:cNvPr id="197" name="Google Shape;197;p62"/>
            <p:cNvGrpSpPr/>
            <p:nvPr/>
          </p:nvGrpSpPr>
          <p:grpSpPr>
            <a:xfrm>
              <a:off x="2536980" y="2723928"/>
              <a:ext cx="470423" cy="276595"/>
              <a:chOff x="2536980" y="2723928"/>
              <a:chExt cx="470423" cy="276595"/>
            </a:xfrm>
          </p:grpSpPr>
          <p:sp>
            <p:nvSpPr>
              <p:cNvPr id="198" name="Google Shape;198;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9" name="Google Shape;199;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200" name="Google Shape;200;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201" name="Google Shape;201;p62"/>
            <p:cNvGrpSpPr/>
            <p:nvPr/>
          </p:nvGrpSpPr>
          <p:grpSpPr>
            <a:xfrm>
              <a:off x="2307546" y="2307551"/>
              <a:ext cx="929291" cy="1082976"/>
              <a:chOff x="2307546" y="2307551"/>
              <a:chExt cx="929291" cy="1082976"/>
            </a:xfrm>
          </p:grpSpPr>
          <p:sp>
            <p:nvSpPr>
              <p:cNvPr id="202" name="Google Shape;202;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203" name="Google Shape;203;p62"/>
              <p:cNvGrpSpPr/>
              <p:nvPr/>
            </p:nvGrpSpPr>
            <p:grpSpPr>
              <a:xfrm>
                <a:off x="2362016" y="2746017"/>
                <a:ext cx="820351" cy="644510"/>
                <a:chOff x="2362016" y="2746017"/>
                <a:chExt cx="820351" cy="644510"/>
              </a:xfrm>
            </p:grpSpPr>
            <p:grpSp>
              <p:nvGrpSpPr>
                <p:cNvPr id="204" name="Google Shape;204;p62"/>
                <p:cNvGrpSpPr/>
                <p:nvPr/>
              </p:nvGrpSpPr>
              <p:grpSpPr>
                <a:xfrm>
                  <a:off x="2810981" y="2747665"/>
                  <a:ext cx="371386" cy="642862"/>
                  <a:chOff x="2810981" y="2747665"/>
                  <a:chExt cx="371386" cy="642862"/>
                </a:xfrm>
              </p:grpSpPr>
              <p:sp>
                <p:nvSpPr>
                  <p:cNvPr id="205" name="Google Shape;205;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6" name="Google Shape;206;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7" name="Google Shape;207;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08" name="Google Shape;208;p62"/>
                <p:cNvGrpSpPr/>
                <p:nvPr/>
              </p:nvGrpSpPr>
              <p:grpSpPr>
                <a:xfrm>
                  <a:off x="2362016" y="2746017"/>
                  <a:ext cx="369735" cy="644510"/>
                  <a:chOff x="2362016" y="2746017"/>
                  <a:chExt cx="369735" cy="644510"/>
                </a:xfrm>
              </p:grpSpPr>
              <p:sp>
                <p:nvSpPr>
                  <p:cNvPr id="209" name="Google Shape;209;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0" name="Google Shape;210;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1" name="Google Shape;211;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grpSp>
        <p:nvGrpSpPr>
          <p:cNvPr id="212" name="Google Shape;212;p62"/>
          <p:cNvGrpSpPr/>
          <p:nvPr/>
        </p:nvGrpSpPr>
        <p:grpSpPr>
          <a:xfrm>
            <a:off x="4940356" y="900174"/>
            <a:ext cx="670140" cy="704222"/>
            <a:chOff x="14597956" y="5536700"/>
            <a:chExt cx="1074543" cy="1196714"/>
          </a:xfrm>
        </p:grpSpPr>
        <p:grpSp>
          <p:nvGrpSpPr>
            <p:cNvPr id="213" name="Google Shape;213;p62"/>
            <p:cNvGrpSpPr/>
            <p:nvPr/>
          </p:nvGrpSpPr>
          <p:grpSpPr>
            <a:xfrm>
              <a:off x="14937980" y="5958682"/>
              <a:ext cx="402748" cy="402201"/>
              <a:chOff x="14937980" y="5958682"/>
              <a:chExt cx="402748" cy="402201"/>
            </a:xfrm>
          </p:grpSpPr>
          <p:sp>
            <p:nvSpPr>
              <p:cNvPr id="214" name="Google Shape;214;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5" name="Google Shape;215;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6" name="Google Shape;216;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7" name="Google Shape;217;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8" name="Google Shape;218;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9" name="Google Shape;219;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20" name="Google Shape;220;p62"/>
            <p:cNvGrpSpPr/>
            <p:nvPr/>
          </p:nvGrpSpPr>
          <p:grpSpPr>
            <a:xfrm>
              <a:off x="15031979" y="5536700"/>
              <a:ext cx="217988" cy="375827"/>
              <a:chOff x="15031979" y="5536700"/>
              <a:chExt cx="217988" cy="375827"/>
            </a:xfrm>
          </p:grpSpPr>
          <p:grpSp>
            <p:nvGrpSpPr>
              <p:cNvPr id="221" name="Google Shape;221;p62"/>
              <p:cNvGrpSpPr/>
              <p:nvPr/>
            </p:nvGrpSpPr>
            <p:grpSpPr>
              <a:xfrm>
                <a:off x="15031979" y="5536700"/>
                <a:ext cx="217988" cy="375827"/>
                <a:chOff x="15031979" y="5536700"/>
                <a:chExt cx="217988" cy="375827"/>
              </a:xfrm>
            </p:grpSpPr>
            <p:sp>
              <p:nvSpPr>
                <p:cNvPr id="222" name="Google Shape;222;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3" name="Google Shape;223;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24" name="Google Shape;224;p62"/>
              <p:cNvGrpSpPr/>
              <p:nvPr/>
            </p:nvGrpSpPr>
            <p:grpSpPr>
              <a:xfrm>
                <a:off x="15065077" y="5648789"/>
                <a:ext cx="150204" cy="47802"/>
                <a:chOff x="15065077" y="5648789"/>
                <a:chExt cx="150204" cy="47802"/>
              </a:xfrm>
            </p:grpSpPr>
            <p:sp>
              <p:nvSpPr>
                <p:cNvPr id="225" name="Google Shape;225;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6" name="Google Shape;226;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27" name="Google Shape;227;p62"/>
              <p:cNvGrpSpPr/>
              <p:nvPr/>
            </p:nvGrpSpPr>
            <p:grpSpPr>
              <a:xfrm>
                <a:off x="15033715" y="5731207"/>
                <a:ext cx="212928" cy="69231"/>
                <a:chOff x="15033715" y="5731207"/>
                <a:chExt cx="212928" cy="69231"/>
              </a:xfrm>
            </p:grpSpPr>
            <p:sp>
              <p:nvSpPr>
                <p:cNvPr id="228" name="Google Shape;228;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9" name="Google Shape;229;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230" name="Google Shape;230;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1" name="Google Shape;231;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232" name="Google Shape;232;p62"/>
            <p:cNvGrpSpPr/>
            <p:nvPr/>
          </p:nvGrpSpPr>
          <p:grpSpPr>
            <a:xfrm>
              <a:off x="14597956" y="5994946"/>
              <a:ext cx="226132" cy="329673"/>
              <a:chOff x="14597956" y="5994946"/>
              <a:chExt cx="226132" cy="329673"/>
            </a:xfrm>
          </p:grpSpPr>
          <p:sp>
            <p:nvSpPr>
              <p:cNvPr id="233" name="Google Shape;233;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4" name="Google Shape;234;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235" name="Google Shape;235;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6" name="Google Shape;236;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7" name="Google Shape;237;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8" name="Google Shape;238;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9" name="Google Shape;239;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40" name="Google Shape;240;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41" name="Google Shape;241;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42" name="Google Shape;242;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243" name="Google Shape;243;p62"/>
          <p:cNvPicPr preferRelativeResize="0"/>
          <p:nvPr/>
        </p:nvPicPr>
        <p:blipFill rotWithShape="1">
          <a:blip r:embed="rId7">
            <a:alphaModFix/>
          </a:blip>
          <a:srcRect/>
          <a:stretch/>
        </p:blipFill>
        <p:spPr>
          <a:xfrm>
            <a:off x="2402732" y="3949737"/>
            <a:ext cx="1498809" cy="1308100"/>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pic>
        <p:nvPicPr>
          <p:cNvPr id="244" name="Google Shape;244;p62" descr="En bild som visar person, klädsel, Människoansikte, utomhus&#10;&#10;AI-genererat innehåll kan vara felaktigt."/>
          <p:cNvPicPr preferRelativeResize="0">
            <a:picLocks noGrp="1"/>
          </p:cNvPicPr>
          <p:nvPr>
            <p:ph type="pic" idx="17"/>
          </p:nvPr>
        </p:nvPicPr>
        <p:blipFill rotWithShape="1">
          <a:blip r:embed="rId8">
            <a:alphaModFix/>
          </a:blip>
          <a:srcRect/>
          <a:stretch/>
        </p:blipFill>
        <p:spPr>
          <a:xfrm>
            <a:off x="4444152" y="4235671"/>
            <a:ext cx="1749746" cy="907831"/>
          </a:xfrm>
          <a:prstGeom prst="rect">
            <a:avLst/>
          </a:prstGeom>
          <a:solidFill>
            <a:srgbClr val="F2F2F2"/>
          </a:solidFill>
          <a:ln>
            <a:noFill/>
          </a:ln>
        </p:spPr>
      </p:pic>
      <p:pic>
        <p:nvPicPr>
          <p:cNvPr id="245" name="Google Shape;245;p62" descr="En bild som visar himmel, person, utomhus, Människoansikte&#10;&#10;AI-genererat innehåll kan vara felaktigt."/>
          <p:cNvPicPr preferRelativeResize="0">
            <a:picLocks noGrp="1"/>
          </p:cNvPicPr>
          <p:nvPr>
            <p:ph type="pic" idx="18"/>
          </p:nvPr>
        </p:nvPicPr>
        <p:blipFill rotWithShape="1">
          <a:blip r:embed="rId9">
            <a:alphaModFix/>
          </a:blip>
          <a:srcRect/>
          <a:stretch/>
        </p:blipFill>
        <p:spPr>
          <a:xfrm>
            <a:off x="6525995" y="2586208"/>
            <a:ext cx="1740540" cy="1406954"/>
          </a:xfrm>
          <a:prstGeom prst="rect">
            <a:avLst/>
          </a:prstGeom>
          <a:solidFill>
            <a:srgbClr val="F2F2F2"/>
          </a:solid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23"/>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578" name="Google Shape;578;p23"/>
          <p:cNvGrpSpPr/>
          <p:nvPr/>
        </p:nvGrpSpPr>
        <p:grpSpPr>
          <a:xfrm>
            <a:off x="318019" y="253387"/>
            <a:ext cx="692809" cy="808420"/>
            <a:chOff x="2307546" y="2307551"/>
            <a:chExt cx="929291" cy="1082976"/>
          </a:xfrm>
        </p:grpSpPr>
        <p:grpSp>
          <p:nvGrpSpPr>
            <p:cNvPr id="579" name="Google Shape;579;p23"/>
            <p:cNvGrpSpPr/>
            <p:nvPr/>
          </p:nvGrpSpPr>
          <p:grpSpPr>
            <a:xfrm>
              <a:off x="2536980" y="2723928"/>
              <a:ext cx="470423" cy="276595"/>
              <a:chOff x="2536980" y="2723928"/>
              <a:chExt cx="470423" cy="276595"/>
            </a:xfrm>
          </p:grpSpPr>
          <p:sp>
            <p:nvSpPr>
              <p:cNvPr id="580" name="Google Shape;580;p23"/>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81" name="Google Shape;581;p23"/>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582" name="Google Shape;582;p23"/>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83" name="Google Shape;583;p23"/>
            <p:cNvGrpSpPr/>
            <p:nvPr/>
          </p:nvGrpSpPr>
          <p:grpSpPr>
            <a:xfrm>
              <a:off x="2307546" y="2307551"/>
              <a:ext cx="929291" cy="1082976"/>
              <a:chOff x="2307546" y="2307551"/>
              <a:chExt cx="929291" cy="1082976"/>
            </a:xfrm>
          </p:grpSpPr>
          <p:sp>
            <p:nvSpPr>
              <p:cNvPr id="584" name="Google Shape;584;p23"/>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85" name="Google Shape;585;p23"/>
              <p:cNvGrpSpPr/>
              <p:nvPr/>
            </p:nvGrpSpPr>
            <p:grpSpPr>
              <a:xfrm>
                <a:off x="2362016" y="2746017"/>
                <a:ext cx="820351" cy="644510"/>
                <a:chOff x="2362016" y="2746017"/>
                <a:chExt cx="820351" cy="644510"/>
              </a:xfrm>
            </p:grpSpPr>
            <p:grpSp>
              <p:nvGrpSpPr>
                <p:cNvPr id="586" name="Google Shape;586;p23"/>
                <p:cNvGrpSpPr/>
                <p:nvPr/>
              </p:nvGrpSpPr>
              <p:grpSpPr>
                <a:xfrm>
                  <a:off x="2810981" y="2747665"/>
                  <a:ext cx="371386" cy="642862"/>
                  <a:chOff x="2810981" y="2747665"/>
                  <a:chExt cx="371386" cy="642862"/>
                </a:xfrm>
              </p:grpSpPr>
              <p:sp>
                <p:nvSpPr>
                  <p:cNvPr id="587" name="Google Shape;587;p23"/>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88" name="Google Shape;588;p23"/>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89" name="Google Shape;589;p23"/>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590" name="Google Shape;590;p23"/>
                <p:cNvGrpSpPr/>
                <p:nvPr/>
              </p:nvGrpSpPr>
              <p:grpSpPr>
                <a:xfrm>
                  <a:off x="2362016" y="2746017"/>
                  <a:ext cx="369735" cy="644510"/>
                  <a:chOff x="2362016" y="2746017"/>
                  <a:chExt cx="369735" cy="644510"/>
                </a:xfrm>
              </p:grpSpPr>
              <p:sp>
                <p:nvSpPr>
                  <p:cNvPr id="591" name="Google Shape;591;p23"/>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92" name="Google Shape;592;p23"/>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93" name="Google Shape;593;p23"/>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594" name="Google Shape;594;p23"/>
          <p:cNvSpPr txBox="1">
            <a:spLocks noGrp="1"/>
          </p:cNvSpPr>
          <p:nvPr>
            <p:ph type="body" idx="2"/>
          </p:nvPr>
        </p:nvSpPr>
        <p:spPr>
          <a:xfrm>
            <a:off x="1332868" y="335997"/>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Completare il proprio Ikigai </a:t>
            </a:r>
            <a:r>
              <a:rPr lang="it" sz="1800" b="0" i="0" u="none" strike="noStrike">
                <a:solidFill>
                  <a:srgbClr val="6D6E71"/>
                </a:solidFill>
                <a:latin typeface="Calibri"/>
                <a:ea typeface="Calibri"/>
                <a:cs typeface="Calibri"/>
                <a:sym typeface="Calibri"/>
              </a:rPr>
              <a:t>- Il proprio nucleo</a:t>
            </a:r>
            <a:endParaRPr sz="2000" b="0">
              <a:solidFill>
                <a:srgbClr val="6D6E71"/>
              </a:solidFill>
            </a:endParaRPr>
          </a:p>
        </p:txBody>
      </p:sp>
      <p:graphicFrame>
        <p:nvGraphicFramePr>
          <p:cNvPr id="595" name="Google Shape;595;p23"/>
          <p:cNvGraphicFramePr/>
          <p:nvPr/>
        </p:nvGraphicFramePr>
        <p:xfrm>
          <a:off x="383892" y="1338841"/>
          <a:ext cx="8320500" cy="2643365"/>
        </p:xfrm>
        <a:graphic>
          <a:graphicData uri="http://schemas.openxmlformats.org/drawingml/2006/table">
            <a:tbl>
              <a:tblPr firstRow="1" bandRow="1">
                <a:noFill/>
                <a:tableStyleId>{084F33BF-8253-4166-9F33-93D4E99D2EC8}</a:tableStyleId>
              </a:tblPr>
              <a:tblGrid>
                <a:gridCol w="8320500">
                  <a:extLst>
                    <a:ext uri="{9D8B030D-6E8A-4147-A177-3AD203B41FA5}">
                      <a16:colId xmlns:a16="http://schemas.microsoft.com/office/drawing/2014/main" val="20000"/>
                    </a:ext>
                  </a:extLst>
                </a:gridCol>
              </a:tblGrid>
              <a:tr h="325800">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Cosa si trova all'incrocio del vostro Ikigai?</a:t>
                      </a:r>
                      <a:endParaRPr/>
                    </a:p>
                  </a:txBody>
                  <a:tcPr marL="91450" marR="91450" marT="45725" marB="45725"/>
                </a:tc>
                <a:extLst>
                  <a:ext uri="{0D108BD9-81ED-4DB2-BD59-A6C34878D82A}">
                    <a16:rowId xmlns:a16="http://schemas.microsoft.com/office/drawing/2014/main" val="10000"/>
                  </a:ext>
                </a:extLst>
              </a:tr>
              <a:tr h="2308075">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596" name="Google Shape;596;p2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97" name="Google Shape;597;p2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98" name="Google Shape;598;p23"/>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599" name="Google Shape;599;p23"/>
          <p:cNvSpPr txBox="1"/>
          <p:nvPr/>
        </p:nvSpPr>
        <p:spPr>
          <a:xfrm>
            <a:off x="105753" y="4379338"/>
            <a:ext cx="228387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W.05</a:t>
            </a:r>
            <a:endParaRPr sz="1401"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2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05" name="Google Shape;605;p2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06" name="Google Shape;606;p24"/>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a:bodyPr>
          <a:lstStyle/>
          <a:p>
            <a:pPr marL="285750" lvl="0" indent="-285750" algn="l" rtl="0">
              <a:lnSpc>
                <a:spcPct val="103333"/>
              </a:lnSpc>
              <a:spcBef>
                <a:spcPts val="0"/>
              </a:spcBef>
              <a:spcAft>
                <a:spcPts val="0"/>
              </a:spcAft>
              <a:buSzPts val="1800"/>
              <a:buFont typeface="Wingdings" pitchFamily="2" charset="2"/>
              <a:buChar char="Ø"/>
            </a:pPr>
            <a:r>
              <a:rPr lang="it" sz="1600" dirty="0"/>
              <a:t>Cosa avete imparato compilando il vostro Ikigai? </a:t>
            </a:r>
            <a:endParaRPr dirty="0"/>
          </a:p>
          <a:p>
            <a:pPr marL="285750" lvl="0" indent="-285750" algn="l" rtl="0">
              <a:lnSpc>
                <a:spcPct val="103333"/>
              </a:lnSpc>
              <a:spcBef>
                <a:spcPts val="0"/>
              </a:spcBef>
              <a:spcAft>
                <a:spcPts val="0"/>
              </a:spcAft>
              <a:buSzPts val="1800"/>
              <a:buFont typeface="Wingdings" pitchFamily="2" charset="2"/>
              <a:buChar char="Ø"/>
            </a:pPr>
            <a:endParaRPr sz="1600" dirty="0"/>
          </a:p>
          <a:p>
            <a:pPr marL="285750" lvl="0" indent="-285750" algn="l" rtl="0">
              <a:lnSpc>
                <a:spcPct val="103333"/>
              </a:lnSpc>
              <a:spcBef>
                <a:spcPts val="0"/>
              </a:spcBef>
              <a:spcAft>
                <a:spcPts val="0"/>
              </a:spcAft>
              <a:buSzPts val="1800"/>
              <a:buFont typeface="Wingdings" pitchFamily="2" charset="2"/>
              <a:buChar char="Ø"/>
            </a:pPr>
            <a:r>
              <a:rPr lang="it" sz="1600" dirty="0"/>
              <a:t>Quali sono le riflessioni emerse durante il processo?</a:t>
            </a:r>
            <a:endParaRPr dirty="0"/>
          </a:p>
          <a:p>
            <a:pPr marL="285750" lvl="0" indent="-285750" algn="l" rtl="0">
              <a:lnSpc>
                <a:spcPct val="103333"/>
              </a:lnSpc>
              <a:spcBef>
                <a:spcPts val="0"/>
              </a:spcBef>
              <a:spcAft>
                <a:spcPts val="0"/>
              </a:spcAft>
              <a:buSzPts val="1800"/>
              <a:buFont typeface="Wingdings" pitchFamily="2" charset="2"/>
              <a:buChar char="Ø"/>
            </a:pPr>
            <a:endParaRPr sz="1600" dirty="0"/>
          </a:p>
          <a:p>
            <a:pPr marL="285750" lvl="0" indent="-285750" algn="l" rtl="0">
              <a:lnSpc>
                <a:spcPct val="103333"/>
              </a:lnSpc>
              <a:spcBef>
                <a:spcPts val="0"/>
              </a:spcBef>
              <a:spcAft>
                <a:spcPts val="0"/>
              </a:spcAft>
              <a:buSzPts val="1800"/>
              <a:buFont typeface="Wingdings" pitchFamily="2" charset="2"/>
              <a:buChar char="Ø"/>
            </a:pPr>
            <a:r>
              <a:rPr lang="it" sz="1600" dirty="0"/>
              <a:t>Qual è il vostro prossimo passo, come potete andare avanti?</a:t>
            </a:r>
            <a:endParaRPr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p:txBody>
      </p:sp>
      <p:sp>
        <p:nvSpPr>
          <p:cNvPr id="607" name="Google Shape;607;p24"/>
          <p:cNvSpPr txBox="1">
            <a:spLocks noGrp="1"/>
          </p:cNvSpPr>
          <p:nvPr>
            <p:ph type="body" idx="2"/>
          </p:nvPr>
        </p:nvSpPr>
        <p:spPr>
          <a:xfrm>
            <a:off x="1315113" y="353755"/>
            <a:ext cx="7701666"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per riflettere sulle seguenti domande e annotate le vostre intuizioni.</a:t>
            </a:r>
            <a:endParaRPr sz="1300" dirty="0"/>
          </a:p>
        </p:txBody>
      </p:sp>
      <p:sp>
        <p:nvSpPr>
          <p:cNvPr id="608" name="Google Shape;608;p2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609" name="Google Shape;609;p24"/>
          <p:cNvGrpSpPr/>
          <p:nvPr/>
        </p:nvGrpSpPr>
        <p:grpSpPr>
          <a:xfrm>
            <a:off x="318019" y="253387"/>
            <a:ext cx="692809" cy="808420"/>
            <a:chOff x="2307546" y="2307551"/>
            <a:chExt cx="929291" cy="1082976"/>
          </a:xfrm>
        </p:grpSpPr>
        <p:grpSp>
          <p:nvGrpSpPr>
            <p:cNvPr id="610" name="Google Shape;610;p24"/>
            <p:cNvGrpSpPr/>
            <p:nvPr/>
          </p:nvGrpSpPr>
          <p:grpSpPr>
            <a:xfrm>
              <a:off x="2536980" y="2723928"/>
              <a:ext cx="470423" cy="276595"/>
              <a:chOff x="2536980" y="2723928"/>
              <a:chExt cx="470423" cy="276595"/>
            </a:xfrm>
          </p:grpSpPr>
          <p:sp>
            <p:nvSpPr>
              <p:cNvPr id="611" name="Google Shape;611;p24"/>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12" name="Google Shape;612;p24"/>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613" name="Google Shape;613;p24"/>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14" name="Google Shape;614;p24"/>
            <p:cNvGrpSpPr/>
            <p:nvPr/>
          </p:nvGrpSpPr>
          <p:grpSpPr>
            <a:xfrm>
              <a:off x="2307546" y="2307551"/>
              <a:ext cx="929291" cy="1082976"/>
              <a:chOff x="2307546" y="2307551"/>
              <a:chExt cx="929291" cy="1082976"/>
            </a:xfrm>
          </p:grpSpPr>
          <p:sp>
            <p:nvSpPr>
              <p:cNvPr id="615" name="Google Shape;615;p24"/>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16" name="Google Shape;616;p24"/>
              <p:cNvGrpSpPr/>
              <p:nvPr/>
            </p:nvGrpSpPr>
            <p:grpSpPr>
              <a:xfrm>
                <a:off x="2362016" y="2746017"/>
                <a:ext cx="820351" cy="644510"/>
                <a:chOff x="2362016" y="2746017"/>
                <a:chExt cx="820351" cy="644510"/>
              </a:xfrm>
            </p:grpSpPr>
            <p:grpSp>
              <p:nvGrpSpPr>
                <p:cNvPr id="617" name="Google Shape;617;p24"/>
                <p:cNvGrpSpPr/>
                <p:nvPr/>
              </p:nvGrpSpPr>
              <p:grpSpPr>
                <a:xfrm>
                  <a:off x="2810981" y="2747665"/>
                  <a:ext cx="371386" cy="642862"/>
                  <a:chOff x="2810981" y="2747665"/>
                  <a:chExt cx="371386" cy="642862"/>
                </a:xfrm>
              </p:grpSpPr>
              <p:sp>
                <p:nvSpPr>
                  <p:cNvPr id="618" name="Google Shape;618;p24"/>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19" name="Google Shape;619;p24"/>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20" name="Google Shape;620;p24"/>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621" name="Google Shape;621;p24"/>
                <p:cNvGrpSpPr/>
                <p:nvPr/>
              </p:nvGrpSpPr>
              <p:grpSpPr>
                <a:xfrm>
                  <a:off x="2362016" y="2746017"/>
                  <a:ext cx="369735" cy="644510"/>
                  <a:chOff x="2362016" y="2746017"/>
                  <a:chExt cx="369735" cy="644510"/>
                </a:xfrm>
              </p:grpSpPr>
              <p:sp>
                <p:nvSpPr>
                  <p:cNvPr id="622" name="Google Shape;622;p24"/>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23" name="Google Shape;623;p24"/>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24" name="Google Shape;624;p24"/>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625" name="Google Shape;625;p24"/>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E.14</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25"/>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pic>
        <p:nvPicPr>
          <p:cNvPr id="631" name="Google Shape;631;p25"/>
          <p:cNvPicPr preferRelativeResize="0"/>
          <p:nvPr/>
        </p:nvPicPr>
        <p:blipFill rotWithShape="1">
          <a:blip r:embed="rId3">
            <a:alphaModFix amt="70000"/>
          </a:blip>
          <a:srcRect/>
          <a:stretch/>
        </p:blipFill>
        <p:spPr>
          <a:xfrm rot="-3551750">
            <a:off x="2442918" y="325557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632" name="Google Shape;632;p25" descr="En bild som visar klädsel, Människoansikte, person, leende&#10;&#10;AI-genererat innehåll kan vara felaktigt."/>
          <p:cNvPicPr preferRelativeResize="0"/>
          <p:nvPr/>
        </p:nvPicPr>
        <p:blipFill rotWithShape="1">
          <a:blip r:embed="rId4">
            <a:alphaModFix/>
          </a:blip>
          <a:srcRect/>
          <a:stretch/>
        </p:blipFill>
        <p:spPr>
          <a:xfrm>
            <a:off x="5258624" y="-98900"/>
            <a:ext cx="4186004" cy="4186004"/>
          </a:xfrm>
          <a:prstGeom prst="rect">
            <a:avLst/>
          </a:prstGeom>
          <a:noFill/>
          <a:ln>
            <a:noFill/>
          </a:ln>
        </p:spPr>
      </p:pic>
      <p:sp>
        <p:nvSpPr>
          <p:cNvPr id="633" name="Google Shape;633;p25"/>
          <p:cNvSpPr txBox="1"/>
          <p:nvPr/>
        </p:nvSpPr>
        <p:spPr>
          <a:xfrm>
            <a:off x="1268151" y="1784142"/>
            <a:ext cx="3377649"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500" b="0" i="0" u="none" strike="noStrike" cap="none">
                <a:solidFill>
                  <a:schemeClr val="lt1"/>
                </a:solidFill>
                <a:latin typeface="Calibri"/>
                <a:ea typeface="Calibri"/>
                <a:cs typeface="Calibri"/>
                <a:sym typeface="Calibri"/>
              </a:rPr>
              <a:t>Obiettivi di sviluppo interiore</a:t>
            </a:r>
            <a:endParaRPr sz="1401" b="0" i="0" u="none" strike="noStrike" cap="none">
              <a:solidFill>
                <a:srgbClr val="000000"/>
              </a:solidFill>
              <a:latin typeface="Arial"/>
              <a:ea typeface="Arial"/>
              <a:cs typeface="Arial"/>
              <a:sym typeface="Arial"/>
            </a:endParaRPr>
          </a:p>
          <a:p>
            <a:pPr marL="0" marR="0" lvl="0" indent="0" algn="l" rtl="0">
              <a:lnSpc>
                <a:spcPct val="80444"/>
              </a:lnSpc>
              <a:spcBef>
                <a:spcPts val="0"/>
              </a:spcBef>
              <a:spcAft>
                <a:spcPts val="0"/>
              </a:spcAft>
              <a:buNone/>
            </a:pPr>
            <a:endParaRPr sz="4500" b="0" i="0" u="none" strike="noStrike" cap="none">
              <a:solidFill>
                <a:schemeClr val="lt1"/>
              </a:solidFill>
              <a:latin typeface="Calibri"/>
              <a:ea typeface="Calibri"/>
              <a:cs typeface="Calibri"/>
              <a:sym typeface="Calibri"/>
            </a:endParaRPr>
          </a:p>
        </p:txBody>
      </p:sp>
      <p:sp>
        <p:nvSpPr>
          <p:cNvPr id="634" name="Google Shape;634;p25"/>
          <p:cNvSpPr txBox="1"/>
          <p:nvPr/>
        </p:nvSpPr>
        <p:spPr>
          <a:xfrm>
            <a:off x="263557" y="1787251"/>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2B</a:t>
            </a:r>
            <a:endParaRPr sz="1401" b="0" i="0" u="none" strike="noStrike" cap="none">
              <a:solidFill>
                <a:srgbClr val="000000"/>
              </a:solidFill>
              <a:latin typeface="Arial"/>
              <a:ea typeface="Arial"/>
              <a:cs typeface="Arial"/>
              <a:sym typeface="Arial"/>
            </a:endParaRPr>
          </a:p>
        </p:txBody>
      </p:sp>
      <p:cxnSp>
        <p:nvCxnSpPr>
          <p:cNvPr id="635" name="Google Shape;635;p25"/>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636" name="Google Shape;636;p25"/>
          <p:cNvSpPr/>
          <p:nvPr/>
        </p:nvSpPr>
        <p:spPr>
          <a:xfrm>
            <a:off x="5126635" y="-273620"/>
            <a:ext cx="4501721" cy="4501721"/>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637" name="Google Shape;637;p25"/>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22</a:t>
            </a:fld>
            <a:endParaRPr sz="1600" b="0" i="0" u="none" strike="noStrike" cap="none">
              <a:solidFill>
                <a:srgbClr val="8AC03B"/>
              </a:solidFill>
              <a:latin typeface="Calibri"/>
              <a:ea typeface="Calibri"/>
              <a:cs typeface="Calibri"/>
              <a:sym typeface="Calibri"/>
            </a:endParaRPr>
          </a:p>
        </p:txBody>
      </p:sp>
      <p:grpSp>
        <p:nvGrpSpPr>
          <p:cNvPr id="638" name="Google Shape;638;p25"/>
          <p:cNvGrpSpPr/>
          <p:nvPr/>
        </p:nvGrpSpPr>
        <p:grpSpPr>
          <a:xfrm>
            <a:off x="608624" y="3622768"/>
            <a:ext cx="1044747" cy="1219088"/>
            <a:chOff x="2307546" y="2307551"/>
            <a:chExt cx="929291" cy="1082976"/>
          </a:xfrm>
        </p:grpSpPr>
        <p:grpSp>
          <p:nvGrpSpPr>
            <p:cNvPr id="639" name="Google Shape;639;p25"/>
            <p:cNvGrpSpPr/>
            <p:nvPr/>
          </p:nvGrpSpPr>
          <p:grpSpPr>
            <a:xfrm>
              <a:off x="2536980" y="2723928"/>
              <a:ext cx="470423" cy="276595"/>
              <a:chOff x="2536980" y="2723928"/>
              <a:chExt cx="470423" cy="276595"/>
            </a:xfrm>
          </p:grpSpPr>
          <p:sp>
            <p:nvSpPr>
              <p:cNvPr id="640" name="Google Shape;640;p25"/>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41" name="Google Shape;641;p25"/>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642" name="Google Shape;642;p25"/>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43" name="Google Shape;643;p25"/>
            <p:cNvGrpSpPr/>
            <p:nvPr/>
          </p:nvGrpSpPr>
          <p:grpSpPr>
            <a:xfrm>
              <a:off x="2307546" y="2307551"/>
              <a:ext cx="929291" cy="1082976"/>
              <a:chOff x="2307546" y="2307551"/>
              <a:chExt cx="929291" cy="1082976"/>
            </a:xfrm>
          </p:grpSpPr>
          <p:sp>
            <p:nvSpPr>
              <p:cNvPr id="644" name="Google Shape;644;p25"/>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45" name="Google Shape;645;p25"/>
              <p:cNvGrpSpPr/>
              <p:nvPr/>
            </p:nvGrpSpPr>
            <p:grpSpPr>
              <a:xfrm>
                <a:off x="2362016" y="2746017"/>
                <a:ext cx="820351" cy="644510"/>
                <a:chOff x="2362016" y="2746017"/>
                <a:chExt cx="820351" cy="644510"/>
              </a:xfrm>
            </p:grpSpPr>
            <p:grpSp>
              <p:nvGrpSpPr>
                <p:cNvPr id="646" name="Google Shape;646;p25"/>
                <p:cNvGrpSpPr/>
                <p:nvPr/>
              </p:nvGrpSpPr>
              <p:grpSpPr>
                <a:xfrm>
                  <a:off x="2810981" y="2747665"/>
                  <a:ext cx="371386" cy="642862"/>
                  <a:chOff x="2810981" y="2747665"/>
                  <a:chExt cx="371386" cy="642862"/>
                </a:xfrm>
              </p:grpSpPr>
              <p:sp>
                <p:nvSpPr>
                  <p:cNvPr id="647" name="Google Shape;647;p25"/>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48" name="Google Shape;648;p25"/>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49" name="Google Shape;649;p25"/>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650" name="Google Shape;650;p25"/>
                <p:cNvGrpSpPr/>
                <p:nvPr/>
              </p:nvGrpSpPr>
              <p:grpSpPr>
                <a:xfrm>
                  <a:off x="2362016" y="2746017"/>
                  <a:ext cx="369735" cy="644510"/>
                  <a:chOff x="2362016" y="2746017"/>
                  <a:chExt cx="369735" cy="644510"/>
                </a:xfrm>
              </p:grpSpPr>
              <p:sp>
                <p:nvSpPr>
                  <p:cNvPr id="651" name="Google Shape;651;p25"/>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2" name="Google Shape;652;p25"/>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3" name="Google Shape;653;p25"/>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26"/>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659" name="Google Shape;659;p26"/>
          <p:cNvSpPr txBox="1">
            <a:spLocks noGrp="1"/>
          </p:cNvSpPr>
          <p:nvPr>
            <p:ph type="body" idx="1"/>
          </p:nvPr>
        </p:nvSpPr>
        <p:spPr>
          <a:xfrm>
            <a:off x="396101" y="1485583"/>
            <a:ext cx="2291115" cy="1093081"/>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endParaRPr sz="2400"/>
          </a:p>
          <a:p>
            <a:pPr marL="0" lvl="0" indent="0" algn="l" rtl="0">
              <a:lnSpc>
                <a:spcPct val="82058"/>
              </a:lnSpc>
              <a:spcBef>
                <a:spcPts val="0"/>
              </a:spcBef>
              <a:spcAft>
                <a:spcPts val="0"/>
              </a:spcAft>
              <a:buSzPts val="1800"/>
              <a:buNone/>
            </a:pPr>
            <a:endParaRPr sz="3400"/>
          </a:p>
        </p:txBody>
      </p:sp>
      <p:sp>
        <p:nvSpPr>
          <p:cNvPr id="660" name="Google Shape;660;p26"/>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2B</a:t>
            </a:r>
            <a:endParaRPr/>
          </a:p>
        </p:txBody>
      </p:sp>
      <p:sp>
        <p:nvSpPr>
          <p:cNvPr id="661" name="Google Shape;661;p26"/>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cxnSp>
        <p:nvCxnSpPr>
          <p:cNvPr id="662" name="Google Shape;662;p26"/>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63" name="Google Shape;663;p2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23</a:t>
            </a:fld>
            <a:endParaRPr/>
          </a:p>
        </p:txBody>
      </p:sp>
      <p:sp>
        <p:nvSpPr>
          <p:cNvPr id="664" name="Google Shape;664;p26"/>
          <p:cNvSpPr txBox="1"/>
          <p:nvPr/>
        </p:nvSpPr>
        <p:spPr>
          <a:xfrm>
            <a:off x="2265384" y="1398417"/>
            <a:ext cx="6426540" cy="1979993"/>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In questo modulo esploreremo la crescita personale e lo sviluppo della carriera attraverso la lente degli Obiettivi di Sviluppo Interiore (IDG). Queste qualità chiave, come la consapevolezza, la collaborazione e la resilienza, ci aiutano a navigare nella complessità e a guidare un cambiamento significativo. Rifletteremo su come coltivare queste capacità, creando un ambiente favorevole all'apprendimento e alla crescita. Integrando le IDG nella nostra vita personale e professionale, </a:t>
            </a:r>
            <a:br>
              <a:rPr lang="it" sz="1600" b="0" i="0" u="none" strike="noStrike" cap="none">
                <a:solidFill>
                  <a:srgbClr val="777777"/>
                </a:solidFill>
                <a:latin typeface="Calibri"/>
                <a:ea typeface="Calibri"/>
                <a:cs typeface="Calibri"/>
                <a:sym typeface="Calibri"/>
              </a:rPr>
            </a:br>
            <a:r>
              <a:rPr lang="it" sz="1600" b="0" i="0" u="none" strike="noStrike" cap="none">
                <a:solidFill>
                  <a:srgbClr val="777777"/>
                </a:solidFill>
                <a:latin typeface="Calibri"/>
                <a:ea typeface="Calibri"/>
                <a:cs typeface="Calibri"/>
                <a:sym typeface="Calibri"/>
              </a:rPr>
              <a:t>possiamo rafforzare la nostra capacità di guidare, adattarci e contribuire a un futuro più sostenibile.</a:t>
            </a:r>
            <a:endParaRPr/>
          </a:p>
        </p:txBody>
      </p:sp>
      <p:sp>
        <p:nvSpPr>
          <p:cNvPr id="665" name="Google Shape;665;p26"/>
          <p:cNvSpPr txBox="1"/>
          <p:nvPr/>
        </p:nvSpPr>
        <p:spPr>
          <a:xfrm>
            <a:off x="2167467" y="571203"/>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Panoramica</a:t>
            </a:r>
            <a:endParaRPr sz="2700" b="1" i="0" u="none" strike="noStrike" cap="none">
              <a:solidFill>
                <a:srgbClr val="69ADAD"/>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27"/>
          <p:cNvSpPr txBox="1"/>
          <p:nvPr/>
        </p:nvSpPr>
        <p:spPr>
          <a:xfrm>
            <a:off x="2639505" y="706333"/>
            <a:ext cx="5823861" cy="3087988"/>
          </a:xfrm>
          <a:prstGeom prst="rect">
            <a:avLst/>
          </a:prstGeom>
          <a:noFill/>
          <a:ln>
            <a:noFill/>
          </a:ln>
        </p:spPr>
        <p:txBody>
          <a:bodyPr spcFirstLastPara="1" wrap="square" lIns="0" tIns="10100" rIns="0" bIns="0" anchor="t" anchorCtr="0">
            <a:spAutoFit/>
          </a:bodyPr>
          <a:lstStyle/>
          <a:p>
            <a:pPr marL="285750" marR="0" lvl="0" indent="-184150" algn="l" rtl="0">
              <a:lnSpc>
                <a:spcPct val="100000"/>
              </a:lnSpc>
              <a:spcBef>
                <a:spcPts val="0"/>
              </a:spcBef>
              <a:spcAft>
                <a:spcPts val="0"/>
              </a:spcAft>
              <a:buClr>
                <a:srgbClr val="000000"/>
              </a:buClr>
              <a:buSzPts val="1600"/>
              <a:buFont typeface="Noto Sans Symbols"/>
              <a:buNone/>
            </a:pPr>
            <a:endParaRPr sz="1600" b="1" i="0" u="none" strike="noStrike" cap="none" dirty="0">
              <a:solidFill>
                <a:srgbClr val="000000"/>
              </a:solidFill>
              <a:latin typeface="Calibri"/>
              <a:ea typeface="Calibri"/>
              <a:cs typeface="Calibri"/>
              <a:sym typeface="Calibri"/>
            </a:endParaRPr>
          </a:p>
          <a:p>
            <a:pPr marL="285750" marR="0" lvl="0" indent="-184150" algn="l" rtl="0">
              <a:lnSpc>
                <a:spcPct val="100000"/>
              </a:lnSpc>
              <a:spcBef>
                <a:spcPts val="0"/>
              </a:spcBef>
              <a:spcAft>
                <a:spcPts val="0"/>
              </a:spcAft>
              <a:buClr>
                <a:srgbClr val="000000"/>
              </a:buClr>
              <a:buSzPts val="1600"/>
              <a:buFont typeface="Noto Sans Symbols"/>
              <a:buNone/>
            </a:pPr>
            <a:endParaRPr sz="1600" b="1" i="0" u="none" strike="noStrike" cap="none" dirty="0">
              <a:solidFill>
                <a:srgbClr val="000000"/>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6D6E71"/>
                </a:solidFill>
                <a:latin typeface="Calibri"/>
                <a:ea typeface="Calibri"/>
                <a:cs typeface="Calibri"/>
                <a:sym typeface="Calibri"/>
              </a:rPr>
              <a:t>Competenze chiave per il cambiamento: </a:t>
            </a:r>
            <a:r>
              <a:rPr lang="it" sz="1600" b="0" i="0" u="none" strike="noStrike" cap="none" dirty="0">
                <a:solidFill>
                  <a:srgbClr val="6D6E71"/>
                </a:solidFill>
                <a:latin typeface="Calibri"/>
                <a:ea typeface="Calibri"/>
                <a:cs typeface="Calibri"/>
                <a:sym typeface="Calibri"/>
              </a:rPr>
              <a:t>Allinearsi all'Agenda 2030 delle Nazioni Unite e agli SDG.</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6D6E71"/>
                </a:solidFill>
                <a:latin typeface="Calibri"/>
                <a:ea typeface="Calibri"/>
                <a:cs typeface="Calibri"/>
                <a:sym typeface="Calibri"/>
              </a:rPr>
              <a:t>Crescita personale e collettiva: </a:t>
            </a:r>
            <a:r>
              <a:rPr lang="it" sz="1600" b="0" i="0" u="none" strike="noStrike" cap="none" dirty="0">
                <a:solidFill>
                  <a:srgbClr val="6D6E71"/>
                </a:solidFill>
                <a:latin typeface="Calibri"/>
                <a:ea typeface="Calibri"/>
                <a:cs typeface="Calibri"/>
                <a:sym typeface="Calibri"/>
              </a:rPr>
              <a:t>Sostiene lo sviluppo individuale e organizzativo.</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6D6E71"/>
                </a:solidFill>
                <a:latin typeface="Calibri"/>
                <a:ea typeface="Calibri"/>
                <a:cs typeface="Calibri"/>
                <a:sym typeface="Calibri"/>
              </a:rPr>
              <a:t>Impatto sostenibile: </a:t>
            </a:r>
            <a:r>
              <a:rPr lang="it" sz="1600" b="0" i="0" u="none" strike="noStrike" cap="none" dirty="0">
                <a:solidFill>
                  <a:srgbClr val="6D6E71"/>
                </a:solidFill>
                <a:latin typeface="Calibri"/>
                <a:ea typeface="Calibri"/>
                <a:cs typeface="Calibri"/>
                <a:sym typeface="Calibri"/>
              </a:rPr>
              <a:t>Si concentra sulle competenze essenziali per la resilienza.</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6D6E71"/>
                </a:solidFill>
                <a:latin typeface="Calibri"/>
                <a:ea typeface="Calibri"/>
                <a:cs typeface="Calibri"/>
                <a:sym typeface="Calibri"/>
              </a:rPr>
              <a:t>Guidato dalla ricerca: </a:t>
            </a:r>
            <a:r>
              <a:rPr lang="it" sz="1600" b="0" i="0" u="none" strike="noStrike" cap="none" dirty="0">
                <a:solidFill>
                  <a:srgbClr val="6D6E71"/>
                </a:solidFill>
                <a:latin typeface="Calibri"/>
                <a:ea typeface="Calibri"/>
                <a:cs typeface="Calibri"/>
                <a:sym typeface="Calibri"/>
              </a:rPr>
              <a:t>Formata da esperti attraverso sondaggi e discussioni.</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6D6E71"/>
                </a:solidFill>
                <a:latin typeface="Calibri"/>
                <a:ea typeface="Calibri"/>
                <a:cs typeface="Calibri"/>
                <a:sym typeface="Calibri"/>
              </a:rPr>
              <a:t>Struttura in evoluzione: </a:t>
            </a:r>
            <a:r>
              <a:rPr lang="it" sz="1600" b="0" i="0" u="none" strike="noStrike" cap="none" dirty="0">
                <a:solidFill>
                  <a:srgbClr val="6D6E71"/>
                </a:solidFill>
                <a:latin typeface="Calibri"/>
                <a:ea typeface="Calibri"/>
                <a:cs typeface="Calibri"/>
                <a:sym typeface="Calibri"/>
              </a:rPr>
              <a:t>Continuamente perfezionato per rispondere alle sfide globali.</a:t>
            </a:r>
            <a:endParaRPr dirty="0"/>
          </a:p>
          <a:p>
            <a:pPr marL="190498" marR="0" lvl="0" indent="-101598" algn="l" rtl="0">
              <a:lnSpc>
                <a:spcPct val="150000"/>
              </a:lnSpc>
              <a:spcBef>
                <a:spcPts val="0"/>
              </a:spcBef>
              <a:spcAft>
                <a:spcPts val="0"/>
              </a:spcAft>
              <a:buClr>
                <a:srgbClr val="97C679"/>
              </a:buClr>
              <a:buSzPts val="1400"/>
              <a:buFont typeface="Arial"/>
              <a:buNone/>
            </a:pPr>
            <a:endParaRPr sz="1600" b="0" i="0" u="none" strike="noStrike" cap="none" dirty="0">
              <a:solidFill>
                <a:srgbClr val="6D6E71"/>
              </a:solidFill>
              <a:latin typeface="Calibri"/>
              <a:ea typeface="Calibri"/>
              <a:cs typeface="Calibri"/>
              <a:sym typeface="Calibri"/>
            </a:endParaRPr>
          </a:p>
        </p:txBody>
      </p:sp>
      <p:sp>
        <p:nvSpPr>
          <p:cNvPr id="671" name="Google Shape;671;p27"/>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pic>
        <p:nvPicPr>
          <p:cNvPr id="672" name="Google Shape;672;p27"/>
          <p:cNvPicPr preferRelativeResize="0"/>
          <p:nvPr/>
        </p:nvPicPr>
        <p:blipFill rotWithShape="1">
          <a:blip r:embed="rId3">
            <a:alphaModFix amt="70000"/>
          </a:blip>
          <a:srcRect/>
          <a:stretch/>
        </p:blipFill>
        <p:spPr>
          <a:xfrm flipH="1">
            <a:off x="6932023" y="3021874"/>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73" name="Google Shape;673;p2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24</a:t>
            </a:fld>
            <a:endParaRPr/>
          </a:p>
        </p:txBody>
      </p:sp>
      <p:sp>
        <p:nvSpPr>
          <p:cNvPr id="674" name="Google Shape;674;p27"/>
          <p:cNvSpPr txBox="1"/>
          <p:nvPr/>
        </p:nvSpPr>
        <p:spPr>
          <a:xfrm>
            <a:off x="2545594" y="346832"/>
            <a:ext cx="3273465" cy="719001"/>
          </a:xfrm>
          <a:prstGeom prst="rect">
            <a:avLst/>
          </a:prstGeom>
          <a:noFill/>
          <a:ln>
            <a:noFill/>
          </a:ln>
        </p:spPr>
        <p:txBody>
          <a:bodyPr spcFirstLastPara="1" wrap="square" lIns="91425" tIns="91425" rIns="91425" bIns="91425" anchor="t" anchorCtr="0">
            <a:noAutofit/>
          </a:bodyPr>
          <a:lstStyle/>
          <a:p>
            <a:pPr marL="0" marR="0" lvl="0" indent="0" algn="l" rtl="0">
              <a:lnSpc>
                <a:spcPct val="97777"/>
              </a:lnSpc>
              <a:spcBef>
                <a:spcPts val="0"/>
              </a:spcBef>
              <a:spcAft>
                <a:spcPts val="0"/>
              </a:spcAft>
              <a:buClr>
                <a:schemeClr val="dk2"/>
              </a:buClr>
              <a:buSzPts val="1800"/>
              <a:buFont typeface="Arial"/>
              <a:buNone/>
            </a:pPr>
            <a:r>
              <a:rPr lang="it" sz="2700" b="1" i="0" u="none" strike="noStrike" cap="none">
                <a:solidFill>
                  <a:srgbClr val="69ADAD"/>
                </a:solidFill>
                <a:latin typeface="Calibri"/>
                <a:ea typeface="Calibri"/>
                <a:cs typeface="Calibri"/>
                <a:sym typeface="Calibri"/>
              </a:rPr>
              <a:t>Sfondo</a:t>
            </a:r>
            <a:endParaRPr sz="2700" b="1" i="0" u="none" strike="noStrike" cap="none">
              <a:solidFill>
                <a:srgbClr val="69ADAD"/>
              </a:solidFill>
              <a:latin typeface="Calibri"/>
              <a:ea typeface="Calibri"/>
              <a:cs typeface="Calibri"/>
              <a:sym typeface="Calibri"/>
            </a:endParaRPr>
          </a:p>
        </p:txBody>
      </p:sp>
      <p:sp>
        <p:nvSpPr>
          <p:cNvPr id="675" name="Google Shape;675;p27"/>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Obiettivi di sviluppo interiore</a:t>
            </a:r>
            <a:endParaRPr sz="2400">
              <a:latin typeface="Calibri"/>
              <a:ea typeface="Calibri"/>
              <a:cs typeface="Calibri"/>
              <a:sym typeface="Calibri"/>
            </a:endParaRPr>
          </a:p>
        </p:txBody>
      </p:sp>
      <p:cxnSp>
        <p:nvCxnSpPr>
          <p:cNvPr id="676" name="Google Shape;676;p27"/>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677" name="Google Shape;677;p27"/>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2B</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28"/>
          <p:cNvSpPr txBox="1">
            <a:spLocks noGrp="1"/>
          </p:cNvSpPr>
          <p:nvPr>
            <p:ph type="body" idx="1"/>
          </p:nvPr>
        </p:nvSpPr>
        <p:spPr>
          <a:xfrm>
            <a:off x="544390" y="1516694"/>
            <a:ext cx="3964773" cy="2887439"/>
          </a:xfrm>
          <a:prstGeom prst="rect">
            <a:avLst/>
          </a:prstGeom>
          <a:noFill/>
          <a:ln>
            <a:noFill/>
          </a:ln>
        </p:spPr>
        <p:txBody>
          <a:bodyPr spcFirstLastPara="1" wrap="square" lIns="91425" tIns="91425" rIns="91425" bIns="91425" anchor="t" anchorCtr="0">
            <a:normAutofit/>
          </a:bodyPr>
          <a:lstStyle/>
          <a:p>
            <a:pPr marL="457206" lvl="0" indent="-228604" algn="l" rtl="0">
              <a:lnSpc>
                <a:spcPct val="103333"/>
              </a:lnSpc>
              <a:spcBef>
                <a:spcPts val="0"/>
              </a:spcBef>
              <a:spcAft>
                <a:spcPts val="0"/>
              </a:spcAft>
              <a:buSzPts val="1800"/>
              <a:buNone/>
            </a:pPr>
            <a:endParaRPr sz="1600" b="1" i="0" u="none" strike="noStrike">
              <a:solidFill>
                <a:srgbClr val="000000"/>
              </a:solidFill>
              <a:latin typeface="Calibri"/>
              <a:ea typeface="Calibri"/>
              <a:cs typeface="Calibri"/>
              <a:sym typeface="Calibri"/>
            </a:endParaRPr>
          </a:p>
          <a:p>
            <a:pPr marL="571502" lvl="0" indent="-228599" algn="l" rtl="0">
              <a:lnSpc>
                <a:spcPct val="103333"/>
              </a:lnSpc>
              <a:spcBef>
                <a:spcPts val="0"/>
              </a:spcBef>
              <a:spcAft>
                <a:spcPts val="0"/>
              </a:spcAft>
              <a:buSzPts val="1800"/>
              <a:buFont typeface="Noto Sans Symbols"/>
              <a:buNone/>
            </a:pPr>
            <a:endParaRPr/>
          </a:p>
        </p:txBody>
      </p:sp>
      <p:sp>
        <p:nvSpPr>
          <p:cNvPr id="683" name="Google Shape;683;p28"/>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p>
            <a:pPr marL="457206" lvl="0" indent="-228604" algn="l" rtl="0">
              <a:lnSpc>
                <a:spcPct val="115000"/>
              </a:lnSpc>
              <a:spcBef>
                <a:spcPts val="0"/>
              </a:spcBef>
              <a:spcAft>
                <a:spcPts val="0"/>
              </a:spcAft>
              <a:buSzPts val="1800"/>
              <a:buNone/>
            </a:pPr>
            <a:r>
              <a:rPr lang="it"/>
              <a:t>Competenze e qualità essenziali</a:t>
            </a:r>
            <a:endParaRPr/>
          </a:p>
        </p:txBody>
      </p:sp>
      <p:pic>
        <p:nvPicPr>
          <p:cNvPr id="684" name="Google Shape;684;p28"/>
          <p:cNvPicPr preferRelativeResize="0"/>
          <p:nvPr/>
        </p:nvPicPr>
        <p:blipFill rotWithShape="1">
          <a:blip r:embed="rId3">
            <a:alphaModFix/>
          </a:blip>
          <a:srcRect/>
          <a:stretch/>
        </p:blipFill>
        <p:spPr>
          <a:xfrm>
            <a:off x="790970" y="1135776"/>
            <a:ext cx="6019870" cy="3492519"/>
          </a:xfrm>
          <a:prstGeom prst="rect">
            <a:avLst/>
          </a:prstGeom>
          <a:noFill/>
          <a:ln>
            <a:noFill/>
          </a:ln>
        </p:spPr>
      </p:pic>
      <p:sp>
        <p:nvSpPr>
          <p:cNvPr id="685" name="Google Shape;685;p28"/>
          <p:cNvSpPr txBox="1"/>
          <p:nvPr/>
        </p:nvSpPr>
        <p:spPr>
          <a:xfrm>
            <a:off x="869173" y="4491363"/>
            <a:ext cx="6426540" cy="148722"/>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900" b="0" i="0" u="none" strike="noStrike" cap="none">
                <a:solidFill>
                  <a:srgbClr val="777777"/>
                </a:solidFill>
                <a:latin typeface="Calibri"/>
                <a:ea typeface="Calibri"/>
                <a:cs typeface="Calibri"/>
                <a:sym typeface="Calibri"/>
              </a:rPr>
              <a:t>Fonte: https://innerdevelopmentgoals.org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29"/>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91" name="Google Shape;691;p29"/>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92" name="Google Shape;692;p29"/>
          <p:cNvSpPr txBox="1">
            <a:spLocks noGrp="1"/>
          </p:cNvSpPr>
          <p:nvPr>
            <p:ph type="body" idx="1"/>
          </p:nvPr>
        </p:nvSpPr>
        <p:spPr>
          <a:xfrm>
            <a:off x="489067" y="1353495"/>
            <a:ext cx="7571721" cy="3208084"/>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Wingdings" pitchFamily="2" charset="2"/>
              <a:buChar char="Ø"/>
            </a:pPr>
            <a:r>
              <a:rPr lang="it" sz="1600" dirty="0"/>
              <a:t>Leggete il background teorico fino a comprendere il concetto generale degli IDG.</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Cosa sono gli IDG? (Breve clip): </a:t>
            </a:r>
            <a:r>
              <a:rPr lang="it" sz="1600" u="sng" dirty="0">
                <a:solidFill>
                  <a:schemeClr val="hlink"/>
                </a:solidFill>
                <a:hlinkClick r:id="rId3"/>
              </a:rPr>
              <a:t>https://www.youtube.com/watch?v=xsB5ci-rgGg</a:t>
            </a:r>
            <a:endParaRPr sz="1600" dirty="0"/>
          </a:p>
          <a:p>
            <a:pPr marL="400050" lvl="0" indent="-285750" algn="l" rtl="0">
              <a:lnSpc>
                <a:spcPct val="100000"/>
              </a:lnSpc>
              <a:spcBef>
                <a:spcPts val="0"/>
              </a:spcBef>
              <a:spcAft>
                <a:spcPts val="0"/>
              </a:spcAft>
              <a:buSzPts val="1800"/>
              <a:buFont typeface="Wingdings" pitchFamily="2" charset="2"/>
              <a:buChar char="Ø"/>
            </a:pPr>
            <a:endParaRPr sz="1600" b="0" i="0" u="none" strike="noStrike" dirty="0">
              <a:solidFill>
                <a:srgbClr val="777777"/>
              </a:solidFill>
              <a:latin typeface="Calibri"/>
              <a:ea typeface="Calibri"/>
              <a:cs typeface="Calibri"/>
              <a:sym typeface="Calibri"/>
            </a:endParaRPr>
          </a:p>
          <a:p>
            <a:pPr marL="285750" lvl="0" indent="-285750" algn="l" rtl="0">
              <a:lnSpc>
                <a:spcPct val="100000"/>
              </a:lnSpc>
              <a:spcBef>
                <a:spcPts val="0"/>
              </a:spcBef>
              <a:spcAft>
                <a:spcPts val="0"/>
              </a:spcAft>
              <a:buSzPts val="1800"/>
              <a:buFont typeface="Wingdings" pitchFamily="2" charset="2"/>
              <a:buChar char="Ø"/>
            </a:pPr>
            <a:r>
              <a:rPr lang="it" sz="1600" b="0" i="0" u="none" strike="noStrike" dirty="0">
                <a:solidFill>
                  <a:srgbClr val="777777"/>
                </a:solidFill>
                <a:latin typeface="Calibri"/>
                <a:ea typeface="Calibri"/>
                <a:cs typeface="Calibri"/>
                <a:sym typeface="Calibri"/>
              </a:rPr>
              <a:t>Linee guida del processo: </a:t>
            </a:r>
            <a:r>
              <a:rPr lang="it" sz="1600" b="0" i="0" u="sng" strike="noStrike" dirty="0">
                <a:solidFill>
                  <a:srgbClr val="1155CC"/>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https://drive.google.com/file/d/1nM6eyTc_cr9_kLJAWYrkHTShlhgU9fXD/edit</a:t>
            </a:r>
            <a:endParaRPr sz="1600" u="sng" dirty="0">
              <a:solidFill>
                <a:srgbClr val="1155CC"/>
              </a:solidFill>
              <a:latin typeface="Calibri"/>
              <a:ea typeface="Calibri"/>
              <a:cs typeface="Calibri"/>
              <a:sym typeface="Calibri"/>
            </a:endParaRPr>
          </a:p>
          <a:p>
            <a:pPr marL="400050" lvl="0" indent="-285750" algn="l" rtl="0">
              <a:lnSpc>
                <a:spcPct val="100000"/>
              </a:lnSpc>
              <a:spcBef>
                <a:spcPts val="0"/>
              </a:spcBef>
              <a:spcAft>
                <a:spcPts val="0"/>
              </a:spcAft>
              <a:buSzPts val="1800"/>
              <a:buFont typeface="Wingdings" pitchFamily="2" charset="2"/>
              <a:buChar char="Ø"/>
            </a:pPr>
            <a:endParaRPr sz="1600" b="0" i="0" u="sng" strike="noStrike" dirty="0">
              <a:solidFill>
                <a:srgbClr val="1155CC"/>
              </a:solidFill>
              <a:latin typeface="Calibri"/>
              <a:ea typeface="Calibri"/>
              <a:cs typeface="Calibri"/>
              <a:sym typeface="Calibri"/>
            </a:endParaRPr>
          </a:p>
          <a:p>
            <a:pPr marL="285750" lvl="0" indent="-285750" algn="l" rtl="0">
              <a:lnSpc>
                <a:spcPct val="100000"/>
              </a:lnSpc>
              <a:spcBef>
                <a:spcPts val="0"/>
              </a:spcBef>
              <a:spcAft>
                <a:spcPts val="0"/>
              </a:spcAft>
              <a:buSzPts val="1800"/>
              <a:buFont typeface="Wingdings" pitchFamily="2" charset="2"/>
              <a:buChar char="Ø"/>
            </a:pPr>
            <a:r>
              <a:rPr lang="it" sz="1600" b="0" i="0" u="none" strike="noStrike" dirty="0">
                <a:solidFill>
                  <a:srgbClr val="777777"/>
                </a:solidFill>
                <a:latin typeface="Calibri"/>
                <a:ea typeface="Calibri"/>
                <a:cs typeface="Calibri"/>
                <a:sym typeface="Calibri"/>
              </a:rPr>
              <a:t>Processo globale (versione breve): </a:t>
            </a:r>
            <a:r>
              <a:rPr lang="it" sz="1600" b="0" i="0" u="sng" strike="noStrike" dirty="0">
                <a:solidFill>
                  <a:srgbClr val="1155CC"/>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https://innerdevelopmentgoals.org/framework/</a:t>
            </a:r>
            <a:br>
              <a:rPr lang="it" sz="1600" dirty="0">
                <a:latin typeface="Calibri"/>
                <a:ea typeface="Calibri"/>
                <a:cs typeface="Calibri"/>
                <a:sym typeface="Calibri"/>
              </a:rPr>
            </a:br>
            <a:br>
              <a:rPr lang="it" sz="1600" dirty="0">
                <a:latin typeface="Calibri"/>
                <a:ea typeface="Calibri"/>
                <a:cs typeface="Calibri"/>
                <a:sym typeface="Calibri"/>
              </a:rPr>
            </a:br>
            <a:endParaRPr sz="1600" dirty="0">
              <a:latin typeface="Calibri"/>
              <a:ea typeface="Calibri"/>
              <a:cs typeface="Calibri"/>
              <a:sym typeface="Calibri"/>
            </a:endParaRPr>
          </a:p>
          <a:p>
            <a:pPr marL="285750" lvl="0" indent="-171450" algn="l" rtl="0">
              <a:lnSpc>
                <a:spcPct val="100000"/>
              </a:lnSpc>
              <a:spcBef>
                <a:spcPts val="0"/>
              </a:spcBef>
              <a:spcAft>
                <a:spcPts val="0"/>
              </a:spcAft>
              <a:buSzPts val="1800"/>
              <a:buFont typeface="Noto Sans Symbols"/>
              <a:buNone/>
            </a:pPr>
            <a:endParaRPr sz="1401" dirty="0"/>
          </a:p>
        </p:txBody>
      </p:sp>
      <p:sp>
        <p:nvSpPr>
          <p:cNvPr id="693" name="Google Shape;693;p29"/>
          <p:cNvSpPr txBox="1">
            <a:spLocks noGrp="1"/>
          </p:cNvSpPr>
          <p:nvPr>
            <p:ph type="body" idx="2"/>
          </p:nvPr>
        </p:nvSpPr>
        <p:spPr>
          <a:xfrm>
            <a:off x="1315113" y="353755"/>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Leggere, riflettere e discutere</a:t>
            </a:r>
            <a:endParaRPr/>
          </a:p>
        </p:txBody>
      </p:sp>
      <p:sp>
        <p:nvSpPr>
          <p:cNvPr id="694" name="Google Shape;694;p29"/>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695" name="Google Shape;695;p29"/>
          <p:cNvGrpSpPr/>
          <p:nvPr/>
        </p:nvGrpSpPr>
        <p:grpSpPr>
          <a:xfrm>
            <a:off x="318019" y="253387"/>
            <a:ext cx="692809" cy="808420"/>
            <a:chOff x="2307546" y="2307551"/>
            <a:chExt cx="929291" cy="1082976"/>
          </a:xfrm>
        </p:grpSpPr>
        <p:grpSp>
          <p:nvGrpSpPr>
            <p:cNvPr id="696" name="Google Shape;696;p29"/>
            <p:cNvGrpSpPr/>
            <p:nvPr/>
          </p:nvGrpSpPr>
          <p:grpSpPr>
            <a:xfrm>
              <a:off x="2536980" y="2723928"/>
              <a:ext cx="470423" cy="276595"/>
              <a:chOff x="2536980" y="2723928"/>
              <a:chExt cx="470423" cy="276595"/>
            </a:xfrm>
          </p:grpSpPr>
          <p:sp>
            <p:nvSpPr>
              <p:cNvPr id="697" name="Google Shape;697;p29"/>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98" name="Google Shape;698;p29"/>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699" name="Google Shape;699;p29"/>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00" name="Google Shape;700;p29"/>
            <p:cNvGrpSpPr/>
            <p:nvPr/>
          </p:nvGrpSpPr>
          <p:grpSpPr>
            <a:xfrm>
              <a:off x="2307546" y="2307551"/>
              <a:ext cx="929291" cy="1082976"/>
              <a:chOff x="2307546" y="2307551"/>
              <a:chExt cx="929291" cy="1082976"/>
            </a:xfrm>
          </p:grpSpPr>
          <p:sp>
            <p:nvSpPr>
              <p:cNvPr id="701" name="Google Shape;701;p29"/>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02" name="Google Shape;702;p29"/>
              <p:cNvGrpSpPr/>
              <p:nvPr/>
            </p:nvGrpSpPr>
            <p:grpSpPr>
              <a:xfrm>
                <a:off x="2362016" y="2746017"/>
                <a:ext cx="820351" cy="644510"/>
                <a:chOff x="2362016" y="2746017"/>
                <a:chExt cx="820351" cy="644510"/>
              </a:xfrm>
            </p:grpSpPr>
            <p:grpSp>
              <p:nvGrpSpPr>
                <p:cNvPr id="703" name="Google Shape;703;p29"/>
                <p:cNvGrpSpPr/>
                <p:nvPr/>
              </p:nvGrpSpPr>
              <p:grpSpPr>
                <a:xfrm>
                  <a:off x="2810981" y="2747665"/>
                  <a:ext cx="371386" cy="642862"/>
                  <a:chOff x="2810981" y="2747665"/>
                  <a:chExt cx="371386" cy="642862"/>
                </a:xfrm>
              </p:grpSpPr>
              <p:sp>
                <p:nvSpPr>
                  <p:cNvPr id="704" name="Google Shape;704;p29"/>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05" name="Google Shape;705;p29"/>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06" name="Google Shape;706;p29"/>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707" name="Google Shape;707;p29"/>
                <p:cNvGrpSpPr/>
                <p:nvPr/>
              </p:nvGrpSpPr>
              <p:grpSpPr>
                <a:xfrm>
                  <a:off x="2362016" y="2746017"/>
                  <a:ext cx="369735" cy="644510"/>
                  <a:chOff x="2362016" y="2746017"/>
                  <a:chExt cx="369735" cy="644510"/>
                </a:xfrm>
              </p:grpSpPr>
              <p:sp>
                <p:nvSpPr>
                  <p:cNvPr id="708" name="Google Shape;708;p29"/>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09" name="Google Shape;709;p29"/>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10" name="Google Shape;710;p29"/>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pic>
        <p:nvPicPr>
          <p:cNvPr id="711" name="Google Shape;711;p29"/>
          <p:cNvPicPr preferRelativeResize="0"/>
          <p:nvPr/>
        </p:nvPicPr>
        <p:blipFill rotWithShape="1">
          <a:blip r:embed="rId6">
            <a:alphaModFix amt="70000"/>
          </a:blip>
          <a:srcRect/>
          <a:stretch/>
        </p:blipFill>
        <p:spPr>
          <a:xfrm flipH="1">
            <a:off x="6963829" y="3133193"/>
            <a:ext cx="2646038" cy="266960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712" name="Google Shape;712;p29"/>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E.15</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30"/>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18" name="Google Shape;718;p30"/>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19" name="Google Shape;719;p30"/>
          <p:cNvSpPr txBox="1">
            <a:spLocks noGrp="1"/>
          </p:cNvSpPr>
          <p:nvPr>
            <p:ph type="body" idx="1"/>
          </p:nvPr>
        </p:nvSpPr>
        <p:spPr>
          <a:xfrm>
            <a:off x="489068" y="1353495"/>
            <a:ext cx="8161298" cy="3208084"/>
          </a:xfrm>
          <a:prstGeom prst="rect">
            <a:avLst/>
          </a:prstGeom>
          <a:noFill/>
          <a:ln>
            <a:noFill/>
          </a:ln>
        </p:spPr>
        <p:txBody>
          <a:bodyPr spcFirstLastPara="1" wrap="square" lIns="91425" tIns="91425" rIns="91425" bIns="91425" anchor="t" anchorCtr="0">
            <a:noAutofit/>
          </a:bodyPr>
          <a:lstStyle/>
          <a:p>
            <a:pPr marL="514353" lvl="0" indent="-285750" algn="l" rtl="0">
              <a:lnSpc>
                <a:spcPct val="103333"/>
              </a:lnSpc>
              <a:spcBef>
                <a:spcPts val="0"/>
              </a:spcBef>
              <a:spcAft>
                <a:spcPts val="0"/>
              </a:spcAft>
              <a:buSzPts val="1800"/>
              <a:buFont typeface="Wingdings" pitchFamily="2" charset="2"/>
              <a:buChar char="Ø"/>
            </a:pPr>
            <a:r>
              <a:rPr lang="it" sz="1600" b="1" dirty="0">
                <a:solidFill>
                  <a:srgbClr val="777777"/>
                </a:solidFill>
              </a:rPr>
              <a:t>Consapevolezza e crescita di sé: </a:t>
            </a:r>
            <a:r>
              <a:rPr lang="it" sz="1600" dirty="0">
                <a:solidFill>
                  <a:srgbClr val="777777"/>
                </a:solidFill>
              </a:rPr>
              <a:t>Come si allineano i miei attuali modi di pensare e di agire con le competenze chiave delineate negli IDG? Dove vedo opportunità di crescita?</a:t>
            </a:r>
            <a:endParaRPr dirty="0"/>
          </a:p>
          <a:p>
            <a:pPr marL="514353" lvl="0" indent="-285750" algn="l" rtl="0">
              <a:lnSpc>
                <a:spcPct val="103333"/>
              </a:lnSpc>
              <a:spcBef>
                <a:spcPts val="0"/>
              </a:spcBef>
              <a:spcAft>
                <a:spcPts val="0"/>
              </a:spcAft>
              <a:buSzPts val="1800"/>
              <a:buFont typeface="Wingdings" pitchFamily="2" charset="2"/>
              <a:buChar char="Ø"/>
            </a:pPr>
            <a:r>
              <a:rPr lang="it" sz="1600" b="1" dirty="0">
                <a:solidFill>
                  <a:srgbClr val="777777"/>
                </a:solidFill>
              </a:rPr>
              <a:t>Collaborazione e connessione: </a:t>
            </a:r>
            <a:r>
              <a:rPr lang="it" sz="1600" dirty="0">
                <a:solidFill>
                  <a:srgbClr val="777777"/>
                </a:solidFill>
              </a:rPr>
              <a:t>Come posso favorire connessioni più significative e creare un ambiente di apprendimento di supporto per me e per gli altri?</a:t>
            </a:r>
            <a:endParaRPr dirty="0"/>
          </a:p>
          <a:p>
            <a:pPr marL="514353" lvl="0" indent="-285750" algn="l" rtl="0">
              <a:lnSpc>
                <a:spcPct val="103333"/>
              </a:lnSpc>
              <a:spcBef>
                <a:spcPts val="0"/>
              </a:spcBef>
              <a:spcAft>
                <a:spcPts val="0"/>
              </a:spcAft>
              <a:buSzPts val="1800"/>
              <a:buFont typeface="Wingdings" pitchFamily="2" charset="2"/>
              <a:buChar char="Ø"/>
            </a:pPr>
            <a:r>
              <a:rPr lang="it" sz="1600" b="1" dirty="0">
                <a:solidFill>
                  <a:srgbClr val="777777"/>
                </a:solidFill>
              </a:rPr>
              <a:t>Complessità e resilienza: </a:t>
            </a:r>
            <a:r>
              <a:rPr lang="it" sz="1600" dirty="0">
                <a:solidFill>
                  <a:srgbClr val="777777"/>
                </a:solidFill>
              </a:rPr>
              <a:t>In che modo gestisco l'incertezza e la complessità nella mia vita personale e professionale? Quali strategie potrebbero aiutarmi a rafforzare la mia capacità di adattamento?</a:t>
            </a:r>
            <a:endParaRPr dirty="0"/>
          </a:p>
          <a:p>
            <a:pPr marL="514353" lvl="0" indent="-285750" algn="l" rtl="0">
              <a:lnSpc>
                <a:spcPct val="103333"/>
              </a:lnSpc>
              <a:spcBef>
                <a:spcPts val="0"/>
              </a:spcBef>
              <a:spcAft>
                <a:spcPts val="0"/>
              </a:spcAft>
              <a:buSzPts val="1800"/>
              <a:buFont typeface="Wingdings" pitchFamily="2" charset="2"/>
              <a:buChar char="Ø"/>
            </a:pPr>
            <a:r>
              <a:rPr lang="it" sz="1600" b="1" dirty="0">
                <a:solidFill>
                  <a:srgbClr val="777777"/>
                </a:solidFill>
              </a:rPr>
              <a:t>Scopo e motivazione: </a:t>
            </a:r>
            <a:r>
              <a:rPr lang="it" sz="1600" dirty="0">
                <a:solidFill>
                  <a:srgbClr val="777777"/>
                </a:solidFill>
              </a:rPr>
              <a:t>In che modo il mio lavoro o la mia vita quotidiana contribuiscono a uno scopo più grande? Quali aspetti del quadro IDG mi ispirano maggiormente?</a:t>
            </a:r>
            <a:endParaRPr dirty="0"/>
          </a:p>
          <a:p>
            <a:pPr marL="514353" lvl="0" indent="-285750" algn="l" rtl="0">
              <a:lnSpc>
                <a:spcPct val="103333"/>
              </a:lnSpc>
              <a:spcBef>
                <a:spcPts val="0"/>
              </a:spcBef>
              <a:spcAft>
                <a:spcPts val="0"/>
              </a:spcAft>
              <a:buSzPts val="1800"/>
              <a:buFont typeface="Wingdings" pitchFamily="2" charset="2"/>
              <a:buChar char="Ø"/>
            </a:pPr>
            <a:r>
              <a:rPr lang="it" sz="1600" b="1" dirty="0">
                <a:solidFill>
                  <a:srgbClr val="777777"/>
                </a:solidFill>
              </a:rPr>
              <a:t>Applicazione pratica: </a:t>
            </a:r>
            <a:r>
              <a:rPr lang="it" sz="1600" dirty="0">
                <a:solidFill>
                  <a:srgbClr val="777777"/>
                </a:solidFill>
              </a:rPr>
              <a:t>Come posso integrare gli IDG nel mio sviluppo personale o all'interno della mia organizzazione? Quali piccoli passi posso fare oggi per avere un impatto significativo?</a:t>
            </a:r>
            <a:endParaRPr dirty="0"/>
          </a:p>
          <a:p>
            <a:pPr marL="0" lvl="0" indent="0" algn="l" rtl="0">
              <a:lnSpc>
                <a:spcPct val="100000"/>
              </a:lnSpc>
              <a:spcBef>
                <a:spcPts val="0"/>
              </a:spcBef>
              <a:spcAft>
                <a:spcPts val="0"/>
              </a:spcAft>
              <a:buSzPts val="1800"/>
              <a:buNone/>
            </a:pPr>
            <a:endParaRPr sz="1401" dirty="0"/>
          </a:p>
        </p:txBody>
      </p:sp>
      <p:sp>
        <p:nvSpPr>
          <p:cNvPr id="720" name="Google Shape;720;p30"/>
          <p:cNvSpPr txBox="1">
            <a:spLocks noGrp="1"/>
          </p:cNvSpPr>
          <p:nvPr>
            <p:ph type="body" idx="2"/>
          </p:nvPr>
        </p:nvSpPr>
        <p:spPr>
          <a:xfrm>
            <a:off x="1315113" y="353755"/>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Leggere, riflettere e discutere</a:t>
            </a:r>
            <a:endParaRPr/>
          </a:p>
        </p:txBody>
      </p:sp>
      <p:sp>
        <p:nvSpPr>
          <p:cNvPr id="721" name="Google Shape;721;p30"/>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722" name="Google Shape;722;p30"/>
          <p:cNvGrpSpPr/>
          <p:nvPr/>
        </p:nvGrpSpPr>
        <p:grpSpPr>
          <a:xfrm>
            <a:off x="318019" y="253387"/>
            <a:ext cx="692809" cy="808420"/>
            <a:chOff x="2307546" y="2307551"/>
            <a:chExt cx="929291" cy="1082976"/>
          </a:xfrm>
        </p:grpSpPr>
        <p:grpSp>
          <p:nvGrpSpPr>
            <p:cNvPr id="723" name="Google Shape;723;p30"/>
            <p:cNvGrpSpPr/>
            <p:nvPr/>
          </p:nvGrpSpPr>
          <p:grpSpPr>
            <a:xfrm>
              <a:off x="2536980" y="2723928"/>
              <a:ext cx="470423" cy="276595"/>
              <a:chOff x="2536980" y="2723928"/>
              <a:chExt cx="470423" cy="276595"/>
            </a:xfrm>
          </p:grpSpPr>
          <p:sp>
            <p:nvSpPr>
              <p:cNvPr id="724" name="Google Shape;724;p30"/>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25" name="Google Shape;725;p30"/>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726" name="Google Shape;726;p30"/>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27" name="Google Shape;727;p30"/>
            <p:cNvGrpSpPr/>
            <p:nvPr/>
          </p:nvGrpSpPr>
          <p:grpSpPr>
            <a:xfrm>
              <a:off x="2307546" y="2307551"/>
              <a:ext cx="929291" cy="1082976"/>
              <a:chOff x="2307546" y="2307551"/>
              <a:chExt cx="929291" cy="1082976"/>
            </a:xfrm>
          </p:grpSpPr>
          <p:sp>
            <p:nvSpPr>
              <p:cNvPr id="728" name="Google Shape;728;p30"/>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29" name="Google Shape;729;p30"/>
              <p:cNvGrpSpPr/>
              <p:nvPr/>
            </p:nvGrpSpPr>
            <p:grpSpPr>
              <a:xfrm>
                <a:off x="2362016" y="2746017"/>
                <a:ext cx="820351" cy="644510"/>
                <a:chOff x="2362016" y="2746017"/>
                <a:chExt cx="820351" cy="644510"/>
              </a:xfrm>
            </p:grpSpPr>
            <p:grpSp>
              <p:nvGrpSpPr>
                <p:cNvPr id="730" name="Google Shape;730;p30"/>
                <p:cNvGrpSpPr/>
                <p:nvPr/>
              </p:nvGrpSpPr>
              <p:grpSpPr>
                <a:xfrm>
                  <a:off x="2810981" y="2747665"/>
                  <a:ext cx="371386" cy="642862"/>
                  <a:chOff x="2810981" y="2747665"/>
                  <a:chExt cx="371386" cy="642862"/>
                </a:xfrm>
              </p:grpSpPr>
              <p:sp>
                <p:nvSpPr>
                  <p:cNvPr id="731" name="Google Shape;731;p30"/>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32" name="Google Shape;732;p30"/>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33" name="Google Shape;733;p30"/>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734" name="Google Shape;734;p30"/>
                <p:cNvGrpSpPr/>
                <p:nvPr/>
              </p:nvGrpSpPr>
              <p:grpSpPr>
                <a:xfrm>
                  <a:off x="2362016" y="2746017"/>
                  <a:ext cx="369735" cy="644510"/>
                  <a:chOff x="2362016" y="2746017"/>
                  <a:chExt cx="369735" cy="644510"/>
                </a:xfrm>
              </p:grpSpPr>
              <p:sp>
                <p:nvSpPr>
                  <p:cNvPr id="735" name="Google Shape;735;p30"/>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36" name="Google Shape;736;p30"/>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37" name="Google Shape;737;p30"/>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pic>
        <p:nvPicPr>
          <p:cNvPr id="738" name="Google Shape;738;p30"/>
          <p:cNvPicPr preferRelativeResize="0"/>
          <p:nvPr/>
        </p:nvPicPr>
        <p:blipFill rotWithShape="1">
          <a:blip r:embed="rId3">
            <a:alphaModFix amt="70000"/>
          </a:blip>
          <a:srcRect/>
          <a:stretch/>
        </p:blipFill>
        <p:spPr>
          <a:xfrm>
            <a:off x="-1057536" y="3439076"/>
            <a:ext cx="2285169" cy="244727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739" name="Google Shape;739;p30"/>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E.15</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3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45" name="Google Shape;745;p3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46" name="Google Shape;746;p31"/>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747" name="Google Shape;747;p31"/>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748" name="Google Shape;748;p31"/>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49" name="Google Shape;749;p3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28</a:t>
            </a:fld>
            <a:endParaRPr/>
          </a:p>
        </p:txBody>
      </p:sp>
      <p:sp>
        <p:nvSpPr>
          <p:cNvPr id="750" name="Google Shape;750;p3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751" name="Google Shape;751;p31"/>
          <p:cNvGrpSpPr/>
          <p:nvPr/>
        </p:nvGrpSpPr>
        <p:grpSpPr>
          <a:xfrm>
            <a:off x="383892" y="298768"/>
            <a:ext cx="794914" cy="804197"/>
            <a:chOff x="2932901" y="1728093"/>
            <a:chExt cx="1458439" cy="1475473"/>
          </a:xfrm>
        </p:grpSpPr>
        <p:sp>
          <p:nvSpPr>
            <p:cNvPr id="752" name="Google Shape;752;p31"/>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3" name="Google Shape;753;p31"/>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4" name="Google Shape;754;p31"/>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5" name="Google Shape;755;p31"/>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6" name="Google Shape;756;p31"/>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7" name="Google Shape;757;p31"/>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8" name="Google Shape;758;p31"/>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9" name="Google Shape;759;p31"/>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0" name="Google Shape;760;p31"/>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1" name="Google Shape;761;p31"/>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2" name="Google Shape;762;p31"/>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3" name="Google Shape;763;p31"/>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4" name="Google Shape;764;p31"/>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5" name="Google Shape;765;p31"/>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6" name="Google Shape;766;p31"/>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7" name="Google Shape;767;p31"/>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8" name="Google Shape;768;p31"/>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9" name="Google Shape;769;p31"/>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0" name="Google Shape;770;p31"/>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1" name="Google Shape;771;p31"/>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2" name="Google Shape;772;p31"/>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3" name="Google Shape;773;p31"/>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4" name="Google Shape;774;p31"/>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5" name="Google Shape;775;p31"/>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6" name="Google Shape;776;p31"/>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7" name="Google Shape;777;p31"/>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8" name="Google Shape;778;p31"/>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32"/>
          <p:cNvSpPr txBox="1"/>
          <p:nvPr/>
        </p:nvSpPr>
        <p:spPr>
          <a:xfrm>
            <a:off x="364753" y="2169799"/>
            <a:ext cx="2754512" cy="2165941"/>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Essere nel presente</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Capire la mia bussola interiore</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Quali sono i miei tre valori più importanti? </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Come si esprimono nella mia vita?</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In quali situazioni smetto di essere me stesso o agisco contro i miei valori?</a:t>
            </a:r>
            <a:endParaRPr/>
          </a:p>
          <a:p>
            <a:pPr marL="190493" marR="0" lvl="0" indent="-101593" algn="l" rtl="0">
              <a:lnSpc>
                <a:spcPct val="100000"/>
              </a:lnSpc>
              <a:spcBef>
                <a:spcPts val="0"/>
              </a:spcBef>
              <a:spcAft>
                <a:spcPts val="0"/>
              </a:spcAft>
              <a:buClr>
                <a:srgbClr val="97C679"/>
              </a:buClr>
              <a:buSzPts val="1400"/>
              <a:buFont typeface="Arial"/>
              <a:buNone/>
            </a:pPr>
            <a:endParaRPr sz="1401" b="0" i="0" u="none" strike="noStrike" cap="none">
              <a:solidFill>
                <a:srgbClr val="6D6E71"/>
              </a:solidFill>
              <a:latin typeface="Calibri"/>
              <a:ea typeface="Calibri"/>
              <a:cs typeface="Calibri"/>
              <a:sym typeface="Calibri"/>
            </a:endParaRPr>
          </a:p>
          <a:p>
            <a:pPr marL="190493" marR="0" lvl="0" indent="-101596" algn="l" rtl="0">
              <a:lnSpc>
                <a:spcPct val="100000"/>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
        <p:nvSpPr>
          <p:cNvPr id="784" name="Google Shape;784;p32"/>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85" name="Google Shape;785;p32"/>
          <p:cNvSpPr txBox="1"/>
          <p:nvPr/>
        </p:nvSpPr>
        <p:spPr>
          <a:xfrm>
            <a:off x="364474" y="426505"/>
            <a:ext cx="5775379" cy="564990"/>
          </a:xfrm>
          <a:prstGeom prst="rect">
            <a:avLst/>
          </a:prstGeom>
          <a:noFill/>
          <a:ln>
            <a:noFill/>
          </a:ln>
        </p:spPr>
        <p:txBody>
          <a:bodyPr spcFirstLastPara="1" wrap="square" lIns="0" tIns="10100" rIns="0" bIns="0" anchor="t" anchorCtr="0">
            <a:spAutoFit/>
          </a:bodyPr>
          <a:lstStyle/>
          <a:p>
            <a:pPr marL="12701" marR="0" lvl="0" indent="0" algn="l" rtl="0">
              <a:lnSpc>
                <a:spcPct val="102857"/>
              </a:lnSpc>
              <a:spcBef>
                <a:spcPts val="0"/>
              </a:spcBef>
              <a:spcAft>
                <a:spcPts val="0"/>
              </a:spcAft>
              <a:buNone/>
            </a:pPr>
            <a:r>
              <a:rPr lang="it" sz="3500" b="1" i="0" u="none" strike="noStrike" cap="none" dirty="0">
                <a:solidFill>
                  <a:schemeClr val="lt1"/>
                </a:solidFill>
                <a:latin typeface="Calibri"/>
                <a:ea typeface="Calibri"/>
                <a:cs typeface="Calibri"/>
                <a:sym typeface="Calibri"/>
              </a:rPr>
              <a:t>Consigli e suggerimenti utili</a:t>
            </a:r>
            <a:endParaRPr dirty="0"/>
          </a:p>
        </p:txBody>
      </p:sp>
      <p:sp>
        <p:nvSpPr>
          <p:cNvPr id="786" name="Google Shape;786;p32"/>
          <p:cNvSpPr txBox="1">
            <a:spLocks noGrp="1"/>
          </p:cNvSpPr>
          <p:nvPr>
            <p:ph type="body" idx="2"/>
          </p:nvPr>
        </p:nvSpPr>
        <p:spPr>
          <a:xfrm>
            <a:off x="364752" y="1474912"/>
            <a:ext cx="2594734" cy="719001"/>
          </a:xfrm>
          <a:prstGeom prst="rect">
            <a:avLst/>
          </a:prstGeom>
          <a:noFill/>
          <a:ln>
            <a:noFill/>
          </a:ln>
        </p:spPr>
        <p:txBody>
          <a:bodyPr spcFirstLastPara="1" wrap="square" lIns="91425" tIns="91425" rIns="91425" bIns="91425" anchor="t" anchorCtr="0">
            <a:noAutofit/>
          </a:bodyPr>
          <a:lstStyle/>
          <a:p>
            <a:pPr marL="0" lvl="0" indent="0" algn="l" rtl="0">
              <a:lnSpc>
                <a:spcPct val="98518"/>
              </a:lnSpc>
              <a:spcBef>
                <a:spcPts val="0"/>
              </a:spcBef>
              <a:spcAft>
                <a:spcPts val="0"/>
              </a:spcAft>
              <a:buSzPts val="1800"/>
              <a:buNone/>
            </a:pPr>
            <a:r>
              <a:rPr lang="it">
                <a:solidFill>
                  <a:srgbClr val="8ABF3B"/>
                </a:solidFill>
              </a:rPr>
              <a:t>Essere</a:t>
            </a:r>
            <a:endParaRPr/>
          </a:p>
        </p:txBody>
      </p:sp>
      <p:pic>
        <p:nvPicPr>
          <p:cNvPr id="787" name="Google Shape;787;p32"/>
          <p:cNvPicPr preferRelativeResize="0"/>
          <p:nvPr/>
        </p:nvPicPr>
        <p:blipFill rotWithShape="1">
          <a:blip r:embed="rId3">
            <a:alphaModFix amt="70000"/>
          </a:blip>
          <a:srcRect/>
          <a:stretch/>
        </p:blipFill>
        <p:spPr>
          <a:xfrm flipH="1">
            <a:off x="7972769" y="-257995"/>
            <a:ext cx="2160216" cy="218416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788" name="Google Shape;788;p32"/>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29</a:t>
            </a:fld>
            <a:endParaRPr/>
          </a:p>
        </p:txBody>
      </p:sp>
      <p:sp>
        <p:nvSpPr>
          <p:cNvPr id="789" name="Google Shape;789;p32"/>
          <p:cNvSpPr txBox="1"/>
          <p:nvPr/>
        </p:nvSpPr>
        <p:spPr>
          <a:xfrm>
            <a:off x="3460297" y="2185409"/>
            <a:ext cx="2417692" cy="1950369"/>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Quali prospettive mi mancano e quali mi sfidano?</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Quali sono le tre cose più importanti in una prospettiva di 1, 10 o 100 anni?</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Come posso pensare in termini di "entrambi e"?</a:t>
            </a:r>
            <a:endParaRPr/>
          </a:p>
          <a:p>
            <a:pPr marL="190493" marR="0" lvl="0" indent="-101596" algn="l" rtl="0">
              <a:lnSpc>
                <a:spcPct val="100000"/>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
        <p:nvSpPr>
          <p:cNvPr id="790" name="Google Shape;790;p32"/>
          <p:cNvSpPr txBox="1"/>
          <p:nvPr/>
        </p:nvSpPr>
        <p:spPr>
          <a:xfrm>
            <a:off x="3388422" y="1466408"/>
            <a:ext cx="2594734" cy="719001"/>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800" b="1" i="0" u="none" strike="noStrike" cap="none">
                <a:solidFill>
                  <a:srgbClr val="8ABF3B"/>
                </a:solidFill>
                <a:latin typeface="Calibri"/>
                <a:ea typeface="Calibri"/>
                <a:cs typeface="Calibri"/>
                <a:sym typeface="Calibri"/>
              </a:rPr>
              <a:t>Pensare</a:t>
            </a:r>
            <a:endParaRPr sz="1401" b="0" i="0" u="none" strike="noStrike" cap="none">
              <a:solidFill>
                <a:srgbClr val="000000"/>
              </a:solidFill>
              <a:latin typeface="Arial"/>
              <a:ea typeface="Arial"/>
              <a:cs typeface="Arial"/>
              <a:sym typeface="Arial"/>
            </a:endParaRPr>
          </a:p>
        </p:txBody>
      </p:sp>
      <p:sp>
        <p:nvSpPr>
          <p:cNvPr id="791" name="Google Shape;791;p32"/>
          <p:cNvSpPr txBox="1"/>
          <p:nvPr/>
        </p:nvSpPr>
        <p:spPr>
          <a:xfrm>
            <a:off x="6139853" y="1467980"/>
            <a:ext cx="1610589" cy="719001"/>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800" b="1" i="0" u="none" strike="noStrike" cap="none">
                <a:solidFill>
                  <a:srgbClr val="8ABF3B"/>
                </a:solidFill>
                <a:latin typeface="Calibri"/>
                <a:ea typeface="Calibri"/>
                <a:cs typeface="Calibri"/>
                <a:sym typeface="Calibri"/>
              </a:rPr>
              <a:t>Relazioni</a:t>
            </a:r>
            <a:endParaRPr sz="1401" b="0" i="0" u="none" strike="noStrike" cap="none">
              <a:solidFill>
                <a:srgbClr val="000000"/>
              </a:solidFill>
              <a:latin typeface="Arial"/>
              <a:ea typeface="Arial"/>
              <a:cs typeface="Arial"/>
              <a:sym typeface="Arial"/>
            </a:endParaRPr>
          </a:p>
        </p:txBody>
      </p:sp>
      <p:cxnSp>
        <p:nvCxnSpPr>
          <p:cNvPr id="792" name="Google Shape;792;p32"/>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793" name="Google Shape;793;p32"/>
          <p:cNvCxnSpPr/>
          <p:nvPr/>
        </p:nvCxnSpPr>
        <p:spPr>
          <a:xfrm>
            <a:off x="6062505"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794" name="Google Shape;794;p32"/>
          <p:cNvSpPr txBox="1"/>
          <p:nvPr/>
        </p:nvSpPr>
        <p:spPr>
          <a:xfrm>
            <a:off x="6257837" y="2169150"/>
            <a:ext cx="2787681" cy="2381513"/>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Spostare l'attenzione dal problema alla forza. Prestate attenzione a ciò che desiderate di più, cresce dove voi annaffiate. </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Cosa vi aiuta a mettere il "noi" prima dell'"io" in una situazione?</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Una passeggiata nel bosco in riva al mare</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Siamo completamente dipendenti dalla terra su cui viviamo! </a:t>
            </a:r>
            <a:br>
              <a:rPr lang="it" sz="1401" b="0" i="0" u="none" strike="noStrike" cap="none">
                <a:solidFill>
                  <a:srgbClr val="6D6E71"/>
                </a:solidFill>
                <a:latin typeface="Calibri"/>
                <a:ea typeface="Calibri"/>
                <a:cs typeface="Calibri"/>
                <a:sym typeface="Calibri"/>
              </a:rPr>
            </a:br>
            <a:r>
              <a:rPr lang="it" sz="1401" b="0" i="0" u="none" strike="noStrike" cap="none">
                <a:solidFill>
                  <a:srgbClr val="6D6E71"/>
                </a:solidFill>
                <a:latin typeface="Calibri"/>
                <a:ea typeface="Calibri"/>
                <a:cs typeface="Calibri"/>
                <a:sym typeface="Calibri"/>
              </a:rPr>
              <a:t>...e l'uno dall'altro</a:t>
            </a:r>
            <a:endParaRPr sz="1401" b="0" i="0" u="none" strike="noStrike" cap="none">
              <a:solidFill>
                <a:srgbClr val="6D6E71"/>
              </a:solidFill>
              <a:latin typeface="Calibri"/>
              <a:ea typeface="Calibri"/>
              <a:cs typeface="Calibri"/>
              <a:sym typeface="Calibri"/>
            </a:endParaRPr>
          </a:p>
          <a:p>
            <a:pPr marL="190493" marR="0" lvl="0" indent="-101596" algn="l" rtl="0">
              <a:lnSpc>
                <a:spcPct val="100000"/>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251" name="Google Shape;251;p1"/>
          <p:cNvSpPr txBox="1"/>
          <p:nvPr/>
        </p:nvSpPr>
        <p:spPr>
          <a:xfrm>
            <a:off x="364473" y="426505"/>
            <a:ext cx="4540679" cy="564990"/>
          </a:xfrm>
          <a:prstGeom prst="rect">
            <a:avLst/>
          </a:prstGeom>
          <a:noFill/>
          <a:ln>
            <a:noFill/>
          </a:ln>
        </p:spPr>
        <p:txBody>
          <a:bodyPr spcFirstLastPara="1" wrap="square" lIns="0" tIns="10100" rIns="0" bIns="0" anchor="t" anchorCtr="0">
            <a:spAutoFit/>
          </a:bodyPr>
          <a:lstStyle/>
          <a:p>
            <a:pPr marL="12701" marR="0" lvl="0" indent="0" algn="l" rtl="0">
              <a:lnSpc>
                <a:spcPct val="102857"/>
              </a:lnSpc>
              <a:spcBef>
                <a:spcPts val="0"/>
              </a:spcBef>
              <a:spcAft>
                <a:spcPts val="0"/>
              </a:spcAft>
              <a:buNone/>
            </a:pPr>
            <a:r>
              <a:rPr lang="it" sz="3500" b="1" i="0" u="none" strike="noStrike" cap="none">
                <a:solidFill>
                  <a:schemeClr val="lt1"/>
                </a:solidFill>
                <a:latin typeface="Calibri"/>
                <a:ea typeface="Calibri"/>
                <a:cs typeface="Calibri"/>
                <a:sym typeface="Calibri"/>
              </a:rPr>
              <a:t>Informazioni su questo corso</a:t>
            </a:r>
            <a:endParaRPr sz="1401" b="0" i="0" u="none" strike="noStrike" cap="none">
              <a:solidFill>
                <a:srgbClr val="000000"/>
              </a:solidFill>
              <a:latin typeface="Arial"/>
              <a:ea typeface="Arial"/>
              <a:cs typeface="Arial"/>
              <a:sym typeface="Arial"/>
            </a:endParaRPr>
          </a:p>
        </p:txBody>
      </p:sp>
      <p:sp>
        <p:nvSpPr>
          <p:cNvPr id="252" name="Google Shape;252;p1"/>
          <p:cNvSpPr txBox="1">
            <a:spLocks noGrp="1"/>
          </p:cNvSpPr>
          <p:nvPr>
            <p:ph type="body" idx="2"/>
          </p:nvPr>
        </p:nvSpPr>
        <p:spPr>
          <a:xfrm>
            <a:off x="506685" y="1609422"/>
            <a:ext cx="2594734" cy="2385438"/>
          </a:xfrm>
          <a:prstGeom prst="rect">
            <a:avLst/>
          </a:prstGeom>
          <a:noFill/>
          <a:ln>
            <a:noFill/>
          </a:ln>
        </p:spPr>
        <p:txBody>
          <a:bodyPr spcFirstLastPara="1" wrap="square" lIns="91425" tIns="91425" rIns="91425" bIns="91425" anchor="t" anchorCtr="0">
            <a:noAutofit/>
          </a:bodyPr>
          <a:lstStyle/>
          <a:p>
            <a:pPr marL="0" lvl="0" indent="0" algn="l" rtl="0">
              <a:lnSpc>
                <a:spcPct val="98518"/>
              </a:lnSpc>
              <a:spcBef>
                <a:spcPts val="0"/>
              </a:spcBef>
              <a:spcAft>
                <a:spcPts val="0"/>
              </a:spcAft>
              <a:buSzPts val="1800"/>
              <a:buNone/>
            </a:pPr>
            <a:r>
              <a:rPr lang="it" sz="2000">
                <a:solidFill>
                  <a:srgbClr val="777777"/>
                </a:solidFill>
              </a:rPr>
              <a:t>Questo è il secondo corso di una serie di tre corsi</a:t>
            </a:r>
            <a:endParaRPr sz="2000">
              <a:solidFill>
                <a:srgbClr val="777777"/>
              </a:solidFill>
            </a:endParaRPr>
          </a:p>
        </p:txBody>
      </p:sp>
      <p:sp>
        <p:nvSpPr>
          <p:cNvPr id="253" name="Google Shape;253;p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a:t>
            </a:fld>
            <a:endParaRPr/>
          </a:p>
        </p:txBody>
      </p:sp>
      <p:sp>
        <p:nvSpPr>
          <p:cNvPr id="254" name="Google Shape;254;p1"/>
          <p:cNvSpPr txBox="1"/>
          <p:nvPr/>
        </p:nvSpPr>
        <p:spPr>
          <a:xfrm>
            <a:off x="3336295" y="1647255"/>
            <a:ext cx="2594734" cy="2603042"/>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000" b="1" i="0" u="none" strike="noStrike" cap="none">
                <a:solidFill>
                  <a:srgbClr val="777777"/>
                </a:solidFill>
                <a:latin typeface="Calibri"/>
                <a:ea typeface="Calibri"/>
                <a:cs typeface="Calibri"/>
                <a:sym typeface="Calibri"/>
              </a:rPr>
              <a:t>Guida i partecipanti nell'esplorazione del loro potenziale percorso personale e professionale nel turismo eco-sanitario, utilizzando Ikigai per identificare la loro vocazione.</a:t>
            </a:r>
            <a:endParaRPr sz="2000" b="0" i="0" u="sng" strike="noStrike" cap="none">
              <a:solidFill>
                <a:srgbClr val="777777"/>
              </a:solidFill>
              <a:latin typeface="Arial"/>
              <a:ea typeface="Arial"/>
              <a:cs typeface="Arial"/>
              <a:sym typeface="Arial"/>
            </a:endParaRPr>
          </a:p>
        </p:txBody>
      </p:sp>
      <p:sp>
        <p:nvSpPr>
          <p:cNvPr id="255" name="Google Shape;255;p1"/>
          <p:cNvSpPr txBox="1"/>
          <p:nvPr/>
        </p:nvSpPr>
        <p:spPr>
          <a:xfrm>
            <a:off x="6241323" y="1603137"/>
            <a:ext cx="2811552" cy="2691278"/>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000" b="1" i="0" u="none" strike="noStrike" cap="none">
                <a:solidFill>
                  <a:srgbClr val="777777"/>
                </a:solidFill>
                <a:latin typeface="Calibri"/>
                <a:ea typeface="Calibri"/>
                <a:cs typeface="Calibri"/>
                <a:sym typeface="Calibri"/>
              </a:rPr>
              <a:t>Il corso si ispira agli Obiettivi di Sviluppo Interno, aiutando i partecipanti a coltivare le competenze chiave per un'imprenditoria sostenibile e un impegno significativo nel settore.</a:t>
            </a:r>
            <a:endParaRPr sz="2800" b="1" i="0" u="none" strike="noStrike" cap="none">
              <a:solidFill>
                <a:srgbClr val="8ABF3B"/>
              </a:solidFill>
              <a:latin typeface="Calibri"/>
              <a:ea typeface="Calibri"/>
              <a:cs typeface="Calibri"/>
              <a:sym typeface="Calibri"/>
            </a:endParaRPr>
          </a:p>
        </p:txBody>
      </p:sp>
      <p:cxnSp>
        <p:nvCxnSpPr>
          <p:cNvPr id="256" name="Google Shape;256;p1"/>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257" name="Google Shape;257;p1"/>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33"/>
          <p:cNvSpPr txBox="1"/>
          <p:nvPr/>
        </p:nvSpPr>
        <p:spPr>
          <a:xfrm>
            <a:off x="578461" y="2191092"/>
            <a:ext cx="2522958" cy="2597085"/>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Cosa contribuisce a un vero dialogo? </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Comunicazione non violenta</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Salto delle bolle</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Ascoltarsi a vicenda</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Osare la co-creazione, lasciare andare il controllo</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Come posso includere coloro che la pensano diversamente</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Costruire la sicurezza psicologica</a:t>
            </a:r>
            <a:endParaRPr sz="1401" b="0" i="0" u="none" strike="noStrike" cap="none">
              <a:solidFill>
                <a:srgbClr val="6D6E71"/>
              </a:solidFill>
              <a:latin typeface="Calibri"/>
              <a:ea typeface="Calibri"/>
              <a:cs typeface="Calibri"/>
              <a:sym typeface="Calibri"/>
            </a:endParaRPr>
          </a:p>
          <a:p>
            <a:pPr marL="190493" marR="0" lvl="0" indent="-101593" algn="l" rtl="0">
              <a:lnSpc>
                <a:spcPct val="100000"/>
              </a:lnSpc>
              <a:spcBef>
                <a:spcPts val="0"/>
              </a:spcBef>
              <a:spcAft>
                <a:spcPts val="0"/>
              </a:spcAft>
              <a:buClr>
                <a:srgbClr val="97C679"/>
              </a:buClr>
              <a:buSzPts val="1400"/>
              <a:buFont typeface="Arial"/>
              <a:buNone/>
            </a:pPr>
            <a:endParaRPr sz="1401" b="0" i="0" u="none" strike="noStrike" cap="none">
              <a:solidFill>
                <a:srgbClr val="6D6E71"/>
              </a:solidFill>
              <a:latin typeface="Calibri"/>
              <a:ea typeface="Calibri"/>
              <a:cs typeface="Calibri"/>
              <a:sym typeface="Calibri"/>
            </a:endParaRPr>
          </a:p>
          <a:p>
            <a:pPr marL="190493" marR="0" lvl="0" indent="-101596" algn="l" rtl="0">
              <a:lnSpc>
                <a:spcPct val="100000"/>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
        <p:nvSpPr>
          <p:cNvPr id="800" name="Google Shape;800;p33"/>
          <p:cNvSpPr/>
          <p:nvPr/>
        </p:nvSpPr>
        <p:spPr>
          <a:xfrm>
            <a:off x="2" y="3"/>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01" name="Google Shape;801;p33"/>
          <p:cNvSpPr txBox="1"/>
          <p:nvPr/>
        </p:nvSpPr>
        <p:spPr>
          <a:xfrm>
            <a:off x="364474" y="426505"/>
            <a:ext cx="6624723" cy="564990"/>
          </a:xfrm>
          <a:prstGeom prst="rect">
            <a:avLst/>
          </a:prstGeom>
          <a:noFill/>
          <a:ln>
            <a:noFill/>
          </a:ln>
        </p:spPr>
        <p:txBody>
          <a:bodyPr spcFirstLastPara="1" wrap="square" lIns="0" tIns="10100" rIns="0" bIns="0" anchor="t" anchorCtr="0">
            <a:spAutoFit/>
          </a:bodyPr>
          <a:lstStyle/>
          <a:p>
            <a:pPr marL="12701" marR="0" lvl="0" indent="0" algn="l" rtl="0">
              <a:lnSpc>
                <a:spcPct val="102857"/>
              </a:lnSpc>
              <a:spcBef>
                <a:spcPts val="0"/>
              </a:spcBef>
              <a:spcAft>
                <a:spcPts val="0"/>
              </a:spcAft>
              <a:buNone/>
            </a:pPr>
            <a:r>
              <a:rPr lang="it" sz="3500" b="1" i="0" u="none" strike="noStrike" cap="none" dirty="0">
                <a:solidFill>
                  <a:schemeClr val="lt1"/>
                </a:solidFill>
                <a:latin typeface="Calibri"/>
                <a:ea typeface="Calibri"/>
                <a:cs typeface="Calibri"/>
                <a:sym typeface="Calibri"/>
              </a:rPr>
              <a:t>Consigli e suggerimenti utili</a:t>
            </a:r>
            <a:endParaRPr dirty="0"/>
          </a:p>
        </p:txBody>
      </p:sp>
      <p:sp>
        <p:nvSpPr>
          <p:cNvPr id="802" name="Google Shape;802;p33"/>
          <p:cNvSpPr txBox="1">
            <a:spLocks noGrp="1"/>
          </p:cNvSpPr>
          <p:nvPr>
            <p:ph type="body" idx="2"/>
          </p:nvPr>
        </p:nvSpPr>
        <p:spPr>
          <a:xfrm>
            <a:off x="544095" y="1262635"/>
            <a:ext cx="2594734" cy="719001"/>
          </a:xfrm>
          <a:prstGeom prst="rect">
            <a:avLst/>
          </a:prstGeom>
          <a:noFill/>
          <a:ln>
            <a:noFill/>
          </a:ln>
        </p:spPr>
        <p:txBody>
          <a:bodyPr spcFirstLastPara="1" wrap="square" lIns="91425" tIns="91425" rIns="91425" bIns="91425" anchor="t" anchorCtr="0">
            <a:noAutofit/>
          </a:bodyPr>
          <a:lstStyle/>
          <a:p>
            <a:pPr marL="0" lvl="0" indent="0" algn="l" rtl="0">
              <a:lnSpc>
                <a:spcPct val="98518"/>
              </a:lnSpc>
              <a:spcBef>
                <a:spcPts val="0"/>
              </a:spcBef>
              <a:spcAft>
                <a:spcPts val="0"/>
              </a:spcAft>
              <a:buSzPts val="1800"/>
              <a:buNone/>
            </a:pPr>
            <a:r>
              <a:rPr lang="it" dirty="0">
                <a:solidFill>
                  <a:srgbClr val="8ABF3B"/>
                </a:solidFill>
              </a:rPr>
              <a:t>Collaborare</a:t>
            </a:r>
            <a:endParaRPr dirty="0"/>
          </a:p>
        </p:txBody>
      </p:sp>
      <p:sp>
        <p:nvSpPr>
          <p:cNvPr id="804" name="Google Shape;804;p3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30</a:t>
            </a:fld>
            <a:endParaRPr/>
          </a:p>
        </p:txBody>
      </p:sp>
      <p:sp>
        <p:nvSpPr>
          <p:cNvPr id="805" name="Google Shape;805;p33"/>
          <p:cNvSpPr txBox="1"/>
          <p:nvPr/>
        </p:nvSpPr>
        <p:spPr>
          <a:xfrm>
            <a:off x="3549575" y="2207351"/>
            <a:ext cx="2594719" cy="2165941"/>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Passi di formica e passi di elefante</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Aumentare gradualmente la consapevolezza</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Stabilire un'abitudine (tempo/forma/luogo) per passare dal pilota automatico all'azione intenzionale. </a:t>
            </a:r>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Ricollegarsi alla bussola interiore</a:t>
            </a:r>
            <a:endParaRPr sz="1401" b="0" i="0" u="none" strike="noStrike" cap="none">
              <a:solidFill>
                <a:srgbClr val="6D6E71"/>
              </a:solidFill>
              <a:latin typeface="Calibri"/>
              <a:ea typeface="Calibri"/>
              <a:cs typeface="Calibri"/>
              <a:sym typeface="Calibri"/>
            </a:endParaRPr>
          </a:p>
          <a:p>
            <a:pPr marL="285750" marR="0" lvl="0" indent="-285750" algn="l" rtl="0">
              <a:lnSpc>
                <a:spcPct val="100000"/>
              </a:lnSpc>
              <a:spcBef>
                <a:spcPts val="0"/>
              </a:spcBef>
              <a:spcAft>
                <a:spcPts val="0"/>
              </a:spcAft>
              <a:buClr>
                <a:srgbClr val="97C679"/>
              </a:buClr>
              <a:buSzPts val="1400"/>
              <a:buFont typeface="Noto Sans Symbols"/>
              <a:buChar char="❖"/>
            </a:pPr>
            <a:r>
              <a:rPr lang="it" sz="1401" b="0" i="0" u="none" strike="noStrike" cap="none">
                <a:solidFill>
                  <a:srgbClr val="6D6E71"/>
                </a:solidFill>
                <a:latin typeface="Calibri"/>
                <a:ea typeface="Calibri"/>
                <a:cs typeface="Calibri"/>
                <a:sym typeface="Calibri"/>
              </a:rPr>
              <a:t>Lo facciamo insieme!</a:t>
            </a:r>
            <a:endParaRPr/>
          </a:p>
          <a:p>
            <a:pPr marL="190493" marR="0" lvl="0" indent="-101596" algn="l" rtl="0">
              <a:lnSpc>
                <a:spcPct val="100000"/>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
        <p:nvSpPr>
          <p:cNvPr id="806" name="Google Shape;806;p33"/>
          <p:cNvSpPr txBox="1"/>
          <p:nvPr/>
        </p:nvSpPr>
        <p:spPr>
          <a:xfrm>
            <a:off x="3515111" y="1254780"/>
            <a:ext cx="2594734" cy="719001"/>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800" b="1" i="0" u="none" strike="noStrike" cap="none">
                <a:solidFill>
                  <a:srgbClr val="8ABF3B"/>
                </a:solidFill>
                <a:latin typeface="Calibri"/>
                <a:ea typeface="Calibri"/>
                <a:cs typeface="Calibri"/>
                <a:sym typeface="Calibri"/>
              </a:rPr>
              <a:t>Recitazione</a:t>
            </a:r>
            <a:endParaRPr sz="1401" b="0" i="0" u="none" strike="noStrike" cap="none">
              <a:solidFill>
                <a:srgbClr val="000000"/>
              </a:solidFill>
              <a:latin typeface="Arial"/>
              <a:ea typeface="Arial"/>
              <a:cs typeface="Arial"/>
              <a:sym typeface="Arial"/>
            </a:endParaRPr>
          </a:p>
        </p:txBody>
      </p:sp>
      <p:cxnSp>
        <p:nvCxnSpPr>
          <p:cNvPr id="807" name="Google Shape;807;p33"/>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sp>
        <p:nvSpPr>
          <p:cNvPr id="808" name="Google Shape;808;p33"/>
          <p:cNvSpPr txBox="1"/>
          <p:nvPr/>
        </p:nvSpPr>
        <p:spPr>
          <a:xfrm>
            <a:off x="6487299" y="2178116"/>
            <a:ext cx="2417692" cy="1303654"/>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401" b="0" i="0" u="none" strike="noStrike" cap="none">
                <a:solidFill>
                  <a:srgbClr val="6D6E71"/>
                </a:solidFill>
                <a:latin typeface="Calibri"/>
                <a:ea typeface="Calibri"/>
                <a:cs typeface="Calibri"/>
                <a:sym typeface="Calibri"/>
              </a:rPr>
              <a:t>Volete scoprire altri suggerimenti e strumenti per esplorare gli Obiettivi di Sviluppo Interiore? </a:t>
            </a:r>
            <a:br>
              <a:rPr lang="it" sz="1401" b="0" i="0" u="none" strike="noStrike" cap="none">
                <a:solidFill>
                  <a:srgbClr val="6D6E71"/>
                </a:solidFill>
                <a:latin typeface="Calibri"/>
                <a:ea typeface="Calibri"/>
                <a:cs typeface="Calibri"/>
                <a:sym typeface="Calibri"/>
              </a:rPr>
            </a:br>
            <a:br>
              <a:rPr lang="it" sz="1401" b="0" i="0" u="none" strike="noStrike" cap="none">
                <a:solidFill>
                  <a:srgbClr val="6D6E71"/>
                </a:solidFill>
                <a:latin typeface="Calibri"/>
                <a:ea typeface="Calibri"/>
                <a:cs typeface="Calibri"/>
                <a:sym typeface="Calibri"/>
              </a:rPr>
            </a:br>
            <a:r>
              <a:rPr lang="it" sz="1401" b="0" i="0" u="sng" strike="noStrike" cap="none">
                <a:solidFill>
                  <a:srgbClr val="6D6E7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Andate al Toolkit aperto sugli Obiettivi di Sviluppo Interiore!</a:t>
            </a:r>
            <a:endParaRPr sz="1401" b="0" i="0" u="none" strike="noStrike" cap="none">
              <a:solidFill>
                <a:srgbClr val="6D6E71"/>
              </a:solidFill>
              <a:latin typeface="Calibri"/>
              <a:ea typeface="Calibri"/>
              <a:cs typeface="Calibri"/>
              <a:sym typeface="Calibri"/>
            </a:endParaRPr>
          </a:p>
        </p:txBody>
      </p:sp>
      <p:sp>
        <p:nvSpPr>
          <p:cNvPr id="809" name="Google Shape;809;p33"/>
          <p:cNvSpPr txBox="1"/>
          <p:nvPr/>
        </p:nvSpPr>
        <p:spPr>
          <a:xfrm>
            <a:off x="6415427" y="1244367"/>
            <a:ext cx="2702840" cy="719001"/>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800" b="1" i="0" u="none" strike="noStrike" cap="none" dirty="0">
                <a:solidFill>
                  <a:srgbClr val="8ABF3B"/>
                </a:solidFill>
                <a:latin typeface="Calibri"/>
                <a:ea typeface="Calibri"/>
                <a:cs typeface="Calibri"/>
                <a:sym typeface="Calibri"/>
              </a:rPr>
              <a:t>Suggerimenti e strumenti</a:t>
            </a:r>
            <a:endParaRPr sz="1401" b="0" i="0" u="none" strike="noStrike" cap="none" dirty="0">
              <a:solidFill>
                <a:srgbClr val="000000"/>
              </a:solidFill>
              <a:latin typeface="Arial"/>
              <a:ea typeface="Arial"/>
              <a:cs typeface="Arial"/>
              <a:sym typeface="Arial"/>
            </a:endParaRPr>
          </a:p>
        </p:txBody>
      </p:sp>
      <p:cxnSp>
        <p:nvCxnSpPr>
          <p:cNvPr id="810" name="Google Shape;810;p33"/>
          <p:cNvCxnSpPr/>
          <p:nvPr/>
        </p:nvCxnSpPr>
        <p:spPr>
          <a:xfrm>
            <a:off x="6180544" y="1367503"/>
            <a:ext cx="0" cy="2960018"/>
          </a:xfrm>
          <a:prstGeom prst="straightConnector1">
            <a:avLst/>
          </a:prstGeom>
          <a:noFill/>
          <a:ln w="19050" cap="flat" cmpd="sng">
            <a:solidFill>
              <a:srgbClr val="8ABF3B"/>
            </a:solidFill>
            <a:prstDash val="solid"/>
            <a:round/>
            <a:headEnd type="none" w="sm" len="sm"/>
            <a:tailEnd type="none" w="sm" len="sm"/>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3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16" name="Google Shape;816;p3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17" name="Google Shape;817;p34"/>
          <p:cNvSpPr txBox="1">
            <a:spLocks noGrp="1"/>
          </p:cNvSpPr>
          <p:nvPr>
            <p:ph type="body" idx="1"/>
          </p:nvPr>
        </p:nvSpPr>
        <p:spPr>
          <a:xfrm>
            <a:off x="349680" y="1097509"/>
            <a:ext cx="8591122" cy="3248176"/>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1200" dirty="0"/>
              <a:t>Meet Yourself at 90 è un esercizio guidato che vi aiuta a essere presenti con le vostre speranze, i vostri sogni, le vostre priorità e i vostri valori immaginandovi alla vostra festa di compleanno di 90 anni. È un esercizio che a volte provoca sentimenti forti. E qualunque cosa appaia, va bene. Siete abbastanza grandi per contenere tutte le vostre emozioni.</a:t>
            </a:r>
            <a:endParaRPr dirty="0"/>
          </a:p>
          <a:p>
            <a:pPr marL="285750" lvl="0" indent="-285750" algn="l" rtl="0">
              <a:lnSpc>
                <a:spcPct val="100000"/>
              </a:lnSpc>
              <a:spcBef>
                <a:spcPts val="0"/>
              </a:spcBef>
              <a:spcAft>
                <a:spcPts val="0"/>
              </a:spcAft>
              <a:buSzPts val="1800"/>
              <a:buFont typeface="Wingdings" pitchFamily="2" charset="2"/>
              <a:buChar char="Ø"/>
            </a:pPr>
            <a:endParaRPr sz="1400" dirty="0"/>
          </a:p>
          <a:p>
            <a:pPr marL="285746" lvl="0" indent="-285746" algn="l" rtl="0">
              <a:lnSpc>
                <a:spcPct val="100000"/>
              </a:lnSpc>
              <a:spcBef>
                <a:spcPts val="0"/>
              </a:spcBef>
              <a:spcAft>
                <a:spcPts val="0"/>
              </a:spcAft>
              <a:buSzPts val="1800"/>
              <a:buFont typeface="Wingdings" pitchFamily="2" charset="2"/>
              <a:buChar char="Ø"/>
            </a:pPr>
            <a:r>
              <a:rPr lang="it" sz="1200" dirty="0"/>
              <a:t>Sedetevi comodamente sulla sedia con la schiena dritta ma rilassata. Lasciate che il corpo riposi in se stesso. Cosa pensa dell'inquinamento generato dalle attività turistiche, tra cui i rifiuti di plastica, l'inquinamento acustico e l'inquinamento fognario?</a:t>
            </a:r>
            <a:endParaRPr dirty="0"/>
          </a:p>
          <a:p>
            <a:pPr marL="285746" lvl="0" indent="-285746" algn="l" rtl="0">
              <a:lnSpc>
                <a:spcPct val="100000"/>
              </a:lnSpc>
              <a:spcBef>
                <a:spcPts val="0"/>
              </a:spcBef>
              <a:spcAft>
                <a:spcPts val="0"/>
              </a:spcAft>
              <a:buSzPts val="1800"/>
              <a:buFont typeface="Wingdings" pitchFamily="2" charset="2"/>
              <a:buChar char="Ø"/>
            </a:pPr>
            <a:r>
              <a:rPr lang="it" sz="1200" dirty="0"/>
              <a:t>Siate consapevoli di dove vi trovate in questo momento. Chiudete delicatamente gli occhi. Sentite di essere completamente presenti nel vostro corpo. Siate consapevoli del contatto dei piedi con il suolo, delle braccia con le gambe.</a:t>
            </a:r>
            <a:endParaRPr dirty="0"/>
          </a:p>
          <a:p>
            <a:pPr marL="285746" lvl="0" indent="-285746" algn="l" rtl="0">
              <a:lnSpc>
                <a:spcPct val="100000"/>
              </a:lnSpc>
              <a:spcBef>
                <a:spcPts val="0"/>
              </a:spcBef>
              <a:spcAft>
                <a:spcPts val="0"/>
              </a:spcAft>
              <a:buSzPts val="1800"/>
              <a:buFont typeface="Wingdings" pitchFamily="2" charset="2"/>
              <a:buChar char="Ø"/>
            </a:pPr>
            <a:r>
              <a:rPr lang="it" sz="1200" dirty="0"/>
              <a:t>Ora concentrate la vostra coscienza sul respiro. Osservate come il respiro entra nel corpo e poi ne esce. Non cambiate il modo di respirare. Seguite il respiro, respiro per respiro.</a:t>
            </a:r>
            <a:endParaRPr dirty="0"/>
          </a:p>
          <a:p>
            <a:pPr marL="285746" lvl="0" indent="-285746" algn="l" rtl="0">
              <a:lnSpc>
                <a:spcPct val="100000"/>
              </a:lnSpc>
              <a:spcBef>
                <a:spcPts val="0"/>
              </a:spcBef>
              <a:spcAft>
                <a:spcPts val="0"/>
              </a:spcAft>
              <a:buSzPts val="1800"/>
              <a:buFont typeface="Wingdings" pitchFamily="2" charset="2"/>
              <a:buChar char="Ø"/>
            </a:pPr>
            <a:r>
              <a:rPr lang="it" sz="1200" dirty="0"/>
              <a:t>Immaginate di essere riusciti a spostarvi in avanti nel tempo e di essere diventati voi stessi a 90 anni. Potete decidere liberamente dove trovarvi. Siete in una stanza? Siete all'aperto? Decidete come volete che sia il luogo in cui vi trovate. Immaginate di essere lì, mettetevi davvero lì.</a:t>
            </a:r>
            <a:endParaRPr dirty="0"/>
          </a:p>
          <a:p>
            <a:pPr marL="285746" lvl="0" indent="-285746" algn="l" rtl="0">
              <a:lnSpc>
                <a:spcPct val="100000"/>
              </a:lnSpc>
              <a:spcBef>
                <a:spcPts val="0"/>
              </a:spcBef>
              <a:spcAft>
                <a:spcPts val="0"/>
              </a:spcAft>
              <a:buSzPts val="1800"/>
              <a:buFont typeface="Wingdings" pitchFamily="2" charset="2"/>
              <a:buChar char="Ø"/>
            </a:pPr>
            <a:r>
              <a:rPr lang="it" sz="1200" dirty="0"/>
              <a:t>Presto riceverete la visita di un amico o di un parente che ha significato o significa molto per voi. In questo futuro, tutti vivono, quindi chiunque può venire, anche le persone che sono già morte o che potrebbero non vivere quando voi avrete 90 anni. Ora decidete per cosa volete che queste persone importanti della vostra vita vi ricordino.</a:t>
            </a:r>
            <a:endParaRPr dirty="0"/>
          </a:p>
          <a:p>
            <a:pPr marL="285746" lvl="0" indent="-285746" algn="l" rtl="0">
              <a:lnSpc>
                <a:spcPct val="100000"/>
              </a:lnSpc>
              <a:spcBef>
                <a:spcPts val="0"/>
              </a:spcBef>
              <a:spcAft>
                <a:spcPts val="0"/>
              </a:spcAft>
              <a:buSzPts val="1800"/>
              <a:buFont typeface="Wingdings" pitchFamily="2" charset="2"/>
              <a:buChar char="Ø"/>
            </a:pPr>
            <a:r>
              <a:rPr lang="it" sz="1200" dirty="0"/>
              <a:t>Scegliete una persona. Lasciate che questa persona si avvicini a voi. Cosa vorreste che dicesse di voi come amico, partner, figlio o collega? Immaginate che la persona lo dica. Siate coraggiosi, immaginate che questa persona dica ciò che più di tutto volete che dica. Anche se pensate di non essere stati all'altezza di ciò che volete che dica, lasciate che lo dica comunque. Non trattenete nulla.</a:t>
            </a:r>
            <a:endParaRPr dirty="0"/>
          </a:p>
        </p:txBody>
      </p:sp>
      <p:sp>
        <p:nvSpPr>
          <p:cNvPr id="818" name="Google Shape;818;p34"/>
          <p:cNvSpPr txBox="1">
            <a:spLocks noGrp="1"/>
          </p:cNvSpPr>
          <p:nvPr>
            <p:ph type="body" idx="2"/>
          </p:nvPr>
        </p:nvSpPr>
        <p:spPr>
          <a:xfrm>
            <a:off x="1421645" y="336000"/>
            <a:ext cx="7228721"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fisico: </a:t>
            </a:r>
            <a:r>
              <a:rPr lang="it" sz="1600" b="0">
                <a:solidFill>
                  <a:srgbClr val="777777"/>
                </a:solidFill>
              </a:rPr>
              <a:t>Incontrare se stessi a 90 anni</a:t>
            </a:r>
            <a:endParaRPr/>
          </a:p>
        </p:txBody>
      </p:sp>
      <p:sp>
        <p:nvSpPr>
          <p:cNvPr id="819" name="Google Shape;819;p34"/>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820" name="Google Shape;820;p3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31</a:t>
            </a:fld>
            <a:endParaRPr/>
          </a:p>
        </p:txBody>
      </p:sp>
      <p:grpSp>
        <p:nvGrpSpPr>
          <p:cNvPr id="821" name="Google Shape;821;p34"/>
          <p:cNvGrpSpPr/>
          <p:nvPr/>
        </p:nvGrpSpPr>
        <p:grpSpPr>
          <a:xfrm>
            <a:off x="294471" y="278971"/>
            <a:ext cx="819230" cy="809886"/>
            <a:chOff x="3987863" y="749845"/>
            <a:chExt cx="1138917" cy="1002207"/>
          </a:xfrm>
        </p:grpSpPr>
        <p:grpSp>
          <p:nvGrpSpPr>
            <p:cNvPr id="822" name="Google Shape;822;p34"/>
            <p:cNvGrpSpPr/>
            <p:nvPr/>
          </p:nvGrpSpPr>
          <p:grpSpPr>
            <a:xfrm>
              <a:off x="4384008" y="972375"/>
              <a:ext cx="346627" cy="558795"/>
              <a:chOff x="4384008" y="972375"/>
              <a:chExt cx="346627" cy="558795"/>
            </a:xfrm>
          </p:grpSpPr>
          <p:sp>
            <p:nvSpPr>
              <p:cNvPr id="823" name="Google Shape;823;p34"/>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4" name="Google Shape;824;p34"/>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5" name="Google Shape;825;p34"/>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6" name="Google Shape;826;p34"/>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827" name="Google Shape;827;p34"/>
            <p:cNvGrpSpPr/>
            <p:nvPr/>
          </p:nvGrpSpPr>
          <p:grpSpPr>
            <a:xfrm>
              <a:off x="3987863" y="749845"/>
              <a:ext cx="1138917" cy="1002207"/>
              <a:chOff x="3987863" y="749845"/>
              <a:chExt cx="1138917" cy="1002207"/>
            </a:xfrm>
          </p:grpSpPr>
          <p:sp>
            <p:nvSpPr>
              <p:cNvPr id="828" name="Google Shape;828;p34"/>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9" name="Google Shape;829;p34"/>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30" name="Google Shape;830;p34"/>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31" name="Google Shape;831;p34"/>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832" name="Google Shape;832;p34"/>
          <p:cNvSpPr txBox="1"/>
          <p:nvPr/>
        </p:nvSpPr>
        <p:spPr>
          <a:xfrm>
            <a:off x="53197" y="477525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E.16</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p35"/>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38" name="Google Shape;838;p35"/>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39" name="Google Shape;839;p35"/>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Scrivete i vostri pensieri e sentimenti dopo l'esercizio.</a:t>
            </a:r>
            <a:endParaRPr/>
          </a:p>
        </p:txBody>
      </p:sp>
      <p:sp>
        <p:nvSpPr>
          <p:cNvPr id="840" name="Google Shape;840;p35"/>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841" name="Google Shape;841;p35"/>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42" name="Google Shape;842;p35"/>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32</a:t>
            </a:fld>
            <a:endParaRPr/>
          </a:p>
        </p:txBody>
      </p:sp>
      <p:sp>
        <p:nvSpPr>
          <p:cNvPr id="843" name="Google Shape;843;p35"/>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844" name="Google Shape;844;p35"/>
          <p:cNvGrpSpPr/>
          <p:nvPr/>
        </p:nvGrpSpPr>
        <p:grpSpPr>
          <a:xfrm>
            <a:off x="383892" y="298769"/>
            <a:ext cx="794914" cy="804197"/>
            <a:chOff x="2932901" y="1728093"/>
            <a:chExt cx="1458439" cy="1475473"/>
          </a:xfrm>
        </p:grpSpPr>
        <p:sp>
          <p:nvSpPr>
            <p:cNvPr id="845" name="Google Shape;845;p35"/>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6" name="Google Shape;846;p35"/>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7" name="Google Shape;847;p35"/>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8" name="Google Shape;848;p35"/>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9" name="Google Shape;849;p35"/>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0" name="Google Shape;850;p35"/>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1" name="Google Shape;851;p35"/>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2" name="Google Shape;852;p35"/>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3" name="Google Shape;853;p35"/>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4" name="Google Shape;854;p35"/>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5" name="Google Shape;855;p35"/>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6" name="Google Shape;856;p35"/>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7" name="Google Shape;857;p35"/>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8" name="Google Shape;858;p35"/>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59" name="Google Shape;859;p35"/>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0" name="Google Shape;860;p35"/>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1" name="Google Shape;861;p35"/>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2" name="Google Shape;862;p35"/>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3" name="Google Shape;863;p35"/>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4" name="Google Shape;864;p35"/>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5" name="Google Shape;865;p35"/>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6" name="Google Shape;866;p35"/>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7" name="Google Shape;867;p35"/>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8" name="Google Shape;868;p35"/>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9" name="Google Shape;869;p35"/>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0" name="Google Shape;870;p35"/>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1" name="Google Shape;871;p35"/>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pic>
        <p:nvPicPr>
          <p:cNvPr id="876" name="Google Shape;876;p36" descr="En bild som visar klädsel, person, inomhus, person&#10;&#10;AI-genererat innehåll kan vara felaktigt."/>
          <p:cNvPicPr preferRelativeResize="0"/>
          <p:nvPr/>
        </p:nvPicPr>
        <p:blipFill rotWithShape="1">
          <a:blip r:embed="rId3">
            <a:alphaModFix/>
          </a:blip>
          <a:srcRect/>
          <a:stretch/>
        </p:blipFill>
        <p:spPr>
          <a:xfrm>
            <a:off x="5071913" y="-287548"/>
            <a:ext cx="4371507" cy="4371507"/>
          </a:xfrm>
          <a:prstGeom prst="rect">
            <a:avLst/>
          </a:prstGeom>
          <a:noFill/>
          <a:ln>
            <a:noFill/>
          </a:ln>
        </p:spPr>
      </p:pic>
      <p:sp>
        <p:nvSpPr>
          <p:cNvPr id="877" name="Google Shape;877;p36"/>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7A23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878" name="Google Shape;878;p36"/>
          <p:cNvSpPr txBox="1"/>
          <p:nvPr/>
        </p:nvSpPr>
        <p:spPr>
          <a:xfrm>
            <a:off x="1268151" y="1784142"/>
            <a:ext cx="3710170"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000" b="0" i="0" u="none" strike="noStrike" cap="none" dirty="0">
                <a:solidFill>
                  <a:schemeClr val="lt1"/>
                </a:solidFill>
                <a:latin typeface="Calibri"/>
                <a:ea typeface="Calibri"/>
                <a:cs typeface="Calibri"/>
                <a:sym typeface="Calibri"/>
              </a:rPr>
              <a:t>Competenze nell'ecoturismo</a:t>
            </a:r>
            <a:endParaRPr sz="1200" b="0" i="0" u="none" strike="noStrike" cap="none" dirty="0">
              <a:solidFill>
                <a:srgbClr val="000000"/>
              </a:solidFill>
              <a:latin typeface="Arial"/>
              <a:ea typeface="Arial"/>
              <a:cs typeface="Arial"/>
              <a:sym typeface="Arial"/>
            </a:endParaRPr>
          </a:p>
          <a:p>
            <a:pPr marL="0" marR="0" lvl="0" indent="0" algn="l" rtl="0">
              <a:lnSpc>
                <a:spcPct val="80444"/>
              </a:lnSpc>
              <a:spcBef>
                <a:spcPts val="0"/>
              </a:spcBef>
              <a:spcAft>
                <a:spcPts val="0"/>
              </a:spcAft>
              <a:buNone/>
            </a:pPr>
            <a:endParaRPr sz="4500" b="0" i="0" u="none" strike="noStrike" cap="none" dirty="0">
              <a:solidFill>
                <a:schemeClr val="lt1"/>
              </a:solidFill>
              <a:latin typeface="Calibri"/>
              <a:ea typeface="Calibri"/>
              <a:cs typeface="Calibri"/>
              <a:sym typeface="Calibri"/>
            </a:endParaRPr>
          </a:p>
        </p:txBody>
      </p:sp>
      <p:sp>
        <p:nvSpPr>
          <p:cNvPr id="879" name="Google Shape;879;p36"/>
          <p:cNvSpPr txBox="1"/>
          <p:nvPr/>
        </p:nvSpPr>
        <p:spPr>
          <a:xfrm>
            <a:off x="263557" y="1787251"/>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2C</a:t>
            </a:r>
            <a:endParaRPr sz="1401" b="0" i="0" u="none" strike="noStrike" cap="none">
              <a:solidFill>
                <a:srgbClr val="000000"/>
              </a:solidFill>
              <a:latin typeface="Arial"/>
              <a:ea typeface="Arial"/>
              <a:cs typeface="Arial"/>
              <a:sym typeface="Arial"/>
            </a:endParaRPr>
          </a:p>
        </p:txBody>
      </p:sp>
      <p:cxnSp>
        <p:nvCxnSpPr>
          <p:cNvPr id="880" name="Google Shape;880;p36"/>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881" name="Google Shape;881;p36"/>
          <p:cNvSpPr/>
          <p:nvPr/>
        </p:nvSpPr>
        <p:spPr>
          <a:xfrm>
            <a:off x="4864054" y="-469654"/>
            <a:ext cx="4716254" cy="4716254"/>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882" name="Google Shape;882;p36"/>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33</a:t>
            </a:fld>
            <a:endParaRPr sz="1600" b="0" i="0" u="none" strike="noStrike" cap="none">
              <a:solidFill>
                <a:srgbClr val="8AC03B"/>
              </a:solidFill>
              <a:latin typeface="Calibri"/>
              <a:ea typeface="Calibri"/>
              <a:cs typeface="Calibri"/>
              <a:sym typeface="Calibri"/>
            </a:endParaRPr>
          </a:p>
        </p:txBody>
      </p:sp>
      <p:pic>
        <p:nvPicPr>
          <p:cNvPr id="883" name="Google Shape;883;p36"/>
          <p:cNvPicPr preferRelativeResize="0"/>
          <p:nvPr/>
        </p:nvPicPr>
        <p:blipFill rotWithShape="1">
          <a:blip r:embed="rId4">
            <a:alphaModFix amt="70000"/>
          </a:blip>
          <a:srcRect/>
          <a:stretch/>
        </p:blipFill>
        <p:spPr>
          <a:xfrm rot="-3551750">
            <a:off x="7038773" y="1122557"/>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884" name="Google Shape;884;p36"/>
          <p:cNvGrpSpPr/>
          <p:nvPr/>
        </p:nvGrpSpPr>
        <p:grpSpPr>
          <a:xfrm>
            <a:off x="417171" y="3026293"/>
            <a:ext cx="1488748" cy="1737182"/>
            <a:chOff x="2307546" y="2307551"/>
            <a:chExt cx="929291" cy="1082976"/>
          </a:xfrm>
        </p:grpSpPr>
        <p:grpSp>
          <p:nvGrpSpPr>
            <p:cNvPr id="885" name="Google Shape;885;p36"/>
            <p:cNvGrpSpPr/>
            <p:nvPr/>
          </p:nvGrpSpPr>
          <p:grpSpPr>
            <a:xfrm>
              <a:off x="2536980" y="2723928"/>
              <a:ext cx="470423" cy="276595"/>
              <a:chOff x="2536980" y="2723928"/>
              <a:chExt cx="470423" cy="276595"/>
            </a:xfrm>
          </p:grpSpPr>
          <p:sp>
            <p:nvSpPr>
              <p:cNvPr id="886" name="Google Shape;886;p36"/>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7" name="Google Shape;887;p36"/>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888" name="Google Shape;888;p36"/>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889" name="Google Shape;889;p36"/>
            <p:cNvGrpSpPr/>
            <p:nvPr/>
          </p:nvGrpSpPr>
          <p:grpSpPr>
            <a:xfrm>
              <a:off x="2307546" y="2307551"/>
              <a:ext cx="929291" cy="1082976"/>
              <a:chOff x="2307546" y="2307551"/>
              <a:chExt cx="929291" cy="1082976"/>
            </a:xfrm>
          </p:grpSpPr>
          <p:sp>
            <p:nvSpPr>
              <p:cNvPr id="890" name="Google Shape;890;p36"/>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891" name="Google Shape;891;p36"/>
              <p:cNvGrpSpPr/>
              <p:nvPr/>
            </p:nvGrpSpPr>
            <p:grpSpPr>
              <a:xfrm>
                <a:off x="2362016" y="2746017"/>
                <a:ext cx="820351" cy="644510"/>
                <a:chOff x="2362016" y="2746017"/>
                <a:chExt cx="820351" cy="644510"/>
              </a:xfrm>
            </p:grpSpPr>
            <p:grpSp>
              <p:nvGrpSpPr>
                <p:cNvPr id="892" name="Google Shape;892;p36"/>
                <p:cNvGrpSpPr/>
                <p:nvPr/>
              </p:nvGrpSpPr>
              <p:grpSpPr>
                <a:xfrm>
                  <a:off x="2810981" y="2747665"/>
                  <a:ext cx="371386" cy="642862"/>
                  <a:chOff x="2810981" y="2747665"/>
                  <a:chExt cx="371386" cy="642862"/>
                </a:xfrm>
              </p:grpSpPr>
              <p:sp>
                <p:nvSpPr>
                  <p:cNvPr id="893" name="Google Shape;893;p36"/>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94" name="Google Shape;894;p36"/>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95" name="Google Shape;895;p36"/>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896" name="Google Shape;896;p36"/>
                <p:cNvGrpSpPr/>
                <p:nvPr/>
              </p:nvGrpSpPr>
              <p:grpSpPr>
                <a:xfrm>
                  <a:off x="2362016" y="2746017"/>
                  <a:ext cx="369735" cy="644510"/>
                  <a:chOff x="2362016" y="2746017"/>
                  <a:chExt cx="369735" cy="644510"/>
                </a:xfrm>
              </p:grpSpPr>
              <p:sp>
                <p:nvSpPr>
                  <p:cNvPr id="897" name="Google Shape;897;p36"/>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98" name="Google Shape;898;p36"/>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99" name="Google Shape;899;p36"/>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p37"/>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77A23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905" name="Google Shape;905;p37"/>
          <p:cNvSpPr txBox="1">
            <a:spLocks noGrp="1"/>
          </p:cNvSpPr>
          <p:nvPr>
            <p:ph type="body" idx="1"/>
          </p:nvPr>
        </p:nvSpPr>
        <p:spPr>
          <a:xfrm>
            <a:off x="396101" y="1485583"/>
            <a:ext cx="2291115" cy="1093081"/>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endParaRPr sz="2400"/>
          </a:p>
          <a:p>
            <a:pPr marL="0" lvl="0" indent="0" algn="l" rtl="0">
              <a:lnSpc>
                <a:spcPct val="82058"/>
              </a:lnSpc>
              <a:spcBef>
                <a:spcPts val="0"/>
              </a:spcBef>
              <a:spcAft>
                <a:spcPts val="0"/>
              </a:spcAft>
              <a:buSzPts val="1800"/>
              <a:buNone/>
            </a:pPr>
            <a:endParaRPr sz="3400"/>
          </a:p>
        </p:txBody>
      </p:sp>
      <p:sp>
        <p:nvSpPr>
          <p:cNvPr id="906" name="Google Shape;906;p37"/>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2C</a:t>
            </a:r>
            <a:endParaRPr/>
          </a:p>
        </p:txBody>
      </p:sp>
      <p:sp>
        <p:nvSpPr>
          <p:cNvPr id="907" name="Google Shape;907;p37"/>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cxnSp>
        <p:nvCxnSpPr>
          <p:cNvPr id="908" name="Google Shape;908;p37"/>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909" name="Google Shape;909;p3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34</a:t>
            </a:fld>
            <a:endParaRPr/>
          </a:p>
        </p:txBody>
      </p:sp>
      <p:sp>
        <p:nvSpPr>
          <p:cNvPr id="910" name="Google Shape;910;p37"/>
          <p:cNvSpPr txBox="1"/>
          <p:nvPr/>
        </p:nvSpPr>
        <p:spPr>
          <a:xfrm>
            <a:off x="2284169" y="1485583"/>
            <a:ext cx="6277129" cy="2226214"/>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In questo modulo lavorerete per allineare le vostre passioni e i vostri punti di forza con le abilità e le competenze necessarie per avere successo nell'ecoturismo. Collegando il vostro "ikigai" - il vostro scopo - con le competenze fondamentali del settore, otterrete una visione dei potenziali percorsi di carriera, comprese le opportunità imprenditoriali.</a:t>
            </a:r>
            <a:endParaRPr/>
          </a:p>
          <a:p>
            <a:pPr marL="0" marR="0" lvl="0" indent="0" algn="l" rtl="0">
              <a:lnSpc>
                <a:spcPct val="100000"/>
              </a:lnSpc>
              <a:spcBef>
                <a:spcPts val="0"/>
              </a:spcBef>
              <a:spcAft>
                <a:spcPts val="0"/>
              </a:spcAft>
              <a:buNone/>
            </a:pPr>
            <a:br>
              <a:rPr lang="it" sz="1600" b="0" i="0" u="none" strike="noStrike" cap="none">
                <a:solidFill>
                  <a:srgbClr val="777777"/>
                </a:solidFill>
                <a:latin typeface="Calibri"/>
                <a:ea typeface="Calibri"/>
                <a:cs typeface="Calibri"/>
                <a:sym typeface="Calibri"/>
              </a:rPr>
            </a:br>
            <a:r>
              <a:rPr lang="it" sz="1600" b="0" i="0" u="none" strike="noStrike" cap="none">
                <a:solidFill>
                  <a:srgbClr val="777777"/>
                </a:solidFill>
                <a:latin typeface="Calibri"/>
                <a:ea typeface="Calibri"/>
                <a:cs typeface="Calibri"/>
                <a:sym typeface="Calibri"/>
              </a:rPr>
              <a:t>Vi aiuteremo inoltre a sviluppare un ciclo di sviluppo personale, esplorando strumenti ed esercizi per tracciare passi concreti per raggiungere i vostri obiettivi di carriera ed evolvere come professionisti del settore.</a:t>
            </a:r>
            <a:endParaRPr/>
          </a:p>
        </p:txBody>
      </p:sp>
      <p:sp>
        <p:nvSpPr>
          <p:cNvPr id="911" name="Google Shape;911;p37"/>
          <p:cNvSpPr txBox="1"/>
          <p:nvPr/>
        </p:nvSpPr>
        <p:spPr>
          <a:xfrm>
            <a:off x="2167467" y="571203"/>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Panoramica</a:t>
            </a:r>
            <a:endParaRPr sz="2700" b="1" i="0" u="none" strike="noStrike" cap="none">
              <a:solidFill>
                <a:srgbClr val="69ADAD"/>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sp>
        <p:nvSpPr>
          <p:cNvPr id="916" name="Google Shape;916;p38"/>
          <p:cNvSpPr txBox="1"/>
          <p:nvPr/>
        </p:nvSpPr>
        <p:spPr>
          <a:xfrm>
            <a:off x="2740686" y="1057235"/>
            <a:ext cx="5138068" cy="2472435"/>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777777"/>
                </a:solidFill>
                <a:latin typeface="Calibri"/>
                <a:ea typeface="Calibri"/>
                <a:cs typeface="Calibri"/>
                <a:sym typeface="Calibri"/>
              </a:rPr>
              <a:t>Consapevolezza ambientale </a:t>
            </a:r>
            <a:r>
              <a:rPr lang="it" sz="1600" b="0" i="0" u="none" strike="noStrike" cap="none" dirty="0">
                <a:solidFill>
                  <a:srgbClr val="777777"/>
                </a:solidFill>
                <a:latin typeface="Calibri"/>
                <a:ea typeface="Calibri"/>
                <a:cs typeface="Calibri"/>
                <a:sym typeface="Calibri"/>
              </a:rPr>
              <a:t>- Conoscenza degli ecosistemi, della biodiversità e degli sforzi di conservazione.</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777777"/>
                </a:solidFill>
                <a:latin typeface="Calibri"/>
                <a:ea typeface="Calibri"/>
                <a:cs typeface="Calibri"/>
                <a:sym typeface="Calibri"/>
              </a:rPr>
              <a:t>Sensibilità culturale </a:t>
            </a:r>
            <a:r>
              <a:rPr lang="it" sz="1600" b="0" i="0" u="none" strike="noStrike" cap="none" dirty="0">
                <a:solidFill>
                  <a:srgbClr val="777777"/>
                </a:solidFill>
                <a:latin typeface="Calibri"/>
                <a:ea typeface="Calibri"/>
                <a:cs typeface="Calibri"/>
                <a:sym typeface="Calibri"/>
              </a:rPr>
              <a:t>- Rispetto delle tradizioni locali, promozione di un turismo responsabile.</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777777"/>
                </a:solidFill>
                <a:latin typeface="Calibri"/>
                <a:ea typeface="Calibri"/>
                <a:cs typeface="Calibri"/>
                <a:sym typeface="Calibri"/>
              </a:rPr>
              <a:t>Abilità comunicative </a:t>
            </a:r>
            <a:r>
              <a:rPr lang="it" sz="1600" b="0" i="0" u="none" strike="noStrike" cap="none" dirty="0">
                <a:solidFill>
                  <a:srgbClr val="777777"/>
                </a:solidFill>
                <a:latin typeface="Calibri"/>
                <a:ea typeface="Calibri"/>
                <a:cs typeface="Calibri"/>
                <a:sym typeface="Calibri"/>
              </a:rPr>
              <a:t>- Coinvolgere i visitatori, educare e sostenere la sostenibilità.</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777777"/>
                </a:solidFill>
                <a:latin typeface="Calibri"/>
                <a:ea typeface="Calibri"/>
                <a:cs typeface="Calibri"/>
                <a:sym typeface="Calibri"/>
              </a:rPr>
              <a:t>Leadership e lavoro di squadra </a:t>
            </a:r>
            <a:r>
              <a:rPr lang="it" sz="1600" b="0" i="0" u="none" strike="noStrike" cap="none" dirty="0">
                <a:solidFill>
                  <a:srgbClr val="777777"/>
                </a:solidFill>
                <a:latin typeface="Calibri"/>
                <a:ea typeface="Calibri"/>
                <a:cs typeface="Calibri"/>
                <a:sym typeface="Calibri"/>
              </a:rPr>
              <a:t>- Gestire progetti, ispirare comportamenti sostenibili.</a:t>
            </a:r>
            <a:endParaRPr dirty="0"/>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dirty="0">
                <a:solidFill>
                  <a:srgbClr val="777777"/>
                </a:solidFill>
                <a:latin typeface="Calibri"/>
                <a:ea typeface="Calibri"/>
                <a:cs typeface="Calibri"/>
                <a:sym typeface="Calibri"/>
              </a:rPr>
              <a:t>Adattabilità e resilienza </a:t>
            </a:r>
            <a:r>
              <a:rPr lang="it" sz="1600" b="0" i="0" u="none" strike="noStrike" cap="none" dirty="0">
                <a:solidFill>
                  <a:srgbClr val="777777"/>
                </a:solidFill>
                <a:latin typeface="Calibri"/>
                <a:ea typeface="Calibri"/>
                <a:cs typeface="Calibri"/>
                <a:sym typeface="Calibri"/>
              </a:rPr>
              <a:t>- Gestire le sfide in ambienti diversi.</a:t>
            </a:r>
            <a:endParaRPr dirty="0"/>
          </a:p>
        </p:txBody>
      </p:sp>
      <p:sp>
        <p:nvSpPr>
          <p:cNvPr id="917" name="Google Shape;917;p38"/>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18" name="Google Shape;918;p38"/>
          <p:cNvSpPr txBox="1">
            <a:spLocks noGrp="1"/>
          </p:cNvSpPr>
          <p:nvPr>
            <p:ph type="body" idx="2"/>
          </p:nvPr>
        </p:nvSpPr>
        <p:spPr>
          <a:xfrm>
            <a:off x="2710206" y="395546"/>
            <a:ext cx="6025094"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dirty="0"/>
              <a:t>Competenze chiave nell'ecoturismo</a:t>
            </a:r>
            <a:endParaRPr dirty="0"/>
          </a:p>
        </p:txBody>
      </p:sp>
      <p:pic>
        <p:nvPicPr>
          <p:cNvPr id="919" name="Google Shape;919;p38"/>
          <p:cNvPicPr preferRelativeResize="0"/>
          <p:nvPr/>
        </p:nvPicPr>
        <p:blipFill rotWithShape="1">
          <a:blip r:embed="rId3">
            <a:alphaModFix amt="70000"/>
          </a:blip>
          <a:srcRect/>
          <a:stretch/>
        </p:blipFill>
        <p:spPr>
          <a:xfrm flipH="1">
            <a:off x="6656305" y="395646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20" name="Google Shape;920;p3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35</a:t>
            </a:fld>
            <a:endParaRPr/>
          </a:p>
        </p:txBody>
      </p:sp>
      <p:sp>
        <p:nvSpPr>
          <p:cNvPr id="921" name="Google Shape;921;p38"/>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Creare un progetto di successo </a:t>
            </a:r>
            <a:endParaRPr/>
          </a:p>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Carriera </a:t>
            </a:r>
            <a:endParaRPr sz="2400">
              <a:latin typeface="Calibri"/>
              <a:ea typeface="Calibri"/>
              <a:cs typeface="Calibri"/>
              <a:sym typeface="Calibri"/>
            </a:endParaRPr>
          </a:p>
          <a:p>
            <a:pPr marL="12701" lvl="0" indent="-12701" algn="l" rtl="0">
              <a:lnSpc>
                <a:spcPct val="102857"/>
              </a:lnSpc>
              <a:spcBef>
                <a:spcPts val="0"/>
              </a:spcBef>
              <a:spcAft>
                <a:spcPts val="0"/>
              </a:spcAft>
              <a:buClr>
                <a:schemeClr val="dk1"/>
              </a:buClr>
              <a:buSzPts val="1100"/>
              <a:buNone/>
            </a:pPr>
            <a:endParaRPr sz="3500" b="1">
              <a:solidFill>
                <a:schemeClr val="lt1"/>
              </a:solidFill>
              <a:latin typeface="Calibri"/>
              <a:ea typeface="Calibri"/>
              <a:cs typeface="Calibri"/>
              <a:sym typeface="Calibri"/>
            </a:endParaRPr>
          </a:p>
        </p:txBody>
      </p:sp>
      <p:cxnSp>
        <p:nvCxnSpPr>
          <p:cNvPr id="922" name="Google Shape;922;p38"/>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923" name="Google Shape;923;p38"/>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Google Shape;928;p39"/>
          <p:cNvSpPr txBox="1"/>
          <p:nvPr/>
        </p:nvSpPr>
        <p:spPr>
          <a:xfrm>
            <a:off x="2740686" y="1057235"/>
            <a:ext cx="5138068" cy="2472435"/>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Capacità di risolvere i problemi </a:t>
            </a:r>
            <a:r>
              <a:rPr lang="it" sz="1600" b="0" i="0" u="none" strike="noStrike" cap="none">
                <a:solidFill>
                  <a:srgbClr val="777777"/>
                </a:solidFill>
                <a:latin typeface="Calibri"/>
                <a:ea typeface="Calibri"/>
                <a:cs typeface="Calibri"/>
                <a:sym typeface="Calibri"/>
              </a:rPr>
              <a:t>- Affrontare le sfide della conservazione in modo creativo.</a:t>
            </a:r>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Orientamento al servizio clienti </a:t>
            </a:r>
            <a:r>
              <a:rPr lang="it" sz="1600" b="0" i="0" u="none" strike="noStrike" cap="none">
                <a:solidFill>
                  <a:srgbClr val="777777"/>
                </a:solidFill>
                <a:latin typeface="Calibri"/>
                <a:ea typeface="Calibri"/>
                <a:cs typeface="Calibri"/>
                <a:sym typeface="Calibri"/>
              </a:rPr>
              <a:t>- Migliorare le esperienze dei visitatori in modo responsabile.</a:t>
            </a:r>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Comportamento etico e responsabile </a:t>
            </a:r>
            <a:r>
              <a:rPr lang="it" sz="1600" b="0" i="0" u="none" strike="noStrike" cap="none">
                <a:solidFill>
                  <a:srgbClr val="777777"/>
                </a:solidFill>
                <a:latin typeface="Calibri"/>
                <a:ea typeface="Calibri"/>
                <a:cs typeface="Calibri"/>
                <a:sym typeface="Calibri"/>
              </a:rPr>
              <a:t>- Sostenere la sostenibilità e il benessere della comunità.</a:t>
            </a:r>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Mentalità imprenditoriale </a:t>
            </a:r>
            <a:r>
              <a:rPr lang="it" sz="1600" b="0" i="0" u="none" strike="noStrike" cap="none">
                <a:solidFill>
                  <a:srgbClr val="777777"/>
                </a:solidFill>
                <a:latin typeface="Calibri"/>
                <a:ea typeface="Calibri"/>
                <a:cs typeface="Calibri"/>
                <a:sym typeface="Calibri"/>
              </a:rPr>
              <a:t>- Innovare e sviluppare imprese sostenibili.</a:t>
            </a:r>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Apprendimento e miglioramento continui</a:t>
            </a:r>
            <a:r>
              <a:rPr lang="it" sz="1600" b="0" i="0" u="none" strike="noStrike" cap="none">
                <a:solidFill>
                  <a:srgbClr val="777777"/>
                </a:solidFill>
                <a:latin typeface="Calibri"/>
                <a:ea typeface="Calibri"/>
                <a:cs typeface="Calibri"/>
                <a:sym typeface="Calibri"/>
              </a:rPr>
              <a:t>: rimanere aggiornati sulle migliori pratiche e tendenze.</a:t>
            </a:r>
            <a:endParaRPr sz="1600" b="0" i="0" u="none" strike="noStrike" cap="none">
              <a:solidFill>
                <a:srgbClr val="777777"/>
              </a:solidFill>
              <a:latin typeface="Calibri"/>
              <a:ea typeface="Calibri"/>
              <a:cs typeface="Calibri"/>
              <a:sym typeface="Calibri"/>
            </a:endParaRPr>
          </a:p>
        </p:txBody>
      </p:sp>
      <p:sp>
        <p:nvSpPr>
          <p:cNvPr id="929" name="Google Shape;929;p39"/>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30" name="Google Shape;930;p39"/>
          <p:cNvSpPr txBox="1">
            <a:spLocks noGrp="1"/>
          </p:cNvSpPr>
          <p:nvPr>
            <p:ph type="body" idx="2"/>
          </p:nvPr>
        </p:nvSpPr>
        <p:spPr>
          <a:xfrm>
            <a:off x="2710206" y="39554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Competenze chiave nell'ecoturismo</a:t>
            </a:r>
            <a:endParaRPr/>
          </a:p>
        </p:txBody>
      </p:sp>
      <p:pic>
        <p:nvPicPr>
          <p:cNvPr id="931" name="Google Shape;931;p39"/>
          <p:cNvPicPr preferRelativeResize="0"/>
          <p:nvPr/>
        </p:nvPicPr>
        <p:blipFill rotWithShape="1">
          <a:blip r:embed="rId3">
            <a:alphaModFix amt="70000"/>
          </a:blip>
          <a:srcRect/>
          <a:stretch/>
        </p:blipFill>
        <p:spPr>
          <a:xfrm flipH="1">
            <a:off x="6529084" y="287508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32" name="Google Shape;932;p3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36</a:t>
            </a:fld>
            <a:endParaRPr/>
          </a:p>
        </p:txBody>
      </p:sp>
      <p:sp>
        <p:nvSpPr>
          <p:cNvPr id="933" name="Google Shape;933;p39"/>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Creare un progetto di successo </a:t>
            </a:r>
            <a:endParaRPr/>
          </a:p>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Carriera </a:t>
            </a:r>
            <a:endParaRPr sz="2400">
              <a:latin typeface="Calibri"/>
              <a:ea typeface="Calibri"/>
              <a:cs typeface="Calibri"/>
              <a:sym typeface="Calibri"/>
            </a:endParaRPr>
          </a:p>
          <a:p>
            <a:pPr marL="12701" lvl="0" indent="-12701" algn="l" rtl="0">
              <a:lnSpc>
                <a:spcPct val="102857"/>
              </a:lnSpc>
              <a:spcBef>
                <a:spcPts val="0"/>
              </a:spcBef>
              <a:spcAft>
                <a:spcPts val="0"/>
              </a:spcAft>
              <a:buClr>
                <a:schemeClr val="dk1"/>
              </a:buClr>
              <a:buSzPts val="1100"/>
              <a:buNone/>
            </a:pPr>
            <a:endParaRPr sz="3500" b="1">
              <a:solidFill>
                <a:schemeClr val="lt1"/>
              </a:solidFill>
              <a:latin typeface="Calibri"/>
              <a:ea typeface="Calibri"/>
              <a:cs typeface="Calibri"/>
              <a:sym typeface="Calibri"/>
            </a:endParaRPr>
          </a:p>
        </p:txBody>
      </p:sp>
      <p:cxnSp>
        <p:nvCxnSpPr>
          <p:cNvPr id="934" name="Google Shape;934;p39"/>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935" name="Google Shape;935;p39"/>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pic>
        <p:nvPicPr>
          <p:cNvPr id="940" name="Google Shape;940;p40" descr="En bild som visar person, Människoansikte, klädsel, person&#10;&#10;AI-genererat innehåll kan vara felaktigt."/>
          <p:cNvPicPr preferRelativeResize="0"/>
          <p:nvPr/>
        </p:nvPicPr>
        <p:blipFill rotWithShape="1">
          <a:blip r:embed="rId3">
            <a:alphaModFix/>
          </a:blip>
          <a:srcRect/>
          <a:stretch/>
        </p:blipFill>
        <p:spPr>
          <a:xfrm>
            <a:off x="1" y="0"/>
            <a:ext cx="3366670" cy="3762531"/>
          </a:xfrm>
          <a:prstGeom prst="rect">
            <a:avLst/>
          </a:prstGeom>
          <a:noFill/>
          <a:ln>
            <a:noFill/>
          </a:ln>
        </p:spPr>
      </p:pic>
      <p:sp>
        <p:nvSpPr>
          <p:cNvPr id="941" name="Google Shape;941;p40"/>
          <p:cNvSpPr txBox="1"/>
          <p:nvPr/>
        </p:nvSpPr>
        <p:spPr>
          <a:xfrm>
            <a:off x="3761412" y="558171"/>
            <a:ext cx="5179390" cy="2646187"/>
          </a:xfrm>
          <a:prstGeom prst="rect">
            <a:avLst/>
          </a:prstGeom>
          <a:noFill/>
          <a:ln>
            <a:noFill/>
          </a:ln>
        </p:spPr>
        <p:txBody>
          <a:bodyPr spcFirstLastPara="1" wrap="square" lIns="91425" tIns="45700" rIns="91425" bIns="45700" anchor="t" anchorCtr="0">
            <a:normAutofit/>
          </a:bodyPr>
          <a:lstStyle/>
          <a:p>
            <a:pPr marL="0" marR="0" lvl="0" indent="0" algn="l" rtl="0">
              <a:lnSpc>
                <a:spcPct val="89142"/>
              </a:lnSpc>
              <a:spcBef>
                <a:spcPts val="0"/>
              </a:spcBef>
              <a:spcAft>
                <a:spcPts val="0"/>
              </a:spcAft>
              <a:buNone/>
            </a:pPr>
            <a:r>
              <a:rPr lang="it" sz="3500" b="1" i="0" u="none" strike="noStrike" cap="none" dirty="0">
                <a:solidFill>
                  <a:srgbClr val="8ABF3B"/>
                </a:solidFill>
                <a:latin typeface="Calibri"/>
                <a:ea typeface="Calibri"/>
                <a:cs typeface="Calibri"/>
                <a:sym typeface="Calibri"/>
              </a:rPr>
              <a:t>Tornate al vostro Ikigai!</a:t>
            </a:r>
            <a:endParaRPr sz="1401" b="0" i="0" u="none" strike="noStrike" cap="none" dirty="0">
              <a:solidFill>
                <a:srgbClr val="000000"/>
              </a:solidFill>
              <a:latin typeface="Arial"/>
              <a:ea typeface="Arial"/>
              <a:cs typeface="Arial"/>
              <a:sym typeface="Arial"/>
            </a:endParaRPr>
          </a:p>
        </p:txBody>
      </p:sp>
      <p:sp>
        <p:nvSpPr>
          <p:cNvPr id="942" name="Google Shape;942;p40"/>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37</a:t>
            </a:fld>
            <a:endParaRPr sz="1600" b="0" i="0" u="none" strike="noStrike" cap="none">
              <a:solidFill>
                <a:srgbClr val="8AC03B"/>
              </a:solidFill>
              <a:latin typeface="Calibri"/>
              <a:ea typeface="Calibri"/>
              <a:cs typeface="Calibri"/>
              <a:sym typeface="Calibri"/>
            </a:endParaRPr>
          </a:p>
        </p:txBody>
      </p:sp>
      <p:sp>
        <p:nvSpPr>
          <p:cNvPr id="943" name="Google Shape;943;p40"/>
          <p:cNvSpPr txBox="1">
            <a:spLocks noGrp="1"/>
          </p:cNvSpPr>
          <p:nvPr>
            <p:ph type="body" idx="1"/>
          </p:nvPr>
        </p:nvSpPr>
        <p:spPr>
          <a:xfrm>
            <a:off x="3746422" y="1281111"/>
            <a:ext cx="5101868" cy="2927872"/>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sz="1600" b="0" i="0" u="none" strike="noStrike">
                <a:solidFill>
                  <a:srgbClr val="777777"/>
                </a:solidFill>
                <a:latin typeface="Calibri"/>
                <a:ea typeface="Calibri"/>
                <a:cs typeface="Calibri"/>
                <a:sym typeface="Calibri"/>
              </a:rPr>
              <a:t>Una volta individuato il vostro ikigai, potete utilizzare le domande delle diapositive seguenti per abbinare le vostre scoperte e intuizioni alle competenze necessarie per una carriera nell'ecoturismo</a:t>
            </a:r>
            <a:r>
              <a:rPr lang="it" sz="1600">
                <a:solidFill>
                  <a:srgbClr val="777777"/>
                </a:solidFill>
                <a:latin typeface="Calibri"/>
                <a:ea typeface="Calibri"/>
                <a:cs typeface="Calibri"/>
                <a:sym typeface="Calibri"/>
              </a:rPr>
              <a:t>. Andiamo!</a:t>
            </a:r>
            <a:endParaRPr/>
          </a:p>
        </p:txBody>
      </p:sp>
      <p:grpSp>
        <p:nvGrpSpPr>
          <p:cNvPr id="944" name="Google Shape;944;p40"/>
          <p:cNvGrpSpPr/>
          <p:nvPr/>
        </p:nvGrpSpPr>
        <p:grpSpPr>
          <a:xfrm>
            <a:off x="3763191" y="3224936"/>
            <a:ext cx="1883980" cy="1360393"/>
            <a:chOff x="12744325" y="814046"/>
            <a:chExt cx="1299026" cy="938006"/>
          </a:xfrm>
        </p:grpSpPr>
        <p:grpSp>
          <p:nvGrpSpPr>
            <p:cNvPr id="945" name="Google Shape;945;p40"/>
            <p:cNvGrpSpPr/>
            <p:nvPr/>
          </p:nvGrpSpPr>
          <p:grpSpPr>
            <a:xfrm>
              <a:off x="12744325" y="1104978"/>
              <a:ext cx="1299026" cy="647074"/>
              <a:chOff x="12744325" y="1104978"/>
              <a:chExt cx="1299026" cy="647074"/>
            </a:xfrm>
          </p:grpSpPr>
          <p:sp>
            <p:nvSpPr>
              <p:cNvPr id="946" name="Google Shape;946;p40"/>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7" name="Google Shape;947;p40"/>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8" name="Google Shape;948;p40"/>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949" name="Google Shape;949;p40"/>
            <p:cNvGrpSpPr/>
            <p:nvPr/>
          </p:nvGrpSpPr>
          <p:grpSpPr>
            <a:xfrm>
              <a:off x="12906085" y="814046"/>
              <a:ext cx="973856" cy="367809"/>
              <a:chOff x="12906085" y="814046"/>
              <a:chExt cx="973856" cy="367809"/>
            </a:xfrm>
          </p:grpSpPr>
          <p:sp>
            <p:nvSpPr>
              <p:cNvPr id="950" name="Google Shape;950;p40"/>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1" name="Google Shape;951;p40"/>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2" name="Google Shape;952;p40"/>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pic>
        <p:nvPicPr>
          <p:cNvPr id="953" name="Google Shape;953;p40"/>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54" name="Google Shape;954;p40"/>
          <p:cNvSpPr/>
          <p:nvPr/>
        </p:nvSpPr>
        <p:spPr>
          <a:xfrm>
            <a:off x="-1763010" y="-98248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59" name="Google Shape;959;p4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960" name="Google Shape;960;p41"/>
          <p:cNvGrpSpPr/>
          <p:nvPr/>
        </p:nvGrpSpPr>
        <p:grpSpPr>
          <a:xfrm>
            <a:off x="318019" y="253387"/>
            <a:ext cx="692809" cy="808420"/>
            <a:chOff x="2307546" y="2307551"/>
            <a:chExt cx="929291" cy="1082976"/>
          </a:xfrm>
        </p:grpSpPr>
        <p:grpSp>
          <p:nvGrpSpPr>
            <p:cNvPr id="961" name="Google Shape;961;p41"/>
            <p:cNvGrpSpPr/>
            <p:nvPr/>
          </p:nvGrpSpPr>
          <p:grpSpPr>
            <a:xfrm>
              <a:off x="2536980" y="2723928"/>
              <a:ext cx="470423" cy="276595"/>
              <a:chOff x="2536980" y="2723928"/>
              <a:chExt cx="470423" cy="276595"/>
            </a:xfrm>
          </p:grpSpPr>
          <p:sp>
            <p:nvSpPr>
              <p:cNvPr id="962" name="Google Shape;962;p4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3" name="Google Shape;963;p4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964" name="Google Shape;964;p4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65" name="Google Shape;965;p41"/>
            <p:cNvGrpSpPr/>
            <p:nvPr/>
          </p:nvGrpSpPr>
          <p:grpSpPr>
            <a:xfrm>
              <a:off x="2307546" y="2307551"/>
              <a:ext cx="929291" cy="1082976"/>
              <a:chOff x="2307546" y="2307551"/>
              <a:chExt cx="929291" cy="1082976"/>
            </a:xfrm>
          </p:grpSpPr>
          <p:sp>
            <p:nvSpPr>
              <p:cNvPr id="966" name="Google Shape;966;p4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67" name="Google Shape;967;p41"/>
              <p:cNvGrpSpPr/>
              <p:nvPr/>
            </p:nvGrpSpPr>
            <p:grpSpPr>
              <a:xfrm>
                <a:off x="2362016" y="2746017"/>
                <a:ext cx="820351" cy="644510"/>
                <a:chOff x="2362016" y="2746017"/>
                <a:chExt cx="820351" cy="644510"/>
              </a:xfrm>
            </p:grpSpPr>
            <p:grpSp>
              <p:nvGrpSpPr>
                <p:cNvPr id="968" name="Google Shape;968;p41"/>
                <p:cNvGrpSpPr/>
                <p:nvPr/>
              </p:nvGrpSpPr>
              <p:grpSpPr>
                <a:xfrm>
                  <a:off x="2810981" y="2747665"/>
                  <a:ext cx="371386" cy="642862"/>
                  <a:chOff x="2810981" y="2747665"/>
                  <a:chExt cx="371386" cy="642862"/>
                </a:xfrm>
              </p:grpSpPr>
              <p:sp>
                <p:nvSpPr>
                  <p:cNvPr id="969" name="Google Shape;969;p4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0" name="Google Shape;970;p4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1" name="Google Shape;971;p4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972" name="Google Shape;972;p41"/>
                <p:cNvGrpSpPr/>
                <p:nvPr/>
              </p:nvGrpSpPr>
              <p:grpSpPr>
                <a:xfrm>
                  <a:off x="2362016" y="2746017"/>
                  <a:ext cx="369735" cy="644510"/>
                  <a:chOff x="2362016" y="2746017"/>
                  <a:chExt cx="369735" cy="644510"/>
                </a:xfrm>
              </p:grpSpPr>
              <p:sp>
                <p:nvSpPr>
                  <p:cNvPr id="973" name="Google Shape;973;p4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4" name="Google Shape;974;p4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5" name="Google Shape;975;p4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976" name="Google Shape;976;p41"/>
          <p:cNvSpPr txBox="1">
            <a:spLocks noGrp="1"/>
          </p:cNvSpPr>
          <p:nvPr>
            <p:ph type="body" idx="2"/>
          </p:nvPr>
        </p:nvSpPr>
        <p:spPr>
          <a:xfrm>
            <a:off x="1332868" y="335997"/>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400" b="0" dirty="0">
                <a:solidFill>
                  <a:srgbClr val="777777"/>
                </a:solidFill>
              </a:rPr>
              <a:t>Abbinare il proprio Ikigai alle competenze chiave nell'ecoturismo</a:t>
            </a:r>
            <a:endParaRPr sz="1300" b="0" dirty="0">
              <a:solidFill>
                <a:srgbClr val="777777"/>
              </a:solidFill>
            </a:endParaRPr>
          </a:p>
        </p:txBody>
      </p:sp>
      <p:graphicFrame>
        <p:nvGraphicFramePr>
          <p:cNvPr id="977" name="Google Shape;977;p41"/>
          <p:cNvGraphicFramePr/>
          <p:nvPr/>
        </p:nvGraphicFramePr>
        <p:xfrm>
          <a:off x="358628" y="1330182"/>
          <a:ext cx="8455150" cy="2896509"/>
        </p:xfrm>
        <a:graphic>
          <a:graphicData uri="http://schemas.openxmlformats.org/drawingml/2006/table">
            <a:tbl>
              <a:tblPr firstRow="1" bandRow="1">
                <a:noFill/>
                <a:tableStyleId>{084F33BF-8253-4166-9F33-93D4E99D2EC8}</a:tableStyleId>
              </a:tblPr>
              <a:tblGrid>
                <a:gridCol w="4227575">
                  <a:extLst>
                    <a:ext uri="{9D8B030D-6E8A-4147-A177-3AD203B41FA5}">
                      <a16:colId xmlns:a16="http://schemas.microsoft.com/office/drawing/2014/main" val="20000"/>
                    </a:ext>
                  </a:extLst>
                </a:gridCol>
                <a:gridCol w="4227575">
                  <a:extLst>
                    <a:ext uri="{9D8B030D-6E8A-4147-A177-3AD203B41FA5}">
                      <a16:colId xmlns:a16="http://schemas.microsoft.com/office/drawing/2014/main" val="20001"/>
                    </a:ext>
                  </a:extLst>
                </a:gridCol>
              </a:tblGrid>
              <a:tr h="1008550">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Allineamento delle passioni</a:t>
                      </a:r>
                      <a:r>
                        <a:rPr lang="it" sz="1600" b="0" i="0" u="none" strike="noStrike" cap="none">
                          <a:solidFill>
                            <a:srgbClr val="777777"/>
                          </a:solidFill>
                          <a:latin typeface="Calibri"/>
                          <a:ea typeface="Calibri"/>
                          <a:cs typeface="Calibri"/>
                          <a:sym typeface="Calibri"/>
                        </a:rPr>
                        <a:t>: In che modo il mio ikigai si allinea con la mia passione per la conservazione dell'ambiente e i viaggi sostenibili?</a:t>
                      </a:r>
                      <a:endParaRPr/>
                    </a:p>
                  </a:txBody>
                  <a:tcPr marL="91450" marR="91450" marT="45725" marB="45725"/>
                </a:tc>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Valutazione delle competenze</a:t>
                      </a:r>
                      <a:r>
                        <a:rPr lang="it" sz="1600" b="0" i="0" u="none" strike="noStrike" cap="none">
                          <a:solidFill>
                            <a:srgbClr val="777777"/>
                          </a:solidFill>
                          <a:latin typeface="Calibri"/>
                          <a:ea typeface="Calibri"/>
                          <a:cs typeface="Calibri"/>
                          <a:sym typeface="Calibri"/>
                        </a:rPr>
                        <a:t>: Quali dei miei punti di forza e delle mie abilità contribuiscono alle competenze chiave menzionate, come la consapevolezza ambientale, la comunicazione o la risoluzione dei problemi?</a:t>
                      </a:r>
                      <a:endParaRPr/>
                    </a:p>
                  </a:txBody>
                  <a:tcPr marL="91450" marR="91450" marT="45725" marB="45725"/>
                </a:tc>
                <a:extLst>
                  <a:ext uri="{0D108BD9-81ED-4DB2-BD59-A6C34878D82A}">
                    <a16:rowId xmlns:a16="http://schemas.microsoft.com/office/drawing/2014/main" val="10000"/>
                  </a:ext>
                </a:extLst>
              </a:tr>
              <a:tr h="1499250">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978" name="Google Shape;978;p41"/>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979" name="Google Shape;979;p41"/>
          <p:cNvSpPr txBox="1"/>
          <p:nvPr/>
        </p:nvSpPr>
        <p:spPr>
          <a:xfrm>
            <a:off x="105753" y="4379338"/>
            <a:ext cx="2239881"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W.06</a:t>
            </a:r>
            <a:endParaRPr sz="1401" b="0" i="0" u="none" strike="noStrike" cap="none">
              <a:solidFill>
                <a:srgbClr val="000000"/>
              </a:solidFill>
              <a:latin typeface="Arial"/>
              <a:ea typeface="Arial"/>
              <a:cs typeface="Arial"/>
              <a:sym typeface="Arial"/>
            </a:endParaRPr>
          </a:p>
        </p:txBody>
      </p:sp>
      <p:sp>
        <p:nvSpPr>
          <p:cNvPr id="980" name="Google Shape;980;p41"/>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81" name="Google Shape;981;p41"/>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85"/>
        <p:cNvGrpSpPr/>
        <p:nvPr/>
      </p:nvGrpSpPr>
      <p:grpSpPr>
        <a:xfrm>
          <a:off x="0" y="0"/>
          <a:ext cx="0" cy="0"/>
          <a:chOff x="0" y="0"/>
          <a:chExt cx="0" cy="0"/>
        </a:xfrm>
      </p:grpSpPr>
      <p:sp>
        <p:nvSpPr>
          <p:cNvPr id="986" name="Google Shape;986;p4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987" name="Google Shape;987;p42"/>
          <p:cNvGrpSpPr/>
          <p:nvPr/>
        </p:nvGrpSpPr>
        <p:grpSpPr>
          <a:xfrm>
            <a:off x="318019" y="253387"/>
            <a:ext cx="692809" cy="808420"/>
            <a:chOff x="2307546" y="2307551"/>
            <a:chExt cx="929291" cy="1082976"/>
          </a:xfrm>
        </p:grpSpPr>
        <p:grpSp>
          <p:nvGrpSpPr>
            <p:cNvPr id="988" name="Google Shape;988;p42"/>
            <p:cNvGrpSpPr/>
            <p:nvPr/>
          </p:nvGrpSpPr>
          <p:grpSpPr>
            <a:xfrm>
              <a:off x="2536980" y="2723928"/>
              <a:ext cx="470423" cy="276595"/>
              <a:chOff x="2536980" y="2723928"/>
              <a:chExt cx="470423" cy="276595"/>
            </a:xfrm>
          </p:grpSpPr>
          <p:sp>
            <p:nvSpPr>
              <p:cNvPr id="989" name="Google Shape;989;p4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90" name="Google Shape;990;p4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991" name="Google Shape;991;p4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92" name="Google Shape;992;p42"/>
            <p:cNvGrpSpPr/>
            <p:nvPr/>
          </p:nvGrpSpPr>
          <p:grpSpPr>
            <a:xfrm>
              <a:off x="2307546" y="2307551"/>
              <a:ext cx="929291" cy="1082976"/>
              <a:chOff x="2307546" y="2307551"/>
              <a:chExt cx="929291" cy="1082976"/>
            </a:xfrm>
          </p:grpSpPr>
          <p:sp>
            <p:nvSpPr>
              <p:cNvPr id="993" name="Google Shape;993;p4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94" name="Google Shape;994;p42"/>
              <p:cNvGrpSpPr/>
              <p:nvPr/>
            </p:nvGrpSpPr>
            <p:grpSpPr>
              <a:xfrm>
                <a:off x="2362016" y="2746017"/>
                <a:ext cx="820351" cy="644510"/>
                <a:chOff x="2362016" y="2746017"/>
                <a:chExt cx="820351" cy="644510"/>
              </a:xfrm>
            </p:grpSpPr>
            <p:grpSp>
              <p:nvGrpSpPr>
                <p:cNvPr id="995" name="Google Shape;995;p42"/>
                <p:cNvGrpSpPr/>
                <p:nvPr/>
              </p:nvGrpSpPr>
              <p:grpSpPr>
                <a:xfrm>
                  <a:off x="2810981" y="2747665"/>
                  <a:ext cx="371386" cy="642862"/>
                  <a:chOff x="2810981" y="2747665"/>
                  <a:chExt cx="371386" cy="642862"/>
                </a:xfrm>
              </p:grpSpPr>
              <p:sp>
                <p:nvSpPr>
                  <p:cNvPr id="996" name="Google Shape;996;p4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97" name="Google Shape;997;p4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98" name="Google Shape;998;p4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999" name="Google Shape;999;p42"/>
                <p:cNvGrpSpPr/>
                <p:nvPr/>
              </p:nvGrpSpPr>
              <p:grpSpPr>
                <a:xfrm>
                  <a:off x="2362016" y="2746017"/>
                  <a:ext cx="369735" cy="644510"/>
                  <a:chOff x="2362016" y="2746017"/>
                  <a:chExt cx="369735" cy="644510"/>
                </a:xfrm>
              </p:grpSpPr>
              <p:sp>
                <p:nvSpPr>
                  <p:cNvPr id="1000" name="Google Shape;1000;p4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1" name="Google Shape;1001;p4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2" name="Google Shape;1002;p4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003" name="Google Shape;1003;p42"/>
          <p:cNvSpPr txBox="1">
            <a:spLocks noGrp="1"/>
          </p:cNvSpPr>
          <p:nvPr>
            <p:ph type="body" idx="2"/>
          </p:nvPr>
        </p:nvSpPr>
        <p:spPr>
          <a:xfrm>
            <a:off x="1332868" y="335997"/>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800" b="0" dirty="0">
                <a:solidFill>
                  <a:srgbClr val="777777"/>
                </a:solidFill>
              </a:rPr>
              <a:t>A</a:t>
            </a:r>
            <a:r>
              <a:rPr lang="it" sz="1400" b="0" dirty="0">
                <a:solidFill>
                  <a:srgbClr val="777777"/>
                </a:solidFill>
              </a:rPr>
              <a:t>bbinare il proprio Ikigai alle competenze chiave nell'ecoturismo</a:t>
            </a:r>
            <a:endParaRPr sz="1300" b="0" dirty="0">
              <a:solidFill>
                <a:srgbClr val="777777"/>
              </a:solidFill>
            </a:endParaRPr>
          </a:p>
        </p:txBody>
      </p:sp>
      <p:graphicFrame>
        <p:nvGraphicFramePr>
          <p:cNvPr id="1004" name="Google Shape;1004;p42"/>
          <p:cNvGraphicFramePr/>
          <p:nvPr/>
        </p:nvGraphicFramePr>
        <p:xfrm>
          <a:off x="383892" y="1237244"/>
          <a:ext cx="8320500" cy="2781250"/>
        </p:xfrm>
        <a:graphic>
          <a:graphicData uri="http://schemas.openxmlformats.org/drawingml/2006/table">
            <a:tbl>
              <a:tblPr firstRow="1" bandRow="1">
                <a:noFill/>
                <a:tableStyleId>{084F33BF-8253-4166-9F33-93D4E99D2EC8}</a:tableStyleId>
              </a:tblPr>
              <a:tblGrid>
                <a:gridCol w="4160250">
                  <a:extLst>
                    <a:ext uri="{9D8B030D-6E8A-4147-A177-3AD203B41FA5}">
                      <a16:colId xmlns:a16="http://schemas.microsoft.com/office/drawing/2014/main" val="20000"/>
                    </a:ext>
                  </a:extLst>
                </a:gridCol>
                <a:gridCol w="4160250">
                  <a:extLst>
                    <a:ext uri="{9D8B030D-6E8A-4147-A177-3AD203B41FA5}">
                      <a16:colId xmlns:a16="http://schemas.microsoft.com/office/drawing/2014/main" val="20001"/>
                    </a:ext>
                  </a:extLst>
                </a:gridCol>
              </a:tblGrid>
              <a:tr h="1231875">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Realizzazione dello scopo</a:t>
                      </a:r>
                      <a:r>
                        <a:rPr lang="it" sz="1600" b="0" i="0" u="none" strike="noStrike" cap="none">
                          <a:solidFill>
                            <a:srgbClr val="777777"/>
                          </a:solidFill>
                          <a:latin typeface="Calibri"/>
                          <a:ea typeface="Calibri"/>
                          <a:cs typeface="Calibri"/>
                          <a:sym typeface="Calibri"/>
                        </a:rPr>
                        <a:t>: In che modo perseguire una carriera nell'ecoturismo soddisfa il mio scopo di contribuire alla conservazione dell'ambiente, alla salvaguardia della cultura e allo sviluppo sostenibile?</a:t>
                      </a:r>
                      <a:endParaRPr/>
                    </a:p>
                  </a:txBody>
                  <a:tcPr marL="91450" marR="91450" marT="45725" marB="45725"/>
                </a:tc>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Domanda di mercato</a:t>
                      </a:r>
                      <a:r>
                        <a:rPr lang="it" sz="1600" b="0" i="0" u="none" strike="noStrike" cap="none">
                          <a:solidFill>
                            <a:srgbClr val="777777"/>
                          </a:solidFill>
                          <a:latin typeface="Calibri"/>
                          <a:ea typeface="Calibri"/>
                          <a:cs typeface="Calibri"/>
                          <a:sym typeface="Calibri"/>
                        </a:rPr>
                        <a:t>: Esistono opportunità nel settore dell'ecoturismo che corrispondono sia alle mie competenze che alla necessità di pratiche di turismo responsabile nel mondo?</a:t>
                      </a:r>
                      <a:endParaRPr/>
                    </a:p>
                  </a:txBody>
                  <a:tcPr marL="91450" marR="91450" marT="45725" marB="45725"/>
                </a:tc>
                <a:extLst>
                  <a:ext uri="{0D108BD9-81ED-4DB2-BD59-A6C34878D82A}">
                    <a16:rowId xmlns:a16="http://schemas.microsoft.com/office/drawing/2014/main" val="10000"/>
                  </a:ext>
                </a:extLst>
              </a:tr>
              <a:tr h="1470600">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1005" name="Google Shape;1005;p42"/>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006" name="Google Shape;1006;p42"/>
          <p:cNvSpPr txBox="1"/>
          <p:nvPr/>
        </p:nvSpPr>
        <p:spPr>
          <a:xfrm>
            <a:off x="105754" y="4379338"/>
            <a:ext cx="1583898"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W.07</a:t>
            </a:r>
            <a:endParaRPr sz="1401" b="0" i="0" u="none" strike="noStrike" cap="none">
              <a:solidFill>
                <a:srgbClr val="000000"/>
              </a:solidFill>
              <a:latin typeface="Arial"/>
              <a:ea typeface="Arial"/>
              <a:cs typeface="Arial"/>
              <a:sym typeface="Arial"/>
            </a:endParaRPr>
          </a:p>
        </p:txBody>
      </p:sp>
      <p:sp>
        <p:nvSpPr>
          <p:cNvPr id="1007" name="Google Shape;1007;p42"/>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08" name="Google Shape;1008;p42"/>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5"/>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263" name="Google Shape;263;p5"/>
          <p:cNvSpPr/>
          <p:nvPr/>
        </p:nvSpPr>
        <p:spPr>
          <a:xfrm flipH="1">
            <a:off x="5251865" y="-380001"/>
            <a:ext cx="4374681" cy="4374683"/>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pic>
        <p:nvPicPr>
          <p:cNvPr id="264" name="Google Shape;264;p5"/>
          <p:cNvPicPr preferRelativeResize="0"/>
          <p:nvPr/>
        </p:nvPicPr>
        <p:blipFill rotWithShape="1">
          <a:blip r:embed="rId4">
            <a:alphaModFix amt="70000"/>
          </a:blip>
          <a:srcRect/>
          <a:stretch/>
        </p:blipFill>
        <p:spPr>
          <a:xfrm rot="-4309333">
            <a:off x="6811355" y="1608442"/>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65" name="Google Shape;265;p5"/>
          <p:cNvSpPr txBox="1"/>
          <p:nvPr/>
        </p:nvSpPr>
        <p:spPr>
          <a:xfrm>
            <a:off x="1201374" y="1673763"/>
            <a:ext cx="3323634"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000" b="0" i="0" u="none" strike="noStrike" cap="none" dirty="0">
                <a:solidFill>
                  <a:schemeClr val="lt1"/>
                </a:solidFill>
                <a:latin typeface="Calibri"/>
                <a:ea typeface="Calibri"/>
                <a:cs typeface="Calibri"/>
                <a:sym typeface="Calibri"/>
              </a:rPr>
              <a:t>Ikigai e sviluppo della carriera</a:t>
            </a:r>
            <a:endParaRPr sz="4000" b="0" i="0" u="none" strike="noStrike" cap="none" dirty="0">
              <a:solidFill>
                <a:srgbClr val="000000"/>
              </a:solidFill>
              <a:latin typeface="Arial"/>
              <a:ea typeface="Arial"/>
              <a:cs typeface="Arial"/>
              <a:sym typeface="Arial"/>
            </a:endParaRPr>
          </a:p>
        </p:txBody>
      </p:sp>
      <p:sp>
        <p:nvSpPr>
          <p:cNvPr id="266" name="Google Shape;266;p5"/>
          <p:cNvSpPr txBox="1"/>
          <p:nvPr/>
        </p:nvSpPr>
        <p:spPr>
          <a:xfrm>
            <a:off x="262216" y="1844729"/>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2A </a:t>
            </a:r>
            <a:endParaRPr sz="1401" b="0" i="0" u="none" strike="noStrike" cap="none">
              <a:solidFill>
                <a:srgbClr val="000000"/>
              </a:solidFill>
              <a:latin typeface="Arial"/>
              <a:ea typeface="Arial"/>
              <a:cs typeface="Arial"/>
              <a:sym typeface="Arial"/>
            </a:endParaRPr>
          </a:p>
        </p:txBody>
      </p:sp>
      <p:cxnSp>
        <p:nvCxnSpPr>
          <p:cNvPr id="267" name="Google Shape;267;p5"/>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268" name="Google Shape;268;p5"/>
          <p:cNvSpPr/>
          <p:nvPr/>
        </p:nvSpPr>
        <p:spPr>
          <a:xfrm>
            <a:off x="4947933" y="-703776"/>
            <a:ext cx="4982548" cy="4982548"/>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269" name="Google Shape;269;p5"/>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4</a:t>
            </a:fld>
            <a:endParaRPr sz="1600" b="0" i="0" u="none" strike="noStrike" cap="none">
              <a:solidFill>
                <a:srgbClr val="8AC03B"/>
              </a:solidFill>
              <a:latin typeface="Calibri"/>
              <a:ea typeface="Calibri"/>
              <a:cs typeface="Calibri"/>
              <a:sym typeface="Calibri"/>
            </a:endParaRPr>
          </a:p>
        </p:txBody>
      </p:sp>
      <p:grpSp>
        <p:nvGrpSpPr>
          <p:cNvPr id="270" name="Google Shape;270;p5"/>
          <p:cNvGrpSpPr/>
          <p:nvPr/>
        </p:nvGrpSpPr>
        <p:grpSpPr>
          <a:xfrm>
            <a:off x="350842" y="3194891"/>
            <a:ext cx="1678274" cy="1697874"/>
            <a:chOff x="2932901" y="1728093"/>
            <a:chExt cx="1458439" cy="1475473"/>
          </a:xfrm>
        </p:grpSpPr>
        <p:sp>
          <p:nvSpPr>
            <p:cNvPr id="271" name="Google Shape;271;p5"/>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2" name="Google Shape;272;p5"/>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3" name="Google Shape;273;p5"/>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4" name="Google Shape;274;p5"/>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5" name="Google Shape;275;p5"/>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6" name="Google Shape;276;p5"/>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7" name="Google Shape;277;p5"/>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8" name="Google Shape;278;p5"/>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9" name="Google Shape;279;p5"/>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0" name="Google Shape;280;p5"/>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1" name="Google Shape;281;p5"/>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2" name="Google Shape;282;p5"/>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3" name="Google Shape;283;p5"/>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4" name="Google Shape;284;p5"/>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5" name="Google Shape;285;p5"/>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6" name="Google Shape;286;p5"/>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7" name="Google Shape;287;p5"/>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8" name="Google Shape;288;p5"/>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9" name="Google Shape;289;p5"/>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0" name="Google Shape;290;p5"/>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1" name="Google Shape;291;p5"/>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2" name="Google Shape;292;p5"/>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3" name="Google Shape;293;p5"/>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4" name="Google Shape;294;p5"/>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5" name="Google Shape;295;p5"/>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6" name="Google Shape;296;p5"/>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7" name="Google Shape;297;p5"/>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12"/>
        <p:cNvGrpSpPr/>
        <p:nvPr/>
      </p:nvGrpSpPr>
      <p:grpSpPr>
        <a:xfrm>
          <a:off x="0" y="0"/>
          <a:ext cx="0" cy="0"/>
          <a:chOff x="0" y="0"/>
          <a:chExt cx="0" cy="0"/>
        </a:xfrm>
      </p:grpSpPr>
      <p:sp>
        <p:nvSpPr>
          <p:cNvPr id="1013" name="Google Shape;1013;p46"/>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014" name="Google Shape;1014;p46"/>
          <p:cNvGrpSpPr/>
          <p:nvPr/>
        </p:nvGrpSpPr>
        <p:grpSpPr>
          <a:xfrm>
            <a:off x="318019" y="253387"/>
            <a:ext cx="692809" cy="808420"/>
            <a:chOff x="2307546" y="2307551"/>
            <a:chExt cx="929291" cy="1082976"/>
          </a:xfrm>
        </p:grpSpPr>
        <p:grpSp>
          <p:nvGrpSpPr>
            <p:cNvPr id="1015" name="Google Shape;1015;p46"/>
            <p:cNvGrpSpPr/>
            <p:nvPr/>
          </p:nvGrpSpPr>
          <p:grpSpPr>
            <a:xfrm>
              <a:off x="2536980" y="2723928"/>
              <a:ext cx="470423" cy="276595"/>
              <a:chOff x="2536980" y="2723928"/>
              <a:chExt cx="470423" cy="276595"/>
            </a:xfrm>
          </p:grpSpPr>
          <p:sp>
            <p:nvSpPr>
              <p:cNvPr id="1016" name="Google Shape;1016;p46"/>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17" name="Google Shape;1017;p46"/>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018" name="Google Shape;1018;p46"/>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19" name="Google Shape;1019;p46"/>
            <p:cNvGrpSpPr/>
            <p:nvPr/>
          </p:nvGrpSpPr>
          <p:grpSpPr>
            <a:xfrm>
              <a:off x="2307546" y="2307551"/>
              <a:ext cx="929291" cy="1082976"/>
              <a:chOff x="2307546" y="2307551"/>
              <a:chExt cx="929291" cy="1082976"/>
            </a:xfrm>
          </p:grpSpPr>
          <p:sp>
            <p:nvSpPr>
              <p:cNvPr id="1020" name="Google Shape;1020;p46"/>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21" name="Google Shape;1021;p46"/>
              <p:cNvGrpSpPr/>
              <p:nvPr/>
            </p:nvGrpSpPr>
            <p:grpSpPr>
              <a:xfrm>
                <a:off x="2362016" y="2746017"/>
                <a:ext cx="820351" cy="644510"/>
                <a:chOff x="2362016" y="2746017"/>
                <a:chExt cx="820351" cy="644510"/>
              </a:xfrm>
            </p:grpSpPr>
            <p:grpSp>
              <p:nvGrpSpPr>
                <p:cNvPr id="1022" name="Google Shape;1022;p46"/>
                <p:cNvGrpSpPr/>
                <p:nvPr/>
              </p:nvGrpSpPr>
              <p:grpSpPr>
                <a:xfrm>
                  <a:off x="2810981" y="2747665"/>
                  <a:ext cx="371386" cy="642862"/>
                  <a:chOff x="2810981" y="2747665"/>
                  <a:chExt cx="371386" cy="642862"/>
                </a:xfrm>
              </p:grpSpPr>
              <p:sp>
                <p:nvSpPr>
                  <p:cNvPr id="1023" name="Google Shape;1023;p46"/>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4" name="Google Shape;1024;p46"/>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5" name="Google Shape;1025;p46"/>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26" name="Google Shape;1026;p46"/>
                <p:cNvGrpSpPr/>
                <p:nvPr/>
              </p:nvGrpSpPr>
              <p:grpSpPr>
                <a:xfrm>
                  <a:off x="2362016" y="2746017"/>
                  <a:ext cx="369735" cy="644510"/>
                  <a:chOff x="2362016" y="2746017"/>
                  <a:chExt cx="369735" cy="644510"/>
                </a:xfrm>
              </p:grpSpPr>
              <p:sp>
                <p:nvSpPr>
                  <p:cNvPr id="1027" name="Google Shape;1027;p46"/>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8" name="Google Shape;1028;p46"/>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9" name="Google Shape;1029;p46"/>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030" name="Google Shape;1030;p46"/>
          <p:cNvSpPr txBox="1">
            <a:spLocks noGrp="1"/>
          </p:cNvSpPr>
          <p:nvPr>
            <p:ph type="body" idx="2"/>
          </p:nvPr>
        </p:nvSpPr>
        <p:spPr>
          <a:xfrm>
            <a:off x="1332868" y="335997"/>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400" b="0" dirty="0">
                <a:solidFill>
                  <a:srgbClr val="777777"/>
                </a:solidFill>
              </a:rPr>
              <a:t>Abbinare il proprio Ikigai alle competenze chiave nell'ecoturismo</a:t>
            </a:r>
            <a:endParaRPr sz="1300" b="0" dirty="0">
              <a:solidFill>
                <a:srgbClr val="777777"/>
              </a:solidFill>
            </a:endParaRPr>
          </a:p>
        </p:txBody>
      </p:sp>
      <p:graphicFrame>
        <p:nvGraphicFramePr>
          <p:cNvPr id="1031" name="Google Shape;1031;p46"/>
          <p:cNvGraphicFramePr/>
          <p:nvPr/>
        </p:nvGraphicFramePr>
        <p:xfrm>
          <a:off x="383892" y="1275343"/>
          <a:ext cx="8320500" cy="2723435"/>
        </p:xfrm>
        <a:graphic>
          <a:graphicData uri="http://schemas.openxmlformats.org/drawingml/2006/table">
            <a:tbl>
              <a:tblPr firstRow="1" bandRow="1">
                <a:noFill/>
                <a:tableStyleId>{084F33BF-8253-4166-9F33-93D4E99D2EC8}</a:tableStyleId>
              </a:tblPr>
              <a:tblGrid>
                <a:gridCol w="4160250">
                  <a:extLst>
                    <a:ext uri="{9D8B030D-6E8A-4147-A177-3AD203B41FA5}">
                      <a16:colId xmlns:a16="http://schemas.microsoft.com/office/drawing/2014/main" val="20000"/>
                    </a:ext>
                  </a:extLst>
                </a:gridCol>
                <a:gridCol w="4160250">
                  <a:extLst>
                    <a:ext uri="{9D8B030D-6E8A-4147-A177-3AD203B41FA5}">
                      <a16:colId xmlns:a16="http://schemas.microsoft.com/office/drawing/2014/main" val="20001"/>
                    </a:ext>
                  </a:extLst>
                </a:gridCol>
              </a:tblGrid>
              <a:tr h="1007775">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Potenziale imprenditoriale</a:t>
                      </a:r>
                      <a:r>
                        <a:rPr lang="it" sz="1600" b="0" i="0" u="none" strike="noStrike" cap="none">
                          <a:solidFill>
                            <a:srgbClr val="777777"/>
                          </a:solidFill>
                          <a:latin typeface="Calibri"/>
                          <a:ea typeface="Calibri"/>
                          <a:cs typeface="Calibri"/>
                          <a:sym typeface="Calibri"/>
                        </a:rPr>
                        <a:t>: Il mio ikigai è in linea con la mentalità imprenditoriale necessaria per sviluppare iniziative ecoturistiche sostenibili e redditizie?</a:t>
                      </a:r>
                      <a:endParaRPr/>
                    </a:p>
                  </a:txBody>
                  <a:tcPr marL="91450" marR="91450" marT="45725" marB="45725"/>
                </a:tc>
                <a:tc>
                  <a:txBody>
                    <a:bodyPr/>
                    <a:lstStyle/>
                    <a:p>
                      <a:pPr marL="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Apprendimento e crescita</a:t>
                      </a:r>
                      <a:r>
                        <a:rPr lang="it" sz="1600" b="0" i="0" u="none" strike="noStrike" cap="none">
                          <a:solidFill>
                            <a:srgbClr val="777777"/>
                          </a:solidFill>
                          <a:latin typeface="Calibri"/>
                          <a:ea typeface="Calibri"/>
                          <a:cs typeface="Calibri"/>
                          <a:sym typeface="Calibri"/>
                        </a:rPr>
                        <a:t>: Come posso continuare a imparare e migliorare nelle aree in cui potrei avere delle lacune nelle competenze richieste per una carriera nell'ecoturismo?</a:t>
                      </a:r>
                      <a:endParaRPr sz="1600" u="none" strike="noStrike" cap="none">
                        <a:solidFill>
                          <a:srgbClr val="777777"/>
                        </a:solidFill>
                        <a:latin typeface="Calibri"/>
                        <a:ea typeface="Calibri"/>
                        <a:cs typeface="Calibri"/>
                        <a:sym typeface="Calibri"/>
                      </a:endParaRPr>
                    </a:p>
                  </a:txBody>
                  <a:tcPr marL="91450" marR="91450" marT="45725" marB="45725"/>
                </a:tc>
                <a:extLst>
                  <a:ext uri="{0D108BD9-81ED-4DB2-BD59-A6C34878D82A}">
                    <a16:rowId xmlns:a16="http://schemas.microsoft.com/office/drawing/2014/main" val="10000"/>
                  </a:ext>
                </a:extLst>
              </a:tr>
              <a:tr h="1656625">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1032" name="Google Shape;1032;p46"/>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033" name="Google Shape;1033;p46"/>
          <p:cNvSpPr txBox="1"/>
          <p:nvPr/>
        </p:nvSpPr>
        <p:spPr>
          <a:xfrm>
            <a:off x="105753" y="4379338"/>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W.08</a:t>
            </a:r>
            <a:endParaRPr sz="1401" b="0" i="0" u="none" strike="noStrike" cap="none">
              <a:solidFill>
                <a:srgbClr val="000000"/>
              </a:solidFill>
              <a:latin typeface="Arial"/>
              <a:ea typeface="Arial"/>
              <a:cs typeface="Arial"/>
              <a:sym typeface="Arial"/>
            </a:endParaRPr>
          </a:p>
        </p:txBody>
      </p:sp>
      <p:sp>
        <p:nvSpPr>
          <p:cNvPr id="1034" name="Google Shape;1034;p46"/>
          <p:cNvSpPr/>
          <p:nvPr/>
        </p:nvSpPr>
        <p:spPr>
          <a:xfrm>
            <a:off x="1156984"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35" name="Google Shape;1035;p46"/>
          <p:cNvSpPr/>
          <p:nvPr/>
        </p:nvSpPr>
        <p:spPr>
          <a:xfrm>
            <a:off x="1156984" y="929927"/>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39"/>
        <p:cNvGrpSpPr/>
        <p:nvPr/>
      </p:nvGrpSpPr>
      <p:grpSpPr>
        <a:xfrm>
          <a:off x="0" y="0"/>
          <a:ext cx="0" cy="0"/>
          <a:chOff x="0" y="0"/>
          <a:chExt cx="0" cy="0"/>
        </a:xfrm>
      </p:grpSpPr>
      <p:pic>
        <p:nvPicPr>
          <p:cNvPr id="1040" name="Google Shape;1040;p50" descr="En bild som visar person, Människoansikte, klädsel, bärbar dator&#10;&#10;AI-genererat innehåll kan vara felaktigt."/>
          <p:cNvPicPr preferRelativeResize="0"/>
          <p:nvPr/>
        </p:nvPicPr>
        <p:blipFill rotWithShape="1">
          <a:blip r:embed="rId3">
            <a:alphaModFix/>
          </a:blip>
          <a:srcRect/>
          <a:stretch/>
        </p:blipFill>
        <p:spPr>
          <a:xfrm>
            <a:off x="-30345" y="-9238"/>
            <a:ext cx="3388349" cy="3786759"/>
          </a:xfrm>
          <a:prstGeom prst="rect">
            <a:avLst/>
          </a:prstGeom>
          <a:noFill/>
          <a:ln>
            <a:noFill/>
          </a:ln>
        </p:spPr>
      </p:pic>
      <p:sp>
        <p:nvSpPr>
          <p:cNvPr id="1041" name="Google Shape;1041;p50"/>
          <p:cNvSpPr txBox="1"/>
          <p:nvPr/>
        </p:nvSpPr>
        <p:spPr>
          <a:xfrm>
            <a:off x="3730597" y="498278"/>
            <a:ext cx="4732769" cy="2646187"/>
          </a:xfrm>
          <a:prstGeom prst="rect">
            <a:avLst/>
          </a:prstGeom>
          <a:noFill/>
          <a:ln>
            <a:noFill/>
          </a:ln>
        </p:spPr>
        <p:txBody>
          <a:bodyPr spcFirstLastPara="1" wrap="square" lIns="91425" tIns="45700" rIns="91425" bIns="45700" anchor="t" anchorCtr="0">
            <a:normAutofit/>
          </a:bodyPr>
          <a:lstStyle/>
          <a:p>
            <a:pPr marL="0" marR="0" lvl="0" indent="0" algn="l" rtl="0">
              <a:lnSpc>
                <a:spcPct val="89142"/>
              </a:lnSpc>
              <a:spcBef>
                <a:spcPts val="0"/>
              </a:spcBef>
              <a:spcAft>
                <a:spcPts val="0"/>
              </a:spcAft>
              <a:buNone/>
            </a:pPr>
            <a:r>
              <a:rPr lang="it" sz="3500" b="1" i="0" u="none" strike="noStrike" cap="none">
                <a:solidFill>
                  <a:srgbClr val="8ABF3B"/>
                </a:solidFill>
                <a:latin typeface="Calibri"/>
                <a:ea typeface="Calibri"/>
                <a:cs typeface="Calibri"/>
                <a:sym typeface="Calibri"/>
              </a:rPr>
              <a:t>Opportunità di carriera</a:t>
            </a:r>
            <a:endParaRPr sz="1401" b="0" i="0" u="none" strike="noStrike" cap="none">
              <a:solidFill>
                <a:srgbClr val="000000"/>
              </a:solidFill>
              <a:latin typeface="Arial"/>
              <a:ea typeface="Arial"/>
              <a:cs typeface="Arial"/>
              <a:sym typeface="Arial"/>
            </a:endParaRPr>
          </a:p>
        </p:txBody>
      </p:sp>
      <p:sp>
        <p:nvSpPr>
          <p:cNvPr id="1042" name="Google Shape;1042;p50"/>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41</a:t>
            </a:fld>
            <a:endParaRPr sz="1600" b="0" i="0" u="none" strike="noStrike" cap="none">
              <a:solidFill>
                <a:srgbClr val="8AC03B"/>
              </a:solidFill>
              <a:latin typeface="Calibri"/>
              <a:ea typeface="Calibri"/>
              <a:cs typeface="Calibri"/>
              <a:sym typeface="Calibri"/>
            </a:endParaRPr>
          </a:p>
        </p:txBody>
      </p:sp>
      <p:sp>
        <p:nvSpPr>
          <p:cNvPr id="1043" name="Google Shape;1043;p50"/>
          <p:cNvSpPr txBox="1">
            <a:spLocks noGrp="1"/>
          </p:cNvSpPr>
          <p:nvPr>
            <p:ph type="body" idx="1"/>
          </p:nvPr>
        </p:nvSpPr>
        <p:spPr>
          <a:xfrm>
            <a:off x="3731202" y="1282018"/>
            <a:ext cx="5101868" cy="2927872"/>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sz="1600" b="0" i="0" u="none" strike="noStrike">
                <a:solidFill>
                  <a:srgbClr val="777777"/>
                </a:solidFill>
                <a:latin typeface="Calibri"/>
                <a:ea typeface="Calibri"/>
                <a:cs typeface="Calibri"/>
                <a:sym typeface="Calibri"/>
              </a:rPr>
              <a:t>L'ecoturismo offre un'ampia gamma di opportunità di carriera per le persone appassionate di conservazione ambientale, viaggi sostenibili e sviluppo delle comunità. </a:t>
            </a:r>
            <a:r>
              <a:rPr lang="it" sz="1600">
                <a:solidFill>
                  <a:srgbClr val="777777"/>
                </a:solidFill>
                <a:latin typeface="Calibri"/>
                <a:ea typeface="Calibri"/>
                <a:cs typeface="Calibri"/>
                <a:sym typeface="Calibri"/>
              </a:rPr>
              <a:t>Esploriamo le nostre opzioni</a:t>
            </a:r>
            <a:r>
              <a:rPr lang="it" sz="1600" b="0" i="0" u="none" strike="noStrike">
                <a:solidFill>
                  <a:srgbClr val="777777"/>
                </a:solidFill>
                <a:latin typeface="Calibri"/>
                <a:ea typeface="Calibri"/>
                <a:cs typeface="Calibri"/>
                <a:sym typeface="Calibri"/>
              </a:rPr>
              <a:t>! </a:t>
            </a:r>
            <a:endParaRPr sz="1600">
              <a:solidFill>
                <a:srgbClr val="777777"/>
              </a:solidFill>
              <a:latin typeface="Calibri"/>
              <a:ea typeface="Calibri"/>
              <a:cs typeface="Calibri"/>
              <a:sym typeface="Calibri"/>
            </a:endParaRPr>
          </a:p>
        </p:txBody>
      </p:sp>
      <p:grpSp>
        <p:nvGrpSpPr>
          <p:cNvPr id="1044" name="Google Shape;1044;p50"/>
          <p:cNvGrpSpPr/>
          <p:nvPr/>
        </p:nvGrpSpPr>
        <p:grpSpPr>
          <a:xfrm>
            <a:off x="3147096" y="3723935"/>
            <a:ext cx="1883980" cy="1360393"/>
            <a:chOff x="12744325" y="814046"/>
            <a:chExt cx="1299026" cy="938006"/>
          </a:xfrm>
        </p:grpSpPr>
        <p:grpSp>
          <p:nvGrpSpPr>
            <p:cNvPr id="1045" name="Google Shape;1045;p50"/>
            <p:cNvGrpSpPr/>
            <p:nvPr/>
          </p:nvGrpSpPr>
          <p:grpSpPr>
            <a:xfrm>
              <a:off x="12744325" y="1104978"/>
              <a:ext cx="1299026" cy="647074"/>
              <a:chOff x="12744325" y="1104978"/>
              <a:chExt cx="1299026" cy="647074"/>
            </a:xfrm>
          </p:grpSpPr>
          <p:sp>
            <p:nvSpPr>
              <p:cNvPr id="1046" name="Google Shape;1046;p50"/>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7" name="Google Shape;1047;p50"/>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8" name="Google Shape;1048;p50"/>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49" name="Google Shape;1049;p50"/>
            <p:cNvGrpSpPr/>
            <p:nvPr/>
          </p:nvGrpSpPr>
          <p:grpSpPr>
            <a:xfrm>
              <a:off x="12906085" y="814046"/>
              <a:ext cx="973856" cy="367809"/>
              <a:chOff x="12906085" y="814046"/>
              <a:chExt cx="973856" cy="367809"/>
            </a:xfrm>
          </p:grpSpPr>
          <p:sp>
            <p:nvSpPr>
              <p:cNvPr id="1050" name="Google Shape;1050;p50"/>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51" name="Google Shape;1051;p50"/>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52" name="Google Shape;1052;p50"/>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pic>
        <p:nvPicPr>
          <p:cNvPr id="1053" name="Google Shape;1053;p50"/>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054" name="Google Shape;1054;p50"/>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51"/>
          <p:cNvSpPr txBox="1"/>
          <p:nvPr/>
        </p:nvSpPr>
        <p:spPr>
          <a:xfrm>
            <a:off x="2740686" y="1057235"/>
            <a:ext cx="5138068" cy="3334210"/>
          </a:xfrm>
          <a:prstGeom prst="rect">
            <a:avLst/>
          </a:prstGeom>
          <a:noFill/>
          <a:ln>
            <a:noFill/>
          </a:ln>
        </p:spPr>
        <p:txBody>
          <a:bodyPr spcFirstLastPara="1" wrap="square" lIns="0" tIns="10100" rIns="0" bIns="0" anchor="t" anchorCtr="0">
            <a:spAutoFit/>
          </a:bodyPr>
          <a:lstStyle/>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Guida all'ecoturismo o al turismo d'avventura</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Ecologo, Biologo della fauna selvatica</a:t>
            </a:r>
            <a:endParaRPr sz="1600" b="0" i="0" u="none" strike="noStrike" cap="none">
              <a:solidFill>
                <a:srgbClr val="777777"/>
              </a:solidFill>
              <a:latin typeface="Calibri"/>
              <a:ea typeface="Calibri"/>
              <a:cs typeface="Calibri"/>
              <a:sym typeface="Calibri"/>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Educatore ambientale</a:t>
            </a:r>
            <a:endParaRPr sz="1600" b="0" i="0" u="none" strike="noStrike" cap="none">
              <a:solidFill>
                <a:srgbClr val="777777"/>
              </a:solidFill>
              <a:latin typeface="Calibri"/>
              <a:ea typeface="Calibri"/>
              <a:cs typeface="Calibri"/>
              <a:sym typeface="Calibri"/>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Specialista dello sviluppo comunitario</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Pianificatore o manager del turismo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Responsabile della conservazione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Consulente per lo sviluppo sostenibile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Ricercatore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Imprenditore ecoturistico</a:t>
            </a:r>
            <a:endParaRPr sz="1600" b="0" i="0" u="none" strike="noStrike" cap="none">
              <a:solidFill>
                <a:srgbClr val="777777"/>
              </a:solidFill>
              <a:latin typeface="Calibri"/>
              <a:ea typeface="Calibri"/>
              <a:cs typeface="Calibri"/>
              <a:sym typeface="Calibri"/>
            </a:endParaRPr>
          </a:p>
        </p:txBody>
      </p:sp>
      <p:sp>
        <p:nvSpPr>
          <p:cNvPr id="1060" name="Google Shape;1060;p51"/>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61" name="Google Shape;1061;p51"/>
          <p:cNvSpPr txBox="1">
            <a:spLocks noGrp="1"/>
          </p:cNvSpPr>
          <p:nvPr>
            <p:ph type="body" idx="2"/>
          </p:nvPr>
        </p:nvSpPr>
        <p:spPr>
          <a:xfrm>
            <a:off x="2700046" y="39554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a:t>Possibili percorsi di carriera</a:t>
            </a:r>
            <a:endParaRPr/>
          </a:p>
        </p:txBody>
      </p:sp>
      <p:pic>
        <p:nvPicPr>
          <p:cNvPr id="1062" name="Google Shape;1062;p51"/>
          <p:cNvPicPr preferRelativeResize="0"/>
          <p:nvPr/>
        </p:nvPicPr>
        <p:blipFill rotWithShape="1">
          <a:blip r:embed="rId3">
            <a:alphaModFix amt="70000"/>
          </a:blip>
          <a:srcRect/>
          <a:stretch/>
        </p:blipFill>
        <p:spPr>
          <a:xfrm flipH="1">
            <a:off x="6706404" y="279670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063" name="Google Shape;1063;p5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42</a:t>
            </a:fld>
            <a:endParaRPr/>
          </a:p>
        </p:txBody>
      </p:sp>
      <p:sp>
        <p:nvSpPr>
          <p:cNvPr id="1064" name="Google Shape;1064;p51"/>
          <p:cNvSpPr txBox="1">
            <a:spLocks noGrp="1"/>
          </p:cNvSpPr>
          <p:nvPr>
            <p:ph type="body" idx="1"/>
          </p:nvPr>
        </p:nvSpPr>
        <p:spPr>
          <a:xfrm>
            <a:off x="153749" y="1742425"/>
            <a:ext cx="20835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Opportunità di carriera</a:t>
            </a:r>
            <a:endParaRPr sz="2400">
              <a:latin typeface="Calibri"/>
              <a:ea typeface="Calibri"/>
              <a:cs typeface="Calibri"/>
              <a:sym typeface="Calibri"/>
            </a:endParaRPr>
          </a:p>
        </p:txBody>
      </p:sp>
      <p:cxnSp>
        <p:nvCxnSpPr>
          <p:cNvPr id="1065" name="Google Shape;1065;p51"/>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066" name="Google Shape;1066;p51"/>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sp>
        <p:nvSpPr>
          <p:cNvPr id="1071" name="Google Shape;1071;p10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72" name="Google Shape;1072;p10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73" name="Google Shape;1073;p102"/>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a:bodyPr>
          <a:lstStyle/>
          <a:p>
            <a:pPr marL="285750" lvl="0" indent="-285750" algn="l" rtl="0">
              <a:lnSpc>
                <a:spcPct val="103333"/>
              </a:lnSpc>
              <a:spcBef>
                <a:spcPts val="0"/>
              </a:spcBef>
              <a:spcAft>
                <a:spcPts val="0"/>
              </a:spcAft>
              <a:buSzPts val="1800"/>
              <a:buFont typeface="Wingdings" pitchFamily="2" charset="2"/>
              <a:buChar char="Ø"/>
            </a:pPr>
            <a:r>
              <a:rPr lang="it" sz="1600" dirty="0"/>
              <a:t>Quali altri percorsi di carriera potete individuare? </a:t>
            </a:r>
            <a:endParaRPr dirty="0"/>
          </a:p>
          <a:p>
            <a:pPr marL="400050" lvl="0" indent="-285750" algn="l" rtl="0">
              <a:lnSpc>
                <a:spcPct val="103333"/>
              </a:lnSpc>
              <a:spcBef>
                <a:spcPts val="0"/>
              </a:spcBef>
              <a:spcAft>
                <a:spcPts val="0"/>
              </a:spcAft>
              <a:buSzPts val="1800"/>
              <a:buFont typeface="Wingdings" pitchFamily="2" charset="2"/>
              <a:buChar char="Ø"/>
            </a:pPr>
            <a:endParaRPr sz="1600" dirty="0"/>
          </a:p>
          <a:p>
            <a:pPr marL="285750" lvl="0" indent="-285750" algn="l" rtl="0">
              <a:lnSpc>
                <a:spcPct val="103333"/>
              </a:lnSpc>
              <a:spcBef>
                <a:spcPts val="0"/>
              </a:spcBef>
              <a:spcAft>
                <a:spcPts val="0"/>
              </a:spcAft>
              <a:buSzPts val="1800"/>
              <a:buFont typeface="Wingdings" pitchFamily="2" charset="2"/>
              <a:buChar char="Ø"/>
            </a:pPr>
            <a:r>
              <a:rPr lang="it" sz="1600" dirty="0"/>
              <a:t>Ci sono delle varianti ai suggerimenti proposti che ritenete siano di vostro gradimento? </a:t>
            </a:r>
            <a:br>
              <a:rPr lang="it" sz="1600" dirty="0"/>
            </a:br>
            <a:r>
              <a:rPr lang="it" sz="1600" dirty="0"/>
              <a:t>Quali?</a:t>
            </a:r>
            <a:endParaRPr dirty="0"/>
          </a:p>
          <a:p>
            <a:pPr marL="400050" lvl="0" indent="-285750" algn="l" rtl="0">
              <a:lnSpc>
                <a:spcPct val="103333"/>
              </a:lnSpc>
              <a:spcBef>
                <a:spcPts val="0"/>
              </a:spcBef>
              <a:spcAft>
                <a:spcPts val="0"/>
              </a:spcAft>
              <a:buSzPts val="1800"/>
              <a:buFont typeface="Wingdings" pitchFamily="2" charset="2"/>
              <a:buChar char="Ø"/>
            </a:pPr>
            <a:endParaRPr sz="1600" dirty="0"/>
          </a:p>
          <a:p>
            <a:pPr marL="285750" lvl="0" indent="-285750" algn="l" rtl="0">
              <a:lnSpc>
                <a:spcPct val="103333"/>
              </a:lnSpc>
              <a:spcBef>
                <a:spcPts val="0"/>
              </a:spcBef>
              <a:spcAft>
                <a:spcPts val="0"/>
              </a:spcAft>
              <a:buSzPts val="1800"/>
              <a:buFont typeface="Wingdings" pitchFamily="2" charset="2"/>
              <a:buChar char="Ø"/>
            </a:pPr>
            <a:r>
              <a:rPr lang="it" sz="1600" dirty="0"/>
              <a:t>Pensate alle vostre attuali competenze, non solo a quelle legate al lavoro o all'istruzione, e riflettete se queste potrebbero essere utilizzate in modi nuovi nel settore dell'ecoturismo.</a:t>
            </a:r>
            <a:endParaRPr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p:txBody>
      </p:sp>
      <p:sp>
        <p:nvSpPr>
          <p:cNvPr id="1074" name="Google Shape;1074;p102"/>
          <p:cNvSpPr txBox="1">
            <a:spLocks noGrp="1"/>
          </p:cNvSpPr>
          <p:nvPr>
            <p:ph type="body" idx="2"/>
          </p:nvPr>
        </p:nvSpPr>
        <p:spPr>
          <a:xfrm>
            <a:off x="1315113" y="353755"/>
            <a:ext cx="7630104"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per riflettere sulle seguenti domande e annotate le vostre intuizioni.</a:t>
            </a:r>
            <a:endParaRPr sz="1300" dirty="0"/>
          </a:p>
        </p:txBody>
      </p:sp>
      <p:sp>
        <p:nvSpPr>
          <p:cNvPr id="1075" name="Google Shape;1075;p10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076" name="Google Shape;1076;p102"/>
          <p:cNvGrpSpPr/>
          <p:nvPr/>
        </p:nvGrpSpPr>
        <p:grpSpPr>
          <a:xfrm>
            <a:off x="318019" y="253387"/>
            <a:ext cx="692809" cy="808420"/>
            <a:chOff x="2307546" y="2307551"/>
            <a:chExt cx="929291" cy="1082976"/>
          </a:xfrm>
        </p:grpSpPr>
        <p:grpSp>
          <p:nvGrpSpPr>
            <p:cNvPr id="1077" name="Google Shape;1077;p102"/>
            <p:cNvGrpSpPr/>
            <p:nvPr/>
          </p:nvGrpSpPr>
          <p:grpSpPr>
            <a:xfrm>
              <a:off x="2536980" y="2723928"/>
              <a:ext cx="470423" cy="276595"/>
              <a:chOff x="2536980" y="2723928"/>
              <a:chExt cx="470423" cy="276595"/>
            </a:xfrm>
          </p:grpSpPr>
          <p:sp>
            <p:nvSpPr>
              <p:cNvPr id="1078" name="Google Shape;1078;p10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79" name="Google Shape;1079;p10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080" name="Google Shape;1080;p10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81" name="Google Shape;1081;p102"/>
            <p:cNvGrpSpPr/>
            <p:nvPr/>
          </p:nvGrpSpPr>
          <p:grpSpPr>
            <a:xfrm>
              <a:off x="2307546" y="2307551"/>
              <a:ext cx="929291" cy="1082976"/>
              <a:chOff x="2307546" y="2307551"/>
              <a:chExt cx="929291" cy="1082976"/>
            </a:xfrm>
          </p:grpSpPr>
          <p:sp>
            <p:nvSpPr>
              <p:cNvPr id="1082" name="Google Shape;1082;p10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83" name="Google Shape;1083;p102"/>
              <p:cNvGrpSpPr/>
              <p:nvPr/>
            </p:nvGrpSpPr>
            <p:grpSpPr>
              <a:xfrm>
                <a:off x="2362016" y="2746017"/>
                <a:ext cx="820351" cy="644510"/>
                <a:chOff x="2362016" y="2746017"/>
                <a:chExt cx="820351" cy="644510"/>
              </a:xfrm>
            </p:grpSpPr>
            <p:grpSp>
              <p:nvGrpSpPr>
                <p:cNvPr id="1084" name="Google Shape;1084;p102"/>
                <p:cNvGrpSpPr/>
                <p:nvPr/>
              </p:nvGrpSpPr>
              <p:grpSpPr>
                <a:xfrm>
                  <a:off x="2810981" y="2747665"/>
                  <a:ext cx="371386" cy="642862"/>
                  <a:chOff x="2810981" y="2747665"/>
                  <a:chExt cx="371386" cy="642862"/>
                </a:xfrm>
              </p:grpSpPr>
              <p:sp>
                <p:nvSpPr>
                  <p:cNvPr id="1085" name="Google Shape;1085;p10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6" name="Google Shape;1086;p10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7" name="Google Shape;1087;p10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88" name="Google Shape;1088;p102"/>
                <p:cNvGrpSpPr/>
                <p:nvPr/>
              </p:nvGrpSpPr>
              <p:grpSpPr>
                <a:xfrm>
                  <a:off x="2362016" y="2746017"/>
                  <a:ext cx="369735" cy="644510"/>
                  <a:chOff x="2362016" y="2746017"/>
                  <a:chExt cx="369735" cy="644510"/>
                </a:xfrm>
              </p:grpSpPr>
              <p:sp>
                <p:nvSpPr>
                  <p:cNvPr id="1089" name="Google Shape;1089;p10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90" name="Google Shape;1090;p10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91" name="Google Shape;1091;p10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092" name="Google Shape;1092;p102"/>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E.17</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0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98" name="Google Shape;1098;p10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99" name="Google Shape;1099;p103"/>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100" name="Google Shape;1100;p103"/>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101" name="Google Shape;1101;p103"/>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02" name="Google Shape;1102;p10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44</a:t>
            </a:fld>
            <a:endParaRPr/>
          </a:p>
        </p:txBody>
      </p:sp>
      <p:sp>
        <p:nvSpPr>
          <p:cNvPr id="1103" name="Google Shape;1103;p103"/>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104" name="Google Shape;1104;p103"/>
          <p:cNvGrpSpPr/>
          <p:nvPr/>
        </p:nvGrpSpPr>
        <p:grpSpPr>
          <a:xfrm>
            <a:off x="383892" y="298768"/>
            <a:ext cx="794914" cy="804197"/>
            <a:chOff x="2932901" y="1728093"/>
            <a:chExt cx="1458439" cy="1475473"/>
          </a:xfrm>
        </p:grpSpPr>
        <p:sp>
          <p:nvSpPr>
            <p:cNvPr id="1105" name="Google Shape;1105;p103"/>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06" name="Google Shape;1106;p103"/>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07" name="Google Shape;1107;p103"/>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08" name="Google Shape;1108;p103"/>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09" name="Google Shape;1109;p103"/>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0" name="Google Shape;1110;p103"/>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1" name="Google Shape;1111;p103"/>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2" name="Google Shape;1112;p103"/>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3" name="Google Shape;1113;p103"/>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4" name="Google Shape;1114;p103"/>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5" name="Google Shape;1115;p103"/>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6" name="Google Shape;1116;p103"/>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7" name="Google Shape;1117;p103"/>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8" name="Google Shape;1118;p103"/>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9" name="Google Shape;1119;p103"/>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0" name="Google Shape;1120;p103"/>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1" name="Google Shape;1121;p103"/>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2" name="Google Shape;1122;p103"/>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3" name="Google Shape;1123;p103"/>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4" name="Google Shape;1124;p103"/>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5" name="Google Shape;1125;p103"/>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6" name="Google Shape;1126;p103"/>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7" name="Google Shape;1127;p103"/>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8" name="Google Shape;1128;p103"/>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9" name="Google Shape;1129;p103"/>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30" name="Google Shape;1130;p103"/>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31" name="Google Shape;1131;p103"/>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Google Shape;1136;p104"/>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137" name="Google Shape;1137;p104"/>
          <p:cNvSpPr txBox="1">
            <a:spLocks noGrp="1"/>
          </p:cNvSpPr>
          <p:nvPr>
            <p:ph type="body" idx="1"/>
          </p:nvPr>
        </p:nvSpPr>
        <p:spPr>
          <a:xfrm>
            <a:off x="396101" y="1485583"/>
            <a:ext cx="2291115" cy="1093081"/>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endParaRPr sz="2400"/>
          </a:p>
          <a:p>
            <a:pPr marL="0" lvl="0" indent="0" algn="l" rtl="0">
              <a:lnSpc>
                <a:spcPct val="82058"/>
              </a:lnSpc>
              <a:spcBef>
                <a:spcPts val="0"/>
              </a:spcBef>
              <a:spcAft>
                <a:spcPts val="0"/>
              </a:spcAft>
              <a:buSzPts val="1800"/>
              <a:buNone/>
            </a:pPr>
            <a:endParaRPr sz="3400"/>
          </a:p>
        </p:txBody>
      </p:sp>
      <p:sp>
        <p:nvSpPr>
          <p:cNvPr id="1138" name="Google Shape;1138;p104"/>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1139" name="Google Shape;1139;p10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45</a:t>
            </a:fld>
            <a:endParaRPr/>
          </a:p>
        </p:txBody>
      </p:sp>
      <p:sp>
        <p:nvSpPr>
          <p:cNvPr id="1140" name="Google Shape;1140;p104"/>
          <p:cNvSpPr txBox="1"/>
          <p:nvPr/>
        </p:nvSpPr>
        <p:spPr>
          <a:xfrm>
            <a:off x="2186237" y="1454224"/>
            <a:ext cx="6483202" cy="995108"/>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Basandovi sugli esempi delle diapositive precedenti e sulle vostre esperienze e idee che potreste aver annotato, nella fase successiva potrete riflettere su quale percorso di carriera vi sembra più adatto a voi e su cosa potete fare in merito a queste intuizioni. </a:t>
            </a:r>
            <a:endParaRPr/>
          </a:p>
        </p:txBody>
      </p:sp>
      <p:sp>
        <p:nvSpPr>
          <p:cNvPr id="1141" name="Google Shape;1141;p104"/>
          <p:cNvSpPr txBox="1"/>
          <p:nvPr/>
        </p:nvSpPr>
        <p:spPr>
          <a:xfrm>
            <a:off x="2167467" y="571203"/>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8ECC4E"/>
                </a:solidFill>
                <a:latin typeface="Calibri"/>
                <a:ea typeface="Calibri"/>
                <a:cs typeface="Calibri"/>
                <a:sym typeface="Calibri"/>
              </a:rPr>
              <a:t>Quali sono i percorsi che più vi aggradano?</a:t>
            </a:r>
            <a:endParaRPr/>
          </a:p>
        </p:txBody>
      </p:sp>
      <p:grpSp>
        <p:nvGrpSpPr>
          <p:cNvPr id="1142" name="Google Shape;1142;p104"/>
          <p:cNvGrpSpPr/>
          <p:nvPr/>
        </p:nvGrpSpPr>
        <p:grpSpPr>
          <a:xfrm>
            <a:off x="263465" y="909804"/>
            <a:ext cx="1065986" cy="1120200"/>
            <a:chOff x="14597956" y="5536700"/>
            <a:chExt cx="1074543" cy="1196714"/>
          </a:xfrm>
        </p:grpSpPr>
        <p:grpSp>
          <p:nvGrpSpPr>
            <p:cNvPr id="1143" name="Google Shape;1143;p104"/>
            <p:cNvGrpSpPr/>
            <p:nvPr/>
          </p:nvGrpSpPr>
          <p:grpSpPr>
            <a:xfrm>
              <a:off x="14937980" y="5958682"/>
              <a:ext cx="402748" cy="402201"/>
              <a:chOff x="14937980" y="5958682"/>
              <a:chExt cx="402748" cy="402201"/>
            </a:xfrm>
          </p:grpSpPr>
          <p:sp>
            <p:nvSpPr>
              <p:cNvPr id="1144" name="Google Shape;1144;p104"/>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5" name="Google Shape;1145;p104"/>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6" name="Google Shape;1146;p104"/>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7" name="Google Shape;1147;p104"/>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8" name="Google Shape;1148;p104"/>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9" name="Google Shape;1149;p104"/>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50" name="Google Shape;1150;p104"/>
            <p:cNvGrpSpPr/>
            <p:nvPr/>
          </p:nvGrpSpPr>
          <p:grpSpPr>
            <a:xfrm>
              <a:off x="15031979" y="5536700"/>
              <a:ext cx="217988" cy="375827"/>
              <a:chOff x="15031979" y="5536700"/>
              <a:chExt cx="217988" cy="375827"/>
            </a:xfrm>
          </p:grpSpPr>
          <p:grpSp>
            <p:nvGrpSpPr>
              <p:cNvPr id="1151" name="Google Shape;1151;p104"/>
              <p:cNvGrpSpPr/>
              <p:nvPr/>
            </p:nvGrpSpPr>
            <p:grpSpPr>
              <a:xfrm>
                <a:off x="15031979" y="5536700"/>
                <a:ext cx="217988" cy="375827"/>
                <a:chOff x="15031979" y="5536700"/>
                <a:chExt cx="217988" cy="375827"/>
              </a:xfrm>
            </p:grpSpPr>
            <p:sp>
              <p:nvSpPr>
                <p:cNvPr id="1152" name="Google Shape;1152;p104"/>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53" name="Google Shape;1153;p104"/>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54" name="Google Shape;1154;p104"/>
              <p:cNvGrpSpPr/>
              <p:nvPr/>
            </p:nvGrpSpPr>
            <p:grpSpPr>
              <a:xfrm>
                <a:off x="15065077" y="5648789"/>
                <a:ext cx="150204" cy="47802"/>
                <a:chOff x="15065077" y="5648789"/>
                <a:chExt cx="150204" cy="47802"/>
              </a:xfrm>
            </p:grpSpPr>
            <p:sp>
              <p:nvSpPr>
                <p:cNvPr id="1155" name="Google Shape;1155;p104"/>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56" name="Google Shape;1156;p104"/>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57" name="Google Shape;1157;p104"/>
              <p:cNvGrpSpPr/>
              <p:nvPr/>
            </p:nvGrpSpPr>
            <p:grpSpPr>
              <a:xfrm>
                <a:off x="15033715" y="5731207"/>
                <a:ext cx="212928" cy="69231"/>
                <a:chOff x="15033715" y="5731207"/>
                <a:chExt cx="212928" cy="69231"/>
              </a:xfrm>
            </p:grpSpPr>
            <p:sp>
              <p:nvSpPr>
                <p:cNvPr id="1158" name="Google Shape;1158;p104"/>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59" name="Google Shape;1159;p104"/>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1160" name="Google Shape;1160;p104"/>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1" name="Google Shape;1161;p104"/>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62" name="Google Shape;1162;p104"/>
            <p:cNvGrpSpPr/>
            <p:nvPr/>
          </p:nvGrpSpPr>
          <p:grpSpPr>
            <a:xfrm>
              <a:off x="14597956" y="5994946"/>
              <a:ext cx="226132" cy="329673"/>
              <a:chOff x="14597956" y="5994946"/>
              <a:chExt cx="226132" cy="329673"/>
            </a:xfrm>
          </p:grpSpPr>
          <p:sp>
            <p:nvSpPr>
              <p:cNvPr id="1163" name="Google Shape;1163;p104"/>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4" name="Google Shape;1164;p104"/>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165" name="Google Shape;1165;p104"/>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6" name="Google Shape;1166;p104"/>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7" name="Google Shape;1167;p104"/>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8" name="Google Shape;1168;p104"/>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9" name="Google Shape;1169;p104"/>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0" name="Google Shape;1170;p104"/>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1" name="Google Shape;1171;p104"/>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2" name="Google Shape;1172;p104"/>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176"/>
        <p:cNvGrpSpPr/>
        <p:nvPr/>
      </p:nvGrpSpPr>
      <p:grpSpPr>
        <a:xfrm>
          <a:off x="0" y="0"/>
          <a:ext cx="0" cy="0"/>
          <a:chOff x="0" y="0"/>
          <a:chExt cx="0" cy="0"/>
        </a:xfrm>
      </p:grpSpPr>
      <p:sp>
        <p:nvSpPr>
          <p:cNvPr id="1177" name="Google Shape;1177;p105"/>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78" name="Google Shape;1178;p105"/>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79" name="Google Shape;1179;p105"/>
          <p:cNvSpPr txBox="1">
            <a:spLocks noGrp="1"/>
          </p:cNvSpPr>
          <p:nvPr>
            <p:ph type="body" idx="1"/>
          </p:nvPr>
        </p:nvSpPr>
        <p:spPr>
          <a:xfrm>
            <a:off x="489067" y="1353499"/>
            <a:ext cx="7897849" cy="3050636"/>
          </a:xfrm>
          <a:prstGeom prst="rect">
            <a:avLst/>
          </a:prstGeom>
          <a:noFill/>
          <a:ln>
            <a:noFill/>
          </a:ln>
        </p:spPr>
        <p:txBody>
          <a:bodyPr spcFirstLastPara="1" wrap="square" lIns="91425" tIns="91425" rIns="91425" bIns="91425" anchor="t" anchorCtr="0">
            <a:normAutofit fontScale="92500" lnSpcReduction="20000"/>
          </a:bodyPr>
          <a:lstStyle/>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Riflettere sui propri interessi: </a:t>
            </a:r>
            <a:r>
              <a:rPr lang="it" sz="1700" b="0" i="0" u="none" strike="noStrike" dirty="0">
                <a:solidFill>
                  <a:srgbClr val="777777"/>
                </a:solidFill>
                <a:latin typeface="Calibri"/>
                <a:ea typeface="Calibri"/>
                <a:cs typeface="Calibri"/>
                <a:sym typeface="Calibri"/>
              </a:rPr>
              <a:t>Prendetevi del tempo per considerare quali aspetti dell'ecoturismo vi interessano di più.</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Percorso di carriera di ricerca: </a:t>
            </a:r>
            <a:r>
              <a:rPr lang="it" sz="1700" b="0" i="0" u="none" strike="noStrike" dirty="0">
                <a:solidFill>
                  <a:srgbClr val="777777"/>
                </a:solidFill>
                <a:latin typeface="Calibri"/>
                <a:ea typeface="Calibri"/>
                <a:cs typeface="Calibri"/>
                <a:sym typeface="Calibri"/>
              </a:rPr>
              <a:t>Esplorare i diversi ruoli all'interno dell'ecoturismo e i loro requisiti.</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Valutare l'allineamento: </a:t>
            </a:r>
            <a:r>
              <a:rPr lang="it" sz="1700" b="0" i="0" u="none" strike="noStrike" dirty="0">
                <a:solidFill>
                  <a:srgbClr val="777777"/>
                </a:solidFill>
                <a:latin typeface="Calibri"/>
                <a:ea typeface="Calibri"/>
                <a:cs typeface="Calibri"/>
                <a:sym typeface="Calibri"/>
              </a:rPr>
              <a:t>Valutate come ogni percorso professionale si allinea con i vostri interessi e le vostre competenze.</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Cercare una guida: </a:t>
            </a:r>
            <a:r>
              <a:rPr lang="it" sz="1700" b="0" i="0" u="none" strike="noStrike" dirty="0">
                <a:solidFill>
                  <a:srgbClr val="777777"/>
                </a:solidFill>
                <a:latin typeface="Calibri"/>
                <a:ea typeface="Calibri"/>
                <a:cs typeface="Calibri"/>
                <a:sym typeface="Calibri"/>
              </a:rPr>
              <a:t>Rivolgetevi ai vostri mentori o ai professionisti del settore per ottenere consigli.</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Considerate gli obiettivi a lungo termine: </a:t>
            </a:r>
            <a:r>
              <a:rPr lang="it" sz="1700" b="0" i="0" u="none" strike="noStrike" dirty="0">
                <a:solidFill>
                  <a:srgbClr val="777777"/>
                </a:solidFill>
                <a:latin typeface="Calibri"/>
                <a:ea typeface="Calibri"/>
                <a:cs typeface="Calibri"/>
                <a:sym typeface="Calibri"/>
              </a:rPr>
              <a:t>Pensate a dove vi vedete in futuro e a come ogni percorso professionale si inserisce in questa visione.</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Mantenere una mentalità aperta: </a:t>
            </a:r>
            <a:r>
              <a:rPr lang="it" sz="1700" b="0" i="0" u="none" strike="noStrike" dirty="0">
                <a:solidFill>
                  <a:srgbClr val="777777"/>
                </a:solidFill>
                <a:latin typeface="Calibri"/>
                <a:ea typeface="Calibri"/>
                <a:cs typeface="Calibri"/>
                <a:sym typeface="Calibri"/>
              </a:rPr>
              <a:t>Siate flessibili e aperti alle nuove opportunità che possono presentarsi.</a:t>
            </a:r>
            <a:endParaRPr dirty="0"/>
          </a:p>
          <a:p>
            <a:pPr marL="514353" lvl="0" indent="-285750" algn="l" rtl="0">
              <a:lnSpc>
                <a:spcPct val="103333"/>
              </a:lnSpc>
              <a:spcBef>
                <a:spcPts val="0"/>
              </a:spcBef>
              <a:spcAft>
                <a:spcPts val="0"/>
              </a:spcAft>
              <a:buSzPct val="114467"/>
              <a:buFont typeface="Wingdings" pitchFamily="2" charset="2"/>
              <a:buChar char="Ø"/>
            </a:pPr>
            <a:r>
              <a:rPr lang="it" sz="1700" b="1" i="0" u="none" strike="noStrike" dirty="0">
                <a:solidFill>
                  <a:srgbClr val="777777"/>
                </a:solidFill>
                <a:latin typeface="Calibri"/>
                <a:ea typeface="Calibri"/>
                <a:cs typeface="Calibri"/>
                <a:sym typeface="Calibri"/>
              </a:rPr>
              <a:t>Agire: </a:t>
            </a:r>
            <a:r>
              <a:rPr lang="it" sz="1700" b="0" i="0" u="none" strike="noStrike" dirty="0">
                <a:solidFill>
                  <a:srgbClr val="777777"/>
                </a:solidFill>
                <a:latin typeface="Calibri"/>
                <a:ea typeface="Calibri"/>
                <a:cs typeface="Calibri"/>
                <a:sym typeface="Calibri"/>
              </a:rPr>
              <a:t>Iniziare a fare dei passi avanti verso il percorso di carriera prescelto, sia che si tratti di acquisire un'esperienza rilevante o di proseguire gli studi.</a:t>
            </a:r>
            <a:endParaRPr dirty="0"/>
          </a:p>
          <a:p>
            <a:pPr marL="0" lvl="0" indent="0" algn="l" rtl="0">
              <a:lnSpc>
                <a:spcPct val="103333"/>
              </a:lnSpc>
              <a:spcBef>
                <a:spcPts val="0"/>
              </a:spcBef>
              <a:spcAft>
                <a:spcPts val="0"/>
              </a:spcAft>
              <a:buSzPct val="121621"/>
              <a:buNone/>
            </a:pPr>
            <a:endParaRPr sz="1600" dirty="0"/>
          </a:p>
          <a:p>
            <a:pPr marL="0" lvl="0" indent="0" algn="l" rtl="0">
              <a:lnSpc>
                <a:spcPct val="103333"/>
              </a:lnSpc>
              <a:spcBef>
                <a:spcPts val="0"/>
              </a:spcBef>
              <a:spcAft>
                <a:spcPts val="0"/>
              </a:spcAft>
              <a:buSzPct val="121621"/>
              <a:buNone/>
            </a:pPr>
            <a:endParaRPr sz="1600" dirty="0"/>
          </a:p>
          <a:p>
            <a:pPr marL="0" lvl="0" indent="0" algn="l" rtl="0">
              <a:lnSpc>
                <a:spcPct val="103333"/>
              </a:lnSpc>
              <a:spcBef>
                <a:spcPts val="0"/>
              </a:spcBef>
              <a:spcAft>
                <a:spcPts val="0"/>
              </a:spcAft>
              <a:buSzPct val="121621"/>
              <a:buNone/>
            </a:pPr>
            <a:endParaRPr sz="1600" dirty="0"/>
          </a:p>
          <a:p>
            <a:pPr marL="0" lvl="0" indent="0" algn="l" rtl="0">
              <a:lnSpc>
                <a:spcPct val="103333"/>
              </a:lnSpc>
              <a:spcBef>
                <a:spcPts val="0"/>
              </a:spcBef>
              <a:spcAft>
                <a:spcPts val="0"/>
              </a:spcAft>
              <a:buSzPct val="121621"/>
              <a:buNone/>
            </a:pPr>
            <a:endParaRPr sz="1600" dirty="0"/>
          </a:p>
          <a:p>
            <a:pPr marL="0" lvl="0" indent="0" algn="l" rtl="0">
              <a:lnSpc>
                <a:spcPct val="103333"/>
              </a:lnSpc>
              <a:spcBef>
                <a:spcPts val="0"/>
              </a:spcBef>
              <a:spcAft>
                <a:spcPts val="0"/>
              </a:spcAft>
              <a:buSzPct val="121621"/>
              <a:buNone/>
            </a:pPr>
            <a:endParaRPr sz="1600" dirty="0"/>
          </a:p>
        </p:txBody>
      </p:sp>
      <p:sp>
        <p:nvSpPr>
          <p:cNvPr id="1180" name="Google Shape;1180;p105"/>
          <p:cNvSpPr txBox="1">
            <a:spLocks noGrp="1"/>
          </p:cNvSpPr>
          <p:nvPr>
            <p:ph type="body" idx="2"/>
          </p:nvPr>
        </p:nvSpPr>
        <p:spPr>
          <a:xfrm>
            <a:off x="1315113" y="353755"/>
            <a:ext cx="7590348"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Prendetevi un momento per riflettere sulle seguenti domande e annotate le vostre intuizioni.</a:t>
            </a:r>
            <a:endParaRPr sz="1300" dirty="0"/>
          </a:p>
        </p:txBody>
      </p:sp>
      <p:sp>
        <p:nvSpPr>
          <p:cNvPr id="1181" name="Google Shape;1181;p105"/>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182" name="Google Shape;1182;p105"/>
          <p:cNvGrpSpPr/>
          <p:nvPr/>
        </p:nvGrpSpPr>
        <p:grpSpPr>
          <a:xfrm>
            <a:off x="318019" y="253387"/>
            <a:ext cx="692809" cy="808420"/>
            <a:chOff x="2307546" y="2307551"/>
            <a:chExt cx="929291" cy="1082976"/>
          </a:xfrm>
        </p:grpSpPr>
        <p:grpSp>
          <p:nvGrpSpPr>
            <p:cNvPr id="1183" name="Google Shape;1183;p105"/>
            <p:cNvGrpSpPr/>
            <p:nvPr/>
          </p:nvGrpSpPr>
          <p:grpSpPr>
            <a:xfrm>
              <a:off x="2536980" y="2723928"/>
              <a:ext cx="470423" cy="276595"/>
              <a:chOff x="2536980" y="2723928"/>
              <a:chExt cx="470423" cy="276595"/>
            </a:xfrm>
          </p:grpSpPr>
          <p:sp>
            <p:nvSpPr>
              <p:cNvPr id="1184" name="Google Shape;1184;p105"/>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5" name="Google Shape;1185;p105"/>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186" name="Google Shape;1186;p105"/>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87" name="Google Shape;1187;p105"/>
            <p:cNvGrpSpPr/>
            <p:nvPr/>
          </p:nvGrpSpPr>
          <p:grpSpPr>
            <a:xfrm>
              <a:off x="2307546" y="2307551"/>
              <a:ext cx="929291" cy="1082976"/>
              <a:chOff x="2307546" y="2307551"/>
              <a:chExt cx="929291" cy="1082976"/>
            </a:xfrm>
          </p:grpSpPr>
          <p:sp>
            <p:nvSpPr>
              <p:cNvPr id="1188" name="Google Shape;1188;p105"/>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89" name="Google Shape;1189;p105"/>
              <p:cNvGrpSpPr/>
              <p:nvPr/>
            </p:nvGrpSpPr>
            <p:grpSpPr>
              <a:xfrm>
                <a:off x="2362016" y="2746017"/>
                <a:ext cx="820351" cy="644510"/>
                <a:chOff x="2362016" y="2746017"/>
                <a:chExt cx="820351" cy="644510"/>
              </a:xfrm>
            </p:grpSpPr>
            <p:grpSp>
              <p:nvGrpSpPr>
                <p:cNvPr id="1190" name="Google Shape;1190;p105"/>
                <p:cNvGrpSpPr/>
                <p:nvPr/>
              </p:nvGrpSpPr>
              <p:grpSpPr>
                <a:xfrm>
                  <a:off x="2810981" y="2747665"/>
                  <a:ext cx="371386" cy="642862"/>
                  <a:chOff x="2810981" y="2747665"/>
                  <a:chExt cx="371386" cy="642862"/>
                </a:xfrm>
              </p:grpSpPr>
              <p:sp>
                <p:nvSpPr>
                  <p:cNvPr id="1191" name="Google Shape;1191;p105"/>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2" name="Google Shape;1192;p105"/>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3" name="Google Shape;1193;p105"/>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94" name="Google Shape;1194;p105"/>
                <p:cNvGrpSpPr/>
                <p:nvPr/>
              </p:nvGrpSpPr>
              <p:grpSpPr>
                <a:xfrm>
                  <a:off x="2362016" y="2746017"/>
                  <a:ext cx="369735" cy="644510"/>
                  <a:chOff x="2362016" y="2746017"/>
                  <a:chExt cx="369735" cy="644510"/>
                </a:xfrm>
              </p:grpSpPr>
              <p:sp>
                <p:nvSpPr>
                  <p:cNvPr id="1195" name="Google Shape;1195;p105"/>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6" name="Google Shape;1196;p105"/>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7" name="Google Shape;1197;p105"/>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198" name="Google Shape;1198;p105"/>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E.18</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3" name="Google Shape;1203;p106"/>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04" name="Google Shape;1204;p106"/>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05" name="Google Shape;1205;p106"/>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206" name="Google Shape;1206;p106"/>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207" name="Google Shape;1207;p106"/>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08" name="Google Shape;1208;p10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47</a:t>
            </a:fld>
            <a:endParaRPr/>
          </a:p>
        </p:txBody>
      </p:sp>
      <p:sp>
        <p:nvSpPr>
          <p:cNvPr id="1209" name="Google Shape;1209;p106"/>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210" name="Google Shape;1210;p106"/>
          <p:cNvGrpSpPr/>
          <p:nvPr/>
        </p:nvGrpSpPr>
        <p:grpSpPr>
          <a:xfrm>
            <a:off x="383892" y="298768"/>
            <a:ext cx="794914" cy="804197"/>
            <a:chOff x="2932901" y="1728093"/>
            <a:chExt cx="1458439" cy="1475473"/>
          </a:xfrm>
        </p:grpSpPr>
        <p:sp>
          <p:nvSpPr>
            <p:cNvPr id="1211" name="Google Shape;1211;p106"/>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2" name="Google Shape;1212;p106"/>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3" name="Google Shape;1213;p106"/>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4" name="Google Shape;1214;p106"/>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5" name="Google Shape;1215;p106"/>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6" name="Google Shape;1216;p106"/>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7" name="Google Shape;1217;p106"/>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8" name="Google Shape;1218;p106"/>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19" name="Google Shape;1219;p106"/>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0" name="Google Shape;1220;p106"/>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1" name="Google Shape;1221;p106"/>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2" name="Google Shape;1222;p106"/>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3" name="Google Shape;1223;p106"/>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4" name="Google Shape;1224;p106"/>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5" name="Google Shape;1225;p106"/>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6" name="Google Shape;1226;p106"/>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7" name="Google Shape;1227;p106"/>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8" name="Google Shape;1228;p106"/>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29" name="Google Shape;1229;p106"/>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0" name="Google Shape;1230;p106"/>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1" name="Google Shape;1231;p106"/>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2" name="Google Shape;1232;p106"/>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3" name="Google Shape;1233;p106"/>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4" name="Google Shape;1234;p106"/>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5" name="Google Shape;1235;p106"/>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6" name="Google Shape;1236;p106"/>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7" name="Google Shape;1237;p106"/>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41"/>
        <p:cNvGrpSpPr/>
        <p:nvPr/>
      </p:nvGrpSpPr>
      <p:grpSpPr>
        <a:xfrm>
          <a:off x="0" y="0"/>
          <a:ext cx="0" cy="0"/>
          <a:chOff x="0" y="0"/>
          <a:chExt cx="0" cy="0"/>
        </a:xfrm>
      </p:grpSpPr>
      <p:pic>
        <p:nvPicPr>
          <p:cNvPr id="1242" name="Google Shape;1242;p107" descr="En bild som visar person, klädsel, träd, bärbar dator&#10;&#10;AI-genererat innehåll kan vara felaktigt."/>
          <p:cNvPicPr preferRelativeResize="0"/>
          <p:nvPr/>
        </p:nvPicPr>
        <p:blipFill rotWithShape="1">
          <a:blip r:embed="rId3">
            <a:alphaModFix/>
          </a:blip>
          <a:srcRect/>
          <a:stretch/>
        </p:blipFill>
        <p:spPr>
          <a:xfrm>
            <a:off x="-190500" y="-9407"/>
            <a:ext cx="3542565" cy="3959107"/>
          </a:xfrm>
          <a:prstGeom prst="rect">
            <a:avLst/>
          </a:prstGeom>
          <a:noFill/>
          <a:ln>
            <a:noFill/>
          </a:ln>
        </p:spPr>
      </p:pic>
      <p:pic>
        <p:nvPicPr>
          <p:cNvPr id="1243" name="Google Shape;1243;p107"/>
          <p:cNvPicPr preferRelativeResize="0"/>
          <p:nvPr/>
        </p:nvPicPr>
        <p:blipFill rotWithShape="1">
          <a:blip r:embed="rId4">
            <a:alphaModFix amt="70000"/>
          </a:blip>
          <a:srcRect/>
          <a:stretch/>
        </p:blipFill>
        <p:spPr>
          <a:xfrm rot="-3551750">
            <a:off x="-283602" y="1000911"/>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244" name="Google Shape;1244;p107"/>
          <p:cNvSpPr txBox="1"/>
          <p:nvPr/>
        </p:nvSpPr>
        <p:spPr>
          <a:xfrm>
            <a:off x="3598431" y="486137"/>
            <a:ext cx="4621009" cy="2646187"/>
          </a:xfrm>
          <a:prstGeom prst="rect">
            <a:avLst/>
          </a:prstGeom>
          <a:noFill/>
          <a:ln>
            <a:noFill/>
          </a:ln>
        </p:spPr>
        <p:txBody>
          <a:bodyPr spcFirstLastPara="1" wrap="square" lIns="91425" tIns="45700" rIns="91425" bIns="45700" anchor="t" anchorCtr="0">
            <a:normAutofit/>
          </a:bodyPr>
          <a:lstStyle/>
          <a:p>
            <a:pPr marL="0" marR="0" lvl="0" indent="0" algn="l" rtl="0">
              <a:lnSpc>
                <a:spcPct val="89142"/>
              </a:lnSpc>
              <a:spcBef>
                <a:spcPts val="0"/>
              </a:spcBef>
              <a:spcAft>
                <a:spcPts val="0"/>
              </a:spcAft>
              <a:buNone/>
            </a:pPr>
            <a:r>
              <a:rPr lang="it" sz="3500" b="1" i="0" u="none" strike="noStrike" cap="none">
                <a:solidFill>
                  <a:srgbClr val="8ABF3B"/>
                </a:solidFill>
                <a:latin typeface="Calibri"/>
                <a:ea typeface="Calibri"/>
                <a:cs typeface="Calibri"/>
                <a:sym typeface="Calibri"/>
              </a:rPr>
              <a:t>Sviluppare un ciclo di sviluppo personale</a:t>
            </a:r>
            <a:endParaRPr sz="1401" b="0" i="0" u="none" strike="noStrike" cap="none">
              <a:solidFill>
                <a:srgbClr val="000000"/>
              </a:solidFill>
              <a:latin typeface="Arial"/>
              <a:ea typeface="Arial"/>
              <a:cs typeface="Arial"/>
              <a:sym typeface="Arial"/>
            </a:endParaRPr>
          </a:p>
        </p:txBody>
      </p:sp>
      <p:sp>
        <p:nvSpPr>
          <p:cNvPr id="1245" name="Google Shape;1245;p107"/>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48</a:t>
            </a:fld>
            <a:endParaRPr sz="1600" b="0" i="0" u="none" strike="noStrike" cap="none">
              <a:solidFill>
                <a:srgbClr val="8AC03B"/>
              </a:solidFill>
              <a:latin typeface="Calibri"/>
              <a:ea typeface="Calibri"/>
              <a:cs typeface="Calibri"/>
              <a:sym typeface="Calibri"/>
            </a:endParaRPr>
          </a:p>
        </p:txBody>
      </p:sp>
      <p:grpSp>
        <p:nvGrpSpPr>
          <p:cNvPr id="1246" name="Google Shape;1246;p107"/>
          <p:cNvGrpSpPr/>
          <p:nvPr/>
        </p:nvGrpSpPr>
        <p:grpSpPr>
          <a:xfrm>
            <a:off x="3630010" y="3177089"/>
            <a:ext cx="1883980" cy="1360393"/>
            <a:chOff x="12744325" y="814046"/>
            <a:chExt cx="1299026" cy="938006"/>
          </a:xfrm>
        </p:grpSpPr>
        <p:grpSp>
          <p:nvGrpSpPr>
            <p:cNvPr id="1247" name="Google Shape;1247;p107"/>
            <p:cNvGrpSpPr/>
            <p:nvPr/>
          </p:nvGrpSpPr>
          <p:grpSpPr>
            <a:xfrm>
              <a:off x="12744325" y="1104978"/>
              <a:ext cx="1299026" cy="647074"/>
              <a:chOff x="12744325" y="1104978"/>
              <a:chExt cx="1299026" cy="647074"/>
            </a:xfrm>
          </p:grpSpPr>
          <p:sp>
            <p:nvSpPr>
              <p:cNvPr id="1248" name="Google Shape;1248;p107"/>
              <p:cNvSpPr/>
              <p:nvPr/>
            </p:nvSpPr>
            <p:spPr>
              <a:xfrm>
                <a:off x="12744325" y="1104978"/>
                <a:ext cx="932592" cy="436083"/>
              </a:xfrm>
              <a:custGeom>
                <a:avLst/>
                <a:gdLst/>
                <a:ahLst/>
                <a:cxnLst/>
                <a:rect l="l" t="t" r="r" b="b"/>
                <a:pathLst>
                  <a:path w="932592" h="436083" extrusionOk="0">
                    <a:moveTo>
                      <a:pt x="417604" y="195422"/>
                    </a:moveTo>
                    <a:cubicBezTo>
                      <a:pt x="417604" y="195422"/>
                      <a:pt x="285556" y="98168"/>
                      <a:pt x="204676" y="37179"/>
                    </a:cubicBezTo>
                    <a:cubicBezTo>
                      <a:pt x="118844" y="-27107"/>
                      <a:pt x="52820" y="915"/>
                      <a:pt x="0" y="53662"/>
                    </a:cubicBezTo>
                    <a:lnTo>
                      <a:pt x="359833" y="393226"/>
                    </a:lnTo>
                    <a:cubicBezTo>
                      <a:pt x="389544" y="421248"/>
                      <a:pt x="429157" y="436083"/>
                      <a:pt x="468772" y="436083"/>
                    </a:cubicBezTo>
                    <a:lnTo>
                      <a:pt x="932592" y="436083"/>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49" name="Google Shape;1249;p107"/>
              <p:cNvSpPr/>
              <p:nvPr/>
            </p:nvSpPr>
            <p:spPr>
              <a:xfrm>
                <a:off x="13147073" y="1193256"/>
                <a:ext cx="718013" cy="186265"/>
              </a:xfrm>
              <a:custGeom>
                <a:avLst/>
                <a:gdLst/>
                <a:ahLst/>
                <a:cxnLst/>
                <a:rect l="l" t="t" r="r" b="b"/>
                <a:pathLst>
                  <a:path w="718013" h="186265" extrusionOk="0">
                    <a:moveTo>
                      <a:pt x="718013" y="159891"/>
                    </a:moveTo>
                    <a:cubicBezTo>
                      <a:pt x="622279" y="44506"/>
                      <a:pt x="544700" y="0"/>
                      <a:pt x="450615" y="0"/>
                    </a:cubicBezTo>
                    <a:cubicBezTo>
                      <a:pt x="356530" y="0"/>
                      <a:pt x="323518" y="9890"/>
                      <a:pt x="254194" y="57693"/>
                    </a:cubicBezTo>
                    <a:lnTo>
                      <a:pt x="103988" y="57693"/>
                    </a:lnTo>
                    <a:cubicBezTo>
                      <a:pt x="79229" y="57693"/>
                      <a:pt x="0" y="69231"/>
                      <a:pt x="0" y="186265"/>
                    </a:cubicBezTo>
                    <a:lnTo>
                      <a:pt x="318567" y="186265"/>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50" name="Google Shape;1250;p107"/>
              <p:cNvSpPr/>
              <p:nvPr/>
            </p:nvSpPr>
            <p:spPr>
              <a:xfrm>
                <a:off x="13586134" y="1295455"/>
                <a:ext cx="457217" cy="456597"/>
              </a:xfrm>
              <a:custGeom>
                <a:avLst/>
                <a:gdLst/>
                <a:ahLst/>
                <a:cxnLst/>
                <a:rect l="l" t="t" r="r" b="b"/>
                <a:pathLst>
                  <a:path w="457217" h="456597" extrusionOk="0">
                    <a:moveTo>
                      <a:pt x="457218" y="118682"/>
                    </a:moveTo>
                    <a:lnTo>
                      <a:pt x="338374" y="0"/>
                    </a:lnTo>
                    <a:lnTo>
                      <a:pt x="0" y="337915"/>
                    </a:lnTo>
                    <a:lnTo>
                      <a:pt x="118844" y="456597"/>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251" name="Google Shape;1251;p107"/>
            <p:cNvGrpSpPr/>
            <p:nvPr/>
          </p:nvGrpSpPr>
          <p:grpSpPr>
            <a:xfrm>
              <a:off x="12906085" y="814046"/>
              <a:ext cx="973856" cy="367809"/>
              <a:chOff x="12906085" y="814046"/>
              <a:chExt cx="973856" cy="367809"/>
            </a:xfrm>
          </p:grpSpPr>
          <p:sp>
            <p:nvSpPr>
              <p:cNvPr id="1252" name="Google Shape;1252;p107"/>
              <p:cNvSpPr/>
              <p:nvPr/>
            </p:nvSpPr>
            <p:spPr>
              <a:xfrm>
                <a:off x="12906085" y="814046"/>
                <a:ext cx="701507" cy="367809"/>
              </a:xfrm>
              <a:custGeom>
                <a:avLst/>
                <a:gdLst/>
                <a:ahLst/>
                <a:cxnLst/>
                <a:rect l="l" t="t" r="r" b="b"/>
                <a:pathLst>
                  <a:path w="701507" h="367809" extrusionOk="0">
                    <a:moveTo>
                      <a:pt x="0" y="150087"/>
                    </a:moveTo>
                    <a:cubicBezTo>
                      <a:pt x="115542" y="380858"/>
                      <a:pt x="369735" y="367671"/>
                      <a:pt x="369735" y="367671"/>
                    </a:cubicBezTo>
                    <a:cubicBezTo>
                      <a:pt x="632182" y="361078"/>
                      <a:pt x="701507" y="123713"/>
                      <a:pt x="701507" y="123713"/>
                    </a:cubicBezTo>
                    <a:cubicBezTo>
                      <a:pt x="701507" y="123713"/>
                      <a:pt x="557905" y="-64201"/>
                      <a:pt x="333422" y="23163"/>
                    </a:cubicBezTo>
                    <a:cubicBezTo>
                      <a:pt x="333422" y="23163"/>
                      <a:pt x="283903" y="36350"/>
                      <a:pt x="166711" y="130307"/>
                    </a:cubicBezTo>
                    <a:cubicBezTo>
                      <a:pt x="166711" y="130307"/>
                      <a:pt x="85831" y="197890"/>
                      <a:pt x="0" y="151735"/>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53" name="Google Shape;1253;p107"/>
              <p:cNvSpPr/>
              <p:nvPr/>
            </p:nvSpPr>
            <p:spPr>
              <a:xfrm>
                <a:off x="12906085" y="936111"/>
                <a:ext cx="701507" cy="134437"/>
              </a:xfrm>
              <a:custGeom>
                <a:avLst/>
                <a:gdLst/>
                <a:ahLst/>
                <a:cxnLst/>
                <a:rect l="l" t="t" r="r" b="b"/>
                <a:pathLst>
                  <a:path w="701507" h="134437" extrusionOk="0">
                    <a:moveTo>
                      <a:pt x="0" y="28022"/>
                    </a:moveTo>
                    <a:cubicBezTo>
                      <a:pt x="0" y="28022"/>
                      <a:pt x="255844" y="285167"/>
                      <a:pt x="701507"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54" name="Google Shape;1254;p107"/>
              <p:cNvSpPr/>
              <p:nvPr/>
            </p:nvSpPr>
            <p:spPr>
              <a:xfrm>
                <a:off x="13607592" y="876050"/>
                <a:ext cx="272349" cy="60060"/>
              </a:xfrm>
              <a:custGeom>
                <a:avLst/>
                <a:gdLst/>
                <a:ahLst/>
                <a:cxnLst/>
                <a:rect l="l" t="t" r="r" b="b"/>
                <a:pathLst>
                  <a:path w="272349" h="60060" extrusionOk="0">
                    <a:moveTo>
                      <a:pt x="272350" y="4017"/>
                    </a:moveTo>
                    <a:cubicBezTo>
                      <a:pt x="272350" y="4017"/>
                      <a:pt x="161759" y="-22357"/>
                      <a:pt x="0" y="60061"/>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1255" name="Google Shape;1255;p107"/>
          <p:cNvSpPr/>
          <p:nvPr/>
        </p:nvSpPr>
        <p:spPr>
          <a:xfrm>
            <a:off x="-1841499" y="-954240"/>
            <a:ext cx="5311722" cy="5087329"/>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59"/>
        <p:cNvGrpSpPr/>
        <p:nvPr/>
      </p:nvGrpSpPr>
      <p:grpSpPr>
        <a:xfrm>
          <a:off x="0" y="0"/>
          <a:ext cx="0" cy="0"/>
          <a:chOff x="0" y="0"/>
          <a:chExt cx="0" cy="0"/>
        </a:xfrm>
      </p:grpSpPr>
      <p:sp>
        <p:nvSpPr>
          <p:cNvPr id="1260" name="Google Shape;1260;p108"/>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261" name="Google Shape;1261;p108"/>
          <p:cNvSpPr txBox="1">
            <a:spLocks noGrp="1"/>
          </p:cNvSpPr>
          <p:nvPr>
            <p:ph type="body" idx="1"/>
          </p:nvPr>
        </p:nvSpPr>
        <p:spPr>
          <a:xfrm>
            <a:off x="396101" y="1485583"/>
            <a:ext cx="2291115" cy="1093081"/>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endParaRPr sz="2400"/>
          </a:p>
          <a:p>
            <a:pPr marL="0" lvl="0" indent="0" algn="l" rtl="0">
              <a:lnSpc>
                <a:spcPct val="82058"/>
              </a:lnSpc>
              <a:spcBef>
                <a:spcPts val="0"/>
              </a:spcBef>
              <a:spcAft>
                <a:spcPts val="0"/>
              </a:spcAft>
              <a:buSzPts val="1800"/>
              <a:buNone/>
            </a:pPr>
            <a:endParaRPr sz="3400"/>
          </a:p>
        </p:txBody>
      </p:sp>
      <p:sp>
        <p:nvSpPr>
          <p:cNvPr id="1262" name="Google Shape;1262;p108"/>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1263" name="Google Shape;1263;p10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49</a:t>
            </a:fld>
            <a:endParaRPr/>
          </a:p>
        </p:txBody>
      </p:sp>
      <p:sp>
        <p:nvSpPr>
          <p:cNvPr id="1264" name="Google Shape;1264;p108"/>
          <p:cNvSpPr txBox="1"/>
          <p:nvPr/>
        </p:nvSpPr>
        <p:spPr>
          <a:xfrm>
            <a:off x="2186237" y="1454224"/>
            <a:ext cx="5755628" cy="1979993"/>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Il Ciclo di sviluppo personale è uno strumento sviluppato per pianificare come compiere i primi passi intenzionali per migliorare i vari aspetti della propria vita, siano essi professionali, personali o emotivi.</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Allora, siete pronti a intraprendere questo viaggio potenziante alla scoperta di voi stessi e della vostra crescita? </a:t>
            </a:r>
            <a:endParaRPr/>
          </a:p>
        </p:txBody>
      </p:sp>
      <p:sp>
        <p:nvSpPr>
          <p:cNvPr id="1265" name="Google Shape;1265;p108"/>
          <p:cNvSpPr txBox="1"/>
          <p:nvPr/>
        </p:nvSpPr>
        <p:spPr>
          <a:xfrm>
            <a:off x="2167467" y="571203"/>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8ECC4E"/>
                </a:solidFill>
                <a:latin typeface="Calibri"/>
                <a:ea typeface="Calibri"/>
                <a:cs typeface="Calibri"/>
                <a:sym typeface="Calibri"/>
              </a:rPr>
              <a:t>Ora che sappiamo dove stiamo andando... come ci arriviamo?</a:t>
            </a:r>
            <a:endParaRPr/>
          </a:p>
        </p:txBody>
      </p:sp>
      <p:grpSp>
        <p:nvGrpSpPr>
          <p:cNvPr id="1266" name="Google Shape;1266;p108"/>
          <p:cNvGrpSpPr/>
          <p:nvPr/>
        </p:nvGrpSpPr>
        <p:grpSpPr>
          <a:xfrm>
            <a:off x="263465" y="909804"/>
            <a:ext cx="1065986" cy="1120200"/>
            <a:chOff x="14597956" y="5536700"/>
            <a:chExt cx="1074543" cy="1196714"/>
          </a:xfrm>
        </p:grpSpPr>
        <p:grpSp>
          <p:nvGrpSpPr>
            <p:cNvPr id="1267" name="Google Shape;1267;p108"/>
            <p:cNvGrpSpPr/>
            <p:nvPr/>
          </p:nvGrpSpPr>
          <p:grpSpPr>
            <a:xfrm>
              <a:off x="14937980" y="5958682"/>
              <a:ext cx="402748" cy="402201"/>
              <a:chOff x="14937980" y="5958682"/>
              <a:chExt cx="402748" cy="402201"/>
            </a:xfrm>
          </p:grpSpPr>
          <p:sp>
            <p:nvSpPr>
              <p:cNvPr id="1268" name="Google Shape;1268;p108"/>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9" name="Google Shape;1269;p108"/>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0" name="Google Shape;1270;p108"/>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1" name="Google Shape;1271;p108"/>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2" name="Google Shape;1272;p108"/>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3" name="Google Shape;1273;p108"/>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274" name="Google Shape;1274;p108"/>
            <p:cNvGrpSpPr/>
            <p:nvPr/>
          </p:nvGrpSpPr>
          <p:grpSpPr>
            <a:xfrm>
              <a:off x="15031979" y="5536700"/>
              <a:ext cx="217988" cy="375827"/>
              <a:chOff x="15031979" y="5536700"/>
              <a:chExt cx="217988" cy="375827"/>
            </a:xfrm>
          </p:grpSpPr>
          <p:grpSp>
            <p:nvGrpSpPr>
              <p:cNvPr id="1275" name="Google Shape;1275;p108"/>
              <p:cNvGrpSpPr/>
              <p:nvPr/>
            </p:nvGrpSpPr>
            <p:grpSpPr>
              <a:xfrm>
                <a:off x="15031979" y="5536700"/>
                <a:ext cx="217988" cy="375827"/>
                <a:chOff x="15031979" y="5536700"/>
                <a:chExt cx="217988" cy="375827"/>
              </a:xfrm>
            </p:grpSpPr>
            <p:sp>
              <p:nvSpPr>
                <p:cNvPr id="1276" name="Google Shape;1276;p108"/>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7" name="Google Shape;1277;p108"/>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278" name="Google Shape;1278;p108"/>
              <p:cNvGrpSpPr/>
              <p:nvPr/>
            </p:nvGrpSpPr>
            <p:grpSpPr>
              <a:xfrm>
                <a:off x="15065077" y="5648789"/>
                <a:ext cx="150204" cy="47802"/>
                <a:chOff x="15065077" y="5648789"/>
                <a:chExt cx="150204" cy="47802"/>
              </a:xfrm>
            </p:grpSpPr>
            <p:sp>
              <p:nvSpPr>
                <p:cNvPr id="1279" name="Google Shape;1279;p108"/>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0" name="Google Shape;1280;p108"/>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281" name="Google Shape;1281;p108"/>
              <p:cNvGrpSpPr/>
              <p:nvPr/>
            </p:nvGrpSpPr>
            <p:grpSpPr>
              <a:xfrm>
                <a:off x="15033715" y="5731207"/>
                <a:ext cx="212928" cy="69231"/>
                <a:chOff x="15033715" y="5731207"/>
                <a:chExt cx="212928" cy="69231"/>
              </a:xfrm>
            </p:grpSpPr>
            <p:sp>
              <p:nvSpPr>
                <p:cNvPr id="1282" name="Google Shape;1282;p108"/>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3" name="Google Shape;1283;p108"/>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1284" name="Google Shape;1284;p108"/>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5" name="Google Shape;1285;p108"/>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286" name="Google Shape;1286;p108"/>
            <p:cNvGrpSpPr/>
            <p:nvPr/>
          </p:nvGrpSpPr>
          <p:grpSpPr>
            <a:xfrm>
              <a:off x="14597956" y="5994946"/>
              <a:ext cx="226132" cy="329673"/>
              <a:chOff x="14597956" y="5994946"/>
              <a:chExt cx="226132" cy="329673"/>
            </a:xfrm>
          </p:grpSpPr>
          <p:sp>
            <p:nvSpPr>
              <p:cNvPr id="1287" name="Google Shape;1287;p108"/>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8" name="Google Shape;1288;p108"/>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289" name="Google Shape;1289;p108"/>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0" name="Google Shape;1290;p108"/>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1" name="Google Shape;1291;p108"/>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2" name="Google Shape;1292;p108"/>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3" name="Google Shape;1293;p108"/>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4" name="Google Shape;1294;p108"/>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5" name="Google Shape;1295;p108"/>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6" name="Google Shape;1296;p108"/>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a:t>
            </a:fld>
            <a:endParaRPr/>
          </a:p>
        </p:txBody>
      </p:sp>
      <p:sp>
        <p:nvSpPr>
          <p:cNvPr id="303" name="Google Shape;303;p7"/>
          <p:cNvSpPr txBox="1"/>
          <p:nvPr/>
        </p:nvSpPr>
        <p:spPr>
          <a:xfrm>
            <a:off x="1061390" y="1359030"/>
            <a:ext cx="6965010" cy="3149800"/>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Nei moduli seguenti ci concentreremo sulla crescita personale, sullo scopo e sullo sviluppo della carriera, con particolare attenzione all'ecoturismo. Esploreremo il concetto di Ikigai, una filosofia giapponese per trovare un significato e una realizzazione nella vita, e lo collegheremo alle vostre passioni e scelte professionali. Lungo il percorso, esamineremo gli Obiettivi di Sviluppo Interiore (IDG), che delineano qualità chiave come la consapevolezza, la collaborazione e la resilienza necessarie per prosperare nel mondo di oggi.</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Rifletteremo anche sulle competenze necessarie per avere successo nell'ecoturismo, un settore che unisce sostenibilità, innovazione e sensibilità culturale. Infine, penseremo a come allineare le vostre competenze e i vostri valori per creare opportunità significative per voi stessi e contribuire a un futuro migliore per le persone e il pianeta.</a:t>
            </a:r>
            <a:endParaRPr/>
          </a:p>
          <a:p>
            <a:pPr marL="0" marR="0" lvl="0" indent="0" algn="l" rtl="0">
              <a:lnSpc>
                <a:spcPct val="100000"/>
              </a:lnSpc>
              <a:spcBef>
                <a:spcPts val="0"/>
              </a:spcBef>
              <a:spcAft>
                <a:spcPts val="0"/>
              </a:spcAft>
              <a:buNone/>
            </a:pPr>
            <a:br>
              <a:rPr lang="it" sz="1401" b="0" i="0" u="none" strike="noStrike" cap="none">
                <a:solidFill>
                  <a:schemeClr val="accent3"/>
                </a:solidFill>
                <a:latin typeface="Arial"/>
                <a:ea typeface="Arial"/>
                <a:cs typeface="Arial"/>
                <a:sym typeface="Arial"/>
              </a:rPr>
            </a:br>
            <a:endParaRPr sz="1401" b="0" i="0" u="none" strike="noStrike" cap="none">
              <a:solidFill>
                <a:schemeClr val="accent3"/>
              </a:solidFill>
              <a:latin typeface="Calibri"/>
              <a:ea typeface="Calibri"/>
              <a:cs typeface="Calibri"/>
              <a:sym typeface="Calibri"/>
            </a:endParaRPr>
          </a:p>
        </p:txBody>
      </p:sp>
      <p:pic>
        <p:nvPicPr>
          <p:cNvPr id="304" name="Google Shape;304;p7"/>
          <p:cNvPicPr preferRelativeResize="0"/>
          <p:nvPr/>
        </p:nvPicPr>
        <p:blipFill rotWithShape="1">
          <a:blip r:embed="rId3">
            <a:alphaModFix amt="70000"/>
          </a:blip>
          <a:srcRect/>
          <a:stretch/>
        </p:blipFill>
        <p:spPr>
          <a:xfrm>
            <a:off x="-715247" y="4061672"/>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05" name="Google Shape;305;p7"/>
          <p:cNvSpPr txBox="1"/>
          <p:nvPr/>
        </p:nvSpPr>
        <p:spPr>
          <a:xfrm>
            <a:off x="966420" y="488709"/>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Introduzione</a:t>
            </a:r>
            <a:endParaRPr sz="2700" b="1" i="0" u="none" strike="noStrike" cap="none">
              <a:solidFill>
                <a:srgbClr val="69ADAD"/>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09"/>
          <p:cNvSpPr txBox="1"/>
          <p:nvPr/>
        </p:nvSpPr>
        <p:spPr>
          <a:xfrm>
            <a:off x="2740686" y="1057235"/>
            <a:ext cx="5138068" cy="3703542"/>
          </a:xfrm>
          <a:prstGeom prst="rect">
            <a:avLst/>
          </a:prstGeom>
          <a:noFill/>
          <a:ln>
            <a:noFill/>
          </a:ln>
        </p:spPr>
        <p:txBody>
          <a:bodyPr spcFirstLastPara="1" wrap="square" lIns="0" tIns="10100" rIns="0" bIns="0" anchor="t" anchorCtr="0">
            <a:spAutoFit/>
          </a:bodyPr>
          <a:lstStyle/>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Chiarire gli obiettivi</a:t>
            </a:r>
            <a:endParaRPr sz="1600" b="0" i="0" u="none" strike="noStrike" cap="none">
              <a:solidFill>
                <a:srgbClr val="777777"/>
              </a:solidFill>
              <a:latin typeface="Calibri"/>
              <a:ea typeface="Calibri"/>
              <a:cs typeface="Calibri"/>
              <a:sym typeface="Calibri"/>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Sviluppare focus e direzione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Mantenere la motivazione e la responsabilità</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Stabilire dei limiti e rimanere flessibili e adattabili</a:t>
            </a:r>
            <a:endParaRPr sz="1600" b="0" i="0" u="none" strike="noStrike" cap="none">
              <a:solidFill>
                <a:srgbClr val="777777"/>
              </a:solidFill>
              <a:latin typeface="Calibri"/>
              <a:ea typeface="Calibri"/>
              <a:cs typeface="Calibri"/>
              <a:sym typeface="Calibri"/>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Per aumentare la fiducia in se stessi e l'autoefficacia</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Per assicurarsi di includere attività realmente finalizzate alla crescita e allo sviluppo personale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777777"/>
                </a:solidFill>
                <a:latin typeface="Calibri"/>
                <a:ea typeface="Calibri"/>
                <a:cs typeface="Calibri"/>
                <a:sym typeface="Calibri"/>
              </a:rPr>
              <a:t>Pianificare ed eseguire: aspetti fondamentali per la soddisfazione e la realizzazione della vita.</a:t>
            </a:r>
            <a:endParaRPr sz="1600" b="0" i="0" u="none" strike="noStrike" cap="none">
              <a:solidFill>
                <a:srgbClr val="777777"/>
              </a:solidFill>
              <a:latin typeface="Calibri"/>
              <a:ea typeface="Calibri"/>
              <a:cs typeface="Calibri"/>
              <a:sym typeface="Calibri"/>
            </a:endParaRPr>
          </a:p>
          <a:p>
            <a:pPr marL="285750" marR="0" lvl="0" indent="-196850" algn="l" rtl="0">
              <a:lnSpc>
                <a:spcPct val="150000"/>
              </a:lnSpc>
              <a:spcBef>
                <a:spcPts val="0"/>
              </a:spcBef>
              <a:spcAft>
                <a:spcPts val="0"/>
              </a:spcAft>
              <a:buClr>
                <a:srgbClr val="97C679"/>
              </a:buClr>
              <a:buSzPts val="1400"/>
              <a:buFont typeface="Arial"/>
              <a:buNone/>
            </a:pPr>
            <a:endParaRPr sz="1600" b="0" i="0" u="none" strike="noStrike" cap="none">
              <a:solidFill>
                <a:srgbClr val="777777"/>
              </a:solidFill>
              <a:latin typeface="Calibri"/>
              <a:ea typeface="Calibri"/>
              <a:cs typeface="Calibri"/>
              <a:sym typeface="Calibri"/>
            </a:endParaRPr>
          </a:p>
        </p:txBody>
      </p:sp>
      <p:sp>
        <p:nvSpPr>
          <p:cNvPr id="1302" name="Google Shape;1302;p109"/>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03" name="Google Shape;1303;p109"/>
          <p:cNvSpPr txBox="1">
            <a:spLocks noGrp="1"/>
          </p:cNvSpPr>
          <p:nvPr>
            <p:ph type="body" idx="2"/>
          </p:nvPr>
        </p:nvSpPr>
        <p:spPr>
          <a:xfrm>
            <a:off x="2646024" y="382723"/>
            <a:ext cx="656953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400" dirty="0"/>
              <a:t>I motivi principali per pianificare prima di partire!</a:t>
            </a:r>
            <a:endParaRPr sz="2400" dirty="0"/>
          </a:p>
        </p:txBody>
      </p:sp>
      <p:pic>
        <p:nvPicPr>
          <p:cNvPr id="1304" name="Google Shape;1304;p109"/>
          <p:cNvPicPr preferRelativeResize="0"/>
          <p:nvPr/>
        </p:nvPicPr>
        <p:blipFill rotWithShape="1">
          <a:blip r:embed="rId3">
            <a:alphaModFix amt="70000"/>
          </a:blip>
          <a:srcRect/>
          <a:stretch/>
        </p:blipFill>
        <p:spPr>
          <a:xfrm flipH="1">
            <a:off x="6958085" y="3040545"/>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05" name="Google Shape;1305;p10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50</a:t>
            </a:fld>
            <a:endParaRPr/>
          </a:p>
        </p:txBody>
      </p:sp>
      <p:sp>
        <p:nvSpPr>
          <p:cNvPr id="1306" name="Google Shape;1306;p109"/>
          <p:cNvSpPr txBox="1">
            <a:spLocks noGrp="1"/>
          </p:cNvSpPr>
          <p:nvPr>
            <p:ph type="body" idx="1"/>
          </p:nvPr>
        </p:nvSpPr>
        <p:spPr>
          <a:xfrm>
            <a:off x="267629" y="1742425"/>
            <a:ext cx="2094420"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Pianificazione dello sviluppo</a:t>
            </a:r>
            <a:endParaRPr sz="2400">
              <a:solidFill>
                <a:schemeClr val="lt1"/>
              </a:solidFill>
              <a:latin typeface="Calibri"/>
              <a:ea typeface="Calibri"/>
              <a:cs typeface="Calibri"/>
              <a:sym typeface="Calibri"/>
            </a:endParaRPr>
          </a:p>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Ciclo</a:t>
            </a:r>
            <a:endParaRPr sz="2400">
              <a:latin typeface="Calibri"/>
              <a:ea typeface="Calibri"/>
              <a:cs typeface="Calibri"/>
              <a:sym typeface="Calibri"/>
            </a:endParaRPr>
          </a:p>
          <a:p>
            <a:pPr marL="12701" lvl="0" indent="-12701" algn="l" rtl="0">
              <a:lnSpc>
                <a:spcPct val="102857"/>
              </a:lnSpc>
              <a:spcBef>
                <a:spcPts val="0"/>
              </a:spcBef>
              <a:spcAft>
                <a:spcPts val="0"/>
              </a:spcAft>
              <a:buClr>
                <a:schemeClr val="dk1"/>
              </a:buClr>
              <a:buSzPts val="1100"/>
              <a:buNone/>
            </a:pPr>
            <a:endParaRPr sz="3500" b="1">
              <a:solidFill>
                <a:schemeClr val="lt1"/>
              </a:solidFill>
              <a:latin typeface="Calibri"/>
              <a:ea typeface="Calibri"/>
              <a:cs typeface="Calibri"/>
              <a:sym typeface="Calibri"/>
            </a:endParaRPr>
          </a:p>
        </p:txBody>
      </p:sp>
      <p:cxnSp>
        <p:nvCxnSpPr>
          <p:cNvPr id="1307" name="Google Shape;1307;p109"/>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308" name="Google Shape;1308;p109"/>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312"/>
        <p:cNvGrpSpPr/>
        <p:nvPr/>
      </p:nvGrpSpPr>
      <p:grpSpPr>
        <a:xfrm>
          <a:off x="0" y="0"/>
          <a:ext cx="0" cy="0"/>
          <a:chOff x="0" y="0"/>
          <a:chExt cx="0" cy="0"/>
        </a:xfrm>
      </p:grpSpPr>
      <p:pic>
        <p:nvPicPr>
          <p:cNvPr id="1313" name="Google Shape;1313;p110" descr="En bild som visar text, Teckensnitt, skärmbild&#10;&#10;AI-genererat innehåll kan vara felaktigt."/>
          <p:cNvPicPr preferRelativeResize="0"/>
          <p:nvPr/>
        </p:nvPicPr>
        <p:blipFill rotWithShape="1">
          <a:blip r:embed="rId3">
            <a:alphaModFix/>
          </a:blip>
          <a:srcRect/>
          <a:stretch/>
        </p:blipFill>
        <p:spPr>
          <a:xfrm>
            <a:off x="5587552" y="1156359"/>
            <a:ext cx="3338062" cy="3338062"/>
          </a:xfrm>
          <a:prstGeom prst="rect">
            <a:avLst/>
          </a:prstGeom>
          <a:noFill/>
          <a:ln>
            <a:noFill/>
          </a:ln>
        </p:spPr>
      </p:pic>
      <p:sp>
        <p:nvSpPr>
          <p:cNvPr id="1314" name="Google Shape;1314;p110"/>
          <p:cNvSpPr txBox="1">
            <a:spLocks noGrp="1"/>
          </p:cNvSpPr>
          <p:nvPr>
            <p:ph type="body" idx="1"/>
          </p:nvPr>
        </p:nvSpPr>
        <p:spPr>
          <a:xfrm>
            <a:off x="281997" y="1410137"/>
            <a:ext cx="6126755" cy="2577004"/>
          </a:xfrm>
          <a:prstGeom prst="rect">
            <a:avLst/>
          </a:prstGeom>
          <a:noFill/>
          <a:ln>
            <a:noFill/>
          </a:ln>
        </p:spPr>
        <p:txBody>
          <a:bodyPr spcFirstLastPara="1" wrap="square" lIns="91425" tIns="91425" rIns="91425" bIns="91425" anchor="t" anchorCtr="0">
            <a:noAutofit/>
          </a:bodyPr>
          <a:lstStyle/>
          <a:p>
            <a:pPr marL="457206" lvl="0" indent="-228604" algn="l" rtl="0">
              <a:lnSpc>
                <a:spcPct val="103333"/>
              </a:lnSpc>
              <a:spcBef>
                <a:spcPts val="0"/>
              </a:spcBef>
              <a:spcAft>
                <a:spcPts val="0"/>
              </a:spcAft>
              <a:buSzPts val="1800"/>
              <a:buNone/>
            </a:pPr>
            <a:r>
              <a:rPr lang="it" sz="1400" b="1" i="0" u="none" strike="noStrike" dirty="0">
                <a:solidFill>
                  <a:srgbClr val="777777"/>
                </a:solidFill>
                <a:latin typeface="Calibri"/>
                <a:ea typeface="Calibri"/>
                <a:cs typeface="Calibri"/>
                <a:sym typeface="Calibri"/>
              </a:rPr>
              <a:t>Benvenuti all'Esercizio di Crescita e Sviluppo Personale</a:t>
            </a:r>
            <a:endParaRPr sz="1400" b="1" i="0" u="none" strike="noStrike"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endParaRPr sz="1400"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Un percorso di potenziamento progettato per aiutarvi a realizzare</a:t>
            </a:r>
            <a:endParaRPr sz="1400"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le vostre aspirazioni e sbloccare il vostro pieno potenziale. Questo</a:t>
            </a:r>
            <a:endParaRPr sz="1400"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L'esercizio segue il ciclo di sviluppo personale,</a:t>
            </a:r>
            <a:endParaRPr sz="1800" dirty="0"/>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guidandovi nell'autovalutazione e nella definizione degli obiettivi,</a:t>
            </a:r>
            <a:endParaRPr sz="1800" dirty="0"/>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Pianificazione dell'azione, riflessione, adattamento, celebrazione,</a:t>
            </a:r>
            <a:endParaRPr sz="1800" dirty="0"/>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e rinnovamento.</a:t>
            </a:r>
            <a:endParaRPr sz="1800" dirty="0"/>
          </a:p>
          <a:p>
            <a:pPr marL="457206" lvl="0" indent="-228604" algn="l" rtl="0">
              <a:lnSpc>
                <a:spcPct val="103333"/>
              </a:lnSpc>
              <a:spcBef>
                <a:spcPts val="0"/>
              </a:spcBef>
              <a:spcAft>
                <a:spcPts val="0"/>
              </a:spcAft>
              <a:buSzPts val="1800"/>
              <a:buNone/>
            </a:pPr>
            <a:endParaRPr sz="1400"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Per facilitare la vostra crescita e il vostro sviluppo personale</a:t>
            </a:r>
            <a:endParaRPr sz="1400" dirty="0">
              <a:solidFill>
                <a:srgbClr val="777777"/>
              </a:solidFill>
              <a:latin typeface="Calibri"/>
              <a:ea typeface="Calibri"/>
              <a:cs typeface="Calibri"/>
              <a:sym typeface="Calibri"/>
            </a:endParaRPr>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viaggio, abbiamo fornito un modello da utilizzare in</a:t>
            </a:r>
            <a:endParaRPr sz="1800" dirty="0"/>
          </a:p>
          <a:p>
            <a:pPr marL="457206" lvl="0" indent="-228604" algn="l" rtl="0">
              <a:lnSpc>
                <a:spcPct val="103333"/>
              </a:lnSpc>
              <a:spcBef>
                <a:spcPts val="0"/>
              </a:spcBef>
              <a:spcAft>
                <a:spcPts val="0"/>
              </a:spcAft>
              <a:buSzPts val="1800"/>
              <a:buNone/>
            </a:pPr>
            <a:r>
              <a:rPr lang="it" sz="1400" b="0" i="0" u="none" strike="noStrike" dirty="0">
                <a:solidFill>
                  <a:srgbClr val="777777"/>
                </a:solidFill>
                <a:latin typeface="Calibri"/>
                <a:ea typeface="Calibri"/>
                <a:cs typeface="Calibri"/>
                <a:sym typeface="Calibri"/>
              </a:rPr>
              <a:t>organizzare i propri pensieri e le proprie azioni. Voltate la pagina!</a:t>
            </a:r>
            <a:endParaRPr sz="1800" dirty="0"/>
          </a:p>
        </p:txBody>
      </p:sp>
      <p:sp>
        <p:nvSpPr>
          <p:cNvPr id="1315" name="Google Shape;1315;p110"/>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p>
            <a:pPr marL="457206" lvl="0" indent="-228604" algn="l" rtl="0">
              <a:lnSpc>
                <a:spcPct val="115000"/>
              </a:lnSpc>
              <a:spcBef>
                <a:spcPts val="0"/>
              </a:spcBef>
              <a:spcAft>
                <a:spcPts val="0"/>
              </a:spcAft>
              <a:buSzPts val="1800"/>
              <a:buNone/>
            </a:pPr>
            <a:r>
              <a:rPr lang="it"/>
              <a:t>Pianificazione del ciclo di sviluppo personale</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319"/>
        <p:cNvGrpSpPr/>
        <p:nvPr/>
      </p:nvGrpSpPr>
      <p:grpSpPr>
        <a:xfrm>
          <a:off x="0" y="0"/>
          <a:ext cx="0" cy="0"/>
          <a:chOff x="0" y="0"/>
          <a:chExt cx="0" cy="0"/>
        </a:xfrm>
      </p:grpSpPr>
      <p:sp>
        <p:nvSpPr>
          <p:cNvPr id="1320" name="Google Shape;1320;p81"/>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21" name="Google Shape;1321;p8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322" name="Google Shape;1322;p81"/>
          <p:cNvSpPr txBox="1"/>
          <p:nvPr/>
        </p:nvSpPr>
        <p:spPr>
          <a:xfrm>
            <a:off x="105754" y="4379338"/>
            <a:ext cx="1703168"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W.09</a:t>
            </a:r>
            <a:endParaRPr sz="1401" b="0" i="0" u="none" strike="noStrike" cap="none">
              <a:solidFill>
                <a:srgbClr val="000000"/>
              </a:solidFill>
              <a:latin typeface="Arial"/>
              <a:ea typeface="Arial"/>
              <a:cs typeface="Arial"/>
              <a:sym typeface="Arial"/>
            </a:endParaRPr>
          </a:p>
        </p:txBody>
      </p:sp>
      <p:sp>
        <p:nvSpPr>
          <p:cNvPr id="1323" name="Google Shape;1323;p81"/>
          <p:cNvSpPr txBox="1"/>
          <p:nvPr/>
        </p:nvSpPr>
        <p:spPr>
          <a:xfrm>
            <a:off x="5533310" y="1142907"/>
            <a:ext cx="1263281" cy="3172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it" sz="1400" b="1" i="0" u="none" strike="noStrike" cap="none" dirty="0">
                <a:solidFill>
                  <a:srgbClr val="FF9933"/>
                </a:solidFill>
                <a:latin typeface="Calibri"/>
                <a:ea typeface="Calibri"/>
                <a:cs typeface="Calibri"/>
                <a:sym typeface="Calibri"/>
              </a:rPr>
              <a:t>Data di inizio:</a:t>
            </a:r>
            <a:endParaRPr sz="1400" b="1" i="0" u="none" strike="noStrike" cap="none" dirty="0">
              <a:solidFill>
                <a:srgbClr val="FF9933"/>
              </a:solidFill>
              <a:latin typeface="Calibri"/>
              <a:ea typeface="Calibri"/>
              <a:cs typeface="Calibri"/>
              <a:sym typeface="Calibri"/>
            </a:endParaRPr>
          </a:p>
        </p:txBody>
      </p:sp>
      <p:sp>
        <p:nvSpPr>
          <p:cNvPr id="1324" name="Google Shape;1324;p81"/>
          <p:cNvSpPr/>
          <p:nvPr/>
        </p:nvSpPr>
        <p:spPr>
          <a:xfrm>
            <a:off x="1001486" y="1197432"/>
            <a:ext cx="4155597" cy="517232"/>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25" name="Google Shape;1325;p81"/>
          <p:cNvSpPr/>
          <p:nvPr/>
        </p:nvSpPr>
        <p:spPr>
          <a:xfrm>
            <a:off x="987035" y="2653611"/>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grpSp>
        <p:nvGrpSpPr>
          <p:cNvPr id="1326" name="Google Shape;1326;p81"/>
          <p:cNvGrpSpPr/>
          <p:nvPr/>
        </p:nvGrpSpPr>
        <p:grpSpPr>
          <a:xfrm>
            <a:off x="365385" y="330508"/>
            <a:ext cx="756782" cy="705079"/>
            <a:chOff x="16392163" y="830616"/>
            <a:chExt cx="989004" cy="921436"/>
          </a:xfrm>
        </p:grpSpPr>
        <p:grpSp>
          <p:nvGrpSpPr>
            <p:cNvPr id="1327" name="Google Shape;1327;p81"/>
            <p:cNvGrpSpPr/>
            <p:nvPr/>
          </p:nvGrpSpPr>
          <p:grpSpPr>
            <a:xfrm>
              <a:off x="16489549" y="926221"/>
              <a:ext cx="729567" cy="728577"/>
              <a:chOff x="16489549" y="926221"/>
              <a:chExt cx="729567" cy="728577"/>
            </a:xfrm>
          </p:grpSpPr>
          <p:sp>
            <p:nvSpPr>
              <p:cNvPr id="1328" name="Google Shape;1328;p81"/>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9" name="Google Shape;1329;p81"/>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0" name="Google Shape;1330;p81"/>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1" name="Google Shape;1331;p81"/>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2" name="Google Shape;1332;p81"/>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3" name="Google Shape;1333;p81"/>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334" name="Google Shape;1334;p81"/>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5" name="Google Shape;1335;p81"/>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6" name="Google Shape;1336;p81"/>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7" name="Google Shape;1337;p81"/>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338" name="Google Shape;1338;p81"/>
          <p:cNvSpPr/>
          <p:nvPr/>
        </p:nvSpPr>
        <p:spPr>
          <a:xfrm rot="10800000" flipH="1">
            <a:off x="1389784" y="280370"/>
            <a:ext cx="7492622" cy="91419"/>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39" name="Google Shape;1339;p81"/>
          <p:cNvSpPr txBox="1"/>
          <p:nvPr/>
        </p:nvSpPr>
        <p:spPr>
          <a:xfrm>
            <a:off x="1414849" y="518242"/>
            <a:ext cx="6575410" cy="285017"/>
          </a:xfrm>
          <a:prstGeom prst="rect">
            <a:avLst/>
          </a:prstGeom>
          <a:noFill/>
          <a:ln>
            <a:noFill/>
          </a:ln>
        </p:spPr>
        <p:txBody>
          <a:bodyPr spcFirstLastPara="1" wrap="square" lIns="91425" tIns="45700" rIns="91425" bIns="45700" anchor="t" anchorCtr="0">
            <a:noAutofit/>
          </a:bodyPr>
          <a:lstStyle/>
          <a:p>
            <a:pPr marL="0" marR="0" lvl="0" indent="0" algn="l" rtl="0">
              <a:lnSpc>
                <a:spcPct val="58823"/>
              </a:lnSpc>
              <a:spcBef>
                <a:spcPts val="0"/>
              </a:spcBef>
              <a:spcAft>
                <a:spcPts val="0"/>
              </a:spcAft>
              <a:buNone/>
            </a:pPr>
            <a:r>
              <a:rPr lang="it" sz="2400" b="1" i="0" u="none" strike="noStrike" cap="none">
                <a:solidFill>
                  <a:srgbClr val="FF9933"/>
                </a:solidFill>
                <a:latin typeface="Calibri"/>
                <a:ea typeface="Calibri"/>
                <a:cs typeface="Calibri"/>
                <a:sym typeface="Calibri"/>
              </a:rPr>
              <a:t>Foglio di lavoro: </a:t>
            </a:r>
            <a:r>
              <a:rPr lang="it" sz="1800" b="0" i="0" u="none" strike="noStrike" cap="none">
                <a:solidFill>
                  <a:srgbClr val="777777"/>
                </a:solidFill>
                <a:latin typeface="Calibri"/>
                <a:ea typeface="Calibri"/>
                <a:cs typeface="Calibri"/>
                <a:sym typeface="Calibri"/>
              </a:rPr>
              <a:t>Creare un piano di sviluppo personale</a:t>
            </a:r>
            <a:endParaRPr sz="1800" b="0" i="0" u="none" strike="noStrike" cap="none">
              <a:solidFill>
                <a:srgbClr val="000000"/>
              </a:solidFill>
              <a:latin typeface="Calibri"/>
              <a:ea typeface="Calibri"/>
              <a:cs typeface="Calibri"/>
              <a:sym typeface="Calibri"/>
            </a:endParaRPr>
          </a:p>
        </p:txBody>
      </p:sp>
      <p:sp>
        <p:nvSpPr>
          <p:cNvPr id="1340" name="Google Shape;1340;p81"/>
          <p:cNvSpPr/>
          <p:nvPr/>
        </p:nvSpPr>
        <p:spPr>
          <a:xfrm rot="10800000" flipH="1">
            <a:off x="1409981" y="795762"/>
            <a:ext cx="7472425" cy="91172"/>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41" name="Google Shape;1341;p81"/>
          <p:cNvSpPr/>
          <p:nvPr/>
        </p:nvSpPr>
        <p:spPr>
          <a:xfrm>
            <a:off x="987037" y="1913817"/>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42" name="Google Shape;1342;p81"/>
          <p:cNvSpPr/>
          <p:nvPr/>
        </p:nvSpPr>
        <p:spPr>
          <a:xfrm>
            <a:off x="987036" y="3394731"/>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43" name="Google Shape;1343;p81"/>
          <p:cNvSpPr txBox="1"/>
          <p:nvPr/>
        </p:nvSpPr>
        <p:spPr>
          <a:xfrm>
            <a:off x="1068310" y="1096948"/>
            <a:ext cx="2423593" cy="19594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a:solidFill>
                  <a:srgbClr val="6D6E71"/>
                </a:solidFill>
                <a:latin typeface="Calibri"/>
                <a:ea typeface="Calibri"/>
                <a:cs typeface="Calibri"/>
                <a:sym typeface="Calibri"/>
              </a:rPr>
              <a:t>Obiettivi: </a:t>
            </a:r>
            <a:r>
              <a:rPr lang="it" sz="900" b="0" i="0" u="none" strike="noStrike" cap="none">
                <a:solidFill>
                  <a:srgbClr val="6D6E71"/>
                </a:solidFill>
                <a:latin typeface="Calibri"/>
                <a:ea typeface="Calibri"/>
                <a:cs typeface="Calibri"/>
                <a:sym typeface="Calibri"/>
              </a:rPr>
              <a:t>Cosa voglio imparare o diventare?</a:t>
            </a:r>
            <a:endParaRPr sz="900" b="0" i="0" u="none" strike="noStrike" cap="none">
              <a:solidFill>
                <a:srgbClr val="6D6E71"/>
              </a:solidFill>
              <a:latin typeface="Calibri"/>
              <a:ea typeface="Calibri"/>
              <a:cs typeface="Calibri"/>
              <a:sym typeface="Calibri"/>
            </a:endParaRPr>
          </a:p>
        </p:txBody>
      </p:sp>
      <p:sp>
        <p:nvSpPr>
          <p:cNvPr id="1344" name="Google Shape;1344;p81"/>
          <p:cNvSpPr txBox="1"/>
          <p:nvPr/>
        </p:nvSpPr>
        <p:spPr>
          <a:xfrm>
            <a:off x="1068309" y="2524076"/>
            <a:ext cx="3153834" cy="23673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dirty="0">
                <a:solidFill>
                  <a:srgbClr val="6D6E71"/>
                </a:solidFill>
                <a:latin typeface="Calibri"/>
                <a:ea typeface="Calibri"/>
                <a:cs typeface="Calibri"/>
                <a:sym typeface="Calibri"/>
              </a:rPr>
              <a:t>Criteri: </a:t>
            </a:r>
            <a:r>
              <a:rPr lang="it" sz="900" b="0" i="0" u="none" strike="noStrike" cap="none" dirty="0">
                <a:solidFill>
                  <a:srgbClr val="6D6E71"/>
                </a:solidFill>
                <a:latin typeface="Calibri"/>
                <a:ea typeface="Calibri"/>
                <a:cs typeface="Calibri"/>
                <a:sym typeface="Calibri"/>
              </a:rPr>
              <a:t>come faccio a sapere se ho raggiunto questo obiettivo?</a:t>
            </a:r>
            <a:endParaRPr sz="1401" b="0" i="0" u="none" strike="noStrike" cap="none" dirty="0">
              <a:solidFill>
                <a:srgbClr val="000000"/>
              </a:solidFill>
              <a:latin typeface="Arial"/>
              <a:ea typeface="Arial"/>
              <a:cs typeface="Arial"/>
              <a:sym typeface="Arial"/>
            </a:endParaRPr>
          </a:p>
        </p:txBody>
      </p:sp>
      <p:sp>
        <p:nvSpPr>
          <p:cNvPr id="1345" name="Google Shape;1345;p81"/>
          <p:cNvSpPr txBox="1"/>
          <p:nvPr/>
        </p:nvSpPr>
        <p:spPr>
          <a:xfrm>
            <a:off x="1068309" y="1815527"/>
            <a:ext cx="2202665" cy="19594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a:solidFill>
                  <a:srgbClr val="6D6E71"/>
                </a:solidFill>
                <a:latin typeface="Calibri"/>
                <a:ea typeface="Calibri"/>
                <a:cs typeface="Calibri"/>
                <a:sym typeface="Calibri"/>
              </a:rPr>
              <a:t>Azioni: </a:t>
            </a:r>
            <a:r>
              <a:rPr lang="it" sz="900" b="0" i="0" u="none" strike="noStrike" cap="none">
                <a:solidFill>
                  <a:srgbClr val="6D6E71"/>
                </a:solidFill>
                <a:latin typeface="Calibri"/>
                <a:ea typeface="Calibri"/>
                <a:cs typeface="Calibri"/>
                <a:sym typeface="Calibri"/>
              </a:rPr>
              <a:t>cosa devo fare per arrivarci?</a:t>
            </a:r>
            <a:endParaRPr sz="900" b="0" i="0" u="none" strike="noStrike" cap="none">
              <a:solidFill>
                <a:srgbClr val="6D6E71"/>
              </a:solidFill>
              <a:latin typeface="Calibri"/>
              <a:ea typeface="Calibri"/>
              <a:cs typeface="Calibri"/>
              <a:sym typeface="Calibri"/>
            </a:endParaRPr>
          </a:p>
        </p:txBody>
      </p:sp>
      <p:sp>
        <p:nvSpPr>
          <p:cNvPr id="1346" name="Google Shape;1346;p81"/>
          <p:cNvSpPr txBox="1"/>
          <p:nvPr/>
        </p:nvSpPr>
        <p:spPr>
          <a:xfrm>
            <a:off x="1092440" y="3291623"/>
            <a:ext cx="1944958" cy="23673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dirty="0">
                <a:solidFill>
                  <a:srgbClr val="6D6E71"/>
                </a:solidFill>
                <a:latin typeface="Calibri"/>
                <a:ea typeface="Calibri"/>
                <a:cs typeface="Calibri"/>
                <a:sym typeface="Calibri"/>
              </a:rPr>
              <a:t>Risorse: </a:t>
            </a:r>
            <a:r>
              <a:rPr lang="it" sz="900" b="0" i="0" u="none" strike="noStrike" cap="none" dirty="0">
                <a:solidFill>
                  <a:srgbClr val="6D6E71"/>
                </a:solidFill>
                <a:latin typeface="Calibri"/>
                <a:ea typeface="Calibri"/>
                <a:cs typeface="Calibri"/>
                <a:sym typeface="Calibri"/>
              </a:rPr>
              <a:t>a quali risorse avrò accesso? </a:t>
            </a:r>
            <a:endParaRPr sz="1401" b="0" i="0" u="none" strike="noStrike" cap="none" dirty="0">
              <a:solidFill>
                <a:srgbClr val="000000"/>
              </a:solidFill>
              <a:latin typeface="Arial"/>
              <a:ea typeface="Arial"/>
              <a:cs typeface="Arial"/>
              <a:sym typeface="Arial"/>
            </a:endParaRPr>
          </a:p>
        </p:txBody>
      </p:sp>
      <p:sp>
        <p:nvSpPr>
          <p:cNvPr id="1347" name="Google Shape;1347;p81"/>
          <p:cNvSpPr/>
          <p:nvPr/>
        </p:nvSpPr>
        <p:spPr>
          <a:xfrm>
            <a:off x="5157083" y="2653192"/>
            <a:ext cx="3750746"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48" name="Google Shape;1348;p81"/>
          <p:cNvSpPr/>
          <p:nvPr/>
        </p:nvSpPr>
        <p:spPr>
          <a:xfrm>
            <a:off x="5157085" y="1913398"/>
            <a:ext cx="3750747"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49" name="Google Shape;1349;p81"/>
          <p:cNvSpPr/>
          <p:nvPr/>
        </p:nvSpPr>
        <p:spPr>
          <a:xfrm>
            <a:off x="5157084" y="3394312"/>
            <a:ext cx="3750745" cy="586731"/>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50" name="Google Shape;1350;p81"/>
          <p:cNvSpPr txBox="1"/>
          <p:nvPr/>
        </p:nvSpPr>
        <p:spPr>
          <a:xfrm>
            <a:off x="5234786" y="2523657"/>
            <a:ext cx="1798115" cy="23673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a:solidFill>
                  <a:srgbClr val="6D6E71"/>
                </a:solidFill>
                <a:latin typeface="Calibri"/>
                <a:ea typeface="Calibri"/>
                <a:cs typeface="Calibri"/>
                <a:sym typeface="Calibri"/>
              </a:rPr>
              <a:t>Supporto: </a:t>
            </a:r>
            <a:r>
              <a:rPr lang="it" sz="900" b="0" i="0" u="none" strike="noStrike" cap="none">
                <a:solidFill>
                  <a:srgbClr val="6D6E71"/>
                </a:solidFill>
                <a:latin typeface="Calibri"/>
                <a:ea typeface="Calibri"/>
                <a:cs typeface="Calibri"/>
                <a:sym typeface="Calibri"/>
              </a:rPr>
              <a:t>quale supporto avrò? </a:t>
            </a:r>
            <a:endParaRPr sz="1401" b="0" i="0" u="none" strike="noStrike" cap="none">
              <a:solidFill>
                <a:srgbClr val="000000"/>
              </a:solidFill>
              <a:latin typeface="Arial"/>
              <a:ea typeface="Arial"/>
              <a:cs typeface="Arial"/>
              <a:sym typeface="Arial"/>
            </a:endParaRPr>
          </a:p>
        </p:txBody>
      </p:sp>
      <p:sp>
        <p:nvSpPr>
          <p:cNvPr id="1351" name="Google Shape;1351;p81"/>
          <p:cNvSpPr txBox="1"/>
          <p:nvPr/>
        </p:nvSpPr>
        <p:spPr>
          <a:xfrm>
            <a:off x="5234786" y="1815108"/>
            <a:ext cx="3647620" cy="195941"/>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dirty="0">
                <a:solidFill>
                  <a:srgbClr val="6D6E71"/>
                </a:solidFill>
                <a:latin typeface="Calibri"/>
                <a:ea typeface="Calibri"/>
                <a:cs typeface="Calibri"/>
                <a:sym typeface="Calibri"/>
              </a:rPr>
              <a:t>Ostacoli: </a:t>
            </a:r>
            <a:r>
              <a:rPr lang="it" sz="900" b="0" i="0" u="none" strike="noStrike" cap="none" dirty="0">
                <a:solidFill>
                  <a:srgbClr val="6D6E71"/>
                </a:solidFill>
                <a:latin typeface="Calibri"/>
                <a:ea typeface="Calibri"/>
                <a:cs typeface="Calibri"/>
                <a:sym typeface="Calibri"/>
              </a:rPr>
              <a:t>cosa potrebbe ostacolare il raggiungimento di questo obiettivo?</a:t>
            </a:r>
            <a:endParaRPr sz="900" b="0" i="0" u="none" strike="noStrike" cap="none" dirty="0">
              <a:solidFill>
                <a:srgbClr val="6D6E71"/>
              </a:solidFill>
              <a:latin typeface="Calibri"/>
              <a:ea typeface="Calibri"/>
              <a:cs typeface="Calibri"/>
              <a:sym typeface="Calibri"/>
            </a:endParaRPr>
          </a:p>
        </p:txBody>
      </p:sp>
      <p:sp>
        <p:nvSpPr>
          <p:cNvPr id="1352" name="Google Shape;1352;p81"/>
          <p:cNvSpPr txBox="1"/>
          <p:nvPr/>
        </p:nvSpPr>
        <p:spPr>
          <a:xfrm>
            <a:off x="5234787" y="3290504"/>
            <a:ext cx="1798114" cy="236732"/>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84444"/>
              </a:lnSpc>
              <a:spcBef>
                <a:spcPts val="0"/>
              </a:spcBef>
              <a:spcAft>
                <a:spcPts val="0"/>
              </a:spcAft>
              <a:buNone/>
            </a:pPr>
            <a:r>
              <a:rPr lang="it" sz="900" b="1" i="0" u="none" strike="noStrike" cap="none" dirty="0">
                <a:solidFill>
                  <a:srgbClr val="6D6E71"/>
                </a:solidFill>
                <a:latin typeface="Calibri"/>
                <a:ea typeface="Calibri"/>
                <a:cs typeface="Calibri"/>
                <a:sym typeface="Calibri"/>
              </a:rPr>
              <a:t>Recensione: </a:t>
            </a:r>
            <a:r>
              <a:rPr lang="it" sz="900" b="0" i="0" u="none" strike="noStrike" cap="none" dirty="0">
                <a:solidFill>
                  <a:srgbClr val="6D6E71"/>
                </a:solidFill>
                <a:latin typeface="Calibri"/>
                <a:ea typeface="Calibri"/>
                <a:cs typeface="Calibri"/>
                <a:sym typeface="Calibri"/>
              </a:rPr>
              <a:t>come sono andato?</a:t>
            </a:r>
            <a:endParaRPr sz="1401" b="0" i="0" u="none" strike="noStrike" cap="none" dirty="0">
              <a:solidFill>
                <a:srgbClr val="000000"/>
              </a:solidFill>
              <a:latin typeface="Arial"/>
              <a:ea typeface="Arial"/>
              <a:cs typeface="Arial"/>
              <a:sym typeface="Arial"/>
            </a:endParaRPr>
          </a:p>
        </p:txBody>
      </p:sp>
      <p:sp>
        <p:nvSpPr>
          <p:cNvPr id="1353" name="Google Shape;1353;p81"/>
          <p:cNvSpPr/>
          <p:nvPr/>
        </p:nvSpPr>
        <p:spPr>
          <a:xfrm>
            <a:off x="6770921" y="11949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54" name="Google Shape;1354;p81"/>
          <p:cNvSpPr/>
          <p:nvPr/>
        </p:nvSpPr>
        <p:spPr>
          <a:xfrm>
            <a:off x="6770920" y="1499519"/>
            <a:ext cx="2111486" cy="195942"/>
          </a:xfrm>
          <a:prstGeom prst="rect">
            <a:avLst/>
          </a:prstGeom>
          <a:noFill/>
          <a:ln w="19050" cap="flat" cmpd="sng">
            <a:solidFill>
              <a:srgbClr val="6D6E7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55" name="Google Shape;1355;p81"/>
          <p:cNvSpPr txBox="1"/>
          <p:nvPr/>
        </p:nvSpPr>
        <p:spPr>
          <a:xfrm>
            <a:off x="5234786" y="1461192"/>
            <a:ext cx="1536134" cy="31729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it" sz="1400" b="1" i="0" u="none" strike="noStrike" cap="none" dirty="0">
                <a:solidFill>
                  <a:srgbClr val="FF9933"/>
                </a:solidFill>
                <a:latin typeface="Calibri"/>
                <a:ea typeface="Calibri"/>
                <a:cs typeface="Calibri"/>
                <a:sym typeface="Calibri"/>
              </a:rPr>
              <a:t>Data di scadenza:</a:t>
            </a:r>
            <a:endParaRPr sz="1400" b="1" i="0" u="none" strike="noStrike" cap="none" dirty="0">
              <a:solidFill>
                <a:srgbClr val="FF9933"/>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359"/>
        <p:cNvGrpSpPr/>
        <p:nvPr/>
      </p:nvGrpSpPr>
      <p:grpSpPr>
        <a:xfrm>
          <a:off x="0" y="0"/>
          <a:ext cx="0" cy="0"/>
          <a:chOff x="0" y="0"/>
          <a:chExt cx="0" cy="0"/>
        </a:xfrm>
      </p:grpSpPr>
      <p:sp>
        <p:nvSpPr>
          <p:cNvPr id="1360" name="Google Shape;1360;p111"/>
          <p:cNvSpPr txBox="1"/>
          <p:nvPr/>
        </p:nvSpPr>
        <p:spPr>
          <a:xfrm>
            <a:off x="2740686" y="1057235"/>
            <a:ext cx="5138068" cy="2964878"/>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Autovalutazione: </a:t>
            </a:r>
            <a:r>
              <a:rPr lang="it" sz="1600" b="0" i="0" u="none" strike="noStrike" cap="none">
                <a:solidFill>
                  <a:srgbClr val="777777"/>
                </a:solidFill>
                <a:latin typeface="Calibri"/>
                <a:ea typeface="Calibri"/>
                <a:cs typeface="Calibri"/>
                <a:sym typeface="Calibri"/>
              </a:rPr>
              <a:t>Riflettere sui propri punti di forza, sulle debolezze, sui valori e sulle aspirazioni per ottenere chiarezza. Usate il vostro IKIGAI.</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Definizione degli obiettivi: </a:t>
            </a:r>
            <a:r>
              <a:rPr lang="it" sz="1600" b="0" i="0" u="none" strike="noStrike" cap="none">
                <a:solidFill>
                  <a:srgbClr val="777777"/>
                </a:solidFill>
                <a:latin typeface="Calibri"/>
                <a:ea typeface="Calibri"/>
                <a:cs typeface="Calibri"/>
                <a:sym typeface="Calibri"/>
              </a:rPr>
              <a:t>Stabilire obiettivi SMART allineati con i propri valori e aspirazioni.</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Pianificazione dell'azione: </a:t>
            </a:r>
            <a:r>
              <a:rPr lang="it" sz="1600" b="0" i="0" u="none" strike="noStrike" cap="none">
                <a:solidFill>
                  <a:srgbClr val="777777"/>
                </a:solidFill>
                <a:latin typeface="Calibri"/>
                <a:ea typeface="Calibri"/>
                <a:cs typeface="Calibri"/>
                <a:sym typeface="Calibri"/>
              </a:rPr>
              <a:t>Sviluppare un piano dettagliato, identificando le risorse e le strategie per superare gli ostacoli.</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Agire: </a:t>
            </a:r>
            <a:r>
              <a:rPr lang="it" sz="1600" b="0" i="0" u="none" strike="noStrike" cap="none">
                <a:solidFill>
                  <a:srgbClr val="777777"/>
                </a:solidFill>
                <a:latin typeface="Calibri"/>
                <a:ea typeface="Calibri"/>
                <a:cs typeface="Calibri"/>
                <a:sym typeface="Calibri"/>
              </a:rPr>
              <a:t>Compiere costantemente passi intenzionali verso i propri obiettivi, rimanendo concentrati e resilienti.</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p:txBody>
      </p:sp>
      <p:sp>
        <p:nvSpPr>
          <p:cNvPr id="1361" name="Google Shape;1361;p111"/>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62" name="Google Shape;1362;p111"/>
          <p:cNvSpPr txBox="1">
            <a:spLocks noGrp="1"/>
          </p:cNvSpPr>
          <p:nvPr>
            <p:ph type="body" idx="2"/>
          </p:nvPr>
        </p:nvSpPr>
        <p:spPr>
          <a:xfrm>
            <a:off x="2646024" y="39554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a:t>Raccomandazioni</a:t>
            </a:r>
            <a:endParaRPr/>
          </a:p>
        </p:txBody>
      </p:sp>
      <p:pic>
        <p:nvPicPr>
          <p:cNvPr id="1363" name="Google Shape;1363;p111"/>
          <p:cNvPicPr preferRelativeResize="0"/>
          <p:nvPr/>
        </p:nvPicPr>
        <p:blipFill rotWithShape="1">
          <a:blip r:embed="rId3">
            <a:alphaModFix amt="70000"/>
          </a:blip>
          <a:srcRect/>
          <a:stretch/>
        </p:blipFill>
        <p:spPr>
          <a:xfrm flipH="1">
            <a:off x="7473777" y="3123717"/>
            <a:ext cx="2237324" cy="253049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64" name="Google Shape;1364;p11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53</a:t>
            </a:fld>
            <a:endParaRPr/>
          </a:p>
        </p:txBody>
      </p:sp>
      <p:sp>
        <p:nvSpPr>
          <p:cNvPr id="1365" name="Google Shape;1365;p111"/>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Prima di pianificare</a:t>
            </a:r>
            <a:endParaRPr sz="3500" b="1">
              <a:solidFill>
                <a:schemeClr val="lt1"/>
              </a:solidFill>
              <a:latin typeface="Calibri"/>
              <a:ea typeface="Calibri"/>
              <a:cs typeface="Calibri"/>
              <a:sym typeface="Calibri"/>
            </a:endParaRPr>
          </a:p>
        </p:txBody>
      </p:sp>
      <p:cxnSp>
        <p:nvCxnSpPr>
          <p:cNvPr id="1366" name="Google Shape;1366;p111"/>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367" name="Google Shape;1367;p111"/>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371"/>
        <p:cNvGrpSpPr/>
        <p:nvPr/>
      </p:nvGrpSpPr>
      <p:grpSpPr>
        <a:xfrm>
          <a:off x="0" y="0"/>
          <a:ext cx="0" cy="0"/>
          <a:chOff x="0" y="0"/>
          <a:chExt cx="0" cy="0"/>
        </a:xfrm>
      </p:grpSpPr>
      <p:sp>
        <p:nvSpPr>
          <p:cNvPr id="1372" name="Google Shape;1372;p112"/>
          <p:cNvSpPr txBox="1"/>
          <p:nvPr/>
        </p:nvSpPr>
        <p:spPr>
          <a:xfrm>
            <a:off x="2740686" y="1057235"/>
            <a:ext cx="5138068" cy="2718657"/>
          </a:xfrm>
          <a:prstGeom prst="rect">
            <a:avLst/>
          </a:prstGeom>
          <a:noFill/>
          <a:ln>
            <a:noFill/>
          </a:ln>
        </p:spPr>
        <p:txBody>
          <a:bodyPr spcFirstLastPara="1" wrap="square" lIns="0" tIns="10100" rIns="0" bIns="0" anchor="t" anchorCtr="0">
            <a:spAutoFit/>
          </a:bodyPr>
          <a:lstStyle/>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Apprendimento e sviluppo: </a:t>
            </a:r>
            <a:r>
              <a:rPr lang="it" sz="1600" b="0" i="0" u="none" strike="noStrike" cap="none">
                <a:solidFill>
                  <a:srgbClr val="777777"/>
                </a:solidFill>
                <a:latin typeface="Calibri"/>
                <a:ea typeface="Calibri"/>
                <a:cs typeface="Calibri"/>
                <a:sym typeface="Calibri"/>
              </a:rPr>
              <a:t>Cercare opportunità di crescita, apprendimento e sviluppo delle competenze.</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Auto-riflessione: </a:t>
            </a:r>
            <a:r>
              <a:rPr lang="it" sz="1600" b="0" i="0" u="none" strike="noStrike" cap="none">
                <a:solidFill>
                  <a:srgbClr val="777777"/>
                </a:solidFill>
                <a:latin typeface="Calibri"/>
                <a:ea typeface="Calibri"/>
                <a:cs typeface="Calibri"/>
                <a:sym typeface="Calibri"/>
              </a:rPr>
              <a:t>Riflettere sui propri progressi, celebrare i successi e imparare dalle battute d'arresto.</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Celebrazioni e riconoscimenti: </a:t>
            </a:r>
            <a:r>
              <a:rPr lang="it" sz="1600" b="0" i="0" u="none" strike="noStrike" cap="none">
                <a:solidFill>
                  <a:srgbClr val="777777"/>
                </a:solidFill>
                <a:latin typeface="Calibri"/>
                <a:ea typeface="Calibri"/>
                <a:cs typeface="Calibri"/>
                <a:sym typeface="Calibri"/>
              </a:rPr>
              <a:t>Riconoscere i risultati ottenuti e mantenere la motivazione.</a:t>
            </a:r>
            <a:endParaRPr/>
          </a:p>
          <a:p>
            <a:pPr marL="285750" marR="0" lvl="0" indent="-184150" algn="l" rtl="0">
              <a:lnSpc>
                <a:spcPct val="100000"/>
              </a:lnSpc>
              <a:spcBef>
                <a:spcPts val="0"/>
              </a:spcBef>
              <a:spcAft>
                <a:spcPts val="0"/>
              </a:spcAft>
              <a:buClr>
                <a:srgbClr val="000000"/>
              </a:buClr>
              <a:buSzPts val="1600"/>
              <a:buFont typeface="Noto Sans Symbols"/>
              <a:buNone/>
            </a:pPr>
            <a:endParaRPr sz="1600" b="0" i="0" u="none" strike="noStrike" cap="none">
              <a:solidFill>
                <a:srgbClr val="777777"/>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600"/>
              <a:buFont typeface="Noto Sans Symbols"/>
              <a:buChar char="❖"/>
            </a:pPr>
            <a:r>
              <a:rPr lang="it" sz="1600" b="1" i="0" u="none" strike="noStrike" cap="none">
                <a:solidFill>
                  <a:srgbClr val="777777"/>
                </a:solidFill>
                <a:latin typeface="Calibri"/>
                <a:ea typeface="Calibri"/>
                <a:cs typeface="Calibri"/>
                <a:sym typeface="Calibri"/>
              </a:rPr>
              <a:t>Rinnovamento: </a:t>
            </a:r>
            <a:r>
              <a:rPr lang="it" sz="1600" b="0" i="0" u="none" strike="noStrike" cap="none">
                <a:solidFill>
                  <a:srgbClr val="777777"/>
                </a:solidFill>
                <a:latin typeface="Calibri"/>
                <a:ea typeface="Calibri"/>
                <a:cs typeface="Calibri"/>
                <a:sym typeface="Calibri"/>
              </a:rPr>
              <a:t>Accogliere la crescita, fissare nuovi obiettivi e impegnarsi per migliorare se stessi.</a:t>
            </a:r>
            <a:endParaRPr/>
          </a:p>
        </p:txBody>
      </p:sp>
      <p:sp>
        <p:nvSpPr>
          <p:cNvPr id="1373" name="Google Shape;1373;p112"/>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74" name="Google Shape;1374;p112"/>
          <p:cNvSpPr txBox="1">
            <a:spLocks noGrp="1"/>
          </p:cNvSpPr>
          <p:nvPr>
            <p:ph type="body" idx="2"/>
          </p:nvPr>
        </p:nvSpPr>
        <p:spPr>
          <a:xfrm>
            <a:off x="2666344" y="39554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Altre raccomandazioni</a:t>
            </a:r>
            <a:endParaRPr sz="2000"/>
          </a:p>
        </p:txBody>
      </p:sp>
      <p:pic>
        <p:nvPicPr>
          <p:cNvPr id="1375" name="Google Shape;1375;p112"/>
          <p:cNvPicPr preferRelativeResize="0"/>
          <p:nvPr/>
        </p:nvPicPr>
        <p:blipFill rotWithShape="1">
          <a:blip r:embed="rId3">
            <a:alphaModFix amt="70000"/>
          </a:blip>
          <a:srcRect/>
          <a:stretch/>
        </p:blipFill>
        <p:spPr>
          <a:xfrm flipH="1">
            <a:off x="7059478" y="3012236"/>
            <a:ext cx="2666380" cy="271865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76" name="Google Shape;1376;p112"/>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54</a:t>
            </a:fld>
            <a:endParaRPr/>
          </a:p>
        </p:txBody>
      </p:sp>
      <p:sp>
        <p:nvSpPr>
          <p:cNvPr id="1377" name="Google Shape;1377;p112"/>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Prima di pianificare</a:t>
            </a:r>
            <a:endParaRPr sz="3500" b="1">
              <a:solidFill>
                <a:schemeClr val="lt1"/>
              </a:solidFill>
              <a:latin typeface="Calibri"/>
              <a:ea typeface="Calibri"/>
              <a:cs typeface="Calibri"/>
              <a:sym typeface="Calibri"/>
            </a:endParaRPr>
          </a:p>
        </p:txBody>
      </p:sp>
      <p:cxnSp>
        <p:nvCxnSpPr>
          <p:cNvPr id="1378" name="Google Shape;1378;p112"/>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379" name="Google Shape;1379;p112"/>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sp>
        <p:nvSpPr>
          <p:cNvPr id="1384" name="Google Shape;1384;p113"/>
          <p:cNvSpPr txBox="1"/>
          <p:nvPr/>
        </p:nvSpPr>
        <p:spPr>
          <a:xfrm>
            <a:off x="2639506" y="1004452"/>
            <a:ext cx="5138068" cy="3457320"/>
          </a:xfrm>
          <a:prstGeom prst="rect">
            <a:avLst/>
          </a:prstGeom>
          <a:noFill/>
          <a:ln>
            <a:noFill/>
          </a:ln>
        </p:spPr>
        <p:txBody>
          <a:bodyPr spcFirstLastPara="1" wrap="square" lIns="0" tIns="10100" rIns="0" bIns="0" anchor="t" anchorCtr="0">
            <a:spAutoFit/>
          </a:bodyPr>
          <a:lstStyle/>
          <a:p>
            <a:pPr marL="45720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Gli obiettivi SMART sono un quadro di riferimento utilizzato per creare obiettivi specifici, misurabili, raggiungibili, pertinenti e limitati nel tempo. Analizziamo ogni componente:</a:t>
            </a:r>
            <a:br>
              <a:rPr lang="it" sz="1600" b="0" i="0" u="none" strike="noStrike" cap="none">
                <a:solidFill>
                  <a:srgbClr val="777777"/>
                </a:solidFill>
                <a:latin typeface="Calibri"/>
                <a:ea typeface="Calibri"/>
                <a:cs typeface="Calibri"/>
                <a:sym typeface="Calibri"/>
              </a:rPr>
            </a:br>
            <a:br>
              <a:rPr lang="it" sz="1600" b="0" i="0" u="none" strike="noStrike" cap="none">
                <a:solidFill>
                  <a:srgbClr val="777777"/>
                </a:solidFill>
                <a:latin typeface="Calibri"/>
                <a:ea typeface="Calibri"/>
                <a:cs typeface="Calibri"/>
                <a:sym typeface="Calibri"/>
              </a:rPr>
            </a:br>
            <a:r>
              <a:rPr lang="it" sz="1600" b="1" i="0" u="none" strike="noStrike" cap="none">
                <a:solidFill>
                  <a:srgbClr val="777777"/>
                </a:solidFill>
                <a:latin typeface="Calibri"/>
                <a:ea typeface="Calibri"/>
                <a:cs typeface="Calibri"/>
                <a:sym typeface="Calibri"/>
              </a:rPr>
              <a:t>Specifici: </a:t>
            </a:r>
            <a:r>
              <a:rPr lang="it" sz="1600" b="0" i="0" u="none" strike="noStrike" cap="none">
                <a:solidFill>
                  <a:srgbClr val="777777"/>
                </a:solidFill>
                <a:latin typeface="Calibri"/>
                <a:ea typeface="Calibri"/>
                <a:cs typeface="Calibri"/>
                <a:sym typeface="Calibri"/>
              </a:rPr>
              <a:t>Gli obiettivi devono essere chiari e specifici, rispondendo alle domande: Cosa si vuole ottenere esattamente? Perché è importante? Chi è coinvolto? Quali risorse o vincoli sono coinvolti?</a:t>
            </a:r>
            <a:endParaRPr/>
          </a:p>
          <a:p>
            <a:pPr marL="742950" marR="0" lvl="0" indent="-184150" algn="l" rtl="0">
              <a:lnSpc>
                <a:spcPct val="100000"/>
              </a:lnSpc>
              <a:spcBef>
                <a:spcPts val="0"/>
              </a:spcBef>
              <a:spcAft>
                <a:spcPts val="0"/>
              </a:spcAft>
              <a:buClr>
                <a:srgbClr val="000000"/>
              </a:buClr>
              <a:buSzPts val="1600"/>
              <a:buFont typeface="Arial"/>
              <a:buNone/>
            </a:pPr>
            <a:endParaRPr sz="1600" b="0" i="0" u="none" strike="noStrike" cap="none">
              <a:solidFill>
                <a:srgbClr val="777777"/>
              </a:solidFill>
              <a:latin typeface="Calibri"/>
              <a:ea typeface="Calibri"/>
              <a:cs typeface="Calibri"/>
              <a:sym typeface="Calibri"/>
            </a:endParaRPr>
          </a:p>
          <a:p>
            <a:pPr marL="457200" marR="0" lvl="0" indent="0" algn="l" rtl="0">
              <a:lnSpc>
                <a:spcPct val="100000"/>
              </a:lnSpc>
              <a:spcBef>
                <a:spcPts val="0"/>
              </a:spcBef>
              <a:spcAft>
                <a:spcPts val="0"/>
              </a:spcAft>
              <a:buNone/>
            </a:pPr>
            <a:r>
              <a:rPr lang="it" sz="1600" b="1" i="0" u="none" strike="noStrike" cap="none">
                <a:solidFill>
                  <a:srgbClr val="777777"/>
                </a:solidFill>
                <a:latin typeface="Calibri"/>
                <a:ea typeface="Calibri"/>
                <a:cs typeface="Calibri"/>
                <a:sym typeface="Calibri"/>
              </a:rPr>
              <a:t>Misurabili</a:t>
            </a:r>
            <a:r>
              <a:rPr lang="it" sz="1600" b="0" i="0" u="none" strike="noStrike" cap="none">
                <a:solidFill>
                  <a:srgbClr val="777777"/>
                </a:solidFill>
                <a:latin typeface="Calibri"/>
                <a:ea typeface="Calibri"/>
                <a:cs typeface="Calibri"/>
                <a:sym typeface="Calibri"/>
              </a:rPr>
              <a:t>: Gli obiettivi devono essere quantificabili, in modo da poter monitorare i progressi e determinare quando si è raggiunto l'obiettivo. Ciò comporta la necessità di porsi domande come: Quanto? Quanti? Come faccio a sapere quando è stato raggiunto?</a:t>
            </a:r>
            <a:endParaRPr/>
          </a:p>
        </p:txBody>
      </p:sp>
      <p:sp>
        <p:nvSpPr>
          <p:cNvPr id="1385" name="Google Shape;1385;p113"/>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86" name="Google Shape;1386;p113"/>
          <p:cNvSpPr txBox="1">
            <a:spLocks noGrp="1"/>
          </p:cNvSpPr>
          <p:nvPr>
            <p:ph type="body" idx="2"/>
          </p:nvPr>
        </p:nvSpPr>
        <p:spPr>
          <a:xfrm>
            <a:off x="2997697" y="383993"/>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a:t>Obiettivi SMART: cosa sono?</a:t>
            </a:r>
            <a:endParaRPr/>
          </a:p>
        </p:txBody>
      </p:sp>
      <p:pic>
        <p:nvPicPr>
          <p:cNvPr id="1387" name="Google Shape;1387;p113"/>
          <p:cNvPicPr preferRelativeResize="0"/>
          <p:nvPr/>
        </p:nvPicPr>
        <p:blipFill rotWithShape="1">
          <a:blip r:embed="rId3">
            <a:alphaModFix amt="70000"/>
          </a:blip>
          <a:srcRect/>
          <a:stretch/>
        </p:blipFill>
        <p:spPr>
          <a:xfrm flipH="1">
            <a:off x="7679410" y="3301139"/>
            <a:ext cx="2008658" cy="232126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388" name="Google Shape;1388;p11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55</a:t>
            </a:fld>
            <a:endParaRPr/>
          </a:p>
        </p:txBody>
      </p:sp>
      <p:sp>
        <p:nvSpPr>
          <p:cNvPr id="1389" name="Google Shape;1389;p113"/>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Prima di pianificare</a:t>
            </a:r>
            <a:endParaRPr sz="3500" b="1">
              <a:solidFill>
                <a:schemeClr val="lt1"/>
              </a:solidFill>
              <a:latin typeface="Calibri"/>
              <a:ea typeface="Calibri"/>
              <a:cs typeface="Calibri"/>
              <a:sym typeface="Calibri"/>
            </a:endParaRPr>
          </a:p>
        </p:txBody>
      </p:sp>
      <p:cxnSp>
        <p:nvCxnSpPr>
          <p:cNvPr id="1390" name="Google Shape;1390;p113"/>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391" name="Google Shape;1391;p113"/>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395"/>
        <p:cNvGrpSpPr/>
        <p:nvPr/>
      </p:nvGrpSpPr>
      <p:grpSpPr>
        <a:xfrm>
          <a:off x="0" y="0"/>
          <a:ext cx="0" cy="0"/>
          <a:chOff x="0" y="0"/>
          <a:chExt cx="0" cy="0"/>
        </a:xfrm>
      </p:grpSpPr>
      <p:sp>
        <p:nvSpPr>
          <p:cNvPr id="1396" name="Google Shape;1396;p114"/>
          <p:cNvSpPr txBox="1"/>
          <p:nvPr/>
        </p:nvSpPr>
        <p:spPr>
          <a:xfrm>
            <a:off x="2701683" y="725799"/>
            <a:ext cx="5138068" cy="3211099"/>
          </a:xfrm>
          <a:prstGeom prst="rect">
            <a:avLst/>
          </a:prstGeom>
          <a:noFill/>
          <a:ln>
            <a:noFill/>
          </a:ln>
        </p:spPr>
        <p:txBody>
          <a:bodyPr spcFirstLastPara="1" wrap="square" lIns="0" tIns="10100" rIns="0" bIns="0" anchor="t" anchorCtr="0">
            <a:spAutoFit/>
          </a:bodyPr>
          <a:lstStyle/>
          <a:p>
            <a:pPr marL="457200" marR="0" lvl="0" indent="0" algn="l" rtl="0">
              <a:lnSpc>
                <a:spcPct val="100000"/>
              </a:lnSpc>
              <a:spcBef>
                <a:spcPts val="0"/>
              </a:spcBef>
              <a:spcAft>
                <a:spcPts val="0"/>
              </a:spcAft>
              <a:buNone/>
            </a:pPr>
            <a:r>
              <a:rPr lang="it" sz="1600" b="1" i="0" u="none" strike="noStrike" cap="none" dirty="0">
                <a:solidFill>
                  <a:srgbClr val="777777"/>
                </a:solidFill>
                <a:latin typeface="Calibri"/>
                <a:ea typeface="Calibri"/>
                <a:cs typeface="Calibri"/>
                <a:sym typeface="Calibri"/>
              </a:rPr>
              <a:t>Raggiungibili: </a:t>
            </a:r>
            <a:r>
              <a:rPr lang="it" sz="1600" b="0" i="0" u="none" strike="noStrike" cap="none" dirty="0">
                <a:solidFill>
                  <a:srgbClr val="777777"/>
                </a:solidFill>
                <a:latin typeface="Calibri"/>
                <a:ea typeface="Calibri"/>
                <a:cs typeface="Calibri"/>
                <a:sym typeface="Calibri"/>
              </a:rPr>
              <a:t>Gli obiettivi devono essere realistici e raggiungibili, tenendo conto delle vostre risorse, capacità e vincoli. Dovete chiedervi: Questo obiettivo è alla mia portata? Ho le risorse necessarie per raggiungerlo? </a:t>
            </a:r>
            <a:endParaRPr dirty="0"/>
          </a:p>
          <a:p>
            <a:pPr marL="457200" marR="0" lvl="0" indent="0" algn="l" rtl="0">
              <a:lnSpc>
                <a:spcPct val="100000"/>
              </a:lnSpc>
              <a:spcBef>
                <a:spcPts val="0"/>
              </a:spcBef>
              <a:spcAft>
                <a:spcPts val="0"/>
              </a:spcAft>
              <a:buNone/>
            </a:pPr>
            <a:endParaRPr sz="1600" b="0" i="0" u="none" strike="noStrike" cap="none" dirty="0">
              <a:solidFill>
                <a:srgbClr val="777777"/>
              </a:solidFill>
              <a:latin typeface="Calibri"/>
              <a:ea typeface="Calibri"/>
              <a:cs typeface="Calibri"/>
              <a:sym typeface="Calibri"/>
            </a:endParaRPr>
          </a:p>
          <a:p>
            <a:pPr marL="457200" marR="0" lvl="0" indent="0" algn="l" rtl="0">
              <a:lnSpc>
                <a:spcPct val="100000"/>
              </a:lnSpc>
              <a:spcBef>
                <a:spcPts val="0"/>
              </a:spcBef>
              <a:spcAft>
                <a:spcPts val="0"/>
              </a:spcAft>
              <a:buNone/>
            </a:pPr>
            <a:r>
              <a:rPr lang="it" sz="1600" b="1" i="0" u="none" strike="noStrike" cap="none" dirty="0">
                <a:solidFill>
                  <a:srgbClr val="777777"/>
                </a:solidFill>
                <a:latin typeface="Calibri"/>
                <a:ea typeface="Calibri"/>
                <a:cs typeface="Calibri"/>
                <a:sym typeface="Calibri"/>
              </a:rPr>
              <a:t>Pertinenti</a:t>
            </a:r>
            <a:r>
              <a:rPr lang="it" sz="1600" b="0" i="0" u="none" strike="noStrike" cap="none" dirty="0">
                <a:solidFill>
                  <a:srgbClr val="777777"/>
                </a:solidFill>
                <a:latin typeface="Calibri"/>
                <a:ea typeface="Calibri"/>
                <a:cs typeface="Calibri"/>
                <a:sym typeface="Calibri"/>
              </a:rPr>
              <a:t>: Gli obiettivi devono essere pertinenti e allineati con i vostri obiettivi e valori generali. Valutate se l'obiettivo è utile e se si allinea con i vostri piani a lungo termine.</a:t>
            </a:r>
            <a:endParaRPr dirty="0"/>
          </a:p>
          <a:p>
            <a:pPr marL="457200" marR="0" lvl="0" indent="0" algn="l" rtl="0">
              <a:lnSpc>
                <a:spcPct val="100000"/>
              </a:lnSpc>
              <a:spcBef>
                <a:spcPts val="0"/>
              </a:spcBef>
              <a:spcAft>
                <a:spcPts val="0"/>
              </a:spcAft>
              <a:buNone/>
            </a:pPr>
            <a:endParaRPr sz="1600" b="0" i="0" u="none" strike="noStrike" cap="none" dirty="0">
              <a:solidFill>
                <a:srgbClr val="777777"/>
              </a:solidFill>
              <a:latin typeface="Calibri"/>
              <a:ea typeface="Calibri"/>
              <a:cs typeface="Calibri"/>
              <a:sym typeface="Calibri"/>
            </a:endParaRPr>
          </a:p>
          <a:p>
            <a:pPr marL="457200" marR="0" lvl="0" indent="0" algn="l" rtl="0">
              <a:lnSpc>
                <a:spcPct val="100000"/>
              </a:lnSpc>
              <a:spcBef>
                <a:spcPts val="0"/>
              </a:spcBef>
              <a:spcAft>
                <a:spcPts val="0"/>
              </a:spcAft>
              <a:buNone/>
            </a:pPr>
            <a:r>
              <a:rPr lang="it" sz="1600" b="1" i="0" u="none" strike="noStrike" cap="none" dirty="0">
                <a:solidFill>
                  <a:srgbClr val="777777"/>
                </a:solidFill>
                <a:latin typeface="Calibri"/>
                <a:ea typeface="Calibri"/>
                <a:cs typeface="Calibri"/>
                <a:sym typeface="Calibri"/>
              </a:rPr>
              <a:t>Specifici per il tempo: </a:t>
            </a:r>
            <a:r>
              <a:rPr lang="it" sz="1600" b="0" i="0" u="none" strike="noStrike" cap="none" dirty="0">
                <a:solidFill>
                  <a:srgbClr val="777777"/>
                </a:solidFill>
                <a:latin typeface="Calibri"/>
                <a:ea typeface="Calibri"/>
                <a:cs typeface="Calibri"/>
                <a:sym typeface="Calibri"/>
              </a:rPr>
              <a:t>Gli obiettivi devono avere una scadenza o un calendario, in modo da dare un senso di urgenza e motivazione. Dovete stabilire quando l'obiettivo sarà raggiunto e creare un calendario per il suo completamento.</a:t>
            </a:r>
            <a:endParaRPr dirty="0"/>
          </a:p>
        </p:txBody>
      </p:sp>
      <p:sp>
        <p:nvSpPr>
          <p:cNvPr id="1397" name="Google Shape;1397;p114"/>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7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98" name="Google Shape;1398;p114"/>
          <p:cNvSpPr txBox="1">
            <a:spLocks noGrp="1"/>
          </p:cNvSpPr>
          <p:nvPr>
            <p:ph type="body" idx="2"/>
          </p:nvPr>
        </p:nvSpPr>
        <p:spPr>
          <a:xfrm>
            <a:off x="3041688" y="223697"/>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dirty="0"/>
              <a:t>Obiettivi SMART: cosa sono?</a:t>
            </a:r>
            <a:endParaRPr dirty="0"/>
          </a:p>
        </p:txBody>
      </p:sp>
      <p:pic>
        <p:nvPicPr>
          <p:cNvPr id="1399" name="Google Shape;1399;p114"/>
          <p:cNvPicPr preferRelativeResize="0"/>
          <p:nvPr/>
        </p:nvPicPr>
        <p:blipFill rotWithShape="1">
          <a:blip r:embed="rId3">
            <a:alphaModFix amt="70000"/>
          </a:blip>
          <a:srcRect/>
          <a:stretch/>
        </p:blipFill>
        <p:spPr>
          <a:xfrm flipH="1">
            <a:off x="7728363" y="3264408"/>
            <a:ext cx="2424877" cy="246682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400" name="Google Shape;1400;p11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56</a:t>
            </a:fld>
            <a:endParaRPr/>
          </a:p>
        </p:txBody>
      </p:sp>
      <p:sp>
        <p:nvSpPr>
          <p:cNvPr id="1401" name="Google Shape;1401;p114"/>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Prima di pianificare</a:t>
            </a:r>
            <a:endParaRPr sz="3500" b="1">
              <a:solidFill>
                <a:schemeClr val="lt1"/>
              </a:solidFill>
              <a:latin typeface="Calibri"/>
              <a:ea typeface="Calibri"/>
              <a:cs typeface="Calibri"/>
              <a:sym typeface="Calibri"/>
            </a:endParaRPr>
          </a:p>
        </p:txBody>
      </p:sp>
      <p:cxnSp>
        <p:nvCxnSpPr>
          <p:cNvPr id="1402" name="Google Shape;1402;p114"/>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403" name="Google Shape;1403;p114"/>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2C</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407"/>
        <p:cNvGrpSpPr/>
        <p:nvPr/>
      </p:nvGrpSpPr>
      <p:grpSpPr>
        <a:xfrm>
          <a:off x="0" y="0"/>
          <a:ext cx="0" cy="0"/>
          <a:chOff x="0" y="0"/>
          <a:chExt cx="0" cy="0"/>
        </a:xfrm>
      </p:grpSpPr>
      <p:pic>
        <p:nvPicPr>
          <p:cNvPr id="1408" name="Google Shape;1408;p115" descr="En bild som visar text, skärmbild, Teckensnitt, diagram&#10;&#10;AI-genererat innehåll kan vara felaktigt."/>
          <p:cNvPicPr preferRelativeResize="0"/>
          <p:nvPr/>
        </p:nvPicPr>
        <p:blipFill rotWithShape="1">
          <a:blip r:embed="rId3">
            <a:alphaModFix/>
          </a:blip>
          <a:srcRect/>
          <a:stretch/>
        </p:blipFill>
        <p:spPr>
          <a:xfrm>
            <a:off x="701001" y="0"/>
            <a:ext cx="7278701" cy="51435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412"/>
        <p:cNvGrpSpPr/>
        <p:nvPr/>
      </p:nvGrpSpPr>
      <p:grpSpPr>
        <a:xfrm>
          <a:off x="0" y="0"/>
          <a:ext cx="0" cy="0"/>
          <a:chOff x="0" y="0"/>
          <a:chExt cx="0" cy="0"/>
        </a:xfrm>
      </p:grpSpPr>
      <p:sp>
        <p:nvSpPr>
          <p:cNvPr id="1413" name="Google Shape;1413;p116"/>
          <p:cNvSpPr/>
          <p:nvPr/>
        </p:nvSpPr>
        <p:spPr>
          <a:xfrm>
            <a:off x="0" y="399393"/>
            <a:ext cx="1972733" cy="2269774"/>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414" name="Google Shape;1414;p116"/>
          <p:cNvSpPr txBox="1">
            <a:spLocks noGrp="1"/>
          </p:cNvSpPr>
          <p:nvPr>
            <p:ph type="body" idx="1"/>
          </p:nvPr>
        </p:nvSpPr>
        <p:spPr>
          <a:xfrm>
            <a:off x="396101" y="1485583"/>
            <a:ext cx="2291115" cy="1093081"/>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endParaRPr sz="2400"/>
          </a:p>
          <a:p>
            <a:pPr marL="0" lvl="0" indent="0" algn="l" rtl="0">
              <a:lnSpc>
                <a:spcPct val="82058"/>
              </a:lnSpc>
              <a:spcBef>
                <a:spcPts val="0"/>
              </a:spcBef>
              <a:spcAft>
                <a:spcPts val="0"/>
              </a:spcAft>
              <a:buSzPts val="1800"/>
              <a:buNone/>
            </a:pPr>
            <a:endParaRPr sz="3400"/>
          </a:p>
        </p:txBody>
      </p:sp>
      <p:sp>
        <p:nvSpPr>
          <p:cNvPr id="1415" name="Google Shape;1415;p116"/>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1416" name="Google Shape;1416;p11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58</a:t>
            </a:fld>
            <a:endParaRPr/>
          </a:p>
        </p:txBody>
      </p:sp>
      <p:sp>
        <p:nvSpPr>
          <p:cNvPr id="1417" name="Google Shape;1417;p116"/>
          <p:cNvSpPr txBox="1"/>
          <p:nvPr/>
        </p:nvSpPr>
        <p:spPr>
          <a:xfrm>
            <a:off x="2186237" y="1454224"/>
            <a:ext cx="6483202" cy="1487550"/>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Seguendo le fasi e le raccomandazioni descritte nelle diapositive precedenti, dovreste essere pronti per iniziare a compilare il vostro ciclo di sviluppo personale. Nelle pagine seguenti vi verrà chiesto di rispondere a domande che vi aiuteranno a farlo. </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Andiamo!</a:t>
            </a:r>
            <a:endParaRPr/>
          </a:p>
        </p:txBody>
      </p:sp>
      <p:sp>
        <p:nvSpPr>
          <p:cNvPr id="1418" name="Google Shape;1418;p116"/>
          <p:cNvSpPr txBox="1"/>
          <p:nvPr/>
        </p:nvSpPr>
        <p:spPr>
          <a:xfrm>
            <a:off x="2109733" y="603340"/>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Cominciamo!</a:t>
            </a:r>
            <a:endParaRPr sz="2700" b="1" i="0" u="none" strike="noStrike" cap="none">
              <a:solidFill>
                <a:srgbClr val="69ADAD"/>
              </a:solidFill>
              <a:latin typeface="Calibri"/>
              <a:ea typeface="Calibri"/>
              <a:cs typeface="Calibri"/>
              <a:sym typeface="Calibri"/>
            </a:endParaRPr>
          </a:p>
        </p:txBody>
      </p:sp>
      <p:grpSp>
        <p:nvGrpSpPr>
          <p:cNvPr id="1419" name="Google Shape;1419;p116"/>
          <p:cNvGrpSpPr/>
          <p:nvPr/>
        </p:nvGrpSpPr>
        <p:grpSpPr>
          <a:xfrm>
            <a:off x="263465" y="909804"/>
            <a:ext cx="1065986" cy="1120200"/>
            <a:chOff x="14597956" y="5536700"/>
            <a:chExt cx="1074543" cy="1196714"/>
          </a:xfrm>
        </p:grpSpPr>
        <p:grpSp>
          <p:nvGrpSpPr>
            <p:cNvPr id="1420" name="Google Shape;1420;p116"/>
            <p:cNvGrpSpPr/>
            <p:nvPr/>
          </p:nvGrpSpPr>
          <p:grpSpPr>
            <a:xfrm>
              <a:off x="14937980" y="5958682"/>
              <a:ext cx="402748" cy="402201"/>
              <a:chOff x="14937980" y="5958682"/>
              <a:chExt cx="402748" cy="402201"/>
            </a:xfrm>
          </p:grpSpPr>
          <p:sp>
            <p:nvSpPr>
              <p:cNvPr id="1421" name="Google Shape;1421;p116"/>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2" name="Google Shape;1422;p116"/>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3" name="Google Shape;1423;p116"/>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4" name="Google Shape;1424;p116"/>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5" name="Google Shape;1425;p116"/>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6" name="Google Shape;1426;p116"/>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427" name="Google Shape;1427;p116"/>
            <p:cNvGrpSpPr/>
            <p:nvPr/>
          </p:nvGrpSpPr>
          <p:grpSpPr>
            <a:xfrm>
              <a:off x="15031979" y="5536700"/>
              <a:ext cx="217988" cy="375827"/>
              <a:chOff x="15031979" y="5536700"/>
              <a:chExt cx="217988" cy="375827"/>
            </a:xfrm>
          </p:grpSpPr>
          <p:grpSp>
            <p:nvGrpSpPr>
              <p:cNvPr id="1428" name="Google Shape;1428;p116"/>
              <p:cNvGrpSpPr/>
              <p:nvPr/>
            </p:nvGrpSpPr>
            <p:grpSpPr>
              <a:xfrm>
                <a:off x="15031979" y="5536700"/>
                <a:ext cx="217988" cy="375827"/>
                <a:chOff x="15031979" y="5536700"/>
                <a:chExt cx="217988" cy="375827"/>
              </a:xfrm>
            </p:grpSpPr>
            <p:sp>
              <p:nvSpPr>
                <p:cNvPr id="1429" name="Google Shape;1429;p116"/>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30" name="Google Shape;1430;p116"/>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431" name="Google Shape;1431;p116"/>
              <p:cNvGrpSpPr/>
              <p:nvPr/>
            </p:nvGrpSpPr>
            <p:grpSpPr>
              <a:xfrm>
                <a:off x="15065077" y="5648789"/>
                <a:ext cx="150204" cy="47802"/>
                <a:chOff x="15065077" y="5648789"/>
                <a:chExt cx="150204" cy="47802"/>
              </a:xfrm>
            </p:grpSpPr>
            <p:sp>
              <p:nvSpPr>
                <p:cNvPr id="1432" name="Google Shape;1432;p116"/>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33" name="Google Shape;1433;p116"/>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434" name="Google Shape;1434;p116"/>
              <p:cNvGrpSpPr/>
              <p:nvPr/>
            </p:nvGrpSpPr>
            <p:grpSpPr>
              <a:xfrm>
                <a:off x="15033715" y="5731207"/>
                <a:ext cx="212928" cy="69231"/>
                <a:chOff x="15033715" y="5731207"/>
                <a:chExt cx="212928" cy="69231"/>
              </a:xfrm>
            </p:grpSpPr>
            <p:sp>
              <p:nvSpPr>
                <p:cNvPr id="1435" name="Google Shape;1435;p116"/>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36" name="Google Shape;1436;p116"/>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1437" name="Google Shape;1437;p116"/>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38" name="Google Shape;1438;p116"/>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39" name="Google Shape;1439;p116"/>
            <p:cNvGrpSpPr/>
            <p:nvPr/>
          </p:nvGrpSpPr>
          <p:grpSpPr>
            <a:xfrm>
              <a:off x="14597956" y="5994946"/>
              <a:ext cx="226132" cy="329673"/>
              <a:chOff x="14597956" y="5994946"/>
              <a:chExt cx="226132" cy="329673"/>
            </a:xfrm>
          </p:grpSpPr>
          <p:sp>
            <p:nvSpPr>
              <p:cNvPr id="1440" name="Google Shape;1440;p116"/>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1" name="Google Shape;1441;p116"/>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442" name="Google Shape;1442;p116"/>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3" name="Google Shape;1443;p116"/>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4" name="Google Shape;1444;p116"/>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5" name="Google Shape;1445;p116"/>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6" name="Google Shape;1446;p116"/>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7" name="Google Shape;1447;p116"/>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8" name="Google Shape;1448;p116"/>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9" name="Google Shape;1449;p116"/>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53"/>
        <p:cNvGrpSpPr/>
        <p:nvPr/>
      </p:nvGrpSpPr>
      <p:grpSpPr>
        <a:xfrm>
          <a:off x="0" y="0"/>
          <a:ext cx="0" cy="0"/>
          <a:chOff x="0" y="0"/>
          <a:chExt cx="0" cy="0"/>
        </a:xfrm>
      </p:grpSpPr>
      <p:sp>
        <p:nvSpPr>
          <p:cNvPr id="1454" name="Google Shape;1454;p117"/>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455" name="Google Shape;1455;p117"/>
          <p:cNvGrpSpPr/>
          <p:nvPr/>
        </p:nvGrpSpPr>
        <p:grpSpPr>
          <a:xfrm>
            <a:off x="318020" y="253388"/>
            <a:ext cx="692809" cy="808420"/>
            <a:chOff x="2307546" y="2307551"/>
            <a:chExt cx="929291" cy="1082976"/>
          </a:xfrm>
        </p:grpSpPr>
        <p:grpSp>
          <p:nvGrpSpPr>
            <p:cNvPr id="1456" name="Google Shape;1456;p117"/>
            <p:cNvGrpSpPr/>
            <p:nvPr/>
          </p:nvGrpSpPr>
          <p:grpSpPr>
            <a:xfrm>
              <a:off x="2536980" y="2723928"/>
              <a:ext cx="470423" cy="276595"/>
              <a:chOff x="2536980" y="2723928"/>
              <a:chExt cx="470423" cy="276595"/>
            </a:xfrm>
          </p:grpSpPr>
          <p:sp>
            <p:nvSpPr>
              <p:cNvPr id="1457" name="Google Shape;1457;p117"/>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58" name="Google Shape;1458;p117"/>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459" name="Google Shape;1459;p117"/>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60" name="Google Shape;1460;p117"/>
            <p:cNvGrpSpPr/>
            <p:nvPr/>
          </p:nvGrpSpPr>
          <p:grpSpPr>
            <a:xfrm>
              <a:off x="2307546" y="2307551"/>
              <a:ext cx="929291" cy="1082976"/>
              <a:chOff x="2307546" y="2307551"/>
              <a:chExt cx="929291" cy="1082976"/>
            </a:xfrm>
          </p:grpSpPr>
          <p:sp>
            <p:nvSpPr>
              <p:cNvPr id="1461" name="Google Shape;1461;p117"/>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62" name="Google Shape;1462;p117"/>
              <p:cNvGrpSpPr/>
              <p:nvPr/>
            </p:nvGrpSpPr>
            <p:grpSpPr>
              <a:xfrm>
                <a:off x="2362016" y="2746017"/>
                <a:ext cx="820351" cy="644510"/>
                <a:chOff x="2362016" y="2746017"/>
                <a:chExt cx="820351" cy="644510"/>
              </a:xfrm>
            </p:grpSpPr>
            <p:grpSp>
              <p:nvGrpSpPr>
                <p:cNvPr id="1463" name="Google Shape;1463;p117"/>
                <p:cNvGrpSpPr/>
                <p:nvPr/>
              </p:nvGrpSpPr>
              <p:grpSpPr>
                <a:xfrm>
                  <a:off x="2810981" y="2747665"/>
                  <a:ext cx="371386" cy="642862"/>
                  <a:chOff x="2810981" y="2747665"/>
                  <a:chExt cx="371386" cy="642862"/>
                </a:xfrm>
              </p:grpSpPr>
              <p:sp>
                <p:nvSpPr>
                  <p:cNvPr id="1464" name="Google Shape;1464;p117"/>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65" name="Google Shape;1465;p117"/>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66" name="Google Shape;1466;p117"/>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467" name="Google Shape;1467;p117"/>
                <p:cNvGrpSpPr/>
                <p:nvPr/>
              </p:nvGrpSpPr>
              <p:grpSpPr>
                <a:xfrm>
                  <a:off x="2362016" y="2746017"/>
                  <a:ext cx="369735" cy="644510"/>
                  <a:chOff x="2362016" y="2746017"/>
                  <a:chExt cx="369735" cy="644510"/>
                </a:xfrm>
              </p:grpSpPr>
              <p:sp>
                <p:nvSpPr>
                  <p:cNvPr id="1468" name="Google Shape;1468;p117"/>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69" name="Google Shape;1469;p117"/>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70" name="Google Shape;1470;p117"/>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471" name="Google Shape;1471;p117"/>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(1)</a:t>
            </a:r>
            <a:endParaRPr sz="2000" b="0">
              <a:solidFill>
                <a:srgbClr val="777777"/>
              </a:solidFill>
            </a:endParaRPr>
          </a:p>
        </p:txBody>
      </p:sp>
      <p:sp>
        <p:nvSpPr>
          <p:cNvPr id="1472" name="Google Shape;1472;p117"/>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73" name="Google Shape;1473;p117"/>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74" name="Google Shape;1474;p117"/>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475" name="Google Shape;1475;p117"/>
          <p:cNvSpPr txBox="1"/>
          <p:nvPr/>
        </p:nvSpPr>
        <p:spPr>
          <a:xfrm>
            <a:off x="105754" y="4379339"/>
            <a:ext cx="1504385" cy="968169"/>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W.10</a:t>
            </a:r>
            <a:endParaRPr sz="1401" b="0" i="0" u="none" strike="noStrike" cap="none">
              <a:solidFill>
                <a:srgbClr val="000000"/>
              </a:solidFill>
              <a:latin typeface="Arial"/>
              <a:ea typeface="Arial"/>
              <a:cs typeface="Arial"/>
              <a:sym typeface="Arial"/>
            </a:endParaRPr>
          </a:p>
        </p:txBody>
      </p:sp>
      <p:sp>
        <p:nvSpPr>
          <p:cNvPr id="1476" name="Google Shape;1476;p117"/>
          <p:cNvSpPr txBox="1"/>
          <p:nvPr/>
        </p:nvSpPr>
        <p:spPr>
          <a:xfrm>
            <a:off x="1501815" y="895992"/>
            <a:ext cx="2468430" cy="500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Arial"/>
                <a:ea typeface="Arial"/>
                <a:cs typeface="Arial"/>
                <a:sym typeface="Arial"/>
              </a:rPr>
              <a:t>1. Autovalutazione:</a:t>
            </a:r>
            <a:endParaRPr sz="1600" b="0" i="0" u="none" strike="noStrike" cap="none">
              <a:solidFill>
                <a:srgbClr val="6D6E71"/>
              </a:solidFill>
              <a:latin typeface="Arial"/>
              <a:ea typeface="Arial"/>
              <a:cs typeface="Arial"/>
              <a:sym typeface="Arial"/>
            </a:endParaRPr>
          </a:p>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graphicFrame>
        <p:nvGraphicFramePr>
          <p:cNvPr id="1477" name="Google Shape;1477;p117"/>
          <p:cNvGraphicFramePr/>
          <p:nvPr/>
        </p:nvGraphicFramePr>
        <p:xfrm>
          <a:off x="1533793" y="1244235"/>
          <a:ext cx="6204450" cy="2762150"/>
        </p:xfrm>
        <a:graphic>
          <a:graphicData uri="http://schemas.openxmlformats.org/drawingml/2006/table">
            <a:tbl>
              <a:tblPr firstRow="1" bandRow="1">
                <a:noFill/>
                <a:tableStyleId>{084F33BF-8253-4166-9F33-93D4E99D2EC8}</a:tableStyleId>
              </a:tblPr>
              <a:tblGrid>
                <a:gridCol w="3080425">
                  <a:extLst>
                    <a:ext uri="{9D8B030D-6E8A-4147-A177-3AD203B41FA5}">
                      <a16:colId xmlns:a16="http://schemas.microsoft.com/office/drawing/2014/main" val="20000"/>
                    </a:ext>
                  </a:extLst>
                </a:gridCol>
                <a:gridCol w="3124025">
                  <a:extLst>
                    <a:ext uri="{9D8B030D-6E8A-4147-A177-3AD203B41FA5}">
                      <a16:colId xmlns:a16="http://schemas.microsoft.com/office/drawing/2014/main" val="20001"/>
                    </a:ext>
                  </a:extLst>
                </a:gridCol>
              </a:tblGrid>
              <a:tr h="1381075">
                <a:tc>
                  <a:txBody>
                    <a:bodyPr/>
                    <a:lstStyle/>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0"/>
                  </a:ext>
                </a:extLst>
              </a:tr>
              <a:tr h="1381075">
                <a:tc>
                  <a:txBody>
                    <a:bodyPr/>
                    <a:lstStyle/>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bl>
          </a:graphicData>
        </a:graphic>
      </p:graphicFrame>
      <p:sp>
        <p:nvSpPr>
          <p:cNvPr id="1478" name="Google Shape;1478;p117"/>
          <p:cNvSpPr/>
          <p:nvPr/>
        </p:nvSpPr>
        <p:spPr>
          <a:xfrm>
            <a:off x="1533792" y="1244235"/>
            <a:ext cx="3070185" cy="1361464"/>
          </a:xfrm>
          <a:prstGeom prst="roundRect">
            <a:avLst>
              <a:gd name="adj" fmla="val 16667"/>
            </a:avLst>
          </a:prstGeom>
          <a:solidFill>
            <a:srgbClr val="FEEDD8">
              <a:alpha val="39607"/>
            </a:srgbClr>
          </a:solidFill>
          <a:ln w="25400" cap="flat" cmpd="sng">
            <a:solidFill>
              <a:srgbClr val="1B38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0" b="0" i="0" u="none" strike="noStrike" cap="none">
              <a:solidFill>
                <a:schemeClr val="lt1"/>
              </a:solidFill>
              <a:latin typeface="Arial"/>
              <a:ea typeface="Arial"/>
              <a:cs typeface="Arial"/>
              <a:sym typeface="Arial"/>
            </a:endParaRPr>
          </a:p>
        </p:txBody>
      </p:sp>
      <p:sp>
        <p:nvSpPr>
          <p:cNvPr id="1479" name="Google Shape;1479;p117"/>
          <p:cNvSpPr/>
          <p:nvPr/>
        </p:nvSpPr>
        <p:spPr>
          <a:xfrm>
            <a:off x="4635954" y="1268950"/>
            <a:ext cx="3146651" cy="1361464"/>
          </a:xfrm>
          <a:prstGeom prst="roundRect">
            <a:avLst>
              <a:gd name="adj" fmla="val 16667"/>
            </a:avLst>
          </a:prstGeom>
          <a:solidFill>
            <a:srgbClr val="BAF8FF">
              <a:alpha val="40000"/>
            </a:srgbClr>
          </a:solidFill>
          <a:ln w="25400" cap="flat" cmpd="sng">
            <a:solidFill>
              <a:srgbClr val="1B38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0" b="0" i="0" u="none" strike="noStrike" cap="none">
              <a:solidFill>
                <a:schemeClr val="lt1"/>
              </a:solidFill>
              <a:latin typeface="Arial"/>
              <a:ea typeface="Arial"/>
              <a:cs typeface="Arial"/>
              <a:sym typeface="Arial"/>
            </a:endParaRPr>
          </a:p>
        </p:txBody>
      </p:sp>
      <p:sp>
        <p:nvSpPr>
          <p:cNvPr id="1480" name="Google Shape;1480;p117"/>
          <p:cNvSpPr/>
          <p:nvPr/>
        </p:nvSpPr>
        <p:spPr>
          <a:xfrm>
            <a:off x="1565769" y="2625316"/>
            <a:ext cx="3006231" cy="1431773"/>
          </a:xfrm>
          <a:prstGeom prst="roundRect">
            <a:avLst>
              <a:gd name="adj" fmla="val 16667"/>
            </a:avLst>
          </a:prstGeom>
          <a:solidFill>
            <a:srgbClr val="D2D2D2">
              <a:alpha val="40000"/>
            </a:srgbClr>
          </a:solidFill>
          <a:ln w="25400" cap="flat" cmpd="sng">
            <a:solidFill>
              <a:srgbClr val="1B38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0" b="0" i="0" u="none" strike="noStrike" cap="none">
              <a:solidFill>
                <a:schemeClr val="lt1"/>
              </a:solidFill>
              <a:latin typeface="Arial"/>
              <a:ea typeface="Arial"/>
              <a:cs typeface="Arial"/>
              <a:sym typeface="Arial"/>
            </a:endParaRPr>
          </a:p>
        </p:txBody>
      </p:sp>
      <p:sp>
        <p:nvSpPr>
          <p:cNvPr id="1481" name="Google Shape;1481;p117"/>
          <p:cNvSpPr/>
          <p:nvPr/>
        </p:nvSpPr>
        <p:spPr>
          <a:xfrm>
            <a:off x="4616370" y="2630414"/>
            <a:ext cx="3178627" cy="1406510"/>
          </a:xfrm>
          <a:prstGeom prst="roundRect">
            <a:avLst>
              <a:gd name="adj" fmla="val 16667"/>
            </a:avLst>
          </a:prstGeom>
          <a:solidFill>
            <a:srgbClr val="FBFED9">
              <a:alpha val="40000"/>
            </a:srgbClr>
          </a:solidFill>
          <a:ln w="25400" cap="flat" cmpd="sng">
            <a:solidFill>
              <a:srgbClr val="1B386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0" b="0" i="0" u="none" strike="noStrike" cap="none">
              <a:solidFill>
                <a:schemeClr val="lt1"/>
              </a:solidFill>
              <a:latin typeface="Arial"/>
              <a:ea typeface="Arial"/>
              <a:cs typeface="Arial"/>
              <a:sym typeface="Arial"/>
            </a:endParaRPr>
          </a:p>
        </p:txBody>
      </p:sp>
      <p:sp>
        <p:nvSpPr>
          <p:cNvPr id="1482" name="Google Shape;1482;p117"/>
          <p:cNvSpPr txBox="1"/>
          <p:nvPr/>
        </p:nvSpPr>
        <p:spPr>
          <a:xfrm>
            <a:off x="1610139" y="1268950"/>
            <a:ext cx="2917373" cy="4154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it" sz="1050" b="0" i="0" u="none" strike="noStrike" cap="none">
                <a:solidFill>
                  <a:srgbClr val="6D6E71"/>
                </a:solidFill>
                <a:latin typeface="Calibri"/>
                <a:ea typeface="Calibri"/>
                <a:cs typeface="Calibri"/>
                <a:sym typeface="Calibri"/>
              </a:rPr>
              <a:t>Punti di forza e di debolezza</a:t>
            </a:r>
            <a:endParaRPr sz="105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050" b="0" i="0" u="none" strike="noStrike" cap="none">
              <a:solidFill>
                <a:srgbClr val="000000"/>
              </a:solidFill>
              <a:latin typeface="Arial"/>
              <a:ea typeface="Arial"/>
              <a:cs typeface="Arial"/>
              <a:sym typeface="Arial"/>
            </a:endParaRPr>
          </a:p>
        </p:txBody>
      </p:sp>
      <p:sp>
        <p:nvSpPr>
          <p:cNvPr id="1483" name="Google Shape;1483;p117"/>
          <p:cNvSpPr txBox="1"/>
          <p:nvPr/>
        </p:nvSpPr>
        <p:spPr>
          <a:xfrm>
            <a:off x="4746996" y="1298543"/>
            <a:ext cx="2917373" cy="25391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it" sz="1050" b="0" i="0" u="none" strike="noStrike" cap="none">
                <a:solidFill>
                  <a:srgbClr val="6D6E71"/>
                </a:solidFill>
                <a:latin typeface="Calibri"/>
                <a:ea typeface="Calibri"/>
                <a:cs typeface="Calibri"/>
                <a:sym typeface="Calibri"/>
              </a:rPr>
              <a:t>I miei valori e le mie convinzioni fondamentali</a:t>
            </a:r>
            <a:endParaRPr sz="1050" b="0" i="0" u="none" strike="noStrike" cap="none">
              <a:solidFill>
                <a:srgbClr val="000000"/>
              </a:solidFill>
              <a:latin typeface="Calibri"/>
              <a:ea typeface="Calibri"/>
              <a:cs typeface="Calibri"/>
              <a:sym typeface="Calibri"/>
            </a:endParaRPr>
          </a:p>
        </p:txBody>
      </p:sp>
      <p:sp>
        <p:nvSpPr>
          <p:cNvPr id="1484" name="Google Shape;1484;p117"/>
          <p:cNvSpPr txBox="1"/>
          <p:nvPr/>
        </p:nvSpPr>
        <p:spPr>
          <a:xfrm>
            <a:off x="1708789" y="2632273"/>
            <a:ext cx="2917373"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050" b="0" i="0" u="none" strike="noStrike" cap="none">
                <a:solidFill>
                  <a:srgbClr val="6D6E71"/>
                </a:solidFill>
                <a:latin typeface="Calibri"/>
                <a:ea typeface="Calibri"/>
                <a:cs typeface="Calibri"/>
                <a:sym typeface="Calibri"/>
              </a:rPr>
              <a:t>Le mie aspirazioni e i miei obiettivi a lungo termine</a:t>
            </a:r>
            <a:endParaRPr sz="1050" b="0" i="0" u="none" strike="noStrike" cap="none">
              <a:solidFill>
                <a:srgbClr val="000000"/>
              </a:solidFill>
              <a:latin typeface="Calibri"/>
              <a:ea typeface="Calibri"/>
              <a:cs typeface="Calibri"/>
              <a:sym typeface="Calibri"/>
            </a:endParaRPr>
          </a:p>
        </p:txBody>
      </p:sp>
      <p:sp>
        <p:nvSpPr>
          <p:cNvPr id="1485" name="Google Shape;1485;p117"/>
          <p:cNvSpPr txBox="1"/>
          <p:nvPr/>
        </p:nvSpPr>
        <p:spPr>
          <a:xfrm>
            <a:off x="4877623" y="2646898"/>
            <a:ext cx="2917373" cy="2539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050" b="0" i="0" u="none" strike="noStrike" cap="none">
                <a:solidFill>
                  <a:srgbClr val="6D6E71"/>
                </a:solidFill>
                <a:latin typeface="Calibri"/>
                <a:ea typeface="Calibri"/>
                <a:cs typeface="Calibri"/>
                <a:sym typeface="Calibri"/>
              </a:rPr>
              <a:t>Cosa voglio migliorare o sviluppare</a:t>
            </a:r>
            <a:endParaRPr sz="1050" b="0" i="0" u="none" strike="noStrike" cap="non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8"/>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311" name="Google Shape;311;p8"/>
          <p:cNvSpPr txBox="1">
            <a:spLocks noGrp="1"/>
          </p:cNvSpPr>
          <p:nvPr>
            <p:ph type="body" idx="2"/>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2A</a:t>
            </a:r>
            <a:endParaRPr/>
          </a:p>
        </p:txBody>
      </p:sp>
      <p:cxnSp>
        <p:nvCxnSpPr>
          <p:cNvPr id="312" name="Google Shape;312;p8"/>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313" name="Google Shape;313;p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6</a:t>
            </a:fld>
            <a:endParaRPr/>
          </a:p>
        </p:txBody>
      </p:sp>
      <p:sp>
        <p:nvSpPr>
          <p:cNvPr id="314" name="Google Shape;314;p8"/>
          <p:cNvSpPr txBox="1"/>
          <p:nvPr/>
        </p:nvSpPr>
        <p:spPr>
          <a:xfrm>
            <a:off x="2186237" y="1454224"/>
            <a:ext cx="6183063" cy="1733772"/>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In questi moduli esploreremo la crescita personale, lo scopo e lo sviluppo della carriera. Inizieremo riflettendo su ciò che sostiene l'apprendimento e lo sviluppo, come creare uno spazio sicuro per l'esplorazione. Da lì, lavoreremo con uno strumento che aiuta a collegare le passioni, le competenze e le opportunità con i cambiamenti necessari nel mondo, il che, si spera, vi aiuterà a trovare una risposta a ciò che dovreste fare!</a:t>
            </a:r>
            <a:br>
              <a:rPr lang="it" sz="1600" b="0" i="0" u="none" strike="noStrike" cap="none">
                <a:solidFill>
                  <a:schemeClr val="accent3"/>
                </a:solidFill>
                <a:latin typeface="Arial"/>
                <a:ea typeface="Arial"/>
                <a:cs typeface="Arial"/>
                <a:sym typeface="Arial"/>
              </a:rPr>
            </a:br>
            <a:endParaRPr sz="1600" b="0" i="0" u="none" strike="noStrike" cap="none">
              <a:solidFill>
                <a:schemeClr val="accent3"/>
              </a:solidFill>
              <a:latin typeface="Calibri"/>
              <a:ea typeface="Calibri"/>
              <a:cs typeface="Calibri"/>
              <a:sym typeface="Calibri"/>
            </a:endParaRPr>
          </a:p>
        </p:txBody>
      </p:sp>
      <p:sp>
        <p:nvSpPr>
          <p:cNvPr id="315" name="Google Shape;315;p8"/>
          <p:cNvSpPr txBox="1"/>
          <p:nvPr/>
        </p:nvSpPr>
        <p:spPr>
          <a:xfrm>
            <a:off x="509223" y="3605286"/>
            <a:ext cx="8261052" cy="564990"/>
          </a:xfrm>
          <a:prstGeom prst="rect">
            <a:avLst/>
          </a:prstGeom>
          <a:solidFill>
            <a:schemeClr val="lt1"/>
          </a:solidFill>
          <a:ln>
            <a:noFill/>
          </a:ln>
        </p:spPr>
        <p:txBody>
          <a:bodyPr spcFirstLastPara="1" wrap="square" lIns="0" tIns="10100" rIns="0" bIns="0" anchor="t" anchorCtr="0">
            <a:spAutoFit/>
          </a:bodyPr>
          <a:lstStyle/>
          <a:p>
            <a:pPr marL="12701" marR="0" lvl="0" indent="0" algn="ctr" rtl="0">
              <a:lnSpc>
                <a:spcPct val="102857"/>
              </a:lnSpc>
              <a:spcBef>
                <a:spcPts val="0"/>
              </a:spcBef>
              <a:spcAft>
                <a:spcPts val="0"/>
              </a:spcAft>
              <a:buNone/>
            </a:pPr>
            <a:r>
              <a:rPr lang="it" sz="3500" b="1" i="0" u="none" strike="noStrike" cap="none">
                <a:solidFill>
                  <a:schemeClr val="lt1"/>
                </a:solidFill>
                <a:latin typeface="Calibri"/>
                <a:ea typeface="Calibri"/>
                <a:cs typeface="Calibri"/>
                <a:sym typeface="Calibri"/>
              </a:rPr>
              <a:t>Ruoli nel team</a:t>
            </a:r>
            <a:endParaRPr sz="1401" b="0" i="0" u="none" strike="noStrike" cap="none">
              <a:solidFill>
                <a:srgbClr val="000000"/>
              </a:solidFill>
              <a:latin typeface="Arial"/>
              <a:ea typeface="Arial"/>
              <a:cs typeface="Arial"/>
              <a:sym typeface="Arial"/>
            </a:endParaRPr>
          </a:p>
        </p:txBody>
      </p:sp>
      <p:pic>
        <p:nvPicPr>
          <p:cNvPr id="316" name="Google Shape;316;p8"/>
          <p:cNvPicPr preferRelativeResize="0"/>
          <p:nvPr/>
        </p:nvPicPr>
        <p:blipFill rotWithShape="1">
          <a:blip r:embed="rId3">
            <a:alphaModFix amt="70000"/>
          </a:blip>
          <a:srcRect/>
          <a:stretch/>
        </p:blipFill>
        <p:spPr>
          <a:xfrm>
            <a:off x="-39746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17" name="Google Shape;317;p8"/>
          <p:cNvSpPr txBox="1"/>
          <p:nvPr/>
        </p:nvSpPr>
        <p:spPr>
          <a:xfrm>
            <a:off x="2186237" y="595278"/>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Panoramica</a:t>
            </a:r>
            <a:endParaRPr sz="2700" b="1" i="0" u="none" strike="noStrike" cap="none">
              <a:solidFill>
                <a:srgbClr val="69ADAD"/>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489"/>
        <p:cNvGrpSpPr/>
        <p:nvPr/>
      </p:nvGrpSpPr>
      <p:grpSpPr>
        <a:xfrm>
          <a:off x="0" y="0"/>
          <a:ext cx="0" cy="0"/>
          <a:chOff x="0" y="0"/>
          <a:chExt cx="0" cy="0"/>
        </a:xfrm>
      </p:grpSpPr>
      <p:sp>
        <p:nvSpPr>
          <p:cNvPr id="1490" name="Google Shape;1490;p118"/>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491" name="Google Shape;1491;p118"/>
          <p:cNvGrpSpPr/>
          <p:nvPr/>
        </p:nvGrpSpPr>
        <p:grpSpPr>
          <a:xfrm>
            <a:off x="318020" y="253388"/>
            <a:ext cx="692809" cy="808420"/>
            <a:chOff x="2307546" y="2307551"/>
            <a:chExt cx="929291" cy="1082976"/>
          </a:xfrm>
        </p:grpSpPr>
        <p:grpSp>
          <p:nvGrpSpPr>
            <p:cNvPr id="1492" name="Google Shape;1492;p118"/>
            <p:cNvGrpSpPr/>
            <p:nvPr/>
          </p:nvGrpSpPr>
          <p:grpSpPr>
            <a:xfrm>
              <a:off x="2536980" y="2723928"/>
              <a:ext cx="470423" cy="276595"/>
              <a:chOff x="2536980" y="2723928"/>
              <a:chExt cx="470423" cy="276595"/>
            </a:xfrm>
          </p:grpSpPr>
          <p:sp>
            <p:nvSpPr>
              <p:cNvPr id="1493" name="Google Shape;1493;p118"/>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4" name="Google Shape;1494;p118"/>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495" name="Google Shape;1495;p118"/>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96" name="Google Shape;1496;p118"/>
            <p:cNvGrpSpPr/>
            <p:nvPr/>
          </p:nvGrpSpPr>
          <p:grpSpPr>
            <a:xfrm>
              <a:off x="2307546" y="2307551"/>
              <a:ext cx="929291" cy="1082976"/>
              <a:chOff x="2307546" y="2307551"/>
              <a:chExt cx="929291" cy="1082976"/>
            </a:xfrm>
          </p:grpSpPr>
          <p:sp>
            <p:nvSpPr>
              <p:cNvPr id="1497" name="Google Shape;1497;p118"/>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98" name="Google Shape;1498;p118"/>
              <p:cNvGrpSpPr/>
              <p:nvPr/>
            </p:nvGrpSpPr>
            <p:grpSpPr>
              <a:xfrm>
                <a:off x="2362016" y="2746017"/>
                <a:ext cx="820351" cy="644510"/>
                <a:chOff x="2362016" y="2746017"/>
                <a:chExt cx="820351" cy="644510"/>
              </a:xfrm>
            </p:grpSpPr>
            <p:grpSp>
              <p:nvGrpSpPr>
                <p:cNvPr id="1499" name="Google Shape;1499;p118"/>
                <p:cNvGrpSpPr/>
                <p:nvPr/>
              </p:nvGrpSpPr>
              <p:grpSpPr>
                <a:xfrm>
                  <a:off x="2810981" y="2747665"/>
                  <a:ext cx="371386" cy="642862"/>
                  <a:chOff x="2810981" y="2747665"/>
                  <a:chExt cx="371386" cy="642862"/>
                </a:xfrm>
              </p:grpSpPr>
              <p:sp>
                <p:nvSpPr>
                  <p:cNvPr id="1500" name="Google Shape;1500;p118"/>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1" name="Google Shape;1501;p118"/>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2" name="Google Shape;1502;p118"/>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503" name="Google Shape;1503;p118"/>
                <p:cNvGrpSpPr/>
                <p:nvPr/>
              </p:nvGrpSpPr>
              <p:grpSpPr>
                <a:xfrm>
                  <a:off x="2362016" y="2746017"/>
                  <a:ext cx="369735" cy="644510"/>
                  <a:chOff x="2362016" y="2746017"/>
                  <a:chExt cx="369735" cy="644510"/>
                </a:xfrm>
              </p:grpSpPr>
              <p:sp>
                <p:nvSpPr>
                  <p:cNvPr id="1504" name="Google Shape;1504;p118"/>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5" name="Google Shape;1505;p118"/>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6" name="Google Shape;1506;p118"/>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507" name="Google Shape;1507;p118"/>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(2)</a:t>
            </a:r>
            <a:endParaRPr sz="2000" b="0">
              <a:solidFill>
                <a:srgbClr val="777777"/>
              </a:solidFill>
            </a:endParaRPr>
          </a:p>
        </p:txBody>
      </p:sp>
      <p:sp>
        <p:nvSpPr>
          <p:cNvPr id="1508" name="Google Shape;1508;p118"/>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09" name="Google Shape;1509;p118"/>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10" name="Google Shape;1510;p118"/>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511" name="Google Shape;1511;p118"/>
          <p:cNvSpPr txBox="1"/>
          <p:nvPr/>
        </p:nvSpPr>
        <p:spPr>
          <a:xfrm>
            <a:off x="105754" y="4379339"/>
            <a:ext cx="1762803"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W.11</a:t>
            </a:r>
            <a:endParaRPr sz="1401" b="0" i="0" u="none" strike="noStrike" cap="none">
              <a:solidFill>
                <a:srgbClr val="000000"/>
              </a:solidFill>
              <a:latin typeface="Arial"/>
              <a:ea typeface="Arial"/>
              <a:cs typeface="Arial"/>
              <a:sym typeface="Arial"/>
            </a:endParaRPr>
          </a:p>
        </p:txBody>
      </p:sp>
      <p:sp>
        <p:nvSpPr>
          <p:cNvPr id="1512" name="Google Shape;1512;p118"/>
          <p:cNvSpPr txBox="1"/>
          <p:nvPr/>
        </p:nvSpPr>
        <p:spPr>
          <a:xfrm>
            <a:off x="1338871" y="87111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Arial"/>
                <a:ea typeface="Arial"/>
                <a:cs typeface="Arial"/>
                <a:sym typeface="Arial"/>
              </a:rPr>
              <a:t>2. Definizione degli obiettivi:</a:t>
            </a:r>
            <a:endParaRPr sz="1600" b="0" i="0" u="none" strike="noStrike" cap="none">
              <a:solidFill>
                <a:srgbClr val="6D6E71"/>
              </a:solidFill>
              <a:latin typeface="Arial"/>
              <a:ea typeface="Arial"/>
              <a:cs typeface="Arial"/>
              <a:sym typeface="Arial"/>
            </a:endParaRPr>
          </a:p>
        </p:txBody>
      </p:sp>
      <p:graphicFrame>
        <p:nvGraphicFramePr>
          <p:cNvPr id="1513" name="Google Shape;1513;p118"/>
          <p:cNvGraphicFramePr/>
          <p:nvPr/>
        </p:nvGraphicFramePr>
        <p:xfrm>
          <a:off x="597358" y="1377857"/>
          <a:ext cx="8053000" cy="2641090"/>
        </p:xfrm>
        <a:graphic>
          <a:graphicData uri="http://schemas.openxmlformats.org/drawingml/2006/table">
            <a:tbl>
              <a:tblPr firstRow="1" bandRow="1">
                <a:noFill/>
                <a:tableStyleId>{084F33BF-8253-4166-9F33-93D4E99D2EC8}</a:tableStyleId>
              </a:tblPr>
              <a:tblGrid>
                <a:gridCol w="6069650">
                  <a:extLst>
                    <a:ext uri="{9D8B030D-6E8A-4147-A177-3AD203B41FA5}">
                      <a16:colId xmlns:a16="http://schemas.microsoft.com/office/drawing/2014/main" val="20000"/>
                    </a:ext>
                  </a:extLst>
                </a:gridCol>
                <a:gridCol w="1983350">
                  <a:extLst>
                    <a:ext uri="{9D8B030D-6E8A-4147-A177-3AD203B41FA5}">
                      <a16:colId xmlns:a16="http://schemas.microsoft.com/office/drawing/2014/main" val="20001"/>
                    </a:ext>
                  </a:extLst>
                </a:gridCol>
              </a:tblGrid>
              <a:tr h="228600">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Obiettivi specifici che voglio raggiungere </a:t>
                      </a:r>
                      <a:endParaRPr sz="1100" u="none" strike="noStrike" cap="none">
                        <a:latin typeface="Calibri"/>
                        <a:ea typeface="Calibri"/>
                        <a:cs typeface="Calibri"/>
                        <a:sym typeface="Calibri"/>
                      </a:endParaRPr>
                    </a:p>
                  </a:txBody>
                  <a:tcPr marL="68575" marR="68575" marT="34300" marB="34300">
                    <a:solidFill>
                      <a:srgbClr val="EBDAED"/>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Sono SMART? </a:t>
                      </a:r>
                      <a:endParaRPr sz="1100" u="none" strike="noStrike" cap="none">
                        <a:latin typeface="Calibri"/>
                        <a:ea typeface="Calibri"/>
                        <a:cs typeface="Calibri"/>
                        <a:sym typeface="Calibri"/>
                      </a:endParaRPr>
                    </a:p>
                  </a:txBody>
                  <a:tcPr marL="68575" marR="68575" marT="34300" marB="34300">
                    <a:solidFill>
                      <a:srgbClr val="D2D2D2"/>
                    </a:solidFill>
                  </a:tcPr>
                </a:tc>
                <a:extLst>
                  <a:ext uri="{0D108BD9-81ED-4DB2-BD59-A6C34878D82A}">
                    <a16:rowId xmlns:a16="http://schemas.microsoft.com/office/drawing/2014/main" val="10000"/>
                  </a:ext>
                </a:extLst>
              </a:tr>
              <a:tr h="1333700">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48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si allineano i miei obiettivi con i miei valori e le mie aspirazioni?</a:t>
                      </a:r>
                      <a:endParaRPr sz="1100" u="none" strike="noStrike" cap="none">
                        <a:latin typeface="Calibri"/>
                        <a:ea typeface="Calibri"/>
                        <a:cs typeface="Calibri"/>
                        <a:sym typeface="Calibri"/>
                      </a:endParaRPr>
                    </a:p>
                  </a:txBody>
                  <a:tcPr marL="68575" marR="68575" marT="34300" marB="34300"/>
                </a:tc>
                <a:tc hMerge="1">
                  <a:txBody>
                    <a:bodyPr/>
                    <a:lstStyle/>
                    <a:p>
                      <a:endParaRPr lang="sv-SE"/>
                    </a:p>
                  </a:txBody>
                  <a:tcPr/>
                </a:tc>
                <a:extLst>
                  <a:ext uri="{0D108BD9-81ED-4DB2-BD59-A6C34878D82A}">
                    <a16:rowId xmlns:a16="http://schemas.microsoft.com/office/drawing/2014/main" val="10002"/>
                  </a:ext>
                </a:extLst>
              </a:tr>
              <a:tr h="822925">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517"/>
        <p:cNvGrpSpPr/>
        <p:nvPr/>
      </p:nvGrpSpPr>
      <p:grpSpPr>
        <a:xfrm>
          <a:off x="0" y="0"/>
          <a:ext cx="0" cy="0"/>
          <a:chOff x="0" y="0"/>
          <a:chExt cx="0" cy="0"/>
        </a:xfrm>
      </p:grpSpPr>
      <p:sp>
        <p:nvSpPr>
          <p:cNvPr id="1518" name="Google Shape;1518;p119"/>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519" name="Google Shape;1519;p119"/>
          <p:cNvGrpSpPr/>
          <p:nvPr/>
        </p:nvGrpSpPr>
        <p:grpSpPr>
          <a:xfrm>
            <a:off x="318020" y="253388"/>
            <a:ext cx="692809" cy="808420"/>
            <a:chOff x="2307546" y="2307551"/>
            <a:chExt cx="929291" cy="1082976"/>
          </a:xfrm>
        </p:grpSpPr>
        <p:grpSp>
          <p:nvGrpSpPr>
            <p:cNvPr id="1520" name="Google Shape;1520;p119"/>
            <p:cNvGrpSpPr/>
            <p:nvPr/>
          </p:nvGrpSpPr>
          <p:grpSpPr>
            <a:xfrm>
              <a:off x="2536980" y="2723928"/>
              <a:ext cx="470423" cy="276595"/>
              <a:chOff x="2536980" y="2723928"/>
              <a:chExt cx="470423" cy="276595"/>
            </a:xfrm>
          </p:grpSpPr>
          <p:sp>
            <p:nvSpPr>
              <p:cNvPr id="1521" name="Google Shape;1521;p119"/>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22" name="Google Shape;1522;p119"/>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523" name="Google Shape;1523;p119"/>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24" name="Google Shape;1524;p119"/>
            <p:cNvGrpSpPr/>
            <p:nvPr/>
          </p:nvGrpSpPr>
          <p:grpSpPr>
            <a:xfrm>
              <a:off x="2307546" y="2307551"/>
              <a:ext cx="929291" cy="1082976"/>
              <a:chOff x="2307546" y="2307551"/>
              <a:chExt cx="929291" cy="1082976"/>
            </a:xfrm>
          </p:grpSpPr>
          <p:sp>
            <p:nvSpPr>
              <p:cNvPr id="1525" name="Google Shape;1525;p119"/>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26" name="Google Shape;1526;p119"/>
              <p:cNvGrpSpPr/>
              <p:nvPr/>
            </p:nvGrpSpPr>
            <p:grpSpPr>
              <a:xfrm>
                <a:off x="2362016" y="2746017"/>
                <a:ext cx="820351" cy="644510"/>
                <a:chOff x="2362016" y="2746017"/>
                <a:chExt cx="820351" cy="644510"/>
              </a:xfrm>
            </p:grpSpPr>
            <p:grpSp>
              <p:nvGrpSpPr>
                <p:cNvPr id="1527" name="Google Shape;1527;p119"/>
                <p:cNvGrpSpPr/>
                <p:nvPr/>
              </p:nvGrpSpPr>
              <p:grpSpPr>
                <a:xfrm>
                  <a:off x="2810981" y="2747665"/>
                  <a:ext cx="371386" cy="642862"/>
                  <a:chOff x="2810981" y="2747665"/>
                  <a:chExt cx="371386" cy="642862"/>
                </a:xfrm>
              </p:grpSpPr>
              <p:sp>
                <p:nvSpPr>
                  <p:cNvPr id="1528" name="Google Shape;1528;p119"/>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29" name="Google Shape;1529;p119"/>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0" name="Google Shape;1530;p119"/>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531" name="Google Shape;1531;p119"/>
                <p:cNvGrpSpPr/>
                <p:nvPr/>
              </p:nvGrpSpPr>
              <p:grpSpPr>
                <a:xfrm>
                  <a:off x="2362016" y="2746017"/>
                  <a:ext cx="369735" cy="644510"/>
                  <a:chOff x="2362016" y="2746017"/>
                  <a:chExt cx="369735" cy="644510"/>
                </a:xfrm>
              </p:grpSpPr>
              <p:sp>
                <p:nvSpPr>
                  <p:cNvPr id="1532" name="Google Shape;1532;p119"/>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3" name="Google Shape;1533;p119"/>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4" name="Google Shape;1534;p119"/>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535" name="Google Shape;1535;p119"/>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(3)</a:t>
            </a:r>
            <a:endParaRPr sz="2000" b="0">
              <a:solidFill>
                <a:srgbClr val="777777"/>
              </a:solidFill>
            </a:endParaRPr>
          </a:p>
        </p:txBody>
      </p:sp>
      <p:sp>
        <p:nvSpPr>
          <p:cNvPr id="1536" name="Google Shape;1536;p119"/>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37" name="Google Shape;1537;p119"/>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38" name="Google Shape;1538;p119"/>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539" name="Google Shape;1539;p119"/>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W.12</a:t>
            </a:r>
            <a:endParaRPr sz="1401" b="0" i="0" u="none" strike="noStrike" cap="none">
              <a:solidFill>
                <a:srgbClr val="000000"/>
              </a:solidFill>
              <a:latin typeface="Arial"/>
              <a:ea typeface="Arial"/>
              <a:cs typeface="Arial"/>
              <a:sym typeface="Arial"/>
            </a:endParaRPr>
          </a:p>
        </p:txBody>
      </p:sp>
      <p:sp>
        <p:nvSpPr>
          <p:cNvPr id="1540" name="Google Shape;1540;p119"/>
          <p:cNvSpPr txBox="1"/>
          <p:nvPr/>
        </p:nvSpPr>
        <p:spPr>
          <a:xfrm>
            <a:off x="1416575" y="911637"/>
            <a:ext cx="3560941" cy="50013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dirty="0">
                <a:solidFill>
                  <a:srgbClr val="6D6E71"/>
                </a:solidFill>
                <a:latin typeface="Arial"/>
                <a:ea typeface="Arial"/>
                <a:cs typeface="Arial"/>
                <a:sym typeface="Arial"/>
              </a:rPr>
              <a:t>3. Pianificazione dell'azione:</a:t>
            </a:r>
            <a:endParaRPr sz="1600" b="0" i="0" u="none" strike="noStrike" cap="none" dirty="0">
              <a:solidFill>
                <a:srgbClr val="6D6E71"/>
              </a:solidFill>
              <a:latin typeface="Arial"/>
              <a:ea typeface="Arial"/>
              <a:cs typeface="Arial"/>
              <a:sym typeface="Arial"/>
            </a:endParaRPr>
          </a:p>
          <a:p>
            <a:pPr marL="0" marR="0" lvl="0" indent="0" algn="l" rtl="0">
              <a:lnSpc>
                <a:spcPct val="100000"/>
              </a:lnSpc>
              <a:spcBef>
                <a:spcPts val="0"/>
              </a:spcBef>
              <a:spcAft>
                <a:spcPts val="0"/>
              </a:spcAft>
              <a:buNone/>
            </a:pPr>
            <a:endParaRPr sz="1050" b="0" i="0" u="none" strike="noStrike" cap="none" dirty="0">
              <a:solidFill>
                <a:srgbClr val="000000"/>
              </a:solidFill>
              <a:latin typeface="Arial"/>
              <a:ea typeface="Arial"/>
              <a:cs typeface="Arial"/>
              <a:sym typeface="Arial"/>
            </a:endParaRPr>
          </a:p>
        </p:txBody>
      </p:sp>
      <p:graphicFrame>
        <p:nvGraphicFramePr>
          <p:cNvPr id="1541" name="Google Shape;1541;p119"/>
          <p:cNvGraphicFramePr/>
          <p:nvPr/>
        </p:nvGraphicFramePr>
        <p:xfrm>
          <a:off x="597358" y="1377857"/>
          <a:ext cx="8053000" cy="2808730"/>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228600">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I passi da compiere per raggiungere i miei obiettivi</a:t>
                      </a:r>
                      <a:endParaRPr sz="1100" u="none" strike="noStrike" cap="none">
                        <a:latin typeface="Calibri"/>
                        <a:ea typeface="Calibri"/>
                        <a:cs typeface="Calibri"/>
                        <a:sym typeface="Calibri"/>
                      </a:endParaRPr>
                    </a:p>
                  </a:txBody>
                  <a:tcPr marL="68575" marR="68575" marT="34300" marB="34300">
                    <a:solidFill>
                      <a:srgbClr val="FBFED9"/>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posso suddividere i miei obiettivi in compiti più piccoli e gestibili?</a:t>
                      </a:r>
                      <a:endParaRPr sz="1100" u="none" strike="noStrike" cap="none">
                        <a:latin typeface="Calibri"/>
                        <a:ea typeface="Calibri"/>
                        <a:cs typeface="Calibri"/>
                        <a:sym typeface="Calibri"/>
                      </a:endParaRPr>
                    </a:p>
                  </a:txBody>
                  <a:tcPr marL="68575" marR="68575" marT="34300" marB="34300">
                    <a:solidFill>
                      <a:srgbClr val="FEEDD8"/>
                    </a:solidFill>
                  </a:tcPr>
                </a:tc>
                <a:extLst>
                  <a:ext uri="{0D108BD9-81ED-4DB2-BD59-A6C34878D82A}">
                    <a16:rowId xmlns:a16="http://schemas.microsoft.com/office/drawing/2014/main" val="10000"/>
                  </a:ext>
                </a:extLst>
              </a:tr>
              <a:tr h="1333700">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48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Risorse o supporto di cui ho bisogno per realizzare i miei obiettivi</a:t>
                      </a:r>
                      <a:endParaRPr sz="1100" u="none" strike="noStrike" cap="none">
                        <a:latin typeface="Calibri"/>
                        <a:ea typeface="Calibri"/>
                        <a:cs typeface="Calibri"/>
                        <a:sym typeface="Calibri"/>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822925">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545"/>
        <p:cNvGrpSpPr/>
        <p:nvPr/>
      </p:nvGrpSpPr>
      <p:grpSpPr>
        <a:xfrm>
          <a:off x="0" y="0"/>
          <a:ext cx="0" cy="0"/>
          <a:chOff x="0" y="0"/>
          <a:chExt cx="0" cy="0"/>
        </a:xfrm>
      </p:grpSpPr>
      <p:sp>
        <p:nvSpPr>
          <p:cNvPr id="1546" name="Google Shape;1546;p120"/>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547" name="Google Shape;1547;p120"/>
          <p:cNvGrpSpPr/>
          <p:nvPr/>
        </p:nvGrpSpPr>
        <p:grpSpPr>
          <a:xfrm>
            <a:off x="318020" y="253388"/>
            <a:ext cx="692809" cy="808420"/>
            <a:chOff x="2307546" y="2307551"/>
            <a:chExt cx="929291" cy="1082976"/>
          </a:xfrm>
        </p:grpSpPr>
        <p:grpSp>
          <p:nvGrpSpPr>
            <p:cNvPr id="1548" name="Google Shape;1548;p120"/>
            <p:cNvGrpSpPr/>
            <p:nvPr/>
          </p:nvGrpSpPr>
          <p:grpSpPr>
            <a:xfrm>
              <a:off x="2536980" y="2723928"/>
              <a:ext cx="470423" cy="276595"/>
              <a:chOff x="2536980" y="2723928"/>
              <a:chExt cx="470423" cy="276595"/>
            </a:xfrm>
          </p:grpSpPr>
          <p:sp>
            <p:nvSpPr>
              <p:cNvPr id="1549" name="Google Shape;1549;p120"/>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0" name="Google Shape;1550;p120"/>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551" name="Google Shape;1551;p120"/>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52" name="Google Shape;1552;p120"/>
            <p:cNvGrpSpPr/>
            <p:nvPr/>
          </p:nvGrpSpPr>
          <p:grpSpPr>
            <a:xfrm>
              <a:off x="2307546" y="2307551"/>
              <a:ext cx="929291" cy="1082976"/>
              <a:chOff x="2307546" y="2307551"/>
              <a:chExt cx="929291" cy="1082976"/>
            </a:xfrm>
          </p:grpSpPr>
          <p:sp>
            <p:nvSpPr>
              <p:cNvPr id="1553" name="Google Shape;1553;p120"/>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54" name="Google Shape;1554;p120"/>
              <p:cNvGrpSpPr/>
              <p:nvPr/>
            </p:nvGrpSpPr>
            <p:grpSpPr>
              <a:xfrm>
                <a:off x="2362016" y="2746017"/>
                <a:ext cx="820351" cy="644510"/>
                <a:chOff x="2362016" y="2746017"/>
                <a:chExt cx="820351" cy="644510"/>
              </a:xfrm>
            </p:grpSpPr>
            <p:grpSp>
              <p:nvGrpSpPr>
                <p:cNvPr id="1555" name="Google Shape;1555;p120"/>
                <p:cNvGrpSpPr/>
                <p:nvPr/>
              </p:nvGrpSpPr>
              <p:grpSpPr>
                <a:xfrm>
                  <a:off x="2810981" y="2747665"/>
                  <a:ext cx="371386" cy="642862"/>
                  <a:chOff x="2810981" y="2747665"/>
                  <a:chExt cx="371386" cy="642862"/>
                </a:xfrm>
              </p:grpSpPr>
              <p:sp>
                <p:nvSpPr>
                  <p:cNvPr id="1556" name="Google Shape;1556;p120"/>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7" name="Google Shape;1557;p120"/>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8" name="Google Shape;1558;p120"/>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559" name="Google Shape;1559;p120"/>
                <p:cNvGrpSpPr/>
                <p:nvPr/>
              </p:nvGrpSpPr>
              <p:grpSpPr>
                <a:xfrm>
                  <a:off x="2362016" y="2746017"/>
                  <a:ext cx="369735" cy="644510"/>
                  <a:chOff x="2362016" y="2746017"/>
                  <a:chExt cx="369735" cy="644510"/>
                </a:xfrm>
              </p:grpSpPr>
              <p:sp>
                <p:nvSpPr>
                  <p:cNvPr id="1560" name="Google Shape;1560;p120"/>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1" name="Google Shape;1561;p120"/>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2" name="Google Shape;1562;p120"/>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563" name="Google Shape;1563;p120"/>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(4) </a:t>
            </a:r>
            <a:endParaRPr sz="2000" b="0">
              <a:solidFill>
                <a:srgbClr val="777777"/>
              </a:solidFill>
            </a:endParaRPr>
          </a:p>
        </p:txBody>
      </p:sp>
      <p:sp>
        <p:nvSpPr>
          <p:cNvPr id="1564" name="Google Shape;1564;p120"/>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65" name="Google Shape;1565;p120"/>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66" name="Google Shape;1566;p120"/>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567" name="Google Shape;1567;p120"/>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W.13</a:t>
            </a:r>
            <a:endParaRPr sz="1401" b="0" i="0" u="none" strike="noStrike" cap="none">
              <a:solidFill>
                <a:srgbClr val="000000"/>
              </a:solidFill>
              <a:latin typeface="Arial"/>
              <a:ea typeface="Arial"/>
              <a:cs typeface="Arial"/>
              <a:sym typeface="Arial"/>
            </a:endParaRPr>
          </a:p>
        </p:txBody>
      </p:sp>
      <p:sp>
        <p:nvSpPr>
          <p:cNvPr id="1568" name="Google Shape;1568;p120"/>
          <p:cNvSpPr txBox="1"/>
          <p:nvPr/>
        </p:nvSpPr>
        <p:spPr>
          <a:xfrm>
            <a:off x="1385994" y="86904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Arial"/>
                <a:ea typeface="Arial"/>
                <a:cs typeface="Arial"/>
                <a:sym typeface="Arial"/>
              </a:rPr>
              <a:t>4. Agire:</a:t>
            </a:r>
            <a:endParaRPr sz="1600" b="0" i="0" u="none" strike="noStrike" cap="none">
              <a:solidFill>
                <a:srgbClr val="6D6E71"/>
              </a:solidFill>
              <a:latin typeface="Arial"/>
              <a:ea typeface="Arial"/>
              <a:cs typeface="Arial"/>
              <a:sym typeface="Arial"/>
            </a:endParaRPr>
          </a:p>
        </p:txBody>
      </p:sp>
      <p:graphicFrame>
        <p:nvGraphicFramePr>
          <p:cNvPr id="1569" name="Google Shape;1569;p120"/>
          <p:cNvGraphicFramePr/>
          <p:nvPr/>
        </p:nvGraphicFramePr>
        <p:xfrm>
          <a:off x="597358" y="1377857"/>
          <a:ext cx="8053000" cy="2793475"/>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388625">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Sto agendo in modo coerente per raggiungere i miei obiettivi? </a:t>
                      </a:r>
                      <a:endParaRPr sz="1100" u="none" strike="noStrike" cap="none">
                        <a:latin typeface="Calibri"/>
                        <a:ea typeface="Calibri"/>
                        <a:cs typeface="Calibri"/>
                        <a:sym typeface="Calibri"/>
                      </a:endParaRPr>
                    </a:p>
                  </a:txBody>
                  <a:tcPr marL="68575" marR="68575" marT="34300" marB="34300">
                    <a:solidFill>
                      <a:srgbClr val="ECD9EC"/>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ostacoli o sfide sto incontrando e come li sto superando? </a:t>
                      </a:r>
                      <a:endParaRPr sz="1100" u="none" strike="noStrike" cap="none">
                        <a:latin typeface="Calibri"/>
                        <a:ea typeface="Calibri"/>
                        <a:cs typeface="Calibri"/>
                        <a:sym typeface="Calibri"/>
                      </a:endParaRPr>
                    </a:p>
                  </a:txBody>
                  <a:tcPr marL="68575" marR="68575" marT="34300" marB="34300">
                    <a:solidFill>
                      <a:srgbClr val="D2D2D2"/>
                    </a:solidFill>
                  </a:tcPr>
                </a:tc>
                <a:extLst>
                  <a:ext uri="{0D108BD9-81ED-4DB2-BD59-A6C34878D82A}">
                    <a16:rowId xmlns:a16="http://schemas.microsoft.com/office/drawing/2014/main" val="10000"/>
                  </a:ext>
                </a:extLst>
              </a:tr>
              <a:tr h="1333700">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48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faccio a rimanere concentrato e motivato nel perseguire i miei obiettivi?</a:t>
                      </a:r>
                      <a:endParaRPr sz="1100" u="none" strike="noStrike" cap="none">
                        <a:latin typeface="Calibri"/>
                        <a:ea typeface="Calibri"/>
                        <a:cs typeface="Calibri"/>
                        <a:sym typeface="Calibri"/>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822925">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573"/>
        <p:cNvGrpSpPr/>
        <p:nvPr/>
      </p:nvGrpSpPr>
      <p:grpSpPr>
        <a:xfrm>
          <a:off x="0" y="0"/>
          <a:ext cx="0" cy="0"/>
          <a:chOff x="0" y="0"/>
          <a:chExt cx="0" cy="0"/>
        </a:xfrm>
      </p:grpSpPr>
      <p:sp>
        <p:nvSpPr>
          <p:cNvPr id="1574" name="Google Shape;1574;p121"/>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575" name="Google Shape;1575;p121"/>
          <p:cNvGrpSpPr/>
          <p:nvPr/>
        </p:nvGrpSpPr>
        <p:grpSpPr>
          <a:xfrm>
            <a:off x="318020" y="253388"/>
            <a:ext cx="692809" cy="808420"/>
            <a:chOff x="2307546" y="2307551"/>
            <a:chExt cx="929291" cy="1082976"/>
          </a:xfrm>
        </p:grpSpPr>
        <p:grpSp>
          <p:nvGrpSpPr>
            <p:cNvPr id="1576" name="Google Shape;1576;p121"/>
            <p:cNvGrpSpPr/>
            <p:nvPr/>
          </p:nvGrpSpPr>
          <p:grpSpPr>
            <a:xfrm>
              <a:off x="2536980" y="2723928"/>
              <a:ext cx="470423" cy="276595"/>
              <a:chOff x="2536980" y="2723928"/>
              <a:chExt cx="470423" cy="276595"/>
            </a:xfrm>
          </p:grpSpPr>
          <p:sp>
            <p:nvSpPr>
              <p:cNvPr id="1577" name="Google Shape;1577;p12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8" name="Google Shape;1578;p12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579" name="Google Shape;1579;p12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80" name="Google Shape;1580;p121"/>
            <p:cNvGrpSpPr/>
            <p:nvPr/>
          </p:nvGrpSpPr>
          <p:grpSpPr>
            <a:xfrm>
              <a:off x="2307546" y="2307551"/>
              <a:ext cx="929291" cy="1082976"/>
              <a:chOff x="2307546" y="2307551"/>
              <a:chExt cx="929291" cy="1082976"/>
            </a:xfrm>
          </p:grpSpPr>
          <p:sp>
            <p:nvSpPr>
              <p:cNvPr id="1581" name="Google Shape;1581;p12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82" name="Google Shape;1582;p121"/>
              <p:cNvGrpSpPr/>
              <p:nvPr/>
            </p:nvGrpSpPr>
            <p:grpSpPr>
              <a:xfrm>
                <a:off x="2362016" y="2746017"/>
                <a:ext cx="820351" cy="644510"/>
                <a:chOff x="2362016" y="2746017"/>
                <a:chExt cx="820351" cy="644510"/>
              </a:xfrm>
            </p:grpSpPr>
            <p:grpSp>
              <p:nvGrpSpPr>
                <p:cNvPr id="1583" name="Google Shape;1583;p121"/>
                <p:cNvGrpSpPr/>
                <p:nvPr/>
              </p:nvGrpSpPr>
              <p:grpSpPr>
                <a:xfrm>
                  <a:off x="2810981" y="2747665"/>
                  <a:ext cx="371386" cy="642862"/>
                  <a:chOff x="2810981" y="2747665"/>
                  <a:chExt cx="371386" cy="642862"/>
                </a:xfrm>
              </p:grpSpPr>
              <p:sp>
                <p:nvSpPr>
                  <p:cNvPr id="1584" name="Google Shape;1584;p12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85" name="Google Shape;1585;p12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86" name="Google Shape;1586;p12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587" name="Google Shape;1587;p121"/>
                <p:cNvGrpSpPr/>
                <p:nvPr/>
              </p:nvGrpSpPr>
              <p:grpSpPr>
                <a:xfrm>
                  <a:off x="2362016" y="2746017"/>
                  <a:ext cx="369735" cy="644510"/>
                  <a:chOff x="2362016" y="2746017"/>
                  <a:chExt cx="369735" cy="644510"/>
                </a:xfrm>
              </p:grpSpPr>
              <p:sp>
                <p:nvSpPr>
                  <p:cNvPr id="1588" name="Google Shape;1588;p12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89" name="Google Shape;1589;p12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0" name="Google Shape;1590;p12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591" name="Google Shape;1591;p121"/>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(5)</a:t>
            </a:r>
            <a:endParaRPr sz="2000" b="0">
              <a:solidFill>
                <a:srgbClr val="777777"/>
              </a:solidFill>
            </a:endParaRPr>
          </a:p>
        </p:txBody>
      </p:sp>
      <p:sp>
        <p:nvSpPr>
          <p:cNvPr id="1592" name="Google Shape;1592;p12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93" name="Google Shape;1593;p12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94" name="Google Shape;1594;p121"/>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595" name="Google Shape;1595;p121"/>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W.14</a:t>
            </a:r>
            <a:endParaRPr sz="1401" b="0" i="0" u="none" strike="noStrike" cap="none">
              <a:solidFill>
                <a:srgbClr val="000000"/>
              </a:solidFill>
              <a:latin typeface="Arial"/>
              <a:ea typeface="Arial"/>
              <a:cs typeface="Arial"/>
              <a:sym typeface="Arial"/>
            </a:endParaRPr>
          </a:p>
        </p:txBody>
      </p:sp>
      <p:sp>
        <p:nvSpPr>
          <p:cNvPr id="1596" name="Google Shape;1596;p121"/>
          <p:cNvSpPr txBox="1"/>
          <p:nvPr/>
        </p:nvSpPr>
        <p:spPr>
          <a:xfrm>
            <a:off x="1385994" y="86904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Arial"/>
                <a:ea typeface="Arial"/>
                <a:cs typeface="Arial"/>
                <a:sym typeface="Arial"/>
              </a:rPr>
              <a:t>4. Apprendimento e sviluppo:</a:t>
            </a:r>
            <a:endParaRPr sz="1600" b="0" i="0" u="none" strike="noStrike" cap="none">
              <a:solidFill>
                <a:srgbClr val="6D6E71"/>
              </a:solidFill>
              <a:latin typeface="Arial"/>
              <a:ea typeface="Arial"/>
              <a:cs typeface="Arial"/>
              <a:sym typeface="Arial"/>
            </a:endParaRPr>
          </a:p>
        </p:txBody>
      </p:sp>
      <p:graphicFrame>
        <p:nvGraphicFramePr>
          <p:cNvPr id="1597" name="Google Shape;1597;p121"/>
          <p:cNvGraphicFramePr/>
          <p:nvPr/>
        </p:nvGraphicFramePr>
        <p:xfrm>
          <a:off x="597358" y="1377858"/>
          <a:ext cx="8053000" cy="2647220"/>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375850">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nuove competenze o conoscenze devo acquisire per raggiungere i miei obiettivi? </a:t>
                      </a:r>
                      <a:endParaRPr/>
                    </a:p>
                  </a:txBody>
                  <a:tcPr marL="68575" marR="68575" marT="34300" marB="34300">
                    <a:solidFill>
                      <a:srgbClr val="FDFFDA"/>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cerco opportunità di istruzione, formazione o mentoring?</a:t>
                      </a:r>
                      <a:endParaRPr/>
                    </a:p>
                  </a:txBody>
                  <a:tcPr marL="68575" marR="68575" marT="34300" marB="34300">
                    <a:solidFill>
                      <a:srgbClr val="FFEFDA"/>
                    </a:solidFill>
                  </a:tcPr>
                </a:tc>
                <a:extLst>
                  <a:ext uri="{0D108BD9-81ED-4DB2-BD59-A6C34878D82A}">
                    <a16:rowId xmlns:a16="http://schemas.microsoft.com/office/drawing/2014/main" val="10000"/>
                  </a:ext>
                </a:extLst>
              </a:tr>
              <a:tr h="1241225">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310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feedback ricevo e come li utilizzo per migliorare?</a:t>
                      </a:r>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765875">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601"/>
        <p:cNvGrpSpPr/>
        <p:nvPr/>
      </p:nvGrpSpPr>
      <p:grpSpPr>
        <a:xfrm>
          <a:off x="0" y="0"/>
          <a:ext cx="0" cy="0"/>
          <a:chOff x="0" y="0"/>
          <a:chExt cx="0" cy="0"/>
        </a:xfrm>
      </p:grpSpPr>
      <p:sp>
        <p:nvSpPr>
          <p:cNvPr id="1602" name="Google Shape;1602;p122"/>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603" name="Google Shape;1603;p122"/>
          <p:cNvGrpSpPr/>
          <p:nvPr/>
        </p:nvGrpSpPr>
        <p:grpSpPr>
          <a:xfrm>
            <a:off x="318020" y="253388"/>
            <a:ext cx="692809" cy="808420"/>
            <a:chOff x="2307546" y="2307551"/>
            <a:chExt cx="929291" cy="1082976"/>
          </a:xfrm>
        </p:grpSpPr>
        <p:grpSp>
          <p:nvGrpSpPr>
            <p:cNvPr id="1604" name="Google Shape;1604;p122"/>
            <p:cNvGrpSpPr/>
            <p:nvPr/>
          </p:nvGrpSpPr>
          <p:grpSpPr>
            <a:xfrm>
              <a:off x="2536980" y="2723928"/>
              <a:ext cx="470423" cy="276595"/>
              <a:chOff x="2536980" y="2723928"/>
              <a:chExt cx="470423" cy="276595"/>
            </a:xfrm>
          </p:grpSpPr>
          <p:sp>
            <p:nvSpPr>
              <p:cNvPr id="1605" name="Google Shape;1605;p12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6" name="Google Shape;1606;p12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607" name="Google Shape;1607;p12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08" name="Google Shape;1608;p122"/>
            <p:cNvGrpSpPr/>
            <p:nvPr/>
          </p:nvGrpSpPr>
          <p:grpSpPr>
            <a:xfrm>
              <a:off x="2307546" y="2307551"/>
              <a:ext cx="929291" cy="1082976"/>
              <a:chOff x="2307546" y="2307551"/>
              <a:chExt cx="929291" cy="1082976"/>
            </a:xfrm>
          </p:grpSpPr>
          <p:sp>
            <p:nvSpPr>
              <p:cNvPr id="1609" name="Google Shape;1609;p12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10" name="Google Shape;1610;p122"/>
              <p:cNvGrpSpPr/>
              <p:nvPr/>
            </p:nvGrpSpPr>
            <p:grpSpPr>
              <a:xfrm>
                <a:off x="2362016" y="2746017"/>
                <a:ext cx="820351" cy="644510"/>
                <a:chOff x="2362016" y="2746017"/>
                <a:chExt cx="820351" cy="644510"/>
              </a:xfrm>
            </p:grpSpPr>
            <p:grpSp>
              <p:nvGrpSpPr>
                <p:cNvPr id="1611" name="Google Shape;1611;p122"/>
                <p:cNvGrpSpPr/>
                <p:nvPr/>
              </p:nvGrpSpPr>
              <p:grpSpPr>
                <a:xfrm>
                  <a:off x="2810981" y="2747665"/>
                  <a:ext cx="371386" cy="642862"/>
                  <a:chOff x="2810981" y="2747665"/>
                  <a:chExt cx="371386" cy="642862"/>
                </a:xfrm>
              </p:grpSpPr>
              <p:sp>
                <p:nvSpPr>
                  <p:cNvPr id="1612" name="Google Shape;1612;p12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3" name="Google Shape;1613;p12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4" name="Google Shape;1614;p12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615" name="Google Shape;1615;p122"/>
                <p:cNvGrpSpPr/>
                <p:nvPr/>
              </p:nvGrpSpPr>
              <p:grpSpPr>
                <a:xfrm>
                  <a:off x="2362016" y="2746017"/>
                  <a:ext cx="369735" cy="644510"/>
                  <a:chOff x="2362016" y="2746017"/>
                  <a:chExt cx="369735" cy="644510"/>
                </a:xfrm>
              </p:grpSpPr>
              <p:sp>
                <p:nvSpPr>
                  <p:cNvPr id="1616" name="Google Shape;1616;p12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7" name="Google Shape;1617;p12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8" name="Google Shape;1618;p12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619" name="Google Shape;1619;p122"/>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(2)</a:t>
            </a:r>
            <a:endParaRPr sz="2000" b="0">
              <a:solidFill>
                <a:srgbClr val="777777"/>
              </a:solidFill>
            </a:endParaRPr>
          </a:p>
        </p:txBody>
      </p:sp>
      <p:sp>
        <p:nvSpPr>
          <p:cNvPr id="1620" name="Google Shape;1620;p12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21" name="Google Shape;1621;p12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22" name="Google Shape;1622;p122"/>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623" name="Google Shape;1623;p122"/>
          <p:cNvSpPr txBox="1"/>
          <p:nvPr/>
        </p:nvSpPr>
        <p:spPr>
          <a:xfrm>
            <a:off x="105754" y="4379339"/>
            <a:ext cx="1762803"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W.15</a:t>
            </a:r>
            <a:endParaRPr sz="1401" b="0" i="0" u="none" strike="noStrike" cap="none">
              <a:solidFill>
                <a:srgbClr val="000000"/>
              </a:solidFill>
              <a:latin typeface="Arial"/>
              <a:ea typeface="Arial"/>
              <a:cs typeface="Arial"/>
              <a:sym typeface="Arial"/>
            </a:endParaRPr>
          </a:p>
        </p:txBody>
      </p:sp>
      <p:sp>
        <p:nvSpPr>
          <p:cNvPr id="1624" name="Google Shape;1624;p122"/>
          <p:cNvSpPr txBox="1"/>
          <p:nvPr/>
        </p:nvSpPr>
        <p:spPr>
          <a:xfrm>
            <a:off x="1338871" y="87111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Calibri"/>
                <a:ea typeface="Calibri"/>
                <a:cs typeface="Calibri"/>
                <a:sym typeface="Calibri"/>
              </a:rPr>
              <a:t>6. Riflessione su se stessi:</a:t>
            </a:r>
            <a:endParaRPr sz="1600" b="0" i="0" u="none" strike="noStrike" cap="none">
              <a:solidFill>
                <a:srgbClr val="6D6E71"/>
              </a:solidFill>
              <a:latin typeface="Calibri"/>
              <a:ea typeface="Calibri"/>
              <a:cs typeface="Calibri"/>
              <a:sym typeface="Calibri"/>
            </a:endParaRPr>
          </a:p>
        </p:txBody>
      </p:sp>
      <p:graphicFrame>
        <p:nvGraphicFramePr>
          <p:cNvPr id="1625" name="Google Shape;1625;p122"/>
          <p:cNvGraphicFramePr/>
          <p:nvPr/>
        </p:nvGraphicFramePr>
        <p:xfrm>
          <a:off x="597358" y="1250859"/>
          <a:ext cx="8053025" cy="2641090"/>
        </p:xfrm>
        <a:graphic>
          <a:graphicData uri="http://schemas.openxmlformats.org/drawingml/2006/table">
            <a:tbl>
              <a:tblPr firstRow="1" bandRow="1">
                <a:noFill/>
                <a:tableStyleId>{084F33BF-8253-4166-9F33-93D4E99D2EC8}</a:tableStyleId>
              </a:tblPr>
              <a:tblGrid>
                <a:gridCol w="3809550">
                  <a:extLst>
                    <a:ext uri="{9D8B030D-6E8A-4147-A177-3AD203B41FA5}">
                      <a16:colId xmlns:a16="http://schemas.microsoft.com/office/drawing/2014/main" val="20000"/>
                    </a:ext>
                  </a:extLst>
                </a:gridCol>
                <a:gridCol w="4243475">
                  <a:extLst>
                    <a:ext uri="{9D8B030D-6E8A-4147-A177-3AD203B41FA5}">
                      <a16:colId xmlns:a16="http://schemas.microsoft.com/office/drawing/2014/main" val="20001"/>
                    </a:ext>
                  </a:extLst>
                </a:gridCol>
              </a:tblGrid>
              <a:tr h="228600">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progressi ho fatto verso i miei obiettivi? </a:t>
                      </a:r>
                      <a:endParaRPr sz="1100" u="none" strike="noStrike" cap="none">
                        <a:latin typeface="Calibri"/>
                        <a:ea typeface="Calibri"/>
                        <a:cs typeface="Calibri"/>
                        <a:sym typeface="Calibri"/>
                      </a:endParaRPr>
                    </a:p>
                  </a:txBody>
                  <a:tcPr marL="68575" marR="68575" marT="34300" marB="34300">
                    <a:solidFill>
                      <a:srgbClr val="EBDAED"/>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Le mie azioni e strategie sono efficaci per raggiungere i miei obiettivi? </a:t>
                      </a:r>
                      <a:endParaRPr sz="1100" u="none" strike="noStrike" cap="none">
                        <a:latin typeface="Calibri"/>
                        <a:ea typeface="Calibri"/>
                        <a:cs typeface="Calibri"/>
                        <a:sym typeface="Calibri"/>
                      </a:endParaRPr>
                    </a:p>
                  </a:txBody>
                  <a:tcPr marL="68575" marR="68575" marT="34300" marB="34300">
                    <a:solidFill>
                      <a:srgbClr val="D2D2D2"/>
                    </a:solidFill>
                  </a:tcPr>
                </a:tc>
                <a:extLst>
                  <a:ext uri="{0D108BD9-81ED-4DB2-BD59-A6C34878D82A}">
                    <a16:rowId xmlns:a16="http://schemas.microsoft.com/office/drawing/2014/main" val="10000"/>
                  </a:ext>
                </a:extLst>
              </a:tr>
              <a:tr h="1333700">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48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successi o insuccessi ho sperimentato e cosa ho imparato da essi?</a:t>
                      </a:r>
                      <a:endParaRPr sz="1100" u="none" strike="noStrike" cap="none">
                        <a:latin typeface="Calibri"/>
                        <a:ea typeface="Calibri"/>
                        <a:cs typeface="Calibri"/>
                        <a:sym typeface="Calibri"/>
                      </a:endParaRPr>
                    </a:p>
                  </a:txBody>
                  <a:tcPr marL="68575" marR="68575" marT="34300" marB="34300">
                    <a:solidFill>
                      <a:srgbClr val="FBFED9"/>
                    </a:solidFill>
                  </a:tcPr>
                </a:tc>
                <a:tc hMerge="1">
                  <a:txBody>
                    <a:bodyPr/>
                    <a:lstStyle/>
                    <a:p>
                      <a:endParaRPr lang="sv-SE"/>
                    </a:p>
                  </a:txBody>
                  <a:tcPr/>
                </a:tc>
                <a:extLst>
                  <a:ext uri="{0D108BD9-81ED-4DB2-BD59-A6C34878D82A}">
                    <a16:rowId xmlns:a16="http://schemas.microsoft.com/office/drawing/2014/main" val="10002"/>
                  </a:ext>
                </a:extLst>
              </a:tr>
              <a:tr h="822925">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629"/>
        <p:cNvGrpSpPr/>
        <p:nvPr/>
      </p:nvGrpSpPr>
      <p:grpSpPr>
        <a:xfrm>
          <a:off x="0" y="0"/>
          <a:ext cx="0" cy="0"/>
          <a:chOff x="0" y="0"/>
          <a:chExt cx="0" cy="0"/>
        </a:xfrm>
      </p:grpSpPr>
      <p:sp>
        <p:nvSpPr>
          <p:cNvPr id="1630" name="Google Shape;1630;p123"/>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631" name="Google Shape;1631;p123"/>
          <p:cNvGrpSpPr/>
          <p:nvPr/>
        </p:nvGrpSpPr>
        <p:grpSpPr>
          <a:xfrm>
            <a:off x="318020" y="253388"/>
            <a:ext cx="692809" cy="808420"/>
            <a:chOff x="2307546" y="2307551"/>
            <a:chExt cx="929291" cy="1082976"/>
          </a:xfrm>
        </p:grpSpPr>
        <p:grpSp>
          <p:nvGrpSpPr>
            <p:cNvPr id="1632" name="Google Shape;1632;p123"/>
            <p:cNvGrpSpPr/>
            <p:nvPr/>
          </p:nvGrpSpPr>
          <p:grpSpPr>
            <a:xfrm>
              <a:off x="2536980" y="2723928"/>
              <a:ext cx="470423" cy="276595"/>
              <a:chOff x="2536980" y="2723928"/>
              <a:chExt cx="470423" cy="276595"/>
            </a:xfrm>
          </p:grpSpPr>
          <p:sp>
            <p:nvSpPr>
              <p:cNvPr id="1633" name="Google Shape;1633;p123"/>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34" name="Google Shape;1634;p123"/>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635" name="Google Shape;1635;p123"/>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36" name="Google Shape;1636;p123"/>
            <p:cNvGrpSpPr/>
            <p:nvPr/>
          </p:nvGrpSpPr>
          <p:grpSpPr>
            <a:xfrm>
              <a:off x="2307546" y="2307551"/>
              <a:ext cx="929291" cy="1082976"/>
              <a:chOff x="2307546" y="2307551"/>
              <a:chExt cx="929291" cy="1082976"/>
            </a:xfrm>
          </p:grpSpPr>
          <p:sp>
            <p:nvSpPr>
              <p:cNvPr id="1637" name="Google Shape;1637;p123"/>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38" name="Google Shape;1638;p123"/>
              <p:cNvGrpSpPr/>
              <p:nvPr/>
            </p:nvGrpSpPr>
            <p:grpSpPr>
              <a:xfrm>
                <a:off x="2362016" y="2746017"/>
                <a:ext cx="820351" cy="644510"/>
                <a:chOff x="2362016" y="2746017"/>
                <a:chExt cx="820351" cy="644510"/>
              </a:xfrm>
            </p:grpSpPr>
            <p:grpSp>
              <p:nvGrpSpPr>
                <p:cNvPr id="1639" name="Google Shape;1639;p123"/>
                <p:cNvGrpSpPr/>
                <p:nvPr/>
              </p:nvGrpSpPr>
              <p:grpSpPr>
                <a:xfrm>
                  <a:off x="2810981" y="2747665"/>
                  <a:ext cx="371386" cy="642862"/>
                  <a:chOff x="2810981" y="2747665"/>
                  <a:chExt cx="371386" cy="642862"/>
                </a:xfrm>
              </p:grpSpPr>
              <p:sp>
                <p:nvSpPr>
                  <p:cNvPr id="1640" name="Google Shape;1640;p123"/>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1" name="Google Shape;1641;p123"/>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2" name="Google Shape;1642;p123"/>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643" name="Google Shape;1643;p123"/>
                <p:cNvGrpSpPr/>
                <p:nvPr/>
              </p:nvGrpSpPr>
              <p:grpSpPr>
                <a:xfrm>
                  <a:off x="2362016" y="2746017"/>
                  <a:ext cx="369735" cy="644510"/>
                  <a:chOff x="2362016" y="2746017"/>
                  <a:chExt cx="369735" cy="644510"/>
                </a:xfrm>
              </p:grpSpPr>
              <p:sp>
                <p:nvSpPr>
                  <p:cNvPr id="1644" name="Google Shape;1644;p123"/>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5" name="Google Shape;1645;p123"/>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6" name="Google Shape;1646;p123"/>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647" name="Google Shape;1647;p123"/>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(4) </a:t>
            </a:r>
            <a:endParaRPr sz="2000" b="0">
              <a:solidFill>
                <a:srgbClr val="777777"/>
              </a:solidFill>
            </a:endParaRPr>
          </a:p>
        </p:txBody>
      </p:sp>
      <p:sp>
        <p:nvSpPr>
          <p:cNvPr id="1648" name="Google Shape;1648;p12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49" name="Google Shape;1649;p12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50" name="Google Shape;1650;p123"/>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651" name="Google Shape;1651;p123"/>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W.16</a:t>
            </a:r>
            <a:endParaRPr sz="1401" b="0" i="0" u="none" strike="noStrike" cap="none">
              <a:solidFill>
                <a:srgbClr val="000000"/>
              </a:solidFill>
              <a:latin typeface="Arial"/>
              <a:ea typeface="Arial"/>
              <a:cs typeface="Arial"/>
              <a:sym typeface="Arial"/>
            </a:endParaRPr>
          </a:p>
        </p:txBody>
      </p:sp>
      <p:sp>
        <p:nvSpPr>
          <p:cNvPr id="1652" name="Google Shape;1652;p123"/>
          <p:cNvSpPr txBox="1"/>
          <p:nvPr/>
        </p:nvSpPr>
        <p:spPr>
          <a:xfrm>
            <a:off x="1385994" y="86904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Calibri"/>
                <a:ea typeface="Calibri"/>
                <a:cs typeface="Calibri"/>
                <a:sym typeface="Calibri"/>
              </a:rPr>
              <a:t>7. Regolazione e adattamento:</a:t>
            </a:r>
            <a:endParaRPr sz="1600" b="0" i="0" u="none" strike="noStrike" cap="none">
              <a:solidFill>
                <a:srgbClr val="6D6E71"/>
              </a:solidFill>
              <a:latin typeface="Calibri"/>
              <a:ea typeface="Calibri"/>
              <a:cs typeface="Calibri"/>
              <a:sym typeface="Calibri"/>
            </a:endParaRPr>
          </a:p>
        </p:txBody>
      </p:sp>
      <p:graphicFrame>
        <p:nvGraphicFramePr>
          <p:cNvPr id="1653" name="Google Shape;1653;p123"/>
          <p:cNvGraphicFramePr/>
          <p:nvPr/>
        </p:nvGraphicFramePr>
        <p:xfrm>
          <a:off x="597358" y="1377856"/>
          <a:ext cx="8053000" cy="2692595"/>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388625">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Sulla base della mia valutazione, quali modifiche o aggiustamenti devo apportare ai miei piani? </a:t>
                      </a:r>
                      <a:endParaRPr sz="1100" u="none" strike="noStrike" cap="none">
                        <a:latin typeface="Calibri"/>
                        <a:ea typeface="Calibri"/>
                        <a:cs typeface="Calibri"/>
                        <a:sym typeface="Calibri"/>
                      </a:endParaRPr>
                    </a:p>
                  </a:txBody>
                  <a:tcPr marL="68575" marR="68575" marT="34300" marB="34300">
                    <a:solidFill>
                      <a:srgbClr val="FCFFDB"/>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mi sto adattando a circostanze mutevoli o a nuove intuizioni? </a:t>
                      </a:r>
                      <a:endParaRPr sz="1100" u="none" strike="noStrike" cap="none">
                        <a:latin typeface="Calibri"/>
                        <a:ea typeface="Calibri"/>
                        <a:cs typeface="Calibri"/>
                        <a:sym typeface="Calibri"/>
                      </a:endParaRPr>
                    </a:p>
                  </a:txBody>
                  <a:tcPr marL="68575" marR="68575" marT="34300" marB="34300">
                    <a:solidFill>
                      <a:srgbClr val="FFEFDA"/>
                    </a:solidFill>
                  </a:tcPr>
                </a:tc>
                <a:extLst>
                  <a:ext uri="{0D108BD9-81ED-4DB2-BD59-A6C34878D82A}">
                    <a16:rowId xmlns:a16="http://schemas.microsoft.com/office/drawing/2014/main" val="10000"/>
                  </a:ext>
                </a:extLst>
              </a:tr>
              <a:tr h="1269275">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36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posso rimanere flessibile e resiliente di fronte alle battute d'arresto o alle sfide?</a:t>
                      </a:r>
                      <a:endParaRPr sz="1100" u="none" strike="noStrike" cap="none">
                        <a:latin typeface="Calibri"/>
                        <a:ea typeface="Calibri"/>
                        <a:cs typeface="Calibri"/>
                        <a:sym typeface="Calibri"/>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783200">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657"/>
        <p:cNvGrpSpPr/>
        <p:nvPr/>
      </p:nvGrpSpPr>
      <p:grpSpPr>
        <a:xfrm>
          <a:off x="0" y="0"/>
          <a:ext cx="0" cy="0"/>
          <a:chOff x="0" y="0"/>
          <a:chExt cx="0" cy="0"/>
        </a:xfrm>
      </p:grpSpPr>
      <p:sp>
        <p:nvSpPr>
          <p:cNvPr id="1658" name="Google Shape;1658;p124"/>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659" name="Google Shape;1659;p124"/>
          <p:cNvGrpSpPr/>
          <p:nvPr/>
        </p:nvGrpSpPr>
        <p:grpSpPr>
          <a:xfrm>
            <a:off x="318020" y="253388"/>
            <a:ext cx="692809" cy="808420"/>
            <a:chOff x="2307546" y="2307551"/>
            <a:chExt cx="929291" cy="1082976"/>
          </a:xfrm>
        </p:grpSpPr>
        <p:grpSp>
          <p:nvGrpSpPr>
            <p:cNvPr id="1660" name="Google Shape;1660;p124"/>
            <p:cNvGrpSpPr/>
            <p:nvPr/>
          </p:nvGrpSpPr>
          <p:grpSpPr>
            <a:xfrm>
              <a:off x="2536980" y="2723928"/>
              <a:ext cx="470423" cy="276595"/>
              <a:chOff x="2536980" y="2723928"/>
              <a:chExt cx="470423" cy="276595"/>
            </a:xfrm>
          </p:grpSpPr>
          <p:sp>
            <p:nvSpPr>
              <p:cNvPr id="1661" name="Google Shape;1661;p124"/>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62" name="Google Shape;1662;p124"/>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663" name="Google Shape;1663;p124"/>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64" name="Google Shape;1664;p124"/>
            <p:cNvGrpSpPr/>
            <p:nvPr/>
          </p:nvGrpSpPr>
          <p:grpSpPr>
            <a:xfrm>
              <a:off x="2307546" y="2307551"/>
              <a:ext cx="929291" cy="1082976"/>
              <a:chOff x="2307546" y="2307551"/>
              <a:chExt cx="929291" cy="1082976"/>
            </a:xfrm>
          </p:grpSpPr>
          <p:sp>
            <p:nvSpPr>
              <p:cNvPr id="1665" name="Google Shape;1665;p124"/>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66" name="Google Shape;1666;p124"/>
              <p:cNvGrpSpPr/>
              <p:nvPr/>
            </p:nvGrpSpPr>
            <p:grpSpPr>
              <a:xfrm>
                <a:off x="2362016" y="2746017"/>
                <a:ext cx="820351" cy="644510"/>
                <a:chOff x="2362016" y="2746017"/>
                <a:chExt cx="820351" cy="644510"/>
              </a:xfrm>
            </p:grpSpPr>
            <p:grpSp>
              <p:nvGrpSpPr>
                <p:cNvPr id="1667" name="Google Shape;1667;p124"/>
                <p:cNvGrpSpPr/>
                <p:nvPr/>
              </p:nvGrpSpPr>
              <p:grpSpPr>
                <a:xfrm>
                  <a:off x="2810981" y="2747665"/>
                  <a:ext cx="371386" cy="642862"/>
                  <a:chOff x="2810981" y="2747665"/>
                  <a:chExt cx="371386" cy="642862"/>
                </a:xfrm>
              </p:grpSpPr>
              <p:sp>
                <p:nvSpPr>
                  <p:cNvPr id="1668" name="Google Shape;1668;p124"/>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69" name="Google Shape;1669;p124"/>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70" name="Google Shape;1670;p124"/>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671" name="Google Shape;1671;p124"/>
                <p:cNvGrpSpPr/>
                <p:nvPr/>
              </p:nvGrpSpPr>
              <p:grpSpPr>
                <a:xfrm>
                  <a:off x="2362016" y="2746017"/>
                  <a:ext cx="369735" cy="644510"/>
                  <a:chOff x="2362016" y="2746017"/>
                  <a:chExt cx="369735" cy="644510"/>
                </a:xfrm>
              </p:grpSpPr>
              <p:sp>
                <p:nvSpPr>
                  <p:cNvPr id="1672" name="Google Shape;1672;p124"/>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73" name="Google Shape;1673;p124"/>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74" name="Google Shape;1674;p124"/>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675" name="Google Shape;1675;p124"/>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(4) </a:t>
            </a:r>
            <a:endParaRPr sz="2000" b="0">
              <a:solidFill>
                <a:srgbClr val="777777"/>
              </a:solidFill>
            </a:endParaRPr>
          </a:p>
        </p:txBody>
      </p:sp>
      <p:sp>
        <p:nvSpPr>
          <p:cNvPr id="1676" name="Google Shape;1676;p12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77" name="Google Shape;1677;p12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678" name="Google Shape;1678;p124"/>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679" name="Google Shape;1679;p124"/>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W.17</a:t>
            </a:r>
            <a:endParaRPr sz="1401" b="0" i="0" u="none" strike="noStrike" cap="none">
              <a:solidFill>
                <a:srgbClr val="000000"/>
              </a:solidFill>
              <a:latin typeface="Arial"/>
              <a:ea typeface="Arial"/>
              <a:cs typeface="Arial"/>
              <a:sym typeface="Arial"/>
            </a:endParaRPr>
          </a:p>
        </p:txBody>
      </p:sp>
      <p:sp>
        <p:nvSpPr>
          <p:cNvPr id="1680" name="Google Shape;1680;p124"/>
          <p:cNvSpPr txBox="1"/>
          <p:nvPr/>
        </p:nvSpPr>
        <p:spPr>
          <a:xfrm>
            <a:off x="1385994" y="869043"/>
            <a:ext cx="4670384"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Calibri"/>
                <a:ea typeface="Calibri"/>
                <a:cs typeface="Calibri"/>
                <a:sym typeface="Calibri"/>
              </a:rPr>
              <a:t>8. Celebrazioni e riconoscimenti:</a:t>
            </a:r>
            <a:endParaRPr sz="1600" b="0" i="0" u="none" strike="noStrike" cap="none">
              <a:solidFill>
                <a:srgbClr val="6D6E71"/>
              </a:solidFill>
              <a:latin typeface="Calibri"/>
              <a:ea typeface="Calibri"/>
              <a:cs typeface="Calibri"/>
              <a:sym typeface="Calibri"/>
            </a:endParaRPr>
          </a:p>
        </p:txBody>
      </p:sp>
      <p:graphicFrame>
        <p:nvGraphicFramePr>
          <p:cNvPr id="1681" name="Google Shape;1681;p124"/>
          <p:cNvGraphicFramePr/>
          <p:nvPr/>
        </p:nvGraphicFramePr>
        <p:xfrm>
          <a:off x="597358" y="1377856"/>
          <a:ext cx="8053000" cy="2677340"/>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388625">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pietre miliari o traguardi ho raggiunto e come li festeggio? </a:t>
                      </a:r>
                      <a:endParaRPr sz="1100" u="none" strike="noStrike" cap="none">
                        <a:latin typeface="Calibri"/>
                        <a:ea typeface="Calibri"/>
                        <a:cs typeface="Calibri"/>
                        <a:sym typeface="Calibri"/>
                      </a:endParaRPr>
                    </a:p>
                  </a:txBody>
                  <a:tcPr marL="68575" marR="68575" marT="34300" marB="34300">
                    <a:solidFill>
                      <a:srgbClr val="ECD9EC"/>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riconosco i miei sforzi e i miei progressi lungo il percorso?</a:t>
                      </a:r>
                      <a:endParaRPr sz="1100" u="none" strike="noStrike" cap="none">
                        <a:latin typeface="Calibri"/>
                        <a:ea typeface="Calibri"/>
                        <a:cs typeface="Calibri"/>
                        <a:sym typeface="Calibri"/>
                      </a:endParaRPr>
                    </a:p>
                  </a:txBody>
                  <a:tcPr marL="68575" marR="68575" marT="34300" marB="34300">
                    <a:solidFill>
                      <a:srgbClr val="D2D2D2"/>
                    </a:solidFill>
                  </a:tcPr>
                </a:tc>
                <a:extLst>
                  <a:ext uri="{0D108BD9-81ED-4DB2-BD59-A6C34878D82A}">
                    <a16:rowId xmlns:a16="http://schemas.microsoft.com/office/drawing/2014/main" val="10000"/>
                  </a:ext>
                </a:extLst>
              </a:tr>
              <a:tr h="1269275">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36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posso usare il rinforzo positivo per mantenere la motivazione e lo slancio?</a:t>
                      </a:r>
                      <a:endParaRPr sz="1100" u="none" strike="noStrike" cap="none">
                        <a:latin typeface="Calibri"/>
                        <a:ea typeface="Calibri"/>
                        <a:cs typeface="Calibri"/>
                        <a:sym typeface="Calibri"/>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783200">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685"/>
        <p:cNvGrpSpPr/>
        <p:nvPr/>
      </p:nvGrpSpPr>
      <p:grpSpPr>
        <a:xfrm>
          <a:off x="0" y="0"/>
          <a:ext cx="0" cy="0"/>
          <a:chOff x="0" y="0"/>
          <a:chExt cx="0" cy="0"/>
        </a:xfrm>
      </p:grpSpPr>
      <p:sp>
        <p:nvSpPr>
          <p:cNvPr id="1686" name="Google Shape;1686;p125"/>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687" name="Google Shape;1687;p125"/>
          <p:cNvGrpSpPr/>
          <p:nvPr/>
        </p:nvGrpSpPr>
        <p:grpSpPr>
          <a:xfrm>
            <a:off x="318020" y="253388"/>
            <a:ext cx="692809" cy="808420"/>
            <a:chOff x="2307546" y="2307551"/>
            <a:chExt cx="929291" cy="1082976"/>
          </a:xfrm>
        </p:grpSpPr>
        <p:grpSp>
          <p:nvGrpSpPr>
            <p:cNvPr id="1688" name="Google Shape;1688;p125"/>
            <p:cNvGrpSpPr/>
            <p:nvPr/>
          </p:nvGrpSpPr>
          <p:grpSpPr>
            <a:xfrm>
              <a:off x="2536980" y="2723928"/>
              <a:ext cx="470423" cy="276595"/>
              <a:chOff x="2536980" y="2723928"/>
              <a:chExt cx="470423" cy="276595"/>
            </a:xfrm>
          </p:grpSpPr>
          <p:sp>
            <p:nvSpPr>
              <p:cNvPr id="1689" name="Google Shape;1689;p125"/>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90" name="Google Shape;1690;p125"/>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691" name="Google Shape;1691;p125"/>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92" name="Google Shape;1692;p125"/>
            <p:cNvGrpSpPr/>
            <p:nvPr/>
          </p:nvGrpSpPr>
          <p:grpSpPr>
            <a:xfrm>
              <a:off x="2307546" y="2307551"/>
              <a:ext cx="929291" cy="1082976"/>
              <a:chOff x="2307546" y="2307551"/>
              <a:chExt cx="929291" cy="1082976"/>
            </a:xfrm>
          </p:grpSpPr>
          <p:sp>
            <p:nvSpPr>
              <p:cNvPr id="1693" name="Google Shape;1693;p125"/>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694" name="Google Shape;1694;p125"/>
              <p:cNvGrpSpPr/>
              <p:nvPr/>
            </p:nvGrpSpPr>
            <p:grpSpPr>
              <a:xfrm>
                <a:off x="2362016" y="2746017"/>
                <a:ext cx="820351" cy="644510"/>
                <a:chOff x="2362016" y="2746017"/>
                <a:chExt cx="820351" cy="644510"/>
              </a:xfrm>
            </p:grpSpPr>
            <p:grpSp>
              <p:nvGrpSpPr>
                <p:cNvPr id="1695" name="Google Shape;1695;p125"/>
                <p:cNvGrpSpPr/>
                <p:nvPr/>
              </p:nvGrpSpPr>
              <p:grpSpPr>
                <a:xfrm>
                  <a:off x="2810981" y="2747665"/>
                  <a:ext cx="371386" cy="642862"/>
                  <a:chOff x="2810981" y="2747665"/>
                  <a:chExt cx="371386" cy="642862"/>
                </a:xfrm>
              </p:grpSpPr>
              <p:sp>
                <p:nvSpPr>
                  <p:cNvPr id="1696" name="Google Shape;1696;p125"/>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97" name="Google Shape;1697;p125"/>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98" name="Google Shape;1698;p125"/>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699" name="Google Shape;1699;p125"/>
                <p:cNvGrpSpPr/>
                <p:nvPr/>
              </p:nvGrpSpPr>
              <p:grpSpPr>
                <a:xfrm>
                  <a:off x="2362016" y="2746017"/>
                  <a:ext cx="369735" cy="644510"/>
                  <a:chOff x="2362016" y="2746017"/>
                  <a:chExt cx="369735" cy="644510"/>
                </a:xfrm>
              </p:grpSpPr>
              <p:sp>
                <p:nvSpPr>
                  <p:cNvPr id="1700" name="Google Shape;1700;p125"/>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01" name="Google Shape;1701;p125"/>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02" name="Google Shape;1702;p125"/>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703" name="Google Shape;1703;p125"/>
          <p:cNvSpPr txBox="1">
            <a:spLocks noGrp="1"/>
          </p:cNvSpPr>
          <p:nvPr>
            <p:ph type="body" idx="2"/>
          </p:nvPr>
        </p:nvSpPr>
        <p:spPr>
          <a:xfrm>
            <a:off x="1332868" y="335998"/>
            <a:ext cx="737151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Foglio di lavoro: </a:t>
            </a:r>
            <a:r>
              <a:rPr lang="it" sz="1800" b="0">
                <a:solidFill>
                  <a:srgbClr val="777777"/>
                </a:solidFill>
              </a:rPr>
              <a:t>Creare il proprio ciclo di sviluppo personale (4) </a:t>
            </a:r>
            <a:endParaRPr sz="2000" b="0">
              <a:solidFill>
                <a:srgbClr val="777777"/>
              </a:solidFill>
            </a:endParaRPr>
          </a:p>
        </p:txBody>
      </p:sp>
      <p:sp>
        <p:nvSpPr>
          <p:cNvPr id="1704" name="Google Shape;1704;p125"/>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05" name="Google Shape;1705;p125"/>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06" name="Google Shape;1706;p125"/>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707" name="Google Shape;1707;p125"/>
          <p:cNvSpPr txBox="1"/>
          <p:nvPr/>
        </p:nvSpPr>
        <p:spPr>
          <a:xfrm>
            <a:off x="105754" y="4379339"/>
            <a:ext cx="1802559"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W.18</a:t>
            </a:r>
            <a:endParaRPr sz="1401" b="0" i="0" u="none" strike="noStrike" cap="none">
              <a:solidFill>
                <a:srgbClr val="000000"/>
              </a:solidFill>
              <a:latin typeface="Arial"/>
              <a:ea typeface="Arial"/>
              <a:cs typeface="Arial"/>
              <a:sym typeface="Arial"/>
            </a:endParaRPr>
          </a:p>
        </p:txBody>
      </p:sp>
      <p:sp>
        <p:nvSpPr>
          <p:cNvPr id="1708" name="Google Shape;1708;p125"/>
          <p:cNvSpPr txBox="1"/>
          <p:nvPr/>
        </p:nvSpPr>
        <p:spPr>
          <a:xfrm>
            <a:off x="1385994" y="869043"/>
            <a:ext cx="4670384" cy="4154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2000" b="1" i="0" u="none" strike="noStrike" cap="none">
                <a:solidFill>
                  <a:srgbClr val="6D6E71"/>
                </a:solidFill>
                <a:latin typeface="Calibri"/>
                <a:ea typeface="Calibri"/>
                <a:cs typeface="Calibri"/>
                <a:sym typeface="Calibri"/>
              </a:rPr>
              <a:t>9. Rinnovo:</a:t>
            </a:r>
            <a:endParaRPr sz="1400" b="0" i="0" u="none" strike="noStrike" cap="none">
              <a:solidFill>
                <a:srgbClr val="6D6E71"/>
              </a:solidFill>
              <a:latin typeface="Calibri"/>
              <a:ea typeface="Calibri"/>
              <a:cs typeface="Calibri"/>
              <a:sym typeface="Calibri"/>
            </a:endParaRPr>
          </a:p>
        </p:txBody>
      </p:sp>
      <p:graphicFrame>
        <p:nvGraphicFramePr>
          <p:cNvPr id="1709" name="Google Shape;1709;p125"/>
          <p:cNvGraphicFramePr/>
          <p:nvPr/>
        </p:nvGraphicFramePr>
        <p:xfrm>
          <a:off x="597358" y="1377857"/>
          <a:ext cx="8053000" cy="2692595"/>
        </p:xfrm>
        <a:graphic>
          <a:graphicData uri="http://schemas.openxmlformats.org/drawingml/2006/table">
            <a:tbl>
              <a:tblPr firstRow="1" bandRow="1">
                <a:noFill/>
                <a:tableStyleId>{084F33BF-8253-4166-9F33-93D4E99D2EC8}</a:tableStyleId>
              </a:tblPr>
              <a:tblGrid>
                <a:gridCol w="4038300">
                  <a:extLst>
                    <a:ext uri="{9D8B030D-6E8A-4147-A177-3AD203B41FA5}">
                      <a16:colId xmlns:a16="http://schemas.microsoft.com/office/drawing/2014/main" val="20000"/>
                    </a:ext>
                  </a:extLst>
                </a:gridCol>
                <a:gridCol w="4014700">
                  <a:extLst>
                    <a:ext uri="{9D8B030D-6E8A-4147-A177-3AD203B41FA5}">
                      <a16:colId xmlns:a16="http://schemas.microsoft.com/office/drawing/2014/main" val="20001"/>
                    </a:ext>
                  </a:extLst>
                </a:gridCol>
              </a:tblGrid>
              <a:tr h="388800">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Quali nuovi obiettivi o aspirazioni voglio perseguire? </a:t>
                      </a:r>
                      <a:endParaRPr sz="1100" u="none" strike="noStrike" cap="none">
                        <a:latin typeface="Calibri"/>
                        <a:ea typeface="Calibri"/>
                        <a:cs typeface="Calibri"/>
                        <a:sym typeface="Calibri"/>
                      </a:endParaRPr>
                    </a:p>
                  </a:txBody>
                  <a:tcPr marL="68575" marR="68575" marT="34300" marB="34300">
                    <a:solidFill>
                      <a:srgbClr val="FDFFDC"/>
                    </a:solidFill>
                  </a:tcPr>
                </a:tc>
                <a:tc>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posso applicare ciò che ho imparato in un ciclo per informare i miei obiettivi e le mie azioni in quello successivo? </a:t>
                      </a:r>
                      <a:endParaRPr sz="1100" u="none" strike="noStrike" cap="none">
                        <a:latin typeface="Calibri"/>
                        <a:ea typeface="Calibri"/>
                        <a:cs typeface="Calibri"/>
                        <a:sym typeface="Calibri"/>
                      </a:endParaRPr>
                    </a:p>
                  </a:txBody>
                  <a:tcPr marL="68575" marR="68575" marT="34300" marB="34300">
                    <a:solidFill>
                      <a:srgbClr val="FFEFDA"/>
                    </a:solidFill>
                  </a:tcPr>
                </a:tc>
                <a:extLst>
                  <a:ext uri="{0D108BD9-81ED-4DB2-BD59-A6C34878D82A}">
                    <a16:rowId xmlns:a16="http://schemas.microsoft.com/office/drawing/2014/main" val="10000"/>
                  </a:ext>
                </a:extLst>
              </a:tr>
              <a:tr h="1269275">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extLst>
                  <a:ext uri="{0D108BD9-81ED-4DB2-BD59-A6C34878D82A}">
                    <a16:rowId xmlns:a16="http://schemas.microsoft.com/office/drawing/2014/main" val="10001"/>
                  </a:ext>
                </a:extLst>
              </a:tr>
              <a:tr h="236225">
                <a:tc gridSpan="2">
                  <a:txBody>
                    <a:bodyPr/>
                    <a:lstStyle/>
                    <a:p>
                      <a:pPr marL="0" marR="0" lvl="0" indent="0" algn="l" rtl="0">
                        <a:lnSpc>
                          <a:spcPct val="100000"/>
                        </a:lnSpc>
                        <a:spcBef>
                          <a:spcPts val="0"/>
                        </a:spcBef>
                        <a:spcAft>
                          <a:spcPts val="0"/>
                        </a:spcAft>
                        <a:buNone/>
                      </a:pPr>
                      <a:r>
                        <a:rPr lang="it" sz="1100" b="0" i="0" u="none" strike="noStrike" cap="none">
                          <a:solidFill>
                            <a:srgbClr val="6D6E71"/>
                          </a:solidFill>
                          <a:latin typeface="Calibri"/>
                          <a:ea typeface="Calibri"/>
                          <a:cs typeface="Calibri"/>
                          <a:sym typeface="Calibri"/>
                        </a:rPr>
                        <a:t>Come posso mantenere un senso di curiosità, crescita e rinnovamento nel mio percorso di sviluppo personale?</a:t>
                      </a:r>
                      <a:endParaRPr sz="1100" u="none" strike="noStrike" cap="none">
                        <a:latin typeface="Calibri"/>
                        <a:ea typeface="Calibri"/>
                        <a:cs typeface="Calibri"/>
                        <a:sym typeface="Calibri"/>
                      </a:endParaRPr>
                    </a:p>
                  </a:txBody>
                  <a:tcPr marL="68575" marR="68575" marT="34300" marB="34300">
                    <a:solidFill>
                      <a:srgbClr val="FCFCFC"/>
                    </a:solidFill>
                  </a:tcPr>
                </a:tc>
                <a:tc hMerge="1">
                  <a:txBody>
                    <a:bodyPr/>
                    <a:lstStyle/>
                    <a:p>
                      <a:endParaRPr lang="sv-SE"/>
                    </a:p>
                  </a:txBody>
                  <a:tcPr/>
                </a:tc>
                <a:extLst>
                  <a:ext uri="{0D108BD9-81ED-4DB2-BD59-A6C34878D82A}">
                    <a16:rowId xmlns:a16="http://schemas.microsoft.com/office/drawing/2014/main" val="10002"/>
                  </a:ext>
                </a:extLst>
              </a:tr>
              <a:tr h="783200">
                <a:tc gridSpan="2">
                  <a:txBody>
                    <a:bodyPr/>
                    <a:lstStyle/>
                    <a:p>
                      <a:pPr marL="0" marR="0" lvl="0" indent="0" algn="l" rtl="0">
                        <a:lnSpc>
                          <a:spcPct val="100000"/>
                        </a:lnSpc>
                        <a:spcBef>
                          <a:spcPts val="0"/>
                        </a:spcBef>
                        <a:spcAft>
                          <a:spcPts val="0"/>
                        </a:spcAft>
                        <a:buNone/>
                      </a:pPr>
                      <a:endParaRPr sz="1100" u="none" strike="noStrike" cap="none"/>
                    </a:p>
                  </a:txBody>
                  <a:tcPr marL="68575" marR="68575" marT="34300" marB="34300"/>
                </a:tc>
                <a:tc hMerge="1">
                  <a:txBody>
                    <a:bodyPr/>
                    <a:lstStyle/>
                    <a:p>
                      <a:endParaRPr lang="sv-SE"/>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713"/>
        <p:cNvGrpSpPr/>
        <p:nvPr/>
      </p:nvGrpSpPr>
      <p:grpSpPr>
        <a:xfrm>
          <a:off x="0" y="0"/>
          <a:ext cx="0" cy="0"/>
          <a:chOff x="0" y="0"/>
          <a:chExt cx="0" cy="0"/>
        </a:xfrm>
      </p:grpSpPr>
      <p:sp>
        <p:nvSpPr>
          <p:cNvPr id="1714" name="Google Shape;1714;p126"/>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15" name="Google Shape;1715;p126"/>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16" name="Google Shape;1716;p126"/>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a:bodyPr>
          <a:lstStyle/>
          <a:p>
            <a:pPr marL="514353" lvl="0" indent="-285750" algn="l" rtl="0">
              <a:lnSpc>
                <a:spcPct val="103333"/>
              </a:lnSpc>
              <a:spcBef>
                <a:spcPts val="0"/>
              </a:spcBef>
              <a:spcAft>
                <a:spcPts val="0"/>
              </a:spcAft>
              <a:buSzPts val="1800"/>
              <a:buFont typeface="Wingdings" pitchFamily="2" charset="2"/>
              <a:buChar char="Ø"/>
            </a:pPr>
            <a:r>
              <a:rPr lang="it" sz="1600" dirty="0">
                <a:solidFill>
                  <a:srgbClr val="777777"/>
                </a:solidFill>
                <a:latin typeface="Calibri"/>
                <a:ea typeface="Calibri"/>
                <a:cs typeface="Calibri"/>
                <a:sym typeface="Calibri"/>
              </a:rPr>
              <a:t>Sulla base di questo esercizio, quali sono i tre punti di partenza più importanti?</a:t>
            </a:r>
            <a:endParaRPr dirty="0"/>
          </a:p>
          <a:p>
            <a:pPr marL="514353" lvl="0" indent="-285750" algn="l" rtl="0">
              <a:lnSpc>
                <a:spcPct val="103333"/>
              </a:lnSpc>
              <a:spcBef>
                <a:spcPts val="0"/>
              </a:spcBef>
              <a:spcAft>
                <a:spcPts val="0"/>
              </a:spcAft>
              <a:buSzPts val="1800"/>
              <a:buFont typeface="Wingdings" pitchFamily="2" charset="2"/>
              <a:buChar char="Ø"/>
            </a:pPr>
            <a:r>
              <a:rPr lang="it" sz="1600" dirty="0">
                <a:solidFill>
                  <a:srgbClr val="777777"/>
                </a:solidFill>
                <a:latin typeface="Calibri"/>
                <a:ea typeface="Calibri"/>
                <a:cs typeface="Calibri"/>
                <a:sym typeface="Calibri"/>
              </a:rPr>
              <a:t>Cosa è stato difficile? </a:t>
            </a:r>
            <a:endParaRPr dirty="0"/>
          </a:p>
          <a:p>
            <a:pPr marL="514353" lvl="0" indent="-285750" algn="l" rtl="0">
              <a:lnSpc>
                <a:spcPct val="103333"/>
              </a:lnSpc>
              <a:spcBef>
                <a:spcPts val="0"/>
              </a:spcBef>
              <a:spcAft>
                <a:spcPts val="0"/>
              </a:spcAft>
              <a:buSzPts val="1800"/>
              <a:buFont typeface="Wingdings" pitchFamily="2" charset="2"/>
              <a:buChar char="Ø"/>
            </a:pPr>
            <a:r>
              <a:rPr lang="it" sz="1600" dirty="0">
                <a:solidFill>
                  <a:srgbClr val="777777"/>
                </a:solidFill>
                <a:latin typeface="Calibri"/>
                <a:ea typeface="Calibri"/>
                <a:cs typeface="Calibri"/>
                <a:sym typeface="Calibri"/>
              </a:rPr>
              <a:t>Avete bisogno di aiuto per andare avanti e, se sì, qual è il vostro prossimo passo? </a:t>
            </a: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a:p>
            <a:pPr marL="0" lvl="0" indent="0" algn="l" rtl="0">
              <a:lnSpc>
                <a:spcPct val="103333"/>
              </a:lnSpc>
              <a:spcBef>
                <a:spcPts val="0"/>
              </a:spcBef>
              <a:spcAft>
                <a:spcPts val="0"/>
              </a:spcAft>
              <a:buSzPts val="1800"/>
              <a:buNone/>
            </a:pPr>
            <a:endParaRPr sz="1600" dirty="0"/>
          </a:p>
        </p:txBody>
      </p:sp>
      <p:sp>
        <p:nvSpPr>
          <p:cNvPr id="1717" name="Google Shape;1717;p126"/>
          <p:cNvSpPr txBox="1">
            <a:spLocks noGrp="1"/>
          </p:cNvSpPr>
          <p:nvPr>
            <p:ph type="body" idx="2"/>
          </p:nvPr>
        </p:nvSpPr>
        <p:spPr>
          <a:xfrm>
            <a:off x="1315113" y="353755"/>
            <a:ext cx="7633815"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Prendetevi un momento per riflettere sulle seguenti domande e annotate le vostre intuizioni.</a:t>
            </a:r>
            <a:endParaRPr sz="1300" dirty="0"/>
          </a:p>
        </p:txBody>
      </p:sp>
      <p:sp>
        <p:nvSpPr>
          <p:cNvPr id="1718" name="Google Shape;1718;p126"/>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719" name="Google Shape;1719;p126"/>
          <p:cNvGrpSpPr/>
          <p:nvPr/>
        </p:nvGrpSpPr>
        <p:grpSpPr>
          <a:xfrm>
            <a:off x="318019" y="253387"/>
            <a:ext cx="692809" cy="808420"/>
            <a:chOff x="2307546" y="2307551"/>
            <a:chExt cx="929291" cy="1082976"/>
          </a:xfrm>
        </p:grpSpPr>
        <p:grpSp>
          <p:nvGrpSpPr>
            <p:cNvPr id="1720" name="Google Shape;1720;p126"/>
            <p:cNvGrpSpPr/>
            <p:nvPr/>
          </p:nvGrpSpPr>
          <p:grpSpPr>
            <a:xfrm>
              <a:off x="2536980" y="2723928"/>
              <a:ext cx="470423" cy="276595"/>
              <a:chOff x="2536980" y="2723928"/>
              <a:chExt cx="470423" cy="276595"/>
            </a:xfrm>
          </p:grpSpPr>
          <p:sp>
            <p:nvSpPr>
              <p:cNvPr id="1721" name="Google Shape;1721;p126"/>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22" name="Google Shape;1722;p126"/>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723" name="Google Shape;1723;p126"/>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724" name="Google Shape;1724;p126"/>
            <p:cNvGrpSpPr/>
            <p:nvPr/>
          </p:nvGrpSpPr>
          <p:grpSpPr>
            <a:xfrm>
              <a:off x="2307546" y="2307551"/>
              <a:ext cx="929291" cy="1082976"/>
              <a:chOff x="2307546" y="2307551"/>
              <a:chExt cx="929291" cy="1082976"/>
            </a:xfrm>
          </p:grpSpPr>
          <p:sp>
            <p:nvSpPr>
              <p:cNvPr id="1725" name="Google Shape;1725;p126"/>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726" name="Google Shape;1726;p126"/>
              <p:cNvGrpSpPr/>
              <p:nvPr/>
            </p:nvGrpSpPr>
            <p:grpSpPr>
              <a:xfrm>
                <a:off x="2362016" y="2746017"/>
                <a:ext cx="820351" cy="644510"/>
                <a:chOff x="2362016" y="2746017"/>
                <a:chExt cx="820351" cy="644510"/>
              </a:xfrm>
            </p:grpSpPr>
            <p:grpSp>
              <p:nvGrpSpPr>
                <p:cNvPr id="1727" name="Google Shape;1727;p126"/>
                <p:cNvGrpSpPr/>
                <p:nvPr/>
              </p:nvGrpSpPr>
              <p:grpSpPr>
                <a:xfrm>
                  <a:off x="2810981" y="2747665"/>
                  <a:ext cx="371386" cy="642862"/>
                  <a:chOff x="2810981" y="2747665"/>
                  <a:chExt cx="371386" cy="642862"/>
                </a:xfrm>
              </p:grpSpPr>
              <p:sp>
                <p:nvSpPr>
                  <p:cNvPr id="1728" name="Google Shape;1728;p126"/>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29" name="Google Shape;1729;p126"/>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30" name="Google Shape;1730;p126"/>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731" name="Google Shape;1731;p126"/>
                <p:cNvGrpSpPr/>
                <p:nvPr/>
              </p:nvGrpSpPr>
              <p:grpSpPr>
                <a:xfrm>
                  <a:off x="2362016" y="2746017"/>
                  <a:ext cx="369735" cy="644510"/>
                  <a:chOff x="2362016" y="2746017"/>
                  <a:chExt cx="369735" cy="644510"/>
                </a:xfrm>
              </p:grpSpPr>
              <p:sp>
                <p:nvSpPr>
                  <p:cNvPr id="1732" name="Google Shape;1732;p126"/>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33" name="Google Shape;1733;p126"/>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34" name="Google Shape;1734;p126"/>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735" name="Google Shape;1735;p126"/>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E.19</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739"/>
        <p:cNvGrpSpPr/>
        <p:nvPr/>
      </p:nvGrpSpPr>
      <p:grpSpPr>
        <a:xfrm>
          <a:off x="0" y="0"/>
          <a:ext cx="0" cy="0"/>
          <a:chOff x="0" y="0"/>
          <a:chExt cx="0" cy="0"/>
        </a:xfrm>
      </p:grpSpPr>
      <p:sp>
        <p:nvSpPr>
          <p:cNvPr id="1740" name="Google Shape;1740;p127"/>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41" name="Google Shape;1741;p127"/>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42" name="Google Shape;1742;p127"/>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743" name="Google Shape;1743;p127"/>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744" name="Google Shape;1744;p127"/>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745" name="Google Shape;1745;p12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69</a:t>
            </a:fld>
            <a:endParaRPr/>
          </a:p>
        </p:txBody>
      </p:sp>
      <p:sp>
        <p:nvSpPr>
          <p:cNvPr id="1746" name="Google Shape;1746;p127"/>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747" name="Google Shape;1747;p127"/>
          <p:cNvGrpSpPr/>
          <p:nvPr/>
        </p:nvGrpSpPr>
        <p:grpSpPr>
          <a:xfrm>
            <a:off x="383892" y="298768"/>
            <a:ext cx="794914" cy="804197"/>
            <a:chOff x="2932901" y="1728093"/>
            <a:chExt cx="1458439" cy="1475473"/>
          </a:xfrm>
        </p:grpSpPr>
        <p:sp>
          <p:nvSpPr>
            <p:cNvPr id="1748" name="Google Shape;1748;p127"/>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49" name="Google Shape;1749;p127"/>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0" name="Google Shape;1750;p127"/>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1" name="Google Shape;1751;p127"/>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2" name="Google Shape;1752;p127"/>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3" name="Google Shape;1753;p127"/>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4" name="Google Shape;1754;p127"/>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5" name="Google Shape;1755;p127"/>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6" name="Google Shape;1756;p127"/>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7" name="Google Shape;1757;p127"/>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8" name="Google Shape;1758;p127"/>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9" name="Google Shape;1759;p127"/>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0" name="Google Shape;1760;p127"/>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1" name="Google Shape;1761;p127"/>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2" name="Google Shape;1762;p127"/>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3" name="Google Shape;1763;p127"/>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4" name="Google Shape;1764;p127"/>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5" name="Google Shape;1765;p127"/>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6" name="Google Shape;1766;p127"/>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7" name="Google Shape;1767;p127"/>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8" name="Google Shape;1768;p127"/>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9" name="Google Shape;1769;p127"/>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0" name="Google Shape;1770;p127"/>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1" name="Google Shape;1771;p127"/>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2" name="Google Shape;1772;p127"/>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3" name="Google Shape;1773;p127"/>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4" name="Google Shape;1774;p127"/>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9"/>
          <p:cNvSpPr txBox="1"/>
          <p:nvPr/>
        </p:nvSpPr>
        <p:spPr>
          <a:xfrm>
            <a:off x="2747204" y="787012"/>
            <a:ext cx="5138068" cy="3211099"/>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La vostra nicchia è quella in cui le vostre competenze, interessi e aspirazioni uniche si allineano con le esigenze del settore.</a:t>
            </a:r>
            <a:endParaRPr dirty="0"/>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1" i="0" u="none" strike="noStrike" cap="none" dirty="0">
                <a:solidFill>
                  <a:schemeClr val="accent4"/>
                </a:solidFill>
                <a:latin typeface="Calibri"/>
                <a:ea typeface="Calibri"/>
                <a:cs typeface="Calibri"/>
                <a:sym typeface="Calibri"/>
              </a:rPr>
              <a:t>Perché la vostra nicchia è importante? </a:t>
            </a:r>
            <a:br>
              <a:rPr lang="it" sz="1600" b="0" i="0" u="none" strike="noStrike" cap="none" dirty="0">
                <a:solidFill>
                  <a:srgbClr val="6D6E71"/>
                </a:solidFill>
                <a:latin typeface="Calibri"/>
                <a:ea typeface="Calibri"/>
                <a:cs typeface="Calibri"/>
                <a:sym typeface="Calibri"/>
              </a:rPr>
            </a:b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Trovare il proprio posto aiuta a distinguersi e a creare contributi significativi, che si tratti della conservazione della fauna selvatica, del patrimonio culturale o dello sviluppo sostenibile della comunità.</a:t>
            </a:r>
            <a:endParaRPr dirty="0"/>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1" i="0" u="none" strike="noStrike" cap="none" dirty="0">
                <a:solidFill>
                  <a:schemeClr val="accent4"/>
                </a:solidFill>
                <a:latin typeface="Calibri"/>
                <a:ea typeface="Calibri"/>
                <a:cs typeface="Calibri"/>
                <a:sym typeface="Calibri"/>
              </a:rPr>
              <a:t>Come ci si arriva? </a:t>
            </a:r>
            <a:endParaRPr dirty="0"/>
          </a:p>
          <a:p>
            <a:pPr marL="0" marR="0" lvl="0" indent="0" algn="l" rtl="0">
              <a:lnSpc>
                <a:spcPct val="100000"/>
              </a:lnSpc>
              <a:spcBef>
                <a:spcPts val="0"/>
              </a:spcBef>
              <a:spcAft>
                <a:spcPts val="0"/>
              </a:spcAft>
              <a:buNone/>
            </a:pPr>
            <a:endParaRPr sz="1600" b="0" i="0" u="none" strike="noStrike" cap="none" dirty="0">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dirty="0">
                <a:solidFill>
                  <a:srgbClr val="6D6E71"/>
                </a:solidFill>
                <a:latin typeface="Calibri"/>
                <a:ea typeface="Calibri"/>
                <a:cs typeface="Calibri"/>
                <a:sym typeface="Calibri"/>
              </a:rPr>
              <a:t>Nelle prossime diapositive rifletterete sulla vostra situazione e sulle vostre esigenze, prima di iniziare a utilizzare gli strumenti per identificare la vostra nicchia!</a:t>
            </a:r>
            <a:endParaRPr sz="1600" b="0" i="0" u="none" strike="noStrike" cap="none" dirty="0">
              <a:solidFill>
                <a:srgbClr val="6D6E71"/>
              </a:solidFill>
              <a:latin typeface="Calibri"/>
              <a:ea typeface="Calibri"/>
              <a:cs typeface="Calibri"/>
              <a:sym typeface="Calibri"/>
            </a:endParaRPr>
          </a:p>
        </p:txBody>
      </p:sp>
      <p:sp>
        <p:nvSpPr>
          <p:cNvPr id="323" name="Google Shape;323;p9"/>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24" name="Google Shape;324;p9"/>
          <p:cNvSpPr txBox="1">
            <a:spLocks noGrp="1"/>
          </p:cNvSpPr>
          <p:nvPr>
            <p:ph type="body" idx="2"/>
          </p:nvPr>
        </p:nvSpPr>
        <p:spPr>
          <a:xfrm>
            <a:off x="2646024" y="152984"/>
            <a:ext cx="5722174"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dirty="0"/>
              <a:t>Combinare la passione con lo scopo</a:t>
            </a:r>
            <a:endParaRPr dirty="0"/>
          </a:p>
        </p:txBody>
      </p:sp>
      <p:pic>
        <p:nvPicPr>
          <p:cNvPr id="325" name="Google Shape;325;p9"/>
          <p:cNvPicPr preferRelativeResize="0"/>
          <p:nvPr/>
        </p:nvPicPr>
        <p:blipFill rotWithShape="1">
          <a:blip r:embed="rId3">
            <a:alphaModFix amt="70000"/>
          </a:blip>
          <a:srcRect/>
          <a:stretch/>
        </p:blipFill>
        <p:spPr>
          <a:xfrm flipH="1">
            <a:off x="7777574" y="3492136"/>
            <a:ext cx="2189376" cy="2121743"/>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26" name="Google Shape;326;p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7</a:t>
            </a:fld>
            <a:endParaRPr/>
          </a:p>
        </p:txBody>
      </p:sp>
      <p:sp>
        <p:nvSpPr>
          <p:cNvPr id="327" name="Google Shape;327;p9"/>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Identificare</a:t>
            </a:r>
            <a:endParaRPr sz="2400">
              <a:solidFill>
                <a:schemeClr val="lt1"/>
              </a:solidFill>
              <a:latin typeface="Calibri"/>
              <a:ea typeface="Calibri"/>
              <a:cs typeface="Calibri"/>
              <a:sym typeface="Calibri"/>
            </a:endParaRPr>
          </a:p>
          <a:p>
            <a:pPr marL="12701" lvl="0" indent="-12701" algn="l" rtl="0">
              <a:lnSpc>
                <a:spcPct val="102857"/>
              </a:lnSpc>
              <a:spcBef>
                <a:spcPts val="0"/>
              </a:spcBef>
              <a:spcAft>
                <a:spcPts val="0"/>
              </a:spcAft>
              <a:buClr>
                <a:schemeClr val="dk1"/>
              </a:buClr>
              <a:buSzPts val="1100"/>
              <a:buNone/>
            </a:pPr>
            <a:r>
              <a:rPr lang="it" sz="2400">
                <a:solidFill>
                  <a:schemeClr val="lt1"/>
                </a:solidFill>
                <a:latin typeface="Calibri"/>
                <a:ea typeface="Calibri"/>
                <a:cs typeface="Calibri"/>
                <a:sym typeface="Calibri"/>
              </a:rPr>
              <a:t>La vostra nicchia</a:t>
            </a:r>
            <a:endParaRPr sz="2400">
              <a:latin typeface="Calibri"/>
              <a:ea typeface="Calibri"/>
              <a:cs typeface="Calibri"/>
              <a:sym typeface="Calibri"/>
            </a:endParaRPr>
          </a:p>
        </p:txBody>
      </p:sp>
      <p:cxnSp>
        <p:nvCxnSpPr>
          <p:cNvPr id="328" name="Google Shape;328;p9"/>
          <p:cNvCxnSpPr>
            <a:cxnSpLocks/>
          </p:cNvCxnSpPr>
          <p:nvPr/>
        </p:nvCxnSpPr>
        <p:spPr>
          <a:xfrm>
            <a:off x="267629" y="1393903"/>
            <a:ext cx="2165470" cy="0"/>
          </a:xfrm>
          <a:prstGeom prst="straightConnector1">
            <a:avLst/>
          </a:prstGeom>
          <a:noFill/>
          <a:ln w="19050" cap="flat" cmpd="sng">
            <a:solidFill>
              <a:schemeClr val="lt1"/>
            </a:solidFill>
            <a:prstDash val="solid"/>
            <a:round/>
            <a:headEnd type="none" w="sm" len="sm"/>
            <a:tailEnd type="none" w="sm" len="sm"/>
          </a:ln>
        </p:spPr>
      </p:cxnSp>
      <p:sp>
        <p:nvSpPr>
          <p:cNvPr id="329" name="Google Shape;329;p9"/>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2A</a:t>
            </a:r>
            <a:endParaRPr sz="2700" b="1" i="0" u="none" strike="noStrike" cap="none">
              <a:solidFill>
                <a:schemeClr val="lt1"/>
              </a:solidFill>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778"/>
        <p:cNvGrpSpPr/>
        <p:nvPr/>
      </p:nvGrpSpPr>
      <p:grpSpPr>
        <a:xfrm>
          <a:off x="0" y="0"/>
          <a:ext cx="0" cy="0"/>
          <a:chOff x="0" y="0"/>
          <a:chExt cx="0" cy="0"/>
        </a:xfrm>
      </p:grpSpPr>
      <p:grpSp>
        <p:nvGrpSpPr>
          <p:cNvPr id="1779" name="Google Shape;1779;p128"/>
          <p:cNvGrpSpPr/>
          <p:nvPr/>
        </p:nvGrpSpPr>
        <p:grpSpPr>
          <a:xfrm>
            <a:off x="5883256" y="1845874"/>
            <a:ext cx="1889564" cy="1842862"/>
            <a:chOff x="470422" y="650943"/>
            <a:chExt cx="1129013" cy="1101109"/>
          </a:xfrm>
        </p:grpSpPr>
        <p:sp>
          <p:nvSpPr>
            <p:cNvPr id="1780" name="Google Shape;1780;p128"/>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1" name="Google Shape;1781;p128"/>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2" name="Google Shape;1782;p128"/>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3" name="Google Shape;1783;p128"/>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4" name="Google Shape;1784;p128"/>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5" name="Google Shape;1785;p128"/>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6" name="Google Shape;1786;p128"/>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7" name="Google Shape;1787;p128"/>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88" name="Google Shape;1788;p128"/>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789" name="Google Shape;1789;p128"/>
          <p:cNvSpPr txBox="1"/>
          <p:nvPr/>
        </p:nvSpPr>
        <p:spPr>
          <a:xfrm>
            <a:off x="647431" y="2208196"/>
            <a:ext cx="5996437" cy="1118218"/>
          </a:xfrm>
          <a:prstGeom prst="rect">
            <a:avLst/>
          </a:prstGeom>
          <a:noFill/>
          <a:ln>
            <a:noFill/>
          </a:ln>
        </p:spPr>
        <p:txBody>
          <a:bodyPr spcFirstLastPara="1" wrap="square" lIns="0" tIns="10100" rIns="0" bIns="0" anchor="t" anchorCtr="0">
            <a:spAutoFit/>
          </a:bodyPr>
          <a:lstStyle/>
          <a:p>
            <a:pPr marL="393704" marR="0" lvl="0" indent="-342904"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Belgio per 7+7 persone</a:t>
            </a:r>
            <a:endParaRPr sz="1401" b="0" i="0" u="none" strike="noStrike" cap="none">
              <a:solidFill>
                <a:srgbClr val="000000"/>
              </a:solidFill>
              <a:latin typeface="Arial"/>
              <a:ea typeface="Arial"/>
              <a:cs typeface="Arial"/>
              <a:sym typeface="Arial"/>
            </a:endParaRPr>
          </a:p>
          <a:p>
            <a:pPr marL="393704" marR="0" lvl="0" indent="-342904"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Irlanda per 7+7 persone</a:t>
            </a:r>
            <a:endParaRPr sz="1401" b="0" i="0" u="none" strike="noStrike" cap="none">
              <a:solidFill>
                <a:srgbClr val="000000"/>
              </a:solidFill>
              <a:latin typeface="Arial"/>
              <a:ea typeface="Arial"/>
              <a:cs typeface="Arial"/>
              <a:sym typeface="Arial"/>
            </a:endParaRPr>
          </a:p>
          <a:p>
            <a:pPr marL="393704" marR="0" lvl="0" indent="-342904"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Italia per 7+7 persone</a:t>
            </a:r>
            <a:endParaRPr sz="2400" b="0" i="0" u="none" strike="noStrike" cap="none">
              <a:solidFill>
                <a:schemeClr val="lt1"/>
              </a:solidFill>
              <a:latin typeface="Calibri"/>
              <a:ea typeface="Calibri"/>
              <a:cs typeface="Calibri"/>
              <a:sym typeface="Calibri"/>
            </a:endParaRPr>
          </a:p>
        </p:txBody>
      </p:sp>
      <p:pic>
        <p:nvPicPr>
          <p:cNvPr id="1790" name="Google Shape;1790;p128"/>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791" name="Google Shape;1791;p128"/>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70</a:t>
            </a:fld>
            <a:endParaRPr sz="1600" b="0" i="0" u="none" strike="noStrike" cap="none">
              <a:solidFill>
                <a:srgbClr val="8AC03B"/>
              </a:solidFill>
              <a:latin typeface="Calibri"/>
              <a:ea typeface="Calibri"/>
              <a:cs typeface="Calibri"/>
              <a:sym typeface="Calibri"/>
            </a:endParaRPr>
          </a:p>
        </p:txBody>
      </p:sp>
      <p:sp>
        <p:nvSpPr>
          <p:cNvPr id="1792" name="Google Shape;1792;p128"/>
          <p:cNvSpPr txBox="1"/>
          <p:nvPr/>
        </p:nvSpPr>
        <p:spPr>
          <a:xfrm>
            <a:off x="2113869" y="4225563"/>
            <a:ext cx="5181300" cy="63090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it" sz="700" b="0" i="0" u="none" strike="noStrike" cap="none">
                <a:solidFill>
                  <a:srgbClr val="6D6E71"/>
                </a:solidFill>
                <a:latin typeface="Roboto"/>
                <a:ea typeface="Roboto"/>
                <a:cs typeface="Roboto"/>
                <a:sym typeface="Roboto"/>
              </a:rPr>
              <a:t>Questo progetto è stato finanziato con il sostegno della Commissione europea. L'autore è l'unico responsabile di questa pubblicazione (comunicazione) e la Commissione non si assume alcuna responsabilità per l'uso che può essere fatto delle informazioni in essa contenute. In conformità con il nuovo quadro normativo GDPR, si prega di notare che il Partenariato tratterà i vostri dati personali solo nell'interesse e per le finalità del progetto e senza alcun pregiudizio per i vostri diritti </a:t>
            </a:r>
            <a:r>
              <a:rPr lang="it" sz="700" b="1" i="0" u="none" strike="noStrike" cap="none">
                <a:solidFill>
                  <a:srgbClr val="6D6E71"/>
                </a:solidFill>
                <a:latin typeface="Roboto"/>
                <a:ea typeface="Roboto"/>
                <a:cs typeface="Roboto"/>
                <a:sym typeface="Roboto"/>
              </a:rPr>
              <a:t>2021-2-BE04-KA220-YOU-000050778</a:t>
            </a:r>
            <a:br>
              <a:rPr lang="it"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1793" name="Google Shape;1793;p128"/>
          <p:cNvSpPr/>
          <p:nvPr/>
        </p:nvSpPr>
        <p:spPr>
          <a:xfrm>
            <a:off x="1605316" y="3922050"/>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it" sz="800" b="1" i="0" u="none" strike="noStrike" cap="none">
                <a:solidFill>
                  <a:schemeClr val="dk1"/>
                </a:solidFill>
                <a:latin typeface="Calibri"/>
                <a:ea typeface="Calibri"/>
                <a:cs typeface="Calibri"/>
                <a:sym typeface="Calibri"/>
              </a:rPr>
              <a:t>Questa risorsa è concessa in licenza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800" b="1" i="0" u="none" strike="noStrike" cap="none">
              <a:solidFill>
                <a:schemeClr val="dk1"/>
              </a:solidFill>
              <a:latin typeface="Calibri"/>
              <a:ea typeface="Calibri"/>
              <a:cs typeface="Calibri"/>
              <a:sym typeface="Calibri"/>
            </a:endParaRPr>
          </a:p>
        </p:txBody>
      </p:sp>
      <p:pic>
        <p:nvPicPr>
          <p:cNvPr id="1794" name="Google Shape;1794;p128"/>
          <p:cNvPicPr preferRelativeResize="0"/>
          <p:nvPr/>
        </p:nvPicPr>
        <p:blipFill rotWithShape="1">
          <a:blip r:embed="rId4">
            <a:alphaModFix/>
          </a:blip>
          <a:srcRect/>
          <a:stretch/>
        </p:blipFill>
        <p:spPr>
          <a:xfrm>
            <a:off x="340092" y="3839840"/>
            <a:ext cx="1244050" cy="433252"/>
          </a:xfrm>
          <a:prstGeom prst="rect">
            <a:avLst/>
          </a:prstGeom>
          <a:noFill/>
          <a:ln>
            <a:noFill/>
          </a:ln>
        </p:spPr>
      </p:pic>
      <p:pic>
        <p:nvPicPr>
          <p:cNvPr id="1795" name="Google Shape;1795;p128" descr="Co-funded by the European Union logo in png for web usage"/>
          <p:cNvPicPr preferRelativeResize="0"/>
          <p:nvPr/>
        </p:nvPicPr>
        <p:blipFill rotWithShape="1">
          <a:blip r:embed="rId5">
            <a:alphaModFix/>
          </a:blip>
          <a:srcRect/>
          <a:stretch/>
        </p:blipFill>
        <p:spPr>
          <a:xfrm>
            <a:off x="330185" y="4301976"/>
            <a:ext cx="1783684" cy="43325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pic>
        <p:nvPicPr>
          <p:cNvPr id="334" name="Google Shape;334;p10" descr="En bild som visar person, Människoansikte, klädsel, kaffekopp&#10;&#10;AI-genererat innehåll kan vara felaktigt."/>
          <p:cNvPicPr preferRelativeResize="0"/>
          <p:nvPr/>
        </p:nvPicPr>
        <p:blipFill rotWithShape="1">
          <a:blip r:embed="rId3">
            <a:alphaModFix/>
          </a:blip>
          <a:srcRect/>
          <a:stretch/>
        </p:blipFill>
        <p:spPr>
          <a:xfrm>
            <a:off x="-30344" y="-11576"/>
            <a:ext cx="3414580" cy="3816075"/>
          </a:xfrm>
          <a:prstGeom prst="rect">
            <a:avLst/>
          </a:prstGeom>
          <a:noFill/>
          <a:ln>
            <a:noFill/>
          </a:ln>
        </p:spPr>
      </p:pic>
      <p:pic>
        <p:nvPicPr>
          <p:cNvPr id="335" name="Google Shape;335;p10"/>
          <p:cNvPicPr preferRelativeResize="0"/>
          <p:nvPr/>
        </p:nvPicPr>
        <p:blipFill rotWithShape="1">
          <a:blip r:embed="rId4">
            <a:alphaModFix amt="70000"/>
          </a:blip>
          <a:srcRect/>
          <a:stretch/>
        </p:blipFill>
        <p:spPr>
          <a:xfrm rot="-3551750">
            <a:off x="-93149" y="855779"/>
            <a:ext cx="3028205" cy="3028206"/>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36" name="Google Shape;336;p10"/>
          <p:cNvSpPr txBox="1"/>
          <p:nvPr/>
        </p:nvSpPr>
        <p:spPr>
          <a:xfrm>
            <a:off x="3598431" y="486137"/>
            <a:ext cx="3925115" cy="2646187"/>
          </a:xfrm>
          <a:prstGeom prst="rect">
            <a:avLst/>
          </a:prstGeom>
          <a:noFill/>
          <a:ln>
            <a:noFill/>
          </a:ln>
        </p:spPr>
        <p:txBody>
          <a:bodyPr spcFirstLastPara="1" wrap="square" lIns="91425" tIns="45700" rIns="91425" bIns="45700" anchor="t" anchorCtr="0">
            <a:normAutofit/>
          </a:bodyPr>
          <a:lstStyle/>
          <a:p>
            <a:pPr marL="0" marR="0" lvl="0" indent="0" algn="l" rtl="0">
              <a:lnSpc>
                <a:spcPct val="89142"/>
              </a:lnSpc>
              <a:spcBef>
                <a:spcPts val="0"/>
              </a:spcBef>
              <a:spcAft>
                <a:spcPts val="0"/>
              </a:spcAft>
              <a:buNone/>
            </a:pPr>
            <a:r>
              <a:rPr lang="it" sz="3500" b="1" i="0" u="none" strike="noStrike" cap="none">
                <a:solidFill>
                  <a:srgbClr val="8ABF3B"/>
                </a:solidFill>
                <a:latin typeface="Calibri"/>
                <a:ea typeface="Calibri"/>
                <a:cs typeface="Calibri"/>
                <a:sym typeface="Calibri"/>
              </a:rPr>
              <a:t>Di cosa avete bisogno?</a:t>
            </a:r>
            <a:endParaRPr sz="1401" b="0" i="0" u="none" strike="noStrike" cap="none">
              <a:solidFill>
                <a:srgbClr val="000000"/>
              </a:solidFill>
              <a:latin typeface="Arial"/>
              <a:ea typeface="Arial"/>
              <a:cs typeface="Arial"/>
              <a:sym typeface="Arial"/>
            </a:endParaRPr>
          </a:p>
        </p:txBody>
      </p:sp>
      <p:sp>
        <p:nvSpPr>
          <p:cNvPr id="337" name="Google Shape;337;p10"/>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8</a:t>
            </a:fld>
            <a:endParaRPr sz="1600" b="0" i="0" u="none" strike="noStrike" cap="none">
              <a:solidFill>
                <a:srgbClr val="8AC03B"/>
              </a:solidFill>
              <a:latin typeface="Calibri"/>
              <a:ea typeface="Calibri"/>
              <a:cs typeface="Calibri"/>
              <a:sym typeface="Calibri"/>
            </a:endParaRPr>
          </a:p>
        </p:txBody>
      </p:sp>
      <p:sp>
        <p:nvSpPr>
          <p:cNvPr id="338" name="Google Shape;338;p10"/>
          <p:cNvSpPr txBox="1">
            <a:spLocks noGrp="1"/>
          </p:cNvSpPr>
          <p:nvPr>
            <p:ph type="body" idx="1"/>
          </p:nvPr>
        </p:nvSpPr>
        <p:spPr>
          <a:xfrm>
            <a:off x="3602517" y="1476260"/>
            <a:ext cx="5101868" cy="1593050"/>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sz="1600"/>
              <a:t>Ognuno di noi ha le sue preferenze e le sue esigenze specifiche. Soprattutto quando si tratta di imparare. Per andare avanti, cominciamo con i vostri prerequisiti. Di cosa avete bisogno per imparare e progredire?</a:t>
            </a:r>
            <a:endParaRPr/>
          </a:p>
        </p:txBody>
      </p:sp>
      <p:sp>
        <p:nvSpPr>
          <p:cNvPr id="339" name="Google Shape;339;p10"/>
          <p:cNvSpPr/>
          <p:nvPr/>
        </p:nvSpPr>
        <p:spPr>
          <a:xfrm>
            <a:off x="-1778000" y="-952500"/>
            <a:ext cx="5274831" cy="4953000"/>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45" name="Google Shape;345;p1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46" name="Google Shape;346;p11"/>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a:bodyPr>
          <a:lstStyle/>
          <a:p>
            <a:pPr marL="514353" lvl="0" indent="-285750" algn="l" rtl="0">
              <a:lnSpc>
                <a:spcPct val="103333"/>
              </a:lnSpc>
              <a:spcBef>
                <a:spcPts val="0"/>
              </a:spcBef>
              <a:spcAft>
                <a:spcPts val="0"/>
              </a:spcAft>
              <a:buSzPts val="1800"/>
              <a:buFont typeface="Wingdings" pitchFamily="2" charset="2"/>
              <a:buChar char="Ø"/>
            </a:pPr>
            <a:r>
              <a:rPr lang="it" sz="1600" b="1" i="0" u="none" strike="noStrike" dirty="0">
                <a:latin typeface="Calibri"/>
                <a:ea typeface="Calibri"/>
                <a:cs typeface="Calibri"/>
                <a:sym typeface="Calibri"/>
              </a:rPr>
              <a:t>Dove vi sentite più a vostro agio a lavorare sull'autoriflessione? </a:t>
            </a:r>
            <a:r>
              <a:rPr lang="it" sz="1600" i="0" u="none" strike="noStrike" dirty="0">
                <a:latin typeface="Calibri"/>
                <a:ea typeface="Calibri"/>
                <a:cs typeface="Calibri"/>
                <a:sym typeface="Calibri"/>
              </a:rPr>
              <a:t>Un angolo accogliente di casa, un luogo tranquillo nella natura o un caffè silenzioso? Quale ambiente vi ispira e vi rilassa?</a:t>
            </a:r>
            <a:endParaRPr dirty="0"/>
          </a:p>
          <a:p>
            <a:pPr marL="628653" lvl="0" indent="-285750" algn="l" rtl="0">
              <a:lnSpc>
                <a:spcPct val="103333"/>
              </a:lnSpc>
              <a:spcBef>
                <a:spcPts val="0"/>
              </a:spcBef>
              <a:spcAft>
                <a:spcPts val="0"/>
              </a:spcAft>
              <a:buSzPts val="1800"/>
              <a:buFont typeface="Wingdings" pitchFamily="2" charset="2"/>
              <a:buChar char="Ø"/>
            </a:pPr>
            <a:endParaRPr sz="1600" dirty="0">
              <a:latin typeface="Calibri"/>
              <a:ea typeface="Calibri"/>
              <a:cs typeface="Calibri"/>
              <a:sym typeface="Calibri"/>
            </a:endParaRPr>
          </a:p>
          <a:p>
            <a:pPr marL="514353" lvl="0" indent="-285750" algn="l" rtl="0">
              <a:lnSpc>
                <a:spcPct val="103333"/>
              </a:lnSpc>
              <a:spcBef>
                <a:spcPts val="0"/>
              </a:spcBef>
              <a:spcAft>
                <a:spcPts val="0"/>
              </a:spcAft>
              <a:buSzPts val="1800"/>
              <a:buFont typeface="Wingdings" pitchFamily="2" charset="2"/>
              <a:buChar char="Ø"/>
            </a:pPr>
            <a:r>
              <a:rPr lang="it" sz="1600" b="1" i="0" u="none" strike="noStrike" dirty="0">
                <a:latin typeface="Calibri"/>
                <a:ea typeface="Calibri"/>
                <a:cs typeface="Calibri"/>
                <a:sym typeface="Calibri"/>
              </a:rPr>
              <a:t>Quando potete dedicare del tempo a questo processo? </a:t>
            </a:r>
            <a:r>
              <a:rPr lang="it" sz="1600" i="0" u="none" strike="noStrike" dirty="0">
                <a:latin typeface="Calibri"/>
                <a:ea typeface="Calibri"/>
                <a:cs typeface="Calibri"/>
                <a:sym typeface="Calibri"/>
              </a:rPr>
              <a:t>Quali blocchi di tempo potreste riservare alla concentrazione ininterrotta? Come potete rendere questa pratica regolare?</a:t>
            </a:r>
            <a:endParaRPr dirty="0"/>
          </a:p>
          <a:p>
            <a:pPr marL="628653" lvl="0" indent="-285750" algn="l" rtl="0">
              <a:lnSpc>
                <a:spcPct val="103333"/>
              </a:lnSpc>
              <a:spcBef>
                <a:spcPts val="0"/>
              </a:spcBef>
              <a:spcAft>
                <a:spcPts val="0"/>
              </a:spcAft>
              <a:buSzPts val="1800"/>
              <a:buFont typeface="Wingdings" pitchFamily="2" charset="2"/>
              <a:buChar char="Ø"/>
            </a:pPr>
            <a:endParaRPr sz="1600" dirty="0">
              <a:latin typeface="Calibri"/>
              <a:ea typeface="Calibri"/>
              <a:cs typeface="Calibri"/>
              <a:sym typeface="Calibri"/>
            </a:endParaRPr>
          </a:p>
          <a:p>
            <a:pPr marL="514353" lvl="0" indent="-285750" algn="l" rtl="0">
              <a:lnSpc>
                <a:spcPct val="103333"/>
              </a:lnSpc>
              <a:spcBef>
                <a:spcPts val="0"/>
              </a:spcBef>
              <a:spcAft>
                <a:spcPts val="0"/>
              </a:spcAft>
              <a:buSzPts val="1800"/>
              <a:buFont typeface="Wingdings" pitchFamily="2" charset="2"/>
              <a:buChar char="Ø"/>
            </a:pPr>
            <a:r>
              <a:rPr lang="it" sz="1600" b="1" i="0" u="none" strike="noStrike" dirty="0">
                <a:latin typeface="Calibri"/>
                <a:ea typeface="Calibri"/>
                <a:cs typeface="Calibri"/>
                <a:sym typeface="Calibri"/>
              </a:rPr>
              <a:t>Come potete catturare i vostri pensieri e le vostre idee in modo efficace? </a:t>
            </a:r>
            <a:r>
              <a:rPr lang="it" sz="1600" i="0" u="none" strike="noStrike" dirty="0">
                <a:latin typeface="Calibri"/>
                <a:ea typeface="Calibri"/>
                <a:cs typeface="Calibri"/>
                <a:sym typeface="Calibri"/>
              </a:rPr>
              <a:t>Tenere un diario o un quaderno vi aiuterebbe ad annotare riflessioni, ispirazioni e intuizioni? Come può diventare un'abitudine?</a:t>
            </a:r>
            <a:endParaRPr dirty="0"/>
          </a:p>
          <a:p>
            <a:pPr marL="457206" lvl="0" indent="-228604" algn="l" rtl="0">
              <a:lnSpc>
                <a:spcPct val="103333"/>
              </a:lnSpc>
              <a:spcBef>
                <a:spcPts val="0"/>
              </a:spcBef>
              <a:spcAft>
                <a:spcPts val="0"/>
              </a:spcAft>
              <a:buSzPts val="1800"/>
              <a:buNone/>
            </a:pPr>
            <a:endParaRPr sz="1500" i="0" u="none" strike="noStrike" dirty="0">
              <a:latin typeface="Calibri"/>
              <a:ea typeface="Calibri"/>
              <a:cs typeface="Calibri"/>
              <a:sym typeface="Calibri"/>
            </a:endParaRPr>
          </a:p>
        </p:txBody>
      </p:sp>
      <p:sp>
        <p:nvSpPr>
          <p:cNvPr id="347" name="Google Shape;347;p11"/>
          <p:cNvSpPr txBox="1">
            <a:spLocks noGrp="1"/>
          </p:cNvSpPr>
          <p:nvPr>
            <p:ph type="body" idx="2"/>
          </p:nvPr>
        </p:nvSpPr>
        <p:spPr>
          <a:xfrm>
            <a:off x="1315113" y="353755"/>
            <a:ext cx="7646007"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di riflessione sulle seguenti domande e annotate le vostre intuizioni.</a:t>
            </a:r>
            <a:endParaRPr sz="1300" dirty="0"/>
          </a:p>
        </p:txBody>
      </p:sp>
      <p:sp>
        <p:nvSpPr>
          <p:cNvPr id="348" name="Google Shape;348;p1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349" name="Google Shape;349;p11"/>
          <p:cNvGrpSpPr/>
          <p:nvPr/>
        </p:nvGrpSpPr>
        <p:grpSpPr>
          <a:xfrm>
            <a:off x="318019" y="253387"/>
            <a:ext cx="692809" cy="808420"/>
            <a:chOff x="2307546" y="2307551"/>
            <a:chExt cx="929291" cy="1082976"/>
          </a:xfrm>
        </p:grpSpPr>
        <p:grpSp>
          <p:nvGrpSpPr>
            <p:cNvPr id="350" name="Google Shape;350;p11"/>
            <p:cNvGrpSpPr/>
            <p:nvPr/>
          </p:nvGrpSpPr>
          <p:grpSpPr>
            <a:xfrm>
              <a:off x="2536980" y="2723928"/>
              <a:ext cx="470423" cy="276595"/>
              <a:chOff x="2536980" y="2723928"/>
              <a:chExt cx="470423" cy="276595"/>
            </a:xfrm>
          </p:grpSpPr>
          <p:sp>
            <p:nvSpPr>
              <p:cNvPr id="351" name="Google Shape;351;p1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2" name="Google Shape;352;p1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353" name="Google Shape;353;p1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54" name="Google Shape;354;p11"/>
            <p:cNvGrpSpPr/>
            <p:nvPr/>
          </p:nvGrpSpPr>
          <p:grpSpPr>
            <a:xfrm>
              <a:off x="2307546" y="2307551"/>
              <a:ext cx="929291" cy="1082976"/>
              <a:chOff x="2307546" y="2307551"/>
              <a:chExt cx="929291" cy="1082976"/>
            </a:xfrm>
          </p:grpSpPr>
          <p:sp>
            <p:nvSpPr>
              <p:cNvPr id="355" name="Google Shape;355;p1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56" name="Google Shape;356;p11"/>
              <p:cNvGrpSpPr/>
              <p:nvPr/>
            </p:nvGrpSpPr>
            <p:grpSpPr>
              <a:xfrm>
                <a:off x="2362016" y="2746017"/>
                <a:ext cx="820351" cy="644510"/>
                <a:chOff x="2362016" y="2746017"/>
                <a:chExt cx="820351" cy="644510"/>
              </a:xfrm>
            </p:grpSpPr>
            <p:grpSp>
              <p:nvGrpSpPr>
                <p:cNvPr id="357" name="Google Shape;357;p11"/>
                <p:cNvGrpSpPr/>
                <p:nvPr/>
              </p:nvGrpSpPr>
              <p:grpSpPr>
                <a:xfrm>
                  <a:off x="2810981" y="2747665"/>
                  <a:ext cx="371386" cy="642862"/>
                  <a:chOff x="2810981" y="2747665"/>
                  <a:chExt cx="371386" cy="642862"/>
                </a:xfrm>
              </p:grpSpPr>
              <p:sp>
                <p:nvSpPr>
                  <p:cNvPr id="358" name="Google Shape;358;p1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9" name="Google Shape;359;p1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0" name="Google Shape;360;p1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361" name="Google Shape;361;p11"/>
                <p:cNvGrpSpPr/>
                <p:nvPr/>
              </p:nvGrpSpPr>
              <p:grpSpPr>
                <a:xfrm>
                  <a:off x="2362016" y="2746017"/>
                  <a:ext cx="369735" cy="644510"/>
                  <a:chOff x="2362016" y="2746017"/>
                  <a:chExt cx="369735" cy="644510"/>
                </a:xfrm>
              </p:grpSpPr>
              <p:sp>
                <p:nvSpPr>
                  <p:cNvPr id="362" name="Google Shape;362;p1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3" name="Google Shape;363;p1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4" name="Google Shape;364;p1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365" name="Google Shape;365;p11"/>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E.13</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4861</Words>
  <Application>Microsoft Macintosh PowerPoint</Application>
  <PresentationFormat>Bildspel på skärmen (16:9)</PresentationFormat>
  <Paragraphs>504</Paragraphs>
  <Slides>70</Slides>
  <Notes>70</Notes>
  <HiddenSlides>0</HiddenSlides>
  <MMClips>0</MMClips>
  <ScaleCrop>false</ScaleCrop>
  <HeadingPairs>
    <vt:vector size="6" baseType="variant">
      <vt:variant>
        <vt:lpstr>Använt teckensnitt</vt:lpstr>
      </vt:variant>
      <vt:variant>
        <vt:i4>8</vt:i4>
      </vt:variant>
      <vt:variant>
        <vt:lpstr>Tema</vt:lpstr>
      </vt:variant>
      <vt:variant>
        <vt:i4>1</vt:i4>
      </vt:variant>
      <vt:variant>
        <vt:lpstr>Bildrubriker</vt:lpstr>
      </vt:variant>
      <vt:variant>
        <vt:i4>70</vt:i4>
      </vt:variant>
    </vt:vector>
  </HeadingPairs>
  <TitlesOfParts>
    <vt:vector size="79" baseType="lpstr">
      <vt:lpstr>Arial</vt:lpstr>
      <vt:lpstr>Century Schoolbook</vt:lpstr>
      <vt:lpstr>Noto Sans Symbols</vt:lpstr>
      <vt:lpstr>Montserrat</vt:lpstr>
      <vt:lpstr>Montserrat Light</vt:lpstr>
      <vt:lpstr>Calibri</vt:lpstr>
      <vt:lpstr>Roboto</vt:lpstr>
      <vt:lpstr>Wingdings</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2</cp:revision>
  <dcterms:modified xsi:type="dcterms:W3CDTF">2025-05-30T09:07:52Z</dcterms:modified>
</cp:coreProperties>
</file>