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64" r:id="rId2"/>
    <p:sldId id="265" r:id="rId3"/>
    <p:sldId id="266" r:id="rId4"/>
    <p:sldId id="276" r:id="rId5"/>
    <p:sldId id="281" r:id="rId6"/>
    <p:sldId id="282" r:id="rId7"/>
    <p:sldId id="286" r:id="rId8"/>
    <p:sldId id="298" r:id="rId9"/>
    <p:sldId id="301" r:id="rId10"/>
    <p:sldId id="323" r:id="rId1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655"/>
  </p:normalViewPr>
  <p:slideViewPr>
    <p:cSldViewPr snapToGrid="0">
      <p:cViewPr varScale="1">
        <p:scale>
          <a:sx n="32" d="100"/>
          <a:sy n="32" d="100"/>
        </p:scale>
        <p:origin x="168" y="21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2025-05-30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p11: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2" name="Google Shape;342;p11: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0"/>
        <p:cNvGrpSpPr/>
        <p:nvPr/>
      </p:nvGrpSpPr>
      <p:grpSpPr>
        <a:xfrm>
          <a:off x="0" y="0"/>
          <a:ext cx="0" cy="0"/>
          <a:chOff x="0" y="0"/>
          <a:chExt cx="0" cy="0"/>
        </a:xfrm>
      </p:grpSpPr>
      <p:sp>
        <p:nvSpPr>
          <p:cNvPr id="1711" name="Google Shape;1711;p126: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12" name="Google Shape;1712;p126: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Google Shape;367;p1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8" name="Google Shape;368;p1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13: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4" name="Google Shape;394;p13: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2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02" name="Google Shape;602;p2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29: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88" name="Google Shape;688;p29: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p30: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715" name="Google Shape;715;p30: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1"/>
        <p:cNvGrpSpPr/>
        <p:nvPr/>
      </p:nvGrpSpPr>
      <p:grpSpPr>
        <a:xfrm>
          <a:off x="0" y="0"/>
          <a:ext cx="0" cy="0"/>
          <a:chOff x="0" y="0"/>
          <a:chExt cx="0" cy="0"/>
        </a:xfrm>
      </p:grpSpPr>
      <p:sp>
        <p:nvSpPr>
          <p:cNvPr id="812" name="Google Shape;812;p34: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13" name="Google Shape;813;p34: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p102: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069" name="Google Shape;1069;p102: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3"/>
        <p:cNvGrpSpPr/>
        <p:nvPr/>
      </p:nvGrpSpPr>
      <p:grpSpPr>
        <a:xfrm>
          <a:off x="0" y="0"/>
          <a:ext cx="0" cy="0"/>
          <a:chOff x="0" y="0"/>
          <a:chExt cx="0" cy="0"/>
        </a:xfrm>
      </p:grpSpPr>
      <p:sp>
        <p:nvSpPr>
          <p:cNvPr id="1174" name="Google Shape;1174;p105:notes"/>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175" name="Google Shape;1175;p10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47"/>
        <p:cNvGrpSpPr/>
        <p:nvPr/>
      </p:nvGrpSpPr>
      <p:grpSpPr>
        <a:xfrm>
          <a:off x="0" y="0"/>
          <a:ext cx="0" cy="0"/>
          <a:chOff x="0" y="0"/>
          <a:chExt cx="0" cy="0"/>
        </a:xfrm>
      </p:grpSpPr>
      <p:sp>
        <p:nvSpPr>
          <p:cNvPr id="48" name="Google Shape;48;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85" lvl="0" indent="-304792"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70" lvl="1" indent="-304792"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54" lvl="2" indent="-304792"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39" lvl="3" indent="-304792"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24" lvl="4" indent="-304792"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49" name="Google Shape;49;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85" lvl="0" indent="-304792"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70" lvl="1" indent="-423323" algn="l">
              <a:lnSpc>
                <a:spcPct val="115000"/>
              </a:lnSpc>
              <a:spcBef>
                <a:spcPts val="0"/>
              </a:spcBef>
              <a:spcAft>
                <a:spcPts val="0"/>
              </a:spcAft>
              <a:buSzPts val="1400"/>
              <a:buChar char="○"/>
              <a:defRPr/>
            </a:lvl2pPr>
            <a:lvl3pPr marL="1828754" lvl="2" indent="-423323" algn="l">
              <a:lnSpc>
                <a:spcPct val="115000"/>
              </a:lnSpc>
              <a:spcBef>
                <a:spcPts val="0"/>
              </a:spcBef>
              <a:spcAft>
                <a:spcPts val="0"/>
              </a:spcAft>
              <a:buSzPts val="1400"/>
              <a:buChar char="■"/>
              <a:defRPr/>
            </a:lvl3pPr>
            <a:lvl4pPr marL="2438339" lvl="3" indent="-423323" algn="l">
              <a:lnSpc>
                <a:spcPct val="115000"/>
              </a:lnSpc>
              <a:spcBef>
                <a:spcPts val="0"/>
              </a:spcBef>
              <a:spcAft>
                <a:spcPts val="0"/>
              </a:spcAft>
              <a:buSzPts val="1400"/>
              <a:buChar char="●"/>
              <a:defRPr/>
            </a:lvl4pPr>
            <a:lvl5pPr marL="3047924" lvl="4" indent="-423323" algn="l">
              <a:lnSpc>
                <a:spcPct val="115000"/>
              </a:lnSpc>
              <a:spcBef>
                <a:spcPts val="0"/>
              </a:spcBef>
              <a:spcAft>
                <a:spcPts val="0"/>
              </a:spcAft>
              <a:buSzPts val="1400"/>
              <a:buChar char="○"/>
              <a:defRPr/>
            </a:lvl5pPr>
            <a:lvl6pPr marL="3657509" lvl="5" indent="-423323" algn="l">
              <a:lnSpc>
                <a:spcPct val="115000"/>
              </a:lnSpc>
              <a:spcBef>
                <a:spcPts val="0"/>
              </a:spcBef>
              <a:spcAft>
                <a:spcPts val="0"/>
              </a:spcAft>
              <a:buSzPts val="1400"/>
              <a:buChar char="■"/>
              <a:defRPr/>
            </a:lvl6pPr>
            <a:lvl7pPr marL="4267093" lvl="6" indent="-423323" algn="l">
              <a:lnSpc>
                <a:spcPct val="115000"/>
              </a:lnSpc>
              <a:spcBef>
                <a:spcPts val="0"/>
              </a:spcBef>
              <a:spcAft>
                <a:spcPts val="0"/>
              </a:spcAft>
              <a:buSzPts val="1400"/>
              <a:buChar char="●"/>
              <a:defRPr/>
            </a:lvl7pPr>
            <a:lvl8pPr marL="4876678" lvl="7" indent="-423323" algn="l">
              <a:lnSpc>
                <a:spcPct val="115000"/>
              </a:lnSpc>
              <a:spcBef>
                <a:spcPts val="0"/>
              </a:spcBef>
              <a:spcAft>
                <a:spcPts val="0"/>
              </a:spcAft>
              <a:buSzPts val="1400"/>
              <a:buChar char="○"/>
              <a:defRPr/>
            </a:lvl8pPr>
            <a:lvl9pPr marL="5486263" lvl="8" indent="-423323" algn="l">
              <a:lnSpc>
                <a:spcPct val="115000"/>
              </a:lnSpc>
              <a:spcBef>
                <a:spcPts val="0"/>
              </a:spcBef>
              <a:spcAft>
                <a:spcPts val="0"/>
              </a:spcAft>
              <a:buSzPts val="1400"/>
              <a:buChar char="■"/>
              <a:defRPr/>
            </a:lvl9pPr>
          </a:lstStyle>
          <a:p>
            <a:endParaRPr/>
          </a:p>
        </p:txBody>
      </p:sp>
      <p:sp>
        <p:nvSpPr>
          <p:cNvPr id="50" name="Google Shape;50;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SzPts val="1600"/>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42943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2025-05-30</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2025-05-30</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sB5ci-rgGg"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hyperlink" Target="https://innerdevelopmentgoals.org/framework/" TargetMode="External"/><Relationship Id="rId4" Type="http://schemas.openxmlformats.org/officeDocument/2006/relationships/hyperlink" Target="https://drive.google.com/file/d/1nM6eyTc_cr9_kLJAWYrkHTShlhgU9fXD/edi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11"/>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45" name="Google Shape;345;p11"/>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46" name="Google Shape;346;p11"/>
          <p:cNvSpPr txBox="1">
            <a:spLocks noGrp="1"/>
          </p:cNvSpPr>
          <p:nvPr>
            <p:ph type="body" idx="1"/>
          </p:nvPr>
        </p:nvSpPr>
        <p:spPr>
          <a:xfrm>
            <a:off x="652090" y="1804665"/>
            <a:ext cx="10953756" cy="4067515"/>
          </a:xfrm>
          <a:prstGeom prst="rect">
            <a:avLst/>
          </a:prstGeom>
          <a:noFill/>
          <a:ln>
            <a:noFill/>
          </a:ln>
        </p:spPr>
        <p:txBody>
          <a:bodyPr spcFirstLastPara="1" vert="horz" wrap="square" lIns="121900" tIns="121900" rIns="121900" bIns="121900" rtlCol="0" anchor="t" anchorCtr="0">
            <a:normAutofit/>
          </a:bodyPr>
          <a:lstStyle/>
          <a:p>
            <a:pPr marL="685787" indent="-380990">
              <a:buFont typeface="Wingdings" pitchFamily="2" charset="2"/>
              <a:buChar char="Ø"/>
            </a:pPr>
            <a:r>
              <a:rPr lang="it" sz="2133" b="1" dirty="0"/>
              <a:t>Dove vi sentite più a vostro agio a lavorare sull'autoriflessione? </a:t>
            </a:r>
            <a:r>
              <a:rPr lang="it" sz="2133" dirty="0"/>
              <a:t>Un angolo accogliente di casa, un luogo tranquillo nella natura o un caffè silenzioso? Quale ambiente vi ispira e vi rilassa?</a:t>
            </a:r>
            <a:endParaRPr dirty="0"/>
          </a:p>
          <a:p>
            <a:pPr marL="838183" indent="-380990">
              <a:buFont typeface="Wingdings" pitchFamily="2" charset="2"/>
              <a:buChar char="Ø"/>
            </a:pPr>
            <a:endParaRPr sz="2133" dirty="0"/>
          </a:p>
          <a:p>
            <a:pPr marL="685787" indent="-380990">
              <a:buFont typeface="Wingdings" pitchFamily="2" charset="2"/>
              <a:buChar char="Ø"/>
            </a:pPr>
            <a:r>
              <a:rPr lang="it" sz="2133" b="1" dirty="0"/>
              <a:t>Quando potete dedicare del tempo a questo processo? </a:t>
            </a:r>
            <a:r>
              <a:rPr lang="it" sz="2133" dirty="0"/>
              <a:t>Quali blocchi di tempo potreste riservare alla concentrazione ininterrotta? Come potete rendere questa pratica regolare?</a:t>
            </a:r>
            <a:endParaRPr dirty="0"/>
          </a:p>
          <a:p>
            <a:pPr marL="838183" indent="-380990">
              <a:buFont typeface="Wingdings" pitchFamily="2" charset="2"/>
              <a:buChar char="Ø"/>
            </a:pPr>
            <a:endParaRPr sz="2133" dirty="0"/>
          </a:p>
          <a:p>
            <a:pPr marL="685787" indent="-380990">
              <a:buFont typeface="Wingdings" pitchFamily="2" charset="2"/>
              <a:buChar char="Ø"/>
            </a:pPr>
            <a:r>
              <a:rPr lang="it" sz="2133" b="1" dirty="0"/>
              <a:t>Come potete catturare i vostri pensieri e le vostre idee in modo efficace? </a:t>
            </a:r>
            <a:r>
              <a:rPr lang="it" sz="2133" dirty="0"/>
              <a:t>Tenere un diario o un quaderno vi aiuterebbe ad annotare riflessioni, ispirazioni e intuizioni? Come può diventare un'abitudine?</a:t>
            </a:r>
            <a:endParaRPr dirty="0"/>
          </a:p>
          <a:p>
            <a:pPr marL="609593" indent="-304798"/>
            <a:endParaRPr sz="2000" dirty="0"/>
          </a:p>
        </p:txBody>
      </p:sp>
      <p:sp>
        <p:nvSpPr>
          <p:cNvPr id="347" name="Google Shape;347;p11"/>
          <p:cNvSpPr txBox="1">
            <a:spLocks noGrp="1"/>
          </p:cNvSpPr>
          <p:nvPr>
            <p:ph type="body" idx="2"/>
          </p:nvPr>
        </p:nvSpPr>
        <p:spPr>
          <a:xfrm>
            <a:off x="1753485" y="471674"/>
            <a:ext cx="10194676"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 un momento di riflessione sulle seguenti domande e annotate le vostre intuizioni.</a:t>
            </a:r>
            <a:endParaRPr sz="1733" dirty="0"/>
          </a:p>
        </p:txBody>
      </p:sp>
      <p:sp>
        <p:nvSpPr>
          <p:cNvPr id="348" name="Google Shape;348;p11"/>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349" name="Google Shape;349;p11"/>
          <p:cNvGrpSpPr/>
          <p:nvPr/>
        </p:nvGrpSpPr>
        <p:grpSpPr>
          <a:xfrm>
            <a:off x="424026" y="337850"/>
            <a:ext cx="923745" cy="1077893"/>
            <a:chOff x="2307546" y="2307551"/>
            <a:chExt cx="929291" cy="1082976"/>
          </a:xfrm>
        </p:grpSpPr>
        <p:grpSp>
          <p:nvGrpSpPr>
            <p:cNvPr id="350" name="Google Shape;350;p11"/>
            <p:cNvGrpSpPr/>
            <p:nvPr/>
          </p:nvGrpSpPr>
          <p:grpSpPr>
            <a:xfrm>
              <a:off x="2536980" y="2723928"/>
              <a:ext cx="470423" cy="276595"/>
              <a:chOff x="2536980" y="2723928"/>
              <a:chExt cx="470423" cy="276595"/>
            </a:xfrm>
          </p:grpSpPr>
          <p:sp>
            <p:nvSpPr>
              <p:cNvPr id="351" name="Google Shape;351;p11"/>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52" name="Google Shape;352;p11"/>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353" name="Google Shape;353;p11"/>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354" name="Google Shape;354;p11"/>
            <p:cNvGrpSpPr/>
            <p:nvPr/>
          </p:nvGrpSpPr>
          <p:grpSpPr>
            <a:xfrm>
              <a:off x="2307546" y="2307551"/>
              <a:ext cx="929291" cy="1082976"/>
              <a:chOff x="2307546" y="2307551"/>
              <a:chExt cx="929291" cy="1082976"/>
            </a:xfrm>
          </p:grpSpPr>
          <p:sp>
            <p:nvSpPr>
              <p:cNvPr id="355" name="Google Shape;355;p11"/>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356" name="Google Shape;356;p11"/>
              <p:cNvGrpSpPr/>
              <p:nvPr/>
            </p:nvGrpSpPr>
            <p:grpSpPr>
              <a:xfrm>
                <a:off x="2362016" y="2746017"/>
                <a:ext cx="820351" cy="644510"/>
                <a:chOff x="2362016" y="2746017"/>
                <a:chExt cx="820351" cy="644510"/>
              </a:xfrm>
            </p:grpSpPr>
            <p:grpSp>
              <p:nvGrpSpPr>
                <p:cNvPr id="357" name="Google Shape;357;p11"/>
                <p:cNvGrpSpPr/>
                <p:nvPr/>
              </p:nvGrpSpPr>
              <p:grpSpPr>
                <a:xfrm>
                  <a:off x="2810981" y="2747665"/>
                  <a:ext cx="371386" cy="642862"/>
                  <a:chOff x="2810981" y="2747665"/>
                  <a:chExt cx="371386" cy="642862"/>
                </a:xfrm>
              </p:grpSpPr>
              <p:sp>
                <p:nvSpPr>
                  <p:cNvPr id="358" name="Google Shape;358;p11"/>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59" name="Google Shape;359;p11"/>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60" name="Google Shape;360;p11"/>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361" name="Google Shape;361;p11"/>
                <p:cNvGrpSpPr/>
                <p:nvPr/>
              </p:nvGrpSpPr>
              <p:grpSpPr>
                <a:xfrm>
                  <a:off x="2362016" y="2746017"/>
                  <a:ext cx="369735" cy="644510"/>
                  <a:chOff x="2362016" y="2746017"/>
                  <a:chExt cx="369735" cy="644510"/>
                </a:xfrm>
              </p:grpSpPr>
              <p:sp>
                <p:nvSpPr>
                  <p:cNvPr id="362" name="Google Shape;362;p11"/>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63" name="Google Shape;363;p11"/>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64" name="Google Shape;364;p11"/>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365" name="Google Shape;365;p11"/>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E.13</a:t>
            </a:r>
            <a:endParaRPr sz="4000">
              <a:solidFill>
                <a:srgbClr val="FF9934"/>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13"/>
        <p:cNvGrpSpPr/>
        <p:nvPr/>
      </p:nvGrpSpPr>
      <p:grpSpPr>
        <a:xfrm>
          <a:off x="0" y="0"/>
          <a:ext cx="0" cy="0"/>
          <a:chOff x="0" y="0"/>
          <a:chExt cx="0" cy="0"/>
        </a:xfrm>
      </p:grpSpPr>
      <p:sp>
        <p:nvSpPr>
          <p:cNvPr id="1714" name="Google Shape;1714;p126"/>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715" name="Google Shape;1715;p126"/>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716" name="Google Shape;1716;p126"/>
          <p:cNvSpPr txBox="1">
            <a:spLocks noGrp="1"/>
          </p:cNvSpPr>
          <p:nvPr>
            <p:ph type="body" idx="1"/>
          </p:nvPr>
        </p:nvSpPr>
        <p:spPr>
          <a:xfrm>
            <a:off x="652090" y="1804665"/>
            <a:ext cx="10953756" cy="4067515"/>
          </a:xfrm>
          <a:prstGeom prst="rect">
            <a:avLst/>
          </a:prstGeom>
          <a:noFill/>
          <a:ln>
            <a:noFill/>
          </a:ln>
        </p:spPr>
        <p:txBody>
          <a:bodyPr spcFirstLastPara="1" vert="horz" wrap="square" lIns="121900" tIns="121900" rIns="121900" bIns="121900" rtlCol="0" anchor="t" anchorCtr="0">
            <a:normAutofit/>
          </a:bodyPr>
          <a:lstStyle/>
          <a:p>
            <a:pPr marL="685787" indent="-380990">
              <a:buFont typeface="Wingdings" pitchFamily="2" charset="2"/>
              <a:buChar char="Ø"/>
            </a:pPr>
            <a:r>
              <a:rPr lang="it" sz="2133" dirty="0">
                <a:solidFill>
                  <a:srgbClr val="777777"/>
                </a:solidFill>
              </a:rPr>
              <a:t>Sulla base di questo esercizio, quali sono i tre punti di partenza più importanti?</a:t>
            </a:r>
            <a:endParaRPr dirty="0"/>
          </a:p>
          <a:p>
            <a:pPr marL="685787" indent="-380990">
              <a:buFont typeface="Wingdings" pitchFamily="2" charset="2"/>
              <a:buChar char="Ø"/>
            </a:pPr>
            <a:r>
              <a:rPr lang="it" sz="2133" dirty="0">
                <a:solidFill>
                  <a:srgbClr val="777777"/>
                </a:solidFill>
              </a:rPr>
              <a:t>Cosa è stato difficile? </a:t>
            </a:r>
            <a:endParaRPr dirty="0"/>
          </a:p>
          <a:p>
            <a:pPr marL="685787" indent="-380990">
              <a:buFont typeface="Wingdings" pitchFamily="2" charset="2"/>
              <a:buChar char="Ø"/>
            </a:pPr>
            <a:r>
              <a:rPr lang="it" sz="2133" dirty="0">
                <a:solidFill>
                  <a:srgbClr val="777777"/>
                </a:solidFill>
              </a:rPr>
              <a:t>Avete bisogno di aiuto per andare avanti e, se sì, qual è il vostro prossimo passo? </a:t>
            </a:r>
            <a:endParaRPr sz="2133" dirty="0"/>
          </a:p>
          <a:p>
            <a:pPr marL="0" indent="0"/>
            <a:endParaRPr sz="2133" dirty="0"/>
          </a:p>
          <a:p>
            <a:pPr marL="0" indent="0"/>
            <a:endParaRPr sz="2133" dirty="0"/>
          </a:p>
          <a:p>
            <a:pPr marL="0" indent="0"/>
            <a:endParaRPr sz="2133" dirty="0"/>
          </a:p>
        </p:txBody>
      </p:sp>
      <p:sp>
        <p:nvSpPr>
          <p:cNvPr id="1717" name="Google Shape;1717;p126"/>
          <p:cNvSpPr txBox="1">
            <a:spLocks noGrp="1"/>
          </p:cNvSpPr>
          <p:nvPr>
            <p:ph type="body" idx="2"/>
          </p:nvPr>
        </p:nvSpPr>
        <p:spPr>
          <a:xfrm>
            <a:off x="1753485" y="471674"/>
            <a:ext cx="10178420"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Prendetevi un momento per riflettere sulle seguenti domande e annotate le vostre intuizioni.</a:t>
            </a:r>
            <a:endParaRPr sz="1733" dirty="0"/>
          </a:p>
        </p:txBody>
      </p:sp>
      <p:sp>
        <p:nvSpPr>
          <p:cNvPr id="1718" name="Google Shape;1718;p126"/>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1719" name="Google Shape;1719;p126"/>
          <p:cNvGrpSpPr/>
          <p:nvPr/>
        </p:nvGrpSpPr>
        <p:grpSpPr>
          <a:xfrm>
            <a:off x="424026" y="337850"/>
            <a:ext cx="923745" cy="1077893"/>
            <a:chOff x="2307546" y="2307551"/>
            <a:chExt cx="929291" cy="1082976"/>
          </a:xfrm>
        </p:grpSpPr>
        <p:grpSp>
          <p:nvGrpSpPr>
            <p:cNvPr id="1720" name="Google Shape;1720;p126"/>
            <p:cNvGrpSpPr/>
            <p:nvPr/>
          </p:nvGrpSpPr>
          <p:grpSpPr>
            <a:xfrm>
              <a:off x="2536980" y="2723928"/>
              <a:ext cx="470423" cy="276595"/>
              <a:chOff x="2536980" y="2723928"/>
              <a:chExt cx="470423" cy="276595"/>
            </a:xfrm>
          </p:grpSpPr>
          <p:sp>
            <p:nvSpPr>
              <p:cNvPr id="1721" name="Google Shape;1721;p126"/>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722" name="Google Shape;1722;p126"/>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1723" name="Google Shape;1723;p126"/>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724" name="Google Shape;1724;p126"/>
            <p:cNvGrpSpPr/>
            <p:nvPr/>
          </p:nvGrpSpPr>
          <p:grpSpPr>
            <a:xfrm>
              <a:off x="2307546" y="2307551"/>
              <a:ext cx="929291" cy="1082976"/>
              <a:chOff x="2307546" y="2307551"/>
              <a:chExt cx="929291" cy="1082976"/>
            </a:xfrm>
          </p:grpSpPr>
          <p:sp>
            <p:nvSpPr>
              <p:cNvPr id="1725" name="Google Shape;1725;p126"/>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726" name="Google Shape;1726;p126"/>
              <p:cNvGrpSpPr/>
              <p:nvPr/>
            </p:nvGrpSpPr>
            <p:grpSpPr>
              <a:xfrm>
                <a:off x="2362016" y="2746017"/>
                <a:ext cx="820351" cy="644510"/>
                <a:chOff x="2362016" y="2746017"/>
                <a:chExt cx="820351" cy="644510"/>
              </a:xfrm>
            </p:grpSpPr>
            <p:grpSp>
              <p:nvGrpSpPr>
                <p:cNvPr id="1727" name="Google Shape;1727;p126"/>
                <p:cNvGrpSpPr/>
                <p:nvPr/>
              </p:nvGrpSpPr>
              <p:grpSpPr>
                <a:xfrm>
                  <a:off x="2810981" y="2747665"/>
                  <a:ext cx="371386" cy="642862"/>
                  <a:chOff x="2810981" y="2747665"/>
                  <a:chExt cx="371386" cy="642862"/>
                </a:xfrm>
              </p:grpSpPr>
              <p:sp>
                <p:nvSpPr>
                  <p:cNvPr id="1728" name="Google Shape;1728;p126"/>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729" name="Google Shape;1729;p126"/>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730" name="Google Shape;1730;p126"/>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1731" name="Google Shape;1731;p126"/>
                <p:cNvGrpSpPr/>
                <p:nvPr/>
              </p:nvGrpSpPr>
              <p:grpSpPr>
                <a:xfrm>
                  <a:off x="2362016" y="2746017"/>
                  <a:ext cx="369735" cy="644510"/>
                  <a:chOff x="2362016" y="2746017"/>
                  <a:chExt cx="369735" cy="644510"/>
                </a:xfrm>
              </p:grpSpPr>
              <p:sp>
                <p:nvSpPr>
                  <p:cNvPr id="1732" name="Google Shape;1732;p126"/>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733" name="Google Shape;1733;p126"/>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734" name="Google Shape;1734;p126"/>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1735" name="Google Shape;1735;p126"/>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E.19</a:t>
            </a:r>
            <a:endParaRPr sz="4000">
              <a:solidFill>
                <a:srgbClr val="FF9934"/>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Google Shape;370;p12"/>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71" name="Google Shape;371;p12"/>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72" name="Google Shape;372;p12"/>
          <p:cNvSpPr txBox="1">
            <a:spLocks noGrp="1"/>
          </p:cNvSpPr>
          <p:nvPr>
            <p:ph type="body" idx="1"/>
          </p:nvPr>
        </p:nvSpPr>
        <p:spPr>
          <a:xfrm>
            <a:off x="652092" y="1839040"/>
            <a:ext cx="10599593" cy="4067515"/>
          </a:xfrm>
          <a:prstGeom prst="rect">
            <a:avLst/>
          </a:prstGeom>
          <a:noFill/>
          <a:ln>
            <a:noFill/>
          </a:ln>
        </p:spPr>
        <p:txBody>
          <a:bodyPr spcFirstLastPara="1" vert="horz" wrap="square" lIns="121900" tIns="121900" rIns="121900" bIns="121900" rtlCol="0" anchor="t" anchorCtr="0">
            <a:normAutofit fontScale="77500" lnSpcReduction="20000"/>
          </a:bodyPr>
          <a:lstStyle/>
          <a:p>
            <a:pPr marL="761985" indent="-457189">
              <a:buSzPct val="122241"/>
              <a:buFont typeface="Wingdings" pitchFamily="2" charset="2"/>
              <a:buChar char="Ø"/>
            </a:pPr>
            <a:r>
              <a:rPr lang="it" sz="2533" b="1" dirty="0"/>
              <a:t>A chi potete rivolgervi per ottenere preziose informazioni su di voi? </a:t>
            </a:r>
            <a:r>
              <a:rPr lang="it" sz="2533" dirty="0"/>
              <a:t>Quali amici, familiari, mentori o colleghi vi conoscono abbastanza bene da potervi fornire prospettive ponderate sui vostri punti di forza e sulle vostre passioni? Come potete coinvolgerli nel vostro percorso?</a:t>
            </a:r>
            <a:endParaRPr dirty="0"/>
          </a:p>
          <a:p>
            <a:pPr marL="914381" indent="-457189">
              <a:buSzPct val="122241"/>
              <a:buFont typeface="Wingdings" pitchFamily="2" charset="2"/>
              <a:buChar char="Ø"/>
            </a:pPr>
            <a:endParaRPr sz="2533" dirty="0"/>
          </a:p>
          <a:p>
            <a:pPr marL="761985" indent="-457189">
              <a:buSzPct val="122241"/>
              <a:buFont typeface="Wingdings" pitchFamily="2" charset="2"/>
              <a:buChar char="Ø"/>
            </a:pPr>
            <a:r>
              <a:rPr lang="it" sz="2533" b="1" dirty="0"/>
              <a:t>Come potete accogliere e agire in base al feedback degli altri? </a:t>
            </a:r>
            <a:r>
              <a:rPr lang="it" sz="2533" dirty="0"/>
              <a:t>Siete aperti ad ascoltare le osservazioni degli altri? Come integrerete le loro intuizioni nel vostro processo di auto-riflessione?</a:t>
            </a:r>
            <a:endParaRPr dirty="0"/>
          </a:p>
          <a:p>
            <a:pPr marL="914381" indent="-457189">
              <a:buSzPct val="122241"/>
              <a:buFont typeface="Wingdings" pitchFamily="2" charset="2"/>
              <a:buChar char="Ø"/>
            </a:pPr>
            <a:endParaRPr sz="2533" dirty="0"/>
          </a:p>
          <a:p>
            <a:pPr marL="761985" indent="-457189">
              <a:buSzPct val="122241"/>
              <a:buFont typeface="Wingdings" pitchFamily="2" charset="2"/>
              <a:buChar char="Ø"/>
            </a:pPr>
            <a:r>
              <a:rPr lang="it" sz="2533" b="1" dirty="0"/>
              <a:t>Quali nuovi interessi o opportunità siete disposti a esplorare? </a:t>
            </a:r>
            <a:r>
              <a:rPr lang="it" sz="2533" dirty="0"/>
              <a:t>Siete disposti a lasciare che il vostro Ikigai si evolva nel tempo? Come potreste rimanere flessibili e modificare la vostra direzione quando le vostre passioni e i vostri obiettivi cambiano?</a:t>
            </a:r>
            <a:endParaRPr dirty="0"/>
          </a:p>
          <a:p>
            <a:pPr marL="914381" indent="-457189">
              <a:buSzPct val="122241"/>
              <a:buFont typeface="Wingdings" pitchFamily="2" charset="2"/>
              <a:buChar char="Ø"/>
            </a:pPr>
            <a:endParaRPr sz="2533" b="1" dirty="0"/>
          </a:p>
          <a:p>
            <a:pPr marL="761985" indent="-457189">
              <a:buSzPct val="122241"/>
              <a:buFont typeface="Wingdings" pitchFamily="2" charset="2"/>
              <a:buChar char="Ø"/>
            </a:pPr>
            <a:r>
              <a:rPr lang="it" sz="2533" b="1" dirty="0"/>
              <a:t>Quali promemoria possono aiutarvi a tenere a fuoco il vostro senso dello scopo? </a:t>
            </a:r>
            <a:r>
              <a:rPr lang="it" sz="2533" dirty="0"/>
              <a:t>Spunti visivi o simboli che rappresentano il vostro Ikigai potrebbero aiutarvi a motivarvi? Dove li collochereste per assicurarvi che siano visibili ogni giorno?</a:t>
            </a:r>
            <a:endParaRPr dirty="0"/>
          </a:p>
          <a:p>
            <a:pPr marL="609593" indent="-304798">
              <a:buSzPct val="145161"/>
            </a:pPr>
            <a:endParaRPr sz="2133" b="1" dirty="0">
              <a:solidFill>
                <a:srgbClr val="000000"/>
              </a:solidFill>
            </a:endParaRPr>
          </a:p>
        </p:txBody>
      </p:sp>
      <p:sp>
        <p:nvSpPr>
          <p:cNvPr id="373" name="Google Shape;373;p12"/>
          <p:cNvSpPr txBox="1">
            <a:spLocks noGrp="1"/>
          </p:cNvSpPr>
          <p:nvPr>
            <p:ph type="body" idx="2"/>
          </p:nvPr>
        </p:nvSpPr>
        <p:spPr>
          <a:xfrm>
            <a:off x="1753485" y="471674"/>
            <a:ext cx="10109863"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 un momento di riflessione sulle seguenti domande e annotate le vostre intuizioni.</a:t>
            </a:r>
            <a:endParaRPr sz="1733" dirty="0"/>
          </a:p>
        </p:txBody>
      </p:sp>
      <p:sp>
        <p:nvSpPr>
          <p:cNvPr id="374" name="Google Shape;374;p12"/>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375" name="Google Shape;375;p12"/>
          <p:cNvGrpSpPr/>
          <p:nvPr/>
        </p:nvGrpSpPr>
        <p:grpSpPr>
          <a:xfrm>
            <a:off x="424026" y="337850"/>
            <a:ext cx="923745" cy="1077893"/>
            <a:chOff x="2307546" y="2307551"/>
            <a:chExt cx="929291" cy="1082976"/>
          </a:xfrm>
        </p:grpSpPr>
        <p:grpSp>
          <p:nvGrpSpPr>
            <p:cNvPr id="376" name="Google Shape;376;p12"/>
            <p:cNvGrpSpPr/>
            <p:nvPr/>
          </p:nvGrpSpPr>
          <p:grpSpPr>
            <a:xfrm>
              <a:off x="2536980" y="2723928"/>
              <a:ext cx="470423" cy="276595"/>
              <a:chOff x="2536980" y="2723928"/>
              <a:chExt cx="470423" cy="276595"/>
            </a:xfrm>
          </p:grpSpPr>
          <p:sp>
            <p:nvSpPr>
              <p:cNvPr id="377" name="Google Shape;377;p1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78" name="Google Shape;378;p1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379" name="Google Shape;379;p1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380" name="Google Shape;380;p12"/>
            <p:cNvGrpSpPr/>
            <p:nvPr/>
          </p:nvGrpSpPr>
          <p:grpSpPr>
            <a:xfrm>
              <a:off x="2307546" y="2307551"/>
              <a:ext cx="929291" cy="1082976"/>
              <a:chOff x="2307546" y="2307551"/>
              <a:chExt cx="929291" cy="1082976"/>
            </a:xfrm>
          </p:grpSpPr>
          <p:sp>
            <p:nvSpPr>
              <p:cNvPr id="381" name="Google Shape;381;p1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382" name="Google Shape;382;p12"/>
              <p:cNvGrpSpPr/>
              <p:nvPr/>
            </p:nvGrpSpPr>
            <p:grpSpPr>
              <a:xfrm>
                <a:off x="2362016" y="2746017"/>
                <a:ext cx="820351" cy="644510"/>
                <a:chOff x="2362016" y="2746017"/>
                <a:chExt cx="820351" cy="644510"/>
              </a:xfrm>
            </p:grpSpPr>
            <p:grpSp>
              <p:nvGrpSpPr>
                <p:cNvPr id="383" name="Google Shape;383;p12"/>
                <p:cNvGrpSpPr/>
                <p:nvPr/>
              </p:nvGrpSpPr>
              <p:grpSpPr>
                <a:xfrm>
                  <a:off x="2810981" y="2747665"/>
                  <a:ext cx="371386" cy="642862"/>
                  <a:chOff x="2810981" y="2747665"/>
                  <a:chExt cx="371386" cy="642862"/>
                </a:xfrm>
              </p:grpSpPr>
              <p:sp>
                <p:nvSpPr>
                  <p:cNvPr id="384" name="Google Shape;384;p1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85" name="Google Shape;385;p1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86" name="Google Shape;386;p1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387" name="Google Shape;387;p12"/>
                <p:cNvGrpSpPr/>
                <p:nvPr/>
              </p:nvGrpSpPr>
              <p:grpSpPr>
                <a:xfrm>
                  <a:off x="2362016" y="2746017"/>
                  <a:ext cx="369735" cy="644510"/>
                  <a:chOff x="2362016" y="2746017"/>
                  <a:chExt cx="369735" cy="644510"/>
                </a:xfrm>
              </p:grpSpPr>
              <p:sp>
                <p:nvSpPr>
                  <p:cNvPr id="388" name="Google Shape;388;p1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89" name="Google Shape;389;p1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390" name="Google Shape;390;p1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391" name="Google Shape;391;p12"/>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E.13</a:t>
            </a:r>
            <a:endParaRPr sz="4000">
              <a:solidFill>
                <a:srgbClr val="FF9934"/>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97" name="Google Shape;397;p13"/>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398" name="Google Shape;398;p13"/>
          <p:cNvSpPr txBox="1">
            <a:spLocks noGrp="1"/>
          </p:cNvSpPr>
          <p:nvPr>
            <p:ph type="body" idx="1"/>
          </p:nvPr>
        </p:nvSpPr>
        <p:spPr>
          <a:xfrm>
            <a:off x="652090" y="1804665"/>
            <a:ext cx="10953756" cy="4067515"/>
          </a:xfrm>
          <a:prstGeom prst="rect">
            <a:avLst/>
          </a:prstGeom>
          <a:noFill/>
          <a:ln>
            <a:noFill/>
          </a:ln>
        </p:spPr>
        <p:txBody>
          <a:bodyPr spcFirstLastPara="1" vert="horz" wrap="square" lIns="121900" tIns="121900" rIns="121900" bIns="121900" rtlCol="0" anchor="t" anchorCtr="0">
            <a:normAutofit/>
          </a:bodyPr>
          <a:lstStyle/>
          <a:p>
            <a:pPr marL="685787" indent="-380990">
              <a:buFont typeface="Wingdings" pitchFamily="2" charset="2"/>
              <a:buChar char="Ø"/>
            </a:pPr>
            <a:r>
              <a:rPr lang="it" sz="2133" dirty="0">
                <a:solidFill>
                  <a:srgbClr val="777777"/>
                </a:solidFill>
              </a:rPr>
              <a:t>In base all'esercizio della diapositiva precedente, quali sono le tre riflessioni più importanti che avete fatto finora? </a:t>
            </a:r>
            <a:endParaRPr sz="2133" dirty="0"/>
          </a:p>
          <a:p>
            <a:pPr marL="0" indent="0"/>
            <a:endParaRPr sz="2133" dirty="0"/>
          </a:p>
          <a:p>
            <a:pPr marL="0" indent="0"/>
            <a:endParaRPr sz="2133" dirty="0"/>
          </a:p>
          <a:p>
            <a:pPr marL="0" indent="0"/>
            <a:endParaRPr sz="2133" dirty="0"/>
          </a:p>
          <a:p>
            <a:pPr marL="0" indent="0"/>
            <a:endParaRPr sz="2133" dirty="0"/>
          </a:p>
        </p:txBody>
      </p:sp>
      <p:sp>
        <p:nvSpPr>
          <p:cNvPr id="399" name="Google Shape;399;p13"/>
          <p:cNvSpPr txBox="1">
            <a:spLocks noGrp="1"/>
          </p:cNvSpPr>
          <p:nvPr>
            <p:ph type="body" idx="2"/>
          </p:nvPr>
        </p:nvSpPr>
        <p:spPr>
          <a:xfrm>
            <a:off x="1753485" y="471674"/>
            <a:ext cx="10321897"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Prendetevi un momento per riflettere sulle seguenti domande e annotate le vostre intuizioni.</a:t>
            </a:r>
            <a:endParaRPr sz="1733" dirty="0"/>
          </a:p>
        </p:txBody>
      </p:sp>
      <p:sp>
        <p:nvSpPr>
          <p:cNvPr id="400" name="Google Shape;400;p13"/>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401" name="Google Shape;401;p13"/>
          <p:cNvGrpSpPr/>
          <p:nvPr/>
        </p:nvGrpSpPr>
        <p:grpSpPr>
          <a:xfrm>
            <a:off x="424026" y="337850"/>
            <a:ext cx="923745" cy="1077893"/>
            <a:chOff x="2307546" y="2307551"/>
            <a:chExt cx="929291" cy="1082976"/>
          </a:xfrm>
        </p:grpSpPr>
        <p:grpSp>
          <p:nvGrpSpPr>
            <p:cNvPr id="402" name="Google Shape;402;p13"/>
            <p:cNvGrpSpPr/>
            <p:nvPr/>
          </p:nvGrpSpPr>
          <p:grpSpPr>
            <a:xfrm>
              <a:off x="2536980" y="2723928"/>
              <a:ext cx="470423" cy="276595"/>
              <a:chOff x="2536980" y="2723928"/>
              <a:chExt cx="470423" cy="276595"/>
            </a:xfrm>
          </p:grpSpPr>
          <p:sp>
            <p:nvSpPr>
              <p:cNvPr id="403" name="Google Shape;403;p13"/>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404" name="Google Shape;404;p13"/>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405" name="Google Shape;405;p13"/>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406" name="Google Shape;406;p13"/>
            <p:cNvGrpSpPr/>
            <p:nvPr/>
          </p:nvGrpSpPr>
          <p:grpSpPr>
            <a:xfrm>
              <a:off x="2307546" y="2307551"/>
              <a:ext cx="929291" cy="1082976"/>
              <a:chOff x="2307546" y="2307551"/>
              <a:chExt cx="929291" cy="1082976"/>
            </a:xfrm>
          </p:grpSpPr>
          <p:sp>
            <p:nvSpPr>
              <p:cNvPr id="407" name="Google Shape;407;p13"/>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408" name="Google Shape;408;p13"/>
              <p:cNvGrpSpPr/>
              <p:nvPr/>
            </p:nvGrpSpPr>
            <p:grpSpPr>
              <a:xfrm>
                <a:off x="2362016" y="2746017"/>
                <a:ext cx="820351" cy="644510"/>
                <a:chOff x="2362016" y="2746017"/>
                <a:chExt cx="820351" cy="644510"/>
              </a:xfrm>
            </p:grpSpPr>
            <p:grpSp>
              <p:nvGrpSpPr>
                <p:cNvPr id="409" name="Google Shape;409;p13"/>
                <p:cNvGrpSpPr/>
                <p:nvPr/>
              </p:nvGrpSpPr>
              <p:grpSpPr>
                <a:xfrm>
                  <a:off x="2810981" y="2747665"/>
                  <a:ext cx="371386" cy="642862"/>
                  <a:chOff x="2810981" y="2747665"/>
                  <a:chExt cx="371386" cy="642862"/>
                </a:xfrm>
              </p:grpSpPr>
              <p:sp>
                <p:nvSpPr>
                  <p:cNvPr id="410" name="Google Shape;410;p13"/>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411" name="Google Shape;411;p13"/>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412" name="Google Shape;412;p13"/>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413" name="Google Shape;413;p13"/>
                <p:cNvGrpSpPr/>
                <p:nvPr/>
              </p:nvGrpSpPr>
              <p:grpSpPr>
                <a:xfrm>
                  <a:off x="2362016" y="2746017"/>
                  <a:ext cx="369735" cy="644510"/>
                  <a:chOff x="2362016" y="2746017"/>
                  <a:chExt cx="369735" cy="644510"/>
                </a:xfrm>
              </p:grpSpPr>
              <p:sp>
                <p:nvSpPr>
                  <p:cNvPr id="414" name="Google Shape;414;p13"/>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415" name="Google Shape;415;p13"/>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416" name="Google Shape;416;p13"/>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417" name="Google Shape;417;p13"/>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E.13</a:t>
            </a:r>
            <a:endParaRPr sz="4000">
              <a:solidFill>
                <a:srgbClr val="FF9934"/>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24"/>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605" name="Google Shape;605;p24"/>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606" name="Google Shape;606;p24"/>
          <p:cNvSpPr txBox="1">
            <a:spLocks noGrp="1"/>
          </p:cNvSpPr>
          <p:nvPr>
            <p:ph type="body" idx="1"/>
          </p:nvPr>
        </p:nvSpPr>
        <p:spPr>
          <a:xfrm>
            <a:off x="652090" y="1804665"/>
            <a:ext cx="10953756" cy="4067515"/>
          </a:xfrm>
          <a:prstGeom prst="rect">
            <a:avLst/>
          </a:prstGeom>
          <a:noFill/>
          <a:ln>
            <a:noFill/>
          </a:ln>
        </p:spPr>
        <p:txBody>
          <a:bodyPr spcFirstLastPara="1" vert="horz" wrap="square" lIns="121900" tIns="121900" rIns="121900" bIns="121900" rtlCol="0" anchor="t" anchorCtr="0">
            <a:normAutofit/>
          </a:bodyPr>
          <a:lstStyle/>
          <a:p>
            <a:pPr marL="380990" indent="-380990">
              <a:buFont typeface="Wingdings" pitchFamily="2" charset="2"/>
              <a:buChar char="Ø"/>
            </a:pPr>
            <a:r>
              <a:rPr lang="it" sz="2133" dirty="0"/>
              <a:t>Cosa avete imparato compilando il vostro Ikigai? </a:t>
            </a:r>
            <a:endParaRPr dirty="0"/>
          </a:p>
          <a:p>
            <a:pPr marL="380990" indent="-380990">
              <a:buFont typeface="Wingdings" pitchFamily="2" charset="2"/>
              <a:buChar char="Ø"/>
            </a:pPr>
            <a:endParaRPr sz="2133" dirty="0"/>
          </a:p>
          <a:p>
            <a:pPr marL="380990" indent="-380990">
              <a:buFont typeface="Wingdings" pitchFamily="2" charset="2"/>
              <a:buChar char="Ø"/>
            </a:pPr>
            <a:r>
              <a:rPr lang="it" sz="2133" dirty="0"/>
              <a:t>Quali sono le riflessioni emerse durante il processo?</a:t>
            </a:r>
            <a:endParaRPr dirty="0"/>
          </a:p>
          <a:p>
            <a:pPr marL="380990" indent="-380990">
              <a:buFont typeface="Wingdings" pitchFamily="2" charset="2"/>
              <a:buChar char="Ø"/>
            </a:pPr>
            <a:endParaRPr sz="2133" dirty="0"/>
          </a:p>
          <a:p>
            <a:pPr marL="380990" indent="-380990">
              <a:buFont typeface="Wingdings" pitchFamily="2" charset="2"/>
              <a:buChar char="Ø"/>
            </a:pPr>
            <a:r>
              <a:rPr lang="it" sz="2133" dirty="0"/>
              <a:t>Qual è il vostro prossimo passo, come potete andare avanti?</a:t>
            </a:r>
            <a:endParaRPr dirty="0"/>
          </a:p>
          <a:p>
            <a:pPr marL="0" indent="0"/>
            <a:endParaRPr sz="2133" dirty="0"/>
          </a:p>
          <a:p>
            <a:pPr marL="0" indent="0"/>
            <a:endParaRPr sz="2133" dirty="0"/>
          </a:p>
          <a:p>
            <a:pPr marL="0" indent="0"/>
            <a:endParaRPr sz="2133" dirty="0"/>
          </a:p>
          <a:p>
            <a:pPr marL="0" indent="0"/>
            <a:endParaRPr sz="2133" dirty="0"/>
          </a:p>
          <a:p>
            <a:pPr marL="0" indent="0"/>
            <a:endParaRPr sz="2133" dirty="0"/>
          </a:p>
        </p:txBody>
      </p:sp>
      <p:sp>
        <p:nvSpPr>
          <p:cNvPr id="607" name="Google Shape;607;p24"/>
          <p:cNvSpPr txBox="1">
            <a:spLocks noGrp="1"/>
          </p:cNvSpPr>
          <p:nvPr>
            <p:ph type="body" idx="2"/>
          </p:nvPr>
        </p:nvSpPr>
        <p:spPr>
          <a:xfrm>
            <a:off x="1753484" y="471674"/>
            <a:ext cx="10268888"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 un momento per riflettere sulle seguenti domande e annotate le vostre intuizioni.</a:t>
            </a:r>
            <a:endParaRPr sz="1733" dirty="0"/>
          </a:p>
        </p:txBody>
      </p:sp>
      <p:sp>
        <p:nvSpPr>
          <p:cNvPr id="608" name="Google Shape;608;p24"/>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609" name="Google Shape;609;p24"/>
          <p:cNvGrpSpPr/>
          <p:nvPr/>
        </p:nvGrpSpPr>
        <p:grpSpPr>
          <a:xfrm>
            <a:off x="424026" y="337850"/>
            <a:ext cx="923745" cy="1077893"/>
            <a:chOff x="2307546" y="2307551"/>
            <a:chExt cx="929291" cy="1082976"/>
          </a:xfrm>
        </p:grpSpPr>
        <p:grpSp>
          <p:nvGrpSpPr>
            <p:cNvPr id="610" name="Google Shape;610;p24"/>
            <p:cNvGrpSpPr/>
            <p:nvPr/>
          </p:nvGrpSpPr>
          <p:grpSpPr>
            <a:xfrm>
              <a:off x="2536980" y="2723928"/>
              <a:ext cx="470423" cy="276595"/>
              <a:chOff x="2536980" y="2723928"/>
              <a:chExt cx="470423" cy="276595"/>
            </a:xfrm>
          </p:grpSpPr>
          <p:sp>
            <p:nvSpPr>
              <p:cNvPr id="611" name="Google Shape;611;p24"/>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12" name="Google Shape;612;p24"/>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613" name="Google Shape;613;p24"/>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614" name="Google Shape;614;p24"/>
            <p:cNvGrpSpPr/>
            <p:nvPr/>
          </p:nvGrpSpPr>
          <p:grpSpPr>
            <a:xfrm>
              <a:off x="2307546" y="2307551"/>
              <a:ext cx="929291" cy="1082976"/>
              <a:chOff x="2307546" y="2307551"/>
              <a:chExt cx="929291" cy="1082976"/>
            </a:xfrm>
          </p:grpSpPr>
          <p:sp>
            <p:nvSpPr>
              <p:cNvPr id="615" name="Google Shape;615;p24"/>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616" name="Google Shape;616;p24"/>
              <p:cNvGrpSpPr/>
              <p:nvPr/>
            </p:nvGrpSpPr>
            <p:grpSpPr>
              <a:xfrm>
                <a:off x="2362016" y="2746017"/>
                <a:ext cx="820351" cy="644510"/>
                <a:chOff x="2362016" y="2746017"/>
                <a:chExt cx="820351" cy="644510"/>
              </a:xfrm>
            </p:grpSpPr>
            <p:grpSp>
              <p:nvGrpSpPr>
                <p:cNvPr id="617" name="Google Shape;617;p24"/>
                <p:cNvGrpSpPr/>
                <p:nvPr/>
              </p:nvGrpSpPr>
              <p:grpSpPr>
                <a:xfrm>
                  <a:off x="2810981" y="2747665"/>
                  <a:ext cx="371386" cy="642862"/>
                  <a:chOff x="2810981" y="2747665"/>
                  <a:chExt cx="371386" cy="642862"/>
                </a:xfrm>
              </p:grpSpPr>
              <p:sp>
                <p:nvSpPr>
                  <p:cNvPr id="618" name="Google Shape;618;p24"/>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19" name="Google Shape;619;p24"/>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20" name="Google Shape;620;p24"/>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621" name="Google Shape;621;p24"/>
                <p:cNvGrpSpPr/>
                <p:nvPr/>
              </p:nvGrpSpPr>
              <p:grpSpPr>
                <a:xfrm>
                  <a:off x="2362016" y="2746017"/>
                  <a:ext cx="369735" cy="644510"/>
                  <a:chOff x="2362016" y="2746017"/>
                  <a:chExt cx="369735" cy="644510"/>
                </a:xfrm>
              </p:grpSpPr>
              <p:sp>
                <p:nvSpPr>
                  <p:cNvPr id="622" name="Google Shape;622;p24"/>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23" name="Google Shape;623;p24"/>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24" name="Google Shape;624;p24"/>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625" name="Google Shape;625;p24"/>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E.14</a:t>
            </a:r>
            <a:endParaRPr sz="4000">
              <a:solidFill>
                <a:srgbClr val="FF9934"/>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29"/>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691" name="Google Shape;691;p29"/>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692" name="Google Shape;692;p29"/>
          <p:cNvSpPr txBox="1">
            <a:spLocks noGrp="1"/>
          </p:cNvSpPr>
          <p:nvPr>
            <p:ph type="body" idx="1"/>
          </p:nvPr>
        </p:nvSpPr>
        <p:spPr>
          <a:xfrm>
            <a:off x="652090" y="1804660"/>
            <a:ext cx="10095628" cy="4277445"/>
          </a:xfrm>
          <a:prstGeom prst="rect">
            <a:avLst/>
          </a:prstGeom>
          <a:noFill/>
          <a:ln>
            <a:noFill/>
          </a:ln>
        </p:spPr>
        <p:txBody>
          <a:bodyPr spcFirstLastPara="1" vert="horz" wrap="square" lIns="121900" tIns="121900" rIns="121900" bIns="121900" rtlCol="0" anchor="t" anchorCtr="0">
            <a:noAutofit/>
          </a:bodyPr>
          <a:lstStyle/>
          <a:p>
            <a:pPr marL="380990" indent="-380990">
              <a:lnSpc>
                <a:spcPct val="100000"/>
              </a:lnSpc>
              <a:buFont typeface="Wingdings" pitchFamily="2" charset="2"/>
              <a:buChar char="Ø"/>
            </a:pPr>
            <a:r>
              <a:rPr lang="it" sz="2133" dirty="0"/>
              <a:t>Leggete il background teorico fino a comprendere il concetto generale degli IDG.</a:t>
            </a:r>
            <a:endParaRPr dirty="0"/>
          </a:p>
          <a:p>
            <a:pPr marL="533387" indent="-380990">
              <a:lnSpc>
                <a:spcPct val="100000"/>
              </a:lnSpc>
              <a:buFont typeface="Wingdings" pitchFamily="2" charset="2"/>
              <a:buChar char="Ø"/>
            </a:pPr>
            <a:endParaRPr sz="2133" dirty="0"/>
          </a:p>
          <a:p>
            <a:pPr marL="380990" indent="-380990">
              <a:lnSpc>
                <a:spcPct val="100000"/>
              </a:lnSpc>
              <a:buFont typeface="Wingdings" pitchFamily="2" charset="2"/>
              <a:buChar char="Ø"/>
            </a:pPr>
            <a:r>
              <a:rPr lang="it" sz="2133" dirty="0"/>
              <a:t>Cosa sono gli IDG? (Breve clip): </a:t>
            </a:r>
            <a:r>
              <a:rPr lang="it" sz="2133" u="sng" dirty="0">
                <a:solidFill>
                  <a:schemeClr val="hlink"/>
                </a:solidFill>
                <a:hlinkClick r:id="rId3"/>
              </a:rPr>
              <a:t>https://www.youtube.com/watch?v=xsB5ci-rgGg</a:t>
            </a:r>
            <a:endParaRPr sz="2133" dirty="0"/>
          </a:p>
          <a:p>
            <a:pPr marL="533387" indent="-380990">
              <a:lnSpc>
                <a:spcPct val="100000"/>
              </a:lnSpc>
              <a:buFont typeface="Wingdings" pitchFamily="2" charset="2"/>
              <a:buChar char="Ø"/>
            </a:pPr>
            <a:endParaRPr sz="2133" dirty="0">
              <a:solidFill>
                <a:srgbClr val="777777"/>
              </a:solidFill>
            </a:endParaRPr>
          </a:p>
          <a:p>
            <a:pPr marL="380990" indent="-380990">
              <a:lnSpc>
                <a:spcPct val="100000"/>
              </a:lnSpc>
              <a:buFont typeface="Wingdings" pitchFamily="2" charset="2"/>
              <a:buChar char="Ø"/>
            </a:pPr>
            <a:r>
              <a:rPr lang="it" sz="2133" dirty="0">
                <a:solidFill>
                  <a:srgbClr val="777777"/>
                </a:solidFill>
              </a:rPr>
              <a:t>Linee guida del processo: </a:t>
            </a:r>
            <a:r>
              <a:rPr lang="it" sz="2133" u="sng" dirty="0">
                <a:solidFill>
                  <a:srgbClr val="1155CC"/>
                </a:solidFill>
                <a:hlinkClick r:id="rId4">
                  <a:extLst>
                    <a:ext uri="{A12FA001-AC4F-418D-AE19-62706E023703}">
                      <ahyp:hlinkClr xmlns:ahyp="http://schemas.microsoft.com/office/drawing/2018/hyperlinkcolor" val="tx"/>
                    </a:ext>
                  </a:extLst>
                </a:hlinkClick>
              </a:rPr>
              <a:t>https://drive.google.com/file/d/1nM6eyTc_cr9_kLJAWYrkHTShlhgU9fXD/edit</a:t>
            </a:r>
            <a:endParaRPr sz="2133" u="sng" dirty="0">
              <a:solidFill>
                <a:srgbClr val="1155CC"/>
              </a:solidFill>
            </a:endParaRPr>
          </a:p>
          <a:p>
            <a:pPr marL="533387" indent="-380990">
              <a:lnSpc>
                <a:spcPct val="100000"/>
              </a:lnSpc>
              <a:buFont typeface="Wingdings" pitchFamily="2" charset="2"/>
              <a:buChar char="Ø"/>
            </a:pPr>
            <a:endParaRPr sz="2133" u="sng" dirty="0">
              <a:solidFill>
                <a:srgbClr val="1155CC"/>
              </a:solidFill>
            </a:endParaRPr>
          </a:p>
          <a:p>
            <a:pPr marL="380990" indent="-380990">
              <a:lnSpc>
                <a:spcPct val="100000"/>
              </a:lnSpc>
              <a:buFont typeface="Wingdings" pitchFamily="2" charset="2"/>
              <a:buChar char="Ø"/>
            </a:pPr>
            <a:r>
              <a:rPr lang="it" sz="2133" dirty="0">
                <a:solidFill>
                  <a:srgbClr val="777777"/>
                </a:solidFill>
              </a:rPr>
              <a:t>Processo globale (versione breve): </a:t>
            </a:r>
            <a:r>
              <a:rPr lang="it" sz="2133" u="sng" dirty="0">
                <a:solidFill>
                  <a:srgbClr val="1155CC"/>
                </a:solidFill>
                <a:hlinkClick r:id="rId5">
                  <a:extLst>
                    <a:ext uri="{A12FA001-AC4F-418D-AE19-62706E023703}">
                      <ahyp:hlinkClr xmlns:ahyp="http://schemas.microsoft.com/office/drawing/2018/hyperlinkcolor" val="tx"/>
                    </a:ext>
                  </a:extLst>
                </a:hlinkClick>
              </a:rPr>
              <a:t>https://innerdevelopmentgoals.org/framework/</a:t>
            </a:r>
            <a:br>
              <a:rPr lang="it" sz="2133" dirty="0"/>
            </a:br>
            <a:br>
              <a:rPr lang="it" sz="2133" dirty="0"/>
            </a:br>
            <a:endParaRPr sz="2133" dirty="0"/>
          </a:p>
          <a:p>
            <a:pPr marL="380990" indent="-228594">
              <a:lnSpc>
                <a:spcPct val="100000"/>
              </a:lnSpc>
            </a:pPr>
            <a:endParaRPr sz="1868" dirty="0"/>
          </a:p>
        </p:txBody>
      </p:sp>
      <p:sp>
        <p:nvSpPr>
          <p:cNvPr id="693" name="Google Shape;693;p29"/>
          <p:cNvSpPr txBox="1">
            <a:spLocks noGrp="1"/>
          </p:cNvSpPr>
          <p:nvPr>
            <p:ph type="body" idx="2"/>
          </p:nvPr>
        </p:nvSpPr>
        <p:spPr>
          <a:xfrm>
            <a:off x="1753485" y="471674"/>
            <a:ext cx="9780337"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a:solidFill>
                  <a:srgbClr val="FF9933"/>
                </a:solidFill>
              </a:rPr>
              <a:t>Esercizio: </a:t>
            </a:r>
            <a:r>
              <a:rPr lang="it" sz="2133" b="0">
                <a:solidFill>
                  <a:srgbClr val="777777"/>
                </a:solidFill>
              </a:rPr>
              <a:t>Leggere, riflettere e discutere</a:t>
            </a:r>
            <a:endParaRPr/>
          </a:p>
        </p:txBody>
      </p:sp>
      <p:sp>
        <p:nvSpPr>
          <p:cNvPr id="694" name="Google Shape;694;p29"/>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695" name="Google Shape;695;p29"/>
          <p:cNvGrpSpPr/>
          <p:nvPr/>
        </p:nvGrpSpPr>
        <p:grpSpPr>
          <a:xfrm>
            <a:off x="424026" y="337850"/>
            <a:ext cx="923745" cy="1077893"/>
            <a:chOff x="2307546" y="2307551"/>
            <a:chExt cx="929291" cy="1082976"/>
          </a:xfrm>
        </p:grpSpPr>
        <p:grpSp>
          <p:nvGrpSpPr>
            <p:cNvPr id="696" name="Google Shape;696;p29"/>
            <p:cNvGrpSpPr/>
            <p:nvPr/>
          </p:nvGrpSpPr>
          <p:grpSpPr>
            <a:xfrm>
              <a:off x="2536980" y="2723928"/>
              <a:ext cx="470423" cy="276595"/>
              <a:chOff x="2536980" y="2723928"/>
              <a:chExt cx="470423" cy="276595"/>
            </a:xfrm>
          </p:grpSpPr>
          <p:sp>
            <p:nvSpPr>
              <p:cNvPr id="697" name="Google Shape;697;p29"/>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698" name="Google Shape;698;p29"/>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699" name="Google Shape;699;p29"/>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700" name="Google Shape;700;p29"/>
            <p:cNvGrpSpPr/>
            <p:nvPr/>
          </p:nvGrpSpPr>
          <p:grpSpPr>
            <a:xfrm>
              <a:off x="2307546" y="2307551"/>
              <a:ext cx="929291" cy="1082976"/>
              <a:chOff x="2307546" y="2307551"/>
              <a:chExt cx="929291" cy="1082976"/>
            </a:xfrm>
          </p:grpSpPr>
          <p:sp>
            <p:nvSpPr>
              <p:cNvPr id="701" name="Google Shape;701;p29"/>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702" name="Google Shape;702;p29"/>
              <p:cNvGrpSpPr/>
              <p:nvPr/>
            </p:nvGrpSpPr>
            <p:grpSpPr>
              <a:xfrm>
                <a:off x="2362016" y="2746017"/>
                <a:ext cx="820351" cy="644510"/>
                <a:chOff x="2362016" y="2746017"/>
                <a:chExt cx="820351" cy="644510"/>
              </a:xfrm>
            </p:grpSpPr>
            <p:grpSp>
              <p:nvGrpSpPr>
                <p:cNvPr id="703" name="Google Shape;703;p29"/>
                <p:cNvGrpSpPr/>
                <p:nvPr/>
              </p:nvGrpSpPr>
              <p:grpSpPr>
                <a:xfrm>
                  <a:off x="2810981" y="2747665"/>
                  <a:ext cx="371386" cy="642862"/>
                  <a:chOff x="2810981" y="2747665"/>
                  <a:chExt cx="371386" cy="642862"/>
                </a:xfrm>
              </p:grpSpPr>
              <p:sp>
                <p:nvSpPr>
                  <p:cNvPr id="704" name="Google Shape;704;p29"/>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05" name="Google Shape;705;p29"/>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06" name="Google Shape;706;p29"/>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707" name="Google Shape;707;p29"/>
                <p:cNvGrpSpPr/>
                <p:nvPr/>
              </p:nvGrpSpPr>
              <p:grpSpPr>
                <a:xfrm>
                  <a:off x="2362016" y="2746017"/>
                  <a:ext cx="369735" cy="644510"/>
                  <a:chOff x="2362016" y="2746017"/>
                  <a:chExt cx="369735" cy="644510"/>
                </a:xfrm>
              </p:grpSpPr>
              <p:sp>
                <p:nvSpPr>
                  <p:cNvPr id="708" name="Google Shape;708;p29"/>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09" name="Google Shape;709;p29"/>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10" name="Google Shape;710;p29"/>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pic>
        <p:nvPicPr>
          <p:cNvPr id="711" name="Google Shape;711;p29"/>
          <p:cNvPicPr preferRelativeResize="0"/>
          <p:nvPr/>
        </p:nvPicPr>
        <p:blipFill rotWithShape="1">
          <a:blip r:embed="rId6">
            <a:alphaModFix amt="70000"/>
          </a:blip>
          <a:srcRect/>
          <a:stretch/>
        </p:blipFill>
        <p:spPr>
          <a:xfrm flipH="1">
            <a:off x="9285105" y="4177591"/>
            <a:ext cx="3528051" cy="3559469"/>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12" name="Google Shape;712;p29"/>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E.15</a:t>
            </a:r>
            <a:endParaRPr sz="4000">
              <a:solidFill>
                <a:srgbClr val="FF9934"/>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30"/>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718" name="Google Shape;718;p30"/>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719" name="Google Shape;719;p30"/>
          <p:cNvSpPr txBox="1">
            <a:spLocks noGrp="1"/>
          </p:cNvSpPr>
          <p:nvPr>
            <p:ph type="body" idx="1"/>
          </p:nvPr>
        </p:nvSpPr>
        <p:spPr>
          <a:xfrm>
            <a:off x="652091" y="1804660"/>
            <a:ext cx="10881731" cy="4277445"/>
          </a:xfrm>
          <a:prstGeom prst="rect">
            <a:avLst/>
          </a:prstGeom>
          <a:noFill/>
          <a:ln>
            <a:noFill/>
          </a:ln>
        </p:spPr>
        <p:txBody>
          <a:bodyPr spcFirstLastPara="1" vert="horz" wrap="square" lIns="121900" tIns="121900" rIns="121900" bIns="121900" rtlCol="0" anchor="t" anchorCtr="0">
            <a:noAutofit/>
          </a:bodyPr>
          <a:lstStyle/>
          <a:p>
            <a:pPr marL="685787" indent="-380990">
              <a:buFont typeface="Wingdings" pitchFamily="2" charset="2"/>
              <a:buChar char="Ø"/>
            </a:pPr>
            <a:r>
              <a:rPr lang="it" sz="2133" b="1" dirty="0">
                <a:solidFill>
                  <a:srgbClr val="777777"/>
                </a:solidFill>
              </a:rPr>
              <a:t>Consapevolezza e crescita di sé: </a:t>
            </a:r>
            <a:r>
              <a:rPr lang="it" sz="2133" dirty="0">
                <a:solidFill>
                  <a:srgbClr val="777777"/>
                </a:solidFill>
              </a:rPr>
              <a:t>Come si allineano i miei attuali modi di pensare e di agire con le competenze chiave delineate negli IDG? Dove vedo opportunità di crescita?</a:t>
            </a:r>
            <a:endParaRPr dirty="0"/>
          </a:p>
          <a:p>
            <a:pPr marL="685787" indent="-380990">
              <a:buFont typeface="Wingdings" pitchFamily="2" charset="2"/>
              <a:buChar char="Ø"/>
            </a:pPr>
            <a:r>
              <a:rPr lang="it" sz="2133" b="1" dirty="0">
                <a:solidFill>
                  <a:srgbClr val="777777"/>
                </a:solidFill>
              </a:rPr>
              <a:t>Collaborazione e connessione: </a:t>
            </a:r>
            <a:r>
              <a:rPr lang="it" sz="2133" dirty="0">
                <a:solidFill>
                  <a:srgbClr val="777777"/>
                </a:solidFill>
              </a:rPr>
              <a:t>Come posso favorire connessioni più significative e creare un ambiente di apprendimento di supporto per me e per gli altri?</a:t>
            </a:r>
            <a:endParaRPr dirty="0"/>
          </a:p>
          <a:p>
            <a:pPr marL="685787" indent="-380990">
              <a:buFont typeface="Wingdings" pitchFamily="2" charset="2"/>
              <a:buChar char="Ø"/>
            </a:pPr>
            <a:r>
              <a:rPr lang="it" sz="2133" b="1" dirty="0">
                <a:solidFill>
                  <a:srgbClr val="777777"/>
                </a:solidFill>
              </a:rPr>
              <a:t>Complessità e resilienza: </a:t>
            </a:r>
            <a:r>
              <a:rPr lang="it" sz="2133" dirty="0">
                <a:solidFill>
                  <a:srgbClr val="777777"/>
                </a:solidFill>
              </a:rPr>
              <a:t>In che modo gestisco l'incertezza e la complessità nella mia vita personale e professionale? Quali strategie potrebbero aiutarmi a rafforzare la mia capacità di adattamento?</a:t>
            </a:r>
            <a:endParaRPr dirty="0"/>
          </a:p>
          <a:p>
            <a:pPr marL="685787" indent="-380990">
              <a:buFont typeface="Wingdings" pitchFamily="2" charset="2"/>
              <a:buChar char="Ø"/>
            </a:pPr>
            <a:r>
              <a:rPr lang="it" sz="2133" b="1" dirty="0">
                <a:solidFill>
                  <a:srgbClr val="777777"/>
                </a:solidFill>
              </a:rPr>
              <a:t>Scopo e motivazione: </a:t>
            </a:r>
            <a:r>
              <a:rPr lang="it" sz="2133" dirty="0">
                <a:solidFill>
                  <a:srgbClr val="777777"/>
                </a:solidFill>
              </a:rPr>
              <a:t>In che modo il mio lavoro o la mia vita quotidiana contribuiscono a uno scopo più grande? Quali aspetti del quadro IDG mi ispirano maggiormente?</a:t>
            </a:r>
            <a:endParaRPr dirty="0"/>
          </a:p>
          <a:p>
            <a:pPr marL="685787" indent="-380990">
              <a:buFont typeface="Wingdings" pitchFamily="2" charset="2"/>
              <a:buChar char="Ø"/>
            </a:pPr>
            <a:r>
              <a:rPr lang="it" sz="2133" b="1" dirty="0">
                <a:solidFill>
                  <a:srgbClr val="777777"/>
                </a:solidFill>
              </a:rPr>
              <a:t>Applicazione pratica: </a:t>
            </a:r>
            <a:r>
              <a:rPr lang="it" sz="2133" dirty="0">
                <a:solidFill>
                  <a:srgbClr val="777777"/>
                </a:solidFill>
              </a:rPr>
              <a:t>Come posso integrare gli IDG nel mio sviluppo personale o all'interno della mia organizzazione? Quali piccoli passi posso fare oggi per avere un impatto significativo?</a:t>
            </a:r>
            <a:endParaRPr dirty="0"/>
          </a:p>
          <a:p>
            <a:pPr marL="0" indent="0">
              <a:lnSpc>
                <a:spcPct val="100000"/>
              </a:lnSpc>
            </a:pPr>
            <a:endParaRPr sz="1868" dirty="0"/>
          </a:p>
        </p:txBody>
      </p:sp>
      <p:sp>
        <p:nvSpPr>
          <p:cNvPr id="720" name="Google Shape;720;p30"/>
          <p:cNvSpPr txBox="1">
            <a:spLocks noGrp="1"/>
          </p:cNvSpPr>
          <p:nvPr>
            <p:ph type="body" idx="2"/>
          </p:nvPr>
        </p:nvSpPr>
        <p:spPr>
          <a:xfrm>
            <a:off x="1753485" y="471674"/>
            <a:ext cx="9780337"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a:solidFill>
                  <a:srgbClr val="FF9933"/>
                </a:solidFill>
              </a:rPr>
              <a:t>Esercizio: </a:t>
            </a:r>
            <a:r>
              <a:rPr lang="it" sz="2133" b="0">
                <a:solidFill>
                  <a:srgbClr val="777777"/>
                </a:solidFill>
              </a:rPr>
              <a:t>Leggere, riflettere e discutere</a:t>
            </a:r>
            <a:endParaRPr/>
          </a:p>
        </p:txBody>
      </p:sp>
      <p:sp>
        <p:nvSpPr>
          <p:cNvPr id="721" name="Google Shape;721;p30"/>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722" name="Google Shape;722;p30"/>
          <p:cNvGrpSpPr/>
          <p:nvPr/>
        </p:nvGrpSpPr>
        <p:grpSpPr>
          <a:xfrm>
            <a:off x="424026" y="337850"/>
            <a:ext cx="923745" cy="1077893"/>
            <a:chOff x="2307546" y="2307551"/>
            <a:chExt cx="929291" cy="1082976"/>
          </a:xfrm>
        </p:grpSpPr>
        <p:grpSp>
          <p:nvGrpSpPr>
            <p:cNvPr id="723" name="Google Shape;723;p30"/>
            <p:cNvGrpSpPr/>
            <p:nvPr/>
          </p:nvGrpSpPr>
          <p:grpSpPr>
            <a:xfrm>
              <a:off x="2536980" y="2723928"/>
              <a:ext cx="470423" cy="276595"/>
              <a:chOff x="2536980" y="2723928"/>
              <a:chExt cx="470423" cy="276595"/>
            </a:xfrm>
          </p:grpSpPr>
          <p:sp>
            <p:nvSpPr>
              <p:cNvPr id="724" name="Google Shape;724;p30"/>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25" name="Google Shape;725;p30"/>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726" name="Google Shape;726;p30"/>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727" name="Google Shape;727;p30"/>
            <p:cNvGrpSpPr/>
            <p:nvPr/>
          </p:nvGrpSpPr>
          <p:grpSpPr>
            <a:xfrm>
              <a:off x="2307546" y="2307551"/>
              <a:ext cx="929291" cy="1082976"/>
              <a:chOff x="2307546" y="2307551"/>
              <a:chExt cx="929291" cy="1082976"/>
            </a:xfrm>
          </p:grpSpPr>
          <p:sp>
            <p:nvSpPr>
              <p:cNvPr id="728" name="Google Shape;728;p30"/>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729" name="Google Shape;729;p30"/>
              <p:cNvGrpSpPr/>
              <p:nvPr/>
            </p:nvGrpSpPr>
            <p:grpSpPr>
              <a:xfrm>
                <a:off x="2362016" y="2746017"/>
                <a:ext cx="820351" cy="644510"/>
                <a:chOff x="2362016" y="2746017"/>
                <a:chExt cx="820351" cy="644510"/>
              </a:xfrm>
            </p:grpSpPr>
            <p:grpSp>
              <p:nvGrpSpPr>
                <p:cNvPr id="730" name="Google Shape;730;p30"/>
                <p:cNvGrpSpPr/>
                <p:nvPr/>
              </p:nvGrpSpPr>
              <p:grpSpPr>
                <a:xfrm>
                  <a:off x="2810981" y="2747665"/>
                  <a:ext cx="371386" cy="642862"/>
                  <a:chOff x="2810981" y="2747665"/>
                  <a:chExt cx="371386" cy="642862"/>
                </a:xfrm>
              </p:grpSpPr>
              <p:sp>
                <p:nvSpPr>
                  <p:cNvPr id="731" name="Google Shape;731;p30"/>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32" name="Google Shape;732;p30"/>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33" name="Google Shape;733;p30"/>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734" name="Google Shape;734;p30"/>
                <p:cNvGrpSpPr/>
                <p:nvPr/>
              </p:nvGrpSpPr>
              <p:grpSpPr>
                <a:xfrm>
                  <a:off x="2362016" y="2746017"/>
                  <a:ext cx="369735" cy="644510"/>
                  <a:chOff x="2362016" y="2746017"/>
                  <a:chExt cx="369735" cy="644510"/>
                </a:xfrm>
              </p:grpSpPr>
              <p:sp>
                <p:nvSpPr>
                  <p:cNvPr id="735" name="Google Shape;735;p30"/>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36" name="Google Shape;736;p30"/>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737" name="Google Shape;737;p30"/>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pic>
        <p:nvPicPr>
          <p:cNvPr id="738" name="Google Shape;738;p30"/>
          <p:cNvPicPr preferRelativeResize="0"/>
          <p:nvPr/>
        </p:nvPicPr>
        <p:blipFill rotWithShape="1">
          <a:blip r:embed="rId3">
            <a:alphaModFix amt="70000"/>
          </a:blip>
          <a:srcRect/>
          <a:stretch/>
        </p:blipFill>
        <p:spPr>
          <a:xfrm>
            <a:off x="-1410047" y="4585435"/>
            <a:ext cx="3046892" cy="326303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739" name="Google Shape;739;p30"/>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E.15</a:t>
            </a:r>
            <a:endParaRPr sz="4000">
              <a:solidFill>
                <a:srgbClr val="FF9934"/>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p34"/>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816" name="Google Shape;816;p34"/>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817" name="Google Shape;817;p34"/>
          <p:cNvSpPr txBox="1">
            <a:spLocks noGrp="1"/>
          </p:cNvSpPr>
          <p:nvPr>
            <p:ph type="body" idx="1"/>
          </p:nvPr>
        </p:nvSpPr>
        <p:spPr>
          <a:xfrm>
            <a:off x="466240" y="1463346"/>
            <a:ext cx="11454829" cy="4330901"/>
          </a:xfrm>
          <a:prstGeom prst="rect">
            <a:avLst/>
          </a:prstGeom>
          <a:noFill/>
          <a:ln>
            <a:noFill/>
          </a:ln>
        </p:spPr>
        <p:txBody>
          <a:bodyPr spcFirstLastPara="1" vert="horz" wrap="square" lIns="121900" tIns="121900" rIns="121900" bIns="121900" rtlCol="0" anchor="t" anchorCtr="0">
            <a:noAutofit/>
          </a:bodyPr>
          <a:lstStyle/>
          <a:p>
            <a:pPr marL="0" indent="0">
              <a:lnSpc>
                <a:spcPct val="100000"/>
              </a:lnSpc>
            </a:pPr>
            <a:r>
              <a:rPr lang="it" sz="1600" dirty="0"/>
              <a:t>Meet Yourself at 90 è un esercizio guidato che vi aiuta a essere presenti con le vostre speranze, i vostri sogni, le vostre priorità e i vostri valori immaginandovi alla vostra festa di compleanno di 90 anni. È un esercizio che a volte provoca sentimenti forti. E qualunque cosa appaia, va bene. Siete abbastanza grandi per contenere tutte le vostre emozioni.</a:t>
            </a:r>
            <a:endParaRPr dirty="0"/>
          </a:p>
          <a:p>
            <a:pPr marL="380990" indent="-380990">
              <a:lnSpc>
                <a:spcPct val="100000"/>
              </a:lnSpc>
              <a:buFont typeface="Wingdings" pitchFamily="2" charset="2"/>
              <a:buChar char="Ø"/>
            </a:pPr>
            <a:endParaRPr sz="1867" dirty="0"/>
          </a:p>
          <a:p>
            <a:pPr marL="380985" indent="-380985">
              <a:lnSpc>
                <a:spcPct val="100000"/>
              </a:lnSpc>
              <a:buFont typeface="Wingdings" pitchFamily="2" charset="2"/>
              <a:buChar char="Ø"/>
            </a:pPr>
            <a:r>
              <a:rPr lang="it" sz="1600" dirty="0"/>
              <a:t>Sedetevi comodamente sulla sedia con la schiena dritta ma rilassata. Lasciate che il corpo riposi in se stesso. Cosa pensa dell'inquinamento generato dalle attività turistiche, tra cui i rifiuti di plastica, l'inquinamento acustico e l'inquinamento fognario?</a:t>
            </a:r>
            <a:endParaRPr dirty="0"/>
          </a:p>
          <a:p>
            <a:pPr marL="380985" indent="-380985">
              <a:lnSpc>
                <a:spcPct val="100000"/>
              </a:lnSpc>
              <a:buFont typeface="Wingdings" pitchFamily="2" charset="2"/>
              <a:buChar char="Ø"/>
            </a:pPr>
            <a:r>
              <a:rPr lang="it" sz="1600" dirty="0"/>
              <a:t>Siate consapevoli di dove vi trovate in questo momento. Chiudete delicatamente gli occhi. Sentite di essere completamente presenti nel vostro corpo. Siate consapevoli del contatto dei piedi con il suolo, delle braccia con le gambe.</a:t>
            </a:r>
            <a:endParaRPr dirty="0"/>
          </a:p>
          <a:p>
            <a:pPr marL="380985" indent="-380985">
              <a:lnSpc>
                <a:spcPct val="100000"/>
              </a:lnSpc>
              <a:buFont typeface="Wingdings" pitchFamily="2" charset="2"/>
              <a:buChar char="Ø"/>
            </a:pPr>
            <a:r>
              <a:rPr lang="it" sz="1600" dirty="0"/>
              <a:t>Ora concentrate la vostra coscienza sul respiro. Osservate come il respiro entra nel corpo e poi ne esce. Non cambiate il modo di respirare. Seguite il respiro, respiro per respiro.</a:t>
            </a:r>
            <a:endParaRPr dirty="0"/>
          </a:p>
          <a:p>
            <a:pPr marL="380985" indent="-380985">
              <a:lnSpc>
                <a:spcPct val="100000"/>
              </a:lnSpc>
              <a:buFont typeface="Wingdings" pitchFamily="2" charset="2"/>
              <a:buChar char="Ø"/>
            </a:pPr>
            <a:r>
              <a:rPr lang="it" sz="1600" dirty="0"/>
              <a:t>Immaginate di essere riusciti a spostarvi in avanti nel tempo e di essere diventati voi stessi a 90 anni. Potete decidere liberamente dove trovarvi. Siete in una stanza? Siete all'aperto? Decidete come volete che sia il luogo in cui vi trovate. Immaginate di essere lì, mettetevi davvero lì.</a:t>
            </a:r>
            <a:endParaRPr dirty="0"/>
          </a:p>
          <a:p>
            <a:pPr marL="380985" indent="-380985">
              <a:lnSpc>
                <a:spcPct val="100000"/>
              </a:lnSpc>
              <a:buFont typeface="Wingdings" pitchFamily="2" charset="2"/>
              <a:buChar char="Ø"/>
            </a:pPr>
            <a:r>
              <a:rPr lang="it" sz="1600" dirty="0"/>
              <a:t>Presto riceverete la visita di un amico o di un parente che ha significato o significa molto per voi. In questo futuro, tutti vivono, quindi chiunque può venire, anche le persone che sono già morte o che potrebbero non vivere quando voi avrete 90 anni. Ora decidete per cosa volete che queste persone importanti della vostra vita vi ricordino.</a:t>
            </a:r>
            <a:endParaRPr dirty="0"/>
          </a:p>
          <a:p>
            <a:pPr marL="380985" indent="-380985">
              <a:lnSpc>
                <a:spcPct val="100000"/>
              </a:lnSpc>
              <a:buFont typeface="Wingdings" pitchFamily="2" charset="2"/>
              <a:buChar char="Ø"/>
            </a:pPr>
            <a:r>
              <a:rPr lang="it" sz="1600" dirty="0"/>
              <a:t>Scegliete una persona. Lasciate che questa persona si avvicini a voi. Cosa vorreste che dicesse di voi come amico, partner, figlio o collega? Immaginate che la persona lo dica. Siate coraggiosi, immaginate che questa persona dica ciò che più di tutto volete che dica. Anche se pensate di non essere stati all'altezza di ciò che volete che dica, lasciate che lo dica comunque. Non trattenete nulla.</a:t>
            </a:r>
            <a:endParaRPr dirty="0"/>
          </a:p>
        </p:txBody>
      </p:sp>
      <p:sp>
        <p:nvSpPr>
          <p:cNvPr id="818" name="Google Shape;818;p34"/>
          <p:cNvSpPr txBox="1">
            <a:spLocks noGrp="1"/>
          </p:cNvSpPr>
          <p:nvPr>
            <p:ph type="body" idx="2"/>
          </p:nvPr>
        </p:nvSpPr>
        <p:spPr>
          <a:xfrm>
            <a:off x="1895527" y="448001"/>
            <a:ext cx="9638295" cy="803655"/>
          </a:xfrm>
          <a:prstGeom prst="rect">
            <a:avLst/>
          </a:prstGeom>
          <a:noFill/>
          <a:ln>
            <a:noFill/>
          </a:ln>
        </p:spPr>
        <p:txBody>
          <a:bodyPr spcFirstLastPara="1" vert="horz" wrap="square" lIns="121900" tIns="121900" rIns="121900" bIns="121900" rtlCol="0" anchor="t" anchorCtr="0">
            <a:noAutofit/>
          </a:bodyPr>
          <a:lstStyle/>
          <a:p>
            <a:pPr marL="0" indent="0"/>
            <a:r>
              <a:rPr lang="it" sz="2667">
                <a:solidFill>
                  <a:srgbClr val="FF9933"/>
                </a:solidFill>
              </a:rPr>
              <a:t>Esercizio fisico: </a:t>
            </a:r>
            <a:r>
              <a:rPr lang="it" sz="2133" b="0">
                <a:solidFill>
                  <a:srgbClr val="777777"/>
                </a:solidFill>
              </a:rPr>
              <a:t>Incontrare se stessi a 90 anni</a:t>
            </a:r>
            <a:endParaRPr/>
          </a:p>
        </p:txBody>
      </p:sp>
      <p:sp>
        <p:nvSpPr>
          <p:cNvPr id="819" name="Google Shape;819;p34"/>
          <p:cNvSpPr/>
          <p:nvPr/>
        </p:nvSpPr>
        <p:spPr>
          <a:xfrm rot="-5400000">
            <a:off x="260080" y="22420"/>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sp>
        <p:nvSpPr>
          <p:cNvPr id="820" name="Google Shape;820;p34"/>
          <p:cNvSpPr txBox="1">
            <a:spLocks noGrp="1"/>
          </p:cNvSpPr>
          <p:nvPr>
            <p:ph type="sldNum" idx="12"/>
          </p:nvPr>
        </p:nvSpPr>
        <p:spPr>
          <a:xfrm>
            <a:off x="11284488" y="6173689"/>
            <a:ext cx="636581" cy="621096"/>
          </a:xfrm>
          <a:prstGeom prst="rect">
            <a:avLst/>
          </a:prstGeom>
          <a:noFill/>
          <a:ln>
            <a:noFill/>
          </a:ln>
        </p:spPr>
        <p:txBody>
          <a:bodyPr spcFirstLastPara="1" vert="horz" wrap="square" lIns="121900" tIns="60933" rIns="121900" bIns="60933" rtlCol="0" anchor="ctr" anchorCtr="0">
            <a:noAutofit/>
          </a:bodyPr>
          <a:lstStyle/>
          <a:p>
            <a:fld id="{00000000-1234-1234-1234-123412341234}" type="slidenum">
              <a:rPr lang="it"/>
              <a:pPr/>
              <a:t>7</a:t>
            </a:fld>
            <a:endParaRPr/>
          </a:p>
        </p:txBody>
      </p:sp>
      <p:grpSp>
        <p:nvGrpSpPr>
          <p:cNvPr id="821" name="Google Shape;821;p34"/>
          <p:cNvGrpSpPr/>
          <p:nvPr/>
        </p:nvGrpSpPr>
        <p:grpSpPr>
          <a:xfrm>
            <a:off x="392628" y="371961"/>
            <a:ext cx="1092307" cy="1079848"/>
            <a:chOff x="3987863" y="749845"/>
            <a:chExt cx="1138917" cy="1002207"/>
          </a:xfrm>
        </p:grpSpPr>
        <p:grpSp>
          <p:nvGrpSpPr>
            <p:cNvPr id="822" name="Google Shape;822;p34"/>
            <p:cNvGrpSpPr/>
            <p:nvPr/>
          </p:nvGrpSpPr>
          <p:grpSpPr>
            <a:xfrm>
              <a:off x="4384008" y="972375"/>
              <a:ext cx="346627" cy="558795"/>
              <a:chOff x="4384008" y="972375"/>
              <a:chExt cx="346627" cy="558795"/>
            </a:xfrm>
          </p:grpSpPr>
          <p:sp>
            <p:nvSpPr>
              <p:cNvPr id="823" name="Google Shape;823;p34"/>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24" name="Google Shape;824;p34"/>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25" name="Google Shape;825;p34"/>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26" name="Google Shape;826;p34"/>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827" name="Google Shape;827;p34"/>
            <p:cNvGrpSpPr/>
            <p:nvPr/>
          </p:nvGrpSpPr>
          <p:grpSpPr>
            <a:xfrm>
              <a:off x="3987863" y="749845"/>
              <a:ext cx="1138917" cy="1002207"/>
              <a:chOff x="3987863" y="749845"/>
              <a:chExt cx="1138917" cy="1002207"/>
            </a:xfrm>
          </p:grpSpPr>
          <p:sp>
            <p:nvSpPr>
              <p:cNvPr id="828" name="Google Shape;828;p34"/>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29" name="Google Shape;829;p34"/>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30" name="Google Shape;830;p34"/>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831" name="Google Shape;831;p34"/>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sp>
        <p:nvSpPr>
          <p:cNvPr id="832" name="Google Shape;832;p34"/>
          <p:cNvSpPr txBox="1"/>
          <p:nvPr/>
        </p:nvSpPr>
        <p:spPr>
          <a:xfrm>
            <a:off x="70929" y="6367011"/>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E.16</a:t>
            </a:r>
            <a:endParaRPr sz="4000">
              <a:solidFill>
                <a:srgbClr val="FF9934"/>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0"/>
        <p:cNvGrpSpPr/>
        <p:nvPr/>
      </p:nvGrpSpPr>
      <p:grpSpPr>
        <a:xfrm>
          <a:off x="0" y="0"/>
          <a:ext cx="0" cy="0"/>
          <a:chOff x="0" y="0"/>
          <a:chExt cx="0" cy="0"/>
        </a:xfrm>
      </p:grpSpPr>
      <p:sp>
        <p:nvSpPr>
          <p:cNvPr id="1071" name="Google Shape;1071;p102"/>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072" name="Google Shape;1072;p102"/>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073" name="Google Shape;1073;p102"/>
          <p:cNvSpPr txBox="1">
            <a:spLocks noGrp="1"/>
          </p:cNvSpPr>
          <p:nvPr>
            <p:ph type="body" idx="1"/>
          </p:nvPr>
        </p:nvSpPr>
        <p:spPr>
          <a:xfrm>
            <a:off x="652090" y="1804665"/>
            <a:ext cx="10953756" cy="4067515"/>
          </a:xfrm>
          <a:prstGeom prst="rect">
            <a:avLst/>
          </a:prstGeom>
          <a:noFill/>
          <a:ln>
            <a:noFill/>
          </a:ln>
        </p:spPr>
        <p:txBody>
          <a:bodyPr spcFirstLastPara="1" vert="horz" wrap="square" lIns="121900" tIns="121900" rIns="121900" bIns="121900" rtlCol="0" anchor="t" anchorCtr="0">
            <a:normAutofit/>
          </a:bodyPr>
          <a:lstStyle/>
          <a:p>
            <a:pPr marL="380990" indent="-380990">
              <a:buFont typeface="Wingdings" pitchFamily="2" charset="2"/>
              <a:buChar char="Ø"/>
            </a:pPr>
            <a:r>
              <a:rPr lang="it" sz="2133" dirty="0"/>
              <a:t>Quali altri percorsi di carriera potete individuare? </a:t>
            </a:r>
            <a:endParaRPr dirty="0"/>
          </a:p>
          <a:p>
            <a:pPr marL="533387" indent="-380990">
              <a:buFont typeface="Wingdings" pitchFamily="2" charset="2"/>
              <a:buChar char="Ø"/>
            </a:pPr>
            <a:endParaRPr sz="2133" dirty="0"/>
          </a:p>
          <a:p>
            <a:pPr marL="380990" indent="-380990">
              <a:buFont typeface="Wingdings" pitchFamily="2" charset="2"/>
              <a:buChar char="Ø"/>
            </a:pPr>
            <a:r>
              <a:rPr lang="it" sz="2133" dirty="0"/>
              <a:t>Ci sono delle varianti ai suggerimenti proposti che ritenete siano di vostro gradimento? </a:t>
            </a:r>
            <a:br>
              <a:rPr lang="it" sz="2133" dirty="0"/>
            </a:br>
            <a:r>
              <a:rPr lang="it" sz="2133" dirty="0"/>
              <a:t>Quali?</a:t>
            </a:r>
            <a:endParaRPr dirty="0"/>
          </a:p>
          <a:p>
            <a:pPr marL="533387" indent="-380990">
              <a:buFont typeface="Wingdings" pitchFamily="2" charset="2"/>
              <a:buChar char="Ø"/>
            </a:pPr>
            <a:endParaRPr sz="2133" dirty="0"/>
          </a:p>
          <a:p>
            <a:pPr marL="380990" indent="-380990">
              <a:buFont typeface="Wingdings" pitchFamily="2" charset="2"/>
              <a:buChar char="Ø"/>
            </a:pPr>
            <a:r>
              <a:rPr lang="it" sz="2133" dirty="0"/>
              <a:t>Pensate alle vostre attuali competenze, non solo a quelle legate al lavoro o all'istruzione, e riflettete se queste potrebbero essere utilizzate in modi nuovi nel settore dell'ecoturismo.</a:t>
            </a:r>
            <a:endParaRPr dirty="0"/>
          </a:p>
          <a:p>
            <a:pPr marL="0" indent="0"/>
            <a:endParaRPr sz="2133" dirty="0"/>
          </a:p>
          <a:p>
            <a:pPr marL="0" indent="0"/>
            <a:endParaRPr sz="2133" dirty="0"/>
          </a:p>
          <a:p>
            <a:pPr marL="0" indent="0"/>
            <a:endParaRPr sz="2133" dirty="0"/>
          </a:p>
          <a:p>
            <a:pPr marL="0" indent="0"/>
            <a:endParaRPr sz="2133" dirty="0"/>
          </a:p>
        </p:txBody>
      </p:sp>
      <p:sp>
        <p:nvSpPr>
          <p:cNvPr id="1074" name="Google Shape;1074;p102"/>
          <p:cNvSpPr txBox="1">
            <a:spLocks noGrp="1"/>
          </p:cNvSpPr>
          <p:nvPr>
            <p:ph type="body" idx="2"/>
          </p:nvPr>
        </p:nvSpPr>
        <p:spPr>
          <a:xfrm>
            <a:off x="1753484" y="471674"/>
            <a:ext cx="10173472"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 un momento per riflettere sulle seguenti domande e annotate le vostre intuizioni.</a:t>
            </a:r>
            <a:endParaRPr sz="1733" dirty="0"/>
          </a:p>
        </p:txBody>
      </p:sp>
      <p:sp>
        <p:nvSpPr>
          <p:cNvPr id="1075" name="Google Shape;1075;p102"/>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1076" name="Google Shape;1076;p102"/>
          <p:cNvGrpSpPr/>
          <p:nvPr/>
        </p:nvGrpSpPr>
        <p:grpSpPr>
          <a:xfrm>
            <a:off x="424026" y="337850"/>
            <a:ext cx="923745" cy="1077893"/>
            <a:chOff x="2307546" y="2307551"/>
            <a:chExt cx="929291" cy="1082976"/>
          </a:xfrm>
        </p:grpSpPr>
        <p:grpSp>
          <p:nvGrpSpPr>
            <p:cNvPr id="1077" name="Google Shape;1077;p102"/>
            <p:cNvGrpSpPr/>
            <p:nvPr/>
          </p:nvGrpSpPr>
          <p:grpSpPr>
            <a:xfrm>
              <a:off x="2536980" y="2723928"/>
              <a:ext cx="470423" cy="276595"/>
              <a:chOff x="2536980" y="2723928"/>
              <a:chExt cx="470423" cy="276595"/>
            </a:xfrm>
          </p:grpSpPr>
          <p:sp>
            <p:nvSpPr>
              <p:cNvPr id="1078" name="Google Shape;1078;p102"/>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079" name="Google Shape;1079;p102"/>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1080" name="Google Shape;1080;p102"/>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081" name="Google Shape;1081;p102"/>
            <p:cNvGrpSpPr/>
            <p:nvPr/>
          </p:nvGrpSpPr>
          <p:grpSpPr>
            <a:xfrm>
              <a:off x="2307546" y="2307551"/>
              <a:ext cx="929291" cy="1082976"/>
              <a:chOff x="2307546" y="2307551"/>
              <a:chExt cx="929291" cy="1082976"/>
            </a:xfrm>
          </p:grpSpPr>
          <p:sp>
            <p:nvSpPr>
              <p:cNvPr id="1082" name="Google Shape;1082;p102"/>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083" name="Google Shape;1083;p102"/>
              <p:cNvGrpSpPr/>
              <p:nvPr/>
            </p:nvGrpSpPr>
            <p:grpSpPr>
              <a:xfrm>
                <a:off x="2362016" y="2746017"/>
                <a:ext cx="820351" cy="644510"/>
                <a:chOff x="2362016" y="2746017"/>
                <a:chExt cx="820351" cy="644510"/>
              </a:xfrm>
            </p:grpSpPr>
            <p:grpSp>
              <p:nvGrpSpPr>
                <p:cNvPr id="1084" name="Google Shape;1084;p102"/>
                <p:cNvGrpSpPr/>
                <p:nvPr/>
              </p:nvGrpSpPr>
              <p:grpSpPr>
                <a:xfrm>
                  <a:off x="2810981" y="2747665"/>
                  <a:ext cx="371386" cy="642862"/>
                  <a:chOff x="2810981" y="2747665"/>
                  <a:chExt cx="371386" cy="642862"/>
                </a:xfrm>
              </p:grpSpPr>
              <p:sp>
                <p:nvSpPr>
                  <p:cNvPr id="1085" name="Google Shape;1085;p102"/>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086" name="Google Shape;1086;p102"/>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087" name="Google Shape;1087;p102"/>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1088" name="Google Shape;1088;p102"/>
                <p:cNvGrpSpPr/>
                <p:nvPr/>
              </p:nvGrpSpPr>
              <p:grpSpPr>
                <a:xfrm>
                  <a:off x="2362016" y="2746017"/>
                  <a:ext cx="369735" cy="644510"/>
                  <a:chOff x="2362016" y="2746017"/>
                  <a:chExt cx="369735" cy="644510"/>
                </a:xfrm>
              </p:grpSpPr>
              <p:sp>
                <p:nvSpPr>
                  <p:cNvPr id="1089" name="Google Shape;1089;p102"/>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090" name="Google Shape;1090;p102"/>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091" name="Google Shape;1091;p102"/>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1092" name="Google Shape;1092;p102"/>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E.17</a:t>
            </a:r>
            <a:endParaRPr sz="4000">
              <a:solidFill>
                <a:srgbClr val="FF9934"/>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6"/>
        <p:cNvGrpSpPr/>
        <p:nvPr/>
      </p:nvGrpSpPr>
      <p:grpSpPr>
        <a:xfrm>
          <a:off x="0" y="0"/>
          <a:ext cx="0" cy="0"/>
          <a:chOff x="0" y="0"/>
          <a:chExt cx="0" cy="0"/>
        </a:xfrm>
      </p:grpSpPr>
      <p:sp>
        <p:nvSpPr>
          <p:cNvPr id="1177" name="Google Shape;1177;p105"/>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178" name="Google Shape;1178;p105"/>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sz="1401">
              <a:solidFill>
                <a:srgbClr val="000000"/>
              </a:solidFill>
              <a:latin typeface="Arial"/>
              <a:ea typeface="Arial"/>
              <a:cs typeface="Arial"/>
              <a:sym typeface="Arial"/>
            </a:endParaRPr>
          </a:p>
        </p:txBody>
      </p:sp>
      <p:sp>
        <p:nvSpPr>
          <p:cNvPr id="1179" name="Google Shape;1179;p105"/>
          <p:cNvSpPr txBox="1">
            <a:spLocks noGrp="1"/>
          </p:cNvSpPr>
          <p:nvPr>
            <p:ph type="body" idx="1"/>
          </p:nvPr>
        </p:nvSpPr>
        <p:spPr>
          <a:xfrm>
            <a:off x="652090" y="1804665"/>
            <a:ext cx="10530465" cy="4067515"/>
          </a:xfrm>
          <a:prstGeom prst="rect">
            <a:avLst/>
          </a:prstGeom>
          <a:noFill/>
          <a:ln>
            <a:noFill/>
          </a:ln>
        </p:spPr>
        <p:txBody>
          <a:bodyPr spcFirstLastPara="1" vert="horz" wrap="square" lIns="121900" tIns="121900" rIns="121900" bIns="121900" rtlCol="0" anchor="t" anchorCtr="0">
            <a:normAutofit fontScale="92500" lnSpcReduction="20000"/>
          </a:bodyPr>
          <a:lstStyle/>
          <a:p>
            <a:pPr marL="685787" indent="-380990">
              <a:buSzPct val="114467"/>
              <a:buFont typeface="Wingdings" pitchFamily="2" charset="2"/>
              <a:buChar char="Ø"/>
            </a:pPr>
            <a:r>
              <a:rPr lang="it" sz="2267" b="1" dirty="0">
                <a:solidFill>
                  <a:srgbClr val="777777"/>
                </a:solidFill>
              </a:rPr>
              <a:t>Riflettere sui propri interessi: </a:t>
            </a:r>
            <a:r>
              <a:rPr lang="it" sz="2267" dirty="0">
                <a:solidFill>
                  <a:srgbClr val="777777"/>
                </a:solidFill>
              </a:rPr>
              <a:t>Prendetevi del tempo per considerare quali aspetti dell'ecoturismo vi interessano di più.</a:t>
            </a:r>
            <a:endParaRPr dirty="0"/>
          </a:p>
          <a:p>
            <a:pPr marL="685787" indent="-380990">
              <a:buSzPct val="114467"/>
              <a:buFont typeface="Wingdings" pitchFamily="2" charset="2"/>
              <a:buChar char="Ø"/>
            </a:pPr>
            <a:r>
              <a:rPr lang="it" sz="2267" b="1" dirty="0">
                <a:solidFill>
                  <a:srgbClr val="777777"/>
                </a:solidFill>
              </a:rPr>
              <a:t>Percorso di carriera di ricerca: </a:t>
            </a:r>
            <a:r>
              <a:rPr lang="it" sz="2267" dirty="0">
                <a:solidFill>
                  <a:srgbClr val="777777"/>
                </a:solidFill>
              </a:rPr>
              <a:t>Esplorare i diversi ruoli all'interno dell'ecoturismo e i loro requisiti.</a:t>
            </a:r>
            <a:endParaRPr dirty="0"/>
          </a:p>
          <a:p>
            <a:pPr marL="685787" indent="-380990">
              <a:buSzPct val="114467"/>
              <a:buFont typeface="Wingdings" pitchFamily="2" charset="2"/>
              <a:buChar char="Ø"/>
            </a:pPr>
            <a:r>
              <a:rPr lang="it" sz="2267" b="1" dirty="0">
                <a:solidFill>
                  <a:srgbClr val="777777"/>
                </a:solidFill>
              </a:rPr>
              <a:t>Valutare l'allineamento: </a:t>
            </a:r>
            <a:r>
              <a:rPr lang="it" sz="2267" dirty="0">
                <a:solidFill>
                  <a:srgbClr val="777777"/>
                </a:solidFill>
              </a:rPr>
              <a:t>Valutate come ogni percorso professionale si allinea con i vostri interessi e le vostre competenze.</a:t>
            </a:r>
            <a:endParaRPr dirty="0"/>
          </a:p>
          <a:p>
            <a:pPr marL="685787" indent="-380990">
              <a:buSzPct val="114467"/>
              <a:buFont typeface="Wingdings" pitchFamily="2" charset="2"/>
              <a:buChar char="Ø"/>
            </a:pPr>
            <a:r>
              <a:rPr lang="it" sz="2267" b="1" dirty="0">
                <a:solidFill>
                  <a:srgbClr val="777777"/>
                </a:solidFill>
              </a:rPr>
              <a:t>Cercare una guida: </a:t>
            </a:r>
            <a:r>
              <a:rPr lang="it" sz="2267" dirty="0">
                <a:solidFill>
                  <a:srgbClr val="777777"/>
                </a:solidFill>
              </a:rPr>
              <a:t>Rivolgetevi ai vostri mentori o ai professionisti del settore per ottenere consigli.</a:t>
            </a:r>
            <a:endParaRPr dirty="0"/>
          </a:p>
          <a:p>
            <a:pPr marL="685787" indent="-380990">
              <a:buSzPct val="114467"/>
              <a:buFont typeface="Wingdings" pitchFamily="2" charset="2"/>
              <a:buChar char="Ø"/>
            </a:pPr>
            <a:r>
              <a:rPr lang="it" sz="2267" b="1" dirty="0">
                <a:solidFill>
                  <a:srgbClr val="777777"/>
                </a:solidFill>
              </a:rPr>
              <a:t>Considerate gli obiettivi a lungo termine: </a:t>
            </a:r>
            <a:r>
              <a:rPr lang="it" sz="2267" dirty="0">
                <a:solidFill>
                  <a:srgbClr val="777777"/>
                </a:solidFill>
              </a:rPr>
              <a:t>Pensate a dove vi vedete in futuro e a come ogni percorso professionale si inserisce in questa visione.</a:t>
            </a:r>
            <a:endParaRPr dirty="0"/>
          </a:p>
          <a:p>
            <a:pPr marL="685787" indent="-380990">
              <a:buSzPct val="114467"/>
              <a:buFont typeface="Wingdings" pitchFamily="2" charset="2"/>
              <a:buChar char="Ø"/>
            </a:pPr>
            <a:r>
              <a:rPr lang="it" sz="2267" b="1" dirty="0">
                <a:solidFill>
                  <a:srgbClr val="777777"/>
                </a:solidFill>
              </a:rPr>
              <a:t>Mantenere una mentalità aperta: </a:t>
            </a:r>
            <a:r>
              <a:rPr lang="it" sz="2267" dirty="0">
                <a:solidFill>
                  <a:srgbClr val="777777"/>
                </a:solidFill>
              </a:rPr>
              <a:t>Siate flessibili e aperti alle nuove opportunità che possono presentarsi.</a:t>
            </a:r>
            <a:endParaRPr dirty="0"/>
          </a:p>
          <a:p>
            <a:pPr marL="685787" indent="-380990">
              <a:buSzPct val="114467"/>
              <a:buFont typeface="Wingdings" pitchFamily="2" charset="2"/>
              <a:buChar char="Ø"/>
            </a:pPr>
            <a:r>
              <a:rPr lang="it" sz="2267" b="1" dirty="0">
                <a:solidFill>
                  <a:srgbClr val="777777"/>
                </a:solidFill>
              </a:rPr>
              <a:t>Agire: </a:t>
            </a:r>
            <a:r>
              <a:rPr lang="it" sz="2267" dirty="0">
                <a:solidFill>
                  <a:srgbClr val="777777"/>
                </a:solidFill>
              </a:rPr>
              <a:t>Iniziare a fare dei passi avanti verso il percorso di carriera prescelto, sia che si tratti di acquisire un'esperienza rilevante o di proseguire gli studi.</a:t>
            </a:r>
            <a:endParaRPr dirty="0"/>
          </a:p>
          <a:p>
            <a:pPr marL="0" indent="0">
              <a:buSzPct val="121621"/>
            </a:pPr>
            <a:endParaRPr sz="2133" dirty="0"/>
          </a:p>
          <a:p>
            <a:pPr marL="0" indent="0">
              <a:buSzPct val="121621"/>
            </a:pPr>
            <a:endParaRPr sz="2133" dirty="0"/>
          </a:p>
          <a:p>
            <a:pPr marL="0" indent="0">
              <a:buSzPct val="121621"/>
            </a:pPr>
            <a:endParaRPr sz="2133" dirty="0"/>
          </a:p>
          <a:p>
            <a:pPr marL="0" indent="0">
              <a:buSzPct val="121621"/>
            </a:pPr>
            <a:endParaRPr sz="2133" dirty="0"/>
          </a:p>
          <a:p>
            <a:pPr marL="0" indent="0">
              <a:buSzPct val="121621"/>
            </a:pPr>
            <a:endParaRPr sz="2133" dirty="0"/>
          </a:p>
        </p:txBody>
      </p:sp>
      <p:sp>
        <p:nvSpPr>
          <p:cNvPr id="1180" name="Google Shape;1180;p105"/>
          <p:cNvSpPr txBox="1">
            <a:spLocks noGrp="1"/>
          </p:cNvSpPr>
          <p:nvPr>
            <p:ph type="body" idx="2"/>
          </p:nvPr>
        </p:nvSpPr>
        <p:spPr>
          <a:xfrm>
            <a:off x="1753484" y="471674"/>
            <a:ext cx="10120464" cy="1044895"/>
          </a:xfrm>
          <a:prstGeom prst="rect">
            <a:avLst/>
          </a:prstGeom>
          <a:noFill/>
          <a:ln>
            <a:noFill/>
          </a:ln>
        </p:spPr>
        <p:txBody>
          <a:bodyPr spcFirstLastPara="1" vert="horz" wrap="square" lIns="121900" tIns="121900" rIns="121900" bIns="121900" rtlCol="0" anchor="t" anchorCtr="0">
            <a:noAutofit/>
          </a:bodyPr>
          <a:lstStyle/>
          <a:p>
            <a:pPr marL="0" indent="0"/>
            <a:r>
              <a:rPr lang="it" sz="2667" dirty="0">
                <a:solidFill>
                  <a:srgbClr val="FF9933"/>
                </a:solidFill>
              </a:rPr>
              <a:t>Esercizio: </a:t>
            </a:r>
            <a:r>
              <a:rPr lang="it" sz="1733" b="0" dirty="0">
                <a:solidFill>
                  <a:srgbClr val="777777"/>
                </a:solidFill>
              </a:rPr>
              <a:t>Prendetevi un momento per riflettere sulle seguenti domande e annotate le vostre intuizioni.</a:t>
            </a:r>
            <a:endParaRPr sz="1733" dirty="0"/>
          </a:p>
        </p:txBody>
      </p:sp>
      <p:sp>
        <p:nvSpPr>
          <p:cNvPr id="1181" name="Google Shape;1181;p105"/>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0" tIns="60933" rIns="121900" bIns="60933" anchor="ctr" anchorCtr="0">
            <a:noAutofit/>
          </a:bodyPr>
          <a:lstStyle/>
          <a:p>
            <a:pPr algn="ctr"/>
            <a:endParaRPr sz="1401">
              <a:solidFill>
                <a:schemeClr val="lt1"/>
              </a:solidFill>
              <a:latin typeface="Arial"/>
              <a:ea typeface="Arial"/>
              <a:cs typeface="Arial"/>
              <a:sym typeface="Arial"/>
            </a:endParaRPr>
          </a:p>
        </p:txBody>
      </p:sp>
      <p:grpSp>
        <p:nvGrpSpPr>
          <p:cNvPr id="1182" name="Google Shape;1182;p105"/>
          <p:cNvGrpSpPr/>
          <p:nvPr/>
        </p:nvGrpSpPr>
        <p:grpSpPr>
          <a:xfrm>
            <a:off x="424026" y="337850"/>
            <a:ext cx="923745" cy="1077893"/>
            <a:chOff x="2307546" y="2307551"/>
            <a:chExt cx="929291" cy="1082976"/>
          </a:xfrm>
        </p:grpSpPr>
        <p:grpSp>
          <p:nvGrpSpPr>
            <p:cNvPr id="1183" name="Google Shape;1183;p105"/>
            <p:cNvGrpSpPr/>
            <p:nvPr/>
          </p:nvGrpSpPr>
          <p:grpSpPr>
            <a:xfrm>
              <a:off x="2536980" y="2723928"/>
              <a:ext cx="470423" cy="276595"/>
              <a:chOff x="2536980" y="2723928"/>
              <a:chExt cx="470423" cy="276595"/>
            </a:xfrm>
          </p:grpSpPr>
          <p:sp>
            <p:nvSpPr>
              <p:cNvPr id="1184" name="Google Shape;1184;p105"/>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185" name="Google Shape;1185;p105"/>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sp>
          <p:nvSpPr>
            <p:cNvPr id="1186" name="Google Shape;1186;p105"/>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187" name="Google Shape;1187;p105"/>
            <p:cNvGrpSpPr/>
            <p:nvPr/>
          </p:nvGrpSpPr>
          <p:grpSpPr>
            <a:xfrm>
              <a:off x="2307546" y="2307551"/>
              <a:ext cx="929291" cy="1082976"/>
              <a:chOff x="2307546" y="2307551"/>
              <a:chExt cx="929291" cy="1082976"/>
            </a:xfrm>
          </p:grpSpPr>
          <p:sp>
            <p:nvSpPr>
              <p:cNvPr id="1188" name="Google Shape;1188;p105"/>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nvGrpSpPr>
              <p:cNvPr id="1189" name="Google Shape;1189;p105"/>
              <p:cNvGrpSpPr/>
              <p:nvPr/>
            </p:nvGrpSpPr>
            <p:grpSpPr>
              <a:xfrm>
                <a:off x="2362016" y="2746017"/>
                <a:ext cx="820351" cy="644510"/>
                <a:chOff x="2362016" y="2746017"/>
                <a:chExt cx="820351" cy="644510"/>
              </a:xfrm>
            </p:grpSpPr>
            <p:grpSp>
              <p:nvGrpSpPr>
                <p:cNvPr id="1190" name="Google Shape;1190;p105"/>
                <p:cNvGrpSpPr/>
                <p:nvPr/>
              </p:nvGrpSpPr>
              <p:grpSpPr>
                <a:xfrm>
                  <a:off x="2810981" y="2747665"/>
                  <a:ext cx="371386" cy="642862"/>
                  <a:chOff x="2810981" y="2747665"/>
                  <a:chExt cx="371386" cy="642862"/>
                </a:xfrm>
              </p:grpSpPr>
              <p:sp>
                <p:nvSpPr>
                  <p:cNvPr id="1191" name="Google Shape;1191;p105"/>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192" name="Google Shape;1192;p105"/>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193" name="Google Shape;1193;p105"/>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nvGrpSpPr>
                <p:cNvPr id="1194" name="Google Shape;1194;p105"/>
                <p:cNvGrpSpPr/>
                <p:nvPr/>
              </p:nvGrpSpPr>
              <p:grpSpPr>
                <a:xfrm>
                  <a:off x="2362016" y="2746017"/>
                  <a:ext cx="369735" cy="644510"/>
                  <a:chOff x="2362016" y="2746017"/>
                  <a:chExt cx="369735" cy="644510"/>
                </a:xfrm>
              </p:grpSpPr>
              <p:sp>
                <p:nvSpPr>
                  <p:cNvPr id="1195" name="Google Shape;1195;p105"/>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196" name="Google Shape;1196;p105"/>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sp>
                <p:nvSpPr>
                  <p:cNvPr id="1197" name="Google Shape;1197;p105"/>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0" tIns="60933" rIns="121900" bIns="60933" anchor="ctr" anchorCtr="0">
                    <a:noAutofit/>
                  </a:bodyPr>
                  <a:lstStyle/>
                  <a:p>
                    <a:endParaRPr sz="1868">
                      <a:solidFill>
                        <a:srgbClr val="000000"/>
                      </a:solidFill>
                      <a:latin typeface="Arial"/>
                      <a:ea typeface="Arial"/>
                      <a:cs typeface="Arial"/>
                      <a:sym typeface="Arial"/>
                    </a:endParaRPr>
                  </a:p>
                </p:txBody>
              </p:sp>
            </p:grpSp>
          </p:grpSp>
        </p:grpSp>
      </p:grpSp>
      <p:sp>
        <p:nvSpPr>
          <p:cNvPr id="1198" name="Google Shape;1198;p105"/>
          <p:cNvSpPr txBox="1"/>
          <p:nvPr/>
        </p:nvSpPr>
        <p:spPr>
          <a:xfrm>
            <a:off x="70929" y="6216953"/>
            <a:ext cx="1754227" cy="1290892"/>
          </a:xfrm>
          <a:prstGeom prst="rect">
            <a:avLst/>
          </a:prstGeom>
          <a:noFill/>
          <a:ln>
            <a:noFill/>
          </a:ln>
        </p:spPr>
        <p:txBody>
          <a:bodyPr spcFirstLastPara="1" wrap="square" lIns="121900" tIns="60933" rIns="121900" bIns="60933" anchor="t" anchorCtr="0">
            <a:normAutofit/>
          </a:bodyPr>
          <a:lstStyle/>
          <a:p>
            <a:pPr>
              <a:lnSpc>
                <a:spcPct val="72399"/>
              </a:lnSpc>
            </a:pPr>
            <a:r>
              <a:rPr lang="it" sz="4000" b="1">
                <a:solidFill>
                  <a:srgbClr val="FF9934"/>
                </a:solidFill>
                <a:latin typeface="Calibri"/>
                <a:ea typeface="Calibri"/>
                <a:cs typeface="Calibri"/>
                <a:sym typeface="Calibri"/>
              </a:rPr>
              <a:t>E.18</a:t>
            </a:r>
            <a:endParaRPr sz="4000">
              <a:solidFill>
                <a:srgbClr val="FF9934"/>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23</TotalTime>
  <Words>1311</Words>
  <Application>Microsoft Macintosh PowerPoint</Application>
  <PresentationFormat>Bredbild</PresentationFormat>
  <Paragraphs>85</Paragraphs>
  <Slides>10</Slides>
  <Notes>10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10</vt:i4>
      </vt:variant>
    </vt:vector>
  </HeadingPairs>
  <TitlesOfParts>
    <vt:vector size="17" baseType="lpstr">
      <vt:lpstr>Aptos</vt:lpstr>
      <vt:lpstr>Aptos Display</vt:lpstr>
      <vt:lpstr>Arial</vt:lpstr>
      <vt:lpstr>Calibri</vt:lpstr>
      <vt:lpstr>Montserrat Light</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Moa Nilsson</cp:lastModifiedBy>
  <cp:revision>7</cp:revision>
  <dcterms:created xsi:type="dcterms:W3CDTF">2025-02-03T22:38:38Z</dcterms:created>
  <dcterms:modified xsi:type="dcterms:W3CDTF">2025-05-30T10:18:40Z</dcterms:modified>
</cp:coreProperties>
</file>