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63" r:id="rId2"/>
    <p:sldId id="265" r:id="rId3"/>
    <p:sldId id="269" r:id="rId4"/>
    <p:sldId id="273" r:id="rId5"/>
    <p:sldId id="274" r:id="rId6"/>
    <p:sldId id="283" r:id="rId7"/>
    <p:sldId id="284" r:id="rId8"/>
    <p:sldId id="287" r:id="rId9"/>
    <p:sldId id="290" r:id="rId10"/>
    <p:sldId id="294" r:id="rId11"/>
    <p:sldId id="299" r:id="rId12"/>
    <p:sldId id="305" r:id="rId13"/>
    <p:sldId id="308" r:id="rId14"/>
    <p:sldId id="311" r:id="rId15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6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6561"/>
    <p:restoredTop sz="94628"/>
  </p:normalViewPr>
  <p:slideViewPr>
    <p:cSldViewPr snapToGrid="0">
      <p:cViewPr varScale="1">
        <p:scale>
          <a:sx n="35" d="100"/>
          <a:sy n="35" d="100"/>
        </p:scale>
        <p:origin x="208" y="19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202BB-5A6F-FD4A-B626-02E26C2A05FE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D2490-9BCC-AE43-8F6A-11FCCF2EE5A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30015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9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19" name="Google Shape;31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Google Shape;1108;p41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09" name="Google Shape;1109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7" name="Google Shape;1227;p102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28" name="Google Shape;1228;p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" name="Google Shape;1361;p108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62" name="Google Shape;1362;p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8" name="Google Shape;1438;p111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39" name="Google Shape;1439;p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" name="Google Shape;1515;p114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16" name="Google Shape;1516;p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12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97" name="Google Shape;39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16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9" name="Google Shape;48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21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86" name="Google Shape;586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22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15" name="Google Shape;61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94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08" name="Google Shape;808;p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Google Shape;829;p31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30" name="Google Shape;830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p34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05" name="Google Shape;905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Google Shape;985;p37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86" name="Google Shape;986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5D66EA6-6D79-AF50-CD43-6C7D0C179F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38D61EEE-0092-7DB2-0714-B962DB0D41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8DDA45D1-DEF3-A5AC-47B7-9111F4504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81205DB-9ABC-557A-0AB8-E2344FCCC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7357E3A-3F21-8A5C-C692-1FC7C4D99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60758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C3A655C-D0B7-8B25-4C75-3809D3B03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FE133A7E-211D-A6FE-DF04-EF75AA0A2A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37D9DA3-2F9F-9120-1EF6-884F9BB2C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B6AB511-DE34-ADE3-089C-190DF5CA9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6B88CDE-2B4E-33AC-2133-5A8328958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94854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1F5F5CA2-AC16-3AAA-1893-AF1E693687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F0B51D9E-9A38-1951-896E-5339021370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01CED90-985E-1F6F-C6E5-9F68186BC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2088F8CE-D532-0987-191E-66DDBF069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9F01CE2-7645-C985-293D-0B56B77EC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43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9"/>
          <p:cNvSpPr txBox="1">
            <a:spLocks noGrp="1"/>
          </p:cNvSpPr>
          <p:nvPr>
            <p:ph type="body" idx="1"/>
          </p:nvPr>
        </p:nvSpPr>
        <p:spPr>
          <a:xfrm>
            <a:off x="725853" y="2022259"/>
            <a:ext cx="10879995" cy="3849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93" lvl="0" indent="-304798" algn="l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1" b="0" i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828777" lvl="2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2438370" lvl="3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3047962" lvl="4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49"/>
          <p:cNvSpPr txBox="1">
            <a:spLocks noGrp="1"/>
          </p:cNvSpPr>
          <p:nvPr>
            <p:ph type="body" idx="2"/>
          </p:nvPr>
        </p:nvSpPr>
        <p:spPr>
          <a:xfrm>
            <a:off x="725855" y="738158"/>
            <a:ext cx="10849143" cy="803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93" lvl="0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 b="1" i="0">
                <a:solidFill>
                  <a:srgbClr val="69AD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77" lvl="2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70" lvl="3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62" lvl="4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49"/>
          <p:cNvSpPr txBox="1">
            <a:spLocks noGrp="1"/>
          </p:cNvSpPr>
          <p:nvPr>
            <p:ph type="sldNum" idx="12"/>
          </p:nvPr>
        </p:nvSpPr>
        <p:spPr>
          <a:xfrm>
            <a:off x="11284488" y="6173687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178368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0FA8D8D-B7E0-789A-FE33-9B44BCBBA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170FE3E-E919-6F8B-15CF-412F964D19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BB1F911-8315-F358-501E-F1FB07E9B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20E7D58-C138-073E-21C1-12C3420D7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AC7FFA8-03A6-05DA-EEF7-6F7800935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76022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A5CB977-95C0-6B20-5AB3-1B1C58A73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FF54875-E86B-0752-1300-E064401C5E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FBE0833-D8E5-86F7-834E-A255B83BA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3F6317-731E-9A61-DD75-5C802FE01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2307A3CD-5A96-CE43-076C-070A82B7F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79580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047EB4C-63B7-0B53-8914-E1035102D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2DAA387-D3C6-59A4-C8F8-C7BA264816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8125AD65-5596-467B-5817-4B2D46039F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1ACE05C-BDF4-2C55-2E3E-8D81AE3F0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EDCEB99-0B95-5919-5A5D-2A9CB88AD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EB7D1979-F853-B8CC-5824-1BA5422C0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3562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85A6502-B373-A252-1B31-F74688987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890617B-30F7-6D52-8C78-DEFFEAC31F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DA4E8434-2A29-C3EB-1329-EB2970FAF0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9FBFA7DC-5463-3A61-6321-E582235084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E257FF57-8FFB-1665-B2EC-1AB5EE74E7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46E9E7D1-304D-0026-D6E7-7AA2F103A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16B6D044-A692-4876-82A1-336F963D4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FA9EB5E3-53BF-6267-1122-6DC285149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42348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06D896C-BB84-D84C-F5F6-0AB68488C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BE3DD73C-7FAC-079D-76EA-14E855027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EAA6B9CA-0A27-F351-C2C0-A92A96EFA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CFE7F72-3B07-CF34-7702-B5A74F771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4450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7FA9A7C-E765-AF14-6ADA-660C96AF9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6825E28E-93CB-F572-D99D-5F5788A24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CD9A634C-75DD-080B-70FE-0B6B62C7E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67093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B1D67C9-3E2E-F650-1817-DDC4C8F7D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11B61CB-F1C2-55B2-7003-168B2285C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4796863C-6CC1-6F2F-028B-3C293266E5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08FDBD1-9707-4F82-55B2-9E409811B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7110947-6B9D-5C37-E9AC-193395BF3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3FD841F-31B4-EAD3-590D-FBBD728C0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88973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9AF871F-4F13-FB0F-5372-2429DDBDB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89FC6C01-E8B4-C0B2-C188-F3F481359A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69FC904C-394B-120D-F783-E5BACDB413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9405A90F-F2CC-6BBD-884E-A4EE9A0DE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5F69AC2-0568-D65B-66AD-B75698BBA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87299CD-036B-A859-6A14-BF9FCD24C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97287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64EB238B-6DB6-1FB5-782E-40D12F2E8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98F474A-8497-073E-594C-31ECCAE801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11B6A65F-A050-C61A-9732-DA7BCCC82C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61217D-E9DF-554D-8F78-F4AE64D34C64}" type="datetimeFigureOut">
              <a:rPr lang="sv-SE" smtClean="0"/>
              <a:t>2025-05-30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57DF006-9826-0569-B842-9DFE9676A5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1E9C91C-1A6A-8059-3382-90A8632799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9C8534-FFC8-E84C-81FB-C291D7C74AB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58770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0XTBYMfZyrM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hyperlink" Target="https://go-goals.org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9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9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9"/>
          <p:cNvSpPr txBox="1">
            <a:spLocks noGrp="1"/>
          </p:cNvSpPr>
          <p:nvPr>
            <p:ph type="body" idx="1"/>
          </p:nvPr>
        </p:nvSpPr>
        <p:spPr>
          <a:xfrm>
            <a:off x="652090" y="1804665"/>
            <a:ext cx="10953756" cy="406751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rmAutofit fontScale="92500" lnSpcReduction="20000"/>
          </a:bodyPr>
          <a:lstStyle/>
          <a:p>
            <a:pPr marL="380990" indent="-380990">
              <a:buSzPct val="121621"/>
              <a:buFont typeface="Wingdings" pitchFamily="2" charset="2"/>
              <a:buChar char="Ø"/>
            </a:pPr>
            <a:r>
              <a:rPr lang="it" sz="2133" dirty="0"/>
              <a:t>Avete osservato personalmente gli effetti del cambiamento climatico nella vostra comunità o regione?</a:t>
            </a:r>
            <a:endParaRPr dirty="0"/>
          </a:p>
          <a:p>
            <a:pPr marL="533387" indent="-380990">
              <a:buSzPct val="121621"/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buSzPct val="121621"/>
              <a:buFont typeface="Wingdings" pitchFamily="2" charset="2"/>
              <a:buChar char="Ø"/>
            </a:pPr>
            <a:r>
              <a:rPr lang="it" sz="2133" dirty="0"/>
              <a:t>Quali sono gli aspetti della sostenibilità che vi colpiscono di più e perché?</a:t>
            </a:r>
            <a:endParaRPr dirty="0"/>
          </a:p>
          <a:p>
            <a:pPr marL="533387" indent="-380990">
              <a:buSzPct val="121621"/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buSzPct val="121621"/>
              <a:buFont typeface="Wingdings" pitchFamily="2" charset="2"/>
              <a:buChar char="Ø"/>
            </a:pPr>
            <a:r>
              <a:rPr lang="it" sz="2133" dirty="0"/>
              <a:t>Riflettendo sul vostro stile di vita, quali cambiamenti pensate di poter apportare per vivere in modo più sostenibile?</a:t>
            </a:r>
            <a:endParaRPr dirty="0"/>
          </a:p>
          <a:p>
            <a:pPr marL="533387" indent="-380990">
              <a:buSzPct val="121621"/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buSzPct val="121621"/>
              <a:buFont typeface="Wingdings" pitchFamily="2" charset="2"/>
              <a:buChar char="Ø"/>
            </a:pPr>
            <a:r>
              <a:rPr lang="it" sz="2133" dirty="0"/>
              <a:t>Come pensa che i singoli possano contribuire ad affrontare il cambiamento climatico nella loro vita quotidiana?</a:t>
            </a:r>
            <a:endParaRPr dirty="0"/>
          </a:p>
          <a:p>
            <a:pPr marL="533387" indent="-380990">
              <a:buSzPct val="121621"/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buSzPct val="121621"/>
              <a:buFont typeface="Wingdings" pitchFamily="2" charset="2"/>
              <a:buChar char="Ø"/>
            </a:pPr>
            <a:r>
              <a:rPr lang="it" sz="2133" dirty="0"/>
              <a:t>Quali ostacoli o sfide prevedete di incontrare nel vostro sforzo di vivere in modo più sostenibile?</a:t>
            </a:r>
            <a:endParaRPr dirty="0"/>
          </a:p>
          <a:p>
            <a:pPr marL="533387" indent="-380990">
              <a:buSzPct val="121621"/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buSzPct val="121621"/>
              <a:buFont typeface="Wingdings" pitchFamily="2" charset="2"/>
              <a:buChar char="Ø"/>
            </a:pPr>
            <a:r>
              <a:rPr lang="it" sz="2133" dirty="0"/>
              <a:t>Quali sono i modi in cui potete sensibilizzare la vostra comunità o la vostra cerchia sociale sui temi della sostenibilità e del cambiamento climatico?</a:t>
            </a:r>
            <a:endParaRPr dirty="0"/>
          </a:p>
        </p:txBody>
      </p:sp>
      <p:sp>
        <p:nvSpPr>
          <p:cNvPr id="324" name="Google Shape;324;p9"/>
          <p:cNvSpPr txBox="1">
            <a:spLocks noGrp="1"/>
          </p:cNvSpPr>
          <p:nvPr>
            <p:ph type="body" idx="2"/>
          </p:nvPr>
        </p:nvSpPr>
        <p:spPr>
          <a:xfrm>
            <a:off x="1753485" y="471674"/>
            <a:ext cx="10109863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400" dirty="0">
                <a:solidFill>
                  <a:srgbClr val="FF9933"/>
                </a:solidFill>
              </a:rPr>
              <a:t>Esercizio: </a:t>
            </a:r>
            <a:r>
              <a:rPr lang="it" sz="1733" b="0" dirty="0">
                <a:solidFill>
                  <a:srgbClr val="777777"/>
                </a:solidFill>
              </a:rPr>
              <a:t>Prendetevi un momento per riflettere sulle seguenti domande e annotate le vostre intuizioni.</a:t>
            </a:r>
            <a:endParaRPr sz="1733" dirty="0"/>
          </a:p>
        </p:txBody>
      </p:sp>
      <p:sp>
        <p:nvSpPr>
          <p:cNvPr id="325" name="Google Shape;325;p9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6" name="Google Shape;326;p9"/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327" name="Google Shape;327;p9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328" name="Google Shape;328;p9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9" name="Google Shape;329;p9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30" name="Google Shape;330;p9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31" name="Google Shape;331;p9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332" name="Google Shape;332;p9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333" name="Google Shape;333;p9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334" name="Google Shape;334;p9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335" name="Google Shape;335;p9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6" name="Google Shape;336;p9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37" name="Google Shape;337;p9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338" name="Google Shape;338;p9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339" name="Google Shape;339;p9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0" name="Google Shape;340;p9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41" name="Google Shape;341;p9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342" name="Google Shape;342;p9"/>
          <p:cNvSpPr txBox="1"/>
          <p:nvPr/>
        </p:nvSpPr>
        <p:spPr>
          <a:xfrm>
            <a:off x="70929" y="6216953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E.01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Google Shape;1111;p41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2" name="Google Shape;1112;p41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3" name="Google Shape;1113;p41"/>
          <p:cNvSpPr txBox="1">
            <a:spLocks noGrp="1"/>
          </p:cNvSpPr>
          <p:nvPr>
            <p:ph type="body" idx="1"/>
          </p:nvPr>
        </p:nvSpPr>
        <p:spPr>
          <a:xfrm>
            <a:off x="652091" y="1726496"/>
            <a:ext cx="10953756" cy="435561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Perché è importante che tutte le parti interessate partecipino allo sviluppo del turismo sostenibile?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1868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Come potete monitorare gli impatti delle vostre attività turistiche e attuare misure correttive se necessario?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1868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Quali azioni potete intraprendere per garantire un alto livello di soddisfazione a voi stessi come turisti, pur rispettando le pratiche sostenibili?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1868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Come potete sensibilizzare i turisti sui temi della sostenibilità e promuovere pratiche di turismo sostenibile?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1868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Può fare degli esempi di come ha contribuito personalmente alla conservazione del patrimonio naturale e della biodiversità durante i suoi viaggi?</a:t>
            </a:r>
            <a:endParaRPr dirty="0"/>
          </a:p>
        </p:txBody>
      </p:sp>
      <p:sp>
        <p:nvSpPr>
          <p:cNvPr id="1114" name="Google Shape;1114;p41"/>
          <p:cNvSpPr txBox="1">
            <a:spLocks noGrp="1"/>
          </p:cNvSpPr>
          <p:nvPr>
            <p:ph type="body" idx="2"/>
          </p:nvPr>
        </p:nvSpPr>
        <p:spPr>
          <a:xfrm>
            <a:off x="1753486" y="471675"/>
            <a:ext cx="9780337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>
                <a:solidFill>
                  <a:srgbClr val="FF9933"/>
                </a:solidFill>
              </a:rPr>
              <a:t>Esercizio: </a:t>
            </a:r>
            <a:r>
              <a:rPr lang="it" sz="2133" b="0">
                <a:solidFill>
                  <a:srgbClr val="777777"/>
                </a:solidFill>
              </a:rPr>
              <a:t>Prendetevi un momento per riflettere sulle seguenti domande e poi discutetene. </a:t>
            </a:r>
            <a:endParaRPr/>
          </a:p>
        </p:txBody>
      </p:sp>
      <p:sp>
        <p:nvSpPr>
          <p:cNvPr id="1115" name="Google Shape;1115;p41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16" name="Google Shape;1116;p41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1117" name="Google Shape;1117;p41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118" name="Google Shape;1118;p41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9" name="Google Shape;1119;p41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120" name="Google Shape;1120;p41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121" name="Google Shape;1121;p41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122" name="Google Shape;1122;p41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123" name="Google Shape;1123;p41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124" name="Google Shape;1124;p41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125" name="Google Shape;1125;p41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6" name="Google Shape;1126;p41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27" name="Google Shape;1127;p41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128" name="Google Shape;1128;p41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129" name="Google Shape;1129;p41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0" name="Google Shape;1130;p41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131" name="Google Shape;1131;p41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132" name="Google Shape;1132;p41"/>
          <p:cNvSpPr txBox="1"/>
          <p:nvPr/>
        </p:nvSpPr>
        <p:spPr>
          <a:xfrm>
            <a:off x="62353" y="6216358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E.08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" name="Google Shape;1230;p102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1" name="Google Shape;1231;p102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2" name="Google Shape;1232;p102"/>
          <p:cNvSpPr txBox="1">
            <a:spLocks noGrp="1"/>
          </p:cNvSpPr>
          <p:nvPr>
            <p:ph type="body" idx="1"/>
          </p:nvPr>
        </p:nvSpPr>
        <p:spPr>
          <a:xfrm>
            <a:off x="652091" y="1726496"/>
            <a:ext cx="10953756" cy="435561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00000"/>
              </a:lnSpc>
            </a:pPr>
            <a:r>
              <a:rPr lang="it" sz="1868" b="1" dirty="0"/>
              <a:t>Youtube: </a:t>
            </a:r>
            <a:r>
              <a:rPr lang="it" sz="1868" u="sng" dirty="0">
                <a:solidFill>
                  <a:schemeClr val="hlink"/>
                </a:solidFill>
                <a:hlinkClick r:id="rId3"/>
              </a:rPr>
              <a:t>https:</a:t>
            </a:r>
            <a:r>
              <a:rPr lang="it" sz="1868" dirty="0"/>
              <a:t>//www.youtube.com/watch?v=0XTBYMfZyrM </a:t>
            </a:r>
            <a:endParaRPr dirty="0"/>
          </a:p>
          <a:p>
            <a:pPr marL="0" indent="0">
              <a:lnSpc>
                <a:spcPct val="100000"/>
              </a:lnSpc>
            </a:pPr>
            <a:endParaRPr sz="1868" dirty="0"/>
          </a:p>
          <a:p>
            <a:pPr marL="0" indent="0">
              <a:lnSpc>
                <a:spcPct val="100000"/>
              </a:lnSpc>
            </a:pPr>
            <a:endParaRPr sz="1868" dirty="0"/>
          </a:p>
          <a:p>
            <a:pPr marL="0" indent="0">
              <a:lnSpc>
                <a:spcPct val="100000"/>
              </a:lnSpc>
            </a:pPr>
            <a:r>
              <a:rPr lang="it" sz="1868" b="1" dirty="0"/>
              <a:t>Persone:</a:t>
            </a:r>
            <a:endParaRPr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In che modo le iniziative turistiche possono contribuire a promuovere il benessere sociale e a migliorare la qualità della vita dei residenti nelle comunità ospitanti?</a:t>
            </a:r>
            <a:endParaRPr dirty="0"/>
          </a:p>
          <a:p>
            <a:pPr marL="380985" indent="-228589">
              <a:lnSpc>
                <a:spcPct val="100000"/>
              </a:lnSpc>
            </a:pPr>
            <a:endParaRPr sz="1868" dirty="0"/>
          </a:p>
          <a:p>
            <a:pPr marL="0" indent="0">
              <a:lnSpc>
                <a:spcPct val="100000"/>
              </a:lnSpc>
            </a:pPr>
            <a:r>
              <a:rPr lang="it" sz="1868" b="1" dirty="0"/>
              <a:t>Pianeta:</a:t>
            </a:r>
            <a:endParaRPr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Come possono le imprese turistiche promuovere la conservazione della biodiversità e proteggere le risorse naturali nelle aree in cui operano?</a:t>
            </a:r>
            <a:endParaRPr dirty="0"/>
          </a:p>
          <a:p>
            <a:pPr marL="380985" indent="-228589">
              <a:lnSpc>
                <a:spcPct val="100000"/>
              </a:lnSpc>
            </a:pPr>
            <a:endParaRPr sz="1868" dirty="0"/>
          </a:p>
          <a:p>
            <a:pPr marL="0" indent="0">
              <a:lnSpc>
                <a:spcPct val="100000"/>
              </a:lnSpc>
            </a:pPr>
            <a:r>
              <a:rPr lang="it" sz="1868" b="1" dirty="0"/>
              <a:t>Profitto:</a:t>
            </a:r>
            <a:endParaRPr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In che modo le imprese turistiche possono contribuire allo sviluppo economico locale senza compromettere l'integrità delle risorse naturali e culturali?</a:t>
            </a:r>
            <a:endParaRPr dirty="0"/>
          </a:p>
        </p:txBody>
      </p:sp>
      <p:sp>
        <p:nvSpPr>
          <p:cNvPr id="1233" name="Google Shape;1233;p102"/>
          <p:cNvSpPr txBox="1">
            <a:spLocks noGrp="1"/>
          </p:cNvSpPr>
          <p:nvPr>
            <p:ph type="body" idx="2"/>
          </p:nvPr>
        </p:nvSpPr>
        <p:spPr>
          <a:xfrm>
            <a:off x="1753484" y="471675"/>
            <a:ext cx="10203624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 dirty="0">
                <a:solidFill>
                  <a:srgbClr val="FF9933"/>
                </a:solidFill>
              </a:rPr>
              <a:t>Esercizio: </a:t>
            </a:r>
            <a:r>
              <a:rPr lang="it" sz="1733" b="0" dirty="0">
                <a:solidFill>
                  <a:srgbClr val="777777"/>
                </a:solidFill>
              </a:rPr>
              <a:t>Guardate, prendetevi un momento per riflettere sulle seguenti domande e poi discutete. </a:t>
            </a:r>
            <a:endParaRPr sz="1733" dirty="0"/>
          </a:p>
        </p:txBody>
      </p:sp>
      <p:sp>
        <p:nvSpPr>
          <p:cNvPr id="1234" name="Google Shape;1234;p102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35" name="Google Shape;1235;p102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1236" name="Google Shape;1236;p102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237" name="Google Shape;1237;p102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8" name="Google Shape;1238;p102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239" name="Google Shape;1239;p102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240" name="Google Shape;1240;p102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241" name="Google Shape;1241;p102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242" name="Google Shape;1242;p102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243" name="Google Shape;1243;p102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244" name="Google Shape;1244;p102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45" name="Google Shape;1245;p102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46" name="Google Shape;1246;p102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247" name="Google Shape;1247;p102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248" name="Google Shape;1248;p102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49" name="Google Shape;1249;p102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250" name="Google Shape;1250;p102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251" name="Google Shape;1251;p102"/>
          <p:cNvSpPr txBox="1"/>
          <p:nvPr/>
        </p:nvSpPr>
        <p:spPr>
          <a:xfrm>
            <a:off x="62353" y="6216358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E.09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4" name="Google Shape;1364;p108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5" name="Google Shape;1365;p108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6" name="Google Shape;1366;p108"/>
          <p:cNvSpPr txBox="1">
            <a:spLocks noGrp="1"/>
          </p:cNvSpPr>
          <p:nvPr>
            <p:ph type="body" idx="1"/>
          </p:nvPr>
        </p:nvSpPr>
        <p:spPr>
          <a:xfrm>
            <a:off x="652092" y="2030717"/>
            <a:ext cx="10710176" cy="435561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Come definisce l'ecoturismo in base alla definizione fornita e perché pensa che sia importante?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Secondo lei, quali sono alcuni esempi di come l'ecoturismo può ridurre al minimo gli impatti fisici, sociali, comportamentali e psicologici sull'ambiente e sulle comunità locali?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Può descrivere un'esperienza positiva vissuta come visitatore o ospite di un'attività ecoturistica e come questa si sia allineata ai principi dell'ecoturismo?</a:t>
            </a:r>
            <a:endParaRPr dirty="0"/>
          </a:p>
        </p:txBody>
      </p:sp>
      <p:sp>
        <p:nvSpPr>
          <p:cNvPr id="1367" name="Google Shape;1367;p108"/>
          <p:cNvSpPr txBox="1">
            <a:spLocks noGrp="1"/>
          </p:cNvSpPr>
          <p:nvPr>
            <p:ph type="body" idx="2"/>
          </p:nvPr>
        </p:nvSpPr>
        <p:spPr>
          <a:xfrm>
            <a:off x="1753486" y="471675"/>
            <a:ext cx="10512727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 dirty="0">
                <a:solidFill>
                  <a:srgbClr val="FF9933"/>
                </a:solidFill>
              </a:rPr>
              <a:t>Esercizio: </a:t>
            </a:r>
            <a:r>
              <a:rPr lang="it" sz="2000" b="0" dirty="0">
                <a:solidFill>
                  <a:srgbClr val="777777"/>
                </a:solidFill>
              </a:rPr>
              <a:t>Prendetevi un momento per riflettere sulle seguenti domande e poi discutetene. </a:t>
            </a:r>
            <a:endParaRPr sz="2000" dirty="0"/>
          </a:p>
        </p:txBody>
      </p:sp>
      <p:sp>
        <p:nvSpPr>
          <p:cNvPr id="1368" name="Google Shape;1368;p108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69" name="Google Shape;1369;p108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1370" name="Google Shape;1370;p108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371" name="Google Shape;1371;p108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2" name="Google Shape;1372;p108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373" name="Google Shape;1373;p108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74" name="Google Shape;1374;p108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375" name="Google Shape;1375;p108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376" name="Google Shape;1376;p108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377" name="Google Shape;1377;p108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378" name="Google Shape;1378;p108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79" name="Google Shape;1379;p108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0" name="Google Shape;1380;p108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381" name="Google Shape;1381;p108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382" name="Google Shape;1382;p108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3" name="Google Shape;1383;p108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384" name="Google Shape;1384;p108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385" name="Google Shape;1385;p108"/>
          <p:cNvSpPr txBox="1"/>
          <p:nvPr/>
        </p:nvSpPr>
        <p:spPr>
          <a:xfrm>
            <a:off x="62353" y="6216358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E.10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1" name="Google Shape;1441;p111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2" name="Google Shape;1442;p111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3" name="Google Shape;1443;p111"/>
          <p:cNvSpPr txBox="1">
            <a:spLocks noGrp="1"/>
          </p:cNvSpPr>
          <p:nvPr>
            <p:ph type="body" idx="1"/>
          </p:nvPr>
        </p:nvSpPr>
        <p:spPr>
          <a:xfrm>
            <a:off x="652091" y="1860745"/>
            <a:ext cx="10953756" cy="435561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Quali delle attività ecoturistiche elencate rispondono maggiormente ai vostri interessi e perché?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Avete già avuto esperienze precedenti con attività di ecoturismo, come l'osservazione della fauna selvatica o esperienze di immersione culturale? Se sì, cosa vi è piaciuto di più di quelle esperienze?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Ci sono attività ecoturistiche specifiche dell'elenco che non avete ancora provato ma che vorreste sperimentare in futuro? Se sì, quali e cosa vi attrae?</a:t>
            </a:r>
            <a:endParaRPr dirty="0"/>
          </a:p>
        </p:txBody>
      </p:sp>
      <p:sp>
        <p:nvSpPr>
          <p:cNvPr id="1444" name="Google Shape;1444;p111"/>
          <p:cNvSpPr txBox="1">
            <a:spLocks noGrp="1"/>
          </p:cNvSpPr>
          <p:nvPr>
            <p:ph type="body" idx="2"/>
          </p:nvPr>
        </p:nvSpPr>
        <p:spPr>
          <a:xfrm>
            <a:off x="1753486" y="471675"/>
            <a:ext cx="10438513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 dirty="0">
                <a:solidFill>
                  <a:srgbClr val="FF9933"/>
                </a:solidFill>
              </a:rPr>
              <a:t>Esercizio: </a:t>
            </a:r>
            <a:r>
              <a:rPr lang="it" sz="1733" b="0" dirty="0">
                <a:solidFill>
                  <a:srgbClr val="777777"/>
                </a:solidFill>
              </a:rPr>
              <a:t>Prendetevi un momento per riflettere sulle seguenti domande e annotate le vostre intuizioni.</a:t>
            </a:r>
            <a:endParaRPr sz="1733" dirty="0"/>
          </a:p>
        </p:txBody>
      </p:sp>
      <p:sp>
        <p:nvSpPr>
          <p:cNvPr id="1445" name="Google Shape;1445;p111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46" name="Google Shape;1446;p111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1447" name="Google Shape;1447;p111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448" name="Google Shape;1448;p111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9" name="Google Shape;1449;p111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450" name="Google Shape;1450;p111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451" name="Google Shape;1451;p111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452" name="Google Shape;1452;p111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453" name="Google Shape;1453;p111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454" name="Google Shape;1454;p111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455" name="Google Shape;1455;p111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56" name="Google Shape;1456;p111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57" name="Google Shape;1457;p111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458" name="Google Shape;1458;p111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459" name="Google Shape;1459;p111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60" name="Google Shape;1460;p111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461" name="Google Shape;1461;p111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462" name="Google Shape;1462;p111"/>
          <p:cNvSpPr txBox="1"/>
          <p:nvPr/>
        </p:nvSpPr>
        <p:spPr>
          <a:xfrm>
            <a:off x="62353" y="6216358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E.11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8" name="Google Shape;1518;p114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9" name="Google Shape;1519;p114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0" name="Google Shape;1520;p114"/>
          <p:cNvSpPr txBox="1">
            <a:spLocks noGrp="1"/>
          </p:cNvSpPr>
          <p:nvPr>
            <p:ph type="body" idx="1"/>
          </p:nvPr>
        </p:nvSpPr>
        <p:spPr>
          <a:xfrm>
            <a:off x="652091" y="1860745"/>
            <a:ext cx="10953756" cy="435561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Quale aspetto del significato dell'ecoturismo risuona maggiormente con voi - la conservazione dell'ambiente, la consapevolezza e l'educazione, lo sviluppo economico locale, la promozione della sostenibilità o la protezione di culture e tradizioni - e perché?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Ha avuto esperienze precedenti con attività di ecoturismo che si allineano a questi aspetti significativi? Se sì, in che modo queste esperienze hanno influenzato la vostra prospettiva sull'ecoturismo?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Ci sono destinazioni o iniziative ecoturistiche specifiche che trovate particolarmente interessanti in termini di contributo alla conservazione dell'ambiente, allo sviluppo economico locale o alla conservazione culturale? Se sì, cosa vi attira?</a:t>
            </a:r>
            <a:endParaRPr dirty="0"/>
          </a:p>
          <a:p>
            <a:pPr marL="380985" indent="-228589">
              <a:lnSpc>
                <a:spcPct val="100000"/>
              </a:lnSpc>
            </a:pPr>
            <a:endParaRPr sz="1868" dirty="0"/>
          </a:p>
        </p:txBody>
      </p:sp>
      <p:sp>
        <p:nvSpPr>
          <p:cNvPr id="1521" name="Google Shape;1521;p114"/>
          <p:cNvSpPr txBox="1">
            <a:spLocks noGrp="1"/>
          </p:cNvSpPr>
          <p:nvPr>
            <p:ph type="body" idx="2"/>
          </p:nvPr>
        </p:nvSpPr>
        <p:spPr>
          <a:xfrm>
            <a:off x="1753486" y="471675"/>
            <a:ext cx="9780337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>
                <a:solidFill>
                  <a:srgbClr val="FF9933"/>
                </a:solidFill>
              </a:rPr>
              <a:t>Esercizio: </a:t>
            </a:r>
            <a:r>
              <a:rPr lang="it" sz="2133" b="0">
                <a:solidFill>
                  <a:srgbClr val="777777"/>
                </a:solidFill>
              </a:rPr>
              <a:t>Prendete un momento per riflettere sulle seguenti domande e annotate le vostre intuizioni.</a:t>
            </a:r>
            <a:endParaRPr/>
          </a:p>
        </p:txBody>
      </p:sp>
      <p:sp>
        <p:nvSpPr>
          <p:cNvPr id="1522" name="Google Shape;1522;p114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23" name="Google Shape;1523;p114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1524" name="Google Shape;1524;p114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1525" name="Google Shape;1525;p114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6" name="Google Shape;1526;p114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527" name="Google Shape;1527;p114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28" name="Google Shape;1528;p114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1529" name="Google Shape;1529;p114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530" name="Google Shape;1530;p114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531" name="Google Shape;1531;p114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532" name="Google Shape;1532;p114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33" name="Google Shape;1533;p114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34" name="Google Shape;1534;p114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535" name="Google Shape;1535;p114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536" name="Google Shape;1536;p114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37" name="Google Shape;1537;p114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538" name="Google Shape;1538;p114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539" name="Google Shape;1539;p114"/>
          <p:cNvSpPr txBox="1"/>
          <p:nvPr/>
        </p:nvSpPr>
        <p:spPr>
          <a:xfrm>
            <a:off x="62353" y="6216358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E.12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12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p12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1" name="Google Shape;401;p12"/>
          <p:cNvSpPr txBox="1">
            <a:spLocks noGrp="1"/>
          </p:cNvSpPr>
          <p:nvPr>
            <p:ph type="body" idx="1"/>
          </p:nvPr>
        </p:nvSpPr>
        <p:spPr>
          <a:xfrm>
            <a:off x="652090" y="1726495"/>
            <a:ext cx="10953756" cy="435561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Come vi fa sentire il concetto di confini planetari rispetto allo stato dell'ambiente e al futuro del nostro pianeta?</a:t>
            </a:r>
            <a:endParaRPr sz="1067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Riflettendo sulle vostre azioni e sul vostro stile di vita, pensate di contribuire al superamento di uno di questi confini planetari? Se sì, in che modo?</a:t>
            </a:r>
            <a:endParaRPr sz="1067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Ci sono dei confini planetari specifici menzionati nel testo che vi preoccupano particolarmente? Perché?</a:t>
            </a:r>
            <a:endParaRPr sz="1067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Quali sono, secondo lei, le maggiori sfide per affrontare e rispettare questi confini planetari su scala globale?</a:t>
            </a:r>
            <a:endParaRPr sz="1067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Avete assistito personalmente a qualche effetto del superamento dei confini planetari nel vostro ambiente o nei dintorni? Se sì, come vi siete sentiti?</a:t>
            </a:r>
            <a:endParaRPr sz="1067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Quale ruolo ritiene che i singoli individui possano svolgere nella difesa del rispetto dei confini planetari e nella promozione della sostenibilità?</a:t>
            </a:r>
            <a:endParaRPr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Ci sono azioni o cambiamenti specifici che vorreste fare nella vostra vita per aiutare a rispettare i confini del pianeta e promuovere la sostenibilità?</a:t>
            </a:r>
            <a:endParaRPr dirty="0"/>
          </a:p>
        </p:txBody>
      </p:sp>
      <p:sp>
        <p:nvSpPr>
          <p:cNvPr id="402" name="Google Shape;402;p12"/>
          <p:cNvSpPr txBox="1">
            <a:spLocks noGrp="1"/>
          </p:cNvSpPr>
          <p:nvPr>
            <p:ph type="body" idx="2"/>
          </p:nvPr>
        </p:nvSpPr>
        <p:spPr>
          <a:xfrm>
            <a:off x="1753485" y="471674"/>
            <a:ext cx="10438516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 dirty="0">
                <a:solidFill>
                  <a:srgbClr val="FF9933"/>
                </a:solidFill>
              </a:rPr>
              <a:t>Esercizio: </a:t>
            </a:r>
            <a:r>
              <a:rPr lang="it" sz="1733" b="0" dirty="0">
                <a:solidFill>
                  <a:srgbClr val="777777"/>
                </a:solidFill>
              </a:rPr>
              <a:t>Prendete un momento per riflettere sulle seguenti domande e annotate le vostre intuizioni.</a:t>
            </a:r>
            <a:endParaRPr sz="1733" dirty="0"/>
          </a:p>
        </p:txBody>
      </p:sp>
      <p:sp>
        <p:nvSpPr>
          <p:cNvPr id="403" name="Google Shape;403;p12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04" name="Google Shape;404;p12"/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405" name="Google Shape;405;p12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406" name="Google Shape;406;p12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7" name="Google Shape;407;p12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08" name="Google Shape;408;p12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09" name="Google Shape;409;p12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410" name="Google Shape;410;p12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411" name="Google Shape;411;p12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412" name="Google Shape;412;p12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413" name="Google Shape;413;p12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14" name="Google Shape;414;p12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15" name="Google Shape;415;p12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416" name="Google Shape;416;p12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417" name="Google Shape;417;p12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18" name="Google Shape;418;p12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19" name="Google Shape;419;p12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420" name="Google Shape;420;p12"/>
          <p:cNvSpPr txBox="1"/>
          <p:nvPr/>
        </p:nvSpPr>
        <p:spPr>
          <a:xfrm>
            <a:off x="70929" y="6216953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E.02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" name="Google Shape;491;p16" descr="En bild som visar person, Människoansikte, klädsel, leende&#10;&#10;AI-genererat innehåll kan vara felaktig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32119" y="2188579"/>
            <a:ext cx="5049667" cy="5049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92" name="Google Shape;492;p16"/>
          <p:cNvPicPr preferRelativeResize="0"/>
          <p:nvPr/>
        </p:nvPicPr>
        <p:blipFill rotWithShape="1">
          <a:blip r:embed="rId4">
            <a:alphaModFix amt="70000"/>
          </a:blip>
          <a:srcRect/>
          <a:stretch/>
        </p:blipFill>
        <p:spPr>
          <a:xfrm rot="-3551750">
            <a:off x="9257878" y="4183891"/>
            <a:ext cx="3072445" cy="3072445"/>
          </a:xfrm>
          <a:custGeom>
            <a:avLst/>
            <a:gdLst/>
            <a:ahLst/>
            <a:cxnLst/>
            <a:rect l="l" t="t" r="r" b="b"/>
            <a:pathLst>
              <a:path w="5424446" h="5424446" extrusionOk="0">
                <a:moveTo>
                  <a:pt x="0" y="0"/>
                </a:moveTo>
                <a:lnTo>
                  <a:pt x="5424446" y="0"/>
                </a:lnTo>
                <a:lnTo>
                  <a:pt x="5424446" y="5424446"/>
                </a:lnTo>
                <a:lnTo>
                  <a:pt x="706466" y="5424446"/>
                </a:lnTo>
                <a:lnTo>
                  <a:pt x="706466" y="420494"/>
                </a:lnTo>
                <a:lnTo>
                  <a:pt x="0" y="420494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93" name="Google Shape;493;p16"/>
          <p:cNvSpPr/>
          <p:nvPr/>
        </p:nvSpPr>
        <p:spPr>
          <a:xfrm>
            <a:off x="7097005" y="1879600"/>
            <a:ext cx="5786587" cy="5786587"/>
          </a:xfrm>
          <a:prstGeom prst="ellipse">
            <a:avLst/>
          </a:prstGeom>
          <a:noFill/>
          <a:ln w="133350" cap="flat" cmpd="sng">
            <a:solidFill>
              <a:srgbClr val="69ADA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4" name="Google Shape;494;p16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Google Shape;495;p16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16"/>
          <p:cNvSpPr txBox="1">
            <a:spLocks noGrp="1"/>
          </p:cNvSpPr>
          <p:nvPr>
            <p:ph type="body" idx="1"/>
          </p:nvPr>
        </p:nvSpPr>
        <p:spPr>
          <a:xfrm>
            <a:off x="652090" y="1804660"/>
            <a:ext cx="10953756" cy="427744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00000"/>
              </a:lnSpc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Esaminare il contesto teorico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Completare il quiz allegato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Riflettete e discutete le vostre risposte</a:t>
            </a:r>
            <a:endParaRPr dirty="0"/>
          </a:p>
          <a:p>
            <a:pPr marL="0" indent="0">
              <a:lnSpc>
                <a:spcPct val="100000"/>
              </a:lnSpc>
            </a:pPr>
            <a:endParaRPr sz="1868" dirty="0"/>
          </a:p>
        </p:txBody>
      </p:sp>
      <p:sp>
        <p:nvSpPr>
          <p:cNvPr id="497" name="Google Shape;497;p16"/>
          <p:cNvSpPr txBox="1">
            <a:spLocks noGrp="1"/>
          </p:cNvSpPr>
          <p:nvPr>
            <p:ph type="body" idx="2"/>
          </p:nvPr>
        </p:nvSpPr>
        <p:spPr>
          <a:xfrm>
            <a:off x="1753485" y="471674"/>
            <a:ext cx="9780337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>
                <a:solidFill>
                  <a:srgbClr val="FF9933"/>
                </a:solidFill>
              </a:rPr>
              <a:t>Esercizio: </a:t>
            </a:r>
            <a:r>
              <a:rPr lang="it" sz="2133" b="0">
                <a:solidFill>
                  <a:srgbClr val="777777"/>
                </a:solidFill>
              </a:rPr>
              <a:t>Quiz 1</a:t>
            </a:r>
            <a:endParaRPr/>
          </a:p>
        </p:txBody>
      </p:sp>
      <p:sp>
        <p:nvSpPr>
          <p:cNvPr id="498" name="Google Shape;498;p16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99" name="Google Shape;499;p16"/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500" name="Google Shape;500;p16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501" name="Google Shape;501;p16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2" name="Google Shape;502;p16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03" name="Google Shape;503;p16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04" name="Google Shape;504;p16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505" name="Google Shape;505;p16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506" name="Google Shape;506;p16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507" name="Google Shape;507;p16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508" name="Google Shape;508;p16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09" name="Google Shape;509;p16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0" name="Google Shape;510;p16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511" name="Google Shape;511;p16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512" name="Google Shape;512;p16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3" name="Google Shape;513;p16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514" name="Google Shape;514;p16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pic>
        <p:nvPicPr>
          <p:cNvPr id="515" name="Google Shape;515;p16"/>
          <p:cNvPicPr preferRelativeResize="0"/>
          <p:nvPr/>
        </p:nvPicPr>
        <p:blipFill rotWithShape="1">
          <a:blip r:embed="rId5">
            <a:alphaModFix amt="70000"/>
          </a:blip>
          <a:srcRect/>
          <a:stretch/>
        </p:blipFill>
        <p:spPr>
          <a:xfrm>
            <a:off x="-1148934" y="3833580"/>
            <a:ext cx="4212409" cy="3783680"/>
          </a:xfrm>
          <a:custGeom>
            <a:avLst/>
            <a:gdLst/>
            <a:ahLst/>
            <a:cxnLst/>
            <a:rect l="l" t="t" r="r" b="b"/>
            <a:pathLst>
              <a:path w="5424446" h="5424446" extrusionOk="0">
                <a:moveTo>
                  <a:pt x="0" y="0"/>
                </a:moveTo>
                <a:lnTo>
                  <a:pt x="5424446" y="0"/>
                </a:lnTo>
                <a:lnTo>
                  <a:pt x="5424446" y="5424446"/>
                </a:lnTo>
                <a:lnTo>
                  <a:pt x="706466" y="5424446"/>
                </a:lnTo>
                <a:lnTo>
                  <a:pt x="706466" y="420494"/>
                </a:lnTo>
                <a:lnTo>
                  <a:pt x="0" y="420494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516" name="Google Shape;516;p16"/>
          <p:cNvSpPr txBox="1"/>
          <p:nvPr/>
        </p:nvSpPr>
        <p:spPr>
          <a:xfrm>
            <a:off x="62352" y="6212554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E.03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8" name="Google Shape;588;p21" descr="En bild som visar person, Människoansikte, klädsel, inomhus&#10;&#10;AI-genererat innehåll kan vara felaktig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51049" y="2533643"/>
            <a:ext cx="4847687" cy="4847687"/>
          </a:xfrm>
          <a:prstGeom prst="rect">
            <a:avLst/>
          </a:prstGeom>
          <a:noFill/>
          <a:ln>
            <a:noFill/>
          </a:ln>
        </p:spPr>
      </p:pic>
      <p:sp>
        <p:nvSpPr>
          <p:cNvPr id="589" name="Google Shape;589;p21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0" name="Google Shape;590;p21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1" name="Google Shape;591;p21"/>
          <p:cNvSpPr txBox="1">
            <a:spLocks noGrp="1"/>
          </p:cNvSpPr>
          <p:nvPr>
            <p:ph type="body" idx="1"/>
          </p:nvPr>
        </p:nvSpPr>
        <p:spPr>
          <a:xfrm>
            <a:off x="652091" y="1804660"/>
            <a:ext cx="6757523" cy="427744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00000"/>
              </a:lnSpc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Esaminare il contesto teorico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Gioca: </a:t>
            </a:r>
            <a:r>
              <a:rPr lang="it" sz="2133" u="sng" dirty="0">
                <a:solidFill>
                  <a:schemeClr val="hlink"/>
                </a:solidFill>
                <a:hlinkClick r:id="rId4"/>
              </a:rPr>
              <a:t>https:</a:t>
            </a:r>
            <a:r>
              <a:rPr lang="it" sz="2133" dirty="0"/>
              <a:t>//go-goals.org/ </a:t>
            </a:r>
            <a:endParaRPr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Riflettete sulle domande della prossima diapositiva e discutete/rispondete insieme.</a:t>
            </a:r>
            <a:endParaRPr dirty="0"/>
          </a:p>
        </p:txBody>
      </p:sp>
      <p:sp>
        <p:nvSpPr>
          <p:cNvPr id="592" name="Google Shape;592;p21"/>
          <p:cNvSpPr txBox="1">
            <a:spLocks noGrp="1"/>
          </p:cNvSpPr>
          <p:nvPr>
            <p:ph type="body" idx="2"/>
          </p:nvPr>
        </p:nvSpPr>
        <p:spPr>
          <a:xfrm>
            <a:off x="1753485" y="471674"/>
            <a:ext cx="9780337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>
                <a:solidFill>
                  <a:srgbClr val="FF9933"/>
                </a:solidFill>
              </a:rPr>
              <a:t>Esercizio: </a:t>
            </a:r>
            <a:r>
              <a:rPr lang="it" sz="2133" b="0">
                <a:solidFill>
                  <a:srgbClr val="777777"/>
                </a:solidFill>
              </a:rPr>
              <a:t>Giocare, riflettere e discutere</a:t>
            </a:r>
            <a:endParaRPr/>
          </a:p>
        </p:txBody>
      </p:sp>
      <p:sp>
        <p:nvSpPr>
          <p:cNvPr id="593" name="Google Shape;593;p21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94" name="Google Shape;594;p21"/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595" name="Google Shape;595;p21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596" name="Google Shape;596;p21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7" name="Google Shape;597;p21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98" name="Google Shape;598;p21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99" name="Google Shape;599;p21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00" name="Google Shape;600;p21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601" name="Google Shape;601;p21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02" name="Google Shape;602;p21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03" name="Google Shape;603;p21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4" name="Google Shape;604;p21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5" name="Google Shape;605;p21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606" name="Google Shape;606;p21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07" name="Google Shape;607;p21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8" name="Google Shape;608;p21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09" name="Google Shape;609;p21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pic>
        <p:nvPicPr>
          <p:cNvPr id="610" name="Google Shape;610;p21"/>
          <p:cNvPicPr preferRelativeResize="0"/>
          <p:nvPr/>
        </p:nvPicPr>
        <p:blipFill rotWithShape="1">
          <a:blip r:embed="rId5">
            <a:alphaModFix amt="70000"/>
          </a:blip>
          <a:srcRect/>
          <a:stretch/>
        </p:blipFill>
        <p:spPr>
          <a:xfrm rot="-3551750">
            <a:off x="9403186" y="4439703"/>
            <a:ext cx="2856663" cy="2856663"/>
          </a:xfrm>
          <a:custGeom>
            <a:avLst/>
            <a:gdLst/>
            <a:ahLst/>
            <a:cxnLst/>
            <a:rect l="l" t="t" r="r" b="b"/>
            <a:pathLst>
              <a:path w="5424446" h="5424446" extrusionOk="0">
                <a:moveTo>
                  <a:pt x="0" y="0"/>
                </a:moveTo>
                <a:lnTo>
                  <a:pt x="5424446" y="0"/>
                </a:lnTo>
                <a:lnTo>
                  <a:pt x="5424446" y="5424446"/>
                </a:lnTo>
                <a:lnTo>
                  <a:pt x="706466" y="5424446"/>
                </a:lnTo>
                <a:lnTo>
                  <a:pt x="706466" y="420494"/>
                </a:lnTo>
                <a:lnTo>
                  <a:pt x="0" y="420494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611" name="Google Shape;611;p21"/>
          <p:cNvSpPr/>
          <p:nvPr/>
        </p:nvSpPr>
        <p:spPr>
          <a:xfrm>
            <a:off x="7503405" y="2286000"/>
            <a:ext cx="5380187" cy="5380187"/>
          </a:xfrm>
          <a:prstGeom prst="ellipse">
            <a:avLst/>
          </a:prstGeom>
          <a:noFill/>
          <a:ln w="133350" cap="flat" cmpd="sng">
            <a:solidFill>
              <a:srgbClr val="69ADA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2" name="Google Shape;612;p21"/>
          <p:cNvSpPr txBox="1"/>
          <p:nvPr/>
        </p:nvSpPr>
        <p:spPr>
          <a:xfrm>
            <a:off x="62352" y="6216357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E.04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22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8" name="Google Shape;618;p22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Google Shape;619;p22"/>
          <p:cNvSpPr txBox="1">
            <a:spLocks noGrp="1"/>
          </p:cNvSpPr>
          <p:nvPr>
            <p:ph type="body" idx="1"/>
          </p:nvPr>
        </p:nvSpPr>
        <p:spPr>
          <a:xfrm>
            <a:off x="652090" y="1548721"/>
            <a:ext cx="10953756" cy="466762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Dopo aver letto delle strategie per affrontare le sfide ambientali, come vi sentite di agire nella vostra vita?</a:t>
            </a:r>
            <a:endParaRPr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Avete osservato nella vostra comunità locale alcuni problemi ambientali che si ricollegano alle strategie menzionate nel testo?</a:t>
            </a:r>
            <a:endParaRPr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Riflettendo sulle vostre attività quotidiane, pensate di poter fare dei cambiamenti per contribuire a ridurre le emissioni di gas serra? Se sì, come?</a:t>
            </a:r>
            <a:endParaRPr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Quali misure pensate di poter adottare per sostenere la tutela della biodiversità nella vostra zona?</a:t>
            </a:r>
            <a:endParaRPr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Ci sono pratiche sostenibili legate alla conservazione dell'acqua che potreste adottare nella vostra routine quotidiana?</a:t>
            </a:r>
            <a:endParaRPr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Come pensate di poter contribuire personalmente alla riduzione dell'inquinamento nel vostro ambiente?</a:t>
            </a:r>
            <a:endParaRPr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Come pensa che le comunità possano essere messe in grado di partecipare ai processi decisionali in materia di ambiente?</a:t>
            </a:r>
            <a:endParaRPr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Riflettendo sull'obiettivo generale dell'attuazione di strategie ambientali, cosa vi spinge a contribuire a garantire condizioni ambientali favorevoli alla vita sulla Terra?</a:t>
            </a:r>
            <a:endParaRPr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8" dirty="0"/>
              <a:t>Quali azioni specifiche pensate di poter intraprendere per ridurre la vostra impronta ambientale e contribuire a mantenere condizioni ambientali favorevoli alla vita?</a:t>
            </a:r>
            <a:endParaRPr dirty="0"/>
          </a:p>
        </p:txBody>
      </p:sp>
      <p:sp>
        <p:nvSpPr>
          <p:cNvPr id="620" name="Google Shape;620;p22"/>
          <p:cNvSpPr txBox="1">
            <a:spLocks noGrp="1"/>
          </p:cNvSpPr>
          <p:nvPr>
            <p:ph type="body" idx="2"/>
          </p:nvPr>
        </p:nvSpPr>
        <p:spPr>
          <a:xfrm>
            <a:off x="1753485" y="471674"/>
            <a:ext cx="9780337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>
                <a:solidFill>
                  <a:srgbClr val="FF9933"/>
                </a:solidFill>
              </a:rPr>
              <a:t>Esercizio: </a:t>
            </a:r>
            <a:r>
              <a:rPr lang="it" sz="2133" b="0">
                <a:solidFill>
                  <a:srgbClr val="777777"/>
                </a:solidFill>
              </a:rPr>
              <a:t>(continuazione della diapositiva precedente)</a:t>
            </a:r>
            <a:endParaRPr/>
          </a:p>
        </p:txBody>
      </p:sp>
      <p:sp>
        <p:nvSpPr>
          <p:cNvPr id="621" name="Google Shape;621;p22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22" name="Google Shape;622;p22"/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23" name="Google Shape;623;p22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24" name="Google Shape;624;p22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5" name="Google Shape;625;p22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626" name="Google Shape;626;p22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27" name="Google Shape;627;p22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28" name="Google Shape;628;p22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629" name="Google Shape;629;p22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30" name="Google Shape;630;p22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31" name="Google Shape;631;p22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32" name="Google Shape;632;p22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33" name="Google Shape;633;p22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634" name="Google Shape;634;p22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35" name="Google Shape;635;p22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36" name="Google Shape;636;p22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637" name="Google Shape;637;p22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638" name="Google Shape;638;p22"/>
          <p:cNvSpPr txBox="1"/>
          <p:nvPr/>
        </p:nvSpPr>
        <p:spPr>
          <a:xfrm>
            <a:off x="27575" y="6248495"/>
            <a:ext cx="1358471" cy="913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E.04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p94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1" name="Google Shape;811;p94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2" name="Google Shape;812;p94"/>
          <p:cNvSpPr txBox="1">
            <a:spLocks noGrp="1"/>
          </p:cNvSpPr>
          <p:nvPr>
            <p:ph type="body" idx="1"/>
          </p:nvPr>
        </p:nvSpPr>
        <p:spPr>
          <a:xfrm>
            <a:off x="457531" y="1818420"/>
            <a:ext cx="11148315" cy="433090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7" dirty="0"/>
              <a:t>Cosa penso degli impatti negativi del turismo sulla natura e sugli habitat della fauna selvatica, come la distruzione di aree naturali e lo spostamento di animali?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1867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7" dirty="0"/>
              <a:t>Eravate consapevoli del vostro consumo di risorse quando viaggiavate come turisti, in particolare in aree con risorse limitate? Quali cambiamenti potete apportare per ridurre il vostro impatto?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1867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7" dirty="0"/>
              <a:t>Come percepisce la potenziale perdita di tradizioni culturali e i cambiamenti nelle culture locali dovuti al turismo?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1867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7" dirty="0"/>
              <a:t>Avete mai sperimentato o assistito a conflitti o tensioni tra turisti e abitanti del luogo, magari a causa di incomprensioni culturali?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1867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7" dirty="0"/>
              <a:t>Cosa pensa delle attività che comportano il maltrattamento degli animali nell'industria del turismo, come le passeggiate sugli elefanti o gli spettacoli con animali?</a:t>
            </a:r>
            <a:endParaRPr dirty="0"/>
          </a:p>
          <a:p>
            <a:pPr marL="380994" indent="-228598">
              <a:lnSpc>
                <a:spcPct val="100000"/>
              </a:lnSpc>
            </a:pPr>
            <a:endParaRPr sz="1867" dirty="0"/>
          </a:p>
        </p:txBody>
      </p:sp>
      <p:sp>
        <p:nvSpPr>
          <p:cNvPr id="813" name="Google Shape;813;p94"/>
          <p:cNvSpPr txBox="1">
            <a:spLocks noGrp="1"/>
          </p:cNvSpPr>
          <p:nvPr>
            <p:ph type="body" idx="2"/>
          </p:nvPr>
        </p:nvSpPr>
        <p:spPr>
          <a:xfrm>
            <a:off x="1895525" y="447999"/>
            <a:ext cx="10540315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 dirty="0">
                <a:solidFill>
                  <a:srgbClr val="FF9933"/>
                </a:solidFill>
              </a:rPr>
              <a:t>Esercizio: </a:t>
            </a:r>
            <a:r>
              <a:rPr lang="it" sz="1733" b="0" dirty="0">
                <a:solidFill>
                  <a:srgbClr val="777777"/>
                </a:solidFill>
              </a:rPr>
              <a:t>Prendete un momento per riflettere sulle seguenti domande e annotate le vostre intuizioni.</a:t>
            </a:r>
            <a:endParaRPr sz="1733" dirty="0"/>
          </a:p>
        </p:txBody>
      </p:sp>
      <p:sp>
        <p:nvSpPr>
          <p:cNvPr id="814" name="Google Shape;814;p94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rgbClr val="69ADA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5" name="Google Shape;815;p94"/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pPr>
              <a:buSzPts val="1600"/>
            </a:pPr>
            <a:fld id="{00000000-1234-1234-1234-123412341234}" type="slidenum">
              <a:rPr lang="it"/>
              <a:pPr>
                <a:buSzPts val="1600"/>
              </a:pPr>
              <a:t>6</a:t>
            </a:fld>
            <a:endParaRPr/>
          </a:p>
        </p:txBody>
      </p:sp>
      <p:grpSp>
        <p:nvGrpSpPr>
          <p:cNvPr id="816" name="Google Shape;816;p94"/>
          <p:cNvGrpSpPr/>
          <p:nvPr/>
        </p:nvGrpSpPr>
        <p:grpSpPr>
          <a:xfrm>
            <a:off x="392627" y="371961"/>
            <a:ext cx="1092307" cy="1079848"/>
            <a:chOff x="3987863" y="749845"/>
            <a:chExt cx="1138917" cy="1002207"/>
          </a:xfrm>
        </p:grpSpPr>
        <p:grpSp>
          <p:nvGrpSpPr>
            <p:cNvPr id="817" name="Google Shape;817;p94"/>
            <p:cNvGrpSpPr/>
            <p:nvPr/>
          </p:nvGrpSpPr>
          <p:grpSpPr>
            <a:xfrm>
              <a:off x="4384008" y="972375"/>
              <a:ext cx="346627" cy="558795"/>
              <a:chOff x="4384008" y="972375"/>
              <a:chExt cx="346627" cy="558795"/>
            </a:xfrm>
          </p:grpSpPr>
          <p:sp>
            <p:nvSpPr>
              <p:cNvPr id="818" name="Google Shape;818;p94"/>
              <p:cNvSpPr/>
              <p:nvPr/>
            </p:nvSpPr>
            <p:spPr>
              <a:xfrm>
                <a:off x="4384008" y="1059738"/>
                <a:ext cx="344976" cy="382420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382420" extrusionOk="0">
                    <a:moveTo>
                      <a:pt x="344976" y="0"/>
                    </a:moveTo>
                    <a:cubicBezTo>
                      <a:pt x="344976" y="191211"/>
                      <a:pt x="0" y="191211"/>
                      <a:pt x="0" y="382421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9" name="Google Shape;819;p94"/>
              <p:cNvSpPr/>
              <p:nvPr/>
            </p:nvSpPr>
            <p:spPr>
              <a:xfrm>
                <a:off x="4384008" y="1059738"/>
                <a:ext cx="344976" cy="382420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382420" extrusionOk="0">
                    <a:moveTo>
                      <a:pt x="0" y="0"/>
                    </a:moveTo>
                    <a:cubicBezTo>
                      <a:pt x="0" y="191211"/>
                      <a:pt x="344976" y="191211"/>
                      <a:pt x="344976" y="382421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0" name="Google Shape;820;p94"/>
              <p:cNvSpPr/>
              <p:nvPr/>
            </p:nvSpPr>
            <p:spPr>
              <a:xfrm>
                <a:off x="4384008" y="1442159"/>
                <a:ext cx="344976" cy="89011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89011" extrusionOk="0">
                    <a:moveTo>
                      <a:pt x="0" y="0"/>
                    </a:moveTo>
                    <a:lnTo>
                      <a:pt x="344977" y="0"/>
                    </a:lnTo>
                    <a:lnTo>
                      <a:pt x="344977" y="89012"/>
                    </a:lnTo>
                    <a:lnTo>
                      <a:pt x="0" y="89012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1" name="Google Shape;821;p94"/>
              <p:cNvSpPr/>
              <p:nvPr/>
            </p:nvSpPr>
            <p:spPr>
              <a:xfrm>
                <a:off x="4384008" y="972375"/>
                <a:ext cx="346627" cy="87363"/>
              </a:xfrm>
              <a:custGeom>
                <a:avLst/>
                <a:gdLst/>
                <a:ahLst/>
                <a:cxnLst/>
                <a:rect l="l" t="t" r="r" b="b"/>
                <a:pathLst>
                  <a:path w="346627" h="87363" extrusionOk="0">
                    <a:moveTo>
                      <a:pt x="344976" y="87363"/>
                    </a:moveTo>
                    <a:lnTo>
                      <a:pt x="0" y="87363"/>
                    </a:lnTo>
                    <a:lnTo>
                      <a:pt x="1651" y="0"/>
                    </a:lnTo>
                    <a:lnTo>
                      <a:pt x="346627" y="0"/>
                    </a:lnTo>
                    <a:lnTo>
                      <a:pt x="344976" y="87363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22" name="Google Shape;822;p94"/>
            <p:cNvGrpSpPr/>
            <p:nvPr/>
          </p:nvGrpSpPr>
          <p:grpSpPr>
            <a:xfrm>
              <a:off x="3987863" y="749845"/>
              <a:ext cx="1138917" cy="1002207"/>
              <a:chOff x="3987863" y="749845"/>
              <a:chExt cx="1138917" cy="1002207"/>
            </a:xfrm>
          </p:grpSpPr>
          <p:sp>
            <p:nvSpPr>
              <p:cNvPr id="823" name="Google Shape;823;p94"/>
              <p:cNvSpPr/>
              <p:nvPr/>
            </p:nvSpPr>
            <p:spPr>
              <a:xfrm>
                <a:off x="4055537" y="1250949"/>
                <a:ext cx="963953" cy="501103"/>
              </a:xfrm>
              <a:custGeom>
                <a:avLst/>
                <a:gdLst/>
                <a:ahLst/>
                <a:cxnLst/>
                <a:rect l="l" t="t" r="r" b="b"/>
                <a:pathLst>
                  <a:path w="963953" h="501103" extrusionOk="0">
                    <a:moveTo>
                      <a:pt x="963954" y="194507"/>
                    </a:moveTo>
                    <a:cubicBezTo>
                      <a:pt x="939195" y="253848"/>
                      <a:pt x="901231" y="308244"/>
                      <a:pt x="856664" y="354399"/>
                    </a:cubicBezTo>
                    <a:cubicBezTo>
                      <a:pt x="812098" y="398905"/>
                      <a:pt x="757628" y="436817"/>
                      <a:pt x="696556" y="461542"/>
                    </a:cubicBezTo>
                    <a:cubicBezTo>
                      <a:pt x="637134" y="486268"/>
                      <a:pt x="571109" y="501103"/>
                      <a:pt x="501784" y="501103"/>
                    </a:cubicBezTo>
                    <a:cubicBezTo>
                      <a:pt x="432459" y="501103"/>
                      <a:pt x="366434" y="486268"/>
                      <a:pt x="307013" y="461542"/>
                    </a:cubicBezTo>
                    <a:cubicBezTo>
                      <a:pt x="247591" y="436817"/>
                      <a:pt x="193121" y="398905"/>
                      <a:pt x="146904" y="354399"/>
                    </a:cubicBezTo>
                    <a:cubicBezTo>
                      <a:pt x="102338" y="309893"/>
                      <a:pt x="64374" y="255497"/>
                      <a:pt x="39615" y="194507"/>
                    </a:cubicBezTo>
                    <a:cubicBezTo>
                      <a:pt x="14856" y="135166"/>
                      <a:pt x="0" y="6923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4" name="Google Shape;824;p94"/>
              <p:cNvSpPr/>
              <p:nvPr/>
            </p:nvSpPr>
            <p:spPr>
              <a:xfrm>
                <a:off x="4095152" y="749845"/>
                <a:ext cx="963953" cy="501103"/>
              </a:xfrm>
              <a:custGeom>
                <a:avLst/>
                <a:gdLst/>
                <a:ahLst/>
                <a:cxnLst/>
                <a:rect l="l" t="t" r="r" b="b"/>
                <a:pathLst>
                  <a:path w="963953" h="501103" extrusionOk="0">
                    <a:moveTo>
                      <a:pt x="0" y="306596"/>
                    </a:moveTo>
                    <a:cubicBezTo>
                      <a:pt x="24759" y="247255"/>
                      <a:pt x="62723" y="192859"/>
                      <a:pt x="107289" y="146705"/>
                    </a:cubicBezTo>
                    <a:cubicBezTo>
                      <a:pt x="151855" y="100550"/>
                      <a:pt x="206326" y="64286"/>
                      <a:pt x="267398" y="39561"/>
                    </a:cubicBezTo>
                    <a:cubicBezTo>
                      <a:pt x="326820" y="14835"/>
                      <a:pt x="392844" y="0"/>
                      <a:pt x="462170" y="0"/>
                    </a:cubicBezTo>
                    <a:cubicBezTo>
                      <a:pt x="531495" y="0"/>
                      <a:pt x="597519" y="14835"/>
                      <a:pt x="656941" y="39561"/>
                    </a:cubicBezTo>
                    <a:cubicBezTo>
                      <a:pt x="716363" y="64286"/>
                      <a:pt x="770833" y="102199"/>
                      <a:pt x="817050" y="146705"/>
                    </a:cubicBezTo>
                    <a:cubicBezTo>
                      <a:pt x="863267" y="191211"/>
                      <a:pt x="899580" y="245607"/>
                      <a:pt x="924339" y="306596"/>
                    </a:cubicBezTo>
                    <a:cubicBezTo>
                      <a:pt x="949098" y="367586"/>
                      <a:pt x="963954" y="431872"/>
                      <a:pt x="963954" y="501103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5" name="Google Shape;825;p94"/>
              <p:cNvSpPr/>
              <p:nvPr/>
            </p:nvSpPr>
            <p:spPr>
              <a:xfrm>
                <a:off x="3987863" y="1250949"/>
                <a:ext cx="153506" cy="107143"/>
              </a:xfrm>
              <a:custGeom>
                <a:avLst/>
                <a:gdLst/>
                <a:ahLst/>
                <a:cxnLst/>
                <a:rect l="l" t="t" r="r" b="b"/>
                <a:pathLst>
                  <a:path w="153506" h="107143" extrusionOk="0">
                    <a:moveTo>
                      <a:pt x="0" y="107144"/>
                    </a:moveTo>
                    <a:lnTo>
                      <a:pt x="67675" y="0"/>
                    </a:lnTo>
                    <a:lnTo>
                      <a:pt x="153506" y="93957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6" name="Google Shape;826;p94"/>
              <p:cNvSpPr/>
              <p:nvPr/>
            </p:nvSpPr>
            <p:spPr>
              <a:xfrm>
                <a:off x="4973274" y="1143805"/>
                <a:ext cx="153506" cy="107143"/>
              </a:xfrm>
              <a:custGeom>
                <a:avLst/>
                <a:gdLst/>
                <a:ahLst/>
                <a:cxnLst/>
                <a:rect l="l" t="t" r="r" b="b"/>
                <a:pathLst>
                  <a:path w="153506" h="107143" extrusionOk="0">
                    <a:moveTo>
                      <a:pt x="153507" y="0"/>
                    </a:moveTo>
                    <a:lnTo>
                      <a:pt x="85832" y="107144"/>
                    </a:lnTo>
                    <a:lnTo>
                      <a:pt x="0" y="13187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827" name="Google Shape;827;p94"/>
          <p:cNvSpPr txBox="1"/>
          <p:nvPr/>
        </p:nvSpPr>
        <p:spPr>
          <a:xfrm>
            <a:off x="62352" y="6216357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E.05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Google Shape;832;p31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3" name="Google Shape;833;p31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4" name="Google Shape;834;p31"/>
          <p:cNvSpPr txBox="1">
            <a:spLocks noGrp="1"/>
          </p:cNvSpPr>
          <p:nvPr>
            <p:ph type="body" idx="1"/>
          </p:nvPr>
        </p:nvSpPr>
        <p:spPr>
          <a:xfrm>
            <a:off x="471109" y="1784143"/>
            <a:ext cx="11148315" cy="433090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7" dirty="0"/>
              <a:t>Avete sperimentato o osservato il sovraffollamento e la congestione del traffico nelle destinazioni turistiche più popolari? Che impatto ha sull'ambiente e sulla comunità locale?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1867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7" dirty="0"/>
              <a:t>Considerate le implicazioni economiche del turismo per le comunità locali, come l'aumento dei prezzi e la dipendenza dalle entrate del turismo?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1867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7" dirty="0"/>
              <a:t>Cosa ne pensa dell'inquinamento generato dalle attività turistiche, compresi i rifiuti di plastica, l'inquinamento acustico e l'inquinamento fognario?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1867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7" dirty="0"/>
              <a:t>siete consapevoli dei potenziali danni ai siti storici causati da comportamenti irresponsabili dei turisti, come vandalismo o graffiti?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1867" dirty="0"/>
          </a:p>
          <a:p>
            <a:pPr marL="380994" indent="-380994">
              <a:lnSpc>
                <a:spcPct val="100000"/>
              </a:lnSpc>
              <a:buFont typeface="Wingdings" pitchFamily="2" charset="2"/>
              <a:buChar char="Ø"/>
            </a:pPr>
            <a:r>
              <a:rPr lang="it" sz="1867" dirty="0"/>
              <a:t>Come percepite l'impronta di carbonio del turismo, in particolare in termini di emissioni dei trasporti? Quali misure potete adottare per ridurre la vostra impronta di carbonio quando viaggiate?</a:t>
            </a:r>
            <a:endParaRPr dirty="0"/>
          </a:p>
        </p:txBody>
      </p:sp>
      <p:sp>
        <p:nvSpPr>
          <p:cNvPr id="835" name="Google Shape;835;p31"/>
          <p:cNvSpPr txBox="1">
            <a:spLocks noGrp="1"/>
          </p:cNvSpPr>
          <p:nvPr>
            <p:ph type="body" idx="2"/>
          </p:nvPr>
        </p:nvSpPr>
        <p:spPr>
          <a:xfrm>
            <a:off x="1895525" y="447999"/>
            <a:ext cx="10025544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 dirty="0">
                <a:solidFill>
                  <a:srgbClr val="FF9933"/>
                </a:solidFill>
              </a:rPr>
              <a:t>Esercizio: </a:t>
            </a:r>
            <a:r>
              <a:rPr lang="it" sz="1733" b="0" dirty="0">
                <a:solidFill>
                  <a:srgbClr val="777777"/>
                </a:solidFill>
              </a:rPr>
              <a:t>Prendete un momento per riflettere sulle seguenti domande e annotate le vostre intuizioni.</a:t>
            </a:r>
            <a:endParaRPr sz="1733" dirty="0"/>
          </a:p>
        </p:txBody>
      </p:sp>
      <p:sp>
        <p:nvSpPr>
          <p:cNvPr id="836" name="Google Shape;836;p31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69ADAD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7" name="Google Shape;837;p31"/>
          <p:cNvSpPr txBox="1">
            <a:spLocks noGrp="1"/>
          </p:cNvSpPr>
          <p:nvPr>
            <p:ph type="sldNum" idx="12"/>
          </p:nvPr>
        </p:nvSpPr>
        <p:spPr>
          <a:xfrm>
            <a:off x="11284488" y="6173689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60933" rIns="121900" bIns="60933" rtlCol="0" anchor="ctr" anchorCtr="0">
            <a:noAutofit/>
          </a:bodyPr>
          <a:lstStyle/>
          <a:p>
            <a:pPr>
              <a:buSzPts val="1600"/>
            </a:pPr>
            <a:fld id="{00000000-1234-1234-1234-123412341234}" type="slidenum">
              <a:rPr lang="it"/>
              <a:pPr>
                <a:buSzPts val="1600"/>
              </a:pPr>
              <a:t>7</a:t>
            </a:fld>
            <a:endParaRPr/>
          </a:p>
        </p:txBody>
      </p:sp>
      <p:grpSp>
        <p:nvGrpSpPr>
          <p:cNvPr id="838" name="Google Shape;838;p31"/>
          <p:cNvGrpSpPr/>
          <p:nvPr/>
        </p:nvGrpSpPr>
        <p:grpSpPr>
          <a:xfrm>
            <a:off x="392627" y="371961"/>
            <a:ext cx="1092307" cy="1079848"/>
            <a:chOff x="3987863" y="749845"/>
            <a:chExt cx="1138917" cy="1002207"/>
          </a:xfrm>
        </p:grpSpPr>
        <p:grpSp>
          <p:nvGrpSpPr>
            <p:cNvPr id="839" name="Google Shape;839;p31"/>
            <p:cNvGrpSpPr/>
            <p:nvPr/>
          </p:nvGrpSpPr>
          <p:grpSpPr>
            <a:xfrm>
              <a:off x="4384008" y="972375"/>
              <a:ext cx="346627" cy="558795"/>
              <a:chOff x="4384008" y="972375"/>
              <a:chExt cx="346627" cy="558795"/>
            </a:xfrm>
          </p:grpSpPr>
          <p:sp>
            <p:nvSpPr>
              <p:cNvPr id="840" name="Google Shape;840;p31"/>
              <p:cNvSpPr/>
              <p:nvPr/>
            </p:nvSpPr>
            <p:spPr>
              <a:xfrm>
                <a:off x="4384008" y="1059738"/>
                <a:ext cx="344976" cy="382420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382420" extrusionOk="0">
                    <a:moveTo>
                      <a:pt x="344976" y="0"/>
                    </a:moveTo>
                    <a:cubicBezTo>
                      <a:pt x="344976" y="191211"/>
                      <a:pt x="0" y="191211"/>
                      <a:pt x="0" y="382421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1" name="Google Shape;841;p31"/>
              <p:cNvSpPr/>
              <p:nvPr/>
            </p:nvSpPr>
            <p:spPr>
              <a:xfrm>
                <a:off x="4384008" y="1059738"/>
                <a:ext cx="344976" cy="382420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382420" extrusionOk="0">
                    <a:moveTo>
                      <a:pt x="0" y="0"/>
                    </a:moveTo>
                    <a:cubicBezTo>
                      <a:pt x="0" y="191211"/>
                      <a:pt x="344976" y="191211"/>
                      <a:pt x="344976" y="382421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2" name="Google Shape;842;p31"/>
              <p:cNvSpPr/>
              <p:nvPr/>
            </p:nvSpPr>
            <p:spPr>
              <a:xfrm>
                <a:off x="4384008" y="1442159"/>
                <a:ext cx="344976" cy="89011"/>
              </a:xfrm>
              <a:custGeom>
                <a:avLst/>
                <a:gdLst/>
                <a:ahLst/>
                <a:cxnLst/>
                <a:rect l="l" t="t" r="r" b="b"/>
                <a:pathLst>
                  <a:path w="344976" h="89011" extrusionOk="0">
                    <a:moveTo>
                      <a:pt x="0" y="0"/>
                    </a:moveTo>
                    <a:lnTo>
                      <a:pt x="344977" y="0"/>
                    </a:lnTo>
                    <a:lnTo>
                      <a:pt x="344977" y="89012"/>
                    </a:lnTo>
                    <a:lnTo>
                      <a:pt x="0" y="89012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3" name="Google Shape;843;p31"/>
              <p:cNvSpPr/>
              <p:nvPr/>
            </p:nvSpPr>
            <p:spPr>
              <a:xfrm>
                <a:off x="4384008" y="972375"/>
                <a:ext cx="346627" cy="87363"/>
              </a:xfrm>
              <a:custGeom>
                <a:avLst/>
                <a:gdLst/>
                <a:ahLst/>
                <a:cxnLst/>
                <a:rect l="l" t="t" r="r" b="b"/>
                <a:pathLst>
                  <a:path w="346627" h="87363" extrusionOk="0">
                    <a:moveTo>
                      <a:pt x="344976" y="87363"/>
                    </a:moveTo>
                    <a:lnTo>
                      <a:pt x="0" y="87363"/>
                    </a:lnTo>
                    <a:lnTo>
                      <a:pt x="1651" y="0"/>
                    </a:lnTo>
                    <a:lnTo>
                      <a:pt x="346627" y="0"/>
                    </a:lnTo>
                    <a:lnTo>
                      <a:pt x="344976" y="87363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44" name="Google Shape;844;p31"/>
            <p:cNvGrpSpPr/>
            <p:nvPr/>
          </p:nvGrpSpPr>
          <p:grpSpPr>
            <a:xfrm>
              <a:off x="3987863" y="749845"/>
              <a:ext cx="1138917" cy="1002207"/>
              <a:chOff x="3987863" y="749845"/>
              <a:chExt cx="1138917" cy="1002207"/>
            </a:xfrm>
          </p:grpSpPr>
          <p:sp>
            <p:nvSpPr>
              <p:cNvPr id="845" name="Google Shape;845;p31"/>
              <p:cNvSpPr/>
              <p:nvPr/>
            </p:nvSpPr>
            <p:spPr>
              <a:xfrm>
                <a:off x="4055537" y="1250949"/>
                <a:ext cx="963953" cy="501103"/>
              </a:xfrm>
              <a:custGeom>
                <a:avLst/>
                <a:gdLst/>
                <a:ahLst/>
                <a:cxnLst/>
                <a:rect l="l" t="t" r="r" b="b"/>
                <a:pathLst>
                  <a:path w="963953" h="501103" extrusionOk="0">
                    <a:moveTo>
                      <a:pt x="963954" y="194507"/>
                    </a:moveTo>
                    <a:cubicBezTo>
                      <a:pt x="939195" y="253848"/>
                      <a:pt x="901231" y="308244"/>
                      <a:pt x="856664" y="354399"/>
                    </a:cubicBezTo>
                    <a:cubicBezTo>
                      <a:pt x="812098" y="398905"/>
                      <a:pt x="757628" y="436817"/>
                      <a:pt x="696556" y="461542"/>
                    </a:cubicBezTo>
                    <a:cubicBezTo>
                      <a:pt x="637134" y="486268"/>
                      <a:pt x="571109" y="501103"/>
                      <a:pt x="501784" y="501103"/>
                    </a:cubicBezTo>
                    <a:cubicBezTo>
                      <a:pt x="432459" y="501103"/>
                      <a:pt x="366434" y="486268"/>
                      <a:pt x="307013" y="461542"/>
                    </a:cubicBezTo>
                    <a:cubicBezTo>
                      <a:pt x="247591" y="436817"/>
                      <a:pt x="193121" y="398905"/>
                      <a:pt x="146904" y="354399"/>
                    </a:cubicBezTo>
                    <a:cubicBezTo>
                      <a:pt x="102338" y="309893"/>
                      <a:pt x="64374" y="255497"/>
                      <a:pt x="39615" y="194507"/>
                    </a:cubicBezTo>
                    <a:cubicBezTo>
                      <a:pt x="14856" y="135166"/>
                      <a:pt x="0" y="6923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6" name="Google Shape;846;p31"/>
              <p:cNvSpPr/>
              <p:nvPr/>
            </p:nvSpPr>
            <p:spPr>
              <a:xfrm>
                <a:off x="4095152" y="749845"/>
                <a:ext cx="963953" cy="501103"/>
              </a:xfrm>
              <a:custGeom>
                <a:avLst/>
                <a:gdLst/>
                <a:ahLst/>
                <a:cxnLst/>
                <a:rect l="l" t="t" r="r" b="b"/>
                <a:pathLst>
                  <a:path w="963953" h="501103" extrusionOk="0">
                    <a:moveTo>
                      <a:pt x="0" y="306596"/>
                    </a:moveTo>
                    <a:cubicBezTo>
                      <a:pt x="24759" y="247255"/>
                      <a:pt x="62723" y="192859"/>
                      <a:pt x="107289" y="146705"/>
                    </a:cubicBezTo>
                    <a:cubicBezTo>
                      <a:pt x="151855" y="100550"/>
                      <a:pt x="206326" y="64286"/>
                      <a:pt x="267398" y="39561"/>
                    </a:cubicBezTo>
                    <a:cubicBezTo>
                      <a:pt x="326820" y="14835"/>
                      <a:pt x="392844" y="0"/>
                      <a:pt x="462170" y="0"/>
                    </a:cubicBezTo>
                    <a:cubicBezTo>
                      <a:pt x="531495" y="0"/>
                      <a:pt x="597519" y="14835"/>
                      <a:pt x="656941" y="39561"/>
                    </a:cubicBezTo>
                    <a:cubicBezTo>
                      <a:pt x="716363" y="64286"/>
                      <a:pt x="770833" y="102199"/>
                      <a:pt x="817050" y="146705"/>
                    </a:cubicBezTo>
                    <a:cubicBezTo>
                      <a:pt x="863267" y="191211"/>
                      <a:pt x="899580" y="245607"/>
                      <a:pt x="924339" y="306596"/>
                    </a:cubicBezTo>
                    <a:cubicBezTo>
                      <a:pt x="949098" y="367586"/>
                      <a:pt x="963954" y="431872"/>
                      <a:pt x="963954" y="501103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7" name="Google Shape;847;p31"/>
              <p:cNvSpPr/>
              <p:nvPr/>
            </p:nvSpPr>
            <p:spPr>
              <a:xfrm>
                <a:off x="3987863" y="1250949"/>
                <a:ext cx="153506" cy="107143"/>
              </a:xfrm>
              <a:custGeom>
                <a:avLst/>
                <a:gdLst/>
                <a:ahLst/>
                <a:cxnLst/>
                <a:rect l="l" t="t" r="r" b="b"/>
                <a:pathLst>
                  <a:path w="153506" h="107143" extrusionOk="0">
                    <a:moveTo>
                      <a:pt x="0" y="107144"/>
                    </a:moveTo>
                    <a:lnTo>
                      <a:pt x="67675" y="0"/>
                    </a:lnTo>
                    <a:lnTo>
                      <a:pt x="153506" y="93957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8" name="Google Shape;848;p31"/>
              <p:cNvSpPr/>
              <p:nvPr/>
            </p:nvSpPr>
            <p:spPr>
              <a:xfrm>
                <a:off x="4973274" y="1143805"/>
                <a:ext cx="153506" cy="107143"/>
              </a:xfrm>
              <a:custGeom>
                <a:avLst/>
                <a:gdLst/>
                <a:ahLst/>
                <a:cxnLst/>
                <a:rect l="l" t="t" r="r" b="b"/>
                <a:pathLst>
                  <a:path w="153506" h="107143" extrusionOk="0">
                    <a:moveTo>
                      <a:pt x="153507" y="0"/>
                    </a:moveTo>
                    <a:lnTo>
                      <a:pt x="85832" y="107144"/>
                    </a:lnTo>
                    <a:lnTo>
                      <a:pt x="0" y="13187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849" name="Google Shape;849;p31"/>
          <p:cNvSpPr txBox="1"/>
          <p:nvPr/>
        </p:nvSpPr>
        <p:spPr>
          <a:xfrm>
            <a:off x="62352" y="6216357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E.05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7" name="Google Shape;907;p34" descr="En bild som visar person, Människoansikte, klädsel, person&#10;&#10;AI-genererat innehåll kan vara felaktig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09057" y="2167467"/>
            <a:ext cx="5213872" cy="5213872"/>
          </a:xfrm>
          <a:prstGeom prst="rect">
            <a:avLst/>
          </a:prstGeom>
          <a:noFill/>
          <a:ln>
            <a:noFill/>
          </a:ln>
        </p:spPr>
      </p:pic>
      <p:sp>
        <p:nvSpPr>
          <p:cNvPr id="908" name="Google Shape;908;p34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9" name="Google Shape;909;p34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0" name="Google Shape;910;p34"/>
          <p:cNvSpPr txBox="1">
            <a:spLocks noGrp="1"/>
          </p:cNvSpPr>
          <p:nvPr>
            <p:ph type="body" idx="1"/>
          </p:nvPr>
        </p:nvSpPr>
        <p:spPr>
          <a:xfrm>
            <a:off x="652091" y="1804660"/>
            <a:ext cx="10953756" cy="427744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00000"/>
              </a:lnSpc>
            </a:pPr>
            <a:endParaRPr sz="1868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Esaminare il contesto teorico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Completare il quiz allegato</a:t>
            </a:r>
            <a:endParaRPr dirty="0"/>
          </a:p>
          <a:p>
            <a:pPr marL="533387" indent="-380990">
              <a:lnSpc>
                <a:spcPct val="100000"/>
              </a:lnSpc>
              <a:buFont typeface="Wingdings" pitchFamily="2" charset="2"/>
              <a:buChar char="Ø"/>
            </a:pPr>
            <a:endParaRPr sz="2133" dirty="0"/>
          </a:p>
          <a:p>
            <a:pPr marL="380990" indent="-380990">
              <a:lnSpc>
                <a:spcPct val="100000"/>
              </a:lnSpc>
              <a:buFont typeface="Wingdings" pitchFamily="2" charset="2"/>
              <a:buChar char="Ø"/>
            </a:pPr>
            <a:r>
              <a:rPr lang="it" sz="2133" dirty="0"/>
              <a:t>Riflettete e discutete le vostre risposte</a:t>
            </a:r>
            <a:endParaRPr dirty="0"/>
          </a:p>
          <a:p>
            <a:pPr marL="0" indent="0">
              <a:lnSpc>
                <a:spcPct val="100000"/>
              </a:lnSpc>
            </a:pPr>
            <a:endParaRPr sz="1868" dirty="0"/>
          </a:p>
        </p:txBody>
      </p:sp>
      <p:sp>
        <p:nvSpPr>
          <p:cNvPr id="911" name="Google Shape;911;p34"/>
          <p:cNvSpPr txBox="1">
            <a:spLocks noGrp="1"/>
          </p:cNvSpPr>
          <p:nvPr>
            <p:ph type="body" idx="2"/>
          </p:nvPr>
        </p:nvSpPr>
        <p:spPr>
          <a:xfrm>
            <a:off x="1753486" y="471675"/>
            <a:ext cx="9780337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>
                <a:solidFill>
                  <a:srgbClr val="FF9933"/>
                </a:solidFill>
              </a:rPr>
              <a:t>Esercizio: </a:t>
            </a:r>
            <a:r>
              <a:rPr lang="it" sz="2133" b="0">
                <a:solidFill>
                  <a:srgbClr val="777777"/>
                </a:solidFill>
              </a:rPr>
              <a:t>Quiz 2</a:t>
            </a:r>
            <a:endParaRPr/>
          </a:p>
        </p:txBody>
      </p:sp>
      <p:sp>
        <p:nvSpPr>
          <p:cNvPr id="912" name="Google Shape;912;p34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13" name="Google Shape;913;p34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914" name="Google Shape;914;p34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915" name="Google Shape;915;p34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6" name="Google Shape;916;p34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917" name="Google Shape;917;p34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18" name="Google Shape;918;p34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919" name="Google Shape;919;p34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920" name="Google Shape;920;p34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921" name="Google Shape;921;p34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922" name="Google Shape;922;p34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23" name="Google Shape;923;p34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24" name="Google Shape;924;p34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925" name="Google Shape;925;p34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926" name="Google Shape;926;p34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27" name="Google Shape;927;p34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928" name="Google Shape;928;p34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pic>
        <p:nvPicPr>
          <p:cNvPr id="929" name="Google Shape;929;p34"/>
          <p:cNvPicPr preferRelativeResize="0"/>
          <p:nvPr/>
        </p:nvPicPr>
        <p:blipFill rotWithShape="1">
          <a:blip r:embed="rId4">
            <a:alphaModFix amt="70000"/>
          </a:blip>
          <a:srcRect/>
          <a:stretch/>
        </p:blipFill>
        <p:spPr>
          <a:xfrm>
            <a:off x="-1102231" y="3950005"/>
            <a:ext cx="3797416" cy="3797416"/>
          </a:xfrm>
          <a:custGeom>
            <a:avLst/>
            <a:gdLst/>
            <a:ahLst/>
            <a:cxnLst/>
            <a:rect l="l" t="t" r="r" b="b"/>
            <a:pathLst>
              <a:path w="5424446" h="5424446" extrusionOk="0">
                <a:moveTo>
                  <a:pt x="0" y="0"/>
                </a:moveTo>
                <a:lnTo>
                  <a:pt x="5424446" y="0"/>
                </a:lnTo>
                <a:lnTo>
                  <a:pt x="5424446" y="5424446"/>
                </a:lnTo>
                <a:lnTo>
                  <a:pt x="706466" y="5424446"/>
                </a:lnTo>
                <a:lnTo>
                  <a:pt x="706466" y="420494"/>
                </a:lnTo>
                <a:lnTo>
                  <a:pt x="0" y="420494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930" name="Google Shape;930;p34"/>
          <p:cNvPicPr preferRelativeResize="0"/>
          <p:nvPr/>
        </p:nvPicPr>
        <p:blipFill rotWithShape="1">
          <a:blip r:embed="rId5">
            <a:alphaModFix amt="70000"/>
          </a:blip>
          <a:srcRect/>
          <a:stretch/>
        </p:blipFill>
        <p:spPr>
          <a:xfrm rot="-3551750">
            <a:off x="9257879" y="4183892"/>
            <a:ext cx="3072445" cy="3072445"/>
          </a:xfrm>
          <a:custGeom>
            <a:avLst/>
            <a:gdLst/>
            <a:ahLst/>
            <a:cxnLst/>
            <a:rect l="l" t="t" r="r" b="b"/>
            <a:pathLst>
              <a:path w="5424446" h="5424446" extrusionOk="0">
                <a:moveTo>
                  <a:pt x="0" y="0"/>
                </a:moveTo>
                <a:lnTo>
                  <a:pt x="5424446" y="0"/>
                </a:lnTo>
                <a:lnTo>
                  <a:pt x="5424446" y="5424446"/>
                </a:lnTo>
                <a:lnTo>
                  <a:pt x="706466" y="5424446"/>
                </a:lnTo>
                <a:lnTo>
                  <a:pt x="706466" y="420494"/>
                </a:lnTo>
                <a:lnTo>
                  <a:pt x="0" y="420494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931" name="Google Shape;931;p34"/>
          <p:cNvSpPr/>
          <p:nvPr/>
        </p:nvSpPr>
        <p:spPr>
          <a:xfrm>
            <a:off x="7097005" y="1879601"/>
            <a:ext cx="5786587" cy="5786587"/>
          </a:xfrm>
          <a:prstGeom prst="ellipse">
            <a:avLst/>
          </a:prstGeom>
          <a:noFill/>
          <a:ln w="133350" cap="flat" cmpd="sng">
            <a:solidFill>
              <a:srgbClr val="69ADA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868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2" name="Google Shape;932;p34"/>
          <p:cNvSpPr txBox="1"/>
          <p:nvPr/>
        </p:nvSpPr>
        <p:spPr>
          <a:xfrm>
            <a:off x="62353" y="6216358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E.06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" name="Google Shape;988;p37"/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9" name="Google Shape;989;p37"/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0" name="Google Shape;990;p37"/>
          <p:cNvSpPr txBox="1">
            <a:spLocks noGrp="1"/>
          </p:cNvSpPr>
          <p:nvPr>
            <p:ph type="body" idx="1"/>
          </p:nvPr>
        </p:nvSpPr>
        <p:spPr>
          <a:xfrm>
            <a:off x="478173" y="1722717"/>
            <a:ext cx="11293329" cy="468248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lnSpc>
                <a:spcPct val="100000"/>
              </a:lnSpc>
            </a:pPr>
            <a:r>
              <a:rPr lang="it" sz="1600" b="1" dirty="0"/>
              <a:t>Industria del turismo:</a:t>
            </a:r>
            <a:endParaRPr sz="2133" dirty="0"/>
          </a:p>
          <a:p>
            <a:pPr marL="380981" indent="-380981">
              <a:lnSpc>
                <a:spcPct val="100000"/>
              </a:lnSpc>
              <a:buFont typeface="Wingdings" pitchFamily="2" charset="2"/>
              <a:buChar char="Ø"/>
            </a:pPr>
            <a:r>
              <a:rPr lang="it" sz="1600" dirty="0"/>
              <a:t>Come può l'industria del turismo dare priorità allo sviluppo sostenibile e ridurre al minimo il suo impatto ambientale e sociale?</a:t>
            </a:r>
            <a:endParaRPr sz="2133" dirty="0"/>
          </a:p>
          <a:p>
            <a:pPr marL="380981" indent="-380981">
              <a:lnSpc>
                <a:spcPct val="100000"/>
              </a:lnSpc>
              <a:buFont typeface="Wingdings" pitchFamily="2" charset="2"/>
              <a:buChar char="Ø"/>
            </a:pPr>
            <a:r>
              <a:rPr lang="it" sz="1600" dirty="0"/>
              <a:t>Quali strategie può attuare l'industria del turismo per incoraggiare i turisti a impegnarsi in attività di turismo responsabile?</a:t>
            </a:r>
            <a:endParaRPr sz="2133" dirty="0"/>
          </a:p>
          <a:p>
            <a:pPr marL="380981" indent="-380981">
              <a:lnSpc>
                <a:spcPct val="100000"/>
              </a:lnSpc>
              <a:buFont typeface="Wingdings" pitchFamily="2" charset="2"/>
              <a:buChar char="Ø"/>
            </a:pPr>
            <a:r>
              <a:rPr lang="it" sz="1600" dirty="0"/>
              <a:t>Perché è importante che l'industria del turismo investa in infrastrutture sostenibili e in che modo ciò può giovare alle comunità ospitanti?</a:t>
            </a:r>
            <a:endParaRPr sz="2133" dirty="0"/>
          </a:p>
          <a:p>
            <a:pPr marL="380981" indent="-380981">
              <a:lnSpc>
                <a:spcPct val="100000"/>
              </a:lnSpc>
              <a:buFont typeface="Wingdings" pitchFamily="2" charset="2"/>
              <a:buChar char="Ø"/>
            </a:pPr>
            <a:r>
              <a:rPr lang="it" sz="1600" dirty="0"/>
              <a:t>Come può l'industria del turismo educare efficacemente i turisti sull'importanza delle pratiche turistiche sostenibili?</a:t>
            </a:r>
            <a:endParaRPr sz="1600" dirty="0"/>
          </a:p>
          <a:p>
            <a:pPr marL="0" indent="0">
              <a:lnSpc>
                <a:spcPct val="100000"/>
              </a:lnSpc>
            </a:pPr>
            <a:endParaRPr sz="1600" dirty="0"/>
          </a:p>
          <a:p>
            <a:pPr marL="0" indent="0">
              <a:lnSpc>
                <a:spcPct val="100000"/>
              </a:lnSpc>
            </a:pPr>
            <a:r>
              <a:rPr lang="it" sz="1600" b="1" dirty="0"/>
              <a:t>Viaggiatori:</a:t>
            </a:r>
            <a:endParaRPr sz="2133" dirty="0"/>
          </a:p>
          <a:p>
            <a:pPr marL="380981" indent="-380981">
              <a:lnSpc>
                <a:spcPct val="100000"/>
              </a:lnSpc>
              <a:buFont typeface="Wingdings" pitchFamily="2" charset="2"/>
              <a:buChar char="Ø"/>
            </a:pPr>
            <a:r>
              <a:rPr lang="it" sz="1600" dirty="0"/>
              <a:t>Quali criteri possono essere utilizzati dai viaggiatori per selezionare alloggi, tour operator e attività che danno priorità alla sostenibilità?</a:t>
            </a:r>
            <a:endParaRPr sz="2133" dirty="0"/>
          </a:p>
          <a:p>
            <a:pPr marL="380981" indent="-380981">
              <a:lnSpc>
                <a:spcPct val="100000"/>
              </a:lnSpc>
              <a:buFont typeface="Wingdings" pitchFamily="2" charset="2"/>
              <a:buChar char="Ø"/>
            </a:pPr>
            <a:r>
              <a:rPr lang="it" sz="1600" dirty="0"/>
              <a:t>Perché è importante che i viaggiatori conoscano e rispettino gli usi, i costumi e i valori dei luoghi che visitano?</a:t>
            </a:r>
            <a:endParaRPr sz="2133" dirty="0"/>
          </a:p>
          <a:p>
            <a:pPr marL="380981" indent="-380981">
              <a:lnSpc>
                <a:spcPct val="100000"/>
              </a:lnSpc>
              <a:buFont typeface="Wingdings" pitchFamily="2" charset="2"/>
              <a:buChar char="Ø"/>
            </a:pPr>
            <a:r>
              <a:rPr lang="it" sz="1600" dirty="0"/>
              <a:t>Quali azioni possono essere intraprese dai viaggiatori per ridurre al minimo la loro impronta ambientale durante il viaggio?</a:t>
            </a:r>
            <a:endParaRPr sz="2133" dirty="0"/>
          </a:p>
          <a:p>
            <a:pPr marL="380981" indent="-380981">
              <a:lnSpc>
                <a:spcPct val="100000"/>
              </a:lnSpc>
              <a:buFont typeface="Wingdings" pitchFamily="2" charset="2"/>
              <a:buChar char="Ø"/>
            </a:pPr>
            <a:r>
              <a:rPr lang="it" sz="1600" dirty="0"/>
              <a:t>Come possono i viaggiatori contribuire positivamente allo sviluppo economico delle comunità ospitanti attraverso le loro decisioni di acquisto?</a:t>
            </a:r>
            <a:endParaRPr sz="2133" dirty="0"/>
          </a:p>
          <a:p>
            <a:pPr marL="380981" indent="-380981">
              <a:lnSpc>
                <a:spcPct val="100000"/>
              </a:lnSpc>
              <a:buFont typeface="Wingdings" pitchFamily="2" charset="2"/>
              <a:buChar char="Ø"/>
            </a:pPr>
            <a:r>
              <a:rPr lang="it" sz="1600" dirty="0"/>
              <a:t>In che modo i viaggiatori possono sostenere le pratiche di turismo responsabile e le iniziative che promuovono la sostenibilità all'interno dell'industria turistica?</a:t>
            </a:r>
            <a:endParaRPr sz="2133" dirty="0"/>
          </a:p>
          <a:p>
            <a:pPr marL="0" indent="0">
              <a:lnSpc>
                <a:spcPct val="100000"/>
              </a:lnSpc>
            </a:pPr>
            <a:endParaRPr sz="1600" dirty="0"/>
          </a:p>
        </p:txBody>
      </p:sp>
      <p:sp>
        <p:nvSpPr>
          <p:cNvPr id="991" name="Google Shape;991;p37"/>
          <p:cNvSpPr txBox="1">
            <a:spLocks noGrp="1"/>
          </p:cNvSpPr>
          <p:nvPr>
            <p:ph type="body" idx="2"/>
          </p:nvPr>
        </p:nvSpPr>
        <p:spPr>
          <a:xfrm>
            <a:off x="1753486" y="471675"/>
            <a:ext cx="9780337" cy="104489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it" sz="2667">
                <a:solidFill>
                  <a:srgbClr val="FF9933"/>
                </a:solidFill>
              </a:rPr>
              <a:t>Esercizio: </a:t>
            </a:r>
            <a:r>
              <a:rPr lang="it" sz="2133" b="0">
                <a:solidFill>
                  <a:srgbClr val="777777"/>
                </a:solidFill>
              </a:rPr>
              <a:t>Riflettere e discutere</a:t>
            </a:r>
            <a:endParaRPr/>
          </a:p>
        </p:txBody>
      </p:sp>
      <p:sp>
        <p:nvSpPr>
          <p:cNvPr id="992" name="Google Shape;992;p37"/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endParaRPr sz="140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93" name="Google Shape;993;p37"/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994" name="Google Shape;994;p37"/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995" name="Google Shape;995;p37"/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6" name="Google Shape;996;p37"/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997" name="Google Shape;997;p37"/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60933" rIns="121900" bIns="60933" anchor="ctr" anchorCtr="0">
              <a:noAutofit/>
            </a:bodyPr>
            <a:lstStyle/>
            <a:p>
              <a:endParaRPr sz="1868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998" name="Google Shape;998;p37"/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999" name="Google Shape;999;p37"/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60933" rIns="121900" bIns="60933" anchor="ctr" anchorCtr="0">
                <a:noAutofit/>
              </a:bodyPr>
              <a:lstStyle/>
              <a:p>
                <a:endParaRPr sz="1868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000" name="Google Shape;1000;p37"/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1001" name="Google Shape;1001;p37"/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1002" name="Google Shape;1002;p37"/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03" name="Google Shape;1003;p37"/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04" name="Google Shape;1004;p37"/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grpSp>
              <p:nvGrpSpPr>
                <p:cNvPr id="1005" name="Google Shape;1005;p37"/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1006" name="Google Shape;1006;p37"/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07" name="Google Shape;1007;p37"/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008" name="Google Shape;1008;p37"/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0" tIns="60933" rIns="121900" bIns="60933" anchor="ctr" anchorCtr="0">
                    <a:noAutofit/>
                  </a:bodyPr>
                  <a:lstStyle/>
                  <a:p>
                    <a:endParaRPr sz="1868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</p:grpSp>
        </p:grpSp>
      </p:grpSp>
      <p:sp>
        <p:nvSpPr>
          <p:cNvPr id="1009" name="Google Shape;1009;p37"/>
          <p:cNvSpPr txBox="1"/>
          <p:nvPr/>
        </p:nvSpPr>
        <p:spPr>
          <a:xfrm>
            <a:off x="62353" y="6216358"/>
            <a:ext cx="17542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4000" b="1">
                <a:solidFill>
                  <a:srgbClr val="FF9934"/>
                </a:solidFill>
                <a:latin typeface="Calibri"/>
                <a:ea typeface="Calibri"/>
                <a:cs typeface="Calibri"/>
                <a:sym typeface="Calibri"/>
              </a:rPr>
              <a:t>E.07</a:t>
            </a:r>
            <a:endParaRPr sz="4000">
              <a:solidFill>
                <a:srgbClr val="FF993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1564</Words>
  <Application>Microsoft Macintosh PowerPoint</Application>
  <PresentationFormat>Bredbild</PresentationFormat>
  <Paragraphs>141</Paragraphs>
  <Slides>14</Slides>
  <Notes>14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14</vt:i4>
      </vt:variant>
    </vt:vector>
  </HeadingPairs>
  <TitlesOfParts>
    <vt:vector size="21" baseType="lpstr">
      <vt:lpstr>Aptos</vt:lpstr>
      <vt:lpstr>Aptos Display</vt:lpstr>
      <vt:lpstr>Arial</vt:lpstr>
      <vt:lpstr>Calibri</vt:lpstr>
      <vt:lpstr>Montserrat Light</vt:lpstr>
      <vt:lpstr>Wingdings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Moa Nilsson</dc:creator>
  <cp:lastModifiedBy>Moa Nilsson</cp:lastModifiedBy>
  <cp:revision>6</cp:revision>
  <dcterms:created xsi:type="dcterms:W3CDTF">2025-02-03T22:38:38Z</dcterms:created>
  <dcterms:modified xsi:type="dcterms:W3CDTF">2025-05-30T10:11:56Z</dcterms:modified>
</cp:coreProperties>
</file>