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8"/>
  </p:notesMasterIdLst>
  <p:handoutMasterIdLst>
    <p:handoutMasterId r:id="rId9"/>
  </p:handoutMasterIdLst>
  <p:sldIdLst>
    <p:sldId id="280" r:id="rId5"/>
    <p:sldId id="303" r:id="rId6"/>
    <p:sldId id="296" r:id="rId7"/>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ADAD"/>
    <a:srgbClr val="69ADAD"/>
    <a:srgbClr val="97C879"/>
    <a:srgbClr val="8AC03B"/>
    <a:srgbClr val="6D6E71"/>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09" autoAdjust="0"/>
    <p:restoredTop sz="94638"/>
  </p:normalViewPr>
  <p:slideViewPr>
    <p:cSldViewPr snapToGrid="0" snapToObjects="1">
      <p:cViewPr varScale="1">
        <p:scale>
          <a:sx n="81" d="100"/>
          <a:sy n="81" d="100"/>
        </p:scale>
        <p:origin x="3760" y="208"/>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5/30/25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5/30/25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Modifica degli stili del testo Master</a:t>
            </a:r>
          </a:p>
          <a:p>
            <a:pPr lvl="1"/>
            <a:r>
              <a:rPr lang="en-US"/>
              <a:t>Secondo livello</a:t>
            </a:r>
          </a:p>
          <a:p>
            <a:pPr lvl="2"/>
            <a:r>
              <a:rPr lang="en-US"/>
              <a:t>Terzo livello</a:t>
            </a:r>
          </a:p>
          <a:p>
            <a:pPr lvl="3"/>
            <a:r>
              <a:rPr lang="en-US"/>
              <a:t>Quarto livello</a:t>
            </a:r>
          </a:p>
          <a:p>
            <a:pPr lvl="4"/>
            <a:r>
              <a:rPr lang="en-US"/>
              <a:t>Quinto livello</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Fare clic per modificare lo stile del titolo Master</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Fare clic per modificare gli stili di testo Master</a:t>
            </a:r>
          </a:p>
          <a:p>
            <a:pPr lvl="1"/>
            <a:r>
              <a:rPr lang="en-US" dirty="0"/>
              <a:t>Secondo livello</a:t>
            </a:r>
          </a:p>
          <a:p>
            <a:pPr lvl="2"/>
            <a:r>
              <a:rPr lang="en-US" dirty="0"/>
              <a:t>Terzo livello</a:t>
            </a:r>
          </a:p>
          <a:p>
            <a:pPr lvl="3"/>
            <a:r>
              <a:rPr lang="en-US" dirty="0"/>
              <a:t>Quarto livello</a:t>
            </a:r>
          </a:p>
          <a:p>
            <a:pPr lvl="4"/>
            <a:r>
              <a:rPr lang="en-US" dirty="0"/>
              <a:t>Quinto livello</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t>1</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1557867"/>
            <a:ext cx="5956470" cy="8892419"/>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1. </a:t>
            </a:r>
            <a:r>
              <a:rPr lang="en-GB" sz="1600" b="1" i="1" dirty="0">
                <a:latin typeface="Calibri" panose="020F0502020204030204" pitchFamily="34" charset="0"/>
                <a:cs typeface="Calibri" panose="020F0502020204030204" pitchFamily="34" charset="0"/>
              </a:rPr>
              <a:t>Qual è una strategia citata per ridurre le emissioni di gas serra?</a:t>
            </a:r>
          </a:p>
          <a:p>
            <a:pPr marL="342900" indent="-342900">
              <a:buFont typeface="+mj-lt"/>
              <a:buAutoNum type="alphaLcParenR"/>
            </a:pPr>
            <a:r>
              <a:rPr lang="en-GB" sz="1600" dirty="0">
                <a:latin typeface="Calibri" panose="020F0502020204030204" pitchFamily="34" charset="0"/>
                <a:cs typeface="Calibri" panose="020F0502020204030204" pitchFamily="34" charset="0"/>
              </a:rPr>
              <a:t>Incoraggiare la deforestazione</a:t>
            </a:r>
          </a:p>
          <a:p>
            <a:pPr marL="342900" indent="-342900">
              <a:buFont typeface="+mj-lt"/>
              <a:buAutoNum type="alphaLcParenR"/>
            </a:pPr>
            <a:r>
              <a:rPr lang="en-GB" sz="1600" dirty="0">
                <a:latin typeface="Calibri" panose="020F0502020204030204" pitchFamily="34" charset="0"/>
                <a:cs typeface="Calibri" panose="020F0502020204030204" pitchFamily="34" charset="0"/>
              </a:rPr>
              <a:t>Transizione alle fonti di energia rinnovabili</a:t>
            </a:r>
          </a:p>
          <a:p>
            <a:pPr marL="342900" indent="-342900">
              <a:buFont typeface="+mj-lt"/>
              <a:buAutoNum type="alphaLcParenR"/>
            </a:pPr>
            <a:r>
              <a:rPr lang="en-GB" sz="1600" dirty="0">
                <a:latin typeface="Calibri" panose="020F0502020204030204" pitchFamily="34" charset="0"/>
                <a:cs typeface="Calibri" panose="020F0502020204030204" pitchFamily="34" charset="0"/>
              </a:rPr>
              <a:t>Aumento delle emissioni di anidride carbonica</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Promuovere trasporti non sostenibili</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2. </a:t>
            </a:r>
            <a:r>
              <a:rPr lang="en-GB" sz="1600" b="1" i="1" dirty="0">
                <a:latin typeface="Calibri" panose="020F0502020204030204" pitchFamily="34" charset="0"/>
                <a:cs typeface="Calibri" panose="020F0502020204030204" pitchFamily="34" charset="0"/>
              </a:rPr>
              <a:t>Qual è l'importanza della tutela della biodiversità?</a:t>
            </a:r>
          </a:p>
          <a:p>
            <a:pPr marL="342900" indent="-342900">
              <a:buFont typeface="+mj-lt"/>
              <a:buAutoNum type="alphaLcParenR"/>
            </a:pPr>
            <a:r>
              <a:rPr lang="en-GB" sz="1600" dirty="0">
                <a:latin typeface="Calibri" panose="020F0502020204030204" pitchFamily="34" charset="0"/>
                <a:cs typeface="Calibri" panose="020F0502020204030204" pitchFamily="34" charset="0"/>
              </a:rPr>
              <a:t>Diminuire i servizi ecosistemici</a:t>
            </a:r>
          </a:p>
          <a:p>
            <a:pPr marL="342900" indent="-342900">
              <a:buFont typeface="+mj-lt"/>
              <a:buAutoNum type="alphaLcParenR"/>
            </a:pPr>
            <a:r>
              <a:rPr lang="en-GB" sz="1600" dirty="0">
                <a:latin typeface="Calibri" panose="020F0502020204030204" pitchFamily="34" charset="0"/>
                <a:cs typeface="Calibri" panose="020F0502020204030204" pitchFamily="34" charset="0"/>
              </a:rPr>
              <a:t>Creare più aree protette</a:t>
            </a:r>
          </a:p>
          <a:p>
            <a:pPr marL="342900" indent="-342900">
              <a:buFont typeface="+mj-lt"/>
              <a:buAutoNum type="alphaLcParenR"/>
            </a:pPr>
            <a:r>
              <a:rPr lang="en-GB" sz="1600" dirty="0">
                <a:latin typeface="Calibri" panose="020F0502020204030204" pitchFamily="34" charset="0"/>
                <a:cs typeface="Calibri" panose="020F0502020204030204" pitchFamily="34" charset="0"/>
              </a:rPr>
              <a:t>Conservare i terreni naturali</a:t>
            </a:r>
          </a:p>
          <a:p>
            <a:pPr marL="342900" indent="-342900">
              <a:buFont typeface="+mj-lt"/>
              <a:buAutoNum type="alphaLcParenR"/>
            </a:pPr>
            <a:r>
              <a:rPr lang="en-GB" sz="1600" dirty="0">
                <a:latin typeface="Calibri" panose="020F0502020204030204" pitchFamily="34" charset="0"/>
                <a:cs typeface="Calibri" panose="020F0502020204030204" pitchFamily="34" charset="0"/>
              </a:rPr>
              <a:t>Sostenere pratiche di gestione del territorio non sostenibili</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3. </a:t>
            </a:r>
            <a:r>
              <a:rPr lang="en-GB" sz="1600" b="1" i="1" dirty="0">
                <a:latin typeface="Calibri" panose="020F0502020204030204" pitchFamily="34" charset="0"/>
                <a:cs typeface="Calibri" panose="020F0502020204030204" pitchFamily="34" charset="0"/>
              </a:rPr>
              <a:t>Come si possono gestire in modo sostenibile i cicli dei nutrienti?</a:t>
            </a:r>
          </a:p>
          <a:p>
            <a:pPr marL="342900" indent="-342900">
              <a:buFont typeface="+mj-lt"/>
              <a:buAutoNum type="alphaLcParenR"/>
            </a:pPr>
            <a:r>
              <a:rPr lang="en-GB" sz="1600" dirty="0">
                <a:latin typeface="Calibri" panose="020F0502020204030204" pitchFamily="34" charset="0"/>
                <a:cs typeface="Calibri" panose="020F0502020204030204" pitchFamily="34" charset="0"/>
              </a:rPr>
              <a:t>Aumentando il deflusso dei nutrienti dall'agricoltura</a:t>
            </a:r>
          </a:p>
          <a:p>
            <a:pPr marL="342900" indent="-342900">
              <a:buFont typeface="+mj-lt"/>
              <a:buAutoNum type="alphaLcParenR"/>
            </a:pPr>
            <a:r>
              <a:rPr lang="en-GB" sz="1600" dirty="0">
                <a:latin typeface="Calibri" panose="020F0502020204030204" pitchFamily="34" charset="0"/>
                <a:cs typeface="Calibri" panose="020F0502020204030204" pitchFamily="34" charset="0"/>
              </a:rPr>
              <a:t>Attuando misure per ridurre il deflusso dei nutrienti</a:t>
            </a:r>
          </a:p>
          <a:p>
            <a:pPr marL="342900" indent="-342900">
              <a:buFont typeface="+mj-lt"/>
              <a:buAutoNum type="alphaLcParenR"/>
            </a:pPr>
            <a:r>
              <a:rPr lang="en-GB" sz="1600" dirty="0">
                <a:latin typeface="Calibri" panose="020F0502020204030204" pitchFamily="34" charset="0"/>
                <a:cs typeface="Calibri" panose="020F0502020204030204" pitchFamily="34" charset="0"/>
              </a:rPr>
              <a:t>Degradando la salute del suolo</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Promuovendo pratiche di gestione dei nutrienti non sostenibili</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4. </a:t>
            </a:r>
            <a:r>
              <a:rPr lang="en-GB" sz="1600" b="1" i="1" dirty="0">
                <a:latin typeface="Calibri" panose="020F0502020204030204" pitchFamily="34" charset="0"/>
                <a:cs typeface="Calibri" panose="020F0502020204030204" pitchFamily="34" charset="0"/>
              </a:rPr>
              <a:t>Qual è un modo per conservare le risorse idriche?</a:t>
            </a:r>
          </a:p>
          <a:p>
            <a:pPr marL="342900" indent="-342900">
              <a:buFont typeface="+mj-lt"/>
              <a:buAutoNum type="alphaLcParenR"/>
            </a:pPr>
            <a:r>
              <a:rPr lang="en-GB" sz="1600" dirty="0">
                <a:latin typeface="Calibri" panose="020F0502020204030204" pitchFamily="34" charset="0"/>
                <a:cs typeface="Calibri" panose="020F0502020204030204" pitchFamily="34" charset="0"/>
              </a:rPr>
              <a:t>Attuazione di misure di conservazione dell'acqua</a:t>
            </a:r>
          </a:p>
          <a:p>
            <a:pPr marL="342900" indent="-342900">
              <a:buFont typeface="+mj-lt"/>
              <a:buAutoNum type="alphaLcParenR"/>
            </a:pPr>
            <a:r>
              <a:rPr lang="en-GB" sz="1600" dirty="0">
                <a:latin typeface="Calibri" panose="020F0502020204030204" pitchFamily="34" charset="0"/>
                <a:cs typeface="Calibri" panose="020F0502020204030204" pitchFamily="34" charset="0"/>
              </a:rPr>
              <a:t>Investire nelle infrastrutture idriche</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Promozione di pratiche di utilizzo dell'acqua non sostenibili</a:t>
            </a:r>
          </a:p>
          <a:p>
            <a:pPr marL="342900" indent="-342900">
              <a:buFont typeface="+mj-lt"/>
              <a:buAutoNum type="alphaLcParenR"/>
            </a:pPr>
            <a:r>
              <a:rPr lang="en-GB" sz="1600" dirty="0">
                <a:latin typeface="Calibri" panose="020F0502020204030204" pitchFamily="34" charset="0"/>
                <a:cs typeface="Calibri" panose="020F0502020204030204" pitchFamily="34" charset="0"/>
              </a:rPr>
              <a:t>Garantire l'accesso all'acqua inquinata per le persone e gli ecosistemi</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5. </a:t>
            </a:r>
            <a:r>
              <a:rPr lang="en-GB" sz="1600" b="1" i="1" dirty="0">
                <a:latin typeface="Calibri" panose="020F0502020204030204" pitchFamily="34" charset="0"/>
                <a:cs typeface="Calibri" panose="020F0502020204030204" pitchFamily="34" charset="0"/>
              </a:rPr>
              <a:t>Come si può ridurre l'inquinamento?</a:t>
            </a:r>
          </a:p>
          <a:p>
            <a:pPr marL="342900" indent="-342900">
              <a:buFont typeface="+mj-lt"/>
              <a:buAutoNum type="alphaLcParenR"/>
            </a:pPr>
            <a:r>
              <a:rPr lang="en-GB" sz="1600" dirty="0">
                <a:latin typeface="Calibri" panose="020F0502020204030204" pitchFamily="34" charset="0"/>
                <a:cs typeface="Calibri" panose="020F0502020204030204" pitchFamily="34" charset="0"/>
              </a:rPr>
              <a:t>Applicando regolamenti per aumentare l'inquinamento</a:t>
            </a:r>
          </a:p>
          <a:p>
            <a:pPr marL="342900" indent="-342900">
              <a:buFont typeface="+mj-lt"/>
              <a:buAutoNum type="alphaLcParenR"/>
            </a:pPr>
            <a:r>
              <a:rPr lang="en-GB" sz="1600" dirty="0">
                <a:latin typeface="Calibri" panose="020F0502020204030204" pitchFamily="34" charset="0"/>
                <a:cs typeface="Calibri" panose="020F0502020204030204" pitchFamily="34" charset="0"/>
              </a:rPr>
              <a:t>Investendo in tecnologie di controllo dell'inquinamento</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Promuovendo metodi di produzione più puliti</a:t>
            </a:r>
          </a:p>
          <a:p>
            <a:pPr marL="342900" indent="-342900">
              <a:buFont typeface="+mj-lt"/>
              <a:buAutoNum type="alphaLcParenR"/>
            </a:pPr>
            <a:r>
              <a:rPr lang="en-GB" sz="1600" dirty="0">
                <a:latin typeface="Calibri" panose="020F0502020204030204" pitchFamily="34" charset="0"/>
                <a:cs typeface="Calibri" panose="020F0502020204030204" pitchFamily="34" charset="0"/>
              </a:rPr>
              <a:t>Tutti i precedenti</a:t>
            </a:r>
          </a:p>
          <a:p>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6. </a:t>
            </a:r>
            <a:r>
              <a:rPr lang="en-GB" sz="1600" b="1" i="1" dirty="0">
                <a:latin typeface="Calibri" panose="020F0502020204030204" pitchFamily="34" charset="0"/>
                <a:cs typeface="Calibri" panose="020F0502020204030204" pitchFamily="34" charset="0"/>
              </a:rPr>
              <a:t>Cosa comporta affrontare l'acidificazione degli oceani?</a:t>
            </a:r>
          </a:p>
          <a:p>
            <a:pPr marL="342900" indent="-342900">
              <a:buFont typeface="+mj-lt"/>
              <a:buAutoNum type="alphaLcParenR"/>
            </a:pPr>
            <a:r>
              <a:rPr lang="en-GB" sz="1600" dirty="0">
                <a:latin typeface="Calibri" panose="020F0502020204030204" pitchFamily="34" charset="0"/>
                <a:cs typeface="Calibri" panose="020F0502020204030204" pitchFamily="34" charset="0"/>
              </a:rPr>
              <a:t>Aumento delle emissioni di carbonio</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Proteggere gli habitat e le specie marine</a:t>
            </a:r>
          </a:p>
          <a:p>
            <a:pPr marL="342900" indent="-342900">
              <a:buFont typeface="+mj-lt"/>
              <a:buAutoNum type="alphaLcParenR"/>
            </a:pPr>
            <a:r>
              <a:rPr lang="en-GB" sz="1600" dirty="0">
                <a:latin typeface="Calibri" panose="020F0502020204030204" pitchFamily="34" charset="0"/>
                <a:cs typeface="Calibri" panose="020F0502020204030204" pitchFamily="34" charset="0"/>
              </a:rPr>
              <a:t>Promuovere una gestione della pesca non sostenibile</a:t>
            </a:r>
          </a:p>
          <a:p>
            <a:pPr marL="342900" indent="-342900">
              <a:buFont typeface="+mj-lt"/>
              <a:buAutoNum type="alphaLcParenR"/>
            </a:pPr>
            <a:r>
              <a:rPr lang="en-GB" sz="1600" dirty="0">
                <a:latin typeface="Calibri" panose="020F0502020204030204" pitchFamily="34" charset="0"/>
                <a:cs typeface="Calibri" panose="020F0502020204030204" pitchFamily="34" charset="0"/>
              </a:rPr>
              <a:t>Nessuna delle precedenti</a:t>
            </a:r>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3908902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58A4D-6AD3-BE09-4F8D-83C41DF447E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CC7D899-E82C-3318-19CD-716DD7D47F18}"/>
              </a:ext>
            </a:extLst>
          </p:cNvPr>
          <p:cNvSpPr>
            <a:spLocks noGrp="1"/>
          </p:cNvSpPr>
          <p:nvPr>
            <p:ph type="sldNum" sz="quarter" idx="4"/>
          </p:nvPr>
        </p:nvSpPr>
        <p:spPr/>
        <p:txBody>
          <a:bodyPr/>
          <a:lstStyle/>
          <a:p>
            <a:fld id="{CB2079F2-58AF-ED44-82D7-E04B2F6FD686}" type="slidenum">
              <a:rPr lang="en-US" smtClean="0"/>
              <a:t>2</a:t>
            </a:fld>
            <a:endParaRPr lang="en-US" dirty="0"/>
          </a:p>
        </p:txBody>
      </p:sp>
      <p:sp>
        <p:nvSpPr>
          <p:cNvPr id="5" name="Text Placeholder 4">
            <a:extLst>
              <a:ext uri="{FF2B5EF4-FFF2-40B4-BE49-F238E27FC236}">
                <a16:creationId xmlns:a16="http://schemas.microsoft.com/office/drawing/2014/main" id="{61B5F8B4-6523-0D21-DAA3-9EF93B80BB2F}"/>
              </a:ext>
            </a:extLst>
          </p:cNvPr>
          <p:cNvSpPr>
            <a:spLocks noGrp="1"/>
          </p:cNvSpPr>
          <p:nvPr>
            <p:ph type="body" sz="quarter" idx="32"/>
          </p:nvPr>
        </p:nvSpPr>
        <p:spPr>
          <a:xfrm>
            <a:off x="801602" y="1659467"/>
            <a:ext cx="6059204" cy="7027333"/>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7. </a:t>
            </a:r>
            <a:r>
              <a:rPr lang="en-GB" sz="1600" b="1" i="1" dirty="0">
                <a:latin typeface="Calibri" panose="020F0502020204030204" pitchFamily="34" charset="0"/>
                <a:cs typeface="Calibri" panose="020F0502020204030204" pitchFamily="34" charset="0"/>
              </a:rPr>
              <a:t>Perché la cooperazione internazionale è importante per affrontare le sfide ambientali?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ostacolare i progressi nell'affrontare le sfide ambientali globali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Condividere conoscenze e risorse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Implementare soluzioni inefficaci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scoraggiare la collaborazione tra le parti interessate</a:t>
            </a:r>
          </a:p>
          <a:p>
            <a:pPr algn="l"/>
            <a:br>
              <a:rPr lang="en-GB" sz="1600" b="1"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8. </a:t>
            </a:r>
            <a:r>
              <a:rPr lang="en-GB" sz="1600" b="1" i="1" dirty="0">
                <a:latin typeface="Calibri" panose="020F0502020204030204" pitchFamily="34" charset="0"/>
                <a:cs typeface="Calibri" panose="020F0502020204030204" pitchFamily="34" charset="0"/>
              </a:rPr>
              <a:t>In che modo le comunità possono essere coinvolte nei processi decisionali in materia ambientale?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Disimpegnandoli dai processi decisionali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Sostenendo le iniziative di base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Promuovendo l'educazione e la sensibilizzazione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Tutti i precedenti</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9. </a:t>
            </a:r>
            <a:r>
              <a:rPr lang="en-GB" sz="1600" b="1" i="1" dirty="0">
                <a:latin typeface="Calibri" panose="020F0502020204030204" pitchFamily="34" charset="0"/>
                <a:cs typeface="Calibri" panose="020F0502020204030204" pitchFamily="34" charset="0"/>
              </a:rPr>
              <a:t>Qual è l'obiettivo generale dell'attuazione delle strategie menzionate nel testo?</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Aumentare il degrado ambientale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Per garantire condizioni ambientali </a:t>
            </a:r>
            <a:r>
              <a:rPr lang="en-GB" sz="1600" dirty="0" err="1">
                <a:latin typeface="Calibri" panose="020F0502020204030204" pitchFamily="34" charset="0"/>
                <a:cs typeface="Calibri" panose="020F0502020204030204" pitchFamily="34" charset="0"/>
              </a:rPr>
              <a:t>favorevoli </a:t>
            </a:r>
            <a:r>
              <a:rPr lang="en-GB" sz="1600" dirty="0">
                <a:latin typeface="Calibri" panose="020F0502020204030204" pitchFamily="34" charset="0"/>
                <a:cs typeface="Calibri" panose="020F0502020204030204" pitchFamily="34" charset="0"/>
              </a:rPr>
              <a:t>alla vita sulla Terra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Ridurre la cooperazione internazionale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Responsabilizzare le comunità nel processo decisionale in materia ambientale</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10. </a:t>
            </a:r>
            <a:r>
              <a:rPr lang="en-GB" sz="1600" b="1" i="1" dirty="0">
                <a:latin typeface="Calibri" panose="020F0502020204030204" pitchFamily="34" charset="0"/>
                <a:cs typeface="Calibri" panose="020F0502020204030204" pitchFamily="34" charset="0"/>
              </a:rPr>
              <a:t>In che modo gli individui possono contribuire a mantenere le condizioni ambientali </a:t>
            </a:r>
            <a:r>
              <a:rPr lang="en-GB" sz="1600" b="1" i="1" dirty="0" err="1">
                <a:latin typeface="Calibri" panose="020F0502020204030204" pitchFamily="34" charset="0"/>
                <a:cs typeface="Calibri" panose="020F0502020204030204" pitchFamily="34" charset="0"/>
              </a:rPr>
              <a:t>favorevoli </a:t>
            </a:r>
            <a:r>
              <a:rPr lang="en-GB" sz="1600" b="1" i="1" dirty="0">
                <a:latin typeface="Calibri" panose="020F0502020204030204" pitchFamily="34" charset="0"/>
                <a:cs typeface="Calibri" panose="020F0502020204030204" pitchFamily="34" charset="0"/>
              </a:rPr>
              <a:t>alla vita?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Promuovendo modelli di consumo non sostenibili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Ignorando le sfide ambientali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Agendo per ridurre la propria impronta ambientale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Incoraggiando l'inquinamento e la produzione di rifiuti</a:t>
            </a:r>
          </a:p>
        </p:txBody>
      </p:sp>
      <p:sp>
        <p:nvSpPr>
          <p:cNvPr id="4" name="Text Placeholder 3">
            <a:extLst>
              <a:ext uri="{FF2B5EF4-FFF2-40B4-BE49-F238E27FC236}">
                <a16:creationId xmlns:a16="http://schemas.microsoft.com/office/drawing/2014/main" id="{61C93C60-31E9-CF4A-8FA7-F1392B525C49}"/>
              </a:ext>
            </a:extLst>
          </p:cNvPr>
          <p:cNvSpPr>
            <a:spLocks noGrp="1"/>
          </p:cNvSpPr>
          <p:nvPr>
            <p:ph type="body" sz="quarter" idx="47"/>
          </p:nvPr>
        </p:nvSpPr>
        <p:spPr>
          <a:xfrm>
            <a:off x="801602" y="346175"/>
            <a:ext cx="5956470" cy="1083284"/>
          </a:xfrm>
        </p:spPr>
        <p:txBody>
          <a:bodyPr>
            <a:normAutofit/>
          </a:bodyPr>
          <a:lstStyle/>
          <a:p>
            <a:r>
              <a:rPr lang="en-GB" dirty="0"/>
              <a:t>Quiz 1 </a:t>
            </a:r>
          </a:p>
        </p:txBody>
      </p:sp>
    </p:spTree>
    <p:extLst>
      <p:ext uri="{BB962C8B-B14F-4D97-AF65-F5344CB8AC3E}">
        <p14:creationId xmlns:p14="http://schemas.microsoft.com/office/powerpoint/2010/main" val="1122609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ABB59-333D-AB63-3A1C-C64070A1F25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19A394-5835-7FF5-E582-3CE9D00887A8}"/>
              </a:ext>
            </a:extLst>
          </p:cNvPr>
          <p:cNvSpPr>
            <a:spLocks noGrp="1"/>
          </p:cNvSpPr>
          <p:nvPr>
            <p:ph type="sldNum" sz="quarter" idx="4"/>
          </p:nvPr>
        </p:nvSpPr>
        <p:spPr/>
        <p:txBody>
          <a:bodyPr/>
          <a:lstStyle/>
          <a:p>
            <a:fld id="{CB2079F2-58AF-ED44-82D7-E04B2F6FD686}" type="slidenum">
              <a:rPr lang="en-US" smtClean="0"/>
              <a:t>3</a:t>
            </a:fld>
            <a:endParaRPr lang="en-US" dirty="0"/>
          </a:p>
        </p:txBody>
      </p:sp>
      <p:sp>
        <p:nvSpPr>
          <p:cNvPr id="5" name="Text Placeholder 4">
            <a:extLst>
              <a:ext uri="{FF2B5EF4-FFF2-40B4-BE49-F238E27FC236}">
                <a16:creationId xmlns:a16="http://schemas.microsoft.com/office/drawing/2014/main" id="{B33D9DEF-014A-26F5-07F7-545345FD88B5}"/>
              </a:ext>
            </a:extLst>
          </p:cNvPr>
          <p:cNvSpPr>
            <a:spLocks noGrp="1"/>
          </p:cNvSpPr>
          <p:nvPr>
            <p:ph type="body" sz="quarter" idx="32"/>
          </p:nvPr>
        </p:nvSpPr>
        <p:spPr>
          <a:xfrm>
            <a:off x="801602" y="1659468"/>
            <a:ext cx="5956470" cy="8004794"/>
          </a:xfrm>
          <a:solidFill>
            <a:schemeClr val="bg1"/>
          </a:solidFill>
        </p:spPr>
        <p:txBody>
          <a:bodyPr numCol="1"/>
          <a:lstStyle/>
          <a:p>
            <a:pPr algn="l"/>
            <a:r>
              <a:rPr lang="en-GB" sz="1600" b="1" dirty="0">
                <a:latin typeface="Calibri" panose="020F0502020204030204" pitchFamily="34" charset="0"/>
                <a:cs typeface="Calibri" panose="020F0502020204030204" pitchFamily="34" charset="0"/>
              </a:rPr>
              <a:t>1. </a:t>
            </a:r>
            <a:r>
              <a:rPr lang="en-GB" sz="1600" b="1" i="1" dirty="0">
                <a:latin typeface="Calibri" panose="020F0502020204030204" pitchFamily="34" charset="0"/>
                <a:cs typeface="Calibri" panose="020F0502020204030204" pitchFamily="34" charset="0"/>
              </a:rPr>
              <a:t>Quale ruolo può svolgere il turismo nella promozione della sostenibilità?</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Trascurare la conservazione dell'ambiente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Abbracciare approcci e pratiche innovative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Sostenere pratiche non sostenibili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Ignorare la prosperità economica</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2. </a:t>
            </a:r>
            <a:r>
              <a:rPr lang="en-GB" sz="1600" b="1" i="1" dirty="0">
                <a:latin typeface="Calibri" panose="020F0502020204030204" pitchFamily="34" charset="0"/>
                <a:cs typeface="Calibri" panose="020F0502020204030204" pitchFamily="34" charset="0"/>
              </a:rPr>
              <a:t>Come può il turismo rafforzare le comunità locali?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Escludendoli dai processi decisionali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Fornendo opportunità economiche e preservando il patrimonio culturale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Isolandoli dai turisti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Non rispettando gli usi e i costumi locali</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3. </a:t>
            </a:r>
            <a:r>
              <a:rPr lang="en-GB" sz="1600" b="1" i="1" dirty="0">
                <a:latin typeface="Calibri" panose="020F0502020204030204" pitchFamily="34" charset="0"/>
                <a:cs typeface="Calibri" panose="020F0502020204030204" pitchFamily="34" charset="0"/>
              </a:rPr>
              <a:t>Cosa può fare il turismo per preservare le risorse naturali?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Sostenere progetti di distruzione dell'habitat</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Incoraggiare lo sfruttamento della fauna selvatica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Sostenere le aree protette e i progetti di conservazione della fauna selvatica</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Promuovere modelli di consumo non sostenibili</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4. </a:t>
            </a:r>
            <a:r>
              <a:rPr lang="en-GB" sz="1600" b="1" i="1" dirty="0">
                <a:latin typeface="Calibri" panose="020F0502020204030204" pitchFamily="34" charset="0"/>
                <a:cs typeface="Calibri" panose="020F0502020204030204" pitchFamily="34" charset="0"/>
              </a:rPr>
              <a:t>Come possono i turisti contribuire a un consumo responsabile?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Scegliendo alloggi e attività eco-compatibili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Non tenendo conto degli impatti ambientali</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Sostenendo aziende che non si impegnano per la sostenibilità</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Dando la priorità al lusso rispetto alla sostenibilità</a:t>
            </a:r>
          </a:p>
          <a:p>
            <a:pPr algn="l"/>
            <a:br>
              <a:rPr lang="en-GB" sz="1600" dirty="0">
                <a:latin typeface="Calibri" panose="020F0502020204030204" pitchFamily="34" charset="0"/>
                <a:cs typeface="Calibri" panose="020F0502020204030204" pitchFamily="34" charset="0"/>
              </a:rPr>
            </a:br>
            <a:r>
              <a:rPr lang="en-GB" sz="1600" b="1" dirty="0">
                <a:latin typeface="Calibri" panose="020F0502020204030204" pitchFamily="34" charset="0"/>
                <a:cs typeface="Calibri" panose="020F0502020204030204" pitchFamily="34" charset="0"/>
              </a:rPr>
              <a:t>5. </a:t>
            </a:r>
            <a:r>
              <a:rPr lang="en-GB" sz="1600" b="1" i="1" dirty="0">
                <a:latin typeface="Calibri" panose="020F0502020204030204" pitchFamily="34" charset="0"/>
                <a:cs typeface="Calibri" panose="020F0502020204030204" pitchFamily="34" charset="0"/>
              </a:rPr>
              <a:t>Quali opportunità offre il turismo?</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Isolamento culturale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Degrado ambientale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Scambio culturale, dialogo e comprensione</a:t>
            </a:r>
          </a:p>
          <a:p>
            <a:pPr marL="342900" indent="-342900" algn="l">
              <a:buFont typeface="+mj-lt"/>
              <a:buAutoNum type="alphaLcParenR"/>
            </a:pPr>
            <a:r>
              <a:rPr lang="en-GB" sz="1600" dirty="0">
                <a:latin typeface="Calibri" panose="020F0502020204030204" pitchFamily="34" charset="0"/>
                <a:cs typeface="Calibri" panose="020F0502020204030204" pitchFamily="34" charset="0"/>
              </a:rPr>
              <a:t>Ignorare gli usi e i costumi locali</a:t>
            </a:r>
          </a:p>
        </p:txBody>
      </p:sp>
      <p:sp>
        <p:nvSpPr>
          <p:cNvPr id="4" name="Text Placeholder 3">
            <a:extLst>
              <a:ext uri="{FF2B5EF4-FFF2-40B4-BE49-F238E27FC236}">
                <a16:creationId xmlns:a16="http://schemas.microsoft.com/office/drawing/2014/main" id="{839F3349-99AC-D5B2-B605-81A1CE51114C}"/>
              </a:ext>
            </a:extLst>
          </p:cNvPr>
          <p:cNvSpPr>
            <a:spLocks noGrp="1"/>
          </p:cNvSpPr>
          <p:nvPr>
            <p:ph type="body" sz="quarter" idx="47"/>
          </p:nvPr>
        </p:nvSpPr>
        <p:spPr>
          <a:xfrm>
            <a:off x="801602" y="346175"/>
            <a:ext cx="5956470" cy="1083284"/>
          </a:xfrm>
        </p:spPr>
        <p:txBody>
          <a:bodyPr>
            <a:normAutofit/>
          </a:bodyPr>
          <a:lstStyle/>
          <a:p>
            <a:r>
              <a:rPr lang="en-GB" dirty="0"/>
              <a:t>Quiz 2 </a:t>
            </a:r>
          </a:p>
        </p:txBody>
      </p:sp>
    </p:spTree>
    <p:extLst>
      <p:ext uri="{BB962C8B-B14F-4D97-AF65-F5344CB8AC3E}">
        <p14:creationId xmlns:p14="http://schemas.microsoft.com/office/powerpoint/2010/main" val="46092049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41052</TotalTime>
  <Words>547</Words>
  <Application>Microsoft Macintosh PowerPoint</Application>
  <PresentationFormat>Anpassad</PresentationFormat>
  <Paragraphs>81</Paragraphs>
  <Slides>3</Slides>
  <Notes>0</Notes>
  <HiddenSlides>0</HiddenSlides>
  <MMClips>0</MMClips>
  <ScaleCrop>false</ScaleCrop>
  <HeadingPairs>
    <vt:vector size="6" baseType="variant">
      <vt:variant>
        <vt:lpstr>Använt teckensnitt</vt:lpstr>
      </vt:variant>
      <vt:variant>
        <vt:i4>12</vt:i4>
      </vt:variant>
      <vt:variant>
        <vt:lpstr>Tema</vt:lpstr>
      </vt:variant>
      <vt:variant>
        <vt:i4>1</vt:i4>
      </vt:variant>
      <vt:variant>
        <vt:lpstr>Bildrubriker</vt:lpstr>
      </vt:variant>
      <vt:variant>
        <vt:i4>3</vt:i4>
      </vt:variant>
    </vt:vector>
  </HeadingPairs>
  <TitlesOfParts>
    <vt:vector size="16" baseType="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keywords>, docId:059BB9F6DDA3894B9819843F2349D19D</cp:keywords>
  <cp:lastModifiedBy>Moa Nilsson</cp:lastModifiedBy>
  <cp:revision>299</cp:revision>
  <dcterms:created xsi:type="dcterms:W3CDTF">2021-06-15T11:45:52Z</dcterms:created>
  <dcterms:modified xsi:type="dcterms:W3CDTF">2025-05-30T08:32:38Z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