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691800" cx="7559675"/>
  <p:notesSz cx="6858000" cy="9144000"/>
  <p:embeddedFontLst>
    <p:embeddedFont>
      <p:font typeface="Roboto"/>
      <p:regular r:id="rId18"/>
      <p:bold r:id="rId19"/>
      <p:italic r:id="rId20"/>
      <p:boldItalic r:id="rId21"/>
    </p:embeddedFont>
    <p:embeddedFont>
      <p:font typeface="Montserrat"/>
      <p:regular r:id="rId22"/>
      <p:bold r:id="rId23"/>
      <p:italic r:id="rId24"/>
      <p:boldItalic r:id="rId25"/>
    </p:embeddedFont>
    <p:embeddedFont>
      <p:font typeface="Poppins"/>
      <p:regular r:id="rId26"/>
      <p:bold r:id="rId27"/>
      <p:italic r:id="rId28"/>
      <p:boldItalic r:id="rId29"/>
    </p:embeddedFont>
    <p:embeddedFont>
      <p:font typeface="Century Schoolbook"/>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4" roundtripDataSignature="AMtx7mgqAeoIiCynKT476XOf8RABnqqN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189F899-8B6C-4770-89CA-BA70D1836DBD}">
  <a:tblStyle styleId="{F189F899-8B6C-4770-89CA-BA70D1836DBD}"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Montserrat-regular.fntdata"/><Relationship Id="rId21" Type="http://schemas.openxmlformats.org/officeDocument/2006/relationships/font" Target="fonts/Roboto-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regular.fntdata"/><Relationship Id="rId25" Type="http://schemas.openxmlformats.org/officeDocument/2006/relationships/font" Target="fonts/Montserrat-boldItalic.fntdata"/><Relationship Id="rId28" Type="http://schemas.openxmlformats.org/officeDocument/2006/relationships/font" Target="fonts/Poppins-italic.fntdata"/><Relationship Id="rId27" Type="http://schemas.openxmlformats.org/officeDocument/2006/relationships/font" Target="fonts/Poppins-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enturySchoolbook-bold.fntdata"/><Relationship Id="rId30" Type="http://schemas.openxmlformats.org/officeDocument/2006/relationships/font" Target="fonts/CenturySchoolbook-regular.fntdata"/><Relationship Id="rId11" Type="http://schemas.openxmlformats.org/officeDocument/2006/relationships/slide" Target="slides/slide6.xml"/><Relationship Id="rId33" Type="http://schemas.openxmlformats.org/officeDocument/2006/relationships/font" Target="fonts/CenturySchoolbook-boldItalic.fntdata"/><Relationship Id="rId10" Type="http://schemas.openxmlformats.org/officeDocument/2006/relationships/slide" Target="slides/slide5.xml"/><Relationship Id="rId32" Type="http://schemas.openxmlformats.org/officeDocument/2006/relationships/font" Target="fonts/CenturySchoolbook-italic.fntdata"/><Relationship Id="rId13" Type="http://schemas.openxmlformats.org/officeDocument/2006/relationships/slide" Target="slides/slide8.xml"/><Relationship Id="rId12" Type="http://schemas.openxmlformats.org/officeDocument/2006/relationships/slide" Target="slides/slide7.xml"/><Relationship Id="rId34"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p10: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2" name="Google Shape;682;p1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1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7" name="Google Shape;587;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7" name="Google Shape;627;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0" name="Google Shape;650;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2.png"/><Relationship Id="rId4" Type="http://schemas.openxmlformats.org/officeDocument/2006/relationships/image" Target="../media/image27.png"/><Relationship Id="rId5"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3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2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jp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4"/>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4"/>
          <p:cNvSpPr/>
          <p:nvPr>
            <p:ph idx="2" type="pic"/>
          </p:nvPr>
        </p:nvSpPr>
        <p:spPr>
          <a:xfrm>
            <a:off x="0" y="3629826"/>
            <a:ext cx="4786172" cy="5479825"/>
          </a:xfrm>
          <a:prstGeom prst="rect">
            <a:avLst/>
          </a:prstGeom>
          <a:noFill/>
          <a:ln>
            <a:noFill/>
          </a:ln>
        </p:spPr>
      </p:sp>
      <p:sp>
        <p:nvSpPr>
          <p:cNvPr id="14" name="Google Shape;14;p14"/>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4"/>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4"/>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4"/>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4"/>
          <p:cNvGrpSpPr/>
          <p:nvPr/>
        </p:nvGrpSpPr>
        <p:grpSpPr>
          <a:xfrm>
            <a:off x="401426" y="10005335"/>
            <a:ext cx="6756823" cy="523220"/>
            <a:chOff x="317992" y="10005335"/>
            <a:chExt cx="6756823" cy="523220"/>
          </a:xfrm>
        </p:grpSpPr>
        <p:sp>
          <p:nvSpPr>
            <p:cNvPr id="19" name="Google Shape;19;p14"/>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4"/>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4"/>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4"/>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descr="A logo for a company&#10;&#10;Description automatically generated" id="23" name="Google Shape;23;p14"/>
          <p:cNvPicPr preferRelativeResize="0"/>
          <p:nvPr/>
        </p:nvPicPr>
        <p:blipFill rotWithShape="1">
          <a:blip r:embed="rId5">
            <a:alphaModFix/>
          </a:blip>
          <a:srcRect b="0" l="0" r="0" t="0"/>
          <a:stretch/>
        </p:blipFill>
        <p:spPr>
          <a:xfrm>
            <a:off x="16044" y="34102"/>
            <a:ext cx="7559675" cy="1961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51" name="Shape 151"/>
        <p:cNvGrpSpPr/>
        <p:nvPr/>
      </p:nvGrpSpPr>
      <p:grpSpPr>
        <a:xfrm>
          <a:off x="0" y="0"/>
          <a:ext cx="0" cy="0"/>
          <a:chOff x="0" y="0"/>
          <a:chExt cx="0" cy="0"/>
        </a:xfrm>
      </p:grpSpPr>
      <p:pic>
        <p:nvPicPr>
          <p:cNvPr id="152" name="Google Shape;152;p23"/>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53" name="Google Shape;153;p23"/>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4" name="Google Shape;154;p23"/>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5" name="Google Shape;155;p23"/>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6" name="Google Shape;156;p23"/>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8" name="Google Shape;158;p2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59" name="Google Shape;159;p23"/>
          <p:cNvGrpSpPr/>
          <p:nvPr/>
        </p:nvGrpSpPr>
        <p:grpSpPr>
          <a:xfrm>
            <a:off x="5203685" y="-757463"/>
            <a:ext cx="3314240" cy="3315216"/>
            <a:chOff x="110688" y="1674538"/>
            <a:chExt cx="7339635" cy="7341798"/>
          </a:xfrm>
        </p:grpSpPr>
        <p:sp>
          <p:nvSpPr>
            <p:cNvPr id="160" name="Google Shape;160;p23"/>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61" name="Google Shape;161;p23"/>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62" name="Google Shape;162;p23"/>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3" name="Google Shape;163;p23"/>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23"/>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65" name="Shape 165"/>
        <p:cNvGrpSpPr/>
        <p:nvPr/>
      </p:nvGrpSpPr>
      <p:grpSpPr>
        <a:xfrm>
          <a:off x="0" y="0"/>
          <a:ext cx="0" cy="0"/>
          <a:chOff x="0" y="0"/>
          <a:chExt cx="0" cy="0"/>
        </a:xfrm>
      </p:grpSpPr>
      <p:sp>
        <p:nvSpPr>
          <p:cNvPr id="166" name="Google Shape;166;p24"/>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7" name="Google Shape;167;p24"/>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8" name="Google Shape;168;p24"/>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24"/>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24"/>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24"/>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24"/>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3" name="Google Shape;173;p24"/>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4"/>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5" name="Google Shape;175;p24"/>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76" name="Google Shape;176;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7" name="Google Shape;177;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78" name="Shape 178"/>
        <p:cNvGrpSpPr/>
        <p:nvPr/>
      </p:nvGrpSpPr>
      <p:grpSpPr>
        <a:xfrm>
          <a:off x="0" y="0"/>
          <a:ext cx="0" cy="0"/>
          <a:chOff x="0" y="0"/>
          <a:chExt cx="0" cy="0"/>
        </a:xfrm>
      </p:grpSpPr>
      <p:sp>
        <p:nvSpPr>
          <p:cNvPr id="179" name="Google Shape;179;p25"/>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0" name="Google Shape;180;p25"/>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1" name="Google Shape;181;p25"/>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82" name="Google Shape;182;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3" name="Google Shape;183;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84" name="Google Shape;184;p25"/>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5"/>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5"/>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7" name="Google Shape;187;p25"/>
          <p:cNvGrpSpPr/>
          <p:nvPr/>
        </p:nvGrpSpPr>
        <p:grpSpPr>
          <a:xfrm>
            <a:off x="5203685" y="1933342"/>
            <a:ext cx="3314240" cy="3315216"/>
            <a:chOff x="110688" y="1674538"/>
            <a:chExt cx="7339635" cy="7341798"/>
          </a:xfrm>
        </p:grpSpPr>
        <p:sp>
          <p:nvSpPr>
            <p:cNvPr id="188" name="Google Shape;188;p2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89" name="Google Shape;189;p2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90" name="Google Shape;190;p25"/>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1" name="Google Shape;191;p2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2" name="Google Shape;192;p25"/>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3" name="Google Shape;193;p25"/>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4" name="Google Shape;194;p25"/>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95" name="Google Shape;195;p25"/>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25"/>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7" name="Google Shape;197;p25"/>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98" name="Google Shape;198;p25"/>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99" name="Google Shape;199;p25"/>
          <p:cNvSpPr/>
          <p:nvPr>
            <p:ph idx="14" type="pic"/>
          </p:nvPr>
        </p:nvSpPr>
        <p:spPr>
          <a:xfrm>
            <a:off x="1" y="7328454"/>
            <a:ext cx="2938763" cy="3367892"/>
          </a:xfrm>
          <a:prstGeom prst="rect">
            <a:avLst/>
          </a:prstGeom>
          <a:noFill/>
          <a:ln>
            <a:noFill/>
          </a:ln>
        </p:spPr>
      </p:sp>
      <p:sp>
        <p:nvSpPr>
          <p:cNvPr id="200" name="Google Shape;200;p25"/>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1" name="Shape 201"/>
        <p:cNvGrpSpPr/>
        <p:nvPr/>
      </p:nvGrpSpPr>
      <p:grpSpPr>
        <a:xfrm>
          <a:off x="0" y="0"/>
          <a:ext cx="0" cy="0"/>
          <a:chOff x="0" y="0"/>
          <a:chExt cx="0" cy="0"/>
        </a:xfrm>
      </p:grpSpPr>
      <p:sp>
        <p:nvSpPr>
          <p:cNvPr id="202" name="Google Shape;202;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03" name="Google Shape;203;p2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04" name="Google Shape;204;p26"/>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5" name="Google Shape;205;p26"/>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6" name="Google Shape;206;p26"/>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7" name="Google Shape;207;p26"/>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08" name="Shape 208"/>
        <p:cNvGrpSpPr/>
        <p:nvPr/>
      </p:nvGrpSpPr>
      <p:grpSpPr>
        <a:xfrm>
          <a:off x="0" y="0"/>
          <a:ext cx="0" cy="0"/>
          <a:chOff x="0" y="0"/>
          <a:chExt cx="0" cy="0"/>
        </a:xfrm>
      </p:grpSpPr>
      <p:sp>
        <p:nvSpPr>
          <p:cNvPr id="209" name="Google Shape;209;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0" name="Google Shape;210;p2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11" name="Google Shape;211;p27"/>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7"/>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13" name="Google Shape;213;p27"/>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14" name="Google Shape;214;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16" name="Shape 216"/>
        <p:cNvGrpSpPr/>
        <p:nvPr/>
      </p:nvGrpSpPr>
      <p:grpSpPr>
        <a:xfrm>
          <a:off x="0" y="0"/>
          <a:ext cx="0" cy="0"/>
          <a:chOff x="0" y="0"/>
          <a:chExt cx="0" cy="0"/>
        </a:xfrm>
      </p:grpSpPr>
      <p:sp>
        <p:nvSpPr>
          <p:cNvPr id="217" name="Google Shape;217;p28"/>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8"/>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9" name="Google Shape;219;p28"/>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0" name="Google Shape;220;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1" name="Google Shape;221;p28"/>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2" name="Google Shape;222;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3" name="Google Shape;223;p28"/>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28"/>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5" name="Google Shape;225;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26" name="Shape 226"/>
        <p:cNvGrpSpPr/>
        <p:nvPr/>
      </p:nvGrpSpPr>
      <p:grpSpPr>
        <a:xfrm>
          <a:off x="0" y="0"/>
          <a:ext cx="0" cy="0"/>
          <a:chOff x="0" y="0"/>
          <a:chExt cx="0" cy="0"/>
        </a:xfrm>
      </p:grpSpPr>
      <p:sp>
        <p:nvSpPr>
          <p:cNvPr id="227" name="Google Shape;227;p29"/>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8" name="Google Shape;228;p29"/>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9" name="Google Shape;229;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30" name="Google Shape;230;p2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31" name="Google Shape;231;p29"/>
          <p:cNvSpPr/>
          <p:nvPr>
            <p:ph idx="2" type="pic"/>
          </p:nvPr>
        </p:nvSpPr>
        <p:spPr>
          <a:xfrm>
            <a:off x="5205348" y="0"/>
            <a:ext cx="2354327" cy="2862503"/>
          </a:xfrm>
          <a:prstGeom prst="rect">
            <a:avLst/>
          </a:prstGeom>
          <a:noFill/>
          <a:ln>
            <a:noFill/>
          </a:ln>
        </p:spPr>
      </p:sp>
      <p:sp>
        <p:nvSpPr>
          <p:cNvPr id="232" name="Google Shape;232;p29"/>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3" name="Google Shape;233;p29"/>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9"/>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6" name="Shape 236"/>
        <p:cNvGrpSpPr/>
        <p:nvPr/>
      </p:nvGrpSpPr>
      <p:grpSpPr>
        <a:xfrm>
          <a:off x="0" y="0"/>
          <a:ext cx="0" cy="0"/>
          <a:chOff x="0" y="0"/>
          <a:chExt cx="0" cy="0"/>
        </a:xfrm>
      </p:grpSpPr>
      <p:sp>
        <p:nvSpPr>
          <p:cNvPr id="237" name="Google Shape;237;p30"/>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38" name="Google Shape;238;p30"/>
          <p:cNvGrpSpPr/>
          <p:nvPr/>
        </p:nvGrpSpPr>
        <p:grpSpPr>
          <a:xfrm>
            <a:off x="5203685" y="-757463"/>
            <a:ext cx="3314240" cy="3315216"/>
            <a:chOff x="110688" y="1674538"/>
            <a:chExt cx="7339635" cy="7341798"/>
          </a:xfrm>
        </p:grpSpPr>
        <p:sp>
          <p:nvSpPr>
            <p:cNvPr id="239" name="Google Shape;239;p3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0" name="Google Shape;240;p3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1" name="Google Shape;241;p30"/>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2" name="Google Shape;242;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30"/>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4" name="Google Shape;244;p30"/>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5" name="Google Shape;245;p30"/>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6" name="Google Shape;246;p30"/>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7" name="Google Shape;247;p30"/>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8" name="Google Shape;248;p3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49" name="Google Shape;249;p30"/>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0" name="Google Shape;250;p30"/>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1" name="Shape 251"/>
        <p:cNvGrpSpPr/>
        <p:nvPr/>
      </p:nvGrpSpPr>
      <p:grpSpPr>
        <a:xfrm>
          <a:off x="0" y="0"/>
          <a:ext cx="0" cy="0"/>
          <a:chOff x="0" y="0"/>
          <a:chExt cx="0" cy="0"/>
        </a:xfrm>
      </p:grpSpPr>
      <p:sp>
        <p:nvSpPr>
          <p:cNvPr id="252" name="Google Shape;252;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53" name="Google Shape;253;p3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4" name="Google Shape;254;p31"/>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5" name="Google Shape;255;p31"/>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6" name="Google Shape;256;p3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7" name="Google Shape;257;p31"/>
          <p:cNvGrpSpPr/>
          <p:nvPr/>
        </p:nvGrpSpPr>
        <p:grpSpPr>
          <a:xfrm>
            <a:off x="-855518" y="7571773"/>
            <a:ext cx="3314240" cy="3315216"/>
            <a:chOff x="110688" y="1674538"/>
            <a:chExt cx="7339635" cy="7341798"/>
          </a:xfrm>
        </p:grpSpPr>
        <p:sp>
          <p:nvSpPr>
            <p:cNvPr id="258" name="Google Shape;258;p3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59" name="Google Shape;259;p3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0" name="Google Shape;260;p31"/>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1" name="Google Shape;261;p31"/>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2" name="Google Shape;262;p31"/>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3" name="Google Shape;263;p31"/>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4" name="Shape 264"/>
        <p:cNvGrpSpPr/>
        <p:nvPr/>
      </p:nvGrpSpPr>
      <p:grpSpPr>
        <a:xfrm>
          <a:off x="0" y="0"/>
          <a:ext cx="0" cy="0"/>
          <a:chOff x="0" y="0"/>
          <a:chExt cx="0" cy="0"/>
        </a:xfrm>
      </p:grpSpPr>
      <p:sp>
        <p:nvSpPr>
          <p:cNvPr id="265" name="Google Shape;265;p32"/>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32"/>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32"/>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32"/>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32"/>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32"/>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72" name="Google Shape;272;p3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3" name="Google Shape;273;p32"/>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4" name="Google Shape;274;p3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5" name="Google Shape;275;p32"/>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6" name="Google Shape;276;p32"/>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7" name="Google Shape;277;p32"/>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8" name="Google Shape;278;p32"/>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9" name="Google Shape;279;p32"/>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0" name="Google Shape;280;p32"/>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32"/>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2" name="Google Shape;282;p32"/>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3" name="Google Shape;283;p32"/>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4" name="Google Shape;284;p32"/>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5" name="Google Shape;285;p32"/>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5"/>
          <p:cNvSpPr/>
          <p:nvPr/>
        </p:nvSpPr>
        <p:spPr>
          <a:xfrm>
            <a:off x="-1" y="-22715"/>
            <a:ext cx="7559675" cy="2175225"/>
          </a:xfrm>
          <a:prstGeom prst="rect">
            <a:avLst/>
          </a:prstGeom>
          <a:solidFill>
            <a:srgbClr val="4A88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5"/>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5"/>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5"/>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5"/>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5"/>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5"/>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5"/>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5"/>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5"/>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5"/>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5"/>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5"/>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5"/>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5"/>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5"/>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5"/>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5"/>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5"/>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5"/>
          <p:cNvPicPr preferRelativeResize="0"/>
          <p:nvPr/>
        </p:nvPicPr>
        <p:blipFill rotWithShape="1">
          <a:blip r:embed="rId2">
            <a:alphaModFix/>
          </a:blip>
          <a:srcRect b="22949"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6" name="Shape 286"/>
        <p:cNvGrpSpPr/>
        <p:nvPr/>
      </p:nvGrpSpPr>
      <p:grpSpPr>
        <a:xfrm>
          <a:off x="0" y="0"/>
          <a:ext cx="0" cy="0"/>
          <a:chOff x="0" y="0"/>
          <a:chExt cx="0" cy="0"/>
        </a:xfrm>
      </p:grpSpPr>
      <p:pic>
        <p:nvPicPr>
          <p:cNvPr id="287" name="Google Shape;287;p33"/>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8" name="Google Shape;288;p33"/>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9" name="Google Shape;289;p33"/>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33"/>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3"/>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3"/>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93" name="Google Shape;293;p33"/>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4" name="Google Shape;294;p33"/>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5" name="Shape 295"/>
        <p:cNvGrpSpPr/>
        <p:nvPr/>
      </p:nvGrpSpPr>
      <p:grpSpPr>
        <a:xfrm>
          <a:off x="0" y="0"/>
          <a:ext cx="0" cy="0"/>
          <a:chOff x="0" y="0"/>
          <a:chExt cx="0" cy="0"/>
        </a:xfrm>
      </p:grpSpPr>
      <p:sp>
        <p:nvSpPr>
          <p:cNvPr id="296" name="Google Shape;296;p34"/>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97" name="Google Shape;297;p34"/>
          <p:cNvGrpSpPr/>
          <p:nvPr/>
        </p:nvGrpSpPr>
        <p:grpSpPr>
          <a:xfrm>
            <a:off x="5757333" y="-757463"/>
            <a:ext cx="2760592" cy="2761405"/>
            <a:chOff x="110688" y="1674538"/>
            <a:chExt cx="7339635" cy="7341798"/>
          </a:xfrm>
        </p:grpSpPr>
        <p:sp>
          <p:nvSpPr>
            <p:cNvPr id="298" name="Google Shape;298;p34"/>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9" name="Google Shape;299;p34"/>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00" name="Google Shape;300;p34"/>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1" name="Google Shape;301;p34"/>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2" name="Google Shape;302;p34"/>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4"/>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4" name="Google Shape;304;p34"/>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5" name="Google Shape;305;p3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6" name="Google Shape;306;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7" name="Google Shape;307;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08" name="Google Shape;308;p34"/>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9" name="Google Shape;309;p34"/>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10" name="Shape 310"/>
        <p:cNvGrpSpPr/>
        <p:nvPr/>
      </p:nvGrpSpPr>
      <p:grpSpPr>
        <a:xfrm>
          <a:off x="0" y="0"/>
          <a:ext cx="0" cy="0"/>
          <a:chOff x="0" y="0"/>
          <a:chExt cx="0" cy="0"/>
        </a:xfrm>
      </p:grpSpPr>
      <p:sp>
        <p:nvSpPr>
          <p:cNvPr id="311" name="Google Shape;311;p35"/>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2" name="Google Shape;312;p35"/>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3" name="Google Shape;313;p35"/>
          <p:cNvSpPr/>
          <p:nvPr>
            <p:ph idx="2" type="pic"/>
          </p:nvPr>
        </p:nvSpPr>
        <p:spPr>
          <a:xfrm>
            <a:off x="686565" y="6737513"/>
            <a:ext cx="3796138" cy="3954301"/>
          </a:xfrm>
          <a:prstGeom prst="rect">
            <a:avLst/>
          </a:prstGeom>
          <a:solidFill>
            <a:srgbClr val="BFBFBF"/>
          </a:solidFill>
          <a:ln>
            <a:noFill/>
          </a:ln>
        </p:spPr>
      </p:sp>
      <p:sp>
        <p:nvSpPr>
          <p:cNvPr id="314" name="Google Shape;314;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5" name="Google Shape;315;p3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16" name="Google Shape;316;p35"/>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7" name="Google Shape;317;p35"/>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8" name="Google Shape;318;p35"/>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9" name="Shape 319"/>
        <p:cNvGrpSpPr/>
        <p:nvPr/>
      </p:nvGrpSpPr>
      <p:grpSpPr>
        <a:xfrm>
          <a:off x="0" y="0"/>
          <a:ext cx="0" cy="0"/>
          <a:chOff x="0" y="0"/>
          <a:chExt cx="0" cy="0"/>
        </a:xfrm>
      </p:grpSpPr>
      <p:sp>
        <p:nvSpPr>
          <p:cNvPr id="320" name="Google Shape;320;p36"/>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21" name="Google Shape;321;p36"/>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2" name="Google Shape;322;p36"/>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3" name="Google Shape;323;p36"/>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4" name="Google Shape;324;p36"/>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5" name="Google Shape;325;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6" name="Google Shape;326;p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27" name="Google Shape;327;p36"/>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8" name="Google Shape;328;p36"/>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9" name="Shape 329"/>
        <p:cNvGrpSpPr/>
        <p:nvPr/>
      </p:nvGrpSpPr>
      <p:grpSpPr>
        <a:xfrm>
          <a:off x="0" y="0"/>
          <a:ext cx="0" cy="0"/>
          <a:chOff x="0" y="0"/>
          <a:chExt cx="0" cy="0"/>
        </a:xfrm>
      </p:grpSpPr>
      <p:pic>
        <p:nvPicPr>
          <p:cNvPr id="330" name="Google Shape;330;p37"/>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31" name="Google Shape;331;p37"/>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32" name="Google Shape;332;p37"/>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3" name="Google Shape;333;p37"/>
          <p:cNvSpPr/>
          <p:nvPr>
            <p:ph idx="2" type="pic"/>
          </p:nvPr>
        </p:nvSpPr>
        <p:spPr>
          <a:xfrm>
            <a:off x="1793144" y="5952556"/>
            <a:ext cx="3973385" cy="4739257"/>
          </a:xfrm>
          <a:prstGeom prst="rect">
            <a:avLst/>
          </a:prstGeom>
          <a:solidFill>
            <a:srgbClr val="BFBFBF"/>
          </a:solidFill>
          <a:ln>
            <a:noFill/>
          </a:ln>
        </p:spPr>
      </p:sp>
      <p:sp>
        <p:nvSpPr>
          <p:cNvPr id="334" name="Google Shape;334;p37"/>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35" name="Google Shape;335;p37"/>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7" name="Google Shape;337;p37"/>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8" name="Google Shape;338;p37"/>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40" name="Google Shape;340;p37"/>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7"/>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42" name="Shape 342"/>
        <p:cNvGrpSpPr/>
        <p:nvPr/>
      </p:nvGrpSpPr>
      <p:grpSpPr>
        <a:xfrm>
          <a:off x="0" y="0"/>
          <a:ext cx="0" cy="0"/>
          <a:chOff x="0" y="0"/>
          <a:chExt cx="0" cy="0"/>
        </a:xfrm>
      </p:grpSpPr>
      <p:pic>
        <p:nvPicPr>
          <p:cNvPr id="343" name="Google Shape;343;p38"/>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4" name="Google Shape;344;p38"/>
          <p:cNvSpPr/>
          <p:nvPr>
            <p:ph idx="2" type="pic"/>
          </p:nvPr>
        </p:nvSpPr>
        <p:spPr>
          <a:xfrm>
            <a:off x="5136" y="1"/>
            <a:ext cx="2850694" cy="3459591"/>
          </a:xfrm>
          <a:prstGeom prst="rect">
            <a:avLst/>
          </a:prstGeom>
          <a:noFill/>
          <a:ln>
            <a:noFill/>
          </a:ln>
        </p:spPr>
      </p:sp>
      <p:sp>
        <p:nvSpPr>
          <p:cNvPr id="345" name="Google Shape;345;p38"/>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6" name="Google Shape;346;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47" name="Google Shape;347;p3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8" name="Google Shape;348;p38"/>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8"/>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8"/>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1" name="Google Shape;351;p38"/>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8"/>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3" name="Google Shape;353;p38"/>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4" name="Google Shape;354;p38"/>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5" name="Google Shape;355;p38"/>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6" name="Google Shape;356;p38"/>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7" name="Google Shape;357;p38"/>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8" name="Google Shape;358;p38"/>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9" name="Google Shape;359;p38"/>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60" name="Google Shape;360;p38"/>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61" name="Shape 361"/>
        <p:cNvGrpSpPr/>
        <p:nvPr/>
      </p:nvGrpSpPr>
      <p:grpSpPr>
        <a:xfrm>
          <a:off x="0" y="0"/>
          <a:ext cx="0" cy="0"/>
          <a:chOff x="0" y="0"/>
          <a:chExt cx="0" cy="0"/>
        </a:xfrm>
      </p:grpSpPr>
      <p:sp>
        <p:nvSpPr>
          <p:cNvPr id="362" name="Google Shape;362;p39"/>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3" name="Google Shape;363;p39"/>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65" name="Google Shape;365;p3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66" name="Google Shape;366;p39"/>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7" name="Google Shape;367;p39"/>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8" name="Google Shape;368;p39"/>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9" name="Google Shape;369;p39"/>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70" name="Google Shape;370;p39"/>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71" name="Google Shape;371;p39"/>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72" name="Google Shape;372;p39"/>
          <p:cNvGrpSpPr/>
          <p:nvPr/>
        </p:nvGrpSpPr>
        <p:grpSpPr>
          <a:xfrm>
            <a:off x="6770986" y="850643"/>
            <a:ext cx="750136" cy="750136"/>
            <a:chOff x="7559675" y="1928896"/>
            <a:chExt cx="750136" cy="750136"/>
          </a:xfrm>
        </p:grpSpPr>
        <p:sp>
          <p:nvSpPr>
            <p:cNvPr id="373" name="Google Shape;373;p39"/>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74" name="Google Shape;374;p39"/>
            <p:cNvGrpSpPr/>
            <p:nvPr/>
          </p:nvGrpSpPr>
          <p:grpSpPr>
            <a:xfrm>
              <a:off x="7683372" y="2028561"/>
              <a:ext cx="526805" cy="526741"/>
              <a:chOff x="1042830" y="5367345"/>
              <a:chExt cx="907476" cy="907364"/>
            </a:xfrm>
          </p:grpSpPr>
          <p:grpSp>
            <p:nvGrpSpPr>
              <p:cNvPr id="375" name="Google Shape;375;p39"/>
              <p:cNvGrpSpPr/>
              <p:nvPr/>
            </p:nvGrpSpPr>
            <p:grpSpPr>
              <a:xfrm>
                <a:off x="1042830" y="5367345"/>
                <a:ext cx="907476" cy="907364"/>
                <a:chOff x="5318121" y="3727141"/>
                <a:chExt cx="907476" cy="907364"/>
              </a:xfrm>
            </p:grpSpPr>
            <p:sp>
              <p:nvSpPr>
                <p:cNvPr id="376" name="Google Shape;376;p39"/>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9"/>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8" name="Google Shape;378;p39"/>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9" name="Google Shape;379;p39"/>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0" name="Google Shape;380;p39"/>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1" name="Google Shape;381;p39"/>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2" name="Google Shape;382;p39"/>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9"/>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9"/>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5" name="Google Shape;385;p39"/>
              <p:cNvGrpSpPr/>
              <p:nvPr/>
            </p:nvGrpSpPr>
            <p:grpSpPr>
              <a:xfrm>
                <a:off x="1304333" y="5488666"/>
                <a:ext cx="566267" cy="691349"/>
                <a:chOff x="5574516" y="3858678"/>
                <a:chExt cx="566267" cy="691349"/>
              </a:xfrm>
            </p:grpSpPr>
            <p:sp>
              <p:nvSpPr>
                <p:cNvPr id="386" name="Google Shape;386;p39"/>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9"/>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9"/>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9" name="Google Shape;389;p39"/>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9"/>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9"/>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92" name="Google Shape;392;p39"/>
          <p:cNvGrpSpPr/>
          <p:nvPr/>
        </p:nvGrpSpPr>
        <p:grpSpPr>
          <a:xfrm>
            <a:off x="6770986" y="5699369"/>
            <a:ext cx="750136" cy="750136"/>
            <a:chOff x="6770986" y="5699369"/>
            <a:chExt cx="750136" cy="750136"/>
          </a:xfrm>
        </p:grpSpPr>
        <p:sp>
          <p:nvSpPr>
            <p:cNvPr id="393" name="Google Shape;393;p39"/>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94" name="Google Shape;394;p39"/>
            <p:cNvGrpSpPr/>
            <p:nvPr/>
          </p:nvGrpSpPr>
          <p:grpSpPr>
            <a:xfrm>
              <a:off x="6927017" y="5844011"/>
              <a:ext cx="460179" cy="460852"/>
              <a:chOff x="5846399" y="5075944"/>
              <a:chExt cx="910778" cy="912109"/>
            </a:xfrm>
          </p:grpSpPr>
          <p:grpSp>
            <p:nvGrpSpPr>
              <p:cNvPr id="395" name="Google Shape;395;p39"/>
              <p:cNvGrpSpPr/>
              <p:nvPr/>
            </p:nvGrpSpPr>
            <p:grpSpPr>
              <a:xfrm>
                <a:off x="6118625" y="5123402"/>
                <a:ext cx="376897" cy="533617"/>
                <a:chOff x="2711364" y="4936062"/>
                <a:chExt cx="376897" cy="533617"/>
              </a:xfrm>
            </p:grpSpPr>
            <p:sp>
              <p:nvSpPr>
                <p:cNvPr id="396" name="Google Shape;396;p39"/>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9"/>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9"/>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9" name="Google Shape;399;p39"/>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0" name="Google Shape;400;p39"/>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1" name="Google Shape;401;p39"/>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02" name="Google Shape;402;p39"/>
              <p:cNvGrpSpPr/>
              <p:nvPr/>
            </p:nvGrpSpPr>
            <p:grpSpPr>
              <a:xfrm>
                <a:off x="5846399" y="5075944"/>
                <a:ext cx="910778" cy="912109"/>
                <a:chOff x="2444246" y="4903928"/>
                <a:chExt cx="910778" cy="912109"/>
              </a:xfrm>
            </p:grpSpPr>
            <p:sp>
              <p:nvSpPr>
                <p:cNvPr id="403" name="Google Shape;403;p39"/>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9"/>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9"/>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9"/>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7" name="Google Shape;407;p39"/>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8" name="Google Shape;408;p39"/>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39"/>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0" name="Google Shape;410;p39"/>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1" name="Google Shape;411;p39"/>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2" name="Google Shape;412;p39"/>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3" name="Shape 413"/>
        <p:cNvGrpSpPr/>
        <p:nvPr/>
      </p:nvGrpSpPr>
      <p:grpSpPr>
        <a:xfrm>
          <a:off x="0" y="0"/>
          <a:ext cx="0" cy="0"/>
          <a:chOff x="0" y="0"/>
          <a:chExt cx="0" cy="0"/>
        </a:xfrm>
      </p:grpSpPr>
      <p:sp>
        <p:nvSpPr>
          <p:cNvPr id="414" name="Google Shape;414;p40"/>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15" name="Google Shape;415;p40"/>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40"/>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40"/>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8" name="Google Shape;418;p40"/>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9" name="Google Shape;419;p40"/>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40"/>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21" name="Google Shape;421;p40"/>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22" name="Google Shape;422;p40"/>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3" name="Google Shape;423;p40"/>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4" name="Google Shape;424;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25" name="Google Shape;425;p4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26" name="Google Shape;426;p40"/>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7" name="Google Shape;427;p40"/>
          <p:cNvSpPr/>
          <p:nvPr>
            <p:ph idx="9" type="pic"/>
          </p:nvPr>
        </p:nvSpPr>
        <p:spPr>
          <a:xfrm>
            <a:off x="5205348" y="0"/>
            <a:ext cx="2354327" cy="2862503"/>
          </a:xfrm>
          <a:prstGeom prst="rect">
            <a:avLst/>
          </a:prstGeom>
          <a:noFill/>
          <a:ln>
            <a:noFill/>
          </a:ln>
        </p:spPr>
      </p:sp>
      <p:cxnSp>
        <p:nvCxnSpPr>
          <p:cNvPr id="428" name="Google Shape;428;p40"/>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9" name="Google Shape;429;p40"/>
          <p:cNvGrpSpPr/>
          <p:nvPr/>
        </p:nvGrpSpPr>
        <p:grpSpPr>
          <a:xfrm>
            <a:off x="6770986" y="4265646"/>
            <a:ext cx="750136" cy="750136"/>
            <a:chOff x="7559675" y="1928896"/>
            <a:chExt cx="750136" cy="750136"/>
          </a:xfrm>
        </p:grpSpPr>
        <p:sp>
          <p:nvSpPr>
            <p:cNvPr id="430" name="Google Shape;430;p40"/>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1" name="Google Shape;431;p40"/>
            <p:cNvGrpSpPr/>
            <p:nvPr/>
          </p:nvGrpSpPr>
          <p:grpSpPr>
            <a:xfrm>
              <a:off x="7683372" y="2028561"/>
              <a:ext cx="526805" cy="526741"/>
              <a:chOff x="1042830" y="5367345"/>
              <a:chExt cx="907476" cy="907364"/>
            </a:xfrm>
          </p:grpSpPr>
          <p:grpSp>
            <p:nvGrpSpPr>
              <p:cNvPr id="432" name="Google Shape;432;p40"/>
              <p:cNvGrpSpPr/>
              <p:nvPr/>
            </p:nvGrpSpPr>
            <p:grpSpPr>
              <a:xfrm>
                <a:off x="1042830" y="5367345"/>
                <a:ext cx="907476" cy="907364"/>
                <a:chOff x="5318121" y="3727141"/>
                <a:chExt cx="907476" cy="907364"/>
              </a:xfrm>
            </p:grpSpPr>
            <p:sp>
              <p:nvSpPr>
                <p:cNvPr id="433" name="Google Shape;433;p40"/>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40"/>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5" name="Google Shape;435;p40"/>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6" name="Google Shape;436;p40"/>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7" name="Google Shape;437;p40"/>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8" name="Google Shape;438;p40"/>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9" name="Google Shape;439;p40"/>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0" name="Google Shape;440;p40"/>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40"/>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2" name="Google Shape;442;p40"/>
              <p:cNvGrpSpPr/>
              <p:nvPr/>
            </p:nvGrpSpPr>
            <p:grpSpPr>
              <a:xfrm>
                <a:off x="1304333" y="5488666"/>
                <a:ext cx="566267" cy="691349"/>
                <a:chOff x="5574516" y="3858678"/>
                <a:chExt cx="566267" cy="691349"/>
              </a:xfrm>
            </p:grpSpPr>
            <p:sp>
              <p:nvSpPr>
                <p:cNvPr id="443" name="Google Shape;443;p40"/>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40"/>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40"/>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6" name="Google Shape;446;p40"/>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7" name="Google Shape;447;p40"/>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40"/>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49" name="Google Shape;449;p40"/>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50" name="Google Shape;450;p40"/>
          <p:cNvGrpSpPr/>
          <p:nvPr/>
        </p:nvGrpSpPr>
        <p:grpSpPr>
          <a:xfrm>
            <a:off x="6770986" y="7341555"/>
            <a:ext cx="750136" cy="750136"/>
            <a:chOff x="6770986" y="5699369"/>
            <a:chExt cx="750136" cy="750136"/>
          </a:xfrm>
        </p:grpSpPr>
        <p:sp>
          <p:nvSpPr>
            <p:cNvPr id="451" name="Google Shape;451;p40"/>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52" name="Google Shape;452;p40"/>
            <p:cNvGrpSpPr/>
            <p:nvPr/>
          </p:nvGrpSpPr>
          <p:grpSpPr>
            <a:xfrm>
              <a:off x="6927017" y="5844011"/>
              <a:ext cx="460179" cy="460852"/>
              <a:chOff x="5846399" y="5075944"/>
              <a:chExt cx="910778" cy="912109"/>
            </a:xfrm>
          </p:grpSpPr>
          <p:grpSp>
            <p:nvGrpSpPr>
              <p:cNvPr id="453" name="Google Shape;453;p40"/>
              <p:cNvGrpSpPr/>
              <p:nvPr/>
            </p:nvGrpSpPr>
            <p:grpSpPr>
              <a:xfrm>
                <a:off x="6118625" y="5123402"/>
                <a:ext cx="376897" cy="533617"/>
                <a:chOff x="2711364" y="4936062"/>
                <a:chExt cx="376897" cy="533617"/>
              </a:xfrm>
            </p:grpSpPr>
            <p:sp>
              <p:nvSpPr>
                <p:cNvPr id="454" name="Google Shape;454;p40"/>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40"/>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40"/>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7" name="Google Shape;457;p40"/>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8" name="Google Shape;458;p40"/>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9" name="Google Shape;459;p40"/>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60" name="Google Shape;460;p40"/>
              <p:cNvGrpSpPr/>
              <p:nvPr/>
            </p:nvGrpSpPr>
            <p:grpSpPr>
              <a:xfrm>
                <a:off x="5846399" y="5075944"/>
                <a:ext cx="910778" cy="912109"/>
                <a:chOff x="2444246" y="4903928"/>
                <a:chExt cx="910778" cy="912109"/>
              </a:xfrm>
            </p:grpSpPr>
            <p:sp>
              <p:nvSpPr>
                <p:cNvPr id="461" name="Google Shape;461;p40"/>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40"/>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40"/>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40"/>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5" name="Google Shape;465;p40"/>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6" name="Google Shape;466;p40"/>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40"/>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8" name="Google Shape;468;p40"/>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9" name="Google Shape;469;p40"/>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0" name="Google Shape;470;p40"/>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71" name="Shape 471"/>
        <p:cNvGrpSpPr/>
        <p:nvPr/>
      </p:nvGrpSpPr>
      <p:grpSpPr>
        <a:xfrm>
          <a:off x="0" y="0"/>
          <a:ext cx="0" cy="0"/>
          <a:chOff x="0" y="0"/>
          <a:chExt cx="0" cy="0"/>
        </a:xfrm>
      </p:grpSpPr>
      <p:sp>
        <p:nvSpPr>
          <p:cNvPr id="472" name="Google Shape;472;p41"/>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3" name="Google Shape;473;p41"/>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41"/>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41"/>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41"/>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41"/>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41"/>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41"/>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80" name="Google Shape;480;p41"/>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1" name="Google Shape;481;p41"/>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2" name="Google Shape;482;p4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3" name="Google Shape;483;p4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4" name="Shape 484"/>
        <p:cNvGrpSpPr/>
        <p:nvPr/>
      </p:nvGrpSpPr>
      <p:grpSpPr>
        <a:xfrm>
          <a:off x="0" y="0"/>
          <a:ext cx="0" cy="0"/>
          <a:chOff x="0" y="0"/>
          <a:chExt cx="0" cy="0"/>
        </a:xfrm>
      </p:grpSpPr>
      <p:grpSp>
        <p:nvGrpSpPr>
          <p:cNvPr id="485" name="Google Shape;485;p42"/>
          <p:cNvGrpSpPr/>
          <p:nvPr/>
        </p:nvGrpSpPr>
        <p:grpSpPr>
          <a:xfrm>
            <a:off x="317992" y="9796789"/>
            <a:ext cx="6885949" cy="630942"/>
            <a:chOff x="317992" y="9796789"/>
            <a:chExt cx="6885949" cy="630942"/>
          </a:xfrm>
        </p:grpSpPr>
        <p:sp>
          <p:nvSpPr>
            <p:cNvPr id="486" name="Google Shape;486;p42"/>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87" name="Google Shape;487;p42"/>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8" name="Google Shape;488;p42"/>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9" name="Google Shape;489;p42"/>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0" name="Google Shape;490;p42"/>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1" name="Google Shape;491;p42"/>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2" name="Google Shape;492;p42"/>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3" name="Google Shape;493;p42"/>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4" name="Google Shape;494;p42"/>
          <p:cNvGrpSpPr/>
          <p:nvPr/>
        </p:nvGrpSpPr>
        <p:grpSpPr>
          <a:xfrm>
            <a:off x="5757333" y="-757463"/>
            <a:ext cx="2760592" cy="2761405"/>
            <a:chOff x="110688" y="1674538"/>
            <a:chExt cx="7339635" cy="7341798"/>
          </a:xfrm>
        </p:grpSpPr>
        <p:sp>
          <p:nvSpPr>
            <p:cNvPr id="495" name="Google Shape;495;p4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6" name="Google Shape;496;p4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97" name="Google Shape;497;p42"/>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42"/>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6"/>
          <p:cNvSpPr/>
          <p:nvPr/>
        </p:nvSpPr>
        <p:spPr>
          <a:xfrm>
            <a:off x="0" y="0"/>
            <a:ext cx="7559675" cy="2244613"/>
          </a:xfrm>
          <a:prstGeom prst="rect">
            <a:avLst/>
          </a:prstGeom>
          <a:solidFill>
            <a:srgbClr val="4A888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6"/>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6"/>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6"/>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6"/>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6"/>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9" name="Shape 499"/>
        <p:cNvGrpSpPr/>
        <p:nvPr/>
      </p:nvGrpSpPr>
      <p:grpSpPr>
        <a:xfrm>
          <a:off x="0" y="0"/>
          <a:ext cx="0" cy="0"/>
          <a:chOff x="0" y="0"/>
          <a:chExt cx="0" cy="0"/>
        </a:xfrm>
      </p:grpSpPr>
      <p:sp>
        <p:nvSpPr>
          <p:cNvPr id="500" name="Google Shape;500;p43"/>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1" name="Google Shape;501;p43"/>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2" name="Google Shape;502;p4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3" name="Google Shape;503;p43"/>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4" name="Google Shape;504;p43"/>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5" name="Google Shape;505;p4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6" name="Shape 506"/>
        <p:cNvGrpSpPr/>
        <p:nvPr/>
      </p:nvGrpSpPr>
      <p:grpSpPr>
        <a:xfrm>
          <a:off x="0" y="0"/>
          <a:ext cx="0" cy="0"/>
          <a:chOff x="0" y="0"/>
          <a:chExt cx="0" cy="0"/>
        </a:xfrm>
      </p:grpSpPr>
      <p:cxnSp>
        <p:nvCxnSpPr>
          <p:cNvPr id="507" name="Google Shape;507;p44"/>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8" name="Google Shape;508;p44"/>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9" name="Google Shape;509;p4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10" name="Google Shape;510;p4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11" name="Google Shape;511;p44"/>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2" name="Google Shape;512;p44"/>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3" name="Google Shape;513;p4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4" name="Google Shape;514;p44"/>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4"/>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6" name="Google Shape;516;p44"/>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7" name="Google Shape;517;p44"/>
          <p:cNvSpPr/>
          <p:nvPr>
            <p:ph idx="4" type="pic"/>
          </p:nvPr>
        </p:nvSpPr>
        <p:spPr>
          <a:xfrm>
            <a:off x="5205348" y="0"/>
            <a:ext cx="2354327" cy="2862503"/>
          </a:xfrm>
          <a:prstGeom prst="rect">
            <a:avLst/>
          </a:prstGeom>
          <a:noFill/>
          <a:ln>
            <a:noFill/>
          </a:ln>
        </p:spPr>
      </p:sp>
      <p:sp>
        <p:nvSpPr>
          <p:cNvPr id="518" name="Google Shape;518;p44"/>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4"/>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0" name="Google Shape;520;p44"/>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1" name="Google Shape;521;p44"/>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2" name="Google Shape;522;p44"/>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3" name="Google Shape;523;p44"/>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4" name="Google Shape;524;p44"/>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5" name="Google Shape;525;p44"/>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6" name="Google Shape;526;p44"/>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7" name="Google Shape;527;p44"/>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8" name="Google Shape;528;p44"/>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9" name="Google Shape;529;p44"/>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0" name="Google Shape;530;p44"/>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31" name="Google Shape;531;p44"/>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2" name="Google Shape;532;p44"/>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3" name="Google Shape;533;p44"/>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7"/>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7"/>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7"/>
          <p:cNvSpPr/>
          <p:nvPr>
            <p:ph idx="2" type="pic"/>
          </p:nvPr>
        </p:nvSpPr>
        <p:spPr>
          <a:xfrm>
            <a:off x="2783121" y="0"/>
            <a:ext cx="4789072" cy="4566547"/>
          </a:xfrm>
          <a:prstGeom prst="rect">
            <a:avLst/>
          </a:prstGeom>
          <a:noFill/>
          <a:ln>
            <a:noFill/>
          </a:ln>
        </p:spPr>
      </p:sp>
      <p:sp>
        <p:nvSpPr>
          <p:cNvPr id="63" name="Google Shape;63;p17"/>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7"/>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7"/>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7"/>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7"/>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7"/>
          <p:cNvGrpSpPr/>
          <p:nvPr/>
        </p:nvGrpSpPr>
        <p:grpSpPr>
          <a:xfrm>
            <a:off x="401426" y="10005335"/>
            <a:ext cx="6756823" cy="523220"/>
            <a:chOff x="317992" y="10005335"/>
            <a:chExt cx="6756823" cy="523220"/>
          </a:xfrm>
        </p:grpSpPr>
        <p:sp>
          <p:nvSpPr>
            <p:cNvPr id="69" name="Google Shape;69;p17"/>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7"/>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7"/>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7"/>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8"/>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8"/>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8"/>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8"/>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8"/>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9"/>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9"/>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3" name="Google Shape;83;p19"/>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9"/>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9"/>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6" name="Google Shape;86;p19"/>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9"/>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9"/>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9"/>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9"/>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9"/>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9"/>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9"/>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9"/>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9"/>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9"/>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9"/>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9"/>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99" name="Google Shape;99;p19"/>
          <p:cNvGrpSpPr/>
          <p:nvPr/>
        </p:nvGrpSpPr>
        <p:grpSpPr>
          <a:xfrm>
            <a:off x="628267" y="6075645"/>
            <a:ext cx="3705823" cy="2967449"/>
            <a:chOff x="-3025" y="5942032"/>
            <a:chExt cx="3207651" cy="2490651"/>
          </a:xfrm>
        </p:grpSpPr>
        <p:cxnSp>
          <p:nvCxnSpPr>
            <p:cNvPr id="100" name="Google Shape;100;p19"/>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1" name="Google Shape;101;p19"/>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102" name="Google Shape;102;p19"/>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3" name="Google Shape;103;p19"/>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4" name="Google Shape;104;p19"/>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5" name="Google Shape;105;p19"/>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106" name="Google Shape;106;p19"/>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7" name="Google Shape;107;p19"/>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08" name="Google Shape;108;p19"/>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09" name="Google Shape;109;p19"/>
          <p:cNvGrpSpPr/>
          <p:nvPr/>
        </p:nvGrpSpPr>
        <p:grpSpPr>
          <a:xfrm>
            <a:off x="317992" y="10005335"/>
            <a:ext cx="6885949" cy="630942"/>
            <a:chOff x="317992" y="9796789"/>
            <a:chExt cx="6885949" cy="630942"/>
          </a:xfrm>
        </p:grpSpPr>
        <p:sp>
          <p:nvSpPr>
            <p:cNvPr id="110" name="Google Shape;110;p19"/>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11" name="Google Shape;111;p19"/>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pic>
        <p:nvPicPr>
          <p:cNvPr id="112" name="Google Shape;112;p19"/>
          <p:cNvPicPr preferRelativeResize="0"/>
          <p:nvPr/>
        </p:nvPicPr>
        <p:blipFill rotWithShape="1">
          <a:blip r:embed="rId4">
            <a:alphaModFix/>
          </a:blip>
          <a:srcRect b="0" l="0" r="0" t="0"/>
          <a:stretch/>
        </p:blipFill>
        <p:spPr>
          <a:xfrm>
            <a:off x="232111" y="387001"/>
            <a:ext cx="4296822" cy="1242551"/>
          </a:xfrm>
          <a:prstGeom prst="rect">
            <a:avLst/>
          </a:prstGeom>
          <a:noFill/>
          <a:ln>
            <a:noFill/>
          </a:ln>
        </p:spPr>
      </p:pic>
      <p:sp>
        <p:nvSpPr>
          <p:cNvPr id="113" name="Google Shape;113;p19"/>
          <p:cNvSpPr/>
          <p:nvPr>
            <p:ph idx="22" type="pic"/>
          </p:nvPr>
        </p:nvSpPr>
        <p:spPr>
          <a:xfrm>
            <a:off x="5205348" y="0"/>
            <a:ext cx="2354327" cy="2862503"/>
          </a:xfrm>
          <a:prstGeom prst="rect">
            <a:avLst/>
          </a:prstGeom>
          <a:noFill/>
          <a:ln>
            <a:noFill/>
          </a:ln>
        </p:spPr>
      </p:sp>
      <p:cxnSp>
        <p:nvCxnSpPr>
          <p:cNvPr id="114" name="Google Shape;114;p19"/>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15" name="Shape 115"/>
        <p:cNvGrpSpPr/>
        <p:nvPr/>
      </p:nvGrpSpPr>
      <p:grpSpPr>
        <a:xfrm>
          <a:off x="0" y="0"/>
          <a:ext cx="0" cy="0"/>
          <a:chOff x="0" y="0"/>
          <a:chExt cx="0" cy="0"/>
        </a:xfrm>
      </p:grpSpPr>
      <p:sp>
        <p:nvSpPr>
          <p:cNvPr id="116" name="Google Shape;116;p20"/>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7" name="Google Shape;117;p20"/>
          <p:cNvGrpSpPr/>
          <p:nvPr/>
        </p:nvGrpSpPr>
        <p:grpSpPr>
          <a:xfrm>
            <a:off x="-1092535" y="5135055"/>
            <a:ext cx="6117329" cy="6119130"/>
            <a:chOff x="110688" y="1674538"/>
            <a:chExt cx="7339635" cy="7341798"/>
          </a:xfrm>
        </p:grpSpPr>
        <p:sp>
          <p:nvSpPr>
            <p:cNvPr id="118" name="Google Shape;118;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19" name="Google Shape;119;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0" name="Google Shape;120;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1" name="Google Shape;121;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2" name="Google Shape;122;p20"/>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3" name="Google Shape;123;p20"/>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4" name="Google Shape;124;p20"/>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20"/>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6" name="Google Shape;126;p20"/>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27" name="Shape 127"/>
        <p:cNvGrpSpPr/>
        <p:nvPr/>
      </p:nvGrpSpPr>
      <p:grpSpPr>
        <a:xfrm>
          <a:off x="0" y="0"/>
          <a:ext cx="0" cy="0"/>
          <a:chOff x="0" y="0"/>
          <a:chExt cx="0" cy="0"/>
        </a:xfrm>
      </p:grpSpPr>
      <p:sp>
        <p:nvSpPr>
          <p:cNvPr id="128" name="Google Shape;128;p21"/>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9" name="Google Shape;129;p21"/>
          <p:cNvGrpSpPr/>
          <p:nvPr/>
        </p:nvGrpSpPr>
        <p:grpSpPr>
          <a:xfrm>
            <a:off x="-1092535" y="5135055"/>
            <a:ext cx="6117329" cy="6119130"/>
            <a:chOff x="110688" y="1674538"/>
            <a:chExt cx="7339635" cy="7341798"/>
          </a:xfrm>
        </p:grpSpPr>
        <p:sp>
          <p:nvSpPr>
            <p:cNvPr id="130" name="Google Shape;130;p2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1" name="Google Shape;131;p2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2" name="Google Shape;132;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3" name="Google Shape;133;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4" name="Google Shape;134;p21"/>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5" name="Google Shape;135;p21"/>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6" name="Google Shape;136;p21"/>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21"/>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8" name="Google Shape;138;p21"/>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39" name="Shape 139"/>
        <p:cNvGrpSpPr/>
        <p:nvPr/>
      </p:nvGrpSpPr>
      <p:grpSpPr>
        <a:xfrm>
          <a:off x="0" y="0"/>
          <a:ext cx="0" cy="0"/>
          <a:chOff x="0" y="0"/>
          <a:chExt cx="0" cy="0"/>
        </a:xfrm>
      </p:grpSpPr>
      <p:sp>
        <p:nvSpPr>
          <p:cNvPr id="140" name="Google Shape;140;p22"/>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41" name="Google Shape;141;p22"/>
          <p:cNvGrpSpPr/>
          <p:nvPr/>
        </p:nvGrpSpPr>
        <p:grpSpPr>
          <a:xfrm>
            <a:off x="-1092535" y="5135055"/>
            <a:ext cx="6117329" cy="6119130"/>
            <a:chOff x="110688" y="1674538"/>
            <a:chExt cx="7339635" cy="7341798"/>
          </a:xfrm>
        </p:grpSpPr>
        <p:sp>
          <p:nvSpPr>
            <p:cNvPr id="142" name="Google Shape;142;p2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3" name="Google Shape;143;p2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4" name="Google Shape;144;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5" name="Google Shape;145;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6" name="Google Shape;146;p22"/>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7" name="Google Shape;147;p22"/>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8" name="Google Shape;148;p22"/>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9" name="Google Shape;149;p22"/>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0" name="Google Shape;150;p22"/>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3"/>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3.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miro.com/" TargetMode="External"/><Relationship Id="rId4" Type="http://schemas.openxmlformats.org/officeDocument/2006/relationships/hyperlink" Target="http://www.prezi.com/" TargetMode="External"/><Relationship Id="rId5" Type="http://schemas.openxmlformats.org/officeDocument/2006/relationships/hyperlink" Target="https://www.microsoft.com/en-ie/microsoft-teams/free" TargetMode="External"/><Relationship Id="rId6" Type="http://schemas.openxmlformats.org/officeDocument/2006/relationships/hyperlink" Target="https://new-european-bauhaus.europa.eu/get-involved/use-toolbox_en" TargetMode="External"/><Relationship Id="rId7" Type="http://schemas.openxmlformats.org/officeDocument/2006/relationships/hyperlink" Target="https://zoom.us/" TargetMode="External"/><Relationship Id="rId8" Type="http://schemas.openxmlformats.org/officeDocument/2006/relationships/hyperlink" Target="https://www.webex.co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padlet.com/" TargetMode="External"/><Relationship Id="rId4" Type="http://schemas.openxmlformats.org/officeDocument/2006/relationships/hyperlink" Target="https://trello.com/" TargetMode="External"/><Relationship Id="rId5" Type="http://schemas.openxmlformats.org/officeDocument/2006/relationships/hyperlink" Target="https://meet.google.com/" TargetMode="External"/><Relationship Id="rId6"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1.jpg"/><Relationship Id="rId4" Type="http://schemas.openxmlformats.org/officeDocument/2006/relationships/image" Target="../media/image29.png"/><Relationship Id="rId9" Type="http://schemas.openxmlformats.org/officeDocument/2006/relationships/hyperlink" Target="https://www.youtube.com/@grassroots-eu" TargetMode="External"/><Relationship Id="rId5" Type="http://schemas.openxmlformats.org/officeDocument/2006/relationships/image" Target="../media/image21.jpg"/><Relationship Id="rId6" Type="http://schemas.openxmlformats.org/officeDocument/2006/relationships/image" Target="../media/image4.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build-connections-and-grow-with-pee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 Id="rId4" Type="http://schemas.openxmlformats.org/officeDocument/2006/relationships/hyperlink" Target="https://zoom.us/" TargetMode="External"/><Relationship Id="rId5" Type="http://schemas.openxmlformats.org/officeDocument/2006/relationships/hyperlink" Target="https://www.microsoft.com/en-ie/microsoft-teams/fre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hyperlink" Target="https://trello.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6.jpg"/><Relationship Id="rId4" Type="http://schemas.openxmlformats.org/officeDocument/2006/relationships/image" Target="../media/image12.png"/><Relationship Id="rId9" Type="http://schemas.openxmlformats.org/officeDocument/2006/relationships/image" Target="../media/image30.png"/><Relationship Id="rId5" Type="http://schemas.openxmlformats.org/officeDocument/2006/relationships/hyperlink" Target="https://new-european-bauhaus.europa.eu/get-involved/use-toolbox_en" TargetMode="External"/><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hyperlink" Target="https://new-european-bauhaus.europa.eu/get-involved/use-toolbox_en" TargetMode="External"/><Relationship Id="rId5" Type="http://schemas.openxmlformats.org/officeDocument/2006/relationships/hyperlink" Target="https://miro.com/" TargetMode="External"/><Relationship Id="rId6"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padlet.com/" TargetMode="External"/><Relationship Id="rId4" Type="http://schemas.openxmlformats.org/officeDocument/2006/relationships/hyperlink" Target="https://www.microsoft.com/en-ie/microsoft-teams/free" TargetMode="External"/><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hyperlink" Target="https://padlet.com/" TargetMode="External"/><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hyperlink" Target="https://zoom.us/" TargetMode="External"/><Relationship Id="rId5" Type="http://schemas.openxmlformats.org/officeDocument/2006/relationships/hyperlink" Target="https://meet.google.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descr="A group of people posing for a photo&#10;&#10;Description automatically generated" id="538" name="Google Shape;538;p1"/>
          <p:cNvPicPr preferRelativeResize="0"/>
          <p:nvPr>
            <p:ph idx="2" type="pic"/>
          </p:nvPr>
        </p:nvPicPr>
        <p:blipFill rotWithShape="1">
          <a:blip r:embed="rId3">
            <a:alphaModFix/>
          </a:blip>
          <a:srcRect b="11793" l="0" r="0" t="11794"/>
          <a:stretch/>
        </p:blipFill>
        <p:spPr>
          <a:xfrm>
            <a:off x="0" y="3629826"/>
            <a:ext cx="4786172" cy="5479825"/>
          </a:xfrm>
          <a:prstGeom prst="rect">
            <a:avLst/>
          </a:prstGeom>
          <a:noFill/>
          <a:ln>
            <a:noFill/>
          </a:ln>
        </p:spPr>
      </p:pic>
      <p:sp>
        <p:nvSpPr>
          <p:cNvPr id="539" name="Google Shape;539;p1"/>
          <p:cNvSpPr txBox="1"/>
          <p:nvPr>
            <p:ph idx="1" type="body"/>
          </p:nvPr>
        </p:nvSpPr>
        <p:spPr>
          <a:xfrm>
            <a:off x="1812245" y="1695581"/>
            <a:ext cx="5195700" cy="574500"/>
          </a:xfrm>
          <a:prstGeom prst="rect">
            <a:avLst/>
          </a:prstGeom>
          <a:noFill/>
          <a:ln>
            <a:noFill/>
          </a:ln>
        </p:spPr>
        <p:txBody>
          <a:bodyPr anchorCtr="0" anchor="t" bIns="45700" lIns="91425" spcFirstLastPara="1" rIns="91425" wrap="square" tIns="45700">
            <a:noAutofit/>
          </a:bodyPr>
          <a:lstStyle/>
          <a:p>
            <a:pPr indent="0" lvl="0" marL="0" rtl="0" algn="r">
              <a:lnSpc>
                <a:spcPct val="109285"/>
              </a:lnSpc>
              <a:spcBef>
                <a:spcPts val="0"/>
              </a:spcBef>
              <a:spcAft>
                <a:spcPts val="0"/>
              </a:spcAft>
              <a:buClr>
                <a:srgbClr val="8AC03B"/>
              </a:buClr>
              <a:buSzPts val="2800"/>
              <a:buNone/>
            </a:pPr>
            <a:r>
              <a:rPr lang="en-IE"/>
              <a:t>Connettersi e fare rete con i colleghi</a:t>
            </a:r>
            <a:endParaRPr/>
          </a:p>
        </p:txBody>
      </p:sp>
      <p:sp>
        <p:nvSpPr>
          <p:cNvPr id="540" name="Google Shape;540;p1"/>
          <p:cNvSpPr txBox="1"/>
          <p:nvPr>
            <p:ph idx="3" type="body"/>
          </p:nvPr>
        </p:nvSpPr>
        <p:spPr>
          <a:xfrm>
            <a:off x="4477553" y="3145056"/>
            <a:ext cx="2530442" cy="751695"/>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6D6E71"/>
              </a:buClr>
              <a:buSzPts val="2000"/>
              <a:buNone/>
            </a:pPr>
            <a:r>
              <a:rPr lang="en-IE" sz="2000"/>
              <a:t>Include strumenti digitali!</a:t>
            </a:r>
            <a:endParaRPr/>
          </a:p>
        </p:txBody>
      </p:sp>
      <p:cxnSp>
        <p:nvCxnSpPr>
          <p:cNvPr id="541" name="Google Shape;541;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42" name="Google Shape;542;p1"/>
          <p:cNvSpPr txBox="1"/>
          <p:nvPr/>
        </p:nvSpPr>
        <p:spPr>
          <a:xfrm>
            <a:off x="2968048" y="2495678"/>
            <a:ext cx="4039947"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Alimentare le connessioni</a:t>
            </a:r>
            <a:endParaRPr/>
          </a:p>
        </p:txBody>
      </p:sp>
      <p:pic>
        <p:nvPicPr>
          <p:cNvPr id="543" name="Google Shape;543;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4" name="Google Shape;544;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5" name="Google Shape;545;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10"/>
          <p:cNvSpPr/>
          <p:nvPr/>
        </p:nvSpPr>
        <p:spPr>
          <a:xfrm>
            <a:off x="0" y="6531175"/>
            <a:ext cx="6860806"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65" name="Google Shape;665;p10"/>
          <p:cNvGraphicFramePr/>
          <p:nvPr/>
        </p:nvGraphicFramePr>
        <p:xfrm>
          <a:off x="6" y="3392113"/>
          <a:ext cx="3000000" cy="3000000"/>
        </p:xfrm>
        <a:graphic>
          <a:graphicData uri="http://schemas.openxmlformats.org/drawingml/2006/table">
            <a:tbl>
              <a:tblPr bandRow="1" firstRow="1">
                <a:noFill/>
                <a:tableStyleId>{F189F899-8B6C-4770-89CA-BA70D1836DBD}</a:tableStyleId>
              </a:tblPr>
              <a:tblGrid>
                <a:gridCol w="1430250"/>
                <a:gridCol w="6129425"/>
              </a:tblGrid>
              <a:tr h="1049250">
                <a:tc rowSpan="6">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Presentare e collaborare </a:t>
                      </a:r>
                      <a:endParaRPr b="1" sz="1600">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Miro </a:t>
                      </a:r>
                      <a:r>
                        <a:rPr b="0" lang="en-IE" sz="1400">
                          <a:solidFill>
                            <a:srgbClr val="4B4B4B"/>
                          </a:solidFill>
                          <a:latin typeface="Calibri"/>
                          <a:ea typeface="Calibri"/>
                          <a:cs typeface="Calibri"/>
                          <a:sym typeface="Calibri"/>
                        </a:rPr>
                        <a:t>è una piattaforma di collaborazione online che aiuta i team a fare brainstorming, pianificare e visualizzare i progetti. Gli imprenditori eco-sanitari possono utilizzarla per organizzare idee, collaborare su iniziative di ecoturismo, salute e sostenibilità e implementare soluzioni innovative. </a:t>
                      </a:r>
                      <a:r>
                        <a:rPr b="0" lang="en-IE" sz="1400" u="sng">
                          <a:solidFill>
                            <a:srgbClr val="4A8887"/>
                          </a:solidFill>
                          <a:latin typeface="Calibri"/>
                          <a:ea typeface="Calibri"/>
                          <a:cs typeface="Calibri"/>
                          <a:sym typeface="Calibri"/>
                          <a:hlinkClick r:id="rId3">
                            <a:extLst>
                              <a:ext uri="{A12FA001-AC4F-418D-AE19-62706E023703}">
                                <ahyp:hlinkClr val="tx"/>
                              </a:ext>
                            </a:extLst>
                          </a:hlinkClick>
                        </a:rPr>
                        <a:t>https://miro.</a:t>
                      </a:r>
                      <a:r>
                        <a:rPr b="0" lang="en-IE" sz="1400">
                          <a:solidFill>
                            <a:srgbClr val="4A8887"/>
                          </a:solidFill>
                          <a:latin typeface="Calibri"/>
                          <a:ea typeface="Calibri"/>
                          <a:cs typeface="Calibri"/>
                          <a:sym typeface="Calibri"/>
                        </a:rPr>
                        <a:t>com/ </a:t>
                      </a:r>
                      <a:endParaRPr b="0"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31975">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Prezi </a:t>
                      </a:r>
                      <a:r>
                        <a:rPr lang="en-IE" sz="1400">
                          <a:solidFill>
                            <a:srgbClr val="4B4B4B"/>
                          </a:solidFill>
                          <a:latin typeface="Calibri"/>
                          <a:ea typeface="Calibri"/>
                          <a:cs typeface="Calibri"/>
                          <a:sym typeface="Calibri"/>
                        </a:rPr>
                        <a:t>è uno strumento di presentazione interattivo con zoom e narrazione di immagini, perfetto per affascinare il pubblico. Gli imprenditori eco-sanitari possono usarlo per presentare progetti di sostenibilità, comunicare la loro visione e ispirare gli stakeholder con immagini creative.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www.</a:t>
                      </a:r>
                      <a:r>
                        <a:rPr lang="en-IE" sz="1400">
                          <a:solidFill>
                            <a:srgbClr val="4A8887"/>
                          </a:solidFill>
                          <a:latin typeface="Calibri"/>
                          <a:ea typeface="Calibri"/>
                          <a:cs typeface="Calibri"/>
                          <a:sym typeface="Calibri"/>
                        </a:rPr>
                        <a:t>prezi.com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82925">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Microsoft Teams </a:t>
                      </a:r>
                      <a:r>
                        <a:rPr lang="en-IE" sz="1400">
                          <a:solidFill>
                            <a:srgbClr val="4B4B4B"/>
                          </a:solidFill>
                          <a:latin typeface="Calibri"/>
                          <a:ea typeface="Calibri"/>
                          <a:cs typeface="Calibri"/>
                          <a:sym typeface="Calibri"/>
                        </a:rPr>
                        <a:t>è una piattaforma di collaborazione che combina chat, riunioni video, archiviazione di file e gestione di progetti. Gli imprenditori eco-sanitari possono utilizzarla per coordinare, condividere aggiornamenti e collaborare in modo efficiente alle iniziative di sostenibilità.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lang="en-IE" sz="1400">
                          <a:solidFill>
                            <a:srgbClr val="4A8887"/>
                          </a:solidFill>
                          <a:latin typeface="Calibri"/>
                          <a:ea typeface="Calibri"/>
                          <a:cs typeface="Calibri"/>
                          <a:sym typeface="Calibri"/>
                        </a:rPr>
                        <a:t>microsoft.com/en-ie/microsoft-teams/free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651725">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Il New European Bauhaus Toolbox: </a:t>
                      </a:r>
                      <a:r>
                        <a:rPr lang="en-IE" sz="1400">
                          <a:solidFill>
                            <a:srgbClr val="4B4B4B"/>
                          </a:solidFill>
                          <a:latin typeface="Calibri"/>
                          <a:ea typeface="Calibri"/>
                          <a:cs typeface="Calibri"/>
                          <a:sym typeface="Calibri"/>
                        </a:rPr>
                        <a:t>è una raccolta di risorse digitali a sostegno della creazione di ambienti sostenibili, inclusivi e belli. Per gli imprenditori dell'eco-salute, aiuta a progettare iniziative di eco-turismo che si allineano con la sostenibilità, l'inclusività e l'estetica, consentendo la collaborazione e lo scambio di conoscenze per soluzioni globali e d'impatto. </a:t>
                      </a:r>
                      <a:r>
                        <a:rPr lang="en-IE" sz="1400" u="sng">
                          <a:solidFill>
                            <a:srgbClr val="4A8887"/>
                          </a:solidFill>
                          <a:latin typeface="Calibri"/>
                          <a:ea typeface="Calibri"/>
                          <a:cs typeface="Calibri"/>
                          <a:sym typeface="Calibri"/>
                          <a:hlinkClick r:id="rId6">
                            <a:extLst>
                              <a:ext uri="{A12FA001-AC4F-418D-AE19-62706E023703}">
                                <ahyp:hlinkClr val="tx"/>
                              </a:ext>
                            </a:extLst>
                          </a:hlinkClick>
                        </a:rPr>
                        <a:t>https://new-european-bauhaus.</a:t>
                      </a:r>
                      <a:r>
                        <a:rPr lang="en-IE" sz="1400">
                          <a:solidFill>
                            <a:srgbClr val="4A8887"/>
                          </a:solidFill>
                          <a:latin typeface="Calibri"/>
                          <a:ea typeface="Calibri"/>
                          <a:cs typeface="Calibri"/>
                          <a:sym typeface="Calibri"/>
                        </a:rPr>
                        <a:t>europa.eu/get-involved/use-toolbox_en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13225">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Zoom </a:t>
                      </a:r>
                      <a:r>
                        <a:rPr lang="en-IE" sz="1400">
                          <a:solidFill>
                            <a:srgbClr val="4B4B4B"/>
                          </a:solidFill>
                          <a:latin typeface="Calibri"/>
                          <a:ea typeface="Calibri"/>
                          <a:cs typeface="Calibri"/>
                          <a:sym typeface="Calibri"/>
                        </a:rPr>
                        <a:t>è una piattaforma di videoconferenza per riunioni virtuali, webinar ed eventi, con funzioni come la condivisione dello schermo e le sale riunioni. Gli imprenditori del settore eco-sanitario possono utilizzarlo per connettersi con i partner, organizzare workshop e condividere le conoscenze sulla sostenibilità. </a:t>
                      </a:r>
                      <a:r>
                        <a:rPr lang="en-IE" sz="1400" u="sng">
                          <a:solidFill>
                            <a:srgbClr val="4A8887"/>
                          </a:solidFill>
                          <a:latin typeface="Calibri"/>
                          <a:ea typeface="Calibri"/>
                          <a:cs typeface="Calibri"/>
                          <a:sym typeface="Calibri"/>
                          <a:hlinkClick r:id="rId7">
                            <a:extLst>
                              <a:ext uri="{A12FA001-AC4F-418D-AE19-62706E023703}">
                                <ahyp:hlinkClr val="tx"/>
                              </a:ext>
                            </a:extLst>
                          </a:hlinkClick>
                        </a:rPr>
                        <a:t>https://zoom.</a:t>
                      </a:r>
                      <a:r>
                        <a:rPr lang="en-IE" sz="1400">
                          <a:solidFill>
                            <a:srgbClr val="4A8887"/>
                          </a:solidFill>
                          <a:latin typeface="Calibri"/>
                          <a:ea typeface="Calibri"/>
                          <a:cs typeface="Calibri"/>
                          <a:sym typeface="Calibri"/>
                        </a:rPr>
                        <a:t>us/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227900">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Webex </a:t>
                      </a:r>
                      <a:r>
                        <a:rPr lang="en-IE" sz="1400">
                          <a:solidFill>
                            <a:srgbClr val="4B4B4B"/>
                          </a:solidFill>
                          <a:latin typeface="Calibri"/>
                          <a:ea typeface="Calibri"/>
                          <a:cs typeface="Calibri"/>
                          <a:sym typeface="Calibri"/>
                        </a:rPr>
                        <a:t>è una piattaforma di videoconferenza basata sul cloud che offre video in HD, messaggistica in tempo reale e condivisione di file. Gli imprenditori del settore eco-sanitario possono utilizzarla per webinar su larga scala, workshop o pianificazione di progetti, consentendo una collaborazione continua con team e stakeholder globali. </a:t>
                      </a:r>
                      <a:r>
                        <a:rPr lang="en-IE" sz="1400" u="sng">
                          <a:solidFill>
                            <a:srgbClr val="4A8887"/>
                          </a:solidFill>
                          <a:latin typeface="Calibri"/>
                          <a:ea typeface="Calibri"/>
                          <a:cs typeface="Calibri"/>
                          <a:sym typeface="Calibri"/>
                          <a:hlinkClick r:id="rId8">
                            <a:extLst>
                              <a:ext uri="{A12FA001-AC4F-418D-AE19-62706E023703}">
                                <ahyp:hlinkClr val="tx"/>
                              </a:ext>
                            </a:extLst>
                          </a:hlinkClick>
                        </a:rPr>
                        <a:t>https://www.</a:t>
                      </a:r>
                      <a:r>
                        <a:rPr lang="en-IE" sz="1400">
                          <a:solidFill>
                            <a:srgbClr val="4A8887"/>
                          </a:solidFill>
                          <a:latin typeface="Calibri"/>
                          <a:ea typeface="Calibri"/>
                          <a:cs typeface="Calibri"/>
                          <a:sym typeface="Calibri"/>
                        </a:rPr>
                        <a:t>webex.com/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666" name="Google Shape;666;p10"/>
          <p:cNvGrpSpPr/>
          <p:nvPr/>
        </p:nvGrpSpPr>
        <p:grpSpPr>
          <a:xfrm>
            <a:off x="626789" y="2639487"/>
            <a:ext cx="481915" cy="632666"/>
            <a:chOff x="1922452" y="2907506"/>
            <a:chExt cx="3714749" cy="4876780"/>
          </a:xfrm>
        </p:grpSpPr>
        <p:sp>
          <p:nvSpPr>
            <p:cNvPr id="667" name="Google Shape;667;p10"/>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8" name="Google Shape;668;p10"/>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10"/>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0" name="Google Shape;670;p10"/>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1" name="Google Shape;671;p10"/>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10"/>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3" name="Google Shape;673;p10"/>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4" name="Google Shape;674;p10"/>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5" name="Google Shape;675;p10"/>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6" name="Google Shape;676;p10"/>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77" name="Google Shape;677;p10"/>
          <p:cNvSpPr txBox="1"/>
          <p:nvPr/>
        </p:nvSpPr>
        <p:spPr>
          <a:xfrm>
            <a:off x="1285352" y="2691878"/>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678" name="Google Shape;678;p10"/>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Connessioni</a:t>
            </a:r>
            <a:endParaRPr/>
          </a:p>
          <a:p>
            <a:pPr indent="0" lvl="0" marL="0" marR="0" rtl="0" algn="l">
              <a:lnSpc>
                <a:spcPct val="100000"/>
              </a:lnSpc>
              <a:spcBef>
                <a:spcPts val="0"/>
              </a:spcBef>
              <a:spcAft>
                <a:spcPts val="0"/>
              </a:spcAft>
              <a:buClr>
                <a:schemeClr val="lt1"/>
              </a:buClr>
              <a:buSzPts val="3200"/>
              <a:buFont typeface="Arial"/>
              <a:buNone/>
            </a:pPr>
            <a:r>
              <a:t/>
            </a:r>
            <a:endParaRPr b="1" i="0" sz="3200">
              <a:solidFill>
                <a:schemeClr val="lt1"/>
              </a:solidFill>
              <a:latin typeface="Calibri"/>
              <a:ea typeface="Calibri"/>
              <a:cs typeface="Calibri"/>
              <a:sym typeface="Calibri"/>
            </a:endParaRPr>
          </a:p>
        </p:txBody>
      </p:sp>
      <p:sp>
        <p:nvSpPr>
          <p:cNvPr id="679" name="Google Shape;679;p10"/>
          <p:cNvSpPr/>
          <p:nvPr/>
        </p:nvSpPr>
        <p:spPr>
          <a:xfrm>
            <a:off x="2802019" y="709632"/>
            <a:ext cx="513520" cy="794855"/>
          </a:xfrm>
          <a:custGeom>
            <a:rect b="b" l="l" r="r" t="t"/>
            <a:pathLst>
              <a:path extrusionOk="0" h="4876799" w="3150679">
                <a:moveTo>
                  <a:pt x="2722055" y="2728627"/>
                </a:moveTo>
                <a:lnTo>
                  <a:pt x="3150680" y="1986248"/>
                </a:lnTo>
                <a:lnTo>
                  <a:pt x="2836355" y="1804797"/>
                </a:lnTo>
                <a:cubicBezTo>
                  <a:pt x="2853214" y="1722596"/>
                  <a:pt x="2861215" y="1646777"/>
                  <a:pt x="2861215" y="1571625"/>
                </a:cubicBezTo>
                <a:cubicBezTo>
                  <a:pt x="2861215" y="1496473"/>
                  <a:pt x="2853214" y="1420654"/>
                  <a:pt x="2836355" y="1338453"/>
                </a:cubicBezTo>
                <a:lnTo>
                  <a:pt x="3150680" y="1157002"/>
                </a:lnTo>
                <a:lnTo>
                  <a:pt x="2722055" y="414623"/>
                </a:lnTo>
                <a:lnTo>
                  <a:pt x="2409920" y="594836"/>
                </a:lnTo>
                <a:cubicBezTo>
                  <a:pt x="2291429" y="494348"/>
                  <a:pt x="2153793" y="415862"/>
                  <a:pt x="2003965" y="363284"/>
                </a:cubicBezTo>
                <a:lnTo>
                  <a:pt x="2003965" y="0"/>
                </a:lnTo>
                <a:lnTo>
                  <a:pt x="1146715" y="0"/>
                </a:lnTo>
                <a:lnTo>
                  <a:pt x="1146715" y="363284"/>
                </a:lnTo>
                <a:cubicBezTo>
                  <a:pt x="996887" y="415862"/>
                  <a:pt x="859250" y="494348"/>
                  <a:pt x="740759" y="594836"/>
                </a:cubicBezTo>
                <a:lnTo>
                  <a:pt x="428530" y="414623"/>
                </a:lnTo>
                <a:lnTo>
                  <a:pt x="0" y="1157002"/>
                </a:lnTo>
                <a:lnTo>
                  <a:pt x="314325" y="1338453"/>
                </a:lnTo>
                <a:cubicBezTo>
                  <a:pt x="297466" y="1420654"/>
                  <a:pt x="289465" y="1496473"/>
                  <a:pt x="289465" y="1571625"/>
                </a:cubicBezTo>
                <a:cubicBezTo>
                  <a:pt x="289465" y="1646777"/>
                  <a:pt x="297466" y="1722596"/>
                  <a:pt x="314325" y="1804797"/>
                </a:cubicBezTo>
                <a:lnTo>
                  <a:pt x="0" y="1986248"/>
                </a:lnTo>
                <a:lnTo>
                  <a:pt x="428530" y="2728627"/>
                </a:lnTo>
                <a:lnTo>
                  <a:pt x="740855" y="2548319"/>
                </a:lnTo>
                <a:cubicBezTo>
                  <a:pt x="837343" y="2630043"/>
                  <a:pt x="946976" y="2697671"/>
                  <a:pt x="1065276" y="2748248"/>
                </a:cubicBezTo>
                <a:cubicBezTo>
                  <a:pt x="1024985" y="2977991"/>
                  <a:pt x="969835" y="3205258"/>
                  <a:pt x="899827" y="3429000"/>
                </a:cubicBezTo>
                <a:lnTo>
                  <a:pt x="575215" y="3429000"/>
                </a:lnTo>
                <a:lnTo>
                  <a:pt x="575215" y="4019550"/>
                </a:lnTo>
                <a:lnTo>
                  <a:pt x="289465" y="4019550"/>
                </a:lnTo>
                <a:lnTo>
                  <a:pt x="289465" y="4876800"/>
                </a:lnTo>
                <a:lnTo>
                  <a:pt x="2861215" y="4876800"/>
                </a:lnTo>
                <a:lnTo>
                  <a:pt x="2861215" y="4019550"/>
                </a:lnTo>
                <a:lnTo>
                  <a:pt x="2575465" y="4019550"/>
                </a:lnTo>
                <a:lnTo>
                  <a:pt x="2575465" y="3429000"/>
                </a:lnTo>
                <a:lnTo>
                  <a:pt x="2250853" y="3429000"/>
                </a:lnTo>
                <a:cubicBezTo>
                  <a:pt x="2180844" y="3205258"/>
                  <a:pt x="2125694" y="2977991"/>
                  <a:pt x="2085403" y="2748248"/>
                </a:cubicBezTo>
                <a:cubicBezTo>
                  <a:pt x="2203704" y="2697671"/>
                  <a:pt x="2313337" y="2630043"/>
                  <a:pt x="2409825" y="2548319"/>
                </a:cubicBezTo>
                <a:close/>
                <a:moveTo>
                  <a:pt x="2575465" y="4591050"/>
                </a:moveTo>
                <a:lnTo>
                  <a:pt x="575215" y="4591050"/>
                </a:lnTo>
                <a:lnTo>
                  <a:pt x="575215" y="4305300"/>
                </a:lnTo>
                <a:lnTo>
                  <a:pt x="2575465" y="4305300"/>
                </a:lnTo>
                <a:close/>
                <a:moveTo>
                  <a:pt x="2289715" y="3714750"/>
                </a:moveTo>
                <a:lnTo>
                  <a:pt x="2289715" y="4019550"/>
                </a:lnTo>
                <a:lnTo>
                  <a:pt x="860965" y="4019550"/>
                </a:lnTo>
                <a:lnTo>
                  <a:pt x="860965" y="3714750"/>
                </a:lnTo>
                <a:close/>
                <a:moveTo>
                  <a:pt x="1198531" y="3429000"/>
                </a:moveTo>
                <a:cubicBezTo>
                  <a:pt x="1335977" y="2963990"/>
                  <a:pt x="1413320" y="2484978"/>
                  <a:pt x="1429226" y="2000250"/>
                </a:cubicBezTo>
                <a:lnTo>
                  <a:pt x="1721453" y="2000250"/>
                </a:lnTo>
                <a:cubicBezTo>
                  <a:pt x="1737360" y="2484978"/>
                  <a:pt x="1814703" y="2963990"/>
                  <a:pt x="1952149" y="3429000"/>
                </a:cubicBezTo>
                <a:close/>
                <a:moveTo>
                  <a:pt x="1289590" y="1428750"/>
                </a:moveTo>
                <a:cubicBezTo>
                  <a:pt x="1289590" y="1271207"/>
                  <a:pt x="1417796" y="1143000"/>
                  <a:pt x="1575340" y="1143000"/>
                </a:cubicBezTo>
                <a:cubicBezTo>
                  <a:pt x="1732883" y="1143000"/>
                  <a:pt x="1861090" y="1271207"/>
                  <a:pt x="1861090" y="1428750"/>
                </a:cubicBezTo>
                <a:cubicBezTo>
                  <a:pt x="1861090" y="1586293"/>
                  <a:pt x="1732883" y="1714500"/>
                  <a:pt x="1575340" y="1714500"/>
                </a:cubicBezTo>
                <a:cubicBezTo>
                  <a:pt x="1417796" y="1714500"/>
                  <a:pt x="1289590" y="1586293"/>
                  <a:pt x="1289590" y="1428750"/>
                </a:cubicBezTo>
                <a:close/>
                <a:moveTo>
                  <a:pt x="2041969" y="2452973"/>
                </a:moveTo>
                <a:cubicBezTo>
                  <a:pt x="2024062" y="2302859"/>
                  <a:pt x="2012537" y="2151888"/>
                  <a:pt x="2007299" y="2000250"/>
                </a:cubicBezTo>
                <a:lnTo>
                  <a:pt x="2289715" y="2000250"/>
                </a:lnTo>
                <a:lnTo>
                  <a:pt x="2289715" y="1714500"/>
                </a:lnTo>
                <a:lnTo>
                  <a:pt x="2070164" y="1714500"/>
                </a:lnTo>
                <a:cubicBezTo>
                  <a:pt x="2118932" y="1630394"/>
                  <a:pt x="2146840" y="1532763"/>
                  <a:pt x="2146840" y="1428750"/>
                </a:cubicBezTo>
                <a:cubicBezTo>
                  <a:pt x="2146840" y="1113663"/>
                  <a:pt x="1890427" y="857250"/>
                  <a:pt x="1575340" y="857250"/>
                </a:cubicBezTo>
                <a:cubicBezTo>
                  <a:pt x="1260253" y="857250"/>
                  <a:pt x="1003840" y="1113663"/>
                  <a:pt x="1003840" y="1428750"/>
                </a:cubicBezTo>
                <a:cubicBezTo>
                  <a:pt x="1003840" y="1532763"/>
                  <a:pt x="1031748" y="1630394"/>
                  <a:pt x="1080516" y="1714500"/>
                </a:cubicBezTo>
                <a:lnTo>
                  <a:pt x="860965" y="1714500"/>
                </a:lnTo>
                <a:lnTo>
                  <a:pt x="860965" y="2000250"/>
                </a:lnTo>
                <a:lnTo>
                  <a:pt x="1143381" y="2000250"/>
                </a:lnTo>
                <a:cubicBezTo>
                  <a:pt x="1138142" y="2151888"/>
                  <a:pt x="1126617" y="2302859"/>
                  <a:pt x="1108710" y="2452973"/>
                </a:cubicBezTo>
                <a:cubicBezTo>
                  <a:pt x="944747" y="2367753"/>
                  <a:pt x="862565" y="2271789"/>
                  <a:pt x="784955" y="2192941"/>
                </a:cubicBezTo>
                <a:lnTo>
                  <a:pt x="533209" y="2338292"/>
                </a:lnTo>
                <a:lnTo>
                  <a:pt x="390334" y="2090833"/>
                </a:lnTo>
                <a:lnTo>
                  <a:pt x="645414" y="1943576"/>
                </a:lnTo>
                <a:cubicBezTo>
                  <a:pt x="609648" y="1814046"/>
                  <a:pt x="575215" y="1705975"/>
                  <a:pt x="575215" y="1571625"/>
                </a:cubicBezTo>
                <a:cubicBezTo>
                  <a:pt x="575215" y="1437246"/>
                  <a:pt x="609667" y="1329138"/>
                  <a:pt x="645414" y="1199674"/>
                </a:cubicBezTo>
                <a:lnTo>
                  <a:pt x="390334" y="1052417"/>
                </a:lnTo>
                <a:lnTo>
                  <a:pt x="533209" y="804958"/>
                </a:lnTo>
                <a:lnTo>
                  <a:pt x="784955" y="950309"/>
                </a:lnTo>
                <a:cubicBezTo>
                  <a:pt x="1001868" y="729929"/>
                  <a:pt x="1086050" y="669284"/>
                  <a:pt x="1432465" y="579596"/>
                </a:cubicBezTo>
                <a:lnTo>
                  <a:pt x="1432465" y="285750"/>
                </a:lnTo>
                <a:lnTo>
                  <a:pt x="1718215" y="285750"/>
                </a:lnTo>
                <a:lnTo>
                  <a:pt x="1718215" y="579596"/>
                </a:lnTo>
                <a:cubicBezTo>
                  <a:pt x="2060772" y="668284"/>
                  <a:pt x="2146145" y="727224"/>
                  <a:pt x="2365724" y="950309"/>
                </a:cubicBezTo>
                <a:lnTo>
                  <a:pt x="2617470" y="804958"/>
                </a:lnTo>
                <a:lnTo>
                  <a:pt x="2760345" y="1052417"/>
                </a:lnTo>
                <a:lnTo>
                  <a:pt x="2505266" y="1199674"/>
                </a:lnTo>
                <a:cubicBezTo>
                  <a:pt x="2541032" y="1329204"/>
                  <a:pt x="2575465" y="1437275"/>
                  <a:pt x="2575465" y="1571625"/>
                </a:cubicBezTo>
                <a:cubicBezTo>
                  <a:pt x="2575465" y="1706004"/>
                  <a:pt x="2541013" y="1814112"/>
                  <a:pt x="2505266" y="1943576"/>
                </a:cubicBezTo>
                <a:lnTo>
                  <a:pt x="2760345" y="2090833"/>
                </a:lnTo>
                <a:lnTo>
                  <a:pt x="2617470" y="2338292"/>
                </a:lnTo>
                <a:lnTo>
                  <a:pt x="2365724" y="2192941"/>
                </a:lnTo>
                <a:cubicBezTo>
                  <a:pt x="2289839" y="2270036"/>
                  <a:pt x="2206200" y="2367620"/>
                  <a:pt x="2041969" y="2452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11"/>
          <p:cNvSpPr/>
          <p:nvPr/>
        </p:nvSpPr>
        <p:spPr>
          <a:xfrm>
            <a:off x="0" y="6831873"/>
            <a:ext cx="3315539" cy="385993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85" name="Google Shape;685;p11"/>
          <p:cNvGraphicFramePr/>
          <p:nvPr/>
        </p:nvGraphicFramePr>
        <p:xfrm>
          <a:off x="181455" y="3457427"/>
          <a:ext cx="3000000" cy="3000000"/>
        </p:xfrm>
        <a:graphic>
          <a:graphicData uri="http://schemas.openxmlformats.org/drawingml/2006/table">
            <a:tbl>
              <a:tblPr bandRow="1" firstRow="1">
                <a:noFill/>
                <a:tableStyleId>{F189F899-8B6C-4770-89CA-BA70D1836DBD}</a:tableStyleId>
              </a:tblPr>
              <a:tblGrid>
                <a:gridCol w="1361600"/>
                <a:gridCol w="5835175"/>
              </a:tblGrid>
              <a:tr h="921650">
                <a:tc>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Presentare e collaborare </a:t>
                      </a:r>
                      <a:endParaRPr b="1" sz="1600">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just">
                        <a:lnSpc>
                          <a:spcPct val="100000"/>
                        </a:lnSpc>
                        <a:spcBef>
                          <a:spcPts val="0"/>
                        </a:spcBef>
                        <a:spcAft>
                          <a:spcPts val="0"/>
                        </a:spcAft>
                        <a:buNone/>
                      </a:pPr>
                      <a:r>
                        <a:rPr b="1" lang="en-IE" sz="1600">
                          <a:solidFill>
                            <a:srgbClr val="4A8887"/>
                          </a:solidFill>
                          <a:latin typeface="Calibri"/>
                          <a:ea typeface="Calibri"/>
                          <a:cs typeface="Calibri"/>
                          <a:sym typeface="Calibri"/>
                        </a:rPr>
                        <a:t>Padlet </a:t>
                      </a:r>
                      <a:r>
                        <a:rPr b="0" lang="en-IE" sz="1400">
                          <a:solidFill>
                            <a:srgbClr val="4B4B4B"/>
                          </a:solidFill>
                          <a:latin typeface="Calibri"/>
                          <a:ea typeface="Calibri"/>
                          <a:cs typeface="Calibri"/>
                          <a:sym typeface="Calibri"/>
                        </a:rPr>
                        <a:t>è una lavagna digitale interattiva per condividere testi, immagini, link e video in tempo reale. Gli imprenditori eco-sanitari possono usarla per co-creare progetti, organizzare contenuti e raccogliere feedback da comunità o collaboratori. È ideale per fare brainstorming e mostrare il proprio lavoro. </a:t>
                      </a:r>
                      <a:r>
                        <a:rPr b="0" lang="en-IE" sz="1400" u="sng">
                          <a:solidFill>
                            <a:srgbClr val="4A8887"/>
                          </a:solidFill>
                          <a:latin typeface="Calibri"/>
                          <a:ea typeface="Calibri"/>
                          <a:cs typeface="Calibri"/>
                          <a:sym typeface="Calibri"/>
                          <a:hlinkClick r:id="rId3">
                            <a:extLst>
                              <a:ext uri="{A12FA001-AC4F-418D-AE19-62706E023703}">
                                <ahyp:hlinkClr val="tx"/>
                              </a:ext>
                            </a:extLst>
                          </a:hlinkClick>
                        </a:rPr>
                        <a:t>https://padlet.</a:t>
                      </a:r>
                      <a:r>
                        <a:rPr b="0" lang="en-IE" sz="1400">
                          <a:solidFill>
                            <a:srgbClr val="4A8887"/>
                          </a:solidFill>
                          <a:latin typeface="Calibri"/>
                          <a:ea typeface="Calibri"/>
                          <a:cs typeface="Calibri"/>
                          <a:sym typeface="Calibri"/>
                        </a:rPr>
                        <a:t>com/ </a:t>
                      </a:r>
                      <a:endParaRPr b="0"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76550">
                <a:tc>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Organizzare e gestire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Trello </a:t>
                      </a:r>
                      <a:r>
                        <a:rPr lang="en-IE" sz="1400">
                          <a:solidFill>
                            <a:srgbClr val="4B4B4B"/>
                          </a:solidFill>
                          <a:latin typeface="Calibri"/>
                          <a:ea typeface="Calibri"/>
                          <a:cs typeface="Calibri"/>
                          <a:sym typeface="Calibri"/>
                        </a:rPr>
                        <a:t>è uno strumento di gestione visiva dei progetti che organizza i flussi di lavoro con schede, elenchi e carte. Gli imprenditori eco-sanitari possono utilizzarlo per gestire i progetti, mantenendo i team informati e allineati.</a:t>
                      </a:r>
                      <a:endParaRPr sz="1400">
                        <a:solidFill>
                          <a:srgbClr val="4B4B4B"/>
                        </a:solidFill>
                        <a:latin typeface="Calibri"/>
                        <a:ea typeface="Calibri"/>
                        <a:cs typeface="Calibri"/>
                        <a:sym typeface="Calibri"/>
                      </a:endParaRPr>
                    </a:p>
                    <a:p>
                      <a:pPr indent="0" lvl="0" marL="342000" marR="0" rtl="0" algn="l">
                        <a:lnSpc>
                          <a:spcPct val="100000"/>
                        </a:lnSpc>
                        <a:spcBef>
                          <a:spcPts val="600"/>
                        </a:spcBef>
                        <a:spcAft>
                          <a:spcPts val="0"/>
                        </a:spcAft>
                        <a:buNone/>
                      </a:pPr>
                      <a:r>
                        <a:rPr b="1" lang="en-IE" sz="1600">
                          <a:solidFill>
                            <a:srgbClr val="4A8887"/>
                          </a:solidFill>
                          <a:latin typeface="Calibri"/>
                          <a:ea typeface="Calibri"/>
                          <a:cs typeface="Calibri"/>
                          <a:sym typeface="Calibri"/>
                        </a:rPr>
                        <a:t>Salute e benessere: </a:t>
                      </a:r>
                      <a:r>
                        <a:rPr lang="en-IE" sz="1400">
                          <a:solidFill>
                            <a:srgbClr val="4B4B4B"/>
                          </a:solidFill>
                          <a:latin typeface="Calibri"/>
                          <a:ea typeface="Calibri"/>
                          <a:cs typeface="Calibri"/>
                          <a:sym typeface="Calibri"/>
                        </a:rPr>
                        <a:t>Pianificare gli eventi di benessere della comunità creando elenchi di attività e collaborando con i partner in tempo reale.</a:t>
                      </a:r>
                      <a:endParaRPr sz="1400">
                        <a:solidFill>
                          <a:srgbClr val="4B4B4B"/>
                        </a:solidFill>
                        <a:latin typeface="Calibri"/>
                        <a:ea typeface="Calibri"/>
                        <a:cs typeface="Calibri"/>
                        <a:sym typeface="Calibri"/>
                      </a:endParaRPr>
                    </a:p>
                    <a:p>
                      <a:pPr indent="0" lvl="0" marL="342000" marR="0" rtl="0" algn="l">
                        <a:lnSpc>
                          <a:spcPct val="100000"/>
                        </a:lnSpc>
                        <a:spcBef>
                          <a:spcPts val="600"/>
                        </a:spcBef>
                        <a:spcAft>
                          <a:spcPts val="0"/>
                        </a:spcAft>
                        <a:buNone/>
                      </a:pPr>
                      <a:r>
                        <a:rPr b="1" lang="en-IE" sz="1600">
                          <a:solidFill>
                            <a:srgbClr val="4A8887"/>
                          </a:solidFill>
                          <a:latin typeface="Calibri"/>
                          <a:ea typeface="Calibri"/>
                          <a:cs typeface="Calibri"/>
                          <a:sym typeface="Calibri"/>
                        </a:rPr>
                        <a:t>Ecoturismo: </a:t>
                      </a:r>
                      <a:r>
                        <a:rPr lang="en-IE" sz="1400">
                          <a:solidFill>
                            <a:srgbClr val="4B4B4B"/>
                          </a:solidFill>
                          <a:latin typeface="Calibri"/>
                          <a:ea typeface="Calibri"/>
                          <a:cs typeface="Calibri"/>
                          <a:sym typeface="Calibri"/>
                        </a:rPr>
                        <a:t>Organizzare la logistica dei progetti di turismo sostenibile, dalla progettazione degli itinerari al coordinamento delle parti interessate.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https://trello.</a:t>
                      </a:r>
                      <a:r>
                        <a:rPr lang="en-IE" sz="1400">
                          <a:solidFill>
                            <a:srgbClr val="4A8887"/>
                          </a:solidFill>
                          <a:latin typeface="Calibri"/>
                          <a:ea typeface="Calibri"/>
                          <a:cs typeface="Calibri"/>
                          <a:sym typeface="Calibri"/>
                        </a:rPr>
                        <a:t>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76550">
                <a:tc>
                  <a:txBody>
                    <a:bodyPr/>
                    <a:lstStyle/>
                    <a:p>
                      <a:pPr indent="0" lvl="0" marL="0" marR="0" rtl="0" algn="l">
                        <a:lnSpc>
                          <a:spcPct val="100000"/>
                        </a:lnSpc>
                        <a:spcBef>
                          <a:spcPts val="0"/>
                        </a:spcBef>
                        <a:spcAft>
                          <a:spcPts val="0"/>
                        </a:spcAft>
                        <a:buClr>
                          <a:srgbClr val="F16924"/>
                        </a:buClr>
                        <a:buSzPts val="1600"/>
                        <a:buFont typeface="Calibri"/>
                        <a:buNone/>
                      </a:pPr>
                      <a:r>
                        <a:rPr b="1" lang="en-IE" sz="1600">
                          <a:solidFill>
                            <a:srgbClr val="F16924"/>
                          </a:solidFill>
                          <a:latin typeface="Calibri"/>
                          <a:ea typeface="Calibri"/>
                          <a:cs typeface="Calibri"/>
                          <a:sym typeface="Calibri"/>
                        </a:rPr>
                        <a:t>Presentare e collaborare </a:t>
                      </a:r>
                      <a:endParaRPr b="1" sz="1600">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Google Meet </a:t>
                      </a:r>
                      <a:r>
                        <a:rPr lang="en-IE" sz="1400">
                          <a:latin typeface="Calibri"/>
                          <a:ea typeface="Calibri"/>
                          <a:cs typeface="Calibri"/>
                          <a:sym typeface="Calibri"/>
                        </a:rPr>
                        <a:t>è uno strumento di comunicazione video per riunioni in tempo reale direttamente dal browser. Gli imprenditori eco-sanitari possono utilizzarlo con Google Workspace per semplificare la programmazione e collaborare senza problemi attraverso Documenti, Fogli e Slides.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https://meet.</a:t>
                      </a:r>
                      <a:r>
                        <a:rPr lang="en-IE" sz="1400">
                          <a:solidFill>
                            <a:srgbClr val="4A8887"/>
                          </a:solidFill>
                          <a:latin typeface="Calibri"/>
                          <a:ea typeface="Calibri"/>
                          <a:cs typeface="Calibri"/>
                          <a:sym typeface="Calibri"/>
                        </a:rPr>
                        <a:t>google.com/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686" name="Google Shape;686;p11"/>
          <p:cNvGrpSpPr/>
          <p:nvPr/>
        </p:nvGrpSpPr>
        <p:grpSpPr>
          <a:xfrm>
            <a:off x="626789" y="2639487"/>
            <a:ext cx="481915" cy="632666"/>
            <a:chOff x="1922452" y="2907506"/>
            <a:chExt cx="3714749" cy="4876780"/>
          </a:xfrm>
        </p:grpSpPr>
        <p:sp>
          <p:nvSpPr>
            <p:cNvPr id="687" name="Google Shape;687;p11"/>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8" name="Google Shape;688;p11"/>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9" name="Google Shape;689;p11"/>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0" name="Google Shape;690;p11"/>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1" name="Google Shape;691;p11"/>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2" name="Google Shape;692;p11"/>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3" name="Google Shape;693;p11"/>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4" name="Google Shape;694;p11"/>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5" name="Google Shape;695;p11"/>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6" name="Google Shape;696;p11"/>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97" name="Google Shape;697;p11"/>
          <p:cNvSpPr txBox="1"/>
          <p:nvPr/>
        </p:nvSpPr>
        <p:spPr>
          <a:xfrm>
            <a:off x="1285352" y="2691878"/>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698" name="Google Shape;698;p1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99" name="Google Shape;699;p11"/>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Connessioni</a:t>
            </a:r>
            <a:endParaRPr/>
          </a:p>
          <a:p>
            <a:pPr indent="0" lvl="0" marL="0" marR="0" rtl="0" algn="l">
              <a:lnSpc>
                <a:spcPct val="100000"/>
              </a:lnSpc>
              <a:spcBef>
                <a:spcPts val="0"/>
              </a:spcBef>
              <a:spcAft>
                <a:spcPts val="0"/>
              </a:spcAft>
              <a:buClr>
                <a:schemeClr val="lt1"/>
              </a:buClr>
              <a:buSzPts val="3200"/>
              <a:buFont typeface="Arial"/>
              <a:buNone/>
            </a:pPr>
            <a:r>
              <a:t/>
            </a:r>
            <a:endParaRPr b="1" i="0" sz="3200">
              <a:solidFill>
                <a:schemeClr val="lt1"/>
              </a:solidFill>
              <a:latin typeface="Calibri"/>
              <a:ea typeface="Calibri"/>
              <a:cs typeface="Calibri"/>
              <a:sym typeface="Calibri"/>
            </a:endParaRPr>
          </a:p>
        </p:txBody>
      </p:sp>
      <p:sp>
        <p:nvSpPr>
          <p:cNvPr id="700" name="Google Shape;700;p11"/>
          <p:cNvSpPr/>
          <p:nvPr/>
        </p:nvSpPr>
        <p:spPr>
          <a:xfrm>
            <a:off x="2802019" y="709632"/>
            <a:ext cx="513520" cy="794855"/>
          </a:xfrm>
          <a:custGeom>
            <a:rect b="b" l="l" r="r" t="t"/>
            <a:pathLst>
              <a:path extrusionOk="0" h="4876799" w="3150679">
                <a:moveTo>
                  <a:pt x="2722055" y="2728627"/>
                </a:moveTo>
                <a:lnTo>
                  <a:pt x="3150680" y="1986248"/>
                </a:lnTo>
                <a:lnTo>
                  <a:pt x="2836355" y="1804797"/>
                </a:lnTo>
                <a:cubicBezTo>
                  <a:pt x="2853214" y="1722596"/>
                  <a:pt x="2861215" y="1646777"/>
                  <a:pt x="2861215" y="1571625"/>
                </a:cubicBezTo>
                <a:cubicBezTo>
                  <a:pt x="2861215" y="1496473"/>
                  <a:pt x="2853214" y="1420654"/>
                  <a:pt x="2836355" y="1338453"/>
                </a:cubicBezTo>
                <a:lnTo>
                  <a:pt x="3150680" y="1157002"/>
                </a:lnTo>
                <a:lnTo>
                  <a:pt x="2722055" y="414623"/>
                </a:lnTo>
                <a:lnTo>
                  <a:pt x="2409920" y="594836"/>
                </a:lnTo>
                <a:cubicBezTo>
                  <a:pt x="2291429" y="494348"/>
                  <a:pt x="2153793" y="415862"/>
                  <a:pt x="2003965" y="363284"/>
                </a:cubicBezTo>
                <a:lnTo>
                  <a:pt x="2003965" y="0"/>
                </a:lnTo>
                <a:lnTo>
                  <a:pt x="1146715" y="0"/>
                </a:lnTo>
                <a:lnTo>
                  <a:pt x="1146715" y="363284"/>
                </a:lnTo>
                <a:cubicBezTo>
                  <a:pt x="996887" y="415862"/>
                  <a:pt x="859250" y="494348"/>
                  <a:pt x="740759" y="594836"/>
                </a:cubicBezTo>
                <a:lnTo>
                  <a:pt x="428530" y="414623"/>
                </a:lnTo>
                <a:lnTo>
                  <a:pt x="0" y="1157002"/>
                </a:lnTo>
                <a:lnTo>
                  <a:pt x="314325" y="1338453"/>
                </a:lnTo>
                <a:cubicBezTo>
                  <a:pt x="297466" y="1420654"/>
                  <a:pt x="289465" y="1496473"/>
                  <a:pt x="289465" y="1571625"/>
                </a:cubicBezTo>
                <a:cubicBezTo>
                  <a:pt x="289465" y="1646777"/>
                  <a:pt x="297466" y="1722596"/>
                  <a:pt x="314325" y="1804797"/>
                </a:cubicBezTo>
                <a:lnTo>
                  <a:pt x="0" y="1986248"/>
                </a:lnTo>
                <a:lnTo>
                  <a:pt x="428530" y="2728627"/>
                </a:lnTo>
                <a:lnTo>
                  <a:pt x="740855" y="2548319"/>
                </a:lnTo>
                <a:cubicBezTo>
                  <a:pt x="837343" y="2630043"/>
                  <a:pt x="946976" y="2697671"/>
                  <a:pt x="1065276" y="2748248"/>
                </a:cubicBezTo>
                <a:cubicBezTo>
                  <a:pt x="1024985" y="2977991"/>
                  <a:pt x="969835" y="3205258"/>
                  <a:pt x="899827" y="3429000"/>
                </a:cubicBezTo>
                <a:lnTo>
                  <a:pt x="575215" y="3429000"/>
                </a:lnTo>
                <a:lnTo>
                  <a:pt x="575215" y="4019550"/>
                </a:lnTo>
                <a:lnTo>
                  <a:pt x="289465" y="4019550"/>
                </a:lnTo>
                <a:lnTo>
                  <a:pt x="289465" y="4876800"/>
                </a:lnTo>
                <a:lnTo>
                  <a:pt x="2861215" y="4876800"/>
                </a:lnTo>
                <a:lnTo>
                  <a:pt x="2861215" y="4019550"/>
                </a:lnTo>
                <a:lnTo>
                  <a:pt x="2575465" y="4019550"/>
                </a:lnTo>
                <a:lnTo>
                  <a:pt x="2575465" y="3429000"/>
                </a:lnTo>
                <a:lnTo>
                  <a:pt x="2250853" y="3429000"/>
                </a:lnTo>
                <a:cubicBezTo>
                  <a:pt x="2180844" y="3205258"/>
                  <a:pt x="2125694" y="2977991"/>
                  <a:pt x="2085403" y="2748248"/>
                </a:cubicBezTo>
                <a:cubicBezTo>
                  <a:pt x="2203704" y="2697671"/>
                  <a:pt x="2313337" y="2630043"/>
                  <a:pt x="2409825" y="2548319"/>
                </a:cubicBezTo>
                <a:close/>
                <a:moveTo>
                  <a:pt x="2575465" y="4591050"/>
                </a:moveTo>
                <a:lnTo>
                  <a:pt x="575215" y="4591050"/>
                </a:lnTo>
                <a:lnTo>
                  <a:pt x="575215" y="4305300"/>
                </a:lnTo>
                <a:lnTo>
                  <a:pt x="2575465" y="4305300"/>
                </a:lnTo>
                <a:close/>
                <a:moveTo>
                  <a:pt x="2289715" y="3714750"/>
                </a:moveTo>
                <a:lnTo>
                  <a:pt x="2289715" y="4019550"/>
                </a:lnTo>
                <a:lnTo>
                  <a:pt x="860965" y="4019550"/>
                </a:lnTo>
                <a:lnTo>
                  <a:pt x="860965" y="3714750"/>
                </a:lnTo>
                <a:close/>
                <a:moveTo>
                  <a:pt x="1198531" y="3429000"/>
                </a:moveTo>
                <a:cubicBezTo>
                  <a:pt x="1335977" y="2963990"/>
                  <a:pt x="1413320" y="2484978"/>
                  <a:pt x="1429226" y="2000250"/>
                </a:cubicBezTo>
                <a:lnTo>
                  <a:pt x="1721453" y="2000250"/>
                </a:lnTo>
                <a:cubicBezTo>
                  <a:pt x="1737360" y="2484978"/>
                  <a:pt x="1814703" y="2963990"/>
                  <a:pt x="1952149" y="3429000"/>
                </a:cubicBezTo>
                <a:close/>
                <a:moveTo>
                  <a:pt x="1289590" y="1428750"/>
                </a:moveTo>
                <a:cubicBezTo>
                  <a:pt x="1289590" y="1271207"/>
                  <a:pt x="1417796" y="1143000"/>
                  <a:pt x="1575340" y="1143000"/>
                </a:cubicBezTo>
                <a:cubicBezTo>
                  <a:pt x="1732883" y="1143000"/>
                  <a:pt x="1861090" y="1271207"/>
                  <a:pt x="1861090" y="1428750"/>
                </a:cubicBezTo>
                <a:cubicBezTo>
                  <a:pt x="1861090" y="1586293"/>
                  <a:pt x="1732883" y="1714500"/>
                  <a:pt x="1575340" y="1714500"/>
                </a:cubicBezTo>
                <a:cubicBezTo>
                  <a:pt x="1417796" y="1714500"/>
                  <a:pt x="1289590" y="1586293"/>
                  <a:pt x="1289590" y="1428750"/>
                </a:cubicBezTo>
                <a:close/>
                <a:moveTo>
                  <a:pt x="2041969" y="2452973"/>
                </a:moveTo>
                <a:cubicBezTo>
                  <a:pt x="2024062" y="2302859"/>
                  <a:pt x="2012537" y="2151888"/>
                  <a:pt x="2007299" y="2000250"/>
                </a:cubicBezTo>
                <a:lnTo>
                  <a:pt x="2289715" y="2000250"/>
                </a:lnTo>
                <a:lnTo>
                  <a:pt x="2289715" y="1714500"/>
                </a:lnTo>
                <a:lnTo>
                  <a:pt x="2070164" y="1714500"/>
                </a:lnTo>
                <a:cubicBezTo>
                  <a:pt x="2118932" y="1630394"/>
                  <a:pt x="2146840" y="1532763"/>
                  <a:pt x="2146840" y="1428750"/>
                </a:cubicBezTo>
                <a:cubicBezTo>
                  <a:pt x="2146840" y="1113663"/>
                  <a:pt x="1890427" y="857250"/>
                  <a:pt x="1575340" y="857250"/>
                </a:cubicBezTo>
                <a:cubicBezTo>
                  <a:pt x="1260253" y="857250"/>
                  <a:pt x="1003840" y="1113663"/>
                  <a:pt x="1003840" y="1428750"/>
                </a:cubicBezTo>
                <a:cubicBezTo>
                  <a:pt x="1003840" y="1532763"/>
                  <a:pt x="1031748" y="1630394"/>
                  <a:pt x="1080516" y="1714500"/>
                </a:cubicBezTo>
                <a:lnTo>
                  <a:pt x="860965" y="1714500"/>
                </a:lnTo>
                <a:lnTo>
                  <a:pt x="860965" y="2000250"/>
                </a:lnTo>
                <a:lnTo>
                  <a:pt x="1143381" y="2000250"/>
                </a:lnTo>
                <a:cubicBezTo>
                  <a:pt x="1138142" y="2151888"/>
                  <a:pt x="1126617" y="2302859"/>
                  <a:pt x="1108710" y="2452973"/>
                </a:cubicBezTo>
                <a:cubicBezTo>
                  <a:pt x="944747" y="2367753"/>
                  <a:pt x="862565" y="2271789"/>
                  <a:pt x="784955" y="2192941"/>
                </a:cubicBezTo>
                <a:lnTo>
                  <a:pt x="533209" y="2338292"/>
                </a:lnTo>
                <a:lnTo>
                  <a:pt x="390334" y="2090833"/>
                </a:lnTo>
                <a:lnTo>
                  <a:pt x="645414" y="1943576"/>
                </a:lnTo>
                <a:cubicBezTo>
                  <a:pt x="609648" y="1814046"/>
                  <a:pt x="575215" y="1705975"/>
                  <a:pt x="575215" y="1571625"/>
                </a:cubicBezTo>
                <a:cubicBezTo>
                  <a:pt x="575215" y="1437246"/>
                  <a:pt x="609667" y="1329138"/>
                  <a:pt x="645414" y="1199674"/>
                </a:cubicBezTo>
                <a:lnTo>
                  <a:pt x="390334" y="1052417"/>
                </a:lnTo>
                <a:lnTo>
                  <a:pt x="533209" y="804958"/>
                </a:lnTo>
                <a:lnTo>
                  <a:pt x="784955" y="950309"/>
                </a:lnTo>
                <a:cubicBezTo>
                  <a:pt x="1001868" y="729929"/>
                  <a:pt x="1086050" y="669284"/>
                  <a:pt x="1432465" y="579596"/>
                </a:cubicBezTo>
                <a:lnTo>
                  <a:pt x="1432465" y="285750"/>
                </a:lnTo>
                <a:lnTo>
                  <a:pt x="1718215" y="285750"/>
                </a:lnTo>
                <a:lnTo>
                  <a:pt x="1718215" y="579596"/>
                </a:lnTo>
                <a:cubicBezTo>
                  <a:pt x="2060772" y="668284"/>
                  <a:pt x="2146145" y="727224"/>
                  <a:pt x="2365724" y="950309"/>
                </a:cubicBezTo>
                <a:lnTo>
                  <a:pt x="2617470" y="804958"/>
                </a:lnTo>
                <a:lnTo>
                  <a:pt x="2760345" y="1052417"/>
                </a:lnTo>
                <a:lnTo>
                  <a:pt x="2505266" y="1199674"/>
                </a:lnTo>
                <a:cubicBezTo>
                  <a:pt x="2541032" y="1329204"/>
                  <a:pt x="2575465" y="1437275"/>
                  <a:pt x="2575465" y="1571625"/>
                </a:cubicBezTo>
                <a:cubicBezTo>
                  <a:pt x="2575465" y="1706004"/>
                  <a:pt x="2541013" y="1814112"/>
                  <a:pt x="2505266" y="1943576"/>
                </a:cubicBezTo>
                <a:lnTo>
                  <a:pt x="2760345" y="2090833"/>
                </a:lnTo>
                <a:lnTo>
                  <a:pt x="2617470" y="2338292"/>
                </a:lnTo>
                <a:lnTo>
                  <a:pt x="2365724" y="2192941"/>
                </a:lnTo>
                <a:cubicBezTo>
                  <a:pt x="2289839" y="2270036"/>
                  <a:pt x="2206200" y="2367620"/>
                  <a:pt x="2041969" y="2452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701" name="Google Shape;701;p11"/>
          <p:cNvPicPr preferRelativeResize="0"/>
          <p:nvPr/>
        </p:nvPicPr>
        <p:blipFill rotWithShape="1">
          <a:blip r:embed="rId6">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pic>
        <p:nvPicPr>
          <p:cNvPr id="706" name="Google Shape;706;p12"/>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707" name="Google Shape;707;p12"/>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708" name="Google Shape;708;p12"/>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a:solidFill>
                <a:srgbClr val="4A8887"/>
              </a:solidFill>
              <a:latin typeface="Calibri"/>
              <a:ea typeface="Calibri"/>
              <a:cs typeface="Calibri"/>
              <a:sym typeface="Calibri"/>
            </a:endParaRPr>
          </a:p>
        </p:txBody>
      </p:sp>
      <p:sp>
        <p:nvSpPr>
          <p:cNvPr id="709" name="Google Shape;709;p12"/>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grpSp>
        <p:nvGrpSpPr>
          <p:cNvPr id="710" name="Google Shape;710;p12"/>
          <p:cNvGrpSpPr/>
          <p:nvPr/>
        </p:nvGrpSpPr>
        <p:grpSpPr>
          <a:xfrm>
            <a:off x="211349" y="3004895"/>
            <a:ext cx="4061117" cy="2475119"/>
            <a:chOff x="-4633037" y="5041382"/>
            <a:chExt cx="5608871" cy="3418425"/>
          </a:xfrm>
        </p:grpSpPr>
        <p:pic>
          <p:nvPicPr>
            <p:cNvPr id="711" name="Google Shape;711;p12"/>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712" name="Google Shape;712;p12"/>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713" name="Google Shape;713;p12"/>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714" name="Google Shape;714;p12"/>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715" name="Google Shape;715;p12"/>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sp>
        <p:nvSpPr>
          <p:cNvPr id="716" name="Google Shape;716;p12">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717" name="Google Shape;717;p12"/>
          <p:cNvGrpSpPr/>
          <p:nvPr/>
        </p:nvGrpSpPr>
        <p:grpSpPr>
          <a:xfrm>
            <a:off x="3413981" y="8756512"/>
            <a:ext cx="418035" cy="418528"/>
            <a:chOff x="3573007" y="5138832"/>
            <a:chExt cx="418035" cy="418528"/>
          </a:xfrm>
        </p:grpSpPr>
        <p:sp>
          <p:nvSpPr>
            <p:cNvPr id="718" name="Google Shape;718;p12"/>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19" name="Google Shape;719;p12"/>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0" name="Google Shape;720;p12">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1" name="Google Shape;721;p12"/>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22" name="Google Shape;722;p12"/>
          <p:cNvGrpSpPr/>
          <p:nvPr/>
        </p:nvGrpSpPr>
        <p:grpSpPr>
          <a:xfrm>
            <a:off x="4491892" y="8756512"/>
            <a:ext cx="418035" cy="418528"/>
            <a:chOff x="4650918" y="5138832"/>
            <a:chExt cx="418035" cy="418528"/>
          </a:xfrm>
        </p:grpSpPr>
        <p:sp>
          <p:nvSpPr>
            <p:cNvPr id="723" name="Google Shape;723;p12"/>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4" name="Google Shape;724;p12">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725" name="Google Shape;725;p12"/>
          <p:cNvGrpSpPr/>
          <p:nvPr/>
        </p:nvGrpSpPr>
        <p:grpSpPr>
          <a:xfrm>
            <a:off x="2336165" y="8756512"/>
            <a:ext cx="418035" cy="418528"/>
            <a:chOff x="2336165" y="8717208"/>
            <a:chExt cx="418035" cy="418528"/>
          </a:xfrm>
        </p:grpSpPr>
        <p:sp>
          <p:nvSpPr>
            <p:cNvPr id="726" name="Google Shape;726;p12"/>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7" name="Google Shape;727;p12"/>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8" name="Google Shape;728;p12"/>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29" name="Google Shape;729;p12"/>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0" name="Google Shape;730;p12"/>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1" name="Google Shape;731;p12"/>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2" name="Google Shape;732;p12"/>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3" name="Google Shape;733;p12"/>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4" name="Google Shape;734;p12"/>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5" name="Google Shape;735;p12"/>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6" name="Google Shape;736;p12">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7" name="Google Shape;737;p12"/>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8" name="Google Shape;738;p12"/>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39" name="Google Shape;739;p12"/>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0" name="Google Shape;740;p12"/>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1" name="Google Shape;741;p12"/>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2" name="Google Shape;742;p12"/>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743" name="Google Shape;743;p12">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4" name="Google Shape;744;p12"/>
          <p:cNvSpPr txBox="1"/>
          <p:nvPr/>
        </p:nvSpPr>
        <p:spPr>
          <a:xfrm>
            <a:off x="15852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collegamento e rete con i colleghi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745" name="Google Shape;745;p12"/>
          <p:cNvGrpSpPr/>
          <p:nvPr/>
        </p:nvGrpSpPr>
        <p:grpSpPr>
          <a:xfrm>
            <a:off x="1172120" y="7750818"/>
            <a:ext cx="385691" cy="375629"/>
            <a:chOff x="3992806" y="8777240"/>
            <a:chExt cx="385691" cy="375629"/>
          </a:xfrm>
        </p:grpSpPr>
        <p:sp>
          <p:nvSpPr>
            <p:cNvPr id="746" name="Google Shape;746;p12"/>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747" name="Google Shape;747;p12"/>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51" name="Google Shape;551;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Mantenere lo scambio di conoscenze e il coinvolgimento</a:t>
            </a:r>
            <a:endParaRPr/>
          </a:p>
        </p:txBody>
      </p:sp>
      <p:sp>
        <p:nvSpPr>
          <p:cNvPr id="552" name="Google Shape;552;p2"/>
          <p:cNvSpPr txBox="1"/>
          <p:nvPr>
            <p:ph idx="3" type="body"/>
          </p:nvPr>
        </p:nvSpPr>
        <p:spPr>
          <a:xfrm>
            <a:off x="561474" y="3344102"/>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53" name="Google Shape;553;p2"/>
          <p:cNvSpPr txBox="1"/>
          <p:nvPr>
            <p:ph idx="5" type="body"/>
          </p:nvPr>
        </p:nvSpPr>
        <p:spPr>
          <a:xfrm>
            <a:off x="561474" y="381335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54" name="Google Shape;554;p2"/>
          <p:cNvSpPr txBox="1"/>
          <p:nvPr>
            <p:ph idx="7" type="body"/>
          </p:nvPr>
        </p:nvSpPr>
        <p:spPr>
          <a:xfrm>
            <a:off x="561474" y="4306998"/>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55" name="Google Shape;555;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56" name="Google Shape;556;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57" name="Google Shape;557;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8" name="Google Shape;558;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Idee</a:t>
            </a:r>
            <a:endParaRPr/>
          </a:p>
        </p:txBody>
      </p:sp>
      <p:sp>
        <p:nvSpPr>
          <p:cNvPr id="559" name="Google Shape;559;p2"/>
          <p:cNvSpPr txBox="1"/>
          <p:nvPr>
            <p:ph idx="4" type="body"/>
          </p:nvPr>
        </p:nvSpPr>
        <p:spPr>
          <a:xfrm>
            <a:off x="1486930" y="3447265"/>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Mantenere le partnership professionali</a:t>
            </a:r>
            <a:endParaRPr/>
          </a:p>
        </p:txBody>
      </p:sp>
      <p:sp>
        <p:nvSpPr>
          <p:cNvPr id="560" name="Google Shape;560;p2"/>
          <p:cNvSpPr txBox="1"/>
          <p:nvPr>
            <p:ph idx="6" type="body"/>
          </p:nvPr>
        </p:nvSpPr>
        <p:spPr>
          <a:xfrm>
            <a:off x="1486930" y="3944505"/>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Collaborare insieme al design</a:t>
            </a:r>
            <a:endParaRPr/>
          </a:p>
        </p:txBody>
      </p:sp>
      <p:sp>
        <p:nvSpPr>
          <p:cNvPr id="561" name="Google Shape;561;p2"/>
          <p:cNvSpPr txBox="1"/>
          <p:nvPr>
            <p:ph idx="8" type="body"/>
          </p:nvPr>
        </p:nvSpPr>
        <p:spPr>
          <a:xfrm>
            <a:off x="1486930" y="4441745"/>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Pianificare e coordinare insieme</a:t>
            </a:r>
            <a:endParaRPr/>
          </a:p>
        </p:txBody>
      </p:sp>
      <p:sp>
        <p:nvSpPr>
          <p:cNvPr id="562" name="Google Shape;562;p2"/>
          <p:cNvSpPr txBox="1"/>
          <p:nvPr/>
        </p:nvSpPr>
        <p:spPr>
          <a:xfrm>
            <a:off x="561474" y="4827048"/>
            <a:ext cx="857618" cy="49277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05</a:t>
            </a:r>
            <a:endParaRPr/>
          </a:p>
        </p:txBody>
      </p:sp>
      <p:sp>
        <p:nvSpPr>
          <p:cNvPr id="563" name="Google Shape;563;p2"/>
          <p:cNvSpPr txBox="1"/>
          <p:nvPr/>
        </p:nvSpPr>
        <p:spPr>
          <a:xfrm>
            <a:off x="561474" y="5320687"/>
            <a:ext cx="857618" cy="51918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AC03B"/>
              </a:buClr>
              <a:buSzPts val="2800"/>
              <a:buFont typeface="Arial"/>
              <a:buNone/>
            </a:pPr>
            <a:r>
              <a:rPr b="1" i="0" lang="en-IE" sz="2800">
                <a:solidFill>
                  <a:srgbClr val="8AC03B"/>
                </a:solidFill>
                <a:latin typeface="Verdana"/>
                <a:ea typeface="Verdana"/>
                <a:cs typeface="Verdana"/>
                <a:sym typeface="Verdana"/>
              </a:rPr>
              <a:t>06</a:t>
            </a:r>
            <a:endParaRPr/>
          </a:p>
        </p:txBody>
      </p:sp>
      <p:sp>
        <p:nvSpPr>
          <p:cNvPr id="564" name="Google Shape;564;p2"/>
          <p:cNvSpPr txBox="1"/>
          <p:nvPr/>
        </p:nvSpPr>
        <p:spPr>
          <a:xfrm>
            <a:off x="1486930" y="4924219"/>
            <a:ext cx="4809697" cy="348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B4B4B"/>
              </a:buClr>
              <a:buSzPts val="1600"/>
              <a:buFont typeface="Arial"/>
              <a:buNone/>
            </a:pPr>
            <a:r>
              <a:rPr b="0" i="0" lang="en-IE" sz="1600">
                <a:solidFill>
                  <a:srgbClr val="4B4B4B"/>
                </a:solidFill>
                <a:latin typeface="Calibri"/>
                <a:ea typeface="Calibri"/>
                <a:cs typeface="Calibri"/>
                <a:sym typeface="Calibri"/>
              </a:rPr>
              <a:t>Sviluppare e innovare insieme</a:t>
            </a:r>
            <a:endParaRPr/>
          </a:p>
        </p:txBody>
      </p:sp>
      <p:sp>
        <p:nvSpPr>
          <p:cNvPr id="565" name="Google Shape;565;p2"/>
          <p:cNvSpPr txBox="1"/>
          <p:nvPr/>
        </p:nvSpPr>
        <p:spPr>
          <a:xfrm>
            <a:off x="1486930" y="5421459"/>
            <a:ext cx="4891567" cy="3484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4B4B4B"/>
              </a:buClr>
              <a:buSzPts val="1600"/>
              <a:buFont typeface="Arial"/>
              <a:buNone/>
            </a:pPr>
            <a:r>
              <a:rPr b="0" i="0" lang="en-IE" sz="1600">
                <a:solidFill>
                  <a:srgbClr val="4B4B4B"/>
                </a:solidFill>
                <a:latin typeface="Calibri"/>
                <a:ea typeface="Calibri"/>
                <a:cs typeface="Calibri"/>
                <a:sym typeface="Calibri"/>
              </a:rPr>
              <a:t>Organizzare e ospitare insieme</a:t>
            </a:r>
            <a:endParaRPr/>
          </a:p>
        </p:txBody>
      </p:sp>
      <p:grpSp>
        <p:nvGrpSpPr>
          <p:cNvPr id="566" name="Google Shape;566;p2"/>
          <p:cNvGrpSpPr/>
          <p:nvPr/>
        </p:nvGrpSpPr>
        <p:grpSpPr>
          <a:xfrm>
            <a:off x="0" y="3364307"/>
            <a:ext cx="4715405" cy="2467363"/>
            <a:chOff x="0" y="3364307"/>
            <a:chExt cx="4715405" cy="2467363"/>
          </a:xfrm>
        </p:grpSpPr>
        <p:cxnSp>
          <p:nvCxnSpPr>
            <p:cNvPr id="567" name="Google Shape;567;p2"/>
            <p:cNvCxnSpPr/>
            <p:nvPr/>
          </p:nvCxnSpPr>
          <p:spPr>
            <a:xfrm rot="10800000">
              <a:off x="0"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8" name="Google Shape;568;p2"/>
            <p:cNvCxnSpPr/>
            <p:nvPr/>
          </p:nvCxnSpPr>
          <p:spPr>
            <a:xfrm rot="10800000">
              <a:off x="0" y="3857780"/>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9" name="Google Shape;569;p2"/>
            <p:cNvCxnSpPr/>
            <p:nvPr/>
          </p:nvCxnSpPr>
          <p:spPr>
            <a:xfrm rot="10800000">
              <a:off x="0" y="4351253"/>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70" name="Google Shape;570;p2"/>
            <p:cNvCxnSpPr/>
            <p:nvPr/>
          </p:nvCxnSpPr>
          <p:spPr>
            <a:xfrm rot="10800000">
              <a:off x="0" y="4844726"/>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71" name="Google Shape;571;p2"/>
            <p:cNvCxnSpPr/>
            <p:nvPr/>
          </p:nvCxnSpPr>
          <p:spPr>
            <a:xfrm rot="10800000">
              <a:off x="0" y="5338199"/>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72" name="Google Shape;572;p2"/>
            <p:cNvCxnSpPr/>
            <p:nvPr/>
          </p:nvCxnSpPr>
          <p:spPr>
            <a:xfrm rot="10800000">
              <a:off x="0" y="5831670"/>
              <a:ext cx="4715405" cy="0"/>
            </a:xfrm>
            <a:prstGeom prst="straightConnector1">
              <a:avLst/>
            </a:prstGeom>
            <a:noFill/>
            <a:ln cap="flat" cmpd="sng" w="28575">
              <a:solidFill>
                <a:srgbClr val="69ADAD"/>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8" name="Google Shape;578;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579" name="Google Shape;579;p3"/>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80" name="Google Shape;580;p3"/>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1</a:t>
            </a:r>
            <a:endParaRPr/>
          </a:p>
        </p:txBody>
      </p:sp>
      <p:sp>
        <p:nvSpPr>
          <p:cNvPr id="581" name="Google Shape;581;p3"/>
          <p:cNvSpPr txBox="1"/>
          <p:nvPr/>
        </p:nvSpPr>
        <p:spPr>
          <a:xfrm>
            <a:off x="2146833" y="2572653"/>
            <a:ext cx="498489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Mantenere lo scambio di conoscenze e il coinvolgimento</a:t>
            </a:r>
            <a:endParaRPr sz="2000">
              <a:solidFill>
                <a:srgbClr val="F16924"/>
              </a:solidFill>
              <a:latin typeface="Century Schoolbook"/>
              <a:ea typeface="Century Schoolbook"/>
              <a:cs typeface="Century Schoolbook"/>
              <a:sym typeface="Century Schoolbook"/>
            </a:endParaRPr>
          </a:p>
        </p:txBody>
      </p:sp>
      <p:graphicFrame>
        <p:nvGraphicFramePr>
          <p:cNvPr id="582" name="Google Shape;582;p3"/>
          <p:cNvGraphicFramePr/>
          <p:nvPr/>
        </p:nvGraphicFramePr>
        <p:xfrm>
          <a:off x="181455" y="3402491"/>
          <a:ext cx="3000000" cy="3000000"/>
        </p:xfrm>
        <a:graphic>
          <a:graphicData uri="http://schemas.openxmlformats.org/drawingml/2006/table">
            <a:tbl>
              <a:tblPr bandRow="1" firstRow="1">
                <a:noFill/>
                <a:tableStyleId>{F189F899-8B6C-4770-89CA-BA70D1836DBD}</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Ecoturismo: </a:t>
                      </a:r>
                      <a:r>
                        <a:rPr b="0" lang="en-IE" sz="1800" u="none" cap="none" strike="noStrike">
                          <a:solidFill>
                            <a:schemeClr val="lt1"/>
                          </a:solidFill>
                          <a:latin typeface="Calibri"/>
                          <a:ea typeface="Calibri"/>
                          <a:cs typeface="Calibri"/>
                          <a:sym typeface="Calibri"/>
                        </a:rPr>
                        <a:t>Collaborare con esperti, partner e stakeholder tramite Team o Zoom per sostenere lo scambio di conoscenze.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Squadre Bauhaus o Zoom</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Collaborare con esperti, partner e stakeholder utilizzando </a:t>
                      </a:r>
                      <a:r>
                        <a:rPr b="1" lang="en-IE" sz="1600">
                          <a:solidFill>
                            <a:srgbClr val="4A8887"/>
                          </a:solidFill>
                          <a:latin typeface="Calibri"/>
                          <a:ea typeface="Calibri"/>
                          <a:cs typeface="Calibri"/>
                          <a:sym typeface="Calibri"/>
                        </a:rPr>
                        <a:t>Teams </a:t>
                      </a:r>
                      <a:r>
                        <a:rPr lang="en-IE" sz="1400">
                          <a:solidFill>
                            <a:srgbClr val="4B4B4B"/>
                          </a:solidFill>
                          <a:latin typeface="Calibri"/>
                          <a:ea typeface="Calibri"/>
                          <a:cs typeface="Calibri"/>
                          <a:sym typeface="Calibri"/>
                        </a:rPr>
                        <a:t>o </a:t>
                      </a:r>
                      <a:r>
                        <a:rPr b="1" lang="en-IE" sz="1600">
                          <a:solidFill>
                            <a:srgbClr val="4A8887"/>
                          </a:solidFill>
                          <a:latin typeface="Calibri"/>
                          <a:ea typeface="Calibri"/>
                          <a:cs typeface="Calibri"/>
                          <a:sym typeface="Calibri"/>
                        </a:rPr>
                        <a:t>Zoom </a:t>
                      </a:r>
                      <a:r>
                        <a:rPr lang="en-IE" sz="1400">
                          <a:solidFill>
                            <a:srgbClr val="4B4B4B"/>
                          </a:solidFill>
                          <a:latin typeface="Calibri"/>
                          <a:ea typeface="Calibri"/>
                          <a:cs typeface="Calibri"/>
                          <a:sym typeface="Calibri"/>
                        </a:rPr>
                        <a:t>per garantire un continuo scambio di conoscenze e pratiche di turismo sostenibile.</a:t>
                      </a:r>
                      <a:endParaRPr sz="1400">
                        <a:solidFill>
                          <a:srgbClr val="4B4B4B"/>
                        </a:solidFill>
                        <a:latin typeface="Calibri"/>
                        <a:ea typeface="Calibri"/>
                        <a:cs typeface="Calibri"/>
                        <a:sym typeface="Calibri"/>
                      </a:endParaRPr>
                    </a:p>
                    <a:p>
                      <a:pPr indent="0" lvl="0" marL="342000" marR="0" rtl="0" algn="l">
                        <a:spcBef>
                          <a:spcPts val="600"/>
                        </a:spcBef>
                        <a:spcAft>
                          <a:spcPts val="0"/>
                        </a:spcAft>
                        <a:buNone/>
                      </a:pPr>
                      <a:r>
                        <a:rPr lang="en-IE" sz="1400">
                          <a:solidFill>
                            <a:srgbClr val="4B4B4B"/>
                          </a:solidFill>
                          <a:latin typeface="Calibri"/>
                          <a:ea typeface="Calibri"/>
                          <a:cs typeface="Calibri"/>
                          <a:sym typeface="Calibri"/>
                        </a:rPr>
                        <a:t>Analogamente a come Padlet viene utilizzato per la progettazione di murales, Teams o Zoom possono creare spazi virtuali per la condivisione delle conoscenze in cui gli stakeholder del settore dell'ecoturismo possono collaborare e offrire input sulle migliori pratiche, sulle tendenze emergenti e sulle iniziative di turismo sostenibile. Questa piattaforma consente un coinvolgimento attivo, permettendo ai professionisti di discutere nuove strategie, scambiare feedback e allinearsi sugli sforzi del turismo eco-consapevole.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https://zoom.</a:t>
                      </a:r>
                      <a:r>
                        <a:rPr lang="en-IE" sz="1400">
                          <a:solidFill>
                            <a:srgbClr val="4A8887"/>
                          </a:solidFill>
                          <a:latin typeface="Calibri"/>
                          <a:ea typeface="Calibri"/>
                          <a:cs typeface="Calibri"/>
                          <a:sym typeface="Calibri"/>
                        </a:rPr>
                        <a:t>us/ </a:t>
                      </a:r>
                      <a:endParaRPr sz="1400">
                        <a:solidFill>
                          <a:srgbClr val="4A8887"/>
                        </a:solidFill>
                        <a:latin typeface="Calibri"/>
                        <a:ea typeface="Calibri"/>
                        <a:cs typeface="Calibri"/>
                        <a:sym typeface="Calibri"/>
                      </a:endParaRPr>
                    </a:p>
                    <a:p>
                      <a:pPr indent="0" lvl="0" marL="342000" marR="0" rtl="0" algn="l">
                        <a:spcBef>
                          <a:spcPts val="600"/>
                        </a:spcBef>
                        <a:spcAft>
                          <a:spcPts val="0"/>
                        </a:spcAft>
                        <a:buNone/>
                      </a:pP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https://www.microsoft.com/en-ie/microsoft-teams/free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Salute e benessere: </a:t>
                      </a:r>
                      <a:r>
                        <a:rPr b="0" lang="en-IE" sz="1400">
                          <a:solidFill>
                            <a:srgbClr val="4B4B4B"/>
                          </a:solidFill>
                          <a:latin typeface="Calibri"/>
                          <a:ea typeface="Calibri"/>
                          <a:cs typeface="Calibri"/>
                          <a:sym typeface="Calibri"/>
                        </a:rPr>
                        <a:t>Mantenere il coinvolgimento continuando a tenere corsi o discussioni online sul benessere per coinvolgere i partecipanti.</a:t>
                      </a:r>
                      <a:endParaRPr b="0"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83" name="Google Shape;583;p3"/>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Connessioni</a:t>
            </a:r>
            <a:endParaRPr/>
          </a:p>
          <a:p>
            <a:pPr indent="0" lvl="0" marL="0" marR="0" rtl="0" algn="l">
              <a:lnSpc>
                <a:spcPct val="100000"/>
              </a:lnSpc>
              <a:spcBef>
                <a:spcPts val="0"/>
              </a:spcBef>
              <a:spcAft>
                <a:spcPts val="0"/>
              </a:spcAft>
              <a:buClr>
                <a:schemeClr val="lt1"/>
              </a:buClr>
              <a:buSzPts val="3200"/>
              <a:buFont typeface="Arial"/>
              <a:buNone/>
            </a:pPr>
            <a:r>
              <a:t/>
            </a:r>
            <a:endParaRPr b="1" i="0" sz="3200">
              <a:solidFill>
                <a:schemeClr val="lt1"/>
              </a:solidFill>
              <a:latin typeface="Calibri"/>
              <a:ea typeface="Calibri"/>
              <a:cs typeface="Calibri"/>
              <a:sym typeface="Calibri"/>
            </a:endParaRPr>
          </a:p>
        </p:txBody>
      </p:sp>
      <p:sp>
        <p:nvSpPr>
          <p:cNvPr id="584" name="Google Shape;584;p3"/>
          <p:cNvSpPr/>
          <p:nvPr/>
        </p:nvSpPr>
        <p:spPr>
          <a:xfrm>
            <a:off x="2802019" y="709632"/>
            <a:ext cx="513520" cy="794855"/>
          </a:xfrm>
          <a:custGeom>
            <a:rect b="b" l="l" r="r" t="t"/>
            <a:pathLst>
              <a:path extrusionOk="0" h="4876799" w="3150679">
                <a:moveTo>
                  <a:pt x="2722055" y="2728627"/>
                </a:moveTo>
                <a:lnTo>
                  <a:pt x="3150680" y="1986248"/>
                </a:lnTo>
                <a:lnTo>
                  <a:pt x="2836355" y="1804797"/>
                </a:lnTo>
                <a:cubicBezTo>
                  <a:pt x="2853214" y="1722596"/>
                  <a:pt x="2861215" y="1646777"/>
                  <a:pt x="2861215" y="1571625"/>
                </a:cubicBezTo>
                <a:cubicBezTo>
                  <a:pt x="2861215" y="1496473"/>
                  <a:pt x="2853214" y="1420654"/>
                  <a:pt x="2836355" y="1338453"/>
                </a:cubicBezTo>
                <a:lnTo>
                  <a:pt x="3150680" y="1157002"/>
                </a:lnTo>
                <a:lnTo>
                  <a:pt x="2722055" y="414623"/>
                </a:lnTo>
                <a:lnTo>
                  <a:pt x="2409920" y="594836"/>
                </a:lnTo>
                <a:cubicBezTo>
                  <a:pt x="2291429" y="494348"/>
                  <a:pt x="2153793" y="415862"/>
                  <a:pt x="2003965" y="363284"/>
                </a:cubicBezTo>
                <a:lnTo>
                  <a:pt x="2003965" y="0"/>
                </a:lnTo>
                <a:lnTo>
                  <a:pt x="1146715" y="0"/>
                </a:lnTo>
                <a:lnTo>
                  <a:pt x="1146715" y="363284"/>
                </a:lnTo>
                <a:cubicBezTo>
                  <a:pt x="996887" y="415862"/>
                  <a:pt x="859250" y="494348"/>
                  <a:pt x="740759" y="594836"/>
                </a:cubicBezTo>
                <a:lnTo>
                  <a:pt x="428530" y="414623"/>
                </a:lnTo>
                <a:lnTo>
                  <a:pt x="0" y="1157002"/>
                </a:lnTo>
                <a:lnTo>
                  <a:pt x="314325" y="1338453"/>
                </a:lnTo>
                <a:cubicBezTo>
                  <a:pt x="297466" y="1420654"/>
                  <a:pt x="289465" y="1496473"/>
                  <a:pt x="289465" y="1571625"/>
                </a:cubicBezTo>
                <a:cubicBezTo>
                  <a:pt x="289465" y="1646777"/>
                  <a:pt x="297466" y="1722596"/>
                  <a:pt x="314325" y="1804797"/>
                </a:cubicBezTo>
                <a:lnTo>
                  <a:pt x="0" y="1986248"/>
                </a:lnTo>
                <a:lnTo>
                  <a:pt x="428530" y="2728627"/>
                </a:lnTo>
                <a:lnTo>
                  <a:pt x="740855" y="2548319"/>
                </a:lnTo>
                <a:cubicBezTo>
                  <a:pt x="837343" y="2630043"/>
                  <a:pt x="946976" y="2697671"/>
                  <a:pt x="1065276" y="2748248"/>
                </a:cubicBezTo>
                <a:cubicBezTo>
                  <a:pt x="1024985" y="2977991"/>
                  <a:pt x="969835" y="3205258"/>
                  <a:pt x="899827" y="3429000"/>
                </a:cubicBezTo>
                <a:lnTo>
                  <a:pt x="575215" y="3429000"/>
                </a:lnTo>
                <a:lnTo>
                  <a:pt x="575215" y="4019550"/>
                </a:lnTo>
                <a:lnTo>
                  <a:pt x="289465" y="4019550"/>
                </a:lnTo>
                <a:lnTo>
                  <a:pt x="289465" y="4876800"/>
                </a:lnTo>
                <a:lnTo>
                  <a:pt x="2861215" y="4876800"/>
                </a:lnTo>
                <a:lnTo>
                  <a:pt x="2861215" y="4019550"/>
                </a:lnTo>
                <a:lnTo>
                  <a:pt x="2575465" y="4019550"/>
                </a:lnTo>
                <a:lnTo>
                  <a:pt x="2575465" y="3429000"/>
                </a:lnTo>
                <a:lnTo>
                  <a:pt x="2250853" y="3429000"/>
                </a:lnTo>
                <a:cubicBezTo>
                  <a:pt x="2180844" y="3205258"/>
                  <a:pt x="2125694" y="2977991"/>
                  <a:pt x="2085403" y="2748248"/>
                </a:cubicBezTo>
                <a:cubicBezTo>
                  <a:pt x="2203704" y="2697671"/>
                  <a:pt x="2313337" y="2630043"/>
                  <a:pt x="2409825" y="2548319"/>
                </a:cubicBezTo>
                <a:close/>
                <a:moveTo>
                  <a:pt x="2575465" y="4591050"/>
                </a:moveTo>
                <a:lnTo>
                  <a:pt x="575215" y="4591050"/>
                </a:lnTo>
                <a:lnTo>
                  <a:pt x="575215" y="4305300"/>
                </a:lnTo>
                <a:lnTo>
                  <a:pt x="2575465" y="4305300"/>
                </a:lnTo>
                <a:close/>
                <a:moveTo>
                  <a:pt x="2289715" y="3714750"/>
                </a:moveTo>
                <a:lnTo>
                  <a:pt x="2289715" y="4019550"/>
                </a:lnTo>
                <a:lnTo>
                  <a:pt x="860965" y="4019550"/>
                </a:lnTo>
                <a:lnTo>
                  <a:pt x="860965" y="3714750"/>
                </a:lnTo>
                <a:close/>
                <a:moveTo>
                  <a:pt x="1198531" y="3429000"/>
                </a:moveTo>
                <a:cubicBezTo>
                  <a:pt x="1335977" y="2963990"/>
                  <a:pt x="1413320" y="2484978"/>
                  <a:pt x="1429226" y="2000250"/>
                </a:cubicBezTo>
                <a:lnTo>
                  <a:pt x="1721453" y="2000250"/>
                </a:lnTo>
                <a:cubicBezTo>
                  <a:pt x="1737360" y="2484978"/>
                  <a:pt x="1814703" y="2963990"/>
                  <a:pt x="1952149" y="3429000"/>
                </a:cubicBezTo>
                <a:close/>
                <a:moveTo>
                  <a:pt x="1289590" y="1428750"/>
                </a:moveTo>
                <a:cubicBezTo>
                  <a:pt x="1289590" y="1271207"/>
                  <a:pt x="1417796" y="1143000"/>
                  <a:pt x="1575340" y="1143000"/>
                </a:cubicBezTo>
                <a:cubicBezTo>
                  <a:pt x="1732883" y="1143000"/>
                  <a:pt x="1861090" y="1271207"/>
                  <a:pt x="1861090" y="1428750"/>
                </a:cubicBezTo>
                <a:cubicBezTo>
                  <a:pt x="1861090" y="1586293"/>
                  <a:pt x="1732883" y="1714500"/>
                  <a:pt x="1575340" y="1714500"/>
                </a:cubicBezTo>
                <a:cubicBezTo>
                  <a:pt x="1417796" y="1714500"/>
                  <a:pt x="1289590" y="1586293"/>
                  <a:pt x="1289590" y="1428750"/>
                </a:cubicBezTo>
                <a:close/>
                <a:moveTo>
                  <a:pt x="2041969" y="2452973"/>
                </a:moveTo>
                <a:cubicBezTo>
                  <a:pt x="2024062" y="2302859"/>
                  <a:pt x="2012537" y="2151888"/>
                  <a:pt x="2007299" y="2000250"/>
                </a:cubicBezTo>
                <a:lnTo>
                  <a:pt x="2289715" y="2000250"/>
                </a:lnTo>
                <a:lnTo>
                  <a:pt x="2289715" y="1714500"/>
                </a:lnTo>
                <a:lnTo>
                  <a:pt x="2070164" y="1714500"/>
                </a:lnTo>
                <a:cubicBezTo>
                  <a:pt x="2118932" y="1630394"/>
                  <a:pt x="2146840" y="1532763"/>
                  <a:pt x="2146840" y="1428750"/>
                </a:cubicBezTo>
                <a:cubicBezTo>
                  <a:pt x="2146840" y="1113663"/>
                  <a:pt x="1890427" y="857250"/>
                  <a:pt x="1575340" y="857250"/>
                </a:cubicBezTo>
                <a:cubicBezTo>
                  <a:pt x="1260253" y="857250"/>
                  <a:pt x="1003840" y="1113663"/>
                  <a:pt x="1003840" y="1428750"/>
                </a:cubicBezTo>
                <a:cubicBezTo>
                  <a:pt x="1003840" y="1532763"/>
                  <a:pt x="1031748" y="1630394"/>
                  <a:pt x="1080516" y="1714500"/>
                </a:cubicBezTo>
                <a:lnTo>
                  <a:pt x="860965" y="1714500"/>
                </a:lnTo>
                <a:lnTo>
                  <a:pt x="860965" y="2000250"/>
                </a:lnTo>
                <a:lnTo>
                  <a:pt x="1143381" y="2000250"/>
                </a:lnTo>
                <a:cubicBezTo>
                  <a:pt x="1138142" y="2151888"/>
                  <a:pt x="1126617" y="2302859"/>
                  <a:pt x="1108710" y="2452973"/>
                </a:cubicBezTo>
                <a:cubicBezTo>
                  <a:pt x="944747" y="2367753"/>
                  <a:pt x="862565" y="2271789"/>
                  <a:pt x="784955" y="2192941"/>
                </a:cubicBezTo>
                <a:lnTo>
                  <a:pt x="533209" y="2338292"/>
                </a:lnTo>
                <a:lnTo>
                  <a:pt x="390334" y="2090833"/>
                </a:lnTo>
                <a:lnTo>
                  <a:pt x="645414" y="1943576"/>
                </a:lnTo>
                <a:cubicBezTo>
                  <a:pt x="609648" y="1814046"/>
                  <a:pt x="575215" y="1705975"/>
                  <a:pt x="575215" y="1571625"/>
                </a:cubicBezTo>
                <a:cubicBezTo>
                  <a:pt x="575215" y="1437246"/>
                  <a:pt x="609667" y="1329138"/>
                  <a:pt x="645414" y="1199674"/>
                </a:cubicBezTo>
                <a:lnTo>
                  <a:pt x="390334" y="1052417"/>
                </a:lnTo>
                <a:lnTo>
                  <a:pt x="533209" y="804958"/>
                </a:lnTo>
                <a:lnTo>
                  <a:pt x="784955" y="950309"/>
                </a:lnTo>
                <a:cubicBezTo>
                  <a:pt x="1001868" y="729929"/>
                  <a:pt x="1086050" y="669284"/>
                  <a:pt x="1432465" y="579596"/>
                </a:cubicBezTo>
                <a:lnTo>
                  <a:pt x="1432465" y="285750"/>
                </a:lnTo>
                <a:lnTo>
                  <a:pt x="1718215" y="285750"/>
                </a:lnTo>
                <a:lnTo>
                  <a:pt x="1718215" y="579596"/>
                </a:lnTo>
                <a:cubicBezTo>
                  <a:pt x="2060772" y="668284"/>
                  <a:pt x="2146145" y="727224"/>
                  <a:pt x="2365724" y="950309"/>
                </a:cubicBezTo>
                <a:lnTo>
                  <a:pt x="2617470" y="804958"/>
                </a:lnTo>
                <a:lnTo>
                  <a:pt x="2760345" y="1052417"/>
                </a:lnTo>
                <a:lnTo>
                  <a:pt x="2505266" y="1199674"/>
                </a:lnTo>
                <a:cubicBezTo>
                  <a:pt x="2541032" y="1329204"/>
                  <a:pt x="2575465" y="1437275"/>
                  <a:pt x="2575465" y="1571625"/>
                </a:cubicBezTo>
                <a:cubicBezTo>
                  <a:pt x="2575465" y="1706004"/>
                  <a:pt x="2541013" y="1814112"/>
                  <a:pt x="2505266" y="1943576"/>
                </a:cubicBezTo>
                <a:lnTo>
                  <a:pt x="2760345" y="2090833"/>
                </a:lnTo>
                <a:lnTo>
                  <a:pt x="2617470" y="2338292"/>
                </a:lnTo>
                <a:lnTo>
                  <a:pt x="2365724" y="2192941"/>
                </a:lnTo>
                <a:cubicBezTo>
                  <a:pt x="2289839" y="2270036"/>
                  <a:pt x="2206200" y="2367620"/>
                  <a:pt x="2041969" y="2452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4"/>
          <p:cNvSpPr/>
          <p:nvPr/>
        </p:nvSpPr>
        <p:spPr>
          <a:xfrm>
            <a:off x="0" y="6531175"/>
            <a:ext cx="6860806"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descr="Lightbulb and gear with solid fill" id="590" name="Google Shape;590;p4"/>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91" name="Google Shape;591;p4"/>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2</a:t>
            </a:r>
            <a:endParaRPr/>
          </a:p>
        </p:txBody>
      </p:sp>
      <p:sp>
        <p:nvSpPr>
          <p:cNvPr id="592" name="Google Shape;592;p4"/>
          <p:cNvSpPr txBox="1"/>
          <p:nvPr/>
        </p:nvSpPr>
        <p:spPr>
          <a:xfrm>
            <a:off x="2146833" y="2572653"/>
            <a:ext cx="498489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Mantenere le partnership professionali</a:t>
            </a:r>
            <a:endParaRPr/>
          </a:p>
        </p:txBody>
      </p:sp>
      <p:graphicFrame>
        <p:nvGraphicFramePr>
          <p:cNvPr id="593" name="Google Shape;593;p4"/>
          <p:cNvGraphicFramePr/>
          <p:nvPr/>
        </p:nvGraphicFramePr>
        <p:xfrm>
          <a:off x="181455" y="3269971"/>
          <a:ext cx="3000000" cy="3000000"/>
        </p:xfrm>
        <a:graphic>
          <a:graphicData uri="http://schemas.openxmlformats.org/drawingml/2006/table">
            <a:tbl>
              <a:tblPr bandRow="1" firstRow="1">
                <a:noFill/>
                <a:tableStyleId>{F189F899-8B6C-4770-89CA-BA70D1836DBD}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Sport e attività: </a:t>
                      </a:r>
                      <a:r>
                        <a:rPr b="0" lang="en-IE" sz="1800">
                          <a:solidFill>
                            <a:schemeClr val="lt1"/>
                          </a:solidFill>
                          <a:latin typeface="Calibri"/>
                          <a:ea typeface="Calibri"/>
                          <a:cs typeface="Calibri"/>
                          <a:sym typeface="Calibri"/>
                        </a:rPr>
                        <a:t>Utilizzate Trello per pianificare e coordinare in modo efficiente gli eventi.</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Bauhaus Trello</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Trello </a:t>
                      </a:r>
                      <a:r>
                        <a:rPr lang="en-IE" sz="1400">
                          <a:solidFill>
                            <a:srgbClr val="4B4B4B"/>
                          </a:solidFill>
                          <a:latin typeface="Calibri"/>
                          <a:ea typeface="Calibri"/>
                          <a:cs typeface="Calibri"/>
                          <a:sym typeface="Calibri"/>
                        </a:rPr>
                        <a:t>per semplificare la pianificazione e il coordinamento degli eventi, assicurando un'esecuzione senza intoppi degli eventi sportivi ecologici.</a:t>
                      </a:r>
                      <a:endParaRPr sz="1400">
                        <a:solidFill>
                          <a:srgbClr val="4B4B4B"/>
                        </a:solidFill>
                        <a:latin typeface="Calibri"/>
                        <a:ea typeface="Calibri"/>
                        <a:cs typeface="Calibri"/>
                        <a:sym typeface="Calibri"/>
                      </a:endParaRPr>
                    </a:p>
                    <a:p>
                      <a:pPr indent="0" lvl="0" marL="342000" marR="0" rtl="0" algn="l">
                        <a:spcBef>
                          <a:spcPts val="600"/>
                        </a:spcBef>
                        <a:spcAft>
                          <a:spcPts val="0"/>
                        </a:spcAft>
                        <a:buNone/>
                      </a:pPr>
                      <a:r>
                        <a:rPr lang="en-IE" sz="1400">
                          <a:solidFill>
                            <a:srgbClr val="4B4B4B"/>
                          </a:solidFill>
                          <a:latin typeface="Calibri"/>
                          <a:ea typeface="Calibri"/>
                          <a:cs typeface="Calibri"/>
                          <a:sym typeface="Calibri"/>
                        </a:rPr>
                        <a:t>Trello è una piattaforma facile da usare per organizzare compiti, scadenze e responsabilità del team. Consente agli organizzatori di eventi di creare schede per ogni evento, di monitorare i progressi e di collaborare con volontari, sponsor e stakeholder. Grazie alle funzioni personalizzabili di Trello, come liste di controllo, date di scadenza e allegati, i team possono garantire che ogni aspetto dell'evento, dalla logistica alle pratiche di sostenibilità, sia ben gestito e allineato con gli obiettivi eco-consapevoli. Questo strumento aiuta a migliorare la comunicazione e l'efficienza nell'organizzazione di attività sportive con un impatto ambientale minimo. </a:t>
                      </a:r>
                      <a:endParaRPr sz="1400">
                        <a:solidFill>
                          <a:srgbClr val="4B4B4B"/>
                        </a:solidFill>
                        <a:latin typeface="Calibri"/>
                        <a:ea typeface="Calibri"/>
                        <a:cs typeface="Calibri"/>
                        <a:sym typeface="Calibri"/>
                      </a:endParaRPr>
                    </a:p>
                    <a:p>
                      <a:pPr indent="0" lvl="0" marL="342000" marR="0" rtl="0" algn="l">
                        <a:spcBef>
                          <a:spcPts val="600"/>
                        </a:spcBef>
                        <a:spcAft>
                          <a:spcPts val="0"/>
                        </a:spcAft>
                        <a:buNone/>
                      </a:pP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https://trello.com/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Ecoturismo: </a:t>
                      </a:r>
                      <a:r>
                        <a:rPr b="0" lang="en-IE" sz="1400">
                          <a:solidFill>
                            <a:srgbClr val="4B4B4B"/>
                          </a:solidFill>
                          <a:latin typeface="Calibri"/>
                          <a:ea typeface="Calibri"/>
                          <a:cs typeface="Calibri"/>
                          <a:sym typeface="Calibri"/>
                        </a:rPr>
                        <a:t>Utilizzare Calendly per facilitare il coordinamento delle riunioni con le parti interessate.</a:t>
                      </a:r>
                      <a:endParaRPr/>
                    </a:p>
                    <a:p>
                      <a:pPr indent="-342000" lvl="0" marL="342000" marR="0" rtl="0" algn="l">
                        <a:lnSpc>
                          <a:spcPct val="100000"/>
                        </a:lnSpc>
                        <a:spcBef>
                          <a:spcPts val="60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Salute e benessere: </a:t>
                      </a:r>
                      <a:r>
                        <a:rPr b="0" lang="en-IE" sz="1400">
                          <a:solidFill>
                            <a:srgbClr val="4B4B4B"/>
                          </a:solidFill>
                          <a:latin typeface="Calibri"/>
                          <a:ea typeface="Calibri"/>
                          <a:cs typeface="Calibri"/>
                          <a:sym typeface="Calibri"/>
                        </a:rPr>
                        <a:t>Organizzare riunioni di gruppo per definire le iniziative del programma di benessere.</a:t>
                      </a:r>
                      <a:endParaRPr/>
                    </a:p>
                    <a:p>
                      <a:pPr indent="-342000" lvl="0" marL="342000" marR="0" rtl="0" algn="l">
                        <a:lnSpc>
                          <a:spcPct val="100000"/>
                        </a:lnSpc>
                        <a:spcBef>
                          <a:spcPts val="60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Cibo ed eventi: </a:t>
                      </a:r>
                      <a:r>
                        <a:rPr b="0" lang="en-IE" sz="1400">
                          <a:solidFill>
                            <a:srgbClr val="4B4B4B"/>
                          </a:solidFill>
                          <a:latin typeface="Calibri"/>
                          <a:ea typeface="Calibri"/>
                          <a:cs typeface="Calibri"/>
                          <a:sym typeface="Calibri"/>
                        </a:rPr>
                        <a:t>Programmare workshop per rafforzare le partnership con chef e produttori.</a:t>
                      </a:r>
                      <a:endParaRPr/>
                    </a:p>
                    <a:p>
                      <a:pPr indent="-342000" lvl="0" marL="342000" marR="0" rtl="0" algn="l">
                        <a:lnSpc>
                          <a:spcPct val="100000"/>
                        </a:lnSpc>
                        <a:spcBef>
                          <a:spcPts val="60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Cultura e patrimonio: </a:t>
                      </a:r>
                      <a:r>
                        <a:rPr b="0" lang="en-IE" sz="1400">
                          <a:solidFill>
                            <a:srgbClr val="4B4B4B"/>
                          </a:solidFill>
                          <a:latin typeface="Calibri"/>
                          <a:ea typeface="Calibri"/>
                          <a:cs typeface="Calibri"/>
                          <a:sym typeface="Calibri"/>
                        </a:rPr>
                        <a:t>Utilizzare le esperienze Airbnb per includere musicisti e chef locali e produttori locali.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94" name="Google Shape;594;p4"/>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Connessioni</a:t>
            </a:r>
            <a:endParaRPr/>
          </a:p>
          <a:p>
            <a:pPr indent="0" lvl="0" marL="0" marR="0" rtl="0" algn="l">
              <a:lnSpc>
                <a:spcPct val="100000"/>
              </a:lnSpc>
              <a:spcBef>
                <a:spcPts val="0"/>
              </a:spcBef>
              <a:spcAft>
                <a:spcPts val="0"/>
              </a:spcAft>
              <a:buClr>
                <a:schemeClr val="lt1"/>
              </a:buClr>
              <a:buSzPts val="3200"/>
              <a:buFont typeface="Arial"/>
              <a:buNone/>
            </a:pPr>
            <a:r>
              <a:t/>
            </a:r>
            <a:endParaRPr b="1" i="0" sz="3200">
              <a:solidFill>
                <a:schemeClr val="lt1"/>
              </a:solidFill>
              <a:latin typeface="Calibri"/>
              <a:ea typeface="Calibri"/>
              <a:cs typeface="Calibri"/>
              <a:sym typeface="Calibri"/>
            </a:endParaRPr>
          </a:p>
        </p:txBody>
      </p:sp>
      <p:sp>
        <p:nvSpPr>
          <p:cNvPr id="595" name="Google Shape;595;p4"/>
          <p:cNvSpPr/>
          <p:nvPr/>
        </p:nvSpPr>
        <p:spPr>
          <a:xfrm>
            <a:off x="2802019" y="709632"/>
            <a:ext cx="513520" cy="794855"/>
          </a:xfrm>
          <a:custGeom>
            <a:rect b="b" l="l" r="r" t="t"/>
            <a:pathLst>
              <a:path extrusionOk="0" h="4876799" w="3150679">
                <a:moveTo>
                  <a:pt x="2722055" y="2728627"/>
                </a:moveTo>
                <a:lnTo>
                  <a:pt x="3150680" y="1986248"/>
                </a:lnTo>
                <a:lnTo>
                  <a:pt x="2836355" y="1804797"/>
                </a:lnTo>
                <a:cubicBezTo>
                  <a:pt x="2853214" y="1722596"/>
                  <a:pt x="2861215" y="1646777"/>
                  <a:pt x="2861215" y="1571625"/>
                </a:cubicBezTo>
                <a:cubicBezTo>
                  <a:pt x="2861215" y="1496473"/>
                  <a:pt x="2853214" y="1420654"/>
                  <a:pt x="2836355" y="1338453"/>
                </a:cubicBezTo>
                <a:lnTo>
                  <a:pt x="3150680" y="1157002"/>
                </a:lnTo>
                <a:lnTo>
                  <a:pt x="2722055" y="414623"/>
                </a:lnTo>
                <a:lnTo>
                  <a:pt x="2409920" y="594836"/>
                </a:lnTo>
                <a:cubicBezTo>
                  <a:pt x="2291429" y="494348"/>
                  <a:pt x="2153793" y="415862"/>
                  <a:pt x="2003965" y="363284"/>
                </a:cubicBezTo>
                <a:lnTo>
                  <a:pt x="2003965" y="0"/>
                </a:lnTo>
                <a:lnTo>
                  <a:pt x="1146715" y="0"/>
                </a:lnTo>
                <a:lnTo>
                  <a:pt x="1146715" y="363284"/>
                </a:lnTo>
                <a:cubicBezTo>
                  <a:pt x="996887" y="415862"/>
                  <a:pt x="859250" y="494348"/>
                  <a:pt x="740759" y="594836"/>
                </a:cubicBezTo>
                <a:lnTo>
                  <a:pt x="428530" y="414623"/>
                </a:lnTo>
                <a:lnTo>
                  <a:pt x="0" y="1157002"/>
                </a:lnTo>
                <a:lnTo>
                  <a:pt x="314325" y="1338453"/>
                </a:lnTo>
                <a:cubicBezTo>
                  <a:pt x="297466" y="1420654"/>
                  <a:pt x="289465" y="1496473"/>
                  <a:pt x="289465" y="1571625"/>
                </a:cubicBezTo>
                <a:cubicBezTo>
                  <a:pt x="289465" y="1646777"/>
                  <a:pt x="297466" y="1722596"/>
                  <a:pt x="314325" y="1804797"/>
                </a:cubicBezTo>
                <a:lnTo>
                  <a:pt x="0" y="1986248"/>
                </a:lnTo>
                <a:lnTo>
                  <a:pt x="428530" y="2728627"/>
                </a:lnTo>
                <a:lnTo>
                  <a:pt x="740855" y="2548319"/>
                </a:lnTo>
                <a:cubicBezTo>
                  <a:pt x="837343" y="2630043"/>
                  <a:pt x="946976" y="2697671"/>
                  <a:pt x="1065276" y="2748248"/>
                </a:cubicBezTo>
                <a:cubicBezTo>
                  <a:pt x="1024985" y="2977991"/>
                  <a:pt x="969835" y="3205258"/>
                  <a:pt x="899827" y="3429000"/>
                </a:cubicBezTo>
                <a:lnTo>
                  <a:pt x="575215" y="3429000"/>
                </a:lnTo>
                <a:lnTo>
                  <a:pt x="575215" y="4019550"/>
                </a:lnTo>
                <a:lnTo>
                  <a:pt x="289465" y="4019550"/>
                </a:lnTo>
                <a:lnTo>
                  <a:pt x="289465" y="4876800"/>
                </a:lnTo>
                <a:lnTo>
                  <a:pt x="2861215" y="4876800"/>
                </a:lnTo>
                <a:lnTo>
                  <a:pt x="2861215" y="4019550"/>
                </a:lnTo>
                <a:lnTo>
                  <a:pt x="2575465" y="4019550"/>
                </a:lnTo>
                <a:lnTo>
                  <a:pt x="2575465" y="3429000"/>
                </a:lnTo>
                <a:lnTo>
                  <a:pt x="2250853" y="3429000"/>
                </a:lnTo>
                <a:cubicBezTo>
                  <a:pt x="2180844" y="3205258"/>
                  <a:pt x="2125694" y="2977991"/>
                  <a:pt x="2085403" y="2748248"/>
                </a:cubicBezTo>
                <a:cubicBezTo>
                  <a:pt x="2203704" y="2697671"/>
                  <a:pt x="2313337" y="2630043"/>
                  <a:pt x="2409825" y="2548319"/>
                </a:cubicBezTo>
                <a:close/>
                <a:moveTo>
                  <a:pt x="2575465" y="4591050"/>
                </a:moveTo>
                <a:lnTo>
                  <a:pt x="575215" y="4591050"/>
                </a:lnTo>
                <a:lnTo>
                  <a:pt x="575215" y="4305300"/>
                </a:lnTo>
                <a:lnTo>
                  <a:pt x="2575465" y="4305300"/>
                </a:lnTo>
                <a:close/>
                <a:moveTo>
                  <a:pt x="2289715" y="3714750"/>
                </a:moveTo>
                <a:lnTo>
                  <a:pt x="2289715" y="4019550"/>
                </a:lnTo>
                <a:lnTo>
                  <a:pt x="860965" y="4019550"/>
                </a:lnTo>
                <a:lnTo>
                  <a:pt x="860965" y="3714750"/>
                </a:lnTo>
                <a:close/>
                <a:moveTo>
                  <a:pt x="1198531" y="3429000"/>
                </a:moveTo>
                <a:cubicBezTo>
                  <a:pt x="1335977" y="2963990"/>
                  <a:pt x="1413320" y="2484978"/>
                  <a:pt x="1429226" y="2000250"/>
                </a:cubicBezTo>
                <a:lnTo>
                  <a:pt x="1721453" y="2000250"/>
                </a:lnTo>
                <a:cubicBezTo>
                  <a:pt x="1737360" y="2484978"/>
                  <a:pt x="1814703" y="2963990"/>
                  <a:pt x="1952149" y="3429000"/>
                </a:cubicBezTo>
                <a:close/>
                <a:moveTo>
                  <a:pt x="1289590" y="1428750"/>
                </a:moveTo>
                <a:cubicBezTo>
                  <a:pt x="1289590" y="1271207"/>
                  <a:pt x="1417796" y="1143000"/>
                  <a:pt x="1575340" y="1143000"/>
                </a:cubicBezTo>
                <a:cubicBezTo>
                  <a:pt x="1732883" y="1143000"/>
                  <a:pt x="1861090" y="1271207"/>
                  <a:pt x="1861090" y="1428750"/>
                </a:cubicBezTo>
                <a:cubicBezTo>
                  <a:pt x="1861090" y="1586293"/>
                  <a:pt x="1732883" y="1714500"/>
                  <a:pt x="1575340" y="1714500"/>
                </a:cubicBezTo>
                <a:cubicBezTo>
                  <a:pt x="1417796" y="1714500"/>
                  <a:pt x="1289590" y="1586293"/>
                  <a:pt x="1289590" y="1428750"/>
                </a:cubicBezTo>
                <a:close/>
                <a:moveTo>
                  <a:pt x="2041969" y="2452973"/>
                </a:moveTo>
                <a:cubicBezTo>
                  <a:pt x="2024062" y="2302859"/>
                  <a:pt x="2012537" y="2151888"/>
                  <a:pt x="2007299" y="2000250"/>
                </a:cubicBezTo>
                <a:lnTo>
                  <a:pt x="2289715" y="2000250"/>
                </a:lnTo>
                <a:lnTo>
                  <a:pt x="2289715" y="1714500"/>
                </a:lnTo>
                <a:lnTo>
                  <a:pt x="2070164" y="1714500"/>
                </a:lnTo>
                <a:cubicBezTo>
                  <a:pt x="2118932" y="1630394"/>
                  <a:pt x="2146840" y="1532763"/>
                  <a:pt x="2146840" y="1428750"/>
                </a:cubicBezTo>
                <a:cubicBezTo>
                  <a:pt x="2146840" y="1113663"/>
                  <a:pt x="1890427" y="857250"/>
                  <a:pt x="1575340" y="857250"/>
                </a:cubicBezTo>
                <a:cubicBezTo>
                  <a:pt x="1260253" y="857250"/>
                  <a:pt x="1003840" y="1113663"/>
                  <a:pt x="1003840" y="1428750"/>
                </a:cubicBezTo>
                <a:cubicBezTo>
                  <a:pt x="1003840" y="1532763"/>
                  <a:pt x="1031748" y="1630394"/>
                  <a:pt x="1080516" y="1714500"/>
                </a:cubicBezTo>
                <a:lnTo>
                  <a:pt x="860965" y="1714500"/>
                </a:lnTo>
                <a:lnTo>
                  <a:pt x="860965" y="2000250"/>
                </a:lnTo>
                <a:lnTo>
                  <a:pt x="1143381" y="2000250"/>
                </a:lnTo>
                <a:cubicBezTo>
                  <a:pt x="1138142" y="2151888"/>
                  <a:pt x="1126617" y="2302859"/>
                  <a:pt x="1108710" y="2452973"/>
                </a:cubicBezTo>
                <a:cubicBezTo>
                  <a:pt x="944747" y="2367753"/>
                  <a:pt x="862565" y="2271789"/>
                  <a:pt x="784955" y="2192941"/>
                </a:cubicBezTo>
                <a:lnTo>
                  <a:pt x="533209" y="2338292"/>
                </a:lnTo>
                <a:lnTo>
                  <a:pt x="390334" y="2090833"/>
                </a:lnTo>
                <a:lnTo>
                  <a:pt x="645414" y="1943576"/>
                </a:lnTo>
                <a:cubicBezTo>
                  <a:pt x="609648" y="1814046"/>
                  <a:pt x="575215" y="1705975"/>
                  <a:pt x="575215" y="1571625"/>
                </a:cubicBezTo>
                <a:cubicBezTo>
                  <a:pt x="575215" y="1437246"/>
                  <a:pt x="609667" y="1329138"/>
                  <a:pt x="645414" y="1199674"/>
                </a:cubicBezTo>
                <a:lnTo>
                  <a:pt x="390334" y="1052417"/>
                </a:lnTo>
                <a:lnTo>
                  <a:pt x="533209" y="804958"/>
                </a:lnTo>
                <a:lnTo>
                  <a:pt x="784955" y="950309"/>
                </a:lnTo>
                <a:cubicBezTo>
                  <a:pt x="1001868" y="729929"/>
                  <a:pt x="1086050" y="669284"/>
                  <a:pt x="1432465" y="579596"/>
                </a:cubicBezTo>
                <a:lnTo>
                  <a:pt x="1432465" y="285750"/>
                </a:lnTo>
                <a:lnTo>
                  <a:pt x="1718215" y="285750"/>
                </a:lnTo>
                <a:lnTo>
                  <a:pt x="1718215" y="579596"/>
                </a:lnTo>
                <a:cubicBezTo>
                  <a:pt x="2060772" y="668284"/>
                  <a:pt x="2146145" y="727224"/>
                  <a:pt x="2365724" y="950309"/>
                </a:cubicBezTo>
                <a:lnTo>
                  <a:pt x="2617470" y="804958"/>
                </a:lnTo>
                <a:lnTo>
                  <a:pt x="2760345" y="1052417"/>
                </a:lnTo>
                <a:lnTo>
                  <a:pt x="2505266" y="1199674"/>
                </a:lnTo>
                <a:cubicBezTo>
                  <a:pt x="2541032" y="1329204"/>
                  <a:pt x="2575465" y="1437275"/>
                  <a:pt x="2575465" y="1571625"/>
                </a:cubicBezTo>
                <a:cubicBezTo>
                  <a:pt x="2575465" y="1706004"/>
                  <a:pt x="2541013" y="1814112"/>
                  <a:pt x="2505266" y="1943576"/>
                </a:cubicBezTo>
                <a:lnTo>
                  <a:pt x="2760345" y="2090833"/>
                </a:lnTo>
                <a:lnTo>
                  <a:pt x="2617470" y="2338292"/>
                </a:lnTo>
                <a:lnTo>
                  <a:pt x="2365724" y="2192941"/>
                </a:lnTo>
                <a:cubicBezTo>
                  <a:pt x="2289839" y="2270036"/>
                  <a:pt x="2206200" y="2367620"/>
                  <a:pt x="2041969" y="2452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pic>
        <p:nvPicPr>
          <p:cNvPr id="600" name="Google Shape;600;p5"/>
          <p:cNvPicPr preferRelativeResize="0"/>
          <p:nvPr>
            <p:ph idx="4" type="pic"/>
          </p:nvPr>
        </p:nvPicPr>
        <p:blipFill rotWithShape="1">
          <a:blip r:embed="rId3">
            <a:alphaModFix/>
          </a:blip>
          <a:srcRect b="0" l="0" r="0" t="0"/>
          <a:stretch/>
        </p:blipFill>
        <p:spPr>
          <a:xfrm>
            <a:off x="1" y="7588056"/>
            <a:ext cx="2712239" cy="3108290"/>
          </a:xfrm>
          <a:prstGeom prst="rect">
            <a:avLst/>
          </a:prstGeom>
          <a:noFill/>
          <a:ln>
            <a:noFill/>
          </a:ln>
        </p:spPr>
      </p:pic>
      <p:sp>
        <p:nvSpPr>
          <p:cNvPr id="601" name="Google Shape;601;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602" name="Google Shape;602;p5"/>
          <p:cNvPicPr preferRelativeResize="0"/>
          <p:nvPr/>
        </p:nvPicPr>
        <p:blipFill rotWithShape="1">
          <a:blip r:embed="rId4">
            <a:alphaModFix/>
          </a:blip>
          <a:srcRect b="0" l="0" r="0" t="0"/>
          <a:stretch/>
        </p:blipFill>
        <p:spPr>
          <a:xfrm>
            <a:off x="427946" y="2420716"/>
            <a:ext cx="665116" cy="665116"/>
          </a:xfrm>
          <a:prstGeom prst="rect">
            <a:avLst/>
          </a:prstGeom>
          <a:noFill/>
          <a:ln>
            <a:noFill/>
          </a:ln>
        </p:spPr>
      </p:pic>
      <p:sp>
        <p:nvSpPr>
          <p:cNvPr id="603" name="Google Shape;603;p5"/>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3</a:t>
            </a:r>
            <a:endParaRPr/>
          </a:p>
        </p:txBody>
      </p:sp>
      <p:sp>
        <p:nvSpPr>
          <p:cNvPr id="604" name="Google Shape;604;p5"/>
          <p:cNvSpPr txBox="1"/>
          <p:nvPr/>
        </p:nvSpPr>
        <p:spPr>
          <a:xfrm>
            <a:off x="2146833" y="2572653"/>
            <a:ext cx="541284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Collaborare insieme al design </a:t>
            </a:r>
            <a:endParaRPr/>
          </a:p>
          <a:p>
            <a:pPr indent="0" lvl="0" marL="0" marR="0" rtl="0" algn="l">
              <a:spcBef>
                <a:spcPts val="0"/>
              </a:spcBef>
              <a:spcAft>
                <a:spcPts val="0"/>
              </a:spcAft>
              <a:buNone/>
            </a:pPr>
            <a:r>
              <a:rPr i="1" lang="en-IE" sz="1200">
                <a:solidFill>
                  <a:srgbClr val="4A8887"/>
                </a:solidFill>
                <a:latin typeface="Calibri"/>
                <a:ea typeface="Calibri"/>
                <a:cs typeface="Calibri"/>
                <a:sym typeface="Calibri"/>
              </a:rPr>
              <a:t>Concentrarsi sulla co-creazione di idee, spazi o progetti con particolare attenzione al design</a:t>
            </a:r>
            <a:r>
              <a:rPr lang="en-IE" sz="1400">
                <a:solidFill>
                  <a:srgbClr val="F16924"/>
                </a:solidFill>
                <a:latin typeface="Calibri"/>
                <a:ea typeface="Calibri"/>
                <a:cs typeface="Calibri"/>
                <a:sym typeface="Calibri"/>
              </a:rPr>
              <a:t>.</a:t>
            </a:r>
            <a:endParaRPr/>
          </a:p>
        </p:txBody>
      </p:sp>
      <p:graphicFrame>
        <p:nvGraphicFramePr>
          <p:cNvPr id="605" name="Google Shape;605;p5"/>
          <p:cNvGraphicFramePr/>
          <p:nvPr/>
        </p:nvGraphicFramePr>
        <p:xfrm>
          <a:off x="181455" y="3281304"/>
          <a:ext cx="3000000" cy="3000000"/>
        </p:xfrm>
        <a:graphic>
          <a:graphicData uri="http://schemas.openxmlformats.org/drawingml/2006/table">
            <a:tbl>
              <a:tblPr bandRow="1" firstRow="1">
                <a:noFill/>
                <a:tableStyleId>{F189F899-8B6C-4770-89CA-BA70D1836DBD}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Salute e benessere: </a:t>
                      </a:r>
                      <a:r>
                        <a:rPr b="0" lang="en-IE" sz="1800">
                          <a:solidFill>
                            <a:schemeClr val="lt1"/>
                          </a:solidFill>
                          <a:latin typeface="Calibri"/>
                          <a:ea typeface="Calibri"/>
                          <a:cs typeface="Calibri"/>
                          <a:sym typeface="Calibri"/>
                        </a:rPr>
                        <a:t>Progettazione collaborativa del benessere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Bauhaus Bauhaus Toolbox</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just">
                        <a:lnSpc>
                          <a:spcPct val="100000"/>
                        </a:lnSpc>
                        <a:spcBef>
                          <a:spcPts val="0"/>
                        </a:spcBef>
                        <a:spcAft>
                          <a:spcPts val="0"/>
                        </a:spcAft>
                        <a:buNone/>
                      </a:pPr>
                      <a:r>
                        <a:rPr lang="en-IE" sz="1400">
                          <a:solidFill>
                            <a:srgbClr val="4B4B4B"/>
                          </a:solidFill>
                          <a:latin typeface="Calibri"/>
                          <a:ea typeface="Calibri"/>
                          <a:cs typeface="Calibri"/>
                          <a:sym typeface="Calibri"/>
                        </a:rPr>
                        <a:t>Collaborate e progettate spazi di benessere inclusivi nella natura, assicurandovi che i progetti siano consapevoli dell'ambiente, culturalmente arricchenti e accessibili a gruppi diversi. Utilizzate il </a:t>
                      </a:r>
                      <a:r>
                        <a:rPr b="1" lang="en-IE" sz="1600">
                          <a:solidFill>
                            <a:srgbClr val="4A8887"/>
                          </a:solidFill>
                          <a:latin typeface="Calibri"/>
                          <a:ea typeface="Calibri"/>
                          <a:cs typeface="Calibri"/>
                          <a:sym typeface="Calibri"/>
                        </a:rPr>
                        <a:t>Bauhaus Toolbox </a:t>
                      </a:r>
                      <a:r>
                        <a:rPr lang="en-IE" sz="1400">
                          <a:solidFill>
                            <a:srgbClr val="4B4B4B"/>
                          </a:solidFill>
                          <a:latin typeface="Calibri"/>
                          <a:ea typeface="Calibri"/>
                          <a:cs typeface="Calibri"/>
                          <a:sym typeface="Calibri"/>
                        </a:rPr>
                        <a:t>per integrare sostenibilità, estetica e inclusività nei vostri progetti di benessere.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Bauhaus Toolbox</a:t>
                      </a:r>
                      <a:r>
                        <a:rPr lang="en-IE" sz="1400">
                          <a:solidFill>
                            <a:srgbClr val="4A8887"/>
                          </a:solidFill>
                          <a:latin typeface="Calibri"/>
                          <a:ea typeface="Calibri"/>
                          <a:cs typeface="Calibri"/>
                          <a:sym typeface="Calibri"/>
                        </a:rPr>
                        <a:t>.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06" name="Google Shape;606;p5"/>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Connessioni</a:t>
            </a:r>
            <a:endParaRPr/>
          </a:p>
          <a:p>
            <a:pPr indent="0" lvl="0" marL="0" marR="0" rtl="0" algn="l">
              <a:lnSpc>
                <a:spcPct val="100000"/>
              </a:lnSpc>
              <a:spcBef>
                <a:spcPts val="0"/>
              </a:spcBef>
              <a:spcAft>
                <a:spcPts val="0"/>
              </a:spcAft>
              <a:buClr>
                <a:schemeClr val="lt1"/>
              </a:buClr>
              <a:buSzPts val="3200"/>
              <a:buFont typeface="Arial"/>
              <a:buNone/>
            </a:pPr>
            <a:r>
              <a:t/>
            </a:r>
            <a:endParaRPr b="1" i="0" sz="3200">
              <a:solidFill>
                <a:schemeClr val="lt1"/>
              </a:solidFill>
              <a:latin typeface="Calibri"/>
              <a:ea typeface="Calibri"/>
              <a:cs typeface="Calibri"/>
              <a:sym typeface="Calibri"/>
            </a:endParaRPr>
          </a:p>
        </p:txBody>
      </p:sp>
      <p:sp>
        <p:nvSpPr>
          <p:cNvPr id="607" name="Google Shape;607;p5"/>
          <p:cNvSpPr/>
          <p:nvPr/>
        </p:nvSpPr>
        <p:spPr>
          <a:xfrm>
            <a:off x="2802019" y="709632"/>
            <a:ext cx="513520" cy="794855"/>
          </a:xfrm>
          <a:custGeom>
            <a:rect b="b" l="l" r="r" t="t"/>
            <a:pathLst>
              <a:path extrusionOk="0" h="4876799" w="3150679">
                <a:moveTo>
                  <a:pt x="2722055" y="2728627"/>
                </a:moveTo>
                <a:lnTo>
                  <a:pt x="3150680" y="1986248"/>
                </a:lnTo>
                <a:lnTo>
                  <a:pt x="2836355" y="1804797"/>
                </a:lnTo>
                <a:cubicBezTo>
                  <a:pt x="2853214" y="1722596"/>
                  <a:pt x="2861215" y="1646777"/>
                  <a:pt x="2861215" y="1571625"/>
                </a:cubicBezTo>
                <a:cubicBezTo>
                  <a:pt x="2861215" y="1496473"/>
                  <a:pt x="2853214" y="1420654"/>
                  <a:pt x="2836355" y="1338453"/>
                </a:cubicBezTo>
                <a:lnTo>
                  <a:pt x="3150680" y="1157002"/>
                </a:lnTo>
                <a:lnTo>
                  <a:pt x="2722055" y="414623"/>
                </a:lnTo>
                <a:lnTo>
                  <a:pt x="2409920" y="594836"/>
                </a:lnTo>
                <a:cubicBezTo>
                  <a:pt x="2291429" y="494348"/>
                  <a:pt x="2153793" y="415862"/>
                  <a:pt x="2003965" y="363284"/>
                </a:cubicBezTo>
                <a:lnTo>
                  <a:pt x="2003965" y="0"/>
                </a:lnTo>
                <a:lnTo>
                  <a:pt x="1146715" y="0"/>
                </a:lnTo>
                <a:lnTo>
                  <a:pt x="1146715" y="363284"/>
                </a:lnTo>
                <a:cubicBezTo>
                  <a:pt x="996887" y="415862"/>
                  <a:pt x="859250" y="494348"/>
                  <a:pt x="740759" y="594836"/>
                </a:cubicBezTo>
                <a:lnTo>
                  <a:pt x="428530" y="414623"/>
                </a:lnTo>
                <a:lnTo>
                  <a:pt x="0" y="1157002"/>
                </a:lnTo>
                <a:lnTo>
                  <a:pt x="314325" y="1338453"/>
                </a:lnTo>
                <a:cubicBezTo>
                  <a:pt x="297466" y="1420654"/>
                  <a:pt x="289465" y="1496473"/>
                  <a:pt x="289465" y="1571625"/>
                </a:cubicBezTo>
                <a:cubicBezTo>
                  <a:pt x="289465" y="1646777"/>
                  <a:pt x="297466" y="1722596"/>
                  <a:pt x="314325" y="1804797"/>
                </a:cubicBezTo>
                <a:lnTo>
                  <a:pt x="0" y="1986248"/>
                </a:lnTo>
                <a:lnTo>
                  <a:pt x="428530" y="2728627"/>
                </a:lnTo>
                <a:lnTo>
                  <a:pt x="740855" y="2548319"/>
                </a:lnTo>
                <a:cubicBezTo>
                  <a:pt x="837343" y="2630043"/>
                  <a:pt x="946976" y="2697671"/>
                  <a:pt x="1065276" y="2748248"/>
                </a:cubicBezTo>
                <a:cubicBezTo>
                  <a:pt x="1024985" y="2977991"/>
                  <a:pt x="969835" y="3205258"/>
                  <a:pt x="899827" y="3429000"/>
                </a:cubicBezTo>
                <a:lnTo>
                  <a:pt x="575215" y="3429000"/>
                </a:lnTo>
                <a:lnTo>
                  <a:pt x="575215" y="4019550"/>
                </a:lnTo>
                <a:lnTo>
                  <a:pt x="289465" y="4019550"/>
                </a:lnTo>
                <a:lnTo>
                  <a:pt x="289465" y="4876800"/>
                </a:lnTo>
                <a:lnTo>
                  <a:pt x="2861215" y="4876800"/>
                </a:lnTo>
                <a:lnTo>
                  <a:pt x="2861215" y="4019550"/>
                </a:lnTo>
                <a:lnTo>
                  <a:pt x="2575465" y="4019550"/>
                </a:lnTo>
                <a:lnTo>
                  <a:pt x="2575465" y="3429000"/>
                </a:lnTo>
                <a:lnTo>
                  <a:pt x="2250853" y="3429000"/>
                </a:lnTo>
                <a:cubicBezTo>
                  <a:pt x="2180844" y="3205258"/>
                  <a:pt x="2125694" y="2977991"/>
                  <a:pt x="2085403" y="2748248"/>
                </a:cubicBezTo>
                <a:cubicBezTo>
                  <a:pt x="2203704" y="2697671"/>
                  <a:pt x="2313337" y="2630043"/>
                  <a:pt x="2409825" y="2548319"/>
                </a:cubicBezTo>
                <a:close/>
                <a:moveTo>
                  <a:pt x="2575465" y="4591050"/>
                </a:moveTo>
                <a:lnTo>
                  <a:pt x="575215" y="4591050"/>
                </a:lnTo>
                <a:lnTo>
                  <a:pt x="575215" y="4305300"/>
                </a:lnTo>
                <a:lnTo>
                  <a:pt x="2575465" y="4305300"/>
                </a:lnTo>
                <a:close/>
                <a:moveTo>
                  <a:pt x="2289715" y="3714750"/>
                </a:moveTo>
                <a:lnTo>
                  <a:pt x="2289715" y="4019550"/>
                </a:lnTo>
                <a:lnTo>
                  <a:pt x="860965" y="4019550"/>
                </a:lnTo>
                <a:lnTo>
                  <a:pt x="860965" y="3714750"/>
                </a:lnTo>
                <a:close/>
                <a:moveTo>
                  <a:pt x="1198531" y="3429000"/>
                </a:moveTo>
                <a:cubicBezTo>
                  <a:pt x="1335977" y="2963990"/>
                  <a:pt x="1413320" y="2484978"/>
                  <a:pt x="1429226" y="2000250"/>
                </a:cubicBezTo>
                <a:lnTo>
                  <a:pt x="1721453" y="2000250"/>
                </a:lnTo>
                <a:cubicBezTo>
                  <a:pt x="1737360" y="2484978"/>
                  <a:pt x="1814703" y="2963990"/>
                  <a:pt x="1952149" y="3429000"/>
                </a:cubicBezTo>
                <a:close/>
                <a:moveTo>
                  <a:pt x="1289590" y="1428750"/>
                </a:moveTo>
                <a:cubicBezTo>
                  <a:pt x="1289590" y="1271207"/>
                  <a:pt x="1417796" y="1143000"/>
                  <a:pt x="1575340" y="1143000"/>
                </a:cubicBezTo>
                <a:cubicBezTo>
                  <a:pt x="1732883" y="1143000"/>
                  <a:pt x="1861090" y="1271207"/>
                  <a:pt x="1861090" y="1428750"/>
                </a:cubicBezTo>
                <a:cubicBezTo>
                  <a:pt x="1861090" y="1586293"/>
                  <a:pt x="1732883" y="1714500"/>
                  <a:pt x="1575340" y="1714500"/>
                </a:cubicBezTo>
                <a:cubicBezTo>
                  <a:pt x="1417796" y="1714500"/>
                  <a:pt x="1289590" y="1586293"/>
                  <a:pt x="1289590" y="1428750"/>
                </a:cubicBezTo>
                <a:close/>
                <a:moveTo>
                  <a:pt x="2041969" y="2452973"/>
                </a:moveTo>
                <a:cubicBezTo>
                  <a:pt x="2024062" y="2302859"/>
                  <a:pt x="2012537" y="2151888"/>
                  <a:pt x="2007299" y="2000250"/>
                </a:cubicBezTo>
                <a:lnTo>
                  <a:pt x="2289715" y="2000250"/>
                </a:lnTo>
                <a:lnTo>
                  <a:pt x="2289715" y="1714500"/>
                </a:lnTo>
                <a:lnTo>
                  <a:pt x="2070164" y="1714500"/>
                </a:lnTo>
                <a:cubicBezTo>
                  <a:pt x="2118932" y="1630394"/>
                  <a:pt x="2146840" y="1532763"/>
                  <a:pt x="2146840" y="1428750"/>
                </a:cubicBezTo>
                <a:cubicBezTo>
                  <a:pt x="2146840" y="1113663"/>
                  <a:pt x="1890427" y="857250"/>
                  <a:pt x="1575340" y="857250"/>
                </a:cubicBezTo>
                <a:cubicBezTo>
                  <a:pt x="1260253" y="857250"/>
                  <a:pt x="1003840" y="1113663"/>
                  <a:pt x="1003840" y="1428750"/>
                </a:cubicBezTo>
                <a:cubicBezTo>
                  <a:pt x="1003840" y="1532763"/>
                  <a:pt x="1031748" y="1630394"/>
                  <a:pt x="1080516" y="1714500"/>
                </a:cubicBezTo>
                <a:lnTo>
                  <a:pt x="860965" y="1714500"/>
                </a:lnTo>
                <a:lnTo>
                  <a:pt x="860965" y="2000250"/>
                </a:lnTo>
                <a:lnTo>
                  <a:pt x="1143381" y="2000250"/>
                </a:lnTo>
                <a:cubicBezTo>
                  <a:pt x="1138142" y="2151888"/>
                  <a:pt x="1126617" y="2302859"/>
                  <a:pt x="1108710" y="2452973"/>
                </a:cubicBezTo>
                <a:cubicBezTo>
                  <a:pt x="944747" y="2367753"/>
                  <a:pt x="862565" y="2271789"/>
                  <a:pt x="784955" y="2192941"/>
                </a:cubicBezTo>
                <a:lnTo>
                  <a:pt x="533209" y="2338292"/>
                </a:lnTo>
                <a:lnTo>
                  <a:pt x="390334" y="2090833"/>
                </a:lnTo>
                <a:lnTo>
                  <a:pt x="645414" y="1943576"/>
                </a:lnTo>
                <a:cubicBezTo>
                  <a:pt x="609648" y="1814046"/>
                  <a:pt x="575215" y="1705975"/>
                  <a:pt x="575215" y="1571625"/>
                </a:cubicBezTo>
                <a:cubicBezTo>
                  <a:pt x="575215" y="1437246"/>
                  <a:pt x="609667" y="1329138"/>
                  <a:pt x="645414" y="1199674"/>
                </a:cubicBezTo>
                <a:lnTo>
                  <a:pt x="390334" y="1052417"/>
                </a:lnTo>
                <a:lnTo>
                  <a:pt x="533209" y="804958"/>
                </a:lnTo>
                <a:lnTo>
                  <a:pt x="784955" y="950309"/>
                </a:lnTo>
                <a:cubicBezTo>
                  <a:pt x="1001868" y="729929"/>
                  <a:pt x="1086050" y="669284"/>
                  <a:pt x="1432465" y="579596"/>
                </a:cubicBezTo>
                <a:lnTo>
                  <a:pt x="1432465" y="285750"/>
                </a:lnTo>
                <a:lnTo>
                  <a:pt x="1718215" y="285750"/>
                </a:lnTo>
                <a:lnTo>
                  <a:pt x="1718215" y="579596"/>
                </a:lnTo>
                <a:cubicBezTo>
                  <a:pt x="2060772" y="668284"/>
                  <a:pt x="2146145" y="727224"/>
                  <a:pt x="2365724" y="950309"/>
                </a:cubicBezTo>
                <a:lnTo>
                  <a:pt x="2617470" y="804958"/>
                </a:lnTo>
                <a:lnTo>
                  <a:pt x="2760345" y="1052417"/>
                </a:lnTo>
                <a:lnTo>
                  <a:pt x="2505266" y="1199674"/>
                </a:lnTo>
                <a:cubicBezTo>
                  <a:pt x="2541032" y="1329204"/>
                  <a:pt x="2575465" y="1437275"/>
                  <a:pt x="2575465" y="1571625"/>
                </a:cubicBezTo>
                <a:cubicBezTo>
                  <a:pt x="2575465" y="1706004"/>
                  <a:pt x="2541013" y="1814112"/>
                  <a:pt x="2505266" y="1943576"/>
                </a:cubicBezTo>
                <a:lnTo>
                  <a:pt x="2760345" y="2090833"/>
                </a:lnTo>
                <a:lnTo>
                  <a:pt x="2617470" y="2338292"/>
                </a:lnTo>
                <a:lnTo>
                  <a:pt x="2365724" y="2192941"/>
                </a:lnTo>
                <a:cubicBezTo>
                  <a:pt x="2289839" y="2270036"/>
                  <a:pt x="2206200" y="2367620"/>
                  <a:pt x="2041969" y="2452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08" name="Google Shape;608;p5"/>
          <p:cNvPicPr preferRelativeResize="0"/>
          <p:nvPr/>
        </p:nvPicPr>
        <p:blipFill rotWithShape="1">
          <a:blip r:embed="rId6">
            <a:alphaModFix amt="70000"/>
          </a:blip>
          <a:srcRect b="0" l="0" r="0" t="0"/>
          <a:stretch/>
        </p:blipFill>
        <p:spPr>
          <a:xfrm>
            <a:off x="0" y="7917593"/>
            <a:ext cx="2634492" cy="2774220"/>
          </a:xfrm>
          <a:custGeom>
            <a:rect b="b" l="l" r="r" t="t"/>
            <a:pathLst>
              <a:path extrusionOk="0" h="2774220" w="2634492">
                <a:moveTo>
                  <a:pt x="0" y="0"/>
                </a:moveTo>
                <a:lnTo>
                  <a:pt x="2634492" y="0"/>
                </a:lnTo>
                <a:lnTo>
                  <a:pt x="2634492" y="2774220"/>
                </a:lnTo>
                <a:lnTo>
                  <a:pt x="0" y="2774220"/>
                </a:lnTo>
                <a:close/>
              </a:path>
            </a:pathLst>
          </a:custGeom>
          <a:noFill/>
          <a:ln>
            <a:noFill/>
          </a:ln>
        </p:spPr>
      </p:pic>
      <p:pic>
        <p:nvPicPr>
          <p:cNvPr id="609" name="Google Shape;609;p5"/>
          <p:cNvPicPr preferRelativeResize="0"/>
          <p:nvPr/>
        </p:nvPicPr>
        <p:blipFill rotWithShape="1">
          <a:blip r:embed="rId7">
            <a:alphaModFix/>
          </a:blip>
          <a:srcRect b="0" l="0" r="0" t="0"/>
          <a:stretch/>
        </p:blipFill>
        <p:spPr>
          <a:xfrm>
            <a:off x="3299766" y="6622398"/>
            <a:ext cx="3776895" cy="3940527"/>
          </a:xfrm>
          <a:prstGeom prst="rect">
            <a:avLst/>
          </a:prstGeom>
          <a:noFill/>
          <a:ln>
            <a:noFill/>
          </a:ln>
        </p:spPr>
      </p:pic>
      <p:pic>
        <p:nvPicPr>
          <p:cNvPr id="610" name="Google Shape;610;p5"/>
          <p:cNvPicPr preferRelativeResize="0"/>
          <p:nvPr/>
        </p:nvPicPr>
        <p:blipFill rotWithShape="1">
          <a:blip r:embed="rId8">
            <a:alphaModFix/>
          </a:blip>
          <a:srcRect b="0" l="0" r="0" t="0"/>
          <a:stretch/>
        </p:blipFill>
        <p:spPr>
          <a:xfrm>
            <a:off x="4006233" y="7403219"/>
            <a:ext cx="2363961" cy="2363961"/>
          </a:xfrm>
          <a:custGeom>
            <a:rect b="b" l="l" r="r" t="t"/>
            <a:pathLst>
              <a:path extrusionOk="0" h="5025774" w="5025774">
                <a:moveTo>
                  <a:pt x="2512887" y="0"/>
                </a:moveTo>
                <a:cubicBezTo>
                  <a:pt x="3900716" y="0"/>
                  <a:pt x="5025774" y="1125058"/>
                  <a:pt x="5025774" y="2512887"/>
                </a:cubicBezTo>
                <a:cubicBezTo>
                  <a:pt x="5025774" y="3900716"/>
                  <a:pt x="3900716" y="5025774"/>
                  <a:pt x="2512887" y="5025774"/>
                </a:cubicBezTo>
                <a:cubicBezTo>
                  <a:pt x="1125058" y="5025774"/>
                  <a:pt x="0" y="3900716"/>
                  <a:pt x="0" y="2512887"/>
                </a:cubicBezTo>
                <a:cubicBezTo>
                  <a:pt x="0" y="1125058"/>
                  <a:pt x="1125058" y="0"/>
                  <a:pt x="2512887" y="0"/>
                </a:cubicBezTo>
                <a:close/>
              </a:path>
            </a:pathLst>
          </a:custGeom>
          <a:noFill/>
          <a:ln>
            <a:noFill/>
          </a:ln>
        </p:spPr>
      </p:pic>
      <p:pic>
        <p:nvPicPr>
          <p:cNvPr id="611" name="Google Shape;611;p5"/>
          <p:cNvPicPr preferRelativeResize="0"/>
          <p:nvPr/>
        </p:nvPicPr>
        <p:blipFill rotWithShape="1">
          <a:blip r:embed="rId9">
            <a:alphaModFix amt="70000"/>
          </a:blip>
          <a:srcRect b="0" l="0" r="0" t="0"/>
          <a:stretch/>
        </p:blipFill>
        <p:spPr>
          <a:xfrm>
            <a:off x="4026553" y="7503641"/>
            <a:ext cx="2233059" cy="22330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descr="Lightbulb and gear with solid fill" id="616" name="Google Shape;616;p6"/>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617" name="Google Shape;617;p6"/>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4</a:t>
            </a:r>
            <a:endParaRPr/>
          </a:p>
        </p:txBody>
      </p:sp>
      <p:sp>
        <p:nvSpPr>
          <p:cNvPr id="618" name="Google Shape;618;p6"/>
          <p:cNvSpPr txBox="1"/>
          <p:nvPr/>
        </p:nvSpPr>
        <p:spPr>
          <a:xfrm>
            <a:off x="2146833" y="2572653"/>
            <a:ext cx="541284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Pianificare e coordinare insieme </a:t>
            </a:r>
            <a:endParaRPr/>
          </a:p>
          <a:p>
            <a:pPr indent="0" lvl="0" marL="0" marR="0" rtl="0" algn="l">
              <a:spcBef>
                <a:spcPts val="0"/>
              </a:spcBef>
              <a:spcAft>
                <a:spcPts val="0"/>
              </a:spcAft>
              <a:buNone/>
            </a:pPr>
            <a:r>
              <a:rPr i="1" lang="en-IE" sz="1400">
                <a:solidFill>
                  <a:srgbClr val="4A8887"/>
                </a:solidFill>
                <a:latin typeface="Calibri"/>
                <a:ea typeface="Calibri"/>
                <a:cs typeface="Calibri"/>
                <a:sym typeface="Calibri"/>
              </a:rPr>
              <a:t>incentrato su attività di pianificazione e strategizzazione congiunte</a:t>
            </a:r>
            <a:r>
              <a:rPr lang="en-IE" sz="1400">
                <a:solidFill>
                  <a:srgbClr val="F16924"/>
                </a:solidFill>
                <a:latin typeface="Calibri"/>
                <a:ea typeface="Calibri"/>
                <a:cs typeface="Calibri"/>
                <a:sym typeface="Calibri"/>
              </a:rPr>
              <a:t>.</a:t>
            </a:r>
            <a:endParaRPr/>
          </a:p>
        </p:txBody>
      </p:sp>
      <p:sp>
        <p:nvSpPr>
          <p:cNvPr id="619" name="Google Shape;619;p6"/>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Connessioni</a:t>
            </a:r>
            <a:endParaRPr/>
          </a:p>
          <a:p>
            <a:pPr indent="0" lvl="0" marL="0" marR="0" rtl="0" algn="l">
              <a:lnSpc>
                <a:spcPct val="100000"/>
              </a:lnSpc>
              <a:spcBef>
                <a:spcPts val="0"/>
              </a:spcBef>
              <a:spcAft>
                <a:spcPts val="0"/>
              </a:spcAft>
              <a:buClr>
                <a:schemeClr val="lt1"/>
              </a:buClr>
              <a:buSzPts val="3200"/>
              <a:buFont typeface="Arial"/>
              <a:buNone/>
            </a:pPr>
            <a:r>
              <a:t/>
            </a:r>
            <a:endParaRPr b="1" i="0" sz="3200">
              <a:solidFill>
                <a:schemeClr val="lt1"/>
              </a:solidFill>
              <a:latin typeface="Calibri"/>
              <a:ea typeface="Calibri"/>
              <a:cs typeface="Calibri"/>
              <a:sym typeface="Calibri"/>
            </a:endParaRPr>
          </a:p>
        </p:txBody>
      </p:sp>
      <p:sp>
        <p:nvSpPr>
          <p:cNvPr id="620" name="Google Shape;620;p6"/>
          <p:cNvSpPr/>
          <p:nvPr/>
        </p:nvSpPr>
        <p:spPr>
          <a:xfrm>
            <a:off x="2802019" y="709632"/>
            <a:ext cx="513520" cy="794855"/>
          </a:xfrm>
          <a:custGeom>
            <a:rect b="b" l="l" r="r" t="t"/>
            <a:pathLst>
              <a:path extrusionOk="0" h="4876799" w="3150679">
                <a:moveTo>
                  <a:pt x="2722055" y="2728627"/>
                </a:moveTo>
                <a:lnTo>
                  <a:pt x="3150680" y="1986248"/>
                </a:lnTo>
                <a:lnTo>
                  <a:pt x="2836355" y="1804797"/>
                </a:lnTo>
                <a:cubicBezTo>
                  <a:pt x="2853214" y="1722596"/>
                  <a:pt x="2861215" y="1646777"/>
                  <a:pt x="2861215" y="1571625"/>
                </a:cubicBezTo>
                <a:cubicBezTo>
                  <a:pt x="2861215" y="1496473"/>
                  <a:pt x="2853214" y="1420654"/>
                  <a:pt x="2836355" y="1338453"/>
                </a:cubicBezTo>
                <a:lnTo>
                  <a:pt x="3150680" y="1157002"/>
                </a:lnTo>
                <a:lnTo>
                  <a:pt x="2722055" y="414623"/>
                </a:lnTo>
                <a:lnTo>
                  <a:pt x="2409920" y="594836"/>
                </a:lnTo>
                <a:cubicBezTo>
                  <a:pt x="2291429" y="494348"/>
                  <a:pt x="2153793" y="415862"/>
                  <a:pt x="2003965" y="363284"/>
                </a:cubicBezTo>
                <a:lnTo>
                  <a:pt x="2003965" y="0"/>
                </a:lnTo>
                <a:lnTo>
                  <a:pt x="1146715" y="0"/>
                </a:lnTo>
                <a:lnTo>
                  <a:pt x="1146715" y="363284"/>
                </a:lnTo>
                <a:cubicBezTo>
                  <a:pt x="996887" y="415862"/>
                  <a:pt x="859250" y="494348"/>
                  <a:pt x="740759" y="594836"/>
                </a:cubicBezTo>
                <a:lnTo>
                  <a:pt x="428530" y="414623"/>
                </a:lnTo>
                <a:lnTo>
                  <a:pt x="0" y="1157002"/>
                </a:lnTo>
                <a:lnTo>
                  <a:pt x="314325" y="1338453"/>
                </a:lnTo>
                <a:cubicBezTo>
                  <a:pt x="297466" y="1420654"/>
                  <a:pt x="289465" y="1496473"/>
                  <a:pt x="289465" y="1571625"/>
                </a:cubicBezTo>
                <a:cubicBezTo>
                  <a:pt x="289465" y="1646777"/>
                  <a:pt x="297466" y="1722596"/>
                  <a:pt x="314325" y="1804797"/>
                </a:cubicBezTo>
                <a:lnTo>
                  <a:pt x="0" y="1986248"/>
                </a:lnTo>
                <a:lnTo>
                  <a:pt x="428530" y="2728627"/>
                </a:lnTo>
                <a:lnTo>
                  <a:pt x="740855" y="2548319"/>
                </a:lnTo>
                <a:cubicBezTo>
                  <a:pt x="837343" y="2630043"/>
                  <a:pt x="946976" y="2697671"/>
                  <a:pt x="1065276" y="2748248"/>
                </a:cubicBezTo>
                <a:cubicBezTo>
                  <a:pt x="1024985" y="2977991"/>
                  <a:pt x="969835" y="3205258"/>
                  <a:pt x="899827" y="3429000"/>
                </a:cubicBezTo>
                <a:lnTo>
                  <a:pt x="575215" y="3429000"/>
                </a:lnTo>
                <a:lnTo>
                  <a:pt x="575215" y="4019550"/>
                </a:lnTo>
                <a:lnTo>
                  <a:pt x="289465" y="4019550"/>
                </a:lnTo>
                <a:lnTo>
                  <a:pt x="289465" y="4876800"/>
                </a:lnTo>
                <a:lnTo>
                  <a:pt x="2861215" y="4876800"/>
                </a:lnTo>
                <a:lnTo>
                  <a:pt x="2861215" y="4019550"/>
                </a:lnTo>
                <a:lnTo>
                  <a:pt x="2575465" y="4019550"/>
                </a:lnTo>
                <a:lnTo>
                  <a:pt x="2575465" y="3429000"/>
                </a:lnTo>
                <a:lnTo>
                  <a:pt x="2250853" y="3429000"/>
                </a:lnTo>
                <a:cubicBezTo>
                  <a:pt x="2180844" y="3205258"/>
                  <a:pt x="2125694" y="2977991"/>
                  <a:pt x="2085403" y="2748248"/>
                </a:cubicBezTo>
                <a:cubicBezTo>
                  <a:pt x="2203704" y="2697671"/>
                  <a:pt x="2313337" y="2630043"/>
                  <a:pt x="2409825" y="2548319"/>
                </a:cubicBezTo>
                <a:close/>
                <a:moveTo>
                  <a:pt x="2575465" y="4591050"/>
                </a:moveTo>
                <a:lnTo>
                  <a:pt x="575215" y="4591050"/>
                </a:lnTo>
                <a:lnTo>
                  <a:pt x="575215" y="4305300"/>
                </a:lnTo>
                <a:lnTo>
                  <a:pt x="2575465" y="4305300"/>
                </a:lnTo>
                <a:close/>
                <a:moveTo>
                  <a:pt x="2289715" y="3714750"/>
                </a:moveTo>
                <a:lnTo>
                  <a:pt x="2289715" y="4019550"/>
                </a:lnTo>
                <a:lnTo>
                  <a:pt x="860965" y="4019550"/>
                </a:lnTo>
                <a:lnTo>
                  <a:pt x="860965" y="3714750"/>
                </a:lnTo>
                <a:close/>
                <a:moveTo>
                  <a:pt x="1198531" y="3429000"/>
                </a:moveTo>
                <a:cubicBezTo>
                  <a:pt x="1335977" y="2963990"/>
                  <a:pt x="1413320" y="2484978"/>
                  <a:pt x="1429226" y="2000250"/>
                </a:cubicBezTo>
                <a:lnTo>
                  <a:pt x="1721453" y="2000250"/>
                </a:lnTo>
                <a:cubicBezTo>
                  <a:pt x="1737360" y="2484978"/>
                  <a:pt x="1814703" y="2963990"/>
                  <a:pt x="1952149" y="3429000"/>
                </a:cubicBezTo>
                <a:close/>
                <a:moveTo>
                  <a:pt x="1289590" y="1428750"/>
                </a:moveTo>
                <a:cubicBezTo>
                  <a:pt x="1289590" y="1271207"/>
                  <a:pt x="1417796" y="1143000"/>
                  <a:pt x="1575340" y="1143000"/>
                </a:cubicBezTo>
                <a:cubicBezTo>
                  <a:pt x="1732883" y="1143000"/>
                  <a:pt x="1861090" y="1271207"/>
                  <a:pt x="1861090" y="1428750"/>
                </a:cubicBezTo>
                <a:cubicBezTo>
                  <a:pt x="1861090" y="1586293"/>
                  <a:pt x="1732883" y="1714500"/>
                  <a:pt x="1575340" y="1714500"/>
                </a:cubicBezTo>
                <a:cubicBezTo>
                  <a:pt x="1417796" y="1714500"/>
                  <a:pt x="1289590" y="1586293"/>
                  <a:pt x="1289590" y="1428750"/>
                </a:cubicBezTo>
                <a:close/>
                <a:moveTo>
                  <a:pt x="2041969" y="2452973"/>
                </a:moveTo>
                <a:cubicBezTo>
                  <a:pt x="2024062" y="2302859"/>
                  <a:pt x="2012537" y="2151888"/>
                  <a:pt x="2007299" y="2000250"/>
                </a:cubicBezTo>
                <a:lnTo>
                  <a:pt x="2289715" y="2000250"/>
                </a:lnTo>
                <a:lnTo>
                  <a:pt x="2289715" y="1714500"/>
                </a:lnTo>
                <a:lnTo>
                  <a:pt x="2070164" y="1714500"/>
                </a:lnTo>
                <a:cubicBezTo>
                  <a:pt x="2118932" y="1630394"/>
                  <a:pt x="2146840" y="1532763"/>
                  <a:pt x="2146840" y="1428750"/>
                </a:cubicBezTo>
                <a:cubicBezTo>
                  <a:pt x="2146840" y="1113663"/>
                  <a:pt x="1890427" y="857250"/>
                  <a:pt x="1575340" y="857250"/>
                </a:cubicBezTo>
                <a:cubicBezTo>
                  <a:pt x="1260253" y="857250"/>
                  <a:pt x="1003840" y="1113663"/>
                  <a:pt x="1003840" y="1428750"/>
                </a:cubicBezTo>
                <a:cubicBezTo>
                  <a:pt x="1003840" y="1532763"/>
                  <a:pt x="1031748" y="1630394"/>
                  <a:pt x="1080516" y="1714500"/>
                </a:cubicBezTo>
                <a:lnTo>
                  <a:pt x="860965" y="1714500"/>
                </a:lnTo>
                <a:lnTo>
                  <a:pt x="860965" y="2000250"/>
                </a:lnTo>
                <a:lnTo>
                  <a:pt x="1143381" y="2000250"/>
                </a:lnTo>
                <a:cubicBezTo>
                  <a:pt x="1138142" y="2151888"/>
                  <a:pt x="1126617" y="2302859"/>
                  <a:pt x="1108710" y="2452973"/>
                </a:cubicBezTo>
                <a:cubicBezTo>
                  <a:pt x="944747" y="2367753"/>
                  <a:pt x="862565" y="2271789"/>
                  <a:pt x="784955" y="2192941"/>
                </a:cubicBezTo>
                <a:lnTo>
                  <a:pt x="533209" y="2338292"/>
                </a:lnTo>
                <a:lnTo>
                  <a:pt x="390334" y="2090833"/>
                </a:lnTo>
                <a:lnTo>
                  <a:pt x="645414" y="1943576"/>
                </a:lnTo>
                <a:cubicBezTo>
                  <a:pt x="609648" y="1814046"/>
                  <a:pt x="575215" y="1705975"/>
                  <a:pt x="575215" y="1571625"/>
                </a:cubicBezTo>
                <a:cubicBezTo>
                  <a:pt x="575215" y="1437246"/>
                  <a:pt x="609667" y="1329138"/>
                  <a:pt x="645414" y="1199674"/>
                </a:cubicBezTo>
                <a:lnTo>
                  <a:pt x="390334" y="1052417"/>
                </a:lnTo>
                <a:lnTo>
                  <a:pt x="533209" y="804958"/>
                </a:lnTo>
                <a:lnTo>
                  <a:pt x="784955" y="950309"/>
                </a:lnTo>
                <a:cubicBezTo>
                  <a:pt x="1001868" y="729929"/>
                  <a:pt x="1086050" y="669284"/>
                  <a:pt x="1432465" y="579596"/>
                </a:cubicBezTo>
                <a:lnTo>
                  <a:pt x="1432465" y="285750"/>
                </a:lnTo>
                <a:lnTo>
                  <a:pt x="1718215" y="285750"/>
                </a:lnTo>
                <a:lnTo>
                  <a:pt x="1718215" y="579596"/>
                </a:lnTo>
                <a:cubicBezTo>
                  <a:pt x="2060772" y="668284"/>
                  <a:pt x="2146145" y="727224"/>
                  <a:pt x="2365724" y="950309"/>
                </a:cubicBezTo>
                <a:lnTo>
                  <a:pt x="2617470" y="804958"/>
                </a:lnTo>
                <a:lnTo>
                  <a:pt x="2760345" y="1052417"/>
                </a:lnTo>
                <a:lnTo>
                  <a:pt x="2505266" y="1199674"/>
                </a:lnTo>
                <a:cubicBezTo>
                  <a:pt x="2541032" y="1329204"/>
                  <a:pt x="2575465" y="1437275"/>
                  <a:pt x="2575465" y="1571625"/>
                </a:cubicBezTo>
                <a:cubicBezTo>
                  <a:pt x="2575465" y="1706004"/>
                  <a:pt x="2541013" y="1814112"/>
                  <a:pt x="2505266" y="1943576"/>
                </a:cubicBezTo>
                <a:lnTo>
                  <a:pt x="2760345" y="2090833"/>
                </a:lnTo>
                <a:lnTo>
                  <a:pt x="2617470" y="2338292"/>
                </a:lnTo>
                <a:lnTo>
                  <a:pt x="2365724" y="2192941"/>
                </a:lnTo>
                <a:cubicBezTo>
                  <a:pt x="2289839" y="2270036"/>
                  <a:pt x="2206200" y="2367620"/>
                  <a:pt x="2041969" y="2452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21" name="Google Shape;621;p6"/>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22" name="Google Shape;622;p6"/>
          <p:cNvGraphicFramePr/>
          <p:nvPr/>
        </p:nvGraphicFramePr>
        <p:xfrm>
          <a:off x="181455" y="3281304"/>
          <a:ext cx="3000000" cy="3000000"/>
        </p:xfrm>
        <a:graphic>
          <a:graphicData uri="http://schemas.openxmlformats.org/drawingml/2006/table">
            <a:tbl>
              <a:tblPr bandRow="1" firstRow="1">
                <a:noFill/>
                <a:tableStyleId>{F189F899-8B6C-4770-89CA-BA70D1836DBD}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Ecoturismo: </a:t>
                      </a:r>
                      <a:r>
                        <a:rPr b="0" lang="en-IE" sz="1800">
                          <a:solidFill>
                            <a:schemeClr val="lt1"/>
                          </a:solidFill>
                          <a:latin typeface="Calibri"/>
                          <a:ea typeface="Calibri"/>
                          <a:cs typeface="Calibri"/>
                          <a:sym typeface="Calibri"/>
                        </a:rPr>
                        <a:t>Iniziative di benessere collaborativo nella natura</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Bauhaus Bauhaus Toolbox</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Pianificare e creare in modo collaborativo iniziative di benessere nella natura, garantendo l'inclusione e la sostenibilità. Utilizzare il </a:t>
                      </a:r>
                      <a:r>
                        <a:rPr b="1" lang="en-IE" sz="1600">
                          <a:solidFill>
                            <a:srgbClr val="4A8887"/>
                          </a:solidFill>
                          <a:latin typeface="Calibri"/>
                          <a:ea typeface="Calibri"/>
                          <a:cs typeface="Calibri"/>
                          <a:sym typeface="Calibri"/>
                        </a:rPr>
                        <a:t>Bauhaus Toolbox </a:t>
                      </a:r>
                      <a:r>
                        <a:rPr lang="en-IE" sz="1400">
                          <a:solidFill>
                            <a:srgbClr val="4B4B4B"/>
                          </a:solidFill>
                          <a:latin typeface="Calibri"/>
                          <a:ea typeface="Calibri"/>
                          <a:cs typeface="Calibri"/>
                          <a:sym typeface="Calibri"/>
                        </a:rPr>
                        <a:t>per progettare esperienze turistiche culturalmente ricche ed ecocompatibili che riflettano la bellezza e il patrimonio degli ambienti locali.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Bauhaus Toolbox.</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9227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Eco-salute: </a:t>
                      </a:r>
                      <a:r>
                        <a:rPr b="0" lang="en-IE" sz="1800">
                          <a:solidFill>
                            <a:schemeClr val="lt1"/>
                          </a:solidFill>
                          <a:latin typeface="Calibri"/>
                          <a:ea typeface="Calibri"/>
                          <a:cs typeface="Calibri"/>
                          <a:sym typeface="Calibri"/>
                        </a:rPr>
                        <a:t>Strategie di turismo sostenibile collaborativo</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3700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b="0" lang="en-IE" sz="1400">
                          <a:solidFill>
                            <a:srgbClr val="4B4B4B"/>
                          </a:solidFill>
                          <a:latin typeface="Calibri"/>
                          <a:ea typeface="Calibri"/>
                          <a:cs typeface="Calibri"/>
                          <a:sym typeface="Calibri"/>
                        </a:rPr>
                        <a:t>Miro</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Creare strategie di turismo sostenibile con altri sostenitori dell'eco-salute e membri della comunità attraverso il brainstorming sulla lavagna digitale, che consente la collaborazione visiva in tempo reale. Utilizzate </a:t>
                      </a:r>
                      <a:r>
                        <a:rPr b="1" lang="en-IE" sz="1600">
                          <a:solidFill>
                            <a:srgbClr val="4A8887"/>
                          </a:solidFill>
                          <a:latin typeface="Calibri"/>
                          <a:ea typeface="Calibri"/>
                          <a:cs typeface="Calibri"/>
                          <a:sym typeface="Calibri"/>
                        </a:rPr>
                        <a:t>Miro </a:t>
                      </a:r>
                      <a:r>
                        <a:rPr lang="en-IE" sz="1400">
                          <a:solidFill>
                            <a:srgbClr val="4B4B4B"/>
                          </a:solidFill>
                          <a:latin typeface="Calibri"/>
                          <a:ea typeface="Calibri"/>
                          <a:cs typeface="Calibri"/>
                          <a:sym typeface="Calibri"/>
                        </a:rPr>
                        <a:t>per fare brainstorming su una lavagna digitale, organizzare concetti e progettare iniziative ecologiche di grande impatto che promuovano la salute, la sostenibilità e il coinvolgimento della comunità.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https://miro.</a:t>
                      </a:r>
                      <a:r>
                        <a:rPr lang="en-IE" sz="1400">
                          <a:solidFill>
                            <a:srgbClr val="4A8887"/>
                          </a:solidFill>
                          <a:latin typeface="Calibri"/>
                          <a:ea typeface="Calibri"/>
                          <a:cs typeface="Calibri"/>
                          <a:sym typeface="Calibri"/>
                        </a:rPr>
                        <a:t>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23" name="Google Shape;623;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24" name="Google Shape;624;p6"/>
          <p:cNvPicPr preferRelativeResize="0"/>
          <p:nvPr/>
        </p:nvPicPr>
        <p:blipFill rotWithShape="1">
          <a:blip r:embed="rId6">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Connessioni</a:t>
            </a:r>
            <a:endParaRPr/>
          </a:p>
          <a:p>
            <a:pPr indent="0" lvl="0" marL="0" marR="0" rtl="0" algn="l">
              <a:lnSpc>
                <a:spcPct val="100000"/>
              </a:lnSpc>
              <a:spcBef>
                <a:spcPts val="0"/>
              </a:spcBef>
              <a:spcAft>
                <a:spcPts val="0"/>
              </a:spcAft>
              <a:buClr>
                <a:schemeClr val="lt1"/>
              </a:buClr>
              <a:buSzPts val="3200"/>
              <a:buFont typeface="Arial"/>
              <a:buNone/>
            </a:pPr>
            <a:r>
              <a:t/>
            </a:r>
            <a:endParaRPr b="1" i="0" sz="3200">
              <a:solidFill>
                <a:schemeClr val="lt1"/>
              </a:solidFill>
              <a:latin typeface="Calibri"/>
              <a:ea typeface="Calibri"/>
              <a:cs typeface="Calibri"/>
              <a:sym typeface="Calibri"/>
            </a:endParaRPr>
          </a:p>
        </p:txBody>
      </p:sp>
      <p:sp>
        <p:nvSpPr>
          <p:cNvPr id="630" name="Google Shape;630;p7"/>
          <p:cNvSpPr/>
          <p:nvPr/>
        </p:nvSpPr>
        <p:spPr>
          <a:xfrm>
            <a:off x="2802019" y="709632"/>
            <a:ext cx="513520" cy="794855"/>
          </a:xfrm>
          <a:custGeom>
            <a:rect b="b" l="l" r="r" t="t"/>
            <a:pathLst>
              <a:path extrusionOk="0" h="4876799" w="3150679">
                <a:moveTo>
                  <a:pt x="2722055" y="2728627"/>
                </a:moveTo>
                <a:lnTo>
                  <a:pt x="3150680" y="1986248"/>
                </a:lnTo>
                <a:lnTo>
                  <a:pt x="2836355" y="1804797"/>
                </a:lnTo>
                <a:cubicBezTo>
                  <a:pt x="2853214" y="1722596"/>
                  <a:pt x="2861215" y="1646777"/>
                  <a:pt x="2861215" y="1571625"/>
                </a:cubicBezTo>
                <a:cubicBezTo>
                  <a:pt x="2861215" y="1496473"/>
                  <a:pt x="2853214" y="1420654"/>
                  <a:pt x="2836355" y="1338453"/>
                </a:cubicBezTo>
                <a:lnTo>
                  <a:pt x="3150680" y="1157002"/>
                </a:lnTo>
                <a:lnTo>
                  <a:pt x="2722055" y="414623"/>
                </a:lnTo>
                <a:lnTo>
                  <a:pt x="2409920" y="594836"/>
                </a:lnTo>
                <a:cubicBezTo>
                  <a:pt x="2291429" y="494348"/>
                  <a:pt x="2153793" y="415862"/>
                  <a:pt x="2003965" y="363284"/>
                </a:cubicBezTo>
                <a:lnTo>
                  <a:pt x="2003965" y="0"/>
                </a:lnTo>
                <a:lnTo>
                  <a:pt x="1146715" y="0"/>
                </a:lnTo>
                <a:lnTo>
                  <a:pt x="1146715" y="363284"/>
                </a:lnTo>
                <a:cubicBezTo>
                  <a:pt x="996887" y="415862"/>
                  <a:pt x="859250" y="494348"/>
                  <a:pt x="740759" y="594836"/>
                </a:cubicBezTo>
                <a:lnTo>
                  <a:pt x="428530" y="414623"/>
                </a:lnTo>
                <a:lnTo>
                  <a:pt x="0" y="1157002"/>
                </a:lnTo>
                <a:lnTo>
                  <a:pt x="314325" y="1338453"/>
                </a:lnTo>
                <a:cubicBezTo>
                  <a:pt x="297466" y="1420654"/>
                  <a:pt x="289465" y="1496473"/>
                  <a:pt x="289465" y="1571625"/>
                </a:cubicBezTo>
                <a:cubicBezTo>
                  <a:pt x="289465" y="1646777"/>
                  <a:pt x="297466" y="1722596"/>
                  <a:pt x="314325" y="1804797"/>
                </a:cubicBezTo>
                <a:lnTo>
                  <a:pt x="0" y="1986248"/>
                </a:lnTo>
                <a:lnTo>
                  <a:pt x="428530" y="2728627"/>
                </a:lnTo>
                <a:lnTo>
                  <a:pt x="740855" y="2548319"/>
                </a:lnTo>
                <a:cubicBezTo>
                  <a:pt x="837343" y="2630043"/>
                  <a:pt x="946976" y="2697671"/>
                  <a:pt x="1065276" y="2748248"/>
                </a:cubicBezTo>
                <a:cubicBezTo>
                  <a:pt x="1024985" y="2977991"/>
                  <a:pt x="969835" y="3205258"/>
                  <a:pt x="899827" y="3429000"/>
                </a:cubicBezTo>
                <a:lnTo>
                  <a:pt x="575215" y="3429000"/>
                </a:lnTo>
                <a:lnTo>
                  <a:pt x="575215" y="4019550"/>
                </a:lnTo>
                <a:lnTo>
                  <a:pt x="289465" y="4019550"/>
                </a:lnTo>
                <a:lnTo>
                  <a:pt x="289465" y="4876800"/>
                </a:lnTo>
                <a:lnTo>
                  <a:pt x="2861215" y="4876800"/>
                </a:lnTo>
                <a:lnTo>
                  <a:pt x="2861215" y="4019550"/>
                </a:lnTo>
                <a:lnTo>
                  <a:pt x="2575465" y="4019550"/>
                </a:lnTo>
                <a:lnTo>
                  <a:pt x="2575465" y="3429000"/>
                </a:lnTo>
                <a:lnTo>
                  <a:pt x="2250853" y="3429000"/>
                </a:lnTo>
                <a:cubicBezTo>
                  <a:pt x="2180844" y="3205258"/>
                  <a:pt x="2125694" y="2977991"/>
                  <a:pt x="2085403" y="2748248"/>
                </a:cubicBezTo>
                <a:cubicBezTo>
                  <a:pt x="2203704" y="2697671"/>
                  <a:pt x="2313337" y="2630043"/>
                  <a:pt x="2409825" y="2548319"/>
                </a:cubicBezTo>
                <a:close/>
                <a:moveTo>
                  <a:pt x="2575465" y="4591050"/>
                </a:moveTo>
                <a:lnTo>
                  <a:pt x="575215" y="4591050"/>
                </a:lnTo>
                <a:lnTo>
                  <a:pt x="575215" y="4305300"/>
                </a:lnTo>
                <a:lnTo>
                  <a:pt x="2575465" y="4305300"/>
                </a:lnTo>
                <a:close/>
                <a:moveTo>
                  <a:pt x="2289715" y="3714750"/>
                </a:moveTo>
                <a:lnTo>
                  <a:pt x="2289715" y="4019550"/>
                </a:lnTo>
                <a:lnTo>
                  <a:pt x="860965" y="4019550"/>
                </a:lnTo>
                <a:lnTo>
                  <a:pt x="860965" y="3714750"/>
                </a:lnTo>
                <a:close/>
                <a:moveTo>
                  <a:pt x="1198531" y="3429000"/>
                </a:moveTo>
                <a:cubicBezTo>
                  <a:pt x="1335977" y="2963990"/>
                  <a:pt x="1413320" y="2484978"/>
                  <a:pt x="1429226" y="2000250"/>
                </a:cubicBezTo>
                <a:lnTo>
                  <a:pt x="1721453" y="2000250"/>
                </a:lnTo>
                <a:cubicBezTo>
                  <a:pt x="1737360" y="2484978"/>
                  <a:pt x="1814703" y="2963990"/>
                  <a:pt x="1952149" y="3429000"/>
                </a:cubicBezTo>
                <a:close/>
                <a:moveTo>
                  <a:pt x="1289590" y="1428750"/>
                </a:moveTo>
                <a:cubicBezTo>
                  <a:pt x="1289590" y="1271207"/>
                  <a:pt x="1417796" y="1143000"/>
                  <a:pt x="1575340" y="1143000"/>
                </a:cubicBezTo>
                <a:cubicBezTo>
                  <a:pt x="1732883" y="1143000"/>
                  <a:pt x="1861090" y="1271207"/>
                  <a:pt x="1861090" y="1428750"/>
                </a:cubicBezTo>
                <a:cubicBezTo>
                  <a:pt x="1861090" y="1586293"/>
                  <a:pt x="1732883" y="1714500"/>
                  <a:pt x="1575340" y="1714500"/>
                </a:cubicBezTo>
                <a:cubicBezTo>
                  <a:pt x="1417796" y="1714500"/>
                  <a:pt x="1289590" y="1586293"/>
                  <a:pt x="1289590" y="1428750"/>
                </a:cubicBezTo>
                <a:close/>
                <a:moveTo>
                  <a:pt x="2041969" y="2452973"/>
                </a:moveTo>
                <a:cubicBezTo>
                  <a:pt x="2024062" y="2302859"/>
                  <a:pt x="2012537" y="2151888"/>
                  <a:pt x="2007299" y="2000250"/>
                </a:cubicBezTo>
                <a:lnTo>
                  <a:pt x="2289715" y="2000250"/>
                </a:lnTo>
                <a:lnTo>
                  <a:pt x="2289715" y="1714500"/>
                </a:lnTo>
                <a:lnTo>
                  <a:pt x="2070164" y="1714500"/>
                </a:lnTo>
                <a:cubicBezTo>
                  <a:pt x="2118932" y="1630394"/>
                  <a:pt x="2146840" y="1532763"/>
                  <a:pt x="2146840" y="1428750"/>
                </a:cubicBezTo>
                <a:cubicBezTo>
                  <a:pt x="2146840" y="1113663"/>
                  <a:pt x="1890427" y="857250"/>
                  <a:pt x="1575340" y="857250"/>
                </a:cubicBezTo>
                <a:cubicBezTo>
                  <a:pt x="1260253" y="857250"/>
                  <a:pt x="1003840" y="1113663"/>
                  <a:pt x="1003840" y="1428750"/>
                </a:cubicBezTo>
                <a:cubicBezTo>
                  <a:pt x="1003840" y="1532763"/>
                  <a:pt x="1031748" y="1630394"/>
                  <a:pt x="1080516" y="1714500"/>
                </a:cubicBezTo>
                <a:lnTo>
                  <a:pt x="860965" y="1714500"/>
                </a:lnTo>
                <a:lnTo>
                  <a:pt x="860965" y="2000250"/>
                </a:lnTo>
                <a:lnTo>
                  <a:pt x="1143381" y="2000250"/>
                </a:lnTo>
                <a:cubicBezTo>
                  <a:pt x="1138142" y="2151888"/>
                  <a:pt x="1126617" y="2302859"/>
                  <a:pt x="1108710" y="2452973"/>
                </a:cubicBezTo>
                <a:cubicBezTo>
                  <a:pt x="944747" y="2367753"/>
                  <a:pt x="862565" y="2271789"/>
                  <a:pt x="784955" y="2192941"/>
                </a:cubicBezTo>
                <a:lnTo>
                  <a:pt x="533209" y="2338292"/>
                </a:lnTo>
                <a:lnTo>
                  <a:pt x="390334" y="2090833"/>
                </a:lnTo>
                <a:lnTo>
                  <a:pt x="645414" y="1943576"/>
                </a:lnTo>
                <a:cubicBezTo>
                  <a:pt x="609648" y="1814046"/>
                  <a:pt x="575215" y="1705975"/>
                  <a:pt x="575215" y="1571625"/>
                </a:cubicBezTo>
                <a:cubicBezTo>
                  <a:pt x="575215" y="1437246"/>
                  <a:pt x="609667" y="1329138"/>
                  <a:pt x="645414" y="1199674"/>
                </a:cubicBezTo>
                <a:lnTo>
                  <a:pt x="390334" y="1052417"/>
                </a:lnTo>
                <a:lnTo>
                  <a:pt x="533209" y="804958"/>
                </a:lnTo>
                <a:lnTo>
                  <a:pt x="784955" y="950309"/>
                </a:lnTo>
                <a:cubicBezTo>
                  <a:pt x="1001868" y="729929"/>
                  <a:pt x="1086050" y="669284"/>
                  <a:pt x="1432465" y="579596"/>
                </a:cubicBezTo>
                <a:lnTo>
                  <a:pt x="1432465" y="285750"/>
                </a:lnTo>
                <a:lnTo>
                  <a:pt x="1718215" y="285750"/>
                </a:lnTo>
                <a:lnTo>
                  <a:pt x="1718215" y="579596"/>
                </a:lnTo>
                <a:cubicBezTo>
                  <a:pt x="2060772" y="668284"/>
                  <a:pt x="2146145" y="727224"/>
                  <a:pt x="2365724" y="950309"/>
                </a:cubicBezTo>
                <a:lnTo>
                  <a:pt x="2617470" y="804958"/>
                </a:lnTo>
                <a:lnTo>
                  <a:pt x="2760345" y="1052417"/>
                </a:lnTo>
                <a:lnTo>
                  <a:pt x="2505266" y="1199674"/>
                </a:lnTo>
                <a:cubicBezTo>
                  <a:pt x="2541032" y="1329204"/>
                  <a:pt x="2575465" y="1437275"/>
                  <a:pt x="2575465" y="1571625"/>
                </a:cubicBezTo>
                <a:cubicBezTo>
                  <a:pt x="2575465" y="1706004"/>
                  <a:pt x="2541013" y="1814112"/>
                  <a:pt x="2505266" y="1943576"/>
                </a:cubicBezTo>
                <a:lnTo>
                  <a:pt x="2760345" y="2090833"/>
                </a:lnTo>
                <a:lnTo>
                  <a:pt x="2617470" y="2338292"/>
                </a:lnTo>
                <a:lnTo>
                  <a:pt x="2365724" y="2192941"/>
                </a:lnTo>
                <a:cubicBezTo>
                  <a:pt x="2289839" y="2270036"/>
                  <a:pt x="2206200" y="2367620"/>
                  <a:pt x="2041969" y="2452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1" name="Google Shape;631;p7"/>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32" name="Google Shape;632;p7"/>
          <p:cNvGraphicFramePr/>
          <p:nvPr/>
        </p:nvGraphicFramePr>
        <p:xfrm>
          <a:off x="181455" y="2703791"/>
          <a:ext cx="3000000" cy="3000000"/>
        </p:xfrm>
        <a:graphic>
          <a:graphicData uri="http://schemas.openxmlformats.org/drawingml/2006/table">
            <a:tbl>
              <a:tblPr bandRow="1" firstRow="1">
                <a:noFill/>
                <a:tableStyleId>{F189F899-8B6C-4770-89CA-BA70D1836DBD}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Sport e attività: </a:t>
                      </a:r>
                      <a:r>
                        <a:rPr b="0" lang="en-IE" sz="1800">
                          <a:solidFill>
                            <a:schemeClr val="lt1"/>
                          </a:solidFill>
                          <a:latin typeface="Calibri"/>
                          <a:ea typeface="Calibri"/>
                          <a:cs typeface="Calibri"/>
                          <a:sym typeface="Calibri"/>
                        </a:rPr>
                        <a:t>Pianificazione collaborativa per eventi eco-compatibili</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Padlet</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Organizzate eventi sportivi sostenibili collaborando con i membri della squadra e gli sponsor utilizzando </a:t>
                      </a:r>
                      <a:r>
                        <a:rPr b="1" lang="en-IE" sz="1600">
                          <a:solidFill>
                            <a:srgbClr val="4A8887"/>
                          </a:solidFill>
                          <a:latin typeface="Calibri"/>
                          <a:ea typeface="Calibri"/>
                          <a:cs typeface="Calibri"/>
                          <a:sym typeface="Calibri"/>
                        </a:rPr>
                        <a:t>Padlet</a:t>
                      </a:r>
                      <a:r>
                        <a:rPr b="0" lang="en-IE" sz="1400">
                          <a:solidFill>
                            <a:srgbClr val="4B4B4B"/>
                          </a:solidFill>
                          <a:latin typeface="Calibri"/>
                          <a:ea typeface="Calibri"/>
                          <a:cs typeface="Calibri"/>
                          <a:sym typeface="Calibri"/>
                        </a:rPr>
                        <a:t>.</a:t>
                      </a:r>
                      <a:r>
                        <a:rPr lang="en-IE" sz="1400">
                          <a:solidFill>
                            <a:srgbClr val="4B4B4B"/>
                          </a:solidFill>
                          <a:latin typeface="Calibri"/>
                          <a:ea typeface="Calibri"/>
                          <a:cs typeface="Calibri"/>
                          <a:sym typeface="Calibri"/>
                        </a:rPr>
                        <a:t> Condividete e organizzate visivamente le opzioni di luogo, le idee di attività e la logistica in un unico spazio interattivo. Questa piattaforma facile da usare permette di fare brainstorming, feedback e aggiornamenti in tempo reale, assicurando che i vostri eventi sportivi siano ecologici, inclusivi e ben coordinati. </a:t>
                      </a:r>
                      <a:r>
                        <a:rPr lang="en-IE" sz="1400" u="sng">
                          <a:solidFill>
                            <a:srgbClr val="4A8887"/>
                          </a:solidFill>
                          <a:latin typeface="Calibri"/>
                          <a:ea typeface="Calibri"/>
                          <a:cs typeface="Calibri"/>
                          <a:sym typeface="Calibri"/>
                          <a:hlinkClick r:id="rId3">
                            <a:extLst>
                              <a:ext uri="{A12FA001-AC4F-418D-AE19-62706E023703}">
                                <ahyp:hlinkClr val="tx"/>
                              </a:ext>
                            </a:extLst>
                          </a:hlinkClick>
                        </a:rPr>
                        <a:t>https://padlet.</a:t>
                      </a:r>
                      <a:r>
                        <a:rPr lang="en-IE" sz="1400">
                          <a:solidFill>
                            <a:srgbClr val="4A8887"/>
                          </a:solidFill>
                          <a:latin typeface="Calibri"/>
                          <a:ea typeface="Calibri"/>
                          <a:cs typeface="Calibri"/>
                          <a:sym typeface="Calibri"/>
                        </a:rPr>
                        <a:t>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9227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Salute e benessere: </a:t>
                      </a:r>
                      <a:r>
                        <a:rPr b="0" lang="en-IE" sz="1800">
                          <a:solidFill>
                            <a:schemeClr val="lt1"/>
                          </a:solidFill>
                          <a:latin typeface="Calibri"/>
                          <a:ea typeface="Calibri"/>
                          <a:cs typeface="Calibri"/>
                          <a:sym typeface="Calibri"/>
                        </a:rPr>
                        <a:t>Riunioni di gruppo per le strategie del programma di benessere</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3700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b="0" lang="en-IE" sz="1400">
                          <a:solidFill>
                            <a:srgbClr val="4B4B4B"/>
                          </a:solidFill>
                          <a:latin typeface="Calibri"/>
                          <a:ea typeface="Calibri"/>
                          <a:cs typeface="Calibri"/>
                          <a:sym typeface="Calibri"/>
                        </a:rPr>
                        <a:t>Microsoft Teams</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Organizzate riunioni di team per discutere le strategie del programma benessere e condividere gli aggiornamenti in canali dedicati utilizzando </a:t>
                      </a:r>
                      <a:r>
                        <a:rPr b="1" lang="en-IE" sz="1600">
                          <a:solidFill>
                            <a:srgbClr val="4A8887"/>
                          </a:solidFill>
                          <a:latin typeface="Calibri"/>
                          <a:ea typeface="Calibri"/>
                          <a:cs typeface="Calibri"/>
                          <a:sym typeface="Calibri"/>
                        </a:rPr>
                        <a:t>Microsoft Teams</a:t>
                      </a:r>
                      <a:r>
                        <a:rPr b="0" lang="en-IE" sz="1400">
                          <a:solidFill>
                            <a:srgbClr val="4B4B4B"/>
                          </a:solidFill>
                          <a:latin typeface="Calibri"/>
                          <a:ea typeface="Calibri"/>
                          <a:cs typeface="Calibri"/>
                          <a:sym typeface="Calibri"/>
                        </a:rPr>
                        <a:t>.</a:t>
                      </a:r>
                      <a:r>
                        <a:rPr lang="en-IE" sz="1400">
                          <a:solidFill>
                            <a:srgbClr val="4B4B4B"/>
                          </a:solidFill>
                          <a:latin typeface="Calibri"/>
                          <a:ea typeface="Calibri"/>
                          <a:cs typeface="Calibri"/>
                          <a:sym typeface="Calibri"/>
                        </a:rPr>
                        <a:t> Questa piattaforma permette di collaborare senza problemi attraverso chat, videochiamate e condivisione di file, aiutandovi a tenere traccia dei progressi e ad allinearvi con il vostro team. Utilizzate Teams per organizzare le iniziative di benessere, condividere le risorse e comunicare efficacemente con le parti interessate.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https://www.</a:t>
                      </a:r>
                      <a:r>
                        <a:rPr lang="en-IE" sz="1400">
                          <a:solidFill>
                            <a:srgbClr val="4A8887"/>
                          </a:solidFill>
                          <a:latin typeface="Calibri"/>
                          <a:ea typeface="Calibri"/>
                          <a:cs typeface="Calibri"/>
                          <a:sym typeface="Calibri"/>
                        </a:rPr>
                        <a:t>microsoft.com/en-ie/microsoft-teams/free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33" name="Google Shape;633;p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34" name="Google Shape;634;p7"/>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pic>
        <p:nvPicPr>
          <p:cNvPr descr="Lightbulb and gear with solid fill" id="639" name="Google Shape;639;p8"/>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640" name="Google Shape;640;p8"/>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5</a:t>
            </a:r>
            <a:endParaRPr/>
          </a:p>
        </p:txBody>
      </p:sp>
      <p:sp>
        <p:nvSpPr>
          <p:cNvPr id="641" name="Google Shape;641;p8"/>
          <p:cNvSpPr txBox="1"/>
          <p:nvPr/>
        </p:nvSpPr>
        <p:spPr>
          <a:xfrm>
            <a:off x="2146833" y="2572653"/>
            <a:ext cx="541284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Sviluppare e innovare insieme</a:t>
            </a:r>
            <a:endParaRPr/>
          </a:p>
          <a:p>
            <a:pPr indent="0" lvl="0" marL="0" marR="0" rtl="0" algn="l">
              <a:spcBef>
                <a:spcPts val="0"/>
              </a:spcBef>
              <a:spcAft>
                <a:spcPts val="0"/>
              </a:spcAft>
              <a:buNone/>
            </a:pPr>
            <a:r>
              <a:rPr i="1" lang="en-IE" sz="1400">
                <a:solidFill>
                  <a:srgbClr val="4A8887"/>
                </a:solidFill>
                <a:latin typeface="Calibri"/>
                <a:ea typeface="Calibri"/>
                <a:cs typeface="Calibri"/>
                <a:sym typeface="Calibri"/>
              </a:rPr>
              <a:t>Evidenzia l'esecuzione collaborativa e lo sviluppo del progetto</a:t>
            </a:r>
            <a:r>
              <a:rPr lang="en-IE" sz="1400">
                <a:solidFill>
                  <a:srgbClr val="F16924"/>
                </a:solidFill>
                <a:latin typeface="Calibri"/>
                <a:ea typeface="Calibri"/>
                <a:cs typeface="Calibri"/>
                <a:sym typeface="Calibri"/>
              </a:rPr>
              <a:t>.</a:t>
            </a:r>
            <a:endParaRPr/>
          </a:p>
        </p:txBody>
      </p:sp>
      <p:sp>
        <p:nvSpPr>
          <p:cNvPr id="642" name="Google Shape;642;p8"/>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Connessioni</a:t>
            </a:r>
            <a:endParaRPr/>
          </a:p>
          <a:p>
            <a:pPr indent="0" lvl="0" marL="0" marR="0" rtl="0" algn="l">
              <a:lnSpc>
                <a:spcPct val="100000"/>
              </a:lnSpc>
              <a:spcBef>
                <a:spcPts val="0"/>
              </a:spcBef>
              <a:spcAft>
                <a:spcPts val="0"/>
              </a:spcAft>
              <a:buClr>
                <a:schemeClr val="lt1"/>
              </a:buClr>
              <a:buSzPts val="3200"/>
              <a:buFont typeface="Arial"/>
              <a:buNone/>
            </a:pPr>
            <a:r>
              <a:t/>
            </a:r>
            <a:endParaRPr b="1" i="0" sz="3200">
              <a:solidFill>
                <a:schemeClr val="lt1"/>
              </a:solidFill>
              <a:latin typeface="Calibri"/>
              <a:ea typeface="Calibri"/>
              <a:cs typeface="Calibri"/>
              <a:sym typeface="Calibri"/>
            </a:endParaRPr>
          </a:p>
        </p:txBody>
      </p:sp>
      <p:sp>
        <p:nvSpPr>
          <p:cNvPr id="643" name="Google Shape;643;p8"/>
          <p:cNvSpPr/>
          <p:nvPr/>
        </p:nvSpPr>
        <p:spPr>
          <a:xfrm>
            <a:off x="2802019" y="709632"/>
            <a:ext cx="513520" cy="794855"/>
          </a:xfrm>
          <a:custGeom>
            <a:rect b="b" l="l" r="r" t="t"/>
            <a:pathLst>
              <a:path extrusionOk="0" h="4876799" w="3150679">
                <a:moveTo>
                  <a:pt x="2722055" y="2728627"/>
                </a:moveTo>
                <a:lnTo>
                  <a:pt x="3150680" y="1986248"/>
                </a:lnTo>
                <a:lnTo>
                  <a:pt x="2836355" y="1804797"/>
                </a:lnTo>
                <a:cubicBezTo>
                  <a:pt x="2853214" y="1722596"/>
                  <a:pt x="2861215" y="1646777"/>
                  <a:pt x="2861215" y="1571625"/>
                </a:cubicBezTo>
                <a:cubicBezTo>
                  <a:pt x="2861215" y="1496473"/>
                  <a:pt x="2853214" y="1420654"/>
                  <a:pt x="2836355" y="1338453"/>
                </a:cubicBezTo>
                <a:lnTo>
                  <a:pt x="3150680" y="1157002"/>
                </a:lnTo>
                <a:lnTo>
                  <a:pt x="2722055" y="414623"/>
                </a:lnTo>
                <a:lnTo>
                  <a:pt x="2409920" y="594836"/>
                </a:lnTo>
                <a:cubicBezTo>
                  <a:pt x="2291429" y="494348"/>
                  <a:pt x="2153793" y="415862"/>
                  <a:pt x="2003965" y="363284"/>
                </a:cubicBezTo>
                <a:lnTo>
                  <a:pt x="2003965" y="0"/>
                </a:lnTo>
                <a:lnTo>
                  <a:pt x="1146715" y="0"/>
                </a:lnTo>
                <a:lnTo>
                  <a:pt x="1146715" y="363284"/>
                </a:lnTo>
                <a:cubicBezTo>
                  <a:pt x="996887" y="415862"/>
                  <a:pt x="859250" y="494348"/>
                  <a:pt x="740759" y="594836"/>
                </a:cubicBezTo>
                <a:lnTo>
                  <a:pt x="428530" y="414623"/>
                </a:lnTo>
                <a:lnTo>
                  <a:pt x="0" y="1157002"/>
                </a:lnTo>
                <a:lnTo>
                  <a:pt x="314325" y="1338453"/>
                </a:lnTo>
                <a:cubicBezTo>
                  <a:pt x="297466" y="1420654"/>
                  <a:pt x="289465" y="1496473"/>
                  <a:pt x="289465" y="1571625"/>
                </a:cubicBezTo>
                <a:cubicBezTo>
                  <a:pt x="289465" y="1646777"/>
                  <a:pt x="297466" y="1722596"/>
                  <a:pt x="314325" y="1804797"/>
                </a:cubicBezTo>
                <a:lnTo>
                  <a:pt x="0" y="1986248"/>
                </a:lnTo>
                <a:lnTo>
                  <a:pt x="428530" y="2728627"/>
                </a:lnTo>
                <a:lnTo>
                  <a:pt x="740855" y="2548319"/>
                </a:lnTo>
                <a:cubicBezTo>
                  <a:pt x="837343" y="2630043"/>
                  <a:pt x="946976" y="2697671"/>
                  <a:pt x="1065276" y="2748248"/>
                </a:cubicBezTo>
                <a:cubicBezTo>
                  <a:pt x="1024985" y="2977991"/>
                  <a:pt x="969835" y="3205258"/>
                  <a:pt x="899827" y="3429000"/>
                </a:cubicBezTo>
                <a:lnTo>
                  <a:pt x="575215" y="3429000"/>
                </a:lnTo>
                <a:lnTo>
                  <a:pt x="575215" y="4019550"/>
                </a:lnTo>
                <a:lnTo>
                  <a:pt x="289465" y="4019550"/>
                </a:lnTo>
                <a:lnTo>
                  <a:pt x="289465" y="4876800"/>
                </a:lnTo>
                <a:lnTo>
                  <a:pt x="2861215" y="4876800"/>
                </a:lnTo>
                <a:lnTo>
                  <a:pt x="2861215" y="4019550"/>
                </a:lnTo>
                <a:lnTo>
                  <a:pt x="2575465" y="4019550"/>
                </a:lnTo>
                <a:lnTo>
                  <a:pt x="2575465" y="3429000"/>
                </a:lnTo>
                <a:lnTo>
                  <a:pt x="2250853" y="3429000"/>
                </a:lnTo>
                <a:cubicBezTo>
                  <a:pt x="2180844" y="3205258"/>
                  <a:pt x="2125694" y="2977991"/>
                  <a:pt x="2085403" y="2748248"/>
                </a:cubicBezTo>
                <a:cubicBezTo>
                  <a:pt x="2203704" y="2697671"/>
                  <a:pt x="2313337" y="2630043"/>
                  <a:pt x="2409825" y="2548319"/>
                </a:cubicBezTo>
                <a:close/>
                <a:moveTo>
                  <a:pt x="2575465" y="4591050"/>
                </a:moveTo>
                <a:lnTo>
                  <a:pt x="575215" y="4591050"/>
                </a:lnTo>
                <a:lnTo>
                  <a:pt x="575215" y="4305300"/>
                </a:lnTo>
                <a:lnTo>
                  <a:pt x="2575465" y="4305300"/>
                </a:lnTo>
                <a:close/>
                <a:moveTo>
                  <a:pt x="2289715" y="3714750"/>
                </a:moveTo>
                <a:lnTo>
                  <a:pt x="2289715" y="4019550"/>
                </a:lnTo>
                <a:lnTo>
                  <a:pt x="860965" y="4019550"/>
                </a:lnTo>
                <a:lnTo>
                  <a:pt x="860965" y="3714750"/>
                </a:lnTo>
                <a:close/>
                <a:moveTo>
                  <a:pt x="1198531" y="3429000"/>
                </a:moveTo>
                <a:cubicBezTo>
                  <a:pt x="1335977" y="2963990"/>
                  <a:pt x="1413320" y="2484978"/>
                  <a:pt x="1429226" y="2000250"/>
                </a:cubicBezTo>
                <a:lnTo>
                  <a:pt x="1721453" y="2000250"/>
                </a:lnTo>
                <a:cubicBezTo>
                  <a:pt x="1737360" y="2484978"/>
                  <a:pt x="1814703" y="2963990"/>
                  <a:pt x="1952149" y="3429000"/>
                </a:cubicBezTo>
                <a:close/>
                <a:moveTo>
                  <a:pt x="1289590" y="1428750"/>
                </a:moveTo>
                <a:cubicBezTo>
                  <a:pt x="1289590" y="1271207"/>
                  <a:pt x="1417796" y="1143000"/>
                  <a:pt x="1575340" y="1143000"/>
                </a:cubicBezTo>
                <a:cubicBezTo>
                  <a:pt x="1732883" y="1143000"/>
                  <a:pt x="1861090" y="1271207"/>
                  <a:pt x="1861090" y="1428750"/>
                </a:cubicBezTo>
                <a:cubicBezTo>
                  <a:pt x="1861090" y="1586293"/>
                  <a:pt x="1732883" y="1714500"/>
                  <a:pt x="1575340" y="1714500"/>
                </a:cubicBezTo>
                <a:cubicBezTo>
                  <a:pt x="1417796" y="1714500"/>
                  <a:pt x="1289590" y="1586293"/>
                  <a:pt x="1289590" y="1428750"/>
                </a:cubicBezTo>
                <a:close/>
                <a:moveTo>
                  <a:pt x="2041969" y="2452973"/>
                </a:moveTo>
                <a:cubicBezTo>
                  <a:pt x="2024062" y="2302859"/>
                  <a:pt x="2012537" y="2151888"/>
                  <a:pt x="2007299" y="2000250"/>
                </a:cubicBezTo>
                <a:lnTo>
                  <a:pt x="2289715" y="2000250"/>
                </a:lnTo>
                <a:lnTo>
                  <a:pt x="2289715" y="1714500"/>
                </a:lnTo>
                <a:lnTo>
                  <a:pt x="2070164" y="1714500"/>
                </a:lnTo>
                <a:cubicBezTo>
                  <a:pt x="2118932" y="1630394"/>
                  <a:pt x="2146840" y="1532763"/>
                  <a:pt x="2146840" y="1428750"/>
                </a:cubicBezTo>
                <a:cubicBezTo>
                  <a:pt x="2146840" y="1113663"/>
                  <a:pt x="1890427" y="857250"/>
                  <a:pt x="1575340" y="857250"/>
                </a:cubicBezTo>
                <a:cubicBezTo>
                  <a:pt x="1260253" y="857250"/>
                  <a:pt x="1003840" y="1113663"/>
                  <a:pt x="1003840" y="1428750"/>
                </a:cubicBezTo>
                <a:cubicBezTo>
                  <a:pt x="1003840" y="1532763"/>
                  <a:pt x="1031748" y="1630394"/>
                  <a:pt x="1080516" y="1714500"/>
                </a:cubicBezTo>
                <a:lnTo>
                  <a:pt x="860965" y="1714500"/>
                </a:lnTo>
                <a:lnTo>
                  <a:pt x="860965" y="2000250"/>
                </a:lnTo>
                <a:lnTo>
                  <a:pt x="1143381" y="2000250"/>
                </a:lnTo>
                <a:cubicBezTo>
                  <a:pt x="1138142" y="2151888"/>
                  <a:pt x="1126617" y="2302859"/>
                  <a:pt x="1108710" y="2452973"/>
                </a:cubicBezTo>
                <a:cubicBezTo>
                  <a:pt x="944747" y="2367753"/>
                  <a:pt x="862565" y="2271789"/>
                  <a:pt x="784955" y="2192941"/>
                </a:cubicBezTo>
                <a:lnTo>
                  <a:pt x="533209" y="2338292"/>
                </a:lnTo>
                <a:lnTo>
                  <a:pt x="390334" y="2090833"/>
                </a:lnTo>
                <a:lnTo>
                  <a:pt x="645414" y="1943576"/>
                </a:lnTo>
                <a:cubicBezTo>
                  <a:pt x="609648" y="1814046"/>
                  <a:pt x="575215" y="1705975"/>
                  <a:pt x="575215" y="1571625"/>
                </a:cubicBezTo>
                <a:cubicBezTo>
                  <a:pt x="575215" y="1437246"/>
                  <a:pt x="609667" y="1329138"/>
                  <a:pt x="645414" y="1199674"/>
                </a:cubicBezTo>
                <a:lnTo>
                  <a:pt x="390334" y="1052417"/>
                </a:lnTo>
                <a:lnTo>
                  <a:pt x="533209" y="804958"/>
                </a:lnTo>
                <a:lnTo>
                  <a:pt x="784955" y="950309"/>
                </a:lnTo>
                <a:cubicBezTo>
                  <a:pt x="1001868" y="729929"/>
                  <a:pt x="1086050" y="669284"/>
                  <a:pt x="1432465" y="579596"/>
                </a:cubicBezTo>
                <a:lnTo>
                  <a:pt x="1432465" y="285750"/>
                </a:lnTo>
                <a:lnTo>
                  <a:pt x="1718215" y="285750"/>
                </a:lnTo>
                <a:lnTo>
                  <a:pt x="1718215" y="579596"/>
                </a:lnTo>
                <a:cubicBezTo>
                  <a:pt x="2060772" y="668284"/>
                  <a:pt x="2146145" y="727224"/>
                  <a:pt x="2365724" y="950309"/>
                </a:cubicBezTo>
                <a:lnTo>
                  <a:pt x="2617470" y="804958"/>
                </a:lnTo>
                <a:lnTo>
                  <a:pt x="2760345" y="1052417"/>
                </a:lnTo>
                <a:lnTo>
                  <a:pt x="2505266" y="1199674"/>
                </a:lnTo>
                <a:cubicBezTo>
                  <a:pt x="2541032" y="1329204"/>
                  <a:pt x="2575465" y="1437275"/>
                  <a:pt x="2575465" y="1571625"/>
                </a:cubicBezTo>
                <a:cubicBezTo>
                  <a:pt x="2575465" y="1706004"/>
                  <a:pt x="2541013" y="1814112"/>
                  <a:pt x="2505266" y="1943576"/>
                </a:cubicBezTo>
                <a:lnTo>
                  <a:pt x="2760345" y="2090833"/>
                </a:lnTo>
                <a:lnTo>
                  <a:pt x="2617470" y="2338292"/>
                </a:lnTo>
                <a:lnTo>
                  <a:pt x="2365724" y="2192941"/>
                </a:lnTo>
                <a:cubicBezTo>
                  <a:pt x="2289839" y="2270036"/>
                  <a:pt x="2206200" y="2367620"/>
                  <a:pt x="2041969" y="2452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4" name="Google Shape;644;p8"/>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45" name="Google Shape;645;p8"/>
          <p:cNvGraphicFramePr/>
          <p:nvPr/>
        </p:nvGraphicFramePr>
        <p:xfrm>
          <a:off x="181455" y="3281304"/>
          <a:ext cx="3000000" cy="3000000"/>
        </p:xfrm>
        <a:graphic>
          <a:graphicData uri="http://schemas.openxmlformats.org/drawingml/2006/table">
            <a:tbl>
              <a:tblPr bandRow="1" firstRow="1">
                <a:noFill/>
                <a:tableStyleId>{F189F899-8B6C-4770-89CA-BA70D1836DBD}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Arte e cultura di strada: </a:t>
                      </a:r>
                      <a:r>
                        <a:rPr b="0" lang="en-IE" sz="1800">
                          <a:solidFill>
                            <a:schemeClr val="lt1"/>
                          </a:solidFill>
                          <a:latin typeface="Calibri"/>
                          <a:ea typeface="Calibri"/>
                          <a:cs typeface="Calibri"/>
                          <a:sym typeface="Calibri"/>
                        </a:rPr>
                        <a:t>Espressione artistica sostenibile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Cassetta degli attrezzi Bauhaus</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Sviluppare installazioni artistiche o tour culturali sostenibili per garantire l'armonia estetica e ambientale. Utilizzate il Bauhaus Toolbox per integrare le pratiche sostenibili nei vostri progetti creativi, consentendo un arricchimento culturale e promuovendo al contempo valori eco-consapevoli.</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9227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Cibo ed eventi: </a:t>
                      </a:r>
                      <a:r>
                        <a:rPr b="0" lang="en-IE" sz="1800">
                          <a:solidFill>
                            <a:schemeClr val="lt1"/>
                          </a:solidFill>
                          <a:latin typeface="Calibri"/>
                          <a:ea typeface="Calibri"/>
                          <a:cs typeface="Calibri"/>
                          <a:sym typeface="Calibri"/>
                        </a:rPr>
                        <a:t>Idee per festival sostenibili</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3700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b="0" lang="en-IE" sz="1400">
                          <a:solidFill>
                            <a:srgbClr val="4B4B4B"/>
                          </a:solidFill>
                          <a:latin typeface="Calibri"/>
                          <a:ea typeface="Calibri"/>
                          <a:cs typeface="Calibri"/>
                          <a:sym typeface="Calibri"/>
                        </a:rPr>
                        <a:t>Padlet</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u="none">
                          <a:solidFill>
                            <a:srgbClr val="4B4B4B"/>
                          </a:solidFill>
                          <a:latin typeface="Calibri"/>
                          <a:ea typeface="Calibri"/>
                          <a:cs typeface="Calibri"/>
                          <a:sym typeface="Calibri"/>
                        </a:rPr>
                        <a:t>Usate </a:t>
                      </a:r>
                      <a:r>
                        <a:rPr b="1" lang="en-IE" sz="1600" u="none">
                          <a:solidFill>
                            <a:srgbClr val="4A8887"/>
                          </a:solidFill>
                          <a:latin typeface="Calibri"/>
                          <a:ea typeface="Calibri"/>
                          <a:cs typeface="Calibri"/>
                          <a:sym typeface="Calibri"/>
                        </a:rPr>
                        <a:t>Padlet </a:t>
                      </a:r>
                      <a:r>
                        <a:rPr lang="en-IE" sz="1400" u="none">
                          <a:solidFill>
                            <a:srgbClr val="4B4B4B"/>
                          </a:solidFill>
                          <a:latin typeface="Calibri"/>
                          <a:ea typeface="Calibri"/>
                          <a:cs typeface="Calibri"/>
                          <a:sym typeface="Calibri"/>
                        </a:rPr>
                        <a:t>per creare una lavagna condivisa per il brainstorming di idee di festival sostenibili. Coordinate la partecipazione dei fornitori, tracciate la mappa degli eventi eco-compatibili e raccogliete i feedback dei membri del team. Questa piattaforma interattiva consente la collaborazione in tempo reale, aiutandovi a pianificare e organizzare un festival sostenibile e in linea con gli obiettivi ambientali.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https://padlet.</a:t>
                      </a:r>
                      <a:r>
                        <a:rPr lang="en-IE" sz="1400" u="none">
                          <a:solidFill>
                            <a:srgbClr val="4A8887"/>
                          </a:solidFill>
                          <a:latin typeface="Calibri"/>
                          <a:ea typeface="Calibri"/>
                          <a:cs typeface="Calibri"/>
                          <a:sym typeface="Calibri"/>
                        </a:rPr>
                        <a:t>com/ </a:t>
                      </a:r>
                      <a:endParaRPr sz="1400" u="non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46" name="Google Shape;646;p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id="647" name="Google Shape;647;p8"/>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descr="Lightbulb and gear with solid fill" id="652" name="Google Shape;652;p9"/>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653" name="Google Shape;653;p9"/>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6</a:t>
            </a:r>
            <a:endParaRPr/>
          </a:p>
        </p:txBody>
      </p:sp>
      <p:sp>
        <p:nvSpPr>
          <p:cNvPr id="654" name="Google Shape;654;p9"/>
          <p:cNvSpPr txBox="1"/>
          <p:nvPr/>
        </p:nvSpPr>
        <p:spPr>
          <a:xfrm>
            <a:off x="2146833" y="2572653"/>
            <a:ext cx="5412841" cy="61555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Organizzare e ospitare insieme</a:t>
            </a:r>
            <a:endParaRPr/>
          </a:p>
          <a:p>
            <a:pPr indent="0" lvl="0" marL="0" marR="0" rtl="0" algn="l">
              <a:spcBef>
                <a:spcPts val="0"/>
              </a:spcBef>
              <a:spcAft>
                <a:spcPts val="0"/>
              </a:spcAft>
              <a:buNone/>
            </a:pPr>
            <a:r>
              <a:rPr i="1" lang="en-IE" sz="1400">
                <a:solidFill>
                  <a:srgbClr val="4A8887"/>
                </a:solidFill>
                <a:latin typeface="Calibri"/>
                <a:ea typeface="Calibri"/>
                <a:cs typeface="Calibri"/>
                <a:sym typeface="Calibri"/>
              </a:rPr>
              <a:t>Obiettivi collaborativi che ospitano o facilitano eventi e discussioni.</a:t>
            </a:r>
            <a:endParaRPr/>
          </a:p>
        </p:txBody>
      </p:sp>
      <p:sp>
        <p:nvSpPr>
          <p:cNvPr id="655" name="Google Shape;655;p9"/>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Nutrire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Connessioni</a:t>
            </a:r>
            <a:endParaRPr/>
          </a:p>
          <a:p>
            <a:pPr indent="0" lvl="0" marL="0" marR="0" rtl="0" algn="l">
              <a:lnSpc>
                <a:spcPct val="100000"/>
              </a:lnSpc>
              <a:spcBef>
                <a:spcPts val="0"/>
              </a:spcBef>
              <a:spcAft>
                <a:spcPts val="0"/>
              </a:spcAft>
              <a:buClr>
                <a:schemeClr val="lt1"/>
              </a:buClr>
              <a:buSzPts val="3200"/>
              <a:buFont typeface="Arial"/>
              <a:buNone/>
            </a:pPr>
            <a:r>
              <a:t/>
            </a:r>
            <a:endParaRPr b="1" i="0" sz="3200">
              <a:solidFill>
                <a:schemeClr val="lt1"/>
              </a:solidFill>
              <a:latin typeface="Calibri"/>
              <a:ea typeface="Calibri"/>
              <a:cs typeface="Calibri"/>
              <a:sym typeface="Calibri"/>
            </a:endParaRPr>
          </a:p>
        </p:txBody>
      </p:sp>
      <p:sp>
        <p:nvSpPr>
          <p:cNvPr id="656" name="Google Shape;656;p9"/>
          <p:cNvSpPr/>
          <p:nvPr/>
        </p:nvSpPr>
        <p:spPr>
          <a:xfrm>
            <a:off x="2802019" y="709632"/>
            <a:ext cx="513520" cy="794855"/>
          </a:xfrm>
          <a:custGeom>
            <a:rect b="b" l="l" r="r" t="t"/>
            <a:pathLst>
              <a:path extrusionOk="0" h="4876799" w="3150679">
                <a:moveTo>
                  <a:pt x="2722055" y="2728627"/>
                </a:moveTo>
                <a:lnTo>
                  <a:pt x="3150680" y="1986248"/>
                </a:lnTo>
                <a:lnTo>
                  <a:pt x="2836355" y="1804797"/>
                </a:lnTo>
                <a:cubicBezTo>
                  <a:pt x="2853214" y="1722596"/>
                  <a:pt x="2861215" y="1646777"/>
                  <a:pt x="2861215" y="1571625"/>
                </a:cubicBezTo>
                <a:cubicBezTo>
                  <a:pt x="2861215" y="1496473"/>
                  <a:pt x="2853214" y="1420654"/>
                  <a:pt x="2836355" y="1338453"/>
                </a:cubicBezTo>
                <a:lnTo>
                  <a:pt x="3150680" y="1157002"/>
                </a:lnTo>
                <a:lnTo>
                  <a:pt x="2722055" y="414623"/>
                </a:lnTo>
                <a:lnTo>
                  <a:pt x="2409920" y="594836"/>
                </a:lnTo>
                <a:cubicBezTo>
                  <a:pt x="2291429" y="494348"/>
                  <a:pt x="2153793" y="415862"/>
                  <a:pt x="2003965" y="363284"/>
                </a:cubicBezTo>
                <a:lnTo>
                  <a:pt x="2003965" y="0"/>
                </a:lnTo>
                <a:lnTo>
                  <a:pt x="1146715" y="0"/>
                </a:lnTo>
                <a:lnTo>
                  <a:pt x="1146715" y="363284"/>
                </a:lnTo>
                <a:cubicBezTo>
                  <a:pt x="996887" y="415862"/>
                  <a:pt x="859250" y="494348"/>
                  <a:pt x="740759" y="594836"/>
                </a:cubicBezTo>
                <a:lnTo>
                  <a:pt x="428530" y="414623"/>
                </a:lnTo>
                <a:lnTo>
                  <a:pt x="0" y="1157002"/>
                </a:lnTo>
                <a:lnTo>
                  <a:pt x="314325" y="1338453"/>
                </a:lnTo>
                <a:cubicBezTo>
                  <a:pt x="297466" y="1420654"/>
                  <a:pt x="289465" y="1496473"/>
                  <a:pt x="289465" y="1571625"/>
                </a:cubicBezTo>
                <a:cubicBezTo>
                  <a:pt x="289465" y="1646777"/>
                  <a:pt x="297466" y="1722596"/>
                  <a:pt x="314325" y="1804797"/>
                </a:cubicBezTo>
                <a:lnTo>
                  <a:pt x="0" y="1986248"/>
                </a:lnTo>
                <a:lnTo>
                  <a:pt x="428530" y="2728627"/>
                </a:lnTo>
                <a:lnTo>
                  <a:pt x="740855" y="2548319"/>
                </a:lnTo>
                <a:cubicBezTo>
                  <a:pt x="837343" y="2630043"/>
                  <a:pt x="946976" y="2697671"/>
                  <a:pt x="1065276" y="2748248"/>
                </a:cubicBezTo>
                <a:cubicBezTo>
                  <a:pt x="1024985" y="2977991"/>
                  <a:pt x="969835" y="3205258"/>
                  <a:pt x="899827" y="3429000"/>
                </a:cubicBezTo>
                <a:lnTo>
                  <a:pt x="575215" y="3429000"/>
                </a:lnTo>
                <a:lnTo>
                  <a:pt x="575215" y="4019550"/>
                </a:lnTo>
                <a:lnTo>
                  <a:pt x="289465" y="4019550"/>
                </a:lnTo>
                <a:lnTo>
                  <a:pt x="289465" y="4876800"/>
                </a:lnTo>
                <a:lnTo>
                  <a:pt x="2861215" y="4876800"/>
                </a:lnTo>
                <a:lnTo>
                  <a:pt x="2861215" y="4019550"/>
                </a:lnTo>
                <a:lnTo>
                  <a:pt x="2575465" y="4019550"/>
                </a:lnTo>
                <a:lnTo>
                  <a:pt x="2575465" y="3429000"/>
                </a:lnTo>
                <a:lnTo>
                  <a:pt x="2250853" y="3429000"/>
                </a:lnTo>
                <a:cubicBezTo>
                  <a:pt x="2180844" y="3205258"/>
                  <a:pt x="2125694" y="2977991"/>
                  <a:pt x="2085403" y="2748248"/>
                </a:cubicBezTo>
                <a:cubicBezTo>
                  <a:pt x="2203704" y="2697671"/>
                  <a:pt x="2313337" y="2630043"/>
                  <a:pt x="2409825" y="2548319"/>
                </a:cubicBezTo>
                <a:close/>
                <a:moveTo>
                  <a:pt x="2575465" y="4591050"/>
                </a:moveTo>
                <a:lnTo>
                  <a:pt x="575215" y="4591050"/>
                </a:lnTo>
                <a:lnTo>
                  <a:pt x="575215" y="4305300"/>
                </a:lnTo>
                <a:lnTo>
                  <a:pt x="2575465" y="4305300"/>
                </a:lnTo>
                <a:close/>
                <a:moveTo>
                  <a:pt x="2289715" y="3714750"/>
                </a:moveTo>
                <a:lnTo>
                  <a:pt x="2289715" y="4019550"/>
                </a:lnTo>
                <a:lnTo>
                  <a:pt x="860965" y="4019550"/>
                </a:lnTo>
                <a:lnTo>
                  <a:pt x="860965" y="3714750"/>
                </a:lnTo>
                <a:close/>
                <a:moveTo>
                  <a:pt x="1198531" y="3429000"/>
                </a:moveTo>
                <a:cubicBezTo>
                  <a:pt x="1335977" y="2963990"/>
                  <a:pt x="1413320" y="2484978"/>
                  <a:pt x="1429226" y="2000250"/>
                </a:cubicBezTo>
                <a:lnTo>
                  <a:pt x="1721453" y="2000250"/>
                </a:lnTo>
                <a:cubicBezTo>
                  <a:pt x="1737360" y="2484978"/>
                  <a:pt x="1814703" y="2963990"/>
                  <a:pt x="1952149" y="3429000"/>
                </a:cubicBezTo>
                <a:close/>
                <a:moveTo>
                  <a:pt x="1289590" y="1428750"/>
                </a:moveTo>
                <a:cubicBezTo>
                  <a:pt x="1289590" y="1271207"/>
                  <a:pt x="1417796" y="1143000"/>
                  <a:pt x="1575340" y="1143000"/>
                </a:cubicBezTo>
                <a:cubicBezTo>
                  <a:pt x="1732883" y="1143000"/>
                  <a:pt x="1861090" y="1271207"/>
                  <a:pt x="1861090" y="1428750"/>
                </a:cubicBezTo>
                <a:cubicBezTo>
                  <a:pt x="1861090" y="1586293"/>
                  <a:pt x="1732883" y="1714500"/>
                  <a:pt x="1575340" y="1714500"/>
                </a:cubicBezTo>
                <a:cubicBezTo>
                  <a:pt x="1417796" y="1714500"/>
                  <a:pt x="1289590" y="1586293"/>
                  <a:pt x="1289590" y="1428750"/>
                </a:cubicBezTo>
                <a:close/>
                <a:moveTo>
                  <a:pt x="2041969" y="2452973"/>
                </a:moveTo>
                <a:cubicBezTo>
                  <a:pt x="2024062" y="2302859"/>
                  <a:pt x="2012537" y="2151888"/>
                  <a:pt x="2007299" y="2000250"/>
                </a:cubicBezTo>
                <a:lnTo>
                  <a:pt x="2289715" y="2000250"/>
                </a:lnTo>
                <a:lnTo>
                  <a:pt x="2289715" y="1714500"/>
                </a:lnTo>
                <a:lnTo>
                  <a:pt x="2070164" y="1714500"/>
                </a:lnTo>
                <a:cubicBezTo>
                  <a:pt x="2118932" y="1630394"/>
                  <a:pt x="2146840" y="1532763"/>
                  <a:pt x="2146840" y="1428750"/>
                </a:cubicBezTo>
                <a:cubicBezTo>
                  <a:pt x="2146840" y="1113663"/>
                  <a:pt x="1890427" y="857250"/>
                  <a:pt x="1575340" y="857250"/>
                </a:cubicBezTo>
                <a:cubicBezTo>
                  <a:pt x="1260253" y="857250"/>
                  <a:pt x="1003840" y="1113663"/>
                  <a:pt x="1003840" y="1428750"/>
                </a:cubicBezTo>
                <a:cubicBezTo>
                  <a:pt x="1003840" y="1532763"/>
                  <a:pt x="1031748" y="1630394"/>
                  <a:pt x="1080516" y="1714500"/>
                </a:cubicBezTo>
                <a:lnTo>
                  <a:pt x="860965" y="1714500"/>
                </a:lnTo>
                <a:lnTo>
                  <a:pt x="860965" y="2000250"/>
                </a:lnTo>
                <a:lnTo>
                  <a:pt x="1143381" y="2000250"/>
                </a:lnTo>
                <a:cubicBezTo>
                  <a:pt x="1138142" y="2151888"/>
                  <a:pt x="1126617" y="2302859"/>
                  <a:pt x="1108710" y="2452973"/>
                </a:cubicBezTo>
                <a:cubicBezTo>
                  <a:pt x="944747" y="2367753"/>
                  <a:pt x="862565" y="2271789"/>
                  <a:pt x="784955" y="2192941"/>
                </a:cubicBezTo>
                <a:lnTo>
                  <a:pt x="533209" y="2338292"/>
                </a:lnTo>
                <a:lnTo>
                  <a:pt x="390334" y="2090833"/>
                </a:lnTo>
                <a:lnTo>
                  <a:pt x="645414" y="1943576"/>
                </a:lnTo>
                <a:cubicBezTo>
                  <a:pt x="609648" y="1814046"/>
                  <a:pt x="575215" y="1705975"/>
                  <a:pt x="575215" y="1571625"/>
                </a:cubicBezTo>
                <a:cubicBezTo>
                  <a:pt x="575215" y="1437246"/>
                  <a:pt x="609667" y="1329138"/>
                  <a:pt x="645414" y="1199674"/>
                </a:cubicBezTo>
                <a:lnTo>
                  <a:pt x="390334" y="1052417"/>
                </a:lnTo>
                <a:lnTo>
                  <a:pt x="533209" y="804958"/>
                </a:lnTo>
                <a:lnTo>
                  <a:pt x="784955" y="950309"/>
                </a:lnTo>
                <a:cubicBezTo>
                  <a:pt x="1001868" y="729929"/>
                  <a:pt x="1086050" y="669284"/>
                  <a:pt x="1432465" y="579596"/>
                </a:cubicBezTo>
                <a:lnTo>
                  <a:pt x="1432465" y="285750"/>
                </a:lnTo>
                <a:lnTo>
                  <a:pt x="1718215" y="285750"/>
                </a:lnTo>
                <a:lnTo>
                  <a:pt x="1718215" y="579596"/>
                </a:lnTo>
                <a:cubicBezTo>
                  <a:pt x="2060772" y="668284"/>
                  <a:pt x="2146145" y="727224"/>
                  <a:pt x="2365724" y="950309"/>
                </a:cubicBezTo>
                <a:lnTo>
                  <a:pt x="2617470" y="804958"/>
                </a:lnTo>
                <a:lnTo>
                  <a:pt x="2760345" y="1052417"/>
                </a:lnTo>
                <a:lnTo>
                  <a:pt x="2505266" y="1199674"/>
                </a:lnTo>
                <a:cubicBezTo>
                  <a:pt x="2541032" y="1329204"/>
                  <a:pt x="2575465" y="1437275"/>
                  <a:pt x="2575465" y="1571625"/>
                </a:cubicBezTo>
                <a:cubicBezTo>
                  <a:pt x="2575465" y="1706004"/>
                  <a:pt x="2541013" y="1814112"/>
                  <a:pt x="2505266" y="1943576"/>
                </a:cubicBezTo>
                <a:lnTo>
                  <a:pt x="2760345" y="2090833"/>
                </a:lnTo>
                <a:lnTo>
                  <a:pt x="2617470" y="2338292"/>
                </a:lnTo>
                <a:lnTo>
                  <a:pt x="2365724" y="2192941"/>
                </a:lnTo>
                <a:cubicBezTo>
                  <a:pt x="2289839" y="2270036"/>
                  <a:pt x="2206200" y="2367620"/>
                  <a:pt x="2041969" y="24529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7" name="Google Shape;657;p9"/>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58" name="Google Shape;658;p9"/>
          <p:cNvGraphicFramePr/>
          <p:nvPr/>
        </p:nvGraphicFramePr>
        <p:xfrm>
          <a:off x="181455" y="3281304"/>
          <a:ext cx="3000000" cy="3000000"/>
        </p:xfrm>
        <a:graphic>
          <a:graphicData uri="http://schemas.openxmlformats.org/drawingml/2006/table">
            <a:tbl>
              <a:tblPr bandRow="1" firstRow="1">
                <a:noFill/>
                <a:tableStyleId>{F189F899-8B6C-4770-89CA-BA70D1836DBD}</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Salute e benessere: </a:t>
                      </a:r>
                      <a:r>
                        <a:rPr b="0" lang="en-IE" sz="1800">
                          <a:solidFill>
                            <a:schemeClr val="lt1"/>
                          </a:solidFill>
                          <a:latin typeface="Calibri"/>
                          <a:ea typeface="Calibri"/>
                          <a:cs typeface="Calibri"/>
                          <a:sym typeface="Calibri"/>
                        </a:rPr>
                        <a:t>Organizzare corsi o discussioni online sul benessere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Zoom</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Organizzate corsi di benessere online o discussioni su programmi comunitari incentrati sulla salute utilizzando </a:t>
                      </a:r>
                      <a:r>
                        <a:rPr b="1" lang="en-IE" sz="1600" u="none">
                          <a:solidFill>
                            <a:srgbClr val="4A8887"/>
                          </a:solidFill>
                          <a:latin typeface="Calibri"/>
                          <a:ea typeface="Calibri"/>
                          <a:cs typeface="Calibri"/>
                          <a:sym typeface="Calibri"/>
                        </a:rPr>
                        <a:t>Zoom</a:t>
                      </a:r>
                      <a:r>
                        <a:rPr lang="en-IE" sz="1400">
                          <a:solidFill>
                            <a:srgbClr val="4B4B4B"/>
                          </a:solidFill>
                          <a:latin typeface="Calibri"/>
                          <a:ea typeface="Calibri"/>
                          <a:cs typeface="Calibri"/>
                          <a:sym typeface="Calibri"/>
                        </a:rPr>
                        <a:t>. Questa piattaforma consente di coinvolgere i partecipanti attraverso sessioni video in diretta, condividere risorse e facilitare discussioni interattive sulla promozione del benessere. Le funzioni di Zoom, come le sale riunioni, la condivisione dello schermo e la chat in tempo reale, rendono più facile la connessione con la vostra comunità e la creazione di un ambiente di benessere di supporto</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 </a:t>
                      </a:r>
                      <a:r>
                        <a:rPr lang="en-IE" sz="1400">
                          <a:solidFill>
                            <a:srgbClr val="4A8887"/>
                          </a:solidFill>
                          <a:latin typeface="Calibri"/>
                          <a:ea typeface="Calibri"/>
                          <a:cs typeface="Calibri"/>
                          <a:sym typeface="Calibri"/>
                        </a:rPr>
                        <a:t>https://zoom.us/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9227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Cibo ed eventi: </a:t>
                      </a:r>
                      <a:r>
                        <a:rPr b="0" lang="en-IE" sz="1800">
                          <a:solidFill>
                            <a:schemeClr val="lt1"/>
                          </a:solidFill>
                          <a:latin typeface="Calibri"/>
                          <a:ea typeface="Calibri"/>
                          <a:cs typeface="Calibri"/>
                          <a:sym typeface="Calibri"/>
                        </a:rPr>
                        <a:t>Coordinare i festival del cibo di strada sostenibile</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3700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b="0" lang="en-IE" sz="1400">
                          <a:solidFill>
                            <a:srgbClr val="4B4B4B"/>
                          </a:solidFill>
                          <a:latin typeface="Calibri"/>
                          <a:ea typeface="Calibri"/>
                          <a:cs typeface="Calibri"/>
                          <a:sym typeface="Calibri"/>
                        </a:rPr>
                        <a:t>Incontro con Google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u="none">
                          <a:solidFill>
                            <a:srgbClr val="4A8887"/>
                          </a:solidFill>
                          <a:latin typeface="Calibri"/>
                          <a:ea typeface="Calibri"/>
                          <a:cs typeface="Calibri"/>
                          <a:sym typeface="Calibri"/>
                        </a:rPr>
                        <a:t>Google Meet </a:t>
                      </a:r>
                      <a:r>
                        <a:rPr lang="en-IE" sz="1400">
                          <a:solidFill>
                            <a:srgbClr val="4B4B4B"/>
                          </a:solidFill>
                          <a:latin typeface="Calibri"/>
                          <a:ea typeface="Calibri"/>
                          <a:cs typeface="Calibri"/>
                          <a:sym typeface="Calibri"/>
                        </a:rPr>
                        <a:t>per ospitare e condurre discussioni dal vivo con fornitori e chef, collaborando alla logistica, alla pianificazione dei menu e alle pratiche di sostenibilità per i prossimi festival di street food. Pianificate e organizzate il vostro evento in modo efficiente con il coordinamento a distanza di Google Meet. Questa piattaforma consente la comunicazione in tempo reale, assicurando che tutte le parti siano allineate sulle pratiche eco-compatibili e sui dettagli dell'evento.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https://meet.</a:t>
                      </a:r>
                      <a:r>
                        <a:rPr lang="en-IE" sz="1400">
                          <a:solidFill>
                            <a:srgbClr val="4A8887"/>
                          </a:solidFill>
                          <a:latin typeface="Calibri"/>
                          <a:ea typeface="Calibri"/>
                          <a:cs typeface="Calibri"/>
                          <a:sym typeface="Calibri"/>
                        </a:rPr>
                        <a:t>google.com/ </a:t>
                      </a:r>
                      <a:endParaRPr sz="1400" u="non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59" name="Google Shape;659;p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