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Lst>
  <p:sldSz cy="10691800" cx="7559675"/>
  <p:notesSz cx="6858000" cy="9144000"/>
  <p:embeddedFontLst>
    <p:embeddedFont>
      <p:font typeface="Roboto"/>
      <p:regular r:id="rId14"/>
      <p:bold r:id="rId15"/>
      <p:italic r:id="rId16"/>
      <p:boldItalic r:id="rId17"/>
    </p:embeddedFont>
    <p:embeddedFont>
      <p:font typeface="Montserrat"/>
      <p:regular r:id="rId18"/>
      <p:bold r:id="rId19"/>
      <p:italic r:id="rId20"/>
      <p:boldItalic r:id="rId21"/>
    </p:embeddedFont>
    <p:embeddedFont>
      <p:font typeface="Poppins"/>
      <p:regular r:id="rId22"/>
      <p:bold r:id="rId23"/>
      <p:italic r:id="rId24"/>
      <p:boldItalic r:id="rId25"/>
    </p:embeddedFont>
    <p:embeddedFont>
      <p:font typeface="Century Schoolbook"/>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0" roundtripDataSignature="AMtx7mjnE2CfBf70VIH4y0k0uKoJcJIy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23463AD-434E-4076-AD3C-49575A30ADFE}">
  <a:tblStyle styleId="{823463AD-434E-4076-AD3C-49575A30ADFE}"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Poppins-regular.fntdata"/><Relationship Id="rId21" Type="http://schemas.openxmlformats.org/officeDocument/2006/relationships/font" Target="fonts/Montserrat-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CenturySchoolbook-regular.fntdata"/><Relationship Id="rId25" Type="http://schemas.openxmlformats.org/officeDocument/2006/relationships/font" Target="fonts/Poppins-boldItalic.fntdata"/><Relationship Id="rId28" Type="http://schemas.openxmlformats.org/officeDocument/2006/relationships/font" Target="fonts/CenturySchoolbook-italic.fntdata"/><Relationship Id="rId27" Type="http://schemas.openxmlformats.org/officeDocument/2006/relationships/font" Target="fonts/CenturySchoolbook-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boldItalic.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jp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9"/>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9"/>
          <p:cNvSpPr/>
          <p:nvPr>
            <p:ph idx="2" type="pic"/>
          </p:nvPr>
        </p:nvSpPr>
        <p:spPr>
          <a:xfrm>
            <a:off x="0" y="3629826"/>
            <a:ext cx="4786172" cy="5479825"/>
          </a:xfrm>
          <a:prstGeom prst="rect">
            <a:avLst/>
          </a:prstGeom>
          <a:noFill/>
          <a:ln>
            <a:noFill/>
          </a:ln>
        </p:spPr>
      </p:sp>
      <p:sp>
        <p:nvSpPr>
          <p:cNvPr id="14" name="Google Shape;14;p9"/>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9"/>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9"/>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9"/>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9"/>
          <p:cNvGrpSpPr/>
          <p:nvPr/>
        </p:nvGrpSpPr>
        <p:grpSpPr>
          <a:xfrm>
            <a:off x="401426" y="10005335"/>
            <a:ext cx="6756823" cy="523220"/>
            <a:chOff x="317992" y="10005335"/>
            <a:chExt cx="6756823" cy="523220"/>
          </a:xfrm>
        </p:grpSpPr>
        <p:sp>
          <p:nvSpPr>
            <p:cNvPr id="19" name="Google Shape;19;p9"/>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9"/>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9"/>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9"/>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9"/>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18"/>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18"/>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1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1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48" name="Google Shape;148;p18"/>
          <p:cNvGrpSpPr/>
          <p:nvPr/>
        </p:nvGrpSpPr>
        <p:grpSpPr>
          <a:xfrm>
            <a:off x="5203685" y="-757463"/>
            <a:ext cx="3314240" cy="3315216"/>
            <a:chOff x="110688" y="1674538"/>
            <a:chExt cx="7339635" cy="7341798"/>
          </a:xfrm>
        </p:grpSpPr>
        <p:sp>
          <p:nvSpPr>
            <p:cNvPr id="149" name="Google Shape;149;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0" name="Google Shape;150;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1" name="Google Shape;151;p1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19"/>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6" name="Google Shape;156;p19"/>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19"/>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19"/>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19"/>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19"/>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19"/>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19"/>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19"/>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19"/>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0"/>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20"/>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73" name="Google Shape;173;p20"/>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0"/>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0"/>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0"/>
          <p:cNvGrpSpPr/>
          <p:nvPr/>
        </p:nvGrpSpPr>
        <p:grpSpPr>
          <a:xfrm>
            <a:off x="5203685" y="1933342"/>
            <a:ext cx="3314240" cy="3315216"/>
            <a:chOff x="110688" y="1674538"/>
            <a:chExt cx="7339635" cy="7341798"/>
          </a:xfrm>
        </p:grpSpPr>
        <p:sp>
          <p:nvSpPr>
            <p:cNvPr id="177" name="Google Shape;177;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 name="Google Shape;178;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9" name="Google Shape;179;p20"/>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20"/>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0"/>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0"/>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0"/>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0"/>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0"/>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0"/>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0"/>
          <p:cNvSpPr/>
          <p:nvPr>
            <p:ph idx="14" type="pic"/>
          </p:nvPr>
        </p:nvSpPr>
        <p:spPr>
          <a:xfrm>
            <a:off x="1" y="7328454"/>
            <a:ext cx="2938763" cy="3367892"/>
          </a:xfrm>
          <a:prstGeom prst="rect">
            <a:avLst/>
          </a:prstGeom>
          <a:noFill/>
          <a:ln>
            <a:noFill/>
          </a:ln>
        </p:spPr>
      </p:sp>
      <p:sp>
        <p:nvSpPr>
          <p:cNvPr id="189" name="Google Shape;189;p20"/>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3" name="Google Shape;193;p21"/>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1"/>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1"/>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2"/>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2"/>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2"/>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22"/>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3"/>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9" name="Google Shape;209;p23"/>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4"/>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4"/>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4"/>
          <p:cNvSpPr/>
          <p:nvPr>
            <p:ph idx="2" type="pic"/>
          </p:nvPr>
        </p:nvSpPr>
        <p:spPr>
          <a:xfrm>
            <a:off x="5205348" y="0"/>
            <a:ext cx="2354327" cy="2862503"/>
          </a:xfrm>
          <a:prstGeom prst="rect">
            <a:avLst/>
          </a:prstGeom>
          <a:noFill/>
          <a:ln>
            <a:noFill/>
          </a:ln>
        </p:spPr>
      </p:sp>
      <p:sp>
        <p:nvSpPr>
          <p:cNvPr id="222" name="Google Shape;222;p24"/>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4"/>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4"/>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5"/>
          <p:cNvGrpSpPr/>
          <p:nvPr/>
        </p:nvGrpSpPr>
        <p:grpSpPr>
          <a:xfrm>
            <a:off x="5203685" y="-757463"/>
            <a:ext cx="3314240" cy="3315216"/>
            <a:chOff x="110688" y="1674538"/>
            <a:chExt cx="7339635" cy="7341798"/>
          </a:xfrm>
        </p:grpSpPr>
        <p:sp>
          <p:nvSpPr>
            <p:cNvPr id="229" name="Google Shape;229;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5"/>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5"/>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26"/>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6"/>
          <p:cNvGrpSpPr/>
          <p:nvPr/>
        </p:nvGrpSpPr>
        <p:grpSpPr>
          <a:xfrm>
            <a:off x="-855518" y="7571773"/>
            <a:ext cx="3314240" cy="3315216"/>
            <a:chOff x="110688" y="1674538"/>
            <a:chExt cx="7339635" cy="7341798"/>
          </a:xfrm>
        </p:grpSpPr>
        <p:sp>
          <p:nvSpPr>
            <p:cNvPr id="248" name="Google Shape;248;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2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7"/>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7"/>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7"/>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27"/>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7"/>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7"/>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7"/>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7"/>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7"/>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7"/>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7"/>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7"/>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7"/>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7"/>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7"/>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7"/>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7"/>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7"/>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7"/>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0"/>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0"/>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0"/>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0"/>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0"/>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0"/>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0"/>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0"/>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0"/>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0"/>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0"/>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0"/>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0"/>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0"/>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0"/>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0"/>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0"/>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0"/>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0"/>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0"/>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28"/>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2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2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8"/>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28"/>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28"/>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29"/>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29"/>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29"/>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29"/>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29"/>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29"/>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2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29"/>
          <p:cNvSpPr/>
          <p:nvPr>
            <p:ph idx="4" type="pic"/>
          </p:nvPr>
        </p:nvSpPr>
        <p:spPr>
          <a:xfrm>
            <a:off x="1" y="6188950"/>
            <a:ext cx="3739789" cy="4502865"/>
          </a:xfrm>
          <a:prstGeom prst="rect">
            <a:avLst/>
          </a:prstGeom>
          <a:noFill/>
          <a:ln>
            <a:noFill/>
          </a:ln>
        </p:spPr>
      </p:sp>
      <p:sp>
        <p:nvSpPr>
          <p:cNvPr id="295" name="Google Shape;295;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0"/>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0"/>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0"/>
          <p:cNvSpPr/>
          <p:nvPr>
            <p:ph idx="2" type="pic"/>
          </p:nvPr>
        </p:nvSpPr>
        <p:spPr>
          <a:xfrm>
            <a:off x="686565" y="6737513"/>
            <a:ext cx="3796138" cy="3954301"/>
          </a:xfrm>
          <a:prstGeom prst="rect">
            <a:avLst/>
          </a:prstGeom>
          <a:solidFill>
            <a:srgbClr val="BFBFBF"/>
          </a:solidFill>
          <a:ln>
            <a:noFill/>
          </a:ln>
        </p:spPr>
      </p:sp>
      <p:sp>
        <p:nvSpPr>
          <p:cNvPr id="300" name="Google Shape;300;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0"/>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0"/>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0"/>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1"/>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1"/>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1"/>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1"/>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1"/>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1"/>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1"/>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2"/>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2"/>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2"/>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2"/>
          <p:cNvSpPr/>
          <p:nvPr>
            <p:ph idx="2" type="pic"/>
          </p:nvPr>
        </p:nvSpPr>
        <p:spPr>
          <a:xfrm>
            <a:off x="1793144" y="5952556"/>
            <a:ext cx="3973385" cy="4739257"/>
          </a:xfrm>
          <a:prstGeom prst="rect">
            <a:avLst/>
          </a:prstGeom>
          <a:solidFill>
            <a:srgbClr val="BFBFBF"/>
          </a:solidFill>
          <a:ln>
            <a:noFill/>
          </a:ln>
        </p:spPr>
      </p:sp>
      <p:sp>
        <p:nvSpPr>
          <p:cNvPr id="320" name="Google Shape;320;p32"/>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2"/>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2"/>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2"/>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2"/>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3"/>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3"/>
          <p:cNvSpPr/>
          <p:nvPr>
            <p:ph idx="2" type="pic"/>
          </p:nvPr>
        </p:nvSpPr>
        <p:spPr>
          <a:xfrm>
            <a:off x="5136" y="1"/>
            <a:ext cx="2850694" cy="3459591"/>
          </a:xfrm>
          <a:prstGeom prst="rect">
            <a:avLst/>
          </a:prstGeom>
          <a:noFill/>
          <a:ln>
            <a:noFill/>
          </a:ln>
        </p:spPr>
      </p:sp>
      <p:sp>
        <p:nvSpPr>
          <p:cNvPr id="331" name="Google Shape;331;p33"/>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3"/>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3"/>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3"/>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3"/>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3"/>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3"/>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3"/>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3"/>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3"/>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3"/>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3"/>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3"/>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3"/>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4"/>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4"/>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4"/>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4"/>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4"/>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4"/>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4"/>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4"/>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4"/>
          <p:cNvGrpSpPr/>
          <p:nvPr/>
        </p:nvGrpSpPr>
        <p:grpSpPr>
          <a:xfrm>
            <a:off x="6770986" y="850643"/>
            <a:ext cx="750136" cy="750136"/>
            <a:chOff x="7559675" y="1928896"/>
            <a:chExt cx="750136" cy="750136"/>
          </a:xfrm>
        </p:grpSpPr>
        <p:sp>
          <p:nvSpPr>
            <p:cNvPr id="359" name="Google Shape;359;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4"/>
            <p:cNvGrpSpPr/>
            <p:nvPr/>
          </p:nvGrpSpPr>
          <p:grpSpPr>
            <a:xfrm>
              <a:off x="7683372" y="2028561"/>
              <a:ext cx="526805" cy="526741"/>
              <a:chOff x="1042830" y="5367345"/>
              <a:chExt cx="907476" cy="907364"/>
            </a:xfrm>
          </p:grpSpPr>
          <p:grpSp>
            <p:nvGrpSpPr>
              <p:cNvPr id="361" name="Google Shape;361;p34"/>
              <p:cNvGrpSpPr/>
              <p:nvPr/>
            </p:nvGrpSpPr>
            <p:grpSpPr>
              <a:xfrm>
                <a:off x="1042830" y="5367345"/>
                <a:ext cx="907476" cy="907364"/>
                <a:chOff x="5318121" y="3727141"/>
                <a:chExt cx="907476" cy="907364"/>
              </a:xfrm>
            </p:grpSpPr>
            <p:sp>
              <p:nvSpPr>
                <p:cNvPr id="362" name="Google Shape;362;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4"/>
              <p:cNvGrpSpPr/>
              <p:nvPr/>
            </p:nvGrpSpPr>
            <p:grpSpPr>
              <a:xfrm>
                <a:off x="1304333" y="5488666"/>
                <a:ext cx="566267" cy="691349"/>
                <a:chOff x="5574516" y="3858678"/>
                <a:chExt cx="566267" cy="691349"/>
              </a:xfrm>
            </p:grpSpPr>
            <p:sp>
              <p:nvSpPr>
                <p:cNvPr id="372" name="Google Shape;372;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4"/>
          <p:cNvGrpSpPr/>
          <p:nvPr/>
        </p:nvGrpSpPr>
        <p:grpSpPr>
          <a:xfrm>
            <a:off x="6770986" y="5699369"/>
            <a:ext cx="750136" cy="750136"/>
            <a:chOff x="6770986" y="5699369"/>
            <a:chExt cx="750136" cy="750136"/>
          </a:xfrm>
        </p:grpSpPr>
        <p:sp>
          <p:nvSpPr>
            <p:cNvPr id="379" name="Google Shape;379;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4"/>
            <p:cNvGrpSpPr/>
            <p:nvPr/>
          </p:nvGrpSpPr>
          <p:grpSpPr>
            <a:xfrm>
              <a:off x="6927017" y="5844011"/>
              <a:ext cx="460179" cy="460852"/>
              <a:chOff x="5846399" y="5075944"/>
              <a:chExt cx="910778" cy="912109"/>
            </a:xfrm>
          </p:grpSpPr>
          <p:grpSp>
            <p:nvGrpSpPr>
              <p:cNvPr id="381" name="Google Shape;381;p34"/>
              <p:cNvGrpSpPr/>
              <p:nvPr/>
            </p:nvGrpSpPr>
            <p:grpSpPr>
              <a:xfrm>
                <a:off x="6118625" y="5123402"/>
                <a:ext cx="376897" cy="533617"/>
                <a:chOff x="2711364" y="4936062"/>
                <a:chExt cx="376897" cy="533617"/>
              </a:xfrm>
            </p:grpSpPr>
            <p:sp>
              <p:nvSpPr>
                <p:cNvPr id="382" name="Google Shape;382;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4"/>
              <p:cNvGrpSpPr/>
              <p:nvPr/>
            </p:nvGrpSpPr>
            <p:grpSpPr>
              <a:xfrm>
                <a:off x="5846399" y="5075944"/>
                <a:ext cx="910778" cy="912109"/>
                <a:chOff x="2444246" y="4903928"/>
                <a:chExt cx="910778" cy="912109"/>
              </a:xfrm>
            </p:grpSpPr>
            <p:sp>
              <p:nvSpPr>
                <p:cNvPr id="389" name="Google Shape;389;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5"/>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5"/>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5"/>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5"/>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5"/>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5"/>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5"/>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5"/>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5"/>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5"/>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5"/>
          <p:cNvSpPr/>
          <p:nvPr>
            <p:ph idx="9" type="pic"/>
          </p:nvPr>
        </p:nvSpPr>
        <p:spPr>
          <a:xfrm>
            <a:off x="5205348" y="0"/>
            <a:ext cx="2354327" cy="2862503"/>
          </a:xfrm>
          <a:prstGeom prst="rect">
            <a:avLst/>
          </a:prstGeom>
          <a:noFill/>
          <a:ln>
            <a:noFill/>
          </a:ln>
        </p:spPr>
      </p:sp>
      <p:cxnSp>
        <p:nvCxnSpPr>
          <p:cNvPr id="414" name="Google Shape;414;p35"/>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5"/>
          <p:cNvGrpSpPr/>
          <p:nvPr/>
        </p:nvGrpSpPr>
        <p:grpSpPr>
          <a:xfrm>
            <a:off x="6770986" y="4265646"/>
            <a:ext cx="750136" cy="750136"/>
            <a:chOff x="7559675" y="1928896"/>
            <a:chExt cx="750136" cy="750136"/>
          </a:xfrm>
        </p:grpSpPr>
        <p:sp>
          <p:nvSpPr>
            <p:cNvPr id="416" name="Google Shape;416;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5"/>
            <p:cNvGrpSpPr/>
            <p:nvPr/>
          </p:nvGrpSpPr>
          <p:grpSpPr>
            <a:xfrm>
              <a:off x="7683372" y="2028561"/>
              <a:ext cx="526805" cy="526741"/>
              <a:chOff x="1042830" y="5367345"/>
              <a:chExt cx="907476" cy="907364"/>
            </a:xfrm>
          </p:grpSpPr>
          <p:grpSp>
            <p:nvGrpSpPr>
              <p:cNvPr id="418" name="Google Shape;418;p35"/>
              <p:cNvGrpSpPr/>
              <p:nvPr/>
            </p:nvGrpSpPr>
            <p:grpSpPr>
              <a:xfrm>
                <a:off x="1042830" y="5367345"/>
                <a:ext cx="907476" cy="907364"/>
                <a:chOff x="5318121" y="3727141"/>
                <a:chExt cx="907476" cy="907364"/>
              </a:xfrm>
            </p:grpSpPr>
            <p:sp>
              <p:nvSpPr>
                <p:cNvPr id="419" name="Google Shape;419;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5"/>
              <p:cNvGrpSpPr/>
              <p:nvPr/>
            </p:nvGrpSpPr>
            <p:grpSpPr>
              <a:xfrm>
                <a:off x="1304333" y="5488666"/>
                <a:ext cx="566267" cy="691349"/>
                <a:chOff x="5574516" y="3858678"/>
                <a:chExt cx="566267" cy="691349"/>
              </a:xfrm>
            </p:grpSpPr>
            <p:sp>
              <p:nvSpPr>
                <p:cNvPr id="429" name="Google Shape;429;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5"/>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5"/>
          <p:cNvGrpSpPr/>
          <p:nvPr/>
        </p:nvGrpSpPr>
        <p:grpSpPr>
          <a:xfrm>
            <a:off x="6770986" y="7341555"/>
            <a:ext cx="750136" cy="750136"/>
            <a:chOff x="6770986" y="5699369"/>
            <a:chExt cx="750136" cy="750136"/>
          </a:xfrm>
        </p:grpSpPr>
        <p:sp>
          <p:nvSpPr>
            <p:cNvPr id="437" name="Google Shape;437;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5"/>
            <p:cNvGrpSpPr/>
            <p:nvPr/>
          </p:nvGrpSpPr>
          <p:grpSpPr>
            <a:xfrm>
              <a:off x="6927017" y="5844011"/>
              <a:ext cx="460179" cy="460852"/>
              <a:chOff x="5846399" y="5075944"/>
              <a:chExt cx="910778" cy="912109"/>
            </a:xfrm>
          </p:grpSpPr>
          <p:grpSp>
            <p:nvGrpSpPr>
              <p:cNvPr id="439" name="Google Shape;439;p35"/>
              <p:cNvGrpSpPr/>
              <p:nvPr/>
            </p:nvGrpSpPr>
            <p:grpSpPr>
              <a:xfrm>
                <a:off x="6118625" y="5123402"/>
                <a:ext cx="376897" cy="533617"/>
                <a:chOff x="2711364" y="4936062"/>
                <a:chExt cx="376897" cy="533617"/>
              </a:xfrm>
            </p:grpSpPr>
            <p:sp>
              <p:nvSpPr>
                <p:cNvPr id="440" name="Google Shape;440;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5"/>
              <p:cNvGrpSpPr/>
              <p:nvPr/>
            </p:nvGrpSpPr>
            <p:grpSpPr>
              <a:xfrm>
                <a:off x="5846399" y="5075944"/>
                <a:ext cx="910778" cy="912109"/>
                <a:chOff x="2444246" y="4903928"/>
                <a:chExt cx="910778" cy="912109"/>
              </a:xfrm>
            </p:grpSpPr>
            <p:sp>
              <p:nvSpPr>
                <p:cNvPr id="447" name="Google Shape;447;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3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6"/>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6"/>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6"/>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6"/>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6"/>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6"/>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7"/>
          <p:cNvGrpSpPr/>
          <p:nvPr/>
        </p:nvGrpSpPr>
        <p:grpSpPr>
          <a:xfrm>
            <a:off x="317992" y="9796789"/>
            <a:ext cx="6885949" cy="630942"/>
            <a:chOff x="317992" y="9796789"/>
            <a:chExt cx="6885949" cy="630942"/>
          </a:xfrm>
        </p:grpSpPr>
        <p:sp>
          <p:nvSpPr>
            <p:cNvPr id="472" name="Google Shape;472;p37"/>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37"/>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7"/>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37"/>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7"/>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7"/>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7"/>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7"/>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7"/>
          <p:cNvGrpSpPr/>
          <p:nvPr/>
        </p:nvGrpSpPr>
        <p:grpSpPr>
          <a:xfrm>
            <a:off x="5757333" y="-757463"/>
            <a:ext cx="2760592" cy="2761405"/>
            <a:chOff x="110688" y="1674538"/>
            <a:chExt cx="7339635" cy="7341798"/>
          </a:xfrm>
        </p:grpSpPr>
        <p:sp>
          <p:nvSpPr>
            <p:cNvPr id="481" name="Google Shape;481;p3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3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1"/>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1"/>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1"/>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1"/>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1"/>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1"/>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1"/>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38"/>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38"/>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38"/>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8"/>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39"/>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39"/>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39"/>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39"/>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3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39"/>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39"/>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3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39"/>
          <p:cNvSpPr/>
          <p:nvPr>
            <p:ph idx="4" type="pic"/>
          </p:nvPr>
        </p:nvSpPr>
        <p:spPr>
          <a:xfrm>
            <a:off x="5205348" y="0"/>
            <a:ext cx="2354327" cy="2862503"/>
          </a:xfrm>
          <a:prstGeom prst="rect">
            <a:avLst/>
          </a:prstGeom>
          <a:noFill/>
          <a:ln>
            <a:noFill/>
          </a:ln>
        </p:spPr>
      </p:sp>
      <p:sp>
        <p:nvSpPr>
          <p:cNvPr id="504" name="Google Shape;504;p39"/>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39"/>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39"/>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39"/>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39"/>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39"/>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39"/>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39"/>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39"/>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39"/>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39"/>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39"/>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39"/>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39"/>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39"/>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39"/>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2"/>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2"/>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2"/>
          <p:cNvSpPr/>
          <p:nvPr>
            <p:ph idx="2" type="pic"/>
          </p:nvPr>
        </p:nvSpPr>
        <p:spPr>
          <a:xfrm>
            <a:off x="2783121" y="0"/>
            <a:ext cx="4789072" cy="4566547"/>
          </a:xfrm>
          <a:prstGeom prst="rect">
            <a:avLst/>
          </a:prstGeom>
          <a:noFill/>
          <a:ln>
            <a:noFill/>
          </a:ln>
        </p:spPr>
      </p:sp>
      <p:sp>
        <p:nvSpPr>
          <p:cNvPr id="63" name="Google Shape;63;p12"/>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2"/>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2"/>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2"/>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2"/>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2"/>
          <p:cNvGrpSpPr/>
          <p:nvPr/>
        </p:nvGrpSpPr>
        <p:grpSpPr>
          <a:xfrm>
            <a:off x="401426" y="10005335"/>
            <a:ext cx="6756823" cy="523220"/>
            <a:chOff x="317992" y="10005335"/>
            <a:chExt cx="6756823" cy="523220"/>
          </a:xfrm>
        </p:grpSpPr>
        <p:sp>
          <p:nvSpPr>
            <p:cNvPr id="69" name="Google Shape;69;p12"/>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2"/>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2"/>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2"/>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3"/>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3"/>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3"/>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3"/>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3"/>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4"/>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4"/>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4"/>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4"/>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4"/>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4"/>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4"/>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4"/>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4"/>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4"/>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4"/>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4"/>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4"/>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4"/>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4"/>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4"/>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7" name="Google Shape;97;p14"/>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4"/>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4"/>
          <p:cNvGrpSpPr/>
          <p:nvPr/>
        </p:nvGrpSpPr>
        <p:grpSpPr>
          <a:xfrm>
            <a:off x="317992" y="10005335"/>
            <a:ext cx="6885949" cy="630942"/>
            <a:chOff x="317992" y="9796789"/>
            <a:chExt cx="6885949" cy="630942"/>
          </a:xfrm>
        </p:grpSpPr>
        <p:sp>
          <p:nvSpPr>
            <p:cNvPr id="100" name="Google Shape;100;p14"/>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01" name="Google Shape;101;p14"/>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4"/>
          <p:cNvSpPr/>
          <p:nvPr>
            <p:ph idx="19" type="pic"/>
          </p:nvPr>
        </p:nvSpPr>
        <p:spPr>
          <a:xfrm>
            <a:off x="5205348" y="0"/>
            <a:ext cx="2354327" cy="2862503"/>
          </a:xfrm>
          <a:prstGeom prst="rect">
            <a:avLst/>
          </a:prstGeom>
          <a:noFill/>
          <a:ln>
            <a:noFill/>
          </a:ln>
        </p:spPr>
      </p:sp>
      <p:pic>
        <p:nvPicPr>
          <p:cNvPr id="103" name="Google Shape;103;p14"/>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5"/>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6" name="Google Shape;106;p15"/>
          <p:cNvGrpSpPr/>
          <p:nvPr/>
        </p:nvGrpSpPr>
        <p:grpSpPr>
          <a:xfrm>
            <a:off x="-1092535" y="5135055"/>
            <a:ext cx="6117329" cy="6119130"/>
            <a:chOff x="110688" y="1674538"/>
            <a:chExt cx="7339635" cy="7341798"/>
          </a:xfrm>
        </p:grpSpPr>
        <p:sp>
          <p:nvSpPr>
            <p:cNvPr id="107" name="Google Shape;107;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08" name="Google Shape;108;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09" name="Google Shape;109;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11" name="Google Shape;111;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 name="Google Shape;114;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6"/>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8" name="Google Shape;118;p16"/>
          <p:cNvGrpSpPr/>
          <p:nvPr/>
        </p:nvGrpSpPr>
        <p:grpSpPr>
          <a:xfrm>
            <a:off x="-1092535" y="5135055"/>
            <a:ext cx="6117329" cy="6119130"/>
            <a:chOff x="110688" y="1674538"/>
            <a:chExt cx="7339635" cy="7341798"/>
          </a:xfrm>
        </p:grpSpPr>
        <p:sp>
          <p:nvSpPr>
            <p:cNvPr id="119" name="Google Shape;119;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0" name="Google Shape;120;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1" name="Google Shape;121;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3" name="Google Shape;123;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6" name="Google Shape;126;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7"/>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0" name="Google Shape;130;p17"/>
          <p:cNvGrpSpPr/>
          <p:nvPr/>
        </p:nvGrpSpPr>
        <p:grpSpPr>
          <a:xfrm>
            <a:off x="-1092535" y="5135055"/>
            <a:ext cx="6117329" cy="6119130"/>
            <a:chOff x="110688" y="1674538"/>
            <a:chExt cx="7339635" cy="7341798"/>
          </a:xfrm>
        </p:grpSpPr>
        <p:sp>
          <p:nvSpPr>
            <p:cNvPr id="131" name="Google Shape;131;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 name="Google Shape;132;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3" name="Google Shape;133;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5" name="Google Shape;135;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8" name="Google Shape;138;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jp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canva.com/" TargetMode="External"/><Relationship Id="rId4" Type="http://schemas.openxmlformats.org/officeDocument/2006/relationships/hyperlink" Target="https://insho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capcut.com/" TargetMode="External"/><Relationship Id="rId4" Type="http://schemas.openxmlformats.org/officeDocument/2006/relationships/hyperlink" Target="https://www.instagram.com/" TargetMode="External"/><Relationship Id="rId5" Type="http://schemas.openxmlformats.org/officeDocument/2006/relationships/hyperlink" Target="https://www.youtube.com/" TargetMode="External"/><Relationship Id="rId6" Type="http://schemas.openxmlformats.org/officeDocument/2006/relationships/hyperlink" Target="https://mailchimp.com/" TargetMode="External"/><Relationship Id="rId7"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6.jpg"/><Relationship Id="rId4" Type="http://schemas.openxmlformats.org/officeDocument/2006/relationships/image" Target="../media/image23.png"/><Relationship Id="rId9" Type="http://schemas.openxmlformats.org/officeDocument/2006/relationships/hyperlink" Target="https://www.youtube.com/@grassroots-eu" TargetMode="External"/><Relationship Id="rId5" Type="http://schemas.openxmlformats.org/officeDocument/2006/relationships/image" Target="../media/image21.jpg"/><Relationship Id="rId6" Type="http://schemas.openxmlformats.org/officeDocument/2006/relationships/image" Target="../media/image24.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Salute e benessere </a:t>
            </a:r>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1</a:t>
            </a:r>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il benessere e la sostenibilità!</a:t>
            </a:r>
            <a:endParaRPr b="0" i="0" sz="1400">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per la salute e il benessere </a:t>
            </a:r>
            <a:r>
              <a:rPr b="0" i="0" lang="en-IE" sz="2000">
                <a:solidFill>
                  <a:schemeClr val="lt1"/>
                </a:solidFill>
                <a:latin typeface="Calibri"/>
                <a:ea typeface="Calibri"/>
                <a:cs typeface="Calibri"/>
                <a:sym typeface="Calibri"/>
              </a:rPr>
              <a:t>Ringiovanire nella natura, scoprire la serenità - con i soggiorni Serenity</a:t>
            </a:r>
            <a:endParaRPr b="0" i="0" sz="2000">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{823463AD-434E-4076-AD3C-49575A30ADFE}</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il benessere e la sostenibilità!</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Nome dell'azienda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(Ecoturismo) Soggiorni Serenity</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Obiettivo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Promuovere ritiri, attività e stili di vita eco-compatibili per attirare viaggiatori attenti alla salute.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Messaggio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"Ringiovanire nella natura, scoprire la serenità - con i Soggiorni Serenità".</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accattivanti </a:t>
                      </a:r>
                      <a:r>
                        <a:rPr b="0" lang="en-IE" sz="1400" u="none" cap="none" strike="noStrike">
                          <a:solidFill>
                            <a:srgbClr val="4B4B4B"/>
                          </a:solidFill>
                          <a:latin typeface="Calibri"/>
                          <a:ea typeface="Calibri"/>
                          <a:cs typeface="Calibri"/>
                          <a:sym typeface="Calibri"/>
                        </a:rPr>
                        <a:t>di paesaggi naturali tranquilli e attività di benessere.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a:t>
                      </a:r>
                      <a:r>
                        <a:rPr b="0" lang="en-IE" sz="1400" u="none" cap="none" strike="noStrike">
                          <a:solidFill>
                            <a:srgbClr val="4B4B4B"/>
                          </a:solidFill>
                          <a:latin typeface="Calibri"/>
                          <a:ea typeface="Calibri"/>
                          <a:cs typeface="Calibri"/>
                          <a:sym typeface="Calibri"/>
                        </a:rPr>
                        <a:t>che evidenziano sessioni di yoga, meditazione o bagni nella foresta.</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di partecipanti che raccontano come il turismo del benessere li abbia avvantaggiati.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come "I 5 principali benefici dei ritiri di benessere nella natura".</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265063" y="3561936"/>
            <a:ext cx="4935300" cy="101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Definire gli obiettivi e il messaggio della campagna</a:t>
            </a:r>
            <a:endParaRPr/>
          </a:p>
          <a:p>
            <a:pPr indent="0" lvl="0" marL="0" marR="0" rtl="0" algn="l">
              <a:spcBef>
                <a:spcPts val="0"/>
              </a:spcBef>
              <a:spcAft>
                <a:spcPts val="0"/>
              </a:spcAft>
              <a:buNone/>
            </a:pPr>
            <a:r>
              <a:t/>
            </a:r>
            <a:endParaRPr sz="2000">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1" name="Google Shape;571;p4"/>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Passo 2</a:t>
            </a:r>
            <a:endParaRPr/>
          </a:p>
        </p:txBody>
      </p:sp>
      <p:sp>
        <p:nvSpPr>
          <p:cNvPr id="572" name="Google Shape;572;p4"/>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573" name="Google Shape;573;p4"/>
          <p:cNvGraphicFramePr/>
          <p:nvPr/>
        </p:nvGraphicFramePr>
        <p:xfrm>
          <a:off x="181455" y="6239329"/>
          <a:ext cx="3000000" cy="3000000"/>
        </p:xfrm>
        <a:graphic>
          <a:graphicData uri="http://schemas.openxmlformats.org/drawingml/2006/table">
            <a:tbl>
              <a:tblPr bandRow="1" firstRow="1">
                <a:noFill/>
                <a:tableStyleId>{823463AD-434E-4076-AD3C-49575A30ADFE}</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Canva</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Per la progettazione di infografiche, poster e immagini di Instagram.  </a:t>
                      </a:r>
                      <a:endParaRPr/>
                    </a:p>
                    <a:p>
                      <a:pPr indent="0" lvl="0" marL="0" marR="0" rtl="0" algn="l">
                        <a:lnSpc>
                          <a:spcPct val="100000"/>
                        </a:lnSpc>
                        <a:spcBef>
                          <a:spcPts val="600"/>
                        </a:spcBef>
                        <a:spcAft>
                          <a:spcPts val="0"/>
                        </a:spcAft>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Canva https://www.canva</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Clr>
                          <a:srgbClr val="F16924"/>
                        </a:buClr>
                        <a:buSzPts val="1600"/>
                        <a:buFont typeface="Calibri"/>
                        <a:buNone/>
                      </a:pPr>
                      <a:r>
                        <a:rPr b="1" lang="en-IE" sz="1600" u="none" cap="none" strike="noStrike">
                          <a:solidFill>
                            <a:srgbClr val="F16924"/>
                          </a:solidFill>
                          <a:latin typeface="Calibri"/>
                          <a:ea typeface="Calibri"/>
                          <a:cs typeface="Calibri"/>
                          <a:sym typeface="Calibri"/>
                        </a:rPr>
                        <a:t>InShot</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Editare video pacifici e coinvolgenti per i social media.</a:t>
                      </a:r>
                      <a:endParaRPr/>
                    </a:p>
                    <a:p>
                      <a:pPr indent="0" lvl="0" marL="0" marR="0" rtl="0" algn="l">
                        <a:lnSpc>
                          <a:spcPct val="100000"/>
                        </a:lnSpc>
                        <a:spcBef>
                          <a:spcPts val="600"/>
                        </a:spcBef>
                        <a:spcAft>
                          <a:spcPts val="0"/>
                        </a:spcAft>
                        <a:buClr>
                          <a:srgbClr val="4A8887"/>
                        </a:buClr>
                        <a:buSzPts val="1400"/>
                        <a:buFont typeface="Calibri"/>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InShot https://inshot.com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892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Integrazione dell'app Calm</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Collaborate con le app per il benessere per ottenere contenuti curati.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74" name="Google Shape;574;p4"/>
          <p:cNvGrpSpPr/>
          <p:nvPr/>
        </p:nvGrpSpPr>
        <p:grpSpPr>
          <a:xfrm>
            <a:off x="412956" y="5421389"/>
            <a:ext cx="481915" cy="632666"/>
            <a:chOff x="1922452" y="2907506"/>
            <a:chExt cx="3714749" cy="4876780"/>
          </a:xfrm>
        </p:grpSpPr>
        <p:sp>
          <p:nvSpPr>
            <p:cNvPr id="575" name="Google Shape;575;p4"/>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6" name="Google Shape;576;p4"/>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7" name="Google Shape;577;p4"/>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8" name="Google Shape;578;p4"/>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9" name="Google Shape;579;p4"/>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4"/>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1" name="Google Shape;581;p4"/>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2" name="Google Shape;582;p4"/>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3" name="Google Shape;583;p4"/>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4" name="Google Shape;584;p4"/>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585" name="Google Shape;585;p4"/>
          <p:cNvGraphicFramePr/>
          <p:nvPr/>
        </p:nvGraphicFramePr>
        <p:xfrm>
          <a:off x="181455" y="3536731"/>
          <a:ext cx="3000000" cy="3000000"/>
        </p:xfrm>
        <a:graphic>
          <a:graphicData uri="http://schemas.openxmlformats.org/drawingml/2006/table">
            <a:tbl>
              <a:tblPr bandRow="1" firstRow="1">
                <a:noFill/>
                <a:tableStyleId>{823463AD-434E-4076-AD3C-49575A30ADFE}</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Cosa creare</a:t>
                      </a:r>
                      <a:endParaRPr/>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Foto: </a:t>
                      </a:r>
                      <a:r>
                        <a:rPr b="0" lang="en-IE" sz="1400" u="none" cap="none" strike="noStrike">
                          <a:solidFill>
                            <a:srgbClr val="4B4B4B"/>
                          </a:solidFill>
                          <a:latin typeface="Calibri"/>
                          <a:ea typeface="Calibri"/>
                          <a:cs typeface="Calibri"/>
                          <a:sym typeface="Calibri"/>
                        </a:rPr>
                        <a:t>Presentano paesaggi sereni, pose yoga e luoghi di meditazione.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filmati: </a:t>
                      </a:r>
                      <a:r>
                        <a:rPr b="0" lang="en-IE" sz="1400" u="none" cap="none" strike="noStrike">
                          <a:solidFill>
                            <a:srgbClr val="4B4B4B"/>
                          </a:solidFill>
                          <a:latin typeface="Calibri"/>
                          <a:ea typeface="Calibri"/>
                          <a:cs typeface="Calibri"/>
                          <a:sym typeface="Calibri"/>
                        </a:rPr>
                        <a:t>Evidenziano esperienze di benessere come le passeggiate guidate nella natura.</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Registra gli ospiti che condividono storie di trasformazione personale.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Condividere consigli su come mantenere il benessere in viaggio.</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86" name="Google Shape;586;p4"/>
          <p:cNvSpPr txBox="1"/>
          <p:nvPr/>
        </p:nvSpPr>
        <p:spPr>
          <a:xfrm>
            <a:off x="1071519" y="547378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587" name="Google Shape;587;p4"/>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contenuti coinvolgenti</a:t>
            </a:r>
            <a:endParaRPr/>
          </a:p>
          <a:p>
            <a:pPr indent="0" lvl="0" marL="0" marR="0" rtl="0" algn="l">
              <a:spcBef>
                <a:spcPts val="0"/>
              </a:spcBef>
              <a:spcAft>
                <a:spcPts val="0"/>
              </a:spcAft>
              <a:buNone/>
            </a:pPr>
            <a:r>
              <a:t/>
            </a:r>
            <a:endParaRPr sz="2000">
              <a:solidFill>
                <a:srgbClr val="F16924"/>
              </a:solidFill>
              <a:latin typeface="Century Schoolbook"/>
              <a:ea typeface="Century Schoolbook"/>
              <a:cs typeface="Century Schoolbook"/>
              <a:sym typeface="Century Schoolbook"/>
            </a:endParaRPr>
          </a:p>
        </p:txBody>
      </p:sp>
      <p:sp>
        <p:nvSpPr>
          <p:cNvPr id="588" name="Google Shape;588;p4"/>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per la salute e il benessere </a:t>
            </a:r>
            <a:r>
              <a:rPr b="0" i="0" lang="en-IE" sz="2000">
                <a:solidFill>
                  <a:schemeClr val="lt1"/>
                </a:solidFill>
                <a:latin typeface="Calibri"/>
                <a:ea typeface="Calibri"/>
                <a:cs typeface="Calibri"/>
                <a:sym typeface="Calibri"/>
              </a:rPr>
              <a:t>Ringiovanire nella natura, scoprire la serenità - con i soggiorni Serenity</a:t>
            </a:r>
            <a:endParaRPr b="0" i="0" sz="2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5"/>
          <p:cNvSpPr/>
          <p:nvPr/>
        </p:nvSpPr>
        <p:spPr>
          <a:xfrm>
            <a:off x="-1" y="6931152"/>
            <a:ext cx="3411296"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594" name="Google Shape;594;p5"/>
          <p:cNvGraphicFramePr/>
          <p:nvPr/>
        </p:nvGraphicFramePr>
        <p:xfrm>
          <a:off x="181455" y="4313844"/>
          <a:ext cx="3000000" cy="3000000"/>
        </p:xfrm>
        <a:graphic>
          <a:graphicData uri="http://schemas.openxmlformats.org/drawingml/2006/table">
            <a:tbl>
              <a:tblPr bandRow="1" firstRow="1">
                <a:noFill/>
                <a:tableStyleId>{823463AD-434E-4076-AD3C-49575A30ADFE}</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Ospitate attività uniche ed ecologiche e connettetevi con un pubblico globale.  </a:t>
                      </a:r>
                      <a:endParaRPr/>
                    </a:p>
                    <a:p>
                      <a:pPr indent="0" lvl="0" marL="0" marR="0" rtl="0" algn="l">
                        <a:spcBef>
                          <a:spcPts val="600"/>
                        </a:spcBef>
                        <a:spcAft>
                          <a:spcPts val="0"/>
                        </a:spcAft>
                        <a:buNone/>
                      </a:pPr>
                      <a:r>
                        <a:rPr b="1" lang="en-IE" sz="1600" u="none" cap="none" strike="noStrike">
                          <a:solidFill>
                            <a:srgbClr val="4B4B4B"/>
                          </a:solidFill>
                          <a:latin typeface="Calibri"/>
                          <a:ea typeface="Calibri"/>
                          <a:cs typeface="Calibri"/>
                          <a:sym typeface="Calibri"/>
                        </a:rPr>
                        <a:t>Esperienze Airbnb </a:t>
                      </a: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www.airbnb.ie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Instagram</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Coinvolgete il vostro pubblico con video creativi di breve durata e contenuti dietro le quinte. </a:t>
                      </a:r>
                      <a:endParaRPr/>
                    </a:p>
                    <a:p>
                      <a:pPr indent="0" lvl="0" marL="0" marR="0" rtl="0" algn="l">
                        <a:spcBef>
                          <a:spcPts val="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Instagram https://www.instagram.com/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YouTube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Condividete video d'impatto per educare, ispirare e connettervi con un pubblico globale.</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YouTube https://www.youtube</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Mailchimp</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Semplificate il marketing via e-mail e costruite solide relazioni con i clienti.</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MailChimp https://mailchimp</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5" name="Google Shape;595;p5"/>
          <p:cNvGrpSpPr/>
          <p:nvPr/>
        </p:nvGrpSpPr>
        <p:grpSpPr>
          <a:xfrm>
            <a:off x="412956" y="3495904"/>
            <a:ext cx="481915" cy="632666"/>
            <a:chOff x="1922452" y="2907506"/>
            <a:chExt cx="3714749" cy="4876780"/>
          </a:xfrm>
        </p:grpSpPr>
        <p:sp>
          <p:nvSpPr>
            <p:cNvPr id="596" name="Google Shape;596;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7" name="Google Shape;597;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6" name="Google Shape;606;p5"/>
          <p:cNvSpPr txBox="1"/>
          <p:nvPr/>
        </p:nvSpPr>
        <p:spPr>
          <a:xfrm>
            <a:off x="1071519" y="354829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76A432"/>
                </a:solidFill>
                <a:latin typeface="Calibri"/>
                <a:ea typeface="Calibri"/>
                <a:cs typeface="Calibri"/>
                <a:sym typeface="Calibri"/>
              </a:rPr>
              <a:t>Strumenti necessari</a:t>
            </a:r>
            <a:endParaRPr/>
          </a:p>
        </p:txBody>
      </p:sp>
      <p:sp>
        <p:nvSpPr>
          <p:cNvPr id="607" name="Google Shape;607;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76A432"/>
                </a:solidFill>
                <a:latin typeface="Calibri"/>
                <a:ea typeface="Calibri"/>
                <a:cs typeface="Calibri"/>
                <a:sym typeface="Calibri"/>
              </a:rPr>
              <a:t>Passo 3</a:t>
            </a:r>
            <a:endParaRPr/>
          </a:p>
        </p:txBody>
      </p:sp>
      <p:sp>
        <p:nvSpPr>
          <p:cNvPr id="608" name="Google Shape;608;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9" name="Google Shape;609;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76A432"/>
                </a:solidFill>
                <a:latin typeface="Calibri"/>
                <a:ea typeface="Calibri"/>
                <a:cs typeface="Calibri"/>
                <a:sym typeface="Calibri"/>
              </a:rPr>
              <a:t>Condividere e promuovere</a:t>
            </a:r>
            <a:endParaRPr/>
          </a:p>
          <a:p>
            <a:pPr indent="0" lvl="0" marL="0" marR="0" rtl="0" algn="l">
              <a:spcBef>
                <a:spcPts val="0"/>
              </a:spcBef>
              <a:spcAft>
                <a:spcPts val="0"/>
              </a:spcAft>
              <a:buNone/>
            </a:pPr>
            <a:r>
              <a:t/>
            </a:r>
            <a:endParaRPr sz="2000">
              <a:solidFill>
                <a:srgbClr val="76A432"/>
              </a:solidFill>
              <a:latin typeface="Century Schoolbook"/>
              <a:ea typeface="Century Schoolbook"/>
              <a:cs typeface="Century Schoolbook"/>
              <a:sym typeface="Century Schoolbook"/>
            </a:endParaRPr>
          </a:p>
        </p:txBody>
      </p:sp>
      <p:graphicFrame>
        <p:nvGraphicFramePr>
          <p:cNvPr id="610" name="Google Shape;610;p5"/>
          <p:cNvGraphicFramePr/>
          <p:nvPr/>
        </p:nvGraphicFramePr>
        <p:xfrm>
          <a:off x="181456" y="7277494"/>
          <a:ext cx="3000000" cy="3000000"/>
        </p:xfrm>
        <a:graphic>
          <a:graphicData uri="http://schemas.openxmlformats.org/drawingml/2006/table">
            <a:tbl>
              <a:tblPr bandRow="1" firstRow="1">
                <a:noFill/>
                <a:tableStyleId>{823463AD-434E-4076-AD3C-49575A30ADFE}</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Elencare le attività di benessere: </a:t>
                      </a:r>
                      <a:r>
                        <a:rPr b="0" lang="en-IE" sz="1400" u="none" cap="none" strike="noStrike">
                          <a:solidFill>
                            <a:srgbClr val="4B4B4B"/>
                          </a:solidFill>
                          <a:latin typeface="Calibri"/>
                          <a:ea typeface="Calibri"/>
                          <a:cs typeface="Calibri"/>
                          <a:sym typeface="Calibri"/>
                        </a:rPr>
                        <a:t>Promuovere lo yoga, i trattamenti termali o i ritiri eco-sanitari.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Attenzione alla sostenibilità: </a:t>
                      </a:r>
                      <a:r>
                        <a:rPr b="0" lang="en-IE" sz="1400" u="none" cap="none" strike="noStrike">
                          <a:solidFill>
                            <a:srgbClr val="4B4B4B"/>
                          </a:solidFill>
                          <a:latin typeface="Calibri"/>
                          <a:ea typeface="Calibri"/>
                          <a:cs typeface="Calibri"/>
                          <a:sym typeface="Calibri"/>
                        </a:rPr>
                        <a:t>evidenziare i servizi e gli ambienti naturali ecocompatibili.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Formato del contenuto: </a:t>
                      </a:r>
                      <a:r>
                        <a:rPr b="0" lang="en-IE" sz="1400" u="none" cap="none" strike="noStrike">
                          <a:solidFill>
                            <a:srgbClr val="4B4B4B"/>
                          </a:solidFill>
                          <a:latin typeface="Calibri"/>
                          <a:ea typeface="Calibri"/>
                          <a:cs typeface="Calibri"/>
                          <a:sym typeface="Calibri"/>
                        </a:rPr>
                        <a:t>Utilizzare immagini tranquille e linguaggio descrittivo.</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11" name="Google Shape;611;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2" name="Google Shape;612;p5"/>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per la salute e il benessere </a:t>
            </a:r>
            <a:r>
              <a:rPr b="0" i="0" lang="en-IE" sz="2000">
                <a:solidFill>
                  <a:schemeClr val="lt1"/>
                </a:solidFill>
                <a:latin typeface="Calibri"/>
                <a:ea typeface="Calibri"/>
                <a:cs typeface="Calibri"/>
                <a:sym typeface="Calibri"/>
              </a:rPr>
              <a:t>Ringiovanire nella natura, scoprire la serenità - con i soggiorni Serenity</a:t>
            </a:r>
            <a:endParaRPr b="0" i="0" sz="2000">
              <a:solidFill>
                <a:schemeClr val="lt1"/>
              </a:solidFill>
              <a:latin typeface="Calibri"/>
              <a:ea typeface="Calibri"/>
              <a:cs typeface="Calibri"/>
              <a:sym typeface="Calibri"/>
            </a:endParaRPr>
          </a:p>
        </p:txBody>
      </p:sp>
      <p:pic>
        <p:nvPicPr>
          <p:cNvPr id="613" name="Google Shape;613;p5"/>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
          <p:cNvSpPr/>
          <p:nvPr/>
        </p:nvSpPr>
        <p:spPr>
          <a:xfrm>
            <a:off x="-2" y="6931152"/>
            <a:ext cx="6860807"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19" name="Google Shape;619;p6"/>
          <p:cNvGraphicFramePr/>
          <p:nvPr/>
        </p:nvGraphicFramePr>
        <p:xfrm>
          <a:off x="6" y="2046201"/>
          <a:ext cx="3000000" cy="3000000"/>
        </p:xfrm>
        <a:graphic>
          <a:graphicData uri="http://schemas.openxmlformats.org/drawingml/2006/table">
            <a:tbl>
              <a:tblPr bandRow="1" firstRow="1">
                <a:noFill/>
                <a:tableStyleId>{823463AD-434E-4076-AD3C-49575A30ADFE}</a:tableStyleId>
              </a:tblPr>
              <a:tblGrid>
                <a:gridCol w="1112450"/>
                <a:gridCol w="6447225"/>
              </a:tblGrid>
              <a:tr h="3743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161460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Storie e post di Instagram</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Sessioni dal vivo: </a:t>
                      </a:r>
                      <a:r>
                        <a:rPr b="0" lang="en-IE" sz="1400" u="none" cap="none" strike="noStrike">
                          <a:solidFill>
                            <a:srgbClr val="4B4B4B"/>
                          </a:solidFill>
                          <a:latin typeface="Calibri"/>
                          <a:ea typeface="Calibri"/>
                          <a:cs typeface="Calibri"/>
                          <a:sym typeface="Calibri"/>
                        </a:rPr>
                        <a:t>Organizzare lezioni di yoga o meditazione dal vivo.</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Storie: </a:t>
                      </a:r>
                      <a:r>
                        <a:rPr b="0" lang="en-IE" sz="1400" u="none" cap="none" strike="noStrike">
                          <a:solidFill>
                            <a:srgbClr val="4B4B4B"/>
                          </a:solidFill>
                          <a:latin typeface="Calibri"/>
                          <a:ea typeface="Calibri"/>
                          <a:cs typeface="Calibri"/>
                          <a:sym typeface="Calibri"/>
                        </a:rPr>
                        <a:t>Condividete consigli quotidiani sul benessere e clip naturalistiche tranquillizzanti.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Usate gli hashtag: </a:t>
                      </a:r>
                      <a:r>
                        <a:rPr b="0" lang="en-IE" sz="1400" u="none" cap="none" strike="noStrike">
                          <a:solidFill>
                            <a:srgbClr val="4B4B4B"/>
                          </a:solidFill>
                          <a:latin typeface="Calibri"/>
                          <a:ea typeface="Calibri"/>
                          <a:cs typeface="Calibri"/>
                          <a:sym typeface="Calibri"/>
                        </a:rPr>
                        <a:t>Rivolgetevi agli appassionati di benessere con tag come #EcoWellness e #SerenityStays.</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161460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Campagna YouTube</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Video del mini ritiro: </a:t>
                      </a:r>
                      <a:r>
                        <a:rPr b="0" lang="en-IE" sz="1400" u="none" cap="none" strike="noStrike">
                          <a:solidFill>
                            <a:srgbClr val="4B4B4B"/>
                          </a:solidFill>
                          <a:latin typeface="Calibri"/>
                          <a:ea typeface="Calibri"/>
                          <a:cs typeface="Calibri"/>
                          <a:sym typeface="Calibri"/>
                        </a:rPr>
                        <a:t>Pubblicare i momenti salienti delle esperienze di ritiro.</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Tutorial: </a:t>
                      </a:r>
                      <a:r>
                        <a:rPr b="0" lang="en-IE" sz="1400" u="none" cap="none" strike="noStrike">
                          <a:solidFill>
                            <a:srgbClr val="4B4B4B"/>
                          </a:solidFill>
                          <a:latin typeface="Calibri"/>
                          <a:ea typeface="Calibri"/>
                          <a:cs typeface="Calibri"/>
                          <a:sym typeface="Calibri"/>
                        </a:rPr>
                        <a:t>Condividere semplici routine di benessere da mettere in pratica a casa.</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Storie personali: </a:t>
                      </a:r>
                      <a:r>
                        <a:rPr b="0" lang="en-IE" sz="1400" u="none" cap="none" strike="noStrike">
                          <a:solidFill>
                            <a:srgbClr val="4B4B4B"/>
                          </a:solidFill>
                          <a:latin typeface="Calibri"/>
                          <a:ea typeface="Calibri"/>
                          <a:cs typeface="Calibri"/>
                          <a:sym typeface="Calibri"/>
                        </a:rPr>
                        <a:t>Ospiti che riflettono sul loro percorso di benessere.</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182705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Mailchimp</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Newsletter automatiche: </a:t>
                      </a:r>
                      <a:r>
                        <a:rPr b="0" lang="en-IE" sz="1400" u="none" cap="none" strike="noStrike">
                          <a:solidFill>
                            <a:srgbClr val="4B4B4B"/>
                          </a:solidFill>
                          <a:latin typeface="Calibri"/>
                          <a:ea typeface="Calibri"/>
                          <a:cs typeface="Calibri"/>
                          <a:sym typeface="Calibri"/>
                        </a:rPr>
                        <a:t>Condividete i prossimi eventi sul benessere e i consigli per la cura di sé.</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Email personalizzate: </a:t>
                      </a:r>
                      <a:r>
                        <a:rPr b="0" lang="en-IE" sz="1400" u="none" cap="none" strike="noStrike">
                          <a:solidFill>
                            <a:srgbClr val="4B4B4B"/>
                          </a:solidFill>
                          <a:latin typeface="Calibri"/>
                          <a:ea typeface="Calibri"/>
                          <a:cs typeface="Calibri"/>
                          <a:sym typeface="Calibri"/>
                        </a:rPr>
                        <a:t>Inviare follow-up dopo il trattamento o sconti per visite future.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Evidenziare i vantaggi: </a:t>
                      </a:r>
                      <a:r>
                        <a:rPr b="0" lang="en-IE" sz="1400" u="none" cap="none" strike="noStrike">
                          <a:solidFill>
                            <a:srgbClr val="4B4B4B"/>
                          </a:solidFill>
                          <a:latin typeface="Calibri"/>
                          <a:ea typeface="Calibri"/>
                          <a:cs typeface="Calibri"/>
                          <a:sym typeface="Calibri"/>
                        </a:rPr>
                        <a:t>Includere le testimonianze degli ospiti e le pratiche sostenibili.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20" name="Google Shape;620;p6"/>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per la salute e il benessere </a:t>
            </a:r>
            <a:r>
              <a:rPr b="0" i="0" lang="en-IE" sz="2000">
                <a:solidFill>
                  <a:schemeClr val="lt1"/>
                </a:solidFill>
                <a:latin typeface="Calibri"/>
                <a:ea typeface="Calibri"/>
                <a:cs typeface="Calibri"/>
                <a:sym typeface="Calibri"/>
              </a:rPr>
              <a:t>Ringiovanire nella natura, scoprire la serenità - con i soggiorni Serenity</a:t>
            </a:r>
            <a:endParaRPr b="0" i="0" sz="2000">
              <a:solidFill>
                <a:schemeClr val="lt1"/>
              </a:solidFill>
              <a:latin typeface="Calibri"/>
              <a:ea typeface="Calibri"/>
              <a:cs typeface="Calibri"/>
              <a:sym typeface="Calibri"/>
            </a:endParaRPr>
          </a:p>
        </p:txBody>
      </p:sp>
      <p:graphicFrame>
        <p:nvGraphicFramePr>
          <p:cNvPr id="621" name="Google Shape;621;p6"/>
          <p:cNvGraphicFramePr/>
          <p:nvPr/>
        </p:nvGraphicFramePr>
        <p:xfrm>
          <a:off x="5" y="7405633"/>
          <a:ext cx="3000000" cy="3000000"/>
        </p:xfrm>
        <a:graphic>
          <a:graphicData uri="http://schemas.openxmlformats.org/drawingml/2006/table">
            <a:tbl>
              <a:tblPr bandRow="1" firstRow="1">
                <a:noFill/>
                <a:tableStyleId>{823463AD-434E-4076-AD3C-49575A30ADFE}</a:tableStyleId>
              </a:tblPr>
              <a:tblGrid>
                <a:gridCol w="1112450"/>
                <a:gridCol w="644722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spcBef>
                          <a:spcPts val="0"/>
                        </a:spcBef>
                        <a:spcAft>
                          <a:spcPts val="0"/>
                        </a:spcAft>
                        <a:buNone/>
                      </a:pPr>
                      <a:r>
                        <a:rPr b="1" lang="en-IE" sz="1600" u="none" cap="none" strike="noStrike">
                          <a:solidFill>
                            <a:srgbClr val="4A8887"/>
                          </a:solidFill>
                          <a:latin typeface="Calibri"/>
                          <a:ea typeface="Calibri"/>
                          <a:cs typeface="Calibri"/>
                          <a:sym typeface="Calibri"/>
                        </a:rPr>
                        <a:t>Controllare le prestazioni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Analytics di Instagram: </a:t>
                      </a:r>
                      <a:r>
                        <a:rPr b="0" lang="en-IE" sz="1400" u="none" cap="none" strike="noStrike">
                          <a:solidFill>
                            <a:srgbClr val="4B4B4B"/>
                          </a:solidFill>
                          <a:latin typeface="Calibri"/>
                          <a:ea typeface="Calibri"/>
                          <a:cs typeface="Calibri"/>
                          <a:sym typeface="Calibri"/>
                        </a:rPr>
                        <a:t>Monitorare la portata e il coinvolgimento dei contenuti incentrati sul benessere.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Statistiche di YouTube: </a:t>
                      </a:r>
                      <a:r>
                        <a:rPr b="0" lang="en-IE" sz="1400" u="none" cap="none" strike="noStrike">
                          <a:solidFill>
                            <a:srgbClr val="4B4B4B"/>
                          </a:solidFill>
                          <a:latin typeface="Calibri"/>
                          <a:ea typeface="Calibri"/>
                          <a:cs typeface="Calibri"/>
                          <a:sym typeface="Calibri"/>
                        </a:rPr>
                        <a:t>Esaminare le visualizzazioni e le interazioni con gli abbonati.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Approfondimenti Airbnb: </a:t>
                      </a:r>
                      <a:r>
                        <a:rPr b="0" lang="en-IE" sz="1400" u="none" cap="none" strike="noStrike">
                          <a:solidFill>
                            <a:srgbClr val="4B4B4B"/>
                          </a:solidFill>
                          <a:latin typeface="Calibri"/>
                          <a:ea typeface="Calibri"/>
                          <a:cs typeface="Calibri"/>
                          <a:sym typeface="Calibri"/>
                        </a:rPr>
                        <a:t>Traccia le tendenze delle prenotazioni e i feedback degli ospiti.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Risposte via e-mail: </a:t>
                      </a:r>
                      <a:r>
                        <a:rPr b="0" lang="en-IE" sz="1400" u="none" cap="none" strike="noStrike">
                          <a:solidFill>
                            <a:srgbClr val="4B4B4B"/>
                          </a:solidFill>
                          <a:latin typeface="Calibri"/>
                          <a:ea typeface="Calibri"/>
                          <a:cs typeface="Calibri"/>
                          <a:sym typeface="Calibri"/>
                        </a:rPr>
                        <a:t>Inviate biglietti di ringraziamento e offrite consigli sul benessere ai partecipanti.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Interazioni sui social media: </a:t>
                      </a:r>
                      <a:r>
                        <a:rPr b="0" lang="en-IE" sz="1400" u="none" cap="none" strike="noStrike">
                          <a:solidFill>
                            <a:srgbClr val="4B4B4B"/>
                          </a:solidFill>
                          <a:latin typeface="Calibri"/>
                          <a:ea typeface="Calibri"/>
                          <a:cs typeface="Calibri"/>
                          <a:sym typeface="Calibri"/>
                        </a:rPr>
                        <a:t>Partecipate ai commenti e condividete i viaggi del benessere.</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Organizzare eventi online: </a:t>
                      </a:r>
                      <a:r>
                        <a:rPr b="0" lang="en-IE" sz="1400" u="none" cap="none" strike="noStrike">
                          <a:solidFill>
                            <a:srgbClr val="4B4B4B"/>
                          </a:solidFill>
                          <a:latin typeface="Calibri"/>
                          <a:ea typeface="Calibri"/>
                          <a:cs typeface="Calibri"/>
                          <a:sym typeface="Calibri"/>
                        </a:rPr>
                        <a:t>Organizzate sessioni virtuali di benessere per entrare in contatto con un pubblico più vasto.</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pic>
        <p:nvPicPr>
          <p:cNvPr id="626" name="Google Shape;626;p7"/>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27" name="Google Shape;627;p7"/>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28" name="Google Shape;628;p7"/>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29" name="Google Shape;629;p7"/>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30" name="Google Shape;630;p7"/>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31" name="Google Shape;631;p7"/>
          <p:cNvGrpSpPr/>
          <p:nvPr/>
        </p:nvGrpSpPr>
        <p:grpSpPr>
          <a:xfrm>
            <a:off x="211349" y="3004895"/>
            <a:ext cx="4061117" cy="2475119"/>
            <a:chOff x="-4633037" y="5041382"/>
            <a:chExt cx="5608871" cy="3418425"/>
          </a:xfrm>
        </p:grpSpPr>
        <p:pic>
          <p:nvPicPr>
            <p:cNvPr id="632" name="Google Shape;632;p7"/>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33" name="Google Shape;633;p7"/>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34" name="Google Shape;634;p7"/>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35" name="Google Shape;635;p7"/>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36" name="Google Shape;636;p7">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37" name="Google Shape;637;p7"/>
          <p:cNvGrpSpPr/>
          <p:nvPr/>
        </p:nvGrpSpPr>
        <p:grpSpPr>
          <a:xfrm>
            <a:off x="3413981" y="8756512"/>
            <a:ext cx="418035" cy="418528"/>
            <a:chOff x="3573007" y="5138832"/>
            <a:chExt cx="418035" cy="418528"/>
          </a:xfrm>
        </p:grpSpPr>
        <p:sp>
          <p:nvSpPr>
            <p:cNvPr id="638" name="Google Shape;638;p7"/>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9" name="Google Shape;639;p7"/>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0" name="Google Shape;640;p7">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1" name="Google Shape;641;p7"/>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42" name="Google Shape;642;p7"/>
          <p:cNvGrpSpPr/>
          <p:nvPr/>
        </p:nvGrpSpPr>
        <p:grpSpPr>
          <a:xfrm>
            <a:off x="4491892" y="8756512"/>
            <a:ext cx="418035" cy="418528"/>
            <a:chOff x="4650918" y="5138832"/>
            <a:chExt cx="418035" cy="418528"/>
          </a:xfrm>
        </p:grpSpPr>
        <p:sp>
          <p:nvSpPr>
            <p:cNvPr id="643" name="Google Shape;643;p7"/>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4" name="Google Shape;644;p7">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45" name="Google Shape;645;p7"/>
          <p:cNvGrpSpPr/>
          <p:nvPr/>
        </p:nvGrpSpPr>
        <p:grpSpPr>
          <a:xfrm>
            <a:off x="2336165" y="8756512"/>
            <a:ext cx="418035" cy="418528"/>
            <a:chOff x="2336165" y="8717208"/>
            <a:chExt cx="418035" cy="418528"/>
          </a:xfrm>
        </p:grpSpPr>
        <p:sp>
          <p:nvSpPr>
            <p:cNvPr id="646" name="Google Shape;646;p7"/>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7" name="Google Shape;647;p7"/>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8" name="Google Shape;648;p7"/>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9" name="Google Shape;649;p7"/>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0" name="Google Shape;650;p7"/>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1" name="Google Shape;651;p7"/>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2" name="Google Shape;652;p7"/>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3" name="Google Shape;653;p7"/>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4" name="Google Shape;654;p7"/>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7"/>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6" name="Google Shape;656;p7">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7" name="Google Shape;657;p7"/>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8" name="Google Shape;658;p7"/>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9" name="Google Shape;659;p7"/>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0" name="Google Shape;660;p7"/>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7"/>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2" name="Google Shape;662;p7"/>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63" name="Google Shape;663;p7">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7"/>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condivisione e promozione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65" name="Google Shape;665;p7"/>
          <p:cNvGrpSpPr/>
          <p:nvPr/>
        </p:nvGrpSpPr>
        <p:grpSpPr>
          <a:xfrm>
            <a:off x="2594520" y="7750818"/>
            <a:ext cx="385691" cy="375629"/>
            <a:chOff x="3992806" y="8777240"/>
            <a:chExt cx="385691" cy="375629"/>
          </a:xfrm>
        </p:grpSpPr>
        <p:sp>
          <p:nvSpPr>
            <p:cNvPr id="666" name="Google Shape;666;p7"/>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7"/>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