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691800" cx="7559675"/>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Poppins"/>
      <p:regular r:id="rId24"/>
      <p:bold r:id="rId25"/>
      <p:italic r:id="rId26"/>
      <p:boldItalic r:id="rId27"/>
    </p:embeddedFont>
    <p:embeddedFont>
      <p:font typeface="Century Schoolbook"/>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97">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2" roundtripDataSignature="AMtx7miCHphJj7CdpEzc+k/Zd+LbA9ja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8481C1-9715-4040-B913-C19D71988FEE}">
  <a:tblStyle styleId="{E38481C1-9715-4040-B913-C19D71988FEE}"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b="off" i="off"/>
      <a:tcStyle>
        <a:fill>
          <a:solidFill>
            <a:srgbClr val="F4CCDB"/>
          </a:solidFill>
        </a:fill>
      </a:tcStyle>
    </a:band1H>
    <a:band2H>
      <a:tcTxStyle b="off" i="off"/>
    </a:band2H>
    <a:band1V>
      <a:tcTxStyle b="off" i="off"/>
      <a:tcStyle>
        <a:fill>
          <a:solidFill>
            <a:srgbClr val="F4CCDB"/>
          </a:solidFill>
        </a:fill>
      </a:tcStyle>
    </a:band1V>
    <a:band2V>
      <a:tcTxStyle b="off" i="off"/>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7"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Poppins-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CenturySchoolbook-regular.fntdata"/><Relationship Id="rId27" Type="http://schemas.openxmlformats.org/officeDocument/2006/relationships/font" Target="fonts/Poppi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0.jp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1"/>
          <p:cNvSpPr/>
          <p:nvPr>
            <p:ph idx="2" type="pic"/>
          </p:nvPr>
        </p:nvSpPr>
        <p:spPr>
          <a:xfrm>
            <a:off x="0" y="3629826"/>
            <a:ext cx="4786172" cy="5479825"/>
          </a:xfrm>
          <a:prstGeom prst="rect">
            <a:avLst/>
          </a:prstGeom>
          <a:noFill/>
          <a:ln>
            <a:noFill/>
          </a:ln>
        </p:spPr>
      </p:sp>
      <p:sp>
        <p:nvSpPr>
          <p:cNvPr id="14" name="Google Shape;14;p11"/>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1"/>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1"/>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1"/>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1"/>
          <p:cNvGrpSpPr/>
          <p:nvPr/>
        </p:nvGrpSpPr>
        <p:grpSpPr>
          <a:xfrm>
            <a:off x="401426" y="10005335"/>
            <a:ext cx="6756823" cy="523220"/>
            <a:chOff x="317992" y="10005335"/>
            <a:chExt cx="6756823" cy="523220"/>
          </a:xfrm>
        </p:grpSpPr>
        <p:sp>
          <p:nvSpPr>
            <p:cNvPr id="19" name="Google Shape;19;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1"/>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1"/>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1"/>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2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20"/>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3" name="Google Shape;143;p2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2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2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grpSp>
        <p:nvGrpSpPr>
          <p:cNvPr id="148" name="Google Shape;148;p20"/>
          <p:cNvGrpSpPr/>
          <p:nvPr/>
        </p:nvGrpSpPr>
        <p:grpSpPr>
          <a:xfrm>
            <a:off x="5203685" y="-757463"/>
            <a:ext cx="3314240" cy="3315216"/>
            <a:chOff x="110688" y="1674538"/>
            <a:chExt cx="7339635" cy="7341798"/>
          </a:xfrm>
        </p:grpSpPr>
        <p:sp>
          <p:nvSpPr>
            <p:cNvPr id="149" name="Google Shape;149;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50" name="Google Shape;150;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51" name="Google Shape;151;p2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2" name="Google Shape;152;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3" name="Google Shape;153;p20"/>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21"/>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6" name="Google Shape;156;p21"/>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1"/>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1"/>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1"/>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1"/>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1"/>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1"/>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1"/>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21"/>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2"/>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69" name="Google Shape;169;p22"/>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73" name="Google Shape;173;p22"/>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2"/>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2"/>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2"/>
          <p:cNvGrpSpPr/>
          <p:nvPr/>
        </p:nvGrpSpPr>
        <p:grpSpPr>
          <a:xfrm>
            <a:off x="5203685" y="1933342"/>
            <a:ext cx="3314240" cy="3315216"/>
            <a:chOff x="110688" y="1674538"/>
            <a:chExt cx="7339635" cy="7341798"/>
          </a:xfrm>
        </p:grpSpPr>
        <p:sp>
          <p:nvSpPr>
            <p:cNvPr id="177" name="Google Shape;177;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78" name="Google Shape;178;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79" name="Google Shape;179;p22"/>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81" name="Google Shape;181;p22"/>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2"/>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2"/>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2"/>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2"/>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2"/>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2"/>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2"/>
          <p:cNvSpPr/>
          <p:nvPr>
            <p:ph idx="14" type="pic"/>
          </p:nvPr>
        </p:nvSpPr>
        <p:spPr>
          <a:xfrm>
            <a:off x="1" y="7328454"/>
            <a:ext cx="2938763" cy="3367892"/>
          </a:xfrm>
          <a:prstGeom prst="rect">
            <a:avLst/>
          </a:prstGeom>
          <a:noFill/>
          <a:ln>
            <a:noFill/>
          </a:ln>
        </p:spPr>
      </p:sp>
      <p:sp>
        <p:nvSpPr>
          <p:cNvPr id="189" name="Google Shape;189;p22"/>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93" name="Google Shape;193;p23"/>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3"/>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3"/>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3"/>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4"/>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4"/>
          <p:cNvPicPr preferRelativeResize="0"/>
          <p:nvPr/>
        </p:nvPicPr>
        <p:blipFill rotWithShape="1">
          <a:blip r:embed="rId2">
            <a:alphaModFix/>
          </a:blip>
          <a:srcRect b="22948"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4"/>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04" name="Google Shape;204;p24"/>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05" name="Google Shape;20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08" name="Google Shape;208;p25"/>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09" name="Google Shape;209;p25"/>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10" name="Google Shape;210;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6"/>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2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18" name="Google Shape;218;p26"/>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6"/>
          <p:cNvSpPr/>
          <p:nvPr>
            <p:ph idx="2" type="pic"/>
          </p:nvPr>
        </p:nvSpPr>
        <p:spPr>
          <a:xfrm>
            <a:off x="5205348" y="0"/>
            <a:ext cx="2354327" cy="2862503"/>
          </a:xfrm>
          <a:prstGeom prst="rect">
            <a:avLst/>
          </a:prstGeom>
          <a:noFill/>
          <a:ln>
            <a:noFill/>
          </a:ln>
        </p:spPr>
      </p:sp>
      <p:sp>
        <p:nvSpPr>
          <p:cNvPr id="222" name="Google Shape;222;p26"/>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6"/>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7"/>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28" name="Google Shape;228;p27"/>
          <p:cNvGrpSpPr/>
          <p:nvPr/>
        </p:nvGrpSpPr>
        <p:grpSpPr>
          <a:xfrm>
            <a:off x="5203685" y="-757463"/>
            <a:ext cx="3314240" cy="3315216"/>
            <a:chOff x="110688" y="1674538"/>
            <a:chExt cx="7339635" cy="7341798"/>
          </a:xfrm>
        </p:grpSpPr>
        <p:sp>
          <p:nvSpPr>
            <p:cNvPr id="229" name="Google Shape;229;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30" name="Google Shape;230;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31" name="Google Shape;231;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2" name="Google Shape;23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6" name="Google Shape;236;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239" name="Google Shape;239;p27"/>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7"/>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44" name="Google Shape;244;p28"/>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45" name="Google Shape;245;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8"/>
          <p:cNvGrpSpPr/>
          <p:nvPr/>
        </p:nvGrpSpPr>
        <p:grpSpPr>
          <a:xfrm>
            <a:off x="-855518" y="7571773"/>
            <a:ext cx="3314240" cy="3315216"/>
            <a:chOff x="110688" y="1674538"/>
            <a:chExt cx="7339635" cy="7341798"/>
          </a:xfrm>
        </p:grpSpPr>
        <p:sp>
          <p:nvSpPr>
            <p:cNvPr id="248" name="Google Shape;248;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49" name="Google Shape;249;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50" name="Google Shape;250;p2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1" name="Google Shape;251;p2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2" name="Google Shape;252;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9"/>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6" name="Google Shape;256;p29"/>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9"/>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8" name="Google Shape;258;p29"/>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9"/>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0" name="Google Shape;260;p29"/>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63" name="Google Shape;263;p29"/>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9"/>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6" name="Google Shape;266;p29"/>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9"/>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8" name="Google Shape;268;p29"/>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9"/>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0" name="Google Shape;270;p29"/>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9"/>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2" name="Google Shape;272;p29"/>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9"/>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4" name="Google Shape;274;p29"/>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9"/>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2"/>
          <p:cNvSpPr/>
          <p:nvPr/>
        </p:nvSpPr>
        <p:spPr>
          <a:xfrm>
            <a:off x="-1" y="-22715"/>
            <a:ext cx="7559675" cy="2175225"/>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2"/>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2"/>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2"/>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2"/>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2"/>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2"/>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2"/>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2"/>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2"/>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2"/>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2"/>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2"/>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2"/>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2"/>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2"/>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2"/>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2"/>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sp>
        <p:nvSpPr>
          <p:cNvPr id="43" name="Google Shape;43;p12"/>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46" name="Google Shape;46;p12"/>
          <p:cNvPicPr preferRelativeResize="0"/>
          <p:nvPr/>
        </p:nvPicPr>
        <p:blipFill rotWithShape="1">
          <a:blip r:embed="rId2">
            <a:alphaModFix/>
          </a:blip>
          <a:srcRect b="22948"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30"/>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3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9" name="Google Shape;279;p3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3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3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30"/>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30"/>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84" name="Google Shape;284;p30"/>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1"/>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7" name="Google Shape;287;p31"/>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88" name="Google Shape;288;p31"/>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89" name="Google Shape;289;p31"/>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1"/>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1"/>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1"/>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1"/>
          <p:cNvSpPr/>
          <p:nvPr>
            <p:ph idx="4" type="pic"/>
          </p:nvPr>
        </p:nvSpPr>
        <p:spPr>
          <a:xfrm>
            <a:off x="1" y="6188950"/>
            <a:ext cx="3739789" cy="4502865"/>
          </a:xfrm>
          <a:prstGeom prst="rect">
            <a:avLst/>
          </a:prstGeom>
          <a:noFill/>
          <a:ln>
            <a:noFill/>
          </a:ln>
        </p:spPr>
      </p:sp>
      <p:sp>
        <p:nvSpPr>
          <p:cNvPr id="295" name="Google Shape;295;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2"/>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298" name="Google Shape;298;p32"/>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2"/>
          <p:cNvSpPr/>
          <p:nvPr>
            <p:ph idx="2" type="pic"/>
          </p:nvPr>
        </p:nvSpPr>
        <p:spPr>
          <a:xfrm>
            <a:off x="686565" y="6737513"/>
            <a:ext cx="3796138" cy="3954301"/>
          </a:xfrm>
          <a:prstGeom prst="rect">
            <a:avLst/>
          </a:prstGeom>
          <a:solidFill>
            <a:srgbClr val="BFBFBF"/>
          </a:solidFill>
          <a:ln>
            <a:noFill/>
          </a:ln>
        </p:spPr>
      </p:sp>
      <p:sp>
        <p:nvSpPr>
          <p:cNvPr id="300" name="Google Shape;300;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02" name="Google Shape;302;p32"/>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2"/>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2"/>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3"/>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07" name="Google Shape;307;p33"/>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3"/>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3"/>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3"/>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13" name="Google Shape;313;p33"/>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3"/>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4"/>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4"/>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318" name="Google Shape;318;p34"/>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4"/>
          <p:cNvSpPr/>
          <p:nvPr>
            <p:ph idx="2" type="pic"/>
          </p:nvPr>
        </p:nvSpPr>
        <p:spPr>
          <a:xfrm>
            <a:off x="1793144" y="5952556"/>
            <a:ext cx="3973385" cy="4739257"/>
          </a:xfrm>
          <a:prstGeom prst="rect">
            <a:avLst/>
          </a:prstGeom>
          <a:solidFill>
            <a:srgbClr val="BFBFBF"/>
          </a:solidFill>
          <a:ln>
            <a:noFill/>
          </a:ln>
        </p:spPr>
      </p:sp>
      <p:sp>
        <p:nvSpPr>
          <p:cNvPr id="320" name="Google Shape;320;p34"/>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lnSpc>
                <a:spcPct val="100000"/>
              </a:lnSpc>
              <a:spcBef>
                <a:spcPts val="0"/>
              </a:spcBef>
              <a:spcAft>
                <a:spcPts val="0"/>
              </a:spcAft>
              <a:buClr>
                <a:srgbClr val="000000"/>
              </a:buClr>
              <a:buSzPts val="4175"/>
              <a:buFont typeface="Arial"/>
              <a:buNone/>
            </a:pPr>
            <a:r>
              <a:t/>
            </a:r>
            <a:endParaRPr b="0" i="0" sz="4175" u="none" cap="none" strike="noStrike">
              <a:solidFill>
                <a:schemeClr val="dk1"/>
              </a:solidFill>
              <a:latin typeface="Century Schoolbook"/>
              <a:ea typeface="Century Schoolbook"/>
              <a:cs typeface="Century Schoolbook"/>
              <a:sym typeface="Century Schoolbook"/>
            </a:endParaRPr>
          </a:p>
        </p:txBody>
      </p:sp>
      <p:sp>
        <p:nvSpPr>
          <p:cNvPr id="321" name="Google Shape;321;p34"/>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24" name="Google Shape;324;p34"/>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4"/>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4"/>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5"/>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5"/>
          <p:cNvSpPr/>
          <p:nvPr>
            <p:ph idx="2" type="pic"/>
          </p:nvPr>
        </p:nvSpPr>
        <p:spPr>
          <a:xfrm>
            <a:off x="5136" y="1"/>
            <a:ext cx="2850694" cy="3459591"/>
          </a:xfrm>
          <a:prstGeom prst="rect">
            <a:avLst/>
          </a:prstGeom>
          <a:noFill/>
          <a:ln>
            <a:noFill/>
          </a:ln>
        </p:spPr>
      </p:sp>
      <p:sp>
        <p:nvSpPr>
          <p:cNvPr id="331" name="Google Shape;331;p35"/>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32" name="Google Shape;332;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34" name="Google Shape;334;p35"/>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5"/>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5"/>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5"/>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5"/>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5"/>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5"/>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5"/>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5"/>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5"/>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5"/>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5"/>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5"/>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6"/>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52" name="Google Shape;352;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6"/>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6"/>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6"/>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6"/>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6"/>
          <p:cNvGrpSpPr/>
          <p:nvPr/>
        </p:nvGrpSpPr>
        <p:grpSpPr>
          <a:xfrm>
            <a:off x="6770986" y="850643"/>
            <a:ext cx="750136" cy="750136"/>
            <a:chOff x="7559675" y="1928896"/>
            <a:chExt cx="750136" cy="750136"/>
          </a:xfrm>
        </p:grpSpPr>
        <p:sp>
          <p:nvSpPr>
            <p:cNvPr id="359" name="Google Shape;359;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60" name="Google Shape;360;p36"/>
            <p:cNvGrpSpPr/>
            <p:nvPr/>
          </p:nvGrpSpPr>
          <p:grpSpPr>
            <a:xfrm>
              <a:off x="7683372" y="2028561"/>
              <a:ext cx="526805" cy="526741"/>
              <a:chOff x="1042830" y="5367345"/>
              <a:chExt cx="907476" cy="907364"/>
            </a:xfrm>
          </p:grpSpPr>
          <p:grpSp>
            <p:nvGrpSpPr>
              <p:cNvPr id="361" name="Google Shape;361;p36"/>
              <p:cNvGrpSpPr/>
              <p:nvPr/>
            </p:nvGrpSpPr>
            <p:grpSpPr>
              <a:xfrm>
                <a:off x="1042830" y="5367345"/>
                <a:ext cx="907476" cy="907364"/>
                <a:chOff x="5318121" y="3727141"/>
                <a:chExt cx="907476" cy="907364"/>
              </a:xfrm>
            </p:grpSpPr>
            <p:sp>
              <p:nvSpPr>
                <p:cNvPr id="362" name="Google Shape;362;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3" name="Google Shape;363;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4" name="Google Shape;364;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5" name="Google Shape;365;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6" name="Google Shape;366;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7" name="Google Shape;367;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8" name="Google Shape;368;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9" name="Google Shape;369;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0" name="Google Shape;370;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71" name="Google Shape;371;p36"/>
              <p:cNvGrpSpPr/>
              <p:nvPr/>
            </p:nvGrpSpPr>
            <p:grpSpPr>
              <a:xfrm>
                <a:off x="1304333" y="5488666"/>
                <a:ext cx="566267" cy="691349"/>
                <a:chOff x="5574516" y="3858678"/>
                <a:chExt cx="566267" cy="691349"/>
              </a:xfrm>
            </p:grpSpPr>
            <p:sp>
              <p:nvSpPr>
                <p:cNvPr id="372" name="Google Shape;372;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3" name="Google Shape;373;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4" name="Google Shape;374;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5" name="Google Shape;375;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6" name="Google Shape;376;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7" name="Google Shape;377;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grpSp>
        <p:nvGrpSpPr>
          <p:cNvPr id="378" name="Google Shape;378;p36"/>
          <p:cNvGrpSpPr/>
          <p:nvPr/>
        </p:nvGrpSpPr>
        <p:grpSpPr>
          <a:xfrm>
            <a:off x="6770986" y="5699369"/>
            <a:ext cx="750136" cy="750136"/>
            <a:chOff x="6770986" y="5699369"/>
            <a:chExt cx="750136" cy="750136"/>
          </a:xfrm>
        </p:grpSpPr>
        <p:sp>
          <p:nvSpPr>
            <p:cNvPr id="379" name="Google Shape;379;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80" name="Google Shape;380;p36"/>
            <p:cNvGrpSpPr/>
            <p:nvPr/>
          </p:nvGrpSpPr>
          <p:grpSpPr>
            <a:xfrm>
              <a:off x="6927017" y="5844011"/>
              <a:ext cx="460179" cy="460852"/>
              <a:chOff x="5846399" y="5075944"/>
              <a:chExt cx="910778" cy="912109"/>
            </a:xfrm>
          </p:grpSpPr>
          <p:grpSp>
            <p:nvGrpSpPr>
              <p:cNvPr id="381" name="Google Shape;381;p36"/>
              <p:cNvGrpSpPr/>
              <p:nvPr/>
            </p:nvGrpSpPr>
            <p:grpSpPr>
              <a:xfrm>
                <a:off x="6118625" y="5123402"/>
                <a:ext cx="376897" cy="533617"/>
                <a:chOff x="2711364" y="4936062"/>
                <a:chExt cx="376897" cy="533617"/>
              </a:xfrm>
            </p:grpSpPr>
            <p:sp>
              <p:nvSpPr>
                <p:cNvPr id="382" name="Google Shape;382;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3" name="Google Shape;383;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4" name="Google Shape;384;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5" name="Google Shape;385;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6" name="Google Shape;386;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7" name="Google Shape;387;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88" name="Google Shape;388;p36"/>
              <p:cNvGrpSpPr/>
              <p:nvPr/>
            </p:nvGrpSpPr>
            <p:grpSpPr>
              <a:xfrm>
                <a:off x="5846399" y="5075944"/>
                <a:ext cx="910778" cy="912109"/>
                <a:chOff x="2444246" y="4903928"/>
                <a:chExt cx="910778" cy="912109"/>
              </a:xfrm>
            </p:grpSpPr>
            <p:sp>
              <p:nvSpPr>
                <p:cNvPr id="389" name="Google Shape;389;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0" name="Google Shape;390;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1" name="Google Shape;391;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2" name="Google Shape;392;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3" name="Google Shape;393;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4" name="Google Shape;394;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5" name="Google Shape;395;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6" name="Google Shape;396;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7" name="Google Shape;397;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8" name="Google Shape;398;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7"/>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01" name="Google Shape;401;p37"/>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7"/>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7"/>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7"/>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7"/>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7"/>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7"/>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7"/>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7"/>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412" name="Google Shape;412;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7"/>
          <p:cNvSpPr/>
          <p:nvPr>
            <p:ph idx="9" type="pic"/>
          </p:nvPr>
        </p:nvSpPr>
        <p:spPr>
          <a:xfrm>
            <a:off x="5205348" y="0"/>
            <a:ext cx="2354327" cy="2862503"/>
          </a:xfrm>
          <a:prstGeom prst="rect">
            <a:avLst/>
          </a:prstGeom>
          <a:noFill/>
          <a:ln>
            <a:noFill/>
          </a:ln>
        </p:spPr>
      </p:sp>
      <p:cxnSp>
        <p:nvCxnSpPr>
          <p:cNvPr id="414" name="Google Shape;414;p37"/>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7"/>
          <p:cNvGrpSpPr/>
          <p:nvPr/>
        </p:nvGrpSpPr>
        <p:grpSpPr>
          <a:xfrm>
            <a:off x="6770986" y="4265646"/>
            <a:ext cx="750136" cy="750136"/>
            <a:chOff x="7559675" y="1928896"/>
            <a:chExt cx="750136" cy="750136"/>
          </a:xfrm>
        </p:grpSpPr>
        <p:sp>
          <p:nvSpPr>
            <p:cNvPr id="416" name="Google Shape;416;p37"/>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17" name="Google Shape;417;p37"/>
            <p:cNvGrpSpPr/>
            <p:nvPr/>
          </p:nvGrpSpPr>
          <p:grpSpPr>
            <a:xfrm>
              <a:off x="7683372" y="2028561"/>
              <a:ext cx="526805" cy="526741"/>
              <a:chOff x="1042830" y="5367345"/>
              <a:chExt cx="907476" cy="907364"/>
            </a:xfrm>
          </p:grpSpPr>
          <p:grpSp>
            <p:nvGrpSpPr>
              <p:cNvPr id="418" name="Google Shape;418;p37"/>
              <p:cNvGrpSpPr/>
              <p:nvPr/>
            </p:nvGrpSpPr>
            <p:grpSpPr>
              <a:xfrm>
                <a:off x="1042830" y="5367345"/>
                <a:ext cx="907476" cy="907364"/>
                <a:chOff x="5318121" y="3727141"/>
                <a:chExt cx="907476" cy="907364"/>
              </a:xfrm>
            </p:grpSpPr>
            <p:sp>
              <p:nvSpPr>
                <p:cNvPr id="419" name="Google Shape;419;p37"/>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0" name="Google Shape;420;p37"/>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1" name="Google Shape;421;p37"/>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2" name="Google Shape;422;p37"/>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3" name="Google Shape;423;p37"/>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4" name="Google Shape;424;p37"/>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5" name="Google Shape;425;p37"/>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6" name="Google Shape;426;p37"/>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7" name="Google Shape;427;p37"/>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28" name="Google Shape;428;p37"/>
              <p:cNvGrpSpPr/>
              <p:nvPr/>
            </p:nvGrpSpPr>
            <p:grpSpPr>
              <a:xfrm>
                <a:off x="1304333" y="5488666"/>
                <a:ext cx="566267" cy="691349"/>
                <a:chOff x="5574516" y="3858678"/>
                <a:chExt cx="566267" cy="691349"/>
              </a:xfrm>
            </p:grpSpPr>
            <p:sp>
              <p:nvSpPr>
                <p:cNvPr id="429" name="Google Shape;429;p37"/>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0" name="Google Shape;430;p37"/>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1" name="Google Shape;431;p37"/>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2" name="Google Shape;432;p37"/>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3" name="Google Shape;433;p37"/>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4" name="Google Shape;434;p37"/>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cxnSp>
        <p:nvCxnSpPr>
          <p:cNvPr id="435" name="Google Shape;435;p37"/>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7"/>
          <p:cNvGrpSpPr/>
          <p:nvPr/>
        </p:nvGrpSpPr>
        <p:grpSpPr>
          <a:xfrm>
            <a:off x="6770986" y="7341555"/>
            <a:ext cx="750136" cy="750136"/>
            <a:chOff x="6770986" y="5699369"/>
            <a:chExt cx="750136" cy="750136"/>
          </a:xfrm>
        </p:grpSpPr>
        <p:sp>
          <p:nvSpPr>
            <p:cNvPr id="437" name="Google Shape;437;p37"/>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38" name="Google Shape;438;p37"/>
            <p:cNvGrpSpPr/>
            <p:nvPr/>
          </p:nvGrpSpPr>
          <p:grpSpPr>
            <a:xfrm>
              <a:off x="6927017" y="5844011"/>
              <a:ext cx="460179" cy="460852"/>
              <a:chOff x="5846399" y="5075944"/>
              <a:chExt cx="910778" cy="912109"/>
            </a:xfrm>
          </p:grpSpPr>
          <p:grpSp>
            <p:nvGrpSpPr>
              <p:cNvPr id="439" name="Google Shape;439;p37"/>
              <p:cNvGrpSpPr/>
              <p:nvPr/>
            </p:nvGrpSpPr>
            <p:grpSpPr>
              <a:xfrm>
                <a:off x="6118625" y="5123402"/>
                <a:ext cx="376897" cy="533617"/>
                <a:chOff x="2711364" y="4936062"/>
                <a:chExt cx="376897" cy="533617"/>
              </a:xfrm>
            </p:grpSpPr>
            <p:sp>
              <p:nvSpPr>
                <p:cNvPr id="440" name="Google Shape;440;p37"/>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1" name="Google Shape;441;p37"/>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2" name="Google Shape;442;p37"/>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3" name="Google Shape;443;p37"/>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4" name="Google Shape;444;p37"/>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5" name="Google Shape;445;p37"/>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46" name="Google Shape;446;p37"/>
              <p:cNvGrpSpPr/>
              <p:nvPr/>
            </p:nvGrpSpPr>
            <p:grpSpPr>
              <a:xfrm>
                <a:off x="5846399" y="5075944"/>
                <a:ext cx="910778" cy="912109"/>
                <a:chOff x="2444246" y="4903928"/>
                <a:chExt cx="910778" cy="912109"/>
              </a:xfrm>
            </p:grpSpPr>
            <p:sp>
              <p:nvSpPr>
                <p:cNvPr id="447" name="Google Shape;447;p37"/>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8" name="Google Shape;448;p37"/>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9" name="Google Shape;449;p37"/>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0" name="Google Shape;450;p37"/>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1" name="Google Shape;451;p37"/>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2" name="Google Shape;452;p37"/>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3" name="Google Shape;453;p37"/>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4" name="Google Shape;454;p37"/>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5" name="Google Shape;455;p37"/>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6" name="Google Shape;456;p37"/>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59" name="Google Shape;459;p3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8"/>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8"/>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8"/>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8"/>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8"/>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8"/>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9"/>
          <p:cNvGrpSpPr/>
          <p:nvPr/>
        </p:nvGrpSpPr>
        <p:grpSpPr>
          <a:xfrm>
            <a:off x="317992" y="9796789"/>
            <a:ext cx="6885949" cy="630942"/>
            <a:chOff x="317992" y="9796789"/>
            <a:chExt cx="6885949" cy="630942"/>
          </a:xfrm>
        </p:grpSpPr>
        <p:sp>
          <p:nvSpPr>
            <p:cNvPr id="472" name="Google Shape;472;p3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br>
                <a:rPr b="0" i="0" lang="en-IE"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73" name="Google Shape;473;p39"/>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9"/>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75" name="Google Shape;475;p39"/>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9"/>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9"/>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9"/>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9"/>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9"/>
          <p:cNvGrpSpPr/>
          <p:nvPr/>
        </p:nvGrpSpPr>
        <p:grpSpPr>
          <a:xfrm>
            <a:off x="5757333" y="-757463"/>
            <a:ext cx="2760592" cy="2761405"/>
            <a:chOff x="110688" y="1674538"/>
            <a:chExt cx="7339635" cy="7341798"/>
          </a:xfrm>
        </p:grpSpPr>
        <p:sp>
          <p:nvSpPr>
            <p:cNvPr id="481" name="Google Shape;481;p3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82" name="Google Shape;482;p3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483" name="Google Shape;483;p3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4" name="Google Shape;484;p3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3"/>
          <p:cNvSpPr/>
          <p:nvPr/>
        </p:nvSpPr>
        <p:spPr>
          <a:xfrm>
            <a:off x="0" y="0"/>
            <a:ext cx="7559675" cy="2244613"/>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 name="Google Shape;49;p13"/>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0" name="Google Shape;50;p13"/>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1" name="Google Shape;51;p1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57" name="Google Shape;57;p13"/>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3"/>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40"/>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7" name="Google Shape;487;p40"/>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40"/>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40"/>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1"/>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1"/>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5" name="Google Shape;495;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497" name="Google Shape;497;p41"/>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8" name="Google Shape;498;p41"/>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1"/>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1"/>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1"/>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1"/>
          <p:cNvSpPr/>
          <p:nvPr>
            <p:ph idx="4" type="pic"/>
          </p:nvPr>
        </p:nvSpPr>
        <p:spPr>
          <a:xfrm>
            <a:off x="5205348" y="0"/>
            <a:ext cx="2354327" cy="2862503"/>
          </a:xfrm>
          <a:prstGeom prst="rect">
            <a:avLst/>
          </a:prstGeom>
          <a:noFill/>
          <a:ln>
            <a:noFill/>
          </a:ln>
        </p:spPr>
      </p:sp>
      <p:sp>
        <p:nvSpPr>
          <p:cNvPr id="504" name="Google Shape;504;p41"/>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1"/>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1"/>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1"/>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1"/>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1"/>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10" name="Google Shape;510;p41"/>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1"/>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1"/>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1"/>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14" name="Google Shape;514;p41"/>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1"/>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1"/>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1"/>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18" name="Google Shape;518;p41"/>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1"/>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4"/>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2" name="Google Shape;62;p14"/>
          <p:cNvSpPr/>
          <p:nvPr>
            <p:ph idx="2" type="pic"/>
          </p:nvPr>
        </p:nvSpPr>
        <p:spPr>
          <a:xfrm>
            <a:off x="2783121" y="0"/>
            <a:ext cx="4789072" cy="4566547"/>
          </a:xfrm>
          <a:prstGeom prst="rect">
            <a:avLst/>
          </a:prstGeom>
          <a:noFill/>
          <a:ln>
            <a:noFill/>
          </a:ln>
        </p:spPr>
      </p:sp>
      <p:sp>
        <p:nvSpPr>
          <p:cNvPr id="63" name="Google Shape;63;p14"/>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4"/>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4"/>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4"/>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4"/>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4"/>
          <p:cNvGrpSpPr/>
          <p:nvPr/>
        </p:nvGrpSpPr>
        <p:grpSpPr>
          <a:xfrm>
            <a:off x="401426" y="10005335"/>
            <a:ext cx="6756823" cy="523220"/>
            <a:chOff x="317992" y="10005335"/>
            <a:chExt cx="6756823" cy="523220"/>
          </a:xfrm>
        </p:grpSpPr>
        <p:sp>
          <p:nvSpPr>
            <p:cNvPr id="69" name="Google Shape;69;p14"/>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70" name="Google Shape;70;p14"/>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4"/>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72" name="Google Shape;72;p14"/>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5"/>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5" name="Google Shape;75;p15"/>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IE" sz="1800" u="none" cap="none" strike="noStrike">
                <a:solidFill>
                  <a:schemeClr val="lt1"/>
                </a:solidFill>
                <a:latin typeface="Verdana"/>
                <a:ea typeface="Verdana"/>
                <a:cs typeface="Verdana"/>
                <a:sym typeface="Verdana"/>
              </a:rPr>
              <a:t>*** </a:t>
            </a:r>
            <a:r>
              <a:rPr b="1" i="0" lang="en-IE" sz="1800" u="none" cap="none" strike="noStrike">
                <a:solidFill>
                  <a:schemeClr val="lt1"/>
                </a:solidFill>
                <a:latin typeface="Verdana"/>
                <a:ea typeface="Verdana"/>
                <a:cs typeface="Verdana"/>
                <a:sym typeface="Verdana"/>
              </a:rPr>
              <a:t>PLEASE DELETE THIS INSTRUCTION SLIDE BEFORE PRESENTING FINAL PRESENTATION </a:t>
            </a:r>
            <a:r>
              <a:rPr b="0" i="0" lang="en-IE" sz="1800" u="none" cap="none" strike="noStrike">
                <a:solidFill>
                  <a:schemeClr val="lt1"/>
                </a:solidFill>
                <a:latin typeface="Verdana"/>
                <a:ea typeface="Verdana"/>
                <a:cs typeface="Verdana"/>
                <a:sym typeface="Verdana"/>
              </a:rPr>
              <a:t>*** </a:t>
            </a:r>
            <a:endParaRPr b="0" i="0" sz="1800" u="none" cap="none" strike="noStrike">
              <a:solidFill>
                <a:schemeClr val="lt1"/>
              </a:solidFill>
              <a:latin typeface="Verdana"/>
              <a:ea typeface="Verdana"/>
              <a:cs typeface="Verdana"/>
              <a:sym typeface="Verdana"/>
            </a:endParaRPr>
          </a:p>
        </p:txBody>
      </p:sp>
      <p:sp>
        <p:nvSpPr>
          <p:cNvPr id="76" name="Google Shape;76;p15"/>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1" lang="en-IE" sz="1800" u="none" cap="none" strike="noStrike">
                <a:solidFill>
                  <a:schemeClr val="lt1"/>
                </a:solidFill>
                <a:latin typeface="Verdana"/>
                <a:ea typeface="Verdana"/>
                <a:cs typeface="Verdana"/>
                <a:sym typeface="Verdana"/>
              </a:rPr>
              <a:t>Icons which can be used within this template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1800" u="none" cap="none" strike="noStrike">
              <a:solidFill>
                <a:schemeClr val="lt1"/>
              </a:solidFill>
              <a:latin typeface="Calibri"/>
              <a:ea typeface="Calibri"/>
              <a:cs typeface="Calibri"/>
              <a:sym typeface="Calibri"/>
            </a:endParaRPr>
          </a:p>
        </p:txBody>
      </p:sp>
      <p:cxnSp>
        <p:nvCxnSpPr>
          <p:cNvPr id="77" name="Google Shape;77;p15"/>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5"/>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6"/>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6"/>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3" name="Google Shape;83;p16"/>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6"/>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6"/>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6"/>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6"/>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6"/>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6"/>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6"/>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6"/>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6"/>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6"/>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6"/>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6"/>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6"/>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7" name="Google Shape;97;p16"/>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6"/>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6"/>
          <p:cNvGrpSpPr/>
          <p:nvPr/>
        </p:nvGrpSpPr>
        <p:grpSpPr>
          <a:xfrm>
            <a:off x="317992" y="10005335"/>
            <a:ext cx="6885949" cy="630942"/>
            <a:chOff x="317992" y="9796789"/>
            <a:chExt cx="6885949" cy="630942"/>
          </a:xfrm>
        </p:grpSpPr>
        <p:sp>
          <p:nvSpPr>
            <p:cNvPr id="100" name="Google Shape;100;p1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br>
                <a:rPr b="0" i="0" lang="en-IE"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101" name="Google Shape;101;p16"/>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6"/>
          <p:cNvSpPr/>
          <p:nvPr>
            <p:ph idx="19" type="pic"/>
          </p:nvPr>
        </p:nvSpPr>
        <p:spPr>
          <a:xfrm>
            <a:off x="5205348" y="0"/>
            <a:ext cx="2354327" cy="2862503"/>
          </a:xfrm>
          <a:prstGeom prst="rect">
            <a:avLst/>
          </a:prstGeom>
          <a:noFill/>
          <a:ln>
            <a:noFill/>
          </a:ln>
        </p:spPr>
      </p:sp>
      <p:pic>
        <p:nvPicPr>
          <p:cNvPr id="103" name="Google Shape;103;p16"/>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7"/>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06" name="Google Shape;106;p17"/>
          <p:cNvGrpSpPr/>
          <p:nvPr/>
        </p:nvGrpSpPr>
        <p:grpSpPr>
          <a:xfrm>
            <a:off x="-1092535" y="5135055"/>
            <a:ext cx="6117329" cy="6119130"/>
            <a:chOff x="110688" y="1674538"/>
            <a:chExt cx="7339635" cy="7341798"/>
          </a:xfrm>
        </p:grpSpPr>
        <p:sp>
          <p:nvSpPr>
            <p:cNvPr id="107" name="Google Shape;107;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 name="Google Shape;108;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09" name="Google Shape;109;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11" name="Google Shape;111;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3" name="Google Shape;113;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4" name="Google Shape;114;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8"/>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18" name="Google Shape;118;p18"/>
          <p:cNvGrpSpPr/>
          <p:nvPr/>
        </p:nvGrpSpPr>
        <p:grpSpPr>
          <a:xfrm>
            <a:off x="-1092535" y="5135055"/>
            <a:ext cx="6117329" cy="6119130"/>
            <a:chOff x="110688" y="1674538"/>
            <a:chExt cx="7339635" cy="7341798"/>
          </a:xfrm>
        </p:grpSpPr>
        <p:sp>
          <p:nvSpPr>
            <p:cNvPr id="119" name="Google Shape;119;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20" name="Google Shape;120;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21" name="Google Shape;121;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23" name="Google Shape;123;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5" name="Google Shape;125;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6" name="Google Shape;126;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9"/>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30" name="Google Shape;130;p19"/>
          <p:cNvGrpSpPr/>
          <p:nvPr/>
        </p:nvGrpSpPr>
        <p:grpSpPr>
          <a:xfrm>
            <a:off x="-1092535" y="5135055"/>
            <a:ext cx="6117329" cy="6119130"/>
            <a:chOff x="110688" y="1674538"/>
            <a:chExt cx="7339635" cy="7341798"/>
          </a:xfrm>
        </p:grpSpPr>
        <p:sp>
          <p:nvSpPr>
            <p:cNvPr id="131" name="Google Shape;131;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32" name="Google Shape;132;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33" name="Google Shape;133;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IE" sz="500" u="none" cap="none" strike="noStrike">
                <a:solidFill>
                  <a:srgbClr val="6D6E71"/>
                </a:solidFill>
                <a:latin typeface="Avenir"/>
                <a:ea typeface="Avenir"/>
                <a:cs typeface="Avenir"/>
                <a:sym typeface="Avenir"/>
              </a:rPr>
              <a:t>GRASSROOTS</a:t>
            </a:r>
            <a:r>
              <a:rPr b="0" i="0" lang="en-IE"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35" name="Google Shape;135;p19"/>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7" name="Google Shape;137;p1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8" name="Google Shape;138;p19"/>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9"/>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meetup.com/" TargetMode="External"/><Relationship Id="rId4" Type="http://schemas.openxmlformats.org/officeDocument/2006/relationships/hyperlink" Target="https://business.instagram.com/" TargetMode="External"/><Relationship Id="rId5" Type="http://schemas.openxmlformats.org/officeDocument/2006/relationships/hyperlink" Target="https://www.youtube.com/" TargetMode="External"/><Relationship Id="rId6" Type="http://schemas.openxmlformats.org/officeDocument/2006/relationships/hyperlink" Target="http://www.eventbrite.ie/" TargetMode="External"/><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6.png"/><Relationship Id="rId9" Type="http://schemas.openxmlformats.org/officeDocument/2006/relationships/hyperlink" Target="https://www.youtube.com/@grassroots-eu" TargetMode="External"/><Relationship Id="rId5" Type="http://schemas.openxmlformats.org/officeDocument/2006/relationships/image" Target="../media/image27.jpg"/><Relationship Id="rId6" Type="http://schemas.openxmlformats.org/officeDocument/2006/relationships/image" Target="../media/image28.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Attività e sport</a:t>
            </a:r>
            <a:endParaRPr b="0" i="0" sz="1400" u="none" cap="none" strike="noStrike">
              <a:solidFill>
                <a:srgbClr val="000000"/>
              </a:solidFill>
              <a:latin typeface="Arial"/>
              <a:ea typeface="Arial"/>
              <a:cs typeface="Arial"/>
              <a:sym typeface="Arial"/>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0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u="none" cap="none" strike="noStrike">
                <a:solidFill>
                  <a:schemeClr val="lt1"/>
                </a:solidFill>
                <a:latin typeface="Calibri"/>
                <a:ea typeface="Calibri"/>
                <a:cs typeface="Calibri"/>
                <a:sym typeface="Calibri"/>
              </a:rPr>
              <a:t>Sfide</a:t>
            </a:r>
            <a:endParaRPr b="0" i="0" sz="1400" u="none" cap="none" strike="noStrike">
              <a:solidFill>
                <a:srgbClr val="000000"/>
              </a:solidFill>
              <a:latin typeface="Arial"/>
              <a:ea typeface="Arial"/>
              <a:cs typeface="Arial"/>
              <a:sym typeface="Arial"/>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IE" sz="2800" u="none" cap="none" strike="noStrike">
                <a:solidFill>
                  <a:srgbClr val="4A8887"/>
                </a:solidFill>
                <a:latin typeface="Calibri"/>
                <a:ea typeface="Calibri"/>
                <a:cs typeface="Calibri"/>
                <a:sym typeface="Calibri"/>
              </a:rPr>
              <a:t>Passo 1</a:t>
            </a:r>
            <a:endParaRPr b="0" i="0" sz="1400" u="none" cap="none" strike="noStrike">
              <a:solidFill>
                <a:srgbClr val="000000"/>
              </a:solidFill>
              <a:latin typeface="Arial"/>
              <a:ea typeface="Arial"/>
              <a:cs typeface="Arial"/>
              <a:sym typeface="Arial"/>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b="0" i="0" sz="1400" u="none" cap="none" strike="noStrike">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{E38481C1-9715-4040-B913-C19D71988FEE}</a:tableStyleId>
              </a:tblPr>
              <a:tblGrid>
                <a:gridCol w="1300075"/>
                <a:gridCol w="5896675"/>
              </a:tblGrid>
              <a:tr h="375925">
                <a:tc>
                  <a:txBody>
                    <a:bodyPr/>
                    <a:lstStyle/>
                    <a:p>
                      <a:pPr indent="0" lvl="0" marL="0" marR="0" rtl="0" algn="l">
                        <a:lnSpc>
                          <a:spcPct val="100000"/>
                        </a:lnSpc>
                        <a:spcBef>
                          <a:spcPts val="0"/>
                        </a:spcBef>
                        <a:spcAft>
                          <a:spcPts val="0"/>
                        </a:spcAft>
                        <a:buClr>
                          <a:srgbClr val="000000"/>
                        </a:buClr>
                        <a:buSzPts val="1800"/>
                        <a:buFont typeface="Arial"/>
                        <a:buNone/>
                      </a:pPr>
                      <a:r>
                        <a:rPr b="1" lang="en-IE" sz="1800" u="none" cap="none" strike="noStrike">
                          <a:solidFill>
                            <a:schemeClr val="lt1"/>
                          </a:solidFill>
                          <a:latin typeface="Calibri"/>
                          <a:ea typeface="Calibri"/>
                          <a:cs typeface="Calibri"/>
                          <a:sym typeface="Calibri"/>
                        </a:rPr>
                        <a:t>Compiti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Nome dell'azienda</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(Ecoturismo) Eco-avventura</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Obiettivo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Incoraggiare i viaggiatori a partecipare a sport e attività ecocompatibili mostrando le opportunità di turismo d'avventura sostenibile e le attività ricreative basate sulla natura.</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Messaggio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"Avventura responsabile - esplorate la natura con Eco-Adventure!".</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200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ad alta energia </a:t>
                      </a:r>
                      <a:r>
                        <a:rPr b="0" lang="en-IE" sz="1400" u="none" cap="none" strike="noStrike">
                          <a:solidFill>
                            <a:srgbClr val="4B4B4B"/>
                          </a:solidFill>
                          <a:latin typeface="Calibri"/>
                          <a:ea typeface="Calibri"/>
                          <a:cs typeface="Calibri"/>
                          <a:sym typeface="Calibri"/>
                        </a:rPr>
                        <a:t>di attività all'aperto, come il kayak o l'escursionismo.</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ricchi di azione </a:t>
                      </a:r>
                      <a:r>
                        <a:rPr b="0" lang="en-IE" sz="1400" u="none" cap="none" strike="noStrike">
                          <a:solidFill>
                            <a:srgbClr val="4B4B4B"/>
                          </a:solidFill>
                          <a:latin typeface="Calibri"/>
                          <a:ea typeface="Calibri"/>
                          <a:cs typeface="Calibri"/>
                          <a:sym typeface="Calibri"/>
                        </a:rPr>
                        <a:t>che mostrano gli sport ecologici.</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di ecoturisti e guide turistiche.</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come "I 5 migliori sport ecologici per le vostre prossime vacanze".</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112663" y="3561936"/>
            <a:ext cx="49353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4A8887"/>
                </a:solidFill>
                <a:latin typeface="Calibri"/>
                <a:ea typeface="Calibri"/>
                <a:cs typeface="Calibri"/>
                <a:sym typeface="Calibri"/>
              </a:rPr>
              <a:t>Definire gli obiettivi e il messaggio della campagna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sp>
        <p:nvSpPr>
          <p:cNvPr id="571" name="Google Shape;571;p4"/>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IE" sz="2800" u="none" cap="none" strike="noStrike">
                <a:solidFill>
                  <a:srgbClr val="F16924"/>
                </a:solidFill>
                <a:latin typeface="Calibri"/>
                <a:ea typeface="Calibri"/>
                <a:cs typeface="Calibri"/>
                <a:sym typeface="Calibri"/>
              </a:rPr>
              <a:t>Passo 2</a:t>
            </a:r>
            <a:endParaRPr b="0" i="0" sz="1400" u="none" cap="none" strike="noStrike">
              <a:solidFill>
                <a:srgbClr val="000000"/>
              </a:solidFill>
              <a:latin typeface="Arial"/>
              <a:ea typeface="Arial"/>
              <a:cs typeface="Arial"/>
              <a:sym typeface="Arial"/>
            </a:endParaRPr>
          </a:p>
        </p:txBody>
      </p:sp>
      <p:sp>
        <p:nvSpPr>
          <p:cNvPr id="572" name="Google Shape;572;p4"/>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aphicFrame>
        <p:nvGraphicFramePr>
          <p:cNvPr id="573" name="Google Shape;573;p4"/>
          <p:cNvGraphicFramePr/>
          <p:nvPr/>
        </p:nvGraphicFramePr>
        <p:xfrm>
          <a:off x="181455" y="3536731"/>
          <a:ext cx="3000000" cy="3000000"/>
        </p:xfrm>
        <a:graphic>
          <a:graphicData uri="http://schemas.openxmlformats.org/drawingml/2006/table">
            <a:tbl>
              <a:tblPr bandRow="1" firstRow="1">
                <a:noFill/>
                <a:tableStyleId>{E38481C1-9715-4040-B913-C19D71988FEE}</a:tableStyleId>
              </a:tblPr>
              <a:tblGrid>
                <a:gridCol w="1300075"/>
                <a:gridCol w="5896675"/>
              </a:tblGrid>
              <a:tr h="375925">
                <a:tc>
                  <a:txBody>
                    <a:bodyPr/>
                    <a:lstStyle/>
                    <a:p>
                      <a:pPr indent="0" lvl="0" marL="0" marR="0" rtl="0" algn="l">
                        <a:lnSpc>
                          <a:spcPct val="100000"/>
                        </a:lnSpc>
                        <a:spcBef>
                          <a:spcPts val="0"/>
                        </a:spcBef>
                        <a:spcAft>
                          <a:spcPts val="0"/>
                        </a:spcAft>
                        <a:buClr>
                          <a:srgbClr val="000000"/>
                        </a:buClr>
                        <a:buSzPts val="1800"/>
                        <a:buFont typeface="Arial"/>
                        <a:buNone/>
                      </a:pPr>
                      <a:r>
                        <a:rPr b="1" lang="en-IE" sz="1800" u="none" cap="none" strike="noStrike">
                          <a:solidFill>
                            <a:schemeClr val="lt1"/>
                          </a:solidFill>
                          <a:latin typeface="Calibri"/>
                          <a:ea typeface="Calibri"/>
                          <a:cs typeface="Calibri"/>
                          <a:sym typeface="Calibri"/>
                        </a:rPr>
                        <a:t>Compiti</a:t>
                      </a:r>
                      <a:endParaRPr sz="1400" u="none" cap="none" strike="noStrike"/>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F16924"/>
                          </a:solidFill>
                          <a:latin typeface="Calibri"/>
                          <a:ea typeface="Calibri"/>
                          <a:cs typeface="Calibri"/>
                          <a:sym typeface="Calibri"/>
                        </a:rPr>
                        <a:t>Cosa creare</a:t>
                      </a:r>
                      <a:endParaRPr sz="1400" u="none" cap="none" strike="noStrike"/>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Foto dinamiche: </a:t>
                      </a:r>
                      <a:r>
                        <a:rPr b="0" lang="en-IE" sz="1400" u="none" cap="none" strike="noStrike">
                          <a:solidFill>
                            <a:srgbClr val="4B4B4B"/>
                          </a:solidFill>
                          <a:latin typeface="Calibri"/>
                          <a:ea typeface="Calibri"/>
                          <a:cs typeface="Calibri"/>
                          <a:sym typeface="Calibri"/>
                        </a:rPr>
                        <a:t>Evidenziate gli sport ecologici come la mountain bike o il paddleboard in ambienti naturali.</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a:t>
                      </a:r>
                      <a:r>
                        <a:rPr b="0" lang="en-IE" sz="1400" u="none" cap="none" strike="noStrike">
                          <a:solidFill>
                            <a:srgbClr val="4B4B4B"/>
                          </a:solidFill>
                          <a:latin typeface="Calibri"/>
                          <a:ea typeface="Calibri"/>
                          <a:cs typeface="Calibri"/>
                          <a:sym typeface="Calibri"/>
                        </a:rPr>
                        <a:t>Create clip coinvolgenti per Instagram Reels o TikTok, con attività come lo zip-lining nelle foreste o la pratica dello yoga in un ambiente sereno.</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Condividete le storie dei partecipanti sulle loro avventure arricchenti e sostenibili.</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Includere consigli per ridurre l'impatto ambientale durante l'attività sportiva.</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Strumenti necessari: </a:t>
                      </a:r>
                      <a:r>
                        <a:rPr b="0" lang="en-IE" sz="1400" u="none" cap="none" strike="noStrike">
                          <a:solidFill>
                            <a:srgbClr val="4B4B4B"/>
                          </a:solidFill>
                          <a:latin typeface="Calibri"/>
                          <a:ea typeface="Calibri"/>
                          <a:cs typeface="Calibri"/>
                          <a:sym typeface="Calibri"/>
                        </a:rPr>
                        <a:t>App GoPro Quik: Per l'editing di video d'azione con transizioni dinamiche.</a:t>
                      </a:r>
                      <a:endParaRPr b="1" sz="1400" u="none" cap="none" strike="noStrike">
                        <a:solidFill>
                          <a:srgbClr val="4B4B4B"/>
                        </a:solidFill>
                        <a:latin typeface="Calibri"/>
                        <a:ea typeface="Calibri"/>
                        <a:cs typeface="Calibri"/>
                        <a:sym typeface="Calibri"/>
                      </a:endParaRPr>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F16924"/>
                          </a:solidFill>
                          <a:latin typeface="Calibri"/>
                          <a:ea typeface="Calibri"/>
                          <a:cs typeface="Calibri"/>
                          <a:sym typeface="Calibri"/>
                        </a:rPr>
                        <a:t>Canva: </a:t>
                      </a:r>
                      <a:r>
                        <a:rPr b="0" lang="en-IE" sz="1400" u="none" cap="none" strike="noStrike">
                          <a:solidFill>
                            <a:srgbClr val="4B4B4B"/>
                          </a:solidFill>
                          <a:latin typeface="Calibri"/>
                          <a:ea typeface="Calibri"/>
                          <a:cs typeface="Calibri"/>
                          <a:sym typeface="Calibri"/>
                        </a:rPr>
                        <a:t>Progettare grafici informativi o manifesti promozionali.</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F16924"/>
                          </a:solidFill>
                          <a:latin typeface="Calibri"/>
                          <a:ea typeface="Calibri"/>
                          <a:cs typeface="Calibri"/>
                          <a:sym typeface="Calibri"/>
                        </a:rPr>
                        <a:t>DALL-E: </a:t>
                      </a:r>
                      <a:r>
                        <a:rPr b="0" lang="en-IE" sz="1400" u="none" cap="none" strike="noStrike">
                          <a:solidFill>
                            <a:srgbClr val="4B4B4B"/>
                          </a:solidFill>
                          <a:latin typeface="Calibri"/>
                          <a:ea typeface="Calibri"/>
                          <a:cs typeface="Calibri"/>
                          <a:sym typeface="Calibri"/>
                        </a:rPr>
                        <a:t>creare immagini o arte digitale di grande impatto per rappresentare avventure ecologiche uniche.</a:t>
                      </a:r>
                      <a:endParaRPr sz="1400" u="none" cap="none" strike="noStrike"/>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74" name="Google Shape;574;p4"/>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F16924"/>
                </a:solidFill>
                <a:latin typeface="Calibri"/>
                <a:ea typeface="Calibri"/>
                <a:cs typeface="Calibri"/>
                <a:sym typeface="Calibri"/>
              </a:rPr>
              <a:t>Creare contenuti coinvolgenti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16924"/>
              </a:solidFill>
              <a:latin typeface="Century Schoolbook"/>
              <a:ea typeface="Century Schoolbook"/>
              <a:cs typeface="Century Schoolbook"/>
              <a:sym typeface="Century Schoolbook"/>
            </a:endParaRPr>
          </a:p>
        </p:txBody>
      </p:sp>
      <p:pic>
        <p:nvPicPr>
          <p:cNvPr id="575" name="Google Shape;575;p4"/>
          <p:cNvPicPr preferRelativeResize="0"/>
          <p:nvPr/>
        </p:nvPicPr>
        <p:blipFill rotWithShape="1">
          <a:blip r:embed="rId3">
            <a:alphaModFix/>
          </a:blip>
          <a:srcRect b="22948"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76" name="Google Shape;576;p4"/>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5"/>
          <p:cNvSpPr/>
          <p:nvPr/>
        </p:nvSpPr>
        <p:spPr>
          <a:xfrm>
            <a:off x="-1" y="6931152"/>
            <a:ext cx="3381800"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aphicFrame>
        <p:nvGraphicFramePr>
          <p:cNvPr id="582" name="Google Shape;582;p5"/>
          <p:cNvGraphicFramePr/>
          <p:nvPr/>
        </p:nvGraphicFramePr>
        <p:xfrm>
          <a:off x="181455" y="4310764"/>
          <a:ext cx="3000000" cy="3000000"/>
        </p:xfrm>
        <a:graphic>
          <a:graphicData uri="http://schemas.openxmlformats.org/drawingml/2006/table">
            <a:tbl>
              <a:tblPr bandRow="1" firstRow="1">
                <a:noFill/>
                <a:tableStyleId>{E38481C1-9715-4040-B913-C19D71988FEE}</a:tableStyleId>
              </a:tblPr>
              <a:tblGrid>
                <a:gridCol w="1300075"/>
                <a:gridCol w="5896675"/>
              </a:tblGrid>
              <a:tr h="7903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Incontro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lang="en-IE" sz="1400" u="none" cap="none" strike="noStrike">
                          <a:solidFill>
                            <a:srgbClr val="4B4B4B"/>
                          </a:solidFill>
                          <a:latin typeface="Calibri"/>
                          <a:ea typeface="Calibri"/>
                          <a:cs typeface="Calibri"/>
                          <a:sym typeface="Calibri"/>
                        </a:rPr>
                        <a:t>Meetup serve a ospitare e organizzare attività, incontri ed eventi di persona e virtuali per persone e comunità con interessi, hobby e professioni simili. Consente agli organizzatori di eventi di creare una comunità attorno alle attività di conservazione, gestire gli RSVP e creare connessioni a lungo termine con i partecipanti.</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Meetup https://www.meetup.com/</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Instagram</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lang="en-IE" sz="1400" u="none" cap="none" strike="noStrike">
                          <a:solidFill>
                            <a:srgbClr val="4B4B4B"/>
                          </a:solidFill>
                          <a:latin typeface="Calibri"/>
                          <a:ea typeface="Calibri"/>
                          <a:cs typeface="Calibri"/>
                          <a:sym typeface="Calibri"/>
                        </a:rPr>
                        <a:t>Coinvolgete il vostro pubblico con video creativi di breve durata e contenuti dietro le quinte. </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B4B4B"/>
                          </a:solidFill>
                          <a:latin typeface="Calibri"/>
                          <a:ea typeface="Calibri"/>
                          <a:cs typeface="Calibri"/>
                          <a:sym typeface="Calibri"/>
                        </a:rPr>
                        <a:t>Instagram per le aziende </a:t>
                      </a: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https://business.instagram.com/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YouTube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lang="en-IE" sz="1400" u="none" cap="none" strike="noStrike">
                          <a:solidFill>
                            <a:srgbClr val="4B4B4B"/>
                          </a:solidFill>
                          <a:latin typeface="Calibri"/>
                          <a:ea typeface="Calibri"/>
                          <a:cs typeface="Calibri"/>
                          <a:sym typeface="Calibri"/>
                        </a:rPr>
                        <a:t>Condividete video d'impatto per educare, ispirare e connettervi con un pubblico globale.</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YouTube https://www.youtube</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59500">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Evento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lang="en-IE" sz="1400" u="none" cap="none" strike="noStrike">
                          <a:solidFill>
                            <a:srgbClr val="4B4B4B"/>
                          </a:solidFill>
                          <a:latin typeface="Calibri"/>
                          <a:ea typeface="Calibri"/>
                          <a:cs typeface="Calibri"/>
                          <a:sym typeface="Calibri"/>
                        </a:rPr>
                        <a:t>Create, promuovete e gestite facilmente le iscrizioni a passeggiate e laboratori naturalistici. È possibile impostare la bigliettazione, tenere traccia delle presenze e condividere i dettagli dell'evento, con promemoria automatici per garantire alti tassi di partecipazione</a:t>
                      </a:r>
                      <a:r>
                        <a:rPr b="0" lang="en-IE" sz="1400" u="none" cap="none" strike="noStrike">
                          <a:solidFill>
                            <a:srgbClr val="69ADAD"/>
                          </a:solidFill>
                          <a:latin typeface="Calibri"/>
                          <a:ea typeface="Calibri"/>
                          <a:cs typeface="Calibri"/>
                          <a:sym typeface="Calibri"/>
                        </a:rPr>
                        <a:t>.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Eventbrite www.eventbrite.ie</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83" name="Google Shape;583;p5"/>
          <p:cNvGrpSpPr/>
          <p:nvPr/>
        </p:nvGrpSpPr>
        <p:grpSpPr>
          <a:xfrm>
            <a:off x="412956" y="3492824"/>
            <a:ext cx="481915" cy="632666"/>
            <a:chOff x="1922452" y="2907506"/>
            <a:chExt cx="3714749" cy="4876780"/>
          </a:xfrm>
        </p:grpSpPr>
        <p:sp>
          <p:nvSpPr>
            <p:cNvPr id="584" name="Google Shape;584;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85" name="Google Shape;585;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86" name="Google Shape;586;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87" name="Google Shape;587;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88" name="Google Shape;588;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89" name="Google Shape;589;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0" name="Google Shape;590;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1" name="Google Shape;591;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2" name="Google Shape;592;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3" name="Google Shape;593;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594" name="Google Shape;594;p5"/>
          <p:cNvSpPr txBox="1"/>
          <p:nvPr/>
        </p:nvSpPr>
        <p:spPr>
          <a:xfrm>
            <a:off x="1071519" y="354521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76A432"/>
                </a:solidFill>
                <a:latin typeface="Calibri"/>
                <a:ea typeface="Calibri"/>
                <a:cs typeface="Calibri"/>
                <a:sym typeface="Calibri"/>
              </a:rPr>
              <a:t>Strumenti necessari</a:t>
            </a:r>
            <a:endParaRPr b="0" i="0" sz="1400" u="none" cap="none" strike="noStrike">
              <a:solidFill>
                <a:srgbClr val="000000"/>
              </a:solidFill>
              <a:latin typeface="Arial"/>
              <a:ea typeface="Arial"/>
              <a:cs typeface="Arial"/>
              <a:sym typeface="Arial"/>
            </a:endParaRPr>
          </a:p>
        </p:txBody>
      </p:sp>
      <p:sp>
        <p:nvSpPr>
          <p:cNvPr id="595" name="Google Shape;595;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IE" sz="2800" u="none" cap="none" strike="noStrike">
                <a:solidFill>
                  <a:srgbClr val="76A432"/>
                </a:solidFill>
                <a:latin typeface="Calibri"/>
                <a:ea typeface="Calibri"/>
                <a:cs typeface="Calibri"/>
                <a:sym typeface="Calibri"/>
              </a:rPr>
              <a:t>Passo 3</a:t>
            </a:r>
            <a:endParaRPr b="0" i="0" sz="1400" u="none" cap="none" strike="noStrike">
              <a:solidFill>
                <a:srgbClr val="000000"/>
              </a:solidFill>
              <a:latin typeface="Arial"/>
              <a:ea typeface="Arial"/>
              <a:cs typeface="Arial"/>
              <a:sym typeface="Arial"/>
            </a:endParaRPr>
          </a:p>
        </p:txBody>
      </p:sp>
      <p:sp>
        <p:nvSpPr>
          <p:cNvPr id="596" name="Google Shape;596;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7" name="Google Shape;597;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76A432"/>
                </a:solidFill>
                <a:latin typeface="Calibri"/>
                <a:ea typeface="Calibri"/>
                <a:cs typeface="Calibri"/>
                <a:sym typeface="Calibri"/>
              </a:rPr>
              <a:t>Condividere e promuovere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6A432"/>
              </a:solidFill>
              <a:latin typeface="Century Schoolbook"/>
              <a:ea typeface="Century Schoolbook"/>
              <a:cs typeface="Century Schoolbook"/>
              <a:sym typeface="Century Schoolbook"/>
            </a:endParaRPr>
          </a:p>
        </p:txBody>
      </p:sp>
      <p:pic>
        <p:nvPicPr>
          <p:cNvPr id="598" name="Google Shape;598;p5"/>
          <p:cNvPicPr preferRelativeResize="0"/>
          <p:nvPr/>
        </p:nvPicPr>
        <p:blipFill rotWithShape="1">
          <a:blip r:embed="rId7">
            <a:alphaModFix/>
          </a:blip>
          <a:srcRect b="22948"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99" name="Google Shape;599;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sp>
        <p:nvSpPr>
          <p:cNvPr id="600" name="Google Shape;600;p5"/>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06" name="Google Shape;606;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graphicFrame>
        <p:nvGraphicFramePr>
          <p:cNvPr id="607" name="Google Shape;607;p6"/>
          <p:cNvGraphicFramePr/>
          <p:nvPr/>
        </p:nvGraphicFramePr>
        <p:xfrm>
          <a:off x="181456" y="2587023"/>
          <a:ext cx="3000000" cy="3000000"/>
        </p:xfrm>
        <a:graphic>
          <a:graphicData uri="http://schemas.openxmlformats.org/drawingml/2006/table">
            <a:tbl>
              <a:tblPr bandRow="1" firstRow="1">
                <a:noFill/>
                <a:tableStyleId>{E38481C1-9715-4040-B913-C19D71988FEE}</a:tableStyleId>
              </a:tblPr>
              <a:tblGrid>
                <a:gridCol w="1300075"/>
                <a:gridCol w="5896675"/>
              </a:tblGrid>
              <a:tr h="375925">
                <a:tc>
                  <a:txBody>
                    <a:bodyPr/>
                    <a:lstStyle/>
                    <a:p>
                      <a:pPr indent="0" lvl="0" marL="0" marR="0" rtl="0" algn="l">
                        <a:lnSpc>
                          <a:spcPct val="100000"/>
                        </a:lnSpc>
                        <a:spcBef>
                          <a:spcPts val="0"/>
                        </a:spcBef>
                        <a:spcAft>
                          <a:spcPts val="0"/>
                        </a:spcAft>
                        <a:buClr>
                          <a:srgbClr val="000000"/>
                        </a:buClr>
                        <a:buSzPts val="1800"/>
                        <a:buFont typeface="Arial"/>
                        <a:buNone/>
                      </a:pPr>
                      <a:r>
                        <a:rPr b="1" lang="en-IE" sz="1800" u="none" cap="none" strike="noStrike">
                          <a:solidFill>
                            <a:schemeClr val="lt1"/>
                          </a:solidFill>
                          <a:latin typeface="Calibri"/>
                          <a:ea typeface="Calibri"/>
                          <a:cs typeface="Calibri"/>
                          <a:sym typeface="Calibri"/>
                        </a:rPr>
                        <a:t>Compiti</a:t>
                      </a:r>
                      <a:endParaRPr sz="1400" u="none" cap="none" strike="noStrike"/>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sz="1400" u="none" cap="none" strike="noStrike"/>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Incontro</a:t>
                      </a:r>
                      <a:endParaRPr sz="1400" u="none" cap="none" strike="noStrike"/>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Collegare le comunità: </a:t>
                      </a:r>
                      <a:r>
                        <a:rPr lang="en-IE" sz="1400" u="none" cap="none" strike="noStrike">
                          <a:solidFill>
                            <a:srgbClr val="4B4B4B"/>
                          </a:solidFill>
                          <a:latin typeface="Calibri"/>
                          <a:ea typeface="Calibri"/>
                          <a:cs typeface="Calibri"/>
                          <a:sym typeface="Calibri"/>
                        </a:rPr>
                        <a:t>Ospitare escursioni di gruppo o eventi di eco-avventura.</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Elenco degli eventi: </a:t>
                      </a:r>
                      <a:r>
                        <a:rPr lang="en-IE" sz="1400" u="none" cap="none" strike="noStrike">
                          <a:solidFill>
                            <a:srgbClr val="4B4B4B"/>
                          </a:solidFill>
                          <a:latin typeface="Calibri"/>
                          <a:ea typeface="Calibri"/>
                          <a:cs typeface="Calibri"/>
                          <a:sym typeface="Calibri"/>
                        </a:rPr>
                        <a:t>Includere dettagli sulle pratiche sostenibili e sui livelli di difficoltà.</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Networking: </a:t>
                      </a:r>
                      <a:r>
                        <a:rPr lang="en-IE" sz="1400" u="none" cap="none" strike="noStrike">
                          <a:solidFill>
                            <a:srgbClr val="4B4B4B"/>
                          </a:solidFill>
                          <a:latin typeface="Calibri"/>
                          <a:ea typeface="Calibri"/>
                          <a:cs typeface="Calibri"/>
                          <a:sym typeface="Calibri"/>
                        </a:rPr>
                        <a:t>Creare connessioni con gli appassionati di eco-sport per un impegno a lungo termine.</a:t>
                      </a:r>
                      <a:endParaRPr sz="1400" u="none" cap="none" strike="noStrike"/>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Campagna Instagram</a:t>
                      </a:r>
                      <a:endParaRPr sz="1400" u="none" cap="none" strike="noStrike"/>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Condividere foto e filmati: </a:t>
                      </a:r>
                      <a:r>
                        <a:rPr lang="en-IE" sz="1400" u="none" cap="none" strike="noStrike">
                          <a:solidFill>
                            <a:srgbClr val="4B4B4B"/>
                          </a:solidFill>
                          <a:latin typeface="Calibri"/>
                          <a:ea typeface="Calibri"/>
                          <a:cs typeface="Calibri"/>
                          <a:sym typeface="Calibri"/>
                        </a:rPr>
                        <a:t>Postate scatti d'azione di attività ecologiche e scorci del dietro le quinte della preparazione.</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Storie: </a:t>
                      </a:r>
                      <a:r>
                        <a:rPr lang="en-IE" sz="1400" u="none" cap="none" strike="noStrike">
                          <a:solidFill>
                            <a:srgbClr val="4B4B4B"/>
                          </a:solidFill>
                          <a:latin typeface="Calibri"/>
                          <a:ea typeface="Calibri"/>
                          <a:cs typeface="Calibri"/>
                          <a:sym typeface="Calibri"/>
                        </a:rPr>
                        <a:t>Utilizzate sondaggi o domande per coinvolgere i follower sui loro sport preferiti.</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Hashtag: </a:t>
                      </a:r>
                      <a:r>
                        <a:rPr lang="en-IE" sz="1400" u="none" cap="none" strike="noStrike">
                          <a:solidFill>
                            <a:srgbClr val="4B4B4B"/>
                          </a:solidFill>
                          <a:latin typeface="Calibri"/>
                          <a:ea typeface="Calibri"/>
                          <a:cs typeface="Calibri"/>
                          <a:sym typeface="Calibri"/>
                        </a:rPr>
                        <a:t>Incorporare i tag #EcoAdventure e location per aumentare la visibilità.</a:t>
                      </a:r>
                      <a:endParaRPr sz="1400" u="none" cap="none" strike="noStrike"/>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Campagna YouTube</a:t>
                      </a:r>
                      <a:endParaRPr sz="1400" u="none" cap="none" strike="noStrike"/>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Mini-avventure: </a:t>
                      </a:r>
                      <a:r>
                        <a:rPr lang="en-IE" sz="1400" u="none" cap="none" strike="noStrike">
                          <a:solidFill>
                            <a:srgbClr val="4B4B4B"/>
                          </a:solidFill>
                          <a:latin typeface="Calibri"/>
                          <a:ea typeface="Calibri"/>
                          <a:cs typeface="Calibri"/>
                          <a:sym typeface="Calibri"/>
                        </a:rPr>
                        <a:t>Pubblicare brevi video di grande impatto visivo che catturano l'essenza degli eco-sport.</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Tutorial: </a:t>
                      </a:r>
                      <a:r>
                        <a:rPr lang="en-IE" sz="1400" u="none" cap="none" strike="noStrike">
                          <a:solidFill>
                            <a:srgbClr val="4B4B4B"/>
                          </a:solidFill>
                          <a:latin typeface="Calibri"/>
                          <a:ea typeface="Calibri"/>
                          <a:cs typeface="Calibri"/>
                          <a:sym typeface="Calibri"/>
                        </a:rPr>
                        <a:t>Mostra "Come iniziare a praticare attività all'aperto ecologiche".</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Promozioni incrociate: </a:t>
                      </a:r>
                      <a:r>
                        <a:rPr lang="en-IE" sz="1400" u="none" cap="none" strike="noStrike">
                          <a:solidFill>
                            <a:srgbClr val="4B4B4B"/>
                          </a:solidFill>
                          <a:latin typeface="Calibri"/>
                          <a:ea typeface="Calibri"/>
                          <a:cs typeface="Calibri"/>
                          <a:sym typeface="Calibri"/>
                        </a:rPr>
                        <a:t>Inserite i contenuti di YouTube sul vostro sito web o su Instagram.</a:t>
                      </a:r>
                      <a:endParaRPr sz="1400" u="none" cap="none" strike="noStrike"/>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76A432"/>
                          </a:solidFill>
                          <a:latin typeface="Calibri"/>
                          <a:ea typeface="Calibri"/>
                          <a:cs typeface="Calibri"/>
                          <a:sym typeface="Calibri"/>
                        </a:rPr>
                        <a:t>Evento</a:t>
                      </a:r>
                      <a:endParaRPr sz="1400" u="none" cap="none" strike="noStrike"/>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Registrazione eventi: </a:t>
                      </a:r>
                      <a:r>
                        <a:rPr lang="en-IE" sz="1400" u="none" cap="none" strike="noStrike">
                          <a:solidFill>
                            <a:srgbClr val="4B4B4B"/>
                          </a:solidFill>
                          <a:latin typeface="Calibri"/>
                          <a:ea typeface="Calibri"/>
                          <a:cs typeface="Calibri"/>
                          <a:sym typeface="Calibri"/>
                        </a:rPr>
                        <a:t>Gestire le prenotazioni di tour eco-avventura o workshop sportivi.</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Evidenziare la sostenibilità: </a:t>
                      </a:r>
                      <a:r>
                        <a:rPr lang="en-IE" sz="1400" u="none" cap="none" strike="noStrike">
                          <a:solidFill>
                            <a:srgbClr val="4B4B4B"/>
                          </a:solidFill>
                          <a:latin typeface="Calibri"/>
                          <a:ea typeface="Calibri"/>
                          <a:cs typeface="Calibri"/>
                          <a:sym typeface="Calibri"/>
                        </a:rPr>
                        <a:t>Mostrare come le attività proteggono la natura e rafforzano le comunità locali.</a:t>
                      </a:r>
                      <a:endParaRPr sz="1400" u="none" cap="none" strike="noStrike"/>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08" name="Google Shape;608;p6"/>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pic>
        <p:nvPicPr>
          <p:cNvPr id="609" name="Google Shape;609;p6"/>
          <p:cNvPicPr preferRelativeResize="0"/>
          <p:nvPr/>
        </p:nvPicPr>
        <p:blipFill rotWithShape="1">
          <a:blip r:embed="rId3">
            <a:alphaModFix/>
          </a:blip>
          <a:srcRect b="22948"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5" name="Google Shape;615;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sp>
        <p:nvSpPr>
          <p:cNvPr id="616" name="Google Shape;616;p7"/>
          <p:cNvSpPr txBox="1"/>
          <p:nvPr/>
        </p:nvSpPr>
        <p:spPr>
          <a:xfrm>
            <a:off x="1042023" y="269912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IE" sz="2800" u="none" cap="none" strike="noStrike">
                <a:solidFill>
                  <a:srgbClr val="4A8887"/>
                </a:solidFill>
                <a:latin typeface="Calibri"/>
                <a:ea typeface="Calibri"/>
                <a:cs typeface="Calibri"/>
                <a:sym typeface="Calibri"/>
              </a:rPr>
              <a:t>Passo 4</a:t>
            </a:r>
            <a:endParaRPr b="0" i="0" sz="1400" u="none" cap="none" strike="noStrike">
              <a:solidFill>
                <a:srgbClr val="000000"/>
              </a:solidFill>
              <a:latin typeface="Arial"/>
              <a:ea typeface="Arial"/>
              <a:cs typeface="Arial"/>
              <a:sym typeface="Arial"/>
            </a:endParaRPr>
          </a:p>
        </p:txBody>
      </p:sp>
      <p:sp>
        <p:nvSpPr>
          <p:cNvPr id="617" name="Google Shape;617;p7"/>
          <p:cNvSpPr/>
          <p:nvPr/>
        </p:nvSpPr>
        <p:spPr>
          <a:xfrm>
            <a:off x="395288" y="2591460"/>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aphicFrame>
        <p:nvGraphicFramePr>
          <p:cNvPr id="618" name="Google Shape;618;p7"/>
          <p:cNvGraphicFramePr/>
          <p:nvPr/>
        </p:nvGraphicFramePr>
        <p:xfrm>
          <a:off x="181455" y="3470516"/>
          <a:ext cx="3000000" cy="3000000"/>
        </p:xfrm>
        <a:graphic>
          <a:graphicData uri="http://schemas.openxmlformats.org/drawingml/2006/table">
            <a:tbl>
              <a:tblPr bandRow="1" firstRow="1">
                <a:noFill/>
                <a:tableStyleId>{E38481C1-9715-4040-B913-C19D71988FEE}</a:tableStyleId>
              </a:tblPr>
              <a:tblGrid>
                <a:gridCol w="1300075"/>
                <a:gridCol w="5896675"/>
              </a:tblGrid>
              <a:tr h="375925">
                <a:tc>
                  <a:txBody>
                    <a:bodyPr/>
                    <a:lstStyle/>
                    <a:p>
                      <a:pPr indent="0" lvl="0" marL="0" marR="0" rtl="0" algn="l">
                        <a:lnSpc>
                          <a:spcPct val="100000"/>
                        </a:lnSpc>
                        <a:spcBef>
                          <a:spcPts val="0"/>
                        </a:spcBef>
                        <a:spcAft>
                          <a:spcPts val="0"/>
                        </a:spcAft>
                        <a:buClr>
                          <a:srgbClr val="000000"/>
                        </a:buClr>
                        <a:buSzPts val="1800"/>
                        <a:buFont typeface="Arial"/>
                        <a:buNone/>
                      </a:pPr>
                      <a:r>
                        <a:rPr b="1" lang="en-IE" sz="1800" u="none" cap="none" strike="noStrike">
                          <a:solidFill>
                            <a:schemeClr val="lt1"/>
                          </a:solidFill>
                          <a:latin typeface="Calibri"/>
                          <a:ea typeface="Calibri"/>
                          <a:cs typeface="Calibri"/>
                          <a:sym typeface="Calibri"/>
                        </a:rPr>
                        <a:t>Compiti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sz="1400" u="none" cap="none" strike="noStrike"/>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Controllare le prestazioni</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Approfondimenti su YouTube: </a:t>
                      </a:r>
                      <a:r>
                        <a:rPr lang="en-IE" sz="1400" u="none" cap="none" strike="noStrike">
                          <a:solidFill>
                            <a:srgbClr val="4B4B4B"/>
                          </a:solidFill>
                          <a:latin typeface="Calibri"/>
                          <a:ea typeface="Calibri"/>
                          <a:cs typeface="Calibri"/>
                          <a:sym typeface="Calibri"/>
                        </a:rPr>
                        <a:t>Traccia le visualizzazioni dei video e la fidelizzazione del pubblico.</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Analytics di Instagram: </a:t>
                      </a:r>
                      <a:r>
                        <a:rPr lang="en-IE" sz="1400" u="none" cap="none" strike="noStrike">
                          <a:solidFill>
                            <a:srgbClr val="4B4B4B"/>
                          </a:solidFill>
                          <a:latin typeface="Calibri"/>
                          <a:ea typeface="Calibri"/>
                          <a:cs typeface="Calibri"/>
                          <a:sym typeface="Calibri"/>
                        </a:rPr>
                        <a:t>Monitorare le visualizzazioni delle storie, le interazioni dei post e la crescita dei follower.</a:t>
                      </a:r>
                      <a:endParaRPr sz="1400" u="none" cap="none" strike="noStrike"/>
                    </a:p>
                    <a:p>
                      <a:pPr indent="-285750" lvl="0" marL="285750" marR="0" rtl="0" algn="just">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Statistiche di Eventbrite: </a:t>
                      </a:r>
                      <a:r>
                        <a:rPr lang="en-IE" sz="1400" u="none" cap="none" strike="noStrike">
                          <a:solidFill>
                            <a:srgbClr val="4B4B4B"/>
                          </a:solidFill>
                          <a:latin typeface="Calibri"/>
                          <a:ea typeface="Calibri"/>
                          <a:cs typeface="Calibri"/>
                          <a:sym typeface="Calibri"/>
                        </a:rPr>
                        <a:t>Esaminare le presenze e il feedback dei partecipanti.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Impegnarsi sui social media: </a:t>
                      </a:r>
                      <a:r>
                        <a:rPr lang="en-IE" sz="1400" u="none" cap="none" strike="noStrike">
                          <a:solidFill>
                            <a:srgbClr val="4B4B4B"/>
                          </a:solidFill>
                          <a:latin typeface="Calibri"/>
                          <a:ea typeface="Calibri"/>
                          <a:cs typeface="Calibri"/>
                          <a:sym typeface="Calibri"/>
                        </a:rPr>
                        <a:t>Rispondete a domande e commenti per creare un rapporto.</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Sondaggi e domande: </a:t>
                      </a:r>
                      <a:r>
                        <a:rPr lang="en-IE" sz="1400" u="none" cap="none" strike="noStrike">
                          <a:solidFill>
                            <a:srgbClr val="4B4B4B"/>
                          </a:solidFill>
                          <a:latin typeface="Calibri"/>
                          <a:ea typeface="Calibri"/>
                          <a:cs typeface="Calibri"/>
                          <a:sym typeface="Calibri"/>
                        </a:rPr>
                        <a:t>Coinvolgete il vostro pubblico nella pianificazione dei contenuti della campagna.</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Follow up: </a:t>
                      </a:r>
                      <a:r>
                        <a:rPr lang="en-IE" sz="1400" u="none" cap="none" strike="noStrike">
                          <a:solidFill>
                            <a:srgbClr val="4B4B4B"/>
                          </a:solidFill>
                          <a:latin typeface="Calibri"/>
                          <a:ea typeface="Calibri"/>
                          <a:cs typeface="Calibri"/>
                          <a:sym typeface="Calibri"/>
                        </a:rPr>
                        <a:t>Inviare ai partecipanti un'e-mail sulle future opportunità di eco-sport o condividere i punti salienti della loro esperienza.</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Obiettivo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9ADAD"/>
                        </a:buClr>
                        <a:buSzPts val="1820"/>
                        <a:buFont typeface="Arial"/>
                        <a:buNone/>
                      </a:pPr>
                      <a:r>
                        <a:rPr lang="en-IE" sz="1400" u="none" cap="none" strike="noStrike">
                          <a:solidFill>
                            <a:srgbClr val="4B4B4B"/>
                          </a:solidFill>
                          <a:latin typeface="Calibri"/>
                          <a:ea typeface="Calibri"/>
                          <a:cs typeface="Calibri"/>
                          <a:sym typeface="Calibri"/>
                        </a:rPr>
                        <a:t>Promuovere attività e sport sostenibili all'aperto che incoraggino l'esplorazione e la forma fisica.</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Messaggio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9ADAD"/>
                        </a:buClr>
                        <a:buSzPts val="1820"/>
                        <a:buFont typeface="Arial"/>
                        <a:buNone/>
                      </a:pPr>
                      <a:r>
                        <a:rPr b="1" lang="en-IE" sz="1400" u="none" cap="none" strike="noStrike">
                          <a:solidFill>
                            <a:srgbClr val="4B4B4B"/>
                          </a:solidFill>
                          <a:latin typeface="Calibri"/>
                          <a:ea typeface="Calibri"/>
                          <a:cs typeface="Calibri"/>
                          <a:sym typeface="Calibri"/>
                        </a:rPr>
                        <a:t>"Riconnettetevi con la natura attraverso avventure eco-compatibili - camminate, andate in bicicletta e prosperate con Eco-Discover!".</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619" name="Google Shape;619;p7"/>
          <p:cNvPicPr preferRelativeResize="0"/>
          <p:nvPr/>
        </p:nvPicPr>
        <p:blipFill rotWithShape="1">
          <a:blip r:embed="rId3">
            <a:alphaModFix/>
          </a:blip>
          <a:srcRect b="22948"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20" name="Google Shape;620;p7"/>
          <p:cNvSpPr txBox="1"/>
          <p:nvPr/>
        </p:nvSpPr>
        <p:spPr>
          <a:xfrm>
            <a:off x="2112663" y="2794473"/>
            <a:ext cx="493533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4A8887"/>
                </a:solidFill>
                <a:latin typeface="Calibri"/>
                <a:ea typeface="Calibri"/>
                <a:cs typeface="Calibri"/>
                <a:sym typeface="Calibri"/>
              </a:rPr>
              <a:t>Controllare le prestazioni e gestire il coinvolgimento</a:t>
            </a:r>
            <a:endParaRPr b="0" i="0" sz="1400" u="none" cap="none" strike="noStrike">
              <a:solidFill>
                <a:srgbClr val="000000"/>
              </a:solidFill>
              <a:latin typeface="Arial"/>
              <a:ea typeface="Arial"/>
              <a:cs typeface="Arial"/>
              <a:sym typeface="Arial"/>
            </a:endParaRPr>
          </a:p>
        </p:txBody>
      </p:sp>
      <p:sp>
        <p:nvSpPr>
          <p:cNvPr id="621" name="Google Shape;621;p7"/>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627" name="Google Shape;627;p8"/>
          <p:cNvGrpSpPr/>
          <p:nvPr/>
        </p:nvGrpSpPr>
        <p:grpSpPr>
          <a:xfrm>
            <a:off x="422959" y="2624037"/>
            <a:ext cx="481915" cy="632535"/>
            <a:chOff x="1922071" y="2907506"/>
            <a:chExt cx="3715530" cy="4876800"/>
          </a:xfrm>
        </p:grpSpPr>
        <p:sp>
          <p:nvSpPr>
            <p:cNvPr id="628" name="Google Shape;628;p8"/>
            <p:cNvSpPr/>
            <p:nvPr/>
          </p:nvSpPr>
          <p:spPr>
            <a:xfrm>
              <a:off x="1922071" y="2907506"/>
              <a:ext cx="3715530" cy="4876800"/>
            </a:xfrm>
            <a:custGeom>
              <a:rect b="b" l="l" r="r" t="t"/>
              <a:pathLst>
                <a:path extrusionOk="0" h="4876800" w="3715530">
                  <a:moveTo>
                    <a:pt x="3572656" y="0"/>
                  </a:moveTo>
                  <a:lnTo>
                    <a:pt x="142875" y="0"/>
                  </a:lnTo>
                  <a:cubicBezTo>
                    <a:pt x="63970" y="0"/>
                    <a:pt x="0" y="63970"/>
                    <a:pt x="0" y="142875"/>
                  </a:cubicBezTo>
                  <a:lnTo>
                    <a:pt x="0" y="4733925"/>
                  </a:lnTo>
                  <a:cubicBezTo>
                    <a:pt x="0" y="4812830"/>
                    <a:pt x="63970" y="4876800"/>
                    <a:pt x="142875" y="4876800"/>
                  </a:cubicBezTo>
                  <a:lnTo>
                    <a:pt x="3572656" y="4876800"/>
                  </a:lnTo>
                  <a:cubicBezTo>
                    <a:pt x="3651561" y="4876800"/>
                    <a:pt x="3715531" y="4812830"/>
                    <a:pt x="3715531" y="4733925"/>
                  </a:cubicBezTo>
                  <a:lnTo>
                    <a:pt x="3715531" y="142875"/>
                  </a:lnTo>
                  <a:cubicBezTo>
                    <a:pt x="3715531" y="63970"/>
                    <a:pt x="3651561" y="0"/>
                    <a:pt x="3572656" y="0"/>
                  </a:cubicBezTo>
                  <a:close/>
                  <a:moveTo>
                    <a:pt x="3429781" y="655587"/>
                  </a:moveTo>
                  <a:lnTo>
                    <a:pt x="3059945" y="285750"/>
                  </a:lnTo>
                  <a:lnTo>
                    <a:pt x="3429781" y="285750"/>
                  </a:lnTo>
                  <a:close/>
                  <a:moveTo>
                    <a:pt x="2857891" y="487804"/>
                  </a:moveTo>
                  <a:lnTo>
                    <a:pt x="3227337" y="857250"/>
                  </a:lnTo>
                  <a:lnTo>
                    <a:pt x="2857891" y="857250"/>
                  </a:lnTo>
                  <a:close/>
                  <a:moveTo>
                    <a:pt x="285750" y="4591050"/>
                  </a:moveTo>
                  <a:lnTo>
                    <a:pt x="285750" y="285750"/>
                  </a:lnTo>
                  <a:lnTo>
                    <a:pt x="2572141" y="285750"/>
                  </a:lnTo>
                  <a:lnTo>
                    <a:pt x="2572141" y="1000125"/>
                  </a:lnTo>
                  <a:cubicBezTo>
                    <a:pt x="2572141" y="1079030"/>
                    <a:pt x="2636111" y="1143000"/>
                    <a:pt x="2715016" y="1143000"/>
                  </a:cubicBezTo>
                  <a:lnTo>
                    <a:pt x="3429781" y="1143000"/>
                  </a:lnTo>
                  <a:lnTo>
                    <a:pt x="3429781" y="4591050"/>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9" name="Google Shape;629;p8"/>
            <p:cNvSpPr/>
            <p:nvPr/>
          </p:nvSpPr>
          <p:spPr>
            <a:xfrm>
              <a:off x="4151415" y="6298496"/>
              <a:ext cx="914296" cy="914318"/>
            </a:xfrm>
            <a:custGeom>
              <a:rect b="b" l="l" r="r" t="t"/>
              <a:pathLst>
                <a:path extrusionOk="0" h="914318" w="914296">
                  <a:moveTo>
                    <a:pt x="872444" y="41848"/>
                  </a:moveTo>
                  <a:cubicBezTo>
                    <a:pt x="816656" y="-13940"/>
                    <a:pt x="726187" y="-13940"/>
                    <a:pt x="670390" y="41848"/>
                  </a:cubicBezTo>
                  <a:lnTo>
                    <a:pt x="457144" y="255094"/>
                  </a:lnTo>
                  <a:lnTo>
                    <a:pt x="243898" y="41848"/>
                  </a:lnTo>
                  <a:cubicBezTo>
                    <a:pt x="188120" y="-13949"/>
                    <a:pt x="97652" y="-13949"/>
                    <a:pt x="41845" y="41848"/>
                  </a:cubicBezTo>
                  <a:cubicBezTo>
                    <a:pt x="-13943" y="97636"/>
                    <a:pt x="-13953" y="188104"/>
                    <a:pt x="41845" y="243902"/>
                  </a:cubicBezTo>
                  <a:lnTo>
                    <a:pt x="255090" y="457157"/>
                  </a:lnTo>
                  <a:lnTo>
                    <a:pt x="41845" y="670412"/>
                  </a:lnTo>
                  <a:cubicBezTo>
                    <a:pt x="-13953" y="726200"/>
                    <a:pt x="-13943" y="816669"/>
                    <a:pt x="41845" y="872466"/>
                  </a:cubicBezTo>
                  <a:cubicBezTo>
                    <a:pt x="69743" y="900365"/>
                    <a:pt x="106310" y="914319"/>
                    <a:pt x="142867" y="914319"/>
                  </a:cubicBezTo>
                  <a:cubicBezTo>
                    <a:pt x="179424" y="914319"/>
                    <a:pt x="216000" y="900365"/>
                    <a:pt x="243889" y="872466"/>
                  </a:cubicBezTo>
                  <a:lnTo>
                    <a:pt x="457135" y="659220"/>
                  </a:lnTo>
                  <a:lnTo>
                    <a:pt x="670380" y="872466"/>
                  </a:lnTo>
                  <a:cubicBezTo>
                    <a:pt x="698279" y="900374"/>
                    <a:pt x="734846" y="914319"/>
                    <a:pt x="771402" y="914319"/>
                  </a:cubicBezTo>
                  <a:cubicBezTo>
                    <a:pt x="807959" y="914319"/>
                    <a:pt x="844535" y="900365"/>
                    <a:pt x="872425" y="872466"/>
                  </a:cubicBezTo>
                  <a:cubicBezTo>
                    <a:pt x="928222" y="816678"/>
                    <a:pt x="928222" y="726210"/>
                    <a:pt x="872425" y="670412"/>
                  </a:cubicBezTo>
                  <a:lnTo>
                    <a:pt x="659179" y="457157"/>
                  </a:lnTo>
                  <a:lnTo>
                    <a:pt x="872425" y="243902"/>
                  </a:lnTo>
                  <a:cubicBezTo>
                    <a:pt x="928251" y="188114"/>
                    <a:pt x="928251" y="97645"/>
                    <a:pt x="872444" y="41848"/>
                  </a:cubicBez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0" name="Google Shape;630;p8"/>
            <p:cNvSpPr/>
            <p:nvPr/>
          </p:nvSpPr>
          <p:spPr>
            <a:xfrm>
              <a:off x="2493963" y="3477247"/>
              <a:ext cx="1028697" cy="1449559"/>
            </a:xfrm>
            <a:custGeom>
              <a:rect b="b" l="l" r="r" t="t"/>
              <a:pathLst>
                <a:path extrusionOk="0" h="1449557" w="1028700">
                  <a:moveTo>
                    <a:pt x="10" y="1306682"/>
                  </a:moveTo>
                  <a:cubicBezTo>
                    <a:pt x="10" y="1385587"/>
                    <a:pt x="63979" y="1449557"/>
                    <a:pt x="142885" y="1449557"/>
                  </a:cubicBezTo>
                  <a:cubicBezTo>
                    <a:pt x="221790" y="1449557"/>
                    <a:pt x="285760" y="1385587"/>
                    <a:pt x="285760" y="1306682"/>
                  </a:cubicBezTo>
                  <a:lnTo>
                    <a:pt x="285760" y="872352"/>
                  </a:lnTo>
                  <a:lnTo>
                    <a:pt x="941984" y="591840"/>
                  </a:lnTo>
                  <a:cubicBezTo>
                    <a:pt x="994581" y="569361"/>
                    <a:pt x="1028700" y="517669"/>
                    <a:pt x="1028700" y="460462"/>
                  </a:cubicBezTo>
                  <a:cubicBezTo>
                    <a:pt x="1028700" y="403255"/>
                    <a:pt x="994581" y="351563"/>
                    <a:pt x="941984" y="329084"/>
                  </a:cubicBezTo>
                  <a:lnTo>
                    <a:pt x="199034" y="11501"/>
                  </a:lnTo>
                  <a:cubicBezTo>
                    <a:pt x="154905" y="-7358"/>
                    <a:pt x="104232" y="-2824"/>
                    <a:pt x="64170" y="23636"/>
                  </a:cubicBezTo>
                  <a:cubicBezTo>
                    <a:pt x="24108" y="50087"/>
                    <a:pt x="0" y="94874"/>
                    <a:pt x="0" y="142880"/>
                  </a:cubicBezTo>
                  <a:close/>
                  <a:moveTo>
                    <a:pt x="285760" y="561589"/>
                  </a:moveTo>
                  <a:lnTo>
                    <a:pt x="285760" y="359335"/>
                  </a:lnTo>
                  <a:lnTo>
                    <a:pt x="522332" y="460462"/>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1" name="Google Shape;631;p8"/>
            <p:cNvSpPr/>
            <p:nvPr/>
          </p:nvSpPr>
          <p:spPr>
            <a:xfrm>
              <a:off x="3343270" y="4326741"/>
              <a:ext cx="1553851" cy="1599608"/>
            </a:xfrm>
            <a:custGeom>
              <a:rect b="b" l="l" r="r" t="t"/>
              <a:pathLst>
                <a:path extrusionOk="0" h="1599608" w="1553851">
                  <a:moveTo>
                    <a:pt x="464560" y="583386"/>
                  </a:moveTo>
                  <a:cubicBezTo>
                    <a:pt x="889442" y="671674"/>
                    <a:pt x="1220702" y="1024356"/>
                    <a:pt x="1268899" y="1472012"/>
                  </a:cubicBezTo>
                  <a:cubicBezTo>
                    <a:pt x="1276785" y="1545268"/>
                    <a:pt x="1338736" y="1599608"/>
                    <a:pt x="1410783" y="1599608"/>
                  </a:cubicBezTo>
                  <a:cubicBezTo>
                    <a:pt x="1415889" y="1599608"/>
                    <a:pt x="1421061" y="1599342"/>
                    <a:pt x="1426252" y="1598780"/>
                  </a:cubicBezTo>
                  <a:cubicBezTo>
                    <a:pt x="1504709" y="1590322"/>
                    <a:pt x="1561459" y="1519884"/>
                    <a:pt x="1553020" y="1441427"/>
                  </a:cubicBezTo>
                  <a:cubicBezTo>
                    <a:pt x="1490260" y="858564"/>
                    <a:pt x="1053138" y="401506"/>
                    <a:pt x="495592" y="298217"/>
                  </a:cubicBezTo>
                  <a:lnTo>
                    <a:pt x="550237" y="249935"/>
                  </a:lnTo>
                  <a:cubicBezTo>
                    <a:pt x="609369" y="197690"/>
                    <a:pt x="614941" y="107393"/>
                    <a:pt x="562696" y="48262"/>
                  </a:cubicBezTo>
                  <a:cubicBezTo>
                    <a:pt x="510451" y="-10850"/>
                    <a:pt x="420174" y="-16441"/>
                    <a:pt x="361023" y="35803"/>
                  </a:cubicBezTo>
                  <a:lnTo>
                    <a:pt x="48270" y="312162"/>
                  </a:lnTo>
                  <a:cubicBezTo>
                    <a:pt x="-9547" y="363244"/>
                    <a:pt x="-16357" y="451017"/>
                    <a:pt x="32887" y="510406"/>
                  </a:cubicBezTo>
                  <a:lnTo>
                    <a:pt x="317065" y="853172"/>
                  </a:lnTo>
                  <a:cubicBezTo>
                    <a:pt x="345326" y="887253"/>
                    <a:pt x="386074" y="904865"/>
                    <a:pt x="427136" y="904865"/>
                  </a:cubicBezTo>
                  <a:cubicBezTo>
                    <a:pt x="459264" y="904865"/>
                    <a:pt x="491592" y="894082"/>
                    <a:pt x="518243" y="871984"/>
                  </a:cubicBezTo>
                  <a:cubicBezTo>
                    <a:pt x="578993" y="821616"/>
                    <a:pt x="587414" y="731548"/>
                    <a:pt x="537055" y="670807"/>
                  </a:cubicBez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2" name="Google Shape;632;p8"/>
            <p:cNvSpPr/>
            <p:nvPr/>
          </p:nvSpPr>
          <p:spPr>
            <a:xfrm>
              <a:off x="2493962" y="6355546"/>
              <a:ext cx="1276350" cy="285750"/>
            </a:xfrm>
            <a:custGeom>
              <a:rect b="b" l="l" r="r" t="t"/>
              <a:pathLst>
                <a:path extrusionOk="0" h="285750" w="1276350">
                  <a:moveTo>
                    <a:pt x="1133475" y="0"/>
                  </a:moveTo>
                  <a:lnTo>
                    <a:pt x="142875" y="0"/>
                  </a:lnTo>
                  <a:cubicBezTo>
                    <a:pt x="63970" y="0"/>
                    <a:pt x="0" y="63970"/>
                    <a:pt x="0" y="142875"/>
                  </a:cubicBezTo>
                  <a:cubicBezTo>
                    <a:pt x="0" y="221780"/>
                    <a:pt x="63970" y="285750"/>
                    <a:pt x="142875" y="285750"/>
                  </a:cubicBezTo>
                  <a:lnTo>
                    <a:pt x="1133475" y="285750"/>
                  </a:lnTo>
                  <a:cubicBezTo>
                    <a:pt x="1212380" y="285750"/>
                    <a:pt x="1276350" y="221780"/>
                    <a:pt x="1276350" y="142875"/>
                  </a:cubicBezTo>
                  <a:cubicBezTo>
                    <a:pt x="1276350" y="63970"/>
                    <a:pt x="1212380" y="0"/>
                    <a:pt x="1133475" y="0"/>
                  </a:cubicBez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3" name="Google Shape;633;p8"/>
            <p:cNvSpPr/>
            <p:nvPr/>
          </p:nvSpPr>
          <p:spPr>
            <a:xfrm>
              <a:off x="2493962" y="6927046"/>
              <a:ext cx="828675" cy="285750"/>
            </a:xfrm>
            <a:custGeom>
              <a:rect b="b" l="l" r="r" t="t"/>
              <a:pathLst>
                <a:path extrusionOk="0" h="285750" w="828675">
                  <a:moveTo>
                    <a:pt x="685800" y="0"/>
                  </a:moveTo>
                  <a:lnTo>
                    <a:pt x="142875" y="0"/>
                  </a:lnTo>
                  <a:cubicBezTo>
                    <a:pt x="63970" y="0"/>
                    <a:pt x="0" y="63970"/>
                    <a:pt x="0" y="142875"/>
                  </a:cubicBezTo>
                  <a:cubicBezTo>
                    <a:pt x="0" y="221780"/>
                    <a:pt x="63970" y="285750"/>
                    <a:pt x="142875" y="285750"/>
                  </a:cubicBezTo>
                  <a:lnTo>
                    <a:pt x="685800" y="285750"/>
                  </a:lnTo>
                  <a:cubicBezTo>
                    <a:pt x="764705" y="285750"/>
                    <a:pt x="828675" y="221780"/>
                    <a:pt x="828675" y="142875"/>
                  </a:cubicBezTo>
                  <a:cubicBezTo>
                    <a:pt x="828675" y="63970"/>
                    <a:pt x="764705" y="0"/>
                    <a:pt x="685800" y="0"/>
                  </a:cubicBez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34" name="Google Shape;634;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IE"/>
              <a:t>‹#›</a:t>
            </a:fld>
            <a:endParaRPr/>
          </a:p>
        </p:txBody>
      </p:sp>
      <p:pic>
        <p:nvPicPr>
          <p:cNvPr id="635" name="Google Shape;635;p8"/>
          <p:cNvPicPr preferRelativeResize="0"/>
          <p:nvPr/>
        </p:nvPicPr>
        <p:blipFill rotWithShape="1">
          <a:blip r:embed="rId3">
            <a:alphaModFix/>
          </a:blip>
          <a:srcRect b="22948"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graphicFrame>
        <p:nvGraphicFramePr>
          <p:cNvPr id="636" name="Google Shape;636;p8"/>
          <p:cNvGraphicFramePr/>
          <p:nvPr/>
        </p:nvGraphicFramePr>
        <p:xfrm>
          <a:off x="181455" y="3446041"/>
          <a:ext cx="3000000" cy="3000000"/>
        </p:xfrm>
        <a:graphic>
          <a:graphicData uri="http://schemas.openxmlformats.org/drawingml/2006/table">
            <a:tbl>
              <a:tblPr bandRow="1" firstRow="1">
                <a:noFill/>
                <a:tableStyleId>{E38481C1-9715-4040-B913-C19D71988FEE}</a:tableStyleId>
              </a:tblPr>
              <a:tblGrid>
                <a:gridCol w="1408350"/>
                <a:gridCol w="5788400"/>
              </a:tblGrid>
              <a:tr h="790375">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App GoPro Quik</a:t>
                      </a:r>
                      <a:endParaRPr b="1" sz="1600" u="none" cap="none" strike="noStrike">
                        <a:solidFill>
                          <a:srgbClr val="4A8887"/>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Cosa creare: </a:t>
                      </a:r>
                      <a:r>
                        <a:rPr b="0" lang="en-IE" sz="1400" u="none" cap="none" strike="noStrike">
                          <a:solidFill>
                            <a:srgbClr val="4B4B4B"/>
                          </a:solidFill>
                          <a:latin typeface="Calibri"/>
                          <a:ea typeface="Calibri"/>
                          <a:cs typeface="Calibri"/>
                          <a:sym typeface="Calibri"/>
                        </a:rPr>
                        <a:t>Video clip ricchi di azione di escursioni a piedi, in bicicletta o in kayak.</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In evidenza: </a:t>
                      </a:r>
                      <a:r>
                        <a:rPr b="0" lang="en-IE" sz="1400" u="none" cap="none" strike="noStrike">
                          <a:solidFill>
                            <a:srgbClr val="4B4B4B"/>
                          </a:solidFill>
                          <a:latin typeface="Calibri"/>
                          <a:ea typeface="Calibri"/>
                          <a:cs typeface="Calibri"/>
                          <a:sym typeface="Calibri"/>
                        </a:rPr>
                        <a:t>Momenti emozionanti nella natura, sottolineando la sicurezza e la sostenibilità.</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Distribuzione: </a:t>
                      </a:r>
                      <a:r>
                        <a:rPr b="0" lang="en-IE" sz="1400" u="none" cap="none" strike="noStrike">
                          <a:solidFill>
                            <a:srgbClr val="4B4B4B"/>
                          </a:solidFill>
                          <a:latin typeface="Calibri"/>
                          <a:ea typeface="Calibri"/>
                          <a:cs typeface="Calibri"/>
                          <a:sym typeface="Calibri"/>
                        </a:rPr>
                        <a:t>Condividere sulle piattaforme dei social media per ispirare i viaggiatori avventurosi.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Storie e filmati di Instagram</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Cosa condividere: </a:t>
                      </a:r>
                      <a:r>
                        <a:rPr b="0" lang="en-IE" sz="1400" u="none" cap="none" strike="noStrike">
                          <a:solidFill>
                            <a:srgbClr val="4B4B4B"/>
                          </a:solidFill>
                          <a:latin typeface="Calibri"/>
                          <a:ea typeface="Calibri"/>
                          <a:cs typeface="Calibri"/>
                          <a:sym typeface="Calibri"/>
                        </a:rPr>
                        <a:t>Filmati di 30 secondi di percorsi, sport all'aria aperta ed eco-avventure.</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Coinvolgimento: </a:t>
                      </a:r>
                      <a:r>
                        <a:rPr b="0" lang="en-IE" sz="1400" u="none" cap="none" strike="noStrike">
                          <a:solidFill>
                            <a:srgbClr val="4B4B4B"/>
                          </a:solidFill>
                          <a:latin typeface="Calibri"/>
                          <a:ea typeface="Calibri"/>
                          <a:cs typeface="Calibri"/>
                          <a:sym typeface="Calibri"/>
                        </a:rPr>
                        <a:t>Utilizzate sondaggi interattivi come "Qual è il vostro sport ecologico preferito?" per coinvolgere i follower.</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Calendario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Funzione: </a:t>
                      </a:r>
                      <a:r>
                        <a:rPr b="0" lang="en-IE" sz="1400" u="none" cap="none" strike="noStrike">
                          <a:solidFill>
                            <a:srgbClr val="4B4B4B"/>
                          </a:solidFill>
                          <a:latin typeface="Calibri"/>
                          <a:ea typeface="Calibri"/>
                          <a:cs typeface="Calibri"/>
                          <a:sym typeface="Calibri"/>
                        </a:rPr>
                        <a:t>Creare link di prenotazione per attività di gruppo come escursioni guidate o lezioni di yoga all'aperto.</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Facilità d'uso: </a:t>
                      </a:r>
                      <a:r>
                        <a:rPr b="0" lang="en-IE" sz="1400" u="none" cap="none" strike="noStrike">
                          <a:solidFill>
                            <a:srgbClr val="4B4B4B"/>
                          </a:solidFill>
                          <a:latin typeface="Calibri"/>
                          <a:ea typeface="Calibri"/>
                          <a:cs typeface="Calibri"/>
                          <a:sym typeface="Calibri"/>
                        </a:rPr>
                        <a:t>I partecipanti possono prenotare direttamente le sessioni, riducendo la comunicazione tra i partecipanti.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000000"/>
                        </a:buClr>
                        <a:buSzPts val="1600"/>
                        <a:buFont typeface="Arial"/>
                        <a:buNone/>
                      </a:pPr>
                      <a:r>
                        <a:rPr b="1" lang="en-IE" sz="1600" u="none" cap="none" strike="noStrike">
                          <a:solidFill>
                            <a:srgbClr val="4A8887"/>
                          </a:solidFill>
                          <a:latin typeface="Calibri"/>
                          <a:ea typeface="Calibri"/>
                          <a:cs typeface="Calibri"/>
                          <a:sym typeface="Calibri"/>
                        </a:rPr>
                        <a:t>Sondaggio su Chiave d'Argento</a:t>
                      </a:r>
                      <a:endParaRPr sz="1400" u="none" cap="none" strike="noStrike"/>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Scopo: </a:t>
                      </a:r>
                      <a:r>
                        <a:rPr b="0" lang="en-IE" sz="1400" u="none" cap="none" strike="noStrike">
                          <a:solidFill>
                            <a:srgbClr val="4B4B4B"/>
                          </a:solidFill>
                          <a:latin typeface="Calibri"/>
                          <a:ea typeface="Calibri"/>
                          <a:cs typeface="Calibri"/>
                          <a:sym typeface="Calibri"/>
                        </a:rPr>
                        <a:t>raccogliere il feedback dei partecipanti sulle loro esperienze e sulle preferenze per le attività future.</a:t>
                      </a:r>
                      <a:endParaRPr sz="1400" u="none" cap="none" strike="noStrike"/>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Vantaggi: </a:t>
                      </a:r>
                      <a:r>
                        <a:rPr b="0" lang="en-IE" sz="1400" u="none" cap="none" strike="noStrike">
                          <a:solidFill>
                            <a:srgbClr val="4B4B4B"/>
                          </a:solidFill>
                          <a:latin typeface="Calibri"/>
                          <a:ea typeface="Calibri"/>
                          <a:cs typeface="Calibri"/>
                          <a:sym typeface="Calibri"/>
                        </a:rPr>
                        <a:t>Affinare le offerte in base alle conoscenze dei clienti.</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7" name="Google Shape;637;p8"/>
          <p:cNvSpPr txBox="1"/>
          <p:nvPr/>
        </p:nvSpPr>
        <p:spPr>
          <a:xfrm>
            <a:off x="1071518" y="2680492"/>
            <a:ext cx="2915865"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IE" sz="2000" u="none" cap="none" strike="noStrike">
                <a:solidFill>
                  <a:srgbClr val="4A8887"/>
                </a:solidFill>
                <a:latin typeface="Calibri"/>
                <a:ea typeface="Calibri"/>
                <a:cs typeface="Calibri"/>
                <a:sym typeface="Calibri"/>
              </a:rPr>
              <a:t>Creazione di contenuti e strumenti</a:t>
            </a:r>
            <a:endParaRPr b="0" i="0" sz="1400" u="none" cap="none" strike="noStrike">
              <a:solidFill>
                <a:srgbClr val="000000"/>
              </a:solidFill>
              <a:latin typeface="Arial"/>
              <a:ea typeface="Arial"/>
              <a:cs typeface="Arial"/>
              <a:sym typeface="Arial"/>
            </a:endParaRPr>
          </a:p>
        </p:txBody>
      </p:sp>
      <p:sp>
        <p:nvSpPr>
          <p:cNvPr id="638" name="Google Shape;638;p8"/>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u="none" cap="none" strike="noStrike">
                <a:solidFill>
                  <a:schemeClr val="lt1"/>
                </a:solidFill>
                <a:latin typeface="Calibri"/>
                <a:ea typeface="Calibri"/>
                <a:cs typeface="Calibri"/>
                <a:sym typeface="Calibri"/>
              </a:rPr>
              <a:t>Campagna marketing attività e sport </a:t>
            </a:r>
            <a:r>
              <a:rPr b="0" i="0" lang="en-IE" sz="2000" u="none" cap="none" strike="noStrike">
                <a:solidFill>
                  <a:schemeClr val="lt1"/>
                </a:solidFill>
                <a:latin typeface="Calibri"/>
                <a:ea typeface="Calibri"/>
                <a:cs typeface="Calibri"/>
                <a:sym typeface="Calibri"/>
              </a:rPr>
              <a:t>Avventuratevi in modo responsabile: esplorate la natura con Eco-Adventure!</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9"/>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4" name="Google Shape;644;p9"/>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45" name="Google Shape;645;p9"/>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46" name="Google Shape;646;p9"/>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47" name="Google Shape;647;p9"/>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u="none" cap="none" strike="noStrike">
                <a:solidFill>
                  <a:srgbClr val="69ADAD"/>
                </a:solidFill>
                <a:latin typeface="Calibri"/>
                <a:ea typeface="Calibri"/>
                <a:cs typeface="Calibri"/>
                <a:sym typeface="Calibri"/>
              </a:rPr>
              <a:t>Non dimenticate di collegarvi con noi su...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011E3B"/>
              </a:buClr>
              <a:buSzPts val="1600"/>
              <a:buFont typeface="Arial"/>
              <a:buNone/>
            </a:pPr>
            <a:r>
              <a:t/>
            </a:r>
            <a:endParaRPr b="1" i="0" sz="1600" u="none" cap="none" strike="noStrike">
              <a:solidFill>
                <a:srgbClr val="69ADAD"/>
              </a:solidFill>
              <a:latin typeface="Calibri"/>
              <a:ea typeface="Calibri"/>
              <a:cs typeface="Calibri"/>
              <a:sym typeface="Calibri"/>
            </a:endParaRPr>
          </a:p>
        </p:txBody>
      </p:sp>
      <p:grpSp>
        <p:nvGrpSpPr>
          <p:cNvPr id="648" name="Google Shape;648;p9"/>
          <p:cNvGrpSpPr/>
          <p:nvPr/>
        </p:nvGrpSpPr>
        <p:grpSpPr>
          <a:xfrm>
            <a:off x="211349" y="3004895"/>
            <a:ext cx="4061117" cy="2475119"/>
            <a:chOff x="-4633037" y="5041382"/>
            <a:chExt cx="5608871" cy="3418425"/>
          </a:xfrm>
        </p:grpSpPr>
        <p:pic>
          <p:nvPicPr>
            <p:cNvPr id="649" name="Google Shape;649;p9"/>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50" name="Google Shape;650;p9"/>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sp>
        <p:nvSpPr>
          <p:cNvPr id="651" name="Google Shape;651;p9"/>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652" name="Google Shape;652;p9"/>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3" name="Google Shape;653;p9">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nvGrpSpPr>
          <p:cNvPr id="654" name="Google Shape;654;p9"/>
          <p:cNvGrpSpPr/>
          <p:nvPr/>
        </p:nvGrpSpPr>
        <p:grpSpPr>
          <a:xfrm>
            <a:off x="3413981" y="8756512"/>
            <a:ext cx="418035" cy="418528"/>
            <a:chOff x="3573007" y="5138832"/>
            <a:chExt cx="418035" cy="418528"/>
          </a:xfrm>
        </p:grpSpPr>
        <p:sp>
          <p:nvSpPr>
            <p:cNvPr id="655" name="Google Shape;655;p9"/>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56" name="Google Shape;656;p9"/>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57" name="Google Shape;657;p9">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58" name="Google Shape;658;p9"/>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59" name="Google Shape;659;p9"/>
          <p:cNvGrpSpPr/>
          <p:nvPr/>
        </p:nvGrpSpPr>
        <p:grpSpPr>
          <a:xfrm>
            <a:off x="4491892" y="8756512"/>
            <a:ext cx="418035" cy="418528"/>
            <a:chOff x="4650918" y="5138832"/>
            <a:chExt cx="418035" cy="418528"/>
          </a:xfrm>
        </p:grpSpPr>
        <p:sp>
          <p:nvSpPr>
            <p:cNvPr id="660" name="Google Shape;660;p9"/>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1" name="Google Shape;661;p9">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62" name="Google Shape;662;p9"/>
          <p:cNvGrpSpPr/>
          <p:nvPr/>
        </p:nvGrpSpPr>
        <p:grpSpPr>
          <a:xfrm>
            <a:off x="2336165" y="8756512"/>
            <a:ext cx="418035" cy="418528"/>
            <a:chOff x="2336165" y="8717208"/>
            <a:chExt cx="418035" cy="418528"/>
          </a:xfrm>
        </p:grpSpPr>
        <p:sp>
          <p:nvSpPr>
            <p:cNvPr id="663" name="Google Shape;663;p9"/>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4" name="Google Shape;664;p9"/>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5" name="Google Shape;665;p9"/>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6" name="Google Shape;666;p9"/>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7" name="Google Shape;667;p9"/>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8" name="Google Shape;668;p9"/>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69" name="Google Shape;669;p9"/>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0" name="Google Shape;670;p9"/>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1" name="Google Shape;671;p9"/>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2" name="Google Shape;672;p9"/>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3" name="Google Shape;673;p9">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4" name="Google Shape;674;p9"/>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5" name="Google Shape;675;p9"/>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6" name="Google Shape;676;p9"/>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7" name="Google Shape;677;p9"/>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8" name="Google Shape;678;p9"/>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79" name="Google Shape;679;p9"/>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80" name="Google Shape;680;p9">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81" name="Google Shape;681;p9"/>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u="none" cap="none" strike="noStrike">
                <a:solidFill>
                  <a:srgbClr val="4B4B4B"/>
                </a:solidFill>
                <a:latin typeface="Calibri"/>
                <a:ea typeface="Calibri"/>
                <a:cs typeface="Calibri"/>
                <a:sym typeface="Calibri"/>
              </a:rPr>
              <a:t>Vedere i nostri strumenti di condivisione e promozione </a:t>
            </a:r>
            <a:r>
              <a:rPr b="1" i="0" lang="en-IE" sz="2000" u="sng" cap="none" strike="noStrike">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u="none" cap="none" strike="noStrike">
              <a:solidFill>
                <a:srgbClr val="69ADAD"/>
              </a:solidFill>
              <a:latin typeface="Calibri"/>
              <a:ea typeface="Calibri"/>
              <a:cs typeface="Calibri"/>
              <a:sym typeface="Calibri"/>
            </a:endParaRPr>
          </a:p>
        </p:txBody>
      </p:sp>
      <p:grpSp>
        <p:nvGrpSpPr>
          <p:cNvPr id="682" name="Google Shape;682;p9"/>
          <p:cNvGrpSpPr/>
          <p:nvPr/>
        </p:nvGrpSpPr>
        <p:grpSpPr>
          <a:xfrm>
            <a:off x="2594520" y="7750818"/>
            <a:ext cx="385691" cy="375629"/>
            <a:chOff x="3992806" y="8777240"/>
            <a:chExt cx="385691" cy="375629"/>
          </a:xfrm>
        </p:grpSpPr>
        <p:sp>
          <p:nvSpPr>
            <p:cNvPr id="683" name="Google Shape;683;p9"/>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84" name="Google Shape;684;p9"/>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